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8" r:id="rId3"/>
    <p:sldId id="270" r:id="rId4"/>
    <p:sldId id="309" r:id="rId5"/>
    <p:sldId id="308" r:id="rId6"/>
    <p:sldId id="310" r:id="rId7"/>
    <p:sldId id="324" r:id="rId8"/>
    <p:sldId id="311" r:id="rId9"/>
    <p:sldId id="266" r:id="rId10"/>
    <p:sldId id="312" r:id="rId11"/>
    <p:sldId id="271" r:id="rId12"/>
    <p:sldId id="293" r:id="rId13"/>
    <p:sldId id="297" r:id="rId14"/>
    <p:sldId id="317" r:id="rId15"/>
    <p:sldId id="320" r:id="rId16"/>
    <p:sldId id="321" r:id="rId17"/>
    <p:sldId id="319" r:id="rId18"/>
    <p:sldId id="322" r:id="rId19"/>
    <p:sldId id="314" r:id="rId20"/>
    <p:sldId id="272" r:id="rId21"/>
    <p:sldId id="269" r:id="rId22"/>
    <p:sldId id="313" r:id="rId23"/>
    <p:sldId id="291" r:id="rId24"/>
    <p:sldId id="30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9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74" autoAdjust="0"/>
    <p:restoredTop sz="94660"/>
  </p:normalViewPr>
  <p:slideViewPr>
    <p:cSldViewPr snapToGrid="0">
      <p:cViewPr varScale="1">
        <p:scale>
          <a:sx n="69" d="100"/>
          <a:sy n="69" d="100"/>
        </p:scale>
        <p:origin x="79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21006177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70553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86830495"/>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19156819"/>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162344702"/>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3218957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4537F-5316-49E7-88AA-D64F9B1309E8}"/>
              </a:ext>
            </a:extLst>
          </p:cNvPr>
          <p:cNvSpPr>
            <a:spLocks noGrp="1"/>
          </p:cNvSpPr>
          <p:nvPr>
            <p:ph type="ctrTitle"/>
          </p:nvPr>
        </p:nvSpPr>
        <p:spPr/>
        <p:txBody>
          <a:bodyPr>
            <a:normAutofit/>
          </a:bodyPr>
          <a:lstStyle/>
          <a:p>
            <a:r>
              <a:rPr lang="en-US" dirty="0"/>
              <a:t>ONAP TOSCA Driven Orchestration</a:t>
            </a:r>
          </a:p>
        </p:txBody>
      </p:sp>
      <p:sp>
        <p:nvSpPr>
          <p:cNvPr id="3" name="Subtitle 2">
            <a:extLst>
              <a:ext uri="{FF2B5EF4-FFF2-40B4-BE49-F238E27FC236}">
                <a16:creationId xmlns:a16="http://schemas.microsoft.com/office/drawing/2014/main" id="{61ED29E9-B855-4D56-95BA-7AA27A6115AF}"/>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04760685"/>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VNF Modeling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30005" y="1543187"/>
            <a:ext cx="7623928" cy="4758519"/>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396257" y="1993977"/>
            <a:ext cx="3773511" cy="4141475"/>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4514532" y="1823999"/>
            <a:ext cx="2994638" cy="1312329"/>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4514532" y="3631501"/>
            <a:ext cx="2994638" cy="1104642"/>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4514532" y="5056716"/>
            <a:ext cx="299463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1240702" y="1609334"/>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5288584"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5092514" y="3302582"/>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5758100"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3004842" y="1135892"/>
            <a:ext cx="2215094" cy="369332"/>
          </a:xfrm>
          <a:prstGeom prst="rect">
            <a:avLst/>
          </a:prstGeom>
          <a:noFill/>
        </p:spPr>
        <p:txBody>
          <a:bodyPr wrap="none" rtlCol="0">
            <a:spAutoFit/>
          </a:bodyPr>
          <a:lstStyle/>
          <a:p>
            <a:r>
              <a:rPr lang="en-US" dirty="0"/>
              <a:t>VNF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4650589" y="1863996"/>
            <a:ext cx="2463175" cy="954107"/>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VF Module</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err="1"/>
              <a:t>ScalingAspect</a:t>
            </a:r>
            <a:endParaRPr lang="en-US" sz="1400" dirty="0"/>
          </a:p>
          <a:p>
            <a:pPr marL="1200150" lvl="2" indent="-285750">
              <a:buFont typeface="Courier New" panose="02070309020205020404" pitchFamily="49" charset="0"/>
              <a:buChar char="o"/>
            </a:pPr>
            <a:r>
              <a:rPr lang="en-US" sz="1400" dirty="0" err="1"/>
              <a:t>MaxScaleLevel</a:t>
            </a:r>
            <a:endParaRPr lang="en-US" sz="1400" dirty="0"/>
          </a:p>
        </p:txBody>
      </p:sp>
      <p:sp>
        <p:nvSpPr>
          <p:cNvPr id="17" name="TextBox 16">
            <a:extLst>
              <a:ext uri="{FF2B5EF4-FFF2-40B4-BE49-F238E27FC236}">
                <a16:creationId xmlns:a16="http://schemas.microsoft.com/office/drawing/2014/main" id="{90FA5808-2E78-4513-9945-9DE8EA1601A0}"/>
              </a:ext>
            </a:extLst>
          </p:cNvPr>
          <p:cNvSpPr txBox="1"/>
          <p:nvPr/>
        </p:nvSpPr>
        <p:spPr>
          <a:xfrm>
            <a:off x="4533953" y="3761132"/>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18" name="TextBox 17">
            <a:extLst>
              <a:ext uri="{FF2B5EF4-FFF2-40B4-BE49-F238E27FC236}">
                <a16:creationId xmlns:a16="http://schemas.microsoft.com/office/drawing/2014/main" id="{CE1C4E39-2C79-40A9-9E94-0094A74ECE2F}"/>
              </a:ext>
            </a:extLst>
          </p:cNvPr>
          <p:cNvSpPr txBox="1"/>
          <p:nvPr/>
        </p:nvSpPr>
        <p:spPr>
          <a:xfrm>
            <a:off x="508492" y="3302582"/>
            <a:ext cx="3533468" cy="2677656"/>
          </a:xfrm>
          <a:prstGeom prst="rect">
            <a:avLst/>
          </a:prstGeom>
          <a:noFill/>
        </p:spPr>
        <p:txBody>
          <a:bodyPr wrap="square" rtlCol="0">
            <a:spAutoFit/>
          </a:bodyPr>
          <a:lstStyle/>
          <a:p>
            <a:r>
              <a:rPr lang="en-US" sz="1400" dirty="0"/>
              <a:t>Each Node in the VNF Topology Template is of Node Type “VF Module”.  These VF Modules have “Depends On” relationships between them.  The Orchestrator determines the order in which to Request VF Modules based on the relationships, and not based upon any specific “Base” versus “Add-On” property.  Because a VNF can have different “scaling aspects”, these relationships may need to be “scaling aspect” specific.  (Not if we assume each VF Module appears in only a single “scaling aspect”.)</a:t>
            </a:r>
          </a:p>
        </p:txBody>
      </p:sp>
      <p:grpSp>
        <p:nvGrpSpPr>
          <p:cNvPr id="4" name="Group 3">
            <a:extLst>
              <a:ext uri="{FF2B5EF4-FFF2-40B4-BE49-F238E27FC236}">
                <a16:creationId xmlns:a16="http://schemas.microsoft.com/office/drawing/2014/main" id="{FFBFE37E-9C8D-4E2A-BEF5-B49F09D6F64F}"/>
              </a:ext>
            </a:extLst>
          </p:cNvPr>
          <p:cNvGrpSpPr/>
          <p:nvPr/>
        </p:nvGrpSpPr>
        <p:grpSpPr>
          <a:xfrm>
            <a:off x="8677360" y="1617368"/>
            <a:ext cx="3304175" cy="1081741"/>
            <a:chOff x="8297964" y="1486097"/>
            <a:chExt cx="3304175" cy="1081741"/>
          </a:xfrm>
        </p:grpSpPr>
        <p:sp>
          <p:nvSpPr>
            <p:cNvPr id="22" name="Rounded Rectangle 100">
              <a:extLst>
                <a:ext uri="{FF2B5EF4-FFF2-40B4-BE49-F238E27FC236}">
                  <a16:creationId xmlns:a16="http://schemas.microsoft.com/office/drawing/2014/main" id="{14060788-EEAD-45BF-B8C3-4FA8F3B3745D}"/>
                </a:ext>
              </a:extLst>
            </p:cNvPr>
            <p:cNvSpPr/>
            <p:nvPr/>
          </p:nvSpPr>
          <p:spPr>
            <a:xfrm>
              <a:off x="8297964" y="1486097"/>
              <a:ext cx="1836492" cy="1081741"/>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3" name="Group 22">
              <a:extLst>
                <a:ext uri="{FF2B5EF4-FFF2-40B4-BE49-F238E27FC236}">
                  <a16:creationId xmlns:a16="http://schemas.microsoft.com/office/drawing/2014/main" id="{9EB8895C-C5E7-4A32-8BE6-DDFB18BFE22F}"/>
                </a:ext>
              </a:extLst>
            </p:cNvPr>
            <p:cNvGrpSpPr/>
            <p:nvPr/>
          </p:nvGrpSpPr>
          <p:grpSpPr>
            <a:xfrm>
              <a:off x="10127790" y="1672676"/>
              <a:ext cx="361295" cy="192023"/>
              <a:chOff x="8640666" y="3333406"/>
              <a:chExt cx="516136" cy="274320"/>
            </a:xfrm>
          </p:grpSpPr>
          <p:sp>
            <p:nvSpPr>
              <p:cNvPr id="39" name="Oval 38">
                <a:extLst>
                  <a:ext uri="{FF2B5EF4-FFF2-40B4-BE49-F238E27FC236}">
                    <a16:creationId xmlns:a16="http://schemas.microsoft.com/office/drawing/2014/main" id="{3E3E8C7B-C8E9-4BE7-B803-3CD3437B089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0" name="Straight Connector 39">
                <a:extLst>
                  <a:ext uri="{FF2B5EF4-FFF2-40B4-BE49-F238E27FC236}">
                    <a16:creationId xmlns:a16="http://schemas.microsoft.com/office/drawing/2014/main" id="{9555E7C1-027B-417B-825D-526BED914CA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F5CAA0A-7BEB-4DBB-9263-FAA8DBE4467C}"/>
                </a:ext>
              </a:extLst>
            </p:cNvPr>
            <p:cNvGrpSpPr/>
            <p:nvPr/>
          </p:nvGrpSpPr>
          <p:grpSpPr>
            <a:xfrm>
              <a:off x="10127790" y="1985111"/>
              <a:ext cx="361295" cy="192023"/>
              <a:chOff x="8640666" y="3333406"/>
              <a:chExt cx="516136" cy="274320"/>
            </a:xfrm>
          </p:grpSpPr>
          <p:sp>
            <p:nvSpPr>
              <p:cNvPr id="37" name="Oval 36">
                <a:extLst>
                  <a:ext uri="{FF2B5EF4-FFF2-40B4-BE49-F238E27FC236}">
                    <a16:creationId xmlns:a16="http://schemas.microsoft.com/office/drawing/2014/main" id="{61AF90A0-3315-4856-9C7C-A6F00F65AA0D}"/>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8" name="Straight Connector 37">
                <a:extLst>
                  <a:ext uri="{FF2B5EF4-FFF2-40B4-BE49-F238E27FC236}">
                    <a16:creationId xmlns:a16="http://schemas.microsoft.com/office/drawing/2014/main" id="{7F42CC21-15B9-4FDC-93A4-14ED42B5A684}"/>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658E4000-A432-4849-AB81-DA631F9B2656}"/>
                </a:ext>
              </a:extLst>
            </p:cNvPr>
            <p:cNvSpPr txBox="1"/>
            <p:nvPr/>
          </p:nvSpPr>
          <p:spPr>
            <a:xfrm>
              <a:off x="8349910" y="1726424"/>
              <a:ext cx="1736819" cy="584775"/>
            </a:xfrm>
            <a:prstGeom prst="rect">
              <a:avLst/>
            </a:prstGeom>
            <a:noFill/>
          </p:spPr>
          <p:txBody>
            <a:bodyPr wrap="square" rtlCol="0">
              <a:spAutoFit/>
            </a:bodyPr>
            <a:lstStyle/>
            <a:p>
              <a:pPr algn="ctr"/>
              <a:r>
                <a:rPr lang="en-US" sz="1600" b="1" u="sng" dirty="0"/>
                <a:t>VF Module Service Template</a:t>
              </a:r>
            </a:p>
          </p:txBody>
        </p:sp>
        <p:sp>
          <p:nvSpPr>
            <p:cNvPr id="27" name="TextBox 26">
              <a:extLst>
                <a:ext uri="{FF2B5EF4-FFF2-40B4-BE49-F238E27FC236}">
                  <a16:creationId xmlns:a16="http://schemas.microsoft.com/office/drawing/2014/main" id="{3CF482E1-5AA6-4CCD-81BB-58CF4F95D815}"/>
                </a:ext>
              </a:extLst>
            </p:cNvPr>
            <p:cNvSpPr txBox="1"/>
            <p:nvPr/>
          </p:nvSpPr>
          <p:spPr>
            <a:xfrm>
              <a:off x="10541612" y="1543187"/>
              <a:ext cx="849913" cy="400110"/>
            </a:xfrm>
            <a:prstGeom prst="rect">
              <a:avLst/>
            </a:prstGeom>
            <a:noFill/>
          </p:spPr>
          <p:txBody>
            <a:bodyPr wrap="none" rtlCol="0">
              <a:spAutoFit/>
            </a:bodyPr>
            <a:lstStyle/>
            <a:p>
              <a:r>
                <a:rPr lang="en-US" sz="2000" dirty="0"/>
                <a:t>Assign</a:t>
              </a:r>
            </a:p>
          </p:txBody>
        </p:sp>
        <p:sp>
          <p:nvSpPr>
            <p:cNvPr id="28" name="TextBox 27">
              <a:extLst>
                <a:ext uri="{FF2B5EF4-FFF2-40B4-BE49-F238E27FC236}">
                  <a16:creationId xmlns:a16="http://schemas.microsoft.com/office/drawing/2014/main" id="{7F9FF737-71F7-4EE8-BE52-232FD9B4E8F0}"/>
                </a:ext>
              </a:extLst>
            </p:cNvPr>
            <p:cNvSpPr txBox="1"/>
            <p:nvPr/>
          </p:nvSpPr>
          <p:spPr>
            <a:xfrm>
              <a:off x="10572049" y="1867097"/>
              <a:ext cx="1030090" cy="400110"/>
            </a:xfrm>
            <a:prstGeom prst="rect">
              <a:avLst/>
            </a:prstGeom>
            <a:noFill/>
          </p:spPr>
          <p:txBody>
            <a:bodyPr wrap="none" rtlCol="0">
              <a:spAutoFit/>
            </a:bodyPr>
            <a:lstStyle/>
            <a:p>
              <a:r>
                <a:rPr lang="en-US" sz="2000" dirty="0"/>
                <a:t>Request</a:t>
              </a:r>
            </a:p>
          </p:txBody>
        </p:sp>
      </p:grpSp>
      <p:sp>
        <p:nvSpPr>
          <p:cNvPr id="5" name="Arrow: Right 4">
            <a:extLst>
              <a:ext uri="{FF2B5EF4-FFF2-40B4-BE49-F238E27FC236}">
                <a16:creationId xmlns:a16="http://schemas.microsoft.com/office/drawing/2014/main" id="{918BBC26-D5AE-4F2B-95BB-3D32AAEA0CC3}"/>
              </a:ext>
            </a:extLst>
          </p:cNvPr>
          <p:cNvSpPr/>
          <p:nvPr/>
        </p:nvSpPr>
        <p:spPr>
          <a:xfrm>
            <a:off x="6879209" y="1998801"/>
            <a:ext cx="1554480" cy="1871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503B79A-1549-4B13-B4C1-D3727E53BF14}"/>
              </a:ext>
            </a:extLst>
          </p:cNvPr>
          <p:cNvSpPr txBox="1"/>
          <p:nvPr/>
        </p:nvSpPr>
        <p:spPr>
          <a:xfrm>
            <a:off x="8060927" y="3392312"/>
            <a:ext cx="3623597" cy="646331"/>
          </a:xfrm>
          <a:prstGeom prst="rect">
            <a:avLst/>
          </a:prstGeom>
          <a:noFill/>
        </p:spPr>
        <p:txBody>
          <a:bodyPr wrap="square" rtlCol="0">
            <a:spAutoFit/>
          </a:bodyPr>
          <a:lstStyle/>
          <a:p>
            <a:r>
              <a:rPr lang="en-US" dirty="0">
                <a:solidFill>
                  <a:srgbClr val="C00000"/>
                </a:solidFill>
              </a:rPr>
              <a:t>Need to work through how to model a “Scaling Level”.  </a:t>
            </a:r>
          </a:p>
        </p:txBody>
      </p:sp>
      <p:cxnSp>
        <p:nvCxnSpPr>
          <p:cNvPr id="44" name="Straight Connector 43">
            <a:extLst>
              <a:ext uri="{FF2B5EF4-FFF2-40B4-BE49-F238E27FC236}">
                <a16:creationId xmlns:a16="http://schemas.microsoft.com/office/drawing/2014/main" id="{2D62C17A-8B40-481F-97DC-1BCC954C6F17}"/>
              </a:ext>
            </a:extLst>
          </p:cNvPr>
          <p:cNvCxnSpPr>
            <a:cxnSpLocks/>
          </p:cNvCxnSpPr>
          <p:nvPr/>
        </p:nvCxnSpPr>
        <p:spPr>
          <a:xfrm>
            <a:off x="398290" y="3199463"/>
            <a:ext cx="37714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977F35D-13B2-49D6-8D5F-F71DE6B3173C}"/>
              </a:ext>
            </a:extLst>
          </p:cNvPr>
          <p:cNvSpPr txBox="1"/>
          <p:nvPr/>
        </p:nvSpPr>
        <p:spPr>
          <a:xfrm>
            <a:off x="524680" y="2133944"/>
            <a:ext cx="2959235" cy="954107"/>
          </a:xfrm>
          <a:prstGeom prst="rect">
            <a:avLst/>
          </a:prstGeom>
          <a:noFill/>
        </p:spPr>
        <p:txBody>
          <a:bodyPr wrap="square" rtlCol="0">
            <a:spAutoFit/>
          </a:bodyPr>
          <a:lstStyle/>
          <a:p>
            <a:r>
              <a:rPr lang="en-US" sz="1400" dirty="0"/>
              <a:t>Inputs:</a:t>
            </a:r>
          </a:p>
          <a:p>
            <a:r>
              <a:rPr lang="en-US" sz="1400" dirty="0"/>
              <a:t>The inputs to a VNF Topology Template are those required for the VNF-level Orchestration Plans.</a:t>
            </a:r>
          </a:p>
        </p:txBody>
      </p:sp>
      <p:sp>
        <p:nvSpPr>
          <p:cNvPr id="48" name="TextBox 47">
            <a:extLst>
              <a:ext uri="{FF2B5EF4-FFF2-40B4-BE49-F238E27FC236}">
                <a16:creationId xmlns:a16="http://schemas.microsoft.com/office/drawing/2014/main" id="{AA2E1190-EF9E-4470-A689-4B8186B33EBA}"/>
              </a:ext>
            </a:extLst>
          </p:cNvPr>
          <p:cNvSpPr txBox="1"/>
          <p:nvPr/>
        </p:nvSpPr>
        <p:spPr>
          <a:xfrm>
            <a:off x="4514531" y="5217170"/>
            <a:ext cx="2994638"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Build_VNF</a:t>
            </a:r>
            <a:endParaRPr lang="en-US" sz="1400" dirty="0"/>
          </a:p>
        </p:txBody>
      </p:sp>
    </p:spTree>
    <p:extLst>
      <p:ext uri="{BB962C8B-B14F-4D97-AF65-F5344CB8AC3E}">
        <p14:creationId xmlns:p14="http://schemas.microsoft.com/office/powerpoint/2010/main" val="2353805660"/>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Service Modeling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30005" y="1543187"/>
            <a:ext cx="7623928" cy="4758519"/>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396258" y="1993977"/>
            <a:ext cx="3223714" cy="4141475"/>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3891071" y="1823999"/>
            <a:ext cx="369780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3891071" y="4130269"/>
            <a:ext cx="369780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3891071" y="5056716"/>
            <a:ext cx="369780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1088296" y="1609334"/>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4942222"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4746152" y="380135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5411738"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3004842" y="1135892"/>
            <a:ext cx="2502545" cy="369332"/>
          </a:xfrm>
          <a:prstGeom prst="rect">
            <a:avLst/>
          </a:prstGeom>
          <a:noFill/>
        </p:spPr>
        <p:txBody>
          <a:bodyPr wrap="none" rtlCol="0">
            <a:spAutoFit/>
          </a:bodyPr>
          <a:lstStyle/>
          <a:p>
            <a:r>
              <a:rPr lang="en-US" dirty="0"/>
              <a:t>Service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4027128" y="1863996"/>
            <a:ext cx="2557816" cy="1384995"/>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VNF</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err="1"/>
              <a:t>InitialScaleLevel</a:t>
            </a:r>
            <a:endParaRPr lang="en-US" sz="1400" dirty="0"/>
          </a:p>
          <a:p>
            <a:pPr marL="285750" indent="-285750">
              <a:buFont typeface="Arial" panose="020B0604020202020204" pitchFamily="34" charset="0"/>
              <a:buChar char="•"/>
            </a:pPr>
            <a:r>
              <a:rPr lang="en-US" sz="1400" dirty="0" err="1"/>
              <a:t>NodeType</a:t>
            </a:r>
            <a:r>
              <a:rPr lang="en-US" sz="1400" dirty="0"/>
              <a:t>: PNF</a:t>
            </a:r>
          </a:p>
          <a:p>
            <a:pPr marL="285750" indent="-285750">
              <a:buFont typeface="Arial" panose="020B0604020202020204" pitchFamily="34" charset="0"/>
              <a:buChar char="•"/>
            </a:pPr>
            <a:r>
              <a:rPr lang="en-US" sz="1400" dirty="0" err="1"/>
              <a:t>NodeType</a:t>
            </a:r>
            <a:r>
              <a:rPr lang="en-US" sz="1400" dirty="0"/>
              <a:t>: </a:t>
            </a:r>
            <a:r>
              <a:rPr lang="en-US" sz="1400" dirty="0" err="1"/>
              <a:t>AllottedResource</a:t>
            </a:r>
            <a:endParaRPr lang="en-US" sz="1400" dirty="0"/>
          </a:p>
          <a:p>
            <a:pPr marL="285750" indent="-285750">
              <a:buFont typeface="Arial" panose="020B0604020202020204" pitchFamily="34" charset="0"/>
              <a:buChar char="•"/>
            </a:pPr>
            <a:r>
              <a:rPr lang="en-US" sz="1400" dirty="0" err="1"/>
              <a:t>NodeType</a:t>
            </a:r>
            <a:r>
              <a:rPr lang="en-US" sz="1400" dirty="0"/>
              <a:t>: Network</a:t>
            </a:r>
          </a:p>
        </p:txBody>
      </p:sp>
      <p:sp>
        <p:nvSpPr>
          <p:cNvPr id="17" name="TextBox 16">
            <a:extLst>
              <a:ext uri="{FF2B5EF4-FFF2-40B4-BE49-F238E27FC236}">
                <a16:creationId xmlns:a16="http://schemas.microsoft.com/office/drawing/2014/main" id="{90FA5808-2E78-4513-9945-9DE8EA1601A0}"/>
              </a:ext>
            </a:extLst>
          </p:cNvPr>
          <p:cNvSpPr txBox="1"/>
          <p:nvPr/>
        </p:nvSpPr>
        <p:spPr>
          <a:xfrm>
            <a:off x="3910492" y="425990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18" name="TextBox 17">
            <a:extLst>
              <a:ext uri="{FF2B5EF4-FFF2-40B4-BE49-F238E27FC236}">
                <a16:creationId xmlns:a16="http://schemas.microsoft.com/office/drawing/2014/main" id="{CE1C4E39-2C79-40A9-9E94-0094A74ECE2F}"/>
              </a:ext>
            </a:extLst>
          </p:cNvPr>
          <p:cNvSpPr txBox="1"/>
          <p:nvPr/>
        </p:nvSpPr>
        <p:spPr>
          <a:xfrm>
            <a:off x="508492" y="3302582"/>
            <a:ext cx="3055020" cy="2677656"/>
          </a:xfrm>
          <a:prstGeom prst="rect">
            <a:avLst/>
          </a:prstGeom>
          <a:noFill/>
        </p:spPr>
        <p:txBody>
          <a:bodyPr wrap="square" rtlCol="0">
            <a:spAutoFit/>
          </a:bodyPr>
          <a:lstStyle/>
          <a:p>
            <a:r>
              <a:rPr lang="en-US" sz="1400" dirty="0"/>
              <a:t>Each Node in the Service Topology Template is of Node Type “VNF”, “PNF”, “</a:t>
            </a:r>
            <a:r>
              <a:rPr lang="en-US" sz="1400" dirty="0" err="1"/>
              <a:t>AllottedResource</a:t>
            </a:r>
            <a:r>
              <a:rPr lang="en-US" sz="1400" dirty="0"/>
              <a:t>”, or “Network”.  These Nodes have “Depends On” relationships between them.  The Orchestrator determines the order in which to deploy a Node based on the relationships.  Because the sequencing of the Node “Assign” may need to be different than Node “Create”, these relationships may need to be Plan specific.</a:t>
            </a:r>
          </a:p>
        </p:txBody>
      </p:sp>
      <p:sp>
        <p:nvSpPr>
          <p:cNvPr id="5" name="Arrow: Right 4">
            <a:extLst>
              <a:ext uri="{FF2B5EF4-FFF2-40B4-BE49-F238E27FC236}">
                <a16:creationId xmlns:a16="http://schemas.microsoft.com/office/drawing/2014/main" id="{918BBC26-D5AE-4F2B-95BB-3D32AAEA0CC3}"/>
              </a:ext>
            </a:extLst>
          </p:cNvPr>
          <p:cNvSpPr/>
          <p:nvPr/>
        </p:nvSpPr>
        <p:spPr>
          <a:xfrm rot="21265046">
            <a:off x="5719662" y="1758582"/>
            <a:ext cx="2910586" cy="189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08AEAD69-6702-4E72-B86D-764EAC04D581}"/>
              </a:ext>
            </a:extLst>
          </p:cNvPr>
          <p:cNvSpPr txBox="1"/>
          <p:nvPr/>
        </p:nvSpPr>
        <p:spPr>
          <a:xfrm>
            <a:off x="4027128" y="5105476"/>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Build_Svc</a:t>
            </a:r>
            <a:endParaRPr lang="en-US" sz="1400" dirty="0"/>
          </a:p>
        </p:txBody>
      </p:sp>
      <p:cxnSp>
        <p:nvCxnSpPr>
          <p:cNvPr id="44" name="Straight Connector 43">
            <a:extLst>
              <a:ext uri="{FF2B5EF4-FFF2-40B4-BE49-F238E27FC236}">
                <a16:creationId xmlns:a16="http://schemas.microsoft.com/office/drawing/2014/main" id="{2D62C17A-8B40-481F-97DC-1BCC954C6F17}"/>
              </a:ext>
            </a:extLst>
          </p:cNvPr>
          <p:cNvCxnSpPr>
            <a:cxnSpLocks/>
          </p:cNvCxnSpPr>
          <p:nvPr/>
        </p:nvCxnSpPr>
        <p:spPr>
          <a:xfrm>
            <a:off x="398290" y="3199463"/>
            <a:ext cx="322168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977F35D-13B2-49D6-8D5F-F71DE6B3173C}"/>
              </a:ext>
            </a:extLst>
          </p:cNvPr>
          <p:cNvSpPr txBox="1"/>
          <p:nvPr/>
        </p:nvSpPr>
        <p:spPr>
          <a:xfrm>
            <a:off x="524680" y="2133944"/>
            <a:ext cx="2959235" cy="954107"/>
          </a:xfrm>
          <a:prstGeom prst="rect">
            <a:avLst/>
          </a:prstGeom>
          <a:noFill/>
        </p:spPr>
        <p:txBody>
          <a:bodyPr wrap="square" rtlCol="0">
            <a:spAutoFit/>
          </a:bodyPr>
          <a:lstStyle/>
          <a:p>
            <a:r>
              <a:rPr lang="en-US" sz="1400" dirty="0"/>
              <a:t>Inputs:</a:t>
            </a:r>
          </a:p>
          <a:p>
            <a:r>
              <a:rPr lang="en-US" sz="1400" dirty="0"/>
              <a:t>The inputs to a Service Topology Template are those required for the Service-level Orchestration Plans.</a:t>
            </a:r>
          </a:p>
        </p:txBody>
      </p:sp>
      <p:grpSp>
        <p:nvGrpSpPr>
          <p:cNvPr id="4" name="Group 3">
            <a:extLst>
              <a:ext uri="{FF2B5EF4-FFF2-40B4-BE49-F238E27FC236}">
                <a16:creationId xmlns:a16="http://schemas.microsoft.com/office/drawing/2014/main" id="{8150339A-824B-4A45-BB9C-9F0A87C2F49A}"/>
              </a:ext>
            </a:extLst>
          </p:cNvPr>
          <p:cNvGrpSpPr/>
          <p:nvPr/>
        </p:nvGrpSpPr>
        <p:grpSpPr>
          <a:xfrm>
            <a:off x="8736317" y="1080807"/>
            <a:ext cx="2955702" cy="710486"/>
            <a:chOff x="8736317" y="1080807"/>
            <a:chExt cx="2955702" cy="710486"/>
          </a:xfrm>
        </p:grpSpPr>
        <p:sp>
          <p:nvSpPr>
            <p:cNvPr id="22" name="Rounded Rectangle 100">
              <a:extLst>
                <a:ext uri="{FF2B5EF4-FFF2-40B4-BE49-F238E27FC236}">
                  <a16:creationId xmlns:a16="http://schemas.microsoft.com/office/drawing/2014/main" id="{14060788-EEAD-45BF-B8C3-4FA8F3B3745D}"/>
                </a:ext>
              </a:extLst>
            </p:cNvPr>
            <p:cNvSpPr/>
            <p:nvPr/>
          </p:nvSpPr>
          <p:spPr>
            <a:xfrm>
              <a:off x="8736317" y="1080807"/>
              <a:ext cx="1836492" cy="71048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3" name="Group 22">
              <a:extLst>
                <a:ext uri="{FF2B5EF4-FFF2-40B4-BE49-F238E27FC236}">
                  <a16:creationId xmlns:a16="http://schemas.microsoft.com/office/drawing/2014/main" id="{9EB8895C-C5E7-4A32-8BE6-DDFB18BFE22F}"/>
                </a:ext>
              </a:extLst>
            </p:cNvPr>
            <p:cNvGrpSpPr/>
            <p:nvPr/>
          </p:nvGrpSpPr>
          <p:grpSpPr>
            <a:xfrm>
              <a:off x="10566143" y="1267385"/>
              <a:ext cx="361295" cy="192023"/>
              <a:chOff x="8640666" y="3333406"/>
              <a:chExt cx="516136" cy="274320"/>
            </a:xfrm>
          </p:grpSpPr>
          <p:sp>
            <p:nvSpPr>
              <p:cNvPr id="39" name="Oval 38">
                <a:extLst>
                  <a:ext uri="{FF2B5EF4-FFF2-40B4-BE49-F238E27FC236}">
                    <a16:creationId xmlns:a16="http://schemas.microsoft.com/office/drawing/2014/main" id="{3E3E8C7B-C8E9-4BE7-B803-3CD3437B089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0" name="Straight Connector 39">
                <a:extLst>
                  <a:ext uri="{FF2B5EF4-FFF2-40B4-BE49-F238E27FC236}">
                    <a16:creationId xmlns:a16="http://schemas.microsoft.com/office/drawing/2014/main" id="{9555E7C1-027B-417B-825D-526BED914CA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658E4000-A432-4849-AB81-DA631F9B2656}"/>
                </a:ext>
              </a:extLst>
            </p:cNvPr>
            <p:cNvSpPr txBox="1"/>
            <p:nvPr/>
          </p:nvSpPr>
          <p:spPr>
            <a:xfrm>
              <a:off x="8786153" y="1157051"/>
              <a:ext cx="1736819" cy="584775"/>
            </a:xfrm>
            <a:prstGeom prst="rect">
              <a:avLst/>
            </a:prstGeom>
            <a:noFill/>
          </p:spPr>
          <p:txBody>
            <a:bodyPr wrap="square" rtlCol="0">
              <a:spAutoFit/>
            </a:bodyPr>
            <a:lstStyle/>
            <a:p>
              <a:pPr algn="ctr"/>
              <a:r>
                <a:rPr lang="en-US" sz="1600" b="1" u="sng" dirty="0"/>
                <a:t>VNF</a:t>
              </a:r>
              <a:br>
                <a:rPr lang="en-US" sz="1600" b="1" u="sng" dirty="0"/>
              </a:br>
              <a:r>
                <a:rPr lang="en-US" sz="1600" b="1" u="sng" dirty="0"/>
                <a:t>Service Template</a:t>
              </a:r>
            </a:p>
          </p:txBody>
        </p:sp>
        <p:sp>
          <p:nvSpPr>
            <p:cNvPr id="27" name="TextBox 26">
              <a:extLst>
                <a:ext uri="{FF2B5EF4-FFF2-40B4-BE49-F238E27FC236}">
                  <a16:creationId xmlns:a16="http://schemas.microsoft.com/office/drawing/2014/main" id="{3CF482E1-5AA6-4CCD-81BB-58CF4F95D815}"/>
                </a:ext>
              </a:extLst>
            </p:cNvPr>
            <p:cNvSpPr txBox="1"/>
            <p:nvPr/>
          </p:nvSpPr>
          <p:spPr>
            <a:xfrm>
              <a:off x="10979965" y="1137896"/>
              <a:ext cx="712054" cy="400110"/>
            </a:xfrm>
            <a:prstGeom prst="rect">
              <a:avLst/>
            </a:prstGeom>
            <a:noFill/>
          </p:spPr>
          <p:txBody>
            <a:bodyPr wrap="none" rtlCol="0">
              <a:spAutoFit/>
            </a:bodyPr>
            <a:lstStyle/>
            <a:p>
              <a:r>
                <a:rPr lang="en-US" sz="2000" dirty="0"/>
                <a:t>Build</a:t>
              </a:r>
            </a:p>
          </p:txBody>
        </p:sp>
      </p:grpSp>
      <p:grpSp>
        <p:nvGrpSpPr>
          <p:cNvPr id="21" name="Group 20">
            <a:extLst>
              <a:ext uri="{FF2B5EF4-FFF2-40B4-BE49-F238E27FC236}">
                <a16:creationId xmlns:a16="http://schemas.microsoft.com/office/drawing/2014/main" id="{0C943D0F-BDEE-4288-97A9-CB69CB35B679}"/>
              </a:ext>
            </a:extLst>
          </p:cNvPr>
          <p:cNvGrpSpPr/>
          <p:nvPr/>
        </p:nvGrpSpPr>
        <p:grpSpPr>
          <a:xfrm>
            <a:off x="8474200" y="2791530"/>
            <a:ext cx="2955702" cy="710486"/>
            <a:chOff x="8474200" y="2791530"/>
            <a:chExt cx="2955702" cy="710486"/>
          </a:xfrm>
        </p:grpSpPr>
        <p:sp>
          <p:nvSpPr>
            <p:cNvPr id="52" name="Rounded Rectangle 100">
              <a:extLst>
                <a:ext uri="{FF2B5EF4-FFF2-40B4-BE49-F238E27FC236}">
                  <a16:creationId xmlns:a16="http://schemas.microsoft.com/office/drawing/2014/main" id="{37CBBE14-5458-4AA5-9088-D67F711CE113}"/>
                </a:ext>
              </a:extLst>
            </p:cNvPr>
            <p:cNvSpPr/>
            <p:nvPr/>
          </p:nvSpPr>
          <p:spPr>
            <a:xfrm>
              <a:off x="8474200" y="2791530"/>
              <a:ext cx="1836492" cy="71048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53" name="Group 52">
              <a:extLst>
                <a:ext uri="{FF2B5EF4-FFF2-40B4-BE49-F238E27FC236}">
                  <a16:creationId xmlns:a16="http://schemas.microsoft.com/office/drawing/2014/main" id="{622A70FE-3094-4ABE-8259-909DAEBC4C43}"/>
                </a:ext>
              </a:extLst>
            </p:cNvPr>
            <p:cNvGrpSpPr/>
            <p:nvPr/>
          </p:nvGrpSpPr>
          <p:grpSpPr>
            <a:xfrm>
              <a:off x="10304026" y="2921019"/>
              <a:ext cx="361295" cy="192023"/>
              <a:chOff x="8640666" y="3333406"/>
              <a:chExt cx="516136" cy="274320"/>
            </a:xfrm>
          </p:grpSpPr>
          <p:sp>
            <p:nvSpPr>
              <p:cNvPr id="68" name="Oval 67">
                <a:extLst>
                  <a:ext uri="{FF2B5EF4-FFF2-40B4-BE49-F238E27FC236}">
                    <a16:creationId xmlns:a16="http://schemas.microsoft.com/office/drawing/2014/main" id="{55479C83-FF79-4548-A9C9-6E33C3D51ED2}"/>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9" name="Straight Connector 68">
                <a:extLst>
                  <a:ext uri="{FF2B5EF4-FFF2-40B4-BE49-F238E27FC236}">
                    <a16:creationId xmlns:a16="http://schemas.microsoft.com/office/drawing/2014/main" id="{AD8F5680-2A57-4AF1-81DA-4DCA3A2DF85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9F18539E-AB58-4BBC-AFEA-41A986D91444}"/>
                </a:ext>
              </a:extLst>
            </p:cNvPr>
            <p:cNvSpPr txBox="1"/>
            <p:nvPr/>
          </p:nvSpPr>
          <p:spPr>
            <a:xfrm>
              <a:off x="8526146" y="2839160"/>
              <a:ext cx="1736819" cy="584775"/>
            </a:xfrm>
            <a:prstGeom prst="rect">
              <a:avLst/>
            </a:prstGeom>
            <a:noFill/>
          </p:spPr>
          <p:txBody>
            <a:bodyPr wrap="square" rtlCol="0">
              <a:spAutoFit/>
            </a:bodyPr>
            <a:lstStyle/>
            <a:p>
              <a:pPr algn="ctr"/>
              <a:r>
                <a:rPr lang="en-US" sz="1600" b="1" u="sng" dirty="0"/>
                <a:t>PNF</a:t>
              </a:r>
              <a:br>
                <a:rPr lang="en-US" sz="1600" b="1" u="sng" dirty="0"/>
              </a:br>
              <a:r>
                <a:rPr lang="en-US" sz="1600" b="1" u="sng" dirty="0"/>
                <a:t>Service Template</a:t>
              </a:r>
            </a:p>
          </p:txBody>
        </p:sp>
        <p:sp>
          <p:nvSpPr>
            <p:cNvPr id="56" name="TextBox 55">
              <a:extLst>
                <a:ext uri="{FF2B5EF4-FFF2-40B4-BE49-F238E27FC236}">
                  <a16:creationId xmlns:a16="http://schemas.microsoft.com/office/drawing/2014/main" id="{06F0C876-B4AB-4B9A-AF25-37A0386796AC}"/>
                </a:ext>
              </a:extLst>
            </p:cNvPr>
            <p:cNvSpPr txBox="1"/>
            <p:nvPr/>
          </p:nvSpPr>
          <p:spPr>
            <a:xfrm>
              <a:off x="10717848" y="2791530"/>
              <a:ext cx="712054" cy="400110"/>
            </a:xfrm>
            <a:prstGeom prst="rect">
              <a:avLst/>
            </a:prstGeom>
            <a:noFill/>
          </p:spPr>
          <p:txBody>
            <a:bodyPr wrap="none" rtlCol="0">
              <a:spAutoFit/>
            </a:bodyPr>
            <a:lstStyle/>
            <a:p>
              <a:r>
                <a:rPr lang="en-US" sz="2000" dirty="0"/>
                <a:t>Build</a:t>
              </a:r>
            </a:p>
          </p:txBody>
        </p:sp>
      </p:grpSp>
      <p:sp>
        <p:nvSpPr>
          <p:cNvPr id="90" name="Rounded Rectangle 100">
            <a:extLst>
              <a:ext uri="{FF2B5EF4-FFF2-40B4-BE49-F238E27FC236}">
                <a16:creationId xmlns:a16="http://schemas.microsoft.com/office/drawing/2014/main" id="{B74D3A5E-A4E7-4EBE-9E96-246485DB5525}"/>
              </a:ext>
            </a:extLst>
          </p:cNvPr>
          <p:cNvSpPr/>
          <p:nvPr/>
        </p:nvSpPr>
        <p:spPr>
          <a:xfrm>
            <a:off x="8194976" y="4109217"/>
            <a:ext cx="1836492" cy="71827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91" name="Group 90">
            <a:extLst>
              <a:ext uri="{FF2B5EF4-FFF2-40B4-BE49-F238E27FC236}">
                <a16:creationId xmlns:a16="http://schemas.microsoft.com/office/drawing/2014/main" id="{1058C961-8B6E-4AC6-B797-2F92DD4E04C1}"/>
              </a:ext>
            </a:extLst>
          </p:cNvPr>
          <p:cNvGrpSpPr/>
          <p:nvPr/>
        </p:nvGrpSpPr>
        <p:grpSpPr>
          <a:xfrm>
            <a:off x="10024802" y="4238706"/>
            <a:ext cx="361295" cy="192023"/>
            <a:chOff x="8640666" y="3333406"/>
            <a:chExt cx="516136" cy="274320"/>
          </a:xfrm>
        </p:grpSpPr>
        <p:sp>
          <p:nvSpPr>
            <p:cNvPr id="102" name="Oval 101">
              <a:extLst>
                <a:ext uri="{FF2B5EF4-FFF2-40B4-BE49-F238E27FC236}">
                  <a16:creationId xmlns:a16="http://schemas.microsoft.com/office/drawing/2014/main" id="{5D1AD8F2-4992-4347-8624-F00EB3432AD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03" name="Straight Connector 102">
              <a:extLst>
                <a:ext uri="{FF2B5EF4-FFF2-40B4-BE49-F238E27FC236}">
                  <a16:creationId xmlns:a16="http://schemas.microsoft.com/office/drawing/2014/main" id="{EA920941-061D-4E90-965E-CFEE3A02EF6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2" name="TextBox 91">
            <a:extLst>
              <a:ext uri="{FF2B5EF4-FFF2-40B4-BE49-F238E27FC236}">
                <a16:creationId xmlns:a16="http://schemas.microsoft.com/office/drawing/2014/main" id="{1ACD57F0-3B4C-4A05-B442-0FD5D5D400B8}"/>
              </a:ext>
            </a:extLst>
          </p:cNvPr>
          <p:cNvSpPr txBox="1"/>
          <p:nvPr/>
        </p:nvSpPr>
        <p:spPr>
          <a:xfrm>
            <a:off x="8246922" y="4180313"/>
            <a:ext cx="1736819" cy="584775"/>
          </a:xfrm>
          <a:prstGeom prst="rect">
            <a:avLst/>
          </a:prstGeom>
          <a:noFill/>
        </p:spPr>
        <p:txBody>
          <a:bodyPr wrap="square" rtlCol="0">
            <a:spAutoFit/>
          </a:bodyPr>
          <a:lstStyle/>
          <a:p>
            <a:pPr algn="ctr"/>
            <a:r>
              <a:rPr lang="en-US" sz="1600" b="1" u="sng" dirty="0" err="1"/>
              <a:t>AllottedResource</a:t>
            </a:r>
            <a:br>
              <a:rPr lang="en-US" sz="1600" b="1" u="sng" dirty="0"/>
            </a:br>
            <a:r>
              <a:rPr lang="en-US" sz="1600" b="1" u="sng" dirty="0"/>
              <a:t>Service Template</a:t>
            </a:r>
          </a:p>
        </p:txBody>
      </p:sp>
      <p:sp>
        <p:nvSpPr>
          <p:cNvPr id="93" name="TextBox 92">
            <a:extLst>
              <a:ext uri="{FF2B5EF4-FFF2-40B4-BE49-F238E27FC236}">
                <a16:creationId xmlns:a16="http://schemas.microsoft.com/office/drawing/2014/main" id="{34889278-5546-4870-A237-AB3D9345DE3D}"/>
              </a:ext>
            </a:extLst>
          </p:cNvPr>
          <p:cNvSpPr txBox="1"/>
          <p:nvPr/>
        </p:nvSpPr>
        <p:spPr>
          <a:xfrm>
            <a:off x="10438624" y="4109217"/>
            <a:ext cx="712054" cy="400110"/>
          </a:xfrm>
          <a:prstGeom prst="rect">
            <a:avLst/>
          </a:prstGeom>
          <a:noFill/>
        </p:spPr>
        <p:txBody>
          <a:bodyPr wrap="none" rtlCol="0">
            <a:spAutoFit/>
          </a:bodyPr>
          <a:lstStyle/>
          <a:p>
            <a:r>
              <a:rPr lang="en-US" sz="2000" dirty="0"/>
              <a:t>Build</a:t>
            </a:r>
          </a:p>
        </p:txBody>
      </p:sp>
      <p:sp>
        <p:nvSpPr>
          <p:cNvPr id="104" name="Arrow: Right 103">
            <a:extLst>
              <a:ext uri="{FF2B5EF4-FFF2-40B4-BE49-F238E27FC236}">
                <a16:creationId xmlns:a16="http://schemas.microsoft.com/office/drawing/2014/main" id="{BC5AEAD2-7B71-4D91-BCE7-2C7F580ACCA6}"/>
              </a:ext>
            </a:extLst>
          </p:cNvPr>
          <p:cNvSpPr/>
          <p:nvPr/>
        </p:nvSpPr>
        <p:spPr>
          <a:xfrm rot="615405">
            <a:off x="6220424" y="2790650"/>
            <a:ext cx="2213195" cy="193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Arrow: Right 104">
            <a:extLst>
              <a:ext uri="{FF2B5EF4-FFF2-40B4-BE49-F238E27FC236}">
                <a16:creationId xmlns:a16="http://schemas.microsoft.com/office/drawing/2014/main" id="{B540B3C3-536A-4101-A1FB-979BBFE73CB2}"/>
              </a:ext>
            </a:extLst>
          </p:cNvPr>
          <p:cNvSpPr/>
          <p:nvPr/>
        </p:nvSpPr>
        <p:spPr>
          <a:xfrm rot="1950921">
            <a:off x="6451363" y="3474983"/>
            <a:ext cx="1935379" cy="1949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ounded Rectangle 100">
            <a:extLst>
              <a:ext uri="{FF2B5EF4-FFF2-40B4-BE49-F238E27FC236}">
                <a16:creationId xmlns:a16="http://schemas.microsoft.com/office/drawing/2014/main" id="{B3729BF9-1E14-4B56-B26D-E0D241E3D79A}"/>
              </a:ext>
            </a:extLst>
          </p:cNvPr>
          <p:cNvSpPr/>
          <p:nvPr/>
        </p:nvSpPr>
        <p:spPr>
          <a:xfrm>
            <a:off x="8024263" y="5167419"/>
            <a:ext cx="1836492" cy="71827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76" name="Group 75">
            <a:extLst>
              <a:ext uri="{FF2B5EF4-FFF2-40B4-BE49-F238E27FC236}">
                <a16:creationId xmlns:a16="http://schemas.microsoft.com/office/drawing/2014/main" id="{BB6D29ED-C509-4071-A996-F1AD1D344F9D}"/>
              </a:ext>
            </a:extLst>
          </p:cNvPr>
          <p:cNvGrpSpPr/>
          <p:nvPr/>
        </p:nvGrpSpPr>
        <p:grpSpPr>
          <a:xfrm>
            <a:off x="9854089" y="5296908"/>
            <a:ext cx="361295" cy="192023"/>
            <a:chOff x="8640666" y="3333406"/>
            <a:chExt cx="516136" cy="274320"/>
          </a:xfrm>
        </p:grpSpPr>
        <p:sp>
          <p:nvSpPr>
            <p:cNvPr id="77" name="Oval 76">
              <a:extLst>
                <a:ext uri="{FF2B5EF4-FFF2-40B4-BE49-F238E27FC236}">
                  <a16:creationId xmlns:a16="http://schemas.microsoft.com/office/drawing/2014/main" id="{DF792348-0633-4BBE-99D6-975A2BF3132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8" name="Straight Connector 77">
              <a:extLst>
                <a:ext uri="{FF2B5EF4-FFF2-40B4-BE49-F238E27FC236}">
                  <a16:creationId xmlns:a16="http://schemas.microsoft.com/office/drawing/2014/main" id="{9D812F05-2297-4AAE-85DC-9767DC44B3C1}"/>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9" name="TextBox 78">
            <a:extLst>
              <a:ext uri="{FF2B5EF4-FFF2-40B4-BE49-F238E27FC236}">
                <a16:creationId xmlns:a16="http://schemas.microsoft.com/office/drawing/2014/main" id="{FD3603A3-78E3-4D0B-84BE-4125204DB480}"/>
              </a:ext>
            </a:extLst>
          </p:cNvPr>
          <p:cNvSpPr txBox="1"/>
          <p:nvPr/>
        </p:nvSpPr>
        <p:spPr>
          <a:xfrm>
            <a:off x="8076209" y="5238515"/>
            <a:ext cx="1736819" cy="584775"/>
          </a:xfrm>
          <a:prstGeom prst="rect">
            <a:avLst/>
          </a:prstGeom>
          <a:noFill/>
        </p:spPr>
        <p:txBody>
          <a:bodyPr wrap="square" rtlCol="0">
            <a:spAutoFit/>
          </a:bodyPr>
          <a:lstStyle/>
          <a:p>
            <a:pPr algn="ctr"/>
            <a:r>
              <a:rPr lang="en-US" sz="1600" b="1" u="sng" dirty="0"/>
              <a:t>Network</a:t>
            </a:r>
            <a:br>
              <a:rPr lang="en-US" sz="1600" b="1" u="sng" dirty="0"/>
            </a:br>
            <a:r>
              <a:rPr lang="en-US" sz="1600" b="1" u="sng" dirty="0"/>
              <a:t>Service Template</a:t>
            </a:r>
          </a:p>
        </p:txBody>
      </p:sp>
      <p:sp>
        <p:nvSpPr>
          <p:cNvPr id="80" name="TextBox 79">
            <a:extLst>
              <a:ext uri="{FF2B5EF4-FFF2-40B4-BE49-F238E27FC236}">
                <a16:creationId xmlns:a16="http://schemas.microsoft.com/office/drawing/2014/main" id="{A00E72AA-8ED5-495E-A42B-51829C3F54B7}"/>
              </a:ext>
            </a:extLst>
          </p:cNvPr>
          <p:cNvSpPr txBox="1"/>
          <p:nvPr/>
        </p:nvSpPr>
        <p:spPr>
          <a:xfrm>
            <a:off x="10267911" y="5167419"/>
            <a:ext cx="712054" cy="400110"/>
          </a:xfrm>
          <a:prstGeom prst="rect">
            <a:avLst/>
          </a:prstGeom>
          <a:noFill/>
        </p:spPr>
        <p:txBody>
          <a:bodyPr wrap="none" rtlCol="0">
            <a:spAutoFit/>
          </a:bodyPr>
          <a:lstStyle/>
          <a:p>
            <a:r>
              <a:rPr lang="en-US" sz="2000" dirty="0"/>
              <a:t>Build</a:t>
            </a:r>
          </a:p>
        </p:txBody>
      </p:sp>
      <p:sp>
        <p:nvSpPr>
          <p:cNvPr id="81" name="Arrow: Right 80">
            <a:extLst>
              <a:ext uri="{FF2B5EF4-FFF2-40B4-BE49-F238E27FC236}">
                <a16:creationId xmlns:a16="http://schemas.microsoft.com/office/drawing/2014/main" id="{F8092FB6-2B47-46D2-B28C-1A512CA08C81}"/>
              </a:ext>
            </a:extLst>
          </p:cNvPr>
          <p:cNvSpPr/>
          <p:nvPr/>
        </p:nvSpPr>
        <p:spPr>
          <a:xfrm rot="2727846">
            <a:off x="5534920" y="4040701"/>
            <a:ext cx="2834640" cy="1949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1367254"/>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Box 96">
            <a:extLst>
              <a:ext uri="{FF2B5EF4-FFF2-40B4-BE49-F238E27FC236}">
                <a16:creationId xmlns:a16="http://schemas.microsoft.com/office/drawing/2014/main" id="{E424F646-5086-40DC-B779-DDE289018DA5}"/>
              </a:ext>
            </a:extLst>
          </p:cNvPr>
          <p:cNvSpPr txBox="1"/>
          <p:nvPr/>
        </p:nvSpPr>
        <p:spPr>
          <a:xfrm>
            <a:off x="951072" y="5481592"/>
            <a:ext cx="4693309" cy="670999"/>
          </a:xfrm>
          <a:prstGeom prst="wedgeRectCallout">
            <a:avLst>
              <a:gd name="adj1" fmla="val 25228"/>
              <a:gd name="adj2" fmla="val -277654"/>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Create service-instance object in A&amp;AI, orchestration-status = Inventoried</a:t>
            </a:r>
          </a:p>
          <a:p>
            <a:pPr marL="228600" lvl="0" indent="-228600">
              <a:buFont typeface="+mj-lt"/>
              <a:buAutoNum type="arabicPeriod"/>
              <a:defRPr/>
            </a:pPr>
            <a:r>
              <a:rPr lang="en-US" dirty="0">
                <a:solidFill>
                  <a:prstClr val="black"/>
                </a:solidFill>
              </a:rPr>
              <a:t>Call SDN-C Assign</a:t>
            </a:r>
            <a:r>
              <a:rPr lang="en-US" dirty="0">
                <a:solidFill>
                  <a:srgbClr val="FF0000"/>
                </a:solidFill>
              </a:rPr>
              <a:t> (the mapping of input data should be from TOSCA)</a:t>
            </a:r>
          </a:p>
          <a:p>
            <a:pPr marL="228600" lvl="0" indent="-228600">
              <a:buFont typeface="+mj-lt"/>
              <a:buAutoNum type="arabicPeriod"/>
              <a:defRPr/>
            </a:pPr>
            <a:r>
              <a:rPr lang="en-US" dirty="0">
                <a:solidFill>
                  <a:prstClr val="black"/>
                </a:solidFill>
              </a:rPr>
              <a:t>Update service-instance object in A&amp;AI, orchestration-status = Assigned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Rectangle: Rounded Corners 25">
            <a:extLst>
              <a:ext uri="{FF2B5EF4-FFF2-40B4-BE49-F238E27FC236}">
                <a16:creationId xmlns:a16="http://schemas.microsoft.com/office/drawing/2014/main" id="{9673F7C8-21CF-4082-99D8-26DEA3379CE4}"/>
              </a:ext>
            </a:extLst>
          </p:cNvPr>
          <p:cNvSpPr/>
          <p:nvPr/>
        </p:nvSpPr>
        <p:spPr>
          <a:xfrm>
            <a:off x="1453023" y="1763708"/>
            <a:ext cx="10512802" cy="1665104"/>
          </a:xfrm>
          <a:prstGeom prst="roundRect">
            <a:avLst>
              <a:gd name="adj" fmla="val 2448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Service Level TOSCA Orchestration: “Build Plan”</a:t>
            </a:r>
            <a:br>
              <a:rPr lang="en-US" dirty="0"/>
            </a:br>
            <a:r>
              <a:rPr lang="en-US" dirty="0"/>
              <a:t>(Original Approach)</a:t>
            </a:r>
          </a:p>
        </p:txBody>
      </p:sp>
      <p:cxnSp>
        <p:nvCxnSpPr>
          <p:cNvPr id="73" name="Straight Connector 72">
            <a:extLst>
              <a:ext uri="{FF2B5EF4-FFF2-40B4-BE49-F238E27FC236}">
                <a16:creationId xmlns:a16="http://schemas.microsoft.com/office/drawing/2014/main" id="{B9AF6ADC-A30F-45C9-B2D3-A0722C4937C3}"/>
              </a:ext>
            </a:extLst>
          </p:cNvPr>
          <p:cNvCxnSpPr>
            <a:cxnSpLocks/>
          </p:cNvCxnSpPr>
          <p:nvPr/>
        </p:nvCxnSpPr>
        <p:spPr>
          <a:xfrm>
            <a:off x="1651996" y="3032542"/>
            <a:ext cx="438912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82DD696B-CFEF-4E76-BC59-7736433FF29A}"/>
              </a:ext>
            </a:extLst>
          </p:cNvPr>
          <p:cNvGrpSpPr/>
          <p:nvPr/>
        </p:nvGrpSpPr>
        <p:grpSpPr>
          <a:xfrm>
            <a:off x="1448436" y="2703081"/>
            <a:ext cx="1028700" cy="418075"/>
            <a:chOff x="3236375" y="2396764"/>
            <a:chExt cx="1234440" cy="501690"/>
          </a:xfrm>
        </p:grpSpPr>
        <p:sp>
          <p:nvSpPr>
            <p:cNvPr id="84" name="Oval 83">
              <a:extLst>
                <a:ext uri="{FF2B5EF4-FFF2-40B4-BE49-F238E27FC236}">
                  <a16:creationId xmlns:a16="http://schemas.microsoft.com/office/drawing/2014/main" id="{EE559CF7-B7E8-4487-9006-268522D3A6C6}"/>
                </a:ext>
              </a:extLst>
            </p:cNvPr>
            <p:cNvSpPr/>
            <p:nvPr/>
          </p:nvSpPr>
          <p:spPr>
            <a:xfrm>
              <a:off x="3699351" y="2624134"/>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5" name="TextBox 84">
              <a:extLst>
                <a:ext uri="{FF2B5EF4-FFF2-40B4-BE49-F238E27FC236}">
                  <a16:creationId xmlns:a16="http://schemas.microsoft.com/office/drawing/2014/main" id="{95BD2C36-80E7-417B-BE3C-0CA45366F7EF}"/>
                </a:ext>
              </a:extLst>
            </p:cNvPr>
            <p:cNvSpPr txBox="1"/>
            <p:nvPr/>
          </p:nvSpPr>
          <p:spPr>
            <a:xfrm>
              <a:off x="3236375" y="2396764"/>
              <a:ext cx="1234440" cy="295465"/>
            </a:xfrm>
            <a:prstGeom prst="rect">
              <a:avLst/>
            </a:prstGeom>
            <a:noFill/>
          </p:spPr>
          <p:txBody>
            <a:bodyPr wrap="square" rtlCol="0">
              <a:spAutoFit/>
            </a:bodyPr>
            <a:lstStyle/>
            <a:p>
              <a:pPr algn="ctr"/>
              <a:r>
                <a:rPr lang="en-US" sz="1000" dirty="0"/>
                <a:t>Decompose</a:t>
              </a:r>
            </a:p>
          </p:txBody>
        </p:sp>
      </p:grpSp>
      <p:grpSp>
        <p:nvGrpSpPr>
          <p:cNvPr id="106" name="Group 105">
            <a:extLst>
              <a:ext uri="{FF2B5EF4-FFF2-40B4-BE49-F238E27FC236}">
                <a16:creationId xmlns:a16="http://schemas.microsoft.com/office/drawing/2014/main" id="{E2F7B130-BD74-4064-B52D-E6C56C7E4FF9}"/>
              </a:ext>
            </a:extLst>
          </p:cNvPr>
          <p:cNvGrpSpPr/>
          <p:nvPr/>
        </p:nvGrpSpPr>
        <p:grpSpPr>
          <a:xfrm>
            <a:off x="130002" y="1746720"/>
            <a:ext cx="1320728" cy="435958"/>
            <a:chOff x="2986647" y="1285959"/>
            <a:chExt cx="1894565" cy="488600"/>
          </a:xfrm>
        </p:grpSpPr>
        <p:sp>
          <p:nvSpPr>
            <p:cNvPr id="107" name="Freeform 206">
              <a:extLst>
                <a:ext uri="{FF2B5EF4-FFF2-40B4-BE49-F238E27FC236}">
                  <a16:creationId xmlns:a16="http://schemas.microsoft.com/office/drawing/2014/main" id="{21030635-2063-486E-8379-C76E8FD57899}"/>
                </a:ext>
              </a:extLst>
            </p:cNvPr>
            <p:cNvSpPr/>
            <p:nvPr/>
          </p:nvSpPr>
          <p:spPr>
            <a:xfrm>
              <a:off x="2986647" y="1487956"/>
              <a:ext cx="1894565" cy="286603"/>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8" name="Rectangle 107">
              <a:extLst>
                <a:ext uri="{FF2B5EF4-FFF2-40B4-BE49-F238E27FC236}">
                  <a16:creationId xmlns:a16="http://schemas.microsoft.com/office/drawing/2014/main" id="{94F22DC7-7244-4B85-B8A4-AD536FB90DD5}"/>
                </a:ext>
              </a:extLst>
            </p:cNvPr>
            <p:cNvSpPr/>
            <p:nvPr/>
          </p:nvSpPr>
          <p:spPr>
            <a:xfrm>
              <a:off x="3077738" y="1285959"/>
              <a:ext cx="1623797" cy="448423"/>
            </a:xfrm>
            <a:prstGeom prst="rect">
              <a:avLst/>
            </a:prstGeom>
            <a:noFill/>
            <a:effectLst>
              <a:softEdge rad="63500"/>
            </a:effectLst>
          </p:spPr>
          <p:txBody>
            <a:bodyPr wrap="square">
              <a:spAutoFit/>
            </a:bodyPr>
            <a:lstStyle/>
            <a:p>
              <a:pPr algn="ctr"/>
              <a:r>
                <a:rPr lang="en-US" sz="1000" i="1" dirty="0">
                  <a:solidFill>
                    <a:srgbClr val="C00000"/>
                  </a:solidFill>
                </a:rPr>
                <a:t>Instantiate</a:t>
              </a:r>
            </a:p>
            <a:p>
              <a:pPr algn="ctr"/>
              <a:r>
                <a:rPr lang="en-US" sz="1000" i="1" dirty="0" err="1">
                  <a:solidFill>
                    <a:srgbClr val="C00000"/>
                  </a:solidFill>
                </a:rPr>
                <a:t>Service_Request</a:t>
              </a:r>
              <a:endParaRPr lang="en-US" sz="1000" i="1" dirty="0">
                <a:solidFill>
                  <a:srgbClr val="C00000"/>
                </a:solidFill>
              </a:endParaRPr>
            </a:p>
          </p:txBody>
        </p:sp>
      </p:grpSp>
      <p:sp>
        <p:nvSpPr>
          <p:cNvPr id="110" name="Down Arrow 139">
            <a:extLst>
              <a:ext uri="{FF2B5EF4-FFF2-40B4-BE49-F238E27FC236}">
                <a16:creationId xmlns:a16="http://schemas.microsoft.com/office/drawing/2014/main" id="{88BACB3C-D2A6-468D-BB1E-7D6E031B5718}"/>
              </a:ext>
            </a:extLst>
          </p:cNvPr>
          <p:cNvSpPr/>
          <p:nvPr/>
        </p:nvSpPr>
        <p:spPr>
          <a:xfrm>
            <a:off x="1857108" y="3212495"/>
            <a:ext cx="182880" cy="822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32" name="Group 31">
            <a:extLst>
              <a:ext uri="{FF2B5EF4-FFF2-40B4-BE49-F238E27FC236}">
                <a16:creationId xmlns:a16="http://schemas.microsoft.com/office/drawing/2014/main" id="{D0D70549-87B1-46BD-8879-A1CCD057AB4A}"/>
              </a:ext>
            </a:extLst>
          </p:cNvPr>
          <p:cNvGrpSpPr/>
          <p:nvPr/>
        </p:nvGrpSpPr>
        <p:grpSpPr>
          <a:xfrm>
            <a:off x="1147318" y="4061925"/>
            <a:ext cx="1608654" cy="269347"/>
            <a:chOff x="3439079" y="2842821"/>
            <a:chExt cx="1608654" cy="269347"/>
          </a:xfrm>
        </p:grpSpPr>
        <p:sp>
          <p:nvSpPr>
            <p:cNvPr id="111" name="Rectangle: Rounded Corners 110">
              <a:extLst>
                <a:ext uri="{FF2B5EF4-FFF2-40B4-BE49-F238E27FC236}">
                  <a16:creationId xmlns:a16="http://schemas.microsoft.com/office/drawing/2014/main" id="{82F65348-5609-4B3D-B4C9-A57550CEC47C}"/>
                </a:ext>
              </a:extLst>
            </p:cNvPr>
            <p:cNvSpPr>
              <a:spLocks noChangeAspect="1"/>
            </p:cNvSpPr>
            <p:nvPr/>
          </p:nvSpPr>
          <p:spPr>
            <a:xfrm>
              <a:off x="3439079" y="2859268"/>
              <a:ext cx="1602461" cy="252900"/>
            </a:xfrm>
            <a:prstGeom prst="roundRect">
              <a:avLst>
                <a:gd name="adj" fmla="val 50000"/>
              </a:avLst>
            </a:prstGeom>
            <a:solidFill>
              <a:schemeClr val="accent1">
                <a:lumMod val="20000"/>
                <a:lumOff val="80000"/>
              </a:schemeClr>
            </a:soli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12" name="TextBox 111">
              <a:extLst>
                <a:ext uri="{FF2B5EF4-FFF2-40B4-BE49-F238E27FC236}">
                  <a16:creationId xmlns:a16="http://schemas.microsoft.com/office/drawing/2014/main" id="{10D2775A-7595-4F72-B79B-BE4CCFDF732C}"/>
                </a:ext>
              </a:extLst>
            </p:cNvPr>
            <p:cNvSpPr txBox="1"/>
            <p:nvPr/>
          </p:nvSpPr>
          <p:spPr>
            <a:xfrm>
              <a:off x="3445271" y="2842821"/>
              <a:ext cx="1602462" cy="246221"/>
            </a:xfrm>
            <a:prstGeom prst="rect">
              <a:avLst/>
            </a:prstGeom>
            <a:noFill/>
            <a:effectLst>
              <a:glow rad="228600">
                <a:schemeClr val="accent2">
                  <a:satMod val="175000"/>
                  <a:alpha val="40000"/>
                </a:schemeClr>
              </a:glow>
            </a:effectLst>
          </p:spPr>
          <p:txBody>
            <a:bodyPr wrap="square" rtlCol="0">
              <a:spAutoFit/>
            </a:bodyPr>
            <a:lstStyle/>
            <a:p>
              <a:pPr algn="ctr"/>
              <a:r>
                <a:rPr lang="en-US" sz="1000" dirty="0"/>
                <a:t>Decompose Service</a:t>
              </a:r>
            </a:p>
          </p:txBody>
        </p:sp>
      </p:grpSp>
      <p:sp>
        <p:nvSpPr>
          <p:cNvPr id="21" name="Rectangle 20">
            <a:extLst>
              <a:ext uri="{FF2B5EF4-FFF2-40B4-BE49-F238E27FC236}">
                <a16:creationId xmlns:a16="http://schemas.microsoft.com/office/drawing/2014/main" id="{54C930DA-B618-415E-B485-970D9ED922DB}"/>
              </a:ext>
            </a:extLst>
          </p:cNvPr>
          <p:cNvSpPr/>
          <p:nvPr/>
        </p:nvSpPr>
        <p:spPr>
          <a:xfrm>
            <a:off x="5638226" y="1794038"/>
            <a:ext cx="1891287" cy="369332"/>
          </a:xfrm>
          <a:prstGeom prst="rect">
            <a:avLst/>
          </a:prstGeom>
        </p:spPr>
        <p:txBody>
          <a:bodyPr wrap="none">
            <a:spAutoFit/>
          </a:bodyPr>
          <a:lstStyle/>
          <a:p>
            <a:pPr algn="ctr"/>
            <a:r>
              <a:rPr lang="en-US" dirty="0"/>
              <a:t>Service Level Flow</a:t>
            </a:r>
          </a:p>
        </p:txBody>
      </p:sp>
      <p:grpSp>
        <p:nvGrpSpPr>
          <p:cNvPr id="4" name="Group 3">
            <a:extLst>
              <a:ext uri="{FF2B5EF4-FFF2-40B4-BE49-F238E27FC236}">
                <a16:creationId xmlns:a16="http://schemas.microsoft.com/office/drawing/2014/main" id="{42B95F4C-FF6F-449E-ABBC-F76AE9A9434F}"/>
              </a:ext>
            </a:extLst>
          </p:cNvPr>
          <p:cNvGrpSpPr/>
          <p:nvPr/>
        </p:nvGrpSpPr>
        <p:grpSpPr>
          <a:xfrm>
            <a:off x="2379302" y="2697900"/>
            <a:ext cx="1387970" cy="1185801"/>
            <a:chOff x="1922096" y="3010730"/>
            <a:chExt cx="1387970" cy="1185801"/>
          </a:xfrm>
        </p:grpSpPr>
        <p:grpSp>
          <p:nvGrpSpPr>
            <p:cNvPr id="77" name="Group 76">
              <a:extLst>
                <a:ext uri="{FF2B5EF4-FFF2-40B4-BE49-F238E27FC236}">
                  <a16:creationId xmlns:a16="http://schemas.microsoft.com/office/drawing/2014/main" id="{FE563A5B-C190-4F4D-8CB4-90D262498350}"/>
                </a:ext>
              </a:extLst>
            </p:cNvPr>
            <p:cNvGrpSpPr/>
            <p:nvPr/>
          </p:nvGrpSpPr>
          <p:grpSpPr>
            <a:xfrm>
              <a:off x="1922096" y="3010730"/>
              <a:ext cx="1387970" cy="417384"/>
              <a:chOff x="4815659" y="2666656"/>
              <a:chExt cx="1665564" cy="500861"/>
            </a:xfrm>
          </p:grpSpPr>
          <p:sp>
            <p:nvSpPr>
              <p:cNvPr id="78" name="Oval 77">
                <a:extLst>
                  <a:ext uri="{FF2B5EF4-FFF2-40B4-BE49-F238E27FC236}">
                    <a16:creationId xmlns:a16="http://schemas.microsoft.com/office/drawing/2014/main" id="{0248F2C1-B528-47D9-BEF9-B5272449CF04}"/>
                  </a:ext>
                </a:extLst>
              </p:cNvPr>
              <p:cNvSpPr/>
              <p:nvPr/>
            </p:nvSpPr>
            <p:spPr>
              <a:xfrm>
                <a:off x="5511281" y="2893197"/>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79" name="TextBox 78">
                <a:extLst>
                  <a:ext uri="{FF2B5EF4-FFF2-40B4-BE49-F238E27FC236}">
                    <a16:creationId xmlns:a16="http://schemas.microsoft.com/office/drawing/2014/main" id="{1E483507-7160-4082-AC10-F350FD11423A}"/>
                  </a:ext>
                </a:extLst>
              </p:cNvPr>
              <p:cNvSpPr txBox="1"/>
              <p:nvPr/>
            </p:nvSpPr>
            <p:spPr>
              <a:xfrm>
                <a:off x="4815659" y="2666656"/>
                <a:ext cx="1665564" cy="295465"/>
              </a:xfrm>
              <a:prstGeom prst="rect">
                <a:avLst/>
              </a:prstGeom>
              <a:noFill/>
            </p:spPr>
            <p:txBody>
              <a:bodyPr wrap="square" rtlCol="0">
                <a:spAutoFit/>
              </a:bodyPr>
              <a:lstStyle/>
              <a:p>
                <a:pPr algn="ctr"/>
                <a:r>
                  <a:rPr lang="en-US" sz="1000" dirty="0"/>
                  <a:t>Home</a:t>
                </a:r>
              </a:p>
            </p:txBody>
          </p:sp>
        </p:grpSp>
        <p:grpSp>
          <p:nvGrpSpPr>
            <p:cNvPr id="51" name="Group 50">
              <a:extLst>
                <a:ext uri="{FF2B5EF4-FFF2-40B4-BE49-F238E27FC236}">
                  <a16:creationId xmlns:a16="http://schemas.microsoft.com/office/drawing/2014/main" id="{3B4AC7F0-9FAF-4E3C-A8E7-2FE53BD3BD85}"/>
                </a:ext>
              </a:extLst>
            </p:cNvPr>
            <p:cNvGrpSpPr/>
            <p:nvPr/>
          </p:nvGrpSpPr>
          <p:grpSpPr>
            <a:xfrm>
              <a:off x="2296494" y="3511231"/>
              <a:ext cx="673209" cy="685300"/>
              <a:chOff x="5300365" y="2649866"/>
              <a:chExt cx="673209" cy="685300"/>
            </a:xfrm>
          </p:grpSpPr>
          <p:sp>
            <p:nvSpPr>
              <p:cNvPr id="30" name="Rectangle 29">
                <a:extLst>
                  <a:ext uri="{FF2B5EF4-FFF2-40B4-BE49-F238E27FC236}">
                    <a16:creationId xmlns:a16="http://schemas.microsoft.com/office/drawing/2014/main" id="{0DF5577A-FDEE-41C6-A0F4-EDCD5042981E}"/>
                  </a:ext>
                </a:extLst>
              </p:cNvPr>
              <p:cNvSpPr/>
              <p:nvPr/>
            </p:nvSpPr>
            <p:spPr>
              <a:xfrm>
                <a:off x="5300365" y="3045321"/>
                <a:ext cx="673209" cy="2898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sp>
            <p:nvSpPr>
              <p:cNvPr id="127" name="Down Arrow 139">
                <a:extLst>
                  <a:ext uri="{FF2B5EF4-FFF2-40B4-BE49-F238E27FC236}">
                    <a16:creationId xmlns:a16="http://schemas.microsoft.com/office/drawing/2014/main" id="{DD9B8C4A-ECDD-406C-A4C6-941DD1BC7E10}"/>
                  </a:ext>
                </a:extLst>
              </p:cNvPr>
              <p:cNvSpPr/>
              <p:nvPr/>
            </p:nvSpPr>
            <p:spPr>
              <a:xfrm>
                <a:off x="5538237" y="2649866"/>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grpSp>
      <p:sp>
        <p:nvSpPr>
          <p:cNvPr id="152" name="TextBox 151">
            <a:extLst>
              <a:ext uri="{FF2B5EF4-FFF2-40B4-BE49-F238E27FC236}">
                <a16:creationId xmlns:a16="http://schemas.microsoft.com/office/drawing/2014/main" id="{D2EBFFB3-E55B-4401-962D-510B61DA1B65}"/>
              </a:ext>
            </a:extLst>
          </p:cNvPr>
          <p:cNvSpPr txBox="1"/>
          <p:nvPr/>
        </p:nvSpPr>
        <p:spPr>
          <a:xfrm>
            <a:off x="6190577" y="2898334"/>
            <a:ext cx="1493571" cy="246221"/>
          </a:xfrm>
          <a:prstGeom prst="rect">
            <a:avLst/>
          </a:prstGeom>
          <a:noFill/>
        </p:spPr>
        <p:txBody>
          <a:bodyPr wrap="square" rtlCol="0">
            <a:spAutoFit/>
          </a:bodyPr>
          <a:lstStyle/>
          <a:p>
            <a:pPr algn="ctr"/>
            <a:r>
              <a:rPr lang="en-US" sz="1000" i="1" dirty="0"/>
              <a:t>Loop Thru Resources</a:t>
            </a:r>
          </a:p>
        </p:txBody>
      </p:sp>
      <p:grpSp>
        <p:nvGrpSpPr>
          <p:cNvPr id="217" name="Group 216">
            <a:extLst>
              <a:ext uri="{FF2B5EF4-FFF2-40B4-BE49-F238E27FC236}">
                <a16:creationId xmlns:a16="http://schemas.microsoft.com/office/drawing/2014/main" id="{B19B6AC5-7B35-46CA-835A-532D5C740B2B}"/>
              </a:ext>
            </a:extLst>
          </p:cNvPr>
          <p:cNvGrpSpPr/>
          <p:nvPr/>
        </p:nvGrpSpPr>
        <p:grpSpPr>
          <a:xfrm>
            <a:off x="2912559" y="1833166"/>
            <a:ext cx="1028700" cy="613570"/>
            <a:chOff x="6330703" y="2433585"/>
            <a:chExt cx="1234440" cy="736286"/>
          </a:xfrm>
        </p:grpSpPr>
        <p:sp>
          <p:nvSpPr>
            <p:cNvPr id="218" name="Oval 217">
              <a:extLst>
                <a:ext uri="{FF2B5EF4-FFF2-40B4-BE49-F238E27FC236}">
                  <a16:creationId xmlns:a16="http://schemas.microsoft.com/office/drawing/2014/main" id="{9BD99BA6-97AB-4B50-8346-C858E5DF1DBA}"/>
                </a:ext>
              </a:extLst>
            </p:cNvPr>
            <p:cNvSpPr/>
            <p:nvPr/>
          </p:nvSpPr>
          <p:spPr>
            <a:xfrm>
              <a:off x="6843842" y="2895551"/>
              <a:ext cx="274320" cy="274320"/>
            </a:xfrm>
            <a:prstGeom prst="ellips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19" name="TextBox 218">
              <a:extLst>
                <a:ext uri="{FF2B5EF4-FFF2-40B4-BE49-F238E27FC236}">
                  <a16:creationId xmlns:a16="http://schemas.microsoft.com/office/drawing/2014/main" id="{E7C6D82C-8A8C-4EEB-8E4C-939416486F92}"/>
                </a:ext>
              </a:extLst>
            </p:cNvPr>
            <p:cNvSpPr txBox="1"/>
            <p:nvPr/>
          </p:nvSpPr>
          <p:spPr>
            <a:xfrm>
              <a:off x="6330703" y="2433585"/>
              <a:ext cx="1234440" cy="480133"/>
            </a:xfrm>
            <a:prstGeom prst="rect">
              <a:avLst/>
            </a:prstGeom>
            <a:noFill/>
          </p:spPr>
          <p:txBody>
            <a:bodyPr wrap="square" rtlCol="0">
              <a:spAutoFit/>
            </a:bodyPr>
            <a:lstStyle/>
            <a:p>
              <a:pPr algn="ctr"/>
              <a:r>
                <a:rPr lang="en-US" sz="1000" dirty="0">
                  <a:solidFill>
                    <a:srgbClr val="FF0000"/>
                  </a:solidFill>
                </a:rPr>
                <a:t>Determine Sequencing</a:t>
              </a:r>
            </a:p>
          </p:txBody>
        </p:sp>
      </p:grpSp>
      <p:grpSp>
        <p:nvGrpSpPr>
          <p:cNvPr id="258" name="Group 257">
            <a:extLst>
              <a:ext uri="{FF2B5EF4-FFF2-40B4-BE49-F238E27FC236}">
                <a16:creationId xmlns:a16="http://schemas.microsoft.com/office/drawing/2014/main" id="{EC6CA072-FD07-45E2-B7B2-9DBC1EA94ABA}"/>
              </a:ext>
            </a:extLst>
          </p:cNvPr>
          <p:cNvGrpSpPr/>
          <p:nvPr/>
        </p:nvGrpSpPr>
        <p:grpSpPr>
          <a:xfrm>
            <a:off x="5342599" y="4208183"/>
            <a:ext cx="1938322" cy="489463"/>
            <a:chOff x="8297964" y="1486098"/>
            <a:chExt cx="2834742" cy="708526"/>
          </a:xfrm>
        </p:grpSpPr>
        <p:sp>
          <p:nvSpPr>
            <p:cNvPr id="259" name="Rounded Rectangle 100">
              <a:extLst>
                <a:ext uri="{FF2B5EF4-FFF2-40B4-BE49-F238E27FC236}">
                  <a16:creationId xmlns:a16="http://schemas.microsoft.com/office/drawing/2014/main" id="{43D64BDF-A51E-4A85-8569-42AFB92F2CD1}"/>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260" name="Group 259">
              <a:extLst>
                <a:ext uri="{FF2B5EF4-FFF2-40B4-BE49-F238E27FC236}">
                  <a16:creationId xmlns:a16="http://schemas.microsoft.com/office/drawing/2014/main" id="{E4052186-29FD-446F-94AC-BF67A17A1BAD}"/>
                </a:ext>
              </a:extLst>
            </p:cNvPr>
            <p:cNvGrpSpPr/>
            <p:nvPr/>
          </p:nvGrpSpPr>
          <p:grpSpPr>
            <a:xfrm>
              <a:off x="10127790" y="1672676"/>
              <a:ext cx="361295" cy="192023"/>
              <a:chOff x="8640666" y="3333406"/>
              <a:chExt cx="516136" cy="274320"/>
            </a:xfrm>
          </p:grpSpPr>
          <p:sp>
            <p:nvSpPr>
              <p:cNvPr id="263" name="Oval 262">
                <a:extLst>
                  <a:ext uri="{FF2B5EF4-FFF2-40B4-BE49-F238E27FC236}">
                    <a16:creationId xmlns:a16="http://schemas.microsoft.com/office/drawing/2014/main" id="{43B415E4-D88D-40ED-AD0C-FF07BD65201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64" name="Straight Connector 263">
                <a:extLst>
                  <a:ext uri="{FF2B5EF4-FFF2-40B4-BE49-F238E27FC236}">
                    <a16:creationId xmlns:a16="http://schemas.microsoft.com/office/drawing/2014/main" id="{9DFCC760-F4D0-4846-8DA0-79D70D8FD9C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1" name="TextBox 260">
              <a:extLst>
                <a:ext uri="{FF2B5EF4-FFF2-40B4-BE49-F238E27FC236}">
                  <a16:creationId xmlns:a16="http://schemas.microsoft.com/office/drawing/2014/main" id="{15266B74-E7FD-4562-83C5-8BB4A6594473}"/>
                </a:ext>
              </a:extLst>
            </p:cNvPr>
            <p:cNvSpPr txBox="1"/>
            <p:nvPr/>
          </p:nvSpPr>
          <p:spPr>
            <a:xfrm>
              <a:off x="8352393" y="1517280"/>
              <a:ext cx="1736819" cy="623734"/>
            </a:xfrm>
            <a:prstGeom prst="rect">
              <a:avLst/>
            </a:prstGeom>
            <a:noFill/>
          </p:spPr>
          <p:txBody>
            <a:bodyPr wrap="square" rtlCol="0">
              <a:spAutoFit/>
            </a:bodyPr>
            <a:lstStyle/>
            <a:p>
              <a:pPr algn="ctr"/>
              <a:r>
                <a:rPr lang="en-US" sz="1100" b="1" u="sng" dirty="0"/>
                <a:t>VNF</a:t>
              </a:r>
            </a:p>
            <a:p>
              <a:pPr algn="ctr"/>
              <a:r>
                <a:rPr lang="en-US" sz="1100" b="1" u="sng" dirty="0"/>
                <a:t>Service Template</a:t>
              </a:r>
            </a:p>
          </p:txBody>
        </p:sp>
        <p:sp>
          <p:nvSpPr>
            <p:cNvPr id="262" name="TextBox 261">
              <a:extLst>
                <a:ext uri="{FF2B5EF4-FFF2-40B4-BE49-F238E27FC236}">
                  <a16:creationId xmlns:a16="http://schemas.microsoft.com/office/drawing/2014/main" id="{B2E71666-F037-444B-B691-6DDDF7A983BE}"/>
                </a:ext>
              </a:extLst>
            </p:cNvPr>
            <p:cNvSpPr txBox="1"/>
            <p:nvPr/>
          </p:nvSpPr>
          <p:spPr>
            <a:xfrm>
              <a:off x="10403144" y="1572552"/>
              <a:ext cx="729562" cy="400972"/>
            </a:xfrm>
            <a:prstGeom prst="rect">
              <a:avLst/>
            </a:prstGeom>
            <a:noFill/>
          </p:spPr>
          <p:txBody>
            <a:bodyPr wrap="none" rtlCol="0">
              <a:spAutoFit/>
            </a:bodyPr>
            <a:lstStyle/>
            <a:p>
              <a:r>
                <a:rPr lang="en-US" sz="1200" dirty="0"/>
                <a:t>Build</a:t>
              </a:r>
            </a:p>
          </p:txBody>
        </p:sp>
      </p:grpSp>
      <p:sp>
        <p:nvSpPr>
          <p:cNvPr id="280" name="TextBox 279">
            <a:extLst>
              <a:ext uri="{FF2B5EF4-FFF2-40B4-BE49-F238E27FC236}">
                <a16:creationId xmlns:a16="http://schemas.microsoft.com/office/drawing/2014/main" id="{81E699A2-60A2-4CBE-9088-59A37B71247F}"/>
              </a:ext>
            </a:extLst>
          </p:cNvPr>
          <p:cNvSpPr txBox="1"/>
          <p:nvPr/>
        </p:nvSpPr>
        <p:spPr>
          <a:xfrm>
            <a:off x="349894" y="4630434"/>
            <a:ext cx="2721110" cy="439381"/>
          </a:xfrm>
          <a:prstGeom prst="wedgeRectCallout">
            <a:avLst>
              <a:gd name="adj1" fmla="val -6363"/>
              <a:gd name="adj2" fmla="val -92196"/>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Calibri" panose="020F0502020204030204"/>
                <a:ea typeface="+mn-ea"/>
                <a:cs typeface="+mn-cs"/>
              </a:rPr>
              <a:t>Does not support decomposition of Services comprised of Allotted Resources and PNFs.</a:t>
            </a:r>
          </a:p>
        </p:txBody>
      </p:sp>
      <p:cxnSp>
        <p:nvCxnSpPr>
          <p:cNvPr id="281" name="Straight Connector 280">
            <a:extLst>
              <a:ext uri="{FF2B5EF4-FFF2-40B4-BE49-F238E27FC236}">
                <a16:creationId xmlns:a16="http://schemas.microsoft.com/office/drawing/2014/main" id="{0B56BB20-A7FA-43D9-9377-9B3E00F52545}"/>
              </a:ext>
            </a:extLst>
          </p:cNvPr>
          <p:cNvCxnSpPr>
            <a:cxnSpLocks/>
          </p:cNvCxnSpPr>
          <p:nvPr/>
        </p:nvCxnSpPr>
        <p:spPr>
          <a:xfrm>
            <a:off x="8584468" y="3032542"/>
            <a:ext cx="3200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9" name="Group 88">
            <a:extLst>
              <a:ext uri="{FF2B5EF4-FFF2-40B4-BE49-F238E27FC236}">
                <a16:creationId xmlns:a16="http://schemas.microsoft.com/office/drawing/2014/main" id="{42A997DD-D331-4640-B3DC-B77A9F72DE41}"/>
              </a:ext>
            </a:extLst>
          </p:cNvPr>
          <p:cNvGrpSpPr/>
          <p:nvPr/>
        </p:nvGrpSpPr>
        <p:grpSpPr>
          <a:xfrm>
            <a:off x="4026651" y="2522722"/>
            <a:ext cx="1028700" cy="613570"/>
            <a:chOff x="6374017" y="2433585"/>
            <a:chExt cx="1234440" cy="736286"/>
          </a:xfrm>
        </p:grpSpPr>
        <p:sp>
          <p:nvSpPr>
            <p:cNvPr id="90" name="Oval 89">
              <a:extLst>
                <a:ext uri="{FF2B5EF4-FFF2-40B4-BE49-F238E27FC236}">
                  <a16:creationId xmlns:a16="http://schemas.microsoft.com/office/drawing/2014/main" id="{4E33BE58-1E0F-425E-9C30-61E462588078}"/>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91" name="TextBox 90">
              <a:extLst>
                <a:ext uri="{FF2B5EF4-FFF2-40B4-BE49-F238E27FC236}">
                  <a16:creationId xmlns:a16="http://schemas.microsoft.com/office/drawing/2014/main" id="{1D5D6ECB-2A8E-4030-8883-7533156D7ADD}"/>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Assign Svc</a:t>
              </a:r>
            </a:p>
            <a:p>
              <a:pPr algn="ctr"/>
              <a:r>
                <a:rPr lang="en-US" sz="1000" dirty="0"/>
                <a:t>Instance</a:t>
              </a:r>
            </a:p>
          </p:txBody>
        </p:sp>
      </p:grpSp>
      <p:sp>
        <p:nvSpPr>
          <p:cNvPr id="92" name="Down Arrow 139">
            <a:extLst>
              <a:ext uri="{FF2B5EF4-FFF2-40B4-BE49-F238E27FC236}">
                <a16:creationId xmlns:a16="http://schemas.microsoft.com/office/drawing/2014/main" id="{D23BFC15-5692-4A7A-A0A3-9474250C6417}"/>
              </a:ext>
            </a:extLst>
          </p:cNvPr>
          <p:cNvSpPr/>
          <p:nvPr/>
        </p:nvSpPr>
        <p:spPr>
          <a:xfrm>
            <a:off x="4446609" y="3182941"/>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93" name="Group 92">
            <a:extLst>
              <a:ext uri="{FF2B5EF4-FFF2-40B4-BE49-F238E27FC236}">
                <a16:creationId xmlns:a16="http://schemas.microsoft.com/office/drawing/2014/main" id="{9E1733B9-326B-4EAF-8825-0AF01BCC0438}"/>
              </a:ext>
            </a:extLst>
          </p:cNvPr>
          <p:cNvGrpSpPr/>
          <p:nvPr/>
        </p:nvGrpSpPr>
        <p:grpSpPr>
          <a:xfrm>
            <a:off x="3748851" y="3617395"/>
            <a:ext cx="1602462" cy="246221"/>
            <a:chOff x="3366887" y="2848959"/>
            <a:chExt cx="1602462" cy="246221"/>
          </a:xfrm>
        </p:grpSpPr>
        <p:sp>
          <p:nvSpPr>
            <p:cNvPr id="94" name="Rectangle: Rounded Corners 93">
              <a:extLst>
                <a:ext uri="{FF2B5EF4-FFF2-40B4-BE49-F238E27FC236}">
                  <a16:creationId xmlns:a16="http://schemas.microsoft.com/office/drawing/2014/main" id="{5D738D21-F2C1-404D-97BA-23ED2301B9C2}"/>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95" name="TextBox 94">
              <a:extLst>
                <a:ext uri="{FF2B5EF4-FFF2-40B4-BE49-F238E27FC236}">
                  <a16:creationId xmlns:a16="http://schemas.microsoft.com/office/drawing/2014/main" id="{989B1FE4-FC67-4A67-9EA1-7B3BC961C44C}"/>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Assign Service Instance</a:t>
              </a:r>
            </a:p>
          </p:txBody>
        </p:sp>
      </p:grpSp>
      <p:grpSp>
        <p:nvGrpSpPr>
          <p:cNvPr id="98" name="Group 97">
            <a:extLst>
              <a:ext uri="{FF2B5EF4-FFF2-40B4-BE49-F238E27FC236}">
                <a16:creationId xmlns:a16="http://schemas.microsoft.com/office/drawing/2014/main" id="{C9AE1394-856F-4B69-8A34-83452DE6D638}"/>
              </a:ext>
            </a:extLst>
          </p:cNvPr>
          <p:cNvGrpSpPr/>
          <p:nvPr/>
        </p:nvGrpSpPr>
        <p:grpSpPr>
          <a:xfrm>
            <a:off x="10758621" y="2523436"/>
            <a:ext cx="1028700" cy="613570"/>
            <a:chOff x="6374017" y="2433585"/>
            <a:chExt cx="1234440" cy="736286"/>
          </a:xfrm>
        </p:grpSpPr>
        <p:sp>
          <p:nvSpPr>
            <p:cNvPr id="99" name="Oval 98">
              <a:extLst>
                <a:ext uri="{FF2B5EF4-FFF2-40B4-BE49-F238E27FC236}">
                  <a16:creationId xmlns:a16="http://schemas.microsoft.com/office/drawing/2014/main" id="{F5332A32-19B7-47C5-9EBF-6AACA62528E5}"/>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0" name="TextBox 99">
              <a:extLst>
                <a:ext uri="{FF2B5EF4-FFF2-40B4-BE49-F238E27FC236}">
                  <a16:creationId xmlns:a16="http://schemas.microsoft.com/office/drawing/2014/main" id="{6EAE4E1F-9545-469E-97FC-2BCC0304B4FA}"/>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Activate Svc</a:t>
              </a:r>
            </a:p>
            <a:p>
              <a:pPr algn="ctr"/>
              <a:r>
                <a:rPr lang="en-US" sz="1000" dirty="0"/>
                <a:t>Instance</a:t>
              </a:r>
            </a:p>
          </p:txBody>
        </p:sp>
      </p:grpSp>
      <p:sp>
        <p:nvSpPr>
          <p:cNvPr id="104" name="Down Arrow 139">
            <a:extLst>
              <a:ext uri="{FF2B5EF4-FFF2-40B4-BE49-F238E27FC236}">
                <a16:creationId xmlns:a16="http://schemas.microsoft.com/office/drawing/2014/main" id="{4D58B31E-30C6-4A10-B3C2-51277D09F78A}"/>
              </a:ext>
            </a:extLst>
          </p:cNvPr>
          <p:cNvSpPr/>
          <p:nvPr/>
        </p:nvSpPr>
        <p:spPr>
          <a:xfrm>
            <a:off x="11169498" y="3178768"/>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105" name="Group 104">
            <a:extLst>
              <a:ext uri="{FF2B5EF4-FFF2-40B4-BE49-F238E27FC236}">
                <a16:creationId xmlns:a16="http://schemas.microsoft.com/office/drawing/2014/main" id="{5A126978-24C6-40AF-B8DF-5B354454BC20}"/>
              </a:ext>
            </a:extLst>
          </p:cNvPr>
          <p:cNvGrpSpPr/>
          <p:nvPr/>
        </p:nvGrpSpPr>
        <p:grpSpPr>
          <a:xfrm>
            <a:off x="10471740" y="3613222"/>
            <a:ext cx="1602462" cy="246221"/>
            <a:chOff x="3366887" y="2848959"/>
            <a:chExt cx="1602462" cy="246221"/>
          </a:xfrm>
        </p:grpSpPr>
        <p:sp>
          <p:nvSpPr>
            <p:cNvPr id="109" name="Rectangle: Rounded Corners 108">
              <a:extLst>
                <a:ext uri="{FF2B5EF4-FFF2-40B4-BE49-F238E27FC236}">
                  <a16:creationId xmlns:a16="http://schemas.microsoft.com/office/drawing/2014/main" id="{F75FD492-8385-41AC-A76F-B6B8FF53893E}"/>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13" name="TextBox 112">
              <a:extLst>
                <a:ext uri="{FF2B5EF4-FFF2-40B4-BE49-F238E27FC236}">
                  <a16:creationId xmlns:a16="http://schemas.microsoft.com/office/drawing/2014/main" id="{CA8CD71C-9652-4599-89F5-A8930A05D155}"/>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Activate Service Instance</a:t>
              </a:r>
            </a:p>
          </p:txBody>
        </p:sp>
      </p:grpSp>
      <p:sp>
        <p:nvSpPr>
          <p:cNvPr id="114" name="TextBox 113">
            <a:extLst>
              <a:ext uri="{FF2B5EF4-FFF2-40B4-BE49-F238E27FC236}">
                <a16:creationId xmlns:a16="http://schemas.microsoft.com/office/drawing/2014/main" id="{D3AA0D37-D336-4833-9EC4-F92799362475}"/>
              </a:ext>
            </a:extLst>
          </p:cNvPr>
          <p:cNvSpPr txBox="1"/>
          <p:nvPr/>
        </p:nvSpPr>
        <p:spPr>
          <a:xfrm>
            <a:off x="9574608" y="5543899"/>
            <a:ext cx="2418035" cy="365126"/>
          </a:xfrm>
          <a:prstGeom prst="wedgeRectCallout">
            <a:avLst>
              <a:gd name="adj1" fmla="val 20481"/>
              <a:gd name="adj2" fmla="val -486743"/>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Update service-instance object in A&amp;AI, orchestration-status = Active</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5" name="Down Arrow 139">
            <a:extLst>
              <a:ext uri="{FF2B5EF4-FFF2-40B4-BE49-F238E27FC236}">
                <a16:creationId xmlns:a16="http://schemas.microsoft.com/office/drawing/2014/main" id="{0CB25510-2260-4489-A638-5E8EB26D8002}"/>
              </a:ext>
            </a:extLst>
          </p:cNvPr>
          <p:cNvSpPr/>
          <p:nvPr/>
        </p:nvSpPr>
        <p:spPr>
          <a:xfrm>
            <a:off x="7614291" y="2946907"/>
            <a:ext cx="182880" cy="822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39" name="Arc 238">
            <a:extLst>
              <a:ext uri="{FF2B5EF4-FFF2-40B4-BE49-F238E27FC236}">
                <a16:creationId xmlns:a16="http://schemas.microsoft.com/office/drawing/2014/main" id="{A75552FD-8378-4ED2-823A-0EDCCBB0153B}"/>
              </a:ext>
            </a:extLst>
          </p:cNvPr>
          <p:cNvSpPr/>
          <p:nvPr/>
        </p:nvSpPr>
        <p:spPr>
          <a:xfrm flipH="1" flipV="1">
            <a:off x="6015931" y="2808206"/>
            <a:ext cx="2612735" cy="466504"/>
          </a:xfrm>
          <a:prstGeom prst="arc">
            <a:avLst>
              <a:gd name="adj1" fmla="val 21549067"/>
              <a:gd name="adj2" fmla="val 21450798"/>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86" name="Group 85">
            <a:extLst>
              <a:ext uri="{FF2B5EF4-FFF2-40B4-BE49-F238E27FC236}">
                <a16:creationId xmlns:a16="http://schemas.microsoft.com/office/drawing/2014/main" id="{F77A3CA3-C643-45B7-A8ED-12CC0B80159E}"/>
              </a:ext>
            </a:extLst>
          </p:cNvPr>
          <p:cNvGrpSpPr/>
          <p:nvPr/>
        </p:nvGrpSpPr>
        <p:grpSpPr>
          <a:xfrm>
            <a:off x="7193236" y="2479120"/>
            <a:ext cx="1028700" cy="423377"/>
            <a:chOff x="4224636" y="4324542"/>
            <a:chExt cx="1234440" cy="508055"/>
          </a:xfrm>
        </p:grpSpPr>
        <p:sp>
          <p:nvSpPr>
            <p:cNvPr id="87" name="Oval 86">
              <a:extLst>
                <a:ext uri="{FF2B5EF4-FFF2-40B4-BE49-F238E27FC236}">
                  <a16:creationId xmlns:a16="http://schemas.microsoft.com/office/drawing/2014/main" id="{D2E79186-502D-4344-B8A7-2476F2F3668B}"/>
                </a:ext>
              </a:extLst>
            </p:cNvPr>
            <p:cNvSpPr/>
            <p:nvPr/>
          </p:nvSpPr>
          <p:spPr>
            <a:xfrm>
              <a:off x="4707291" y="4558277"/>
              <a:ext cx="274320" cy="274320"/>
            </a:xfrm>
            <a:prstGeom prst="ellips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8" name="TextBox 87">
              <a:extLst>
                <a:ext uri="{FF2B5EF4-FFF2-40B4-BE49-F238E27FC236}">
                  <a16:creationId xmlns:a16="http://schemas.microsoft.com/office/drawing/2014/main" id="{90544B11-39C0-4100-A2ED-988E90C0ED0A}"/>
                </a:ext>
              </a:extLst>
            </p:cNvPr>
            <p:cNvSpPr txBox="1"/>
            <p:nvPr/>
          </p:nvSpPr>
          <p:spPr>
            <a:xfrm>
              <a:off x="4224636" y="4324542"/>
              <a:ext cx="1234440" cy="295467"/>
            </a:xfrm>
            <a:prstGeom prst="rect">
              <a:avLst/>
            </a:prstGeom>
            <a:noFill/>
          </p:spPr>
          <p:txBody>
            <a:bodyPr wrap="square" rtlCol="0">
              <a:spAutoFit/>
            </a:bodyPr>
            <a:lstStyle/>
            <a:p>
              <a:pPr algn="ctr"/>
              <a:r>
                <a:rPr lang="en-US" sz="1000" dirty="0">
                  <a:solidFill>
                    <a:srgbClr val="FF0000"/>
                  </a:solidFill>
                </a:rPr>
                <a:t>Create</a:t>
              </a:r>
            </a:p>
          </p:txBody>
        </p:sp>
      </p:grpSp>
      <p:sp>
        <p:nvSpPr>
          <p:cNvPr id="117" name="Rounded Rectangle 100">
            <a:extLst>
              <a:ext uri="{FF2B5EF4-FFF2-40B4-BE49-F238E27FC236}">
                <a16:creationId xmlns:a16="http://schemas.microsoft.com/office/drawing/2014/main" id="{1E7007FA-7095-405B-86BC-310D54185C38}"/>
              </a:ext>
            </a:extLst>
          </p:cNvPr>
          <p:cNvSpPr/>
          <p:nvPr/>
        </p:nvSpPr>
        <p:spPr>
          <a:xfrm>
            <a:off x="5767409" y="4879189"/>
            <a:ext cx="1255745" cy="489463"/>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18" name="Group 117">
            <a:extLst>
              <a:ext uri="{FF2B5EF4-FFF2-40B4-BE49-F238E27FC236}">
                <a16:creationId xmlns:a16="http://schemas.microsoft.com/office/drawing/2014/main" id="{E8D218F4-69BB-447C-8815-FCC298CE59FC}"/>
              </a:ext>
            </a:extLst>
          </p:cNvPr>
          <p:cNvGrpSpPr/>
          <p:nvPr/>
        </p:nvGrpSpPr>
        <p:grpSpPr>
          <a:xfrm>
            <a:off x="7018596" y="5008081"/>
            <a:ext cx="247044" cy="132653"/>
            <a:chOff x="8640666" y="3333406"/>
            <a:chExt cx="516136" cy="274320"/>
          </a:xfrm>
        </p:grpSpPr>
        <p:sp>
          <p:nvSpPr>
            <p:cNvPr id="121" name="Oval 120">
              <a:extLst>
                <a:ext uri="{FF2B5EF4-FFF2-40B4-BE49-F238E27FC236}">
                  <a16:creationId xmlns:a16="http://schemas.microsoft.com/office/drawing/2014/main" id="{FD458CAA-FE63-4824-B46D-F8223A65F94D}"/>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22" name="Straight Connector 121">
              <a:extLst>
                <a:ext uri="{FF2B5EF4-FFF2-40B4-BE49-F238E27FC236}">
                  <a16:creationId xmlns:a16="http://schemas.microsoft.com/office/drawing/2014/main" id="{6948AA5B-EBAB-422C-B676-5073CEC9DA4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9" name="TextBox 118">
            <a:extLst>
              <a:ext uri="{FF2B5EF4-FFF2-40B4-BE49-F238E27FC236}">
                <a16:creationId xmlns:a16="http://schemas.microsoft.com/office/drawing/2014/main" id="{9E9C926D-6E2E-4E92-9F29-995CAEDE254C}"/>
              </a:ext>
            </a:extLst>
          </p:cNvPr>
          <p:cNvSpPr txBox="1"/>
          <p:nvPr/>
        </p:nvSpPr>
        <p:spPr>
          <a:xfrm>
            <a:off x="5804626" y="4900730"/>
            <a:ext cx="1187591" cy="430887"/>
          </a:xfrm>
          <a:prstGeom prst="rect">
            <a:avLst/>
          </a:prstGeom>
          <a:noFill/>
        </p:spPr>
        <p:txBody>
          <a:bodyPr wrap="square" rtlCol="0">
            <a:spAutoFit/>
          </a:bodyPr>
          <a:lstStyle/>
          <a:p>
            <a:pPr algn="ctr"/>
            <a:r>
              <a:rPr lang="en-US" sz="1100" b="1" u="sng" dirty="0"/>
              <a:t>ANF</a:t>
            </a:r>
          </a:p>
          <a:p>
            <a:pPr algn="ctr"/>
            <a:r>
              <a:rPr lang="en-US" sz="1100" b="1" u="sng" dirty="0"/>
              <a:t>Service Template</a:t>
            </a:r>
          </a:p>
        </p:txBody>
      </p:sp>
      <p:sp>
        <p:nvSpPr>
          <p:cNvPr id="120" name="TextBox 119">
            <a:extLst>
              <a:ext uri="{FF2B5EF4-FFF2-40B4-BE49-F238E27FC236}">
                <a16:creationId xmlns:a16="http://schemas.microsoft.com/office/drawing/2014/main" id="{4AAA4C7F-52A6-4545-BF8C-F8CEE86AFE14}"/>
              </a:ext>
            </a:extLst>
          </p:cNvPr>
          <p:cNvSpPr txBox="1"/>
          <p:nvPr/>
        </p:nvSpPr>
        <p:spPr>
          <a:xfrm>
            <a:off x="7206876" y="4938913"/>
            <a:ext cx="498855" cy="276999"/>
          </a:xfrm>
          <a:prstGeom prst="rect">
            <a:avLst/>
          </a:prstGeom>
          <a:noFill/>
        </p:spPr>
        <p:txBody>
          <a:bodyPr wrap="none" rtlCol="0">
            <a:spAutoFit/>
          </a:bodyPr>
          <a:lstStyle/>
          <a:p>
            <a:r>
              <a:rPr lang="en-US" sz="1200" dirty="0"/>
              <a:t>Build</a:t>
            </a:r>
          </a:p>
        </p:txBody>
      </p:sp>
      <p:sp>
        <p:nvSpPr>
          <p:cNvPr id="125" name="Rounded Rectangle 100">
            <a:extLst>
              <a:ext uri="{FF2B5EF4-FFF2-40B4-BE49-F238E27FC236}">
                <a16:creationId xmlns:a16="http://schemas.microsoft.com/office/drawing/2014/main" id="{DF46C7D8-A4AE-4E88-AE34-63E8EA720F4F}"/>
              </a:ext>
            </a:extLst>
          </p:cNvPr>
          <p:cNvSpPr/>
          <p:nvPr/>
        </p:nvSpPr>
        <p:spPr>
          <a:xfrm>
            <a:off x="6375825" y="5495166"/>
            <a:ext cx="1255745" cy="489463"/>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26" name="Group 125">
            <a:extLst>
              <a:ext uri="{FF2B5EF4-FFF2-40B4-BE49-F238E27FC236}">
                <a16:creationId xmlns:a16="http://schemas.microsoft.com/office/drawing/2014/main" id="{9BCF754F-1835-49B4-ACB9-66F89BB440A6}"/>
              </a:ext>
            </a:extLst>
          </p:cNvPr>
          <p:cNvGrpSpPr/>
          <p:nvPr/>
        </p:nvGrpSpPr>
        <p:grpSpPr>
          <a:xfrm>
            <a:off x="7627012" y="5624058"/>
            <a:ext cx="247044" cy="132653"/>
            <a:chOff x="8640666" y="3333406"/>
            <a:chExt cx="516136" cy="274320"/>
          </a:xfrm>
        </p:grpSpPr>
        <p:sp>
          <p:nvSpPr>
            <p:cNvPr id="131" name="Oval 130">
              <a:extLst>
                <a:ext uri="{FF2B5EF4-FFF2-40B4-BE49-F238E27FC236}">
                  <a16:creationId xmlns:a16="http://schemas.microsoft.com/office/drawing/2014/main" id="{8DD12A5C-89EE-45DA-9207-F8C71F8D7F36}"/>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2" name="Straight Connector 131">
              <a:extLst>
                <a:ext uri="{FF2B5EF4-FFF2-40B4-BE49-F238E27FC236}">
                  <a16:creationId xmlns:a16="http://schemas.microsoft.com/office/drawing/2014/main" id="{65C08203-1CD3-41DC-9557-0AC23189154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8" name="TextBox 127">
            <a:extLst>
              <a:ext uri="{FF2B5EF4-FFF2-40B4-BE49-F238E27FC236}">
                <a16:creationId xmlns:a16="http://schemas.microsoft.com/office/drawing/2014/main" id="{2C2AC40D-82B7-4584-B52D-F351F20D01C2}"/>
              </a:ext>
            </a:extLst>
          </p:cNvPr>
          <p:cNvSpPr txBox="1"/>
          <p:nvPr/>
        </p:nvSpPr>
        <p:spPr>
          <a:xfrm>
            <a:off x="6413042" y="5516707"/>
            <a:ext cx="1187591" cy="430887"/>
          </a:xfrm>
          <a:prstGeom prst="rect">
            <a:avLst/>
          </a:prstGeom>
          <a:noFill/>
        </p:spPr>
        <p:txBody>
          <a:bodyPr wrap="square" rtlCol="0">
            <a:spAutoFit/>
          </a:bodyPr>
          <a:lstStyle/>
          <a:p>
            <a:pPr algn="ctr"/>
            <a:r>
              <a:rPr lang="en-US" sz="1100" b="1" u="sng" dirty="0"/>
              <a:t>PNF</a:t>
            </a:r>
          </a:p>
          <a:p>
            <a:pPr algn="ctr"/>
            <a:r>
              <a:rPr lang="en-US" sz="1100" b="1" u="sng" dirty="0"/>
              <a:t>Service Template</a:t>
            </a:r>
          </a:p>
        </p:txBody>
      </p:sp>
      <p:sp>
        <p:nvSpPr>
          <p:cNvPr id="130" name="TextBox 129">
            <a:extLst>
              <a:ext uri="{FF2B5EF4-FFF2-40B4-BE49-F238E27FC236}">
                <a16:creationId xmlns:a16="http://schemas.microsoft.com/office/drawing/2014/main" id="{9EAA5C3B-CD0D-4EF0-8AA5-C62C5878D081}"/>
              </a:ext>
            </a:extLst>
          </p:cNvPr>
          <p:cNvSpPr txBox="1"/>
          <p:nvPr/>
        </p:nvSpPr>
        <p:spPr>
          <a:xfrm>
            <a:off x="7815292" y="5554890"/>
            <a:ext cx="498855" cy="276999"/>
          </a:xfrm>
          <a:prstGeom prst="rect">
            <a:avLst/>
          </a:prstGeom>
          <a:noFill/>
        </p:spPr>
        <p:txBody>
          <a:bodyPr wrap="none" rtlCol="0">
            <a:spAutoFit/>
          </a:bodyPr>
          <a:lstStyle/>
          <a:p>
            <a:r>
              <a:rPr lang="en-US" sz="1200" dirty="0"/>
              <a:t>Build</a:t>
            </a:r>
          </a:p>
        </p:txBody>
      </p:sp>
      <p:grpSp>
        <p:nvGrpSpPr>
          <p:cNvPr id="133" name="Group 132">
            <a:extLst>
              <a:ext uri="{FF2B5EF4-FFF2-40B4-BE49-F238E27FC236}">
                <a16:creationId xmlns:a16="http://schemas.microsoft.com/office/drawing/2014/main" id="{53BFC5A7-F68D-4CF4-8F45-7BEA414EFBB3}"/>
              </a:ext>
            </a:extLst>
          </p:cNvPr>
          <p:cNvGrpSpPr/>
          <p:nvPr/>
        </p:nvGrpSpPr>
        <p:grpSpPr>
          <a:xfrm>
            <a:off x="8064719" y="4492942"/>
            <a:ext cx="1938322" cy="489463"/>
            <a:chOff x="8297964" y="1486098"/>
            <a:chExt cx="2834742" cy="708526"/>
          </a:xfrm>
        </p:grpSpPr>
        <p:sp>
          <p:nvSpPr>
            <p:cNvPr id="134" name="Rounded Rectangle 100">
              <a:extLst>
                <a:ext uri="{FF2B5EF4-FFF2-40B4-BE49-F238E27FC236}">
                  <a16:creationId xmlns:a16="http://schemas.microsoft.com/office/drawing/2014/main" id="{F007C29F-39A8-485C-B85D-859F4B7E6287}"/>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35" name="Group 134">
              <a:extLst>
                <a:ext uri="{FF2B5EF4-FFF2-40B4-BE49-F238E27FC236}">
                  <a16:creationId xmlns:a16="http://schemas.microsoft.com/office/drawing/2014/main" id="{77195130-821F-4D08-86C3-B6744F867EA9}"/>
                </a:ext>
              </a:extLst>
            </p:cNvPr>
            <p:cNvGrpSpPr/>
            <p:nvPr/>
          </p:nvGrpSpPr>
          <p:grpSpPr>
            <a:xfrm>
              <a:off x="10127790" y="1672676"/>
              <a:ext cx="361295" cy="192023"/>
              <a:chOff x="8640666" y="3333406"/>
              <a:chExt cx="516136" cy="274320"/>
            </a:xfrm>
          </p:grpSpPr>
          <p:sp>
            <p:nvSpPr>
              <p:cNvPr id="138" name="Oval 137">
                <a:extLst>
                  <a:ext uri="{FF2B5EF4-FFF2-40B4-BE49-F238E27FC236}">
                    <a16:creationId xmlns:a16="http://schemas.microsoft.com/office/drawing/2014/main" id="{84009708-15A6-4B5B-9D49-D4A2279E1507}"/>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9" name="Straight Connector 138">
                <a:extLst>
                  <a:ext uri="{FF2B5EF4-FFF2-40B4-BE49-F238E27FC236}">
                    <a16:creationId xmlns:a16="http://schemas.microsoft.com/office/drawing/2014/main" id="{FE3C045F-0A2A-45CF-9631-6F0F8C7F4A1F}"/>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6" name="TextBox 135">
              <a:extLst>
                <a:ext uri="{FF2B5EF4-FFF2-40B4-BE49-F238E27FC236}">
                  <a16:creationId xmlns:a16="http://schemas.microsoft.com/office/drawing/2014/main" id="{48260EBD-CFB3-48EE-9D32-03F061ACDE50}"/>
                </a:ext>
              </a:extLst>
            </p:cNvPr>
            <p:cNvSpPr txBox="1"/>
            <p:nvPr/>
          </p:nvSpPr>
          <p:spPr>
            <a:xfrm>
              <a:off x="8352393" y="1517280"/>
              <a:ext cx="1736819" cy="623734"/>
            </a:xfrm>
            <a:prstGeom prst="rect">
              <a:avLst/>
            </a:prstGeom>
            <a:noFill/>
          </p:spPr>
          <p:txBody>
            <a:bodyPr wrap="square" rtlCol="0">
              <a:spAutoFit/>
            </a:bodyPr>
            <a:lstStyle/>
            <a:p>
              <a:pPr algn="ctr"/>
              <a:r>
                <a:rPr lang="en-US" sz="1100" b="1" u="sng" dirty="0"/>
                <a:t>Network</a:t>
              </a:r>
            </a:p>
            <a:p>
              <a:pPr algn="ctr"/>
              <a:r>
                <a:rPr lang="en-US" sz="1100" b="1" u="sng" dirty="0"/>
                <a:t>Service Template</a:t>
              </a:r>
            </a:p>
          </p:txBody>
        </p:sp>
        <p:sp>
          <p:nvSpPr>
            <p:cNvPr id="137" name="TextBox 136">
              <a:extLst>
                <a:ext uri="{FF2B5EF4-FFF2-40B4-BE49-F238E27FC236}">
                  <a16:creationId xmlns:a16="http://schemas.microsoft.com/office/drawing/2014/main" id="{CE020803-382C-4788-BC85-BFADE4C99FB0}"/>
                </a:ext>
              </a:extLst>
            </p:cNvPr>
            <p:cNvSpPr txBox="1"/>
            <p:nvPr/>
          </p:nvSpPr>
          <p:spPr>
            <a:xfrm>
              <a:off x="10403144" y="1572552"/>
              <a:ext cx="729562" cy="400972"/>
            </a:xfrm>
            <a:prstGeom prst="rect">
              <a:avLst/>
            </a:prstGeom>
            <a:noFill/>
          </p:spPr>
          <p:txBody>
            <a:bodyPr wrap="none" rtlCol="0">
              <a:spAutoFit/>
            </a:bodyPr>
            <a:lstStyle/>
            <a:p>
              <a:r>
                <a:rPr lang="en-US" sz="1200" dirty="0"/>
                <a:t>Build</a:t>
              </a:r>
            </a:p>
          </p:txBody>
        </p:sp>
      </p:grpSp>
      <p:sp>
        <p:nvSpPr>
          <p:cNvPr id="140" name="Down Arrow 139">
            <a:extLst>
              <a:ext uri="{FF2B5EF4-FFF2-40B4-BE49-F238E27FC236}">
                <a16:creationId xmlns:a16="http://schemas.microsoft.com/office/drawing/2014/main" id="{2A0DC07D-0EBB-4E0D-9B91-295252DBF8D2}"/>
              </a:ext>
            </a:extLst>
          </p:cNvPr>
          <p:cNvSpPr/>
          <p:nvPr/>
        </p:nvSpPr>
        <p:spPr>
          <a:xfrm rot="3467256">
            <a:off x="7146408" y="3623975"/>
            <a:ext cx="182880" cy="822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1" name="Down Arrow 139">
            <a:extLst>
              <a:ext uri="{FF2B5EF4-FFF2-40B4-BE49-F238E27FC236}">
                <a16:creationId xmlns:a16="http://schemas.microsoft.com/office/drawing/2014/main" id="{2A657AB3-5673-4542-9641-EC3023CE5B4D}"/>
              </a:ext>
            </a:extLst>
          </p:cNvPr>
          <p:cNvSpPr/>
          <p:nvPr/>
        </p:nvSpPr>
        <p:spPr>
          <a:xfrm rot="1184299">
            <a:off x="7392986" y="3865042"/>
            <a:ext cx="182880" cy="1097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2" name="Down Arrow 139">
            <a:extLst>
              <a:ext uri="{FF2B5EF4-FFF2-40B4-BE49-F238E27FC236}">
                <a16:creationId xmlns:a16="http://schemas.microsoft.com/office/drawing/2014/main" id="{9AB85D5E-CD2B-47A3-97E2-061428028738}"/>
              </a:ext>
            </a:extLst>
          </p:cNvPr>
          <p:cNvSpPr/>
          <p:nvPr/>
        </p:nvSpPr>
        <p:spPr>
          <a:xfrm>
            <a:off x="7701073" y="3927987"/>
            <a:ext cx="182880" cy="16459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43" name="Down Arrow 139">
            <a:extLst>
              <a:ext uri="{FF2B5EF4-FFF2-40B4-BE49-F238E27FC236}">
                <a16:creationId xmlns:a16="http://schemas.microsoft.com/office/drawing/2014/main" id="{45C613C0-F3C2-4F07-9B89-53DA24031A52}"/>
              </a:ext>
            </a:extLst>
          </p:cNvPr>
          <p:cNvSpPr/>
          <p:nvPr/>
        </p:nvSpPr>
        <p:spPr>
          <a:xfrm rot="17698382">
            <a:off x="8566796" y="3371134"/>
            <a:ext cx="182880" cy="17373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5" name="Group 4">
            <a:extLst>
              <a:ext uri="{FF2B5EF4-FFF2-40B4-BE49-F238E27FC236}">
                <a16:creationId xmlns:a16="http://schemas.microsoft.com/office/drawing/2014/main" id="{12D70D01-FECA-43DB-9B21-43F7F8FE632F}"/>
              </a:ext>
            </a:extLst>
          </p:cNvPr>
          <p:cNvGrpSpPr/>
          <p:nvPr/>
        </p:nvGrpSpPr>
        <p:grpSpPr>
          <a:xfrm>
            <a:off x="8893410" y="2520568"/>
            <a:ext cx="1463040" cy="1345695"/>
            <a:chOff x="8893410" y="2520568"/>
            <a:chExt cx="1463040" cy="1345695"/>
          </a:xfrm>
        </p:grpSpPr>
        <p:grpSp>
          <p:nvGrpSpPr>
            <p:cNvPr id="96" name="Group 95">
              <a:extLst>
                <a:ext uri="{FF2B5EF4-FFF2-40B4-BE49-F238E27FC236}">
                  <a16:creationId xmlns:a16="http://schemas.microsoft.com/office/drawing/2014/main" id="{506AA45A-4748-479A-8399-E8E63E6B282B}"/>
                </a:ext>
              </a:extLst>
            </p:cNvPr>
            <p:cNvGrpSpPr/>
            <p:nvPr/>
          </p:nvGrpSpPr>
          <p:grpSpPr>
            <a:xfrm>
              <a:off x="9108099" y="2520568"/>
              <a:ext cx="1028700" cy="613570"/>
              <a:chOff x="6374017" y="2433585"/>
              <a:chExt cx="1234440" cy="736286"/>
            </a:xfrm>
          </p:grpSpPr>
          <p:sp>
            <p:nvSpPr>
              <p:cNvPr id="101" name="Oval 100">
                <a:extLst>
                  <a:ext uri="{FF2B5EF4-FFF2-40B4-BE49-F238E27FC236}">
                    <a16:creationId xmlns:a16="http://schemas.microsoft.com/office/drawing/2014/main" id="{794F3C1E-FF8A-4A24-A994-5C150C948856}"/>
                  </a:ext>
                </a:extLst>
              </p:cNvPr>
              <p:cNvSpPr/>
              <p:nvPr/>
            </p:nvSpPr>
            <p:spPr>
              <a:xfrm>
                <a:off x="6843842" y="2895551"/>
                <a:ext cx="274320" cy="274320"/>
              </a:xfrm>
              <a:prstGeom prst="ellipse">
                <a:avLst/>
              </a:prstGeom>
              <a:solidFill>
                <a:schemeClr val="bg1">
                  <a:lumMod val="8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02" name="TextBox 101">
                <a:extLst>
                  <a:ext uri="{FF2B5EF4-FFF2-40B4-BE49-F238E27FC236}">
                    <a16:creationId xmlns:a16="http://schemas.microsoft.com/office/drawing/2014/main" id="{F53E7573-8358-45C1-8598-13ACAA048030}"/>
                  </a:ext>
                </a:extLst>
              </p:cNvPr>
              <p:cNvSpPr txBox="1"/>
              <p:nvPr/>
            </p:nvSpPr>
            <p:spPr>
              <a:xfrm>
                <a:off x="6374017" y="2433585"/>
                <a:ext cx="1234440" cy="480133"/>
              </a:xfrm>
              <a:prstGeom prst="rect">
                <a:avLst/>
              </a:prstGeom>
              <a:noFill/>
            </p:spPr>
            <p:txBody>
              <a:bodyPr wrap="square" rtlCol="0">
                <a:spAutoFit/>
              </a:bodyPr>
              <a:lstStyle/>
              <a:p>
                <a:pPr algn="ctr"/>
                <a:r>
                  <a:rPr lang="en-US" sz="1000" dirty="0">
                    <a:solidFill>
                      <a:schemeClr val="bg1">
                        <a:lumMod val="50000"/>
                      </a:schemeClr>
                    </a:solidFill>
                  </a:rPr>
                  <a:t>Config Svc</a:t>
                </a:r>
              </a:p>
              <a:p>
                <a:pPr algn="ctr"/>
                <a:r>
                  <a:rPr lang="en-US" sz="1000" dirty="0">
                    <a:solidFill>
                      <a:schemeClr val="bg1">
                        <a:lumMod val="50000"/>
                      </a:schemeClr>
                    </a:solidFill>
                  </a:rPr>
                  <a:t>Instance</a:t>
                </a:r>
              </a:p>
            </p:txBody>
          </p:sp>
        </p:grpSp>
        <p:sp>
          <p:nvSpPr>
            <p:cNvPr id="103" name="Down Arrow 139">
              <a:extLst>
                <a:ext uri="{FF2B5EF4-FFF2-40B4-BE49-F238E27FC236}">
                  <a16:creationId xmlns:a16="http://schemas.microsoft.com/office/drawing/2014/main" id="{89B5D12F-A645-4C84-A78E-DA7BD4DF4FE0}"/>
                </a:ext>
              </a:extLst>
            </p:cNvPr>
            <p:cNvSpPr/>
            <p:nvPr/>
          </p:nvSpPr>
          <p:spPr>
            <a:xfrm>
              <a:off x="9518976" y="3175900"/>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123" name="Group 122">
              <a:extLst>
                <a:ext uri="{FF2B5EF4-FFF2-40B4-BE49-F238E27FC236}">
                  <a16:creationId xmlns:a16="http://schemas.microsoft.com/office/drawing/2014/main" id="{0847FDFA-BD79-475F-8115-9A54732C70E7}"/>
                </a:ext>
              </a:extLst>
            </p:cNvPr>
            <p:cNvGrpSpPr/>
            <p:nvPr/>
          </p:nvGrpSpPr>
          <p:grpSpPr>
            <a:xfrm>
              <a:off x="8893410" y="3620042"/>
              <a:ext cx="1463040" cy="246221"/>
              <a:chOff x="3439079" y="2858647"/>
              <a:chExt cx="1463040" cy="246221"/>
            </a:xfrm>
          </p:grpSpPr>
          <p:sp>
            <p:nvSpPr>
              <p:cNvPr id="129" name="Rectangle: Rounded Corners 128">
                <a:extLst>
                  <a:ext uri="{FF2B5EF4-FFF2-40B4-BE49-F238E27FC236}">
                    <a16:creationId xmlns:a16="http://schemas.microsoft.com/office/drawing/2014/main" id="{713C78BE-BC62-4D68-A4B6-86EC0C9E3088}"/>
                  </a:ext>
                </a:extLst>
              </p:cNvPr>
              <p:cNvSpPr>
                <a:spLocks noChangeAspect="1"/>
              </p:cNvSpPr>
              <p:nvPr/>
            </p:nvSpPr>
            <p:spPr>
              <a:xfrm>
                <a:off x="3439079" y="2859269"/>
                <a:ext cx="1463040" cy="230897"/>
              </a:xfrm>
              <a:prstGeom prst="roundRect">
                <a:avLst>
                  <a:gd name="adj" fmla="val 50000"/>
                </a:avLst>
              </a:prstGeom>
              <a:solidFill>
                <a:srgbClr val="F5F9FD"/>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44" name="TextBox 143">
                <a:extLst>
                  <a:ext uri="{FF2B5EF4-FFF2-40B4-BE49-F238E27FC236}">
                    <a16:creationId xmlns:a16="http://schemas.microsoft.com/office/drawing/2014/main" id="{5C4B7A21-7034-4A5E-90F6-2E4BEEEA3DCF}"/>
                  </a:ext>
                </a:extLst>
              </p:cNvPr>
              <p:cNvSpPr txBox="1"/>
              <p:nvPr/>
            </p:nvSpPr>
            <p:spPr>
              <a:xfrm>
                <a:off x="3889834" y="2858647"/>
                <a:ext cx="520126" cy="246221"/>
              </a:xfrm>
              <a:prstGeom prst="rect">
                <a:avLst/>
              </a:prstGeom>
              <a:noFill/>
            </p:spPr>
            <p:txBody>
              <a:bodyPr wrap="square" rtlCol="0">
                <a:spAutoFit/>
              </a:bodyPr>
              <a:lstStyle/>
              <a:p>
                <a:pPr algn="ctr"/>
                <a:r>
                  <a:rPr lang="en-US" sz="1000" dirty="0">
                    <a:solidFill>
                      <a:schemeClr val="bg1">
                        <a:lumMod val="75000"/>
                      </a:schemeClr>
                    </a:solidFill>
                  </a:rPr>
                  <a:t>TBD</a:t>
                </a:r>
              </a:p>
            </p:txBody>
          </p:sp>
        </p:grpSp>
      </p:grpSp>
      <p:sp>
        <p:nvSpPr>
          <p:cNvPr id="116" name="TextBox 115">
            <a:extLst>
              <a:ext uri="{FF2B5EF4-FFF2-40B4-BE49-F238E27FC236}">
                <a16:creationId xmlns:a16="http://schemas.microsoft.com/office/drawing/2014/main" id="{F3F7AC85-46B5-4C31-9C25-0371475D18B8}"/>
              </a:ext>
            </a:extLst>
          </p:cNvPr>
          <p:cNvSpPr txBox="1"/>
          <p:nvPr/>
        </p:nvSpPr>
        <p:spPr>
          <a:xfrm>
            <a:off x="7983610" y="1668876"/>
            <a:ext cx="3480896" cy="439381"/>
          </a:xfrm>
          <a:prstGeom prst="wedgeRectCallout">
            <a:avLst>
              <a:gd name="adj1" fmla="val -49980"/>
              <a:gd name="adj2" fmla="val 192484"/>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Calibri" panose="020F0502020204030204"/>
                <a:ea typeface="+mn-ea"/>
                <a:cs typeface="+mn-cs"/>
              </a:rPr>
              <a:t>The mapping of “Build” input data from the “service context” of the Service needs to be TOSCA model driven.</a:t>
            </a:r>
          </a:p>
        </p:txBody>
      </p:sp>
      <p:sp>
        <p:nvSpPr>
          <p:cNvPr id="145" name="TextBox 144">
            <a:extLst>
              <a:ext uri="{FF2B5EF4-FFF2-40B4-BE49-F238E27FC236}">
                <a16:creationId xmlns:a16="http://schemas.microsoft.com/office/drawing/2014/main" id="{4A5F5499-D34C-444F-8E4E-DF61442FEF60}"/>
              </a:ext>
            </a:extLst>
          </p:cNvPr>
          <p:cNvSpPr txBox="1"/>
          <p:nvPr/>
        </p:nvSpPr>
        <p:spPr>
          <a:xfrm>
            <a:off x="3181392" y="1033900"/>
            <a:ext cx="4710211" cy="439381"/>
          </a:xfrm>
          <a:prstGeom prst="wedgeRectCallout">
            <a:avLst>
              <a:gd name="adj1" fmla="val -37160"/>
              <a:gd name="adj2" fmla="val 176778"/>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Calibri" panose="020F0502020204030204"/>
                <a:ea typeface="+mn-ea"/>
                <a:cs typeface="+mn-cs"/>
              </a:rPr>
              <a:t>The sequencing is currently hard coded based on Resource Type, but should rather be determined from TOSCA dependencies between the Node Templates.</a:t>
            </a:r>
          </a:p>
        </p:txBody>
      </p:sp>
    </p:spTree>
    <p:extLst>
      <p:ext uri="{BB962C8B-B14F-4D97-AF65-F5344CB8AC3E}">
        <p14:creationId xmlns:p14="http://schemas.microsoft.com/office/powerpoint/2010/main" val="1570081802"/>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9673F7C8-21CF-4082-99D8-26DEA3379CE4}"/>
              </a:ext>
            </a:extLst>
          </p:cNvPr>
          <p:cNvSpPr/>
          <p:nvPr/>
        </p:nvSpPr>
        <p:spPr>
          <a:xfrm>
            <a:off x="1453023" y="1763708"/>
            <a:ext cx="10512802" cy="1665104"/>
          </a:xfrm>
          <a:prstGeom prst="roundRect">
            <a:avLst>
              <a:gd name="adj" fmla="val 2448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VNF Level TOSCA Orchestration: “Build Plan”</a:t>
            </a:r>
            <a:br>
              <a:rPr lang="en-US" dirty="0"/>
            </a:br>
            <a:r>
              <a:rPr lang="en-US" dirty="0"/>
              <a:t>(Original Approach)</a:t>
            </a:r>
          </a:p>
        </p:txBody>
      </p:sp>
      <p:cxnSp>
        <p:nvCxnSpPr>
          <p:cNvPr id="73" name="Straight Connector 72">
            <a:extLst>
              <a:ext uri="{FF2B5EF4-FFF2-40B4-BE49-F238E27FC236}">
                <a16:creationId xmlns:a16="http://schemas.microsoft.com/office/drawing/2014/main" id="{B9AF6ADC-A30F-45C9-B2D3-A0722C4937C3}"/>
              </a:ext>
            </a:extLst>
          </p:cNvPr>
          <p:cNvCxnSpPr>
            <a:cxnSpLocks/>
          </p:cNvCxnSpPr>
          <p:nvPr/>
        </p:nvCxnSpPr>
        <p:spPr>
          <a:xfrm>
            <a:off x="1651996" y="3032542"/>
            <a:ext cx="29260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6" name="Group 105">
            <a:extLst>
              <a:ext uri="{FF2B5EF4-FFF2-40B4-BE49-F238E27FC236}">
                <a16:creationId xmlns:a16="http://schemas.microsoft.com/office/drawing/2014/main" id="{E2F7B130-BD74-4064-B52D-E6C56C7E4FF9}"/>
              </a:ext>
            </a:extLst>
          </p:cNvPr>
          <p:cNvGrpSpPr/>
          <p:nvPr/>
        </p:nvGrpSpPr>
        <p:grpSpPr>
          <a:xfrm>
            <a:off x="130002" y="1746720"/>
            <a:ext cx="1320728" cy="435958"/>
            <a:chOff x="2986647" y="1285959"/>
            <a:chExt cx="1894565" cy="488600"/>
          </a:xfrm>
        </p:grpSpPr>
        <p:sp>
          <p:nvSpPr>
            <p:cNvPr id="107" name="Freeform 206">
              <a:extLst>
                <a:ext uri="{FF2B5EF4-FFF2-40B4-BE49-F238E27FC236}">
                  <a16:creationId xmlns:a16="http://schemas.microsoft.com/office/drawing/2014/main" id="{21030635-2063-486E-8379-C76E8FD57899}"/>
                </a:ext>
              </a:extLst>
            </p:cNvPr>
            <p:cNvSpPr/>
            <p:nvPr/>
          </p:nvSpPr>
          <p:spPr>
            <a:xfrm>
              <a:off x="2986647" y="1487956"/>
              <a:ext cx="1894565" cy="286603"/>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8" name="Rectangle 107">
              <a:extLst>
                <a:ext uri="{FF2B5EF4-FFF2-40B4-BE49-F238E27FC236}">
                  <a16:creationId xmlns:a16="http://schemas.microsoft.com/office/drawing/2014/main" id="{94F22DC7-7244-4B85-B8A4-AD536FB90DD5}"/>
                </a:ext>
              </a:extLst>
            </p:cNvPr>
            <p:cNvSpPr/>
            <p:nvPr/>
          </p:nvSpPr>
          <p:spPr>
            <a:xfrm>
              <a:off x="3077738" y="1285959"/>
              <a:ext cx="1623797" cy="448423"/>
            </a:xfrm>
            <a:prstGeom prst="rect">
              <a:avLst/>
            </a:prstGeom>
            <a:noFill/>
            <a:effectLst>
              <a:softEdge rad="63500"/>
            </a:effectLst>
          </p:spPr>
          <p:txBody>
            <a:bodyPr wrap="square">
              <a:spAutoFit/>
            </a:bodyPr>
            <a:lstStyle/>
            <a:p>
              <a:pPr algn="ctr"/>
              <a:r>
                <a:rPr lang="en-US" sz="1000" i="1" dirty="0">
                  <a:solidFill>
                    <a:srgbClr val="C00000"/>
                  </a:solidFill>
                </a:rPr>
                <a:t>“Build”</a:t>
              </a:r>
            </a:p>
            <a:p>
              <a:pPr algn="ctr"/>
              <a:r>
                <a:rPr lang="en-US" sz="1000" i="1" dirty="0">
                  <a:solidFill>
                    <a:srgbClr val="C00000"/>
                  </a:solidFill>
                </a:rPr>
                <a:t>VNF Request</a:t>
              </a:r>
            </a:p>
          </p:txBody>
        </p:sp>
      </p:grpSp>
      <p:sp>
        <p:nvSpPr>
          <p:cNvPr id="21" name="Rectangle 20">
            <a:extLst>
              <a:ext uri="{FF2B5EF4-FFF2-40B4-BE49-F238E27FC236}">
                <a16:creationId xmlns:a16="http://schemas.microsoft.com/office/drawing/2014/main" id="{54C930DA-B618-415E-B485-970D9ED922DB}"/>
              </a:ext>
            </a:extLst>
          </p:cNvPr>
          <p:cNvSpPr/>
          <p:nvPr/>
        </p:nvSpPr>
        <p:spPr>
          <a:xfrm>
            <a:off x="5900900" y="1859108"/>
            <a:ext cx="1603837" cy="369332"/>
          </a:xfrm>
          <a:prstGeom prst="rect">
            <a:avLst/>
          </a:prstGeom>
        </p:spPr>
        <p:txBody>
          <a:bodyPr wrap="none">
            <a:spAutoFit/>
          </a:bodyPr>
          <a:lstStyle/>
          <a:p>
            <a:pPr algn="ctr"/>
            <a:r>
              <a:rPr lang="en-US" dirty="0"/>
              <a:t>VNF Level Flow</a:t>
            </a:r>
          </a:p>
        </p:txBody>
      </p:sp>
      <p:sp>
        <p:nvSpPr>
          <p:cNvPr id="152" name="TextBox 151">
            <a:extLst>
              <a:ext uri="{FF2B5EF4-FFF2-40B4-BE49-F238E27FC236}">
                <a16:creationId xmlns:a16="http://schemas.microsoft.com/office/drawing/2014/main" id="{D2EBFFB3-E55B-4401-962D-510B61DA1B65}"/>
              </a:ext>
            </a:extLst>
          </p:cNvPr>
          <p:cNvSpPr txBox="1"/>
          <p:nvPr/>
        </p:nvSpPr>
        <p:spPr>
          <a:xfrm>
            <a:off x="5710203" y="2890332"/>
            <a:ext cx="1493571" cy="246221"/>
          </a:xfrm>
          <a:prstGeom prst="rect">
            <a:avLst/>
          </a:prstGeom>
          <a:noFill/>
        </p:spPr>
        <p:txBody>
          <a:bodyPr wrap="square" rtlCol="0">
            <a:spAutoFit/>
          </a:bodyPr>
          <a:lstStyle/>
          <a:p>
            <a:pPr algn="ctr"/>
            <a:r>
              <a:rPr lang="en-US" sz="1000" i="1" dirty="0"/>
              <a:t>Loop Thru VF Modules</a:t>
            </a:r>
          </a:p>
        </p:txBody>
      </p:sp>
      <p:cxnSp>
        <p:nvCxnSpPr>
          <p:cNvPr id="281" name="Straight Connector 280">
            <a:extLst>
              <a:ext uri="{FF2B5EF4-FFF2-40B4-BE49-F238E27FC236}">
                <a16:creationId xmlns:a16="http://schemas.microsoft.com/office/drawing/2014/main" id="{0B56BB20-A7FA-43D9-9377-9B3E00F52545}"/>
              </a:ext>
            </a:extLst>
          </p:cNvPr>
          <p:cNvCxnSpPr>
            <a:cxnSpLocks/>
          </p:cNvCxnSpPr>
          <p:nvPr/>
        </p:nvCxnSpPr>
        <p:spPr>
          <a:xfrm>
            <a:off x="8272232" y="3032542"/>
            <a:ext cx="3291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9" name="Group 88">
            <a:extLst>
              <a:ext uri="{FF2B5EF4-FFF2-40B4-BE49-F238E27FC236}">
                <a16:creationId xmlns:a16="http://schemas.microsoft.com/office/drawing/2014/main" id="{42A997DD-D331-4640-B3DC-B77A9F72DE41}"/>
              </a:ext>
            </a:extLst>
          </p:cNvPr>
          <p:cNvGrpSpPr/>
          <p:nvPr/>
        </p:nvGrpSpPr>
        <p:grpSpPr>
          <a:xfrm>
            <a:off x="1884772" y="2522722"/>
            <a:ext cx="1028700" cy="613570"/>
            <a:chOff x="6374017" y="2433585"/>
            <a:chExt cx="1234440" cy="736286"/>
          </a:xfrm>
        </p:grpSpPr>
        <p:sp>
          <p:nvSpPr>
            <p:cNvPr id="90" name="Oval 89">
              <a:extLst>
                <a:ext uri="{FF2B5EF4-FFF2-40B4-BE49-F238E27FC236}">
                  <a16:creationId xmlns:a16="http://schemas.microsoft.com/office/drawing/2014/main" id="{4E33BE58-1E0F-425E-9C30-61E462588078}"/>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91" name="TextBox 90">
              <a:extLst>
                <a:ext uri="{FF2B5EF4-FFF2-40B4-BE49-F238E27FC236}">
                  <a16:creationId xmlns:a16="http://schemas.microsoft.com/office/drawing/2014/main" id="{1D5D6ECB-2A8E-4030-8883-7533156D7ADD}"/>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Assign VNF</a:t>
              </a:r>
            </a:p>
            <a:p>
              <a:pPr algn="ctr"/>
              <a:r>
                <a:rPr lang="en-US" sz="1000" dirty="0"/>
                <a:t>Instance</a:t>
              </a:r>
            </a:p>
          </p:txBody>
        </p:sp>
      </p:grpSp>
      <p:sp>
        <p:nvSpPr>
          <p:cNvPr id="92" name="Down Arrow 139">
            <a:extLst>
              <a:ext uri="{FF2B5EF4-FFF2-40B4-BE49-F238E27FC236}">
                <a16:creationId xmlns:a16="http://schemas.microsoft.com/office/drawing/2014/main" id="{D23BFC15-5692-4A7A-A0A3-9474250C6417}"/>
              </a:ext>
            </a:extLst>
          </p:cNvPr>
          <p:cNvSpPr/>
          <p:nvPr/>
        </p:nvSpPr>
        <p:spPr>
          <a:xfrm>
            <a:off x="2304730" y="3182941"/>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93" name="Group 92">
            <a:extLst>
              <a:ext uri="{FF2B5EF4-FFF2-40B4-BE49-F238E27FC236}">
                <a16:creationId xmlns:a16="http://schemas.microsoft.com/office/drawing/2014/main" id="{9E1733B9-326B-4EAF-8825-0AF01BCC0438}"/>
              </a:ext>
            </a:extLst>
          </p:cNvPr>
          <p:cNvGrpSpPr/>
          <p:nvPr/>
        </p:nvGrpSpPr>
        <p:grpSpPr>
          <a:xfrm>
            <a:off x="1679164" y="3617395"/>
            <a:ext cx="1463040" cy="246221"/>
            <a:chOff x="3439079" y="2848959"/>
            <a:chExt cx="1463040" cy="246221"/>
          </a:xfrm>
        </p:grpSpPr>
        <p:sp>
          <p:nvSpPr>
            <p:cNvPr id="94" name="Rectangle: Rounded Corners 93">
              <a:extLst>
                <a:ext uri="{FF2B5EF4-FFF2-40B4-BE49-F238E27FC236}">
                  <a16:creationId xmlns:a16="http://schemas.microsoft.com/office/drawing/2014/main" id="{5D738D21-F2C1-404D-97BA-23ED2301B9C2}"/>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95" name="TextBox 94">
              <a:extLst>
                <a:ext uri="{FF2B5EF4-FFF2-40B4-BE49-F238E27FC236}">
                  <a16:creationId xmlns:a16="http://schemas.microsoft.com/office/drawing/2014/main" id="{989B1FE4-FC67-4A67-9EA1-7B3BC961C44C}"/>
                </a:ext>
              </a:extLst>
            </p:cNvPr>
            <p:cNvSpPr txBox="1"/>
            <p:nvPr/>
          </p:nvSpPr>
          <p:spPr>
            <a:xfrm>
              <a:off x="3720567" y="2848959"/>
              <a:ext cx="897921" cy="246221"/>
            </a:xfrm>
            <a:prstGeom prst="rect">
              <a:avLst/>
            </a:prstGeom>
            <a:noFill/>
            <a:effectLst>
              <a:glow rad="228600">
                <a:schemeClr val="accent2">
                  <a:satMod val="175000"/>
                  <a:alpha val="40000"/>
                </a:schemeClr>
              </a:glow>
            </a:effectLst>
          </p:spPr>
          <p:txBody>
            <a:bodyPr wrap="square" rtlCol="0">
              <a:spAutoFit/>
            </a:bodyPr>
            <a:lstStyle/>
            <a:p>
              <a:pPr algn="ctr"/>
              <a:r>
                <a:rPr lang="en-US" sz="1000" dirty="0"/>
                <a:t>Assign VNF</a:t>
              </a:r>
            </a:p>
          </p:txBody>
        </p:sp>
      </p:grpSp>
      <p:grpSp>
        <p:nvGrpSpPr>
          <p:cNvPr id="98" name="Group 97">
            <a:extLst>
              <a:ext uri="{FF2B5EF4-FFF2-40B4-BE49-F238E27FC236}">
                <a16:creationId xmlns:a16="http://schemas.microsoft.com/office/drawing/2014/main" id="{C9AE1394-856F-4B69-8A34-83452DE6D638}"/>
              </a:ext>
            </a:extLst>
          </p:cNvPr>
          <p:cNvGrpSpPr/>
          <p:nvPr/>
        </p:nvGrpSpPr>
        <p:grpSpPr>
          <a:xfrm>
            <a:off x="10526970" y="2523436"/>
            <a:ext cx="1028700" cy="613570"/>
            <a:chOff x="6374017" y="2433585"/>
            <a:chExt cx="1234440" cy="736286"/>
          </a:xfrm>
        </p:grpSpPr>
        <p:sp>
          <p:nvSpPr>
            <p:cNvPr id="99" name="Oval 98">
              <a:extLst>
                <a:ext uri="{FF2B5EF4-FFF2-40B4-BE49-F238E27FC236}">
                  <a16:creationId xmlns:a16="http://schemas.microsoft.com/office/drawing/2014/main" id="{F5332A32-19B7-47C5-9EBF-6AACA62528E5}"/>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0" name="TextBox 99">
              <a:extLst>
                <a:ext uri="{FF2B5EF4-FFF2-40B4-BE49-F238E27FC236}">
                  <a16:creationId xmlns:a16="http://schemas.microsoft.com/office/drawing/2014/main" id="{6EAE4E1F-9545-469E-97FC-2BCC0304B4FA}"/>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Activate VNF</a:t>
              </a:r>
            </a:p>
            <a:p>
              <a:pPr algn="ctr"/>
              <a:r>
                <a:rPr lang="en-US" sz="1000" dirty="0"/>
                <a:t>Instance</a:t>
              </a:r>
            </a:p>
          </p:txBody>
        </p:sp>
      </p:grpSp>
      <p:sp>
        <p:nvSpPr>
          <p:cNvPr id="104" name="Down Arrow 139">
            <a:extLst>
              <a:ext uri="{FF2B5EF4-FFF2-40B4-BE49-F238E27FC236}">
                <a16:creationId xmlns:a16="http://schemas.microsoft.com/office/drawing/2014/main" id="{4D58B31E-30C6-4A10-B3C2-51277D09F78A}"/>
              </a:ext>
            </a:extLst>
          </p:cNvPr>
          <p:cNvSpPr/>
          <p:nvPr/>
        </p:nvSpPr>
        <p:spPr>
          <a:xfrm>
            <a:off x="10937847" y="3178768"/>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105" name="Group 104">
            <a:extLst>
              <a:ext uri="{FF2B5EF4-FFF2-40B4-BE49-F238E27FC236}">
                <a16:creationId xmlns:a16="http://schemas.microsoft.com/office/drawing/2014/main" id="{5A126978-24C6-40AF-B8DF-5B354454BC20}"/>
              </a:ext>
            </a:extLst>
          </p:cNvPr>
          <p:cNvGrpSpPr/>
          <p:nvPr/>
        </p:nvGrpSpPr>
        <p:grpSpPr>
          <a:xfrm>
            <a:off x="10240089" y="3613222"/>
            <a:ext cx="1602462" cy="246221"/>
            <a:chOff x="3366887" y="2848959"/>
            <a:chExt cx="1602462" cy="246221"/>
          </a:xfrm>
        </p:grpSpPr>
        <p:sp>
          <p:nvSpPr>
            <p:cNvPr id="109" name="Rectangle: Rounded Corners 108">
              <a:extLst>
                <a:ext uri="{FF2B5EF4-FFF2-40B4-BE49-F238E27FC236}">
                  <a16:creationId xmlns:a16="http://schemas.microsoft.com/office/drawing/2014/main" id="{F75FD492-8385-41AC-A76F-B6B8FF53893E}"/>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13" name="TextBox 112">
              <a:extLst>
                <a:ext uri="{FF2B5EF4-FFF2-40B4-BE49-F238E27FC236}">
                  <a16:creationId xmlns:a16="http://schemas.microsoft.com/office/drawing/2014/main" id="{CA8CD71C-9652-4599-89F5-A8930A05D155}"/>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Activate VNF</a:t>
              </a:r>
            </a:p>
          </p:txBody>
        </p:sp>
      </p:grpSp>
      <p:sp>
        <p:nvSpPr>
          <p:cNvPr id="115" name="Down Arrow 139">
            <a:extLst>
              <a:ext uri="{FF2B5EF4-FFF2-40B4-BE49-F238E27FC236}">
                <a16:creationId xmlns:a16="http://schemas.microsoft.com/office/drawing/2014/main" id="{0CB25510-2260-4489-A638-5E8EB26D8002}"/>
              </a:ext>
            </a:extLst>
          </p:cNvPr>
          <p:cNvSpPr/>
          <p:nvPr/>
        </p:nvSpPr>
        <p:spPr>
          <a:xfrm>
            <a:off x="5309339" y="2980920"/>
            <a:ext cx="182880" cy="1828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61" name="TextBox 160">
            <a:extLst>
              <a:ext uri="{FF2B5EF4-FFF2-40B4-BE49-F238E27FC236}">
                <a16:creationId xmlns:a16="http://schemas.microsoft.com/office/drawing/2014/main" id="{5FDEBF95-2F74-4F69-B435-8798290100FA}"/>
              </a:ext>
            </a:extLst>
          </p:cNvPr>
          <p:cNvSpPr txBox="1"/>
          <p:nvPr/>
        </p:nvSpPr>
        <p:spPr>
          <a:xfrm>
            <a:off x="8191555" y="4199333"/>
            <a:ext cx="2418035" cy="574043"/>
          </a:xfrm>
          <a:prstGeom prst="wedgeRectCallout">
            <a:avLst>
              <a:gd name="adj1" fmla="val -14402"/>
              <a:gd name="adj2" fmla="val -98802"/>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Call Controller Configure</a:t>
            </a:r>
          </a:p>
          <a:p>
            <a:pPr marL="228600" lvl="0" indent="-228600">
              <a:buFont typeface="+mj-lt"/>
              <a:buAutoNum type="arabicPeriod"/>
              <a:defRPr/>
            </a:pPr>
            <a:r>
              <a:rPr lang="en-US" dirty="0">
                <a:solidFill>
                  <a:prstClr val="black"/>
                </a:solidFill>
              </a:rPr>
              <a:t>Update generic-</a:t>
            </a:r>
            <a:r>
              <a:rPr lang="en-US" dirty="0" err="1">
                <a:solidFill>
                  <a:prstClr val="black"/>
                </a:solidFill>
              </a:rPr>
              <a:t>vnf</a:t>
            </a:r>
            <a:r>
              <a:rPr lang="en-US" dirty="0">
                <a:solidFill>
                  <a:prstClr val="black"/>
                </a:solidFill>
              </a:rPr>
              <a:t> object in A&amp;AI, orchestration-status = Configured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9" name="TextBox 58">
            <a:extLst>
              <a:ext uri="{FF2B5EF4-FFF2-40B4-BE49-F238E27FC236}">
                <a16:creationId xmlns:a16="http://schemas.microsoft.com/office/drawing/2014/main" id="{521C9674-87D1-4D99-B862-BBBC5CA68E13}"/>
              </a:ext>
            </a:extLst>
          </p:cNvPr>
          <p:cNvSpPr txBox="1"/>
          <p:nvPr/>
        </p:nvSpPr>
        <p:spPr>
          <a:xfrm>
            <a:off x="9574608" y="5543898"/>
            <a:ext cx="2418035" cy="574043"/>
          </a:xfrm>
          <a:prstGeom prst="wedgeRectCallout">
            <a:avLst>
              <a:gd name="adj1" fmla="val 1574"/>
              <a:gd name="adj2" fmla="val -332315"/>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Call Controller Activate</a:t>
            </a:r>
          </a:p>
          <a:p>
            <a:pPr marL="228600" lvl="0" indent="-228600">
              <a:buFont typeface="+mj-lt"/>
              <a:buAutoNum type="arabicPeriod"/>
              <a:defRPr/>
            </a:pPr>
            <a:r>
              <a:rPr lang="en-US" dirty="0">
                <a:solidFill>
                  <a:prstClr val="black"/>
                </a:solidFill>
              </a:rPr>
              <a:t>Update generic-</a:t>
            </a:r>
            <a:r>
              <a:rPr lang="en-US" dirty="0" err="1">
                <a:solidFill>
                  <a:prstClr val="black"/>
                </a:solidFill>
              </a:rPr>
              <a:t>vnf</a:t>
            </a:r>
            <a:r>
              <a:rPr lang="en-US" dirty="0">
                <a:solidFill>
                  <a:prstClr val="black"/>
                </a:solidFill>
              </a:rPr>
              <a:t> object in A&amp;AI, orchestration-status = Active</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40CF73C8-1349-45FD-B62F-729BBEDEC4EE}"/>
              </a:ext>
            </a:extLst>
          </p:cNvPr>
          <p:cNvSpPr txBox="1"/>
          <p:nvPr/>
        </p:nvSpPr>
        <p:spPr>
          <a:xfrm>
            <a:off x="57081" y="4304099"/>
            <a:ext cx="4383876" cy="589277"/>
          </a:xfrm>
          <a:prstGeom prst="wedgeRectCallout">
            <a:avLst>
              <a:gd name="adj1" fmla="val -9518"/>
              <a:gd name="adj2" fmla="val -112489"/>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Create generic-</a:t>
            </a:r>
            <a:r>
              <a:rPr lang="en-US" dirty="0" err="1">
                <a:solidFill>
                  <a:prstClr val="black"/>
                </a:solidFill>
              </a:rPr>
              <a:t>vnf</a:t>
            </a:r>
            <a:r>
              <a:rPr lang="en-US" dirty="0">
                <a:solidFill>
                  <a:prstClr val="black"/>
                </a:solidFill>
              </a:rPr>
              <a:t> object in A&amp;AI, orchestration-status = Inventoried</a:t>
            </a:r>
          </a:p>
          <a:p>
            <a:pPr marL="228600" lvl="0" indent="-228600">
              <a:buFont typeface="+mj-lt"/>
              <a:buAutoNum type="arabicPeriod"/>
              <a:defRPr/>
            </a:pPr>
            <a:r>
              <a:rPr lang="en-US" dirty="0">
                <a:solidFill>
                  <a:prstClr val="black"/>
                </a:solidFill>
              </a:rPr>
              <a:t>Call SDN-C Assign </a:t>
            </a:r>
            <a:r>
              <a:rPr lang="en-US" dirty="0">
                <a:solidFill>
                  <a:srgbClr val="FF0000"/>
                </a:solidFill>
              </a:rPr>
              <a:t> (the mapping of input data should be from TOSCA)</a:t>
            </a:r>
            <a:endParaRPr lang="en-US" dirty="0">
              <a:solidFill>
                <a:prstClr val="black"/>
              </a:solidFill>
            </a:endParaRPr>
          </a:p>
          <a:p>
            <a:pPr marL="228600" lvl="0" indent="-228600">
              <a:buFont typeface="+mj-lt"/>
              <a:buAutoNum type="arabicPeriod"/>
              <a:defRPr/>
            </a:pPr>
            <a:r>
              <a:rPr lang="en-US" dirty="0">
                <a:solidFill>
                  <a:prstClr val="black"/>
                </a:solidFill>
              </a:rPr>
              <a:t>Update generic-</a:t>
            </a:r>
            <a:r>
              <a:rPr lang="en-US" dirty="0" err="1">
                <a:solidFill>
                  <a:prstClr val="black"/>
                </a:solidFill>
              </a:rPr>
              <a:t>vnf</a:t>
            </a:r>
            <a:r>
              <a:rPr lang="en-US" dirty="0">
                <a:solidFill>
                  <a:prstClr val="black"/>
                </a:solidFill>
              </a:rPr>
              <a:t> object in A&amp;AI, orchestration-status = Assigned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58" name="Group 57">
            <a:extLst>
              <a:ext uri="{FF2B5EF4-FFF2-40B4-BE49-F238E27FC236}">
                <a16:creationId xmlns:a16="http://schemas.microsoft.com/office/drawing/2014/main" id="{353107C1-5363-4316-896B-C531725BEB66}"/>
              </a:ext>
            </a:extLst>
          </p:cNvPr>
          <p:cNvGrpSpPr/>
          <p:nvPr/>
        </p:nvGrpSpPr>
        <p:grpSpPr>
          <a:xfrm>
            <a:off x="8557839" y="2522722"/>
            <a:ext cx="1463040" cy="1345695"/>
            <a:chOff x="8893410" y="2520568"/>
            <a:chExt cx="1463040" cy="1345695"/>
          </a:xfrm>
        </p:grpSpPr>
        <p:grpSp>
          <p:nvGrpSpPr>
            <p:cNvPr id="61" name="Group 60">
              <a:extLst>
                <a:ext uri="{FF2B5EF4-FFF2-40B4-BE49-F238E27FC236}">
                  <a16:creationId xmlns:a16="http://schemas.microsoft.com/office/drawing/2014/main" id="{D65D97BE-401C-4DF0-8C1A-8A1735C9897E}"/>
                </a:ext>
              </a:extLst>
            </p:cNvPr>
            <p:cNvGrpSpPr/>
            <p:nvPr/>
          </p:nvGrpSpPr>
          <p:grpSpPr>
            <a:xfrm>
              <a:off x="9108099" y="2520568"/>
              <a:ext cx="1028700" cy="613570"/>
              <a:chOff x="6374017" y="2433585"/>
              <a:chExt cx="1234440" cy="736286"/>
            </a:xfrm>
          </p:grpSpPr>
          <p:sp>
            <p:nvSpPr>
              <p:cNvPr id="74" name="Oval 73">
                <a:extLst>
                  <a:ext uri="{FF2B5EF4-FFF2-40B4-BE49-F238E27FC236}">
                    <a16:creationId xmlns:a16="http://schemas.microsoft.com/office/drawing/2014/main" id="{EFB41978-7EE7-4AF9-8C53-A0E9D7F62701}"/>
                  </a:ext>
                </a:extLst>
              </p:cNvPr>
              <p:cNvSpPr/>
              <p:nvPr/>
            </p:nvSpPr>
            <p:spPr>
              <a:xfrm>
                <a:off x="6843842" y="2895551"/>
                <a:ext cx="274320" cy="274320"/>
              </a:xfrm>
              <a:prstGeom prst="ellipse">
                <a:avLst/>
              </a:prstGeom>
              <a:solidFill>
                <a:schemeClr val="bg1">
                  <a:lumMod val="8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75" name="TextBox 74">
                <a:extLst>
                  <a:ext uri="{FF2B5EF4-FFF2-40B4-BE49-F238E27FC236}">
                    <a16:creationId xmlns:a16="http://schemas.microsoft.com/office/drawing/2014/main" id="{EEF13D2A-8D01-4633-84AF-A67A658D12CE}"/>
                  </a:ext>
                </a:extLst>
              </p:cNvPr>
              <p:cNvSpPr txBox="1"/>
              <p:nvPr/>
            </p:nvSpPr>
            <p:spPr>
              <a:xfrm>
                <a:off x="6374017" y="2433585"/>
                <a:ext cx="1234440" cy="480133"/>
              </a:xfrm>
              <a:prstGeom prst="rect">
                <a:avLst/>
              </a:prstGeom>
              <a:noFill/>
            </p:spPr>
            <p:txBody>
              <a:bodyPr wrap="square" rtlCol="0">
                <a:spAutoFit/>
              </a:bodyPr>
              <a:lstStyle/>
              <a:p>
                <a:pPr algn="ctr"/>
                <a:r>
                  <a:rPr lang="en-US" sz="1000" dirty="0">
                    <a:solidFill>
                      <a:schemeClr val="bg1">
                        <a:lumMod val="50000"/>
                      </a:schemeClr>
                    </a:solidFill>
                  </a:rPr>
                  <a:t>Config VNF</a:t>
                </a:r>
              </a:p>
              <a:p>
                <a:pPr algn="ctr"/>
                <a:r>
                  <a:rPr lang="en-US" sz="1000" dirty="0">
                    <a:solidFill>
                      <a:schemeClr val="bg1">
                        <a:lumMod val="50000"/>
                      </a:schemeClr>
                    </a:solidFill>
                  </a:rPr>
                  <a:t>Instance</a:t>
                </a:r>
              </a:p>
            </p:txBody>
          </p:sp>
        </p:grpSp>
        <p:sp>
          <p:nvSpPr>
            <p:cNvPr id="62" name="Down Arrow 139">
              <a:extLst>
                <a:ext uri="{FF2B5EF4-FFF2-40B4-BE49-F238E27FC236}">
                  <a16:creationId xmlns:a16="http://schemas.microsoft.com/office/drawing/2014/main" id="{F81F0749-DFD8-4565-A3D5-536DA839DEFA}"/>
                </a:ext>
              </a:extLst>
            </p:cNvPr>
            <p:cNvSpPr/>
            <p:nvPr/>
          </p:nvSpPr>
          <p:spPr>
            <a:xfrm>
              <a:off x="9518976" y="3175900"/>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70" name="Group 69">
              <a:extLst>
                <a:ext uri="{FF2B5EF4-FFF2-40B4-BE49-F238E27FC236}">
                  <a16:creationId xmlns:a16="http://schemas.microsoft.com/office/drawing/2014/main" id="{32D1AF0A-9472-47E1-90F9-C715E2B200C9}"/>
                </a:ext>
              </a:extLst>
            </p:cNvPr>
            <p:cNvGrpSpPr/>
            <p:nvPr/>
          </p:nvGrpSpPr>
          <p:grpSpPr>
            <a:xfrm>
              <a:off x="8893410" y="3620042"/>
              <a:ext cx="1463040" cy="246221"/>
              <a:chOff x="3439079" y="2858647"/>
              <a:chExt cx="1463040" cy="246221"/>
            </a:xfrm>
          </p:grpSpPr>
          <p:sp>
            <p:nvSpPr>
              <p:cNvPr id="71" name="Rectangle: Rounded Corners 70">
                <a:extLst>
                  <a:ext uri="{FF2B5EF4-FFF2-40B4-BE49-F238E27FC236}">
                    <a16:creationId xmlns:a16="http://schemas.microsoft.com/office/drawing/2014/main" id="{7C78AC14-8C51-487A-9715-04C698C8858B}"/>
                  </a:ext>
                </a:extLst>
              </p:cNvPr>
              <p:cNvSpPr>
                <a:spLocks noChangeAspect="1"/>
              </p:cNvSpPr>
              <p:nvPr/>
            </p:nvSpPr>
            <p:spPr>
              <a:xfrm>
                <a:off x="3439079" y="2859269"/>
                <a:ext cx="1463040" cy="230897"/>
              </a:xfrm>
              <a:prstGeom prst="roundRect">
                <a:avLst>
                  <a:gd name="adj" fmla="val 50000"/>
                </a:avLst>
              </a:prstGeom>
              <a:solidFill>
                <a:srgbClr val="F5F9FD"/>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72" name="TextBox 71">
                <a:extLst>
                  <a:ext uri="{FF2B5EF4-FFF2-40B4-BE49-F238E27FC236}">
                    <a16:creationId xmlns:a16="http://schemas.microsoft.com/office/drawing/2014/main" id="{BBD3233D-A743-4E89-85E7-AB70DE624385}"/>
                  </a:ext>
                </a:extLst>
              </p:cNvPr>
              <p:cNvSpPr txBox="1"/>
              <p:nvPr/>
            </p:nvSpPr>
            <p:spPr>
              <a:xfrm>
                <a:off x="3889834" y="2858647"/>
                <a:ext cx="520126" cy="246221"/>
              </a:xfrm>
              <a:prstGeom prst="rect">
                <a:avLst/>
              </a:prstGeom>
              <a:noFill/>
            </p:spPr>
            <p:txBody>
              <a:bodyPr wrap="square" rtlCol="0">
                <a:spAutoFit/>
              </a:bodyPr>
              <a:lstStyle/>
              <a:p>
                <a:pPr algn="ctr"/>
                <a:r>
                  <a:rPr lang="en-US" sz="1000" dirty="0">
                    <a:solidFill>
                      <a:schemeClr val="bg1">
                        <a:lumMod val="75000"/>
                      </a:schemeClr>
                    </a:solidFill>
                  </a:rPr>
                  <a:t>TBD</a:t>
                </a:r>
              </a:p>
            </p:txBody>
          </p:sp>
        </p:grpSp>
      </p:grpSp>
      <p:grpSp>
        <p:nvGrpSpPr>
          <p:cNvPr id="84" name="Group 83">
            <a:extLst>
              <a:ext uri="{FF2B5EF4-FFF2-40B4-BE49-F238E27FC236}">
                <a16:creationId xmlns:a16="http://schemas.microsoft.com/office/drawing/2014/main" id="{0BBF8E3A-9C4E-4E71-8340-ADA8E654E7A1}"/>
              </a:ext>
            </a:extLst>
          </p:cNvPr>
          <p:cNvGrpSpPr/>
          <p:nvPr/>
        </p:nvGrpSpPr>
        <p:grpSpPr>
          <a:xfrm>
            <a:off x="4834296" y="4845586"/>
            <a:ext cx="1150752" cy="246221"/>
            <a:chOff x="3776001" y="2855525"/>
            <a:chExt cx="1150752" cy="246221"/>
          </a:xfrm>
        </p:grpSpPr>
        <p:sp>
          <p:nvSpPr>
            <p:cNvPr id="85" name="Rectangle: Rounded Corners 84">
              <a:extLst>
                <a:ext uri="{FF2B5EF4-FFF2-40B4-BE49-F238E27FC236}">
                  <a16:creationId xmlns:a16="http://schemas.microsoft.com/office/drawing/2014/main" id="{93C359A4-E1DE-4BDF-990E-9C5D778D4FB0}"/>
                </a:ext>
              </a:extLst>
            </p:cNvPr>
            <p:cNvSpPr>
              <a:spLocks noChangeAspect="1"/>
            </p:cNvSpPr>
            <p:nvPr/>
          </p:nvSpPr>
          <p:spPr>
            <a:xfrm>
              <a:off x="3776001" y="2859269"/>
              <a:ext cx="1126118" cy="230897"/>
            </a:xfrm>
            <a:prstGeom prst="roundRect">
              <a:avLst>
                <a:gd name="adj" fmla="val 50000"/>
              </a:avLst>
            </a:prstGeom>
            <a:solidFill>
              <a:schemeClr val="accent1">
                <a:lumMod val="20000"/>
                <a:lumOff val="80000"/>
              </a:schemeClr>
            </a:soli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96" name="TextBox 95">
              <a:extLst>
                <a:ext uri="{FF2B5EF4-FFF2-40B4-BE49-F238E27FC236}">
                  <a16:creationId xmlns:a16="http://schemas.microsoft.com/office/drawing/2014/main" id="{DC9EA353-5C89-47EE-B9DF-100E1D7051EE}"/>
                </a:ext>
              </a:extLst>
            </p:cNvPr>
            <p:cNvSpPr txBox="1"/>
            <p:nvPr/>
          </p:nvSpPr>
          <p:spPr>
            <a:xfrm>
              <a:off x="3800636" y="2855525"/>
              <a:ext cx="1126117" cy="246221"/>
            </a:xfrm>
            <a:prstGeom prst="rect">
              <a:avLst/>
            </a:prstGeom>
            <a:noFill/>
          </p:spPr>
          <p:txBody>
            <a:bodyPr wrap="square" rtlCol="0">
              <a:spAutoFit/>
            </a:bodyPr>
            <a:lstStyle/>
            <a:p>
              <a:pPr algn="ctr"/>
              <a:r>
                <a:rPr lang="en-US" sz="1000" dirty="0"/>
                <a:t>Assign VF Module</a:t>
              </a:r>
            </a:p>
          </p:txBody>
        </p:sp>
      </p:grpSp>
      <p:grpSp>
        <p:nvGrpSpPr>
          <p:cNvPr id="116" name="Group 115">
            <a:extLst>
              <a:ext uri="{FF2B5EF4-FFF2-40B4-BE49-F238E27FC236}">
                <a16:creationId xmlns:a16="http://schemas.microsoft.com/office/drawing/2014/main" id="{0BBA6B8B-1477-49DF-8F30-16515061D5B8}"/>
              </a:ext>
            </a:extLst>
          </p:cNvPr>
          <p:cNvGrpSpPr/>
          <p:nvPr/>
        </p:nvGrpSpPr>
        <p:grpSpPr>
          <a:xfrm>
            <a:off x="6887475" y="4875208"/>
            <a:ext cx="1317258" cy="252649"/>
            <a:chOff x="3751366" y="2837517"/>
            <a:chExt cx="1317258" cy="252649"/>
          </a:xfrm>
        </p:grpSpPr>
        <p:sp>
          <p:nvSpPr>
            <p:cNvPr id="117" name="Rectangle: Rounded Corners 116">
              <a:extLst>
                <a:ext uri="{FF2B5EF4-FFF2-40B4-BE49-F238E27FC236}">
                  <a16:creationId xmlns:a16="http://schemas.microsoft.com/office/drawing/2014/main" id="{DA5FA1ED-1231-49C9-8C79-7053750D4B12}"/>
                </a:ext>
              </a:extLst>
            </p:cNvPr>
            <p:cNvSpPr>
              <a:spLocks noChangeAspect="1"/>
            </p:cNvSpPr>
            <p:nvPr/>
          </p:nvSpPr>
          <p:spPr>
            <a:xfrm>
              <a:off x="3776000" y="2859269"/>
              <a:ext cx="1267991"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18" name="TextBox 117">
              <a:extLst>
                <a:ext uri="{FF2B5EF4-FFF2-40B4-BE49-F238E27FC236}">
                  <a16:creationId xmlns:a16="http://schemas.microsoft.com/office/drawing/2014/main" id="{ABE2EE7D-8BC4-4249-9FAD-1CC8988B5DC1}"/>
                </a:ext>
              </a:extLst>
            </p:cNvPr>
            <p:cNvSpPr txBox="1"/>
            <p:nvPr/>
          </p:nvSpPr>
          <p:spPr>
            <a:xfrm>
              <a:off x="3751366" y="2837517"/>
              <a:ext cx="1317258" cy="246221"/>
            </a:xfrm>
            <a:prstGeom prst="rect">
              <a:avLst/>
            </a:prstGeom>
            <a:noFill/>
          </p:spPr>
          <p:txBody>
            <a:bodyPr wrap="square" rtlCol="0">
              <a:spAutoFit/>
            </a:bodyPr>
            <a:lstStyle/>
            <a:p>
              <a:pPr algn="ctr"/>
              <a:r>
                <a:rPr lang="en-US" sz="1000" dirty="0"/>
                <a:t>Request VF Module</a:t>
              </a:r>
            </a:p>
          </p:txBody>
        </p:sp>
      </p:grpSp>
      <p:sp>
        <p:nvSpPr>
          <p:cNvPr id="120" name="TextBox 119">
            <a:extLst>
              <a:ext uri="{FF2B5EF4-FFF2-40B4-BE49-F238E27FC236}">
                <a16:creationId xmlns:a16="http://schemas.microsoft.com/office/drawing/2014/main" id="{A2C91259-9ACB-46CF-A3B2-CDA6CAB2A026}"/>
              </a:ext>
            </a:extLst>
          </p:cNvPr>
          <p:cNvSpPr txBox="1"/>
          <p:nvPr/>
        </p:nvSpPr>
        <p:spPr>
          <a:xfrm>
            <a:off x="718970" y="5368363"/>
            <a:ext cx="4383876" cy="589277"/>
          </a:xfrm>
          <a:prstGeom prst="wedgeRectCallout">
            <a:avLst>
              <a:gd name="adj1" fmla="val 44558"/>
              <a:gd name="adj2" fmla="val -93192"/>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Create </a:t>
            </a:r>
            <a:r>
              <a:rPr lang="en-US" dirty="0" err="1">
                <a:solidFill>
                  <a:prstClr val="black"/>
                </a:solidFill>
              </a:rPr>
              <a:t>vf</a:t>
            </a:r>
            <a:r>
              <a:rPr lang="en-US" dirty="0">
                <a:solidFill>
                  <a:prstClr val="black"/>
                </a:solidFill>
              </a:rPr>
              <a:t>-module object in A&amp;AI, orchestration-status = Inventoried</a:t>
            </a:r>
          </a:p>
          <a:p>
            <a:pPr marL="228600" lvl="0" indent="-228600">
              <a:buFont typeface="+mj-lt"/>
              <a:buAutoNum type="arabicPeriod"/>
              <a:defRPr/>
            </a:pPr>
            <a:r>
              <a:rPr lang="en-US" dirty="0">
                <a:solidFill>
                  <a:prstClr val="black"/>
                </a:solidFill>
              </a:rPr>
              <a:t>Call SDN-C Assign </a:t>
            </a:r>
            <a:r>
              <a:rPr lang="en-US" dirty="0">
                <a:solidFill>
                  <a:srgbClr val="FF0000"/>
                </a:solidFill>
              </a:rPr>
              <a:t> (the mapping of input data should be from TOSCA)</a:t>
            </a:r>
            <a:endParaRPr lang="en-US" dirty="0">
              <a:solidFill>
                <a:prstClr val="black"/>
              </a:solidFill>
            </a:endParaRPr>
          </a:p>
          <a:p>
            <a:pPr marL="228600" lvl="0" indent="-228600">
              <a:buFont typeface="+mj-lt"/>
              <a:buAutoNum type="arabicPeriod"/>
              <a:defRPr/>
            </a:pPr>
            <a:r>
              <a:rPr lang="en-US" dirty="0">
                <a:solidFill>
                  <a:prstClr val="black"/>
                </a:solidFill>
              </a:rPr>
              <a:t>Update volume-group object in A&amp;AI, orchestration-status = Assigned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1" name="TextBox 120">
            <a:extLst>
              <a:ext uri="{FF2B5EF4-FFF2-40B4-BE49-F238E27FC236}">
                <a16:creationId xmlns:a16="http://schemas.microsoft.com/office/drawing/2014/main" id="{EBAA90AA-10A4-4E23-84AC-35288DAF0932}"/>
              </a:ext>
            </a:extLst>
          </p:cNvPr>
          <p:cNvSpPr txBox="1"/>
          <p:nvPr/>
        </p:nvSpPr>
        <p:spPr>
          <a:xfrm>
            <a:off x="5129568" y="6097477"/>
            <a:ext cx="4239057" cy="589277"/>
          </a:xfrm>
          <a:prstGeom prst="wedgeRectCallout">
            <a:avLst>
              <a:gd name="adj1" fmla="val 10392"/>
              <a:gd name="adj2" fmla="val -194625"/>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Call SDN-C to get </a:t>
            </a:r>
            <a:r>
              <a:rPr lang="en-US" dirty="0" err="1">
                <a:solidFill>
                  <a:prstClr val="black"/>
                </a:solidFill>
              </a:rPr>
              <a:t>vf</a:t>
            </a:r>
            <a:r>
              <a:rPr lang="en-US" dirty="0">
                <a:solidFill>
                  <a:prstClr val="black"/>
                </a:solidFill>
              </a:rPr>
              <a:t>-module assignments</a:t>
            </a:r>
          </a:p>
          <a:p>
            <a:pPr marL="228600" lvl="0" indent="-228600">
              <a:buFont typeface="+mj-lt"/>
              <a:buAutoNum type="arabicPeriod"/>
              <a:defRPr/>
            </a:pPr>
            <a:r>
              <a:rPr lang="en-US" dirty="0">
                <a:solidFill>
                  <a:prstClr val="black"/>
                </a:solidFill>
              </a:rPr>
              <a:t>Generate Heat parameters and call Heat to create object in cloud</a:t>
            </a:r>
          </a:p>
          <a:p>
            <a:pPr marL="228600" lvl="0" indent="-228600">
              <a:buFont typeface="+mj-lt"/>
              <a:buAutoNum type="arabicPeriod"/>
              <a:defRPr/>
            </a:pPr>
            <a:r>
              <a:rPr lang="en-US" dirty="0">
                <a:solidFill>
                  <a:prstClr val="black"/>
                </a:solidFill>
              </a:rPr>
              <a:t>Update </a:t>
            </a:r>
            <a:r>
              <a:rPr lang="en-US" dirty="0" err="1">
                <a:solidFill>
                  <a:prstClr val="black"/>
                </a:solidFill>
              </a:rPr>
              <a:t>vf</a:t>
            </a:r>
            <a:r>
              <a:rPr lang="en-US" dirty="0">
                <a:solidFill>
                  <a:prstClr val="black"/>
                </a:solidFill>
              </a:rPr>
              <a:t>-module object in A&amp;AI, orchestration-status = Created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8" name="Group 67">
            <a:extLst>
              <a:ext uri="{FF2B5EF4-FFF2-40B4-BE49-F238E27FC236}">
                <a16:creationId xmlns:a16="http://schemas.microsoft.com/office/drawing/2014/main" id="{6B82D769-30DD-42F1-B508-225B01498F64}"/>
              </a:ext>
            </a:extLst>
          </p:cNvPr>
          <p:cNvGrpSpPr/>
          <p:nvPr/>
        </p:nvGrpSpPr>
        <p:grpSpPr>
          <a:xfrm>
            <a:off x="2912559" y="1833166"/>
            <a:ext cx="1028700" cy="613570"/>
            <a:chOff x="6330703" y="2433585"/>
            <a:chExt cx="1234440" cy="736286"/>
          </a:xfrm>
        </p:grpSpPr>
        <p:sp>
          <p:nvSpPr>
            <p:cNvPr id="69" name="Oval 68">
              <a:extLst>
                <a:ext uri="{FF2B5EF4-FFF2-40B4-BE49-F238E27FC236}">
                  <a16:creationId xmlns:a16="http://schemas.microsoft.com/office/drawing/2014/main" id="{537AC466-7EE9-4EFF-BCED-2423EBAAE343}"/>
                </a:ext>
              </a:extLst>
            </p:cNvPr>
            <p:cNvSpPr/>
            <p:nvPr/>
          </p:nvSpPr>
          <p:spPr>
            <a:xfrm>
              <a:off x="6843842" y="2895551"/>
              <a:ext cx="274320" cy="274320"/>
            </a:xfrm>
            <a:prstGeom prst="ellips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76" name="TextBox 75">
              <a:extLst>
                <a:ext uri="{FF2B5EF4-FFF2-40B4-BE49-F238E27FC236}">
                  <a16:creationId xmlns:a16="http://schemas.microsoft.com/office/drawing/2014/main" id="{302D5613-9105-4451-864B-4113688707A9}"/>
                </a:ext>
              </a:extLst>
            </p:cNvPr>
            <p:cNvSpPr txBox="1"/>
            <p:nvPr/>
          </p:nvSpPr>
          <p:spPr>
            <a:xfrm>
              <a:off x="6330703" y="2433585"/>
              <a:ext cx="1234440" cy="480133"/>
            </a:xfrm>
            <a:prstGeom prst="rect">
              <a:avLst/>
            </a:prstGeom>
            <a:noFill/>
          </p:spPr>
          <p:txBody>
            <a:bodyPr wrap="square" rtlCol="0">
              <a:spAutoFit/>
            </a:bodyPr>
            <a:lstStyle/>
            <a:p>
              <a:pPr algn="ctr"/>
              <a:r>
                <a:rPr lang="en-US" sz="1000" dirty="0">
                  <a:solidFill>
                    <a:srgbClr val="FF0000"/>
                  </a:solidFill>
                </a:rPr>
                <a:t>Determine Sequencing</a:t>
              </a:r>
            </a:p>
          </p:txBody>
        </p:sp>
      </p:grpSp>
      <p:sp>
        <p:nvSpPr>
          <p:cNvPr id="112" name="Down Arrow 139">
            <a:extLst>
              <a:ext uri="{FF2B5EF4-FFF2-40B4-BE49-F238E27FC236}">
                <a16:creationId xmlns:a16="http://schemas.microsoft.com/office/drawing/2014/main" id="{9F2C96AD-54C9-4E8B-B643-0E6424A9F989}"/>
              </a:ext>
            </a:extLst>
          </p:cNvPr>
          <p:cNvSpPr/>
          <p:nvPr/>
        </p:nvSpPr>
        <p:spPr>
          <a:xfrm>
            <a:off x="7454664" y="3020570"/>
            <a:ext cx="182880" cy="1828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11" name="TextBox 110">
            <a:extLst>
              <a:ext uri="{FF2B5EF4-FFF2-40B4-BE49-F238E27FC236}">
                <a16:creationId xmlns:a16="http://schemas.microsoft.com/office/drawing/2014/main" id="{1634723B-CA76-4197-9E3B-306A11CCB290}"/>
              </a:ext>
            </a:extLst>
          </p:cNvPr>
          <p:cNvSpPr txBox="1"/>
          <p:nvPr/>
        </p:nvSpPr>
        <p:spPr>
          <a:xfrm>
            <a:off x="3181392" y="1033900"/>
            <a:ext cx="4710211" cy="439381"/>
          </a:xfrm>
          <a:prstGeom prst="wedgeRectCallout">
            <a:avLst>
              <a:gd name="adj1" fmla="val -37160"/>
              <a:gd name="adj2" fmla="val 176778"/>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Calibri" panose="020F0502020204030204"/>
                <a:ea typeface="+mn-ea"/>
                <a:cs typeface="+mn-cs"/>
              </a:rPr>
              <a:t>The sequencing is currently hard coded based on Resource Type, but should rather be determined from TOSCA dependencies between the Node Templates.</a:t>
            </a:r>
          </a:p>
        </p:txBody>
      </p:sp>
      <p:sp>
        <p:nvSpPr>
          <p:cNvPr id="239" name="Arc 238">
            <a:extLst>
              <a:ext uri="{FF2B5EF4-FFF2-40B4-BE49-F238E27FC236}">
                <a16:creationId xmlns:a16="http://schemas.microsoft.com/office/drawing/2014/main" id="{A75552FD-8378-4ED2-823A-0EDCCBB0153B}"/>
              </a:ext>
            </a:extLst>
          </p:cNvPr>
          <p:cNvSpPr/>
          <p:nvPr/>
        </p:nvSpPr>
        <p:spPr>
          <a:xfrm flipH="1" flipV="1">
            <a:off x="4552480" y="2785904"/>
            <a:ext cx="3744028" cy="466504"/>
          </a:xfrm>
          <a:prstGeom prst="arc">
            <a:avLst>
              <a:gd name="adj1" fmla="val 21549067"/>
              <a:gd name="adj2" fmla="val 21450798"/>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2A02EB9B-F96C-4FD1-8B35-7F6B250ACAF8}"/>
              </a:ext>
            </a:extLst>
          </p:cNvPr>
          <p:cNvGrpSpPr/>
          <p:nvPr/>
        </p:nvGrpSpPr>
        <p:grpSpPr>
          <a:xfrm>
            <a:off x="4872200" y="2321232"/>
            <a:ext cx="1028700" cy="613570"/>
            <a:chOff x="6374017" y="2433585"/>
            <a:chExt cx="1234440" cy="736286"/>
          </a:xfrm>
        </p:grpSpPr>
        <p:sp>
          <p:nvSpPr>
            <p:cNvPr id="81" name="Oval 80">
              <a:extLst>
                <a:ext uri="{FF2B5EF4-FFF2-40B4-BE49-F238E27FC236}">
                  <a16:creationId xmlns:a16="http://schemas.microsoft.com/office/drawing/2014/main" id="{EE694D9A-4D71-4B45-9051-726E7B98520D}"/>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2" name="TextBox 81">
              <a:extLst>
                <a:ext uri="{FF2B5EF4-FFF2-40B4-BE49-F238E27FC236}">
                  <a16:creationId xmlns:a16="http://schemas.microsoft.com/office/drawing/2014/main" id="{66811812-B5FC-4936-A45A-6B4C1504BA16}"/>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Assign VF Mod</a:t>
              </a:r>
            </a:p>
            <a:p>
              <a:pPr algn="ctr"/>
              <a:r>
                <a:rPr lang="en-US" sz="1000" dirty="0"/>
                <a:t>Instance</a:t>
              </a:r>
            </a:p>
          </p:txBody>
        </p:sp>
      </p:grpSp>
      <p:grpSp>
        <p:nvGrpSpPr>
          <p:cNvPr id="101" name="Group 100">
            <a:extLst>
              <a:ext uri="{FF2B5EF4-FFF2-40B4-BE49-F238E27FC236}">
                <a16:creationId xmlns:a16="http://schemas.microsoft.com/office/drawing/2014/main" id="{8D043481-EE79-4B05-93A7-4E383489B474}"/>
              </a:ext>
            </a:extLst>
          </p:cNvPr>
          <p:cNvGrpSpPr/>
          <p:nvPr/>
        </p:nvGrpSpPr>
        <p:grpSpPr>
          <a:xfrm>
            <a:off x="6947409" y="2319838"/>
            <a:ext cx="1114655" cy="613570"/>
            <a:chOff x="6270871" y="2433585"/>
            <a:chExt cx="1337586" cy="736286"/>
          </a:xfrm>
        </p:grpSpPr>
        <p:sp>
          <p:nvSpPr>
            <p:cNvPr id="102" name="Oval 101">
              <a:extLst>
                <a:ext uri="{FF2B5EF4-FFF2-40B4-BE49-F238E27FC236}">
                  <a16:creationId xmlns:a16="http://schemas.microsoft.com/office/drawing/2014/main" id="{1C6A43BE-DDF2-472E-AB75-32509151EBE8}"/>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3" name="TextBox 102">
              <a:extLst>
                <a:ext uri="{FF2B5EF4-FFF2-40B4-BE49-F238E27FC236}">
                  <a16:creationId xmlns:a16="http://schemas.microsoft.com/office/drawing/2014/main" id="{048F48CE-0C91-4FD4-8580-8223CA378F70}"/>
                </a:ext>
              </a:extLst>
            </p:cNvPr>
            <p:cNvSpPr txBox="1"/>
            <p:nvPr/>
          </p:nvSpPr>
          <p:spPr>
            <a:xfrm>
              <a:off x="6270871" y="2433585"/>
              <a:ext cx="1337586" cy="480133"/>
            </a:xfrm>
            <a:prstGeom prst="rect">
              <a:avLst/>
            </a:prstGeom>
            <a:noFill/>
          </p:spPr>
          <p:txBody>
            <a:bodyPr wrap="square" rtlCol="0">
              <a:spAutoFit/>
            </a:bodyPr>
            <a:lstStyle/>
            <a:p>
              <a:pPr algn="ctr"/>
              <a:r>
                <a:rPr lang="en-US" sz="1000" dirty="0"/>
                <a:t>Request VF Mod</a:t>
              </a:r>
            </a:p>
            <a:p>
              <a:pPr algn="ctr"/>
              <a:r>
                <a:rPr lang="en-US" sz="1000" dirty="0"/>
                <a:t>Instance</a:t>
              </a:r>
            </a:p>
          </p:txBody>
        </p:sp>
      </p:grpSp>
    </p:spTree>
    <p:extLst>
      <p:ext uri="{BB962C8B-B14F-4D97-AF65-F5344CB8AC3E}">
        <p14:creationId xmlns:p14="http://schemas.microsoft.com/office/powerpoint/2010/main" val="3319004709"/>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err="1"/>
              <a:t>vCPE</a:t>
            </a:r>
            <a:r>
              <a:rPr lang="en-US" dirty="0"/>
              <a:t> Example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1682152" y="1365964"/>
            <a:ext cx="8469336" cy="487819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1880559" y="1766454"/>
            <a:ext cx="4116058" cy="4311453"/>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6180249" y="1782344"/>
            <a:ext cx="369780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6180249" y="4088614"/>
            <a:ext cx="369780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6180249" y="5015061"/>
            <a:ext cx="369780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2964988" y="1422902"/>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7231400" y="1457272"/>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7035330" y="3759695"/>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7700916" y="4694488"/>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4235229" y="996631"/>
            <a:ext cx="3755900" cy="369332"/>
          </a:xfrm>
          <a:prstGeom prst="rect">
            <a:avLst/>
          </a:prstGeom>
          <a:noFill/>
        </p:spPr>
        <p:txBody>
          <a:bodyPr wrap="none" rtlCol="0">
            <a:spAutoFit/>
          </a:bodyPr>
          <a:lstStyle/>
          <a:p>
            <a:r>
              <a:rPr lang="en-US" dirty="0" err="1"/>
              <a:t>vCpeResCust</a:t>
            </a:r>
            <a:r>
              <a:rPr lang="en-US" dirty="0"/>
              <a:t> Service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6316306" y="1822341"/>
            <a:ext cx="2554738" cy="1600438"/>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VNF</a:t>
            </a:r>
          </a:p>
          <a:p>
            <a:pPr marL="742950" lvl="1" indent="-285750">
              <a:buFont typeface="Calibri" panose="020F0502020204030204" pitchFamily="34" charset="0"/>
              <a:buChar char="—"/>
            </a:pPr>
            <a:r>
              <a:rPr lang="en-US" sz="1400" dirty="0"/>
              <a:t>Properties</a:t>
            </a:r>
          </a:p>
          <a:p>
            <a:pPr marL="285750" indent="-285750">
              <a:buFont typeface="Arial" panose="020B0604020202020204" pitchFamily="34" charset="0"/>
              <a:buChar char="•"/>
            </a:pPr>
            <a:r>
              <a:rPr lang="en-US" sz="1400" dirty="0" err="1"/>
              <a:t>NodeType</a:t>
            </a:r>
            <a:r>
              <a:rPr lang="en-US" sz="1400" dirty="0"/>
              <a:t>: PNF</a:t>
            </a:r>
          </a:p>
          <a:p>
            <a:pPr marL="742950" lvl="1" indent="-285750">
              <a:buFont typeface="Calibri" panose="020F0502020204030204" pitchFamily="34" charset="0"/>
              <a:buChar char="—"/>
            </a:pPr>
            <a:r>
              <a:rPr lang="en-US" sz="1400" dirty="0">
                <a:solidFill>
                  <a:prstClr val="black"/>
                </a:solidFill>
              </a:rPr>
              <a:t>Properties</a:t>
            </a:r>
            <a:endParaRPr lang="en-US" sz="1400" dirty="0"/>
          </a:p>
          <a:p>
            <a:pPr marL="285750" indent="-285750">
              <a:buFont typeface="Arial" panose="020B0604020202020204" pitchFamily="34" charset="0"/>
              <a:buChar char="•"/>
            </a:pPr>
            <a:r>
              <a:rPr lang="en-US" sz="1400" dirty="0" err="1"/>
              <a:t>NodeType</a:t>
            </a:r>
            <a:r>
              <a:rPr lang="en-US" sz="1400" dirty="0"/>
              <a:t>: </a:t>
            </a:r>
            <a:r>
              <a:rPr lang="en-US" sz="1400" dirty="0" err="1"/>
              <a:t>AllottedResource</a:t>
            </a:r>
            <a:endParaRPr lang="en-US" sz="1400" dirty="0"/>
          </a:p>
          <a:p>
            <a:pPr marL="742950" lvl="1" indent="-285750">
              <a:buFont typeface="Calibri" panose="020F0502020204030204" pitchFamily="34" charset="0"/>
              <a:buChar char="—"/>
            </a:pPr>
            <a:r>
              <a:rPr lang="en-US" sz="1400" dirty="0">
                <a:solidFill>
                  <a:prstClr val="black"/>
                </a:solidFill>
              </a:rPr>
              <a:t>Properties</a:t>
            </a:r>
          </a:p>
          <a:p>
            <a:pPr marL="285750" lvl="1" indent="-285750">
              <a:buFont typeface="Arial" panose="020B0604020202020204" pitchFamily="34" charset="0"/>
              <a:buChar char="•"/>
            </a:pPr>
            <a:r>
              <a:rPr lang="en-US" sz="1400" dirty="0" err="1"/>
              <a:t>NodeType</a:t>
            </a:r>
            <a:r>
              <a:rPr lang="en-US" sz="1400" dirty="0"/>
              <a:t>: Service</a:t>
            </a:r>
          </a:p>
        </p:txBody>
      </p:sp>
      <p:sp>
        <p:nvSpPr>
          <p:cNvPr id="17" name="TextBox 16">
            <a:extLst>
              <a:ext uri="{FF2B5EF4-FFF2-40B4-BE49-F238E27FC236}">
                <a16:creationId xmlns:a16="http://schemas.microsoft.com/office/drawing/2014/main" id="{90FA5808-2E78-4513-9945-9DE8EA1601A0}"/>
              </a:ext>
            </a:extLst>
          </p:cNvPr>
          <p:cNvSpPr txBox="1"/>
          <p:nvPr/>
        </p:nvSpPr>
        <p:spPr>
          <a:xfrm>
            <a:off x="6199670" y="4114733"/>
            <a:ext cx="2219710"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a:p>
            <a:pPr marL="285750" indent="-285750">
              <a:buFont typeface="Arial" panose="020B0604020202020204" pitchFamily="34" charset="0"/>
              <a:buChar char="•"/>
            </a:pPr>
            <a:r>
              <a:rPr lang="en-US" sz="1400" dirty="0"/>
              <a:t>Requirement/Capability</a:t>
            </a:r>
          </a:p>
        </p:txBody>
      </p:sp>
      <p:sp>
        <p:nvSpPr>
          <p:cNvPr id="42" name="TextBox 41">
            <a:extLst>
              <a:ext uri="{FF2B5EF4-FFF2-40B4-BE49-F238E27FC236}">
                <a16:creationId xmlns:a16="http://schemas.microsoft.com/office/drawing/2014/main" id="{08AEAD69-6702-4E72-B86D-764EAC04D581}"/>
              </a:ext>
            </a:extLst>
          </p:cNvPr>
          <p:cNvSpPr txBox="1"/>
          <p:nvPr/>
        </p:nvSpPr>
        <p:spPr>
          <a:xfrm>
            <a:off x="6316306" y="5063821"/>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Build_Svc</a:t>
            </a:r>
            <a:endParaRPr lang="en-US" sz="1400" dirty="0"/>
          </a:p>
        </p:txBody>
      </p:sp>
      <p:grpSp>
        <p:nvGrpSpPr>
          <p:cNvPr id="29" name="Group 28">
            <a:extLst>
              <a:ext uri="{FF2B5EF4-FFF2-40B4-BE49-F238E27FC236}">
                <a16:creationId xmlns:a16="http://schemas.microsoft.com/office/drawing/2014/main" id="{7C2A86CB-15D2-4B32-ACBC-6D32FAE78D4C}"/>
              </a:ext>
            </a:extLst>
          </p:cNvPr>
          <p:cNvGrpSpPr/>
          <p:nvPr/>
        </p:nvGrpSpPr>
        <p:grpSpPr>
          <a:xfrm>
            <a:off x="2769444" y="4506743"/>
            <a:ext cx="957532" cy="830567"/>
            <a:chOff x="1611463" y="2598432"/>
            <a:chExt cx="957532" cy="830567"/>
          </a:xfrm>
        </p:grpSpPr>
        <p:sp>
          <p:nvSpPr>
            <p:cNvPr id="19" name="Rectangle: Rounded Corners 18">
              <a:extLst>
                <a:ext uri="{FF2B5EF4-FFF2-40B4-BE49-F238E27FC236}">
                  <a16:creationId xmlns:a16="http://schemas.microsoft.com/office/drawing/2014/main" id="{C32C163A-5625-4663-9D28-8A932E50729D}"/>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a16="http://schemas.microsoft.com/office/drawing/2014/main" id="{2ED03B27-696A-431C-8E81-321C2304E054}"/>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12A3854B-30D2-4ABE-8205-E1D66A30D087}"/>
                </a:ext>
              </a:extLst>
            </p:cNvPr>
            <p:cNvSpPr txBox="1"/>
            <p:nvPr/>
          </p:nvSpPr>
          <p:spPr>
            <a:xfrm>
              <a:off x="1611463" y="2872752"/>
              <a:ext cx="947695" cy="430887"/>
            </a:xfrm>
            <a:prstGeom prst="rect">
              <a:avLst/>
            </a:prstGeom>
            <a:noFill/>
          </p:spPr>
          <p:txBody>
            <a:bodyPr wrap="none" rtlCol="0">
              <a:spAutoFit/>
            </a:bodyPr>
            <a:lstStyle/>
            <a:p>
              <a:pPr algn="ctr"/>
              <a:r>
                <a:rPr lang="en-US" sz="1100" dirty="0" err="1"/>
                <a:t>TunnelXConn</a:t>
              </a:r>
              <a:endParaRPr lang="en-US" sz="1100" dirty="0"/>
            </a:p>
            <a:p>
              <a:pPr algn="ctr"/>
              <a:r>
                <a:rPr lang="en-US" sz="1100" dirty="0"/>
                <a:t>(ANF)</a:t>
              </a:r>
            </a:p>
          </p:txBody>
        </p:sp>
      </p:grpSp>
      <p:grpSp>
        <p:nvGrpSpPr>
          <p:cNvPr id="58" name="Group 57">
            <a:extLst>
              <a:ext uri="{FF2B5EF4-FFF2-40B4-BE49-F238E27FC236}">
                <a16:creationId xmlns:a16="http://schemas.microsoft.com/office/drawing/2014/main" id="{D7756078-AEF4-4B21-8026-A0A1530B6B22}"/>
              </a:ext>
            </a:extLst>
          </p:cNvPr>
          <p:cNvGrpSpPr/>
          <p:nvPr/>
        </p:nvGrpSpPr>
        <p:grpSpPr>
          <a:xfrm>
            <a:off x="3451319" y="1943858"/>
            <a:ext cx="957532" cy="816131"/>
            <a:chOff x="1611463" y="2764686"/>
            <a:chExt cx="957532" cy="816131"/>
          </a:xfrm>
        </p:grpSpPr>
        <p:sp>
          <p:nvSpPr>
            <p:cNvPr id="59" name="Rectangle: Rounded Corners 58">
              <a:extLst>
                <a:ext uri="{FF2B5EF4-FFF2-40B4-BE49-F238E27FC236}">
                  <a16:creationId xmlns:a16="http://schemas.microsoft.com/office/drawing/2014/main" id="{9CD021B0-A0FB-4C84-8CFD-2688DC204E5C}"/>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Pentagon 60">
              <a:extLst>
                <a:ext uri="{FF2B5EF4-FFF2-40B4-BE49-F238E27FC236}">
                  <a16:creationId xmlns:a16="http://schemas.microsoft.com/office/drawing/2014/main" id="{23C3547A-B8E0-459C-81C2-A29FF65B09B0}"/>
                </a:ext>
              </a:extLst>
            </p:cNvPr>
            <p:cNvSpPr/>
            <p:nvPr/>
          </p:nvSpPr>
          <p:spPr>
            <a:xfrm rot="5400000">
              <a:off x="1953069" y="3375077"/>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TextBox 61">
              <a:extLst>
                <a:ext uri="{FF2B5EF4-FFF2-40B4-BE49-F238E27FC236}">
                  <a16:creationId xmlns:a16="http://schemas.microsoft.com/office/drawing/2014/main" id="{08CD6240-635F-4112-875E-ED959327516B}"/>
                </a:ext>
              </a:extLst>
            </p:cNvPr>
            <p:cNvSpPr txBox="1"/>
            <p:nvPr/>
          </p:nvSpPr>
          <p:spPr>
            <a:xfrm>
              <a:off x="1835882" y="2872752"/>
              <a:ext cx="498856" cy="430887"/>
            </a:xfrm>
            <a:prstGeom prst="rect">
              <a:avLst/>
            </a:prstGeom>
            <a:noFill/>
          </p:spPr>
          <p:txBody>
            <a:bodyPr wrap="none" rtlCol="0">
              <a:spAutoFit/>
            </a:bodyPr>
            <a:lstStyle/>
            <a:p>
              <a:pPr algn="ctr"/>
              <a:r>
                <a:rPr lang="en-US" sz="1100" dirty="0"/>
                <a:t>BRG</a:t>
              </a:r>
            </a:p>
            <a:p>
              <a:pPr algn="ctr"/>
              <a:r>
                <a:rPr lang="en-US" sz="1100" dirty="0"/>
                <a:t>(PNF)</a:t>
              </a:r>
            </a:p>
          </p:txBody>
        </p:sp>
      </p:grpSp>
      <p:grpSp>
        <p:nvGrpSpPr>
          <p:cNvPr id="63" name="Group 62">
            <a:extLst>
              <a:ext uri="{FF2B5EF4-FFF2-40B4-BE49-F238E27FC236}">
                <a16:creationId xmlns:a16="http://schemas.microsoft.com/office/drawing/2014/main" id="{2891CED8-A704-48A2-846B-9901DA5C4421}"/>
              </a:ext>
            </a:extLst>
          </p:cNvPr>
          <p:cNvGrpSpPr/>
          <p:nvPr/>
        </p:nvGrpSpPr>
        <p:grpSpPr>
          <a:xfrm>
            <a:off x="2139363" y="3000410"/>
            <a:ext cx="957532" cy="982385"/>
            <a:chOff x="1611463" y="2598432"/>
            <a:chExt cx="957532" cy="982385"/>
          </a:xfrm>
        </p:grpSpPr>
        <p:sp>
          <p:nvSpPr>
            <p:cNvPr id="64" name="Rectangle: Rounded Corners 63">
              <a:extLst>
                <a:ext uri="{FF2B5EF4-FFF2-40B4-BE49-F238E27FC236}">
                  <a16:creationId xmlns:a16="http://schemas.microsoft.com/office/drawing/2014/main" id="{44B888C8-C1A0-461F-BD1E-FF4267E5079F}"/>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Arrow: Chevron 64">
              <a:extLst>
                <a:ext uri="{FF2B5EF4-FFF2-40B4-BE49-F238E27FC236}">
                  <a16:creationId xmlns:a16="http://schemas.microsoft.com/office/drawing/2014/main" id="{4B2F04CB-9708-4C99-87CA-2BCDDCF5CB05}"/>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Arrow: Pentagon 65">
              <a:extLst>
                <a:ext uri="{FF2B5EF4-FFF2-40B4-BE49-F238E27FC236}">
                  <a16:creationId xmlns:a16="http://schemas.microsoft.com/office/drawing/2014/main" id="{E7609AC3-42E8-49A2-9F83-727E62510F3C}"/>
                </a:ext>
              </a:extLst>
            </p:cNvPr>
            <p:cNvSpPr/>
            <p:nvPr/>
          </p:nvSpPr>
          <p:spPr>
            <a:xfrm rot="5400000">
              <a:off x="1953069" y="3375077"/>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TextBox 66">
              <a:extLst>
                <a:ext uri="{FF2B5EF4-FFF2-40B4-BE49-F238E27FC236}">
                  <a16:creationId xmlns:a16="http://schemas.microsoft.com/office/drawing/2014/main" id="{F367A899-E02B-4FC7-958F-915415A93E13}"/>
                </a:ext>
              </a:extLst>
            </p:cNvPr>
            <p:cNvSpPr txBox="1"/>
            <p:nvPr/>
          </p:nvSpPr>
          <p:spPr>
            <a:xfrm>
              <a:off x="1831875" y="2872752"/>
              <a:ext cx="506870" cy="430887"/>
            </a:xfrm>
            <a:prstGeom prst="rect">
              <a:avLst/>
            </a:prstGeom>
            <a:noFill/>
          </p:spPr>
          <p:txBody>
            <a:bodyPr wrap="none" rtlCol="0">
              <a:spAutoFit/>
            </a:bodyPr>
            <a:lstStyle/>
            <a:p>
              <a:pPr algn="ctr"/>
              <a:r>
                <a:rPr lang="en-US" sz="1100" dirty="0" err="1"/>
                <a:t>vG</a:t>
              </a:r>
              <a:endParaRPr lang="en-US" sz="1100" dirty="0"/>
            </a:p>
            <a:p>
              <a:pPr algn="ctr"/>
              <a:r>
                <a:rPr lang="en-US" sz="1100" dirty="0"/>
                <a:t>(VNF)</a:t>
              </a:r>
            </a:p>
          </p:txBody>
        </p:sp>
      </p:grpSp>
      <p:cxnSp>
        <p:nvCxnSpPr>
          <p:cNvPr id="26" name="Straight Arrow Connector 25">
            <a:extLst>
              <a:ext uri="{FF2B5EF4-FFF2-40B4-BE49-F238E27FC236}">
                <a16:creationId xmlns:a16="http://schemas.microsoft.com/office/drawing/2014/main" id="{6843AAF8-E18E-4F5A-842C-6D5E86316410}"/>
              </a:ext>
            </a:extLst>
          </p:cNvPr>
          <p:cNvCxnSpPr>
            <a:cxnSpLocks/>
            <a:stCxn id="66" idx="3"/>
            <a:endCxn id="20" idx="1"/>
          </p:cNvCxnSpPr>
          <p:nvPr/>
        </p:nvCxnSpPr>
        <p:spPr>
          <a:xfrm>
            <a:off x="2618129" y="3982795"/>
            <a:ext cx="630081" cy="592528"/>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9E3A172B-5B72-4437-9E04-C7465C825EBD}"/>
              </a:ext>
            </a:extLst>
          </p:cNvPr>
          <p:cNvCxnSpPr>
            <a:cxnSpLocks/>
            <a:stCxn id="61" idx="3"/>
            <a:endCxn id="20" idx="1"/>
          </p:cNvCxnSpPr>
          <p:nvPr/>
        </p:nvCxnSpPr>
        <p:spPr>
          <a:xfrm flipH="1">
            <a:off x="3248210" y="2759989"/>
            <a:ext cx="681875" cy="1815334"/>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EB20501-42E5-4390-AC9B-173853AF9CFE}"/>
              </a:ext>
            </a:extLst>
          </p:cNvPr>
          <p:cNvSpPr txBox="1"/>
          <p:nvPr/>
        </p:nvSpPr>
        <p:spPr>
          <a:xfrm>
            <a:off x="2487085" y="4046266"/>
            <a:ext cx="667170" cy="276999"/>
          </a:xfrm>
          <a:prstGeom prst="rect">
            <a:avLst/>
          </a:prstGeom>
          <a:solidFill>
            <a:schemeClr val="bg1"/>
          </a:solidFill>
          <a:effectLst>
            <a:softEdge rad="63500"/>
          </a:effectLst>
        </p:spPr>
        <p:txBody>
          <a:bodyPr wrap="none" rtlCol="0">
            <a:spAutoFit/>
          </a:bodyPr>
          <a:lstStyle/>
          <a:p>
            <a:r>
              <a:rPr lang="en-US" sz="1200" i="1" dirty="0"/>
              <a:t>(assign)</a:t>
            </a:r>
          </a:p>
        </p:txBody>
      </p:sp>
      <p:sp>
        <p:nvSpPr>
          <p:cNvPr id="82" name="TextBox 81">
            <a:extLst>
              <a:ext uri="{FF2B5EF4-FFF2-40B4-BE49-F238E27FC236}">
                <a16:creationId xmlns:a16="http://schemas.microsoft.com/office/drawing/2014/main" id="{04CE134E-40E1-4293-BA6B-6790C9268304}"/>
              </a:ext>
            </a:extLst>
          </p:cNvPr>
          <p:cNvSpPr txBox="1"/>
          <p:nvPr/>
        </p:nvSpPr>
        <p:spPr>
          <a:xfrm>
            <a:off x="3227092" y="3829254"/>
            <a:ext cx="667170" cy="276999"/>
          </a:xfrm>
          <a:prstGeom prst="rect">
            <a:avLst/>
          </a:prstGeom>
          <a:solidFill>
            <a:schemeClr val="bg1"/>
          </a:solidFill>
          <a:effectLst>
            <a:softEdge rad="63500"/>
          </a:effectLst>
        </p:spPr>
        <p:txBody>
          <a:bodyPr wrap="none" rtlCol="0">
            <a:spAutoFit/>
          </a:bodyPr>
          <a:lstStyle/>
          <a:p>
            <a:r>
              <a:rPr lang="en-US" sz="1200" i="1" dirty="0"/>
              <a:t>(assign)</a:t>
            </a:r>
          </a:p>
        </p:txBody>
      </p:sp>
      <p:cxnSp>
        <p:nvCxnSpPr>
          <p:cNvPr id="83" name="Straight Arrow Connector 82">
            <a:extLst>
              <a:ext uri="{FF2B5EF4-FFF2-40B4-BE49-F238E27FC236}">
                <a16:creationId xmlns:a16="http://schemas.microsoft.com/office/drawing/2014/main" id="{DF45C5F7-DE77-4AE0-9D02-510B70D56F73}"/>
              </a:ext>
            </a:extLst>
          </p:cNvPr>
          <p:cNvCxnSpPr>
            <a:cxnSpLocks/>
            <a:stCxn id="61" idx="3"/>
            <a:endCxn id="65" idx="1"/>
          </p:cNvCxnSpPr>
          <p:nvPr/>
        </p:nvCxnSpPr>
        <p:spPr>
          <a:xfrm flipH="1">
            <a:off x="2618129" y="2759989"/>
            <a:ext cx="1311956" cy="309001"/>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803EA5F8-7157-4580-9B36-4E20505058FF}"/>
              </a:ext>
            </a:extLst>
          </p:cNvPr>
          <p:cNvSpPr txBox="1"/>
          <p:nvPr/>
        </p:nvSpPr>
        <p:spPr>
          <a:xfrm>
            <a:off x="2898025" y="2732940"/>
            <a:ext cx="777713" cy="276999"/>
          </a:xfrm>
          <a:prstGeom prst="rect">
            <a:avLst/>
          </a:prstGeom>
          <a:solidFill>
            <a:schemeClr val="bg1"/>
          </a:solidFill>
          <a:effectLst>
            <a:softEdge rad="63500"/>
          </a:effectLst>
        </p:spPr>
        <p:txBody>
          <a:bodyPr wrap="none" rtlCol="0">
            <a:spAutoFit/>
          </a:bodyPr>
          <a:lstStyle/>
          <a:p>
            <a:r>
              <a:rPr lang="en-US" sz="1200" i="1" dirty="0"/>
              <a:t>(activate)</a:t>
            </a:r>
          </a:p>
        </p:txBody>
      </p:sp>
      <p:sp>
        <p:nvSpPr>
          <p:cNvPr id="85" name="Arrow: Pentagon 84">
            <a:extLst>
              <a:ext uri="{FF2B5EF4-FFF2-40B4-BE49-F238E27FC236}">
                <a16:creationId xmlns:a16="http://schemas.microsoft.com/office/drawing/2014/main" id="{03E32D93-DA88-4E01-9266-5A4D95739947}"/>
              </a:ext>
            </a:extLst>
          </p:cNvPr>
          <p:cNvSpPr/>
          <p:nvPr/>
        </p:nvSpPr>
        <p:spPr>
          <a:xfrm rot="5400000">
            <a:off x="3136947" y="5290154"/>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8" name="Group 37">
            <a:extLst>
              <a:ext uri="{FF2B5EF4-FFF2-40B4-BE49-F238E27FC236}">
                <a16:creationId xmlns:a16="http://schemas.microsoft.com/office/drawing/2014/main" id="{21AB97F7-DB29-4729-B46E-1ED3B4AE8BD0}"/>
              </a:ext>
            </a:extLst>
          </p:cNvPr>
          <p:cNvGrpSpPr/>
          <p:nvPr/>
        </p:nvGrpSpPr>
        <p:grpSpPr>
          <a:xfrm>
            <a:off x="4727297" y="4796223"/>
            <a:ext cx="957532" cy="818767"/>
            <a:chOff x="4123448" y="4853768"/>
            <a:chExt cx="957532" cy="818767"/>
          </a:xfrm>
        </p:grpSpPr>
        <p:grpSp>
          <p:nvGrpSpPr>
            <p:cNvPr id="86" name="Group 85">
              <a:extLst>
                <a:ext uri="{FF2B5EF4-FFF2-40B4-BE49-F238E27FC236}">
                  <a16:creationId xmlns:a16="http://schemas.microsoft.com/office/drawing/2014/main" id="{52803F43-8101-4572-B99D-E28CED6F2BAD}"/>
                </a:ext>
              </a:extLst>
            </p:cNvPr>
            <p:cNvGrpSpPr/>
            <p:nvPr/>
          </p:nvGrpSpPr>
          <p:grpSpPr>
            <a:xfrm>
              <a:off x="4123448" y="5008222"/>
              <a:ext cx="957532" cy="664313"/>
              <a:chOff x="1611463" y="2764686"/>
              <a:chExt cx="957532" cy="664313"/>
            </a:xfrm>
          </p:grpSpPr>
          <p:sp>
            <p:nvSpPr>
              <p:cNvPr id="87" name="Rectangle: Rounded Corners 86">
                <a:extLst>
                  <a:ext uri="{FF2B5EF4-FFF2-40B4-BE49-F238E27FC236}">
                    <a16:creationId xmlns:a16="http://schemas.microsoft.com/office/drawing/2014/main" id="{6342FF93-0067-4BF3-A491-AEDDEDDD5890}"/>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EE7E5959-EC9E-4D78-9A20-F01F0C2208C5}"/>
                  </a:ext>
                </a:extLst>
              </p:cNvPr>
              <p:cNvSpPr txBox="1"/>
              <p:nvPr/>
            </p:nvSpPr>
            <p:spPr>
              <a:xfrm>
                <a:off x="1744512" y="2872752"/>
                <a:ext cx="681597" cy="430887"/>
              </a:xfrm>
              <a:prstGeom prst="rect">
                <a:avLst/>
              </a:prstGeom>
              <a:noFill/>
            </p:spPr>
            <p:txBody>
              <a:bodyPr wrap="none" rtlCol="0">
                <a:spAutoFit/>
              </a:bodyPr>
              <a:lstStyle/>
              <a:p>
                <a:pPr algn="ctr"/>
                <a:r>
                  <a:rPr lang="en-US" sz="1100" dirty="0" err="1"/>
                  <a:t>vGMux</a:t>
                </a:r>
                <a:endParaRPr lang="en-US" sz="1100" dirty="0"/>
              </a:p>
              <a:p>
                <a:pPr algn="ctr"/>
                <a:r>
                  <a:rPr lang="en-US" sz="1100" dirty="0"/>
                  <a:t>(Service)</a:t>
                </a:r>
              </a:p>
            </p:txBody>
          </p:sp>
        </p:grpSp>
        <p:sp>
          <p:nvSpPr>
            <p:cNvPr id="94" name="Arrow: Chevron 93">
              <a:extLst>
                <a:ext uri="{FF2B5EF4-FFF2-40B4-BE49-F238E27FC236}">
                  <a16:creationId xmlns:a16="http://schemas.microsoft.com/office/drawing/2014/main" id="{04D318BD-BAB2-4453-9A49-E7FF65C486DE}"/>
                </a:ext>
              </a:extLst>
            </p:cNvPr>
            <p:cNvSpPr/>
            <p:nvPr/>
          </p:nvSpPr>
          <p:spPr>
            <a:xfrm rot="5400000">
              <a:off x="4455113" y="4922348"/>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1" name="Freeform: Shape 40">
            <a:extLst>
              <a:ext uri="{FF2B5EF4-FFF2-40B4-BE49-F238E27FC236}">
                <a16:creationId xmlns:a16="http://schemas.microsoft.com/office/drawing/2014/main" id="{0A57816C-8BF1-46F8-87B9-FD5C714A7E65}"/>
              </a:ext>
            </a:extLst>
          </p:cNvPr>
          <p:cNvSpPr/>
          <p:nvPr/>
        </p:nvSpPr>
        <p:spPr>
          <a:xfrm>
            <a:off x="3286664" y="4020750"/>
            <a:ext cx="1927280" cy="1695416"/>
          </a:xfrm>
          <a:custGeom>
            <a:avLst/>
            <a:gdLst>
              <a:gd name="connsiteX0" fmla="*/ 0 w 1927280"/>
              <a:gd name="connsiteY0" fmla="*/ 1485743 h 1695416"/>
              <a:gd name="connsiteX1" fmla="*/ 163902 w 1927280"/>
              <a:gd name="connsiteY1" fmla="*/ 1692777 h 1695416"/>
              <a:gd name="connsiteX2" fmla="*/ 897147 w 1927280"/>
              <a:gd name="connsiteY2" fmla="*/ 1356347 h 1695416"/>
              <a:gd name="connsiteX3" fmla="*/ 1311215 w 1927280"/>
              <a:gd name="connsiteY3" fmla="*/ 165901 h 1695416"/>
              <a:gd name="connsiteX4" fmla="*/ 1854679 w 1927280"/>
              <a:gd name="connsiteY4" fmla="*/ 79637 h 1695416"/>
              <a:gd name="connsiteX5" fmla="*/ 1906438 w 1927280"/>
              <a:gd name="connsiteY5" fmla="*/ 830135 h 16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7280" h="1695416">
                <a:moveTo>
                  <a:pt x="0" y="1485743"/>
                </a:moveTo>
                <a:cubicBezTo>
                  <a:pt x="7189" y="1600043"/>
                  <a:pt x="14378" y="1714343"/>
                  <a:pt x="163902" y="1692777"/>
                </a:cubicBezTo>
                <a:cubicBezTo>
                  <a:pt x="313426" y="1671211"/>
                  <a:pt x="705928" y="1610826"/>
                  <a:pt x="897147" y="1356347"/>
                </a:cubicBezTo>
                <a:cubicBezTo>
                  <a:pt x="1088366" y="1101868"/>
                  <a:pt x="1151626" y="378686"/>
                  <a:pt x="1311215" y="165901"/>
                </a:cubicBezTo>
                <a:cubicBezTo>
                  <a:pt x="1470804" y="-46884"/>
                  <a:pt x="1755475" y="-31069"/>
                  <a:pt x="1854679" y="79637"/>
                </a:cubicBezTo>
                <a:cubicBezTo>
                  <a:pt x="1953883" y="190343"/>
                  <a:pt x="1930160" y="510239"/>
                  <a:pt x="1906438" y="830135"/>
                </a:cubicBezTo>
              </a:path>
            </a:pathLst>
          </a:cu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FC757AD7-1D31-464C-845C-AB125823321D}"/>
              </a:ext>
            </a:extLst>
          </p:cNvPr>
          <p:cNvSpPr txBox="1"/>
          <p:nvPr/>
        </p:nvSpPr>
        <p:spPr>
          <a:xfrm>
            <a:off x="3883876" y="4382533"/>
            <a:ext cx="1060034" cy="461665"/>
          </a:xfrm>
          <a:prstGeom prst="rect">
            <a:avLst/>
          </a:prstGeom>
          <a:solidFill>
            <a:schemeClr val="bg1"/>
          </a:solidFill>
          <a:effectLst>
            <a:softEdge rad="63500"/>
          </a:effectLst>
        </p:spPr>
        <p:txBody>
          <a:bodyPr wrap="none" rtlCol="0">
            <a:spAutoFit/>
          </a:bodyPr>
          <a:lstStyle/>
          <a:p>
            <a:pPr algn="ctr"/>
            <a:r>
              <a:rPr lang="en-US" sz="1200" i="1" dirty="0"/>
              <a:t>(requirement/</a:t>
            </a:r>
          </a:p>
          <a:p>
            <a:pPr algn="ctr"/>
            <a:r>
              <a:rPr lang="en-US" sz="1200" i="1" dirty="0"/>
              <a:t>capability)</a:t>
            </a:r>
          </a:p>
        </p:txBody>
      </p:sp>
      <p:cxnSp>
        <p:nvCxnSpPr>
          <p:cNvPr id="46" name="Straight Connector 45">
            <a:extLst>
              <a:ext uri="{FF2B5EF4-FFF2-40B4-BE49-F238E27FC236}">
                <a16:creationId xmlns:a16="http://schemas.microsoft.com/office/drawing/2014/main" id="{3040849A-5358-499E-A16D-2F709809FAA2}"/>
              </a:ext>
            </a:extLst>
          </p:cNvPr>
          <p:cNvCxnSpPr/>
          <p:nvPr/>
        </p:nvCxnSpPr>
        <p:spPr>
          <a:xfrm>
            <a:off x="7629063" y="4267948"/>
            <a:ext cx="1241981" cy="0"/>
          </a:xfrm>
          <a:prstGeom prst="line">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F4EEC41C-46CA-4FF9-B02B-168EE2B17FFF}"/>
              </a:ext>
            </a:extLst>
          </p:cNvPr>
          <p:cNvCxnSpPr/>
          <p:nvPr/>
        </p:nvCxnSpPr>
        <p:spPr>
          <a:xfrm>
            <a:off x="8393502" y="4498117"/>
            <a:ext cx="1241981" cy="0"/>
          </a:xfrm>
          <a:prstGeom prst="lin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382615958"/>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err="1"/>
              <a:t>vCPE</a:t>
            </a:r>
            <a:r>
              <a:rPr lang="en-US" dirty="0"/>
              <a:t> Example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1742535" y="1423509"/>
            <a:ext cx="7805103" cy="487819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1966251" y="1823999"/>
            <a:ext cx="2242176" cy="4311453"/>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4532615" y="1839889"/>
            <a:ext cx="472352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4532615" y="4146159"/>
            <a:ext cx="472352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4532615" y="5072606"/>
            <a:ext cx="472352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2114340" y="1412276"/>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5583766" y="151481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5387696" y="381724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6053282" y="475203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4683798" y="1054176"/>
            <a:ext cx="2518062" cy="369332"/>
          </a:xfrm>
          <a:prstGeom prst="rect">
            <a:avLst/>
          </a:prstGeom>
          <a:noFill/>
        </p:spPr>
        <p:txBody>
          <a:bodyPr wrap="none" rtlCol="0">
            <a:spAutoFit/>
          </a:bodyPr>
          <a:lstStyle/>
          <a:p>
            <a:r>
              <a:rPr lang="en-US" dirty="0" err="1"/>
              <a:t>vG</a:t>
            </a:r>
            <a:r>
              <a:rPr lang="en-US" dirty="0"/>
              <a:t> VNF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4668672" y="1879886"/>
            <a:ext cx="4192879"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VF Module</a:t>
            </a:r>
          </a:p>
          <a:p>
            <a:pPr marL="742950" lvl="1" indent="-285750">
              <a:buFont typeface="Calibri" panose="020F0502020204030204" pitchFamily="34" charset="0"/>
              <a:buChar char="—"/>
            </a:pPr>
            <a:r>
              <a:rPr lang="en-US" sz="1400" dirty="0"/>
              <a:t>Properties</a:t>
            </a:r>
          </a:p>
          <a:p>
            <a:pPr marL="1200150" lvl="2" indent="-285750">
              <a:buSzPct val="80000"/>
              <a:buFont typeface="Courier New" panose="02070309020205020404" pitchFamily="49" charset="0"/>
              <a:buChar char="o"/>
            </a:pPr>
            <a:r>
              <a:rPr lang="en-US" sz="1400" dirty="0"/>
              <a:t>Requirements: </a:t>
            </a:r>
            <a:r>
              <a:rPr lang="en-US" sz="1400" dirty="0" err="1"/>
              <a:t>TunnelXConnCapability</a:t>
            </a:r>
            <a:endParaRPr lang="en-US" sz="1400" dirty="0"/>
          </a:p>
        </p:txBody>
      </p:sp>
      <p:sp>
        <p:nvSpPr>
          <p:cNvPr id="17" name="TextBox 16">
            <a:extLst>
              <a:ext uri="{FF2B5EF4-FFF2-40B4-BE49-F238E27FC236}">
                <a16:creationId xmlns:a16="http://schemas.microsoft.com/office/drawing/2014/main" id="{90FA5808-2E78-4513-9945-9DE8EA1601A0}"/>
              </a:ext>
            </a:extLst>
          </p:cNvPr>
          <p:cNvSpPr txBox="1"/>
          <p:nvPr/>
        </p:nvSpPr>
        <p:spPr>
          <a:xfrm>
            <a:off x="4552036" y="427579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42" name="TextBox 41">
            <a:extLst>
              <a:ext uri="{FF2B5EF4-FFF2-40B4-BE49-F238E27FC236}">
                <a16:creationId xmlns:a16="http://schemas.microsoft.com/office/drawing/2014/main" id="{08AEAD69-6702-4E72-B86D-764EAC04D581}"/>
              </a:ext>
            </a:extLst>
          </p:cNvPr>
          <p:cNvSpPr txBox="1"/>
          <p:nvPr/>
        </p:nvSpPr>
        <p:spPr>
          <a:xfrm>
            <a:off x="4668672" y="5121366"/>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Build_Vnf</a:t>
            </a:r>
            <a:endParaRPr lang="en-US" sz="1400" dirty="0"/>
          </a:p>
        </p:txBody>
      </p:sp>
      <p:grpSp>
        <p:nvGrpSpPr>
          <p:cNvPr id="58" name="Group 57">
            <a:extLst>
              <a:ext uri="{FF2B5EF4-FFF2-40B4-BE49-F238E27FC236}">
                <a16:creationId xmlns:a16="http://schemas.microsoft.com/office/drawing/2014/main" id="{D7756078-AEF4-4B21-8026-A0A1530B6B22}"/>
              </a:ext>
            </a:extLst>
          </p:cNvPr>
          <p:cNvGrpSpPr/>
          <p:nvPr/>
        </p:nvGrpSpPr>
        <p:grpSpPr>
          <a:xfrm>
            <a:off x="2440988" y="3152927"/>
            <a:ext cx="1247147" cy="664313"/>
            <a:chOff x="1478632" y="2764686"/>
            <a:chExt cx="1247147" cy="664313"/>
          </a:xfrm>
        </p:grpSpPr>
        <p:sp>
          <p:nvSpPr>
            <p:cNvPr id="59" name="Rectangle: Rounded Corners 58">
              <a:extLst>
                <a:ext uri="{FF2B5EF4-FFF2-40B4-BE49-F238E27FC236}">
                  <a16:creationId xmlns:a16="http://schemas.microsoft.com/office/drawing/2014/main" id="{9CD021B0-A0FB-4C84-8CFD-2688DC204E5C}"/>
                </a:ext>
              </a:extLst>
            </p:cNvPr>
            <p:cNvSpPr/>
            <p:nvPr/>
          </p:nvSpPr>
          <p:spPr>
            <a:xfrm>
              <a:off x="1478632" y="2764686"/>
              <a:ext cx="1247147"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08CD6240-635F-4112-875E-ED959327516B}"/>
                </a:ext>
              </a:extLst>
            </p:cNvPr>
            <p:cNvSpPr txBox="1"/>
            <p:nvPr/>
          </p:nvSpPr>
          <p:spPr>
            <a:xfrm>
              <a:off x="1540129" y="2872752"/>
              <a:ext cx="1090363" cy="430887"/>
            </a:xfrm>
            <a:prstGeom prst="rect">
              <a:avLst/>
            </a:prstGeom>
            <a:noFill/>
          </p:spPr>
          <p:txBody>
            <a:bodyPr wrap="none" rtlCol="0">
              <a:spAutoFit/>
            </a:bodyPr>
            <a:lstStyle/>
            <a:p>
              <a:pPr algn="ctr"/>
              <a:r>
                <a:rPr lang="en-US" sz="1100" dirty="0" err="1"/>
                <a:t>base_vcpe_vgw</a:t>
              </a:r>
              <a:endParaRPr lang="en-US" sz="1100" dirty="0"/>
            </a:p>
            <a:p>
              <a:pPr algn="ctr"/>
              <a:r>
                <a:rPr lang="en-US" sz="1100" dirty="0"/>
                <a:t>(VF Module)</a:t>
              </a:r>
            </a:p>
          </p:txBody>
        </p:sp>
      </p:grpSp>
    </p:spTree>
    <p:extLst>
      <p:ext uri="{BB962C8B-B14F-4D97-AF65-F5344CB8AC3E}">
        <p14:creationId xmlns:p14="http://schemas.microsoft.com/office/powerpoint/2010/main" val="1121194192"/>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err="1"/>
              <a:t>vCPE</a:t>
            </a:r>
            <a:r>
              <a:rPr lang="en-US" dirty="0"/>
              <a:t> Example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474453" y="1423509"/>
            <a:ext cx="9073185" cy="487819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724620" y="1823999"/>
            <a:ext cx="4668148" cy="4311453"/>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5576400" y="1839889"/>
            <a:ext cx="369780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5576400" y="4146159"/>
            <a:ext cx="369780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5576400" y="5072606"/>
            <a:ext cx="369780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2071207" y="1412276"/>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6627551" y="151481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6431481" y="381724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7097067" y="475203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2956309" y="1003981"/>
            <a:ext cx="4382803" cy="369332"/>
          </a:xfrm>
          <a:prstGeom prst="rect">
            <a:avLst/>
          </a:prstGeom>
          <a:noFill/>
        </p:spPr>
        <p:txBody>
          <a:bodyPr wrap="none" rtlCol="0">
            <a:spAutoFit/>
          </a:bodyPr>
          <a:lstStyle/>
          <a:p>
            <a:r>
              <a:rPr lang="en-US" dirty="0" err="1"/>
              <a:t>base_vcpe_vgw</a:t>
            </a:r>
            <a:r>
              <a:rPr lang="en-US" dirty="0"/>
              <a:t> VF Module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5712457" y="1879886"/>
            <a:ext cx="2258760" cy="954107"/>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Neutron Port</a:t>
            </a:r>
          </a:p>
          <a:p>
            <a:pPr marL="742950" lvl="1" indent="-285750">
              <a:buFont typeface="Calibri" panose="020F0502020204030204" pitchFamily="34" charset="0"/>
              <a:buChar char="—"/>
            </a:pPr>
            <a:r>
              <a:rPr lang="en-US" sz="1400" dirty="0"/>
              <a:t>Properties</a:t>
            </a:r>
          </a:p>
          <a:p>
            <a:pPr marL="285750" indent="-285750">
              <a:buFont typeface="Arial" panose="020B0604020202020204" pitchFamily="34" charset="0"/>
              <a:buChar char="•"/>
            </a:pPr>
            <a:r>
              <a:rPr lang="en-US" sz="1400" dirty="0" err="1"/>
              <a:t>NodeType</a:t>
            </a:r>
            <a:r>
              <a:rPr lang="en-US" sz="1400" dirty="0"/>
              <a:t>: Nova Server</a:t>
            </a:r>
          </a:p>
          <a:p>
            <a:pPr marL="742950" lvl="1" indent="-285750">
              <a:buFont typeface="Calibri" panose="020F0502020204030204" pitchFamily="34" charset="0"/>
              <a:buChar char="—"/>
            </a:pPr>
            <a:r>
              <a:rPr lang="en-US" sz="1400" dirty="0"/>
              <a:t>Properties</a:t>
            </a:r>
          </a:p>
        </p:txBody>
      </p:sp>
      <p:sp>
        <p:nvSpPr>
          <p:cNvPr id="17" name="TextBox 16">
            <a:extLst>
              <a:ext uri="{FF2B5EF4-FFF2-40B4-BE49-F238E27FC236}">
                <a16:creationId xmlns:a16="http://schemas.microsoft.com/office/drawing/2014/main" id="{90FA5808-2E78-4513-9945-9DE8EA1601A0}"/>
              </a:ext>
            </a:extLst>
          </p:cNvPr>
          <p:cNvSpPr txBox="1"/>
          <p:nvPr/>
        </p:nvSpPr>
        <p:spPr>
          <a:xfrm>
            <a:off x="5595821" y="427579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42" name="TextBox 41">
            <a:extLst>
              <a:ext uri="{FF2B5EF4-FFF2-40B4-BE49-F238E27FC236}">
                <a16:creationId xmlns:a16="http://schemas.microsoft.com/office/drawing/2014/main" id="{08AEAD69-6702-4E72-B86D-764EAC04D581}"/>
              </a:ext>
            </a:extLst>
          </p:cNvPr>
          <p:cNvSpPr txBox="1"/>
          <p:nvPr/>
        </p:nvSpPr>
        <p:spPr>
          <a:xfrm>
            <a:off x="5712457" y="5121366"/>
            <a:ext cx="2810400" cy="806586"/>
          </a:xfrm>
          <a:prstGeom prst="rect">
            <a:avLst/>
          </a:prstGeom>
          <a:noFill/>
        </p:spPr>
        <p:txBody>
          <a:bodyPr wrap="square" numCol="1" rtlCol="0">
            <a:noAutofit/>
          </a:bodyPr>
          <a:lstStyle/>
          <a:p>
            <a:pPr marL="285750" indent="-285750">
              <a:buFont typeface="Arial" panose="020B0604020202020204" pitchFamily="34" charset="0"/>
              <a:buChar char="•"/>
            </a:pPr>
            <a:r>
              <a:rPr lang="en-US" sz="1400" dirty="0"/>
              <a:t>Assign</a:t>
            </a:r>
          </a:p>
          <a:p>
            <a:pPr marL="285750" indent="-285750">
              <a:buFont typeface="Arial" panose="020B0604020202020204" pitchFamily="34" charset="0"/>
              <a:buChar char="•"/>
            </a:pPr>
            <a:r>
              <a:rPr lang="en-US" sz="1400" dirty="0"/>
              <a:t>Request</a:t>
            </a:r>
          </a:p>
          <a:p>
            <a:pPr marL="285750" indent="-285750">
              <a:buFont typeface="Arial" panose="020B0604020202020204" pitchFamily="34" charset="0"/>
              <a:buChar char="•"/>
            </a:pPr>
            <a:r>
              <a:rPr lang="en-US" sz="1400" dirty="0"/>
              <a:t>Build (not executed by ONAP)</a:t>
            </a:r>
          </a:p>
        </p:txBody>
      </p:sp>
      <p:grpSp>
        <p:nvGrpSpPr>
          <p:cNvPr id="4" name="Group 3">
            <a:extLst>
              <a:ext uri="{FF2B5EF4-FFF2-40B4-BE49-F238E27FC236}">
                <a16:creationId xmlns:a16="http://schemas.microsoft.com/office/drawing/2014/main" id="{84E2FADF-5A2B-4AA4-AF5E-D11FABA1DCA1}"/>
              </a:ext>
            </a:extLst>
          </p:cNvPr>
          <p:cNvGrpSpPr/>
          <p:nvPr/>
        </p:nvGrpSpPr>
        <p:grpSpPr>
          <a:xfrm>
            <a:off x="876185" y="2300533"/>
            <a:ext cx="1379798" cy="823348"/>
            <a:chOff x="2828341" y="3096843"/>
            <a:chExt cx="1379798" cy="823348"/>
          </a:xfrm>
        </p:grpSpPr>
        <p:grpSp>
          <p:nvGrpSpPr>
            <p:cNvPr id="58" name="Group 57">
              <a:extLst>
                <a:ext uri="{FF2B5EF4-FFF2-40B4-BE49-F238E27FC236}">
                  <a16:creationId xmlns:a16="http://schemas.microsoft.com/office/drawing/2014/main" id="{D7756078-AEF4-4B21-8026-A0A1530B6B22}"/>
                </a:ext>
              </a:extLst>
            </p:cNvPr>
            <p:cNvGrpSpPr/>
            <p:nvPr/>
          </p:nvGrpSpPr>
          <p:grpSpPr>
            <a:xfrm>
              <a:off x="2828341" y="3096843"/>
              <a:ext cx="1379798" cy="664313"/>
              <a:chOff x="1378935" y="2764686"/>
              <a:chExt cx="1379798" cy="664313"/>
            </a:xfrm>
          </p:grpSpPr>
          <p:sp>
            <p:nvSpPr>
              <p:cNvPr id="59" name="Rectangle: Rounded Corners 58">
                <a:extLst>
                  <a:ext uri="{FF2B5EF4-FFF2-40B4-BE49-F238E27FC236}">
                    <a16:creationId xmlns:a16="http://schemas.microsoft.com/office/drawing/2014/main" id="{9CD021B0-A0FB-4C84-8CFD-2688DC204E5C}"/>
                  </a:ext>
                </a:extLst>
              </p:cNvPr>
              <p:cNvSpPr/>
              <p:nvPr/>
            </p:nvSpPr>
            <p:spPr>
              <a:xfrm>
                <a:off x="1378935" y="2764686"/>
                <a:ext cx="1379797"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08CD6240-635F-4112-875E-ED959327516B}"/>
                  </a:ext>
                </a:extLst>
              </p:cNvPr>
              <p:cNvSpPr txBox="1"/>
              <p:nvPr/>
            </p:nvSpPr>
            <p:spPr>
              <a:xfrm>
                <a:off x="1411889" y="2872752"/>
                <a:ext cx="1346844" cy="430887"/>
              </a:xfrm>
              <a:prstGeom prst="rect">
                <a:avLst/>
              </a:prstGeom>
              <a:noFill/>
            </p:spPr>
            <p:txBody>
              <a:bodyPr wrap="none" rtlCol="0">
                <a:spAutoFit/>
              </a:bodyPr>
              <a:lstStyle/>
              <a:p>
                <a:pPr algn="ctr"/>
                <a:r>
                  <a:rPr lang="en-US" sz="1100" dirty="0"/>
                  <a:t>vgw_private_0_port</a:t>
                </a:r>
              </a:p>
              <a:p>
                <a:pPr algn="ctr"/>
                <a:r>
                  <a:rPr lang="en-US" sz="1100" dirty="0"/>
                  <a:t>(Neutron Port)</a:t>
                </a:r>
              </a:p>
            </p:txBody>
          </p:sp>
        </p:grpSp>
        <p:sp>
          <p:nvSpPr>
            <p:cNvPr id="23" name="Arrow: Pentagon 22">
              <a:extLst>
                <a:ext uri="{FF2B5EF4-FFF2-40B4-BE49-F238E27FC236}">
                  <a16:creationId xmlns:a16="http://schemas.microsoft.com/office/drawing/2014/main" id="{ED929233-8393-43B9-A3BF-3EECB62E7BAF}"/>
                </a:ext>
              </a:extLst>
            </p:cNvPr>
            <p:cNvSpPr/>
            <p:nvPr/>
          </p:nvSpPr>
          <p:spPr>
            <a:xfrm rot="5400000">
              <a:off x="3397557" y="3714451"/>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6" name="Group 25">
            <a:extLst>
              <a:ext uri="{FF2B5EF4-FFF2-40B4-BE49-F238E27FC236}">
                <a16:creationId xmlns:a16="http://schemas.microsoft.com/office/drawing/2014/main" id="{C56CDD3D-60A0-4846-BA48-0C2C3261F467}"/>
              </a:ext>
            </a:extLst>
          </p:cNvPr>
          <p:cNvGrpSpPr/>
          <p:nvPr/>
        </p:nvGrpSpPr>
        <p:grpSpPr>
          <a:xfrm>
            <a:off x="2233456" y="3039260"/>
            <a:ext cx="1379798" cy="823348"/>
            <a:chOff x="2828341" y="3096843"/>
            <a:chExt cx="1379798" cy="823348"/>
          </a:xfrm>
        </p:grpSpPr>
        <p:grpSp>
          <p:nvGrpSpPr>
            <p:cNvPr id="27" name="Group 26">
              <a:extLst>
                <a:ext uri="{FF2B5EF4-FFF2-40B4-BE49-F238E27FC236}">
                  <a16:creationId xmlns:a16="http://schemas.microsoft.com/office/drawing/2014/main" id="{11EB481F-FAE2-4D42-B0BD-F74F4354CF3E}"/>
                </a:ext>
              </a:extLst>
            </p:cNvPr>
            <p:cNvGrpSpPr/>
            <p:nvPr/>
          </p:nvGrpSpPr>
          <p:grpSpPr>
            <a:xfrm>
              <a:off x="2828341" y="3096843"/>
              <a:ext cx="1379798" cy="664313"/>
              <a:chOff x="1378935" y="2764686"/>
              <a:chExt cx="1379798" cy="664313"/>
            </a:xfrm>
          </p:grpSpPr>
          <p:sp>
            <p:nvSpPr>
              <p:cNvPr id="31" name="Rectangle: Rounded Corners 30">
                <a:extLst>
                  <a:ext uri="{FF2B5EF4-FFF2-40B4-BE49-F238E27FC236}">
                    <a16:creationId xmlns:a16="http://schemas.microsoft.com/office/drawing/2014/main" id="{A28C74C4-AC58-47D1-9AE0-AE674A36377C}"/>
                  </a:ext>
                </a:extLst>
              </p:cNvPr>
              <p:cNvSpPr/>
              <p:nvPr/>
            </p:nvSpPr>
            <p:spPr>
              <a:xfrm>
                <a:off x="1378935" y="2764686"/>
                <a:ext cx="1379797"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1C1B6D31-B4AA-474A-9AF0-43624A884218}"/>
                  </a:ext>
                </a:extLst>
              </p:cNvPr>
              <p:cNvSpPr txBox="1"/>
              <p:nvPr/>
            </p:nvSpPr>
            <p:spPr>
              <a:xfrm>
                <a:off x="1411889" y="2872752"/>
                <a:ext cx="1346844" cy="430887"/>
              </a:xfrm>
              <a:prstGeom prst="rect">
                <a:avLst/>
              </a:prstGeom>
              <a:noFill/>
            </p:spPr>
            <p:txBody>
              <a:bodyPr wrap="none" rtlCol="0">
                <a:spAutoFit/>
              </a:bodyPr>
              <a:lstStyle/>
              <a:p>
                <a:pPr algn="ctr"/>
                <a:r>
                  <a:rPr lang="en-US" sz="1100" dirty="0"/>
                  <a:t>vgw_private_1_port</a:t>
                </a:r>
              </a:p>
              <a:p>
                <a:pPr algn="ctr"/>
                <a:r>
                  <a:rPr lang="en-US" sz="1100" dirty="0"/>
                  <a:t>(Neutron Port)</a:t>
                </a:r>
              </a:p>
            </p:txBody>
          </p:sp>
        </p:grpSp>
        <p:sp>
          <p:nvSpPr>
            <p:cNvPr id="30" name="Arrow: Pentagon 29">
              <a:extLst>
                <a:ext uri="{FF2B5EF4-FFF2-40B4-BE49-F238E27FC236}">
                  <a16:creationId xmlns:a16="http://schemas.microsoft.com/office/drawing/2014/main" id="{3A803586-6745-4CE0-91DF-3EEB33DBC9AC}"/>
                </a:ext>
              </a:extLst>
            </p:cNvPr>
            <p:cNvSpPr/>
            <p:nvPr/>
          </p:nvSpPr>
          <p:spPr>
            <a:xfrm rot="5400000">
              <a:off x="3397557" y="3714451"/>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3" name="Group 32">
            <a:extLst>
              <a:ext uri="{FF2B5EF4-FFF2-40B4-BE49-F238E27FC236}">
                <a16:creationId xmlns:a16="http://schemas.microsoft.com/office/drawing/2014/main" id="{939D6332-34FF-4996-9567-F5B661559707}"/>
              </a:ext>
            </a:extLst>
          </p:cNvPr>
          <p:cNvGrpSpPr/>
          <p:nvPr/>
        </p:nvGrpSpPr>
        <p:grpSpPr>
          <a:xfrm>
            <a:off x="3761245" y="3568051"/>
            <a:ext cx="1379798" cy="823348"/>
            <a:chOff x="2828341" y="3096843"/>
            <a:chExt cx="1379798" cy="823348"/>
          </a:xfrm>
        </p:grpSpPr>
        <p:grpSp>
          <p:nvGrpSpPr>
            <p:cNvPr id="34" name="Group 33">
              <a:extLst>
                <a:ext uri="{FF2B5EF4-FFF2-40B4-BE49-F238E27FC236}">
                  <a16:creationId xmlns:a16="http://schemas.microsoft.com/office/drawing/2014/main" id="{D6E04F79-4665-4A95-AF92-D2A974D24C75}"/>
                </a:ext>
              </a:extLst>
            </p:cNvPr>
            <p:cNvGrpSpPr/>
            <p:nvPr/>
          </p:nvGrpSpPr>
          <p:grpSpPr>
            <a:xfrm>
              <a:off x="2828341" y="3096843"/>
              <a:ext cx="1379798" cy="664313"/>
              <a:chOff x="1378935" y="2764686"/>
              <a:chExt cx="1379798" cy="664313"/>
            </a:xfrm>
          </p:grpSpPr>
          <p:sp>
            <p:nvSpPr>
              <p:cNvPr id="38" name="Rectangle: Rounded Corners 37">
                <a:extLst>
                  <a:ext uri="{FF2B5EF4-FFF2-40B4-BE49-F238E27FC236}">
                    <a16:creationId xmlns:a16="http://schemas.microsoft.com/office/drawing/2014/main" id="{8646266B-10A2-4FCC-BB03-324F66142376}"/>
                  </a:ext>
                </a:extLst>
              </p:cNvPr>
              <p:cNvSpPr/>
              <p:nvPr/>
            </p:nvSpPr>
            <p:spPr>
              <a:xfrm>
                <a:off x="1378935" y="2764686"/>
                <a:ext cx="1379797"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53B1907-8387-4C4D-B1D0-7AA9ABB35906}"/>
                  </a:ext>
                </a:extLst>
              </p:cNvPr>
              <p:cNvSpPr txBox="1"/>
              <p:nvPr/>
            </p:nvSpPr>
            <p:spPr>
              <a:xfrm>
                <a:off x="1411889" y="2872752"/>
                <a:ext cx="1346844" cy="430887"/>
              </a:xfrm>
              <a:prstGeom prst="rect">
                <a:avLst/>
              </a:prstGeom>
              <a:noFill/>
            </p:spPr>
            <p:txBody>
              <a:bodyPr wrap="none" rtlCol="0">
                <a:spAutoFit/>
              </a:bodyPr>
              <a:lstStyle/>
              <a:p>
                <a:pPr algn="ctr"/>
                <a:r>
                  <a:rPr lang="en-US" sz="1100" dirty="0"/>
                  <a:t>vgw_private_2_port</a:t>
                </a:r>
              </a:p>
              <a:p>
                <a:pPr algn="ctr"/>
                <a:r>
                  <a:rPr lang="en-US" sz="1100" dirty="0"/>
                  <a:t>(Neutron Port)</a:t>
                </a:r>
              </a:p>
            </p:txBody>
          </p:sp>
        </p:grpSp>
        <p:sp>
          <p:nvSpPr>
            <p:cNvPr id="37" name="Arrow: Pentagon 36">
              <a:extLst>
                <a:ext uri="{FF2B5EF4-FFF2-40B4-BE49-F238E27FC236}">
                  <a16:creationId xmlns:a16="http://schemas.microsoft.com/office/drawing/2014/main" id="{18905B95-0DA8-4ED8-8FEA-DB0122BB5A02}"/>
                </a:ext>
              </a:extLst>
            </p:cNvPr>
            <p:cNvSpPr/>
            <p:nvPr/>
          </p:nvSpPr>
          <p:spPr>
            <a:xfrm rot="5400000">
              <a:off x="3397557" y="3714451"/>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0" name="Group 39">
            <a:extLst>
              <a:ext uri="{FF2B5EF4-FFF2-40B4-BE49-F238E27FC236}">
                <a16:creationId xmlns:a16="http://schemas.microsoft.com/office/drawing/2014/main" id="{E60D146A-7A32-4BEA-A051-44B153C4E467}"/>
              </a:ext>
            </a:extLst>
          </p:cNvPr>
          <p:cNvGrpSpPr/>
          <p:nvPr/>
        </p:nvGrpSpPr>
        <p:grpSpPr>
          <a:xfrm>
            <a:off x="2318513" y="5026900"/>
            <a:ext cx="1379797" cy="823350"/>
            <a:chOff x="2828341" y="2937806"/>
            <a:chExt cx="1379797" cy="823350"/>
          </a:xfrm>
        </p:grpSpPr>
        <p:grpSp>
          <p:nvGrpSpPr>
            <p:cNvPr id="41" name="Group 40">
              <a:extLst>
                <a:ext uri="{FF2B5EF4-FFF2-40B4-BE49-F238E27FC236}">
                  <a16:creationId xmlns:a16="http://schemas.microsoft.com/office/drawing/2014/main" id="{6C4F98BB-9996-4BAB-BA83-EA870D82B7EE}"/>
                </a:ext>
              </a:extLst>
            </p:cNvPr>
            <p:cNvGrpSpPr/>
            <p:nvPr/>
          </p:nvGrpSpPr>
          <p:grpSpPr>
            <a:xfrm>
              <a:off x="2828341" y="3096843"/>
              <a:ext cx="1379797" cy="664313"/>
              <a:chOff x="1378935" y="2764686"/>
              <a:chExt cx="1379797" cy="664313"/>
            </a:xfrm>
          </p:grpSpPr>
          <p:sp>
            <p:nvSpPr>
              <p:cNvPr id="46" name="Rectangle: Rounded Corners 45">
                <a:extLst>
                  <a:ext uri="{FF2B5EF4-FFF2-40B4-BE49-F238E27FC236}">
                    <a16:creationId xmlns:a16="http://schemas.microsoft.com/office/drawing/2014/main" id="{B50E8C4D-8943-426E-BCD7-2F89138D9412}"/>
                  </a:ext>
                </a:extLst>
              </p:cNvPr>
              <p:cNvSpPr/>
              <p:nvPr/>
            </p:nvSpPr>
            <p:spPr>
              <a:xfrm>
                <a:off x="1378935" y="2764686"/>
                <a:ext cx="1379797"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2CF1F828-DD0F-4571-B24A-990FB1BF6218}"/>
                  </a:ext>
                </a:extLst>
              </p:cNvPr>
              <p:cNvSpPr txBox="1"/>
              <p:nvPr/>
            </p:nvSpPr>
            <p:spPr>
              <a:xfrm>
                <a:off x="1601044" y="2872752"/>
                <a:ext cx="968535" cy="430887"/>
              </a:xfrm>
              <a:prstGeom prst="rect">
                <a:avLst/>
              </a:prstGeom>
              <a:noFill/>
            </p:spPr>
            <p:txBody>
              <a:bodyPr wrap="none" rtlCol="0">
                <a:spAutoFit/>
              </a:bodyPr>
              <a:lstStyle/>
              <a:p>
                <a:pPr algn="ctr"/>
                <a:r>
                  <a:rPr lang="en-US" sz="1100" dirty="0"/>
                  <a:t>vgw_0</a:t>
                </a:r>
              </a:p>
              <a:p>
                <a:pPr algn="ctr"/>
                <a:r>
                  <a:rPr lang="en-US" sz="1100" dirty="0"/>
                  <a:t>(Nova Server)</a:t>
                </a:r>
              </a:p>
            </p:txBody>
          </p:sp>
        </p:grpSp>
        <p:sp>
          <p:nvSpPr>
            <p:cNvPr id="44" name="Arrow: Chevron 43">
              <a:extLst>
                <a:ext uri="{FF2B5EF4-FFF2-40B4-BE49-F238E27FC236}">
                  <a16:creationId xmlns:a16="http://schemas.microsoft.com/office/drawing/2014/main" id="{F9CA34F3-BED3-4025-A7E7-BB5F748DC38D}"/>
                </a:ext>
              </a:extLst>
            </p:cNvPr>
            <p:cNvSpPr/>
            <p:nvPr/>
          </p:nvSpPr>
          <p:spPr>
            <a:xfrm rot="5400000">
              <a:off x="3397557" y="3006386"/>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8" name="Straight Arrow Connector 47">
            <a:extLst>
              <a:ext uri="{FF2B5EF4-FFF2-40B4-BE49-F238E27FC236}">
                <a16:creationId xmlns:a16="http://schemas.microsoft.com/office/drawing/2014/main" id="{3C025178-4D1E-46C0-B9FF-79BE9ED86C40}"/>
              </a:ext>
            </a:extLst>
          </p:cNvPr>
          <p:cNvCxnSpPr>
            <a:cxnSpLocks/>
            <a:stCxn id="23" idx="3"/>
            <a:endCxn id="44" idx="1"/>
          </p:cNvCxnSpPr>
          <p:nvPr/>
        </p:nvCxnSpPr>
        <p:spPr>
          <a:xfrm>
            <a:off x="1582561" y="3123881"/>
            <a:ext cx="1442328" cy="1971599"/>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CAD14581-B2A0-480F-A81B-94FDB5521230}"/>
              </a:ext>
            </a:extLst>
          </p:cNvPr>
          <p:cNvCxnSpPr>
            <a:cxnSpLocks/>
            <a:stCxn id="30" idx="3"/>
            <a:endCxn id="44" idx="1"/>
          </p:cNvCxnSpPr>
          <p:nvPr/>
        </p:nvCxnSpPr>
        <p:spPr>
          <a:xfrm>
            <a:off x="2939832" y="3862608"/>
            <a:ext cx="85057" cy="1232872"/>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8FA8E8F6-3F21-48F5-A864-89DF3256765C}"/>
              </a:ext>
            </a:extLst>
          </p:cNvPr>
          <p:cNvCxnSpPr>
            <a:cxnSpLocks/>
            <a:stCxn id="37" idx="3"/>
            <a:endCxn id="44" idx="1"/>
          </p:cNvCxnSpPr>
          <p:nvPr/>
        </p:nvCxnSpPr>
        <p:spPr>
          <a:xfrm flipH="1">
            <a:off x="3024889" y="4391399"/>
            <a:ext cx="1442732" cy="704081"/>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13510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err="1"/>
              <a:t>vCPE</a:t>
            </a:r>
            <a:r>
              <a:rPr lang="en-US" dirty="0"/>
              <a:t> Example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286000" y="1423509"/>
            <a:ext cx="8609161" cy="487819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2544230" y="1823999"/>
            <a:ext cx="3426517" cy="4311453"/>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6142544" y="1823999"/>
            <a:ext cx="4416187"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6142544" y="4130269"/>
            <a:ext cx="4416187"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6142544" y="5056716"/>
            <a:ext cx="4416187"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3339294" y="1412276"/>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7193696"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6997626" y="380135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7663212"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4157590" y="1054176"/>
            <a:ext cx="3701911" cy="369332"/>
          </a:xfrm>
          <a:prstGeom prst="rect">
            <a:avLst/>
          </a:prstGeom>
          <a:noFill/>
        </p:spPr>
        <p:txBody>
          <a:bodyPr wrap="none" rtlCol="0">
            <a:spAutoFit/>
          </a:bodyPr>
          <a:lstStyle/>
          <a:p>
            <a:r>
              <a:rPr lang="en-US" dirty="0" err="1"/>
              <a:t>vGMux</a:t>
            </a:r>
            <a:r>
              <a:rPr lang="en-US" dirty="0"/>
              <a:t> Infra Service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6278602" y="1863996"/>
            <a:ext cx="4017318"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Service</a:t>
            </a:r>
          </a:p>
          <a:p>
            <a:pPr marL="742950" lvl="1" indent="-285750">
              <a:buFont typeface="Calibri" panose="020F0502020204030204" pitchFamily="34" charset="0"/>
              <a:buChar char="—"/>
            </a:pPr>
            <a:r>
              <a:rPr lang="en-US" sz="1400" dirty="0"/>
              <a:t>Properties</a:t>
            </a:r>
            <a:endParaRPr lang="en-US" sz="1400" dirty="0">
              <a:solidFill>
                <a:prstClr val="black"/>
              </a:solidFill>
            </a:endParaRPr>
          </a:p>
          <a:p>
            <a:pPr marL="1200150" lvl="2" indent="-285750">
              <a:buSzPct val="80000"/>
              <a:buFont typeface="Courier New" panose="02070309020205020404" pitchFamily="49" charset="0"/>
              <a:buChar char="o"/>
            </a:pPr>
            <a:r>
              <a:rPr lang="en-US" sz="1400" dirty="0">
                <a:solidFill>
                  <a:prstClr val="black"/>
                </a:solidFill>
              </a:rPr>
              <a:t>Capabilities: </a:t>
            </a:r>
            <a:r>
              <a:rPr lang="en-US" sz="1400" dirty="0" err="1"/>
              <a:t>TunnelXConnCapability</a:t>
            </a:r>
            <a:endParaRPr lang="en-US" sz="1400" dirty="0"/>
          </a:p>
        </p:txBody>
      </p:sp>
      <p:sp>
        <p:nvSpPr>
          <p:cNvPr id="17" name="TextBox 16">
            <a:extLst>
              <a:ext uri="{FF2B5EF4-FFF2-40B4-BE49-F238E27FC236}">
                <a16:creationId xmlns:a16="http://schemas.microsoft.com/office/drawing/2014/main" id="{90FA5808-2E78-4513-9945-9DE8EA1601A0}"/>
              </a:ext>
            </a:extLst>
          </p:cNvPr>
          <p:cNvSpPr txBox="1"/>
          <p:nvPr/>
        </p:nvSpPr>
        <p:spPr>
          <a:xfrm>
            <a:off x="6161966" y="425990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42" name="TextBox 41">
            <a:extLst>
              <a:ext uri="{FF2B5EF4-FFF2-40B4-BE49-F238E27FC236}">
                <a16:creationId xmlns:a16="http://schemas.microsoft.com/office/drawing/2014/main" id="{08AEAD69-6702-4E72-B86D-764EAC04D581}"/>
              </a:ext>
            </a:extLst>
          </p:cNvPr>
          <p:cNvSpPr txBox="1"/>
          <p:nvPr/>
        </p:nvSpPr>
        <p:spPr>
          <a:xfrm>
            <a:off x="6278602" y="5105476"/>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Build_Svc</a:t>
            </a:r>
            <a:endParaRPr lang="en-US" sz="1400" dirty="0"/>
          </a:p>
        </p:txBody>
      </p:sp>
      <p:grpSp>
        <p:nvGrpSpPr>
          <p:cNvPr id="29" name="Group 28">
            <a:extLst>
              <a:ext uri="{FF2B5EF4-FFF2-40B4-BE49-F238E27FC236}">
                <a16:creationId xmlns:a16="http://schemas.microsoft.com/office/drawing/2014/main" id="{7C2A86CB-15D2-4B32-ACBC-6D32FAE78D4C}"/>
              </a:ext>
            </a:extLst>
          </p:cNvPr>
          <p:cNvGrpSpPr/>
          <p:nvPr/>
        </p:nvGrpSpPr>
        <p:grpSpPr>
          <a:xfrm>
            <a:off x="3563823" y="5105475"/>
            <a:ext cx="957532" cy="830567"/>
            <a:chOff x="1611463" y="2598432"/>
            <a:chExt cx="957532" cy="830567"/>
          </a:xfrm>
        </p:grpSpPr>
        <p:sp>
          <p:nvSpPr>
            <p:cNvPr id="19" name="Rectangle: Rounded Corners 18">
              <a:extLst>
                <a:ext uri="{FF2B5EF4-FFF2-40B4-BE49-F238E27FC236}">
                  <a16:creationId xmlns:a16="http://schemas.microsoft.com/office/drawing/2014/main" id="{C32C163A-5625-4663-9D28-8A932E50729D}"/>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a16="http://schemas.microsoft.com/office/drawing/2014/main" id="{2ED03B27-696A-431C-8E81-321C2304E054}"/>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12A3854B-30D2-4ABE-8205-E1D66A30D087}"/>
                </a:ext>
              </a:extLst>
            </p:cNvPr>
            <p:cNvSpPr txBox="1"/>
            <p:nvPr/>
          </p:nvSpPr>
          <p:spPr>
            <a:xfrm>
              <a:off x="1686804" y="2872752"/>
              <a:ext cx="797013" cy="430887"/>
            </a:xfrm>
            <a:prstGeom prst="rect">
              <a:avLst/>
            </a:prstGeom>
            <a:noFill/>
          </p:spPr>
          <p:txBody>
            <a:bodyPr wrap="none" rtlCol="0">
              <a:spAutoFit/>
            </a:bodyPr>
            <a:lstStyle/>
            <a:p>
              <a:pPr algn="ctr"/>
              <a:r>
                <a:rPr lang="en-US" sz="1100" dirty="0"/>
                <a:t>BNG_MUX</a:t>
              </a:r>
            </a:p>
            <a:p>
              <a:pPr algn="ctr"/>
              <a:r>
                <a:rPr lang="en-US" sz="1100" dirty="0"/>
                <a:t>(Network)</a:t>
              </a:r>
            </a:p>
          </p:txBody>
        </p:sp>
      </p:grpSp>
      <p:grpSp>
        <p:nvGrpSpPr>
          <p:cNvPr id="58" name="Group 57">
            <a:extLst>
              <a:ext uri="{FF2B5EF4-FFF2-40B4-BE49-F238E27FC236}">
                <a16:creationId xmlns:a16="http://schemas.microsoft.com/office/drawing/2014/main" id="{D7756078-AEF4-4B21-8026-A0A1530B6B22}"/>
              </a:ext>
            </a:extLst>
          </p:cNvPr>
          <p:cNvGrpSpPr/>
          <p:nvPr/>
        </p:nvGrpSpPr>
        <p:grpSpPr>
          <a:xfrm>
            <a:off x="4328962" y="1985144"/>
            <a:ext cx="957532" cy="816131"/>
            <a:chOff x="1611463" y="2764686"/>
            <a:chExt cx="957532" cy="816131"/>
          </a:xfrm>
        </p:grpSpPr>
        <p:sp>
          <p:nvSpPr>
            <p:cNvPr id="59" name="Rectangle: Rounded Corners 58">
              <a:extLst>
                <a:ext uri="{FF2B5EF4-FFF2-40B4-BE49-F238E27FC236}">
                  <a16:creationId xmlns:a16="http://schemas.microsoft.com/office/drawing/2014/main" id="{9CD021B0-A0FB-4C84-8CFD-2688DC204E5C}"/>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Pentagon 60">
              <a:extLst>
                <a:ext uri="{FF2B5EF4-FFF2-40B4-BE49-F238E27FC236}">
                  <a16:creationId xmlns:a16="http://schemas.microsoft.com/office/drawing/2014/main" id="{23C3547A-B8E0-459C-81C2-A29FF65B09B0}"/>
                </a:ext>
              </a:extLst>
            </p:cNvPr>
            <p:cNvSpPr/>
            <p:nvPr/>
          </p:nvSpPr>
          <p:spPr>
            <a:xfrm rot="5400000">
              <a:off x="1953069" y="3375077"/>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TextBox 61">
              <a:extLst>
                <a:ext uri="{FF2B5EF4-FFF2-40B4-BE49-F238E27FC236}">
                  <a16:creationId xmlns:a16="http://schemas.microsoft.com/office/drawing/2014/main" id="{08CD6240-635F-4112-875E-ED959327516B}"/>
                </a:ext>
              </a:extLst>
            </p:cNvPr>
            <p:cNvSpPr txBox="1"/>
            <p:nvPr/>
          </p:nvSpPr>
          <p:spPr>
            <a:xfrm>
              <a:off x="1831875" y="2872752"/>
              <a:ext cx="506870" cy="430887"/>
            </a:xfrm>
            <a:prstGeom prst="rect">
              <a:avLst/>
            </a:prstGeom>
            <a:noFill/>
          </p:spPr>
          <p:txBody>
            <a:bodyPr wrap="none" rtlCol="0">
              <a:spAutoFit/>
            </a:bodyPr>
            <a:lstStyle/>
            <a:p>
              <a:pPr algn="ctr"/>
              <a:r>
                <a:rPr lang="en-US" sz="1100" dirty="0" err="1"/>
                <a:t>vBNG</a:t>
              </a:r>
              <a:endParaRPr lang="en-US" sz="1100" dirty="0"/>
            </a:p>
            <a:p>
              <a:pPr algn="ctr"/>
              <a:r>
                <a:rPr lang="en-US" sz="1100" dirty="0"/>
                <a:t>(VNF)</a:t>
              </a:r>
            </a:p>
          </p:txBody>
        </p:sp>
      </p:grpSp>
      <p:grpSp>
        <p:nvGrpSpPr>
          <p:cNvPr id="63" name="Group 62">
            <a:extLst>
              <a:ext uri="{FF2B5EF4-FFF2-40B4-BE49-F238E27FC236}">
                <a16:creationId xmlns:a16="http://schemas.microsoft.com/office/drawing/2014/main" id="{2891CED8-A704-48A2-846B-9901DA5C4421}"/>
              </a:ext>
            </a:extLst>
          </p:cNvPr>
          <p:cNvGrpSpPr/>
          <p:nvPr/>
        </p:nvGrpSpPr>
        <p:grpSpPr>
          <a:xfrm>
            <a:off x="2991940" y="3428066"/>
            <a:ext cx="957532" cy="830567"/>
            <a:chOff x="1611463" y="2598432"/>
            <a:chExt cx="957532" cy="830567"/>
          </a:xfrm>
        </p:grpSpPr>
        <p:sp>
          <p:nvSpPr>
            <p:cNvPr id="64" name="Rectangle: Rounded Corners 63">
              <a:extLst>
                <a:ext uri="{FF2B5EF4-FFF2-40B4-BE49-F238E27FC236}">
                  <a16:creationId xmlns:a16="http://schemas.microsoft.com/office/drawing/2014/main" id="{44B888C8-C1A0-461F-BD1E-FF4267E5079F}"/>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Arrow: Chevron 64">
              <a:extLst>
                <a:ext uri="{FF2B5EF4-FFF2-40B4-BE49-F238E27FC236}">
                  <a16:creationId xmlns:a16="http://schemas.microsoft.com/office/drawing/2014/main" id="{4B2F04CB-9708-4C99-87CA-2BCDDCF5CB05}"/>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TextBox 66">
              <a:extLst>
                <a:ext uri="{FF2B5EF4-FFF2-40B4-BE49-F238E27FC236}">
                  <a16:creationId xmlns:a16="http://schemas.microsoft.com/office/drawing/2014/main" id="{F367A899-E02B-4FC7-958F-915415A93E13}"/>
                </a:ext>
              </a:extLst>
            </p:cNvPr>
            <p:cNvSpPr txBox="1"/>
            <p:nvPr/>
          </p:nvSpPr>
          <p:spPr>
            <a:xfrm>
              <a:off x="1701230" y="2872752"/>
              <a:ext cx="768159" cy="430887"/>
            </a:xfrm>
            <a:prstGeom prst="rect">
              <a:avLst/>
            </a:prstGeom>
            <a:noFill/>
          </p:spPr>
          <p:txBody>
            <a:bodyPr wrap="none" rtlCol="0">
              <a:spAutoFit/>
            </a:bodyPr>
            <a:lstStyle/>
            <a:p>
              <a:pPr algn="ctr"/>
              <a:r>
                <a:rPr lang="en-US" sz="1100" dirty="0"/>
                <a:t>BRG_BNG</a:t>
              </a:r>
            </a:p>
            <a:p>
              <a:pPr algn="ctr"/>
              <a:r>
                <a:rPr lang="en-US" sz="1100" dirty="0"/>
                <a:t>(Network)</a:t>
              </a:r>
            </a:p>
          </p:txBody>
        </p:sp>
      </p:grpSp>
      <p:cxnSp>
        <p:nvCxnSpPr>
          <p:cNvPr id="71" name="Straight Arrow Connector 70">
            <a:extLst>
              <a:ext uri="{FF2B5EF4-FFF2-40B4-BE49-F238E27FC236}">
                <a16:creationId xmlns:a16="http://schemas.microsoft.com/office/drawing/2014/main" id="{9E3A172B-5B72-4437-9E04-C7465C825EBD}"/>
              </a:ext>
            </a:extLst>
          </p:cNvPr>
          <p:cNvCxnSpPr>
            <a:cxnSpLocks/>
            <a:stCxn id="61" idx="3"/>
            <a:endCxn id="20" idx="1"/>
          </p:cNvCxnSpPr>
          <p:nvPr/>
        </p:nvCxnSpPr>
        <p:spPr>
          <a:xfrm flipH="1">
            <a:off x="4042589" y="2801275"/>
            <a:ext cx="765139" cy="237278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04CE134E-40E1-4293-BA6B-6790C9268304}"/>
              </a:ext>
            </a:extLst>
          </p:cNvPr>
          <p:cNvSpPr txBox="1"/>
          <p:nvPr/>
        </p:nvSpPr>
        <p:spPr>
          <a:xfrm>
            <a:off x="4111169" y="3532623"/>
            <a:ext cx="731226" cy="461665"/>
          </a:xfrm>
          <a:prstGeom prst="rect">
            <a:avLst/>
          </a:prstGeom>
          <a:solidFill>
            <a:schemeClr val="bg1"/>
          </a:solidFill>
          <a:effectLst>
            <a:softEdge rad="63500"/>
          </a:effectLst>
        </p:spPr>
        <p:txBody>
          <a:bodyPr wrap="none" rtlCol="0">
            <a:spAutoFit/>
          </a:bodyPr>
          <a:lstStyle/>
          <a:p>
            <a:r>
              <a:rPr lang="en-US" sz="1200" i="1" dirty="0"/>
              <a:t>(assign,</a:t>
            </a:r>
          </a:p>
          <a:p>
            <a:r>
              <a:rPr lang="en-US" sz="1200" i="1" dirty="0"/>
              <a:t>activate)</a:t>
            </a:r>
          </a:p>
        </p:txBody>
      </p:sp>
      <p:cxnSp>
        <p:nvCxnSpPr>
          <p:cNvPr id="83" name="Straight Arrow Connector 82">
            <a:extLst>
              <a:ext uri="{FF2B5EF4-FFF2-40B4-BE49-F238E27FC236}">
                <a16:creationId xmlns:a16="http://schemas.microsoft.com/office/drawing/2014/main" id="{DF45C5F7-DE77-4AE0-9D02-510B70D56F73}"/>
              </a:ext>
            </a:extLst>
          </p:cNvPr>
          <p:cNvCxnSpPr>
            <a:cxnSpLocks/>
            <a:stCxn id="61" idx="3"/>
            <a:endCxn id="65" idx="1"/>
          </p:cNvCxnSpPr>
          <p:nvPr/>
        </p:nvCxnSpPr>
        <p:spPr>
          <a:xfrm flipH="1">
            <a:off x="3470706" y="2801275"/>
            <a:ext cx="1337022" cy="695371"/>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803EA5F8-7157-4580-9B36-4E20505058FF}"/>
              </a:ext>
            </a:extLst>
          </p:cNvPr>
          <p:cNvSpPr txBox="1"/>
          <p:nvPr/>
        </p:nvSpPr>
        <p:spPr>
          <a:xfrm>
            <a:off x="3805309" y="2809644"/>
            <a:ext cx="731226" cy="461665"/>
          </a:xfrm>
          <a:prstGeom prst="rect">
            <a:avLst/>
          </a:prstGeom>
          <a:solidFill>
            <a:schemeClr val="bg1"/>
          </a:solidFill>
          <a:effectLst>
            <a:softEdge rad="63500"/>
          </a:effectLst>
        </p:spPr>
        <p:txBody>
          <a:bodyPr wrap="none" rtlCol="0">
            <a:spAutoFit/>
          </a:bodyPr>
          <a:lstStyle/>
          <a:p>
            <a:r>
              <a:rPr lang="en-US" sz="1200" i="1" dirty="0"/>
              <a:t>(assign,</a:t>
            </a:r>
          </a:p>
          <a:p>
            <a:r>
              <a:rPr lang="en-US" sz="1200" i="1" dirty="0"/>
              <a:t>activate)</a:t>
            </a:r>
          </a:p>
        </p:txBody>
      </p:sp>
    </p:spTree>
    <p:extLst>
      <p:ext uri="{BB962C8B-B14F-4D97-AF65-F5344CB8AC3E}">
        <p14:creationId xmlns:p14="http://schemas.microsoft.com/office/powerpoint/2010/main" val="1294121035"/>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err="1"/>
              <a:t>vCPE</a:t>
            </a:r>
            <a:r>
              <a:rPr lang="en-US" dirty="0"/>
              <a:t> Example (Original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286001" y="1423509"/>
            <a:ext cx="7858664" cy="487819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2544230" y="1823999"/>
            <a:ext cx="3426517" cy="4311453"/>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6142545" y="1823999"/>
            <a:ext cx="369780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6142545" y="4130269"/>
            <a:ext cx="369780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6142545" y="5056716"/>
            <a:ext cx="369780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3339294" y="1412276"/>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7193696"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6997626" y="380135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7663212"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4157590" y="1054176"/>
            <a:ext cx="3567259" cy="369332"/>
          </a:xfrm>
          <a:prstGeom prst="rect">
            <a:avLst/>
          </a:prstGeom>
          <a:noFill/>
        </p:spPr>
        <p:txBody>
          <a:bodyPr wrap="none" rtlCol="0">
            <a:spAutoFit/>
          </a:bodyPr>
          <a:lstStyle/>
          <a:p>
            <a:r>
              <a:rPr lang="en-US" dirty="0" err="1"/>
              <a:t>vBNG</a:t>
            </a:r>
            <a:r>
              <a:rPr lang="en-US" dirty="0"/>
              <a:t> Infra Service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6278602" y="1863996"/>
            <a:ext cx="1932388" cy="954107"/>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VNF</a:t>
            </a:r>
          </a:p>
          <a:p>
            <a:pPr marL="742950" lvl="1" indent="-285750">
              <a:buFont typeface="Calibri" panose="020F0502020204030204" pitchFamily="34" charset="0"/>
              <a:buChar char="—"/>
            </a:pPr>
            <a:r>
              <a:rPr lang="en-US" sz="1400" dirty="0"/>
              <a:t>Properties</a:t>
            </a:r>
            <a:endParaRPr lang="en-US" sz="1400" dirty="0">
              <a:solidFill>
                <a:prstClr val="black"/>
              </a:solidFill>
            </a:endParaRPr>
          </a:p>
          <a:p>
            <a:pPr marL="285750" indent="-285750">
              <a:buFont typeface="Arial" panose="020B0604020202020204" pitchFamily="34" charset="0"/>
              <a:buChar char="•"/>
            </a:pPr>
            <a:r>
              <a:rPr lang="en-US" sz="1400" dirty="0" err="1"/>
              <a:t>NodeType</a:t>
            </a:r>
            <a:r>
              <a:rPr lang="en-US" sz="1400" dirty="0"/>
              <a:t>: Network</a:t>
            </a:r>
          </a:p>
          <a:p>
            <a:pPr marL="742950" lvl="1" indent="-285750">
              <a:buFont typeface="Calibri" panose="020F0502020204030204" pitchFamily="34" charset="0"/>
              <a:buChar char="—"/>
            </a:pPr>
            <a:r>
              <a:rPr lang="en-US" sz="1400" dirty="0">
                <a:solidFill>
                  <a:prstClr val="black"/>
                </a:solidFill>
              </a:rPr>
              <a:t>Properties</a:t>
            </a:r>
          </a:p>
        </p:txBody>
      </p:sp>
      <p:sp>
        <p:nvSpPr>
          <p:cNvPr id="17" name="TextBox 16">
            <a:extLst>
              <a:ext uri="{FF2B5EF4-FFF2-40B4-BE49-F238E27FC236}">
                <a16:creationId xmlns:a16="http://schemas.microsoft.com/office/drawing/2014/main" id="{90FA5808-2E78-4513-9945-9DE8EA1601A0}"/>
              </a:ext>
            </a:extLst>
          </p:cNvPr>
          <p:cNvSpPr txBox="1"/>
          <p:nvPr/>
        </p:nvSpPr>
        <p:spPr>
          <a:xfrm>
            <a:off x="6161966" y="425990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42" name="TextBox 41">
            <a:extLst>
              <a:ext uri="{FF2B5EF4-FFF2-40B4-BE49-F238E27FC236}">
                <a16:creationId xmlns:a16="http://schemas.microsoft.com/office/drawing/2014/main" id="{08AEAD69-6702-4E72-B86D-764EAC04D581}"/>
              </a:ext>
            </a:extLst>
          </p:cNvPr>
          <p:cNvSpPr txBox="1"/>
          <p:nvPr/>
        </p:nvSpPr>
        <p:spPr>
          <a:xfrm>
            <a:off x="6278602" y="5105476"/>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dirty="0" err="1"/>
              <a:t>Build_Svc</a:t>
            </a:r>
            <a:endParaRPr lang="en-US" sz="1400" dirty="0"/>
          </a:p>
        </p:txBody>
      </p:sp>
      <p:grpSp>
        <p:nvGrpSpPr>
          <p:cNvPr id="29" name="Group 28">
            <a:extLst>
              <a:ext uri="{FF2B5EF4-FFF2-40B4-BE49-F238E27FC236}">
                <a16:creationId xmlns:a16="http://schemas.microsoft.com/office/drawing/2014/main" id="{7C2A86CB-15D2-4B32-ACBC-6D32FAE78D4C}"/>
              </a:ext>
            </a:extLst>
          </p:cNvPr>
          <p:cNvGrpSpPr/>
          <p:nvPr/>
        </p:nvGrpSpPr>
        <p:grpSpPr>
          <a:xfrm>
            <a:off x="3563823" y="5105475"/>
            <a:ext cx="957532" cy="830567"/>
            <a:chOff x="1611463" y="2598432"/>
            <a:chExt cx="957532" cy="830567"/>
          </a:xfrm>
        </p:grpSpPr>
        <p:sp>
          <p:nvSpPr>
            <p:cNvPr id="19" name="Rectangle: Rounded Corners 18">
              <a:extLst>
                <a:ext uri="{FF2B5EF4-FFF2-40B4-BE49-F238E27FC236}">
                  <a16:creationId xmlns:a16="http://schemas.microsoft.com/office/drawing/2014/main" id="{C32C163A-5625-4663-9D28-8A932E50729D}"/>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a16="http://schemas.microsoft.com/office/drawing/2014/main" id="{2ED03B27-696A-431C-8E81-321C2304E054}"/>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12A3854B-30D2-4ABE-8205-E1D66A30D087}"/>
                </a:ext>
              </a:extLst>
            </p:cNvPr>
            <p:cNvSpPr txBox="1"/>
            <p:nvPr/>
          </p:nvSpPr>
          <p:spPr>
            <a:xfrm>
              <a:off x="1686804" y="2872752"/>
              <a:ext cx="797013" cy="430887"/>
            </a:xfrm>
            <a:prstGeom prst="rect">
              <a:avLst/>
            </a:prstGeom>
            <a:noFill/>
          </p:spPr>
          <p:txBody>
            <a:bodyPr wrap="none" rtlCol="0">
              <a:spAutoFit/>
            </a:bodyPr>
            <a:lstStyle/>
            <a:p>
              <a:pPr algn="ctr"/>
              <a:r>
                <a:rPr lang="en-US" sz="1100" dirty="0"/>
                <a:t>BNG_MUX</a:t>
              </a:r>
            </a:p>
            <a:p>
              <a:pPr algn="ctr"/>
              <a:r>
                <a:rPr lang="en-US" sz="1100" dirty="0"/>
                <a:t>(Network)</a:t>
              </a:r>
            </a:p>
          </p:txBody>
        </p:sp>
      </p:grpSp>
      <p:grpSp>
        <p:nvGrpSpPr>
          <p:cNvPr id="58" name="Group 57">
            <a:extLst>
              <a:ext uri="{FF2B5EF4-FFF2-40B4-BE49-F238E27FC236}">
                <a16:creationId xmlns:a16="http://schemas.microsoft.com/office/drawing/2014/main" id="{D7756078-AEF4-4B21-8026-A0A1530B6B22}"/>
              </a:ext>
            </a:extLst>
          </p:cNvPr>
          <p:cNvGrpSpPr/>
          <p:nvPr/>
        </p:nvGrpSpPr>
        <p:grpSpPr>
          <a:xfrm>
            <a:off x="4328962" y="1985144"/>
            <a:ext cx="957532" cy="816131"/>
            <a:chOff x="1611463" y="2764686"/>
            <a:chExt cx="957532" cy="816131"/>
          </a:xfrm>
        </p:grpSpPr>
        <p:sp>
          <p:nvSpPr>
            <p:cNvPr id="59" name="Rectangle: Rounded Corners 58">
              <a:extLst>
                <a:ext uri="{FF2B5EF4-FFF2-40B4-BE49-F238E27FC236}">
                  <a16:creationId xmlns:a16="http://schemas.microsoft.com/office/drawing/2014/main" id="{9CD021B0-A0FB-4C84-8CFD-2688DC204E5C}"/>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Pentagon 60">
              <a:extLst>
                <a:ext uri="{FF2B5EF4-FFF2-40B4-BE49-F238E27FC236}">
                  <a16:creationId xmlns:a16="http://schemas.microsoft.com/office/drawing/2014/main" id="{23C3547A-B8E0-459C-81C2-A29FF65B09B0}"/>
                </a:ext>
              </a:extLst>
            </p:cNvPr>
            <p:cNvSpPr/>
            <p:nvPr/>
          </p:nvSpPr>
          <p:spPr>
            <a:xfrm rot="5400000">
              <a:off x="1953069" y="3375077"/>
              <a:ext cx="274320" cy="137160"/>
            </a:xfrm>
            <a:prstGeom prst="homePlat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TextBox 61">
              <a:extLst>
                <a:ext uri="{FF2B5EF4-FFF2-40B4-BE49-F238E27FC236}">
                  <a16:creationId xmlns:a16="http://schemas.microsoft.com/office/drawing/2014/main" id="{08CD6240-635F-4112-875E-ED959327516B}"/>
                </a:ext>
              </a:extLst>
            </p:cNvPr>
            <p:cNvSpPr txBox="1"/>
            <p:nvPr/>
          </p:nvSpPr>
          <p:spPr>
            <a:xfrm>
              <a:off x="1831875" y="2872752"/>
              <a:ext cx="506870" cy="430887"/>
            </a:xfrm>
            <a:prstGeom prst="rect">
              <a:avLst/>
            </a:prstGeom>
            <a:noFill/>
          </p:spPr>
          <p:txBody>
            <a:bodyPr wrap="none" rtlCol="0">
              <a:spAutoFit/>
            </a:bodyPr>
            <a:lstStyle/>
            <a:p>
              <a:pPr algn="ctr"/>
              <a:r>
                <a:rPr lang="en-US" sz="1100" dirty="0" err="1"/>
                <a:t>vBNG</a:t>
              </a:r>
              <a:endParaRPr lang="en-US" sz="1100" dirty="0"/>
            </a:p>
            <a:p>
              <a:pPr algn="ctr"/>
              <a:r>
                <a:rPr lang="en-US" sz="1100" dirty="0"/>
                <a:t>(VNF)</a:t>
              </a:r>
            </a:p>
          </p:txBody>
        </p:sp>
      </p:grpSp>
      <p:grpSp>
        <p:nvGrpSpPr>
          <p:cNvPr id="63" name="Group 62">
            <a:extLst>
              <a:ext uri="{FF2B5EF4-FFF2-40B4-BE49-F238E27FC236}">
                <a16:creationId xmlns:a16="http://schemas.microsoft.com/office/drawing/2014/main" id="{2891CED8-A704-48A2-846B-9901DA5C4421}"/>
              </a:ext>
            </a:extLst>
          </p:cNvPr>
          <p:cNvGrpSpPr/>
          <p:nvPr/>
        </p:nvGrpSpPr>
        <p:grpSpPr>
          <a:xfrm>
            <a:off x="2991940" y="3428066"/>
            <a:ext cx="957532" cy="830567"/>
            <a:chOff x="1611463" y="2598432"/>
            <a:chExt cx="957532" cy="830567"/>
          </a:xfrm>
        </p:grpSpPr>
        <p:sp>
          <p:nvSpPr>
            <p:cNvPr id="64" name="Rectangle: Rounded Corners 63">
              <a:extLst>
                <a:ext uri="{FF2B5EF4-FFF2-40B4-BE49-F238E27FC236}">
                  <a16:creationId xmlns:a16="http://schemas.microsoft.com/office/drawing/2014/main" id="{44B888C8-C1A0-461F-BD1E-FF4267E5079F}"/>
                </a:ext>
              </a:extLst>
            </p:cNvPr>
            <p:cNvSpPr/>
            <p:nvPr/>
          </p:nvSpPr>
          <p:spPr>
            <a:xfrm>
              <a:off x="1611463" y="2764686"/>
              <a:ext cx="957532" cy="66431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Arrow: Chevron 64">
              <a:extLst>
                <a:ext uri="{FF2B5EF4-FFF2-40B4-BE49-F238E27FC236}">
                  <a16:creationId xmlns:a16="http://schemas.microsoft.com/office/drawing/2014/main" id="{4B2F04CB-9708-4C99-87CA-2BCDDCF5CB05}"/>
                </a:ext>
              </a:extLst>
            </p:cNvPr>
            <p:cNvSpPr/>
            <p:nvPr/>
          </p:nvSpPr>
          <p:spPr>
            <a:xfrm rot="5400000">
              <a:off x="1953069" y="2667012"/>
              <a:ext cx="274320" cy="137160"/>
            </a:xfrm>
            <a:prstGeom prst="chevr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TextBox 66">
              <a:extLst>
                <a:ext uri="{FF2B5EF4-FFF2-40B4-BE49-F238E27FC236}">
                  <a16:creationId xmlns:a16="http://schemas.microsoft.com/office/drawing/2014/main" id="{F367A899-E02B-4FC7-958F-915415A93E13}"/>
                </a:ext>
              </a:extLst>
            </p:cNvPr>
            <p:cNvSpPr txBox="1"/>
            <p:nvPr/>
          </p:nvSpPr>
          <p:spPr>
            <a:xfrm>
              <a:off x="1701230" y="2872752"/>
              <a:ext cx="768159" cy="430887"/>
            </a:xfrm>
            <a:prstGeom prst="rect">
              <a:avLst/>
            </a:prstGeom>
            <a:noFill/>
          </p:spPr>
          <p:txBody>
            <a:bodyPr wrap="none" rtlCol="0">
              <a:spAutoFit/>
            </a:bodyPr>
            <a:lstStyle/>
            <a:p>
              <a:pPr algn="ctr"/>
              <a:r>
                <a:rPr lang="en-US" sz="1100" dirty="0"/>
                <a:t>BRG_BNG</a:t>
              </a:r>
            </a:p>
            <a:p>
              <a:pPr algn="ctr"/>
              <a:r>
                <a:rPr lang="en-US" sz="1100" dirty="0"/>
                <a:t>(Network)</a:t>
              </a:r>
            </a:p>
          </p:txBody>
        </p:sp>
      </p:grpSp>
      <p:cxnSp>
        <p:nvCxnSpPr>
          <p:cNvPr id="71" name="Straight Arrow Connector 70">
            <a:extLst>
              <a:ext uri="{FF2B5EF4-FFF2-40B4-BE49-F238E27FC236}">
                <a16:creationId xmlns:a16="http://schemas.microsoft.com/office/drawing/2014/main" id="{9E3A172B-5B72-4437-9E04-C7465C825EBD}"/>
              </a:ext>
            </a:extLst>
          </p:cNvPr>
          <p:cNvCxnSpPr>
            <a:cxnSpLocks/>
            <a:stCxn id="61" idx="3"/>
            <a:endCxn id="20" idx="1"/>
          </p:cNvCxnSpPr>
          <p:nvPr/>
        </p:nvCxnSpPr>
        <p:spPr>
          <a:xfrm flipH="1">
            <a:off x="4042589" y="2801275"/>
            <a:ext cx="765139" cy="237278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04CE134E-40E1-4293-BA6B-6790C9268304}"/>
              </a:ext>
            </a:extLst>
          </p:cNvPr>
          <p:cNvSpPr txBox="1"/>
          <p:nvPr/>
        </p:nvSpPr>
        <p:spPr>
          <a:xfrm>
            <a:off x="4111169" y="3532623"/>
            <a:ext cx="731226" cy="461665"/>
          </a:xfrm>
          <a:prstGeom prst="rect">
            <a:avLst/>
          </a:prstGeom>
          <a:solidFill>
            <a:schemeClr val="bg1"/>
          </a:solidFill>
          <a:effectLst>
            <a:softEdge rad="63500"/>
          </a:effectLst>
        </p:spPr>
        <p:txBody>
          <a:bodyPr wrap="none" rtlCol="0">
            <a:spAutoFit/>
          </a:bodyPr>
          <a:lstStyle/>
          <a:p>
            <a:r>
              <a:rPr lang="en-US" sz="1200" i="1" dirty="0"/>
              <a:t>(assign,</a:t>
            </a:r>
          </a:p>
          <a:p>
            <a:r>
              <a:rPr lang="en-US" sz="1200" i="1" dirty="0"/>
              <a:t>activate)</a:t>
            </a:r>
          </a:p>
        </p:txBody>
      </p:sp>
      <p:cxnSp>
        <p:nvCxnSpPr>
          <p:cNvPr id="83" name="Straight Arrow Connector 82">
            <a:extLst>
              <a:ext uri="{FF2B5EF4-FFF2-40B4-BE49-F238E27FC236}">
                <a16:creationId xmlns:a16="http://schemas.microsoft.com/office/drawing/2014/main" id="{DF45C5F7-DE77-4AE0-9D02-510B70D56F73}"/>
              </a:ext>
            </a:extLst>
          </p:cNvPr>
          <p:cNvCxnSpPr>
            <a:cxnSpLocks/>
            <a:stCxn id="61" idx="3"/>
            <a:endCxn id="65" idx="1"/>
          </p:cNvCxnSpPr>
          <p:nvPr/>
        </p:nvCxnSpPr>
        <p:spPr>
          <a:xfrm flipH="1">
            <a:off x="3470706" y="2801275"/>
            <a:ext cx="1337022" cy="695371"/>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803EA5F8-7157-4580-9B36-4E20505058FF}"/>
              </a:ext>
            </a:extLst>
          </p:cNvPr>
          <p:cNvSpPr txBox="1"/>
          <p:nvPr/>
        </p:nvSpPr>
        <p:spPr>
          <a:xfrm>
            <a:off x="3805309" y="2809644"/>
            <a:ext cx="731226" cy="461665"/>
          </a:xfrm>
          <a:prstGeom prst="rect">
            <a:avLst/>
          </a:prstGeom>
          <a:solidFill>
            <a:schemeClr val="bg1"/>
          </a:solidFill>
          <a:effectLst>
            <a:softEdge rad="63500"/>
          </a:effectLst>
        </p:spPr>
        <p:txBody>
          <a:bodyPr wrap="none" rtlCol="0">
            <a:spAutoFit/>
          </a:bodyPr>
          <a:lstStyle/>
          <a:p>
            <a:r>
              <a:rPr lang="en-US" sz="1200" i="1" dirty="0"/>
              <a:t>(assign,</a:t>
            </a:r>
          </a:p>
          <a:p>
            <a:r>
              <a:rPr lang="en-US" sz="1200" i="1" dirty="0"/>
              <a:t>activate)</a:t>
            </a:r>
          </a:p>
        </p:txBody>
      </p:sp>
    </p:spTree>
    <p:extLst>
      <p:ext uri="{BB962C8B-B14F-4D97-AF65-F5344CB8AC3E}">
        <p14:creationId xmlns:p14="http://schemas.microsoft.com/office/powerpoint/2010/main" val="2832453833"/>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12625C-9EF2-40E9-B8E6-D9D58C41F693}"/>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a16="http://schemas.microsoft.com/office/drawing/2014/main" id="{76A56B71-43F6-49B0-A083-628DAF50EFBE}"/>
              </a:ext>
            </a:extLst>
          </p:cNvPr>
          <p:cNvSpPr>
            <a:spLocks noGrp="1"/>
          </p:cNvSpPr>
          <p:nvPr>
            <p:ph type="title"/>
          </p:nvPr>
        </p:nvSpPr>
        <p:spPr/>
        <p:txBody>
          <a:bodyPr>
            <a:normAutofit fontScale="90000"/>
          </a:bodyPr>
          <a:lstStyle/>
          <a:p>
            <a:r>
              <a:rPr lang="en-US" dirty="0"/>
              <a:t>New Requirement</a:t>
            </a:r>
          </a:p>
        </p:txBody>
      </p:sp>
      <p:grpSp>
        <p:nvGrpSpPr>
          <p:cNvPr id="35" name="Group 34">
            <a:extLst>
              <a:ext uri="{FF2B5EF4-FFF2-40B4-BE49-F238E27FC236}">
                <a16:creationId xmlns:a16="http://schemas.microsoft.com/office/drawing/2014/main" id="{B59C4A9B-E254-49E9-95D5-2DDB46124E5C}"/>
              </a:ext>
            </a:extLst>
          </p:cNvPr>
          <p:cNvGrpSpPr/>
          <p:nvPr/>
        </p:nvGrpSpPr>
        <p:grpSpPr>
          <a:xfrm>
            <a:off x="4280899" y="1285336"/>
            <a:ext cx="3536830" cy="1780884"/>
            <a:chOff x="759125" y="2134568"/>
            <a:chExt cx="4019909" cy="2122098"/>
          </a:xfrm>
        </p:grpSpPr>
        <p:sp>
          <p:nvSpPr>
            <p:cNvPr id="15" name="Rectangle: Rounded Corners 14">
              <a:extLst>
                <a:ext uri="{FF2B5EF4-FFF2-40B4-BE49-F238E27FC236}">
                  <a16:creationId xmlns:a16="http://schemas.microsoft.com/office/drawing/2014/main" id="{5A6F0052-DCBB-45A5-BA55-BC70268C5AFA}"/>
                </a:ext>
              </a:extLst>
            </p:cNvPr>
            <p:cNvSpPr/>
            <p:nvPr/>
          </p:nvSpPr>
          <p:spPr>
            <a:xfrm>
              <a:off x="759125" y="2134568"/>
              <a:ext cx="4019909" cy="212209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TextBox 15">
              <a:extLst>
                <a:ext uri="{FF2B5EF4-FFF2-40B4-BE49-F238E27FC236}">
                  <a16:creationId xmlns:a16="http://schemas.microsoft.com/office/drawing/2014/main" id="{A6DE466F-C3CB-483F-8620-00EDBCEE66CA}"/>
                </a:ext>
              </a:extLst>
            </p:cNvPr>
            <p:cNvSpPr txBox="1"/>
            <p:nvPr/>
          </p:nvSpPr>
          <p:spPr>
            <a:xfrm>
              <a:off x="1426939" y="2251495"/>
              <a:ext cx="2907249" cy="403420"/>
            </a:xfrm>
            <a:prstGeom prst="rect">
              <a:avLst/>
            </a:prstGeom>
            <a:noFill/>
          </p:spPr>
          <p:txBody>
            <a:bodyPr wrap="none" rtlCol="0">
              <a:spAutoFit/>
            </a:bodyPr>
            <a:lstStyle/>
            <a:p>
              <a:r>
                <a:rPr lang="en-US" sz="1600" dirty="0"/>
                <a:t>Service A – Service Template</a:t>
              </a:r>
            </a:p>
          </p:txBody>
        </p:sp>
        <p:grpSp>
          <p:nvGrpSpPr>
            <p:cNvPr id="19" name="Group 18">
              <a:extLst>
                <a:ext uri="{FF2B5EF4-FFF2-40B4-BE49-F238E27FC236}">
                  <a16:creationId xmlns:a16="http://schemas.microsoft.com/office/drawing/2014/main" id="{5FBD35E8-A261-419D-9418-8D496A244E9C}"/>
                </a:ext>
              </a:extLst>
            </p:cNvPr>
            <p:cNvGrpSpPr/>
            <p:nvPr/>
          </p:nvGrpSpPr>
          <p:grpSpPr>
            <a:xfrm>
              <a:off x="1026543" y="2833474"/>
              <a:ext cx="1086928" cy="428498"/>
              <a:chOff x="5115464" y="1613140"/>
              <a:chExt cx="1086928" cy="428498"/>
            </a:xfrm>
          </p:grpSpPr>
          <p:sp>
            <p:nvSpPr>
              <p:cNvPr id="17" name="Rectangle: Rounded Corners 16">
                <a:extLst>
                  <a:ext uri="{FF2B5EF4-FFF2-40B4-BE49-F238E27FC236}">
                    <a16:creationId xmlns:a16="http://schemas.microsoft.com/office/drawing/2014/main" id="{9473FF13-2B51-467B-B2B3-2FDC5CDF0F34}"/>
                  </a:ext>
                </a:extLst>
              </p:cNvPr>
              <p:cNvSpPr/>
              <p:nvPr/>
            </p:nvSpPr>
            <p:spPr>
              <a:xfrm>
                <a:off x="5115464" y="1613140"/>
                <a:ext cx="1086928" cy="41948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18" name="TextBox 17">
                <a:extLst>
                  <a:ext uri="{FF2B5EF4-FFF2-40B4-BE49-F238E27FC236}">
                    <a16:creationId xmlns:a16="http://schemas.microsoft.com/office/drawing/2014/main" id="{AAE49CED-864E-448A-83E3-E05ABCEE7C48}"/>
                  </a:ext>
                </a:extLst>
              </p:cNvPr>
              <p:cNvSpPr txBox="1"/>
              <p:nvPr/>
            </p:nvSpPr>
            <p:spPr>
              <a:xfrm>
                <a:off x="5192422" y="1638217"/>
                <a:ext cx="967382" cy="403421"/>
              </a:xfrm>
              <a:prstGeom prst="rect">
                <a:avLst/>
              </a:prstGeom>
              <a:noFill/>
            </p:spPr>
            <p:txBody>
              <a:bodyPr wrap="none" rtlCol="0">
                <a:spAutoFit/>
              </a:bodyPr>
              <a:lstStyle/>
              <a:p>
                <a:r>
                  <a:rPr lang="en-US" sz="1600" dirty="0"/>
                  <a:t>VNF A.1</a:t>
                </a:r>
              </a:p>
            </p:txBody>
          </p:sp>
        </p:grpSp>
        <p:grpSp>
          <p:nvGrpSpPr>
            <p:cNvPr id="20" name="Group 19">
              <a:extLst>
                <a:ext uri="{FF2B5EF4-FFF2-40B4-BE49-F238E27FC236}">
                  <a16:creationId xmlns:a16="http://schemas.microsoft.com/office/drawing/2014/main" id="{2EB7C002-9C32-43BE-BD6F-540653188920}"/>
                </a:ext>
              </a:extLst>
            </p:cNvPr>
            <p:cNvGrpSpPr/>
            <p:nvPr/>
          </p:nvGrpSpPr>
          <p:grpSpPr>
            <a:xfrm>
              <a:off x="2225615" y="3546771"/>
              <a:ext cx="1086928" cy="428498"/>
              <a:chOff x="5115464" y="1613140"/>
              <a:chExt cx="1086928" cy="428498"/>
            </a:xfrm>
          </p:grpSpPr>
          <p:sp>
            <p:nvSpPr>
              <p:cNvPr id="21" name="Rectangle: Rounded Corners 20">
                <a:extLst>
                  <a:ext uri="{FF2B5EF4-FFF2-40B4-BE49-F238E27FC236}">
                    <a16:creationId xmlns:a16="http://schemas.microsoft.com/office/drawing/2014/main" id="{E21EEA85-21CF-431C-BA82-41B9D781E8BB}"/>
                  </a:ext>
                </a:extLst>
              </p:cNvPr>
              <p:cNvSpPr/>
              <p:nvPr/>
            </p:nvSpPr>
            <p:spPr>
              <a:xfrm>
                <a:off x="5115464" y="1613140"/>
                <a:ext cx="1086928" cy="41948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22" name="TextBox 21">
                <a:extLst>
                  <a:ext uri="{FF2B5EF4-FFF2-40B4-BE49-F238E27FC236}">
                    <a16:creationId xmlns:a16="http://schemas.microsoft.com/office/drawing/2014/main" id="{7C0F4672-E263-4154-B7A6-BF9B65AB6425}"/>
                  </a:ext>
                </a:extLst>
              </p:cNvPr>
              <p:cNvSpPr txBox="1"/>
              <p:nvPr/>
            </p:nvSpPr>
            <p:spPr>
              <a:xfrm>
                <a:off x="5192422" y="1638217"/>
                <a:ext cx="967382" cy="403421"/>
              </a:xfrm>
              <a:prstGeom prst="rect">
                <a:avLst/>
              </a:prstGeom>
              <a:noFill/>
            </p:spPr>
            <p:txBody>
              <a:bodyPr wrap="none" rtlCol="0">
                <a:spAutoFit/>
              </a:bodyPr>
              <a:lstStyle/>
              <a:p>
                <a:r>
                  <a:rPr lang="en-US" sz="1600" dirty="0"/>
                  <a:t>VNF A.2</a:t>
                </a:r>
              </a:p>
            </p:txBody>
          </p:sp>
        </p:grpSp>
        <p:grpSp>
          <p:nvGrpSpPr>
            <p:cNvPr id="23" name="Group 22">
              <a:extLst>
                <a:ext uri="{FF2B5EF4-FFF2-40B4-BE49-F238E27FC236}">
                  <a16:creationId xmlns:a16="http://schemas.microsoft.com/office/drawing/2014/main" id="{A10C9BCC-48F5-4057-9024-D0ABB55C43CA}"/>
                </a:ext>
              </a:extLst>
            </p:cNvPr>
            <p:cNvGrpSpPr/>
            <p:nvPr/>
          </p:nvGrpSpPr>
          <p:grpSpPr>
            <a:xfrm>
              <a:off x="3436188" y="2871415"/>
              <a:ext cx="1086928" cy="428498"/>
              <a:chOff x="5115464" y="1613140"/>
              <a:chExt cx="1086928" cy="428498"/>
            </a:xfrm>
          </p:grpSpPr>
          <p:sp>
            <p:nvSpPr>
              <p:cNvPr id="24" name="Rectangle: Rounded Corners 23">
                <a:extLst>
                  <a:ext uri="{FF2B5EF4-FFF2-40B4-BE49-F238E27FC236}">
                    <a16:creationId xmlns:a16="http://schemas.microsoft.com/office/drawing/2014/main" id="{637763B3-55F0-4F0D-AF11-5D912F508C6C}"/>
                  </a:ext>
                </a:extLst>
              </p:cNvPr>
              <p:cNvSpPr/>
              <p:nvPr/>
            </p:nvSpPr>
            <p:spPr>
              <a:xfrm>
                <a:off x="5115464" y="1613140"/>
                <a:ext cx="1086928" cy="41948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25" name="TextBox 24">
                <a:extLst>
                  <a:ext uri="{FF2B5EF4-FFF2-40B4-BE49-F238E27FC236}">
                    <a16:creationId xmlns:a16="http://schemas.microsoft.com/office/drawing/2014/main" id="{65D9F669-73D5-4F51-81A2-63D2D0E00D2B}"/>
                  </a:ext>
                </a:extLst>
              </p:cNvPr>
              <p:cNvSpPr txBox="1"/>
              <p:nvPr/>
            </p:nvSpPr>
            <p:spPr>
              <a:xfrm>
                <a:off x="5192422" y="1638217"/>
                <a:ext cx="967382" cy="403421"/>
              </a:xfrm>
              <a:prstGeom prst="rect">
                <a:avLst/>
              </a:prstGeom>
              <a:noFill/>
            </p:spPr>
            <p:txBody>
              <a:bodyPr wrap="none" rtlCol="0">
                <a:spAutoFit/>
              </a:bodyPr>
              <a:lstStyle/>
              <a:p>
                <a:r>
                  <a:rPr lang="en-US" sz="1600" dirty="0"/>
                  <a:t>VNF A.3</a:t>
                </a:r>
              </a:p>
            </p:txBody>
          </p:sp>
        </p:grpSp>
        <p:cxnSp>
          <p:nvCxnSpPr>
            <p:cNvPr id="27" name="Straight Arrow Connector 26">
              <a:extLst>
                <a:ext uri="{FF2B5EF4-FFF2-40B4-BE49-F238E27FC236}">
                  <a16:creationId xmlns:a16="http://schemas.microsoft.com/office/drawing/2014/main" id="{B9D7DD77-243A-4848-B6E3-9AE102D3C73C}"/>
                </a:ext>
              </a:extLst>
            </p:cNvPr>
            <p:cNvCxnSpPr>
              <a:endCxn id="17" idx="3"/>
            </p:cNvCxnSpPr>
            <p:nvPr/>
          </p:nvCxnSpPr>
          <p:spPr>
            <a:xfrm flipH="1">
              <a:off x="2113471" y="3043217"/>
              <a:ext cx="1311216" cy="1"/>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2AA8E4C-20C4-4473-82BC-F9F5A1E29A23}"/>
                </a:ext>
              </a:extLst>
            </p:cNvPr>
            <p:cNvCxnSpPr>
              <a:cxnSpLocks/>
            </p:cNvCxnSpPr>
            <p:nvPr/>
          </p:nvCxnSpPr>
          <p:spPr>
            <a:xfrm flipH="1" flipV="1">
              <a:off x="2086493" y="3251697"/>
              <a:ext cx="449673" cy="282911"/>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3DAF1AB-6CCC-4777-A4D0-0CE673AEDC43}"/>
                </a:ext>
              </a:extLst>
            </p:cNvPr>
            <p:cNvCxnSpPr>
              <a:cxnSpLocks/>
            </p:cNvCxnSpPr>
            <p:nvPr/>
          </p:nvCxnSpPr>
          <p:spPr>
            <a:xfrm flipH="1">
              <a:off x="3295289" y="3277987"/>
              <a:ext cx="405443" cy="295840"/>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5C5F1FF0-B07E-412E-B681-764274D3965A}"/>
              </a:ext>
            </a:extLst>
          </p:cNvPr>
          <p:cNvSpPr txBox="1"/>
          <p:nvPr/>
        </p:nvSpPr>
        <p:spPr>
          <a:xfrm>
            <a:off x="138703" y="2059805"/>
            <a:ext cx="4235570" cy="3970318"/>
          </a:xfrm>
          <a:prstGeom prst="rect">
            <a:avLst/>
          </a:prstGeom>
          <a:noFill/>
        </p:spPr>
        <p:txBody>
          <a:bodyPr wrap="square" rtlCol="0">
            <a:spAutoFit/>
          </a:bodyPr>
          <a:lstStyle/>
          <a:p>
            <a:pPr algn="ctr"/>
            <a:r>
              <a:rPr lang="en-US" b="1" u="sng" dirty="0"/>
              <a:t>Original Approach:</a:t>
            </a:r>
          </a:p>
          <a:p>
            <a:pPr marL="342900" indent="-342900">
              <a:buFont typeface="+mj-lt"/>
              <a:buAutoNum type="arabicPeriod"/>
            </a:pPr>
            <a:r>
              <a:rPr lang="en-US" dirty="0"/>
              <a:t>Build Service A:</a:t>
            </a:r>
          </a:p>
          <a:p>
            <a:pPr marL="800100" lvl="1" indent="-342900">
              <a:buSzPct val="80000"/>
              <a:buFont typeface="+mj-lt"/>
              <a:buAutoNum type="alphaUcPeriod"/>
            </a:pPr>
            <a:r>
              <a:rPr lang="en-US" dirty="0"/>
              <a:t>Build VNF A.1</a:t>
            </a:r>
          </a:p>
          <a:p>
            <a:pPr marL="1314450" lvl="2" indent="-400050">
              <a:buFont typeface="+mj-lt"/>
              <a:buAutoNum type="romanLcPeriod"/>
            </a:pPr>
            <a:r>
              <a:rPr lang="en-US" dirty="0"/>
              <a:t>Assign VNF A.1</a:t>
            </a:r>
          </a:p>
          <a:p>
            <a:pPr marL="1257300" lvl="2" indent="-342900">
              <a:buFont typeface="+mj-lt"/>
              <a:buAutoNum type="romanLcPeriod"/>
            </a:pPr>
            <a:r>
              <a:rPr lang="en-US" dirty="0"/>
              <a:t>Create VNF A.1</a:t>
            </a:r>
          </a:p>
          <a:p>
            <a:pPr marL="1257300" lvl="2" indent="-342900">
              <a:buFont typeface="+mj-lt"/>
              <a:buAutoNum type="romanLcPeriod"/>
            </a:pPr>
            <a:r>
              <a:rPr lang="en-US" dirty="0"/>
              <a:t>Activate VNF A.1</a:t>
            </a:r>
          </a:p>
          <a:p>
            <a:pPr marL="800100" lvl="1" indent="-342900">
              <a:buSzPct val="80000"/>
              <a:buFont typeface="+mj-lt"/>
              <a:buAutoNum type="alphaUcPeriod"/>
            </a:pPr>
            <a:r>
              <a:rPr lang="en-US" dirty="0"/>
              <a:t>Build VNF A.2</a:t>
            </a:r>
          </a:p>
          <a:p>
            <a:pPr marL="1257300" lvl="2" indent="-342900">
              <a:buFont typeface="+mj-lt"/>
              <a:buAutoNum type="arabicPeriod"/>
            </a:pPr>
            <a:r>
              <a:rPr lang="en-US" dirty="0"/>
              <a:t>Assign VNF A.2</a:t>
            </a:r>
          </a:p>
          <a:p>
            <a:pPr marL="1257300" lvl="2" indent="-342900">
              <a:buFont typeface="+mj-lt"/>
              <a:buAutoNum type="arabicPeriod"/>
            </a:pPr>
            <a:r>
              <a:rPr lang="en-US" dirty="0"/>
              <a:t>Create VNF A.2</a:t>
            </a:r>
          </a:p>
          <a:p>
            <a:pPr marL="1257300" lvl="2" indent="-342900">
              <a:buFont typeface="+mj-lt"/>
              <a:buAutoNum type="arabicPeriod"/>
            </a:pPr>
            <a:r>
              <a:rPr lang="en-US" dirty="0"/>
              <a:t>Activate VNF A.2</a:t>
            </a:r>
          </a:p>
          <a:p>
            <a:pPr marL="800100" lvl="1" indent="-342900">
              <a:buFont typeface="+mj-lt"/>
              <a:buAutoNum type="alphaUcPeriod"/>
            </a:pPr>
            <a:r>
              <a:rPr lang="en-US" dirty="0"/>
              <a:t>Build VNF A.3</a:t>
            </a:r>
          </a:p>
          <a:p>
            <a:pPr marL="1257300" lvl="2" indent="-342900">
              <a:buFont typeface="+mj-lt"/>
              <a:buAutoNum type="arabicPeriod"/>
            </a:pPr>
            <a:r>
              <a:rPr lang="en-US" dirty="0"/>
              <a:t>Assign VNF A.3</a:t>
            </a:r>
          </a:p>
          <a:p>
            <a:pPr marL="1257300" lvl="2" indent="-342900">
              <a:buFont typeface="+mj-lt"/>
              <a:buAutoNum type="arabicPeriod"/>
            </a:pPr>
            <a:r>
              <a:rPr lang="en-US" dirty="0"/>
              <a:t>Create VNF A.3</a:t>
            </a:r>
          </a:p>
          <a:p>
            <a:pPr marL="1257300" lvl="2" indent="-342900">
              <a:buFont typeface="+mj-lt"/>
              <a:buAutoNum type="arabicPeriod"/>
            </a:pPr>
            <a:r>
              <a:rPr lang="en-US" dirty="0"/>
              <a:t>Activate VNF A.3</a:t>
            </a:r>
          </a:p>
        </p:txBody>
      </p:sp>
      <p:sp>
        <p:nvSpPr>
          <p:cNvPr id="36" name="TextBox 35">
            <a:extLst>
              <a:ext uri="{FF2B5EF4-FFF2-40B4-BE49-F238E27FC236}">
                <a16:creationId xmlns:a16="http://schemas.microsoft.com/office/drawing/2014/main" id="{7DDB5455-4868-4C65-A617-D3D48DF7F18C}"/>
              </a:ext>
            </a:extLst>
          </p:cNvPr>
          <p:cNvSpPr txBox="1"/>
          <p:nvPr/>
        </p:nvSpPr>
        <p:spPr>
          <a:xfrm>
            <a:off x="8361873" y="2059805"/>
            <a:ext cx="4235570" cy="3693319"/>
          </a:xfrm>
          <a:prstGeom prst="rect">
            <a:avLst/>
          </a:prstGeom>
          <a:noFill/>
        </p:spPr>
        <p:txBody>
          <a:bodyPr wrap="square" rtlCol="0">
            <a:spAutoFit/>
          </a:bodyPr>
          <a:lstStyle/>
          <a:p>
            <a:pPr algn="ctr"/>
            <a:r>
              <a:rPr lang="en-US" b="1" u="sng" dirty="0"/>
              <a:t>New Requirement Approach:</a:t>
            </a:r>
          </a:p>
          <a:p>
            <a:pPr marL="342900" indent="-342900">
              <a:buFont typeface="+mj-lt"/>
              <a:buAutoNum type="arabicPeriod"/>
            </a:pPr>
            <a:r>
              <a:rPr lang="en-US" dirty="0"/>
              <a:t>Assign Service A:</a:t>
            </a:r>
          </a:p>
          <a:p>
            <a:pPr marL="800100" lvl="1" indent="-342900">
              <a:buSzPct val="80000"/>
              <a:buFont typeface="+mj-lt"/>
              <a:buAutoNum type="alphaUcPeriod"/>
            </a:pPr>
            <a:r>
              <a:rPr lang="en-US" dirty="0"/>
              <a:t>Assign VNF A.1</a:t>
            </a:r>
          </a:p>
          <a:p>
            <a:pPr marL="800100" lvl="1" indent="-342900">
              <a:buSzPct val="80000"/>
              <a:buFont typeface="+mj-lt"/>
              <a:buAutoNum type="alphaUcPeriod"/>
            </a:pPr>
            <a:r>
              <a:rPr lang="en-US" dirty="0"/>
              <a:t>Assign VNF A.2</a:t>
            </a:r>
          </a:p>
          <a:p>
            <a:pPr marL="800100" lvl="1" indent="-342900">
              <a:buSzPct val="80000"/>
              <a:buFont typeface="+mj-lt"/>
              <a:buAutoNum type="alphaUcPeriod"/>
            </a:pPr>
            <a:r>
              <a:rPr lang="en-US" dirty="0"/>
              <a:t>Assign VNF A.3</a:t>
            </a:r>
          </a:p>
          <a:p>
            <a:pPr marL="342900" indent="-342900">
              <a:buSzPct val="80000"/>
              <a:buFont typeface="+mj-lt"/>
              <a:buAutoNum type="arabicPeriod"/>
            </a:pPr>
            <a:r>
              <a:rPr lang="en-US" dirty="0"/>
              <a:t>Create Service A:</a:t>
            </a:r>
          </a:p>
          <a:p>
            <a:pPr marL="800100" lvl="1" indent="-342900">
              <a:buSzPct val="80000"/>
              <a:buFont typeface="+mj-lt"/>
              <a:buAutoNum type="alphaUcPeriod"/>
            </a:pPr>
            <a:r>
              <a:rPr lang="en-US" dirty="0"/>
              <a:t>Create VNF A.1</a:t>
            </a:r>
          </a:p>
          <a:p>
            <a:pPr marL="800100" lvl="1" indent="-342900">
              <a:buSzPct val="80000"/>
              <a:buFont typeface="+mj-lt"/>
              <a:buAutoNum type="alphaUcPeriod"/>
            </a:pPr>
            <a:r>
              <a:rPr lang="en-US" dirty="0"/>
              <a:t>Create VNF A.2</a:t>
            </a:r>
          </a:p>
          <a:p>
            <a:pPr marL="800100" lvl="1" indent="-342900">
              <a:buSzPct val="80000"/>
              <a:buFont typeface="+mj-lt"/>
              <a:buAutoNum type="alphaUcPeriod"/>
            </a:pPr>
            <a:r>
              <a:rPr lang="en-US" dirty="0"/>
              <a:t>Create VNF A.3 </a:t>
            </a:r>
          </a:p>
          <a:p>
            <a:pPr marL="342900" indent="-342900">
              <a:buSzPct val="80000"/>
              <a:buFont typeface="+mj-lt"/>
              <a:buAutoNum type="arabicPeriod"/>
            </a:pPr>
            <a:r>
              <a:rPr lang="en-US" dirty="0"/>
              <a:t>Activate Service A:</a:t>
            </a:r>
          </a:p>
          <a:p>
            <a:pPr marL="800100" lvl="1" indent="-342900">
              <a:buSzPct val="80000"/>
              <a:buFont typeface="+mj-lt"/>
              <a:buAutoNum type="alphaUcPeriod"/>
            </a:pPr>
            <a:r>
              <a:rPr lang="en-US" dirty="0"/>
              <a:t>Activate VNF A.1</a:t>
            </a:r>
          </a:p>
          <a:p>
            <a:pPr marL="800100" lvl="1" indent="-342900">
              <a:buSzPct val="80000"/>
              <a:buFont typeface="+mj-lt"/>
              <a:buAutoNum type="alphaUcPeriod"/>
            </a:pPr>
            <a:r>
              <a:rPr lang="en-US" dirty="0"/>
              <a:t>Activate</a:t>
            </a:r>
          </a:p>
          <a:p>
            <a:pPr marL="800100" lvl="1" indent="-342900">
              <a:buSzPct val="80000"/>
              <a:buFont typeface="+mj-lt"/>
              <a:buAutoNum type="alphaUcPeriod"/>
            </a:pPr>
            <a:r>
              <a:rPr lang="en-US" dirty="0"/>
              <a:t>Activate VNF A.3</a:t>
            </a:r>
          </a:p>
        </p:txBody>
      </p:sp>
    </p:spTree>
    <p:extLst>
      <p:ext uri="{BB962C8B-B14F-4D97-AF65-F5344CB8AC3E}">
        <p14:creationId xmlns:p14="http://schemas.microsoft.com/office/powerpoint/2010/main" val="278113226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Terminology</a:t>
            </a:r>
          </a:p>
        </p:txBody>
      </p:sp>
      <p:pic>
        <p:nvPicPr>
          <p:cNvPr id="17" name="Picture 16">
            <a:extLst>
              <a:ext uri="{FF2B5EF4-FFF2-40B4-BE49-F238E27FC236}">
                <a16:creationId xmlns:a16="http://schemas.microsoft.com/office/drawing/2014/main" id="{AFBAFB8C-47FA-44D8-84A9-7A2C006FA919}"/>
              </a:ext>
            </a:extLst>
          </p:cNvPr>
          <p:cNvPicPr>
            <a:picLocks noChangeAspect="1"/>
          </p:cNvPicPr>
          <p:nvPr/>
        </p:nvPicPr>
        <p:blipFill rotWithShape="1">
          <a:blip r:embed="rId2"/>
          <a:srcRect l="29887" t="19783" r="21250" b="16145"/>
          <a:stretch/>
        </p:blipFill>
        <p:spPr>
          <a:xfrm>
            <a:off x="2576945" y="1011382"/>
            <a:ext cx="7038110" cy="5188559"/>
          </a:xfrm>
          <a:prstGeom prst="rect">
            <a:avLst/>
          </a:prstGeom>
        </p:spPr>
      </p:pic>
    </p:spTree>
    <p:extLst>
      <p:ext uri="{BB962C8B-B14F-4D97-AF65-F5344CB8AC3E}">
        <p14:creationId xmlns:p14="http://schemas.microsoft.com/office/powerpoint/2010/main" val="646611515"/>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High Level TOSCA Organization (New Approach)</a:t>
            </a:r>
          </a:p>
        </p:txBody>
      </p:sp>
      <p:sp>
        <p:nvSpPr>
          <p:cNvPr id="6" name="Rounded Rectangle 100">
            <a:extLst>
              <a:ext uri="{FF2B5EF4-FFF2-40B4-BE49-F238E27FC236}">
                <a16:creationId xmlns:a16="http://schemas.microsoft.com/office/drawing/2014/main" id="{1EAC6E97-EC85-4473-A6A6-6CCD7FACA12E}"/>
              </a:ext>
            </a:extLst>
          </p:cNvPr>
          <p:cNvSpPr/>
          <p:nvPr/>
        </p:nvSpPr>
        <p:spPr>
          <a:xfrm>
            <a:off x="314962" y="1371604"/>
            <a:ext cx="9272369" cy="4876784"/>
          </a:xfrm>
          <a:prstGeom prst="roundRect">
            <a:avLst>
              <a:gd name="adj" fmla="val 729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 name="TextBox 9">
            <a:extLst>
              <a:ext uri="{FF2B5EF4-FFF2-40B4-BE49-F238E27FC236}">
                <a16:creationId xmlns:a16="http://schemas.microsoft.com/office/drawing/2014/main" id="{82C085B4-AE9E-42EC-BAA0-EC9E7D82505F}"/>
              </a:ext>
            </a:extLst>
          </p:cNvPr>
          <p:cNvSpPr txBox="1"/>
          <p:nvPr/>
        </p:nvSpPr>
        <p:spPr>
          <a:xfrm>
            <a:off x="4124322" y="1419359"/>
            <a:ext cx="1736819" cy="584775"/>
          </a:xfrm>
          <a:prstGeom prst="rect">
            <a:avLst/>
          </a:prstGeom>
          <a:noFill/>
        </p:spPr>
        <p:txBody>
          <a:bodyPr wrap="square" rtlCol="0">
            <a:spAutoFit/>
          </a:bodyPr>
          <a:lstStyle/>
          <a:p>
            <a:pPr algn="ctr"/>
            <a:r>
              <a:rPr lang="en-US" sz="1600" b="1" u="sng" dirty="0"/>
              <a:t>Service</a:t>
            </a:r>
            <a:br>
              <a:rPr lang="en-US" sz="1600" b="1" u="sng" dirty="0"/>
            </a:br>
            <a:r>
              <a:rPr lang="en-US" sz="1600" b="1" u="sng" dirty="0"/>
              <a:t>Service Template</a:t>
            </a:r>
          </a:p>
        </p:txBody>
      </p:sp>
      <p:grpSp>
        <p:nvGrpSpPr>
          <p:cNvPr id="8" name="Group 7">
            <a:extLst>
              <a:ext uri="{FF2B5EF4-FFF2-40B4-BE49-F238E27FC236}">
                <a16:creationId xmlns:a16="http://schemas.microsoft.com/office/drawing/2014/main" id="{666F1218-B7A9-4C7F-94B5-3DCA6B3BE992}"/>
              </a:ext>
            </a:extLst>
          </p:cNvPr>
          <p:cNvGrpSpPr/>
          <p:nvPr/>
        </p:nvGrpSpPr>
        <p:grpSpPr>
          <a:xfrm>
            <a:off x="9587331" y="1607685"/>
            <a:ext cx="361295" cy="192023"/>
            <a:chOff x="8640666" y="3333406"/>
            <a:chExt cx="516136" cy="274320"/>
          </a:xfrm>
        </p:grpSpPr>
        <p:sp>
          <p:nvSpPr>
            <p:cNvPr id="23" name="Oval 22">
              <a:extLst>
                <a:ext uri="{FF2B5EF4-FFF2-40B4-BE49-F238E27FC236}">
                  <a16:creationId xmlns:a16="http://schemas.microsoft.com/office/drawing/2014/main" id="{B7FEB16E-5CA1-4C88-B355-B69D784E5BA7}"/>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24" name="Straight Connector 23">
              <a:extLst>
                <a:ext uri="{FF2B5EF4-FFF2-40B4-BE49-F238E27FC236}">
                  <a16:creationId xmlns:a16="http://schemas.microsoft.com/office/drawing/2014/main" id="{BA44F426-A2A5-4E3C-91F1-4AF0A89439C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A1E03485-6DBB-4E0F-9956-10ACC3DFA1BB}"/>
              </a:ext>
            </a:extLst>
          </p:cNvPr>
          <p:cNvGrpSpPr/>
          <p:nvPr/>
        </p:nvGrpSpPr>
        <p:grpSpPr>
          <a:xfrm>
            <a:off x="9587331" y="1920120"/>
            <a:ext cx="361295" cy="192023"/>
            <a:chOff x="8640666" y="3333406"/>
            <a:chExt cx="516136" cy="274320"/>
          </a:xfrm>
        </p:grpSpPr>
        <p:sp>
          <p:nvSpPr>
            <p:cNvPr id="21" name="Oval 20">
              <a:extLst>
                <a:ext uri="{FF2B5EF4-FFF2-40B4-BE49-F238E27FC236}">
                  <a16:creationId xmlns:a16="http://schemas.microsoft.com/office/drawing/2014/main" id="{720CB8CA-967A-4CA1-8D7E-6550152DF987}"/>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22" name="Straight Connector 21">
              <a:extLst>
                <a:ext uri="{FF2B5EF4-FFF2-40B4-BE49-F238E27FC236}">
                  <a16:creationId xmlns:a16="http://schemas.microsoft.com/office/drawing/2014/main" id="{BEE667FA-6F0A-4211-A98E-5495250420C1}"/>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C72088FE-C343-45E6-93A9-91F325AD6A90}"/>
              </a:ext>
            </a:extLst>
          </p:cNvPr>
          <p:cNvSpPr txBox="1"/>
          <p:nvPr/>
        </p:nvSpPr>
        <p:spPr>
          <a:xfrm>
            <a:off x="10001153" y="1478196"/>
            <a:ext cx="1715534" cy="400110"/>
          </a:xfrm>
          <a:prstGeom prst="rect">
            <a:avLst/>
          </a:prstGeom>
          <a:noFill/>
        </p:spPr>
        <p:txBody>
          <a:bodyPr wrap="none" rtlCol="0">
            <a:spAutoFit/>
          </a:bodyPr>
          <a:lstStyle/>
          <a:p>
            <a:r>
              <a:rPr lang="en-US" sz="2000" dirty="0"/>
              <a:t>Assign (inputs)</a:t>
            </a:r>
          </a:p>
        </p:txBody>
      </p:sp>
      <p:sp>
        <p:nvSpPr>
          <p:cNvPr id="12" name="TextBox 11">
            <a:extLst>
              <a:ext uri="{FF2B5EF4-FFF2-40B4-BE49-F238E27FC236}">
                <a16:creationId xmlns:a16="http://schemas.microsoft.com/office/drawing/2014/main" id="{3B1CE6FF-F8D0-44A7-8BDD-75FB757CAD4A}"/>
              </a:ext>
            </a:extLst>
          </p:cNvPr>
          <p:cNvSpPr txBox="1"/>
          <p:nvPr/>
        </p:nvSpPr>
        <p:spPr>
          <a:xfrm>
            <a:off x="10003880" y="1788251"/>
            <a:ext cx="1734257" cy="400110"/>
          </a:xfrm>
          <a:prstGeom prst="rect">
            <a:avLst/>
          </a:prstGeom>
          <a:noFill/>
        </p:spPr>
        <p:txBody>
          <a:bodyPr wrap="none" rtlCol="0">
            <a:spAutoFit/>
          </a:bodyPr>
          <a:lstStyle/>
          <a:p>
            <a:r>
              <a:rPr lang="en-US" sz="2000" dirty="0"/>
              <a:t>Create (inputs)</a:t>
            </a:r>
          </a:p>
        </p:txBody>
      </p:sp>
      <p:grpSp>
        <p:nvGrpSpPr>
          <p:cNvPr id="13" name="Group 12">
            <a:extLst>
              <a:ext uri="{FF2B5EF4-FFF2-40B4-BE49-F238E27FC236}">
                <a16:creationId xmlns:a16="http://schemas.microsoft.com/office/drawing/2014/main" id="{0F0F113C-50DB-4ADA-A2BC-94ECCA566317}"/>
              </a:ext>
            </a:extLst>
          </p:cNvPr>
          <p:cNvGrpSpPr/>
          <p:nvPr/>
        </p:nvGrpSpPr>
        <p:grpSpPr>
          <a:xfrm>
            <a:off x="9587331" y="2188847"/>
            <a:ext cx="361295" cy="192023"/>
            <a:chOff x="8640666" y="3333406"/>
            <a:chExt cx="516136" cy="274320"/>
          </a:xfrm>
        </p:grpSpPr>
        <p:sp>
          <p:nvSpPr>
            <p:cNvPr id="19" name="Oval 18">
              <a:extLst>
                <a:ext uri="{FF2B5EF4-FFF2-40B4-BE49-F238E27FC236}">
                  <a16:creationId xmlns:a16="http://schemas.microsoft.com/office/drawing/2014/main" id="{B10FB9B9-43FF-4273-9AC8-052A9B5EC4FD}"/>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20" name="Straight Connector 19">
              <a:extLst>
                <a:ext uri="{FF2B5EF4-FFF2-40B4-BE49-F238E27FC236}">
                  <a16:creationId xmlns:a16="http://schemas.microsoft.com/office/drawing/2014/main" id="{095B8D8D-B12A-4538-8114-83DABADDEB76}"/>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3CD24F7B-2C56-4D4B-BFC5-21723907DE3A}"/>
              </a:ext>
            </a:extLst>
          </p:cNvPr>
          <p:cNvGrpSpPr/>
          <p:nvPr/>
        </p:nvGrpSpPr>
        <p:grpSpPr>
          <a:xfrm>
            <a:off x="9587331" y="2501282"/>
            <a:ext cx="361295" cy="192023"/>
            <a:chOff x="8640666" y="3333406"/>
            <a:chExt cx="516136" cy="274320"/>
          </a:xfrm>
        </p:grpSpPr>
        <p:sp>
          <p:nvSpPr>
            <p:cNvPr id="17" name="Oval 16">
              <a:extLst>
                <a:ext uri="{FF2B5EF4-FFF2-40B4-BE49-F238E27FC236}">
                  <a16:creationId xmlns:a16="http://schemas.microsoft.com/office/drawing/2014/main" id="{7CEBC56E-44B4-40BC-A312-4238EDD20EEE}"/>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8" name="Straight Connector 17">
              <a:extLst>
                <a:ext uri="{FF2B5EF4-FFF2-40B4-BE49-F238E27FC236}">
                  <a16:creationId xmlns:a16="http://schemas.microsoft.com/office/drawing/2014/main" id="{9BD6E9A5-3C33-46C8-B41E-D3B569B8CEA6}"/>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78A02223-B103-4C69-B08C-80396B8A5E63}"/>
              </a:ext>
            </a:extLst>
          </p:cNvPr>
          <p:cNvSpPr txBox="1"/>
          <p:nvPr/>
        </p:nvSpPr>
        <p:spPr>
          <a:xfrm>
            <a:off x="10001153" y="2059358"/>
            <a:ext cx="2061718" cy="400110"/>
          </a:xfrm>
          <a:prstGeom prst="rect">
            <a:avLst/>
          </a:prstGeom>
          <a:noFill/>
        </p:spPr>
        <p:txBody>
          <a:bodyPr wrap="none" rtlCol="0">
            <a:spAutoFit/>
          </a:bodyPr>
          <a:lstStyle/>
          <a:p>
            <a:r>
              <a:rPr lang="en-US" sz="2000" dirty="0"/>
              <a:t>Configure (inputs)</a:t>
            </a:r>
          </a:p>
        </p:txBody>
      </p:sp>
      <p:sp>
        <p:nvSpPr>
          <p:cNvPr id="16" name="TextBox 15">
            <a:extLst>
              <a:ext uri="{FF2B5EF4-FFF2-40B4-BE49-F238E27FC236}">
                <a16:creationId xmlns:a16="http://schemas.microsoft.com/office/drawing/2014/main" id="{DDAFF3B1-11E7-4BD8-B230-9DF5FEFA738B}"/>
              </a:ext>
            </a:extLst>
          </p:cNvPr>
          <p:cNvSpPr txBox="1"/>
          <p:nvPr/>
        </p:nvSpPr>
        <p:spPr>
          <a:xfrm>
            <a:off x="10031590" y="2383268"/>
            <a:ext cx="1898981" cy="400110"/>
          </a:xfrm>
          <a:prstGeom prst="rect">
            <a:avLst/>
          </a:prstGeom>
          <a:noFill/>
        </p:spPr>
        <p:txBody>
          <a:bodyPr wrap="none" rtlCol="0">
            <a:spAutoFit/>
          </a:bodyPr>
          <a:lstStyle/>
          <a:p>
            <a:r>
              <a:rPr lang="en-US" sz="2000" dirty="0"/>
              <a:t>Activate (inputs)</a:t>
            </a:r>
          </a:p>
        </p:txBody>
      </p:sp>
      <p:sp>
        <p:nvSpPr>
          <p:cNvPr id="25" name="Rounded Rectangle 100">
            <a:extLst>
              <a:ext uri="{FF2B5EF4-FFF2-40B4-BE49-F238E27FC236}">
                <a16:creationId xmlns:a16="http://schemas.microsoft.com/office/drawing/2014/main" id="{94EF4AA5-DD29-449D-A349-40714024A2F1}"/>
              </a:ext>
            </a:extLst>
          </p:cNvPr>
          <p:cNvSpPr/>
          <p:nvPr/>
        </p:nvSpPr>
        <p:spPr>
          <a:xfrm>
            <a:off x="564517" y="2199902"/>
            <a:ext cx="5018136" cy="2461001"/>
          </a:xfrm>
          <a:prstGeom prst="roundRect">
            <a:avLst>
              <a:gd name="adj" fmla="val 7292"/>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6" name="Group 25">
            <a:extLst>
              <a:ext uri="{FF2B5EF4-FFF2-40B4-BE49-F238E27FC236}">
                <a16:creationId xmlns:a16="http://schemas.microsoft.com/office/drawing/2014/main" id="{B0D62D8E-778D-4134-8384-20DD714F3D2C}"/>
              </a:ext>
            </a:extLst>
          </p:cNvPr>
          <p:cNvGrpSpPr/>
          <p:nvPr/>
        </p:nvGrpSpPr>
        <p:grpSpPr>
          <a:xfrm>
            <a:off x="5582653" y="2397571"/>
            <a:ext cx="2475540" cy="1305182"/>
            <a:chOff x="4137634" y="1747496"/>
            <a:chExt cx="2475540" cy="1305182"/>
          </a:xfrm>
        </p:grpSpPr>
        <p:grpSp>
          <p:nvGrpSpPr>
            <p:cNvPr id="27" name="Group 26">
              <a:extLst>
                <a:ext uri="{FF2B5EF4-FFF2-40B4-BE49-F238E27FC236}">
                  <a16:creationId xmlns:a16="http://schemas.microsoft.com/office/drawing/2014/main" id="{F795832E-1D3A-4BE4-9D83-35C89197AD8C}"/>
                </a:ext>
              </a:extLst>
            </p:cNvPr>
            <p:cNvGrpSpPr/>
            <p:nvPr/>
          </p:nvGrpSpPr>
          <p:grpSpPr>
            <a:xfrm>
              <a:off x="4137634" y="1876985"/>
              <a:ext cx="361295" cy="192023"/>
              <a:chOff x="8640666" y="3333406"/>
              <a:chExt cx="516136" cy="274320"/>
            </a:xfrm>
          </p:grpSpPr>
          <p:sp>
            <p:nvSpPr>
              <p:cNvPr id="41" name="Oval 40">
                <a:extLst>
                  <a:ext uri="{FF2B5EF4-FFF2-40B4-BE49-F238E27FC236}">
                    <a16:creationId xmlns:a16="http://schemas.microsoft.com/office/drawing/2014/main" id="{49EFEF56-24E8-42BA-92BD-9F62C0054EF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2" name="Straight Connector 41">
                <a:extLst>
                  <a:ext uri="{FF2B5EF4-FFF2-40B4-BE49-F238E27FC236}">
                    <a16:creationId xmlns:a16="http://schemas.microsoft.com/office/drawing/2014/main" id="{58136A25-41BA-4023-9087-ADCC08E2AF9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32010C4F-7EDF-427C-80E5-9448DBD05BCC}"/>
                </a:ext>
              </a:extLst>
            </p:cNvPr>
            <p:cNvGrpSpPr/>
            <p:nvPr/>
          </p:nvGrpSpPr>
          <p:grpSpPr>
            <a:xfrm>
              <a:off x="4137634" y="2189420"/>
              <a:ext cx="361295" cy="192023"/>
              <a:chOff x="8640666" y="3333406"/>
              <a:chExt cx="516136" cy="274320"/>
            </a:xfrm>
          </p:grpSpPr>
          <p:sp>
            <p:nvSpPr>
              <p:cNvPr id="39" name="Oval 38">
                <a:extLst>
                  <a:ext uri="{FF2B5EF4-FFF2-40B4-BE49-F238E27FC236}">
                    <a16:creationId xmlns:a16="http://schemas.microsoft.com/office/drawing/2014/main" id="{18F36021-BD16-4BEE-9321-19D21FB4FB5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0" name="Straight Connector 39">
                <a:extLst>
                  <a:ext uri="{FF2B5EF4-FFF2-40B4-BE49-F238E27FC236}">
                    <a16:creationId xmlns:a16="http://schemas.microsoft.com/office/drawing/2014/main" id="{3693723F-6621-42C5-9B05-7FA5F0088666}"/>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116BBA8D-0CF8-462C-91D8-6D67E5227AB3}"/>
                </a:ext>
              </a:extLst>
            </p:cNvPr>
            <p:cNvSpPr txBox="1"/>
            <p:nvPr/>
          </p:nvSpPr>
          <p:spPr>
            <a:xfrm>
              <a:off x="4551456" y="1747496"/>
              <a:ext cx="1715534" cy="400110"/>
            </a:xfrm>
            <a:prstGeom prst="rect">
              <a:avLst/>
            </a:prstGeom>
            <a:noFill/>
          </p:spPr>
          <p:txBody>
            <a:bodyPr wrap="none" rtlCol="0">
              <a:spAutoFit/>
            </a:bodyPr>
            <a:lstStyle/>
            <a:p>
              <a:r>
                <a:rPr lang="en-US" sz="2000" dirty="0"/>
                <a:t>Assign (inputs)</a:t>
              </a:r>
            </a:p>
          </p:txBody>
        </p:sp>
        <p:sp>
          <p:nvSpPr>
            <p:cNvPr id="30" name="TextBox 29">
              <a:extLst>
                <a:ext uri="{FF2B5EF4-FFF2-40B4-BE49-F238E27FC236}">
                  <a16:creationId xmlns:a16="http://schemas.microsoft.com/office/drawing/2014/main" id="{520F5DF7-A51A-4553-9CF2-E7DFD1C05062}"/>
                </a:ext>
              </a:extLst>
            </p:cNvPr>
            <p:cNvSpPr txBox="1"/>
            <p:nvPr/>
          </p:nvSpPr>
          <p:spPr>
            <a:xfrm>
              <a:off x="4554183" y="2057551"/>
              <a:ext cx="1734257" cy="400110"/>
            </a:xfrm>
            <a:prstGeom prst="rect">
              <a:avLst/>
            </a:prstGeom>
            <a:noFill/>
          </p:spPr>
          <p:txBody>
            <a:bodyPr wrap="none" rtlCol="0">
              <a:spAutoFit/>
            </a:bodyPr>
            <a:lstStyle/>
            <a:p>
              <a:r>
                <a:rPr lang="en-US" sz="2000" dirty="0"/>
                <a:t>Create (inputs)</a:t>
              </a:r>
            </a:p>
          </p:txBody>
        </p:sp>
        <p:grpSp>
          <p:nvGrpSpPr>
            <p:cNvPr id="31" name="Group 30">
              <a:extLst>
                <a:ext uri="{FF2B5EF4-FFF2-40B4-BE49-F238E27FC236}">
                  <a16:creationId xmlns:a16="http://schemas.microsoft.com/office/drawing/2014/main" id="{09D36285-002B-4220-88B2-F9E7B0467F1A}"/>
                </a:ext>
              </a:extLst>
            </p:cNvPr>
            <p:cNvGrpSpPr/>
            <p:nvPr/>
          </p:nvGrpSpPr>
          <p:grpSpPr>
            <a:xfrm>
              <a:off x="4137634" y="2458147"/>
              <a:ext cx="361295" cy="192023"/>
              <a:chOff x="8640666" y="3333406"/>
              <a:chExt cx="516136" cy="274320"/>
            </a:xfrm>
          </p:grpSpPr>
          <p:sp>
            <p:nvSpPr>
              <p:cNvPr id="37" name="Oval 36">
                <a:extLst>
                  <a:ext uri="{FF2B5EF4-FFF2-40B4-BE49-F238E27FC236}">
                    <a16:creationId xmlns:a16="http://schemas.microsoft.com/office/drawing/2014/main" id="{D88FFACC-FD81-4826-BAE9-B6A1FD48BB5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8" name="Straight Connector 37">
                <a:extLst>
                  <a:ext uri="{FF2B5EF4-FFF2-40B4-BE49-F238E27FC236}">
                    <a16:creationId xmlns:a16="http://schemas.microsoft.com/office/drawing/2014/main" id="{34F867B9-6A02-44C1-95DC-69D7393E80D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8C476C2-5B59-4B2E-909E-6841000BF2FF}"/>
                </a:ext>
              </a:extLst>
            </p:cNvPr>
            <p:cNvGrpSpPr/>
            <p:nvPr/>
          </p:nvGrpSpPr>
          <p:grpSpPr>
            <a:xfrm>
              <a:off x="4137634" y="2770582"/>
              <a:ext cx="361295" cy="192023"/>
              <a:chOff x="8640666" y="3333406"/>
              <a:chExt cx="516136" cy="274320"/>
            </a:xfrm>
          </p:grpSpPr>
          <p:sp>
            <p:nvSpPr>
              <p:cNvPr id="35" name="Oval 34">
                <a:extLst>
                  <a:ext uri="{FF2B5EF4-FFF2-40B4-BE49-F238E27FC236}">
                    <a16:creationId xmlns:a16="http://schemas.microsoft.com/office/drawing/2014/main" id="{E615B532-1151-42C5-857C-97C0E75E11C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6" name="Straight Connector 35">
                <a:extLst>
                  <a:ext uri="{FF2B5EF4-FFF2-40B4-BE49-F238E27FC236}">
                    <a16:creationId xmlns:a16="http://schemas.microsoft.com/office/drawing/2014/main" id="{B238C82D-44AA-4573-ADF2-11DD68D0B6B6}"/>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69ABBDBB-DADC-4AEB-A9D1-7614F704D9BF}"/>
                </a:ext>
              </a:extLst>
            </p:cNvPr>
            <p:cNvSpPr txBox="1"/>
            <p:nvPr/>
          </p:nvSpPr>
          <p:spPr>
            <a:xfrm>
              <a:off x="4551456" y="2328658"/>
              <a:ext cx="2061718" cy="400110"/>
            </a:xfrm>
            <a:prstGeom prst="rect">
              <a:avLst/>
            </a:prstGeom>
            <a:noFill/>
          </p:spPr>
          <p:txBody>
            <a:bodyPr wrap="none" rtlCol="0">
              <a:spAutoFit/>
            </a:bodyPr>
            <a:lstStyle/>
            <a:p>
              <a:r>
                <a:rPr lang="en-US" sz="2000" dirty="0"/>
                <a:t>Configure (inputs)</a:t>
              </a:r>
            </a:p>
          </p:txBody>
        </p:sp>
        <p:sp>
          <p:nvSpPr>
            <p:cNvPr id="34" name="TextBox 33">
              <a:extLst>
                <a:ext uri="{FF2B5EF4-FFF2-40B4-BE49-F238E27FC236}">
                  <a16:creationId xmlns:a16="http://schemas.microsoft.com/office/drawing/2014/main" id="{35B0FCC0-54AA-46AD-8EB6-F81674005EA7}"/>
                </a:ext>
              </a:extLst>
            </p:cNvPr>
            <p:cNvSpPr txBox="1"/>
            <p:nvPr/>
          </p:nvSpPr>
          <p:spPr>
            <a:xfrm>
              <a:off x="4581893" y="2652568"/>
              <a:ext cx="1898981" cy="400110"/>
            </a:xfrm>
            <a:prstGeom prst="rect">
              <a:avLst/>
            </a:prstGeom>
            <a:noFill/>
          </p:spPr>
          <p:txBody>
            <a:bodyPr wrap="none" rtlCol="0">
              <a:spAutoFit/>
            </a:bodyPr>
            <a:lstStyle/>
            <a:p>
              <a:r>
                <a:rPr lang="en-US" sz="2000" dirty="0"/>
                <a:t>Activate (inputs)</a:t>
              </a:r>
            </a:p>
          </p:txBody>
        </p:sp>
      </p:grpSp>
      <p:sp>
        <p:nvSpPr>
          <p:cNvPr id="43" name="TextBox 42">
            <a:extLst>
              <a:ext uri="{FF2B5EF4-FFF2-40B4-BE49-F238E27FC236}">
                <a16:creationId xmlns:a16="http://schemas.microsoft.com/office/drawing/2014/main" id="{375AFF86-A45A-47A1-A0F6-B971377FB56D}"/>
              </a:ext>
            </a:extLst>
          </p:cNvPr>
          <p:cNvSpPr txBox="1"/>
          <p:nvPr/>
        </p:nvSpPr>
        <p:spPr>
          <a:xfrm>
            <a:off x="1994965" y="2241015"/>
            <a:ext cx="1736819" cy="584775"/>
          </a:xfrm>
          <a:prstGeom prst="rect">
            <a:avLst/>
          </a:prstGeom>
          <a:noFill/>
        </p:spPr>
        <p:txBody>
          <a:bodyPr wrap="square" rtlCol="0">
            <a:spAutoFit/>
          </a:bodyPr>
          <a:lstStyle/>
          <a:p>
            <a:pPr algn="ctr"/>
            <a:r>
              <a:rPr lang="en-US" sz="1600" b="1" u="sng" dirty="0"/>
              <a:t>VNF</a:t>
            </a:r>
            <a:br>
              <a:rPr lang="en-US" sz="1600" b="1" u="sng" dirty="0"/>
            </a:br>
            <a:r>
              <a:rPr lang="en-US" sz="1600" b="1" u="sng" dirty="0"/>
              <a:t>Service Template</a:t>
            </a:r>
          </a:p>
        </p:txBody>
      </p:sp>
      <p:grpSp>
        <p:nvGrpSpPr>
          <p:cNvPr id="63" name="Group 62">
            <a:extLst>
              <a:ext uri="{FF2B5EF4-FFF2-40B4-BE49-F238E27FC236}">
                <a16:creationId xmlns:a16="http://schemas.microsoft.com/office/drawing/2014/main" id="{4A1356AF-12EA-4E20-B16A-43EEDBC5EF57}"/>
              </a:ext>
            </a:extLst>
          </p:cNvPr>
          <p:cNvGrpSpPr/>
          <p:nvPr/>
        </p:nvGrpSpPr>
        <p:grpSpPr>
          <a:xfrm>
            <a:off x="702066" y="3166183"/>
            <a:ext cx="4473571" cy="1371090"/>
            <a:chOff x="3165762" y="3347150"/>
            <a:chExt cx="4473571" cy="1371090"/>
          </a:xfrm>
        </p:grpSpPr>
        <p:sp>
          <p:nvSpPr>
            <p:cNvPr id="44" name="Rounded Rectangle 100">
              <a:extLst>
                <a:ext uri="{FF2B5EF4-FFF2-40B4-BE49-F238E27FC236}">
                  <a16:creationId xmlns:a16="http://schemas.microsoft.com/office/drawing/2014/main" id="{078122FB-A392-43C6-910E-ABB7FAA4AA51}"/>
                </a:ext>
              </a:extLst>
            </p:cNvPr>
            <p:cNvSpPr/>
            <p:nvPr/>
          </p:nvSpPr>
          <p:spPr>
            <a:xfrm>
              <a:off x="3165762" y="3347150"/>
              <a:ext cx="2161309" cy="1371090"/>
            </a:xfrm>
            <a:prstGeom prst="roundRect">
              <a:avLst>
                <a:gd name="adj" fmla="val 7292"/>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46" name="Group 45">
              <a:extLst>
                <a:ext uri="{FF2B5EF4-FFF2-40B4-BE49-F238E27FC236}">
                  <a16:creationId xmlns:a16="http://schemas.microsoft.com/office/drawing/2014/main" id="{E062C919-8AC9-4160-A51E-05403F3E6A95}"/>
                </a:ext>
              </a:extLst>
            </p:cNvPr>
            <p:cNvGrpSpPr/>
            <p:nvPr/>
          </p:nvGrpSpPr>
          <p:grpSpPr>
            <a:xfrm>
              <a:off x="5327072" y="3572651"/>
              <a:ext cx="361295" cy="192023"/>
              <a:chOff x="8640666" y="3333406"/>
              <a:chExt cx="516136" cy="274320"/>
            </a:xfrm>
          </p:grpSpPr>
          <p:sp>
            <p:nvSpPr>
              <p:cNvPr id="60" name="Oval 59">
                <a:extLst>
                  <a:ext uri="{FF2B5EF4-FFF2-40B4-BE49-F238E27FC236}">
                    <a16:creationId xmlns:a16="http://schemas.microsoft.com/office/drawing/2014/main" id="{B88E31C7-DDD5-4C75-A010-84B6C0DBF74B}"/>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1" name="Straight Connector 60">
                <a:extLst>
                  <a:ext uri="{FF2B5EF4-FFF2-40B4-BE49-F238E27FC236}">
                    <a16:creationId xmlns:a16="http://schemas.microsoft.com/office/drawing/2014/main" id="{E4A7495B-C4F8-495B-8F67-79F1EB5813E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BE6C1717-CEC8-4707-ACF8-670C6ADA01DF}"/>
                </a:ext>
              </a:extLst>
            </p:cNvPr>
            <p:cNvGrpSpPr/>
            <p:nvPr/>
          </p:nvGrpSpPr>
          <p:grpSpPr>
            <a:xfrm>
              <a:off x="5327072" y="3885086"/>
              <a:ext cx="361295" cy="192023"/>
              <a:chOff x="8640666" y="3333406"/>
              <a:chExt cx="516136" cy="274320"/>
            </a:xfrm>
          </p:grpSpPr>
          <p:sp>
            <p:nvSpPr>
              <p:cNvPr id="58" name="Oval 57">
                <a:extLst>
                  <a:ext uri="{FF2B5EF4-FFF2-40B4-BE49-F238E27FC236}">
                    <a16:creationId xmlns:a16="http://schemas.microsoft.com/office/drawing/2014/main" id="{89A19C18-D28E-4020-919E-B39D3AE342DE}"/>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59" name="Straight Connector 58">
                <a:extLst>
                  <a:ext uri="{FF2B5EF4-FFF2-40B4-BE49-F238E27FC236}">
                    <a16:creationId xmlns:a16="http://schemas.microsoft.com/office/drawing/2014/main" id="{FFC5D418-C065-4687-9954-A006223506A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3EE55BC8-5D45-4B06-B56D-37D3A7A5C270}"/>
                </a:ext>
              </a:extLst>
            </p:cNvPr>
            <p:cNvSpPr txBox="1"/>
            <p:nvPr/>
          </p:nvSpPr>
          <p:spPr>
            <a:xfrm>
              <a:off x="5740894" y="3443162"/>
              <a:ext cx="1715534" cy="400110"/>
            </a:xfrm>
            <a:prstGeom prst="rect">
              <a:avLst/>
            </a:prstGeom>
            <a:noFill/>
          </p:spPr>
          <p:txBody>
            <a:bodyPr wrap="none" rtlCol="0">
              <a:spAutoFit/>
            </a:bodyPr>
            <a:lstStyle/>
            <a:p>
              <a:r>
                <a:rPr lang="en-US" sz="2000" dirty="0"/>
                <a:t>Assign (inputs)</a:t>
              </a:r>
            </a:p>
          </p:txBody>
        </p:sp>
        <p:sp>
          <p:nvSpPr>
            <p:cNvPr id="49" name="TextBox 48">
              <a:extLst>
                <a:ext uri="{FF2B5EF4-FFF2-40B4-BE49-F238E27FC236}">
                  <a16:creationId xmlns:a16="http://schemas.microsoft.com/office/drawing/2014/main" id="{32375E2D-CA4B-413B-9FA5-BC51C0E9A18C}"/>
                </a:ext>
              </a:extLst>
            </p:cNvPr>
            <p:cNvSpPr txBox="1"/>
            <p:nvPr/>
          </p:nvSpPr>
          <p:spPr>
            <a:xfrm>
              <a:off x="5743621" y="3753217"/>
              <a:ext cx="1895712" cy="400110"/>
            </a:xfrm>
            <a:prstGeom prst="rect">
              <a:avLst/>
            </a:prstGeom>
            <a:noFill/>
          </p:spPr>
          <p:txBody>
            <a:bodyPr wrap="none" rtlCol="0">
              <a:spAutoFit/>
            </a:bodyPr>
            <a:lstStyle/>
            <a:p>
              <a:r>
                <a:rPr lang="en-US" sz="2000" dirty="0"/>
                <a:t>Request (inputs)</a:t>
              </a:r>
            </a:p>
          </p:txBody>
        </p:sp>
        <p:sp>
          <p:nvSpPr>
            <p:cNvPr id="62" name="TextBox 61">
              <a:extLst>
                <a:ext uri="{FF2B5EF4-FFF2-40B4-BE49-F238E27FC236}">
                  <a16:creationId xmlns:a16="http://schemas.microsoft.com/office/drawing/2014/main" id="{728EB4A3-E16D-41AF-B2DB-56BA6F606D37}"/>
                </a:ext>
              </a:extLst>
            </p:cNvPr>
            <p:cNvSpPr txBox="1"/>
            <p:nvPr/>
          </p:nvSpPr>
          <p:spPr>
            <a:xfrm>
              <a:off x="3358834" y="3460829"/>
              <a:ext cx="1736819" cy="584775"/>
            </a:xfrm>
            <a:prstGeom prst="rect">
              <a:avLst/>
            </a:prstGeom>
            <a:noFill/>
          </p:spPr>
          <p:txBody>
            <a:bodyPr wrap="square" rtlCol="0">
              <a:spAutoFit/>
            </a:bodyPr>
            <a:lstStyle/>
            <a:p>
              <a:pPr algn="ctr"/>
              <a:r>
                <a:rPr lang="en-US" sz="1600" b="1" u="sng" dirty="0"/>
                <a:t>VF Module</a:t>
              </a:r>
              <a:br>
                <a:rPr lang="en-US" sz="1600" b="1" u="sng" dirty="0"/>
              </a:br>
              <a:r>
                <a:rPr lang="en-US" sz="1600" b="1" u="sng" dirty="0"/>
                <a:t>Service Template</a:t>
              </a:r>
            </a:p>
          </p:txBody>
        </p:sp>
      </p:grpSp>
      <p:grpSp>
        <p:nvGrpSpPr>
          <p:cNvPr id="64" name="Group 63">
            <a:extLst>
              <a:ext uri="{FF2B5EF4-FFF2-40B4-BE49-F238E27FC236}">
                <a16:creationId xmlns:a16="http://schemas.microsoft.com/office/drawing/2014/main" id="{486545F4-5742-4DAC-8EF3-31AEAEDDC113}"/>
              </a:ext>
            </a:extLst>
          </p:cNvPr>
          <p:cNvGrpSpPr/>
          <p:nvPr/>
        </p:nvGrpSpPr>
        <p:grpSpPr>
          <a:xfrm>
            <a:off x="564517" y="4963090"/>
            <a:ext cx="3439745" cy="1063672"/>
            <a:chOff x="8687555" y="2238910"/>
            <a:chExt cx="3439745" cy="1063672"/>
          </a:xfrm>
        </p:grpSpPr>
        <p:sp>
          <p:nvSpPr>
            <p:cNvPr id="65" name="Rounded Rectangle 100">
              <a:extLst>
                <a:ext uri="{FF2B5EF4-FFF2-40B4-BE49-F238E27FC236}">
                  <a16:creationId xmlns:a16="http://schemas.microsoft.com/office/drawing/2014/main" id="{CD3F332A-7E2D-49DA-A246-67F3E0B78B45}"/>
                </a:ext>
              </a:extLst>
            </p:cNvPr>
            <p:cNvSpPr/>
            <p:nvPr/>
          </p:nvSpPr>
          <p:spPr>
            <a:xfrm>
              <a:off x="8687555" y="223891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66" name="Group 65">
              <a:extLst>
                <a:ext uri="{FF2B5EF4-FFF2-40B4-BE49-F238E27FC236}">
                  <a16:creationId xmlns:a16="http://schemas.microsoft.com/office/drawing/2014/main" id="{7BD0C3B3-7FC7-4BDE-848A-C69450B9C036}"/>
                </a:ext>
              </a:extLst>
            </p:cNvPr>
            <p:cNvGrpSpPr/>
            <p:nvPr/>
          </p:nvGrpSpPr>
          <p:grpSpPr>
            <a:xfrm>
              <a:off x="10517381" y="2368399"/>
              <a:ext cx="361295" cy="192023"/>
              <a:chOff x="8640666" y="3333406"/>
              <a:chExt cx="516136" cy="274320"/>
            </a:xfrm>
          </p:grpSpPr>
          <p:sp>
            <p:nvSpPr>
              <p:cNvPr id="77" name="Oval 76">
                <a:extLst>
                  <a:ext uri="{FF2B5EF4-FFF2-40B4-BE49-F238E27FC236}">
                    <a16:creationId xmlns:a16="http://schemas.microsoft.com/office/drawing/2014/main" id="{A9C4A03E-EA11-4E0E-95B7-4EEE6BF1259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8" name="Straight Connector 77">
                <a:extLst>
                  <a:ext uri="{FF2B5EF4-FFF2-40B4-BE49-F238E27FC236}">
                    <a16:creationId xmlns:a16="http://schemas.microsoft.com/office/drawing/2014/main" id="{24C24BC5-8C7F-4D3D-9E2F-808DBAE14180}"/>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503749D2-F5CB-41B8-AFBE-712E2F50F53C}"/>
                </a:ext>
              </a:extLst>
            </p:cNvPr>
            <p:cNvSpPr txBox="1"/>
            <p:nvPr/>
          </p:nvSpPr>
          <p:spPr>
            <a:xfrm>
              <a:off x="8739501" y="2422147"/>
              <a:ext cx="1736819" cy="584775"/>
            </a:xfrm>
            <a:prstGeom prst="rect">
              <a:avLst/>
            </a:prstGeom>
            <a:noFill/>
          </p:spPr>
          <p:txBody>
            <a:bodyPr wrap="square" rtlCol="0">
              <a:spAutoFit/>
            </a:bodyPr>
            <a:lstStyle/>
            <a:p>
              <a:pPr algn="ctr"/>
              <a:r>
                <a:rPr lang="en-US" sz="1600" b="1" u="sng" dirty="0"/>
                <a:t>PNF</a:t>
              </a:r>
              <a:br>
                <a:rPr lang="en-US" sz="1600" b="1" u="sng" dirty="0"/>
              </a:br>
              <a:r>
                <a:rPr lang="en-US" sz="1600" b="1" u="sng" dirty="0"/>
                <a:t>Service Template</a:t>
              </a:r>
            </a:p>
          </p:txBody>
        </p:sp>
        <p:sp>
          <p:nvSpPr>
            <p:cNvPr id="68" name="TextBox 67">
              <a:extLst>
                <a:ext uri="{FF2B5EF4-FFF2-40B4-BE49-F238E27FC236}">
                  <a16:creationId xmlns:a16="http://schemas.microsoft.com/office/drawing/2014/main" id="{698D3A4A-5A48-4F23-B02F-021DC56B0451}"/>
                </a:ext>
              </a:extLst>
            </p:cNvPr>
            <p:cNvSpPr txBox="1"/>
            <p:nvPr/>
          </p:nvSpPr>
          <p:spPr>
            <a:xfrm>
              <a:off x="10931203" y="2238910"/>
              <a:ext cx="849913" cy="400110"/>
            </a:xfrm>
            <a:prstGeom prst="rect">
              <a:avLst/>
            </a:prstGeom>
            <a:noFill/>
          </p:spPr>
          <p:txBody>
            <a:bodyPr wrap="none" rtlCol="0">
              <a:spAutoFit/>
            </a:bodyPr>
            <a:lstStyle/>
            <a:p>
              <a:r>
                <a:rPr lang="en-US" sz="2000" dirty="0"/>
                <a:t>Assign</a:t>
              </a:r>
            </a:p>
          </p:txBody>
        </p:sp>
        <p:grpSp>
          <p:nvGrpSpPr>
            <p:cNvPr id="69" name="Group 68">
              <a:extLst>
                <a:ext uri="{FF2B5EF4-FFF2-40B4-BE49-F238E27FC236}">
                  <a16:creationId xmlns:a16="http://schemas.microsoft.com/office/drawing/2014/main" id="{3F0DB59F-1326-4D0A-A044-172DE232DEAE}"/>
                </a:ext>
              </a:extLst>
            </p:cNvPr>
            <p:cNvGrpSpPr/>
            <p:nvPr/>
          </p:nvGrpSpPr>
          <p:grpSpPr>
            <a:xfrm>
              <a:off x="10517381" y="2644751"/>
              <a:ext cx="361295" cy="192023"/>
              <a:chOff x="8640666" y="3333406"/>
              <a:chExt cx="516136" cy="274320"/>
            </a:xfrm>
          </p:grpSpPr>
          <p:sp>
            <p:nvSpPr>
              <p:cNvPr id="75" name="Oval 74">
                <a:extLst>
                  <a:ext uri="{FF2B5EF4-FFF2-40B4-BE49-F238E27FC236}">
                    <a16:creationId xmlns:a16="http://schemas.microsoft.com/office/drawing/2014/main" id="{0AE6B67E-77F3-4389-9E53-50537C2CE57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6" name="Straight Connector 75">
                <a:extLst>
                  <a:ext uri="{FF2B5EF4-FFF2-40B4-BE49-F238E27FC236}">
                    <a16:creationId xmlns:a16="http://schemas.microsoft.com/office/drawing/2014/main" id="{DDDA4426-C84C-4986-BA8D-8653CCFF87F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7581395F-CED0-4D03-BE25-87188428C44D}"/>
                </a:ext>
              </a:extLst>
            </p:cNvPr>
            <p:cNvGrpSpPr/>
            <p:nvPr/>
          </p:nvGrpSpPr>
          <p:grpSpPr>
            <a:xfrm>
              <a:off x="10517381" y="2957186"/>
              <a:ext cx="361295" cy="192023"/>
              <a:chOff x="8640666" y="3333406"/>
              <a:chExt cx="516136" cy="274320"/>
            </a:xfrm>
          </p:grpSpPr>
          <p:sp>
            <p:nvSpPr>
              <p:cNvPr id="73" name="Oval 72">
                <a:extLst>
                  <a:ext uri="{FF2B5EF4-FFF2-40B4-BE49-F238E27FC236}">
                    <a16:creationId xmlns:a16="http://schemas.microsoft.com/office/drawing/2014/main" id="{204FB57C-0571-42E0-9527-112D161BFF0B}"/>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4" name="Straight Connector 73">
                <a:extLst>
                  <a:ext uri="{FF2B5EF4-FFF2-40B4-BE49-F238E27FC236}">
                    <a16:creationId xmlns:a16="http://schemas.microsoft.com/office/drawing/2014/main" id="{E699AAAE-863A-43F2-9885-31D7C4738A24}"/>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25AD8858-2105-43C8-9BFA-12943206A09C}"/>
                </a:ext>
              </a:extLst>
            </p:cNvPr>
            <p:cNvSpPr txBox="1"/>
            <p:nvPr/>
          </p:nvSpPr>
          <p:spPr>
            <a:xfrm>
              <a:off x="10931203" y="2515262"/>
              <a:ext cx="1196097" cy="400110"/>
            </a:xfrm>
            <a:prstGeom prst="rect">
              <a:avLst/>
            </a:prstGeom>
            <a:noFill/>
          </p:spPr>
          <p:txBody>
            <a:bodyPr wrap="none" rtlCol="0">
              <a:spAutoFit/>
            </a:bodyPr>
            <a:lstStyle/>
            <a:p>
              <a:r>
                <a:rPr lang="en-US" sz="2000" dirty="0"/>
                <a:t>Configure</a:t>
              </a:r>
            </a:p>
          </p:txBody>
        </p:sp>
        <p:sp>
          <p:nvSpPr>
            <p:cNvPr id="72" name="TextBox 71">
              <a:extLst>
                <a:ext uri="{FF2B5EF4-FFF2-40B4-BE49-F238E27FC236}">
                  <a16:creationId xmlns:a16="http://schemas.microsoft.com/office/drawing/2014/main" id="{FE5144B3-02FA-40FC-8117-BDD6208F55B5}"/>
                </a:ext>
              </a:extLst>
            </p:cNvPr>
            <p:cNvSpPr txBox="1"/>
            <p:nvPr/>
          </p:nvSpPr>
          <p:spPr>
            <a:xfrm>
              <a:off x="10961640" y="2839172"/>
              <a:ext cx="1033360" cy="400110"/>
            </a:xfrm>
            <a:prstGeom prst="rect">
              <a:avLst/>
            </a:prstGeom>
            <a:noFill/>
          </p:spPr>
          <p:txBody>
            <a:bodyPr wrap="none" rtlCol="0">
              <a:spAutoFit/>
            </a:bodyPr>
            <a:lstStyle/>
            <a:p>
              <a:r>
                <a:rPr lang="en-US" sz="2000" dirty="0"/>
                <a:t>Activate</a:t>
              </a:r>
            </a:p>
          </p:txBody>
        </p:sp>
      </p:grpSp>
      <p:grpSp>
        <p:nvGrpSpPr>
          <p:cNvPr id="79" name="Group 78">
            <a:extLst>
              <a:ext uri="{FF2B5EF4-FFF2-40B4-BE49-F238E27FC236}">
                <a16:creationId xmlns:a16="http://schemas.microsoft.com/office/drawing/2014/main" id="{62166E31-1F85-4168-BB0D-C49D1020B79B}"/>
              </a:ext>
            </a:extLst>
          </p:cNvPr>
          <p:cNvGrpSpPr/>
          <p:nvPr/>
        </p:nvGrpSpPr>
        <p:grpSpPr>
          <a:xfrm>
            <a:off x="4183108" y="4949300"/>
            <a:ext cx="3873838" cy="1063672"/>
            <a:chOff x="8687555" y="2238910"/>
            <a:chExt cx="3873838" cy="1063672"/>
          </a:xfrm>
        </p:grpSpPr>
        <p:sp>
          <p:nvSpPr>
            <p:cNvPr id="80" name="Rounded Rectangle 100">
              <a:extLst>
                <a:ext uri="{FF2B5EF4-FFF2-40B4-BE49-F238E27FC236}">
                  <a16:creationId xmlns:a16="http://schemas.microsoft.com/office/drawing/2014/main" id="{5D2AB47D-F632-423E-AE98-3EE20974E43F}"/>
                </a:ext>
              </a:extLst>
            </p:cNvPr>
            <p:cNvSpPr/>
            <p:nvPr/>
          </p:nvSpPr>
          <p:spPr>
            <a:xfrm>
              <a:off x="8687555" y="223891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81" name="Group 80">
              <a:extLst>
                <a:ext uri="{FF2B5EF4-FFF2-40B4-BE49-F238E27FC236}">
                  <a16:creationId xmlns:a16="http://schemas.microsoft.com/office/drawing/2014/main" id="{911524D3-04E0-483C-8182-702DE67774C4}"/>
                </a:ext>
              </a:extLst>
            </p:cNvPr>
            <p:cNvGrpSpPr/>
            <p:nvPr/>
          </p:nvGrpSpPr>
          <p:grpSpPr>
            <a:xfrm>
              <a:off x="10517381" y="2368399"/>
              <a:ext cx="361295" cy="192023"/>
              <a:chOff x="8640666" y="3333406"/>
              <a:chExt cx="516136" cy="274320"/>
            </a:xfrm>
          </p:grpSpPr>
          <p:sp>
            <p:nvSpPr>
              <p:cNvPr id="92" name="Oval 91">
                <a:extLst>
                  <a:ext uri="{FF2B5EF4-FFF2-40B4-BE49-F238E27FC236}">
                    <a16:creationId xmlns:a16="http://schemas.microsoft.com/office/drawing/2014/main" id="{E35C6535-A99E-41A7-B5A0-CFB7F77865A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93" name="Straight Connector 92">
                <a:extLst>
                  <a:ext uri="{FF2B5EF4-FFF2-40B4-BE49-F238E27FC236}">
                    <a16:creationId xmlns:a16="http://schemas.microsoft.com/office/drawing/2014/main" id="{95884EE9-7D67-49F0-A244-C4C949B950E5}"/>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2" name="TextBox 81">
              <a:extLst>
                <a:ext uri="{FF2B5EF4-FFF2-40B4-BE49-F238E27FC236}">
                  <a16:creationId xmlns:a16="http://schemas.microsoft.com/office/drawing/2014/main" id="{9E40FE0C-2DDA-47A8-91F8-2A1FDAB91CBF}"/>
                </a:ext>
              </a:extLst>
            </p:cNvPr>
            <p:cNvSpPr txBox="1"/>
            <p:nvPr/>
          </p:nvSpPr>
          <p:spPr>
            <a:xfrm>
              <a:off x="8739501" y="2422147"/>
              <a:ext cx="1736819" cy="584775"/>
            </a:xfrm>
            <a:prstGeom prst="rect">
              <a:avLst/>
            </a:prstGeom>
            <a:noFill/>
          </p:spPr>
          <p:txBody>
            <a:bodyPr wrap="square" rtlCol="0">
              <a:spAutoFit/>
            </a:bodyPr>
            <a:lstStyle/>
            <a:p>
              <a:pPr algn="ctr"/>
              <a:r>
                <a:rPr lang="en-US" sz="1600" b="1" u="sng" dirty="0" err="1"/>
                <a:t>AllottedResource</a:t>
              </a:r>
              <a:br>
                <a:rPr lang="en-US" sz="1600" b="1" u="sng" dirty="0"/>
              </a:br>
              <a:r>
                <a:rPr lang="en-US" sz="1600" b="1" u="sng" dirty="0"/>
                <a:t>Service Template</a:t>
              </a:r>
            </a:p>
          </p:txBody>
        </p:sp>
        <p:sp>
          <p:nvSpPr>
            <p:cNvPr id="83" name="TextBox 82">
              <a:extLst>
                <a:ext uri="{FF2B5EF4-FFF2-40B4-BE49-F238E27FC236}">
                  <a16:creationId xmlns:a16="http://schemas.microsoft.com/office/drawing/2014/main" id="{CC0EAB13-8FF4-4D98-B9CB-4CE4C28833DD}"/>
                </a:ext>
              </a:extLst>
            </p:cNvPr>
            <p:cNvSpPr txBox="1"/>
            <p:nvPr/>
          </p:nvSpPr>
          <p:spPr>
            <a:xfrm>
              <a:off x="10931203" y="2238910"/>
              <a:ext cx="849913" cy="400110"/>
            </a:xfrm>
            <a:prstGeom prst="rect">
              <a:avLst/>
            </a:prstGeom>
            <a:noFill/>
          </p:spPr>
          <p:txBody>
            <a:bodyPr wrap="none" rtlCol="0">
              <a:spAutoFit/>
            </a:bodyPr>
            <a:lstStyle/>
            <a:p>
              <a:r>
                <a:rPr lang="en-US" sz="2000" dirty="0"/>
                <a:t>Assign</a:t>
              </a:r>
            </a:p>
          </p:txBody>
        </p:sp>
        <p:grpSp>
          <p:nvGrpSpPr>
            <p:cNvPr id="84" name="Group 83">
              <a:extLst>
                <a:ext uri="{FF2B5EF4-FFF2-40B4-BE49-F238E27FC236}">
                  <a16:creationId xmlns:a16="http://schemas.microsoft.com/office/drawing/2014/main" id="{EFB871D9-859B-4120-985A-D8169F9AEA87}"/>
                </a:ext>
              </a:extLst>
            </p:cNvPr>
            <p:cNvGrpSpPr/>
            <p:nvPr/>
          </p:nvGrpSpPr>
          <p:grpSpPr>
            <a:xfrm>
              <a:off x="10517381" y="2644751"/>
              <a:ext cx="361295" cy="192023"/>
              <a:chOff x="8640666" y="3333406"/>
              <a:chExt cx="516136" cy="274320"/>
            </a:xfrm>
          </p:grpSpPr>
          <p:sp>
            <p:nvSpPr>
              <p:cNvPr id="90" name="Oval 89">
                <a:extLst>
                  <a:ext uri="{FF2B5EF4-FFF2-40B4-BE49-F238E27FC236}">
                    <a16:creationId xmlns:a16="http://schemas.microsoft.com/office/drawing/2014/main" id="{D12A5C2C-90FE-4461-A753-94E6330B1A5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91" name="Straight Connector 90">
                <a:extLst>
                  <a:ext uri="{FF2B5EF4-FFF2-40B4-BE49-F238E27FC236}">
                    <a16:creationId xmlns:a16="http://schemas.microsoft.com/office/drawing/2014/main" id="{F3DDDBBB-522C-4D0A-BCEB-E400961F4FE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A949F498-CD4A-4188-B5DE-00442D989BC0}"/>
                </a:ext>
              </a:extLst>
            </p:cNvPr>
            <p:cNvGrpSpPr/>
            <p:nvPr/>
          </p:nvGrpSpPr>
          <p:grpSpPr>
            <a:xfrm>
              <a:off x="10517381" y="2957186"/>
              <a:ext cx="361295" cy="192023"/>
              <a:chOff x="8640666" y="3333406"/>
              <a:chExt cx="516136" cy="274320"/>
            </a:xfrm>
          </p:grpSpPr>
          <p:sp>
            <p:nvSpPr>
              <p:cNvPr id="88" name="Oval 87">
                <a:extLst>
                  <a:ext uri="{FF2B5EF4-FFF2-40B4-BE49-F238E27FC236}">
                    <a16:creationId xmlns:a16="http://schemas.microsoft.com/office/drawing/2014/main" id="{09E57D20-42EF-4733-BE8E-7A3906778EAA}"/>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89" name="Straight Connector 88">
                <a:extLst>
                  <a:ext uri="{FF2B5EF4-FFF2-40B4-BE49-F238E27FC236}">
                    <a16:creationId xmlns:a16="http://schemas.microsoft.com/office/drawing/2014/main" id="{33BECE8D-3DC2-4E99-83D2-BBBB14752F96}"/>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6" name="TextBox 85">
              <a:extLst>
                <a:ext uri="{FF2B5EF4-FFF2-40B4-BE49-F238E27FC236}">
                  <a16:creationId xmlns:a16="http://schemas.microsoft.com/office/drawing/2014/main" id="{3AAC06C8-038C-4388-853C-F9498716972C}"/>
                </a:ext>
              </a:extLst>
            </p:cNvPr>
            <p:cNvSpPr txBox="1"/>
            <p:nvPr/>
          </p:nvSpPr>
          <p:spPr>
            <a:xfrm>
              <a:off x="10931203" y="2515262"/>
              <a:ext cx="1630190" cy="400110"/>
            </a:xfrm>
            <a:prstGeom prst="rect">
              <a:avLst/>
            </a:prstGeom>
            <a:noFill/>
          </p:spPr>
          <p:txBody>
            <a:bodyPr wrap="none" rtlCol="0">
              <a:spAutoFit/>
            </a:bodyPr>
            <a:lstStyle/>
            <a:p>
              <a:r>
                <a:rPr lang="en-US" sz="2000" dirty="0"/>
                <a:t>Create/Config</a:t>
              </a:r>
            </a:p>
          </p:txBody>
        </p:sp>
        <p:sp>
          <p:nvSpPr>
            <p:cNvPr id="87" name="TextBox 86">
              <a:extLst>
                <a:ext uri="{FF2B5EF4-FFF2-40B4-BE49-F238E27FC236}">
                  <a16:creationId xmlns:a16="http://schemas.microsoft.com/office/drawing/2014/main" id="{FD519E72-7955-4DED-9628-995AF864FEA4}"/>
                </a:ext>
              </a:extLst>
            </p:cNvPr>
            <p:cNvSpPr txBox="1"/>
            <p:nvPr/>
          </p:nvSpPr>
          <p:spPr>
            <a:xfrm>
              <a:off x="10961640" y="2839172"/>
              <a:ext cx="1033360" cy="400110"/>
            </a:xfrm>
            <a:prstGeom prst="rect">
              <a:avLst/>
            </a:prstGeom>
            <a:noFill/>
          </p:spPr>
          <p:txBody>
            <a:bodyPr wrap="none" rtlCol="0">
              <a:spAutoFit/>
            </a:bodyPr>
            <a:lstStyle/>
            <a:p>
              <a:r>
                <a:rPr lang="en-US" sz="2000" dirty="0"/>
                <a:t>Activate</a:t>
              </a:r>
            </a:p>
          </p:txBody>
        </p:sp>
      </p:grpSp>
      <p:pic>
        <p:nvPicPr>
          <p:cNvPr id="120" name="Picture 119">
            <a:extLst>
              <a:ext uri="{FF2B5EF4-FFF2-40B4-BE49-F238E27FC236}">
                <a16:creationId xmlns:a16="http://schemas.microsoft.com/office/drawing/2014/main" id="{6608540D-92C4-43A1-8A93-0A0473399446}"/>
              </a:ext>
            </a:extLst>
          </p:cNvPr>
          <p:cNvPicPr>
            <a:picLocks noChangeAspect="1"/>
          </p:cNvPicPr>
          <p:nvPr/>
        </p:nvPicPr>
        <p:blipFill>
          <a:blip r:embed="rId2"/>
          <a:stretch>
            <a:fillRect/>
          </a:stretch>
        </p:blipFill>
        <p:spPr>
          <a:xfrm>
            <a:off x="6814158" y="4104934"/>
            <a:ext cx="2485576" cy="541679"/>
          </a:xfrm>
          <a:prstGeom prst="rect">
            <a:avLst/>
          </a:prstGeom>
        </p:spPr>
      </p:pic>
      <p:sp>
        <p:nvSpPr>
          <p:cNvPr id="121" name="TextBox 120">
            <a:extLst>
              <a:ext uri="{FF2B5EF4-FFF2-40B4-BE49-F238E27FC236}">
                <a16:creationId xmlns:a16="http://schemas.microsoft.com/office/drawing/2014/main" id="{C165E0B2-4F32-479F-90EC-20E4E1817B8D}"/>
              </a:ext>
            </a:extLst>
          </p:cNvPr>
          <p:cNvSpPr txBox="1"/>
          <p:nvPr/>
        </p:nvSpPr>
        <p:spPr>
          <a:xfrm rot="20153167">
            <a:off x="6566299" y="4050248"/>
            <a:ext cx="614271" cy="369332"/>
          </a:xfrm>
          <a:prstGeom prst="rect">
            <a:avLst/>
          </a:prstGeom>
          <a:noFill/>
        </p:spPr>
        <p:txBody>
          <a:bodyPr wrap="none" rtlCol="0">
            <a:spAutoFit/>
          </a:bodyPr>
          <a:lstStyle/>
          <a:p>
            <a:r>
              <a:rPr lang="en-US" dirty="0">
                <a:solidFill>
                  <a:srgbClr val="C00000"/>
                </a:solidFill>
              </a:rPr>
              <a:t>????</a:t>
            </a:r>
          </a:p>
        </p:txBody>
      </p:sp>
      <p:grpSp>
        <p:nvGrpSpPr>
          <p:cNvPr id="94" name="Group 93">
            <a:extLst>
              <a:ext uri="{FF2B5EF4-FFF2-40B4-BE49-F238E27FC236}">
                <a16:creationId xmlns:a16="http://schemas.microsoft.com/office/drawing/2014/main" id="{E9BDC676-B1B8-40A8-9BB7-C80143DF06AD}"/>
              </a:ext>
            </a:extLst>
          </p:cNvPr>
          <p:cNvGrpSpPr/>
          <p:nvPr/>
        </p:nvGrpSpPr>
        <p:grpSpPr>
          <a:xfrm>
            <a:off x="9587331" y="2788806"/>
            <a:ext cx="361295" cy="192023"/>
            <a:chOff x="8640666" y="3333406"/>
            <a:chExt cx="516136" cy="274320"/>
          </a:xfrm>
        </p:grpSpPr>
        <p:sp>
          <p:nvSpPr>
            <p:cNvPr id="95" name="Oval 94">
              <a:extLst>
                <a:ext uri="{FF2B5EF4-FFF2-40B4-BE49-F238E27FC236}">
                  <a16:creationId xmlns:a16="http://schemas.microsoft.com/office/drawing/2014/main" id="{C59159B1-6293-4544-A9A4-B8650E7358F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96" name="Straight Connector 95">
              <a:extLst>
                <a:ext uri="{FF2B5EF4-FFF2-40B4-BE49-F238E27FC236}">
                  <a16:creationId xmlns:a16="http://schemas.microsoft.com/office/drawing/2014/main" id="{89E5E2F4-5AC6-409C-85E0-E84E3C397CF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7" name="TextBox 96">
            <a:extLst>
              <a:ext uri="{FF2B5EF4-FFF2-40B4-BE49-F238E27FC236}">
                <a16:creationId xmlns:a16="http://schemas.microsoft.com/office/drawing/2014/main" id="{352B639E-6814-49F9-8156-4F8A9B19E74E}"/>
              </a:ext>
            </a:extLst>
          </p:cNvPr>
          <p:cNvSpPr txBox="1"/>
          <p:nvPr/>
        </p:nvSpPr>
        <p:spPr>
          <a:xfrm>
            <a:off x="10031590" y="2670792"/>
            <a:ext cx="1577676" cy="400110"/>
          </a:xfrm>
          <a:prstGeom prst="rect">
            <a:avLst/>
          </a:prstGeom>
          <a:noFill/>
        </p:spPr>
        <p:txBody>
          <a:bodyPr wrap="none" rtlCol="0">
            <a:spAutoFit/>
          </a:bodyPr>
          <a:lstStyle/>
          <a:p>
            <a:r>
              <a:rPr lang="en-US" sz="2000" i="1" dirty="0"/>
              <a:t>Build (inputs)</a:t>
            </a:r>
          </a:p>
        </p:txBody>
      </p:sp>
      <p:sp>
        <p:nvSpPr>
          <p:cNvPr id="98" name="TextBox 97">
            <a:extLst>
              <a:ext uri="{FF2B5EF4-FFF2-40B4-BE49-F238E27FC236}">
                <a16:creationId xmlns:a16="http://schemas.microsoft.com/office/drawing/2014/main" id="{AFED468C-51E3-46A3-A3DB-A54CA5A2C291}"/>
              </a:ext>
            </a:extLst>
          </p:cNvPr>
          <p:cNvSpPr txBox="1"/>
          <p:nvPr/>
        </p:nvSpPr>
        <p:spPr>
          <a:xfrm>
            <a:off x="10704325" y="3270656"/>
            <a:ext cx="904941" cy="300002"/>
          </a:xfrm>
          <a:prstGeom prst="wedgeRectCallout">
            <a:avLst>
              <a:gd name="adj1" fmla="val -44151"/>
              <a:gd name="adj2" fmla="val -115277"/>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Still exists</a:t>
            </a:r>
          </a:p>
        </p:txBody>
      </p:sp>
    </p:spTree>
    <p:extLst>
      <p:ext uri="{BB962C8B-B14F-4D97-AF65-F5344CB8AC3E}">
        <p14:creationId xmlns:p14="http://schemas.microsoft.com/office/powerpoint/2010/main" val="1650810285"/>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VNF Modeling (New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30005" y="1543187"/>
            <a:ext cx="7623928" cy="4758519"/>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396257" y="1993977"/>
            <a:ext cx="3773511" cy="4141475"/>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4514532" y="1823999"/>
            <a:ext cx="2994638" cy="1312329"/>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4514532" y="3631501"/>
            <a:ext cx="2994638" cy="1104642"/>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4514532" y="5056716"/>
            <a:ext cx="299463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1240702" y="1609334"/>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5288584"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5092514" y="3302582"/>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5758100"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3004842" y="1135892"/>
            <a:ext cx="2215094" cy="369332"/>
          </a:xfrm>
          <a:prstGeom prst="rect">
            <a:avLst/>
          </a:prstGeom>
          <a:noFill/>
        </p:spPr>
        <p:txBody>
          <a:bodyPr wrap="none" rtlCol="0">
            <a:spAutoFit/>
          </a:bodyPr>
          <a:lstStyle/>
          <a:p>
            <a:r>
              <a:rPr lang="en-US" dirty="0"/>
              <a:t>VNF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4650589" y="1863996"/>
            <a:ext cx="2463175" cy="954107"/>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VF Module</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err="1"/>
              <a:t>ScalingAspect</a:t>
            </a:r>
            <a:endParaRPr lang="en-US" sz="1400" dirty="0"/>
          </a:p>
          <a:p>
            <a:pPr marL="1200150" lvl="2" indent="-285750">
              <a:buFont typeface="Courier New" panose="02070309020205020404" pitchFamily="49" charset="0"/>
              <a:buChar char="o"/>
            </a:pPr>
            <a:r>
              <a:rPr lang="en-US" sz="1400" dirty="0" err="1"/>
              <a:t>MaxScaleLevel</a:t>
            </a:r>
            <a:endParaRPr lang="en-US" sz="1400" dirty="0"/>
          </a:p>
        </p:txBody>
      </p:sp>
      <p:sp>
        <p:nvSpPr>
          <p:cNvPr id="17" name="TextBox 16">
            <a:extLst>
              <a:ext uri="{FF2B5EF4-FFF2-40B4-BE49-F238E27FC236}">
                <a16:creationId xmlns:a16="http://schemas.microsoft.com/office/drawing/2014/main" id="{90FA5808-2E78-4513-9945-9DE8EA1601A0}"/>
              </a:ext>
            </a:extLst>
          </p:cNvPr>
          <p:cNvSpPr txBox="1"/>
          <p:nvPr/>
        </p:nvSpPr>
        <p:spPr>
          <a:xfrm>
            <a:off x="4533953" y="3761132"/>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18" name="TextBox 17">
            <a:extLst>
              <a:ext uri="{FF2B5EF4-FFF2-40B4-BE49-F238E27FC236}">
                <a16:creationId xmlns:a16="http://schemas.microsoft.com/office/drawing/2014/main" id="{CE1C4E39-2C79-40A9-9E94-0094A74ECE2F}"/>
              </a:ext>
            </a:extLst>
          </p:cNvPr>
          <p:cNvSpPr txBox="1"/>
          <p:nvPr/>
        </p:nvSpPr>
        <p:spPr>
          <a:xfrm>
            <a:off x="508492" y="3302582"/>
            <a:ext cx="3533468" cy="2677656"/>
          </a:xfrm>
          <a:prstGeom prst="rect">
            <a:avLst/>
          </a:prstGeom>
          <a:noFill/>
        </p:spPr>
        <p:txBody>
          <a:bodyPr wrap="square" rtlCol="0">
            <a:spAutoFit/>
          </a:bodyPr>
          <a:lstStyle/>
          <a:p>
            <a:r>
              <a:rPr lang="en-US" sz="1400" dirty="0"/>
              <a:t>Each Node in the VNF Topology Template is of Node Type “VF Module”.  These VF Modules have “Depends On” relationships between them.  The Orchestrator determines the order in which to Request VF Modules based on the relationships, and not based upon any specific “Base” versus “Add-On” property.  Because a VNF can have different “scaling aspects”, these relationships may need to be “scaling aspect” specific.  (Not if we assume each VF Module appears in only a single “scaling aspect”.)</a:t>
            </a:r>
          </a:p>
        </p:txBody>
      </p:sp>
      <p:grpSp>
        <p:nvGrpSpPr>
          <p:cNvPr id="4" name="Group 3">
            <a:extLst>
              <a:ext uri="{FF2B5EF4-FFF2-40B4-BE49-F238E27FC236}">
                <a16:creationId xmlns:a16="http://schemas.microsoft.com/office/drawing/2014/main" id="{FFBFE37E-9C8D-4E2A-BEF5-B49F09D6F64F}"/>
              </a:ext>
            </a:extLst>
          </p:cNvPr>
          <p:cNvGrpSpPr/>
          <p:nvPr/>
        </p:nvGrpSpPr>
        <p:grpSpPr>
          <a:xfrm>
            <a:off x="8677360" y="1617368"/>
            <a:ext cx="3304175" cy="1081741"/>
            <a:chOff x="8297964" y="1486097"/>
            <a:chExt cx="3304175" cy="1081741"/>
          </a:xfrm>
        </p:grpSpPr>
        <p:sp>
          <p:nvSpPr>
            <p:cNvPr id="22" name="Rounded Rectangle 100">
              <a:extLst>
                <a:ext uri="{FF2B5EF4-FFF2-40B4-BE49-F238E27FC236}">
                  <a16:creationId xmlns:a16="http://schemas.microsoft.com/office/drawing/2014/main" id="{14060788-EEAD-45BF-B8C3-4FA8F3B3745D}"/>
                </a:ext>
              </a:extLst>
            </p:cNvPr>
            <p:cNvSpPr/>
            <p:nvPr/>
          </p:nvSpPr>
          <p:spPr>
            <a:xfrm>
              <a:off x="8297964" y="1486097"/>
              <a:ext cx="1836492" cy="1081741"/>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3" name="Group 22">
              <a:extLst>
                <a:ext uri="{FF2B5EF4-FFF2-40B4-BE49-F238E27FC236}">
                  <a16:creationId xmlns:a16="http://schemas.microsoft.com/office/drawing/2014/main" id="{9EB8895C-C5E7-4A32-8BE6-DDFB18BFE22F}"/>
                </a:ext>
              </a:extLst>
            </p:cNvPr>
            <p:cNvGrpSpPr/>
            <p:nvPr/>
          </p:nvGrpSpPr>
          <p:grpSpPr>
            <a:xfrm>
              <a:off x="10127790" y="1672676"/>
              <a:ext cx="361295" cy="192023"/>
              <a:chOff x="8640666" y="3333406"/>
              <a:chExt cx="516136" cy="274320"/>
            </a:xfrm>
          </p:grpSpPr>
          <p:sp>
            <p:nvSpPr>
              <p:cNvPr id="39" name="Oval 38">
                <a:extLst>
                  <a:ext uri="{FF2B5EF4-FFF2-40B4-BE49-F238E27FC236}">
                    <a16:creationId xmlns:a16="http://schemas.microsoft.com/office/drawing/2014/main" id="{3E3E8C7B-C8E9-4BE7-B803-3CD3437B089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0" name="Straight Connector 39">
                <a:extLst>
                  <a:ext uri="{FF2B5EF4-FFF2-40B4-BE49-F238E27FC236}">
                    <a16:creationId xmlns:a16="http://schemas.microsoft.com/office/drawing/2014/main" id="{9555E7C1-027B-417B-825D-526BED914CA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F5CAA0A-7BEB-4DBB-9263-FAA8DBE4467C}"/>
                </a:ext>
              </a:extLst>
            </p:cNvPr>
            <p:cNvGrpSpPr/>
            <p:nvPr/>
          </p:nvGrpSpPr>
          <p:grpSpPr>
            <a:xfrm>
              <a:off x="10127790" y="1985111"/>
              <a:ext cx="361295" cy="192023"/>
              <a:chOff x="8640666" y="3333406"/>
              <a:chExt cx="516136" cy="274320"/>
            </a:xfrm>
          </p:grpSpPr>
          <p:sp>
            <p:nvSpPr>
              <p:cNvPr id="37" name="Oval 36">
                <a:extLst>
                  <a:ext uri="{FF2B5EF4-FFF2-40B4-BE49-F238E27FC236}">
                    <a16:creationId xmlns:a16="http://schemas.microsoft.com/office/drawing/2014/main" id="{61AF90A0-3315-4856-9C7C-A6F00F65AA0D}"/>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8" name="Straight Connector 37">
                <a:extLst>
                  <a:ext uri="{FF2B5EF4-FFF2-40B4-BE49-F238E27FC236}">
                    <a16:creationId xmlns:a16="http://schemas.microsoft.com/office/drawing/2014/main" id="{7F42CC21-15B9-4FDC-93A4-14ED42B5A684}"/>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658E4000-A432-4849-AB81-DA631F9B2656}"/>
                </a:ext>
              </a:extLst>
            </p:cNvPr>
            <p:cNvSpPr txBox="1"/>
            <p:nvPr/>
          </p:nvSpPr>
          <p:spPr>
            <a:xfrm>
              <a:off x="8349910" y="1726424"/>
              <a:ext cx="1736819" cy="584775"/>
            </a:xfrm>
            <a:prstGeom prst="rect">
              <a:avLst/>
            </a:prstGeom>
            <a:noFill/>
          </p:spPr>
          <p:txBody>
            <a:bodyPr wrap="square" rtlCol="0">
              <a:spAutoFit/>
            </a:bodyPr>
            <a:lstStyle/>
            <a:p>
              <a:pPr algn="ctr"/>
              <a:r>
                <a:rPr lang="en-US" sz="1600" b="1" u="sng" dirty="0"/>
                <a:t>VF Module Service Template</a:t>
              </a:r>
            </a:p>
          </p:txBody>
        </p:sp>
        <p:sp>
          <p:nvSpPr>
            <p:cNvPr id="27" name="TextBox 26">
              <a:extLst>
                <a:ext uri="{FF2B5EF4-FFF2-40B4-BE49-F238E27FC236}">
                  <a16:creationId xmlns:a16="http://schemas.microsoft.com/office/drawing/2014/main" id="{3CF482E1-5AA6-4CCD-81BB-58CF4F95D815}"/>
                </a:ext>
              </a:extLst>
            </p:cNvPr>
            <p:cNvSpPr txBox="1"/>
            <p:nvPr/>
          </p:nvSpPr>
          <p:spPr>
            <a:xfrm>
              <a:off x="10541612" y="1543187"/>
              <a:ext cx="849913" cy="400110"/>
            </a:xfrm>
            <a:prstGeom prst="rect">
              <a:avLst/>
            </a:prstGeom>
            <a:noFill/>
          </p:spPr>
          <p:txBody>
            <a:bodyPr wrap="none" rtlCol="0">
              <a:spAutoFit/>
            </a:bodyPr>
            <a:lstStyle/>
            <a:p>
              <a:r>
                <a:rPr lang="en-US" sz="2000" dirty="0"/>
                <a:t>Assign</a:t>
              </a:r>
            </a:p>
          </p:txBody>
        </p:sp>
        <p:sp>
          <p:nvSpPr>
            <p:cNvPr id="28" name="TextBox 27">
              <a:extLst>
                <a:ext uri="{FF2B5EF4-FFF2-40B4-BE49-F238E27FC236}">
                  <a16:creationId xmlns:a16="http://schemas.microsoft.com/office/drawing/2014/main" id="{7F9FF737-71F7-4EE8-BE52-232FD9B4E8F0}"/>
                </a:ext>
              </a:extLst>
            </p:cNvPr>
            <p:cNvSpPr txBox="1"/>
            <p:nvPr/>
          </p:nvSpPr>
          <p:spPr>
            <a:xfrm>
              <a:off x="10572049" y="1867097"/>
              <a:ext cx="1030090" cy="400110"/>
            </a:xfrm>
            <a:prstGeom prst="rect">
              <a:avLst/>
            </a:prstGeom>
            <a:noFill/>
          </p:spPr>
          <p:txBody>
            <a:bodyPr wrap="none" rtlCol="0">
              <a:spAutoFit/>
            </a:bodyPr>
            <a:lstStyle/>
            <a:p>
              <a:r>
                <a:rPr lang="en-US" sz="2000" dirty="0"/>
                <a:t>Request</a:t>
              </a:r>
            </a:p>
          </p:txBody>
        </p:sp>
      </p:grpSp>
      <p:sp>
        <p:nvSpPr>
          <p:cNvPr id="5" name="Arrow: Right 4">
            <a:extLst>
              <a:ext uri="{FF2B5EF4-FFF2-40B4-BE49-F238E27FC236}">
                <a16:creationId xmlns:a16="http://schemas.microsoft.com/office/drawing/2014/main" id="{918BBC26-D5AE-4F2B-95BB-3D32AAEA0CC3}"/>
              </a:ext>
            </a:extLst>
          </p:cNvPr>
          <p:cNvSpPr/>
          <p:nvPr/>
        </p:nvSpPr>
        <p:spPr>
          <a:xfrm>
            <a:off x="6879209" y="1998801"/>
            <a:ext cx="1554480" cy="1871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D503B79A-1549-4B13-B4C1-D3727E53BF14}"/>
              </a:ext>
            </a:extLst>
          </p:cNvPr>
          <p:cNvSpPr txBox="1"/>
          <p:nvPr/>
        </p:nvSpPr>
        <p:spPr>
          <a:xfrm>
            <a:off x="8060927" y="3392312"/>
            <a:ext cx="3623597" cy="1200329"/>
          </a:xfrm>
          <a:prstGeom prst="rect">
            <a:avLst/>
          </a:prstGeom>
          <a:noFill/>
        </p:spPr>
        <p:txBody>
          <a:bodyPr wrap="square" rtlCol="0">
            <a:spAutoFit/>
          </a:bodyPr>
          <a:lstStyle/>
          <a:p>
            <a:r>
              <a:rPr lang="en-US" dirty="0">
                <a:solidFill>
                  <a:srgbClr val="C00000"/>
                </a:solidFill>
              </a:rPr>
              <a:t>Need to work through how to model a “Scaling Level”.  Is that a separate TOSCA Service Template per Scale Level? Or what?</a:t>
            </a:r>
          </a:p>
        </p:txBody>
      </p:sp>
      <p:sp>
        <p:nvSpPr>
          <p:cNvPr id="43" name="TextBox 42">
            <a:extLst>
              <a:ext uri="{FF2B5EF4-FFF2-40B4-BE49-F238E27FC236}">
                <a16:creationId xmlns:a16="http://schemas.microsoft.com/office/drawing/2014/main" id="{87CE703D-9DF5-476C-A358-46FB7F7A9D35}"/>
              </a:ext>
            </a:extLst>
          </p:cNvPr>
          <p:cNvSpPr txBox="1"/>
          <p:nvPr/>
        </p:nvSpPr>
        <p:spPr>
          <a:xfrm>
            <a:off x="8239037" y="4852780"/>
            <a:ext cx="3508396" cy="1327501"/>
          </a:xfrm>
          <a:prstGeom prst="wedgeRectCallout">
            <a:avLst>
              <a:gd name="adj1" fmla="val -79930"/>
              <a:gd name="adj2" fmla="val 9187"/>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“Assign” and “Create”</a:t>
            </a:r>
            <a:r>
              <a:rPr lang="en-US" dirty="0">
                <a:solidFill>
                  <a:prstClr val="black"/>
                </a:solidFill>
                <a:latin typeface="Calibri" panose="020F0502020204030204"/>
              </a:rPr>
              <a:t> Plans orchestrate the “Assign” and “Request” interfaces of the VF Module Nodes based upon the relationships in the Topology Template.  The “Configure” and “Activate” Plans do not call VF Module Node interfaces at all, but rather call VNF-level interface exposed by a Controller.  How do you model VNF-level interfaces in a VNF Service Template?</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4" name="Straight Connector 43">
            <a:extLst>
              <a:ext uri="{FF2B5EF4-FFF2-40B4-BE49-F238E27FC236}">
                <a16:creationId xmlns:a16="http://schemas.microsoft.com/office/drawing/2014/main" id="{2D62C17A-8B40-481F-97DC-1BCC954C6F17}"/>
              </a:ext>
            </a:extLst>
          </p:cNvPr>
          <p:cNvCxnSpPr>
            <a:cxnSpLocks/>
          </p:cNvCxnSpPr>
          <p:nvPr/>
        </p:nvCxnSpPr>
        <p:spPr>
          <a:xfrm>
            <a:off x="398290" y="3199463"/>
            <a:ext cx="37714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977F35D-13B2-49D6-8D5F-F71DE6B3173C}"/>
              </a:ext>
            </a:extLst>
          </p:cNvPr>
          <p:cNvSpPr txBox="1"/>
          <p:nvPr/>
        </p:nvSpPr>
        <p:spPr>
          <a:xfrm>
            <a:off x="524680" y="2133944"/>
            <a:ext cx="2959235" cy="954107"/>
          </a:xfrm>
          <a:prstGeom prst="rect">
            <a:avLst/>
          </a:prstGeom>
          <a:noFill/>
        </p:spPr>
        <p:txBody>
          <a:bodyPr wrap="square" rtlCol="0">
            <a:spAutoFit/>
          </a:bodyPr>
          <a:lstStyle/>
          <a:p>
            <a:r>
              <a:rPr lang="en-US" sz="1400" dirty="0"/>
              <a:t>Inputs:</a:t>
            </a:r>
          </a:p>
          <a:p>
            <a:r>
              <a:rPr lang="en-US" sz="1400" dirty="0"/>
              <a:t>The inputs to a VNF Topology Template are those required for the VNF-level Orchestration Plans.</a:t>
            </a:r>
          </a:p>
        </p:txBody>
      </p:sp>
      <p:sp>
        <p:nvSpPr>
          <p:cNvPr id="48" name="TextBox 47">
            <a:extLst>
              <a:ext uri="{FF2B5EF4-FFF2-40B4-BE49-F238E27FC236}">
                <a16:creationId xmlns:a16="http://schemas.microsoft.com/office/drawing/2014/main" id="{AA2E1190-EF9E-4470-A689-4B8186B33EBA}"/>
              </a:ext>
            </a:extLst>
          </p:cNvPr>
          <p:cNvSpPr txBox="1"/>
          <p:nvPr/>
        </p:nvSpPr>
        <p:spPr>
          <a:xfrm>
            <a:off x="4514531" y="5217170"/>
            <a:ext cx="2994638"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i="1" dirty="0" err="1"/>
              <a:t>Build_VNF</a:t>
            </a:r>
            <a:endParaRPr lang="en-US" sz="1400" i="1" dirty="0"/>
          </a:p>
          <a:p>
            <a:pPr marL="285750" indent="-285750">
              <a:buFont typeface="Arial" panose="020B0604020202020204" pitchFamily="34" charset="0"/>
              <a:buChar char="•"/>
            </a:pPr>
            <a:r>
              <a:rPr lang="en-US" sz="1400" dirty="0" err="1"/>
              <a:t>Assign_VNF</a:t>
            </a:r>
            <a:endParaRPr lang="en-US" sz="1400" dirty="0"/>
          </a:p>
          <a:p>
            <a:pPr marL="285750" indent="-285750">
              <a:buFont typeface="Arial" panose="020B0604020202020204" pitchFamily="34" charset="0"/>
              <a:buChar char="•"/>
            </a:pPr>
            <a:r>
              <a:rPr lang="en-US" sz="1400" dirty="0" err="1"/>
              <a:t>Create_VNF</a:t>
            </a:r>
            <a:endParaRPr lang="en-US" sz="1400" dirty="0"/>
          </a:p>
          <a:p>
            <a:pPr marL="285750" indent="-285750">
              <a:buFont typeface="Arial" panose="020B0604020202020204" pitchFamily="34" charset="0"/>
              <a:buChar char="•"/>
            </a:pPr>
            <a:r>
              <a:rPr lang="en-US" sz="1400" dirty="0" err="1"/>
              <a:t>Configure_VNF</a:t>
            </a:r>
            <a:endParaRPr lang="en-US" sz="1400" dirty="0"/>
          </a:p>
          <a:p>
            <a:pPr marL="285750" indent="-285750">
              <a:buFont typeface="Arial" panose="020B0604020202020204" pitchFamily="34" charset="0"/>
              <a:buChar char="•"/>
            </a:pPr>
            <a:r>
              <a:rPr lang="en-US" sz="1400" dirty="0" err="1"/>
              <a:t>Activate_VNF</a:t>
            </a:r>
            <a:endParaRPr lang="en-US" sz="1400" dirty="0"/>
          </a:p>
        </p:txBody>
      </p:sp>
    </p:spTree>
    <p:extLst>
      <p:ext uri="{BB962C8B-B14F-4D97-AF65-F5344CB8AC3E}">
        <p14:creationId xmlns:p14="http://schemas.microsoft.com/office/powerpoint/2010/main" val="2708081640"/>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Service Modeling (New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230005" y="1543187"/>
            <a:ext cx="7623928" cy="4758519"/>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396258" y="1993977"/>
            <a:ext cx="3223714" cy="4141475"/>
          </a:xfrm>
          <a:prstGeom prst="roundRect">
            <a:avLst>
              <a:gd name="adj" fmla="val 788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3891071" y="1823999"/>
            <a:ext cx="3697808" cy="1845703"/>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3891071" y="4130269"/>
            <a:ext cx="3697808" cy="56905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3891071" y="5056716"/>
            <a:ext cx="3697808" cy="1078736"/>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1088296" y="1609334"/>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4942222" y="1498927"/>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4746152" y="3801350"/>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5411738" y="4736143"/>
            <a:ext cx="684262" cy="369332"/>
          </a:xfrm>
          <a:prstGeom prst="rect">
            <a:avLst/>
          </a:prstGeom>
          <a:noFill/>
        </p:spPr>
        <p:txBody>
          <a:bodyPr wrap="squar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3004842" y="1135892"/>
            <a:ext cx="2502545" cy="369332"/>
          </a:xfrm>
          <a:prstGeom prst="rect">
            <a:avLst/>
          </a:prstGeom>
          <a:noFill/>
        </p:spPr>
        <p:txBody>
          <a:bodyPr wrap="none" rtlCol="0">
            <a:spAutoFit/>
          </a:bodyPr>
          <a:lstStyle/>
          <a:p>
            <a:r>
              <a:rPr lang="en-US" dirty="0"/>
              <a:t>Service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4027128" y="1863996"/>
            <a:ext cx="2557816" cy="1384995"/>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VNF</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err="1"/>
              <a:t>InitialScaleLevel</a:t>
            </a:r>
            <a:endParaRPr lang="en-US" sz="1400" dirty="0"/>
          </a:p>
          <a:p>
            <a:pPr marL="285750" indent="-285750">
              <a:buFont typeface="Arial" panose="020B0604020202020204" pitchFamily="34" charset="0"/>
              <a:buChar char="•"/>
            </a:pPr>
            <a:r>
              <a:rPr lang="en-US" sz="1400" dirty="0" err="1"/>
              <a:t>NodeType</a:t>
            </a:r>
            <a:r>
              <a:rPr lang="en-US" sz="1400" dirty="0"/>
              <a:t>: PNF</a:t>
            </a:r>
          </a:p>
          <a:p>
            <a:pPr marL="285750" indent="-285750">
              <a:buFont typeface="Arial" panose="020B0604020202020204" pitchFamily="34" charset="0"/>
              <a:buChar char="•"/>
            </a:pPr>
            <a:r>
              <a:rPr lang="en-US" sz="1400" dirty="0" err="1"/>
              <a:t>NodeType</a:t>
            </a:r>
            <a:r>
              <a:rPr lang="en-US" sz="1400" dirty="0"/>
              <a:t>: </a:t>
            </a:r>
            <a:r>
              <a:rPr lang="en-US" sz="1400" dirty="0" err="1"/>
              <a:t>AllottedResource</a:t>
            </a:r>
            <a:endParaRPr lang="en-US" sz="1400" dirty="0"/>
          </a:p>
          <a:p>
            <a:pPr marL="285750" indent="-285750">
              <a:buFont typeface="Arial" panose="020B0604020202020204" pitchFamily="34" charset="0"/>
              <a:buChar char="•"/>
            </a:pPr>
            <a:r>
              <a:rPr lang="en-US" sz="1400" dirty="0" err="1"/>
              <a:t>NodeType</a:t>
            </a:r>
            <a:r>
              <a:rPr lang="en-US" sz="1400" dirty="0"/>
              <a:t>: Network</a:t>
            </a:r>
          </a:p>
        </p:txBody>
      </p:sp>
      <p:sp>
        <p:nvSpPr>
          <p:cNvPr id="17" name="TextBox 16">
            <a:extLst>
              <a:ext uri="{FF2B5EF4-FFF2-40B4-BE49-F238E27FC236}">
                <a16:creationId xmlns:a16="http://schemas.microsoft.com/office/drawing/2014/main" id="{90FA5808-2E78-4513-9945-9DE8EA1601A0}"/>
              </a:ext>
            </a:extLst>
          </p:cNvPr>
          <p:cNvSpPr txBox="1"/>
          <p:nvPr/>
        </p:nvSpPr>
        <p:spPr>
          <a:xfrm>
            <a:off x="3910492" y="4259900"/>
            <a:ext cx="1370888" cy="307777"/>
          </a:xfrm>
          <a:prstGeom prst="rect">
            <a:avLst/>
          </a:prstGeom>
          <a:noFill/>
        </p:spPr>
        <p:txBody>
          <a:bodyPr wrap="none" rtlCol="0">
            <a:spAutoFit/>
          </a:bodyPr>
          <a:lstStyle/>
          <a:p>
            <a:pPr marL="285750" indent="-285750">
              <a:buFont typeface="Arial" panose="020B0604020202020204" pitchFamily="34" charset="0"/>
              <a:buChar char="•"/>
            </a:pPr>
            <a:r>
              <a:rPr lang="en-US" sz="1400" dirty="0"/>
              <a:t>Depends On</a:t>
            </a:r>
          </a:p>
        </p:txBody>
      </p:sp>
      <p:sp>
        <p:nvSpPr>
          <p:cNvPr id="18" name="TextBox 17">
            <a:extLst>
              <a:ext uri="{FF2B5EF4-FFF2-40B4-BE49-F238E27FC236}">
                <a16:creationId xmlns:a16="http://schemas.microsoft.com/office/drawing/2014/main" id="{CE1C4E39-2C79-40A9-9E94-0094A74ECE2F}"/>
              </a:ext>
            </a:extLst>
          </p:cNvPr>
          <p:cNvSpPr txBox="1"/>
          <p:nvPr/>
        </p:nvSpPr>
        <p:spPr>
          <a:xfrm>
            <a:off x="508492" y="3302582"/>
            <a:ext cx="3055020" cy="2677656"/>
          </a:xfrm>
          <a:prstGeom prst="rect">
            <a:avLst/>
          </a:prstGeom>
          <a:noFill/>
        </p:spPr>
        <p:txBody>
          <a:bodyPr wrap="square" rtlCol="0">
            <a:spAutoFit/>
          </a:bodyPr>
          <a:lstStyle/>
          <a:p>
            <a:r>
              <a:rPr lang="en-US" sz="1400" dirty="0"/>
              <a:t>Each Node in the Service Topology Template is of Node Type “VNF”, “PNF”, “</a:t>
            </a:r>
            <a:r>
              <a:rPr lang="en-US" sz="1400" dirty="0" err="1"/>
              <a:t>AllottedResource</a:t>
            </a:r>
            <a:r>
              <a:rPr lang="en-US" sz="1400" dirty="0"/>
              <a:t>”, or “Network”.  These Nodes have “Depends On” relationships between them.  The Orchestrator determines the order in which to deploy a Node based on the relationships.  Because the sequencing of the Node “Assign” may need to be different than Node “Create”, these relationships may need to be Plan specific.</a:t>
            </a:r>
          </a:p>
        </p:txBody>
      </p:sp>
      <p:sp>
        <p:nvSpPr>
          <p:cNvPr id="5" name="Arrow: Right 4">
            <a:extLst>
              <a:ext uri="{FF2B5EF4-FFF2-40B4-BE49-F238E27FC236}">
                <a16:creationId xmlns:a16="http://schemas.microsoft.com/office/drawing/2014/main" id="{918BBC26-D5AE-4F2B-95BB-3D32AAEA0CC3}"/>
              </a:ext>
            </a:extLst>
          </p:cNvPr>
          <p:cNvSpPr/>
          <p:nvPr/>
        </p:nvSpPr>
        <p:spPr>
          <a:xfrm rot="21265046">
            <a:off x="5719662" y="1758582"/>
            <a:ext cx="2910586" cy="189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08AEAD69-6702-4E72-B86D-764EAC04D581}"/>
              </a:ext>
            </a:extLst>
          </p:cNvPr>
          <p:cNvSpPr txBox="1"/>
          <p:nvPr/>
        </p:nvSpPr>
        <p:spPr>
          <a:xfrm>
            <a:off x="4027128" y="5105476"/>
            <a:ext cx="2810400" cy="806586"/>
          </a:xfrm>
          <a:prstGeom prst="rect">
            <a:avLst/>
          </a:prstGeom>
          <a:noFill/>
        </p:spPr>
        <p:txBody>
          <a:bodyPr wrap="square" numCol="2" rtlCol="0">
            <a:noAutofit/>
          </a:bodyPr>
          <a:lstStyle/>
          <a:p>
            <a:pPr marL="285750" indent="-285750">
              <a:buFont typeface="Arial" panose="020B0604020202020204" pitchFamily="34" charset="0"/>
              <a:buChar char="•"/>
            </a:pPr>
            <a:r>
              <a:rPr lang="en-US" sz="1400" i="1" dirty="0" err="1"/>
              <a:t>Build_Svc</a:t>
            </a:r>
            <a:endParaRPr lang="en-US" sz="1400" i="1" dirty="0"/>
          </a:p>
          <a:p>
            <a:pPr marL="285750" indent="-285750">
              <a:buFont typeface="Arial" panose="020B0604020202020204" pitchFamily="34" charset="0"/>
              <a:buChar char="•"/>
            </a:pPr>
            <a:r>
              <a:rPr lang="en-US" sz="1400" dirty="0" err="1"/>
              <a:t>Assign_Svc</a:t>
            </a:r>
            <a:endParaRPr lang="en-US" sz="1400" dirty="0"/>
          </a:p>
          <a:p>
            <a:pPr marL="285750" indent="-285750">
              <a:buFont typeface="Arial" panose="020B0604020202020204" pitchFamily="34" charset="0"/>
              <a:buChar char="•"/>
            </a:pPr>
            <a:r>
              <a:rPr lang="en-US" sz="1400" dirty="0" err="1"/>
              <a:t>Create_Svc</a:t>
            </a:r>
            <a:endParaRPr lang="en-US" sz="1400" dirty="0"/>
          </a:p>
          <a:p>
            <a:pPr marL="285750" indent="-285750">
              <a:buFont typeface="Arial" panose="020B0604020202020204" pitchFamily="34" charset="0"/>
              <a:buChar char="•"/>
            </a:pPr>
            <a:r>
              <a:rPr lang="en-US" sz="1400" dirty="0" err="1"/>
              <a:t>Configure_Svc</a:t>
            </a:r>
            <a:endParaRPr lang="en-US" sz="1400" dirty="0"/>
          </a:p>
          <a:p>
            <a:pPr marL="285750" indent="-285750">
              <a:buFont typeface="Arial" panose="020B0604020202020204" pitchFamily="34" charset="0"/>
              <a:buChar char="•"/>
            </a:pPr>
            <a:r>
              <a:rPr lang="en-US" sz="1400" dirty="0" err="1"/>
              <a:t>Activate_Svc</a:t>
            </a:r>
            <a:endParaRPr lang="en-US" sz="1400" dirty="0"/>
          </a:p>
        </p:txBody>
      </p:sp>
      <p:sp>
        <p:nvSpPr>
          <p:cNvPr id="43" name="TextBox 42">
            <a:extLst>
              <a:ext uri="{FF2B5EF4-FFF2-40B4-BE49-F238E27FC236}">
                <a16:creationId xmlns:a16="http://schemas.microsoft.com/office/drawing/2014/main" id="{87CE703D-9DF5-476C-A358-46FB7F7A9D35}"/>
              </a:ext>
            </a:extLst>
          </p:cNvPr>
          <p:cNvSpPr txBox="1"/>
          <p:nvPr/>
        </p:nvSpPr>
        <p:spPr>
          <a:xfrm>
            <a:off x="8394793" y="5363459"/>
            <a:ext cx="3386852" cy="949515"/>
          </a:xfrm>
          <a:prstGeom prst="wedgeRectCallout">
            <a:avLst>
              <a:gd name="adj1" fmla="val -103253"/>
              <a:gd name="adj2" fmla="val -46266"/>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The “Build” Plan orchestrates </a:t>
            </a:r>
            <a:r>
              <a:rPr lang="en-US" dirty="0">
                <a:solidFill>
                  <a:prstClr val="black"/>
                </a:solidFill>
                <a:latin typeface="Calibri" panose="020F0502020204030204"/>
              </a:rPr>
              <a:t>the “Assign”, “Create”, “Configure”, and “Activate” interfaces of the Resource-level Nodes based upon the relationships in the Topology Template.  The other Plans orchestrate just the respective interface of the Resource-level Nodes.</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4" name="Straight Connector 43">
            <a:extLst>
              <a:ext uri="{FF2B5EF4-FFF2-40B4-BE49-F238E27FC236}">
                <a16:creationId xmlns:a16="http://schemas.microsoft.com/office/drawing/2014/main" id="{2D62C17A-8B40-481F-97DC-1BCC954C6F17}"/>
              </a:ext>
            </a:extLst>
          </p:cNvPr>
          <p:cNvCxnSpPr>
            <a:cxnSpLocks/>
          </p:cNvCxnSpPr>
          <p:nvPr/>
        </p:nvCxnSpPr>
        <p:spPr>
          <a:xfrm>
            <a:off x="398290" y="3199463"/>
            <a:ext cx="322168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977F35D-13B2-49D6-8D5F-F71DE6B3173C}"/>
              </a:ext>
            </a:extLst>
          </p:cNvPr>
          <p:cNvSpPr txBox="1"/>
          <p:nvPr/>
        </p:nvSpPr>
        <p:spPr>
          <a:xfrm>
            <a:off x="524680" y="2133944"/>
            <a:ext cx="2959235" cy="954107"/>
          </a:xfrm>
          <a:prstGeom prst="rect">
            <a:avLst/>
          </a:prstGeom>
          <a:noFill/>
        </p:spPr>
        <p:txBody>
          <a:bodyPr wrap="square" rtlCol="0">
            <a:spAutoFit/>
          </a:bodyPr>
          <a:lstStyle/>
          <a:p>
            <a:r>
              <a:rPr lang="en-US" sz="1400" dirty="0"/>
              <a:t>Inputs:</a:t>
            </a:r>
          </a:p>
          <a:p>
            <a:r>
              <a:rPr lang="en-US" sz="1400" dirty="0"/>
              <a:t>The inputs to a Service Topology Template are those required for the Service-level Orchestration Plans.</a:t>
            </a:r>
          </a:p>
        </p:txBody>
      </p:sp>
      <p:grpSp>
        <p:nvGrpSpPr>
          <p:cNvPr id="19" name="Group 18">
            <a:extLst>
              <a:ext uri="{FF2B5EF4-FFF2-40B4-BE49-F238E27FC236}">
                <a16:creationId xmlns:a16="http://schemas.microsoft.com/office/drawing/2014/main" id="{129200AE-8D0C-4BA2-8072-CC97B4C5963C}"/>
              </a:ext>
            </a:extLst>
          </p:cNvPr>
          <p:cNvGrpSpPr/>
          <p:nvPr/>
        </p:nvGrpSpPr>
        <p:grpSpPr>
          <a:xfrm>
            <a:off x="8736317" y="1080807"/>
            <a:ext cx="3439745" cy="1489778"/>
            <a:chOff x="8740162" y="1294987"/>
            <a:chExt cx="3439745" cy="1489778"/>
          </a:xfrm>
        </p:grpSpPr>
        <p:sp>
          <p:nvSpPr>
            <p:cNvPr id="22" name="Rounded Rectangle 100">
              <a:extLst>
                <a:ext uri="{FF2B5EF4-FFF2-40B4-BE49-F238E27FC236}">
                  <a16:creationId xmlns:a16="http://schemas.microsoft.com/office/drawing/2014/main" id="{14060788-EEAD-45BF-B8C3-4FA8F3B3745D}"/>
                </a:ext>
              </a:extLst>
            </p:cNvPr>
            <p:cNvSpPr/>
            <p:nvPr/>
          </p:nvSpPr>
          <p:spPr>
            <a:xfrm>
              <a:off x="8740162" y="1294987"/>
              <a:ext cx="1836492" cy="1489778"/>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3" name="Group 22">
              <a:extLst>
                <a:ext uri="{FF2B5EF4-FFF2-40B4-BE49-F238E27FC236}">
                  <a16:creationId xmlns:a16="http://schemas.microsoft.com/office/drawing/2014/main" id="{9EB8895C-C5E7-4A32-8BE6-DDFB18BFE22F}"/>
                </a:ext>
              </a:extLst>
            </p:cNvPr>
            <p:cNvGrpSpPr/>
            <p:nvPr/>
          </p:nvGrpSpPr>
          <p:grpSpPr>
            <a:xfrm>
              <a:off x="10569988" y="1481565"/>
              <a:ext cx="361295" cy="192023"/>
              <a:chOff x="8640666" y="3333406"/>
              <a:chExt cx="516136" cy="274320"/>
            </a:xfrm>
          </p:grpSpPr>
          <p:sp>
            <p:nvSpPr>
              <p:cNvPr id="39" name="Oval 38">
                <a:extLst>
                  <a:ext uri="{FF2B5EF4-FFF2-40B4-BE49-F238E27FC236}">
                    <a16:creationId xmlns:a16="http://schemas.microsoft.com/office/drawing/2014/main" id="{3E3E8C7B-C8E9-4BE7-B803-3CD3437B089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0" name="Straight Connector 39">
                <a:extLst>
                  <a:ext uri="{FF2B5EF4-FFF2-40B4-BE49-F238E27FC236}">
                    <a16:creationId xmlns:a16="http://schemas.microsoft.com/office/drawing/2014/main" id="{9555E7C1-027B-417B-825D-526BED914CA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F5CAA0A-7BEB-4DBB-9263-FAA8DBE4467C}"/>
                </a:ext>
              </a:extLst>
            </p:cNvPr>
            <p:cNvGrpSpPr/>
            <p:nvPr/>
          </p:nvGrpSpPr>
          <p:grpSpPr>
            <a:xfrm>
              <a:off x="10569988" y="1794000"/>
              <a:ext cx="361295" cy="192023"/>
              <a:chOff x="8640666" y="3333406"/>
              <a:chExt cx="516136" cy="274320"/>
            </a:xfrm>
          </p:grpSpPr>
          <p:sp>
            <p:nvSpPr>
              <p:cNvPr id="37" name="Oval 36">
                <a:extLst>
                  <a:ext uri="{FF2B5EF4-FFF2-40B4-BE49-F238E27FC236}">
                    <a16:creationId xmlns:a16="http://schemas.microsoft.com/office/drawing/2014/main" id="{61AF90A0-3315-4856-9C7C-A6F00F65AA0D}"/>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8" name="Straight Connector 37">
                <a:extLst>
                  <a:ext uri="{FF2B5EF4-FFF2-40B4-BE49-F238E27FC236}">
                    <a16:creationId xmlns:a16="http://schemas.microsoft.com/office/drawing/2014/main" id="{7F42CC21-15B9-4FDC-93A4-14ED42B5A684}"/>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658E4000-A432-4849-AB81-DA631F9B2656}"/>
                </a:ext>
              </a:extLst>
            </p:cNvPr>
            <p:cNvSpPr txBox="1"/>
            <p:nvPr/>
          </p:nvSpPr>
          <p:spPr>
            <a:xfrm>
              <a:off x="8792108" y="1535313"/>
              <a:ext cx="1736819" cy="584775"/>
            </a:xfrm>
            <a:prstGeom prst="rect">
              <a:avLst/>
            </a:prstGeom>
            <a:noFill/>
          </p:spPr>
          <p:txBody>
            <a:bodyPr wrap="square" rtlCol="0">
              <a:spAutoFit/>
            </a:bodyPr>
            <a:lstStyle/>
            <a:p>
              <a:pPr algn="ctr"/>
              <a:r>
                <a:rPr lang="en-US" sz="1600" b="1" u="sng" dirty="0"/>
                <a:t>VNF</a:t>
              </a:r>
              <a:br>
                <a:rPr lang="en-US" sz="1600" b="1" u="sng" dirty="0"/>
              </a:br>
              <a:r>
                <a:rPr lang="en-US" sz="1600" b="1" u="sng" dirty="0"/>
                <a:t>Service Template</a:t>
              </a:r>
            </a:p>
          </p:txBody>
        </p:sp>
        <p:sp>
          <p:nvSpPr>
            <p:cNvPr id="27" name="TextBox 26">
              <a:extLst>
                <a:ext uri="{FF2B5EF4-FFF2-40B4-BE49-F238E27FC236}">
                  <a16:creationId xmlns:a16="http://schemas.microsoft.com/office/drawing/2014/main" id="{3CF482E1-5AA6-4CCD-81BB-58CF4F95D815}"/>
                </a:ext>
              </a:extLst>
            </p:cNvPr>
            <p:cNvSpPr txBox="1"/>
            <p:nvPr/>
          </p:nvSpPr>
          <p:spPr>
            <a:xfrm>
              <a:off x="10983810" y="1352076"/>
              <a:ext cx="849913" cy="400110"/>
            </a:xfrm>
            <a:prstGeom prst="rect">
              <a:avLst/>
            </a:prstGeom>
            <a:noFill/>
          </p:spPr>
          <p:txBody>
            <a:bodyPr wrap="none" rtlCol="0">
              <a:spAutoFit/>
            </a:bodyPr>
            <a:lstStyle/>
            <a:p>
              <a:r>
                <a:rPr lang="en-US" sz="2000" dirty="0"/>
                <a:t>Assign</a:t>
              </a:r>
            </a:p>
          </p:txBody>
        </p:sp>
        <p:sp>
          <p:nvSpPr>
            <p:cNvPr id="28" name="TextBox 27">
              <a:extLst>
                <a:ext uri="{FF2B5EF4-FFF2-40B4-BE49-F238E27FC236}">
                  <a16:creationId xmlns:a16="http://schemas.microsoft.com/office/drawing/2014/main" id="{7F9FF737-71F7-4EE8-BE52-232FD9B4E8F0}"/>
                </a:ext>
              </a:extLst>
            </p:cNvPr>
            <p:cNvSpPr txBox="1"/>
            <p:nvPr/>
          </p:nvSpPr>
          <p:spPr>
            <a:xfrm>
              <a:off x="10986537" y="1662131"/>
              <a:ext cx="868636" cy="400110"/>
            </a:xfrm>
            <a:prstGeom prst="rect">
              <a:avLst/>
            </a:prstGeom>
            <a:noFill/>
          </p:spPr>
          <p:txBody>
            <a:bodyPr wrap="none" rtlCol="0">
              <a:spAutoFit/>
            </a:bodyPr>
            <a:lstStyle/>
            <a:p>
              <a:r>
                <a:rPr lang="en-US" sz="2000" dirty="0"/>
                <a:t>Create</a:t>
              </a:r>
            </a:p>
          </p:txBody>
        </p:sp>
        <p:grpSp>
          <p:nvGrpSpPr>
            <p:cNvPr id="34" name="Group 33">
              <a:extLst>
                <a:ext uri="{FF2B5EF4-FFF2-40B4-BE49-F238E27FC236}">
                  <a16:creationId xmlns:a16="http://schemas.microsoft.com/office/drawing/2014/main" id="{ABB3BE85-37AE-437F-BCAF-430E324A447A}"/>
                </a:ext>
              </a:extLst>
            </p:cNvPr>
            <p:cNvGrpSpPr/>
            <p:nvPr/>
          </p:nvGrpSpPr>
          <p:grpSpPr>
            <a:xfrm>
              <a:off x="10569988" y="2062727"/>
              <a:ext cx="361295" cy="192023"/>
              <a:chOff x="8640666" y="3333406"/>
              <a:chExt cx="516136" cy="274320"/>
            </a:xfrm>
          </p:grpSpPr>
          <p:sp>
            <p:nvSpPr>
              <p:cNvPr id="35" name="Oval 34">
                <a:extLst>
                  <a:ext uri="{FF2B5EF4-FFF2-40B4-BE49-F238E27FC236}">
                    <a16:creationId xmlns:a16="http://schemas.microsoft.com/office/drawing/2014/main" id="{D0C369A1-35C2-4D8B-BA39-19F10319AAF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6" name="Straight Connector 35">
                <a:extLst>
                  <a:ext uri="{FF2B5EF4-FFF2-40B4-BE49-F238E27FC236}">
                    <a16:creationId xmlns:a16="http://schemas.microsoft.com/office/drawing/2014/main" id="{297030AC-3D92-4782-8F5D-325B12CCBAA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CF06D205-8D37-4CB1-9C51-9F31782456A3}"/>
                </a:ext>
              </a:extLst>
            </p:cNvPr>
            <p:cNvGrpSpPr/>
            <p:nvPr/>
          </p:nvGrpSpPr>
          <p:grpSpPr>
            <a:xfrm>
              <a:off x="10569988" y="2375162"/>
              <a:ext cx="361295" cy="192023"/>
              <a:chOff x="8640666" y="3333406"/>
              <a:chExt cx="516136" cy="274320"/>
            </a:xfrm>
          </p:grpSpPr>
          <p:sp>
            <p:nvSpPr>
              <p:cNvPr id="47" name="Oval 46">
                <a:extLst>
                  <a:ext uri="{FF2B5EF4-FFF2-40B4-BE49-F238E27FC236}">
                    <a16:creationId xmlns:a16="http://schemas.microsoft.com/office/drawing/2014/main" id="{BBFF5C50-B85C-43C1-A1E9-648DA0BC6CA1}"/>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8" name="Straight Connector 47">
                <a:extLst>
                  <a:ext uri="{FF2B5EF4-FFF2-40B4-BE49-F238E27FC236}">
                    <a16:creationId xmlns:a16="http://schemas.microsoft.com/office/drawing/2014/main" id="{2159E797-E1FC-4767-A4D3-1605F4119D9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76216916-F34E-4D0E-B32D-E0272CD931B7}"/>
                </a:ext>
              </a:extLst>
            </p:cNvPr>
            <p:cNvSpPr txBox="1"/>
            <p:nvPr/>
          </p:nvSpPr>
          <p:spPr>
            <a:xfrm>
              <a:off x="10983810" y="1933238"/>
              <a:ext cx="1196097" cy="400110"/>
            </a:xfrm>
            <a:prstGeom prst="rect">
              <a:avLst/>
            </a:prstGeom>
            <a:noFill/>
          </p:spPr>
          <p:txBody>
            <a:bodyPr wrap="none" rtlCol="0">
              <a:spAutoFit/>
            </a:bodyPr>
            <a:lstStyle/>
            <a:p>
              <a:r>
                <a:rPr lang="en-US" sz="2000" dirty="0"/>
                <a:t>Configure</a:t>
              </a:r>
            </a:p>
          </p:txBody>
        </p:sp>
        <p:sp>
          <p:nvSpPr>
            <p:cNvPr id="50" name="TextBox 49">
              <a:extLst>
                <a:ext uri="{FF2B5EF4-FFF2-40B4-BE49-F238E27FC236}">
                  <a16:creationId xmlns:a16="http://schemas.microsoft.com/office/drawing/2014/main" id="{8F2309D2-FF35-4A44-8C72-8E358047EBB4}"/>
                </a:ext>
              </a:extLst>
            </p:cNvPr>
            <p:cNvSpPr txBox="1"/>
            <p:nvPr/>
          </p:nvSpPr>
          <p:spPr>
            <a:xfrm>
              <a:off x="11014247" y="2257148"/>
              <a:ext cx="1033360" cy="400110"/>
            </a:xfrm>
            <a:prstGeom prst="rect">
              <a:avLst/>
            </a:prstGeom>
            <a:noFill/>
          </p:spPr>
          <p:txBody>
            <a:bodyPr wrap="none" rtlCol="0">
              <a:spAutoFit/>
            </a:bodyPr>
            <a:lstStyle/>
            <a:p>
              <a:r>
                <a:rPr lang="en-US" sz="2000" dirty="0"/>
                <a:t>Activate</a:t>
              </a:r>
            </a:p>
          </p:txBody>
        </p:sp>
      </p:grpSp>
      <p:grpSp>
        <p:nvGrpSpPr>
          <p:cNvPr id="20" name="Group 19">
            <a:extLst>
              <a:ext uri="{FF2B5EF4-FFF2-40B4-BE49-F238E27FC236}">
                <a16:creationId xmlns:a16="http://schemas.microsoft.com/office/drawing/2014/main" id="{D02FAE7C-E3E6-4CB3-89CD-AFDDFDD07798}"/>
              </a:ext>
            </a:extLst>
          </p:cNvPr>
          <p:cNvGrpSpPr/>
          <p:nvPr/>
        </p:nvGrpSpPr>
        <p:grpSpPr>
          <a:xfrm>
            <a:off x="8474200" y="2791530"/>
            <a:ext cx="3439745" cy="1063672"/>
            <a:chOff x="8687555" y="2238910"/>
            <a:chExt cx="3439745" cy="1063672"/>
          </a:xfrm>
        </p:grpSpPr>
        <p:sp>
          <p:nvSpPr>
            <p:cNvPr id="52" name="Rounded Rectangle 100">
              <a:extLst>
                <a:ext uri="{FF2B5EF4-FFF2-40B4-BE49-F238E27FC236}">
                  <a16:creationId xmlns:a16="http://schemas.microsoft.com/office/drawing/2014/main" id="{37CBBE14-5458-4AA5-9088-D67F711CE113}"/>
                </a:ext>
              </a:extLst>
            </p:cNvPr>
            <p:cNvSpPr/>
            <p:nvPr/>
          </p:nvSpPr>
          <p:spPr>
            <a:xfrm>
              <a:off x="8687555" y="223891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53" name="Group 52">
              <a:extLst>
                <a:ext uri="{FF2B5EF4-FFF2-40B4-BE49-F238E27FC236}">
                  <a16:creationId xmlns:a16="http://schemas.microsoft.com/office/drawing/2014/main" id="{622A70FE-3094-4ABE-8259-909DAEBC4C43}"/>
                </a:ext>
              </a:extLst>
            </p:cNvPr>
            <p:cNvGrpSpPr/>
            <p:nvPr/>
          </p:nvGrpSpPr>
          <p:grpSpPr>
            <a:xfrm>
              <a:off x="10517381" y="2368399"/>
              <a:ext cx="361295" cy="192023"/>
              <a:chOff x="8640666" y="3333406"/>
              <a:chExt cx="516136" cy="274320"/>
            </a:xfrm>
          </p:grpSpPr>
          <p:sp>
            <p:nvSpPr>
              <p:cNvPr id="68" name="Oval 67">
                <a:extLst>
                  <a:ext uri="{FF2B5EF4-FFF2-40B4-BE49-F238E27FC236}">
                    <a16:creationId xmlns:a16="http://schemas.microsoft.com/office/drawing/2014/main" id="{55479C83-FF79-4548-A9C9-6E33C3D51ED2}"/>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9" name="Straight Connector 68">
                <a:extLst>
                  <a:ext uri="{FF2B5EF4-FFF2-40B4-BE49-F238E27FC236}">
                    <a16:creationId xmlns:a16="http://schemas.microsoft.com/office/drawing/2014/main" id="{AD8F5680-2A57-4AF1-81DA-4DCA3A2DF85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9F18539E-AB58-4BBC-AFEA-41A986D91444}"/>
                </a:ext>
              </a:extLst>
            </p:cNvPr>
            <p:cNvSpPr txBox="1"/>
            <p:nvPr/>
          </p:nvSpPr>
          <p:spPr>
            <a:xfrm>
              <a:off x="8739501" y="2422147"/>
              <a:ext cx="1736819" cy="584775"/>
            </a:xfrm>
            <a:prstGeom prst="rect">
              <a:avLst/>
            </a:prstGeom>
            <a:noFill/>
          </p:spPr>
          <p:txBody>
            <a:bodyPr wrap="square" rtlCol="0">
              <a:spAutoFit/>
            </a:bodyPr>
            <a:lstStyle/>
            <a:p>
              <a:pPr algn="ctr"/>
              <a:r>
                <a:rPr lang="en-US" sz="1600" b="1" u="sng" dirty="0"/>
                <a:t>PNF</a:t>
              </a:r>
              <a:br>
                <a:rPr lang="en-US" sz="1600" b="1" u="sng" dirty="0"/>
              </a:br>
              <a:r>
                <a:rPr lang="en-US" sz="1600" b="1" u="sng" dirty="0"/>
                <a:t>Service Template</a:t>
              </a:r>
            </a:p>
          </p:txBody>
        </p:sp>
        <p:sp>
          <p:nvSpPr>
            <p:cNvPr id="56" name="TextBox 55">
              <a:extLst>
                <a:ext uri="{FF2B5EF4-FFF2-40B4-BE49-F238E27FC236}">
                  <a16:creationId xmlns:a16="http://schemas.microsoft.com/office/drawing/2014/main" id="{06F0C876-B4AB-4B9A-AF25-37A0386796AC}"/>
                </a:ext>
              </a:extLst>
            </p:cNvPr>
            <p:cNvSpPr txBox="1"/>
            <p:nvPr/>
          </p:nvSpPr>
          <p:spPr>
            <a:xfrm>
              <a:off x="10931203" y="2238910"/>
              <a:ext cx="849913" cy="400110"/>
            </a:xfrm>
            <a:prstGeom prst="rect">
              <a:avLst/>
            </a:prstGeom>
            <a:noFill/>
          </p:spPr>
          <p:txBody>
            <a:bodyPr wrap="none" rtlCol="0">
              <a:spAutoFit/>
            </a:bodyPr>
            <a:lstStyle/>
            <a:p>
              <a:r>
                <a:rPr lang="en-US" sz="2000" dirty="0"/>
                <a:t>Assign</a:t>
              </a:r>
            </a:p>
          </p:txBody>
        </p:sp>
        <p:grpSp>
          <p:nvGrpSpPr>
            <p:cNvPr id="58" name="Group 57">
              <a:extLst>
                <a:ext uri="{FF2B5EF4-FFF2-40B4-BE49-F238E27FC236}">
                  <a16:creationId xmlns:a16="http://schemas.microsoft.com/office/drawing/2014/main" id="{8A44191E-2342-40F9-AD63-1A2F30AE7D36}"/>
                </a:ext>
              </a:extLst>
            </p:cNvPr>
            <p:cNvGrpSpPr/>
            <p:nvPr/>
          </p:nvGrpSpPr>
          <p:grpSpPr>
            <a:xfrm>
              <a:off x="10517381" y="2644751"/>
              <a:ext cx="361295" cy="192023"/>
              <a:chOff x="8640666" y="3333406"/>
              <a:chExt cx="516136" cy="274320"/>
            </a:xfrm>
          </p:grpSpPr>
          <p:sp>
            <p:nvSpPr>
              <p:cNvPr id="64" name="Oval 63">
                <a:extLst>
                  <a:ext uri="{FF2B5EF4-FFF2-40B4-BE49-F238E27FC236}">
                    <a16:creationId xmlns:a16="http://schemas.microsoft.com/office/drawing/2014/main" id="{38E3B6C7-76BE-46E2-8BB0-5875226C074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5" name="Straight Connector 64">
                <a:extLst>
                  <a:ext uri="{FF2B5EF4-FFF2-40B4-BE49-F238E27FC236}">
                    <a16:creationId xmlns:a16="http://schemas.microsoft.com/office/drawing/2014/main" id="{3B578CD9-5DE0-4E10-8E5C-DB1DB268B2BA}"/>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1F3B9D1A-BE8A-4E50-9155-FC7524A3948B}"/>
                </a:ext>
              </a:extLst>
            </p:cNvPr>
            <p:cNvGrpSpPr/>
            <p:nvPr/>
          </p:nvGrpSpPr>
          <p:grpSpPr>
            <a:xfrm>
              <a:off x="10517381" y="2957186"/>
              <a:ext cx="361295" cy="192023"/>
              <a:chOff x="8640666" y="3333406"/>
              <a:chExt cx="516136" cy="274320"/>
            </a:xfrm>
          </p:grpSpPr>
          <p:sp>
            <p:nvSpPr>
              <p:cNvPr id="62" name="Oval 61">
                <a:extLst>
                  <a:ext uri="{FF2B5EF4-FFF2-40B4-BE49-F238E27FC236}">
                    <a16:creationId xmlns:a16="http://schemas.microsoft.com/office/drawing/2014/main" id="{993947DF-D235-45F9-A264-A1F279ADEFAB}"/>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3" name="Straight Connector 62">
                <a:extLst>
                  <a:ext uri="{FF2B5EF4-FFF2-40B4-BE49-F238E27FC236}">
                    <a16:creationId xmlns:a16="http://schemas.microsoft.com/office/drawing/2014/main" id="{6E0F3037-6398-4B50-AB9C-FA118D9F8E6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TextBox 59">
              <a:extLst>
                <a:ext uri="{FF2B5EF4-FFF2-40B4-BE49-F238E27FC236}">
                  <a16:creationId xmlns:a16="http://schemas.microsoft.com/office/drawing/2014/main" id="{1EC16F02-97A1-4F6C-8CC3-1A7E46544D81}"/>
                </a:ext>
              </a:extLst>
            </p:cNvPr>
            <p:cNvSpPr txBox="1"/>
            <p:nvPr/>
          </p:nvSpPr>
          <p:spPr>
            <a:xfrm>
              <a:off x="10931203" y="2515262"/>
              <a:ext cx="1196097" cy="400110"/>
            </a:xfrm>
            <a:prstGeom prst="rect">
              <a:avLst/>
            </a:prstGeom>
            <a:noFill/>
          </p:spPr>
          <p:txBody>
            <a:bodyPr wrap="none" rtlCol="0">
              <a:spAutoFit/>
            </a:bodyPr>
            <a:lstStyle/>
            <a:p>
              <a:r>
                <a:rPr lang="en-US" sz="2000" dirty="0"/>
                <a:t>Configure</a:t>
              </a:r>
            </a:p>
          </p:txBody>
        </p:sp>
        <p:sp>
          <p:nvSpPr>
            <p:cNvPr id="61" name="TextBox 60">
              <a:extLst>
                <a:ext uri="{FF2B5EF4-FFF2-40B4-BE49-F238E27FC236}">
                  <a16:creationId xmlns:a16="http://schemas.microsoft.com/office/drawing/2014/main" id="{E72F4FA9-5FF8-4257-B2EB-80295F906420}"/>
                </a:ext>
              </a:extLst>
            </p:cNvPr>
            <p:cNvSpPr txBox="1"/>
            <p:nvPr/>
          </p:nvSpPr>
          <p:spPr>
            <a:xfrm>
              <a:off x="10961640" y="2839172"/>
              <a:ext cx="1033360" cy="400110"/>
            </a:xfrm>
            <a:prstGeom prst="rect">
              <a:avLst/>
            </a:prstGeom>
            <a:noFill/>
          </p:spPr>
          <p:txBody>
            <a:bodyPr wrap="none" rtlCol="0">
              <a:spAutoFit/>
            </a:bodyPr>
            <a:lstStyle/>
            <a:p>
              <a:r>
                <a:rPr lang="en-US" sz="2000" dirty="0"/>
                <a:t>Activate</a:t>
              </a:r>
            </a:p>
          </p:txBody>
        </p:sp>
      </p:grpSp>
      <p:grpSp>
        <p:nvGrpSpPr>
          <p:cNvPr id="89" name="Group 88">
            <a:extLst>
              <a:ext uri="{FF2B5EF4-FFF2-40B4-BE49-F238E27FC236}">
                <a16:creationId xmlns:a16="http://schemas.microsoft.com/office/drawing/2014/main" id="{A530D4A4-4A28-439B-958E-7FB2B234322E}"/>
              </a:ext>
            </a:extLst>
          </p:cNvPr>
          <p:cNvGrpSpPr/>
          <p:nvPr/>
        </p:nvGrpSpPr>
        <p:grpSpPr>
          <a:xfrm>
            <a:off x="8194976" y="4109217"/>
            <a:ext cx="3873838" cy="1063672"/>
            <a:chOff x="8687555" y="2238910"/>
            <a:chExt cx="3873838" cy="1063672"/>
          </a:xfrm>
        </p:grpSpPr>
        <p:sp>
          <p:nvSpPr>
            <p:cNvPr id="90" name="Rounded Rectangle 100">
              <a:extLst>
                <a:ext uri="{FF2B5EF4-FFF2-40B4-BE49-F238E27FC236}">
                  <a16:creationId xmlns:a16="http://schemas.microsoft.com/office/drawing/2014/main" id="{B74D3A5E-A4E7-4EBE-9E96-246485DB5525}"/>
                </a:ext>
              </a:extLst>
            </p:cNvPr>
            <p:cNvSpPr/>
            <p:nvPr/>
          </p:nvSpPr>
          <p:spPr>
            <a:xfrm>
              <a:off x="8687555" y="223891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91" name="Group 90">
              <a:extLst>
                <a:ext uri="{FF2B5EF4-FFF2-40B4-BE49-F238E27FC236}">
                  <a16:creationId xmlns:a16="http://schemas.microsoft.com/office/drawing/2014/main" id="{1058C961-8B6E-4AC6-B797-2F92DD4E04C1}"/>
                </a:ext>
              </a:extLst>
            </p:cNvPr>
            <p:cNvGrpSpPr/>
            <p:nvPr/>
          </p:nvGrpSpPr>
          <p:grpSpPr>
            <a:xfrm>
              <a:off x="10517381" y="2368399"/>
              <a:ext cx="361295" cy="192023"/>
              <a:chOff x="8640666" y="3333406"/>
              <a:chExt cx="516136" cy="274320"/>
            </a:xfrm>
          </p:grpSpPr>
          <p:sp>
            <p:nvSpPr>
              <p:cNvPr id="102" name="Oval 101">
                <a:extLst>
                  <a:ext uri="{FF2B5EF4-FFF2-40B4-BE49-F238E27FC236}">
                    <a16:creationId xmlns:a16="http://schemas.microsoft.com/office/drawing/2014/main" id="{5D1AD8F2-4992-4347-8624-F00EB3432AD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03" name="Straight Connector 102">
                <a:extLst>
                  <a:ext uri="{FF2B5EF4-FFF2-40B4-BE49-F238E27FC236}">
                    <a16:creationId xmlns:a16="http://schemas.microsoft.com/office/drawing/2014/main" id="{EA920941-061D-4E90-965E-CFEE3A02EF6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2" name="TextBox 91">
              <a:extLst>
                <a:ext uri="{FF2B5EF4-FFF2-40B4-BE49-F238E27FC236}">
                  <a16:creationId xmlns:a16="http://schemas.microsoft.com/office/drawing/2014/main" id="{1ACD57F0-3B4C-4A05-B442-0FD5D5D400B8}"/>
                </a:ext>
              </a:extLst>
            </p:cNvPr>
            <p:cNvSpPr txBox="1"/>
            <p:nvPr/>
          </p:nvSpPr>
          <p:spPr>
            <a:xfrm>
              <a:off x="8739501" y="2422147"/>
              <a:ext cx="1736819" cy="584775"/>
            </a:xfrm>
            <a:prstGeom prst="rect">
              <a:avLst/>
            </a:prstGeom>
            <a:noFill/>
          </p:spPr>
          <p:txBody>
            <a:bodyPr wrap="square" rtlCol="0">
              <a:spAutoFit/>
            </a:bodyPr>
            <a:lstStyle/>
            <a:p>
              <a:pPr algn="ctr"/>
              <a:r>
                <a:rPr lang="en-US" sz="1600" b="1" u="sng" dirty="0" err="1"/>
                <a:t>AllottedResource</a:t>
              </a:r>
              <a:br>
                <a:rPr lang="en-US" sz="1600" b="1" u="sng" dirty="0"/>
              </a:br>
              <a:r>
                <a:rPr lang="en-US" sz="1600" b="1" u="sng" dirty="0"/>
                <a:t>Service Template</a:t>
              </a:r>
            </a:p>
          </p:txBody>
        </p:sp>
        <p:sp>
          <p:nvSpPr>
            <p:cNvPr id="93" name="TextBox 92">
              <a:extLst>
                <a:ext uri="{FF2B5EF4-FFF2-40B4-BE49-F238E27FC236}">
                  <a16:creationId xmlns:a16="http://schemas.microsoft.com/office/drawing/2014/main" id="{34889278-5546-4870-A237-AB3D9345DE3D}"/>
                </a:ext>
              </a:extLst>
            </p:cNvPr>
            <p:cNvSpPr txBox="1"/>
            <p:nvPr/>
          </p:nvSpPr>
          <p:spPr>
            <a:xfrm>
              <a:off x="10931203" y="2238910"/>
              <a:ext cx="849913" cy="400110"/>
            </a:xfrm>
            <a:prstGeom prst="rect">
              <a:avLst/>
            </a:prstGeom>
            <a:noFill/>
          </p:spPr>
          <p:txBody>
            <a:bodyPr wrap="none" rtlCol="0">
              <a:spAutoFit/>
            </a:bodyPr>
            <a:lstStyle/>
            <a:p>
              <a:r>
                <a:rPr lang="en-US" sz="2000" dirty="0"/>
                <a:t>Assign</a:t>
              </a:r>
            </a:p>
          </p:txBody>
        </p:sp>
        <p:grpSp>
          <p:nvGrpSpPr>
            <p:cNvPr id="94" name="Group 93">
              <a:extLst>
                <a:ext uri="{FF2B5EF4-FFF2-40B4-BE49-F238E27FC236}">
                  <a16:creationId xmlns:a16="http://schemas.microsoft.com/office/drawing/2014/main" id="{CE19E5C4-A81D-4C71-A136-B260634ACD1A}"/>
                </a:ext>
              </a:extLst>
            </p:cNvPr>
            <p:cNvGrpSpPr/>
            <p:nvPr/>
          </p:nvGrpSpPr>
          <p:grpSpPr>
            <a:xfrm>
              <a:off x="10517381" y="2644751"/>
              <a:ext cx="361295" cy="192023"/>
              <a:chOff x="8640666" y="3333406"/>
              <a:chExt cx="516136" cy="274320"/>
            </a:xfrm>
          </p:grpSpPr>
          <p:sp>
            <p:nvSpPr>
              <p:cNvPr id="100" name="Oval 99">
                <a:extLst>
                  <a:ext uri="{FF2B5EF4-FFF2-40B4-BE49-F238E27FC236}">
                    <a16:creationId xmlns:a16="http://schemas.microsoft.com/office/drawing/2014/main" id="{51E6C854-79B6-452D-BE7F-1BDB374B973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01" name="Straight Connector 100">
                <a:extLst>
                  <a:ext uri="{FF2B5EF4-FFF2-40B4-BE49-F238E27FC236}">
                    <a16:creationId xmlns:a16="http://schemas.microsoft.com/office/drawing/2014/main" id="{929BA6B2-147C-421C-AAEC-0705AB41ACA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34D016E6-757C-4B49-A28A-9F9D976F1920}"/>
                </a:ext>
              </a:extLst>
            </p:cNvPr>
            <p:cNvGrpSpPr/>
            <p:nvPr/>
          </p:nvGrpSpPr>
          <p:grpSpPr>
            <a:xfrm>
              <a:off x="10517381" y="2957186"/>
              <a:ext cx="361295" cy="192023"/>
              <a:chOff x="8640666" y="3333406"/>
              <a:chExt cx="516136" cy="274320"/>
            </a:xfrm>
          </p:grpSpPr>
          <p:sp>
            <p:nvSpPr>
              <p:cNvPr id="98" name="Oval 97">
                <a:extLst>
                  <a:ext uri="{FF2B5EF4-FFF2-40B4-BE49-F238E27FC236}">
                    <a16:creationId xmlns:a16="http://schemas.microsoft.com/office/drawing/2014/main" id="{7BA59FD9-4346-4E89-87C1-815B6A31D6E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99" name="Straight Connector 98">
                <a:extLst>
                  <a:ext uri="{FF2B5EF4-FFF2-40B4-BE49-F238E27FC236}">
                    <a16:creationId xmlns:a16="http://schemas.microsoft.com/office/drawing/2014/main" id="{6E0103DF-3D71-4A3A-8B95-225F6696FB0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6" name="TextBox 95">
              <a:extLst>
                <a:ext uri="{FF2B5EF4-FFF2-40B4-BE49-F238E27FC236}">
                  <a16:creationId xmlns:a16="http://schemas.microsoft.com/office/drawing/2014/main" id="{1D4B9474-628D-4281-A3D4-DFF05DB8A1B7}"/>
                </a:ext>
              </a:extLst>
            </p:cNvPr>
            <p:cNvSpPr txBox="1"/>
            <p:nvPr/>
          </p:nvSpPr>
          <p:spPr>
            <a:xfrm>
              <a:off x="10931203" y="2515262"/>
              <a:ext cx="1630190" cy="400110"/>
            </a:xfrm>
            <a:prstGeom prst="rect">
              <a:avLst/>
            </a:prstGeom>
            <a:noFill/>
          </p:spPr>
          <p:txBody>
            <a:bodyPr wrap="none" rtlCol="0">
              <a:spAutoFit/>
            </a:bodyPr>
            <a:lstStyle/>
            <a:p>
              <a:r>
                <a:rPr lang="en-US" sz="2000" dirty="0"/>
                <a:t>Create/Config</a:t>
              </a:r>
            </a:p>
          </p:txBody>
        </p:sp>
        <p:sp>
          <p:nvSpPr>
            <p:cNvPr id="97" name="TextBox 96">
              <a:extLst>
                <a:ext uri="{FF2B5EF4-FFF2-40B4-BE49-F238E27FC236}">
                  <a16:creationId xmlns:a16="http://schemas.microsoft.com/office/drawing/2014/main" id="{5A3A9FED-C786-4FB0-B8E7-EF2A4E596908}"/>
                </a:ext>
              </a:extLst>
            </p:cNvPr>
            <p:cNvSpPr txBox="1"/>
            <p:nvPr/>
          </p:nvSpPr>
          <p:spPr>
            <a:xfrm>
              <a:off x="10961640" y="2839172"/>
              <a:ext cx="1033360" cy="400110"/>
            </a:xfrm>
            <a:prstGeom prst="rect">
              <a:avLst/>
            </a:prstGeom>
            <a:noFill/>
          </p:spPr>
          <p:txBody>
            <a:bodyPr wrap="none" rtlCol="0">
              <a:spAutoFit/>
            </a:bodyPr>
            <a:lstStyle/>
            <a:p>
              <a:r>
                <a:rPr lang="en-US" sz="2000" dirty="0"/>
                <a:t>Activate</a:t>
              </a:r>
            </a:p>
          </p:txBody>
        </p:sp>
      </p:grpSp>
      <p:sp>
        <p:nvSpPr>
          <p:cNvPr id="104" name="Arrow: Right 103">
            <a:extLst>
              <a:ext uri="{FF2B5EF4-FFF2-40B4-BE49-F238E27FC236}">
                <a16:creationId xmlns:a16="http://schemas.microsoft.com/office/drawing/2014/main" id="{BC5AEAD2-7B71-4D91-BCE7-2C7F580ACCA6}"/>
              </a:ext>
            </a:extLst>
          </p:cNvPr>
          <p:cNvSpPr/>
          <p:nvPr/>
        </p:nvSpPr>
        <p:spPr>
          <a:xfrm rot="615405">
            <a:off x="6220424" y="2790650"/>
            <a:ext cx="2213195" cy="193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Arrow: Right 104">
            <a:extLst>
              <a:ext uri="{FF2B5EF4-FFF2-40B4-BE49-F238E27FC236}">
                <a16:creationId xmlns:a16="http://schemas.microsoft.com/office/drawing/2014/main" id="{B540B3C3-536A-4101-A1FB-979BBFE73CB2}"/>
              </a:ext>
            </a:extLst>
          </p:cNvPr>
          <p:cNvSpPr/>
          <p:nvPr/>
        </p:nvSpPr>
        <p:spPr>
          <a:xfrm rot="1950921">
            <a:off x="6451363" y="3474983"/>
            <a:ext cx="1935379" cy="1949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1241400"/>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Rectangle: Rounded Corners 124">
            <a:extLst>
              <a:ext uri="{FF2B5EF4-FFF2-40B4-BE49-F238E27FC236}">
                <a16:creationId xmlns:a16="http://schemas.microsoft.com/office/drawing/2014/main" id="{D666F4F4-93DB-42C4-AD69-4B0147CC8DCD}"/>
              </a:ext>
            </a:extLst>
          </p:cNvPr>
          <p:cNvSpPr>
            <a:spLocks noChangeAspect="1"/>
          </p:cNvSpPr>
          <p:nvPr/>
        </p:nvSpPr>
        <p:spPr>
          <a:xfrm>
            <a:off x="152327" y="3706366"/>
            <a:ext cx="3773851" cy="1347422"/>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26" name="Rectangle: Rounded Corners 25">
            <a:extLst>
              <a:ext uri="{FF2B5EF4-FFF2-40B4-BE49-F238E27FC236}">
                <a16:creationId xmlns:a16="http://schemas.microsoft.com/office/drawing/2014/main" id="{9673F7C8-21CF-4082-99D8-26DEA3379CE4}"/>
              </a:ext>
            </a:extLst>
          </p:cNvPr>
          <p:cNvSpPr/>
          <p:nvPr/>
        </p:nvSpPr>
        <p:spPr>
          <a:xfrm>
            <a:off x="1416928" y="1429407"/>
            <a:ext cx="10512802" cy="1309607"/>
          </a:xfrm>
          <a:prstGeom prst="roundRect">
            <a:avLst>
              <a:gd name="adj" fmla="val 3749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0" y="197831"/>
            <a:ext cx="11614769" cy="538770"/>
          </a:xfrm>
        </p:spPr>
        <p:txBody>
          <a:bodyPr>
            <a:normAutofit fontScale="90000"/>
          </a:bodyPr>
          <a:lstStyle/>
          <a:p>
            <a:r>
              <a:rPr lang="en-US" dirty="0"/>
              <a:t>Service Level TOSCA Orchestration: “Build (and other) Plan(s)”</a:t>
            </a:r>
            <a:br>
              <a:rPr lang="en-US" dirty="0"/>
            </a:br>
            <a:r>
              <a:rPr lang="en-US" dirty="0"/>
              <a:t>(New Approach)</a:t>
            </a:r>
          </a:p>
        </p:txBody>
      </p:sp>
      <p:cxnSp>
        <p:nvCxnSpPr>
          <p:cNvPr id="73" name="Straight Connector 72">
            <a:extLst>
              <a:ext uri="{FF2B5EF4-FFF2-40B4-BE49-F238E27FC236}">
                <a16:creationId xmlns:a16="http://schemas.microsoft.com/office/drawing/2014/main" id="{B9AF6ADC-A30F-45C9-B2D3-A0722C4937C3}"/>
              </a:ext>
            </a:extLst>
          </p:cNvPr>
          <p:cNvCxnSpPr>
            <a:cxnSpLocks/>
          </p:cNvCxnSpPr>
          <p:nvPr/>
        </p:nvCxnSpPr>
        <p:spPr>
          <a:xfrm>
            <a:off x="1594635" y="2473374"/>
            <a:ext cx="10149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6" name="Group 105">
            <a:extLst>
              <a:ext uri="{FF2B5EF4-FFF2-40B4-BE49-F238E27FC236}">
                <a16:creationId xmlns:a16="http://schemas.microsoft.com/office/drawing/2014/main" id="{E2F7B130-BD74-4064-B52D-E6C56C7E4FF9}"/>
              </a:ext>
            </a:extLst>
          </p:cNvPr>
          <p:cNvGrpSpPr/>
          <p:nvPr/>
        </p:nvGrpSpPr>
        <p:grpSpPr>
          <a:xfrm>
            <a:off x="221455" y="1121332"/>
            <a:ext cx="1320728" cy="435958"/>
            <a:chOff x="2986647" y="1285959"/>
            <a:chExt cx="1894565" cy="488600"/>
          </a:xfrm>
        </p:grpSpPr>
        <p:sp>
          <p:nvSpPr>
            <p:cNvPr id="107" name="Freeform 206">
              <a:extLst>
                <a:ext uri="{FF2B5EF4-FFF2-40B4-BE49-F238E27FC236}">
                  <a16:creationId xmlns:a16="http://schemas.microsoft.com/office/drawing/2014/main" id="{21030635-2063-486E-8379-C76E8FD57899}"/>
                </a:ext>
              </a:extLst>
            </p:cNvPr>
            <p:cNvSpPr/>
            <p:nvPr/>
          </p:nvSpPr>
          <p:spPr>
            <a:xfrm>
              <a:off x="2986647" y="1487956"/>
              <a:ext cx="1894565" cy="286603"/>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08" name="Rectangle 107">
              <a:extLst>
                <a:ext uri="{FF2B5EF4-FFF2-40B4-BE49-F238E27FC236}">
                  <a16:creationId xmlns:a16="http://schemas.microsoft.com/office/drawing/2014/main" id="{94F22DC7-7244-4B85-B8A4-AD536FB90DD5}"/>
                </a:ext>
              </a:extLst>
            </p:cNvPr>
            <p:cNvSpPr/>
            <p:nvPr/>
          </p:nvSpPr>
          <p:spPr>
            <a:xfrm>
              <a:off x="3077738" y="1285959"/>
              <a:ext cx="1623797" cy="448423"/>
            </a:xfrm>
            <a:prstGeom prst="rect">
              <a:avLst/>
            </a:prstGeom>
            <a:noFill/>
            <a:effectLst>
              <a:softEdge rad="63500"/>
            </a:effectLst>
          </p:spPr>
          <p:txBody>
            <a:bodyPr wrap="square">
              <a:spAutoFit/>
            </a:bodyPr>
            <a:lstStyle/>
            <a:p>
              <a:pPr algn="ctr"/>
              <a:r>
                <a:rPr lang="en-US" sz="1000" i="1" dirty="0">
                  <a:solidFill>
                    <a:srgbClr val="C00000"/>
                  </a:solidFill>
                </a:rPr>
                <a:t>Instantiate</a:t>
              </a:r>
            </a:p>
            <a:p>
              <a:pPr algn="ctr"/>
              <a:r>
                <a:rPr lang="en-US" sz="1000" i="1" dirty="0" err="1">
                  <a:solidFill>
                    <a:srgbClr val="C00000"/>
                  </a:solidFill>
                </a:rPr>
                <a:t>Service_Request</a:t>
              </a:r>
              <a:endParaRPr lang="en-US" sz="1000" i="1" dirty="0">
                <a:solidFill>
                  <a:srgbClr val="C00000"/>
                </a:solidFill>
              </a:endParaRPr>
            </a:p>
          </p:txBody>
        </p:sp>
      </p:grpSp>
      <p:sp>
        <p:nvSpPr>
          <p:cNvPr id="21" name="Rectangle 20">
            <a:extLst>
              <a:ext uri="{FF2B5EF4-FFF2-40B4-BE49-F238E27FC236}">
                <a16:creationId xmlns:a16="http://schemas.microsoft.com/office/drawing/2014/main" id="{54C930DA-B618-415E-B485-970D9ED922DB}"/>
              </a:ext>
            </a:extLst>
          </p:cNvPr>
          <p:cNvSpPr/>
          <p:nvPr/>
        </p:nvSpPr>
        <p:spPr>
          <a:xfrm>
            <a:off x="5867264" y="1504736"/>
            <a:ext cx="1891287" cy="369332"/>
          </a:xfrm>
          <a:prstGeom prst="rect">
            <a:avLst/>
          </a:prstGeom>
        </p:spPr>
        <p:txBody>
          <a:bodyPr wrap="none">
            <a:spAutoFit/>
          </a:bodyPr>
          <a:lstStyle/>
          <a:p>
            <a:pPr algn="ctr"/>
            <a:r>
              <a:rPr lang="en-US" dirty="0"/>
              <a:t>Service Level Flow</a:t>
            </a:r>
          </a:p>
        </p:txBody>
      </p:sp>
      <p:sp>
        <p:nvSpPr>
          <p:cNvPr id="123" name="Down Arrow 139">
            <a:extLst>
              <a:ext uri="{FF2B5EF4-FFF2-40B4-BE49-F238E27FC236}">
                <a16:creationId xmlns:a16="http://schemas.microsoft.com/office/drawing/2014/main" id="{B93CC2C8-30AB-4627-ADF4-26D0398E9972}"/>
              </a:ext>
            </a:extLst>
          </p:cNvPr>
          <p:cNvSpPr/>
          <p:nvPr/>
        </p:nvSpPr>
        <p:spPr>
          <a:xfrm>
            <a:off x="3236821" y="2694435"/>
            <a:ext cx="182880" cy="10058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29" name="Down Arrow 139">
            <a:extLst>
              <a:ext uri="{FF2B5EF4-FFF2-40B4-BE49-F238E27FC236}">
                <a16:creationId xmlns:a16="http://schemas.microsoft.com/office/drawing/2014/main" id="{40563666-F8F0-4E0F-B1A8-02C71BE5F84E}"/>
              </a:ext>
            </a:extLst>
          </p:cNvPr>
          <p:cNvSpPr/>
          <p:nvPr/>
        </p:nvSpPr>
        <p:spPr>
          <a:xfrm>
            <a:off x="4967811" y="2690785"/>
            <a:ext cx="182880" cy="1828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54" name="TextBox 53">
            <a:extLst>
              <a:ext uri="{FF2B5EF4-FFF2-40B4-BE49-F238E27FC236}">
                <a16:creationId xmlns:a16="http://schemas.microsoft.com/office/drawing/2014/main" id="{C80FA1E4-1CFE-45F4-94BC-A8075F274FFE}"/>
              </a:ext>
            </a:extLst>
          </p:cNvPr>
          <p:cNvSpPr txBox="1"/>
          <p:nvPr/>
        </p:nvSpPr>
        <p:spPr>
          <a:xfrm>
            <a:off x="1402184" y="3730275"/>
            <a:ext cx="1385316" cy="246221"/>
          </a:xfrm>
          <a:prstGeom prst="rect">
            <a:avLst/>
          </a:prstGeom>
          <a:noFill/>
        </p:spPr>
        <p:txBody>
          <a:bodyPr wrap="none" rtlCol="0">
            <a:spAutoFit/>
          </a:bodyPr>
          <a:lstStyle/>
          <a:p>
            <a:pPr lvl="0" algn="ctr"/>
            <a:r>
              <a:rPr lang="en-US" sz="1000" dirty="0">
                <a:solidFill>
                  <a:prstClr val="black"/>
                </a:solidFill>
              </a:rPr>
              <a:t>Assign Service Instance</a:t>
            </a:r>
          </a:p>
        </p:txBody>
      </p:sp>
      <p:cxnSp>
        <p:nvCxnSpPr>
          <p:cNvPr id="145" name="Straight Connector 144">
            <a:extLst>
              <a:ext uri="{FF2B5EF4-FFF2-40B4-BE49-F238E27FC236}">
                <a16:creationId xmlns:a16="http://schemas.microsoft.com/office/drawing/2014/main" id="{6EB0CC25-B2CE-4E1B-8EF9-C92E66A4095E}"/>
              </a:ext>
            </a:extLst>
          </p:cNvPr>
          <p:cNvCxnSpPr>
            <a:cxnSpLocks/>
          </p:cNvCxnSpPr>
          <p:nvPr/>
        </p:nvCxnSpPr>
        <p:spPr>
          <a:xfrm>
            <a:off x="598481" y="4665042"/>
            <a:ext cx="15544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Arc 65">
            <a:extLst>
              <a:ext uri="{FF2B5EF4-FFF2-40B4-BE49-F238E27FC236}">
                <a16:creationId xmlns:a16="http://schemas.microsoft.com/office/drawing/2014/main" id="{81671006-F767-426E-BBE9-F7F714BE62FA}"/>
              </a:ext>
            </a:extLst>
          </p:cNvPr>
          <p:cNvSpPr/>
          <p:nvPr/>
        </p:nvSpPr>
        <p:spPr>
          <a:xfrm flipH="1" flipV="1">
            <a:off x="2189176" y="4436795"/>
            <a:ext cx="914400" cy="466504"/>
          </a:xfrm>
          <a:prstGeom prst="arc">
            <a:avLst>
              <a:gd name="adj1" fmla="val 16200000"/>
              <a:gd name="adj2" fmla="val 13436485"/>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49" name="Group 148">
            <a:extLst>
              <a:ext uri="{FF2B5EF4-FFF2-40B4-BE49-F238E27FC236}">
                <a16:creationId xmlns:a16="http://schemas.microsoft.com/office/drawing/2014/main" id="{0392F5CD-688C-4556-9C11-C3EADEB88766}"/>
              </a:ext>
            </a:extLst>
          </p:cNvPr>
          <p:cNvGrpSpPr/>
          <p:nvPr/>
        </p:nvGrpSpPr>
        <p:grpSpPr>
          <a:xfrm>
            <a:off x="2237966" y="3935386"/>
            <a:ext cx="883268" cy="593894"/>
            <a:chOff x="6434903" y="2457196"/>
            <a:chExt cx="1059922" cy="712675"/>
          </a:xfrm>
        </p:grpSpPr>
        <p:sp>
          <p:nvSpPr>
            <p:cNvPr id="150" name="Oval 149">
              <a:extLst>
                <a:ext uri="{FF2B5EF4-FFF2-40B4-BE49-F238E27FC236}">
                  <a16:creationId xmlns:a16="http://schemas.microsoft.com/office/drawing/2014/main" id="{EF0A1C71-5A0E-4972-9972-1CC71A57697E}"/>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51" name="TextBox 150">
              <a:extLst>
                <a:ext uri="{FF2B5EF4-FFF2-40B4-BE49-F238E27FC236}">
                  <a16:creationId xmlns:a16="http://schemas.microsoft.com/office/drawing/2014/main" id="{83C29D40-5F97-45A4-BEA3-6CFFBB18A50F}"/>
                </a:ext>
              </a:extLst>
            </p:cNvPr>
            <p:cNvSpPr txBox="1"/>
            <p:nvPr/>
          </p:nvSpPr>
          <p:spPr>
            <a:xfrm>
              <a:off x="6434903" y="2457196"/>
              <a:ext cx="1059922" cy="480133"/>
            </a:xfrm>
            <a:prstGeom prst="rect">
              <a:avLst/>
            </a:prstGeom>
            <a:noFill/>
          </p:spPr>
          <p:txBody>
            <a:bodyPr wrap="square" rtlCol="0">
              <a:spAutoFit/>
            </a:bodyPr>
            <a:lstStyle/>
            <a:p>
              <a:pPr algn="ctr"/>
              <a:r>
                <a:rPr lang="en-US" sz="1000" dirty="0"/>
                <a:t>Assign</a:t>
              </a:r>
            </a:p>
            <a:p>
              <a:pPr algn="ctr"/>
              <a:r>
                <a:rPr lang="en-US" sz="1000" dirty="0"/>
                <a:t>Resources</a:t>
              </a:r>
            </a:p>
          </p:txBody>
        </p:sp>
      </p:grpSp>
      <p:sp>
        <p:nvSpPr>
          <p:cNvPr id="152" name="TextBox 151">
            <a:extLst>
              <a:ext uri="{FF2B5EF4-FFF2-40B4-BE49-F238E27FC236}">
                <a16:creationId xmlns:a16="http://schemas.microsoft.com/office/drawing/2014/main" id="{D2EBFFB3-E55B-4401-962D-510B61DA1B65}"/>
              </a:ext>
            </a:extLst>
          </p:cNvPr>
          <p:cNvSpPr txBox="1"/>
          <p:nvPr/>
        </p:nvSpPr>
        <p:spPr>
          <a:xfrm>
            <a:off x="2143596" y="4508559"/>
            <a:ext cx="1028700" cy="369332"/>
          </a:xfrm>
          <a:prstGeom prst="rect">
            <a:avLst/>
          </a:prstGeom>
          <a:noFill/>
        </p:spPr>
        <p:txBody>
          <a:bodyPr wrap="square" rtlCol="0">
            <a:spAutoFit/>
          </a:bodyPr>
          <a:lstStyle/>
          <a:p>
            <a:pPr algn="ctr"/>
            <a:r>
              <a:rPr lang="en-US" sz="900" dirty="0"/>
              <a:t>Loop Thru Resources</a:t>
            </a:r>
          </a:p>
        </p:txBody>
      </p:sp>
      <p:cxnSp>
        <p:nvCxnSpPr>
          <p:cNvPr id="153" name="Straight Connector 152">
            <a:extLst>
              <a:ext uri="{FF2B5EF4-FFF2-40B4-BE49-F238E27FC236}">
                <a16:creationId xmlns:a16="http://schemas.microsoft.com/office/drawing/2014/main" id="{3A5C8FEC-7B9E-4C8C-8713-FDF8AC49C08A}"/>
              </a:ext>
            </a:extLst>
          </p:cNvPr>
          <p:cNvCxnSpPr>
            <a:cxnSpLocks/>
          </p:cNvCxnSpPr>
          <p:nvPr/>
        </p:nvCxnSpPr>
        <p:spPr>
          <a:xfrm>
            <a:off x="3084016" y="4665042"/>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Group 153">
            <a:extLst>
              <a:ext uri="{FF2B5EF4-FFF2-40B4-BE49-F238E27FC236}">
                <a16:creationId xmlns:a16="http://schemas.microsoft.com/office/drawing/2014/main" id="{8529FD03-4A98-48C5-9FD8-0A417F3DD1E9}"/>
              </a:ext>
            </a:extLst>
          </p:cNvPr>
          <p:cNvGrpSpPr/>
          <p:nvPr/>
        </p:nvGrpSpPr>
        <p:grpSpPr>
          <a:xfrm>
            <a:off x="1250388" y="5775278"/>
            <a:ext cx="1877576" cy="489463"/>
            <a:chOff x="8297964" y="1486098"/>
            <a:chExt cx="2745903" cy="708526"/>
          </a:xfrm>
        </p:grpSpPr>
        <p:sp>
          <p:nvSpPr>
            <p:cNvPr id="155" name="Rounded Rectangle 100">
              <a:extLst>
                <a:ext uri="{FF2B5EF4-FFF2-40B4-BE49-F238E27FC236}">
                  <a16:creationId xmlns:a16="http://schemas.microsoft.com/office/drawing/2014/main" id="{AD216064-34E7-460C-81F7-107E90AFA889}"/>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56" name="Group 155">
              <a:extLst>
                <a:ext uri="{FF2B5EF4-FFF2-40B4-BE49-F238E27FC236}">
                  <a16:creationId xmlns:a16="http://schemas.microsoft.com/office/drawing/2014/main" id="{8D0FA78C-D53C-4F1E-99CA-8B0101577F41}"/>
                </a:ext>
              </a:extLst>
            </p:cNvPr>
            <p:cNvGrpSpPr/>
            <p:nvPr/>
          </p:nvGrpSpPr>
          <p:grpSpPr>
            <a:xfrm>
              <a:off x="10127790" y="1672676"/>
              <a:ext cx="361295" cy="192023"/>
              <a:chOff x="8640666" y="3333406"/>
              <a:chExt cx="516136" cy="274320"/>
            </a:xfrm>
          </p:grpSpPr>
          <p:sp>
            <p:nvSpPr>
              <p:cNvPr id="163" name="Oval 162">
                <a:extLst>
                  <a:ext uri="{FF2B5EF4-FFF2-40B4-BE49-F238E27FC236}">
                    <a16:creationId xmlns:a16="http://schemas.microsoft.com/office/drawing/2014/main" id="{2012CD21-C5A6-4BA9-B199-9EB29C91B6E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64" name="Straight Connector 163">
                <a:extLst>
                  <a:ext uri="{FF2B5EF4-FFF2-40B4-BE49-F238E27FC236}">
                    <a16:creationId xmlns:a16="http://schemas.microsoft.com/office/drawing/2014/main" id="{BC1BB9AA-1A1A-4FA7-BB2E-D20E8C66EB9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8" name="TextBox 157">
              <a:extLst>
                <a:ext uri="{FF2B5EF4-FFF2-40B4-BE49-F238E27FC236}">
                  <a16:creationId xmlns:a16="http://schemas.microsoft.com/office/drawing/2014/main" id="{51366811-AE44-4CFA-B1BC-B632AB19A291}"/>
                </a:ext>
              </a:extLst>
            </p:cNvPr>
            <p:cNvSpPr txBox="1"/>
            <p:nvPr/>
          </p:nvSpPr>
          <p:spPr>
            <a:xfrm>
              <a:off x="8352393" y="1517280"/>
              <a:ext cx="1736819" cy="623734"/>
            </a:xfrm>
            <a:prstGeom prst="rect">
              <a:avLst/>
            </a:prstGeom>
            <a:noFill/>
          </p:spPr>
          <p:txBody>
            <a:bodyPr wrap="square" rtlCol="0">
              <a:spAutoFit/>
            </a:bodyPr>
            <a:lstStyle/>
            <a:p>
              <a:pPr algn="ctr"/>
              <a:r>
                <a:rPr lang="en-US" sz="1100" b="1" u="sng" dirty="0"/>
                <a:t>NF</a:t>
              </a:r>
            </a:p>
            <a:p>
              <a:pPr algn="ctr"/>
              <a:r>
                <a:rPr lang="en-US" sz="1100" b="1" u="sng" dirty="0"/>
                <a:t>Service Template</a:t>
              </a:r>
            </a:p>
          </p:txBody>
        </p:sp>
        <p:sp>
          <p:nvSpPr>
            <p:cNvPr id="159" name="TextBox 158">
              <a:extLst>
                <a:ext uri="{FF2B5EF4-FFF2-40B4-BE49-F238E27FC236}">
                  <a16:creationId xmlns:a16="http://schemas.microsoft.com/office/drawing/2014/main" id="{B9BC8250-B3A9-4370-8A6F-A0F13C1F0F39}"/>
                </a:ext>
              </a:extLst>
            </p:cNvPr>
            <p:cNvSpPr txBox="1"/>
            <p:nvPr/>
          </p:nvSpPr>
          <p:spPr>
            <a:xfrm>
              <a:off x="10460053" y="1614798"/>
              <a:ext cx="583814" cy="276999"/>
            </a:xfrm>
            <a:prstGeom prst="rect">
              <a:avLst/>
            </a:prstGeom>
            <a:noFill/>
          </p:spPr>
          <p:txBody>
            <a:bodyPr wrap="none" rtlCol="0">
              <a:spAutoFit/>
            </a:bodyPr>
            <a:lstStyle/>
            <a:p>
              <a:r>
                <a:rPr lang="en-US" sz="1200" dirty="0"/>
                <a:t>Assign</a:t>
              </a:r>
            </a:p>
          </p:txBody>
        </p:sp>
      </p:grpSp>
      <p:sp>
        <p:nvSpPr>
          <p:cNvPr id="165" name="Down Arrow 139">
            <a:extLst>
              <a:ext uri="{FF2B5EF4-FFF2-40B4-BE49-F238E27FC236}">
                <a16:creationId xmlns:a16="http://schemas.microsoft.com/office/drawing/2014/main" id="{7A8904D1-10A7-47AD-8E67-39297621BB30}"/>
              </a:ext>
            </a:extLst>
          </p:cNvPr>
          <p:cNvSpPr/>
          <p:nvPr/>
        </p:nvSpPr>
        <p:spPr>
          <a:xfrm>
            <a:off x="2598178" y="4985172"/>
            <a:ext cx="182880" cy="822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66" name="Rectangle: Rounded Corners 165">
            <a:extLst>
              <a:ext uri="{FF2B5EF4-FFF2-40B4-BE49-F238E27FC236}">
                <a16:creationId xmlns:a16="http://schemas.microsoft.com/office/drawing/2014/main" id="{8C1C8C63-527B-40F7-B319-E259AF520A64}"/>
              </a:ext>
            </a:extLst>
          </p:cNvPr>
          <p:cNvSpPr>
            <a:spLocks noChangeAspect="1"/>
          </p:cNvSpPr>
          <p:nvPr/>
        </p:nvSpPr>
        <p:spPr>
          <a:xfrm>
            <a:off x="4043408" y="4558929"/>
            <a:ext cx="2413538" cy="1554480"/>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67" name="TextBox 166">
            <a:extLst>
              <a:ext uri="{FF2B5EF4-FFF2-40B4-BE49-F238E27FC236}">
                <a16:creationId xmlns:a16="http://schemas.microsoft.com/office/drawing/2014/main" id="{E77319B6-543B-40EE-8D65-20FC15DBB258}"/>
              </a:ext>
            </a:extLst>
          </p:cNvPr>
          <p:cNvSpPr txBox="1"/>
          <p:nvPr/>
        </p:nvSpPr>
        <p:spPr>
          <a:xfrm>
            <a:off x="4591625" y="4574494"/>
            <a:ext cx="1401346" cy="246221"/>
          </a:xfrm>
          <a:prstGeom prst="rect">
            <a:avLst/>
          </a:prstGeom>
          <a:noFill/>
        </p:spPr>
        <p:txBody>
          <a:bodyPr wrap="none" rtlCol="0">
            <a:spAutoFit/>
          </a:bodyPr>
          <a:lstStyle/>
          <a:p>
            <a:pPr lvl="0" algn="ctr"/>
            <a:r>
              <a:rPr lang="en-US" sz="1000" dirty="0">
                <a:solidFill>
                  <a:prstClr val="black"/>
                </a:solidFill>
              </a:rPr>
              <a:t>Create Service Instance</a:t>
            </a:r>
          </a:p>
        </p:txBody>
      </p:sp>
      <p:cxnSp>
        <p:nvCxnSpPr>
          <p:cNvPr id="168" name="Straight Connector 167">
            <a:extLst>
              <a:ext uri="{FF2B5EF4-FFF2-40B4-BE49-F238E27FC236}">
                <a16:creationId xmlns:a16="http://schemas.microsoft.com/office/drawing/2014/main" id="{74C5C212-4130-4CA6-BB47-9846EDF70F89}"/>
              </a:ext>
            </a:extLst>
          </p:cNvPr>
          <p:cNvCxnSpPr>
            <a:cxnSpLocks/>
          </p:cNvCxnSpPr>
          <p:nvPr/>
        </p:nvCxnSpPr>
        <p:spPr>
          <a:xfrm>
            <a:off x="4303441" y="5730673"/>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Arc 171">
            <a:extLst>
              <a:ext uri="{FF2B5EF4-FFF2-40B4-BE49-F238E27FC236}">
                <a16:creationId xmlns:a16="http://schemas.microsoft.com/office/drawing/2014/main" id="{3E0E0808-A545-4A17-AE8B-870677959D14}"/>
              </a:ext>
            </a:extLst>
          </p:cNvPr>
          <p:cNvSpPr/>
          <p:nvPr/>
        </p:nvSpPr>
        <p:spPr>
          <a:xfrm flipH="1" flipV="1">
            <a:off x="4781325" y="5502426"/>
            <a:ext cx="914400" cy="466504"/>
          </a:xfrm>
          <a:prstGeom prst="arc">
            <a:avLst>
              <a:gd name="adj1" fmla="val 16200000"/>
              <a:gd name="adj2" fmla="val 13436485"/>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73" name="Group 172">
            <a:extLst>
              <a:ext uri="{FF2B5EF4-FFF2-40B4-BE49-F238E27FC236}">
                <a16:creationId xmlns:a16="http://schemas.microsoft.com/office/drawing/2014/main" id="{1D6F7057-B556-45A3-8F8B-E9E153CA0A98}"/>
              </a:ext>
            </a:extLst>
          </p:cNvPr>
          <p:cNvGrpSpPr/>
          <p:nvPr/>
        </p:nvGrpSpPr>
        <p:grpSpPr>
          <a:xfrm>
            <a:off x="4786985" y="5009643"/>
            <a:ext cx="883268" cy="593894"/>
            <a:chOff x="6434903" y="2457196"/>
            <a:chExt cx="1059922" cy="712675"/>
          </a:xfrm>
        </p:grpSpPr>
        <p:sp>
          <p:nvSpPr>
            <p:cNvPr id="174" name="Oval 173">
              <a:extLst>
                <a:ext uri="{FF2B5EF4-FFF2-40B4-BE49-F238E27FC236}">
                  <a16:creationId xmlns:a16="http://schemas.microsoft.com/office/drawing/2014/main" id="{5E5EF75E-138A-4D3F-A795-F22C8F4CC0B6}"/>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75" name="TextBox 174">
              <a:extLst>
                <a:ext uri="{FF2B5EF4-FFF2-40B4-BE49-F238E27FC236}">
                  <a16:creationId xmlns:a16="http://schemas.microsoft.com/office/drawing/2014/main" id="{5D474A17-8392-4D21-9AD7-754D7B98F827}"/>
                </a:ext>
              </a:extLst>
            </p:cNvPr>
            <p:cNvSpPr txBox="1"/>
            <p:nvPr/>
          </p:nvSpPr>
          <p:spPr>
            <a:xfrm>
              <a:off x="6434903" y="2457196"/>
              <a:ext cx="1059922" cy="480133"/>
            </a:xfrm>
            <a:prstGeom prst="rect">
              <a:avLst/>
            </a:prstGeom>
            <a:noFill/>
          </p:spPr>
          <p:txBody>
            <a:bodyPr wrap="square" rtlCol="0">
              <a:spAutoFit/>
            </a:bodyPr>
            <a:lstStyle/>
            <a:p>
              <a:pPr algn="ctr"/>
              <a:r>
                <a:rPr lang="en-US" sz="1000" dirty="0"/>
                <a:t>Create</a:t>
              </a:r>
            </a:p>
            <a:p>
              <a:pPr algn="ctr"/>
              <a:r>
                <a:rPr lang="en-US" sz="1000" dirty="0"/>
                <a:t>Resources</a:t>
              </a:r>
            </a:p>
          </p:txBody>
        </p:sp>
      </p:grpSp>
      <p:sp>
        <p:nvSpPr>
          <p:cNvPr id="176" name="TextBox 175">
            <a:extLst>
              <a:ext uri="{FF2B5EF4-FFF2-40B4-BE49-F238E27FC236}">
                <a16:creationId xmlns:a16="http://schemas.microsoft.com/office/drawing/2014/main" id="{C7F83E74-A5CC-4919-B27F-A024B8B684C0}"/>
              </a:ext>
            </a:extLst>
          </p:cNvPr>
          <p:cNvSpPr txBox="1"/>
          <p:nvPr/>
        </p:nvSpPr>
        <p:spPr>
          <a:xfrm>
            <a:off x="4735745" y="5574190"/>
            <a:ext cx="1028700" cy="369332"/>
          </a:xfrm>
          <a:prstGeom prst="rect">
            <a:avLst/>
          </a:prstGeom>
          <a:noFill/>
        </p:spPr>
        <p:txBody>
          <a:bodyPr wrap="square" rtlCol="0">
            <a:spAutoFit/>
          </a:bodyPr>
          <a:lstStyle/>
          <a:p>
            <a:pPr algn="ctr"/>
            <a:r>
              <a:rPr lang="en-US" sz="900" dirty="0"/>
              <a:t>Loop Thru Resources</a:t>
            </a:r>
          </a:p>
        </p:txBody>
      </p:sp>
      <p:cxnSp>
        <p:nvCxnSpPr>
          <p:cNvPr id="177" name="Straight Connector 176">
            <a:extLst>
              <a:ext uri="{FF2B5EF4-FFF2-40B4-BE49-F238E27FC236}">
                <a16:creationId xmlns:a16="http://schemas.microsoft.com/office/drawing/2014/main" id="{72EC1E97-FCAE-4DE8-A509-D485FF8640DB}"/>
              </a:ext>
            </a:extLst>
          </p:cNvPr>
          <p:cNvCxnSpPr>
            <a:cxnSpLocks/>
          </p:cNvCxnSpPr>
          <p:nvPr/>
        </p:nvCxnSpPr>
        <p:spPr>
          <a:xfrm>
            <a:off x="5702041" y="5730673"/>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C82BF82D-6307-4132-9FD8-357FC27DA58B}"/>
              </a:ext>
            </a:extLst>
          </p:cNvPr>
          <p:cNvGrpSpPr/>
          <p:nvPr/>
        </p:nvGrpSpPr>
        <p:grpSpPr>
          <a:xfrm>
            <a:off x="3848136" y="6318682"/>
            <a:ext cx="2071490" cy="489463"/>
            <a:chOff x="8297964" y="1486098"/>
            <a:chExt cx="3029496" cy="708526"/>
          </a:xfrm>
        </p:grpSpPr>
        <p:sp>
          <p:nvSpPr>
            <p:cNvPr id="179" name="Rounded Rectangle 100">
              <a:extLst>
                <a:ext uri="{FF2B5EF4-FFF2-40B4-BE49-F238E27FC236}">
                  <a16:creationId xmlns:a16="http://schemas.microsoft.com/office/drawing/2014/main" id="{FCD2B6A4-885C-45A4-AA7C-B647068AA071}"/>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80" name="Group 179">
              <a:extLst>
                <a:ext uri="{FF2B5EF4-FFF2-40B4-BE49-F238E27FC236}">
                  <a16:creationId xmlns:a16="http://schemas.microsoft.com/office/drawing/2014/main" id="{36B123BB-C08C-4D2F-9D03-DE13EAEC1AC9}"/>
                </a:ext>
              </a:extLst>
            </p:cNvPr>
            <p:cNvGrpSpPr/>
            <p:nvPr/>
          </p:nvGrpSpPr>
          <p:grpSpPr>
            <a:xfrm>
              <a:off x="10127790" y="1672676"/>
              <a:ext cx="361295" cy="192023"/>
              <a:chOff x="8640666" y="3333406"/>
              <a:chExt cx="516136" cy="274320"/>
            </a:xfrm>
          </p:grpSpPr>
          <p:sp>
            <p:nvSpPr>
              <p:cNvPr id="183" name="Oval 182">
                <a:extLst>
                  <a:ext uri="{FF2B5EF4-FFF2-40B4-BE49-F238E27FC236}">
                    <a16:creationId xmlns:a16="http://schemas.microsoft.com/office/drawing/2014/main" id="{700D946D-D876-4D55-9E50-C5024BB5970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84" name="Straight Connector 183">
                <a:extLst>
                  <a:ext uri="{FF2B5EF4-FFF2-40B4-BE49-F238E27FC236}">
                    <a16:creationId xmlns:a16="http://schemas.microsoft.com/office/drawing/2014/main" id="{59C1BE56-78F6-4207-89D1-2A111E78202E}"/>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1" name="TextBox 180">
              <a:extLst>
                <a:ext uri="{FF2B5EF4-FFF2-40B4-BE49-F238E27FC236}">
                  <a16:creationId xmlns:a16="http://schemas.microsoft.com/office/drawing/2014/main" id="{A3583C16-234A-4538-85F9-7A1AFAB4B82B}"/>
                </a:ext>
              </a:extLst>
            </p:cNvPr>
            <p:cNvSpPr txBox="1"/>
            <p:nvPr/>
          </p:nvSpPr>
          <p:spPr>
            <a:xfrm>
              <a:off x="8352393" y="1517280"/>
              <a:ext cx="1736819" cy="623734"/>
            </a:xfrm>
            <a:prstGeom prst="rect">
              <a:avLst/>
            </a:prstGeom>
            <a:noFill/>
          </p:spPr>
          <p:txBody>
            <a:bodyPr wrap="square" rtlCol="0">
              <a:spAutoFit/>
            </a:bodyPr>
            <a:lstStyle/>
            <a:p>
              <a:pPr algn="ctr"/>
              <a:r>
                <a:rPr lang="en-US" sz="1100" b="1" u="sng" dirty="0"/>
                <a:t>VNF, PNF, </a:t>
              </a:r>
              <a:r>
                <a:rPr lang="en-US" sz="1100" b="1" u="sng" dirty="0" err="1"/>
                <a:t>Ntw</a:t>
              </a:r>
              <a:endParaRPr lang="en-US" sz="1100" b="1" u="sng" dirty="0"/>
            </a:p>
            <a:p>
              <a:pPr algn="ctr"/>
              <a:r>
                <a:rPr lang="en-US" sz="1100" b="1" u="sng" dirty="0"/>
                <a:t>Service Template</a:t>
              </a:r>
            </a:p>
          </p:txBody>
        </p:sp>
        <p:sp>
          <p:nvSpPr>
            <p:cNvPr id="182" name="TextBox 181">
              <a:extLst>
                <a:ext uri="{FF2B5EF4-FFF2-40B4-BE49-F238E27FC236}">
                  <a16:creationId xmlns:a16="http://schemas.microsoft.com/office/drawing/2014/main" id="{4A777AF8-1229-47B1-8049-AF1A99C9D4B3}"/>
                </a:ext>
              </a:extLst>
            </p:cNvPr>
            <p:cNvSpPr txBox="1"/>
            <p:nvPr/>
          </p:nvSpPr>
          <p:spPr>
            <a:xfrm>
              <a:off x="10460052" y="1614797"/>
              <a:ext cx="867408" cy="400972"/>
            </a:xfrm>
            <a:prstGeom prst="rect">
              <a:avLst/>
            </a:prstGeom>
            <a:noFill/>
          </p:spPr>
          <p:txBody>
            <a:bodyPr wrap="none" rtlCol="0">
              <a:spAutoFit/>
            </a:bodyPr>
            <a:lstStyle/>
            <a:p>
              <a:r>
                <a:rPr lang="en-US" sz="1200" dirty="0"/>
                <a:t>Create</a:t>
              </a:r>
            </a:p>
          </p:txBody>
        </p:sp>
      </p:grpSp>
      <p:sp>
        <p:nvSpPr>
          <p:cNvPr id="185" name="Down Arrow 139">
            <a:extLst>
              <a:ext uri="{FF2B5EF4-FFF2-40B4-BE49-F238E27FC236}">
                <a16:creationId xmlns:a16="http://schemas.microsoft.com/office/drawing/2014/main" id="{4FB846FD-E973-47D0-9D04-B0DED7421DEE}"/>
              </a:ext>
            </a:extLst>
          </p:cNvPr>
          <p:cNvSpPr/>
          <p:nvPr/>
        </p:nvSpPr>
        <p:spPr>
          <a:xfrm>
            <a:off x="5190327" y="6050803"/>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226" name="Group 225">
            <a:extLst>
              <a:ext uri="{FF2B5EF4-FFF2-40B4-BE49-F238E27FC236}">
                <a16:creationId xmlns:a16="http://schemas.microsoft.com/office/drawing/2014/main" id="{2232AFB7-D32C-4366-84AC-301ECD33C3CE}"/>
              </a:ext>
            </a:extLst>
          </p:cNvPr>
          <p:cNvGrpSpPr/>
          <p:nvPr/>
        </p:nvGrpSpPr>
        <p:grpSpPr>
          <a:xfrm>
            <a:off x="3806083" y="3356744"/>
            <a:ext cx="1184286" cy="1175097"/>
            <a:chOff x="3656969" y="1594290"/>
            <a:chExt cx="1063287" cy="1316991"/>
          </a:xfrm>
        </p:grpSpPr>
        <p:sp>
          <p:nvSpPr>
            <p:cNvPr id="227" name="Freeform 206">
              <a:extLst>
                <a:ext uri="{FF2B5EF4-FFF2-40B4-BE49-F238E27FC236}">
                  <a16:creationId xmlns:a16="http://schemas.microsoft.com/office/drawing/2014/main" id="{EDBA252C-E113-4D18-B156-0AF48687C4BB}"/>
                </a:ext>
              </a:extLst>
            </p:cNvPr>
            <p:cNvSpPr/>
            <p:nvPr/>
          </p:nvSpPr>
          <p:spPr>
            <a:xfrm rot="5400000" flipV="1">
              <a:off x="3789639" y="2363127"/>
              <a:ext cx="866710" cy="229597"/>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28" name="Rectangle 227">
              <a:extLst>
                <a:ext uri="{FF2B5EF4-FFF2-40B4-BE49-F238E27FC236}">
                  <a16:creationId xmlns:a16="http://schemas.microsoft.com/office/drawing/2014/main" id="{7C429487-97BD-44B8-8457-308719582939}"/>
                </a:ext>
              </a:extLst>
            </p:cNvPr>
            <p:cNvSpPr/>
            <p:nvPr/>
          </p:nvSpPr>
          <p:spPr>
            <a:xfrm>
              <a:off x="3656969" y="1594290"/>
              <a:ext cx="1063287" cy="448424"/>
            </a:xfrm>
            <a:prstGeom prst="rect">
              <a:avLst/>
            </a:prstGeom>
            <a:noFill/>
            <a:effectLst>
              <a:softEdge rad="63500"/>
            </a:effectLst>
          </p:spPr>
          <p:txBody>
            <a:bodyPr wrap="square">
              <a:spAutoFit/>
            </a:bodyPr>
            <a:lstStyle/>
            <a:p>
              <a:pPr algn="ctr"/>
              <a:r>
                <a:rPr lang="en-US" sz="1000" i="1" dirty="0">
                  <a:solidFill>
                    <a:srgbClr val="C00000"/>
                  </a:solidFill>
                </a:rPr>
                <a:t>Create </a:t>
              </a:r>
              <a:r>
                <a:rPr lang="en-US" sz="1000" i="1" dirty="0" err="1">
                  <a:solidFill>
                    <a:srgbClr val="C00000"/>
                  </a:solidFill>
                </a:rPr>
                <a:t>Service_Instance</a:t>
              </a:r>
              <a:endParaRPr lang="en-US" sz="1000" i="1" dirty="0">
                <a:solidFill>
                  <a:srgbClr val="C00000"/>
                </a:solidFill>
              </a:endParaRPr>
            </a:p>
          </p:txBody>
        </p:sp>
      </p:grpSp>
      <p:grpSp>
        <p:nvGrpSpPr>
          <p:cNvPr id="74" name="Group 73">
            <a:extLst>
              <a:ext uri="{FF2B5EF4-FFF2-40B4-BE49-F238E27FC236}">
                <a16:creationId xmlns:a16="http://schemas.microsoft.com/office/drawing/2014/main" id="{EBE4C0DD-C9BD-486A-BB92-E66B9C90B361}"/>
              </a:ext>
            </a:extLst>
          </p:cNvPr>
          <p:cNvGrpSpPr/>
          <p:nvPr/>
        </p:nvGrpSpPr>
        <p:grpSpPr>
          <a:xfrm>
            <a:off x="2813911" y="2137993"/>
            <a:ext cx="1028700" cy="457310"/>
            <a:chOff x="6360029" y="2621097"/>
            <a:chExt cx="1234440" cy="548774"/>
          </a:xfrm>
        </p:grpSpPr>
        <p:sp>
          <p:nvSpPr>
            <p:cNvPr id="75" name="Oval 74">
              <a:extLst>
                <a:ext uri="{FF2B5EF4-FFF2-40B4-BE49-F238E27FC236}">
                  <a16:creationId xmlns:a16="http://schemas.microsoft.com/office/drawing/2014/main" id="{5564A657-97BA-4D7A-9F44-54ECC8EDC85F}"/>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76" name="TextBox 75">
              <a:extLst>
                <a:ext uri="{FF2B5EF4-FFF2-40B4-BE49-F238E27FC236}">
                  <a16:creationId xmlns:a16="http://schemas.microsoft.com/office/drawing/2014/main" id="{9D16A2E6-22A9-4E18-9D6F-BD2172B948B9}"/>
                </a:ext>
              </a:extLst>
            </p:cNvPr>
            <p:cNvSpPr txBox="1"/>
            <p:nvPr/>
          </p:nvSpPr>
          <p:spPr>
            <a:xfrm>
              <a:off x="6360029" y="2621097"/>
              <a:ext cx="1234440" cy="295466"/>
            </a:xfrm>
            <a:prstGeom prst="rect">
              <a:avLst/>
            </a:prstGeom>
            <a:noFill/>
          </p:spPr>
          <p:txBody>
            <a:bodyPr wrap="square" rtlCol="0">
              <a:spAutoFit/>
            </a:bodyPr>
            <a:lstStyle/>
            <a:p>
              <a:pPr algn="ctr"/>
              <a:r>
                <a:rPr lang="en-US" sz="1000" dirty="0"/>
                <a:t>Assign Service</a:t>
              </a:r>
            </a:p>
          </p:txBody>
        </p:sp>
      </p:grpSp>
      <p:grpSp>
        <p:nvGrpSpPr>
          <p:cNvPr id="80" name="Group 79">
            <a:extLst>
              <a:ext uri="{FF2B5EF4-FFF2-40B4-BE49-F238E27FC236}">
                <a16:creationId xmlns:a16="http://schemas.microsoft.com/office/drawing/2014/main" id="{C6801E7B-5441-4B13-9DDD-626B18C3C97F}"/>
              </a:ext>
            </a:extLst>
          </p:cNvPr>
          <p:cNvGrpSpPr/>
          <p:nvPr/>
        </p:nvGrpSpPr>
        <p:grpSpPr>
          <a:xfrm>
            <a:off x="4544901" y="2128627"/>
            <a:ext cx="1028700" cy="445373"/>
            <a:chOff x="3236375" y="2364004"/>
            <a:chExt cx="1234440" cy="534450"/>
          </a:xfrm>
        </p:grpSpPr>
        <p:sp>
          <p:nvSpPr>
            <p:cNvPr id="81" name="Oval 80">
              <a:extLst>
                <a:ext uri="{FF2B5EF4-FFF2-40B4-BE49-F238E27FC236}">
                  <a16:creationId xmlns:a16="http://schemas.microsoft.com/office/drawing/2014/main" id="{AFD3DA81-3C7B-404C-AFA7-E61D5D6AE677}"/>
                </a:ext>
              </a:extLst>
            </p:cNvPr>
            <p:cNvSpPr/>
            <p:nvPr/>
          </p:nvSpPr>
          <p:spPr>
            <a:xfrm>
              <a:off x="3699351" y="2624134"/>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2" name="TextBox 81">
              <a:extLst>
                <a:ext uri="{FF2B5EF4-FFF2-40B4-BE49-F238E27FC236}">
                  <a16:creationId xmlns:a16="http://schemas.microsoft.com/office/drawing/2014/main" id="{ECC393C0-6ADE-4264-8D61-947C20B0F5D8}"/>
                </a:ext>
              </a:extLst>
            </p:cNvPr>
            <p:cNvSpPr txBox="1"/>
            <p:nvPr/>
          </p:nvSpPr>
          <p:spPr>
            <a:xfrm>
              <a:off x="3236375" y="2364004"/>
              <a:ext cx="1234440" cy="295467"/>
            </a:xfrm>
            <a:prstGeom prst="rect">
              <a:avLst/>
            </a:prstGeom>
            <a:noFill/>
          </p:spPr>
          <p:txBody>
            <a:bodyPr wrap="square" rtlCol="0">
              <a:spAutoFit/>
            </a:bodyPr>
            <a:lstStyle/>
            <a:p>
              <a:pPr algn="ctr"/>
              <a:r>
                <a:rPr lang="en-US" sz="1000" dirty="0"/>
                <a:t>Create Service</a:t>
              </a:r>
            </a:p>
          </p:txBody>
        </p:sp>
      </p:grpSp>
      <p:grpSp>
        <p:nvGrpSpPr>
          <p:cNvPr id="77" name="Group 76">
            <a:extLst>
              <a:ext uri="{FF2B5EF4-FFF2-40B4-BE49-F238E27FC236}">
                <a16:creationId xmlns:a16="http://schemas.microsoft.com/office/drawing/2014/main" id="{FE563A5B-C190-4F4D-8CB4-90D262498350}"/>
              </a:ext>
            </a:extLst>
          </p:cNvPr>
          <p:cNvGrpSpPr/>
          <p:nvPr/>
        </p:nvGrpSpPr>
        <p:grpSpPr>
          <a:xfrm>
            <a:off x="1949512" y="2146958"/>
            <a:ext cx="1387970" cy="417384"/>
            <a:chOff x="4815659" y="2666656"/>
            <a:chExt cx="1665564" cy="500861"/>
          </a:xfrm>
        </p:grpSpPr>
        <p:sp>
          <p:nvSpPr>
            <p:cNvPr id="78" name="Oval 77">
              <a:extLst>
                <a:ext uri="{FF2B5EF4-FFF2-40B4-BE49-F238E27FC236}">
                  <a16:creationId xmlns:a16="http://schemas.microsoft.com/office/drawing/2014/main" id="{0248F2C1-B528-47D9-BEF9-B5272449CF04}"/>
                </a:ext>
              </a:extLst>
            </p:cNvPr>
            <p:cNvSpPr/>
            <p:nvPr/>
          </p:nvSpPr>
          <p:spPr>
            <a:xfrm>
              <a:off x="5511281" y="2893197"/>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79" name="TextBox 78">
              <a:extLst>
                <a:ext uri="{FF2B5EF4-FFF2-40B4-BE49-F238E27FC236}">
                  <a16:creationId xmlns:a16="http://schemas.microsoft.com/office/drawing/2014/main" id="{1E483507-7160-4082-AC10-F350FD11423A}"/>
                </a:ext>
              </a:extLst>
            </p:cNvPr>
            <p:cNvSpPr txBox="1"/>
            <p:nvPr/>
          </p:nvSpPr>
          <p:spPr>
            <a:xfrm>
              <a:off x="4815659" y="2666656"/>
              <a:ext cx="1665564" cy="295465"/>
            </a:xfrm>
            <a:prstGeom prst="rect">
              <a:avLst/>
            </a:prstGeom>
            <a:noFill/>
          </p:spPr>
          <p:txBody>
            <a:bodyPr wrap="square" rtlCol="0">
              <a:spAutoFit/>
            </a:bodyPr>
            <a:lstStyle/>
            <a:p>
              <a:pPr algn="ctr"/>
              <a:r>
                <a:rPr lang="en-US" sz="1000" dirty="0"/>
                <a:t>Home</a:t>
              </a:r>
            </a:p>
          </p:txBody>
        </p:sp>
      </p:grpSp>
      <p:grpSp>
        <p:nvGrpSpPr>
          <p:cNvPr id="83" name="Group 82">
            <a:extLst>
              <a:ext uri="{FF2B5EF4-FFF2-40B4-BE49-F238E27FC236}">
                <a16:creationId xmlns:a16="http://schemas.microsoft.com/office/drawing/2014/main" id="{82DD696B-CFEF-4E76-BC59-7736433FF29A}"/>
              </a:ext>
            </a:extLst>
          </p:cNvPr>
          <p:cNvGrpSpPr/>
          <p:nvPr/>
        </p:nvGrpSpPr>
        <p:grpSpPr>
          <a:xfrm>
            <a:off x="1351169" y="2152840"/>
            <a:ext cx="1028700" cy="418075"/>
            <a:chOff x="3236375" y="2396764"/>
            <a:chExt cx="1234440" cy="501690"/>
          </a:xfrm>
        </p:grpSpPr>
        <p:sp>
          <p:nvSpPr>
            <p:cNvPr id="84" name="Oval 83">
              <a:extLst>
                <a:ext uri="{FF2B5EF4-FFF2-40B4-BE49-F238E27FC236}">
                  <a16:creationId xmlns:a16="http://schemas.microsoft.com/office/drawing/2014/main" id="{EE559CF7-B7E8-4487-9006-268522D3A6C6}"/>
                </a:ext>
              </a:extLst>
            </p:cNvPr>
            <p:cNvSpPr/>
            <p:nvPr/>
          </p:nvSpPr>
          <p:spPr>
            <a:xfrm>
              <a:off x="3699351" y="2624134"/>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5" name="TextBox 84">
              <a:extLst>
                <a:ext uri="{FF2B5EF4-FFF2-40B4-BE49-F238E27FC236}">
                  <a16:creationId xmlns:a16="http://schemas.microsoft.com/office/drawing/2014/main" id="{95BD2C36-80E7-417B-BE3C-0CA45366F7EF}"/>
                </a:ext>
              </a:extLst>
            </p:cNvPr>
            <p:cNvSpPr txBox="1"/>
            <p:nvPr/>
          </p:nvSpPr>
          <p:spPr>
            <a:xfrm>
              <a:off x="3236375" y="2396764"/>
              <a:ext cx="1234440" cy="295465"/>
            </a:xfrm>
            <a:prstGeom prst="rect">
              <a:avLst/>
            </a:prstGeom>
            <a:noFill/>
          </p:spPr>
          <p:txBody>
            <a:bodyPr wrap="square" rtlCol="0">
              <a:spAutoFit/>
            </a:bodyPr>
            <a:lstStyle/>
            <a:p>
              <a:pPr algn="ctr"/>
              <a:r>
                <a:rPr lang="en-US" sz="1000" dirty="0"/>
                <a:t>Decompose</a:t>
              </a:r>
            </a:p>
          </p:txBody>
        </p:sp>
      </p:grpSp>
      <p:sp>
        <p:nvSpPr>
          <p:cNvPr id="110" name="Down Arrow 139">
            <a:extLst>
              <a:ext uri="{FF2B5EF4-FFF2-40B4-BE49-F238E27FC236}">
                <a16:creationId xmlns:a16="http://schemas.microsoft.com/office/drawing/2014/main" id="{88BACB3C-D2A6-468D-BB1E-7D6E031B5718}"/>
              </a:ext>
            </a:extLst>
          </p:cNvPr>
          <p:cNvSpPr/>
          <p:nvPr/>
        </p:nvSpPr>
        <p:spPr>
          <a:xfrm>
            <a:off x="1759841" y="2662254"/>
            <a:ext cx="182880" cy="548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32" name="Group 31">
            <a:extLst>
              <a:ext uri="{FF2B5EF4-FFF2-40B4-BE49-F238E27FC236}">
                <a16:creationId xmlns:a16="http://schemas.microsoft.com/office/drawing/2014/main" id="{D0D70549-87B1-46BD-8879-A1CCD057AB4A}"/>
              </a:ext>
            </a:extLst>
          </p:cNvPr>
          <p:cNvGrpSpPr/>
          <p:nvPr/>
        </p:nvGrpSpPr>
        <p:grpSpPr>
          <a:xfrm>
            <a:off x="888549" y="3217266"/>
            <a:ext cx="1232634" cy="263209"/>
            <a:chOff x="3439079" y="2848959"/>
            <a:chExt cx="1602462" cy="263209"/>
          </a:xfrm>
        </p:grpSpPr>
        <p:sp>
          <p:nvSpPr>
            <p:cNvPr id="111" name="Rectangle: Rounded Corners 110">
              <a:extLst>
                <a:ext uri="{FF2B5EF4-FFF2-40B4-BE49-F238E27FC236}">
                  <a16:creationId xmlns:a16="http://schemas.microsoft.com/office/drawing/2014/main" id="{82F65348-5609-4B3D-B4C9-A57550CEC47C}"/>
                </a:ext>
              </a:extLst>
            </p:cNvPr>
            <p:cNvSpPr>
              <a:spLocks noChangeAspect="1"/>
            </p:cNvSpPr>
            <p:nvPr/>
          </p:nvSpPr>
          <p:spPr>
            <a:xfrm>
              <a:off x="3439079" y="2859268"/>
              <a:ext cx="1602461" cy="252900"/>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12" name="TextBox 111">
              <a:extLst>
                <a:ext uri="{FF2B5EF4-FFF2-40B4-BE49-F238E27FC236}">
                  <a16:creationId xmlns:a16="http://schemas.microsoft.com/office/drawing/2014/main" id="{10D2775A-7595-4F72-B79B-BE4CCFDF732C}"/>
                </a:ext>
              </a:extLst>
            </p:cNvPr>
            <p:cNvSpPr txBox="1"/>
            <p:nvPr/>
          </p:nvSpPr>
          <p:spPr>
            <a:xfrm>
              <a:off x="3439079" y="2848959"/>
              <a:ext cx="1602462" cy="246221"/>
            </a:xfrm>
            <a:prstGeom prst="rect">
              <a:avLst/>
            </a:prstGeom>
            <a:noFill/>
          </p:spPr>
          <p:txBody>
            <a:bodyPr wrap="square" rtlCol="0">
              <a:spAutoFit/>
            </a:bodyPr>
            <a:lstStyle/>
            <a:p>
              <a:pPr algn="ctr"/>
              <a:r>
                <a:rPr lang="en-US" sz="1000" dirty="0"/>
                <a:t>Decompose Service</a:t>
              </a:r>
            </a:p>
          </p:txBody>
        </p:sp>
      </p:grpSp>
      <p:grpSp>
        <p:nvGrpSpPr>
          <p:cNvPr id="51" name="Group 50">
            <a:extLst>
              <a:ext uri="{FF2B5EF4-FFF2-40B4-BE49-F238E27FC236}">
                <a16:creationId xmlns:a16="http://schemas.microsoft.com/office/drawing/2014/main" id="{3B4AC7F0-9FAF-4E3C-A8E7-2FE53BD3BD85}"/>
              </a:ext>
            </a:extLst>
          </p:cNvPr>
          <p:cNvGrpSpPr/>
          <p:nvPr/>
        </p:nvGrpSpPr>
        <p:grpSpPr>
          <a:xfrm>
            <a:off x="2305761" y="2594892"/>
            <a:ext cx="673209" cy="685300"/>
            <a:chOff x="5300365" y="2649866"/>
            <a:chExt cx="673209" cy="685300"/>
          </a:xfrm>
        </p:grpSpPr>
        <p:sp>
          <p:nvSpPr>
            <p:cNvPr id="30" name="Rectangle 29">
              <a:extLst>
                <a:ext uri="{FF2B5EF4-FFF2-40B4-BE49-F238E27FC236}">
                  <a16:creationId xmlns:a16="http://schemas.microsoft.com/office/drawing/2014/main" id="{0DF5577A-FDEE-41C6-A0F4-EDCD5042981E}"/>
                </a:ext>
              </a:extLst>
            </p:cNvPr>
            <p:cNvSpPr/>
            <p:nvPr/>
          </p:nvSpPr>
          <p:spPr>
            <a:xfrm>
              <a:off x="5300365" y="3045321"/>
              <a:ext cx="673209" cy="2898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sp>
          <p:nvSpPr>
            <p:cNvPr id="127" name="Down Arrow 139">
              <a:extLst>
                <a:ext uri="{FF2B5EF4-FFF2-40B4-BE49-F238E27FC236}">
                  <a16:creationId xmlns:a16="http://schemas.microsoft.com/office/drawing/2014/main" id="{DD9B8C4A-ECDD-406C-A4C6-941DD1BC7E10}"/>
                </a:ext>
              </a:extLst>
            </p:cNvPr>
            <p:cNvSpPr/>
            <p:nvPr/>
          </p:nvSpPr>
          <p:spPr>
            <a:xfrm>
              <a:off x="5538237" y="2649866"/>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grpSp>
        <p:nvGrpSpPr>
          <p:cNvPr id="115" name="Group 114">
            <a:extLst>
              <a:ext uri="{FF2B5EF4-FFF2-40B4-BE49-F238E27FC236}">
                <a16:creationId xmlns:a16="http://schemas.microsoft.com/office/drawing/2014/main" id="{5BBED36E-4502-4BB5-B8C0-7A8936601CB4}"/>
              </a:ext>
            </a:extLst>
          </p:cNvPr>
          <p:cNvGrpSpPr/>
          <p:nvPr/>
        </p:nvGrpSpPr>
        <p:grpSpPr>
          <a:xfrm>
            <a:off x="-20730" y="2481003"/>
            <a:ext cx="1184286" cy="1175097"/>
            <a:chOff x="3656969" y="1594290"/>
            <a:chExt cx="1063287" cy="1316991"/>
          </a:xfrm>
        </p:grpSpPr>
        <p:sp>
          <p:nvSpPr>
            <p:cNvPr id="116" name="Freeform 206">
              <a:extLst>
                <a:ext uri="{FF2B5EF4-FFF2-40B4-BE49-F238E27FC236}">
                  <a16:creationId xmlns:a16="http://schemas.microsoft.com/office/drawing/2014/main" id="{A04D11B3-F45B-4D69-8C9E-32D73EB38CB1}"/>
                </a:ext>
              </a:extLst>
            </p:cNvPr>
            <p:cNvSpPr/>
            <p:nvPr/>
          </p:nvSpPr>
          <p:spPr>
            <a:xfrm rot="5400000" flipV="1">
              <a:off x="3789639" y="2363127"/>
              <a:ext cx="866710" cy="229597"/>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17" name="Rectangle 116">
              <a:extLst>
                <a:ext uri="{FF2B5EF4-FFF2-40B4-BE49-F238E27FC236}">
                  <a16:creationId xmlns:a16="http://schemas.microsoft.com/office/drawing/2014/main" id="{FDFE2D1A-2358-4E11-BE75-866A07A57CCF}"/>
                </a:ext>
              </a:extLst>
            </p:cNvPr>
            <p:cNvSpPr/>
            <p:nvPr/>
          </p:nvSpPr>
          <p:spPr>
            <a:xfrm>
              <a:off x="3656969" y="1594290"/>
              <a:ext cx="1063287" cy="448424"/>
            </a:xfrm>
            <a:prstGeom prst="rect">
              <a:avLst/>
            </a:prstGeom>
            <a:noFill/>
            <a:effectLst>
              <a:softEdge rad="63500"/>
            </a:effectLst>
          </p:spPr>
          <p:txBody>
            <a:bodyPr wrap="square">
              <a:spAutoFit/>
            </a:bodyPr>
            <a:lstStyle/>
            <a:p>
              <a:pPr algn="ctr"/>
              <a:r>
                <a:rPr lang="en-US" sz="1000" i="1" dirty="0">
                  <a:solidFill>
                    <a:srgbClr val="C00000"/>
                  </a:solidFill>
                </a:rPr>
                <a:t>Assign </a:t>
              </a:r>
              <a:r>
                <a:rPr lang="en-US" sz="1000" i="1" dirty="0" err="1">
                  <a:solidFill>
                    <a:srgbClr val="C00000"/>
                  </a:solidFill>
                </a:rPr>
                <a:t>Service_Instance</a:t>
              </a:r>
              <a:endParaRPr lang="en-US" sz="1000" i="1" dirty="0">
                <a:solidFill>
                  <a:srgbClr val="C00000"/>
                </a:solidFill>
              </a:endParaRPr>
            </a:p>
          </p:txBody>
        </p:sp>
      </p:grpSp>
      <p:sp>
        <p:nvSpPr>
          <p:cNvPr id="118" name="Down Arrow 139">
            <a:extLst>
              <a:ext uri="{FF2B5EF4-FFF2-40B4-BE49-F238E27FC236}">
                <a16:creationId xmlns:a16="http://schemas.microsoft.com/office/drawing/2014/main" id="{0D8F30CC-59FD-4EAE-A00F-C70C26E3A0B2}"/>
              </a:ext>
            </a:extLst>
          </p:cNvPr>
          <p:cNvSpPr/>
          <p:nvPr/>
        </p:nvSpPr>
        <p:spPr>
          <a:xfrm>
            <a:off x="8110760" y="2687750"/>
            <a:ext cx="18288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19" name="Rectangle: Rounded Corners 118">
            <a:extLst>
              <a:ext uri="{FF2B5EF4-FFF2-40B4-BE49-F238E27FC236}">
                <a16:creationId xmlns:a16="http://schemas.microsoft.com/office/drawing/2014/main" id="{0D1C79A9-5939-46C7-B420-5862724CC897}"/>
              </a:ext>
            </a:extLst>
          </p:cNvPr>
          <p:cNvSpPr>
            <a:spLocks noChangeAspect="1"/>
          </p:cNvSpPr>
          <p:nvPr/>
        </p:nvSpPr>
        <p:spPr>
          <a:xfrm>
            <a:off x="6909242" y="3167053"/>
            <a:ext cx="2483627" cy="1554480"/>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20" name="TextBox 119">
            <a:extLst>
              <a:ext uri="{FF2B5EF4-FFF2-40B4-BE49-F238E27FC236}">
                <a16:creationId xmlns:a16="http://schemas.microsoft.com/office/drawing/2014/main" id="{78F87CF2-FF75-4C74-A01F-30C190A61AF7}"/>
              </a:ext>
            </a:extLst>
          </p:cNvPr>
          <p:cNvSpPr txBox="1"/>
          <p:nvPr/>
        </p:nvSpPr>
        <p:spPr>
          <a:xfrm>
            <a:off x="7384197" y="3199767"/>
            <a:ext cx="1563249" cy="246221"/>
          </a:xfrm>
          <a:prstGeom prst="rect">
            <a:avLst/>
          </a:prstGeom>
          <a:noFill/>
        </p:spPr>
        <p:txBody>
          <a:bodyPr wrap="none" rtlCol="0">
            <a:spAutoFit/>
          </a:bodyPr>
          <a:lstStyle/>
          <a:p>
            <a:pPr lvl="0" algn="ctr"/>
            <a:r>
              <a:rPr lang="en-US" sz="1000" dirty="0">
                <a:solidFill>
                  <a:prstClr val="black"/>
                </a:solidFill>
              </a:rPr>
              <a:t>Configure Service Instance</a:t>
            </a:r>
          </a:p>
        </p:txBody>
      </p:sp>
      <p:cxnSp>
        <p:nvCxnSpPr>
          <p:cNvPr id="121" name="Straight Connector 120">
            <a:extLst>
              <a:ext uri="{FF2B5EF4-FFF2-40B4-BE49-F238E27FC236}">
                <a16:creationId xmlns:a16="http://schemas.microsoft.com/office/drawing/2014/main" id="{1EF35104-6D79-4B86-8E18-25AA8120B12C}"/>
              </a:ext>
            </a:extLst>
          </p:cNvPr>
          <p:cNvCxnSpPr>
            <a:cxnSpLocks/>
          </p:cNvCxnSpPr>
          <p:nvPr/>
        </p:nvCxnSpPr>
        <p:spPr>
          <a:xfrm>
            <a:off x="7230738" y="4338797"/>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Arc 121">
            <a:extLst>
              <a:ext uri="{FF2B5EF4-FFF2-40B4-BE49-F238E27FC236}">
                <a16:creationId xmlns:a16="http://schemas.microsoft.com/office/drawing/2014/main" id="{78FD1C40-AA43-440C-9524-2203961C4D19}"/>
              </a:ext>
            </a:extLst>
          </p:cNvPr>
          <p:cNvSpPr/>
          <p:nvPr/>
        </p:nvSpPr>
        <p:spPr>
          <a:xfrm flipH="1" flipV="1">
            <a:off x="7708622" y="4110550"/>
            <a:ext cx="914400" cy="466504"/>
          </a:xfrm>
          <a:prstGeom prst="arc">
            <a:avLst>
              <a:gd name="adj1" fmla="val 16200000"/>
              <a:gd name="adj2" fmla="val 13436485"/>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4" name="Group 123">
            <a:extLst>
              <a:ext uri="{FF2B5EF4-FFF2-40B4-BE49-F238E27FC236}">
                <a16:creationId xmlns:a16="http://schemas.microsoft.com/office/drawing/2014/main" id="{15F2FCC8-348C-42BE-974D-A53CE94CA2DC}"/>
              </a:ext>
            </a:extLst>
          </p:cNvPr>
          <p:cNvGrpSpPr/>
          <p:nvPr/>
        </p:nvGrpSpPr>
        <p:grpSpPr>
          <a:xfrm>
            <a:off x="7714284" y="3617767"/>
            <a:ext cx="908740" cy="593894"/>
            <a:chOff x="6434903" y="2457196"/>
            <a:chExt cx="1090488" cy="712675"/>
          </a:xfrm>
        </p:grpSpPr>
        <p:sp>
          <p:nvSpPr>
            <p:cNvPr id="126" name="Oval 125">
              <a:extLst>
                <a:ext uri="{FF2B5EF4-FFF2-40B4-BE49-F238E27FC236}">
                  <a16:creationId xmlns:a16="http://schemas.microsoft.com/office/drawing/2014/main" id="{912D83C9-F2ED-41F1-8427-63C0B269E50E}"/>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28" name="TextBox 127">
              <a:extLst>
                <a:ext uri="{FF2B5EF4-FFF2-40B4-BE49-F238E27FC236}">
                  <a16:creationId xmlns:a16="http://schemas.microsoft.com/office/drawing/2014/main" id="{D361A484-C392-4723-BA76-E7DDBBC3D233}"/>
                </a:ext>
              </a:extLst>
            </p:cNvPr>
            <p:cNvSpPr txBox="1"/>
            <p:nvPr/>
          </p:nvSpPr>
          <p:spPr>
            <a:xfrm>
              <a:off x="6434903" y="2457196"/>
              <a:ext cx="1090488" cy="480133"/>
            </a:xfrm>
            <a:prstGeom prst="rect">
              <a:avLst/>
            </a:prstGeom>
            <a:noFill/>
          </p:spPr>
          <p:txBody>
            <a:bodyPr wrap="square" rtlCol="0">
              <a:spAutoFit/>
            </a:bodyPr>
            <a:lstStyle/>
            <a:p>
              <a:pPr algn="ctr"/>
              <a:r>
                <a:rPr lang="en-US" sz="1000" dirty="0"/>
                <a:t>Configure</a:t>
              </a:r>
            </a:p>
            <a:p>
              <a:pPr algn="ctr"/>
              <a:r>
                <a:rPr lang="en-US" sz="1000" dirty="0"/>
                <a:t>Resources</a:t>
              </a:r>
            </a:p>
          </p:txBody>
        </p:sp>
      </p:grpSp>
      <p:sp>
        <p:nvSpPr>
          <p:cNvPr id="130" name="TextBox 129">
            <a:extLst>
              <a:ext uri="{FF2B5EF4-FFF2-40B4-BE49-F238E27FC236}">
                <a16:creationId xmlns:a16="http://schemas.microsoft.com/office/drawing/2014/main" id="{6B6745E4-79D6-44D3-8FC3-5145A5C598B7}"/>
              </a:ext>
            </a:extLst>
          </p:cNvPr>
          <p:cNvSpPr txBox="1"/>
          <p:nvPr/>
        </p:nvSpPr>
        <p:spPr>
          <a:xfrm>
            <a:off x="7663042" y="4182314"/>
            <a:ext cx="1028700" cy="369332"/>
          </a:xfrm>
          <a:prstGeom prst="rect">
            <a:avLst/>
          </a:prstGeom>
          <a:noFill/>
        </p:spPr>
        <p:txBody>
          <a:bodyPr wrap="square" rtlCol="0">
            <a:spAutoFit/>
          </a:bodyPr>
          <a:lstStyle/>
          <a:p>
            <a:pPr algn="ctr"/>
            <a:r>
              <a:rPr lang="en-US" sz="900" dirty="0"/>
              <a:t>Loop Thru Resources</a:t>
            </a:r>
          </a:p>
        </p:txBody>
      </p:sp>
      <p:cxnSp>
        <p:nvCxnSpPr>
          <p:cNvPr id="131" name="Straight Connector 130">
            <a:extLst>
              <a:ext uri="{FF2B5EF4-FFF2-40B4-BE49-F238E27FC236}">
                <a16:creationId xmlns:a16="http://schemas.microsoft.com/office/drawing/2014/main" id="{35D52223-7F54-4FE1-AC1F-632D52D106A1}"/>
              </a:ext>
            </a:extLst>
          </p:cNvPr>
          <p:cNvCxnSpPr>
            <a:cxnSpLocks/>
          </p:cNvCxnSpPr>
          <p:nvPr/>
        </p:nvCxnSpPr>
        <p:spPr>
          <a:xfrm>
            <a:off x="8629338" y="4338797"/>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2" name="Group 131">
            <a:extLst>
              <a:ext uri="{FF2B5EF4-FFF2-40B4-BE49-F238E27FC236}">
                <a16:creationId xmlns:a16="http://schemas.microsoft.com/office/drawing/2014/main" id="{50C61D19-6FF7-4F66-94E9-2642C053FE1D}"/>
              </a:ext>
            </a:extLst>
          </p:cNvPr>
          <p:cNvGrpSpPr/>
          <p:nvPr/>
        </p:nvGrpSpPr>
        <p:grpSpPr>
          <a:xfrm>
            <a:off x="6775433" y="4926806"/>
            <a:ext cx="2267634" cy="489463"/>
            <a:chOff x="8297964" y="1486098"/>
            <a:chExt cx="3316351" cy="708526"/>
          </a:xfrm>
        </p:grpSpPr>
        <p:sp>
          <p:nvSpPr>
            <p:cNvPr id="133" name="Rounded Rectangle 100">
              <a:extLst>
                <a:ext uri="{FF2B5EF4-FFF2-40B4-BE49-F238E27FC236}">
                  <a16:creationId xmlns:a16="http://schemas.microsoft.com/office/drawing/2014/main" id="{EEA8D8A2-0521-402B-943B-085BF7BAC8C3}"/>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34" name="Group 133">
              <a:extLst>
                <a:ext uri="{FF2B5EF4-FFF2-40B4-BE49-F238E27FC236}">
                  <a16:creationId xmlns:a16="http://schemas.microsoft.com/office/drawing/2014/main" id="{9F9123A6-661E-49A4-95C1-000C96CCC123}"/>
                </a:ext>
              </a:extLst>
            </p:cNvPr>
            <p:cNvGrpSpPr/>
            <p:nvPr/>
          </p:nvGrpSpPr>
          <p:grpSpPr>
            <a:xfrm>
              <a:off x="10127790" y="1672676"/>
              <a:ext cx="361295" cy="192023"/>
              <a:chOff x="8640666" y="3333406"/>
              <a:chExt cx="516136" cy="274320"/>
            </a:xfrm>
          </p:grpSpPr>
          <p:sp>
            <p:nvSpPr>
              <p:cNvPr id="137" name="Oval 136">
                <a:extLst>
                  <a:ext uri="{FF2B5EF4-FFF2-40B4-BE49-F238E27FC236}">
                    <a16:creationId xmlns:a16="http://schemas.microsoft.com/office/drawing/2014/main" id="{E34F18E8-D465-42A3-82A4-41F056742389}"/>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8" name="Straight Connector 137">
                <a:extLst>
                  <a:ext uri="{FF2B5EF4-FFF2-40B4-BE49-F238E27FC236}">
                    <a16:creationId xmlns:a16="http://schemas.microsoft.com/office/drawing/2014/main" id="{AC7F6D35-3731-4F88-861F-1DC1E6BECF5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2E15BD49-04F6-450B-9DB3-57EA6D3B11D1}"/>
                </a:ext>
              </a:extLst>
            </p:cNvPr>
            <p:cNvSpPr txBox="1"/>
            <p:nvPr/>
          </p:nvSpPr>
          <p:spPr>
            <a:xfrm>
              <a:off x="8352393" y="1517280"/>
              <a:ext cx="1736818" cy="623734"/>
            </a:xfrm>
            <a:prstGeom prst="rect">
              <a:avLst/>
            </a:prstGeom>
            <a:noFill/>
          </p:spPr>
          <p:txBody>
            <a:bodyPr wrap="square" rtlCol="0">
              <a:spAutoFit/>
            </a:bodyPr>
            <a:lstStyle/>
            <a:p>
              <a:pPr algn="ctr"/>
              <a:r>
                <a:rPr lang="en-US" sz="1100" b="1" u="sng" dirty="0"/>
                <a:t>NF</a:t>
              </a:r>
            </a:p>
            <a:p>
              <a:pPr algn="ctr"/>
              <a:r>
                <a:rPr lang="en-US" sz="1100" b="1" u="sng" dirty="0"/>
                <a:t>Service Template</a:t>
              </a:r>
            </a:p>
          </p:txBody>
        </p:sp>
        <p:sp>
          <p:nvSpPr>
            <p:cNvPr id="136" name="TextBox 135">
              <a:extLst>
                <a:ext uri="{FF2B5EF4-FFF2-40B4-BE49-F238E27FC236}">
                  <a16:creationId xmlns:a16="http://schemas.microsoft.com/office/drawing/2014/main" id="{90E3BFD9-10D0-4F22-9AE1-C15CA867DE55}"/>
                </a:ext>
              </a:extLst>
            </p:cNvPr>
            <p:cNvSpPr txBox="1"/>
            <p:nvPr/>
          </p:nvSpPr>
          <p:spPr>
            <a:xfrm>
              <a:off x="10460052" y="1614797"/>
              <a:ext cx="1154263" cy="400972"/>
            </a:xfrm>
            <a:prstGeom prst="rect">
              <a:avLst/>
            </a:prstGeom>
            <a:noFill/>
          </p:spPr>
          <p:txBody>
            <a:bodyPr wrap="none" rtlCol="0">
              <a:spAutoFit/>
            </a:bodyPr>
            <a:lstStyle/>
            <a:p>
              <a:r>
                <a:rPr lang="en-US" sz="1200" dirty="0"/>
                <a:t>Configure</a:t>
              </a:r>
            </a:p>
          </p:txBody>
        </p:sp>
      </p:grpSp>
      <p:sp>
        <p:nvSpPr>
          <p:cNvPr id="139" name="Down Arrow 139">
            <a:extLst>
              <a:ext uri="{FF2B5EF4-FFF2-40B4-BE49-F238E27FC236}">
                <a16:creationId xmlns:a16="http://schemas.microsoft.com/office/drawing/2014/main" id="{26C500D8-E0FF-440D-8853-047DC9553249}"/>
              </a:ext>
            </a:extLst>
          </p:cNvPr>
          <p:cNvSpPr/>
          <p:nvPr/>
        </p:nvSpPr>
        <p:spPr>
          <a:xfrm>
            <a:off x="8117624" y="4658927"/>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143" name="Group 142">
            <a:extLst>
              <a:ext uri="{FF2B5EF4-FFF2-40B4-BE49-F238E27FC236}">
                <a16:creationId xmlns:a16="http://schemas.microsoft.com/office/drawing/2014/main" id="{33AF07B9-6A22-41B8-844E-A0E90F38A303}"/>
              </a:ext>
            </a:extLst>
          </p:cNvPr>
          <p:cNvGrpSpPr/>
          <p:nvPr/>
        </p:nvGrpSpPr>
        <p:grpSpPr>
          <a:xfrm>
            <a:off x="5748054" y="2853715"/>
            <a:ext cx="1234135" cy="667975"/>
            <a:chOff x="3656969" y="1594290"/>
            <a:chExt cx="1108043" cy="748634"/>
          </a:xfrm>
        </p:grpSpPr>
        <p:sp>
          <p:nvSpPr>
            <p:cNvPr id="144" name="Freeform 206">
              <a:extLst>
                <a:ext uri="{FF2B5EF4-FFF2-40B4-BE49-F238E27FC236}">
                  <a16:creationId xmlns:a16="http://schemas.microsoft.com/office/drawing/2014/main" id="{2182693C-E057-4DA5-B65F-4D17861A7CEE}"/>
                </a:ext>
              </a:extLst>
            </p:cNvPr>
            <p:cNvSpPr/>
            <p:nvPr/>
          </p:nvSpPr>
          <p:spPr>
            <a:xfrm rot="10800000" flipH="1" flipV="1">
              <a:off x="4070693" y="2056321"/>
              <a:ext cx="694319" cy="286603"/>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57" name="Rectangle 156">
              <a:extLst>
                <a:ext uri="{FF2B5EF4-FFF2-40B4-BE49-F238E27FC236}">
                  <a16:creationId xmlns:a16="http://schemas.microsoft.com/office/drawing/2014/main" id="{CA7F12E1-1F29-46C5-9B63-DA8F54EDFA7D}"/>
                </a:ext>
              </a:extLst>
            </p:cNvPr>
            <p:cNvSpPr/>
            <p:nvPr/>
          </p:nvSpPr>
          <p:spPr>
            <a:xfrm>
              <a:off x="3656969" y="1594290"/>
              <a:ext cx="1063287" cy="448424"/>
            </a:xfrm>
            <a:prstGeom prst="rect">
              <a:avLst/>
            </a:prstGeom>
            <a:noFill/>
            <a:effectLst>
              <a:softEdge rad="63500"/>
            </a:effectLst>
          </p:spPr>
          <p:txBody>
            <a:bodyPr wrap="square">
              <a:spAutoFit/>
            </a:bodyPr>
            <a:lstStyle/>
            <a:p>
              <a:pPr algn="ctr"/>
              <a:r>
                <a:rPr lang="en-US" sz="1000" i="1" dirty="0">
                  <a:solidFill>
                    <a:srgbClr val="C00000"/>
                  </a:solidFill>
                </a:rPr>
                <a:t>Configure </a:t>
              </a:r>
              <a:r>
                <a:rPr lang="en-US" sz="1000" i="1" dirty="0" err="1">
                  <a:solidFill>
                    <a:srgbClr val="C00000"/>
                  </a:solidFill>
                </a:rPr>
                <a:t>Service_Instance</a:t>
              </a:r>
              <a:endParaRPr lang="en-US" sz="1000" i="1" dirty="0">
                <a:solidFill>
                  <a:srgbClr val="C00000"/>
                </a:solidFill>
              </a:endParaRPr>
            </a:p>
          </p:txBody>
        </p:sp>
      </p:grpSp>
      <p:grpSp>
        <p:nvGrpSpPr>
          <p:cNvPr id="160" name="Group 159">
            <a:extLst>
              <a:ext uri="{FF2B5EF4-FFF2-40B4-BE49-F238E27FC236}">
                <a16:creationId xmlns:a16="http://schemas.microsoft.com/office/drawing/2014/main" id="{38D13D1B-081A-4096-8B71-74D5BB81400A}"/>
              </a:ext>
            </a:extLst>
          </p:cNvPr>
          <p:cNvGrpSpPr/>
          <p:nvPr/>
        </p:nvGrpSpPr>
        <p:grpSpPr>
          <a:xfrm>
            <a:off x="7687850" y="2125592"/>
            <a:ext cx="1028700" cy="445373"/>
            <a:chOff x="3236375" y="2364004"/>
            <a:chExt cx="1234440" cy="534450"/>
          </a:xfrm>
        </p:grpSpPr>
        <p:sp>
          <p:nvSpPr>
            <p:cNvPr id="161" name="Oval 160">
              <a:extLst>
                <a:ext uri="{FF2B5EF4-FFF2-40B4-BE49-F238E27FC236}">
                  <a16:creationId xmlns:a16="http://schemas.microsoft.com/office/drawing/2014/main" id="{FA319408-8BCB-4F57-9227-FFE234F9677D}"/>
                </a:ext>
              </a:extLst>
            </p:cNvPr>
            <p:cNvSpPr/>
            <p:nvPr/>
          </p:nvSpPr>
          <p:spPr>
            <a:xfrm>
              <a:off x="3699351" y="2624134"/>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62" name="TextBox 161">
              <a:extLst>
                <a:ext uri="{FF2B5EF4-FFF2-40B4-BE49-F238E27FC236}">
                  <a16:creationId xmlns:a16="http://schemas.microsoft.com/office/drawing/2014/main" id="{F2249FFA-C95D-44CA-8B66-D81023F181EA}"/>
                </a:ext>
              </a:extLst>
            </p:cNvPr>
            <p:cNvSpPr txBox="1"/>
            <p:nvPr/>
          </p:nvSpPr>
          <p:spPr>
            <a:xfrm>
              <a:off x="3236375" y="2364004"/>
              <a:ext cx="1234440" cy="295467"/>
            </a:xfrm>
            <a:prstGeom prst="rect">
              <a:avLst/>
            </a:prstGeom>
            <a:noFill/>
          </p:spPr>
          <p:txBody>
            <a:bodyPr wrap="square" rtlCol="0">
              <a:spAutoFit/>
            </a:bodyPr>
            <a:lstStyle/>
            <a:p>
              <a:pPr algn="ctr"/>
              <a:r>
                <a:rPr lang="en-US" sz="1000" dirty="0"/>
                <a:t>Configure</a:t>
              </a:r>
            </a:p>
          </p:txBody>
        </p:sp>
      </p:grpSp>
      <p:sp>
        <p:nvSpPr>
          <p:cNvPr id="169" name="Down Arrow 139">
            <a:extLst>
              <a:ext uri="{FF2B5EF4-FFF2-40B4-BE49-F238E27FC236}">
                <a16:creationId xmlns:a16="http://schemas.microsoft.com/office/drawing/2014/main" id="{1E9E93B4-5D42-4572-BDA4-53D5D95492CA}"/>
              </a:ext>
            </a:extLst>
          </p:cNvPr>
          <p:cNvSpPr/>
          <p:nvPr/>
        </p:nvSpPr>
        <p:spPr>
          <a:xfrm>
            <a:off x="10934978" y="2653997"/>
            <a:ext cx="182880" cy="15544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70" name="Rectangle: Rounded Corners 169">
            <a:extLst>
              <a:ext uri="{FF2B5EF4-FFF2-40B4-BE49-F238E27FC236}">
                <a16:creationId xmlns:a16="http://schemas.microsoft.com/office/drawing/2014/main" id="{5C7DF614-1E8C-487F-B916-4053A0FFC9D8}"/>
              </a:ext>
            </a:extLst>
          </p:cNvPr>
          <p:cNvSpPr>
            <a:spLocks noChangeAspect="1"/>
          </p:cNvSpPr>
          <p:nvPr/>
        </p:nvSpPr>
        <p:spPr>
          <a:xfrm>
            <a:off x="9620185" y="4202964"/>
            <a:ext cx="2502011" cy="1554480"/>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71" name="TextBox 170">
            <a:extLst>
              <a:ext uri="{FF2B5EF4-FFF2-40B4-BE49-F238E27FC236}">
                <a16:creationId xmlns:a16="http://schemas.microsoft.com/office/drawing/2014/main" id="{E5014407-ECB9-4544-8ABB-F1A81131D989}"/>
              </a:ext>
            </a:extLst>
          </p:cNvPr>
          <p:cNvSpPr txBox="1"/>
          <p:nvPr/>
        </p:nvSpPr>
        <p:spPr>
          <a:xfrm>
            <a:off x="10210151" y="4269838"/>
            <a:ext cx="1481496" cy="246221"/>
          </a:xfrm>
          <a:prstGeom prst="rect">
            <a:avLst/>
          </a:prstGeom>
          <a:noFill/>
        </p:spPr>
        <p:txBody>
          <a:bodyPr wrap="none" rtlCol="0">
            <a:spAutoFit/>
          </a:bodyPr>
          <a:lstStyle/>
          <a:p>
            <a:pPr lvl="0" algn="ctr"/>
            <a:r>
              <a:rPr lang="en-US" sz="1000" dirty="0">
                <a:solidFill>
                  <a:prstClr val="black"/>
                </a:solidFill>
              </a:rPr>
              <a:t>Activate Service Instance</a:t>
            </a:r>
          </a:p>
        </p:txBody>
      </p:sp>
      <p:cxnSp>
        <p:nvCxnSpPr>
          <p:cNvPr id="186" name="Straight Connector 185">
            <a:extLst>
              <a:ext uri="{FF2B5EF4-FFF2-40B4-BE49-F238E27FC236}">
                <a16:creationId xmlns:a16="http://schemas.microsoft.com/office/drawing/2014/main" id="{55686F96-A4AA-4BEB-AD6C-000159BE1164}"/>
              </a:ext>
            </a:extLst>
          </p:cNvPr>
          <p:cNvCxnSpPr>
            <a:cxnSpLocks/>
          </p:cNvCxnSpPr>
          <p:nvPr/>
        </p:nvCxnSpPr>
        <p:spPr>
          <a:xfrm>
            <a:off x="9899681" y="5374708"/>
            <a:ext cx="5486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87" name="Arc 186">
            <a:extLst>
              <a:ext uri="{FF2B5EF4-FFF2-40B4-BE49-F238E27FC236}">
                <a16:creationId xmlns:a16="http://schemas.microsoft.com/office/drawing/2014/main" id="{1DE6FE49-4EC3-4177-BB2F-615E52234616}"/>
              </a:ext>
            </a:extLst>
          </p:cNvPr>
          <p:cNvSpPr/>
          <p:nvPr/>
        </p:nvSpPr>
        <p:spPr>
          <a:xfrm flipH="1" flipV="1">
            <a:off x="10446575" y="5146461"/>
            <a:ext cx="914400" cy="466504"/>
          </a:xfrm>
          <a:prstGeom prst="arc">
            <a:avLst>
              <a:gd name="adj1" fmla="val 16200000"/>
              <a:gd name="adj2" fmla="val 13436485"/>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88" name="Group 187">
            <a:extLst>
              <a:ext uri="{FF2B5EF4-FFF2-40B4-BE49-F238E27FC236}">
                <a16:creationId xmlns:a16="http://schemas.microsoft.com/office/drawing/2014/main" id="{53F25A51-9406-463D-A8CD-8251B88F5ED0}"/>
              </a:ext>
            </a:extLst>
          </p:cNvPr>
          <p:cNvGrpSpPr/>
          <p:nvPr/>
        </p:nvGrpSpPr>
        <p:grpSpPr>
          <a:xfrm>
            <a:off x="10452235" y="4653678"/>
            <a:ext cx="883268" cy="593894"/>
            <a:chOff x="6434903" y="2457196"/>
            <a:chExt cx="1059922" cy="712675"/>
          </a:xfrm>
        </p:grpSpPr>
        <p:sp>
          <p:nvSpPr>
            <p:cNvPr id="193" name="Oval 192">
              <a:extLst>
                <a:ext uri="{FF2B5EF4-FFF2-40B4-BE49-F238E27FC236}">
                  <a16:creationId xmlns:a16="http://schemas.microsoft.com/office/drawing/2014/main" id="{33071892-AF42-4A38-97C6-8DC961AC8303}"/>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94" name="TextBox 193">
              <a:extLst>
                <a:ext uri="{FF2B5EF4-FFF2-40B4-BE49-F238E27FC236}">
                  <a16:creationId xmlns:a16="http://schemas.microsoft.com/office/drawing/2014/main" id="{D2BD0C15-F1A3-49DB-A091-08202FB9FA91}"/>
                </a:ext>
              </a:extLst>
            </p:cNvPr>
            <p:cNvSpPr txBox="1"/>
            <p:nvPr/>
          </p:nvSpPr>
          <p:spPr>
            <a:xfrm>
              <a:off x="6434903" y="2457196"/>
              <a:ext cx="1059922" cy="480133"/>
            </a:xfrm>
            <a:prstGeom prst="rect">
              <a:avLst/>
            </a:prstGeom>
            <a:noFill/>
          </p:spPr>
          <p:txBody>
            <a:bodyPr wrap="square" rtlCol="0">
              <a:spAutoFit/>
            </a:bodyPr>
            <a:lstStyle/>
            <a:p>
              <a:pPr algn="ctr"/>
              <a:r>
                <a:rPr lang="en-US" sz="1000" dirty="0"/>
                <a:t>Activate Resources</a:t>
              </a:r>
            </a:p>
          </p:txBody>
        </p:sp>
      </p:grpSp>
      <p:sp>
        <p:nvSpPr>
          <p:cNvPr id="195" name="TextBox 194">
            <a:extLst>
              <a:ext uri="{FF2B5EF4-FFF2-40B4-BE49-F238E27FC236}">
                <a16:creationId xmlns:a16="http://schemas.microsoft.com/office/drawing/2014/main" id="{8BCFD160-7C52-477C-9C10-26B81078081D}"/>
              </a:ext>
            </a:extLst>
          </p:cNvPr>
          <p:cNvSpPr txBox="1"/>
          <p:nvPr/>
        </p:nvSpPr>
        <p:spPr>
          <a:xfrm>
            <a:off x="10400995" y="5218225"/>
            <a:ext cx="1028700" cy="369332"/>
          </a:xfrm>
          <a:prstGeom prst="rect">
            <a:avLst/>
          </a:prstGeom>
          <a:noFill/>
        </p:spPr>
        <p:txBody>
          <a:bodyPr wrap="square" rtlCol="0">
            <a:spAutoFit/>
          </a:bodyPr>
          <a:lstStyle/>
          <a:p>
            <a:pPr algn="ctr"/>
            <a:r>
              <a:rPr lang="en-US" sz="900" dirty="0"/>
              <a:t>Loop Thru Resources</a:t>
            </a:r>
          </a:p>
        </p:txBody>
      </p:sp>
      <p:cxnSp>
        <p:nvCxnSpPr>
          <p:cNvPr id="202" name="Straight Connector 201">
            <a:extLst>
              <a:ext uri="{FF2B5EF4-FFF2-40B4-BE49-F238E27FC236}">
                <a16:creationId xmlns:a16="http://schemas.microsoft.com/office/drawing/2014/main" id="{129203D0-C01C-4B0A-B8D0-4C5ED663093E}"/>
              </a:ext>
            </a:extLst>
          </p:cNvPr>
          <p:cNvCxnSpPr>
            <a:cxnSpLocks/>
          </p:cNvCxnSpPr>
          <p:nvPr/>
        </p:nvCxnSpPr>
        <p:spPr>
          <a:xfrm>
            <a:off x="11367291" y="5374708"/>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9" name="Group 228">
            <a:extLst>
              <a:ext uri="{FF2B5EF4-FFF2-40B4-BE49-F238E27FC236}">
                <a16:creationId xmlns:a16="http://schemas.microsoft.com/office/drawing/2014/main" id="{5BDC2B41-093C-4C1F-B8DE-DAED6312991D}"/>
              </a:ext>
            </a:extLst>
          </p:cNvPr>
          <p:cNvGrpSpPr/>
          <p:nvPr/>
        </p:nvGrpSpPr>
        <p:grpSpPr>
          <a:xfrm>
            <a:off x="9513385" y="5962717"/>
            <a:ext cx="2170684" cy="489463"/>
            <a:chOff x="8297964" y="1486098"/>
            <a:chExt cx="3174565" cy="708526"/>
          </a:xfrm>
        </p:grpSpPr>
        <p:sp>
          <p:nvSpPr>
            <p:cNvPr id="230" name="Rounded Rectangle 100">
              <a:extLst>
                <a:ext uri="{FF2B5EF4-FFF2-40B4-BE49-F238E27FC236}">
                  <a16:creationId xmlns:a16="http://schemas.microsoft.com/office/drawing/2014/main" id="{D89BFE60-86DF-4CD3-BC70-5A744DC04B3F}"/>
                </a:ext>
              </a:extLst>
            </p:cNvPr>
            <p:cNvSpPr/>
            <p:nvPr/>
          </p:nvSpPr>
          <p:spPr>
            <a:xfrm>
              <a:off x="8297964" y="1486098"/>
              <a:ext cx="1836492" cy="708526"/>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231" name="Group 230">
              <a:extLst>
                <a:ext uri="{FF2B5EF4-FFF2-40B4-BE49-F238E27FC236}">
                  <a16:creationId xmlns:a16="http://schemas.microsoft.com/office/drawing/2014/main" id="{2ADFC6E3-09A5-41C4-BC81-0722412E1181}"/>
                </a:ext>
              </a:extLst>
            </p:cNvPr>
            <p:cNvGrpSpPr/>
            <p:nvPr/>
          </p:nvGrpSpPr>
          <p:grpSpPr>
            <a:xfrm>
              <a:off x="10127790" y="1672676"/>
              <a:ext cx="361295" cy="192023"/>
              <a:chOff x="8640666" y="3333406"/>
              <a:chExt cx="516136" cy="274320"/>
            </a:xfrm>
          </p:grpSpPr>
          <p:sp>
            <p:nvSpPr>
              <p:cNvPr id="241" name="Oval 240">
                <a:extLst>
                  <a:ext uri="{FF2B5EF4-FFF2-40B4-BE49-F238E27FC236}">
                    <a16:creationId xmlns:a16="http://schemas.microsoft.com/office/drawing/2014/main" id="{F977BDAE-02D2-448A-B4FB-DE8724009B29}"/>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42" name="Straight Connector 241">
                <a:extLst>
                  <a:ext uri="{FF2B5EF4-FFF2-40B4-BE49-F238E27FC236}">
                    <a16:creationId xmlns:a16="http://schemas.microsoft.com/office/drawing/2014/main" id="{C73EEC11-CECA-49DB-985C-C650EBB9694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9" name="TextBox 238">
              <a:extLst>
                <a:ext uri="{FF2B5EF4-FFF2-40B4-BE49-F238E27FC236}">
                  <a16:creationId xmlns:a16="http://schemas.microsoft.com/office/drawing/2014/main" id="{983F0DA9-DE19-4C2C-9E42-51374AC216D0}"/>
                </a:ext>
              </a:extLst>
            </p:cNvPr>
            <p:cNvSpPr txBox="1"/>
            <p:nvPr/>
          </p:nvSpPr>
          <p:spPr>
            <a:xfrm>
              <a:off x="8352393" y="1517280"/>
              <a:ext cx="1736819" cy="623734"/>
            </a:xfrm>
            <a:prstGeom prst="rect">
              <a:avLst/>
            </a:prstGeom>
            <a:noFill/>
          </p:spPr>
          <p:txBody>
            <a:bodyPr wrap="square" rtlCol="0">
              <a:spAutoFit/>
            </a:bodyPr>
            <a:lstStyle/>
            <a:p>
              <a:pPr algn="ctr"/>
              <a:r>
                <a:rPr lang="en-US" sz="1100" b="1" u="sng" dirty="0"/>
                <a:t>NF</a:t>
              </a:r>
            </a:p>
            <a:p>
              <a:pPr algn="ctr"/>
              <a:r>
                <a:rPr lang="en-US" sz="1100" b="1" u="sng" dirty="0"/>
                <a:t>Service Template</a:t>
              </a:r>
            </a:p>
          </p:txBody>
        </p:sp>
        <p:sp>
          <p:nvSpPr>
            <p:cNvPr id="240" name="TextBox 239">
              <a:extLst>
                <a:ext uri="{FF2B5EF4-FFF2-40B4-BE49-F238E27FC236}">
                  <a16:creationId xmlns:a16="http://schemas.microsoft.com/office/drawing/2014/main" id="{F3C38922-140C-4D8B-925D-9CFC70F137E7}"/>
                </a:ext>
              </a:extLst>
            </p:cNvPr>
            <p:cNvSpPr txBox="1"/>
            <p:nvPr/>
          </p:nvSpPr>
          <p:spPr>
            <a:xfrm>
              <a:off x="10460052" y="1614797"/>
              <a:ext cx="1012477" cy="400972"/>
            </a:xfrm>
            <a:prstGeom prst="rect">
              <a:avLst/>
            </a:prstGeom>
            <a:noFill/>
          </p:spPr>
          <p:txBody>
            <a:bodyPr wrap="none" rtlCol="0">
              <a:spAutoFit/>
            </a:bodyPr>
            <a:lstStyle/>
            <a:p>
              <a:r>
                <a:rPr lang="en-US" sz="1200" dirty="0"/>
                <a:t>Activate</a:t>
              </a:r>
            </a:p>
          </p:txBody>
        </p:sp>
      </p:grpSp>
      <p:sp>
        <p:nvSpPr>
          <p:cNvPr id="243" name="Down Arrow 139">
            <a:extLst>
              <a:ext uri="{FF2B5EF4-FFF2-40B4-BE49-F238E27FC236}">
                <a16:creationId xmlns:a16="http://schemas.microsoft.com/office/drawing/2014/main" id="{6EBC96B6-00AB-4BD9-BB33-6D413D24F0C2}"/>
              </a:ext>
            </a:extLst>
          </p:cNvPr>
          <p:cNvSpPr/>
          <p:nvPr/>
        </p:nvSpPr>
        <p:spPr>
          <a:xfrm>
            <a:off x="10855577" y="5694838"/>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247" name="Group 246">
            <a:extLst>
              <a:ext uri="{FF2B5EF4-FFF2-40B4-BE49-F238E27FC236}">
                <a16:creationId xmlns:a16="http://schemas.microsoft.com/office/drawing/2014/main" id="{5A0902B1-24A0-4C2F-B962-01FD53185AD9}"/>
              </a:ext>
            </a:extLst>
          </p:cNvPr>
          <p:cNvGrpSpPr/>
          <p:nvPr/>
        </p:nvGrpSpPr>
        <p:grpSpPr>
          <a:xfrm>
            <a:off x="9393001" y="2976739"/>
            <a:ext cx="1184286" cy="1175097"/>
            <a:chOff x="3656969" y="1594290"/>
            <a:chExt cx="1063287" cy="1316991"/>
          </a:xfrm>
        </p:grpSpPr>
        <p:sp>
          <p:nvSpPr>
            <p:cNvPr id="248" name="Freeform 206">
              <a:extLst>
                <a:ext uri="{FF2B5EF4-FFF2-40B4-BE49-F238E27FC236}">
                  <a16:creationId xmlns:a16="http://schemas.microsoft.com/office/drawing/2014/main" id="{B6E6AFD9-6008-4D4E-B0CF-3CEBD26F1424}"/>
                </a:ext>
              </a:extLst>
            </p:cNvPr>
            <p:cNvSpPr/>
            <p:nvPr/>
          </p:nvSpPr>
          <p:spPr>
            <a:xfrm rot="5400000" flipV="1">
              <a:off x="3789639" y="2363127"/>
              <a:ext cx="866710" cy="229597"/>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49" name="Rectangle 248">
              <a:extLst>
                <a:ext uri="{FF2B5EF4-FFF2-40B4-BE49-F238E27FC236}">
                  <a16:creationId xmlns:a16="http://schemas.microsoft.com/office/drawing/2014/main" id="{3196C396-F954-414C-A023-63F2D2F16FB8}"/>
                </a:ext>
              </a:extLst>
            </p:cNvPr>
            <p:cNvSpPr/>
            <p:nvPr/>
          </p:nvSpPr>
          <p:spPr>
            <a:xfrm>
              <a:off x="3656969" y="1594290"/>
              <a:ext cx="1063287" cy="448424"/>
            </a:xfrm>
            <a:prstGeom prst="rect">
              <a:avLst/>
            </a:prstGeom>
            <a:noFill/>
            <a:effectLst>
              <a:softEdge rad="63500"/>
            </a:effectLst>
          </p:spPr>
          <p:txBody>
            <a:bodyPr wrap="square">
              <a:spAutoFit/>
            </a:bodyPr>
            <a:lstStyle/>
            <a:p>
              <a:pPr algn="ctr"/>
              <a:r>
                <a:rPr lang="en-US" sz="1000" i="1" dirty="0">
                  <a:solidFill>
                    <a:srgbClr val="C00000"/>
                  </a:solidFill>
                </a:rPr>
                <a:t>Activate </a:t>
              </a:r>
              <a:r>
                <a:rPr lang="en-US" sz="1000" i="1" dirty="0" err="1">
                  <a:solidFill>
                    <a:srgbClr val="C00000"/>
                  </a:solidFill>
                </a:rPr>
                <a:t>Service_Instance</a:t>
              </a:r>
              <a:endParaRPr lang="en-US" sz="1000" i="1" dirty="0">
                <a:solidFill>
                  <a:srgbClr val="C00000"/>
                </a:solidFill>
              </a:endParaRPr>
            </a:p>
          </p:txBody>
        </p:sp>
      </p:grpSp>
      <p:grpSp>
        <p:nvGrpSpPr>
          <p:cNvPr id="250" name="Group 249">
            <a:extLst>
              <a:ext uri="{FF2B5EF4-FFF2-40B4-BE49-F238E27FC236}">
                <a16:creationId xmlns:a16="http://schemas.microsoft.com/office/drawing/2014/main" id="{DEDB6458-5773-4E16-BECA-CF4F0C3119B8}"/>
              </a:ext>
            </a:extLst>
          </p:cNvPr>
          <p:cNvGrpSpPr/>
          <p:nvPr/>
        </p:nvGrpSpPr>
        <p:grpSpPr>
          <a:xfrm>
            <a:off x="10529320" y="2126344"/>
            <a:ext cx="1028700" cy="445373"/>
            <a:chOff x="3236375" y="2364004"/>
            <a:chExt cx="1234440" cy="534450"/>
          </a:xfrm>
        </p:grpSpPr>
        <p:sp>
          <p:nvSpPr>
            <p:cNvPr id="251" name="Oval 250">
              <a:extLst>
                <a:ext uri="{FF2B5EF4-FFF2-40B4-BE49-F238E27FC236}">
                  <a16:creationId xmlns:a16="http://schemas.microsoft.com/office/drawing/2014/main" id="{6A247000-66B3-4B5E-990A-6D3FEA300FAD}"/>
                </a:ext>
              </a:extLst>
            </p:cNvPr>
            <p:cNvSpPr/>
            <p:nvPr/>
          </p:nvSpPr>
          <p:spPr>
            <a:xfrm>
              <a:off x="3699351" y="2624134"/>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52" name="TextBox 251">
              <a:extLst>
                <a:ext uri="{FF2B5EF4-FFF2-40B4-BE49-F238E27FC236}">
                  <a16:creationId xmlns:a16="http://schemas.microsoft.com/office/drawing/2014/main" id="{2E383E75-2B82-41E9-89DA-40EA08F1669E}"/>
                </a:ext>
              </a:extLst>
            </p:cNvPr>
            <p:cNvSpPr txBox="1"/>
            <p:nvPr/>
          </p:nvSpPr>
          <p:spPr>
            <a:xfrm>
              <a:off x="3236375" y="2364004"/>
              <a:ext cx="1234440" cy="295467"/>
            </a:xfrm>
            <a:prstGeom prst="rect">
              <a:avLst/>
            </a:prstGeom>
            <a:noFill/>
          </p:spPr>
          <p:txBody>
            <a:bodyPr wrap="square" rtlCol="0">
              <a:spAutoFit/>
            </a:bodyPr>
            <a:lstStyle/>
            <a:p>
              <a:pPr algn="ctr"/>
              <a:r>
                <a:rPr lang="en-US" sz="1000" dirty="0"/>
                <a:t>Activate</a:t>
              </a:r>
            </a:p>
          </p:txBody>
        </p:sp>
      </p:grpSp>
      <p:grpSp>
        <p:nvGrpSpPr>
          <p:cNvPr id="6" name="Group 5">
            <a:extLst>
              <a:ext uri="{FF2B5EF4-FFF2-40B4-BE49-F238E27FC236}">
                <a16:creationId xmlns:a16="http://schemas.microsoft.com/office/drawing/2014/main" id="{9E4E3C86-A518-4FCD-A93F-DEC546466CBD}"/>
              </a:ext>
            </a:extLst>
          </p:cNvPr>
          <p:cNvGrpSpPr/>
          <p:nvPr/>
        </p:nvGrpSpPr>
        <p:grpSpPr>
          <a:xfrm>
            <a:off x="8648439" y="445569"/>
            <a:ext cx="2390018" cy="1299984"/>
            <a:chOff x="8648439" y="523203"/>
            <a:chExt cx="2390018" cy="1299984"/>
          </a:xfrm>
        </p:grpSpPr>
        <p:sp>
          <p:nvSpPr>
            <p:cNvPr id="5" name="Rectangle 4">
              <a:extLst>
                <a:ext uri="{FF2B5EF4-FFF2-40B4-BE49-F238E27FC236}">
                  <a16:creationId xmlns:a16="http://schemas.microsoft.com/office/drawing/2014/main" id="{7950EDC0-A936-4BC4-BD0D-3FBE60C3F3FD}"/>
                </a:ext>
              </a:extLst>
            </p:cNvPr>
            <p:cNvSpPr/>
            <p:nvPr/>
          </p:nvSpPr>
          <p:spPr>
            <a:xfrm>
              <a:off x="8648439" y="523203"/>
              <a:ext cx="2390018" cy="1299984"/>
            </a:xfrm>
            <a:prstGeom prst="rect">
              <a:avLst/>
            </a:prstGeom>
            <a:solidFill>
              <a:schemeClr val="bg1"/>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DD20F11-FEA7-43C2-8CE2-E7EBAE270A22}"/>
                </a:ext>
              </a:extLst>
            </p:cNvPr>
            <p:cNvGrpSpPr/>
            <p:nvPr/>
          </p:nvGrpSpPr>
          <p:grpSpPr>
            <a:xfrm>
              <a:off x="8731969" y="612765"/>
              <a:ext cx="2155433" cy="1152362"/>
              <a:chOff x="8726702" y="546898"/>
              <a:chExt cx="3032903" cy="1683091"/>
            </a:xfrm>
          </p:grpSpPr>
          <p:sp>
            <p:nvSpPr>
              <p:cNvPr id="141" name="Rounded Rectangle 100">
                <a:extLst>
                  <a:ext uri="{FF2B5EF4-FFF2-40B4-BE49-F238E27FC236}">
                    <a16:creationId xmlns:a16="http://schemas.microsoft.com/office/drawing/2014/main" id="{E8FDD848-C4B3-4126-A975-5831A7855A0B}"/>
                  </a:ext>
                </a:extLst>
              </p:cNvPr>
              <p:cNvSpPr/>
              <p:nvPr/>
            </p:nvSpPr>
            <p:spPr>
              <a:xfrm>
                <a:off x="8726702" y="546898"/>
                <a:ext cx="1836492" cy="1683091"/>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142" name="Group 141">
                <a:extLst>
                  <a:ext uri="{FF2B5EF4-FFF2-40B4-BE49-F238E27FC236}">
                    <a16:creationId xmlns:a16="http://schemas.microsoft.com/office/drawing/2014/main" id="{37FBB136-23F0-40E0-88AC-D7D07D502668}"/>
                  </a:ext>
                </a:extLst>
              </p:cNvPr>
              <p:cNvGrpSpPr/>
              <p:nvPr/>
            </p:nvGrpSpPr>
            <p:grpSpPr>
              <a:xfrm>
                <a:off x="10556528" y="733477"/>
                <a:ext cx="361295" cy="192023"/>
                <a:chOff x="8640666" y="3333406"/>
                <a:chExt cx="516136" cy="274320"/>
              </a:xfrm>
            </p:grpSpPr>
            <p:sp>
              <p:nvSpPr>
                <p:cNvPr id="204" name="Oval 203">
                  <a:extLst>
                    <a:ext uri="{FF2B5EF4-FFF2-40B4-BE49-F238E27FC236}">
                      <a16:creationId xmlns:a16="http://schemas.microsoft.com/office/drawing/2014/main" id="{88B837C9-42CA-4D4E-B5E1-5C76114AF43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05" name="Straight Connector 204">
                  <a:extLst>
                    <a:ext uri="{FF2B5EF4-FFF2-40B4-BE49-F238E27FC236}">
                      <a16:creationId xmlns:a16="http://schemas.microsoft.com/office/drawing/2014/main" id="{F4C2BCDD-F172-45F6-9BC6-8B1176A1399A}"/>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6" name="Group 145">
                <a:extLst>
                  <a:ext uri="{FF2B5EF4-FFF2-40B4-BE49-F238E27FC236}">
                    <a16:creationId xmlns:a16="http://schemas.microsoft.com/office/drawing/2014/main" id="{BBF9A81C-3564-43A6-98D5-3CA9990D2D4A}"/>
                  </a:ext>
                </a:extLst>
              </p:cNvPr>
              <p:cNvGrpSpPr/>
              <p:nvPr/>
            </p:nvGrpSpPr>
            <p:grpSpPr>
              <a:xfrm>
                <a:off x="10556528" y="1045912"/>
                <a:ext cx="361295" cy="192023"/>
                <a:chOff x="8640666" y="3333406"/>
                <a:chExt cx="516136" cy="274320"/>
              </a:xfrm>
            </p:grpSpPr>
            <p:sp>
              <p:nvSpPr>
                <p:cNvPr id="201" name="Oval 200">
                  <a:extLst>
                    <a:ext uri="{FF2B5EF4-FFF2-40B4-BE49-F238E27FC236}">
                      <a16:creationId xmlns:a16="http://schemas.microsoft.com/office/drawing/2014/main" id="{0B632C56-54FD-4CF7-850F-FA8FED6236A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03" name="Straight Connector 202">
                  <a:extLst>
                    <a:ext uri="{FF2B5EF4-FFF2-40B4-BE49-F238E27FC236}">
                      <a16:creationId xmlns:a16="http://schemas.microsoft.com/office/drawing/2014/main" id="{87AA8A1A-7A2E-4C73-86B6-AF185F064350}"/>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7" name="TextBox 146">
                <a:extLst>
                  <a:ext uri="{FF2B5EF4-FFF2-40B4-BE49-F238E27FC236}">
                    <a16:creationId xmlns:a16="http://schemas.microsoft.com/office/drawing/2014/main" id="{6497248B-1D13-4E58-93C3-BA8DD4BBA0C9}"/>
                  </a:ext>
                </a:extLst>
              </p:cNvPr>
              <p:cNvSpPr txBox="1"/>
              <p:nvPr/>
            </p:nvSpPr>
            <p:spPr>
              <a:xfrm>
                <a:off x="8778648" y="787225"/>
                <a:ext cx="1736819" cy="430887"/>
              </a:xfrm>
              <a:prstGeom prst="rect">
                <a:avLst/>
              </a:prstGeom>
              <a:noFill/>
            </p:spPr>
            <p:txBody>
              <a:bodyPr wrap="square" rtlCol="0">
                <a:spAutoFit/>
              </a:bodyPr>
              <a:lstStyle/>
              <a:p>
                <a:pPr algn="ctr"/>
                <a:r>
                  <a:rPr lang="en-US" sz="1050" b="1" u="sng" dirty="0"/>
                  <a:t>Service</a:t>
                </a:r>
                <a:br>
                  <a:rPr lang="en-US" sz="1050" b="1" u="sng" dirty="0"/>
                </a:br>
                <a:r>
                  <a:rPr lang="en-US" sz="1050" b="1" u="sng" dirty="0"/>
                  <a:t>Service Template</a:t>
                </a:r>
              </a:p>
            </p:txBody>
          </p:sp>
          <p:sp>
            <p:nvSpPr>
              <p:cNvPr id="148" name="TextBox 147">
                <a:extLst>
                  <a:ext uri="{FF2B5EF4-FFF2-40B4-BE49-F238E27FC236}">
                    <a16:creationId xmlns:a16="http://schemas.microsoft.com/office/drawing/2014/main" id="{70B3EBB9-042A-4837-B423-6FE90D512653}"/>
                  </a:ext>
                </a:extLst>
              </p:cNvPr>
              <p:cNvSpPr txBox="1"/>
              <p:nvPr/>
            </p:nvSpPr>
            <p:spPr>
              <a:xfrm>
                <a:off x="10970350" y="603988"/>
                <a:ext cx="583814" cy="276999"/>
              </a:xfrm>
              <a:prstGeom prst="rect">
                <a:avLst/>
              </a:prstGeom>
              <a:noFill/>
            </p:spPr>
            <p:txBody>
              <a:bodyPr wrap="none" rtlCol="0">
                <a:spAutoFit/>
              </a:bodyPr>
              <a:lstStyle/>
              <a:p>
                <a:r>
                  <a:rPr lang="en-US" sz="1200" dirty="0"/>
                  <a:t>Assign</a:t>
                </a:r>
              </a:p>
            </p:txBody>
          </p:sp>
          <p:sp>
            <p:nvSpPr>
              <p:cNvPr id="189" name="TextBox 188">
                <a:extLst>
                  <a:ext uri="{FF2B5EF4-FFF2-40B4-BE49-F238E27FC236}">
                    <a16:creationId xmlns:a16="http://schemas.microsoft.com/office/drawing/2014/main" id="{3BF0A881-FE7B-44C0-BF04-17F393D40FFF}"/>
                  </a:ext>
                </a:extLst>
              </p:cNvPr>
              <p:cNvSpPr txBox="1"/>
              <p:nvPr/>
            </p:nvSpPr>
            <p:spPr>
              <a:xfrm>
                <a:off x="10973077" y="914043"/>
                <a:ext cx="593111" cy="276999"/>
              </a:xfrm>
              <a:prstGeom prst="rect">
                <a:avLst/>
              </a:prstGeom>
              <a:noFill/>
            </p:spPr>
            <p:txBody>
              <a:bodyPr wrap="none" rtlCol="0">
                <a:spAutoFit/>
              </a:bodyPr>
              <a:lstStyle/>
              <a:p>
                <a:r>
                  <a:rPr lang="en-US" sz="1200" dirty="0"/>
                  <a:t>Create</a:t>
                </a:r>
              </a:p>
            </p:txBody>
          </p:sp>
          <p:grpSp>
            <p:nvGrpSpPr>
              <p:cNvPr id="190" name="Group 189">
                <a:extLst>
                  <a:ext uri="{FF2B5EF4-FFF2-40B4-BE49-F238E27FC236}">
                    <a16:creationId xmlns:a16="http://schemas.microsoft.com/office/drawing/2014/main" id="{D684AA29-214E-4242-ABCA-34DB0DDD0F0C}"/>
                  </a:ext>
                </a:extLst>
              </p:cNvPr>
              <p:cNvGrpSpPr/>
              <p:nvPr/>
            </p:nvGrpSpPr>
            <p:grpSpPr>
              <a:xfrm>
                <a:off x="10556528" y="1314639"/>
                <a:ext cx="361295" cy="192023"/>
                <a:chOff x="8640666" y="3333406"/>
                <a:chExt cx="516136" cy="274320"/>
              </a:xfrm>
            </p:grpSpPr>
            <p:sp>
              <p:nvSpPr>
                <p:cNvPr id="199" name="Oval 198">
                  <a:extLst>
                    <a:ext uri="{FF2B5EF4-FFF2-40B4-BE49-F238E27FC236}">
                      <a16:creationId xmlns:a16="http://schemas.microsoft.com/office/drawing/2014/main" id="{BB2CEECA-5D59-4612-A8FE-976BC20372B6}"/>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00" name="Straight Connector 199">
                  <a:extLst>
                    <a:ext uri="{FF2B5EF4-FFF2-40B4-BE49-F238E27FC236}">
                      <a16:creationId xmlns:a16="http://schemas.microsoft.com/office/drawing/2014/main" id="{2D010BB2-F2CF-41B1-B0E9-811C1FCED2AB}"/>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BCE967C9-6C81-49DD-9F8B-6AF2799B7296}"/>
                  </a:ext>
                </a:extLst>
              </p:cNvPr>
              <p:cNvGrpSpPr/>
              <p:nvPr/>
            </p:nvGrpSpPr>
            <p:grpSpPr>
              <a:xfrm>
                <a:off x="10556528" y="1627074"/>
                <a:ext cx="361295" cy="192023"/>
                <a:chOff x="8640666" y="3333406"/>
                <a:chExt cx="516136" cy="274320"/>
              </a:xfrm>
            </p:grpSpPr>
            <p:sp>
              <p:nvSpPr>
                <p:cNvPr id="197" name="Oval 196">
                  <a:extLst>
                    <a:ext uri="{FF2B5EF4-FFF2-40B4-BE49-F238E27FC236}">
                      <a16:creationId xmlns:a16="http://schemas.microsoft.com/office/drawing/2014/main" id="{D194DAB3-E976-4577-AB93-DA3280AE9563}"/>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198" name="Straight Connector 197">
                  <a:extLst>
                    <a:ext uri="{FF2B5EF4-FFF2-40B4-BE49-F238E27FC236}">
                      <a16:creationId xmlns:a16="http://schemas.microsoft.com/office/drawing/2014/main" id="{0C48780D-7D9D-4DFA-8EF1-31C458594AC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2" name="TextBox 191">
                <a:extLst>
                  <a:ext uri="{FF2B5EF4-FFF2-40B4-BE49-F238E27FC236}">
                    <a16:creationId xmlns:a16="http://schemas.microsoft.com/office/drawing/2014/main" id="{F968E7A5-0467-40DB-9025-2DD93E1AC65F}"/>
                  </a:ext>
                </a:extLst>
              </p:cNvPr>
              <p:cNvSpPr txBox="1"/>
              <p:nvPr/>
            </p:nvSpPr>
            <p:spPr>
              <a:xfrm>
                <a:off x="10970350" y="1185150"/>
                <a:ext cx="789255" cy="276999"/>
              </a:xfrm>
              <a:prstGeom prst="rect">
                <a:avLst/>
              </a:prstGeom>
              <a:noFill/>
            </p:spPr>
            <p:txBody>
              <a:bodyPr wrap="none" rtlCol="0">
                <a:spAutoFit/>
              </a:bodyPr>
              <a:lstStyle/>
              <a:p>
                <a:r>
                  <a:rPr lang="en-US" sz="1200" dirty="0"/>
                  <a:t>Configure</a:t>
                </a:r>
              </a:p>
            </p:txBody>
          </p:sp>
          <p:sp>
            <p:nvSpPr>
              <p:cNvPr id="196" name="TextBox 195">
                <a:extLst>
                  <a:ext uri="{FF2B5EF4-FFF2-40B4-BE49-F238E27FC236}">
                    <a16:creationId xmlns:a16="http://schemas.microsoft.com/office/drawing/2014/main" id="{E99DC532-6706-499D-A45E-B6213DBA55F7}"/>
                  </a:ext>
                </a:extLst>
              </p:cNvPr>
              <p:cNvSpPr txBox="1"/>
              <p:nvPr/>
            </p:nvSpPr>
            <p:spPr>
              <a:xfrm>
                <a:off x="11000787" y="1509060"/>
                <a:ext cx="692305" cy="276999"/>
              </a:xfrm>
              <a:prstGeom prst="rect">
                <a:avLst/>
              </a:prstGeom>
              <a:noFill/>
            </p:spPr>
            <p:txBody>
              <a:bodyPr wrap="none" rtlCol="0">
                <a:spAutoFit/>
              </a:bodyPr>
              <a:lstStyle/>
              <a:p>
                <a:r>
                  <a:rPr lang="en-US" sz="1200" dirty="0"/>
                  <a:t>Activate</a:t>
                </a:r>
              </a:p>
            </p:txBody>
          </p:sp>
          <p:grpSp>
            <p:nvGrpSpPr>
              <p:cNvPr id="211" name="Group 210">
                <a:extLst>
                  <a:ext uri="{FF2B5EF4-FFF2-40B4-BE49-F238E27FC236}">
                    <a16:creationId xmlns:a16="http://schemas.microsoft.com/office/drawing/2014/main" id="{1DA17F58-AD01-4464-806D-7EC271DD425F}"/>
                  </a:ext>
                </a:extLst>
              </p:cNvPr>
              <p:cNvGrpSpPr/>
              <p:nvPr/>
            </p:nvGrpSpPr>
            <p:grpSpPr>
              <a:xfrm>
                <a:off x="10561927" y="1907673"/>
                <a:ext cx="361295" cy="192023"/>
                <a:chOff x="8640666" y="3333406"/>
                <a:chExt cx="516136" cy="274320"/>
              </a:xfrm>
            </p:grpSpPr>
            <p:sp>
              <p:nvSpPr>
                <p:cNvPr id="212" name="Oval 211">
                  <a:extLst>
                    <a:ext uri="{FF2B5EF4-FFF2-40B4-BE49-F238E27FC236}">
                      <a16:creationId xmlns:a16="http://schemas.microsoft.com/office/drawing/2014/main" id="{7B1555DC-956F-415F-877F-BA9B51FC65D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13" name="Straight Connector 212">
                  <a:extLst>
                    <a:ext uri="{FF2B5EF4-FFF2-40B4-BE49-F238E27FC236}">
                      <a16:creationId xmlns:a16="http://schemas.microsoft.com/office/drawing/2014/main" id="{C1FEAA2B-8E0A-4235-88CA-A75861291CE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4" name="TextBox 213">
                <a:extLst>
                  <a:ext uri="{FF2B5EF4-FFF2-40B4-BE49-F238E27FC236}">
                    <a16:creationId xmlns:a16="http://schemas.microsoft.com/office/drawing/2014/main" id="{F67574E3-4E32-45DE-90F5-A7D301E13F23}"/>
                  </a:ext>
                </a:extLst>
              </p:cNvPr>
              <p:cNvSpPr txBox="1"/>
              <p:nvPr/>
            </p:nvSpPr>
            <p:spPr>
              <a:xfrm>
                <a:off x="11006186" y="1789659"/>
                <a:ext cx="498855" cy="276999"/>
              </a:xfrm>
              <a:prstGeom prst="rect">
                <a:avLst/>
              </a:prstGeom>
              <a:noFill/>
            </p:spPr>
            <p:txBody>
              <a:bodyPr wrap="none" rtlCol="0">
                <a:spAutoFit/>
              </a:bodyPr>
              <a:lstStyle/>
              <a:p>
                <a:r>
                  <a:rPr lang="en-US" sz="1200" dirty="0"/>
                  <a:t>Build</a:t>
                </a:r>
              </a:p>
            </p:txBody>
          </p:sp>
        </p:grpSp>
      </p:grpSp>
      <p:grpSp>
        <p:nvGrpSpPr>
          <p:cNvPr id="216" name="Group 215">
            <a:extLst>
              <a:ext uri="{FF2B5EF4-FFF2-40B4-BE49-F238E27FC236}">
                <a16:creationId xmlns:a16="http://schemas.microsoft.com/office/drawing/2014/main" id="{2AC67B32-2CBC-4E38-BB73-6D8A2F332208}"/>
              </a:ext>
            </a:extLst>
          </p:cNvPr>
          <p:cNvGrpSpPr/>
          <p:nvPr/>
        </p:nvGrpSpPr>
        <p:grpSpPr>
          <a:xfrm>
            <a:off x="592411" y="4190479"/>
            <a:ext cx="1028700" cy="613570"/>
            <a:chOff x="6374017" y="2433585"/>
            <a:chExt cx="1234440" cy="736286"/>
          </a:xfrm>
        </p:grpSpPr>
        <p:sp>
          <p:nvSpPr>
            <p:cNvPr id="217" name="Oval 216">
              <a:extLst>
                <a:ext uri="{FF2B5EF4-FFF2-40B4-BE49-F238E27FC236}">
                  <a16:creationId xmlns:a16="http://schemas.microsoft.com/office/drawing/2014/main" id="{A5DF61C0-6A44-4F1C-9DD0-ACBAC9A0E586}"/>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18" name="TextBox 217">
              <a:extLst>
                <a:ext uri="{FF2B5EF4-FFF2-40B4-BE49-F238E27FC236}">
                  <a16:creationId xmlns:a16="http://schemas.microsoft.com/office/drawing/2014/main" id="{6BA20054-CB42-4C9E-9BBA-93ABE8ED98E2}"/>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Assign Svc</a:t>
              </a:r>
            </a:p>
            <a:p>
              <a:pPr algn="ctr"/>
              <a:r>
                <a:rPr lang="en-US" sz="1000" dirty="0"/>
                <a:t>Instance</a:t>
              </a:r>
            </a:p>
          </p:txBody>
        </p:sp>
      </p:grpSp>
      <p:sp>
        <p:nvSpPr>
          <p:cNvPr id="219" name="Down Arrow 139">
            <a:extLst>
              <a:ext uri="{FF2B5EF4-FFF2-40B4-BE49-F238E27FC236}">
                <a16:creationId xmlns:a16="http://schemas.microsoft.com/office/drawing/2014/main" id="{1E1EFCB1-9C83-4C2B-A443-FE64A88C56AB}"/>
              </a:ext>
            </a:extLst>
          </p:cNvPr>
          <p:cNvSpPr/>
          <p:nvPr/>
        </p:nvSpPr>
        <p:spPr>
          <a:xfrm>
            <a:off x="1012369" y="4850698"/>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220" name="Group 219">
            <a:extLst>
              <a:ext uri="{FF2B5EF4-FFF2-40B4-BE49-F238E27FC236}">
                <a16:creationId xmlns:a16="http://schemas.microsoft.com/office/drawing/2014/main" id="{6BFFD4FF-C028-4EC1-84E1-882CE9B960FB}"/>
              </a:ext>
            </a:extLst>
          </p:cNvPr>
          <p:cNvGrpSpPr/>
          <p:nvPr/>
        </p:nvGrpSpPr>
        <p:grpSpPr>
          <a:xfrm>
            <a:off x="314611" y="5285152"/>
            <a:ext cx="1602462" cy="246221"/>
            <a:chOff x="3366887" y="2848959"/>
            <a:chExt cx="1602462" cy="246221"/>
          </a:xfrm>
        </p:grpSpPr>
        <p:sp>
          <p:nvSpPr>
            <p:cNvPr id="221" name="Rectangle: Rounded Corners 220">
              <a:extLst>
                <a:ext uri="{FF2B5EF4-FFF2-40B4-BE49-F238E27FC236}">
                  <a16:creationId xmlns:a16="http://schemas.microsoft.com/office/drawing/2014/main" id="{38DFD71A-431C-4D66-9062-B74B0E9E68E7}"/>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222" name="TextBox 221">
              <a:extLst>
                <a:ext uri="{FF2B5EF4-FFF2-40B4-BE49-F238E27FC236}">
                  <a16:creationId xmlns:a16="http://schemas.microsoft.com/office/drawing/2014/main" id="{090B6497-EC47-4FDF-B765-DC6B10154FAC}"/>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Assign Service Instance</a:t>
              </a:r>
            </a:p>
          </p:txBody>
        </p:sp>
      </p:grpSp>
    </p:spTree>
    <p:extLst>
      <p:ext uri="{BB962C8B-B14F-4D97-AF65-F5344CB8AC3E}">
        <p14:creationId xmlns:p14="http://schemas.microsoft.com/office/powerpoint/2010/main" val="3676721190"/>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19E113A0-8197-4B93-8733-A2BB20F996C8}"/>
              </a:ext>
            </a:extLst>
          </p:cNvPr>
          <p:cNvSpPr>
            <a:spLocks noChangeAspect="1"/>
          </p:cNvSpPr>
          <p:nvPr/>
        </p:nvSpPr>
        <p:spPr>
          <a:xfrm>
            <a:off x="7419392" y="1615498"/>
            <a:ext cx="3157237" cy="1438381"/>
          </a:xfrm>
          <a:prstGeom prst="roundRect">
            <a:avLst>
              <a:gd name="adj" fmla="val 2776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72" name="Down Arrow 139">
            <a:extLst>
              <a:ext uri="{FF2B5EF4-FFF2-40B4-BE49-F238E27FC236}">
                <a16:creationId xmlns:a16="http://schemas.microsoft.com/office/drawing/2014/main" id="{F349C764-F6F5-432F-8283-108D8C10318F}"/>
              </a:ext>
            </a:extLst>
          </p:cNvPr>
          <p:cNvSpPr/>
          <p:nvPr/>
        </p:nvSpPr>
        <p:spPr>
          <a:xfrm>
            <a:off x="9657459" y="2627646"/>
            <a:ext cx="182880"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a:xfrm>
            <a:off x="314961" y="197831"/>
            <a:ext cx="11506200" cy="538770"/>
          </a:xfrm>
        </p:spPr>
        <p:txBody>
          <a:bodyPr>
            <a:normAutofit fontScale="90000"/>
          </a:bodyPr>
          <a:lstStyle/>
          <a:p>
            <a:r>
              <a:rPr lang="en-US" dirty="0"/>
              <a:t>VNF Level TOSCA Orchestration: “Build Plan”</a:t>
            </a:r>
            <a:br>
              <a:rPr lang="en-US" dirty="0"/>
            </a:br>
            <a:r>
              <a:rPr lang="en-US" dirty="0"/>
              <a:t>(Original Implementation)</a:t>
            </a:r>
          </a:p>
        </p:txBody>
      </p:sp>
      <p:sp>
        <p:nvSpPr>
          <p:cNvPr id="74" name="Rectangle: Rounded Corners 73">
            <a:extLst>
              <a:ext uri="{FF2B5EF4-FFF2-40B4-BE49-F238E27FC236}">
                <a16:creationId xmlns:a16="http://schemas.microsoft.com/office/drawing/2014/main" id="{882896F2-27AE-4CDB-AC3F-5AD5515CD723}"/>
              </a:ext>
            </a:extLst>
          </p:cNvPr>
          <p:cNvSpPr>
            <a:spLocks noChangeAspect="1"/>
          </p:cNvSpPr>
          <p:nvPr/>
        </p:nvSpPr>
        <p:spPr>
          <a:xfrm>
            <a:off x="655608" y="1643878"/>
            <a:ext cx="3316931" cy="1554480"/>
          </a:xfrm>
          <a:prstGeom prst="roundRect">
            <a:avLst>
              <a:gd name="adj" fmla="val 26693"/>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75" name="TextBox 74">
            <a:extLst>
              <a:ext uri="{FF2B5EF4-FFF2-40B4-BE49-F238E27FC236}">
                <a16:creationId xmlns:a16="http://schemas.microsoft.com/office/drawing/2014/main" id="{32C6C9AF-B215-48F3-AACA-2B840233A5AE}"/>
              </a:ext>
            </a:extLst>
          </p:cNvPr>
          <p:cNvSpPr txBox="1"/>
          <p:nvPr/>
        </p:nvSpPr>
        <p:spPr>
          <a:xfrm>
            <a:off x="1840902" y="1659443"/>
            <a:ext cx="1226619" cy="246221"/>
          </a:xfrm>
          <a:prstGeom prst="rect">
            <a:avLst/>
          </a:prstGeom>
          <a:noFill/>
        </p:spPr>
        <p:txBody>
          <a:bodyPr wrap="none" rtlCol="0">
            <a:spAutoFit/>
          </a:bodyPr>
          <a:lstStyle/>
          <a:p>
            <a:pPr lvl="0" algn="ctr"/>
            <a:r>
              <a:rPr lang="en-US" sz="1000" dirty="0">
                <a:solidFill>
                  <a:prstClr val="black"/>
                </a:solidFill>
              </a:rPr>
              <a:t>Assign VNF Instance</a:t>
            </a:r>
          </a:p>
        </p:txBody>
      </p:sp>
      <p:cxnSp>
        <p:nvCxnSpPr>
          <p:cNvPr id="76" name="Straight Connector 75">
            <a:extLst>
              <a:ext uri="{FF2B5EF4-FFF2-40B4-BE49-F238E27FC236}">
                <a16:creationId xmlns:a16="http://schemas.microsoft.com/office/drawing/2014/main" id="{A94A8BFA-2382-404E-8D1C-2DC203E18761}"/>
              </a:ext>
            </a:extLst>
          </p:cNvPr>
          <p:cNvCxnSpPr>
            <a:cxnSpLocks/>
          </p:cNvCxnSpPr>
          <p:nvPr/>
        </p:nvCxnSpPr>
        <p:spPr>
          <a:xfrm>
            <a:off x="852877" y="2815622"/>
            <a:ext cx="14630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Arc 76">
            <a:extLst>
              <a:ext uri="{FF2B5EF4-FFF2-40B4-BE49-F238E27FC236}">
                <a16:creationId xmlns:a16="http://schemas.microsoft.com/office/drawing/2014/main" id="{1179D312-2EE7-4641-8BED-C3D387163DA8}"/>
              </a:ext>
            </a:extLst>
          </p:cNvPr>
          <p:cNvSpPr/>
          <p:nvPr/>
        </p:nvSpPr>
        <p:spPr>
          <a:xfrm flipH="1" flipV="1">
            <a:off x="2296918" y="2587375"/>
            <a:ext cx="914400" cy="466504"/>
          </a:xfrm>
          <a:prstGeom prst="arc">
            <a:avLst>
              <a:gd name="adj1" fmla="val 16200000"/>
              <a:gd name="adj2" fmla="val 13436485"/>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8" name="Group 77">
            <a:extLst>
              <a:ext uri="{FF2B5EF4-FFF2-40B4-BE49-F238E27FC236}">
                <a16:creationId xmlns:a16="http://schemas.microsoft.com/office/drawing/2014/main" id="{3365B05F-C5DD-40D8-A585-D0C4D93F8F2A}"/>
              </a:ext>
            </a:extLst>
          </p:cNvPr>
          <p:cNvGrpSpPr/>
          <p:nvPr/>
        </p:nvGrpSpPr>
        <p:grpSpPr>
          <a:xfrm>
            <a:off x="2302578" y="2094592"/>
            <a:ext cx="883268" cy="593894"/>
            <a:chOff x="6434903" y="2457196"/>
            <a:chExt cx="1059922" cy="712675"/>
          </a:xfrm>
        </p:grpSpPr>
        <p:sp>
          <p:nvSpPr>
            <p:cNvPr id="79" name="Oval 78">
              <a:extLst>
                <a:ext uri="{FF2B5EF4-FFF2-40B4-BE49-F238E27FC236}">
                  <a16:creationId xmlns:a16="http://schemas.microsoft.com/office/drawing/2014/main" id="{097F4085-4BC1-4C0B-B680-03AE3B0A3878}"/>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80" name="TextBox 79">
              <a:extLst>
                <a:ext uri="{FF2B5EF4-FFF2-40B4-BE49-F238E27FC236}">
                  <a16:creationId xmlns:a16="http://schemas.microsoft.com/office/drawing/2014/main" id="{68623ED3-414B-4C07-8348-1FAB56677C77}"/>
                </a:ext>
              </a:extLst>
            </p:cNvPr>
            <p:cNvSpPr txBox="1"/>
            <p:nvPr/>
          </p:nvSpPr>
          <p:spPr>
            <a:xfrm>
              <a:off x="6434903" y="2457196"/>
              <a:ext cx="1059922" cy="480133"/>
            </a:xfrm>
            <a:prstGeom prst="rect">
              <a:avLst/>
            </a:prstGeom>
            <a:noFill/>
          </p:spPr>
          <p:txBody>
            <a:bodyPr wrap="square" rtlCol="0">
              <a:spAutoFit/>
            </a:bodyPr>
            <a:lstStyle/>
            <a:p>
              <a:pPr algn="ctr"/>
              <a:r>
                <a:rPr lang="en-US" sz="1000" dirty="0"/>
                <a:t>Assign VF Module</a:t>
              </a:r>
            </a:p>
          </p:txBody>
        </p:sp>
      </p:grpSp>
      <p:sp>
        <p:nvSpPr>
          <p:cNvPr id="112" name="TextBox 111">
            <a:extLst>
              <a:ext uri="{FF2B5EF4-FFF2-40B4-BE49-F238E27FC236}">
                <a16:creationId xmlns:a16="http://schemas.microsoft.com/office/drawing/2014/main" id="{DBF7C980-19D7-42C7-B547-306B52A229A0}"/>
              </a:ext>
            </a:extLst>
          </p:cNvPr>
          <p:cNvSpPr txBox="1"/>
          <p:nvPr/>
        </p:nvSpPr>
        <p:spPr>
          <a:xfrm>
            <a:off x="2251338" y="2659139"/>
            <a:ext cx="1028700" cy="369332"/>
          </a:xfrm>
          <a:prstGeom prst="rect">
            <a:avLst/>
          </a:prstGeom>
          <a:noFill/>
        </p:spPr>
        <p:txBody>
          <a:bodyPr wrap="square" rtlCol="0">
            <a:spAutoFit/>
          </a:bodyPr>
          <a:lstStyle/>
          <a:p>
            <a:pPr algn="ctr"/>
            <a:r>
              <a:rPr lang="en-US" sz="900" i="1" dirty="0"/>
              <a:t>Loop Thru VF Modules</a:t>
            </a:r>
          </a:p>
        </p:txBody>
      </p:sp>
      <p:cxnSp>
        <p:nvCxnSpPr>
          <p:cNvPr id="116" name="Straight Connector 115">
            <a:extLst>
              <a:ext uri="{FF2B5EF4-FFF2-40B4-BE49-F238E27FC236}">
                <a16:creationId xmlns:a16="http://schemas.microsoft.com/office/drawing/2014/main" id="{08FE29FD-2825-4030-9C49-A834CCC9C604}"/>
              </a:ext>
            </a:extLst>
          </p:cNvPr>
          <p:cNvCxnSpPr>
            <a:cxnSpLocks/>
          </p:cNvCxnSpPr>
          <p:nvPr/>
        </p:nvCxnSpPr>
        <p:spPr>
          <a:xfrm>
            <a:off x="3217634" y="2815622"/>
            <a:ext cx="457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Down Arrow 139">
            <a:extLst>
              <a:ext uri="{FF2B5EF4-FFF2-40B4-BE49-F238E27FC236}">
                <a16:creationId xmlns:a16="http://schemas.microsoft.com/office/drawing/2014/main" id="{6C3E63A2-63F4-4C0F-971C-22457FFD988E}"/>
              </a:ext>
            </a:extLst>
          </p:cNvPr>
          <p:cNvSpPr/>
          <p:nvPr/>
        </p:nvSpPr>
        <p:spPr>
          <a:xfrm>
            <a:off x="2705920" y="3135752"/>
            <a:ext cx="182880"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150" name="Group 149">
            <a:extLst>
              <a:ext uri="{FF2B5EF4-FFF2-40B4-BE49-F238E27FC236}">
                <a16:creationId xmlns:a16="http://schemas.microsoft.com/office/drawing/2014/main" id="{8DF7C219-2994-4FE4-B327-11ADB2EBB688}"/>
              </a:ext>
            </a:extLst>
          </p:cNvPr>
          <p:cNvGrpSpPr/>
          <p:nvPr/>
        </p:nvGrpSpPr>
        <p:grpSpPr>
          <a:xfrm>
            <a:off x="1964457" y="3603384"/>
            <a:ext cx="1602462" cy="246221"/>
            <a:chOff x="3366887" y="2848959"/>
            <a:chExt cx="1602462" cy="246221"/>
          </a:xfrm>
        </p:grpSpPr>
        <p:sp>
          <p:nvSpPr>
            <p:cNvPr id="151" name="Rectangle: Rounded Corners 150">
              <a:extLst>
                <a:ext uri="{FF2B5EF4-FFF2-40B4-BE49-F238E27FC236}">
                  <a16:creationId xmlns:a16="http://schemas.microsoft.com/office/drawing/2014/main" id="{34501A61-BD4D-4409-A64F-928A3A2A79C5}"/>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153" name="TextBox 152">
              <a:extLst>
                <a:ext uri="{FF2B5EF4-FFF2-40B4-BE49-F238E27FC236}">
                  <a16:creationId xmlns:a16="http://schemas.microsoft.com/office/drawing/2014/main" id="{2C4F4C40-FA45-45F6-B3B1-EA9C60B69DC1}"/>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Assign </a:t>
              </a:r>
              <a:r>
                <a:rPr lang="en-US" sz="1000" dirty="0" err="1"/>
                <a:t>Vf</a:t>
              </a:r>
              <a:r>
                <a:rPr lang="en-US" sz="1000" dirty="0"/>
                <a:t> Module</a:t>
              </a:r>
            </a:p>
          </p:txBody>
        </p:sp>
      </p:grpSp>
      <p:sp>
        <p:nvSpPr>
          <p:cNvPr id="162" name="TextBox 161">
            <a:extLst>
              <a:ext uri="{FF2B5EF4-FFF2-40B4-BE49-F238E27FC236}">
                <a16:creationId xmlns:a16="http://schemas.microsoft.com/office/drawing/2014/main" id="{A2CEE506-DD1E-42E0-9E27-741E8BC8C821}"/>
              </a:ext>
            </a:extLst>
          </p:cNvPr>
          <p:cNvSpPr txBox="1"/>
          <p:nvPr/>
        </p:nvSpPr>
        <p:spPr>
          <a:xfrm>
            <a:off x="1632287" y="4278724"/>
            <a:ext cx="4383876" cy="589277"/>
          </a:xfrm>
          <a:prstGeom prst="wedgeRectCallout">
            <a:avLst>
              <a:gd name="adj1" fmla="val -27461"/>
              <a:gd name="adj2" fmla="val -110758"/>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Create </a:t>
            </a:r>
            <a:r>
              <a:rPr lang="en-US" dirty="0" err="1">
                <a:solidFill>
                  <a:prstClr val="black"/>
                </a:solidFill>
              </a:rPr>
              <a:t>vf</a:t>
            </a:r>
            <a:r>
              <a:rPr lang="en-US" dirty="0">
                <a:solidFill>
                  <a:prstClr val="black"/>
                </a:solidFill>
              </a:rPr>
              <a:t>-module object in A&amp;AI, orchestration-status = Inventoried</a:t>
            </a:r>
          </a:p>
          <a:p>
            <a:pPr marL="228600" lvl="0" indent="-228600">
              <a:buFont typeface="+mj-lt"/>
              <a:buAutoNum type="arabicPeriod"/>
              <a:defRPr/>
            </a:pPr>
            <a:r>
              <a:rPr lang="en-US" dirty="0">
                <a:solidFill>
                  <a:prstClr val="black"/>
                </a:solidFill>
              </a:rPr>
              <a:t>Call SDN-C Assign</a:t>
            </a:r>
          </a:p>
          <a:p>
            <a:pPr marL="228600" lvl="0" indent="-228600">
              <a:buFont typeface="+mj-lt"/>
              <a:buAutoNum type="arabicPeriod"/>
              <a:defRPr/>
            </a:pPr>
            <a:r>
              <a:rPr lang="en-US" dirty="0">
                <a:solidFill>
                  <a:prstClr val="black"/>
                </a:solidFill>
              </a:rPr>
              <a:t>Update volume-group object in A&amp;AI, orchestration-status = Assigned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E0854B67-72FA-41B9-945A-6E1004AF341A}"/>
              </a:ext>
            </a:extLst>
          </p:cNvPr>
          <p:cNvSpPr txBox="1"/>
          <p:nvPr/>
        </p:nvSpPr>
        <p:spPr>
          <a:xfrm>
            <a:off x="8324005" y="1649024"/>
            <a:ext cx="1321196" cy="246221"/>
          </a:xfrm>
          <a:prstGeom prst="rect">
            <a:avLst/>
          </a:prstGeom>
          <a:noFill/>
        </p:spPr>
        <p:txBody>
          <a:bodyPr wrap="none" rtlCol="0">
            <a:spAutoFit/>
          </a:bodyPr>
          <a:lstStyle/>
          <a:p>
            <a:pPr lvl="0" algn="ctr"/>
            <a:r>
              <a:rPr lang="en-US" sz="1000" dirty="0">
                <a:solidFill>
                  <a:prstClr val="black"/>
                </a:solidFill>
              </a:rPr>
              <a:t>Request VNF Instance</a:t>
            </a:r>
          </a:p>
        </p:txBody>
      </p:sp>
      <p:sp>
        <p:nvSpPr>
          <p:cNvPr id="34" name="TextBox 33">
            <a:extLst>
              <a:ext uri="{FF2B5EF4-FFF2-40B4-BE49-F238E27FC236}">
                <a16:creationId xmlns:a16="http://schemas.microsoft.com/office/drawing/2014/main" id="{99B58ACB-B94E-4E33-B8EE-917646B9D10B}"/>
              </a:ext>
            </a:extLst>
          </p:cNvPr>
          <p:cNvSpPr txBox="1"/>
          <p:nvPr/>
        </p:nvSpPr>
        <p:spPr>
          <a:xfrm>
            <a:off x="8593872" y="2438201"/>
            <a:ext cx="833571" cy="400110"/>
          </a:xfrm>
          <a:prstGeom prst="rect">
            <a:avLst/>
          </a:prstGeom>
          <a:noFill/>
        </p:spPr>
        <p:txBody>
          <a:bodyPr wrap="square" rtlCol="0">
            <a:spAutoFit/>
          </a:bodyPr>
          <a:lstStyle/>
          <a:p>
            <a:pPr algn="ctr"/>
            <a:r>
              <a:rPr lang="en-US" sz="1000" i="1" dirty="0"/>
              <a:t>Loop Thru VF Modules</a:t>
            </a:r>
          </a:p>
        </p:txBody>
      </p:sp>
      <p:sp>
        <p:nvSpPr>
          <p:cNvPr id="42" name="Down Arrow 139">
            <a:extLst>
              <a:ext uri="{FF2B5EF4-FFF2-40B4-BE49-F238E27FC236}">
                <a16:creationId xmlns:a16="http://schemas.microsoft.com/office/drawing/2014/main" id="{66269DE5-C8E6-43BE-B594-76312E296F1F}"/>
              </a:ext>
            </a:extLst>
          </p:cNvPr>
          <p:cNvSpPr/>
          <p:nvPr/>
        </p:nvSpPr>
        <p:spPr>
          <a:xfrm>
            <a:off x="8099161" y="2630214"/>
            <a:ext cx="182880"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44" name="Arc 43">
            <a:extLst>
              <a:ext uri="{FF2B5EF4-FFF2-40B4-BE49-F238E27FC236}">
                <a16:creationId xmlns:a16="http://schemas.microsoft.com/office/drawing/2014/main" id="{0D96126E-055F-47D1-A027-5F65C90DE996}"/>
              </a:ext>
            </a:extLst>
          </p:cNvPr>
          <p:cNvSpPr/>
          <p:nvPr/>
        </p:nvSpPr>
        <p:spPr>
          <a:xfrm flipH="1" flipV="1">
            <a:off x="7789599" y="2407714"/>
            <a:ext cx="2390007" cy="466504"/>
          </a:xfrm>
          <a:prstGeom prst="arc">
            <a:avLst>
              <a:gd name="adj1" fmla="val 21549067"/>
              <a:gd name="adj2" fmla="val 21450798"/>
            </a:avLst>
          </a:prstGeom>
          <a:ln w="76200">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5" name="Group 44">
            <a:extLst>
              <a:ext uri="{FF2B5EF4-FFF2-40B4-BE49-F238E27FC236}">
                <a16:creationId xmlns:a16="http://schemas.microsoft.com/office/drawing/2014/main" id="{424EEB5D-C678-4FB9-AAE3-9A303DA3F031}"/>
              </a:ext>
            </a:extLst>
          </p:cNvPr>
          <p:cNvGrpSpPr/>
          <p:nvPr/>
        </p:nvGrpSpPr>
        <p:grpSpPr>
          <a:xfrm>
            <a:off x="7663880" y="2006986"/>
            <a:ext cx="1028700" cy="579491"/>
            <a:chOff x="4224636" y="4137208"/>
            <a:chExt cx="1234440" cy="695389"/>
          </a:xfrm>
        </p:grpSpPr>
        <p:sp>
          <p:nvSpPr>
            <p:cNvPr id="46" name="Oval 45">
              <a:extLst>
                <a:ext uri="{FF2B5EF4-FFF2-40B4-BE49-F238E27FC236}">
                  <a16:creationId xmlns:a16="http://schemas.microsoft.com/office/drawing/2014/main" id="{5BC126B9-4FBB-40C6-855A-C6992DA9A90F}"/>
                </a:ext>
              </a:extLst>
            </p:cNvPr>
            <p:cNvSpPr/>
            <p:nvPr/>
          </p:nvSpPr>
          <p:spPr>
            <a:xfrm>
              <a:off x="4707291" y="4558277"/>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47" name="TextBox 46">
              <a:extLst>
                <a:ext uri="{FF2B5EF4-FFF2-40B4-BE49-F238E27FC236}">
                  <a16:creationId xmlns:a16="http://schemas.microsoft.com/office/drawing/2014/main" id="{5B913F4D-CE33-45FC-8105-8F34278977BF}"/>
                </a:ext>
              </a:extLst>
            </p:cNvPr>
            <p:cNvSpPr txBox="1"/>
            <p:nvPr/>
          </p:nvSpPr>
          <p:spPr>
            <a:xfrm>
              <a:off x="4224636" y="4137208"/>
              <a:ext cx="1234440" cy="480132"/>
            </a:xfrm>
            <a:prstGeom prst="rect">
              <a:avLst/>
            </a:prstGeom>
            <a:noFill/>
          </p:spPr>
          <p:txBody>
            <a:bodyPr wrap="square" rtlCol="0">
              <a:spAutoFit/>
            </a:bodyPr>
            <a:lstStyle/>
            <a:p>
              <a:pPr algn="ctr"/>
              <a:r>
                <a:rPr lang="en-US" sz="1000" dirty="0"/>
                <a:t>Create VF Module</a:t>
              </a:r>
            </a:p>
          </p:txBody>
        </p:sp>
      </p:grpSp>
      <p:grpSp>
        <p:nvGrpSpPr>
          <p:cNvPr id="48" name="Group 47">
            <a:extLst>
              <a:ext uri="{FF2B5EF4-FFF2-40B4-BE49-F238E27FC236}">
                <a16:creationId xmlns:a16="http://schemas.microsoft.com/office/drawing/2014/main" id="{1135A4DC-9388-45C4-8C17-17FC85AC19C7}"/>
              </a:ext>
            </a:extLst>
          </p:cNvPr>
          <p:cNvGrpSpPr/>
          <p:nvPr/>
        </p:nvGrpSpPr>
        <p:grpSpPr>
          <a:xfrm>
            <a:off x="9233940" y="1991925"/>
            <a:ext cx="1028700" cy="579491"/>
            <a:chOff x="4224636" y="4137208"/>
            <a:chExt cx="1234440" cy="695389"/>
          </a:xfrm>
        </p:grpSpPr>
        <p:sp>
          <p:nvSpPr>
            <p:cNvPr id="49" name="Oval 48">
              <a:extLst>
                <a:ext uri="{FF2B5EF4-FFF2-40B4-BE49-F238E27FC236}">
                  <a16:creationId xmlns:a16="http://schemas.microsoft.com/office/drawing/2014/main" id="{493EFA33-56E3-4490-8653-16152E2CF4D6}"/>
                </a:ext>
              </a:extLst>
            </p:cNvPr>
            <p:cNvSpPr/>
            <p:nvPr/>
          </p:nvSpPr>
          <p:spPr>
            <a:xfrm>
              <a:off x="4707291" y="4558277"/>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50" name="TextBox 49">
              <a:extLst>
                <a:ext uri="{FF2B5EF4-FFF2-40B4-BE49-F238E27FC236}">
                  <a16:creationId xmlns:a16="http://schemas.microsoft.com/office/drawing/2014/main" id="{BA1CA106-B996-4412-B93D-7F44A0535815}"/>
                </a:ext>
              </a:extLst>
            </p:cNvPr>
            <p:cNvSpPr txBox="1"/>
            <p:nvPr/>
          </p:nvSpPr>
          <p:spPr>
            <a:xfrm>
              <a:off x="4224636" y="4137208"/>
              <a:ext cx="1234440" cy="480132"/>
            </a:xfrm>
            <a:prstGeom prst="rect">
              <a:avLst/>
            </a:prstGeom>
            <a:noFill/>
          </p:spPr>
          <p:txBody>
            <a:bodyPr wrap="square" rtlCol="0">
              <a:spAutoFit/>
            </a:bodyPr>
            <a:lstStyle/>
            <a:p>
              <a:pPr algn="ctr"/>
              <a:r>
                <a:rPr lang="en-US" sz="1000" dirty="0"/>
                <a:t>Activate VF Module</a:t>
              </a:r>
            </a:p>
          </p:txBody>
        </p:sp>
      </p:grpSp>
      <p:grpSp>
        <p:nvGrpSpPr>
          <p:cNvPr id="58" name="Group 57">
            <a:extLst>
              <a:ext uri="{FF2B5EF4-FFF2-40B4-BE49-F238E27FC236}">
                <a16:creationId xmlns:a16="http://schemas.microsoft.com/office/drawing/2014/main" id="{B3365AF3-7C18-4C34-990A-A997F3E52D00}"/>
              </a:ext>
            </a:extLst>
          </p:cNvPr>
          <p:cNvGrpSpPr/>
          <p:nvPr/>
        </p:nvGrpSpPr>
        <p:grpSpPr>
          <a:xfrm>
            <a:off x="694940" y="2309627"/>
            <a:ext cx="1028700" cy="613570"/>
            <a:chOff x="6374017" y="2433585"/>
            <a:chExt cx="1234440" cy="736286"/>
          </a:xfrm>
        </p:grpSpPr>
        <p:sp>
          <p:nvSpPr>
            <p:cNvPr id="59" name="Oval 58">
              <a:extLst>
                <a:ext uri="{FF2B5EF4-FFF2-40B4-BE49-F238E27FC236}">
                  <a16:creationId xmlns:a16="http://schemas.microsoft.com/office/drawing/2014/main" id="{1A3C7DA3-917F-4469-87C3-83296529868E}"/>
                </a:ext>
              </a:extLst>
            </p:cNvPr>
            <p:cNvSpPr/>
            <p:nvPr/>
          </p:nvSpPr>
          <p:spPr>
            <a:xfrm>
              <a:off x="6843842" y="2895551"/>
              <a:ext cx="274320" cy="274320"/>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60" name="TextBox 59">
              <a:extLst>
                <a:ext uri="{FF2B5EF4-FFF2-40B4-BE49-F238E27FC236}">
                  <a16:creationId xmlns:a16="http://schemas.microsoft.com/office/drawing/2014/main" id="{29DBBFE8-C8A5-4355-94FF-2E59F4F5ACA1}"/>
                </a:ext>
              </a:extLst>
            </p:cNvPr>
            <p:cNvSpPr txBox="1"/>
            <p:nvPr/>
          </p:nvSpPr>
          <p:spPr>
            <a:xfrm>
              <a:off x="6374017" y="2433585"/>
              <a:ext cx="1234440" cy="480133"/>
            </a:xfrm>
            <a:prstGeom prst="rect">
              <a:avLst/>
            </a:prstGeom>
            <a:noFill/>
          </p:spPr>
          <p:txBody>
            <a:bodyPr wrap="square" rtlCol="0">
              <a:spAutoFit/>
            </a:bodyPr>
            <a:lstStyle/>
            <a:p>
              <a:pPr algn="ctr"/>
              <a:r>
                <a:rPr lang="en-US" sz="1000" dirty="0"/>
                <a:t>Assign VNF</a:t>
              </a:r>
            </a:p>
            <a:p>
              <a:pPr algn="ctr"/>
              <a:r>
                <a:rPr lang="en-US" sz="1000" dirty="0"/>
                <a:t>Instance</a:t>
              </a:r>
            </a:p>
          </p:txBody>
        </p:sp>
      </p:grpSp>
      <p:sp>
        <p:nvSpPr>
          <p:cNvPr id="61" name="Down Arrow 139">
            <a:extLst>
              <a:ext uri="{FF2B5EF4-FFF2-40B4-BE49-F238E27FC236}">
                <a16:creationId xmlns:a16="http://schemas.microsoft.com/office/drawing/2014/main" id="{B035D6BD-CCD1-4418-BF7E-E60DCF992077}"/>
              </a:ext>
            </a:extLst>
          </p:cNvPr>
          <p:cNvSpPr/>
          <p:nvPr/>
        </p:nvSpPr>
        <p:spPr>
          <a:xfrm>
            <a:off x="1114898" y="2969846"/>
            <a:ext cx="182880" cy="402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grpSp>
        <p:nvGrpSpPr>
          <p:cNvPr id="62" name="Group 61">
            <a:extLst>
              <a:ext uri="{FF2B5EF4-FFF2-40B4-BE49-F238E27FC236}">
                <a16:creationId xmlns:a16="http://schemas.microsoft.com/office/drawing/2014/main" id="{54C908CC-9F7E-418F-A915-67A9CBE0FFC8}"/>
              </a:ext>
            </a:extLst>
          </p:cNvPr>
          <p:cNvGrpSpPr/>
          <p:nvPr/>
        </p:nvGrpSpPr>
        <p:grpSpPr>
          <a:xfrm>
            <a:off x="417140" y="3404300"/>
            <a:ext cx="1602462" cy="246221"/>
            <a:chOff x="3366887" y="2848959"/>
            <a:chExt cx="1602462" cy="246221"/>
          </a:xfrm>
        </p:grpSpPr>
        <p:sp>
          <p:nvSpPr>
            <p:cNvPr id="63" name="Rectangle: Rounded Corners 62">
              <a:extLst>
                <a:ext uri="{FF2B5EF4-FFF2-40B4-BE49-F238E27FC236}">
                  <a16:creationId xmlns:a16="http://schemas.microsoft.com/office/drawing/2014/main" id="{9A5442BB-B883-4B2B-A9B0-5D537104F72D}"/>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64" name="TextBox 63">
              <a:extLst>
                <a:ext uri="{FF2B5EF4-FFF2-40B4-BE49-F238E27FC236}">
                  <a16:creationId xmlns:a16="http://schemas.microsoft.com/office/drawing/2014/main" id="{D56E259B-D045-4CAF-9299-B3011EAFCF08}"/>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Assign </a:t>
              </a:r>
              <a:r>
                <a:rPr lang="en-US" sz="1000" dirty="0" err="1"/>
                <a:t>Vnf</a:t>
              </a:r>
              <a:endParaRPr lang="en-US" sz="1000" dirty="0"/>
            </a:p>
          </p:txBody>
        </p:sp>
      </p:grpSp>
      <p:sp>
        <p:nvSpPr>
          <p:cNvPr id="65" name="TextBox 64">
            <a:extLst>
              <a:ext uri="{FF2B5EF4-FFF2-40B4-BE49-F238E27FC236}">
                <a16:creationId xmlns:a16="http://schemas.microsoft.com/office/drawing/2014/main" id="{15C4E708-2903-4349-92C6-877AB2F5940B}"/>
              </a:ext>
            </a:extLst>
          </p:cNvPr>
          <p:cNvSpPr txBox="1"/>
          <p:nvPr/>
        </p:nvSpPr>
        <p:spPr>
          <a:xfrm>
            <a:off x="94556" y="5000765"/>
            <a:ext cx="3364120" cy="990043"/>
          </a:xfrm>
          <a:prstGeom prst="wedgeRectCallout">
            <a:avLst>
              <a:gd name="adj1" fmla="val -19727"/>
              <a:gd name="adj2" fmla="val -180177"/>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Create generic-</a:t>
            </a:r>
            <a:r>
              <a:rPr lang="en-US" dirty="0" err="1">
                <a:solidFill>
                  <a:prstClr val="black"/>
                </a:solidFill>
              </a:rPr>
              <a:t>vnf</a:t>
            </a:r>
            <a:r>
              <a:rPr lang="en-US" dirty="0">
                <a:solidFill>
                  <a:prstClr val="black"/>
                </a:solidFill>
              </a:rPr>
              <a:t> object in A&amp;AI, orchestration-status = Inventoried</a:t>
            </a:r>
          </a:p>
          <a:p>
            <a:pPr marL="228600" lvl="0" indent="-228600">
              <a:buFont typeface="+mj-lt"/>
              <a:buAutoNum type="arabicPeriod"/>
              <a:defRPr/>
            </a:pPr>
            <a:r>
              <a:rPr lang="en-US" dirty="0">
                <a:solidFill>
                  <a:prstClr val="black"/>
                </a:solidFill>
              </a:rPr>
              <a:t>Call SDN-C Assign</a:t>
            </a:r>
          </a:p>
          <a:p>
            <a:pPr marL="228600" lvl="0" indent="-228600">
              <a:buFont typeface="+mj-lt"/>
              <a:buAutoNum type="arabicPeriod"/>
              <a:defRPr/>
            </a:pPr>
            <a:r>
              <a:rPr lang="en-US" dirty="0">
                <a:solidFill>
                  <a:prstClr val="black"/>
                </a:solidFill>
              </a:rPr>
              <a:t>Update generic-</a:t>
            </a:r>
            <a:r>
              <a:rPr lang="en-US" dirty="0" err="1">
                <a:solidFill>
                  <a:prstClr val="black"/>
                </a:solidFill>
              </a:rPr>
              <a:t>vnf</a:t>
            </a:r>
            <a:r>
              <a:rPr lang="en-US" dirty="0">
                <a:solidFill>
                  <a:prstClr val="black"/>
                </a:solidFill>
              </a:rPr>
              <a:t> object in A&amp;AI, orchestration-status = Assigned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7" name="Group 66">
            <a:extLst>
              <a:ext uri="{FF2B5EF4-FFF2-40B4-BE49-F238E27FC236}">
                <a16:creationId xmlns:a16="http://schemas.microsoft.com/office/drawing/2014/main" id="{B799823A-8F75-4C4B-BEED-7EE47F05E5BD}"/>
              </a:ext>
            </a:extLst>
          </p:cNvPr>
          <p:cNvGrpSpPr/>
          <p:nvPr/>
        </p:nvGrpSpPr>
        <p:grpSpPr>
          <a:xfrm>
            <a:off x="7359455" y="3404300"/>
            <a:ext cx="1602462" cy="246221"/>
            <a:chOff x="3366887" y="2848959"/>
            <a:chExt cx="1602462" cy="246221"/>
          </a:xfrm>
        </p:grpSpPr>
        <p:sp>
          <p:nvSpPr>
            <p:cNvPr id="68" name="Rectangle: Rounded Corners 67">
              <a:extLst>
                <a:ext uri="{FF2B5EF4-FFF2-40B4-BE49-F238E27FC236}">
                  <a16:creationId xmlns:a16="http://schemas.microsoft.com/office/drawing/2014/main" id="{2DA4A888-1D97-4CDD-932A-4E6F7819EA45}"/>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69" name="TextBox 68">
              <a:extLst>
                <a:ext uri="{FF2B5EF4-FFF2-40B4-BE49-F238E27FC236}">
                  <a16:creationId xmlns:a16="http://schemas.microsoft.com/office/drawing/2014/main" id="{94160FB0-D3D3-4C58-8431-54CEB914DC97}"/>
                </a:ext>
              </a:extLst>
            </p:cNvPr>
            <p:cNvSpPr txBox="1"/>
            <p:nvPr/>
          </p:nvSpPr>
          <p:spPr>
            <a:xfrm>
              <a:off x="3366887" y="2848959"/>
              <a:ext cx="1602462" cy="246221"/>
            </a:xfrm>
            <a:prstGeom prst="rect">
              <a:avLst/>
            </a:prstGeom>
            <a:noFill/>
          </p:spPr>
          <p:txBody>
            <a:bodyPr wrap="square" rtlCol="0">
              <a:spAutoFit/>
            </a:bodyPr>
            <a:lstStyle/>
            <a:p>
              <a:pPr algn="ctr"/>
              <a:r>
                <a:rPr lang="en-US" sz="1000" dirty="0"/>
                <a:t>Request </a:t>
              </a:r>
              <a:r>
                <a:rPr lang="en-US" sz="1000" dirty="0" err="1"/>
                <a:t>Vf</a:t>
              </a:r>
              <a:r>
                <a:rPr lang="en-US" sz="1000" dirty="0"/>
                <a:t> Module Create</a:t>
              </a:r>
            </a:p>
          </p:txBody>
        </p:sp>
      </p:grpSp>
      <p:sp>
        <p:nvSpPr>
          <p:cNvPr id="70" name="TextBox 69">
            <a:extLst>
              <a:ext uri="{FF2B5EF4-FFF2-40B4-BE49-F238E27FC236}">
                <a16:creationId xmlns:a16="http://schemas.microsoft.com/office/drawing/2014/main" id="{7486ACCB-3F2E-43E4-84AF-F9BC4ADF82F6}"/>
              </a:ext>
            </a:extLst>
          </p:cNvPr>
          <p:cNvSpPr txBox="1"/>
          <p:nvPr/>
        </p:nvSpPr>
        <p:spPr>
          <a:xfrm>
            <a:off x="4994883" y="5410345"/>
            <a:ext cx="4239057" cy="959130"/>
          </a:xfrm>
          <a:prstGeom prst="wedgeRectCallout">
            <a:avLst>
              <a:gd name="adj1" fmla="val 17922"/>
              <a:gd name="adj2" fmla="val -216648"/>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prstClr val="black"/>
                </a:solidFill>
              </a:rPr>
              <a:t>Call SDN-C to get </a:t>
            </a:r>
            <a:r>
              <a:rPr lang="en-US" dirty="0" err="1">
                <a:solidFill>
                  <a:prstClr val="black"/>
                </a:solidFill>
              </a:rPr>
              <a:t>vf</a:t>
            </a:r>
            <a:r>
              <a:rPr lang="en-US" dirty="0">
                <a:solidFill>
                  <a:prstClr val="black"/>
                </a:solidFill>
              </a:rPr>
              <a:t>-module assignments</a:t>
            </a:r>
          </a:p>
          <a:p>
            <a:pPr marL="228600" lvl="0" indent="-228600">
              <a:buFont typeface="+mj-lt"/>
              <a:buAutoNum type="arabicPeriod"/>
              <a:defRPr/>
            </a:pPr>
            <a:r>
              <a:rPr lang="en-US" dirty="0">
                <a:solidFill>
                  <a:prstClr val="black"/>
                </a:solidFill>
              </a:rPr>
              <a:t>Generate VF Module Template (or HEAT) input parameter instance values (e.g., ENV) and call Cloud Orchestrator (e.g., OpenStack HEAT) to create object in cloud</a:t>
            </a:r>
          </a:p>
          <a:p>
            <a:pPr marL="228600" lvl="0" indent="-228600">
              <a:buFont typeface="+mj-lt"/>
              <a:buAutoNum type="arabicPeriod"/>
              <a:defRPr/>
            </a:pPr>
            <a:r>
              <a:rPr lang="en-US" dirty="0">
                <a:solidFill>
                  <a:prstClr val="black"/>
                </a:solidFill>
              </a:rPr>
              <a:t>Update </a:t>
            </a:r>
            <a:r>
              <a:rPr lang="en-US" dirty="0" err="1">
                <a:solidFill>
                  <a:prstClr val="black"/>
                </a:solidFill>
              </a:rPr>
              <a:t>vf</a:t>
            </a:r>
            <a:r>
              <a:rPr lang="en-US" dirty="0">
                <a:solidFill>
                  <a:prstClr val="black"/>
                </a:solidFill>
              </a:rPr>
              <a:t>-module object in A&amp;AI, orchestration-status = Created</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1" name="TextBox 70">
            <a:extLst>
              <a:ext uri="{FF2B5EF4-FFF2-40B4-BE49-F238E27FC236}">
                <a16:creationId xmlns:a16="http://schemas.microsoft.com/office/drawing/2014/main" id="{7D38B164-872E-448A-87B9-7A7F7F0F29F3}"/>
              </a:ext>
            </a:extLst>
          </p:cNvPr>
          <p:cNvSpPr txBox="1"/>
          <p:nvPr/>
        </p:nvSpPr>
        <p:spPr>
          <a:xfrm>
            <a:off x="8523329" y="4401559"/>
            <a:ext cx="3478621" cy="758040"/>
          </a:xfrm>
          <a:prstGeom prst="wedgeRectCallout">
            <a:avLst>
              <a:gd name="adj1" fmla="val -17301"/>
              <a:gd name="adj2" fmla="val -134215"/>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100">
                <a:solidFill>
                  <a:schemeClr val="bg1">
                    <a:lumMod val="5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28600" lvl="0" indent="-228600">
              <a:buFont typeface="+mj-lt"/>
              <a:buAutoNum type="arabicPeriod"/>
              <a:defRPr/>
            </a:pPr>
            <a:r>
              <a:rPr lang="en-US" dirty="0">
                <a:solidFill>
                  <a:srgbClr val="C00000"/>
                </a:solidFill>
              </a:rPr>
              <a:t>Send an VF-Module activate request to SND-C (REALLY???  WHY??)</a:t>
            </a:r>
          </a:p>
          <a:p>
            <a:pPr marL="228600" lvl="0" indent="-228600">
              <a:buFont typeface="+mj-lt"/>
              <a:buAutoNum type="arabicPeriod"/>
              <a:defRPr/>
            </a:pPr>
            <a:r>
              <a:rPr lang="en-US" dirty="0">
                <a:solidFill>
                  <a:prstClr val="black"/>
                </a:solidFill>
              </a:rPr>
              <a:t>Update the </a:t>
            </a:r>
            <a:r>
              <a:rPr lang="en-US" dirty="0" err="1">
                <a:solidFill>
                  <a:prstClr val="black"/>
                </a:solidFill>
              </a:rPr>
              <a:t>vf</a:t>
            </a:r>
            <a:r>
              <a:rPr lang="en-US" dirty="0">
                <a:solidFill>
                  <a:prstClr val="black"/>
                </a:solidFill>
              </a:rPr>
              <a:t>-module object in A&amp;AI, orchestration-status = Active </a:t>
            </a: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73" name="Group 72">
            <a:extLst>
              <a:ext uri="{FF2B5EF4-FFF2-40B4-BE49-F238E27FC236}">
                <a16:creationId xmlns:a16="http://schemas.microsoft.com/office/drawing/2014/main" id="{53B2E129-8793-4114-A17C-2A204F075667}"/>
              </a:ext>
            </a:extLst>
          </p:cNvPr>
          <p:cNvGrpSpPr/>
          <p:nvPr/>
        </p:nvGrpSpPr>
        <p:grpSpPr>
          <a:xfrm>
            <a:off x="8961917" y="3437424"/>
            <a:ext cx="1602462" cy="246221"/>
            <a:chOff x="3366887" y="2848959"/>
            <a:chExt cx="1602462" cy="246221"/>
          </a:xfrm>
        </p:grpSpPr>
        <p:sp>
          <p:nvSpPr>
            <p:cNvPr id="81" name="Rectangle: Rounded Corners 80">
              <a:extLst>
                <a:ext uri="{FF2B5EF4-FFF2-40B4-BE49-F238E27FC236}">
                  <a16:creationId xmlns:a16="http://schemas.microsoft.com/office/drawing/2014/main" id="{5E8D62BB-2274-45D6-8020-980E32CE96EA}"/>
                </a:ext>
              </a:extLst>
            </p:cNvPr>
            <p:cNvSpPr>
              <a:spLocks noChangeAspect="1"/>
            </p:cNvSpPr>
            <p:nvPr/>
          </p:nvSpPr>
          <p:spPr>
            <a:xfrm>
              <a:off x="3439079" y="2859269"/>
              <a:ext cx="1463040" cy="230897"/>
            </a:xfrm>
            <a:prstGeom prst="roundRect">
              <a:avLst>
                <a:gd name="adj" fmla="val 5000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33" dirty="0"/>
            </a:p>
          </p:txBody>
        </p:sp>
        <p:sp>
          <p:nvSpPr>
            <p:cNvPr id="82" name="TextBox 81">
              <a:extLst>
                <a:ext uri="{FF2B5EF4-FFF2-40B4-BE49-F238E27FC236}">
                  <a16:creationId xmlns:a16="http://schemas.microsoft.com/office/drawing/2014/main" id="{19C255CF-6D5E-490E-8BBA-8F1BE0FEC03D}"/>
                </a:ext>
              </a:extLst>
            </p:cNvPr>
            <p:cNvSpPr txBox="1"/>
            <p:nvPr/>
          </p:nvSpPr>
          <p:spPr>
            <a:xfrm>
              <a:off x="3366887" y="2848959"/>
              <a:ext cx="1602462" cy="246221"/>
            </a:xfrm>
            <a:prstGeom prst="rect">
              <a:avLst/>
            </a:prstGeom>
            <a:noFill/>
          </p:spPr>
          <p:txBody>
            <a:bodyPr wrap="square" rtlCol="0">
              <a:spAutoFit/>
            </a:bodyPr>
            <a:lstStyle/>
            <a:p>
              <a:pPr algn="ctr"/>
              <a:r>
                <a:rPr lang="en-US" sz="1000" dirty="0"/>
                <a:t>Activate </a:t>
              </a:r>
              <a:r>
                <a:rPr lang="en-US" sz="1000" dirty="0" err="1"/>
                <a:t>Vf</a:t>
              </a:r>
              <a:r>
                <a:rPr lang="en-US" sz="1000" dirty="0"/>
                <a:t> Module</a:t>
              </a:r>
            </a:p>
          </p:txBody>
        </p:sp>
      </p:grpSp>
      <p:pic>
        <p:nvPicPr>
          <p:cNvPr id="4" name="Picture 3">
            <a:extLst>
              <a:ext uri="{FF2B5EF4-FFF2-40B4-BE49-F238E27FC236}">
                <a16:creationId xmlns:a16="http://schemas.microsoft.com/office/drawing/2014/main" id="{8CE47470-1C8B-47BC-AD4B-8D861F609997}"/>
              </a:ext>
            </a:extLst>
          </p:cNvPr>
          <p:cNvPicPr>
            <a:picLocks noChangeAspect="1"/>
          </p:cNvPicPr>
          <p:nvPr/>
        </p:nvPicPr>
        <p:blipFill>
          <a:blip r:embed="rId2"/>
          <a:stretch>
            <a:fillRect/>
          </a:stretch>
        </p:blipFill>
        <p:spPr>
          <a:xfrm>
            <a:off x="5027817" y="1077754"/>
            <a:ext cx="2271026" cy="739213"/>
          </a:xfrm>
          <a:prstGeom prst="rect">
            <a:avLst/>
          </a:prstGeom>
        </p:spPr>
      </p:pic>
    </p:spTree>
    <p:extLst>
      <p:ext uri="{BB962C8B-B14F-4D97-AF65-F5344CB8AC3E}">
        <p14:creationId xmlns:p14="http://schemas.microsoft.com/office/powerpoint/2010/main" val="286915823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Terminology</a:t>
            </a:r>
          </a:p>
        </p:txBody>
      </p:sp>
      <p:pic>
        <p:nvPicPr>
          <p:cNvPr id="7" name="Picture 6">
            <a:extLst>
              <a:ext uri="{FF2B5EF4-FFF2-40B4-BE49-F238E27FC236}">
                <a16:creationId xmlns:a16="http://schemas.microsoft.com/office/drawing/2014/main" id="{F76DE2F1-D122-49E9-959F-20E75E16F0B3}"/>
              </a:ext>
            </a:extLst>
          </p:cNvPr>
          <p:cNvPicPr>
            <a:picLocks noChangeAspect="1"/>
          </p:cNvPicPr>
          <p:nvPr/>
        </p:nvPicPr>
        <p:blipFill rotWithShape="1">
          <a:blip r:embed="rId2"/>
          <a:srcRect l="27841" t="30496" r="19887" b="20188"/>
          <a:stretch/>
        </p:blipFill>
        <p:spPr>
          <a:xfrm>
            <a:off x="1607127" y="1169203"/>
            <a:ext cx="8520546" cy="4519594"/>
          </a:xfrm>
          <a:prstGeom prst="rect">
            <a:avLst/>
          </a:prstGeom>
        </p:spPr>
      </p:pic>
    </p:spTree>
    <p:extLst>
      <p:ext uri="{BB962C8B-B14F-4D97-AF65-F5344CB8AC3E}">
        <p14:creationId xmlns:p14="http://schemas.microsoft.com/office/powerpoint/2010/main" val="79523149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sym typeface="Calibri"/>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sym typeface="Calibri"/>
            </a:endParaRPr>
          </a:p>
        </p:txBody>
      </p:sp>
      <p:sp>
        <p:nvSpPr>
          <p:cNvPr id="132" name="Title 131">
            <a:extLst>
              <a:ext uri="{FF2B5EF4-FFF2-40B4-BE49-F238E27FC236}">
                <a16:creationId xmlns:a16="http://schemas.microsoft.com/office/drawing/2014/main" id="{709D5100-7C3B-483C-B897-1FF0473B7222}"/>
              </a:ext>
            </a:extLst>
          </p:cNvPr>
          <p:cNvSpPr>
            <a:spLocks noGrp="1"/>
          </p:cNvSpPr>
          <p:nvPr>
            <p:ph type="title"/>
          </p:nvPr>
        </p:nvSpPr>
        <p:spPr/>
        <p:txBody>
          <a:bodyPr>
            <a:normAutofit fontScale="90000"/>
          </a:bodyPr>
          <a:lstStyle/>
          <a:p>
            <a:r>
              <a:rPr lang="en-US" dirty="0"/>
              <a:t>Orchestrator Functional Internal View</a:t>
            </a:r>
          </a:p>
        </p:txBody>
      </p:sp>
      <p:grpSp>
        <p:nvGrpSpPr>
          <p:cNvPr id="33" name="Group 32">
            <a:extLst>
              <a:ext uri="{FF2B5EF4-FFF2-40B4-BE49-F238E27FC236}">
                <a16:creationId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179" name="TextBox 178">
              <a:extLst>
                <a:ext uri="{FF2B5EF4-FFF2-40B4-BE49-F238E27FC236}">
                  <a16:creationId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sym typeface="Calibri"/>
                </a:rPr>
                <a:t>Key</a:t>
              </a:r>
            </a:p>
          </p:txBody>
        </p:sp>
        <p:grpSp>
          <p:nvGrpSpPr>
            <p:cNvPr id="31" name="Group 30">
              <a:extLst>
                <a:ext uri="{FF2B5EF4-FFF2-40B4-BE49-F238E27FC236}">
                  <a16:creationId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OE-x</a:t>
                </a:r>
              </a:p>
            </p:txBody>
          </p:sp>
          <p:sp>
            <p:nvSpPr>
              <p:cNvPr id="173" name="TextBox 172">
                <a:extLst>
                  <a:ext uri="{FF2B5EF4-FFF2-40B4-BE49-F238E27FC236}">
                    <a16:creationId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OI-x</a:t>
                </a:r>
              </a:p>
            </p:txBody>
          </p:sp>
          <p:sp>
            <p:nvSpPr>
              <p:cNvPr id="26" name="TextBox 25">
                <a:extLst>
                  <a:ext uri="{FF2B5EF4-FFF2-40B4-BE49-F238E27FC236}">
                    <a16:creationId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a:ea typeface="+mn-ea"/>
                    <a:cs typeface="+mn-cs"/>
                    <a:sym typeface="Calibri"/>
                  </a:rPr>
                  <a:t>SO External API</a:t>
                </a:r>
              </a:p>
            </p:txBody>
          </p:sp>
          <p:sp>
            <p:nvSpPr>
              <p:cNvPr id="174" name="TextBox 173">
                <a:extLst>
                  <a:ext uri="{FF2B5EF4-FFF2-40B4-BE49-F238E27FC236}">
                    <a16:creationId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a:ea typeface="+mn-ea"/>
                    <a:cs typeface="+mn-cs"/>
                    <a:sym typeface="Calibri"/>
                  </a:rPr>
                  <a:t>SO Internal API</a:t>
                </a:r>
              </a:p>
            </p:txBody>
          </p:sp>
        </p:grpSp>
      </p:grpSp>
      <p:sp>
        <p:nvSpPr>
          <p:cNvPr id="180" name="Speech Bubble: Rectangle 179">
            <a:extLst>
              <a:ext uri="{FF2B5EF4-FFF2-40B4-BE49-F238E27FC236}">
                <a16:creationId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APIs labeled on slide relative to SO for reference only.</a:t>
            </a:r>
          </a:p>
        </p:txBody>
      </p:sp>
      <p:sp>
        <p:nvSpPr>
          <p:cNvPr id="165" name="Speech Bubble: Rectangle 164">
            <a:extLst>
              <a:ext uri="{FF2B5EF4-FFF2-40B4-BE49-F238E27FC236}">
                <a16:creationId xmlns:a16="http://schemas.microsoft.com/office/drawing/2014/main"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SO-SO communication across ONAP instances looks like an External API.</a:t>
            </a:r>
          </a:p>
        </p:txBody>
      </p:sp>
      <p:sp>
        <p:nvSpPr>
          <p:cNvPr id="126" name="Freeform: Shape 125">
            <a:extLst>
              <a:ext uri="{FF2B5EF4-FFF2-40B4-BE49-F238E27FC236}">
                <a16:creationId xmlns:a16="http://schemas.microsoft.com/office/drawing/2014/main"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sym typeface="Calibri"/>
            </a:endParaRPr>
          </a:p>
        </p:txBody>
      </p:sp>
      <p:sp>
        <p:nvSpPr>
          <p:cNvPr id="157" name="TextBox 156">
            <a:extLst>
              <a:ext uri="{FF2B5EF4-FFF2-40B4-BE49-F238E27FC236}">
                <a16:creationId xmlns:a16="http://schemas.microsoft.com/office/drawing/2014/main"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sym typeface="Calibri"/>
            </a:endParaRPr>
          </a:p>
        </p:txBody>
      </p:sp>
      <p:sp>
        <p:nvSpPr>
          <p:cNvPr id="139" name="Rounded Rectangle 90">
            <a:extLst>
              <a:ext uri="{FF2B5EF4-FFF2-40B4-BE49-F238E27FC236}">
                <a16:creationId xmlns:a16="http://schemas.microsoft.com/office/drawing/2014/main" id="{C4ACCC34-4CD7-4FC5-BEDC-DED790E53AF7}"/>
              </a:ext>
            </a:extLst>
          </p:cNvPr>
          <p:cNvSpPr/>
          <p:nvPr/>
        </p:nvSpPr>
        <p:spPr>
          <a:xfrm>
            <a:off x="1612925" y="4710406"/>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140" name="Rounded Rectangle 93">
            <a:extLst>
              <a:ext uri="{FF2B5EF4-FFF2-40B4-BE49-F238E27FC236}">
                <a16:creationId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13" name="Rounded Rectangle 92"/>
          <p:cNvSpPr/>
          <p:nvPr/>
        </p:nvSpPr>
        <p:spPr>
          <a:xfrm>
            <a:off x="6019456" y="3252519"/>
            <a:ext cx="2876715" cy="1189416"/>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sym typeface="Calibri"/>
              </a:rPr>
              <a:t>Orch</a:t>
            </a:r>
            <a:r>
              <a:rPr kumimoji="0" lang="en-US" sz="1200" b="1" i="0" u="none" strike="noStrike" kern="0" cap="none" spc="0" normalizeH="0" baseline="0" noProof="0" dirty="0">
                <a:ln>
                  <a:noFill/>
                </a:ln>
                <a:solidFill>
                  <a:prstClr val="black"/>
                </a:solidFill>
                <a:effectLst/>
                <a:uLnTx/>
                <a:uFillTx/>
                <a:latin typeface="Arial"/>
                <a:ea typeface="+mn-ea"/>
                <a:cs typeface="+mn-cs"/>
                <a:sym typeface="Calibri"/>
              </a:rPr>
              <a:t> Execution Engine </a:t>
            </a:r>
            <a:r>
              <a:rPr kumimoji="0" lang="en-US" sz="900" b="1" i="0" u="none" strike="noStrike" kern="0" cap="none" spc="0" normalizeH="0" baseline="0" noProof="0" dirty="0">
                <a:ln>
                  <a:noFill/>
                </a:ln>
                <a:solidFill>
                  <a:prstClr val="black"/>
                </a:solidFill>
                <a:effectLst/>
                <a:uLnTx/>
                <a:uFillTx/>
                <a:latin typeface="Arial"/>
                <a:ea typeface="+mn-ea"/>
                <a:cs typeface="+mn-cs"/>
                <a:sym typeface="Calibri"/>
              </a:rPr>
              <a:t>(BPMN/TOSCA)</a:t>
            </a:r>
            <a:br>
              <a:rPr kumimoji="0" lang="en-US" sz="1200" b="1" i="0" u="none" strike="noStrike" kern="0" cap="none" spc="0" normalizeH="0" baseline="0" noProof="0" dirty="0">
                <a:ln>
                  <a:noFill/>
                </a:ln>
                <a:solidFill>
                  <a:prstClr val="black"/>
                </a:solidFill>
                <a:effectLst/>
                <a:uLnTx/>
                <a:uFillTx/>
                <a:latin typeface="Arial"/>
                <a:ea typeface="+mn-ea"/>
                <a:cs typeface="+mn-cs"/>
                <a:sym typeface="Calibri"/>
              </a:rPr>
            </a:br>
            <a:endParaRPr kumimoji="0" lang="en-US" sz="1200" b="1"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15" name="Rounded Rectangle 94"/>
          <p:cNvSpPr/>
          <p:nvPr/>
        </p:nvSpPr>
        <p:spPr>
          <a:xfrm>
            <a:off x="2706405" y="3252519"/>
            <a:ext cx="2820951" cy="1214458"/>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Calibri"/>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sym typeface="Calibri"/>
            </a:endParaRPr>
          </a:p>
        </p:txBody>
      </p:sp>
      <p:cxnSp>
        <p:nvCxnSpPr>
          <p:cNvPr id="30" name="Straight Arrow Connector 29"/>
          <p:cNvCxnSpPr>
            <a:cxnSpLocks/>
          </p:cNvCxnSpPr>
          <p:nvPr/>
        </p:nvCxnSpPr>
        <p:spPr>
          <a:xfrm>
            <a:off x="7357575" y="443670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37" name="Rectangle 36"/>
          <p:cNvSpPr/>
          <p:nvPr/>
        </p:nvSpPr>
        <p:spPr>
          <a:xfrm>
            <a:off x="6463530" y="426232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sym typeface="Calibri"/>
              </a:rPr>
              <a:t>Orch</a:t>
            </a: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b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sym typeface="Calibri"/>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sym typeface="Calibri"/>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46697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sym typeface="Calibri"/>
            </a:endParaRPr>
          </a:p>
        </p:txBody>
      </p:sp>
      <p:sp>
        <p:nvSpPr>
          <p:cNvPr id="113" name="Freeform: Shape 112">
            <a:extLst>
              <a:ext uri="{FF2B5EF4-FFF2-40B4-BE49-F238E27FC236}">
                <a16:creationId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sym typeface="Calibri"/>
            </a:endParaRPr>
          </a:p>
        </p:txBody>
      </p:sp>
      <p:grpSp>
        <p:nvGrpSpPr>
          <p:cNvPr id="115" name="Group 114">
            <a:extLst>
              <a:ext uri="{FF2B5EF4-FFF2-40B4-BE49-F238E27FC236}">
                <a16:creationId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sym typeface="Calibri"/>
              </a:endParaRPr>
            </a:p>
          </p:txBody>
        </p:sp>
        <p:sp>
          <p:nvSpPr>
            <p:cNvPr id="114" name="TextBox 113">
              <a:extLst>
                <a:ext uri="{FF2B5EF4-FFF2-40B4-BE49-F238E27FC236}">
                  <a16:creationId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BPMN</a:t>
              </a:r>
              <a:b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br>
              <a:r>
                <a:rPr kumimoji="0" lang="en-US" sz="900" b="1" i="0" u="none" strike="noStrike" kern="0" cap="none" spc="0" normalizeH="0" baseline="0" noProof="0" dirty="0">
                  <a:ln>
                    <a:noFill/>
                  </a:ln>
                  <a:solidFill>
                    <a:prstClr val="black"/>
                  </a:solidFill>
                  <a:effectLst/>
                  <a:uLnTx/>
                  <a:uFillTx/>
                  <a:latin typeface="Calibri"/>
                  <a:ea typeface="+mn-ea"/>
                  <a:cs typeface="+mn-cs"/>
                  <a:sym typeface="Calibri"/>
                </a:rPr>
                <a:t>DB</a:t>
              </a:r>
            </a:p>
          </p:txBody>
        </p:sp>
      </p:grpSp>
      <p:sp>
        <p:nvSpPr>
          <p:cNvPr id="122" name="Rounded Rectangle 126">
            <a:extLst>
              <a:ext uri="{FF2B5EF4-FFF2-40B4-BE49-F238E27FC236}">
                <a16:creationId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SDN Controller</a:t>
            </a:r>
          </a:p>
        </p:txBody>
      </p:sp>
      <p:cxnSp>
        <p:nvCxnSpPr>
          <p:cNvPr id="123" name="Straight Arrow Connector 122">
            <a:extLst>
              <a:ext uri="{FF2B5EF4-FFF2-40B4-BE49-F238E27FC236}">
                <a16:creationId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Map Request Data to Recipe &amp; Invoke BPEL Execution</a:t>
            </a:r>
          </a:p>
        </p:txBody>
      </p:sp>
      <p:grpSp>
        <p:nvGrpSpPr>
          <p:cNvPr id="149" name="Group 148">
            <a:extLst>
              <a:ext uri="{FF2B5EF4-FFF2-40B4-BE49-F238E27FC236}">
                <a16:creationId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sym typeface="Calibri"/>
              </a:endParaRPr>
            </a:p>
          </p:txBody>
        </p:sp>
        <p:sp>
          <p:nvSpPr>
            <p:cNvPr id="148" name="TextBox 147">
              <a:extLst>
                <a:ext uri="{FF2B5EF4-FFF2-40B4-BE49-F238E27FC236}">
                  <a16:creationId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sym typeface="Calibri"/>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sym typeface="Calibri"/>
                </a:rPr>
                <a:t>Models</a:t>
              </a:r>
            </a:p>
          </p:txBody>
        </p:sp>
      </p:grpSp>
      <p:grpSp>
        <p:nvGrpSpPr>
          <p:cNvPr id="150" name="Group 149">
            <a:extLst>
              <a:ext uri="{FF2B5EF4-FFF2-40B4-BE49-F238E27FC236}">
                <a16:creationId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sym typeface="Calibri"/>
              </a:endParaRPr>
            </a:p>
          </p:txBody>
        </p:sp>
        <p:sp>
          <p:nvSpPr>
            <p:cNvPr id="152" name="TextBox 151">
              <a:extLst>
                <a:ext uri="{FF2B5EF4-FFF2-40B4-BE49-F238E27FC236}">
                  <a16:creationId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sym typeface="Calibri"/>
                </a:rPr>
                <a:t>Service Models</a:t>
              </a:r>
            </a:p>
          </p:txBody>
        </p:sp>
      </p:grpSp>
      <p:sp>
        <p:nvSpPr>
          <p:cNvPr id="8" name="TextBox 7">
            <a:extLst>
              <a:ext uri="{FF2B5EF4-FFF2-40B4-BE49-F238E27FC236}">
                <a16:creationId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sym typeface="Calibri"/>
              </a:rPr>
              <a:t>Orchestrator</a:t>
            </a:r>
          </a:p>
        </p:txBody>
      </p:sp>
      <p:sp>
        <p:nvSpPr>
          <p:cNvPr id="107" name="Rectangle: Rounded Corners 106">
            <a:extLst>
              <a:ext uri="{FF2B5EF4-FFF2-40B4-BE49-F238E27FC236}">
                <a16:creationId xmlns:a16="http://schemas.microsoft.com/office/drawing/2014/main" id="{74C465AE-F919-45BF-B705-3D78ABCF5FCE}"/>
              </a:ext>
            </a:extLst>
          </p:cNvPr>
          <p:cNvSpPr/>
          <p:nvPr/>
        </p:nvSpPr>
        <p:spPr>
          <a:xfrm>
            <a:off x="6522257" y="4011760"/>
            <a:ext cx="1746785" cy="266389"/>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sym typeface="Calibri"/>
            </a:endParaRPr>
          </a:p>
        </p:txBody>
      </p:sp>
      <p:cxnSp>
        <p:nvCxnSpPr>
          <p:cNvPr id="112" name="Straight Arrow Connector 28">
            <a:extLst>
              <a:ext uri="{FF2B5EF4-FFF2-40B4-BE49-F238E27FC236}">
                <a16:creationId xmlns:a16="http://schemas.microsoft.com/office/drawing/2014/main" id="{90003D5C-187F-4D5D-B17E-202282E18E48}"/>
              </a:ext>
            </a:extLst>
          </p:cNvPr>
          <p:cNvCxnSpPr>
            <a:cxnSpLocks/>
          </p:cNvCxnSpPr>
          <p:nvPr/>
        </p:nvCxnSpPr>
        <p:spPr>
          <a:xfrm rot="5400000">
            <a:off x="5528617" y="4039881"/>
            <a:ext cx="576072" cy="1371600"/>
          </a:xfrm>
          <a:prstGeom prst="bentConnector3">
            <a:avLst>
              <a:gd name="adj1" fmla="val 63279"/>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a16="http://schemas.microsoft.com/office/drawing/2014/main" id="{5455C9D6-B23C-4AF8-96AD-A984BC27282F}"/>
              </a:ext>
            </a:extLst>
          </p:cNvPr>
          <p:cNvSpPr txBox="1"/>
          <p:nvPr/>
        </p:nvSpPr>
        <p:spPr>
          <a:xfrm>
            <a:off x="1654758" y="4747864"/>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sym typeface="Calibri"/>
              </a:rPr>
              <a:t>Resource/Controller Adapters</a:t>
            </a:r>
          </a:p>
        </p:txBody>
      </p:sp>
      <p:sp>
        <p:nvSpPr>
          <p:cNvPr id="118" name="TextBox 117">
            <a:extLst>
              <a:ext uri="{FF2B5EF4-FFF2-40B4-BE49-F238E27FC236}">
                <a16:creationId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sym typeface="Calibri"/>
              </a:rPr>
              <a:t>API Handler</a:t>
            </a:r>
          </a:p>
        </p:txBody>
      </p:sp>
      <p:sp>
        <p:nvSpPr>
          <p:cNvPr id="119" name="Rectangle 118">
            <a:extLst>
              <a:ext uri="{FF2B5EF4-FFF2-40B4-BE49-F238E27FC236}">
                <a16:creationId xmlns:a16="http://schemas.microsoft.com/office/drawing/2014/main" id="{2FBF294F-2518-43F0-B955-C3F0AF35BCE4}"/>
              </a:ext>
            </a:extLst>
          </p:cNvPr>
          <p:cNvSpPr/>
          <p:nvPr/>
        </p:nvSpPr>
        <p:spPr>
          <a:xfrm>
            <a:off x="2453164" y="5013780"/>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sym typeface="Calibri"/>
            </a:endParaRPr>
          </a:p>
        </p:txBody>
      </p:sp>
      <p:sp>
        <p:nvSpPr>
          <p:cNvPr id="120" name="Rectangle 119">
            <a:extLst>
              <a:ext uri="{FF2B5EF4-FFF2-40B4-BE49-F238E27FC236}">
                <a16:creationId xmlns:a16="http://schemas.microsoft.com/office/drawing/2014/main" id="{8FE4D07F-671D-4A24-B627-CE5AA8F355C3}"/>
              </a:ext>
            </a:extLst>
          </p:cNvPr>
          <p:cNvSpPr/>
          <p:nvPr/>
        </p:nvSpPr>
        <p:spPr>
          <a:xfrm>
            <a:off x="4279957" y="5210103"/>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sym typeface="Calibri"/>
              </a:rPr>
              <a:t>Infrastructure/Network Adapter</a:t>
            </a:r>
          </a:p>
        </p:txBody>
      </p:sp>
      <p:sp>
        <p:nvSpPr>
          <p:cNvPr id="121" name="Rounded Rectangle 165">
            <a:extLst>
              <a:ext uri="{FF2B5EF4-FFF2-40B4-BE49-F238E27FC236}">
                <a16:creationId xmlns:a16="http://schemas.microsoft.com/office/drawing/2014/main" id="{D01D2E82-A4B0-4AAF-885B-236BCC626E18}"/>
              </a:ext>
            </a:extLst>
          </p:cNvPr>
          <p:cNvSpPr/>
          <p:nvPr/>
        </p:nvSpPr>
        <p:spPr>
          <a:xfrm>
            <a:off x="2616052" y="5072079"/>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Select Adapter Template</a:t>
            </a:r>
          </a:p>
        </p:txBody>
      </p:sp>
      <p:sp>
        <p:nvSpPr>
          <p:cNvPr id="128" name="Rounded Rectangle 166">
            <a:extLst>
              <a:ext uri="{FF2B5EF4-FFF2-40B4-BE49-F238E27FC236}">
                <a16:creationId xmlns:a16="http://schemas.microsoft.com/office/drawing/2014/main" id="{4F6590E6-38FA-4CA5-BB90-EF4C8E243EEE}"/>
              </a:ext>
            </a:extLst>
          </p:cNvPr>
          <p:cNvSpPr/>
          <p:nvPr/>
        </p:nvSpPr>
        <p:spPr>
          <a:xfrm>
            <a:off x="2616052" y="5245721"/>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Map Data to Template</a:t>
            </a:r>
          </a:p>
        </p:txBody>
      </p:sp>
      <p:sp>
        <p:nvSpPr>
          <p:cNvPr id="129" name="Rounded Rectangle 167">
            <a:extLst>
              <a:ext uri="{FF2B5EF4-FFF2-40B4-BE49-F238E27FC236}">
                <a16:creationId xmlns:a16="http://schemas.microsoft.com/office/drawing/2014/main" id="{72733490-8690-40E2-A7E8-A406F19AECC4}"/>
              </a:ext>
            </a:extLst>
          </p:cNvPr>
          <p:cNvSpPr/>
          <p:nvPr/>
        </p:nvSpPr>
        <p:spPr>
          <a:xfrm>
            <a:off x="2616051" y="5413350"/>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sym typeface="Calibri"/>
              </a:rPr>
              <a:t>Execute Transaction</a:t>
            </a:r>
          </a:p>
        </p:txBody>
      </p:sp>
      <p:sp>
        <p:nvSpPr>
          <p:cNvPr id="130" name="Rectangle 129">
            <a:extLst>
              <a:ext uri="{FF2B5EF4-FFF2-40B4-BE49-F238E27FC236}">
                <a16:creationId xmlns:a16="http://schemas.microsoft.com/office/drawing/2014/main" id="{B8C599F0-0939-4777-B685-AA9E9EE56336}"/>
              </a:ext>
            </a:extLst>
          </p:cNvPr>
          <p:cNvSpPr/>
          <p:nvPr/>
        </p:nvSpPr>
        <p:spPr>
          <a:xfrm>
            <a:off x="6065127" y="5198957"/>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sym typeface="Calibri"/>
              </a:rPr>
              <a:t>Controller Adapter</a:t>
            </a:r>
          </a:p>
        </p:txBody>
      </p:sp>
      <p:grpSp>
        <p:nvGrpSpPr>
          <p:cNvPr id="17" name="Group 16">
            <a:extLst>
              <a:ext uri="{FF2B5EF4-FFF2-40B4-BE49-F238E27FC236}">
                <a16:creationId xmlns:a16="http://schemas.microsoft.com/office/drawing/2014/main" id="{89DCE71F-CC27-47CB-A353-32B240AD9F35}"/>
              </a:ext>
            </a:extLst>
          </p:cNvPr>
          <p:cNvGrpSpPr/>
          <p:nvPr/>
        </p:nvGrpSpPr>
        <p:grpSpPr>
          <a:xfrm>
            <a:off x="6313238" y="3530247"/>
            <a:ext cx="2161953" cy="246221"/>
            <a:chOff x="6653769" y="3091515"/>
            <a:chExt cx="1449415" cy="246221"/>
          </a:xfrm>
        </p:grpSpPr>
        <p:sp>
          <p:nvSpPr>
            <p:cNvPr id="105" name="Rectangle: Rounded Corners 104">
              <a:extLst>
                <a:ext uri="{FF2B5EF4-FFF2-40B4-BE49-F238E27FC236}">
                  <a16:creationId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endParaRPr>
            </a:p>
          </p:txBody>
        </p:sp>
        <p:sp>
          <p:nvSpPr>
            <p:cNvPr id="131" name="TextBox 130">
              <a:extLst>
                <a:ext uri="{FF2B5EF4-FFF2-40B4-BE49-F238E27FC236}">
                  <a16:creationId xmlns:a16="http://schemas.microsoft.com/office/drawing/2014/main" id="{3457A653-1E2B-4248-B708-B660C7C84B6B}"/>
                </a:ext>
              </a:extLst>
            </p:cNvPr>
            <p:cNvSpPr txBox="1"/>
            <p:nvPr/>
          </p:nvSpPr>
          <p:spPr>
            <a:xfrm>
              <a:off x="6653769" y="3091515"/>
              <a:ext cx="144941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sym typeface="Calibri"/>
                </a:rPr>
                <a:t>Service Level</a:t>
              </a:r>
            </a:p>
          </p:txBody>
        </p:sp>
      </p:grpSp>
      <p:sp>
        <p:nvSpPr>
          <p:cNvPr id="141" name="Rectangle 140">
            <a:extLst>
              <a:ext uri="{FF2B5EF4-FFF2-40B4-BE49-F238E27FC236}">
                <a16:creationId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marL="0" marR="0" lvl="0" indent="0" algn="ctr" defTabSz="457200" rtl="0" eaLnBrk="1" fontAlgn="base" latinLnBrk="0" hangingPunct="0">
              <a:lnSpc>
                <a:spcPct val="100000"/>
              </a:lnSpc>
              <a:spcBef>
                <a:spcPct val="0"/>
              </a:spcBef>
              <a:spcAft>
                <a:spcPct val="0"/>
              </a:spcAft>
              <a:buClr>
                <a:srgbClr val="CC9900"/>
              </a:buClr>
              <a:buSzTx/>
              <a:buFontTx/>
              <a:buNone/>
              <a:tabLst/>
              <a:defRP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sym typeface="Calibri"/>
            </a:endParaRPr>
          </a:p>
        </p:txBody>
      </p:sp>
      <p:sp>
        <p:nvSpPr>
          <p:cNvPr id="142" name="Rectangle: Rounded Corners 141">
            <a:extLst>
              <a:ext uri="{FF2B5EF4-FFF2-40B4-BE49-F238E27FC236}">
                <a16:creationId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sym typeface="Calibri"/>
            </a:endParaRPr>
          </a:p>
        </p:txBody>
      </p:sp>
      <p:sp>
        <p:nvSpPr>
          <p:cNvPr id="143" name="TextBox 142">
            <a:extLst>
              <a:ext uri="{FF2B5EF4-FFF2-40B4-BE49-F238E27FC236}">
                <a16:creationId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OE-2</a:t>
            </a:r>
          </a:p>
        </p:txBody>
      </p:sp>
      <p:sp>
        <p:nvSpPr>
          <p:cNvPr id="133" name="TextBox 132">
            <a:extLst>
              <a:ext uri="{FF2B5EF4-FFF2-40B4-BE49-F238E27FC236}">
                <a16:creationId xmlns:a16="http://schemas.microsoft.com/office/drawing/2014/main"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OE-1</a:t>
            </a:r>
          </a:p>
        </p:txBody>
      </p:sp>
      <p:sp>
        <p:nvSpPr>
          <p:cNvPr id="145" name="TextBox 144">
            <a:extLst>
              <a:ext uri="{FF2B5EF4-FFF2-40B4-BE49-F238E27FC236}">
                <a16:creationId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OE-3</a:t>
            </a:r>
          </a:p>
        </p:txBody>
      </p:sp>
      <p:sp>
        <p:nvSpPr>
          <p:cNvPr id="146" name="TextBox 145">
            <a:extLst>
              <a:ext uri="{FF2B5EF4-FFF2-40B4-BE49-F238E27FC236}">
                <a16:creationId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OE-5</a:t>
            </a:r>
          </a:p>
        </p:txBody>
      </p:sp>
      <p:sp>
        <p:nvSpPr>
          <p:cNvPr id="155" name="TextBox 154">
            <a:extLst>
              <a:ext uri="{FF2B5EF4-FFF2-40B4-BE49-F238E27FC236}">
                <a16:creationId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OE-6</a:t>
            </a:r>
          </a:p>
        </p:txBody>
      </p:sp>
      <p:sp>
        <p:nvSpPr>
          <p:cNvPr id="156" name="TextBox 155">
            <a:extLst>
              <a:ext uri="{FF2B5EF4-FFF2-40B4-BE49-F238E27FC236}">
                <a16:creationId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OE-7</a:t>
            </a:r>
          </a:p>
        </p:txBody>
      </p:sp>
      <p:sp>
        <p:nvSpPr>
          <p:cNvPr id="158" name="TextBox 157">
            <a:extLst>
              <a:ext uri="{FF2B5EF4-FFF2-40B4-BE49-F238E27FC236}">
                <a16:creationId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OE-9</a:t>
            </a:r>
          </a:p>
        </p:txBody>
      </p:sp>
      <p:sp>
        <p:nvSpPr>
          <p:cNvPr id="159" name="TextBox 158">
            <a:extLst>
              <a:ext uri="{FF2B5EF4-FFF2-40B4-BE49-F238E27FC236}">
                <a16:creationId xmlns:a16="http://schemas.microsoft.com/office/drawing/2014/main" id="{63C40B7C-C6EB-418C-8D92-33BD4EBB3740}"/>
              </a:ext>
            </a:extLst>
          </p:cNvPr>
          <p:cNvSpPr txBox="1"/>
          <p:nvPr/>
        </p:nvSpPr>
        <p:spPr>
          <a:xfrm>
            <a:off x="7320633" y="5885128"/>
            <a:ext cx="481258" cy="33844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OE-10a</a:t>
            </a:r>
          </a:p>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OE-10b</a:t>
            </a:r>
          </a:p>
        </p:txBody>
      </p:sp>
      <p:sp>
        <p:nvSpPr>
          <p:cNvPr id="160" name="TextBox 159">
            <a:extLst>
              <a:ext uri="{FF2B5EF4-FFF2-40B4-BE49-F238E27FC236}">
                <a16:creationId xmlns:a16="http://schemas.microsoft.com/office/drawing/2014/main" id="{38C719AC-F718-472E-843D-57670F0E63C5}"/>
              </a:ext>
            </a:extLst>
          </p:cNvPr>
          <p:cNvSpPr txBox="1"/>
          <p:nvPr/>
        </p:nvSpPr>
        <p:spPr>
          <a:xfrm>
            <a:off x="5562694" y="48025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OI-11</a:t>
            </a:r>
          </a:p>
        </p:txBody>
      </p:sp>
      <p:sp>
        <p:nvSpPr>
          <p:cNvPr id="161" name="TextBox 160">
            <a:extLst>
              <a:ext uri="{FF2B5EF4-FFF2-40B4-BE49-F238E27FC236}">
                <a16:creationId xmlns:a16="http://schemas.microsoft.com/office/drawing/2014/main" id="{8C2F3FA8-18D4-4385-98A8-2D43EB1395DA}"/>
              </a:ext>
            </a:extLst>
          </p:cNvPr>
          <p:cNvSpPr txBox="1"/>
          <p:nvPr/>
        </p:nvSpPr>
        <p:spPr>
          <a:xfrm>
            <a:off x="7124600" y="45245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OI-12</a:t>
            </a:r>
          </a:p>
        </p:txBody>
      </p:sp>
      <p:sp>
        <p:nvSpPr>
          <p:cNvPr id="162" name="TextBox 161">
            <a:extLst>
              <a:ext uri="{FF2B5EF4-FFF2-40B4-BE49-F238E27FC236}">
                <a16:creationId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OI-5</a:t>
            </a:r>
          </a:p>
        </p:txBody>
      </p:sp>
      <p:cxnSp>
        <p:nvCxnSpPr>
          <p:cNvPr id="19" name="Straight Arrow Connector 18">
            <a:extLst>
              <a:ext uri="{FF2B5EF4-FFF2-40B4-BE49-F238E27FC236}">
                <a16:creationId xmlns:a16="http://schemas.microsoft.com/office/drawing/2014/main" id="{C156AC61-7BDB-44A1-85AD-022E182F479B}"/>
              </a:ext>
            </a:extLst>
          </p:cNvPr>
          <p:cNvCxnSpPr>
            <a:cxnSpLocks/>
          </p:cNvCxnSpPr>
          <p:nvPr/>
        </p:nvCxnSpPr>
        <p:spPr>
          <a:xfrm>
            <a:off x="7609152" y="3776468"/>
            <a:ext cx="1435" cy="235292"/>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a16="http://schemas.microsoft.com/office/drawing/2014/main" id="{A2DF7546-8A0E-40A9-829B-E41447BA4FD3}"/>
              </a:ext>
            </a:extLst>
          </p:cNvPr>
          <p:cNvSpPr txBox="1"/>
          <p:nvPr/>
        </p:nvSpPr>
        <p:spPr>
          <a:xfrm>
            <a:off x="7676891"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OI-6</a:t>
            </a:r>
          </a:p>
        </p:txBody>
      </p:sp>
      <p:cxnSp>
        <p:nvCxnSpPr>
          <p:cNvPr id="23" name="Straight Arrow Connector 22">
            <a:extLst>
              <a:ext uri="{FF2B5EF4-FFF2-40B4-BE49-F238E27FC236}">
                <a16:creationId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Micro Services Bus     /     Data Movement</a:t>
            </a:r>
          </a:p>
        </p:txBody>
      </p:sp>
      <p:cxnSp>
        <p:nvCxnSpPr>
          <p:cNvPr id="136" name="Straight Arrow Connector 135">
            <a:extLst>
              <a:ext uri="{FF2B5EF4-FFF2-40B4-BE49-F238E27FC236}">
                <a16:creationId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Dashboard OA&amp;M</a:t>
            </a:r>
          </a:p>
        </p:txBody>
      </p:sp>
      <p:cxnSp>
        <p:nvCxnSpPr>
          <p:cNvPr id="153" name="Straight Arrow Connector 152">
            <a:extLst>
              <a:ext uri="{FF2B5EF4-FFF2-40B4-BE49-F238E27FC236}">
                <a16:creationId xmlns:a16="http://schemas.microsoft.com/office/drawing/2014/main"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sym typeface="Calibri"/>
            </a:endParaRPr>
          </a:p>
        </p:txBody>
      </p:sp>
      <p:sp>
        <p:nvSpPr>
          <p:cNvPr id="24" name="Arc 23">
            <a:extLst>
              <a:ext uri="{FF2B5EF4-FFF2-40B4-BE49-F238E27FC236}">
                <a16:creationId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sym typeface="Calibri"/>
            </a:endParaRPr>
          </a:p>
        </p:txBody>
      </p:sp>
      <p:sp>
        <p:nvSpPr>
          <p:cNvPr id="171" name="TextBox 170">
            <a:extLst>
              <a:ext uri="{FF2B5EF4-FFF2-40B4-BE49-F238E27FC236}">
                <a16:creationId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OE-4</a:t>
            </a:r>
          </a:p>
        </p:txBody>
      </p:sp>
      <p:sp>
        <p:nvSpPr>
          <p:cNvPr id="110" name="Arc 109">
            <a:extLst>
              <a:ext uri="{FF2B5EF4-FFF2-40B4-BE49-F238E27FC236}">
                <a16:creationId xmlns:a16="http://schemas.microsoft.com/office/drawing/2014/main"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sym typeface="Calibri"/>
            </a:endParaRPr>
          </a:p>
        </p:txBody>
      </p:sp>
      <p:sp>
        <p:nvSpPr>
          <p:cNvPr id="124" name="TextBox 123">
            <a:extLst>
              <a:ext uri="{FF2B5EF4-FFF2-40B4-BE49-F238E27FC236}">
                <a16:creationId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OE-11</a:t>
            </a:r>
          </a:p>
        </p:txBody>
      </p:sp>
      <p:sp>
        <p:nvSpPr>
          <p:cNvPr id="6" name="TextBox 5">
            <a:extLst>
              <a:ext uri="{FF2B5EF4-FFF2-40B4-BE49-F238E27FC236}">
                <a16:creationId xmlns:a16="http://schemas.microsoft.com/office/drawing/2014/main"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latin typeface="Calibri"/>
                <a:ea typeface="+mn-ea"/>
                <a:cs typeface="+mn-cs"/>
                <a:sym typeface="Calibri"/>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sym typeface="Calibri"/>
              </a:rPr>
              <a:t>Service Design &amp; Creation</a:t>
            </a:r>
          </a:p>
        </p:txBody>
      </p:sp>
      <p:sp>
        <p:nvSpPr>
          <p:cNvPr id="177" name="TextBox 176">
            <a:extLst>
              <a:ext uri="{FF2B5EF4-FFF2-40B4-BE49-F238E27FC236}">
                <a16:creationId xmlns:a16="http://schemas.microsoft.com/office/drawing/2014/main"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Micro Services Bus     /     Data Movement</a:t>
            </a:r>
          </a:p>
        </p:txBody>
      </p:sp>
      <p:sp>
        <p:nvSpPr>
          <p:cNvPr id="178" name="Arc 39">
            <a:extLst>
              <a:ext uri="{FF2B5EF4-FFF2-40B4-BE49-F238E27FC236}">
                <a16:creationId xmlns:a16="http://schemas.microsoft.com/office/drawing/2014/main"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182" name="Freeform: Shape 181">
            <a:extLst>
              <a:ext uri="{FF2B5EF4-FFF2-40B4-BE49-F238E27FC236}">
                <a16:creationId xmlns:a16="http://schemas.microsoft.com/office/drawing/2014/main"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183" name="TextBox 182">
            <a:extLst>
              <a:ext uri="{FF2B5EF4-FFF2-40B4-BE49-F238E27FC236}">
                <a16:creationId xmlns:a16="http://schemas.microsoft.com/office/drawing/2014/main"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OI-7</a:t>
            </a:r>
          </a:p>
        </p:txBody>
      </p:sp>
      <p:sp>
        <p:nvSpPr>
          <p:cNvPr id="184" name="TextBox 183">
            <a:extLst>
              <a:ext uri="{FF2B5EF4-FFF2-40B4-BE49-F238E27FC236}">
                <a16:creationId xmlns:a16="http://schemas.microsoft.com/office/drawing/2014/main"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OI-8</a:t>
            </a:r>
          </a:p>
        </p:txBody>
      </p:sp>
      <p:sp>
        <p:nvSpPr>
          <p:cNvPr id="187" name="TextBox 186">
            <a:extLst>
              <a:ext uri="{FF2B5EF4-FFF2-40B4-BE49-F238E27FC236}">
                <a16:creationId xmlns:a16="http://schemas.microsoft.com/office/drawing/2014/main"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OI-2</a:t>
            </a:r>
          </a:p>
        </p:txBody>
      </p:sp>
      <p:sp>
        <p:nvSpPr>
          <p:cNvPr id="188" name="TextBox 187">
            <a:extLst>
              <a:ext uri="{FF2B5EF4-FFF2-40B4-BE49-F238E27FC236}">
                <a16:creationId xmlns:a16="http://schemas.microsoft.com/office/drawing/2014/main"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OI-3</a:t>
            </a:r>
          </a:p>
        </p:txBody>
      </p:sp>
      <p:sp>
        <p:nvSpPr>
          <p:cNvPr id="190" name="TextBox 189">
            <a:extLst>
              <a:ext uri="{FF2B5EF4-FFF2-40B4-BE49-F238E27FC236}">
                <a16:creationId xmlns:a16="http://schemas.microsoft.com/office/drawing/2014/main" id="{70289F71-4D7F-44E0-9AEF-D05721E29B41}"/>
              </a:ext>
            </a:extLst>
          </p:cNvPr>
          <p:cNvSpPr txBox="1"/>
          <p:nvPr/>
        </p:nvSpPr>
        <p:spPr>
          <a:xfrm>
            <a:off x="3685232" y="449586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OI-10</a:t>
            </a:r>
          </a:p>
        </p:txBody>
      </p:sp>
      <p:sp>
        <p:nvSpPr>
          <p:cNvPr id="7" name="Freeform: Shape 6">
            <a:extLst>
              <a:ext uri="{FF2B5EF4-FFF2-40B4-BE49-F238E27FC236}">
                <a16:creationId xmlns:a16="http://schemas.microsoft.com/office/drawing/2014/main"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cxnSp>
        <p:nvCxnSpPr>
          <p:cNvPr id="11" name="Straight Connector 10">
            <a:extLst>
              <a:ext uri="{FF2B5EF4-FFF2-40B4-BE49-F238E27FC236}">
                <a16:creationId xmlns:a16="http://schemas.microsoft.com/office/drawing/2014/main"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sym typeface="Calibri"/>
            </a:endParaRPr>
          </a:p>
        </p:txBody>
      </p:sp>
      <p:sp>
        <p:nvSpPr>
          <p:cNvPr id="138" name="TextBox 137">
            <a:extLst>
              <a:ext uri="{FF2B5EF4-FFF2-40B4-BE49-F238E27FC236}">
                <a16:creationId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sym typeface="Calibri"/>
              </a:rPr>
              <a:t>SDC Distribution Client</a:t>
            </a:r>
          </a:p>
        </p:txBody>
      </p:sp>
      <p:cxnSp>
        <p:nvCxnSpPr>
          <p:cNvPr id="14" name="Straight Arrow Connector 13">
            <a:extLst>
              <a:ext uri="{FF2B5EF4-FFF2-40B4-BE49-F238E27FC236}">
                <a16:creationId xmlns:a16="http://schemas.microsoft.com/office/drawing/2014/main"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a16="http://schemas.microsoft.com/office/drawing/2014/main"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a16="http://schemas.microsoft.com/office/drawing/2014/main"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a:t>
            </a:r>
          </a:p>
        </p:txBody>
      </p:sp>
      <p:sp>
        <p:nvSpPr>
          <p:cNvPr id="39" name="TextBox 38">
            <a:extLst>
              <a:ext uri="{FF2B5EF4-FFF2-40B4-BE49-F238E27FC236}">
                <a16:creationId xmlns:a16="http://schemas.microsoft.com/office/drawing/2014/main" id="{1D3A3837-E319-4ED2-92A3-BC30263697A2}"/>
              </a:ext>
            </a:extLst>
          </p:cNvPr>
          <p:cNvSpPr txBox="1"/>
          <p:nvPr/>
        </p:nvSpPr>
        <p:spPr>
          <a:xfrm>
            <a:off x="10481839" y="3957782"/>
            <a:ext cx="1487325" cy="646331"/>
          </a:xfrm>
          <a:prstGeom prst="rect">
            <a:avLst/>
          </a:prstGeom>
          <a:noFill/>
        </p:spPr>
        <p:txBody>
          <a:bodyPr wrap="square" rtlCol="0">
            <a:spAutoFit/>
          </a:bodyPr>
          <a:lstStyle/>
          <a:p>
            <a:pPr marL="0" marR="0" lvl="0" indent="0" algn="ctr" defTabSz="457200" rtl="0" eaLnBrk="1" fontAlgn="base" latinLnBrk="0" hangingPunct="0">
              <a:lnSpc>
                <a:spcPct val="100000"/>
              </a:lnSpc>
              <a:spcBef>
                <a:spcPct val="0"/>
              </a:spcBef>
              <a:spcAft>
                <a:spcPct val="0"/>
              </a:spcAft>
              <a:buClr>
                <a:srgbClr val="CC9900"/>
              </a:buClr>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Active &amp; Available Inventory</a:t>
            </a:r>
          </a:p>
          <a:p>
            <a:pPr marL="0" marR="0" lvl="0" indent="0" algn="ctr" defTabSz="457200" rtl="0" eaLnBrk="1" fontAlgn="base" latinLnBrk="0" hangingPunct="0">
              <a:lnSpc>
                <a:spcPct val="100000"/>
              </a:lnSpc>
              <a:spcBef>
                <a:spcPct val="0"/>
              </a:spcBef>
              <a:spcAft>
                <a:spcPct val="0"/>
              </a:spcAft>
              <a:buClr>
                <a:srgbClr val="CC9900"/>
              </a:buClr>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External Registry</a:t>
            </a:r>
          </a:p>
        </p:txBody>
      </p:sp>
      <p:sp>
        <p:nvSpPr>
          <p:cNvPr id="40" name="TextBox 39">
            <a:extLst>
              <a:ext uri="{FF2B5EF4-FFF2-40B4-BE49-F238E27FC236}">
                <a16:creationId xmlns:a16="http://schemas.microsoft.com/office/drawing/2014/main" id="{EF429F61-AF5A-4F4D-AFB0-8ABA426C1663}"/>
              </a:ext>
            </a:extLst>
          </p:cNvPr>
          <p:cNvSpPr txBox="1"/>
          <p:nvPr/>
        </p:nvSpPr>
        <p:spPr>
          <a:xfrm>
            <a:off x="10533863" y="2925308"/>
            <a:ext cx="1343561" cy="646331"/>
          </a:xfrm>
          <a:prstGeom prst="rect">
            <a:avLst/>
          </a:prstGeom>
          <a:noFill/>
        </p:spPr>
        <p:txBody>
          <a:bodyPr wrap="square" rtlCol="0">
            <a:spAutoFit/>
          </a:bodyPr>
          <a:lstStyle/>
          <a:p>
            <a:pPr marL="0" marR="0" lvl="0" indent="0" algn="ctr" defTabSz="457200" rtl="0" eaLnBrk="1" fontAlgn="base" latinLnBrk="0" hangingPunct="0">
              <a:lnSpc>
                <a:spcPct val="100000"/>
              </a:lnSpc>
              <a:spcBef>
                <a:spcPct val="0"/>
              </a:spcBef>
              <a:spcAft>
                <a:spcPct val="0"/>
              </a:spcAft>
              <a:buClr>
                <a:srgbClr val="CC9900"/>
              </a:buClr>
              <a:buSzTx/>
              <a:buFontTx/>
              <a:buNone/>
              <a:tabLst/>
              <a:defRPr/>
            </a:pPr>
            <a:r>
              <a:rPr kumimoji="0" lang="en-US" altLang="zh-CN" sz="1200" b="1" i="0" u="none" strike="noStrike" kern="0" cap="none" spc="0" normalizeH="0" baseline="0" noProof="0" dirty="0">
                <a:ln>
                  <a:noFill/>
                </a:ln>
                <a:solidFill>
                  <a:prstClr val="black"/>
                </a:solidFill>
                <a:effectLst/>
                <a:uLnTx/>
                <a:uFillTx/>
                <a:latin typeface="Calibri"/>
                <a:ea typeface="微软雅黑" panose="020B0503020204020204" pitchFamily="34" charset="-122"/>
                <a:cs typeface="+mn-cs"/>
                <a:sym typeface="Calibri"/>
              </a:rPr>
              <a:t>ONAP Optimization Framework</a:t>
            </a:r>
          </a:p>
        </p:txBody>
      </p:sp>
      <p:grpSp>
        <p:nvGrpSpPr>
          <p:cNvPr id="42" name="Group 41">
            <a:extLst>
              <a:ext uri="{FF2B5EF4-FFF2-40B4-BE49-F238E27FC236}">
                <a16:creationId xmlns:a16="http://schemas.microsoft.com/office/drawing/2014/main"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a16="http://schemas.microsoft.com/office/drawing/2014/main"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sym typeface="Calibri"/>
                </a:endParaRPr>
              </a:p>
            </p:txBody>
          </p:sp>
          <p:sp>
            <p:nvSpPr>
              <p:cNvPr id="170" name="TextBox 169">
                <a:extLst>
                  <a:ext uri="{FF2B5EF4-FFF2-40B4-BE49-F238E27FC236}">
                    <a16:creationId xmlns:a16="http://schemas.microsoft.com/office/drawing/2014/main"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a16="http://schemas.microsoft.com/office/drawing/2014/main" id="{55B80712-0E82-48D0-BA88-41A1022B30E1}"/>
                </a:ext>
              </a:extLst>
            </p:cNvPr>
            <p:cNvSpPr txBox="1"/>
            <p:nvPr/>
          </p:nvSpPr>
          <p:spPr>
            <a:xfrm>
              <a:off x="10440661" y="1543019"/>
              <a:ext cx="1538960" cy="646331"/>
            </a:xfrm>
            <a:prstGeom prst="rect">
              <a:avLst/>
            </a:prstGeom>
            <a:noFill/>
          </p:spPr>
          <p:txBody>
            <a:bodyPr wrap="square" rtlCol="0">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sym typeface="Calibri"/>
                </a:rPr>
                <a:t>Data Collection, Analytics, and Events</a:t>
              </a:r>
            </a:p>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sym typeface="Calibri"/>
                </a:rPr>
                <a:t>Event Correlation </a:t>
              </a:r>
            </a:p>
          </p:txBody>
        </p:sp>
      </p:grpSp>
      <p:sp>
        <p:nvSpPr>
          <p:cNvPr id="109" name="Speech Bubble: Rectangle 108">
            <a:extLst>
              <a:ext uri="{FF2B5EF4-FFF2-40B4-BE49-F238E27FC236}">
                <a16:creationId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SO-SO communication within a single ONAP instance is via Micro Services Bus.</a:t>
            </a:r>
          </a:p>
        </p:txBody>
      </p:sp>
      <p:sp>
        <p:nvSpPr>
          <p:cNvPr id="181" name="Speech Bubble: Rectangle 180">
            <a:extLst>
              <a:ext uri="{FF2B5EF4-FFF2-40B4-BE49-F238E27FC236}">
                <a16:creationId xmlns:a16="http://schemas.microsoft.com/office/drawing/2014/main" id="{FCAE468E-5DA8-44C9-85E8-8B67DAA0FF8A}"/>
              </a:ext>
            </a:extLst>
          </p:cNvPr>
          <p:cNvSpPr/>
          <p:nvPr/>
        </p:nvSpPr>
        <p:spPr>
          <a:xfrm>
            <a:off x="9415521" y="5435882"/>
            <a:ext cx="2481503" cy="931100"/>
          </a:xfrm>
          <a:prstGeom prst="wedgeRectCallout">
            <a:avLst>
              <a:gd name="adj1" fmla="val -112953"/>
              <a:gd name="adj2" fmla="val 19872"/>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Controller functions common to both SDN-C and Generic NF Controller (OE-10a for LCM, OE-10b for App Configuration).   Note that these may actually be separate APIs for SDNC and </a:t>
            </a:r>
            <a:r>
              <a:rPr kumimoji="0" lang="en-US" sz="1050" b="0" i="0" u="none" strike="noStrike" kern="0" cap="none" spc="0" normalizeH="0" baseline="0" noProof="0" dirty="0" err="1">
                <a:ln>
                  <a:noFill/>
                </a:ln>
                <a:solidFill>
                  <a:prstClr val="white">
                    <a:lumMod val="50000"/>
                  </a:prstClr>
                </a:solidFill>
                <a:effectLst/>
                <a:uLnTx/>
                <a:uFillTx/>
                <a:latin typeface="Calibri"/>
                <a:ea typeface="+mn-ea"/>
                <a:cs typeface="+mn-cs"/>
                <a:sym typeface="Calibri"/>
              </a:rPr>
              <a:t>GenNFC</a:t>
            </a:r>
            <a:endPar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endParaRPr>
          </a:p>
        </p:txBody>
      </p:sp>
      <p:sp>
        <p:nvSpPr>
          <p:cNvPr id="185" name="Speech Bubble: Rectangle 184">
            <a:extLst>
              <a:ext uri="{FF2B5EF4-FFF2-40B4-BE49-F238E27FC236}">
                <a16:creationId xmlns:a16="http://schemas.microsoft.com/office/drawing/2014/main"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Allotted Resources case</a:t>
            </a:r>
          </a:p>
        </p:txBody>
      </p:sp>
      <p:sp>
        <p:nvSpPr>
          <p:cNvPr id="186" name="Speech Bubble: Rectangle 185">
            <a:extLst>
              <a:ext uri="{FF2B5EF4-FFF2-40B4-BE49-F238E27FC236}">
                <a16:creationId xmlns:a16="http://schemas.microsoft.com/office/drawing/2014/main"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Complex Services case</a:t>
            </a:r>
          </a:p>
        </p:txBody>
      </p:sp>
      <p:sp>
        <p:nvSpPr>
          <p:cNvPr id="191" name="Speech Bubble: Rectangle 190">
            <a:extLst>
              <a:ext uri="{FF2B5EF4-FFF2-40B4-BE49-F238E27FC236}">
                <a16:creationId xmlns:a16="http://schemas.microsoft.com/office/drawing/2014/main"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lumMod val="50000"/>
                  </a:prstClr>
                </a:solidFill>
                <a:effectLst/>
                <a:uLnTx/>
                <a:uFillTx/>
                <a:latin typeface="Calibri"/>
                <a:ea typeface="+mn-ea"/>
                <a:cs typeface="+mn-cs"/>
                <a:sym typeface="Calibri"/>
              </a:rPr>
              <a:t>Controller functions specific only to SDN-C.  E.g., “Assign Network Resources” for the VNFs in a L4+ Service.</a:t>
            </a:r>
          </a:p>
        </p:txBody>
      </p:sp>
      <p:cxnSp>
        <p:nvCxnSpPr>
          <p:cNvPr id="194" name="Straight Arrow Connector 193">
            <a:extLst>
              <a:ext uri="{FF2B5EF4-FFF2-40B4-BE49-F238E27FC236}">
                <a16:creationId xmlns:a16="http://schemas.microsoft.com/office/drawing/2014/main" id="{95A32E2D-1C53-4E6A-A7AC-3D2A5A55097B}"/>
              </a:ext>
            </a:extLst>
          </p:cNvPr>
          <p:cNvCxnSpPr>
            <a:cxnSpLocks/>
          </p:cNvCxnSpPr>
          <p:nvPr/>
        </p:nvCxnSpPr>
        <p:spPr>
          <a:xfrm>
            <a:off x="5524260" y="4292485"/>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a16="http://schemas.microsoft.com/office/drawing/2014/main" id="{82ACA2D7-4107-4F25-9195-655E8330F779}"/>
              </a:ext>
            </a:extLst>
          </p:cNvPr>
          <p:cNvSpPr txBox="1"/>
          <p:nvPr/>
        </p:nvSpPr>
        <p:spPr>
          <a:xfrm>
            <a:off x="5533982" y="436852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OI-9</a:t>
            </a:r>
          </a:p>
        </p:txBody>
      </p:sp>
      <p:sp>
        <p:nvSpPr>
          <p:cNvPr id="198" name="TextBox 197">
            <a:extLst>
              <a:ext uri="{FF2B5EF4-FFF2-40B4-BE49-F238E27FC236}">
                <a16:creationId xmlns:a16="http://schemas.microsoft.com/office/drawing/2014/main" id="{863AD96F-CBB3-4B45-A755-9D33FE90F1FE}"/>
              </a:ext>
            </a:extLst>
          </p:cNvPr>
          <p:cNvSpPr txBox="1"/>
          <p:nvPr/>
        </p:nvSpPr>
        <p:spPr>
          <a:xfrm>
            <a:off x="5966480" y="305581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OI-4</a:t>
            </a:r>
          </a:p>
        </p:txBody>
      </p:sp>
      <p:sp>
        <p:nvSpPr>
          <p:cNvPr id="163" name="TextBox 162">
            <a:extLst>
              <a:ext uri="{FF2B5EF4-FFF2-40B4-BE49-F238E27FC236}">
                <a16:creationId xmlns:a16="http://schemas.microsoft.com/office/drawing/2014/main" id="{DC81A4A7-C2F3-49C2-8100-4C7B26FB537D}"/>
              </a:ext>
            </a:extLst>
          </p:cNvPr>
          <p:cNvSpPr txBox="1"/>
          <p:nvPr/>
        </p:nvSpPr>
        <p:spPr>
          <a:xfrm>
            <a:off x="6740100" y="378111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OI-13</a:t>
            </a:r>
          </a:p>
        </p:txBody>
      </p:sp>
      <p:cxnSp>
        <p:nvCxnSpPr>
          <p:cNvPr id="154" name="Straight Arrow Connector 153">
            <a:extLst>
              <a:ext uri="{FF2B5EF4-FFF2-40B4-BE49-F238E27FC236}">
                <a16:creationId xmlns:a16="http://schemas.microsoft.com/office/drawing/2014/main" id="{67AC9516-E4AA-44C0-A4CF-D8D365084EF7}"/>
              </a:ext>
            </a:extLst>
          </p:cNvPr>
          <p:cNvCxnSpPr>
            <a:cxnSpLocks/>
          </p:cNvCxnSpPr>
          <p:nvPr/>
        </p:nvCxnSpPr>
        <p:spPr>
          <a:xfrm>
            <a:off x="7244312" y="3778874"/>
            <a:ext cx="1435" cy="235292"/>
          </a:xfrm>
          <a:prstGeom prst="straightConnector1">
            <a:avLst/>
          </a:prstGeom>
          <a:noFill/>
          <a:ln w="19050" cap="flat" cmpd="sng" algn="ctr">
            <a:solidFill>
              <a:sysClr val="windowText" lastClr="000000"/>
            </a:solidFill>
            <a:prstDash val="solid"/>
            <a:headEnd type="none" w="med" len="med"/>
            <a:tailEnd type="arrow" w="med" len="med"/>
          </a:ln>
          <a:effectLst/>
        </p:spPr>
      </p:cxnSp>
      <p:cxnSp>
        <p:nvCxnSpPr>
          <p:cNvPr id="164" name="Straight Arrow Connector 163">
            <a:extLst>
              <a:ext uri="{FF2B5EF4-FFF2-40B4-BE49-F238E27FC236}">
                <a16:creationId xmlns:a16="http://schemas.microsoft.com/office/drawing/2014/main" id="{94615D26-6717-49B6-994A-2345A66A6E21}"/>
              </a:ext>
            </a:extLst>
          </p:cNvPr>
          <p:cNvCxnSpPr>
            <a:cxnSpLocks/>
          </p:cNvCxnSpPr>
          <p:nvPr/>
        </p:nvCxnSpPr>
        <p:spPr>
          <a:xfrm>
            <a:off x="6797562" y="4441935"/>
            <a:ext cx="0" cy="576072"/>
          </a:xfrm>
          <a:prstGeom prst="straightConnector1">
            <a:avLst/>
          </a:prstGeom>
          <a:noFill/>
          <a:ln w="19050" cap="flat" cmpd="sng" algn="ctr">
            <a:solidFill>
              <a:sysClr val="windowText" lastClr="000000"/>
            </a:solidFill>
            <a:prstDash val="solid"/>
            <a:tailEnd type="arrow"/>
          </a:ln>
          <a:effectLst/>
        </p:spPr>
      </p:cxnSp>
      <p:sp>
        <p:nvSpPr>
          <p:cNvPr id="166" name="TextBox 165">
            <a:extLst>
              <a:ext uri="{FF2B5EF4-FFF2-40B4-BE49-F238E27FC236}">
                <a16:creationId xmlns:a16="http://schemas.microsoft.com/office/drawing/2014/main" id="{9E96B184-3075-4B33-83EF-B05BBEBD20AE}"/>
              </a:ext>
            </a:extLst>
          </p:cNvPr>
          <p:cNvSpPr txBox="1"/>
          <p:nvPr/>
        </p:nvSpPr>
        <p:spPr>
          <a:xfrm>
            <a:off x="6564587" y="452982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OI-14</a:t>
            </a:r>
          </a:p>
        </p:txBody>
      </p:sp>
      <p:sp>
        <p:nvSpPr>
          <p:cNvPr id="3" name="TextBox 2">
            <a:extLst>
              <a:ext uri="{FF2B5EF4-FFF2-40B4-BE49-F238E27FC236}">
                <a16:creationId xmlns:a16="http://schemas.microsoft.com/office/drawing/2014/main" id="{008F0C95-0CCA-4389-A85B-E3E4470FD2E7}"/>
              </a:ext>
            </a:extLst>
          </p:cNvPr>
          <p:cNvSpPr txBox="1"/>
          <p:nvPr/>
        </p:nvSpPr>
        <p:spPr>
          <a:xfrm>
            <a:off x="6811655" y="4069744"/>
            <a:ext cx="1258678"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sym typeface="Calibri"/>
              </a:rPr>
              <a:t>Resource Level </a:t>
            </a:r>
            <a:r>
              <a:rPr kumimoji="0" lang="en-US" sz="1000" b="1" i="0" u="none" strike="noStrike" kern="0" cap="none" spc="0" normalizeH="0" baseline="0" noProof="0" dirty="0" err="1">
                <a:ln>
                  <a:noFill/>
                </a:ln>
                <a:solidFill>
                  <a:prstClr val="black"/>
                </a:solidFill>
                <a:effectLst/>
                <a:uLnTx/>
                <a:uFillTx/>
                <a:latin typeface="Calibri"/>
                <a:ea typeface="+mn-ea"/>
                <a:cs typeface="+mn-cs"/>
                <a:sym typeface="Calibri"/>
              </a:rPr>
              <a:t>Orch</a:t>
            </a:r>
            <a:endParaRPr kumimoji="0" lang="en-US" sz="1000" b="1" i="0" u="none" strike="noStrike" kern="0" cap="none" spc="0" normalizeH="0" baseline="0" noProof="0" dirty="0">
              <a:ln>
                <a:noFill/>
              </a:ln>
              <a:solidFill>
                <a:prstClr val="black"/>
              </a:solidFill>
              <a:effectLst/>
              <a:uLnTx/>
              <a:uFillTx/>
              <a:latin typeface="Calibri"/>
              <a:ea typeface="+mn-ea"/>
              <a:cs typeface="+mn-cs"/>
              <a:sym typeface="Calibri"/>
            </a:endParaRPr>
          </a:p>
        </p:txBody>
      </p:sp>
      <p:sp>
        <p:nvSpPr>
          <p:cNvPr id="175" name="TextBox 174">
            <a:extLst>
              <a:ext uri="{FF2B5EF4-FFF2-40B4-BE49-F238E27FC236}">
                <a16:creationId xmlns:a16="http://schemas.microsoft.com/office/drawing/2014/main" id="{9C2793C1-9645-426C-A1F4-07FF2A47543E}"/>
              </a:ext>
            </a:extLst>
          </p:cNvPr>
          <p:cNvSpPr txBox="1"/>
          <p:nvPr/>
        </p:nvSpPr>
        <p:spPr>
          <a:xfrm>
            <a:off x="7037686" y="3963914"/>
            <a:ext cx="386644"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latin typeface="Calibri"/>
                <a:ea typeface="+mn-ea"/>
                <a:cs typeface="+mn-cs"/>
                <a:sym typeface="Calibri"/>
              </a:rPr>
              <a:t>Asgn</a:t>
            </a:r>
            <a:endParaRPr kumimoji="0" lang="en-US" sz="800" b="0" i="0" u="none" strike="noStrike" kern="0" cap="none" spc="0" normalizeH="0" baseline="0" noProof="0" dirty="0">
              <a:ln>
                <a:noFill/>
              </a:ln>
              <a:solidFill>
                <a:srgbClr val="000000"/>
              </a:solidFill>
              <a:effectLst/>
              <a:uLnTx/>
              <a:uFillTx/>
              <a:latin typeface="Calibri"/>
              <a:ea typeface="+mn-ea"/>
              <a:cs typeface="+mn-cs"/>
              <a:sym typeface="Calibri"/>
            </a:endParaRPr>
          </a:p>
        </p:txBody>
      </p:sp>
      <p:sp>
        <p:nvSpPr>
          <p:cNvPr id="189" name="TextBox 188">
            <a:extLst>
              <a:ext uri="{FF2B5EF4-FFF2-40B4-BE49-F238E27FC236}">
                <a16:creationId xmlns:a16="http://schemas.microsoft.com/office/drawing/2014/main" id="{51FB0BF9-FDAE-48A4-B17B-799BB0AC5D4D}"/>
              </a:ext>
            </a:extLst>
          </p:cNvPr>
          <p:cNvSpPr txBox="1"/>
          <p:nvPr/>
        </p:nvSpPr>
        <p:spPr>
          <a:xfrm>
            <a:off x="7437190" y="3969753"/>
            <a:ext cx="367408"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rgbClr val="000000"/>
                </a:solidFill>
                <a:effectLst/>
                <a:uLnTx/>
                <a:uFillTx/>
                <a:latin typeface="Calibri"/>
                <a:ea typeface="+mn-ea"/>
                <a:cs typeface="+mn-cs"/>
                <a:sym typeface="Calibri"/>
              </a:rPr>
              <a:t>Actv</a:t>
            </a:r>
            <a:endParaRPr kumimoji="0" lang="en-US" sz="800" b="0" i="0" u="none" strike="noStrike" kern="0" cap="none" spc="0" normalizeH="0" baseline="0" noProof="0" dirty="0">
              <a:ln>
                <a:noFill/>
              </a:ln>
              <a:solidFill>
                <a:srgbClr val="000000"/>
              </a:solidFill>
              <a:effectLst/>
              <a:uLnTx/>
              <a:uFillTx/>
              <a:latin typeface="Calibri"/>
              <a:ea typeface="+mn-ea"/>
              <a:cs typeface="+mn-cs"/>
              <a:sym typeface="Calibri"/>
            </a:endParaRPr>
          </a:p>
        </p:txBody>
      </p:sp>
      <p:sp>
        <p:nvSpPr>
          <p:cNvPr id="197" name="TextBox 196">
            <a:extLst>
              <a:ext uri="{FF2B5EF4-FFF2-40B4-BE49-F238E27FC236}">
                <a16:creationId xmlns:a16="http://schemas.microsoft.com/office/drawing/2014/main" id="{E4B7432D-644B-44E4-91A6-64934725625D}"/>
              </a:ext>
            </a:extLst>
          </p:cNvPr>
          <p:cNvSpPr txBox="1"/>
          <p:nvPr/>
        </p:nvSpPr>
        <p:spPr>
          <a:xfrm>
            <a:off x="6604995" y="4972024"/>
            <a:ext cx="413896"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Calibri"/>
                <a:ea typeface="+mn-ea"/>
                <a:cs typeface="+mn-cs"/>
                <a:sym typeface="Calibri"/>
              </a:rPr>
              <a:t>SDNC</a:t>
            </a:r>
          </a:p>
        </p:txBody>
      </p:sp>
      <p:sp>
        <p:nvSpPr>
          <p:cNvPr id="199" name="TextBox 198">
            <a:extLst>
              <a:ext uri="{FF2B5EF4-FFF2-40B4-BE49-F238E27FC236}">
                <a16:creationId xmlns:a16="http://schemas.microsoft.com/office/drawing/2014/main" id="{E67F1E5D-D5DA-4B9E-B289-5280FAC48F88}"/>
              </a:ext>
            </a:extLst>
          </p:cNvPr>
          <p:cNvSpPr txBox="1"/>
          <p:nvPr/>
        </p:nvSpPr>
        <p:spPr>
          <a:xfrm>
            <a:off x="7079687" y="4988075"/>
            <a:ext cx="566181"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Calibri"/>
                <a:ea typeface="+mn-ea"/>
                <a:cs typeface="+mn-cs"/>
                <a:sym typeface="Calibri"/>
              </a:rPr>
              <a:t>Common</a:t>
            </a:r>
          </a:p>
        </p:txBody>
      </p:sp>
      <p:sp>
        <p:nvSpPr>
          <p:cNvPr id="202" name="TextBox 201">
            <a:extLst>
              <a:ext uri="{FF2B5EF4-FFF2-40B4-BE49-F238E27FC236}">
                <a16:creationId xmlns:a16="http://schemas.microsoft.com/office/drawing/2014/main" id="{5098632F-4977-4C5B-B52E-4FD55196A327}"/>
              </a:ext>
            </a:extLst>
          </p:cNvPr>
          <p:cNvSpPr txBox="1"/>
          <p:nvPr/>
        </p:nvSpPr>
        <p:spPr>
          <a:xfrm>
            <a:off x="6471526" y="3975654"/>
            <a:ext cx="399468" cy="215444"/>
          </a:xfrm>
          <a:prstGeom prst="rect">
            <a:avLst/>
          </a:prstGeom>
          <a:noFill/>
        </p:spPr>
        <p:txBody>
          <a:bodyPr wrap="non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Calibri"/>
                <a:ea typeface="+mn-ea"/>
                <a:cs typeface="+mn-cs"/>
                <a:sym typeface="Calibri"/>
              </a:rPr>
              <a:t>Scale</a:t>
            </a:r>
          </a:p>
        </p:txBody>
      </p:sp>
      <p:sp>
        <p:nvSpPr>
          <p:cNvPr id="4" name="Freeform: Shape 3">
            <a:extLst>
              <a:ext uri="{FF2B5EF4-FFF2-40B4-BE49-F238E27FC236}">
                <a16:creationId xmlns:a16="http://schemas.microsoft.com/office/drawing/2014/main" id="{1D3772E5-FDB7-4E6F-8B7E-565D9FE63CA1}"/>
              </a:ext>
            </a:extLst>
          </p:cNvPr>
          <p:cNvSpPr/>
          <p:nvPr/>
        </p:nvSpPr>
        <p:spPr>
          <a:xfrm>
            <a:off x="5924099" y="2981551"/>
            <a:ext cx="541707" cy="661801"/>
          </a:xfrm>
          <a:custGeom>
            <a:avLst/>
            <a:gdLst>
              <a:gd name="connsiteX0" fmla="*/ 48392 w 585765"/>
              <a:gd name="connsiteY0" fmla="*/ 0 h 580709"/>
              <a:gd name="connsiteX1" fmla="*/ 52726 w 585765"/>
              <a:gd name="connsiteY1" fmla="*/ 476701 h 580709"/>
              <a:gd name="connsiteX2" fmla="*/ 585765 w 585765"/>
              <a:gd name="connsiteY2" fmla="*/ 580709 h 580709"/>
              <a:gd name="connsiteX3" fmla="*/ 585765 w 585765"/>
              <a:gd name="connsiteY3" fmla="*/ 580709 h 580709"/>
              <a:gd name="connsiteX4" fmla="*/ 585765 w 585765"/>
              <a:gd name="connsiteY4" fmla="*/ 580709 h 580709"/>
              <a:gd name="connsiteX0" fmla="*/ 22000 w 559373"/>
              <a:gd name="connsiteY0" fmla="*/ 0 h 580709"/>
              <a:gd name="connsiteX1" fmla="*/ 87005 w 559373"/>
              <a:gd name="connsiteY1" fmla="*/ 502703 h 580709"/>
              <a:gd name="connsiteX2" fmla="*/ 559373 w 559373"/>
              <a:gd name="connsiteY2" fmla="*/ 580709 h 580709"/>
              <a:gd name="connsiteX3" fmla="*/ 559373 w 559373"/>
              <a:gd name="connsiteY3" fmla="*/ 580709 h 580709"/>
              <a:gd name="connsiteX4" fmla="*/ 559373 w 559373"/>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51732 w 551732"/>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47398 w 551732"/>
              <a:gd name="connsiteY4" fmla="*/ 528706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0" fmla="*/ 14359 w 589052"/>
              <a:gd name="connsiteY0" fmla="*/ 0 h 582102"/>
              <a:gd name="connsiteX1" fmla="*/ 79364 w 589052"/>
              <a:gd name="connsiteY1" fmla="*/ 502703 h 582102"/>
              <a:gd name="connsiteX2" fmla="*/ 551732 w 589052"/>
              <a:gd name="connsiteY2" fmla="*/ 580709 h 582102"/>
              <a:gd name="connsiteX3" fmla="*/ 560399 w 589052"/>
              <a:gd name="connsiteY3" fmla="*/ 550374 h 582102"/>
              <a:gd name="connsiteX0" fmla="*/ 14359 w 551732"/>
              <a:gd name="connsiteY0" fmla="*/ 0 h 580709"/>
              <a:gd name="connsiteX1" fmla="*/ 79364 w 551732"/>
              <a:gd name="connsiteY1" fmla="*/ 502703 h 580709"/>
              <a:gd name="connsiteX2" fmla="*/ 551732 w 551732"/>
              <a:gd name="connsiteY2" fmla="*/ 580709 h 580709"/>
              <a:gd name="connsiteX0" fmla="*/ 22166 w 563873"/>
              <a:gd name="connsiteY0" fmla="*/ 0 h 562987"/>
              <a:gd name="connsiteX1" fmla="*/ 87171 w 563873"/>
              <a:gd name="connsiteY1" fmla="*/ 502703 h 562987"/>
              <a:gd name="connsiteX2" fmla="*/ 563873 w 563873"/>
              <a:gd name="connsiteY2" fmla="*/ 559041 h 562987"/>
              <a:gd name="connsiteX0" fmla="*/ 22166 w 563873"/>
              <a:gd name="connsiteY0" fmla="*/ 0 h 568326"/>
              <a:gd name="connsiteX1" fmla="*/ 87171 w 563873"/>
              <a:gd name="connsiteY1" fmla="*/ 502703 h 568326"/>
              <a:gd name="connsiteX2" fmla="*/ 563873 w 563873"/>
              <a:gd name="connsiteY2" fmla="*/ 559041 h 568326"/>
              <a:gd name="connsiteX0" fmla="*/ 2938 w 544645"/>
              <a:gd name="connsiteY0" fmla="*/ 0 h 568326"/>
              <a:gd name="connsiteX1" fmla="*/ 67943 w 544645"/>
              <a:gd name="connsiteY1" fmla="*/ 502703 h 568326"/>
              <a:gd name="connsiteX2" fmla="*/ 544645 w 544645"/>
              <a:gd name="connsiteY2" fmla="*/ 559041 h 568326"/>
              <a:gd name="connsiteX0" fmla="*/ 0 w 541707"/>
              <a:gd name="connsiteY0" fmla="*/ 0 h 564017"/>
              <a:gd name="connsiteX1" fmla="*/ 91007 w 541707"/>
              <a:gd name="connsiteY1" fmla="*/ 489702 h 564017"/>
              <a:gd name="connsiteX2" fmla="*/ 541707 w 541707"/>
              <a:gd name="connsiteY2" fmla="*/ 559041 h 564017"/>
            </a:gdLst>
            <a:ahLst/>
            <a:cxnLst>
              <a:cxn ang="0">
                <a:pos x="connsiteX0" y="connsiteY0"/>
              </a:cxn>
              <a:cxn ang="0">
                <a:pos x="connsiteX1" y="connsiteY1"/>
              </a:cxn>
              <a:cxn ang="0">
                <a:pos x="connsiteX2" y="connsiteY2"/>
              </a:cxn>
            </a:cxnLst>
            <a:rect l="l" t="t" r="r" b="b"/>
            <a:pathLst>
              <a:path w="541707" h="564017">
                <a:moveTo>
                  <a:pt x="0" y="0"/>
                </a:moveTo>
                <a:cubicBezTo>
                  <a:pt x="723" y="194291"/>
                  <a:pt x="723" y="396529"/>
                  <a:pt x="91007" y="489702"/>
                </a:cubicBezTo>
                <a:cubicBezTo>
                  <a:pt x="181291" y="582875"/>
                  <a:pt x="435533" y="564096"/>
                  <a:pt x="541707" y="559041"/>
                </a:cubicBezTo>
              </a:path>
            </a:pathLst>
          </a:custGeom>
          <a:noFill/>
          <a:ln w="19050" cap="flat" cmpd="sng" algn="ctr">
            <a:solidFill>
              <a:sysClr val="windowText" lastClr="000000"/>
            </a:solidFill>
            <a:prstDash val="solid"/>
            <a:tailEnd type="arrow"/>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03" name="Freeform: Shape 202">
            <a:extLst>
              <a:ext uri="{FF2B5EF4-FFF2-40B4-BE49-F238E27FC236}">
                <a16:creationId xmlns:a16="http://schemas.microsoft.com/office/drawing/2014/main" id="{536A6587-E774-45E2-93FF-A2C4A1782334}"/>
              </a:ext>
            </a:extLst>
          </p:cNvPr>
          <p:cNvSpPr/>
          <p:nvPr/>
        </p:nvSpPr>
        <p:spPr>
          <a:xfrm>
            <a:off x="5797971" y="2981551"/>
            <a:ext cx="717360" cy="1119183"/>
          </a:xfrm>
          <a:custGeom>
            <a:avLst/>
            <a:gdLst>
              <a:gd name="connsiteX0" fmla="*/ 48392 w 585765"/>
              <a:gd name="connsiteY0" fmla="*/ 0 h 580709"/>
              <a:gd name="connsiteX1" fmla="*/ 52726 w 585765"/>
              <a:gd name="connsiteY1" fmla="*/ 476701 h 580709"/>
              <a:gd name="connsiteX2" fmla="*/ 585765 w 585765"/>
              <a:gd name="connsiteY2" fmla="*/ 580709 h 580709"/>
              <a:gd name="connsiteX3" fmla="*/ 585765 w 585765"/>
              <a:gd name="connsiteY3" fmla="*/ 580709 h 580709"/>
              <a:gd name="connsiteX4" fmla="*/ 585765 w 585765"/>
              <a:gd name="connsiteY4" fmla="*/ 580709 h 580709"/>
              <a:gd name="connsiteX0" fmla="*/ 22000 w 559373"/>
              <a:gd name="connsiteY0" fmla="*/ 0 h 580709"/>
              <a:gd name="connsiteX1" fmla="*/ 87005 w 559373"/>
              <a:gd name="connsiteY1" fmla="*/ 502703 h 580709"/>
              <a:gd name="connsiteX2" fmla="*/ 559373 w 559373"/>
              <a:gd name="connsiteY2" fmla="*/ 580709 h 580709"/>
              <a:gd name="connsiteX3" fmla="*/ 559373 w 559373"/>
              <a:gd name="connsiteY3" fmla="*/ 580709 h 580709"/>
              <a:gd name="connsiteX4" fmla="*/ 559373 w 559373"/>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51732 w 551732"/>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47398 w 551732"/>
              <a:gd name="connsiteY4" fmla="*/ 528706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0" fmla="*/ 14359 w 589052"/>
              <a:gd name="connsiteY0" fmla="*/ 0 h 582102"/>
              <a:gd name="connsiteX1" fmla="*/ 79364 w 589052"/>
              <a:gd name="connsiteY1" fmla="*/ 502703 h 582102"/>
              <a:gd name="connsiteX2" fmla="*/ 551732 w 589052"/>
              <a:gd name="connsiteY2" fmla="*/ 580709 h 582102"/>
              <a:gd name="connsiteX3" fmla="*/ 560399 w 589052"/>
              <a:gd name="connsiteY3" fmla="*/ 550374 h 582102"/>
              <a:gd name="connsiteX0" fmla="*/ 14359 w 551732"/>
              <a:gd name="connsiteY0" fmla="*/ 0 h 580709"/>
              <a:gd name="connsiteX1" fmla="*/ 79364 w 551732"/>
              <a:gd name="connsiteY1" fmla="*/ 502703 h 580709"/>
              <a:gd name="connsiteX2" fmla="*/ 551732 w 551732"/>
              <a:gd name="connsiteY2" fmla="*/ 580709 h 580709"/>
              <a:gd name="connsiteX0" fmla="*/ 22166 w 563873"/>
              <a:gd name="connsiteY0" fmla="*/ 0 h 562987"/>
              <a:gd name="connsiteX1" fmla="*/ 87171 w 563873"/>
              <a:gd name="connsiteY1" fmla="*/ 502703 h 562987"/>
              <a:gd name="connsiteX2" fmla="*/ 563873 w 563873"/>
              <a:gd name="connsiteY2" fmla="*/ 559041 h 562987"/>
              <a:gd name="connsiteX0" fmla="*/ 22166 w 563873"/>
              <a:gd name="connsiteY0" fmla="*/ 0 h 568326"/>
              <a:gd name="connsiteX1" fmla="*/ 87171 w 563873"/>
              <a:gd name="connsiteY1" fmla="*/ 502703 h 568326"/>
              <a:gd name="connsiteX2" fmla="*/ 563873 w 563873"/>
              <a:gd name="connsiteY2" fmla="*/ 559041 h 568326"/>
              <a:gd name="connsiteX0" fmla="*/ 2938 w 544645"/>
              <a:gd name="connsiteY0" fmla="*/ 0 h 568326"/>
              <a:gd name="connsiteX1" fmla="*/ 67943 w 544645"/>
              <a:gd name="connsiteY1" fmla="*/ 502703 h 568326"/>
              <a:gd name="connsiteX2" fmla="*/ 544645 w 544645"/>
              <a:gd name="connsiteY2" fmla="*/ 559041 h 568326"/>
              <a:gd name="connsiteX0" fmla="*/ 0 w 541707"/>
              <a:gd name="connsiteY0" fmla="*/ 0 h 564017"/>
              <a:gd name="connsiteX1" fmla="*/ 91007 w 541707"/>
              <a:gd name="connsiteY1" fmla="*/ 489702 h 564017"/>
              <a:gd name="connsiteX2" fmla="*/ 541707 w 541707"/>
              <a:gd name="connsiteY2" fmla="*/ 559041 h 564017"/>
            </a:gdLst>
            <a:ahLst/>
            <a:cxnLst>
              <a:cxn ang="0">
                <a:pos x="connsiteX0" y="connsiteY0"/>
              </a:cxn>
              <a:cxn ang="0">
                <a:pos x="connsiteX1" y="connsiteY1"/>
              </a:cxn>
              <a:cxn ang="0">
                <a:pos x="connsiteX2" y="connsiteY2"/>
              </a:cxn>
            </a:cxnLst>
            <a:rect l="l" t="t" r="r" b="b"/>
            <a:pathLst>
              <a:path w="541707" h="564017">
                <a:moveTo>
                  <a:pt x="0" y="0"/>
                </a:moveTo>
                <a:cubicBezTo>
                  <a:pt x="723" y="194291"/>
                  <a:pt x="723" y="396529"/>
                  <a:pt x="91007" y="489702"/>
                </a:cubicBezTo>
                <a:cubicBezTo>
                  <a:pt x="181291" y="582875"/>
                  <a:pt x="435533" y="564096"/>
                  <a:pt x="541707" y="559041"/>
                </a:cubicBezTo>
              </a:path>
            </a:pathLst>
          </a:custGeom>
          <a:noFill/>
          <a:ln w="19050" cap="flat" cmpd="sng" algn="ctr">
            <a:solidFill>
              <a:sysClr val="windowText" lastClr="000000"/>
            </a:solidFill>
            <a:prstDash val="solid"/>
            <a:tailEnd type="arrow"/>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04" name="TextBox 203">
            <a:extLst>
              <a:ext uri="{FF2B5EF4-FFF2-40B4-BE49-F238E27FC236}">
                <a16:creationId xmlns:a16="http://schemas.microsoft.com/office/drawing/2014/main" id="{BDAE64EE-2EDD-445C-9490-DF4F2C10DE85}"/>
              </a:ext>
            </a:extLst>
          </p:cNvPr>
          <p:cNvSpPr txBox="1"/>
          <p:nvPr/>
        </p:nvSpPr>
        <p:spPr>
          <a:xfrm>
            <a:off x="5888043" y="3703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OI-15</a:t>
            </a:r>
          </a:p>
        </p:txBody>
      </p:sp>
      <p:sp>
        <p:nvSpPr>
          <p:cNvPr id="205" name="Freeform: Shape 204">
            <a:extLst>
              <a:ext uri="{FF2B5EF4-FFF2-40B4-BE49-F238E27FC236}">
                <a16:creationId xmlns:a16="http://schemas.microsoft.com/office/drawing/2014/main" id="{641EC203-D35D-4AD1-AD5C-B34F96FD64C0}"/>
              </a:ext>
            </a:extLst>
          </p:cNvPr>
          <p:cNvSpPr/>
          <p:nvPr/>
        </p:nvSpPr>
        <p:spPr>
          <a:xfrm>
            <a:off x="5706446" y="2989374"/>
            <a:ext cx="801661" cy="1215797"/>
          </a:xfrm>
          <a:custGeom>
            <a:avLst/>
            <a:gdLst>
              <a:gd name="connsiteX0" fmla="*/ 48392 w 585765"/>
              <a:gd name="connsiteY0" fmla="*/ 0 h 580709"/>
              <a:gd name="connsiteX1" fmla="*/ 52726 w 585765"/>
              <a:gd name="connsiteY1" fmla="*/ 476701 h 580709"/>
              <a:gd name="connsiteX2" fmla="*/ 585765 w 585765"/>
              <a:gd name="connsiteY2" fmla="*/ 580709 h 580709"/>
              <a:gd name="connsiteX3" fmla="*/ 585765 w 585765"/>
              <a:gd name="connsiteY3" fmla="*/ 580709 h 580709"/>
              <a:gd name="connsiteX4" fmla="*/ 585765 w 585765"/>
              <a:gd name="connsiteY4" fmla="*/ 580709 h 580709"/>
              <a:gd name="connsiteX0" fmla="*/ 22000 w 559373"/>
              <a:gd name="connsiteY0" fmla="*/ 0 h 580709"/>
              <a:gd name="connsiteX1" fmla="*/ 87005 w 559373"/>
              <a:gd name="connsiteY1" fmla="*/ 502703 h 580709"/>
              <a:gd name="connsiteX2" fmla="*/ 559373 w 559373"/>
              <a:gd name="connsiteY2" fmla="*/ 580709 h 580709"/>
              <a:gd name="connsiteX3" fmla="*/ 559373 w 559373"/>
              <a:gd name="connsiteY3" fmla="*/ 580709 h 580709"/>
              <a:gd name="connsiteX4" fmla="*/ 559373 w 559373"/>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51732 w 551732"/>
              <a:gd name="connsiteY4" fmla="*/ 580709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4" fmla="*/ 547398 w 551732"/>
              <a:gd name="connsiteY4" fmla="*/ 528706 h 580709"/>
              <a:gd name="connsiteX0" fmla="*/ 14359 w 551732"/>
              <a:gd name="connsiteY0" fmla="*/ 0 h 580709"/>
              <a:gd name="connsiteX1" fmla="*/ 79364 w 551732"/>
              <a:gd name="connsiteY1" fmla="*/ 502703 h 580709"/>
              <a:gd name="connsiteX2" fmla="*/ 551732 w 551732"/>
              <a:gd name="connsiteY2" fmla="*/ 580709 h 580709"/>
              <a:gd name="connsiteX3" fmla="*/ 551732 w 551732"/>
              <a:gd name="connsiteY3" fmla="*/ 580709 h 580709"/>
              <a:gd name="connsiteX0" fmla="*/ 14359 w 589052"/>
              <a:gd name="connsiteY0" fmla="*/ 0 h 582102"/>
              <a:gd name="connsiteX1" fmla="*/ 79364 w 589052"/>
              <a:gd name="connsiteY1" fmla="*/ 502703 h 582102"/>
              <a:gd name="connsiteX2" fmla="*/ 551732 w 589052"/>
              <a:gd name="connsiteY2" fmla="*/ 580709 h 582102"/>
              <a:gd name="connsiteX3" fmla="*/ 560399 w 589052"/>
              <a:gd name="connsiteY3" fmla="*/ 550374 h 582102"/>
              <a:gd name="connsiteX0" fmla="*/ 14359 w 551732"/>
              <a:gd name="connsiteY0" fmla="*/ 0 h 580709"/>
              <a:gd name="connsiteX1" fmla="*/ 79364 w 551732"/>
              <a:gd name="connsiteY1" fmla="*/ 502703 h 580709"/>
              <a:gd name="connsiteX2" fmla="*/ 551732 w 551732"/>
              <a:gd name="connsiteY2" fmla="*/ 580709 h 580709"/>
              <a:gd name="connsiteX0" fmla="*/ 22166 w 563873"/>
              <a:gd name="connsiteY0" fmla="*/ 0 h 562987"/>
              <a:gd name="connsiteX1" fmla="*/ 87171 w 563873"/>
              <a:gd name="connsiteY1" fmla="*/ 502703 h 562987"/>
              <a:gd name="connsiteX2" fmla="*/ 563873 w 563873"/>
              <a:gd name="connsiteY2" fmla="*/ 559041 h 562987"/>
              <a:gd name="connsiteX0" fmla="*/ 22166 w 563873"/>
              <a:gd name="connsiteY0" fmla="*/ 0 h 568326"/>
              <a:gd name="connsiteX1" fmla="*/ 87171 w 563873"/>
              <a:gd name="connsiteY1" fmla="*/ 502703 h 568326"/>
              <a:gd name="connsiteX2" fmla="*/ 563873 w 563873"/>
              <a:gd name="connsiteY2" fmla="*/ 559041 h 568326"/>
              <a:gd name="connsiteX0" fmla="*/ 2938 w 544645"/>
              <a:gd name="connsiteY0" fmla="*/ 0 h 568326"/>
              <a:gd name="connsiteX1" fmla="*/ 67943 w 544645"/>
              <a:gd name="connsiteY1" fmla="*/ 502703 h 568326"/>
              <a:gd name="connsiteX2" fmla="*/ 544645 w 544645"/>
              <a:gd name="connsiteY2" fmla="*/ 559041 h 568326"/>
              <a:gd name="connsiteX0" fmla="*/ 0 w 541707"/>
              <a:gd name="connsiteY0" fmla="*/ 0 h 564017"/>
              <a:gd name="connsiteX1" fmla="*/ 91007 w 541707"/>
              <a:gd name="connsiteY1" fmla="*/ 489702 h 564017"/>
              <a:gd name="connsiteX2" fmla="*/ 541707 w 541707"/>
              <a:gd name="connsiteY2" fmla="*/ 559041 h 564017"/>
            </a:gdLst>
            <a:ahLst/>
            <a:cxnLst>
              <a:cxn ang="0">
                <a:pos x="connsiteX0" y="connsiteY0"/>
              </a:cxn>
              <a:cxn ang="0">
                <a:pos x="connsiteX1" y="connsiteY1"/>
              </a:cxn>
              <a:cxn ang="0">
                <a:pos x="connsiteX2" y="connsiteY2"/>
              </a:cxn>
            </a:cxnLst>
            <a:rect l="l" t="t" r="r" b="b"/>
            <a:pathLst>
              <a:path w="541707" h="564017">
                <a:moveTo>
                  <a:pt x="0" y="0"/>
                </a:moveTo>
                <a:cubicBezTo>
                  <a:pt x="723" y="194291"/>
                  <a:pt x="723" y="396529"/>
                  <a:pt x="91007" y="489702"/>
                </a:cubicBezTo>
                <a:cubicBezTo>
                  <a:pt x="181291" y="582875"/>
                  <a:pt x="435533" y="564096"/>
                  <a:pt x="541707" y="559041"/>
                </a:cubicBezTo>
              </a:path>
            </a:pathLst>
          </a:custGeom>
          <a:noFill/>
          <a:ln w="19050" cap="flat" cmpd="sng" algn="ctr">
            <a:solidFill>
              <a:sysClr val="windowText" lastClr="000000"/>
            </a:solidFill>
            <a:prstDash val="solid"/>
            <a:tailEnd type="arrow"/>
          </a:ln>
          <a:effectLst/>
        </p:spPr>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06" name="TextBox 205">
            <a:extLst>
              <a:ext uri="{FF2B5EF4-FFF2-40B4-BE49-F238E27FC236}">
                <a16:creationId xmlns:a16="http://schemas.microsoft.com/office/drawing/2014/main" id="{2E734393-5F91-4E72-AC7A-5075760F1924}"/>
              </a:ext>
            </a:extLst>
          </p:cNvPr>
          <p:cNvSpPr txBox="1"/>
          <p:nvPr/>
        </p:nvSpPr>
        <p:spPr>
          <a:xfrm>
            <a:off x="5392021" y="392001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sym typeface="Calibri"/>
              </a:rPr>
              <a:t>OI-16</a:t>
            </a:r>
          </a:p>
        </p:txBody>
      </p:sp>
      <p:sp>
        <p:nvSpPr>
          <p:cNvPr id="207" name="TextBox 206">
            <a:extLst>
              <a:ext uri="{FF2B5EF4-FFF2-40B4-BE49-F238E27FC236}">
                <a16:creationId xmlns:a16="http://schemas.microsoft.com/office/drawing/2014/main" id="{06A52B5E-1FCF-4A2E-BCC4-2B86946EF949}"/>
              </a:ext>
            </a:extLst>
          </p:cNvPr>
          <p:cNvSpPr txBox="1"/>
          <p:nvPr/>
        </p:nvSpPr>
        <p:spPr>
          <a:xfrm>
            <a:off x="6475280" y="4074899"/>
            <a:ext cx="450377" cy="215444"/>
          </a:xfrm>
          <a:prstGeom prst="rect">
            <a:avLst/>
          </a:prstGeom>
          <a:noFill/>
        </p:spPr>
        <p:txBody>
          <a:bodyPr wrap="square" rtlCol="0">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Calibri"/>
                <a:ea typeface="+mn-ea"/>
                <a:cs typeface="+mn-cs"/>
                <a:sym typeface="Calibri"/>
              </a:rPr>
              <a:t>LCM</a:t>
            </a:r>
          </a:p>
        </p:txBody>
      </p:sp>
      <p:sp>
        <p:nvSpPr>
          <p:cNvPr id="5" name="Oval 4">
            <a:extLst>
              <a:ext uri="{FF2B5EF4-FFF2-40B4-BE49-F238E27FC236}">
                <a16:creationId xmlns:a16="http://schemas.microsoft.com/office/drawing/2014/main" id="{1FA9EF22-10E7-4042-A056-563CAD53C9D3}"/>
              </a:ext>
            </a:extLst>
          </p:cNvPr>
          <p:cNvSpPr/>
          <p:nvPr/>
        </p:nvSpPr>
        <p:spPr>
          <a:xfrm>
            <a:off x="5714048" y="3165546"/>
            <a:ext cx="3530583" cy="127463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7690261"/>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Rounded Corners 56">
            <a:extLst>
              <a:ext uri="{FF2B5EF4-FFF2-40B4-BE49-F238E27FC236}">
                <a16:creationId xmlns:a16="http://schemas.microsoft.com/office/drawing/2014/main" id="{EBAFB65F-24EE-41E4-B525-79C740B1F8A6}"/>
              </a:ext>
            </a:extLst>
          </p:cNvPr>
          <p:cNvSpPr/>
          <p:nvPr/>
        </p:nvSpPr>
        <p:spPr>
          <a:xfrm>
            <a:off x="1066062" y="1070770"/>
            <a:ext cx="6956785" cy="3907469"/>
          </a:xfrm>
          <a:prstGeom prst="roundRect">
            <a:avLst>
              <a:gd name="adj" fmla="val 3485"/>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Layers of TOSCA Orchestration</a:t>
            </a:r>
            <a:br>
              <a:rPr lang="en-US" dirty="0"/>
            </a:br>
            <a:r>
              <a:rPr lang="en-US" dirty="0"/>
              <a:t>(Original Approach)</a:t>
            </a:r>
          </a:p>
        </p:txBody>
      </p:sp>
      <p:sp>
        <p:nvSpPr>
          <p:cNvPr id="4" name="Rectangle 3">
            <a:extLst>
              <a:ext uri="{FF2B5EF4-FFF2-40B4-BE49-F238E27FC236}">
                <a16:creationId xmlns:a16="http://schemas.microsoft.com/office/drawing/2014/main" id="{BA5B175F-837B-416E-B624-82D3BBF219BD}"/>
              </a:ext>
            </a:extLst>
          </p:cNvPr>
          <p:cNvSpPr/>
          <p:nvPr/>
        </p:nvSpPr>
        <p:spPr>
          <a:xfrm>
            <a:off x="1502676" y="1178319"/>
            <a:ext cx="6355988" cy="974234"/>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Service Level Orchestration</a:t>
            </a:r>
          </a:p>
        </p:txBody>
      </p:sp>
      <p:grpSp>
        <p:nvGrpSpPr>
          <p:cNvPr id="130" name="Group 129">
            <a:extLst>
              <a:ext uri="{FF2B5EF4-FFF2-40B4-BE49-F238E27FC236}">
                <a16:creationId xmlns:a16="http://schemas.microsoft.com/office/drawing/2014/main" id="{2BC8EF9A-0E8F-4DE7-A2F8-EF98C7629514}"/>
              </a:ext>
            </a:extLst>
          </p:cNvPr>
          <p:cNvGrpSpPr/>
          <p:nvPr/>
        </p:nvGrpSpPr>
        <p:grpSpPr>
          <a:xfrm>
            <a:off x="130002" y="999045"/>
            <a:ext cx="1320728" cy="435958"/>
            <a:chOff x="2986647" y="1285959"/>
            <a:chExt cx="1894565" cy="488600"/>
          </a:xfrm>
        </p:grpSpPr>
        <p:sp>
          <p:nvSpPr>
            <p:cNvPr id="131" name="Freeform 206">
              <a:extLst>
                <a:ext uri="{FF2B5EF4-FFF2-40B4-BE49-F238E27FC236}">
                  <a16:creationId xmlns:a16="http://schemas.microsoft.com/office/drawing/2014/main" id="{50C10AD1-4E2C-48D4-B3E8-7842DE906501}"/>
                </a:ext>
              </a:extLst>
            </p:cNvPr>
            <p:cNvSpPr/>
            <p:nvPr/>
          </p:nvSpPr>
          <p:spPr>
            <a:xfrm>
              <a:off x="2986647" y="1487956"/>
              <a:ext cx="1894565" cy="286603"/>
            </a:xfrm>
            <a:custGeom>
              <a:avLst/>
              <a:gdLst>
                <a:gd name="connsiteX0" fmla="*/ 0 w 4135272"/>
                <a:gd name="connsiteY0" fmla="*/ 0 h 286603"/>
                <a:gd name="connsiteX1" fmla="*/ 0 w 4135272"/>
                <a:gd name="connsiteY1" fmla="*/ 272955 h 286603"/>
                <a:gd name="connsiteX2" fmla="*/ 4135272 w 4135272"/>
                <a:gd name="connsiteY2" fmla="*/ 286603 h 286603"/>
              </a:gdLst>
              <a:ahLst/>
              <a:cxnLst>
                <a:cxn ang="0">
                  <a:pos x="connsiteX0" y="connsiteY0"/>
                </a:cxn>
                <a:cxn ang="0">
                  <a:pos x="connsiteX1" y="connsiteY1"/>
                </a:cxn>
                <a:cxn ang="0">
                  <a:pos x="connsiteX2" y="connsiteY2"/>
                </a:cxn>
              </a:cxnLst>
              <a:rect l="l" t="t" r="r" b="b"/>
              <a:pathLst>
                <a:path w="4135272" h="286603">
                  <a:moveTo>
                    <a:pt x="0" y="0"/>
                  </a:moveTo>
                  <a:lnTo>
                    <a:pt x="0" y="272955"/>
                  </a:lnTo>
                  <a:lnTo>
                    <a:pt x="4135272" y="286603"/>
                  </a:ln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p>
          </p:txBody>
        </p:sp>
        <p:sp>
          <p:nvSpPr>
            <p:cNvPr id="132" name="Rectangle 131">
              <a:extLst>
                <a:ext uri="{FF2B5EF4-FFF2-40B4-BE49-F238E27FC236}">
                  <a16:creationId xmlns:a16="http://schemas.microsoft.com/office/drawing/2014/main" id="{4BB90036-FFF0-4C13-81B9-3CC29463890E}"/>
                </a:ext>
              </a:extLst>
            </p:cNvPr>
            <p:cNvSpPr/>
            <p:nvPr/>
          </p:nvSpPr>
          <p:spPr>
            <a:xfrm>
              <a:off x="3077738" y="1285959"/>
              <a:ext cx="1623797" cy="448423"/>
            </a:xfrm>
            <a:prstGeom prst="rect">
              <a:avLst/>
            </a:prstGeom>
            <a:noFill/>
            <a:effectLst>
              <a:softEdge rad="63500"/>
            </a:effectLst>
          </p:spPr>
          <p:txBody>
            <a:bodyPr wrap="square">
              <a:spAutoFit/>
            </a:bodyPr>
            <a:lstStyle/>
            <a:p>
              <a:pPr algn="ctr"/>
              <a:r>
                <a:rPr lang="en-US" sz="1000" i="1" dirty="0">
                  <a:solidFill>
                    <a:srgbClr val="C00000"/>
                  </a:solidFill>
                </a:rPr>
                <a:t>Instantiate</a:t>
              </a:r>
            </a:p>
            <a:p>
              <a:pPr algn="ctr"/>
              <a:r>
                <a:rPr lang="en-US" sz="1000" i="1" dirty="0" err="1">
                  <a:solidFill>
                    <a:srgbClr val="C00000"/>
                  </a:solidFill>
                </a:rPr>
                <a:t>Service_Request</a:t>
              </a:r>
              <a:endParaRPr lang="en-US" sz="1000" i="1" dirty="0">
                <a:solidFill>
                  <a:srgbClr val="C00000"/>
                </a:solidFill>
              </a:endParaRPr>
            </a:p>
          </p:txBody>
        </p:sp>
      </p:grpSp>
      <p:sp>
        <p:nvSpPr>
          <p:cNvPr id="133" name="Rectangle 132">
            <a:extLst>
              <a:ext uri="{FF2B5EF4-FFF2-40B4-BE49-F238E27FC236}">
                <a16:creationId xmlns:a16="http://schemas.microsoft.com/office/drawing/2014/main" id="{E0D3C439-1F9A-4A34-BF3C-EEBAF7C03F2F}"/>
              </a:ext>
            </a:extLst>
          </p:cNvPr>
          <p:cNvSpPr/>
          <p:nvPr/>
        </p:nvSpPr>
        <p:spPr>
          <a:xfrm>
            <a:off x="1502676" y="2277593"/>
            <a:ext cx="6355988" cy="2649615"/>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Resource Level Orchestration</a:t>
            </a:r>
          </a:p>
        </p:txBody>
      </p:sp>
      <p:sp>
        <p:nvSpPr>
          <p:cNvPr id="134" name="Rectangle 133">
            <a:extLst>
              <a:ext uri="{FF2B5EF4-FFF2-40B4-BE49-F238E27FC236}">
                <a16:creationId xmlns:a16="http://schemas.microsoft.com/office/drawing/2014/main" id="{2EE9E4E4-8DBC-44F1-AA4F-EAD100FF5C66}"/>
              </a:ext>
            </a:extLst>
          </p:cNvPr>
          <p:cNvSpPr/>
          <p:nvPr/>
        </p:nvSpPr>
        <p:spPr>
          <a:xfrm>
            <a:off x="1502676" y="5462009"/>
            <a:ext cx="6355988" cy="77458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Cloud Workload Level Orchestration</a:t>
            </a:r>
          </a:p>
        </p:txBody>
      </p:sp>
      <p:sp>
        <p:nvSpPr>
          <p:cNvPr id="5" name="Rectangle 4">
            <a:extLst>
              <a:ext uri="{FF2B5EF4-FFF2-40B4-BE49-F238E27FC236}">
                <a16:creationId xmlns:a16="http://schemas.microsoft.com/office/drawing/2014/main" id="{D68A7D47-EE9B-4918-99F4-D0981ED6B5BC}"/>
              </a:ext>
            </a:extLst>
          </p:cNvPr>
          <p:cNvSpPr/>
          <p:nvPr/>
        </p:nvSpPr>
        <p:spPr>
          <a:xfrm>
            <a:off x="1192124" y="5052248"/>
            <a:ext cx="6952017" cy="25007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MultiVIM</a:t>
            </a:r>
            <a:endParaRPr lang="en-US" dirty="0"/>
          </a:p>
        </p:txBody>
      </p:sp>
      <p:cxnSp>
        <p:nvCxnSpPr>
          <p:cNvPr id="45" name="Straight Connector 44">
            <a:extLst>
              <a:ext uri="{FF2B5EF4-FFF2-40B4-BE49-F238E27FC236}">
                <a16:creationId xmlns:a16="http://schemas.microsoft.com/office/drawing/2014/main" id="{810F8887-443C-4424-9D50-79967D5C2C12}"/>
              </a:ext>
            </a:extLst>
          </p:cNvPr>
          <p:cNvCxnSpPr>
            <a:cxnSpLocks/>
            <a:stCxn id="5" idx="1"/>
          </p:cNvCxnSpPr>
          <p:nvPr/>
        </p:nvCxnSpPr>
        <p:spPr>
          <a:xfrm flipH="1">
            <a:off x="862644" y="5177287"/>
            <a:ext cx="329480"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7672A740-17C9-49CA-A049-8988DF3EF88A}"/>
              </a:ext>
            </a:extLst>
          </p:cNvPr>
          <p:cNvCxnSpPr>
            <a:cxnSpLocks/>
          </p:cNvCxnSpPr>
          <p:nvPr/>
        </p:nvCxnSpPr>
        <p:spPr>
          <a:xfrm flipH="1">
            <a:off x="7548113" y="5177287"/>
            <a:ext cx="862641" cy="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52" name="Callout: Quad Arrow 51">
            <a:extLst>
              <a:ext uri="{FF2B5EF4-FFF2-40B4-BE49-F238E27FC236}">
                <a16:creationId xmlns:a16="http://schemas.microsoft.com/office/drawing/2014/main" id="{0AA9BD99-9172-4DBE-B241-AD9727D3555D}"/>
              </a:ext>
            </a:extLst>
          </p:cNvPr>
          <p:cNvSpPr/>
          <p:nvPr/>
        </p:nvSpPr>
        <p:spPr>
          <a:xfrm>
            <a:off x="4547286" y="1335135"/>
            <a:ext cx="3041550" cy="639716"/>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Callout: Quad Arrow 180">
            <a:extLst>
              <a:ext uri="{FF2B5EF4-FFF2-40B4-BE49-F238E27FC236}">
                <a16:creationId xmlns:a16="http://schemas.microsoft.com/office/drawing/2014/main" id="{94451950-B85D-497F-BC8B-4D9E49172F89}"/>
              </a:ext>
            </a:extLst>
          </p:cNvPr>
          <p:cNvSpPr/>
          <p:nvPr/>
        </p:nvSpPr>
        <p:spPr>
          <a:xfrm>
            <a:off x="4531007" y="3482652"/>
            <a:ext cx="3041550" cy="1056405"/>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Callout: Quad Arrow 182">
            <a:extLst>
              <a:ext uri="{FF2B5EF4-FFF2-40B4-BE49-F238E27FC236}">
                <a16:creationId xmlns:a16="http://schemas.microsoft.com/office/drawing/2014/main" id="{071A4F7F-44C4-4D99-B021-3E960FB21A70}"/>
              </a:ext>
            </a:extLst>
          </p:cNvPr>
          <p:cNvSpPr/>
          <p:nvPr/>
        </p:nvSpPr>
        <p:spPr>
          <a:xfrm>
            <a:off x="5357004" y="5522865"/>
            <a:ext cx="2231832" cy="639716"/>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a:extLst>
              <a:ext uri="{FF2B5EF4-FFF2-40B4-BE49-F238E27FC236}">
                <a16:creationId xmlns:a16="http://schemas.microsoft.com/office/drawing/2014/main" id="{CC50EBB8-B3D1-445D-A16A-A46566C36B58}"/>
              </a:ext>
            </a:extLst>
          </p:cNvPr>
          <p:cNvSpPr/>
          <p:nvPr/>
        </p:nvSpPr>
        <p:spPr>
          <a:xfrm>
            <a:off x="6176513" y="1078302"/>
            <a:ext cx="3674853" cy="767751"/>
          </a:xfrm>
          <a:custGeom>
            <a:avLst/>
            <a:gdLst>
              <a:gd name="connsiteX0" fmla="*/ 0 w 3674853"/>
              <a:gd name="connsiteY0" fmla="*/ 586596 h 767751"/>
              <a:gd name="connsiteX1" fmla="*/ 2389517 w 3674853"/>
              <a:gd name="connsiteY1" fmla="*/ 0 h 767751"/>
              <a:gd name="connsiteX2" fmla="*/ 3674853 w 3674853"/>
              <a:gd name="connsiteY2" fmla="*/ 396815 h 767751"/>
              <a:gd name="connsiteX3" fmla="*/ 2441276 w 3674853"/>
              <a:gd name="connsiteY3" fmla="*/ 767751 h 767751"/>
              <a:gd name="connsiteX4" fmla="*/ 34506 w 3674853"/>
              <a:gd name="connsiteY4" fmla="*/ 672860 h 767751"/>
              <a:gd name="connsiteX5" fmla="*/ 0 w 3674853"/>
              <a:gd name="connsiteY5" fmla="*/ 586596 h 76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74853" h="767751">
                <a:moveTo>
                  <a:pt x="0" y="586596"/>
                </a:moveTo>
                <a:lnTo>
                  <a:pt x="2389517" y="0"/>
                </a:lnTo>
                <a:lnTo>
                  <a:pt x="3674853" y="396815"/>
                </a:lnTo>
                <a:lnTo>
                  <a:pt x="2441276" y="767751"/>
                </a:lnTo>
                <a:lnTo>
                  <a:pt x="34506" y="672860"/>
                </a:lnTo>
                <a:lnTo>
                  <a:pt x="0" y="586596"/>
                </a:lnTo>
                <a:close/>
              </a:path>
            </a:pathLst>
          </a:cu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643E8B60-B2B9-45F8-8E71-F97CEC14D2E3}"/>
              </a:ext>
            </a:extLst>
          </p:cNvPr>
          <p:cNvGrpSpPr/>
          <p:nvPr/>
        </p:nvGrpSpPr>
        <p:grpSpPr>
          <a:xfrm>
            <a:off x="8496406" y="1070770"/>
            <a:ext cx="2955702" cy="768012"/>
            <a:chOff x="8504940" y="1614994"/>
            <a:chExt cx="2955702" cy="768012"/>
          </a:xfrm>
        </p:grpSpPr>
        <p:sp>
          <p:nvSpPr>
            <p:cNvPr id="114" name="Rounded Rectangle 100">
              <a:extLst>
                <a:ext uri="{FF2B5EF4-FFF2-40B4-BE49-F238E27FC236}">
                  <a16:creationId xmlns:a16="http://schemas.microsoft.com/office/drawing/2014/main" id="{88CFF0F3-619D-433F-A1EB-D406C313CF08}"/>
                </a:ext>
              </a:extLst>
            </p:cNvPr>
            <p:cNvSpPr/>
            <p:nvPr/>
          </p:nvSpPr>
          <p:spPr>
            <a:xfrm>
              <a:off x="8504940" y="1614994"/>
              <a:ext cx="1836492" cy="76801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15" name="Group 114">
              <a:extLst>
                <a:ext uri="{FF2B5EF4-FFF2-40B4-BE49-F238E27FC236}">
                  <a16:creationId xmlns:a16="http://schemas.microsoft.com/office/drawing/2014/main" id="{99816D12-A729-455E-A954-080C8D900F7D}"/>
                </a:ext>
              </a:extLst>
            </p:cNvPr>
            <p:cNvGrpSpPr/>
            <p:nvPr/>
          </p:nvGrpSpPr>
          <p:grpSpPr>
            <a:xfrm>
              <a:off x="10334766" y="1744483"/>
              <a:ext cx="361295" cy="192023"/>
              <a:chOff x="8640666" y="3333406"/>
              <a:chExt cx="516136" cy="274320"/>
            </a:xfrm>
          </p:grpSpPr>
          <p:sp>
            <p:nvSpPr>
              <p:cNvPr id="128" name="Oval 127">
                <a:extLst>
                  <a:ext uri="{FF2B5EF4-FFF2-40B4-BE49-F238E27FC236}">
                    <a16:creationId xmlns:a16="http://schemas.microsoft.com/office/drawing/2014/main" id="{58E3D746-38F5-47BD-ADB4-4AE65689F1B0}"/>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29" name="Straight Connector 128">
                <a:extLst>
                  <a:ext uri="{FF2B5EF4-FFF2-40B4-BE49-F238E27FC236}">
                    <a16:creationId xmlns:a16="http://schemas.microsoft.com/office/drawing/2014/main" id="{BD822BF5-FC46-4092-BFD7-D909C64998D5}"/>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TextBox 115">
              <a:extLst>
                <a:ext uri="{FF2B5EF4-FFF2-40B4-BE49-F238E27FC236}">
                  <a16:creationId xmlns:a16="http://schemas.microsoft.com/office/drawing/2014/main" id="{C754F7F5-866C-4A42-A0CC-F1C0A7996293}"/>
                </a:ext>
              </a:extLst>
            </p:cNvPr>
            <p:cNvSpPr txBox="1"/>
            <p:nvPr/>
          </p:nvSpPr>
          <p:spPr>
            <a:xfrm>
              <a:off x="8575194" y="1661471"/>
              <a:ext cx="1736819" cy="584775"/>
            </a:xfrm>
            <a:prstGeom prst="rect">
              <a:avLst/>
            </a:prstGeom>
            <a:noFill/>
          </p:spPr>
          <p:txBody>
            <a:bodyPr wrap="square" rtlCol="0">
              <a:spAutoFit/>
            </a:bodyPr>
            <a:lstStyle/>
            <a:p>
              <a:pPr algn="ctr"/>
              <a:r>
                <a:rPr lang="en-US" sz="1600" b="1" u="sng" dirty="0"/>
                <a:t>Service</a:t>
              </a:r>
              <a:br>
                <a:rPr lang="en-US" sz="1600" b="1" u="sng" dirty="0"/>
              </a:br>
              <a:r>
                <a:rPr lang="en-US" sz="1600" b="1" u="sng" dirty="0"/>
                <a:t>Service Template</a:t>
              </a:r>
            </a:p>
          </p:txBody>
        </p:sp>
        <p:sp>
          <p:nvSpPr>
            <p:cNvPr id="117" name="TextBox 116">
              <a:extLst>
                <a:ext uri="{FF2B5EF4-FFF2-40B4-BE49-F238E27FC236}">
                  <a16:creationId xmlns:a16="http://schemas.microsoft.com/office/drawing/2014/main" id="{CC357C69-71A3-4D5C-83FF-55995C4E9727}"/>
                </a:ext>
              </a:extLst>
            </p:cNvPr>
            <p:cNvSpPr txBox="1"/>
            <p:nvPr/>
          </p:nvSpPr>
          <p:spPr>
            <a:xfrm>
              <a:off x="10748588" y="1614994"/>
              <a:ext cx="712054" cy="400110"/>
            </a:xfrm>
            <a:prstGeom prst="rect">
              <a:avLst/>
            </a:prstGeom>
            <a:noFill/>
          </p:spPr>
          <p:txBody>
            <a:bodyPr wrap="none" rtlCol="0">
              <a:spAutoFit/>
            </a:bodyPr>
            <a:lstStyle/>
            <a:p>
              <a:r>
                <a:rPr lang="en-US" sz="2000" dirty="0"/>
                <a:t>Build</a:t>
              </a:r>
            </a:p>
          </p:txBody>
        </p:sp>
      </p:grpSp>
      <p:sp>
        <p:nvSpPr>
          <p:cNvPr id="185" name="Freeform: Shape 184">
            <a:extLst>
              <a:ext uri="{FF2B5EF4-FFF2-40B4-BE49-F238E27FC236}">
                <a16:creationId xmlns:a16="http://schemas.microsoft.com/office/drawing/2014/main" id="{CE839F1D-EA7C-4AAA-995E-07E336EAF23D}"/>
              </a:ext>
            </a:extLst>
          </p:cNvPr>
          <p:cNvSpPr/>
          <p:nvPr/>
        </p:nvSpPr>
        <p:spPr>
          <a:xfrm>
            <a:off x="6553257" y="4483639"/>
            <a:ext cx="3804250" cy="1397479"/>
          </a:xfrm>
          <a:custGeom>
            <a:avLst/>
            <a:gdLst>
              <a:gd name="connsiteX0" fmla="*/ 0 w 3674853"/>
              <a:gd name="connsiteY0" fmla="*/ 586596 h 767751"/>
              <a:gd name="connsiteX1" fmla="*/ 2389517 w 3674853"/>
              <a:gd name="connsiteY1" fmla="*/ 0 h 767751"/>
              <a:gd name="connsiteX2" fmla="*/ 3674853 w 3674853"/>
              <a:gd name="connsiteY2" fmla="*/ 396815 h 767751"/>
              <a:gd name="connsiteX3" fmla="*/ 2441276 w 3674853"/>
              <a:gd name="connsiteY3" fmla="*/ 767751 h 767751"/>
              <a:gd name="connsiteX4" fmla="*/ 34506 w 3674853"/>
              <a:gd name="connsiteY4" fmla="*/ 672860 h 767751"/>
              <a:gd name="connsiteX5" fmla="*/ 0 w 3674853"/>
              <a:gd name="connsiteY5" fmla="*/ 586596 h 767751"/>
              <a:gd name="connsiteX0" fmla="*/ 0 w 3674853"/>
              <a:gd name="connsiteY0" fmla="*/ 1311215 h 1492370"/>
              <a:gd name="connsiteX1" fmla="*/ 2087593 w 3674853"/>
              <a:gd name="connsiteY1" fmla="*/ 0 h 1492370"/>
              <a:gd name="connsiteX2" fmla="*/ 3674853 w 3674853"/>
              <a:gd name="connsiteY2" fmla="*/ 1121434 h 1492370"/>
              <a:gd name="connsiteX3" fmla="*/ 2441276 w 3674853"/>
              <a:gd name="connsiteY3" fmla="*/ 1492370 h 1492370"/>
              <a:gd name="connsiteX4" fmla="*/ 34506 w 3674853"/>
              <a:gd name="connsiteY4" fmla="*/ 1397479 h 1492370"/>
              <a:gd name="connsiteX5" fmla="*/ 0 w 3674853"/>
              <a:gd name="connsiteY5" fmla="*/ 1311215 h 1492370"/>
              <a:gd name="connsiteX0" fmla="*/ 0 w 3347049"/>
              <a:gd name="connsiteY0" fmla="*/ 1311215 h 1492370"/>
              <a:gd name="connsiteX1" fmla="*/ 2087593 w 3347049"/>
              <a:gd name="connsiteY1" fmla="*/ 0 h 1492370"/>
              <a:gd name="connsiteX2" fmla="*/ 3347049 w 3347049"/>
              <a:gd name="connsiteY2" fmla="*/ 517585 h 1492370"/>
              <a:gd name="connsiteX3" fmla="*/ 2441276 w 3347049"/>
              <a:gd name="connsiteY3" fmla="*/ 1492370 h 1492370"/>
              <a:gd name="connsiteX4" fmla="*/ 34506 w 3347049"/>
              <a:gd name="connsiteY4" fmla="*/ 1397479 h 1492370"/>
              <a:gd name="connsiteX5" fmla="*/ 0 w 3347049"/>
              <a:gd name="connsiteY5" fmla="*/ 1311215 h 1492370"/>
              <a:gd name="connsiteX0" fmla="*/ 0 w 3804250"/>
              <a:gd name="connsiteY0" fmla="*/ 1311215 h 1397479"/>
              <a:gd name="connsiteX1" fmla="*/ 2087593 w 3804250"/>
              <a:gd name="connsiteY1" fmla="*/ 0 h 1397479"/>
              <a:gd name="connsiteX2" fmla="*/ 3347049 w 3804250"/>
              <a:gd name="connsiteY2" fmla="*/ 517585 h 1397479"/>
              <a:gd name="connsiteX3" fmla="*/ 3804250 w 3804250"/>
              <a:gd name="connsiteY3" fmla="*/ 974785 h 1397479"/>
              <a:gd name="connsiteX4" fmla="*/ 34506 w 3804250"/>
              <a:gd name="connsiteY4" fmla="*/ 1397479 h 1397479"/>
              <a:gd name="connsiteX5" fmla="*/ 0 w 3804250"/>
              <a:gd name="connsiteY5" fmla="*/ 1311215 h 1397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04250" h="1397479">
                <a:moveTo>
                  <a:pt x="0" y="1311215"/>
                </a:moveTo>
                <a:lnTo>
                  <a:pt x="2087593" y="0"/>
                </a:lnTo>
                <a:lnTo>
                  <a:pt x="3347049" y="517585"/>
                </a:lnTo>
                <a:lnTo>
                  <a:pt x="3804250" y="974785"/>
                </a:lnTo>
                <a:lnTo>
                  <a:pt x="34506" y="1397479"/>
                </a:lnTo>
                <a:lnTo>
                  <a:pt x="0" y="1311215"/>
                </a:lnTo>
                <a:close/>
              </a:path>
            </a:pathLst>
          </a:cu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65F99821-D1E1-4FC6-9FFE-9357BC0BFF75}"/>
              </a:ext>
            </a:extLst>
          </p:cNvPr>
          <p:cNvGrpSpPr/>
          <p:nvPr/>
        </p:nvGrpSpPr>
        <p:grpSpPr>
          <a:xfrm>
            <a:off x="8566660" y="4464201"/>
            <a:ext cx="3280474" cy="1003569"/>
            <a:chOff x="8566660" y="4464201"/>
            <a:chExt cx="3280474" cy="1003569"/>
          </a:xfrm>
        </p:grpSpPr>
        <p:sp>
          <p:nvSpPr>
            <p:cNvPr id="165" name="Rounded Rectangle 100">
              <a:extLst>
                <a:ext uri="{FF2B5EF4-FFF2-40B4-BE49-F238E27FC236}">
                  <a16:creationId xmlns:a16="http://schemas.microsoft.com/office/drawing/2014/main" id="{C7F39BCB-CEF9-477A-B6C2-9863F2951990}"/>
                </a:ext>
              </a:extLst>
            </p:cNvPr>
            <p:cNvSpPr/>
            <p:nvPr/>
          </p:nvSpPr>
          <p:spPr>
            <a:xfrm>
              <a:off x="8566660" y="4464201"/>
              <a:ext cx="1836492" cy="1003569"/>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66" name="Group 165">
              <a:extLst>
                <a:ext uri="{FF2B5EF4-FFF2-40B4-BE49-F238E27FC236}">
                  <a16:creationId xmlns:a16="http://schemas.microsoft.com/office/drawing/2014/main" id="{CA038E81-CA4C-44C2-AF81-A265ECC96C6F}"/>
                </a:ext>
              </a:extLst>
            </p:cNvPr>
            <p:cNvGrpSpPr/>
            <p:nvPr/>
          </p:nvGrpSpPr>
          <p:grpSpPr>
            <a:xfrm>
              <a:off x="10396486" y="4593691"/>
              <a:ext cx="361295" cy="192023"/>
              <a:chOff x="8640666" y="3333406"/>
              <a:chExt cx="516136" cy="274320"/>
            </a:xfrm>
          </p:grpSpPr>
          <p:sp>
            <p:nvSpPr>
              <p:cNvPr id="169" name="Oval 168">
                <a:extLst>
                  <a:ext uri="{FF2B5EF4-FFF2-40B4-BE49-F238E27FC236}">
                    <a16:creationId xmlns:a16="http://schemas.microsoft.com/office/drawing/2014/main" id="{DB0B8F22-51C3-477B-8EB2-F19CD971F58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70" name="Straight Connector 169">
                <a:extLst>
                  <a:ext uri="{FF2B5EF4-FFF2-40B4-BE49-F238E27FC236}">
                    <a16:creationId xmlns:a16="http://schemas.microsoft.com/office/drawing/2014/main" id="{E9C4A991-30FF-48E8-91FC-12311E6AD8A7}"/>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7" name="TextBox 166">
              <a:extLst>
                <a:ext uri="{FF2B5EF4-FFF2-40B4-BE49-F238E27FC236}">
                  <a16:creationId xmlns:a16="http://schemas.microsoft.com/office/drawing/2014/main" id="{9F9646CA-A77A-4085-9102-9E97C6D669FB}"/>
                </a:ext>
              </a:extLst>
            </p:cNvPr>
            <p:cNvSpPr txBox="1"/>
            <p:nvPr/>
          </p:nvSpPr>
          <p:spPr>
            <a:xfrm>
              <a:off x="8636914" y="4510679"/>
              <a:ext cx="1736819" cy="584775"/>
            </a:xfrm>
            <a:prstGeom prst="rect">
              <a:avLst/>
            </a:prstGeom>
            <a:noFill/>
          </p:spPr>
          <p:txBody>
            <a:bodyPr wrap="square" rtlCol="0">
              <a:spAutoFit/>
            </a:bodyPr>
            <a:lstStyle/>
            <a:p>
              <a:pPr algn="ctr"/>
              <a:r>
                <a:rPr lang="en-US" sz="1600" b="1" u="sng" dirty="0"/>
                <a:t>VF Module</a:t>
              </a:r>
              <a:br>
                <a:rPr lang="en-US" sz="1600" b="1" u="sng" dirty="0"/>
              </a:br>
              <a:r>
                <a:rPr lang="en-US" sz="1600" b="1" u="sng" dirty="0"/>
                <a:t>Service Template</a:t>
              </a:r>
            </a:p>
          </p:txBody>
        </p:sp>
        <p:sp>
          <p:nvSpPr>
            <p:cNvPr id="168" name="TextBox 167">
              <a:extLst>
                <a:ext uri="{FF2B5EF4-FFF2-40B4-BE49-F238E27FC236}">
                  <a16:creationId xmlns:a16="http://schemas.microsoft.com/office/drawing/2014/main" id="{A2E983CC-8AFC-48EB-827C-AAAD55953511}"/>
                </a:ext>
              </a:extLst>
            </p:cNvPr>
            <p:cNvSpPr txBox="1"/>
            <p:nvPr/>
          </p:nvSpPr>
          <p:spPr>
            <a:xfrm>
              <a:off x="10810308" y="4464202"/>
              <a:ext cx="849913" cy="400110"/>
            </a:xfrm>
            <a:prstGeom prst="rect">
              <a:avLst/>
            </a:prstGeom>
            <a:noFill/>
          </p:spPr>
          <p:txBody>
            <a:bodyPr wrap="none" rtlCol="0">
              <a:spAutoFit/>
            </a:bodyPr>
            <a:lstStyle/>
            <a:p>
              <a:r>
                <a:rPr lang="en-US" sz="2000" dirty="0">
                  <a:highlight>
                    <a:srgbClr val="C0C0C0"/>
                  </a:highlight>
                </a:rPr>
                <a:t>Assign</a:t>
              </a:r>
            </a:p>
          </p:txBody>
        </p:sp>
        <p:grpSp>
          <p:nvGrpSpPr>
            <p:cNvPr id="171" name="Group 170">
              <a:extLst>
                <a:ext uri="{FF2B5EF4-FFF2-40B4-BE49-F238E27FC236}">
                  <a16:creationId xmlns:a16="http://schemas.microsoft.com/office/drawing/2014/main" id="{E0DEB61A-8439-4450-B326-5DFB257A427F}"/>
                </a:ext>
              </a:extLst>
            </p:cNvPr>
            <p:cNvGrpSpPr/>
            <p:nvPr/>
          </p:nvGrpSpPr>
          <p:grpSpPr>
            <a:xfrm>
              <a:off x="10403222" y="4872917"/>
              <a:ext cx="361295" cy="192023"/>
              <a:chOff x="8640666" y="3333406"/>
              <a:chExt cx="516136" cy="274320"/>
            </a:xfrm>
          </p:grpSpPr>
          <p:sp>
            <p:nvSpPr>
              <p:cNvPr id="172" name="Oval 171">
                <a:extLst>
                  <a:ext uri="{FF2B5EF4-FFF2-40B4-BE49-F238E27FC236}">
                    <a16:creationId xmlns:a16="http://schemas.microsoft.com/office/drawing/2014/main" id="{A4BFBEE3-323E-44EE-855B-25A918CBF1CC}"/>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73" name="Straight Connector 172">
                <a:extLst>
                  <a:ext uri="{FF2B5EF4-FFF2-40B4-BE49-F238E27FC236}">
                    <a16:creationId xmlns:a16="http://schemas.microsoft.com/office/drawing/2014/main" id="{25578A76-2943-4A7C-8631-9A2D159ACF91}"/>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4" name="TextBox 173">
              <a:extLst>
                <a:ext uri="{FF2B5EF4-FFF2-40B4-BE49-F238E27FC236}">
                  <a16:creationId xmlns:a16="http://schemas.microsoft.com/office/drawing/2014/main" id="{FDF315A2-9B50-4C4C-AA25-B7EBFA8422D3}"/>
                </a:ext>
              </a:extLst>
            </p:cNvPr>
            <p:cNvSpPr txBox="1"/>
            <p:nvPr/>
          </p:nvSpPr>
          <p:spPr>
            <a:xfrm>
              <a:off x="10817044" y="4743428"/>
              <a:ext cx="1030090" cy="400110"/>
            </a:xfrm>
            <a:prstGeom prst="rect">
              <a:avLst/>
            </a:prstGeom>
            <a:noFill/>
          </p:spPr>
          <p:txBody>
            <a:bodyPr wrap="none" rtlCol="0">
              <a:spAutoFit/>
            </a:bodyPr>
            <a:lstStyle/>
            <a:p>
              <a:r>
                <a:rPr lang="en-US" sz="2000" dirty="0">
                  <a:highlight>
                    <a:srgbClr val="C0C0C0"/>
                  </a:highlight>
                </a:rPr>
                <a:t>Request</a:t>
              </a:r>
            </a:p>
          </p:txBody>
        </p:sp>
        <p:grpSp>
          <p:nvGrpSpPr>
            <p:cNvPr id="175" name="Group 174">
              <a:extLst>
                <a:ext uri="{FF2B5EF4-FFF2-40B4-BE49-F238E27FC236}">
                  <a16:creationId xmlns:a16="http://schemas.microsoft.com/office/drawing/2014/main" id="{3125EB8D-DE26-4E03-A092-C145B175505B}"/>
                </a:ext>
              </a:extLst>
            </p:cNvPr>
            <p:cNvGrpSpPr/>
            <p:nvPr/>
          </p:nvGrpSpPr>
          <p:grpSpPr>
            <a:xfrm>
              <a:off x="10411848" y="5127707"/>
              <a:ext cx="361295" cy="192023"/>
              <a:chOff x="8640666" y="3333406"/>
              <a:chExt cx="516136" cy="274320"/>
            </a:xfrm>
          </p:grpSpPr>
          <p:sp>
            <p:nvSpPr>
              <p:cNvPr id="176" name="Oval 175">
                <a:extLst>
                  <a:ext uri="{FF2B5EF4-FFF2-40B4-BE49-F238E27FC236}">
                    <a16:creationId xmlns:a16="http://schemas.microsoft.com/office/drawing/2014/main" id="{0ED2DFEE-0C1B-4981-B83B-D11EA8114421}"/>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77" name="Straight Connector 176">
                <a:extLst>
                  <a:ext uri="{FF2B5EF4-FFF2-40B4-BE49-F238E27FC236}">
                    <a16:creationId xmlns:a16="http://schemas.microsoft.com/office/drawing/2014/main" id="{0E9B56F9-E968-4F05-8087-8C95087CCF74}"/>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8" name="TextBox 177">
              <a:extLst>
                <a:ext uri="{FF2B5EF4-FFF2-40B4-BE49-F238E27FC236}">
                  <a16:creationId xmlns:a16="http://schemas.microsoft.com/office/drawing/2014/main" id="{3C439380-381A-48EA-8612-E6AE9C75C3BC}"/>
                </a:ext>
              </a:extLst>
            </p:cNvPr>
            <p:cNvSpPr txBox="1"/>
            <p:nvPr/>
          </p:nvSpPr>
          <p:spPr>
            <a:xfrm>
              <a:off x="10825670" y="4998218"/>
              <a:ext cx="712054" cy="400110"/>
            </a:xfrm>
            <a:prstGeom prst="rect">
              <a:avLst/>
            </a:prstGeom>
            <a:noFill/>
          </p:spPr>
          <p:txBody>
            <a:bodyPr wrap="none" rtlCol="0">
              <a:spAutoFit/>
            </a:bodyPr>
            <a:lstStyle/>
            <a:p>
              <a:r>
                <a:rPr lang="en-US" sz="2000" dirty="0"/>
                <a:t>Build</a:t>
              </a:r>
            </a:p>
          </p:txBody>
        </p:sp>
      </p:grpSp>
      <p:sp>
        <p:nvSpPr>
          <p:cNvPr id="184" name="Freeform: Shape 183">
            <a:extLst>
              <a:ext uri="{FF2B5EF4-FFF2-40B4-BE49-F238E27FC236}">
                <a16:creationId xmlns:a16="http://schemas.microsoft.com/office/drawing/2014/main" id="{0FB16ED5-FAF3-4C99-A7CC-1527ECA028F6}"/>
              </a:ext>
            </a:extLst>
          </p:cNvPr>
          <p:cNvSpPr/>
          <p:nvPr/>
        </p:nvSpPr>
        <p:spPr>
          <a:xfrm>
            <a:off x="6140613" y="2089529"/>
            <a:ext cx="4892574" cy="2872596"/>
          </a:xfrm>
          <a:custGeom>
            <a:avLst/>
            <a:gdLst>
              <a:gd name="connsiteX0" fmla="*/ 0 w 3674853"/>
              <a:gd name="connsiteY0" fmla="*/ 586596 h 767751"/>
              <a:gd name="connsiteX1" fmla="*/ 2389517 w 3674853"/>
              <a:gd name="connsiteY1" fmla="*/ 0 h 767751"/>
              <a:gd name="connsiteX2" fmla="*/ 3674853 w 3674853"/>
              <a:gd name="connsiteY2" fmla="*/ 396815 h 767751"/>
              <a:gd name="connsiteX3" fmla="*/ 2441276 w 3674853"/>
              <a:gd name="connsiteY3" fmla="*/ 767751 h 767751"/>
              <a:gd name="connsiteX4" fmla="*/ 34506 w 3674853"/>
              <a:gd name="connsiteY4" fmla="*/ 672860 h 767751"/>
              <a:gd name="connsiteX5" fmla="*/ 0 w 3674853"/>
              <a:gd name="connsiteY5" fmla="*/ 586596 h 767751"/>
              <a:gd name="connsiteX0" fmla="*/ 0 w 3674853"/>
              <a:gd name="connsiteY0" fmla="*/ 1854679 h 2035834"/>
              <a:gd name="connsiteX1" fmla="*/ 2104845 w 3674853"/>
              <a:gd name="connsiteY1" fmla="*/ 0 h 2035834"/>
              <a:gd name="connsiteX2" fmla="*/ 3674853 w 3674853"/>
              <a:gd name="connsiteY2" fmla="*/ 1664898 h 2035834"/>
              <a:gd name="connsiteX3" fmla="*/ 2441276 w 3674853"/>
              <a:gd name="connsiteY3" fmla="*/ 2035834 h 2035834"/>
              <a:gd name="connsiteX4" fmla="*/ 34506 w 3674853"/>
              <a:gd name="connsiteY4" fmla="*/ 1940943 h 2035834"/>
              <a:gd name="connsiteX5" fmla="*/ 0 w 3674853"/>
              <a:gd name="connsiteY5" fmla="*/ 1854679 h 2035834"/>
              <a:gd name="connsiteX0" fmla="*/ 0 w 3692106"/>
              <a:gd name="connsiteY0" fmla="*/ 1854679 h 2035834"/>
              <a:gd name="connsiteX1" fmla="*/ 2104845 w 3692106"/>
              <a:gd name="connsiteY1" fmla="*/ 0 h 2035834"/>
              <a:gd name="connsiteX2" fmla="*/ 3692106 w 3692106"/>
              <a:gd name="connsiteY2" fmla="*/ 1026543 h 2035834"/>
              <a:gd name="connsiteX3" fmla="*/ 2441276 w 3692106"/>
              <a:gd name="connsiteY3" fmla="*/ 2035834 h 2035834"/>
              <a:gd name="connsiteX4" fmla="*/ 34506 w 3692106"/>
              <a:gd name="connsiteY4" fmla="*/ 1940943 h 2035834"/>
              <a:gd name="connsiteX5" fmla="*/ 0 w 3692106"/>
              <a:gd name="connsiteY5" fmla="*/ 1854679 h 2035834"/>
              <a:gd name="connsiteX0" fmla="*/ 0 w 4554747"/>
              <a:gd name="connsiteY0" fmla="*/ 1854679 h 2872596"/>
              <a:gd name="connsiteX1" fmla="*/ 2104845 w 4554747"/>
              <a:gd name="connsiteY1" fmla="*/ 0 h 2872596"/>
              <a:gd name="connsiteX2" fmla="*/ 3692106 w 4554747"/>
              <a:gd name="connsiteY2" fmla="*/ 1026543 h 2872596"/>
              <a:gd name="connsiteX3" fmla="*/ 4554747 w 4554747"/>
              <a:gd name="connsiteY3" fmla="*/ 2872596 h 2872596"/>
              <a:gd name="connsiteX4" fmla="*/ 34506 w 4554747"/>
              <a:gd name="connsiteY4" fmla="*/ 1940943 h 2872596"/>
              <a:gd name="connsiteX5" fmla="*/ 0 w 4554747"/>
              <a:gd name="connsiteY5"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4055811 w 4554747"/>
              <a:gd name="connsiteY3" fmla="*/ 1826863 h 2872596"/>
              <a:gd name="connsiteX4" fmla="*/ 4554747 w 4554747"/>
              <a:gd name="connsiteY4" fmla="*/ 2872596 h 2872596"/>
              <a:gd name="connsiteX5" fmla="*/ 34506 w 4554747"/>
              <a:gd name="connsiteY5" fmla="*/ 1940943 h 2872596"/>
              <a:gd name="connsiteX6" fmla="*/ 0 w 4554747"/>
              <a:gd name="connsiteY6"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2761849 w 4554747"/>
              <a:gd name="connsiteY3" fmla="*/ 2232304 h 2872596"/>
              <a:gd name="connsiteX4" fmla="*/ 4554747 w 4554747"/>
              <a:gd name="connsiteY4" fmla="*/ 2872596 h 2872596"/>
              <a:gd name="connsiteX5" fmla="*/ 34506 w 4554747"/>
              <a:gd name="connsiteY5" fmla="*/ 1940943 h 2872596"/>
              <a:gd name="connsiteX6" fmla="*/ 0 w 4554747"/>
              <a:gd name="connsiteY6"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3313939 w 4554747"/>
              <a:gd name="connsiteY3" fmla="*/ 1516313 h 2872596"/>
              <a:gd name="connsiteX4" fmla="*/ 2761849 w 4554747"/>
              <a:gd name="connsiteY4" fmla="*/ 2232304 h 2872596"/>
              <a:gd name="connsiteX5" fmla="*/ 4554747 w 4554747"/>
              <a:gd name="connsiteY5" fmla="*/ 2872596 h 2872596"/>
              <a:gd name="connsiteX6" fmla="*/ 34506 w 4554747"/>
              <a:gd name="connsiteY6" fmla="*/ 1940943 h 2872596"/>
              <a:gd name="connsiteX7" fmla="*/ 0 w 4554747"/>
              <a:gd name="connsiteY7"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4513010 w 4554747"/>
              <a:gd name="connsiteY3" fmla="*/ 2629121 h 2872596"/>
              <a:gd name="connsiteX4" fmla="*/ 2761849 w 4554747"/>
              <a:gd name="connsiteY4" fmla="*/ 2232304 h 2872596"/>
              <a:gd name="connsiteX5" fmla="*/ 4554747 w 4554747"/>
              <a:gd name="connsiteY5" fmla="*/ 2872596 h 2872596"/>
              <a:gd name="connsiteX6" fmla="*/ 34506 w 4554747"/>
              <a:gd name="connsiteY6" fmla="*/ 1940943 h 2872596"/>
              <a:gd name="connsiteX7" fmla="*/ 0 w 4554747"/>
              <a:gd name="connsiteY7"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3917788 w 4554747"/>
              <a:gd name="connsiteY3" fmla="*/ 1490433 h 2872596"/>
              <a:gd name="connsiteX4" fmla="*/ 4513010 w 4554747"/>
              <a:gd name="connsiteY4" fmla="*/ 2629121 h 2872596"/>
              <a:gd name="connsiteX5" fmla="*/ 2761849 w 4554747"/>
              <a:gd name="connsiteY5" fmla="*/ 2232304 h 2872596"/>
              <a:gd name="connsiteX6" fmla="*/ 4554747 w 4554747"/>
              <a:gd name="connsiteY6" fmla="*/ 2872596 h 2872596"/>
              <a:gd name="connsiteX7" fmla="*/ 34506 w 4554747"/>
              <a:gd name="connsiteY7" fmla="*/ 1940943 h 2872596"/>
              <a:gd name="connsiteX8" fmla="*/ 0 w 4554747"/>
              <a:gd name="connsiteY8"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3339819 w 4554747"/>
              <a:gd name="connsiteY3" fmla="*/ 2163294 h 2872596"/>
              <a:gd name="connsiteX4" fmla="*/ 4513010 w 4554747"/>
              <a:gd name="connsiteY4" fmla="*/ 2629121 h 2872596"/>
              <a:gd name="connsiteX5" fmla="*/ 2761849 w 4554747"/>
              <a:gd name="connsiteY5" fmla="*/ 2232304 h 2872596"/>
              <a:gd name="connsiteX6" fmla="*/ 4554747 w 4554747"/>
              <a:gd name="connsiteY6" fmla="*/ 2872596 h 2872596"/>
              <a:gd name="connsiteX7" fmla="*/ 34506 w 4554747"/>
              <a:gd name="connsiteY7" fmla="*/ 1940943 h 2872596"/>
              <a:gd name="connsiteX8" fmla="*/ 0 w 4554747"/>
              <a:gd name="connsiteY8" fmla="*/ 1854679 h 2872596"/>
              <a:gd name="connsiteX0" fmla="*/ 0 w 4554747"/>
              <a:gd name="connsiteY0" fmla="*/ 1854679 h 2872596"/>
              <a:gd name="connsiteX1" fmla="*/ 2104845 w 4554747"/>
              <a:gd name="connsiteY1" fmla="*/ 0 h 2872596"/>
              <a:gd name="connsiteX2" fmla="*/ 3692106 w 4554747"/>
              <a:gd name="connsiteY2" fmla="*/ 1026543 h 2872596"/>
              <a:gd name="connsiteX3" fmla="*/ 3555479 w 4554747"/>
              <a:gd name="connsiteY3" fmla="*/ 1473180 h 2872596"/>
              <a:gd name="connsiteX4" fmla="*/ 3339819 w 4554747"/>
              <a:gd name="connsiteY4" fmla="*/ 2163294 h 2872596"/>
              <a:gd name="connsiteX5" fmla="*/ 4513010 w 4554747"/>
              <a:gd name="connsiteY5" fmla="*/ 2629121 h 2872596"/>
              <a:gd name="connsiteX6" fmla="*/ 2761849 w 4554747"/>
              <a:gd name="connsiteY6" fmla="*/ 2232304 h 2872596"/>
              <a:gd name="connsiteX7" fmla="*/ 4554747 w 4554747"/>
              <a:gd name="connsiteY7" fmla="*/ 2872596 h 2872596"/>
              <a:gd name="connsiteX8" fmla="*/ 34506 w 4554747"/>
              <a:gd name="connsiteY8" fmla="*/ 1940943 h 2872596"/>
              <a:gd name="connsiteX9" fmla="*/ 0 w 4554747"/>
              <a:gd name="connsiteY9" fmla="*/ 1854679 h 2872596"/>
              <a:gd name="connsiteX0" fmla="*/ 0 w 4892574"/>
              <a:gd name="connsiteY0" fmla="*/ 1854679 h 2872596"/>
              <a:gd name="connsiteX1" fmla="*/ 2104845 w 4892574"/>
              <a:gd name="connsiteY1" fmla="*/ 0 h 2872596"/>
              <a:gd name="connsiteX2" fmla="*/ 3692106 w 4892574"/>
              <a:gd name="connsiteY2" fmla="*/ 1026543 h 2872596"/>
              <a:gd name="connsiteX3" fmla="*/ 4892574 w 4892574"/>
              <a:gd name="connsiteY3" fmla="*/ 2051149 h 2872596"/>
              <a:gd name="connsiteX4" fmla="*/ 3339819 w 4892574"/>
              <a:gd name="connsiteY4" fmla="*/ 2163294 h 2872596"/>
              <a:gd name="connsiteX5" fmla="*/ 4513010 w 4892574"/>
              <a:gd name="connsiteY5" fmla="*/ 2629121 h 2872596"/>
              <a:gd name="connsiteX6" fmla="*/ 2761849 w 4892574"/>
              <a:gd name="connsiteY6" fmla="*/ 2232304 h 2872596"/>
              <a:gd name="connsiteX7" fmla="*/ 4554747 w 4892574"/>
              <a:gd name="connsiteY7" fmla="*/ 2872596 h 2872596"/>
              <a:gd name="connsiteX8" fmla="*/ 34506 w 4892574"/>
              <a:gd name="connsiteY8" fmla="*/ 1940943 h 2872596"/>
              <a:gd name="connsiteX9" fmla="*/ 0 w 4892574"/>
              <a:gd name="connsiteY9" fmla="*/ 1854679 h 2872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92574" h="2872596">
                <a:moveTo>
                  <a:pt x="0" y="1854679"/>
                </a:moveTo>
                <a:lnTo>
                  <a:pt x="2104845" y="0"/>
                </a:lnTo>
                <a:lnTo>
                  <a:pt x="3692106" y="1026543"/>
                </a:lnTo>
                <a:lnTo>
                  <a:pt x="4892574" y="2051149"/>
                </a:lnTo>
                <a:lnTo>
                  <a:pt x="3339819" y="2163294"/>
                </a:lnTo>
                <a:lnTo>
                  <a:pt x="4513010" y="2629121"/>
                </a:lnTo>
                <a:lnTo>
                  <a:pt x="2761849" y="2232304"/>
                </a:lnTo>
                <a:lnTo>
                  <a:pt x="4554747" y="2872596"/>
                </a:lnTo>
                <a:lnTo>
                  <a:pt x="34506" y="1940943"/>
                </a:lnTo>
                <a:lnTo>
                  <a:pt x="0" y="1854679"/>
                </a:lnTo>
                <a:close/>
              </a:path>
            </a:pathLst>
          </a:cu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ounded Rectangle 100">
            <a:extLst>
              <a:ext uri="{FF2B5EF4-FFF2-40B4-BE49-F238E27FC236}">
                <a16:creationId xmlns:a16="http://schemas.microsoft.com/office/drawing/2014/main" id="{6CBDFD4E-02B2-45AE-9A06-4DEFAE68CCDD}"/>
              </a:ext>
            </a:extLst>
          </p:cNvPr>
          <p:cNvSpPr/>
          <p:nvPr/>
        </p:nvSpPr>
        <p:spPr>
          <a:xfrm>
            <a:off x="8185452" y="2052092"/>
            <a:ext cx="1836492" cy="768012"/>
          </a:xfrm>
          <a:prstGeom prst="round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38" name="Group 137">
            <a:extLst>
              <a:ext uri="{FF2B5EF4-FFF2-40B4-BE49-F238E27FC236}">
                <a16:creationId xmlns:a16="http://schemas.microsoft.com/office/drawing/2014/main" id="{82870F5A-6783-4B8E-85DB-91813CD02381}"/>
              </a:ext>
            </a:extLst>
          </p:cNvPr>
          <p:cNvGrpSpPr/>
          <p:nvPr/>
        </p:nvGrpSpPr>
        <p:grpSpPr>
          <a:xfrm>
            <a:off x="10015278" y="2181581"/>
            <a:ext cx="361295" cy="192023"/>
            <a:chOff x="8640666" y="3333406"/>
            <a:chExt cx="516136" cy="274320"/>
          </a:xfrm>
          <a:solidFill>
            <a:schemeClr val="bg1">
              <a:lumMod val="50000"/>
            </a:schemeClr>
          </a:solidFill>
        </p:grpSpPr>
        <p:sp>
          <p:nvSpPr>
            <p:cNvPr id="141" name="Oval 140">
              <a:extLst>
                <a:ext uri="{FF2B5EF4-FFF2-40B4-BE49-F238E27FC236}">
                  <a16:creationId xmlns:a16="http://schemas.microsoft.com/office/drawing/2014/main" id="{9E184560-35E3-4745-BACB-7BA2A7E7C2DE}"/>
                </a:ext>
              </a:extLst>
            </p:cNvPr>
            <p:cNvSpPr/>
            <p:nvPr/>
          </p:nvSpPr>
          <p:spPr>
            <a:xfrm>
              <a:off x="8882482" y="3333406"/>
              <a:ext cx="274320" cy="274320"/>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42" name="Straight Connector 141">
              <a:extLst>
                <a:ext uri="{FF2B5EF4-FFF2-40B4-BE49-F238E27FC236}">
                  <a16:creationId xmlns:a16="http://schemas.microsoft.com/office/drawing/2014/main" id="{772EEDBB-9295-4BDD-BDAA-93DF47FEABF6}"/>
                </a:ext>
              </a:extLst>
            </p:cNvPr>
            <p:cNvCxnSpPr/>
            <p:nvPr/>
          </p:nvCxnSpPr>
          <p:spPr>
            <a:xfrm>
              <a:off x="8640666" y="3470566"/>
              <a:ext cx="483632" cy="0"/>
            </a:xfrm>
            <a:prstGeom prst="line">
              <a:avLst/>
            </a:prstGeom>
            <a:grpFill/>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39" name="TextBox 138">
            <a:extLst>
              <a:ext uri="{FF2B5EF4-FFF2-40B4-BE49-F238E27FC236}">
                <a16:creationId xmlns:a16="http://schemas.microsoft.com/office/drawing/2014/main" id="{B5859A78-E279-4B44-A434-D3B1770621ED}"/>
              </a:ext>
            </a:extLst>
          </p:cNvPr>
          <p:cNvSpPr txBox="1"/>
          <p:nvPr/>
        </p:nvSpPr>
        <p:spPr>
          <a:xfrm>
            <a:off x="8255706" y="2098569"/>
            <a:ext cx="1736819" cy="584775"/>
          </a:xfrm>
          <a:prstGeom prst="rect">
            <a:avLst/>
          </a:prstGeom>
          <a:noFill/>
        </p:spPr>
        <p:txBody>
          <a:bodyPr wrap="square" rtlCol="0">
            <a:spAutoFit/>
          </a:bodyPr>
          <a:lstStyle/>
          <a:p>
            <a:pPr algn="ctr"/>
            <a:r>
              <a:rPr lang="en-US" sz="1600" b="1" u="sng" dirty="0">
                <a:solidFill>
                  <a:schemeClr val="bg1">
                    <a:lumMod val="50000"/>
                  </a:schemeClr>
                </a:solidFill>
              </a:rPr>
              <a:t>ANF</a:t>
            </a:r>
            <a:br>
              <a:rPr lang="en-US" sz="1600" b="1" u="sng" dirty="0">
                <a:solidFill>
                  <a:schemeClr val="bg1">
                    <a:lumMod val="50000"/>
                  </a:schemeClr>
                </a:solidFill>
              </a:rPr>
            </a:br>
            <a:r>
              <a:rPr lang="en-US" sz="1600" b="1" u="sng" dirty="0">
                <a:solidFill>
                  <a:schemeClr val="bg1">
                    <a:lumMod val="50000"/>
                  </a:schemeClr>
                </a:solidFill>
              </a:rPr>
              <a:t>Service Template</a:t>
            </a:r>
          </a:p>
        </p:txBody>
      </p:sp>
      <p:sp>
        <p:nvSpPr>
          <p:cNvPr id="140" name="TextBox 139">
            <a:extLst>
              <a:ext uri="{FF2B5EF4-FFF2-40B4-BE49-F238E27FC236}">
                <a16:creationId xmlns:a16="http://schemas.microsoft.com/office/drawing/2014/main" id="{57CD36B2-8475-4314-B613-EB6379A65477}"/>
              </a:ext>
            </a:extLst>
          </p:cNvPr>
          <p:cNvSpPr txBox="1"/>
          <p:nvPr/>
        </p:nvSpPr>
        <p:spPr>
          <a:xfrm>
            <a:off x="10429100" y="2052092"/>
            <a:ext cx="712054" cy="400110"/>
          </a:xfrm>
          <a:prstGeom prst="rect">
            <a:avLst/>
          </a:prstGeom>
          <a:noFill/>
        </p:spPr>
        <p:txBody>
          <a:bodyPr wrap="none" rtlCol="0">
            <a:spAutoFit/>
          </a:bodyPr>
          <a:lstStyle/>
          <a:p>
            <a:r>
              <a:rPr lang="en-US" sz="2000" dirty="0">
                <a:solidFill>
                  <a:schemeClr val="bg1">
                    <a:lumMod val="50000"/>
                  </a:schemeClr>
                </a:solidFill>
              </a:rPr>
              <a:t>Build</a:t>
            </a:r>
          </a:p>
        </p:txBody>
      </p:sp>
      <p:sp>
        <p:nvSpPr>
          <p:cNvPr id="144" name="Rounded Rectangle 100">
            <a:extLst>
              <a:ext uri="{FF2B5EF4-FFF2-40B4-BE49-F238E27FC236}">
                <a16:creationId xmlns:a16="http://schemas.microsoft.com/office/drawing/2014/main" id="{4B0140EE-2171-4406-9815-7ABA7D76B0E1}"/>
              </a:ext>
            </a:extLst>
          </p:cNvPr>
          <p:cNvSpPr/>
          <p:nvPr/>
        </p:nvSpPr>
        <p:spPr>
          <a:xfrm>
            <a:off x="8577392" y="2505755"/>
            <a:ext cx="1836492" cy="768012"/>
          </a:xfrm>
          <a:prstGeom prst="round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45" name="Group 144">
            <a:extLst>
              <a:ext uri="{FF2B5EF4-FFF2-40B4-BE49-F238E27FC236}">
                <a16:creationId xmlns:a16="http://schemas.microsoft.com/office/drawing/2014/main" id="{BE679508-76CD-4057-B0F6-6DDDBA90C114}"/>
              </a:ext>
            </a:extLst>
          </p:cNvPr>
          <p:cNvGrpSpPr/>
          <p:nvPr/>
        </p:nvGrpSpPr>
        <p:grpSpPr>
          <a:xfrm>
            <a:off x="10407218" y="2635244"/>
            <a:ext cx="361295" cy="192023"/>
            <a:chOff x="8640666" y="3333406"/>
            <a:chExt cx="516136" cy="274320"/>
          </a:xfrm>
          <a:solidFill>
            <a:schemeClr val="bg1">
              <a:lumMod val="50000"/>
            </a:schemeClr>
          </a:solidFill>
        </p:grpSpPr>
        <p:sp>
          <p:nvSpPr>
            <p:cNvPr id="148" name="Oval 147">
              <a:extLst>
                <a:ext uri="{FF2B5EF4-FFF2-40B4-BE49-F238E27FC236}">
                  <a16:creationId xmlns:a16="http://schemas.microsoft.com/office/drawing/2014/main" id="{F39152D6-5112-41EA-9184-73326508211B}"/>
                </a:ext>
              </a:extLst>
            </p:cNvPr>
            <p:cNvSpPr/>
            <p:nvPr/>
          </p:nvSpPr>
          <p:spPr>
            <a:xfrm>
              <a:off x="8882482" y="3333406"/>
              <a:ext cx="274320" cy="274320"/>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49" name="Straight Connector 148">
              <a:extLst>
                <a:ext uri="{FF2B5EF4-FFF2-40B4-BE49-F238E27FC236}">
                  <a16:creationId xmlns:a16="http://schemas.microsoft.com/office/drawing/2014/main" id="{6EC24D8B-7E2E-4E9E-87BC-39FDD23DB6D4}"/>
                </a:ext>
              </a:extLst>
            </p:cNvPr>
            <p:cNvCxnSpPr/>
            <p:nvPr/>
          </p:nvCxnSpPr>
          <p:spPr>
            <a:xfrm>
              <a:off x="8640666" y="3470566"/>
              <a:ext cx="483632" cy="0"/>
            </a:xfrm>
            <a:prstGeom prst="line">
              <a:avLst/>
            </a:prstGeom>
            <a:grpFill/>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46" name="TextBox 145">
            <a:extLst>
              <a:ext uri="{FF2B5EF4-FFF2-40B4-BE49-F238E27FC236}">
                <a16:creationId xmlns:a16="http://schemas.microsoft.com/office/drawing/2014/main" id="{663A625B-C3F5-4C27-AEC5-4BB87D9A14FE}"/>
              </a:ext>
            </a:extLst>
          </p:cNvPr>
          <p:cNvSpPr txBox="1"/>
          <p:nvPr/>
        </p:nvSpPr>
        <p:spPr>
          <a:xfrm>
            <a:off x="8647646" y="2552232"/>
            <a:ext cx="1736819" cy="584775"/>
          </a:xfrm>
          <a:prstGeom prst="rect">
            <a:avLst/>
          </a:prstGeom>
          <a:noFill/>
        </p:spPr>
        <p:txBody>
          <a:bodyPr wrap="square" rtlCol="0">
            <a:spAutoFit/>
          </a:bodyPr>
          <a:lstStyle/>
          <a:p>
            <a:pPr algn="ctr"/>
            <a:r>
              <a:rPr lang="en-US" sz="1600" b="1" u="sng" dirty="0">
                <a:solidFill>
                  <a:schemeClr val="bg1">
                    <a:lumMod val="50000"/>
                  </a:schemeClr>
                </a:solidFill>
              </a:rPr>
              <a:t>PNF</a:t>
            </a:r>
            <a:br>
              <a:rPr lang="en-US" sz="1600" b="1" u="sng" dirty="0">
                <a:solidFill>
                  <a:schemeClr val="bg1">
                    <a:lumMod val="50000"/>
                  </a:schemeClr>
                </a:solidFill>
              </a:rPr>
            </a:br>
            <a:r>
              <a:rPr lang="en-US" sz="1600" b="1" u="sng" dirty="0">
                <a:solidFill>
                  <a:schemeClr val="bg1">
                    <a:lumMod val="50000"/>
                  </a:schemeClr>
                </a:solidFill>
              </a:rPr>
              <a:t>Service Template</a:t>
            </a:r>
          </a:p>
        </p:txBody>
      </p:sp>
      <p:sp>
        <p:nvSpPr>
          <p:cNvPr id="147" name="TextBox 146">
            <a:extLst>
              <a:ext uri="{FF2B5EF4-FFF2-40B4-BE49-F238E27FC236}">
                <a16:creationId xmlns:a16="http://schemas.microsoft.com/office/drawing/2014/main" id="{A8377F33-BD2A-454C-8437-48CEA5C89427}"/>
              </a:ext>
            </a:extLst>
          </p:cNvPr>
          <p:cNvSpPr txBox="1"/>
          <p:nvPr/>
        </p:nvSpPr>
        <p:spPr>
          <a:xfrm>
            <a:off x="10821040" y="2505755"/>
            <a:ext cx="712054" cy="400110"/>
          </a:xfrm>
          <a:prstGeom prst="rect">
            <a:avLst/>
          </a:prstGeom>
          <a:noFill/>
        </p:spPr>
        <p:txBody>
          <a:bodyPr wrap="none" rtlCol="0">
            <a:spAutoFit/>
          </a:bodyPr>
          <a:lstStyle/>
          <a:p>
            <a:r>
              <a:rPr lang="en-US" sz="2000" dirty="0">
                <a:solidFill>
                  <a:schemeClr val="bg1">
                    <a:lumMod val="50000"/>
                  </a:schemeClr>
                </a:solidFill>
              </a:rPr>
              <a:t>Build</a:t>
            </a:r>
          </a:p>
        </p:txBody>
      </p:sp>
      <p:grpSp>
        <p:nvGrpSpPr>
          <p:cNvPr id="150" name="Group 149">
            <a:extLst>
              <a:ext uri="{FF2B5EF4-FFF2-40B4-BE49-F238E27FC236}">
                <a16:creationId xmlns:a16="http://schemas.microsoft.com/office/drawing/2014/main" id="{28CF24CE-C06A-49BD-842E-3D0D3F686E14}"/>
              </a:ext>
            </a:extLst>
          </p:cNvPr>
          <p:cNvGrpSpPr/>
          <p:nvPr/>
        </p:nvGrpSpPr>
        <p:grpSpPr>
          <a:xfrm>
            <a:off x="8897218" y="2936707"/>
            <a:ext cx="2955702" cy="768012"/>
            <a:chOff x="8504940" y="1614994"/>
            <a:chExt cx="2955702" cy="768012"/>
          </a:xfrm>
        </p:grpSpPr>
        <p:sp>
          <p:nvSpPr>
            <p:cNvPr id="151" name="Rounded Rectangle 100">
              <a:extLst>
                <a:ext uri="{FF2B5EF4-FFF2-40B4-BE49-F238E27FC236}">
                  <a16:creationId xmlns:a16="http://schemas.microsoft.com/office/drawing/2014/main" id="{03359B81-179E-4BE9-A5CB-DB870BD9CB4E}"/>
                </a:ext>
              </a:extLst>
            </p:cNvPr>
            <p:cNvSpPr/>
            <p:nvPr/>
          </p:nvSpPr>
          <p:spPr>
            <a:xfrm>
              <a:off x="8504940" y="1614994"/>
              <a:ext cx="1836492" cy="76801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52" name="Group 151">
              <a:extLst>
                <a:ext uri="{FF2B5EF4-FFF2-40B4-BE49-F238E27FC236}">
                  <a16:creationId xmlns:a16="http://schemas.microsoft.com/office/drawing/2014/main" id="{4C0433EC-B965-4539-ABB7-8A1E7868A8D0}"/>
                </a:ext>
              </a:extLst>
            </p:cNvPr>
            <p:cNvGrpSpPr/>
            <p:nvPr/>
          </p:nvGrpSpPr>
          <p:grpSpPr>
            <a:xfrm>
              <a:off x="10334766" y="1744483"/>
              <a:ext cx="361295" cy="192023"/>
              <a:chOff x="8640666" y="3333406"/>
              <a:chExt cx="516136" cy="274320"/>
            </a:xfrm>
          </p:grpSpPr>
          <p:sp>
            <p:nvSpPr>
              <p:cNvPr id="155" name="Oval 154">
                <a:extLst>
                  <a:ext uri="{FF2B5EF4-FFF2-40B4-BE49-F238E27FC236}">
                    <a16:creationId xmlns:a16="http://schemas.microsoft.com/office/drawing/2014/main" id="{43943672-DDE0-441D-96A3-416D7D74DF4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56" name="Straight Connector 155">
                <a:extLst>
                  <a:ext uri="{FF2B5EF4-FFF2-40B4-BE49-F238E27FC236}">
                    <a16:creationId xmlns:a16="http://schemas.microsoft.com/office/drawing/2014/main" id="{345052B7-CBB5-4DCA-8A93-CDBE563B694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3" name="TextBox 152">
              <a:extLst>
                <a:ext uri="{FF2B5EF4-FFF2-40B4-BE49-F238E27FC236}">
                  <a16:creationId xmlns:a16="http://schemas.microsoft.com/office/drawing/2014/main" id="{F3CE4EAF-C689-4D18-AA31-6C138E7F9105}"/>
                </a:ext>
              </a:extLst>
            </p:cNvPr>
            <p:cNvSpPr txBox="1"/>
            <p:nvPr/>
          </p:nvSpPr>
          <p:spPr>
            <a:xfrm>
              <a:off x="8575194" y="1661471"/>
              <a:ext cx="1736819" cy="584775"/>
            </a:xfrm>
            <a:prstGeom prst="rect">
              <a:avLst/>
            </a:prstGeom>
            <a:noFill/>
          </p:spPr>
          <p:txBody>
            <a:bodyPr wrap="square" rtlCol="0">
              <a:spAutoFit/>
            </a:bodyPr>
            <a:lstStyle/>
            <a:p>
              <a:pPr algn="ctr"/>
              <a:r>
                <a:rPr lang="en-US" sz="1600" b="1" u="sng" dirty="0"/>
                <a:t>Network</a:t>
              </a:r>
              <a:br>
                <a:rPr lang="en-US" sz="1600" b="1" u="sng" dirty="0"/>
              </a:br>
              <a:r>
                <a:rPr lang="en-US" sz="1600" b="1" u="sng" dirty="0"/>
                <a:t>Service Template</a:t>
              </a:r>
            </a:p>
          </p:txBody>
        </p:sp>
        <p:sp>
          <p:nvSpPr>
            <p:cNvPr id="154" name="TextBox 153">
              <a:extLst>
                <a:ext uri="{FF2B5EF4-FFF2-40B4-BE49-F238E27FC236}">
                  <a16:creationId xmlns:a16="http://schemas.microsoft.com/office/drawing/2014/main" id="{0F0B925B-737F-4497-9136-9F934DE421CD}"/>
                </a:ext>
              </a:extLst>
            </p:cNvPr>
            <p:cNvSpPr txBox="1"/>
            <p:nvPr/>
          </p:nvSpPr>
          <p:spPr>
            <a:xfrm>
              <a:off x="10748588" y="1614994"/>
              <a:ext cx="712054" cy="400110"/>
            </a:xfrm>
            <a:prstGeom prst="rect">
              <a:avLst/>
            </a:prstGeom>
            <a:noFill/>
          </p:spPr>
          <p:txBody>
            <a:bodyPr wrap="none" rtlCol="0">
              <a:spAutoFit/>
            </a:bodyPr>
            <a:lstStyle/>
            <a:p>
              <a:r>
                <a:rPr lang="en-US" sz="2000" dirty="0"/>
                <a:t>Build</a:t>
              </a:r>
            </a:p>
          </p:txBody>
        </p:sp>
      </p:grpSp>
      <p:grpSp>
        <p:nvGrpSpPr>
          <p:cNvPr id="157" name="Group 156">
            <a:extLst>
              <a:ext uri="{FF2B5EF4-FFF2-40B4-BE49-F238E27FC236}">
                <a16:creationId xmlns:a16="http://schemas.microsoft.com/office/drawing/2014/main" id="{BD7898D8-C708-49F9-8A5A-B223F9B9BF2E}"/>
              </a:ext>
            </a:extLst>
          </p:cNvPr>
          <p:cNvGrpSpPr/>
          <p:nvPr/>
        </p:nvGrpSpPr>
        <p:grpSpPr>
          <a:xfrm>
            <a:off x="9289446" y="3382964"/>
            <a:ext cx="2955702" cy="768012"/>
            <a:chOff x="8504940" y="1614994"/>
            <a:chExt cx="2955702" cy="768012"/>
          </a:xfrm>
        </p:grpSpPr>
        <p:sp>
          <p:nvSpPr>
            <p:cNvPr id="158" name="Rounded Rectangle 100">
              <a:extLst>
                <a:ext uri="{FF2B5EF4-FFF2-40B4-BE49-F238E27FC236}">
                  <a16:creationId xmlns:a16="http://schemas.microsoft.com/office/drawing/2014/main" id="{5F7C7FBC-CC6D-4BCB-A071-09F775FA78C2}"/>
                </a:ext>
              </a:extLst>
            </p:cNvPr>
            <p:cNvSpPr/>
            <p:nvPr/>
          </p:nvSpPr>
          <p:spPr>
            <a:xfrm>
              <a:off x="8504940" y="1614994"/>
              <a:ext cx="1836492" cy="76801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59" name="Group 158">
              <a:extLst>
                <a:ext uri="{FF2B5EF4-FFF2-40B4-BE49-F238E27FC236}">
                  <a16:creationId xmlns:a16="http://schemas.microsoft.com/office/drawing/2014/main" id="{9085EF2E-B31E-4D02-8622-37B1CE2D5340}"/>
                </a:ext>
              </a:extLst>
            </p:cNvPr>
            <p:cNvGrpSpPr/>
            <p:nvPr/>
          </p:nvGrpSpPr>
          <p:grpSpPr>
            <a:xfrm>
              <a:off x="10334766" y="1744483"/>
              <a:ext cx="361295" cy="192023"/>
              <a:chOff x="8640666" y="3333406"/>
              <a:chExt cx="516136" cy="274320"/>
            </a:xfrm>
          </p:grpSpPr>
          <p:sp>
            <p:nvSpPr>
              <p:cNvPr id="162" name="Oval 161">
                <a:extLst>
                  <a:ext uri="{FF2B5EF4-FFF2-40B4-BE49-F238E27FC236}">
                    <a16:creationId xmlns:a16="http://schemas.microsoft.com/office/drawing/2014/main" id="{FC82BCBC-D8DC-4E9D-9DD6-52BF65E771DE}"/>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63" name="Straight Connector 162">
                <a:extLst>
                  <a:ext uri="{FF2B5EF4-FFF2-40B4-BE49-F238E27FC236}">
                    <a16:creationId xmlns:a16="http://schemas.microsoft.com/office/drawing/2014/main" id="{FA97A87F-D0AE-46F1-AF1B-60240B321D13}"/>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0" name="TextBox 159">
              <a:extLst>
                <a:ext uri="{FF2B5EF4-FFF2-40B4-BE49-F238E27FC236}">
                  <a16:creationId xmlns:a16="http://schemas.microsoft.com/office/drawing/2014/main" id="{705A8B28-EF58-44C4-BE63-CEF17D28400D}"/>
                </a:ext>
              </a:extLst>
            </p:cNvPr>
            <p:cNvSpPr txBox="1"/>
            <p:nvPr/>
          </p:nvSpPr>
          <p:spPr>
            <a:xfrm>
              <a:off x="8575194" y="1661471"/>
              <a:ext cx="1736819" cy="584775"/>
            </a:xfrm>
            <a:prstGeom prst="rect">
              <a:avLst/>
            </a:prstGeom>
            <a:noFill/>
          </p:spPr>
          <p:txBody>
            <a:bodyPr wrap="square" rtlCol="0">
              <a:spAutoFit/>
            </a:bodyPr>
            <a:lstStyle/>
            <a:p>
              <a:pPr algn="ctr"/>
              <a:r>
                <a:rPr lang="en-US" sz="1600" b="1" u="sng" dirty="0"/>
                <a:t>VNF</a:t>
              </a:r>
              <a:br>
                <a:rPr lang="en-US" sz="1600" b="1" u="sng" dirty="0"/>
              </a:br>
              <a:r>
                <a:rPr lang="en-US" sz="1600" b="1" u="sng" dirty="0"/>
                <a:t>Service Template</a:t>
              </a:r>
            </a:p>
          </p:txBody>
        </p:sp>
        <p:sp>
          <p:nvSpPr>
            <p:cNvPr id="161" name="TextBox 160">
              <a:extLst>
                <a:ext uri="{FF2B5EF4-FFF2-40B4-BE49-F238E27FC236}">
                  <a16:creationId xmlns:a16="http://schemas.microsoft.com/office/drawing/2014/main" id="{A2B0CDB6-F7EA-408A-84F2-D1B0A80082E3}"/>
                </a:ext>
              </a:extLst>
            </p:cNvPr>
            <p:cNvSpPr txBox="1"/>
            <p:nvPr/>
          </p:nvSpPr>
          <p:spPr>
            <a:xfrm>
              <a:off x="10748588" y="1614994"/>
              <a:ext cx="712054" cy="400110"/>
            </a:xfrm>
            <a:prstGeom prst="rect">
              <a:avLst/>
            </a:prstGeom>
            <a:noFill/>
          </p:spPr>
          <p:txBody>
            <a:bodyPr wrap="none" rtlCol="0">
              <a:spAutoFit/>
            </a:bodyPr>
            <a:lstStyle/>
            <a:p>
              <a:r>
                <a:rPr lang="en-US" sz="2000" dirty="0"/>
                <a:t>Build</a:t>
              </a:r>
            </a:p>
          </p:txBody>
        </p:sp>
      </p:grpSp>
      <p:sp>
        <p:nvSpPr>
          <p:cNvPr id="186" name="TextBox 185">
            <a:extLst>
              <a:ext uri="{FF2B5EF4-FFF2-40B4-BE49-F238E27FC236}">
                <a16:creationId xmlns:a16="http://schemas.microsoft.com/office/drawing/2014/main" id="{B80E5CC8-C863-4332-B4AA-D97AE549D544}"/>
              </a:ext>
            </a:extLst>
          </p:cNvPr>
          <p:cNvSpPr txBox="1"/>
          <p:nvPr/>
        </p:nvSpPr>
        <p:spPr>
          <a:xfrm rot="16200000">
            <a:off x="907255" y="2792026"/>
            <a:ext cx="658906" cy="369332"/>
          </a:xfrm>
          <a:prstGeom prst="rect">
            <a:avLst/>
          </a:prstGeom>
          <a:noFill/>
        </p:spPr>
        <p:txBody>
          <a:bodyPr wrap="square" rtlCol="0">
            <a:spAutoFit/>
          </a:bodyPr>
          <a:lstStyle/>
          <a:p>
            <a:r>
              <a:rPr lang="en-US" dirty="0"/>
              <a:t>SO</a:t>
            </a:r>
          </a:p>
        </p:txBody>
      </p:sp>
    </p:spTree>
    <p:extLst>
      <p:ext uri="{BB962C8B-B14F-4D97-AF65-F5344CB8AC3E}">
        <p14:creationId xmlns:p14="http://schemas.microsoft.com/office/powerpoint/2010/main" val="8757012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High Level TOSCA Organization</a:t>
            </a:r>
            <a:br>
              <a:rPr lang="en-US" dirty="0"/>
            </a:br>
            <a:r>
              <a:rPr lang="en-US" dirty="0"/>
              <a:t>(Original Approach)</a:t>
            </a:r>
          </a:p>
        </p:txBody>
      </p:sp>
      <p:grpSp>
        <p:nvGrpSpPr>
          <p:cNvPr id="20" name="Group 19">
            <a:extLst>
              <a:ext uri="{FF2B5EF4-FFF2-40B4-BE49-F238E27FC236}">
                <a16:creationId xmlns:a16="http://schemas.microsoft.com/office/drawing/2014/main" id="{01849D0F-2007-458E-9B2F-12C1DDBF7F12}"/>
              </a:ext>
            </a:extLst>
          </p:cNvPr>
          <p:cNvGrpSpPr/>
          <p:nvPr/>
        </p:nvGrpSpPr>
        <p:grpSpPr>
          <a:xfrm>
            <a:off x="314962" y="1371604"/>
            <a:ext cx="11263867" cy="4876784"/>
            <a:chOff x="314962" y="1371604"/>
            <a:chExt cx="11263867" cy="4876784"/>
          </a:xfrm>
        </p:grpSpPr>
        <p:sp>
          <p:nvSpPr>
            <p:cNvPr id="6" name="Rounded Rectangle 100">
              <a:extLst>
                <a:ext uri="{FF2B5EF4-FFF2-40B4-BE49-F238E27FC236}">
                  <a16:creationId xmlns:a16="http://schemas.microsoft.com/office/drawing/2014/main" id="{1EAC6E97-EC85-4473-A6A6-6CCD7FACA12E}"/>
                </a:ext>
              </a:extLst>
            </p:cNvPr>
            <p:cNvSpPr/>
            <p:nvPr/>
          </p:nvSpPr>
          <p:spPr>
            <a:xfrm>
              <a:off x="314962" y="1371604"/>
              <a:ext cx="9272369" cy="4876784"/>
            </a:xfrm>
            <a:prstGeom prst="roundRect">
              <a:avLst>
                <a:gd name="adj" fmla="val 729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 name="TextBox 9">
              <a:extLst>
                <a:ext uri="{FF2B5EF4-FFF2-40B4-BE49-F238E27FC236}">
                  <a16:creationId xmlns:a16="http://schemas.microsoft.com/office/drawing/2014/main" id="{82C085B4-AE9E-42EC-BAA0-EC9E7D82505F}"/>
                </a:ext>
              </a:extLst>
            </p:cNvPr>
            <p:cNvSpPr txBox="1"/>
            <p:nvPr/>
          </p:nvSpPr>
          <p:spPr>
            <a:xfrm>
              <a:off x="4124322" y="1419359"/>
              <a:ext cx="1736819" cy="584775"/>
            </a:xfrm>
            <a:prstGeom prst="rect">
              <a:avLst/>
            </a:prstGeom>
            <a:noFill/>
          </p:spPr>
          <p:txBody>
            <a:bodyPr wrap="square" rtlCol="0">
              <a:spAutoFit/>
            </a:bodyPr>
            <a:lstStyle/>
            <a:p>
              <a:pPr algn="ctr"/>
              <a:r>
                <a:rPr lang="en-US" sz="1600" b="1" u="sng" dirty="0"/>
                <a:t>Service</a:t>
              </a:r>
              <a:br>
                <a:rPr lang="en-US" sz="1600" b="1" u="sng" dirty="0"/>
              </a:br>
              <a:r>
                <a:rPr lang="en-US" sz="1600" b="1" u="sng" dirty="0"/>
                <a:t>Service Template</a:t>
              </a:r>
            </a:p>
          </p:txBody>
        </p:sp>
        <p:grpSp>
          <p:nvGrpSpPr>
            <p:cNvPr id="8" name="Group 7">
              <a:extLst>
                <a:ext uri="{FF2B5EF4-FFF2-40B4-BE49-F238E27FC236}">
                  <a16:creationId xmlns:a16="http://schemas.microsoft.com/office/drawing/2014/main" id="{666F1218-B7A9-4C7F-94B5-3DCA6B3BE992}"/>
                </a:ext>
              </a:extLst>
            </p:cNvPr>
            <p:cNvGrpSpPr/>
            <p:nvPr/>
          </p:nvGrpSpPr>
          <p:grpSpPr>
            <a:xfrm>
              <a:off x="9587331" y="1607685"/>
              <a:ext cx="361295" cy="192023"/>
              <a:chOff x="8640666" y="3333406"/>
              <a:chExt cx="516136" cy="274320"/>
            </a:xfrm>
          </p:grpSpPr>
          <p:sp>
            <p:nvSpPr>
              <p:cNvPr id="23" name="Oval 22">
                <a:extLst>
                  <a:ext uri="{FF2B5EF4-FFF2-40B4-BE49-F238E27FC236}">
                    <a16:creationId xmlns:a16="http://schemas.microsoft.com/office/drawing/2014/main" id="{B7FEB16E-5CA1-4C88-B355-B69D784E5BA7}"/>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24" name="Straight Connector 23">
                <a:extLst>
                  <a:ext uri="{FF2B5EF4-FFF2-40B4-BE49-F238E27FC236}">
                    <a16:creationId xmlns:a16="http://schemas.microsoft.com/office/drawing/2014/main" id="{BA44F426-A2A5-4E3C-91F1-4AF0A89439CC}"/>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C72088FE-C343-45E6-93A9-91F325AD6A90}"/>
                </a:ext>
              </a:extLst>
            </p:cNvPr>
            <p:cNvSpPr txBox="1"/>
            <p:nvPr/>
          </p:nvSpPr>
          <p:spPr>
            <a:xfrm>
              <a:off x="10001153" y="1478196"/>
              <a:ext cx="1577676" cy="400110"/>
            </a:xfrm>
            <a:prstGeom prst="rect">
              <a:avLst/>
            </a:prstGeom>
            <a:noFill/>
          </p:spPr>
          <p:txBody>
            <a:bodyPr wrap="none" rtlCol="0">
              <a:spAutoFit/>
            </a:bodyPr>
            <a:lstStyle/>
            <a:p>
              <a:r>
                <a:rPr lang="en-US" sz="2000" dirty="0"/>
                <a:t>Build (inputs)</a:t>
              </a:r>
            </a:p>
          </p:txBody>
        </p:sp>
      </p:grpSp>
      <p:grpSp>
        <p:nvGrpSpPr>
          <p:cNvPr id="16" name="Group 15">
            <a:extLst>
              <a:ext uri="{FF2B5EF4-FFF2-40B4-BE49-F238E27FC236}">
                <a16:creationId xmlns:a16="http://schemas.microsoft.com/office/drawing/2014/main" id="{76B47BD0-287F-417F-96C3-B8CE555190FA}"/>
              </a:ext>
            </a:extLst>
          </p:cNvPr>
          <p:cNvGrpSpPr/>
          <p:nvPr/>
        </p:nvGrpSpPr>
        <p:grpSpPr>
          <a:xfrm>
            <a:off x="564517" y="2199902"/>
            <a:ext cx="5018136" cy="2461001"/>
            <a:chOff x="564517" y="2199902"/>
            <a:chExt cx="5018136" cy="2461001"/>
          </a:xfrm>
        </p:grpSpPr>
        <p:sp>
          <p:nvSpPr>
            <p:cNvPr id="25" name="Rounded Rectangle 100">
              <a:extLst>
                <a:ext uri="{FF2B5EF4-FFF2-40B4-BE49-F238E27FC236}">
                  <a16:creationId xmlns:a16="http://schemas.microsoft.com/office/drawing/2014/main" id="{94EF4AA5-DD29-449D-A349-40714024A2F1}"/>
                </a:ext>
              </a:extLst>
            </p:cNvPr>
            <p:cNvSpPr/>
            <p:nvPr/>
          </p:nvSpPr>
          <p:spPr>
            <a:xfrm>
              <a:off x="564517" y="2199902"/>
              <a:ext cx="5018136" cy="2461001"/>
            </a:xfrm>
            <a:prstGeom prst="roundRect">
              <a:avLst>
                <a:gd name="adj" fmla="val 7292"/>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3" name="TextBox 42">
              <a:extLst>
                <a:ext uri="{FF2B5EF4-FFF2-40B4-BE49-F238E27FC236}">
                  <a16:creationId xmlns:a16="http://schemas.microsoft.com/office/drawing/2014/main" id="{375AFF86-A45A-47A1-A0F6-B971377FB56D}"/>
                </a:ext>
              </a:extLst>
            </p:cNvPr>
            <p:cNvSpPr txBox="1"/>
            <p:nvPr/>
          </p:nvSpPr>
          <p:spPr>
            <a:xfrm>
              <a:off x="1994965" y="2241015"/>
              <a:ext cx="1736819" cy="338554"/>
            </a:xfrm>
            <a:prstGeom prst="rect">
              <a:avLst/>
            </a:prstGeom>
            <a:noFill/>
          </p:spPr>
          <p:txBody>
            <a:bodyPr wrap="square" rtlCol="0">
              <a:spAutoFit/>
            </a:bodyPr>
            <a:lstStyle/>
            <a:p>
              <a:pPr algn="ctr"/>
              <a:r>
                <a:rPr lang="en-US" sz="1600" b="1" u="sng" dirty="0"/>
                <a:t>VNF</a:t>
              </a:r>
            </a:p>
          </p:txBody>
        </p:sp>
      </p:grpSp>
      <p:grpSp>
        <p:nvGrpSpPr>
          <p:cNvPr id="7" name="Group 6">
            <a:extLst>
              <a:ext uri="{FF2B5EF4-FFF2-40B4-BE49-F238E27FC236}">
                <a16:creationId xmlns:a16="http://schemas.microsoft.com/office/drawing/2014/main" id="{BA8B7AFE-F7E0-4047-B135-A4DBF91CB810}"/>
              </a:ext>
            </a:extLst>
          </p:cNvPr>
          <p:cNvGrpSpPr/>
          <p:nvPr/>
        </p:nvGrpSpPr>
        <p:grpSpPr>
          <a:xfrm>
            <a:off x="6698586" y="3597651"/>
            <a:ext cx="1255745" cy="489463"/>
            <a:chOff x="6873434" y="4047810"/>
            <a:chExt cx="1255745" cy="489463"/>
          </a:xfrm>
        </p:grpSpPr>
        <p:sp>
          <p:nvSpPr>
            <p:cNvPr id="95" name="Rounded Rectangle 100">
              <a:extLst>
                <a:ext uri="{FF2B5EF4-FFF2-40B4-BE49-F238E27FC236}">
                  <a16:creationId xmlns:a16="http://schemas.microsoft.com/office/drawing/2014/main" id="{35725351-F952-4559-9AFD-C8D17D44E3D2}"/>
                </a:ext>
              </a:extLst>
            </p:cNvPr>
            <p:cNvSpPr/>
            <p:nvPr/>
          </p:nvSpPr>
          <p:spPr>
            <a:xfrm>
              <a:off x="6873434" y="4047810"/>
              <a:ext cx="1255745" cy="489463"/>
            </a:xfrm>
            <a:prstGeom prst="round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7" name="TextBox 96">
              <a:extLst>
                <a:ext uri="{FF2B5EF4-FFF2-40B4-BE49-F238E27FC236}">
                  <a16:creationId xmlns:a16="http://schemas.microsoft.com/office/drawing/2014/main" id="{3FFD4EFB-CC41-45DE-865B-5ABBE485C694}"/>
                </a:ext>
              </a:extLst>
            </p:cNvPr>
            <p:cNvSpPr txBox="1"/>
            <p:nvPr/>
          </p:nvSpPr>
          <p:spPr>
            <a:xfrm>
              <a:off x="6910651" y="4069351"/>
              <a:ext cx="1187591" cy="261610"/>
            </a:xfrm>
            <a:prstGeom prst="rect">
              <a:avLst/>
            </a:prstGeom>
            <a:noFill/>
          </p:spPr>
          <p:txBody>
            <a:bodyPr wrap="square" rtlCol="0">
              <a:spAutoFit/>
            </a:bodyPr>
            <a:lstStyle/>
            <a:p>
              <a:pPr algn="ctr"/>
              <a:r>
                <a:rPr lang="en-US" sz="1100" b="1" u="sng" dirty="0">
                  <a:solidFill>
                    <a:schemeClr val="bg1">
                      <a:lumMod val="50000"/>
                    </a:schemeClr>
                  </a:solidFill>
                </a:rPr>
                <a:t>Network</a:t>
              </a:r>
            </a:p>
          </p:txBody>
        </p:sp>
      </p:grpSp>
      <p:grpSp>
        <p:nvGrpSpPr>
          <p:cNvPr id="18" name="Group 17">
            <a:extLst>
              <a:ext uri="{FF2B5EF4-FFF2-40B4-BE49-F238E27FC236}">
                <a16:creationId xmlns:a16="http://schemas.microsoft.com/office/drawing/2014/main" id="{48ED48F7-E7C0-4959-8A05-073E4B15A480}"/>
              </a:ext>
            </a:extLst>
          </p:cNvPr>
          <p:cNvGrpSpPr/>
          <p:nvPr/>
        </p:nvGrpSpPr>
        <p:grpSpPr>
          <a:xfrm>
            <a:off x="702066" y="3166183"/>
            <a:ext cx="2161309" cy="1371090"/>
            <a:chOff x="702066" y="3166183"/>
            <a:chExt cx="2161309" cy="1371090"/>
          </a:xfrm>
        </p:grpSpPr>
        <p:sp>
          <p:nvSpPr>
            <p:cNvPr id="44" name="Rounded Rectangle 100">
              <a:extLst>
                <a:ext uri="{FF2B5EF4-FFF2-40B4-BE49-F238E27FC236}">
                  <a16:creationId xmlns:a16="http://schemas.microsoft.com/office/drawing/2014/main" id="{078122FB-A392-43C6-910E-ABB7FAA4AA51}"/>
                </a:ext>
              </a:extLst>
            </p:cNvPr>
            <p:cNvSpPr/>
            <p:nvPr/>
          </p:nvSpPr>
          <p:spPr>
            <a:xfrm>
              <a:off x="702066" y="3166183"/>
              <a:ext cx="2161309" cy="1371090"/>
            </a:xfrm>
            <a:prstGeom prst="roundRect">
              <a:avLst>
                <a:gd name="adj" fmla="val 7292"/>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2" name="TextBox 61">
              <a:extLst>
                <a:ext uri="{FF2B5EF4-FFF2-40B4-BE49-F238E27FC236}">
                  <a16:creationId xmlns:a16="http://schemas.microsoft.com/office/drawing/2014/main" id="{728EB4A3-E16D-41AF-B2DB-56BA6F606D37}"/>
                </a:ext>
              </a:extLst>
            </p:cNvPr>
            <p:cNvSpPr txBox="1"/>
            <p:nvPr/>
          </p:nvSpPr>
          <p:spPr>
            <a:xfrm>
              <a:off x="895138" y="3279862"/>
              <a:ext cx="1736819" cy="338554"/>
            </a:xfrm>
            <a:prstGeom prst="rect">
              <a:avLst/>
            </a:prstGeom>
            <a:noFill/>
          </p:spPr>
          <p:txBody>
            <a:bodyPr wrap="square" rtlCol="0">
              <a:spAutoFit/>
            </a:bodyPr>
            <a:lstStyle/>
            <a:p>
              <a:pPr algn="ctr"/>
              <a:r>
                <a:rPr lang="en-US" sz="1600" b="1" u="sng" dirty="0"/>
                <a:t>VF Module</a:t>
              </a:r>
            </a:p>
          </p:txBody>
        </p:sp>
      </p:grpSp>
      <p:grpSp>
        <p:nvGrpSpPr>
          <p:cNvPr id="17" name="Group 16">
            <a:extLst>
              <a:ext uri="{FF2B5EF4-FFF2-40B4-BE49-F238E27FC236}">
                <a16:creationId xmlns:a16="http://schemas.microsoft.com/office/drawing/2014/main" id="{52999828-4F64-4DCC-8686-545C2426E4D2}"/>
              </a:ext>
            </a:extLst>
          </p:cNvPr>
          <p:cNvGrpSpPr/>
          <p:nvPr/>
        </p:nvGrpSpPr>
        <p:grpSpPr>
          <a:xfrm>
            <a:off x="2001925" y="2397571"/>
            <a:ext cx="5572226" cy="434530"/>
            <a:chOff x="2001925" y="2397571"/>
            <a:chExt cx="5572226" cy="434530"/>
          </a:xfrm>
        </p:grpSpPr>
        <p:grpSp>
          <p:nvGrpSpPr>
            <p:cNvPr id="27" name="Group 26">
              <a:extLst>
                <a:ext uri="{FF2B5EF4-FFF2-40B4-BE49-F238E27FC236}">
                  <a16:creationId xmlns:a16="http://schemas.microsoft.com/office/drawing/2014/main" id="{F795832E-1D3A-4BE4-9D83-35C89197AD8C}"/>
                </a:ext>
              </a:extLst>
            </p:cNvPr>
            <p:cNvGrpSpPr/>
            <p:nvPr/>
          </p:nvGrpSpPr>
          <p:grpSpPr>
            <a:xfrm>
              <a:off x="5582653" y="2527060"/>
              <a:ext cx="361295" cy="192023"/>
              <a:chOff x="8640666" y="3333406"/>
              <a:chExt cx="516136" cy="274320"/>
            </a:xfrm>
          </p:grpSpPr>
          <p:sp>
            <p:nvSpPr>
              <p:cNvPr id="41" name="Oval 40">
                <a:extLst>
                  <a:ext uri="{FF2B5EF4-FFF2-40B4-BE49-F238E27FC236}">
                    <a16:creationId xmlns:a16="http://schemas.microsoft.com/office/drawing/2014/main" id="{49EFEF56-24E8-42BA-92BD-9F62C0054EF5}"/>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42" name="Straight Connector 41">
                <a:extLst>
                  <a:ext uri="{FF2B5EF4-FFF2-40B4-BE49-F238E27FC236}">
                    <a16:creationId xmlns:a16="http://schemas.microsoft.com/office/drawing/2014/main" id="{58136A25-41BA-4023-9087-ADCC08E2AF9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116BBA8D-0CF8-462C-91D8-6D67E5227AB3}"/>
                </a:ext>
              </a:extLst>
            </p:cNvPr>
            <p:cNvSpPr txBox="1"/>
            <p:nvPr/>
          </p:nvSpPr>
          <p:spPr>
            <a:xfrm>
              <a:off x="5996475" y="2397571"/>
              <a:ext cx="1577676" cy="400110"/>
            </a:xfrm>
            <a:prstGeom prst="rect">
              <a:avLst/>
            </a:prstGeom>
            <a:noFill/>
          </p:spPr>
          <p:txBody>
            <a:bodyPr wrap="none" rtlCol="0">
              <a:spAutoFit/>
            </a:bodyPr>
            <a:lstStyle/>
            <a:p>
              <a:r>
                <a:rPr lang="en-US" sz="2000" dirty="0"/>
                <a:t>Build (inputs)</a:t>
              </a:r>
            </a:p>
          </p:txBody>
        </p:sp>
        <p:sp>
          <p:nvSpPr>
            <p:cNvPr id="51" name="TextBox 50">
              <a:extLst>
                <a:ext uri="{FF2B5EF4-FFF2-40B4-BE49-F238E27FC236}">
                  <a16:creationId xmlns:a16="http://schemas.microsoft.com/office/drawing/2014/main" id="{7A30E549-0D65-40B4-9247-27A682BFDB5D}"/>
                </a:ext>
              </a:extLst>
            </p:cNvPr>
            <p:cNvSpPr txBox="1"/>
            <p:nvPr/>
          </p:nvSpPr>
          <p:spPr>
            <a:xfrm>
              <a:off x="2001925" y="2493547"/>
              <a:ext cx="1736819" cy="338554"/>
            </a:xfrm>
            <a:prstGeom prst="rect">
              <a:avLst/>
            </a:prstGeom>
            <a:noFill/>
          </p:spPr>
          <p:txBody>
            <a:bodyPr wrap="square" rtlCol="0">
              <a:spAutoFit/>
            </a:bodyPr>
            <a:lstStyle/>
            <a:p>
              <a:pPr algn="ctr"/>
              <a:r>
                <a:rPr lang="en-US" sz="1600" b="1" u="sng" dirty="0"/>
                <a:t>Service Template</a:t>
              </a:r>
            </a:p>
          </p:txBody>
        </p:sp>
      </p:grpSp>
      <p:grpSp>
        <p:nvGrpSpPr>
          <p:cNvPr id="12" name="Group 11">
            <a:extLst>
              <a:ext uri="{FF2B5EF4-FFF2-40B4-BE49-F238E27FC236}">
                <a16:creationId xmlns:a16="http://schemas.microsoft.com/office/drawing/2014/main" id="{A84C6299-F45B-4E28-989A-7ACED9F8588C}"/>
              </a:ext>
            </a:extLst>
          </p:cNvPr>
          <p:cNvGrpSpPr/>
          <p:nvPr/>
        </p:nvGrpSpPr>
        <p:grpSpPr>
          <a:xfrm>
            <a:off x="564517" y="4963090"/>
            <a:ext cx="1836492" cy="1063672"/>
            <a:chOff x="564517" y="4963090"/>
            <a:chExt cx="1836492" cy="1063672"/>
          </a:xfrm>
        </p:grpSpPr>
        <p:sp>
          <p:nvSpPr>
            <p:cNvPr id="65" name="Rounded Rectangle 100">
              <a:extLst>
                <a:ext uri="{FF2B5EF4-FFF2-40B4-BE49-F238E27FC236}">
                  <a16:creationId xmlns:a16="http://schemas.microsoft.com/office/drawing/2014/main" id="{CD3F332A-7E2D-49DA-A246-67F3E0B78B45}"/>
                </a:ext>
              </a:extLst>
            </p:cNvPr>
            <p:cNvSpPr/>
            <p:nvPr/>
          </p:nvSpPr>
          <p:spPr>
            <a:xfrm>
              <a:off x="564517" y="496309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2" name="TextBox 51">
              <a:extLst>
                <a:ext uri="{FF2B5EF4-FFF2-40B4-BE49-F238E27FC236}">
                  <a16:creationId xmlns:a16="http://schemas.microsoft.com/office/drawing/2014/main" id="{A072975B-F44E-48BC-A5A6-4B1B491013B5}"/>
                </a:ext>
              </a:extLst>
            </p:cNvPr>
            <p:cNvSpPr txBox="1"/>
            <p:nvPr/>
          </p:nvSpPr>
          <p:spPr>
            <a:xfrm>
              <a:off x="627811" y="5160941"/>
              <a:ext cx="1736819" cy="338554"/>
            </a:xfrm>
            <a:prstGeom prst="rect">
              <a:avLst/>
            </a:prstGeom>
            <a:noFill/>
          </p:spPr>
          <p:txBody>
            <a:bodyPr wrap="square" rtlCol="0">
              <a:spAutoFit/>
            </a:bodyPr>
            <a:lstStyle/>
            <a:p>
              <a:pPr algn="ctr"/>
              <a:r>
                <a:rPr lang="en-US" sz="1600" b="1" u="sng" dirty="0"/>
                <a:t>PNF</a:t>
              </a:r>
            </a:p>
          </p:txBody>
        </p:sp>
      </p:grpSp>
      <p:grpSp>
        <p:nvGrpSpPr>
          <p:cNvPr id="13" name="Group 12">
            <a:extLst>
              <a:ext uri="{FF2B5EF4-FFF2-40B4-BE49-F238E27FC236}">
                <a16:creationId xmlns:a16="http://schemas.microsoft.com/office/drawing/2014/main" id="{FF4F9EBB-1272-4BD5-8B26-3F9ED409ED7F}"/>
              </a:ext>
            </a:extLst>
          </p:cNvPr>
          <p:cNvGrpSpPr/>
          <p:nvPr/>
        </p:nvGrpSpPr>
        <p:grpSpPr>
          <a:xfrm>
            <a:off x="634771" y="4963090"/>
            <a:ext cx="3751070" cy="788937"/>
            <a:chOff x="634771" y="4963090"/>
            <a:chExt cx="3751070" cy="788937"/>
          </a:xfrm>
        </p:grpSpPr>
        <p:grpSp>
          <p:nvGrpSpPr>
            <p:cNvPr id="66" name="Group 65">
              <a:extLst>
                <a:ext uri="{FF2B5EF4-FFF2-40B4-BE49-F238E27FC236}">
                  <a16:creationId xmlns:a16="http://schemas.microsoft.com/office/drawing/2014/main" id="{7BD0C3B3-7FC7-4BDE-848A-C69450B9C036}"/>
                </a:ext>
              </a:extLst>
            </p:cNvPr>
            <p:cNvGrpSpPr/>
            <p:nvPr/>
          </p:nvGrpSpPr>
          <p:grpSpPr>
            <a:xfrm>
              <a:off x="2394343" y="5092579"/>
              <a:ext cx="361295" cy="192023"/>
              <a:chOff x="8640666" y="3333406"/>
              <a:chExt cx="516136" cy="274320"/>
            </a:xfrm>
          </p:grpSpPr>
          <p:sp>
            <p:nvSpPr>
              <p:cNvPr id="77" name="Oval 76">
                <a:extLst>
                  <a:ext uri="{FF2B5EF4-FFF2-40B4-BE49-F238E27FC236}">
                    <a16:creationId xmlns:a16="http://schemas.microsoft.com/office/drawing/2014/main" id="{A9C4A03E-EA11-4E0E-95B7-4EEE6BF1259F}"/>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8" name="Straight Connector 77">
                <a:extLst>
                  <a:ext uri="{FF2B5EF4-FFF2-40B4-BE49-F238E27FC236}">
                    <a16:creationId xmlns:a16="http://schemas.microsoft.com/office/drawing/2014/main" id="{24C24BC5-8C7F-4D3D-9E2F-808DBAE14180}"/>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8" name="TextBox 67">
              <a:extLst>
                <a:ext uri="{FF2B5EF4-FFF2-40B4-BE49-F238E27FC236}">
                  <a16:creationId xmlns:a16="http://schemas.microsoft.com/office/drawing/2014/main" id="{698D3A4A-5A48-4F23-B02F-021DC56B0451}"/>
                </a:ext>
              </a:extLst>
            </p:cNvPr>
            <p:cNvSpPr txBox="1"/>
            <p:nvPr/>
          </p:nvSpPr>
          <p:spPr>
            <a:xfrm>
              <a:off x="2808165" y="4963090"/>
              <a:ext cx="1577676" cy="400110"/>
            </a:xfrm>
            <a:prstGeom prst="rect">
              <a:avLst/>
            </a:prstGeom>
            <a:noFill/>
          </p:spPr>
          <p:txBody>
            <a:bodyPr wrap="none" rtlCol="0">
              <a:spAutoFit/>
            </a:bodyPr>
            <a:lstStyle/>
            <a:p>
              <a:r>
                <a:rPr lang="en-US" sz="2000" dirty="0"/>
                <a:t>Build (inputs)</a:t>
              </a:r>
            </a:p>
          </p:txBody>
        </p:sp>
        <p:sp>
          <p:nvSpPr>
            <p:cNvPr id="53" name="TextBox 52">
              <a:extLst>
                <a:ext uri="{FF2B5EF4-FFF2-40B4-BE49-F238E27FC236}">
                  <a16:creationId xmlns:a16="http://schemas.microsoft.com/office/drawing/2014/main" id="{F8079F97-7D8C-4C09-8332-FC760C22CD5F}"/>
                </a:ext>
              </a:extLst>
            </p:cNvPr>
            <p:cNvSpPr txBox="1"/>
            <p:nvPr/>
          </p:nvSpPr>
          <p:spPr>
            <a:xfrm>
              <a:off x="634771" y="5413473"/>
              <a:ext cx="1736819" cy="338554"/>
            </a:xfrm>
            <a:prstGeom prst="rect">
              <a:avLst/>
            </a:prstGeom>
            <a:noFill/>
          </p:spPr>
          <p:txBody>
            <a:bodyPr wrap="square" rtlCol="0">
              <a:spAutoFit/>
            </a:bodyPr>
            <a:lstStyle/>
            <a:p>
              <a:pPr algn="ctr"/>
              <a:r>
                <a:rPr lang="en-US" sz="1600" b="1" u="sng" dirty="0"/>
                <a:t>Service Template</a:t>
              </a:r>
            </a:p>
          </p:txBody>
        </p:sp>
      </p:grpSp>
      <p:grpSp>
        <p:nvGrpSpPr>
          <p:cNvPr id="14" name="Group 13">
            <a:extLst>
              <a:ext uri="{FF2B5EF4-FFF2-40B4-BE49-F238E27FC236}">
                <a16:creationId xmlns:a16="http://schemas.microsoft.com/office/drawing/2014/main" id="{BF31033E-1875-48A5-AB94-529D8ED92768}"/>
              </a:ext>
            </a:extLst>
          </p:cNvPr>
          <p:cNvGrpSpPr/>
          <p:nvPr/>
        </p:nvGrpSpPr>
        <p:grpSpPr>
          <a:xfrm>
            <a:off x="5099299" y="4977706"/>
            <a:ext cx="1836492" cy="1063672"/>
            <a:chOff x="4183108" y="4949300"/>
            <a:chExt cx="1836492" cy="1063672"/>
          </a:xfrm>
        </p:grpSpPr>
        <p:sp>
          <p:nvSpPr>
            <p:cNvPr id="80" name="Rounded Rectangle 100">
              <a:extLst>
                <a:ext uri="{FF2B5EF4-FFF2-40B4-BE49-F238E27FC236}">
                  <a16:creationId xmlns:a16="http://schemas.microsoft.com/office/drawing/2014/main" id="{5D2AB47D-F632-423E-AE98-3EE20974E43F}"/>
                </a:ext>
              </a:extLst>
            </p:cNvPr>
            <p:cNvSpPr/>
            <p:nvPr/>
          </p:nvSpPr>
          <p:spPr>
            <a:xfrm>
              <a:off x="4183108" y="4949300"/>
              <a:ext cx="1836492" cy="1063672"/>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4" name="TextBox 53">
              <a:extLst>
                <a:ext uri="{FF2B5EF4-FFF2-40B4-BE49-F238E27FC236}">
                  <a16:creationId xmlns:a16="http://schemas.microsoft.com/office/drawing/2014/main" id="{2F5A5E69-6475-4015-A84C-781FE1B7C5A8}"/>
                </a:ext>
              </a:extLst>
            </p:cNvPr>
            <p:cNvSpPr txBox="1"/>
            <p:nvPr/>
          </p:nvSpPr>
          <p:spPr>
            <a:xfrm>
              <a:off x="4216628" y="5132908"/>
              <a:ext cx="1736819" cy="338554"/>
            </a:xfrm>
            <a:prstGeom prst="rect">
              <a:avLst/>
            </a:prstGeom>
            <a:noFill/>
          </p:spPr>
          <p:txBody>
            <a:bodyPr wrap="square" rtlCol="0">
              <a:spAutoFit/>
            </a:bodyPr>
            <a:lstStyle/>
            <a:p>
              <a:pPr algn="ctr"/>
              <a:r>
                <a:rPr lang="en-US" sz="1600" b="1" u="sng" dirty="0"/>
                <a:t>Allotted Resource</a:t>
              </a:r>
            </a:p>
          </p:txBody>
        </p:sp>
      </p:grpSp>
      <p:grpSp>
        <p:nvGrpSpPr>
          <p:cNvPr id="15" name="Group 14">
            <a:extLst>
              <a:ext uri="{FF2B5EF4-FFF2-40B4-BE49-F238E27FC236}">
                <a16:creationId xmlns:a16="http://schemas.microsoft.com/office/drawing/2014/main" id="{F67F4B8E-389F-4919-8168-3B4CD10ED7BF}"/>
              </a:ext>
            </a:extLst>
          </p:cNvPr>
          <p:cNvGrpSpPr/>
          <p:nvPr/>
        </p:nvGrpSpPr>
        <p:grpSpPr>
          <a:xfrm>
            <a:off x="5139779" y="4977706"/>
            <a:ext cx="3780844" cy="774694"/>
            <a:chOff x="4223588" y="4949300"/>
            <a:chExt cx="3780844" cy="774694"/>
          </a:xfrm>
        </p:grpSpPr>
        <p:grpSp>
          <p:nvGrpSpPr>
            <p:cNvPr id="81" name="Group 80">
              <a:extLst>
                <a:ext uri="{FF2B5EF4-FFF2-40B4-BE49-F238E27FC236}">
                  <a16:creationId xmlns:a16="http://schemas.microsoft.com/office/drawing/2014/main" id="{911524D3-04E0-483C-8182-702DE67774C4}"/>
                </a:ext>
              </a:extLst>
            </p:cNvPr>
            <p:cNvGrpSpPr/>
            <p:nvPr/>
          </p:nvGrpSpPr>
          <p:grpSpPr>
            <a:xfrm>
              <a:off x="6012934" y="5078789"/>
              <a:ext cx="361295" cy="192023"/>
              <a:chOff x="8640666" y="3333406"/>
              <a:chExt cx="516136" cy="274320"/>
            </a:xfrm>
          </p:grpSpPr>
          <p:sp>
            <p:nvSpPr>
              <p:cNvPr id="92" name="Oval 91">
                <a:extLst>
                  <a:ext uri="{FF2B5EF4-FFF2-40B4-BE49-F238E27FC236}">
                    <a16:creationId xmlns:a16="http://schemas.microsoft.com/office/drawing/2014/main" id="{E35C6535-A99E-41A7-B5A0-CFB7F77865A4}"/>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93" name="Straight Connector 92">
                <a:extLst>
                  <a:ext uri="{FF2B5EF4-FFF2-40B4-BE49-F238E27FC236}">
                    <a16:creationId xmlns:a16="http://schemas.microsoft.com/office/drawing/2014/main" id="{95884EE9-7D67-49F0-A244-C4C949B950E5}"/>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TextBox 82">
              <a:extLst>
                <a:ext uri="{FF2B5EF4-FFF2-40B4-BE49-F238E27FC236}">
                  <a16:creationId xmlns:a16="http://schemas.microsoft.com/office/drawing/2014/main" id="{CC0EAB13-8FF4-4D98-B9CB-4CE4C28833DD}"/>
                </a:ext>
              </a:extLst>
            </p:cNvPr>
            <p:cNvSpPr txBox="1"/>
            <p:nvPr/>
          </p:nvSpPr>
          <p:spPr>
            <a:xfrm>
              <a:off x="6426756" y="4949300"/>
              <a:ext cx="1577676" cy="400110"/>
            </a:xfrm>
            <a:prstGeom prst="rect">
              <a:avLst/>
            </a:prstGeom>
            <a:noFill/>
          </p:spPr>
          <p:txBody>
            <a:bodyPr wrap="none" rtlCol="0">
              <a:spAutoFit/>
            </a:bodyPr>
            <a:lstStyle/>
            <a:p>
              <a:r>
                <a:rPr lang="en-US" sz="2000" dirty="0"/>
                <a:t>Build (inputs)</a:t>
              </a:r>
            </a:p>
          </p:txBody>
        </p:sp>
        <p:sp>
          <p:nvSpPr>
            <p:cNvPr id="55" name="TextBox 54">
              <a:extLst>
                <a:ext uri="{FF2B5EF4-FFF2-40B4-BE49-F238E27FC236}">
                  <a16:creationId xmlns:a16="http://schemas.microsoft.com/office/drawing/2014/main" id="{FCE21955-FAAD-47D2-8BBA-95B4A837FD0B}"/>
                </a:ext>
              </a:extLst>
            </p:cNvPr>
            <p:cNvSpPr txBox="1"/>
            <p:nvPr/>
          </p:nvSpPr>
          <p:spPr>
            <a:xfrm>
              <a:off x="4223588" y="5385440"/>
              <a:ext cx="1736819" cy="338554"/>
            </a:xfrm>
            <a:prstGeom prst="rect">
              <a:avLst/>
            </a:prstGeom>
            <a:noFill/>
          </p:spPr>
          <p:txBody>
            <a:bodyPr wrap="square" rtlCol="0">
              <a:spAutoFit/>
            </a:bodyPr>
            <a:lstStyle/>
            <a:p>
              <a:pPr algn="ctr"/>
              <a:r>
                <a:rPr lang="en-US" sz="1600" b="1" u="sng" dirty="0"/>
                <a:t>Service Template</a:t>
              </a:r>
            </a:p>
          </p:txBody>
        </p:sp>
      </p:grpSp>
      <p:grpSp>
        <p:nvGrpSpPr>
          <p:cNvPr id="9" name="Group 8">
            <a:extLst>
              <a:ext uri="{FF2B5EF4-FFF2-40B4-BE49-F238E27FC236}">
                <a16:creationId xmlns:a16="http://schemas.microsoft.com/office/drawing/2014/main" id="{E34F0393-2A19-4881-8FD5-33EC83B481D1}"/>
              </a:ext>
            </a:extLst>
          </p:cNvPr>
          <p:cNvGrpSpPr/>
          <p:nvPr/>
        </p:nvGrpSpPr>
        <p:grpSpPr>
          <a:xfrm>
            <a:off x="6760943" y="3657375"/>
            <a:ext cx="2395337" cy="393460"/>
            <a:chOff x="6935791" y="4107534"/>
            <a:chExt cx="2395337" cy="393460"/>
          </a:xfrm>
        </p:grpSpPr>
        <p:grpSp>
          <p:nvGrpSpPr>
            <p:cNvPr id="96" name="Group 95">
              <a:extLst>
                <a:ext uri="{FF2B5EF4-FFF2-40B4-BE49-F238E27FC236}">
                  <a16:creationId xmlns:a16="http://schemas.microsoft.com/office/drawing/2014/main" id="{B98502C2-B245-4DF2-98B1-29965209AE9E}"/>
                </a:ext>
              </a:extLst>
            </p:cNvPr>
            <p:cNvGrpSpPr/>
            <p:nvPr/>
          </p:nvGrpSpPr>
          <p:grpSpPr>
            <a:xfrm>
              <a:off x="8124621" y="4176702"/>
              <a:ext cx="247044" cy="132653"/>
              <a:chOff x="8640666" y="3333406"/>
              <a:chExt cx="516136" cy="274320"/>
            </a:xfrm>
          </p:grpSpPr>
          <p:sp>
            <p:nvSpPr>
              <p:cNvPr id="99" name="Oval 98">
                <a:extLst>
                  <a:ext uri="{FF2B5EF4-FFF2-40B4-BE49-F238E27FC236}">
                    <a16:creationId xmlns:a16="http://schemas.microsoft.com/office/drawing/2014/main" id="{84861177-2B77-4040-8605-8482A0575576}"/>
                  </a:ext>
                </a:extLst>
              </p:cNvPr>
              <p:cNvSpPr/>
              <p:nvPr/>
            </p:nvSpPr>
            <p:spPr>
              <a:xfrm>
                <a:off x="8882482" y="3333406"/>
                <a:ext cx="274320" cy="27432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00" name="Straight Connector 99">
                <a:extLst>
                  <a:ext uri="{FF2B5EF4-FFF2-40B4-BE49-F238E27FC236}">
                    <a16:creationId xmlns:a16="http://schemas.microsoft.com/office/drawing/2014/main" id="{281E395D-D363-430C-ADE8-B3800FF64F9E}"/>
                  </a:ext>
                </a:extLst>
              </p:cNvPr>
              <p:cNvCxnSpPr/>
              <p:nvPr/>
            </p:nvCxnSpPr>
            <p:spPr>
              <a:xfrm>
                <a:off x="8640666" y="3470566"/>
                <a:ext cx="483632"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8" name="TextBox 97">
              <a:extLst>
                <a:ext uri="{FF2B5EF4-FFF2-40B4-BE49-F238E27FC236}">
                  <a16:creationId xmlns:a16="http://schemas.microsoft.com/office/drawing/2014/main" id="{5344DFF4-3A86-426D-9AF7-B8EFF880EA90}"/>
                </a:ext>
              </a:extLst>
            </p:cNvPr>
            <p:cNvSpPr txBox="1"/>
            <p:nvPr/>
          </p:nvSpPr>
          <p:spPr>
            <a:xfrm>
              <a:off x="8312901" y="4107534"/>
              <a:ext cx="1018227" cy="276999"/>
            </a:xfrm>
            <a:prstGeom prst="rect">
              <a:avLst/>
            </a:prstGeom>
            <a:noFill/>
          </p:spPr>
          <p:txBody>
            <a:bodyPr wrap="none" rtlCol="0">
              <a:spAutoFit/>
            </a:bodyPr>
            <a:lstStyle/>
            <a:p>
              <a:r>
                <a:rPr lang="en-US" sz="1200" dirty="0">
                  <a:solidFill>
                    <a:schemeClr val="bg1">
                      <a:lumMod val="50000"/>
                    </a:schemeClr>
                  </a:solidFill>
                </a:rPr>
                <a:t>Build (Inputs)</a:t>
              </a:r>
            </a:p>
          </p:txBody>
        </p:sp>
        <p:sp>
          <p:nvSpPr>
            <p:cNvPr id="56" name="TextBox 55">
              <a:extLst>
                <a:ext uri="{FF2B5EF4-FFF2-40B4-BE49-F238E27FC236}">
                  <a16:creationId xmlns:a16="http://schemas.microsoft.com/office/drawing/2014/main" id="{EB9F354E-4658-4F66-9869-9FCCCA9D1087}"/>
                </a:ext>
              </a:extLst>
            </p:cNvPr>
            <p:cNvSpPr txBox="1"/>
            <p:nvPr/>
          </p:nvSpPr>
          <p:spPr>
            <a:xfrm>
              <a:off x="6935791" y="4239384"/>
              <a:ext cx="1187591" cy="261610"/>
            </a:xfrm>
            <a:prstGeom prst="rect">
              <a:avLst/>
            </a:prstGeom>
            <a:noFill/>
          </p:spPr>
          <p:txBody>
            <a:bodyPr wrap="square" rtlCol="0">
              <a:spAutoFit/>
            </a:bodyPr>
            <a:lstStyle/>
            <a:p>
              <a:pPr algn="ctr"/>
              <a:r>
                <a:rPr lang="en-US" sz="1100" b="1" u="sng" dirty="0">
                  <a:solidFill>
                    <a:schemeClr val="bg1">
                      <a:lumMod val="50000"/>
                    </a:schemeClr>
                  </a:solidFill>
                </a:rPr>
                <a:t>Service Template</a:t>
              </a:r>
            </a:p>
          </p:txBody>
        </p:sp>
      </p:grpSp>
      <p:grpSp>
        <p:nvGrpSpPr>
          <p:cNvPr id="19" name="Group 18">
            <a:extLst>
              <a:ext uri="{FF2B5EF4-FFF2-40B4-BE49-F238E27FC236}">
                <a16:creationId xmlns:a16="http://schemas.microsoft.com/office/drawing/2014/main" id="{97BE6FF1-AD35-4592-84B0-24801C63DD4E}"/>
              </a:ext>
            </a:extLst>
          </p:cNvPr>
          <p:cNvGrpSpPr/>
          <p:nvPr/>
        </p:nvGrpSpPr>
        <p:grpSpPr>
          <a:xfrm>
            <a:off x="921401" y="3262195"/>
            <a:ext cx="4254236" cy="1000081"/>
            <a:chOff x="921401" y="3262195"/>
            <a:chExt cx="4254236" cy="1000081"/>
          </a:xfrm>
        </p:grpSpPr>
        <p:grpSp>
          <p:nvGrpSpPr>
            <p:cNvPr id="46" name="Group 45">
              <a:extLst>
                <a:ext uri="{FF2B5EF4-FFF2-40B4-BE49-F238E27FC236}">
                  <a16:creationId xmlns:a16="http://schemas.microsoft.com/office/drawing/2014/main" id="{E062C919-8AC9-4160-A51E-05403F3E6A95}"/>
                </a:ext>
              </a:extLst>
            </p:cNvPr>
            <p:cNvGrpSpPr/>
            <p:nvPr/>
          </p:nvGrpSpPr>
          <p:grpSpPr>
            <a:xfrm>
              <a:off x="2863376" y="3391684"/>
              <a:ext cx="361295" cy="192023"/>
              <a:chOff x="8640666" y="3333406"/>
              <a:chExt cx="516136" cy="274320"/>
            </a:xfrm>
          </p:grpSpPr>
          <p:sp>
            <p:nvSpPr>
              <p:cNvPr id="60" name="Oval 59">
                <a:extLst>
                  <a:ext uri="{FF2B5EF4-FFF2-40B4-BE49-F238E27FC236}">
                    <a16:creationId xmlns:a16="http://schemas.microsoft.com/office/drawing/2014/main" id="{B88E31C7-DDD5-4C75-A010-84B6C0DBF74B}"/>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1" name="Straight Connector 60">
                <a:extLst>
                  <a:ext uri="{FF2B5EF4-FFF2-40B4-BE49-F238E27FC236}">
                    <a16:creationId xmlns:a16="http://schemas.microsoft.com/office/drawing/2014/main" id="{E4A7495B-C4F8-495B-8F67-79F1EB5813E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BE6C1717-CEC8-4707-ACF8-670C6ADA01DF}"/>
                </a:ext>
              </a:extLst>
            </p:cNvPr>
            <p:cNvGrpSpPr/>
            <p:nvPr/>
          </p:nvGrpSpPr>
          <p:grpSpPr>
            <a:xfrm>
              <a:off x="2863376" y="3704119"/>
              <a:ext cx="361295" cy="192023"/>
              <a:chOff x="8640666" y="3333406"/>
              <a:chExt cx="516136" cy="274320"/>
            </a:xfrm>
          </p:grpSpPr>
          <p:sp>
            <p:nvSpPr>
              <p:cNvPr id="58" name="Oval 57">
                <a:extLst>
                  <a:ext uri="{FF2B5EF4-FFF2-40B4-BE49-F238E27FC236}">
                    <a16:creationId xmlns:a16="http://schemas.microsoft.com/office/drawing/2014/main" id="{89A19C18-D28E-4020-919E-B39D3AE342DE}"/>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59" name="Straight Connector 58">
                <a:extLst>
                  <a:ext uri="{FF2B5EF4-FFF2-40B4-BE49-F238E27FC236}">
                    <a16:creationId xmlns:a16="http://schemas.microsoft.com/office/drawing/2014/main" id="{FFC5D418-C065-4687-9954-A006223506A8}"/>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3EE55BC8-5D45-4B06-B56D-37D3A7A5C270}"/>
                </a:ext>
              </a:extLst>
            </p:cNvPr>
            <p:cNvSpPr txBox="1"/>
            <p:nvPr/>
          </p:nvSpPr>
          <p:spPr>
            <a:xfrm>
              <a:off x="3277198" y="3262195"/>
              <a:ext cx="1715534" cy="400110"/>
            </a:xfrm>
            <a:prstGeom prst="rect">
              <a:avLst/>
            </a:prstGeom>
            <a:noFill/>
          </p:spPr>
          <p:txBody>
            <a:bodyPr wrap="none" rtlCol="0">
              <a:spAutoFit/>
            </a:bodyPr>
            <a:lstStyle/>
            <a:p>
              <a:r>
                <a:rPr lang="en-US" sz="2000" dirty="0"/>
                <a:t>Assign (inputs)</a:t>
              </a:r>
            </a:p>
          </p:txBody>
        </p:sp>
        <p:sp>
          <p:nvSpPr>
            <p:cNvPr id="49" name="TextBox 48">
              <a:extLst>
                <a:ext uri="{FF2B5EF4-FFF2-40B4-BE49-F238E27FC236}">
                  <a16:creationId xmlns:a16="http://schemas.microsoft.com/office/drawing/2014/main" id="{32375E2D-CA4B-413B-9FA5-BC51C0E9A18C}"/>
                </a:ext>
              </a:extLst>
            </p:cNvPr>
            <p:cNvSpPr txBox="1"/>
            <p:nvPr/>
          </p:nvSpPr>
          <p:spPr>
            <a:xfrm>
              <a:off x="3279925" y="3572250"/>
              <a:ext cx="1895712" cy="400110"/>
            </a:xfrm>
            <a:prstGeom prst="rect">
              <a:avLst/>
            </a:prstGeom>
            <a:noFill/>
          </p:spPr>
          <p:txBody>
            <a:bodyPr wrap="none" rtlCol="0">
              <a:spAutoFit/>
            </a:bodyPr>
            <a:lstStyle/>
            <a:p>
              <a:r>
                <a:rPr lang="en-US" sz="2000" dirty="0"/>
                <a:t>Request (inputs)</a:t>
              </a:r>
            </a:p>
          </p:txBody>
        </p:sp>
        <p:grpSp>
          <p:nvGrpSpPr>
            <p:cNvPr id="101" name="Group 100">
              <a:extLst>
                <a:ext uri="{FF2B5EF4-FFF2-40B4-BE49-F238E27FC236}">
                  <a16:creationId xmlns:a16="http://schemas.microsoft.com/office/drawing/2014/main" id="{64CAD601-3663-489B-A977-C0935BCD8D21}"/>
                </a:ext>
              </a:extLst>
            </p:cNvPr>
            <p:cNvGrpSpPr/>
            <p:nvPr/>
          </p:nvGrpSpPr>
          <p:grpSpPr>
            <a:xfrm>
              <a:off x="2866449" y="3994035"/>
              <a:ext cx="361295" cy="192023"/>
              <a:chOff x="8640666" y="3333406"/>
              <a:chExt cx="516136" cy="274320"/>
            </a:xfrm>
          </p:grpSpPr>
          <p:sp>
            <p:nvSpPr>
              <p:cNvPr id="102" name="Oval 101">
                <a:extLst>
                  <a:ext uri="{FF2B5EF4-FFF2-40B4-BE49-F238E27FC236}">
                    <a16:creationId xmlns:a16="http://schemas.microsoft.com/office/drawing/2014/main" id="{1126AEA5-AEF4-46A5-93D0-59C372355FF7}"/>
                  </a:ext>
                </a:extLst>
              </p:cNvPr>
              <p:cNvSpPr/>
              <p:nvPr/>
            </p:nvSpPr>
            <p:spPr>
              <a:xfrm>
                <a:off x="8882482" y="3333406"/>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03" name="Straight Connector 102">
                <a:extLst>
                  <a:ext uri="{FF2B5EF4-FFF2-40B4-BE49-F238E27FC236}">
                    <a16:creationId xmlns:a16="http://schemas.microsoft.com/office/drawing/2014/main" id="{6D8787EA-E043-4FCA-822B-BCB74C3AFD8D}"/>
                  </a:ext>
                </a:extLst>
              </p:cNvPr>
              <p:cNvCxnSpPr/>
              <p:nvPr/>
            </p:nvCxnSpPr>
            <p:spPr>
              <a:xfrm>
                <a:off x="8640666" y="3470566"/>
                <a:ext cx="4836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0A483B25-F2F0-43CF-BEB3-26681FAB3DDE}"/>
                </a:ext>
              </a:extLst>
            </p:cNvPr>
            <p:cNvSpPr txBox="1"/>
            <p:nvPr/>
          </p:nvSpPr>
          <p:spPr>
            <a:xfrm>
              <a:off x="3282998" y="3862166"/>
              <a:ext cx="1577676" cy="400110"/>
            </a:xfrm>
            <a:prstGeom prst="rect">
              <a:avLst/>
            </a:prstGeom>
            <a:noFill/>
          </p:spPr>
          <p:txBody>
            <a:bodyPr wrap="none" rtlCol="0">
              <a:spAutoFit/>
            </a:bodyPr>
            <a:lstStyle/>
            <a:p>
              <a:r>
                <a:rPr lang="en-US" sz="2000" dirty="0"/>
                <a:t>Build (inputs)</a:t>
              </a:r>
            </a:p>
          </p:txBody>
        </p:sp>
        <p:sp>
          <p:nvSpPr>
            <p:cNvPr id="69" name="TextBox 68">
              <a:extLst>
                <a:ext uri="{FF2B5EF4-FFF2-40B4-BE49-F238E27FC236}">
                  <a16:creationId xmlns:a16="http://schemas.microsoft.com/office/drawing/2014/main" id="{1DF8D115-F446-4596-8503-FB883A0C76F3}"/>
                </a:ext>
              </a:extLst>
            </p:cNvPr>
            <p:cNvSpPr txBox="1"/>
            <p:nvPr/>
          </p:nvSpPr>
          <p:spPr>
            <a:xfrm>
              <a:off x="921401" y="3532394"/>
              <a:ext cx="1736819" cy="338554"/>
            </a:xfrm>
            <a:prstGeom prst="rect">
              <a:avLst/>
            </a:prstGeom>
            <a:noFill/>
          </p:spPr>
          <p:txBody>
            <a:bodyPr wrap="square" rtlCol="0">
              <a:spAutoFit/>
            </a:bodyPr>
            <a:lstStyle/>
            <a:p>
              <a:pPr algn="ctr"/>
              <a:r>
                <a:rPr lang="en-US" sz="1600" b="1" u="sng" dirty="0"/>
                <a:t>Service Template</a:t>
              </a:r>
            </a:p>
          </p:txBody>
        </p:sp>
      </p:grpSp>
    </p:spTree>
    <p:extLst>
      <p:ext uri="{BB962C8B-B14F-4D97-AF65-F5344CB8AC3E}">
        <p14:creationId xmlns:p14="http://schemas.microsoft.com/office/powerpoint/2010/main" val="333006230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Major TOSCA Orchestration Gaps - (Original Approach)</a:t>
            </a:r>
          </a:p>
        </p:txBody>
      </p:sp>
      <p:sp>
        <p:nvSpPr>
          <p:cNvPr id="79" name="TextBox 78">
            <a:extLst>
              <a:ext uri="{FF2B5EF4-FFF2-40B4-BE49-F238E27FC236}">
                <a16:creationId xmlns:a16="http://schemas.microsoft.com/office/drawing/2014/main" id="{BA244030-179D-4086-B119-084ED3C9AF84}"/>
              </a:ext>
            </a:extLst>
          </p:cNvPr>
          <p:cNvSpPr txBox="1"/>
          <p:nvPr/>
        </p:nvSpPr>
        <p:spPr>
          <a:xfrm>
            <a:off x="422659" y="1305100"/>
            <a:ext cx="10739922" cy="4154984"/>
          </a:xfrm>
          <a:prstGeom prst="rect">
            <a:avLst/>
          </a:prstGeom>
          <a:noFill/>
        </p:spPr>
        <p:txBody>
          <a:bodyPr wrap="square" rtlCol="0">
            <a:spAutoFit/>
          </a:bodyPr>
          <a:lstStyle/>
          <a:p>
            <a:pPr marL="342900" indent="-342900">
              <a:buFont typeface="+mj-lt"/>
              <a:buAutoNum type="arabicPeriod"/>
            </a:pPr>
            <a:r>
              <a:rPr lang="en-US" sz="2400" dirty="0"/>
              <a:t>Conversion from onboarding to runtime model needs work</a:t>
            </a:r>
            <a:br>
              <a:rPr lang="en-US" sz="2400" dirty="0"/>
            </a:br>
            <a:endParaRPr lang="en-US" sz="2400" dirty="0"/>
          </a:p>
          <a:p>
            <a:pPr marL="342900" indent="-342900">
              <a:buFont typeface="+mj-lt"/>
              <a:buAutoNum type="arabicPeriod"/>
            </a:pPr>
            <a:r>
              <a:rPr lang="en-US" sz="2400" dirty="0"/>
              <a:t>The sequencing of Node Templates within a Topology Template is not based on Requirements/Capabilities between the Nodes, but rather based on hard-coded heuristics or properties.  Need to fix this.</a:t>
            </a:r>
            <a:br>
              <a:rPr lang="en-US" sz="2400" dirty="0"/>
            </a:br>
            <a:endParaRPr lang="en-US" sz="2400" dirty="0"/>
          </a:p>
          <a:p>
            <a:pPr marL="342900" indent="-342900">
              <a:buFont typeface="+mj-lt"/>
              <a:buAutoNum type="arabicPeriod"/>
            </a:pPr>
            <a:r>
              <a:rPr lang="en-US" sz="2400" dirty="0"/>
              <a:t>Lifecycle operations should be modeled in TOSCA, including the inputs and outputs of those operations.</a:t>
            </a:r>
            <a:br>
              <a:rPr lang="en-US" sz="2400" dirty="0"/>
            </a:br>
            <a:endParaRPr lang="en-US" sz="2400" dirty="0"/>
          </a:p>
          <a:p>
            <a:pPr marL="342900" indent="-342900">
              <a:buFont typeface="+mj-lt"/>
              <a:buAutoNum type="arabicPeriod"/>
            </a:pPr>
            <a:r>
              <a:rPr lang="en-US" sz="2400" dirty="0"/>
              <a:t>The inventorying of object instance attributes should be driven from TOSCA attributes</a:t>
            </a:r>
          </a:p>
        </p:txBody>
      </p:sp>
    </p:spTree>
    <p:extLst>
      <p:ext uri="{BB962C8B-B14F-4D97-AF65-F5344CB8AC3E}">
        <p14:creationId xmlns:p14="http://schemas.microsoft.com/office/powerpoint/2010/main" val="2960409052"/>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E6360B-0209-4932-BF32-190E53DB6C92}"/>
              </a:ext>
            </a:extLst>
          </p:cNvPr>
          <p:cNvSpPr>
            <a:spLocks noGrp="1"/>
          </p:cNvSpPr>
          <p:nvPr>
            <p:ph type="sldNum" sz="quarter" idx="4"/>
          </p:nvPr>
        </p:nvSpPr>
        <p:spPr>
          <a:xfrm>
            <a:off x="11568704" y="6504192"/>
            <a:ext cx="607358" cy="365125"/>
          </a:xfrm>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id="{748D2991-63D8-4BC7-B9B1-549949E20656}"/>
              </a:ext>
            </a:extLst>
          </p:cNvPr>
          <p:cNvSpPr>
            <a:spLocks noGrp="1"/>
          </p:cNvSpPr>
          <p:nvPr>
            <p:ph type="title"/>
          </p:nvPr>
        </p:nvSpPr>
        <p:spPr>
          <a:xfrm>
            <a:off x="314961" y="77067"/>
            <a:ext cx="11506200" cy="538770"/>
          </a:xfrm>
        </p:spPr>
        <p:txBody>
          <a:bodyPr>
            <a:normAutofit fontScale="90000"/>
          </a:bodyPr>
          <a:lstStyle/>
          <a:p>
            <a:r>
              <a:rPr lang="en-US" dirty="0"/>
              <a:t>Level of Abstraction in VNF Model that Drives ONAP “Assign”</a:t>
            </a:r>
          </a:p>
        </p:txBody>
      </p:sp>
      <p:sp>
        <p:nvSpPr>
          <p:cNvPr id="5" name="Rectangle 4">
            <a:extLst>
              <a:ext uri="{FF2B5EF4-FFF2-40B4-BE49-F238E27FC236}">
                <a16:creationId xmlns:a16="http://schemas.microsoft.com/office/drawing/2014/main" id="{432831F4-5D0C-48A6-99FF-18C3A4959E7F}"/>
              </a:ext>
            </a:extLst>
          </p:cNvPr>
          <p:cNvSpPr/>
          <p:nvPr/>
        </p:nvSpPr>
        <p:spPr>
          <a:xfrm>
            <a:off x="3525698" y="577969"/>
            <a:ext cx="5873997" cy="6375981"/>
          </a:xfrm>
          <a:prstGeom prst="rect">
            <a:avLst/>
          </a:prstGeom>
          <a:solidFill>
            <a:srgbClr val="F4F9F1"/>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A54CD55-3A4C-4F5E-9060-D35619210D89}"/>
              </a:ext>
            </a:extLst>
          </p:cNvPr>
          <p:cNvSpPr txBox="1"/>
          <p:nvPr/>
        </p:nvSpPr>
        <p:spPr>
          <a:xfrm>
            <a:off x="3626038" y="649451"/>
            <a:ext cx="675185" cy="369332"/>
          </a:xfrm>
          <a:prstGeom prst="rect">
            <a:avLst/>
          </a:prstGeom>
          <a:noFill/>
        </p:spPr>
        <p:txBody>
          <a:bodyPr wrap="none" rtlCol="0">
            <a:spAutoFit/>
          </a:bodyPr>
          <a:lstStyle/>
          <a:p>
            <a:r>
              <a:rPr lang="en-US" dirty="0"/>
              <a:t>vVNF</a:t>
            </a:r>
          </a:p>
        </p:txBody>
      </p:sp>
      <p:sp>
        <p:nvSpPr>
          <p:cNvPr id="7" name="TextBox 6">
            <a:extLst>
              <a:ext uri="{FF2B5EF4-FFF2-40B4-BE49-F238E27FC236}">
                <a16:creationId xmlns:a16="http://schemas.microsoft.com/office/drawing/2014/main" id="{5AE4AC81-E4D2-458F-A0B4-000FD1AE5699}"/>
              </a:ext>
            </a:extLst>
          </p:cNvPr>
          <p:cNvSpPr txBox="1"/>
          <p:nvPr/>
        </p:nvSpPr>
        <p:spPr>
          <a:xfrm rot="5400000">
            <a:off x="2356467" y="1373764"/>
            <a:ext cx="1969129" cy="369332"/>
          </a:xfrm>
          <a:prstGeom prst="rect">
            <a:avLst/>
          </a:prstGeom>
          <a:solidFill>
            <a:schemeClr val="accent4"/>
          </a:solidFill>
          <a:ln>
            <a:solidFill>
              <a:schemeClr val="accent4">
                <a:lumMod val="50000"/>
              </a:schemeClr>
            </a:solidFill>
          </a:ln>
        </p:spPr>
        <p:txBody>
          <a:bodyPr wrap="none" rtlCol="0">
            <a:spAutoFit/>
          </a:bodyPr>
          <a:lstStyle/>
          <a:p>
            <a:r>
              <a:rPr lang="en-US" dirty="0"/>
              <a:t>“vVNF” </a:t>
            </a:r>
            <a:r>
              <a:rPr lang="en-US" dirty="0">
                <a:solidFill>
                  <a:prstClr val="black"/>
                </a:solidFill>
              </a:rPr>
              <a:t>VNF Model</a:t>
            </a:r>
          </a:p>
        </p:txBody>
      </p:sp>
      <p:grpSp>
        <p:nvGrpSpPr>
          <p:cNvPr id="8" name="Group 7">
            <a:extLst>
              <a:ext uri="{FF2B5EF4-FFF2-40B4-BE49-F238E27FC236}">
                <a16:creationId xmlns:a16="http://schemas.microsoft.com/office/drawing/2014/main" id="{131ECBE7-BC2C-4625-89E5-51492354CF28}"/>
              </a:ext>
            </a:extLst>
          </p:cNvPr>
          <p:cNvGrpSpPr/>
          <p:nvPr/>
        </p:nvGrpSpPr>
        <p:grpSpPr>
          <a:xfrm>
            <a:off x="5898820" y="4401881"/>
            <a:ext cx="932831" cy="464024"/>
            <a:chOff x="3783947" y="1487606"/>
            <a:chExt cx="932831" cy="464024"/>
          </a:xfrm>
        </p:grpSpPr>
        <p:sp>
          <p:nvSpPr>
            <p:cNvPr id="9" name="Rectangle: Rounded Corners 8">
              <a:extLst>
                <a:ext uri="{FF2B5EF4-FFF2-40B4-BE49-F238E27FC236}">
                  <a16:creationId xmlns:a16="http://schemas.microsoft.com/office/drawing/2014/main" id="{2246E279-1DDE-4551-8E43-BB6DA084BC01}"/>
                </a:ext>
              </a:extLst>
            </p:cNvPr>
            <p:cNvSpPr/>
            <p:nvPr/>
          </p:nvSpPr>
          <p:spPr>
            <a:xfrm>
              <a:off x="3816026" y="1487606"/>
              <a:ext cx="900752" cy="46402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50000"/>
                    </a:schemeClr>
                  </a:solidFill>
                </a:rPr>
                <a:t>VM</a:t>
              </a:r>
              <a:r>
                <a:rPr lang="en-US" sz="2400" baseline="-25000" dirty="0">
                  <a:solidFill>
                    <a:schemeClr val="accent1">
                      <a:lumMod val="50000"/>
                    </a:schemeClr>
                  </a:solidFill>
                </a:rPr>
                <a:t>1</a:t>
              </a:r>
              <a:endParaRPr lang="en-US" baseline="-25000" dirty="0">
                <a:solidFill>
                  <a:schemeClr val="accent1">
                    <a:lumMod val="50000"/>
                  </a:schemeClr>
                </a:solidFill>
              </a:endParaRPr>
            </a:p>
          </p:txBody>
        </p:sp>
        <p:sp>
          <p:nvSpPr>
            <p:cNvPr id="10" name="Oval 9">
              <a:extLst>
                <a:ext uri="{FF2B5EF4-FFF2-40B4-BE49-F238E27FC236}">
                  <a16:creationId xmlns:a16="http://schemas.microsoft.com/office/drawing/2014/main" id="{0BD7ED19-D013-4EB1-98B8-D3BC37F3439D}"/>
                </a:ext>
              </a:extLst>
            </p:cNvPr>
            <p:cNvSpPr/>
            <p:nvPr/>
          </p:nvSpPr>
          <p:spPr>
            <a:xfrm>
              <a:off x="3783947" y="1673898"/>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FFBA2B48-476C-4EE4-9960-ADC810345D8E}"/>
              </a:ext>
            </a:extLst>
          </p:cNvPr>
          <p:cNvGrpSpPr/>
          <p:nvPr/>
        </p:nvGrpSpPr>
        <p:grpSpPr>
          <a:xfrm>
            <a:off x="5898820" y="3721970"/>
            <a:ext cx="905245" cy="464024"/>
            <a:chOff x="5448663" y="356759"/>
            <a:chExt cx="905245" cy="464024"/>
          </a:xfrm>
        </p:grpSpPr>
        <p:grpSp>
          <p:nvGrpSpPr>
            <p:cNvPr id="12" name="Group 11">
              <a:extLst>
                <a:ext uri="{FF2B5EF4-FFF2-40B4-BE49-F238E27FC236}">
                  <a16:creationId xmlns:a16="http://schemas.microsoft.com/office/drawing/2014/main" id="{E9E46936-68C0-48AB-8421-F0A03E6E0035}"/>
                </a:ext>
              </a:extLst>
            </p:cNvPr>
            <p:cNvGrpSpPr/>
            <p:nvPr/>
          </p:nvGrpSpPr>
          <p:grpSpPr>
            <a:xfrm>
              <a:off x="5448663" y="356759"/>
              <a:ext cx="905245" cy="464024"/>
              <a:chOff x="3783947" y="1487606"/>
              <a:chExt cx="905245" cy="464024"/>
            </a:xfrm>
          </p:grpSpPr>
          <p:sp>
            <p:nvSpPr>
              <p:cNvPr id="14" name="Rectangle: Rounded Corners 13">
                <a:extLst>
                  <a:ext uri="{FF2B5EF4-FFF2-40B4-BE49-F238E27FC236}">
                    <a16:creationId xmlns:a16="http://schemas.microsoft.com/office/drawing/2014/main" id="{ECBC5ED4-CE5B-4F8E-A065-1F91291C996E}"/>
                  </a:ext>
                </a:extLst>
              </p:cNvPr>
              <p:cNvSpPr/>
              <p:nvPr/>
            </p:nvSpPr>
            <p:spPr>
              <a:xfrm>
                <a:off x="3816026" y="1487606"/>
                <a:ext cx="873166" cy="46402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solidFill>
                    <a:schemeClr val="accent1">
                      <a:lumMod val="50000"/>
                    </a:schemeClr>
                  </a:solidFill>
                </a:endParaRPr>
              </a:p>
            </p:txBody>
          </p:sp>
          <p:sp>
            <p:nvSpPr>
              <p:cNvPr id="15" name="Oval 14">
                <a:extLst>
                  <a:ext uri="{FF2B5EF4-FFF2-40B4-BE49-F238E27FC236}">
                    <a16:creationId xmlns:a16="http://schemas.microsoft.com/office/drawing/2014/main" id="{A1E6CAD1-BC28-401D-AE9F-163383BFFA24}"/>
                  </a:ext>
                </a:extLst>
              </p:cNvPr>
              <p:cNvSpPr/>
              <p:nvPr/>
            </p:nvSpPr>
            <p:spPr>
              <a:xfrm>
                <a:off x="3783947" y="1673898"/>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759F059A-50C4-4957-8048-2B3ADB866564}"/>
                </a:ext>
              </a:extLst>
            </p:cNvPr>
            <p:cNvSpPr txBox="1"/>
            <p:nvPr/>
          </p:nvSpPr>
          <p:spPr>
            <a:xfrm>
              <a:off x="5462161" y="374729"/>
              <a:ext cx="617477" cy="369332"/>
            </a:xfrm>
            <a:prstGeom prst="rect">
              <a:avLst/>
            </a:prstGeom>
            <a:noFill/>
          </p:spPr>
          <p:txBody>
            <a:bodyPr wrap="none" rtlCol="0">
              <a:spAutoFit/>
            </a:bodyPr>
            <a:lstStyle/>
            <a:p>
              <a:r>
                <a:rPr lang="en-US" dirty="0">
                  <a:solidFill>
                    <a:schemeClr val="accent1">
                      <a:lumMod val="50000"/>
                    </a:schemeClr>
                  </a:solidFill>
                </a:rPr>
                <a:t>VM</a:t>
              </a:r>
              <a:r>
                <a:rPr lang="en-US" sz="2400" baseline="-25000" dirty="0">
                  <a:solidFill>
                    <a:schemeClr val="accent1">
                      <a:lumMod val="50000"/>
                    </a:schemeClr>
                  </a:solidFill>
                </a:rPr>
                <a:t>2</a:t>
              </a:r>
              <a:endParaRPr lang="en-US" baseline="-25000" dirty="0">
                <a:solidFill>
                  <a:schemeClr val="accent1">
                    <a:lumMod val="50000"/>
                  </a:schemeClr>
                </a:solidFill>
              </a:endParaRPr>
            </a:p>
          </p:txBody>
        </p:sp>
      </p:grpSp>
      <p:cxnSp>
        <p:nvCxnSpPr>
          <p:cNvPr id="16" name="Connector: Elbow 15">
            <a:extLst>
              <a:ext uri="{FF2B5EF4-FFF2-40B4-BE49-F238E27FC236}">
                <a16:creationId xmlns:a16="http://schemas.microsoft.com/office/drawing/2014/main" id="{E9EA88B7-524F-4ED1-9959-E71AC534E499}"/>
              </a:ext>
            </a:extLst>
          </p:cNvPr>
          <p:cNvCxnSpPr>
            <a:cxnSpLocks/>
            <a:stCxn id="26" idx="6"/>
            <a:endCxn id="10" idx="2"/>
          </p:cNvCxnSpPr>
          <p:nvPr/>
        </p:nvCxnSpPr>
        <p:spPr>
          <a:xfrm flipV="1">
            <a:off x="5377736" y="4633893"/>
            <a:ext cx="521084" cy="122245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B552FD8B-D71A-4A44-9283-D475136E6B75}"/>
              </a:ext>
            </a:extLst>
          </p:cNvPr>
          <p:cNvCxnSpPr>
            <a:cxnSpLocks/>
            <a:stCxn id="26" idx="6"/>
            <a:endCxn id="15" idx="2"/>
          </p:cNvCxnSpPr>
          <p:nvPr/>
        </p:nvCxnSpPr>
        <p:spPr>
          <a:xfrm flipV="1">
            <a:off x="5377736" y="3953982"/>
            <a:ext cx="521084" cy="190236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7A38513E-0E83-4A51-850E-93929CFC2BE4}"/>
              </a:ext>
            </a:extLst>
          </p:cNvPr>
          <p:cNvSpPr/>
          <p:nvPr/>
        </p:nvSpPr>
        <p:spPr>
          <a:xfrm>
            <a:off x="6758345" y="3891095"/>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59CDC78-3516-48B5-B09A-2317776B36A3}"/>
              </a:ext>
            </a:extLst>
          </p:cNvPr>
          <p:cNvSpPr/>
          <p:nvPr/>
        </p:nvSpPr>
        <p:spPr>
          <a:xfrm>
            <a:off x="6782834" y="4595685"/>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onnector: Elbow 19">
            <a:extLst>
              <a:ext uri="{FF2B5EF4-FFF2-40B4-BE49-F238E27FC236}">
                <a16:creationId xmlns:a16="http://schemas.microsoft.com/office/drawing/2014/main" id="{83C3C8EB-1D85-4D6B-BA49-85910B75C272}"/>
              </a:ext>
            </a:extLst>
          </p:cNvPr>
          <p:cNvCxnSpPr>
            <a:cxnSpLocks/>
            <a:stCxn id="41" idx="1"/>
            <a:endCxn id="19" idx="6"/>
          </p:cNvCxnSpPr>
          <p:nvPr/>
        </p:nvCxnSpPr>
        <p:spPr>
          <a:xfrm rot="10800000" flipV="1">
            <a:off x="6874274" y="4636409"/>
            <a:ext cx="1774370" cy="499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F5131ECE-F0E2-4B53-86FB-9282D5C8159B}"/>
              </a:ext>
            </a:extLst>
          </p:cNvPr>
          <p:cNvCxnSpPr>
            <a:cxnSpLocks/>
            <a:stCxn id="42" idx="1"/>
            <a:endCxn id="18" idx="6"/>
          </p:cNvCxnSpPr>
          <p:nvPr/>
        </p:nvCxnSpPr>
        <p:spPr>
          <a:xfrm rot="10800000" flipV="1">
            <a:off x="6849786" y="3935099"/>
            <a:ext cx="1810077" cy="171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AA434A80-DA89-43F2-B8A7-50DC14633674}"/>
              </a:ext>
            </a:extLst>
          </p:cNvPr>
          <p:cNvSpPr/>
          <p:nvPr/>
        </p:nvSpPr>
        <p:spPr>
          <a:xfrm>
            <a:off x="4026897" y="3479936"/>
            <a:ext cx="5078728" cy="3266380"/>
          </a:xfrm>
          <a:prstGeom prst="roundRect">
            <a:avLst/>
          </a:prstGeom>
          <a:noFill/>
          <a:ln>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Connector: Elbow 22">
            <a:extLst>
              <a:ext uri="{FF2B5EF4-FFF2-40B4-BE49-F238E27FC236}">
                <a16:creationId xmlns:a16="http://schemas.microsoft.com/office/drawing/2014/main" id="{806A635E-0FF2-4387-9532-8CF7FE339EC6}"/>
              </a:ext>
            </a:extLst>
          </p:cNvPr>
          <p:cNvCxnSpPr>
            <a:cxnSpLocks/>
            <a:stCxn id="34" idx="0"/>
            <a:endCxn id="30" idx="1"/>
          </p:cNvCxnSpPr>
          <p:nvPr/>
        </p:nvCxnSpPr>
        <p:spPr>
          <a:xfrm>
            <a:off x="2436373" y="5958479"/>
            <a:ext cx="933794" cy="685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7637D1CD-9932-4496-AD57-34B5783FCDB1}"/>
              </a:ext>
            </a:extLst>
          </p:cNvPr>
          <p:cNvGrpSpPr/>
          <p:nvPr/>
        </p:nvGrpSpPr>
        <p:grpSpPr>
          <a:xfrm>
            <a:off x="4431264" y="5728475"/>
            <a:ext cx="946472" cy="464024"/>
            <a:chOff x="2292823" y="1487606"/>
            <a:chExt cx="946472" cy="464024"/>
          </a:xfrm>
        </p:grpSpPr>
        <p:sp>
          <p:nvSpPr>
            <p:cNvPr id="25" name="Rectangle: Rounded Corners 24">
              <a:extLst>
                <a:ext uri="{FF2B5EF4-FFF2-40B4-BE49-F238E27FC236}">
                  <a16:creationId xmlns:a16="http://schemas.microsoft.com/office/drawing/2014/main" id="{076AFB3E-2370-4360-B3FA-71EEF705B9B0}"/>
                </a:ext>
              </a:extLst>
            </p:cNvPr>
            <p:cNvSpPr/>
            <p:nvPr/>
          </p:nvSpPr>
          <p:spPr>
            <a:xfrm>
              <a:off x="2292823" y="1487606"/>
              <a:ext cx="900752" cy="46402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50000"/>
                    </a:schemeClr>
                  </a:solidFill>
                </a:rPr>
                <a:t>VM</a:t>
              </a:r>
              <a:r>
                <a:rPr lang="en-US" sz="2400" baseline="-25000" dirty="0">
                  <a:solidFill>
                    <a:schemeClr val="accent1">
                      <a:lumMod val="50000"/>
                    </a:schemeClr>
                  </a:solidFill>
                </a:rPr>
                <a:t>A</a:t>
              </a:r>
              <a:endParaRPr lang="en-US" baseline="-25000" dirty="0">
                <a:solidFill>
                  <a:schemeClr val="accent1">
                    <a:lumMod val="50000"/>
                  </a:schemeClr>
                </a:solidFill>
              </a:endParaRPr>
            </a:p>
          </p:txBody>
        </p:sp>
        <p:sp>
          <p:nvSpPr>
            <p:cNvPr id="26" name="Oval 25">
              <a:extLst>
                <a:ext uri="{FF2B5EF4-FFF2-40B4-BE49-F238E27FC236}">
                  <a16:creationId xmlns:a16="http://schemas.microsoft.com/office/drawing/2014/main" id="{2721252D-8358-43E3-8FF5-094D8F6F83D1}"/>
                </a:ext>
              </a:extLst>
            </p:cNvPr>
            <p:cNvSpPr/>
            <p:nvPr/>
          </p:nvSpPr>
          <p:spPr>
            <a:xfrm>
              <a:off x="3147855" y="1569758"/>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FC49FDF-AEB3-4438-9EDF-27D97CE9F374}"/>
                </a:ext>
              </a:extLst>
            </p:cNvPr>
            <p:cNvSpPr/>
            <p:nvPr/>
          </p:nvSpPr>
          <p:spPr>
            <a:xfrm>
              <a:off x="3147059" y="1771290"/>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8" name="Connector: Elbow 27">
            <a:extLst>
              <a:ext uri="{FF2B5EF4-FFF2-40B4-BE49-F238E27FC236}">
                <a16:creationId xmlns:a16="http://schemas.microsoft.com/office/drawing/2014/main" id="{ADABBF32-060D-48E7-AACA-C2C4999AD222}"/>
              </a:ext>
            </a:extLst>
          </p:cNvPr>
          <p:cNvCxnSpPr>
            <a:cxnSpLocks/>
            <a:stCxn id="27" idx="6"/>
            <a:endCxn id="31" idx="1"/>
          </p:cNvCxnSpPr>
          <p:nvPr/>
        </p:nvCxnSpPr>
        <p:spPr>
          <a:xfrm flipV="1">
            <a:off x="5376940" y="6054275"/>
            <a:ext cx="3267660" cy="360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2BDB918-3CC9-4AA8-8293-394C1A27E0CE}"/>
              </a:ext>
            </a:extLst>
          </p:cNvPr>
          <p:cNvSpPr txBox="1"/>
          <p:nvPr/>
        </p:nvSpPr>
        <p:spPr>
          <a:xfrm>
            <a:off x="7910084" y="5453596"/>
            <a:ext cx="1048685" cy="307777"/>
          </a:xfrm>
          <a:prstGeom prst="rect">
            <a:avLst/>
          </a:prstGeom>
          <a:noFill/>
        </p:spPr>
        <p:txBody>
          <a:bodyPr wrap="none" rtlCol="0">
            <a:spAutoFit/>
          </a:bodyPr>
          <a:lstStyle/>
          <a:p>
            <a:r>
              <a:rPr lang="en-US" sz="1400" dirty="0">
                <a:solidFill>
                  <a:schemeClr val="accent2">
                    <a:lumMod val="75000"/>
                  </a:schemeClr>
                </a:solidFill>
              </a:rPr>
              <a:t>“Base VDU”</a:t>
            </a:r>
          </a:p>
        </p:txBody>
      </p:sp>
      <p:sp>
        <p:nvSpPr>
          <p:cNvPr id="30" name="Rectangle: Rounded Corners 29">
            <a:extLst>
              <a:ext uri="{FF2B5EF4-FFF2-40B4-BE49-F238E27FC236}">
                <a16:creationId xmlns:a16="http://schemas.microsoft.com/office/drawing/2014/main" id="{9201CF51-8CE4-4FF3-BD83-2CC2E56B65CF}"/>
              </a:ext>
            </a:extLst>
          </p:cNvPr>
          <p:cNvSpPr/>
          <p:nvPr/>
        </p:nvSpPr>
        <p:spPr>
          <a:xfrm>
            <a:off x="3370167" y="5912268"/>
            <a:ext cx="1126066"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0E32E018-133C-4DB8-BDA6-74585942207B}"/>
              </a:ext>
            </a:extLst>
          </p:cNvPr>
          <p:cNvSpPr/>
          <p:nvPr/>
        </p:nvSpPr>
        <p:spPr>
          <a:xfrm>
            <a:off x="8644600" y="6001209"/>
            <a:ext cx="822960"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Connector: Elbow 31">
            <a:extLst>
              <a:ext uri="{FF2B5EF4-FFF2-40B4-BE49-F238E27FC236}">
                <a16:creationId xmlns:a16="http://schemas.microsoft.com/office/drawing/2014/main" id="{68CFD5D3-4B96-4518-80E1-E4D21FCCA4A6}"/>
              </a:ext>
            </a:extLst>
          </p:cNvPr>
          <p:cNvCxnSpPr>
            <a:cxnSpLocks/>
            <a:stCxn id="31" idx="3"/>
            <a:endCxn id="37" idx="2"/>
          </p:cNvCxnSpPr>
          <p:nvPr/>
        </p:nvCxnSpPr>
        <p:spPr>
          <a:xfrm flipV="1">
            <a:off x="9467560" y="4210798"/>
            <a:ext cx="496211" cy="1843477"/>
          </a:xfrm>
          <a:prstGeom prst="bentConnector3">
            <a:avLst/>
          </a:prstGeom>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206B48D1-3F56-4DE1-8F27-8120041D23BF}"/>
              </a:ext>
            </a:extLst>
          </p:cNvPr>
          <p:cNvGrpSpPr/>
          <p:nvPr/>
        </p:nvGrpSpPr>
        <p:grpSpPr>
          <a:xfrm>
            <a:off x="435830" y="5444184"/>
            <a:ext cx="2002212" cy="1028589"/>
            <a:chOff x="1054028" y="4210892"/>
            <a:chExt cx="2002212" cy="1028589"/>
          </a:xfrm>
        </p:grpSpPr>
        <p:sp>
          <p:nvSpPr>
            <p:cNvPr id="34" name="Cloud 33">
              <a:extLst>
                <a:ext uri="{FF2B5EF4-FFF2-40B4-BE49-F238E27FC236}">
                  <a16:creationId xmlns:a16="http://schemas.microsoft.com/office/drawing/2014/main" id="{45B0D705-1FF5-475F-866B-6C9A0C86EDB2}"/>
                </a:ext>
              </a:extLst>
            </p:cNvPr>
            <p:cNvSpPr/>
            <p:nvPr/>
          </p:nvSpPr>
          <p:spPr>
            <a:xfrm>
              <a:off x="1054028" y="4210892"/>
              <a:ext cx="2002212" cy="1028589"/>
            </a:xfrm>
            <a:prstGeom prst="cloud">
              <a:avLst/>
            </a:prstGeom>
            <a:solidFill>
              <a:srgbClr val="F4F9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5" name="TextBox 34">
              <a:extLst>
                <a:ext uri="{FF2B5EF4-FFF2-40B4-BE49-F238E27FC236}">
                  <a16:creationId xmlns:a16="http://schemas.microsoft.com/office/drawing/2014/main" id="{6CA6E324-1B91-4799-BA6B-3195E8CB4D42}"/>
                </a:ext>
              </a:extLst>
            </p:cNvPr>
            <p:cNvSpPr txBox="1"/>
            <p:nvPr/>
          </p:nvSpPr>
          <p:spPr>
            <a:xfrm>
              <a:off x="1197291" y="4566540"/>
              <a:ext cx="1701749" cy="307777"/>
            </a:xfrm>
            <a:prstGeom prst="rect">
              <a:avLst/>
            </a:prstGeom>
            <a:noFill/>
          </p:spPr>
          <p:txBody>
            <a:bodyPr wrap="none" rtlCol="0">
              <a:spAutoFit/>
            </a:bodyPr>
            <a:lstStyle/>
            <a:p>
              <a:pPr lvl="0" algn="ctr"/>
              <a:r>
                <a:rPr lang="en-US" sz="1400" dirty="0">
                  <a:solidFill>
                    <a:prstClr val="black"/>
                  </a:solidFill>
                </a:rPr>
                <a:t>extdataplane_net_id</a:t>
              </a:r>
            </a:p>
          </p:txBody>
        </p:sp>
      </p:grpSp>
      <p:grpSp>
        <p:nvGrpSpPr>
          <p:cNvPr id="36" name="Group 35">
            <a:extLst>
              <a:ext uri="{FF2B5EF4-FFF2-40B4-BE49-F238E27FC236}">
                <a16:creationId xmlns:a16="http://schemas.microsoft.com/office/drawing/2014/main" id="{46C6575E-F5D4-4676-82CC-B8A8C07C7561}"/>
              </a:ext>
            </a:extLst>
          </p:cNvPr>
          <p:cNvGrpSpPr/>
          <p:nvPr/>
        </p:nvGrpSpPr>
        <p:grpSpPr>
          <a:xfrm>
            <a:off x="9957560" y="3696503"/>
            <a:ext cx="2002212" cy="1028589"/>
            <a:chOff x="9748596" y="5280752"/>
            <a:chExt cx="2002212" cy="1028589"/>
          </a:xfrm>
        </p:grpSpPr>
        <p:sp>
          <p:nvSpPr>
            <p:cNvPr id="37" name="Cloud 36">
              <a:extLst>
                <a:ext uri="{FF2B5EF4-FFF2-40B4-BE49-F238E27FC236}">
                  <a16:creationId xmlns:a16="http://schemas.microsoft.com/office/drawing/2014/main" id="{C5C0E2A2-D8CD-4278-B882-3F151AC5A491}"/>
                </a:ext>
              </a:extLst>
            </p:cNvPr>
            <p:cNvSpPr/>
            <p:nvPr/>
          </p:nvSpPr>
          <p:spPr>
            <a:xfrm>
              <a:off x="9748596" y="5280752"/>
              <a:ext cx="2002212" cy="1028589"/>
            </a:xfrm>
            <a:prstGeom prst="cloud">
              <a:avLst/>
            </a:prstGeom>
            <a:solidFill>
              <a:srgbClr val="F4F9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8" name="TextBox 37">
              <a:extLst>
                <a:ext uri="{FF2B5EF4-FFF2-40B4-BE49-F238E27FC236}">
                  <a16:creationId xmlns:a16="http://schemas.microsoft.com/office/drawing/2014/main" id="{A0932CFE-119C-4DDE-ACDA-8A1775CFF512}"/>
                </a:ext>
              </a:extLst>
            </p:cNvPr>
            <p:cNvSpPr txBox="1"/>
            <p:nvPr/>
          </p:nvSpPr>
          <p:spPr>
            <a:xfrm>
              <a:off x="10102761" y="5642514"/>
              <a:ext cx="1293880" cy="307777"/>
            </a:xfrm>
            <a:prstGeom prst="rect">
              <a:avLst/>
            </a:prstGeom>
            <a:noFill/>
          </p:spPr>
          <p:txBody>
            <a:bodyPr wrap="none" rtlCol="0">
              <a:spAutoFit/>
            </a:bodyPr>
            <a:lstStyle/>
            <a:p>
              <a:pPr lvl="0" algn="ctr"/>
              <a:r>
                <a:rPr lang="en-US" sz="1400" dirty="0">
                  <a:solidFill>
                    <a:prstClr val="black"/>
                  </a:solidFill>
                </a:rPr>
                <a:t>extoam_net_id</a:t>
              </a:r>
            </a:p>
          </p:txBody>
        </p:sp>
      </p:grpSp>
      <p:cxnSp>
        <p:nvCxnSpPr>
          <p:cNvPr id="39" name="Connector: Elbow 38">
            <a:extLst>
              <a:ext uri="{FF2B5EF4-FFF2-40B4-BE49-F238E27FC236}">
                <a16:creationId xmlns:a16="http://schemas.microsoft.com/office/drawing/2014/main" id="{76A28BCB-F69F-40FD-9954-9B0FC9E54D35}"/>
              </a:ext>
            </a:extLst>
          </p:cNvPr>
          <p:cNvCxnSpPr>
            <a:cxnSpLocks/>
            <a:endCxn id="45" idx="2"/>
          </p:cNvCxnSpPr>
          <p:nvPr/>
        </p:nvCxnSpPr>
        <p:spPr>
          <a:xfrm rot="5400000" flipH="1" flipV="1">
            <a:off x="3956775" y="3571540"/>
            <a:ext cx="3042701" cy="84139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638E85E2-21C9-47BB-B401-1DA674F6DE05}"/>
              </a:ext>
            </a:extLst>
          </p:cNvPr>
          <p:cNvCxnSpPr>
            <a:cxnSpLocks/>
            <a:endCxn id="50" idx="2"/>
          </p:cNvCxnSpPr>
          <p:nvPr/>
        </p:nvCxnSpPr>
        <p:spPr>
          <a:xfrm rot="5400000" flipH="1" flipV="1">
            <a:off x="3607468" y="3240936"/>
            <a:ext cx="3741314" cy="84138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1" name="Rectangle: Rounded Corners 40">
            <a:extLst>
              <a:ext uri="{FF2B5EF4-FFF2-40B4-BE49-F238E27FC236}">
                <a16:creationId xmlns:a16="http://schemas.microsoft.com/office/drawing/2014/main" id="{EB80F856-1684-4636-84CF-485E8E6A377E}"/>
              </a:ext>
            </a:extLst>
          </p:cNvPr>
          <p:cNvSpPr/>
          <p:nvPr/>
        </p:nvSpPr>
        <p:spPr>
          <a:xfrm>
            <a:off x="8648644" y="4583344"/>
            <a:ext cx="822960"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4536CBD5-70D6-4CEE-B6AC-523B9647F708}"/>
              </a:ext>
            </a:extLst>
          </p:cNvPr>
          <p:cNvSpPr/>
          <p:nvPr/>
        </p:nvSpPr>
        <p:spPr>
          <a:xfrm>
            <a:off x="8659862" y="3882034"/>
            <a:ext cx="822960"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FC900470-98C1-4E85-83ED-DF9AF827E6B9}"/>
              </a:ext>
            </a:extLst>
          </p:cNvPr>
          <p:cNvGrpSpPr/>
          <p:nvPr/>
        </p:nvGrpSpPr>
        <p:grpSpPr>
          <a:xfrm>
            <a:off x="5898820" y="2238872"/>
            <a:ext cx="932831" cy="464024"/>
            <a:chOff x="3783947" y="1487606"/>
            <a:chExt cx="932831" cy="464024"/>
          </a:xfrm>
        </p:grpSpPr>
        <p:sp>
          <p:nvSpPr>
            <p:cNvPr id="44" name="Rectangle: Rounded Corners 43">
              <a:extLst>
                <a:ext uri="{FF2B5EF4-FFF2-40B4-BE49-F238E27FC236}">
                  <a16:creationId xmlns:a16="http://schemas.microsoft.com/office/drawing/2014/main" id="{8F5194AE-0100-4A40-B3D6-9AACE6CE3A3F}"/>
                </a:ext>
              </a:extLst>
            </p:cNvPr>
            <p:cNvSpPr/>
            <p:nvPr/>
          </p:nvSpPr>
          <p:spPr>
            <a:xfrm>
              <a:off x="3816026" y="1487606"/>
              <a:ext cx="900752" cy="46402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1">
                      <a:lumMod val="50000"/>
                    </a:schemeClr>
                  </a:solidFill>
                </a:rPr>
                <a:t>VM</a:t>
              </a:r>
              <a:r>
                <a:rPr lang="en-US" sz="2400" baseline="-25000" dirty="0" err="1">
                  <a:solidFill>
                    <a:schemeClr val="accent1">
                      <a:lumMod val="50000"/>
                    </a:schemeClr>
                  </a:solidFill>
                </a:rPr>
                <a:t>Bn</a:t>
              </a:r>
              <a:endParaRPr lang="en-US" baseline="-25000" dirty="0">
                <a:solidFill>
                  <a:schemeClr val="accent1">
                    <a:lumMod val="50000"/>
                  </a:schemeClr>
                </a:solidFill>
              </a:endParaRPr>
            </a:p>
          </p:txBody>
        </p:sp>
        <p:sp>
          <p:nvSpPr>
            <p:cNvPr id="45" name="Oval 44">
              <a:extLst>
                <a:ext uri="{FF2B5EF4-FFF2-40B4-BE49-F238E27FC236}">
                  <a16:creationId xmlns:a16="http://schemas.microsoft.com/office/drawing/2014/main" id="{20F18EA0-4527-406A-97A7-1E8457E37B2D}"/>
                </a:ext>
              </a:extLst>
            </p:cNvPr>
            <p:cNvSpPr/>
            <p:nvPr/>
          </p:nvSpPr>
          <p:spPr>
            <a:xfrm>
              <a:off x="3783947" y="1673898"/>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1C836EDC-4852-4194-9B0D-29C21129CB72}"/>
              </a:ext>
            </a:extLst>
          </p:cNvPr>
          <p:cNvGrpSpPr/>
          <p:nvPr/>
        </p:nvGrpSpPr>
        <p:grpSpPr>
          <a:xfrm>
            <a:off x="5898820" y="1558961"/>
            <a:ext cx="953179" cy="464024"/>
            <a:chOff x="5448663" y="356759"/>
            <a:chExt cx="953179" cy="464024"/>
          </a:xfrm>
        </p:grpSpPr>
        <p:grpSp>
          <p:nvGrpSpPr>
            <p:cNvPr id="47" name="Group 46">
              <a:extLst>
                <a:ext uri="{FF2B5EF4-FFF2-40B4-BE49-F238E27FC236}">
                  <a16:creationId xmlns:a16="http://schemas.microsoft.com/office/drawing/2014/main" id="{7A905831-3F64-4902-8A12-DB31BED18EB8}"/>
                </a:ext>
              </a:extLst>
            </p:cNvPr>
            <p:cNvGrpSpPr/>
            <p:nvPr/>
          </p:nvGrpSpPr>
          <p:grpSpPr>
            <a:xfrm>
              <a:off x="5448663" y="356759"/>
              <a:ext cx="905245" cy="464024"/>
              <a:chOff x="3783947" y="1487606"/>
              <a:chExt cx="905245" cy="464024"/>
            </a:xfrm>
          </p:grpSpPr>
          <p:sp>
            <p:nvSpPr>
              <p:cNvPr id="49" name="Rectangle: Rounded Corners 48">
                <a:extLst>
                  <a:ext uri="{FF2B5EF4-FFF2-40B4-BE49-F238E27FC236}">
                    <a16:creationId xmlns:a16="http://schemas.microsoft.com/office/drawing/2014/main" id="{0325A143-CF62-45E5-9511-DE4495F3BF0F}"/>
                  </a:ext>
                </a:extLst>
              </p:cNvPr>
              <p:cNvSpPr/>
              <p:nvPr/>
            </p:nvSpPr>
            <p:spPr>
              <a:xfrm>
                <a:off x="3816026" y="1487606"/>
                <a:ext cx="873166" cy="46402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solidFill>
                    <a:schemeClr val="accent1">
                      <a:lumMod val="50000"/>
                    </a:schemeClr>
                  </a:solidFill>
                </a:endParaRPr>
              </a:p>
            </p:txBody>
          </p:sp>
          <p:sp>
            <p:nvSpPr>
              <p:cNvPr id="50" name="Oval 49">
                <a:extLst>
                  <a:ext uri="{FF2B5EF4-FFF2-40B4-BE49-F238E27FC236}">
                    <a16:creationId xmlns:a16="http://schemas.microsoft.com/office/drawing/2014/main" id="{9DF15F50-8DD6-4B77-8FDB-852C34274DAB}"/>
                  </a:ext>
                </a:extLst>
              </p:cNvPr>
              <p:cNvSpPr/>
              <p:nvPr/>
            </p:nvSpPr>
            <p:spPr>
              <a:xfrm>
                <a:off x="3783947" y="1673898"/>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TextBox 47">
              <a:extLst>
                <a:ext uri="{FF2B5EF4-FFF2-40B4-BE49-F238E27FC236}">
                  <a16:creationId xmlns:a16="http://schemas.microsoft.com/office/drawing/2014/main" id="{5200D449-AA51-42CA-B21A-2D48E9699318}"/>
                </a:ext>
              </a:extLst>
            </p:cNvPr>
            <p:cNvSpPr txBox="1"/>
            <p:nvPr/>
          </p:nvSpPr>
          <p:spPr>
            <a:xfrm>
              <a:off x="5462161" y="374729"/>
              <a:ext cx="939681" cy="369332"/>
            </a:xfrm>
            <a:prstGeom prst="rect">
              <a:avLst/>
            </a:prstGeom>
            <a:noFill/>
          </p:spPr>
          <p:txBody>
            <a:bodyPr wrap="none" rtlCol="0">
              <a:spAutoFit/>
            </a:bodyPr>
            <a:lstStyle/>
            <a:p>
              <a:r>
                <a:rPr lang="en-US" dirty="0">
                  <a:solidFill>
                    <a:schemeClr val="accent1">
                      <a:lumMod val="50000"/>
                    </a:schemeClr>
                  </a:solidFill>
                </a:rPr>
                <a:t>VM</a:t>
              </a:r>
              <a:r>
                <a:rPr lang="en-US" sz="2400" baseline="-25000" dirty="0">
                  <a:solidFill>
                    <a:schemeClr val="accent1">
                      <a:lumMod val="50000"/>
                    </a:schemeClr>
                  </a:solidFill>
                </a:rPr>
                <a:t>Bn+1</a:t>
              </a:r>
              <a:endParaRPr lang="en-US" baseline="-25000" dirty="0">
                <a:solidFill>
                  <a:schemeClr val="accent1">
                    <a:lumMod val="50000"/>
                  </a:schemeClr>
                </a:solidFill>
              </a:endParaRPr>
            </a:p>
          </p:txBody>
        </p:sp>
      </p:grpSp>
      <p:sp>
        <p:nvSpPr>
          <p:cNvPr id="51" name="Rectangle: Rounded Corners 50">
            <a:extLst>
              <a:ext uri="{FF2B5EF4-FFF2-40B4-BE49-F238E27FC236}">
                <a16:creationId xmlns:a16="http://schemas.microsoft.com/office/drawing/2014/main" id="{7C50E9BA-6621-4327-8BF7-1E2E1C1CB125}"/>
              </a:ext>
            </a:extLst>
          </p:cNvPr>
          <p:cNvSpPr/>
          <p:nvPr/>
        </p:nvSpPr>
        <p:spPr>
          <a:xfrm>
            <a:off x="4496233" y="920897"/>
            <a:ext cx="4609391" cy="2376039"/>
          </a:xfrm>
          <a:prstGeom prst="roundRect">
            <a:avLst/>
          </a:prstGeom>
          <a:noFill/>
          <a:ln>
            <a:solidFill>
              <a:schemeClr val="accent2">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936A8440-8C5E-4E5B-8428-018810D6A8B3}"/>
              </a:ext>
            </a:extLst>
          </p:cNvPr>
          <p:cNvSpPr txBox="1"/>
          <p:nvPr/>
        </p:nvSpPr>
        <p:spPr>
          <a:xfrm>
            <a:off x="7700362" y="1058333"/>
            <a:ext cx="1250022" cy="307777"/>
          </a:xfrm>
          <a:prstGeom prst="rect">
            <a:avLst/>
          </a:prstGeom>
          <a:noFill/>
        </p:spPr>
        <p:txBody>
          <a:bodyPr wrap="none" rtlCol="0">
            <a:spAutoFit/>
          </a:bodyPr>
          <a:lstStyle/>
          <a:p>
            <a:r>
              <a:rPr lang="en-US" sz="1400" dirty="0">
                <a:solidFill>
                  <a:schemeClr val="accent2">
                    <a:lumMod val="75000"/>
                  </a:schemeClr>
                </a:solidFill>
              </a:rPr>
              <a:t>“Add-On VDU”</a:t>
            </a:r>
          </a:p>
        </p:txBody>
      </p:sp>
      <p:sp>
        <p:nvSpPr>
          <p:cNvPr id="53" name="Oval 52">
            <a:extLst>
              <a:ext uri="{FF2B5EF4-FFF2-40B4-BE49-F238E27FC236}">
                <a16:creationId xmlns:a16="http://schemas.microsoft.com/office/drawing/2014/main" id="{E5A3CBF5-E6AC-463E-9ADD-224BAB244752}"/>
              </a:ext>
            </a:extLst>
          </p:cNvPr>
          <p:cNvSpPr/>
          <p:nvPr/>
        </p:nvSpPr>
        <p:spPr>
          <a:xfrm>
            <a:off x="6758345" y="172808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D5B67B26-6F31-4A0F-BFAE-F6C5B033C678}"/>
              </a:ext>
            </a:extLst>
          </p:cNvPr>
          <p:cNvSpPr/>
          <p:nvPr/>
        </p:nvSpPr>
        <p:spPr>
          <a:xfrm>
            <a:off x="6782834" y="24326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Connector: Elbow 54">
            <a:extLst>
              <a:ext uri="{FF2B5EF4-FFF2-40B4-BE49-F238E27FC236}">
                <a16:creationId xmlns:a16="http://schemas.microsoft.com/office/drawing/2014/main" id="{B7C6DE72-A6DE-4B06-86AB-AEB476D3E460}"/>
              </a:ext>
            </a:extLst>
          </p:cNvPr>
          <p:cNvCxnSpPr>
            <a:cxnSpLocks/>
            <a:stCxn id="58" idx="1"/>
            <a:endCxn id="53" idx="6"/>
          </p:cNvCxnSpPr>
          <p:nvPr/>
        </p:nvCxnSpPr>
        <p:spPr>
          <a:xfrm rot="10800000" flipV="1">
            <a:off x="6849786" y="1722186"/>
            <a:ext cx="1790313" cy="5161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E86D1684-041B-41CC-A23F-63234FBA74BD}"/>
              </a:ext>
            </a:extLst>
          </p:cNvPr>
          <p:cNvCxnSpPr>
            <a:cxnSpLocks/>
            <a:stCxn id="57" idx="1"/>
            <a:endCxn id="54" idx="6"/>
          </p:cNvCxnSpPr>
          <p:nvPr/>
        </p:nvCxnSpPr>
        <p:spPr>
          <a:xfrm rot="10800000">
            <a:off x="6874274" y="2478396"/>
            <a:ext cx="1765824" cy="1900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57" name="Rectangle: Rounded Corners 56">
            <a:extLst>
              <a:ext uri="{FF2B5EF4-FFF2-40B4-BE49-F238E27FC236}">
                <a16:creationId xmlns:a16="http://schemas.microsoft.com/office/drawing/2014/main" id="{98BC6502-8CFE-4BA1-9468-BE780073FA78}"/>
              </a:ext>
            </a:extLst>
          </p:cNvPr>
          <p:cNvSpPr/>
          <p:nvPr/>
        </p:nvSpPr>
        <p:spPr>
          <a:xfrm>
            <a:off x="8640098" y="2444338"/>
            <a:ext cx="822960"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a:extLst>
              <a:ext uri="{FF2B5EF4-FFF2-40B4-BE49-F238E27FC236}">
                <a16:creationId xmlns:a16="http://schemas.microsoft.com/office/drawing/2014/main" id="{75FED525-52A0-43AC-AA16-4B24FBC33AAD}"/>
              </a:ext>
            </a:extLst>
          </p:cNvPr>
          <p:cNvSpPr/>
          <p:nvPr/>
        </p:nvSpPr>
        <p:spPr>
          <a:xfrm>
            <a:off x="8640098" y="1669121"/>
            <a:ext cx="822960" cy="106132"/>
          </a:xfrm>
          <a:prstGeom prst="roundRect">
            <a:avLst>
              <a:gd name="adj"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Connector: Elbow 58">
            <a:extLst>
              <a:ext uri="{FF2B5EF4-FFF2-40B4-BE49-F238E27FC236}">
                <a16:creationId xmlns:a16="http://schemas.microsoft.com/office/drawing/2014/main" id="{D487FBB2-0F71-4BC6-9300-61611EA1B6B9}"/>
              </a:ext>
            </a:extLst>
          </p:cNvPr>
          <p:cNvCxnSpPr>
            <a:cxnSpLocks/>
            <a:stCxn id="58" idx="3"/>
            <a:endCxn id="67" idx="2"/>
          </p:cNvCxnSpPr>
          <p:nvPr/>
        </p:nvCxnSpPr>
        <p:spPr>
          <a:xfrm>
            <a:off x="9463058" y="1722187"/>
            <a:ext cx="530280" cy="44403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D009C823-B76A-472D-826C-CF04F86785C7}"/>
              </a:ext>
            </a:extLst>
          </p:cNvPr>
          <p:cNvCxnSpPr>
            <a:cxnSpLocks/>
            <a:stCxn id="57" idx="3"/>
            <a:endCxn id="67" idx="2"/>
          </p:cNvCxnSpPr>
          <p:nvPr/>
        </p:nvCxnSpPr>
        <p:spPr>
          <a:xfrm flipV="1">
            <a:off x="9463058" y="2166219"/>
            <a:ext cx="530280" cy="33118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8E611723-3BC9-499D-B588-53A127B89CD7}"/>
              </a:ext>
            </a:extLst>
          </p:cNvPr>
          <p:cNvCxnSpPr>
            <a:cxnSpLocks/>
            <a:stCxn id="42" idx="3"/>
            <a:endCxn id="37" idx="2"/>
          </p:cNvCxnSpPr>
          <p:nvPr/>
        </p:nvCxnSpPr>
        <p:spPr>
          <a:xfrm>
            <a:off x="9482822" y="3935100"/>
            <a:ext cx="480949" cy="27569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2" name="Connector: Elbow 61">
            <a:extLst>
              <a:ext uri="{FF2B5EF4-FFF2-40B4-BE49-F238E27FC236}">
                <a16:creationId xmlns:a16="http://schemas.microsoft.com/office/drawing/2014/main" id="{9979641D-A5B7-4FDB-8954-25411EDAC946}"/>
              </a:ext>
            </a:extLst>
          </p:cNvPr>
          <p:cNvCxnSpPr>
            <a:cxnSpLocks/>
            <a:stCxn id="41" idx="3"/>
            <a:endCxn id="37" idx="2"/>
          </p:cNvCxnSpPr>
          <p:nvPr/>
        </p:nvCxnSpPr>
        <p:spPr>
          <a:xfrm flipV="1">
            <a:off x="9471604" y="4210798"/>
            <a:ext cx="492167" cy="42561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FBD75633-587E-4DC5-9C43-6E2DF457C70B}"/>
              </a:ext>
            </a:extLst>
          </p:cNvPr>
          <p:cNvGrpSpPr/>
          <p:nvPr/>
        </p:nvGrpSpPr>
        <p:grpSpPr>
          <a:xfrm>
            <a:off x="4496233" y="5046749"/>
            <a:ext cx="2059481" cy="532361"/>
            <a:chOff x="4644417" y="3813457"/>
            <a:chExt cx="2059481" cy="532361"/>
          </a:xfrm>
        </p:grpSpPr>
        <p:sp>
          <p:nvSpPr>
            <p:cNvPr id="64" name="Cloud 63">
              <a:extLst>
                <a:ext uri="{FF2B5EF4-FFF2-40B4-BE49-F238E27FC236}">
                  <a16:creationId xmlns:a16="http://schemas.microsoft.com/office/drawing/2014/main" id="{E9634EB3-FBB8-4D8B-9849-7297F8DAB9E3}"/>
                </a:ext>
              </a:extLst>
            </p:cNvPr>
            <p:cNvSpPr/>
            <p:nvPr/>
          </p:nvSpPr>
          <p:spPr>
            <a:xfrm>
              <a:off x="4644417" y="3813457"/>
              <a:ext cx="2059481" cy="532361"/>
            </a:xfrm>
            <a:prstGeom prst="cloud">
              <a:avLst/>
            </a:prstGeom>
            <a:solidFill>
              <a:srgbClr val="F4F9F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solidFill>
                  <a:schemeClr val="tx1"/>
                </a:solidFill>
              </a:endParaRPr>
            </a:p>
          </p:txBody>
        </p:sp>
        <p:sp>
          <p:nvSpPr>
            <p:cNvPr id="65" name="TextBox 64">
              <a:extLst>
                <a:ext uri="{FF2B5EF4-FFF2-40B4-BE49-F238E27FC236}">
                  <a16:creationId xmlns:a16="http://schemas.microsoft.com/office/drawing/2014/main" id="{E9C75413-FF69-408E-B83B-94CBD4CE7D5D}"/>
                </a:ext>
              </a:extLst>
            </p:cNvPr>
            <p:cNvSpPr txBox="1"/>
            <p:nvPr/>
          </p:nvSpPr>
          <p:spPr>
            <a:xfrm>
              <a:off x="4849693" y="3925748"/>
              <a:ext cx="1670202" cy="307777"/>
            </a:xfrm>
            <a:prstGeom prst="rect">
              <a:avLst/>
            </a:prstGeom>
            <a:noFill/>
          </p:spPr>
          <p:txBody>
            <a:bodyPr wrap="none" rtlCol="0">
              <a:spAutoFit/>
            </a:bodyPr>
            <a:lstStyle/>
            <a:p>
              <a:pPr lvl="0" algn="ctr"/>
              <a:r>
                <a:rPr lang="en-US" sz="1400" dirty="0">
                  <a:solidFill>
                    <a:prstClr val="black"/>
                  </a:solidFill>
                </a:rPr>
                <a:t>intdataplane_net_id</a:t>
              </a:r>
            </a:p>
          </p:txBody>
        </p:sp>
      </p:grpSp>
      <p:grpSp>
        <p:nvGrpSpPr>
          <p:cNvPr id="66" name="Group 65">
            <a:extLst>
              <a:ext uri="{FF2B5EF4-FFF2-40B4-BE49-F238E27FC236}">
                <a16:creationId xmlns:a16="http://schemas.microsoft.com/office/drawing/2014/main" id="{A228705C-62AB-44FD-8C65-F6C17386AD5A}"/>
              </a:ext>
            </a:extLst>
          </p:cNvPr>
          <p:cNvGrpSpPr/>
          <p:nvPr/>
        </p:nvGrpSpPr>
        <p:grpSpPr>
          <a:xfrm>
            <a:off x="9987127" y="1651924"/>
            <a:ext cx="2002212" cy="1028589"/>
            <a:chOff x="9748596" y="5280752"/>
            <a:chExt cx="2002212" cy="1028589"/>
          </a:xfrm>
        </p:grpSpPr>
        <p:sp>
          <p:nvSpPr>
            <p:cNvPr id="67" name="Cloud 66">
              <a:extLst>
                <a:ext uri="{FF2B5EF4-FFF2-40B4-BE49-F238E27FC236}">
                  <a16:creationId xmlns:a16="http://schemas.microsoft.com/office/drawing/2014/main" id="{3D46FCA3-7CF9-471E-9F84-CCB70E1FB036}"/>
                </a:ext>
              </a:extLst>
            </p:cNvPr>
            <p:cNvSpPr/>
            <p:nvPr/>
          </p:nvSpPr>
          <p:spPr>
            <a:xfrm>
              <a:off x="9748596" y="5280752"/>
              <a:ext cx="2002212" cy="1028589"/>
            </a:xfrm>
            <a:prstGeom prst="cloud">
              <a:avLst/>
            </a:prstGeom>
            <a:solidFill>
              <a:srgbClr val="F4F9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68" name="TextBox 67">
              <a:extLst>
                <a:ext uri="{FF2B5EF4-FFF2-40B4-BE49-F238E27FC236}">
                  <a16:creationId xmlns:a16="http://schemas.microsoft.com/office/drawing/2014/main" id="{334D8CE1-9974-4DC4-AB44-C14558CD1143}"/>
                </a:ext>
              </a:extLst>
            </p:cNvPr>
            <p:cNvSpPr txBox="1"/>
            <p:nvPr/>
          </p:nvSpPr>
          <p:spPr>
            <a:xfrm>
              <a:off x="10102761" y="5642514"/>
              <a:ext cx="1293880" cy="307777"/>
            </a:xfrm>
            <a:prstGeom prst="rect">
              <a:avLst/>
            </a:prstGeom>
            <a:noFill/>
          </p:spPr>
          <p:txBody>
            <a:bodyPr wrap="none" rtlCol="0">
              <a:spAutoFit/>
            </a:bodyPr>
            <a:lstStyle/>
            <a:p>
              <a:pPr lvl="0" algn="ctr"/>
              <a:r>
                <a:rPr lang="en-US" sz="1400" dirty="0">
                  <a:solidFill>
                    <a:prstClr val="black"/>
                  </a:solidFill>
                </a:rPr>
                <a:t>extoam_net_id</a:t>
              </a:r>
            </a:p>
          </p:txBody>
        </p:sp>
      </p:grpSp>
      <p:grpSp>
        <p:nvGrpSpPr>
          <p:cNvPr id="71" name="Group 70">
            <a:extLst>
              <a:ext uri="{FF2B5EF4-FFF2-40B4-BE49-F238E27FC236}">
                <a16:creationId xmlns:a16="http://schemas.microsoft.com/office/drawing/2014/main" id="{C7456A6A-7903-4118-8EBE-EE03E424A86A}"/>
              </a:ext>
            </a:extLst>
          </p:cNvPr>
          <p:cNvGrpSpPr/>
          <p:nvPr/>
        </p:nvGrpSpPr>
        <p:grpSpPr>
          <a:xfrm rot="10800000">
            <a:off x="3642094" y="957032"/>
            <a:ext cx="676320" cy="2327872"/>
            <a:chOff x="8060693" y="120"/>
            <a:chExt cx="676320" cy="2327872"/>
          </a:xfrm>
        </p:grpSpPr>
        <p:sp>
          <p:nvSpPr>
            <p:cNvPr id="72" name="Right Brace 71">
              <a:extLst>
                <a:ext uri="{FF2B5EF4-FFF2-40B4-BE49-F238E27FC236}">
                  <a16:creationId xmlns:a16="http://schemas.microsoft.com/office/drawing/2014/main" id="{7D673BCE-A599-4390-B3FB-26CA09DC0FAF}"/>
                </a:ext>
              </a:extLst>
            </p:cNvPr>
            <p:cNvSpPr/>
            <p:nvPr/>
          </p:nvSpPr>
          <p:spPr>
            <a:xfrm>
              <a:off x="8060693" y="120"/>
              <a:ext cx="307061" cy="23278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a:extLst>
                <a:ext uri="{FF2B5EF4-FFF2-40B4-BE49-F238E27FC236}">
                  <a16:creationId xmlns:a16="http://schemas.microsoft.com/office/drawing/2014/main" id="{00D29A2F-462A-47B3-A62B-D91C1A41292A}"/>
                </a:ext>
              </a:extLst>
            </p:cNvPr>
            <p:cNvSpPr txBox="1"/>
            <p:nvPr/>
          </p:nvSpPr>
          <p:spPr>
            <a:xfrm rot="5400000">
              <a:off x="8285286" y="990686"/>
              <a:ext cx="534121" cy="369332"/>
            </a:xfrm>
            <a:prstGeom prst="rect">
              <a:avLst/>
            </a:prstGeom>
            <a:noFill/>
          </p:spPr>
          <p:txBody>
            <a:bodyPr wrap="none" rtlCol="0">
              <a:spAutoFit/>
            </a:bodyPr>
            <a:lstStyle/>
            <a:p>
              <a:r>
                <a:rPr lang="en-US" dirty="0"/>
                <a:t>0..8</a:t>
              </a:r>
            </a:p>
          </p:txBody>
        </p:sp>
      </p:grpSp>
      <p:sp>
        <p:nvSpPr>
          <p:cNvPr id="74" name="TextBox 73">
            <a:extLst>
              <a:ext uri="{FF2B5EF4-FFF2-40B4-BE49-F238E27FC236}">
                <a16:creationId xmlns:a16="http://schemas.microsoft.com/office/drawing/2014/main" id="{F204603A-E170-4663-B1BC-FAFF98D8EBE8}"/>
              </a:ext>
            </a:extLst>
          </p:cNvPr>
          <p:cNvSpPr txBox="1"/>
          <p:nvPr/>
        </p:nvSpPr>
        <p:spPr>
          <a:xfrm>
            <a:off x="1371205" y="2617550"/>
            <a:ext cx="1764473" cy="622472"/>
          </a:xfrm>
          <a:prstGeom prst="wedgeRectCallout">
            <a:avLst>
              <a:gd name="adj1" fmla="val 97499"/>
              <a:gd name="adj2" fmla="val -950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Each vVNF instance is comprised of 2-18 VM</a:t>
            </a:r>
            <a:r>
              <a:rPr lang="en-US" sz="1200" baseline="-25000" dirty="0"/>
              <a:t>B</a:t>
            </a:r>
            <a:r>
              <a:rPr lang="en-US" sz="1200" dirty="0"/>
              <a:t> backend server VNFs. </a:t>
            </a:r>
          </a:p>
        </p:txBody>
      </p:sp>
      <p:sp>
        <p:nvSpPr>
          <p:cNvPr id="75" name="TextBox 74">
            <a:extLst>
              <a:ext uri="{FF2B5EF4-FFF2-40B4-BE49-F238E27FC236}">
                <a16:creationId xmlns:a16="http://schemas.microsoft.com/office/drawing/2014/main" id="{4547B6FD-B758-436A-A621-6A7C655643A3}"/>
              </a:ext>
            </a:extLst>
          </p:cNvPr>
          <p:cNvSpPr txBox="1"/>
          <p:nvPr/>
        </p:nvSpPr>
        <p:spPr>
          <a:xfrm>
            <a:off x="641526" y="4203922"/>
            <a:ext cx="2527263" cy="881939"/>
          </a:xfrm>
          <a:prstGeom prst="wedgeRectCallout">
            <a:avLst>
              <a:gd name="adj1" fmla="val 120900"/>
              <a:gd name="adj2" fmla="val -2539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“Reachability” requirements, such as L2/L3, Dynamic address assignment, SRIOV, etc. are captured as attributes of the connections.</a:t>
            </a:r>
          </a:p>
        </p:txBody>
      </p:sp>
      <p:sp>
        <p:nvSpPr>
          <p:cNvPr id="76" name="TextBox 75">
            <a:extLst>
              <a:ext uri="{FF2B5EF4-FFF2-40B4-BE49-F238E27FC236}">
                <a16:creationId xmlns:a16="http://schemas.microsoft.com/office/drawing/2014/main" id="{CC4835D5-FACB-48E5-BEDD-96855D6ED0E1}"/>
              </a:ext>
            </a:extLst>
          </p:cNvPr>
          <p:cNvSpPr txBox="1"/>
          <p:nvPr/>
        </p:nvSpPr>
        <p:spPr>
          <a:xfrm>
            <a:off x="504434" y="3383929"/>
            <a:ext cx="2819316" cy="657536"/>
          </a:xfrm>
          <a:prstGeom prst="wedgeRectCallout">
            <a:avLst>
              <a:gd name="adj1" fmla="val 139181"/>
              <a:gd name="adj2" fmla="val 2828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Virtual Host requirements, such as NUMA, Rack Level Anti-Affinity/Affinity Grouping, etc. are captured as attributes of the VMs.</a:t>
            </a:r>
          </a:p>
        </p:txBody>
      </p:sp>
      <p:sp>
        <p:nvSpPr>
          <p:cNvPr id="77" name="TextBox 76">
            <a:extLst>
              <a:ext uri="{FF2B5EF4-FFF2-40B4-BE49-F238E27FC236}">
                <a16:creationId xmlns:a16="http://schemas.microsoft.com/office/drawing/2014/main" id="{F37C81D1-D8AE-4254-B808-B40DE5B659BE}"/>
              </a:ext>
            </a:extLst>
          </p:cNvPr>
          <p:cNvSpPr txBox="1"/>
          <p:nvPr/>
        </p:nvSpPr>
        <p:spPr>
          <a:xfrm>
            <a:off x="4211689" y="1309544"/>
            <a:ext cx="1743491" cy="523220"/>
          </a:xfrm>
          <a:prstGeom prst="rect">
            <a:avLst/>
          </a:prstGeom>
          <a:noFill/>
        </p:spPr>
        <p:txBody>
          <a:bodyPr wrap="none" rtlCol="0">
            <a:spAutoFit/>
          </a:bodyPr>
          <a:lstStyle/>
          <a:p>
            <a:r>
              <a:rPr lang="en-US" sz="1400" dirty="0"/>
              <a:t>Attributes:</a:t>
            </a:r>
          </a:p>
          <a:p>
            <a:r>
              <a:rPr lang="en-US" sz="1400" dirty="0"/>
              <a:t>Bandwidth=200mbps</a:t>
            </a:r>
          </a:p>
        </p:txBody>
      </p:sp>
    </p:spTree>
    <p:extLst>
      <p:ext uri="{BB962C8B-B14F-4D97-AF65-F5344CB8AC3E}">
        <p14:creationId xmlns:p14="http://schemas.microsoft.com/office/powerpoint/2010/main" val="353695549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CB4EFA-A93A-437E-9C01-9C1333D74ADA}"/>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id="{A2CE335F-D725-4D13-BEB1-01D043F7F673}"/>
              </a:ext>
            </a:extLst>
          </p:cNvPr>
          <p:cNvSpPr>
            <a:spLocks noGrp="1"/>
          </p:cNvSpPr>
          <p:nvPr>
            <p:ph type="title"/>
          </p:nvPr>
        </p:nvSpPr>
        <p:spPr/>
        <p:txBody>
          <a:bodyPr>
            <a:normAutofit fontScale="90000"/>
          </a:bodyPr>
          <a:lstStyle/>
          <a:p>
            <a:r>
              <a:rPr lang="en-US" dirty="0"/>
              <a:t>VF Module Modeling (Original and Current Approach)</a:t>
            </a:r>
          </a:p>
        </p:txBody>
      </p:sp>
      <p:sp>
        <p:nvSpPr>
          <p:cNvPr id="6" name="Rectangle: Rounded Corners 5">
            <a:extLst>
              <a:ext uri="{FF2B5EF4-FFF2-40B4-BE49-F238E27FC236}">
                <a16:creationId xmlns:a16="http://schemas.microsoft.com/office/drawing/2014/main" id="{67D548E9-0A81-4A80-AF17-B2BF51CA8982}"/>
              </a:ext>
            </a:extLst>
          </p:cNvPr>
          <p:cNvSpPr/>
          <p:nvPr/>
        </p:nvSpPr>
        <p:spPr>
          <a:xfrm>
            <a:off x="314961" y="1468583"/>
            <a:ext cx="10685548" cy="4904508"/>
          </a:xfrm>
          <a:prstGeom prst="roundRect">
            <a:avLst>
              <a:gd name="adj" fmla="val 676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66EFF5-8D64-4411-8F0B-5EA547EE88E7}"/>
              </a:ext>
            </a:extLst>
          </p:cNvPr>
          <p:cNvSpPr/>
          <p:nvPr/>
        </p:nvSpPr>
        <p:spPr>
          <a:xfrm>
            <a:off x="568036" y="1895383"/>
            <a:ext cx="5829941" cy="4311453"/>
          </a:xfrm>
          <a:prstGeom prst="roundRect">
            <a:avLst>
              <a:gd name="adj" fmla="val 42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2E78725-22A9-4014-A0A1-0EBB097B743C}"/>
              </a:ext>
            </a:extLst>
          </p:cNvPr>
          <p:cNvSpPr/>
          <p:nvPr/>
        </p:nvSpPr>
        <p:spPr>
          <a:xfrm>
            <a:off x="6705137" y="1895383"/>
            <a:ext cx="4028603" cy="1259732"/>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F7BBDB6-DFA4-4019-A4DD-16A572D3FF4C}"/>
              </a:ext>
            </a:extLst>
          </p:cNvPr>
          <p:cNvSpPr/>
          <p:nvPr/>
        </p:nvSpPr>
        <p:spPr>
          <a:xfrm>
            <a:off x="6705137" y="3453495"/>
            <a:ext cx="4028603" cy="1299182"/>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64ECBFE-F376-4897-ABFD-B2185049630B}"/>
              </a:ext>
            </a:extLst>
          </p:cNvPr>
          <p:cNvSpPr/>
          <p:nvPr/>
        </p:nvSpPr>
        <p:spPr>
          <a:xfrm>
            <a:off x="6705137" y="5011368"/>
            <a:ext cx="4028603" cy="1195468"/>
          </a:xfrm>
          <a:prstGeom prst="roundRect">
            <a:avLst>
              <a:gd name="adj" fmla="val 1261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024DA14-EF04-4F76-A53F-44ECA237C613}"/>
              </a:ext>
            </a:extLst>
          </p:cNvPr>
          <p:cNvSpPr txBox="1"/>
          <p:nvPr/>
        </p:nvSpPr>
        <p:spPr>
          <a:xfrm>
            <a:off x="2477267" y="1536820"/>
            <a:ext cx="1947200" cy="369332"/>
          </a:xfrm>
          <a:prstGeom prst="rect">
            <a:avLst/>
          </a:prstGeom>
          <a:noFill/>
        </p:spPr>
        <p:txBody>
          <a:bodyPr wrap="none" rtlCol="0">
            <a:spAutoFit/>
          </a:bodyPr>
          <a:lstStyle/>
          <a:p>
            <a:r>
              <a:rPr lang="en-US" dirty="0"/>
              <a:t>Topology Template</a:t>
            </a:r>
          </a:p>
        </p:txBody>
      </p:sp>
      <p:sp>
        <p:nvSpPr>
          <p:cNvPr id="12" name="TextBox 11">
            <a:extLst>
              <a:ext uri="{FF2B5EF4-FFF2-40B4-BE49-F238E27FC236}">
                <a16:creationId xmlns:a16="http://schemas.microsoft.com/office/drawing/2014/main" id="{56E46C7F-0AB1-40E4-A0DA-7EE91DEC9266}"/>
              </a:ext>
            </a:extLst>
          </p:cNvPr>
          <p:cNvSpPr txBox="1"/>
          <p:nvPr/>
        </p:nvSpPr>
        <p:spPr>
          <a:xfrm>
            <a:off x="7797850" y="1570311"/>
            <a:ext cx="1278683" cy="369332"/>
          </a:xfrm>
          <a:prstGeom prst="rect">
            <a:avLst/>
          </a:prstGeom>
          <a:noFill/>
        </p:spPr>
        <p:txBody>
          <a:bodyPr wrap="none" rtlCol="0">
            <a:spAutoFit/>
          </a:bodyPr>
          <a:lstStyle/>
          <a:p>
            <a:r>
              <a:rPr lang="en-US" dirty="0"/>
              <a:t>Node Types</a:t>
            </a:r>
          </a:p>
        </p:txBody>
      </p:sp>
      <p:sp>
        <p:nvSpPr>
          <p:cNvPr id="13" name="TextBox 12">
            <a:extLst>
              <a:ext uri="{FF2B5EF4-FFF2-40B4-BE49-F238E27FC236}">
                <a16:creationId xmlns:a16="http://schemas.microsoft.com/office/drawing/2014/main" id="{6DBE0E26-C9DD-4D13-BF72-E2254081DFCA}"/>
              </a:ext>
            </a:extLst>
          </p:cNvPr>
          <p:cNvSpPr txBox="1"/>
          <p:nvPr/>
        </p:nvSpPr>
        <p:spPr>
          <a:xfrm>
            <a:off x="7601780" y="3124576"/>
            <a:ext cx="1928157" cy="369332"/>
          </a:xfrm>
          <a:prstGeom prst="rect">
            <a:avLst/>
          </a:prstGeom>
          <a:noFill/>
        </p:spPr>
        <p:txBody>
          <a:bodyPr wrap="none" rtlCol="0">
            <a:spAutoFit/>
          </a:bodyPr>
          <a:lstStyle/>
          <a:p>
            <a:r>
              <a:rPr lang="en-US" dirty="0"/>
              <a:t>Relationship Types</a:t>
            </a:r>
          </a:p>
        </p:txBody>
      </p:sp>
      <p:sp>
        <p:nvSpPr>
          <p:cNvPr id="14" name="TextBox 13">
            <a:extLst>
              <a:ext uri="{FF2B5EF4-FFF2-40B4-BE49-F238E27FC236}">
                <a16:creationId xmlns:a16="http://schemas.microsoft.com/office/drawing/2014/main" id="{8A382202-ABC0-4FA8-80BB-5BEA94F52276}"/>
              </a:ext>
            </a:extLst>
          </p:cNvPr>
          <p:cNvSpPr txBox="1"/>
          <p:nvPr/>
        </p:nvSpPr>
        <p:spPr>
          <a:xfrm>
            <a:off x="8142879" y="4720805"/>
            <a:ext cx="678391" cy="369332"/>
          </a:xfrm>
          <a:prstGeom prst="rect">
            <a:avLst/>
          </a:prstGeom>
          <a:noFill/>
        </p:spPr>
        <p:txBody>
          <a:bodyPr wrap="none" rtlCol="0">
            <a:spAutoFit/>
          </a:bodyPr>
          <a:lstStyle/>
          <a:p>
            <a:r>
              <a:rPr lang="en-US" dirty="0"/>
              <a:t>Plans</a:t>
            </a:r>
          </a:p>
        </p:txBody>
      </p:sp>
      <p:sp>
        <p:nvSpPr>
          <p:cNvPr id="15" name="TextBox 14">
            <a:extLst>
              <a:ext uri="{FF2B5EF4-FFF2-40B4-BE49-F238E27FC236}">
                <a16:creationId xmlns:a16="http://schemas.microsoft.com/office/drawing/2014/main" id="{7FD3A62B-48DD-4620-8211-0CB17DC619F7}"/>
              </a:ext>
            </a:extLst>
          </p:cNvPr>
          <p:cNvSpPr txBox="1"/>
          <p:nvPr/>
        </p:nvSpPr>
        <p:spPr>
          <a:xfrm>
            <a:off x="4781894" y="1097573"/>
            <a:ext cx="2849883" cy="369332"/>
          </a:xfrm>
          <a:prstGeom prst="rect">
            <a:avLst/>
          </a:prstGeom>
          <a:noFill/>
        </p:spPr>
        <p:txBody>
          <a:bodyPr wrap="none" rtlCol="0">
            <a:spAutoFit/>
          </a:bodyPr>
          <a:lstStyle/>
          <a:p>
            <a:r>
              <a:rPr lang="en-US" dirty="0"/>
              <a:t>VF Module Service Template</a:t>
            </a:r>
          </a:p>
        </p:txBody>
      </p:sp>
      <p:sp>
        <p:nvSpPr>
          <p:cNvPr id="16" name="TextBox 15">
            <a:extLst>
              <a:ext uri="{FF2B5EF4-FFF2-40B4-BE49-F238E27FC236}">
                <a16:creationId xmlns:a16="http://schemas.microsoft.com/office/drawing/2014/main" id="{A569A9E1-1C74-497D-9B43-53CA8C66C7C4}"/>
              </a:ext>
            </a:extLst>
          </p:cNvPr>
          <p:cNvSpPr txBox="1"/>
          <p:nvPr/>
        </p:nvSpPr>
        <p:spPr>
          <a:xfrm>
            <a:off x="6841195" y="1935380"/>
            <a:ext cx="3454664" cy="1169551"/>
          </a:xfrm>
          <a:prstGeom prst="rect">
            <a:avLst/>
          </a:prstGeom>
          <a:noFill/>
        </p:spPr>
        <p:txBody>
          <a:bodyPr wrap="none" rtlCol="0">
            <a:spAutoFit/>
          </a:bodyPr>
          <a:lstStyle/>
          <a:p>
            <a:pPr marL="285750" indent="-285750">
              <a:buFont typeface="Arial" panose="020B0604020202020204" pitchFamily="34" charset="0"/>
              <a:buChar char="•"/>
            </a:pPr>
            <a:r>
              <a:rPr lang="en-US" sz="1400" dirty="0" err="1"/>
              <a:t>NodeType</a:t>
            </a:r>
            <a:r>
              <a:rPr lang="en-US" sz="1400" dirty="0"/>
              <a:t>: Standard “</a:t>
            </a:r>
            <a:r>
              <a:rPr lang="en-US" sz="1400" dirty="0" err="1"/>
              <a:t>tosca.nodes</a:t>
            </a:r>
            <a:r>
              <a:rPr lang="en-US" sz="1400" dirty="0"/>
              <a:t>”</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a:t>Standard TOSCA properties</a:t>
            </a:r>
          </a:p>
          <a:p>
            <a:pPr marL="742950" lvl="1" indent="-285750">
              <a:buFont typeface="Calibri" panose="020F0502020204030204" pitchFamily="34" charset="0"/>
              <a:buChar char="—"/>
            </a:pPr>
            <a:r>
              <a:rPr lang="en-US" sz="1400" dirty="0"/>
              <a:t>Interfaces</a:t>
            </a:r>
          </a:p>
          <a:p>
            <a:pPr marL="1200150" lvl="2" indent="-285750">
              <a:buFont typeface="Courier New" panose="02070309020205020404" pitchFamily="49" charset="0"/>
              <a:buChar char="o"/>
            </a:pPr>
            <a:r>
              <a:rPr lang="en-US" sz="1400" dirty="0"/>
              <a:t>Standard “</a:t>
            </a:r>
            <a:r>
              <a:rPr lang="en-US" sz="1400" dirty="0" err="1"/>
              <a:t>tosca.interfaces</a:t>
            </a:r>
            <a:r>
              <a:rPr lang="en-US" sz="1400" dirty="0"/>
              <a:t>”</a:t>
            </a:r>
          </a:p>
        </p:txBody>
      </p:sp>
      <p:sp>
        <p:nvSpPr>
          <p:cNvPr id="17" name="TextBox 16">
            <a:extLst>
              <a:ext uri="{FF2B5EF4-FFF2-40B4-BE49-F238E27FC236}">
                <a16:creationId xmlns:a16="http://schemas.microsoft.com/office/drawing/2014/main" id="{90FA5808-2E78-4513-9945-9DE8EA1601A0}"/>
              </a:ext>
            </a:extLst>
          </p:cNvPr>
          <p:cNvSpPr txBox="1"/>
          <p:nvPr/>
        </p:nvSpPr>
        <p:spPr>
          <a:xfrm>
            <a:off x="6724559" y="3486141"/>
            <a:ext cx="4028603" cy="1169551"/>
          </a:xfrm>
          <a:prstGeom prst="rect">
            <a:avLst/>
          </a:prstGeom>
          <a:noFill/>
        </p:spPr>
        <p:txBody>
          <a:bodyPr wrap="none" rtlCol="0">
            <a:spAutoFit/>
          </a:bodyPr>
          <a:lstStyle/>
          <a:p>
            <a:pPr marL="285750" indent="-285750">
              <a:buFont typeface="Arial" panose="020B0604020202020204" pitchFamily="34" charset="0"/>
              <a:buChar char="•"/>
            </a:pPr>
            <a:r>
              <a:rPr lang="en-US" sz="1400" dirty="0" err="1"/>
              <a:t>RelationshipType</a:t>
            </a:r>
            <a:r>
              <a:rPr lang="en-US" sz="1400" dirty="0"/>
              <a:t>: Standard “</a:t>
            </a:r>
            <a:r>
              <a:rPr lang="en-US" sz="1400" dirty="0" err="1"/>
              <a:t>tosca.relationships</a:t>
            </a:r>
            <a:r>
              <a:rPr lang="en-US" sz="1400" dirty="0"/>
              <a:t>”</a:t>
            </a:r>
          </a:p>
          <a:p>
            <a:pPr marL="742950" lvl="1" indent="-285750">
              <a:buFont typeface="Calibri" panose="020F0502020204030204" pitchFamily="34" charset="0"/>
              <a:buChar char="—"/>
            </a:pPr>
            <a:r>
              <a:rPr lang="en-US" sz="1400" dirty="0"/>
              <a:t>Properties</a:t>
            </a:r>
          </a:p>
          <a:p>
            <a:pPr marL="1200150" lvl="2" indent="-285750">
              <a:buFont typeface="Courier New" panose="02070309020205020404" pitchFamily="49" charset="0"/>
              <a:buChar char="o"/>
            </a:pPr>
            <a:r>
              <a:rPr lang="en-US" sz="1400" dirty="0"/>
              <a:t>Standard TOSCA properties</a:t>
            </a:r>
          </a:p>
          <a:p>
            <a:pPr marL="742950" lvl="1" indent="-285750">
              <a:buFont typeface="Calibri" panose="020F0502020204030204" pitchFamily="34" charset="0"/>
              <a:buChar char="—"/>
            </a:pPr>
            <a:r>
              <a:rPr lang="en-US" sz="1400" dirty="0"/>
              <a:t>Interfaces</a:t>
            </a:r>
          </a:p>
          <a:p>
            <a:pPr marL="1200150" lvl="2" indent="-285750">
              <a:buFont typeface="Courier New" panose="02070309020205020404" pitchFamily="49" charset="0"/>
              <a:buChar char="o"/>
            </a:pPr>
            <a:r>
              <a:rPr lang="en-US" sz="1400" dirty="0"/>
              <a:t>Standard “</a:t>
            </a:r>
            <a:r>
              <a:rPr lang="en-US" sz="1400" dirty="0" err="1"/>
              <a:t>tosca.interfaces</a:t>
            </a:r>
            <a:r>
              <a:rPr lang="en-US" sz="1400" dirty="0"/>
              <a:t>”</a:t>
            </a:r>
          </a:p>
        </p:txBody>
      </p:sp>
      <p:sp>
        <p:nvSpPr>
          <p:cNvPr id="18" name="TextBox 17">
            <a:extLst>
              <a:ext uri="{FF2B5EF4-FFF2-40B4-BE49-F238E27FC236}">
                <a16:creationId xmlns:a16="http://schemas.microsoft.com/office/drawing/2014/main" id="{CE1C4E39-2C79-40A9-9E94-0094A74ECE2F}"/>
              </a:ext>
            </a:extLst>
          </p:cNvPr>
          <p:cNvSpPr txBox="1"/>
          <p:nvPr/>
        </p:nvSpPr>
        <p:spPr>
          <a:xfrm>
            <a:off x="681488" y="3105720"/>
            <a:ext cx="5548922" cy="3108543"/>
          </a:xfrm>
          <a:prstGeom prst="rect">
            <a:avLst/>
          </a:prstGeom>
          <a:noFill/>
        </p:spPr>
        <p:txBody>
          <a:bodyPr wrap="square" rtlCol="0">
            <a:spAutoFit/>
          </a:bodyPr>
          <a:lstStyle/>
          <a:p>
            <a:r>
              <a:rPr lang="en-US" sz="1400" dirty="0"/>
              <a:t>Each Node in the VF Module Topology Template is of a standard TOSCA node type.  The relationships between these Nodes are standard TOSCA relationships.  ONAP would be the Orchestrator for the “Assign” and “Request” Plans.  “Assign” would cause the Orchestrator to call SDNC to make assignments, “Request” would cause Orchestrator to retrieve those assignments and map into the input </a:t>
            </a:r>
            <a:r>
              <a:rPr lang="en-US" sz="1400" dirty="0" err="1"/>
              <a:t>params</a:t>
            </a:r>
            <a:r>
              <a:rPr lang="en-US" sz="1400" dirty="0"/>
              <a:t> of the Service Template to send to </a:t>
            </a:r>
            <a:r>
              <a:rPr lang="en-US" sz="1400" dirty="0" err="1"/>
              <a:t>MultiVIM</a:t>
            </a:r>
            <a:r>
              <a:rPr lang="en-US" sz="1400" dirty="0"/>
              <a:t>.</a:t>
            </a:r>
          </a:p>
          <a:p>
            <a:endParaRPr lang="en-US" sz="1400" dirty="0"/>
          </a:p>
          <a:p>
            <a:r>
              <a:rPr lang="en-US" sz="1400" dirty="0"/>
              <a:t>The Orchestrator for the other Plans (such as the “Build” Plan) can be a standard off-the-shelf TOSCA orchestrator.  However, this orchestrator should be within the “separation of concerns” space of the Cloud Provider, and not the responsibility of ONAP.  However, ONAP would be responsible for providing the Input parameter values to the Cloud Provider with the Plan request (e.g., Build).</a:t>
            </a:r>
          </a:p>
        </p:txBody>
      </p:sp>
      <p:cxnSp>
        <p:nvCxnSpPr>
          <p:cNvPr id="20" name="Straight Connector 19">
            <a:extLst>
              <a:ext uri="{FF2B5EF4-FFF2-40B4-BE49-F238E27FC236}">
                <a16:creationId xmlns:a16="http://schemas.microsoft.com/office/drawing/2014/main" id="{63FEAD18-B364-4352-AB5C-26DC643E10E8}"/>
              </a:ext>
            </a:extLst>
          </p:cNvPr>
          <p:cNvCxnSpPr>
            <a:cxnSpLocks/>
          </p:cNvCxnSpPr>
          <p:nvPr/>
        </p:nvCxnSpPr>
        <p:spPr>
          <a:xfrm>
            <a:off x="568036" y="2982433"/>
            <a:ext cx="582994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918C257-EAD8-4C31-BF6A-9E90139643BB}"/>
              </a:ext>
            </a:extLst>
          </p:cNvPr>
          <p:cNvSpPr txBox="1"/>
          <p:nvPr/>
        </p:nvSpPr>
        <p:spPr>
          <a:xfrm>
            <a:off x="723484" y="1978355"/>
            <a:ext cx="5448847" cy="954107"/>
          </a:xfrm>
          <a:prstGeom prst="rect">
            <a:avLst/>
          </a:prstGeom>
          <a:noFill/>
        </p:spPr>
        <p:txBody>
          <a:bodyPr wrap="square" rtlCol="0">
            <a:spAutoFit/>
          </a:bodyPr>
          <a:lstStyle/>
          <a:p>
            <a:r>
              <a:rPr lang="en-US" sz="1400" dirty="0"/>
              <a:t>Inputs:</a:t>
            </a:r>
          </a:p>
          <a:p>
            <a:r>
              <a:rPr lang="en-US" sz="1400" dirty="0"/>
              <a:t>The inputs to a VF Module Topology Template would be comprised of basically the same sort of parameters that one would expect to find in a HEAT ENV.</a:t>
            </a:r>
          </a:p>
        </p:txBody>
      </p:sp>
      <p:sp>
        <p:nvSpPr>
          <p:cNvPr id="23" name="TextBox 22">
            <a:extLst>
              <a:ext uri="{FF2B5EF4-FFF2-40B4-BE49-F238E27FC236}">
                <a16:creationId xmlns:a16="http://schemas.microsoft.com/office/drawing/2014/main" id="{EC439136-9359-46D9-A878-107A743F2C6C}"/>
              </a:ext>
            </a:extLst>
          </p:cNvPr>
          <p:cNvSpPr txBox="1"/>
          <p:nvPr/>
        </p:nvSpPr>
        <p:spPr>
          <a:xfrm>
            <a:off x="6841195" y="5132468"/>
            <a:ext cx="3748112"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Assign_VFMod</a:t>
            </a:r>
            <a:endParaRPr lang="en-US" sz="1400" dirty="0"/>
          </a:p>
          <a:p>
            <a:pPr marL="285750" indent="-285750">
              <a:buFont typeface="Arial" panose="020B0604020202020204" pitchFamily="34" charset="0"/>
              <a:buChar char="•"/>
            </a:pPr>
            <a:r>
              <a:rPr lang="en-US" sz="1400" dirty="0" err="1"/>
              <a:t>Request_VFMod</a:t>
            </a:r>
            <a:endParaRPr lang="en-US" sz="1400" dirty="0"/>
          </a:p>
          <a:p>
            <a:pPr marL="285750" indent="-285750">
              <a:buFont typeface="Arial" panose="020B0604020202020204" pitchFamily="34" charset="0"/>
              <a:buChar char="•"/>
            </a:pPr>
            <a:r>
              <a:rPr lang="en-US" sz="1400" dirty="0"/>
              <a:t>Other, standard TOSCA Plans (e.g., Build)</a:t>
            </a:r>
          </a:p>
        </p:txBody>
      </p:sp>
    </p:spTree>
    <p:extLst>
      <p:ext uri="{BB962C8B-B14F-4D97-AF65-F5344CB8AC3E}">
        <p14:creationId xmlns:p14="http://schemas.microsoft.com/office/powerpoint/2010/main" val="2807638720"/>
      </p:ext>
    </p:extLst>
  </p:cSld>
  <p:clrMapOvr>
    <a:masterClrMapping/>
  </p:clrMapOvr>
  <p:transition>
    <p:wipe dir="r"/>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otalTime>40947</TotalTime>
  <Words>2722</Words>
  <Application>Microsoft Office PowerPoint</Application>
  <PresentationFormat>Widescreen</PresentationFormat>
  <Paragraphs>623</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微软雅黑</vt:lpstr>
      <vt:lpstr>MS PGothic</vt:lpstr>
      <vt:lpstr>.AppleSystemUIFont</vt:lpstr>
      <vt:lpstr>Arial</vt:lpstr>
      <vt:lpstr>Calibri</vt:lpstr>
      <vt:lpstr>Courier New</vt:lpstr>
      <vt:lpstr>1_Office Theme</vt:lpstr>
      <vt:lpstr>ONAP TOSCA Driven Orchestration</vt:lpstr>
      <vt:lpstr>Terminology</vt:lpstr>
      <vt:lpstr>Terminology</vt:lpstr>
      <vt:lpstr>Orchestrator Functional Internal View</vt:lpstr>
      <vt:lpstr>Layers of TOSCA Orchestration (Original Approach)</vt:lpstr>
      <vt:lpstr>High Level TOSCA Organization (Original Approach)</vt:lpstr>
      <vt:lpstr>Major TOSCA Orchestration Gaps - (Original Approach)</vt:lpstr>
      <vt:lpstr>Level of Abstraction in VNF Model that Drives ONAP “Assign”</vt:lpstr>
      <vt:lpstr>VF Module Modeling (Original and Current Approach)</vt:lpstr>
      <vt:lpstr>VNF Modeling (Original Approach)</vt:lpstr>
      <vt:lpstr>Service Modeling (Original Approach)</vt:lpstr>
      <vt:lpstr>Service Level TOSCA Orchestration: “Build Plan” (Original Approach)</vt:lpstr>
      <vt:lpstr>VNF Level TOSCA Orchestration: “Build Plan” (Original Approach)</vt:lpstr>
      <vt:lpstr>vCPE Example (Original Approach)</vt:lpstr>
      <vt:lpstr>vCPE Example (Original Approach)</vt:lpstr>
      <vt:lpstr>vCPE Example (Original Approach)</vt:lpstr>
      <vt:lpstr>vCPE Example (Original Approach)</vt:lpstr>
      <vt:lpstr>vCPE Example (Original Approach)</vt:lpstr>
      <vt:lpstr>New Requirement</vt:lpstr>
      <vt:lpstr>High Level TOSCA Organization (New Approach)</vt:lpstr>
      <vt:lpstr>VNF Modeling (New Approach)</vt:lpstr>
      <vt:lpstr>Service Modeling (New Approach)</vt:lpstr>
      <vt:lpstr>Service Level TOSCA Orchestration: “Build (and other) Plan(s)” (New Approach)</vt:lpstr>
      <vt:lpstr>VNF Level TOSCA Orchestration: “Build Plan” (Original Implementation)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 AT&amp;T Currently Supports Two Separate Approaches to Managing Application Level Data</dc:title>
  <dc:creator>BULLARD, GIL</dc:creator>
  <cp:lastModifiedBy>BULLARD, GIL</cp:lastModifiedBy>
  <cp:revision>354</cp:revision>
  <dcterms:created xsi:type="dcterms:W3CDTF">2018-08-10T16:39:33Z</dcterms:created>
  <dcterms:modified xsi:type="dcterms:W3CDTF">2018-10-24T14:16:13Z</dcterms:modified>
</cp:coreProperties>
</file>