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568" r:id="rId3"/>
    <p:sldId id="542" r:id="rId4"/>
    <p:sldId id="539" r:id="rId5"/>
    <p:sldId id="354" r:id="rId6"/>
    <p:sldId id="292" r:id="rId7"/>
    <p:sldId id="540" r:id="rId8"/>
    <p:sldId id="538" r:id="rId9"/>
    <p:sldId id="535" r:id="rId10"/>
    <p:sldId id="545" r:id="rId11"/>
    <p:sldId id="548" r:id="rId12"/>
    <p:sldId id="570" r:id="rId13"/>
    <p:sldId id="544" r:id="rId14"/>
    <p:sldId id="530" r:id="rId15"/>
    <p:sldId id="569" r:id="rId16"/>
    <p:sldId id="562" r:id="rId17"/>
    <p:sldId id="531" r:id="rId18"/>
    <p:sldId id="567" r:id="rId19"/>
    <p:sldId id="565" r:id="rId20"/>
    <p:sldId id="537" r:id="rId21"/>
    <p:sldId id="546" r:id="rId22"/>
    <p:sldId id="541" r:id="rId23"/>
    <p:sldId id="533" r:id="rId24"/>
    <p:sldId id="534" r:id="rId25"/>
    <p:sldId id="543" r:id="rId26"/>
    <p:sldId id="563" r:id="rId27"/>
    <p:sldId id="566" r:id="rId28"/>
    <p:sldId id="57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69B0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50000" autoAdjust="0"/>
    <p:restoredTop sz="91632"/>
  </p:normalViewPr>
  <p:slideViewPr>
    <p:cSldViewPr snapToGrid="0" snapToObjects="1">
      <p:cViewPr varScale="1">
        <p:scale>
          <a:sx n="114" d="100"/>
          <a:sy n="114" d="100"/>
        </p:scale>
        <p:origin x="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11/19/18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40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27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90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28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334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331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384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24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64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err="1">
                <a:latin typeface="Arial" panose="020B0604020202020204"/>
                <a:ea typeface="微软雅黑" panose="020B0503020204020204" pitchFamily="34" charset="-122"/>
              </a:rPr>
              <a:t>rop</a:t>
            </a:r>
            <a:r>
              <a:rPr lang="en-US" altLang="zh-CN" dirty="0">
                <a:latin typeface="Arial" panose="020B0604020202020204"/>
                <a:ea typeface="微软雅黑" panose="020B0503020204020204" pitchFamily="34" charset="-122"/>
              </a:rPr>
              <a:t> L0-3</a:t>
            </a:r>
            <a:r>
              <a:rPr lang="en-US" altLang="zh-CN" baseline="0" dirty="0">
                <a:latin typeface="Arial" panose="020B0604020202020204"/>
                <a:ea typeface="微软雅黑" panose="020B0503020204020204" pitchFamily="34" charset="-122"/>
              </a:rPr>
              <a:t> for SDNC and 4-7 for APPC.</a:t>
            </a:r>
          </a:p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EA4813-B4EB-4FA7-9E48-875C670093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6519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67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85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52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62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313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Develop new PM-Mapper MS to receive the data file collected and published into DMAAP-DR and transform that into VES for further processing with analytics/correlation systems in DCAE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46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995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2" name="Manual Input 1">
            <a:extLst>
              <a:ext uri="{FF2B5EF4-FFF2-40B4-BE49-F238E27FC236}">
                <a16:creationId xmlns:a16="http://schemas.microsoft.com/office/drawing/2014/main" id="{00D4498F-7B3E-F942-8C90-7F73DC943B78}"/>
              </a:ext>
            </a:extLst>
          </p:cNvPr>
          <p:cNvSpPr/>
          <p:nvPr userDrawn="1"/>
        </p:nvSpPr>
        <p:spPr>
          <a:xfrm rot="5400000" flipH="1">
            <a:off x="787795" y="-823835"/>
            <a:ext cx="6867138" cy="8496530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680008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rgbClr val="006F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rgbClr val="006F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56605916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330183"/>
      </p:ext>
    </p:extLst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pPr/>
              <a:t>11/19/18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31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2" r:id="rId4"/>
    <p:sldLayoutId id="2147483654" r:id="rId5"/>
    <p:sldLayoutId id="2147483655" r:id="rId6"/>
    <p:sldLayoutId id="2147483656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nda.io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hyperlink" Target="https://redhatstorage.redhat.com/products/glusterfs/" TargetMode="External"/><Relationship Id="rId7" Type="http://schemas.openxmlformats.org/officeDocument/2006/relationships/image" Target="../media/image29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hyperlink" Target="https://github.com/heptio/ark" TargetMode="External"/><Relationship Id="rId9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/>
              <a:t>Casablanca Release Highlights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November ,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A75E7B-5F75-404D-B79C-A4AE915B5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976" y="1005840"/>
            <a:ext cx="3186363" cy="5021262"/>
          </a:xfrm>
        </p:spPr>
        <p:txBody>
          <a:bodyPr/>
          <a:lstStyle/>
          <a:p>
            <a:r>
              <a:rPr lang="en-US" sz="2400" dirty="0"/>
              <a:t>Controller Design Studio</a:t>
            </a:r>
          </a:p>
          <a:p>
            <a:pPr marL="406400" lvl="1" indent="-171450"/>
            <a:r>
              <a:rPr lang="en-US" sz="2000" dirty="0"/>
              <a:t>common design tool to support both SDNC and Generic L4-7 NFs (APPC, VFC) Controller integrated with SDC</a:t>
            </a:r>
          </a:p>
          <a:p>
            <a:r>
              <a:rPr lang="en-US" sz="2400" dirty="0"/>
              <a:t>Upgrade to ODL ‘Oxygen’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68CFCC-2C91-5F4B-B000-20BC83F35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77" y="231620"/>
            <a:ext cx="10972800" cy="640080"/>
          </a:xfrm>
        </p:spPr>
        <p:txBody>
          <a:bodyPr/>
          <a:lstStyle/>
          <a:p>
            <a:r>
              <a:rPr lang="en-US" dirty="0"/>
              <a:t>CCSDK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BEEBF3-55F1-374B-B118-E8AE1CA0BD45}"/>
              </a:ext>
            </a:extLst>
          </p:cNvPr>
          <p:cNvSpPr/>
          <p:nvPr/>
        </p:nvSpPr>
        <p:spPr>
          <a:xfrm>
            <a:off x="6238373" y="2701567"/>
            <a:ext cx="4176459" cy="1427842"/>
          </a:xfrm>
          <a:prstGeom prst="rect">
            <a:avLst/>
          </a:prstGeom>
          <a:solidFill>
            <a:srgbClr val="33CC33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b="1" dirty="0">
                <a:solidFill>
                  <a:srgbClr val="0033CC"/>
                </a:solidFill>
              </a:rPr>
              <a:t>Controller Framework (CCSDK)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2C6E9D-0CE9-8544-B6FC-792177CB0497}"/>
              </a:ext>
            </a:extLst>
          </p:cNvPr>
          <p:cNvSpPr txBox="1"/>
          <p:nvPr/>
        </p:nvSpPr>
        <p:spPr>
          <a:xfrm>
            <a:off x="8012303" y="6025397"/>
            <a:ext cx="1272210" cy="40253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2400" dirty="0">
                <a:solidFill>
                  <a:srgbClr val="0033CC"/>
                </a:solidFill>
              </a:rPr>
              <a:t>RUN TIME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B3C39DF-A904-EA4D-9E10-5D08A804868C}"/>
              </a:ext>
            </a:extLst>
          </p:cNvPr>
          <p:cNvCxnSpPr>
            <a:cxnSpLocks/>
            <a:stCxn id="36" idx="4"/>
            <a:endCxn id="4" idx="1"/>
          </p:cNvCxnSpPr>
          <p:nvPr/>
        </p:nvCxnSpPr>
        <p:spPr>
          <a:xfrm>
            <a:off x="5772956" y="3209991"/>
            <a:ext cx="465417" cy="205497"/>
          </a:xfrm>
          <a:prstGeom prst="straightConnector1">
            <a:avLst/>
          </a:prstGeom>
          <a:ln w="25400" cmpd="sng">
            <a:solidFill>
              <a:srgbClr val="0033CC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9E4884A5-82D7-4749-984C-96F5037C587B}"/>
              </a:ext>
            </a:extLst>
          </p:cNvPr>
          <p:cNvSpPr/>
          <p:nvPr/>
        </p:nvSpPr>
        <p:spPr>
          <a:xfrm>
            <a:off x="5664618" y="3495783"/>
            <a:ext cx="80660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chemeClr val="tx2"/>
                </a:solidFill>
              </a:rPr>
              <a:t>Templates</a:t>
            </a:r>
          </a:p>
        </p:txBody>
      </p:sp>
      <p:sp>
        <p:nvSpPr>
          <p:cNvPr id="8" name="Rectangle: Rounded Corners 56">
            <a:extLst>
              <a:ext uri="{FF2B5EF4-FFF2-40B4-BE49-F238E27FC236}">
                <a16:creationId xmlns:a16="http://schemas.microsoft.com/office/drawing/2014/main" id="{DC4EDD4F-7B97-8F48-A112-43B26B9C137D}"/>
              </a:ext>
            </a:extLst>
          </p:cNvPr>
          <p:cNvSpPr/>
          <p:nvPr/>
        </p:nvSpPr>
        <p:spPr>
          <a:xfrm>
            <a:off x="9391655" y="1588921"/>
            <a:ext cx="1162788" cy="51081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/>
              <a:t>Resource Resolution Bundle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B4C5CF7-6F3C-9D41-B234-6C9CB66AAA5B}"/>
              </a:ext>
            </a:extLst>
          </p:cNvPr>
          <p:cNvCxnSpPr>
            <a:cxnSpLocks/>
          </p:cNvCxnSpPr>
          <p:nvPr/>
        </p:nvCxnSpPr>
        <p:spPr>
          <a:xfrm>
            <a:off x="10535110" y="1824234"/>
            <a:ext cx="289233" cy="0"/>
          </a:xfrm>
          <a:prstGeom prst="straightConnector1">
            <a:avLst/>
          </a:prstGeom>
          <a:ln w="25400" cmpd="sng">
            <a:solidFill>
              <a:srgbClr val="0033CC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DB40549E-F694-994E-8D85-8F0614142168}"/>
              </a:ext>
            </a:extLst>
          </p:cNvPr>
          <p:cNvGrpSpPr/>
          <p:nvPr/>
        </p:nvGrpSpPr>
        <p:grpSpPr>
          <a:xfrm>
            <a:off x="10590351" y="1045721"/>
            <a:ext cx="1493660" cy="1041604"/>
            <a:chOff x="9790530" y="2132843"/>
            <a:chExt cx="1493660" cy="127939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917CC93-4381-AA44-98BD-A50FC9791FFD}"/>
                </a:ext>
              </a:extLst>
            </p:cNvPr>
            <p:cNvSpPr/>
            <p:nvPr/>
          </p:nvSpPr>
          <p:spPr>
            <a:xfrm>
              <a:off x="9790530" y="2132843"/>
              <a:ext cx="14936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Data Sources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B9F753E-6EAD-1B45-B0B5-20F65593EBA9}"/>
                </a:ext>
              </a:extLst>
            </p:cNvPr>
            <p:cNvSpPr txBox="1"/>
            <p:nvPr/>
          </p:nvSpPr>
          <p:spPr>
            <a:xfrm>
              <a:off x="10020976" y="2497838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CC"/>
                  </a:solidFill>
                </a:rPr>
                <a:t>A&amp;AI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CC"/>
                  </a:solidFill>
                </a:rPr>
                <a:t>MD-SAL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CC"/>
                  </a:solidFill>
                </a:rPr>
                <a:t>Database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CC"/>
                  </a:solidFill>
                </a:rPr>
                <a:t>Etc..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1AC625-9B3F-B64D-9CD3-7693AEB67C56}"/>
              </a:ext>
            </a:extLst>
          </p:cNvPr>
          <p:cNvGrpSpPr/>
          <p:nvPr/>
        </p:nvGrpSpPr>
        <p:grpSpPr>
          <a:xfrm>
            <a:off x="10534713" y="2043979"/>
            <a:ext cx="1531718" cy="1382062"/>
            <a:chOff x="9820973" y="2195037"/>
            <a:chExt cx="1493660" cy="138601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E1B2F31-7406-D649-A3E7-AC3B9E7133D7}"/>
                </a:ext>
              </a:extLst>
            </p:cNvPr>
            <p:cNvSpPr/>
            <p:nvPr/>
          </p:nvSpPr>
          <p:spPr>
            <a:xfrm>
              <a:off x="9820973" y="2195037"/>
              <a:ext cx="14936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Data Sources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CFB55AD-FDB1-204C-98CD-8CCA3F8150AF}"/>
                </a:ext>
              </a:extLst>
            </p:cNvPr>
            <p:cNvSpPr txBox="1"/>
            <p:nvPr/>
          </p:nvSpPr>
          <p:spPr>
            <a:xfrm>
              <a:off x="10110603" y="2666649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noAutofit/>
            </a:bodyPr>
            <a:lstStyle/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 err="1">
                  <a:solidFill>
                    <a:srgbClr val="0033CC"/>
                  </a:solidFill>
                  <a:latin typeface="Symbol" pitchFamily="2" charset="2"/>
                </a:rPr>
                <a:t>m</a:t>
              </a:r>
              <a:r>
                <a:rPr lang="en-US" sz="1200" dirty="0" err="1">
                  <a:solidFill>
                    <a:srgbClr val="0033CC"/>
                  </a:solidFill>
                </a:rPr>
                <a:t>S</a:t>
              </a:r>
              <a:r>
                <a:rPr lang="en-US" sz="1200" dirty="0">
                  <a:solidFill>
                    <a:srgbClr val="0033CC"/>
                  </a:solidFill>
                </a:rPr>
                <a:t> Naming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 err="1">
                  <a:solidFill>
                    <a:srgbClr val="0033CC"/>
                  </a:solidFill>
                  <a:latin typeface="Symbol" pitchFamily="2" charset="2"/>
                </a:rPr>
                <a:t>m</a:t>
              </a:r>
              <a:r>
                <a:rPr lang="en-US" sz="1200" dirty="0" err="1">
                  <a:solidFill>
                    <a:srgbClr val="0033CC"/>
                  </a:solidFill>
                </a:rPr>
                <a:t>S</a:t>
              </a:r>
              <a:r>
                <a:rPr lang="en-US" sz="1200" dirty="0">
                  <a:solidFill>
                    <a:srgbClr val="0033CC"/>
                  </a:solidFill>
                </a:rPr>
                <a:t> IP Assign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 err="1">
                  <a:solidFill>
                    <a:srgbClr val="0033CC"/>
                  </a:solidFill>
                  <a:latin typeface="Symbol" pitchFamily="2" charset="2"/>
                </a:rPr>
                <a:t>m</a:t>
              </a:r>
              <a:r>
                <a:rPr lang="en-US" sz="1200" dirty="0" err="1">
                  <a:solidFill>
                    <a:srgbClr val="0033CC"/>
                  </a:solidFill>
                </a:rPr>
                <a:t>S</a:t>
              </a:r>
              <a:r>
                <a:rPr lang="en-US" sz="1200" dirty="0">
                  <a:solidFill>
                    <a:srgbClr val="0033CC"/>
                  </a:solidFill>
                </a:rPr>
                <a:t> VLAN Tag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 err="1">
                  <a:solidFill>
                    <a:srgbClr val="0033CC"/>
                  </a:solidFill>
                  <a:latin typeface="Symbol" pitchFamily="2" charset="2"/>
                </a:rPr>
                <a:t>m</a:t>
              </a:r>
              <a:r>
                <a:rPr lang="en-US" sz="1200" dirty="0" err="1">
                  <a:solidFill>
                    <a:srgbClr val="0033CC"/>
                  </a:solidFill>
                </a:rPr>
                <a:t>S</a:t>
              </a:r>
              <a:r>
                <a:rPr lang="en-US" sz="1200" dirty="0">
                  <a:solidFill>
                    <a:srgbClr val="0033CC"/>
                  </a:solidFill>
                </a:rPr>
                <a:t> MAC Address</a:t>
              </a:r>
            </a:p>
            <a:p>
              <a:pPr marL="119063" indent="-119063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rgbClr val="0033CC"/>
                  </a:solidFill>
                </a:rPr>
                <a:t>Etc..</a:t>
              </a:r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E71477B-BB1D-5542-A7FE-C9AE0968862E}"/>
              </a:ext>
            </a:extLst>
          </p:cNvPr>
          <p:cNvCxnSpPr>
            <a:cxnSpLocks/>
          </p:cNvCxnSpPr>
          <p:nvPr/>
        </p:nvCxnSpPr>
        <p:spPr>
          <a:xfrm>
            <a:off x="10313080" y="2099737"/>
            <a:ext cx="596664" cy="358073"/>
          </a:xfrm>
          <a:prstGeom prst="straightConnector1">
            <a:avLst/>
          </a:prstGeom>
          <a:ln w="25400" cmpd="sng">
            <a:solidFill>
              <a:srgbClr val="0033CC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56">
            <a:extLst>
              <a:ext uri="{FF2B5EF4-FFF2-40B4-BE49-F238E27FC236}">
                <a16:creationId xmlns:a16="http://schemas.microsoft.com/office/drawing/2014/main" id="{563EF8FD-A555-7745-9316-25552BBE340D}"/>
              </a:ext>
            </a:extLst>
          </p:cNvPr>
          <p:cNvSpPr/>
          <p:nvPr/>
        </p:nvSpPr>
        <p:spPr>
          <a:xfrm>
            <a:off x="9391655" y="1127511"/>
            <a:ext cx="1143455" cy="38450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/>
              <a:t>Template Meshing </a:t>
            </a:r>
            <a:r>
              <a:rPr lang="en-US" sz="1200" dirty="0" err="1">
                <a:latin typeface="Symbol" pitchFamily="2" charset="2"/>
              </a:rPr>
              <a:t>m</a:t>
            </a:r>
            <a:r>
              <a:rPr lang="en-US" sz="1200" dirty="0" err="1"/>
              <a:t>S</a:t>
            </a:r>
            <a:endParaRPr lang="en-US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BAC074-BB75-4144-BE73-CB9F17DCC38C}"/>
              </a:ext>
            </a:extLst>
          </p:cNvPr>
          <p:cNvSpPr/>
          <p:nvPr/>
        </p:nvSpPr>
        <p:spPr>
          <a:xfrm>
            <a:off x="7397407" y="2062035"/>
            <a:ext cx="2077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East/West API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AB138AE-9711-FF40-9B14-B62D5DD85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8655" y="4122507"/>
            <a:ext cx="2239947" cy="984106"/>
          </a:xfrm>
          <a:prstGeom prst="rect">
            <a:avLst/>
          </a:prstGeom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F756046A-69AF-244F-8BD2-A67DA5F00BCE}"/>
              </a:ext>
            </a:extLst>
          </p:cNvPr>
          <p:cNvSpPr/>
          <p:nvPr/>
        </p:nvSpPr>
        <p:spPr>
          <a:xfrm>
            <a:off x="6357826" y="3177765"/>
            <a:ext cx="1653495" cy="73433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/>
              <a:t>SDNC *</a:t>
            </a:r>
          </a:p>
          <a:p>
            <a:pPr algn="ctr"/>
            <a:r>
              <a:rPr lang="en-US" sz="1200" dirty="0"/>
              <a:t>Network Controller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5A8AE9A-422C-0349-B1CF-359DA34243AA}"/>
              </a:ext>
            </a:extLst>
          </p:cNvPr>
          <p:cNvSpPr/>
          <p:nvPr/>
        </p:nvSpPr>
        <p:spPr>
          <a:xfrm>
            <a:off x="8480448" y="3208173"/>
            <a:ext cx="1632804" cy="66952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/>
              <a:t>Generic L4-7 NF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BB54E9E-3E1B-3A45-9D25-4BE2FC4CF275}"/>
              </a:ext>
            </a:extLst>
          </p:cNvPr>
          <p:cNvSpPr/>
          <p:nvPr/>
        </p:nvSpPr>
        <p:spPr>
          <a:xfrm>
            <a:off x="7876762" y="3366526"/>
            <a:ext cx="269118" cy="33889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/>
              <a:t>API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718A3E6-913D-1D4B-99C7-49AA4B7B5AFB}"/>
              </a:ext>
            </a:extLst>
          </p:cNvPr>
          <p:cNvSpPr/>
          <p:nvPr/>
        </p:nvSpPr>
        <p:spPr>
          <a:xfrm>
            <a:off x="10089539" y="3367031"/>
            <a:ext cx="234458" cy="3848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/>
              <a:t>API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7D192BE-98E2-D541-8709-6D0FB64E1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220" y="4127999"/>
            <a:ext cx="2155849" cy="984106"/>
          </a:xfrm>
          <a:prstGeom prst="rect">
            <a:avLst/>
          </a:prstGeom>
        </p:spPr>
      </p:pic>
      <p:sp>
        <p:nvSpPr>
          <p:cNvPr id="25" name="Cloud 24">
            <a:extLst>
              <a:ext uri="{FF2B5EF4-FFF2-40B4-BE49-F238E27FC236}">
                <a16:creationId xmlns:a16="http://schemas.microsoft.com/office/drawing/2014/main" id="{44B9DEF2-D7F5-784B-A159-2A1D42F843A1}"/>
              </a:ext>
            </a:extLst>
          </p:cNvPr>
          <p:cNvSpPr/>
          <p:nvPr/>
        </p:nvSpPr>
        <p:spPr>
          <a:xfrm>
            <a:off x="5768931" y="5037731"/>
            <a:ext cx="5694875" cy="946206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>
                <a:alpha val="6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>
                    <a:lumMod val="50000"/>
                    <a:lumOff val="50000"/>
                  </a:srgbClr>
                </a:solidFill>
              </a:rPr>
              <a:t>Cloud Sites (many edge sites)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0BB6303-3D0A-F548-85AD-D50438BAC305}"/>
              </a:ext>
            </a:extLst>
          </p:cNvPr>
          <p:cNvSpPr/>
          <p:nvPr/>
        </p:nvSpPr>
        <p:spPr bwMode="auto">
          <a:xfrm>
            <a:off x="6615201" y="5595338"/>
            <a:ext cx="267399" cy="212166"/>
          </a:xfrm>
          <a:prstGeom prst="roundRect">
            <a:avLst/>
          </a:prstGeom>
          <a:solidFill>
            <a:srgbClr val="C4D82D">
              <a:lumMod val="20000"/>
              <a:lumOff val="80000"/>
            </a:srgbClr>
          </a:solidFill>
          <a:ln w="1270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9869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kern="0" dirty="0">
                <a:solidFill>
                  <a:prstClr val="black"/>
                </a:solidFill>
                <a:ea typeface="Arial" pitchFamily="-111" charset="-52"/>
                <a:cs typeface="Arial" panose="020B0604020202020204" pitchFamily="34" charset="0"/>
              </a:rPr>
              <a:t>VNFs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8ACF2037-2F25-2F4E-8B82-0F1B22D7D925}"/>
              </a:ext>
            </a:extLst>
          </p:cNvPr>
          <p:cNvSpPr/>
          <p:nvPr/>
        </p:nvSpPr>
        <p:spPr bwMode="auto">
          <a:xfrm>
            <a:off x="7111471" y="5634315"/>
            <a:ext cx="267399" cy="212166"/>
          </a:xfrm>
          <a:prstGeom prst="roundRect">
            <a:avLst/>
          </a:prstGeom>
          <a:solidFill>
            <a:srgbClr val="C4D82D">
              <a:lumMod val="20000"/>
              <a:lumOff val="80000"/>
            </a:srgbClr>
          </a:solidFill>
          <a:ln w="1270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9869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kern="0" dirty="0">
                <a:solidFill>
                  <a:prstClr val="black"/>
                </a:solidFill>
                <a:ea typeface="Arial" pitchFamily="-111" charset="-52"/>
                <a:cs typeface="Arial" panose="020B0604020202020204" pitchFamily="34" charset="0"/>
              </a:rPr>
              <a:t>VNFs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EC717FF-D200-0443-8BB4-19BFBAEEE454}"/>
              </a:ext>
            </a:extLst>
          </p:cNvPr>
          <p:cNvSpPr/>
          <p:nvPr/>
        </p:nvSpPr>
        <p:spPr>
          <a:xfrm>
            <a:off x="8823628" y="3897614"/>
            <a:ext cx="1020033" cy="204976"/>
          </a:xfrm>
          <a:prstGeom prst="rect">
            <a:avLst/>
          </a:prstGeom>
          <a:solidFill>
            <a:srgbClr val="EFEFEF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lIns="68984" tIns="0" rIns="68984" bIns="0" rtlCol="0" anchor="b" anchorCtr="0"/>
          <a:lstStyle/>
          <a:p>
            <a:pPr algn="ctr" defTabSz="87875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kern="0" dirty="0">
                <a:solidFill>
                  <a:prstClr val="black"/>
                </a:solidFill>
                <a:ea typeface="ＭＳ Ｐゴシック" charset="0"/>
              </a:rPr>
              <a:t>Application Adapters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D53E31B-A19C-7F49-B59A-A915AE405E50}"/>
              </a:ext>
            </a:extLst>
          </p:cNvPr>
          <p:cNvSpPr/>
          <p:nvPr/>
        </p:nvSpPr>
        <p:spPr>
          <a:xfrm>
            <a:off x="6701006" y="3912097"/>
            <a:ext cx="959868" cy="204976"/>
          </a:xfrm>
          <a:prstGeom prst="rect">
            <a:avLst/>
          </a:prstGeom>
          <a:solidFill>
            <a:srgbClr val="EFEFEF">
              <a:lumMod val="75000"/>
            </a:srgb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lIns="68984" tIns="0" rIns="68984" bIns="0" rtlCol="0" anchor="b" anchorCtr="0"/>
          <a:lstStyle/>
          <a:p>
            <a:pPr algn="ctr" defTabSz="87875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kern="0" dirty="0">
                <a:solidFill>
                  <a:prstClr val="black"/>
                </a:solidFill>
                <a:ea typeface="ＭＳ Ｐゴシック" charset="0"/>
              </a:rPr>
              <a:t>Network Adapters</a:t>
            </a:r>
          </a:p>
        </p:txBody>
      </p:sp>
      <p:cxnSp>
        <p:nvCxnSpPr>
          <p:cNvPr id="30" name="Elbow Connector 29">
            <a:extLst>
              <a:ext uri="{FF2B5EF4-FFF2-40B4-BE49-F238E27FC236}">
                <a16:creationId xmlns:a16="http://schemas.microsoft.com/office/drawing/2014/main" id="{08AE534A-1530-B54F-B8ED-62CCF937B19B}"/>
              </a:ext>
            </a:extLst>
          </p:cNvPr>
          <p:cNvCxnSpPr>
            <a:cxnSpLocks/>
            <a:stCxn id="22" idx="0"/>
            <a:endCxn id="50" idx="4"/>
          </p:cNvCxnSpPr>
          <p:nvPr/>
        </p:nvCxnSpPr>
        <p:spPr>
          <a:xfrm rot="5400000" flipH="1" flipV="1">
            <a:off x="7688297" y="1901666"/>
            <a:ext cx="1787884" cy="1141836"/>
          </a:xfrm>
          <a:prstGeom prst="bentConnector3">
            <a:avLst>
              <a:gd name="adj1" fmla="val 50000"/>
            </a:avLst>
          </a:prstGeom>
          <a:ln w="6350" cmpd="sng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52CAACB-B805-2644-885E-90BCF8C7C1DB}"/>
              </a:ext>
            </a:extLst>
          </p:cNvPr>
          <p:cNvCxnSpPr>
            <a:cxnSpLocks/>
            <a:stCxn id="50" idx="7"/>
            <a:endCxn id="17" idx="1"/>
          </p:cNvCxnSpPr>
          <p:nvPr/>
        </p:nvCxnSpPr>
        <p:spPr>
          <a:xfrm flipV="1">
            <a:off x="9173363" y="1319765"/>
            <a:ext cx="218292" cy="210096"/>
          </a:xfrm>
          <a:prstGeom prst="straightConnector1">
            <a:avLst/>
          </a:prstGeom>
          <a:ln w="635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E0ED56D-AF25-E44F-BDF0-419D7F4F2C5F}"/>
              </a:ext>
            </a:extLst>
          </p:cNvPr>
          <p:cNvCxnSpPr>
            <a:cxnSpLocks/>
            <a:stCxn id="50" idx="5"/>
            <a:endCxn id="8" idx="1"/>
          </p:cNvCxnSpPr>
          <p:nvPr/>
        </p:nvCxnSpPr>
        <p:spPr>
          <a:xfrm>
            <a:off x="9173363" y="1570273"/>
            <a:ext cx="218292" cy="274056"/>
          </a:xfrm>
          <a:prstGeom prst="straightConnector1">
            <a:avLst/>
          </a:prstGeom>
          <a:ln w="6350" cmpd="sng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065985AD-39F9-6D46-812A-B3F918AD80C6}"/>
              </a:ext>
            </a:extLst>
          </p:cNvPr>
          <p:cNvSpPr/>
          <p:nvPr/>
        </p:nvSpPr>
        <p:spPr bwMode="auto">
          <a:xfrm>
            <a:off x="9827727" y="5211220"/>
            <a:ext cx="267399" cy="212166"/>
          </a:xfrm>
          <a:prstGeom prst="roundRect">
            <a:avLst/>
          </a:prstGeom>
          <a:solidFill>
            <a:srgbClr val="C4D82D">
              <a:lumMod val="20000"/>
              <a:lumOff val="80000"/>
            </a:srgbClr>
          </a:solidFill>
          <a:ln w="1270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9869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kern="0" dirty="0">
                <a:solidFill>
                  <a:prstClr val="black"/>
                </a:solidFill>
                <a:ea typeface="Arial" pitchFamily="-111" charset="-52"/>
                <a:cs typeface="Arial" panose="020B0604020202020204" pitchFamily="34" charset="0"/>
              </a:rPr>
              <a:t>VNFs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6AC32519-E400-684F-8E94-D0DF1E700C39}"/>
              </a:ext>
            </a:extLst>
          </p:cNvPr>
          <p:cNvSpPr/>
          <p:nvPr/>
        </p:nvSpPr>
        <p:spPr bwMode="auto">
          <a:xfrm>
            <a:off x="10323997" y="5250197"/>
            <a:ext cx="267399" cy="212166"/>
          </a:xfrm>
          <a:prstGeom prst="roundRect">
            <a:avLst/>
          </a:prstGeom>
          <a:solidFill>
            <a:srgbClr val="C4D82D">
              <a:lumMod val="20000"/>
              <a:lumOff val="80000"/>
            </a:srgbClr>
          </a:solidFill>
          <a:ln w="12700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9869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kern="0" dirty="0">
                <a:solidFill>
                  <a:prstClr val="black"/>
                </a:solidFill>
                <a:ea typeface="Arial" pitchFamily="-111" charset="-52"/>
                <a:cs typeface="Arial" panose="020B0604020202020204" pitchFamily="34" charset="0"/>
              </a:rPr>
              <a:t>VNFs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2FB5FE0-8785-F143-B09F-15FF9297A3CE}"/>
              </a:ext>
            </a:extLst>
          </p:cNvPr>
          <p:cNvSpPr txBox="1"/>
          <p:nvPr/>
        </p:nvSpPr>
        <p:spPr>
          <a:xfrm>
            <a:off x="3218699" y="5232596"/>
            <a:ext cx="2758622" cy="110193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Legend: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1"/>
                </a:solidFill>
              </a:rPr>
              <a:t>Platform components contributed POST Casablanca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Existing Run Time Application Instance in ONAP</a:t>
            </a:r>
          </a:p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6" name="Can 35">
            <a:extLst>
              <a:ext uri="{FF2B5EF4-FFF2-40B4-BE49-F238E27FC236}">
                <a16:creationId xmlns:a16="http://schemas.microsoft.com/office/drawing/2014/main" id="{EE899093-9950-1A40-BE32-8A2AAF938197}"/>
              </a:ext>
            </a:extLst>
          </p:cNvPr>
          <p:cNvSpPr/>
          <p:nvPr/>
        </p:nvSpPr>
        <p:spPr>
          <a:xfrm>
            <a:off x="5167604" y="2730163"/>
            <a:ext cx="605352" cy="959656"/>
          </a:xfrm>
          <a:prstGeom prst="can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Runtime</a:t>
            </a:r>
          </a:p>
          <a:p>
            <a:pPr algn="ctr"/>
            <a:r>
              <a:rPr lang="en-US" sz="800" dirty="0"/>
              <a:t>Catalog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32733C1-F825-3F4A-92D5-8AA7093163E6}"/>
              </a:ext>
            </a:extLst>
          </p:cNvPr>
          <p:cNvSpPr/>
          <p:nvPr/>
        </p:nvSpPr>
        <p:spPr>
          <a:xfrm>
            <a:off x="3096227" y="2326992"/>
            <a:ext cx="1997886" cy="265458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720" rIns="0" bIns="0" rtlCol="0" anchor="t" anchorCtr="1"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DESIGN TIME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88BA6CA-15C7-6A40-AC43-26B40777CDE9}"/>
              </a:ext>
            </a:extLst>
          </p:cNvPr>
          <p:cNvSpPr/>
          <p:nvPr/>
        </p:nvSpPr>
        <p:spPr>
          <a:xfrm>
            <a:off x="4452619" y="2711167"/>
            <a:ext cx="611707" cy="72932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00" b="1" dirty="0">
                <a:solidFill>
                  <a:schemeClr val="bg1"/>
                </a:solidFill>
              </a:rPr>
              <a:t>Controller</a:t>
            </a:r>
          </a:p>
          <a:p>
            <a:pPr algn="ctr"/>
            <a:r>
              <a:rPr lang="en-US" sz="600" b="1" dirty="0">
                <a:solidFill>
                  <a:schemeClr val="bg1"/>
                </a:solidFill>
              </a:rPr>
              <a:t>Design Center</a:t>
            </a:r>
          </a:p>
          <a:p>
            <a:pPr algn="ctr"/>
            <a:r>
              <a:rPr lang="en-US" sz="600" b="1" dirty="0">
                <a:solidFill>
                  <a:schemeClr val="bg1"/>
                </a:solidFill>
              </a:rPr>
              <a:t>(Backend)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F928CC7-1AE2-EE4A-BD4E-31E7814688F2}"/>
              </a:ext>
            </a:extLst>
          </p:cNvPr>
          <p:cNvCxnSpPr>
            <a:cxnSpLocks/>
            <a:stCxn id="44" idx="3"/>
            <a:endCxn id="38" idx="1"/>
          </p:cNvCxnSpPr>
          <p:nvPr/>
        </p:nvCxnSpPr>
        <p:spPr>
          <a:xfrm flipV="1">
            <a:off x="3849942" y="3075832"/>
            <a:ext cx="602676" cy="150237"/>
          </a:xfrm>
          <a:prstGeom prst="straightConnector1">
            <a:avLst/>
          </a:prstGeom>
          <a:ln w="254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0F378DEA-31A4-7F48-9FA8-3C7EC25AFBB7}"/>
              </a:ext>
            </a:extLst>
          </p:cNvPr>
          <p:cNvSpPr/>
          <p:nvPr/>
        </p:nvSpPr>
        <p:spPr>
          <a:xfrm rot="16200000">
            <a:off x="1894424" y="3533853"/>
            <a:ext cx="2648549" cy="246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SDC Integrated User Experience</a:t>
            </a:r>
          </a:p>
        </p:txBody>
      </p:sp>
      <p:sp>
        <p:nvSpPr>
          <p:cNvPr id="41" name="Can 40">
            <a:extLst>
              <a:ext uri="{FF2B5EF4-FFF2-40B4-BE49-F238E27FC236}">
                <a16:creationId xmlns:a16="http://schemas.microsoft.com/office/drawing/2014/main" id="{661E9787-DA64-3A47-B149-6B1236A3BBC6}"/>
              </a:ext>
            </a:extLst>
          </p:cNvPr>
          <p:cNvSpPr/>
          <p:nvPr/>
        </p:nvSpPr>
        <p:spPr>
          <a:xfrm>
            <a:off x="3460427" y="3865933"/>
            <a:ext cx="1446878" cy="110960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00" dirty="0"/>
              <a:t>SDC Design Catalog</a:t>
            </a:r>
          </a:p>
        </p:txBody>
      </p:sp>
      <p:sp>
        <p:nvSpPr>
          <p:cNvPr id="42" name="Flowchart: Magnetic Disk 2">
            <a:extLst>
              <a:ext uri="{FF2B5EF4-FFF2-40B4-BE49-F238E27FC236}">
                <a16:creationId xmlns:a16="http://schemas.microsoft.com/office/drawing/2014/main" id="{727F2978-A1D3-C048-A14F-2BEC1EF41A7E}"/>
              </a:ext>
            </a:extLst>
          </p:cNvPr>
          <p:cNvSpPr/>
          <p:nvPr/>
        </p:nvSpPr>
        <p:spPr>
          <a:xfrm>
            <a:off x="3508539" y="4397239"/>
            <a:ext cx="610812" cy="521795"/>
          </a:xfrm>
          <a:prstGeom prst="flowChartMagneticDisk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00" dirty="0"/>
              <a:t>Common Data</a:t>
            </a:r>
          </a:p>
          <a:p>
            <a:pPr algn="ctr"/>
            <a:r>
              <a:rPr lang="en-US" sz="600" dirty="0"/>
              <a:t>Dictionary</a:t>
            </a:r>
          </a:p>
          <a:p>
            <a:pPr algn="ctr"/>
            <a:r>
              <a:rPr lang="en-US" sz="600" dirty="0" err="1">
                <a:latin typeface="Symbol" pitchFamily="2" charset="2"/>
              </a:rPr>
              <a:t>m</a:t>
            </a:r>
            <a:r>
              <a:rPr lang="en-US" sz="600" dirty="0" err="1"/>
              <a:t>S</a:t>
            </a:r>
            <a:endParaRPr lang="en-US" sz="600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2503E63-19FD-B74A-BB7E-E12E1884DCF3}"/>
              </a:ext>
            </a:extLst>
          </p:cNvPr>
          <p:cNvCxnSpPr>
            <a:cxnSpLocks/>
            <a:stCxn id="41" idx="0"/>
            <a:endCxn id="44" idx="2"/>
          </p:cNvCxnSpPr>
          <p:nvPr/>
        </p:nvCxnSpPr>
        <p:spPr>
          <a:xfrm flipH="1" flipV="1">
            <a:off x="3589148" y="3518105"/>
            <a:ext cx="594718" cy="625230"/>
          </a:xfrm>
          <a:prstGeom prst="straightConnector1">
            <a:avLst/>
          </a:prstGeom>
          <a:ln w="25400" cmpd="sng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74E86AC9-846D-9942-AF50-BE926DB3B3EC}"/>
              </a:ext>
            </a:extLst>
          </p:cNvPr>
          <p:cNvSpPr/>
          <p:nvPr/>
        </p:nvSpPr>
        <p:spPr>
          <a:xfrm>
            <a:off x="3328354" y="2934032"/>
            <a:ext cx="521589" cy="58407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00" dirty="0"/>
              <a:t>Controller</a:t>
            </a:r>
          </a:p>
          <a:p>
            <a:pPr algn="ctr"/>
            <a:r>
              <a:rPr lang="en-US" sz="600" dirty="0"/>
              <a:t>Design</a:t>
            </a:r>
          </a:p>
          <a:p>
            <a:pPr algn="ctr"/>
            <a:r>
              <a:rPr lang="en-US" sz="600" dirty="0"/>
              <a:t>Center GUI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5B2A666-463E-1743-8C3B-091B1CF0FCDF}"/>
              </a:ext>
            </a:extLst>
          </p:cNvPr>
          <p:cNvSpPr/>
          <p:nvPr/>
        </p:nvSpPr>
        <p:spPr>
          <a:xfrm>
            <a:off x="3788545" y="3201493"/>
            <a:ext cx="8339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" b="1" dirty="0">
                <a:solidFill>
                  <a:schemeClr val="tx2"/>
                </a:solidFill>
              </a:rPr>
              <a:t>Generate Templates</a:t>
            </a:r>
          </a:p>
          <a:p>
            <a:pPr algn="ctr"/>
            <a:r>
              <a:rPr lang="en-US" sz="600" b="1" dirty="0">
                <a:solidFill>
                  <a:schemeClr val="tx2"/>
                </a:solidFill>
              </a:rPr>
              <a:t>Populate Data Dictionary</a:t>
            </a:r>
          </a:p>
          <a:p>
            <a:pPr algn="ctr"/>
            <a:r>
              <a:rPr lang="en-US" sz="600" b="1" dirty="0">
                <a:solidFill>
                  <a:schemeClr val="tx2"/>
                </a:solidFill>
              </a:rPr>
              <a:t>Create Controller Service Models aka blueprint</a:t>
            </a:r>
          </a:p>
        </p:txBody>
      </p:sp>
      <p:sp>
        <p:nvSpPr>
          <p:cNvPr id="46" name="Flowchart: Magnetic Disk 37">
            <a:extLst>
              <a:ext uri="{FF2B5EF4-FFF2-40B4-BE49-F238E27FC236}">
                <a16:creationId xmlns:a16="http://schemas.microsoft.com/office/drawing/2014/main" id="{94E625CA-88D7-104B-AED6-989BB57D15DA}"/>
              </a:ext>
            </a:extLst>
          </p:cNvPr>
          <p:cNvSpPr/>
          <p:nvPr/>
        </p:nvSpPr>
        <p:spPr>
          <a:xfrm>
            <a:off x="4204141" y="4398255"/>
            <a:ext cx="615582" cy="499981"/>
          </a:xfrm>
          <a:prstGeom prst="flowChartMagneticDisk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600" dirty="0"/>
              <a:t>Controller</a:t>
            </a:r>
          </a:p>
          <a:p>
            <a:pPr algn="ctr"/>
            <a:r>
              <a:rPr lang="en-US" sz="600" dirty="0"/>
              <a:t>Design Artifacts</a:t>
            </a:r>
          </a:p>
        </p:txBody>
      </p: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1FD83C25-8FBD-C640-89D3-7346AD4A94B9}"/>
              </a:ext>
            </a:extLst>
          </p:cNvPr>
          <p:cNvCxnSpPr>
            <a:stCxn id="41" idx="4"/>
            <a:endCxn id="36" idx="3"/>
          </p:cNvCxnSpPr>
          <p:nvPr/>
        </p:nvCxnSpPr>
        <p:spPr>
          <a:xfrm flipV="1">
            <a:off x="4907305" y="3689819"/>
            <a:ext cx="562976" cy="730917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10" descr="Related image">
            <a:extLst>
              <a:ext uri="{FF2B5EF4-FFF2-40B4-BE49-F238E27FC236}">
                <a16:creationId xmlns:a16="http://schemas.microsoft.com/office/drawing/2014/main" id="{1A946219-78D3-684D-AB24-5DA314998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34" y="1996704"/>
            <a:ext cx="234635" cy="23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13C62884-BF57-274D-9048-6972B36DDE3D}"/>
              </a:ext>
            </a:extLst>
          </p:cNvPr>
          <p:cNvCxnSpPr>
            <a:cxnSpLocks/>
            <a:stCxn id="23" idx="0"/>
            <a:endCxn id="50" idx="4"/>
          </p:cNvCxnSpPr>
          <p:nvPr/>
        </p:nvCxnSpPr>
        <p:spPr>
          <a:xfrm rot="16200000" flipV="1">
            <a:off x="8785769" y="1946031"/>
            <a:ext cx="1788389" cy="1053611"/>
          </a:xfrm>
          <a:prstGeom prst="bentConnector3">
            <a:avLst>
              <a:gd name="adj1" fmla="val 50000"/>
            </a:avLst>
          </a:prstGeom>
          <a:ln w="6350" cmpd="sng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685211CE-6416-654E-A241-90D9115EC907}"/>
              </a:ext>
            </a:extLst>
          </p:cNvPr>
          <p:cNvSpPr/>
          <p:nvPr/>
        </p:nvSpPr>
        <p:spPr>
          <a:xfrm>
            <a:off x="9124582" y="1521492"/>
            <a:ext cx="57150" cy="5715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47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DF02D9-A0A9-C648-9DC0-456DF025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15" y="231620"/>
            <a:ext cx="10972800" cy="640080"/>
          </a:xfrm>
        </p:spPr>
        <p:txBody>
          <a:bodyPr/>
          <a:lstStyle/>
          <a:p>
            <a:r>
              <a:rPr lang="en-US" dirty="0"/>
              <a:t>CLAMP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A14C93A-5168-4848-8FBE-9BB72EE57D9A}"/>
              </a:ext>
            </a:extLst>
          </p:cNvPr>
          <p:cNvSpPr txBox="1">
            <a:spLocks/>
          </p:cNvSpPr>
          <p:nvPr/>
        </p:nvSpPr>
        <p:spPr>
          <a:xfrm>
            <a:off x="188114" y="1005840"/>
            <a:ext cx="3633792" cy="5021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600"/>
              </a:spcBef>
            </a:pPr>
            <a:r>
              <a:rPr lang="en-US" sz="2800" dirty="0"/>
              <a:t>Control Loop Dashboard</a:t>
            </a:r>
          </a:p>
          <a:p>
            <a:pPr marL="406400" lvl="1" indent="-171450"/>
            <a:r>
              <a:rPr lang="en-US" sz="2400" dirty="0"/>
              <a:t>View </a:t>
            </a:r>
            <a:r>
              <a:rPr lang="en-US" sz="2400" dirty="0" err="1"/>
              <a:t>DMaaP</a:t>
            </a:r>
            <a:r>
              <a:rPr lang="en-US" sz="2400" dirty="0"/>
              <a:t> events exchange during runtime Control Operations(DCAE/Policy/APPC/…).</a:t>
            </a:r>
          </a:p>
          <a:p>
            <a:pPr marL="406400" lvl="1" indent="-171450"/>
            <a:r>
              <a:rPr lang="en-US" sz="2400" dirty="0"/>
              <a:t>Filter/Slice/Dice through Control Loop Events.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1E062-0527-BF40-946B-1BB62E4E3EA5}"/>
              </a:ext>
            </a:extLst>
          </p:cNvPr>
          <p:cNvSpPr txBox="1"/>
          <p:nvPr/>
        </p:nvSpPr>
        <p:spPr>
          <a:xfrm rot="19123380">
            <a:off x="860742" y="3232334"/>
            <a:ext cx="19984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alpha val="30000"/>
                  </a:schemeClr>
                </a:solidFill>
              </a:rPr>
              <a:t>Work</a:t>
            </a:r>
          </a:p>
          <a:p>
            <a:pPr algn="ctr"/>
            <a:r>
              <a:rPr lang="en-US" sz="4000" b="1" dirty="0">
                <a:solidFill>
                  <a:schemeClr val="tx1">
                    <a:alpha val="30000"/>
                  </a:schemeClr>
                </a:solidFill>
              </a:rPr>
              <a:t>in</a:t>
            </a:r>
          </a:p>
          <a:p>
            <a:pPr algn="ctr"/>
            <a:r>
              <a:rPr lang="en-US" sz="4000" b="1" dirty="0">
                <a:solidFill>
                  <a:schemeClr val="tx1">
                    <a:alpha val="30000"/>
                  </a:schemeClr>
                </a:solidFill>
              </a:rPr>
              <a:t>Progress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D3BE0B-9C5F-4E4A-A3FC-540C552F0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1906" y="1005840"/>
            <a:ext cx="8261939" cy="28582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3B3019-7B5A-48D6-BE59-098F13C2F3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906" y="3998217"/>
            <a:ext cx="8370094" cy="250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936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79F1F9-3628-8A4F-BAE8-94EECCAA85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Added </a:t>
            </a:r>
            <a:r>
              <a:rPr lang="en-US" dirty="0" err="1"/>
              <a:t>gRPC</a:t>
            </a:r>
            <a:r>
              <a:rPr lang="en-US" dirty="0"/>
              <a:t> server in ONAP CLI to run the commands remotely.</a:t>
            </a:r>
          </a:p>
          <a:p>
            <a:r>
              <a:rPr lang="en-US" dirty="0"/>
              <a:t>ONAP CLI is now enabled with additional support with VNFSDK to validate the CSAR packages directly from ONAP command console</a:t>
            </a:r>
          </a:p>
          <a:p>
            <a:r>
              <a:rPr lang="en-US" dirty="0"/>
              <a:t>VNFSDK/ VNF Test Platform (VTP) is using the OCLIP for the providing the Test center and test runner features as part of it.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F862FD-A51B-5549-A5A1-3296DE325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</a:t>
            </a:r>
          </a:p>
        </p:txBody>
      </p:sp>
    </p:spTree>
    <p:extLst>
      <p:ext uri="{BB962C8B-B14F-4D97-AF65-F5344CB8AC3E}">
        <p14:creationId xmlns:p14="http://schemas.microsoft.com/office/powerpoint/2010/main" val="3247486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A4A42E-C599-7F46-902F-48816D32A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PNDA</a:t>
            </a:r>
          </a:p>
          <a:p>
            <a:pPr marL="406400" lvl="1" indent="-171450"/>
            <a:r>
              <a:rPr lang="en-US" dirty="0"/>
              <a:t>Introduce PNDA (</a:t>
            </a:r>
            <a:r>
              <a:rPr lang="en-US" dirty="0">
                <a:hlinkClick r:id="rId3"/>
              </a:rPr>
              <a:t>http://pnda.io</a:t>
            </a:r>
            <a:r>
              <a:rPr lang="en-US" dirty="0"/>
              <a:t>) as the analytics engine</a:t>
            </a:r>
          </a:p>
          <a:p>
            <a:pPr marL="406400" lvl="1" indent="-171450"/>
            <a:r>
              <a:rPr lang="en-US" dirty="0"/>
              <a:t>Enables a wide variety of big data technologies</a:t>
            </a:r>
          </a:p>
          <a:p>
            <a:r>
              <a:rPr lang="en-US" dirty="0"/>
              <a:t>HV VES</a:t>
            </a:r>
          </a:p>
          <a:p>
            <a:pPr marL="406400" lvl="1" indent="-171450"/>
            <a:r>
              <a:rPr lang="en-US" dirty="0"/>
              <a:t>Enhance DCAE performance measurement (PM) data collection to support near real-time (order of seconds) data. Introduce a high-volume VES collector using a persistent connection (TCP socket), support a new data encoding (GPB).</a:t>
            </a:r>
          </a:p>
          <a:p>
            <a:r>
              <a:rPr lang="en-US" dirty="0"/>
              <a:t>VES 7.0 upgrade</a:t>
            </a:r>
          </a:p>
          <a:p>
            <a:r>
              <a:rPr lang="en-US" dirty="0"/>
              <a:t>PRH Microservice</a:t>
            </a:r>
          </a:p>
          <a:p>
            <a:pPr marL="406400" lvl="1" indent="-171450"/>
            <a:r>
              <a:rPr lang="en-US" dirty="0"/>
              <a:t>Introduce PNF </a:t>
            </a:r>
            <a:r>
              <a:rPr lang="en-US" dirty="0" err="1"/>
              <a:t>Registrator</a:t>
            </a:r>
            <a:r>
              <a:rPr lang="en-US" dirty="0"/>
              <a:t> Handler (PRH) services for listening on the PNF Ready VES notification and updating A&amp;AI and SO.</a:t>
            </a:r>
          </a:p>
          <a:p>
            <a:r>
              <a:rPr lang="en-US" dirty="0"/>
              <a:t>SNMP Trap Collector</a:t>
            </a:r>
          </a:p>
          <a:p>
            <a:pPr marL="406400" lvl="1" indent="-171450"/>
            <a:r>
              <a:rPr lang="en-US" dirty="0"/>
              <a:t>Generic SNMP trap collector added into DCAE collector suite. This can be used for legacy </a:t>
            </a:r>
            <a:r>
              <a:rPr lang="en-US" dirty="0" err="1"/>
              <a:t>xNF</a:t>
            </a:r>
            <a:r>
              <a:rPr lang="en-US" dirty="0"/>
              <a:t> event collector through standard SNMP interfaces.</a:t>
            </a:r>
          </a:p>
          <a:p>
            <a:r>
              <a:rPr lang="en-US" dirty="0" err="1"/>
              <a:t>DataFile</a:t>
            </a:r>
            <a:r>
              <a:rPr lang="en-US" dirty="0"/>
              <a:t> Collector Service</a:t>
            </a:r>
          </a:p>
          <a:p>
            <a:pPr marL="406400" lvl="1" indent="-171450"/>
            <a:r>
              <a:rPr lang="en-US" dirty="0"/>
              <a:t>New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S</a:t>
            </a:r>
            <a:r>
              <a:rPr lang="en-US" dirty="0"/>
              <a:t> provides collection of 3GPP bulk PM files and publishes to </a:t>
            </a:r>
            <a:r>
              <a:rPr lang="en-US" dirty="0" err="1"/>
              <a:t>DMaaP</a:t>
            </a:r>
            <a:r>
              <a:rPr lang="en-US" dirty="0"/>
              <a:t> Data Router ‘3GPP PM’ feed. Suitable for non real-time data collection, e.g. PM data files, logs, etc.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7210DA-E412-CE40-8368-B1D1BB395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DCAE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926B0-E137-9045-85AE-A4DD02BA1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4788" y="1027175"/>
            <a:ext cx="1676002" cy="129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39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200103-4E4A-4E47-9726-0281F484E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D2EAA8-1284-F145-BAF9-4A86B16B2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Documentation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45F065-FC19-7E44-9F46-FF9C907557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3314700" cy="5170487"/>
          </a:xfrm>
        </p:spPr>
        <p:txBody>
          <a:bodyPr/>
          <a:lstStyle/>
          <a:p>
            <a:r>
              <a:rPr lang="en-US" dirty="0"/>
              <a:t>New look</a:t>
            </a:r>
          </a:p>
          <a:p>
            <a:r>
              <a:rPr lang="en-US" dirty="0"/>
              <a:t>Easier to read via the web and mobile devices</a:t>
            </a:r>
          </a:p>
          <a:p>
            <a:r>
              <a:rPr lang="en-US" dirty="0"/>
              <a:t>‘Report Issue’ link allows reader to open a Jira bug report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2C0620-CCB8-4540-A0B9-A5477A68BD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" t="445" r="-37" b="-373"/>
          <a:stretch/>
        </p:blipFill>
        <p:spPr>
          <a:xfrm>
            <a:off x="3710635" y="1161288"/>
            <a:ext cx="8112919" cy="51755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99D2B3-181D-694B-8095-B8A83223A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1407" y="1248671"/>
            <a:ext cx="2741878" cy="4743450"/>
          </a:xfrm>
          <a:prstGeom prst="roundRect">
            <a:avLst>
              <a:gd name="adj" fmla="val 9098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38665252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6B55B5-62BD-7F46-B0F4-446644ACC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93" y="2236121"/>
            <a:ext cx="3079725" cy="3940606"/>
          </a:xfrm>
        </p:spPr>
        <p:txBody>
          <a:bodyPr>
            <a:normAutofit/>
          </a:bodyPr>
          <a:lstStyle/>
          <a:p>
            <a:pPr lvl="0"/>
            <a:r>
              <a:rPr lang="en-US" sz="1600" dirty="0"/>
              <a:t>Add TMF-based notification (HUB/EVENT) at least for Service Order</a:t>
            </a:r>
            <a:endParaRPr lang="fr-FR" sz="1600" dirty="0"/>
          </a:p>
          <a:p>
            <a:pPr lvl="0"/>
            <a:r>
              <a:rPr lang="en-US" sz="1600" dirty="0"/>
              <a:t>Expose NBI API to ONAP </a:t>
            </a:r>
            <a:r>
              <a:rPr lang="en-US" sz="1600" dirty="0" err="1"/>
              <a:t>MicroServiceBus</a:t>
            </a:r>
            <a:r>
              <a:rPr lang="en-US" sz="1600" dirty="0"/>
              <a:t> (directory)</a:t>
            </a:r>
            <a:endParaRPr lang="fr-FR" sz="1600" dirty="0"/>
          </a:p>
          <a:p>
            <a:pPr lvl="0"/>
            <a:r>
              <a:rPr lang="en-US" sz="1600" dirty="0"/>
              <a:t>Tackle service modification UC though </a:t>
            </a:r>
            <a:r>
              <a:rPr lang="en-US" sz="1600" dirty="0" err="1"/>
              <a:t>serviceOrder</a:t>
            </a:r>
            <a:r>
              <a:rPr lang="en-US" sz="1600" dirty="0"/>
              <a:t> (minimum)</a:t>
            </a:r>
            <a:endParaRPr lang="fr-FR" sz="1600" dirty="0"/>
          </a:p>
          <a:p>
            <a:pPr lvl="0"/>
            <a:r>
              <a:rPr lang="en-US" sz="1600" dirty="0"/>
              <a:t>Improve Service Order API to manage E2E service provisioning</a:t>
            </a:r>
            <a:endParaRPr lang="fr-FR" sz="1600" dirty="0"/>
          </a:p>
          <a:p>
            <a:pPr lvl="0"/>
            <a:r>
              <a:rPr lang="en-US" sz="1600" dirty="0"/>
              <a:t>Integrate NBI in a complete E2E use case (CCVPN)</a:t>
            </a:r>
            <a:endParaRPr lang="fr-FR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88C3AE-04E0-4340-83B6-71661FE6D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231620"/>
            <a:ext cx="11225212" cy="640080"/>
          </a:xfrm>
        </p:spPr>
        <p:txBody>
          <a:bodyPr/>
          <a:lstStyle/>
          <a:p>
            <a:r>
              <a:rPr lang="en-US" dirty="0"/>
              <a:t>External API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57586-6407-9A4A-A3B2-3437D94625C5}"/>
              </a:ext>
            </a:extLst>
          </p:cNvPr>
          <p:cNvSpPr/>
          <p:nvPr/>
        </p:nvSpPr>
        <p:spPr>
          <a:xfrm>
            <a:off x="3569918" y="1972962"/>
            <a:ext cx="2273930" cy="2044932"/>
          </a:xfrm>
          <a:prstGeom prst="rect">
            <a:avLst/>
          </a:prstGeom>
          <a:gradFill>
            <a:gsLst>
              <a:gs pos="0">
                <a:srgbClr val="FCAE1A"/>
              </a:gs>
              <a:gs pos="80000">
                <a:srgbClr val="186A9C"/>
              </a:gs>
              <a:gs pos="60000">
                <a:srgbClr val="16819A"/>
              </a:gs>
              <a:gs pos="40000">
                <a:srgbClr val="25A2A1"/>
              </a:gs>
              <a:gs pos="20000">
                <a:srgbClr val="61BEBA"/>
              </a:gs>
              <a:gs pos="0">
                <a:srgbClr val="61BEBA"/>
              </a:gs>
              <a:gs pos="100000">
                <a:srgbClr val="1C3E6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Legato Operations</a:t>
            </a:r>
          </a:p>
          <a:p>
            <a:pPr algn="ctr"/>
            <a:r>
              <a:rPr lang="en-GB" sz="1400" b="1" u="sng" dirty="0"/>
              <a:t>(North):</a:t>
            </a:r>
          </a:p>
          <a:p>
            <a:pPr algn="ctr"/>
            <a:r>
              <a:rPr lang="en-GB" sz="1400" dirty="0"/>
              <a:t>Query service catalog</a:t>
            </a:r>
          </a:p>
          <a:p>
            <a:pPr algn="ctr"/>
            <a:r>
              <a:rPr lang="en-GB" sz="1400" dirty="0"/>
              <a:t>Query serviceability</a:t>
            </a:r>
          </a:p>
          <a:p>
            <a:pPr algn="ctr"/>
            <a:r>
              <a:rPr lang="en-GB" sz="1400" dirty="0"/>
              <a:t>Create Service</a:t>
            </a:r>
          </a:p>
          <a:p>
            <a:pPr algn="ctr"/>
            <a:r>
              <a:rPr lang="en-GB" sz="1400" dirty="0"/>
              <a:t>Modify Service</a:t>
            </a:r>
          </a:p>
          <a:p>
            <a:pPr algn="ctr"/>
            <a:r>
              <a:rPr lang="en-GB" sz="1400" dirty="0"/>
              <a:t>Delete Service</a:t>
            </a:r>
          </a:p>
          <a:p>
            <a:pPr algn="ctr"/>
            <a:r>
              <a:rPr lang="en-GB" sz="1400" dirty="0"/>
              <a:t>Service Inventory operations</a:t>
            </a:r>
            <a:endParaRPr lang="en-US" sz="1400" dirty="0" err="1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99BF43-88EB-2E48-8BD1-3ECB0BB69399}"/>
              </a:ext>
            </a:extLst>
          </p:cNvPr>
          <p:cNvSpPr/>
          <p:nvPr/>
        </p:nvSpPr>
        <p:spPr>
          <a:xfrm>
            <a:off x="3569918" y="4316113"/>
            <a:ext cx="2273930" cy="1813214"/>
          </a:xfrm>
          <a:prstGeom prst="rect">
            <a:avLst/>
          </a:prstGeom>
          <a:gradFill>
            <a:gsLst>
              <a:gs pos="0">
                <a:srgbClr val="FCAE1A"/>
              </a:gs>
              <a:gs pos="80000">
                <a:srgbClr val="186A9C"/>
              </a:gs>
              <a:gs pos="60000">
                <a:srgbClr val="16819A"/>
              </a:gs>
              <a:gs pos="40000">
                <a:srgbClr val="25A2A1"/>
              </a:gs>
              <a:gs pos="20000">
                <a:srgbClr val="61BEBA"/>
              </a:gs>
              <a:gs pos="0">
                <a:srgbClr val="61BEBA"/>
              </a:gs>
              <a:gs pos="100000">
                <a:srgbClr val="1C3E6D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Interlude Operations </a:t>
            </a:r>
          </a:p>
          <a:p>
            <a:pPr algn="ctr"/>
            <a:r>
              <a:rPr lang="en-GB" sz="1400" b="1" u="sng" dirty="0"/>
              <a:t>(East-West):</a:t>
            </a:r>
          </a:p>
          <a:p>
            <a:pPr algn="ctr"/>
            <a:r>
              <a:rPr lang="en-GB" sz="1400" dirty="0"/>
              <a:t>Query service catalog</a:t>
            </a:r>
          </a:p>
          <a:p>
            <a:pPr algn="ctr"/>
            <a:r>
              <a:rPr lang="en-GB" sz="1400" dirty="0"/>
              <a:t>Create Service</a:t>
            </a:r>
          </a:p>
          <a:p>
            <a:pPr algn="ctr"/>
            <a:r>
              <a:rPr lang="en-GB" sz="1400" dirty="0"/>
              <a:t>Modify Service</a:t>
            </a:r>
          </a:p>
          <a:p>
            <a:pPr algn="ctr"/>
            <a:r>
              <a:rPr lang="en-GB" sz="1400" dirty="0"/>
              <a:t>Delete Service</a:t>
            </a:r>
          </a:p>
          <a:p>
            <a:pPr algn="ctr"/>
            <a:r>
              <a:rPr lang="en-GB" sz="1400" dirty="0"/>
              <a:t>Service Inventory operations</a:t>
            </a:r>
            <a:endParaRPr lang="en-US" sz="1400" dirty="0" err="1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DD9344-84CE-0340-B9E6-3BDF25CAF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065" y="1196500"/>
            <a:ext cx="2286572" cy="68270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288" y="1503066"/>
            <a:ext cx="6119860" cy="456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827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005840"/>
            <a:ext cx="6252210" cy="390588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Provided a GUI to ease rule management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Improved flexibility for new scenarios by making Holmes more scripts-based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Added support for CCVPN alarm correlation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HOLMES</a:t>
            </a: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704590"/>
            <a:ext cx="4979670" cy="1110615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5260" y="1652905"/>
            <a:ext cx="5452745" cy="320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920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10ABD95-0E53-C64C-8D5C-6B5FB970CC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7" r="-87" b="24"/>
          <a:stretch/>
        </p:blipFill>
        <p:spPr>
          <a:xfrm>
            <a:off x="3771618" y="1192212"/>
            <a:ext cx="8322519" cy="415131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1DF02D9-A0A9-C648-9DC0-456DF0257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15" y="231620"/>
            <a:ext cx="10972800" cy="640080"/>
          </a:xfrm>
        </p:spPr>
        <p:txBody>
          <a:bodyPr/>
          <a:lstStyle/>
          <a:p>
            <a:r>
              <a:rPr lang="en-US" dirty="0"/>
              <a:t>Integration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A14C93A-5168-4848-8FBE-9BB72EE57D9A}"/>
              </a:ext>
            </a:extLst>
          </p:cNvPr>
          <p:cNvSpPr txBox="1">
            <a:spLocks/>
          </p:cNvSpPr>
          <p:nvPr/>
        </p:nvSpPr>
        <p:spPr>
          <a:xfrm>
            <a:off x="188114" y="1005840"/>
            <a:ext cx="3633792" cy="50212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CI/CD with Daily Summary</a:t>
            </a:r>
          </a:p>
          <a:p>
            <a:pPr marL="406400" lvl="1" indent="-171450"/>
            <a:r>
              <a:rPr lang="en-US" sz="2400" dirty="0"/>
              <a:t>functional tests + health checks</a:t>
            </a:r>
          </a:p>
          <a:p>
            <a:pPr>
              <a:spcBef>
                <a:spcPts val="1600"/>
              </a:spcBef>
            </a:pPr>
            <a:r>
              <a:rPr lang="en-US" sz="2800" dirty="0"/>
              <a:t>Container Optimization</a:t>
            </a:r>
          </a:p>
          <a:p>
            <a:pPr marL="406400" lvl="1" indent="-171450"/>
            <a:r>
              <a:rPr lang="en-US" sz="2400" dirty="0"/>
              <a:t>define Docker best practices</a:t>
            </a:r>
          </a:p>
          <a:p>
            <a:pPr marL="406400" lvl="1" indent="-171450"/>
            <a:r>
              <a:rPr lang="en-US" sz="2400" dirty="0"/>
              <a:t>minimize container size</a:t>
            </a:r>
          </a:p>
          <a:p>
            <a:pPr>
              <a:spcBef>
                <a:spcPts val="1600"/>
              </a:spcBef>
            </a:pPr>
            <a:r>
              <a:rPr lang="en-US" sz="2800" dirty="0"/>
              <a:t>Offline Deployment</a:t>
            </a:r>
          </a:p>
          <a:p>
            <a:pPr marL="406400" lvl="1" indent="-171450"/>
            <a:r>
              <a:rPr lang="en-US" sz="2400" dirty="0"/>
              <a:t>deploy ONAP without direct internet access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1E062-0527-BF40-946B-1BB62E4E3EA5}"/>
              </a:ext>
            </a:extLst>
          </p:cNvPr>
          <p:cNvSpPr txBox="1"/>
          <p:nvPr/>
        </p:nvSpPr>
        <p:spPr>
          <a:xfrm rot="19123380">
            <a:off x="860742" y="3232334"/>
            <a:ext cx="19984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alpha val="30000"/>
                  </a:schemeClr>
                </a:solidFill>
              </a:rPr>
              <a:t>Work</a:t>
            </a:r>
          </a:p>
          <a:p>
            <a:pPr algn="ctr"/>
            <a:r>
              <a:rPr lang="en-US" sz="4000" b="1" dirty="0">
                <a:solidFill>
                  <a:schemeClr val="tx1">
                    <a:alpha val="30000"/>
                  </a:schemeClr>
                </a:solidFill>
              </a:rPr>
              <a:t>in</a:t>
            </a:r>
          </a:p>
          <a:p>
            <a:pPr algn="ctr"/>
            <a:r>
              <a:rPr lang="en-US" sz="4000" b="1" dirty="0">
                <a:solidFill>
                  <a:schemeClr val="tx1">
                    <a:alpha val="30000"/>
                  </a:schemeClr>
                </a:solidFill>
              </a:rPr>
              <a:t>Progress</a:t>
            </a:r>
          </a:p>
        </p:txBody>
      </p:sp>
    </p:spTree>
    <p:extLst>
      <p:ext uri="{BB962C8B-B14F-4D97-AF65-F5344CB8AC3E}">
        <p14:creationId xmlns:p14="http://schemas.microsoft.com/office/powerpoint/2010/main" val="882327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28" idx="2"/>
          </p:cNvCxnSpPr>
          <p:nvPr/>
        </p:nvCxnSpPr>
        <p:spPr>
          <a:xfrm flipH="1">
            <a:off x="10677001" y="1488698"/>
            <a:ext cx="470374" cy="1084580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圆角矩形 52"/>
          <p:cNvSpPr/>
          <p:nvPr/>
        </p:nvSpPr>
        <p:spPr>
          <a:xfrm>
            <a:off x="8549511" y="3949149"/>
            <a:ext cx="1461911" cy="212288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plugin for k8s</a:t>
            </a:r>
          </a:p>
        </p:txBody>
      </p:sp>
      <p:sp>
        <p:nvSpPr>
          <p:cNvPr id="56" name="圆角矩形 52"/>
          <p:cNvSpPr/>
          <p:nvPr/>
        </p:nvSpPr>
        <p:spPr>
          <a:xfrm>
            <a:off x="10025697" y="3656187"/>
            <a:ext cx="1461911" cy="212288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plugin for azure</a:t>
            </a:r>
          </a:p>
        </p:txBody>
      </p:sp>
      <p:sp>
        <p:nvSpPr>
          <p:cNvPr id="55" name="圆角矩形 52"/>
          <p:cNvSpPr/>
          <p:nvPr/>
        </p:nvSpPr>
        <p:spPr>
          <a:xfrm>
            <a:off x="10025697" y="3305906"/>
            <a:ext cx="1833063" cy="212288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plugin for Titanium Cloud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7D4C1FD-A7CB-6E4D-BFF7-220C1ADB95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417844" y="5234112"/>
            <a:ext cx="797895" cy="69281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9246A1A-45DC-4F4E-B5E4-4DBEC1F3B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Multi-Cloud</a:t>
            </a:r>
          </a:p>
        </p:txBody>
      </p:sp>
      <p:sp>
        <p:nvSpPr>
          <p:cNvPr id="15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7537143" y="2855008"/>
            <a:ext cx="4485498" cy="1397397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Multi-Cloud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CE66A6-00D8-4542-89A5-4A20471C2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2049" y="5234112"/>
            <a:ext cx="982191" cy="723546"/>
          </a:xfrm>
          <a:prstGeom prst="rect">
            <a:avLst/>
          </a:prstGeom>
        </p:spPr>
      </p:pic>
      <p:sp>
        <p:nvSpPr>
          <p:cNvPr id="16" name="Cloud 15">
            <a:extLst>
              <a:ext uri="{FF2B5EF4-FFF2-40B4-BE49-F238E27FC236}">
                <a16:creationId xmlns:a16="http://schemas.microsoft.com/office/drawing/2014/main" id="{2E60F0D7-FF21-5647-9911-D044E91DE547}"/>
              </a:ext>
            </a:extLst>
          </p:cNvPr>
          <p:cNvSpPr/>
          <p:nvPr/>
        </p:nvSpPr>
        <p:spPr>
          <a:xfrm>
            <a:off x="7401473" y="5080208"/>
            <a:ext cx="1578002" cy="1154100"/>
          </a:xfrm>
          <a:prstGeom prst="cloud">
            <a:avLst/>
          </a:prstGeom>
          <a:noFill/>
          <a:ln>
            <a:solidFill>
              <a:srgbClr val="2B6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loud 16">
            <a:extLst>
              <a:ext uri="{FF2B5EF4-FFF2-40B4-BE49-F238E27FC236}">
                <a16:creationId xmlns:a16="http://schemas.microsoft.com/office/drawing/2014/main" id="{6543AF7C-3C2B-F14C-A9DE-0D117C95EE36}"/>
              </a:ext>
            </a:extLst>
          </p:cNvPr>
          <p:cNvSpPr/>
          <p:nvPr/>
        </p:nvSpPr>
        <p:spPr>
          <a:xfrm>
            <a:off x="9117453" y="5039170"/>
            <a:ext cx="1347373" cy="1068670"/>
          </a:xfrm>
          <a:prstGeom prst="cloud">
            <a:avLst/>
          </a:prstGeom>
          <a:noFill/>
          <a:ln>
            <a:solidFill>
              <a:srgbClr val="E34C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47321E7-EF1C-FB4B-864A-6E69848227A9}"/>
              </a:ext>
            </a:extLst>
          </p:cNvPr>
          <p:cNvCxnSpPr>
            <a:cxnSpLocks/>
            <a:stCxn id="15" idx="2"/>
            <a:endCxn id="5" idx="0"/>
          </p:cNvCxnSpPr>
          <p:nvPr/>
        </p:nvCxnSpPr>
        <p:spPr>
          <a:xfrm>
            <a:off x="9779892" y="4252405"/>
            <a:ext cx="36900" cy="981707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0651CFF-90DA-3B47-8C6B-4CBF68DBDB81}"/>
              </a:ext>
            </a:extLst>
          </p:cNvPr>
          <p:cNvCxnSpPr>
            <a:cxnSpLocks/>
            <a:stCxn id="15" idx="2"/>
            <a:endCxn id="7" idx="0"/>
          </p:cNvCxnSpPr>
          <p:nvPr/>
        </p:nvCxnSpPr>
        <p:spPr>
          <a:xfrm flipH="1">
            <a:off x="8183145" y="4252405"/>
            <a:ext cx="1596747" cy="981707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ontent Placeholder 1">
            <a:extLst>
              <a:ext uri="{FF2B5EF4-FFF2-40B4-BE49-F238E27FC236}">
                <a16:creationId xmlns:a16="http://schemas.microsoft.com/office/drawing/2014/main" id="{1DE45EEF-AF61-1242-AF6D-E7805BE387AC}"/>
              </a:ext>
            </a:extLst>
          </p:cNvPr>
          <p:cNvSpPr txBox="1">
            <a:spLocks/>
          </p:cNvSpPr>
          <p:nvPr/>
        </p:nvSpPr>
        <p:spPr>
          <a:xfrm>
            <a:off x="609599" y="1268587"/>
            <a:ext cx="5977632" cy="50212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/>
              <a:t>Functional Enhancement</a:t>
            </a:r>
            <a:endParaRPr lang="en-US" sz="2800" dirty="0"/>
          </a:p>
          <a:p>
            <a:pPr lvl="2"/>
            <a:r>
              <a:rPr lang="en-US" sz="2400" dirty="0"/>
              <a:t>Integration with SO:</a:t>
            </a:r>
          </a:p>
          <a:p>
            <a:pPr lvl="3"/>
            <a:r>
              <a:rPr lang="en-US" sz="2200" dirty="0"/>
              <a:t>Enables centralized representation of Cloud Regions</a:t>
            </a:r>
          </a:p>
          <a:p>
            <a:pPr lvl="3"/>
            <a:r>
              <a:rPr lang="en-US" sz="2200" dirty="0"/>
              <a:t>Offloads workload template updating from SO to specific </a:t>
            </a:r>
            <a:r>
              <a:rPr lang="en-US" sz="2200" dirty="0" err="1"/>
              <a:t>MultiCloud</a:t>
            </a:r>
            <a:r>
              <a:rPr lang="en-US" sz="2200" dirty="0"/>
              <a:t> plugin</a:t>
            </a:r>
          </a:p>
          <a:p>
            <a:pPr lvl="2"/>
            <a:r>
              <a:rPr lang="en-US" sz="2400" dirty="0"/>
              <a:t>Upgrade API version from v0 to v1</a:t>
            </a:r>
          </a:p>
          <a:p>
            <a:pPr lvl="3"/>
            <a:r>
              <a:rPr lang="en-US" sz="2200" dirty="0"/>
              <a:t>Enables consistent ID of a cloud region</a:t>
            </a:r>
          </a:p>
          <a:p>
            <a:r>
              <a:rPr lang="en-US" sz="2800" dirty="0"/>
              <a:t>Expansion of infrastructure supports</a:t>
            </a:r>
          </a:p>
          <a:p>
            <a:pPr lvl="2"/>
            <a:r>
              <a:rPr lang="en-US" sz="2400" dirty="0"/>
              <a:t>OpenStack </a:t>
            </a:r>
            <a:r>
              <a:rPr lang="en-US" sz="2400" dirty="0" err="1"/>
              <a:t>Ocata</a:t>
            </a:r>
            <a:r>
              <a:rPr lang="en-US" sz="2400" dirty="0"/>
              <a:t>, Pike</a:t>
            </a:r>
          </a:p>
          <a:p>
            <a:pPr lvl="2"/>
            <a:r>
              <a:rPr lang="en-US" sz="2400" dirty="0"/>
              <a:t>Wind River Titanium Cloud R5</a:t>
            </a:r>
          </a:p>
          <a:p>
            <a:pPr lvl="3"/>
            <a:r>
              <a:rPr lang="en-US" sz="2200" dirty="0"/>
              <a:t>Automate the onboarding of multiple edge clouds</a:t>
            </a:r>
          </a:p>
          <a:p>
            <a:pPr lvl="2"/>
            <a:r>
              <a:rPr lang="en-US" sz="2400" dirty="0"/>
              <a:t>VMware VIO 5.0</a:t>
            </a:r>
          </a:p>
          <a:p>
            <a:pPr lvl="2"/>
            <a:r>
              <a:rPr lang="en-US" sz="2400" dirty="0"/>
              <a:t>(</a:t>
            </a:r>
            <a:r>
              <a:rPr lang="en-US" sz="2400" dirty="0" err="1"/>
              <a:t>PoC</a:t>
            </a:r>
            <a:r>
              <a:rPr lang="en-US" sz="2400" dirty="0"/>
              <a:t>) Azure </a:t>
            </a:r>
          </a:p>
          <a:p>
            <a:pPr lvl="2"/>
            <a:r>
              <a:rPr lang="en-US" sz="2400" dirty="0"/>
              <a:t>(</a:t>
            </a:r>
            <a:r>
              <a:rPr lang="en-US" sz="2400" dirty="0" err="1"/>
              <a:t>PoC</a:t>
            </a:r>
            <a:r>
              <a:rPr lang="en-US" sz="2400" dirty="0"/>
              <a:t>) Kubernetes</a:t>
            </a:r>
          </a:p>
          <a:p>
            <a:endParaRPr lang="en-US" sz="2800" dirty="0"/>
          </a:p>
        </p:txBody>
      </p:sp>
      <p:sp>
        <p:nvSpPr>
          <p:cNvPr id="25" name="Cloud 24">
            <a:extLst>
              <a:ext uri="{FF2B5EF4-FFF2-40B4-BE49-F238E27FC236}">
                <a16:creationId xmlns:a16="http://schemas.microsoft.com/office/drawing/2014/main" id="{6543AF7C-3C2B-F14C-A9DE-0D117C95EE36}"/>
              </a:ext>
            </a:extLst>
          </p:cNvPr>
          <p:cNvSpPr/>
          <p:nvPr/>
        </p:nvSpPr>
        <p:spPr>
          <a:xfrm>
            <a:off x="10540383" y="4953740"/>
            <a:ext cx="1373883" cy="1154100"/>
          </a:xfrm>
          <a:prstGeom prst="cloud">
            <a:avLst/>
          </a:prstGeom>
          <a:noFill/>
          <a:ln>
            <a:solidFill>
              <a:srgbClr val="1D69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47321E7-EF1C-FB4B-864A-6E69848227A9}"/>
              </a:ext>
            </a:extLst>
          </p:cNvPr>
          <p:cNvCxnSpPr>
            <a:cxnSpLocks/>
            <a:stCxn id="15" idx="2"/>
            <a:endCxn id="1027" idx="0"/>
          </p:cNvCxnSpPr>
          <p:nvPr/>
        </p:nvCxnSpPr>
        <p:spPr>
          <a:xfrm>
            <a:off x="9779892" y="4252405"/>
            <a:ext cx="1461571" cy="827166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utoShape 2" descr="相關圖片"/>
          <p:cNvSpPr>
            <a:spLocks noChangeAspect="1" noChangeArrowheads="1"/>
          </p:cNvSpPr>
          <p:nvPr/>
        </p:nvSpPr>
        <p:spPr bwMode="auto">
          <a:xfrm>
            <a:off x="155575" y="-1371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0783616" y="5207611"/>
            <a:ext cx="915694" cy="57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8596168" y="2573278"/>
            <a:ext cx="891528" cy="24621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</a:rPr>
              <a:t>Infra workload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527742" y="2573278"/>
            <a:ext cx="1171551" cy="2462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VNF Resource LCM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666586" y="2573278"/>
            <a:ext cx="876265" cy="24621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</a:rPr>
              <a:t>FCAPS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822731" y="2573278"/>
            <a:ext cx="1013471" cy="2462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Provider Registry</a:t>
            </a:r>
          </a:p>
        </p:txBody>
      </p:sp>
      <p:sp>
        <p:nvSpPr>
          <p:cNvPr id="53" name="圆角矩形 52"/>
          <p:cNvSpPr/>
          <p:nvPr/>
        </p:nvSpPr>
        <p:spPr>
          <a:xfrm>
            <a:off x="8985811" y="2878711"/>
            <a:ext cx="2782863" cy="317250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broker</a:t>
            </a:r>
          </a:p>
        </p:txBody>
      </p:sp>
      <p:sp>
        <p:nvSpPr>
          <p:cNvPr id="54" name="圆角矩形 52"/>
          <p:cNvSpPr/>
          <p:nvPr/>
        </p:nvSpPr>
        <p:spPr>
          <a:xfrm>
            <a:off x="7818555" y="3291089"/>
            <a:ext cx="1461911" cy="212288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plugin for </a:t>
            </a:r>
            <a:r>
              <a:rPr lang="en-US" altLang="zh-CN" sz="10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openstack</a:t>
            </a:r>
            <a:endParaRPr lang="en-US" altLang="zh-CN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圆角矩形 52"/>
          <p:cNvSpPr/>
          <p:nvPr/>
        </p:nvSpPr>
        <p:spPr>
          <a:xfrm>
            <a:off x="8131148" y="3629921"/>
            <a:ext cx="1461911" cy="212288"/>
          </a:xfrm>
          <a:prstGeom prst="roundRect">
            <a:avLst/>
          </a:prstGeom>
          <a:ln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plugin for VIO</a:t>
            </a:r>
          </a:p>
        </p:txBody>
      </p:sp>
      <p:sp>
        <p:nvSpPr>
          <p:cNvPr id="28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10677001" y="1079264"/>
            <a:ext cx="940747" cy="409434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OOF</a:t>
            </a:r>
          </a:p>
        </p:txBody>
      </p:sp>
      <p:sp>
        <p:nvSpPr>
          <p:cNvPr id="29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7794470" y="1863202"/>
            <a:ext cx="627165" cy="409434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VES</a:t>
            </a:r>
          </a:p>
        </p:txBody>
      </p:sp>
      <p:sp>
        <p:nvSpPr>
          <p:cNvPr id="30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9217499" y="1685119"/>
            <a:ext cx="788052" cy="409434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APPC</a:t>
            </a:r>
          </a:p>
        </p:txBody>
      </p:sp>
      <p:sp>
        <p:nvSpPr>
          <p:cNvPr id="31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10082012" y="1685119"/>
            <a:ext cx="781267" cy="409434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VF-C</a:t>
            </a:r>
          </a:p>
        </p:txBody>
      </p:sp>
      <p:sp>
        <p:nvSpPr>
          <p:cNvPr id="32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11005327" y="1859318"/>
            <a:ext cx="627165" cy="409434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AAI</a:t>
            </a:r>
          </a:p>
        </p:txBody>
      </p:sp>
      <p:sp>
        <p:nvSpPr>
          <p:cNvPr id="33" name="Rectangle: Rounded Corners 6">
            <a:extLst>
              <a:ext uri="{FF2B5EF4-FFF2-40B4-BE49-F238E27FC236}">
                <a16:creationId xmlns:a16="http://schemas.microsoft.com/office/drawing/2014/main" id="{4056CDC5-7E21-1846-8048-618346E62785}"/>
              </a:ext>
            </a:extLst>
          </p:cNvPr>
          <p:cNvSpPr/>
          <p:nvPr/>
        </p:nvSpPr>
        <p:spPr bwMode="auto">
          <a:xfrm>
            <a:off x="8728349" y="1191875"/>
            <a:ext cx="627165" cy="409434"/>
          </a:xfrm>
          <a:prstGeom prst="roundRect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000" b="1" dirty="0"/>
              <a:t>SO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33" idx="2"/>
            <a:endCxn id="42" idx="0"/>
          </p:cNvCxnSpPr>
          <p:nvPr/>
        </p:nvCxnSpPr>
        <p:spPr>
          <a:xfrm>
            <a:off x="9041932" y="1601309"/>
            <a:ext cx="0" cy="971969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30" idx="2"/>
            <a:endCxn id="44" idx="0"/>
          </p:cNvCxnSpPr>
          <p:nvPr/>
        </p:nvCxnSpPr>
        <p:spPr>
          <a:xfrm>
            <a:off x="9611525" y="2094553"/>
            <a:ext cx="501993" cy="478725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31" idx="2"/>
            <a:endCxn id="44" idx="0"/>
          </p:cNvCxnSpPr>
          <p:nvPr/>
        </p:nvCxnSpPr>
        <p:spPr>
          <a:xfrm flipH="1">
            <a:off x="10113518" y="2094553"/>
            <a:ext cx="359128" cy="478725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46" idx="0"/>
            <a:endCxn id="32" idx="2"/>
          </p:cNvCxnSpPr>
          <p:nvPr/>
        </p:nvCxnSpPr>
        <p:spPr>
          <a:xfrm flipH="1" flipV="1">
            <a:off x="11318910" y="2268752"/>
            <a:ext cx="10557" cy="304526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45" idx="0"/>
            <a:endCxn id="29" idx="2"/>
          </p:cNvCxnSpPr>
          <p:nvPr/>
        </p:nvCxnSpPr>
        <p:spPr>
          <a:xfrm flipV="1">
            <a:off x="8104719" y="2272636"/>
            <a:ext cx="3334" cy="300642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DC67EDF-36CD-2F41-B1BC-8EF1AD85966A}"/>
              </a:ext>
            </a:extLst>
          </p:cNvPr>
          <p:cNvCxnSpPr>
            <a:stCxn id="28" idx="2"/>
            <a:endCxn id="32" idx="0"/>
          </p:cNvCxnSpPr>
          <p:nvPr/>
        </p:nvCxnSpPr>
        <p:spPr>
          <a:xfrm>
            <a:off x="11147375" y="1488698"/>
            <a:ext cx="171535" cy="370620"/>
          </a:xfrm>
          <a:prstGeom prst="line">
            <a:avLst/>
          </a:prstGeom>
          <a:ln w="38100">
            <a:gradFill flip="none" rotWithShape="1">
              <a:gsLst>
                <a:gs pos="0">
                  <a:srgbClr val="FCAE1A"/>
                </a:gs>
                <a:gs pos="80000">
                  <a:srgbClr val="186A9C"/>
                </a:gs>
                <a:gs pos="60000">
                  <a:srgbClr val="16819A"/>
                </a:gs>
                <a:gs pos="40000">
                  <a:srgbClr val="25A2A1"/>
                </a:gs>
                <a:gs pos="20000">
                  <a:srgbClr val="61BEBA"/>
                </a:gs>
                <a:gs pos="0">
                  <a:srgbClr val="61BEBA"/>
                </a:gs>
                <a:gs pos="100000">
                  <a:srgbClr val="1C3E6D"/>
                </a:gs>
              </a:gsLst>
              <a:lin ang="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1195464-20EA-F441-BE18-033D12658D7E}"/>
              </a:ext>
            </a:extLst>
          </p:cNvPr>
          <p:cNvSpPr txBox="1"/>
          <p:nvPr/>
        </p:nvSpPr>
        <p:spPr>
          <a:xfrm rot="19123380">
            <a:off x="7497300" y="4937149"/>
            <a:ext cx="1371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alpha val="40000"/>
                  </a:schemeClr>
                </a:solidFill>
              </a:rPr>
              <a:t>Work</a:t>
            </a:r>
          </a:p>
          <a:p>
            <a:pPr algn="ctr"/>
            <a:r>
              <a:rPr lang="en-US" sz="2400" b="1" dirty="0">
                <a:solidFill>
                  <a:schemeClr val="tx1">
                    <a:alpha val="40000"/>
                  </a:schemeClr>
                </a:solidFill>
              </a:rPr>
              <a:t>in</a:t>
            </a:r>
          </a:p>
          <a:p>
            <a:pPr algn="ctr"/>
            <a:r>
              <a:rPr lang="en-US" sz="2400" b="1" dirty="0">
                <a:solidFill>
                  <a:schemeClr val="tx1">
                    <a:alpha val="40000"/>
                  </a:schemeClr>
                </a:solidFill>
              </a:rPr>
              <a:t>Progress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7D7FD7A-44FF-D443-9A38-E197A956D672}"/>
              </a:ext>
            </a:extLst>
          </p:cNvPr>
          <p:cNvSpPr txBox="1"/>
          <p:nvPr/>
        </p:nvSpPr>
        <p:spPr>
          <a:xfrm rot="19123380">
            <a:off x="10555620" y="4937149"/>
            <a:ext cx="1371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alpha val="40000"/>
                  </a:schemeClr>
                </a:solidFill>
              </a:rPr>
              <a:t>Work</a:t>
            </a:r>
          </a:p>
          <a:p>
            <a:pPr algn="ctr"/>
            <a:r>
              <a:rPr lang="en-US" sz="2400" b="1" dirty="0">
                <a:solidFill>
                  <a:schemeClr val="tx1">
                    <a:alpha val="40000"/>
                  </a:schemeClr>
                </a:solidFill>
              </a:rPr>
              <a:t>in</a:t>
            </a:r>
          </a:p>
          <a:p>
            <a:pPr algn="ctr"/>
            <a:r>
              <a:rPr lang="en-US" sz="2400" b="1" dirty="0">
                <a:solidFill>
                  <a:schemeClr val="tx1">
                    <a:alpha val="40000"/>
                  </a:schemeClr>
                </a:solidFill>
              </a:rPr>
              <a:t>Progress</a:t>
            </a:r>
          </a:p>
        </p:txBody>
      </p:sp>
      <p:sp>
        <p:nvSpPr>
          <p:cNvPr id="2" name="Wave 1">
            <a:extLst>
              <a:ext uri="{FF2B5EF4-FFF2-40B4-BE49-F238E27FC236}">
                <a16:creationId xmlns:a16="http://schemas.microsoft.com/office/drawing/2014/main" id="{C4E31CA1-DA79-A744-8634-247A9FE98397}"/>
              </a:ext>
            </a:extLst>
          </p:cNvPr>
          <p:cNvSpPr/>
          <p:nvPr/>
        </p:nvSpPr>
        <p:spPr>
          <a:xfrm>
            <a:off x="4150575" y="5057765"/>
            <a:ext cx="3013594" cy="1317789"/>
          </a:xfrm>
          <a:prstGeom prst="wave">
            <a:avLst/>
          </a:prstGeom>
          <a:gradFill>
            <a:gsLst>
              <a:gs pos="0">
                <a:srgbClr val="FCAE1A"/>
              </a:gs>
              <a:gs pos="80000">
                <a:srgbClr val="186A9C"/>
              </a:gs>
              <a:gs pos="60000">
                <a:srgbClr val="16819A"/>
              </a:gs>
              <a:gs pos="40000">
                <a:srgbClr val="25A2A1"/>
              </a:gs>
              <a:gs pos="20000">
                <a:srgbClr val="61BEBA"/>
              </a:gs>
              <a:gs pos="0">
                <a:srgbClr val="61BEBA"/>
              </a:gs>
              <a:gs pos="100000">
                <a:srgbClr val="1C3E6D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61963" indent="-461963"/>
            <a:r>
              <a:rPr lang="en-US" sz="1400" dirty="0"/>
              <a:t>Note:	The K8s and Azure plugins are not integrated with other ONAP components in this release.</a:t>
            </a:r>
          </a:p>
        </p:txBody>
      </p:sp>
    </p:spTree>
    <p:extLst>
      <p:ext uri="{BB962C8B-B14F-4D97-AF65-F5344CB8AC3E}">
        <p14:creationId xmlns:p14="http://schemas.microsoft.com/office/powerpoint/2010/main" val="2082055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5595" y="2018665"/>
            <a:ext cx="11392535" cy="4008120"/>
          </a:xfrm>
        </p:spPr>
        <p:txBody>
          <a:bodyPr>
            <a:noAutofit/>
          </a:bodyPr>
          <a:lstStyle/>
          <a:p>
            <a:r>
              <a:rPr lang="en-US" sz="1600" b="1"/>
              <a:t>Stability and Reliability</a:t>
            </a:r>
          </a:p>
          <a:p>
            <a:pPr lvl="2"/>
            <a:r>
              <a:rPr lang="en-US" sz="1600"/>
              <a:t>Timeout &amp; Retries </a:t>
            </a:r>
          </a:p>
          <a:p>
            <a:pPr lvl="2"/>
            <a:r>
              <a:rPr lang="en-US" sz="1600"/>
              <a:t>Circuit breaker </a:t>
            </a:r>
            <a:endParaRPr lang="en-US" sz="1280" b="1"/>
          </a:p>
          <a:p>
            <a:r>
              <a:rPr lang="en-US" sz="1600" b="1"/>
              <a:t>Security</a:t>
            </a:r>
          </a:p>
          <a:p>
            <a:pPr lvl="2"/>
            <a:r>
              <a:rPr lang="en-US" sz="1600"/>
              <a:t>Secured communication with TLS </a:t>
            </a:r>
            <a:endParaRPr lang="en-US" sz="1280" b="1"/>
          </a:p>
          <a:p>
            <a:r>
              <a:rPr lang="en-US" sz="1600" b="1"/>
              <a:t>Performance</a:t>
            </a:r>
          </a:p>
          <a:p>
            <a:pPr lvl="2"/>
            <a:r>
              <a:rPr lang="en-US" sz="1600"/>
              <a:t>Latency aware load balancing with warm cache</a:t>
            </a:r>
            <a:endParaRPr lang="en-US" sz="1280" b="1"/>
          </a:p>
          <a:p>
            <a:r>
              <a:rPr lang="en-US" sz="1600" b="1">
                <a:sym typeface="+mn-ea"/>
              </a:rPr>
              <a:t>Observability</a:t>
            </a:r>
            <a:endParaRPr lang="en-US" sz="1600"/>
          </a:p>
          <a:p>
            <a:pPr lvl="2"/>
            <a:r>
              <a:rPr lang="en-US" sz="1600">
                <a:sym typeface="+mn-ea"/>
              </a:rPr>
              <a:t>Metrics measurement</a:t>
            </a:r>
            <a:endParaRPr lang="en-US" sz="1600"/>
          </a:p>
          <a:p>
            <a:pPr lvl="2"/>
            <a:r>
              <a:rPr lang="en-US" sz="1600">
                <a:sym typeface="+mn-ea"/>
              </a:rPr>
              <a:t>Distributed tracing without instrumenting application </a:t>
            </a:r>
            <a:endParaRPr lang="en-US" sz="1600"/>
          </a:p>
          <a:p>
            <a:r>
              <a:rPr lang="en-US" sz="1600" b="1">
                <a:sym typeface="+mn-ea"/>
              </a:rPr>
              <a:t>Manageability</a:t>
            </a:r>
            <a:endParaRPr lang="en-US" sz="1600" b="1"/>
          </a:p>
          <a:p>
            <a:pPr lvl="2"/>
            <a:r>
              <a:rPr lang="en-US" sz="1600">
                <a:sym typeface="+mn-ea"/>
              </a:rPr>
              <a:t>Routing rule</a:t>
            </a:r>
            <a:endParaRPr lang="en-US" sz="1600"/>
          </a:p>
          <a:p>
            <a:pPr lvl="2"/>
            <a:r>
              <a:rPr lang="en-US" sz="1600">
                <a:sym typeface="+mn-ea"/>
              </a:rPr>
              <a:t>Rate limiting enforcement </a:t>
            </a:r>
            <a:endParaRPr lang="en-US" sz="1600" b="1"/>
          </a:p>
          <a:p>
            <a:r>
              <a:rPr lang="en-US" sz="1600" b="1"/>
              <a:t>Testability</a:t>
            </a:r>
          </a:p>
          <a:p>
            <a:pPr lvl="2"/>
            <a:r>
              <a:rPr lang="en-US" sz="1600"/>
              <a:t>Fault injection to test resilience of the services</a:t>
            </a:r>
            <a:endParaRPr lang="en-US" sz="1280" b="1"/>
          </a:p>
          <a:p>
            <a:endParaRPr lang="en-US" sz="140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MSB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29870" y="943610"/>
            <a:ext cx="118002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ym typeface="+mn-ea"/>
              </a:rPr>
              <a:t>Istio</a:t>
            </a:r>
            <a:r>
              <a:rPr lang="en-US" sz="2000" dirty="0">
                <a:sym typeface="+mn-ea"/>
              </a:rPr>
              <a:t> Service Mesh Proof of Concept to manage ONAP microservices. </a:t>
            </a:r>
            <a:r>
              <a:rPr lang="en-US" sz="2000" dirty="0" err="1">
                <a:sym typeface="+mn-ea"/>
              </a:rPr>
              <a:t>Istio</a:t>
            </a:r>
            <a:r>
              <a:rPr lang="en-US" sz="2000" dirty="0">
                <a:sym typeface="+mn-ea"/>
              </a:rPr>
              <a:t> Service Mesh is a dedicated infrastructure layer to connect, manage and secure microservices, which brings the below benefits to facilitate the ONAP S3P goals:</a:t>
            </a:r>
            <a:endParaRPr lang="en-US" altLang="en-US" sz="2000" dirty="0">
              <a:sym typeface="+mn-ea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4330" y="1626870"/>
            <a:ext cx="4792980" cy="475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26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/>
              <a:t>Casablanca Highlights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300755"/>
              </p:ext>
            </p:extLst>
          </p:nvPr>
        </p:nvGraphicFramePr>
        <p:xfrm>
          <a:off x="0" y="969721"/>
          <a:ext cx="12192000" cy="552976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763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5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52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0053">
                <a:tc>
                  <a:txBody>
                    <a:bodyPr/>
                    <a:lstStyle/>
                    <a:p>
                      <a:pPr lvl="1" algn="l" fontAlgn="b"/>
                      <a:r>
                        <a:rPr lang="en-IE" sz="12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Release Features</a:t>
                      </a:r>
                      <a:endParaRPr lang="en-IE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8003" marR="8003" marT="8003" marB="0" anchor="ctr">
                    <a:solidFill>
                      <a:srgbClr val="00608A"/>
                    </a:solidFill>
                  </a:tcPr>
                </a:tc>
                <a:tc>
                  <a:txBody>
                    <a:bodyPr/>
                    <a:lstStyle/>
                    <a:p>
                      <a:pPr lvl="1" algn="ctr" fontAlgn="b"/>
                      <a:r>
                        <a:rPr lang="en-IE" sz="12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Business</a:t>
                      </a:r>
                      <a:endParaRPr lang="en-IE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8003" marR="8003" marT="8003" marB="0" anchor="ctr">
                    <a:solidFill>
                      <a:srgbClr val="006F8D"/>
                    </a:solidFill>
                  </a:tcPr>
                </a:tc>
                <a:tc>
                  <a:txBody>
                    <a:bodyPr/>
                    <a:lstStyle/>
                    <a:p>
                      <a:pPr lvl="1" algn="ctr" fontAlgn="b"/>
                      <a:r>
                        <a:rPr lang="en-IE" sz="12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Technology</a:t>
                      </a:r>
                      <a:endParaRPr lang="en-IE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8003" marR="8003" marT="8003" marB="0" anchor="ctr">
                    <a:solidFill>
                      <a:srgbClr val="00989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924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u="none" strike="noStrike" dirty="0">
                          <a:effectLst/>
                        </a:rPr>
                        <a:t>CCVPN Use Case</a:t>
                      </a:r>
                      <a:endParaRPr lang="en-I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Cross Domain and Cross Layer VPN.</a:t>
                      </a:r>
                      <a:r>
                        <a:rPr lang="en-IE" sz="1100" u="none" strike="noStrike" baseline="0" dirty="0">
                          <a:effectLst/>
                        </a:rPr>
                        <a:t> </a:t>
                      </a:r>
                      <a:r>
                        <a:rPr lang="en-IE" sz="1100" u="none" strike="noStrike" dirty="0">
                          <a:effectLst/>
                        </a:rPr>
                        <a:t>Peering Orchestration Between SPs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929"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1" u="none" strike="noStrike" dirty="0">
                          <a:effectLst/>
                        </a:rPr>
                        <a:t>5G Use Case</a:t>
                      </a:r>
                      <a:endParaRPr lang="en-I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Deployment of the hybrid 5G Radio Network (PNFs &amp; VNFs). Optimization of the deployed 5G network. OOF Placement. Edge Analytics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AAI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History Data, SR-IOV support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Casandra and </a:t>
                      </a:r>
                      <a:r>
                        <a:rPr lang="en-IE" sz="1100" u="none" strike="noStrike" dirty="0" err="1">
                          <a:effectLst/>
                        </a:rPr>
                        <a:t>Janusgraph</a:t>
                      </a:r>
                      <a:r>
                        <a:rPr lang="en-IE" sz="1100" u="none" strike="noStrike" dirty="0">
                          <a:effectLst/>
                        </a:rPr>
                        <a:t>, </a:t>
                      </a:r>
                      <a:r>
                        <a:rPr lang="en-IE" sz="1100" u="none" strike="noStrike" dirty="0" err="1">
                          <a:effectLst/>
                        </a:rPr>
                        <a:t>RethinkDb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APPC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LCM Action Reboot 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CCSDK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>
                          <a:effectLst/>
                        </a:rPr>
                        <a:t>Controller Design Studio for SDNC and APP-C/VFC</a:t>
                      </a:r>
                      <a:endParaRPr lang="en-I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ODL "Oxygen"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CLAMP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New Dashboard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>
                          <a:effectLst/>
                        </a:rPr>
                        <a:t>View DMaaP Events</a:t>
                      </a:r>
                      <a:endParaRPr lang="en-I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CLI</a:t>
                      </a: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Run commands remotely with new </a:t>
                      </a:r>
                      <a:r>
                        <a:rPr lang="en-I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gRPC</a:t>
                      </a:r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server and validate CSAR from command console.</a:t>
                      </a: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2798602889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DCAE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New </a:t>
                      </a:r>
                      <a:r>
                        <a:rPr lang="en-IE" sz="1100" u="none" strike="noStrike" dirty="0" err="1">
                          <a:effectLst/>
                        </a:rPr>
                        <a:t>DataFile</a:t>
                      </a:r>
                      <a:r>
                        <a:rPr lang="en-IE" sz="1100" u="none" strike="noStrike" dirty="0">
                          <a:effectLst/>
                        </a:rPr>
                        <a:t> Collector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>
                          <a:effectLst/>
                        </a:rPr>
                        <a:t>Now uses PNDA! VES 7.0 Upgrade</a:t>
                      </a:r>
                      <a:endParaRPr lang="en-I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Documentation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>
                          <a:effectLst/>
                        </a:rPr>
                        <a:t>New Look, Mobile Support, "Report issue" button</a:t>
                      </a:r>
                      <a:endParaRPr lang="en-I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External API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MEF and Legato Support 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>
                          <a:effectLst/>
                        </a:rPr>
                        <a:t>Enhancements for CCVPN also</a:t>
                      </a:r>
                      <a:endParaRPr lang="en-I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HOLMES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>
                          <a:effectLst/>
                        </a:rPr>
                        <a:t>New Rules UI</a:t>
                      </a:r>
                      <a:endParaRPr lang="en-I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More scripts based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105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Integration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>
                          <a:effectLst/>
                        </a:rPr>
                        <a:t>CI/CD with Daily Summary, Container Optimization, Offline Deployment</a:t>
                      </a:r>
                      <a:endParaRPr lang="en-I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Docker best practices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Multi-Cloud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Expanding supports of infrastructures (VIM/Cloud)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Integration with SO. Automates onboarding of  edge clouds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MSB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 err="1">
                          <a:effectLst/>
                        </a:rPr>
                        <a:t>Istio</a:t>
                      </a:r>
                      <a:r>
                        <a:rPr lang="en-IE" sz="1100" u="none" strike="noStrike" dirty="0">
                          <a:effectLst/>
                        </a:rPr>
                        <a:t>/Envoy</a:t>
                      </a:r>
                      <a:r>
                        <a:rPr lang="en-IE" sz="1100" u="none" strike="noStrike" baseline="0" dirty="0">
                          <a:effectLst/>
                        </a:rPr>
                        <a:t> </a:t>
                      </a:r>
                      <a:r>
                        <a:rPr lang="en-IE" sz="1100" u="none" strike="noStrike" dirty="0">
                          <a:effectLst/>
                        </a:rPr>
                        <a:t>Service Mesh </a:t>
                      </a:r>
                      <a:r>
                        <a:rPr lang="en-IE" sz="1100" u="none" strike="noStrike" dirty="0" err="1">
                          <a:effectLst/>
                        </a:rPr>
                        <a:t>PoC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OOM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>
                          <a:effectLst/>
                        </a:rPr>
                        <a:t>Chart Repository, Resource Limits</a:t>
                      </a:r>
                      <a:endParaRPr lang="en-I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Supports k8s backup using </a:t>
                      </a:r>
                      <a:r>
                        <a:rPr lang="en-IE" sz="1100" u="none" strike="noStrike" dirty="0" err="1">
                          <a:effectLst/>
                        </a:rPr>
                        <a:t>Heptio</a:t>
                      </a:r>
                      <a:r>
                        <a:rPr lang="en-IE" sz="1100" u="none" strike="noStrike" dirty="0">
                          <a:effectLst/>
                        </a:rPr>
                        <a:t> Ark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>
                          <a:effectLst/>
                        </a:rPr>
                        <a:t>Policy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Auto Scale Out, HPA, CCVPN, 5G OOF PCI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New Guard &amp; Actor/Recipe Policies, Policy Service Distribution, Apex PDP Ingest, Control Loop Coordination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POMBA 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>
                          <a:effectLst/>
                        </a:rPr>
                        <a:t>New Project: Post Orchestration Model Based Audit</a:t>
                      </a:r>
                      <a:endParaRPr lang="en-I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Optional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0053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SDC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>
                          <a:effectLst/>
                        </a:rPr>
                        <a:t>3 new "studios": DCAE, Workflow, Controller</a:t>
                      </a:r>
                      <a:endParaRPr lang="en-I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SOL-004 compliant CSAR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9695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SDNC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>
                          <a:effectLst/>
                        </a:rPr>
                        <a:t>Site Failure Resiliency via Geo-graphic Redundancy with auto-failover</a:t>
                      </a:r>
                      <a:endParaRPr lang="en-I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Notifications send via </a:t>
                      </a:r>
                      <a:r>
                        <a:rPr lang="en-IE" sz="1100" u="none" strike="noStrike" dirty="0" err="1">
                          <a:effectLst/>
                        </a:rPr>
                        <a:t>DMaaP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96097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SO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PNF Orchestration Support, HPA Support.</a:t>
                      </a:r>
                      <a:r>
                        <a:rPr lang="en-IE" sz="1100" u="none" strike="noStrike" baseline="0" dirty="0">
                          <a:effectLst/>
                        </a:rPr>
                        <a:t> </a:t>
                      </a:r>
                      <a:r>
                        <a:rPr lang="en-IE" sz="1100" u="none" strike="noStrike" dirty="0">
                          <a:effectLst/>
                        </a:rPr>
                        <a:t>SO-Monitoring component for Flows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enhanced microservices approach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20105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UUI</a:t>
                      </a: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100" dirty="0"/>
                        <a:t>GUI for CCVPN, network service lifecycle management and VF-C package catalog.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678239346"/>
                  </a:ext>
                </a:extLst>
              </a:tr>
              <a:tr h="320105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u="none" strike="noStrike" dirty="0">
                          <a:effectLst/>
                        </a:rPr>
                        <a:t>VF-C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100" u="none" strike="noStrike" dirty="0">
                          <a:effectLst/>
                        </a:rPr>
                        <a:t>NS Orchestration now supports PNF, HPA.</a:t>
                      </a:r>
                      <a:r>
                        <a:rPr lang="en-IE" sz="1100" u="none" strike="noStrike" baseline="0" dirty="0">
                          <a:effectLst/>
                        </a:rPr>
                        <a:t> </a:t>
                      </a:r>
                      <a:r>
                        <a:rPr lang="en-IE" sz="1100" u="none" strike="noStrike" dirty="0">
                          <a:effectLst/>
                        </a:rPr>
                        <a:t>Integrates with OOF</a:t>
                      </a:r>
                      <a:endParaRPr lang="en-I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SOL003 Alignment.</a:t>
                      </a:r>
                      <a:r>
                        <a:rPr lang="fr-FR" sz="1100" u="none" strike="noStrike" baseline="0" dirty="0">
                          <a:effectLst/>
                        </a:rPr>
                        <a:t> </a:t>
                      </a:r>
                      <a:r>
                        <a:rPr lang="fr-FR" sz="1100" u="none" strike="noStrike" dirty="0">
                          <a:effectLst/>
                        </a:rPr>
                        <a:t>Standalone DB Microservice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20105">
                <a:tc>
                  <a:txBody>
                    <a:bodyPr/>
                    <a:lstStyle/>
                    <a:p>
                      <a:pPr algn="ctr" fontAlgn="b"/>
                      <a:r>
                        <a:rPr lang="en-I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VNFSDK</a:t>
                      </a: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Added Support for LFN Compliance</a:t>
                      </a:r>
                      <a:r>
                        <a:rPr lang="en-IE" altLang="zh-CN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Verification Committee (CVC)</a:t>
                      </a:r>
                      <a:endParaRPr lang="en-IE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zh-CN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Introduced</a:t>
                      </a:r>
                      <a:r>
                        <a:rPr lang="fr-FR" altLang="zh-CN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the VNF Test Platform</a:t>
                      </a:r>
                      <a:r>
                        <a:rPr lang="fr-FR" altLang="zh-CN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(VTP) for VNF </a:t>
                      </a:r>
                      <a:r>
                        <a:rPr lang="fr-FR" altLang="zh-CN" sz="11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testing</a:t>
                      </a:r>
                      <a:r>
                        <a:rPr lang="fr-FR" altLang="zh-CN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and in </a:t>
                      </a:r>
                      <a:r>
                        <a:rPr lang="fr-FR" altLang="zh-CN" sz="11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casablanca</a:t>
                      </a:r>
                      <a:r>
                        <a:rPr lang="fr-FR" altLang="zh-CN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VNF package </a:t>
                      </a:r>
                      <a:r>
                        <a:rPr lang="fr-FR" altLang="zh-CN" sz="11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testing</a:t>
                      </a:r>
                      <a:r>
                        <a:rPr lang="fr-FR" altLang="zh-CN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altLang="zh-CN" sz="11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based</a:t>
                      </a:r>
                      <a:r>
                        <a:rPr lang="fr-FR" altLang="zh-CN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on ETSI SOL004</a:t>
                      </a:r>
                      <a:endParaRPr lang="fr-FR" altLang="zh-CN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003" marR="8003" marT="8003" marB="0" anchor="ctr"/>
                </a:tc>
                <a:extLst>
                  <a:ext uri="{0D108BD9-81ED-4DB2-BD59-A6C34878D82A}">
                    <a16:rowId xmlns:a16="http://schemas.microsoft.com/office/drawing/2014/main" val="416501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3406313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BD7E13-AF40-1846-8B06-B3C53ABDB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8769790" cy="50212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Chart Repository</a:t>
            </a:r>
          </a:p>
          <a:p>
            <a:pPr marL="406400" lvl="1" indent="-171450">
              <a:lnSpc>
                <a:spcPct val="100000"/>
              </a:lnSpc>
            </a:pPr>
            <a:r>
              <a:rPr lang="en-US" sz="1900" dirty="0"/>
              <a:t>ONAP provides a central chart repository avoiding the need to build local Helm repositories</a:t>
            </a:r>
          </a:p>
          <a:p>
            <a:r>
              <a:rPr lang="en-US" dirty="0"/>
              <a:t>Persistent Storage / Storage Classes</a:t>
            </a:r>
          </a:p>
          <a:p>
            <a:pPr marL="406400" lvl="1" indent="-171450">
              <a:lnSpc>
                <a:spcPct val="100000"/>
              </a:lnSpc>
            </a:pPr>
            <a:r>
              <a:rPr lang="en-US" sz="1900" dirty="0"/>
              <a:t>pluggable persistent storage technologies to expand beyond static host path configuration + NFS backend</a:t>
            </a:r>
          </a:p>
          <a:p>
            <a:pPr marL="406400" lvl="1" indent="-171450">
              <a:lnSpc>
                <a:spcPct val="100000"/>
              </a:lnSpc>
            </a:pPr>
            <a:r>
              <a:rPr lang="en-US" sz="1900" dirty="0"/>
              <a:t>provide support for </a:t>
            </a:r>
            <a:r>
              <a:rPr lang="en-US" sz="19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GlusterFS</a:t>
            </a:r>
            <a:r>
              <a:rPr lang="en-US" sz="1900" dirty="0"/>
              <a:t> as the first storage class provisioner</a:t>
            </a:r>
          </a:p>
          <a:p>
            <a:r>
              <a:rPr lang="en-US" dirty="0"/>
              <a:t>Resource Limits</a:t>
            </a:r>
          </a:p>
          <a:p>
            <a:pPr marL="406400" lvl="1" indent="-171450">
              <a:lnSpc>
                <a:spcPct val="100000"/>
              </a:lnSpc>
            </a:pPr>
            <a:r>
              <a:rPr lang="en-US" sz="1900" dirty="0"/>
              <a:t>CPU and Memory limits to Helm Charts in order to improve Pod placement based on resources available in a Kubernetes Cluster</a:t>
            </a:r>
          </a:p>
          <a:p>
            <a:r>
              <a:rPr lang="en-US" dirty="0"/>
              <a:t>Common "shared" Helm Charts </a:t>
            </a:r>
          </a:p>
          <a:p>
            <a:pPr marL="406400" lvl="1" indent="-171450">
              <a:lnSpc>
                <a:spcPct val="100000"/>
              </a:lnSpc>
            </a:pPr>
            <a:r>
              <a:rPr lang="en-US" dirty="0" err="1"/>
              <a:t>mariadb-galera</a:t>
            </a:r>
            <a:r>
              <a:rPr lang="en-US" dirty="0"/>
              <a:t> cluster, </a:t>
            </a:r>
            <a:r>
              <a:rPr lang="en-US" dirty="0" err="1"/>
              <a:t>postgres</a:t>
            </a:r>
            <a:r>
              <a:rPr lang="en-US" dirty="0"/>
              <a:t> cluster, &amp; </a:t>
            </a:r>
            <a:r>
              <a:rPr lang="en-US" dirty="0" err="1"/>
              <a:t>cassandra</a:t>
            </a:r>
            <a:r>
              <a:rPr lang="en-US" dirty="0"/>
              <a:t> </a:t>
            </a:r>
          </a:p>
          <a:p>
            <a:r>
              <a:rPr lang="en-US" dirty="0"/>
              <a:t>Platform Resiliency</a:t>
            </a:r>
          </a:p>
          <a:p>
            <a:pPr marL="406400" lvl="1" indent="-171450">
              <a:lnSpc>
                <a:spcPct val="100000"/>
              </a:lnSpc>
            </a:pPr>
            <a:r>
              <a:rPr lang="en-US" dirty="0"/>
              <a:t>backup and restore of entire K8s deployment – </a:t>
            </a:r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Heptio Ark</a:t>
            </a:r>
            <a:endParaRPr lang="en-US" dirty="0"/>
          </a:p>
          <a:p>
            <a:pPr marL="406400" lvl="1" indent="-171450">
              <a:lnSpc>
                <a:spcPct val="100000"/>
              </a:lnSpc>
            </a:pPr>
            <a:r>
              <a:rPr lang="en-US" sz="1900" dirty="0"/>
              <a:t>Node Selectors for Pod placement (place components on specified nodes)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3D1C4F-C4B4-0C4C-BDB8-D016DBC00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OOM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763595-E932-6C40-95CC-360B34D423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9315" y="3050409"/>
            <a:ext cx="1762870" cy="1781426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5B687F03-4390-664F-BC53-E1FDE6F801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34268" y="2674085"/>
            <a:ext cx="614395" cy="6342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816DA46-EA95-184F-B51A-76E930901EC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2203" r="22689" b="28489"/>
          <a:stretch/>
        </p:blipFill>
        <p:spPr>
          <a:xfrm>
            <a:off x="11257979" y="2701011"/>
            <a:ext cx="607618" cy="5808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472CAB4-F250-C44B-AFA8-C0C10C12E84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30169"/>
          <a:stretch/>
        </p:blipFill>
        <p:spPr>
          <a:xfrm>
            <a:off x="10327355" y="2499913"/>
            <a:ext cx="860651" cy="4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637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0B68BB-0086-A74D-A431-3116AAB40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39"/>
            <a:ext cx="10972800" cy="541673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Support the Auto Scale Out functional requirements</a:t>
            </a:r>
          </a:p>
          <a:p>
            <a:pPr lvl="2"/>
            <a:r>
              <a:rPr lang="en-US" dirty="0"/>
              <a:t>Added support for new guard policies for min/max instances</a:t>
            </a:r>
          </a:p>
          <a:p>
            <a:pPr lvl="2"/>
            <a:r>
              <a:rPr lang="en-US" dirty="0"/>
              <a:t>Utilized existing frequency limiter guard policies</a:t>
            </a:r>
          </a:p>
          <a:p>
            <a:pPr lvl="2"/>
            <a:r>
              <a:rPr lang="en-US" dirty="0"/>
              <a:t>Checking for PROV_STATUS=Active</a:t>
            </a:r>
          </a:p>
          <a:p>
            <a:pPr lvl="1"/>
            <a:r>
              <a:rPr lang="en-US" dirty="0"/>
              <a:t>Added a new Policy SDC Service Distribution Application</a:t>
            </a:r>
          </a:p>
          <a:p>
            <a:pPr lvl="2"/>
            <a:r>
              <a:rPr lang="en-US" dirty="0"/>
              <a:t>Currently supports HPA specific optimization policies</a:t>
            </a:r>
          </a:p>
          <a:p>
            <a:pPr lvl="1"/>
            <a:r>
              <a:rPr lang="en-US" dirty="0"/>
              <a:t>Ingested new Apex PDP Engine</a:t>
            </a:r>
          </a:p>
          <a:p>
            <a:pPr lvl="2"/>
            <a:r>
              <a:rPr lang="en-US" dirty="0"/>
              <a:t>Available for testing as standalone</a:t>
            </a:r>
          </a:p>
          <a:p>
            <a:pPr lvl="2"/>
            <a:r>
              <a:rPr lang="en-US" dirty="0"/>
              <a:t>Met S3P criteria for performance, stability and resiliency</a:t>
            </a:r>
          </a:p>
          <a:p>
            <a:pPr lvl="1"/>
            <a:r>
              <a:rPr lang="en-US" dirty="0"/>
              <a:t>Flexible control loop coordination facility POC work added</a:t>
            </a:r>
          </a:p>
          <a:p>
            <a:pPr lvl="1"/>
            <a:r>
              <a:rPr lang="en-US" dirty="0"/>
              <a:t>Enhanced blacklist guard by providing a way to import a spreadsheet of blacklist servers</a:t>
            </a:r>
          </a:p>
          <a:p>
            <a:pPr lvl="1"/>
            <a:r>
              <a:rPr lang="en-US" dirty="0"/>
              <a:t>CCVPN use case Control Loop support for SDNC Reroute action</a:t>
            </a:r>
          </a:p>
          <a:p>
            <a:pPr lvl="1"/>
            <a:r>
              <a:rPr lang="en-US" dirty="0"/>
              <a:t>5G OOF PCI use case Control Loop support for SDNR </a:t>
            </a:r>
            <a:r>
              <a:rPr lang="en-US" dirty="0" err="1"/>
              <a:t>ModifyConfig</a:t>
            </a:r>
            <a:r>
              <a:rPr lang="en-US" dirty="0"/>
              <a:t> action</a:t>
            </a:r>
          </a:p>
          <a:p>
            <a:pPr lvl="1"/>
            <a:r>
              <a:rPr lang="en-US" dirty="0"/>
              <a:t>Added https and AAF/CADI to current MVP applications (Drools, </a:t>
            </a:r>
            <a:r>
              <a:rPr lang="en-US" dirty="0" err="1"/>
              <a:t>Xacml</a:t>
            </a:r>
            <a:r>
              <a:rPr lang="en-US" dirty="0"/>
              <a:t>, Policy GUI, PAP)</a:t>
            </a:r>
          </a:p>
          <a:p>
            <a:pPr lvl="1"/>
            <a:r>
              <a:rPr lang="en-US" dirty="0"/>
              <a:t>Added model for SDNC Naming Policies</a:t>
            </a:r>
          </a:p>
          <a:p>
            <a:pPr lvl="1"/>
            <a:r>
              <a:rPr lang="en-US" dirty="0"/>
              <a:t>Enhanced Drools PDP Performance Tests</a:t>
            </a:r>
          </a:p>
          <a:p>
            <a:pPr lvl="1"/>
            <a:r>
              <a:rPr lang="en-US" dirty="0"/>
              <a:t>Established XACML PDP Performance Baseline</a:t>
            </a:r>
          </a:p>
          <a:p>
            <a:pPr lvl="1"/>
            <a:r>
              <a:rPr lang="en-US" dirty="0"/>
              <a:t>Added new Control Loop recipe for SO VF Module Delete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EF3B51-7BA7-5F4F-9CC2-5303DD08F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</a:t>
            </a:r>
          </a:p>
        </p:txBody>
      </p:sp>
    </p:spTree>
    <p:extLst>
      <p:ext uri="{BB962C8B-B14F-4D97-AF65-F5344CB8AC3E}">
        <p14:creationId xmlns:p14="http://schemas.microsoft.com/office/powerpoint/2010/main" val="2129744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CE9DD1-0C7F-ED4F-A95E-22DA7EF617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5486400" cy="502126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/>
              <a:t>An event-driven auditing platform that tests the data integrity across NFV orchestration environment and NFV infrastructure using model driven approach and reports on any data integrity issues found.</a:t>
            </a:r>
            <a:endParaRPr lang="en-US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B205DC-434A-EE4E-AEED-E8C88AC4B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POMBA (Post Orchestration Model Based Audit)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06AF24-EA70-0B4E-B74B-98F07F09A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150" y="2932430"/>
            <a:ext cx="4305300" cy="2730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A079AA-6C75-1A47-9566-3E39480FF7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32" t="1739" r="403" b="871"/>
          <a:stretch/>
        </p:blipFill>
        <p:spPr>
          <a:xfrm>
            <a:off x="6423660" y="1056640"/>
            <a:ext cx="5577840" cy="51206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8A4F502-D26F-F945-8461-71C13EA6440F}"/>
              </a:ext>
            </a:extLst>
          </p:cNvPr>
          <p:cNvSpPr txBox="1"/>
          <p:nvPr/>
        </p:nvSpPr>
        <p:spPr>
          <a:xfrm>
            <a:off x="8151200" y="6177752"/>
            <a:ext cx="2122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POMBA Architecture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07537F-A080-3545-8982-3F576A21F5F7}"/>
              </a:ext>
            </a:extLst>
          </p:cNvPr>
          <p:cNvSpPr txBox="1"/>
          <p:nvPr/>
        </p:nvSpPr>
        <p:spPr>
          <a:xfrm rot="18459894">
            <a:off x="4674413" y="2916306"/>
            <a:ext cx="15415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alpha val="45000"/>
                  </a:schemeClr>
                </a:solidFill>
              </a:rPr>
              <a:t>New</a:t>
            </a:r>
          </a:p>
          <a:p>
            <a:pPr algn="ctr"/>
            <a:r>
              <a:rPr lang="en-US" sz="3600" b="1" dirty="0">
                <a:solidFill>
                  <a:schemeClr val="tx1">
                    <a:alpha val="45000"/>
                  </a:schemeClr>
                </a:solidFill>
              </a:rPr>
              <a:t>Project</a:t>
            </a:r>
          </a:p>
        </p:txBody>
      </p:sp>
    </p:spTree>
    <p:extLst>
      <p:ext uri="{BB962C8B-B14F-4D97-AF65-F5344CB8AC3E}">
        <p14:creationId xmlns:p14="http://schemas.microsoft.com/office/powerpoint/2010/main" val="1606321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515FAC-3232-C04D-ACFB-8F2CF8F6A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3966286" cy="5021262"/>
          </a:xfrm>
        </p:spPr>
        <p:txBody>
          <a:bodyPr>
            <a:normAutofit/>
          </a:bodyPr>
          <a:lstStyle/>
          <a:p>
            <a:r>
              <a:rPr lang="en-US" sz="2400" dirty="0"/>
              <a:t>3 New Design Studios</a:t>
            </a:r>
          </a:p>
          <a:p>
            <a:pPr marL="406400" lvl="1" indent="-171450"/>
            <a:r>
              <a:rPr lang="en-US" sz="2000" dirty="0"/>
              <a:t>DCAE Design Studio</a:t>
            </a:r>
          </a:p>
          <a:p>
            <a:pPr marL="406400" lvl="1" indent="-171450"/>
            <a:r>
              <a:rPr lang="en-US" sz="2000" dirty="0"/>
              <a:t>Workflow Designer (shown)</a:t>
            </a:r>
          </a:p>
          <a:p>
            <a:pPr marL="406400" lvl="1" indent="-171450"/>
            <a:r>
              <a:rPr lang="en-US" sz="2000" dirty="0"/>
              <a:t>Controller Design Studio</a:t>
            </a:r>
          </a:p>
          <a:p>
            <a:r>
              <a:rPr lang="en-US" sz="2400" dirty="0"/>
              <a:t>On-board ETSI NFV-SOL 004 TOSCA YAML Cloud Service Archive (CSAR) files</a:t>
            </a:r>
          </a:p>
          <a:p>
            <a:pPr marL="406400" lvl="1" indent="-171450"/>
            <a:r>
              <a:rPr lang="en-US" sz="2100" dirty="0"/>
              <a:t>enable use of standard TOSCA defined VNFs (in addition to OpenStack Heat Orchestration Templates)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ADD294-C921-3643-B55F-8B9CFE943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SDC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FBD159A-BEDE-8F48-AF4F-FD53F2AEE9E9}"/>
              </a:ext>
            </a:extLst>
          </p:cNvPr>
          <p:cNvSpPr/>
          <p:nvPr/>
        </p:nvSpPr>
        <p:spPr>
          <a:xfrm>
            <a:off x="4628819" y="4312095"/>
            <a:ext cx="3207847" cy="1603940"/>
          </a:xfrm>
          <a:prstGeom prst="roundRect">
            <a:avLst>
              <a:gd name="adj" fmla="val 1362"/>
            </a:avLst>
          </a:prstGeom>
          <a:solidFill>
            <a:schemeClr val="bg1"/>
          </a:solid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b"/>
          <a:lstStyle/>
          <a:p>
            <a:pPr algn="r"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</a:rPr>
              <a:t>SDC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CE4348-7E14-DA49-8187-16835573DF60}"/>
              </a:ext>
            </a:extLst>
          </p:cNvPr>
          <p:cNvSpPr/>
          <p:nvPr/>
        </p:nvSpPr>
        <p:spPr>
          <a:xfrm>
            <a:off x="5292102" y="1093008"/>
            <a:ext cx="6477710" cy="608829"/>
          </a:xfrm>
          <a:prstGeom prst="rect">
            <a:avLst/>
          </a:prstGeom>
          <a:gradFill>
            <a:gsLst>
              <a:gs pos="0">
                <a:srgbClr val="FCAE1A"/>
              </a:gs>
              <a:gs pos="80000">
                <a:srgbClr val="186A9C"/>
              </a:gs>
              <a:gs pos="60000">
                <a:srgbClr val="16819A"/>
              </a:gs>
              <a:gs pos="40000">
                <a:srgbClr val="25A2A1"/>
              </a:gs>
              <a:gs pos="20000">
                <a:srgbClr val="61BEBA"/>
              </a:gs>
              <a:gs pos="0">
                <a:srgbClr val="61BEBA"/>
              </a:gs>
              <a:gs pos="100000">
                <a:srgbClr val="1C3E6D"/>
              </a:gs>
            </a:gsLst>
            <a:lin ang="0" scaled="1"/>
          </a:gra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91440" rIns="91440" bIns="91440" numCol="5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  <a:p>
            <a:pPr algn="ctr"/>
            <a:r>
              <a:rPr lang="en-US" sz="1000" b="1" dirty="0" err="1">
                <a:solidFill>
                  <a:schemeClr val="bg1"/>
                </a:solidFill>
              </a:rPr>
              <a:t>ActivitySpec</a:t>
            </a:r>
            <a:r>
              <a:rPr lang="en-US" sz="1000" b="1" dirty="0">
                <a:solidFill>
                  <a:schemeClr val="bg1"/>
                </a:solidFill>
              </a:rPr>
              <a:t> Catalog</a:t>
            </a:r>
          </a:p>
          <a:p>
            <a:pPr algn="ctr"/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CreateVNF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DeleteVNF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ConfigureVNF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StopVNF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StartVNF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LockVNF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UnlockVNF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StopTraffic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DrainTraffic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ResumeTraffic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HealthCheck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createSnapshot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copySnapshot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CreateTicket</a:t>
            </a:r>
            <a:endParaRPr lang="en-US" sz="1000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</a:rPr>
              <a:t>NotifyUser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5FCB97-8652-BD44-A74A-1B6AD555E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758" y="2461670"/>
            <a:ext cx="6610720" cy="1792813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7" name="Line Callout 2 (Border and Accent Bar) 6">
            <a:extLst>
              <a:ext uri="{FF2B5EF4-FFF2-40B4-BE49-F238E27FC236}">
                <a16:creationId xmlns:a16="http://schemas.microsoft.com/office/drawing/2014/main" id="{D1AD2A9B-C090-E948-9402-3921588A34BF}"/>
              </a:ext>
            </a:extLst>
          </p:cNvPr>
          <p:cNvSpPr/>
          <p:nvPr/>
        </p:nvSpPr>
        <p:spPr>
          <a:xfrm>
            <a:off x="5122780" y="1902748"/>
            <a:ext cx="2749889" cy="380205"/>
          </a:xfrm>
          <a:prstGeom prst="accentBorderCallout2">
            <a:avLst>
              <a:gd name="adj1" fmla="val 27463"/>
              <a:gd name="adj2" fmla="val -2775"/>
              <a:gd name="adj3" fmla="val -2517"/>
              <a:gd name="adj4" fmla="val -20450"/>
              <a:gd name="adj5" fmla="val -119213"/>
              <a:gd name="adj6" fmla="val 4714"/>
            </a:avLst>
          </a:prstGeom>
          <a:noFill/>
          <a:ln w="3175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1. Activity are Developed by developer &amp; </a:t>
            </a:r>
            <a:r>
              <a:rPr lang="en-US" sz="900" kern="0" dirty="0" err="1">
                <a:solidFill>
                  <a:srgbClr val="302E45"/>
                </a:solidFill>
                <a:latin typeface="Century Gothic (Body)"/>
              </a:rPr>
              <a:t>ActivitySpec</a:t>
            </a: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 is On-boarded to Catalog</a:t>
            </a:r>
          </a:p>
        </p:txBody>
      </p:sp>
      <p:sp>
        <p:nvSpPr>
          <p:cNvPr id="8" name="Line Callout 1 (Border and Accent Bar) 7">
            <a:extLst>
              <a:ext uri="{FF2B5EF4-FFF2-40B4-BE49-F238E27FC236}">
                <a16:creationId xmlns:a16="http://schemas.microsoft.com/office/drawing/2014/main" id="{8017754B-85CD-4047-85CB-2E5C5FA1B05D}"/>
              </a:ext>
            </a:extLst>
          </p:cNvPr>
          <p:cNvSpPr/>
          <p:nvPr/>
        </p:nvSpPr>
        <p:spPr>
          <a:xfrm>
            <a:off x="8456530" y="1902747"/>
            <a:ext cx="3313282" cy="380205"/>
          </a:xfrm>
          <a:prstGeom prst="accentBorderCallout1">
            <a:avLst>
              <a:gd name="adj1" fmla="val 21561"/>
              <a:gd name="adj2" fmla="val -1897"/>
              <a:gd name="adj3" fmla="val 167873"/>
              <a:gd name="adj4" fmla="val -10825"/>
            </a:avLst>
          </a:prstGeom>
          <a:noFill/>
          <a:ln w="3175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2. Workflow Designed in SDC using Workflow Editor and BPMN Artifact is generated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72BFE50-33E3-2B4A-A3DC-42331DA9AA0D}"/>
              </a:ext>
            </a:extLst>
          </p:cNvPr>
          <p:cNvSpPr/>
          <p:nvPr/>
        </p:nvSpPr>
        <p:spPr>
          <a:xfrm>
            <a:off x="4982411" y="4380059"/>
            <a:ext cx="1460280" cy="1450753"/>
          </a:xfrm>
          <a:prstGeom prst="roundRect">
            <a:avLst>
              <a:gd name="adj" fmla="val 4667"/>
            </a:avLst>
          </a:prstGeom>
          <a:solidFill>
            <a:schemeClr val="accent3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Firewall VNF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344FB31-5D1A-3347-B868-91E35C5D101F}"/>
              </a:ext>
            </a:extLst>
          </p:cNvPr>
          <p:cNvSpPr/>
          <p:nvPr/>
        </p:nvSpPr>
        <p:spPr>
          <a:xfrm>
            <a:off x="5438608" y="4969953"/>
            <a:ext cx="829965" cy="281839"/>
          </a:xfrm>
          <a:prstGeom prst="roundRect">
            <a:avLst>
              <a:gd name="adj" fmla="val 4667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Instantiate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EB022E2-C0B5-5046-8E59-B430A13E2A62}"/>
              </a:ext>
            </a:extLst>
          </p:cNvPr>
          <p:cNvSpPr/>
          <p:nvPr/>
        </p:nvSpPr>
        <p:spPr>
          <a:xfrm>
            <a:off x="5438608" y="5366695"/>
            <a:ext cx="829965" cy="281839"/>
          </a:xfrm>
          <a:prstGeom prst="roundRect">
            <a:avLst>
              <a:gd name="adj" fmla="val 4667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Upgrade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7881BFB-5DAE-604C-A058-02F30744529E}"/>
              </a:ext>
            </a:extLst>
          </p:cNvPr>
          <p:cNvSpPr/>
          <p:nvPr/>
        </p:nvSpPr>
        <p:spPr>
          <a:xfrm>
            <a:off x="5122780" y="4688114"/>
            <a:ext cx="1203549" cy="1063741"/>
          </a:xfrm>
          <a:prstGeom prst="roundRect">
            <a:avLst>
              <a:gd name="adj" fmla="val 4667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Operations</a:t>
            </a:r>
          </a:p>
        </p:txBody>
      </p:sp>
      <p:sp>
        <p:nvSpPr>
          <p:cNvPr id="13" name="Line Callout 2 (Border and Accent Bar) 12">
            <a:extLst>
              <a:ext uri="{FF2B5EF4-FFF2-40B4-BE49-F238E27FC236}">
                <a16:creationId xmlns:a16="http://schemas.microsoft.com/office/drawing/2014/main" id="{FECFA73D-965D-CC46-9EA8-1F57FA1530FC}"/>
              </a:ext>
            </a:extLst>
          </p:cNvPr>
          <p:cNvSpPr/>
          <p:nvPr/>
        </p:nvSpPr>
        <p:spPr>
          <a:xfrm>
            <a:off x="6559563" y="4969500"/>
            <a:ext cx="1193620" cy="564585"/>
          </a:xfrm>
          <a:prstGeom prst="accentBorderCallout2">
            <a:avLst>
              <a:gd name="adj1" fmla="val 27463"/>
              <a:gd name="adj2" fmla="val -5175"/>
              <a:gd name="adj3" fmla="val 20981"/>
              <a:gd name="adj4" fmla="val -16868"/>
              <a:gd name="adj5" fmla="val 34174"/>
              <a:gd name="adj6" fmla="val -30403"/>
            </a:avLst>
          </a:prstGeom>
          <a:noFill/>
          <a:ln w="3175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3. Workflow Associated to VNF Operations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88C6A29-316E-9C49-9853-7C77CFF09B7A}"/>
              </a:ext>
            </a:extLst>
          </p:cNvPr>
          <p:cNvSpPr/>
          <p:nvPr/>
        </p:nvSpPr>
        <p:spPr>
          <a:xfrm>
            <a:off x="8297245" y="4318283"/>
            <a:ext cx="3629424" cy="473503"/>
          </a:xfrm>
          <a:prstGeom prst="roundRect">
            <a:avLst>
              <a:gd name="adj" fmla="val 1362"/>
            </a:avLst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r"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</a:rPr>
              <a:t>SO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2CE5693-F5E0-AE48-8981-52F27904036E}"/>
              </a:ext>
            </a:extLst>
          </p:cNvPr>
          <p:cNvSpPr/>
          <p:nvPr/>
        </p:nvSpPr>
        <p:spPr>
          <a:xfrm>
            <a:off x="8352062" y="4403597"/>
            <a:ext cx="2875734" cy="301690"/>
          </a:xfrm>
          <a:prstGeom prst="rect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5. Deploy Workflows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4AC3F52-ABA3-5A49-86A4-3EAA14BF7776}"/>
              </a:ext>
            </a:extLst>
          </p:cNvPr>
          <p:cNvSpPr/>
          <p:nvPr/>
        </p:nvSpPr>
        <p:spPr>
          <a:xfrm>
            <a:off x="4622533" y="2361005"/>
            <a:ext cx="7304135" cy="1918390"/>
          </a:xfrm>
          <a:prstGeom prst="roundRect">
            <a:avLst>
              <a:gd name="adj" fmla="val 1362"/>
            </a:avLst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r"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</a:rPr>
              <a:t>SDC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F33AD66-ECE7-854A-9E5A-B86E9CA9306D}"/>
              </a:ext>
            </a:extLst>
          </p:cNvPr>
          <p:cNvSpPr/>
          <p:nvPr/>
        </p:nvSpPr>
        <p:spPr>
          <a:xfrm>
            <a:off x="8302569" y="4889617"/>
            <a:ext cx="3624100" cy="473503"/>
          </a:xfrm>
          <a:prstGeom prst="roundRect">
            <a:avLst>
              <a:gd name="adj" fmla="val 1362"/>
            </a:avLst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r"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</a:rPr>
              <a:t>VID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3023CE-E120-2A4C-AF17-EF7F8373AE2F}"/>
              </a:ext>
            </a:extLst>
          </p:cNvPr>
          <p:cNvSpPr/>
          <p:nvPr/>
        </p:nvSpPr>
        <p:spPr>
          <a:xfrm>
            <a:off x="8357311" y="4974930"/>
            <a:ext cx="2870485" cy="301690"/>
          </a:xfrm>
          <a:prstGeom prst="rect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6. Initiate VNF Operation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5713F6C8-AD2E-4346-A21F-64B4CB86EB87}"/>
              </a:ext>
            </a:extLst>
          </p:cNvPr>
          <p:cNvSpPr/>
          <p:nvPr/>
        </p:nvSpPr>
        <p:spPr>
          <a:xfrm>
            <a:off x="8302756" y="5442531"/>
            <a:ext cx="3610788" cy="473503"/>
          </a:xfrm>
          <a:prstGeom prst="roundRect">
            <a:avLst>
              <a:gd name="adj" fmla="val 1362"/>
            </a:avLst>
          </a:prstGeom>
          <a:solidFill>
            <a:schemeClr val="bg1"/>
          </a:solidFill>
          <a:ln w="1270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r">
              <a:defRPr/>
            </a:pPr>
            <a:r>
              <a:rPr lang="en-US" sz="1050" kern="0" dirty="0">
                <a:solidFill>
                  <a:prstClr val="black"/>
                </a:solidFill>
                <a:latin typeface="Calibri"/>
              </a:rPr>
              <a:t>SO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5235BC-E568-474C-B739-A7BA70370F43}"/>
              </a:ext>
            </a:extLst>
          </p:cNvPr>
          <p:cNvSpPr/>
          <p:nvPr/>
        </p:nvSpPr>
        <p:spPr>
          <a:xfrm>
            <a:off x="8357310" y="5527844"/>
            <a:ext cx="2870485" cy="301690"/>
          </a:xfrm>
          <a:prstGeom prst="rect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7. Execute Workflow Associated to Operation</a:t>
            </a:r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D31FFB4B-D148-8140-A06F-3F6DC805AB4F}"/>
              </a:ext>
            </a:extLst>
          </p:cNvPr>
          <p:cNvSpPr/>
          <p:nvPr/>
        </p:nvSpPr>
        <p:spPr>
          <a:xfrm>
            <a:off x="7071596" y="4318283"/>
            <a:ext cx="1148353" cy="500062"/>
          </a:xfrm>
          <a:prstGeom prst="rightArrow">
            <a:avLst/>
          </a:prstGeom>
          <a:solidFill>
            <a:schemeClr val="bg1"/>
          </a:solidFill>
          <a:ln w="3175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r>
              <a:rPr lang="en-US" sz="900" kern="0" dirty="0">
                <a:solidFill>
                  <a:srgbClr val="302E45"/>
                </a:solidFill>
                <a:latin typeface="Century Gothic (Body)"/>
              </a:rPr>
              <a:t>4. Distribute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D0E59F-AE7A-604F-BCA5-828590435ED1}"/>
              </a:ext>
            </a:extLst>
          </p:cNvPr>
          <p:cNvSpPr txBox="1"/>
          <p:nvPr/>
        </p:nvSpPr>
        <p:spPr>
          <a:xfrm>
            <a:off x="7156373" y="5991435"/>
            <a:ext cx="2227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Workflow Designer</a:t>
            </a:r>
          </a:p>
        </p:txBody>
      </p:sp>
    </p:spTree>
    <p:extLst>
      <p:ext uri="{BB962C8B-B14F-4D97-AF65-F5344CB8AC3E}">
        <p14:creationId xmlns:p14="http://schemas.microsoft.com/office/powerpoint/2010/main" val="27944137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AA5A07-8E62-6343-ABEF-58A81F540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005840"/>
            <a:ext cx="4162425" cy="5021262"/>
          </a:xfrm>
        </p:spPr>
        <p:txBody>
          <a:bodyPr/>
          <a:lstStyle/>
          <a:p>
            <a:r>
              <a:rPr lang="en-US" sz="2400" dirty="0"/>
              <a:t>Site Failure Resiliency via Geo-graphic Redundancy with auto-failover</a:t>
            </a:r>
          </a:p>
          <a:p>
            <a:pPr marL="406400" lvl="1" indent="-171450"/>
            <a:r>
              <a:rPr lang="en-US" sz="2000" dirty="0"/>
              <a:t>Active / Standby model</a:t>
            </a:r>
          </a:p>
          <a:p>
            <a:pPr marL="406400" lvl="1" indent="-171450"/>
            <a:r>
              <a:rPr lang="en-US" sz="2000" dirty="0" err="1"/>
              <a:t>CoreDNS</a:t>
            </a:r>
            <a:r>
              <a:rPr lang="en-US" sz="2000" dirty="0"/>
              <a:t> resolves requests to the current primary ODL server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6BDB41-4ADE-C144-85DE-E1BD750B6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SDNC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ADB6D17-AD75-DE47-9435-C8E78B6DA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8287" y="1227298"/>
            <a:ext cx="6834970" cy="41748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BF999B-1E23-0349-A46D-509C4B5621C4}"/>
              </a:ext>
            </a:extLst>
          </p:cNvPr>
          <p:cNvSpPr txBox="1"/>
          <p:nvPr/>
        </p:nvSpPr>
        <p:spPr>
          <a:xfrm>
            <a:off x="5581589" y="1996763"/>
            <a:ext cx="112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active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B62B64-C60C-8B41-93E2-FF7FC5D075B2}"/>
              </a:ext>
            </a:extLst>
          </p:cNvPr>
          <p:cNvSpPr txBox="1"/>
          <p:nvPr/>
        </p:nvSpPr>
        <p:spPr>
          <a:xfrm>
            <a:off x="10757691" y="1996763"/>
            <a:ext cx="1171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>
                <a:solidFill>
                  <a:schemeClr val="tx2"/>
                </a:solidFill>
              </a:rPr>
              <a:t>standby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31D434-8FBA-F546-8240-8BC039B931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4352110"/>
            <a:ext cx="1801091" cy="1809132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0007C8F-D452-D246-A381-A1198E23E8F3}"/>
              </a:ext>
            </a:extLst>
          </p:cNvPr>
          <p:cNvSpPr txBox="1">
            <a:spLocks/>
          </p:cNvSpPr>
          <p:nvPr/>
        </p:nvSpPr>
        <p:spPr>
          <a:xfrm>
            <a:off x="2210662" y="4143375"/>
            <a:ext cx="4597329" cy="23360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Notifications send via </a:t>
            </a:r>
            <a:r>
              <a:rPr lang="en-US" sz="2400" dirty="0" err="1"/>
              <a:t>DMaaP</a:t>
            </a:r>
            <a:endParaRPr lang="en-US" sz="2400" dirty="0"/>
          </a:p>
          <a:p>
            <a:pPr marL="406400" lvl="1" indent="-171450"/>
            <a:r>
              <a:rPr lang="en-US" sz="2000" dirty="0"/>
              <a:t>Site Health Issue detected</a:t>
            </a:r>
          </a:p>
          <a:p>
            <a:pPr marL="406400" lvl="1" indent="-171450"/>
            <a:r>
              <a:rPr lang="en-US" sz="2000" dirty="0"/>
              <a:t>Site Health Issue cleared</a:t>
            </a:r>
          </a:p>
          <a:p>
            <a:pPr marL="406400" lvl="1" indent="-171450"/>
            <a:r>
              <a:rPr lang="en-US" sz="2000" dirty="0"/>
              <a:t>Site Switch initiated</a:t>
            </a:r>
          </a:p>
          <a:p>
            <a:pPr marL="406400" lvl="1" indent="-171450"/>
            <a:r>
              <a:rPr lang="en-US" sz="2000" dirty="0"/>
              <a:t>Site Switch (catastrophic failure) initiated</a:t>
            </a:r>
          </a:p>
        </p:txBody>
      </p:sp>
    </p:spTree>
    <p:extLst>
      <p:ext uri="{BB962C8B-B14F-4D97-AF65-F5344CB8AC3E}">
        <p14:creationId xmlns:p14="http://schemas.microsoft.com/office/powerpoint/2010/main" val="2303523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1CA461-09F0-6244-B47B-59AAC47D8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005840"/>
            <a:ext cx="5825759" cy="5021262"/>
          </a:xfrm>
        </p:spPr>
        <p:txBody>
          <a:bodyPr>
            <a:normAutofit/>
          </a:bodyPr>
          <a:lstStyle/>
          <a:p>
            <a:r>
              <a:rPr lang="en-US" dirty="0"/>
              <a:t>New internal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Services</a:t>
            </a:r>
            <a:r>
              <a:rPr lang="en-US" dirty="0"/>
              <a:t> architecture (shown)</a:t>
            </a:r>
          </a:p>
          <a:p>
            <a:r>
              <a:rPr lang="en-US" dirty="0"/>
              <a:t>PNF Orchestration Support</a:t>
            </a:r>
          </a:p>
          <a:p>
            <a:r>
              <a:rPr lang="en-US" dirty="0"/>
              <a:t>New Scale Out Functionality</a:t>
            </a:r>
          </a:p>
          <a:p>
            <a:r>
              <a:rPr lang="en-US" dirty="0"/>
              <a:t>Hardware Platform Awareness (HPA)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000" dirty="0"/>
              <a:t>HPA aware SO Homing requests to OOF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000" dirty="0"/>
              <a:t>e.g. Deployment of VNF requiring SR-IOV (as specified in a TOSCA VNFD) is supported as Multi-Cloud and AAI extract hardware capabilities and OOF matches request to infrastructure</a:t>
            </a:r>
          </a:p>
          <a:p>
            <a:r>
              <a:rPr lang="en-US" dirty="0"/>
              <a:t>SO-Monitoring component allows a user to have a detailed monitoring view of the </a:t>
            </a:r>
            <a:r>
              <a:rPr lang="en-US" dirty="0" err="1"/>
              <a:t>Camunda</a:t>
            </a:r>
            <a:r>
              <a:rPr lang="en-US" dirty="0"/>
              <a:t> BPMN workflows that have run, or are running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34B7E1-06F7-5141-B0D2-693774CC7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25BE478-0DDD-2545-B4D7-0707B34B37BB}"/>
              </a:ext>
            </a:extLst>
          </p:cNvPr>
          <p:cNvGrpSpPr/>
          <p:nvPr/>
        </p:nvGrpSpPr>
        <p:grpSpPr>
          <a:xfrm>
            <a:off x="7904038" y="978681"/>
            <a:ext cx="2816194" cy="2908113"/>
            <a:chOff x="8917663" y="978681"/>
            <a:chExt cx="2816194" cy="29081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3EE3083-B883-4048-AD3A-8951C6B313BE}"/>
                </a:ext>
              </a:extLst>
            </p:cNvPr>
            <p:cNvSpPr/>
            <p:nvPr/>
          </p:nvSpPr>
          <p:spPr>
            <a:xfrm>
              <a:off x="9083886" y="1685237"/>
              <a:ext cx="2460352" cy="2024349"/>
            </a:xfrm>
            <a:prstGeom prst="rect">
              <a:avLst/>
            </a:prstGeom>
            <a:solidFill>
              <a:schemeClr val="bg1"/>
            </a:solidFill>
            <a:ln w="3175">
              <a:noFill/>
              <a:prstDash val="dash"/>
            </a:ln>
            <a:effectLst>
              <a:innerShdw blurRad="2032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t" anchorCtr="0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child pods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98048FA-2CA1-0D4A-A8F3-B8AE77D7700D}"/>
                </a:ext>
              </a:extLst>
            </p:cNvPr>
            <p:cNvSpPr/>
            <p:nvPr/>
          </p:nvSpPr>
          <p:spPr>
            <a:xfrm>
              <a:off x="8988888" y="1151307"/>
              <a:ext cx="2677427" cy="2670062"/>
            </a:xfrm>
            <a:prstGeom prst="rect">
              <a:avLst/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000" b="1" dirty="0">
                  <a:solidFill>
                    <a:schemeClr val="tx1"/>
                  </a:solidFill>
                </a:rPr>
                <a:t>SO</a:t>
              </a: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F7218143-2365-9440-B92A-FBFA4672B751}"/>
                </a:ext>
              </a:extLst>
            </p:cNvPr>
            <p:cNvSpPr/>
            <p:nvPr/>
          </p:nvSpPr>
          <p:spPr>
            <a:xfrm>
              <a:off x="9155289" y="3226831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</a:t>
              </a:r>
              <a:r>
                <a:rPr lang="en-US" sz="900" dirty="0" err="1"/>
                <a:t>vfc</a:t>
              </a:r>
              <a:r>
                <a:rPr lang="en-US" sz="900" dirty="0"/>
                <a:t>-adapter</a:t>
              </a:r>
              <a:endParaRPr lang="en-US" sz="100" dirty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E508A201-A54C-9340-8090-98ADEADB0771}"/>
                </a:ext>
              </a:extLst>
            </p:cNvPr>
            <p:cNvSpPr/>
            <p:nvPr/>
          </p:nvSpPr>
          <p:spPr>
            <a:xfrm>
              <a:off x="9155289" y="2533910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so-request-</a:t>
              </a:r>
              <a:r>
                <a:rPr lang="en-US" sz="900" dirty="0" err="1"/>
                <a:t>db</a:t>
              </a:r>
              <a:r>
                <a:rPr lang="en-US" sz="900" dirty="0"/>
                <a:t>-adapter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7EFDBA07-55F6-BE49-906B-91034BBFA03C}"/>
                </a:ext>
              </a:extLst>
            </p:cNvPr>
            <p:cNvSpPr/>
            <p:nvPr/>
          </p:nvSpPr>
          <p:spPr>
            <a:xfrm>
              <a:off x="10806782" y="2533910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</a:t>
              </a:r>
              <a:r>
                <a:rPr lang="en-US" sz="900" dirty="0" err="1"/>
                <a:t>sdnc</a:t>
              </a:r>
              <a:r>
                <a:rPr lang="en-US" sz="900" dirty="0"/>
                <a:t>-adapter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D1909126-1F27-8443-8FEC-A86CAB2B7B43}"/>
                </a:ext>
              </a:extLst>
            </p:cNvPr>
            <p:cNvSpPr/>
            <p:nvPr/>
          </p:nvSpPr>
          <p:spPr>
            <a:xfrm>
              <a:off x="9155289" y="1836132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so-catalog-</a:t>
              </a:r>
              <a:r>
                <a:rPr lang="en-US" sz="900" dirty="0" err="1"/>
                <a:t>db</a:t>
              </a:r>
              <a:r>
                <a:rPr lang="en-US" sz="900" dirty="0"/>
                <a:t>-adapter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63B8995D-DC0D-B74C-9273-2AF834CD37A5}"/>
                </a:ext>
              </a:extLst>
            </p:cNvPr>
            <p:cNvSpPr/>
            <p:nvPr/>
          </p:nvSpPr>
          <p:spPr>
            <a:xfrm>
              <a:off x="9774109" y="1313103"/>
              <a:ext cx="1086886" cy="244124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 err="1"/>
                <a:t>api</a:t>
              </a:r>
              <a:r>
                <a:rPr lang="en-US" sz="900" dirty="0"/>
                <a:t>-handler-infra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71977437-C859-E34D-BF36-04C7E1C64845}"/>
                </a:ext>
              </a:extLst>
            </p:cNvPr>
            <p:cNvSpPr/>
            <p:nvPr/>
          </p:nvSpPr>
          <p:spPr>
            <a:xfrm>
              <a:off x="9980926" y="2224558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so-bpmn-infra</a:t>
              </a: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13BC9FB-62B1-2442-AAC3-FD55A78E4C7C}"/>
                </a:ext>
              </a:extLst>
            </p:cNvPr>
            <p:cNvSpPr/>
            <p:nvPr/>
          </p:nvSpPr>
          <p:spPr>
            <a:xfrm>
              <a:off x="10806782" y="3226831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</a:t>
              </a:r>
              <a:r>
                <a:rPr lang="en-US" sz="900" dirty="0" err="1"/>
                <a:t>openstack</a:t>
              </a:r>
              <a:r>
                <a:rPr lang="en-US" sz="900" dirty="0"/>
                <a:t>-adapter</a:t>
              </a:r>
            </a:p>
          </p:txBody>
        </p:sp>
        <p:sp>
          <p:nvSpPr>
            <p:cNvPr id="13" name="Can 12">
              <a:extLst>
                <a:ext uri="{FF2B5EF4-FFF2-40B4-BE49-F238E27FC236}">
                  <a16:creationId xmlns:a16="http://schemas.microsoft.com/office/drawing/2014/main" id="{4BE29207-749B-2940-B33C-88F442BC79BF}"/>
                </a:ext>
              </a:extLst>
            </p:cNvPr>
            <p:cNvSpPr/>
            <p:nvPr/>
          </p:nvSpPr>
          <p:spPr>
            <a:xfrm>
              <a:off x="9978841" y="3056208"/>
              <a:ext cx="674575" cy="379585"/>
            </a:xfrm>
            <a:prstGeom prst="can">
              <a:avLst/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</a:t>
              </a:r>
              <a:r>
                <a:rPr lang="en-US" sz="900" dirty="0" err="1"/>
                <a:t>mariadb</a:t>
              </a:r>
              <a:endParaRPr lang="en-US" sz="900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D1478B5-A74B-5E46-B940-925AFAC8ADFC}"/>
                </a:ext>
              </a:extLst>
            </p:cNvPr>
            <p:cNvSpPr/>
            <p:nvPr/>
          </p:nvSpPr>
          <p:spPr>
            <a:xfrm>
              <a:off x="10252604" y="1085697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FD9C9F1-CC55-C846-8D72-760D667BB7FB}"/>
                </a:ext>
              </a:extLst>
            </p:cNvPr>
            <p:cNvSpPr/>
            <p:nvPr/>
          </p:nvSpPr>
          <p:spPr>
            <a:xfrm>
              <a:off x="8923760" y="3350127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EE401CD-F0D0-824F-92D3-5B1CFB41FAA5}"/>
                </a:ext>
              </a:extLst>
            </p:cNvPr>
            <p:cNvSpPr/>
            <p:nvPr/>
          </p:nvSpPr>
          <p:spPr>
            <a:xfrm>
              <a:off x="8917663" y="2657206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B673D5F-38A6-9F48-92F9-4B6E901DE26F}"/>
                </a:ext>
              </a:extLst>
            </p:cNvPr>
            <p:cNvSpPr/>
            <p:nvPr/>
          </p:nvSpPr>
          <p:spPr>
            <a:xfrm>
              <a:off x="8918706" y="1959428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D0F6DC6-CB17-4540-805C-2A207DB09DCD}"/>
                </a:ext>
              </a:extLst>
            </p:cNvPr>
            <p:cNvSpPr/>
            <p:nvPr/>
          </p:nvSpPr>
          <p:spPr>
            <a:xfrm>
              <a:off x="9838831" y="3755574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E9ADDA7-C71A-AB4C-B918-E2CE494ED61C}"/>
                </a:ext>
              </a:extLst>
            </p:cNvPr>
            <p:cNvSpPr/>
            <p:nvPr/>
          </p:nvSpPr>
          <p:spPr>
            <a:xfrm>
              <a:off x="10250518" y="3755574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21DAC39-3A64-E14F-8C0D-E1DE90DDD45A}"/>
                </a:ext>
              </a:extLst>
            </p:cNvPr>
            <p:cNvSpPr/>
            <p:nvPr/>
          </p:nvSpPr>
          <p:spPr>
            <a:xfrm>
              <a:off x="11600705" y="2657206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A811DC2-6F1F-4443-957A-68F0FB89B185}"/>
                </a:ext>
              </a:extLst>
            </p:cNvPr>
            <p:cNvSpPr/>
            <p:nvPr/>
          </p:nvSpPr>
          <p:spPr>
            <a:xfrm>
              <a:off x="11600705" y="3350127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600AEE1-7E22-2B4F-8C6F-B6FAE0922E93}"/>
                </a:ext>
              </a:extLst>
            </p:cNvPr>
            <p:cNvSpPr txBox="1"/>
            <p:nvPr/>
          </p:nvSpPr>
          <p:spPr>
            <a:xfrm>
              <a:off x="11179937" y="1089738"/>
              <a:ext cx="23820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service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AF29EC7-1A1A-1847-AAE7-89F873131746}"/>
                </a:ext>
              </a:extLst>
            </p:cNvPr>
            <p:cNvSpPr txBox="1"/>
            <p:nvPr/>
          </p:nvSpPr>
          <p:spPr>
            <a:xfrm>
              <a:off x="9558919" y="1805464"/>
              <a:ext cx="174087" cy="10772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6CF2EB1-2CBE-704D-9EEF-BFA66EBDF9F5}"/>
                </a:ext>
              </a:extLst>
            </p:cNvPr>
            <p:cNvSpPr txBox="1"/>
            <p:nvPr/>
          </p:nvSpPr>
          <p:spPr>
            <a:xfrm>
              <a:off x="9558919" y="2464665"/>
              <a:ext cx="17408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7B4A0A6-41E7-AF49-A5C7-4DD1AC6282BA}"/>
                </a:ext>
              </a:extLst>
            </p:cNvPr>
            <p:cNvSpPr txBox="1"/>
            <p:nvPr/>
          </p:nvSpPr>
          <p:spPr>
            <a:xfrm>
              <a:off x="9558919" y="3166817"/>
              <a:ext cx="17408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FE2799-BA75-3F49-B8C2-ECC2668F4AD8}"/>
                </a:ext>
              </a:extLst>
            </p:cNvPr>
            <p:cNvSpPr txBox="1"/>
            <p:nvPr/>
          </p:nvSpPr>
          <p:spPr>
            <a:xfrm>
              <a:off x="10600416" y="1245939"/>
              <a:ext cx="17408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F24A8A0-0458-3E44-97DC-0E0B296A33A1}"/>
                </a:ext>
              </a:extLst>
            </p:cNvPr>
            <p:cNvSpPr txBox="1"/>
            <p:nvPr/>
          </p:nvSpPr>
          <p:spPr>
            <a:xfrm>
              <a:off x="10407631" y="2164799"/>
              <a:ext cx="17408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273F5D9-1D7C-8C4F-9D6F-89650442BD1F}"/>
                </a:ext>
              </a:extLst>
            </p:cNvPr>
            <p:cNvSpPr txBox="1"/>
            <p:nvPr/>
          </p:nvSpPr>
          <p:spPr>
            <a:xfrm>
              <a:off x="10398665" y="2992550"/>
              <a:ext cx="174087" cy="10772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80811D0-8B3B-6940-9600-1650A7C8BBDA}"/>
                </a:ext>
              </a:extLst>
            </p:cNvPr>
            <p:cNvSpPr txBox="1"/>
            <p:nvPr/>
          </p:nvSpPr>
          <p:spPr>
            <a:xfrm>
              <a:off x="11210645" y="2461482"/>
              <a:ext cx="17408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0C47433-406A-3849-BA89-F1C23D77F438}"/>
                </a:ext>
              </a:extLst>
            </p:cNvPr>
            <p:cNvSpPr txBox="1"/>
            <p:nvPr/>
          </p:nvSpPr>
          <p:spPr>
            <a:xfrm>
              <a:off x="11210645" y="3166817"/>
              <a:ext cx="174087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3950740-5ABE-CF46-A6AC-18082199D41F}"/>
                </a:ext>
              </a:extLst>
            </p:cNvPr>
            <p:cNvSpPr txBox="1"/>
            <p:nvPr/>
          </p:nvSpPr>
          <p:spPr>
            <a:xfrm>
              <a:off x="10413318" y="978681"/>
              <a:ext cx="289503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4572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nodeport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493B3F4C-93D7-8942-8765-179BA77E8919}"/>
                </a:ext>
              </a:extLst>
            </p:cNvPr>
            <p:cNvSpPr/>
            <p:nvPr/>
          </p:nvSpPr>
          <p:spPr>
            <a:xfrm>
              <a:off x="10799173" y="1836132"/>
              <a:ext cx="674575" cy="377813"/>
            </a:xfrm>
            <a:prstGeom prst="roundRect">
              <a:avLst>
                <a:gd name="adj" fmla="val 8096"/>
              </a:avLst>
            </a:prstGeom>
            <a:ln w="38100">
              <a:gradFill flip="none" rotWithShape="1">
                <a:gsLst>
                  <a:gs pos="0">
                    <a:srgbClr val="FCAE1A"/>
                  </a:gs>
                  <a:gs pos="80000">
                    <a:srgbClr val="186A9C"/>
                  </a:gs>
                  <a:gs pos="60000">
                    <a:srgbClr val="16819A"/>
                  </a:gs>
                  <a:gs pos="40000">
                    <a:srgbClr val="25A2A1"/>
                  </a:gs>
                  <a:gs pos="20000">
                    <a:srgbClr val="61BEBA"/>
                  </a:gs>
                  <a:gs pos="0">
                    <a:srgbClr val="61BEBA"/>
                  </a:gs>
                  <a:gs pos="100000">
                    <a:srgbClr val="1C3E6D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so-</a:t>
              </a:r>
              <a:r>
                <a:rPr lang="en-US" sz="900" dirty="0" err="1"/>
                <a:t>sdc</a:t>
              </a:r>
              <a:r>
                <a:rPr lang="en-US" sz="900" dirty="0"/>
                <a:t>-controller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49FD364-D230-674A-9EE0-2546D0007D30}"/>
                </a:ext>
              </a:extLst>
            </p:cNvPr>
            <p:cNvSpPr/>
            <p:nvPr/>
          </p:nvSpPr>
          <p:spPr>
            <a:xfrm>
              <a:off x="11602637" y="1959428"/>
              <a:ext cx="131220" cy="1312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tIns="45720" rIns="45720" bIns="45720" rtlCol="0" anchor="ctr"/>
            <a:lstStyle/>
            <a:p>
              <a:pPr algn="ctr"/>
              <a:endParaRPr lang="en-US" sz="900" dirty="0" err="1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3A80A7B-0582-3943-B03C-C2D15A945D95}"/>
                </a:ext>
              </a:extLst>
            </p:cNvPr>
            <p:cNvSpPr txBox="1"/>
            <p:nvPr/>
          </p:nvSpPr>
          <p:spPr>
            <a:xfrm>
              <a:off x="11210645" y="1811698"/>
              <a:ext cx="174087" cy="10772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45720" tIns="0" rIns="45720" bIns="45720" rtlCol="0">
              <a:spAutoFit/>
            </a:bodyPr>
            <a:lstStyle/>
            <a:p>
              <a:r>
                <a:rPr lang="en-US" sz="400" dirty="0">
                  <a:solidFill>
                    <a:schemeClr val="tx2"/>
                  </a:solidFill>
                </a:rPr>
                <a:t>pod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44C6F69-B40C-3A48-966F-A6AFFD6068D9}"/>
                </a:ext>
              </a:extLst>
            </p:cNvPr>
            <p:cNvCxnSpPr>
              <a:cxnSpLocks/>
              <a:stCxn id="10" idx="0"/>
              <a:endCxn id="14" idx="4"/>
            </p:cNvCxnSpPr>
            <p:nvPr/>
          </p:nvCxnSpPr>
          <p:spPr>
            <a:xfrm flipV="1">
              <a:off x="10317552" y="1216917"/>
              <a:ext cx="662" cy="96186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F7A7FB8-8213-1044-B626-B7F1F04AE931}"/>
                </a:ext>
              </a:extLst>
            </p:cNvPr>
            <p:cNvCxnSpPr>
              <a:cxnSpLocks/>
              <a:stCxn id="9" idx="1"/>
              <a:endCxn id="17" idx="6"/>
            </p:cNvCxnSpPr>
            <p:nvPr/>
          </p:nvCxnSpPr>
          <p:spPr>
            <a:xfrm flipH="1">
              <a:off x="9049926" y="2025038"/>
              <a:ext cx="105363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D94527D-81F8-2341-9D62-D7BA014789DD}"/>
                </a:ext>
              </a:extLst>
            </p:cNvPr>
            <p:cNvCxnSpPr>
              <a:cxnSpLocks/>
              <a:stCxn id="7" idx="1"/>
              <a:endCxn id="16" idx="6"/>
            </p:cNvCxnSpPr>
            <p:nvPr/>
          </p:nvCxnSpPr>
          <p:spPr>
            <a:xfrm flipH="1">
              <a:off x="9048883" y="2722816"/>
              <a:ext cx="106405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CC96C76-5828-CE4D-9DF3-7DB6444D337E}"/>
                </a:ext>
              </a:extLst>
            </p:cNvPr>
            <p:cNvCxnSpPr>
              <a:cxnSpLocks/>
              <a:stCxn id="6" idx="1"/>
              <a:endCxn id="15" idx="6"/>
            </p:cNvCxnSpPr>
            <p:nvPr/>
          </p:nvCxnSpPr>
          <p:spPr>
            <a:xfrm flipH="1">
              <a:off x="9054980" y="3415737"/>
              <a:ext cx="100308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FB36612-7108-3449-8B55-A8430D0BA30F}"/>
                </a:ext>
              </a:extLst>
            </p:cNvPr>
            <p:cNvCxnSpPr>
              <a:cxnSpLocks/>
              <a:stCxn id="21" idx="2"/>
              <a:endCxn id="12" idx="3"/>
            </p:cNvCxnSpPr>
            <p:nvPr/>
          </p:nvCxnSpPr>
          <p:spPr>
            <a:xfrm flipH="1">
              <a:off x="11481358" y="3415737"/>
              <a:ext cx="119347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164BEB1-50A2-C340-BCCF-70C8360ED62E}"/>
                </a:ext>
              </a:extLst>
            </p:cNvPr>
            <p:cNvCxnSpPr>
              <a:cxnSpLocks/>
              <a:stCxn id="20" idx="2"/>
              <a:endCxn id="8" idx="3"/>
            </p:cNvCxnSpPr>
            <p:nvPr/>
          </p:nvCxnSpPr>
          <p:spPr>
            <a:xfrm flipH="1">
              <a:off x="11481358" y="2722816"/>
              <a:ext cx="119347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27C3783-2C60-CB4E-ACA7-C12576C33710}"/>
                </a:ext>
              </a:extLst>
            </p:cNvPr>
            <p:cNvCxnSpPr>
              <a:cxnSpLocks/>
              <a:stCxn id="33" idx="2"/>
              <a:endCxn id="32" idx="3"/>
            </p:cNvCxnSpPr>
            <p:nvPr/>
          </p:nvCxnSpPr>
          <p:spPr>
            <a:xfrm flipH="1">
              <a:off x="11473748" y="2025038"/>
              <a:ext cx="128888" cy="0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2D6AA5C-1AF2-5148-B021-FF2EB95C34D8}"/>
                </a:ext>
              </a:extLst>
            </p:cNvPr>
            <p:cNvCxnSpPr>
              <a:cxnSpLocks/>
              <a:stCxn id="19" idx="0"/>
              <a:endCxn id="13" idx="3"/>
            </p:cNvCxnSpPr>
            <p:nvPr/>
          </p:nvCxnSpPr>
          <p:spPr>
            <a:xfrm flipV="1">
              <a:off x="10316128" y="3435793"/>
              <a:ext cx="0" cy="319781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lbow Connector 42">
              <a:extLst>
                <a:ext uri="{FF2B5EF4-FFF2-40B4-BE49-F238E27FC236}">
                  <a16:creationId xmlns:a16="http://schemas.microsoft.com/office/drawing/2014/main" id="{E77DF564-D38E-B141-834C-A050D61ECD83}"/>
                </a:ext>
              </a:extLst>
            </p:cNvPr>
            <p:cNvCxnSpPr>
              <a:cxnSpLocks/>
              <a:stCxn id="18" idx="0"/>
              <a:endCxn id="11" idx="2"/>
            </p:cNvCxnSpPr>
            <p:nvPr/>
          </p:nvCxnSpPr>
          <p:spPr>
            <a:xfrm rot="5400000" flipH="1" flipV="1">
              <a:off x="9534725" y="2972086"/>
              <a:ext cx="1153204" cy="413773"/>
            </a:xfrm>
            <a:prstGeom prst="bentConnector3">
              <a:avLst>
                <a:gd name="adj1" fmla="val 77603"/>
              </a:avLst>
            </a:prstGeom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105AABF4-A2FD-6844-BC58-EA12424CB6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2345" y="4024694"/>
            <a:ext cx="4839580" cy="225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283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4670" y="1455540"/>
            <a:ext cx="4651948" cy="390588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2800" dirty="0"/>
              <a:t>Provided GUI for CCVPN use case instantiation and termination.</a:t>
            </a:r>
          </a:p>
          <a:p>
            <a:pPr>
              <a:lnSpc>
                <a:spcPct val="120000"/>
              </a:lnSpc>
            </a:pPr>
            <a:r>
              <a:rPr lang="en-US" sz="2800" dirty="0"/>
              <a:t>Provided GUI for network service lifecycle management.</a:t>
            </a:r>
          </a:p>
          <a:p>
            <a:pPr>
              <a:lnSpc>
                <a:spcPct val="120000"/>
              </a:lnSpc>
            </a:pPr>
            <a:r>
              <a:rPr lang="en-US" sz="2800" dirty="0"/>
              <a:t>Provided GUI for VF-C package catalog.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UUI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6618" y="1443039"/>
            <a:ext cx="6378550" cy="222955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1628" y="3863622"/>
            <a:ext cx="6398142" cy="214743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97947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63745"/>
            <a:ext cx="5989881" cy="517222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ym typeface="+mn-ea"/>
              </a:rPr>
              <a:t>Functional Enhancement</a:t>
            </a:r>
          </a:p>
          <a:p>
            <a:pPr lvl="2">
              <a:buFont typeface="Arial" pitchFamily="34" charset="0"/>
              <a:buChar char="•"/>
            </a:pPr>
            <a:r>
              <a:rPr lang="en-US" dirty="0">
                <a:sym typeface="+mn-ea"/>
              </a:rPr>
              <a:t>NS Orchestration Supports </a:t>
            </a:r>
            <a:r>
              <a:rPr lang="en-US" sz="1600" dirty="0">
                <a:sym typeface="+mn-ea"/>
              </a:rPr>
              <a:t>PNF</a:t>
            </a:r>
            <a:endParaRPr lang="en-US" sz="1200" dirty="0">
              <a:sym typeface="+mn-ea"/>
            </a:endParaRPr>
          </a:p>
          <a:p>
            <a:pPr lvl="3">
              <a:buFont typeface="Arial" pitchFamily="34" charset="0"/>
              <a:buChar char="•"/>
            </a:pPr>
            <a:r>
              <a:rPr lang="en-US" sz="1400" dirty="0">
                <a:sym typeface="+mn-ea"/>
              </a:rPr>
              <a:t>NSLCM supports NSD, composed of VNF, PNF, and VL</a:t>
            </a:r>
          </a:p>
          <a:p>
            <a:pPr lvl="3">
              <a:buFont typeface="Arial" pitchFamily="34" charset="0"/>
              <a:buChar char="•"/>
            </a:pPr>
            <a:r>
              <a:rPr lang="en-US" sz="1400" dirty="0">
                <a:sym typeface="+mn-ea"/>
              </a:rPr>
              <a:t>Catalog supports PNFD and </a:t>
            </a:r>
            <a:r>
              <a:rPr lang="en-US" altLang="zh-CN" sz="1400" dirty="0">
                <a:sym typeface="+mn-ea"/>
              </a:rPr>
              <a:t>updates</a:t>
            </a:r>
            <a:r>
              <a:rPr lang="en-US" altLang="zh-CN" dirty="0">
                <a:sym typeface="+mn-ea"/>
              </a:rPr>
              <a:t> </a:t>
            </a:r>
            <a:r>
              <a:rPr lang="en-US" sz="1400" dirty="0">
                <a:sym typeface="+mn-ea"/>
              </a:rPr>
              <a:t>NSD DM</a:t>
            </a:r>
          </a:p>
          <a:p>
            <a:pPr marL="571500" lvl="3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1800" dirty="0"/>
              <a:t>Hardware Platform Awareness (HPA) Support </a:t>
            </a:r>
            <a:endParaRPr lang="zh-CN" altLang="zh-CN" sz="1800" dirty="0"/>
          </a:p>
          <a:p>
            <a:pPr lvl="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ym typeface="+mn-ea"/>
              </a:rPr>
              <a:t>integrate with OOF, and VF-C sending HPA homing requests to OOF and OOF return homing  decision to VF-C.</a:t>
            </a:r>
            <a:endParaRPr lang="zh-CN" altLang="zh-CN" dirty="0">
              <a:sym typeface="+mn-ea"/>
            </a:endParaRPr>
          </a:p>
          <a:p>
            <a:pPr lvl="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ym typeface="+mn-ea"/>
              </a:rPr>
              <a:t>VF-C can parse R2+ TOSCA MODEL which includes HPA feature</a:t>
            </a:r>
            <a:endParaRPr lang="en-US" dirty="0"/>
          </a:p>
          <a:p>
            <a:r>
              <a:rPr lang="en-US" dirty="0"/>
              <a:t>Standard Alignment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SOL003 Alignment</a:t>
            </a:r>
          </a:p>
          <a:p>
            <a:pPr lvl="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ym typeface="+mn-ea"/>
              </a:rPr>
              <a:t>GVNFM support SOL003 API, including</a:t>
            </a:r>
          </a:p>
          <a:p>
            <a:pPr lvl="2">
              <a:lnSpc>
                <a:spcPct val="110000"/>
              </a:lnSpc>
              <a:buNone/>
            </a:pPr>
            <a:r>
              <a:rPr lang="en-US" altLang="zh-CN" sz="1200" dirty="0">
                <a:sym typeface="+mn-ea"/>
              </a:rPr>
              <a:t>             </a:t>
            </a:r>
            <a:r>
              <a:rPr lang="en-US" altLang="zh-CN" sz="1300" dirty="0">
                <a:sym typeface="+mn-ea"/>
              </a:rPr>
              <a:t>Create/Instantiate/Operate/Terminate/Delete/Query VNF Instance </a:t>
            </a:r>
          </a:p>
          <a:p>
            <a:pPr lvl="2">
              <a:lnSpc>
                <a:spcPct val="110000"/>
              </a:lnSpc>
              <a:buNone/>
            </a:pPr>
            <a:r>
              <a:rPr lang="en-US" altLang="zh-CN" sz="1400" dirty="0">
                <a:sym typeface="+mn-ea"/>
              </a:rPr>
              <a:t>           VNF LCM Operation subscriptions and notification.</a:t>
            </a:r>
          </a:p>
          <a:p>
            <a:pPr lvl="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ym typeface="+mn-ea"/>
              </a:rPr>
              <a:t>Catalog support SOL003 related API, including </a:t>
            </a:r>
          </a:p>
          <a:p>
            <a:pPr lvl="2">
              <a:lnSpc>
                <a:spcPct val="110000"/>
              </a:lnSpc>
              <a:buNone/>
            </a:pPr>
            <a:r>
              <a:rPr lang="en-US" altLang="zh-CN" sz="1400" dirty="0">
                <a:sym typeface="+mn-ea"/>
              </a:rPr>
              <a:t>            VNF Package content upload/Download</a:t>
            </a:r>
          </a:p>
          <a:p>
            <a:pPr lvl="2">
              <a:lnSpc>
                <a:spcPct val="110000"/>
              </a:lnSpc>
              <a:buNone/>
            </a:pPr>
            <a:r>
              <a:rPr lang="en-US" altLang="zh-CN" sz="1400" dirty="0">
                <a:sym typeface="+mn-ea"/>
              </a:rPr>
              <a:t>            Create/Delete/Get VNF Package </a:t>
            </a:r>
            <a:endParaRPr lang="en-US" sz="2000" dirty="0"/>
          </a:p>
          <a:p>
            <a:pPr marL="228600" lvl="2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Maturity Enhancement </a:t>
            </a:r>
          </a:p>
          <a:p>
            <a:pPr lvl="2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Standalone DB </a:t>
            </a:r>
            <a:r>
              <a:rPr lang="en-US" dirty="0" err="1"/>
              <a:t>Microservice</a:t>
            </a:r>
            <a:endParaRPr lang="en-US" dirty="0"/>
          </a:p>
          <a:p>
            <a:pPr lvl="2">
              <a:lnSpc>
                <a:spcPct val="100000"/>
              </a:lnSpc>
              <a:buNone/>
            </a:pPr>
            <a:r>
              <a:rPr lang="en-US" dirty="0">
                <a:sym typeface="+mn-ea"/>
              </a:rPr>
              <a:t>     Separate databases from VF-C components </a:t>
            </a:r>
            <a:r>
              <a:rPr lang="en-US" altLang="zh-CN" dirty="0">
                <a:sym typeface="+mn-ea"/>
              </a:rPr>
              <a:t>and provide standalone </a:t>
            </a:r>
            <a:r>
              <a:rPr lang="en-US" dirty="0">
                <a:sym typeface="+mn-ea"/>
              </a:rPr>
              <a:t>database </a:t>
            </a:r>
            <a:r>
              <a:rPr lang="en-US" dirty="0" err="1">
                <a:sym typeface="+mn-ea"/>
              </a:rPr>
              <a:t>microservices</a:t>
            </a:r>
            <a:endParaRPr lang="en-US" dirty="0">
              <a:sym typeface="+mn-ea"/>
            </a:endParaRPr>
          </a:p>
          <a:p>
            <a:pPr marL="228600" lvl="2">
              <a:spcBef>
                <a:spcPts val="1000"/>
              </a:spcBef>
              <a:buNone/>
            </a:pPr>
            <a:endParaRPr lang="en-US" sz="2000" dirty="0"/>
          </a:p>
          <a:p>
            <a:pPr marL="342900" lvl="2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VF-C</a:t>
            </a:r>
          </a:p>
        </p:txBody>
      </p:sp>
      <p:grpSp>
        <p:nvGrpSpPr>
          <p:cNvPr id="81" name="组合 80"/>
          <p:cNvGrpSpPr/>
          <p:nvPr/>
        </p:nvGrpSpPr>
        <p:grpSpPr>
          <a:xfrm>
            <a:off x="6614890" y="1587888"/>
            <a:ext cx="5284326" cy="2898728"/>
            <a:chOff x="10415" y="2552"/>
            <a:chExt cx="8791" cy="5716"/>
          </a:xfrm>
        </p:grpSpPr>
        <p:cxnSp>
          <p:nvCxnSpPr>
            <p:cNvPr id="50" name="直接箭头连接符 49"/>
            <p:cNvCxnSpPr/>
            <p:nvPr/>
          </p:nvCxnSpPr>
          <p:spPr>
            <a:xfrm>
              <a:off x="14744" y="3317"/>
              <a:ext cx="0" cy="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单圆角矩形 52"/>
            <p:cNvSpPr/>
            <p:nvPr/>
          </p:nvSpPr>
          <p:spPr>
            <a:xfrm>
              <a:off x="13604" y="7300"/>
              <a:ext cx="1835" cy="952"/>
            </a:xfrm>
            <a:prstGeom prst="round1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SVNFM</a:t>
              </a:r>
            </a:p>
          </p:txBody>
        </p:sp>
        <p:sp>
          <p:nvSpPr>
            <p:cNvPr id="56" name="单圆角矩形 55"/>
            <p:cNvSpPr/>
            <p:nvPr/>
          </p:nvSpPr>
          <p:spPr>
            <a:xfrm>
              <a:off x="14193" y="2552"/>
              <a:ext cx="103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SDC</a:t>
              </a: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10532" y="3973"/>
              <a:ext cx="6581" cy="2663"/>
              <a:chOff x="10247" y="4493"/>
              <a:chExt cx="8291" cy="2663"/>
            </a:xfrm>
          </p:grpSpPr>
          <p:sp>
            <p:nvSpPr>
              <p:cNvPr id="67" name="单圆角矩形 66"/>
              <p:cNvSpPr/>
              <p:nvPr/>
            </p:nvSpPr>
            <p:spPr>
              <a:xfrm>
                <a:off x="10247" y="4493"/>
                <a:ext cx="8291" cy="2663"/>
              </a:xfrm>
              <a:prstGeom prst="round1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6" name="组合 65"/>
              <p:cNvGrpSpPr/>
              <p:nvPr/>
            </p:nvGrpSpPr>
            <p:grpSpPr>
              <a:xfrm>
                <a:off x="10466" y="4916"/>
                <a:ext cx="7903" cy="2000"/>
                <a:chOff x="10114" y="5474"/>
                <a:chExt cx="9733" cy="2000"/>
              </a:xfrm>
            </p:grpSpPr>
            <p:sp>
              <p:nvSpPr>
                <p:cNvPr id="49" name="单圆角矩形 48"/>
                <p:cNvSpPr/>
                <p:nvPr/>
              </p:nvSpPr>
              <p:spPr>
                <a:xfrm>
                  <a:off x="10114" y="5474"/>
                  <a:ext cx="1997" cy="952"/>
                </a:xfrm>
                <a:prstGeom prst="round1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100" dirty="0"/>
                    <a:t>Catalog</a:t>
                  </a:r>
                </a:p>
              </p:txBody>
            </p:sp>
            <p:sp>
              <p:nvSpPr>
                <p:cNvPr id="58" name="单圆角矩形 57"/>
                <p:cNvSpPr/>
                <p:nvPr/>
              </p:nvSpPr>
              <p:spPr>
                <a:xfrm>
                  <a:off x="17911" y="5474"/>
                  <a:ext cx="1567" cy="1860"/>
                </a:xfrm>
                <a:prstGeom prst="round1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/>
                    <a:t>Driver</a:t>
                  </a:r>
                </a:p>
              </p:txBody>
            </p:sp>
            <p:sp>
              <p:nvSpPr>
                <p:cNvPr id="61" name="单圆角矩形 60"/>
                <p:cNvSpPr/>
                <p:nvPr/>
              </p:nvSpPr>
              <p:spPr>
                <a:xfrm>
                  <a:off x="18052" y="5614"/>
                  <a:ext cx="1795" cy="1860"/>
                </a:xfrm>
                <a:prstGeom prst="round1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 dirty="0"/>
                    <a:t>Drivers</a:t>
                  </a:r>
                </a:p>
              </p:txBody>
            </p:sp>
            <p:sp>
              <p:nvSpPr>
                <p:cNvPr id="62" name="单圆角矩形 61"/>
                <p:cNvSpPr/>
                <p:nvPr/>
              </p:nvSpPr>
              <p:spPr>
                <a:xfrm>
                  <a:off x="10114" y="6667"/>
                  <a:ext cx="7099" cy="761"/>
                </a:xfrm>
                <a:prstGeom prst="round1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/>
                    <a:t>DB </a:t>
                  </a:r>
                </a:p>
              </p:txBody>
            </p:sp>
          </p:grpSp>
        </p:grpSp>
        <p:cxnSp>
          <p:nvCxnSpPr>
            <p:cNvPr id="69" name="直接箭头连接符 68"/>
            <p:cNvCxnSpPr/>
            <p:nvPr/>
          </p:nvCxnSpPr>
          <p:spPr>
            <a:xfrm>
              <a:off x="12182" y="3285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单圆角矩形 69"/>
            <p:cNvSpPr/>
            <p:nvPr/>
          </p:nvSpPr>
          <p:spPr>
            <a:xfrm>
              <a:off x="10474" y="2552"/>
              <a:ext cx="334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UUI</a:t>
              </a:r>
            </a:p>
          </p:txBody>
        </p:sp>
        <p:cxnSp>
          <p:nvCxnSpPr>
            <p:cNvPr id="71" name="直接箭头连接符 70"/>
            <p:cNvCxnSpPr/>
            <p:nvPr/>
          </p:nvCxnSpPr>
          <p:spPr>
            <a:xfrm>
              <a:off x="16096" y="3317"/>
              <a:ext cx="0" cy="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单圆角矩形 71"/>
            <p:cNvSpPr/>
            <p:nvPr/>
          </p:nvSpPr>
          <p:spPr>
            <a:xfrm>
              <a:off x="15601" y="2552"/>
              <a:ext cx="93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SO</a:t>
              </a:r>
            </a:p>
          </p:txBody>
        </p:sp>
        <p:sp>
          <p:nvSpPr>
            <p:cNvPr id="73" name="单圆角矩形 72"/>
            <p:cNvSpPr/>
            <p:nvPr/>
          </p:nvSpPr>
          <p:spPr>
            <a:xfrm>
              <a:off x="10415" y="7316"/>
              <a:ext cx="3118" cy="952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Multivim</a:t>
              </a:r>
            </a:p>
          </p:txBody>
        </p:sp>
        <p:cxnSp>
          <p:nvCxnSpPr>
            <p:cNvPr id="74" name="直接箭头连接符 73"/>
            <p:cNvCxnSpPr/>
            <p:nvPr/>
          </p:nvCxnSpPr>
          <p:spPr>
            <a:xfrm>
              <a:off x="11993" y="6597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单圆角矩形 74"/>
            <p:cNvSpPr/>
            <p:nvPr/>
          </p:nvSpPr>
          <p:spPr>
            <a:xfrm>
              <a:off x="17490" y="4276"/>
              <a:ext cx="1716" cy="952"/>
            </a:xfrm>
            <a:prstGeom prst="round1Rect">
              <a:avLst/>
            </a:prstGeom>
            <a:solidFill>
              <a:schemeClr val="accent2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OOF</a:t>
              </a:r>
            </a:p>
          </p:txBody>
        </p:sp>
        <p:sp>
          <p:nvSpPr>
            <p:cNvPr id="76" name="单圆角矩形 75"/>
            <p:cNvSpPr/>
            <p:nvPr/>
          </p:nvSpPr>
          <p:spPr>
            <a:xfrm>
              <a:off x="17490" y="5684"/>
              <a:ext cx="1716" cy="952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ESR/AAI</a:t>
              </a:r>
            </a:p>
          </p:txBody>
        </p:sp>
        <p:cxnSp>
          <p:nvCxnSpPr>
            <p:cNvPr id="78" name="直接箭头连接符 77"/>
            <p:cNvCxnSpPr/>
            <p:nvPr/>
          </p:nvCxnSpPr>
          <p:spPr>
            <a:xfrm>
              <a:off x="14341" y="6574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/>
            <p:cNvCxnSpPr>
              <a:endCxn id="76" idx="1"/>
            </p:cNvCxnSpPr>
            <p:nvPr/>
          </p:nvCxnSpPr>
          <p:spPr>
            <a:xfrm>
              <a:off x="17056" y="6160"/>
              <a:ext cx="4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箭头连接符 79"/>
            <p:cNvCxnSpPr>
              <a:endCxn id="75" idx="1"/>
            </p:cNvCxnSpPr>
            <p:nvPr/>
          </p:nvCxnSpPr>
          <p:spPr>
            <a:xfrm flipV="1">
              <a:off x="16938" y="4752"/>
              <a:ext cx="552" cy="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单圆角矩形 3"/>
          <p:cNvSpPr/>
          <p:nvPr/>
        </p:nvSpPr>
        <p:spPr>
          <a:xfrm>
            <a:off x="9732645" y="3995760"/>
            <a:ext cx="702945" cy="482600"/>
          </a:xfrm>
          <a:prstGeom prst="round1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EMS</a:t>
            </a:r>
          </a:p>
        </p:txBody>
      </p:sp>
      <p:cxnSp>
        <p:nvCxnSpPr>
          <p:cNvPr id="5" name="直接箭头连接符 4"/>
          <p:cNvCxnSpPr/>
          <p:nvPr/>
        </p:nvCxnSpPr>
        <p:spPr>
          <a:xfrm>
            <a:off x="10084615" y="3626768"/>
            <a:ext cx="0" cy="3646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单圆角矩形 32"/>
          <p:cNvSpPr/>
          <p:nvPr/>
        </p:nvSpPr>
        <p:spPr>
          <a:xfrm>
            <a:off x="7690337" y="2523027"/>
            <a:ext cx="762000" cy="482783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/>
              <a:t>NSLCM</a:t>
            </a:r>
          </a:p>
        </p:txBody>
      </p:sp>
      <p:sp>
        <p:nvSpPr>
          <p:cNvPr id="34" name="单圆角矩形 33"/>
          <p:cNvSpPr/>
          <p:nvPr/>
        </p:nvSpPr>
        <p:spPr>
          <a:xfrm>
            <a:off x="8531818" y="2523027"/>
            <a:ext cx="846418" cy="482783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/>
              <a:t>GVNFM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315200" y="5017478"/>
            <a:ext cx="42088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Note1: components listed here don’t contain all VF-C components, only used to highlight Casablanca work .</a:t>
            </a:r>
            <a:endParaRPr lang="zh-CN" altLang="en-US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196643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86" y="1038825"/>
            <a:ext cx="11206163" cy="332978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VNFSDK </a:t>
            </a: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296637" y="4064998"/>
            <a:ext cx="11285763" cy="5021262"/>
          </a:xfrm>
        </p:spPr>
        <p:txBody>
          <a:bodyPr>
            <a:normAutofit/>
          </a:bodyPr>
          <a:lstStyle/>
          <a:p>
            <a:r>
              <a:rPr lang="en-US" sz="1600" dirty="0"/>
              <a:t>LFN CVC test support</a:t>
            </a:r>
          </a:p>
          <a:p>
            <a:r>
              <a:rPr lang="en-US" sz="1600" dirty="0"/>
              <a:t>Introduce VTP (VNF Test Platform) framework for test</a:t>
            </a:r>
          </a:p>
          <a:p>
            <a:r>
              <a:rPr lang="en-US" sz="1600" dirty="0"/>
              <a:t>Better integration with OPNFV Dovetail (VTP)</a:t>
            </a:r>
          </a:p>
          <a:p>
            <a:r>
              <a:rPr lang="en-US" sz="1600" dirty="0"/>
              <a:t>Experimental integration with OPNFV Dovetail</a:t>
            </a:r>
          </a:p>
          <a:p>
            <a:r>
              <a:rPr lang="en-US" sz="1600" dirty="0"/>
              <a:t>Preliminary implementation of VNF requirements</a:t>
            </a:r>
          </a:p>
          <a:p>
            <a:r>
              <a:rPr lang="en-US" sz="1600" dirty="0"/>
              <a:t>Support CSAR packaging SOL-004 option 1 (CSAR with TOSCA-Metadata directory)</a:t>
            </a:r>
          </a:p>
          <a:p>
            <a:r>
              <a:rPr lang="en-US" sz="1600" dirty="0"/>
              <a:t>Support HPA schema validation</a:t>
            </a:r>
          </a:p>
          <a:p>
            <a:endParaRPr lang="en-US" sz="1600" dirty="0"/>
          </a:p>
        </p:txBody>
      </p:sp>
      <p:pic>
        <p:nvPicPr>
          <p:cNvPr id="1026" name="Picture 2" descr="https://wiki.onap.org/download/thumbnails/45297961/image2018-10-31_19-34-15.png?version=1&amp;modificationDate=1540985653000&amp;api=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8175" y="4368608"/>
            <a:ext cx="1600200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818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矩形 58"/>
          <p:cNvSpPr/>
          <p:nvPr/>
        </p:nvSpPr>
        <p:spPr bwMode="auto">
          <a:xfrm>
            <a:off x="10317553" y="1500370"/>
            <a:ext cx="1712151" cy="49612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6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385022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Casablanca Architecture 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View with Projects) 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336" name="圆角矩形 59"/>
          <p:cNvSpPr/>
          <p:nvPr/>
        </p:nvSpPr>
        <p:spPr bwMode="auto">
          <a:xfrm>
            <a:off x="10795414" y="1740611"/>
            <a:ext cx="420624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Integration</a:t>
            </a:r>
          </a:p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Benchmark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Container Images</a:t>
            </a:r>
          </a:p>
        </p:txBody>
      </p:sp>
      <p:sp>
        <p:nvSpPr>
          <p:cNvPr id="337" name="圆角矩形 59"/>
          <p:cNvSpPr/>
          <p:nvPr/>
        </p:nvSpPr>
        <p:spPr bwMode="auto">
          <a:xfrm>
            <a:off x="11279277" y="1732572"/>
            <a:ext cx="274320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VNF Requirements</a:t>
            </a:r>
          </a:p>
        </p:txBody>
      </p:sp>
      <p:sp>
        <p:nvSpPr>
          <p:cNvPr id="339" name="圆角矩形 59"/>
          <p:cNvSpPr/>
          <p:nvPr/>
        </p:nvSpPr>
        <p:spPr bwMode="auto">
          <a:xfrm>
            <a:off x="10428867" y="1748631"/>
            <a:ext cx="275319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Modeling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(Utilities)</a:t>
            </a:r>
          </a:p>
        </p:txBody>
      </p:sp>
      <p:sp>
        <p:nvSpPr>
          <p:cNvPr id="340" name="圆角矩形 59"/>
          <p:cNvSpPr/>
          <p:nvPr/>
        </p:nvSpPr>
        <p:spPr bwMode="auto">
          <a:xfrm>
            <a:off x="11642789" y="1732571"/>
            <a:ext cx="274320" cy="4496179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VNF Validation Program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889422" y="901413"/>
            <a:ext cx="2227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Version 3.0.3 7/31/2018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6" y="1349298"/>
            <a:ext cx="10262127" cy="500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807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3E8FAEB-3F05-C648-9BBC-AA6C9B90CA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Two New</a:t>
            </a:r>
            <a:br>
              <a:rPr lang="en-US" dirty="0"/>
            </a:br>
            <a:r>
              <a:rPr lang="en-US" dirty="0"/>
              <a:t>USE CASES</a:t>
            </a:r>
          </a:p>
        </p:txBody>
      </p:sp>
    </p:spTree>
    <p:extLst>
      <p:ext uri="{BB962C8B-B14F-4D97-AF65-F5344CB8AC3E}">
        <p14:creationId xmlns:p14="http://schemas.microsoft.com/office/powerpoint/2010/main" val="295715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E145B932-9E39-784E-AC7B-65772524313F}"/>
              </a:ext>
            </a:extLst>
          </p:cNvPr>
          <p:cNvSpPr/>
          <p:nvPr/>
        </p:nvSpPr>
        <p:spPr>
          <a:xfrm>
            <a:off x="370224" y="1125872"/>
            <a:ext cx="64885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CCVPN by ONAP </a:t>
            </a:r>
            <a:r>
              <a:rPr kumimoji="1" lang="en-US" altLang="zh-Han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</a:t>
            </a:r>
            <a:r>
              <a:rPr kumimoji="1" lang="en-US" altLang="zh-CN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eering </a:t>
            </a:r>
            <a:r>
              <a:rPr kumimoji="1" lang="en-US" altLang="zh-Han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O</a:t>
            </a:r>
            <a:r>
              <a:rPr kumimoji="1" lang="en-US" altLang="zh-CN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rchestration </a:t>
            </a:r>
            <a:r>
              <a:rPr kumimoji="1" lang="en-US" altLang="zh-Hans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B</a:t>
            </a:r>
            <a:r>
              <a:rPr kumimoji="1" lang="en-US" altLang="zh-CN" sz="2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etween SPs</a:t>
            </a:r>
            <a:endParaRPr kumimoji="1" lang="zh-CN" altLang="en-US" sz="24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382800CD-F551-A242-90F8-629427A6EC79}"/>
              </a:ext>
            </a:extLst>
          </p:cNvPr>
          <p:cNvSpPr txBox="1"/>
          <p:nvPr/>
        </p:nvSpPr>
        <p:spPr>
          <a:xfrm>
            <a:off x="405812" y="5541551"/>
            <a:ext cx="74222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Hans" sz="2000" dirty="0"/>
              <a:t>CCVPN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use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case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is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to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realize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connections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between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different</a:t>
            </a:r>
            <a:r>
              <a:rPr kumimoji="1" lang="zh-Hans" altLang="en-US" sz="2000" dirty="0"/>
              <a:t> </a:t>
            </a:r>
            <a:r>
              <a:rPr kumimoji="1" lang="en-US" altLang="zh-Hans" sz="2000" dirty="0"/>
              <a:t>ONAPs.</a:t>
            </a:r>
          </a:p>
          <a:p>
            <a:r>
              <a:rPr kumimoji="1" lang="en-US" altLang="zh-Hans" sz="2000" dirty="0"/>
              <a:t>The Joint CCVPN </a:t>
            </a:r>
            <a:r>
              <a:rPr kumimoji="1" lang="en-US" altLang="zh-Hans" sz="2000" dirty="0" err="1"/>
              <a:t>PoC</a:t>
            </a:r>
            <a:r>
              <a:rPr kumimoji="1" lang="en-US" altLang="zh-Hans" sz="2000" dirty="0"/>
              <a:t> demo was demonstrated at ONS-EU in Sep 2018.</a:t>
            </a:r>
          </a:p>
        </p:txBody>
      </p:sp>
      <p:sp>
        <p:nvSpPr>
          <p:cNvPr id="84" name="标题 2">
            <a:extLst>
              <a:ext uri="{FF2B5EF4-FFF2-40B4-BE49-F238E27FC236}">
                <a16:creationId xmlns:a16="http://schemas.microsoft.com/office/drawing/2014/main" id="{1BC78D03-FB01-E54F-86D9-DFA648101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453" y="154225"/>
            <a:ext cx="10972800" cy="640080"/>
          </a:xfrm>
        </p:spPr>
        <p:txBody>
          <a:bodyPr>
            <a:normAutofit/>
          </a:bodyPr>
          <a:lstStyle/>
          <a:p>
            <a:r>
              <a:rPr kumimoji="1" lang="en-US" altLang="zh-CN" sz="3200" dirty="0"/>
              <a:t>CCVPN(Cross Domain and Cross Layer VPN) USE CASE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370224" y="1882953"/>
            <a:ext cx="11521280" cy="3131020"/>
            <a:chOff x="349798" y="1896887"/>
            <a:chExt cx="11521280" cy="3131020"/>
          </a:xfrm>
        </p:grpSpPr>
        <p:grpSp>
          <p:nvGrpSpPr>
            <p:cNvPr id="153" name="Group 41">
              <a:extLst>
                <a:ext uri="{FF2B5EF4-FFF2-40B4-BE49-F238E27FC236}">
                  <a16:creationId xmlns:a16="http://schemas.microsoft.com/office/drawing/2014/main" id="{879C318A-81D5-4F4B-8D4A-660B4538044C}"/>
                </a:ext>
              </a:extLst>
            </p:cNvPr>
            <p:cNvGrpSpPr/>
            <p:nvPr/>
          </p:nvGrpSpPr>
          <p:grpSpPr>
            <a:xfrm>
              <a:off x="2005623" y="3485292"/>
              <a:ext cx="1885152" cy="1058653"/>
              <a:chOff x="1704940" y="3805290"/>
              <a:chExt cx="1456688" cy="744383"/>
            </a:xfrm>
          </p:grpSpPr>
          <p:sp>
            <p:nvSpPr>
              <p:cNvPr id="154" name="云形 131">
                <a:extLst>
                  <a:ext uri="{FF2B5EF4-FFF2-40B4-BE49-F238E27FC236}">
                    <a16:creationId xmlns:a16="http://schemas.microsoft.com/office/drawing/2014/main" id="{81A0AD86-A1B6-004D-8B99-5FF4F6F2D679}"/>
                  </a:ext>
                </a:extLst>
              </p:cNvPr>
              <p:cNvSpPr/>
              <p:nvPr/>
            </p:nvSpPr>
            <p:spPr bwMode="auto">
              <a:xfrm>
                <a:off x="1704940" y="3805290"/>
                <a:ext cx="1456688" cy="744383"/>
              </a:xfrm>
              <a:prstGeom prst="cloud">
                <a:avLst/>
              </a:prstGeom>
              <a:gradFill flip="none" rotWithShape="1">
                <a:gsLst>
                  <a:gs pos="0">
                    <a:srgbClr val="90AFEC"/>
                  </a:gs>
                  <a:gs pos="100000">
                    <a:srgbClr val="E5ECFB"/>
                  </a:gs>
                </a:gsLst>
                <a:lin ang="13500000" scaled="1"/>
                <a:tileRect/>
              </a:gra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61614" tIns="30804" rIns="61614" bIns="30804" anchor="ctr"/>
              <a:lstStyle/>
              <a:p>
                <a:pPr defTabSz="622504">
                  <a:defRPr/>
                </a:pPr>
                <a:endParaRPr lang="en-US" altLang="zh-CN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55" name="组合 127">
                <a:extLst>
                  <a:ext uri="{FF2B5EF4-FFF2-40B4-BE49-F238E27FC236}">
                    <a16:creationId xmlns:a16="http://schemas.microsoft.com/office/drawing/2014/main" id="{206C184E-2E52-B64B-916C-C0CF38B3DAC9}"/>
                  </a:ext>
                </a:extLst>
              </p:cNvPr>
              <p:cNvGrpSpPr/>
              <p:nvPr/>
            </p:nvGrpSpPr>
            <p:grpSpPr>
              <a:xfrm>
                <a:off x="1852688" y="3827603"/>
                <a:ext cx="1095441" cy="668868"/>
                <a:chOff x="3994561" y="4494233"/>
                <a:chExt cx="1193951" cy="668868"/>
              </a:xfrm>
            </p:grpSpPr>
            <p:cxnSp>
              <p:nvCxnSpPr>
                <p:cNvPr id="156" name="直接连接符 36">
                  <a:extLst>
                    <a:ext uri="{FF2B5EF4-FFF2-40B4-BE49-F238E27FC236}">
                      <a16:creationId xmlns:a16="http://schemas.microsoft.com/office/drawing/2014/main" id="{FB71900E-E2B3-EB47-AFF0-0D236E56AAD4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5045983" y="4678819"/>
                  <a:ext cx="17286" cy="395508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7" name="直接连接符 37">
                  <a:extLst>
                    <a:ext uri="{FF2B5EF4-FFF2-40B4-BE49-F238E27FC236}">
                      <a16:creationId xmlns:a16="http://schemas.microsoft.com/office/drawing/2014/main" id="{FE15D695-4E7D-6D49-B856-55C48D24D5E5}"/>
                    </a:ext>
                  </a:extLst>
                </p:cNvPr>
                <p:cNvCxnSpPr/>
                <p:nvPr/>
              </p:nvCxnSpPr>
              <p:spPr bwMode="auto">
                <a:xfrm flipV="1">
                  <a:off x="4123728" y="4717360"/>
                  <a:ext cx="0" cy="2231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8" name="直接连接符 41">
                  <a:extLst>
                    <a:ext uri="{FF2B5EF4-FFF2-40B4-BE49-F238E27FC236}">
                      <a16:creationId xmlns:a16="http://schemas.microsoft.com/office/drawing/2014/main" id="{ACA30B22-666C-0047-99B0-0BD31EA5137F}"/>
                    </a:ext>
                  </a:extLst>
                </p:cNvPr>
                <p:cNvCxnSpPr/>
                <p:nvPr/>
              </p:nvCxnSpPr>
              <p:spPr bwMode="auto">
                <a:xfrm>
                  <a:off x="4099581" y="4670115"/>
                  <a:ext cx="949338" cy="94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59" name="Picture 34" descr="22">
                  <a:extLst>
                    <a:ext uri="{FF2B5EF4-FFF2-40B4-BE49-F238E27FC236}">
                      <a16:creationId xmlns:a16="http://schemas.microsoft.com/office/drawing/2014/main" id="{AD136956-C37F-564E-92B9-42E8D1773C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000157" y="4895861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0" name="Picture 34" descr="22">
                  <a:extLst>
                    <a:ext uri="{FF2B5EF4-FFF2-40B4-BE49-F238E27FC236}">
                      <a16:creationId xmlns:a16="http://schemas.microsoft.com/office/drawing/2014/main" id="{CDEE907A-D7DA-394C-8EF5-73CEE5C8614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885569" y="4904624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1" name="Picture 34" descr="22">
                  <a:extLst>
                    <a:ext uri="{FF2B5EF4-FFF2-40B4-BE49-F238E27FC236}">
                      <a16:creationId xmlns:a16="http://schemas.microsoft.com/office/drawing/2014/main" id="{F6D86EB6-C77D-0B48-9EDC-9673C15F76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918240" y="452889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62" name="直接连接符 37">
                  <a:extLst>
                    <a:ext uri="{FF2B5EF4-FFF2-40B4-BE49-F238E27FC236}">
                      <a16:creationId xmlns:a16="http://schemas.microsoft.com/office/drawing/2014/main" id="{B6CE6EAC-65EE-FF40-9DEC-94E6786D20F9}"/>
                    </a:ext>
                  </a:extLst>
                </p:cNvPr>
                <p:cNvCxnSpPr>
                  <a:endCxn id="159" idx="3"/>
                </p:cNvCxnSpPr>
                <p:nvPr/>
              </p:nvCxnSpPr>
              <p:spPr bwMode="auto">
                <a:xfrm flipH="1">
                  <a:off x="4270429" y="4918173"/>
                  <a:ext cx="224008" cy="1069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3" name="直接连接符 37">
                  <a:extLst>
                    <a:ext uri="{FF2B5EF4-FFF2-40B4-BE49-F238E27FC236}">
                      <a16:creationId xmlns:a16="http://schemas.microsoft.com/office/drawing/2014/main" id="{370CBAA7-BB0A-EA4C-B10E-C875CC46E694}"/>
                    </a:ext>
                  </a:extLst>
                </p:cNvPr>
                <p:cNvCxnSpPr/>
                <p:nvPr/>
              </p:nvCxnSpPr>
              <p:spPr bwMode="auto">
                <a:xfrm flipH="1">
                  <a:off x="4618007" y="4695047"/>
                  <a:ext cx="370710" cy="178501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4" name="直接连接符 37">
                  <a:extLst>
                    <a:ext uri="{FF2B5EF4-FFF2-40B4-BE49-F238E27FC236}">
                      <a16:creationId xmlns:a16="http://schemas.microsoft.com/office/drawing/2014/main" id="{5C5CF881-9578-8F47-87C5-E1D3913BA83C}"/>
                    </a:ext>
                  </a:extLst>
                </p:cNvPr>
                <p:cNvCxnSpPr>
                  <a:stCxn id="160" idx="1"/>
                </p:cNvCxnSpPr>
                <p:nvPr/>
              </p:nvCxnSpPr>
              <p:spPr bwMode="auto">
                <a:xfrm flipH="1" flipV="1">
                  <a:off x="4679792" y="4918173"/>
                  <a:ext cx="205777" cy="1156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5" name="直接连接符 37">
                  <a:extLst>
                    <a:ext uri="{FF2B5EF4-FFF2-40B4-BE49-F238E27FC236}">
                      <a16:creationId xmlns:a16="http://schemas.microsoft.com/office/drawing/2014/main" id="{33A033D5-78D2-2241-AFE9-625302842BBF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216405" y="4717359"/>
                  <a:ext cx="278032" cy="1561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6" name="直接连接符 41">
                  <a:extLst>
                    <a:ext uri="{FF2B5EF4-FFF2-40B4-BE49-F238E27FC236}">
                      <a16:creationId xmlns:a16="http://schemas.microsoft.com/office/drawing/2014/main" id="{B7013010-6B1C-CC4B-A5F9-19B60D625FA7}"/>
                    </a:ext>
                  </a:extLst>
                </p:cNvPr>
                <p:cNvCxnSpPr/>
                <p:nvPr/>
              </p:nvCxnSpPr>
              <p:spPr bwMode="auto">
                <a:xfrm>
                  <a:off x="4247298" y="5074362"/>
                  <a:ext cx="679634" cy="22313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67" name="Picture 34" descr="22">
                  <a:extLst>
                    <a:ext uri="{FF2B5EF4-FFF2-40B4-BE49-F238E27FC236}">
                      <a16:creationId xmlns:a16="http://schemas.microsoft.com/office/drawing/2014/main" id="{F92EE082-9289-DA44-A635-F9AD5E2BE25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432653" y="473967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8" name="Picture 34" descr="22">
                  <a:extLst>
                    <a:ext uri="{FF2B5EF4-FFF2-40B4-BE49-F238E27FC236}">
                      <a16:creationId xmlns:a16="http://schemas.microsoft.com/office/drawing/2014/main" id="{803E2020-5B7B-AB44-ACD2-C449814F794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3994561" y="4494233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37" name="Group 41">
              <a:extLst>
                <a:ext uri="{FF2B5EF4-FFF2-40B4-BE49-F238E27FC236}">
                  <a16:creationId xmlns:a16="http://schemas.microsoft.com/office/drawing/2014/main" id="{879C318A-81D5-4F4B-8D4A-660B4538044C}"/>
                </a:ext>
              </a:extLst>
            </p:cNvPr>
            <p:cNvGrpSpPr/>
            <p:nvPr/>
          </p:nvGrpSpPr>
          <p:grpSpPr>
            <a:xfrm>
              <a:off x="8223946" y="3497585"/>
              <a:ext cx="1885152" cy="1058653"/>
              <a:chOff x="1704940" y="3805290"/>
              <a:chExt cx="1456688" cy="744383"/>
            </a:xfrm>
          </p:grpSpPr>
          <p:sp>
            <p:nvSpPr>
              <p:cNvPr id="138" name="云形 131">
                <a:extLst>
                  <a:ext uri="{FF2B5EF4-FFF2-40B4-BE49-F238E27FC236}">
                    <a16:creationId xmlns:a16="http://schemas.microsoft.com/office/drawing/2014/main" id="{81A0AD86-A1B6-004D-8B99-5FF4F6F2D679}"/>
                  </a:ext>
                </a:extLst>
              </p:cNvPr>
              <p:cNvSpPr/>
              <p:nvPr/>
            </p:nvSpPr>
            <p:spPr bwMode="auto">
              <a:xfrm>
                <a:off x="1704940" y="3805290"/>
                <a:ext cx="1456688" cy="744383"/>
              </a:xfrm>
              <a:prstGeom prst="cloud">
                <a:avLst/>
              </a:prstGeom>
              <a:gradFill flip="none" rotWithShape="1">
                <a:gsLst>
                  <a:gs pos="0">
                    <a:srgbClr val="90AFEC"/>
                  </a:gs>
                  <a:gs pos="100000">
                    <a:srgbClr val="E5ECFB"/>
                  </a:gs>
                </a:gsLst>
                <a:lin ang="13500000" scaled="1"/>
                <a:tileRect/>
              </a:gradFill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61614" tIns="30804" rIns="61614" bIns="30804" anchor="ctr"/>
              <a:lstStyle/>
              <a:p>
                <a:pPr defTabSz="622504">
                  <a:defRPr/>
                </a:pPr>
                <a:endParaRPr lang="en-US" altLang="zh-CN" sz="100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9" name="组合 127">
                <a:extLst>
                  <a:ext uri="{FF2B5EF4-FFF2-40B4-BE49-F238E27FC236}">
                    <a16:creationId xmlns:a16="http://schemas.microsoft.com/office/drawing/2014/main" id="{206C184E-2E52-B64B-916C-C0CF38B3DAC9}"/>
                  </a:ext>
                </a:extLst>
              </p:cNvPr>
              <p:cNvGrpSpPr/>
              <p:nvPr/>
            </p:nvGrpSpPr>
            <p:grpSpPr>
              <a:xfrm>
                <a:off x="1852688" y="3827603"/>
                <a:ext cx="1095441" cy="668868"/>
                <a:chOff x="3994561" y="4494233"/>
                <a:chExt cx="1193951" cy="668868"/>
              </a:xfrm>
            </p:grpSpPr>
            <p:cxnSp>
              <p:nvCxnSpPr>
                <p:cNvPr id="140" name="直接连接符 36">
                  <a:extLst>
                    <a:ext uri="{FF2B5EF4-FFF2-40B4-BE49-F238E27FC236}">
                      <a16:creationId xmlns:a16="http://schemas.microsoft.com/office/drawing/2014/main" id="{FB71900E-E2B3-EB47-AFF0-0D236E56AAD4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5045983" y="4678819"/>
                  <a:ext cx="17286" cy="395508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1" name="直接连接符 37">
                  <a:extLst>
                    <a:ext uri="{FF2B5EF4-FFF2-40B4-BE49-F238E27FC236}">
                      <a16:creationId xmlns:a16="http://schemas.microsoft.com/office/drawing/2014/main" id="{FE15D695-4E7D-6D49-B856-55C48D24D5E5}"/>
                    </a:ext>
                  </a:extLst>
                </p:cNvPr>
                <p:cNvCxnSpPr/>
                <p:nvPr/>
              </p:nvCxnSpPr>
              <p:spPr bwMode="auto">
                <a:xfrm flipV="1">
                  <a:off x="4123728" y="4717360"/>
                  <a:ext cx="0" cy="2231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2" name="直接连接符 41">
                  <a:extLst>
                    <a:ext uri="{FF2B5EF4-FFF2-40B4-BE49-F238E27FC236}">
                      <a16:creationId xmlns:a16="http://schemas.microsoft.com/office/drawing/2014/main" id="{ACA30B22-666C-0047-99B0-0BD31EA5137F}"/>
                    </a:ext>
                  </a:extLst>
                </p:cNvPr>
                <p:cNvCxnSpPr/>
                <p:nvPr/>
              </p:nvCxnSpPr>
              <p:spPr bwMode="auto">
                <a:xfrm>
                  <a:off x="4099581" y="4670115"/>
                  <a:ext cx="949338" cy="94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43" name="Picture 34" descr="22">
                  <a:extLst>
                    <a:ext uri="{FF2B5EF4-FFF2-40B4-BE49-F238E27FC236}">
                      <a16:creationId xmlns:a16="http://schemas.microsoft.com/office/drawing/2014/main" id="{AD136956-C37F-564E-92B9-42E8D1773CB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000157" y="4895861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4" name="Picture 34" descr="22">
                  <a:extLst>
                    <a:ext uri="{FF2B5EF4-FFF2-40B4-BE49-F238E27FC236}">
                      <a16:creationId xmlns:a16="http://schemas.microsoft.com/office/drawing/2014/main" id="{CDEE907A-D7DA-394C-8EF5-73CEE5C8614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885569" y="4904624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5" name="Picture 34" descr="22">
                  <a:extLst>
                    <a:ext uri="{FF2B5EF4-FFF2-40B4-BE49-F238E27FC236}">
                      <a16:creationId xmlns:a16="http://schemas.microsoft.com/office/drawing/2014/main" id="{F6D86EB6-C77D-0B48-9EDC-9673C15F76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918240" y="452889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46" name="直接连接符 37">
                  <a:extLst>
                    <a:ext uri="{FF2B5EF4-FFF2-40B4-BE49-F238E27FC236}">
                      <a16:creationId xmlns:a16="http://schemas.microsoft.com/office/drawing/2014/main" id="{B6CE6EAC-65EE-FF40-9DEC-94E6786D20F9}"/>
                    </a:ext>
                  </a:extLst>
                </p:cNvPr>
                <p:cNvCxnSpPr>
                  <a:endCxn id="143" idx="3"/>
                </p:cNvCxnSpPr>
                <p:nvPr/>
              </p:nvCxnSpPr>
              <p:spPr bwMode="auto">
                <a:xfrm flipH="1">
                  <a:off x="4270429" y="4918173"/>
                  <a:ext cx="224008" cy="106926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7" name="直接连接符 37">
                  <a:extLst>
                    <a:ext uri="{FF2B5EF4-FFF2-40B4-BE49-F238E27FC236}">
                      <a16:creationId xmlns:a16="http://schemas.microsoft.com/office/drawing/2014/main" id="{370CBAA7-BB0A-EA4C-B10E-C875CC46E694}"/>
                    </a:ext>
                  </a:extLst>
                </p:cNvPr>
                <p:cNvCxnSpPr/>
                <p:nvPr/>
              </p:nvCxnSpPr>
              <p:spPr bwMode="auto">
                <a:xfrm flipH="1">
                  <a:off x="4618007" y="4695047"/>
                  <a:ext cx="370710" cy="178501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8" name="直接连接符 37">
                  <a:extLst>
                    <a:ext uri="{FF2B5EF4-FFF2-40B4-BE49-F238E27FC236}">
                      <a16:creationId xmlns:a16="http://schemas.microsoft.com/office/drawing/2014/main" id="{5C5CF881-9578-8F47-87C5-E1D3913BA83C}"/>
                    </a:ext>
                  </a:extLst>
                </p:cNvPr>
                <p:cNvCxnSpPr>
                  <a:stCxn id="144" idx="1"/>
                </p:cNvCxnSpPr>
                <p:nvPr/>
              </p:nvCxnSpPr>
              <p:spPr bwMode="auto">
                <a:xfrm flipH="1" flipV="1">
                  <a:off x="4679792" y="4918173"/>
                  <a:ext cx="205777" cy="1156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49" name="直接连接符 37">
                  <a:extLst>
                    <a:ext uri="{FF2B5EF4-FFF2-40B4-BE49-F238E27FC236}">
                      <a16:creationId xmlns:a16="http://schemas.microsoft.com/office/drawing/2014/main" id="{33A033D5-78D2-2241-AFE9-625302842BBF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216405" y="4717359"/>
                  <a:ext cx="278032" cy="156189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54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0" name="直接连接符 41">
                  <a:extLst>
                    <a:ext uri="{FF2B5EF4-FFF2-40B4-BE49-F238E27FC236}">
                      <a16:creationId xmlns:a16="http://schemas.microsoft.com/office/drawing/2014/main" id="{B7013010-6B1C-CC4B-A5F9-19B60D625FA7}"/>
                    </a:ext>
                  </a:extLst>
                </p:cNvPr>
                <p:cNvCxnSpPr/>
                <p:nvPr/>
              </p:nvCxnSpPr>
              <p:spPr bwMode="auto">
                <a:xfrm>
                  <a:off x="4247298" y="5074362"/>
                  <a:ext cx="679634" cy="22313"/>
                </a:xfrm>
                <a:prstGeom prst="line">
                  <a:avLst/>
                </a:prstGeom>
                <a:noFill/>
                <a:ln w="38100" cap="flat" cmpd="sng" algn="ctr">
                  <a:gradFill>
                    <a:gsLst>
                      <a:gs pos="0">
                        <a:srgbClr val="FF3399"/>
                      </a:gs>
                      <a:gs pos="25000">
                        <a:srgbClr val="FF6633"/>
                      </a:gs>
                      <a:gs pos="50000">
                        <a:srgbClr val="FFFF00"/>
                      </a:gs>
                      <a:gs pos="75000">
                        <a:srgbClr val="01A78F"/>
                      </a:gs>
                      <a:gs pos="100000">
                        <a:srgbClr val="3366FF"/>
                      </a:gs>
                    </a:gsLst>
                    <a:lin ang="2700000" scaled="0"/>
                  </a:gra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pic>
              <p:nvPicPr>
                <p:cNvPr id="151" name="Picture 34" descr="22">
                  <a:extLst>
                    <a:ext uri="{FF2B5EF4-FFF2-40B4-BE49-F238E27FC236}">
                      <a16:creationId xmlns:a16="http://schemas.microsoft.com/office/drawing/2014/main" id="{F92EE082-9289-DA44-A635-F9AD5E2BE25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4432653" y="4739672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52" name="Picture 34" descr="22">
                  <a:extLst>
                    <a:ext uri="{FF2B5EF4-FFF2-40B4-BE49-F238E27FC236}">
                      <a16:creationId xmlns:a16="http://schemas.microsoft.com/office/drawing/2014/main" id="{803E2020-5B7B-AB44-ACD2-C449814F794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3994561" y="4494233"/>
                  <a:ext cx="270272" cy="2584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7" name="云形 6">
              <a:extLst>
                <a:ext uri="{FF2B5EF4-FFF2-40B4-BE49-F238E27FC236}">
                  <a16:creationId xmlns:a16="http://schemas.microsoft.com/office/drawing/2014/main" id="{ADD79038-6DE1-F94F-92B9-1F24CF9408B6}"/>
                </a:ext>
              </a:extLst>
            </p:cNvPr>
            <p:cNvSpPr/>
            <p:nvPr/>
          </p:nvSpPr>
          <p:spPr bwMode="auto">
            <a:xfrm>
              <a:off x="5410023" y="3794707"/>
              <a:ext cx="1491878" cy="813808"/>
            </a:xfrm>
            <a:prstGeom prst="cloud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2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SimSun" pitchFamily="2" charset="-122"/>
                </a:rPr>
                <a:t>Internet</a:t>
              </a:r>
              <a:endParaRPr kumimoji="0" lang="zh-CN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63D6D827-CCB9-9F4D-92D5-4DCA42EF8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191" y="3663344"/>
              <a:ext cx="1247740" cy="719112"/>
            </a:xfrm>
            <a:custGeom>
              <a:avLst/>
              <a:gdLst>
                <a:gd name="T0" fmla="*/ 637 w 754"/>
                <a:gd name="T1" fmla="*/ 407 h 415"/>
                <a:gd name="T2" fmla="*/ 92 w 754"/>
                <a:gd name="T3" fmla="*/ 403 h 415"/>
                <a:gd name="T4" fmla="*/ 15 w 754"/>
                <a:gd name="T5" fmla="*/ 290 h 415"/>
                <a:gd name="T6" fmla="*/ 139 w 754"/>
                <a:gd name="T7" fmla="*/ 204 h 415"/>
                <a:gd name="T8" fmla="*/ 287 w 754"/>
                <a:gd name="T9" fmla="*/ 26 h 415"/>
                <a:gd name="T10" fmla="*/ 504 w 754"/>
                <a:gd name="T11" fmla="*/ 122 h 415"/>
                <a:gd name="T12" fmla="*/ 650 w 754"/>
                <a:gd name="T13" fmla="*/ 119 h 415"/>
                <a:gd name="T14" fmla="*/ 678 w 754"/>
                <a:gd name="T15" fmla="*/ 244 h 415"/>
                <a:gd name="T16" fmla="*/ 742 w 754"/>
                <a:gd name="T17" fmla="*/ 336 h 415"/>
                <a:gd name="T18" fmla="*/ 637 w 754"/>
                <a:gd name="T19" fmla="*/ 407 h 415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8992 w 10000"/>
                <a:gd name="connsiteY7" fmla="*/ 5880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054 w 10000"/>
                <a:gd name="connsiteY7" fmla="*/ 5692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8448" y="9807"/>
                  </a:moveTo>
                  <a:lnTo>
                    <a:pt x="1220" y="9711"/>
                  </a:lnTo>
                  <a:cubicBezTo>
                    <a:pt x="1220" y="9711"/>
                    <a:pt x="0" y="9253"/>
                    <a:pt x="199" y="6988"/>
                  </a:cubicBezTo>
                  <a:cubicBezTo>
                    <a:pt x="424" y="4530"/>
                    <a:pt x="1638" y="4336"/>
                    <a:pt x="1638" y="4336"/>
                  </a:cubicBezTo>
                  <a:cubicBezTo>
                    <a:pt x="1638" y="4336"/>
                    <a:pt x="1711" y="1277"/>
                    <a:pt x="3806" y="627"/>
                  </a:cubicBezTo>
                  <a:cubicBezTo>
                    <a:pt x="5849" y="0"/>
                    <a:pt x="6684" y="2940"/>
                    <a:pt x="6684" y="2940"/>
                  </a:cubicBezTo>
                  <a:cubicBezTo>
                    <a:pt x="6684" y="2940"/>
                    <a:pt x="7732" y="1542"/>
                    <a:pt x="8621" y="2867"/>
                  </a:cubicBezTo>
                  <a:cubicBezTo>
                    <a:pt x="9363" y="3952"/>
                    <a:pt x="9054" y="5692"/>
                    <a:pt x="9054" y="5692"/>
                  </a:cubicBezTo>
                  <a:cubicBezTo>
                    <a:pt x="9054" y="5692"/>
                    <a:pt x="10000" y="6361"/>
                    <a:pt x="9841" y="8096"/>
                  </a:cubicBezTo>
                  <a:cubicBezTo>
                    <a:pt x="9668" y="10000"/>
                    <a:pt x="8448" y="9807"/>
                    <a:pt x="8448" y="98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endParaRPr lang="en-US" altLang="zh-CN" sz="7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8D1C60E1-7132-884E-AF6A-F7639BF73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4866" y="3666970"/>
              <a:ext cx="1247740" cy="719112"/>
            </a:xfrm>
            <a:custGeom>
              <a:avLst/>
              <a:gdLst>
                <a:gd name="T0" fmla="*/ 637 w 754"/>
                <a:gd name="T1" fmla="*/ 407 h 415"/>
                <a:gd name="T2" fmla="*/ 92 w 754"/>
                <a:gd name="T3" fmla="*/ 403 h 415"/>
                <a:gd name="T4" fmla="*/ 15 w 754"/>
                <a:gd name="T5" fmla="*/ 290 h 415"/>
                <a:gd name="T6" fmla="*/ 139 w 754"/>
                <a:gd name="T7" fmla="*/ 204 h 415"/>
                <a:gd name="T8" fmla="*/ 287 w 754"/>
                <a:gd name="T9" fmla="*/ 26 h 415"/>
                <a:gd name="T10" fmla="*/ 504 w 754"/>
                <a:gd name="T11" fmla="*/ 122 h 415"/>
                <a:gd name="T12" fmla="*/ 650 w 754"/>
                <a:gd name="T13" fmla="*/ 119 h 415"/>
                <a:gd name="T14" fmla="*/ 678 w 754"/>
                <a:gd name="T15" fmla="*/ 244 h 415"/>
                <a:gd name="T16" fmla="*/ 742 w 754"/>
                <a:gd name="T17" fmla="*/ 336 h 415"/>
                <a:gd name="T18" fmla="*/ 637 w 754"/>
                <a:gd name="T19" fmla="*/ 407 h 415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8992 w 10000"/>
                <a:gd name="connsiteY7" fmla="*/ 5880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470 w 10000"/>
                <a:gd name="connsiteY3" fmla="*/ 4211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353 w 10000"/>
                <a:gd name="connsiteY7" fmla="*/ 5815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  <a:gd name="connsiteX0" fmla="*/ 8448 w 10000"/>
                <a:gd name="connsiteY0" fmla="*/ 9807 h 10000"/>
                <a:gd name="connsiteX1" fmla="*/ 1220 w 10000"/>
                <a:gd name="connsiteY1" fmla="*/ 9711 h 10000"/>
                <a:gd name="connsiteX2" fmla="*/ 199 w 10000"/>
                <a:gd name="connsiteY2" fmla="*/ 6988 h 10000"/>
                <a:gd name="connsiteX3" fmla="*/ 1638 w 10000"/>
                <a:gd name="connsiteY3" fmla="*/ 4336 h 10000"/>
                <a:gd name="connsiteX4" fmla="*/ 3806 w 10000"/>
                <a:gd name="connsiteY4" fmla="*/ 627 h 10000"/>
                <a:gd name="connsiteX5" fmla="*/ 6684 w 10000"/>
                <a:gd name="connsiteY5" fmla="*/ 2940 h 10000"/>
                <a:gd name="connsiteX6" fmla="*/ 8621 w 10000"/>
                <a:gd name="connsiteY6" fmla="*/ 2867 h 10000"/>
                <a:gd name="connsiteX7" fmla="*/ 9054 w 10000"/>
                <a:gd name="connsiteY7" fmla="*/ 5692 h 10000"/>
                <a:gd name="connsiteX8" fmla="*/ 9841 w 10000"/>
                <a:gd name="connsiteY8" fmla="*/ 8096 h 10000"/>
                <a:gd name="connsiteX9" fmla="*/ 8448 w 10000"/>
                <a:gd name="connsiteY9" fmla="*/ 980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00" h="10000">
                  <a:moveTo>
                    <a:pt x="8448" y="9807"/>
                  </a:moveTo>
                  <a:lnTo>
                    <a:pt x="1220" y="9711"/>
                  </a:lnTo>
                  <a:cubicBezTo>
                    <a:pt x="1220" y="9711"/>
                    <a:pt x="0" y="9253"/>
                    <a:pt x="199" y="6988"/>
                  </a:cubicBezTo>
                  <a:cubicBezTo>
                    <a:pt x="424" y="4530"/>
                    <a:pt x="1638" y="4336"/>
                    <a:pt x="1638" y="4336"/>
                  </a:cubicBezTo>
                  <a:cubicBezTo>
                    <a:pt x="1638" y="4336"/>
                    <a:pt x="1711" y="1277"/>
                    <a:pt x="3806" y="627"/>
                  </a:cubicBezTo>
                  <a:cubicBezTo>
                    <a:pt x="5849" y="0"/>
                    <a:pt x="6684" y="2940"/>
                    <a:pt x="6684" y="2940"/>
                  </a:cubicBezTo>
                  <a:cubicBezTo>
                    <a:pt x="6684" y="2940"/>
                    <a:pt x="7732" y="1542"/>
                    <a:pt x="8621" y="2867"/>
                  </a:cubicBezTo>
                  <a:cubicBezTo>
                    <a:pt x="9363" y="3952"/>
                    <a:pt x="9054" y="5692"/>
                    <a:pt x="9054" y="5692"/>
                  </a:cubicBezTo>
                  <a:cubicBezTo>
                    <a:pt x="9054" y="5692"/>
                    <a:pt x="10000" y="6361"/>
                    <a:pt x="9841" y="8096"/>
                  </a:cubicBezTo>
                  <a:cubicBezTo>
                    <a:pt x="9668" y="10000"/>
                    <a:pt x="8448" y="9807"/>
                    <a:pt x="8448" y="980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extLst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pPr algn="ctr"/>
              <a:endParaRPr lang="en-US" altLang="zh-CN" sz="7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立方体 11">
              <a:extLst>
                <a:ext uri="{FF2B5EF4-FFF2-40B4-BE49-F238E27FC236}">
                  <a16:creationId xmlns:a16="http://schemas.microsoft.com/office/drawing/2014/main" id="{479C1962-ECF5-3D40-80F0-74AD37ED6AE2}"/>
                </a:ext>
              </a:extLst>
            </p:cNvPr>
            <p:cNvSpPr/>
            <p:nvPr/>
          </p:nvSpPr>
          <p:spPr bwMode="auto">
            <a:xfrm>
              <a:off x="4685223" y="4022900"/>
              <a:ext cx="648072" cy="239764"/>
            </a:xfrm>
            <a:prstGeom prst="cub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lang="en-US" altLang="zh-CN" sz="1000" b="1" dirty="0" err="1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vCPE</a:t>
              </a:r>
              <a:endParaRPr kumimoji="0" lang="zh-CN" altLang="en-US" sz="1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3" name="立方体 12">
              <a:extLst>
                <a:ext uri="{FF2B5EF4-FFF2-40B4-BE49-F238E27FC236}">
                  <a16:creationId xmlns:a16="http://schemas.microsoft.com/office/drawing/2014/main" id="{0492A757-ECFF-A843-ACB2-38022CAE8E1E}"/>
                </a:ext>
              </a:extLst>
            </p:cNvPr>
            <p:cNvSpPr/>
            <p:nvPr/>
          </p:nvSpPr>
          <p:spPr bwMode="auto">
            <a:xfrm>
              <a:off x="6686502" y="4046385"/>
              <a:ext cx="648072" cy="239764"/>
            </a:xfrm>
            <a:prstGeom prst="cub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lang="en-US" altLang="zh-CN" sz="1000" b="1" dirty="0" err="1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vCPE</a:t>
              </a:r>
              <a:endParaRPr kumimoji="0" lang="zh-CN" altLang="en-US" sz="1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4" name="立方体 13">
              <a:extLst>
                <a:ext uri="{FF2B5EF4-FFF2-40B4-BE49-F238E27FC236}">
                  <a16:creationId xmlns:a16="http://schemas.microsoft.com/office/drawing/2014/main" id="{6FF79BB8-4996-7546-90E6-322074F4BA12}"/>
                </a:ext>
              </a:extLst>
            </p:cNvPr>
            <p:cNvSpPr/>
            <p:nvPr/>
          </p:nvSpPr>
          <p:spPr bwMode="auto">
            <a:xfrm>
              <a:off x="10934974" y="4074769"/>
              <a:ext cx="648072" cy="239764"/>
            </a:xfrm>
            <a:prstGeom prst="cub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lang="en-US" altLang="zh-CN" sz="1000" b="1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CPE</a:t>
              </a:r>
              <a:endParaRPr kumimoji="0" lang="zh-CN" altLang="en-US" sz="1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5" name="立方体 14">
              <a:extLst>
                <a:ext uri="{FF2B5EF4-FFF2-40B4-BE49-F238E27FC236}">
                  <a16:creationId xmlns:a16="http://schemas.microsoft.com/office/drawing/2014/main" id="{7CB33600-C216-0849-923F-25F28B646DF5}"/>
                </a:ext>
              </a:extLst>
            </p:cNvPr>
            <p:cNvSpPr/>
            <p:nvPr/>
          </p:nvSpPr>
          <p:spPr bwMode="auto">
            <a:xfrm>
              <a:off x="421806" y="4042962"/>
              <a:ext cx="648072" cy="239764"/>
            </a:xfrm>
            <a:prstGeom prst="cube">
              <a:avLst/>
            </a:prstGeom>
            <a:solidFill>
              <a:srgbClr val="C0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lang="en-US" altLang="zh-CN" sz="1000" b="1" dirty="0" err="1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uCPE</a:t>
              </a:r>
              <a:endParaRPr kumimoji="0" lang="zh-CN" altLang="en-US" sz="1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6" name="圆角矩形 15">
              <a:extLst>
                <a:ext uri="{FF2B5EF4-FFF2-40B4-BE49-F238E27FC236}">
                  <a16:creationId xmlns:a16="http://schemas.microsoft.com/office/drawing/2014/main" id="{309CD871-5FB6-D94E-A4DB-5A6765743D0B}"/>
                </a:ext>
              </a:extLst>
            </p:cNvPr>
            <p:cNvSpPr/>
            <p:nvPr/>
          </p:nvSpPr>
          <p:spPr bwMode="auto">
            <a:xfrm>
              <a:off x="1732895" y="1896887"/>
              <a:ext cx="2725534" cy="477153"/>
            </a:xfrm>
            <a:prstGeom prst="round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ONAP </a:t>
              </a:r>
              <a:r>
                <a:rPr lang="en-US" altLang="zh-CN" sz="1400" b="1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(CMCC)</a:t>
              </a:r>
              <a:endParaRPr kumimoji="0" lang="zh-CN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7" name="圆角矩形 16">
              <a:extLst>
                <a:ext uri="{FF2B5EF4-FFF2-40B4-BE49-F238E27FC236}">
                  <a16:creationId xmlns:a16="http://schemas.microsoft.com/office/drawing/2014/main" id="{D41D47AD-A098-1F41-AA49-A1A21A461F44}"/>
                </a:ext>
              </a:extLst>
            </p:cNvPr>
            <p:cNvSpPr/>
            <p:nvPr/>
          </p:nvSpPr>
          <p:spPr bwMode="auto">
            <a:xfrm>
              <a:off x="7605684" y="1896887"/>
              <a:ext cx="2725534" cy="477153"/>
            </a:xfrm>
            <a:prstGeom prst="roundRect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ONAP </a:t>
              </a:r>
              <a:r>
                <a:rPr lang="en-US" altLang="zh-CN" sz="1400" b="1" dirty="0">
                  <a:solidFill>
                    <a:schemeClr val="bg1"/>
                  </a:solidFill>
                  <a:latin typeface="Arial" charset="0"/>
                  <a:ea typeface="SimSun" pitchFamily="2" charset="-122"/>
                </a:rPr>
                <a:t>(VDF)</a:t>
              </a:r>
              <a:endParaRPr kumimoji="0" lang="zh-CN" altLang="en-US" sz="1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18" name="圆角矩形 17">
              <a:extLst>
                <a:ext uri="{FF2B5EF4-FFF2-40B4-BE49-F238E27FC236}">
                  <a16:creationId xmlns:a16="http://schemas.microsoft.com/office/drawing/2014/main" id="{F1A52816-2CA5-1A43-81DF-E0B11CE7A5BC}"/>
                </a:ext>
              </a:extLst>
            </p:cNvPr>
            <p:cNvSpPr/>
            <p:nvPr/>
          </p:nvSpPr>
          <p:spPr bwMode="auto">
            <a:xfrm>
              <a:off x="1732895" y="2694018"/>
              <a:ext cx="1500107" cy="459751"/>
            </a:xfrm>
            <a:prstGeom prst="round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SOTN C</a:t>
              </a:r>
              <a:r>
                <a:rPr kumimoji="0" lang="en-US" altLang="zh-Hans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ontroller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cxnSp>
          <p:nvCxnSpPr>
            <p:cNvPr id="19" name="直接箭头连接符 6">
              <a:extLst>
                <a:ext uri="{FF2B5EF4-FFF2-40B4-BE49-F238E27FC236}">
                  <a16:creationId xmlns:a16="http://schemas.microsoft.com/office/drawing/2014/main" id="{27C472AA-FEF2-474A-B71D-FC732856E42B}"/>
                </a:ext>
              </a:extLst>
            </p:cNvPr>
            <p:cNvCxnSpPr>
              <a:stCxn id="16" idx="3"/>
              <a:endCxn id="17" idx="1"/>
            </p:cNvCxnSpPr>
            <p:nvPr/>
          </p:nvCxnSpPr>
          <p:spPr bwMode="auto">
            <a:xfrm>
              <a:off x="4458429" y="2135464"/>
              <a:ext cx="3147255" cy="0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20" name="直接箭头连接符 154">
              <a:extLst>
                <a:ext uri="{FF2B5EF4-FFF2-40B4-BE49-F238E27FC236}">
                  <a16:creationId xmlns:a16="http://schemas.microsoft.com/office/drawing/2014/main" id="{341EB692-259A-D946-940D-8B9BF639117A}"/>
                </a:ext>
              </a:extLst>
            </p:cNvPr>
            <p:cNvCxnSpPr>
              <a:stCxn id="16" idx="2"/>
              <a:endCxn id="18" idx="0"/>
            </p:cNvCxnSpPr>
            <p:nvPr/>
          </p:nvCxnSpPr>
          <p:spPr bwMode="auto">
            <a:xfrm flipH="1">
              <a:off x="2482949" y="2374040"/>
              <a:ext cx="612713" cy="31997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1" name="圆角矩形 20">
              <a:extLst>
                <a:ext uri="{FF2B5EF4-FFF2-40B4-BE49-F238E27FC236}">
                  <a16:creationId xmlns:a16="http://schemas.microsoft.com/office/drawing/2014/main" id="{40EAF38D-A19E-E945-9008-1FECED637B16}"/>
                </a:ext>
              </a:extLst>
            </p:cNvPr>
            <p:cNvSpPr/>
            <p:nvPr/>
          </p:nvSpPr>
          <p:spPr bwMode="auto">
            <a:xfrm>
              <a:off x="3389079" y="2694299"/>
              <a:ext cx="1500107" cy="459751"/>
            </a:xfrm>
            <a:prstGeom prst="round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SD-WAN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C</a:t>
              </a:r>
              <a:r>
                <a:rPr kumimoji="0" lang="en-US" altLang="zh-Hans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ontroller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2" name="圆角矩形 21">
              <a:extLst>
                <a:ext uri="{FF2B5EF4-FFF2-40B4-BE49-F238E27FC236}">
                  <a16:creationId xmlns:a16="http://schemas.microsoft.com/office/drawing/2014/main" id="{CC889DBF-C0A4-E640-924D-7D0032A3BB20}"/>
                </a:ext>
              </a:extLst>
            </p:cNvPr>
            <p:cNvSpPr/>
            <p:nvPr/>
          </p:nvSpPr>
          <p:spPr bwMode="auto">
            <a:xfrm>
              <a:off x="7554593" y="2700697"/>
              <a:ext cx="1500107" cy="459751"/>
            </a:xfrm>
            <a:prstGeom prst="roundRect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SOTN C</a:t>
              </a:r>
              <a:r>
                <a:rPr kumimoji="0" lang="en-US" altLang="zh-Hans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ontroller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23" name="圆角矩形 22">
              <a:extLst>
                <a:ext uri="{FF2B5EF4-FFF2-40B4-BE49-F238E27FC236}">
                  <a16:creationId xmlns:a16="http://schemas.microsoft.com/office/drawing/2014/main" id="{956749D8-A599-E34A-8528-3ACDEBF5E46B}"/>
                </a:ext>
              </a:extLst>
            </p:cNvPr>
            <p:cNvSpPr/>
            <p:nvPr/>
          </p:nvSpPr>
          <p:spPr bwMode="auto">
            <a:xfrm>
              <a:off x="9210777" y="2700978"/>
              <a:ext cx="1500107" cy="459751"/>
            </a:xfrm>
            <a:prstGeom prst="roundRect">
              <a:avLst/>
            </a:pr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SD-WAN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C</a:t>
              </a:r>
              <a:r>
                <a:rPr kumimoji="0" lang="en-US" altLang="zh-Hans" sz="14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SimSun" pitchFamily="2" charset="-122"/>
                </a:rPr>
                <a:t>ontroller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cxnSp>
          <p:nvCxnSpPr>
            <p:cNvPr id="24" name="直接箭头连接符 8">
              <a:extLst>
                <a:ext uri="{FF2B5EF4-FFF2-40B4-BE49-F238E27FC236}">
                  <a16:creationId xmlns:a16="http://schemas.microsoft.com/office/drawing/2014/main" id="{2F1E7860-F5F0-AE47-BD82-B5FE303A016A}"/>
                </a:ext>
              </a:extLst>
            </p:cNvPr>
            <p:cNvCxnSpPr/>
            <p:nvPr/>
          </p:nvCxnSpPr>
          <p:spPr bwMode="auto">
            <a:xfrm flipV="1">
              <a:off x="349798" y="4173227"/>
              <a:ext cx="11521280" cy="11148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26" name="直接箭头连接符 159">
              <a:extLst>
                <a:ext uri="{FF2B5EF4-FFF2-40B4-BE49-F238E27FC236}">
                  <a16:creationId xmlns:a16="http://schemas.microsoft.com/office/drawing/2014/main" id="{B1955CD2-E76D-7D4C-8771-E8DE7E23EB24}"/>
                </a:ext>
              </a:extLst>
            </p:cNvPr>
            <p:cNvCxnSpPr>
              <a:stCxn id="12" idx="0"/>
              <a:endCxn id="21" idx="2"/>
            </p:cNvCxnSpPr>
            <p:nvPr/>
          </p:nvCxnSpPr>
          <p:spPr bwMode="auto">
            <a:xfrm flipH="1" flipV="1">
              <a:off x="4139133" y="3154049"/>
              <a:ext cx="906309" cy="868851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27" name="直接箭头连接符 160">
              <a:extLst>
                <a:ext uri="{FF2B5EF4-FFF2-40B4-BE49-F238E27FC236}">
                  <a16:creationId xmlns:a16="http://schemas.microsoft.com/office/drawing/2014/main" id="{1EE935CC-D609-8A4F-89DB-E2AEE726AD6E}"/>
                </a:ext>
              </a:extLst>
            </p:cNvPr>
            <p:cNvCxnSpPr>
              <a:stCxn id="15" idx="1"/>
              <a:endCxn id="21" idx="2"/>
            </p:cNvCxnSpPr>
            <p:nvPr/>
          </p:nvCxnSpPr>
          <p:spPr bwMode="auto">
            <a:xfrm flipV="1">
              <a:off x="709659" y="3154049"/>
              <a:ext cx="3429474" cy="948854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28" name="直接箭头连接符 161">
              <a:extLst>
                <a:ext uri="{FF2B5EF4-FFF2-40B4-BE49-F238E27FC236}">
                  <a16:creationId xmlns:a16="http://schemas.microsoft.com/office/drawing/2014/main" id="{DFB28874-E956-6143-8072-06C3C8B299F7}"/>
                </a:ext>
              </a:extLst>
            </p:cNvPr>
            <p:cNvCxnSpPr>
              <a:endCxn id="21" idx="0"/>
            </p:cNvCxnSpPr>
            <p:nvPr/>
          </p:nvCxnSpPr>
          <p:spPr bwMode="auto">
            <a:xfrm>
              <a:off x="3232823" y="2351005"/>
              <a:ext cx="906310" cy="343293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29" name="直接箭头连接符 165">
              <a:extLst>
                <a:ext uri="{FF2B5EF4-FFF2-40B4-BE49-F238E27FC236}">
                  <a16:creationId xmlns:a16="http://schemas.microsoft.com/office/drawing/2014/main" id="{65DD4A67-AFA3-5D47-A380-28EE4C98FB9B}"/>
                </a:ext>
              </a:extLst>
            </p:cNvPr>
            <p:cNvCxnSpPr>
              <a:stCxn id="22" idx="0"/>
              <a:endCxn id="17" idx="2"/>
            </p:cNvCxnSpPr>
            <p:nvPr/>
          </p:nvCxnSpPr>
          <p:spPr bwMode="auto">
            <a:xfrm flipV="1">
              <a:off x="8304647" y="2374040"/>
              <a:ext cx="663804" cy="326657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30" name="直接箭头连接符 170">
              <a:extLst>
                <a:ext uri="{FF2B5EF4-FFF2-40B4-BE49-F238E27FC236}">
                  <a16:creationId xmlns:a16="http://schemas.microsoft.com/office/drawing/2014/main" id="{A7C5A4DD-CDFF-1445-B445-194E5AF60893}"/>
                </a:ext>
              </a:extLst>
            </p:cNvPr>
            <p:cNvCxnSpPr>
              <a:endCxn id="17" idx="2"/>
            </p:cNvCxnSpPr>
            <p:nvPr/>
          </p:nvCxnSpPr>
          <p:spPr bwMode="auto">
            <a:xfrm flipH="1" flipV="1">
              <a:off x="8968451" y="2374040"/>
              <a:ext cx="1000025" cy="31614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31" name="直接箭头连接符 171">
              <a:extLst>
                <a:ext uri="{FF2B5EF4-FFF2-40B4-BE49-F238E27FC236}">
                  <a16:creationId xmlns:a16="http://schemas.microsoft.com/office/drawing/2014/main" id="{604035E2-7726-884E-86E8-D0B1D1B3342E}"/>
                </a:ext>
              </a:extLst>
            </p:cNvPr>
            <p:cNvCxnSpPr>
              <a:endCxn id="18" idx="2"/>
            </p:cNvCxnSpPr>
            <p:nvPr/>
          </p:nvCxnSpPr>
          <p:spPr bwMode="auto">
            <a:xfrm flipH="1" flipV="1">
              <a:off x="2482949" y="3153769"/>
              <a:ext cx="417456" cy="545152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3" name="直接箭头连接符 173">
              <a:extLst>
                <a:ext uri="{FF2B5EF4-FFF2-40B4-BE49-F238E27FC236}">
                  <a16:creationId xmlns:a16="http://schemas.microsoft.com/office/drawing/2014/main" id="{702D12E3-5486-B546-A5B8-F965B4E99C6D}"/>
                </a:ext>
              </a:extLst>
            </p:cNvPr>
            <p:cNvCxnSpPr>
              <a:stCxn id="14" idx="1"/>
            </p:cNvCxnSpPr>
            <p:nvPr/>
          </p:nvCxnSpPr>
          <p:spPr bwMode="auto">
            <a:xfrm flipH="1" flipV="1">
              <a:off x="10019385" y="3144886"/>
              <a:ext cx="1203442" cy="989823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4" name="直接箭头连接符 174">
              <a:extLst>
                <a:ext uri="{FF2B5EF4-FFF2-40B4-BE49-F238E27FC236}">
                  <a16:creationId xmlns:a16="http://schemas.microsoft.com/office/drawing/2014/main" id="{36FCD912-C436-DA47-B95C-EA148827DF5D}"/>
                </a:ext>
              </a:extLst>
            </p:cNvPr>
            <p:cNvCxnSpPr>
              <a:stCxn id="13" idx="0"/>
            </p:cNvCxnSpPr>
            <p:nvPr/>
          </p:nvCxnSpPr>
          <p:spPr bwMode="auto">
            <a:xfrm flipV="1">
              <a:off x="7046721" y="3144887"/>
              <a:ext cx="2972663" cy="901497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cxnSp>
          <p:nvCxnSpPr>
            <p:cNvPr id="35" name="直接箭头连接符 175">
              <a:extLst>
                <a:ext uri="{FF2B5EF4-FFF2-40B4-BE49-F238E27FC236}">
                  <a16:creationId xmlns:a16="http://schemas.microsoft.com/office/drawing/2014/main" id="{959171B8-783C-2546-A6B8-F0F7AA493271}"/>
                </a:ext>
              </a:extLst>
            </p:cNvPr>
            <p:cNvCxnSpPr>
              <a:endCxn id="22" idx="2"/>
            </p:cNvCxnSpPr>
            <p:nvPr/>
          </p:nvCxnSpPr>
          <p:spPr bwMode="auto">
            <a:xfrm flipH="1" flipV="1">
              <a:off x="8304647" y="3160448"/>
              <a:ext cx="810190" cy="522332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  <a:round/>
              <a:headEnd type="triangle"/>
              <a:tailEnd type="triangle"/>
            </a:ln>
            <a:effectLst/>
          </p:spPr>
        </p:cxnSp>
        <p:sp>
          <p:nvSpPr>
            <p:cNvPr id="36" name="TextBox 60">
              <a:extLst>
                <a:ext uri="{FF2B5EF4-FFF2-40B4-BE49-F238E27FC236}">
                  <a16:creationId xmlns:a16="http://schemas.microsoft.com/office/drawing/2014/main" id="{7A661227-78AB-9644-9394-D34A8A98D863}"/>
                </a:ext>
              </a:extLst>
            </p:cNvPr>
            <p:cNvSpPr txBox="1"/>
            <p:nvPr/>
          </p:nvSpPr>
          <p:spPr>
            <a:xfrm>
              <a:off x="1923766" y="4692549"/>
              <a:ext cx="2296170" cy="159673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r>
                <a:rPr lang="en-GB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Connection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E-Line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7" name="直接连接符 177">
              <a:extLst>
                <a:ext uri="{FF2B5EF4-FFF2-40B4-BE49-F238E27FC236}">
                  <a16:creationId xmlns:a16="http://schemas.microsoft.com/office/drawing/2014/main" id="{8BED82A6-A42C-E844-AB2D-47BA9DD03AE8}"/>
                </a:ext>
              </a:extLst>
            </p:cNvPr>
            <p:cNvCxnSpPr/>
            <p:nvPr/>
          </p:nvCxnSpPr>
          <p:spPr bwMode="auto">
            <a:xfrm>
              <a:off x="1488219" y="4903516"/>
              <a:ext cx="2704628" cy="13664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Rectangle 202">
              <a:extLst>
                <a:ext uri="{FF2B5EF4-FFF2-40B4-BE49-F238E27FC236}">
                  <a16:creationId xmlns:a16="http://schemas.microsoft.com/office/drawing/2014/main" id="{49153262-1312-F34D-A235-F5E429626C6B}"/>
                </a:ext>
              </a:extLst>
            </p:cNvPr>
            <p:cNvSpPr/>
            <p:nvPr/>
          </p:nvSpPr>
          <p:spPr>
            <a:xfrm>
              <a:off x="1385968" y="4840651"/>
              <a:ext cx="426686" cy="1257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6338" tIns="6338" rIns="6338" bIns="6338" numCol="1" spcCol="1267" rtlCol="0" anchor="ctr" anchorCtr="0">
              <a:noAutofit/>
            </a:bodyPr>
            <a:lstStyle/>
            <a:p>
              <a:pPr algn="ctr" defTabSz="44367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700" kern="0" dirty="0">
                  <a:solidFill>
                    <a:srgbClr val="34342B"/>
                  </a:solidFill>
                  <a:latin typeface="Vodafone Rg"/>
                </a:rPr>
                <a:t>UNI</a:t>
              </a:r>
              <a:endParaRPr lang="en-US" sz="700" kern="0" dirty="0">
                <a:solidFill>
                  <a:srgbClr val="34342B"/>
                </a:solidFill>
                <a:latin typeface="Vodafone Rg"/>
              </a:endParaRPr>
            </a:p>
          </p:txBody>
        </p:sp>
        <p:sp>
          <p:nvSpPr>
            <p:cNvPr id="39" name="Rectangle 202">
              <a:extLst>
                <a:ext uri="{FF2B5EF4-FFF2-40B4-BE49-F238E27FC236}">
                  <a16:creationId xmlns:a16="http://schemas.microsoft.com/office/drawing/2014/main" id="{3AA85EEF-65C2-5641-A3EE-8B75D9460A61}"/>
                </a:ext>
              </a:extLst>
            </p:cNvPr>
            <p:cNvSpPr/>
            <p:nvPr/>
          </p:nvSpPr>
          <p:spPr>
            <a:xfrm>
              <a:off x="4171584" y="4840651"/>
              <a:ext cx="426686" cy="1257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6338" tIns="6338" rIns="6338" bIns="6338" numCol="1" spcCol="1267" rtlCol="0" anchor="ctr" anchorCtr="0">
              <a:noAutofit/>
            </a:bodyPr>
            <a:lstStyle/>
            <a:p>
              <a:pPr algn="ctr" defTabSz="44367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700" kern="0" dirty="0">
                  <a:solidFill>
                    <a:srgbClr val="34342B"/>
                  </a:solidFill>
                  <a:latin typeface="Vodafone Rg"/>
                </a:rPr>
                <a:t>UNI</a:t>
              </a:r>
              <a:endParaRPr lang="en-US" sz="700" kern="0" dirty="0">
                <a:solidFill>
                  <a:srgbClr val="34342B"/>
                </a:solidFill>
                <a:latin typeface="Vodafone Rg"/>
              </a:endParaRPr>
            </a:p>
          </p:txBody>
        </p:sp>
        <p:sp>
          <p:nvSpPr>
            <p:cNvPr id="40" name="TextBox 60">
              <a:extLst>
                <a:ext uri="{FF2B5EF4-FFF2-40B4-BE49-F238E27FC236}">
                  <a16:creationId xmlns:a16="http://schemas.microsoft.com/office/drawing/2014/main" id="{15F945B4-6116-D24E-91F7-C4E3C4CF6266}"/>
                </a:ext>
              </a:extLst>
            </p:cNvPr>
            <p:cNvSpPr txBox="1"/>
            <p:nvPr/>
          </p:nvSpPr>
          <p:spPr>
            <a:xfrm>
              <a:off x="8172493" y="4627591"/>
              <a:ext cx="2296170" cy="159673"/>
            </a:xfrm>
            <a:prstGeom prst="rect">
              <a:avLst/>
            </a:prstGeom>
          </p:spPr>
          <p:txBody>
            <a:bodyPr wrap="square" lIns="0" tIns="0" rIns="0" bIns="0" rtlCol="0">
              <a:noAutofit/>
            </a:bodyPr>
            <a:lstStyle/>
            <a:p>
              <a:r>
                <a:rPr lang="en-GB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Connection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</a:t>
              </a:r>
              <a:r>
                <a:rPr lang="en-US" altLang="zh-CN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E-Line</a:t>
              </a:r>
              <a:r>
                <a:rPr lang="zh-CN" altLang="en-US" sz="1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  <a:endParaRPr 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181">
              <a:extLst>
                <a:ext uri="{FF2B5EF4-FFF2-40B4-BE49-F238E27FC236}">
                  <a16:creationId xmlns:a16="http://schemas.microsoft.com/office/drawing/2014/main" id="{D0D41D88-1BED-0844-BE5C-AE45462245A2}"/>
                </a:ext>
              </a:extLst>
            </p:cNvPr>
            <p:cNvCxnSpPr/>
            <p:nvPr/>
          </p:nvCxnSpPr>
          <p:spPr bwMode="auto">
            <a:xfrm>
              <a:off x="7736946" y="4838558"/>
              <a:ext cx="2704628" cy="13664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Rectangle 202">
              <a:extLst>
                <a:ext uri="{FF2B5EF4-FFF2-40B4-BE49-F238E27FC236}">
                  <a16:creationId xmlns:a16="http://schemas.microsoft.com/office/drawing/2014/main" id="{A3BAB2B5-BD8C-A047-889B-09D770B9E513}"/>
                </a:ext>
              </a:extLst>
            </p:cNvPr>
            <p:cNvSpPr/>
            <p:nvPr/>
          </p:nvSpPr>
          <p:spPr>
            <a:xfrm>
              <a:off x="7634695" y="4775693"/>
              <a:ext cx="426686" cy="1257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6338" tIns="6338" rIns="6338" bIns="6338" numCol="1" spcCol="1267" rtlCol="0" anchor="ctr" anchorCtr="0">
              <a:noAutofit/>
            </a:bodyPr>
            <a:lstStyle/>
            <a:p>
              <a:pPr algn="ctr" defTabSz="44367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700" kern="0" dirty="0">
                  <a:solidFill>
                    <a:srgbClr val="34342B"/>
                  </a:solidFill>
                  <a:latin typeface="Vodafone Rg"/>
                </a:rPr>
                <a:t>UNI</a:t>
              </a:r>
              <a:endParaRPr lang="en-US" sz="700" kern="0" dirty="0">
                <a:solidFill>
                  <a:srgbClr val="34342B"/>
                </a:solidFill>
                <a:latin typeface="Vodafone Rg"/>
              </a:endParaRPr>
            </a:p>
          </p:txBody>
        </p:sp>
        <p:sp>
          <p:nvSpPr>
            <p:cNvPr id="43" name="Rectangle 202">
              <a:extLst>
                <a:ext uri="{FF2B5EF4-FFF2-40B4-BE49-F238E27FC236}">
                  <a16:creationId xmlns:a16="http://schemas.microsoft.com/office/drawing/2014/main" id="{666F2BB8-14FB-6245-894F-E8B365ED66F5}"/>
                </a:ext>
              </a:extLst>
            </p:cNvPr>
            <p:cNvSpPr/>
            <p:nvPr/>
          </p:nvSpPr>
          <p:spPr>
            <a:xfrm>
              <a:off x="10420311" y="4775693"/>
              <a:ext cx="426686" cy="12572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spcFirstLastPara="0" vert="horz" wrap="square" lIns="6338" tIns="6338" rIns="6338" bIns="6338" numCol="1" spcCol="1267" rtlCol="0" anchor="ctr" anchorCtr="0">
              <a:noAutofit/>
            </a:bodyPr>
            <a:lstStyle/>
            <a:p>
              <a:pPr algn="ctr" defTabSz="44367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700" kern="0" dirty="0">
                  <a:solidFill>
                    <a:srgbClr val="34342B"/>
                  </a:solidFill>
                  <a:latin typeface="Vodafone Rg"/>
                </a:rPr>
                <a:t>UNI</a:t>
              </a:r>
              <a:endParaRPr lang="en-US" sz="700" kern="0" dirty="0">
                <a:solidFill>
                  <a:srgbClr val="34342B"/>
                </a:solidFill>
                <a:latin typeface="Vodafone Rg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E87BE989-EA22-EE42-9E13-D76C2959766F}"/>
                </a:ext>
              </a:extLst>
            </p:cNvPr>
            <p:cNvSpPr/>
            <p:nvPr/>
          </p:nvSpPr>
          <p:spPr bwMode="auto">
            <a:xfrm>
              <a:off x="4699331" y="4725252"/>
              <a:ext cx="648072" cy="294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SimSun" pitchFamily="2" charset="-122"/>
                </a:rPr>
                <a:t>Site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EC069587-89AA-5F42-8560-3500001CF4BF}"/>
                </a:ext>
              </a:extLst>
            </p:cNvPr>
            <p:cNvSpPr/>
            <p:nvPr/>
          </p:nvSpPr>
          <p:spPr bwMode="auto">
            <a:xfrm>
              <a:off x="429265" y="4733421"/>
              <a:ext cx="648072" cy="294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SimSun" pitchFamily="2" charset="-122"/>
                </a:rPr>
                <a:t>Site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id="{71873553-0C39-0B4C-81CF-3B011BD5E62F}"/>
                </a:ext>
              </a:extLst>
            </p:cNvPr>
            <p:cNvSpPr/>
            <p:nvPr/>
          </p:nvSpPr>
          <p:spPr bwMode="auto">
            <a:xfrm>
              <a:off x="6823037" y="4732416"/>
              <a:ext cx="648072" cy="294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SimSun" pitchFamily="2" charset="-122"/>
                </a:rPr>
                <a:t>Site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id="{83494F02-E557-6349-83EC-4C0C07271F15}"/>
                </a:ext>
              </a:extLst>
            </p:cNvPr>
            <p:cNvSpPr/>
            <p:nvPr/>
          </p:nvSpPr>
          <p:spPr bwMode="auto">
            <a:xfrm>
              <a:off x="11058536" y="4671893"/>
              <a:ext cx="648072" cy="2944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tabLst/>
              </a:pPr>
              <a:r>
                <a:rPr kumimoji="0" lang="en-US" altLang="zh-CN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SimSun" pitchFamily="2" charset="-122"/>
                </a:rPr>
                <a:t>Site</a:t>
              </a:r>
              <a:endParaRPr kumimoji="0" lang="zh-CN" altLang="en-US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SimSun" pitchFamily="2" charset="-122"/>
              </a:endParaRPr>
            </a:p>
          </p:txBody>
        </p: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75BD5FD5-480A-E948-8C3F-90E4E99C80ED}"/>
                </a:ext>
              </a:extLst>
            </p:cNvPr>
            <p:cNvCxnSpPr>
              <a:stCxn id="38" idx="1"/>
              <a:endCxn id="45" idx="3"/>
            </p:cNvCxnSpPr>
            <p:nvPr/>
          </p:nvCxnSpPr>
          <p:spPr bwMode="auto">
            <a:xfrm flipH="1" flipV="1">
              <a:off x="1077337" y="4880664"/>
              <a:ext cx="308631" cy="22851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直接连接符 242">
              <a:extLst>
                <a:ext uri="{FF2B5EF4-FFF2-40B4-BE49-F238E27FC236}">
                  <a16:creationId xmlns:a16="http://schemas.microsoft.com/office/drawing/2014/main" id="{25053001-6DCA-654F-A2FB-5172DC435DE2}"/>
                </a:ext>
              </a:extLst>
            </p:cNvPr>
            <p:cNvCxnSpPr>
              <a:stCxn id="46" idx="1"/>
              <a:endCxn id="44" idx="3"/>
            </p:cNvCxnSpPr>
            <p:nvPr/>
          </p:nvCxnSpPr>
          <p:spPr bwMode="auto">
            <a:xfrm flipH="1" flipV="1">
              <a:off x="5347403" y="4872495"/>
              <a:ext cx="1475634" cy="7165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直接连接符 243">
              <a:extLst>
                <a:ext uri="{FF2B5EF4-FFF2-40B4-BE49-F238E27FC236}">
                  <a16:creationId xmlns:a16="http://schemas.microsoft.com/office/drawing/2014/main" id="{0998BA15-8581-214D-9F38-FB0B6C37429A}"/>
                </a:ext>
              </a:extLst>
            </p:cNvPr>
            <p:cNvCxnSpPr>
              <a:stCxn id="44" idx="1"/>
            </p:cNvCxnSpPr>
            <p:nvPr/>
          </p:nvCxnSpPr>
          <p:spPr bwMode="auto">
            <a:xfrm flipH="1">
              <a:off x="4634804" y="4872495"/>
              <a:ext cx="64527" cy="12652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直接连接符 244">
              <a:extLst>
                <a:ext uri="{FF2B5EF4-FFF2-40B4-BE49-F238E27FC236}">
                  <a16:creationId xmlns:a16="http://schemas.microsoft.com/office/drawing/2014/main" id="{BF89CE36-DAC5-8645-8D79-AEF7EDC00F8C}"/>
                </a:ext>
              </a:extLst>
            </p:cNvPr>
            <p:cNvCxnSpPr>
              <a:stCxn id="42" idx="1"/>
              <a:endCxn id="46" idx="3"/>
            </p:cNvCxnSpPr>
            <p:nvPr/>
          </p:nvCxnSpPr>
          <p:spPr bwMode="auto">
            <a:xfrm flipH="1">
              <a:off x="7471109" y="4838558"/>
              <a:ext cx="163586" cy="41102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直接连接符 245">
              <a:extLst>
                <a:ext uri="{FF2B5EF4-FFF2-40B4-BE49-F238E27FC236}">
                  <a16:creationId xmlns:a16="http://schemas.microsoft.com/office/drawing/2014/main" id="{BA68CA50-AC19-094B-B485-A44A88B51922}"/>
                </a:ext>
              </a:extLst>
            </p:cNvPr>
            <p:cNvCxnSpPr>
              <a:stCxn id="47" idx="1"/>
              <a:endCxn id="43" idx="3"/>
            </p:cNvCxnSpPr>
            <p:nvPr/>
          </p:nvCxnSpPr>
          <p:spPr bwMode="auto">
            <a:xfrm flipH="1">
              <a:off x="10846997" y="4819137"/>
              <a:ext cx="211539" cy="19421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1" name="灯片编号占位符 1"/>
          <p:cNvSpPr txBox="1">
            <a:spLocks/>
          </p:cNvSpPr>
          <p:nvPr/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en-US"/>
            </a:defPPr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58974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Deployment of the hybrid 5G Radio Network (PNFs &amp; VNFs)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Complete PNF Support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Platform Enhancements to Deploy Edge PNF &amp; Virtual Radio Network Functions (e.g. CU)</a:t>
            </a:r>
          </a:p>
          <a:p>
            <a:pPr lvl="3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PNF PlugNplay, Configuration Enhancements, Performance Analysis &amp; Optimization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Optimization of the deployed 5G network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OOF enhancements for optimal placement of edge resources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Edge Analytics to Support 5G Network </a:t>
            </a:r>
            <a:r>
              <a:rPr lang="en-US" sz="2000"/>
              <a:t>Optimization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5G USE CASE</a:t>
            </a:r>
          </a:p>
        </p:txBody>
      </p:sp>
    </p:spTree>
    <p:extLst>
      <p:ext uri="{BB962C8B-B14F-4D97-AF65-F5344CB8AC3E}">
        <p14:creationId xmlns:p14="http://schemas.microsoft.com/office/powerpoint/2010/main" val="2115492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7393141-79FF-B54E-9688-266FDAAC15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PROJECT</a:t>
            </a:r>
            <a:br>
              <a:rPr lang="en-US" dirty="0"/>
            </a:br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47122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954578-4E02-1343-8112-55F77EA7D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5840"/>
            <a:ext cx="8280903" cy="5021262"/>
          </a:xfrm>
        </p:spPr>
        <p:txBody>
          <a:bodyPr>
            <a:normAutofit/>
          </a:bodyPr>
          <a:lstStyle/>
          <a:p>
            <a:r>
              <a:rPr lang="en-US" sz="2800" dirty="0"/>
              <a:t>Upgrade HBase and Titan to Cassandra &amp; Janus Graph Upgrade and add </a:t>
            </a:r>
            <a:r>
              <a:rPr lang="en-US" sz="2800" dirty="0" err="1"/>
              <a:t>RethinkDB</a:t>
            </a:r>
            <a:endParaRPr lang="en-US" sz="2800" dirty="0"/>
          </a:p>
          <a:p>
            <a:r>
              <a:rPr lang="en-US" sz="2800" dirty="0"/>
              <a:t>Add SR-IOV to the AAI data-model</a:t>
            </a:r>
          </a:p>
          <a:p>
            <a:r>
              <a:rPr lang="en-US" sz="2800" dirty="0"/>
              <a:t>Historical View – see when ONAP data changed</a:t>
            </a:r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1E1D85-E744-A945-8272-13665A5DB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AAI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9AF424-720E-BD4A-95B4-9BD860D85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667" y="1771776"/>
            <a:ext cx="1928648" cy="12921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D2D104-554C-4044-9050-D68EA7C566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2010" y="3243487"/>
            <a:ext cx="2425962" cy="7581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B5C076-4005-344A-ACBC-D06FDBCF8E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51406" y="4181117"/>
            <a:ext cx="2367170" cy="7101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B932C7-104D-934C-9D39-2A0235826C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5159" y="2973440"/>
            <a:ext cx="5659120" cy="32337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5F00400-619E-4046-A858-4AA2A4947C2D}"/>
              </a:ext>
            </a:extLst>
          </p:cNvPr>
          <p:cNvSpPr txBox="1"/>
          <p:nvPr/>
        </p:nvSpPr>
        <p:spPr>
          <a:xfrm>
            <a:off x="2026623" y="6161242"/>
            <a:ext cx="5056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Note: AAI </a:t>
            </a:r>
            <a:r>
              <a:rPr lang="en-US" sz="1400" dirty="0" err="1"/>
              <a:t>Historial</a:t>
            </a:r>
            <a:r>
              <a:rPr lang="en-US" sz="1400" dirty="0"/>
              <a:t> Data backend is available, but the UI is pending.</a:t>
            </a:r>
          </a:p>
        </p:txBody>
      </p:sp>
    </p:spTree>
    <p:extLst>
      <p:ext uri="{BB962C8B-B14F-4D97-AF65-F5344CB8AC3E}">
        <p14:creationId xmlns:p14="http://schemas.microsoft.com/office/powerpoint/2010/main" val="289762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A75E7B-5F75-404D-B79C-A4AE915B5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976" y="1005839"/>
            <a:ext cx="10723717" cy="5342710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/>
              <a:t>Add support for new LCM Action Reboot and enhancement existing LCM actions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600" dirty="0"/>
              <a:t>Add Reboot support to APP-C Client Library as well as support to enable payloads in the response for </a:t>
            </a:r>
            <a:r>
              <a:rPr lang="en-US" sz="2600" dirty="0" err="1"/>
              <a:t>Healthcheck</a:t>
            </a:r>
            <a:r>
              <a:rPr lang="en-US" sz="2600" dirty="0"/>
              <a:t>, </a:t>
            </a:r>
            <a:r>
              <a:rPr lang="en-US" sz="2600" dirty="0" err="1"/>
              <a:t>UpgradePrecheck</a:t>
            </a:r>
            <a:r>
              <a:rPr lang="en-US" sz="2600" dirty="0"/>
              <a:t>, and </a:t>
            </a:r>
            <a:r>
              <a:rPr lang="en-US" sz="2600" dirty="0" err="1"/>
              <a:t>UpgradePostcheck</a:t>
            </a:r>
            <a:endParaRPr lang="en-US" sz="2600" dirty="0"/>
          </a:p>
          <a:p>
            <a:pPr marL="406400" lvl="1" indent="-171450">
              <a:lnSpc>
                <a:spcPct val="110000"/>
              </a:lnSpc>
            </a:pPr>
            <a:r>
              <a:rPr lang="en-US" sz="2600" dirty="0"/>
              <a:t>Support OpenStack actions Start, Stop, Reboot and Restart at the VNF levels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600" dirty="0"/>
              <a:t>Add feature in Design Services to support Reboot LCM command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600" dirty="0"/>
              <a:t>Enhance Ansible support by enabling granular parsing of response messages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600" dirty="0"/>
              <a:t>Support </a:t>
            </a:r>
            <a:r>
              <a:rPr lang="en-US" sz="2600" dirty="0" err="1"/>
              <a:t>HealthCheck</a:t>
            </a:r>
            <a:r>
              <a:rPr lang="en-US" sz="2600" dirty="0"/>
              <a:t> response with Payload which contains detailed status coming from VNF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600" dirty="0"/>
              <a:t>Support </a:t>
            </a:r>
            <a:r>
              <a:rPr lang="en-US" sz="2600" dirty="0" err="1"/>
              <a:t>UpgradePreCheck</a:t>
            </a:r>
            <a:r>
              <a:rPr lang="en-US" sz="2600" dirty="0"/>
              <a:t> and </a:t>
            </a:r>
            <a:r>
              <a:rPr lang="en-US" sz="2600" dirty="0" err="1"/>
              <a:t>UpgradePostCheck</a:t>
            </a:r>
            <a:r>
              <a:rPr lang="en-US" sz="2600" dirty="0"/>
              <a:t> responses with Payload which contain detailed status coming from VNF</a:t>
            </a:r>
          </a:p>
          <a:p>
            <a:pPr marL="406400" lvl="1" indent="-171450">
              <a:lnSpc>
                <a:spcPct val="110000"/>
              </a:lnSpc>
            </a:pPr>
            <a:r>
              <a:rPr lang="en-US" sz="2600" dirty="0" err="1"/>
              <a:t>DistributeTraffic</a:t>
            </a:r>
            <a:r>
              <a:rPr lang="en-US" sz="2600" dirty="0"/>
              <a:t> for migration of traffic from source to destination with appropriate input parameters. The payload would then be passed to the downstream Ansible server to take appropriate actions.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68CFCC-2C91-5F4B-B000-20BC83F35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77" y="231620"/>
            <a:ext cx="10972800" cy="640080"/>
          </a:xfrm>
        </p:spPr>
        <p:txBody>
          <a:bodyPr/>
          <a:lstStyle/>
          <a:p>
            <a:r>
              <a:rPr lang="en-US" dirty="0"/>
              <a:t>APPC</a:t>
            </a:r>
          </a:p>
        </p:txBody>
      </p:sp>
    </p:spTree>
    <p:extLst>
      <p:ext uri="{BB962C8B-B14F-4D97-AF65-F5344CB8AC3E}">
        <p14:creationId xmlns:p14="http://schemas.microsoft.com/office/powerpoint/2010/main" val="3383721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17306</TotalTime>
  <Words>2242</Words>
  <Application>Microsoft Macintosh PowerPoint</Application>
  <PresentationFormat>Widescreen</PresentationFormat>
  <Paragraphs>491</Paragraphs>
  <Slides>28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4" baseType="lpstr">
      <vt:lpstr>DengXian</vt:lpstr>
      <vt:lpstr>DengXian Light</vt:lpstr>
      <vt:lpstr>微软雅黑</vt:lpstr>
      <vt:lpstr>MS PGothic</vt:lpstr>
      <vt:lpstr>MS PGothic</vt:lpstr>
      <vt:lpstr>SimSun</vt:lpstr>
      <vt:lpstr>.AppleSystemUIFont</vt:lpstr>
      <vt:lpstr>Arial</vt:lpstr>
      <vt:lpstr>Calibri</vt:lpstr>
      <vt:lpstr>Calibri Light</vt:lpstr>
      <vt:lpstr>Century Gothic (Body)</vt:lpstr>
      <vt:lpstr>Helvetica Neue Light</vt:lpstr>
      <vt:lpstr>Symbol</vt:lpstr>
      <vt:lpstr>Vodafone Rg</vt:lpstr>
      <vt:lpstr>Wingdings</vt:lpstr>
      <vt:lpstr>Office Theme</vt:lpstr>
      <vt:lpstr>Casablanca Release Highlights</vt:lpstr>
      <vt:lpstr>Casablanca Highlights</vt:lpstr>
      <vt:lpstr>ONAP Casablanca Architecture  (High-Level View with Projects) </vt:lpstr>
      <vt:lpstr>Two New USE CASES</vt:lpstr>
      <vt:lpstr>CCVPN(Cross Domain and Cross Layer VPN) USE CASE</vt:lpstr>
      <vt:lpstr>5G USE CASE</vt:lpstr>
      <vt:lpstr>PROJECT Summary</vt:lpstr>
      <vt:lpstr>AAI</vt:lpstr>
      <vt:lpstr>APPC</vt:lpstr>
      <vt:lpstr>CCSDK</vt:lpstr>
      <vt:lpstr>CLAMP</vt:lpstr>
      <vt:lpstr>CLI</vt:lpstr>
      <vt:lpstr>DCAE</vt:lpstr>
      <vt:lpstr>Documentation</vt:lpstr>
      <vt:lpstr>External API</vt:lpstr>
      <vt:lpstr>HOLMES</vt:lpstr>
      <vt:lpstr>Integration</vt:lpstr>
      <vt:lpstr>Multi-Cloud</vt:lpstr>
      <vt:lpstr>MSB</vt:lpstr>
      <vt:lpstr>OOM</vt:lpstr>
      <vt:lpstr>Policy</vt:lpstr>
      <vt:lpstr>POMBA (Post Orchestration Model Based Audit)</vt:lpstr>
      <vt:lpstr>SDC</vt:lpstr>
      <vt:lpstr>SDNC</vt:lpstr>
      <vt:lpstr>SO</vt:lpstr>
      <vt:lpstr>UUI</vt:lpstr>
      <vt:lpstr>VF-C</vt:lpstr>
      <vt:lpstr>VNFSDK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Microsoft Office User</cp:lastModifiedBy>
  <cp:revision>156</cp:revision>
  <dcterms:created xsi:type="dcterms:W3CDTF">2017-02-27T16:23:08Z</dcterms:created>
  <dcterms:modified xsi:type="dcterms:W3CDTF">2018-11-19T16:31:59Z</dcterms:modified>
</cp:coreProperties>
</file>