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258" r:id="rId2"/>
    <p:sldId id="389" r:id="rId3"/>
    <p:sldId id="390" r:id="rId4"/>
    <p:sldId id="308" r:id="rId5"/>
    <p:sldId id="400" r:id="rId6"/>
    <p:sldId id="401" r:id="rId7"/>
    <p:sldId id="392" r:id="rId8"/>
    <p:sldId id="393" r:id="rId9"/>
    <p:sldId id="394" r:id="rId10"/>
    <p:sldId id="395" r:id="rId11"/>
    <p:sldId id="396" r:id="rId12"/>
    <p:sldId id="397" r:id="rId13"/>
    <p:sldId id="398" r:id="rId14"/>
    <p:sldId id="399" r:id="rId15"/>
    <p:sldId id="403" r:id="rId16"/>
    <p:sldId id="402" r:id="rId17"/>
    <p:sldId id="404" r:id="rId18"/>
    <p:sldId id="388" r:id="rId19"/>
    <p:sldId id="39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rn, Linda (Nokia - US/Murray Hill)" initials="HL(-UH" lastIdx="16" clrIdx="0">
    <p:extLst>
      <p:ext uri="{19B8F6BF-5375-455C-9EA6-DF929625EA0E}">
        <p15:presenceInfo xmlns:p15="http://schemas.microsoft.com/office/powerpoint/2012/main" userId="S-1-5-21-1593251271-2640304127-1825641215-21162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66" autoAdjust="0"/>
  </p:normalViewPr>
  <p:slideViewPr>
    <p:cSldViewPr snapToGrid="0" snapToObjects="1">
      <p:cViewPr varScale="1">
        <p:scale>
          <a:sx n="48" d="100"/>
          <a:sy n="48" d="100"/>
        </p:scale>
        <p:origin x="65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Training at the regional</a:t>
            </a:r>
            <a:r>
              <a:rPr lang="en-US" baseline="0" dirty="0"/>
              <a:t> sites and inference at the edges.</a:t>
            </a:r>
          </a:p>
          <a:p>
            <a:r>
              <a:rPr lang="en-US" baseline="0" dirty="0"/>
              <a:t>Both at the edges</a:t>
            </a:r>
          </a:p>
          <a:p>
            <a:r>
              <a:rPr lang="en-US" baseline="0" dirty="0"/>
              <a:t>Both at the regional sites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661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NAP+Dublin+Release+Architecture+Requirement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onap.org/browse/ONAPARC-28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45304353" TargetMode="External"/><Relationship Id="rId2" Type="http://schemas.openxmlformats.org/officeDocument/2006/relationships/hyperlink" Target="https://wiki.onap.org/pages/viewpage.action?pageId=4530680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45304353" TargetMode="External"/><Relationship Id="rId2" Type="http://schemas.openxmlformats.org/officeDocument/2006/relationships/hyperlink" Target="https://wiki.onap.org/pages/viewpage.action?pageId=4530680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onap.org/browse/ONAPARC-28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Dublin Architecture Requirements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Stephen Terrill, et al.</a:t>
            </a:r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EE98AC-6739-4FBA-B893-36A6310AAE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CE9D66-78B5-4778-BDE8-C7E674652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Modularity (2/2)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35986-34EE-4401-AECD-D1A9B0CF9C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Start small.  Start with SO and Controllers.</a:t>
            </a:r>
          </a:p>
          <a:p>
            <a:r>
              <a:rPr lang="en-US" dirty="0"/>
              <a:t>SO:</a:t>
            </a:r>
          </a:p>
          <a:p>
            <a:pPr lvl="1"/>
            <a:r>
              <a:rPr lang="en-US" dirty="0"/>
              <a:t>API  handler</a:t>
            </a:r>
          </a:p>
          <a:p>
            <a:pPr lvl="1"/>
            <a:r>
              <a:rPr lang="en-US" dirty="0"/>
              <a:t> Request DB</a:t>
            </a:r>
          </a:p>
          <a:p>
            <a:pPr lvl="1"/>
            <a:r>
              <a:rPr lang="en-US" dirty="0"/>
              <a:t>BPMN Infra</a:t>
            </a:r>
          </a:p>
          <a:p>
            <a:pPr lvl="1"/>
            <a:r>
              <a:rPr lang="en-US" dirty="0"/>
              <a:t>SDC controller</a:t>
            </a:r>
          </a:p>
          <a:p>
            <a:pPr lvl="1"/>
            <a:r>
              <a:rPr lang="en-US" dirty="0"/>
              <a:t>Catalog Adapter</a:t>
            </a:r>
          </a:p>
          <a:p>
            <a:pPr lvl="1"/>
            <a:r>
              <a:rPr lang="en-US" dirty="0"/>
              <a:t>Adapters for the controllers (SDNC/VFC/…) and</a:t>
            </a:r>
          </a:p>
          <a:p>
            <a:pPr lvl="1"/>
            <a:r>
              <a:rPr lang="en-US" dirty="0"/>
              <a:t>Cloud Adapter</a:t>
            </a:r>
          </a:p>
          <a:p>
            <a:r>
              <a:rPr lang="en-US" dirty="0"/>
              <a:t>Controllers:</a:t>
            </a:r>
          </a:p>
          <a:p>
            <a:pPr lvl="1"/>
            <a:r>
              <a:rPr lang="en-US" dirty="0"/>
              <a:t>IP assignment</a:t>
            </a:r>
          </a:p>
          <a:p>
            <a:pPr lvl="1"/>
            <a:r>
              <a:rPr lang="en-US" dirty="0"/>
              <a:t>Tosca Parser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7669C2A1-7952-46F5-9302-626FCF0740F4}"/>
              </a:ext>
            </a:extLst>
          </p:cNvPr>
          <p:cNvSpPr/>
          <p:nvPr/>
        </p:nvSpPr>
        <p:spPr>
          <a:xfrm>
            <a:off x="7837714" y="1289957"/>
            <a:ext cx="1371600" cy="50187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B8D1E2-9EB8-4130-B17D-82AD19B0BA07}"/>
              </a:ext>
            </a:extLst>
          </p:cNvPr>
          <p:cNvSpPr txBox="1"/>
          <p:nvPr/>
        </p:nvSpPr>
        <p:spPr>
          <a:xfrm>
            <a:off x="8767088" y="3066398"/>
            <a:ext cx="3424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Proposal:  Discussion with projects</a:t>
            </a:r>
          </a:p>
        </p:txBody>
      </p:sp>
    </p:spTree>
    <p:extLst>
      <p:ext uri="{BB962C8B-B14F-4D97-AF65-F5344CB8AC3E}">
        <p14:creationId xmlns:p14="http://schemas.microsoft.com/office/powerpoint/2010/main" val="1495616481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AF698A-7EE0-4525-9070-3DAEFC92FB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6E2B12-E976-4E92-9482-35AE1D304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 Alignment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203EC-F427-430D-8D75-D18E92EDE9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VNFM plug-in to SO:</a:t>
            </a:r>
          </a:p>
          <a:p>
            <a:pPr lvl="1"/>
            <a:r>
              <a:rPr lang="en-US" dirty="0"/>
              <a:t>SO, SOL003 plug-in</a:t>
            </a:r>
          </a:p>
          <a:p>
            <a:pPr lvl="1"/>
            <a:r>
              <a:rPr lang="en-US" dirty="0"/>
              <a:t>SDC, indicate of whether to use VNFM</a:t>
            </a:r>
          </a:p>
          <a:p>
            <a:pPr lvl="1"/>
            <a:r>
              <a:rPr lang="en-US" dirty="0"/>
              <a:t>A&amp;AI: VNF/VF Instance &lt;-&gt; VNFM instance</a:t>
            </a:r>
          </a:p>
          <a:p>
            <a:r>
              <a:rPr lang="en-US" dirty="0"/>
              <a:t>Other scenarios proposed, more work to do.</a:t>
            </a:r>
            <a:br>
              <a:rPr lang="en-US" dirty="0"/>
            </a:br>
            <a:r>
              <a:rPr lang="en-US" dirty="0"/>
              <a:t>(not sufficient arch discussions yet)</a:t>
            </a:r>
          </a:p>
          <a:p>
            <a:pPr lvl="1"/>
            <a:r>
              <a:rPr lang="en-US" dirty="0"/>
              <a:t>SOL005 between SO and ETSI defined NFVO</a:t>
            </a:r>
          </a:p>
          <a:p>
            <a:pPr lvl="1"/>
            <a:r>
              <a:rPr lang="en-US" dirty="0"/>
              <a:t>Exposing SOL005 NBI from ONAP</a:t>
            </a:r>
          </a:p>
          <a:p>
            <a:pPr lvl="1"/>
            <a:r>
              <a:rPr lang="en-US" dirty="0"/>
              <a:t>ONAP connection of VNF through SOL002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235128E-28FA-4BF0-B0EC-9B4DA46C47A4}"/>
              </a:ext>
            </a:extLst>
          </p:cNvPr>
          <p:cNvSpPr/>
          <p:nvPr/>
        </p:nvSpPr>
        <p:spPr>
          <a:xfrm>
            <a:off x="5747657" y="947057"/>
            <a:ext cx="2416629" cy="945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DE0091-9D32-4437-AE45-71092F3D70B4}"/>
              </a:ext>
            </a:extLst>
          </p:cNvPr>
          <p:cNvSpPr/>
          <p:nvPr/>
        </p:nvSpPr>
        <p:spPr>
          <a:xfrm>
            <a:off x="9759433" y="1670957"/>
            <a:ext cx="2416629" cy="11430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ETSI defined VNFM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3F6CDF-113F-4DF3-B50A-FA1B096F318E}"/>
              </a:ext>
            </a:extLst>
          </p:cNvPr>
          <p:cNvCxnSpPr/>
          <p:nvPr/>
        </p:nvCxnSpPr>
        <p:spPr>
          <a:xfrm>
            <a:off x="8017329" y="1518557"/>
            <a:ext cx="1742104" cy="8490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3AE8D5A-63A9-4A28-BEC2-B653F2E3258F}"/>
              </a:ext>
            </a:extLst>
          </p:cNvPr>
          <p:cNvSpPr/>
          <p:nvPr/>
        </p:nvSpPr>
        <p:spPr>
          <a:xfrm>
            <a:off x="7756071" y="1475490"/>
            <a:ext cx="408215" cy="19546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F200A6-35FD-4775-B970-E05B923852BD}"/>
              </a:ext>
            </a:extLst>
          </p:cNvPr>
          <p:cNvSpPr txBox="1"/>
          <p:nvPr/>
        </p:nvSpPr>
        <p:spPr>
          <a:xfrm>
            <a:off x="8320754" y="1475490"/>
            <a:ext cx="1282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ETSI </a:t>
            </a:r>
            <a:r>
              <a:rPr lang="en-US" dirty="0" err="1"/>
              <a:t>Stds</a:t>
            </a:r>
            <a:r>
              <a:rPr lang="en-US" dirty="0"/>
              <a:t> i/f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0F4CC99-61DC-4858-B53E-819ED94731FE}"/>
              </a:ext>
            </a:extLst>
          </p:cNvPr>
          <p:cNvSpPr/>
          <p:nvPr/>
        </p:nvSpPr>
        <p:spPr>
          <a:xfrm>
            <a:off x="8378419" y="3060296"/>
            <a:ext cx="1019923" cy="2613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5AEAA4B-F452-4370-ACB2-3B8FC88B0475}"/>
              </a:ext>
            </a:extLst>
          </p:cNvPr>
          <p:cNvSpPr/>
          <p:nvPr/>
        </p:nvSpPr>
        <p:spPr>
          <a:xfrm>
            <a:off x="10587789" y="3176813"/>
            <a:ext cx="1470364" cy="5715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ETSI defined NFVO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799A078-6F21-4F67-84FB-3EE9E21A47FD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9398342" y="3190973"/>
            <a:ext cx="1189447" cy="271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634F630-EB33-460E-8A40-FEC2F978A0C1}"/>
              </a:ext>
            </a:extLst>
          </p:cNvPr>
          <p:cNvSpPr/>
          <p:nvPr/>
        </p:nvSpPr>
        <p:spPr>
          <a:xfrm>
            <a:off x="7436721" y="3819839"/>
            <a:ext cx="1019923" cy="2613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ONAP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CBEA530-0284-4334-BC03-F3A74A33372A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7946683" y="3529453"/>
            <a:ext cx="19866" cy="2903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C499A41-4F61-4F88-B1E7-0A9C2223EDF9}"/>
              </a:ext>
            </a:extLst>
          </p:cNvPr>
          <p:cNvSpPr txBox="1"/>
          <p:nvPr/>
        </p:nvSpPr>
        <p:spPr>
          <a:xfrm>
            <a:off x="8010848" y="3470132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SOL005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E053AB4-996A-4E18-B46E-3AC8288B934A}"/>
              </a:ext>
            </a:extLst>
          </p:cNvPr>
          <p:cNvSpPr/>
          <p:nvPr/>
        </p:nvSpPr>
        <p:spPr>
          <a:xfrm>
            <a:off x="9064127" y="3815460"/>
            <a:ext cx="1019923" cy="2613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ONAP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62F0306-0D10-489F-8D45-AF08FA42247C}"/>
              </a:ext>
            </a:extLst>
          </p:cNvPr>
          <p:cNvSpPr/>
          <p:nvPr/>
        </p:nvSpPr>
        <p:spPr>
          <a:xfrm>
            <a:off x="9258673" y="4370022"/>
            <a:ext cx="734392" cy="30119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200A359-F309-4A21-89F8-DB14232DE51D}"/>
              </a:ext>
            </a:extLst>
          </p:cNvPr>
          <p:cNvCxnSpPr>
            <a:stCxn id="19" idx="2"/>
            <a:endCxn id="20" idx="0"/>
          </p:cNvCxnSpPr>
          <p:nvPr/>
        </p:nvCxnSpPr>
        <p:spPr>
          <a:xfrm>
            <a:off x="9574089" y="4076814"/>
            <a:ext cx="51780" cy="293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8592E86-8D02-4C53-A03F-F225FCEB9382}"/>
              </a:ext>
            </a:extLst>
          </p:cNvPr>
          <p:cNvSpPr txBox="1"/>
          <p:nvPr/>
        </p:nvSpPr>
        <p:spPr>
          <a:xfrm>
            <a:off x="9554222" y="4076814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SOL002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363703-6778-8F49-B017-6F17F57E423D}"/>
              </a:ext>
            </a:extLst>
          </p:cNvPr>
          <p:cNvSpPr txBox="1"/>
          <p:nvPr/>
        </p:nvSpPr>
        <p:spPr>
          <a:xfrm>
            <a:off x="9796976" y="3220196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SOL005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F95DAA-15AE-3647-BA7A-4E1271F1239C}"/>
              </a:ext>
            </a:extLst>
          </p:cNvPr>
          <p:cNvSpPr txBox="1"/>
          <p:nvPr/>
        </p:nvSpPr>
        <p:spPr>
          <a:xfrm>
            <a:off x="8704227" y="1892649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SOL003</a:t>
            </a:r>
          </a:p>
        </p:txBody>
      </p:sp>
    </p:spTree>
    <p:extLst>
      <p:ext uri="{BB962C8B-B14F-4D97-AF65-F5344CB8AC3E}">
        <p14:creationId xmlns:p14="http://schemas.microsoft.com/office/powerpoint/2010/main" val="1740783381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F49BA9-4330-4273-BE22-8DA277D8EB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B24CF2-A587-4EFB-855F-4C377A6D8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Joint Arch // Modelling issues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DD3C64-2147-4DAA-862F-87F27D01F8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Modelling a Allotted network function</a:t>
            </a:r>
          </a:p>
          <a:p>
            <a:pPr lvl="1"/>
            <a:r>
              <a:rPr lang="en-US" dirty="0"/>
              <a:t>An allotted network function is a network function where part of its capability is allocated to a service.</a:t>
            </a:r>
          </a:p>
          <a:p>
            <a:pPr lvl="1"/>
            <a:r>
              <a:rPr lang="en-US" dirty="0"/>
              <a:t>A number of steps are defined over a few release, starting with the VNFs.</a:t>
            </a:r>
          </a:p>
          <a:p>
            <a:r>
              <a:rPr lang="en-US" dirty="0"/>
              <a:t>NSD modelling</a:t>
            </a:r>
          </a:p>
          <a:p>
            <a:pPr lvl="1"/>
            <a:r>
              <a:rPr lang="en-US" dirty="0"/>
              <a:t>Does the NSD have to be explicitly modelled or can it use the ONAP defined services.</a:t>
            </a:r>
          </a:p>
          <a:p>
            <a:pPr lvl="1"/>
            <a:r>
              <a:rPr lang="en-US" dirty="0"/>
              <a:t>Note: There is agreement that we need a way to represent a NSD somehow.</a:t>
            </a:r>
          </a:p>
          <a:p>
            <a:r>
              <a:rPr lang="en-US" dirty="0"/>
              <a:t>Support of SOL001 v2.5.1</a:t>
            </a:r>
          </a:p>
          <a:p>
            <a:r>
              <a:rPr lang="en-US" dirty="0"/>
              <a:t>Orchestration Scenarios</a:t>
            </a:r>
          </a:p>
          <a:p>
            <a:pPr lvl="1"/>
            <a:r>
              <a:rPr lang="en-US" dirty="0"/>
              <a:t>What are the driving network scenarios for ETSI-ONAP alignment. Ongoing.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40120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E23B08-3B76-41D0-BC67-4BA90C4974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DBD19B-4ACF-4455-9655-1746AF068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Architectural Support for 5G use cases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3A9D15-CFF6-42A0-85DA-0E6A5316FB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Covered in 5G Use Case work.</a:t>
            </a:r>
          </a:p>
          <a:p>
            <a:r>
              <a:rPr lang="en-US" dirty="0"/>
              <a:t>Retained as a placeholder for </a:t>
            </a:r>
            <a:r>
              <a:rPr lang="en-US" dirty="0" err="1"/>
              <a:t>deepdives</a:t>
            </a:r>
            <a:r>
              <a:rPr lang="en-US" dirty="0"/>
              <a:t> if required.</a:t>
            </a:r>
          </a:p>
        </p:txBody>
      </p:sp>
    </p:spTree>
    <p:extLst>
      <p:ext uri="{BB962C8B-B14F-4D97-AF65-F5344CB8AC3E}">
        <p14:creationId xmlns:p14="http://schemas.microsoft.com/office/powerpoint/2010/main" val="3077239819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EFDD6C-81D5-4A91-88E7-AEDEA2AE2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8F025D-5281-4094-B662-9C85032CA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6510E-BEBC-491B-89F8-577338CD31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Increase / Evolve the Architecture documentation</a:t>
            </a:r>
          </a:p>
          <a:p>
            <a:r>
              <a:rPr lang="en-US" dirty="0"/>
              <a:t>Architecture </a:t>
            </a:r>
            <a:r>
              <a:rPr lang="en-US"/>
              <a:t>evolution roadmap</a:t>
            </a:r>
          </a:p>
        </p:txBody>
      </p:sp>
    </p:spTree>
    <p:extLst>
      <p:ext uri="{BB962C8B-B14F-4D97-AF65-F5344CB8AC3E}">
        <p14:creationId xmlns:p14="http://schemas.microsoft.com/office/powerpoint/2010/main" val="912294065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E90E97-7CDA-414A-93B8-0CE9CB48F4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6DFC2D-096A-4EA5-BC57-EA610C12D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TOSCA Task Force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307D3-7A3D-418C-9C1C-025FDBE7D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1460582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There is a Tosca Task Force with the following objectives:</a:t>
            </a:r>
          </a:p>
          <a:p>
            <a:pPr lvl="1"/>
            <a:r>
              <a:rPr lang="en-US" sz="1400" dirty="0"/>
              <a:t>Establish TOSCA as the "normative", supplier/operator neutral way to package and describe (model) network service and functions in ONAP.</a:t>
            </a:r>
          </a:p>
          <a:p>
            <a:pPr lvl="1"/>
            <a:r>
              <a:rPr lang="en-US" sz="1400" dirty="0"/>
              <a:t>Enable template reuse and orchestration outcome consistency across ONAP related on-boarding, design, instantiation and operation activities.</a:t>
            </a:r>
          </a:p>
          <a:p>
            <a:pPr lvl="1"/>
            <a:r>
              <a:rPr lang="en-US" sz="1400" dirty="0"/>
              <a:t>Identify TOSCA adoption barriers/gaps and recommend closure actions.</a:t>
            </a:r>
          </a:p>
          <a:p>
            <a:pPr lvl="1"/>
            <a:endParaRPr lang="en-US" sz="14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D414559-9B8B-47BA-BB51-8A26BCF4D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451847"/>
              </p:ext>
            </p:extLst>
          </p:nvPr>
        </p:nvGraphicFramePr>
        <p:xfrm>
          <a:off x="414093" y="3000459"/>
          <a:ext cx="11039108" cy="3312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2632">
                  <a:extLst>
                    <a:ext uri="{9D8B030D-6E8A-4147-A177-3AD203B41FA5}">
                      <a16:colId xmlns:a16="http://schemas.microsoft.com/office/drawing/2014/main" val="3930330821"/>
                    </a:ext>
                  </a:extLst>
                </a:gridCol>
                <a:gridCol w="8766476">
                  <a:extLst>
                    <a:ext uri="{9D8B030D-6E8A-4147-A177-3AD203B41FA5}">
                      <a16:colId xmlns:a16="http://schemas.microsoft.com/office/drawing/2014/main" val="3226702800"/>
                    </a:ext>
                  </a:extLst>
                </a:gridCol>
              </a:tblGrid>
              <a:tr h="277208">
                <a:tc>
                  <a:txBody>
                    <a:bodyPr/>
                    <a:lstStyle/>
                    <a:p>
                      <a:r>
                        <a:rPr lang="en-US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Requirement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800475"/>
                  </a:ext>
                </a:extLst>
              </a:tr>
              <a:tr h="485113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effectLst/>
                        </a:rPr>
                        <a:t>Support for ETSI NFV SOL001 specification v2.5.1 templates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8515188"/>
                  </a:ext>
                </a:extLst>
              </a:tr>
              <a:tr h="281058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Support for </a:t>
                      </a:r>
                      <a:r>
                        <a:rPr lang="en-US" dirty="0" err="1">
                          <a:effectLst/>
                        </a:rPr>
                        <a:t>for</a:t>
                      </a:r>
                      <a:r>
                        <a:rPr lang="en-US" dirty="0">
                          <a:effectLst/>
                        </a:rPr>
                        <a:t> TOSCA Simple YAML Profile v1.2 and v1.3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250548"/>
                  </a:ext>
                </a:extLst>
              </a:tr>
              <a:tr h="485113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effectLst/>
                        </a:rPr>
                        <a:t>Support for multiple flavors/versions of TOSCA VNFD templates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648986"/>
                  </a:ext>
                </a:extLst>
              </a:tr>
              <a:tr h="485113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 for multiple versions of TOSCA language/grammar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00775"/>
                  </a:ext>
                </a:extLst>
              </a:tr>
              <a:tr h="485113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effectLst/>
                        </a:rPr>
                        <a:t>A "registry" approach for configurable and modifiable properties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250175"/>
                  </a:ext>
                </a:extLst>
              </a:tr>
              <a:tr h="485113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effectLst/>
                        </a:rPr>
                        <a:t>Preservation of original on-boarded template semantics and content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699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936697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36E7E9-B968-408F-8010-007D8BB7E0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560860-A71E-4DED-9133-A0747608E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Reviewed </a:t>
            </a:r>
            <a:r>
              <a:rPr lang="en-US" dirty="0" err="1"/>
              <a:t>usecases</a:t>
            </a:r>
            <a:r>
              <a:rPr lang="en-US" dirty="0"/>
              <a:t> and projects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D03DF2-9A91-4CB0-87F1-10C8E5F906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Reviewed and OK:</a:t>
            </a:r>
          </a:p>
          <a:p>
            <a:pPr lvl="1"/>
            <a:r>
              <a:rPr lang="en-US" dirty="0"/>
              <a:t>Broadband Service (BBS)</a:t>
            </a:r>
          </a:p>
          <a:p>
            <a:pPr lvl="1"/>
            <a:r>
              <a:rPr lang="en-US" dirty="0"/>
              <a:t>5G use cases (at Arch F2F)</a:t>
            </a:r>
          </a:p>
          <a:p>
            <a:r>
              <a:rPr lang="en-US" dirty="0"/>
              <a:t>Still requires further re-review</a:t>
            </a:r>
          </a:p>
          <a:p>
            <a:pPr lvl="1"/>
            <a:r>
              <a:rPr lang="en-US" dirty="0"/>
              <a:t>ONAP data lake</a:t>
            </a:r>
          </a:p>
          <a:p>
            <a:pPr lvl="1"/>
            <a:r>
              <a:rPr lang="en-US" dirty="0"/>
              <a:t>OSAM</a:t>
            </a:r>
          </a:p>
          <a:p>
            <a:pPr lvl="1"/>
            <a:r>
              <a:rPr lang="en-US" dirty="0"/>
              <a:t>CDI (</a:t>
            </a:r>
            <a:r>
              <a:rPr lang="en-US" dirty="0" err="1"/>
              <a:t>composible</a:t>
            </a:r>
            <a:r>
              <a:rPr lang="en-US" dirty="0"/>
              <a:t> </a:t>
            </a:r>
            <a:r>
              <a:rPr lang="en-US" dirty="0" err="1"/>
              <a:t>desagretated</a:t>
            </a:r>
            <a:r>
              <a:rPr lang="en-US" dirty="0"/>
              <a:t> </a:t>
            </a:r>
            <a:r>
              <a:rPr lang="en-US" dirty="0" err="1"/>
              <a:t>infrasrtructure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48695664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A8C19A-96CE-4455-90DA-6502190C0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0299AC-8398-428F-96A6-AA133DDAA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Contacts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3519105-A0EC-45F4-AE16-67D4D19F6E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240501"/>
              </p:ext>
            </p:extLst>
          </p:nvPr>
        </p:nvGraphicFramePr>
        <p:xfrm>
          <a:off x="401503" y="1171357"/>
          <a:ext cx="10609934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9137">
                  <a:extLst>
                    <a:ext uri="{9D8B030D-6E8A-4147-A177-3AD203B41FA5}">
                      <a16:colId xmlns:a16="http://schemas.microsoft.com/office/drawing/2014/main" val="546396905"/>
                    </a:ext>
                  </a:extLst>
                </a:gridCol>
                <a:gridCol w="5890797">
                  <a:extLst>
                    <a:ext uri="{9D8B030D-6E8A-4147-A177-3AD203B41FA5}">
                      <a16:colId xmlns:a16="http://schemas.microsoft.com/office/drawing/2014/main" val="2223533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768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Service Mesh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Mike Elliot, </a:t>
                      </a:r>
                      <a:r>
                        <a:rPr lang="en-US" dirty="0" err="1"/>
                        <a:t>Srini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Addepali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554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Model driven (or distributed at edge) Analytics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Srini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Addepali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ramki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krishnan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34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Fine-</a:t>
                      </a:r>
                      <a:r>
                        <a:rPr lang="en-US" dirty="0" err="1"/>
                        <a:t>Graned</a:t>
                      </a:r>
                      <a:r>
                        <a:rPr lang="en-US" dirty="0"/>
                        <a:t> Placement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ramki</a:t>
                      </a:r>
                      <a:r>
                        <a:rPr lang="en-US" dirty="0"/>
                        <a:t> Krishnan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421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K8s cloud region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Srini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Addepali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31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Modularity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Vmial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Begwani</a:t>
                      </a:r>
                      <a:r>
                        <a:rPr lang="en-US" dirty="0"/>
                        <a:t>, John Ng, Seshu Kumar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83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ETSI Alignment (SO plug-in)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Ciaran Murphy, </a:t>
                      </a:r>
                      <a:r>
                        <a:rPr lang="en-US" dirty="0" err="1"/>
                        <a:t>byung.woo</a:t>
                      </a:r>
                      <a:r>
                        <a:rPr lang="en-US" dirty="0"/>
                        <a:t> Jun, </a:t>
                      </a:r>
                      <a:br>
                        <a:rPr lang="en-US" dirty="0"/>
                      </a:br>
                      <a:r>
                        <a:rPr lang="en-US" dirty="0"/>
                        <a:t>Fred </a:t>
                      </a:r>
                      <a:r>
                        <a:rPr lang="en-US" dirty="0" err="1"/>
                        <a:t>Oliverira</a:t>
                      </a:r>
                      <a:r>
                        <a:rPr lang="en-US" dirty="0"/>
                        <a:t> (overall orchestration scenarios)</a:t>
                      </a:r>
                    </a:p>
                    <a:p>
                      <a:r>
                        <a:rPr lang="en-US" dirty="0"/>
                        <a:t>VFC team for VFC enhancements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57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Tosca Task force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Alex Vul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815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Alloted</a:t>
                      </a:r>
                      <a:r>
                        <a:rPr lang="en-US" dirty="0"/>
                        <a:t> Network 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Gill Bullard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258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0824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232316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72728F-0909-460A-8030-8D96999B1B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F85ECA-6176-4FDE-A4F8-A76238058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Distributed Data Analytics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FA2CD9-520F-4FCC-B8F7-CDC95731F4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958056"/>
            <a:ext cx="11506200" cy="5170487"/>
          </a:xfrm>
        </p:spPr>
        <p:txBody>
          <a:bodyPr>
            <a:normAutofit/>
          </a:bodyPr>
          <a:lstStyle/>
          <a:p>
            <a:r>
              <a:rPr lang="en-US" sz="2400" dirty="0"/>
              <a:t>Ambition:  Support distributed (Edge) analytics</a:t>
            </a:r>
          </a:p>
          <a:p>
            <a:pPr lvl="1"/>
            <a:r>
              <a:rPr lang="en-US" sz="2000" dirty="0"/>
              <a:t>https://jira.onap.org/browse/ONAPARC-280</a:t>
            </a:r>
          </a:p>
          <a:p>
            <a:r>
              <a:rPr lang="en-US" sz="2400" dirty="0"/>
              <a:t>Dublin timeframe: Focus on instantiate of edge DCAE</a:t>
            </a:r>
          </a:p>
          <a:p>
            <a:r>
              <a:rPr lang="en-US" sz="2400" dirty="0"/>
              <a:t>Still under discussion: How to instantiate the edge DCAE, what is instantiated and the trigger.</a:t>
            </a:r>
          </a:p>
          <a:p>
            <a:r>
              <a:rPr lang="en-US" sz="2400" dirty="0"/>
              <a:t>Stretch goal:</a:t>
            </a:r>
          </a:p>
          <a:p>
            <a:pPr lvl="1"/>
            <a:r>
              <a:rPr lang="en-US" sz="2000" dirty="0"/>
              <a:t>Send signature from </a:t>
            </a:r>
            <a:br>
              <a:rPr lang="en-US" sz="2000" dirty="0"/>
            </a:br>
            <a:r>
              <a:rPr lang="en-US" sz="2000" dirty="0"/>
              <a:t>Edge DCAE </a:t>
            </a:r>
            <a:br>
              <a:rPr lang="en-US" sz="2000" dirty="0"/>
            </a:br>
            <a:r>
              <a:rPr lang="en-US" sz="2000" dirty="0"/>
              <a:t>to central DCAE</a:t>
            </a:r>
          </a:p>
          <a:p>
            <a:endParaRPr lang="en-US" sz="24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1BCE073-2FBE-43EB-803A-E0FDE2A17AD8}"/>
              </a:ext>
            </a:extLst>
          </p:cNvPr>
          <p:cNvSpPr/>
          <p:nvPr/>
        </p:nvSpPr>
        <p:spPr>
          <a:xfrm>
            <a:off x="9049084" y="2937870"/>
            <a:ext cx="2627290" cy="7856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Central DCAE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B1CD11-681C-490A-BF83-2E571C1F02A0}"/>
              </a:ext>
            </a:extLst>
          </p:cNvPr>
          <p:cNvSpPr/>
          <p:nvPr/>
        </p:nvSpPr>
        <p:spPr>
          <a:xfrm>
            <a:off x="8847785" y="2588654"/>
            <a:ext cx="3029889" cy="37200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547E4-64A2-4B0D-869B-9FEF5B352D0E}"/>
              </a:ext>
            </a:extLst>
          </p:cNvPr>
          <p:cNvSpPr/>
          <p:nvPr/>
        </p:nvSpPr>
        <p:spPr>
          <a:xfrm>
            <a:off x="5061857" y="2610187"/>
            <a:ext cx="2513201" cy="37200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036AF0E-BE06-47D9-AF98-F8E9B8310B7D}"/>
              </a:ext>
            </a:extLst>
          </p:cNvPr>
          <p:cNvSpPr/>
          <p:nvPr/>
        </p:nvSpPr>
        <p:spPr>
          <a:xfrm>
            <a:off x="5149067" y="3723481"/>
            <a:ext cx="2117147" cy="7856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Edge DCAE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60ACDE-6FDC-495F-88EF-28D220444C18}"/>
              </a:ext>
            </a:extLst>
          </p:cNvPr>
          <p:cNvSpPr txBox="1"/>
          <p:nvPr/>
        </p:nvSpPr>
        <p:spPr>
          <a:xfrm>
            <a:off x="5806842" y="6009912"/>
            <a:ext cx="102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Edge site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A8B437-B969-4A19-9B02-911F976975B4}"/>
              </a:ext>
            </a:extLst>
          </p:cNvPr>
          <p:cNvSpPr txBox="1"/>
          <p:nvPr/>
        </p:nvSpPr>
        <p:spPr>
          <a:xfrm>
            <a:off x="9851114" y="5939393"/>
            <a:ext cx="1244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Central site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E75F11-FC8F-4811-A41D-2DA2BD22DA44}"/>
              </a:ext>
            </a:extLst>
          </p:cNvPr>
          <p:cNvCxnSpPr/>
          <p:nvPr/>
        </p:nvCxnSpPr>
        <p:spPr>
          <a:xfrm flipH="1">
            <a:off x="6981379" y="3543300"/>
            <a:ext cx="2440207" cy="4082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hought Bubble: Cloud 12">
            <a:extLst>
              <a:ext uri="{FF2B5EF4-FFF2-40B4-BE49-F238E27FC236}">
                <a16:creationId xmlns:a16="http://schemas.microsoft.com/office/drawing/2014/main" id="{36B0780D-02D9-415D-B152-74A71B601DE1}"/>
              </a:ext>
            </a:extLst>
          </p:cNvPr>
          <p:cNvSpPr/>
          <p:nvPr/>
        </p:nvSpPr>
        <p:spPr>
          <a:xfrm>
            <a:off x="7266214" y="4509092"/>
            <a:ext cx="2117147" cy="401637"/>
          </a:xfrm>
          <a:prstGeom prst="cloudCallout">
            <a:avLst>
              <a:gd name="adj1" fmla="val -27003"/>
              <a:gd name="adj2" fmla="val 381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connectivity</a:t>
            </a:r>
          </a:p>
        </p:txBody>
      </p:sp>
    </p:spTree>
    <p:extLst>
      <p:ext uri="{BB962C8B-B14F-4D97-AF65-F5344CB8AC3E}">
        <p14:creationId xmlns:p14="http://schemas.microsoft.com/office/powerpoint/2010/main" val="303129971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74C03B-C00D-47D5-917A-013BD2875F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13EDB9-59D6-4EC3-9497-49B3EF607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Input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447FCB-DDC0-44D7-8E1F-5DCC815E15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Material input is the Dublin Architecture F2F meeting (Montreal) and subsequent discussions.</a:t>
            </a:r>
          </a:p>
          <a:p>
            <a:r>
              <a:rPr lang="en-US" dirty="0"/>
              <a:t>More information is available here: </a:t>
            </a:r>
            <a:r>
              <a:rPr lang="en-US" dirty="0">
                <a:hlinkClick r:id="rId2"/>
              </a:rPr>
              <a:t>https://wiki.onap.org/display/DW/ONAP+Dublin+Release+Architecture+Requirements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445101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C7E9E0-46AF-4EC0-A119-FD86D0E0C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C3E987-6E67-4BDD-9A5F-E5DF7F020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Service Mesh – Using K8s and ISTIO as infrastructure for ONAP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74854-32EB-4985-BB38-515EEA84D7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Leverage Kubernetes.</a:t>
            </a:r>
          </a:p>
          <a:p>
            <a:pPr lvl="1"/>
            <a:r>
              <a:rPr lang="en-US" dirty="0">
                <a:hlinkClick r:id="rId2"/>
              </a:rPr>
              <a:t>https://jira.onap.org/browse/ONAPARC-281</a:t>
            </a:r>
            <a:r>
              <a:rPr lang="en-US" dirty="0"/>
              <a:t> </a:t>
            </a:r>
          </a:p>
          <a:p>
            <a:r>
              <a:rPr lang="en-US" dirty="0"/>
              <a:t>Dublin Scope:</a:t>
            </a:r>
          </a:p>
          <a:p>
            <a:pPr lvl="1"/>
            <a:r>
              <a:rPr lang="en-GB" dirty="0"/>
              <a:t>Use native K8S facilities (IPVS) for service load balancing.</a:t>
            </a:r>
          </a:p>
          <a:p>
            <a:pPr lvl="1"/>
            <a:r>
              <a:rPr lang="en-GB" dirty="0"/>
              <a:t>Use K8S Network policies for RBAC (At the service granularity, not at the HTTP protocol level)</a:t>
            </a:r>
          </a:p>
          <a:p>
            <a:pPr lvl="1"/>
            <a:r>
              <a:rPr lang="en-GB" dirty="0"/>
              <a:t>Prove few application services  using ISTIO citadel using nodeagent and create guideline document</a:t>
            </a:r>
          </a:p>
          <a:p>
            <a:pPr lvl="1"/>
            <a:r>
              <a:rPr lang="en-GB" dirty="0"/>
              <a:t>POCs with the ISTIO/Envoy community to reduce the memory footprint of Envoy proxy.</a:t>
            </a:r>
          </a:p>
          <a:p>
            <a:pPr lvl="1"/>
            <a:r>
              <a:rPr lang="en-GB" dirty="0"/>
              <a:t>Secure communication (refer to ONAP security sub-committee)</a:t>
            </a:r>
          </a:p>
          <a:p>
            <a:pPr lvl="2"/>
            <a:r>
              <a:rPr lang="en-GB" dirty="0"/>
              <a:t>Direction:</a:t>
            </a:r>
          </a:p>
          <a:p>
            <a:pPr lvl="3"/>
            <a:r>
              <a:rPr lang="en-GB" dirty="0"/>
              <a:t>use of ISTIO, tightly integrated via ENVOY, as a “REFERENCE”.</a:t>
            </a:r>
          </a:p>
          <a:p>
            <a:pPr lvl="3"/>
            <a:r>
              <a:rPr lang="en-GB" dirty="0" err="1"/>
              <a:t>PoC</a:t>
            </a:r>
            <a:r>
              <a:rPr lang="en-GB" dirty="0"/>
              <a:t> during Dublin timeframe, using in Dublin if ready</a:t>
            </a:r>
          </a:p>
          <a:p>
            <a:pPr lvl="4"/>
            <a:r>
              <a:rPr lang="en-GB" dirty="0"/>
              <a:t>Back end integration to AAF.</a:t>
            </a:r>
          </a:p>
          <a:p>
            <a:pPr lvl="3"/>
            <a:r>
              <a:rPr lang="en-GB" dirty="0"/>
              <a:t>AAF/CADI direction still supported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80294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686539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Model-driven Distributed Analytics (1)</a:t>
            </a:r>
            <a:br>
              <a:rPr lang="en-US" dirty="0"/>
            </a:b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447450" y="3133625"/>
            <a:ext cx="5527963" cy="21164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Third party edge workload (Analytics etc.)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955964" y="1021594"/>
            <a:ext cx="10734448" cy="14672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ONAP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162449" y="3122341"/>
            <a:ext cx="5527963" cy="21164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ONAP-Edge workload (Analytics etc.)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744340" y="3579037"/>
            <a:ext cx="4291445" cy="15833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400" dirty="0"/>
          </a:p>
        </p:txBody>
      </p:sp>
      <p:sp>
        <p:nvSpPr>
          <p:cNvPr id="35" name="Rounded Rectangle 34"/>
          <p:cNvSpPr/>
          <p:nvPr/>
        </p:nvSpPr>
        <p:spPr>
          <a:xfrm>
            <a:off x="7317568" y="4812037"/>
            <a:ext cx="1409700" cy="2985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HDFS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7118411" y="4500372"/>
            <a:ext cx="3148447" cy="2829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Apache Spark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9596643" y="4084736"/>
            <a:ext cx="1340429" cy="3868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Deployment Manager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8794809" y="4818653"/>
            <a:ext cx="1409700" cy="1730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Kafka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986791" y="3571736"/>
            <a:ext cx="94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PNDA+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7118411" y="4217069"/>
            <a:ext cx="2429739" cy="269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Apps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8164433" y="3882196"/>
            <a:ext cx="904007" cy="2985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Kafka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69073" y="5354148"/>
            <a:ext cx="1293542" cy="691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Edge1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2031479" y="5354148"/>
            <a:ext cx="1293542" cy="691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Edge2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4567602" y="5354148"/>
            <a:ext cx="1293542" cy="691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Edge n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6340020" y="5354148"/>
            <a:ext cx="1293542" cy="691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Edge1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7702426" y="5354148"/>
            <a:ext cx="1293542" cy="691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Edge2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10238549" y="5354148"/>
            <a:ext cx="1293542" cy="691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Edge m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567602" y="1906859"/>
            <a:ext cx="3728905" cy="312675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Distributed Deployment Manager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4567602" y="1409700"/>
            <a:ext cx="3728905" cy="43946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Analytics instance registration management</a:t>
            </a:r>
          </a:p>
        </p:txBody>
      </p:sp>
      <p:cxnSp>
        <p:nvCxnSpPr>
          <p:cNvPr id="26" name="Straight Arrow Connector 25"/>
          <p:cNvCxnSpPr>
            <a:cxnSpLocks/>
            <a:stCxn id="5" idx="2"/>
            <a:endCxn id="16" idx="0"/>
          </p:cNvCxnSpPr>
          <p:nvPr/>
        </p:nvCxnSpPr>
        <p:spPr>
          <a:xfrm flipH="1">
            <a:off x="3211432" y="2219534"/>
            <a:ext cx="3220623" cy="9140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cxnSpLocks/>
            <a:stCxn id="5" idx="2"/>
            <a:endCxn id="42" idx="0"/>
          </p:cNvCxnSpPr>
          <p:nvPr/>
        </p:nvCxnSpPr>
        <p:spPr>
          <a:xfrm>
            <a:off x="6432055" y="2219534"/>
            <a:ext cx="3834803" cy="18652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>
          <a:xfrm>
            <a:off x="2598234" y="1611109"/>
            <a:ext cx="1616927" cy="436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Policy/CLAMP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2581584" y="1077848"/>
            <a:ext cx="1616927" cy="3346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APPC</a:t>
            </a:r>
          </a:p>
        </p:txBody>
      </p:sp>
      <p:cxnSp>
        <p:nvCxnSpPr>
          <p:cNvPr id="62" name="Straight Arrow Connector 61"/>
          <p:cNvCxnSpPr>
            <a:cxnSpLocks/>
            <a:stCxn id="57" idx="0"/>
            <a:endCxn id="58" idx="2"/>
          </p:cNvCxnSpPr>
          <p:nvPr/>
        </p:nvCxnSpPr>
        <p:spPr>
          <a:xfrm flipH="1" flipV="1">
            <a:off x="3390048" y="1412537"/>
            <a:ext cx="16650" cy="1985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8584580" y="1013884"/>
            <a:ext cx="2824638" cy="963279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Analytics App Repo &amp; Mapping with VNF &amp; Service  management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8630127" y="2014093"/>
            <a:ext cx="2779091" cy="41744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 Management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8794809" y="4991679"/>
            <a:ext cx="2240976" cy="1523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Collection &amp; transformation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14961" y="2549236"/>
            <a:ext cx="11506200" cy="72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8922" y="2606583"/>
            <a:ext cx="3374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            Kafka Across LAN/MAN/WAN </a:t>
            </a:r>
          </a:p>
          <a:p>
            <a:r>
              <a:rPr lang="en-US" sz="1600" dirty="0"/>
              <a:t>              API (REST etc.)</a:t>
            </a:r>
          </a:p>
        </p:txBody>
      </p:sp>
      <p:sp>
        <p:nvSpPr>
          <p:cNvPr id="59" name="Rounded Rectangle 57">
            <a:extLst>
              <a:ext uri="{FF2B5EF4-FFF2-40B4-BE49-F238E27FC236}">
                <a16:creationId xmlns:a16="http://schemas.microsoft.com/office/drawing/2014/main" id="{91CA28D0-5D15-4174-A589-E2AF8855929A}"/>
              </a:ext>
            </a:extLst>
          </p:cNvPr>
          <p:cNvSpPr/>
          <p:nvPr/>
        </p:nvSpPr>
        <p:spPr>
          <a:xfrm>
            <a:off x="1093513" y="1323975"/>
            <a:ext cx="1079493" cy="5253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Kafka Broker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0F27112-54DF-4F8B-8FBE-0379F5B52838}"/>
              </a:ext>
            </a:extLst>
          </p:cNvPr>
          <p:cNvCxnSpPr>
            <a:cxnSpLocks/>
          </p:cNvCxnSpPr>
          <p:nvPr/>
        </p:nvCxnSpPr>
        <p:spPr>
          <a:xfrm>
            <a:off x="2187099" y="1687601"/>
            <a:ext cx="411135" cy="2838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F0131BC-B5B3-4C8A-B42F-3663486D5EE5}"/>
              </a:ext>
            </a:extLst>
          </p:cNvPr>
          <p:cNvCxnSpPr>
            <a:cxnSpLocks/>
            <a:endCxn id="58" idx="1"/>
          </p:cNvCxnSpPr>
          <p:nvPr/>
        </p:nvCxnSpPr>
        <p:spPr>
          <a:xfrm flipV="1">
            <a:off x="2143659" y="1245193"/>
            <a:ext cx="437925" cy="2622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41E90489-B197-43AD-A77F-11D90784643F}"/>
              </a:ext>
            </a:extLst>
          </p:cNvPr>
          <p:cNvSpPr/>
          <p:nvPr/>
        </p:nvSpPr>
        <p:spPr>
          <a:xfrm>
            <a:off x="5086597" y="2608920"/>
            <a:ext cx="2375956" cy="49523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ONAP Normalizer &amp; </a:t>
            </a:r>
          </a:p>
          <a:p>
            <a:pPr algn="ctr"/>
            <a:r>
              <a:rPr lang="en-US" sz="1400" dirty="0"/>
              <a:t>Dispatcher 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3D307DBF-0D41-441B-9A54-B25CBEC49B7A}"/>
              </a:ext>
            </a:extLst>
          </p:cNvPr>
          <p:cNvCxnSpPr>
            <a:cxnSpLocks/>
          </p:cNvCxnSpPr>
          <p:nvPr/>
        </p:nvCxnSpPr>
        <p:spPr>
          <a:xfrm flipV="1">
            <a:off x="5233637" y="3063918"/>
            <a:ext cx="528204" cy="6800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4" name="Rounded Rectangle 33">
            <a:extLst>
              <a:ext uri="{FF2B5EF4-FFF2-40B4-BE49-F238E27FC236}">
                <a16:creationId xmlns:a16="http://schemas.microsoft.com/office/drawing/2014/main" id="{4FD5B017-3FD1-4D03-9995-3C612D67D7B7}"/>
              </a:ext>
            </a:extLst>
          </p:cNvPr>
          <p:cNvSpPr/>
          <p:nvPr/>
        </p:nvSpPr>
        <p:spPr>
          <a:xfrm>
            <a:off x="1123106" y="3743941"/>
            <a:ext cx="4291445" cy="12072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400" dirty="0"/>
          </a:p>
          <a:p>
            <a:pPr algn="ctr"/>
            <a:r>
              <a:rPr lang="en-US" sz="1400" dirty="0"/>
              <a:t>Analytics Application/Framework are packaged together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1AC54F0-F1ED-4118-929C-73F11F72A494}"/>
              </a:ext>
            </a:extLst>
          </p:cNvPr>
          <p:cNvSpPr txBox="1"/>
          <p:nvPr/>
        </p:nvSpPr>
        <p:spPr>
          <a:xfrm>
            <a:off x="1219222" y="3754680"/>
            <a:ext cx="1118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VMware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5CBCD06-A3E0-4D86-8AAF-E791FB663E18}"/>
              </a:ext>
            </a:extLst>
          </p:cNvPr>
          <p:cNvCxnSpPr>
            <a:cxnSpLocks/>
          </p:cNvCxnSpPr>
          <p:nvPr/>
        </p:nvCxnSpPr>
        <p:spPr>
          <a:xfrm flipH="1" flipV="1">
            <a:off x="6752564" y="3084604"/>
            <a:ext cx="261382" cy="4762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4CDC291-24AE-45B7-A0BE-BB96B23A1346}"/>
              </a:ext>
            </a:extLst>
          </p:cNvPr>
          <p:cNvCxnSpPr>
            <a:cxnSpLocks/>
            <a:stCxn id="68" idx="2"/>
          </p:cNvCxnSpPr>
          <p:nvPr/>
        </p:nvCxnSpPr>
        <p:spPr>
          <a:xfrm flipH="1" flipV="1">
            <a:off x="1712477" y="1854851"/>
            <a:ext cx="3374120" cy="10016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7E665BB5-781C-4E12-AD33-FBF8CEAA6891}"/>
              </a:ext>
            </a:extLst>
          </p:cNvPr>
          <p:cNvSpPr txBox="1"/>
          <p:nvPr/>
        </p:nvSpPr>
        <p:spPr>
          <a:xfrm>
            <a:off x="7403487" y="2571158"/>
            <a:ext cx="4687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Cloud Infra Event/Alert/Alarm/Fault Normalization (Multi Cloud Micro Services)</a:t>
            </a:r>
          </a:p>
          <a:p>
            <a:r>
              <a:rPr lang="en-US" sz="1000" dirty="0"/>
              <a:t>VNF/App Event/Alert/Alarm/Fault Normalization</a:t>
            </a:r>
          </a:p>
          <a:p>
            <a:r>
              <a:rPr lang="en-US" sz="1000" dirty="0"/>
              <a:t>Kafka Client based Dispatcher 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5F51A11-AFD4-4DA7-B911-8F99A7E2C693}"/>
              </a:ext>
            </a:extLst>
          </p:cNvPr>
          <p:cNvCxnSpPr>
            <a:cxnSpLocks/>
          </p:cNvCxnSpPr>
          <p:nvPr/>
        </p:nvCxnSpPr>
        <p:spPr>
          <a:xfrm>
            <a:off x="331995" y="2777750"/>
            <a:ext cx="54149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6F2F3E19-BFB9-4A17-ADF0-03F407EA195C}"/>
              </a:ext>
            </a:extLst>
          </p:cNvPr>
          <p:cNvCxnSpPr>
            <a:cxnSpLocks/>
          </p:cNvCxnSpPr>
          <p:nvPr/>
        </p:nvCxnSpPr>
        <p:spPr>
          <a:xfrm>
            <a:off x="331995" y="2952650"/>
            <a:ext cx="54194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53FCAA4E-AA0A-4F02-B32D-0079EAE93FF2}"/>
              </a:ext>
            </a:extLst>
          </p:cNvPr>
          <p:cNvSpPr/>
          <p:nvPr/>
        </p:nvSpPr>
        <p:spPr>
          <a:xfrm>
            <a:off x="2423935" y="6153853"/>
            <a:ext cx="7701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Source: https://wiki.onap.org/pages/viewpage.action?pageId=45304353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BBDEC4-0F4D-4918-901C-549EBB4F6124}"/>
              </a:ext>
            </a:extLst>
          </p:cNvPr>
          <p:cNvSpPr/>
          <p:nvPr/>
        </p:nvSpPr>
        <p:spPr>
          <a:xfrm>
            <a:off x="7317569" y="0"/>
            <a:ext cx="4874432" cy="787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Still architecture discussions on how to instantiate the edge placed analytics</a:t>
            </a:r>
          </a:p>
        </p:txBody>
      </p:sp>
    </p:spTree>
    <p:extLst>
      <p:ext uri="{BB962C8B-B14F-4D97-AF65-F5344CB8AC3E}">
        <p14:creationId xmlns:p14="http://schemas.microsoft.com/office/powerpoint/2010/main" val="337710978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93C1B4-57F3-4BA5-8243-239D8E90F4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EF5FCB-0FB5-499E-8964-322EB685D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Model-driven Distributed Analytics (2)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0CDCC0-5D79-45CE-99FE-1B462D795F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/>
              <a:t>Ambition: Support distributed (Edge) analytics</a:t>
            </a:r>
          </a:p>
          <a:p>
            <a:pPr lvl="1"/>
            <a:r>
              <a:rPr lang="en-US" sz="2000" dirty="0"/>
              <a:t>https://jira.onap.org/browse/ONAPARC-280</a:t>
            </a:r>
          </a:p>
          <a:p>
            <a:r>
              <a:rPr lang="en-US" sz="2400" dirty="0"/>
              <a:t>Dublin Focus:</a:t>
            </a:r>
          </a:p>
          <a:p>
            <a:pPr lvl="1"/>
            <a:r>
              <a:rPr lang="en-US" sz="2000" dirty="0"/>
              <a:t>Support ONAP-based and 3</a:t>
            </a:r>
            <a:r>
              <a:rPr lang="en-US" sz="2000" baseline="30000" dirty="0"/>
              <a:t>rd</a:t>
            </a:r>
            <a:r>
              <a:rPr lang="en-US" sz="2000" dirty="0"/>
              <a:t> Party Analytics Applications </a:t>
            </a:r>
          </a:p>
          <a:p>
            <a:pPr lvl="2"/>
            <a:r>
              <a:rPr lang="en-US" sz="1600" dirty="0"/>
              <a:t>Analytics applications are treated the same as ONAP VNF workloads</a:t>
            </a:r>
          </a:p>
          <a:p>
            <a:pPr lvl="3"/>
            <a:r>
              <a:rPr lang="en-US" sz="1400" dirty="0"/>
              <a:t>Use VNF deployment (VM/Container) workflow for analytics application deployment</a:t>
            </a:r>
          </a:p>
          <a:p>
            <a:pPr lvl="2"/>
            <a:r>
              <a:rPr lang="en-US" sz="1600" dirty="0"/>
              <a:t>Normalization at the edge for Cloud Infra Event/Alert/Alarm/Faults</a:t>
            </a:r>
          </a:p>
          <a:p>
            <a:pPr lvl="1"/>
            <a:r>
              <a:rPr lang="en-US" sz="2000" dirty="0">
                <a:hlinkClick r:id="rId2"/>
              </a:rPr>
              <a:t>Details: https://wiki.onap.org/pages/viewpage.action?pageId=45306809</a:t>
            </a:r>
            <a:endParaRPr lang="en-US" sz="2000" dirty="0"/>
          </a:p>
          <a:p>
            <a:pPr lvl="1"/>
            <a:r>
              <a:rPr lang="en-US" sz="2000" dirty="0"/>
              <a:t>Presentation: </a:t>
            </a:r>
            <a:r>
              <a:rPr lang="en-US" sz="2000" dirty="0">
                <a:hlinkClick r:id="rId3"/>
              </a:rPr>
              <a:t>https://wiki.onap.org/pages/viewpage.action?pageId=45304353</a:t>
            </a:r>
            <a:endParaRPr lang="en-US" sz="2000" dirty="0"/>
          </a:p>
          <a:p>
            <a:r>
              <a:rPr lang="en-US" sz="2400" dirty="0"/>
              <a:t>End-to-end use cases:</a:t>
            </a:r>
          </a:p>
          <a:p>
            <a:pPr lvl="1"/>
            <a:r>
              <a:rPr lang="en-US" sz="2000" dirty="0"/>
              <a:t>vFW, vCPE (TBD), 5G (TBD)</a:t>
            </a:r>
          </a:p>
          <a:p>
            <a:pPr lvl="1"/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23716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93C1B4-57F3-4BA5-8243-239D8E90F4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EF5FCB-0FB5-499E-8964-322EB685D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Fine-grained Placement Service (F-GPS)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0CDCC0-5D79-45CE-99FE-1B462D795F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/>
              <a:t>Ambition: Support fine-grained placement</a:t>
            </a:r>
          </a:p>
          <a:p>
            <a:pPr lvl="1"/>
            <a:r>
              <a:rPr lang="en-US" sz="2000" dirty="0"/>
              <a:t>https://jira.onap.org/browse/ONAPARC-383</a:t>
            </a:r>
          </a:p>
          <a:p>
            <a:r>
              <a:rPr lang="en-US" sz="2400" dirty="0"/>
              <a:t>Dublin Focus:</a:t>
            </a:r>
          </a:p>
          <a:p>
            <a:pPr lvl="1"/>
            <a:r>
              <a:rPr lang="en-US" sz="2000" dirty="0"/>
              <a:t>Support fine-grained placement in a specific Distributed DC/Availability zone proximal to a group of users for latency sensitive workloads</a:t>
            </a:r>
          </a:p>
          <a:p>
            <a:pPr lvl="2"/>
            <a:r>
              <a:rPr lang="en-US" sz="1600" dirty="0">
                <a:hlinkClick r:id="rId2"/>
              </a:rPr>
              <a:t>Details: https://wiki.onap.org/pages/viewpage.action?pageId=45306809</a:t>
            </a:r>
            <a:endParaRPr lang="en-US" sz="1600" dirty="0"/>
          </a:p>
          <a:p>
            <a:pPr lvl="2"/>
            <a:r>
              <a:rPr lang="en-US" sz="1600" dirty="0"/>
              <a:t>Presentation: </a:t>
            </a:r>
            <a:r>
              <a:rPr lang="en-US" sz="1600" dirty="0">
                <a:hlinkClick r:id="rId3"/>
              </a:rPr>
              <a:t>https://wiki.onap.org/pages/viewpage.action?pageId=45304353</a:t>
            </a:r>
            <a:endParaRPr lang="en-US" sz="1600" dirty="0"/>
          </a:p>
          <a:p>
            <a:pPr lvl="1"/>
            <a:r>
              <a:rPr lang="en-US" sz="2000" dirty="0"/>
              <a:t>Leverage capacity alerts (significant change in capacity) from Model-driven Distributed Analytics work</a:t>
            </a:r>
          </a:p>
          <a:p>
            <a:r>
              <a:rPr lang="en-US" sz="2400" dirty="0"/>
              <a:t>End-to-end use cases:</a:t>
            </a:r>
          </a:p>
          <a:p>
            <a:pPr lvl="1"/>
            <a:r>
              <a:rPr lang="en-US" sz="2000" dirty="0"/>
              <a:t>5G</a:t>
            </a:r>
          </a:p>
          <a:p>
            <a:pPr lvl="1"/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20776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633A90-9B09-4FB6-B1A0-20194CF666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1206DB-7886-4A11-809F-04F1E84CE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K8s Cloud region support (1/2)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5FE697-C468-47CF-80E7-0281B1D21B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Continue the journey of support for contain based VNFs.</a:t>
            </a:r>
          </a:p>
          <a:p>
            <a:pPr lvl="1"/>
            <a:r>
              <a:rPr lang="en-US" dirty="0">
                <a:hlinkClick r:id="rId2"/>
              </a:rPr>
              <a:t>https://jira.onap.org/browse/ONAPARC-282</a:t>
            </a:r>
            <a:r>
              <a:rPr lang="en-US" dirty="0"/>
              <a:t> </a:t>
            </a:r>
          </a:p>
          <a:p>
            <a:r>
              <a:rPr lang="en-US" dirty="0"/>
              <a:t>SDC to support K8S Helm charts as artifacts in VNF CSAR</a:t>
            </a:r>
          </a:p>
          <a:p>
            <a:r>
              <a:rPr lang="en-US" dirty="0"/>
              <a:t>SDC to support multiple cloud technology artifacts in one VNF CSAR.   </a:t>
            </a:r>
          </a:p>
          <a:p>
            <a:pPr lvl="1"/>
            <a:r>
              <a:rPr lang="en-US" dirty="0"/>
              <a:t>Note:  This is the case where the same VNF executable can run in different cloud environments.</a:t>
            </a:r>
          </a:p>
          <a:p>
            <a:endParaRPr lang="en-US" dirty="0"/>
          </a:p>
          <a:p>
            <a:r>
              <a:rPr lang="en-US" dirty="0"/>
              <a:t>VNF SDK to support the validation of VFND based on Helm changes and also a VNFD supporting multiple cloud technologies</a:t>
            </a:r>
          </a:p>
          <a:p>
            <a:r>
              <a:rPr lang="en-US" dirty="0"/>
              <a:t>VNF Requirements to describe requirements on a VNFD CSAR</a:t>
            </a:r>
          </a:p>
          <a:p>
            <a:r>
              <a:rPr lang="en-US" dirty="0"/>
              <a:t>SO to be made independent of Cloud technology</a:t>
            </a:r>
          </a:p>
          <a:p>
            <a:r>
              <a:rPr lang="en-US" dirty="0"/>
              <a:t>SO to pass userParams of 'createVNF' NB API to Multi-Cloud.</a:t>
            </a:r>
          </a:p>
          <a:p>
            <a:r>
              <a:rPr lang="en-US" dirty="0"/>
              <a:t>CLI and VID to take userParams as input from the user</a:t>
            </a:r>
          </a:p>
          <a:p>
            <a:r>
              <a:rPr lang="en-US" dirty="0"/>
              <a:t>Testing SO ability to bypass assignment functionality in SDNC</a:t>
            </a:r>
          </a:p>
          <a:p>
            <a:r>
              <a:rPr lang="en-US" dirty="0"/>
              <a:t>Ensure (fix any gaps) needed to put information of containers in A&amp;AI such as IP address assigned to it,  VNF instance ID returned by Multi-Cloud.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087357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633A90-9B09-4FB6-B1A0-20194CF666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1206DB-7886-4A11-809F-04F1E84CE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K8s Cloud region support (122)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5FE697-C468-47CF-80E7-0281B1D21B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Multi-Cloud </a:t>
            </a:r>
          </a:p>
          <a:p>
            <a:pPr lvl="1"/>
            <a:r>
              <a:rPr lang="en-US" dirty="0"/>
              <a:t>SDC Client for artifact distribution.</a:t>
            </a:r>
          </a:p>
          <a:p>
            <a:pPr lvl="1"/>
            <a:r>
              <a:rPr lang="en-US" dirty="0"/>
              <a:t>Helm based implementation</a:t>
            </a:r>
          </a:p>
          <a:p>
            <a:pPr lvl="1"/>
            <a:r>
              <a:rPr lang="en-US" dirty="0"/>
              <a:t>Upgrade functionality (Change management)                     [Stretch]</a:t>
            </a:r>
          </a:p>
          <a:p>
            <a:pPr lvl="1"/>
            <a:r>
              <a:rPr lang="en-US" dirty="0"/>
              <a:t>Finish R3 functionality (OVF, Helm,  VNF environments etc..)</a:t>
            </a:r>
          </a:p>
          <a:p>
            <a:endParaRPr lang="en-US" dirty="0"/>
          </a:p>
          <a:p>
            <a:r>
              <a:rPr lang="en-US" dirty="0"/>
              <a:t>Testing to Ensure that current closed loop (with vFirewall) works end-to-end.</a:t>
            </a:r>
          </a:p>
          <a:p>
            <a:r>
              <a:rPr lang="en-US" dirty="0"/>
              <a:t>Testing to Ensuring that change management functionality continues to 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794607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4DA4BB-4D2D-49BF-A972-CE14FF66A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D0D2D3-2330-40F1-97C6-1AE2BBDF0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Modularity (1/2)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AC0D4D-36B4-4998-9239-EC1A596EA5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Definitions</a:t>
            </a:r>
          </a:p>
          <a:p>
            <a:pPr lvl="1"/>
            <a:r>
              <a:rPr lang="en-US" b="1" dirty="0"/>
              <a:t>Module</a:t>
            </a:r>
            <a:r>
              <a:rPr lang="en-US" dirty="0"/>
              <a:t>: Implements a business capability accessed through a defined set of APIs</a:t>
            </a:r>
          </a:p>
          <a:p>
            <a:pPr lvl="2"/>
            <a:r>
              <a:rPr lang="en-US" dirty="0"/>
              <a:t>E.g. A DCAE Data Collector microservice, A&amp;AI data repository </a:t>
            </a:r>
          </a:p>
          <a:p>
            <a:pPr lvl="1"/>
            <a:r>
              <a:rPr lang="en-US" b="1" dirty="0"/>
              <a:t>Component</a:t>
            </a:r>
            <a:r>
              <a:rPr lang="en-US" dirty="0"/>
              <a:t>: A collection of modules that are related in some form</a:t>
            </a:r>
          </a:p>
          <a:p>
            <a:pPr lvl="2"/>
            <a:r>
              <a:rPr lang="en-US" dirty="0"/>
              <a:t>E.g. SO, Controllers, A&amp;AI, etc </a:t>
            </a:r>
          </a:p>
          <a:p>
            <a:pPr lvl="1"/>
            <a:r>
              <a:rPr lang="en-US" b="1" dirty="0"/>
              <a:t>ONAP</a:t>
            </a:r>
            <a:r>
              <a:rPr lang="en-US" dirty="0"/>
              <a:t>: A collection of ONAP Components</a:t>
            </a:r>
          </a:p>
          <a:p>
            <a:pPr lvl="1"/>
            <a:r>
              <a:rPr lang="en-US" b="1" dirty="0"/>
              <a:t>Microservice</a:t>
            </a:r>
            <a:r>
              <a:rPr lang="en-US" dirty="0"/>
              <a:t>: Small, single-capability focused, standalone services  E.g. IP address assignment, Tosca parser</a:t>
            </a:r>
          </a:p>
          <a:p>
            <a:pPr lvl="1"/>
            <a:r>
              <a:rPr lang="en-US" b="1" dirty="0"/>
              <a:t>Cloud-Native</a:t>
            </a:r>
            <a:r>
              <a:rPr lang="en-US" dirty="0"/>
              <a:t>: Container-packaged, dynamically managed, microservicesoriented applications </a:t>
            </a:r>
          </a:p>
          <a:p>
            <a:pPr lvl="2"/>
            <a:r>
              <a:rPr lang="en-US" dirty="0"/>
              <a:t>E.g. Containerized microservices managed by Kubernetes</a:t>
            </a:r>
          </a:p>
          <a:p>
            <a:pPr lvl="1"/>
            <a:r>
              <a:rPr lang="en-US" b="1" dirty="0"/>
              <a:t>Service Mesh</a:t>
            </a:r>
            <a:r>
              <a:rPr lang="en-US" dirty="0"/>
              <a:t>: Connective tissue between microservices </a:t>
            </a:r>
          </a:p>
          <a:p>
            <a:pPr lvl="2"/>
            <a:r>
              <a:rPr lang="en-US" dirty="0"/>
              <a:t>E.g. traffic control, resiliency, security, observability  Control plane (Istio, linked) and Data plane (Envoy, </a:t>
            </a:r>
            <a:r>
              <a:rPr lang="en-US" dirty="0" err="1"/>
              <a:t>linkerd</a:t>
            </a:r>
            <a:r>
              <a:rPr lang="en-US" dirty="0"/>
              <a:t>)  Note: This is different from service chaining</a:t>
            </a:r>
          </a:p>
        </p:txBody>
      </p:sp>
    </p:spTree>
    <p:extLst>
      <p:ext uri="{BB962C8B-B14F-4D97-AF65-F5344CB8AC3E}">
        <p14:creationId xmlns:p14="http://schemas.microsoft.com/office/powerpoint/2010/main" val="275381789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28486</TotalTime>
  <Words>1401</Words>
  <Application>Microsoft Office PowerPoint</Application>
  <PresentationFormat>Widescreen</PresentationFormat>
  <Paragraphs>243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.AppleSystemUIFont</vt:lpstr>
      <vt:lpstr>Arial</vt:lpstr>
      <vt:lpstr>Calibri</vt:lpstr>
      <vt:lpstr>Office Theme</vt:lpstr>
      <vt:lpstr>ONAP Dublin Architecture Requirements </vt:lpstr>
      <vt:lpstr>Input</vt:lpstr>
      <vt:lpstr>Service Mesh – Using K8s and ISTIO as infrastructure for ONAP</vt:lpstr>
      <vt:lpstr>Model-driven Distributed Analytics (1) </vt:lpstr>
      <vt:lpstr>Model-driven Distributed Analytics (2) </vt:lpstr>
      <vt:lpstr>Fine-grained Placement Service (F-GPS)</vt:lpstr>
      <vt:lpstr>K8s Cloud region support (1/2)</vt:lpstr>
      <vt:lpstr>K8s Cloud region support (122)</vt:lpstr>
      <vt:lpstr>Modularity (1/2)</vt:lpstr>
      <vt:lpstr>Modularity (2/2)</vt:lpstr>
      <vt:lpstr>ETSI Alignment</vt:lpstr>
      <vt:lpstr>Joint Arch // Modelling issues</vt:lpstr>
      <vt:lpstr>Architectural Support for 5G use cases</vt:lpstr>
      <vt:lpstr>General</vt:lpstr>
      <vt:lpstr>TOSCA Task Force</vt:lpstr>
      <vt:lpstr>Reviewed usecases and projects</vt:lpstr>
      <vt:lpstr>Contacts</vt:lpstr>
      <vt:lpstr>PowerPoint Presentation</vt:lpstr>
      <vt:lpstr>Distributed Data Analytics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Stephen Terrill</cp:lastModifiedBy>
  <cp:revision>736</cp:revision>
  <cp:lastPrinted>2017-08-07T21:14:23Z</cp:lastPrinted>
  <dcterms:created xsi:type="dcterms:W3CDTF">2017-02-27T16:23:08Z</dcterms:created>
  <dcterms:modified xsi:type="dcterms:W3CDTF">2018-12-12T21:26:05Z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