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sldIdLst>
    <p:sldId id="256" r:id="rId2"/>
    <p:sldId id="289" r:id="rId3"/>
    <p:sldId id="310" r:id="rId4"/>
    <p:sldId id="293" r:id="rId5"/>
    <p:sldId id="311" r:id="rId6"/>
    <p:sldId id="312" r:id="rId7"/>
    <p:sldId id="313" r:id="rId8"/>
    <p:sldId id="308" r:id="rId9"/>
    <p:sldId id="315" r:id="rId10"/>
    <p:sldId id="318" r:id="rId11"/>
    <p:sldId id="320" r:id="rId12"/>
    <p:sldId id="321" r:id="rId13"/>
    <p:sldId id="324" r:id="rId14"/>
    <p:sldId id="322" r:id="rId15"/>
    <p:sldId id="323" r:id="rId16"/>
    <p:sldId id="314" r:id="rId17"/>
    <p:sldId id="316" r:id="rId18"/>
    <p:sldId id="317" r:id="rId19"/>
    <p:sldId id="319" r:id="rId20"/>
    <p:sldId id="29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5374" autoAdjust="0"/>
  </p:normalViewPr>
  <p:slideViewPr>
    <p:cSldViewPr snapToGrid="0" snapToObjects="1">
      <p:cViewPr varScale="1">
        <p:scale>
          <a:sx n="81" d="100"/>
          <a:sy n="81" d="100"/>
        </p:scale>
        <p:origin x="686"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12/7/2018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a:p>
        </p:txBody>
      </p:sp>
    </p:spTree>
    <p:extLst>
      <p:ext uri="{BB962C8B-B14F-4D97-AF65-F5344CB8AC3E}">
        <p14:creationId xmlns:p14="http://schemas.microsoft.com/office/powerpoint/2010/main" val="643874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625947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269655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2171605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544050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7</a:t>
            </a:fld>
            <a:endParaRPr lang="en-US"/>
          </a:p>
        </p:txBody>
      </p:sp>
    </p:spTree>
    <p:extLst>
      <p:ext uri="{BB962C8B-B14F-4D97-AF65-F5344CB8AC3E}">
        <p14:creationId xmlns:p14="http://schemas.microsoft.com/office/powerpoint/2010/main" val="3652025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1327539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Big Bullet 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4449"/>
            <a:ext cx="10972800" cy="988747"/>
          </a:xfrm>
        </p:spPr>
        <p:txBody>
          <a:bodyPr>
            <a:normAutofit/>
          </a:bodyPr>
          <a:lstStyle>
            <a:lvl1pPr>
              <a:defRPr sz="3600" baseline="0"/>
            </a:lvl1pPr>
          </a:lstStyle>
          <a:p>
            <a:r>
              <a:rPr lang="en-US" dirty="0" smtClean="0"/>
              <a:t>36pt Light headline</a:t>
            </a:r>
            <a:endParaRPr lang="en-US" dirty="0"/>
          </a:p>
        </p:txBody>
      </p:sp>
      <p:sp>
        <p:nvSpPr>
          <p:cNvPr id="3" name="Content Placeholder 2"/>
          <p:cNvSpPr>
            <a:spLocks noGrp="1"/>
          </p:cNvSpPr>
          <p:nvPr>
            <p:ph idx="1" hasCustomPrompt="1"/>
          </p:nvPr>
        </p:nvSpPr>
        <p:spPr>
          <a:xfrm>
            <a:off x="609600" y="1699369"/>
            <a:ext cx="10972800" cy="4525963"/>
          </a:xfrm>
        </p:spPr>
        <p:txBody>
          <a:bodyPr/>
          <a:lstStyle>
            <a:lvl2pPr>
              <a:defRPr sz="2267"/>
            </a:lvl2pPr>
            <a:lvl3pPr>
              <a:defRPr sz="2267"/>
            </a:lvl3pPr>
          </a:lstStyle>
          <a:p>
            <a:pPr lvl="0"/>
            <a:r>
              <a:rPr lang="en-US" dirty="0" smtClean="0"/>
              <a:t>22pt Medium Sub Line</a:t>
            </a:r>
          </a:p>
          <a:p>
            <a:pPr lvl="1"/>
            <a:r>
              <a:rPr lang="en-US" dirty="0" smtClean="0"/>
              <a:t>22pt Regular Big Bullet One</a:t>
            </a:r>
          </a:p>
          <a:p>
            <a:pPr lvl="2"/>
            <a:r>
              <a:rPr lang="en-US" dirty="0" smtClean="0"/>
              <a:t>Sub-bullet</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261800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824163"/>
            <a:ext cx="11333163" cy="896937"/>
          </a:xfrm>
        </p:spPr>
        <p:txBody>
          <a:bodyPr>
            <a:normAutofit fontScale="90000"/>
          </a:bodyPr>
          <a:lstStyle/>
          <a:p>
            <a:r>
              <a:rPr lang="en-US" dirty="0" smtClean="0"/>
              <a:t>Kubernetes Support for VM &amp; Container based VNFs</a:t>
            </a:r>
            <a:br>
              <a:rPr lang="en-US" dirty="0" smtClean="0"/>
            </a:br>
            <a:r>
              <a:rPr lang="en-US" dirty="0" smtClean="0"/>
              <a:t>R3 Update and Potential R4 items</a:t>
            </a:r>
            <a:br>
              <a:rPr lang="en-US" dirty="0" smtClean="0"/>
            </a:br>
            <a:endParaRPr lang="en-US" dirty="0"/>
          </a:p>
        </p:txBody>
      </p:sp>
      <p:sp>
        <p:nvSpPr>
          <p:cNvPr id="3" name="Rounded Rectangle 2"/>
          <p:cNvSpPr/>
          <p:nvPr/>
        </p:nvSpPr>
        <p:spPr>
          <a:xfrm>
            <a:off x="282804" y="5288437"/>
            <a:ext cx="5297864" cy="10840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Contact :  </a:t>
            </a:r>
            <a:r>
              <a:rPr lang="en-US" dirty="0" err="1" smtClean="0"/>
              <a:t>Srini</a:t>
            </a:r>
            <a:r>
              <a:rPr lang="en-US" dirty="0" smtClean="0"/>
              <a:t> Addepalli or Victor (Intel) for questions/clarifications or to </a:t>
            </a:r>
            <a:r>
              <a:rPr lang="en-US" smtClean="0"/>
              <a:t>provide feedback</a:t>
            </a:r>
            <a:endParaRPr lang="en-US" dirty="0"/>
          </a:p>
        </p:txBody>
      </p:sp>
    </p:spTree>
    <p:extLst>
      <p:ext uri="{BB962C8B-B14F-4D97-AF65-F5344CB8AC3E}">
        <p14:creationId xmlns:p14="http://schemas.microsoft.com/office/powerpoint/2010/main" val="1374482073"/>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t>Objectives of Arch meeting</a:t>
            </a:r>
            <a:endParaRPr lang="en-US" dirty="0"/>
          </a:p>
        </p:txBody>
      </p:sp>
      <p:sp>
        <p:nvSpPr>
          <p:cNvPr id="4" name="Text Placeholder 3"/>
          <p:cNvSpPr>
            <a:spLocks noGrp="1"/>
          </p:cNvSpPr>
          <p:nvPr>
            <p:ph type="body" sz="quarter" idx="10"/>
          </p:nvPr>
        </p:nvSpPr>
        <p:spPr/>
        <p:txBody>
          <a:bodyPr/>
          <a:lstStyle/>
          <a:p>
            <a:r>
              <a:rPr lang="en-US" dirty="0" smtClean="0"/>
              <a:t>Validate the work involved.</a:t>
            </a:r>
          </a:p>
          <a:p>
            <a:r>
              <a:rPr lang="en-US" dirty="0" smtClean="0"/>
              <a:t>Breakdown the work across projects</a:t>
            </a:r>
          </a:p>
          <a:p>
            <a:pPr lvl="1"/>
            <a:r>
              <a:rPr lang="en-US" dirty="0" smtClean="0"/>
              <a:t>Classify : Simple, Medium or High development.</a:t>
            </a:r>
          </a:p>
          <a:p>
            <a:r>
              <a:rPr lang="en-US" dirty="0" smtClean="0"/>
              <a:t>Figure out the </a:t>
            </a:r>
            <a:r>
              <a:rPr lang="en-US" dirty="0"/>
              <a:t>r</a:t>
            </a:r>
            <a:r>
              <a:rPr lang="en-US" dirty="0" smtClean="0"/>
              <a:t>esource requirements</a:t>
            </a:r>
          </a:p>
          <a:p>
            <a:r>
              <a:rPr lang="en-US" dirty="0" smtClean="0"/>
              <a:t>Identity work items for Dublin  - Planning</a:t>
            </a:r>
          </a:p>
        </p:txBody>
      </p:sp>
    </p:spTree>
    <p:extLst>
      <p:ext uri="{BB962C8B-B14F-4D97-AF65-F5344CB8AC3E}">
        <p14:creationId xmlns:p14="http://schemas.microsoft.com/office/powerpoint/2010/main" val="608472011"/>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smtClean="0"/>
              <a:t>Goals continue to be</a:t>
            </a:r>
            <a:endParaRPr lang="en-US" dirty="0"/>
          </a:p>
        </p:txBody>
      </p:sp>
      <p:sp>
        <p:nvSpPr>
          <p:cNvPr id="4" name="Text Placeholder 3"/>
          <p:cNvSpPr>
            <a:spLocks noGrp="1"/>
          </p:cNvSpPr>
          <p:nvPr>
            <p:ph type="body" sz="quarter" idx="10"/>
          </p:nvPr>
        </p:nvSpPr>
        <p:spPr/>
        <p:txBody>
          <a:bodyPr>
            <a:normAutofit/>
          </a:bodyPr>
          <a:lstStyle/>
          <a:p>
            <a:r>
              <a:rPr lang="en-US" dirty="0" smtClean="0"/>
              <a:t>No changes in application containers.</a:t>
            </a:r>
          </a:p>
          <a:p>
            <a:r>
              <a:rPr lang="en-US" dirty="0" smtClean="0"/>
              <a:t>Minimal or no changes to Helm charts provided by vendors </a:t>
            </a:r>
            <a:r>
              <a:rPr lang="en-US" sz="1600" dirty="0" smtClean="0"/>
              <a:t>(Almost every micro service project in open source are providing Helm charts, but many assume that the solution is brought up manually)</a:t>
            </a:r>
            <a:endParaRPr lang="en-US" dirty="0" smtClean="0"/>
          </a:p>
          <a:p>
            <a:pPr lvl="1"/>
            <a:r>
              <a:rPr lang="en-US" dirty="0" smtClean="0"/>
              <a:t>Some observations  &amp; Guidelines:</a:t>
            </a:r>
          </a:p>
          <a:p>
            <a:pPr lvl="2"/>
            <a:r>
              <a:rPr lang="en-US" dirty="0" smtClean="0"/>
              <a:t>Configuration files are  hardcoded.  Since, we expect to support multiple deployments using same Helm templates, configuration file names need to be part of the values file. </a:t>
            </a:r>
            <a:endParaRPr lang="en-US" dirty="0"/>
          </a:p>
          <a:p>
            <a:pPr lvl="2"/>
            <a:r>
              <a:rPr lang="en-US" dirty="0" smtClean="0"/>
              <a:t>In some cases, configuration data is embedded in Helm charts as part of </a:t>
            </a:r>
            <a:r>
              <a:rPr lang="en-US" dirty="0" err="1" smtClean="0"/>
              <a:t>configMap</a:t>
            </a:r>
            <a:r>
              <a:rPr lang="en-US" dirty="0" smtClean="0"/>
              <a:t>.  Need to make it as a separate configuration file and refer the content by file name macro.</a:t>
            </a:r>
          </a:p>
          <a:p>
            <a:pPr lvl="2"/>
            <a:r>
              <a:rPr lang="en-US" dirty="0" smtClean="0"/>
              <a:t>In some cases, generic system configuration and application configuration combined in a configuration file. It is good to separate them out as application configuration may get changed (non-immutable containers).</a:t>
            </a:r>
          </a:p>
          <a:p>
            <a:r>
              <a:rPr lang="en-US" dirty="0" smtClean="0"/>
              <a:t>Support for </a:t>
            </a:r>
          </a:p>
          <a:p>
            <a:pPr lvl="1"/>
            <a:r>
              <a:rPr lang="en-US" dirty="0" smtClean="0"/>
              <a:t>Immutable containers (Day2 configuration requires new container bring up)</a:t>
            </a:r>
          </a:p>
          <a:p>
            <a:pPr lvl="1"/>
            <a:r>
              <a:rPr lang="en-US" dirty="0" smtClean="0"/>
              <a:t>Containers that get Day2 configuration from management systems.</a:t>
            </a:r>
          </a:p>
          <a:p>
            <a:pPr lvl="1"/>
            <a:endParaRPr lang="en-US" dirty="0" smtClean="0"/>
          </a:p>
        </p:txBody>
      </p:sp>
    </p:spTree>
    <p:extLst>
      <p:ext uri="{BB962C8B-B14F-4D97-AF65-F5344CB8AC3E}">
        <p14:creationId xmlns:p14="http://schemas.microsoft.com/office/powerpoint/2010/main" val="1204077937"/>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smtClean="0"/>
              <a:t>Scope </a:t>
            </a:r>
            <a:endParaRPr lang="en-US" dirty="0"/>
          </a:p>
        </p:txBody>
      </p:sp>
      <p:sp>
        <p:nvSpPr>
          <p:cNvPr id="4" name="Text Placeholder 3"/>
          <p:cNvSpPr>
            <a:spLocks noGrp="1"/>
          </p:cNvSpPr>
          <p:nvPr>
            <p:ph type="body" sz="quarter" idx="10"/>
          </p:nvPr>
        </p:nvSpPr>
        <p:spPr/>
        <p:txBody>
          <a:bodyPr/>
          <a:lstStyle/>
          <a:p>
            <a:r>
              <a:rPr lang="en-US" dirty="0" smtClean="0"/>
              <a:t>Helm based charts for VNF description.</a:t>
            </a:r>
          </a:p>
          <a:p>
            <a:r>
              <a:rPr lang="en-US" dirty="0" smtClean="0"/>
              <a:t>Similar to HOT based VNFs.</a:t>
            </a:r>
          </a:p>
          <a:p>
            <a:r>
              <a:rPr lang="en-US" dirty="0" smtClean="0"/>
              <a:t>TOSCA based VNFD for Containerized VNFs is not in scope for R4. Once TOSCA taskforce comes out with recommendation, we will scope the TOSCA work for containerized VNFs.</a:t>
            </a:r>
          </a:p>
          <a:p>
            <a:r>
              <a:rPr lang="en-US" dirty="0" smtClean="0"/>
              <a:t>Changes to ONAP components mainly to ensure that any cloud technology format is supported – Not specific to K8S.</a:t>
            </a:r>
          </a:p>
          <a:p>
            <a:r>
              <a:rPr lang="en-US" dirty="0" smtClean="0"/>
              <a:t>No changes to service creation or NSD are expected.</a:t>
            </a:r>
          </a:p>
          <a:p>
            <a:pPr marL="0" indent="0">
              <a:buNone/>
            </a:pPr>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136159198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smtClean="0"/>
              <a:t>Assumptions</a:t>
            </a:r>
            <a:endParaRPr lang="en-US" dirty="0"/>
          </a:p>
        </p:txBody>
      </p:sp>
      <p:sp>
        <p:nvSpPr>
          <p:cNvPr id="4" name="Text Placeholder 3"/>
          <p:cNvSpPr>
            <a:spLocks noGrp="1"/>
          </p:cNvSpPr>
          <p:nvPr>
            <p:ph type="body" sz="quarter" idx="10"/>
          </p:nvPr>
        </p:nvSpPr>
        <p:spPr/>
        <p:txBody>
          <a:bodyPr/>
          <a:lstStyle/>
          <a:p>
            <a:r>
              <a:rPr lang="en-US" dirty="0" smtClean="0"/>
              <a:t>VNF LCM Operations: Table of operations </a:t>
            </a:r>
          </a:p>
          <a:p>
            <a:pPr lvl="1"/>
            <a:r>
              <a:rPr lang="en-US" dirty="0" smtClean="0"/>
              <a:t>ONAP features that are taken care by K8S site orchestrator</a:t>
            </a:r>
          </a:p>
          <a:p>
            <a:pPr lvl="1"/>
            <a:r>
              <a:rPr lang="en-US" dirty="0" smtClean="0"/>
              <a:t>Changes to be made in ONAP components (to disable).</a:t>
            </a:r>
          </a:p>
          <a:p>
            <a:pPr lvl="1"/>
            <a:r>
              <a:rPr lang="en-US" dirty="0" smtClean="0"/>
              <a:t>Take advantage of K8S features.</a:t>
            </a:r>
          </a:p>
          <a:p>
            <a:r>
              <a:rPr lang="en-US" dirty="0" smtClean="0"/>
              <a:t>Service level impacts : ???</a:t>
            </a:r>
          </a:p>
          <a:p>
            <a:pPr lvl="1"/>
            <a:endParaRPr lang="en-US" dirty="0" smtClean="0"/>
          </a:p>
          <a:p>
            <a:r>
              <a:rPr lang="en-US" dirty="0" smtClean="0"/>
              <a:t>VNF SDK</a:t>
            </a:r>
          </a:p>
          <a:p>
            <a:r>
              <a:rPr lang="en-US" dirty="0" smtClean="0"/>
              <a:t>SDC</a:t>
            </a:r>
          </a:p>
          <a:p>
            <a:r>
              <a:rPr lang="en-US" dirty="0" smtClean="0"/>
              <a:t>SO</a:t>
            </a:r>
          </a:p>
          <a:p>
            <a:pPr lvl="1"/>
            <a:r>
              <a:rPr lang="en-US" dirty="0" smtClean="0"/>
              <a:t>Show CSAR changes</a:t>
            </a:r>
          </a:p>
          <a:p>
            <a:pPr lvl="1"/>
            <a:endParaRPr lang="en-US" dirty="0" smtClean="0"/>
          </a:p>
          <a:p>
            <a:pPr lvl="1"/>
            <a:endParaRPr lang="en-US" dirty="0"/>
          </a:p>
          <a:p>
            <a:pPr lvl="1"/>
            <a:endParaRPr lang="en-US" dirty="0" smtClean="0"/>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3512753177"/>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smtClean="0"/>
              <a:t>Life cycle – Changes</a:t>
            </a:r>
            <a:endParaRPr lang="en-US" dirty="0"/>
          </a:p>
        </p:txBody>
      </p:sp>
      <p:cxnSp>
        <p:nvCxnSpPr>
          <p:cNvPr id="7" name="Straight Connector 6"/>
          <p:cNvCxnSpPr/>
          <p:nvPr/>
        </p:nvCxnSpPr>
        <p:spPr>
          <a:xfrm>
            <a:off x="2337847" y="1470581"/>
            <a:ext cx="0" cy="3450211"/>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46003" y="1139006"/>
            <a:ext cx="1838227" cy="369332"/>
          </a:xfrm>
          <a:prstGeom prst="rect">
            <a:avLst/>
          </a:prstGeom>
          <a:noFill/>
        </p:spPr>
        <p:txBody>
          <a:bodyPr wrap="square" rtlCol="0">
            <a:spAutoFit/>
          </a:bodyPr>
          <a:lstStyle/>
          <a:p>
            <a:r>
              <a:rPr lang="en-US" dirty="0" smtClean="0"/>
              <a:t>Pre onboarding</a:t>
            </a:r>
            <a:endParaRPr lang="en-US" dirty="0"/>
          </a:p>
        </p:txBody>
      </p:sp>
      <p:pic>
        <p:nvPicPr>
          <p:cNvPr id="1028" name="Picture 4" descr="Image result for U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340" y="1998482"/>
            <a:ext cx="393994" cy="312395"/>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314960" y="2413262"/>
            <a:ext cx="1297023" cy="2733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SDK</a:t>
            </a:r>
            <a:endParaRPr lang="en-US" sz="1200" dirty="0"/>
          </a:p>
        </p:txBody>
      </p:sp>
      <p:cxnSp>
        <p:nvCxnSpPr>
          <p:cNvPr id="12" name="Elbow Connector 11"/>
          <p:cNvCxnSpPr>
            <a:stCxn id="1028" idx="3"/>
          </p:cNvCxnSpPr>
          <p:nvPr/>
        </p:nvCxnSpPr>
        <p:spPr>
          <a:xfrm>
            <a:off x="865334" y="2154680"/>
            <a:ext cx="237602" cy="25858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121545" y="2151652"/>
            <a:ext cx="612987" cy="261610"/>
          </a:xfrm>
          <a:prstGeom prst="rect">
            <a:avLst/>
          </a:prstGeom>
          <a:noFill/>
        </p:spPr>
        <p:txBody>
          <a:bodyPr wrap="square" rtlCol="0">
            <a:spAutoFit/>
          </a:bodyPr>
          <a:lstStyle/>
          <a:p>
            <a:r>
              <a:rPr lang="en-US" sz="1100" dirty="0" smtClean="0"/>
              <a:t>VNFD</a:t>
            </a:r>
            <a:endParaRPr lang="en-US" sz="1100" dirty="0"/>
          </a:p>
        </p:txBody>
      </p:sp>
      <p:cxnSp>
        <p:nvCxnSpPr>
          <p:cNvPr id="15" name="Straight Arrow Connector 14"/>
          <p:cNvCxnSpPr>
            <a:stCxn id="10" idx="2"/>
          </p:cNvCxnSpPr>
          <p:nvPr/>
        </p:nvCxnSpPr>
        <p:spPr>
          <a:xfrm>
            <a:off x="963472" y="2686639"/>
            <a:ext cx="7489" cy="320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37328" y="3007151"/>
            <a:ext cx="1197204" cy="276999"/>
          </a:xfrm>
          <a:prstGeom prst="rect">
            <a:avLst/>
          </a:prstGeom>
          <a:noFill/>
        </p:spPr>
        <p:txBody>
          <a:bodyPr wrap="square" rtlCol="0">
            <a:spAutoFit/>
          </a:bodyPr>
          <a:lstStyle/>
          <a:p>
            <a:r>
              <a:rPr lang="en-US" sz="1200" dirty="0" smtClean="0"/>
              <a:t>Validated VNFD</a:t>
            </a:r>
            <a:endParaRPr lang="en-US" sz="1200" dirty="0"/>
          </a:p>
        </p:txBody>
      </p:sp>
      <p:sp>
        <p:nvSpPr>
          <p:cNvPr id="19" name="TextBox 18"/>
          <p:cNvSpPr txBox="1"/>
          <p:nvPr/>
        </p:nvSpPr>
        <p:spPr>
          <a:xfrm>
            <a:off x="3680452" y="1188542"/>
            <a:ext cx="1838227" cy="369332"/>
          </a:xfrm>
          <a:prstGeom prst="rect">
            <a:avLst/>
          </a:prstGeom>
          <a:noFill/>
        </p:spPr>
        <p:txBody>
          <a:bodyPr wrap="square" rtlCol="0">
            <a:spAutoFit/>
          </a:bodyPr>
          <a:lstStyle/>
          <a:p>
            <a:r>
              <a:rPr lang="en-US" dirty="0" smtClean="0"/>
              <a:t>Onboarding</a:t>
            </a:r>
            <a:endParaRPr lang="en-US" dirty="0"/>
          </a:p>
        </p:txBody>
      </p:sp>
      <p:pic>
        <p:nvPicPr>
          <p:cNvPr id="20" name="Picture 4" descr="Image result for U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5100" y="1926584"/>
            <a:ext cx="393994" cy="312395"/>
          </a:xfrm>
          <a:prstGeom prst="rect">
            <a:avLst/>
          </a:prstGeom>
          <a:noFill/>
          <a:extLst>
            <a:ext uri="{909E8E84-426E-40DD-AFC4-6F175D3DCCD1}">
              <a14:hiddenFill xmlns:a14="http://schemas.microsoft.com/office/drawing/2010/main">
                <a:solidFill>
                  <a:srgbClr val="FFFFFF"/>
                </a:solidFill>
              </a14:hiddenFill>
            </a:ext>
          </a:extLst>
        </p:spPr>
      </p:pic>
      <p:sp>
        <p:nvSpPr>
          <p:cNvPr id="21" name="Rounded Rectangle 20"/>
          <p:cNvSpPr/>
          <p:nvPr/>
        </p:nvSpPr>
        <p:spPr>
          <a:xfrm>
            <a:off x="2618720" y="2341364"/>
            <a:ext cx="1297023" cy="2733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SDC</a:t>
            </a:r>
            <a:endParaRPr lang="en-US" sz="1200" dirty="0"/>
          </a:p>
        </p:txBody>
      </p:sp>
      <p:cxnSp>
        <p:nvCxnSpPr>
          <p:cNvPr id="22" name="Elbow Connector 21"/>
          <p:cNvCxnSpPr>
            <a:stCxn id="20" idx="3"/>
          </p:cNvCxnSpPr>
          <p:nvPr/>
        </p:nvCxnSpPr>
        <p:spPr>
          <a:xfrm>
            <a:off x="3169094" y="2082782"/>
            <a:ext cx="237602" cy="25858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147361" y="1910743"/>
            <a:ext cx="612987" cy="261610"/>
          </a:xfrm>
          <a:prstGeom prst="rect">
            <a:avLst/>
          </a:prstGeom>
          <a:noFill/>
        </p:spPr>
        <p:txBody>
          <a:bodyPr wrap="square" rtlCol="0">
            <a:spAutoFit/>
          </a:bodyPr>
          <a:lstStyle/>
          <a:p>
            <a:r>
              <a:rPr lang="en-US" sz="1100" dirty="0" smtClean="0"/>
              <a:t>VNFD</a:t>
            </a:r>
            <a:endParaRPr lang="en-US" sz="1100" dirty="0"/>
          </a:p>
        </p:txBody>
      </p:sp>
      <p:cxnSp>
        <p:nvCxnSpPr>
          <p:cNvPr id="24" name="Straight Arrow Connector 23"/>
          <p:cNvCxnSpPr>
            <a:stCxn id="21" idx="2"/>
          </p:cNvCxnSpPr>
          <p:nvPr/>
        </p:nvCxnSpPr>
        <p:spPr>
          <a:xfrm>
            <a:off x="3267232" y="2614741"/>
            <a:ext cx="7489" cy="320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13122" y="3751868"/>
            <a:ext cx="486691" cy="1209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631955" y="3757062"/>
            <a:ext cx="486691" cy="120977"/>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1165117" y="3757543"/>
            <a:ext cx="486691" cy="1209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3122" y="3553905"/>
            <a:ext cx="1498861" cy="261610"/>
          </a:xfrm>
          <a:prstGeom prst="rect">
            <a:avLst/>
          </a:prstGeom>
          <a:noFill/>
        </p:spPr>
        <p:txBody>
          <a:bodyPr wrap="square" rtlCol="0">
            <a:spAutoFit/>
          </a:bodyPr>
          <a:lstStyle/>
          <a:p>
            <a:r>
              <a:rPr lang="en-US" sz="1100" dirty="0" smtClean="0"/>
              <a:t>VNFDs</a:t>
            </a:r>
            <a:endParaRPr lang="en-US" sz="1100" dirty="0"/>
          </a:p>
        </p:txBody>
      </p:sp>
      <p:sp>
        <p:nvSpPr>
          <p:cNvPr id="31" name="Rounded Rectangle 30"/>
          <p:cNvSpPr/>
          <p:nvPr/>
        </p:nvSpPr>
        <p:spPr>
          <a:xfrm>
            <a:off x="2726097" y="2946662"/>
            <a:ext cx="486691" cy="1209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a:off x="2726097" y="3103738"/>
            <a:ext cx="486691" cy="120977"/>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2726097" y="3260813"/>
            <a:ext cx="486691" cy="1209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3274721" y="3007151"/>
            <a:ext cx="763571" cy="261610"/>
          </a:xfrm>
          <a:prstGeom prst="rect">
            <a:avLst/>
          </a:prstGeom>
          <a:noFill/>
        </p:spPr>
        <p:txBody>
          <a:bodyPr wrap="square" rtlCol="0">
            <a:spAutoFit/>
          </a:bodyPr>
          <a:lstStyle/>
          <a:p>
            <a:r>
              <a:rPr lang="en-US" sz="1100" dirty="0" smtClean="0"/>
              <a:t>Catalogue</a:t>
            </a:r>
            <a:endParaRPr lang="en-US" sz="1100" dirty="0"/>
          </a:p>
        </p:txBody>
      </p:sp>
      <p:cxnSp>
        <p:nvCxnSpPr>
          <p:cNvPr id="35" name="Straight Arrow Connector 34"/>
          <p:cNvCxnSpPr/>
          <p:nvPr/>
        </p:nvCxnSpPr>
        <p:spPr>
          <a:xfrm>
            <a:off x="3551895" y="3569007"/>
            <a:ext cx="0" cy="32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3212788" y="3881565"/>
            <a:ext cx="565788" cy="2767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SO</a:t>
            </a:r>
            <a:endParaRPr lang="en-US" sz="1200" dirty="0"/>
          </a:p>
        </p:txBody>
      </p:sp>
      <p:sp>
        <p:nvSpPr>
          <p:cNvPr id="38" name="Rounded Rectangle 37"/>
          <p:cNvSpPr/>
          <p:nvPr/>
        </p:nvSpPr>
        <p:spPr>
          <a:xfrm>
            <a:off x="3823976" y="3881565"/>
            <a:ext cx="577402" cy="2700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AAI</a:t>
            </a:r>
            <a:endParaRPr lang="en-US" sz="1200" dirty="0"/>
          </a:p>
        </p:txBody>
      </p:sp>
      <p:cxnSp>
        <p:nvCxnSpPr>
          <p:cNvPr id="39" name="Straight Arrow Connector 38"/>
          <p:cNvCxnSpPr/>
          <p:nvPr/>
        </p:nvCxnSpPr>
        <p:spPr>
          <a:xfrm>
            <a:off x="4112016" y="3569007"/>
            <a:ext cx="0" cy="32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4446778" y="3881565"/>
            <a:ext cx="583749" cy="2700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endParaRPr lang="en-US" sz="1200" dirty="0"/>
          </a:p>
        </p:txBody>
      </p:sp>
      <p:sp>
        <p:nvSpPr>
          <p:cNvPr id="41" name="Rounded Rectangle 40"/>
          <p:cNvSpPr/>
          <p:nvPr/>
        </p:nvSpPr>
        <p:spPr>
          <a:xfrm>
            <a:off x="5075928" y="3881565"/>
            <a:ext cx="793719" cy="2733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POLICY</a:t>
            </a:r>
            <a:endParaRPr lang="en-US" sz="1200" dirty="0"/>
          </a:p>
        </p:txBody>
      </p:sp>
      <p:cxnSp>
        <p:nvCxnSpPr>
          <p:cNvPr id="42" name="Straight Arrow Connector 41"/>
          <p:cNvCxnSpPr/>
          <p:nvPr/>
        </p:nvCxnSpPr>
        <p:spPr>
          <a:xfrm>
            <a:off x="4748802" y="3569007"/>
            <a:ext cx="0" cy="32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472787" y="3559099"/>
            <a:ext cx="0" cy="324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3708308" y="1817398"/>
            <a:ext cx="486691" cy="1209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3708308" y="1974474"/>
            <a:ext cx="486691" cy="120977"/>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3708308" y="2131549"/>
            <a:ext cx="486691" cy="1209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 descr="Image result for U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5946" y="1952461"/>
            <a:ext cx="393994" cy="312395"/>
          </a:xfrm>
          <a:prstGeom prst="rect">
            <a:avLst/>
          </a:prstGeom>
          <a:noFill/>
          <a:extLst>
            <a:ext uri="{909E8E84-426E-40DD-AFC4-6F175D3DCCD1}">
              <a14:hiddenFill xmlns:a14="http://schemas.microsoft.com/office/drawing/2010/main">
                <a:solidFill>
                  <a:srgbClr val="FFFFFF"/>
                </a:solidFill>
              </a14:hiddenFill>
            </a:ext>
          </a:extLst>
        </p:spPr>
      </p:pic>
      <p:sp>
        <p:nvSpPr>
          <p:cNvPr id="48" name="Rounded Rectangle 47"/>
          <p:cNvSpPr/>
          <p:nvPr/>
        </p:nvSpPr>
        <p:spPr>
          <a:xfrm>
            <a:off x="4599566" y="2367241"/>
            <a:ext cx="1297023" cy="2733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SDC</a:t>
            </a:r>
            <a:endParaRPr lang="en-US" sz="1200" dirty="0"/>
          </a:p>
        </p:txBody>
      </p:sp>
      <p:cxnSp>
        <p:nvCxnSpPr>
          <p:cNvPr id="49" name="Elbow Connector 48"/>
          <p:cNvCxnSpPr>
            <a:stCxn id="47" idx="3"/>
          </p:cNvCxnSpPr>
          <p:nvPr/>
        </p:nvCxnSpPr>
        <p:spPr>
          <a:xfrm>
            <a:off x="5149940" y="2108659"/>
            <a:ext cx="237602" cy="25858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128207" y="1936620"/>
            <a:ext cx="612987" cy="261610"/>
          </a:xfrm>
          <a:prstGeom prst="rect">
            <a:avLst/>
          </a:prstGeom>
          <a:noFill/>
        </p:spPr>
        <p:txBody>
          <a:bodyPr wrap="square" rtlCol="0">
            <a:spAutoFit/>
          </a:bodyPr>
          <a:lstStyle/>
          <a:p>
            <a:r>
              <a:rPr lang="en-US" sz="1100" dirty="0" smtClean="0"/>
              <a:t>Service</a:t>
            </a:r>
            <a:endParaRPr lang="en-US" sz="1100" dirty="0"/>
          </a:p>
        </p:txBody>
      </p:sp>
      <p:sp>
        <p:nvSpPr>
          <p:cNvPr id="36" name="Rounded Rectangle 35"/>
          <p:cNvSpPr/>
          <p:nvPr/>
        </p:nvSpPr>
        <p:spPr>
          <a:xfrm>
            <a:off x="4635375" y="2790335"/>
            <a:ext cx="752167" cy="3524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4761386" y="2815998"/>
            <a:ext cx="486691" cy="1209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a:off x="4761386" y="2969376"/>
            <a:ext cx="486691" cy="1209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p:cNvSpPr/>
          <p:nvPr/>
        </p:nvSpPr>
        <p:spPr>
          <a:xfrm>
            <a:off x="5446237" y="2783966"/>
            <a:ext cx="752167" cy="3524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p:cNvSpPr/>
          <p:nvPr/>
        </p:nvSpPr>
        <p:spPr>
          <a:xfrm>
            <a:off x="5572248" y="2809629"/>
            <a:ext cx="486691" cy="1209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ounded Rectangle 59"/>
          <p:cNvSpPr/>
          <p:nvPr/>
        </p:nvSpPr>
        <p:spPr>
          <a:xfrm>
            <a:off x="5572247" y="2966578"/>
            <a:ext cx="486691" cy="120977"/>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5730011" y="1910744"/>
            <a:ext cx="486690" cy="276999"/>
          </a:xfrm>
          <a:prstGeom prst="rect">
            <a:avLst/>
          </a:prstGeom>
          <a:noFill/>
        </p:spPr>
        <p:txBody>
          <a:bodyPr wrap="square" rtlCol="0">
            <a:spAutoFit/>
          </a:bodyPr>
          <a:lstStyle/>
          <a:p>
            <a:r>
              <a:rPr lang="en-US" sz="1200" dirty="0" smtClean="0"/>
              <a:t>S1</a:t>
            </a:r>
            <a:endParaRPr lang="en-US" sz="1200" dirty="0"/>
          </a:p>
        </p:txBody>
      </p:sp>
      <p:sp>
        <p:nvSpPr>
          <p:cNvPr id="62" name="TextBox 61"/>
          <p:cNvSpPr txBox="1"/>
          <p:nvPr/>
        </p:nvSpPr>
        <p:spPr>
          <a:xfrm>
            <a:off x="5730011" y="2091442"/>
            <a:ext cx="486690" cy="276999"/>
          </a:xfrm>
          <a:prstGeom prst="rect">
            <a:avLst/>
          </a:prstGeom>
          <a:noFill/>
        </p:spPr>
        <p:txBody>
          <a:bodyPr wrap="square" rtlCol="0">
            <a:spAutoFit/>
          </a:bodyPr>
          <a:lstStyle/>
          <a:p>
            <a:r>
              <a:rPr lang="en-US" sz="1200" dirty="0" smtClean="0"/>
              <a:t>S2</a:t>
            </a:r>
            <a:endParaRPr lang="en-US" sz="1200" dirty="0"/>
          </a:p>
        </p:txBody>
      </p:sp>
      <p:sp>
        <p:nvSpPr>
          <p:cNvPr id="61" name="TextBox 60"/>
          <p:cNvSpPr txBox="1"/>
          <p:nvPr/>
        </p:nvSpPr>
        <p:spPr>
          <a:xfrm>
            <a:off x="3147361" y="4195571"/>
            <a:ext cx="3098922" cy="461665"/>
          </a:xfrm>
          <a:prstGeom prst="rect">
            <a:avLst/>
          </a:prstGeom>
          <a:noFill/>
        </p:spPr>
        <p:txBody>
          <a:bodyPr wrap="square" rtlCol="0">
            <a:spAutoFit/>
          </a:bodyPr>
          <a:lstStyle/>
          <a:p>
            <a:r>
              <a:rPr lang="en-US" sz="1200" dirty="0" smtClean="0"/>
              <a:t>Pick up needed info from service and VNFDs and store locally</a:t>
            </a:r>
            <a:endParaRPr lang="en-US" sz="1200" dirty="0"/>
          </a:p>
        </p:txBody>
      </p:sp>
      <p:cxnSp>
        <p:nvCxnSpPr>
          <p:cNvPr id="64" name="Straight Connector 63"/>
          <p:cNvCxnSpPr/>
          <p:nvPr/>
        </p:nvCxnSpPr>
        <p:spPr>
          <a:xfrm>
            <a:off x="6638041" y="1362449"/>
            <a:ext cx="0" cy="3450211"/>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861283" y="1055910"/>
            <a:ext cx="2376507" cy="646331"/>
          </a:xfrm>
          <a:prstGeom prst="rect">
            <a:avLst/>
          </a:prstGeom>
          <a:noFill/>
        </p:spPr>
        <p:txBody>
          <a:bodyPr wrap="square" rtlCol="0">
            <a:spAutoFit/>
          </a:bodyPr>
          <a:lstStyle/>
          <a:p>
            <a:r>
              <a:rPr lang="en-US" smtClean="0"/>
              <a:t>Environment, configuration </a:t>
            </a:r>
            <a:r>
              <a:rPr lang="en-US" dirty="0" smtClean="0"/>
              <a:t>&amp; Policies </a:t>
            </a:r>
            <a:endParaRPr lang="en-US" dirty="0"/>
          </a:p>
        </p:txBody>
      </p:sp>
      <p:sp>
        <p:nvSpPr>
          <p:cNvPr id="63" name="Rounded Rectangle 62"/>
          <p:cNvSpPr/>
          <p:nvPr/>
        </p:nvSpPr>
        <p:spPr>
          <a:xfrm>
            <a:off x="7520859" y="2494352"/>
            <a:ext cx="528525" cy="2682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S1</a:t>
            </a:r>
            <a:endParaRPr lang="en-US" sz="1200" dirty="0">
              <a:solidFill>
                <a:schemeClr val="tx1"/>
              </a:solidFill>
            </a:endParaRPr>
          </a:p>
        </p:txBody>
      </p:sp>
      <p:sp>
        <p:nvSpPr>
          <p:cNvPr id="70" name="Rounded Rectangle 69"/>
          <p:cNvSpPr/>
          <p:nvPr/>
        </p:nvSpPr>
        <p:spPr>
          <a:xfrm>
            <a:off x="7191780" y="2836177"/>
            <a:ext cx="528525" cy="2682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C1</a:t>
            </a:r>
            <a:endParaRPr lang="en-US" sz="1200" dirty="0">
              <a:solidFill>
                <a:schemeClr val="tx1"/>
              </a:solidFill>
            </a:endParaRPr>
          </a:p>
        </p:txBody>
      </p:sp>
      <p:sp>
        <p:nvSpPr>
          <p:cNvPr id="71" name="Rounded Rectangle 70"/>
          <p:cNvSpPr/>
          <p:nvPr/>
        </p:nvSpPr>
        <p:spPr>
          <a:xfrm>
            <a:off x="7756675" y="2829648"/>
            <a:ext cx="528525" cy="2682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C2</a:t>
            </a:r>
            <a:endParaRPr lang="en-US" sz="1200" dirty="0">
              <a:solidFill>
                <a:schemeClr val="tx1"/>
              </a:solidFill>
            </a:endParaRPr>
          </a:p>
        </p:txBody>
      </p:sp>
      <p:sp>
        <p:nvSpPr>
          <p:cNvPr id="72" name="Rounded Rectangle 71"/>
          <p:cNvSpPr/>
          <p:nvPr/>
        </p:nvSpPr>
        <p:spPr>
          <a:xfrm>
            <a:off x="8335646" y="2831577"/>
            <a:ext cx="528525" cy="2682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C3</a:t>
            </a:r>
            <a:endParaRPr lang="en-US" sz="1200" dirty="0">
              <a:solidFill>
                <a:schemeClr val="tx1"/>
              </a:solidFill>
            </a:endParaRPr>
          </a:p>
        </p:txBody>
      </p:sp>
      <p:sp>
        <p:nvSpPr>
          <p:cNvPr id="73" name="Rounded Rectangle 72"/>
          <p:cNvSpPr/>
          <p:nvPr/>
        </p:nvSpPr>
        <p:spPr>
          <a:xfrm>
            <a:off x="7211447" y="3134619"/>
            <a:ext cx="528525" cy="6606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4" name="Rounded Rectangle 73"/>
          <p:cNvSpPr/>
          <p:nvPr/>
        </p:nvSpPr>
        <p:spPr>
          <a:xfrm>
            <a:off x="7212696" y="3201362"/>
            <a:ext cx="486691" cy="2733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sp>
        <p:nvSpPr>
          <p:cNvPr id="75" name="Rounded Rectangle 74"/>
          <p:cNvSpPr/>
          <p:nvPr/>
        </p:nvSpPr>
        <p:spPr>
          <a:xfrm>
            <a:off x="7230237" y="3474932"/>
            <a:ext cx="486691" cy="2733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sp>
        <p:nvSpPr>
          <p:cNvPr id="76" name="Rounded Rectangle 75"/>
          <p:cNvSpPr/>
          <p:nvPr/>
        </p:nvSpPr>
        <p:spPr>
          <a:xfrm>
            <a:off x="7797260" y="3134177"/>
            <a:ext cx="528525" cy="6606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7" name="Rounded Rectangle 76"/>
          <p:cNvSpPr/>
          <p:nvPr/>
        </p:nvSpPr>
        <p:spPr>
          <a:xfrm>
            <a:off x="7798509" y="3200920"/>
            <a:ext cx="486691" cy="2733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sp>
        <p:nvSpPr>
          <p:cNvPr id="78" name="Rounded Rectangle 77"/>
          <p:cNvSpPr/>
          <p:nvPr/>
        </p:nvSpPr>
        <p:spPr>
          <a:xfrm>
            <a:off x="7816050" y="3474490"/>
            <a:ext cx="486691" cy="2733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sp>
        <p:nvSpPr>
          <p:cNvPr id="79" name="Rounded Rectangle 78"/>
          <p:cNvSpPr/>
          <p:nvPr/>
        </p:nvSpPr>
        <p:spPr>
          <a:xfrm>
            <a:off x="8368930" y="3119217"/>
            <a:ext cx="528525" cy="6606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0" name="Rounded Rectangle 79"/>
          <p:cNvSpPr/>
          <p:nvPr/>
        </p:nvSpPr>
        <p:spPr>
          <a:xfrm>
            <a:off x="8370179" y="3185960"/>
            <a:ext cx="486691" cy="273377"/>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sp>
        <p:nvSpPr>
          <p:cNvPr id="81" name="Rounded Rectangle 80"/>
          <p:cNvSpPr/>
          <p:nvPr/>
        </p:nvSpPr>
        <p:spPr>
          <a:xfrm>
            <a:off x="8387720" y="3459530"/>
            <a:ext cx="486691" cy="273377"/>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ENV</a:t>
            </a:r>
            <a:endParaRPr lang="en-US" sz="1200" dirty="0"/>
          </a:p>
        </p:txBody>
      </p:sp>
      <p:cxnSp>
        <p:nvCxnSpPr>
          <p:cNvPr id="82" name="Straight Connector 81"/>
          <p:cNvCxnSpPr/>
          <p:nvPr/>
        </p:nvCxnSpPr>
        <p:spPr>
          <a:xfrm>
            <a:off x="9363959" y="1342533"/>
            <a:ext cx="0" cy="3450211"/>
          </a:xfrm>
          <a:prstGeom prst="line">
            <a:avLst/>
          </a:prstGeom>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9586722" y="1193531"/>
            <a:ext cx="2376507" cy="369332"/>
          </a:xfrm>
          <a:prstGeom prst="rect">
            <a:avLst/>
          </a:prstGeom>
          <a:noFill/>
        </p:spPr>
        <p:txBody>
          <a:bodyPr wrap="square" rtlCol="0">
            <a:spAutoFit/>
          </a:bodyPr>
          <a:lstStyle/>
          <a:p>
            <a:r>
              <a:rPr lang="en-US" dirty="0" smtClean="0"/>
              <a:t>Run time &amp; Operations</a:t>
            </a:r>
            <a:endParaRPr lang="en-US" dirty="0"/>
          </a:p>
        </p:txBody>
      </p:sp>
      <p:sp>
        <p:nvSpPr>
          <p:cNvPr id="84" name="Rounded Rectangle 83"/>
          <p:cNvSpPr/>
          <p:nvPr/>
        </p:nvSpPr>
        <p:spPr>
          <a:xfrm>
            <a:off x="9719936" y="1965724"/>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VID</a:t>
            </a:r>
            <a:endParaRPr lang="en-US" sz="1200" dirty="0"/>
          </a:p>
        </p:txBody>
      </p:sp>
      <p:sp>
        <p:nvSpPr>
          <p:cNvPr id="85" name="Rounded Rectangle 84"/>
          <p:cNvSpPr/>
          <p:nvPr/>
        </p:nvSpPr>
        <p:spPr>
          <a:xfrm>
            <a:off x="9719936" y="2341364"/>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SO</a:t>
            </a:r>
            <a:endParaRPr lang="en-US" sz="1200" dirty="0"/>
          </a:p>
        </p:txBody>
      </p:sp>
      <p:sp>
        <p:nvSpPr>
          <p:cNvPr id="86" name="Rounded Rectangle 85"/>
          <p:cNvSpPr/>
          <p:nvPr/>
        </p:nvSpPr>
        <p:spPr>
          <a:xfrm>
            <a:off x="9719936" y="2689753"/>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Multi-Cloud</a:t>
            </a:r>
            <a:endParaRPr lang="en-US" sz="1200" dirty="0"/>
          </a:p>
        </p:txBody>
      </p:sp>
      <p:pic>
        <p:nvPicPr>
          <p:cNvPr id="87" name="Picture 4" descr="Image result for U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6115" y="1640066"/>
            <a:ext cx="393994" cy="312395"/>
          </a:xfrm>
          <a:prstGeom prst="rect">
            <a:avLst/>
          </a:prstGeom>
          <a:noFill/>
          <a:extLst>
            <a:ext uri="{909E8E84-426E-40DD-AFC4-6F175D3DCCD1}">
              <a14:hiddenFill xmlns:a14="http://schemas.microsoft.com/office/drawing/2010/main">
                <a:solidFill>
                  <a:srgbClr val="FFFFFF"/>
                </a:solidFill>
              </a14:hiddenFill>
            </a:ext>
          </a:extLst>
        </p:spPr>
      </p:pic>
      <p:sp>
        <p:nvSpPr>
          <p:cNvPr id="88" name="Rounded Rectangle 87"/>
          <p:cNvSpPr/>
          <p:nvPr/>
        </p:nvSpPr>
        <p:spPr>
          <a:xfrm>
            <a:off x="6903427" y="2057072"/>
            <a:ext cx="1168465" cy="311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MC/K8S </a:t>
            </a:r>
            <a:r>
              <a:rPr lang="en-US" sz="1200" dirty="0" smtClean="0"/>
              <a:t>GUI</a:t>
            </a:r>
            <a:endParaRPr lang="en-US" sz="1200" dirty="0"/>
          </a:p>
        </p:txBody>
      </p:sp>
      <p:cxnSp>
        <p:nvCxnSpPr>
          <p:cNvPr id="89" name="Elbow Connector 88"/>
          <p:cNvCxnSpPr>
            <a:stCxn id="87" idx="1"/>
            <a:endCxn id="88" idx="0"/>
          </p:cNvCxnSpPr>
          <p:nvPr/>
        </p:nvCxnSpPr>
        <p:spPr>
          <a:xfrm rot="10800000" flipV="1">
            <a:off x="7487661" y="1796264"/>
            <a:ext cx="48455" cy="26080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endCxn id="84" idx="0"/>
          </p:cNvCxnSpPr>
          <p:nvPr/>
        </p:nvCxnSpPr>
        <p:spPr>
          <a:xfrm flipH="1">
            <a:off x="10199236" y="1715678"/>
            <a:ext cx="566" cy="250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3" name="Picture 4" descr="Image result for U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9448" y="1584967"/>
            <a:ext cx="393994" cy="312395"/>
          </a:xfrm>
          <a:prstGeom prst="rect">
            <a:avLst/>
          </a:prstGeom>
          <a:noFill/>
          <a:extLst>
            <a:ext uri="{909E8E84-426E-40DD-AFC4-6F175D3DCCD1}">
              <a14:hiddenFill xmlns:a14="http://schemas.microsoft.com/office/drawing/2010/main">
                <a:solidFill>
                  <a:srgbClr val="FFFFFF"/>
                </a:solidFill>
              </a14:hiddenFill>
            </a:ext>
          </a:extLst>
        </p:spPr>
      </p:pic>
      <p:cxnSp>
        <p:nvCxnSpPr>
          <p:cNvPr id="94" name="Straight Arrow Connector 93"/>
          <p:cNvCxnSpPr>
            <a:stCxn id="84" idx="2"/>
            <a:endCxn id="85" idx="0"/>
          </p:cNvCxnSpPr>
          <p:nvPr/>
        </p:nvCxnSpPr>
        <p:spPr>
          <a:xfrm>
            <a:off x="10199236" y="2245347"/>
            <a:ext cx="0" cy="96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4" name="Straight Arrow Connector 1023"/>
          <p:cNvCxnSpPr>
            <a:stCxn id="85" idx="2"/>
            <a:endCxn id="86" idx="0"/>
          </p:cNvCxnSpPr>
          <p:nvPr/>
        </p:nvCxnSpPr>
        <p:spPr>
          <a:xfrm>
            <a:off x="10199236" y="2620987"/>
            <a:ext cx="0" cy="687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7" name="Straight Arrow Connector 1026"/>
          <p:cNvCxnSpPr>
            <a:stCxn id="86" idx="2"/>
          </p:cNvCxnSpPr>
          <p:nvPr/>
        </p:nvCxnSpPr>
        <p:spPr>
          <a:xfrm flipH="1">
            <a:off x="10001839" y="2969376"/>
            <a:ext cx="197397" cy="599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29" name="Rounded Rectangle 1028"/>
          <p:cNvSpPr/>
          <p:nvPr/>
        </p:nvSpPr>
        <p:spPr>
          <a:xfrm>
            <a:off x="9544771" y="3559099"/>
            <a:ext cx="786534" cy="3345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OS</a:t>
            </a:r>
            <a:endParaRPr lang="en-US" dirty="0"/>
          </a:p>
        </p:txBody>
      </p:sp>
      <p:sp>
        <p:nvSpPr>
          <p:cNvPr id="102" name="Rounded Rectangle 101"/>
          <p:cNvSpPr/>
          <p:nvPr/>
        </p:nvSpPr>
        <p:spPr>
          <a:xfrm>
            <a:off x="10949848" y="2087618"/>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APPC</a:t>
            </a:r>
            <a:endParaRPr lang="en-US" sz="1200" dirty="0"/>
          </a:p>
        </p:txBody>
      </p:sp>
      <p:sp>
        <p:nvSpPr>
          <p:cNvPr id="103" name="Rounded Rectangle 102"/>
          <p:cNvSpPr/>
          <p:nvPr/>
        </p:nvSpPr>
        <p:spPr>
          <a:xfrm>
            <a:off x="10949848" y="2400012"/>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endParaRPr lang="en-US" sz="1200" dirty="0"/>
          </a:p>
        </p:txBody>
      </p:sp>
      <p:sp>
        <p:nvSpPr>
          <p:cNvPr id="104" name="Rounded Rectangle 103"/>
          <p:cNvSpPr/>
          <p:nvPr/>
        </p:nvSpPr>
        <p:spPr>
          <a:xfrm>
            <a:off x="10949848" y="2703192"/>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POLICY</a:t>
            </a:r>
            <a:endParaRPr lang="en-US" sz="1200" dirty="0"/>
          </a:p>
        </p:txBody>
      </p:sp>
      <p:sp>
        <p:nvSpPr>
          <p:cNvPr id="105" name="Rounded Rectangle 104"/>
          <p:cNvSpPr/>
          <p:nvPr/>
        </p:nvSpPr>
        <p:spPr>
          <a:xfrm>
            <a:off x="10970377" y="3006421"/>
            <a:ext cx="958600" cy="27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DCAE</a:t>
            </a:r>
            <a:endParaRPr lang="en-US" sz="1200" dirty="0"/>
          </a:p>
        </p:txBody>
      </p:sp>
      <p:sp>
        <p:nvSpPr>
          <p:cNvPr id="1030" name="TextBox 1029"/>
          <p:cNvSpPr txBox="1"/>
          <p:nvPr/>
        </p:nvSpPr>
        <p:spPr>
          <a:xfrm rot="16200000">
            <a:off x="-592332" y="5239326"/>
            <a:ext cx="1687398" cy="523220"/>
          </a:xfrm>
          <a:prstGeom prst="rect">
            <a:avLst/>
          </a:prstGeom>
          <a:noFill/>
        </p:spPr>
        <p:txBody>
          <a:bodyPr wrap="square" rtlCol="0">
            <a:spAutoFit/>
          </a:bodyPr>
          <a:lstStyle/>
          <a:p>
            <a:r>
              <a:rPr lang="en-US" sz="1400" dirty="0" smtClean="0"/>
              <a:t>K8S Enhancements (Mostly generic)</a:t>
            </a:r>
            <a:endParaRPr lang="en-US" sz="1400" dirty="0"/>
          </a:p>
        </p:txBody>
      </p:sp>
      <p:sp>
        <p:nvSpPr>
          <p:cNvPr id="1031" name="TextBox 1030"/>
          <p:cNvSpPr txBox="1"/>
          <p:nvPr/>
        </p:nvSpPr>
        <p:spPr>
          <a:xfrm>
            <a:off x="744718" y="5052767"/>
            <a:ext cx="989814" cy="646331"/>
          </a:xfrm>
          <a:prstGeom prst="rect">
            <a:avLst/>
          </a:prstGeom>
          <a:noFill/>
        </p:spPr>
        <p:txBody>
          <a:bodyPr wrap="square" rtlCol="0">
            <a:spAutoFit/>
          </a:bodyPr>
          <a:lstStyle/>
          <a:p>
            <a:r>
              <a:rPr lang="en-US" sz="1200" dirty="0" smtClean="0"/>
              <a:t>VNFD to have set of HELM charts</a:t>
            </a:r>
            <a:endParaRPr lang="en-US" sz="1200" dirty="0"/>
          </a:p>
        </p:txBody>
      </p:sp>
      <p:sp>
        <p:nvSpPr>
          <p:cNvPr id="1032" name="Rounded Rectangle 1031"/>
          <p:cNvSpPr/>
          <p:nvPr/>
        </p:nvSpPr>
        <p:spPr>
          <a:xfrm>
            <a:off x="668337" y="5788058"/>
            <a:ext cx="1415893" cy="556577"/>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VNF SDK</a:t>
            </a:r>
          </a:p>
          <a:p>
            <a:pPr algn="ctr"/>
            <a:r>
              <a:rPr lang="en-US" sz="1200" dirty="0" smtClean="0">
                <a:solidFill>
                  <a:schemeClr val="tx1"/>
                </a:solidFill>
              </a:rPr>
              <a:t>Enhance validation of Helm charts</a:t>
            </a:r>
            <a:endParaRPr lang="en-US" sz="1200" dirty="0">
              <a:solidFill>
                <a:schemeClr val="tx1"/>
              </a:solidFill>
            </a:endParaRPr>
          </a:p>
        </p:txBody>
      </p:sp>
      <p:sp>
        <p:nvSpPr>
          <p:cNvPr id="110" name="Rounded Rectangle 109"/>
          <p:cNvSpPr/>
          <p:nvPr/>
        </p:nvSpPr>
        <p:spPr>
          <a:xfrm>
            <a:off x="2453031" y="5788058"/>
            <a:ext cx="1415893" cy="556577"/>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To ensure that SDC works with non-HOT based VNFDs </a:t>
            </a:r>
            <a:endParaRPr lang="en-US" sz="1200" dirty="0">
              <a:solidFill>
                <a:schemeClr val="tx1"/>
              </a:solidFill>
            </a:endParaRPr>
          </a:p>
        </p:txBody>
      </p:sp>
      <p:sp>
        <p:nvSpPr>
          <p:cNvPr id="111" name="Rounded Rectangle 110"/>
          <p:cNvSpPr/>
          <p:nvPr/>
        </p:nvSpPr>
        <p:spPr>
          <a:xfrm>
            <a:off x="4237725" y="5788058"/>
            <a:ext cx="2319859" cy="556577"/>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To ensure that SDC works with VNFDs having both Helm charts  HOT, ARM &amp; Other cloud formats</a:t>
            </a:r>
            <a:endParaRPr lang="en-US" sz="1200" dirty="0">
              <a:solidFill>
                <a:schemeClr val="tx1"/>
              </a:solidFill>
            </a:endParaRPr>
          </a:p>
        </p:txBody>
      </p:sp>
      <p:sp>
        <p:nvSpPr>
          <p:cNvPr id="112" name="Rounded Rectangle 111"/>
          <p:cNvSpPr/>
          <p:nvPr/>
        </p:nvSpPr>
        <p:spPr>
          <a:xfrm>
            <a:off x="9363959" y="5788058"/>
            <a:ext cx="2812103" cy="556577"/>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To Ensure that SO is independent of HOT,  Disable some LCM operations (Scale-out, Heal),  No errors if no SDNC Preload </a:t>
            </a:r>
            <a:endParaRPr lang="en-US" sz="1200" dirty="0">
              <a:solidFill>
                <a:schemeClr val="tx1"/>
              </a:solidFill>
            </a:endParaRPr>
          </a:p>
        </p:txBody>
      </p:sp>
      <p:sp>
        <p:nvSpPr>
          <p:cNvPr id="113" name="Rounded Rectangle 112"/>
          <p:cNvSpPr/>
          <p:nvPr/>
        </p:nvSpPr>
        <p:spPr>
          <a:xfrm>
            <a:off x="6926385" y="5788058"/>
            <a:ext cx="2319859" cy="556577"/>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To ensure that ENVs (values &amp; Day0 </a:t>
            </a:r>
            <a:r>
              <a:rPr lang="en-US" sz="1200" dirty="0" err="1" smtClean="0">
                <a:solidFill>
                  <a:schemeClr val="tx1"/>
                </a:solidFill>
              </a:rPr>
              <a:t>Configs</a:t>
            </a:r>
            <a:r>
              <a:rPr lang="en-US" sz="1200" dirty="0" smtClean="0">
                <a:solidFill>
                  <a:schemeClr val="tx1"/>
                </a:solidFill>
              </a:rPr>
              <a:t> are created for each customer)</a:t>
            </a:r>
            <a:endParaRPr lang="en-US" sz="1200" dirty="0">
              <a:solidFill>
                <a:schemeClr val="tx1"/>
              </a:solidFill>
            </a:endParaRPr>
          </a:p>
        </p:txBody>
      </p:sp>
      <p:sp>
        <p:nvSpPr>
          <p:cNvPr id="114" name="Rounded Rectangle 113"/>
          <p:cNvSpPr/>
          <p:nvPr/>
        </p:nvSpPr>
        <p:spPr>
          <a:xfrm>
            <a:off x="10395106" y="3534570"/>
            <a:ext cx="786534" cy="3345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a:t>
            </a:r>
            <a:endParaRPr lang="en-US" dirty="0"/>
          </a:p>
        </p:txBody>
      </p:sp>
      <p:cxnSp>
        <p:nvCxnSpPr>
          <p:cNvPr id="115" name="Straight Arrow Connector 114"/>
          <p:cNvCxnSpPr>
            <a:stCxn id="86" idx="2"/>
            <a:endCxn id="114" idx="0"/>
          </p:cNvCxnSpPr>
          <p:nvPr/>
        </p:nvCxnSpPr>
        <p:spPr>
          <a:xfrm>
            <a:off x="10199236" y="2969376"/>
            <a:ext cx="589137" cy="5651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6622304" y="1107329"/>
            <a:ext cx="2878647" cy="33660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513769"/>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smtClean="0"/>
              <a:t>Projects that require enhancements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187854758"/>
              </p:ext>
            </p:extLst>
          </p:nvPr>
        </p:nvGraphicFramePr>
        <p:xfrm>
          <a:off x="0" y="989814"/>
          <a:ext cx="11998306" cy="5588000"/>
        </p:xfrm>
        <a:graphic>
          <a:graphicData uri="http://schemas.openxmlformats.org/drawingml/2006/table">
            <a:tbl>
              <a:tblPr firstRow="1" bandRow="1">
                <a:tableStyleId>{5C22544A-7EE6-4342-B048-85BDC9FD1C3A}</a:tableStyleId>
              </a:tblPr>
              <a:tblGrid>
                <a:gridCol w="4292173"/>
                <a:gridCol w="7706133"/>
              </a:tblGrid>
              <a:tr h="358218">
                <a:tc>
                  <a:txBody>
                    <a:bodyPr/>
                    <a:lstStyle/>
                    <a:p>
                      <a:r>
                        <a:rPr lang="en-US" dirty="0" smtClean="0"/>
                        <a:t>Project</a:t>
                      </a:r>
                      <a:endParaRPr lang="en-US" dirty="0"/>
                    </a:p>
                  </a:txBody>
                  <a:tcPr/>
                </a:tc>
                <a:tc>
                  <a:txBody>
                    <a:bodyPr/>
                    <a:lstStyle/>
                    <a:p>
                      <a:r>
                        <a:rPr lang="en-US" smtClean="0"/>
                        <a:t>Enhancement</a:t>
                      </a:r>
                      <a:r>
                        <a:rPr lang="en-US" baseline="0" smtClean="0"/>
                        <a:t> description</a:t>
                      </a:r>
                      <a:endParaRPr lang="en-US"/>
                    </a:p>
                  </a:txBody>
                  <a:tcPr/>
                </a:tc>
              </a:tr>
              <a:tr h="370840">
                <a:tc>
                  <a:txBody>
                    <a:bodyPr/>
                    <a:lstStyle/>
                    <a:p>
                      <a:r>
                        <a:rPr lang="en-US" smtClean="0"/>
                        <a:t>SDC</a:t>
                      </a:r>
                      <a:endParaRPr lang="en-US"/>
                    </a:p>
                  </a:txBody>
                  <a:tcPr/>
                </a:tc>
                <a:tc>
                  <a:txBody>
                    <a:bodyPr/>
                    <a:lstStyle/>
                    <a:p>
                      <a:pPr marL="285750" indent="-285750">
                        <a:buFont typeface="Arial" panose="020B0604020202020204" pitchFamily="34" charset="0"/>
                        <a:buChar char="•"/>
                      </a:pPr>
                      <a:r>
                        <a:rPr lang="en-US" dirty="0" smtClean="0"/>
                        <a:t>Support</a:t>
                      </a:r>
                      <a:r>
                        <a:rPr lang="en-US" baseline="0" dirty="0" smtClean="0"/>
                        <a:t> for K8S artifacts</a:t>
                      </a:r>
                    </a:p>
                    <a:p>
                      <a:pPr marL="285750" indent="-285750">
                        <a:buFont typeface="Arial" panose="020B0604020202020204" pitchFamily="34" charset="0"/>
                        <a:buChar char="•"/>
                      </a:pPr>
                      <a:r>
                        <a:rPr lang="en-US" baseline="0" dirty="0" smtClean="0"/>
                        <a:t>Support for multiple Cloud formats in a VNF CSAR</a:t>
                      </a:r>
                    </a:p>
                  </a:txBody>
                  <a:tcPr/>
                </a:tc>
              </a:tr>
              <a:tr h="370840">
                <a:tc>
                  <a:txBody>
                    <a:bodyPr/>
                    <a:lstStyle/>
                    <a:p>
                      <a:r>
                        <a:rPr lang="en-US" smtClean="0"/>
                        <a:t>SO</a:t>
                      </a:r>
                      <a:endParaRPr lang="en-US"/>
                    </a:p>
                  </a:txBody>
                  <a:tcPr/>
                </a:tc>
                <a:tc>
                  <a:txBody>
                    <a:bodyPr/>
                    <a:lstStyle/>
                    <a:p>
                      <a:pPr marL="285750" indent="-285750">
                        <a:buFont typeface="Arial" panose="020B0604020202020204" pitchFamily="34" charset="0"/>
                        <a:buChar char="•"/>
                      </a:pPr>
                      <a:r>
                        <a:rPr lang="en-US" baseline="0" smtClean="0"/>
                        <a:t>Make SO indendent of HEAT (work with any specific formats)</a:t>
                      </a:r>
                    </a:p>
                    <a:p>
                      <a:pPr marL="285750" indent="-285750">
                        <a:buFont typeface="Arial" panose="020B0604020202020204" pitchFamily="34" charset="0"/>
                        <a:buChar char="•"/>
                      </a:pPr>
                      <a:r>
                        <a:rPr lang="en-US" baseline="0" smtClean="0"/>
                        <a:t>Possible SO API enhancements (to pass Environment to use at the time of instantiation.</a:t>
                      </a:r>
                    </a:p>
                    <a:p>
                      <a:pPr marL="285750" indent="-285750">
                        <a:buFont typeface="Arial" panose="020B0604020202020204" pitchFamily="34" charset="0"/>
                        <a:buChar char="•"/>
                      </a:pPr>
                      <a:r>
                        <a:rPr lang="en-US" baseline="0" smtClean="0"/>
                        <a:t>Possible SO-MC API enhancement (rename sdnc_directives to “env_directives” and passing environment ID as part of env_directives</a:t>
                      </a:r>
                    </a:p>
                    <a:p>
                      <a:pPr marL="285750" indent="-285750">
                        <a:buFont typeface="Arial" panose="020B0604020202020204" pitchFamily="34" charset="0"/>
                        <a:buChar char="•"/>
                      </a:pPr>
                      <a:r>
                        <a:rPr lang="en-US" baseline="0" smtClean="0"/>
                        <a:t>Disable scaling if VNF is K8S based.</a:t>
                      </a:r>
                    </a:p>
                    <a:p>
                      <a:pPr marL="285750" indent="-285750">
                        <a:buFont typeface="Arial" panose="020B0604020202020204" pitchFamily="34" charset="0"/>
                        <a:buChar char="•"/>
                      </a:pPr>
                      <a:r>
                        <a:rPr lang="en-US" baseline="0" smtClean="0"/>
                        <a:t>Ensure that the returned information from MC is populated in A&amp;AI inventory</a:t>
                      </a:r>
                    </a:p>
                  </a:txBody>
                  <a:tcPr/>
                </a:tc>
              </a:tr>
              <a:tr h="370840">
                <a:tc>
                  <a:txBody>
                    <a:bodyPr/>
                    <a:lstStyle/>
                    <a:p>
                      <a:r>
                        <a:rPr lang="en-US" smtClean="0"/>
                        <a:t>Multi-Cloud (K8S Plugin)</a:t>
                      </a:r>
                      <a:endParaRPr lang="en-US"/>
                    </a:p>
                  </a:txBody>
                  <a:tcPr/>
                </a:tc>
                <a:tc>
                  <a:txBody>
                    <a:bodyPr/>
                    <a:lstStyle/>
                    <a:p>
                      <a:pPr marL="285750" indent="-285750">
                        <a:buFont typeface="Arial" panose="020B0604020202020204" pitchFamily="34" charset="0"/>
                        <a:buChar char="•"/>
                      </a:pPr>
                      <a:r>
                        <a:rPr lang="en-US" baseline="0" smtClean="0"/>
                        <a:t>GUI to create K8S “VNF Environments”.</a:t>
                      </a:r>
                    </a:p>
                  </a:txBody>
                  <a:tcPr/>
                </a:tc>
              </a:tr>
              <a:tr h="370840">
                <a:tc>
                  <a:txBody>
                    <a:bodyPr/>
                    <a:lstStyle/>
                    <a:p>
                      <a:r>
                        <a:rPr lang="en-US" smtClean="0"/>
                        <a:t>Portal</a:t>
                      </a:r>
                      <a:endParaRPr lang="en-US"/>
                    </a:p>
                  </a:txBody>
                  <a:tcPr/>
                </a:tc>
                <a:tc>
                  <a:txBody>
                    <a:bodyPr/>
                    <a:lstStyle/>
                    <a:p>
                      <a:pPr marL="285750" indent="-285750">
                        <a:buFont typeface="Arial" panose="020B0604020202020204" pitchFamily="34" charset="0"/>
                        <a:buChar char="•"/>
                      </a:pPr>
                      <a:r>
                        <a:rPr lang="en-US" baseline="0" smtClean="0"/>
                        <a:t>To ensure Portal has Multi-Cloud (K8S plugin) GUI exposed</a:t>
                      </a:r>
                    </a:p>
                  </a:txBody>
                  <a:tcPr/>
                </a:tc>
              </a:tr>
              <a:tr h="370840">
                <a:tc>
                  <a:txBody>
                    <a:bodyPr/>
                    <a:lstStyle/>
                    <a:p>
                      <a:r>
                        <a:rPr lang="en-US" smtClean="0"/>
                        <a:t>A&amp;AI (Mainly</a:t>
                      </a:r>
                      <a:r>
                        <a:rPr lang="en-US" baseline="0" smtClean="0"/>
                        <a:t> usage and at the most schema changes)</a:t>
                      </a:r>
                      <a:endParaRPr lang="en-US"/>
                    </a:p>
                  </a:txBody>
                  <a:tcPr/>
                </a:tc>
                <a:tc>
                  <a:txBody>
                    <a:bodyPr/>
                    <a:lstStyle/>
                    <a:p>
                      <a:pPr marL="285750" indent="-285750">
                        <a:buFont typeface="Arial" panose="020B0604020202020204" pitchFamily="34" charset="0"/>
                        <a:buChar char="•"/>
                      </a:pPr>
                      <a:r>
                        <a:rPr lang="en-US" baseline="0" smtClean="0"/>
                        <a:t>Ensure that ESR is enhanced to take Kubeconfig &amp; other reachability information. </a:t>
                      </a:r>
                    </a:p>
                    <a:p>
                      <a:pPr marL="285750" indent="-285750">
                        <a:buFont typeface="Arial" panose="020B0604020202020204" pitchFamily="34" charset="0"/>
                        <a:buChar char="•"/>
                      </a:pPr>
                      <a:r>
                        <a:rPr lang="en-US" baseline="0" smtClean="0"/>
                        <a:t>Ensure that virtual workload information is stored in A&amp;AI.</a:t>
                      </a:r>
                    </a:p>
                  </a:txBody>
                  <a:tcPr/>
                </a:tc>
              </a:tr>
              <a:tr h="370840">
                <a:tc>
                  <a:txBody>
                    <a:bodyPr/>
                    <a:lstStyle/>
                    <a:p>
                      <a:r>
                        <a:rPr lang="en-US" smtClean="0"/>
                        <a:t>Integration</a:t>
                      </a:r>
                      <a:endParaRPr lang="en-US"/>
                    </a:p>
                  </a:txBody>
                  <a:tcPr/>
                </a:tc>
                <a:tc>
                  <a:txBody>
                    <a:bodyPr/>
                    <a:lstStyle/>
                    <a:p>
                      <a:pPr marL="285750" indent="-285750">
                        <a:buFont typeface="Arial" panose="020B0604020202020204" pitchFamily="34" charset="0"/>
                        <a:buChar char="•"/>
                      </a:pPr>
                      <a:r>
                        <a:rPr lang="en-US" baseline="0" smtClean="0"/>
                        <a:t>vFirewall use cases using containers/VMs.</a:t>
                      </a:r>
                    </a:p>
                    <a:p>
                      <a:pPr marL="285750" indent="-285750">
                        <a:buFont typeface="Arial" panose="020B0604020202020204" pitchFamily="34" charset="0"/>
                        <a:buChar char="•"/>
                      </a:pPr>
                      <a:r>
                        <a:rPr lang="en-US" baseline="0" smtClean="0"/>
                        <a:t>Ensure that inter-VNF connectivity continue to work (feedback from Chaker – Need to study the identify right use case)</a:t>
                      </a:r>
                    </a:p>
                  </a:txBody>
                  <a:tcPr/>
                </a:tc>
              </a:tr>
            </a:tbl>
          </a:graphicData>
        </a:graphic>
      </p:graphicFrame>
    </p:spTree>
    <p:extLst>
      <p:ext uri="{BB962C8B-B14F-4D97-AF65-F5344CB8AC3E}">
        <p14:creationId xmlns:p14="http://schemas.microsoft.com/office/powerpoint/2010/main" val="537974519"/>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79"/>
            <a:ext cx="12192000" cy="988747"/>
          </a:xfrm>
        </p:spPr>
        <p:txBody>
          <a:bodyPr/>
          <a:lstStyle/>
          <a:p>
            <a:r>
              <a:rPr lang="en-US" dirty="0" smtClean="0"/>
              <a:t>Brief on Multi-Cloud K8S Plugin</a:t>
            </a:r>
            <a:endParaRPr lang="en-US" dirty="0"/>
          </a:p>
        </p:txBody>
      </p:sp>
      <p:sp>
        <p:nvSpPr>
          <p:cNvPr id="4" name="Rounded Rectangle 3"/>
          <p:cNvSpPr/>
          <p:nvPr/>
        </p:nvSpPr>
        <p:spPr>
          <a:xfrm>
            <a:off x="575036" y="3454923"/>
            <a:ext cx="5495826" cy="7635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Multi-Cloud K8S Plugin</a:t>
            </a:r>
          </a:p>
          <a:p>
            <a:pPr algn="ctr"/>
            <a:r>
              <a:rPr lang="en-US" dirty="0" smtClean="0"/>
              <a:t>(Kubernetes, OVN adapters)</a:t>
            </a:r>
            <a:endParaRPr lang="en-US" dirty="0"/>
          </a:p>
        </p:txBody>
      </p:sp>
      <p:sp>
        <p:nvSpPr>
          <p:cNvPr id="5" name="Rectangle 4"/>
          <p:cNvSpPr/>
          <p:nvPr/>
        </p:nvSpPr>
        <p:spPr>
          <a:xfrm>
            <a:off x="772999" y="3073138"/>
            <a:ext cx="1451727" cy="381785"/>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Onboard API</a:t>
            </a:r>
            <a:endParaRPr lang="en-US" sz="1200" dirty="0"/>
          </a:p>
        </p:txBody>
      </p:sp>
      <p:sp>
        <p:nvSpPr>
          <p:cNvPr id="6" name="Rectangle 5"/>
          <p:cNvSpPr/>
          <p:nvPr/>
        </p:nvSpPr>
        <p:spPr>
          <a:xfrm>
            <a:off x="2309568" y="3073138"/>
            <a:ext cx="1696824" cy="381785"/>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Environment Management  API</a:t>
            </a:r>
            <a:endParaRPr lang="en-US" sz="1200" dirty="0"/>
          </a:p>
        </p:txBody>
      </p:sp>
      <p:sp>
        <p:nvSpPr>
          <p:cNvPr id="7" name="Rectangle 6"/>
          <p:cNvSpPr/>
          <p:nvPr/>
        </p:nvSpPr>
        <p:spPr>
          <a:xfrm>
            <a:off x="4062954" y="3073138"/>
            <a:ext cx="1696824" cy="381785"/>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LCM API</a:t>
            </a:r>
            <a:endParaRPr lang="en-US" sz="1200" dirty="0"/>
          </a:p>
        </p:txBody>
      </p:sp>
      <p:sp>
        <p:nvSpPr>
          <p:cNvPr id="8" name="Down Arrow 7"/>
          <p:cNvSpPr/>
          <p:nvPr/>
        </p:nvSpPr>
        <p:spPr>
          <a:xfrm>
            <a:off x="2903456" y="4317476"/>
            <a:ext cx="1102936" cy="1055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a:t>
            </a:r>
          </a:p>
          <a:p>
            <a:pPr algn="ctr"/>
            <a:r>
              <a:rPr lang="en-US" dirty="0" smtClean="0"/>
              <a:t>API</a:t>
            </a:r>
            <a:endParaRPr lang="en-US" dirty="0"/>
          </a:p>
        </p:txBody>
      </p:sp>
      <p:sp>
        <p:nvSpPr>
          <p:cNvPr id="9" name="TextBox 8"/>
          <p:cNvSpPr txBox="1"/>
          <p:nvPr/>
        </p:nvSpPr>
        <p:spPr>
          <a:xfrm>
            <a:off x="6608190" y="1263192"/>
            <a:ext cx="5335571" cy="458587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VNF Onboard API</a:t>
            </a:r>
          </a:p>
          <a:p>
            <a:pPr marL="742950" lvl="1" indent="-285750">
              <a:buFont typeface="Arial" panose="020B0604020202020204" pitchFamily="34" charset="0"/>
              <a:buChar char="•"/>
            </a:pPr>
            <a:r>
              <a:rPr lang="en-US" sz="1600" dirty="0" smtClean="0"/>
              <a:t>Add/Delete of VNF Description and artifacts</a:t>
            </a:r>
          </a:p>
          <a:p>
            <a:pPr marL="1200150" lvl="2" indent="-285750">
              <a:buFont typeface="Arial" panose="020B0604020202020204" pitchFamily="34" charset="0"/>
              <a:buChar char="•"/>
            </a:pPr>
            <a:r>
              <a:rPr lang="en-US" sz="1600" dirty="0" smtClean="0"/>
              <a:t>Multiple PODs.</a:t>
            </a:r>
          </a:p>
          <a:p>
            <a:pPr marL="1200150" lvl="2" indent="-285750">
              <a:buFont typeface="Arial" panose="020B0604020202020204" pitchFamily="34" charset="0"/>
              <a:buChar char="•"/>
            </a:pPr>
            <a:r>
              <a:rPr lang="en-US" sz="1600" dirty="0" smtClean="0"/>
              <a:t>For each POD : Helm Charts, Values, Generic configuration files and Day0 application configuration files</a:t>
            </a:r>
          </a:p>
          <a:p>
            <a:pPr marL="742950" lvl="1" indent="-285750">
              <a:buFont typeface="Arial" panose="020B0604020202020204" pitchFamily="34" charset="0"/>
              <a:buChar char="•"/>
            </a:pPr>
            <a:r>
              <a:rPr lang="en-US" sz="1600" dirty="0" smtClean="0"/>
              <a:t>A given vendor VNF is typically on-boarded once.</a:t>
            </a:r>
          </a:p>
          <a:p>
            <a:pPr marL="285750" indent="-285750">
              <a:buFont typeface="Arial" panose="020B0604020202020204" pitchFamily="34" charset="0"/>
              <a:buChar char="•"/>
            </a:pPr>
            <a:r>
              <a:rPr lang="en-US" dirty="0" smtClean="0"/>
              <a:t>VNF Environment API</a:t>
            </a:r>
          </a:p>
          <a:p>
            <a:pPr marL="742950" lvl="1" indent="-285750">
              <a:buFont typeface="Arial" panose="020B0604020202020204" pitchFamily="34" charset="0"/>
              <a:buChar char="•"/>
            </a:pPr>
            <a:r>
              <a:rPr lang="en-US" sz="1600" dirty="0" smtClean="0"/>
              <a:t>Add/Delete environment for a given VNF : For each consumer/customer, environment could be different.</a:t>
            </a:r>
          </a:p>
          <a:p>
            <a:pPr marL="1200150" lvl="2" indent="-285750">
              <a:buFont typeface="Arial" panose="020B0604020202020204" pitchFamily="34" charset="0"/>
              <a:buChar char="•"/>
            </a:pPr>
            <a:r>
              <a:rPr lang="en-US" sz="1600" dirty="0" smtClean="0"/>
              <a:t>Environment consists of its values that need to be overridden of default values,  specific generic configuration files and specific Day 0 configuration files.</a:t>
            </a:r>
          </a:p>
          <a:p>
            <a:pPr marL="285750" indent="-285750">
              <a:buFont typeface="Arial" panose="020B0604020202020204" pitchFamily="34" charset="0"/>
              <a:buChar char="•"/>
            </a:pPr>
            <a:r>
              <a:rPr lang="en-US" sz="1600" dirty="0" smtClean="0"/>
              <a:t>VNF LCM API:   Instantiate/Terminate/Query API</a:t>
            </a:r>
          </a:p>
          <a:p>
            <a:pPr marL="742950" lvl="1" indent="-285750">
              <a:buFont typeface="Arial" panose="020B0604020202020204" pitchFamily="34" charset="0"/>
              <a:buChar char="•"/>
            </a:pPr>
            <a:r>
              <a:rPr lang="en-US" sz="1600" dirty="0" smtClean="0"/>
              <a:t>Instantiate a given VNF with a given Environment</a:t>
            </a:r>
          </a:p>
          <a:p>
            <a:pPr lvl="1"/>
            <a:endParaRPr lang="en-US" sz="1600" dirty="0" smtClean="0"/>
          </a:p>
          <a:p>
            <a:pPr lvl="1"/>
            <a:endParaRPr lang="en-US" sz="1600" dirty="0" smtClean="0"/>
          </a:p>
        </p:txBody>
      </p:sp>
    </p:spTree>
    <p:extLst>
      <p:ext uri="{BB962C8B-B14F-4D97-AF65-F5344CB8AC3E}">
        <p14:creationId xmlns:p14="http://schemas.microsoft.com/office/powerpoint/2010/main" val="22264363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79"/>
            <a:ext cx="12192000" cy="988747"/>
          </a:xfrm>
        </p:spPr>
        <p:txBody>
          <a:bodyPr/>
          <a:lstStyle/>
          <a:p>
            <a:r>
              <a:rPr lang="en-US" dirty="0" smtClean="0"/>
              <a:t>VNF Onboarding- SDC</a:t>
            </a:r>
            <a:endParaRPr lang="en-US" dirty="0"/>
          </a:p>
        </p:txBody>
      </p:sp>
      <p:sp>
        <p:nvSpPr>
          <p:cNvPr id="4" name="Rounded Rectangle 3"/>
          <p:cNvSpPr/>
          <p:nvPr/>
        </p:nvSpPr>
        <p:spPr>
          <a:xfrm>
            <a:off x="575036" y="3454923"/>
            <a:ext cx="5495826" cy="7635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Multi-Cloud K8S Plugin</a:t>
            </a:r>
          </a:p>
          <a:p>
            <a:pPr algn="ctr"/>
            <a:r>
              <a:rPr lang="en-US" dirty="0" smtClean="0"/>
              <a:t>(Kubernetes, OVN adapters)</a:t>
            </a:r>
            <a:endParaRPr lang="en-US" dirty="0"/>
          </a:p>
        </p:txBody>
      </p:sp>
      <p:sp>
        <p:nvSpPr>
          <p:cNvPr id="5" name="Rectangle 4"/>
          <p:cNvSpPr/>
          <p:nvPr/>
        </p:nvSpPr>
        <p:spPr>
          <a:xfrm>
            <a:off x="772999" y="3247533"/>
            <a:ext cx="1451727"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Onboard API</a:t>
            </a:r>
            <a:endParaRPr lang="en-US" sz="1200" dirty="0"/>
          </a:p>
        </p:txBody>
      </p:sp>
      <p:sp>
        <p:nvSpPr>
          <p:cNvPr id="6" name="Rectangle 5"/>
          <p:cNvSpPr/>
          <p:nvPr/>
        </p:nvSpPr>
        <p:spPr>
          <a:xfrm>
            <a:off x="2309568"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a:t>
            </a:r>
            <a:r>
              <a:rPr lang="en-US" sz="1200" dirty="0" err="1" smtClean="0"/>
              <a:t>ConfiigAPI</a:t>
            </a:r>
            <a:endParaRPr lang="en-US" sz="1200" dirty="0"/>
          </a:p>
        </p:txBody>
      </p:sp>
      <p:sp>
        <p:nvSpPr>
          <p:cNvPr id="7" name="Rectangle 6"/>
          <p:cNvSpPr/>
          <p:nvPr/>
        </p:nvSpPr>
        <p:spPr>
          <a:xfrm>
            <a:off x="4062954"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LCM API</a:t>
            </a:r>
            <a:endParaRPr lang="en-US" sz="1200" dirty="0"/>
          </a:p>
        </p:txBody>
      </p:sp>
      <p:sp>
        <p:nvSpPr>
          <p:cNvPr id="8" name="Down Arrow 7"/>
          <p:cNvSpPr/>
          <p:nvPr/>
        </p:nvSpPr>
        <p:spPr>
          <a:xfrm>
            <a:off x="2903456" y="4317476"/>
            <a:ext cx="1102936" cy="1055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a:t>
            </a:r>
          </a:p>
          <a:p>
            <a:pPr algn="ctr"/>
            <a:r>
              <a:rPr lang="en-US" dirty="0" smtClean="0"/>
              <a:t>API</a:t>
            </a:r>
            <a:endParaRPr lang="en-US" dirty="0"/>
          </a:p>
        </p:txBody>
      </p:sp>
      <p:sp>
        <p:nvSpPr>
          <p:cNvPr id="3" name="Rounded Rectangle 2"/>
          <p:cNvSpPr/>
          <p:nvPr/>
        </p:nvSpPr>
        <p:spPr>
          <a:xfrm>
            <a:off x="772998" y="217759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0" name="Rounded Rectangle 9"/>
          <p:cNvSpPr/>
          <p:nvPr/>
        </p:nvSpPr>
        <p:spPr>
          <a:xfrm>
            <a:off x="772998" y="2696066"/>
            <a:ext cx="1451728" cy="3582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MCGlue</a:t>
            </a:r>
            <a:r>
              <a:rPr lang="en-US" sz="1200" dirty="0" smtClean="0"/>
              <a:t> – SDC Client </a:t>
            </a:r>
            <a:endParaRPr lang="en-US" sz="1200" dirty="0"/>
          </a:p>
        </p:txBody>
      </p:sp>
      <p:cxnSp>
        <p:nvCxnSpPr>
          <p:cNvPr id="12" name="Straight Arrow Connector 11"/>
          <p:cNvCxnSpPr>
            <a:stCxn id="3" idx="2"/>
            <a:endCxn id="10" idx="0"/>
          </p:cNvCxnSpPr>
          <p:nvPr/>
        </p:nvCxnSpPr>
        <p:spPr>
          <a:xfrm>
            <a:off x="1498862" y="2516957"/>
            <a:ext cx="0" cy="1791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2"/>
            <a:endCxn id="5" idx="0"/>
          </p:cNvCxnSpPr>
          <p:nvPr/>
        </p:nvCxnSpPr>
        <p:spPr>
          <a:xfrm>
            <a:off x="1498862" y="3054285"/>
            <a:ext cx="1" cy="1932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523348" y="1035234"/>
            <a:ext cx="5354425"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CSAR creation (By VNF vendor)</a:t>
            </a:r>
          </a:p>
          <a:p>
            <a:pPr marL="742950" lvl="1" indent="-285750">
              <a:buFont typeface="Arial" panose="020B0604020202020204" pitchFamily="34" charset="0"/>
              <a:buChar char="•"/>
            </a:pPr>
            <a:r>
              <a:rPr lang="en-US" dirty="0" smtClean="0"/>
              <a:t>K8S VNF artifacts as a zip file</a:t>
            </a:r>
          </a:p>
          <a:p>
            <a:pPr marL="1200150" lvl="2" indent="-285750">
              <a:buFont typeface="Arial" panose="020B0604020202020204" pitchFamily="34" charset="0"/>
              <a:buChar char="•"/>
            </a:pPr>
            <a:r>
              <a:rPr lang="en-US" dirty="0" smtClean="0"/>
              <a:t>All helm charts, values, generic configuration files and Day-0 app configuration file for all PODs as a zip file.</a:t>
            </a:r>
          </a:p>
          <a:p>
            <a:pPr marL="742950" lvl="1" indent="-285750">
              <a:buFont typeface="Arial" panose="020B0604020202020204" pitchFamily="34" charset="0"/>
              <a:buChar char="•"/>
            </a:pPr>
            <a:r>
              <a:rPr lang="en-US" dirty="0" smtClean="0"/>
              <a:t>CSAR created with above .zip file.</a:t>
            </a:r>
          </a:p>
          <a:p>
            <a:pPr marL="285750" indent="-285750">
              <a:buFont typeface="Arial" panose="020B0604020202020204" pitchFamily="34" charset="0"/>
              <a:buChar char="•"/>
            </a:pPr>
            <a:r>
              <a:rPr lang="en-US" dirty="0" smtClean="0"/>
              <a:t>Onboarding </a:t>
            </a:r>
          </a:p>
          <a:p>
            <a:pPr marL="742950" lvl="1" indent="-285750">
              <a:buFont typeface="Arial" panose="020B0604020202020204" pitchFamily="34" charset="0"/>
              <a:buChar char="•"/>
            </a:pPr>
            <a:r>
              <a:rPr lang="en-US" dirty="0" smtClean="0"/>
              <a:t>CSAR gets on-boarded.</a:t>
            </a:r>
          </a:p>
          <a:p>
            <a:pPr marL="742950" lvl="1" indent="-285750">
              <a:buFont typeface="Arial" panose="020B0604020202020204" pitchFamily="34" charset="0"/>
              <a:buChar char="•"/>
            </a:pPr>
            <a:r>
              <a:rPr lang="en-US" dirty="0" err="1" smtClean="0"/>
              <a:t>MCGlue</a:t>
            </a:r>
            <a:r>
              <a:rPr lang="en-US" dirty="0"/>
              <a:t> </a:t>
            </a:r>
            <a:r>
              <a:rPr lang="en-US" dirty="0" smtClean="0"/>
              <a:t>gets notified.</a:t>
            </a:r>
          </a:p>
          <a:p>
            <a:pPr marL="742950" lvl="1" indent="-285750">
              <a:buFont typeface="Arial" panose="020B0604020202020204" pitchFamily="34" charset="0"/>
              <a:buChar char="•"/>
            </a:pPr>
            <a:r>
              <a:rPr lang="en-US" dirty="0" err="1" smtClean="0"/>
              <a:t>MCGlue</a:t>
            </a:r>
            <a:r>
              <a:rPr lang="en-US" dirty="0" smtClean="0"/>
              <a:t> reads the VNF artifact zip file, extracts the zip file and stores the directory structure in the file system.</a:t>
            </a: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35265567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79"/>
            <a:ext cx="12192000" cy="988747"/>
          </a:xfrm>
        </p:spPr>
        <p:txBody>
          <a:bodyPr/>
          <a:lstStyle/>
          <a:p>
            <a:r>
              <a:rPr lang="en-US" dirty="0" smtClean="0"/>
              <a:t>VNF </a:t>
            </a:r>
            <a:r>
              <a:rPr lang="en-US" dirty="0" err="1" smtClean="0"/>
              <a:t>Config</a:t>
            </a:r>
            <a:r>
              <a:rPr lang="en-US" dirty="0" smtClean="0"/>
              <a:t> Profile management</a:t>
            </a:r>
            <a:endParaRPr lang="en-US" dirty="0"/>
          </a:p>
        </p:txBody>
      </p:sp>
      <p:sp>
        <p:nvSpPr>
          <p:cNvPr id="4" name="Rounded Rectangle 3"/>
          <p:cNvSpPr/>
          <p:nvPr/>
        </p:nvSpPr>
        <p:spPr>
          <a:xfrm>
            <a:off x="575036" y="3454923"/>
            <a:ext cx="5495826" cy="7635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Multi-Cloud K8S Plugin</a:t>
            </a:r>
          </a:p>
          <a:p>
            <a:pPr algn="ctr"/>
            <a:r>
              <a:rPr lang="en-US" dirty="0" smtClean="0"/>
              <a:t>(Kubernetes, OVN adapters)</a:t>
            </a:r>
            <a:endParaRPr lang="en-US" dirty="0"/>
          </a:p>
        </p:txBody>
      </p:sp>
      <p:sp>
        <p:nvSpPr>
          <p:cNvPr id="5" name="Rectangle 4"/>
          <p:cNvSpPr/>
          <p:nvPr/>
        </p:nvSpPr>
        <p:spPr>
          <a:xfrm>
            <a:off x="772999" y="3247533"/>
            <a:ext cx="1451727"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Onboard API</a:t>
            </a:r>
            <a:endParaRPr lang="en-US" sz="1200" dirty="0"/>
          </a:p>
        </p:txBody>
      </p:sp>
      <p:sp>
        <p:nvSpPr>
          <p:cNvPr id="6" name="Rectangle 5"/>
          <p:cNvSpPr/>
          <p:nvPr/>
        </p:nvSpPr>
        <p:spPr>
          <a:xfrm>
            <a:off x="2309568"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a:t>
            </a:r>
            <a:r>
              <a:rPr lang="en-US" sz="1200" dirty="0" err="1" smtClean="0"/>
              <a:t>Config</a:t>
            </a:r>
            <a:r>
              <a:rPr lang="en-US" sz="1200" dirty="0" smtClean="0"/>
              <a:t> </a:t>
            </a:r>
            <a:r>
              <a:rPr lang="en-US" sz="1200" dirty="0" smtClean="0"/>
              <a:t>API</a:t>
            </a:r>
            <a:endParaRPr lang="en-US" sz="1200" dirty="0"/>
          </a:p>
        </p:txBody>
      </p:sp>
      <p:sp>
        <p:nvSpPr>
          <p:cNvPr id="7" name="Rectangle 6"/>
          <p:cNvSpPr/>
          <p:nvPr/>
        </p:nvSpPr>
        <p:spPr>
          <a:xfrm>
            <a:off x="4062954"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LCM API</a:t>
            </a:r>
            <a:endParaRPr lang="en-US" sz="1200" dirty="0"/>
          </a:p>
        </p:txBody>
      </p:sp>
      <p:sp>
        <p:nvSpPr>
          <p:cNvPr id="8" name="Down Arrow 7"/>
          <p:cNvSpPr/>
          <p:nvPr/>
        </p:nvSpPr>
        <p:spPr>
          <a:xfrm>
            <a:off x="2903455" y="4317476"/>
            <a:ext cx="1489435" cy="15948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a:t>
            </a:r>
          </a:p>
          <a:p>
            <a:pPr algn="ctr"/>
            <a:r>
              <a:rPr lang="en-US" sz="1200" dirty="0" err="1" smtClean="0"/>
              <a:t>Multus</a:t>
            </a:r>
            <a:endParaRPr lang="en-US" sz="1200" dirty="0" smtClean="0"/>
          </a:p>
          <a:p>
            <a:pPr algn="ctr"/>
            <a:r>
              <a:rPr lang="en-US" sz="1200" dirty="0" smtClean="0"/>
              <a:t>&amp; OVN</a:t>
            </a:r>
          </a:p>
          <a:p>
            <a:pPr algn="ctr"/>
            <a:r>
              <a:rPr lang="en-US" sz="1200" dirty="0" smtClean="0"/>
              <a:t>API</a:t>
            </a:r>
            <a:endParaRPr lang="en-US" sz="1200" dirty="0"/>
          </a:p>
        </p:txBody>
      </p:sp>
      <p:sp>
        <p:nvSpPr>
          <p:cNvPr id="3" name="Rounded Rectangle 2"/>
          <p:cNvSpPr/>
          <p:nvPr/>
        </p:nvSpPr>
        <p:spPr>
          <a:xfrm>
            <a:off x="772998" y="217759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0" name="Rounded Rectangle 9"/>
          <p:cNvSpPr/>
          <p:nvPr/>
        </p:nvSpPr>
        <p:spPr>
          <a:xfrm>
            <a:off x="772998" y="2696066"/>
            <a:ext cx="1451728" cy="3582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MCGlue</a:t>
            </a:r>
            <a:r>
              <a:rPr lang="en-US" sz="1200" dirty="0" smtClean="0"/>
              <a:t> – SDC Client </a:t>
            </a:r>
            <a:endParaRPr lang="en-US" sz="1200" dirty="0"/>
          </a:p>
        </p:txBody>
      </p:sp>
      <p:cxnSp>
        <p:nvCxnSpPr>
          <p:cNvPr id="12" name="Straight Arrow Connector 11"/>
          <p:cNvCxnSpPr>
            <a:stCxn id="3" idx="2"/>
            <a:endCxn id="10" idx="0"/>
          </p:cNvCxnSpPr>
          <p:nvPr/>
        </p:nvCxnSpPr>
        <p:spPr>
          <a:xfrm>
            <a:off x="1498862" y="2516957"/>
            <a:ext cx="0" cy="1791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2"/>
            <a:endCxn id="5" idx="0"/>
          </p:cNvCxnSpPr>
          <p:nvPr/>
        </p:nvCxnSpPr>
        <p:spPr>
          <a:xfrm>
            <a:off x="1498862" y="3054285"/>
            <a:ext cx="1" cy="1932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344239" y="1036850"/>
            <a:ext cx="5354425" cy="360098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Portal to provide management of K8S environments</a:t>
            </a:r>
          </a:p>
          <a:p>
            <a:pPr marL="742950" lvl="1" indent="-285750">
              <a:buFont typeface="Arial" panose="020B0604020202020204" pitchFamily="34" charset="0"/>
              <a:buChar char="•"/>
            </a:pPr>
            <a:r>
              <a:rPr lang="en-US" dirty="0" smtClean="0"/>
              <a:t>A way to configure overriding values.</a:t>
            </a:r>
          </a:p>
          <a:p>
            <a:pPr marL="742950" lvl="1" indent="-285750">
              <a:buFont typeface="Arial" panose="020B0604020202020204" pitchFamily="34" charset="0"/>
              <a:buChar char="•"/>
            </a:pPr>
            <a:r>
              <a:rPr lang="en-US" dirty="0" smtClean="0"/>
              <a:t>A way to configure upload new configuration files</a:t>
            </a:r>
            <a:r>
              <a:rPr lang="en-US" dirty="0" smtClean="0"/>
              <a:t>.</a:t>
            </a:r>
          </a:p>
          <a:p>
            <a:pPr marL="742950" lvl="1" indent="-285750">
              <a:buFont typeface="Arial" panose="020B0604020202020204" pitchFamily="34" charset="0"/>
              <a:buChar char="•"/>
            </a:pPr>
            <a:r>
              <a:rPr lang="en-US" dirty="0" smtClean="0"/>
              <a:t>A way to configure dependent services (UP/DOWN)</a:t>
            </a:r>
            <a:endParaRPr lang="en-US" dirty="0" smtClean="0"/>
          </a:p>
          <a:p>
            <a:pPr marL="285750" indent="-285750">
              <a:buFont typeface="Arial" panose="020B0604020202020204" pitchFamily="34" charset="0"/>
              <a:buChar char="•"/>
            </a:pPr>
            <a:r>
              <a:rPr lang="en-US" dirty="0" smtClean="0"/>
              <a:t>Unique name for each </a:t>
            </a:r>
            <a:r>
              <a:rPr lang="en-US" dirty="0" smtClean="0"/>
              <a:t>configuration profile.</a:t>
            </a:r>
            <a:endParaRPr lang="en-US" dirty="0" smtClean="0"/>
          </a:p>
          <a:p>
            <a:pPr marL="285750" indent="-285750">
              <a:buFont typeface="Arial" panose="020B0604020202020204" pitchFamily="34" charset="0"/>
              <a:buChar char="•"/>
            </a:pPr>
            <a:r>
              <a:rPr lang="en-US" dirty="0" smtClean="0"/>
              <a:t>Simple GUI</a:t>
            </a:r>
          </a:p>
          <a:p>
            <a:pPr marL="742950" lvl="1" indent="-285750">
              <a:buFont typeface="Arial" panose="020B0604020202020204" pitchFamily="34" charset="0"/>
              <a:buChar char="•"/>
            </a:pPr>
            <a:r>
              <a:rPr lang="en-US" sz="1400" dirty="0" smtClean="0"/>
              <a:t>Expect </a:t>
            </a:r>
            <a:r>
              <a:rPr lang="en-US" sz="1400" dirty="0" err="1" smtClean="0"/>
              <a:t>UIValues.yaml</a:t>
            </a:r>
            <a:r>
              <a:rPr lang="en-US" sz="1400" dirty="0" smtClean="0"/>
              <a:t> file that help GUI (to provide right labels in the GUI, indicate the type of input – text box, check box etc.. This file will have all the values that can be </a:t>
            </a:r>
            <a:r>
              <a:rPr lang="en-US" sz="1400" dirty="0" err="1" smtClean="0"/>
              <a:t>overriden</a:t>
            </a:r>
            <a:r>
              <a:rPr lang="en-US" sz="1400" dirty="0" smtClean="0"/>
              <a:t> for each customer.</a:t>
            </a:r>
          </a:p>
          <a:p>
            <a:pPr marL="742950" lvl="1" indent="-285750">
              <a:buFont typeface="Arial" panose="020B0604020202020204" pitchFamily="34" charset="0"/>
              <a:buChar char="•"/>
            </a:pPr>
            <a:r>
              <a:rPr lang="en-US" sz="1400" dirty="0" smtClean="0"/>
              <a:t>A way to interpret the yang models  (and other in future) to create UI.  User to use this UI to generate Day0 configuration</a:t>
            </a:r>
          </a:p>
        </p:txBody>
      </p:sp>
      <p:sp>
        <p:nvSpPr>
          <p:cNvPr id="13" name="Rounded Rectangle 12"/>
          <p:cNvSpPr/>
          <p:nvPr/>
        </p:nvSpPr>
        <p:spPr>
          <a:xfrm>
            <a:off x="2309568" y="217759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PORTAL</a:t>
            </a:r>
            <a:endParaRPr lang="en-US" dirty="0"/>
          </a:p>
        </p:txBody>
      </p:sp>
      <p:sp>
        <p:nvSpPr>
          <p:cNvPr id="9" name="Rectangle 8"/>
          <p:cNvSpPr/>
          <p:nvPr/>
        </p:nvSpPr>
        <p:spPr>
          <a:xfrm>
            <a:off x="2747913" y="2516957"/>
            <a:ext cx="1150071" cy="2073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extension</a:t>
            </a:r>
            <a:endParaRPr lang="en-US" sz="1200" dirty="0"/>
          </a:p>
        </p:txBody>
      </p:sp>
      <p:cxnSp>
        <p:nvCxnSpPr>
          <p:cNvPr id="15" name="Straight Arrow Connector 14"/>
          <p:cNvCxnSpPr>
            <a:endCxn id="6" idx="0"/>
          </p:cNvCxnSpPr>
          <p:nvPr/>
        </p:nvCxnSpPr>
        <p:spPr>
          <a:xfrm>
            <a:off x="2498103" y="2516957"/>
            <a:ext cx="659877" cy="7305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6289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79"/>
            <a:ext cx="12192000" cy="988747"/>
          </a:xfrm>
        </p:spPr>
        <p:txBody>
          <a:bodyPr/>
          <a:lstStyle/>
          <a:p>
            <a:r>
              <a:rPr lang="en-US" smtClean="0"/>
              <a:t>VNF </a:t>
            </a:r>
            <a:r>
              <a:rPr lang="en-US" smtClean="0"/>
              <a:t>Instantiation </a:t>
            </a:r>
            <a:r>
              <a:rPr lang="en-US" dirty="0" smtClean="0"/>
              <a:t>&amp; Termination</a:t>
            </a:r>
            <a:endParaRPr lang="en-US" dirty="0"/>
          </a:p>
        </p:txBody>
      </p:sp>
      <p:sp>
        <p:nvSpPr>
          <p:cNvPr id="4" name="Rounded Rectangle 3"/>
          <p:cNvSpPr/>
          <p:nvPr/>
        </p:nvSpPr>
        <p:spPr>
          <a:xfrm>
            <a:off x="575036" y="3454923"/>
            <a:ext cx="5495826" cy="7635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Multi-Cloud K8S Plugin</a:t>
            </a:r>
          </a:p>
          <a:p>
            <a:pPr algn="ctr"/>
            <a:r>
              <a:rPr lang="en-US" dirty="0" smtClean="0"/>
              <a:t>(Kubernetes, OVN adapters)</a:t>
            </a:r>
            <a:endParaRPr lang="en-US" dirty="0"/>
          </a:p>
        </p:txBody>
      </p:sp>
      <p:sp>
        <p:nvSpPr>
          <p:cNvPr id="5" name="Rectangle 4"/>
          <p:cNvSpPr/>
          <p:nvPr/>
        </p:nvSpPr>
        <p:spPr>
          <a:xfrm>
            <a:off x="772999" y="3247533"/>
            <a:ext cx="1451727"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Onboard API</a:t>
            </a:r>
            <a:endParaRPr lang="en-US" sz="1200" dirty="0"/>
          </a:p>
        </p:txBody>
      </p:sp>
      <p:sp>
        <p:nvSpPr>
          <p:cNvPr id="6" name="Rectangle 5"/>
          <p:cNvSpPr/>
          <p:nvPr/>
        </p:nvSpPr>
        <p:spPr>
          <a:xfrm>
            <a:off x="2309568"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a:t>
            </a:r>
            <a:r>
              <a:rPr lang="en-US" sz="1200" dirty="0" err="1" smtClean="0"/>
              <a:t>Config</a:t>
            </a:r>
            <a:r>
              <a:rPr lang="en-US" sz="1200" dirty="0" smtClean="0"/>
              <a:t> Profile </a:t>
            </a:r>
            <a:r>
              <a:rPr lang="en-US" sz="1200" dirty="0" smtClean="0"/>
              <a:t>API</a:t>
            </a:r>
            <a:endParaRPr lang="en-US" sz="1200" dirty="0"/>
          </a:p>
        </p:txBody>
      </p:sp>
      <p:sp>
        <p:nvSpPr>
          <p:cNvPr id="7" name="Rectangle 6"/>
          <p:cNvSpPr/>
          <p:nvPr/>
        </p:nvSpPr>
        <p:spPr>
          <a:xfrm>
            <a:off x="4062954" y="3247533"/>
            <a:ext cx="1696824" cy="20739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VNF LCM API</a:t>
            </a:r>
            <a:endParaRPr lang="en-US" sz="1200" dirty="0"/>
          </a:p>
        </p:txBody>
      </p:sp>
      <p:sp>
        <p:nvSpPr>
          <p:cNvPr id="8" name="Down Arrow 7"/>
          <p:cNvSpPr/>
          <p:nvPr/>
        </p:nvSpPr>
        <p:spPr>
          <a:xfrm>
            <a:off x="2903456" y="4317476"/>
            <a:ext cx="1102936" cy="1055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a:t>
            </a:r>
          </a:p>
          <a:p>
            <a:pPr algn="ctr"/>
            <a:r>
              <a:rPr lang="en-US" dirty="0" smtClean="0"/>
              <a:t>API</a:t>
            </a:r>
            <a:endParaRPr lang="en-US" dirty="0"/>
          </a:p>
        </p:txBody>
      </p:sp>
      <p:sp>
        <p:nvSpPr>
          <p:cNvPr id="3" name="Rounded Rectangle 2"/>
          <p:cNvSpPr/>
          <p:nvPr/>
        </p:nvSpPr>
        <p:spPr>
          <a:xfrm>
            <a:off x="772998" y="217759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0" name="Rounded Rectangle 9"/>
          <p:cNvSpPr/>
          <p:nvPr/>
        </p:nvSpPr>
        <p:spPr>
          <a:xfrm>
            <a:off x="772998" y="2696066"/>
            <a:ext cx="1451728" cy="3582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MCGlue</a:t>
            </a:r>
            <a:r>
              <a:rPr lang="en-US" sz="1200" dirty="0" smtClean="0"/>
              <a:t> – SDC Client </a:t>
            </a:r>
            <a:endParaRPr lang="en-US" sz="1200" dirty="0"/>
          </a:p>
        </p:txBody>
      </p:sp>
      <p:cxnSp>
        <p:nvCxnSpPr>
          <p:cNvPr id="12" name="Straight Arrow Connector 11"/>
          <p:cNvCxnSpPr>
            <a:stCxn id="3" idx="2"/>
            <a:endCxn id="10" idx="0"/>
          </p:cNvCxnSpPr>
          <p:nvPr/>
        </p:nvCxnSpPr>
        <p:spPr>
          <a:xfrm>
            <a:off x="1498862" y="2516957"/>
            <a:ext cx="0" cy="1791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2"/>
            <a:endCxn id="5" idx="0"/>
          </p:cNvCxnSpPr>
          <p:nvPr/>
        </p:nvCxnSpPr>
        <p:spPr>
          <a:xfrm>
            <a:off x="1498862" y="3054285"/>
            <a:ext cx="1" cy="1932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55704" y="1035234"/>
            <a:ext cx="5722069" cy="550920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Onboarding :</a:t>
            </a:r>
          </a:p>
          <a:p>
            <a:pPr marL="742950" lvl="1" indent="-285750">
              <a:buFont typeface="Arial" panose="020B0604020202020204" pitchFamily="34" charset="0"/>
              <a:buChar char="•"/>
            </a:pPr>
            <a:r>
              <a:rPr lang="en-US" dirty="0" smtClean="0"/>
              <a:t>SO creates service, VNFs in A&amp;AI</a:t>
            </a:r>
            <a:r>
              <a:rPr lang="en-US" dirty="0" smtClean="0"/>
              <a:t>.</a:t>
            </a:r>
          </a:p>
          <a:p>
            <a:pPr marL="285750" indent="-285750">
              <a:buFont typeface="Arial" panose="020B0604020202020204" pitchFamily="34" charset="0"/>
              <a:buChar char="•"/>
            </a:pPr>
            <a:r>
              <a:rPr lang="en-US" dirty="0" smtClean="0"/>
              <a:t>Design time:</a:t>
            </a:r>
          </a:p>
          <a:p>
            <a:pPr marL="742950" lvl="1" indent="-285750">
              <a:buFont typeface="Arial" panose="020B0604020202020204" pitchFamily="34" charset="0"/>
              <a:buChar char="•"/>
            </a:pPr>
            <a:r>
              <a:rPr lang="en-US" sz="1400" dirty="0" smtClean="0"/>
              <a:t>Create configuration profiles (ADD and DELETE).</a:t>
            </a:r>
          </a:p>
          <a:p>
            <a:pPr marL="742950" lvl="1" indent="-285750">
              <a:buFont typeface="Arial" panose="020B0604020202020204" pitchFamily="34" charset="0"/>
              <a:buChar char="•"/>
            </a:pPr>
            <a:r>
              <a:rPr lang="en-US" sz="1400" dirty="0" smtClean="0"/>
              <a:t>Each configuration profile to have</a:t>
            </a:r>
          </a:p>
          <a:p>
            <a:pPr marL="1200150" lvl="2" indent="-285750">
              <a:buFont typeface="Arial" panose="020B0604020202020204" pitchFamily="34" charset="0"/>
              <a:buChar char="•"/>
            </a:pPr>
            <a:r>
              <a:rPr lang="en-US" sz="1400" dirty="0" smtClean="0"/>
              <a:t>Override values file</a:t>
            </a:r>
          </a:p>
          <a:p>
            <a:pPr marL="1200150" lvl="2" indent="-285750">
              <a:buFont typeface="Arial" panose="020B0604020202020204" pitchFamily="34" charset="0"/>
              <a:buChar char="•"/>
            </a:pPr>
            <a:r>
              <a:rPr lang="en-US" sz="1400" dirty="0" smtClean="0"/>
              <a:t>For each micro-service, Day0 </a:t>
            </a:r>
            <a:r>
              <a:rPr lang="en-US" sz="1400" dirty="0" err="1" smtClean="0"/>
              <a:t>config</a:t>
            </a:r>
            <a:r>
              <a:rPr lang="en-US" sz="1400" dirty="0" smtClean="0"/>
              <a:t> file.</a:t>
            </a:r>
          </a:p>
          <a:p>
            <a:pPr marL="1200150" lvl="2" indent="-285750">
              <a:buFont typeface="Arial" panose="020B0604020202020204" pitchFamily="34" charset="0"/>
              <a:buChar char="•"/>
            </a:pPr>
            <a:r>
              <a:rPr lang="en-US" sz="1400" dirty="0" smtClean="0"/>
              <a:t>For dependent services, UP/down </a:t>
            </a:r>
            <a:r>
              <a:rPr lang="en-US" sz="1400" dirty="0" err="1" smtClean="0"/>
              <a:t>config</a:t>
            </a:r>
            <a:r>
              <a:rPr lang="en-US" sz="1400" dirty="0" smtClean="0"/>
              <a:t> files.</a:t>
            </a:r>
            <a:endParaRPr lang="en-US" sz="1400" dirty="0" smtClean="0"/>
          </a:p>
          <a:p>
            <a:pPr marL="285750" indent="-285750">
              <a:buFont typeface="Arial" panose="020B0604020202020204" pitchFamily="34" charset="0"/>
              <a:buChar char="•"/>
            </a:pPr>
            <a:r>
              <a:rPr lang="en-US" dirty="0" smtClean="0"/>
              <a:t>Instantiation:</a:t>
            </a:r>
          </a:p>
          <a:p>
            <a:pPr marL="742950" lvl="1" indent="-285750">
              <a:buFont typeface="Arial" panose="020B0604020202020204" pitchFamily="34" charset="0"/>
              <a:buChar char="•"/>
            </a:pPr>
            <a:r>
              <a:rPr lang="en-US" sz="1400" dirty="0" smtClean="0"/>
              <a:t>VID </a:t>
            </a:r>
            <a:r>
              <a:rPr lang="en-US" sz="1400" dirty="0" smtClean="0"/>
              <a:t>to pass </a:t>
            </a:r>
            <a:r>
              <a:rPr lang="en-US" sz="1400" dirty="0" err="1" smtClean="0"/>
              <a:t>config</a:t>
            </a:r>
            <a:r>
              <a:rPr lang="en-US" sz="1400" dirty="0" smtClean="0"/>
              <a:t> profile(or </a:t>
            </a:r>
            <a:r>
              <a:rPr lang="en-US" sz="1400" dirty="0" smtClean="0"/>
              <a:t>UUIDs) for each VNF of the service to SO.</a:t>
            </a:r>
          </a:p>
          <a:p>
            <a:pPr marL="742950" lvl="1" indent="-285750">
              <a:buFont typeface="Arial" panose="020B0604020202020204" pitchFamily="34" charset="0"/>
              <a:buChar char="•"/>
            </a:pPr>
            <a:r>
              <a:rPr lang="en-US" sz="1400" dirty="0" smtClean="0"/>
              <a:t>SO to pass </a:t>
            </a:r>
            <a:r>
              <a:rPr lang="en-US" sz="1400" dirty="0" smtClean="0"/>
              <a:t>right profile record </a:t>
            </a:r>
            <a:r>
              <a:rPr lang="en-US" sz="1400" dirty="0" smtClean="0"/>
              <a:t>name when it calls Multi-Cloud service for each VNF.</a:t>
            </a:r>
            <a:endParaRPr lang="en-US" sz="1400" dirty="0"/>
          </a:p>
          <a:p>
            <a:pPr marL="742950" lvl="1" indent="-285750">
              <a:buFont typeface="Arial" panose="020B0604020202020204" pitchFamily="34" charset="0"/>
              <a:buChar char="•"/>
            </a:pPr>
            <a:r>
              <a:rPr lang="en-US" sz="1400" dirty="0" smtClean="0"/>
              <a:t>K8S Plugin – Use ‘helm template’ command to create K8S </a:t>
            </a:r>
            <a:r>
              <a:rPr lang="en-US" sz="1400" dirty="0" err="1" smtClean="0"/>
              <a:t>yaml</a:t>
            </a:r>
            <a:r>
              <a:rPr lang="en-US" sz="1400" dirty="0" smtClean="0"/>
              <a:t> files and then call K8S API.</a:t>
            </a:r>
          </a:p>
          <a:p>
            <a:pPr marL="742950" lvl="1" indent="-285750">
              <a:buFont typeface="Arial" panose="020B0604020202020204" pitchFamily="34" charset="0"/>
              <a:buChar char="•"/>
            </a:pPr>
            <a:r>
              <a:rPr lang="en-US" sz="1400" dirty="0" smtClean="0"/>
              <a:t>Passes VNF reference back to SO by MC.</a:t>
            </a:r>
          </a:p>
          <a:p>
            <a:pPr marL="742950" lvl="1" indent="-285750">
              <a:buFont typeface="Arial" panose="020B0604020202020204" pitchFamily="34" charset="0"/>
              <a:buChar char="•"/>
            </a:pPr>
            <a:r>
              <a:rPr lang="en-US" sz="1400" dirty="0" smtClean="0"/>
              <a:t>K8S Plugin – Monitor each container of the VNF for successful/failure notification.</a:t>
            </a:r>
            <a:endParaRPr lang="en-US" sz="1400" dirty="0"/>
          </a:p>
          <a:p>
            <a:pPr marL="742950" lvl="1" indent="-285750">
              <a:buFont typeface="Arial" panose="020B0604020202020204" pitchFamily="34" charset="0"/>
              <a:buChar char="•"/>
            </a:pPr>
            <a:r>
              <a:rPr lang="en-US" sz="1400" dirty="0" smtClean="0"/>
              <a:t>Updates A&amp;AI </a:t>
            </a:r>
            <a:r>
              <a:rPr lang="en-US" sz="1400" dirty="0" err="1" smtClean="0"/>
              <a:t>vserver</a:t>
            </a:r>
            <a:r>
              <a:rPr lang="en-US" sz="1400" dirty="0" smtClean="0"/>
              <a:t> information with completion information</a:t>
            </a:r>
            <a:r>
              <a:rPr lang="en-US" sz="1400" dirty="0" smtClean="0"/>
              <a:t>.</a:t>
            </a:r>
          </a:p>
          <a:p>
            <a:pPr marL="285750" indent="-285750">
              <a:buFont typeface="Arial" panose="020B0604020202020204" pitchFamily="34" charset="0"/>
              <a:buChar char="•"/>
            </a:pPr>
            <a:r>
              <a:rPr lang="en-US" sz="1400" dirty="0" smtClean="0"/>
              <a:t>Termination:</a:t>
            </a:r>
          </a:p>
          <a:p>
            <a:pPr marL="742950" lvl="1" indent="-285750">
              <a:buFont typeface="Arial" panose="020B0604020202020204" pitchFamily="34" charset="0"/>
              <a:buChar char="•"/>
            </a:pPr>
            <a:r>
              <a:rPr lang="en-US" sz="1400" dirty="0" smtClean="0"/>
              <a:t>VID to pass </a:t>
            </a:r>
            <a:r>
              <a:rPr lang="en-US" sz="1400" dirty="0" err="1" smtClean="0"/>
              <a:t>config</a:t>
            </a:r>
            <a:r>
              <a:rPr lang="en-US" sz="1400" dirty="0" smtClean="0"/>
              <a:t> profile.</a:t>
            </a:r>
          </a:p>
          <a:p>
            <a:pPr marL="742950" lvl="1" indent="-285750">
              <a:buFont typeface="Arial" panose="020B0604020202020204" pitchFamily="34" charset="0"/>
              <a:buChar char="•"/>
            </a:pPr>
            <a:r>
              <a:rPr lang="en-US" sz="1400" dirty="0" smtClean="0"/>
              <a:t>MC to receive </a:t>
            </a:r>
            <a:r>
              <a:rPr lang="en-US" sz="1400" dirty="0" err="1" smtClean="0"/>
              <a:t>config</a:t>
            </a:r>
            <a:r>
              <a:rPr lang="en-US" sz="1400" dirty="0" smtClean="0"/>
              <a:t> profile name from SO (via VID)</a:t>
            </a:r>
          </a:p>
          <a:p>
            <a:pPr marL="742950" lvl="1" indent="-285750">
              <a:buFont typeface="Arial" panose="020B0604020202020204" pitchFamily="34" charset="0"/>
              <a:buChar char="•"/>
            </a:pPr>
            <a:r>
              <a:rPr lang="en-US" sz="1400" dirty="0" smtClean="0"/>
              <a:t>MC to inform K8S </a:t>
            </a:r>
            <a:r>
              <a:rPr lang="en-US" sz="1400" dirty="0" err="1" smtClean="0"/>
              <a:t>config</a:t>
            </a:r>
            <a:r>
              <a:rPr lang="en-US" sz="1400" dirty="0" smtClean="0"/>
              <a:t> service to apply ‘Down’ configuration</a:t>
            </a:r>
            <a:endParaRPr lang="en-US" sz="1400" dirty="0" smtClean="0"/>
          </a:p>
          <a:p>
            <a:pPr lvl="1"/>
            <a:endParaRPr lang="en-US" sz="1400" dirty="0"/>
          </a:p>
        </p:txBody>
      </p:sp>
      <p:sp>
        <p:nvSpPr>
          <p:cNvPr id="13" name="Rounded Rectangle 12"/>
          <p:cNvSpPr/>
          <p:nvPr/>
        </p:nvSpPr>
        <p:spPr>
          <a:xfrm>
            <a:off x="2309568" y="217759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PORTAL</a:t>
            </a:r>
            <a:endParaRPr lang="en-US" dirty="0"/>
          </a:p>
        </p:txBody>
      </p:sp>
      <p:sp>
        <p:nvSpPr>
          <p:cNvPr id="9" name="Rectangle 8"/>
          <p:cNvSpPr/>
          <p:nvPr/>
        </p:nvSpPr>
        <p:spPr>
          <a:xfrm>
            <a:off x="2747913" y="2516957"/>
            <a:ext cx="1150071" cy="2073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extension</a:t>
            </a:r>
            <a:endParaRPr lang="en-US" sz="1200" dirty="0"/>
          </a:p>
        </p:txBody>
      </p:sp>
      <p:cxnSp>
        <p:nvCxnSpPr>
          <p:cNvPr id="15" name="Straight Arrow Connector 14"/>
          <p:cNvCxnSpPr/>
          <p:nvPr/>
        </p:nvCxnSpPr>
        <p:spPr>
          <a:xfrm>
            <a:off x="2498103" y="2516957"/>
            <a:ext cx="659877" cy="7305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4119513" y="2188590"/>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VID</a:t>
            </a:r>
            <a:endParaRPr lang="en-US" dirty="0"/>
          </a:p>
        </p:txBody>
      </p:sp>
      <p:sp>
        <p:nvSpPr>
          <p:cNvPr id="18" name="Rounded Rectangle 17"/>
          <p:cNvSpPr/>
          <p:nvPr/>
        </p:nvSpPr>
        <p:spPr>
          <a:xfrm>
            <a:off x="4124226" y="2565662"/>
            <a:ext cx="1451728" cy="339365"/>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cxnSp>
        <p:nvCxnSpPr>
          <p:cNvPr id="19" name="Straight Arrow Connector 18"/>
          <p:cNvCxnSpPr>
            <a:stCxn id="18" idx="2"/>
            <a:endCxn id="7" idx="0"/>
          </p:cNvCxnSpPr>
          <p:nvPr/>
        </p:nvCxnSpPr>
        <p:spPr>
          <a:xfrm>
            <a:off x="4850090" y="2905027"/>
            <a:ext cx="61276" cy="3425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285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2323142"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K8S  for both VMs and Containers)</a:t>
            </a:r>
            <a:endParaRPr lang="en-US" sz="1400" dirty="0">
              <a:solidFill>
                <a:schemeClr val="tx1"/>
              </a:solidFill>
            </a:endParaRPr>
          </a:p>
        </p:txBody>
      </p:sp>
      <p:sp>
        <p:nvSpPr>
          <p:cNvPr id="3" name="Title 2"/>
          <p:cNvSpPr>
            <a:spLocks noGrp="1"/>
          </p:cNvSpPr>
          <p:nvPr>
            <p:ph type="title"/>
          </p:nvPr>
        </p:nvSpPr>
        <p:spPr>
          <a:xfrm>
            <a:off x="103053" y="-15408"/>
            <a:ext cx="11919722" cy="575849"/>
          </a:xfrm>
        </p:spPr>
        <p:txBody>
          <a:bodyPr>
            <a:normAutofit/>
          </a:bodyPr>
          <a:lstStyle/>
          <a:p>
            <a:r>
              <a:rPr lang="en-US" sz="2800" b="1" dirty="0" smtClean="0"/>
              <a:t>ONAP – Support for K8S based Sites</a:t>
            </a:r>
            <a:endParaRPr lang="en-US" sz="3100" b="1" dirty="0"/>
          </a:p>
        </p:txBody>
      </p:sp>
      <p:sp>
        <p:nvSpPr>
          <p:cNvPr id="13" name="Rounded Rectangle 12"/>
          <p:cNvSpPr/>
          <p:nvPr/>
        </p:nvSpPr>
        <p:spPr>
          <a:xfrm>
            <a:off x="2316501" y="1985896"/>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386075" y="2300140"/>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cxnSp>
        <p:nvCxnSpPr>
          <p:cNvPr id="17" name="Straight Connector 16"/>
          <p:cNvCxnSpPr>
            <a:endCxn id="60" idx="0"/>
          </p:cNvCxnSpPr>
          <p:nvPr/>
        </p:nvCxnSpPr>
        <p:spPr>
          <a:xfrm>
            <a:off x="3478491" y="2820865"/>
            <a:ext cx="1450836" cy="146030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endCxn id="54" idx="0"/>
          </p:cNvCxnSpPr>
          <p:nvPr/>
        </p:nvCxnSpPr>
        <p:spPr>
          <a:xfrm flipH="1">
            <a:off x="3305028" y="2813189"/>
            <a:ext cx="16099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3" name="Rounded Rectangle 52"/>
          <p:cNvSpPr/>
          <p:nvPr/>
        </p:nvSpPr>
        <p:spPr>
          <a:xfrm>
            <a:off x="14168"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7" name="Rounded Rectangle 56"/>
          <p:cNvSpPr/>
          <p:nvPr/>
        </p:nvSpPr>
        <p:spPr>
          <a:xfrm>
            <a:off x="166568"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a:t>
            </a:r>
            <a:r>
              <a:rPr lang="en-US" sz="1400" dirty="0" err="1" smtClean="0">
                <a:solidFill>
                  <a:schemeClr val="tx1"/>
                </a:solidFill>
              </a:rPr>
              <a:t>Openstack</a:t>
            </a:r>
            <a:r>
              <a:rPr lang="en-US" sz="1400" dirty="0" smtClean="0">
                <a:solidFill>
                  <a:schemeClr val="tx1"/>
                </a:solidFill>
              </a:rPr>
              <a:t> VIM)</a:t>
            </a:r>
            <a:endParaRPr lang="en-US" sz="1400" dirty="0">
              <a:solidFill>
                <a:schemeClr val="tx1"/>
              </a:solidFill>
            </a:endParaRPr>
          </a:p>
        </p:txBody>
      </p:sp>
      <p:sp>
        <p:nvSpPr>
          <p:cNvPr id="60" name="Rounded Rectangle 59"/>
          <p:cNvSpPr/>
          <p:nvPr/>
        </p:nvSpPr>
        <p:spPr>
          <a:xfrm>
            <a:off x="4455792"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AWS EKS</a:t>
            </a:r>
            <a:endParaRPr lang="en-US" dirty="0">
              <a:solidFill>
                <a:schemeClr val="tx1"/>
              </a:solidFill>
            </a:endParaRPr>
          </a:p>
        </p:txBody>
      </p:sp>
      <p:cxnSp>
        <p:nvCxnSpPr>
          <p:cNvPr id="62" name="Straight Connector 61"/>
          <p:cNvCxnSpPr>
            <a:endCxn id="53" idx="0"/>
          </p:cNvCxnSpPr>
          <p:nvPr/>
        </p:nvCxnSpPr>
        <p:spPr>
          <a:xfrm flipH="1">
            <a:off x="996054" y="2813189"/>
            <a:ext cx="245721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H="1">
            <a:off x="1148454" y="2813189"/>
            <a:ext cx="230481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4525444" y="2300140"/>
            <a:ext cx="1498284"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(Fabric/WAN  Control)</a:t>
            </a:r>
            <a:endParaRPr lang="en-US" sz="1200" dirty="0"/>
          </a:p>
        </p:txBody>
      </p:sp>
      <p:sp>
        <p:nvSpPr>
          <p:cNvPr id="69" name="TextBox 68"/>
          <p:cNvSpPr txBox="1"/>
          <p:nvPr/>
        </p:nvSpPr>
        <p:spPr>
          <a:xfrm>
            <a:off x="7596611" y="1376810"/>
            <a:ext cx="433993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Current support as in R2:  </a:t>
            </a:r>
            <a:r>
              <a:rPr lang="en-US" dirty="0" err="1" smtClean="0"/>
              <a:t>Openstack</a:t>
            </a:r>
            <a:r>
              <a:rPr lang="en-US" dirty="0" smtClean="0"/>
              <a:t> based remote Clouds, Support multiple </a:t>
            </a:r>
            <a:r>
              <a:rPr lang="en-US" dirty="0" err="1" smtClean="0"/>
              <a:t>Openstack</a:t>
            </a:r>
            <a:r>
              <a:rPr lang="en-US" dirty="0" smtClean="0"/>
              <a:t> variations – </a:t>
            </a:r>
            <a:r>
              <a:rPr lang="en-US" dirty="0" err="1" smtClean="0"/>
              <a:t>Windriver</a:t>
            </a:r>
            <a:r>
              <a:rPr lang="en-US" dirty="0" smtClean="0"/>
              <a:t> Titanium, VMWare VIO, Native Newton, </a:t>
            </a:r>
            <a:r>
              <a:rPr lang="en-US" dirty="0" err="1" smtClean="0"/>
              <a:t>Ocata</a:t>
            </a:r>
            <a:r>
              <a:rPr lang="en-US" dirty="0" smtClean="0"/>
              <a:t>.  Only VM based VNFs.</a:t>
            </a:r>
            <a:endParaRPr lang="en-US" dirty="0"/>
          </a:p>
        </p:txBody>
      </p:sp>
      <p:sp>
        <p:nvSpPr>
          <p:cNvPr id="23" name="TextBox 22"/>
          <p:cNvSpPr txBox="1"/>
          <p:nvPr/>
        </p:nvSpPr>
        <p:spPr>
          <a:xfrm>
            <a:off x="7596611" y="2973628"/>
            <a:ext cx="4339930"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Goals for R3 and R4</a:t>
            </a:r>
          </a:p>
          <a:p>
            <a:pPr marL="742950" lvl="1" indent="-285750">
              <a:buFont typeface="Arial" panose="020B0604020202020204" pitchFamily="34" charset="0"/>
              <a:buChar char="•"/>
            </a:pPr>
            <a:r>
              <a:rPr lang="en-US" dirty="0" smtClean="0"/>
              <a:t>Support containerized workloads</a:t>
            </a:r>
          </a:p>
          <a:p>
            <a:pPr marL="742950" lvl="1" indent="-285750">
              <a:buFont typeface="Arial" panose="020B0604020202020204" pitchFamily="34" charset="0"/>
              <a:buChar char="•"/>
            </a:pPr>
            <a:r>
              <a:rPr lang="en-US" dirty="0" smtClean="0"/>
              <a:t>Support containerized VNFs</a:t>
            </a:r>
          </a:p>
          <a:p>
            <a:pPr marL="742950" lvl="1" indent="-285750">
              <a:buFont typeface="Arial" panose="020B0604020202020204" pitchFamily="34" charset="0"/>
              <a:buChar char="•"/>
            </a:pPr>
            <a:r>
              <a:rPr lang="en-US" dirty="0" smtClean="0"/>
              <a:t>Support both VMs and containers on same compute nodes. (Bare-metal deployment)</a:t>
            </a:r>
          </a:p>
          <a:p>
            <a:pPr marL="742950" lvl="1" indent="-285750">
              <a:buFont typeface="Arial" panose="020B0604020202020204" pitchFamily="34" charset="0"/>
              <a:buChar char="•"/>
            </a:pPr>
            <a:r>
              <a:rPr lang="en-US" dirty="0" smtClean="0"/>
              <a:t>Support for multiple virtual networks</a:t>
            </a:r>
          </a:p>
          <a:p>
            <a:pPr marL="742950" lvl="1" indent="-285750">
              <a:buFont typeface="Arial" panose="020B0604020202020204" pitchFamily="34" charset="0"/>
              <a:buChar char="•"/>
            </a:pPr>
            <a:r>
              <a:rPr lang="en-US" dirty="0" smtClean="0"/>
              <a:t>Support for dynamic creation of Virtual networks</a:t>
            </a:r>
          </a:p>
          <a:p>
            <a:pPr marL="742950" lvl="1" indent="-285750">
              <a:buFont typeface="Arial" panose="020B0604020202020204" pitchFamily="34" charset="0"/>
              <a:buChar char="•"/>
            </a:pPr>
            <a:r>
              <a:rPr lang="en-US" dirty="0" smtClean="0"/>
              <a:t>Support public cloud </a:t>
            </a:r>
            <a:r>
              <a:rPr lang="en-US" dirty="0" err="1" smtClean="0"/>
              <a:t>CaaS</a:t>
            </a:r>
            <a:r>
              <a:rPr lang="en-US" dirty="0" smtClean="0"/>
              <a:t> such as AWS EKS, GCP GKE and Azure AKS (Only containers, not VMs)</a:t>
            </a:r>
            <a:endParaRPr lang="en-US" dirty="0"/>
          </a:p>
        </p:txBody>
      </p:sp>
      <p:sp>
        <p:nvSpPr>
          <p:cNvPr id="26" name="Rounded Rectangle 25"/>
          <p:cNvSpPr/>
          <p:nvPr/>
        </p:nvSpPr>
        <p:spPr>
          <a:xfrm>
            <a:off x="2323142" y="4166647"/>
            <a:ext cx="1963771" cy="1892193"/>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1" name="Rounded Rectangle 30"/>
          <p:cNvSpPr/>
          <p:nvPr/>
        </p:nvSpPr>
        <p:spPr>
          <a:xfrm>
            <a:off x="5472494"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GCP</a:t>
            </a:r>
          </a:p>
          <a:p>
            <a:pPr algn="ctr"/>
            <a:r>
              <a:rPr lang="en-US" dirty="0" smtClean="0">
                <a:solidFill>
                  <a:schemeClr val="tx1"/>
                </a:solidFill>
              </a:rPr>
              <a:t>GKE</a:t>
            </a:r>
            <a:endParaRPr lang="en-US" dirty="0">
              <a:solidFill>
                <a:schemeClr val="tx1"/>
              </a:solidFill>
            </a:endParaRPr>
          </a:p>
        </p:txBody>
      </p:sp>
      <p:cxnSp>
        <p:nvCxnSpPr>
          <p:cNvPr id="32" name="Straight Connector 31"/>
          <p:cNvCxnSpPr>
            <a:endCxn id="31" idx="0"/>
          </p:cNvCxnSpPr>
          <p:nvPr/>
        </p:nvCxnSpPr>
        <p:spPr>
          <a:xfrm>
            <a:off x="3453264" y="2833439"/>
            <a:ext cx="249276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468515" y="2833439"/>
            <a:ext cx="16581" cy="13206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6489196"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Azure</a:t>
            </a:r>
          </a:p>
          <a:p>
            <a:pPr algn="ctr"/>
            <a:r>
              <a:rPr lang="en-US" dirty="0" smtClean="0">
                <a:solidFill>
                  <a:schemeClr val="tx1"/>
                </a:solidFill>
              </a:rPr>
              <a:t>AKS</a:t>
            </a:r>
            <a:endParaRPr lang="en-US" dirty="0">
              <a:solidFill>
                <a:schemeClr val="tx1"/>
              </a:solidFill>
            </a:endParaRPr>
          </a:p>
        </p:txBody>
      </p:sp>
      <p:cxnSp>
        <p:nvCxnSpPr>
          <p:cNvPr id="45" name="Straight Connector 44"/>
          <p:cNvCxnSpPr>
            <a:endCxn id="43" idx="0"/>
          </p:cNvCxnSpPr>
          <p:nvPr/>
        </p:nvCxnSpPr>
        <p:spPr>
          <a:xfrm>
            <a:off x="3468515" y="2813189"/>
            <a:ext cx="3494216" cy="146797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4967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0" grpId="0" animBg="1"/>
      <p:bldP spid="23" grpId="0"/>
      <p:bldP spid="26" grpId="0" animBg="1"/>
      <p:bldP spid="31" grpId="0" animBg="1"/>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97825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R3 Work Items</a:t>
            </a:r>
            <a:endParaRPr lang="en-US" sz="3100" b="1" dirty="0"/>
          </a:p>
        </p:txBody>
      </p:sp>
      <p:sp>
        <p:nvSpPr>
          <p:cNvPr id="36" name="Rounded Rectangle 35"/>
          <p:cNvSpPr/>
          <p:nvPr/>
        </p:nvSpPr>
        <p:spPr>
          <a:xfrm>
            <a:off x="318018" y="1191314"/>
            <a:ext cx="5649149" cy="28943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tx1"/>
                </a:solidFill>
              </a:rPr>
              <a:t>ONAP</a:t>
            </a:r>
            <a:endParaRPr lang="en-US" dirty="0">
              <a:solidFill>
                <a:schemeClr val="tx1"/>
              </a:solidFill>
            </a:endParaRPr>
          </a:p>
        </p:txBody>
      </p:sp>
      <p:cxnSp>
        <p:nvCxnSpPr>
          <p:cNvPr id="8" name="Straight Connector 7"/>
          <p:cNvCxnSpPr>
            <a:stCxn id="40" idx="2"/>
          </p:cNvCxnSpPr>
          <p:nvPr/>
        </p:nvCxnSpPr>
        <p:spPr>
          <a:xfrm flipH="1">
            <a:off x="3226941" y="3812285"/>
            <a:ext cx="718834" cy="10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61534" y="2204228"/>
            <a:ext cx="4506011" cy="1725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p>
        </p:txBody>
      </p:sp>
      <p:sp>
        <p:nvSpPr>
          <p:cNvPr id="4" name="Rounded Rectangle 3"/>
          <p:cNvSpPr/>
          <p:nvPr/>
        </p:nvSpPr>
        <p:spPr>
          <a:xfrm>
            <a:off x="2850202" y="1659119"/>
            <a:ext cx="2149815" cy="45248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Test Service (Simulating SO)</a:t>
            </a:r>
            <a:endParaRPr lang="en-US" dirty="0"/>
          </a:p>
        </p:txBody>
      </p:sp>
      <p:sp>
        <p:nvSpPr>
          <p:cNvPr id="5" name="Rounded Rectangle 4"/>
          <p:cNvSpPr/>
          <p:nvPr/>
        </p:nvSpPr>
        <p:spPr>
          <a:xfrm>
            <a:off x="318018" y="5098531"/>
            <a:ext cx="5547761" cy="12739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009366" y="2213489"/>
            <a:ext cx="1397373" cy="276999"/>
          </a:xfrm>
          <a:prstGeom prst="rect">
            <a:avLst/>
          </a:prstGeom>
          <a:noFill/>
        </p:spPr>
        <p:txBody>
          <a:bodyPr wrap="square" rtlCol="0">
            <a:spAutoFit/>
          </a:bodyPr>
          <a:lstStyle/>
          <a:p>
            <a:r>
              <a:rPr lang="en-US" sz="1200" dirty="0" smtClean="0"/>
              <a:t>Multi Cloud Service</a:t>
            </a:r>
            <a:endParaRPr lang="en-US" sz="1200" dirty="0"/>
          </a:p>
        </p:txBody>
      </p:sp>
      <p:sp>
        <p:nvSpPr>
          <p:cNvPr id="35" name="Rounded Rectangle 34"/>
          <p:cNvSpPr/>
          <p:nvPr/>
        </p:nvSpPr>
        <p:spPr>
          <a:xfrm>
            <a:off x="1167318" y="2966098"/>
            <a:ext cx="1749017" cy="95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Openstack</a:t>
            </a:r>
            <a:r>
              <a:rPr lang="en-US" dirty="0" smtClean="0"/>
              <a:t> Plugins – </a:t>
            </a:r>
            <a:r>
              <a:rPr lang="en-US" sz="1200" dirty="0" smtClean="0"/>
              <a:t>VIO, Titanium, OS </a:t>
            </a:r>
            <a:r>
              <a:rPr lang="en-US" sz="1200" dirty="0" err="1" smtClean="0"/>
              <a:t>ocata</a:t>
            </a:r>
            <a:r>
              <a:rPr lang="en-US" sz="1200" dirty="0" smtClean="0"/>
              <a:t> &amp; newton</a:t>
            </a:r>
            <a:endParaRPr lang="en-US" sz="1200" dirty="0"/>
          </a:p>
        </p:txBody>
      </p:sp>
      <p:sp>
        <p:nvSpPr>
          <p:cNvPr id="37" name="Rounded Rectangle 36"/>
          <p:cNvSpPr/>
          <p:nvPr/>
        </p:nvSpPr>
        <p:spPr>
          <a:xfrm>
            <a:off x="1167319" y="2478426"/>
            <a:ext cx="3735422" cy="4009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API (Metadata)</a:t>
            </a:r>
            <a:endParaRPr lang="en-US" dirty="0"/>
          </a:p>
        </p:txBody>
      </p:sp>
      <p:cxnSp>
        <p:nvCxnSpPr>
          <p:cNvPr id="13" name="Straight Connector 12"/>
          <p:cNvCxnSpPr>
            <a:stCxn id="4" idx="2"/>
            <a:endCxn id="37" idx="0"/>
          </p:cNvCxnSpPr>
          <p:nvPr/>
        </p:nvCxnSpPr>
        <p:spPr>
          <a:xfrm flipH="1">
            <a:off x="3035030" y="2111605"/>
            <a:ext cx="890080" cy="366821"/>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2976408" y="2930911"/>
            <a:ext cx="1938733" cy="88137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Plugin</a:t>
            </a:r>
            <a:endParaRPr lang="en-US" sz="1200" dirty="0"/>
          </a:p>
        </p:txBody>
      </p:sp>
      <p:cxnSp>
        <p:nvCxnSpPr>
          <p:cNvPr id="21" name="Straight Arrow Connector 20"/>
          <p:cNvCxnSpPr/>
          <p:nvPr/>
        </p:nvCxnSpPr>
        <p:spPr>
          <a:xfrm flipH="1">
            <a:off x="1480008" y="4804585"/>
            <a:ext cx="1734531" cy="4483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881405" y="5252936"/>
            <a:ext cx="1394867" cy="250667"/>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Master</a:t>
            </a:r>
            <a:endParaRPr lang="en-US" sz="1200" dirty="0"/>
          </a:p>
        </p:txBody>
      </p:sp>
      <p:sp>
        <p:nvSpPr>
          <p:cNvPr id="46" name="Rounded Rectangle 45"/>
          <p:cNvSpPr/>
          <p:nvPr/>
        </p:nvSpPr>
        <p:spPr>
          <a:xfrm>
            <a:off x="872903" y="5916738"/>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 </a:t>
            </a:r>
            <a:r>
              <a:rPr lang="en-US" sz="1200" smtClean="0"/>
              <a:t>N Controller</a:t>
            </a:r>
          </a:p>
          <a:p>
            <a:pPr algn="ctr"/>
            <a:r>
              <a:rPr lang="en-US" sz="1200" smtClean="0"/>
              <a:t>Multus</a:t>
            </a:r>
            <a:endParaRPr lang="en-US" sz="1200" dirty="0"/>
          </a:p>
        </p:txBody>
      </p:sp>
      <p:sp>
        <p:nvSpPr>
          <p:cNvPr id="51" name="Rounded Rectangle 50"/>
          <p:cNvSpPr/>
          <p:nvPr/>
        </p:nvSpPr>
        <p:spPr>
          <a:xfrm>
            <a:off x="2409931" y="5735525"/>
            <a:ext cx="3016253"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Minion Docker, </a:t>
            </a:r>
            <a:r>
              <a:rPr lang="en-US" sz="1200" dirty="0" err="1" smtClean="0"/>
              <a:t>virtlet</a:t>
            </a:r>
            <a:r>
              <a:rPr lang="en-US" sz="1200" dirty="0" smtClean="0"/>
              <a:t>, OVN S Controller</a:t>
            </a:r>
            <a:r>
              <a:rPr lang="en-US" sz="1200" smtClean="0"/>
              <a:t>, OVS-DPD, Multus CNI, OVN CNI, SRIOV CNI</a:t>
            </a:r>
            <a:endParaRPr lang="en-US" sz="1200" dirty="0"/>
          </a:p>
        </p:txBody>
      </p:sp>
      <p:sp>
        <p:nvSpPr>
          <p:cNvPr id="23" name="Rounded Rectangle 22"/>
          <p:cNvSpPr/>
          <p:nvPr/>
        </p:nvSpPr>
        <p:spPr>
          <a:xfrm>
            <a:off x="2409931" y="5175115"/>
            <a:ext cx="901715"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VM</a:t>
            </a:r>
            <a:endParaRPr lang="en-US" sz="1200" dirty="0"/>
          </a:p>
        </p:txBody>
      </p:sp>
      <p:sp>
        <p:nvSpPr>
          <p:cNvPr id="52" name="Rounded Rectangle 51"/>
          <p:cNvSpPr/>
          <p:nvPr/>
        </p:nvSpPr>
        <p:spPr>
          <a:xfrm>
            <a:off x="3355336" y="5168973"/>
            <a:ext cx="1012849" cy="49611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a:t>
            </a:r>
            <a:r>
              <a:rPr lang="en-US" sz="1200" dirty="0" err="1" smtClean="0"/>
              <a:t>Cntnr</a:t>
            </a:r>
            <a:endParaRPr lang="en-US" sz="1200" dirty="0"/>
          </a:p>
        </p:txBody>
      </p:sp>
      <p:sp>
        <p:nvSpPr>
          <p:cNvPr id="53" name="Rounded Rectangle 52"/>
          <p:cNvSpPr/>
          <p:nvPr/>
        </p:nvSpPr>
        <p:spPr>
          <a:xfrm>
            <a:off x="4413335" y="5165731"/>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EdgeX</a:t>
            </a:r>
            <a:endParaRPr lang="en-US" sz="1200" dirty="0"/>
          </a:p>
        </p:txBody>
      </p:sp>
      <p:sp>
        <p:nvSpPr>
          <p:cNvPr id="2" name="TextBox 1"/>
          <p:cNvSpPr txBox="1"/>
          <p:nvPr/>
        </p:nvSpPr>
        <p:spPr>
          <a:xfrm>
            <a:off x="4813441" y="6141687"/>
            <a:ext cx="1615723" cy="276999"/>
          </a:xfrm>
          <a:prstGeom prst="rect">
            <a:avLst/>
          </a:prstGeom>
          <a:noFill/>
        </p:spPr>
        <p:txBody>
          <a:bodyPr wrap="square" rtlCol="0">
            <a:spAutoFit/>
          </a:bodyPr>
          <a:lstStyle/>
          <a:p>
            <a:r>
              <a:rPr lang="en-US" sz="1200" dirty="0" smtClean="0"/>
              <a:t>Site - Edge/Cloud</a:t>
            </a:r>
            <a:endParaRPr lang="en-US" sz="1200" dirty="0"/>
          </a:p>
        </p:txBody>
      </p:sp>
      <p:cxnSp>
        <p:nvCxnSpPr>
          <p:cNvPr id="16" name="Straight Arrow Connector 15"/>
          <p:cNvCxnSpPr>
            <a:endCxn id="46" idx="0"/>
          </p:cNvCxnSpPr>
          <p:nvPr/>
        </p:nvCxnSpPr>
        <p:spPr>
          <a:xfrm flipH="1">
            <a:off x="1570337" y="4804585"/>
            <a:ext cx="1668005" cy="1112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368185" y="2564091"/>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6" name="Oval 25"/>
          <p:cNvSpPr/>
          <p:nvPr/>
        </p:nvSpPr>
        <p:spPr>
          <a:xfrm>
            <a:off x="4368185" y="3027269"/>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7" name="Oval 26"/>
          <p:cNvSpPr/>
          <p:nvPr/>
        </p:nvSpPr>
        <p:spPr>
          <a:xfrm>
            <a:off x="5490922" y="4906262"/>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29" name="Rounded Rectangle 28"/>
          <p:cNvSpPr/>
          <p:nvPr/>
        </p:nvSpPr>
        <p:spPr>
          <a:xfrm>
            <a:off x="344575" y="5526380"/>
            <a:ext cx="1083601" cy="3441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K8SOVN4NFV</a:t>
            </a:r>
            <a:endParaRPr lang="en-US" sz="1200" dirty="0"/>
          </a:p>
        </p:txBody>
      </p:sp>
      <p:sp>
        <p:nvSpPr>
          <p:cNvPr id="28" name="Oval 27"/>
          <p:cNvSpPr/>
          <p:nvPr/>
        </p:nvSpPr>
        <p:spPr>
          <a:xfrm>
            <a:off x="332174" y="5463837"/>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5" name="Rounded Rectangle 14"/>
          <p:cNvSpPr/>
          <p:nvPr/>
        </p:nvSpPr>
        <p:spPr>
          <a:xfrm>
            <a:off x="3238342" y="3234658"/>
            <a:ext cx="1314203" cy="170023"/>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Infra- Routing </a:t>
            </a:r>
            <a:endParaRPr lang="en-US" sz="1200" dirty="0"/>
          </a:p>
        </p:txBody>
      </p:sp>
      <p:sp>
        <p:nvSpPr>
          <p:cNvPr id="33" name="Rounded Rectangle 32"/>
          <p:cNvSpPr/>
          <p:nvPr/>
        </p:nvSpPr>
        <p:spPr>
          <a:xfrm>
            <a:off x="3035030" y="3443083"/>
            <a:ext cx="974336" cy="17386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Deployment</a:t>
            </a:r>
            <a:endParaRPr lang="en-US" sz="1200" dirty="0"/>
          </a:p>
        </p:txBody>
      </p:sp>
      <p:sp>
        <p:nvSpPr>
          <p:cNvPr id="34" name="Rounded Rectangle 33"/>
          <p:cNvSpPr/>
          <p:nvPr/>
        </p:nvSpPr>
        <p:spPr>
          <a:xfrm>
            <a:off x="3044051" y="3638423"/>
            <a:ext cx="974336" cy="17386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Services</a:t>
            </a:r>
            <a:endParaRPr lang="en-US" sz="1200" dirty="0"/>
          </a:p>
        </p:txBody>
      </p:sp>
      <p:sp>
        <p:nvSpPr>
          <p:cNvPr id="38" name="Rounded Rectangle 37"/>
          <p:cNvSpPr/>
          <p:nvPr/>
        </p:nvSpPr>
        <p:spPr>
          <a:xfrm>
            <a:off x="4067988" y="3460901"/>
            <a:ext cx="584894" cy="156044"/>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a:t>
            </a:r>
            <a:endParaRPr lang="en-US" sz="1200" dirty="0"/>
          </a:p>
        </p:txBody>
      </p:sp>
      <p:sp>
        <p:nvSpPr>
          <p:cNvPr id="17" name="TextBox 16"/>
          <p:cNvSpPr txBox="1"/>
          <p:nvPr/>
        </p:nvSpPr>
        <p:spPr>
          <a:xfrm>
            <a:off x="6270967" y="1233317"/>
            <a:ext cx="5566902" cy="5078313"/>
          </a:xfrm>
          <a:prstGeom prst="rect">
            <a:avLst/>
          </a:prstGeom>
          <a:noFill/>
        </p:spPr>
        <p:txBody>
          <a:bodyPr wrap="square" rtlCol="0">
            <a:spAutoFit/>
          </a:bodyPr>
          <a:lstStyle/>
          <a:p>
            <a:r>
              <a:rPr lang="en-US" dirty="0" smtClean="0"/>
              <a:t>R3 work items are limited to Multi-Cloud Service and below.</a:t>
            </a:r>
            <a:endParaRPr lang="en-US" sz="1400" dirty="0" smtClean="0"/>
          </a:p>
          <a:p>
            <a:pPr marL="342900" indent="-342900">
              <a:buFont typeface="+mj-lt"/>
              <a:buAutoNum type="arabicPeriod"/>
            </a:pPr>
            <a:r>
              <a:rPr lang="en-US" sz="1600" dirty="0" smtClean="0"/>
              <a:t>Uniform API across cloud technologies (HEAT, K8S, Azure etc..)</a:t>
            </a:r>
          </a:p>
          <a:p>
            <a:pPr marL="342900" indent="-342900">
              <a:buFont typeface="+mj-lt"/>
              <a:buAutoNum type="arabicPeriod"/>
            </a:pPr>
            <a:r>
              <a:rPr lang="en-US" sz="1600" dirty="0" smtClean="0"/>
              <a:t>K8S Multi-Cloud Service plugin</a:t>
            </a:r>
          </a:p>
          <a:p>
            <a:pPr marL="800100" lvl="1" indent="-342900">
              <a:buFont typeface="Arial" panose="020B0604020202020204" pitchFamily="34" charset="0"/>
              <a:buChar char="•"/>
            </a:pPr>
            <a:r>
              <a:rPr lang="en-US" sz="1600" dirty="0" smtClean="0"/>
              <a:t>Support for deployment and services.</a:t>
            </a:r>
          </a:p>
          <a:p>
            <a:pPr marL="800100" lvl="1" indent="-342900">
              <a:buFont typeface="Arial" panose="020B0604020202020204" pitchFamily="34" charset="0"/>
              <a:buChar char="•"/>
            </a:pPr>
            <a:r>
              <a:rPr lang="en-US" sz="1600" dirty="0" smtClean="0"/>
              <a:t>K8S </a:t>
            </a:r>
            <a:r>
              <a:rPr lang="en-US" sz="1600" dirty="0" err="1" smtClean="0"/>
              <a:t>yaml</a:t>
            </a:r>
            <a:r>
              <a:rPr lang="en-US" sz="1600" dirty="0" smtClean="0"/>
              <a:t> artifacts</a:t>
            </a:r>
          </a:p>
          <a:p>
            <a:pPr marL="800100" lvl="1" indent="-342900">
              <a:buFont typeface="Arial" panose="020B0604020202020204" pitchFamily="34" charset="0"/>
              <a:buChar char="•"/>
            </a:pPr>
            <a:r>
              <a:rPr lang="en-US" sz="1600" dirty="0" smtClean="0"/>
              <a:t>Networking – OVN, flannel and </a:t>
            </a:r>
            <a:r>
              <a:rPr lang="en-US" sz="1600" dirty="0" err="1" smtClean="0"/>
              <a:t>Multus</a:t>
            </a:r>
            <a:r>
              <a:rPr lang="en-US" sz="1600" dirty="0" smtClean="0"/>
              <a:t> (Create/Delete VNs, Distributed Router, Gateways, SNAT in Gateway)</a:t>
            </a:r>
          </a:p>
          <a:p>
            <a:pPr marL="342900" indent="-342900">
              <a:buFont typeface="+mj-lt"/>
              <a:buAutoNum type="arabicPeriod"/>
            </a:pPr>
            <a:r>
              <a:rPr lang="en-US" sz="1600" dirty="0" smtClean="0"/>
              <a:t>Kubernetes Reference Deployment</a:t>
            </a:r>
          </a:p>
          <a:p>
            <a:pPr marL="800100" lvl="1" indent="-342900">
              <a:buFont typeface="Arial" panose="020B0604020202020204" pitchFamily="34" charset="0"/>
              <a:buChar char="•"/>
            </a:pPr>
            <a:r>
              <a:rPr lang="en-US" sz="1600" dirty="0" smtClean="0"/>
              <a:t>Installation of software &amp; configuration to make K8S based sites.</a:t>
            </a:r>
          </a:p>
          <a:p>
            <a:pPr marL="800100" lvl="1" indent="-342900">
              <a:buFont typeface="Arial" panose="020B0604020202020204" pitchFamily="34" charset="0"/>
              <a:buChar char="•"/>
            </a:pPr>
            <a:r>
              <a:rPr lang="en-US" sz="1600" dirty="0" smtClean="0"/>
              <a:t>Additional of </a:t>
            </a:r>
            <a:r>
              <a:rPr lang="en-US" sz="1600" dirty="0" err="1" smtClean="0"/>
              <a:t>virtlet</a:t>
            </a:r>
            <a:r>
              <a:rPr lang="en-US" sz="1600" dirty="0" smtClean="0"/>
              <a:t>, </a:t>
            </a:r>
            <a:r>
              <a:rPr lang="en-US" sz="1600" dirty="0" err="1" smtClean="0"/>
              <a:t>Multus</a:t>
            </a:r>
            <a:r>
              <a:rPr lang="en-US" sz="1600" dirty="0" smtClean="0"/>
              <a:t>, OVN and flannel.</a:t>
            </a:r>
          </a:p>
          <a:p>
            <a:pPr marL="342900" indent="-342900">
              <a:buFont typeface="+mj-lt"/>
              <a:buAutoNum type="arabicPeriod"/>
            </a:pPr>
            <a:r>
              <a:rPr lang="en-US" sz="1600" dirty="0" smtClean="0"/>
              <a:t>K8S-OVN4NFV (OPNFV project, visualized as part of ONAP work)</a:t>
            </a:r>
          </a:p>
          <a:p>
            <a:pPr marL="800100" lvl="1" indent="-342900">
              <a:buFont typeface="Arial" panose="020B0604020202020204" pitchFamily="34" charset="0"/>
              <a:buChar char="•"/>
            </a:pPr>
            <a:r>
              <a:rPr lang="en-US" sz="1600" dirty="0" smtClean="0"/>
              <a:t>Support for multiple virtual networks</a:t>
            </a:r>
          </a:p>
          <a:p>
            <a:pPr marL="800100" lvl="1" indent="-342900">
              <a:buFont typeface="Arial" panose="020B0604020202020204" pitchFamily="34" charset="0"/>
              <a:buChar char="•"/>
            </a:pPr>
            <a:r>
              <a:rPr lang="en-US" sz="1600" dirty="0" smtClean="0"/>
              <a:t>Support for dynamic creation/deletion of virtual networks</a:t>
            </a:r>
          </a:p>
          <a:p>
            <a:pPr marL="342900" indent="-342900">
              <a:buFont typeface="+mj-lt"/>
              <a:buAutoNum type="arabicPeriod"/>
            </a:pPr>
            <a:r>
              <a:rPr lang="en-US" sz="1600" dirty="0" smtClean="0"/>
              <a:t>VFW as containers</a:t>
            </a:r>
          </a:p>
          <a:p>
            <a:pPr marL="800100" lvl="1" indent="-342900">
              <a:buFont typeface="Arial" panose="020B0604020202020204" pitchFamily="34" charset="0"/>
              <a:buChar char="•"/>
            </a:pPr>
            <a:r>
              <a:rPr lang="en-US" sz="1600" dirty="0" smtClean="0"/>
              <a:t>Firewall, generator and sink in containerized format</a:t>
            </a:r>
          </a:p>
        </p:txBody>
      </p:sp>
      <p:sp>
        <p:nvSpPr>
          <p:cNvPr id="39" name="Oval 38"/>
          <p:cNvSpPr/>
          <p:nvPr/>
        </p:nvSpPr>
        <p:spPr>
          <a:xfrm>
            <a:off x="3821672" y="5122807"/>
            <a:ext cx="445256" cy="20738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789642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EdgeX</a:t>
            </a:r>
            <a:r>
              <a:rPr lang="en-US" sz="2800" b="1" dirty="0" smtClean="0"/>
              <a:t> deployment </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588023" y="4610099"/>
            <a:ext cx="6321918" cy="392270"/>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sp>
        <p:nvSpPr>
          <p:cNvPr id="49" name="Rounded Rectangle 48"/>
          <p:cNvSpPr/>
          <p:nvPr/>
        </p:nvSpPr>
        <p:spPr>
          <a:xfrm>
            <a:off x="379884" y="4003796"/>
            <a:ext cx="52333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Cmd</a:t>
            </a:r>
            <a:endParaRPr lang="en-US" sz="1200" dirty="0"/>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40" name="Rounded Rectangle 39"/>
          <p:cNvSpPr/>
          <p:nvPr/>
        </p:nvSpPr>
        <p:spPr>
          <a:xfrm>
            <a:off x="997222" y="3995493"/>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2" name="Rounded Rectangle 41"/>
          <p:cNvSpPr/>
          <p:nvPr/>
        </p:nvSpPr>
        <p:spPr>
          <a:xfrm>
            <a:off x="1696557" y="3988516"/>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5" name="Rounded Rectangle 44"/>
          <p:cNvSpPr/>
          <p:nvPr/>
        </p:nvSpPr>
        <p:spPr>
          <a:xfrm>
            <a:off x="2409690" y="399785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a:t>
            </a:r>
            <a:endParaRPr lang="en-US" sz="1200" dirty="0"/>
          </a:p>
        </p:txBody>
      </p:sp>
      <p:sp>
        <p:nvSpPr>
          <p:cNvPr id="48" name="Rounded Rectangle 47"/>
          <p:cNvSpPr/>
          <p:nvPr/>
        </p:nvSpPr>
        <p:spPr>
          <a:xfrm>
            <a:off x="3137154" y="4007479"/>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Virtual</a:t>
            </a:r>
          </a:p>
          <a:p>
            <a:pPr algn="ctr"/>
            <a:r>
              <a:rPr lang="en-US" sz="1200" dirty="0" smtClean="0"/>
              <a:t>Device</a:t>
            </a:r>
            <a:endParaRPr lang="en-US" sz="1200" dirty="0"/>
          </a:p>
        </p:txBody>
      </p:sp>
      <p:sp>
        <p:nvSpPr>
          <p:cNvPr id="51" name="Rounded Rectangle 50"/>
          <p:cNvSpPr/>
          <p:nvPr/>
        </p:nvSpPr>
        <p:spPr>
          <a:xfrm>
            <a:off x="3864618" y="401013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export</a:t>
            </a:r>
            <a:endParaRPr lang="en-US" sz="1200" dirty="0"/>
          </a:p>
        </p:txBody>
      </p:sp>
      <p:sp>
        <p:nvSpPr>
          <p:cNvPr id="53" name="Rounded Rectangle 52"/>
          <p:cNvSpPr/>
          <p:nvPr/>
        </p:nvSpPr>
        <p:spPr>
          <a:xfrm>
            <a:off x="4619847" y="4003796"/>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Logging</a:t>
            </a:r>
            <a:endParaRPr lang="en-US" sz="1200" dirty="0"/>
          </a:p>
        </p:txBody>
      </p:sp>
      <p:sp>
        <p:nvSpPr>
          <p:cNvPr id="54" name="Rounded Rectangle 53"/>
          <p:cNvSpPr/>
          <p:nvPr/>
        </p:nvSpPr>
        <p:spPr>
          <a:xfrm>
            <a:off x="663569" y="3530119"/>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Metadata</a:t>
            </a:r>
            <a:endParaRPr lang="en-US" sz="1200" dirty="0"/>
          </a:p>
        </p:txBody>
      </p:sp>
      <p:sp>
        <p:nvSpPr>
          <p:cNvPr id="55" name="Rounded Rectangle 54"/>
          <p:cNvSpPr/>
          <p:nvPr/>
        </p:nvSpPr>
        <p:spPr>
          <a:xfrm>
            <a:off x="1577998" y="3531448"/>
            <a:ext cx="96721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a:t>
            </a:r>
            <a:endParaRPr lang="en-US" sz="1200" dirty="0"/>
          </a:p>
        </p:txBody>
      </p:sp>
      <p:sp>
        <p:nvSpPr>
          <p:cNvPr id="57" name="Rounded Rectangle 56"/>
          <p:cNvSpPr/>
          <p:nvPr/>
        </p:nvSpPr>
        <p:spPr>
          <a:xfrm>
            <a:off x="2587010" y="3543582"/>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Notification</a:t>
            </a:r>
            <a:endParaRPr lang="en-US" sz="1200" dirty="0"/>
          </a:p>
        </p:txBody>
      </p:sp>
      <p:sp>
        <p:nvSpPr>
          <p:cNvPr id="58" name="Rounded Rectangle 57"/>
          <p:cNvSpPr/>
          <p:nvPr/>
        </p:nvSpPr>
        <p:spPr>
          <a:xfrm>
            <a:off x="3729150" y="3545419"/>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Rules Engine</a:t>
            </a:r>
            <a:endParaRPr lang="en-US" sz="1200" dirty="0"/>
          </a:p>
        </p:txBody>
      </p:sp>
      <p:sp>
        <p:nvSpPr>
          <p:cNvPr id="60" name="Rounded Rectangle 59"/>
          <p:cNvSpPr/>
          <p:nvPr/>
        </p:nvSpPr>
        <p:spPr>
          <a:xfrm>
            <a:off x="4880034" y="3535265"/>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Scheduler</a:t>
            </a:r>
            <a:endParaRPr lang="en-US" sz="1200" dirty="0"/>
          </a:p>
        </p:txBody>
      </p:sp>
      <p:cxnSp>
        <p:nvCxnSpPr>
          <p:cNvPr id="56" name="Straight Connector 55"/>
          <p:cNvCxnSpPr/>
          <p:nvPr/>
        </p:nvCxnSpPr>
        <p:spPr>
          <a:xfrm flipH="1">
            <a:off x="5865986" y="382295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99172"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71518" y="3822954"/>
            <a:ext cx="0" cy="875955"/>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397981"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349751"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088045" y="3843016"/>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36708"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2381595" y="382992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153310" y="4240432"/>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29494" y="3868198"/>
            <a:ext cx="5564" cy="113417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324240" y="4260931"/>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658275" y="4340875"/>
            <a:ext cx="18414" cy="66149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6001643"/>
          </a:xfrm>
          <a:prstGeom prst="rect">
            <a:avLst/>
          </a:prstGeom>
          <a:noFill/>
        </p:spPr>
        <p:txBody>
          <a:bodyPr wrap="square" rtlCol="0">
            <a:spAutoFit/>
          </a:bodyPr>
          <a:lstStyle/>
          <a:p>
            <a:pPr marL="342900" indent="-342900">
              <a:buFont typeface="+mj-lt"/>
              <a:buAutoNum type="arabicPeriod"/>
            </a:pPr>
            <a:r>
              <a:rPr lang="en-US" sz="1600" dirty="0" smtClean="0"/>
              <a:t>One time: Prepare K8S based site using KRD (if it does not exist) </a:t>
            </a:r>
          </a:p>
          <a:p>
            <a:pPr marL="342900" indent="-342900">
              <a:buFont typeface="+mj-lt"/>
              <a:buAutoNum type="arabicPeriod"/>
            </a:pPr>
            <a:r>
              <a:rPr lang="en-US" sz="1600" dirty="0" smtClean="0"/>
              <a:t>One time: Register the K8S Site in ONAP by adding </a:t>
            </a:r>
            <a:r>
              <a:rPr lang="en-US" sz="1600" dirty="0" err="1" smtClean="0"/>
              <a:t>Kubeconfig</a:t>
            </a:r>
            <a:r>
              <a:rPr lang="en-US" sz="1600" dirty="0" smtClean="0"/>
              <a:t> file in ONAP (if the site is not added </a:t>
            </a:r>
            <a:r>
              <a:rPr lang="en-US" sz="1600" dirty="0" err="1" smtClean="0"/>
              <a:t>earilier</a:t>
            </a:r>
            <a:r>
              <a:rPr lang="en-US" sz="1600" dirty="0" smtClean="0"/>
              <a:t>)</a:t>
            </a:r>
          </a:p>
          <a:p>
            <a:pPr marL="342900" indent="-342900">
              <a:buFont typeface="+mj-lt"/>
              <a:buAutoNum type="arabicPeriod"/>
            </a:pPr>
            <a:r>
              <a:rPr lang="en-US" sz="1600" dirty="0" err="1" smtClean="0"/>
              <a:t>EdgeX</a:t>
            </a:r>
            <a:r>
              <a:rPr lang="en-US" sz="1600" dirty="0" smtClean="0"/>
              <a:t> onboarding: Copy </a:t>
            </a:r>
            <a:r>
              <a:rPr lang="en-US" sz="1600" dirty="0" err="1" smtClean="0"/>
              <a:t>EdgeX</a:t>
            </a:r>
            <a:r>
              <a:rPr lang="en-US" sz="1600" dirty="0" smtClean="0"/>
              <a:t> deployment and service </a:t>
            </a:r>
            <a:r>
              <a:rPr lang="en-US" sz="1600" dirty="0" err="1" smtClean="0"/>
              <a:t>yaml</a:t>
            </a:r>
            <a:r>
              <a:rPr lang="en-US" sz="1600" dirty="0" smtClean="0"/>
              <a:t> files in Multi-Cloud</a:t>
            </a:r>
          </a:p>
          <a:p>
            <a:pPr marL="342900" indent="-342900">
              <a:buFont typeface="+mj-lt"/>
              <a:buAutoNum type="arabicPeriod"/>
            </a:pPr>
            <a:r>
              <a:rPr lang="en-US" sz="1600" dirty="0" smtClean="0"/>
              <a:t>Instantiate </a:t>
            </a:r>
            <a:r>
              <a:rPr lang="en-US" sz="1600" dirty="0" err="1" smtClean="0"/>
              <a:t>EdgeX</a:t>
            </a:r>
            <a:r>
              <a:rPr lang="en-US" sz="1600" dirty="0" smtClean="0"/>
              <a:t> (by calling Multi-Cloud Service API) via postman or via script</a:t>
            </a:r>
          </a:p>
          <a:p>
            <a:pPr marL="342900" indent="-342900">
              <a:buFont typeface="+mj-lt"/>
              <a:buAutoNum type="arabicPeriod"/>
            </a:pPr>
            <a:r>
              <a:rPr lang="en-US" sz="1600" dirty="0" smtClean="0"/>
              <a:t>Check if all </a:t>
            </a:r>
            <a:r>
              <a:rPr lang="en-US" sz="1600" dirty="0" err="1" smtClean="0"/>
              <a:t>EdgeX</a:t>
            </a:r>
            <a:r>
              <a:rPr lang="en-US" sz="1600" dirty="0" smtClean="0"/>
              <a:t> containers are successful brought up on the site (using K8S utilities on the site)</a:t>
            </a:r>
          </a:p>
          <a:p>
            <a:pPr marL="342900" indent="-342900">
              <a:buFont typeface="+mj-lt"/>
              <a:buAutoNum type="arabicPeriod"/>
            </a:pPr>
            <a:r>
              <a:rPr lang="en-US" sz="1600" dirty="0" smtClean="0"/>
              <a:t>Basic </a:t>
            </a:r>
            <a:r>
              <a:rPr lang="en-US" sz="1600" dirty="0" err="1" smtClean="0"/>
              <a:t>EdgeX</a:t>
            </a:r>
            <a:r>
              <a:rPr lang="en-US" sz="1600" dirty="0" smtClean="0"/>
              <a:t> testing to ensure that functionality also works</a:t>
            </a:r>
          </a:p>
          <a:p>
            <a:pPr marL="800100" lvl="1" indent="-342900">
              <a:buFont typeface="Arial" panose="020B0604020202020204" pitchFamily="34" charset="0"/>
              <a:buChar char="•"/>
            </a:pPr>
            <a:r>
              <a:rPr lang="en-US" sz="1600" dirty="0" smtClean="0"/>
              <a:t>Use consul dashboard to check the services and their status</a:t>
            </a:r>
            <a:endParaRPr lang="en-US" sz="1600" dirty="0"/>
          </a:p>
          <a:p>
            <a:r>
              <a:rPr lang="en-US" sz="1600" dirty="0" smtClean="0"/>
              <a:t>Repeat step 4 to 6 by bringing second instance of </a:t>
            </a:r>
            <a:r>
              <a:rPr lang="en-US" sz="1600" dirty="0" err="1" smtClean="0"/>
              <a:t>EdgeX</a:t>
            </a:r>
            <a:r>
              <a:rPr lang="en-US" sz="1600" dirty="0" smtClean="0"/>
              <a:t> on a different namespace.</a:t>
            </a:r>
            <a:endParaRPr lang="en-US" sz="1400" dirty="0" smtClean="0"/>
          </a:p>
          <a:p>
            <a:pPr marL="342900" indent="-342900">
              <a:buFont typeface="+mj-lt"/>
              <a:buAutoNum type="arabicPeriod"/>
            </a:pPr>
            <a:endParaRPr lang="en-US" sz="1400" dirty="0" smtClean="0"/>
          </a:p>
          <a:p>
            <a:pPr marL="342900" indent="-342900">
              <a:buFont typeface="+mj-lt"/>
              <a:buAutoNum type="arabicPeriod"/>
            </a:pPr>
            <a:endParaRPr lang="en-US" dirty="0" smtClean="0"/>
          </a:p>
          <a:p>
            <a:pPr marL="342900" indent="-342900">
              <a:buFont typeface="+mj-lt"/>
              <a:buAutoNum type="arabicPeriod"/>
            </a:pPr>
            <a:endParaRPr lang="en-US" dirty="0"/>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900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42" grpId="0" animBg="1"/>
      <p:bldP spid="45" grpId="0" animBg="1"/>
      <p:bldP spid="48" grpId="0" animBg="1"/>
      <p:bldP spid="51" grpId="0" animBg="1"/>
      <p:bldP spid="53" grpId="0" animBg="1"/>
      <p:bldP spid="54" grpId="0" animBg="1"/>
      <p:bldP spid="55" grpId="0" animBg="1"/>
      <p:bldP spid="57" grpId="0" animBg="1"/>
      <p:bldP spid="58" grpId="0" animBg="1"/>
      <p:bldP spid="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smtClean="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container</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container</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container</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741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 (But as VMs)</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files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VM</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VM</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VM</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5695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R3 Scenarios – </a:t>
            </a:r>
            <a:r>
              <a:rPr lang="en-US" sz="2800" b="1" dirty="0" err="1" smtClean="0"/>
              <a:t>vFirewall</a:t>
            </a:r>
            <a:r>
              <a:rPr lang="en-US" sz="2800" b="1" dirty="0" smtClean="0"/>
              <a:t> scenario (Hybrid – VMs and containers)</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334169" y="1197204"/>
            <a:ext cx="3688606" cy="4832092"/>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files and put them in location expected by K8S plugin</a:t>
            </a:r>
          </a:p>
          <a:p>
            <a:pPr marL="342900" indent="-342900">
              <a:buFont typeface="+mj-lt"/>
              <a:buAutoNum type="arabicPeriod"/>
            </a:pPr>
            <a:r>
              <a:rPr lang="en-US" sz="1400" dirty="0" smtClean="0"/>
              <a:t>Instantiate </a:t>
            </a:r>
            <a:r>
              <a:rPr lang="en-US" sz="1400" dirty="0" err="1" smtClean="0"/>
              <a:t>vFirewall</a:t>
            </a:r>
            <a:r>
              <a:rPr lang="en-US" sz="1400" dirty="0" smtClean="0"/>
              <a:t> (by calling Multi-Cloud Service API) via postman or via script</a:t>
            </a:r>
          </a:p>
          <a:p>
            <a:pPr marL="342900" indent="-342900">
              <a:buFont typeface="+mj-lt"/>
              <a:buAutoNum type="arabicPeriod"/>
            </a:pPr>
            <a:r>
              <a:rPr lang="en-US" sz="1400" dirty="0" smtClean="0"/>
              <a:t>Check if all firewall containers are successful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container</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VM</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VM</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430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Phase 2 Scope -  Focus on SDC+SO and Multi Cloud</a:t>
            </a:r>
            <a:endParaRPr lang="en-US" sz="3100" b="1" dirty="0"/>
          </a:p>
        </p:txBody>
      </p:sp>
      <p:sp>
        <p:nvSpPr>
          <p:cNvPr id="36" name="Rounded Rectangle 35"/>
          <p:cNvSpPr/>
          <p:nvPr/>
        </p:nvSpPr>
        <p:spPr>
          <a:xfrm>
            <a:off x="318018" y="1191314"/>
            <a:ext cx="5649149" cy="28943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tx1"/>
              </a:solidFill>
            </a:endParaRPr>
          </a:p>
        </p:txBody>
      </p:sp>
      <p:cxnSp>
        <p:nvCxnSpPr>
          <p:cNvPr id="8" name="Straight Connector 7"/>
          <p:cNvCxnSpPr>
            <a:stCxn id="40" idx="2"/>
          </p:cNvCxnSpPr>
          <p:nvPr/>
        </p:nvCxnSpPr>
        <p:spPr>
          <a:xfrm flipH="1">
            <a:off x="3226941" y="3812285"/>
            <a:ext cx="718834" cy="10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61534" y="2204228"/>
            <a:ext cx="4506011" cy="1725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p>
        </p:txBody>
      </p:sp>
      <p:sp>
        <p:nvSpPr>
          <p:cNvPr id="89" name="TextBox 88"/>
          <p:cNvSpPr txBox="1"/>
          <p:nvPr/>
        </p:nvSpPr>
        <p:spPr>
          <a:xfrm>
            <a:off x="6123462" y="1137193"/>
            <a:ext cx="5511542" cy="5693866"/>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Phase2 (Dublin and beyond)</a:t>
            </a:r>
          </a:p>
          <a:p>
            <a:pPr marL="742950" lvl="1" indent="-285750">
              <a:buFont typeface="Arial" panose="020B0604020202020204" pitchFamily="34" charset="0"/>
              <a:buChar char="•"/>
            </a:pPr>
            <a:r>
              <a:rPr lang="en-US" sz="1400" dirty="0" smtClean="0"/>
              <a:t>Ensure that K8S Plugin and Azure plugin expose same API.</a:t>
            </a:r>
          </a:p>
          <a:p>
            <a:pPr marL="742950" lvl="1" indent="-285750">
              <a:buFont typeface="Arial" panose="020B0604020202020204" pitchFamily="34" charset="0"/>
              <a:buChar char="•"/>
            </a:pPr>
            <a:r>
              <a:rPr lang="en-US" sz="1400" dirty="0" smtClean="0"/>
              <a:t>Integrate with SO/VFC – Create generic workflows (based on HEAT flows, but extend this generically to include any cloud technology specific artifacts) – Already being done in R3 itself</a:t>
            </a:r>
          </a:p>
          <a:p>
            <a:pPr marL="742950" lvl="1" indent="-285750">
              <a:buFont typeface="Arial" panose="020B0604020202020204" pitchFamily="34" charset="0"/>
              <a:buChar char="•"/>
            </a:pPr>
            <a:r>
              <a:rPr lang="en-US" sz="1400" dirty="0" smtClean="0"/>
              <a:t>Support for Helm based artifacts</a:t>
            </a:r>
          </a:p>
          <a:p>
            <a:pPr marL="742950" lvl="1" indent="-285750">
              <a:buFont typeface="Arial" panose="020B0604020202020204" pitchFamily="34" charset="0"/>
              <a:buChar char="•"/>
            </a:pPr>
            <a:r>
              <a:rPr lang="en-US" sz="1400" dirty="0" smtClean="0"/>
              <a:t>Any carryovers from Phase 1</a:t>
            </a:r>
          </a:p>
          <a:p>
            <a:pPr marL="742950" lvl="1" indent="-285750">
              <a:buFont typeface="Arial" panose="020B0604020202020204" pitchFamily="34" charset="0"/>
              <a:buChar char="•"/>
            </a:pPr>
            <a:r>
              <a:rPr lang="en-US" sz="1400" dirty="0" smtClean="0"/>
              <a:t>Leveraging load balancers in the site</a:t>
            </a:r>
          </a:p>
          <a:p>
            <a:pPr marL="742950" lvl="1" indent="-285750">
              <a:buFont typeface="Arial" panose="020B0604020202020204" pitchFamily="34" charset="0"/>
              <a:buChar char="•"/>
            </a:pPr>
            <a:r>
              <a:rPr lang="en-US" sz="1400" dirty="0" smtClean="0"/>
              <a:t>Endpoint creation for data interface IP </a:t>
            </a:r>
            <a:r>
              <a:rPr lang="en-US" sz="1400" dirty="0" err="1" smtClean="0"/>
              <a:t>addreses</a:t>
            </a:r>
            <a:endParaRPr lang="en-US" sz="1400" dirty="0" smtClean="0"/>
          </a:p>
          <a:p>
            <a:pPr marL="742950" lvl="1" indent="-285750">
              <a:buFont typeface="Arial" panose="020B0604020202020204" pitchFamily="34" charset="0"/>
              <a:buChar char="•"/>
            </a:pPr>
            <a:r>
              <a:rPr lang="en-US" sz="1400" dirty="0" smtClean="0"/>
              <a:t>Support </a:t>
            </a:r>
            <a:r>
              <a:rPr lang="en-US" sz="1400" dirty="0" err="1" smtClean="0"/>
              <a:t>CaaS</a:t>
            </a:r>
            <a:r>
              <a:rPr lang="en-US" sz="1400" dirty="0"/>
              <a:t> </a:t>
            </a:r>
            <a:r>
              <a:rPr lang="en-US" sz="1400" dirty="0" smtClean="0"/>
              <a:t>(IBM, GCP, AWS EKS </a:t>
            </a:r>
            <a:r>
              <a:rPr lang="en-US" sz="1400" dirty="0" err="1" smtClean="0"/>
              <a:t>etc</a:t>
            </a:r>
            <a:r>
              <a:rPr lang="en-US" sz="1400" dirty="0" smtClean="0"/>
              <a:t>…)</a:t>
            </a:r>
          </a:p>
          <a:p>
            <a:pPr marL="742950" lvl="1" indent="-285750">
              <a:buFont typeface="Arial" panose="020B0604020202020204" pitchFamily="34" charset="0"/>
              <a:buChar char="•"/>
            </a:pPr>
            <a:r>
              <a:rPr lang="en-US" sz="1400" dirty="0" smtClean="0"/>
              <a:t>Support for </a:t>
            </a:r>
            <a:r>
              <a:rPr lang="en-US" sz="1400" dirty="0" err="1" smtClean="0"/>
              <a:t>OpenShift</a:t>
            </a:r>
            <a:r>
              <a:rPr lang="en-US" sz="1400" dirty="0" smtClean="0"/>
              <a:t>, VMWare Kubernetes Service (Mostly testing?)</a:t>
            </a:r>
          </a:p>
          <a:p>
            <a:pPr marL="742950" lvl="1" indent="-285750">
              <a:buFont typeface="Arial" panose="020B0604020202020204" pitchFamily="34" charset="0"/>
              <a:buChar char="•"/>
            </a:pPr>
            <a:r>
              <a:rPr lang="en-US" sz="1400" dirty="0" smtClean="0"/>
              <a:t>HPA functionality &amp; Create compute flavors</a:t>
            </a:r>
          </a:p>
          <a:p>
            <a:pPr marL="742950" lvl="1" indent="-285750">
              <a:buFont typeface="Arial" panose="020B0604020202020204" pitchFamily="34" charset="0"/>
              <a:buChar char="•"/>
            </a:pPr>
            <a:r>
              <a:rPr lang="en-US" sz="1400" dirty="0" smtClean="0"/>
              <a:t>OOF based placement decisions</a:t>
            </a:r>
          </a:p>
          <a:p>
            <a:pPr marL="742950" lvl="1" indent="-285750">
              <a:buFont typeface="Arial" panose="020B0604020202020204" pitchFamily="34" charset="0"/>
              <a:buChar char="•"/>
            </a:pPr>
            <a:r>
              <a:rPr lang="en-US" sz="1400" dirty="0" err="1" smtClean="0"/>
              <a:t>cAdvisor</a:t>
            </a:r>
            <a:r>
              <a:rPr lang="en-US" sz="1400" dirty="0" smtClean="0"/>
              <a:t> in the Minion nodes (</a:t>
            </a:r>
            <a:r>
              <a:rPr lang="en-US" sz="1400" dirty="0" err="1" smtClean="0"/>
              <a:t>Kubelet</a:t>
            </a:r>
            <a:r>
              <a:rPr lang="en-US" sz="1400" dirty="0" smtClean="0"/>
              <a:t>)</a:t>
            </a:r>
          </a:p>
          <a:p>
            <a:pPr marL="742950" lvl="1" indent="-285750">
              <a:buFont typeface="Arial" panose="020B0604020202020204" pitchFamily="34" charset="0"/>
              <a:buChar char="•"/>
            </a:pPr>
            <a:r>
              <a:rPr lang="en-US" sz="1400" dirty="0" smtClean="0"/>
              <a:t>Node exporter in edge clouds</a:t>
            </a:r>
          </a:p>
          <a:p>
            <a:pPr marL="742950" lvl="1" indent="-285750">
              <a:buFont typeface="Arial" panose="020B0604020202020204" pitchFamily="34" charset="0"/>
              <a:buChar char="•"/>
            </a:pPr>
            <a:r>
              <a:rPr lang="en-US" sz="1400" dirty="0" smtClean="0"/>
              <a:t>Support for all ‘kinds’ including service mesh based application support – Persistent volumes, </a:t>
            </a:r>
            <a:r>
              <a:rPr lang="en-US" sz="1400" dirty="0" err="1" smtClean="0"/>
              <a:t>Stateful</a:t>
            </a:r>
            <a:r>
              <a:rPr lang="en-US" sz="1400" dirty="0" smtClean="0"/>
              <a:t> sets, ISTIO mesh etc..</a:t>
            </a:r>
          </a:p>
          <a:p>
            <a:pPr marL="742950" lvl="1" indent="-285750">
              <a:buFont typeface="Arial" panose="020B0604020202020204" pitchFamily="34" charset="0"/>
              <a:buChar char="•"/>
            </a:pPr>
            <a:r>
              <a:rPr lang="en-US" sz="1400" dirty="0" smtClean="0"/>
              <a:t>SRIOV-NIC support and any other networking (TF?)</a:t>
            </a:r>
          </a:p>
          <a:p>
            <a:pPr marL="285750" indent="-285750">
              <a:buFont typeface="Arial" panose="020B0604020202020204" pitchFamily="34" charset="0"/>
              <a:buChar char="•"/>
            </a:pPr>
            <a:r>
              <a:rPr lang="en-US" sz="1400" dirty="0" smtClean="0"/>
              <a:t>End-to-End functionality:</a:t>
            </a:r>
          </a:p>
          <a:p>
            <a:pPr marL="742950" lvl="1" indent="-285750">
              <a:buFont typeface="Arial" panose="020B0604020202020204" pitchFamily="34" charset="0"/>
              <a:buChar char="•"/>
            </a:pPr>
            <a:r>
              <a:rPr lang="en-US" sz="1400" dirty="0" smtClean="0"/>
              <a:t>SDC :  Ability to add K8S artifacts in CSAR.</a:t>
            </a:r>
          </a:p>
          <a:p>
            <a:pPr marL="742950" lvl="1" indent="-285750">
              <a:buFont typeface="Arial" panose="020B0604020202020204" pitchFamily="34" charset="0"/>
              <a:buChar char="•"/>
            </a:pPr>
            <a:r>
              <a:rPr lang="en-US" sz="1400" dirty="0" smtClean="0"/>
              <a:t>SO :  Make the SO independent of Cloud technologies &amp; also HEAT independent.</a:t>
            </a:r>
          </a:p>
          <a:p>
            <a:pPr marL="742950" lvl="1" indent="-285750">
              <a:buFont typeface="Arial" panose="020B0604020202020204" pitchFamily="34" charset="0"/>
              <a:buChar char="•"/>
            </a:pPr>
            <a:r>
              <a:rPr lang="en-US" sz="1400" dirty="0" smtClean="0"/>
              <a:t>Multi-Cloud getting hold of artifacts from SDC </a:t>
            </a:r>
          </a:p>
          <a:p>
            <a:pPr marL="742950" lvl="1" indent="-285750">
              <a:buFont typeface="Arial" panose="020B0604020202020204" pitchFamily="34" charset="0"/>
              <a:buChar char="•"/>
            </a:pPr>
            <a:r>
              <a:rPr lang="en-US" sz="1400" dirty="0" smtClean="0"/>
              <a:t>How to create E2E Service (TBD) – VNF SDK &amp; BPMN?</a:t>
            </a:r>
          </a:p>
          <a:p>
            <a:pPr lvl="1"/>
            <a:endParaRPr lang="en-US" sz="1400" dirty="0" smtClean="0"/>
          </a:p>
        </p:txBody>
      </p:sp>
      <p:sp>
        <p:nvSpPr>
          <p:cNvPr id="4" name="Rounded Rectangle 3"/>
          <p:cNvSpPr/>
          <p:nvPr/>
        </p:nvSpPr>
        <p:spPr>
          <a:xfrm>
            <a:off x="2280429" y="1649694"/>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SO/VFC</a:t>
            </a:r>
            <a:endParaRPr lang="en-US" dirty="0"/>
          </a:p>
        </p:txBody>
      </p:sp>
      <p:sp>
        <p:nvSpPr>
          <p:cNvPr id="9" name="TextBox 8"/>
          <p:cNvSpPr txBox="1"/>
          <p:nvPr/>
        </p:nvSpPr>
        <p:spPr>
          <a:xfrm>
            <a:off x="4009366" y="2213489"/>
            <a:ext cx="1397373" cy="276999"/>
          </a:xfrm>
          <a:prstGeom prst="rect">
            <a:avLst/>
          </a:prstGeom>
          <a:noFill/>
        </p:spPr>
        <p:txBody>
          <a:bodyPr wrap="square" rtlCol="0">
            <a:spAutoFit/>
          </a:bodyPr>
          <a:lstStyle/>
          <a:p>
            <a:r>
              <a:rPr lang="en-US" sz="1200" dirty="0" smtClean="0"/>
              <a:t>Multi Cloud Service</a:t>
            </a:r>
            <a:endParaRPr lang="en-US" sz="1200" dirty="0"/>
          </a:p>
        </p:txBody>
      </p:sp>
      <p:sp>
        <p:nvSpPr>
          <p:cNvPr id="35" name="Rounded Rectangle 34"/>
          <p:cNvSpPr/>
          <p:nvPr/>
        </p:nvSpPr>
        <p:spPr>
          <a:xfrm>
            <a:off x="1167318" y="2966098"/>
            <a:ext cx="1749017" cy="95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Openstack</a:t>
            </a:r>
            <a:r>
              <a:rPr lang="en-US" dirty="0" smtClean="0"/>
              <a:t> Plugins – </a:t>
            </a:r>
            <a:r>
              <a:rPr lang="en-US" sz="1200" dirty="0" smtClean="0"/>
              <a:t>VIO, Titanium, OS </a:t>
            </a:r>
            <a:r>
              <a:rPr lang="en-US" sz="1200" dirty="0" err="1" smtClean="0"/>
              <a:t>ocata</a:t>
            </a:r>
            <a:r>
              <a:rPr lang="en-US" sz="1200" dirty="0" smtClean="0"/>
              <a:t> &amp; newton</a:t>
            </a:r>
            <a:endParaRPr lang="en-US" sz="1200" dirty="0"/>
          </a:p>
        </p:txBody>
      </p:sp>
      <p:sp>
        <p:nvSpPr>
          <p:cNvPr id="37" name="Rounded Rectangle 36"/>
          <p:cNvSpPr/>
          <p:nvPr/>
        </p:nvSpPr>
        <p:spPr>
          <a:xfrm>
            <a:off x="2251525" y="2460702"/>
            <a:ext cx="2950933" cy="4009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API (Metadata)</a:t>
            </a:r>
            <a:endParaRPr lang="en-US" dirty="0">
              <a:solidFill>
                <a:schemeClr val="tx1"/>
              </a:solidFill>
            </a:endParaRPr>
          </a:p>
        </p:txBody>
      </p:sp>
      <p:cxnSp>
        <p:nvCxnSpPr>
          <p:cNvPr id="13" name="Straight Connector 12"/>
          <p:cNvCxnSpPr>
            <a:stCxn id="4" idx="2"/>
            <a:endCxn id="37" idx="0"/>
          </p:cNvCxnSpPr>
          <p:nvPr/>
        </p:nvCxnSpPr>
        <p:spPr>
          <a:xfrm>
            <a:off x="3144898" y="2102180"/>
            <a:ext cx="582094" cy="358522"/>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2976408" y="2930911"/>
            <a:ext cx="1938733" cy="88137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K8S</a:t>
            </a:r>
          </a:p>
          <a:p>
            <a:pPr algn="ctr"/>
            <a:r>
              <a:rPr lang="en-US" sz="1200" smtClean="0"/>
              <a:t>OVN</a:t>
            </a:r>
          </a:p>
          <a:p>
            <a:pPr algn="ctr"/>
            <a:r>
              <a:rPr lang="en-US" sz="1200" smtClean="0"/>
              <a:t>SRIOV</a:t>
            </a:r>
          </a:p>
          <a:p>
            <a:pPr algn="ctr"/>
            <a:r>
              <a:rPr lang="en-US" sz="1200" smtClean="0"/>
              <a:t>plugin</a:t>
            </a:r>
            <a:endParaRPr lang="en-US" sz="1200" dirty="0"/>
          </a:p>
        </p:txBody>
      </p:sp>
      <p:sp>
        <p:nvSpPr>
          <p:cNvPr id="30" name="Rounded Rectangle 29"/>
          <p:cNvSpPr/>
          <p:nvPr/>
        </p:nvSpPr>
        <p:spPr>
          <a:xfrm>
            <a:off x="4038271" y="164306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sp>
        <p:nvSpPr>
          <p:cNvPr id="27" name="Rounded Rectangle 26"/>
          <p:cNvSpPr/>
          <p:nvPr/>
        </p:nvSpPr>
        <p:spPr>
          <a:xfrm>
            <a:off x="522587" y="165948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4" name="Rounded Rectangle 13"/>
          <p:cNvSpPr/>
          <p:nvPr/>
        </p:nvSpPr>
        <p:spPr>
          <a:xfrm>
            <a:off x="1167318" y="2213489"/>
            <a:ext cx="1242613" cy="1714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SDC Client</a:t>
            </a:r>
            <a:endParaRPr lang="en-US" sz="1400" dirty="0"/>
          </a:p>
        </p:txBody>
      </p:sp>
      <p:sp>
        <p:nvSpPr>
          <p:cNvPr id="28" name="Rounded Rectangle 27"/>
          <p:cNvSpPr/>
          <p:nvPr/>
        </p:nvSpPr>
        <p:spPr>
          <a:xfrm>
            <a:off x="318018" y="5098531"/>
            <a:ext cx="5547761" cy="12739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p:nvPr/>
        </p:nvCxnSpPr>
        <p:spPr>
          <a:xfrm flipH="1">
            <a:off x="1480008" y="4804585"/>
            <a:ext cx="1734531" cy="4483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881405" y="5252936"/>
            <a:ext cx="1394867" cy="250667"/>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Master</a:t>
            </a:r>
            <a:endParaRPr lang="en-US" sz="1200" dirty="0"/>
          </a:p>
        </p:txBody>
      </p:sp>
      <p:sp>
        <p:nvSpPr>
          <p:cNvPr id="32" name="Rounded Rectangle 31"/>
          <p:cNvSpPr/>
          <p:nvPr/>
        </p:nvSpPr>
        <p:spPr>
          <a:xfrm>
            <a:off x="872903" y="5916738"/>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 </a:t>
            </a:r>
            <a:r>
              <a:rPr lang="en-US" sz="1200" smtClean="0"/>
              <a:t>N Controller</a:t>
            </a:r>
          </a:p>
          <a:p>
            <a:pPr algn="ctr"/>
            <a:r>
              <a:rPr lang="en-US" sz="1200" smtClean="0"/>
              <a:t>Multus</a:t>
            </a:r>
            <a:endParaRPr lang="en-US" sz="1200" dirty="0"/>
          </a:p>
        </p:txBody>
      </p:sp>
      <p:sp>
        <p:nvSpPr>
          <p:cNvPr id="33" name="Rounded Rectangle 32"/>
          <p:cNvSpPr/>
          <p:nvPr/>
        </p:nvSpPr>
        <p:spPr>
          <a:xfrm>
            <a:off x="2409931" y="5735525"/>
            <a:ext cx="3016253"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Minion Docker, </a:t>
            </a:r>
            <a:r>
              <a:rPr lang="en-US" sz="1200" dirty="0" err="1" smtClean="0"/>
              <a:t>virtlet</a:t>
            </a:r>
            <a:r>
              <a:rPr lang="en-US" sz="1200" dirty="0" smtClean="0"/>
              <a:t>, OVN S Controller</a:t>
            </a:r>
            <a:r>
              <a:rPr lang="en-US" sz="1200" smtClean="0"/>
              <a:t>, OVS-DPD, Multus CNI, OVN CNI, SRIOV CNI</a:t>
            </a:r>
            <a:endParaRPr lang="en-US" sz="1200" dirty="0"/>
          </a:p>
        </p:txBody>
      </p:sp>
      <p:sp>
        <p:nvSpPr>
          <p:cNvPr id="34" name="Rounded Rectangle 33"/>
          <p:cNvSpPr/>
          <p:nvPr/>
        </p:nvSpPr>
        <p:spPr>
          <a:xfrm>
            <a:off x="2409931" y="5175115"/>
            <a:ext cx="901715"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VM</a:t>
            </a:r>
            <a:endParaRPr lang="en-US" sz="1200" dirty="0"/>
          </a:p>
        </p:txBody>
      </p:sp>
      <p:sp>
        <p:nvSpPr>
          <p:cNvPr id="38" name="Rounded Rectangle 37"/>
          <p:cNvSpPr/>
          <p:nvPr/>
        </p:nvSpPr>
        <p:spPr>
          <a:xfrm>
            <a:off x="3355336" y="5168973"/>
            <a:ext cx="1012849" cy="49611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a:t>
            </a:r>
            <a:r>
              <a:rPr lang="en-US" sz="1200" dirty="0" err="1" smtClean="0"/>
              <a:t>Cntnr</a:t>
            </a:r>
            <a:endParaRPr lang="en-US" sz="1200" dirty="0"/>
          </a:p>
        </p:txBody>
      </p:sp>
      <p:sp>
        <p:nvSpPr>
          <p:cNvPr id="39" name="Rounded Rectangle 38"/>
          <p:cNvSpPr/>
          <p:nvPr/>
        </p:nvSpPr>
        <p:spPr>
          <a:xfrm>
            <a:off x="4413335" y="5165731"/>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EdgeX</a:t>
            </a:r>
            <a:endParaRPr lang="en-US" sz="1200" dirty="0"/>
          </a:p>
        </p:txBody>
      </p:sp>
      <p:cxnSp>
        <p:nvCxnSpPr>
          <p:cNvPr id="41" name="Straight Arrow Connector 40"/>
          <p:cNvCxnSpPr>
            <a:endCxn id="32" idx="0"/>
          </p:cNvCxnSpPr>
          <p:nvPr/>
        </p:nvCxnSpPr>
        <p:spPr>
          <a:xfrm flipH="1">
            <a:off x="1570337" y="4804585"/>
            <a:ext cx="1668005" cy="1112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344575" y="5526380"/>
            <a:ext cx="1083601" cy="3441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K8SOVN4NFV</a:t>
            </a:r>
            <a:endParaRPr lang="en-US" sz="1200" dirty="0"/>
          </a:p>
        </p:txBody>
      </p:sp>
    </p:spTree>
    <p:extLst>
      <p:ext uri="{BB962C8B-B14F-4D97-AF65-F5344CB8AC3E}">
        <p14:creationId xmlns:p14="http://schemas.microsoft.com/office/powerpoint/2010/main" val="473947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K8S Plugin Integration with rest of ONAP</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9294630"/>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25881</TotalTime>
  <Words>2671</Words>
  <Application>Microsoft Office PowerPoint</Application>
  <PresentationFormat>Widescreen</PresentationFormat>
  <Paragraphs>450</Paragraphs>
  <Slides>20</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.AppleSystemUIFont</vt:lpstr>
      <vt:lpstr>Arial</vt:lpstr>
      <vt:lpstr>Calibri</vt:lpstr>
      <vt:lpstr>Office Theme</vt:lpstr>
      <vt:lpstr>Kubernetes Support for VM &amp; Container based VNFs R3 Update and Potential R4 items </vt:lpstr>
      <vt:lpstr>ONAP – Support for K8S based Sites</vt:lpstr>
      <vt:lpstr>R3 Work Items</vt:lpstr>
      <vt:lpstr>R3 Scenarios – EdgeX deployment </vt:lpstr>
      <vt:lpstr>R3 Scenarios – vFirewall scenario</vt:lpstr>
      <vt:lpstr>R3 Scenarios – vFirewall scenario (But as VMs)</vt:lpstr>
      <vt:lpstr>R3 Scenarios – vFirewall scenario (Hybrid – VMs and containers)</vt:lpstr>
      <vt:lpstr>Phase 2 Scope -  Focus on SDC+SO and Multi Cloud</vt:lpstr>
      <vt:lpstr>K8S Plugin Integration with rest of ONAP</vt:lpstr>
      <vt:lpstr>Objectives of Arch meeting</vt:lpstr>
      <vt:lpstr>Goals continue to be</vt:lpstr>
      <vt:lpstr>Scope </vt:lpstr>
      <vt:lpstr>Assumptions</vt:lpstr>
      <vt:lpstr>Life cycle – Changes</vt:lpstr>
      <vt:lpstr>Projects that require enhancements</vt:lpstr>
      <vt:lpstr>Brief on Multi-Cloud K8S Plugin</vt:lpstr>
      <vt:lpstr>VNF Onboarding- SDC</vt:lpstr>
      <vt:lpstr>VNF Config Profile management</vt:lpstr>
      <vt:lpstr>VNF Instantiation &amp; Termination</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cp:keywords>
  <cp:lastModifiedBy>Addepalli, Srinivasa R</cp:lastModifiedBy>
  <cp:revision>471</cp:revision>
  <cp:lastPrinted>2017-09-21T21:17:08Z</cp:lastPrinted>
  <dcterms:created xsi:type="dcterms:W3CDTF">2017-11-06T17:49:59Z</dcterms:created>
  <dcterms:modified xsi:type="dcterms:W3CDTF">2018-12-07T20:08:38Z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ies>
</file>