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g" ContentType="image/jpeg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61" r:id="rId3"/>
    <p:sldId id="270" r:id="rId4"/>
    <p:sldId id="277" r:id="rId5"/>
    <p:sldId id="262" r:id="rId6"/>
    <p:sldId id="276" r:id="rId7"/>
    <p:sldId id="275" r:id="rId8"/>
    <p:sldId id="257" r:id="rId9"/>
    <p:sldId id="267" r:id="rId10"/>
    <p:sldId id="271" r:id="rId11"/>
    <p:sldId id="272" r:id="rId12"/>
    <p:sldId id="273" r:id="rId13"/>
    <p:sldId id="274" r:id="rId14"/>
    <p:sldId id="27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03" autoAdjust="0"/>
    <p:restoredTop sz="90578"/>
  </p:normalViewPr>
  <p:slideViewPr>
    <p:cSldViewPr snapToGrid="0" snapToObjects="1">
      <p:cViewPr varScale="1">
        <p:scale>
          <a:sx n="102" d="100"/>
          <a:sy n="102" d="100"/>
        </p:scale>
        <p:origin x="7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341297-2C6D-B247-AF03-9D7098DA3CB4}" type="doc">
      <dgm:prSet loTypeId="urn:microsoft.com/office/officeart/2005/8/layout/hProcess9" loCatId="process" qsTypeId="urn:microsoft.com/office/officeart/2005/8/quickstyle/simple4" qsCatId="simple" csTypeId="urn:microsoft.com/office/officeart/2005/8/colors/accent1_2" csCatId="accent1" phldr="1"/>
      <dgm:spPr/>
    </dgm:pt>
    <dgm:pt modelId="{8242CBC6-5264-874B-A55E-4E21F68A3D58}">
      <dgm:prSet phldrT="[Text]"/>
      <dgm:spPr/>
      <dgm:t>
        <a:bodyPr/>
        <a:lstStyle/>
        <a:p>
          <a:r>
            <a:rPr lang="en-US" dirty="0"/>
            <a:t>VNF Packaging</a:t>
          </a:r>
        </a:p>
      </dgm:t>
    </dgm:pt>
    <dgm:pt modelId="{321BC74A-9D83-9941-A4DF-8727773C80BC}" type="parTrans" cxnId="{CBBC1FD4-453D-DF42-83A8-CFE19C163565}">
      <dgm:prSet/>
      <dgm:spPr/>
      <dgm:t>
        <a:bodyPr/>
        <a:lstStyle/>
        <a:p>
          <a:endParaRPr lang="en-US"/>
        </a:p>
      </dgm:t>
    </dgm:pt>
    <dgm:pt modelId="{C71C1284-84E2-EA42-BFF6-D4B0C4FE6E6E}" type="sibTrans" cxnId="{CBBC1FD4-453D-DF42-83A8-CFE19C163565}">
      <dgm:prSet/>
      <dgm:spPr/>
      <dgm:t>
        <a:bodyPr/>
        <a:lstStyle/>
        <a:p>
          <a:endParaRPr lang="en-US"/>
        </a:p>
      </dgm:t>
    </dgm:pt>
    <dgm:pt modelId="{0A4F638F-890D-EC48-88DF-FFE610918CA6}">
      <dgm:prSet phldrT="[Text]"/>
      <dgm:spPr/>
      <dgm:t>
        <a:bodyPr/>
        <a:lstStyle/>
        <a:p>
          <a:r>
            <a:rPr lang="en-US" dirty="0"/>
            <a:t>Lifecycle/Onboarding Tests</a:t>
          </a:r>
        </a:p>
      </dgm:t>
    </dgm:pt>
    <dgm:pt modelId="{CC041072-A68F-A14B-A9C5-4DC8335B3BB0}" type="parTrans" cxnId="{EEBBBAEF-5F80-194B-A1E6-E24A7C328AAB}">
      <dgm:prSet/>
      <dgm:spPr/>
      <dgm:t>
        <a:bodyPr/>
        <a:lstStyle/>
        <a:p>
          <a:endParaRPr lang="en-US"/>
        </a:p>
      </dgm:t>
    </dgm:pt>
    <dgm:pt modelId="{74E50872-A6C0-0247-9B7D-861B97DAE2CC}" type="sibTrans" cxnId="{EEBBBAEF-5F80-194B-A1E6-E24A7C328AAB}">
      <dgm:prSet/>
      <dgm:spPr/>
      <dgm:t>
        <a:bodyPr/>
        <a:lstStyle/>
        <a:p>
          <a:endParaRPr lang="en-US"/>
        </a:p>
      </dgm:t>
    </dgm:pt>
    <dgm:pt modelId="{4CB62070-132A-6B4C-875A-16817ABC3428}">
      <dgm:prSet phldrT="[Text]"/>
      <dgm:spPr/>
      <dgm:t>
        <a:bodyPr/>
        <a:lstStyle/>
        <a:p>
          <a:r>
            <a:rPr lang="en-US" dirty="0"/>
            <a:t>Functional Tests</a:t>
          </a:r>
        </a:p>
      </dgm:t>
    </dgm:pt>
    <dgm:pt modelId="{0BA6523D-D2AD-DB49-B555-89CC983712A2}" type="parTrans" cxnId="{7D2410A6-6901-EF4C-B354-E74FE414A8F9}">
      <dgm:prSet/>
      <dgm:spPr/>
      <dgm:t>
        <a:bodyPr/>
        <a:lstStyle/>
        <a:p>
          <a:endParaRPr lang="en-US"/>
        </a:p>
      </dgm:t>
    </dgm:pt>
    <dgm:pt modelId="{933B260C-9B0D-E640-BC5E-5065A0F95198}" type="sibTrans" cxnId="{7D2410A6-6901-EF4C-B354-E74FE414A8F9}">
      <dgm:prSet/>
      <dgm:spPr/>
      <dgm:t>
        <a:bodyPr/>
        <a:lstStyle/>
        <a:p>
          <a:endParaRPr lang="en-US"/>
        </a:p>
      </dgm:t>
    </dgm:pt>
    <dgm:pt modelId="{FF49284B-CD7E-B945-BB3F-B97FE657404B}">
      <dgm:prSet phldrT="[Text]"/>
      <dgm:spPr/>
      <dgm:t>
        <a:bodyPr/>
        <a:lstStyle/>
        <a:p>
          <a:r>
            <a:rPr lang="en-US" dirty="0"/>
            <a:t>Other (performance/security/etc.)</a:t>
          </a:r>
        </a:p>
      </dgm:t>
    </dgm:pt>
    <dgm:pt modelId="{5FFC2449-9907-DD44-9B74-AEB3AA91BAFA}" type="parTrans" cxnId="{070FB6BB-5EF8-914D-B1F5-BA01BA1EC48E}">
      <dgm:prSet/>
      <dgm:spPr/>
      <dgm:t>
        <a:bodyPr/>
        <a:lstStyle/>
        <a:p>
          <a:endParaRPr lang="en-US"/>
        </a:p>
      </dgm:t>
    </dgm:pt>
    <dgm:pt modelId="{106EC6EF-CA27-B14A-8648-A76A7E5A2512}" type="sibTrans" cxnId="{070FB6BB-5EF8-914D-B1F5-BA01BA1EC48E}">
      <dgm:prSet/>
      <dgm:spPr/>
      <dgm:t>
        <a:bodyPr/>
        <a:lstStyle/>
        <a:p>
          <a:endParaRPr lang="en-US"/>
        </a:p>
      </dgm:t>
    </dgm:pt>
    <dgm:pt modelId="{E0D646FE-0398-D94C-AF3E-1238E98316FA}" type="pres">
      <dgm:prSet presAssocID="{40341297-2C6D-B247-AF03-9D7098DA3CB4}" presName="CompostProcess" presStyleCnt="0">
        <dgm:presLayoutVars>
          <dgm:dir/>
          <dgm:resizeHandles val="exact"/>
        </dgm:presLayoutVars>
      </dgm:prSet>
      <dgm:spPr/>
    </dgm:pt>
    <dgm:pt modelId="{116AA974-399B-5046-ABA5-0E914D81789E}" type="pres">
      <dgm:prSet presAssocID="{40341297-2C6D-B247-AF03-9D7098DA3CB4}" presName="arrow" presStyleLbl="bgShp" presStyleIdx="0" presStyleCnt="1"/>
      <dgm:spPr/>
    </dgm:pt>
    <dgm:pt modelId="{E6140DE6-ACF7-6845-ACA2-CCAF59D3FBCF}" type="pres">
      <dgm:prSet presAssocID="{40341297-2C6D-B247-AF03-9D7098DA3CB4}" presName="linearProcess" presStyleCnt="0"/>
      <dgm:spPr/>
    </dgm:pt>
    <dgm:pt modelId="{DABFC734-9C57-E449-A6E8-D1D4FD43CA42}" type="pres">
      <dgm:prSet presAssocID="{8242CBC6-5264-874B-A55E-4E21F68A3D58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CE7DDB-8E8F-604D-92FF-05C24AE68011}" type="pres">
      <dgm:prSet presAssocID="{C71C1284-84E2-EA42-BFF6-D4B0C4FE6E6E}" presName="sibTrans" presStyleCnt="0"/>
      <dgm:spPr/>
    </dgm:pt>
    <dgm:pt modelId="{6E290979-EB9B-144D-AE86-749E61608E55}" type="pres">
      <dgm:prSet presAssocID="{0A4F638F-890D-EC48-88DF-FFE610918CA6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8697BC-4607-DD40-8046-A5F0325DECB0}" type="pres">
      <dgm:prSet presAssocID="{74E50872-A6C0-0247-9B7D-861B97DAE2CC}" presName="sibTrans" presStyleCnt="0"/>
      <dgm:spPr/>
    </dgm:pt>
    <dgm:pt modelId="{8D8E9434-E8A6-5C49-B219-EE677CC9BB27}" type="pres">
      <dgm:prSet presAssocID="{4CB62070-132A-6B4C-875A-16817ABC3428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B259F0-8B0D-D446-93A7-FDDAE18C2518}" type="pres">
      <dgm:prSet presAssocID="{933B260C-9B0D-E640-BC5E-5065A0F95198}" presName="sibTrans" presStyleCnt="0"/>
      <dgm:spPr/>
    </dgm:pt>
    <dgm:pt modelId="{115800EF-1D5C-CD4A-A80F-4EC8CFBDF0B2}" type="pres">
      <dgm:prSet presAssocID="{FF49284B-CD7E-B945-BB3F-B97FE657404B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BBBAEF-5F80-194B-A1E6-E24A7C328AAB}" srcId="{40341297-2C6D-B247-AF03-9D7098DA3CB4}" destId="{0A4F638F-890D-EC48-88DF-FFE610918CA6}" srcOrd="1" destOrd="0" parTransId="{CC041072-A68F-A14B-A9C5-4DC8335B3BB0}" sibTransId="{74E50872-A6C0-0247-9B7D-861B97DAE2CC}"/>
    <dgm:cxn modelId="{657C4163-6734-FC42-AFA3-93289A88BF66}" type="presOf" srcId="{40341297-2C6D-B247-AF03-9D7098DA3CB4}" destId="{E0D646FE-0398-D94C-AF3E-1238E98316FA}" srcOrd="0" destOrd="0" presId="urn:microsoft.com/office/officeart/2005/8/layout/hProcess9"/>
    <dgm:cxn modelId="{405315B5-CB9E-454D-8642-89000C16ABF7}" type="presOf" srcId="{FF49284B-CD7E-B945-BB3F-B97FE657404B}" destId="{115800EF-1D5C-CD4A-A80F-4EC8CFBDF0B2}" srcOrd="0" destOrd="0" presId="urn:microsoft.com/office/officeart/2005/8/layout/hProcess9"/>
    <dgm:cxn modelId="{C14BF7EC-BD0F-9240-917A-235069BD80C3}" type="presOf" srcId="{0A4F638F-890D-EC48-88DF-FFE610918CA6}" destId="{6E290979-EB9B-144D-AE86-749E61608E55}" srcOrd="0" destOrd="0" presId="urn:microsoft.com/office/officeart/2005/8/layout/hProcess9"/>
    <dgm:cxn modelId="{CBBC1FD4-453D-DF42-83A8-CFE19C163565}" srcId="{40341297-2C6D-B247-AF03-9D7098DA3CB4}" destId="{8242CBC6-5264-874B-A55E-4E21F68A3D58}" srcOrd="0" destOrd="0" parTransId="{321BC74A-9D83-9941-A4DF-8727773C80BC}" sibTransId="{C71C1284-84E2-EA42-BFF6-D4B0C4FE6E6E}"/>
    <dgm:cxn modelId="{7D2410A6-6901-EF4C-B354-E74FE414A8F9}" srcId="{40341297-2C6D-B247-AF03-9D7098DA3CB4}" destId="{4CB62070-132A-6B4C-875A-16817ABC3428}" srcOrd="2" destOrd="0" parTransId="{0BA6523D-D2AD-DB49-B555-89CC983712A2}" sibTransId="{933B260C-9B0D-E640-BC5E-5065A0F95198}"/>
    <dgm:cxn modelId="{AE53EA2B-AA4F-C54F-B38D-8543D4520ADC}" type="presOf" srcId="{4CB62070-132A-6B4C-875A-16817ABC3428}" destId="{8D8E9434-E8A6-5C49-B219-EE677CC9BB27}" srcOrd="0" destOrd="0" presId="urn:microsoft.com/office/officeart/2005/8/layout/hProcess9"/>
    <dgm:cxn modelId="{4CA9387C-7E84-694C-82BF-B9B53CEFF487}" type="presOf" srcId="{8242CBC6-5264-874B-A55E-4E21F68A3D58}" destId="{DABFC734-9C57-E449-A6E8-D1D4FD43CA42}" srcOrd="0" destOrd="0" presId="urn:microsoft.com/office/officeart/2005/8/layout/hProcess9"/>
    <dgm:cxn modelId="{070FB6BB-5EF8-914D-B1F5-BA01BA1EC48E}" srcId="{40341297-2C6D-B247-AF03-9D7098DA3CB4}" destId="{FF49284B-CD7E-B945-BB3F-B97FE657404B}" srcOrd="3" destOrd="0" parTransId="{5FFC2449-9907-DD44-9B74-AEB3AA91BAFA}" sibTransId="{106EC6EF-CA27-B14A-8648-A76A7E5A2512}"/>
    <dgm:cxn modelId="{B8ACEBF3-3FA9-6D43-961A-C0FF0F2CB49F}" type="presParOf" srcId="{E0D646FE-0398-D94C-AF3E-1238E98316FA}" destId="{116AA974-399B-5046-ABA5-0E914D81789E}" srcOrd="0" destOrd="0" presId="urn:microsoft.com/office/officeart/2005/8/layout/hProcess9"/>
    <dgm:cxn modelId="{DC114755-B79D-734D-BE06-0B8722F41975}" type="presParOf" srcId="{E0D646FE-0398-D94C-AF3E-1238E98316FA}" destId="{E6140DE6-ACF7-6845-ACA2-CCAF59D3FBCF}" srcOrd="1" destOrd="0" presId="urn:microsoft.com/office/officeart/2005/8/layout/hProcess9"/>
    <dgm:cxn modelId="{46D96A60-71A1-2E4C-B694-C470E67D5772}" type="presParOf" srcId="{E6140DE6-ACF7-6845-ACA2-CCAF59D3FBCF}" destId="{DABFC734-9C57-E449-A6E8-D1D4FD43CA42}" srcOrd="0" destOrd="0" presId="urn:microsoft.com/office/officeart/2005/8/layout/hProcess9"/>
    <dgm:cxn modelId="{920E45C6-F54D-1544-9DB3-DA63A0BBBE9B}" type="presParOf" srcId="{E6140DE6-ACF7-6845-ACA2-CCAF59D3FBCF}" destId="{C3CE7DDB-8E8F-604D-92FF-05C24AE68011}" srcOrd="1" destOrd="0" presId="urn:microsoft.com/office/officeart/2005/8/layout/hProcess9"/>
    <dgm:cxn modelId="{5E4B6D89-492D-A344-B2B6-59C89EF4F5BE}" type="presParOf" srcId="{E6140DE6-ACF7-6845-ACA2-CCAF59D3FBCF}" destId="{6E290979-EB9B-144D-AE86-749E61608E55}" srcOrd="2" destOrd="0" presId="urn:microsoft.com/office/officeart/2005/8/layout/hProcess9"/>
    <dgm:cxn modelId="{715BD0CC-F69A-7348-8188-65648C6D6EE3}" type="presParOf" srcId="{E6140DE6-ACF7-6845-ACA2-CCAF59D3FBCF}" destId="{BE8697BC-4607-DD40-8046-A5F0325DECB0}" srcOrd="3" destOrd="0" presId="urn:microsoft.com/office/officeart/2005/8/layout/hProcess9"/>
    <dgm:cxn modelId="{1F260CE2-5698-7C4D-A4BE-C86173965DE1}" type="presParOf" srcId="{E6140DE6-ACF7-6845-ACA2-CCAF59D3FBCF}" destId="{8D8E9434-E8A6-5C49-B219-EE677CC9BB27}" srcOrd="4" destOrd="0" presId="urn:microsoft.com/office/officeart/2005/8/layout/hProcess9"/>
    <dgm:cxn modelId="{89BD2116-11F9-F149-9FFB-8CB5B22CB954}" type="presParOf" srcId="{E6140DE6-ACF7-6845-ACA2-CCAF59D3FBCF}" destId="{1DB259F0-8B0D-D446-93A7-FDDAE18C2518}" srcOrd="5" destOrd="0" presId="urn:microsoft.com/office/officeart/2005/8/layout/hProcess9"/>
    <dgm:cxn modelId="{C799D73A-E48C-474B-B9D0-4F9670EE5198}" type="presParOf" srcId="{E6140DE6-ACF7-6845-ACA2-CCAF59D3FBCF}" destId="{115800EF-1D5C-CD4A-A80F-4EC8CFBDF0B2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6AA974-399B-5046-ABA5-0E914D81789E}">
      <dsp:nvSpPr>
        <dsp:cNvPr id="0" name=""/>
        <dsp:cNvSpPr/>
      </dsp:nvSpPr>
      <dsp:spPr>
        <a:xfrm>
          <a:off x="862965" y="0"/>
          <a:ext cx="9780270" cy="367506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ABFC734-9C57-E449-A6E8-D1D4FD43CA42}">
      <dsp:nvSpPr>
        <dsp:cNvPr id="0" name=""/>
        <dsp:cNvSpPr/>
      </dsp:nvSpPr>
      <dsp:spPr>
        <a:xfrm>
          <a:off x="590" y="1102518"/>
          <a:ext cx="2771649" cy="147002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VNF Packaging</a:t>
          </a:r>
        </a:p>
      </dsp:txBody>
      <dsp:txXfrm>
        <a:off x="72351" y="1174279"/>
        <a:ext cx="2628127" cy="1326502"/>
      </dsp:txXfrm>
    </dsp:sp>
    <dsp:sp modelId="{6E290979-EB9B-144D-AE86-749E61608E55}">
      <dsp:nvSpPr>
        <dsp:cNvPr id="0" name=""/>
        <dsp:cNvSpPr/>
      </dsp:nvSpPr>
      <dsp:spPr>
        <a:xfrm>
          <a:off x="2911713" y="1102518"/>
          <a:ext cx="2771649" cy="147002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Lifecycle/Onboarding Tests</a:t>
          </a:r>
        </a:p>
      </dsp:txBody>
      <dsp:txXfrm>
        <a:off x="2983474" y="1174279"/>
        <a:ext cx="2628127" cy="1326502"/>
      </dsp:txXfrm>
    </dsp:sp>
    <dsp:sp modelId="{8D8E9434-E8A6-5C49-B219-EE677CC9BB27}">
      <dsp:nvSpPr>
        <dsp:cNvPr id="0" name=""/>
        <dsp:cNvSpPr/>
      </dsp:nvSpPr>
      <dsp:spPr>
        <a:xfrm>
          <a:off x="5822836" y="1102518"/>
          <a:ext cx="2771649" cy="147002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Functional Tests</a:t>
          </a:r>
        </a:p>
      </dsp:txBody>
      <dsp:txXfrm>
        <a:off x="5894597" y="1174279"/>
        <a:ext cx="2628127" cy="1326502"/>
      </dsp:txXfrm>
    </dsp:sp>
    <dsp:sp modelId="{115800EF-1D5C-CD4A-A80F-4EC8CFBDF0B2}">
      <dsp:nvSpPr>
        <dsp:cNvPr id="0" name=""/>
        <dsp:cNvSpPr/>
      </dsp:nvSpPr>
      <dsp:spPr>
        <a:xfrm>
          <a:off x="8733959" y="1102518"/>
          <a:ext cx="2771649" cy="147002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Other (performance/security/etc.)</a:t>
          </a:r>
        </a:p>
      </dsp:txBody>
      <dsp:txXfrm>
        <a:off x="8805720" y="1174279"/>
        <a:ext cx="2628127" cy="13265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6/20/18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B1B2B-AD2B-EB4A-B6E8-831622033CA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682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14424"/>
            <a:ext cx="10972800" cy="5075501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n"/>
              <a:defRPr sz="2133" baseline="0">
                <a:latin typeface="微软雅黑" pitchFamily="34" charset="-122"/>
                <a:ea typeface="微软雅黑" pitchFamily="34" charset="-122"/>
              </a:defRPr>
            </a:lvl1pPr>
            <a:lvl2pPr marL="990575" indent="-38099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Ø"/>
              <a:defRPr sz="1867" baseline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432948" indent="-213779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ü"/>
              <a:defRPr sz="1600" baseline="0">
                <a:latin typeface="微软雅黑" pitchFamily="34" charset="-122"/>
                <a:ea typeface="微软雅黑" pitchFamily="34" charset="-122"/>
              </a:defRPr>
            </a:lvl3pPr>
            <a:lvl4pPr>
              <a:defRPr>
                <a:latin typeface="黑体" pitchFamily="49" charset="-122"/>
                <a:ea typeface="黑体" pitchFamily="49" charset="-122"/>
              </a:defRPr>
            </a:lvl4pPr>
            <a:lvl5pPr>
              <a:defRPr>
                <a:latin typeface="黑体" pitchFamily="49" charset="-122"/>
                <a:ea typeface="黑体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5" name="标题占位符 12"/>
          <p:cNvSpPr>
            <a:spLocks noGrp="1"/>
          </p:cNvSpPr>
          <p:nvPr>
            <p:ph type="title"/>
          </p:nvPr>
        </p:nvSpPr>
        <p:spPr>
          <a:xfrm>
            <a:off x="609600" y="142855"/>
            <a:ext cx="9296427" cy="71438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3200" b="1" baseline="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56373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Relationship Id="rId8" Type="http://schemas.openxmlformats.org/officeDocument/2006/relationships/image" Target="../media/image2.emf"/><Relationship Id="rId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/>
              <a:t>VNF Compliance Verification proposal</a:t>
            </a:r>
            <a:br>
              <a:rPr lang="en-US" sz="6000" dirty="0"/>
            </a:br>
            <a:r>
              <a:rPr lang="en-US" sz="4000" dirty="0"/>
              <a:t>Chris Donley &amp; Steven Wright</a:t>
            </a:r>
            <a:endParaRPr lang="en-US" sz="22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June 19, 2018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23EFCB3-D99B-4D97-B113-B92913BDD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Badging 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7D52A4-59E5-4F8B-A961-5CB02FCFD13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07259" y="1301484"/>
            <a:ext cx="10515600" cy="435133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/>
              <a:t>Existing compliance testing through VVP/VNFSDK covers a fraction of the VNF Requirements</a:t>
            </a:r>
          </a:p>
          <a:p>
            <a:pPr lvl="1"/>
            <a:r>
              <a:rPr lang="en-US" sz="1800" dirty="0"/>
              <a:t>Testing beyond VNF Package validation is challenging</a:t>
            </a:r>
          </a:p>
          <a:p>
            <a:pPr lvl="1"/>
            <a:r>
              <a:rPr lang="en-US" sz="1800" dirty="0"/>
              <a:t>Some requirements not testable</a:t>
            </a:r>
          </a:p>
          <a:p>
            <a:r>
              <a:rPr lang="en-US" sz="2000" dirty="0"/>
              <a:t>Self-certification of requirement compliance can streamline onboarding </a:t>
            </a:r>
          </a:p>
          <a:p>
            <a:pPr lvl="1"/>
            <a:r>
              <a:rPr lang="en-US" sz="1800" dirty="0"/>
              <a:t>Badging can easily convey self-certification level</a:t>
            </a:r>
          </a:p>
          <a:p>
            <a:r>
              <a:rPr lang="en-US" sz="2000" dirty="0"/>
              <a:t>A centralized repository of VNF badges/self-certification responses would be valuable to service providers</a:t>
            </a:r>
          </a:p>
          <a:p>
            <a:r>
              <a:rPr lang="en-US" sz="2000" dirty="0"/>
              <a:t>Model on the existing LF CII Badging website functionality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9650AE60-6953-402A-B8A1-ECBCFB6DB0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0447" y="4645158"/>
            <a:ext cx="1716996" cy="200595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8AAD854D-9C97-45BF-9CA4-DA28A3F1DBEA}"/>
              </a:ext>
            </a:extLst>
          </p:cNvPr>
          <p:cNvGrpSpPr/>
          <p:nvPr/>
        </p:nvGrpSpPr>
        <p:grpSpPr>
          <a:xfrm>
            <a:off x="643149" y="4545943"/>
            <a:ext cx="1912709" cy="1887428"/>
            <a:chOff x="5026433" y="1690688"/>
            <a:chExt cx="3233288" cy="3814000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xmlns="" id="{A1DCE61A-CC2B-448D-9488-8E6684167269}"/>
                </a:ext>
              </a:extLst>
            </p:cNvPr>
            <p:cNvSpPr/>
            <p:nvPr/>
          </p:nvSpPr>
          <p:spPr>
            <a:xfrm>
              <a:off x="5026436" y="1690688"/>
              <a:ext cx="3233285" cy="3814000"/>
            </a:xfrm>
            <a:prstGeom prst="roundRect">
              <a:avLst/>
            </a:prstGeom>
            <a:solidFill>
              <a:srgbClr val="00AC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1603590B-43DA-400E-8C7A-E7EFD791D1E4}"/>
                </a:ext>
              </a:extLst>
            </p:cNvPr>
            <p:cNvSpPr/>
            <p:nvPr/>
          </p:nvSpPr>
          <p:spPr>
            <a:xfrm>
              <a:off x="5026435" y="2595281"/>
              <a:ext cx="3233285" cy="2138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7EA20067-4994-4F2B-8AD1-E7FA0A9CEAF5}"/>
                </a:ext>
              </a:extLst>
            </p:cNvPr>
            <p:cNvSpPr/>
            <p:nvPr/>
          </p:nvSpPr>
          <p:spPr>
            <a:xfrm>
              <a:off x="5026434" y="2662515"/>
              <a:ext cx="3233285" cy="200361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EC3FF297-7C09-49CD-8B7F-511878CD6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6433" y="2747582"/>
              <a:ext cx="3167709" cy="94659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D93EDEF3-1621-4B10-BA51-1F9B6B33133D}"/>
                </a:ext>
              </a:extLst>
            </p:cNvPr>
            <p:cNvSpPr txBox="1"/>
            <p:nvPr/>
          </p:nvSpPr>
          <p:spPr>
            <a:xfrm>
              <a:off x="5888841" y="4722963"/>
              <a:ext cx="1797865" cy="684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2018.11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5728C3D9-614D-41D6-A51C-02C02DEBCC24}"/>
                </a:ext>
              </a:extLst>
            </p:cNvPr>
            <p:cNvSpPr txBox="1"/>
            <p:nvPr/>
          </p:nvSpPr>
          <p:spPr>
            <a:xfrm>
              <a:off x="5183842" y="1878661"/>
              <a:ext cx="2911289" cy="684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VNF  Documented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288EED50-2157-4D85-9F29-E3BF3776F06F}"/>
                </a:ext>
              </a:extLst>
            </p:cNvPr>
            <p:cNvSpPr txBox="1"/>
            <p:nvPr/>
          </p:nvSpPr>
          <p:spPr>
            <a:xfrm>
              <a:off x="5706311" y="3887575"/>
              <a:ext cx="1628236" cy="8085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Badged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5CA79813-ECDF-4947-BF38-2AE8270C551C}"/>
              </a:ext>
            </a:extLst>
          </p:cNvPr>
          <p:cNvGrpSpPr/>
          <p:nvPr/>
        </p:nvGrpSpPr>
        <p:grpSpPr>
          <a:xfrm>
            <a:off x="3135492" y="4618917"/>
            <a:ext cx="1912709" cy="1887428"/>
            <a:chOff x="7325409" y="3006536"/>
            <a:chExt cx="1912709" cy="1887428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xmlns="" id="{EBCB54DD-BF65-4015-8267-73F8BC3E42B4}"/>
                </a:ext>
              </a:extLst>
            </p:cNvPr>
            <p:cNvSpPr/>
            <p:nvPr/>
          </p:nvSpPr>
          <p:spPr>
            <a:xfrm>
              <a:off x="7325411" y="3006536"/>
              <a:ext cx="1912707" cy="1887428"/>
            </a:xfrm>
            <a:prstGeom prst="roundRect">
              <a:avLst/>
            </a:prstGeom>
            <a:solidFill>
              <a:srgbClr val="00AC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40278985-1FCB-4E57-B4AE-5C98AA9A8EF9}"/>
                </a:ext>
              </a:extLst>
            </p:cNvPr>
            <p:cNvSpPr/>
            <p:nvPr/>
          </p:nvSpPr>
          <p:spPr>
            <a:xfrm>
              <a:off x="7325410" y="3454190"/>
              <a:ext cx="1912707" cy="10580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6DF9DDCB-1917-4ACD-8849-C3C599CF0210}"/>
                </a:ext>
              </a:extLst>
            </p:cNvPr>
            <p:cNvSpPr/>
            <p:nvPr/>
          </p:nvSpPr>
          <p:spPr>
            <a:xfrm>
              <a:off x="7325410" y="3487462"/>
              <a:ext cx="1912707" cy="99152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77160EF3-2B7A-4907-92A4-1D7EB0F5A6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5409" y="3529559"/>
              <a:ext cx="1873915" cy="468439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99BECAD4-1CB5-45D3-93FD-DB549FB51F61}"/>
                </a:ext>
              </a:extLst>
            </p:cNvPr>
            <p:cNvSpPr txBox="1"/>
            <p:nvPr/>
          </p:nvSpPr>
          <p:spPr>
            <a:xfrm>
              <a:off x="7830273" y="4521084"/>
              <a:ext cx="10635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2018.11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7B866A5C-CDB3-4C8C-9D96-3A1119751F18}"/>
                </a:ext>
              </a:extLst>
            </p:cNvPr>
            <p:cNvSpPr txBox="1"/>
            <p:nvPr/>
          </p:nvSpPr>
          <p:spPr>
            <a:xfrm>
              <a:off x="7418527" y="3099558"/>
              <a:ext cx="17222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VNF  Package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2FB50E7B-38D1-4DD7-A2D5-2CE264749BE6}"/>
                </a:ext>
              </a:extLst>
            </p:cNvPr>
            <p:cNvSpPr txBox="1"/>
            <p:nvPr/>
          </p:nvSpPr>
          <p:spPr>
            <a:xfrm>
              <a:off x="7727603" y="4093706"/>
              <a:ext cx="9958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Verified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2ABCBB05-7A86-4855-B0CD-A5E07A9D0103}"/>
              </a:ext>
            </a:extLst>
          </p:cNvPr>
          <p:cNvGrpSpPr/>
          <p:nvPr/>
        </p:nvGrpSpPr>
        <p:grpSpPr>
          <a:xfrm>
            <a:off x="5562865" y="4618917"/>
            <a:ext cx="1912709" cy="1887428"/>
            <a:chOff x="7325409" y="3006536"/>
            <a:chExt cx="1912709" cy="1887428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xmlns="" id="{5CB4C506-9CAA-4897-8E2C-8FC39A86496E}"/>
                </a:ext>
              </a:extLst>
            </p:cNvPr>
            <p:cNvSpPr/>
            <p:nvPr/>
          </p:nvSpPr>
          <p:spPr>
            <a:xfrm>
              <a:off x="7325411" y="3006536"/>
              <a:ext cx="1912707" cy="1887428"/>
            </a:xfrm>
            <a:prstGeom prst="roundRect">
              <a:avLst/>
            </a:prstGeom>
            <a:solidFill>
              <a:srgbClr val="00AC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79EE17D0-FE92-4B19-A48D-15F41497929E}"/>
                </a:ext>
              </a:extLst>
            </p:cNvPr>
            <p:cNvSpPr/>
            <p:nvPr/>
          </p:nvSpPr>
          <p:spPr>
            <a:xfrm>
              <a:off x="7325410" y="3454190"/>
              <a:ext cx="1912707" cy="10580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1ADF2597-58E5-4ACA-B2A1-104EAA6C11C2}"/>
                </a:ext>
              </a:extLst>
            </p:cNvPr>
            <p:cNvSpPr/>
            <p:nvPr/>
          </p:nvSpPr>
          <p:spPr>
            <a:xfrm>
              <a:off x="7325410" y="3487462"/>
              <a:ext cx="1912707" cy="99152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xmlns="" id="{95FDFD8D-D95C-45DE-8C5C-2AEF19FB1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5409" y="3529559"/>
              <a:ext cx="1873915" cy="468439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5319A807-DD30-4CAE-B62D-946A1CB32875}"/>
                </a:ext>
              </a:extLst>
            </p:cNvPr>
            <p:cNvSpPr txBox="1"/>
            <p:nvPr/>
          </p:nvSpPr>
          <p:spPr>
            <a:xfrm>
              <a:off x="7786860" y="4521084"/>
              <a:ext cx="10043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2018.11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2235EED6-8146-4A15-AE52-5D2A84B03C36}"/>
                </a:ext>
              </a:extLst>
            </p:cNvPr>
            <p:cNvSpPr txBox="1"/>
            <p:nvPr/>
          </p:nvSpPr>
          <p:spPr>
            <a:xfrm>
              <a:off x="7418527" y="3099558"/>
              <a:ext cx="17222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VNF  Life Cycle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30E4EDA2-7D5F-4F1C-A41D-8DD2FB78CF52}"/>
                </a:ext>
              </a:extLst>
            </p:cNvPr>
            <p:cNvSpPr txBox="1"/>
            <p:nvPr/>
          </p:nvSpPr>
          <p:spPr>
            <a:xfrm>
              <a:off x="7727603" y="4093706"/>
              <a:ext cx="9958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Verified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21134206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405295E-F797-4735-A091-CCCA2EBDE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1600" y="125278"/>
            <a:ext cx="12192000" cy="660744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DFED18B-346A-4329-8553-DBDBA6774975}"/>
              </a:ext>
            </a:extLst>
          </p:cNvPr>
          <p:cNvSpPr txBox="1"/>
          <p:nvPr/>
        </p:nvSpPr>
        <p:spPr>
          <a:xfrm>
            <a:off x="653143" y="1712686"/>
            <a:ext cx="1176925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ONAP VNF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C6564A92-31A5-491D-A53A-022FC6228F92}"/>
              </a:ext>
            </a:extLst>
          </p:cNvPr>
          <p:cNvGrpSpPr/>
          <p:nvPr/>
        </p:nvGrpSpPr>
        <p:grpSpPr>
          <a:xfrm>
            <a:off x="10048406" y="1712686"/>
            <a:ext cx="1912709" cy="1887428"/>
            <a:chOff x="5026433" y="1690688"/>
            <a:chExt cx="3233288" cy="3814000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xmlns="" id="{53AB3314-52E2-463E-BEF0-8FB60E2F2F5D}"/>
                </a:ext>
              </a:extLst>
            </p:cNvPr>
            <p:cNvSpPr/>
            <p:nvPr/>
          </p:nvSpPr>
          <p:spPr>
            <a:xfrm>
              <a:off x="5026436" y="1690688"/>
              <a:ext cx="3233285" cy="3814000"/>
            </a:xfrm>
            <a:prstGeom prst="roundRect">
              <a:avLst/>
            </a:prstGeom>
            <a:solidFill>
              <a:srgbClr val="00AC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8C00A280-C895-4956-9D1C-C74610C35667}"/>
                </a:ext>
              </a:extLst>
            </p:cNvPr>
            <p:cNvSpPr/>
            <p:nvPr/>
          </p:nvSpPr>
          <p:spPr>
            <a:xfrm>
              <a:off x="5026435" y="2595281"/>
              <a:ext cx="3233285" cy="2138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5092748E-CFA8-43ED-B233-EEFDF13EAA77}"/>
                </a:ext>
              </a:extLst>
            </p:cNvPr>
            <p:cNvSpPr/>
            <p:nvPr/>
          </p:nvSpPr>
          <p:spPr>
            <a:xfrm>
              <a:off x="5026434" y="2662515"/>
              <a:ext cx="3233285" cy="200361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650E2782-19F9-49E0-843D-B492D7913F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6433" y="2747582"/>
              <a:ext cx="3167709" cy="94659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50026D6A-4B69-464E-99E6-C3D78E20D121}"/>
                </a:ext>
              </a:extLst>
            </p:cNvPr>
            <p:cNvSpPr txBox="1"/>
            <p:nvPr/>
          </p:nvSpPr>
          <p:spPr>
            <a:xfrm>
              <a:off x="5888841" y="4722963"/>
              <a:ext cx="1797865" cy="684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2018.11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4A6800E6-E1CF-4201-A779-3FC3692C6125}"/>
                </a:ext>
              </a:extLst>
            </p:cNvPr>
            <p:cNvSpPr txBox="1"/>
            <p:nvPr/>
          </p:nvSpPr>
          <p:spPr>
            <a:xfrm>
              <a:off x="5183842" y="1878661"/>
              <a:ext cx="2911289" cy="684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VNF  Documented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086784C5-7CD4-440F-8ACA-466767D8BCCD}"/>
                </a:ext>
              </a:extLst>
            </p:cNvPr>
            <p:cNvSpPr txBox="1"/>
            <p:nvPr/>
          </p:nvSpPr>
          <p:spPr>
            <a:xfrm>
              <a:off x="5706311" y="3887575"/>
              <a:ext cx="1628236" cy="8085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Badged</a:t>
              </a:r>
            </a:p>
          </p:txBody>
        </p:sp>
      </p:grpSp>
      <p:sp>
        <p:nvSpPr>
          <p:cNvPr id="3" name="Multiplication Sign 2">
            <a:extLst>
              <a:ext uri="{FF2B5EF4-FFF2-40B4-BE49-F238E27FC236}">
                <a16:creationId xmlns:a16="http://schemas.microsoft.com/office/drawing/2014/main" xmlns="" id="{17B928FD-6E42-4664-98CE-653D269426AD}"/>
              </a:ext>
            </a:extLst>
          </p:cNvPr>
          <p:cNvSpPr/>
          <p:nvPr/>
        </p:nvSpPr>
        <p:spPr>
          <a:xfrm>
            <a:off x="2220686" y="1524000"/>
            <a:ext cx="856343" cy="636340"/>
          </a:xfrm>
          <a:prstGeom prst="mathMultiply">
            <a:avLst>
              <a:gd name="adj1" fmla="val 527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xmlns="" id="{2A406442-5DD9-4158-9C53-151111D35983}"/>
              </a:ext>
            </a:extLst>
          </p:cNvPr>
          <p:cNvSpPr/>
          <p:nvPr/>
        </p:nvSpPr>
        <p:spPr>
          <a:xfrm>
            <a:off x="1830068" y="1805708"/>
            <a:ext cx="390618" cy="1392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Multiplication Sign 13">
            <a:extLst>
              <a:ext uri="{FF2B5EF4-FFF2-40B4-BE49-F238E27FC236}">
                <a16:creationId xmlns:a16="http://schemas.microsoft.com/office/drawing/2014/main" xmlns="" id="{DDDADC1E-111C-44F7-B422-16E3F43C6B2A}"/>
              </a:ext>
            </a:extLst>
          </p:cNvPr>
          <p:cNvSpPr/>
          <p:nvPr/>
        </p:nvSpPr>
        <p:spPr>
          <a:xfrm>
            <a:off x="7419979" y="1524000"/>
            <a:ext cx="2081125" cy="1904999"/>
          </a:xfrm>
          <a:prstGeom prst="mathMultiply">
            <a:avLst>
              <a:gd name="adj1" fmla="val 527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xmlns="" id="{07A052C2-5182-4AC4-BAF5-49FF4A813107}"/>
              </a:ext>
            </a:extLst>
          </p:cNvPr>
          <p:cNvSpPr/>
          <p:nvPr/>
        </p:nvSpPr>
        <p:spPr>
          <a:xfrm rot="10800000">
            <a:off x="9470444" y="2324099"/>
            <a:ext cx="390618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570753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0885E82-59E8-4CDA-A615-94863AB27E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557"/>
            <a:ext cx="12192000" cy="66108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8F09CAD-8F77-4BA0-9E9A-E3770A86FF42}"/>
              </a:ext>
            </a:extLst>
          </p:cNvPr>
          <p:cNvSpPr txBox="1"/>
          <p:nvPr/>
        </p:nvSpPr>
        <p:spPr>
          <a:xfrm>
            <a:off x="2909480" y="3191451"/>
            <a:ext cx="564578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vLB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Multiplication Sign 6">
            <a:extLst>
              <a:ext uri="{FF2B5EF4-FFF2-40B4-BE49-F238E27FC236}">
                <a16:creationId xmlns:a16="http://schemas.microsoft.com/office/drawing/2014/main" xmlns="" id="{2DF81616-128F-45E5-98EB-E48F2EC412B0}"/>
              </a:ext>
            </a:extLst>
          </p:cNvPr>
          <p:cNvSpPr/>
          <p:nvPr/>
        </p:nvSpPr>
        <p:spPr>
          <a:xfrm>
            <a:off x="5667828" y="1407886"/>
            <a:ext cx="856343" cy="636340"/>
          </a:xfrm>
          <a:prstGeom prst="mathMultiply">
            <a:avLst>
              <a:gd name="adj1" fmla="val 527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8058BEA-95F5-4684-B0C2-67F6BD749F4B}"/>
              </a:ext>
            </a:extLst>
          </p:cNvPr>
          <p:cNvSpPr txBox="1"/>
          <p:nvPr/>
        </p:nvSpPr>
        <p:spPr>
          <a:xfrm>
            <a:off x="2909480" y="4262725"/>
            <a:ext cx="652743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vFW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967A8C1-B260-49F6-886C-CB5E02497E4D}"/>
              </a:ext>
            </a:extLst>
          </p:cNvPr>
          <p:cNvSpPr txBox="1"/>
          <p:nvPr/>
        </p:nvSpPr>
        <p:spPr>
          <a:xfrm>
            <a:off x="2909479" y="5228234"/>
            <a:ext cx="739305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vDNS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6C1C4A8-04C2-4432-A63E-0BC850DC927A}"/>
              </a:ext>
            </a:extLst>
          </p:cNvPr>
          <p:cNvSpPr txBox="1"/>
          <p:nvPr/>
        </p:nvSpPr>
        <p:spPr>
          <a:xfrm>
            <a:off x="2872159" y="6193743"/>
            <a:ext cx="696024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vSBC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283273C-AB76-4A9C-9CE4-A0A15DF9A24B}"/>
              </a:ext>
            </a:extLst>
          </p:cNvPr>
          <p:cNvSpPr txBox="1"/>
          <p:nvPr/>
        </p:nvSpPr>
        <p:spPr>
          <a:xfrm>
            <a:off x="6524171" y="1407886"/>
            <a:ext cx="709681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VNFs</a:t>
            </a:r>
          </a:p>
        </p:txBody>
      </p:sp>
    </p:spTree>
    <p:extLst>
      <p:ext uri="{BB962C8B-B14F-4D97-AF65-F5344CB8AC3E}">
        <p14:creationId xmlns:p14="http://schemas.microsoft.com/office/powerpoint/2010/main" val="1590142965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B8A4D5D-7044-47A5-9DFB-C92E62909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617243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831EF12C-5756-40E5-83A1-5E9AC7C442C2}"/>
              </a:ext>
            </a:extLst>
          </p:cNvPr>
          <p:cNvGrpSpPr/>
          <p:nvPr/>
        </p:nvGrpSpPr>
        <p:grpSpPr>
          <a:xfrm>
            <a:off x="367378" y="1541571"/>
            <a:ext cx="1912709" cy="1887428"/>
            <a:chOff x="5026433" y="1690688"/>
            <a:chExt cx="3233288" cy="3814000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xmlns="" id="{3BAD0948-8E59-4232-8FF3-27354AE36C31}"/>
                </a:ext>
              </a:extLst>
            </p:cNvPr>
            <p:cNvSpPr/>
            <p:nvPr/>
          </p:nvSpPr>
          <p:spPr>
            <a:xfrm>
              <a:off x="5026436" y="1690688"/>
              <a:ext cx="3233285" cy="3814000"/>
            </a:xfrm>
            <a:prstGeom prst="roundRect">
              <a:avLst/>
            </a:prstGeom>
            <a:solidFill>
              <a:srgbClr val="00AC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xmlns="" id="{FCC22944-EE30-401F-9033-39BBB2E32CC8}"/>
                </a:ext>
              </a:extLst>
            </p:cNvPr>
            <p:cNvSpPr/>
            <p:nvPr/>
          </p:nvSpPr>
          <p:spPr>
            <a:xfrm>
              <a:off x="5026435" y="2595281"/>
              <a:ext cx="3233285" cy="2138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xmlns="" id="{3DB23849-6646-462F-8C2A-2E0C379990C7}"/>
                </a:ext>
              </a:extLst>
            </p:cNvPr>
            <p:cNvSpPr/>
            <p:nvPr/>
          </p:nvSpPr>
          <p:spPr>
            <a:xfrm>
              <a:off x="5026434" y="2662515"/>
              <a:ext cx="3233285" cy="200361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xmlns="" id="{D58E50E4-0AA2-4BA9-B851-B2D249362D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6433" y="2747582"/>
              <a:ext cx="3167709" cy="94659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0C521ADF-E8F9-4289-80D5-E095A22D8F13}"/>
                </a:ext>
              </a:extLst>
            </p:cNvPr>
            <p:cNvSpPr txBox="1"/>
            <p:nvPr/>
          </p:nvSpPr>
          <p:spPr>
            <a:xfrm>
              <a:off x="5888841" y="4722963"/>
              <a:ext cx="1797865" cy="684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2018.11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1C78EC7B-B601-4ECE-844B-8CA9A9640444}"/>
                </a:ext>
              </a:extLst>
            </p:cNvPr>
            <p:cNvSpPr txBox="1"/>
            <p:nvPr/>
          </p:nvSpPr>
          <p:spPr>
            <a:xfrm>
              <a:off x="5183842" y="1878661"/>
              <a:ext cx="2911289" cy="684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VNF  Documented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6BC7BCA1-2789-4FF6-BC30-98DD623AB3A8}"/>
                </a:ext>
              </a:extLst>
            </p:cNvPr>
            <p:cNvSpPr txBox="1"/>
            <p:nvPr/>
          </p:nvSpPr>
          <p:spPr>
            <a:xfrm>
              <a:off x="5706311" y="3887575"/>
              <a:ext cx="1628236" cy="8085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Badged</a:t>
              </a:r>
            </a:p>
          </p:txBody>
        </p:sp>
      </p:grpSp>
      <p:sp>
        <p:nvSpPr>
          <p:cNvPr id="12" name="Multiplication Sign 11">
            <a:extLst>
              <a:ext uri="{FF2B5EF4-FFF2-40B4-BE49-F238E27FC236}">
                <a16:creationId xmlns:a16="http://schemas.microsoft.com/office/drawing/2014/main" xmlns="" id="{759DEAA8-3607-40E4-B5EC-CEBAF7873DBB}"/>
              </a:ext>
            </a:extLst>
          </p:cNvPr>
          <p:cNvSpPr/>
          <p:nvPr/>
        </p:nvSpPr>
        <p:spPr>
          <a:xfrm>
            <a:off x="1941110" y="927139"/>
            <a:ext cx="2081125" cy="1904999"/>
          </a:xfrm>
          <a:prstGeom prst="mathMultiply">
            <a:avLst>
              <a:gd name="adj1" fmla="val 527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4049A2C-E78F-4712-BD49-A2F1C2F011E2}"/>
              </a:ext>
            </a:extLst>
          </p:cNvPr>
          <p:cNvSpPr txBox="1"/>
          <p:nvPr/>
        </p:nvSpPr>
        <p:spPr>
          <a:xfrm>
            <a:off x="3652582" y="1265261"/>
            <a:ext cx="739305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vDNS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72E498B-6A75-4EDE-AF75-DC6F4E725D9F}"/>
              </a:ext>
            </a:extLst>
          </p:cNvPr>
          <p:cNvSpPr txBox="1"/>
          <p:nvPr/>
        </p:nvSpPr>
        <p:spPr>
          <a:xfrm>
            <a:off x="3935148" y="5160362"/>
            <a:ext cx="720383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R-41430 The </a:t>
            </a:r>
            <a:r>
              <a:rPr lang="en-US" dirty="0" err="1"/>
              <a:t>xNF</a:t>
            </a:r>
            <a:r>
              <a:rPr lang="en-US" dirty="0"/>
              <a:t> MUST support ONAP Controller’s </a:t>
            </a:r>
            <a:r>
              <a:rPr lang="en-US" dirty="0" err="1"/>
              <a:t>HealthCheck</a:t>
            </a:r>
            <a:r>
              <a:rPr lang="en-US" dirty="0"/>
              <a:t> command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F9534C2-0585-4FB2-873A-163660DDE800}"/>
              </a:ext>
            </a:extLst>
          </p:cNvPr>
          <p:cNvSpPr txBox="1"/>
          <p:nvPr/>
        </p:nvSpPr>
        <p:spPr>
          <a:xfrm>
            <a:off x="3931746" y="5931715"/>
            <a:ext cx="7509140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R-19624 The </a:t>
            </a:r>
            <a:r>
              <a:rPr lang="en-US" dirty="0" err="1"/>
              <a:t>xNF</a:t>
            </a:r>
            <a:r>
              <a:rPr lang="en-US" dirty="0"/>
              <a:t> MUST encode and serialize content delivered to ONAP using JSON (RFC 7159) plain text format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C2DF749-3836-4E38-AE25-C5EE78FDC391}"/>
              </a:ext>
            </a:extLst>
          </p:cNvPr>
          <p:cNvSpPr txBox="1"/>
          <p:nvPr/>
        </p:nvSpPr>
        <p:spPr>
          <a:xfrm>
            <a:off x="3935148" y="4261647"/>
            <a:ext cx="7203832" cy="6667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R-74712 The VNF </a:t>
            </a:r>
            <a:r>
              <a:rPr lang="en-US" b="1" dirty="0"/>
              <a:t>MUST</a:t>
            </a:r>
            <a:r>
              <a:rPr lang="en-US" dirty="0"/>
              <a:t> utilize FQDNs (and not IP address) for both Service Chaining and scaling.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25840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07158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lIns="121917" tIns="60958" rIns="121917" bIns="60958">
            <a:normAutofit/>
          </a:bodyPr>
          <a:lstStyle/>
          <a:p>
            <a:r>
              <a:rPr lang="en-US" altLang="zh-CN" sz="2900" b="1" dirty="0">
                <a:latin typeface="微软雅黑" pitchFamily="34" charset="-122"/>
                <a:ea typeface="微软雅黑" pitchFamily="34" charset="-122"/>
              </a:rPr>
              <a:t>VNF Compliance/Verification Program (CVP)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 lIns="121917" tIns="60958" rIns="121917" bIns="60958">
            <a:normAutofit/>
          </a:bodyPr>
          <a:lstStyle/>
          <a:p>
            <a:r>
              <a:rPr lang="en-US" sz="3200" dirty="0"/>
              <a:t>LF Networking is providing a testing program to demonstrate SDN/NFV capabilities and interoperability</a:t>
            </a:r>
          </a:p>
          <a:p>
            <a:r>
              <a:rPr lang="en-US" sz="3200" dirty="0"/>
              <a:t>Program began with OPNFV Verified Program</a:t>
            </a:r>
          </a:p>
          <a:p>
            <a:pPr lvl="1"/>
            <a:r>
              <a:rPr lang="en-US" dirty="0"/>
              <a:t>Supports both self-testing and third-party lab testing</a:t>
            </a:r>
          </a:p>
          <a:p>
            <a:pPr lvl="1"/>
            <a:r>
              <a:rPr lang="en-US" dirty="0"/>
              <a:t>Initial version will test VIM+NFVI</a:t>
            </a:r>
          </a:p>
          <a:p>
            <a:r>
              <a:rPr lang="en-US" sz="3200" dirty="0"/>
              <a:t>We propose expanding the program in 2018 to include VNF compliance</a:t>
            </a:r>
          </a:p>
          <a:p>
            <a:pPr lvl="1"/>
            <a:r>
              <a:rPr lang="en-US" dirty="0"/>
              <a:t>Requirements and tests defined by ONAP</a:t>
            </a:r>
          </a:p>
          <a:p>
            <a:pPr lvl="1"/>
            <a:r>
              <a:rPr lang="en-US" dirty="0"/>
              <a:t>Test framework provided by OPNFV (Dovetail)</a:t>
            </a:r>
          </a:p>
          <a:p>
            <a:pPr lvl="1"/>
            <a:r>
              <a:rPr lang="en-US" dirty="0"/>
              <a:t>Back-end infrastructure provided by Linux Foundation</a:t>
            </a:r>
          </a:p>
          <a:p>
            <a:pPr>
              <a:buNone/>
            </a:pP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190717585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CVC Structure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764970" y="2122714"/>
            <a:ext cx="1578429" cy="65314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LFN Board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285999" y="2895600"/>
            <a:ext cx="1132114" cy="533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TAC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18113" y="2775857"/>
            <a:ext cx="375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880757" y="2895600"/>
            <a:ext cx="2313214" cy="18274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Compliance Verification Committee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251855" y="3570514"/>
            <a:ext cx="1034143" cy="8382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OPNFV TSC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251854" y="4550228"/>
            <a:ext cx="1034143" cy="83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ODL TSC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334984" y="3581400"/>
            <a:ext cx="1034143" cy="8382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ONAP TSC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334984" y="4572000"/>
            <a:ext cx="1034143" cy="8382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FD.IO TSC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962399" y="3799114"/>
            <a:ext cx="1001487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OPNFV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163589" y="3777343"/>
            <a:ext cx="827316" cy="413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ONAP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3962399" y="4278086"/>
            <a:ext cx="1001487" cy="2939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ODL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5163588" y="4278086"/>
            <a:ext cx="827317" cy="2721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FD.IO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134235" y="3837214"/>
            <a:ext cx="2007586" cy="470127"/>
          </a:xfrm>
          <a:prstGeom prst="straightConnector1">
            <a:avLst/>
          </a:prstGeom>
          <a:ln>
            <a:solidFill>
              <a:srgbClr val="C000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110342" y="1992086"/>
            <a:ext cx="5246914" cy="3951514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ounded Rectangle 72"/>
          <p:cNvSpPr/>
          <p:nvPr/>
        </p:nvSpPr>
        <p:spPr>
          <a:xfrm>
            <a:off x="1347019" y="3559627"/>
            <a:ext cx="824680" cy="149679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Framework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1534885" y="4256314"/>
            <a:ext cx="500743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test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2633492" y="4256314"/>
            <a:ext cx="659435" cy="1632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VNFs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1560435" y="5236028"/>
            <a:ext cx="500743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test</a:t>
            </a:r>
          </a:p>
        </p:txBody>
      </p:sp>
      <p:sp>
        <p:nvSpPr>
          <p:cNvPr id="77" name="Rounded Rectangle 76"/>
          <p:cNvSpPr/>
          <p:nvPr/>
        </p:nvSpPr>
        <p:spPr>
          <a:xfrm>
            <a:off x="2594578" y="5257800"/>
            <a:ext cx="500743" cy="15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test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945086" y="2057400"/>
            <a:ext cx="4800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Board delegated compliance/verification responsibility to CVC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 content is the responsibility of the TSCs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 framework will continue to be hosted in OPNFV (Dovetail), and will support x-project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CVC will work with the testing groups in each community to ensure alignment and transparency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TSCs are involved by developing and approving test content </a:t>
            </a:r>
          </a:p>
        </p:txBody>
      </p:sp>
      <p:cxnSp>
        <p:nvCxnSpPr>
          <p:cNvPr id="29" name="Straight Arrow Connector 28"/>
          <p:cNvCxnSpPr>
            <a:endCxn id="75" idx="0"/>
          </p:cNvCxnSpPr>
          <p:nvPr/>
        </p:nvCxnSpPr>
        <p:spPr>
          <a:xfrm>
            <a:off x="1883861" y="3709306"/>
            <a:ext cx="1079349" cy="547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4343399" y="2613277"/>
            <a:ext cx="342901" cy="28232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101222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VNF Compliance Verification Notes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Program is designed to raise the bar over time</a:t>
            </a:r>
          </a:p>
          <a:p>
            <a:pPr lvl="1"/>
            <a:r>
              <a:rPr lang="en-US" dirty="0"/>
              <a:t>Versions are date-stamped to make comparisons easy</a:t>
            </a:r>
          </a:p>
          <a:p>
            <a:pPr lvl="1"/>
            <a:r>
              <a:rPr lang="en-US" dirty="0"/>
              <a:t>We will make updates as new requirements and new tests are published</a:t>
            </a:r>
          </a:p>
          <a:p>
            <a:r>
              <a:rPr lang="en-US" dirty="0"/>
              <a:t>Allows both self-testing and third-party lab testing</a:t>
            </a:r>
          </a:p>
          <a:p>
            <a:pPr lvl="1"/>
            <a:r>
              <a:rPr lang="en-US" dirty="0"/>
              <a:t>Larger vendors will likely self-test</a:t>
            </a:r>
          </a:p>
          <a:p>
            <a:pPr lvl="1"/>
            <a:r>
              <a:rPr lang="en-US" dirty="0"/>
              <a:t>Smaller vendors will turn to labs for help</a:t>
            </a:r>
          </a:p>
          <a:p>
            <a:r>
              <a:rPr lang="en-US" dirty="0"/>
              <a:t>ONAP will define VNF Requirements and tests</a:t>
            </a:r>
          </a:p>
          <a:p>
            <a:pPr lvl="1"/>
            <a:r>
              <a:rPr lang="en-US" dirty="0"/>
              <a:t>Under ONAP TSC guidance</a:t>
            </a:r>
          </a:p>
        </p:txBody>
      </p:sp>
    </p:spTree>
    <p:extLst>
      <p:ext uri="{BB962C8B-B14F-4D97-AF65-F5344CB8AC3E}">
        <p14:creationId xmlns:p14="http://schemas.microsoft.com/office/powerpoint/2010/main" val="1763184645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Business value of VNF verification for vendors and operators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Service Providers</a:t>
            </a:r>
          </a:p>
          <a:p>
            <a:pPr lvl="1"/>
            <a:r>
              <a:rPr lang="en-US" sz="2400" dirty="0"/>
              <a:t>Builds ecosystem for ONAP-compliant VNFs</a:t>
            </a:r>
          </a:p>
          <a:p>
            <a:pPr lvl="1"/>
            <a:r>
              <a:rPr lang="en-US" sz="2400" dirty="0"/>
              <a:t>Helps ensure general interoperability and base level functionality</a:t>
            </a:r>
          </a:p>
          <a:p>
            <a:pPr lvl="1"/>
            <a:r>
              <a:rPr lang="en-US" sz="2400" dirty="0"/>
              <a:t>Reduces testing load</a:t>
            </a:r>
          </a:p>
          <a:p>
            <a:pPr lvl="1"/>
            <a:r>
              <a:rPr lang="en-US" sz="2400" dirty="0"/>
              <a:t>Shortcut for RFPs</a:t>
            </a:r>
          </a:p>
          <a:p>
            <a:r>
              <a:rPr lang="en-US" sz="3200" dirty="0"/>
              <a:t>Vendors</a:t>
            </a:r>
          </a:p>
          <a:p>
            <a:pPr lvl="1"/>
            <a:r>
              <a:rPr lang="en-US" sz="2400" dirty="0"/>
              <a:t>Defines industry threshold for demonstrating ONAP onboarding</a:t>
            </a:r>
          </a:p>
          <a:p>
            <a:pPr lvl="1"/>
            <a:r>
              <a:rPr lang="en-US" sz="2400" dirty="0"/>
              <a:t>Simplifies interoperability</a:t>
            </a:r>
          </a:p>
          <a:p>
            <a:pPr lvl="1"/>
            <a:r>
              <a:rPr lang="en-US" sz="2400" dirty="0"/>
              <a:t>Helps identify priorities for future development</a:t>
            </a:r>
          </a:p>
        </p:txBody>
      </p:sp>
    </p:spTree>
    <p:extLst>
      <p:ext uri="{BB962C8B-B14F-4D97-AF65-F5344CB8AC3E}">
        <p14:creationId xmlns:p14="http://schemas.microsoft.com/office/powerpoint/2010/main" val="206451627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Continuum of testing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842734745"/>
              </p:ext>
            </p:extLst>
          </p:nvPr>
        </p:nvGraphicFramePr>
        <p:xfrm>
          <a:off x="314325" y="1138239"/>
          <a:ext cx="11506200" cy="3675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ight Arrow 6"/>
          <p:cNvSpPr/>
          <p:nvPr/>
        </p:nvSpPr>
        <p:spPr>
          <a:xfrm rot="16200000">
            <a:off x="2466975" y="4022725"/>
            <a:ext cx="1543050" cy="1981200"/>
          </a:xfrm>
          <a:prstGeom prst="rightArrow">
            <a:avLst>
              <a:gd name="adj1" fmla="val 50000"/>
              <a:gd name="adj2" fmla="val 48360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16200000"/>
              </a:camera>
              <a:lightRig rig="threePt" dir="t"/>
            </a:scene3d>
          </a:bodyPr>
          <a:lstStyle/>
          <a:p>
            <a:pPr algn="ctr"/>
            <a:r>
              <a:rPr lang="en-US"/>
              <a:t>We Are Here</a:t>
            </a:r>
          </a:p>
        </p:txBody>
      </p:sp>
    </p:spTree>
    <p:extLst>
      <p:ext uri="{BB962C8B-B14F-4D97-AF65-F5344CB8AC3E}">
        <p14:creationId xmlns:p14="http://schemas.microsoft.com/office/powerpoint/2010/main" val="49659213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Proposal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Offer VNF Compliance Verification under LFN CVP/OVP* Program by End-of-Year (following Casablanca release)</a:t>
            </a:r>
          </a:p>
          <a:p>
            <a:pPr lvl="1"/>
            <a:r>
              <a:rPr lang="en-US" dirty="0"/>
              <a:t>Requirements specified in </a:t>
            </a:r>
            <a:r>
              <a:rPr lang="en-US" dirty="0" err="1"/>
              <a:t>VNFReqs</a:t>
            </a:r>
            <a:endParaRPr lang="en-US" dirty="0"/>
          </a:p>
          <a:p>
            <a:r>
              <a:rPr lang="en-US" dirty="0"/>
              <a:t>Program will consist of both Badging and Testing components</a:t>
            </a:r>
          </a:p>
          <a:p>
            <a:pPr lvl="1"/>
            <a:r>
              <a:rPr lang="en-US" dirty="0"/>
              <a:t>Testing</a:t>
            </a:r>
          </a:p>
          <a:p>
            <a:pPr lvl="2"/>
            <a:r>
              <a:rPr lang="en-US" dirty="0"/>
              <a:t>Framework provided by OPNFV Dovetail</a:t>
            </a:r>
          </a:p>
          <a:p>
            <a:pPr lvl="2"/>
            <a:r>
              <a:rPr lang="en-US" dirty="0"/>
              <a:t>Test engine and TOSCA tests provided by VNFSDK</a:t>
            </a:r>
          </a:p>
          <a:p>
            <a:pPr lvl="2"/>
            <a:r>
              <a:rPr lang="en-US" dirty="0"/>
              <a:t>HEAT tests provided by VVP (executed in VNFSDK)</a:t>
            </a:r>
          </a:p>
          <a:p>
            <a:pPr lvl="1"/>
            <a:r>
              <a:rPr lang="en-US" dirty="0"/>
              <a:t>Badging addresses areas not covered by test tools</a:t>
            </a:r>
          </a:p>
          <a:p>
            <a:pPr lvl="1"/>
            <a:r>
              <a:rPr lang="en-US" dirty="0"/>
              <a:t>Results from both will be available on the same web portal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200" dirty="0"/>
              <a:t>* Branding/naming TBD</a:t>
            </a:r>
          </a:p>
        </p:txBody>
      </p:sp>
    </p:spTree>
    <p:extLst>
      <p:ext uri="{BB962C8B-B14F-4D97-AF65-F5344CB8AC3E}">
        <p14:creationId xmlns:p14="http://schemas.microsoft.com/office/powerpoint/2010/main" val="1913136895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6688667" y="3642519"/>
            <a:ext cx="3623733" cy="123428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VNFSDK for LFN/OVP VNF Compliance testing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5527675" cy="517048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VNF vendor uses </a:t>
            </a:r>
            <a:r>
              <a:rPr lang="en-US" dirty="0" err="1"/>
              <a:t>pkgtools</a:t>
            </a:r>
            <a:r>
              <a:rPr lang="en-US" dirty="0"/>
              <a:t> to package VNF</a:t>
            </a:r>
          </a:p>
          <a:p>
            <a:r>
              <a:rPr lang="en-US" dirty="0"/>
              <a:t>VNF vendor or lab uploads </a:t>
            </a:r>
            <a:r>
              <a:rPr lang="en-US" dirty="0" err="1"/>
              <a:t>vnf</a:t>
            </a:r>
            <a:endParaRPr lang="en-US" dirty="0"/>
          </a:p>
          <a:p>
            <a:r>
              <a:rPr lang="en-US" dirty="0"/>
              <a:t>VNFSDK runs OVP test suite</a:t>
            </a:r>
          </a:p>
          <a:p>
            <a:pPr lvl="1"/>
            <a:r>
              <a:rPr lang="en-US" dirty="0"/>
              <a:t>Requirements/testability from </a:t>
            </a:r>
            <a:r>
              <a:rPr lang="en-US" dirty="0" err="1"/>
              <a:t>VNFReqs</a:t>
            </a:r>
            <a:endParaRPr lang="en-US" dirty="0"/>
          </a:p>
          <a:p>
            <a:r>
              <a:rPr lang="en-US" dirty="0"/>
              <a:t>Results are reported to LF through Dovetail</a:t>
            </a:r>
          </a:p>
          <a:p>
            <a:r>
              <a:rPr lang="en-US" dirty="0"/>
              <a:t>VNFs get compliant logo (as appropriate)</a:t>
            </a:r>
          </a:p>
          <a:p>
            <a:r>
              <a:rPr lang="en-US" dirty="0"/>
              <a:t>Operators see list of compliant VNFs on LF portal</a:t>
            </a:r>
          </a:p>
        </p:txBody>
      </p:sp>
      <p:sp>
        <p:nvSpPr>
          <p:cNvPr id="5" name="Can 4"/>
          <p:cNvSpPr/>
          <p:nvPr/>
        </p:nvSpPr>
        <p:spPr>
          <a:xfrm>
            <a:off x="9872133" y="1710267"/>
            <a:ext cx="1202267" cy="931333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LF OVP infra</a:t>
            </a:r>
          </a:p>
        </p:txBody>
      </p:sp>
      <p:sp>
        <p:nvSpPr>
          <p:cNvPr id="6" name="Rectangle 5"/>
          <p:cNvSpPr/>
          <p:nvPr/>
        </p:nvSpPr>
        <p:spPr>
          <a:xfrm>
            <a:off x="7281333" y="2878667"/>
            <a:ext cx="3251200" cy="575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Dovetail</a:t>
            </a:r>
          </a:p>
        </p:txBody>
      </p:sp>
      <p:sp>
        <p:nvSpPr>
          <p:cNvPr id="7" name="Rectangle 6"/>
          <p:cNvSpPr/>
          <p:nvPr/>
        </p:nvSpPr>
        <p:spPr>
          <a:xfrm>
            <a:off x="7450666" y="4030133"/>
            <a:ext cx="1456267" cy="846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VNF SDK Marketplace</a:t>
            </a:r>
          </a:p>
        </p:txBody>
      </p:sp>
      <p:sp>
        <p:nvSpPr>
          <p:cNvPr id="8" name="Oval 7"/>
          <p:cNvSpPr/>
          <p:nvPr/>
        </p:nvSpPr>
        <p:spPr>
          <a:xfrm>
            <a:off x="7907867" y="5334000"/>
            <a:ext cx="999066" cy="6773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VNF</a:t>
            </a:r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flipV="1">
            <a:off x="8407400" y="4876800"/>
            <a:ext cx="25400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8619066" y="3911600"/>
            <a:ext cx="474134" cy="118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9685867" y="2641600"/>
            <a:ext cx="372533" cy="237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ight Brace 8"/>
          <p:cNvSpPr/>
          <p:nvPr/>
        </p:nvSpPr>
        <p:spPr>
          <a:xfrm>
            <a:off x="10532533" y="3642519"/>
            <a:ext cx="338667" cy="123428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871200" y="3982534"/>
            <a:ext cx="1100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VNFSDK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865532" y="3642519"/>
            <a:ext cx="1507068" cy="26908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vnftest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3" idx="0"/>
          </p:cNvCxnSpPr>
          <p:nvPr/>
        </p:nvCxnSpPr>
        <p:spPr>
          <a:xfrm flipV="1">
            <a:off x="8619066" y="3454399"/>
            <a:ext cx="50800" cy="188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5CA79813-ECDF-4947-BF38-2AE8270C551C}"/>
              </a:ext>
            </a:extLst>
          </p:cNvPr>
          <p:cNvGrpSpPr/>
          <p:nvPr/>
        </p:nvGrpSpPr>
        <p:grpSpPr>
          <a:xfrm>
            <a:off x="6146800" y="991239"/>
            <a:ext cx="1557867" cy="1650361"/>
            <a:chOff x="7325409" y="3006536"/>
            <a:chExt cx="1912709" cy="1887428"/>
          </a:xfrm>
        </p:grpSpPr>
        <p:sp>
          <p:nvSpPr>
            <p:cNvPr id="21" name="Rectangle: Rounded Corners 13">
              <a:extLst>
                <a:ext uri="{FF2B5EF4-FFF2-40B4-BE49-F238E27FC236}">
                  <a16:creationId xmlns:a16="http://schemas.microsoft.com/office/drawing/2014/main" xmlns="" id="{EBCB54DD-BF65-4015-8267-73F8BC3E42B4}"/>
                </a:ext>
              </a:extLst>
            </p:cNvPr>
            <p:cNvSpPr/>
            <p:nvPr/>
          </p:nvSpPr>
          <p:spPr>
            <a:xfrm>
              <a:off x="7325411" y="3006536"/>
              <a:ext cx="1912707" cy="1887428"/>
            </a:xfrm>
            <a:prstGeom prst="roundRect">
              <a:avLst/>
            </a:prstGeom>
            <a:solidFill>
              <a:srgbClr val="00AC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40278985-1FCB-4E57-B4AE-5C98AA9A8EF9}"/>
                </a:ext>
              </a:extLst>
            </p:cNvPr>
            <p:cNvSpPr/>
            <p:nvPr/>
          </p:nvSpPr>
          <p:spPr>
            <a:xfrm>
              <a:off x="7325410" y="3454190"/>
              <a:ext cx="1912707" cy="10580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6DF9DDCB-1917-4ACD-8849-C3C599CF0210}"/>
                </a:ext>
              </a:extLst>
            </p:cNvPr>
            <p:cNvSpPr/>
            <p:nvPr/>
          </p:nvSpPr>
          <p:spPr>
            <a:xfrm>
              <a:off x="7325410" y="3487462"/>
              <a:ext cx="1912707" cy="99152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xmlns="" id="{77160EF3-2B7A-4907-92A4-1D7EB0F5A6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5409" y="3529559"/>
              <a:ext cx="1873915" cy="468439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99BECAD4-1CB5-45D3-93FD-DB549FB51F61}"/>
                </a:ext>
              </a:extLst>
            </p:cNvPr>
            <p:cNvSpPr txBox="1"/>
            <p:nvPr/>
          </p:nvSpPr>
          <p:spPr>
            <a:xfrm>
              <a:off x="7830273" y="4521084"/>
              <a:ext cx="10635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2018.11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7B866A5C-CDB3-4C8C-9D96-3A1119751F18}"/>
                </a:ext>
              </a:extLst>
            </p:cNvPr>
            <p:cNvSpPr txBox="1"/>
            <p:nvPr/>
          </p:nvSpPr>
          <p:spPr>
            <a:xfrm>
              <a:off x="7418527" y="3099558"/>
              <a:ext cx="17222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VNF  Package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2FB50E7B-38D1-4DD7-A2D5-2CE264749BE6}"/>
                </a:ext>
              </a:extLst>
            </p:cNvPr>
            <p:cNvSpPr txBox="1"/>
            <p:nvPr/>
          </p:nvSpPr>
          <p:spPr>
            <a:xfrm>
              <a:off x="7727603" y="4093706"/>
              <a:ext cx="9958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Verified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More on Dovetail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008" y="1449526"/>
            <a:ext cx="9398643" cy="50759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61155" y="2680820"/>
            <a:ext cx="3066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 API with </a:t>
            </a:r>
            <a:r>
              <a:rPr lang="en-US" dirty="0" err="1"/>
              <a:t>openID</a:t>
            </a:r>
            <a:r>
              <a:rPr lang="en-US" dirty="0"/>
              <a:t> </a:t>
            </a:r>
            <a:r>
              <a:rPr lang="en-US" dirty="0" err="1"/>
              <a:t>auth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25381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-Template" id="{43EA69F7-453A-544F-AAC6-5C4BE9D7F264}" vid="{53DAD054-6B9E-F24B-964C-1D889E41E4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ONAP-Template</Template>
  <TotalTime>12892</TotalTime>
  <Words>585</Words>
  <Application>Microsoft Macintosh PowerPoint</Application>
  <PresentationFormat>Widescreen</PresentationFormat>
  <Paragraphs>133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.AppleSystemUIFont</vt:lpstr>
      <vt:lpstr>Calibri</vt:lpstr>
      <vt:lpstr>Helvetica Neue Light</vt:lpstr>
      <vt:lpstr>Wingdings</vt:lpstr>
      <vt:lpstr>微软雅黑</vt:lpstr>
      <vt:lpstr>黑体</vt:lpstr>
      <vt:lpstr>Arial</vt:lpstr>
      <vt:lpstr>Office Theme</vt:lpstr>
      <vt:lpstr>VNF Compliance Verification proposal Chris Donley &amp; Steven Wright</vt:lpstr>
      <vt:lpstr>VNF Compliance/Verification Program (CVP)</vt:lpstr>
      <vt:lpstr>CVC Structure</vt:lpstr>
      <vt:lpstr>VNF Compliance Verification Notes</vt:lpstr>
      <vt:lpstr>Business value of VNF verification for vendors and operators</vt:lpstr>
      <vt:lpstr>Continuum of testing</vt:lpstr>
      <vt:lpstr>Proposal</vt:lpstr>
      <vt:lpstr>VNFSDK for LFN/OVP VNF Compliance testing</vt:lpstr>
      <vt:lpstr>More on Dovetail</vt:lpstr>
      <vt:lpstr>Badging Motivation</vt:lpstr>
      <vt:lpstr>PowerPoint Presentation</vt:lpstr>
      <vt:lpstr>PowerPoint Presentation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VNFSDK Casablanca Planning/User Stories</dc:title>
  <dc:creator>Microsoft Office User</dc:creator>
  <cp:lastModifiedBy>Chris Donley</cp:lastModifiedBy>
  <cp:revision>21</cp:revision>
  <dcterms:created xsi:type="dcterms:W3CDTF">2018-05-11T12:05:40Z</dcterms:created>
  <dcterms:modified xsi:type="dcterms:W3CDTF">2018-06-20T14:02:39Z</dcterms:modified>
</cp:coreProperties>
</file>