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93" r:id="rId2"/>
    <p:sldId id="295" r:id="rId3"/>
    <p:sldId id="299" r:id="rId4"/>
    <p:sldId id="303" r:id="rId5"/>
    <p:sldId id="304" r:id="rId6"/>
    <p:sldId id="306" r:id="rId7"/>
    <p:sldId id="307" r:id="rId8"/>
    <p:sldId id="30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6E6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81" autoAdjust="0"/>
    <p:restoredTop sz="77076"/>
  </p:normalViewPr>
  <p:slideViewPr>
    <p:cSldViewPr snapToGrid="0" snapToObjects="1">
      <p:cViewPr varScale="1">
        <p:scale>
          <a:sx n="92" d="100"/>
          <a:sy n="92" d="100"/>
        </p:scale>
        <p:origin x="9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292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6CD2902-E57C-6D41-A468-ED2D344C15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0056" y="-26894"/>
            <a:ext cx="3129802" cy="6898341"/>
          </a:xfrm>
          <a:prstGeom prst="rect">
            <a:avLst/>
          </a:prstGeom>
          <a:effectLst/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:a16="http://schemas.microsoft.com/office/drawing/2014/main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988657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EC001CD-3015-AB4D-8A12-5D7FDAA71519}"/>
              </a:ext>
            </a:extLst>
          </p:cNvPr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9B8225-8FFC-2545-BDCC-BBFB350DEF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5" name="Shape 72">
            <a:extLst>
              <a:ext uri="{FF2B5EF4-FFF2-40B4-BE49-F238E27FC236}">
                <a16:creationId xmlns:a16="http://schemas.microsoft.com/office/drawing/2014/main" id="{41EC6ED4-0CA3-434E-BD96-D3DAD952FE8F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1B52BFD-4551-034C-94F2-A36AAFA84F7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430" y="2522622"/>
            <a:ext cx="1982055" cy="180812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86DA1FC0-53CF-7143-9912-C69A4BDB10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389039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CA648C-9DE9-254D-9593-C077FFE787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971"/>
            <a:ext cx="12192000" cy="8001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5B3746D-3C02-EC45-BC02-42D871A2A0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91F2C6D1-1B67-7B40-9B88-5BAF4BCB8BC6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53D31-624F-E34C-8B4D-323F82B33124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F3ECE83-96EA-734F-8D00-E98D0169543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18" name="Shape 72">
            <a:extLst>
              <a:ext uri="{FF2B5EF4-FFF2-40B4-BE49-F238E27FC236}">
                <a16:creationId xmlns:a16="http://schemas.microsoft.com/office/drawing/2014/main" id="{787C63C5-129E-0D40-BD83-D4C7CB7D440C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093496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99957F-CE97-0844-8CF7-52A8B40A44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3971"/>
            <a:ext cx="12192000" cy="800100"/>
          </a:xfrm>
          <a:prstGeom prst="rect">
            <a:avLst/>
          </a:prstGeom>
        </p:spPr>
      </p:pic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9C18664-232F-8848-9BEF-A59C058DB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35E48F8-E43E-4243-AB8D-C3E21B3F796F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75D87D6-ECC9-E340-B0A8-B3C81AA45B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20" name="Shape 72">
            <a:extLst>
              <a:ext uri="{FF2B5EF4-FFF2-40B4-BE49-F238E27FC236}">
                <a16:creationId xmlns:a16="http://schemas.microsoft.com/office/drawing/2014/main" id="{B1B80914-A253-AF44-A1FC-7B2BDDF0FFC5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768416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F33412C-5D1B-814D-8F61-E4E2B87F99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34" y="-9138"/>
            <a:ext cx="12192000" cy="8001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:a16="http://schemas.microsoft.com/office/drawing/2014/main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99742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ADB39C-F624-774B-BD0F-0FD4A4311F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3" name="Shape 72">
            <a:extLst>
              <a:ext uri="{FF2B5EF4-FFF2-40B4-BE49-F238E27FC236}">
                <a16:creationId xmlns:a16="http://schemas.microsoft.com/office/drawing/2014/main" id="{1A102DA6-F312-0048-828A-649786AA45D0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E99557-D195-9E43-9670-7F668903D96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430" y="2522622"/>
            <a:ext cx="1982055" cy="180811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57839645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:a16="http://schemas.microsoft.com/office/drawing/2014/main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EC60DA-06DA-F644-A8E7-8307D49D4A5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50056" y="-26893"/>
            <a:ext cx="3129802" cy="689833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7212103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BBD0C54-FE18-9A4B-8E9D-0287A39A3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47BF12B-13A3-8A4A-BB9F-8692228CD12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940BD2C-04F3-4F43-8F99-BD51A567F3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895"/>
            <a:ext cx="12192000" cy="7239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1E5942C-1BC3-334E-8EAF-7463E29F1943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3D4E792-D02E-B24E-AAEC-11F0EA5D9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21" name="Shape 72">
            <a:extLst>
              <a:ext uri="{FF2B5EF4-FFF2-40B4-BE49-F238E27FC236}">
                <a16:creationId xmlns:a16="http://schemas.microsoft.com/office/drawing/2014/main" id="{263C0EEF-B462-6C48-BD54-D9300EE1F802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1D639477-8F08-F840-9286-11C5EFCBF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6566154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DC39CE-8BBD-A04D-A168-D1F77CB8E4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895"/>
            <a:ext cx="12192000" cy="7239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16060F0-E7D7-B04A-A490-84148BE2AED5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CE154F-8E4D-0245-BE0D-9FACB522D17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19" name="Shape 72">
            <a:extLst>
              <a:ext uri="{FF2B5EF4-FFF2-40B4-BE49-F238E27FC236}">
                <a16:creationId xmlns:a16="http://schemas.microsoft.com/office/drawing/2014/main" id="{F101144E-EC7D-A646-9360-6598625159DD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2928D218-75FB-F147-A70C-42EF20F2B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032692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F33412C-5D1B-814D-8F61-E4E2B87F99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-5695"/>
          <a:stretch/>
        </p:blipFill>
        <p:spPr>
          <a:xfrm>
            <a:off x="4934" y="-7134"/>
            <a:ext cx="12192000" cy="76512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:a16="http://schemas.microsoft.com/office/drawing/2014/main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859382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0" r:id="rId3"/>
    <p:sldLayoutId id="2147483665" r:id="rId4"/>
    <p:sldLayoutId id="2147483663" r:id="rId5"/>
    <p:sldLayoutId id="2147483664" r:id="rId6"/>
    <p:sldLayoutId id="2147483657" r:id="rId7"/>
    <p:sldLayoutId id="2147483661" r:id="rId8"/>
    <p:sldLayoutId id="2147483666" r:id="rId9"/>
    <p:sldLayoutId id="2147483662" r:id="rId10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9D88C4B3-F337-614D-9A28-B19046ADD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User Experience </a:t>
            </a:r>
            <a:br>
              <a:rPr lang="en-US" dirty="0"/>
            </a:br>
            <a:r>
              <a:rPr lang="en-US" dirty="0"/>
              <a:t>Archive Demo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6E28DD23-C4EC-1447-BF84-BBCCB3B261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75323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2AE9685-079A-4540-971C-E19B62DE7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Delete Phase 1 – Deprecate (Archive)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1A8A17-441E-0A48-8186-F20AD4C4A8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7DA783BA-E008-4889-B64E-84654D92958E}"/>
              </a:ext>
            </a:extLst>
          </p:cNvPr>
          <p:cNvSpPr txBox="1">
            <a:spLocks/>
          </p:cNvSpPr>
          <p:nvPr/>
        </p:nvSpPr>
        <p:spPr>
          <a:xfrm>
            <a:off x="527103" y="1449610"/>
            <a:ext cx="5376547" cy="1240324"/>
          </a:xfrm>
          <a:prstGeom prst="rect">
            <a:avLst/>
          </a:prstGeom>
          <a:noFill/>
        </p:spPr>
        <p:txBody>
          <a:bodyPr vert="horz" lIns="68580" tIns="34290" rIns="68580" bIns="3429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kern="1200">
                <a:solidFill>
                  <a:srgbClr val="0568AE"/>
                </a:solidFill>
                <a:latin typeface="+mj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009FDB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009FDB"/>
              </a:buClr>
              <a:buFont typeface="Arial" panose="020B0604020202020204" pitchFamily="34" charset="0"/>
              <a:buChar char="•"/>
              <a:defRPr lang="en-US"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009FDB"/>
              </a:buClr>
              <a:buFont typeface="Arial" panose="020B0604020202020204" pitchFamily="34" charset="0"/>
              <a:buChar char="•"/>
              <a:defRPr lang="en-US"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009FDB"/>
              </a:buClr>
              <a:buFont typeface="Arial" panose="020B0604020202020204" pitchFamily="34" charset="0"/>
              <a:buChar char="•"/>
              <a:defRPr lang="en-US"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4CA90C"/>
              </a:buClr>
              <a:buNone/>
            </a:pPr>
            <a:r>
              <a:rPr lang="en-US" b="1" dirty="0">
                <a:solidFill>
                  <a:srgbClr val="4CA90C"/>
                </a:solidFill>
                <a:latin typeface="ATT Aleck Sans Light" panose="020B0403020203020204" pitchFamily="34" charset="0"/>
                <a:cs typeface="ATT Aleck Sans Light" panose="020B0403020203020204" pitchFamily="34" charset="0"/>
              </a:rPr>
              <a:t>Motivation</a:t>
            </a:r>
          </a:p>
          <a:p>
            <a:pPr lvl="1" fontAlgn="auto">
              <a:buClr>
                <a:srgbClr val="4CA90C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User shall be able to delete any entity from catalog:  VSP, VLM, Resource and Service </a:t>
            </a:r>
          </a:p>
          <a:p>
            <a:pPr lvl="1" fontAlgn="auto">
              <a:buClr>
                <a:srgbClr val="4CA90C"/>
              </a:buClr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44B28F5D-964C-44B0-A4F6-C69F56D2C80D}"/>
              </a:ext>
            </a:extLst>
          </p:cNvPr>
          <p:cNvSpPr txBox="1">
            <a:spLocks/>
          </p:cNvSpPr>
          <p:nvPr/>
        </p:nvSpPr>
        <p:spPr>
          <a:xfrm>
            <a:off x="527103" y="3080003"/>
            <a:ext cx="5103675" cy="2770381"/>
          </a:xfrm>
          <a:prstGeom prst="rect">
            <a:avLst/>
          </a:prstGeom>
          <a:noFill/>
          <a:ln>
            <a:noFill/>
          </a:ln>
        </p:spPr>
        <p:txBody>
          <a:bodyPr vert="horz" lIns="68580" tIns="34290" rIns="68580" bIns="3429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kern="1200">
                <a:solidFill>
                  <a:srgbClr val="0568AE"/>
                </a:solidFill>
                <a:latin typeface="+mj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009FDB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009FDB"/>
              </a:buClr>
              <a:buFont typeface="Arial" panose="020B0604020202020204" pitchFamily="34" charset="0"/>
              <a:buChar char="•"/>
              <a:defRPr lang="en-US"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009FDB"/>
              </a:buClr>
              <a:buFont typeface="Arial" panose="020B0604020202020204" pitchFamily="34" charset="0"/>
              <a:buChar char="•"/>
              <a:defRPr lang="en-US"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009FDB"/>
              </a:buClr>
              <a:buFont typeface="Arial" panose="020B0604020202020204" pitchFamily="34" charset="0"/>
              <a:buChar char="•"/>
              <a:defRPr lang="en-US"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n-US" sz="2000" b="1" dirty="0">
                <a:solidFill>
                  <a:srgbClr val="4CA90C"/>
                </a:solidFill>
                <a:latin typeface="ATT Aleck Sans Light" panose="020B0403020203020204" pitchFamily="34" charset="0"/>
                <a:cs typeface="ATT Aleck Sans Light" panose="020B0403020203020204" pitchFamily="34" charset="0"/>
              </a:rPr>
              <a:t>Solution</a:t>
            </a:r>
          </a:p>
          <a:p>
            <a:pPr lvl="1" fontAlgn="auto">
              <a:buClr>
                <a:srgbClr val="4CA90C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User will be able to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archive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 catalog entities</a:t>
            </a:r>
            <a:b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 lvl="1" fontAlgn="auto">
              <a:buClr>
                <a:srgbClr val="4CA90C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User will be able to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view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 the archived entities </a:t>
            </a:r>
            <a:b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 lvl="1" fontAlgn="auto">
              <a:buClr>
                <a:srgbClr val="4CA90C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User will be able to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restore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 archived entities</a:t>
            </a:r>
          </a:p>
        </p:txBody>
      </p:sp>
    </p:spTree>
    <p:extLst>
      <p:ext uri="{BB962C8B-B14F-4D97-AF65-F5344CB8AC3E}">
        <p14:creationId xmlns:p14="http://schemas.microsoft.com/office/powerpoint/2010/main" val="343505508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FC59DB-737D-C34C-864A-F42CEC9137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Let’s Archive…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04317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2AE9685-079A-4540-971C-E19B62DE7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Archive Solution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1A8A17-441E-0A48-8186-F20AD4C4A8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>
                <a:srgbClr val="4CA90C"/>
              </a:buClr>
            </a:pP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Designer 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users will be allowed to archive the following entities:</a:t>
            </a:r>
            <a:b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service/resource/VLM/VSP</a:t>
            </a:r>
            <a:b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>
              <a:buClr>
                <a:srgbClr val="4CA90C"/>
              </a:buClr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Archive apply to all versions</a:t>
            </a:r>
            <a:b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>
              <a:buClr>
                <a:srgbClr val="4CA90C"/>
              </a:buClr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Archive Means:</a:t>
            </a:r>
          </a:p>
          <a:p>
            <a:pPr lvl="1">
              <a:buClr>
                <a:srgbClr val="4CA90C"/>
              </a:buClr>
            </a:pP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Archived item is kept in SDC storage</a:t>
            </a:r>
            <a:b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endParaRPr 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 lvl="1">
              <a:buClr>
                <a:srgbClr val="4CA90C"/>
              </a:buClr>
            </a:pP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Archived item shall be moved from catalog to archive</a:t>
            </a:r>
            <a:b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endParaRPr 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 lvl="1">
              <a:buClr>
                <a:srgbClr val="4CA90C"/>
              </a:buClr>
            </a:pP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Archived items can be viewed in archive </a:t>
            </a:r>
            <a:b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endParaRPr 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 lvl="1">
              <a:buClr>
                <a:srgbClr val="4CA90C"/>
              </a:buClr>
            </a:pP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It shall be possible to restore archived item (move it back from archive to catalog/repository)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17959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2AE9685-079A-4540-971C-E19B62DE7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79" y="157303"/>
            <a:ext cx="6456911" cy="538770"/>
          </a:xfrm>
        </p:spPr>
        <p:txBody>
          <a:bodyPr>
            <a:normAutofit/>
          </a:bodyPr>
          <a:lstStyle/>
          <a:p>
            <a:r>
              <a:rPr lang="en-US" dirty="0"/>
              <a:t>Archive Solution…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1A8A17-441E-0A48-8186-F20AD4C4A8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>
                <a:srgbClr val="4CA90C"/>
              </a:buClr>
            </a:pPr>
            <a: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Reference to archived item shall be kept</a:t>
            </a:r>
            <a:b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endParaRPr lang="en-US" sz="25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>
              <a:buClr>
                <a:srgbClr val="4CA90C"/>
              </a:buClr>
            </a:pPr>
            <a: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Downstream applications will </a:t>
            </a:r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not</a:t>
            </a:r>
            <a: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 be able to retrieve the archived resource using the external APIs </a:t>
            </a:r>
            <a:b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API will not be changed.  Response will indicate that the resource was not found.</a:t>
            </a:r>
            <a:b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endParaRPr lang="en-US" sz="25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>
              <a:buClr>
                <a:srgbClr val="4CA90C"/>
              </a:buClr>
            </a:pPr>
            <a: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User will not be able to use the archived object in design time</a:t>
            </a:r>
          </a:p>
          <a:p>
            <a:pPr>
              <a:buClr>
                <a:srgbClr val="4CA90C"/>
              </a:buClr>
            </a:pPr>
            <a:endParaRPr lang="en-US" sz="25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>
              <a:buClr>
                <a:srgbClr val="4CA90C"/>
              </a:buClr>
            </a:pPr>
            <a: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New services/resources </a:t>
            </a:r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cannot </a:t>
            </a:r>
            <a: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be generated with same name of archived service/resource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72677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2AE9685-079A-4540-971C-E19B62DE7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79" y="157303"/>
            <a:ext cx="6456911" cy="538770"/>
          </a:xfrm>
        </p:spPr>
        <p:txBody>
          <a:bodyPr>
            <a:normAutofit/>
          </a:bodyPr>
          <a:lstStyle/>
          <a:p>
            <a:r>
              <a:rPr lang="en-US" dirty="0"/>
              <a:t>Designer User Experience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1A8A17-441E-0A48-8186-F20AD4C4A8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>
                <a:srgbClr val="4CA90C"/>
              </a:buClr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Archive UI will be available from each of the following items UI:</a:t>
            </a:r>
          </a:p>
          <a:p>
            <a:pPr lvl="1">
              <a:buClr>
                <a:srgbClr val="4CA90C"/>
              </a:buClr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VSP, VLM, Service, Resource</a:t>
            </a:r>
          </a:p>
          <a:p>
            <a:pPr lvl="1">
              <a:buClr>
                <a:srgbClr val="4CA90C"/>
              </a:buClr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>
              <a:buClr>
                <a:srgbClr val="4CA90C"/>
              </a:buClr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In design time, archived item will be in view mode:</a:t>
            </a:r>
          </a:p>
          <a:p>
            <a:pPr lvl="1">
              <a:buClr>
                <a:srgbClr val="4CA90C"/>
              </a:buClr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User will not be able to add archived resource into designed model.</a:t>
            </a:r>
          </a:p>
          <a:p>
            <a:pPr lvl="1">
              <a:buClr>
                <a:srgbClr val="4CA90C"/>
              </a:buClr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User will not be able to update archived service/resource/VSP/VLM</a:t>
            </a:r>
          </a:p>
          <a:p>
            <a:pPr lvl="1">
              <a:buClr>
                <a:srgbClr val="4CA90C"/>
              </a:buClr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User will not be able to Submit for testing service with archived resources</a:t>
            </a:r>
          </a:p>
          <a:p>
            <a:pPr lvl="1">
              <a:buClr>
                <a:srgbClr val="4CA90C"/>
              </a:buClr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Automated VF Service Upgrade will apply only to resources/services in catalog</a:t>
            </a:r>
          </a:p>
          <a:p>
            <a:pPr lvl="1">
              <a:buClr>
                <a:srgbClr val="4CA90C"/>
              </a:buClr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Automated service reference update will apply only to service in catalog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</a:b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>
              <a:buClr>
                <a:srgbClr val="4CA90C"/>
              </a:buClr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User will be allowed to restore the entity from archive back to catalog/repository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79955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2AE9685-079A-4540-971C-E19B62DE7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79" y="157303"/>
            <a:ext cx="6456911" cy="538770"/>
          </a:xfrm>
        </p:spPr>
        <p:txBody>
          <a:bodyPr>
            <a:normAutofit/>
          </a:bodyPr>
          <a:lstStyle/>
          <a:p>
            <a:r>
              <a:rPr lang="en-US" dirty="0"/>
              <a:t>Work Life Cycle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1A8A17-441E-0A48-8186-F20AD4C4A8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>
                <a:srgbClr val="4CA90C"/>
              </a:buClr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Only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Designer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will be allowed to perform the archive and restore operations</a:t>
            </a:r>
          </a:p>
          <a:p>
            <a:pPr>
              <a:buClr>
                <a:srgbClr val="4CA90C"/>
              </a:buClr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>
              <a:buClr>
                <a:srgbClr val="4CA90C"/>
              </a:buClr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Archive will be allowed to be done on any resource/service state excluding Checked-out</a:t>
            </a:r>
          </a:p>
          <a:p>
            <a:pPr marL="0" indent="-457200">
              <a:buClr>
                <a:srgbClr val="4CA90C"/>
              </a:buClr>
              <a:buNone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TT Aleck Sans Light" panose="020B0403020203020204" pitchFamily="34" charset="0"/>
            </a:endParaRPr>
          </a:p>
          <a:p>
            <a:pPr>
              <a:buClr>
                <a:srgbClr val="4CA90C"/>
              </a:buClr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TT Aleck Sans Light" panose="020B0403020203020204" pitchFamily="34" charset="0"/>
              </a:rPr>
              <a:t>Archive operation will apply to all versions of the resource/service</a:t>
            </a:r>
          </a:p>
        </p:txBody>
      </p:sp>
    </p:spTree>
    <p:extLst>
      <p:ext uri="{BB962C8B-B14F-4D97-AF65-F5344CB8AC3E}">
        <p14:creationId xmlns:p14="http://schemas.microsoft.com/office/powerpoint/2010/main" val="238966826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9B933-616D-1E4B-B3B7-3323728EE2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90056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10942</TotalTime>
  <Words>207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.AppleSystemUIFont</vt:lpstr>
      <vt:lpstr>Arial</vt:lpstr>
      <vt:lpstr>ATT Aleck Sans Light</vt:lpstr>
      <vt:lpstr>Calibri</vt:lpstr>
      <vt:lpstr>Office Theme</vt:lpstr>
      <vt:lpstr>SDC User Experience  Archive Demo</vt:lpstr>
      <vt:lpstr>Delete Phase 1 – Deprecate (Archive)</vt:lpstr>
      <vt:lpstr>Let’s Archive… </vt:lpstr>
      <vt:lpstr>Archive Solution</vt:lpstr>
      <vt:lpstr>Archive Solution…</vt:lpstr>
      <vt:lpstr>Designer User Experience</vt:lpstr>
      <vt:lpstr>Work Life Cycle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Lando,Michael</cp:lastModifiedBy>
  <cp:revision>136</cp:revision>
  <dcterms:created xsi:type="dcterms:W3CDTF">2017-02-27T16:23:08Z</dcterms:created>
  <dcterms:modified xsi:type="dcterms:W3CDTF">2018-08-20T18:03:45Z</dcterms:modified>
</cp:coreProperties>
</file>