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2" r:id="rId2"/>
    <p:sldMasterId id="2147483707" r:id="rId3"/>
    <p:sldMasterId id="2147483710" r:id="rId4"/>
  </p:sldMasterIdLst>
  <p:notesMasterIdLst>
    <p:notesMasterId r:id="rId14"/>
  </p:notesMasterIdLst>
  <p:sldIdLst>
    <p:sldId id="256" r:id="rId5"/>
    <p:sldId id="748" r:id="rId6"/>
    <p:sldId id="752" r:id="rId7"/>
    <p:sldId id="753" r:id="rId8"/>
    <p:sldId id="750" r:id="rId9"/>
    <p:sldId id="751" r:id="rId10"/>
    <p:sldId id="749" r:id="rId11"/>
    <p:sldId id="269"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722"/>
    <p:restoredTop sz="94660"/>
  </p:normalViewPr>
  <p:slideViewPr>
    <p:cSldViewPr snapToGrid="0">
      <p:cViewPr varScale="1">
        <p:scale>
          <a:sx n="203" d="100"/>
          <a:sy n="203" d="100"/>
        </p:scale>
        <p:origin x="200" y="2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21C76A-428B-4629-8BC5-D399B2E78B0A}" type="datetimeFigureOut">
              <a:rPr lang="en-US" smtClean="0"/>
              <a:t>11/30/18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6F84E-5707-47E9-B848-8FD091BC6EB4}" type="slidenum">
              <a:rPr lang="en-US" smtClean="0"/>
              <a:t>‹#›</a:t>
            </a:fld>
            <a:endParaRPr lang="en-US"/>
          </a:p>
        </p:txBody>
      </p:sp>
    </p:spTree>
    <p:extLst>
      <p:ext uri="{BB962C8B-B14F-4D97-AF65-F5344CB8AC3E}">
        <p14:creationId xmlns:p14="http://schemas.microsoft.com/office/powerpoint/2010/main" val="3206697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020555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532845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429527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408529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0"/>
          </p:nvPr>
        </p:nvSpPr>
        <p:spPr/>
        <p:txBody>
          <a:bodyPr/>
          <a:lstStyle/>
          <a:p>
            <a:fld id="{0F377F13-34CC-6843-96E7-4A03CB8BBE85}"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4212396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044" name="think-cell Slide" r:id="rId4" imgW="530" imgH="528" progId="TCLayout.ActiveDocument.1">
                  <p:embed/>
                </p:oleObj>
              </mc:Choice>
              <mc:Fallback>
                <p:oleObj name="think-cell Slide" r:id="rId4" imgW="530" imgH="528" progId="TCLayout.ActiveDocument.1">
                  <p:embed/>
                  <p:pic>
                    <p:nvPicPr>
                      <p:cNvPr id="5" name="Object 4" hidden="1"/>
                      <p:cNvPicPr/>
                      <p:nvPr/>
                    </p:nvPicPr>
                    <p:blipFill>
                      <a:blip r:embed="rId5"/>
                      <a:stretch>
                        <a:fillRect/>
                      </a:stretch>
                    </p:blipFill>
                    <p:spPr>
                      <a:xfrm>
                        <a:off x="2118" y="1589"/>
                        <a:ext cx="2116" cy="1587"/>
                      </a:xfrm>
                      <a:prstGeom prst="rect">
                        <a:avLst/>
                      </a:prstGeom>
                    </p:spPr>
                  </p:pic>
                </p:oleObj>
              </mc:Fallback>
            </mc:AlternateContent>
          </a:graphicData>
        </a:graphic>
      </p:graphicFrame>
      <p:sp>
        <p:nvSpPr>
          <p:cNvPr id="3" name="Content Placeholder 2"/>
          <p:cNvSpPr>
            <a:spLocks noGrp="1"/>
          </p:cNvSpPr>
          <p:nvPr>
            <p:ph idx="1"/>
          </p:nvPr>
        </p:nvSpPr>
        <p:spPr bwMode="auto">
          <a:xfrm>
            <a:off x="609600" y="1463675"/>
            <a:ext cx="9448800" cy="4706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bwMode="auto"/>
        <p:txBody>
          <a:bodyPr/>
          <a:lstStyle/>
          <a:p>
            <a:r>
              <a:rPr lang="en-US" dirty="0">
                <a:solidFill>
                  <a:srgbClr val="000000"/>
                </a:solidFill>
              </a:rPr>
              <a:t>Month 00, 0000</a:t>
            </a:r>
          </a:p>
        </p:txBody>
      </p:sp>
      <p:sp>
        <p:nvSpPr>
          <p:cNvPr id="6" name="Slide Number Placeholder 5"/>
          <p:cNvSpPr>
            <a:spLocks noGrp="1"/>
          </p:cNvSpPr>
          <p:nvPr>
            <p:ph type="sldNum" sz="quarter" idx="12"/>
          </p:nvPr>
        </p:nvSpPr>
        <p:spPr bwMode="auto"/>
        <p:txBody>
          <a:bodyPr/>
          <a:lstStyle/>
          <a:p>
            <a:fld id="{E12D0507-9F86-7A45-BE8E-43760B9F92AA}" type="slidenum">
              <a:rPr lang="en-US" smtClean="0">
                <a:solidFill>
                  <a:srgbClr val="000000"/>
                </a:solidFill>
              </a:rPr>
              <a:pPr/>
              <a:t>‹#›</a:t>
            </a:fld>
            <a:endParaRPr lang="en-US" dirty="0">
              <a:solidFill>
                <a:srgbClr val="000000"/>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779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50.xml"/><Relationship Id="rId7" Type="http://schemas.openxmlformats.org/officeDocument/2006/relationships/image" Target="../media/image7.jp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4.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6" r:id="rId5"/>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lstStyle/>
          <a:p>
            <a:r>
              <a:rPr lang="en-US" dirty="0"/>
              <a:t>Deployment Scenarios</a:t>
            </a:r>
            <a:br>
              <a:rPr lang="en-US" dirty="0"/>
            </a:br>
            <a:endParaRPr lang="ru-RU"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a:xfrm>
            <a:off x="366521" y="4554181"/>
            <a:ext cx="6379967" cy="1001667"/>
          </a:xfrm>
        </p:spPr>
        <p:txBody>
          <a:bodyPr>
            <a:normAutofit/>
          </a:bodyPr>
          <a:lstStyle/>
          <a:p>
            <a:r>
              <a:rPr lang="en-US" dirty="0"/>
              <a:t>Fernando ( Fred )  Oliveira</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291" y="115236"/>
            <a:ext cx="3867559" cy="1227428"/>
          </a:xfrm>
          <a:prstGeom prst="rect">
            <a:avLst/>
          </a:prstGeom>
        </p:spPr>
      </p:pic>
    </p:spTree>
    <p:extLst>
      <p:ext uri="{BB962C8B-B14F-4D97-AF65-F5344CB8AC3E}">
        <p14:creationId xmlns:p14="http://schemas.microsoft.com/office/powerpoint/2010/main" val="385715758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11277600" y="6414532"/>
            <a:ext cx="304800" cy="228600"/>
          </a:xfrm>
        </p:spPr>
        <p:txBody>
          <a:bodyPr/>
          <a:lstStyle/>
          <a:p>
            <a:fld id="{E12D0507-9F86-7A45-BE8E-43760B9F92AA}" type="slidenum">
              <a:rPr lang="en-US" smtClean="0">
                <a:solidFill>
                  <a:srgbClr val="000000"/>
                </a:solidFill>
              </a:rPr>
              <a:pPr/>
              <a:t>2</a:t>
            </a:fld>
            <a:endParaRPr lang="en-US" dirty="0">
              <a:solidFill>
                <a:srgbClr val="000000"/>
              </a:solidFill>
            </a:endParaRPr>
          </a:p>
        </p:txBody>
      </p:sp>
      <p:sp>
        <p:nvSpPr>
          <p:cNvPr id="4" name="Title 3"/>
          <p:cNvSpPr>
            <a:spLocks noGrp="1"/>
          </p:cNvSpPr>
          <p:nvPr>
            <p:ph type="title"/>
          </p:nvPr>
        </p:nvSpPr>
        <p:spPr>
          <a:xfrm>
            <a:off x="280057" y="143419"/>
            <a:ext cx="11506403" cy="558693"/>
          </a:xfrm>
        </p:spPr>
        <p:txBody>
          <a:bodyPr>
            <a:noAutofit/>
          </a:bodyPr>
          <a:lstStyle/>
          <a:p>
            <a:r>
              <a:rPr lang="en-US" sz="2400" dirty="0"/>
              <a:t>ONAP with Legacy Orchestration, EMS, SA and Inventory #1a (Deployment)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41"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30350" y="2389691"/>
            <a:ext cx="1865688" cy="725778"/>
          </a:xfrm>
          <a:prstGeom prst="bentConnector3">
            <a:avLst>
              <a:gd name="adj1" fmla="val 98144"/>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VNFM C registers as a SOL003 compliant VNFM</a:t>
            </a:r>
            <a:endPar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 an ONAP Service A with only deployment configuration referencing the  onboarded VNF and VNFM C to manage it.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“decomposes” request into VNF 1 and homes it a cloud region.</a:t>
            </a:r>
          </a:p>
          <a:p>
            <a:pPr marL="342900" indent="-342900">
              <a:buFontTx/>
              <a:buAutoNum type="arabicPeriod"/>
              <a:defRPr/>
            </a:pPr>
            <a:r>
              <a:rPr lang="en-US" sz="1000" dirty="0">
                <a:solidFill>
                  <a:srgbClr val="7030A0"/>
                </a:solidFill>
              </a:rPr>
              <a:t>ONAP makes resource assignments for scale-out of VNF 1 based on information in the VNF-D</a:t>
            </a:r>
          </a:p>
          <a:p>
            <a:pPr marL="800100" lvl="1" indent="-342900">
              <a:buFont typeface="+mj-lt"/>
              <a:buAutoNum type="alphaLcParenR"/>
              <a:defRPr/>
            </a:pPr>
            <a:r>
              <a:rPr lang="en-US" sz="1000" dirty="0">
                <a:solidFill>
                  <a:srgbClr val="7030A0"/>
                </a:solidFill>
              </a:rPr>
              <a:t>Issue on if/how resources are “reserved”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makes assignments (IP Address) for the VNF</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creation of VNF 1, passing necessary “deployment data” values.</a:t>
            </a:r>
          </a:p>
          <a:p>
            <a:pPr marL="342900" lvl="0" indent="-342900">
              <a:buFontTx/>
              <a:buAutoNum type="arabicPeriod"/>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a:t>
            </a:r>
            <a:r>
              <a:rPr lang="en-US" sz="1000" dirty="0">
                <a:solidFill>
                  <a:srgbClr val="7030A0"/>
                </a:solidFill>
              </a:rPr>
              <a:t> based on information in the VNF-D</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685800" lvl="1" indent="-228600">
              <a:buFont typeface="+mj-lt"/>
              <a:buAutoNum type="alphaLcParenR"/>
              <a:defRPr/>
            </a:pPr>
            <a:r>
              <a:rPr lang="en-US" sz="1000" dirty="0">
                <a:solidFill>
                  <a:srgbClr val="7030A0"/>
                </a:solidFill>
                <a:latin typeface="Calibri" panose="020F0502020204030204"/>
              </a:rPr>
              <a:t>Should be same resources as were allocated in 3</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responds with resource information allocated in #3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this point VNF 1 only has “deployment data” (networking data) configured.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rPr>
              <a:t>External user updates the EM(s) with the appropriate application configuration data which gets pushed to the VNF via a proprietary mechanism</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3177498" y="4016460"/>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864892" y="1130290"/>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230318" y="2468799"/>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344618" y="3154599"/>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406323" y="3310268"/>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519897" y="3436487"/>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7</a:t>
              </a:r>
            </a:p>
          </p:txBody>
        </p:sp>
      </p:grpSp>
      <p:grpSp>
        <p:nvGrpSpPr>
          <p:cNvPr id="290" name="Group 289">
            <a:extLst>
              <a:ext uri="{FF2B5EF4-FFF2-40B4-BE49-F238E27FC236}">
                <a16:creationId xmlns:a16="http://schemas.microsoft.com/office/drawing/2014/main" id="{CE265CCA-C822-8F44-86D0-DDF3E5CF57B2}"/>
              </a:ext>
            </a:extLst>
          </p:cNvPr>
          <p:cNvGrpSpPr/>
          <p:nvPr/>
        </p:nvGrpSpPr>
        <p:grpSpPr>
          <a:xfrm>
            <a:off x="4115642" y="4752473"/>
            <a:ext cx="138019" cy="184666"/>
            <a:chOff x="9774808" y="5688323"/>
            <a:chExt cx="138019" cy="184666"/>
          </a:xfrm>
        </p:grpSpPr>
        <p:sp>
          <p:nvSpPr>
            <p:cNvPr id="291" name="Oval 290">
              <a:extLst>
                <a:ext uri="{FF2B5EF4-FFF2-40B4-BE49-F238E27FC236}">
                  <a16:creationId xmlns:a16="http://schemas.microsoft.com/office/drawing/2014/main" id="{8E2CB43B-CAF7-F44E-9DD7-1F9D23C4D11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AB265B3A-52A9-3642-9CB2-F08011B2746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8</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3" name="Group 292">
            <a:extLst>
              <a:ext uri="{FF2B5EF4-FFF2-40B4-BE49-F238E27FC236}">
                <a16:creationId xmlns:a16="http://schemas.microsoft.com/office/drawing/2014/main" id="{DE03D0B7-4E92-4B4C-A0D0-C1D29EEA3DCC}"/>
              </a:ext>
            </a:extLst>
          </p:cNvPr>
          <p:cNvGrpSpPr/>
          <p:nvPr/>
        </p:nvGrpSpPr>
        <p:grpSpPr>
          <a:xfrm>
            <a:off x="6007427" y="4743599"/>
            <a:ext cx="138019" cy="184666"/>
            <a:chOff x="9774808" y="5688323"/>
            <a:chExt cx="138019" cy="184666"/>
          </a:xfrm>
        </p:grpSpPr>
        <p:sp>
          <p:nvSpPr>
            <p:cNvPr id="294" name="Oval 293">
              <a:extLst>
                <a:ext uri="{FF2B5EF4-FFF2-40B4-BE49-F238E27FC236}">
                  <a16:creationId xmlns:a16="http://schemas.microsoft.com/office/drawing/2014/main" id="{498A18FC-8A46-F840-8D3B-8EDCB3B2D4C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TextBox 294">
              <a:extLst>
                <a:ext uri="{FF2B5EF4-FFF2-40B4-BE49-F238E27FC236}">
                  <a16:creationId xmlns:a16="http://schemas.microsoft.com/office/drawing/2014/main" id="{5B6E5737-CD5A-4243-808A-5348C01AB4A6}"/>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9</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139D4586-8A19-3043-9341-A851139B60B4}"/>
              </a:ext>
            </a:extLst>
          </p:cNvPr>
          <p:cNvSpPr txBox="1"/>
          <p:nvPr/>
        </p:nvSpPr>
        <p:spPr>
          <a:xfrm>
            <a:off x="8458063" y="5644673"/>
            <a:ext cx="3718122" cy="707886"/>
          </a:xfrm>
          <a:prstGeom prst="rect">
            <a:avLst/>
          </a:prstGeom>
          <a:noFill/>
        </p:spPr>
        <p:txBody>
          <a:bodyPr wrap="square" rtlCol="0">
            <a:spAutoFit/>
          </a:bodyPr>
          <a:lstStyle/>
          <a:p>
            <a:r>
              <a:rPr lang="en-US" sz="1000" dirty="0"/>
              <a:t>Goal: Design and deploy a composite Service consisting of multiple vendor VNFs in an automated and repeatable way leveraging vendor provided SOL003 compliant VNF Manager(s) and out of band application configuration.  (Legacy approach)</a:t>
            </a:r>
          </a:p>
        </p:txBody>
      </p:sp>
      <p:sp>
        <p:nvSpPr>
          <p:cNvPr id="241" name="圆角矩形 32">
            <a:extLst>
              <a:ext uri="{FF2B5EF4-FFF2-40B4-BE49-F238E27FC236}">
                <a16:creationId xmlns:a16="http://schemas.microsoft.com/office/drawing/2014/main" id="{BEE8CC5A-3622-AA4E-95AE-29E4E017D9E6}"/>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61" name="TextBox 260">
            <a:extLst>
              <a:ext uri="{FF2B5EF4-FFF2-40B4-BE49-F238E27FC236}">
                <a16:creationId xmlns:a16="http://schemas.microsoft.com/office/drawing/2014/main" id="{8CBF68C2-C59F-E64C-9FC0-E425A110E5A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98" name="Straight Connector 297">
            <a:extLst>
              <a:ext uri="{FF2B5EF4-FFF2-40B4-BE49-F238E27FC236}">
                <a16:creationId xmlns:a16="http://schemas.microsoft.com/office/drawing/2014/main" id="{DBC7029F-6D1D-4C4A-ABB8-66B4F6690668}"/>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99" name="Group 298">
            <a:extLst>
              <a:ext uri="{FF2B5EF4-FFF2-40B4-BE49-F238E27FC236}">
                <a16:creationId xmlns:a16="http://schemas.microsoft.com/office/drawing/2014/main" id="{3027F792-EA72-5E47-B760-B79621E5F39C}"/>
              </a:ext>
            </a:extLst>
          </p:cNvPr>
          <p:cNvGrpSpPr/>
          <p:nvPr/>
        </p:nvGrpSpPr>
        <p:grpSpPr>
          <a:xfrm>
            <a:off x="5240749" y="1994899"/>
            <a:ext cx="138019" cy="184666"/>
            <a:chOff x="9774808" y="5688323"/>
            <a:chExt cx="138019" cy="184666"/>
          </a:xfrm>
        </p:grpSpPr>
        <p:sp>
          <p:nvSpPr>
            <p:cNvPr id="300" name="Oval 299">
              <a:extLst>
                <a:ext uri="{FF2B5EF4-FFF2-40B4-BE49-F238E27FC236}">
                  <a16:creationId xmlns:a16="http://schemas.microsoft.com/office/drawing/2014/main" id="{54F75E2F-7698-8B49-BF58-D17AAA1C2790}"/>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TextBox 300">
              <a:extLst>
                <a:ext uri="{FF2B5EF4-FFF2-40B4-BE49-F238E27FC236}">
                  <a16:creationId xmlns:a16="http://schemas.microsoft.com/office/drawing/2014/main" id="{23102F53-6676-A543-B9EB-1825499CA3E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spTree>
    <p:extLst>
      <p:ext uri="{BB962C8B-B14F-4D97-AF65-F5344CB8AC3E}">
        <p14:creationId xmlns:p14="http://schemas.microsoft.com/office/powerpoint/2010/main" val="725841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11277600" y="6414532"/>
            <a:ext cx="304800" cy="228600"/>
          </a:xfrm>
        </p:spPr>
        <p:txBody>
          <a:bodyPr/>
          <a:lstStyle/>
          <a:p>
            <a:fld id="{E12D0507-9F86-7A45-BE8E-43760B9F92AA}" type="slidenum">
              <a:rPr lang="en-US" smtClean="0">
                <a:solidFill>
                  <a:srgbClr val="000000"/>
                </a:solidFill>
              </a:rPr>
              <a:pPr/>
              <a:t>3</a:t>
            </a:fld>
            <a:endParaRPr lang="en-US" dirty="0">
              <a:solidFill>
                <a:srgbClr val="000000"/>
              </a:solidFill>
            </a:endParaRPr>
          </a:p>
        </p:txBody>
      </p:sp>
      <p:sp>
        <p:nvSpPr>
          <p:cNvPr id="4" name="Title 3"/>
          <p:cNvSpPr>
            <a:spLocks noGrp="1"/>
          </p:cNvSpPr>
          <p:nvPr>
            <p:ph type="title"/>
          </p:nvPr>
        </p:nvSpPr>
        <p:spPr>
          <a:xfrm>
            <a:off x="280057" y="143420"/>
            <a:ext cx="11506403" cy="482290"/>
          </a:xfrm>
        </p:spPr>
        <p:txBody>
          <a:bodyPr>
            <a:noAutofit/>
          </a:bodyPr>
          <a:lstStyle/>
          <a:p>
            <a:r>
              <a:rPr lang="en-US" sz="2400" dirty="0"/>
              <a:t>ONAP with Legacy Orchestration, EMS, SA and Inventory #1b (Scale Out)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33"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23146" y="2362569"/>
            <a:ext cx="1872893" cy="752901"/>
          </a:xfrm>
          <a:prstGeom prst="bentConnector3">
            <a:avLst>
              <a:gd name="adj1" fmla="val 9581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Precondition: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VNF 1 was previously instantiated by ONAP using VNFM 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Policy was created such that VNF scaling would be triggered upon VNF 1 busyness trigger.</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Legacy SA sends a a VNF 1 busyness trigger to ONAP.</a:t>
            </a:r>
          </a:p>
          <a:p>
            <a:pPr marL="342900" indent="-342900">
              <a:buFontTx/>
              <a:buAutoNum type="arabicPeriod"/>
              <a:defRPr/>
            </a:pPr>
            <a:r>
              <a:rPr lang="en-US" sz="1000" dirty="0">
                <a:solidFill>
                  <a:srgbClr val="7030A0"/>
                </a:solidFill>
              </a:rPr>
              <a:t>ONAP makes resource assignments for scale-out of VNF 1 based on information in the VNF-D</a:t>
            </a:r>
          </a:p>
          <a:p>
            <a:pPr marL="800100" lvl="1" indent="-342900">
              <a:buFont typeface="+mj-lt"/>
              <a:buAutoNum type="alphaLcParenR"/>
              <a:defRPr/>
            </a:pPr>
            <a:r>
              <a:rPr lang="en-US" sz="1000" dirty="0">
                <a:solidFill>
                  <a:srgbClr val="7030A0"/>
                </a:solidFill>
              </a:rPr>
              <a:t>Issue on if/how resources are “reserved”</a:t>
            </a:r>
          </a:p>
          <a:p>
            <a:pPr marL="800100" lvl="1" indent="-342900">
              <a:buFont typeface="+mj-lt"/>
              <a:buAutoNum type="alphaLcParenR"/>
              <a:defRPr/>
            </a:pPr>
            <a:r>
              <a:rPr lang="en-US" sz="1000" dirty="0">
                <a:solidFill>
                  <a:srgbClr val="7030A0"/>
                </a:solidFill>
              </a:rPr>
              <a:t>If appropriate VIM resources are not available, the service could have to redeploy the VNF on another VIM  or deploy another VNF instance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a scale-out of VNF 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of resources based on information from the VNF-D.</a:t>
            </a:r>
          </a:p>
          <a:p>
            <a:pPr marL="800100" lvl="1" indent="-342900">
              <a:buFont typeface="+mj-lt"/>
              <a:buAutoNum type="alphaLcParenR"/>
              <a:defRPr/>
            </a:pPr>
            <a:r>
              <a:rPr lang="en-US" sz="1000" dirty="0">
                <a:solidFill>
                  <a:srgbClr val="7030A0"/>
                </a:solidFill>
              </a:rPr>
              <a:t>Should be same resources as were allocated in 2</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 responds with resource information allocated in #2 along with VIM credentials.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scale VNF 1</a:t>
            </a:r>
            <a:r>
              <a:rPr lang="en-US" sz="1000" dirty="0">
                <a:solidFill>
                  <a:srgbClr val="7030A0"/>
                </a:solidFill>
                <a:latin typeface="Calibri" panose="020F0502020204030204"/>
              </a:rPr>
              <a:t>.</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5450850" y="4679344"/>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7047500" y="3651463"/>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895287" y="1955586"/>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2</a:t>
              </a: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343005" y="3154467"/>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573861" y="3213017"/>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4757051" y="3285216"/>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195406" y="4599456"/>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6" name="Group 295">
            <a:extLst>
              <a:ext uri="{FF2B5EF4-FFF2-40B4-BE49-F238E27FC236}">
                <a16:creationId xmlns:a16="http://schemas.microsoft.com/office/drawing/2014/main" id="{D30A5A6B-F871-5E45-8CB9-87147B0A0470}"/>
              </a:ext>
            </a:extLst>
          </p:cNvPr>
          <p:cNvGrpSpPr/>
          <p:nvPr/>
        </p:nvGrpSpPr>
        <p:grpSpPr>
          <a:xfrm>
            <a:off x="3048300" y="1914276"/>
            <a:ext cx="276038" cy="276999"/>
            <a:chOff x="8401672" y="3339929"/>
            <a:chExt cx="276038" cy="276999"/>
          </a:xfrm>
        </p:grpSpPr>
        <p:sp>
          <p:nvSpPr>
            <p:cNvPr id="297" name="Oval 296">
              <a:extLst>
                <a:ext uri="{FF2B5EF4-FFF2-40B4-BE49-F238E27FC236}">
                  <a16:creationId xmlns:a16="http://schemas.microsoft.com/office/drawing/2014/main" id="{1155AB23-0707-8548-B940-DC4C18476D38}"/>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8" name="TextBox 103">
              <a:extLst>
                <a:ext uri="{FF2B5EF4-FFF2-40B4-BE49-F238E27FC236}">
                  <a16:creationId xmlns:a16="http://schemas.microsoft.com/office/drawing/2014/main" id="{89C3B0B3-64C7-924F-B111-EDFEDBBF6A73}"/>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31" name="TextBox 230">
            <a:extLst>
              <a:ext uri="{FF2B5EF4-FFF2-40B4-BE49-F238E27FC236}">
                <a16:creationId xmlns:a16="http://schemas.microsoft.com/office/drawing/2014/main" id="{A8AA5C1E-2F94-FF4C-8978-9593C56E7168}"/>
              </a:ext>
            </a:extLst>
          </p:cNvPr>
          <p:cNvSpPr txBox="1"/>
          <p:nvPr/>
        </p:nvSpPr>
        <p:spPr>
          <a:xfrm>
            <a:off x="8458062" y="5136822"/>
            <a:ext cx="3718122" cy="1015663"/>
          </a:xfrm>
          <a:prstGeom prst="rect">
            <a:avLst/>
          </a:prstGeom>
          <a:noFill/>
        </p:spPr>
        <p:txBody>
          <a:bodyPr wrap="square" rtlCol="0">
            <a:spAutoFit/>
          </a:bodyPr>
          <a:lstStyle/>
          <a:p>
            <a:r>
              <a:rPr lang="en-US" sz="1000" dirty="0"/>
              <a:t>Extension of scenario #1</a:t>
            </a:r>
          </a:p>
          <a:p>
            <a:r>
              <a:rPr lang="en-US" sz="1000" dirty="0"/>
              <a:t>Goal:  Leverage ONAP policy platform and resource orchestration for a scale out use case leveraging vendor provided SOL003 compliant VNF Manager(s), handling things like optimal placement, resource reservation and resource request granting based on well defined policies.</a:t>
            </a:r>
          </a:p>
        </p:txBody>
      </p:sp>
      <p:sp>
        <p:nvSpPr>
          <p:cNvPr id="233" name="圆角矩形 32">
            <a:extLst>
              <a:ext uri="{FF2B5EF4-FFF2-40B4-BE49-F238E27FC236}">
                <a16:creationId xmlns:a16="http://schemas.microsoft.com/office/drawing/2014/main" id="{F6642195-FB21-904F-9EAD-707BB7ED868B}"/>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34" name="TextBox 233">
            <a:extLst>
              <a:ext uri="{FF2B5EF4-FFF2-40B4-BE49-F238E27FC236}">
                <a16:creationId xmlns:a16="http://schemas.microsoft.com/office/drawing/2014/main" id="{3A0A8D5F-4BC0-AF4E-8781-91F314B3532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37" name="Straight Connector 236">
            <a:extLst>
              <a:ext uri="{FF2B5EF4-FFF2-40B4-BE49-F238E27FC236}">
                <a16:creationId xmlns:a16="http://schemas.microsoft.com/office/drawing/2014/main" id="{17DF526D-86C1-3E4F-9DA4-6C6D7131FB02}"/>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B94DD668-ED5E-4942-8BF0-0030961E5709}"/>
              </a:ext>
            </a:extLst>
          </p:cNvPr>
          <p:cNvGrpSpPr/>
          <p:nvPr/>
        </p:nvGrpSpPr>
        <p:grpSpPr>
          <a:xfrm>
            <a:off x="5392152" y="1951411"/>
            <a:ext cx="138019" cy="184666"/>
            <a:chOff x="9774808" y="5688323"/>
            <a:chExt cx="138019" cy="184666"/>
          </a:xfrm>
        </p:grpSpPr>
        <p:sp>
          <p:nvSpPr>
            <p:cNvPr id="239" name="Oval 238">
              <a:extLst>
                <a:ext uri="{FF2B5EF4-FFF2-40B4-BE49-F238E27FC236}">
                  <a16:creationId xmlns:a16="http://schemas.microsoft.com/office/drawing/2014/main" id="{1D7CE698-287C-9249-816A-0080DF69A78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1" name="TextBox 240">
              <a:extLst>
                <a:ext uri="{FF2B5EF4-FFF2-40B4-BE49-F238E27FC236}">
                  <a16:creationId xmlns:a16="http://schemas.microsoft.com/office/drawing/2014/main" id="{99BDCDC5-0B6A-9C48-85A9-5FC220AE4FEA}"/>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1" name="Group 260">
            <a:extLst>
              <a:ext uri="{FF2B5EF4-FFF2-40B4-BE49-F238E27FC236}">
                <a16:creationId xmlns:a16="http://schemas.microsoft.com/office/drawing/2014/main" id="{88AD5D83-9813-0049-98A5-BF4EF8AA26FC}"/>
              </a:ext>
            </a:extLst>
          </p:cNvPr>
          <p:cNvGrpSpPr/>
          <p:nvPr/>
        </p:nvGrpSpPr>
        <p:grpSpPr>
          <a:xfrm>
            <a:off x="4296127" y="2452451"/>
            <a:ext cx="138019" cy="184666"/>
            <a:chOff x="9774808" y="5688323"/>
            <a:chExt cx="138019" cy="184666"/>
          </a:xfrm>
        </p:grpSpPr>
        <p:sp>
          <p:nvSpPr>
            <p:cNvPr id="286" name="Oval 285">
              <a:extLst>
                <a:ext uri="{FF2B5EF4-FFF2-40B4-BE49-F238E27FC236}">
                  <a16:creationId xmlns:a16="http://schemas.microsoft.com/office/drawing/2014/main" id="{A6042C4F-E891-5E4A-9BFA-A3D4FFD4724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0" name="TextBox 289">
              <a:extLst>
                <a:ext uri="{FF2B5EF4-FFF2-40B4-BE49-F238E27FC236}">
                  <a16:creationId xmlns:a16="http://schemas.microsoft.com/office/drawing/2014/main" id="{5C082AA9-1172-2E4A-AC06-CC3D377A356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92495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11277600" y="6414532"/>
            <a:ext cx="304800" cy="228600"/>
          </a:xfrm>
        </p:spPr>
        <p:txBody>
          <a:bodyPr/>
          <a:lstStyle/>
          <a:p>
            <a:fld id="{E12D0507-9F86-7A45-BE8E-43760B9F92AA}" type="slidenum">
              <a:rPr lang="en-US" smtClean="0">
                <a:solidFill>
                  <a:srgbClr val="000000"/>
                </a:solidFill>
              </a:rPr>
              <a:pPr/>
              <a:t>4</a:t>
            </a:fld>
            <a:endParaRPr lang="en-US" dirty="0">
              <a:solidFill>
                <a:srgbClr val="000000"/>
              </a:solidFill>
            </a:endParaRPr>
          </a:p>
        </p:txBody>
      </p:sp>
      <p:sp>
        <p:nvSpPr>
          <p:cNvPr id="4" name="Title 3"/>
          <p:cNvSpPr>
            <a:spLocks noGrp="1"/>
          </p:cNvSpPr>
          <p:nvPr>
            <p:ph type="title"/>
          </p:nvPr>
        </p:nvSpPr>
        <p:spPr>
          <a:xfrm>
            <a:off x="280057" y="143420"/>
            <a:ext cx="11506403" cy="514350"/>
          </a:xfrm>
        </p:spPr>
        <p:txBody>
          <a:bodyPr>
            <a:noAutofit/>
          </a:bodyPr>
          <a:lstStyle/>
          <a:p>
            <a:r>
              <a:rPr lang="en-US" sz="2400" dirty="0"/>
              <a:t>ONAP with Legacy Orchestration, EMS, SA and Inventory #1b (Scale In)</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233" idx="2"/>
            <a:endCxn id="435" idx="0"/>
          </p:cNvCxnSpPr>
          <p:nvPr/>
        </p:nvCxnSpPr>
        <p:spPr>
          <a:xfrm flipH="1">
            <a:off x="3885081" y="2971800"/>
            <a:ext cx="945503" cy="10559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23146" y="2362569"/>
            <a:ext cx="1872893" cy="752901"/>
          </a:xfrm>
          <a:prstGeom prst="bentConnector3">
            <a:avLst>
              <a:gd name="adj1" fmla="val 9581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Precondition: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VNF 1 was previously instantiated by ONAP using VNFM 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Policy was created such that VNF scaling would be triggered upon VNF 1 busyness trigger.</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Legacy SA sends a a VNF 1 busyness trigger to ONAP implying scale-in.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VNFM C via SOL003 API,  requesting a scale-in of VNF 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a:t>
            </a:r>
            <a:r>
              <a:rPr lang="en-US" sz="1000" dirty="0">
                <a:solidFill>
                  <a:srgbClr val="7030A0"/>
                </a:solidFill>
                <a:latin typeface="Calibri" panose="020F0502020204030204"/>
              </a:rPr>
              <a:t>C</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scale in VNF 1</a:t>
            </a:r>
            <a:r>
              <a:rPr lang="en-US" sz="1000" dirty="0">
                <a:solidFill>
                  <a:srgbClr val="7030A0"/>
                </a:solidFill>
                <a:latin typeface="Calibri" panose="020F0502020204030204"/>
              </a:rPr>
              <a: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C upcalls ONAP asking for a “grant” to release the resources from the scale in.</a:t>
            </a:r>
          </a:p>
          <a:p>
            <a:pPr marL="342900" indent="-342900">
              <a:buFontTx/>
              <a:buAutoNum type="arabicPeriod"/>
              <a:defRPr/>
            </a:pPr>
            <a:r>
              <a:rPr lang="en-US" sz="1000" dirty="0">
                <a:solidFill>
                  <a:srgbClr val="7030A0"/>
                </a:solidFill>
              </a:rPr>
              <a:t>ONAP returns the resource assignments from scale-in of VNF 1 </a:t>
            </a:r>
          </a:p>
          <a:p>
            <a:pPr marL="800100" lvl="1" indent="-342900">
              <a:buFont typeface="+mj-lt"/>
              <a:buAutoNum type="alphaLcParenR"/>
              <a:defRPr/>
            </a:pPr>
            <a:r>
              <a:rPr lang="en-US" sz="1000" dirty="0">
                <a:solidFill>
                  <a:srgbClr val="7030A0"/>
                </a:solidFill>
              </a:rPr>
              <a:t>Issue on if/how resources are “reserved”</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5450850" y="4679344"/>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7047500" y="3651463"/>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895287" y="1955586"/>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5</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4343005" y="3154467"/>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4573861" y="3213017"/>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4195406" y="4599456"/>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6" name="Group 295">
            <a:extLst>
              <a:ext uri="{FF2B5EF4-FFF2-40B4-BE49-F238E27FC236}">
                <a16:creationId xmlns:a16="http://schemas.microsoft.com/office/drawing/2014/main" id="{D30A5A6B-F871-5E45-8CB9-87147B0A0470}"/>
              </a:ext>
            </a:extLst>
          </p:cNvPr>
          <p:cNvGrpSpPr/>
          <p:nvPr/>
        </p:nvGrpSpPr>
        <p:grpSpPr>
          <a:xfrm>
            <a:off x="3048300" y="1914276"/>
            <a:ext cx="276038" cy="276999"/>
            <a:chOff x="8401672" y="3339929"/>
            <a:chExt cx="276038" cy="276999"/>
          </a:xfrm>
        </p:grpSpPr>
        <p:sp>
          <p:nvSpPr>
            <p:cNvPr id="297" name="Oval 296">
              <a:extLst>
                <a:ext uri="{FF2B5EF4-FFF2-40B4-BE49-F238E27FC236}">
                  <a16:creationId xmlns:a16="http://schemas.microsoft.com/office/drawing/2014/main" id="{1155AB23-0707-8548-B940-DC4C18476D38}"/>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8" name="TextBox 103">
              <a:extLst>
                <a:ext uri="{FF2B5EF4-FFF2-40B4-BE49-F238E27FC236}">
                  <a16:creationId xmlns:a16="http://schemas.microsoft.com/office/drawing/2014/main" id="{89C3B0B3-64C7-924F-B111-EDFEDBBF6A73}"/>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31" name="TextBox 230">
            <a:extLst>
              <a:ext uri="{FF2B5EF4-FFF2-40B4-BE49-F238E27FC236}">
                <a16:creationId xmlns:a16="http://schemas.microsoft.com/office/drawing/2014/main" id="{A8AA5C1E-2F94-FF4C-8978-9593C56E7168}"/>
              </a:ext>
            </a:extLst>
          </p:cNvPr>
          <p:cNvSpPr txBox="1"/>
          <p:nvPr/>
        </p:nvSpPr>
        <p:spPr>
          <a:xfrm>
            <a:off x="8458062" y="5136822"/>
            <a:ext cx="3718122" cy="1015663"/>
          </a:xfrm>
          <a:prstGeom prst="rect">
            <a:avLst/>
          </a:prstGeom>
          <a:noFill/>
        </p:spPr>
        <p:txBody>
          <a:bodyPr wrap="square" rtlCol="0">
            <a:spAutoFit/>
          </a:bodyPr>
          <a:lstStyle/>
          <a:p>
            <a:r>
              <a:rPr lang="en-US" sz="1000" dirty="0"/>
              <a:t>Extension of scenario #1</a:t>
            </a:r>
          </a:p>
          <a:p>
            <a:r>
              <a:rPr lang="en-US" sz="1000" dirty="0"/>
              <a:t>Goal:  Leverage ONAP policy platform and resource orchestration for a scale in use case leveraging vendor provided SOL003 compliant VNF Manager(s), handling things like optimal placement, resource reservation and resource request granting based on well defined policies.</a:t>
            </a:r>
          </a:p>
        </p:txBody>
      </p:sp>
      <p:sp>
        <p:nvSpPr>
          <p:cNvPr id="233" name="圆角矩形 32">
            <a:extLst>
              <a:ext uri="{FF2B5EF4-FFF2-40B4-BE49-F238E27FC236}">
                <a16:creationId xmlns:a16="http://schemas.microsoft.com/office/drawing/2014/main" id="{F6642195-FB21-904F-9EAD-707BB7ED868B}"/>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34" name="TextBox 233">
            <a:extLst>
              <a:ext uri="{FF2B5EF4-FFF2-40B4-BE49-F238E27FC236}">
                <a16:creationId xmlns:a16="http://schemas.microsoft.com/office/drawing/2014/main" id="{3A0A8D5F-4BC0-AF4E-8781-91F314B3532F}"/>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SOL003 </a:t>
            </a:r>
          </a:p>
          <a:p>
            <a:pPr algn="ctr" defTabSz="342900" hangingPunct="0"/>
            <a:r>
              <a:rPr lang="en-US" sz="600" b="1" dirty="0">
                <a:solidFill>
                  <a:prstClr val="black"/>
                </a:solidFill>
                <a:sym typeface="Calibri"/>
              </a:rPr>
              <a:t>Adapter</a:t>
            </a:r>
          </a:p>
        </p:txBody>
      </p:sp>
      <p:cxnSp>
        <p:nvCxnSpPr>
          <p:cNvPr id="237" name="Straight Connector 236">
            <a:extLst>
              <a:ext uri="{FF2B5EF4-FFF2-40B4-BE49-F238E27FC236}">
                <a16:creationId xmlns:a16="http://schemas.microsoft.com/office/drawing/2014/main" id="{17DF526D-86C1-3E4F-9DA4-6C6D7131FB02}"/>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B94DD668-ED5E-4942-8BF0-0030961E5709}"/>
              </a:ext>
            </a:extLst>
          </p:cNvPr>
          <p:cNvGrpSpPr/>
          <p:nvPr/>
        </p:nvGrpSpPr>
        <p:grpSpPr>
          <a:xfrm>
            <a:off x="5392152" y="1951411"/>
            <a:ext cx="138019" cy="184666"/>
            <a:chOff x="9774808" y="5688323"/>
            <a:chExt cx="138019" cy="184666"/>
          </a:xfrm>
        </p:grpSpPr>
        <p:sp>
          <p:nvSpPr>
            <p:cNvPr id="239" name="Oval 238">
              <a:extLst>
                <a:ext uri="{FF2B5EF4-FFF2-40B4-BE49-F238E27FC236}">
                  <a16:creationId xmlns:a16="http://schemas.microsoft.com/office/drawing/2014/main" id="{1D7CE698-287C-9249-816A-0080DF69A78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1" name="TextBox 240">
              <a:extLst>
                <a:ext uri="{FF2B5EF4-FFF2-40B4-BE49-F238E27FC236}">
                  <a16:creationId xmlns:a16="http://schemas.microsoft.com/office/drawing/2014/main" id="{99BDCDC5-0B6A-9C48-85A9-5FC220AE4FEA}"/>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61" name="Group 260">
            <a:extLst>
              <a:ext uri="{FF2B5EF4-FFF2-40B4-BE49-F238E27FC236}">
                <a16:creationId xmlns:a16="http://schemas.microsoft.com/office/drawing/2014/main" id="{88AD5D83-9813-0049-98A5-BF4EF8AA26FC}"/>
              </a:ext>
            </a:extLst>
          </p:cNvPr>
          <p:cNvGrpSpPr/>
          <p:nvPr/>
        </p:nvGrpSpPr>
        <p:grpSpPr>
          <a:xfrm>
            <a:off x="4296127" y="2452451"/>
            <a:ext cx="138019" cy="184666"/>
            <a:chOff x="9774808" y="5688323"/>
            <a:chExt cx="138019" cy="184666"/>
          </a:xfrm>
        </p:grpSpPr>
        <p:sp>
          <p:nvSpPr>
            <p:cNvPr id="286" name="Oval 285">
              <a:extLst>
                <a:ext uri="{FF2B5EF4-FFF2-40B4-BE49-F238E27FC236}">
                  <a16:creationId xmlns:a16="http://schemas.microsoft.com/office/drawing/2014/main" id="{A6042C4F-E891-5E4A-9BFA-A3D4FFD47242}"/>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0" name="TextBox 289">
              <a:extLst>
                <a:ext uri="{FF2B5EF4-FFF2-40B4-BE49-F238E27FC236}">
                  <a16:creationId xmlns:a16="http://schemas.microsoft.com/office/drawing/2014/main" id="{5C082AA9-1172-2E4A-AC06-CC3D377A356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spTree>
    <p:extLst>
      <p:ext uri="{BB962C8B-B14F-4D97-AF65-F5344CB8AC3E}">
        <p14:creationId xmlns:p14="http://schemas.microsoft.com/office/powerpoint/2010/main" val="155211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11277600" y="6414532"/>
            <a:ext cx="304800" cy="228600"/>
          </a:xfrm>
        </p:spPr>
        <p:txBody>
          <a:bodyPr/>
          <a:lstStyle/>
          <a:p>
            <a:fld id="{E12D0507-9F86-7A45-BE8E-43760B9F92AA}" type="slidenum">
              <a:rPr lang="en-US" smtClean="0">
                <a:solidFill>
                  <a:srgbClr val="000000"/>
                </a:solidFill>
              </a:rPr>
              <a:pPr/>
              <a:t>5</a:t>
            </a:fld>
            <a:endParaRPr lang="en-US" dirty="0">
              <a:solidFill>
                <a:srgbClr val="000000"/>
              </a:solidFill>
            </a:endParaRPr>
          </a:p>
        </p:txBody>
      </p:sp>
      <p:sp>
        <p:nvSpPr>
          <p:cNvPr id="4" name="Title 3"/>
          <p:cNvSpPr>
            <a:spLocks noGrp="1"/>
          </p:cNvSpPr>
          <p:nvPr>
            <p:ph type="title"/>
          </p:nvPr>
        </p:nvSpPr>
        <p:spPr>
          <a:xfrm>
            <a:off x="280057" y="143420"/>
            <a:ext cx="11506403" cy="514350"/>
          </a:xfrm>
        </p:spPr>
        <p:txBody>
          <a:bodyPr>
            <a:noAutofit/>
          </a:bodyPr>
          <a:lstStyle/>
          <a:p>
            <a:r>
              <a:rPr lang="en-US" sz="2400" dirty="0"/>
              <a:t>ONAP with Legacy Orchestration, EMS, SA and Inventory #2 (NS deployment)</a:t>
            </a:r>
          </a:p>
        </p:txBody>
      </p:sp>
      <p:cxnSp>
        <p:nvCxnSpPr>
          <p:cNvPr id="185" name="Elbow Connector 184"/>
          <p:cNvCxnSpPr>
            <a:cxnSpLocks/>
            <a:stCxn id="131" idx="3"/>
            <a:endCxn id="358" idx="0"/>
          </p:cNvCxnSpPr>
          <p:nvPr/>
        </p:nvCxnSpPr>
        <p:spPr>
          <a:xfrm>
            <a:off x="1466600" y="2355479"/>
            <a:ext cx="399757" cy="7089"/>
          </a:xfrm>
          <a:prstGeom prst="straightConnector1">
            <a:avLst/>
          </a:prstGeom>
          <a:ln w="63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7" y="1489352"/>
            <a:ext cx="1578549"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r>
                  <a:rPr lang="en-US" sz="1350" dirty="0">
                    <a:solidFill>
                      <a:srgbClr val="FFFFFF"/>
                    </a:solidFill>
                  </a:rPr>
                  <a:t>1</a:t>
                </a: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76522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a:bodyPr>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C</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B</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 A</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293" idx="2"/>
            <a:endCxn id="189" idx="0"/>
          </p:cNvCxnSpPr>
          <p:nvPr/>
        </p:nvCxnSpPr>
        <p:spPr>
          <a:xfrm>
            <a:off x="4830584" y="2971800"/>
            <a:ext cx="1441688" cy="4637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9715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5" idx="0"/>
          </p:cNvCxnSpPr>
          <p:nvPr/>
        </p:nvCxnSpPr>
        <p:spPr>
          <a:xfrm flipH="1">
            <a:off x="3885081" y="3865457"/>
            <a:ext cx="2394393" cy="162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469157" y="3852446"/>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5190468" y="2362569"/>
            <a:ext cx="1805572" cy="752901"/>
          </a:xfrm>
          <a:prstGeom prst="bentConnector3">
            <a:avLst>
              <a:gd name="adj1" fmla="val 99603"/>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5661038" y="4661908"/>
            <a:ext cx="601447" cy="200055"/>
          </a:xfrm>
          <a:prstGeom prst="rect">
            <a:avLst/>
          </a:prstGeom>
          <a:noFill/>
        </p:spPr>
        <p:txBody>
          <a:bodyPr wrap="none" rtlCol="0">
            <a:spAutoFit/>
          </a:bodyPr>
          <a:lstStyle/>
          <a:p>
            <a:pPr algn="ctr"/>
            <a:r>
              <a:rPr lang="en-US" sz="700" dirty="0"/>
              <a:t>Proprietary</a:t>
            </a:r>
          </a:p>
        </p:txBody>
      </p:sp>
      <p:cxnSp>
        <p:nvCxnSpPr>
          <p:cNvPr id="456" name="Straight Arrow Connector 455">
            <a:extLst>
              <a:ext uri="{FF2B5EF4-FFF2-40B4-BE49-F238E27FC236}">
                <a16:creationId xmlns:a16="http://schemas.microsoft.com/office/drawing/2014/main" id="{AC6D03ED-9EDB-1648-99CC-D7FC8CB364C2}"/>
              </a:ext>
            </a:extLst>
          </p:cNvPr>
          <p:cNvCxnSpPr>
            <a:cxnSpLocks/>
            <a:endCxn id="195" idx="0"/>
          </p:cNvCxnSpPr>
          <p:nvPr/>
        </p:nvCxnSpPr>
        <p:spPr>
          <a:xfrm>
            <a:off x="3888289" y="4216473"/>
            <a:ext cx="46847" cy="84673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77946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77151" y="935311"/>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93513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43436"/>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272" name="Rectangle 271">
            <a:extLst>
              <a:ext uri="{FF2B5EF4-FFF2-40B4-BE49-F238E27FC236}">
                <a16:creationId xmlns:a16="http://schemas.microsoft.com/office/drawing/2014/main" id="{12B31DB4-EC00-B24B-AA31-7166C604534C}"/>
              </a:ext>
            </a:extLst>
          </p:cNvPr>
          <p:cNvSpPr/>
          <p:nvPr/>
        </p:nvSpPr>
        <p:spPr>
          <a:xfrm>
            <a:off x="582771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425906" y="971446"/>
            <a:ext cx="3784677" cy="33239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Onboard and catalog a SOL004 VNF package with a SOL001 VNFD.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solidFill>
                  <a:srgbClr val="ED7D31">
                    <a:lumMod val="75000"/>
                  </a:srgbClr>
                </a:solidFill>
                <a:latin typeface="Calibri" panose="020F0502020204030204"/>
              </a:rPr>
              <a:t>NFVO  R registers as a SOL005 compliant NFVO</a:t>
            </a:r>
            <a:endPar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 an ONAP Service A with only deployment configuration referencing VNF 1 and  and NFVO R to orchestrate it.</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receives request to create an instance of Service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ONAP</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“decomposes” the request into an NS.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ONAP calls NFVO R  via SOL005 API,  requesting creation of </a:t>
            </a:r>
            <a:r>
              <a:rPr lang="en-US" sz="1000" dirty="0">
                <a:solidFill>
                  <a:srgbClr val="7030A0"/>
                </a:solidFill>
                <a:latin typeface="Calibri" panose="020F0502020204030204"/>
              </a:rPr>
              <a:t>NS 1</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passing necessary “deployment data” values.</a:t>
            </a:r>
          </a:p>
          <a:p>
            <a:pPr marL="342900" lvl="0" indent="-342900">
              <a:buFontTx/>
              <a:buAutoNum type="arabicPeriod"/>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R calls VNFM C requesting creation of an instance of VNF </a:t>
            </a:r>
            <a:r>
              <a:rPr lang="en-US" sz="1000" dirty="0">
                <a:solidFill>
                  <a:srgbClr val="7030A0"/>
                </a:solidFill>
              </a:rPr>
              <a:t>1.</a:t>
            </a:r>
          </a:p>
          <a:p>
            <a:pPr marL="342900" lvl="0" indent="-342900">
              <a:buFontTx/>
              <a:buAutoNum type="arabicPeriod"/>
              <a:defRPr/>
            </a:pPr>
            <a:r>
              <a:rPr lang="en-US" sz="1000" dirty="0">
                <a:solidFill>
                  <a:srgbClr val="7030A0"/>
                </a:solidFill>
              </a:rPr>
              <a:t>VNFM C upcalls NFVO R asking for a “grant” of resources.</a:t>
            </a:r>
          </a:p>
          <a:p>
            <a:pPr marL="342900" lvl="0" indent="-342900">
              <a:buFontTx/>
              <a:buAutoNum type="arabicPeriod"/>
              <a:defRPr/>
            </a:pPr>
            <a:r>
              <a:rPr lang="en-US" sz="1000" dirty="0">
                <a:solidFill>
                  <a:srgbClr val="7030A0"/>
                </a:solidFill>
              </a:rPr>
              <a:t>NFVO R responds with resource information and VIM credentials.</a:t>
            </a:r>
            <a:endPar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000" dirty="0">
                <a:solidFill>
                  <a:srgbClr val="7030A0"/>
                </a:solidFill>
                <a:latin typeface="Calibri" panose="020F0502020204030204"/>
              </a:rPr>
              <a:t>VNFM C </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a:r>
          </a:p>
          <a:p>
            <a:pPr marL="342900" indent="-342900">
              <a:buFontTx/>
              <a:buAutoNum type="arabicPeriod"/>
              <a:defRPr/>
            </a:pPr>
            <a:r>
              <a:rPr lang="en-US" sz="1000" dirty="0">
                <a:solidFill>
                  <a:srgbClr val="7030A0"/>
                </a:solidFill>
              </a:rPr>
              <a:t>External user updates the EM(s) with the appropriate application configuration data which gets pushed to the VNF via a proprietary mechanism. </a:t>
            </a:r>
          </a:p>
        </p:txBody>
      </p:sp>
      <p:grpSp>
        <p:nvGrpSpPr>
          <p:cNvPr id="220" name="Group 219">
            <a:extLst>
              <a:ext uri="{FF2B5EF4-FFF2-40B4-BE49-F238E27FC236}">
                <a16:creationId xmlns:a16="http://schemas.microsoft.com/office/drawing/2014/main" id="{5369A7AE-3C09-4D67-B357-741277542C84}"/>
              </a:ext>
            </a:extLst>
          </p:cNvPr>
          <p:cNvGrpSpPr/>
          <p:nvPr/>
        </p:nvGrpSpPr>
        <p:grpSpPr>
          <a:xfrm>
            <a:off x="1528459" y="2029331"/>
            <a:ext cx="276038" cy="276999"/>
            <a:chOff x="8401672" y="3339929"/>
            <a:chExt cx="276038" cy="276999"/>
          </a:xfrm>
        </p:grpSpPr>
        <p:sp>
          <p:nvSpPr>
            <p:cNvPr id="221" name="Oval 220">
              <a:extLst>
                <a:ext uri="{FF2B5EF4-FFF2-40B4-BE49-F238E27FC236}">
                  <a16:creationId xmlns:a16="http://schemas.microsoft.com/office/drawing/2014/main" id="{5474B348-7D77-4865-A7A5-729DD82485D2}"/>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2" name="TextBox 103">
              <a:extLst>
                <a:ext uri="{FF2B5EF4-FFF2-40B4-BE49-F238E27FC236}">
                  <a16:creationId xmlns:a16="http://schemas.microsoft.com/office/drawing/2014/main" id="{2D823E9C-BF46-4338-B30D-DACF4FEBA4D8}"/>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31" name="Group 230">
            <a:extLst>
              <a:ext uri="{FF2B5EF4-FFF2-40B4-BE49-F238E27FC236}">
                <a16:creationId xmlns:a16="http://schemas.microsoft.com/office/drawing/2014/main" id="{49B49667-8F8A-8D46-A4A7-8B9802F7843D}"/>
              </a:ext>
            </a:extLst>
          </p:cNvPr>
          <p:cNvGrpSpPr/>
          <p:nvPr/>
        </p:nvGrpSpPr>
        <p:grpSpPr>
          <a:xfrm>
            <a:off x="5471178" y="3422799"/>
            <a:ext cx="276038" cy="276999"/>
            <a:chOff x="8401672" y="3339929"/>
            <a:chExt cx="276038" cy="276999"/>
          </a:xfrm>
        </p:grpSpPr>
        <p:sp>
          <p:nvSpPr>
            <p:cNvPr id="233" name="Oval 232">
              <a:extLst>
                <a:ext uri="{FF2B5EF4-FFF2-40B4-BE49-F238E27FC236}">
                  <a16:creationId xmlns:a16="http://schemas.microsoft.com/office/drawing/2014/main" id="{7B08FC75-47EA-9842-858E-C6DC55B28AA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4" name="TextBox 103">
              <a:extLst>
                <a:ext uri="{FF2B5EF4-FFF2-40B4-BE49-F238E27FC236}">
                  <a16:creationId xmlns:a16="http://schemas.microsoft.com/office/drawing/2014/main" id="{C6691637-14AB-3540-B933-88204904E95F}"/>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37" name="Group 236">
            <a:extLst>
              <a:ext uri="{FF2B5EF4-FFF2-40B4-BE49-F238E27FC236}">
                <a16:creationId xmlns:a16="http://schemas.microsoft.com/office/drawing/2014/main" id="{88537ECD-32E2-9F49-B9B0-772E777B1DD0}"/>
              </a:ext>
            </a:extLst>
          </p:cNvPr>
          <p:cNvGrpSpPr/>
          <p:nvPr/>
        </p:nvGrpSpPr>
        <p:grpSpPr>
          <a:xfrm>
            <a:off x="2370853" y="2850557"/>
            <a:ext cx="276038" cy="276999"/>
            <a:chOff x="8401672" y="3339929"/>
            <a:chExt cx="276038" cy="276999"/>
          </a:xfrm>
        </p:grpSpPr>
        <p:sp>
          <p:nvSpPr>
            <p:cNvPr id="238" name="Oval 237">
              <a:extLst>
                <a:ext uri="{FF2B5EF4-FFF2-40B4-BE49-F238E27FC236}">
                  <a16:creationId xmlns:a16="http://schemas.microsoft.com/office/drawing/2014/main" id="{82E3D117-859C-514A-B49E-B833E807ABCD}"/>
                </a:ext>
              </a:extLst>
            </p:cNvPr>
            <p:cNvSpPr/>
            <p:nvPr/>
          </p:nvSpPr>
          <p:spPr>
            <a:xfrm>
              <a:off x="8436428" y="338044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9" name="TextBox 103">
              <a:extLst>
                <a:ext uri="{FF2B5EF4-FFF2-40B4-BE49-F238E27FC236}">
                  <a16:creationId xmlns:a16="http://schemas.microsoft.com/office/drawing/2014/main" id="{8D86652D-0545-D64B-A7F3-BE36D4806509}"/>
                </a:ext>
              </a:extLst>
            </p:cNvPr>
            <p:cNvSpPr txBox="1"/>
            <p:nvPr/>
          </p:nvSpPr>
          <p:spPr>
            <a:xfrm>
              <a:off x="8401672" y="3339929"/>
              <a:ext cx="276038" cy="276999"/>
            </a:xfrm>
            <a:prstGeom prst="rect">
              <a:avLst/>
            </a:prstGeom>
            <a:noFill/>
          </p:spPr>
          <p:txBody>
            <a:bodyPr wrap="square"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14" name="Group 13">
            <a:extLst>
              <a:ext uri="{FF2B5EF4-FFF2-40B4-BE49-F238E27FC236}">
                <a16:creationId xmlns:a16="http://schemas.microsoft.com/office/drawing/2014/main" id="{C9DA2E87-1AD8-2B48-8A52-C6B7609637F7}"/>
              </a:ext>
            </a:extLst>
          </p:cNvPr>
          <p:cNvGrpSpPr/>
          <p:nvPr/>
        </p:nvGrpSpPr>
        <p:grpSpPr>
          <a:xfrm>
            <a:off x="5942873" y="1094392"/>
            <a:ext cx="138019" cy="184666"/>
            <a:chOff x="9774808" y="5688323"/>
            <a:chExt cx="138019" cy="184666"/>
          </a:xfrm>
        </p:grpSpPr>
        <p:sp>
          <p:nvSpPr>
            <p:cNvPr id="242" name="Oval 241">
              <a:extLst>
                <a:ext uri="{FF2B5EF4-FFF2-40B4-BE49-F238E27FC236}">
                  <a16:creationId xmlns:a16="http://schemas.microsoft.com/office/drawing/2014/main" id="{E9B99817-B864-9644-BBBC-98C1FE16B03F}"/>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3" name="TextBox 242">
              <a:extLst>
                <a:ext uri="{FF2B5EF4-FFF2-40B4-BE49-F238E27FC236}">
                  <a16:creationId xmlns:a16="http://schemas.microsoft.com/office/drawing/2014/main" id="{19073EE8-8B34-EA4F-A79A-E5B6D4E8DA72}"/>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1</a:t>
              </a:r>
            </a:p>
          </p:txBody>
        </p:sp>
      </p:grpSp>
      <p:grpSp>
        <p:nvGrpSpPr>
          <p:cNvPr id="244" name="Group 243">
            <a:extLst>
              <a:ext uri="{FF2B5EF4-FFF2-40B4-BE49-F238E27FC236}">
                <a16:creationId xmlns:a16="http://schemas.microsoft.com/office/drawing/2014/main" id="{6AD78B83-8C79-CC46-926B-0B839C53C85C}"/>
              </a:ext>
            </a:extLst>
          </p:cNvPr>
          <p:cNvGrpSpPr/>
          <p:nvPr/>
        </p:nvGrpSpPr>
        <p:grpSpPr>
          <a:xfrm>
            <a:off x="4906593" y="1697274"/>
            <a:ext cx="138019" cy="184666"/>
            <a:chOff x="9774808" y="5688323"/>
            <a:chExt cx="138019" cy="184666"/>
          </a:xfrm>
        </p:grpSpPr>
        <p:sp>
          <p:nvSpPr>
            <p:cNvPr id="247" name="Oval 246">
              <a:extLst>
                <a:ext uri="{FF2B5EF4-FFF2-40B4-BE49-F238E27FC236}">
                  <a16:creationId xmlns:a16="http://schemas.microsoft.com/office/drawing/2014/main" id="{14F0F77A-75A4-5249-8084-413CCE1F1625}"/>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9" name="TextBox 248">
              <a:extLst>
                <a:ext uri="{FF2B5EF4-FFF2-40B4-BE49-F238E27FC236}">
                  <a16:creationId xmlns:a16="http://schemas.microsoft.com/office/drawing/2014/main" id="{17A065A3-E2E1-DF47-BE6F-D96678E932C8}"/>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2</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0" name="Group 259">
            <a:extLst>
              <a:ext uri="{FF2B5EF4-FFF2-40B4-BE49-F238E27FC236}">
                <a16:creationId xmlns:a16="http://schemas.microsoft.com/office/drawing/2014/main" id="{8EDB5C24-DFB4-D146-9A24-AC8DA34D0301}"/>
              </a:ext>
            </a:extLst>
          </p:cNvPr>
          <p:cNvGrpSpPr/>
          <p:nvPr/>
        </p:nvGrpSpPr>
        <p:grpSpPr>
          <a:xfrm>
            <a:off x="5982918" y="2259249"/>
            <a:ext cx="138019" cy="184666"/>
            <a:chOff x="9774808" y="5688323"/>
            <a:chExt cx="138019" cy="184666"/>
          </a:xfrm>
        </p:grpSpPr>
        <p:sp>
          <p:nvSpPr>
            <p:cNvPr id="262" name="Oval 261">
              <a:extLst>
                <a:ext uri="{FF2B5EF4-FFF2-40B4-BE49-F238E27FC236}">
                  <a16:creationId xmlns:a16="http://schemas.microsoft.com/office/drawing/2014/main" id="{EB2864D6-CB98-6D4D-AE2B-864383AE8C0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TextBox 262">
              <a:extLst>
                <a:ext uri="{FF2B5EF4-FFF2-40B4-BE49-F238E27FC236}">
                  <a16:creationId xmlns:a16="http://schemas.microsoft.com/office/drawing/2014/main" id="{533094A4-6C23-E94F-A4DF-083D666BCA57}"/>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3</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4" name="Group 263">
            <a:extLst>
              <a:ext uri="{FF2B5EF4-FFF2-40B4-BE49-F238E27FC236}">
                <a16:creationId xmlns:a16="http://schemas.microsoft.com/office/drawing/2014/main" id="{FF93972D-CCDC-9A40-BA00-22B83940BFDA}"/>
              </a:ext>
            </a:extLst>
          </p:cNvPr>
          <p:cNvGrpSpPr/>
          <p:nvPr/>
        </p:nvGrpSpPr>
        <p:grpSpPr>
          <a:xfrm>
            <a:off x="5849452" y="3152225"/>
            <a:ext cx="138019" cy="184666"/>
            <a:chOff x="9774808" y="5688323"/>
            <a:chExt cx="138019" cy="184666"/>
          </a:xfrm>
        </p:grpSpPr>
        <p:sp>
          <p:nvSpPr>
            <p:cNvPr id="273" name="Oval 272">
              <a:extLst>
                <a:ext uri="{FF2B5EF4-FFF2-40B4-BE49-F238E27FC236}">
                  <a16:creationId xmlns:a16="http://schemas.microsoft.com/office/drawing/2014/main" id="{5519F236-5D44-FE42-8DEF-5B186C0DBAA1}"/>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TextBox 274">
              <a:extLst>
                <a:ext uri="{FF2B5EF4-FFF2-40B4-BE49-F238E27FC236}">
                  <a16:creationId xmlns:a16="http://schemas.microsoft.com/office/drawing/2014/main" id="{958E4D3A-2FD6-264B-A732-CBD6E43B0CCD}"/>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3</a:t>
              </a:r>
            </a:p>
          </p:txBody>
        </p:sp>
      </p:grpSp>
      <p:grpSp>
        <p:nvGrpSpPr>
          <p:cNvPr id="276" name="Group 275">
            <a:extLst>
              <a:ext uri="{FF2B5EF4-FFF2-40B4-BE49-F238E27FC236}">
                <a16:creationId xmlns:a16="http://schemas.microsoft.com/office/drawing/2014/main" id="{0CCB9A7C-D5C6-CB41-A550-92068B667BC6}"/>
              </a:ext>
            </a:extLst>
          </p:cNvPr>
          <p:cNvGrpSpPr/>
          <p:nvPr/>
        </p:nvGrpSpPr>
        <p:grpSpPr>
          <a:xfrm>
            <a:off x="5129022" y="3870352"/>
            <a:ext cx="138019" cy="184666"/>
            <a:chOff x="9774808" y="5688323"/>
            <a:chExt cx="138019" cy="184666"/>
          </a:xfrm>
        </p:grpSpPr>
        <p:sp>
          <p:nvSpPr>
            <p:cNvPr id="278" name="Oval 277">
              <a:extLst>
                <a:ext uri="{FF2B5EF4-FFF2-40B4-BE49-F238E27FC236}">
                  <a16:creationId xmlns:a16="http://schemas.microsoft.com/office/drawing/2014/main" id="{7F3C31C0-F073-684F-8F98-ECF1462837C7}"/>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9" name="TextBox 278">
              <a:extLst>
                <a:ext uri="{FF2B5EF4-FFF2-40B4-BE49-F238E27FC236}">
                  <a16:creationId xmlns:a16="http://schemas.microsoft.com/office/drawing/2014/main" id="{C30797C4-EE39-FB40-B898-7BF048D1E12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4</a:t>
              </a:r>
            </a:p>
          </p:txBody>
        </p:sp>
      </p:grpSp>
      <p:grpSp>
        <p:nvGrpSpPr>
          <p:cNvPr id="283" name="Group 282">
            <a:extLst>
              <a:ext uri="{FF2B5EF4-FFF2-40B4-BE49-F238E27FC236}">
                <a16:creationId xmlns:a16="http://schemas.microsoft.com/office/drawing/2014/main" id="{1CB10AA5-01BB-9949-BA94-3246E6BF461C}"/>
              </a:ext>
            </a:extLst>
          </p:cNvPr>
          <p:cNvGrpSpPr/>
          <p:nvPr/>
        </p:nvGrpSpPr>
        <p:grpSpPr>
          <a:xfrm>
            <a:off x="5243689" y="3905967"/>
            <a:ext cx="138019" cy="184666"/>
            <a:chOff x="9774808" y="5688323"/>
            <a:chExt cx="138019" cy="184666"/>
          </a:xfrm>
        </p:grpSpPr>
        <p:sp>
          <p:nvSpPr>
            <p:cNvPr id="284" name="Oval 283">
              <a:extLst>
                <a:ext uri="{FF2B5EF4-FFF2-40B4-BE49-F238E27FC236}">
                  <a16:creationId xmlns:a16="http://schemas.microsoft.com/office/drawing/2014/main" id="{C3834384-8D62-6D4B-B4F0-824B148372AD}"/>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5" name="TextBox 284">
              <a:extLst>
                <a:ext uri="{FF2B5EF4-FFF2-40B4-BE49-F238E27FC236}">
                  <a16:creationId xmlns:a16="http://schemas.microsoft.com/office/drawing/2014/main" id="{A9A34392-66E5-A74D-B7BC-7F2713BDB464}"/>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5</a:t>
              </a:r>
            </a:p>
          </p:txBody>
        </p:sp>
      </p:grpSp>
      <p:grpSp>
        <p:nvGrpSpPr>
          <p:cNvPr id="287" name="Group 286">
            <a:extLst>
              <a:ext uri="{FF2B5EF4-FFF2-40B4-BE49-F238E27FC236}">
                <a16:creationId xmlns:a16="http://schemas.microsoft.com/office/drawing/2014/main" id="{3EF275B8-581D-E14D-B731-886941974E22}"/>
              </a:ext>
            </a:extLst>
          </p:cNvPr>
          <p:cNvGrpSpPr/>
          <p:nvPr/>
        </p:nvGrpSpPr>
        <p:grpSpPr>
          <a:xfrm>
            <a:off x="5380911" y="3924271"/>
            <a:ext cx="138019" cy="184666"/>
            <a:chOff x="9774808" y="5688323"/>
            <a:chExt cx="138019" cy="184666"/>
          </a:xfrm>
        </p:grpSpPr>
        <p:sp>
          <p:nvSpPr>
            <p:cNvPr id="288" name="Oval 287">
              <a:extLst>
                <a:ext uri="{FF2B5EF4-FFF2-40B4-BE49-F238E27FC236}">
                  <a16:creationId xmlns:a16="http://schemas.microsoft.com/office/drawing/2014/main" id="{FDC897B3-2B51-A74E-97BF-FE6C1B32AB6C}"/>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TextBox 288">
              <a:extLst>
                <a:ext uri="{FF2B5EF4-FFF2-40B4-BE49-F238E27FC236}">
                  <a16:creationId xmlns:a16="http://schemas.microsoft.com/office/drawing/2014/main" id="{2C0A1453-0B69-174A-B94E-8516FFF1EF71}"/>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6</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41" name="Group 240">
            <a:extLst>
              <a:ext uri="{FF2B5EF4-FFF2-40B4-BE49-F238E27FC236}">
                <a16:creationId xmlns:a16="http://schemas.microsoft.com/office/drawing/2014/main" id="{0160BD4B-1359-DC4B-B326-D25420948F4D}"/>
              </a:ext>
            </a:extLst>
          </p:cNvPr>
          <p:cNvGrpSpPr/>
          <p:nvPr/>
        </p:nvGrpSpPr>
        <p:grpSpPr>
          <a:xfrm>
            <a:off x="3698175" y="4613965"/>
            <a:ext cx="138019" cy="184666"/>
            <a:chOff x="9774808" y="5688323"/>
            <a:chExt cx="138019" cy="184666"/>
          </a:xfrm>
        </p:grpSpPr>
        <p:sp>
          <p:nvSpPr>
            <p:cNvPr id="261" name="Oval 260">
              <a:extLst>
                <a:ext uri="{FF2B5EF4-FFF2-40B4-BE49-F238E27FC236}">
                  <a16:creationId xmlns:a16="http://schemas.microsoft.com/office/drawing/2014/main" id="{78F9828E-07E9-5A48-907F-0D2BBB9235D6}"/>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6" name="TextBox 285">
              <a:extLst>
                <a:ext uri="{FF2B5EF4-FFF2-40B4-BE49-F238E27FC236}">
                  <a16:creationId xmlns:a16="http://schemas.microsoft.com/office/drawing/2014/main" id="{CA658413-9873-714C-B96F-BB88669DFB43}"/>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white"/>
                  </a:solidFill>
                  <a:latin typeface="Calibri" panose="020F0502020204030204"/>
                </a:rPr>
                <a:t>7</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0" name="Group 289">
            <a:extLst>
              <a:ext uri="{FF2B5EF4-FFF2-40B4-BE49-F238E27FC236}">
                <a16:creationId xmlns:a16="http://schemas.microsoft.com/office/drawing/2014/main" id="{8B5BEF55-A02A-7A4A-9220-1198A118FBF4}"/>
              </a:ext>
            </a:extLst>
          </p:cNvPr>
          <p:cNvGrpSpPr/>
          <p:nvPr/>
        </p:nvGrpSpPr>
        <p:grpSpPr>
          <a:xfrm>
            <a:off x="6010945" y="4750622"/>
            <a:ext cx="138019" cy="184666"/>
            <a:chOff x="9774808" y="5688323"/>
            <a:chExt cx="138019" cy="184666"/>
          </a:xfrm>
        </p:grpSpPr>
        <p:sp>
          <p:nvSpPr>
            <p:cNvPr id="291" name="Oval 290">
              <a:extLst>
                <a:ext uri="{FF2B5EF4-FFF2-40B4-BE49-F238E27FC236}">
                  <a16:creationId xmlns:a16="http://schemas.microsoft.com/office/drawing/2014/main" id="{BCD380B5-D195-BC44-AD39-8AB9D90E8299}"/>
                </a:ext>
              </a:extLst>
            </p:cNvPr>
            <p:cNvSpPr/>
            <p:nvPr/>
          </p:nvSpPr>
          <p:spPr>
            <a:xfrm>
              <a:off x="9774808" y="5707373"/>
              <a:ext cx="138019" cy="13716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TextBox 291">
              <a:extLst>
                <a:ext uri="{FF2B5EF4-FFF2-40B4-BE49-F238E27FC236}">
                  <a16:creationId xmlns:a16="http://schemas.microsoft.com/office/drawing/2014/main" id="{3ED431B6-C7FE-7E4F-8BC6-B67E672A0D25}"/>
                </a:ext>
              </a:extLst>
            </p:cNvPr>
            <p:cNvSpPr txBox="1"/>
            <p:nvPr/>
          </p:nvSpPr>
          <p:spPr>
            <a:xfrm>
              <a:off x="9805323" y="5688323"/>
              <a:ext cx="785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rPr>
                <a:t>8</a:t>
              </a:r>
            </a:p>
          </p:txBody>
        </p:sp>
      </p:grpSp>
      <p:sp>
        <p:nvSpPr>
          <p:cNvPr id="293" name="圆角矩形 32">
            <a:extLst>
              <a:ext uri="{FF2B5EF4-FFF2-40B4-BE49-F238E27FC236}">
                <a16:creationId xmlns:a16="http://schemas.microsoft.com/office/drawing/2014/main" id="{4D78F668-3EDE-0C47-BA9A-93A211A42250}"/>
              </a:ext>
            </a:extLst>
          </p:cNvPr>
          <p:cNvSpPr/>
          <p:nvPr/>
        </p:nvSpPr>
        <p:spPr>
          <a:xfrm>
            <a:off x="4591487"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94" name="TextBox 293">
            <a:extLst>
              <a:ext uri="{FF2B5EF4-FFF2-40B4-BE49-F238E27FC236}">
                <a16:creationId xmlns:a16="http://schemas.microsoft.com/office/drawing/2014/main" id="{EC778068-5A2C-1643-88BC-54F6F36736D1}"/>
              </a:ext>
            </a:extLst>
          </p:cNvPr>
          <p:cNvSpPr txBox="1"/>
          <p:nvPr/>
        </p:nvSpPr>
        <p:spPr>
          <a:xfrm flipH="1">
            <a:off x="4620514" y="2576704"/>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SOL005 </a:t>
            </a:r>
          </a:p>
          <a:p>
            <a:pPr algn="ctr" defTabSz="342900" hangingPunct="0"/>
            <a:r>
              <a:rPr lang="en-US" sz="600" b="1" dirty="0">
                <a:solidFill>
                  <a:prstClr val="black"/>
                </a:solidFill>
                <a:sym typeface="Calibri"/>
              </a:rPr>
              <a:t>Adapter</a:t>
            </a:r>
          </a:p>
        </p:txBody>
      </p:sp>
      <p:cxnSp>
        <p:nvCxnSpPr>
          <p:cNvPr id="295" name="Straight Connector 294">
            <a:extLst>
              <a:ext uri="{FF2B5EF4-FFF2-40B4-BE49-F238E27FC236}">
                <a16:creationId xmlns:a16="http://schemas.microsoft.com/office/drawing/2014/main" id="{3FFB0E0D-8572-1C4A-B722-95FDB0957A86}"/>
              </a:ext>
            </a:extLst>
          </p:cNvPr>
          <p:cNvCxnSpPr/>
          <p:nvPr/>
        </p:nvCxnSpPr>
        <p:spPr>
          <a:xfrm>
            <a:off x="4815252" y="2357395"/>
            <a:ext cx="0" cy="79051"/>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8DB5D7D5-3F27-3049-AE76-CFE7CBEE7434}"/>
              </a:ext>
            </a:extLst>
          </p:cNvPr>
          <p:cNvSpPr txBox="1"/>
          <p:nvPr/>
        </p:nvSpPr>
        <p:spPr>
          <a:xfrm>
            <a:off x="8458062" y="5136822"/>
            <a:ext cx="3718122" cy="707886"/>
          </a:xfrm>
          <a:prstGeom prst="rect">
            <a:avLst/>
          </a:prstGeom>
          <a:noFill/>
        </p:spPr>
        <p:txBody>
          <a:bodyPr wrap="square" rtlCol="0">
            <a:spAutoFit/>
          </a:bodyPr>
          <a:lstStyle/>
          <a:p>
            <a:r>
              <a:rPr lang="en-US" sz="1000" dirty="0"/>
              <a:t>Goal:  Leverage ONAP VNF onboarding and Service Design capabilities to develop a composite service that can be instantiated and managed by an existing SOL005 compliant orchestrator. (ONAP acting as an OSS/BSS)</a:t>
            </a:r>
          </a:p>
        </p:txBody>
      </p:sp>
    </p:spTree>
    <p:extLst>
      <p:ext uri="{BB962C8B-B14F-4D97-AF65-F5344CB8AC3E}">
        <p14:creationId xmlns:p14="http://schemas.microsoft.com/office/powerpoint/2010/main" val="3554249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C081D7-8251-6A44-939F-7BC5C631A958}"/>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C6B7DB1F-6BAA-0149-BB27-E77D682A369F}"/>
              </a:ext>
            </a:extLst>
          </p:cNvPr>
          <p:cNvSpPr>
            <a:spLocks noGrp="1"/>
          </p:cNvSpPr>
          <p:nvPr>
            <p:ph type="title"/>
          </p:nvPr>
        </p:nvSpPr>
        <p:spPr/>
        <p:txBody>
          <a:bodyPr>
            <a:normAutofit fontScale="90000"/>
          </a:bodyPr>
          <a:lstStyle/>
          <a:p>
            <a:r>
              <a:rPr lang="en-US" dirty="0"/>
              <a:t>Backup</a:t>
            </a:r>
          </a:p>
        </p:txBody>
      </p:sp>
    </p:spTree>
    <p:extLst>
      <p:ext uri="{BB962C8B-B14F-4D97-AF65-F5344CB8AC3E}">
        <p14:creationId xmlns:p14="http://schemas.microsoft.com/office/powerpoint/2010/main" val="4200998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Freeform 46"/>
          <p:cNvSpPr>
            <a:spLocks/>
          </p:cNvSpPr>
          <p:nvPr/>
        </p:nvSpPr>
        <p:spPr bwMode="auto">
          <a:xfrm>
            <a:off x="4802109" y="551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7" name="Freeform 46"/>
          <p:cNvSpPr>
            <a:spLocks/>
          </p:cNvSpPr>
          <p:nvPr/>
        </p:nvSpPr>
        <p:spPr bwMode="auto">
          <a:xfrm>
            <a:off x="3059377" y="5590729"/>
            <a:ext cx="839452"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26" name="Freeform 46"/>
          <p:cNvSpPr>
            <a:spLocks/>
          </p:cNvSpPr>
          <p:nvPr/>
        </p:nvSpPr>
        <p:spPr bwMode="auto">
          <a:xfrm>
            <a:off x="3916491" y="5618046"/>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46" name="Straight Connector 45"/>
          <p:cNvCxnSpPr>
            <a:endCxn id="41" idx="0"/>
          </p:cNvCxnSpPr>
          <p:nvPr/>
        </p:nvCxnSpPr>
        <p:spPr>
          <a:xfrm>
            <a:off x="773243" y="5566492"/>
            <a:ext cx="70073" cy="102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20996" y="5544890"/>
            <a:ext cx="9932" cy="99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flipV="1">
            <a:off x="5190468" y="5318443"/>
            <a:ext cx="3923" cy="114914"/>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a:xfrm>
            <a:off x="11277600" y="6414532"/>
            <a:ext cx="304800" cy="228600"/>
          </a:xfrm>
        </p:spPr>
        <p:txBody>
          <a:bodyPr/>
          <a:lstStyle/>
          <a:p>
            <a:fld id="{E12D0507-9F86-7A45-BE8E-43760B9F92AA}" type="slidenum">
              <a:rPr lang="en-US" smtClean="0">
                <a:solidFill>
                  <a:srgbClr val="000000"/>
                </a:solidFill>
              </a:rPr>
              <a:pPr/>
              <a:t>7</a:t>
            </a:fld>
            <a:endParaRPr lang="en-US" dirty="0">
              <a:solidFill>
                <a:srgbClr val="000000"/>
              </a:solidFill>
            </a:endParaRPr>
          </a:p>
        </p:txBody>
      </p:sp>
      <p:sp>
        <p:nvSpPr>
          <p:cNvPr id="4" name="Title 3"/>
          <p:cNvSpPr>
            <a:spLocks noGrp="1"/>
          </p:cNvSpPr>
          <p:nvPr>
            <p:ph type="title"/>
          </p:nvPr>
        </p:nvSpPr>
        <p:spPr>
          <a:xfrm>
            <a:off x="280058" y="143420"/>
            <a:ext cx="10827068" cy="514350"/>
          </a:xfrm>
        </p:spPr>
        <p:txBody>
          <a:bodyPr>
            <a:normAutofit fontScale="90000"/>
          </a:bodyPr>
          <a:lstStyle/>
          <a:p>
            <a:r>
              <a:rPr lang="en-US" dirty="0"/>
              <a:t>ONAP with Legacy Orchestration, EMS, SA and Inventory</a:t>
            </a:r>
          </a:p>
        </p:txBody>
      </p:sp>
      <p:cxnSp>
        <p:nvCxnSpPr>
          <p:cNvPr id="185" name="Elbow Connector 184"/>
          <p:cNvCxnSpPr>
            <a:cxnSpLocks/>
            <a:stCxn id="131" idx="3"/>
            <a:endCxn id="358" idx="0"/>
          </p:cNvCxnSpPr>
          <p:nvPr/>
        </p:nvCxnSpPr>
        <p:spPr>
          <a:xfrm>
            <a:off x="1385612" y="2355479"/>
            <a:ext cx="480745" cy="7089"/>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9EA7443E-B19A-8746-BD89-59B59B285625}"/>
              </a:ext>
            </a:extLst>
          </p:cNvPr>
          <p:cNvGrpSpPr/>
          <p:nvPr/>
        </p:nvGrpSpPr>
        <p:grpSpPr>
          <a:xfrm>
            <a:off x="175778" y="1489352"/>
            <a:ext cx="1479508" cy="1881604"/>
            <a:chOff x="381003" y="1585136"/>
            <a:chExt cx="1387163" cy="1881604"/>
          </a:xfrm>
        </p:grpSpPr>
        <p:grpSp>
          <p:nvGrpSpPr>
            <p:cNvPr id="168" name="Group 167"/>
            <p:cNvGrpSpPr/>
            <p:nvPr/>
          </p:nvGrpSpPr>
          <p:grpSpPr>
            <a:xfrm>
              <a:off x="1244660" y="2262773"/>
              <a:ext cx="146836" cy="1203967"/>
              <a:chOff x="708884" y="1569705"/>
              <a:chExt cx="328112" cy="2585334"/>
            </a:xfrm>
          </p:grpSpPr>
          <p:sp>
            <p:nvSpPr>
              <p:cNvPr id="169" name="Snip Single Corner Rectangle 168"/>
              <p:cNvSpPr/>
              <p:nvPr/>
            </p:nvSpPr>
            <p:spPr>
              <a:xfrm>
                <a:off x="721040" y="1569705"/>
                <a:ext cx="315956"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70"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71" name="TextBox 170"/>
            <p:cNvSpPr txBox="1"/>
            <p:nvPr/>
          </p:nvSpPr>
          <p:spPr>
            <a:xfrm>
              <a:off x="1144295" y="2495195"/>
              <a:ext cx="376796" cy="280333"/>
            </a:xfrm>
            <a:prstGeom prst="rect">
              <a:avLst/>
            </a:prstGeom>
            <a:noFill/>
          </p:spPr>
          <p:txBody>
            <a:bodyPr wrap="square" lIns="0" tIns="0" rIns="0" bIns="0" rtlCol="0">
              <a:spAutoFit/>
            </a:bodyPr>
            <a:lstStyle/>
            <a:p>
              <a:pPr defTabSz="342900">
                <a:lnSpc>
                  <a:spcPct val="90000"/>
                </a:lnSpc>
              </a:pPr>
              <a:r>
                <a:rPr lang="en-US" sz="506" b="1" dirty="0">
                  <a:solidFill>
                    <a:srgbClr val="000000"/>
                  </a:solidFill>
                  <a:cs typeface="NeueHaasGroteskDisp Std"/>
                </a:rPr>
                <a:t>VNF Package</a:t>
              </a:r>
              <a:br>
                <a:rPr lang="en-US" sz="506" i="1" dirty="0">
                  <a:solidFill>
                    <a:srgbClr val="000000"/>
                  </a:solidFill>
                  <a:cs typeface="NeueHaasGroteskDisp Std"/>
                </a:rPr>
              </a:br>
              <a:r>
                <a:rPr lang="en-US" sz="506" i="1" dirty="0">
                  <a:solidFill>
                    <a:srgbClr val="000000"/>
                  </a:solidFill>
                  <a:cs typeface="NeueHaasGroteskDisp Std"/>
                </a:rPr>
                <a:t>(images, descriptors,</a:t>
              </a:r>
            </a:p>
            <a:p>
              <a:pPr defTabSz="342900">
                <a:lnSpc>
                  <a:spcPct val="90000"/>
                </a:lnSpc>
              </a:pPr>
              <a:r>
                <a:rPr lang="en-US" sz="506" i="1" dirty="0">
                  <a:solidFill>
                    <a:srgbClr val="000000"/>
                  </a:solidFill>
                  <a:cs typeface="NeueHaasGroteskDisp Std"/>
                </a:rPr>
                <a:t>scripts)</a:t>
              </a:r>
            </a:p>
          </p:txBody>
        </p:sp>
        <p:grpSp>
          <p:nvGrpSpPr>
            <p:cNvPr id="5" name="Group 4">
              <a:extLst>
                <a:ext uri="{FF2B5EF4-FFF2-40B4-BE49-F238E27FC236}">
                  <a16:creationId xmlns:a16="http://schemas.microsoft.com/office/drawing/2014/main" id="{C1CF6EE2-B40F-8847-9A6F-10FDAA3FB07B}"/>
                </a:ext>
              </a:extLst>
            </p:cNvPr>
            <p:cNvGrpSpPr/>
            <p:nvPr/>
          </p:nvGrpSpPr>
          <p:grpSpPr>
            <a:xfrm>
              <a:off x="381003" y="1585136"/>
              <a:ext cx="1387163" cy="1732253"/>
              <a:chOff x="381003" y="2598182"/>
              <a:chExt cx="1387163" cy="1732253"/>
            </a:xfrm>
          </p:grpSpPr>
          <p:pic>
            <p:nvPicPr>
              <p:cNvPr id="104" name="Picture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2670663"/>
                <a:ext cx="211917" cy="211972"/>
              </a:xfrm>
              <a:prstGeom prst="rect">
                <a:avLst/>
              </a:prstGeom>
              <a:effectLst>
                <a:outerShdw blurRad="50800" dist="38100" dir="2700000" algn="tl" rotWithShape="0">
                  <a:prstClr val="black">
                    <a:alpha val="40000"/>
                  </a:prstClr>
                </a:outerShdw>
              </a:effectLst>
            </p:spPr>
          </p:pic>
          <p:sp>
            <p:nvSpPr>
              <p:cNvPr id="106" name="TextBox 105"/>
              <p:cNvSpPr txBox="1"/>
              <p:nvPr/>
            </p:nvSpPr>
            <p:spPr>
              <a:xfrm>
                <a:off x="618431" y="2951882"/>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VNF Vendors</a:t>
                </a:r>
              </a:p>
            </p:txBody>
          </p: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273433"/>
                <a:ext cx="211917" cy="211972"/>
              </a:xfrm>
              <a:prstGeom prst="rect">
                <a:avLst/>
              </a:prstGeom>
              <a:effectLst>
                <a:outerShdw blurRad="50800" dist="38100" dir="2700000" algn="tl" rotWithShape="0">
                  <a:prstClr val="black">
                    <a:alpha val="40000"/>
                  </a:prstClr>
                </a:outerShdw>
              </a:effectLst>
            </p:spPr>
          </p:pic>
          <p:sp>
            <p:nvSpPr>
              <p:cNvPr id="129" name="TextBox 128"/>
              <p:cNvSpPr txBox="1"/>
              <p:nvPr/>
            </p:nvSpPr>
            <p:spPr>
              <a:xfrm>
                <a:off x="618431" y="3554650"/>
                <a:ext cx="396869" cy="140167"/>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Suppliers/ Partners</a:t>
                </a: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06" y="3886126"/>
                <a:ext cx="211917" cy="211972"/>
              </a:xfrm>
              <a:prstGeom prst="rect">
                <a:avLst/>
              </a:prstGeom>
              <a:effectLst>
                <a:outerShdw blurRad="50800" dist="38100" dir="2700000" algn="tl" rotWithShape="0">
                  <a:prstClr val="black">
                    <a:alpha val="40000"/>
                  </a:prstClr>
                </a:outerShdw>
              </a:effectLst>
            </p:spPr>
          </p:pic>
          <p:sp>
            <p:nvSpPr>
              <p:cNvPr id="131" name="Rounded Rectangle 130"/>
              <p:cNvSpPr/>
              <p:nvPr/>
            </p:nvSpPr>
            <p:spPr>
              <a:xfrm>
                <a:off x="381003" y="2598182"/>
                <a:ext cx="1134321" cy="1732253"/>
              </a:xfrm>
              <a:prstGeom prst="roundRect">
                <a:avLst>
                  <a:gd name="adj" fmla="val 1379"/>
                </a:avLst>
              </a:prstGeom>
              <a:no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2" name="Isosceles Triangle 131"/>
              <p:cNvSpPr/>
              <p:nvPr/>
            </p:nvSpPr>
            <p:spPr>
              <a:xfrm rot="5400000">
                <a:off x="902141" y="2809071"/>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3" name="Isosceles Triangle 132"/>
              <p:cNvSpPr/>
              <p:nvPr/>
            </p:nvSpPr>
            <p:spPr>
              <a:xfrm rot="5400000">
                <a:off x="893256" y="3424866"/>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4" name="Isosceles Triangle 133"/>
              <p:cNvSpPr/>
              <p:nvPr/>
            </p:nvSpPr>
            <p:spPr>
              <a:xfrm rot="5400000">
                <a:off x="893256" y="4036125"/>
                <a:ext cx="349898" cy="49900"/>
              </a:xfrm>
              <a:prstGeom prst="triangl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135" name="TextBox 134"/>
              <p:cNvSpPr txBox="1"/>
              <p:nvPr/>
            </p:nvSpPr>
            <p:spPr>
              <a:xfrm>
                <a:off x="599239" y="4186882"/>
                <a:ext cx="396869" cy="70084"/>
              </a:xfrm>
              <a:prstGeom prst="rect">
                <a:avLst/>
              </a:prstGeom>
              <a:noFill/>
            </p:spPr>
            <p:txBody>
              <a:bodyPr wrap="square" lIns="0" tIns="0" rIns="0" bIns="0" rtlCol="0">
                <a:spAutoFit/>
              </a:bodyPr>
              <a:lstStyle/>
              <a:p>
                <a:pPr algn="ctr" defTabSz="342900">
                  <a:lnSpc>
                    <a:spcPct val="90000"/>
                  </a:lnSpc>
                </a:pPr>
                <a:r>
                  <a:rPr lang="en-US" sz="506" b="1" dirty="0">
                    <a:solidFill>
                      <a:srgbClr val="000000"/>
                    </a:solidFill>
                    <a:cs typeface="NeueHaasGroteskDisp Std"/>
                  </a:rPr>
                  <a:t>Internal</a:t>
                </a:r>
              </a:p>
            </p:txBody>
          </p:sp>
          <p:grpSp>
            <p:nvGrpSpPr>
              <p:cNvPr id="155" name="Group 154"/>
              <p:cNvGrpSpPr/>
              <p:nvPr/>
            </p:nvGrpSpPr>
            <p:grpSpPr>
              <a:xfrm>
                <a:off x="492639" y="2699353"/>
                <a:ext cx="141396" cy="171602"/>
                <a:chOff x="651995" y="3869137"/>
                <a:chExt cx="315955" cy="368489"/>
              </a:xfrm>
            </p:grpSpPr>
            <p:sp>
              <p:nvSpPr>
                <p:cNvPr id="156" name="Snip Single Corner Rectangle 15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5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2" name="Group 161"/>
              <p:cNvGrpSpPr/>
              <p:nvPr/>
            </p:nvGrpSpPr>
            <p:grpSpPr>
              <a:xfrm>
                <a:off x="492639" y="3295785"/>
                <a:ext cx="141396" cy="171602"/>
                <a:chOff x="651995" y="3869137"/>
                <a:chExt cx="315955" cy="368489"/>
              </a:xfrm>
            </p:grpSpPr>
            <p:sp>
              <p:nvSpPr>
                <p:cNvPr id="163" name="Snip Single Corner Rectangle 162"/>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4"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165" name="Group 164"/>
              <p:cNvGrpSpPr/>
              <p:nvPr/>
            </p:nvGrpSpPr>
            <p:grpSpPr>
              <a:xfrm>
                <a:off x="492639" y="3917288"/>
                <a:ext cx="141396" cy="171602"/>
                <a:chOff x="651995" y="3869137"/>
                <a:chExt cx="315955" cy="368489"/>
              </a:xfrm>
            </p:grpSpPr>
            <p:sp>
              <p:nvSpPr>
                <p:cNvPr id="166" name="Snip Single Corner Rectangle 1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1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182" name="Freeform 106"/>
              <p:cNvSpPr>
                <a:spLocks/>
              </p:cNvSpPr>
              <p:nvPr/>
            </p:nvSpPr>
            <p:spPr bwMode="auto">
              <a:xfrm>
                <a:off x="1749281" y="3724029"/>
                <a:ext cx="18885" cy="19996"/>
              </a:xfrm>
              <a:custGeom>
                <a:avLst/>
                <a:gdLst>
                  <a:gd name="T0" fmla="*/ 12 w 23"/>
                  <a:gd name="T1" fmla="*/ 0 h 25"/>
                  <a:gd name="T2" fmla="*/ 10 w 23"/>
                  <a:gd name="T3" fmla="*/ 1 h 25"/>
                  <a:gd name="T4" fmla="*/ 3 w 23"/>
                  <a:gd name="T5" fmla="*/ 7 h 25"/>
                  <a:gd name="T6" fmla="*/ 2 w 23"/>
                  <a:gd name="T7" fmla="*/ 17 h 25"/>
                  <a:gd name="T8" fmla="*/ 8 w 23"/>
                  <a:gd name="T9" fmla="*/ 24 h 25"/>
                  <a:gd name="T10" fmla="*/ 12 w 23"/>
                  <a:gd name="T11" fmla="*/ 24 h 25"/>
                  <a:gd name="T12" fmla="*/ 17 w 23"/>
                  <a:gd name="T13" fmla="*/ 22 h 25"/>
                  <a:gd name="T14" fmla="*/ 22 w 23"/>
                  <a:gd name="T15" fmla="*/ 13 h 25"/>
                  <a:gd name="T16" fmla="*/ 19 w 23"/>
                  <a:gd name="T17" fmla="*/ 3 h 25"/>
                  <a:gd name="T18" fmla="*/ 12 w 23"/>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5">
                    <a:moveTo>
                      <a:pt x="12" y="0"/>
                    </a:moveTo>
                    <a:cubicBezTo>
                      <a:pt x="11" y="0"/>
                      <a:pt x="11" y="0"/>
                      <a:pt x="10" y="1"/>
                    </a:cubicBezTo>
                    <a:cubicBezTo>
                      <a:pt x="7" y="1"/>
                      <a:pt x="4" y="4"/>
                      <a:pt x="3" y="7"/>
                    </a:cubicBezTo>
                    <a:cubicBezTo>
                      <a:pt x="1" y="10"/>
                      <a:pt x="0" y="14"/>
                      <a:pt x="2" y="17"/>
                    </a:cubicBezTo>
                    <a:cubicBezTo>
                      <a:pt x="3" y="20"/>
                      <a:pt x="5" y="23"/>
                      <a:pt x="8" y="24"/>
                    </a:cubicBezTo>
                    <a:cubicBezTo>
                      <a:pt x="9" y="24"/>
                      <a:pt x="11" y="25"/>
                      <a:pt x="12" y="24"/>
                    </a:cubicBezTo>
                    <a:cubicBezTo>
                      <a:pt x="14" y="24"/>
                      <a:pt x="16" y="23"/>
                      <a:pt x="17" y="22"/>
                    </a:cubicBezTo>
                    <a:cubicBezTo>
                      <a:pt x="20" y="20"/>
                      <a:pt x="22" y="17"/>
                      <a:pt x="22" y="13"/>
                    </a:cubicBezTo>
                    <a:cubicBezTo>
                      <a:pt x="23" y="9"/>
                      <a:pt x="21" y="6"/>
                      <a:pt x="19" y="3"/>
                    </a:cubicBezTo>
                    <a:cubicBezTo>
                      <a:pt x="17" y="1"/>
                      <a:pt x="14" y="0"/>
                      <a:pt x="12" y="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sp>
        <p:nvSpPr>
          <p:cNvPr id="196" name="Freeform 46"/>
          <p:cNvSpPr>
            <a:spLocks/>
          </p:cNvSpPr>
          <p:nvPr/>
        </p:nvSpPr>
        <p:spPr bwMode="auto">
          <a:xfrm>
            <a:off x="3855665" y="5460412"/>
            <a:ext cx="974711" cy="233288"/>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197" name="TextBox 196"/>
          <p:cNvSpPr txBox="1"/>
          <p:nvPr/>
        </p:nvSpPr>
        <p:spPr>
          <a:xfrm>
            <a:off x="3829178" y="5507679"/>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Core  Sites</a:t>
            </a:r>
          </a:p>
        </p:txBody>
      </p:sp>
      <p:grpSp>
        <p:nvGrpSpPr>
          <p:cNvPr id="257" name="Group 256"/>
          <p:cNvGrpSpPr/>
          <p:nvPr/>
        </p:nvGrpSpPr>
        <p:grpSpPr>
          <a:xfrm>
            <a:off x="3998811" y="5413366"/>
            <a:ext cx="116856" cy="141821"/>
            <a:chOff x="651995" y="3869137"/>
            <a:chExt cx="315955" cy="368489"/>
          </a:xfrm>
        </p:grpSpPr>
        <p:sp>
          <p:nvSpPr>
            <p:cNvPr id="258" name="Snip Single Corner Rectangle 25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5" name="Group 264"/>
          <p:cNvGrpSpPr/>
          <p:nvPr/>
        </p:nvGrpSpPr>
        <p:grpSpPr>
          <a:xfrm>
            <a:off x="4859123" y="4887379"/>
            <a:ext cx="116856" cy="141821"/>
            <a:chOff x="651995" y="3869137"/>
            <a:chExt cx="315955" cy="368489"/>
          </a:xfrm>
        </p:grpSpPr>
        <p:sp>
          <p:nvSpPr>
            <p:cNvPr id="266" name="Snip Single Corner Rectangle 265"/>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67"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305" name="Freeform 46"/>
          <p:cNvSpPr>
            <a:spLocks/>
          </p:cNvSpPr>
          <p:nvPr/>
        </p:nvSpPr>
        <p:spPr bwMode="auto">
          <a:xfrm>
            <a:off x="4752470" y="53940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06" name="TextBox 305"/>
          <p:cNvSpPr txBox="1"/>
          <p:nvPr/>
        </p:nvSpPr>
        <p:spPr>
          <a:xfrm>
            <a:off x="4746310" y="54618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Lite Sites</a:t>
            </a:r>
          </a:p>
        </p:txBody>
      </p:sp>
      <p:grpSp>
        <p:nvGrpSpPr>
          <p:cNvPr id="12" name="Group 11"/>
          <p:cNvGrpSpPr/>
          <p:nvPr/>
        </p:nvGrpSpPr>
        <p:grpSpPr>
          <a:xfrm>
            <a:off x="3100214" y="5420926"/>
            <a:ext cx="798615" cy="286346"/>
            <a:chOff x="4475446" y="5414838"/>
            <a:chExt cx="1064820" cy="381795"/>
          </a:xfrm>
        </p:grpSpPr>
        <p:sp>
          <p:nvSpPr>
            <p:cNvPr id="312" name="Freeform 46"/>
            <p:cNvSpPr>
              <a:spLocks/>
            </p:cNvSpPr>
            <p:nvPr/>
          </p:nvSpPr>
          <p:spPr bwMode="auto">
            <a:xfrm>
              <a:off x="4475446" y="5414838"/>
              <a:ext cx="1064820" cy="38179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3" name="TextBox 312"/>
            <p:cNvSpPr txBox="1"/>
            <p:nvPr/>
          </p:nvSpPr>
          <p:spPr>
            <a:xfrm>
              <a:off x="4727699" y="5538562"/>
              <a:ext cx="690759" cy="124649"/>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Edge Sites</a:t>
              </a:r>
            </a:p>
          </p:txBody>
        </p:sp>
      </p:grpSp>
      <p:grpSp>
        <p:nvGrpSpPr>
          <p:cNvPr id="324" name="Group 323"/>
          <p:cNvGrpSpPr/>
          <p:nvPr/>
        </p:nvGrpSpPr>
        <p:grpSpPr>
          <a:xfrm>
            <a:off x="4938590" y="5380879"/>
            <a:ext cx="116856" cy="141821"/>
            <a:chOff x="651995" y="3869137"/>
            <a:chExt cx="315955" cy="368489"/>
          </a:xfrm>
        </p:grpSpPr>
        <p:sp>
          <p:nvSpPr>
            <p:cNvPr id="325" name="Snip Single Corner Rectangle 324"/>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26"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5" name="Straight Connector 24"/>
          <p:cNvCxnSpPr>
            <a:stCxn id="196" idx="2"/>
          </p:cNvCxnSpPr>
          <p:nvPr/>
        </p:nvCxnSpPr>
        <p:spPr>
          <a:xfrm flipV="1">
            <a:off x="4363980" y="5224830"/>
            <a:ext cx="1302" cy="235582"/>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a:stCxn id="312" idx="2"/>
          </p:cNvCxnSpPr>
          <p:nvPr/>
        </p:nvCxnSpPr>
        <p:spPr>
          <a:xfrm flipV="1">
            <a:off x="3516696" y="5200150"/>
            <a:ext cx="130441" cy="220777"/>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5" name="TextBox 194"/>
          <p:cNvSpPr txBox="1"/>
          <p:nvPr/>
        </p:nvSpPr>
        <p:spPr>
          <a:xfrm>
            <a:off x="2005380" y="5063207"/>
            <a:ext cx="3859512" cy="250969"/>
          </a:xfrm>
          <a:prstGeom prst="rect">
            <a:avLst/>
          </a:prstGeom>
          <a:solidFill>
            <a:schemeClr val="accent4">
              <a:lumMod val="50000"/>
            </a:schemeClr>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solidFill>
                  <a:srgbClr val="FFFFFF"/>
                </a:solidFill>
              </a:rPr>
              <a:t>Cloud Platform </a:t>
            </a:r>
            <a:r>
              <a:rPr lang="en-US" sz="675" i="1" dirty="0">
                <a:solidFill>
                  <a:srgbClr val="FFFFFF"/>
                </a:solidFill>
              </a:rPr>
              <a:t>(VNFs deployed on Core, Lite, Edge and Far Edge Sites)</a:t>
            </a:r>
          </a:p>
        </p:txBody>
      </p:sp>
      <p:grpSp>
        <p:nvGrpSpPr>
          <p:cNvPr id="29" name="Group 28">
            <a:extLst>
              <a:ext uri="{FF2B5EF4-FFF2-40B4-BE49-F238E27FC236}">
                <a16:creationId xmlns:a16="http://schemas.microsoft.com/office/drawing/2014/main" id="{2B03DA5F-8F35-1F48-915F-B870E79AA8AB}"/>
              </a:ext>
            </a:extLst>
          </p:cNvPr>
          <p:cNvGrpSpPr/>
          <p:nvPr/>
        </p:nvGrpSpPr>
        <p:grpSpPr>
          <a:xfrm>
            <a:off x="5765226" y="3435555"/>
            <a:ext cx="1014239" cy="429902"/>
            <a:chOff x="4791726" y="3428389"/>
            <a:chExt cx="1375906" cy="429902"/>
          </a:xfrm>
        </p:grpSpPr>
        <p:grpSp>
          <p:nvGrpSpPr>
            <p:cNvPr id="10" name="Group 9"/>
            <p:cNvGrpSpPr/>
            <p:nvPr/>
          </p:nvGrpSpPr>
          <p:grpSpPr>
            <a:xfrm>
              <a:off x="4791726" y="3428389"/>
              <a:ext cx="1375906" cy="429902"/>
              <a:chOff x="4498074" y="3597453"/>
              <a:chExt cx="1653330" cy="573202"/>
            </a:xfrm>
          </p:grpSpPr>
          <p:sp>
            <p:nvSpPr>
              <p:cNvPr id="189" name="Rounded Rectangle 188"/>
              <p:cNvSpPr/>
              <p:nvPr/>
            </p:nvSpPr>
            <p:spPr>
              <a:xfrm>
                <a:off x="4498074" y="3597453"/>
                <a:ext cx="1653091" cy="164522"/>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42900"/>
                <a:r>
                  <a:rPr lang="en-US" sz="675" b="1" dirty="0">
                    <a:solidFill>
                      <a:srgbClr val="000000"/>
                    </a:solidFill>
                  </a:rPr>
                  <a:t>Legacy Orchestrators</a:t>
                </a:r>
                <a:endParaRPr lang="en-US" sz="675" i="1" dirty="0">
                  <a:solidFill>
                    <a:srgbClr val="000000"/>
                  </a:solidFill>
                </a:endParaRPr>
              </a:p>
            </p:txBody>
          </p:sp>
          <p:sp>
            <p:nvSpPr>
              <p:cNvPr id="190" name="Rounded Rectangle 189"/>
              <p:cNvSpPr/>
              <p:nvPr/>
            </p:nvSpPr>
            <p:spPr>
              <a:xfrm>
                <a:off x="4521314" y="3759695"/>
                <a:ext cx="1630090" cy="410960"/>
              </a:xfrm>
              <a:prstGeom prst="roundRect">
                <a:avLst>
                  <a:gd name="adj" fmla="val 0"/>
                </a:avLst>
              </a:prstGeom>
              <a:solidFill>
                <a:schemeClr val="bg1"/>
              </a:solidFill>
              <a:ln w="12700">
                <a:solidFill>
                  <a:schemeClr val="accent4">
                    <a:lumMod val="50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grpSp>
        <p:sp>
          <p:nvSpPr>
            <p:cNvPr id="200" name="Rectangle 199"/>
            <p:cNvSpPr/>
            <p:nvPr/>
          </p:nvSpPr>
          <p:spPr>
            <a:xfrm>
              <a:off x="5690974" y="3583177"/>
              <a:ext cx="34967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a:t>
              </a:r>
            </a:p>
          </p:txBody>
        </p:sp>
        <p:sp>
          <p:nvSpPr>
            <p:cNvPr id="204" name="Rectangle 203"/>
            <p:cNvSpPr/>
            <p:nvPr/>
          </p:nvSpPr>
          <p:spPr>
            <a:xfrm>
              <a:off x="5302306" y="3597907"/>
              <a:ext cx="297959"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H</a:t>
              </a:r>
            </a:p>
          </p:txBody>
        </p:sp>
      </p:grpSp>
      <p:grpSp>
        <p:nvGrpSpPr>
          <p:cNvPr id="9" name="Group 8">
            <a:extLst>
              <a:ext uri="{FF2B5EF4-FFF2-40B4-BE49-F238E27FC236}">
                <a16:creationId xmlns:a16="http://schemas.microsoft.com/office/drawing/2014/main" id="{987206B2-C7E9-6143-88C1-74FF7174DB24}"/>
              </a:ext>
            </a:extLst>
          </p:cNvPr>
          <p:cNvGrpSpPr/>
          <p:nvPr/>
        </p:nvGrpSpPr>
        <p:grpSpPr>
          <a:xfrm>
            <a:off x="234651" y="5108332"/>
            <a:ext cx="553574" cy="431360"/>
            <a:chOff x="7025366" y="5124014"/>
            <a:chExt cx="553574" cy="431360"/>
          </a:xfrm>
        </p:grpSpPr>
        <p:sp>
          <p:nvSpPr>
            <p:cNvPr id="161" name="TextBox 160"/>
            <p:cNvSpPr txBox="1"/>
            <p:nvPr/>
          </p:nvSpPr>
          <p:spPr>
            <a:xfrm>
              <a:off x="7025366" y="5124014"/>
              <a:ext cx="553574" cy="431360"/>
            </a:xfrm>
            <a:prstGeom prst="rect">
              <a:avLst/>
            </a:prstGeom>
            <a:solidFill>
              <a:srgbClr val="FFFFFF"/>
            </a:solidFill>
            <a:ln>
              <a:solidFill>
                <a:schemeClr val="accent4">
                  <a:lumMod val="50000"/>
                </a:schemeClr>
              </a:solidFill>
            </a:ln>
          </p:spPr>
          <p:txBody>
            <a:bodyPr wrap="square" lIns="0" tIns="0" rIns="0" bIns="0" rtlCol="0" anchor="ctr">
              <a:noAutofit/>
            </a:bodyPr>
            <a:lstStyle/>
            <a:p>
              <a:pPr algn="ctr" defTabSz="342900">
                <a:lnSpc>
                  <a:spcPct val="90000"/>
                </a:lnSpc>
              </a:pPr>
              <a:r>
                <a:rPr lang="en-US" sz="675" b="1" dirty="0"/>
                <a:t>          </a:t>
              </a:r>
            </a:p>
            <a:p>
              <a:pPr defTabSz="342900">
                <a:lnSpc>
                  <a:spcPct val="90000"/>
                </a:lnSpc>
              </a:pPr>
              <a:endParaRPr lang="en-US" sz="675" b="1" dirty="0"/>
            </a:p>
            <a:p>
              <a:pPr defTabSz="342900">
                <a:lnSpc>
                  <a:spcPct val="90000"/>
                </a:lnSpc>
              </a:pPr>
              <a:endParaRPr lang="en-US" sz="675" b="1" dirty="0"/>
            </a:p>
          </p:txBody>
        </p:sp>
        <p:sp>
          <p:nvSpPr>
            <p:cNvPr id="26" name="TextBox 25"/>
            <p:cNvSpPr txBox="1"/>
            <p:nvPr/>
          </p:nvSpPr>
          <p:spPr>
            <a:xfrm>
              <a:off x="7098150" y="5198001"/>
              <a:ext cx="419963" cy="307777"/>
            </a:xfrm>
            <a:prstGeom prst="rect">
              <a:avLst/>
            </a:prstGeom>
            <a:noFill/>
          </p:spPr>
          <p:txBody>
            <a:bodyPr wrap="square" lIns="0" rIns="0" rtlCol="0">
              <a:spAutoFit/>
            </a:bodyPr>
            <a:lstStyle/>
            <a:p>
              <a:r>
                <a:rPr lang="en-US" sz="700" dirty="0"/>
                <a:t>Private IP</a:t>
              </a:r>
            </a:p>
            <a:p>
              <a:r>
                <a:rPr lang="en-US" sz="700" dirty="0"/>
                <a:t>Network</a:t>
              </a:r>
            </a:p>
          </p:txBody>
        </p:sp>
      </p:grpSp>
      <p:grpSp>
        <p:nvGrpSpPr>
          <p:cNvPr id="207" name="Group 206"/>
          <p:cNvGrpSpPr/>
          <p:nvPr/>
        </p:nvGrpSpPr>
        <p:grpSpPr>
          <a:xfrm>
            <a:off x="3344205" y="5336215"/>
            <a:ext cx="116856" cy="141821"/>
            <a:chOff x="651995" y="3869137"/>
            <a:chExt cx="315955" cy="368489"/>
          </a:xfrm>
        </p:grpSpPr>
        <p:sp>
          <p:nvSpPr>
            <p:cNvPr id="208" name="Snip Single Corner Rectangle 207"/>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09"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pic>
        <p:nvPicPr>
          <p:cNvPr id="41" name="Picture 40"/>
          <p:cNvPicPr>
            <a:picLocks noChangeAspect="1"/>
          </p:cNvPicPr>
          <p:nvPr/>
        </p:nvPicPr>
        <p:blipFill>
          <a:blip r:embed="rId4"/>
          <a:stretch>
            <a:fillRect/>
          </a:stretch>
        </p:blipFill>
        <p:spPr>
          <a:xfrm>
            <a:off x="686153" y="5669020"/>
            <a:ext cx="314325" cy="400050"/>
          </a:xfrm>
          <a:prstGeom prst="rect">
            <a:avLst/>
          </a:prstGeom>
        </p:spPr>
      </p:pic>
      <p:pic>
        <p:nvPicPr>
          <p:cNvPr id="210" name="Picture 209"/>
          <p:cNvPicPr>
            <a:picLocks noChangeAspect="1"/>
          </p:cNvPicPr>
          <p:nvPr/>
        </p:nvPicPr>
        <p:blipFill>
          <a:blip r:embed="rId4"/>
          <a:stretch>
            <a:fillRect/>
          </a:stretch>
        </p:blipFill>
        <p:spPr>
          <a:xfrm>
            <a:off x="127711" y="5669020"/>
            <a:ext cx="314325" cy="400050"/>
          </a:xfrm>
          <a:prstGeom prst="rect">
            <a:avLst/>
          </a:prstGeom>
        </p:spPr>
      </p:pic>
      <p:grpSp>
        <p:nvGrpSpPr>
          <p:cNvPr id="211" name="Group 210"/>
          <p:cNvGrpSpPr/>
          <p:nvPr/>
        </p:nvGrpSpPr>
        <p:grpSpPr>
          <a:xfrm>
            <a:off x="325179" y="5655304"/>
            <a:ext cx="116856" cy="141821"/>
            <a:chOff x="651995" y="3869137"/>
            <a:chExt cx="315955" cy="368489"/>
          </a:xfrm>
        </p:grpSpPr>
        <p:sp>
          <p:nvSpPr>
            <p:cNvPr id="212" name="Snip Single Corner Rectangle 211"/>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13" name="Freeform 33"/>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2" name="TextBox 41"/>
          <p:cNvSpPr txBox="1"/>
          <p:nvPr/>
        </p:nvSpPr>
        <p:spPr>
          <a:xfrm>
            <a:off x="51970" y="6025737"/>
            <a:ext cx="508908"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sp>
        <p:nvSpPr>
          <p:cNvPr id="217" name="TextBox 216"/>
          <p:cNvSpPr txBox="1"/>
          <p:nvPr/>
        </p:nvSpPr>
        <p:spPr>
          <a:xfrm>
            <a:off x="606336" y="6031468"/>
            <a:ext cx="488785" cy="369332"/>
          </a:xfrm>
          <a:prstGeom prst="rect">
            <a:avLst/>
          </a:prstGeom>
          <a:noFill/>
        </p:spPr>
        <p:txBody>
          <a:bodyPr wrap="square" rtlCol="0">
            <a:spAutoFit/>
          </a:bodyPr>
          <a:lstStyle/>
          <a:p>
            <a:r>
              <a:rPr lang="en-US" sz="600" dirty="0"/>
              <a:t>Customer Site </a:t>
            </a:r>
          </a:p>
          <a:p>
            <a:r>
              <a:rPr lang="en-US" sz="600" dirty="0" err="1"/>
              <a:t>uCPE</a:t>
            </a:r>
            <a:endParaRPr lang="en-US" sz="600" dirty="0"/>
          </a:p>
        </p:txBody>
      </p:sp>
      <p:grpSp>
        <p:nvGrpSpPr>
          <p:cNvPr id="353" name="Group 352">
            <a:extLst>
              <a:ext uri="{FF2B5EF4-FFF2-40B4-BE49-F238E27FC236}">
                <a16:creationId xmlns:a16="http://schemas.microsoft.com/office/drawing/2014/main" id="{3A0FA9E3-0A10-D647-A484-4DF8497ECDE8}"/>
              </a:ext>
            </a:extLst>
          </p:cNvPr>
          <p:cNvGrpSpPr/>
          <p:nvPr/>
        </p:nvGrpSpPr>
        <p:grpSpPr>
          <a:xfrm>
            <a:off x="1866357" y="1279621"/>
            <a:ext cx="4898208" cy="1920778"/>
            <a:chOff x="136075" y="1615046"/>
            <a:chExt cx="8915402" cy="3299544"/>
          </a:xfrm>
        </p:grpSpPr>
        <p:sp>
          <p:nvSpPr>
            <p:cNvPr id="354" name="圆角矩形 28">
              <a:extLst>
                <a:ext uri="{FF2B5EF4-FFF2-40B4-BE49-F238E27FC236}">
                  <a16:creationId xmlns:a16="http://schemas.microsoft.com/office/drawing/2014/main" id="{2DECB619-71E0-8440-B176-468957C435D3}"/>
                </a:ext>
              </a:extLst>
            </p:cNvPr>
            <p:cNvSpPr/>
            <p:nvPr/>
          </p:nvSpPr>
          <p:spPr>
            <a:xfrm>
              <a:off x="427350" y="2029560"/>
              <a:ext cx="1980470" cy="2837084"/>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68580" tIns="34290" rIns="68580" bIns="34290" numCol="1" rtlCol="0" anchor="t"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55" name="矩形 192">
              <a:extLst>
                <a:ext uri="{FF2B5EF4-FFF2-40B4-BE49-F238E27FC236}">
                  <a16:creationId xmlns:a16="http://schemas.microsoft.com/office/drawing/2014/main" id="{2E230A3A-289C-8A44-9A8D-A4E8DB739ADB}"/>
                </a:ext>
              </a:extLst>
            </p:cNvPr>
            <p:cNvSpPr/>
            <p:nvPr/>
          </p:nvSpPr>
          <p:spPr bwMode="auto">
            <a:xfrm>
              <a:off x="841770" y="2035584"/>
              <a:ext cx="1163013" cy="287048"/>
            </a:xfrm>
            <a:prstGeom prst="rect">
              <a:avLst/>
            </a:prstGeom>
            <a:extLst/>
          </p:spPr>
          <p:txBody>
            <a:bodyPr wrap="none">
              <a:spAutoFit/>
            </a:bodyPr>
            <a:lstStyle/>
            <a:p>
              <a:pPr algn="ctr" fontAlgn="base">
                <a:spcBef>
                  <a:spcPct val="0"/>
                </a:spcBef>
                <a:spcAft>
                  <a:spcPct val="0"/>
                </a:spcAft>
                <a:buClr>
                  <a:srgbClr val="CC9900"/>
                </a:buClr>
              </a:pPr>
              <a:r>
                <a:rPr lang="en-US" altLang="zh-CN" sz="600" b="1" dirty="0">
                  <a:solidFill>
                    <a:srgbClr val="FF0000"/>
                  </a:solidFill>
                  <a:ea typeface="微软雅黑" panose="020B0503020204020204" pitchFamily="34" charset="-122"/>
                </a:rPr>
                <a:t>DESIGN-TIME</a:t>
              </a:r>
            </a:p>
          </p:txBody>
        </p:sp>
        <p:sp>
          <p:nvSpPr>
            <p:cNvPr id="356" name="圆角矩形 25">
              <a:extLst>
                <a:ext uri="{FF2B5EF4-FFF2-40B4-BE49-F238E27FC236}">
                  <a16:creationId xmlns:a16="http://schemas.microsoft.com/office/drawing/2014/main" id="{164962BA-44C0-1C4C-B943-7522686B7B07}"/>
                </a:ext>
              </a:extLst>
            </p:cNvPr>
            <p:cNvSpPr/>
            <p:nvPr/>
          </p:nvSpPr>
          <p:spPr>
            <a:xfrm>
              <a:off x="468796" y="2900540"/>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600" b="1" dirty="0">
                  <a:solidFill>
                    <a:prstClr val="black"/>
                  </a:solidFill>
                  <a:latin typeface="Calibri"/>
                  <a:ea typeface="微软雅黑" panose="020B0503020204020204" pitchFamily="34" charset="-122"/>
                </a:rPr>
                <a:t>Policy Creation &amp; Validation</a:t>
              </a:r>
            </a:p>
          </p:txBody>
        </p:sp>
        <p:sp>
          <p:nvSpPr>
            <p:cNvPr id="357" name="圆角矩形 26">
              <a:extLst>
                <a:ext uri="{FF2B5EF4-FFF2-40B4-BE49-F238E27FC236}">
                  <a16:creationId xmlns:a16="http://schemas.microsoft.com/office/drawing/2014/main" id="{DCD4579F-BBD4-D243-A3D0-6730249E434D}"/>
                </a:ext>
              </a:extLst>
            </p:cNvPr>
            <p:cNvSpPr/>
            <p:nvPr/>
          </p:nvSpPr>
          <p:spPr>
            <a:xfrm>
              <a:off x="468796" y="3162467"/>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Analytic Application Design</a:t>
              </a:r>
            </a:p>
          </p:txBody>
        </p:sp>
        <p:sp>
          <p:nvSpPr>
            <p:cNvPr id="358" name="圆角矩形 29">
              <a:extLst>
                <a:ext uri="{FF2B5EF4-FFF2-40B4-BE49-F238E27FC236}">
                  <a16:creationId xmlns:a16="http://schemas.microsoft.com/office/drawing/2014/main" id="{159B795D-5544-5E43-9046-A9365DC72D5D}"/>
                </a:ext>
              </a:extLst>
            </p:cNvPr>
            <p:cNvSpPr/>
            <p:nvPr/>
          </p:nvSpPr>
          <p:spPr>
            <a:xfrm rot="16200000">
              <a:off x="-1180813" y="3352997"/>
              <a:ext cx="2878481" cy="24470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VNF / PNF Onboarding</a:t>
              </a:r>
            </a:p>
          </p:txBody>
        </p:sp>
        <p:sp>
          <p:nvSpPr>
            <p:cNvPr id="359" name="圆角矩形 25">
              <a:extLst>
                <a:ext uri="{FF2B5EF4-FFF2-40B4-BE49-F238E27FC236}">
                  <a16:creationId xmlns:a16="http://schemas.microsoft.com/office/drawing/2014/main" id="{86AA9402-6790-C442-A2B1-CE01ADB73889}"/>
                </a:ext>
              </a:extLst>
            </p:cNvPr>
            <p:cNvSpPr/>
            <p:nvPr/>
          </p:nvSpPr>
          <p:spPr>
            <a:xfrm>
              <a:off x="468796" y="237668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Resource Onboarding</a:t>
              </a:r>
            </a:p>
          </p:txBody>
        </p:sp>
        <p:sp>
          <p:nvSpPr>
            <p:cNvPr id="360" name="圆角矩形 20">
              <a:extLst>
                <a:ext uri="{FF2B5EF4-FFF2-40B4-BE49-F238E27FC236}">
                  <a16:creationId xmlns:a16="http://schemas.microsoft.com/office/drawing/2014/main" id="{91D7041A-CD83-7849-812E-F69EAA1B6487}"/>
                </a:ext>
              </a:extLst>
            </p:cNvPr>
            <p:cNvSpPr/>
            <p:nvPr/>
          </p:nvSpPr>
          <p:spPr>
            <a:xfrm>
              <a:off x="468796" y="2638614"/>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Service  Design</a:t>
              </a:r>
              <a:endParaRPr lang="zh-CN" altLang="en-US" sz="600" b="1" dirty="0">
                <a:solidFill>
                  <a:prstClr val="black"/>
                </a:solidFill>
                <a:ea typeface="微软雅黑" panose="020B0503020204020204" pitchFamily="34" charset="-122"/>
              </a:endParaRPr>
            </a:p>
          </p:txBody>
        </p:sp>
        <p:sp>
          <p:nvSpPr>
            <p:cNvPr id="361" name="Flowchart: Magnetic Disk 2">
              <a:extLst>
                <a:ext uri="{FF2B5EF4-FFF2-40B4-BE49-F238E27FC236}">
                  <a16:creationId xmlns:a16="http://schemas.microsoft.com/office/drawing/2014/main" id="{23B2C52E-A553-384B-9579-5251DF21A608}"/>
                </a:ext>
              </a:extLst>
            </p:cNvPr>
            <p:cNvSpPr/>
            <p:nvPr/>
          </p:nvSpPr>
          <p:spPr>
            <a:xfrm>
              <a:off x="480082" y="4186668"/>
              <a:ext cx="1865479" cy="656060"/>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defTabSz="342900" hangingPunct="0"/>
              <a:endParaRPr lang="en-US" sz="600">
                <a:solidFill>
                  <a:srgbClr val="000000"/>
                </a:solidFill>
                <a:sym typeface="Calibri"/>
              </a:endParaRPr>
            </a:p>
          </p:txBody>
        </p:sp>
        <p:sp>
          <p:nvSpPr>
            <p:cNvPr id="362" name="Rectangle 361">
              <a:extLst>
                <a:ext uri="{FF2B5EF4-FFF2-40B4-BE49-F238E27FC236}">
                  <a16:creationId xmlns:a16="http://schemas.microsoft.com/office/drawing/2014/main" id="{32AB2DBF-5212-AD4A-8697-EDB842437CA8}"/>
                </a:ext>
              </a:extLst>
            </p:cNvPr>
            <p:cNvSpPr/>
            <p:nvPr/>
          </p:nvSpPr>
          <p:spPr>
            <a:xfrm>
              <a:off x="468797" y="4465254"/>
              <a:ext cx="1876763" cy="287048"/>
            </a:xfrm>
            <a:prstGeom prst="rect">
              <a:avLst/>
            </a:prstGeom>
          </p:spPr>
          <p:txBody>
            <a:bodyPr wrap="square">
              <a:spAutoFit/>
            </a:bodyPr>
            <a:lstStyle/>
            <a:p>
              <a:pPr algn="ctr" fontAlgn="base">
                <a:spcBef>
                  <a:spcPct val="0"/>
                </a:spcBef>
                <a:spcAft>
                  <a:spcPct val="0"/>
                </a:spcAft>
                <a:buClr>
                  <a:srgbClr val="CC9900"/>
                </a:buClr>
                <a:defRPr/>
              </a:pPr>
              <a:r>
                <a:rPr lang="en-US" altLang="zh-CN" sz="600" b="1" dirty="0">
                  <a:solidFill>
                    <a:prstClr val="black"/>
                  </a:solidFill>
                  <a:ea typeface="微软雅黑" panose="020B0503020204020204" pitchFamily="34" charset="-122"/>
                </a:rPr>
                <a:t>Catalog</a:t>
              </a:r>
              <a:endParaRPr lang="zh-CN" altLang="en-US" sz="600" b="1" dirty="0">
                <a:solidFill>
                  <a:prstClr val="black"/>
                </a:solidFill>
                <a:ea typeface="微软雅黑" panose="020B0503020204020204" pitchFamily="34" charset="-122"/>
              </a:endParaRPr>
            </a:p>
          </p:txBody>
        </p:sp>
        <p:sp>
          <p:nvSpPr>
            <p:cNvPr id="363" name="圆角矩形 55">
              <a:extLst>
                <a:ext uri="{FF2B5EF4-FFF2-40B4-BE49-F238E27FC236}">
                  <a16:creationId xmlns:a16="http://schemas.microsoft.com/office/drawing/2014/main" id="{513AB52A-8643-0D44-BDDB-7B2A358FAC07}"/>
                </a:ext>
              </a:extLst>
            </p:cNvPr>
            <p:cNvSpPr/>
            <p:nvPr/>
          </p:nvSpPr>
          <p:spPr>
            <a:xfrm rot="16200000">
              <a:off x="7907429" y="2872001"/>
              <a:ext cx="1986075" cy="302018"/>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ea typeface="微软雅黑" panose="020B0503020204020204" pitchFamily="34" charset="-122"/>
                </a:rPr>
                <a:t>ONAP Operations Manager </a:t>
              </a:r>
            </a:p>
          </p:txBody>
        </p:sp>
        <p:sp>
          <p:nvSpPr>
            <p:cNvPr id="364" name="矩形 54">
              <a:extLst>
                <a:ext uri="{FF2B5EF4-FFF2-40B4-BE49-F238E27FC236}">
                  <a16:creationId xmlns:a16="http://schemas.microsoft.com/office/drawing/2014/main" id="{DA866118-9BAD-1740-A4DD-CE1872D68DF1}"/>
                </a:ext>
              </a:extLst>
            </p:cNvPr>
            <p:cNvSpPr/>
            <p:nvPr/>
          </p:nvSpPr>
          <p:spPr bwMode="auto">
            <a:xfrm>
              <a:off x="2495699" y="2021417"/>
              <a:ext cx="6226543" cy="2570794"/>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68580" tIns="34290" rIns="68580" bIns="3429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371600" indent="-166688" algn="r">
                <a:buClr>
                  <a:srgbClr val="CC9900"/>
                </a:buClr>
                <a:defRPr/>
              </a:pPr>
              <a:r>
                <a:rPr lang="en-US" altLang="zh-CN" sz="600" i="1" dirty="0">
                  <a:solidFill>
                    <a:srgbClr val="000000"/>
                  </a:solidFill>
                  <a:latin typeface="Calibri"/>
                  <a:ea typeface="微软雅黑" panose="020B0503020204020204" pitchFamily="34" charset="-122"/>
                </a:rPr>
                <a:t>         </a:t>
              </a:r>
              <a:endParaRPr lang="en-US" altLang="zh-CN" sz="600" b="1" i="1" dirty="0">
                <a:solidFill>
                  <a:srgbClr val="FF0000"/>
                </a:solidFill>
                <a:latin typeface="Calibri"/>
                <a:ea typeface="微软雅黑" panose="020B0503020204020204" pitchFamily="34" charset="-122"/>
              </a:endParaRPr>
            </a:p>
          </p:txBody>
        </p:sp>
        <p:sp>
          <p:nvSpPr>
            <p:cNvPr id="365" name="圆角矩形 30">
              <a:extLst>
                <a:ext uri="{FF2B5EF4-FFF2-40B4-BE49-F238E27FC236}">
                  <a16:creationId xmlns:a16="http://schemas.microsoft.com/office/drawing/2014/main" id="{A1BFE0B6-C84E-AA40-9C17-3DC29195504F}"/>
                </a:ext>
              </a:extLst>
            </p:cNvPr>
            <p:cNvSpPr/>
            <p:nvPr/>
          </p:nvSpPr>
          <p:spPr>
            <a:xfrm>
              <a:off x="2637279" y="2036112"/>
              <a:ext cx="1440402" cy="242373"/>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0" tIns="34290" rIns="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Dashboard OA&amp;M</a:t>
              </a:r>
            </a:p>
          </p:txBody>
        </p:sp>
        <p:sp>
          <p:nvSpPr>
            <p:cNvPr id="366" name="圆角矩形 31">
              <a:extLst>
                <a:ext uri="{FF2B5EF4-FFF2-40B4-BE49-F238E27FC236}">
                  <a16:creationId xmlns:a16="http://schemas.microsoft.com/office/drawing/2014/main" id="{BBF5CBC7-C26A-D546-AFA2-BAA9BE4690C5}"/>
                </a:ext>
              </a:extLst>
            </p:cNvPr>
            <p:cNvSpPr/>
            <p:nvPr/>
          </p:nvSpPr>
          <p:spPr>
            <a:xfrm>
              <a:off x="6483133" y="2333939"/>
              <a:ext cx="1206605" cy="722645"/>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dirty="0">
                <a:solidFill>
                  <a:prstClr val="white"/>
                </a:solidFill>
              </a:endParaRPr>
            </a:p>
          </p:txBody>
        </p:sp>
        <p:sp>
          <p:nvSpPr>
            <p:cNvPr id="367" name="圆角矩形 47">
              <a:extLst>
                <a:ext uri="{FF2B5EF4-FFF2-40B4-BE49-F238E27FC236}">
                  <a16:creationId xmlns:a16="http://schemas.microsoft.com/office/drawing/2014/main" id="{0DFBAB4A-1614-2144-AD67-14AD210D61E4}"/>
                </a:ext>
              </a:extLst>
            </p:cNvPr>
            <p:cNvSpPr/>
            <p:nvPr/>
          </p:nvSpPr>
          <p:spPr>
            <a:xfrm>
              <a:off x="427351" y="1829925"/>
              <a:ext cx="8294891" cy="18180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white"/>
                  </a:solidFill>
                  <a:ea typeface="微软雅黑" panose="020B0503020204020204" pitchFamily="34" charset="-122"/>
                </a:rPr>
                <a:t>ONAP External APIs </a:t>
              </a:r>
            </a:p>
          </p:txBody>
        </p:sp>
        <p:sp>
          <p:nvSpPr>
            <p:cNvPr id="368" name="圆角矩形 48">
              <a:extLst>
                <a:ext uri="{FF2B5EF4-FFF2-40B4-BE49-F238E27FC236}">
                  <a16:creationId xmlns:a16="http://schemas.microsoft.com/office/drawing/2014/main" id="{7375D6F8-7BEF-4547-8CA8-09F1F80C89A3}"/>
                </a:ext>
              </a:extLst>
            </p:cNvPr>
            <p:cNvSpPr/>
            <p:nvPr/>
          </p:nvSpPr>
          <p:spPr>
            <a:xfrm>
              <a:off x="7724199" y="2322235"/>
              <a:ext cx="962914" cy="2208874"/>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600" b="1" dirty="0">
                  <a:solidFill>
                    <a:prstClr val="white"/>
                  </a:solidFill>
                  <a:ea typeface="微软雅黑" panose="020B0503020204020204" pitchFamily="34" charset="-122"/>
                </a:rPr>
                <a:t> Services</a:t>
              </a:r>
              <a:endParaRPr lang="zh-CN" altLang="en-US" sz="600" b="1" dirty="0">
                <a:solidFill>
                  <a:prstClr val="white"/>
                </a:solidFill>
                <a:ea typeface="微软雅黑" panose="020B0503020204020204" pitchFamily="34" charset="-122"/>
              </a:endParaRPr>
            </a:p>
          </p:txBody>
        </p:sp>
        <p:sp>
          <p:nvSpPr>
            <p:cNvPr id="369" name="圆角矩形 51">
              <a:extLst>
                <a:ext uri="{FF2B5EF4-FFF2-40B4-BE49-F238E27FC236}">
                  <a16:creationId xmlns:a16="http://schemas.microsoft.com/office/drawing/2014/main" id="{3789AE92-68C6-8841-96DB-DD7F79588696}"/>
                </a:ext>
              </a:extLst>
            </p:cNvPr>
            <p:cNvSpPr/>
            <p:nvPr/>
          </p:nvSpPr>
          <p:spPr>
            <a:xfrm>
              <a:off x="7732825" y="2778951"/>
              <a:ext cx="925830" cy="49986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normAutofit lnSpcReduction="10000"/>
            </a:bodyPr>
            <a:lstStyle/>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Framework</a:t>
              </a:r>
            </a:p>
          </p:txBody>
        </p:sp>
        <p:sp>
          <p:nvSpPr>
            <p:cNvPr id="370" name="圆角矩形 31">
              <a:extLst>
                <a:ext uri="{FF2B5EF4-FFF2-40B4-BE49-F238E27FC236}">
                  <a16:creationId xmlns:a16="http://schemas.microsoft.com/office/drawing/2014/main" id="{6E4ED2FC-95BD-264E-8504-1A1F2B70EB8E}"/>
                </a:ext>
              </a:extLst>
            </p:cNvPr>
            <p:cNvSpPr/>
            <p:nvPr/>
          </p:nvSpPr>
          <p:spPr>
            <a:xfrm>
              <a:off x="3878898" y="2309769"/>
              <a:ext cx="1241910" cy="770558"/>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71" name="圆角矩形 51">
              <a:extLst>
                <a:ext uri="{FF2B5EF4-FFF2-40B4-BE49-F238E27FC236}">
                  <a16:creationId xmlns:a16="http://schemas.microsoft.com/office/drawing/2014/main" id="{CA3A966C-8B33-DE48-A58C-BFE14CC1488D}"/>
                </a:ext>
              </a:extLst>
            </p:cNvPr>
            <p:cNvSpPr/>
            <p:nvPr/>
          </p:nvSpPr>
          <p:spPr>
            <a:xfrm>
              <a:off x="7742741" y="3682944"/>
              <a:ext cx="925830" cy="30834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Logging</a:t>
              </a:r>
            </a:p>
          </p:txBody>
        </p:sp>
        <p:sp>
          <p:nvSpPr>
            <p:cNvPr id="372" name="圆角矩形 31">
              <a:extLst>
                <a:ext uri="{FF2B5EF4-FFF2-40B4-BE49-F238E27FC236}">
                  <a16:creationId xmlns:a16="http://schemas.microsoft.com/office/drawing/2014/main" id="{E5EB0D50-655C-E744-B64B-483D4A21361D}"/>
                </a:ext>
              </a:extLst>
            </p:cNvPr>
            <p:cNvSpPr/>
            <p:nvPr/>
          </p:nvSpPr>
          <p:spPr>
            <a:xfrm>
              <a:off x="2710999" y="2335498"/>
              <a:ext cx="1028123" cy="748298"/>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defTabSz="342900" hangingPunct="0"/>
              <a:endParaRPr lang="en-US" altLang="zh-CN" sz="600" b="1" dirty="0">
                <a:solidFill>
                  <a:prstClr val="white"/>
                </a:solidFill>
                <a:ea typeface="宋体" panose="02010600030101010101" pitchFamily="2" charset="-122"/>
              </a:endParaRPr>
            </a:p>
          </p:txBody>
        </p:sp>
        <p:sp>
          <p:nvSpPr>
            <p:cNvPr id="373" name="TextBox 372">
              <a:extLst>
                <a:ext uri="{FF2B5EF4-FFF2-40B4-BE49-F238E27FC236}">
                  <a16:creationId xmlns:a16="http://schemas.microsoft.com/office/drawing/2014/main" id="{B8A74186-99B1-7946-A78B-F33797A418A1}"/>
                </a:ext>
              </a:extLst>
            </p:cNvPr>
            <p:cNvSpPr txBox="1"/>
            <p:nvPr/>
          </p:nvSpPr>
          <p:spPr>
            <a:xfrm flipH="1">
              <a:off x="2772040" y="2461046"/>
              <a:ext cx="942155" cy="394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srgbClr val="FFFFFF"/>
                  </a:solidFill>
                  <a:sym typeface="Calibri"/>
                </a:rPr>
                <a:t>Policy Framework</a:t>
              </a:r>
            </a:p>
          </p:txBody>
        </p:sp>
        <p:sp>
          <p:nvSpPr>
            <p:cNvPr id="374" name="TextBox 373">
              <a:extLst>
                <a:ext uri="{FF2B5EF4-FFF2-40B4-BE49-F238E27FC236}">
                  <a16:creationId xmlns:a16="http://schemas.microsoft.com/office/drawing/2014/main" id="{4246DF2B-3473-B640-A44F-163E8F72C6D0}"/>
                </a:ext>
              </a:extLst>
            </p:cNvPr>
            <p:cNvSpPr txBox="1"/>
            <p:nvPr/>
          </p:nvSpPr>
          <p:spPr>
            <a:xfrm flipH="1">
              <a:off x="6481764" y="2415859"/>
              <a:ext cx="1218546" cy="6978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defTabSz="342900" hangingPunct="0"/>
              <a:r>
                <a:rPr lang="en-US" sz="600" dirty="0">
                  <a:solidFill>
                    <a:srgbClr val="FFFFFF"/>
                  </a:solidFill>
                  <a:sym typeface="Calibri"/>
                </a:rPr>
                <a:t> </a:t>
              </a:r>
              <a:r>
                <a:rPr lang="en-US" sz="600" b="1" dirty="0">
                  <a:solidFill>
                    <a:srgbClr val="FFFFFF"/>
                  </a:solidFill>
                  <a:sym typeface="Calibri"/>
                </a:rPr>
                <a:t>Active &amp; Available Inventory</a:t>
              </a:r>
            </a:p>
            <a:p>
              <a:pPr algn="ctr" defTabSz="342900" hangingPunct="0"/>
              <a:r>
                <a:rPr lang="en-US" sz="600" b="1" dirty="0">
                  <a:solidFill>
                    <a:srgbClr val="FFFFFF"/>
                  </a:solidFill>
                  <a:sym typeface="Calibri"/>
                </a:rPr>
                <a:t>External Registry</a:t>
              </a:r>
            </a:p>
          </p:txBody>
        </p:sp>
        <p:sp>
          <p:nvSpPr>
            <p:cNvPr id="376" name="圆角矩形 32">
              <a:extLst>
                <a:ext uri="{FF2B5EF4-FFF2-40B4-BE49-F238E27FC236}">
                  <a16:creationId xmlns:a16="http://schemas.microsoft.com/office/drawing/2014/main" id="{52DAF86F-86FF-DE4E-B435-B06F46107A1E}"/>
                </a:ext>
              </a:extLst>
            </p:cNvPr>
            <p:cNvSpPr/>
            <p:nvPr/>
          </p:nvSpPr>
          <p:spPr>
            <a:xfrm>
              <a:off x="2532306" y="3587458"/>
              <a:ext cx="1421624" cy="927325"/>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377" name="TextBox 376">
              <a:extLst>
                <a:ext uri="{FF2B5EF4-FFF2-40B4-BE49-F238E27FC236}">
                  <a16:creationId xmlns:a16="http://schemas.microsoft.com/office/drawing/2014/main" id="{B86D17F4-9B3B-B247-833D-1F6F07A289AF}"/>
                </a:ext>
              </a:extLst>
            </p:cNvPr>
            <p:cNvSpPr txBox="1"/>
            <p:nvPr/>
          </p:nvSpPr>
          <p:spPr>
            <a:xfrm flipH="1">
              <a:off x="3887199" y="2328625"/>
              <a:ext cx="1247750" cy="7534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4289" rIns="0" bIns="34289" numCol="1" spcCol="38100" rtlCol="0" anchor="t">
              <a:spAutoFit/>
            </a:bodyPr>
            <a:lstStyle/>
            <a:p>
              <a:pPr algn="ctr" defTabSz="342900" hangingPunct="0"/>
              <a:r>
                <a:rPr lang="en-US" sz="600" b="1" dirty="0">
                  <a:solidFill>
                    <a:srgbClr val="FFFFFF"/>
                  </a:solidFill>
                  <a:sym typeface="Calibri"/>
                </a:rPr>
                <a:t>Data Collection, Analytics, and Events</a:t>
              </a:r>
            </a:p>
            <a:p>
              <a:pPr algn="ctr" defTabSz="342900" hangingPunct="0"/>
              <a:r>
                <a:rPr lang="en-US" sz="600" b="1" dirty="0">
                  <a:solidFill>
                    <a:srgbClr val="FFFFFF"/>
                  </a:solidFill>
                  <a:sym typeface="Calibri"/>
                </a:rPr>
                <a:t>Correlation </a:t>
              </a:r>
            </a:p>
          </p:txBody>
        </p:sp>
        <p:sp>
          <p:nvSpPr>
            <p:cNvPr id="378" name="圆角矩形 51">
              <a:extLst>
                <a:ext uri="{FF2B5EF4-FFF2-40B4-BE49-F238E27FC236}">
                  <a16:creationId xmlns:a16="http://schemas.microsoft.com/office/drawing/2014/main" id="{3AED6337-A4A6-E74E-BC99-5C9FA440CB73}"/>
                </a:ext>
              </a:extLst>
            </p:cNvPr>
            <p:cNvSpPr/>
            <p:nvPr/>
          </p:nvSpPr>
          <p:spPr>
            <a:xfrm>
              <a:off x="7732826" y="3276279"/>
              <a:ext cx="925830" cy="35466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0" tIns="0" rIns="0" bIns="0" numCol="1" rtlCol="0" anchor="ctr" anchorCtr="0" compatLnSpc="1"/>
            <a:lstStyle/>
            <a:p>
              <a:pPr algn="ctr" fontAlgn="base">
                <a:spcBef>
                  <a:spcPct val="0"/>
                </a:spcBef>
                <a:spcAft>
                  <a:spcPct val="0"/>
                </a:spcAft>
                <a:buClr>
                  <a:srgbClr val="CC9900"/>
                </a:buClr>
              </a:pPr>
              <a:r>
                <a:rPr lang="en-US" altLang="zh-CN" sz="600" dirty="0">
                  <a:solidFill>
                    <a:prstClr val="black"/>
                  </a:solidFill>
                  <a:ea typeface="微软雅黑" panose="020B0503020204020204" pitchFamily="34" charset="-122"/>
                </a:rPr>
                <a:t>ONAP Optimization Framework</a:t>
              </a:r>
            </a:p>
          </p:txBody>
        </p:sp>
        <p:sp>
          <p:nvSpPr>
            <p:cNvPr id="379" name="TextBox 378">
              <a:extLst>
                <a:ext uri="{FF2B5EF4-FFF2-40B4-BE49-F238E27FC236}">
                  <a16:creationId xmlns:a16="http://schemas.microsoft.com/office/drawing/2014/main" id="{043524A4-C7A9-FB45-83C1-E311B7D18BE5}"/>
                </a:ext>
              </a:extLst>
            </p:cNvPr>
            <p:cNvSpPr txBox="1"/>
            <p:nvPr/>
          </p:nvSpPr>
          <p:spPr>
            <a:xfrm flipH="1">
              <a:off x="4106813" y="3889547"/>
              <a:ext cx="787056" cy="4361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sp>
          <p:nvSpPr>
            <p:cNvPr id="380" name="圆角矩形 31">
              <a:extLst>
                <a:ext uri="{FF2B5EF4-FFF2-40B4-BE49-F238E27FC236}">
                  <a16:creationId xmlns:a16="http://schemas.microsoft.com/office/drawing/2014/main" id="{52C4786A-0EB6-CE4A-B4E5-B487344DEFE7}"/>
                </a:ext>
              </a:extLst>
            </p:cNvPr>
            <p:cNvSpPr/>
            <p:nvPr/>
          </p:nvSpPr>
          <p:spPr>
            <a:xfrm>
              <a:off x="5245468" y="2303172"/>
              <a:ext cx="1163183" cy="77517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68580" tIns="34290" rIns="68580" bIns="34290" numCol="1" rtlCol="0" anchor="ctr" anchorCtr="0" compatLnSpc="1"/>
            <a:lstStyle/>
            <a:p>
              <a:pPr algn="ctr" fontAlgn="base">
                <a:spcBef>
                  <a:spcPct val="0"/>
                </a:spcBef>
                <a:spcAft>
                  <a:spcPct val="0"/>
                </a:spcAft>
                <a:buClr>
                  <a:srgbClr val="CC9900"/>
                </a:buClr>
              </a:pPr>
              <a:endParaRPr lang="en-US" altLang="zh-CN" sz="600" b="1" dirty="0">
                <a:solidFill>
                  <a:prstClr val="white"/>
                </a:solidFill>
                <a:ea typeface="微软雅黑" panose="020B0503020204020204" pitchFamily="34" charset="-122"/>
              </a:endParaRPr>
            </a:p>
          </p:txBody>
        </p:sp>
        <p:sp>
          <p:nvSpPr>
            <p:cNvPr id="381" name="TextBox 380">
              <a:extLst>
                <a:ext uri="{FF2B5EF4-FFF2-40B4-BE49-F238E27FC236}">
                  <a16:creationId xmlns:a16="http://schemas.microsoft.com/office/drawing/2014/main" id="{A654563D-9AF0-B342-A5D7-76568990C3EF}"/>
                </a:ext>
              </a:extLst>
            </p:cNvPr>
            <p:cNvSpPr txBox="1"/>
            <p:nvPr/>
          </p:nvSpPr>
          <p:spPr>
            <a:xfrm>
              <a:off x="5259609" y="2524051"/>
              <a:ext cx="1176749" cy="475833"/>
            </a:xfrm>
            <a:prstGeom prst="rect">
              <a:avLst/>
            </a:prstGeom>
            <a:noFill/>
          </p:spPr>
          <p:txBody>
            <a:bodyPr wrap="square" lIns="0" rIns="0" rtlCol="0">
              <a:spAutoFit/>
            </a:bodyPr>
            <a:lstStyle/>
            <a:p>
              <a:pPr algn="ctr"/>
              <a:r>
                <a:rPr lang="en-US" sz="600" b="1" dirty="0">
                  <a:solidFill>
                    <a:srgbClr val="FFFFFF"/>
                  </a:solidFill>
                </a:rPr>
                <a:t>Service Orchestration</a:t>
              </a:r>
            </a:p>
          </p:txBody>
        </p:sp>
        <p:sp>
          <p:nvSpPr>
            <p:cNvPr id="382" name="圆角矩形 47">
              <a:extLst>
                <a:ext uri="{FF2B5EF4-FFF2-40B4-BE49-F238E27FC236}">
                  <a16:creationId xmlns:a16="http://schemas.microsoft.com/office/drawing/2014/main" id="{317C802A-9827-3643-AF78-E47772944869}"/>
                </a:ext>
              </a:extLst>
            </p:cNvPr>
            <p:cNvSpPr/>
            <p:nvPr/>
          </p:nvSpPr>
          <p:spPr>
            <a:xfrm>
              <a:off x="2602489" y="3192378"/>
              <a:ext cx="4994543" cy="305834"/>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srgbClr val="000000"/>
                  </a:solidFill>
                  <a:ea typeface="微软雅黑" panose="020B0503020204020204" pitchFamily="34" charset="-122"/>
                  <a:cs typeface="Arial" panose="020B0604020202020204" pitchFamily="34" charset="0"/>
                </a:rPr>
                <a:t>Micro Services Bus / Data Movement</a:t>
              </a:r>
            </a:p>
          </p:txBody>
        </p:sp>
        <p:cxnSp>
          <p:nvCxnSpPr>
            <p:cNvPr id="383" name="Straight Connector 382">
              <a:extLst>
                <a:ext uri="{FF2B5EF4-FFF2-40B4-BE49-F238E27FC236}">
                  <a16:creationId xmlns:a16="http://schemas.microsoft.com/office/drawing/2014/main" id="{8E522FEF-7AC8-6A4F-A00E-698F2E41F415}"/>
                </a:ext>
              </a:extLst>
            </p:cNvPr>
            <p:cNvCxnSpPr/>
            <p:nvPr/>
          </p:nvCxnSpPr>
          <p:spPr>
            <a:xfrm>
              <a:off x="3255014" y="305658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D320B968-3F43-E046-8D1C-9956E4E54F51}"/>
                </a:ext>
              </a:extLst>
            </p:cNvPr>
            <p:cNvCxnSpPr/>
            <p:nvPr/>
          </p:nvCxnSpPr>
          <p:spPr>
            <a:xfrm>
              <a:off x="4478267" y="3062052"/>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855C27-1FD0-354E-8879-AD0DD922BA9C}"/>
                </a:ext>
              </a:extLst>
            </p:cNvPr>
            <p:cNvCxnSpPr/>
            <p:nvPr/>
          </p:nvCxnSpPr>
          <p:spPr>
            <a:xfrm>
              <a:off x="5900937"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FE5A4008-D967-8645-A6D6-D5BA7CFFE328}"/>
                </a:ext>
              </a:extLst>
            </p:cNvPr>
            <p:cNvCxnSpPr/>
            <p:nvPr/>
          </p:nvCxnSpPr>
          <p:spPr>
            <a:xfrm>
              <a:off x="7064519" y="3069409"/>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4BD6C30A-02C9-454F-B4D1-8C9A7488716B}"/>
                </a:ext>
              </a:extLst>
            </p:cNvPr>
            <p:cNvCxnSpPr/>
            <p:nvPr/>
          </p:nvCxnSpPr>
          <p:spPr>
            <a:xfrm>
              <a:off x="3248700" y="3482075"/>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CDE9877F-5F8B-2540-BDB3-6342334B4660}"/>
                </a:ext>
              </a:extLst>
            </p:cNvPr>
            <p:cNvCxnSpPr/>
            <p:nvPr/>
          </p:nvCxnSpPr>
          <p:spPr>
            <a:xfrm>
              <a:off x="4587703" y="349515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BB968519-37F6-184B-B029-D25B5C4D022A}"/>
                </a:ext>
              </a:extLst>
            </p:cNvPr>
            <p:cNvCxnSpPr/>
            <p:nvPr/>
          </p:nvCxnSpPr>
          <p:spPr>
            <a:xfrm>
              <a:off x="6734857" y="3493260"/>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9CC1F1FC-3843-074C-94F9-1988D59C8178}"/>
                </a:ext>
              </a:extLst>
            </p:cNvPr>
            <p:cNvCxnSpPr/>
            <p:nvPr/>
          </p:nvCxnSpPr>
          <p:spPr>
            <a:xfrm rot="5400000">
              <a:off x="7664928" y="3280743"/>
              <a:ext cx="0" cy="135795"/>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1" name="圆角矩形 26">
              <a:extLst>
                <a:ext uri="{FF2B5EF4-FFF2-40B4-BE49-F238E27FC236}">
                  <a16:creationId xmlns:a16="http://schemas.microsoft.com/office/drawing/2014/main" id="{ADBB1549-D6DB-394D-AAF6-4F6C1554C7FA}"/>
                </a:ext>
              </a:extLst>
            </p:cNvPr>
            <p:cNvSpPr/>
            <p:nvPr/>
          </p:nvSpPr>
          <p:spPr>
            <a:xfrm>
              <a:off x="468796" y="3424393"/>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Closed Loop Design</a:t>
              </a:r>
            </a:p>
          </p:txBody>
        </p:sp>
        <p:sp>
          <p:nvSpPr>
            <p:cNvPr id="392" name="圆角矩形 26">
              <a:extLst>
                <a:ext uri="{FF2B5EF4-FFF2-40B4-BE49-F238E27FC236}">
                  <a16:creationId xmlns:a16="http://schemas.microsoft.com/office/drawing/2014/main" id="{EBAEE5C7-B543-764A-B3C4-CFFADCCB20A0}"/>
                </a:ext>
              </a:extLst>
            </p:cNvPr>
            <p:cNvSpPr/>
            <p:nvPr/>
          </p:nvSpPr>
          <p:spPr>
            <a:xfrm>
              <a:off x="468796" y="3686319"/>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0" tIns="34290" rIns="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Change Management Design</a:t>
              </a:r>
            </a:p>
          </p:txBody>
        </p:sp>
        <p:sp>
          <p:nvSpPr>
            <p:cNvPr id="393" name="圆角矩形 26">
              <a:extLst>
                <a:ext uri="{FF2B5EF4-FFF2-40B4-BE49-F238E27FC236}">
                  <a16:creationId xmlns:a16="http://schemas.microsoft.com/office/drawing/2014/main" id="{88E00A97-E99D-C147-B6B9-AFF751F74486}"/>
                </a:ext>
              </a:extLst>
            </p:cNvPr>
            <p:cNvSpPr/>
            <p:nvPr/>
          </p:nvSpPr>
          <p:spPr>
            <a:xfrm>
              <a:off x="468796" y="3948248"/>
              <a:ext cx="1885950" cy="226314"/>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srgbClr val="000000"/>
                  </a:solidFill>
                  <a:latin typeface="Calibri"/>
                  <a:ea typeface="微软雅黑" panose="020B0503020204020204" pitchFamily="34" charset="-122"/>
                </a:rPr>
                <a:t>Design Test &amp; Certification</a:t>
              </a:r>
            </a:p>
          </p:txBody>
        </p:sp>
        <p:sp>
          <p:nvSpPr>
            <p:cNvPr id="394" name="Rectangle 393">
              <a:extLst>
                <a:ext uri="{FF2B5EF4-FFF2-40B4-BE49-F238E27FC236}">
                  <a16:creationId xmlns:a16="http://schemas.microsoft.com/office/drawing/2014/main" id="{C9D51904-91D4-464F-85B1-EC66BF6F328B}"/>
                </a:ext>
              </a:extLst>
            </p:cNvPr>
            <p:cNvSpPr/>
            <p:nvPr/>
          </p:nvSpPr>
          <p:spPr>
            <a:xfrm>
              <a:off x="3905610" y="1624122"/>
              <a:ext cx="91969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CLI</a:t>
              </a:r>
            </a:p>
          </p:txBody>
        </p:sp>
        <p:sp>
          <p:nvSpPr>
            <p:cNvPr id="396" name="Rectangle 395">
              <a:extLst>
                <a:ext uri="{FF2B5EF4-FFF2-40B4-BE49-F238E27FC236}">
                  <a16:creationId xmlns:a16="http://schemas.microsoft.com/office/drawing/2014/main" id="{694804AF-A93D-5640-8BC3-15827C48A197}"/>
                </a:ext>
              </a:extLst>
            </p:cNvPr>
            <p:cNvSpPr/>
            <p:nvPr/>
          </p:nvSpPr>
          <p:spPr>
            <a:xfrm>
              <a:off x="6615239" y="1615046"/>
              <a:ext cx="2107002"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ONAP Portal</a:t>
              </a:r>
            </a:p>
          </p:txBody>
        </p:sp>
        <p:sp>
          <p:nvSpPr>
            <p:cNvPr id="397" name="Rectangle 396">
              <a:extLst>
                <a:ext uri="{FF2B5EF4-FFF2-40B4-BE49-F238E27FC236}">
                  <a16:creationId xmlns:a16="http://schemas.microsoft.com/office/drawing/2014/main" id="{06C076FA-2A0D-3A4E-8700-49602165F9CA}"/>
                </a:ext>
              </a:extLst>
            </p:cNvPr>
            <p:cNvSpPr/>
            <p:nvPr/>
          </p:nvSpPr>
          <p:spPr>
            <a:xfrm>
              <a:off x="5279861" y="2009146"/>
              <a:ext cx="948945" cy="287048"/>
            </a:xfrm>
            <a:prstGeom prst="rect">
              <a:avLst/>
            </a:prstGeom>
          </p:spPr>
          <p:txBody>
            <a:bodyPr wrap="none">
              <a:spAutoFit/>
            </a:bodyPr>
            <a:lstStyle/>
            <a:p>
              <a:pPr algn="ctr" fontAlgn="base">
                <a:spcBef>
                  <a:spcPct val="0"/>
                </a:spcBef>
                <a:spcAft>
                  <a:spcPct val="0"/>
                </a:spcAft>
                <a:buClr>
                  <a:srgbClr val="CC9900"/>
                </a:buClr>
                <a:defRPr/>
              </a:pPr>
              <a:r>
                <a:rPr lang="en-US" altLang="zh-CN" sz="600" b="1" dirty="0">
                  <a:solidFill>
                    <a:srgbClr val="FF0000"/>
                  </a:solidFill>
                  <a:ea typeface="微软雅黑" panose="020B0503020204020204" pitchFamily="34" charset="-122"/>
                </a:rPr>
                <a:t>RUN-TIME</a:t>
              </a:r>
            </a:p>
          </p:txBody>
        </p:sp>
        <p:sp>
          <p:nvSpPr>
            <p:cNvPr id="398" name="TextBox 397">
              <a:extLst>
                <a:ext uri="{FF2B5EF4-FFF2-40B4-BE49-F238E27FC236}">
                  <a16:creationId xmlns:a16="http://schemas.microsoft.com/office/drawing/2014/main" id="{EA1B9DD3-0448-D445-8F98-00B24DCBB9FD}"/>
                </a:ext>
              </a:extLst>
            </p:cNvPr>
            <p:cNvSpPr txBox="1"/>
            <p:nvPr/>
          </p:nvSpPr>
          <p:spPr>
            <a:xfrm>
              <a:off x="7689069" y="2384765"/>
              <a:ext cx="949025" cy="430572"/>
            </a:xfrm>
            <a:prstGeom prst="rect">
              <a:avLst/>
            </a:prstGeom>
            <a:noFill/>
          </p:spPr>
          <p:txBody>
            <a:bodyPr wrap="square" rtlCol="0">
              <a:spAutoFit/>
            </a:bodyPr>
            <a:lstStyle/>
            <a:p>
              <a:r>
                <a:rPr lang="en-US" sz="600" b="1" dirty="0">
                  <a:solidFill>
                    <a:prstClr val="white"/>
                  </a:solidFill>
                </a:rPr>
                <a:t>Common Services </a:t>
              </a:r>
            </a:p>
          </p:txBody>
        </p:sp>
        <p:sp>
          <p:nvSpPr>
            <p:cNvPr id="399" name="TextBox 398">
              <a:extLst>
                <a:ext uri="{FF2B5EF4-FFF2-40B4-BE49-F238E27FC236}">
                  <a16:creationId xmlns:a16="http://schemas.microsoft.com/office/drawing/2014/main" id="{8C3ADB20-9978-4D47-B7AC-49BF8414968E}"/>
                </a:ext>
              </a:extLst>
            </p:cNvPr>
            <p:cNvSpPr txBox="1"/>
            <p:nvPr/>
          </p:nvSpPr>
          <p:spPr>
            <a:xfrm flipH="1">
              <a:off x="2629135" y="3844522"/>
              <a:ext cx="1235557" cy="6817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Multi-Cloud</a:t>
              </a:r>
            </a:p>
            <a:p>
              <a:pPr algn="ctr" defTabSz="342900" hangingPunct="0"/>
              <a:r>
                <a:rPr lang="en-US" sz="600" b="1" dirty="0">
                  <a:solidFill>
                    <a:prstClr val="black"/>
                  </a:solidFill>
                  <a:sym typeface="Calibri"/>
                </a:rPr>
                <a:t>Adaptation</a:t>
              </a:r>
            </a:p>
            <a:p>
              <a:pPr algn="ctr" defTabSz="342900" hangingPunct="0"/>
              <a:endParaRPr lang="en-US" sz="600" b="1" dirty="0">
                <a:solidFill>
                  <a:prstClr val="black"/>
                </a:solidFill>
                <a:sym typeface="Calibri"/>
              </a:endParaRPr>
            </a:p>
            <a:p>
              <a:pPr algn="ctr" defTabSz="342900" hangingPunct="0"/>
              <a:endParaRPr lang="en-US" sz="600" b="1" dirty="0">
                <a:solidFill>
                  <a:prstClr val="black"/>
                </a:solidFill>
                <a:sym typeface="Calibri"/>
              </a:endParaRPr>
            </a:p>
          </p:txBody>
        </p:sp>
        <p:sp>
          <p:nvSpPr>
            <p:cNvPr id="400" name="Rectangle 399">
              <a:extLst>
                <a:ext uri="{FF2B5EF4-FFF2-40B4-BE49-F238E27FC236}">
                  <a16:creationId xmlns:a16="http://schemas.microsoft.com/office/drawing/2014/main" id="{8C50FF83-AAE2-C64F-BCB3-988B453690D8}"/>
                </a:ext>
              </a:extLst>
            </p:cNvPr>
            <p:cNvSpPr/>
            <p:nvPr/>
          </p:nvSpPr>
          <p:spPr>
            <a:xfrm>
              <a:off x="5044135" y="1616570"/>
              <a:ext cx="1352270" cy="188460"/>
            </a:xfrm>
            <a:prstGeom prst="rect">
              <a:avLst/>
            </a:prstGeom>
            <a:solidFill>
              <a:srgbClr val="00647F"/>
            </a:solidFill>
            <a:ln w="9525" cap="flat" cmpd="sng" algn="ctr">
              <a:no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U-UI</a:t>
              </a:r>
            </a:p>
          </p:txBody>
        </p:sp>
        <p:sp>
          <p:nvSpPr>
            <p:cNvPr id="401" name="圆角矩形 51">
              <a:extLst>
                <a:ext uri="{FF2B5EF4-FFF2-40B4-BE49-F238E27FC236}">
                  <a16:creationId xmlns:a16="http://schemas.microsoft.com/office/drawing/2014/main" id="{40678EB3-A316-9A49-9EA0-9AECA730C7CA}"/>
                </a:ext>
              </a:extLst>
            </p:cNvPr>
            <p:cNvSpPr/>
            <p:nvPr/>
          </p:nvSpPr>
          <p:spPr>
            <a:xfrm>
              <a:off x="7746242" y="4096537"/>
              <a:ext cx="925830" cy="288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altLang="zh-CN" sz="600" b="1" dirty="0">
                  <a:solidFill>
                    <a:prstClr val="black"/>
                  </a:solidFill>
                  <a:ea typeface="微软雅黑" panose="020B0503020204020204" pitchFamily="34" charset="-122"/>
                </a:rPr>
                <a:t>Others</a:t>
              </a:r>
            </a:p>
          </p:txBody>
        </p:sp>
        <p:sp>
          <p:nvSpPr>
            <p:cNvPr id="402" name="圆角矩形 29">
              <a:extLst>
                <a:ext uri="{FF2B5EF4-FFF2-40B4-BE49-F238E27FC236}">
                  <a16:creationId xmlns:a16="http://schemas.microsoft.com/office/drawing/2014/main" id="{70B13DD8-C3DA-0742-AE9D-CD9408285DCD}"/>
                </a:ext>
              </a:extLst>
            </p:cNvPr>
            <p:cNvSpPr/>
            <p:nvPr/>
          </p:nvSpPr>
          <p:spPr>
            <a:xfrm rot="16200000">
              <a:off x="8629922" y="4170655"/>
              <a:ext cx="541092" cy="302018"/>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0" tIns="0" rIns="0" bIns="0" numCol="1" rtlCol="0" anchor="ctr" anchorCtr="0" compatLnSpc="1"/>
            <a:lstStyle/>
            <a:p>
              <a:pPr algn="ctr" fontAlgn="base">
                <a:spcBef>
                  <a:spcPct val="0"/>
                </a:spcBef>
                <a:spcAft>
                  <a:spcPct val="0"/>
                </a:spcAft>
                <a:buClr>
                  <a:srgbClr val="CC9900"/>
                </a:buClr>
              </a:pPr>
              <a:r>
                <a:rPr lang="en-US" altLang="zh-CN" sz="500" b="1" dirty="0">
                  <a:solidFill>
                    <a:schemeClr val="tx1"/>
                  </a:solidFill>
                  <a:ea typeface="微软雅黑" panose="020B0503020204020204" pitchFamily="34" charset="-122"/>
                </a:rPr>
                <a:t>CCSDK</a:t>
              </a:r>
              <a:endParaRPr lang="en-US" altLang="zh-CN" sz="600" b="1" dirty="0">
                <a:solidFill>
                  <a:schemeClr val="tx1"/>
                </a:solidFill>
                <a:ea typeface="微软雅黑" panose="020B0503020204020204" pitchFamily="34" charset="-122"/>
              </a:endParaRPr>
            </a:p>
          </p:txBody>
        </p:sp>
        <p:sp>
          <p:nvSpPr>
            <p:cNvPr id="403" name="圆角矩形 32">
              <a:extLst>
                <a:ext uri="{FF2B5EF4-FFF2-40B4-BE49-F238E27FC236}">
                  <a16:creationId xmlns:a16="http://schemas.microsoft.com/office/drawing/2014/main" id="{8748D22A-90E5-AC46-8C59-24EF003FC895}"/>
                </a:ext>
              </a:extLst>
            </p:cNvPr>
            <p:cNvSpPr/>
            <p:nvPr/>
          </p:nvSpPr>
          <p:spPr>
            <a:xfrm>
              <a:off x="6267329" y="3616986"/>
              <a:ext cx="1367631" cy="927324"/>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r>
                <a:rPr lang="en-US" sz="600" b="1" dirty="0">
                  <a:solidFill>
                    <a:srgbClr val="000000"/>
                  </a:solidFill>
                  <a:sym typeface="Calibri"/>
                </a:rPr>
                <a:t>Generic NF Controllers</a:t>
              </a:r>
              <a:endParaRPr lang="en-US" altLang="zh-CN" sz="600" b="1" dirty="0">
                <a:solidFill>
                  <a:prstClr val="black"/>
                </a:solidFill>
              </a:endParaRPr>
            </a:p>
          </p:txBody>
        </p:sp>
        <p:sp>
          <p:nvSpPr>
            <p:cNvPr id="404" name="TextBox 403">
              <a:extLst>
                <a:ext uri="{FF2B5EF4-FFF2-40B4-BE49-F238E27FC236}">
                  <a16:creationId xmlns:a16="http://schemas.microsoft.com/office/drawing/2014/main" id="{5B74040A-30A9-3245-AC10-0E4B88262D95}"/>
                </a:ext>
              </a:extLst>
            </p:cNvPr>
            <p:cNvSpPr txBox="1"/>
            <p:nvPr/>
          </p:nvSpPr>
          <p:spPr>
            <a:xfrm>
              <a:off x="6217684" y="4145933"/>
              <a:ext cx="1525857" cy="3134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noAutofit/>
            </a:bodyPr>
            <a:lstStyle/>
            <a:p>
              <a:pPr algn="ctr" defTabSz="342900" hangingPunct="0"/>
              <a:r>
                <a:rPr lang="en-US" sz="600" b="1" dirty="0">
                  <a:solidFill>
                    <a:srgbClr val="000000"/>
                  </a:solidFill>
                  <a:sym typeface="Calibri"/>
                </a:rPr>
                <a:t>Configuration</a:t>
              </a:r>
            </a:p>
          </p:txBody>
        </p:sp>
      </p:grpSp>
      <p:grpSp>
        <p:nvGrpSpPr>
          <p:cNvPr id="407" name="Group 406">
            <a:extLst>
              <a:ext uri="{FF2B5EF4-FFF2-40B4-BE49-F238E27FC236}">
                <a16:creationId xmlns:a16="http://schemas.microsoft.com/office/drawing/2014/main" id="{DDC8D900-C854-6C41-9A0A-32ED6064794C}"/>
              </a:ext>
            </a:extLst>
          </p:cNvPr>
          <p:cNvGrpSpPr/>
          <p:nvPr/>
        </p:nvGrpSpPr>
        <p:grpSpPr>
          <a:xfrm>
            <a:off x="7177094" y="3200400"/>
            <a:ext cx="1214964" cy="1261646"/>
            <a:chOff x="7272381" y="2549260"/>
            <a:chExt cx="1214964" cy="1261646"/>
          </a:xfrm>
        </p:grpSpPr>
        <p:sp>
          <p:nvSpPr>
            <p:cNvPr id="408" name="Rounded Rectangle 407">
              <a:extLst>
                <a:ext uri="{FF2B5EF4-FFF2-40B4-BE49-F238E27FC236}">
                  <a16:creationId xmlns:a16="http://schemas.microsoft.com/office/drawing/2014/main" id="{D44EB92D-52A7-A74D-ADDD-FD6D4C2D1CEE}"/>
                </a:ext>
              </a:extLst>
            </p:cNvPr>
            <p:cNvSpPr/>
            <p:nvPr/>
          </p:nvSpPr>
          <p:spPr>
            <a:xfrm>
              <a:off x="7272381" y="2761112"/>
              <a:ext cx="1203204" cy="1049794"/>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cxnSp>
          <p:nvCxnSpPr>
            <p:cNvPr id="409" name="Straight Arrow Connector 408">
              <a:extLst>
                <a:ext uri="{FF2B5EF4-FFF2-40B4-BE49-F238E27FC236}">
                  <a16:creationId xmlns:a16="http://schemas.microsoft.com/office/drawing/2014/main" id="{ED54627A-3E91-1243-A673-E615E08AF699}"/>
                </a:ext>
              </a:extLst>
            </p:cNvPr>
            <p:cNvCxnSpPr/>
            <p:nvPr/>
          </p:nvCxnSpPr>
          <p:spPr>
            <a:xfrm>
              <a:off x="7410108" y="30357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10" name="Straight Arrow Connector 409">
              <a:extLst>
                <a:ext uri="{FF2B5EF4-FFF2-40B4-BE49-F238E27FC236}">
                  <a16:creationId xmlns:a16="http://schemas.microsoft.com/office/drawing/2014/main" id="{31A18B2C-CF3B-A641-A2C4-DFEC5127B238}"/>
                </a:ext>
              </a:extLst>
            </p:cNvPr>
            <p:cNvCxnSpPr>
              <a:endCxn id="423" idx="1"/>
            </p:cNvCxnSpPr>
            <p:nvPr/>
          </p:nvCxnSpPr>
          <p:spPr>
            <a:xfrm>
              <a:off x="7410108" y="2894368"/>
              <a:ext cx="557663"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11" name="Rounded Rectangle 410">
              <a:extLst>
                <a:ext uri="{FF2B5EF4-FFF2-40B4-BE49-F238E27FC236}">
                  <a16:creationId xmlns:a16="http://schemas.microsoft.com/office/drawing/2014/main" id="{8B528671-E9C0-954A-8578-6BB1875EAA10}"/>
                </a:ext>
              </a:extLst>
            </p:cNvPr>
            <p:cNvSpPr/>
            <p:nvPr/>
          </p:nvSpPr>
          <p:spPr>
            <a:xfrm>
              <a:off x="7278255" y="2549260"/>
              <a:ext cx="1209090"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Service Assurance</a:t>
              </a:r>
              <a:endParaRPr lang="en-US" sz="750" i="1" dirty="0">
                <a:solidFill>
                  <a:srgbClr val="000000"/>
                </a:solidFill>
              </a:endParaRPr>
            </a:p>
          </p:txBody>
        </p:sp>
        <p:grpSp>
          <p:nvGrpSpPr>
            <p:cNvPr id="412" name="Group 411">
              <a:extLst>
                <a:ext uri="{FF2B5EF4-FFF2-40B4-BE49-F238E27FC236}">
                  <a16:creationId xmlns:a16="http://schemas.microsoft.com/office/drawing/2014/main" id="{770D449C-1436-FF42-827E-6FF51CED461C}"/>
                </a:ext>
              </a:extLst>
            </p:cNvPr>
            <p:cNvGrpSpPr/>
            <p:nvPr/>
          </p:nvGrpSpPr>
          <p:grpSpPr>
            <a:xfrm>
              <a:off x="7614697" y="3282251"/>
              <a:ext cx="495689" cy="497884"/>
              <a:chOff x="338260" y="3874599"/>
              <a:chExt cx="2509838" cy="2520950"/>
            </a:xfrm>
            <a:solidFill>
              <a:schemeClr val="accent5"/>
            </a:solidFill>
          </p:grpSpPr>
          <p:sp>
            <p:nvSpPr>
              <p:cNvPr id="431" name="Freeform 15">
                <a:extLst>
                  <a:ext uri="{FF2B5EF4-FFF2-40B4-BE49-F238E27FC236}">
                    <a16:creationId xmlns:a16="http://schemas.microsoft.com/office/drawing/2014/main" id="{DDD11B69-17C8-8E44-9AB7-6C9671E78058}"/>
                  </a:ext>
                </a:extLst>
              </p:cNvPr>
              <p:cNvSpPr>
                <a:spLocks/>
              </p:cNvSpPr>
              <p:nvPr/>
            </p:nvSpPr>
            <p:spPr bwMode="blackWhite">
              <a:xfrm>
                <a:off x="489073" y="3874599"/>
                <a:ext cx="1308100" cy="1117600"/>
              </a:xfrm>
              <a:custGeom>
                <a:avLst/>
                <a:gdLst>
                  <a:gd name="T0" fmla="*/ 563089 w 1057"/>
                  <a:gd name="T1" fmla="*/ 1091523 h 900"/>
                  <a:gd name="T2" fmla="*/ 582890 w 1057"/>
                  <a:gd name="T3" fmla="*/ 1040610 h 900"/>
                  <a:gd name="T4" fmla="*/ 606404 w 1057"/>
                  <a:gd name="T5" fmla="*/ 992180 h 900"/>
                  <a:gd name="T6" fmla="*/ 636105 w 1057"/>
                  <a:gd name="T7" fmla="*/ 946235 h 900"/>
                  <a:gd name="T8" fmla="*/ 669519 w 1057"/>
                  <a:gd name="T9" fmla="*/ 904014 h 900"/>
                  <a:gd name="T10" fmla="*/ 705409 w 1057"/>
                  <a:gd name="T11" fmla="*/ 864277 h 900"/>
                  <a:gd name="T12" fmla="*/ 746248 w 1057"/>
                  <a:gd name="T13" fmla="*/ 828266 h 900"/>
                  <a:gd name="T14" fmla="*/ 790800 w 1057"/>
                  <a:gd name="T15" fmla="*/ 797221 h 900"/>
                  <a:gd name="T16" fmla="*/ 836590 w 1057"/>
                  <a:gd name="T17" fmla="*/ 771144 h 900"/>
                  <a:gd name="T18" fmla="*/ 882380 w 1057"/>
                  <a:gd name="T19" fmla="*/ 751276 h 900"/>
                  <a:gd name="T20" fmla="*/ 931882 w 1057"/>
                  <a:gd name="T21" fmla="*/ 733891 h 900"/>
                  <a:gd name="T22" fmla="*/ 981384 w 1057"/>
                  <a:gd name="T23" fmla="*/ 721473 h 900"/>
                  <a:gd name="T24" fmla="*/ 1032124 w 1057"/>
                  <a:gd name="T25" fmla="*/ 714022 h 900"/>
                  <a:gd name="T26" fmla="*/ 1030887 w 1057"/>
                  <a:gd name="T27" fmla="*/ 882904 h 900"/>
                  <a:gd name="T28" fmla="*/ 1306862 w 1057"/>
                  <a:gd name="T29" fmla="*/ 464425 h 900"/>
                  <a:gd name="T30" fmla="*/ 1012323 w 1057"/>
                  <a:gd name="T31" fmla="*/ 0 h 900"/>
                  <a:gd name="T32" fmla="*/ 1013561 w 1057"/>
                  <a:gd name="T33" fmla="*/ 170124 h 900"/>
                  <a:gd name="T34" fmla="*/ 936832 w 1057"/>
                  <a:gd name="T35" fmla="*/ 177574 h 900"/>
                  <a:gd name="T36" fmla="*/ 858866 w 1057"/>
                  <a:gd name="T37" fmla="*/ 191234 h 900"/>
                  <a:gd name="T38" fmla="*/ 784612 w 1057"/>
                  <a:gd name="T39" fmla="*/ 208619 h 900"/>
                  <a:gd name="T40" fmla="*/ 710359 w 1057"/>
                  <a:gd name="T41" fmla="*/ 233454 h 900"/>
                  <a:gd name="T42" fmla="*/ 638581 w 1057"/>
                  <a:gd name="T43" fmla="*/ 262015 h 900"/>
                  <a:gd name="T44" fmla="*/ 569277 w 1057"/>
                  <a:gd name="T45" fmla="*/ 295543 h 900"/>
                  <a:gd name="T46" fmla="*/ 501211 w 1057"/>
                  <a:gd name="T47" fmla="*/ 335280 h 900"/>
                  <a:gd name="T48" fmla="*/ 435621 w 1057"/>
                  <a:gd name="T49" fmla="*/ 379984 h 900"/>
                  <a:gd name="T50" fmla="*/ 373743 w 1057"/>
                  <a:gd name="T51" fmla="*/ 429655 h 900"/>
                  <a:gd name="T52" fmla="*/ 315578 w 1057"/>
                  <a:gd name="T53" fmla="*/ 484293 h 900"/>
                  <a:gd name="T54" fmla="*/ 261125 w 1057"/>
                  <a:gd name="T55" fmla="*/ 542657 h 900"/>
                  <a:gd name="T56" fmla="*/ 210385 w 1057"/>
                  <a:gd name="T57" fmla="*/ 603504 h 900"/>
                  <a:gd name="T58" fmla="*/ 165833 w 1057"/>
                  <a:gd name="T59" fmla="*/ 669318 h 900"/>
                  <a:gd name="T60" fmla="*/ 124993 w 1057"/>
                  <a:gd name="T61" fmla="*/ 738858 h 900"/>
                  <a:gd name="T62" fmla="*/ 89104 w 1057"/>
                  <a:gd name="T63" fmla="*/ 810881 h 900"/>
                  <a:gd name="T64" fmla="*/ 58165 w 1057"/>
                  <a:gd name="T65" fmla="*/ 882904 h 900"/>
                  <a:gd name="T66" fmla="*/ 33414 w 1057"/>
                  <a:gd name="T67" fmla="*/ 959894 h 900"/>
                  <a:gd name="T68" fmla="*/ 13613 w 1057"/>
                  <a:gd name="T69" fmla="*/ 1036884 h 900"/>
                  <a:gd name="T70" fmla="*/ 0 w 1057"/>
                  <a:gd name="T71" fmla="*/ 1116358 h 900"/>
                  <a:gd name="T72" fmla="*/ 294539 w 1057"/>
                  <a:gd name="T73" fmla="*/ 920157 h 900"/>
                  <a:gd name="T74" fmla="*/ 563089 w 1057"/>
                  <a:gd name="T75" fmla="*/ 1091523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5">
                  <a:lumMod val="20000"/>
                  <a:lumOff val="80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2" name="Freeform 16">
                <a:extLst>
                  <a:ext uri="{FF2B5EF4-FFF2-40B4-BE49-F238E27FC236}">
                    <a16:creationId xmlns:a16="http://schemas.microsoft.com/office/drawing/2014/main" id="{1E417E15-82A0-7747-9B14-4712E43D2604}"/>
                  </a:ext>
                </a:extLst>
              </p:cNvPr>
              <p:cNvSpPr>
                <a:spLocks/>
              </p:cNvSpPr>
              <p:nvPr/>
            </p:nvSpPr>
            <p:spPr bwMode="blackWhite">
              <a:xfrm>
                <a:off x="1363785" y="5271599"/>
                <a:ext cx="1277938" cy="1123950"/>
              </a:xfrm>
              <a:custGeom>
                <a:avLst/>
                <a:gdLst>
                  <a:gd name="T0" fmla="*/ 2147483647 w 1033"/>
                  <a:gd name="T1" fmla="*/ 2147483647 h 904"/>
                  <a:gd name="T2" fmla="*/ 2147483647 w 1033"/>
                  <a:gd name="T3" fmla="*/ 2147483647 h 904"/>
                  <a:gd name="T4" fmla="*/ 2147483647 w 1033"/>
                  <a:gd name="T5" fmla="*/ 2147483647 h 904"/>
                  <a:gd name="T6" fmla="*/ 2147483647 w 1033"/>
                  <a:gd name="T7" fmla="*/ 2147483647 h 904"/>
                  <a:gd name="T8" fmla="*/ 2147483647 w 1033"/>
                  <a:gd name="T9" fmla="*/ 2147483647 h 904"/>
                  <a:gd name="T10" fmla="*/ 2147483647 w 1033"/>
                  <a:gd name="T11" fmla="*/ 2147483647 h 904"/>
                  <a:gd name="T12" fmla="*/ 2147483647 w 1033"/>
                  <a:gd name="T13" fmla="*/ 2147483647 h 904"/>
                  <a:gd name="T14" fmla="*/ 2147483647 w 1033"/>
                  <a:gd name="T15" fmla="*/ 2147483647 h 904"/>
                  <a:gd name="T16" fmla="*/ 2147483647 w 1033"/>
                  <a:gd name="T17" fmla="*/ 2147483647 h 904"/>
                  <a:gd name="T18" fmla="*/ 2147483647 w 1033"/>
                  <a:gd name="T19" fmla="*/ 2147483647 h 904"/>
                  <a:gd name="T20" fmla="*/ 2147483647 w 1033"/>
                  <a:gd name="T21" fmla="*/ 2147483647 h 904"/>
                  <a:gd name="T22" fmla="*/ 2147483647 w 1033"/>
                  <a:gd name="T23" fmla="*/ 2147483647 h 904"/>
                  <a:gd name="T24" fmla="*/ 2147483647 w 1033"/>
                  <a:gd name="T25" fmla="*/ 2147483647 h 904"/>
                  <a:gd name="T26" fmla="*/ 2147483647 w 1033"/>
                  <a:gd name="T27" fmla="*/ 2147483647 h 904"/>
                  <a:gd name="T28" fmla="*/ 2147483647 w 1033"/>
                  <a:gd name="T29" fmla="*/ 2147483647 h 904"/>
                  <a:gd name="T30" fmla="*/ 2147483647 w 1033"/>
                  <a:gd name="T31" fmla="*/ 2147483647 h 904"/>
                  <a:gd name="T32" fmla="*/ 0 w 1033"/>
                  <a:gd name="T33" fmla="*/ 2147483647 h 904"/>
                  <a:gd name="T34" fmla="*/ 2147483647 w 1033"/>
                  <a:gd name="T35" fmla="*/ 2147483647 h 904"/>
                  <a:gd name="T36" fmla="*/ 2147483647 w 1033"/>
                  <a:gd name="T37" fmla="*/ 2147483647 h 904"/>
                  <a:gd name="T38" fmla="*/ 2147483647 w 1033"/>
                  <a:gd name="T39" fmla="*/ 2147483647 h 904"/>
                  <a:gd name="T40" fmla="*/ 2147483647 w 1033"/>
                  <a:gd name="T41" fmla="*/ 2147483647 h 904"/>
                  <a:gd name="T42" fmla="*/ 2147483647 w 1033"/>
                  <a:gd name="T43" fmla="*/ 2147483647 h 904"/>
                  <a:gd name="T44" fmla="*/ 2147483647 w 1033"/>
                  <a:gd name="T45" fmla="*/ 2147483647 h 904"/>
                  <a:gd name="T46" fmla="*/ 2147483647 w 1033"/>
                  <a:gd name="T47" fmla="*/ 2147483647 h 904"/>
                  <a:gd name="T48" fmla="*/ 2147483647 w 1033"/>
                  <a:gd name="T49" fmla="*/ 2147483647 h 904"/>
                  <a:gd name="T50" fmla="*/ 2147483647 w 1033"/>
                  <a:gd name="T51" fmla="*/ 2147483647 h 904"/>
                  <a:gd name="T52" fmla="*/ 2147483647 w 1033"/>
                  <a:gd name="T53" fmla="*/ 2147483647 h 904"/>
                  <a:gd name="T54" fmla="*/ 2147483647 w 1033"/>
                  <a:gd name="T55" fmla="*/ 2147483647 h 904"/>
                  <a:gd name="T56" fmla="*/ 2147483647 w 1033"/>
                  <a:gd name="T57" fmla="*/ 2147483647 h 904"/>
                  <a:gd name="T58" fmla="*/ 2147483647 w 1033"/>
                  <a:gd name="T59" fmla="*/ 2147483647 h 904"/>
                  <a:gd name="T60" fmla="*/ 2147483647 w 1033"/>
                  <a:gd name="T61" fmla="*/ 2147483647 h 904"/>
                  <a:gd name="T62" fmla="*/ 2147483647 w 1033"/>
                  <a:gd name="T63" fmla="*/ 2147483647 h 904"/>
                  <a:gd name="T64" fmla="*/ 2147483647 w 1033"/>
                  <a:gd name="T65" fmla="*/ 2147483647 h 904"/>
                  <a:gd name="T66" fmla="*/ 2147483647 w 1033"/>
                  <a:gd name="T67" fmla="*/ 2147483647 h 904"/>
                  <a:gd name="T68" fmla="*/ 2147483647 w 1033"/>
                  <a:gd name="T69" fmla="*/ 2147483647 h 904"/>
                  <a:gd name="T70" fmla="*/ 2147483647 w 1033"/>
                  <a:gd name="T71" fmla="*/ 2147483647 h 904"/>
                  <a:gd name="T72" fmla="*/ 2147483647 w 1033"/>
                  <a:gd name="T73" fmla="*/ 2147483647 h 904"/>
                  <a:gd name="T74" fmla="*/ 2147483647 w 1033"/>
                  <a:gd name="T75" fmla="*/ 2147483647 h 904"/>
                  <a:gd name="T76" fmla="*/ 2147483647 w 1033"/>
                  <a:gd name="T77" fmla="*/ 0 h 904"/>
                  <a:gd name="T78" fmla="*/ 2147483647 w 1033"/>
                  <a:gd name="T79" fmla="*/ 2147483647 h 904"/>
                  <a:gd name="T80" fmla="*/ 2147483647 w 1033"/>
                  <a:gd name="T81" fmla="*/ 2147483647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5"/>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sp>
            <p:nvSpPr>
              <p:cNvPr id="433" name="Freeform 17">
                <a:extLst>
                  <a:ext uri="{FF2B5EF4-FFF2-40B4-BE49-F238E27FC236}">
                    <a16:creationId xmlns:a16="http://schemas.microsoft.com/office/drawing/2014/main" id="{2A9273C5-3D5B-1149-8DF2-3EC1F4CDB799}"/>
                  </a:ext>
                </a:extLst>
              </p:cNvPr>
              <p:cNvSpPr>
                <a:spLocks/>
              </p:cNvSpPr>
              <p:nvPr/>
            </p:nvSpPr>
            <p:spPr bwMode="blackWhite">
              <a:xfrm>
                <a:off x="338260" y="4863612"/>
                <a:ext cx="1150938" cy="1335087"/>
              </a:xfrm>
              <a:custGeom>
                <a:avLst/>
                <a:gdLst>
                  <a:gd name="T0" fmla="*/ 1149700 w 930"/>
                  <a:gd name="T1" fmla="*/ 801052 h 1075"/>
                  <a:gd name="T2" fmla="*/ 1097723 w 930"/>
                  <a:gd name="T3" fmla="*/ 787391 h 1075"/>
                  <a:gd name="T4" fmla="*/ 1048220 w 930"/>
                  <a:gd name="T5" fmla="*/ 770004 h 1075"/>
                  <a:gd name="T6" fmla="*/ 998717 w 930"/>
                  <a:gd name="T7" fmla="*/ 748891 h 1075"/>
                  <a:gd name="T8" fmla="*/ 954165 w 930"/>
                  <a:gd name="T9" fmla="*/ 722810 h 1075"/>
                  <a:gd name="T10" fmla="*/ 909612 w 930"/>
                  <a:gd name="T11" fmla="*/ 691761 h 1075"/>
                  <a:gd name="T12" fmla="*/ 870010 w 930"/>
                  <a:gd name="T13" fmla="*/ 656987 h 1075"/>
                  <a:gd name="T14" fmla="*/ 832883 w 930"/>
                  <a:gd name="T15" fmla="*/ 617245 h 1075"/>
                  <a:gd name="T16" fmla="*/ 801944 w 930"/>
                  <a:gd name="T17" fmla="*/ 577503 h 1075"/>
                  <a:gd name="T18" fmla="*/ 772242 w 930"/>
                  <a:gd name="T19" fmla="*/ 531551 h 1075"/>
                  <a:gd name="T20" fmla="*/ 751204 w 930"/>
                  <a:gd name="T21" fmla="*/ 494293 h 1075"/>
                  <a:gd name="T22" fmla="*/ 735115 w 930"/>
                  <a:gd name="T23" fmla="*/ 454550 h 1075"/>
                  <a:gd name="T24" fmla="*/ 721502 w 930"/>
                  <a:gd name="T25" fmla="*/ 412325 h 1075"/>
                  <a:gd name="T26" fmla="*/ 714077 w 930"/>
                  <a:gd name="T27" fmla="*/ 370099 h 1075"/>
                  <a:gd name="T28" fmla="*/ 711602 w 930"/>
                  <a:gd name="T29" fmla="*/ 327873 h 1075"/>
                  <a:gd name="T30" fmla="*/ 712839 w 930"/>
                  <a:gd name="T31" fmla="*/ 284405 h 1075"/>
                  <a:gd name="T32" fmla="*/ 925701 w 930"/>
                  <a:gd name="T33" fmla="*/ 284405 h 1075"/>
                  <a:gd name="T34" fmla="*/ 445524 w 930"/>
                  <a:gd name="T35" fmla="*/ 0 h 1075"/>
                  <a:gd name="T36" fmla="*/ 0 w 930"/>
                  <a:gd name="T37" fmla="*/ 293098 h 1075"/>
                  <a:gd name="T38" fmla="*/ 168309 w 930"/>
                  <a:gd name="T39" fmla="*/ 294340 h 1075"/>
                  <a:gd name="T40" fmla="*/ 174497 w 930"/>
                  <a:gd name="T41" fmla="*/ 371340 h 1075"/>
                  <a:gd name="T42" fmla="*/ 185635 w 930"/>
                  <a:gd name="T43" fmla="*/ 449583 h 1075"/>
                  <a:gd name="T44" fmla="*/ 204199 w 930"/>
                  <a:gd name="T45" fmla="*/ 524099 h 1075"/>
                  <a:gd name="T46" fmla="*/ 225237 w 930"/>
                  <a:gd name="T47" fmla="*/ 599858 h 1075"/>
                  <a:gd name="T48" fmla="*/ 252464 w 930"/>
                  <a:gd name="T49" fmla="*/ 671890 h 1075"/>
                  <a:gd name="T50" fmla="*/ 285878 w 930"/>
                  <a:gd name="T51" fmla="*/ 742681 h 1075"/>
                  <a:gd name="T52" fmla="*/ 324243 w 930"/>
                  <a:gd name="T53" fmla="*/ 810988 h 1075"/>
                  <a:gd name="T54" fmla="*/ 366320 w 930"/>
                  <a:gd name="T55" fmla="*/ 874327 h 1075"/>
                  <a:gd name="T56" fmla="*/ 412110 w 930"/>
                  <a:gd name="T57" fmla="*/ 933940 h 1075"/>
                  <a:gd name="T58" fmla="*/ 462850 w 930"/>
                  <a:gd name="T59" fmla="*/ 989827 h 1075"/>
                  <a:gd name="T60" fmla="*/ 518541 w 930"/>
                  <a:gd name="T61" fmla="*/ 1044473 h 1075"/>
                  <a:gd name="T62" fmla="*/ 575469 w 930"/>
                  <a:gd name="T63" fmla="*/ 1092908 h 1075"/>
                  <a:gd name="T64" fmla="*/ 636110 w 930"/>
                  <a:gd name="T65" fmla="*/ 1138860 h 1075"/>
                  <a:gd name="T66" fmla="*/ 700463 w 930"/>
                  <a:gd name="T67" fmla="*/ 1181086 h 1075"/>
                  <a:gd name="T68" fmla="*/ 767292 w 930"/>
                  <a:gd name="T69" fmla="*/ 1217102 h 1075"/>
                  <a:gd name="T70" fmla="*/ 835358 w 930"/>
                  <a:gd name="T71" fmla="*/ 1250635 h 1075"/>
                  <a:gd name="T72" fmla="*/ 905900 w 930"/>
                  <a:gd name="T73" fmla="*/ 1277958 h 1075"/>
                  <a:gd name="T74" fmla="*/ 977679 w 930"/>
                  <a:gd name="T75" fmla="*/ 1301555 h 1075"/>
                  <a:gd name="T76" fmla="*/ 1050695 w 930"/>
                  <a:gd name="T77" fmla="*/ 1318942 h 1075"/>
                  <a:gd name="T78" fmla="*/ 1126187 w 930"/>
                  <a:gd name="T79" fmla="*/ 1333845 h 1075"/>
                  <a:gd name="T80" fmla="*/ 955402 w 930"/>
                  <a:gd name="T81" fmla="*/ 1049440 h 1075"/>
                  <a:gd name="T82" fmla="*/ 1149700 w 930"/>
                  <a:gd name="T83" fmla="*/ 801052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5">
                  <a:lumMod val="75000"/>
                </a:schemeClr>
              </a:solidFill>
              <a:ln w="6350" cap="rnd">
                <a:solidFill>
                  <a:schemeClr val="bg1"/>
                </a:solidFill>
                <a:round/>
                <a:headEnd/>
                <a:tailEnd/>
              </a:ln>
            </p:spPr>
            <p:txBody>
              <a:bodyPr/>
              <a:lstStyle/>
              <a:p>
                <a:pPr defTabSz="342900">
                  <a:buClr>
                    <a:srgbClr val="FFFFFF"/>
                  </a:buClr>
                  <a:defRPr/>
                </a:pPr>
                <a:endParaRPr lang="en-US" sz="900" dirty="0">
                  <a:solidFill>
                    <a:srgbClr val="FFFFFF"/>
                  </a:solidFill>
                </a:endParaRPr>
              </a:p>
            </p:txBody>
          </p:sp>
          <p:sp>
            <p:nvSpPr>
              <p:cNvPr id="434" name="Freeform 18">
                <a:extLst>
                  <a:ext uri="{FF2B5EF4-FFF2-40B4-BE49-F238E27FC236}">
                    <a16:creationId xmlns:a16="http://schemas.microsoft.com/office/drawing/2014/main" id="{DDF31E8A-DFC0-E249-B7F7-AD647B1E2830}"/>
                  </a:ext>
                </a:extLst>
              </p:cNvPr>
              <p:cNvSpPr>
                <a:spLocks/>
              </p:cNvSpPr>
              <p:nvPr/>
            </p:nvSpPr>
            <p:spPr bwMode="blackWhite">
              <a:xfrm>
                <a:off x="1681285" y="4050812"/>
                <a:ext cx="1166813" cy="1323975"/>
              </a:xfrm>
              <a:custGeom>
                <a:avLst/>
                <a:gdLst>
                  <a:gd name="T0" fmla="*/ 2147483647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2147483647 h 1065"/>
                  <a:gd name="T10" fmla="*/ 2147483647 w 943"/>
                  <a:gd name="T11" fmla="*/ 2147483647 h 1065"/>
                  <a:gd name="T12" fmla="*/ 2147483647 w 943"/>
                  <a:gd name="T13" fmla="*/ 2147483647 h 1065"/>
                  <a:gd name="T14" fmla="*/ 2147483647 w 943"/>
                  <a:gd name="T15" fmla="*/ 2147483647 h 1065"/>
                  <a:gd name="T16" fmla="*/ 2147483647 w 943"/>
                  <a:gd name="T17" fmla="*/ 2147483647 h 1065"/>
                  <a:gd name="T18" fmla="*/ 2147483647 w 943"/>
                  <a:gd name="T19" fmla="*/ 2147483647 h 1065"/>
                  <a:gd name="T20" fmla="*/ 2147483647 w 943"/>
                  <a:gd name="T21" fmla="*/ 2147483647 h 1065"/>
                  <a:gd name="T22" fmla="*/ 2147483647 w 943"/>
                  <a:gd name="T23" fmla="*/ 2147483647 h 1065"/>
                  <a:gd name="T24" fmla="*/ 2147483647 w 943"/>
                  <a:gd name="T25" fmla="*/ 2147483647 h 1065"/>
                  <a:gd name="T26" fmla="*/ 2147483647 w 943"/>
                  <a:gd name="T27" fmla="*/ 2147483647 h 1065"/>
                  <a:gd name="T28" fmla="*/ 2147483647 w 943"/>
                  <a:gd name="T29" fmla="*/ 2147483647 h 1065"/>
                  <a:gd name="T30" fmla="*/ 2147483647 w 943"/>
                  <a:gd name="T31" fmla="*/ 2147483647 h 1065"/>
                  <a:gd name="T32" fmla="*/ 2147483647 w 943"/>
                  <a:gd name="T33" fmla="*/ 2147483647 h 1065"/>
                  <a:gd name="T34" fmla="*/ 2147483647 w 943"/>
                  <a:gd name="T35" fmla="*/ 2147483647 h 1065"/>
                  <a:gd name="T36" fmla="*/ 2147483647 w 943"/>
                  <a:gd name="T37" fmla="*/ 2147483647 h 1065"/>
                  <a:gd name="T38" fmla="*/ 2147483647 w 943"/>
                  <a:gd name="T39" fmla="*/ 2147483647 h 1065"/>
                  <a:gd name="T40" fmla="*/ 2147483647 w 943"/>
                  <a:gd name="T41" fmla="*/ 2147483647 h 1065"/>
                  <a:gd name="T42" fmla="*/ 2147483647 w 943"/>
                  <a:gd name="T43" fmla="*/ 2147483647 h 1065"/>
                  <a:gd name="T44" fmla="*/ 0 w 943"/>
                  <a:gd name="T45" fmla="*/ 0 h 1065"/>
                  <a:gd name="T46" fmla="*/ 2147483647 w 943"/>
                  <a:gd name="T47" fmla="*/ 2147483647 h 1065"/>
                  <a:gd name="T48" fmla="*/ 2147483647 w 943"/>
                  <a:gd name="T49" fmla="*/ 2147483647 h 1065"/>
                  <a:gd name="T50" fmla="*/ 2147483647 w 943"/>
                  <a:gd name="T51" fmla="*/ 2147483647 h 1065"/>
                  <a:gd name="T52" fmla="*/ 2147483647 w 943"/>
                  <a:gd name="T53" fmla="*/ 2147483647 h 1065"/>
                  <a:gd name="T54" fmla="*/ 2147483647 w 943"/>
                  <a:gd name="T55" fmla="*/ 2147483647 h 1065"/>
                  <a:gd name="T56" fmla="*/ 2147483647 w 943"/>
                  <a:gd name="T57" fmla="*/ 2147483647 h 1065"/>
                  <a:gd name="T58" fmla="*/ 2147483647 w 943"/>
                  <a:gd name="T59" fmla="*/ 2147483647 h 1065"/>
                  <a:gd name="T60" fmla="*/ 2147483647 w 943"/>
                  <a:gd name="T61" fmla="*/ 2147483647 h 1065"/>
                  <a:gd name="T62" fmla="*/ 2147483647 w 943"/>
                  <a:gd name="T63" fmla="*/ 2147483647 h 1065"/>
                  <a:gd name="T64" fmla="*/ 2147483647 w 943"/>
                  <a:gd name="T65" fmla="*/ 2147483647 h 1065"/>
                  <a:gd name="T66" fmla="*/ 2147483647 w 943"/>
                  <a:gd name="T67" fmla="*/ 2147483647 h 1065"/>
                  <a:gd name="T68" fmla="*/ 2147483647 w 943"/>
                  <a:gd name="T69" fmla="*/ 2147483647 h 1065"/>
                  <a:gd name="T70" fmla="*/ 2147483647 w 943"/>
                  <a:gd name="T71" fmla="*/ 2147483647 h 1065"/>
                  <a:gd name="T72" fmla="*/ 2147483647 w 943"/>
                  <a:gd name="T73" fmla="*/ 2147483647 h 1065"/>
                  <a:gd name="T74" fmla="*/ 2147483647 w 943"/>
                  <a:gd name="T75" fmla="*/ 2147483647 h 1065"/>
                  <a:gd name="T76" fmla="*/ 2147483647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5">
                  <a:lumMod val="40000"/>
                  <a:lumOff val="60000"/>
                </a:schemeClr>
              </a:solidFill>
              <a:ln w="6350" cap="rnd">
                <a:solidFill>
                  <a:schemeClr val="bg1"/>
                </a:solidFill>
                <a:round/>
                <a:headEnd/>
                <a:tailEnd/>
              </a:ln>
            </p:spPr>
            <p:txBody>
              <a:bodyPr/>
              <a:lstStyle/>
              <a:p>
                <a:pPr defTabSz="342900">
                  <a:buClr>
                    <a:srgbClr val="FFFFFF"/>
                  </a:buClr>
                </a:pPr>
                <a:endParaRPr lang="en-US" sz="900" dirty="0">
                  <a:solidFill>
                    <a:srgbClr val="FFFFFF"/>
                  </a:solidFill>
                </a:endParaRPr>
              </a:p>
            </p:txBody>
          </p:sp>
        </p:grpSp>
        <p:sp>
          <p:nvSpPr>
            <p:cNvPr id="413" name="Freeform 80">
              <a:extLst>
                <a:ext uri="{FF2B5EF4-FFF2-40B4-BE49-F238E27FC236}">
                  <a16:creationId xmlns:a16="http://schemas.microsoft.com/office/drawing/2014/main" id="{8E1CA957-E555-FA48-9296-67104E143106}"/>
                </a:ext>
              </a:extLst>
            </p:cNvPr>
            <p:cNvSpPr>
              <a:spLocks noEditPoints="1"/>
            </p:cNvSpPr>
            <p:nvPr/>
          </p:nvSpPr>
          <p:spPr bwMode="auto">
            <a:xfrm flipV="1">
              <a:off x="7892838" y="3617463"/>
              <a:ext cx="100169" cy="99994"/>
            </a:xfrm>
            <a:custGeom>
              <a:avLst/>
              <a:gdLst>
                <a:gd name="T0" fmla="*/ 132 w 413"/>
                <a:gd name="T1" fmla="*/ 71 h 413"/>
                <a:gd name="T2" fmla="*/ 230 w 413"/>
                <a:gd name="T3" fmla="*/ 169 h 413"/>
                <a:gd name="T4" fmla="*/ 236 w 413"/>
                <a:gd name="T5" fmla="*/ 140 h 413"/>
                <a:gd name="T6" fmla="*/ 214 w 413"/>
                <a:gd name="T7" fmla="*/ 80 h 413"/>
                <a:gd name="T8" fmla="*/ 166 w 413"/>
                <a:gd name="T9" fmla="*/ 32 h 413"/>
                <a:gd name="T10" fmla="*/ 41 w 413"/>
                <a:gd name="T11" fmla="*/ 41 h 413"/>
                <a:gd name="T12" fmla="*/ 32 w 413"/>
                <a:gd name="T13" fmla="*/ 167 h 413"/>
                <a:gd name="T14" fmla="*/ 80 w 413"/>
                <a:gd name="T15" fmla="*/ 214 h 413"/>
                <a:gd name="T16" fmla="*/ 168 w 413"/>
                <a:gd name="T17" fmla="*/ 230 h 413"/>
                <a:gd name="T18" fmla="*/ 71 w 413"/>
                <a:gd name="T19" fmla="*/ 133 h 413"/>
                <a:gd name="T20" fmla="*/ 79 w 413"/>
                <a:gd name="T21" fmla="*/ 79 h 413"/>
                <a:gd name="T22" fmla="*/ 132 w 413"/>
                <a:gd name="T23" fmla="*/ 71 h 413"/>
                <a:gd name="T24" fmla="*/ 381 w 413"/>
                <a:gd name="T25" fmla="*/ 247 h 413"/>
                <a:gd name="T26" fmla="*/ 333 w 413"/>
                <a:gd name="T27" fmla="*/ 199 h 413"/>
                <a:gd name="T28" fmla="*/ 272 w 413"/>
                <a:gd name="T29" fmla="*/ 176 h 413"/>
                <a:gd name="T30" fmla="*/ 244 w 413"/>
                <a:gd name="T31" fmla="*/ 182 h 413"/>
                <a:gd name="T32" fmla="*/ 341 w 413"/>
                <a:gd name="T33" fmla="*/ 280 h 413"/>
                <a:gd name="T34" fmla="*/ 334 w 413"/>
                <a:gd name="T35" fmla="*/ 334 h 413"/>
                <a:gd name="T36" fmla="*/ 280 w 413"/>
                <a:gd name="T37" fmla="*/ 341 h 413"/>
                <a:gd name="T38" fmla="*/ 182 w 413"/>
                <a:gd name="T39" fmla="*/ 244 h 413"/>
                <a:gd name="T40" fmla="*/ 198 w 413"/>
                <a:gd name="T41" fmla="*/ 333 h 413"/>
                <a:gd name="T42" fmla="*/ 246 w 413"/>
                <a:gd name="T43" fmla="*/ 381 h 413"/>
                <a:gd name="T44" fmla="*/ 372 w 413"/>
                <a:gd name="T45" fmla="*/ 372 h 413"/>
                <a:gd name="T46" fmla="*/ 381 w 413"/>
                <a:gd name="T47" fmla="*/ 247 h 413"/>
                <a:gd name="T48" fmla="*/ 258 w 413"/>
                <a:gd name="T49" fmla="*/ 281 h 413"/>
                <a:gd name="T50" fmla="*/ 247 w 413"/>
                <a:gd name="T51" fmla="*/ 277 h 413"/>
                <a:gd name="T52" fmla="*/ 141 w 413"/>
                <a:gd name="T53" fmla="*/ 171 h 413"/>
                <a:gd name="T54" fmla="*/ 137 w 413"/>
                <a:gd name="T55" fmla="*/ 159 h 413"/>
                <a:gd name="T56" fmla="*/ 143 w 413"/>
                <a:gd name="T57" fmla="*/ 144 h 413"/>
                <a:gd name="T58" fmla="*/ 159 w 413"/>
                <a:gd name="T59" fmla="*/ 137 h 413"/>
                <a:gd name="T60" fmla="*/ 171 w 413"/>
                <a:gd name="T61" fmla="*/ 141 h 413"/>
                <a:gd name="T62" fmla="*/ 277 w 413"/>
                <a:gd name="T63" fmla="*/ 247 h 413"/>
                <a:gd name="T64" fmla="*/ 281 w 413"/>
                <a:gd name="T65" fmla="*/ 260 h 413"/>
                <a:gd name="T66" fmla="*/ 274 w 413"/>
                <a:gd name="T67" fmla="*/ 274 h 413"/>
                <a:gd name="T68" fmla="*/ 258 w 413"/>
                <a:gd name="T69" fmla="*/ 28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413">
                  <a:moveTo>
                    <a:pt x="132" y="71"/>
                  </a:moveTo>
                  <a:cubicBezTo>
                    <a:pt x="230" y="169"/>
                    <a:pt x="230" y="169"/>
                    <a:pt x="230" y="169"/>
                  </a:cubicBezTo>
                  <a:cubicBezTo>
                    <a:pt x="234" y="160"/>
                    <a:pt x="236" y="150"/>
                    <a:pt x="236" y="140"/>
                  </a:cubicBezTo>
                  <a:cubicBezTo>
                    <a:pt x="238" y="117"/>
                    <a:pt x="230" y="95"/>
                    <a:pt x="214" y="80"/>
                  </a:cubicBezTo>
                  <a:cubicBezTo>
                    <a:pt x="166" y="32"/>
                    <a:pt x="166" y="32"/>
                    <a:pt x="166" y="32"/>
                  </a:cubicBezTo>
                  <a:cubicBezTo>
                    <a:pt x="134" y="0"/>
                    <a:pt x="76" y="5"/>
                    <a:pt x="41" y="41"/>
                  </a:cubicBezTo>
                  <a:cubicBezTo>
                    <a:pt x="5" y="77"/>
                    <a:pt x="0" y="134"/>
                    <a:pt x="32" y="167"/>
                  </a:cubicBezTo>
                  <a:cubicBezTo>
                    <a:pt x="80" y="214"/>
                    <a:pt x="80" y="214"/>
                    <a:pt x="80" y="214"/>
                  </a:cubicBezTo>
                  <a:cubicBezTo>
                    <a:pt x="103" y="237"/>
                    <a:pt x="137" y="242"/>
                    <a:pt x="168" y="230"/>
                  </a:cubicBezTo>
                  <a:cubicBezTo>
                    <a:pt x="71" y="133"/>
                    <a:pt x="71" y="133"/>
                    <a:pt x="71" y="133"/>
                  </a:cubicBezTo>
                  <a:cubicBezTo>
                    <a:pt x="58" y="120"/>
                    <a:pt x="63" y="94"/>
                    <a:pt x="79" y="79"/>
                  </a:cubicBezTo>
                  <a:cubicBezTo>
                    <a:pt x="94" y="63"/>
                    <a:pt x="120" y="58"/>
                    <a:pt x="132" y="71"/>
                  </a:cubicBezTo>
                  <a:close/>
                  <a:moveTo>
                    <a:pt x="381" y="247"/>
                  </a:moveTo>
                  <a:cubicBezTo>
                    <a:pt x="333" y="199"/>
                    <a:pt x="333" y="199"/>
                    <a:pt x="333" y="199"/>
                  </a:cubicBezTo>
                  <a:cubicBezTo>
                    <a:pt x="317" y="183"/>
                    <a:pt x="296" y="175"/>
                    <a:pt x="272" y="176"/>
                  </a:cubicBezTo>
                  <a:cubicBezTo>
                    <a:pt x="263" y="177"/>
                    <a:pt x="253" y="179"/>
                    <a:pt x="244" y="182"/>
                  </a:cubicBezTo>
                  <a:cubicBezTo>
                    <a:pt x="341" y="280"/>
                    <a:pt x="341" y="280"/>
                    <a:pt x="341" y="280"/>
                  </a:cubicBezTo>
                  <a:cubicBezTo>
                    <a:pt x="354" y="293"/>
                    <a:pt x="349" y="318"/>
                    <a:pt x="334" y="334"/>
                  </a:cubicBezTo>
                  <a:cubicBezTo>
                    <a:pt x="318" y="350"/>
                    <a:pt x="293" y="354"/>
                    <a:pt x="280" y="341"/>
                  </a:cubicBezTo>
                  <a:cubicBezTo>
                    <a:pt x="182" y="244"/>
                    <a:pt x="182" y="244"/>
                    <a:pt x="182" y="244"/>
                  </a:cubicBezTo>
                  <a:cubicBezTo>
                    <a:pt x="170" y="275"/>
                    <a:pt x="175" y="310"/>
                    <a:pt x="198" y="333"/>
                  </a:cubicBezTo>
                  <a:cubicBezTo>
                    <a:pt x="246" y="381"/>
                    <a:pt x="246" y="381"/>
                    <a:pt x="246" y="381"/>
                  </a:cubicBezTo>
                  <a:cubicBezTo>
                    <a:pt x="279" y="413"/>
                    <a:pt x="336" y="408"/>
                    <a:pt x="372" y="372"/>
                  </a:cubicBezTo>
                  <a:cubicBezTo>
                    <a:pt x="408" y="337"/>
                    <a:pt x="413" y="279"/>
                    <a:pt x="381" y="247"/>
                  </a:cubicBezTo>
                  <a:close/>
                  <a:moveTo>
                    <a:pt x="258" y="281"/>
                  </a:moveTo>
                  <a:cubicBezTo>
                    <a:pt x="254" y="281"/>
                    <a:pt x="250" y="280"/>
                    <a:pt x="247" y="277"/>
                  </a:cubicBezTo>
                  <a:cubicBezTo>
                    <a:pt x="141" y="171"/>
                    <a:pt x="141" y="171"/>
                    <a:pt x="141" y="171"/>
                  </a:cubicBezTo>
                  <a:cubicBezTo>
                    <a:pt x="138" y="168"/>
                    <a:pt x="137" y="164"/>
                    <a:pt x="137" y="159"/>
                  </a:cubicBezTo>
                  <a:cubicBezTo>
                    <a:pt x="137" y="154"/>
                    <a:pt x="139" y="148"/>
                    <a:pt x="143" y="144"/>
                  </a:cubicBezTo>
                  <a:cubicBezTo>
                    <a:pt x="148" y="139"/>
                    <a:pt x="154" y="137"/>
                    <a:pt x="159" y="137"/>
                  </a:cubicBezTo>
                  <a:cubicBezTo>
                    <a:pt x="164" y="137"/>
                    <a:pt x="168" y="138"/>
                    <a:pt x="171" y="141"/>
                  </a:cubicBezTo>
                  <a:cubicBezTo>
                    <a:pt x="277" y="247"/>
                    <a:pt x="277" y="247"/>
                    <a:pt x="277" y="247"/>
                  </a:cubicBezTo>
                  <a:cubicBezTo>
                    <a:pt x="280" y="251"/>
                    <a:pt x="282" y="255"/>
                    <a:pt x="281" y="260"/>
                  </a:cubicBezTo>
                  <a:cubicBezTo>
                    <a:pt x="281" y="265"/>
                    <a:pt x="278" y="271"/>
                    <a:pt x="274" y="274"/>
                  </a:cubicBezTo>
                  <a:cubicBezTo>
                    <a:pt x="270" y="279"/>
                    <a:pt x="264" y="281"/>
                    <a:pt x="258" y="28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nvGrpSpPr>
            <p:cNvPr id="414" name="Group 413">
              <a:extLst>
                <a:ext uri="{FF2B5EF4-FFF2-40B4-BE49-F238E27FC236}">
                  <a16:creationId xmlns:a16="http://schemas.microsoft.com/office/drawing/2014/main" id="{20A3E66F-248B-154C-8B12-A3ADCEBCA5D4}"/>
                </a:ext>
              </a:extLst>
            </p:cNvPr>
            <p:cNvGrpSpPr/>
            <p:nvPr/>
          </p:nvGrpSpPr>
          <p:grpSpPr>
            <a:xfrm>
              <a:off x="7936499" y="3397258"/>
              <a:ext cx="98619" cy="105461"/>
              <a:chOff x="992188" y="2135188"/>
              <a:chExt cx="549275" cy="587375"/>
            </a:xfrm>
            <a:solidFill>
              <a:schemeClr val="tx1"/>
            </a:solidFill>
          </p:grpSpPr>
          <p:sp>
            <p:nvSpPr>
              <p:cNvPr id="429" name="Freeform 63">
                <a:extLst>
                  <a:ext uri="{FF2B5EF4-FFF2-40B4-BE49-F238E27FC236}">
                    <a16:creationId xmlns:a16="http://schemas.microsoft.com/office/drawing/2014/main" id="{2F607009-0387-254F-8E48-1DC5EBFA7C45}"/>
                  </a:ext>
                </a:extLst>
              </p:cNvPr>
              <p:cNvSpPr>
                <a:spLocks/>
              </p:cNvSpPr>
              <p:nvPr/>
            </p:nvSpPr>
            <p:spPr bwMode="auto">
              <a:xfrm>
                <a:off x="1265238" y="2449513"/>
                <a:ext cx="276225" cy="273050"/>
              </a:xfrm>
              <a:custGeom>
                <a:avLst/>
                <a:gdLst>
                  <a:gd name="T0" fmla="*/ 134 w 134"/>
                  <a:gd name="T1" fmla="*/ 70 h 133"/>
                  <a:gd name="T2" fmla="*/ 115 w 134"/>
                  <a:gd name="T3" fmla="*/ 85 h 133"/>
                  <a:gd name="T4" fmla="*/ 78 w 134"/>
                  <a:gd name="T5" fmla="*/ 117 h 133"/>
                  <a:gd name="T6" fmla="*/ 59 w 134"/>
                  <a:gd name="T7" fmla="*/ 133 h 133"/>
                  <a:gd name="T8" fmla="*/ 23 w 134"/>
                  <a:gd name="T9" fmla="*/ 90 h 133"/>
                  <a:gd name="T10" fmla="*/ 3 w 134"/>
                  <a:gd name="T11" fmla="*/ 41 h 133"/>
                  <a:gd name="T12" fmla="*/ 28 w 134"/>
                  <a:gd name="T13" fmla="*/ 20 h 133"/>
                  <a:gd name="T14" fmla="*/ 52 w 134"/>
                  <a:gd name="T15" fmla="*/ 0 h 133"/>
                  <a:gd name="T16" fmla="*/ 97 w 134"/>
                  <a:gd name="T17" fmla="*/ 27 h 133"/>
                  <a:gd name="T18" fmla="*/ 134 w 134"/>
                  <a:gd name="T19" fmla="*/ 7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3">
                    <a:moveTo>
                      <a:pt x="134" y="70"/>
                    </a:moveTo>
                    <a:cubicBezTo>
                      <a:pt x="115" y="85"/>
                      <a:pt x="115" y="85"/>
                      <a:pt x="115" y="85"/>
                    </a:cubicBezTo>
                    <a:cubicBezTo>
                      <a:pt x="78" y="117"/>
                      <a:pt x="78" y="117"/>
                      <a:pt x="78" y="117"/>
                    </a:cubicBezTo>
                    <a:cubicBezTo>
                      <a:pt x="59" y="133"/>
                      <a:pt x="59" y="133"/>
                      <a:pt x="59" y="133"/>
                    </a:cubicBezTo>
                    <a:cubicBezTo>
                      <a:pt x="59" y="133"/>
                      <a:pt x="45" y="116"/>
                      <a:pt x="23" y="90"/>
                    </a:cubicBezTo>
                    <a:cubicBezTo>
                      <a:pt x="0" y="63"/>
                      <a:pt x="3" y="41"/>
                      <a:pt x="3" y="41"/>
                    </a:cubicBezTo>
                    <a:cubicBezTo>
                      <a:pt x="28" y="20"/>
                      <a:pt x="28" y="20"/>
                      <a:pt x="28" y="20"/>
                    </a:cubicBezTo>
                    <a:cubicBezTo>
                      <a:pt x="52" y="0"/>
                      <a:pt x="52" y="0"/>
                      <a:pt x="52" y="0"/>
                    </a:cubicBezTo>
                    <a:cubicBezTo>
                      <a:pt x="52" y="0"/>
                      <a:pt x="75" y="0"/>
                      <a:pt x="97" y="27"/>
                    </a:cubicBezTo>
                    <a:cubicBezTo>
                      <a:pt x="120" y="53"/>
                      <a:pt x="134" y="70"/>
                      <a:pt x="13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30" name="Freeform 66">
                <a:extLst>
                  <a:ext uri="{FF2B5EF4-FFF2-40B4-BE49-F238E27FC236}">
                    <a16:creationId xmlns:a16="http://schemas.microsoft.com/office/drawing/2014/main" id="{BCA6BBB8-0101-5442-A88F-395A60939859}"/>
                  </a:ext>
                </a:extLst>
              </p:cNvPr>
              <p:cNvSpPr>
                <a:spLocks noEditPoints="1"/>
              </p:cNvSpPr>
              <p:nvPr/>
            </p:nvSpPr>
            <p:spPr bwMode="auto">
              <a:xfrm>
                <a:off x="992188" y="2135188"/>
                <a:ext cx="376238" cy="377825"/>
              </a:xfrm>
              <a:custGeom>
                <a:avLst/>
                <a:gdLst>
                  <a:gd name="T0" fmla="*/ 167 w 183"/>
                  <a:gd name="T1" fmla="*/ 133 h 184"/>
                  <a:gd name="T2" fmla="*/ 176 w 183"/>
                  <a:gd name="T3" fmla="*/ 144 h 184"/>
                  <a:gd name="T4" fmla="*/ 131 w 183"/>
                  <a:gd name="T5" fmla="*/ 182 h 184"/>
                  <a:gd name="T6" fmla="*/ 123 w 183"/>
                  <a:gd name="T7" fmla="*/ 172 h 184"/>
                  <a:gd name="T8" fmla="*/ 29 w 183"/>
                  <a:gd name="T9" fmla="*/ 148 h 184"/>
                  <a:gd name="T10" fmla="*/ 39 w 183"/>
                  <a:gd name="T11" fmla="*/ 30 h 184"/>
                  <a:gd name="T12" fmla="*/ 157 w 183"/>
                  <a:gd name="T13" fmla="*/ 39 h 184"/>
                  <a:gd name="T14" fmla="*/ 167 w 183"/>
                  <a:gd name="T15" fmla="*/ 133 h 184"/>
                  <a:gd name="T16" fmla="*/ 135 w 183"/>
                  <a:gd name="T17" fmla="*/ 143 h 184"/>
                  <a:gd name="T18" fmla="*/ 143 w 183"/>
                  <a:gd name="T19" fmla="*/ 51 h 184"/>
                  <a:gd name="T20" fmla="*/ 51 w 183"/>
                  <a:gd name="T21" fmla="*/ 44 h 184"/>
                  <a:gd name="T22" fmla="*/ 44 w 183"/>
                  <a:gd name="T23" fmla="*/ 136 h 184"/>
                  <a:gd name="T24" fmla="*/ 135 w 183"/>
                  <a:gd name="T25" fmla="*/ 14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3" h="184">
                    <a:moveTo>
                      <a:pt x="167" y="133"/>
                    </a:moveTo>
                    <a:cubicBezTo>
                      <a:pt x="176" y="144"/>
                      <a:pt x="176" y="144"/>
                      <a:pt x="176" y="144"/>
                    </a:cubicBezTo>
                    <a:cubicBezTo>
                      <a:pt x="131" y="182"/>
                      <a:pt x="131" y="182"/>
                      <a:pt x="131" y="182"/>
                    </a:cubicBezTo>
                    <a:cubicBezTo>
                      <a:pt x="123" y="172"/>
                      <a:pt x="123" y="172"/>
                      <a:pt x="123" y="172"/>
                    </a:cubicBezTo>
                    <a:cubicBezTo>
                      <a:pt x="91" y="184"/>
                      <a:pt x="53" y="175"/>
                      <a:pt x="29" y="148"/>
                    </a:cubicBezTo>
                    <a:cubicBezTo>
                      <a:pt x="0" y="112"/>
                      <a:pt x="4" y="60"/>
                      <a:pt x="39" y="30"/>
                    </a:cubicBezTo>
                    <a:cubicBezTo>
                      <a:pt x="74" y="0"/>
                      <a:pt x="127" y="4"/>
                      <a:pt x="157" y="39"/>
                    </a:cubicBezTo>
                    <a:cubicBezTo>
                      <a:pt x="180" y="66"/>
                      <a:pt x="183" y="104"/>
                      <a:pt x="167" y="133"/>
                    </a:cubicBezTo>
                    <a:close/>
                    <a:moveTo>
                      <a:pt x="135" y="143"/>
                    </a:moveTo>
                    <a:cubicBezTo>
                      <a:pt x="163" y="120"/>
                      <a:pt x="166" y="79"/>
                      <a:pt x="143" y="51"/>
                    </a:cubicBezTo>
                    <a:cubicBezTo>
                      <a:pt x="120" y="24"/>
                      <a:pt x="79" y="21"/>
                      <a:pt x="51" y="44"/>
                    </a:cubicBezTo>
                    <a:cubicBezTo>
                      <a:pt x="24" y="67"/>
                      <a:pt x="20" y="108"/>
                      <a:pt x="44" y="136"/>
                    </a:cubicBezTo>
                    <a:cubicBezTo>
                      <a:pt x="67" y="163"/>
                      <a:pt x="108" y="166"/>
                      <a:pt x="135"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sp>
          <p:nvSpPr>
            <p:cNvPr id="415" name="Freeform 14">
              <a:extLst>
                <a:ext uri="{FF2B5EF4-FFF2-40B4-BE49-F238E27FC236}">
                  <a16:creationId xmlns:a16="http://schemas.microsoft.com/office/drawing/2014/main" id="{F8B49BA0-0368-0D4A-A0E6-FF465CAB7FCA}"/>
                </a:ext>
              </a:extLst>
            </p:cNvPr>
            <p:cNvSpPr>
              <a:spLocks/>
            </p:cNvSpPr>
            <p:nvPr/>
          </p:nvSpPr>
          <p:spPr bwMode="auto">
            <a:xfrm>
              <a:off x="7695393" y="3588160"/>
              <a:ext cx="73259" cy="74106"/>
            </a:xfrm>
            <a:custGeom>
              <a:avLst/>
              <a:gdLst>
                <a:gd name="T0" fmla="*/ 29 w 76"/>
                <a:gd name="T1" fmla="*/ 69 h 70"/>
                <a:gd name="T2" fmla="*/ 0 w 76"/>
                <a:gd name="T3" fmla="*/ 41 h 70"/>
                <a:gd name="T4" fmla="*/ 0 w 76"/>
                <a:gd name="T5" fmla="*/ 40 h 70"/>
                <a:gd name="T6" fmla="*/ 0 w 76"/>
                <a:gd name="T7" fmla="*/ 40 h 70"/>
                <a:gd name="T8" fmla="*/ 0 w 76"/>
                <a:gd name="T9" fmla="*/ 39 h 70"/>
                <a:gd name="T10" fmla="*/ 0 w 76"/>
                <a:gd name="T11" fmla="*/ 39 h 70"/>
                <a:gd name="T12" fmla="*/ 13 w 76"/>
                <a:gd name="T13" fmla="*/ 27 h 70"/>
                <a:gd name="T14" fmla="*/ 14 w 76"/>
                <a:gd name="T15" fmla="*/ 26 h 70"/>
                <a:gd name="T16" fmla="*/ 14 w 76"/>
                <a:gd name="T17" fmla="*/ 26 h 70"/>
                <a:gd name="T18" fmla="*/ 15 w 76"/>
                <a:gd name="T19" fmla="*/ 27 h 70"/>
                <a:gd name="T20" fmla="*/ 15 w 76"/>
                <a:gd name="T21" fmla="*/ 27 h 70"/>
                <a:gd name="T22" fmla="*/ 29 w 76"/>
                <a:gd name="T23" fmla="*/ 43 h 70"/>
                <a:gd name="T24" fmla="*/ 55 w 76"/>
                <a:gd name="T25" fmla="*/ 0 h 70"/>
                <a:gd name="T26" fmla="*/ 55 w 76"/>
                <a:gd name="T27" fmla="*/ 0 h 70"/>
                <a:gd name="T28" fmla="*/ 55 w 76"/>
                <a:gd name="T29" fmla="*/ 0 h 70"/>
                <a:gd name="T30" fmla="*/ 75 w 76"/>
                <a:gd name="T31" fmla="*/ 0 h 70"/>
                <a:gd name="T32" fmla="*/ 76 w 76"/>
                <a:gd name="T33" fmla="*/ 0 h 70"/>
                <a:gd name="T34" fmla="*/ 76 w 76"/>
                <a:gd name="T35" fmla="*/ 0 h 70"/>
                <a:gd name="T36" fmla="*/ 76 w 76"/>
                <a:gd name="T37" fmla="*/ 2 h 70"/>
                <a:gd name="T38" fmla="*/ 76 w 76"/>
                <a:gd name="T39" fmla="*/ 2 h 70"/>
                <a:gd name="T40" fmla="*/ 31 w 76"/>
                <a:gd name="T41" fmla="*/ 69 h 70"/>
                <a:gd name="T42" fmla="*/ 30 w 76"/>
                <a:gd name="T43" fmla="*/ 70 h 70"/>
                <a:gd name="T44" fmla="*/ 30 w 76"/>
                <a:gd name="T45" fmla="*/ 70 h 70"/>
                <a:gd name="T46" fmla="*/ 30 w 76"/>
                <a:gd name="T47" fmla="*/ 70 h 70"/>
                <a:gd name="T48" fmla="*/ 30 w 76"/>
                <a:gd name="T49" fmla="*/ 70 h 70"/>
                <a:gd name="T50" fmla="*/ 29 w 76"/>
                <a:gd name="T51"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70">
                  <a:moveTo>
                    <a:pt x="29" y="69"/>
                  </a:moveTo>
                  <a:cubicBezTo>
                    <a:pt x="0" y="41"/>
                    <a:pt x="0" y="41"/>
                    <a:pt x="0" y="41"/>
                  </a:cubicBezTo>
                  <a:cubicBezTo>
                    <a:pt x="0" y="41"/>
                    <a:pt x="0" y="40"/>
                    <a:pt x="0" y="40"/>
                  </a:cubicBezTo>
                  <a:cubicBezTo>
                    <a:pt x="0" y="40"/>
                    <a:pt x="0" y="40"/>
                    <a:pt x="0" y="40"/>
                  </a:cubicBezTo>
                  <a:cubicBezTo>
                    <a:pt x="0" y="40"/>
                    <a:pt x="0" y="40"/>
                    <a:pt x="0" y="39"/>
                  </a:cubicBezTo>
                  <a:cubicBezTo>
                    <a:pt x="0" y="39"/>
                    <a:pt x="0" y="39"/>
                    <a:pt x="0" y="39"/>
                  </a:cubicBezTo>
                  <a:cubicBezTo>
                    <a:pt x="13" y="27"/>
                    <a:pt x="13" y="27"/>
                    <a:pt x="13" y="27"/>
                  </a:cubicBezTo>
                  <a:cubicBezTo>
                    <a:pt x="14" y="26"/>
                    <a:pt x="14" y="26"/>
                    <a:pt x="14" y="26"/>
                  </a:cubicBezTo>
                  <a:cubicBezTo>
                    <a:pt x="14" y="26"/>
                    <a:pt x="14" y="26"/>
                    <a:pt x="14" y="26"/>
                  </a:cubicBezTo>
                  <a:cubicBezTo>
                    <a:pt x="14" y="26"/>
                    <a:pt x="15" y="26"/>
                    <a:pt x="15" y="27"/>
                  </a:cubicBezTo>
                  <a:cubicBezTo>
                    <a:pt x="15" y="27"/>
                    <a:pt x="15" y="27"/>
                    <a:pt x="15" y="27"/>
                  </a:cubicBezTo>
                  <a:cubicBezTo>
                    <a:pt x="29" y="43"/>
                    <a:pt x="29" y="43"/>
                    <a:pt x="29" y="43"/>
                  </a:cubicBezTo>
                  <a:cubicBezTo>
                    <a:pt x="55" y="0"/>
                    <a:pt x="55" y="0"/>
                    <a:pt x="55" y="0"/>
                  </a:cubicBezTo>
                  <a:cubicBezTo>
                    <a:pt x="55" y="0"/>
                    <a:pt x="55" y="0"/>
                    <a:pt x="55" y="0"/>
                  </a:cubicBezTo>
                  <a:cubicBezTo>
                    <a:pt x="55" y="0"/>
                    <a:pt x="55" y="0"/>
                    <a:pt x="55" y="0"/>
                  </a:cubicBezTo>
                  <a:cubicBezTo>
                    <a:pt x="75" y="0"/>
                    <a:pt x="75" y="0"/>
                    <a:pt x="75" y="0"/>
                  </a:cubicBezTo>
                  <a:cubicBezTo>
                    <a:pt x="75" y="0"/>
                    <a:pt x="76" y="0"/>
                    <a:pt x="76" y="0"/>
                  </a:cubicBezTo>
                  <a:cubicBezTo>
                    <a:pt x="76" y="0"/>
                    <a:pt x="76" y="0"/>
                    <a:pt x="76" y="0"/>
                  </a:cubicBezTo>
                  <a:cubicBezTo>
                    <a:pt x="76" y="1"/>
                    <a:pt x="76" y="1"/>
                    <a:pt x="76" y="2"/>
                  </a:cubicBezTo>
                  <a:cubicBezTo>
                    <a:pt x="76" y="2"/>
                    <a:pt x="76" y="2"/>
                    <a:pt x="76" y="2"/>
                  </a:cubicBezTo>
                  <a:cubicBezTo>
                    <a:pt x="31" y="69"/>
                    <a:pt x="31" y="69"/>
                    <a:pt x="31" y="69"/>
                  </a:cubicBezTo>
                  <a:cubicBezTo>
                    <a:pt x="31" y="69"/>
                    <a:pt x="30" y="70"/>
                    <a:pt x="30" y="70"/>
                  </a:cubicBezTo>
                  <a:cubicBezTo>
                    <a:pt x="30" y="70"/>
                    <a:pt x="30" y="70"/>
                    <a:pt x="30" y="70"/>
                  </a:cubicBezTo>
                  <a:cubicBezTo>
                    <a:pt x="30" y="70"/>
                    <a:pt x="30" y="70"/>
                    <a:pt x="30" y="70"/>
                  </a:cubicBezTo>
                  <a:cubicBezTo>
                    <a:pt x="30" y="70"/>
                    <a:pt x="30" y="70"/>
                    <a:pt x="30" y="70"/>
                  </a:cubicBezTo>
                  <a:cubicBezTo>
                    <a:pt x="30" y="70"/>
                    <a:pt x="29" y="70"/>
                    <a:pt x="29" y="6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6" name="Freeform 53">
              <a:extLst>
                <a:ext uri="{FF2B5EF4-FFF2-40B4-BE49-F238E27FC236}">
                  <a16:creationId xmlns:a16="http://schemas.microsoft.com/office/drawing/2014/main" id="{823AEEDD-4834-B346-95EE-9E10D3D82B49}"/>
                </a:ext>
              </a:extLst>
            </p:cNvPr>
            <p:cNvSpPr>
              <a:spLocks noEditPoints="1"/>
            </p:cNvSpPr>
            <p:nvPr/>
          </p:nvSpPr>
          <p:spPr bwMode="auto">
            <a:xfrm>
              <a:off x="7736595" y="3356885"/>
              <a:ext cx="74009" cy="87611"/>
            </a:xfrm>
            <a:custGeom>
              <a:avLst/>
              <a:gdLst>
                <a:gd name="T0" fmla="*/ 159 w 317"/>
                <a:gd name="T1" fmla="*/ 0 h 413"/>
                <a:gd name="T2" fmla="*/ 0 w 317"/>
                <a:gd name="T3" fmla="*/ 63 h 413"/>
                <a:gd name="T4" fmla="*/ 0 w 317"/>
                <a:gd name="T5" fmla="*/ 351 h 413"/>
                <a:gd name="T6" fmla="*/ 159 w 317"/>
                <a:gd name="T7" fmla="*/ 413 h 413"/>
                <a:gd name="T8" fmla="*/ 317 w 317"/>
                <a:gd name="T9" fmla="*/ 351 h 413"/>
                <a:gd name="T10" fmla="*/ 317 w 317"/>
                <a:gd name="T11" fmla="*/ 63 h 413"/>
                <a:gd name="T12" fmla="*/ 159 w 317"/>
                <a:gd name="T13" fmla="*/ 0 h 413"/>
                <a:gd name="T14" fmla="*/ 288 w 317"/>
                <a:gd name="T15" fmla="*/ 167 h 413"/>
                <a:gd name="T16" fmla="*/ 159 w 317"/>
                <a:gd name="T17" fmla="*/ 197 h 413"/>
                <a:gd name="T18" fmla="*/ 29 w 317"/>
                <a:gd name="T19" fmla="*/ 167 h 413"/>
                <a:gd name="T20" fmla="*/ 29 w 317"/>
                <a:gd name="T21" fmla="*/ 89 h 413"/>
                <a:gd name="T22" fmla="*/ 159 w 317"/>
                <a:gd name="T23" fmla="*/ 115 h 413"/>
                <a:gd name="T24" fmla="*/ 288 w 317"/>
                <a:gd name="T25" fmla="*/ 89 h 413"/>
                <a:gd name="T26" fmla="*/ 288 w 317"/>
                <a:gd name="T27" fmla="*/ 167 h 413"/>
                <a:gd name="T28" fmla="*/ 29 w 317"/>
                <a:gd name="T29" fmla="*/ 191 h 413"/>
                <a:gd name="T30" fmla="*/ 159 w 317"/>
                <a:gd name="T31" fmla="*/ 216 h 413"/>
                <a:gd name="T32" fmla="*/ 288 w 317"/>
                <a:gd name="T33" fmla="*/ 191 h 413"/>
                <a:gd name="T34" fmla="*/ 288 w 317"/>
                <a:gd name="T35" fmla="*/ 263 h 413"/>
                <a:gd name="T36" fmla="*/ 159 w 317"/>
                <a:gd name="T37" fmla="*/ 293 h 413"/>
                <a:gd name="T38" fmla="*/ 29 w 317"/>
                <a:gd name="T39" fmla="*/ 263 h 413"/>
                <a:gd name="T40" fmla="*/ 29 w 317"/>
                <a:gd name="T41" fmla="*/ 191 h 413"/>
                <a:gd name="T42" fmla="*/ 159 w 317"/>
                <a:gd name="T43" fmla="*/ 29 h 413"/>
                <a:gd name="T44" fmla="*/ 288 w 317"/>
                <a:gd name="T45" fmla="*/ 63 h 413"/>
                <a:gd name="T46" fmla="*/ 159 w 317"/>
                <a:gd name="T47" fmla="*/ 96 h 413"/>
                <a:gd name="T48" fmla="*/ 29 w 317"/>
                <a:gd name="T49" fmla="*/ 63 h 413"/>
                <a:gd name="T50" fmla="*/ 159 w 317"/>
                <a:gd name="T51" fmla="*/ 29 h 413"/>
                <a:gd name="T52" fmla="*/ 159 w 317"/>
                <a:gd name="T53" fmla="*/ 384 h 413"/>
                <a:gd name="T54" fmla="*/ 29 w 317"/>
                <a:gd name="T55" fmla="*/ 351 h 413"/>
                <a:gd name="T56" fmla="*/ 29 w 317"/>
                <a:gd name="T57" fmla="*/ 287 h 413"/>
                <a:gd name="T58" fmla="*/ 159 w 317"/>
                <a:gd name="T59" fmla="*/ 312 h 413"/>
                <a:gd name="T60" fmla="*/ 288 w 317"/>
                <a:gd name="T61" fmla="*/ 287 h 413"/>
                <a:gd name="T62" fmla="*/ 288 w 317"/>
                <a:gd name="T63" fmla="*/ 351 h 413"/>
                <a:gd name="T64" fmla="*/ 159 w 317"/>
                <a:gd name="T65" fmla="*/ 38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 h="413">
                  <a:moveTo>
                    <a:pt x="159" y="0"/>
                  </a:moveTo>
                  <a:cubicBezTo>
                    <a:pt x="82" y="0"/>
                    <a:pt x="0" y="20"/>
                    <a:pt x="0" y="63"/>
                  </a:cubicBezTo>
                  <a:cubicBezTo>
                    <a:pt x="0" y="351"/>
                    <a:pt x="0" y="351"/>
                    <a:pt x="0" y="351"/>
                  </a:cubicBezTo>
                  <a:cubicBezTo>
                    <a:pt x="0" y="393"/>
                    <a:pt x="82" y="413"/>
                    <a:pt x="159" y="413"/>
                  </a:cubicBezTo>
                  <a:cubicBezTo>
                    <a:pt x="235" y="413"/>
                    <a:pt x="317" y="393"/>
                    <a:pt x="317" y="351"/>
                  </a:cubicBezTo>
                  <a:cubicBezTo>
                    <a:pt x="317" y="63"/>
                    <a:pt x="317" y="63"/>
                    <a:pt x="317" y="63"/>
                  </a:cubicBezTo>
                  <a:cubicBezTo>
                    <a:pt x="317" y="20"/>
                    <a:pt x="235" y="0"/>
                    <a:pt x="159" y="0"/>
                  </a:cubicBezTo>
                  <a:close/>
                  <a:moveTo>
                    <a:pt x="288" y="167"/>
                  </a:moveTo>
                  <a:cubicBezTo>
                    <a:pt x="274" y="182"/>
                    <a:pt x="226" y="197"/>
                    <a:pt x="159" y="197"/>
                  </a:cubicBezTo>
                  <a:cubicBezTo>
                    <a:pt x="91" y="197"/>
                    <a:pt x="44" y="182"/>
                    <a:pt x="29" y="167"/>
                  </a:cubicBezTo>
                  <a:cubicBezTo>
                    <a:pt x="29" y="89"/>
                    <a:pt x="29" y="89"/>
                    <a:pt x="29" y="89"/>
                  </a:cubicBezTo>
                  <a:cubicBezTo>
                    <a:pt x="54" y="105"/>
                    <a:pt x="102" y="115"/>
                    <a:pt x="159" y="115"/>
                  </a:cubicBezTo>
                  <a:cubicBezTo>
                    <a:pt x="215" y="115"/>
                    <a:pt x="263" y="105"/>
                    <a:pt x="288" y="89"/>
                  </a:cubicBezTo>
                  <a:lnTo>
                    <a:pt x="288" y="167"/>
                  </a:lnTo>
                  <a:close/>
                  <a:moveTo>
                    <a:pt x="29" y="191"/>
                  </a:moveTo>
                  <a:cubicBezTo>
                    <a:pt x="58" y="208"/>
                    <a:pt x="108" y="216"/>
                    <a:pt x="159" y="216"/>
                  </a:cubicBezTo>
                  <a:cubicBezTo>
                    <a:pt x="209" y="216"/>
                    <a:pt x="260" y="208"/>
                    <a:pt x="288" y="191"/>
                  </a:cubicBezTo>
                  <a:cubicBezTo>
                    <a:pt x="288" y="263"/>
                    <a:pt x="288" y="263"/>
                    <a:pt x="288" y="263"/>
                  </a:cubicBezTo>
                  <a:cubicBezTo>
                    <a:pt x="274" y="278"/>
                    <a:pt x="226" y="293"/>
                    <a:pt x="159" y="293"/>
                  </a:cubicBezTo>
                  <a:cubicBezTo>
                    <a:pt x="91" y="293"/>
                    <a:pt x="44" y="278"/>
                    <a:pt x="29" y="263"/>
                  </a:cubicBezTo>
                  <a:lnTo>
                    <a:pt x="29" y="191"/>
                  </a:lnTo>
                  <a:close/>
                  <a:moveTo>
                    <a:pt x="159" y="29"/>
                  </a:moveTo>
                  <a:cubicBezTo>
                    <a:pt x="243" y="29"/>
                    <a:pt x="288" y="53"/>
                    <a:pt x="288" y="63"/>
                  </a:cubicBezTo>
                  <a:cubicBezTo>
                    <a:pt x="288" y="72"/>
                    <a:pt x="243" y="96"/>
                    <a:pt x="159" y="96"/>
                  </a:cubicBezTo>
                  <a:cubicBezTo>
                    <a:pt x="75" y="96"/>
                    <a:pt x="29" y="72"/>
                    <a:pt x="29" y="63"/>
                  </a:cubicBezTo>
                  <a:cubicBezTo>
                    <a:pt x="29" y="53"/>
                    <a:pt x="75" y="29"/>
                    <a:pt x="159" y="29"/>
                  </a:cubicBezTo>
                  <a:close/>
                  <a:moveTo>
                    <a:pt x="159" y="384"/>
                  </a:moveTo>
                  <a:cubicBezTo>
                    <a:pt x="75" y="384"/>
                    <a:pt x="29" y="360"/>
                    <a:pt x="29" y="351"/>
                  </a:cubicBezTo>
                  <a:cubicBezTo>
                    <a:pt x="29" y="287"/>
                    <a:pt x="29" y="287"/>
                    <a:pt x="29" y="287"/>
                  </a:cubicBezTo>
                  <a:cubicBezTo>
                    <a:pt x="58" y="304"/>
                    <a:pt x="108" y="312"/>
                    <a:pt x="159" y="312"/>
                  </a:cubicBezTo>
                  <a:cubicBezTo>
                    <a:pt x="209" y="312"/>
                    <a:pt x="260" y="304"/>
                    <a:pt x="288" y="287"/>
                  </a:cubicBezTo>
                  <a:cubicBezTo>
                    <a:pt x="288" y="351"/>
                    <a:pt x="288" y="351"/>
                    <a:pt x="288" y="351"/>
                  </a:cubicBezTo>
                  <a:cubicBezTo>
                    <a:pt x="288" y="360"/>
                    <a:pt x="243" y="384"/>
                    <a:pt x="159" y="384"/>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sp>
          <p:nvSpPr>
            <p:cNvPr id="417" name="TextBox 416">
              <a:extLst>
                <a:ext uri="{FF2B5EF4-FFF2-40B4-BE49-F238E27FC236}">
                  <a16:creationId xmlns:a16="http://schemas.microsoft.com/office/drawing/2014/main" id="{BA9C118B-13B5-ED4F-9A61-4B4251F187DB}"/>
                </a:ext>
              </a:extLst>
            </p:cNvPr>
            <p:cNvSpPr txBox="1"/>
            <p:nvPr/>
          </p:nvSpPr>
          <p:spPr>
            <a:xfrm>
              <a:off x="7327312" y="3351062"/>
              <a:ext cx="298174"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Collect</a:t>
              </a:r>
            </a:p>
          </p:txBody>
        </p:sp>
        <p:sp>
          <p:nvSpPr>
            <p:cNvPr id="418" name="TextBox 417">
              <a:extLst>
                <a:ext uri="{FF2B5EF4-FFF2-40B4-BE49-F238E27FC236}">
                  <a16:creationId xmlns:a16="http://schemas.microsoft.com/office/drawing/2014/main" id="{6EC81601-B3FB-AB4B-9AD1-B05D32D79BDA}"/>
                </a:ext>
              </a:extLst>
            </p:cNvPr>
            <p:cNvSpPr txBox="1"/>
            <p:nvPr/>
          </p:nvSpPr>
          <p:spPr>
            <a:xfrm>
              <a:off x="7312401" y="3651036"/>
              <a:ext cx="327992" cy="83100"/>
            </a:xfrm>
            <a:prstGeom prst="rect">
              <a:avLst/>
            </a:prstGeom>
            <a:noFill/>
          </p:spPr>
          <p:txBody>
            <a:bodyPr wrap="square" lIns="0" tIns="0" rIns="0" bIns="0" rtlCol="0">
              <a:spAutoFit/>
            </a:bodyPr>
            <a:lstStyle/>
            <a:p>
              <a:pPr algn="r" defTabSz="342900">
                <a:lnSpc>
                  <a:spcPct val="90000"/>
                </a:lnSpc>
              </a:pPr>
              <a:r>
                <a:rPr lang="en-US" sz="600" b="1" i="1" dirty="0">
                  <a:solidFill>
                    <a:srgbClr val="000000"/>
                  </a:solidFill>
                  <a:cs typeface="NeueHaasGroteskDisp Std"/>
                </a:rPr>
                <a:t>Self-heal</a:t>
              </a:r>
            </a:p>
          </p:txBody>
        </p:sp>
        <p:sp>
          <p:nvSpPr>
            <p:cNvPr id="419" name="TextBox 418">
              <a:extLst>
                <a:ext uri="{FF2B5EF4-FFF2-40B4-BE49-F238E27FC236}">
                  <a16:creationId xmlns:a16="http://schemas.microsoft.com/office/drawing/2014/main" id="{0C98408A-6E1E-1948-AC74-044F672CA46F}"/>
                </a:ext>
              </a:extLst>
            </p:cNvPr>
            <p:cNvSpPr txBox="1"/>
            <p:nvPr/>
          </p:nvSpPr>
          <p:spPr>
            <a:xfrm>
              <a:off x="8084155" y="3351063"/>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Visualize</a:t>
              </a:r>
            </a:p>
          </p:txBody>
        </p:sp>
        <p:sp>
          <p:nvSpPr>
            <p:cNvPr id="420" name="TextBox 419">
              <a:extLst>
                <a:ext uri="{FF2B5EF4-FFF2-40B4-BE49-F238E27FC236}">
                  <a16:creationId xmlns:a16="http://schemas.microsoft.com/office/drawing/2014/main" id="{9668C85B-293C-F140-8621-481E5E8B003B}"/>
                </a:ext>
              </a:extLst>
            </p:cNvPr>
            <p:cNvSpPr txBox="1"/>
            <p:nvPr/>
          </p:nvSpPr>
          <p:spPr>
            <a:xfrm>
              <a:off x="8084154" y="3655441"/>
              <a:ext cx="366916" cy="83100"/>
            </a:xfrm>
            <a:prstGeom prst="rect">
              <a:avLst/>
            </a:prstGeom>
            <a:noFill/>
          </p:spPr>
          <p:txBody>
            <a:bodyPr wrap="square" lIns="0" tIns="0" rIns="0" bIns="0" rtlCol="0">
              <a:spAutoFit/>
            </a:bodyPr>
            <a:lstStyle/>
            <a:p>
              <a:pPr defTabSz="342900">
                <a:lnSpc>
                  <a:spcPct val="90000"/>
                </a:lnSpc>
              </a:pPr>
              <a:r>
                <a:rPr lang="en-US" sz="600" b="1" i="1" dirty="0">
                  <a:solidFill>
                    <a:srgbClr val="000000"/>
                  </a:solidFill>
                  <a:cs typeface="NeueHaasGroteskDisp Std"/>
                </a:rPr>
                <a:t>Correlate</a:t>
              </a:r>
            </a:p>
          </p:txBody>
        </p:sp>
        <p:sp>
          <p:nvSpPr>
            <p:cNvPr id="421" name="Rectangle 420">
              <a:extLst>
                <a:ext uri="{FF2B5EF4-FFF2-40B4-BE49-F238E27FC236}">
                  <a16:creationId xmlns:a16="http://schemas.microsoft.com/office/drawing/2014/main" id="{8149FCCE-8599-CC42-A343-392DD5916147}"/>
                </a:ext>
              </a:extLst>
            </p:cNvPr>
            <p:cNvSpPr/>
            <p:nvPr/>
          </p:nvSpPr>
          <p:spPr>
            <a:xfrm>
              <a:off x="7347636" y="2818688"/>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422" name="Rectangle 421">
              <a:extLst>
                <a:ext uri="{FF2B5EF4-FFF2-40B4-BE49-F238E27FC236}">
                  <a16:creationId xmlns:a16="http://schemas.microsoft.com/office/drawing/2014/main" id="{111CD40C-A8A3-624D-AFAA-3DB0D5ED06A5}"/>
                </a:ext>
              </a:extLst>
            </p:cNvPr>
            <p:cNvSpPr/>
            <p:nvPr/>
          </p:nvSpPr>
          <p:spPr>
            <a:xfrm>
              <a:off x="7453548" y="2829132"/>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XXX</a:t>
              </a:r>
            </a:p>
          </p:txBody>
        </p:sp>
        <p:sp>
          <p:nvSpPr>
            <p:cNvPr id="423" name="Rectangle 422">
              <a:extLst>
                <a:ext uri="{FF2B5EF4-FFF2-40B4-BE49-F238E27FC236}">
                  <a16:creationId xmlns:a16="http://schemas.microsoft.com/office/drawing/2014/main" id="{2930C9C6-9FFC-5340-83BA-D863FEE91ECE}"/>
                </a:ext>
              </a:extLst>
            </p:cNvPr>
            <p:cNvSpPr/>
            <p:nvPr/>
          </p:nvSpPr>
          <p:spPr>
            <a:xfrm>
              <a:off x="7967770" y="28291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YYY</a:t>
              </a:r>
            </a:p>
          </p:txBody>
        </p:sp>
        <p:sp>
          <p:nvSpPr>
            <p:cNvPr id="424" name="Rectangle 423">
              <a:extLst>
                <a:ext uri="{FF2B5EF4-FFF2-40B4-BE49-F238E27FC236}">
                  <a16:creationId xmlns:a16="http://schemas.microsoft.com/office/drawing/2014/main" id="{28BEAC3F-771A-CD46-88E0-4E287F34E959}"/>
                </a:ext>
              </a:extLst>
            </p:cNvPr>
            <p:cNvSpPr/>
            <p:nvPr/>
          </p:nvSpPr>
          <p:spPr>
            <a:xfrm>
              <a:off x="7453548" y="2964657"/>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ZZZ</a:t>
              </a:r>
            </a:p>
          </p:txBody>
        </p:sp>
        <p:sp>
          <p:nvSpPr>
            <p:cNvPr id="425" name="Rectangle 424">
              <a:extLst>
                <a:ext uri="{FF2B5EF4-FFF2-40B4-BE49-F238E27FC236}">
                  <a16:creationId xmlns:a16="http://schemas.microsoft.com/office/drawing/2014/main" id="{A00C293C-87E0-BC42-83E7-16B72335D347}"/>
                </a:ext>
              </a:extLst>
            </p:cNvPr>
            <p:cNvSpPr/>
            <p:nvPr/>
          </p:nvSpPr>
          <p:spPr>
            <a:xfrm>
              <a:off x="7967770" y="2964932"/>
              <a:ext cx="38066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BBB</a:t>
              </a:r>
            </a:p>
          </p:txBody>
        </p:sp>
        <p:cxnSp>
          <p:nvCxnSpPr>
            <p:cNvPr id="426" name="Straight Arrow Connector 425">
              <a:extLst>
                <a:ext uri="{FF2B5EF4-FFF2-40B4-BE49-F238E27FC236}">
                  <a16:creationId xmlns:a16="http://schemas.microsoft.com/office/drawing/2014/main" id="{5A5C3C15-663D-0942-83E3-B102727F7FFE}"/>
                </a:ext>
              </a:extLst>
            </p:cNvPr>
            <p:cNvCxnSpPr/>
            <p:nvPr/>
          </p:nvCxnSpPr>
          <p:spPr>
            <a:xfrm>
              <a:off x="7416560" y="3168523"/>
              <a:ext cx="550579" cy="0"/>
            </a:xfrm>
            <a:prstGeom prst="straightConnector1">
              <a:avLst/>
            </a:prstGeom>
            <a:ln w="63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27" name="Rectangle 426">
              <a:extLst>
                <a:ext uri="{FF2B5EF4-FFF2-40B4-BE49-F238E27FC236}">
                  <a16:creationId xmlns:a16="http://schemas.microsoft.com/office/drawing/2014/main" id="{FFDE466B-AE43-254B-BA43-3C52ED2C6540}"/>
                </a:ext>
              </a:extLst>
            </p:cNvPr>
            <p:cNvSpPr/>
            <p:nvPr/>
          </p:nvSpPr>
          <p:spPr>
            <a:xfrm>
              <a:off x="7453548" y="3101370"/>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AAA</a:t>
              </a:r>
            </a:p>
          </p:txBody>
        </p:sp>
        <p:sp>
          <p:nvSpPr>
            <p:cNvPr id="428" name="Rectangle 427">
              <a:extLst>
                <a:ext uri="{FF2B5EF4-FFF2-40B4-BE49-F238E27FC236}">
                  <a16:creationId xmlns:a16="http://schemas.microsoft.com/office/drawing/2014/main" id="{C230DE2D-AD1A-6040-9048-E6068328704E}"/>
                </a:ext>
              </a:extLst>
            </p:cNvPr>
            <p:cNvSpPr/>
            <p:nvPr/>
          </p:nvSpPr>
          <p:spPr>
            <a:xfrm>
              <a:off x="7967139" y="3101370"/>
              <a:ext cx="381293"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CCC</a:t>
              </a:r>
            </a:p>
          </p:txBody>
        </p:sp>
      </p:grpSp>
      <p:sp>
        <p:nvSpPr>
          <p:cNvPr id="435" name="Rectangle 434">
            <a:extLst>
              <a:ext uri="{FF2B5EF4-FFF2-40B4-BE49-F238E27FC236}">
                <a16:creationId xmlns:a16="http://schemas.microsoft.com/office/drawing/2014/main" id="{6A55EBC3-C71D-9D46-8648-4687B1B7DDB3}"/>
              </a:ext>
            </a:extLst>
          </p:cNvPr>
          <p:cNvSpPr/>
          <p:nvPr/>
        </p:nvSpPr>
        <p:spPr>
          <a:xfrm>
            <a:off x="3504081" y="40277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sp>
        <p:nvSpPr>
          <p:cNvPr id="438" name="Rectangle 437">
            <a:extLst>
              <a:ext uri="{FF2B5EF4-FFF2-40B4-BE49-F238E27FC236}">
                <a16:creationId xmlns:a16="http://schemas.microsoft.com/office/drawing/2014/main" id="{70F3837F-B2AC-6F4F-8D3C-F7AF9A746EE4}"/>
              </a:ext>
            </a:extLst>
          </p:cNvPr>
          <p:cNvSpPr/>
          <p:nvPr/>
        </p:nvSpPr>
        <p:spPr>
          <a:xfrm>
            <a:off x="3656481" y="41801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sp>
        <p:nvSpPr>
          <p:cNvPr id="439" name="Rectangle 438">
            <a:extLst>
              <a:ext uri="{FF2B5EF4-FFF2-40B4-BE49-F238E27FC236}">
                <a16:creationId xmlns:a16="http://schemas.microsoft.com/office/drawing/2014/main" id="{81149484-E9D8-D24C-B61B-584626533798}"/>
              </a:ext>
            </a:extLst>
          </p:cNvPr>
          <p:cNvSpPr/>
          <p:nvPr/>
        </p:nvSpPr>
        <p:spPr>
          <a:xfrm>
            <a:off x="3808881" y="4332513"/>
            <a:ext cx="762000"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VNF Manager</a:t>
            </a:r>
          </a:p>
        </p:txBody>
      </p:sp>
      <p:cxnSp>
        <p:nvCxnSpPr>
          <p:cNvPr id="37" name="Straight Arrow Connector 36">
            <a:extLst>
              <a:ext uri="{FF2B5EF4-FFF2-40B4-BE49-F238E27FC236}">
                <a16:creationId xmlns:a16="http://schemas.microsoft.com/office/drawing/2014/main" id="{7359B329-C7A7-9942-AD64-0DBB43C26C66}"/>
              </a:ext>
            </a:extLst>
          </p:cNvPr>
          <p:cNvCxnSpPr>
            <a:cxnSpLocks/>
            <a:stCxn id="380" idx="2"/>
            <a:endCxn id="189" idx="0"/>
          </p:cNvCxnSpPr>
          <p:nvPr/>
        </p:nvCxnSpPr>
        <p:spPr>
          <a:xfrm>
            <a:off x="4993039" y="2131457"/>
            <a:ext cx="1279233" cy="130409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ADDEFE0-421B-134A-89FD-581BFB1B9808}"/>
              </a:ext>
            </a:extLst>
          </p:cNvPr>
          <p:cNvSpPr txBox="1"/>
          <p:nvPr/>
        </p:nvSpPr>
        <p:spPr>
          <a:xfrm>
            <a:off x="5897157" y="3124200"/>
            <a:ext cx="587019" cy="276999"/>
          </a:xfrm>
          <a:prstGeom prst="rect">
            <a:avLst/>
          </a:prstGeom>
          <a:no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sp>
        <p:nvSpPr>
          <p:cNvPr id="440" name="TextBox 439">
            <a:extLst>
              <a:ext uri="{FF2B5EF4-FFF2-40B4-BE49-F238E27FC236}">
                <a16:creationId xmlns:a16="http://schemas.microsoft.com/office/drawing/2014/main" id="{EB9DF319-7D5F-534C-AFB9-2EF84760EA30}"/>
              </a:ext>
            </a:extLst>
          </p:cNvPr>
          <p:cNvSpPr txBox="1"/>
          <p:nvPr/>
        </p:nvSpPr>
        <p:spPr>
          <a:xfrm>
            <a:off x="3546949" y="3660344"/>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441" name="Straight Arrow Connector 440">
            <a:extLst>
              <a:ext uri="{FF2B5EF4-FFF2-40B4-BE49-F238E27FC236}">
                <a16:creationId xmlns:a16="http://schemas.microsoft.com/office/drawing/2014/main" id="{6A87E2FD-FC6F-6642-B5A1-F189F80334D3}"/>
              </a:ext>
            </a:extLst>
          </p:cNvPr>
          <p:cNvCxnSpPr>
            <a:cxnSpLocks/>
            <a:stCxn id="380" idx="2"/>
            <a:endCxn id="435" idx="0"/>
          </p:cNvCxnSpPr>
          <p:nvPr/>
        </p:nvCxnSpPr>
        <p:spPr>
          <a:xfrm flipH="1">
            <a:off x="3885081" y="2131457"/>
            <a:ext cx="1107958" cy="18962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2" name="Straight Arrow Connector 441">
            <a:extLst>
              <a:ext uri="{FF2B5EF4-FFF2-40B4-BE49-F238E27FC236}">
                <a16:creationId xmlns:a16="http://schemas.microsoft.com/office/drawing/2014/main" id="{98B21ABC-0868-1642-B25C-78D790C0A97B}"/>
              </a:ext>
            </a:extLst>
          </p:cNvPr>
          <p:cNvCxnSpPr>
            <a:cxnSpLocks/>
            <a:stCxn id="190" idx="2"/>
            <a:endCxn id="438" idx="0"/>
          </p:cNvCxnSpPr>
          <p:nvPr/>
        </p:nvCxnSpPr>
        <p:spPr>
          <a:xfrm flipH="1">
            <a:off x="4037481" y="3865457"/>
            <a:ext cx="2241996" cy="3146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3" name="TextBox 442">
            <a:extLst>
              <a:ext uri="{FF2B5EF4-FFF2-40B4-BE49-F238E27FC236}">
                <a16:creationId xmlns:a16="http://schemas.microsoft.com/office/drawing/2014/main" id="{99F371AC-CBB6-384B-9060-2E51AC9A5D5B}"/>
              </a:ext>
            </a:extLst>
          </p:cNvPr>
          <p:cNvSpPr txBox="1"/>
          <p:nvPr/>
        </p:nvSpPr>
        <p:spPr>
          <a:xfrm>
            <a:off x="4469157" y="3852446"/>
            <a:ext cx="474809" cy="276999"/>
          </a:xfrm>
          <a:prstGeom prst="rect">
            <a:avLst/>
          </a:prstGeom>
          <a:noFill/>
        </p:spPr>
        <p:txBody>
          <a:bodyPr wrap="none" rtlCol="0">
            <a:spAutoFit/>
          </a:bodyPr>
          <a:lstStyle/>
          <a:p>
            <a:pPr algn="ctr"/>
            <a:r>
              <a:rPr lang="en-US" sz="600" dirty="0"/>
              <a:t>SOL003</a:t>
            </a:r>
          </a:p>
          <a:p>
            <a:pPr algn="ctr"/>
            <a:r>
              <a:rPr lang="en-US" sz="600" dirty="0"/>
              <a:t>Or-</a:t>
            </a:r>
            <a:r>
              <a:rPr lang="en-US" sz="600" dirty="0" err="1"/>
              <a:t>Vnfm</a:t>
            </a:r>
            <a:endParaRPr lang="en-US" sz="600" dirty="0"/>
          </a:p>
        </p:txBody>
      </p:sp>
      <p:cxnSp>
        <p:nvCxnSpPr>
          <p:cNvPr id="51" name="Elbow Connector 50">
            <a:extLst>
              <a:ext uri="{FF2B5EF4-FFF2-40B4-BE49-F238E27FC236}">
                <a16:creationId xmlns:a16="http://schemas.microsoft.com/office/drawing/2014/main" id="{5389BAED-49DC-4E41-82F0-04481A8EAE1D}"/>
              </a:ext>
            </a:extLst>
          </p:cNvPr>
          <p:cNvCxnSpPr>
            <a:cxnSpLocks/>
          </p:cNvCxnSpPr>
          <p:nvPr/>
        </p:nvCxnSpPr>
        <p:spPr>
          <a:xfrm rot="10800000">
            <a:off x="4695670" y="2385489"/>
            <a:ext cx="2300368" cy="729980"/>
          </a:xfrm>
          <a:prstGeom prst="bentConnector3">
            <a:avLst>
              <a:gd name="adj1" fmla="val 96977"/>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Elbow Connector 57">
            <a:extLst>
              <a:ext uri="{FF2B5EF4-FFF2-40B4-BE49-F238E27FC236}">
                <a16:creationId xmlns:a16="http://schemas.microsoft.com/office/drawing/2014/main" id="{2D19E3BC-32A2-7149-A3BC-41EF0DA5897A}"/>
              </a:ext>
            </a:extLst>
          </p:cNvPr>
          <p:cNvCxnSpPr>
            <a:cxnSpLocks/>
            <a:stCxn id="403" idx="2"/>
            <a:endCxn id="266" idx="3"/>
          </p:cNvCxnSpPr>
          <p:nvPr/>
        </p:nvCxnSpPr>
        <p:spPr>
          <a:xfrm rot="5400000">
            <a:off x="4312821" y="3589577"/>
            <a:ext cx="1902533" cy="693071"/>
          </a:xfrm>
          <a:prstGeom prst="bentConnector3">
            <a:avLst>
              <a:gd name="adj1" fmla="val 51335"/>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a:extLst>
              <a:ext uri="{FF2B5EF4-FFF2-40B4-BE49-F238E27FC236}">
                <a16:creationId xmlns:a16="http://schemas.microsoft.com/office/drawing/2014/main" id="{D28491B5-550C-2E4E-880C-C2952A4F7138}"/>
              </a:ext>
            </a:extLst>
          </p:cNvPr>
          <p:cNvCxnSpPr>
            <a:cxnSpLocks/>
          </p:cNvCxnSpPr>
          <p:nvPr/>
        </p:nvCxnSpPr>
        <p:spPr>
          <a:xfrm rot="5400000">
            <a:off x="1465260" y="2135538"/>
            <a:ext cx="2157978" cy="3830000"/>
          </a:xfrm>
          <a:prstGeom prst="bentConnector3">
            <a:avLst>
              <a:gd name="adj1" fmla="val 20182"/>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80" name="圆角矩形 32">
            <a:extLst>
              <a:ext uri="{FF2B5EF4-FFF2-40B4-BE49-F238E27FC236}">
                <a16:creationId xmlns:a16="http://schemas.microsoft.com/office/drawing/2014/main" id="{943A0B7B-31FC-654B-812F-618F510227C6}"/>
              </a:ext>
            </a:extLst>
          </p:cNvPr>
          <p:cNvSpPr/>
          <p:nvPr/>
        </p:nvSpPr>
        <p:spPr>
          <a:xfrm>
            <a:off x="4058763" y="2433741"/>
            <a:ext cx="478193" cy="53805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34289" tIns="34289" rIns="34289" bIns="34289" numCol="1" spcCol="38100" rtlCol="0" anchor="t">
            <a:noAutofit/>
          </a:bodyPr>
          <a:lstStyle/>
          <a:p>
            <a:endParaRPr lang="en-US" altLang="zh-CN" sz="600" b="1" dirty="0">
              <a:solidFill>
                <a:prstClr val="white"/>
              </a:solidFill>
            </a:endParaRPr>
          </a:p>
        </p:txBody>
      </p:sp>
      <p:sp>
        <p:nvSpPr>
          <p:cNvPr id="281" name="TextBox 280">
            <a:extLst>
              <a:ext uri="{FF2B5EF4-FFF2-40B4-BE49-F238E27FC236}">
                <a16:creationId xmlns:a16="http://schemas.microsoft.com/office/drawing/2014/main" id="{343CFB09-B800-0D45-9FD1-01A0B330FD5B}"/>
              </a:ext>
            </a:extLst>
          </p:cNvPr>
          <p:cNvSpPr txBox="1"/>
          <p:nvPr/>
        </p:nvSpPr>
        <p:spPr>
          <a:xfrm flipH="1">
            <a:off x="4104540" y="2603937"/>
            <a:ext cx="432416"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lgn="ctr" defTabSz="342900" hangingPunct="0"/>
            <a:r>
              <a:rPr lang="en-US" sz="600" b="1" dirty="0">
                <a:solidFill>
                  <a:prstClr val="black"/>
                </a:solidFill>
                <a:sym typeface="Calibri"/>
              </a:rPr>
              <a:t>SDN </a:t>
            </a:r>
          </a:p>
          <a:p>
            <a:pPr algn="ctr" defTabSz="342900" hangingPunct="0"/>
            <a:r>
              <a:rPr lang="en-US" sz="600" b="1" dirty="0">
                <a:solidFill>
                  <a:prstClr val="black"/>
                </a:solidFill>
                <a:sym typeface="Calibri"/>
              </a:rPr>
              <a:t>Controller</a:t>
            </a:r>
          </a:p>
        </p:txBody>
      </p:sp>
      <p:cxnSp>
        <p:nvCxnSpPr>
          <p:cNvPr id="444" name="Straight Arrow Connector 443">
            <a:extLst>
              <a:ext uri="{FF2B5EF4-FFF2-40B4-BE49-F238E27FC236}">
                <a16:creationId xmlns:a16="http://schemas.microsoft.com/office/drawing/2014/main" id="{ECF4372E-0067-5648-AF86-6CF85E08B88E}"/>
              </a:ext>
            </a:extLst>
          </p:cNvPr>
          <p:cNvCxnSpPr>
            <a:cxnSpLocks/>
            <a:endCxn id="195" idx="0"/>
          </p:cNvCxnSpPr>
          <p:nvPr/>
        </p:nvCxnSpPr>
        <p:spPr>
          <a:xfrm flipH="1">
            <a:off x="3935136" y="2971549"/>
            <a:ext cx="306106" cy="20916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4" name="Elbow Connector 453">
            <a:extLst>
              <a:ext uri="{FF2B5EF4-FFF2-40B4-BE49-F238E27FC236}">
                <a16:creationId xmlns:a16="http://schemas.microsoft.com/office/drawing/2014/main" id="{71D09C4B-C3A9-F348-895A-26008B79053B}"/>
              </a:ext>
            </a:extLst>
          </p:cNvPr>
          <p:cNvCxnSpPr>
            <a:cxnSpLocks/>
            <a:endCxn id="266" idx="0"/>
          </p:cNvCxnSpPr>
          <p:nvPr/>
        </p:nvCxnSpPr>
        <p:spPr>
          <a:xfrm rot="10800000">
            <a:off x="4975979" y="4958290"/>
            <a:ext cx="2020058" cy="12700"/>
          </a:xfrm>
          <a:prstGeom prst="bentConnector3">
            <a:avLst>
              <a:gd name="adj1" fmla="val 50000"/>
            </a:avLst>
          </a:prstGeom>
          <a:ln w="127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55" name="TextBox 454">
            <a:extLst>
              <a:ext uri="{FF2B5EF4-FFF2-40B4-BE49-F238E27FC236}">
                <a16:creationId xmlns:a16="http://schemas.microsoft.com/office/drawing/2014/main" id="{256A07E2-29BA-134F-A9F1-CEFE1F9E061A}"/>
              </a:ext>
            </a:extLst>
          </p:cNvPr>
          <p:cNvSpPr txBox="1"/>
          <p:nvPr/>
        </p:nvSpPr>
        <p:spPr>
          <a:xfrm>
            <a:off x="4915398" y="4462046"/>
            <a:ext cx="684803" cy="415498"/>
          </a:xfrm>
          <a:prstGeom prst="rect">
            <a:avLst/>
          </a:prstGeom>
          <a:noFill/>
        </p:spPr>
        <p:txBody>
          <a:bodyPr wrap="none" rtlCol="0">
            <a:spAutoFit/>
          </a:bodyPr>
          <a:lstStyle/>
          <a:p>
            <a:pPr algn="ctr"/>
            <a:r>
              <a:rPr lang="en-US" sz="700" dirty="0" err="1"/>
              <a:t>Openconfig</a:t>
            </a:r>
            <a:endParaRPr lang="en-US" sz="700" dirty="0"/>
          </a:p>
          <a:p>
            <a:pPr algn="ctr"/>
            <a:r>
              <a:rPr lang="en-US" sz="700" dirty="0"/>
              <a:t>SOL002</a:t>
            </a:r>
          </a:p>
          <a:p>
            <a:pPr algn="ctr"/>
            <a:r>
              <a:rPr lang="en-US" sz="700" dirty="0" err="1"/>
              <a:t>Ve-Vnfm-vnf</a:t>
            </a:r>
            <a:endParaRPr lang="en-US" sz="700" dirty="0"/>
          </a:p>
        </p:txBody>
      </p:sp>
      <p:cxnSp>
        <p:nvCxnSpPr>
          <p:cNvPr id="456" name="Straight Arrow Connector 455">
            <a:extLst>
              <a:ext uri="{FF2B5EF4-FFF2-40B4-BE49-F238E27FC236}">
                <a16:creationId xmlns:a16="http://schemas.microsoft.com/office/drawing/2014/main" id="{AC6D03ED-9EDB-1648-99CC-D7FC8CB364C2}"/>
              </a:ext>
            </a:extLst>
          </p:cNvPr>
          <p:cNvCxnSpPr>
            <a:cxnSpLocks/>
            <a:stCxn id="439" idx="2"/>
            <a:endCxn id="195" idx="0"/>
          </p:cNvCxnSpPr>
          <p:nvPr/>
        </p:nvCxnSpPr>
        <p:spPr>
          <a:xfrm flipH="1">
            <a:off x="3935136" y="4559205"/>
            <a:ext cx="254745" cy="50400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7" name="Straight Arrow Connector 456">
            <a:extLst>
              <a:ext uri="{FF2B5EF4-FFF2-40B4-BE49-F238E27FC236}">
                <a16:creationId xmlns:a16="http://schemas.microsoft.com/office/drawing/2014/main" id="{E79A4D44-1BAB-FE4A-81AC-A7846B75E4EA}"/>
              </a:ext>
            </a:extLst>
          </p:cNvPr>
          <p:cNvCxnSpPr>
            <a:cxnSpLocks/>
            <a:stCxn id="399" idx="2"/>
            <a:endCxn id="195" idx="0"/>
          </p:cNvCxnSpPr>
          <p:nvPr/>
        </p:nvCxnSpPr>
        <p:spPr>
          <a:xfrm>
            <a:off x="3575481" y="2974338"/>
            <a:ext cx="359655" cy="20888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43AF3AAB-3E7B-554F-AE55-BF230E066DB6}"/>
              </a:ext>
            </a:extLst>
          </p:cNvPr>
          <p:cNvCxnSpPr>
            <a:cxnSpLocks/>
            <a:stCxn id="161" idx="3"/>
          </p:cNvCxnSpPr>
          <p:nvPr/>
        </p:nvCxnSpPr>
        <p:spPr>
          <a:xfrm>
            <a:off x="788225" y="5324012"/>
            <a:ext cx="6200129" cy="7795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9" name="Straight Arrow Connector 458">
            <a:extLst>
              <a:ext uri="{FF2B5EF4-FFF2-40B4-BE49-F238E27FC236}">
                <a16:creationId xmlns:a16="http://schemas.microsoft.com/office/drawing/2014/main" id="{AD999C14-C88F-6A42-BDA2-742A1E19EA33}"/>
              </a:ext>
            </a:extLst>
          </p:cNvPr>
          <p:cNvCxnSpPr>
            <a:cxnSpLocks/>
            <a:stCxn id="195" idx="3"/>
          </p:cNvCxnSpPr>
          <p:nvPr/>
        </p:nvCxnSpPr>
        <p:spPr>
          <a:xfrm flipV="1">
            <a:off x="5864892" y="5178513"/>
            <a:ext cx="1131145" cy="10179"/>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CAAFB823-03C4-CA43-9EF7-31EBE221E655}"/>
              </a:ext>
            </a:extLst>
          </p:cNvPr>
          <p:cNvCxnSpPr>
            <a:cxnSpLocks/>
          </p:cNvCxnSpPr>
          <p:nvPr/>
        </p:nvCxnSpPr>
        <p:spPr>
          <a:xfrm>
            <a:off x="6980671" y="1319784"/>
            <a:ext cx="15367" cy="4749286"/>
          </a:xfrm>
          <a:prstGeom prst="line">
            <a:avLst/>
          </a:prstGeom>
          <a:ln w="25400">
            <a:solidFill>
              <a:srgbClr val="FFC000"/>
            </a:solidFill>
          </a:ln>
        </p:spPr>
        <p:style>
          <a:lnRef idx="1">
            <a:schemeClr val="accent3"/>
          </a:lnRef>
          <a:fillRef idx="0">
            <a:schemeClr val="accent3"/>
          </a:fillRef>
          <a:effectRef idx="0">
            <a:schemeClr val="accent3"/>
          </a:effectRef>
          <a:fontRef idx="minor">
            <a:schemeClr val="tx1"/>
          </a:fontRef>
        </p:style>
      </p:cxnSp>
      <p:cxnSp>
        <p:nvCxnSpPr>
          <p:cNvPr id="460" name="Elbow Connector 459">
            <a:extLst>
              <a:ext uri="{FF2B5EF4-FFF2-40B4-BE49-F238E27FC236}">
                <a16:creationId xmlns:a16="http://schemas.microsoft.com/office/drawing/2014/main" id="{205110C7-1C2D-8A49-84DD-3AFA90D57B59}"/>
              </a:ext>
            </a:extLst>
          </p:cNvPr>
          <p:cNvCxnSpPr>
            <a:cxnSpLocks/>
            <a:stCxn id="408" idx="1"/>
          </p:cNvCxnSpPr>
          <p:nvPr/>
        </p:nvCxnSpPr>
        <p:spPr>
          <a:xfrm rot="10800000" flipV="1">
            <a:off x="6963316" y="3937149"/>
            <a:ext cx="213779"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3" name="Elbow Connector 462">
            <a:extLst>
              <a:ext uri="{FF2B5EF4-FFF2-40B4-BE49-F238E27FC236}">
                <a16:creationId xmlns:a16="http://schemas.microsoft.com/office/drawing/2014/main" id="{D6D1194E-1697-6D49-9A0D-57E8D938CD54}"/>
              </a:ext>
            </a:extLst>
          </p:cNvPr>
          <p:cNvCxnSpPr>
            <a:cxnSpLocks/>
            <a:endCxn id="190" idx="3"/>
          </p:cNvCxnSpPr>
          <p:nvPr/>
        </p:nvCxnSpPr>
        <p:spPr>
          <a:xfrm rot="10800000">
            <a:off x="6779468" y="3711347"/>
            <a:ext cx="198410" cy="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6" name="Elbow Connector 465">
            <a:extLst>
              <a:ext uri="{FF2B5EF4-FFF2-40B4-BE49-F238E27FC236}">
                <a16:creationId xmlns:a16="http://schemas.microsoft.com/office/drawing/2014/main" id="{C9079100-AAED-4242-AAC4-233B296D2A46}"/>
              </a:ext>
            </a:extLst>
          </p:cNvPr>
          <p:cNvCxnSpPr>
            <a:cxnSpLocks/>
            <a:endCxn id="439" idx="3"/>
          </p:cNvCxnSpPr>
          <p:nvPr/>
        </p:nvCxnSpPr>
        <p:spPr>
          <a:xfrm rot="10800000">
            <a:off x="4570881" y="4445860"/>
            <a:ext cx="2425156" cy="182549"/>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9" name="Rectangle 468">
            <a:extLst>
              <a:ext uri="{FF2B5EF4-FFF2-40B4-BE49-F238E27FC236}">
                <a16:creationId xmlns:a16="http://schemas.microsoft.com/office/drawing/2014/main" id="{98E11313-F0AC-F742-8899-954CC14CFE87}"/>
              </a:ext>
            </a:extLst>
          </p:cNvPr>
          <p:cNvSpPr/>
          <p:nvPr/>
        </p:nvSpPr>
        <p:spPr>
          <a:xfrm>
            <a:off x="1767023" y="944712"/>
            <a:ext cx="2139340" cy="240399"/>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68580" tIns="34290" rIns="68580" bIns="34290" numCol="1" rtlCol="0" anchor="ctr" anchorCtr="0" compatLnSpc="1"/>
          <a:lstStyle/>
          <a:p>
            <a:pPr algn="ctr" fontAlgn="base">
              <a:spcBef>
                <a:spcPct val="0"/>
              </a:spcBef>
              <a:spcAft>
                <a:spcPct val="0"/>
              </a:spcAft>
              <a:buClr>
                <a:srgbClr val="CC9900"/>
              </a:buClr>
            </a:pPr>
            <a:r>
              <a:rPr lang="en-US" sz="600" b="1" dirty="0">
                <a:solidFill>
                  <a:prstClr val="white"/>
                </a:solidFill>
                <a:ea typeface="微软雅黑" panose="020B0503020204020204" pitchFamily="34" charset="-122"/>
              </a:rPr>
              <a:t>OSS / BSS</a:t>
            </a:r>
          </a:p>
        </p:txBody>
      </p:sp>
      <p:sp>
        <p:nvSpPr>
          <p:cNvPr id="20" name="TextBox 19">
            <a:extLst>
              <a:ext uri="{FF2B5EF4-FFF2-40B4-BE49-F238E27FC236}">
                <a16:creationId xmlns:a16="http://schemas.microsoft.com/office/drawing/2014/main" id="{C266038F-D7A1-F949-B3FA-951D6CBB92A2}"/>
              </a:ext>
            </a:extLst>
          </p:cNvPr>
          <p:cNvSpPr txBox="1"/>
          <p:nvPr/>
        </p:nvSpPr>
        <p:spPr>
          <a:xfrm>
            <a:off x="7041497" y="5569420"/>
            <a:ext cx="934000" cy="253916"/>
          </a:xfrm>
          <a:prstGeom prst="rect">
            <a:avLst/>
          </a:prstGeom>
          <a:noFill/>
        </p:spPr>
        <p:txBody>
          <a:bodyPr wrap="square" rtlCol="0">
            <a:spAutoFit/>
          </a:bodyPr>
          <a:lstStyle/>
          <a:p>
            <a:r>
              <a:rPr lang="en-US" sz="1050" dirty="0"/>
              <a:t>Message Bus</a:t>
            </a:r>
          </a:p>
        </p:txBody>
      </p:sp>
      <p:sp>
        <p:nvSpPr>
          <p:cNvPr id="216" name="Rectangle 215">
            <a:extLst>
              <a:ext uri="{FF2B5EF4-FFF2-40B4-BE49-F238E27FC236}">
                <a16:creationId xmlns:a16="http://schemas.microsoft.com/office/drawing/2014/main" id="{F17A0266-C79B-504E-A9F2-5B36613B3337}"/>
              </a:ext>
            </a:extLst>
          </p:cNvPr>
          <p:cNvSpPr/>
          <p:nvPr/>
        </p:nvSpPr>
        <p:spPr>
          <a:xfrm>
            <a:off x="5619824" y="407012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cxnSp>
        <p:nvCxnSpPr>
          <p:cNvPr id="218" name="Elbow Connector 217">
            <a:extLst>
              <a:ext uri="{FF2B5EF4-FFF2-40B4-BE49-F238E27FC236}">
                <a16:creationId xmlns:a16="http://schemas.microsoft.com/office/drawing/2014/main" id="{2561893D-FE81-074E-ACE7-8D387470679B}"/>
              </a:ext>
            </a:extLst>
          </p:cNvPr>
          <p:cNvCxnSpPr>
            <a:cxnSpLocks/>
            <a:stCxn id="403" idx="2"/>
            <a:endCxn id="216" idx="0"/>
          </p:cNvCxnSpPr>
          <p:nvPr/>
        </p:nvCxnSpPr>
        <p:spPr>
          <a:xfrm rot="16200000" flipH="1">
            <a:off x="5167933" y="3427535"/>
            <a:ext cx="1085274" cy="199896"/>
          </a:xfrm>
          <a:prstGeom prst="bentConnector3">
            <a:avLst>
              <a:gd name="adj1" fmla="val 89787"/>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9" name="Rectangle 228">
            <a:extLst>
              <a:ext uri="{FF2B5EF4-FFF2-40B4-BE49-F238E27FC236}">
                <a16:creationId xmlns:a16="http://schemas.microsoft.com/office/drawing/2014/main" id="{57A92031-2DD9-A541-893F-BDA1A907687F}"/>
              </a:ext>
            </a:extLst>
          </p:cNvPr>
          <p:cNvSpPr/>
          <p:nvPr/>
        </p:nvSpPr>
        <p:spPr>
          <a:xfrm>
            <a:off x="5812837" y="4145659"/>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30" name="Rectangle 229">
            <a:extLst>
              <a:ext uri="{FF2B5EF4-FFF2-40B4-BE49-F238E27FC236}">
                <a16:creationId xmlns:a16="http://schemas.microsoft.com/office/drawing/2014/main" id="{287BC6FB-DB7F-8045-9829-442BB4F8436A}"/>
              </a:ext>
            </a:extLst>
          </p:cNvPr>
          <p:cNvSpPr/>
          <p:nvPr/>
        </p:nvSpPr>
        <p:spPr>
          <a:xfrm>
            <a:off x="5976482" y="4264370"/>
            <a:ext cx="381388" cy="226692"/>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EMS</a:t>
            </a:r>
          </a:p>
        </p:txBody>
      </p:sp>
      <p:sp>
        <p:nvSpPr>
          <p:cNvPr id="250" name="Freeform 46">
            <a:extLst>
              <a:ext uri="{FF2B5EF4-FFF2-40B4-BE49-F238E27FC236}">
                <a16:creationId xmlns:a16="http://schemas.microsoft.com/office/drawing/2014/main" id="{FE3990DC-9103-D345-9633-718576BD17AE}"/>
              </a:ext>
            </a:extLst>
          </p:cNvPr>
          <p:cNvSpPr>
            <a:spLocks/>
          </p:cNvSpPr>
          <p:nvPr/>
        </p:nvSpPr>
        <p:spPr bwMode="auto">
          <a:xfrm>
            <a:off x="2005380" y="56024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cxnSp>
        <p:nvCxnSpPr>
          <p:cNvPr id="251" name="Straight Connector 250">
            <a:extLst>
              <a:ext uri="{FF2B5EF4-FFF2-40B4-BE49-F238E27FC236}">
                <a16:creationId xmlns:a16="http://schemas.microsoft.com/office/drawing/2014/main" id="{E84D85A0-8E44-784D-A8F9-B0C7BCF37308}"/>
              </a:ext>
            </a:extLst>
          </p:cNvPr>
          <p:cNvCxnSpPr>
            <a:cxnSpLocks/>
          </p:cNvCxnSpPr>
          <p:nvPr/>
        </p:nvCxnSpPr>
        <p:spPr>
          <a:xfrm flipH="1" flipV="1">
            <a:off x="2397662" y="5314176"/>
            <a:ext cx="1" cy="210938"/>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2" name="Freeform 46">
            <a:extLst>
              <a:ext uri="{FF2B5EF4-FFF2-40B4-BE49-F238E27FC236}">
                <a16:creationId xmlns:a16="http://schemas.microsoft.com/office/drawing/2014/main" id="{7EC655E7-7A13-E54F-8A14-D888E6A75BA1}"/>
              </a:ext>
            </a:extLst>
          </p:cNvPr>
          <p:cNvSpPr>
            <a:spLocks/>
          </p:cNvSpPr>
          <p:nvPr/>
        </p:nvSpPr>
        <p:spPr bwMode="auto">
          <a:xfrm>
            <a:off x="1955741" y="5485852"/>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253" name="TextBox 252">
            <a:extLst>
              <a:ext uri="{FF2B5EF4-FFF2-40B4-BE49-F238E27FC236}">
                <a16:creationId xmlns:a16="http://schemas.microsoft.com/office/drawing/2014/main" id="{48B2C7E2-FC44-B647-B7E4-71FA934393E3}"/>
              </a:ext>
            </a:extLst>
          </p:cNvPr>
          <p:cNvSpPr txBox="1"/>
          <p:nvPr/>
        </p:nvSpPr>
        <p:spPr>
          <a:xfrm>
            <a:off x="1949581" y="5553565"/>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Far Edge Sites</a:t>
            </a:r>
          </a:p>
        </p:txBody>
      </p:sp>
      <p:grpSp>
        <p:nvGrpSpPr>
          <p:cNvPr id="254" name="Group 253">
            <a:extLst>
              <a:ext uri="{FF2B5EF4-FFF2-40B4-BE49-F238E27FC236}">
                <a16:creationId xmlns:a16="http://schemas.microsoft.com/office/drawing/2014/main" id="{5BBF36E1-3190-B24B-A49E-8A2BE150C166}"/>
              </a:ext>
            </a:extLst>
          </p:cNvPr>
          <p:cNvGrpSpPr/>
          <p:nvPr/>
        </p:nvGrpSpPr>
        <p:grpSpPr>
          <a:xfrm>
            <a:off x="2141861" y="5472636"/>
            <a:ext cx="116856" cy="141821"/>
            <a:chOff x="651995" y="3869137"/>
            <a:chExt cx="315955" cy="368489"/>
          </a:xfrm>
        </p:grpSpPr>
        <p:sp>
          <p:nvSpPr>
            <p:cNvPr id="255" name="Snip Single Corner Rectangle 254">
              <a:extLst>
                <a:ext uri="{FF2B5EF4-FFF2-40B4-BE49-F238E27FC236}">
                  <a16:creationId xmlns:a16="http://schemas.microsoft.com/office/drawing/2014/main" id="{33DF31AC-64EF-9042-BCA6-7AB22394956B}"/>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56" name="Freeform 33">
              <a:extLst>
                <a:ext uri="{FF2B5EF4-FFF2-40B4-BE49-F238E27FC236}">
                  <a16:creationId xmlns:a16="http://schemas.microsoft.com/office/drawing/2014/main" id="{5FBC38E3-1282-834C-9A3C-DFE691629D58}"/>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grpSp>
        <p:nvGrpSpPr>
          <p:cNvPr id="268" name="Group 267">
            <a:extLst>
              <a:ext uri="{FF2B5EF4-FFF2-40B4-BE49-F238E27FC236}">
                <a16:creationId xmlns:a16="http://schemas.microsoft.com/office/drawing/2014/main" id="{C676E200-498C-6A4D-B4A5-24AD1E7BB8E5}"/>
              </a:ext>
            </a:extLst>
          </p:cNvPr>
          <p:cNvGrpSpPr/>
          <p:nvPr/>
        </p:nvGrpSpPr>
        <p:grpSpPr>
          <a:xfrm>
            <a:off x="5694507" y="4887379"/>
            <a:ext cx="116856" cy="141821"/>
            <a:chOff x="651995" y="3869137"/>
            <a:chExt cx="315955" cy="368489"/>
          </a:xfrm>
        </p:grpSpPr>
        <p:sp>
          <p:nvSpPr>
            <p:cNvPr id="269" name="Snip Single Corner Rectangle 268">
              <a:extLst>
                <a:ext uri="{FF2B5EF4-FFF2-40B4-BE49-F238E27FC236}">
                  <a16:creationId xmlns:a16="http://schemas.microsoft.com/office/drawing/2014/main" id="{C2C4DAB3-444B-BB43-A229-BB438B72DCC6}"/>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270" name="Freeform 33">
              <a:extLst>
                <a:ext uri="{FF2B5EF4-FFF2-40B4-BE49-F238E27FC236}">
                  <a16:creationId xmlns:a16="http://schemas.microsoft.com/office/drawing/2014/main" id="{7913EDD9-CE05-C246-9C62-ADF34183AAF6}"/>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271" name="Straight Arrow Connector 270">
            <a:extLst>
              <a:ext uri="{FF2B5EF4-FFF2-40B4-BE49-F238E27FC236}">
                <a16:creationId xmlns:a16="http://schemas.microsoft.com/office/drawing/2014/main" id="{C47B7B7D-A397-D244-A430-55714D12B5BF}"/>
              </a:ext>
            </a:extLst>
          </p:cNvPr>
          <p:cNvCxnSpPr>
            <a:cxnSpLocks/>
            <a:stCxn id="230" idx="2"/>
            <a:endCxn id="270" idx="12"/>
          </p:cNvCxnSpPr>
          <p:nvPr/>
        </p:nvCxnSpPr>
        <p:spPr>
          <a:xfrm flipH="1">
            <a:off x="5765228" y="4491062"/>
            <a:ext cx="401948" cy="4304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2" name="Freeform 46">
            <a:extLst>
              <a:ext uri="{FF2B5EF4-FFF2-40B4-BE49-F238E27FC236}">
                <a16:creationId xmlns:a16="http://schemas.microsoft.com/office/drawing/2014/main" id="{06813D8C-EE64-D34C-BDEC-CE847EB9511F}"/>
              </a:ext>
            </a:extLst>
          </p:cNvPr>
          <p:cNvSpPr>
            <a:spLocks/>
          </p:cNvSpPr>
          <p:nvPr/>
        </p:nvSpPr>
        <p:spPr bwMode="auto">
          <a:xfrm>
            <a:off x="508650" y="5897338"/>
            <a:ext cx="61631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algn="ctr" defTabSz="342900"/>
            <a:r>
              <a:rPr lang="en-US" sz="1013" dirty="0">
                <a:solidFill>
                  <a:srgbClr val="000000"/>
                </a:solidFill>
              </a:rPr>
              <a:t>Network (RAN, Front/Back Haul, Core)</a:t>
            </a:r>
          </a:p>
        </p:txBody>
      </p:sp>
      <p:cxnSp>
        <p:nvCxnSpPr>
          <p:cNvPr id="286" name="Elbow Connector 285">
            <a:extLst>
              <a:ext uri="{FF2B5EF4-FFF2-40B4-BE49-F238E27FC236}">
                <a16:creationId xmlns:a16="http://schemas.microsoft.com/office/drawing/2014/main" id="{3B37C152-2567-0946-AB8B-88E0E9B10B5C}"/>
              </a:ext>
            </a:extLst>
          </p:cNvPr>
          <p:cNvCxnSpPr>
            <a:cxnSpLocks/>
          </p:cNvCxnSpPr>
          <p:nvPr/>
        </p:nvCxnSpPr>
        <p:spPr>
          <a:xfrm rot="5400000">
            <a:off x="1271307" y="3016596"/>
            <a:ext cx="3075986" cy="2961206"/>
          </a:xfrm>
          <a:prstGeom prst="bentConnector3">
            <a:avLst>
              <a:gd name="adj1" fmla="val 14564"/>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0" name="Freeform 46">
            <a:extLst>
              <a:ext uri="{FF2B5EF4-FFF2-40B4-BE49-F238E27FC236}">
                <a16:creationId xmlns:a16="http://schemas.microsoft.com/office/drawing/2014/main" id="{86C40B01-9761-7546-83D3-6405E12EF2DF}"/>
              </a:ext>
            </a:extLst>
          </p:cNvPr>
          <p:cNvSpPr>
            <a:spLocks/>
          </p:cNvSpPr>
          <p:nvPr/>
        </p:nvSpPr>
        <p:spPr bwMode="auto">
          <a:xfrm>
            <a:off x="1447562" y="46772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4" name="Freeform 46">
            <a:extLst>
              <a:ext uri="{FF2B5EF4-FFF2-40B4-BE49-F238E27FC236}">
                <a16:creationId xmlns:a16="http://schemas.microsoft.com/office/drawing/2014/main" id="{043F0038-A7EE-8B43-AB9A-CD9104AEFFCB}"/>
              </a:ext>
            </a:extLst>
          </p:cNvPr>
          <p:cNvSpPr>
            <a:spLocks/>
          </p:cNvSpPr>
          <p:nvPr/>
        </p:nvSpPr>
        <p:spPr bwMode="auto">
          <a:xfrm>
            <a:off x="1397923" y="4560695"/>
            <a:ext cx="967232" cy="275705"/>
          </a:xfrm>
          <a:custGeom>
            <a:avLst/>
            <a:gdLst>
              <a:gd name="T0" fmla="*/ 296 w 372"/>
              <a:gd name="T1" fmla="*/ 73 h 242"/>
              <a:gd name="T2" fmla="*/ 291 w 372"/>
              <a:gd name="T3" fmla="*/ 73 h 242"/>
              <a:gd name="T4" fmla="*/ 194 w 372"/>
              <a:gd name="T5" fmla="*/ 0 h 242"/>
              <a:gd name="T6" fmla="*/ 95 w 372"/>
              <a:gd name="T7" fmla="*/ 76 h 242"/>
              <a:gd name="T8" fmla="*/ 93 w 372"/>
              <a:gd name="T9" fmla="*/ 193 h 242"/>
              <a:gd name="T10" fmla="*/ 263 w 372"/>
              <a:gd name="T11" fmla="*/ 207 h 242"/>
              <a:gd name="T12" fmla="*/ 296 w 372"/>
              <a:gd name="T13" fmla="*/ 213 h 242"/>
              <a:gd name="T14" fmla="*/ 372 w 372"/>
              <a:gd name="T15" fmla="*/ 143 h 242"/>
              <a:gd name="T16" fmla="*/ 296 w 372"/>
              <a:gd name="T17" fmla="*/ 7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242">
                <a:moveTo>
                  <a:pt x="296" y="73"/>
                </a:moveTo>
                <a:cubicBezTo>
                  <a:pt x="294" y="73"/>
                  <a:pt x="293" y="73"/>
                  <a:pt x="291" y="73"/>
                </a:cubicBezTo>
                <a:cubicBezTo>
                  <a:pt x="282" y="32"/>
                  <a:pt x="242" y="0"/>
                  <a:pt x="194" y="0"/>
                </a:cubicBezTo>
                <a:cubicBezTo>
                  <a:pt x="144" y="0"/>
                  <a:pt x="103" y="33"/>
                  <a:pt x="95" y="76"/>
                </a:cubicBezTo>
                <a:cubicBezTo>
                  <a:pt x="35" y="79"/>
                  <a:pt x="0" y="179"/>
                  <a:pt x="93" y="193"/>
                </a:cubicBezTo>
                <a:cubicBezTo>
                  <a:pt x="144" y="237"/>
                  <a:pt x="210" y="242"/>
                  <a:pt x="263" y="207"/>
                </a:cubicBezTo>
                <a:cubicBezTo>
                  <a:pt x="273" y="211"/>
                  <a:pt x="284" y="213"/>
                  <a:pt x="296" y="213"/>
                </a:cubicBezTo>
                <a:cubicBezTo>
                  <a:pt x="338" y="213"/>
                  <a:pt x="372" y="182"/>
                  <a:pt x="372" y="143"/>
                </a:cubicBezTo>
                <a:cubicBezTo>
                  <a:pt x="372" y="105"/>
                  <a:pt x="338" y="73"/>
                  <a:pt x="296" y="73"/>
                </a:cubicBezTo>
                <a:close/>
              </a:path>
            </a:pathLst>
          </a:custGeom>
          <a:solidFill>
            <a:schemeClr val="bg1"/>
          </a:solidFill>
          <a:ln>
            <a:solidFill>
              <a:schemeClr val="accent4">
                <a:lumMod val="50000"/>
              </a:schemeClr>
            </a:solidFill>
          </a:ln>
          <a:extLst/>
        </p:spPr>
        <p:txBody>
          <a:bodyPr vert="horz" wrap="square" lIns="51435" tIns="25718" rIns="51435" bIns="25718" numCol="1" anchor="t" anchorCtr="0" compatLnSpc="1">
            <a:prstTxWarp prst="textNoShape">
              <a:avLst/>
            </a:prstTxWarp>
          </a:bodyPr>
          <a:lstStyle/>
          <a:p>
            <a:pPr defTabSz="342900"/>
            <a:endParaRPr lang="en-US" sz="1013" dirty="0">
              <a:solidFill>
                <a:srgbClr val="000000"/>
              </a:solidFill>
            </a:endParaRPr>
          </a:p>
        </p:txBody>
      </p:sp>
      <p:sp>
        <p:nvSpPr>
          <p:cNvPr id="315" name="TextBox 314">
            <a:extLst>
              <a:ext uri="{FF2B5EF4-FFF2-40B4-BE49-F238E27FC236}">
                <a16:creationId xmlns:a16="http://schemas.microsoft.com/office/drawing/2014/main" id="{5AE71030-5C81-8845-ACD4-40BA6F9DD0BA}"/>
              </a:ext>
            </a:extLst>
          </p:cNvPr>
          <p:cNvSpPr txBox="1"/>
          <p:nvPr/>
        </p:nvSpPr>
        <p:spPr>
          <a:xfrm>
            <a:off x="1391763" y="4628408"/>
            <a:ext cx="1118582" cy="93487"/>
          </a:xfrm>
          <a:prstGeom prst="rect">
            <a:avLst/>
          </a:prstGeom>
          <a:noFill/>
        </p:spPr>
        <p:txBody>
          <a:bodyPr wrap="square" lIns="0" tIns="0" rIns="0" bIns="0" rtlCol="0">
            <a:spAutoFit/>
          </a:bodyPr>
          <a:lstStyle/>
          <a:p>
            <a:pPr algn="ctr" defTabSz="342900">
              <a:lnSpc>
                <a:spcPct val="90000"/>
              </a:lnSpc>
            </a:pPr>
            <a:r>
              <a:rPr lang="en-US" sz="675" b="1" dirty="0">
                <a:solidFill>
                  <a:srgbClr val="000000"/>
                </a:solidFill>
                <a:cs typeface="NeueHaasGroteskDisp Std"/>
              </a:rPr>
              <a:t>AWS</a:t>
            </a:r>
          </a:p>
        </p:txBody>
      </p:sp>
      <p:grpSp>
        <p:nvGrpSpPr>
          <p:cNvPr id="316" name="Group 315">
            <a:extLst>
              <a:ext uri="{FF2B5EF4-FFF2-40B4-BE49-F238E27FC236}">
                <a16:creationId xmlns:a16="http://schemas.microsoft.com/office/drawing/2014/main" id="{71ED24D9-3C81-684F-8DEC-4180CF1F1751}"/>
              </a:ext>
            </a:extLst>
          </p:cNvPr>
          <p:cNvGrpSpPr/>
          <p:nvPr/>
        </p:nvGrpSpPr>
        <p:grpSpPr>
          <a:xfrm>
            <a:off x="2177499" y="4559591"/>
            <a:ext cx="116856" cy="141821"/>
            <a:chOff x="651995" y="3869137"/>
            <a:chExt cx="315955" cy="368489"/>
          </a:xfrm>
        </p:grpSpPr>
        <p:sp>
          <p:nvSpPr>
            <p:cNvPr id="317" name="Snip Single Corner Rectangle 316">
              <a:extLst>
                <a:ext uri="{FF2B5EF4-FFF2-40B4-BE49-F238E27FC236}">
                  <a16:creationId xmlns:a16="http://schemas.microsoft.com/office/drawing/2014/main" id="{73023F53-9D4F-CC4E-ACD5-D3333651F380}"/>
                </a:ext>
              </a:extLst>
            </p:cNvPr>
            <p:cNvSpPr/>
            <p:nvPr/>
          </p:nvSpPr>
          <p:spPr>
            <a:xfrm>
              <a:off x="651995" y="3869137"/>
              <a:ext cx="315955" cy="368489"/>
            </a:xfrm>
            <a:prstGeom prst="snip1Rect">
              <a:avLst>
                <a:gd name="adj" fmla="val 42584"/>
              </a:avLst>
            </a:prstGeom>
            <a:solidFill>
              <a:schemeClr val="accent5">
                <a:lumMod val="75000"/>
              </a:schemeClr>
            </a:solidFill>
            <a:ln>
              <a:noFill/>
            </a:ln>
          </p:spPr>
          <p:style>
            <a:lnRef idx="1">
              <a:schemeClr val="accent1"/>
            </a:lnRef>
            <a:fillRef idx="1">
              <a:schemeClr val="accent1"/>
            </a:fillRef>
            <a:effectRef idx="0">
              <a:schemeClr val="accent1"/>
            </a:effectRef>
            <a:fontRef idx="minor">
              <a:schemeClr val="lt1"/>
            </a:fontRef>
          </p:style>
          <p:txBody>
            <a:bodyPr rtlCol="0" anchor="ctr"/>
            <a:lstStyle/>
            <a:p>
              <a:pPr algn="ctr" defTabSz="342900"/>
              <a:endParaRPr lang="en-US" sz="1350" dirty="0">
                <a:solidFill>
                  <a:srgbClr val="FFFFFF"/>
                </a:solidFill>
              </a:endParaRPr>
            </a:p>
          </p:txBody>
        </p:sp>
        <p:sp>
          <p:nvSpPr>
            <p:cNvPr id="318" name="Freeform 33">
              <a:extLst>
                <a:ext uri="{FF2B5EF4-FFF2-40B4-BE49-F238E27FC236}">
                  <a16:creationId xmlns:a16="http://schemas.microsoft.com/office/drawing/2014/main" id="{FC114878-30F8-EC4A-9B08-43A05EAE30BF}"/>
                </a:ext>
              </a:extLst>
            </p:cNvPr>
            <p:cNvSpPr>
              <a:spLocks noEditPoints="1"/>
            </p:cNvSpPr>
            <p:nvPr/>
          </p:nvSpPr>
          <p:spPr bwMode="auto">
            <a:xfrm>
              <a:off x="708884" y="3951721"/>
              <a:ext cx="202177" cy="203318"/>
            </a:xfrm>
            <a:custGeom>
              <a:avLst/>
              <a:gdLst>
                <a:gd name="T0" fmla="*/ 254 w 295"/>
                <a:gd name="T1" fmla="*/ 191 h 297"/>
                <a:gd name="T2" fmla="*/ 259 w 295"/>
                <a:gd name="T3" fmla="*/ 176 h 297"/>
                <a:gd name="T4" fmla="*/ 293 w 295"/>
                <a:gd name="T5" fmla="*/ 173 h 297"/>
                <a:gd name="T6" fmla="*/ 294 w 295"/>
                <a:gd name="T7" fmla="*/ 132 h 297"/>
                <a:gd name="T8" fmla="*/ 260 w 295"/>
                <a:gd name="T9" fmla="*/ 127 h 297"/>
                <a:gd name="T10" fmla="*/ 256 w 295"/>
                <a:gd name="T11" fmla="*/ 112 h 297"/>
                <a:gd name="T12" fmla="*/ 250 w 295"/>
                <a:gd name="T13" fmla="*/ 98 h 297"/>
                <a:gd name="T14" fmla="*/ 274 w 295"/>
                <a:gd name="T15" fmla="*/ 73 h 297"/>
                <a:gd name="T16" fmla="*/ 249 w 295"/>
                <a:gd name="T17" fmla="*/ 41 h 297"/>
                <a:gd name="T18" fmla="*/ 220 w 295"/>
                <a:gd name="T19" fmla="*/ 59 h 297"/>
                <a:gd name="T20" fmla="*/ 207 w 295"/>
                <a:gd name="T21" fmla="*/ 50 h 297"/>
                <a:gd name="T22" fmla="*/ 193 w 295"/>
                <a:gd name="T23" fmla="*/ 43 h 297"/>
                <a:gd name="T24" fmla="*/ 196 w 295"/>
                <a:gd name="T25" fmla="*/ 9 h 297"/>
                <a:gd name="T26" fmla="*/ 156 w 295"/>
                <a:gd name="T27" fmla="*/ 0 h 297"/>
                <a:gd name="T28" fmla="*/ 145 w 295"/>
                <a:gd name="T29" fmla="*/ 32 h 297"/>
                <a:gd name="T30" fmla="*/ 130 w 295"/>
                <a:gd name="T31" fmla="*/ 34 h 297"/>
                <a:gd name="T32" fmla="*/ 114 w 295"/>
                <a:gd name="T33" fmla="*/ 37 h 297"/>
                <a:gd name="T34" fmla="*/ 95 w 295"/>
                <a:gd name="T35" fmla="*/ 9 h 297"/>
                <a:gd name="T36" fmla="*/ 59 w 295"/>
                <a:gd name="T37" fmla="*/ 29 h 297"/>
                <a:gd name="T38" fmla="*/ 71 w 295"/>
                <a:gd name="T39" fmla="*/ 60 h 297"/>
                <a:gd name="T40" fmla="*/ 60 w 295"/>
                <a:gd name="T41" fmla="*/ 71 h 297"/>
                <a:gd name="T42" fmla="*/ 50 w 295"/>
                <a:gd name="T43" fmla="*/ 84 h 297"/>
                <a:gd name="T44" fmla="*/ 17 w 295"/>
                <a:gd name="T45" fmla="*/ 75 h 297"/>
                <a:gd name="T46" fmla="*/ 2 w 295"/>
                <a:gd name="T47" fmla="*/ 113 h 297"/>
                <a:gd name="T48" fmla="*/ 32 w 295"/>
                <a:gd name="T49" fmla="*/ 130 h 297"/>
                <a:gd name="T50" fmla="*/ 31 w 295"/>
                <a:gd name="T51" fmla="*/ 145 h 297"/>
                <a:gd name="T52" fmla="*/ 31 w 295"/>
                <a:gd name="T53" fmla="*/ 160 h 297"/>
                <a:gd name="T54" fmla="*/ 0 w 295"/>
                <a:gd name="T55" fmla="*/ 175 h 297"/>
                <a:gd name="T56" fmla="*/ 13 w 295"/>
                <a:gd name="T57" fmla="*/ 214 h 297"/>
                <a:gd name="T58" fmla="*/ 47 w 295"/>
                <a:gd name="T59" fmla="*/ 207 h 297"/>
                <a:gd name="T60" fmla="*/ 55 w 295"/>
                <a:gd name="T61" fmla="*/ 220 h 297"/>
                <a:gd name="T62" fmla="*/ 66 w 295"/>
                <a:gd name="T63" fmla="*/ 232 h 297"/>
                <a:gd name="T64" fmla="*/ 52 w 295"/>
                <a:gd name="T65" fmla="*/ 263 h 297"/>
                <a:gd name="T66" fmla="*/ 87 w 295"/>
                <a:gd name="T67" fmla="*/ 284 h 297"/>
                <a:gd name="T68" fmla="*/ 108 w 295"/>
                <a:gd name="T69" fmla="*/ 258 h 297"/>
                <a:gd name="T70" fmla="*/ 123 w 295"/>
                <a:gd name="T71" fmla="*/ 262 h 297"/>
                <a:gd name="T72" fmla="*/ 138 w 295"/>
                <a:gd name="T73" fmla="*/ 264 h 297"/>
                <a:gd name="T74" fmla="*/ 147 w 295"/>
                <a:gd name="T75" fmla="*/ 297 h 297"/>
                <a:gd name="T76" fmla="*/ 188 w 295"/>
                <a:gd name="T77" fmla="*/ 291 h 297"/>
                <a:gd name="T78" fmla="*/ 187 w 295"/>
                <a:gd name="T79" fmla="*/ 257 h 297"/>
                <a:gd name="T80" fmla="*/ 201 w 295"/>
                <a:gd name="T81" fmla="*/ 250 h 297"/>
                <a:gd name="T82" fmla="*/ 214 w 295"/>
                <a:gd name="T83" fmla="*/ 242 h 297"/>
                <a:gd name="T84" fmla="*/ 242 w 295"/>
                <a:gd name="T85" fmla="*/ 262 h 297"/>
                <a:gd name="T86" fmla="*/ 270 w 295"/>
                <a:gd name="T87" fmla="*/ 231 h 297"/>
                <a:gd name="T88" fmla="*/ 247 w 295"/>
                <a:gd name="T89" fmla="*/ 205 h 297"/>
                <a:gd name="T90" fmla="*/ 254 w 295"/>
                <a:gd name="T91" fmla="*/ 191 h 297"/>
                <a:gd name="T92" fmla="*/ 130 w 295"/>
                <a:gd name="T93" fmla="*/ 228 h 297"/>
                <a:gd name="T94" fmla="*/ 83 w 295"/>
                <a:gd name="T95" fmla="*/ 199 h 297"/>
                <a:gd name="T96" fmla="*/ 65 w 295"/>
                <a:gd name="T97" fmla="*/ 146 h 297"/>
                <a:gd name="T98" fmla="*/ 86 w 295"/>
                <a:gd name="T99" fmla="*/ 95 h 297"/>
                <a:gd name="T100" fmla="*/ 135 w 295"/>
                <a:gd name="T101" fmla="*/ 68 h 297"/>
                <a:gd name="T102" fmla="*/ 189 w 295"/>
                <a:gd name="T103" fmla="*/ 80 h 297"/>
                <a:gd name="T104" fmla="*/ 223 w 295"/>
                <a:gd name="T105" fmla="*/ 123 h 297"/>
                <a:gd name="T106" fmla="*/ 222 w 295"/>
                <a:gd name="T107" fmla="*/ 178 h 297"/>
                <a:gd name="T108" fmla="*/ 185 w 295"/>
                <a:gd name="T109" fmla="*/ 220 h 297"/>
                <a:gd name="T110" fmla="*/ 130 w 295"/>
                <a:gd name="T111" fmla="*/ 2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297">
                  <a:moveTo>
                    <a:pt x="254" y="191"/>
                  </a:moveTo>
                  <a:cubicBezTo>
                    <a:pt x="256" y="186"/>
                    <a:pt x="258" y="182"/>
                    <a:pt x="259" y="176"/>
                  </a:cubicBezTo>
                  <a:cubicBezTo>
                    <a:pt x="270" y="176"/>
                    <a:pt x="281" y="175"/>
                    <a:pt x="293" y="173"/>
                  </a:cubicBezTo>
                  <a:cubicBezTo>
                    <a:pt x="295" y="160"/>
                    <a:pt x="295" y="146"/>
                    <a:pt x="294" y="132"/>
                  </a:cubicBezTo>
                  <a:cubicBezTo>
                    <a:pt x="283" y="130"/>
                    <a:pt x="271" y="128"/>
                    <a:pt x="260" y="127"/>
                  </a:cubicBezTo>
                  <a:cubicBezTo>
                    <a:pt x="259" y="122"/>
                    <a:pt x="258" y="117"/>
                    <a:pt x="256" y="112"/>
                  </a:cubicBezTo>
                  <a:cubicBezTo>
                    <a:pt x="254" y="107"/>
                    <a:pt x="253" y="102"/>
                    <a:pt x="250" y="98"/>
                  </a:cubicBezTo>
                  <a:cubicBezTo>
                    <a:pt x="259" y="90"/>
                    <a:pt x="267" y="82"/>
                    <a:pt x="274" y="73"/>
                  </a:cubicBezTo>
                  <a:cubicBezTo>
                    <a:pt x="268" y="61"/>
                    <a:pt x="259" y="51"/>
                    <a:pt x="249" y="41"/>
                  </a:cubicBezTo>
                  <a:cubicBezTo>
                    <a:pt x="239" y="46"/>
                    <a:pt x="229" y="52"/>
                    <a:pt x="220" y="59"/>
                  </a:cubicBezTo>
                  <a:cubicBezTo>
                    <a:pt x="216" y="56"/>
                    <a:pt x="212" y="52"/>
                    <a:pt x="207" y="50"/>
                  </a:cubicBezTo>
                  <a:cubicBezTo>
                    <a:pt x="203" y="47"/>
                    <a:pt x="198" y="45"/>
                    <a:pt x="193" y="43"/>
                  </a:cubicBezTo>
                  <a:cubicBezTo>
                    <a:pt x="195" y="31"/>
                    <a:pt x="196" y="20"/>
                    <a:pt x="196" y="9"/>
                  </a:cubicBezTo>
                  <a:cubicBezTo>
                    <a:pt x="183" y="4"/>
                    <a:pt x="170" y="1"/>
                    <a:pt x="156" y="0"/>
                  </a:cubicBezTo>
                  <a:cubicBezTo>
                    <a:pt x="151" y="11"/>
                    <a:pt x="148" y="22"/>
                    <a:pt x="145" y="32"/>
                  </a:cubicBezTo>
                  <a:cubicBezTo>
                    <a:pt x="140" y="33"/>
                    <a:pt x="135" y="33"/>
                    <a:pt x="130" y="34"/>
                  </a:cubicBezTo>
                  <a:cubicBezTo>
                    <a:pt x="124" y="35"/>
                    <a:pt x="119" y="36"/>
                    <a:pt x="114" y="37"/>
                  </a:cubicBezTo>
                  <a:cubicBezTo>
                    <a:pt x="109" y="27"/>
                    <a:pt x="102" y="18"/>
                    <a:pt x="95" y="9"/>
                  </a:cubicBezTo>
                  <a:cubicBezTo>
                    <a:pt x="82" y="14"/>
                    <a:pt x="70" y="21"/>
                    <a:pt x="59" y="29"/>
                  </a:cubicBezTo>
                  <a:cubicBezTo>
                    <a:pt x="62" y="40"/>
                    <a:pt x="66" y="50"/>
                    <a:pt x="71" y="60"/>
                  </a:cubicBezTo>
                  <a:cubicBezTo>
                    <a:pt x="67" y="64"/>
                    <a:pt x="63" y="67"/>
                    <a:pt x="60" y="71"/>
                  </a:cubicBezTo>
                  <a:cubicBezTo>
                    <a:pt x="56" y="75"/>
                    <a:pt x="53" y="79"/>
                    <a:pt x="50" y="84"/>
                  </a:cubicBezTo>
                  <a:cubicBezTo>
                    <a:pt x="39" y="80"/>
                    <a:pt x="29" y="77"/>
                    <a:pt x="17" y="75"/>
                  </a:cubicBezTo>
                  <a:cubicBezTo>
                    <a:pt x="10" y="87"/>
                    <a:pt x="5" y="100"/>
                    <a:pt x="2" y="113"/>
                  </a:cubicBezTo>
                  <a:cubicBezTo>
                    <a:pt x="12" y="119"/>
                    <a:pt x="22" y="125"/>
                    <a:pt x="32" y="130"/>
                  </a:cubicBezTo>
                  <a:cubicBezTo>
                    <a:pt x="31" y="135"/>
                    <a:pt x="30" y="140"/>
                    <a:pt x="31" y="145"/>
                  </a:cubicBezTo>
                  <a:cubicBezTo>
                    <a:pt x="30" y="150"/>
                    <a:pt x="31" y="155"/>
                    <a:pt x="31" y="160"/>
                  </a:cubicBezTo>
                  <a:cubicBezTo>
                    <a:pt x="20" y="165"/>
                    <a:pt x="10" y="169"/>
                    <a:pt x="0" y="175"/>
                  </a:cubicBezTo>
                  <a:cubicBezTo>
                    <a:pt x="3" y="189"/>
                    <a:pt x="7" y="202"/>
                    <a:pt x="13" y="214"/>
                  </a:cubicBezTo>
                  <a:cubicBezTo>
                    <a:pt x="25" y="213"/>
                    <a:pt x="36" y="210"/>
                    <a:pt x="47" y="207"/>
                  </a:cubicBezTo>
                  <a:cubicBezTo>
                    <a:pt x="49" y="212"/>
                    <a:pt x="52" y="216"/>
                    <a:pt x="55" y="220"/>
                  </a:cubicBezTo>
                  <a:cubicBezTo>
                    <a:pt x="58" y="224"/>
                    <a:pt x="62" y="228"/>
                    <a:pt x="66" y="232"/>
                  </a:cubicBezTo>
                  <a:cubicBezTo>
                    <a:pt x="60" y="242"/>
                    <a:pt x="56" y="252"/>
                    <a:pt x="52" y="263"/>
                  </a:cubicBezTo>
                  <a:cubicBezTo>
                    <a:pt x="62" y="271"/>
                    <a:pt x="74" y="279"/>
                    <a:pt x="87" y="284"/>
                  </a:cubicBezTo>
                  <a:cubicBezTo>
                    <a:pt x="94" y="276"/>
                    <a:pt x="101" y="267"/>
                    <a:pt x="108" y="258"/>
                  </a:cubicBezTo>
                  <a:cubicBezTo>
                    <a:pt x="113" y="259"/>
                    <a:pt x="118" y="261"/>
                    <a:pt x="123" y="262"/>
                  </a:cubicBezTo>
                  <a:cubicBezTo>
                    <a:pt x="128" y="263"/>
                    <a:pt x="133" y="263"/>
                    <a:pt x="138" y="264"/>
                  </a:cubicBezTo>
                  <a:cubicBezTo>
                    <a:pt x="140" y="275"/>
                    <a:pt x="143" y="286"/>
                    <a:pt x="147" y="297"/>
                  </a:cubicBezTo>
                  <a:cubicBezTo>
                    <a:pt x="161" y="297"/>
                    <a:pt x="175" y="295"/>
                    <a:pt x="188" y="291"/>
                  </a:cubicBezTo>
                  <a:cubicBezTo>
                    <a:pt x="189" y="280"/>
                    <a:pt x="188" y="268"/>
                    <a:pt x="187" y="257"/>
                  </a:cubicBezTo>
                  <a:cubicBezTo>
                    <a:pt x="192" y="255"/>
                    <a:pt x="197" y="253"/>
                    <a:pt x="201" y="250"/>
                  </a:cubicBezTo>
                  <a:cubicBezTo>
                    <a:pt x="206" y="248"/>
                    <a:pt x="210" y="245"/>
                    <a:pt x="214" y="242"/>
                  </a:cubicBezTo>
                  <a:cubicBezTo>
                    <a:pt x="223" y="249"/>
                    <a:pt x="233" y="256"/>
                    <a:pt x="242" y="262"/>
                  </a:cubicBezTo>
                  <a:cubicBezTo>
                    <a:pt x="253" y="253"/>
                    <a:pt x="262" y="242"/>
                    <a:pt x="270" y="231"/>
                  </a:cubicBezTo>
                  <a:cubicBezTo>
                    <a:pt x="263" y="222"/>
                    <a:pt x="255" y="213"/>
                    <a:pt x="247" y="205"/>
                  </a:cubicBezTo>
                  <a:cubicBezTo>
                    <a:pt x="250" y="201"/>
                    <a:pt x="252" y="196"/>
                    <a:pt x="254" y="191"/>
                  </a:cubicBezTo>
                  <a:close/>
                  <a:moveTo>
                    <a:pt x="130" y="228"/>
                  </a:moveTo>
                  <a:cubicBezTo>
                    <a:pt x="111" y="224"/>
                    <a:pt x="94" y="213"/>
                    <a:pt x="83" y="199"/>
                  </a:cubicBezTo>
                  <a:cubicBezTo>
                    <a:pt x="71" y="184"/>
                    <a:pt x="65" y="165"/>
                    <a:pt x="65" y="146"/>
                  </a:cubicBezTo>
                  <a:cubicBezTo>
                    <a:pt x="66" y="127"/>
                    <a:pt x="73" y="108"/>
                    <a:pt x="86" y="95"/>
                  </a:cubicBezTo>
                  <a:cubicBezTo>
                    <a:pt x="98" y="81"/>
                    <a:pt x="116" y="71"/>
                    <a:pt x="135" y="68"/>
                  </a:cubicBezTo>
                  <a:cubicBezTo>
                    <a:pt x="153" y="66"/>
                    <a:pt x="173" y="69"/>
                    <a:pt x="189" y="80"/>
                  </a:cubicBezTo>
                  <a:cubicBezTo>
                    <a:pt x="205" y="89"/>
                    <a:pt x="217" y="105"/>
                    <a:pt x="223" y="123"/>
                  </a:cubicBezTo>
                  <a:cubicBezTo>
                    <a:pt x="229" y="141"/>
                    <a:pt x="228" y="161"/>
                    <a:pt x="222" y="178"/>
                  </a:cubicBezTo>
                  <a:cubicBezTo>
                    <a:pt x="214" y="196"/>
                    <a:pt x="201" y="211"/>
                    <a:pt x="185" y="220"/>
                  </a:cubicBezTo>
                  <a:cubicBezTo>
                    <a:pt x="168" y="229"/>
                    <a:pt x="148" y="231"/>
                    <a:pt x="130" y="2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defTabSz="342900"/>
              <a:endParaRPr lang="en-US" sz="1350" dirty="0">
                <a:solidFill>
                  <a:srgbClr val="000000"/>
                </a:solidFill>
              </a:endParaRPr>
            </a:p>
          </p:txBody>
        </p:sp>
      </p:grpSp>
      <p:cxnSp>
        <p:nvCxnSpPr>
          <p:cNvPr id="319" name="Straight Arrow Connector 318">
            <a:extLst>
              <a:ext uri="{FF2B5EF4-FFF2-40B4-BE49-F238E27FC236}">
                <a16:creationId xmlns:a16="http://schemas.microsoft.com/office/drawing/2014/main" id="{201F41B6-6B04-9143-B0B5-E33081613D77}"/>
              </a:ext>
            </a:extLst>
          </p:cNvPr>
          <p:cNvCxnSpPr>
            <a:cxnSpLocks/>
            <a:stCxn id="399" idx="2"/>
            <a:endCxn id="314" idx="2"/>
          </p:cNvCxnSpPr>
          <p:nvPr/>
        </p:nvCxnSpPr>
        <p:spPr>
          <a:xfrm flipH="1">
            <a:off x="1902340" y="2974338"/>
            <a:ext cx="1673141" cy="15863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0" name="Elbow Connector 319">
            <a:extLst>
              <a:ext uri="{FF2B5EF4-FFF2-40B4-BE49-F238E27FC236}">
                <a16:creationId xmlns:a16="http://schemas.microsoft.com/office/drawing/2014/main" id="{EF1AC2A6-440B-3445-B598-3EB03DD6FCE1}"/>
              </a:ext>
            </a:extLst>
          </p:cNvPr>
          <p:cNvCxnSpPr>
            <a:cxnSpLocks/>
            <a:stCxn id="280" idx="2"/>
            <a:endCxn id="314" idx="2"/>
          </p:cNvCxnSpPr>
          <p:nvPr/>
        </p:nvCxnSpPr>
        <p:spPr>
          <a:xfrm flipH="1">
            <a:off x="1902340" y="2971800"/>
            <a:ext cx="2395520" cy="158889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2" name="Rounded Rectangle 231">
            <a:extLst>
              <a:ext uri="{FF2B5EF4-FFF2-40B4-BE49-F238E27FC236}">
                <a16:creationId xmlns:a16="http://schemas.microsoft.com/office/drawing/2014/main" id="{0068CDCB-A9AB-314A-9D8D-6B92CF38ECA9}"/>
              </a:ext>
            </a:extLst>
          </p:cNvPr>
          <p:cNvSpPr/>
          <p:nvPr/>
        </p:nvSpPr>
        <p:spPr>
          <a:xfrm>
            <a:off x="7492000" y="1243844"/>
            <a:ext cx="765007" cy="584956"/>
          </a:xfrm>
          <a:prstGeom prst="roundRect">
            <a:avLst>
              <a:gd name="adj" fmla="val 1379"/>
            </a:avLst>
          </a:prstGeom>
          <a:solidFill>
            <a:schemeClr val="bg1"/>
          </a:solidFill>
          <a:ln w="3175">
            <a:solidFill>
              <a:schemeClr val="accent4">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013" dirty="0">
              <a:solidFill>
                <a:srgbClr val="FFFFFF"/>
              </a:solidFill>
            </a:endParaRPr>
          </a:p>
        </p:txBody>
      </p:sp>
      <p:sp>
        <p:nvSpPr>
          <p:cNvPr id="235" name="Rounded Rectangle 234">
            <a:extLst>
              <a:ext uri="{FF2B5EF4-FFF2-40B4-BE49-F238E27FC236}">
                <a16:creationId xmlns:a16="http://schemas.microsoft.com/office/drawing/2014/main" id="{1834203A-645B-9F4E-B344-E765807BD259}"/>
              </a:ext>
            </a:extLst>
          </p:cNvPr>
          <p:cNvSpPr/>
          <p:nvPr/>
        </p:nvSpPr>
        <p:spPr>
          <a:xfrm>
            <a:off x="7497874" y="1031992"/>
            <a:ext cx="762004" cy="213859"/>
          </a:xfrm>
          <a:prstGeom prst="roundRect">
            <a:avLst>
              <a:gd name="adj" fmla="val 5966"/>
            </a:avLst>
          </a:prstGeom>
          <a:solidFill>
            <a:schemeClr val="bg1"/>
          </a:solidFill>
          <a:ln>
            <a:solidFill>
              <a:schemeClr val="accent4">
                <a:lumMod val="25000"/>
              </a:schemeClr>
            </a:solidFill>
          </a:ln>
        </p:spPr>
        <p:style>
          <a:lnRef idx="2">
            <a:schemeClr val="accent2"/>
          </a:lnRef>
          <a:fillRef idx="1">
            <a:schemeClr val="lt1"/>
          </a:fillRef>
          <a:effectRef idx="0">
            <a:schemeClr val="accent2"/>
          </a:effectRef>
          <a:fontRef idx="minor">
            <a:schemeClr val="dk1"/>
          </a:fontRef>
        </p:style>
        <p:txBody>
          <a:bodyPr lIns="34290" rIns="34290" rtlCol="0" anchor="ctr"/>
          <a:lstStyle/>
          <a:p>
            <a:pPr algn="ctr" defTabSz="342900"/>
            <a:r>
              <a:rPr lang="en-US" sz="750" b="1" dirty="0">
                <a:solidFill>
                  <a:srgbClr val="000000"/>
                </a:solidFill>
              </a:rPr>
              <a:t>Legacy Inventory</a:t>
            </a:r>
            <a:endParaRPr lang="en-US" sz="750" i="1" dirty="0">
              <a:solidFill>
                <a:srgbClr val="000000"/>
              </a:solidFill>
            </a:endParaRPr>
          </a:p>
        </p:txBody>
      </p:sp>
      <p:sp>
        <p:nvSpPr>
          <p:cNvPr id="245" name="Rectangle 244">
            <a:extLst>
              <a:ext uri="{FF2B5EF4-FFF2-40B4-BE49-F238E27FC236}">
                <a16:creationId xmlns:a16="http://schemas.microsoft.com/office/drawing/2014/main" id="{90681980-3CF5-7046-A355-E0927CE4C8F0}"/>
              </a:ext>
            </a:extLst>
          </p:cNvPr>
          <p:cNvSpPr/>
          <p:nvPr/>
        </p:nvSpPr>
        <p:spPr>
          <a:xfrm>
            <a:off x="7567255" y="1301420"/>
            <a:ext cx="62471" cy="413159"/>
          </a:xfrm>
          <a:prstGeom prst="rect">
            <a:avLst/>
          </a:prstGeom>
          <a:solidFill>
            <a:schemeClr val="accent4"/>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825" dirty="0">
              <a:solidFill>
                <a:srgbClr val="000000"/>
              </a:solidFill>
            </a:endParaRPr>
          </a:p>
        </p:txBody>
      </p:sp>
      <p:sp>
        <p:nvSpPr>
          <p:cNvPr id="246" name="Rectangle 245">
            <a:extLst>
              <a:ext uri="{FF2B5EF4-FFF2-40B4-BE49-F238E27FC236}">
                <a16:creationId xmlns:a16="http://schemas.microsoft.com/office/drawing/2014/main" id="{CE07B3B3-7B78-2E4A-838C-F88BF61B9149}"/>
              </a:ext>
            </a:extLst>
          </p:cNvPr>
          <p:cNvSpPr/>
          <p:nvPr/>
        </p:nvSpPr>
        <p:spPr>
          <a:xfrm>
            <a:off x="7673167" y="1311864"/>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NTLS</a:t>
            </a:r>
          </a:p>
        </p:txBody>
      </p:sp>
      <p:sp>
        <p:nvSpPr>
          <p:cNvPr id="248" name="Rectangle 247">
            <a:extLst>
              <a:ext uri="{FF2B5EF4-FFF2-40B4-BE49-F238E27FC236}">
                <a16:creationId xmlns:a16="http://schemas.microsoft.com/office/drawing/2014/main" id="{797E5FFD-AB72-304C-84A0-DBFB7E23D69D}"/>
              </a:ext>
            </a:extLst>
          </p:cNvPr>
          <p:cNvSpPr/>
          <p:nvPr/>
        </p:nvSpPr>
        <p:spPr>
          <a:xfrm>
            <a:off x="7673167" y="1447389"/>
            <a:ext cx="433512" cy="130477"/>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342900"/>
            <a:r>
              <a:rPr lang="en-US" sz="600" b="1" dirty="0">
                <a:solidFill>
                  <a:srgbClr val="000000"/>
                </a:solidFill>
              </a:rPr>
              <a:t>UTS</a:t>
            </a:r>
          </a:p>
        </p:txBody>
      </p:sp>
      <p:cxnSp>
        <p:nvCxnSpPr>
          <p:cNvPr id="277" name="Elbow Connector 276">
            <a:extLst>
              <a:ext uri="{FF2B5EF4-FFF2-40B4-BE49-F238E27FC236}">
                <a16:creationId xmlns:a16="http://schemas.microsoft.com/office/drawing/2014/main" id="{E3A19AD8-7FD5-A541-B273-FAF7C2774B5C}"/>
              </a:ext>
            </a:extLst>
          </p:cNvPr>
          <p:cNvCxnSpPr>
            <a:cxnSpLocks/>
          </p:cNvCxnSpPr>
          <p:nvPr/>
        </p:nvCxnSpPr>
        <p:spPr>
          <a:xfrm rot="10800000" flipV="1">
            <a:off x="6981677" y="1482355"/>
            <a:ext cx="495961" cy="194"/>
          </a:xfrm>
          <a:prstGeom prst="bentConnector3">
            <a:avLst>
              <a:gd name="adj1" fmla="val 50000"/>
            </a:avLst>
          </a:prstGeom>
          <a:ln w="254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D307B19-9590-294B-9B6D-1B2FD668B92F}"/>
              </a:ext>
            </a:extLst>
          </p:cNvPr>
          <p:cNvCxnSpPr>
            <a:cxnSpLocks/>
            <a:stCxn id="190" idx="2"/>
            <a:endCxn id="195" idx="0"/>
          </p:cNvCxnSpPr>
          <p:nvPr/>
        </p:nvCxnSpPr>
        <p:spPr>
          <a:xfrm flipH="1">
            <a:off x="3935136" y="3865457"/>
            <a:ext cx="2344341" cy="1197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7A2CA0D9-70A6-F949-A996-BA00EA22E6F1}"/>
              </a:ext>
            </a:extLst>
          </p:cNvPr>
          <p:cNvSpPr txBox="1"/>
          <p:nvPr/>
        </p:nvSpPr>
        <p:spPr>
          <a:xfrm>
            <a:off x="2383147" y="1137380"/>
            <a:ext cx="587019" cy="276999"/>
          </a:xfrm>
          <a:prstGeom prst="rect">
            <a:avLst/>
          </a:prstGeom>
          <a:solidFill>
            <a:schemeClr val="bg1"/>
          </a:solidFill>
        </p:spPr>
        <p:txBody>
          <a:bodyPr wrap="none" rtlCol="0">
            <a:spAutoFit/>
          </a:bodyPr>
          <a:lstStyle/>
          <a:p>
            <a:pPr algn="ctr"/>
            <a:r>
              <a:rPr lang="en-US" sz="600" dirty="0"/>
              <a:t>SOL005</a:t>
            </a:r>
          </a:p>
          <a:p>
            <a:pPr algn="ctr"/>
            <a:r>
              <a:rPr lang="en-US" sz="600" dirty="0" err="1"/>
              <a:t>Os</a:t>
            </a:r>
            <a:r>
              <a:rPr lang="en-US" sz="600" dirty="0"/>
              <a:t>-Ma-</a:t>
            </a:r>
            <a:r>
              <a:rPr lang="en-US" sz="600" dirty="0" err="1"/>
              <a:t>nfvo</a:t>
            </a:r>
            <a:endParaRPr lang="en-US" sz="600" dirty="0"/>
          </a:p>
        </p:txBody>
      </p:sp>
      <p:cxnSp>
        <p:nvCxnSpPr>
          <p:cNvPr id="261" name="Elbow Connector 260">
            <a:extLst>
              <a:ext uri="{FF2B5EF4-FFF2-40B4-BE49-F238E27FC236}">
                <a16:creationId xmlns:a16="http://schemas.microsoft.com/office/drawing/2014/main" id="{12BFEC4F-5C8A-994C-9A78-FA66E783EF94}"/>
              </a:ext>
            </a:extLst>
          </p:cNvPr>
          <p:cNvCxnSpPr>
            <a:cxnSpLocks/>
            <a:stCxn id="403" idx="2"/>
            <a:endCxn id="317" idx="3"/>
          </p:cNvCxnSpPr>
          <p:nvPr/>
        </p:nvCxnSpPr>
        <p:spPr>
          <a:xfrm flipH="1">
            <a:off x="2235927" y="2984846"/>
            <a:ext cx="3374695" cy="157474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72" name="Rectangle 271">
            <a:extLst>
              <a:ext uri="{FF2B5EF4-FFF2-40B4-BE49-F238E27FC236}">
                <a16:creationId xmlns:a16="http://schemas.microsoft.com/office/drawing/2014/main" id="{12B31DB4-EC00-B24B-AA31-7166C604534C}"/>
              </a:ext>
            </a:extLst>
          </p:cNvPr>
          <p:cNvSpPr/>
          <p:nvPr/>
        </p:nvSpPr>
        <p:spPr>
          <a:xfrm>
            <a:off x="5827711" y="3606080"/>
            <a:ext cx="219638" cy="211640"/>
          </a:xfrm>
          <a:prstGeom prst="rect">
            <a:avLst/>
          </a:prstGeom>
          <a:solidFill>
            <a:srgbClr val="FFFFFF"/>
          </a:solidFill>
          <a:ln w="12700" cap="sq" cmpd="sng" algn="ctr">
            <a:solidFill>
              <a:srgbClr val="0070C0"/>
            </a:solidFill>
            <a:prstDash val="solid"/>
          </a:ln>
          <a:effectLst/>
        </p:spPr>
        <p:txBody>
          <a:bodyPr rtlCol="0" anchor="t"/>
          <a:lstStyle/>
          <a:p>
            <a:pPr algn="ctr" defTabSz="514350">
              <a:defRPr/>
            </a:pPr>
            <a:r>
              <a:rPr lang="en-US" sz="675" b="1" kern="0" dirty="0">
                <a:solidFill>
                  <a:srgbClr val="000000"/>
                </a:solidFill>
              </a:rPr>
              <a:t>R</a:t>
            </a:r>
          </a:p>
        </p:txBody>
      </p:sp>
      <p:sp>
        <p:nvSpPr>
          <p:cNvPr id="274" name="TextBox 273">
            <a:extLst>
              <a:ext uri="{FF2B5EF4-FFF2-40B4-BE49-F238E27FC236}">
                <a16:creationId xmlns:a16="http://schemas.microsoft.com/office/drawing/2014/main" id="{AD9577BA-A3E1-024D-95F3-3584AC1520DD}"/>
              </a:ext>
            </a:extLst>
          </p:cNvPr>
          <p:cNvSpPr txBox="1"/>
          <p:nvPr/>
        </p:nvSpPr>
        <p:spPr>
          <a:xfrm>
            <a:off x="8392302" y="971446"/>
            <a:ext cx="3818282" cy="54784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ED7D31">
                    <a:lumMod val="75000"/>
                  </a:srgbClr>
                </a:solidFill>
                <a:effectLst/>
                <a:uLnTx/>
                <a:uFillTx/>
                <a:latin typeface="Calibri" panose="020F0502020204030204"/>
                <a:ea typeface="+mn-ea"/>
                <a:cs typeface="+mn-cs"/>
              </a:rPr>
              <a:t>Design/Develop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Service A’, VNF 1’, and VNF 2’ definitions (outside of the scope of MANO) to OSS/BSS.  In this example VNF 1’ and VNF 2’ “descriptors” capture the application level configuration needs of what the VNFM knows as VNF 1 and VNF 2.</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VNF 1, VNF 2, and NS A descriptors to NFVO.</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Create and distribute VNF 1 and VNF 2 descriptors to VNFM.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srgbClr val="7030A0"/>
                </a:solidFill>
                <a:effectLst/>
                <a:uLnTx/>
                <a:uFillTx/>
                <a:latin typeface="Calibri" panose="020F0502020204030204"/>
                <a:ea typeface="+mn-ea"/>
                <a:cs typeface="+mn-cs"/>
              </a:rPr>
              <a:t>Run Time: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OSS/BSS receives request to create an instance of Service A’.  OSS/BSS “decomposes” request into NS A, VNF 1’, VNF 2’.</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OSS/BSS calls NFVO via SOL005 API requesting instantiation of NS A.</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calls VNFM 1 via SOL003 API,  requesting creation of VNF 1, passing necessary “deployment data” values.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1 calls VIM to create VNF 1, and applies any needed deployment data via </a:t>
            </a:r>
            <a:r>
              <a:rPr lang="en-US" sz="1000" dirty="0">
                <a:solidFill>
                  <a:srgbClr val="7030A0"/>
                </a:solidFill>
                <a:latin typeface="Calibri" panose="020F0502020204030204"/>
              </a:rPr>
              <a:t>p</a:t>
            </a:r>
            <a:r>
              <a:rPr kumimoji="0" lang="en-US" sz="1000" b="0" i="0" u="none" strike="noStrike" kern="1200" cap="none" spc="0" normalizeH="0" baseline="0" noProof="0" dirty="0" err="1">
                <a:ln>
                  <a:noFill/>
                </a:ln>
                <a:solidFill>
                  <a:srgbClr val="7030A0"/>
                </a:solidFill>
                <a:effectLst/>
                <a:uLnTx/>
                <a:uFillTx/>
                <a:latin typeface="Calibri" panose="020F0502020204030204"/>
                <a:ea typeface="+mn-ea"/>
                <a:cs typeface="+mn-cs"/>
              </a:rPr>
              <a:t>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this point VNF 1 only has “deployment data” (networking data) configured.  “Deployment data” can be thought of as the functional equivalent of the sort of data one might expect to find captured in a HEAT ENV.</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NFVO calls VNFM 2 via SOL003 API,  requesting creation of VNF 2, passing necessary “deployment data” values.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VNFM 2 calls VIM to create VNF 2, and applies any needed deployment data via </a:t>
            </a:r>
            <a:r>
              <a:rPr lang="en-US" sz="1000" dirty="0">
                <a:solidFill>
                  <a:srgbClr val="7030A0"/>
                </a:solidFill>
                <a:latin typeface="Calibri" panose="020F0502020204030204"/>
              </a:rPr>
              <a:t>proprietary</a:t>
            </a:r>
            <a:r>
              <a:rPr kumimoji="0" lang="en-US" sz="1000" b="0" i="0" u="none" strike="noStrike" kern="1200" cap="none" spc="0" normalizeH="0" baseline="0" noProof="0" dirty="0">
                <a:ln>
                  <a:noFill/>
                </a:ln>
                <a:solidFill>
                  <a:srgbClr val="7030A0"/>
                </a:solidFill>
                <a:effectLst/>
                <a:uLnTx/>
                <a:uFillTx/>
                <a:latin typeface="Calibri" panose="020F0502020204030204"/>
                <a:ea typeface="+mn-ea"/>
                <a:cs typeface="+mn-cs"/>
              </a:rPr>
              <a:t> API.  At this point VNF 2 only has “deployment data” (networking data) configured.</a:t>
            </a:r>
          </a:p>
          <a:p>
            <a:pPr marL="342900" indent="-342900">
              <a:buFontTx/>
              <a:buAutoNum type="arabicPeriod"/>
              <a:defRPr/>
            </a:pPr>
            <a:r>
              <a:rPr lang="en-US" sz="1000" dirty="0">
                <a:solidFill>
                  <a:srgbClr val="7030A0"/>
                </a:solidFill>
              </a:rPr>
              <a:t>Connectivity between the VNFs is configured via a direct interface between the NFVO and the VIM</a:t>
            </a:r>
            <a:endParaRPr lang="en-US" sz="1000" b="1" dirty="0">
              <a:solidFill>
                <a:srgbClr val="7030A0"/>
              </a:solidFill>
            </a:endParaRPr>
          </a:p>
          <a:p>
            <a:pPr marL="342900" indent="-342900">
              <a:buFontTx/>
              <a:buAutoNum type="arabicPeriod"/>
              <a:defRPr/>
            </a:pPr>
            <a:r>
              <a:rPr lang="en-US" sz="1000" dirty="0">
                <a:solidFill>
                  <a:srgbClr val="7030A0"/>
                </a:solidFill>
              </a:rPr>
              <a:t>The BSS/OSS stages the EM(s) with the appropriate application configuration data.  (Note that this is outside of the scope of ETSI, and so different Service Providers can use different triggers for sending application level data to the EMs, and triggering the application of that data into the VNFs.)</a:t>
            </a:r>
          </a:p>
        </p:txBody>
      </p:sp>
    </p:spTree>
    <p:extLst>
      <p:ext uri="{BB962C8B-B14F-4D97-AF65-F5344CB8AC3E}">
        <p14:creationId xmlns:p14="http://schemas.microsoft.com/office/powerpoint/2010/main" val="3638610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EC54A-03D6-DF4A-AA9B-B3C9BEC31ABE}"/>
              </a:ext>
            </a:extLst>
          </p:cNvPr>
          <p:cNvSpPr>
            <a:spLocks noGrp="1"/>
          </p:cNvSpPr>
          <p:nvPr>
            <p:ph type="title"/>
          </p:nvPr>
        </p:nvSpPr>
        <p:spPr/>
        <p:txBody>
          <a:bodyPr>
            <a:normAutofit fontScale="90000"/>
          </a:bodyPr>
          <a:lstStyle/>
          <a:p>
            <a:r>
              <a:rPr lang="en-US" dirty="0"/>
              <a:t>Example Use Case: ETSI VNF Onboarding and management</a:t>
            </a:r>
          </a:p>
        </p:txBody>
      </p:sp>
      <p:sp>
        <p:nvSpPr>
          <p:cNvPr id="3" name="Text Placeholder 2">
            <a:extLst>
              <a:ext uri="{FF2B5EF4-FFF2-40B4-BE49-F238E27FC236}">
                <a16:creationId xmlns:a16="http://schemas.microsoft.com/office/drawing/2014/main" id="{69FB7BCB-B4C8-FA4C-8312-348419914C13}"/>
              </a:ext>
            </a:extLst>
          </p:cNvPr>
          <p:cNvSpPr>
            <a:spLocks noGrp="1"/>
          </p:cNvSpPr>
          <p:nvPr>
            <p:ph type="body" sz="quarter" idx="10"/>
          </p:nvPr>
        </p:nvSpPr>
        <p:spPr/>
        <p:txBody>
          <a:bodyPr>
            <a:normAutofit fontScale="92500" lnSpcReduction="10000"/>
          </a:bodyPr>
          <a:lstStyle/>
          <a:p>
            <a:r>
              <a:rPr lang="en-US" sz="1600" dirty="0"/>
              <a:t>Description: ONAP manages an onboarded VNF, application management of the associated VNF is done through out-of-band non-ONAP means; External VNFM used to create VNFs</a:t>
            </a:r>
          </a:p>
          <a:p>
            <a:r>
              <a:rPr lang="en-US" sz="1600" dirty="0"/>
              <a:t>Assumptions: A Service comprised of a set of one or more NFs (VNFs or PNFs)</a:t>
            </a:r>
          </a:p>
          <a:p>
            <a:r>
              <a:rPr lang="en-US" sz="1600" dirty="0"/>
              <a:t>Design Time:</a:t>
            </a:r>
          </a:p>
          <a:p>
            <a:pPr lvl="1"/>
            <a:r>
              <a:rPr lang="en-US" sz="1400" dirty="0"/>
              <a:t>Onboard into ONAP VNF(s) via SOL001/004</a:t>
            </a:r>
          </a:p>
          <a:p>
            <a:pPr lvl="1"/>
            <a:r>
              <a:rPr lang="en-US" sz="1400" dirty="0"/>
              <a:t>Design ONAP Service referencing VNF(s) with deployment data  but no application configuration data</a:t>
            </a:r>
          </a:p>
          <a:p>
            <a:r>
              <a:rPr lang="en-US" sz="1600" dirty="0"/>
              <a:t>Run Time Orchestration Scenario #1: Service Instantiation</a:t>
            </a:r>
          </a:p>
          <a:p>
            <a:pPr lvl="1"/>
            <a:r>
              <a:rPr lang="en-US" sz="1400" dirty="0"/>
              <a:t>ONAP receives a request for Service instantiation</a:t>
            </a:r>
          </a:p>
          <a:p>
            <a:pPr lvl="1"/>
            <a:r>
              <a:rPr lang="en-US" sz="1400" dirty="0"/>
              <a:t>ONAP decomposes into component NFs (VNFs, PNFs), homes VNFs to cloud region(s)</a:t>
            </a:r>
          </a:p>
          <a:p>
            <a:pPr lvl="1"/>
            <a:r>
              <a:rPr lang="en-US" sz="1400" dirty="0"/>
              <a:t>ONAP makes assignments (</a:t>
            </a:r>
            <a:r>
              <a:rPr lang="en-US" sz="1400" dirty="0" err="1"/>
              <a:t>e.g</a:t>
            </a:r>
            <a:r>
              <a:rPr lang="en-US" sz="1400" dirty="0"/>
              <a:t>,. connection point IP Addresses) for the homed NFs</a:t>
            </a:r>
          </a:p>
          <a:p>
            <a:pPr lvl="1"/>
            <a:r>
              <a:rPr lang="en-US" sz="1400" dirty="0"/>
              <a:t>ONAP invokes appropriate VNFM(s) via SOL003 to create VNFs</a:t>
            </a:r>
          </a:p>
          <a:p>
            <a:pPr lvl="1"/>
            <a:r>
              <a:rPr lang="en-US" sz="1400" dirty="0"/>
              <a:t>End</a:t>
            </a:r>
          </a:p>
          <a:p>
            <a:pPr lvl="1"/>
            <a:r>
              <a:rPr lang="en-US" sz="1400" dirty="0"/>
              <a:t>(Note: Application configuration is done out-of-band via EM(s)</a:t>
            </a:r>
          </a:p>
          <a:p>
            <a:r>
              <a:rPr lang="en-US" sz="1600" dirty="0"/>
              <a:t>Run Time Orchestration Scenario #2: VNF Scaling</a:t>
            </a:r>
          </a:p>
          <a:p>
            <a:pPr lvl="1"/>
            <a:r>
              <a:rPr lang="en-US" sz="1400" dirty="0"/>
              <a:t>ONAP receives a SOL005 or  Service Assurance request to Scale the VNF (either “Scale to Level” or “Scale by Increment”, validated)</a:t>
            </a:r>
          </a:p>
          <a:p>
            <a:pPr lvl="1"/>
            <a:r>
              <a:rPr lang="en-US" sz="1400" dirty="0"/>
              <a:t>ONAP makes resource assignments for scale out</a:t>
            </a:r>
          </a:p>
          <a:p>
            <a:pPr lvl="1"/>
            <a:r>
              <a:rPr lang="en-US" sz="1400" dirty="0"/>
              <a:t>ONAP invokes appropriate VNFM(s) via SOL003 to scale in or out VNF</a:t>
            </a:r>
          </a:p>
          <a:p>
            <a:pPr lvl="1"/>
            <a:r>
              <a:rPr lang="en-US" sz="1400" dirty="0"/>
              <a:t>ONAP releases resource assignments for scale in</a:t>
            </a:r>
          </a:p>
          <a:p>
            <a:pPr lvl="1"/>
            <a:r>
              <a:rPr lang="en-US" sz="1400" dirty="0"/>
              <a:t>End</a:t>
            </a:r>
          </a:p>
          <a:p>
            <a:pPr lvl="1"/>
            <a:r>
              <a:rPr lang="en-US" sz="1400" dirty="0"/>
              <a:t>(Note: if any application configuration changes need to be applied as part of the scaling, these will be done out-of-band via EM(s)</a:t>
            </a:r>
          </a:p>
        </p:txBody>
      </p:sp>
    </p:spTree>
    <p:extLst>
      <p:ext uri="{BB962C8B-B14F-4D97-AF65-F5344CB8AC3E}">
        <p14:creationId xmlns:p14="http://schemas.microsoft.com/office/powerpoint/2010/main" val="86815943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59747-0A29-7443-9C44-CDC7AA1AF49A}"/>
              </a:ext>
            </a:extLst>
          </p:cNvPr>
          <p:cNvSpPr>
            <a:spLocks noGrp="1"/>
          </p:cNvSpPr>
          <p:nvPr>
            <p:ph type="title"/>
          </p:nvPr>
        </p:nvSpPr>
        <p:spPr>
          <a:xfrm>
            <a:off x="314961" y="197830"/>
            <a:ext cx="11506200" cy="940407"/>
          </a:xfrm>
        </p:spPr>
        <p:txBody>
          <a:bodyPr>
            <a:normAutofit fontScale="90000"/>
          </a:bodyPr>
          <a:lstStyle/>
          <a:p>
            <a:r>
              <a:rPr lang="en-US" dirty="0"/>
              <a:t>Onboard NSD and VNFDs, External VNFM, Application Management by ONAP</a:t>
            </a:r>
            <a:br>
              <a:rPr lang="en-US" dirty="0"/>
            </a:br>
            <a:endParaRPr lang="en-US" dirty="0"/>
          </a:p>
        </p:txBody>
      </p:sp>
      <p:sp>
        <p:nvSpPr>
          <p:cNvPr id="3" name="Text Placeholder 2">
            <a:extLst>
              <a:ext uri="{FF2B5EF4-FFF2-40B4-BE49-F238E27FC236}">
                <a16:creationId xmlns:a16="http://schemas.microsoft.com/office/drawing/2014/main" id="{1D477E80-CE90-9C4F-BEFB-8B283B4D8111}"/>
              </a:ext>
            </a:extLst>
          </p:cNvPr>
          <p:cNvSpPr>
            <a:spLocks noGrp="1"/>
          </p:cNvSpPr>
          <p:nvPr>
            <p:ph type="body" sz="quarter" idx="10"/>
          </p:nvPr>
        </p:nvSpPr>
        <p:spPr>
          <a:xfrm>
            <a:off x="314325" y="1002536"/>
            <a:ext cx="11506200" cy="5453348"/>
          </a:xfrm>
        </p:spPr>
        <p:txBody>
          <a:bodyPr>
            <a:normAutofit lnSpcReduction="10000"/>
          </a:bodyPr>
          <a:lstStyle/>
          <a:p>
            <a:r>
              <a:rPr lang="en-US" sz="1600" dirty="0"/>
              <a:t>Description: ONAP enriches an onboarded NS, application management of the associated NFs done via ONAP; External VNFM used to create VNFs</a:t>
            </a:r>
          </a:p>
          <a:p>
            <a:r>
              <a:rPr lang="en-US" sz="1600" dirty="0"/>
              <a:t>Assumptions: </a:t>
            </a:r>
          </a:p>
          <a:p>
            <a:pPr lvl="1"/>
            <a:r>
              <a:rPr lang="en-US" sz="1400" dirty="0"/>
              <a:t>A Network Service (A) comprised of a set of one or more NFs (VNFs or PNFs), no application data in descriptor</a:t>
            </a:r>
          </a:p>
          <a:p>
            <a:pPr lvl="1"/>
            <a:r>
              <a:rPr lang="en-US" sz="1400" dirty="0"/>
              <a:t>An ONAP Service (A’) comprised of a set of one or more NFs, application data in descriptor</a:t>
            </a:r>
          </a:p>
          <a:p>
            <a:r>
              <a:rPr lang="en-US" sz="1600" dirty="0"/>
              <a:t>Design Time:</a:t>
            </a:r>
          </a:p>
          <a:p>
            <a:pPr lvl="1"/>
            <a:r>
              <a:rPr lang="en-US" sz="1400" dirty="0"/>
              <a:t>Onboard into ONAP VNFD(s) via SOL001/004</a:t>
            </a:r>
          </a:p>
          <a:p>
            <a:pPr lvl="1"/>
            <a:r>
              <a:rPr lang="en-US" sz="1400" dirty="0"/>
              <a:t>Onboard some descriptor (standard) of the VNF application level configuration requirements so as to “enrich” the ONAP descriptor</a:t>
            </a:r>
          </a:p>
          <a:p>
            <a:pPr lvl="1"/>
            <a:r>
              <a:rPr lang="en-US" sz="1400" dirty="0"/>
              <a:t>Onboard into ONAP or Design an NSD via SOL001/004, referencing the above VNFDs (no application management requirements at the VNF or NS level)</a:t>
            </a:r>
          </a:p>
          <a:p>
            <a:pPr lvl="1"/>
            <a:r>
              <a:rPr lang="en-US" sz="1400" dirty="0"/>
              <a:t>ONAP translates NS input artifacts into an ONAP Service with no application management requirements/information associated with the VNFs/Service.</a:t>
            </a:r>
          </a:p>
          <a:p>
            <a:pPr lvl="1"/>
            <a:r>
              <a:rPr lang="en-US" sz="1400" dirty="0"/>
              <a:t>Enrich the ONAP Service by referencing the enriched VNF descriptors to include application management requirements of the VNFs; create application management requirements for the ONAP Service, mapping to drive those of the component VNFs.</a:t>
            </a:r>
          </a:p>
          <a:p>
            <a:r>
              <a:rPr lang="en-US" sz="1600" dirty="0"/>
              <a:t>Run Time Orchestration Scenario #1: ONAP Service Instantiation</a:t>
            </a:r>
          </a:p>
          <a:p>
            <a:pPr lvl="1"/>
            <a:r>
              <a:rPr lang="en-US" sz="1400" dirty="0"/>
              <a:t>ONAP receives a Service Instantiation request for the ONAP Service (optional input “Instantiation Level” to be validated)</a:t>
            </a:r>
          </a:p>
          <a:p>
            <a:pPr lvl="1"/>
            <a:r>
              <a:rPr lang="en-US" sz="1400" dirty="0"/>
              <a:t>ONAP decomposes into component NFs (VNFs, PNFs, ANFs), homes VNFs to cloud region(s)</a:t>
            </a:r>
          </a:p>
          <a:p>
            <a:pPr lvl="1"/>
            <a:r>
              <a:rPr lang="en-US" sz="1400" dirty="0"/>
              <a:t>ONAP makes assignments (</a:t>
            </a:r>
            <a:r>
              <a:rPr lang="en-US" sz="1400" dirty="0" err="1"/>
              <a:t>e.g</a:t>
            </a:r>
            <a:r>
              <a:rPr lang="en-US" sz="1400" dirty="0"/>
              <a:t>,. connection point IP Addresses) for each homed NF</a:t>
            </a:r>
          </a:p>
          <a:p>
            <a:pPr lvl="1"/>
            <a:r>
              <a:rPr lang="en-US" sz="1400" dirty="0"/>
              <a:t>ONAP invokes appropriate VNFM(s) via SOL003 API to create VNFs</a:t>
            </a:r>
          </a:p>
          <a:p>
            <a:pPr lvl="1"/>
            <a:r>
              <a:rPr lang="en-US" sz="1400" dirty="0"/>
              <a:t>ONAP creates ANFs (as needed)</a:t>
            </a:r>
          </a:p>
          <a:p>
            <a:pPr lvl="1"/>
            <a:r>
              <a:rPr lang="en-US" sz="1400" dirty="0"/>
              <a:t>ONAP configures the appropriate NF(s) (VNF, PNF, ANF) with needed application configuration data via (standard) NF provisioning API</a:t>
            </a:r>
          </a:p>
          <a:p>
            <a:pPr lvl="1"/>
            <a:r>
              <a:rPr lang="en-US" sz="1400" dirty="0"/>
              <a:t>End</a:t>
            </a:r>
          </a:p>
        </p:txBody>
      </p:sp>
    </p:spTree>
    <p:extLst>
      <p:ext uri="{BB962C8B-B14F-4D97-AF65-F5344CB8AC3E}">
        <p14:creationId xmlns:p14="http://schemas.microsoft.com/office/powerpoint/2010/main" val="2037351313"/>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18599</TotalTime>
  <Words>2463</Words>
  <Application>Microsoft Macintosh PowerPoint</Application>
  <PresentationFormat>Widescreen</PresentationFormat>
  <Paragraphs>643</Paragraphs>
  <Slides>9</Slides>
  <Notes>5</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9</vt:i4>
      </vt:variant>
    </vt:vector>
  </HeadingPairs>
  <TitlesOfParts>
    <vt:vector size="24" baseType="lpstr">
      <vt:lpstr>DengXian</vt:lpstr>
      <vt:lpstr>微软雅黑</vt:lpstr>
      <vt:lpstr>宋体</vt:lpstr>
      <vt:lpstr>.AppleSystemUIFont</vt:lpstr>
      <vt:lpstr>Arial</vt:lpstr>
      <vt:lpstr>Calibri</vt:lpstr>
      <vt:lpstr>Gibson</vt:lpstr>
      <vt:lpstr>Gibson Light</vt:lpstr>
      <vt:lpstr>Lucida Grande</vt:lpstr>
      <vt:lpstr>NeueHaasGroteskDisp Std</vt:lpstr>
      <vt:lpstr>NTC-Template-Regular</vt:lpstr>
      <vt:lpstr>2 – Right column headers</vt:lpstr>
      <vt:lpstr>3 – Middle Column headers</vt:lpstr>
      <vt:lpstr>ONAP-Template</vt:lpstr>
      <vt:lpstr>think-cell Slide</vt:lpstr>
      <vt:lpstr>Deployment Scenarios </vt:lpstr>
      <vt:lpstr>ONAP with Legacy Orchestration, EMS, SA and Inventory #1a (Deployment)</vt:lpstr>
      <vt:lpstr>ONAP with Legacy Orchestration, EMS, SA and Inventory #1b (Scale Out)</vt:lpstr>
      <vt:lpstr>ONAP with Legacy Orchestration, EMS, SA and Inventory #1b (Scale In)</vt:lpstr>
      <vt:lpstr>ONAP with Legacy Orchestration, EMS, SA and Inventory #2 (NS deployment)</vt:lpstr>
      <vt:lpstr>Backup</vt:lpstr>
      <vt:lpstr>ONAP with Legacy Orchestration, EMS, SA and Inventory</vt:lpstr>
      <vt:lpstr>Example Use Case: ETSI VNF Onboarding and management</vt:lpstr>
      <vt:lpstr>Onboard NSD and VNFDs, External VNFM, Application Management by ONAP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Fernando Oliveira</cp:lastModifiedBy>
  <cp:revision>266</cp:revision>
  <dcterms:created xsi:type="dcterms:W3CDTF">2017-07-20T12:12:46Z</dcterms:created>
  <dcterms:modified xsi:type="dcterms:W3CDTF">2018-11-30T20:47:30Z</dcterms:modified>
</cp:coreProperties>
</file>