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116"/>
  </p:notesMasterIdLst>
  <p:sldIdLst>
    <p:sldId id="283" r:id="rId2"/>
    <p:sldId id="393" r:id="rId3"/>
    <p:sldId id="346" r:id="rId4"/>
    <p:sldId id="347" r:id="rId5"/>
    <p:sldId id="340" r:id="rId6"/>
    <p:sldId id="398" r:id="rId7"/>
    <p:sldId id="414" r:id="rId8"/>
    <p:sldId id="435" r:id="rId9"/>
    <p:sldId id="376" r:id="rId10"/>
    <p:sldId id="400" r:id="rId11"/>
    <p:sldId id="401" r:id="rId12"/>
    <p:sldId id="403" r:id="rId13"/>
    <p:sldId id="317" r:id="rId14"/>
    <p:sldId id="420" r:id="rId15"/>
    <p:sldId id="277" r:id="rId16"/>
    <p:sldId id="265" r:id="rId17"/>
    <p:sldId id="352" r:id="rId18"/>
    <p:sldId id="353" r:id="rId19"/>
    <p:sldId id="339" r:id="rId20"/>
    <p:sldId id="282" r:id="rId21"/>
    <p:sldId id="362" r:id="rId22"/>
    <p:sldId id="373" r:id="rId23"/>
    <p:sldId id="354" r:id="rId24"/>
    <p:sldId id="364" r:id="rId25"/>
    <p:sldId id="437" r:id="rId26"/>
    <p:sldId id="443" r:id="rId27"/>
    <p:sldId id="442" r:id="rId28"/>
    <p:sldId id="444" r:id="rId29"/>
    <p:sldId id="453" r:id="rId30"/>
    <p:sldId id="462" r:id="rId31"/>
    <p:sldId id="465" r:id="rId32"/>
    <p:sldId id="481" r:id="rId33"/>
    <p:sldId id="482" r:id="rId34"/>
    <p:sldId id="426" r:id="rId35"/>
    <p:sldId id="371" r:id="rId36"/>
    <p:sldId id="374" r:id="rId37"/>
    <p:sldId id="419" r:id="rId38"/>
    <p:sldId id="427" r:id="rId39"/>
    <p:sldId id="425" r:id="rId40"/>
    <p:sldId id="424" r:id="rId41"/>
    <p:sldId id="436" r:id="rId42"/>
    <p:sldId id="438" r:id="rId43"/>
    <p:sldId id="439" r:id="rId44"/>
    <p:sldId id="411" r:id="rId45"/>
    <p:sldId id="412" r:id="rId46"/>
    <p:sldId id="428" r:id="rId47"/>
    <p:sldId id="429" r:id="rId48"/>
    <p:sldId id="430" r:id="rId49"/>
    <p:sldId id="325" r:id="rId50"/>
    <p:sldId id="404" r:id="rId51"/>
    <p:sldId id="408" r:id="rId52"/>
    <p:sldId id="409" r:id="rId53"/>
    <p:sldId id="407" r:id="rId54"/>
    <p:sldId id="416" r:id="rId55"/>
    <p:sldId id="440" r:id="rId56"/>
    <p:sldId id="441" r:id="rId57"/>
    <p:sldId id="447" r:id="rId58"/>
    <p:sldId id="449" r:id="rId59"/>
    <p:sldId id="472" r:id="rId60"/>
    <p:sldId id="448" r:id="rId61"/>
    <p:sldId id="473" r:id="rId62"/>
    <p:sldId id="479" r:id="rId63"/>
    <p:sldId id="478" r:id="rId64"/>
    <p:sldId id="480" r:id="rId65"/>
    <p:sldId id="450" r:id="rId66"/>
    <p:sldId id="415" r:id="rId67"/>
    <p:sldId id="410" r:id="rId68"/>
    <p:sldId id="406" r:id="rId69"/>
    <p:sldId id="394" r:id="rId70"/>
    <p:sldId id="405" r:id="rId71"/>
    <p:sldId id="421" r:id="rId72"/>
    <p:sldId id="422" r:id="rId73"/>
    <p:sldId id="445" r:id="rId74"/>
    <p:sldId id="423" r:id="rId75"/>
    <p:sldId id="336" r:id="rId76"/>
    <p:sldId id="413" r:id="rId77"/>
    <p:sldId id="418" r:id="rId78"/>
    <p:sldId id="375" r:id="rId79"/>
    <p:sldId id="456" r:id="rId80"/>
    <p:sldId id="471" r:id="rId81"/>
    <p:sldId id="470" r:id="rId82"/>
    <p:sldId id="468" r:id="rId83"/>
    <p:sldId id="466" r:id="rId84"/>
    <p:sldId id="467" r:id="rId85"/>
    <p:sldId id="464" r:id="rId86"/>
    <p:sldId id="460" r:id="rId87"/>
    <p:sldId id="461" r:id="rId88"/>
    <p:sldId id="463" r:id="rId89"/>
    <p:sldId id="457" r:id="rId90"/>
    <p:sldId id="458" r:id="rId91"/>
    <p:sldId id="451" r:id="rId92"/>
    <p:sldId id="386" r:id="rId93"/>
    <p:sldId id="391" r:id="rId94"/>
    <p:sldId id="379" r:id="rId95"/>
    <p:sldId id="452" r:id="rId96"/>
    <p:sldId id="380" r:id="rId97"/>
    <p:sldId id="446" r:id="rId98"/>
    <p:sldId id="387" r:id="rId99"/>
    <p:sldId id="417" r:id="rId100"/>
    <p:sldId id="319" r:id="rId101"/>
    <p:sldId id="363" r:id="rId102"/>
    <p:sldId id="395" r:id="rId103"/>
    <p:sldId id="402" r:id="rId104"/>
    <p:sldId id="431" r:id="rId105"/>
    <p:sldId id="432" r:id="rId106"/>
    <p:sldId id="433" r:id="rId107"/>
    <p:sldId id="434" r:id="rId108"/>
    <p:sldId id="454" r:id="rId109"/>
    <p:sldId id="455" r:id="rId110"/>
    <p:sldId id="459" r:id="rId111"/>
    <p:sldId id="469" r:id="rId112"/>
    <p:sldId id="475" r:id="rId113"/>
    <p:sldId id="476" r:id="rId114"/>
    <p:sldId id="474" r:id="rId115"/>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A8BBC0"/>
    <a:srgbClr val="FF6600"/>
    <a:srgbClr val="00C9FF"/>
    <a:srgbClr val="006600"/>
    <a:srgbClr val="124191"/>
    <a:srgbClr val="4472C4"/>
    <a:srgbClr val="D8D9DA"/>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6" autoAdjust="0"/>
    <p:restoredTop sz="95345" autoAdjust="0"/>
  </p:normalViewPr>
  <p:slideViewPr>
    <p:cSldViewPr snapToGrid="0">
      <p:cViewPr varScale="1">
        <p:scale>
          <a:sx n="67" d="100"/>
          <a:sy n="67" d="100"/>
        </p:scale>
        <p:origin x="978"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11/5/2018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16</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11/5/2018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11/5/2018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11/5/2018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11/5/2018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75.jpg"/></Relationships>
</file>

<file path=ppt/slides/_rels/slide10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0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10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10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10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10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11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11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https://wiki.onap.org/pages/viewpage.action?pageId=4529906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jpeg"/><Relationship Id="rId7"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5.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iki.onap.org/display/DW/SDC+supported+artifact+types" TargetMode="External"/><Relationship Id="rId3" Type="http://schemas.openxmlformats.org/officeDocument/2006/relationships/hyperlink" Target="https://wiki.onap.org/display/DW/5G+Functional+Requirements+Tracking" TargetMode="External"/><Relationship Id="rId7" Type="http://schemas.openxmlformats.org/officeDocument/2006/relationships/hyperlink" Target="https://wiki.onap.org/display/DW/Abstract+Base+IM+Class+for+Network+Function"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10" Type="http://schemas.openxmlformats.org/officeDocument/2006/relationships/hyperlink" Target="https://wiki.onap.org/display/DW/MicroServices+Onboarding" TargetMode="External"/><Relationship Id="rId4" Type="http://schemas.openxmlformats.org/officeDocument/2006/relationships/hyperlink" Target="https://wiki.onap.org/display/DW/Casablanca+Release+Requirements" TargetMode="External"/><Relationship Id="rId9" Type="http://schemas.openxmlformats.org/officeDocument/2006/relationships/hyperlink" Target="https://wiki.onap.org/display/DW/Working+with+SDC"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hyperlink" Target="https://wiki.onap.org/display/DW/Enhanced+Platform+Awareness+Capabilit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cid:image003.png@01D4729D.C3C81A50" TargetMode="Externa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wiki.onap.org/display/DW/5G+-+PNF+Plug+and+Play"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microsoft.com/office/2007/relationships/hdphoto" Target="../media/hdphoto1.wdp"/><Relationship Id="rId7" Type="http://schemas.openxmlformats.org/officeDocument/2006/relationships/image" Target="../media/image44.tiff"/><Relationship Id="rId12" Type="http://schemas.openxmlformats.org/officeDocument/2006/relationships/image" Target="../media/image49.tiff"/><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3.tiff"/><Relationship Id="rId11" Type="http://schemas.openxmlformats.org/officeDocument/2006/relationships/image" Target="../media/image48.tiff"/><Relationship Id="rId5" Type="http://schemas.openxmlformats.org/officeDocument/2006/relationships/image" Target="../media/image42.tiff"/><Relationship Id="rId15" Type="http://schemas.openxmlformats.org/officeDocument/2006/relationships/image" Target="../media/image51.jpg"/><Relationship Id="rId10" Type="http://schemas.openxmlformats.org/officeDocument/2006/relationships/image" Target="../media/image47.tiff"/><Relationship Id="rId4" Type="http://schemas.openxmlformats.org/officeDocument/2006/relationships/image" Target="../media/image24.png"/><Relationship Id="rId9" Type="http://schemas.openxmlformats.org/officeDocument/2006/relationships/image" Target="../media/image46.tiff"/><Relationship Id="rId14" Type="http://schemas.openxmlformats.org/officeDocument/2006/relationships/image" Target="../media/image23.tiff"/></Relationships>
</file>

<file path=ppt/slides/_rels/slide4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microsoft.com/office/2007/relationships/hdphoto" Target="../media/hdphoto1.wdp"/><Relationship Id="rId7" Type="http://schemas.openxmlformats.org/officeDocument/2006/relationships/image" Target="../media/image44.tiff"/><Relationship Id="rId12" Type="http://schemas.openxmlformats.org/officeDocument/2006/relationships/image" Target="../media/image49.tiff"/><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3.tiff"/><Relationship Id="rId11" Type="http://schemas.openxmlformats.org/officeDocument/2006/relationships/image" Target="../media/image48.tiff"/><Relationship Id="rId5" Type="http://schemas.openxmlformats.org/officeDocument/2006/relationships/image" Target="../media/image42.tiff"/><Relationship Id="rId15" Type="http://schemas.openxmlformats.org/officeDocument/2006/relationships/image" Target="../media/image51.jpg"/><Relationship Id="rId10" Type="http://schemas.openxmlformats.org/officeDocument/2006/relationships/image" Target="../media/image47.tiff"/><Relationship Id="rId4" Type="http://schemas.openxmlformats.org/officeDocument/2006/relationships/image" Target="../media/image24.png"/><Relationship Id="rId9" Type="http://schemas.openxmlformats.org/officeDocument/2006/relationships/image" Target="../media/image46.tiff"/><Relationship Id="rId14" Type="http://schemas.openxmlformats.org/officeDocument/2006/relationships/image" Target="../media/image23.tiff"/></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58.png"/><Relationship Id="rId4" Type="http://schemas.openxmlformats.org/officeDocument/2006/relationships/image" Target="../media/image10.png"/></Relationships>
</file>

<file path=ppt/slides/_rels/slide6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1.png"/></Relationships>
</file>

<file path=ppt/slides/_rels/slide7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9.xml.rels><?xml version="1.0" encoding="UTF-8" standalone="yes"?>
<Relationships xmlns="http://schemas.openxmlformats.org/package/2006/relationships"><Relationship Id="rId2" Type="http://schemas.openxmlformats.org/officeDocument/2006/relationships/hyperlink" Target="https://wiki.onap.org/display/DW/SDC+supported+artifact+typ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0.xml.rels><?xml version="1.0" encoding="UTF-8" standalone="yes"?>
<Relationships xmlns="http://schemas.openxmlformats.org/package/2006/relationships"><Relationship Id="rId2" Type="http://schemas.openxmlformats.org/officeDocument/2006/relationships/hyperlink" Target="https://wiki.onap.org/pages/viewpage.action?pageId=38114398"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9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886286" cy="307777"/>
          </a:xfrm>
          <a:prstGeom prst="rect">
            <a:avLst/>
          </a:prstGeom>
          <a:noFill/>
        </p:spPr>
        <p:txBody>
          <a:bodyPr wrap="none" rtlCol="0">
            <a:spAutoFit/>
          </a:bodyPr>
          <a:lstStyle/>
          <a:p>
            <a:r>
              <a:rPr lang="en-US" sz="1400">
                <a:solidFill>
                  <a:schemeClr val="bg1"/>
                </a:solidFill>
              </a:rPr>
              <a:t>Sept 14, </a:t>
            </a:r>
            <a:r>
              <a:rPr lang="en-US" sz="1400" dirty="0">
                <a:solidFill>
                  <a:schemeClr val="bg1"/>
                </a:solidFill>
              </a:rPr>
              <a:t>2018 </a:t>
            </a:r>
            <a:r>
              <a:rPr lang="en-US" sz="1400">
                <a:solidFill>
                  <a:schemeClr val="bg1"/>
                </a:solidFill>
              </a:rPr>
              <a:t>version 6</a:t>
            </a:r>
            <a:endParaRPr lang="en-US" sz="1400" dirty="0">
              <a:solidFill>
                <a:schemeClr val="bg1"/>
              </a:solidFill>
            </a:endParaRP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solidFill>
                  <a:srgbClr val="FF0000"/>
                </a:solidFill>
              </a:rPr>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solidFill>
                  <a:srgbClr val="FF0000"/>
                </a:solidFill>
              </a:rPr>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solidFill>
                  <a:srgbClr val="FF0000"/>
                </a:solidFill>
              </a:rPr>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solidFill>
                  <a:srgbClr val="FF0000"/>
                </a:solidFill>
              </a:rPr>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F30CED-B926-4823-9FAC-DC622DD76175}"/>
              </a:ext>
            </a:extLst>
          </p:cNvPr>
          <p:cNvPicPr>
            <a:picLocks noChangeAspect="1"/>
          </p:cNvPicPr>
          <p:nvPr/>
        </p:nvPicPr>
        <p:blipFill>
          <a:blip r:embed="rId2"/>
          <a:stretch>
            <a:fillRect/>
          </a:stretch>
        </p:blipFill>
        <p:spPr>
          <a:xfrm>
            <a:off x="0" y="1153418"/>
            <a:ext cx="6858000" cy="2078698"/>
          </a:xfrm>
          <a:prstGeom prst="rect">
            <a:avLst/>
          </a:prstGeom>
          <a:ln>
            <a:solidFill>
              <a:srgbClr val="0000CC"/>
            </a:solidFill>
          </a:ln>
        </p:spPr>
      </p:pic>
      <p:pic>
        <p:nvPicPr>
          <p:cNvPr id="5" name="Picture 4">
            <a:extLst>
              <a:ext uri="{FF2B5EF4-FFF2-40B4-BE49-F238E27FC236}">
                <a16:creationId xmlns:a16="http://schemas.microsoft.com/office/drawing/2014/main" id="{A274FDE9-D58C-4EEA-BAAA-AA35AF2A9908}"/>
              </a:ext>
            </a:extLst>
          </p:cNvPr>
          <p:cNvPicPr>
            <a:picLocks noChangeAspect="1"/>
          </p:cNvPicPr>
          <p:nvPr/>
        </p:nvPicPr>
        <p:blipFill>
          <a:blip r:embed="rId3"/>
          <a:stretch>
            <a:fillRect/>
          </a:stretch>
        </p:blipFill>
        <p:spPr>
          <a:xfrm>
            <a:off x="0" y="3240505"/>
            <a:ext cx="6858000" cy="2715960"/>
          </a:xfrm>
          <a:prstGeom prst="rect">
            <a:avLst/>
          </a:prstGeom>
          <a:ln>
            <a:solidFill>
              <a:srgbClr val="0000CC"/>
            </a:solidFill>
          </a:ln>
        </p:spPr>
      </p:pic>
      <p:pic>
        <p:nvPicPr>
          <p:cNvPr id="6" name="Picture 5">
            <a:extLst>
              <a:ext uri="{FF2B5EF4-FFF2-40B4-BE49-F238E27FC236}">
                <a16:creationId xmlns:a16="http://schemas.microsoft.com/office/drawing/2014/main" id="{0677EB9C-3912-4202-91C3-9EC98093651D}"/>
              </a:ext>
            </a:extLst>
          </p:cNvPr>
          <p:cNvPicPr>
            <a:picLocks noChangeAspect="1"/>
          </p:cNvPicPr>
          <p:nvPr/>
        </p:nvPicPr>
        <p:blipFill>
          <a:blip r:embed="rId4"/>
          <a:stretch>
            <a:fillRect/>
          </a:stretch>
        </p:blipFill>
        <p:spPr>
          <a:xfrm>
            <a:off x="0" y="5956465"/>
            <a:ext cx="6858000" cy="1319493"/>
          </a:xfrm>
          <a:prstGeom prst="rect">
            <a:avLst/>
          </a:prstGeom>
          <a:ln>
            <a:solidFill>
              <a:srgbClr val="0000CC"/>
            </a:solidFill>
          </a:ln>
        </p:spPr>
      </p:pic>
      <p:pic>
        <p:nvPicPr>
          <p:cNvPr id="7" name="Picture 6">
            <a:extLst>
              <a:ext uri="{FF2B5EF4-FFF2-40B4-BE49-F238E27FC236}">
                <a16:creationId xmlns:a16="http://schemas.microsoft.com/office/drawing/2014/main" id="{F64B163D-6DDC-4F45-968D-F0CF01E7248F}"/>
              </a:ext>
            </a:extLst>
          </p:cNvPr>
          <p:cNvPicPr>
            <a:picLocks noChangeAspect="1"/>
          </p:cNvPicPr>
          <p:nvPr/>
        </p:nvPicPr>
        <p:blipFill>
          <a:blip r:embed="rId5"/>
          <a:stretch>
            <a:fillRect/>
          </a:stretch>
        </p:blipFill>
        <p:spPr>
          <a:xfrm>
            <a:off x="0" y="7578650"/>
            <a:ext cx="6858000" cy="1054560"/>
          </a:xfrm>
          <a:prstGeom prst="rect">
            <a:avLst/>
          </a:prstGeom>
          <a:ln>
            <a:solidFill>
              <a:srgbClr val="0000CC"/>
            </a:solidFill>
          </a:ln>
        </p:spPr>
      </p:pic>
      <p:grpSp>
        <p:nvGrpSpPr>
          <p:cNvPr id="8" name="Group 7">
            <a:extLst>
              <a:ext uri="{FF2B5EF4-FFF2-40B4-BE49-F238E27FC236}">
                <a16:creationId xmlns:a16="http://schemas.microsoft.com/office/drawing/2014/main" id="{2316083A-DCB7-4825-8BD5-0CDF2FF246B3}"/>
              </a:ext>
            </a:extLst>
          </p:cNvPr>
          <p:cNvGrpSpPr/>
          <p:nvPr/>
        </p:nvGrpSpPr>
        <p:grpSpPr>
          <a:xfrm>
            <a:off x="-5269" y="-13353"/>
            <a:ext cx="6863269" cy="9157353"/>
            <a:chOff x="-5269" y="-17858"/>
            <a:chExt cx="6863269" cy="8598180"/>
          </a:xfrm>
        </p:grpSpPr>
        <p:sp>
          <p:nvSpPr>
            <p:cNvPr id="9" name="Rectangle 8">
              <a:extLst>
                <a:ext uri="{FF2B5EF4-FFF2-40B4-BE49-F238E27FC236}">
                  <a16:creationId xmlns:a16="http://schemas.microsoft.com/office/drawing/2014/main" id="{FAB8775A-C9EF-4F57-8BB8-4A2B157D88C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 name="TextBox 9">
              <a:extLst>
                <a:ext uri="{FF2B5EF4-FFF2-40B4-BE49-F238E27FC236}">
                  <a16:creationId xmlns:a16="http://schemas.microsoft.com/office/drawing/2014/main" id="{FEFB2E31-5EF5-48BB-A054-5E57EC2CA94C}"/>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1" name="Rectangle 10">
              <a:extLst>
                <a:ext uri="{FF2B5EF4-FFF2-40B4-BE49-F238E27FC236}">
                  <a16:creationId xmlns:a16="http://schemas.microsoft.com/office/drawing/2014/main" id="{F4EFD68C-E7EA-418C-9FA7-4C4D8082C5F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 name="TextBox 11">
            <a:extLst>
              <a:ext uri="{FF2B5EF4-FFF2-40B4-BE49-F238E27FC236}">
                <a16:creationId xmlns:a16="http://schemas.microsoft.com/office/drawing/2014/main" id="{88E59657-2936-4764-9BAD-0E05FDFB71D4}"/>
              </a:ext>
            </a:extLst>
          </p:cNvPr>
          <p:cNvSpPr txBox="1"/>
          <p:nvPr/>
        </p:nvSpPr>
        <p:spPr>
          <a:xfrm>
            <a:off x="63500" y="482600"/>
            <a:ext cx="5333127" cy="646331"/>
          </a:xfrm>
          <a:prstGeom prst="rect">
            <a:avLst/>
          </a:prstGeom>
          <a:noFill/>
        </p:spPr>
        <p:txBody>
          <a:bodyPr wrap="none" rtlCol="0">
            <a:spAutoFit/>
          </a:bodyPr>
          <a:lstStyle/>
          <a:p>
            <a:r>
              <a:rPr lang="en-US" dirty="0"/>
              <a:t>Demo given by Michael </a:t>
            </a:r>
            <a:r>
              <a:rPr lang="en-US" dirty="0" err="1"/>
              <a:t>Lando</a:t>
            </a:r>
            <a:r>
              <a:rPr lang="en-US" dirty="0"/>
              <a:t> (Aug 21, 2018)</a:t>
            </a:r>
          </a:p>
          <a:p>
            <a:r>
              <a:rPr lang="en-US" dirty="0"/>
              <a:t>Demonstrating </a:t>
            </a:r>
            <a:r>
              <a:rPr lang="en-US" dirty="0" err="1"/>
              <a:t>software_versions</a:t>
            </a:r>
            <a:r>
              <a:rPr lang="en-US" dirty="0"/>
              <a:t> in SDC Design Studio</a:t>
            </a:r>
          </a:p>
        </p:txBody>
      </p:sp>
    </p:spTree>
    <p:extLst>
      <p:ext uri="{BB962C8B-B14F-4D97-AF65-F5344CB8AC3E}">
        <p14:creationId xmlns:p14="http://schemas.microsoft.com/office/powerpoint/2010/main" val="226158544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788CE-1DD7-4374-9DB7-5B29AD843978}"/>
              </a:ext>
            </a:extLst>
          </p:cNvPr>
          <p:cNvPicPr>
            <a:picLocks noChangeAspect="1"/>
          </p:cNvPicPr>
          <p:nvPr/>
        </p:nvPicPr>
        <p:blipFill>
          <a:blip r:embed="rId2"/>
          <a:stretch>
            <a:fillRect/>
          </a:stretch>
        </p:blipFill>
        <p:spPr>
          <a:xfrm>
            <a:off x="0" y="648524"/>
            <a:ext cx="6858000" cy="2823482"/>
          </a:xfrm>
          <a:prstGeom prst="rect">
            <a:avLst/>
          </a:prstGeom>
          <a:ln>
            <a:solidFill>
              <a:srgbClr val="0000CC"/>
            </a:solidFill>
          </a:ln>
        </p:spPr>
      </p:pic>
      <p:pic>
        <p:nvPicPr>
          <p:cNvPr id="5" name="Picture 4">
            <a:extLst>
              <a:ext uri="{FF2B5EF4-FFF2-40B4-BE49-F238E27FC236}">
                <a16:creationId xmlns:a16="http://schemas.microsoft.com/office/drawing/2014/main" id="{83AB27F1-8AFB-45F2-8004-DDFD431C428F}"/>
              </a:ext>
            </a:extLst>
          </p:cNvPr>
          <p:cNvPicPr>
            <a:picLocks noChangeAspect="1"/>
          </p:cNvPicPr>
          <p:nvPr/>
        </p:nvPicPr>
        <p:blipFill>
          <a:blip r:embed="rId3"/>
          <a:stretch>
            <a:fillRect/>
          </a:stretch>
        </p:blipFill>
        <p:spPr>
          <a:xfrm>
            <a:off x="0" y="6119697"/>
            <a:ext cx="6858000" cy="2937218"/>
          </a:xfrm>
          <a:prstGeom prst="rect">
            <a:avLst/>
          </a:prstGeom>
          <a:ln>
            <a:solidFill>
              <a:srgbClr val="0000CC"/>
            </a:solidFill>
          </a:ln>
        </p:spPr>
      </p:pic>
      <p:pic>
        <p:nvPicPr>
          <p:cNvPr id="6" name="Picture 5">
            <a:extLst>
              <a:ext uri="{FF2B5EF4-FFF2-40B4-BE49-F238E27FC236}">
                <a16:creationId xmlns:a16="http://schemas.microsoft.com/office/drawing/2014/main" id="{DC23CEFA-4D25-44AD-97CE-E93A792DBE51}"/>
              </a:ext>
            </a:extLst>
          </p:cNvPr>
          <p:cNvPicPr>
            <a:picLocks noChangeAspect="1"/>
          </p:cNvPicPr>
          <p:nvPr/>
        </p:nvPicPr>
        <p:blipFill>
          <a:blip r:embed="rId4"/>
          <a:stretch>
            <a:fillRect/>
          </a:stretch>
        </p:blipFill>
        <p:spPr>
          <a:xfrm>
            <a:off x="0" y="3587867"/>
            <a:ext cx="6858000" cy="2401455"/>
          </a:xfrm>
          <a:prstGeom prst="rect">
            <a:avLst/>
          </a:prstGeom>
          <a:ln>
            <a:solidFill>
              <a:srgbClr val="0000CC"/>
            </a:solidFill>
          </a:ln>
        </p:spPr>
      </p:pic>
      <p:grpSp>
        <p:nvGrpSpPr>
          <p:cNvPr id="7" name="Group 6">
            <a:extLst>
              <a:ext uri="{FF2B5EF4-FFF2-40B4-BE49-F238E27FC236}">
                <a16:creationId xmlns:a16="http://schemas.microsoft.com/office/drawing/2014/main" id="{E81124AF-D001-4878-B68A-BD00045CFC00}"/>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036463A7-F1A4-43AB-9F35-2965636B83D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B2FE2B20-C639-4222-8B0F-0F4C1C673CE0}"/>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59DD80A3-B1DC-4B02-9D59-F541D01F098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2891968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4DB5E7-E9A5-4BAB-8D1B-229193980DFE}"/>
              </a:ext>
            </a:extLst>
          </p:cNvPr>
          <p:cNvGrpSpPr/>
          <p:nvPr/>
        </p:nvGrpSpPr>
        <p:grpSpPr>
          <a:xfrm>
            <a:off x="438150" y="648385"/>
            <a:ext cx="5843638" cy="8345986"/>
            <a:chOff x="438150" y="648385"/>
            <a:chExt cx="5843638" cy="7032579"/>
          </a:xfrm>
        </p:grpSpPr>
        <p:pic>
          <p:nvPicPr>
            <p:cNvPr id="2" name="Picture 1">
              <a:extLst>
                <a:ext uri="{FF2B5EF4-FFF2-40B4-BE49-F238E27FC236}">
                  <a16:creationId xmlns:a16="http://schemas.microsoft.com/office/drawing/2014/main" id="{57F8684A-3169-4BE3-8608-7CE3E228BC91}"/>
                </a:ext>
              </a:extLst>
            </p:cNvPr>
            <p:cNvPicPr>
              <a:picLocks noChangeAspect="1"/>
            </p:cNvPicPr>
            <p:nvPr/>
          </p:nvPicPr>
          <p:blipFill>
            <a:blip r:embed="rId2"/>
            <a:stretch>
              <a:fillRect/>
            </a:stretch>
          </p:blipFill>
          <p:spPr>
            <a:xfrm>
              <a:off x="438150" y="648385"/>
              <a:ext cx="5843638" cy="1910902"/>
            </a:xfrm>
            <a:prstGeom prst="rect">
              <a:avLst/>
            </a:prstGeom>
            <a:ln>
              <a:solidFill>
                <a:srgbClr val="0000CC"/>
              </a:solidFill>
            </a:ln>
          </p:spPr>
        </p:pic>
        <p:pic>
          <p:nvPicPr>
            <p:cNvPr id="3" name="Picture 2">
              <a:extLst>
                <a:ext uri="{FF2B5EF4-FFF2-40B4-BE49-F238E27FC236}">
                  <a16:creationId xmlns:a16="http://schemas.microsoft.com/office/drawing/2014/main" id="{115EF8F0-1E64-434F-850D-ACBFC167869F}"/>
                </a:ext>
              </a:extLst>
            </p:cNvPr>
            <p:cNvPicPr>
              <a:picLocks noChangeAspect="1"/>
            </p:cNvPicPr>
            <p:nvPr/>
          </p:nvPicPr>
          <p:blipFill>
            <a:blip r:embed="rId3"/>
            <a:stretch>
              <a:fillRect/>
            </a:stretch>
          </p:blipFill>
          <p:spPr>
            <a:xfrm>
              <a:off x="438150" y="2657030"/>
              <a:ext cx="5843638" cy="2441911"/>
            </a:xfrm>
            <a:prstGeom prst="rect">
              <a:avLst/>
            </a:prstGeom>
            <a:ln>
              <a:solidFill>
                <a:srgbClr val="0000CC"/>
              </a:solidFill>
            </a:ln>
          </p:spPr>
        </p:pic>
        <p:pic>
          <p:nvPicPr>
            <p:cNvPr id="5" name="Picture 4">
              <a:extLst>
                <a:ext uri="{FF2B5EF4-FFF2-40B4-BE49-F238E27FC236}">
                  <a16:creationId xmlns:a16="http://schemas.microsoft.com/office/drawing/2014/main" id="{698EF155-8E3B-4004-AD5F-4EF47E462D29}"/>
                </a:ext>
              </a:extLst>
            </p:cNvPr>
            <p:cNvPicPr>
              <a:picLocks noChangeAspect="1"/>
            </p:cNvPicPr>
            <p:nvPr/>
          </p:nvPicPr>
          <p:blipFill>
            <a:blip r:embed="rId4"/>
            <a:stretch>
              <a:fillRect/>
            </a:stretch>
          </p:blipFill>
          <p:spPr>
            <a:xfrm>
              <a:off x="438150" y="5188218"/>
              <a:ext cx="5843638" cy="2492746"/>
            </a:xfrm>
            <a:prstGeom prst="rect">
              <a:avLst/>
            </a:prstGeom>
            <a:ln>
              <a:solidFill>
                <a:srgbClr val="0000CC"/>
              </a:solidFill>
            </a:ln>
          </p:spPr>
        </p:pic>
      </p:grpSp>
      <p:grpSp>
        <p:nvGrpSpPr>
          <p:cNvPr id="7" name="Group 6">
            <a:extLst>
              <a:ext uri="{FF2B5EF4-FFF2-40B4-BE49-F238E27FC236}">
                <a16:creationId xmlns:a16="http://schemas.microsoft.com/office/drawing/2014/main" id="{DC88D073-0D55-4C37-8773-8440E9ED43C4}"/>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CDA018C9-8DFC-453A-95A9-5B27A869B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48F00E-0502-4593-B0E3-A7A470D67CF3}"/>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D09DB914-0036-4D2F-B573-6C616AD24F5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7987709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B5073C-A621-4696-9210-4EA8939DDFD0}"/>
              </a:ext>
            </a:extLst>
          </p:cNvPr>
          <p:cNvPicPr>
            <a:picLocks noChangeAspect="1"/>
          </p:cNvPicPr>
          <p:nvPr/>
        </p:nvPicPr>
        <p:blipFill>
          <a:blip r:embed="rId2"/>
          <a:stretch>
            <a:fillRect/>
          </a:stretch>
        </p:blipFill>
        <p:spPr>
          <a:xfrm>
            <a:off x="0" y="906085"/>
            <a:ext cx="6858000" cy="2688601"/>
          </a:xfrm>
          <a:prstGeom prst="rect">
            <a:avLst/>
          </a:prstGeom>
          <a:ln>
            <a:solidFill>
              <a:srgbClr val="0000CC"/>
            </a:solidFill>
          </a:ln>
        </p:spPr>
      </p:pic>
      <p:pic>
        <p:nvPicPr>
          <p:cNvPr id="3" name="Picture 2">
            <a:extLst>
              <a:ext uri="{FF2B5EF4-FFF2-40B4-BE49-F238E27FC236}">
                <a16:creationId xmlns:a16="http://schemas.microsoft.com/office/drawing/2014/main" id="{3A3E4A96-E2BA-4011-BDC3-AA779685F518}"/>
              </a:ext>
            </a:extLst>
          </p:cNvPr>
          <p:cNvPicPr>
            <a:picLocks noChangeAspect="1"/>
          </p:cNvPicPr>
          <p:nvPr/>
        </p:nvPicPr>
        <p:blipFill>
          <a:blip r:embed="rId3"/>
          <a:stretch>
            <a:fillRect/>
          </a:stretch>
        </p:blipFill>
        <p:spPr>
          <a:xfrm>
            <a:off x="0" y="3833937"/>
            <a:ext cx="6858000" cy="3786188"/>
          </a:xfrm>
          <a:prstGeom prst="rect">
            <a:avLst/>
          </a:prstGeom>
          <a:ln>
            <a:solidFill>
              <a:srgbClr val="0000CC"/>
            </a:solidFill>
          </a:ln>
        </p:spPr>
      </p:pic>
      <p:grpSp>
        <p:nvGrpSpPr>
          <p:cNvPr id="5" name="Group 4">
            <a:extLst>
              <a:ext uri="{FF2B5EF4-FFF2-40B4-BE49-F238E27FC236}">
                <a16:creationId xmlns:a16="http://schemas.microsoft.com/office/drawing/2014/main" id="{206D7748-6946-4DE8-8D05-9414A83E8B67}"/>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82773F95-5FC3-47B9-BBDD-4B0852B844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7CE399B-4172-4DDF-993C-B7885EEEDFBD}"/>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8" name="Rectangle 7">
              <a:extLst>
                <a:ext uri="{FF2B5EF4-FFF2-40B4-BE49-F238E27FC236}">
                  <a16:creationId xmlns:a16="http://schemas.microsoft.com/office/drawing/2014/main" id="{9801F497-786F-46B7-AABB-C5F4EF9E7FE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3878207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E89991-4764-44A9-A57D-28795CFAB8D1}"/>
              </a:ext>
            </a:extLst>
          </p:cNvPr>
          <p:cNvPicPr>
            <a:picLocks noChangeAspect="1"/>
          </p:cNvPicPr>
          <p:nvPr/>
        </p:nvPicPr>
        <p:blipFill>
          <a:blip r:embed="rId2"/>
          <a:stretch>
            <a:fillRect/>
          </a:stretch>
        </p:blipFill>
        <p:spPr>
          <a:xfrm>
            <a:off x="0" y="0"/>
            <a:ext cx="6858000" cy="4998203"/>
          </a:xfrm>
          <a:prstGeom prst="rect">
            <a:avLst/>
          </a:prstGeom>
        </p:spPr>
      </p:pic>
      <p:pic>
        <p:nvPicPr>
          <p:cNvPr id="5" name="Picture 4">
            <a:extLst>
              <a:ext uri="{FF2B5EF4-FFF2-40B4-BE49-F238E27FC236}">
                <a16:creationId xmlns:a16="http://schemas.microsoft.com/office/drawing/2014/main" id="{DA929FFD-3C98-4736-8161-260BB37AFADB}"/>
              </a:ext>
            </a:extLst>
          </p:cNvPr>
          <p:cNvPicPr>
            <a:picLocks noChangeAspect="1"/>
          </p:cNvPicPr>
          <p:nvPr/>
        </p:nvPicPr>
        <p:blipFill>
          <a:blip r:embed="rId3"/>
          <a:stretch>
            <a:fillRect/>
          </a:stretch>
        </p:blipFill>
        <p:spPr>
          <a:xfrm>
            <a:off x="176619" y="4084034"/>
            <a:ext cx="6504762" cy="4933333"/>
          </a:xfrm>
          <a:prstGeom prst="rect">
            <a:avLst/>
          </a:prstGeom>
        </p:spPr>
      </p:pic>
    </p:spTree>
    <p:extLst>
      <p:ext uri="{BB962C8B-B14F-4D97-AF65-F5344CB8AC3E}">
        <p14:creationId xmlns:p14="http://schemas.microsoft.com/office/powerpoint/2010/main" val="328908989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94ADE5-3E92-4C72-9217-3A0720E19859}"/>
              </a:ext>
            </a:extLst>
          </p:cNvPr>
          <p:cNvPicPr>
            <a:picLocks noChangeAspect="1"/>
          </p:cNvPicPr>
          <p:nvPr/>
        </p:nvPicPr>
        <p:blipFill>
          <a:blip r:embed="rId2"/>
          <a:stretch>
            <a:fillRect/>
          </a:stretch>
        </p:blipFill>
        <p:spPr>
          <a:xfrm>
            <a:off x="0" y="0"/>
            <a:ext cx="6858000" cy="4980214"/>
          </a:xfrm>
          <a:prstGeom prst="rect">
            <a:avLst/>
          </a:prstGeom>
        </p:spPr>
      </p:pic>
      <p:pic>
        <p:nvPicPr>
          <p:cNvPr id="2" name="Picture 1">
            <a:extLst>
              <a:ext uri="{FF2B5EF4-FFF2-40B4-BE49-F238E27FC236}">
                <a16:creationId xmlns:a16="http://schemas.microsoft.com/office/drawing/2014/main" id="{2F99E2C6-A20D-4054-84AC-0D1B4F2BC06F}"/>
              </a:ext>
            </a:extLst>
          </p:cNvPr>
          <p:cNvPicPr>
            <a:picLocks noChangeAspect="1"/>
          </p:cNvPicPr>
          <p:nvPr/>
        </p:nvPicPr>
        <p:blipFill>
          <a:blip r:embed="rId3"/>
          <a:stretch>
            <a:fillRect/>
          </a:stretch>
        </p:blipFill>
        <p:spPr>
          <a:xfrm>
            <a:off x="1443038" y="4980214"/>
            <a:ext cx="3728750" cy="3728750"/>
          </a:xfrm>
          <a:prstGeom prst="rect">
            <a:avLst/>
          </a:prstGeom>
        </p:spPr>
      </p:pic>
    </p:spTree>
    <p:extLst>
      <p:ext uri="{BB962C8B-B14F-4D97-AF65-F5344CB8AC3E}">
        <p14:creationId xmlns:p14="http://schemas.microsoft.com/office/powerpoint/2010/main" val="2213583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5078313"/>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solidFill>
                  <a:srgbClr val="FF0000"/>
                </a:solidFill>
              </a:rPr>
              <a:t>Design Studio</a:t>
            </a:r>
            <a:r>
              <a:rPr lang="en-US" dirty="0">
                <a:solidFill>
                  <a:srgbClr val="FF0000"/>
                </a:solidFill>
              </a:rPr>
              <a:t> </a:t>
            </a:r>
            <a:r>
              <a:rPr lang="en-US" dirty="0"/>
              <a:t>is used to create, modify, and add Resource, Service, and Product definitions in the Catalog.</a:t>
            </a:r>
          </a:p>
          <a:p>
            <a:endParaRPr lang="en-US" dirty="0"/>
          </a:p>
          <a:p>
            <a:r>
              <a:rPr lang="en-US" dirty="0"/>
              <a:t>The </a:t>
            </a:r>
            <a:r>
              <a:rPr lang="en-US" b="1" dirty="0">
                <a:solidFill>
                  <a:srgbClr val="FF0000"/>
                </a:solidFill>
              </a:rPr>
              <a:t>Certification Studio</a:t>
            </a:r>
            <a:r>
              <a:rPr lang="en-US" dirty="0"/>
              <a:t>, available in a future release, is used to test new assets at all levels. It will be used for sandbox experimentation, and will include support for automated testing.</a:t>
            </a:r>
          </a:p>
          <a:p>
            <a:endParaRPr lang="en-US" dirty="0"/>
          </a:p>
          <a:p>
            <a:r>
              <a:rPr lang="en-US" dirty="0"/>
              <a:t>The </a:t>
            </a:r>
            <a:r>
              <a:rPr lang="en-US" b="1" dirty="0">
                <a:solidFill>
                  <a:srgbClr val="FF0000"/>
                </a:solidFill>
              </a:rPr>
              <a:t>Distribution Studio</a:t>
            </a:r>
            <a:r>
              <a:rPr lang="en-US" dirty="0">
                <a:solidFill>
                  <a:srgbClr val="FF0000"/>
                </a:solidFill>
              </a:rPr>
              <a:t> </a:t>
            </a:r>
            <a:r>
              <a:rPr lang="en-US" dirty="0"/>
              <a:t>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84C3BF-6E0C-4944-891A-1E97BA8460A0}"/>
              </a:ext>
            </a:extLst>
          </p:cNvPr>
          <p:cNvPicPr>
            <a:picLocks noChangeAspect="1"/>
          </p:cNvPicPr>
          <p:nvPr/>
        </p:nvPicPr>
        <p:blipFill>
          <a:blip r:embed="rId2"/>
          <a:stretch>
            <a:fillRect/>
          </a:stretch>
        </p:blipFill>
        <p:spPr>
          <a:xfrm>
            <a:off x="181348" y="724200"/>
            <a:ext cx="6390901" cy="5139180"/>
          </a:xfrm>
          <a:prstGeom prst="rect">
            <a:avLst/>
          </a:prstGeom>
        </p:spPr>
      </p:pic>
      <p:pic>
        <p:nvPicPr>
          <p:cNvPr id="2" name="Picture 1">
            <a:extLst>
              <a:ext uri="{FF2B5EF4-FFF2-40B4-BE49-F238E27FC236}">
                <a16:creationId xmlns:a16="http://schemas.microsoft.com/office/drawing/2014/main" id="{D09EDECB-8DF7-4079-80B8-6656527B6A38}"/>
              </a:ext>
            </a:extLst>
          </p:cNvPr>
          <p:cNvPicPr>
            <a:picLocks noChangeAspect="1"/>
          </p:cNvPicPr>
          <p:nvPr/>
        </p:nvPicPr>
        <p:blipFill>
          <a:blip r:embed="rId3"/>
          <a:stretch>
            <a:fillRect/>
          </a:stretch>
        </p:blipFill>
        <p:spPr>
          <a:xfrm>
            <a:off x="624238" y="4823328"/>
            <a:ext cx="5609524" cy="3255974"/>
          </a:xfrm>
          <a:prstGeom prst="rect">
            <a:avLst/>
          </a:prstGeom>
        </p:spPr>
      </p:pic>
    </p:spTree>
    <p:extLst>
      <p:ext uri="{BB962C8B-B14F-4D97-AF65-F5344CB8AC3E}">
        <p14:creationId xmlns:p14="http://schemas.microsoft.com/office/powerpoint/2010/main" val="236666402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D1B63E-6792-4C13-94CC-14EFC0248538}"/>
              </a:ext>
            </a:extLst>
          </p:cNvPr>
          <p:cNvPicPr>
            <a:picLocks noChangeAspect="1"/>
          </p:cNvPicPr>
          <p:nvPr/>
        </p:nvPicPr>
        <p:blipFill>
          <a:blip r:embed="rId2"/>
          <a:stretch>
            <a:fillRect/>
          </a:stretch>
        </p:blipFill>
        <p:spPr>
          <a:xfrm>
            <a:off x="301502" y="417584"/>
            <a:ext cx="4288848" cy="2644096"/>
          </a:xfrm>
          <a:prstGeom prst="rect">
            <a:avLst/>
          </a:prstGeom>
        </p:spPr>
      </p:pic>
      <p:pic>
        <p:nvPicPr>
          <p:cNvPr id="3" name="Picture 2">
            <a:extLst>
              <a:ext uri="{FF2B5EF4-FFF2-40B4-BE49-F238E27FC236}">
                <a16:creationId xmlns:a16="http://schemas.microsoft.com/office/drawing/2014/main" id="{5A0B7B91-DD4C-4BBA-B419-E73CD23B48FD}"/>
              </a:ext>
            </a:extLst>
          </p:cNvPr>
          <p:cNvPicPr>
            <a:picLocks noChangeAspect="1"/>
          </p:cNvPicPr>
          <p:nvPr/>
        </p:nvPicPr>
        <p:blipFill>
          <a:blip r:embed="rId3"/>
          <a:stretch>
            <a:fillRect/>
          </a:stretch>
        </p:blipFill>
        <p:spPr>
          <a:xfrm>
            <a:off x="0" y="3061680"/>
            <a:ext cx="6858000" cy="3889134"/>
          </a:xfrm>
          <a:prstGeom prst="rect">
            <a:avLst/>
          </a:prstGeom>
        </p:spPr>
      </p:pic>
      <p:sp>
        <p:nvSpPr>
          <p:cNvPr id="4" name="TextBox 3">
            <a:extLst>
              <a:ext uri="{FF2B5EF4-FFF2-40B4-BE49-F238E27FC236}">
                <a16:creationId xmlns:a16="http://schemas.microsoft.com/office/drawing/2014/main" id="{6CF8CCCF-80CC-4669-832D-26037C1D6372}"/>
              </a:ext>
            </a:extLst>
          </p:cNvPr>
          <p:cNvSpPr txBox="1"/>
          <p:nvPr/>
        </p:nvSpPr>
        <p:spPr>
          <a:xfrm>
            <a:off x="141429" y="6950814"/>
            <a:ext cx="6121099" cy="307777"/>
          </a:xfrm>
          <a:prstGeom prst="rect">
            <a:avLst/>
          </a:prstGeom>
          <a:noFill/>
        </p:spPr>
        <p:txBody>
          <a:bodyPr wrap="none" rtlCol="0">
            <a:spAutoFit/>
          </a:bodyPr>
          <a:lstStyle/>
          <a:p>
            <a:r>
              <a:rPr lang="en-US" sz="1400" dirty="0"/>
              <a:t>https://confluence.int.net.nokia.com/pages/viewpage.action?pageId=663639069</a:t>
            </a:r>
          </a:p>
        </p:txBody>
      </p:sp>
      <p:sp>
        <p:nvSpPr>
          <p:cNvPr id="5" name="Rectangle 4">
            <a:extLst>
              <a:ext uri="{FF2B5EF4-FFF2-40B4-BE49-F238E27FC236}">
                <a16:creationId xmlns:a16="http://schemas.microsoft.com/office/drawing/2014/main" id="{66517930-463E-460D-8C91-3330856C0987}"/>
              </a:ext>
            </a:extLst>
          </p:cNvPr>
          <p:cNvSpPr/>
          <p:nvPr/>
        </p:nvSpPr>
        <p:spPr>
          <a:xfrm>
            <a:off x="0" y="221673"/>
            <a:ext cx="6858000" cy="7744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311290F-C418-4A30-8FE0-EECE88BD7801}"/>
              </a:ext>
            </a:extLst>
          </p:cNvPr>
          <p:cNvPicPr>
            <a:picLocks noChangeAspect="1"/>
          </p:cNvPicPr>
          <p:nvPr/>
        </p:nvPicPr>
        <p:blipFill>
          <a:blip r:embed="rId4"/>
          <a:stretch>
            <a:fillRect/>
          </a:stretch>
        </p:blipFill>
        <p:spPr>
          <a:xfrm>
            <a:off x="811372" y="365602"/>
            <a:ext cx="3314713" cy="2365186"/>
          </a:xfrm>
          <a:prstGeom prst="rect">
            <a:avLst/>
          </a:prstGeom>
        </p:spPr>
      </p:pic>
      <p:pic>
        <p:nvPicPr>
          <p:cNvPr id="7" name="Picture 6">
            <a:extLst>
              <a:ext uri="{FF2B5EF4-FFF2-40B4-BE49-F238E27FC236}">
                <a16:creationId xmlns:a16="http://schemas.microsoft.com/office/drawing/2014/main" id="{FA7E61AF-3CBF-4123-B9E9-A626D3680AFF}"/>
              </a:ext>
            </a:extLst>
          </p:cNvPr>
          <p:cNvPicPr>
            <a:picLocks noChangeAspect="1"/>
          </p:cNvPicPr>
          <p:nvPr/>
        </p:nvPicPr>
        <p:blipFill>
          <a:blip r:embed="rId5"/>
          <a:stretch>
            <a:fillRect/>
          </a:stretch>
        </p:blipFill>
        <p:spPr>
          <a:xfrm>
            <a:off x="684372" y="2514595"/>
            <a:ext cx="3781463" cy="2882374"/>
          </a:xfrm>
          <a:prstGeom prst="rect">
            <a:avLst/>
          </a:prstGeom>
        </p:spPr>
      </p:pic>
      <p:pic>
        <p:nvPicPr>
          <p:cNvPr id="8" name="Picture 7">
            <a:extLst>
              <a:ext uri="{FF2B5EF4-FFF2-40B4-BE49-F238E27FC236}">
                <a16:creationId xmlns:a16="http://schemas.microsoft.com/office/drawing/2014/main" id="{6DC6E111-9D9C-4B40-8FD0-247CCC9C0341}"/>
              </a:ext>
            </a:extLst>
          </p:cNvPr>
          <p:cNvPicPr>
            <a:picLocks noChangeAspect="1"/>
          </p:cNvPicPr>
          <p:nvPr/>
        </p:nvPicPr>
        <p:blipFill>
          <a:blip r:embed="rId6"/>
          <a:stretch>
            <a:fillRect/>
          </a:stretch>
        </p:blipFill>
        <p:spPr>
          <a:xfrm>
            <a:off x="595472" y="5026741"/>
            <a:ext cx="3657613" cy="2231850"/>
          </a:xfrm>
          <a:prstGeom prst="rect">
            <a:avLst/>
          </a:prstGeom>
        </p:spPr>
      </p:pic>
    </p:spTree>
    <p:extLst>
      <p:ext uri="{BB962C8B-B14F-4D97-AF65-F5344CB8AC3E}">
        <p14:creationId xmlns:p14="http://schemas.microsoft.com/office/powerpoint/2010/main" val="397848213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D1B63E-6792-4C13-94CC-14EFC0248538}"/>
              </a:ext>
            </a:extLst>
          </p:cNvPr>
          <p:cNvPicPr>
            <a:picLocks noChangeAspect="1"/>
          </p:cNvPicPr>
          <p:nvPr/>
        </p:nvPicPr>
        <p:blipFill>
          <a:blip r:embed="rId2"/>
          <a:stretch>
            <a:fillRect/>
          </a:stretch>
        </p:blipFill>
        <p:spPr>
          <a:xfrm>
            <a:off x="301502" y="417584"/>
            <a:ext cx="4288848" cy="2644096"/>
          </a:xfrm>
          <a:prstGeom prst="rect">
            <a:avLst/>
          </a:prstGeom>
        </p:spPr>
      </p:pic>
      <p:pic>
        <p:nvPicPr>
          <p:cNvPr id="3" name="Picture 2">
            <a:extLst>
              <a:ext uri="{FF2B5EF4-FFF2-40B4-BE49-F238E27FC236}">
                <a16:creationId xmlns:a16="http://schemas.microsoft.com/office/drawing/2014/main" id="{5A0B7B91-DD4C-4BBA-B419-E73CD23B48FD}"/>
              </a:ext>
            </a:extLst>
          </p:cNvPr>
          <p:cNvPicPr>
            <a:picLocks noChangeAspect="1"/>
          </p:cNvPicPr>
          <p:nvPr/>
        </p:nvPicPr>
        <p:blipFill>
          <a:blip r:embed="rId3"/>
          <a:stretch>
            <a:fillRect/>
          </a:stretch>
        </p:blipFill>
        <p:spPr>
          <a:xfrm>
            <a:off x="0" y="3061680"/>
            <a:ext cx="6858000" cy="3889134"/>
          </a:xfrm>
          <a:prstGeom prst="rect">
            <a:avLst/>
          </a:prstGeom>
        </p:spPr>
      </p:pic>
      <p:sp>
        <p:nvSpPr>
          <p:cNvPr id="4" name="TextBox 3">
            <a:extLst>
              <a:ext uri="{FF2B5EF4-FFF2-40B4-BE49-F238E27FC236}">
                <a16:creationId xmlns:a16="http://schemas.microsoft.com/office/drawing/2014/main" id="{6CF8CCCF-80CC-4669-832D-26037C1D6372}"/>
              </a:ext>
            </a:extLst>
          </p:cNvPr>
          <p:cNvSpPr txBox="1"/>
          <p:nvPr/>
        </p:nvSpPr>
        <p:spPr>
          <a:xfrm>
            <a:off x="141429" y="6950814"/>
            <a:ext cx="6121099" cy="307777"/>
          </a:xfrm>
          <a:prstGeom prst="rect">
            <a:avLst/>
          </a:prstGeom>
          <a:noFill/>
        </p:spPr>
        <p:txBody>
          <a:bodyPr wrap="none" rtlCol="0">
            <a:spAutoFit/>
          </a:bodyPr>
          <a:lstStyle/>
          <a:p>
            <a:r>
              <a:rPr lang="en-US" sz="1400" dirty="0"/>
              <a:t>https://confluence.int.net.nokia.com/pages/viewpage.action?pageId=663639069</a:t>
            </a:r>
          </a:p>
        </p:txBody>
      </p:sp>
      <p:sp>
        <p:nvSpPr>
          <p:cNvPr id="5" name="Rectangle 4">
            <a:extLst>
              <a:ext uri="{FF2B5EF4-FFF2-40B4-BE49-F238E27FC236}">
                <a16:creationId xmlns:a16="http://schemas.microsoft.com/office/drawing/2014/main" id="{66517930-463E-460D-8C91-3330856C0987}"/>
              </a:ext>
            </a:extLst>
          </p:cNvPr>
          <p:cNvSpPr/>
          <p:nvPr/>
        </p:nvSpPr>
        <p:spPr>
          <a:xfrm>
            <a:off x="0" y="221673"/>
            <a:ext cx="6858000" cy="7744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825C124-14FE-48FD-95D6-77583EF6226B}"/>
              </a:ext>
            </a:extLst>
          </p:cNvPr>
          <p:cNvPicPr>
            <a:picLocks noChangeAspect="1"/>
          </p:cNvPicPr>
          <p:nvPr/>
        </p:nvPicPr>
        <p:blipFill>
          <a:blip r:embed="rId4"/>
          <a:stretch>
            <a:fillRect/>
          </a:stretch>
        </p:blipFill>
        <p:spPr>
          <a:xfrm>
            <a:off x="257143" y="1010973"/>
            <a:ext cx="7038095" cy="3123809"/>
          </a:xfrm>
          <a:prstGeom prst="rect">
            <a:avLst/>
          </a:prstGeom>
        </p:spPr>
      </p:pic>
      <p:pic>
        <p:nvPicPr>
          <p:cNvPr id="7" name="Picture 6">
            <a:extLst>
              <a:ext uri="{FF2B5EF4-FFF2-40B4-BE49-F238E27FC236}">
                <a16:creationId xmlns:a16="http://schemas.microsoft.com/office/drawing/2014/main" id="{BDAEBE35-7614-4AF0-A246-2ED86A5442FF}"/>
              </a:ext>
            </a:extLst>
          </p:cNvPr>
          <p:cNvPicPr>
            <a:picLocks noChangeAspect="1"/>
          </p:cNvPicPr>
          <p:nvPr/>
        </p:nvPicPr>
        <p:blipFill>
          <a:blip r:embed="rId5"/>
          <a:stretch>
            <a:fillRect/>
          </a:stretch>
        </p:blipFill>
        <p:spPr>
          <a:xfrm>
            <a:off x="664938" y="4134782"/>
            <a:ext cx="3961905" cy="1400000"/>
          </a:xfrm>
          <a:prstGeom prst="rect">
            <a:avLst/>
          </a:prstGeom>
        </p:spPr>
      </p:pic>
      <p:pic>
        <p:nvPicPr>
          <p:cNvPr id="8" name="Picture 7">
            <a:extLst>
              <a:ext uri="{FF2B5EF4-FFF2-40B4-BE49-F238E27FC236}">
                <a16:creationId xmlns:a16="http://schemas.microsoft.com/office/drawing/2014/main" id="{9D4868BA-FE84-4961-A702-24C9D42D209E}"/>
              </a:ext>
            </a:extLst>
          </p:cNvPr>
          <p:cNvPicPr>
            <a:picLocks noChangeAspect="1"/>
          </p:cNvPicPr>
          <p:nvPr/>
        </p:nvPicPr>
        <p:blipFill>
          <a:blip r:embed="rId6"/>
          <a:stretch>
            <a:fillRect/>
          </a:stretch>
        </p:blipFill>
        <p:spPr>
          <a:xfrm>
            <a:off x="0" y="5344305"/>
            <a:ext cx="7295238" cy="1914286"/>
          </a:xfrm>
          <a:prstGeom prst="rect">
            <a:avLst/>
          </a:prstGeom>
        </p:spPr>
      </p:pic>
    </p:spTree>
    <p:extLst>
      <p:ext uri="{BB962C8B-B14F-4D97-AF65-F5344CB8AC3E}">
        <p14:creationId xmlns:p14="http://schemas.microsoft.com/office/powerpoint/2010/main" val="345360385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D1B63E-6792-4C13-94CC-14EFC0248538}"/>
              </a:ext>
            </a:extLst>
          </p:cNvPr>
          <p:cNvPicPr>
            <a:picLocks noChangeAspect="1"/>
          </p:cNvPicPr>
          <p:nvPr/>
        </p:nvPicPr>
        <p:blipFill>
          <a:blip r:embed="rId2"/>
          <a:stretch>
            <a:fillRect/>
          </a:stretch>
        </p:blipFill>
        <p:spPr>
          <a:xfrm>
            <a:off x="301502" y="417584"/>
            <a:ext cx="4288848" cy="2644096"/>
          </a:xfrm>
          <a:prstGeom prst="rect">
            <a:avLst/>
          </a:prstGeom>
        </p:spPr>
      </p:pic>
      <p:pic>
        <p:nvPicPr>
          <p:cNvPr id="3" name="Picture 2">
            <a:extLst>
              <a:ext uri="{FF2B5EF4-FFF2-40B4-BE49-F238E27FC236}">
                <a16:creationId xmlns:a16="http://schemas.microsoft.com/office/drawing/2014/main" id="{5A0B7B91-DD4C-4BBA-B419-E73CD23B48FD}"/>
              </a:ext>
            </a:extLst>
          </p:cNvPr>
          <p:cNvPicPr>
            <a:picLocks noChangeAspect="1"/>
          </p:cNvPicPr>
          <p:nvPr/>
        </p:nvPicPr>
        <p:blipFill>
          <a:blip r:embed="rId3"/>
          <a:stretch>
            <a:fillRect/>
          </a:stretch>
        </p:blipFill>
        <p:spPr>
          <a:xfrm>
            <a:off x="0" y="3061680"/>
            <a:ext cx="6858000" cy="3889134"/>
          </a:xfrm>
          <a:prstGeom prst="rect">
            <a:avLst/>
          </a:prstGeom>
        </p:spPr>
      </p:pic>
      <p:sp>
        <p:nvSpPr>
          <p:cNvPr id="4" name="TextBox 3">
            <a:extLst>
              <a:ext uri="{FF2B5EF4-FFF2-40B4-BE49-F238E27FC236}">
                <a16:creationId xmlns:a16="http://schemas.microsoft.com/office/drawing/2014/main" id="{6CF8CCCF-80CC-4669-832D-26037C1D6372}"/>
              </a:ext>
            </a:extLst>
          </p:cNvPr>
          <p:cNvSpPr txBox="1"/>
          <p:nvPr/>
        </p:nvSpPr>
        <p:spPr>
          <a:xfrm>
            <a:off x="141429" y="6950814"/>
            <a:ext cx="6121099" cy="307777"/>
          </a:xfrm>
          <a:prstGeom prst="rect">
            <a:avLst/>
          </a:prstGeom>
          <a:noFill/>
        </p:spPr>
        <p:txBody>
          <a:bodyPr wrap="none" rtlCol="0">
            <a:spAutoFit/>
          </a:bodyPr>
          <a:lstStyle/>
          <a:p>
            <a:r>
              <a:rPr lang="en-US" sz="1400" dirty="0"/>
              <a:t>https://confluence.int.net.nokia.com/pages/viewpage.action?pageId=663639069</a:t>
            </a:r>
          </a:p>
        </p:txBody>
      </p:sp>
      <p:sp>
        <p:nvSpPr>
          <p:cNvPr id="5" name="Rectangle 4">
            <a:extLst>
              <a:ext uri="{FF2B5EF4-FFF2-40B4-BE49-F238E27FC236}">
                <a16:creationId xmlns:a16="http://schemas.microsoft.com/office/drawing/2014/main" id="{66517930-463E-460D-8C91-3330856C0987}"/>
              </a:ext>
            </a:extLst>
          </p:cNvPr>
          <p:cNvSpPr/>
          <p:nvPr/>
        </p:nvSpPr>
        <p:spPr>
          <a:xfrm>
            <a:off x="0" y="221673"/>
            <a:ext cx="6858000" cy="7744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https://wiki.onap.org/pages/viewpage.action?pageId=45299064</a:t>
            </a:r>
          </a:p>
          <a:p>
            <a:pPr algn="ctr"/>
            <a:endParaRPr lang="en-US" dirty="0"/>
          </a:p>
        </p:txBody>
      </p:sp>
    </p:spTree>
    <p:extLst>
      <p:ext uri="{BB962C8B-B14F-4D97-AF65-F5344CB8AC3E}">
        <p14:creationId xmlns:p14="http://schemas.microsoft.com/office/powerpoint/2010/main" val="164504672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ECEC2-CD65-41B2-A4B1-E8E582FBEA62}"/>
              </a:ext>
            </a:extLst>
          </p:cNvPr>
          <p:cNvSpPr txBox="1"/>
          <p:nvPr/>
        </p:nvSpPr>
        <p:spPr>
          <a:xfrm>
            <a:off x="317674" y="995345"/>
            <a:ext cx="6291722" cy="646331"/>
          </a:xfrm>
          <a:prstGeom prst="rect">
            <a:avLst/>
          </a:prstGeom>
          <a:noFill/>
        </p:spPr>
        <p:txBody>
          <a:bodyPr wrap="none" rtlCol="0">
            <a:spAutoFit/>
          </a:bodyPr>
          <a:lstStyle/>
          <a:p>
            <a:r>
              <a:rPr lang="en-US" dirty="0">
                <a:hlinkClick r:id="rId2"/>
              </a:rPr>
              <a:t>TODAY’S MEETING MINUTES</a:t>
            </a:r>
          </a:p>
          <a:p>
            <a:r>
              <a:rPr lang="en-US" dirty="0">
                <a:hlinkClick r:id="rId2"/>
              </a:rPr>
              <a:t>https://wiki.onap.org/pages/viewpage.action?pageId=45299064</a:t>
            </a:r>
            <a:r>
              <a:rPr lang="en-US" dirty="0"/>
              <a:t> </a:t>
            </a:r>
          </a:p>
        </p:txBody>
      </p:sp>
    </p:spTree>
    <p:extLst>
      <p:ext uri="{BB962C8B-B14F-4D97-AF65-F5344CB8AC3E}">
        <p14:creationId xmlns:p14="http://schemas.microsoft.com/office/powerpoint/2010/main" val="2659042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a:t>
            </a:r>
            <a:r>
              <a:rPr lang="en-US" b="1" dirty="0">
                <a:solidFill>
                  <a:srgbClr val="FF0000"/>
                </a:solidFill>
              </a:rPr>
              <a:t>Resource Model</a:t>
            </a:r>
            <a:endParaRPr lang="en-US" dirty="0">
              <a:solidFill>
                <a:srgbClr val="FF0000"/>
              </a:solidFill>
            </a:endParaRPr>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a:t>
            </a:r>
            <a:r>
              <a:rPr lang="en-US" b="1" dirty="0">
                <a:solidFill>
                  <a:srgbClr val="FF0000"/>
                </a:solidFill>
              </a:rPr>
              <a:t>Inventory Model</a:t>
            </a:r>
            <a:endParaRPr lang="en-US" dirty="0">
              <a:solidFill>
                <a:srgbClr val="FF0000"/>
              </a:solidFill>
            </a:endParaRPr>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a:t>
            </a:r>
            <a:r>
              <a:rPr lang="en-US" b="1" dirty="0">
                <a:solidFill>
                  <a:srgbClr val="FF0000"/>
                </a:solidFill>
              </a:rPr>
              <a:t>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a:t>
            </a:r>
            <a:r>
              <a:rPr lang="en-US" b="1" dirty="0">
                <a:solidFill>
                  <a:srgbClr val="FF0000"/>
                </a:solidFill>
              </a:rPr>
              <a:t>Event “model”</a:t>
            </a:r>
            <a:endParaRPr lang="en-US" dirty="0">
              <a:solidFill>
                <a:srgbClr val="FF0000"/>
              </a:solidFill>
            </a:endParaRPr>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1684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grpSp>
        <p:nvGrpSpPr>
          <p:cNvPr id="135" name="Group 134">
            <a:extLst>
              <a:ext uri="{FF2B5EF4-FFF2-40B4-BE49-F238E27FC236}">
                <a16:creationId xmlns:a16="http://schemas.microsoft.com/office/drawing/2014/main" id="{8EF1AD82-A292-4ABC-B37B-039F28F0F6AF}"/>
              </a:ext>
            </a:extLst>
          </p:cNvPr>
          <p:cNvGrpSpPr/>
          <p:nvPr/>
        </p:nvGrpSpPr>
        <p:grpSpPr>
          <a:xfrm>
            <a:off x="-899993" y="6568823"/>
            <a:ext cx="2228113" cy="1200123"/>
            <a:chOff x="522234" y="1374937"/>
            <a:chExt cx="3432467" cy="1848822"/>
          </a:xfrm>
        </p:grpSpPr>
        <p:pic>
          <p:nvPicPr>
            <p:cNvPr id="136" name="Picture 135">
              <a:extLst>
                <a:ext uri="{FF2B5EF4-FFF2-40B4-BE49-F238E27FC236}">
                  <a16:creationId xmlns:a16="http://schemas.microsoft.com/office/drawing/2014/main" id="{8BDDB05B-8BAF-41B0-A3EB-E6300AC9DB4C}"/>
                </a:ext>
              </a:extLst>
            </p:cNvPr>
            <p:cNvPicPr>
              <a:picLocks noChangeAspect="1"/>
            </p:cNvPicPr>
            <p:nvPr/>
          </p:nvPicPr>
          <p:blipFill>
            <a:blip r:embed="rId8"/>
            <a:stretch>
              <a:fillRect/>
            </a:stretch>
          </p:blipFill>
          <p:spPr>
            <a:xfrm>
              <a:off x="522234" y="1790650"/>
              <a:ext cx="2460171" cy="1433109"/>
            </a:xfrm>
            <a:prstGeom prst="rect">
              <a:avLst/>
            </a:prstGeom>
          </p:spPr>
        </p:pic>
        <p:sp>
          <p:nvSpPr>
            <p:cNvPr id="144" name="TextBox 143">
              <a:extLst>
                <a:ext uri="{FF2B5EF4-FFF2-40B4-BE49-F238E27FC236}">
                  <a16:creationId xmlns:a16="http://schemas.microsoft.com/office/drawing/2014/main" id="{2DC18AD6-34E7-449D-8755-208665E88C39}"/>
                </a:ext>
              </a:extLst>
            </p:cNvPr>
            <p:cNvSpPr txBox="1"/>
            <p:nvPr/>
          </p:nvSpPr>
          <p:spPr>
            <a:xfrm>
              <a:off x="2860232" y="1839838"/>
              <a:ext cx="1094469" cy="403017"/>
            </a:xfrm>
            <a:prstGeom prst="rect">
              <a:avLst/>
            </a:prstGeom>
            <a:noFill/>
          </p:spPr>
          <p:txBody>
            <a:bodyPr wrap="none" rtlCol="0">
              <a:spAutoFit/>
            </a:bodyPr>
            <a:lstStyle/>
            <a:p>
              <a:r>
                <a:rPr lang="en-US" sz="1050" b="1" dirty="0"/>
                <a:t>CSAR file</a:t>
              </a:r>
            </a:p>
          </p:txBody>
        </p:sp>
        <p:pic>
          <p:nvPicPr>
            <p:cNvPr id="145" name="Picture 144">
              <a:extLst>
                <a:ext uri="{FF2B5EF4-FFF2-40B4-BE49-F238E27FC236}">
                  <a16:creationId xmlns:a16="http://schemas.microsoft.com/office/drawing/2014/main" id="{4AD904A5-44E3-496C-A039-58F963F7DFAC}"/>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46" name="Rectangle 145">
              <a:extLst>
                <a:ext uri="{FF2B5EF4-FFF2-40B4-BE49-F238E27FC236}">
                  <a16:creationId xmlns:a16="http://schemas.microsoft.com/office/drawing/2014/main" id="{1EB349B0-E9DF-46A7-8CEA-9A106CDE1BB8}"/>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BFB8E18A-1684-497C-B266-2CF83BFE6A0F}"/>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a:extLst>
                <a:ext uri="{FF2B5EF4-FFF2-40B4-BE49-F238E27FC236}">
                  <a16:creationId xmlns:a16="http://schemas.microsoft.com/office/drawing/2014/main" id="{1AB46E94-305D-4463-9F1C-DD6532562180}"/>
                </a:ext>
              </a:extLst>
            </p:cNvPr>
            <p:cNvSpPr txBox="1"/>
            <p:nvPr/>
          </p:nvSpPr>
          <p:spPr>
            <a:xfrm>
              <a:off x="713651" y="1374937"/>
              <a:ext cx="1517241" cy="426724"/>
            </a:xfrm>
            <a:prstGeom prst="rect">
              <a:avLst/>
            </a:prstGeom>
            <a:noFill/>
          </p:spPr>
          <p:txBody>
            <a:bodyPr wrap="none" rtlCol="0">
              <a:spAutoFit/>
            </a:bodyPr>
            <a:lstStyle/>
            <a:p>
              <a:r>
                <a:rPr lang="en-US" sz="1200" b="1" dirty="0">
                  <a:solidFill>
                    <a:schemeClr val="bg1"/>
                  </a:solidFill>
                </a:rPr>
                <a:t>NF PACKAGE</a:t>
              </a:r>
            </a:p>
          </p:txBody>
        </p:sp>
        <p:sp>
          <p:nvSpPr>
            <p:cNvPr id="149" name="Right Brace 148">
              <a:extLst>
                <a:ext uri="{FF2B5EF4-FFF2-40B4-BE49-F238E27FC236}">
                  <a16:creationId xmlns:a16="http://schemas.microsoft.com/office/drawing/2014/main" id="{EDC3CA73-1FF9-446E-93D1-2324BCE100B5}"/>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52007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801862"/>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r>
              <a:rPr lang="en-US" dirty="0"/>
              <a:t> Updated NF Model to include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4214733631"/>
              </p:ext>
            </p:extLst>
          </p:nvPr>
        </p:nvGraphicFramePr>
        <p:xfrm>
          <a:off x="126999" y="1308637"/>
          <a:ext cx="6412345" cy="6397434"/>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Common about NFs (PNFs &amp; VNFs and allotted NFs Info-model level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7"/>
                        </a:rPr>
                        <a:t>https://wiki.onap.org/display/DW/Abstract+Base+IM+Class+for+Network+Function</a:t>
                      </a:r>
                      <a:r>
                        <a:rPr lang="en-US" dirty="0"/>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r h="632086">
                <a:tc>
                  <a:txBody>
                    <a:bodyPr/>
                    <a:lstStyle/>
                    <a:p>
                      <a:r>
                        <a:rPr lang="en-US" b="1" dirty="0">
                          <a:solidFill>
                            <a:srgbClr val="0000CC"/>
                          </a:solidFill>
                        </a:rPr>
                        <a:t>SDC Artifacts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8"/>
                        </a:rPr>
                        <a:t>https://wiki.onap.org/display/DW/SDC%2Bsupported%2Bartifact%2Btypes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5124121"/>
                  </a:ext>
                </a:extLst>
              </a:tr>
              <a:tr h="632086">
                <a:tc>
                  <a:txBody>
                    <a:bodyPr/>
                    <a:lstStyle/>
                    <a:p>
                      <a:r>
                        <a:rPr lang="en-US" b="1" dirty="0">
                          <a:solidFill>
                            <a:srgbClr val="0000CC"/>
                          </a:solidFill>
                        </a:rPr>
                        <a:t>Working with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9"/>
                        </a:rPr>
                        <a:t>https://wiki.onap.org/display/DW/Working+with+SDC</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10253"/>
                  </a:ext>
                </a:extLst>
              </a:tr>
              <a:tr h="632086">
                <a:tc>
                  <a:txBody>
                    <a:bodyPr/>
                    <a:lstStyle/>
                    <a:p>
                      <a:r>
                        <a:rPr lang="en-US" b="1" dirty="0">
                          <a:solidFill>
                            <a:srgbClr val="0000CC"/>
                          </a:solidFill>
                        </a:rPr>
                        <a:t>Micro-Services Onboarding Wiki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hlinkClick r:id="rId10"/>
                        </a:rPr>
                        <a:t>https://wiki.onap.org/display/DW/MicroServices+Onboarding</a:t>
                      </a:r>
                      <a:r>
                        <a:rPr lang="en-US" b="1"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4182798"/>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394495491"/>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err="1"/>
                        <a:t>vCPE</a:t>
                      </a:r>
                      <a:r>
                        <a:rPr lang="en-US" sz="1400" dirty="0"/>
                        <a:t>, PnP (Sub) W/F are supported in R3.</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5G RAN W/F R4.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 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open point for Casablanca R3)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solidFill>
                  <a:srgbClr val="FF0000"/>
                </a:solidFill>
              </a:rPr>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DD32E4FB-9B46-4BFF-B05D-E3D805DFA791}"/>
              </a:ext>
            </a:extLst>
          </p:cNvPr>
          <p:cNvSpPr/>
          <p:nvPr/>
        </p:nvSpPr>
        <p:spPr>
          <a:xfrm>
            <a:off x="2214464" y="72541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990AFFD-992F-4530-B0E8-B0AEA60E89AF}"/>
              </a:ext>
            </a:extLst>
          </p:cNvPr>
          <p:cNvSpPr txBox="1"/>
          <p:nvPr/>
        </p:nvSpPr>
        <p:spPr>
          <a:xfrm>
            <a:off x="2582784" y="928015"/>
            <a:ext cx="1408142" cy="369332"/>
          </a:xfrm>
          <a:prstGeom prst="rect">
            <a:avLst/>
          </a:prstGeom>
          <a:noFill/>
        </p:spPr>
        <p:txBody>
          <a:bodyPr wrap="none" rtlCol="0">
            <a:spAutoFit/>
          </a:bodyPr>
          <a:lstStyle/>
          <a:p>
            <a:r>
              <a:rPr lang="en-US" b="1" dirty="0">
                <a:solidFill>
                  <a:schemeClr val="bg1"/>
                </a:solidFill>
              </a:rPr>
              <a:t>gNB SERVICE</a:t>
            </a:r>
          </a:p>
        </p:txBody>
      </p:sp>
      <p:sp>
        <p:nvSpPr>
          <p:cNvPr id="6" name="Oval 5">
            <a:extLst>
              <a:ext uri="{FF2B5EF4-FFF2-40B4-BE49-F238E27FC236}">
                <a16:creationId xmlns:a16="http://schemas.microsoft.com/office/drawing/2014/main" id="{DF209B51-893D-4A63-AA22-D25A755D9145}"/>
              </a:ext>
            </a:extLst>
          </p:cNvPr>
          <p:cNvSpPr/>
          <p:nvPr/>
        </p:nvSpPr>
        <p:spPr>
          <a:xfrm>
            <a:off x="3502244"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8B88614-1960-44F1-95C2-8E1CD786C62E}"/>
              </a:ext>
            </a:extLst>
          </p:cNvPr>
          <p:cNvSpPr txBox="1"/>
          <p:nvPr/>
        </p:nvSpPr>
        <p:spPr>
          <a:xfrm>
            <a:off x="3870564" y="2777135"/>
            <a:ext cx="1313565" cy="646331"/>
          </a:xfrm>
          <a:prstGeom prst="rect">
            <a:avLst/>
          </a:prstGeom>
          <a:noFill/>
        </p:spPr>
        <p:txBody>
          <a:bodyPr wrap="none" rtlCol="0">
            <a:spAutoFit/>
          </a:bodyPr>
          <a:lstStyle/>
          <a:p>
            <a:r>
              <a:rPr lang="en-US" b="1" dirty="0">
                <a:solidFill>
                  <a:schemeClr val="bg1"/>
                </a:solidFill>
              </a:rPr>
              <a:t>DU SERVICE</a:t>
            </a:r>
          </a:p>
          <a:p>
            <a:r>
              <a:rPr lang="en-US" b="1" dirty="0">
                <a:solidFill>
                  <a:schemeClr val="bg1"/>
                </a:solidFill>
              </a:rPr>
              <a:t>  1 … N</a:t>
            </a:r>
          </a:p>
        </p:txBody>
      </p:sp>
      <p:sp>
        <p:nvSpPr>
          <p:cNvPr id="8" name="Oval 7">
            <a:extLst>
              <a:ext uri="{FF2B5EF4-FFF2-40B4-BE49-F238E27FC236}">
                <a16:creationId xmlns:a16="http://schemas.microsoft.com/office/drawing/2014/main" id="{0BE16BDB-4394-43FC-98C5-8450E0C98E12}"/>
              </a:ext>
            </a:extLst>
          </p:cNvPr>
          <p:cNvSpPr/>
          <p:nvPr/>
        </p:nvSpPr>
        <p:spPr>
          <a:xfrm>
            <a:off x="1024436"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A640F51-7329-4017-B032-F4FE103FEBF9}"/>
              </a:ext>
            </a:extLst>
          </p:cNvPr>
          <p:cNvSpPr txBox="1"/>
          <p:nvPr/>
        </p:nvSpPr>
        <p:spPr>
          <a:xfrm>
            <a:off x="1392756" y="2777135"/>
            <a:ext cx="1289520" cy="369332"/>
          </a:xfrm>
          <a:prstGeom prst="rect">
            <a:avLst/>
          </a:prstGeom>
          <a:noFill/>
        </p:spPr>
        <p:txBody>
          <a:bodyPr wrap="none" rtlCol="0">
            <a:spAutoFit/>
          </a:bodyPr>
          <a:lstStyle/>
          <a:p>
            <a:r>
              <a:rPr lang="en-US" b="1" dirty="0">
                <a:solidFill>
                  <a:schemeClr val="bg1"/>
                </a:solidFill>
              </a:rPr>
              <a:t>CU SERVICE</a:t>
            </a:r>
          </a:p>
        </p:txBody>
      </p:sp>
      <p:pic>
        <p:nvPicPr>
          <p:cNvPr id="10" name="Picture 9">
            <a:extLst>
              <a:ext uri="{FF2B5EF4-FFF2-40B4-BE49-F238E27FC236}">
                <a16:creationId xmlns:a16="http://schemas.microsoft.com/office/drawing/2014/main" id="{F8D78372-94DD-4CDB-A60C-C11A03D26E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72113" y="3646645"/>
            <a:ext cx="536122" cy="227540"/>
          </a:xfrm>
          <a:prstGeom prst="rect">
            <a:avLst/>
          </a:prstGeom>
        </p:spPr>
      </p:pic>
      <p:sp>
        <p:nvSpPr>
          <p:cNvPr id="11" name="TextBox 10">
            <a:extLst>
              <a:ext uri="{FF2B5EF4-FFF2-40B4-BE49-F238E27FC236}">
                <a16:creationId xmlns:a16="http://schemas.microsoft.com/office/drawing/2014/main" id="{004FF9A9-0169-474F-A587-9FDF08A843A6}"/>
              </a:ext>
            </a:extLst>
          </p:cNvPr>
          <p:cNvSpPr txBox="1"/>
          <p:nvPr/>
        </p:nvSpPr>
        <p:spPr>
          <a:xfrm>
            <a:off x="4742859" y="3578677"/>
            <a:ext cx="558166" cy="369332"/>
          </a:xfrm>
          <a:prstGeom prst="rect">
            <a:avLst/>
          </a:prstGeom>
          <a:noFill/>
        </p:spPr>
        <p:txBody>
          <a:bodyPr wrap="none" rtlCol="0">
            <a:spAutoFit/>
          </a:bodyPr>
          <a:lstStyle/>
          <a:p>
            <a:r>
              <a:rPr lang="en-US" dirty="0"/>
              <a:t>PNF</a:t>
            </a:r>
          </a:p>
        </p:txBody>
      </p:sp>
      <p:pic>
        <p:nvPicPr>
          <p:cNvPr id="12" name="Picture 2" descr="C:\Users\cheung\AppData\Local\Temp\SNAGHTML105560.PNG">
            <a:extLst>
              <a:ext uri="{FF2B5EF4-FFF2-40B4-BE49-F238E27FC236}">
                <a16:creationId xmlns:a16="http://schemas.microsoft.com/office/drawing/2014/main" id="{D8BFDC6E-D622-4F25-802D-7086AA37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7711" y="353915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6D75EA2-6976-47CB-AEE6-20E6ABCD9061}"/>
              </a:ext>
            </a:extLst>
          </p:cNvPr>
          <p:cNvSpPr txBox="1"/>
          <p:nvPr/>
        </p:nvSpPr>
        <p:spPr>
          <a:xfrm>
            <a:off x="2088003" y="3504853"/>
            <a:ext cx="455574" cy="369332"/>
          </a:xfrm>
          <a:prstGeom prst="rect">
            <a:avLst/>
          </a:prstGeom>
          <a:noFill/>
        </p:spPr>
        <p:txBody>
          <a:bodyPr wrap="none" rtlCol="0">
            <a:spAutoFit/>
          </a:bodyPr>
          <a:lstStyle/>
          <a:p>
            <a:r>
              <a:rPr lang="en-US" dirty="0"/>
              <a:t>CU</a:t>
            </a:r>
          </a:p>
        </p:txBody>
      </p:sp>
      <p:sp>
        <p:nvSpPr>
          <p:cNvPr id="14" name="Oval 13">
            <a:extLst>
              <a:ext uri="{FF2B5EF4-FFF2-40B4-BE49-F238E27FC236}">
                <a16:creationId xmlns:a16="http://schemas.microsoft.com/office/drawing/2014/main" id="{CEE06686-99A9-4E0F-83F9-263F41FCF67B}"/>
              </a:ext>
            </a:extLst>
          </p:cNvPr>
          <p:cNvSpPr/>
          <p:nvPr/>
        </p:nvSpPr>
        <p:spPr>
          <a:xfrm>
            <a:off x="2254728" y="582065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623048" y="6055502"/>
            <a:ext cx="1281505" cy="369332"/>
          </a:xfrm>
          <a:prstGeom prst="rect">
            <a:avLst/>
          </a:prstGeom>
          <a:noFill/>
        </p:spPr>
        <p:txBody>
          <a:bodyPr wrap="none" rtlCol="0">
            <a:spAutoFit/>
          </a:bodyPr>
          <a:lstStyle/>
          <a:p>
            <a:r>
              <a:rPr lang="en-US" b="1" dirty="0">
                <a:solidFill>
                  <a:schemeClr val="bg1"/>
                </a:solidFill>
              </a:rPr>
              <a:t>5G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7583" y="6921206"/>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311556" y="6856241"/>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803" y="697760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413617" y="6857086"/>
            <a:ext cx="912429" cy="646331"/>
          </a:xfrm>
          <a:prstGeom prst="rect">
            <a:avLst/>
          </a:prstGeom>
          <a:noFill/>
        </p:spPr>
        <p:txBody>
          <a:bodyPr wrap="none" rtlCol="0">
            <a:spAutoFit/>
          </a:bodyPr>
          <a:lstStyle/>
          <a:p>
            <a:r>
              <a:rPr lang="en-US" dirty="0"/>
              <a:t>CU-PNF</a:t>
            </a:r>
          </a:p>
          <a:p>
            <a:r>
              <a:rPr lang="en-US" dirty="0"/>
              <a:t>CU-VNF</a:t>
            </a:r>
          </a:p>
        </p:txBody>
      </p:sp>
      <p:sp>
        <p:nvSpPr>
          <p:cNvPr id="20" name="Rectangle 19">
            <a:extLst>
              <a:ext uri="{FF2B5EF4-FFF2-40B4-BE49-F238E27FC236}">
                <a16:creationId xmlns:a16="http://schemas.microsoft.com/office/drawing/2014/main" id="{B713721D-211C-4A1A-BDA8-9D7AA567AF6E}"/>
              </a:ext>
            </a:extLst>
          </p:cNvPr>
          <p:cNvSpPr/>
          <p:nvPr/>
        </p:nvSpPr>
        <p:spPr>
          <a:xfrm>
            <a:off x="103859" y="686792"/>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ED64FC-90C1-4B5C-9B4A-02703D275D63}"/>
              </a:ext>
            </a:extLst>
          </p:cNvPr>
          <p:cNvSpPr/>
          <p:nvPr/>
        </p:nvSpPr>
        <p:spPr>
          <a:xfrm>
            <a:off x="95035" y="4879046"/>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9">
            <a:extLst>
              <a:ext uri="{FF2B5EF4-FFF2-40B4-BE49-F238E27FC236}">
                <a16:creationId xmlns:a16="http://schemas.microsoft.com/office/drawing/2014/main" id="{B887995D-B55C-45D1-AB23-5C979EFFE979}"/>
              </a:ext>
            </a:extLst>
          </p:cNvPr>
          <p:cNvSpPr/>
          <p:nvPr/>
        </p:nvSpPr>
        <p:spPr>
          <a:xfrm>
            <a:off x="864324" y="425264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grpSp>
        <p:nvGrpSpPr>
          <p:cNvPr id="23" name="Group 22">
            <a:extLst>
              <a:ext uri="{FF2B5EF4-FFF2-40B4-BE49-F238E27FC236}">
                <a16:creationId xmlns:a16="http://schemas.microsoft.com/office/drawing/2014/main" id="{9021FBBB-9CC1-41F7-B10A-A781F8A55CCC}"/>
              </a:ext>
            </a:extLst>
          </p:cNvPr>
          <p:cNvGrpSpPr/>
          <p:nvPr/>
        </p:nvGrpSpPr>
        <p:grpSpPr>
          <a:xfrm>
            <a:off x="733991" y="3214783"/>
            <a:ext cx="819064" cy="983852"/>
            <a:chOff x="3496524" y="6333746"/>
            <a:chExt cx="819064" cy="983852"/>
          </a:xfrm>
        </p:grpSpPr>
        <p:sp>
          <p:nvSpPr>
            <p:cNvPr id="24" name="Rectangle 23">
              <a:extLst>
                <a:ext uri="{FF2B5EF4-FFF2-40B4-BE49-F238E27FC236}">
                  <a16:creationId xmlns:a16="http://schemas.microsoft.com/office/drawing/2014/main" id="{974C40EA-1903-4DA9-B883-B2A9CF6D02B3}"/>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Rounded Rectangle 72">
              <a:extLst>
                <a:ext uri="{FF2B5EF4-FFF2-40B4-BE49-F238E27FC236}">
                  <a16:creationId xmlns:a16="http://schemas.microsoft.com/office/drawing/2014/main" id="{4EE81EB5-E812-443A-9C19-F357A2A8372C}"/>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6" name="Rounded Rectangle 73">
              <a:extLst>
                <a:ext uri="{FF2B5EF4-FFF2-40B4-BE49-F238E27FC236}">
                  <a16:creationId xmlns:a16="http://schemas.microsoft.com/office/drawing/2014/main" id="{63A55AE8-B88F-4DB4-901A-D3D41219348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7" name="Straight Arrow Connector 26">
              <a:extLst>
                <a:ext uri="{FF2B5EF4-FFF2-40B4-BE49-F238E27FC236}">
                  <a16:creationId xmlns:a16="http://schemas.microsoft.com/office/drawing/2014/main" id="{80D5147E-B2B1-4722-BD13-6377381F3106}"/>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9983" y="7073606"/>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2383" y="7226006"/>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4783" y="7378406"/>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7183" y="7530806"/>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9583" y="7683206"/>
            <a:ext cx="536122" cy="227540"/>
          </a:xfrm>
          <a:prstGeom prst="rect">
            <a:avLst/>
          </a:prstGeom>
        </p:spPr>
      </p:pic>
      <p:sp>
        <p:nvSpPr>
          <p:cNvPr id="35" name="TextBox 34">
            <a:extLst>
              <a:ext uri="{FF2B5EF4-FFF2-40B4-BE49-F238E27FC236}">
                <a16:creationId xmlns:a16="http://schemas.microsoft.com/office/drawing/2014/main" id="{833B95BC-A481-4C82-92F0-FC8F65545908}"/>
              </a:ext>
            </a:extLst>
          </p:cNvPr>
          <p:cNvSpPr txBox="1"/>
          <p:nvPr/>
        </p:nvSpPr>
        <p:spPr>
          <a:xfrm>
            <a:off x="4540174" y="3874185"/>
            <a:ext cx="421910" cy="369332"/>
          </a:xfrm>
          <a:prstGeom prst="rect">
            <a:avLst/>
          </a:prstGeom>
          <a:noFill/>
        </p:spPr>
        <p:txBody>
          <a:bodyPr wrap="none" rtlCol="0">
            <a:spAutoFit/>
          </a:bodyPr>
          <a:lstStyle/>
          <a:p>
            <a:r>
              <a:rPr lang="en-US" dirty="0"/>
              <a:t>X2</a:t>
            </a:r>
          </a:p>
        </p:txBody>
      </p:sp>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0" name="Oval 39">
            <a:extLst>
              <a:ext uri="{FF2B5EF4-FFF2-40B4-BE49-F238E27FC236}">
                <a16:creationId xmlns:a16="http://schemas.microsoft.com/office/drawing/2014/main" id="{2F257A15-BFB7-4AF0-B4DA-92758F194BF2}"/>
              </a:ext>
            </a:extLst>
          </p:cNvPr>
          <p:cNvSpPr/>
          <p:nvPr/>
        </p:nvSpPr>
        <p:spPr>
          <a:xfrm>
            <a:off x="331959" y="3252147"/>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CED0380F-9FD3-4FC6-8A15-EC2D2CBC3FE6}"/>
              </a:ext>
            </a:extLst>
          </p:cNvPr>
          <p:cNvSpPr/>
          <p:nvPr/>
        </p:nvSpPr>
        <p:spPr>
          <a:xfrm>
            <a:off x="306550" y="3783645"/>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6755DC3-DDE3-4F06-AAE7-C70C1A313AF4}"/>
              </a:ext>
            </a:extLst>
          </p:cNvPr>
          <p:cNvSpPr/>
          <p:nvPr/>
        </p:nvSpPr>
        <p:spPr>
          <a:xfrm>
            <a:off x="331958" y="4284944"/>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28EEA3-0BCD-4BFD-8725-82E76E075622}"/>
              </a:ext>
            </a:extLst>
          </p:cNvPr>
          <p:cNvSpPr txBox="1"/>
          <p:nvPr/>
        </p:nvSpPr>
        <p:spPr>
          <a:xfrm>
            <a:off x="307395" y="3219764"/>
            <a:ext cx="579005" cy="369332"/>
          </a:xfrm>
          <a:prstGeom prst="rect">
            <a:avLst/>
          </a:prstGeom>
          <a:noFill/>
        </p:spPr>
        <p:txBody>
          <a:bodyPr wrap="none" rtlCol="0">
            <a:spAutoFit/>
          </a:bodyPr>
          <a:lstStyle/>
          <a:p>
            <a:r>
              <a:rPr lang="en-US" b="1" dirty="0">
                <a:solidFill>
                  <a:schemeClr val="bg1"/>
                </a:solidFill>
              </a:rPr>
              <a:t>VNF</a:t>
            </a:r>
          </a:p>
        </p:txBody>
      </p:sp>
      <p:sp>
        <p:nvSpPr>
          <p:cNvPr id="43" name="TextBox 42">
            <a:extLst>
              <a:ext uri="{FF2B5EF4-FFF2-40B4-BE49-F238E27FC236}">
                <a16:creationId xmlns:a16="http://schemas.microsoft.com/office/drawing/2014/main" id="{A0E6D24D-E63C-473E-80DD-505C310F9A62}"/>
              </a:ext>
            </a:extLst>
          </p:cNvPr>
          <p:cNvSpPr txBox="1"/>
          <p:nvPr/>
        </p:nvSpPr>
        <p:spPr>
          <a:xfrm>
            <a:off x="307395" y="3735200"/>
            <a:ext cx="579005" cy="369332"/>
          </a:xfrm>
          <a:prstGeom prst="rect">
            <a:avLst/>
          </a:prstGeom>
          <a:noFill/>
        </p:spPr>
        <p:txBody>
          <a:bodyPr wrap="none" rtlCol="0">
            <a:spAutoFit/>
          </a:bodyPr>
          <a:lstStyle/>
          <a:p>
            <a:r>
              <a:rPr lang="en-US" b="1" dirty="0">
                <a:solidFill>
                  <a:schemeClr val="bg1"/>
                </a:solidFill>
              </a:rPr>
              <a:t>VNF</a:t>
            </a:r>
          </a:p>
        </p:txBody>
      </p:sp>
      <p:sp>
        <p:nvSpPr>
          <p:cNvPr id="44" name="TextBox 43">
            <a:extLst>
              <a:ext uri="{FF2B5EF4-FFF2-40B4-BE49-F238E27FC236}">
                <a16:creationId xmlns:a16="http://schemas.microsoft.com/office/drawing/2014/main" id="{9A829064-6B12-4219-946F-6919C64975CB}"/>
              </a:ext>
            </a:extLst>
          </p:cNvPr>
          <p:cNvSpPr txBox="1"/>
          <p:nvPr/>
        </p:nvSpPr>
        <p:spPr>
          <a:xfrm>
            <a:off x="307395" y="4250636"/>
            <a:ext cx="579005" cy="369332"/>
          </a:xfrm>
          <a:prstGeom prst="rect">
            <a:avLst/>
          </a:prstGeom>
          <a:noFill/>
        </p:spPr>
        <p:txBody>
          <a:bodyPr wrap="none" rtlCol="0">
            <a:spAutoFit/>
          </a:bodyPr>
          <a:lstStyle/>
          <a:p>
            <a:r>
              <a:rPr lang="en-US" b="1" dirty="0">
                <a:solidFill>
                  <a:schemeClr val="bg1"/>
                </a:solidFill>
              </a:rPr>
              <a:t>VNF</a:t>
            </a:r>
          </a:p>
        </p:txBody>
      </p:sp>
      <p:sp>
        <p:nvSpPr>
          <p:cNvPr id="28" name="TextBox 27">
            <a:extLst>
              <a:ext uri="{FF2B5EF4-FFF2-40B4-BE49-F238E27FC236}">
                <a16:creationId xmlns:a16="http://schemas.microsoft.com/office/drawing/2014/main" id="{D72B9509-DBB8-401E-A4F4-B5ED1BC3FBC1}"/>
              </a:ext>
            </a:extLst>
          </p:cNvPr>
          <p:cNvSpPr txBox="1"/>
          <p:nvPr/>
        </p:nvSpPr>
        <p:spPr>
          <a:xfrm>
            <a:off x="186116" y="752199"/>
            <a:ext cx="1095749" cy="369332"/>
          </a:xfrm>
          <a:prstGeom prst="rect">
            <a:avLst/>
          </a:prstGeom>
          <a:noFill/>
        </p:spPr>
        <p:txBody>
          <a:bodyPr wrap="none" rtlCol="0">
            <a:spAutoFit/>
          </a:bodyPr>
          <a:lstStyle/>
          <a:p>
            <a:r>
              <a:rPr lang="en-US" dirty="0"/>
              <a:t>OPTION 1</a:t>
            </a:r>
          </a:p>
        </p:txBody>
      </p:sp>
      <p:sp>
        <p:nvSpPr>
          <p:cNvPr id="45" name="TextBox 44">
            <a:extLst>
              <a:ext uri="{FF2B5EF4-FFF2-40B4-BE49-F238E27FC236}">
                <a16:creationId xmlns:a16="http://schemas.microsoft.com/office/drawing/2014/main" id="{920D2057-EAAD-4DA9-8E1D-6CA793EC3CD2}"/>
              </a:ext>
            </a:extLst>
          </p:cNvPr>
          <p:cNvSpPr txBox="1"/>
          <p:nvPr/>
        </p:nvSpPr>
        <p:spPr>
          <a:xfrm>
            <a:off x="110349" y="4929435"/>
            <a:ext cx="1095749" cy="369332"/>
          </a:xfrm>
          <a:prstGeom prst="rect">
            <a:avLst/>
          </a:prstGeom>
          <a:noFill/>
        </p:spPr>
        <p:txBody>
          <a:bodyPr wrap="none" rtlCol="0">
            <a:spAutoFit/>
          </a:bodyPr>
          <a:lstStyle/>
          <a:p>
            <a:r>
              <a:rPr lang="en-US" dirty="0"/>
              <a:t>OPTION 2</a:t>
            </a:r>
          </a:p>
        </p:txBody>
      </p:sp>
      <p:sp>
        <p:nvSpPr>
          <p:cNvPr id="46" name="Left Brace 45">
            <a:extLst>
              <a:ext uri="{FF2B5EF4-FFF2-40B4-BE49-F238E27FC236}">
                <a16:creationId xmlns:a16="http://schemas.microsoft.com/office/drawing/2014/main" id="{78003BD0-EEF1-4DD6-A31D-EE0758A56683}"/>
              </a:ext>
            </a:extLst>
          </p:cNvPr>
          <p:cNvSpPr/>
          <p:nvPr/>
        </p:nvSpPr>
        <p:spPr>
          <a:xfrm flipH="1">
            <a:off x="1772506" y="6867009"/>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571954" y="7404595"/>
            <a:ext cx="1287404" cy="369332"/>
          </a:xfrm>
          <a:prstGeom prst="rect">
            <a:avLst/>
          </a:prstGeom>
          <a:noFill/>
        </p:spPr>
        <p:txBody>
          <a:bodyPr wrap="none" rtlCol="0">
            <a:spAutoFit/>
          </a:bodyPr>
          <a:lstStyle/>
          <a:p>
            <a:r>
              <a:rPr lang="en-US" dirty="0"/>
              <a:t>RESOURCES</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778006" y="5441212"/>
            <a:ext cx="358545" cy="1415029"/>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444100" y="5900417"/>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4462889" y="5805213"/>
            <a:ext cx="1881541" cy="830997"/>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a:t>
            </a:r>
          </a:p>
        </p:txBody>
      </p:sp>
      <p:sp>
        <p:nvSpPr>
          <p:cNvPr id="49" name="Oval 48">
            <a:extLst>
              <a:ext uri="{FF2B5EF4-FFF2-40B4-BE49-F238E27FC236}">
                <a16:creationId xmlns:a16="http://schemas.microsoft.com/office/drawing/2014/main" id="{B3C18522-C651-4E39-8117-60436C24FC48}"/>
              </a:ext>
            </a:extLst>
          </p:cNvPr>
          <p:cNvSpPr/>
          <p:nvPr/>
        </p:nvSpPr>
        <p:spPr>
          <a:xfrm>
            <a:off x="461369" y="1538100"/>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E013FA8-2C91-45FA-B669-C8BC7A6F48BB}"/>
              </a:ext>
            </a:extLst>
          </p:cNvPr>
          <p:cNvSpPr txBox="1"/>
          <p:nvPr/>
        </p:nvSpPr>
        <p:spPr>
          <a:xfrm>
            <a:off x="855089" y="1639102"/>
            <a:ext cx="1500539" cy="646331"/>
          </a:xfrm>
          <a:prstGeom prst="rect">
            <a:avLst/>
          </a:prstGeom>
          <a:noFill/>
        </p:spPr>
        <p:txBody>
          <a:bodyPr wrap="none" rtlCol="0">
            <a:spAutoFit/>
          </a:bodyPr>
          <a:lstStyle/>
          <a:p>
            <a:r>
              <a:rPr lang="en-US" b="1" dirty="0">
                <a:solidFill>
                  <a:schemeClr val="bg1"/>
                </a:solidFill>
              </a:rPr>
              <a:t>Infrastructure</a:t>
            </a:r>
          </a:p>
          <a:p>
            <a:r>
              <a:rPr lang="en-US" b="1" dirty="0">
                <a:solidFill>
                  <a:schemeClr val="bg1"/>
                </a:solidFill>
              </a:rPr>
              <a:t>SERVICE</a:t>
            </a:r>
          </a:p>
        </p:txBody>
      </p:sp>
    </p:spTree>
    <p:extLst>
      <p:ext uri="{BB962C8B-B14F-4D97-AF65-F5344CB8AC3E}">
        <p14:creationId xmlns:p14="http://schemas.microsoft.com/office/powerpoint/2010/main" val="715854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669075" y="1277083"/>
            <a:ext cx="1281505" cy="369332"/>
          </a:xfrm>
          <a:prstGeom prst="rect">
            <a:avLst/>
          </a:prstGeom>
          <a:noFill/>
        </p:spPr>
        <p:txBody>
          <a:bodyPr wrap="none" rtlCol="0">
            <a:spAutoFit/>
          </a:bodyPr>
          <a:lstStyle/>
          <a:p>
            <a:r>
              <a:rPr lang="en-US" b="1" dirty="0">
                <a:solidFill>
                  <a:schemeClr val="bg1"/>
                </a:solidFill>
              </a:rPr>
              <a:t>5G SERVICE</a:t>
            </a:r>
          </a:p>
        </p:txBody>
      </p:sp>
      <p:sp>
        <p:nvSpPr>
          <p:cNvPr id="6" name="Oval 5">
            <a:extLst>
              <a:ext uri="{FF2B5EF4-FFF2-40B4-BE49-F238E27FC236}">
                <a16:creationId xmlns:a16="http://schemas.microsoft.com/office/drawing/2014/main" id="{0C0F152B-DCE0-4D80-81D6-36ED9CFECD83}"/>
              </a:ext>
            </a:extLst>
          </p:cNvPr>
          <p:cNvSpPr/>
          <p:nvPr/>
        </p:nvSpPr>
        <p:spPr>
          <a:xfrm>
            <a:off x="3386376" y="474418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3601640" y="4776310"/>
            <a:ext cx="1107996" cy="646331"/>
          </a:xfrm>
          <a:prstGeom prst="rect">
            <a:avLst/>
          </a:prstGeom>
          <a:noFill/>
        </p:spPr>
        <p:txBody>
          <a:bodyPr wrap="none" rtlCol="0">
            <a:spAutoFit/>
          </a:bodyPr>
          <a:lstStyle/>
          <a:p>
            <a:r>
              <a:rPr lang="en-US" b="1" dirty="0">
                <a:solidFill>
                  <a:schemeClr val="bg1"/>
                </a:solidFill>
              </a:rPr>
              <a:t>Network</a:t>
            </a:r>
          </a:p>
          <a:p>
            <a:r>
              <a:rPr lang="en-US" b="1" dirty="0">
                <a:solidFill>
                  <a:schemeClr val="bg1"/>
                </a:solidFill>
              </a:rPr>
              <a:t>Functions</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912" y="5788239"/>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34970" y="2926197"/>
            <a:ext cx="1650067"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err="1"/>
              <a:t>intfc</a:t>
            </a:r>
            <a:r>
              <a:rPr lang="en-US" sz="1400" dirty="0"/>
              <a:t>-Lifecycle-Types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18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1874576" y="3900978"/>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a:endCxn id="31" idx="0"/>
          </p:cNvCxnSpPr>
          <p:nvPr/>
        </p:nvCxnSpPr>
        <p:spPr>
          <a:xfrm flipV="1">
            <a:off x="2322615" y="1763866"/>
            <a:ext cx="768094" cy="15458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0482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sp>
        <p:nvSpPr>
          <p:cNvPr id="40" name="TextBox 39">
            <a:extLst>
              <a:ext uri="{FF2B5EF4-FFF2-40B4-BE49-F238E27FC236}">
                <a16:creationId xmlns:a16="http://schemas.microsoft.com/office/drawing/2014/main" id="{1A48B101-2C36-4A8C-AE7A-B8669B1A30D8}"/>
              </a:ext>
            </a:extLst>
          </p:cNvPr>
          <p:cNvSpPr txBox="1"/>
          <p:nvPr/>
        </p:nvSpPr>
        <p:spPr>
          <a:xfrm>
            <a:off x="3828397" y="5290722"/>
            <a:ext cx="784189" cy="307777"/>
          </a:xfrm>
          <a:prstGeom prst="rect">
            <a:avLst/>
          </a:prstGeom>
          <a:noFill/>
        </p:spPr>
        <p:txBody>
          <a:bodyPr wrap="none" rtlCol="0">
            <a:spAutoFit/>
          </a:bodyPr>
          <a:lstStyle/>
          <a:p>
            <a:r>
              <a:rPr lang="en-US" sz="1400" b="1" dirty="0"/>
              <a:t>RAN DU</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987" y="648148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1505292" y="7057099"/>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a:endCxn id="6" idx="3"/>
          </p:cNvCxnSpPr>
          <p:nvPr/>
        </p:nvCxnSpPr>
        <p:spPr>
          <a:xfrm flipV="1">
            <a:off x="2340717" y="5486353"/>
            <a:ext cx="1269655" cy="99513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a:stCxn id="42" idx="0"/>
            <a:endCxn id="10" idx="2"/>
          </p:cNvCxnSpPr>
          <p:nvPr/>
        </p:nvCxnSpPr>
        <p:spPr>
          <a:xfrm flipV="1">
            <a:off x="2340717" y="1812963"/>
            <a:ext cx="1046858" cy="46685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4679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2444684" y="6352567"/>
            <a:ext cx="300082" cy="307777"/>
          </a:xfrm>
          <a:prstGeom prst="rect">
            <a:avLst/>
          </a:prstGeom>
          <a:noFill/>
        </p:spPr>
        <p:txBody>
          <a:bodyPr wrap="none" rtlCol="0">
            <a:spAutoFit/>
          </a:bodyPr>
          <a:lstStyle/>
          <a:p>
            <a:r>
              <a:rPr lang="en-US" sz="1400" dirty="0"/>
              <a:t>N</a:t>
            </a:r>
          </a:p>
        </p:txBody>
      </p:sp>
      <p:sp>
        <p:nvSpPr>
          <p:cNvPr id="49" name="Oval 48">
            <a:extLst>
              <a:ext uri="{FF2B5EF4-FFF2-40B4-BE49-F238E27FC236}">
                <a16:creationId xmlns:a16="http://schemas.microsoft.com/office/drawing/2014/main" id="{DE486D40-6C6F-4450-AD56-624B3E68AB0E}"/>
              </a:ext>
            </a:extLst>
          </p:cNvPr>
          <p:cNvSpPr/>
          <p:nvPr/>
        </p:nvSpPr>
        <p:spPr>
          <a:xfrm>
            <a:off x="4986829" y="4754262"/>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98F533C-4D4C-4C41-A222-3A556685897F}"/>
              </a:ext>
            </a:extLst>
          </p:cNvPr>
          <p:cNvSpPr txBox="1"/>
          <p:nvPr/>
        </p:nvSpPr>
        <p:spPr>
          <a:xfrm>
            <a:off x="5287819" y="4786392"/>
            <a:ext cx="1107996" cy="646331"/>
          </a:xfrm>
          <a:prstGeom prst="rect">
            <a:avLst/>
          </a:prstGeom>
          <a:noFill/>
        </p:spPr>
        <p:txBody>
          <a:bodyPr wrap="none" rtlCol="0">
            <a:spAutoFit/>
          </a:bodyPr>
          <a:lstStyle/>
          <a:p>
            <a:r>
              <a:rPr lang="en-US" b="1" dirty="0">
                <a:solidFill>
                  <a:schemeClr val="bg1"/>
                </a:solidFill>
              </a:rPr>
              <a:t>Network</a:t>
            </a:r>
          </a:p>
          <a:p>
            <a:r>
              <a:rPr lang="en-US" b="1" dirty="0">
                <a:solidFill>
                  <a:schemeClr val="bg1"/>
                </a:solidFill>
              </a:rPr>
              <a:t>Functions</a:t>
            </a:r>
          </a:p>
        </p:txBody>
      </p:sp>
      <p:sp>
        <p:nvSpPr>
          <p:cNvPr id="51" name="TextBox 50">
            <a:extLst>
              <a:ext uri="{FF2B5EF4-FFF2-40B4-BE49-F238E27FC236}">
                <a16:creationId xmlns:a16="http://schemas.microsoft.com/office/drawing/2014/main" id="{D1036E30-7467-4BC4-AD10-14F8553A1FCF}"/>
              </a:ext>
            </a:extLst>
          </p:cNvPr>
          <p:cNvSpPr txBox="1"/>
          <p:nvPr/>
        </p:nvSpPr>
        <p:spPr>
          <a:xfrm>
            <a:off x="5428850" y="5300804"/>
            <a:ext cx="764953" cy="307777"/>
          </a:xfrm>
          <a:prstGeom prst="rect">
            <a:avLst/>
          </a:prstGeom>
          <a:noFill/>
        </p:spPr>
        <p:txBody>
          <a:bodyPr wrap="none" rtlCol="0">
            <a:spAutoFit/>
          </a:bodyPr>
          <a:lstStyle/>
          <a:p>
            <a:r>
              <a:rPr lang="en-US" sz="1400" b="1" dirty="0"/>
              <a:t>RAN CU</a:t>
            </a:r>
          </a:p>
        </p:txBody>
      </p:sp>
      <p:cxnSp>
        <p:nvCxnSpPr>
          <p:cNvPr id="52" name="Straight Arrow Connector 51">
            <a:extLst>
              <a:ext uri="{FF2B5EF4-FFF2-40B4-BE49-F238E27FC236}">
                <a16:creationId xmlns:a16="http://schemas.microsoft.com/office/drawing/2014/main" id="{001A119D-4E60-4FCB-A65A-99655C181631}"/>
              </a:ext>
            </a:extLst>
          </p:cNvPr>
          <p:cNvCxnSpPr>
            <a:cxnSpLocks/>
            <a:stCxn id="6" idx="0"/>
            <a:endCxn id="35" idx="0"/>
          </p:cNvCxnSpPr>
          <p:nvPr/>
        </p:nvCxnSpPr>
        <p:spPr>
          <a:xfrm flipH="1" flipV="1">
            <a:off x="3611023" y="1925203"/>
            <a:ext cx="540124" cy="2818977"/>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972D2BB-9DFD-4EE9-8F49-C2B96B92EDEB}"/>
              </a:ext>
            </a:extLst>
          </p:cNvPr>
          <p:cNvCxnSpPr>
            <a:cxnSpLocks/>
            <a:stCxn id="49" idx="0"/>
            <a:endCxn id="35" idx="0"/>
          </p:cNvCxnSpPr>
          <p:nvPr/>
        </p:nvCxnSpPr>
        <p:spPr>
          <a:xfrm flipH="1" flipV="1">
            <a:off x="3611023" y="1925203"/>
            <a:ext cx="2140577" cy="2829059"/>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90503A3-1BDB-4797-9E3C-8AC3AF80FDB5}"/>
              </a:ext>
            </a:extLst>
          </p:cNvPr>
          <p:cNvSpPr txBox="1"/>
          <p:nvPr/>
        </p:nvSpPr>
        <p:spPr>
          <a:xfrm>
            <a:off x="4193657" y="4339216"/>
            <a:ext cx="300082" cy="307777"/>
          </a:xfrm>
          <a:prstGeom prst="rect">
            <a:avLst/>
          </a:prstGeom>
          <a:noFill/>
        </p:spPr>
        <p:txBody>
          <a:bodyPr wrap="none" rtlCol="0">
            <a:spAutoFit/>
          </a:bodyPr>
          <a:lstStyle/>
          <a:p>
            <a:r>
              <a:rPr lang="en-US" sz="1400" dirty="0"/>
              <a:t>N</a:t>
            </a:r>
          </a:p>
        </p:txBody>
      </p:sp>
      <p:sp>
        <p:nvSpPr>
          <p:cNvPr id="39" name="TextBox 38">
            <a:extLst>
              <a:ext uri="{FF2B5EF4-FFF2-40B4-BE49-F238E27FC236}">
                <a16:creationId xmlns:a16="http://schemas.microsoft.com/office/drawing/2014/main" id="{65DC0406-DC6E-435B-879E-3A74C53DE937}"/>
              </a:ext>
            </a:extLst>
          </p:cNvPr>
          <p:cNvSpPr txBox="1"/>
          <p:nvPr/>
        </p:nvSpPr>
        <p:spPr>
          <a:xfrm>
            <a:off x="4980495" y="4446485"/>
            <a:ext cx="300082" cy="307777"/>
          </a:xfrm>
          <a:prstGeom prst="rect">
            <a:avLst/>
          </a:prstGeom>
          <a:noFill/>
        </p:spPr>
        <p:txBody>
          <a:bodyPr wrap="none" rtlCol="0">
            <a:spAutoFit/>
          </a:bodyPr>
          <a:lstStyle/>
          <a:p>
            <a:r>
              <a:rPr lang="en-US" sz="1400" dirty="0"/>
              <a:t>N</a:t>
            </a:r>
          </a:p>
        </p:txBody>
      </p:sp>
      <p:sp>
        <p:nvSpPr>
          <p:cNvPr id="41" name="Left Brace 40">
            <a:extLst>
              <a:ext uri="{FF2B5EF4-FFF2-40B4-BE49-F238E27FC236}">
                <a16:creationId xmlns:a16="http://schemas.microsoft.com/office/drawing/2014/main" id="{05255B70-95A1-4E3C-A089-0E928ED1D80D}"/>
              </a:ext>
            </a:extLst>
          </p:cNvPr>
          <p:cNvSpPr/>
          <p:nvPr/>
        </p:nvSpPr>
        <p:spPr>
          <a:xfrm flipH="1">
            <a:off x="6312498" y="4400068"/>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D76646D3-9FD6-4642-9BD7-B543BC053EC1}"/>
              </a:ext>
            </a:extLst>
          </p:cNvPr>
          <p:cNvSpPr txBox="1"/>
          <p:nvPr/>
        </p:nvSpPr>
        <p:spPr>
          <a:xfrm rot="16200000">
            <a:off x="6051550" y="4947086"/>
            <a:ext cx="1287404" cy="369332"/>
          </a:xfrm>
          <a:prstGeom prst="rect">
            <a:avLst/>
          </a:prstGeom>
          <a:noFill/>
        </p:spPr>
        <p:txBody>
          <a:bodyPr wrap="none" rtlCol="0">
            <a:spAutoFit/>
          </a:bodyPr>
          <a:lstStyle/>
          <a:p>
            <a:r>
              <a:rPr lang="en-US" dirty="0"/>
              <a:t>RESOURCES</a:t>
            </a:r>
          </a:p>
        </p:txBody>
      </p:sp>
    </p:spTree>
    <p:extLst>
      <p:ext uri="{BB962C8B-B14F-4D97-AF65-F5344CB8AC3E}">
        <p14:creationId xmlns:p14="http://schemas.microsoft.com/office/powerpoint/2010/main" val="1708339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DDB09C26-2660-49FD-A00C-5E383C77600E}"/>
              </a:ext>
            </a:extLst>
          </p:cNvPr>
          <p:cNvSpPr/>
          <p:nvPr/>
        </p:nvSpPr>
        <p:spPr>
          <a:xfrm>
            <a:off x="285751" y="751988"/>
            <a:ext cx="5943600" cy="33199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BD48835-F9B9-4420-95DE-44696A278D0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F85911E-A562-44AB-8D7C-C03D26F236B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F37D04C-E2E7-4335-BAD4-06566FBC07E9}"/>
                </a:ext>
              </a:extLst>
            </p:cNvPr>
            <p:cNvSpPr txBox="1"/>
            <p:nvPr/>
          </p:nvSpPr>
          <p:spPr>
            <a:xfrm>
              <a:off x="1597379" y="-17858"/>
              <a:ext cx="36695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DEVICE Node Type</a:t>
              </a:r>
            </a:p>
          </p:txBody>
        </p:sp>
        <p:sp>
          <p:nvSpPr>
            <p:cNvPr id="7" name="Rectangle 6">
              <a:extLst>
                <a:ext uri="{FF2B5EF4-FFF2-40B4-BE49-F238E27FC236}">
                  <a16:creationId xmlns:a16="http://schemas.microsoft.com/office/drawing/2014/main" id="{559C5E59-2627-4BDA-BB7C-5B0E751AF82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Oval 7">
            <a:extLst>
              <a:ext uri="{FF2B5EF4-FFF2-40B4-BE49-F238E27FC236}">
                <a16:creationId xmlns:a16="http://schemas.microsoft.com/office/drawing/2014/main" id="{B16E3B4C-5D78-41A2-9944-28460810CEDF}"/>
              </a:ext>
            </a:extLst>
          </p:cNvPr>
          <p:cNvSpPr/>
          <p:nvPr/>
        </p:nvSpPr>
        <p:spPr>
          <a:xfrm>
            <a:off x="533811" y="17416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8EE3F67-D266-428A-AB0D-EA944A195188}"/>
              </a:ext>
            </a:extLst>
          </p:cNvPr>
          <p:cNvSpPr txBox="1"/>
          <p:nvPr/>
        </p:nvSpPr>
        <p:spPr>
          <a:xfrm>
            <a:off x="1112827" y="1848437"/>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0" name="Oval 9">
            <a:extLst>
              <a:ext uri="{FF2B5EF4-FFF2-40B4-BE49-F238E27FC236}">
                <a16:creationId xmlns:a16="http://schemas.microsoft.com/office/drawing/2014/main" id="{347AF124-F7EC-44D1-9F7D-3E65D46A6BC3}"/>
              </a:ext>
            </a:extLst>
          </p:cNvPr>
          <p:cNvSpPr/>
          <p:nvPr/>
        </p:nvSpPr>
        <p:spPr>
          <a:xfrm>
            <a:off x="2333807" y="279673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DB8EF37-77A1-4C33-BFC5-AFBA40A05BB5}"/>
              </a:ext>
            </a:extLst>
          </p:cNvPr>
          <p:cNvSpPr txBox="1"/>
          <p:nvPr/>
        </p:nvSpPr>
        <p:spPr>
          <a:xfrm>
            <a:off x="2730703" y="2999341"/>
            <a:ext cx="1255921" cy="369332"/>
          </a:xfrm>
          <a:prstGeom prst="rect">
            <a:avLst/>
          </a:prstGeom>
          <a:noFill/>
        </p:spPr>
        <p:txBody>
          <a:bodyPr wrap="none" rtlCol="0">
            <a:spAutoFit/>
          </a:bodyPr>
          <a:lstStyle/>
          <a:p>
            <a:r>
              <a:rPr lang="en-US" b="1" dirty="0">
                <a:solidFill>
                  <a:schemeClr val="bg1"/>
                </a:solidFill>
              </a:rPr>
              <a:t>PNF Device</a:t>
            </a:r>
          </a:p>
        </p:txBody>
      </p:sp>
      <p:sp>
        <p:nvSpPr>
          <p:cNvPr id="12" name="TextBox 11">
            <a:extLst>
              <a:ext uri="{FF2B5EF4-FFF2-40B4-BE49-F238E27FC236}">
                <a16:creationId xmlns:a16="http://schemas.microsoft.com/office/drawing/2014/main" id="{2DCED30E-6FD0-4339-A71A-DD67103C29CF}"/>
              </a:ext>
            </a:extLst>
          </p:cNvPr>
          <p:cNvSpPr txBox="1"/>
          <p:nvPr/>
        </p:nvSpPr>
        <p:spPr>
          <a:xfrm>
            <a:off x="214307" y="4203983"/>
            <a:ext cx="6210739" cy="2308324"/>
          </a:xfrm>
          <a:prstGeom prst="rect">
            <a:avLst/>
          </a:prstGeom>
          <a:noFill/>
        </p:spPr>
        <p:txBody>
          <a:bodyPr wrap="none" rtlCol="0">
            <a:spAutoFit/>
          </a:bodyPr>
          <a:lstStyle/>
          <a:p>
            <a:r>
              <a:rPr lang="en-US" dirty="0"/>
              <a:t>PNF device located physically at a location</a:t>
            </a:r>
          </a:p>
          <a:p>
            <a:r>
              <a:rPr lang="en-US" dirty="0"/>
              <a:t>Network Function is a resource </a:t>
            </a:r>
            <a:r>
              <a:rPr lang="en-US" dirty="0" err="1"/>
              <a:t>utilitizing</a:t>
            </a:r>
            <a:r>
              <a:rPr lang="en-US" dirty="0"/>
              <a:t> PNFs or VNFs</a:t>
            </a:r>
          </a:p>
          <a:p>
            <a:r>
              <a:rPr lang="en-US" dirty="0"/>
              <a:t>Multiple NF w/ Licenses</a:t>
            </a:r>
          </a:p>
          <a:p>
            <a:r>
              <a:rPr lang="en-US" dirty="0"/>
              <a:t>SERVICES (UML) “has a” 1…N PNFs &amp; VNFs.</a:t>
            </a:r>
          </a:p>
          <a:p>
            <a:endParaRPr lang="en-US" dirty="0"/>
          </a:p>
          <a:p>
            <a:r>
              <a:rPr lang="en-US" dirty="0"/>
              <a:t>(conceptually) What is the difference between a NF &amp; a Service?</a:t>
            </a:r>
          </a:p>
          <a:p>
            <a:r>
              <a:rPr lang="en-US" dirty="0"/>
              <a:t>NF supports the creation of a service.</a:t>
            </a:r>
          </a:p>
          <a:p>
            <a:r>
              <a:rPr lang="en-US" dirty="0"/>
              <a:t>NF = RESOURCE</a:t>
            </a:r>
          </a:p>
        </p:txBody>
      </p:sp>
      <p:sp>
        <p:nvSpPr>
          <p:cNvPr id="14" name="Oval 13">
            <a:extLst>
              <a:ext uri="{FF2B5EF4-FFF2-40B4-BE49-F238E27FC236}">
                <a16:creationId xmlns:a16="http://schemas.microsoft.com/office/drawing/2014/main" id="{D6940AD1-CDBE-41C1-BF11-AF1D35A7BDA4}"/>
              </a:ext>
            </a:extLst>
          </p:cNvPr>
          <p:cNvSpPr/>
          <p:nvPr/>
        </p:nvSpPr>
        <p:spPr>
          <a:xfrm>
            <a:off x="2333807" y="148401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5375189-C2FD-4DDF-9992-A92810CCE211}"/>
              </a:ext>
            </a:extLst>
          </p:cNvPr>
          <p:cNvSpPr txBox="1"/>
          <p:nvPr/>
        </p:nvSpPr>
        <p:spPr>
          <a:xfrm>
            <a:off x="2912823" y="159082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6" name="Oval 15">
            <a:extLst>
              <a:ext uri="{FF2B5EF4-FFF2-40B4-BE49-F238E27FC236}">
                <a16:creationId xmlns:a16="http://schemas.microsoft.com/office/drawing/2014/main" id="{4F03179B-9A68-428E-974B-E3399A1FB301}"/>
              </a:ext>
            </a:extLst>
          </p:cNvPr>
          <p:cNvSpPr/>
          <p:nvPr/>
        </p:nvSpPr>
        <p:spPr>
          <a:xfrm>
            <a:off x="3794270" y="170727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F130E0F-877C-44D3-ADF5-B940F55E4B1C}"/>
              </a:ext>
            </a:extLst>
          </p:cNvPr>
          <p:cNvSpPr txBox="1"/>
          <p:nvPr/>
        </p:nvSpPr>
        <p:spPr>
          <a:xfrm>
            <a:off x="4373286" y="181408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Tree>
    <p:extLst>
      <p:ext uri="{BB962C8B-B14F-4D97-AF65-F5344CB8AC3E}">
        <p14:creationId xmlns:p14="http://schemas.microsoft.com/office/powerpoint/2010/main" val="373343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CEE06686-99A9-4E0F-83F9-263F41FCF67B}"/>
              </a:ext>
            </a:extLst>
          </p:cNvPr>
          <p:cNvSpPr/>
          <p:nvPr/>
        </p:nvSpPr>
        <p:spPr>
          <a:xfrm>
            <a:off x="2412712" y="142010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781032" y="1510172"/>
            <a:ext cx="1408142" cy="646331"/>
          </a:xfrm>
          <a:prstGeom prst="rect">
            <a:avLst/>
          </a:prstGeom>
          <a:noFill/>
        </p:spPr>
        <p:txBody>
          <a:bodyPr wrap="none" rtlCol="0">
            <a:spAutoFit/>
          </a:bodyPr>
          <a:lstStyle/>
          <a:p>
            <a:r>
              <a:rPr lang="en-US" b="1" dirty="0">
                <a:solidFill>
                  <a:schemeClr val="bg1"/>
                </a:solidFill>
              </a:rPr>
              <a:t>5G SERVICE</a:t>
            </a:r>
          </a:p>
          <a:p>
            <a:r>
              <a:rPr lang="en-US" b="1" dirty="0">
                <a:solidFill>
                  <a:schemeClr val="bg1"/>
                </a:solidFill>
              </a:rPr>
              <a:t>gNB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0149" y="4780354"/>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454122" y="4715389"/>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369" y="483675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556183" y="4716234"/>
            <a:ext cx="912429" cy="646331"/>
          </a:xfrm>
          <a:prstGeom prst="rect">
            <a:avLst/>
          </a:prstGeom>
          <a:noFill/>
        </p:spPr>
        <p:txBody>
          <a:bodyPr wrap="none" rtlCol="0">
            <a:spAutoFit/>
          </a:bodyPr>
          <a:lstStyle/>
          <a:p>
            <a:r>
              <a:rPr lang="en-US" dirty="0"/>
              <a:t>CU-PNF</a:t>
            </a:r>
          </a:p>
          <a:p>
            <a:r>
              <a:rPr lang="en-US" dirty="0"/>
              <a:t>CU-VNF</a:t>
            </a:r>
          </a:p>
        </p:txBody>
      </p:sp>
      <p:sp>
        <p:nvSpPr>
          <p:cNvPr id="21" name="Rectangle 20">
            <a:extLst>
              <a:ext uri="{FF2B5EF4-FFF2-40B4-BE49-F238E27FC236}">
                <a16:creationId xmlns:a16="http://schemas.microsoft.com/office/drawing/2014/main" id="{DBED64FC-90C1-4B5C-9B4A-02703D275D63}"/>
              </a:ext>
            </a:extLst>
          </p:cNvPr>
          <p:cNvSpPr/>
          <p:nvPr/>
        </p:nvSpPr>
        <p:spPr>
          <a:xfrm>
            <a:off x="152185" y="657224"/>
            <a:ext cx="6446520" cy="77009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2549" y="4932754"/>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4949" y="5085154"/>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77349" y="5237554"/>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9749" y="5389954"/>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82149" y="5542354"/>
            <a:ext cx="536122" cy="227540"/>
          </a:xfrm>
          <a:prstGeom prst="rect">
            <a:avLst/>
          </a:prstGeom>
        </p:spPr>
      </p:pic>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6" name="Left Brace 45">
            <a:extLst>
              <a:ext uri="{FF2B5EF4-FFF2-40B4-BE49-F238E27FC236}">
                <a16:creationId xmlns:a16="http://schemas.microsoft.com/office/drawing/2014/main" id="{78003BD0-EEF1-4DD6-A31D-EE0758A56683}"/>
              </a:ext>
            </a:extLst>
          </p:cNvPr>
          <p:cNvSpPr/>
          <p:nvPr/>
        </p:nvSpPr>
        <p:spPr>
          <a:xfrm flipH="1">
            <a:off x="1915072" y="4726157"/>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714520" y="5263743"/>
            <a:ext cx="1287404" cy="923330"/>
          </a:xfrm>
          <a:prstGeom prst="rect">
            <a:avLst/>
          </a:prstGeom>
          <a:noFill/>
        </p:spPr>
        <p:txBody>
          <a:bodyPr wrap="none" rtlCol="0">
            <a:spAutoFit/>
          </a:bodyPr>
          <a:lstStyle/>
          <a:p>
            <a:r>
              <a:rPr lang="en-US" dirty="0"/>
              <a:t>Concrete-</a:t>
            </a:r>
          </a:p>
          <a:p>
            <a:r>
              <a:rPr lang="en-US" dirty="0"/>
              <a:t>RESOURCES</a:t>
            </a:r>
          </a:p>
          <a:p>
            <a:r>
              <a:rPr lang="en-US" dirty="0"/>
              <a:t>Catalog</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879389" y="872219"/>
            <a:ext cx="358545" cy="196545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371750" y="1299054"/>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175442" y="1963676"/>
            <a:ext cx="1881541" cy="1200329"/>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 </a:t>
            </a:r>
            <a:r>
              <a:rPr lang="en-US" sz="1200" dirty="0" err="1"/>
              <a:t>xyz</a:t>
            </a:r>
            <a:r>
              <a:rPr lang="en-US" sz="1200" dirty="0"/>
              <a:t>-features</a:t>
            </a:r>
          </a:p>
          <a:p>
            <a:r>
              <a:rPr lang="en-US" sz="1200" dirty="0"/>
              <a:t>(Licensing)</a:t>
            </a:r>
          </a:p>
          <a:p>
            <a:r>
              <a:rPr lang="en-US" sz="1200" dirty="0"/>
              <a:t>Infrastructure Service</a:t>
            </a:r>
          </a:p>
        </p:txBody>
      </p:sp>
      <p:sp>
        <p:nvSpPr>
          <p:cNvPr id="49" name="Left Brace 48">
            <a:extLst>
              <a:ext uri="{FF2B5EF4-FFF2-40B4-BE49-F238E27FC236}">
                <a16:creationId xmlns:a16="http://schemas.microsoft.com/office/drawing/2014/main" id="{F6733AAC-1B23-41EC-917F-AC74897515DD}"/>
              </a:ext>
            </a:extLst>
          </p:cNvPr>
          <p:cNvSpPr/>
          <p:nvPr/>
        </p:nvSpPr>
        <p:spPr>
          <a:xfrm flipH="1">
            <a:off x="1881641" y="2964213"/>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4F69972B-0B4A-489A-8E97-ECFE0ACEF614}"/>
              </a:ext>
            </a:extLst>
          </p:cNvPr>
          <p:cNvSpPr txBox="1"/>
          <p:nvPr/>
        </p:nvSpPr>
        <p:spPr>
          <a:xfrm>
            <a:off x="578549" y="3517163"/>
            <a:ext cx="1287404" cy="646331"/>
          </a:xfrm>
          <a:prstGeom prst="rect">
            <a:avLst/>
          </a:prstGeom>
          <a:noFill/>
        </p:spPr>
        <p:txBody>
          <a:bodyPr wrap="none" rtlCol="0">
            <a:spAutoFit/>
          </a:bodyPr>
          <a:lstStyle/>
          <a:p>
            <a:r>
              <a:rPr lang="en-US" dirty="0"/>
              <a:t>Meta-</a:t>
            </a:r>
          </a:p>
          <a:p>
            <a:r>
              <a:rPr lang="en-US" dirty="0"/>
              <a:t>RESOURCES</a:t>
            </a:r>
          </a:p>
        </p:txBody>
      </p:sp>
      <p:sp>
        <p:nvSpPr>
          <p:cNvPr id="51" name="Oval 50">
            <a:extLst>
              <a:ext uri="{FF2B5EF4-FFF2-40B4-BE49-F238E27FC236}">
                <a16:creationId xmlns:a16="http://schemas.microsoft.com/office/drawing/2014/main" id="{D0520836-E9B3-4AD6-BE33-14C152D64A5A}"/>
              </a:ext>
            </a:extLst>
          </p:cNvPr>
          <p:cNvSpPr/>
          <p:nvPr/>
        </p:nvSpPr>
        <p:spPr>
          <a:xfrm>
            <a:off x="2336369" y="3402460"/>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3B76FCB8-6274-4808-8911-1A02D1461985}"/>
              </a:ext>
            </a:extLst>
          </p:cNvPr>
          <p:cNvSpPr txBox="1"/>
          <p:nvPr/>
        </p:nvSpPr>
        <p:spPr>
          <a:xfrm>
            <a:off x="2417378" y="3562725"/>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sp>
        <p:nvSpPr>
          <p:cNvPr id="53" name="Oval 52">
            <a:extLst>
              <a:ext uri="{FF2B5EF4-FFF2-40B4-BE49-F238E27FC236}">
                <a16:creationId xmlns:a16="http://schemas.microsoft.com/office/drawing/2014/main" id="{D4DCFFDF-1B7D-455A-99E7-81914A63C0F5}"/>
              </a:ext>
            </a:extLst>
          </p:cNvPr>
          <p:cNvSpPr/>
          <p:nvPr/>
        </p:nvSpPr>
        <p:spPr>
          <a:xfrm>
            <a:off x="3702276" y="3441563"/>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F391BB5-76A5-4721-8503-C90FA3A60C5C}"/>
              </a:ext>
            </a:extLst>
          </p:cNvPr>
          <p:cNvSpPr txBox="1"/>
          <p:nvPr/>
        </p:nvSpPr>
        <p:spPr>
          <a:xfrm>
            <a:off x="3813765" y="3578968"/>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cxnSp>
        <p:nvCxnSpPr>
          <p:cNvPr id="56" name="Straight Arrow Connector 55">
            <a:extLst>
              <a:ext uri="{FF2B5EF4-FFF2-40B4-BE49-F238E27FC236}">
                <a16:creationId xmlns:a16="http://schemas.microsoft.com/office/drawing/2014/main" id="{92EE8492-F946-4D6A-A1A3-5A563DCE0534}"/>
              </a:ext>
            </a:extLst>
          </p:cNvPr>
          <p:cNvCxnSpPr>
            <a:cxnSpLocks/>
          </p:cNvCxnSpPr>
          <p:nvPr/>
        </p:nvCxnSpPr>
        <p:spPr>
          <a:xfrm flipH="1" flipV="1">
            <a:off x="3949475" y="2219181"/>
            <a:ext cx="261738" cy="1220666"/>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C6DA077-1F32-4716-BEDD-39E5832AAD09}"/>
              </a:ext>
            </a:extLst>
          </p:cNvPr>
          <p:cNvSpPr txBox="1"/>
          <p:nvPr/>
        </p:nvSpPr>
        <p:spPr>
          <a:xfrm>
            <a:off x="4166913" y="3064652"/>
            <a:ext cx="300082" cy="307777"/>
          </a:xfrm>
          <a:prstGeom prst="rect">
            <a:avLst/>
          </a:prstGeom>
          <a:noFill/>
        </p:spPr>
        <p:txBody>
          <a:bodyPr wrap="none" rtlCol="0">
            <a:spAutoFit/>
          </a:bodyPr>
          <a:lstStyle/>
          <a:p>
            <a:r>
              <a:rPr lang="en-US" sz="1400" dirty="0"/>
              <a:t>N</a:t>
            </a:r>
          </a:p>
        </p:txBody>
      </p:sp>
      <p:sp>
        <p:nvSpPr>
          <p:cNvPr id="58" name="TextBox 57">
            <a:extLst>
              <a:ext uri="{FF2B5EF4-FFF2-40B4-BE49-F238E27FC236}">
                <a16:creationId xmlns:a16="http://schemas.microsoft.com/office/drawing/2014/main" id="{6B345596-C492-4D5C-97D0-F04C2CD925E3}"/>
              </a:ext>
            </a:extLst>
          </p:cNvPr>
          <p:cNvSpPr txBox="1"/>
          <p:nvPr/>
        </p:nvSpPr>
        <p:spPr>
          <a:xfrm>
            <a:off x="4009956" y="2222660"/>
            <a:ext cx="276038" cy="307777"/>
          </a:xfrm>
          <a:prstGeom prst="rect">
            <a:avLst/>
          </a:prstGeom>
          <a:noFill/>
        </p:spPr>
        <p:txBody>
          <a:bodyPr wrap="none" rtlCol="0">
            <a:spAutoFit/>
          </a:bodyPr>
          <a:lstStyle/>
          <a:p>
            <a:r>
              <a:rPr lang="en-US" sz="1400" dirty="0"/>
              <a:t>1</a:t>
            </a:r>
          </a:p>
        </p:txBody>
      </p:sp>
      <p:cxnSp>
        <p:nvCxnSpPr>
          <p:cNvPr id="60" name="Straight Arrow Connector 59">
            <a:extLst>
              <a:ext uri="{FF2B5EF4-FFF2-40B4-BE49-F238E27FC236}">
                <a16:creationId xmlns:a16="http://schemas.microsoft.com/office/drawing/2014/main" id="{1799A195-722F-4A3C-9A1D-57F1DDB7DA79}"/>
              </a:ext>
            </a:extLst>
          </p:cNvPr>
          <p:cNvCxnSpPr>
            <a:cxnSpLocks/>
            <a:stCxn id="51" idx="0"/>
          </p:cNvCxnSpPr>
          <p:nvPr/>
        </p:nvCxnSpPr>
        <p:spPr>
          <a:xfrm flipV="1">
            <a:off x="2863842" y="2200228"/>
            <a:ext cx="167038" cy="1202232"/>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5C49415-D078-41F4-8898-8D8DAB93089E}"/>
              </a:ext>
            </a:extLst>
          </p:cNvPr>
          <p:cNvSpPr txBox="1"/>
          <p:nvPr/>
        </p:nvSpPr>
        <p:spPr>
          <a:xfrm>
            <a:off x="2624055" y="3139496"/>
            <a:ext cx="300082" cy="307777"/>
          </a:xfrm>
          <a:prstGeom prst="rect">
            <a:avLst/>
          </a:prstGeom>
          <a:noFill/>
        </p:spPr>
        <p:txBody>
          <a:bodyPr wrap="none" rtlCol="0">
            <a:spAutoFit/>
          </a:bodyPr>
          <a:lstStyle/>
          <a:p>
            <a:r>
              <a:rPr lang="en-US" sz="1400" dirty="0"/>
              <a:t>N</a:t>
            </a:r>
          </a:p>
        </p:txBody>
      </p:sp>
      <p:sp>
        <p:nvSpPr>
          <p:cNvPr id="62" name="TextBox 61">
            <a:extLst>
              <a:ext uri="{FF2B5EF4-FFF2-40B4-BE49-F238E27FC236}">
                <a16:creationId xmlns:a16="http://schemas.microsoft.com/office/drawing/2014/main" id="{649648A3-A0B5-4202-97DB-21104770B780}"/>
              </a:ext>
            </a:extLst>
          </p:cNvPr>
          <p:cNvSpPr txBox="1"/>
          <p:nvPr/>
        </p:nvSpPr>
        <p:spPr>
          <a:xfrm>
            <a:off x="2745653" y="2192283"/>
            <a:ext cx="276038" cy="307777"/>
          </a:xfrm>
          <a:prstGeom prst="rect">
            <a:avLst/>
          </a:prstGeom>
          <a:noFill/>
        </p:spPr>
        <p:txBody>
          <a:bodyPr wrap="none" rtlCol="0">
            <a:spAutoFit/>
          </a:bodyPr>
          <a:lstStyle/>
          <a:p>
            <a:r>
              <a:rPr lang="en-US" sz="1400" dirty="0"/>
              <a:t>1</a:t>
            </a:r>
          </a:p>
        </p:txBody>
      </p:sp>
      <p:sp>
        <p:nvSpPr>
          <p:cNvPr id="68" name="TextBox 67">
            <a:extLst>
              <a:ext uri="{FF2B5EF4-FFF2-40B4-BE49-F238E27FC236}">
                <a16:creationId xmlns:a16="http://schemas.microsoft.com/office/drawing/2014/main" id="{04D08471-10DA-4BFC-94AA-568F7D561B45}"/>
              </a:ext>
            </a:extLst>
          </p:cNvPr>
          <p:cNvSpPr txBox="1"/>
          <p:nvPr/>
        </p:nvSpPr>
        <p:spPr>
          <a:xfrm>
            <a:off x="2830074" y="6063248"/>
            <a:ext cx="2358466" cy="1015663"/>
          </a:xfrm>
          <a:prstGeom prst="rect">
            <a:avLst/>
          </a:prstGeom>
          <a:noFill/>
        </p:spPr>
        <p:txBody>
          <a:bodyPr wrap="none" rtlCol="0">
            <a:spAutoFit/>
          </a:bodyPr>
          <a:lstStyle/>
          <a:p>
            <a:r>
              <a:rPr lang="en-US" sz="1200" dirty="0"/>
              <a:t>During orchestration time</a:t>
            </a:r>
          </a:p>
          <a:p>
            <a:r>
              <a:rPr lang="en-US" sz="1200" dirty="0"/>
              <a:t>Find CU/DU-PNF resources catalog</a:t>
            </a:r>
          </a:p>
          <a:p>
            <a:r>
              <a:rPr lang="en-US" sz="1200" dirty="0"/>
              <a:t>Then Homing function </a:t>
            </a:r>
          </a:p>
          <a:p>
            <a:r>
              <a:rPr lang="en-US" sz="1200" dirty="0"/>
              <a:t>NF Global types derived DU/CU-NF</a:t>
            </a:r>
          </a:p>
          <a:p>
            <a:r>
              <a:rPr lang="en-US" sz="1200" dirty="0"/>
              <a:t>Implementations of CU/DUs</a:t>
            </a:r>
          </a:p>
        </p:txBody>
      </p:sp>
      <p:sp>
        <p:nvSpPr>
          <p:cNvPr id="3" name="TextBox 2">
            <a:extLst>
              <a:ext uri="{FF2B5EF4-FFF2-40B4-BE49-F238E27FC236}">
                <a16:creationId xmlns:a16="http://schemas.microsoft.com/office/drawing/2014/main" id="{63B5C94F-FF4A-4510-9E31-17874F71187D}"/>
              </a:ext>
            </a:extLst>
          </p:cNvPr>
          <p:cNvSpPr txBox="1"/>
          <p:nvPr/>
        </p:nvSpPr>
        <p:spPr>
          <a:xfrm>
            <a:off x="400046" y="7529513"/>
            <a:ext cx="5551841" cy="369332"/>
          </a:xfrm>
          <a:prstGeom prst="rect">
            <a:avLst/>
          </a:prstGeom>
          <a:noFill/>
        </p:spPr>
        <p:txBody>
          <a:bodyPr wrap="none" rtlCol="0">
            <a:spAutoFit/>
          </a:bodyPr>
          <a:lstStyle/>
          <a:p>
            <a:r>
              <a:rPr lang="en-US" dirty="0"/>
              <a:t>Associating CU-instances w/ specific [set of] DU instances</a:t>
            </a:r>
          </a:p>
        </p:txBody>
      </p:sp>
      <p:sp>
        <p:nvSpPr>
          <p:cNvPr id="42" name="Oval 41">
            <a:extLst>
              <a:ext uri="{FF2B5EF4-FFF2-40B4-BE49-F238E27FC236}">
                <a16:creationId xmlns:a16="http://schemas.microsoft.com/office/drawing/2014/main" id="{C8551454-E9B0-4BC7-9B85-2C700C77EE83}"/>
              </a:ext>
            </a:extLst>
          </p:cNvPr>
          <p:cNvSpPr/>
          <p:nvPr/>
        </p:nvSpPr>
        <p:spPr>
          <a:xfrm>
            <a:off x="4490160" y="3857112"/>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9E4641B4-D529-41C7-8D08-D0CDE71E8C3D}"/>
              </a:ext>
            </a:extLst>
          </p:cNvPr>
          <p:cNvSpPr txBox="1"/>
          <p:nvPr/>
        </p:nvSpPr>
        <p:spPr>
          <a:xfrm>
            <a:off x="4661035" y="4039769"/>
            <a:ext cx="682303" cy="523220"/>
          </a:xfrm>
          <a:prstGeom prst="rect">
            <a:avLst/>
          </a:prstGeom>
          <a:noFill/>
        </p:spPr>
        <p:txBody>
          <a:bodyPr wrap="none" rtlCol="0">
            <a:spAutoFit/>
          </a:bodyPr>
          <a:lstStyle/>
          <a:p>
            <a:r>
              <a:rPr lang="en-US" sz="1400" b="1" dirty="0">
                <a:solidFill>
                  <a:schemeClr val="bg1"/>
                </a:solidFill>
              </a:rPr>
              <a:t>PNF-</a:t>
            </a:r>
          </a:p>
          <a:p>
            <a:r>
              <a:rPr lang="en-US" sz="1400" b="1" dirty="0">
                <a:solidFill>
                  <a:schemeClr val="bg1"/>
                </a:solidFill>
              </a:rPr>
              <a:t>Device</a:t>
            </a:r>
          </a:p>
        </p:txBody>
      </p:sp>
      <p:sp>
        <p:nvSpPr>
          <p:cNvPr id="40" name="Rectangle 39">
            <a:extLst>
              <a:ext uri="{FF2B5EF4-FFF2-40B4-BE49-F238E27FC236}">
                <a16:creationId xmlns:a16="http://schemas.microsoft.com/office/drawing/2014/main" id="{9E0FEA8C-B74C-4BCD-AFFF-99EB82048EC2}"/>
              </a:ext>
            </a:extLst>
          </p:cNvPr>
          <p:cNvSpPr/>
          <p:nvPr/>
        </p:nvSpPr>
        <p:spPr>
          <a:xfrm>
            <a:off x="3620149" y="3332995"/>
            <a:ext cx="1924956" cy="273025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A10F84C-3335-41E4-BA68-30045371E331}"/>
              </a:ext>
            </a:extLst>
          </p:cNvPr>
          <p:cNvSpPr/>
          <p:nvPr/>
        </p:nvSpPr>
        <p:spPr>
          <a:xfrm>
            <a:off x="2272490" y="3327465"/>
            <a:ext cx="1295894" cy="273025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4638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742E40-C9DC-402C-87C7-C3EB26A0F958}"/>
              </a:ext>
            </a:extLst>
          </p:cNvPr>
          <p:cNvPicPr>
            <a:picLocks noChangeAspect="1"/>
          </p:cNvPicPr>
          <p:nvPr/>
        </p:nvPicPr>
        <p:blipFill>
          <a:blip r:embed="rId2"/>
          <a:stretch>
            <a:fillRect/>
          </a:stretch>
        </p:blipFill>
        <p:spPr>
          <a:xfrm>
            <a:off x="104490" y="2303135"/>
            <a:ext cx="6643826" cy="5151690"/>
          </a:xfrm>
          <a:prstGeom prst="rect">
            <a:avLst/>
          </a:prstGeom>
        </p:spPr>
      </p:pic>
      <p:sp>
        <p:nvSpPr>
          <p:cNvPr id="2" name="TextBox 1">
            <a:extLst>
              <a:ext uri="{FF2B5EF4-FFF2-40B4-BE49-F238E27FC236}">
                <a16:creationId xmlns:a16="http://schemas.microsoft.com/office/drawing/2014/main" id="{F2D69BC9-166C-4EF2-883E-3071A5FE8160}"/>
              </a:ext>
            </a:extLst>
          </p:cNvPr>
          <p:cNvSpPr txBox="1"/>
          <p:nvPr/>
        </p:nvSpPr>
        <p:spPr>
          <a:xfrm>
            <a:off x="3321628" y="2549450"/>
            <a:ext cx="1742785" cy="261610"/>
          </a:xfrm>
          <a:prstGeom prst="rect">
            <a:avLst/>
          </a:prstGeom>
          <a:noFill/>
        </p:spPr>
        <p:txBody>
          <a:bodyPr wrap="none" rtlCol="0">
            <a:spAutoFit/>
          </a:bodyPr>
          <a:lstStyle/>
          <a:p>
            <a:r>
              <a:rPr lang="en-US" sz="1100" dirty="0"/>
              <a:t>Standard TOSCA node Root</a:t>
            </a:r>
          </a:p>
        </p:txBody>
      </p:sp>
      <p:pic>
        <p:nvPicPr>
          <p:cNvPr id="5" name="Picture 4">
            <a:extLst>
              <a:ext uri="{FF2B5EF4-FFF2-40B4-BE49-F238E27FC236}">
                <a16:creationId xmlns:a16="http://schemas.microsoft.com/office/drawing/2014/main" id="{2039D395-9856-4C56-A1E4-DED6C75A9A37}"/>
              </a:ext>
            </a:extLst>
          </p:cNvPr>
          <p:cNvPicPr>
            <a:picLocks noChangeAspect="1"/>
          </p:cNvPicPr>
          <p:nvPr/>
        </p:nvPicPr>
        <p:blipFill>
          <a:blip r:embed="rId3"/>
          <a:stretch>
            <a:fillRect/>
          </a:stretch>
        </p:blipFill>
        <p:spPr>
          <a:xfrm>
            <a:off x="96984" y="92810"/>
            <a:ext cx="2757055" cy="1897260"/>
          </a:xfrm>
          <a:prstGeom prst="rect">
            <a:avLst/>
          </a:prstGeom>
          <a:ln>
            <a:solidFill>
              <a:srgbClr val="FF0000"/>
            </a:solidFill>
          </a:ln>
        </p:spPr>
      </p:pic>
      <p:sp>
        <p:nvSpPr>
          <p:cNvPr id="6" name="TextBox 5">
            <a:extLst>
              <a:ext uri="{FF2B5EF4-FFF2-40B4-BE49-F238E27FC236}">
                <a16:creationId xmlns:a16="http://schemas.microsoft.com/office/drawing/2014/main" id="{E8326070-27B1-41F9-8A88-A7ECFC280582}"/>
              </a:ext>
            </a:extLst>
          </p:cNvPr>
          <p:cNvSpPr txBox="1"/>
          <p:nvPr/>
        </p:nvSpPr>
        <p:spPr>
          <a:xfrm>
            <a:off x="3235511" y="840849"/>
            <a:ext cx="1821396" cy="369332"/>
          </a:xfrm>
          <a:prstGeom prst="rect">
            <a:avLst/>
          </a:prstGeom>
          <a:noFill/>
        </p:spPr>
        <p:txBody>
          <a:bodyPr wrap="none" rtlCol="0">
            <a:spAutoFit/>
          </a:bodyPr>
          <a:lstStyle/>
          <a:p>
            <a:r>
              <a:rPr lang="en-US" dirty="0" err="1"/>
              <a:t>Tosca.nodes.Root</a:t>
            </a:r>
            <a:endParaRPr lang="en-US" dirty="0"/>
          </a:p>
        </p:txBody>
      </p:sp>
      <p:sp>
        <p:nvSpPr>
          <p:cNvPr id="7" name="Left Brace 6">
            <a:extLst>
              <a:ext uri="{FF2B5EF4-FFF2-40B4-BE49-F238E27FC236}">
                <a16:creationId xmlns:a16="http://schemas.microsoft.com/office/drawing/2014/main" id="{256D9874-0061-4444-9B0D-7F45EE29E287}"/>
              </a:ext>
            </a:extLst>
          </p:cNvPr>
          <p:cNvSpPr/>
          <p:nvPr/>
        </p:nvSpPr>
        <p:spPr>
          <a:xfrm flipH="1">
            <a:off x="2885154" y="30480"/>
            <a:ext cx="358545" cy="1990070"/>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675C7FE-58F4-4FD2-9892-A6ADAFE060BB}"/>
              </a:ext>
            </a:extLst>
          </p:cNvPr>
          <p:cNvSpPr txBox="1"/>
          <p:nvPr/>
        </p:nvSpPr>
        <p:spPr>
          <a:xfrm>
            <a:off x="4741716" y="5982163"/>
            <a:ext cx="2006600" cy="830997"/>
          </a:xfrm>
          <a:prstGeom prst="rect">
            <a:avLst/>
          </a:prstGeom>
          <a:noFill/>
        </p:spPr>
        <p:txBody>
          <a:bodyPr wrap="square" rtlCol="0">
            <a:spAutoFit/>
          </a:bodyPr>
          <a:lstStyle/>
          <a:p>
            <a:r>
              <a:rPr lang="en-US" sz="1200" dirty="0"/>
              <a:t>Connectivity between different service</a:t>
            </a:r>
          </a:p>
          <a:p>
            <a:r>
              <a:rPr lang="en-US" sz="1200" dirty="0"/>
              <a:t>LINK between Connection Points</a:t>
            </a:r>
          </a:p>
        </p:txBody>
      </p:sp>
      <p:sp>
        <p:nvSpPr>
          <p:cNvPr id="9" name="TextBox 8">
            <a:extLst>
              <a:ext uri="{FF2B5EF4-FFF2-40B4-BE49-F238E27FC236}">
                <a16:creationId xmlns:a16="http://schemas.microsoft.com/office/drawing/2014/main" id="{DA4216BB-109B-4C3E-98A4-967AD6154C50}"/>
              </a:ext>
            </a:extLst>
          </p:cNvPr>
          <p:cNvSpPr txBox="1"/>
          <p:nvPr/>
        </p:nvSpPr>
        <p:spPr>
          <a:xfrm>
            <a:off x="2854039" y="7125917"/>
            <a:ext cx="2006600" cy="461665"/>
          </a:xfrm>
          <a:prstGeom prst="rect">
            <a:avLst/>
          </a:prstGeom>
          <a:noFill/>
        </p:spPr>
        <p:txBody>
          <a:bodyPr wrap="square" rtlCol="0">
            <a:spAutoFit/>
          </a:bodyPr>
          <a:lstStyle/>
          <a:p>
            <a:r>
              <a:rPr lang="en-US" sz="1200" dirty="0"/>
              <a:t>Component</a:t>
            </a:r>
          </a:p>
          <a:p>
            <a:r>
              <a:rPr lang="en-US" sz="1200" dirty="0"/>
              <a:t>e.g. Transcoder</a:t>
            </a:r>
          </a:p>
        </p:txBody>
      </p:sp>
      <p:sp>
        <p:nvSpPr>
          <p:cNvPr id="10" name="TextBox 9">
            <a:extLst>
              <a:ext uri="{FF2B5EF4-FFF2-40B4-BE49-F238E27FC236}">
                <a16:creationId xmlns:a16="http://schemas.microsoft.com/office/drawing/2014/main" id="{41D8F610-4BAF-410F-85F3-E8298A4E6DF4}"/>
              </a:ext>
            </a:extLst>
          </p:cNvPr>
          <p:cNvSpPr txBox="1"/>
          <p:nvPr/>
        </p:nvSpPr>
        <p:spPr>
          <a:xfrm>
            <a:off x="104490" y="2172330"/>
            <a:ext cx="963725" cy="261610"/>
          </a:xfrm>
          <a:prstGeom prst="rect">
            <a:avLst/>
          </a:prstGeom>
          <a:noFill/>
        </p:spPr>
        <p:txBody>
          <a:bodyPr wrap="none" rtlCol="0">
            <a:spAutoFit/>
          </a:bodyPr>
          <a:lstStyle/>
          <a:p>
            <a:r>
              <a:rPr lang="en-US" sz="1100" dirty="0"/>
              <a:t>DATA MODEL</a:t>
            </a:r>
          </a:p>
        </p:txBody>
      </p:sp>
      <p:sp>
        <p:nvSpPr>
          <p:cNvPr id="11" name="TextBox 10">
            <a:extLst>
              <a:ext uri="{FF2B5EF4-FFF2-40B4-BE49-F238E27FC236}">
                <a16:creationId xmlns:a16="http://schemas.microsoft.com/office/drawing/2014/main" id="{5EAE7F49-B3ED-492F-B371-6E987B33904F}"/>
              </a:ext>
            </a:extLst>
          </p:cNvPr>
          <p:cNvSpPr txBox="1"/>
          <p:nvPr/>
        </p:nvSpPr>
        <p:spPr>
          <a:xfrm>
            <a:off x="4933853" y="7236955"/>
            <a:ext cx="1788646" cy="769441"/>
          </a:xfrm>
          <a:prstGeom prst="rect">
            <a:avLst/>
          </a:prstGeom>
          <a:noFill/>
        </p:spPr>
        <p:txBody>
          <a:bodyPr wrap="square" rtlCol="0">
            <a:spAutoFit/>
          </a:bodyPr>
          <a:lstStyle/>
          <a:p>
            <a:r>
              <a:rPr lang="en-US" sz="1100" dirty="0"/>
              <a:t>Meta Data</a:t>
            </a:r>
          </a:p>
          <a:p>
            <a:r>
              <a:rPr lang="en-US" sz="1100" dirty="0"/>
              <a:t>NF Policy</a:t>
            </a:r>
          </a:p>
          <a:p>
            <a:r>
              <a:rPr lang="en-US" sz="1100" dirty="0"/>
              <a:t>VNF/PNF identified by dependency on </a:t>
            </a:r>
            <a:r>
              <a:rPr lang="en-US" sz="1100" dirty="0" err="1"/>
              <a:t>PNFDevice</a:t>
            </a:r>
            <a:endParaRPr lang="en-US" sz="1100" dirty="0"/>
          </a:p>
        </p:txBody>
      </p:sp>
      <p:sp>
        <p:nvSpPr>
          <p:cNvPr id="12" name="TextBox 11">
            <a:extLst>
              <a:ext uri="{FF2B5EF4-FFF2-40B4-BE49-F238E27FC236}">
                <a16:creationId xmlns:a16="http://schemas.microsoft.com/office/drawing/2014/main" id="{222D9DD4-3EA5-4D33-A64D-7E5232470B20}"/>
              </a:ext>
            </a:extLst>
          </p:cNvPr>
          <p:cNvSpPr txBox="1"/>
          <p:nvPr/>
        </p:nvSpPr>
        <p:spPr>
          <a:xfrm>
            <a:off x="50058" y="7621676"/>
            <a:ext cx="5764720" cy="1546577"/>
          </a:xfrm>
          <a:prstGeom prst="rect">
            <a:avLst/>
          </a:prstGeom>
          <a:noFill/>
        </p:spPr>
        <p:txBody>
          <a:bodyPr wrap="none" rtlCol="0">
            <a:spAutoFit/>
          </a:bodyPr>
          <a:lstStyle/>
          <a:p>
            <a:r>
              <a:rPr lang="en-US" sz="1050" b="1" dirty="0">
                <a:solidFill>
                  <a:srgbClr val="FF0000"/>
                </a:solidFill>
              </a:rPr>
              <a:t>SOFTWARE ACCELERATION</a:t>
            </a:r>
          </a:p>
          <a:p>
            <a:r>
              <a:rPr lang="en-US" sz="1050" dirty="0"/>
              <a:t>     DPDK, SW Pinning. EPA (enhanced platform awareness)</a:t>
            </a:r>
          </a:p>
          <a:p>
            <a:r>
              <a:rPr lang="en-US" sz="1050" dirty="0"/>
              <a:t>     Transcoder(s) is a NF w/ SBC [session boarded controller] based on through-put.  </a:t>
            </a:r>
          </a:p>
          <a:p>
            <a:r>
              <a:rPr lang="en-US" sz="1050" dirty="0"/>
              <a:t>     Session boarded controller DIAMETER, ROUTER</a:t>
            </a:r>
          </a:p>
          <a:p>
            <a:r>
              <a:rPr lang="en-US" sz="1050" dirty="0"/>
              <a:t>     Typically done in H/W. Specialized NIC (bearer traffic) for Higher Bandwidth</a:t>
            </a:r>
          </a:p>
          <a:p>
            <a:r>
              <a:rPr lang="en-US" sz="1050" dirty="0"/>
              <a:t>     could be done in S/W doesn’t make sense to do in S/W. Purpose-built H/W. Intel Telco FPGAs/ASIC.</a:t>
            </a:r>
          </a:p>
          <a:p>
            <a:r>
              <a:rPr lang="en-US" sz="1050" dirty="0"/>
              <a:t>     session board controller, is a network device. [Fred </a:t>
            </a:r>
            <a:r>
              <a:rPr lang="en-US" sz="1050" dirty="0" err="1"/>
              <a:t>Feisullin</a:t>
            </a:r>
            <a:r>
              <a:rPr lang="en-US" sz="1050" dirty="0"/>
              <a:t> VZW]</a:t>
            </a:r>
          </a:p>
          <a:p>
            <a:r>
              <a:rPr lang="en-US" sz="1050" dirty="0">
                <a:hlinkClick r:id="rId4"/>
              </a:rPr>
              <a:t>https://wiki.onap.org/display/DW/Enhanced+Platform+Awareness+Capability</a:t>
            </a:r>
            <a:r>
              <a:rPr lang="en-US" sz="1050" dirty="0"/>
              <a:t> </a:t>
            </a:r>
          </a:p>
          <a:p>
            <a:r>
              <a:rPr lang="en-US" sz="1050" dirty="0"/>
              <a:t>Anatoly Katzman (Monday 10AM data modeling)</a:t>
            </a:r>
          </a:p>
        </p:txBody>
      </p:sp>
      <p:sp>
        <p:nvSpPr>
          <p:cNvPr id="3" name="TextBox 2">
            <a:extLst>
              <a:ext uri="{FF2B5EF4-FFF2-40B4-BE49-F238E27FC236}">
                <a16:creationId xmlns:a16="http://schemas.microsoft.com/office/drawing/2014/main" id="{B7CBA270-6DC1-4BF5-9175-F3D46BC97FEF}"/>
              </a:ext>
            </a:extLst>
          </p:cNvPr>
          <p:cNvSpPr txBox="1"/>
          <p:nvPr/>
        </p:nvSpPr>
        <p:spPr>
          <a:xfrm>
            <a:off x="3959623" y="4307222"/>
            <a:ext cx="466794" cy="707886"/>
          </a:xfrm>
          <a:prstGeom prst="rect">
            <a:avLst/>
          </a:prstGeom>
          <a:noFill/>
        </p:spPr>
        <p:txBody>
          <a:bodyPr wrap="none" rtlCol="0">
            <a:spAutoFit/>
          </a:bodyPr>
          <a:lstStyle/>
          <a:p>
            <a:r>
              <a:rPr lang="en-US" sz="4000" b="1" dirty="0">
                <a:solidFill>
                  <a:srgbClr val="FF0000"/>
                </a:solidFill>
              </a:rPr>
              <a:t>X</a:t>
            </a:r>
            <a:endParaRPr lang="en-US" b="1" dirty="0">
              <a:solidFill>
                <a:srgbClr val="FF0000"/>
              </a:solidFill>
            </a:endParaRPr>
          </a:p>
        </p:txBody>
      </p:sp>
      <p:sp>
        <p:nvSpPr>
          <p:cNvPr id="13" name="TextBox 12">
            <a:extLst>
              <a:ext uri="{FF2B5EF4-FFF2-40B4-BE49-F238E27FC236}">
                <a16:creationId xmlns:a16="http://schemas.microsoft.com/office/drawing/2014/main" id="{18E97F12-85F7-476B-8788-1D168D3F6AFC}"/>
              </a:ext>
            </a:extLst>
          </p:cNvPr>
          <p:cNvSpPr txBox="1"/>
          <p:nvPr/>
        </p:nvSpPr>
        <p:spPr>
          <a:xfrm>
            <a:off x="228122" y="6037770"/>
            <a:ext cx="2006600" cy="461665"/>
          </a:xfrm>
          <a:prstGeom prst="rect">
            <a:avLst/>
          </a:prstGeom>
          <a:noFill/>
        </p:spPr>
        <p:txBody>
          <a:bodyPr wrap="square" rtlCol="0">
            <a:spAutoFit/>
          </a:bodyPr>
          <a:lstStyle/>
          <a:p>
            <a:r>
              <a:rPr lang="en-US" sz="1200" dirty="0"/>
              <a:t>(Existing) Connection Points</a:t>
            </a:r>
          </a:p>
          <a:p>
            <a:r>
              <a:rPr lang="en-US" sz="1200" dirty="0"/>
              <a:t>PORT or NIC</a:t>
            </a:r>
          </a:p>
        </p:txBody>
      </p:sp>
      <p:cxnSp>
        <p:nvCxnSpPr>
          <p:cNvPr id="15" name="Straight Connector 14">
            <a:extLst>
              <a:ext uri="{FF2B5EF4-FFF2-40B4-BE49-F238E27FC236}">
                <a16:creationId xmlns:a16="http://schemas.microsoft.com/office/drawing/2014/main" id="{69A87956-06E9-45EF-BE18-6E36C695F712}"/>
              </a:ext>
            </a:extLst>
          </p:cNvPr>
          <p:cNvCxnSpPr>
            <a:endCxn id="13" idx="0"/>
          </p:cNvCxnSpPr>
          <p:nvPr/>
        </p:nvCxnSpPr>
        <p:spPr>
          <a:xfrm flipH="1" flipV="1">
            <a:off x="1231422" y="6037770"/>
            <a:ext cx="1653732" cy="946696"/>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0F58D26-F0EC-4574-8D5B-2A8605BC1D85}"/>
              </a:ext>
            </a:extLst>
          </p:cNvPr>
          <p:cNvSpPr txBox="1"/>
          <p:nvPr/>
        </p:nvSpPr>
        <p:spPr>
          <a:xfrm>
            <a:off x="1595900" y="6491740"/>
            <a:ext cx="2006600" cy="276999"/>
          </a:xfrm>
          <a:prstGeom prst="rect">
            <a:avLst/>
          </a:prstGeom>
          <a:noFill/>
        </p:spPr>
        <p:txBody>
          <a:bodyPr wrap="square" rtlCol="0">
            <a:spAutoFit/>
          </a:bodyPr>
          <a:lstStyle/>
          <a:p>
            <a:r>
              <a:rPr lang="en-US" sz="1200" dirty="0"/>
              <a:t>Binding</a:t>
            </a:r>
          </a:p>
        </p:txBody>
      </p:sp>
      <p:sp>
        <p:nvSpPr>
          <p:cNvPr id="17" name="TextBox 16">
            <a:extLst>
              <a:ext uri="{FF2B5EF4-FFF2-40B4-BE49-F238E27FC236}">
                <a16:creationId xmlns:a16="http://schemas.microsoft.com/office/drawing/2014/main" id="{A9139045-CEA1-4CAF-A8A7-3513A639D777}"/>
              </a:ext>
            </a:extLst>
          </p:cNvPr>
          <p:cNvSpPr txBox="1"/>
          <p:nvPr/>
        </p:nvSpPr>
        <p:spPr>
          <a:xfrm>
            <a:off x="2308999" y="5894924"/>
            <a:ext cx="2006600" cy="276999"/>
          </a:xfrm>
          <a:prstGeom prst="rect">
            <a:avLst/>
          </a:prstGeom>
          <a:noFill/>
        </p:spPr>
        <p:txBody>
          <a:bodyPr wrap="square" rtlCol="0">
            <a:spAutoFit/>
          </a:bodyPr>
          <a:lstStyle/>
          <a:p>
            <a:r>
              <a:rPr lang="en-US" sz="1200" dirty="0"/>
              <a:t>Linking</a:t>
            </a:r>
          </a:p>
        </p:txBody>
      </p:sp>
      <p:cxnSp>
        <p:nvCxnSpPr>
          <p:cNvPr id="18" name="Straight Connector 17">
            <a:extLst>
              <a:ext uri="{FF2B5EF4-FFF2-40B4-BE49-F238E27FC236}">
                <a16:creationId xmlns:a16="http://schemas.microsoft.com/office/drawing/2014/main" id="{BDD71C9D-70B8-47B3-9DF0-F6AB5290E59F}"/>
              </a:ext>
            </a:extLst>
          </p:cNvPr>
          <p:cNvCxnSpPr>
            <a:cxnSpLocks/>
          </p:cNvCxnSpPr>
          <p:nvPr/>
        </p:nvCxnSpPr>
        <p:spPr>
          <a:xfrm flipH="1" flipV="1">
            <a:off x="1534935" y="5924313"/>
            <a:ext cx="3206781" cy="5785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DBFE05F-61BF-4C55-95DA-74EA8060F617}"/>
              </a:ext>
            </a:extLst>
          </p:cNvPr>
          <p:cNvSpPr/>
          <p:nvPr/>
        </p:nvSpPr>
        <p:spPr>
          <a:xfrm>
            <a:off x="1362969" y="4363494"/>
            <a:ext cx="1039089"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2C56FAF-0225-4B77-886C-CA8B87472199}"/>
              </a:ext>
            </a:extLst>
          </p:cNvPr>
          <p:cNvSpPr txBox="1"/>
          <p:nvPr/>
        </p:nvSpPr>
        <p:spPr>
          <a:xfrm>
            <a:off x="1387421" y="4371542"/>
            <a:ext cx="1014637" cy="369332"/>
          </a:xfrm>
          <a:prstGeom prst="rect">
            <a:avLst/>
          </a:prstGeom>
          <a:noFill/>
        </p:spPr>
        <p:txBody>
          <a:bodyPr wrap="none" rtlCol="0">
            <a:spAutoFit/>
          </a:bodyPr>
          <a:lstStyle/>
          <a:p>
            <a:r>
              <a:rPr lang="en-US" b="1" dirty="0">
                <a:solidFill>
                  <a:schemeClr val="bg1"/>
                </a:solidFill>
              </a:rPr>
              <a:t>Complex</a:t>
            </a:r>
          </a:p>
        </p:txBody>
      </p:sp>
      <p:cxnSp>
        <p:nvCxnSpPr>
          <p:cNvPr id="22" name="Straight Connector 21">
            <a:extLst>
              <a:ext uri="{FF2B5EF4-FFF2-40B4-BE49-F238E27FC236}">
                <a16:creationId xmlns:a16="http://schemas.microsoft.com/office/drawing/2014/main" id="{1F70AF85-4107-46D1-A726-C4E97059AA84}"/>
              </a:ext>
            </a:extLst>
          </p:cNvPr>
          <p:cNvCxnSpPr>
            <a:cxnSpLocks/>
          </p:cNvCxnSpPr>
          <p:nvPr/>
        </p:nvCxnSpPr>
        <p:spPr>
          <a:xfrm flipH="1" flipV="1">
            <a:off x="1850127" y="4805341"/>
            <a:ext cx="458872" cy="58366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E4A6BD0-11C0-4515-AEB0-45705AF4EEFB}"/>
              </a:ext>
            </a:extLst>
          </p:cNvPr>
          <p:cNvSpPr txBox="1"/>
          <p:nvPr/>
        </p:nvSpPr>
        <p:spPr>
          <a:xfrm>
            <a:off x="104490" y="2700930"/>
            <a:ext cx="1681486" cy="738664"/>
          </a:xfrm>
          <a:prstGeom prst="rect">
            <a:avLst/>
          </a:prstGeom>
          <a:noFill/>
        </p:spPr>
        <p:txBody>
          <a:bodyPr wrap="none" rtlCol="0">
            <a:spAutoFit/>
          </a:bodyPr>
          <a:lstStyle/>
          <a:p>
            <a:r>
              <a:rPr lang="en-US" sz="1400" dirty="0"/>
              <a:t>VNF Internal Models</a:t>
            </a:r>
          </a:p>
          <a:p>
            <a:r>
              <a:rPr lang="en-US" sz="1400" dirty="0"/>
              <a:t>TOSCA Based</a:t>
            </a:r>
          </a:p>
          <a:p>
            <a:r>
              <a:rPr lang="en-US" sz="1400" dirty="0"/>
              <a:t>Heat Based</a:t>
            </a:r>
          </a:p>
        </p:txBody>
      </p:sp>
      <p:sp>
        <p:nvSpPr>
          <p:cNvPr id="26" name="TextBox 25">
            <a:extLst>
              <a:ext uri="{FF2B5EF4-FFF2-40B4-BE49-F238E27FC236}">
                <a16:creationId xmlns:a16="http://schemas.microsoft.com/office/drawing/2014/main" id="{022666A3-E8D0-45D5-9EF3-53C09EFBB40B}"/>
              </a:ext>
            </a:extLst>
          </p:cNvPr>
          <p:cNvSpPr txBox="1"/>
          <p:nvPr/>
        </p:nvSpPr>
        <p:spPr>
          <a:xfrm>
            <a:off x="-1202323" y="6466593"/>
            <a:ext cx="2691763" cy="1223412"/>
          </a:xfrm>
          <a:prstGeom prst="rect">
            <a:avLst/>
          </a:prstGeom>
          <a:solidFill>
            <a:schemeClr val="bg1"/>
          </a:solidFill>
        </p:spPr>
        <p:txBody>
          <a:bodyPr wrap="none" rtlCol="0">
            <a:spAutoFit/>
          </a:bodyPr>
          <a:lstStyle/>
          <a:p>
            <a:r>
              <a:rPr lang="en-US" sz="1050" dirty="0"/>
              <a:t>Every Connection Pt connects to a Virtual Link</a:t>
            </a:r>
          </a:p>
          <a:p>
            <a:r>
              <a:rPr lang="en-US" sz="1050" dirty="0"/>
              <a:t>But a VL may be connected to more one </a:t>
            </a:r>
            <a:r>
              <a:rPr lang="en-US" sz="1050" dirty="0" err="1"/>
              <a:t>CnPt</a:t>
            </a:r>
            <a:endParaRPr lang="en-US" sz="1050" dirty="0"/>
          </a:p>
          <a:p>
            <a:r>
              <a:rPr lang="en-US" sz="1050" dirty="0"/>
              <a:t>TRUNK MODE</a:t>
            </a:r>
          </a:p>
          <a:p>
            <a:r>
              <a:rPr lang="en-US" sz="1050" dirty="0"/>
              <a:t>10 VNICs off a NIC each VNIC is a </a:t>
            </a:r>
            <a:r>
              <a:rPr lang="en-US" sz="1050" dirty="0" err="1"/>
              <a:t>CnPt</a:t>
            </a:r>
            <a:endParaRPr lang="en-US" sz="1050" dirty="0"/>
          </a:p>
          <a:p>
            <a:r>
              <a:rPr lang="en-US" sz="1050" dirty="0"/>
              <a:t>and each NIC is a </a:t>
            </a:r>
            <a:r>
              <a:rPr lang="en-US" sz="1050" dirty="0" err="1"/>
              <a:t>CnPT</a:t>
            </a:r>
            <a:endParaRPr lang="en-US" sz="1050" dirty="0"/>
          </a:p>
          <a:p>
            <a:r>
              <a:rPr lang="en-US" sz="1050" dirty="0"/>
              <a:t>DOMAIN, CONTEXT Martin Fowler</a:t>
            </a:r>
          </a:p>
          <a:p>
            <a:r>
              <a:rPr lang="en-US" sz="1050" dirty="0"/>
              <a:t>VM </a:t>
            </a:r>
            <a:r>
              <a:rPr lang="en-US" sz="1050" dirty="0" err="1"/>
              <a:t>ComputeHost</a:t>
            </a:r>
            <a:r>
              <a:rPr lang="en-US" sz="1050" dirty="0"/>
              <a:t> has NICs</a:t>
            </a:r>
          </a:p>
        </p:txBody>
      </p:sp>
      <p:cxnSp>
        <p:nvCxnSpPr>
          <p:cNvPr id="23" name="Straight Connector 22">
            <a:extLst>
              <a:ext uri="{FF2B5EF4-FFF2-40B4-BE49-F238E27FC236}">
                <a16:creationId xmlns:a16="http://schemas.microsoft.com/office/drawing/2014/main" id="{5FCFC3ED-BF3C-456E-8AE4-CEC233D405B5}"/>
              </a:ext>
            </a:extLst>
          </p:cNvPr>
          <p:cNvCxnSpPr>
            <a:cxnSpLocks/>
          </p:cNvCxnSpPr>
          <p:nvPr/>
        </p:nvCxnSpPr>
        <p:spPr>
          <a:xfrm flipH="1" flipV="1">
            <a:off x="2296979" y="4786291"/>
            <a:ext cx="1305521" cy="632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7994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7078861"/>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 Updated NF Model to include </a:t>
            </a:r>
            <a:r>
              <a:rPr lang="en-US" dirty="0" err="1"/>
              <a:t>software_versions</a:t>
            </a:r>
            <a:r>
              <a:rPr lang="en-US" dirty="0"/>
              <a:t>. Integration of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B9FB18E-928E-4239-A45E-498ACA27D70B}"/>
              </a:ext>
            </a:extLst>
          </p:cNvPr>
          <p:cNvPicPr>
            <a:picLocks noChangeAspect="1"/>
          </p:cNvPicPr>
          <p:nvPr/>
        </p:nvPicPr>
        <p:blipFill>
          <a:blip r:embed="rId2"/>
          <a:stretch>
            <a:fillRect/>
          </a:stretch>
        </p:blipFill>
        <p:spPr>
          <a:xfrm>
            <a:off x="199293" y="1139462"/>
            <a:ext cx="6159515" cy="4776150"/>
          </a:xfrm>
          <a:prstGeom prst="rect">
            <a:avLst/>
          </a:prstGeom>
        </p:spPr>
      </p:pic>
      <p:sp>
        <p:nvSpPr>
          <p:cNvPr id="5" name="TextBox 4">
            <a:extLst>
              <a:ext uri="{FF2B5EF4-FFF2-40B4-BE49-F238E27FC236}">
                <a16:creationId xmlns:a16="http://schemas.microsoft.com/office/drawing/2014/main" id="{1A354ADC-52DE-4C7F-AF2A-A503B6452560}"/>
              </a:ext>
            </a:extLst>
          </p:cNvPr>
          <p:cNvSpPr txBox="1"/>
          <p:nvPr/>
        </p:nvSpPr>
        <p:spPr>
          <a:xfrm>
            <a:off x="3773886" y="2975637"/>
            <a:ext cx="466794" cy="707886"/>
          </a:xfrm>
          <a:prstGeom prst="rect">
            <a:avLst/>
          </a:prstGeom>
          <a:noFill/>
        </p:spPr>
        <p:txBody>
          <a:bodyPr wrap="none" rtlCol="0">
            <a:spAutoFit/>
          </a:bodyPr>
          <a:lstStyle/>
          <a:p>
            <a:r>
              <a:rPr lang="en-US" sz="4000" b="1" dirty="0">
                <a:solidFill>
                  <a:srgbClr val="FF0000"/>
                </a:solidFill>
              </a:rPr>
              <a:t>X</a:t>
            </a:r>
            <a:endParaRPr lang="en-US" b="1" dirty="0">
              <a:solidFill>
                <a:srgbClr val="FF0000"/>
              </a:solidFill>
            </a:endParaRPr>
          </a:p>
        </p:txBody>
      </p:sp>
    </p:spTree>
    <p:extLst>
      <p:ext uri="{BB962C8B-B14F-4D97-AF65-F5344CB8AC3E}">
        <p14:creationId xmlns:p14="http://schemas.microsoft.com/office/powerpoint/2010/main" val="2452122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DC87E6-8097-4A68-8050-06F75191B56B}"/>
              </a:ext>
            </a:extLst>
          </p:cNvPr>
          <p:cNvPicPr>
            <a:picLocks noChangeAspect="1"/>
          </p:cNvPicPr>
          <p:nvPr/>
        </p:nvPicPr>
        <p:blipFill>
          <a:blip r:embed="rId2"/>
          <a:stretch>
            <a:fillRect/>
          </a:stretch>
        </p:blipFill>
        <p:spPr>
          <a:xfrm>
            <a:off x="249962" y="1845042"/>
            <a:ext cx="6358076" cy="4083046"/>
          </a:xfrm>
          <a:prstGeom prst="rect">
            <a:avLst/>
          </a:prstGeom>
        </p:spPr>
      </p:pic>
    </p:spTree>
    <p:extLst>
      <p:ext uri="{BB962C8B-B14F-4D97-AF65-F5344CB8AC3E}">
        <p14:creationId xmlns:p14="http://schemas.microsoft.com/office/powerpoint/2010/main" val="539659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B690D02-5D78-4B13-98AB-C4A0EF62E099}"/>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FA0FB34-A1C1-4D78-B452-F6BD2CB373EC}"/>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78CF8CFD-7BD8-4FBC-B24A-F63D99EC646B}"/>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89A55FD4-91A4-49CF-A4FF-D43D7E7F1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A8EF3EC6-8A37-4E6F-8AA3-81AD20525A0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7DB59F6C-86E1-4B85-9186-345CAB0794C9}"/>
              </a:ext>
            </a:extLst>
          </p:cNvPr>
          <p:cNvSpPr/>
          <p:nvPr/>
        </p:nvSpPr>
        <p:spPr>
          <a:xfrm>
            <a:off x="241729" y="-2880"/>
            <a:ext cx="391966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Modeling a Service </a:t>
            </a:r>
            <a:endParaRPr lang="en-US" sz="3200" dirty="0"/>
          </a:p>
        </p:txBody>
      </p:sp>
      <p:grpSp>
        <p:nvGrpSpPr>
          <p:cNvPr id="10" name="Group 9">
            <a:extLst>
              <a:ext uri="{FF2B5EF4-FFF2-40B4-BE49-F238E27FC236}">
                <a16:creationId xmlns:a16="http://schemas.microsoft.com/office/drawing/2014/main" id="{2503C7BA-CD16-45CF-8201-7ECB187E5CF6}"/>
              </a:ext>
            </a:extLst>
          </p:cNvPr>
          <p:cNvGrpSpPr/>
          <p:nvPr/>
        </p:nvGrpSpPr>
        <p:grpSpPr>
          <a:xfrm>
            <a:off x="5446322" y="1795312"/>
            <a:ext cx="1703535" cy="747475"/>
            <a:chOff x="2335426" y="2514837"/>
            <a:chExt cx="1703535" cy="825263"/>
          </a:xfrm>
        </p:grpSpPr>
        <p:sp>
          <p:nvSpPr>
            <p:cNvPr id="11" name="Rectangle: Rounded Corners 10">
              <a:extLst>
                <a:ext uri="{FF2B5EF4-FFF2-40B4-BE49-F238E27FC236}">
                  <a16:creationId xmlns:a16="http://schemas.microsoft.com/office/drawing/2014/main" id="{C780F38F-B5ED-4ED4-BD00-858D4AD2936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30E7280-1A68-4EBB-B416-7B3987DC3B94}"/>
                </a:ext>
              </a:extLst>
            </p:cNvPr>
            <p:cNvSpPr txBox="1"/>
            <p:nvPr/>
          </p:nvSpPr>
          <p:spPr>
            <a:xfrm>
              <a:off x="2713799" y="2696668"/>
              <a:ext cx="95154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Service</a:t>
              </a:r>
            </a:p>
          </p:txBody>
        </p:sp>
      </p:grpSp>
      <p:grpSp>
        <p:nvGrpSpPr>
          <p:cNvPr id="13" name="Group 12">
            <a:extLst>
              <a:ext uri="{FF2B5EF4-FFF2-40B4-BE49-F238E27FC236}">
                <a16:creationId xmlns:a16="http://schemas.microsoft.com/office/drawing/2014/main" id="{CE24EE97-38EF-4ADD-9370-EF5D32310CB8}"/>
              </a:ext>
            </a:extLst>
          </p:cNvPr>
          <p:cNvGrpSpPr/>
          <p:nvPr/>
        </p:nvGrpSpPr>
        <p:grpSpPr>
          <a:xfrm>
            <a:off x="2320501" y="950323"/>
            <a:ext cx="1703535" cy="747476"/>
            <a:chOff x="2335426" y="2514837"/>
            <a:chExt cx="1703535" cy="825263"/>
          </a:xfrm>
        </p:grpSpPr>
        <p:sp>
          <p:nvSpPr>
            <p:cNvPr id="14" name="Rectangle: Rounded Corners 13">
              <a:extLst>
                <a:ext uri="{FF2B5EF4-FFF2-40B4-BE49-F238E27FC236}">
                  <a16:creationId xmlns:a16="http://schemas.microsoft.com/office/drawing/2014/main" id="{46DB5359-2027-4FD2-BDD1-6B939D6BFD4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ADD8A85-D983-4782-87F1-40DF4015B1AF}"/>
                </a:ext>
              </a:extLst>
            </p:cNvPr>
            <p:cNvSpPr txBox="1"/>
            <p:nvPr/>
          </p:nvSpPr>
          <p:spPr>
            <a:xfrm>
              <a:off x="2434464" y="2542430"/>
              <a:ext cx="1510221"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TOSCA Root </a:t>
              </a:r>
            </a:p>
            <a:p>
              <a:pPr algn="ctr"/>
              <a:r>
                <a:rPr lang="en-US" sz="2000" b="1" dirty="0">
                  <a:solidFill>
                    <a:srgbClr val="0000CC"/>
                  </a:solidFill>
                  <a:effectLst>
                    <a:outerShdw blurRad="50800" dist="50800" dir="5400000" algn="ctr" rotWithShape="0">
                      <a:srgbClr val="FF3300"/>
                    </a:outerShdw>
                  </a:effectLst>
                </a:rPr>
                <a:t>Node</a:t>
              </a:r>
            </a:p>
          </p:txBody>
        </p:sp>
      </p:grpSp>
      <p:grpSp>
        <p:nvGrpSpPr>
          <p:cNvPr id="16" name="Group 15">
            <a:extLst>
              <a:ext uri="{FF2B5EF4-FFF2-40B4-BE49-F238E27FC236}">
                <a16:creationId xmlns:a16="http://schemas.microsoft.com/office/drawing/2014/main" id="{595AA982-F94E-4E31-845A-4C26A8A6B81B}"/>
              </a:ext>
            </a:extLst>
          </p:cNvPr>
          <p:cNvGrpSpPr/>
          <p:nvPr/>
        </p:nvGrpSpPr>
        <p:grpSpPr>
          <a:xfrm>
            <a:off x="4888664" y="3685281"/>
            <a:ext cx="1703535" cy="747475"/>
            <a:chOff x="2335426" y="2514837"/>
            <a:chExt cx="1703535" cy="825263"/>
          </a:xfrm>
        </p:grpSpPr>
        <p:sp>
          <p:nvSpPr>
            <p:cNvPr id="17" name="Rectangle: Rounded Corners 16">
              <a:extLst>
                <a:ext uri="{FF2B5EF4-FFF2-40B4-BE49-F238E27FC236}">
                  <a16:creationId xmlns:a16="http://schemas.microsoft.com/office/drawing/2014/main" id="{FD1A092C-ACAC-42E5-8BF4-F9986D40CE1A}"/>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DCF348E-138D-48BC-AC3F-F19AB1D8EB3A}"/>
                </a:ext>
              </a:extLst>
            </p:cNvPr>
            <p:cNvSpPr txBox="1"/>
            <p:nvPr/>
          </p:nvSpPr>
          <p:spPr>
            <a:xfrm>
              <a:off x="2634292" y="2519310"/>
              <a:ext cx="111056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Network</a:t>
              </a:r>
            </a:p>
            <a:p>
              <a:pPr algn="ctr"/>
              <a:r>
                <a:rPr lang="en-US" sz="2000" b="1" dirty="0">
                  <a:solidFill>
                    <a:srgbClr val="0000CC"/>
                  </a:solidFill>
                  <a:effectLst>
                    <a:outerShdw blurRad="50800" dist="50800" dir="5400000" algn="ctr" rotWithShape="0">
                      <a:srgbClr val="FF3300"/>
                    </a:outerShdw>
                  </a:effectLst>
                </a:rPr>
                <a:t>Function</a:t>
              </a:r>
            </a:p>
          </p:txBody>
        </p:sp>
      </p:grpSp>
      <p:grpSp>
        <p:nvGrpSpPr>
          <p:cNvPr id="19" name="Group 18">
            <a:extLst>
              <a:ext uri="{FF2B5EF4-FFF2-40B4-BE49-F238E27FC236}">
                <a16:creationId xmlns:a16="http://schemas.microsoft.com/office/drawing/2014/main" id="{814FCEFD-3CE5-4185-B715-D82779C25153}"/>
              </a:ext>
            </a:extLst>
          </p:cNvPr>
          <p:cNvGrpSpPr/>
          <p:nvPr/>
        </p:nvGrpSpPr>
        <p:grpSpPr>
          <a:xfrm>
            <a:off x="7094265" y="3692547"/>
            <a:ext cx="1703535" cy="747475"/>
            <a:chOff x="2335426" y="2514837"/>
            <a:chExt cx="1703535" cy="825263"/>
          </a:xfrm>
        </p:grpSpPr>
        <p:sp>
          <p:nvSpPr>
            <p:cNvPr id="20" name="Rectangle: Rounded Corners 19">
              <a:extLst>
                <a:ext uri="{FF2B5EF4-FFF2-40B4-BE49-F238E27FC236}">
                  <a16:creationId xmlns:a16="http://schemas.microsoft.com/office/drawing/2014/main" id="{B26A983B-B0FD-4123-B611-145EECE44F7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AA45DDC-31DD-4BBA-AB26-E9B76A0B51A3}"/>
                </a:ext>
              </a:extLst>
            </p:cNvPr>
            <p:cNvSpPr txBox="1"/>
            <p:nvPr/>
          </p:nvSpPr>
          <p:spPr>
            <a:xfrm>
              <a:off x="2736565" y="2519310"/>
              <a:ext cx="906017"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Virtual</a:t>
              </a:r>
            </a:p>
            <a:p>
              <a:pPr algn="ctr"/>
              <a:r>
                <a:rPr lang="en-US" sz="2000" b="1" dirty="0">
                  <a:solidFill>
                    <a:srgbClr val="0000CC"/>
                  </a:solidFill>
                  <a:effectLst>
                    <a:outerShdw blurRad="50800" dist="50800" dir="5400000" algn="ctr" rotWithShape="0">
                      <a:srgbClr val="FF3300"/>
                    </a:outerShdw>
                  </a:effectLst>
                </a:rPr>
                <a:t>Link</a:t>
              </a:r>
            </a:p>
          </p:txBody>
        </p:sp>
      </p:grpSp>
      <p:grpSp>
        <p:nvGrpSpPr>
          <p:cNvPr id="22" name="Group 21">
            <a:extLst>
              <a:ext uri="{FF2B5EF4-FFF2-40B4-BE49-F238E27FC236}">
                <a16:creationId xmlns:a16="http://schemas.microsoft.com/office/drawing/2014/main" id="{72A66FB5-8E80-4B24-AEFD-86737404B3F8}"/>
              </a:ext>
            </a:extLst>
          </p:cNvPr>
          <p:cNvGrpSpPr/>
          <p:nvPr/>
        </p:nvGrpSpPr>
        <p:grpSpPr>
          <a:xfrm>
            <a:off x="2375712" y="3688940"/>
            <a:ext cx="1703535" cy="747475"/>
            <a:chOff x="2335426" y="2514837"/>
            <a:chExt cx="1703535" cy="825263"/>
          </a:xfrm>
        </p:grpSpPr>
        <p:sp>
          <p:nvSpPr>
            <p:cNvPr id="23" name="Rectangle: Rounded Corners 22">
              <a:extLst>
                <a:ext uri="{FF2B5EF4-FFF2-40B4-BE49-F238E27FC236}">
                  <a16:creationId xmlns:a16="http://schemas.microsoft.com/office/drawing/2014/main" id="{53C5CA85-30CF-4FDE-9279-604BEEAE335F}"/>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B79EE18-E17D-4CE4-8EF0-D2D03C1F1FE8}"/>
                </a:ext>
              </a:extLst>
            </p:cNvPr>
            <p:cNvSpPr txBox="1"/>
            <p:nvPr/>
          </p:nvSpPr>
          <p:spPr>
            <a:xfrm>
              <a:off x="2741213" y="2519310"/>
              <a:ext cx="89672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Device</a:t>
              </a:r>
            </a:p>
          </p:txBody>
        </p:sp>
      </p:grpSp>
      <p:grpSp>
        <p:nvGrpSpPr>
          <p:cNvPr id="25" name="Group 24">
            <a:extLst>
              <a:ext uri="{FF2B5EF4-FFF2-40B4-BE49-F238E27FC236}">
                <a16:creationId xmlns:a16="http://schemas.microsoft.com/office/drawing/2014/main" id="{36714A05-CB2A-4921-80DA-27CE6DC2DC4B}"/>
              </a:ext>
            </a:extLst>
          </p:cNvPr>
          <p:cNvGrpSpPr/>
          <p:nvPr/>
        </p:nvGrpSpPr>
        <p:grpSpPr>
          <a:xfrm>
            <a:off x="567827" y="3685280"/>
            <a:ext cx="1703535" cy="747475"/>
            <a:chOff x="2335426" y="2514837"/>
            <a:chExt cx="1703535" cy="825263"/>
          </a:xfrm>
        </p:grpSpPr>
        <p:sp>
          <p:nvSpPr>
            <p:cNvPr id="26" name="Rectangle: Rounded Corners 25">
              <a:extLst>
                <a:ext uri="{FF2B5EF4-FFF2-40B4-BE49-F238E27FC236}">
                  <a16:creationId xmlns:a16="http://schemas.microsoft.com/office/drawing/2014/main" id="{5CDB8679-C27C-41D4-A6D6-0D0839293FC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F2459063-6B75-4F1A-ADBF-EA2773DBD98C}"/>
                </a:ext>
              </a:extLst>
            </p:cNvPr>
            <p:cNvSpPr txBox="1"/>
            <p:nvPr/>
          </p:nvSpPr>
          <p:spPr>
            <a:xfrm>
              <a:off x="2490504" y="2519310"/>
              <a:ext cx="139814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Connection</a:t>
              </a:r>
            </a:p>
            <a:p>
              <a:pPr algn="ctr"/>
              <a:r>
                <a:rPr lang="en-US" sz="2000" b="1" dirty="0">
                  <a:solidFill>
                    <a:srgbClr val="0000CC"/>
                  </a:solidFill>
                  <a:effectLst>
                    <a:outerShdw blurRad="50800" dist="50800" dir="5400000" algn="ctr" rotWithShape="0">
                      <a:srgbClr val="FF3300"/>
                    </a:outerShdw>
                  </a:effectLst>
                </a:rPr>
                <a:t>Point</a:t>
              </a:r>
            </a:p>
          </p:txBody>
        </p:sp>
      </p:grpSp>
      <p:grpSp>
        <p:nvGrpSpPr>
          <p:cNvPr id="28" name="Group 27">
            <a:extLst>
              <a:ext uri="{FF2B5EF4-FFF2-40B4-BE49-F238E27FC236}">
                <a16:creationId xmlns:a16="http://schemas.microsoft.com/office/drawing/2014/main" id="{B5485944-55C5-49DA-86E4-A2FDD2F5CD3E}"/>
              </a:ext>
            </a:extLst>
          </p:cNvPr>
          <p:cNvGrpSpPr/>
          <p:nvPr/>
        </p:nvGrpSpPr>
        <p:grpSpPr>
          <a:xfrm>
            <a:off x="4331714" y="5353863"/>
            <a:ext cx="1956173" cy="747475"/>
            <a:chOff x="2967598" y="4892427"/>
            <a:chExt cx="1956173" cy="747475"/>
          </a:xfrm>
        </p:grpSpPr>
        <p:grpSp>
          <p:nvGrpSpPr>
            <p:cNvPr id="29" name="Group 28">
              <a:extLst>
                <a:ext uri="{FF2B5EF4-FFF2-40B4-BE49-F238E27FC236}">
                  <a16:creationId xmlns:a16="http://schemas.microsoft.com/office/drawing/2014/main" id="{2A4E0785-38F5-4453-ABC3-D0498DD9DC2D}"/>
                </a:ext>
              </a:extLst>
            </p:cNvPr>
            <p:cNvGrpSpPr/>
            <p:nvPr/>
          </p:nvGrpSpPr>
          <p:grpSpPr>
            <a:xfrm>
              <a:off x="3220236" y="4892427"/>
              <a:ext cx="1703535" cy="747475"/>
              <a:chOff x="2335426" y="2514837"/>
              <a:chExt cx="1703535" cy="825263"/>
            </a:xfrm>
          </p:grpSpPr>
          <p:sp>
            <p:nvSpPr>
              <p:cNvPr id="32" name="Rectangle: Rounded Corners 31">
                <a:extLst>
                  <a:ext uri="{FF2B5EF4-FFF2-40B4-BE49-F238E27FC236}">
                    <a16:creationId xmlns:a16="http://schemas.microsoft.com/office/drawing/2014/main" id="{F96AC25F-D5EC-4091-BF79-A39A11C9D0DF}"/>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78CE15F8-E404-4551-8286-E754F06F46E1}"/>
                  </a:ext>
                </a:extLst>
              </p:cNvPr>
              <p:cNvSpPr txBox="1"/>
              <p:nvPr/>
            </p:nvSpPr>
            <p:spPr>
              <a:xfrm>
                <a:off x="2472452" y="2519310"/>
                <a:ext cx="143424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NF</a:t>
                </a:r>
              </a:p>
              <a:p>
                <a:pPr algn="ctr"/>
                <a:r>
                  <a:rPr lang="en-US" sz="2000" b="1" dirty="0">
                    <a:solidFill>
                      <a:srgbClr val="0000CC"/>
                    </a:solidFill>
                    <a:effectLst>
                      <a:outerShdw blurRad="50800" dist="50800" dir="5400000" algn="ctr" rotWithShape="0">
                        <a:srgbClr val="FF3300"/>
                      </a:outerShdw>
                    </a:effectLst>
                  </a:rPr>
                  <a:t>Component</a:t>
                </a:r>
              </a:p>
            </p:txBody>
          </p:sp>
        </p:grpSp>
        <p:sp>
          <p:nvSpPr>
            <p:cNvPr id="30" name="Rectangle 29">
              <a:extLst>
                <a:ext uri="{FF2B5EF4-FFF2-40B4-BE49-F238E27FC236}">
                  <a16:creationId xmlns:a16="http://schemas.microsoft.com/office/drawing/2014/main" id="{120A3E34-AE4C-4326-A2FA-4BD1679325F6}"/>
                </a:ext>
              </a:extLst>
            </p:cNvPr>
            <p:cNvSpPr/>
            <p:nvPr/>
          </p:nvSpPr>
          <p:spPr>
            <a:xfrm>
              <a:off x="2967598" y="5009837"/>
              <a:ext cx="394987" cy="15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A305DA7-8C8E-4A8A-930C-24B7D7210407}"/>
                </a:ext>
              </a:extLst>
            </p:cNvPr>
            <p:cNvSpPr/>
            <p:nvPr/>
          </p:nvSpPr>
          <p:spPr>
            <a:xfrm>
              <a:off x="2967598" y="5337154"/>
              <a:ext cx="394987" cy="15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Isosceles Triangle 33">
            <a:extLst>
              <a:ext uri="{FF2B5EF4-FFF2-40B4-BE49-F238E27FC236}">
                <a16:creationId xmlns:a16="http://schemas.microsoft.com/office/drawing/2014/main" id="{0C8FF573-6977-421B-AC87-A5F093E8DE03}"/>
              </a:ext>
            </a:extLst>
          </p:cNvPr>
          <p:cNvSpPr/>
          <p:nvPr/>
        </p:nvSpPr>
        <p:spPr>
          <a:xfrm>
            <a:off x="3015696" y="1704055"/>
            <a:ext cx="313143" cy="246137"/>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iamond 34">
            <a:extLst>
              <a:ext uri="{FF2B5EF4-FFF2-40B4-BE49-F238E27FC236}">
                <a16:creationId xmlns:a16="http://schemas.microsoft.com/office/drawing/2014/main" id="{C7E34588-61EA-4CC8-BC8F-9623951BD504}"/>
              </a:ext>
            </a:extLst>
          </p:cNvPr>
          <p:cNvSpPr/>
          <p:nvPr/>
        </p:nvSpPr>
        <p:spPr>
          <a:xfrm>
            <a:off x="5550437" y="4448859"/>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iamond 35">
            <a:extLst>
              <a:ext uri="{FF2B5EF4-FFF2-40B4-BE49-F238E27FC236}">
                <a16:creationId xmlns:a16="http://schemas.microsoft.com/office/drawing/2014/main" id="{FAD88293-9850-41D6-BAC5-5886F7B573E6}"/>
              </a:ext>
            </a:extLst>
          </p:cNvPr>
          <p:cNvSpPr/>
          <p:nvPr/>
        </p:nvSpPr>
        <p:spPr>
          <a:xfrm>
            <a:off x="6141517" y="2564186"/>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iamond 36">
            <a:extLst>
              <a:ext uri="{FF2B5EF4-FFF2-40B4-BE49-F238E27FC236}">
                <a16:creationId xmlns:a16="http://schemas.microsoft.com/office/drawing/2014/main" id="{E461841B-B137-4510-AC8D-2AE346EDEFB7}"/>
              </a:ext>
            </a:extLst>
          </p:cNvPr>
          <p:cNvSpPr/>
          <p:nvPr/>
        </p:nvSpPr>
        <p:spPr>
          <a:xfrm>
            <a:off x="7180095" y="1895164"/>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ctor: Elbow 37">
            <a:extLst>
              <a:ext uri="{FF2B5EF4-FFF2-40B4-BE49-F238E27FC236}">
                <a16:creationId xmlns:a16="http://schemas.microsoft.com/office/drawing/2014/main" id="{37DCE9A1-2847-4791-BDA0-344E25948203}"/>
              </a:ext>
            </a:extLst>
          </p:cNvPr>
          <p:cNvCxnSpPr>
            <a:cxnSpLocks/>
            <a:stCxn id="35" idx="2"/>
            <a:endCxn id="33" idx="0"/>
          </p:cNvCxnSpPr>
          <p:nvPr/>
        </p:nvCxnSpPr>
        <p:spPr>
          <a:xfrm rot="5400000">
            <a:off x="5239226" y="4890130"/>
            <a:ext cx="667057" cy="268511"/>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20EADC8B-E1C1-4751-B086-B140C9CFC087}"/>
              </a:ext>
            </a:extLst>
          </p:cNvPr>
          <p:cNvCxnSpPr>
            <a:cxnSpLocks/>
            <a:stCxn id="36" idx="2"/>
            <a:endCxn id="18" idx="0"/>
          </p:cNvCxnSpPr>
          <p:nvPr/>
        </p:nvCxnSpPr>
        <p:spPr>
          <a:xfrm rot="5400000">
            <a:off x="5578876" y="2970119"/>
            <a:ext cx="883148" cy="555279"/>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FDECD3D6-F299-44BE-83D4-E25FF8BB3F9A}"/>
              </a:ext>
            </a:extLst>
          </p:cNvPr>
          <p:cNvCxnSpPr>
            <a:cxnSpLocks/>
            <a:stCxn id="37" idx="3"/>
            <a:endCxn id="42" idx="3"/>
          </p:cNvCxnSpPr>
          <p:nvPr/>
        </p:nvCxnSpPr>
        <p:spPr>
          <a:xfrm flipH="1">
            <a:off x="7202954" y="2016163"/>
            <a:ext cx="290284" cy="378340"/>
          </a:xfrm>
          <a:prstGeom prst="bentConnector3">
            <a:avLst>
              <a:gd name="adj1" fmla="val -143282"/>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EF67960B-D137-42F6-A78F-1D2275F50E09}"/>
              </a:ext>
            </a:extLst>
          </p:cNvPr>
          <p:cNvCxnSpPr>
            <a:cxnSpLocks/>
            <a:stCxn id="36" idx="2"/>
            <a:endCxn id="21" idx="0"/>
          </p:cNvCxnSpPr>
          <p:nvPr/>
        </p:nvCxnSpPr>
        <p:spPr>
          <a:xfrm rot="16200000" flipH="1">
            <a:off x="6678044" y="2426229"/>
            <a:ext cx="890414" cy="1650324"/>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3F3E5FC7-D508-400A-B340-4BA03150A991}"/>
              </a:ext>
            </a:extLst>
          </p:cNvPr>
          <p:cNvSpPr/>
          <p:nvPr/>
        </p:nvSpPr>
        <p:spPr>
          <a:xfrm>
            <a:off x="7157235" y="2367787"/>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Arrow Connector 42">
            <a:extLst>
              <a:ext uri="{FF2B5EF4-FFF2-40B4-BE49-F238E27FC236}">
                <a16:creationId xmlns:a16="http://schemas.microsoft.com/office/drawing/2014/main" id="{D7EC2104-C9FA-4B26-BE43-9EE2972805E3}"/>
              </a:ext>
            </a:extLst>
          </p:cNvPr>
          <p:cNvCxnSpPr>
            <a:stCxn id="17" idx="1"/>
            <a:endCxn id="23" idx="3"/>
          </p:cNvCxnSpPr>
          <p:nvPr/>
        </p:nvCxnSpPr>
        <p:spPr>
          <a:xfrm flipH="1">
            <a:off x="4079247" y="4059019"/>
            <a:ext cx="809417" cy="3659"/>
          </a:xfrm>
          <a:prstGeom prst="straightConnector1">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5A1029B0-306A-45E7-BDCC-16986BECF4C0}"/>
              </a:ext>
            </a:extLst>
          </p:cNvPr>
          <p:cNvCxnSpPr>
            <a:cxnSpLocks/>
            <a:stCxn id="34" idx="3"/>
            <a:endCxn id="45" idx="0"/>
          </p:cNvCxnSpPr>
          <p:nvPr/>
        </p:nvCxnSpPr>
        <p:spPr>
          <a:xfrm rot="16200000" flipH="1">
            <a:off x="3341039" y="1781421"/>
            <a:ext cx="1661210" cy="1998752"/>
          </a:xfrm>
          <a:prstGeom prst="bentConnector3">
            <a:avLst>
              <a:gd name="adj1" fmla="val 86475"/>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6D37FC21-02A2-4361-ADE3-FBD2D11658F9}"/>
              </a:ext>
            </a:extLst>
          </p:cNvPr>
          <p:cNvSpPr/>
          <p:nvPr/>
        </p:nvSpPr>
        <p:spPr>
          <a:xfrm>
            <a:off x="5148160" y="3611402"/>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237627A-C94D-4DF2-BDBF-CC2DA2F2CA56}"/>
              </a:ext>
            </a:extLst>
          </p:cNvPr>
          <p:cNvSpPr/>
          <p:nvPr/>
        </p:nvSpPr>
        <p:spPr>
          <a:xfrm>
            <a:off x="5377743" y="2142333"/>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Connector: Elbow 46">
            <a:extLst>
              <a:ext uri="{FF2B5EF4-FFF2-40B4-BE49-F238E27FC236}">
                <a16:creationId xmlns:a16="http://schemas.microsoft.com/office/drawing/2014/main" id="{51948A36-300C-4152-B4D1-E2CBF32CE10E}"/>
              </a:ext>
            </a:extLst>
          </p:cNvPr>
          <p:cNvCxnSpPr>
            <a:cxnSpLocks/>
            <a:stCxn id="34" idx="3"/>
            <a:endCxn id="46" idx="1"/>
          </p:cNvCxnSpPr>
          <p:nvPr/>
        </p:nvCxnSpPr>
        <p:spPr>
          <a:xfrm rot="16200000" flipH="1">
            <a:off x="4165577" y="956882"/>
            <a:ext cx="218857" cy="2205475"/>
          </a:xfrm>
          <a:prstGeom prst="bentConnector2">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1B485DE-C4AE-4ABC-8D6F-52DF5614512F}"/>
              </a:ext>
            </a:extLst>
          </p:cNvPr>
          <p:cNvSpPr/>
          <p:nvPr/>
        </p:nvSpPr>
        <p:spPr>
          <a:xfrm>
            <a:off x="7336666" y="363184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Connector: Elbow 48">
            <a:extLst>
              <a:ext uri="{FF2B5EF4-FFF2-40B4-BE49-F238E27FC236}">
                <a16:creationId xmlns:a16="http://schemas.microsoft.com/office/drawing/2014/main" id="{09AE192A-43E4-408D-96F5-7C21912CD160}"/>
              </a:ext>
            </a:extLst>
          </p:cNvPr>
          <p:cNvCxnSpPr>
            <a:cxnSpLocks/>
            <a:stCxn id="34" idx="3"/>
            <a:endCxn id="48" idx="0"/>
          </p:cNvCxnSpPr>
          <p:nvPr/>
        </p:nvCxnSpPr>
        <p:spPr>
          <a:xfrm rot="16200000" flipH="1">
            <a:off x="4425069" y="697391"/>
            <a:ext cx="1681657" cy="4187258"/>
          </a:xfrm>
          <a:prstGeom prst="bentConnector3">
            <a:avLst>
              <a:gd name="adj1" fmla="val 85377"/>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139C60A-B8E9-46DF-B95E-6B1E7D98DE65}"/>
              </a:ext>
            </a:extLst>
          </p:cNvPr>
          <p:cNvSpPr/>
          <p:nvPr/>
        </p:nvSpPr>
        <p:spPr>
          <a:xfrm>
            <a:off x="3157423" y="3621626"/>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5B2853C2-BCBA-48A7-92FE-3CF57C713A69}"/>
              </a:ext>
            </a:extLst>
          </p:cNvPr>
          <p:cNvSpPr/>
          <p:nvPr/>
        </p:nvSpPr>
        <p:spPr>
          <a:xfrm>
            <a:off x="1413607" y="363184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Connector: Elbow 51">
            <a:extLst>
              <a:ext uri="{FF2B5EF4-FFF2-40B4-BE49-F238E27FC236}">
                <a16:creationId xmlns:a16="http://schemas.microsoft.com/office/drawing/2014/main" id="{1AA82FD4-535D-49B0-89D7-87360698CE92}"/>
              </a:ext>
            </a:extLst>
          </p:cNvPr>
          <p:cNvCxnSpPr>
            <a:cxnSpLocks/>
            <a:stCxn id="34" idx="3"/>
            <a:endCxn id="50" idx="0"/>
          </p:cNvCxnSpPr>
          <p:nvPr/>
        </p:nvCxnSpPr>
        <p:spPr>
          <a:xfrm rot="16200000" flipH="1">
            <a:off x="2340558" y="2781901"/>
            <a:ext cx="1671434" cy="8015"/>
          </a:xfrm>
          <a:prstGeom prst="bentConnector3">
            <a:avLst>
              <a:gd name="adj1" fmla="val 50000"/>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2D6C0A87-CDEC-4A22-80D5-9C700A683FBF}"/>
              </a:ext>
            </a:extLst>
          </p:cNvPr>
          <p:cNvCxnSpPr>
            <a:cxnSpLocks/>
            <a:stCxn id="34" idx="3"/>
            <a:endCxn id="51" idx="0"/>
          </p:cNvCxnSpPr>
          <p:nvPr/>
        </p:nvCxnSpPr>
        <p:spPr>
          <a:xfrm rot="5400000">
            <a:off x="1463540" y="1923120"/>
            <a:ext cx="1681657" cy="1735801"/>
          </a:xfrm>
          <a:prstGeom prst="bentConnector3">
            <a:avLst>
              <a:gd name="adj1" fmla="val 85376"/>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6D1B5D8C-CEE3-45F0-B6A0-D1E6CCEEE365}"/>
              </a:ext>
            </a:extLst>
          </p:cNvPr>
          <p:cNvSpPr/>
          <p:nvPr/>
        </p:nvSpPr>
        <p:spPr>
          <a:xfrm>
            <a:off x="4829854" y="5280548"/>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Connector: Elbow 54">
            <a:extLst>
              <a:ext uri="{FF2B5EF4-FFF2-40B4-BE49-F238E27FC236}">
                <a16:creationId xmlns:a16="http://schemas.microsoft.com/office/drawing/2014/main" id="{11997E93-63FE-4E24-82DE-4961E139348A}"/>
              </a:ext>
            </a:extLst>
          </p:cNvPr>
          <p:cNvCxnSpPr>
            <a:cxnSpLocks/>
            <a:stCxn id="34" idx="3"/>
            <a:endCxn id="54" idx="0"/>
          </p:cNvCxnSpPr>
          <p:nvPr/>
        </p:nvCxnSpPr>
        <p:spPr>
          <a:xfrm rot="16200000" flipH="1">
            <a:off x="2347313" y="2775147"/>
            <a:ext cx="3330356" cy="1680446"/>
          </a:xfrm>
          <a:prstGeom prst="bentConnector3">
            <a:avLst>
              <a:gd name="adj1" fmla="val 50000"/>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65305C19-0BD3-491B-93DF-39EFB620E51D}"/>
              </a:ext>
            </a:extLst>
          </p:cNvPr>
          <p:cNvGrpSpPr/>
          <p:nvPr/>
        </p:nvGrpSpPr>
        <p:grpSpPr>
          <a:xfrm>
            <a:off x="2404558" y="5349490"/>
            <a:ext cx="1703535" cy="747475"/>
            <a:chOff x="2335426" y="2514837"/>
            <a:chExt cx="1703535" cy="825263"/>
          </a:xfrm>
        </p:grpSpPr>
        <p:sp>
          <p:nvSpPr>
            <p:cNvPr id="57" name="Rectangle: Rounded Corners 56">
              <a:extLst>
                <a:ext uri="{FF2B5EF4-FFF2-40B4-BE49-F238E27FC236}">
                  <a16:creationId xmlns:a16="http://schemas.microsoft.com/office/drawing/2014/main" id="{444C329D-7145-4151-B068-00E6117DFAB2}"/>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9A591FEB-8A50-4BC4-BBA4-5340C894C0E4}"/>
                </a:ext>
              </a:extLst>
            </p:cNvPr>
            <p:cNvSpPr txBox="1"/>
            <p:nvPr/>
          </p:nvSpPr>
          <p:spPr>
            <a:xfrm>
              <a:off x="2633592" y="2716295"/>
              <a:ext cx="111197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Complex</a:t>
              </a:r>
            </a:p>
          </p:txBody>
        </p:sp>
      </p:grpSp>
      <p:sp>
        <p:nvSpPr>
          <p:cNvPr id="59" name="TextBox 58">
            <a:extLst>
              <a:ext uri="{FF2B5EF4-FFF2-40B4-BE49-F238E27FC236}">
                <a16:creationId xmlns:a16="http://schemas.microsoft.com/office/drawing/2014/main" id="{F377E72E-71E1-473B-8229-1B91058B7498}"/>
              </a:ext>
            </a:extLst>
          </p:cNvPr>
          <p:cNvSpPr txBox="1"/>
          <p:nvPr/>
        </p:nvSpPr>
        <p:spPr>
          <a:xfrm>
            <a:off x="581192" y="4400927"/>
            <a:ext cx="918970" cy="276999"/>
          </a:xfrm>
          <a:prstGeom prst="rect">
            <a:avLst/>
          </a:prstGeom>
          <a:noFill/>
        </p:spPr>
        <p:txBody>
          <a:bodyPr wrap="none" rtlCol="0">
            <a:spAutoFit/>
          </a:bodyPr>
          <a:lstStyle/>
          <a:p>
            <a:r>
              <a:rPr lang="en-US" sz="1200" dirty="0"/>
              <a:t>Ports / NICs</a:t>
            </a:r>
          </a:p>
        </p:txBody>
      </p:sp>
      <p:sp>
        <p:nvSpPr>
          <p:cNvPr id="60" name="TextBox 59">
            <a:extLst>
              <a:ext uri="{FF2B5EF4-FFF2-40B4-BE49-F238E27FC236}">
                <a16:creationId xmlns:a16="http://schemas.microsoft.com/office/drawing/2014/main" id="{0E71E737-3013-4B79-88A4-7E78CF5FB1E3}"/>
              </a:ext>
            </a:extLst>
          </p:cNvPr>
          <p:cNvSpPr txBox="1"/>
          <p:nvPr/>
        </p:nvSpPr>
        <p:spPr>
          <a:xfrm>
            <a:off x="7201687" y="4397217"/>
            <a:ext cx="962123" cy="276999"/>
          </a:xfrm>
          <a:prstGeom prst="rect">
            <a:avLst/>
          </a:prstGeom>
          <a:noFill/>
        </p:spPr>
        <p:txBody>
          <a:bodyPr wrap="none" rtlCol="0">
            <a:spAutoFit/>
          </a:bodyPr>
          <a:lstStyle/>
          <a:p>
            <a:r>
              <a:rPr lang="en-US" sz="1200" dirty="0"/>
              <a:t>Connectivity</a:t>
            </a:r>
          </a:p>
        </p:txBody>
      </p:sp>
      <p:cxnSp>
        <p:nvCxnSpPr>
          <p:cNvPr id="61" name="Connector: Elbow 60">
            <a:extLst>
              <a:ext uri="{FF2B5EF4-FFF2-40B4-BE49-F238E27FC236}">
                <a16:creationId xmlns:a16="http://schemas.microsoft.com/office/drawing/2014/main" id="{6D9F527A-400F-4F11-85D1-5BDA70DC1CD5}"/>
              </a:ext>
            </a:extLst>
          </p:cNvPr>
          <p:cNvCxnSpPr>
            <a:cxnSpLocks/>
            <a:stCxn id="63" idx="2"/>
            <a:endCxn id="62" idx="0"/>
          </p:cNvCxnSpPr>
          <p:nvPr/>
        </p:nvCxnSpPr>
        <p:spPr>
          <a:xfrm rot="5400000">
            <a:off x="4050508" y="4061198"/>
            <a:ext cx="809163" cy="1642912"/>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A76FCE0D-50CE-4DD3-9688-96A25955E430}"/>
              </a:ext>
            </a:extLst>
          </p:cNvPr>
          <p:cNvSpPr/>
          <p:nvPr/>
        </p:nvSpPr>
        <p:spPr>
          <a:xfrm>
            <a:off x="3610773" y="5287236"/>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CC29BB3-9CBF-45E9-9552-75F6542B9337}"/>
              </a:ext>
            </a:extLst>
          </p:cNvPr>
          <p:cNvSpPr/>
          <p:nvPr/>
        </p:nvSpPr>
        <p:spPr>
          <a:xfrm>
            <a:off x="5253685" y="4424642"/>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6D49FCB-262A-44A8-9533-EA646727E52A}"/>
              </a:ext>
            </a:extLst>
          </p:cNvPr>
          <p:cNvSpPr/>
          <p:nvPr/>
        </p:nvSpPr>
        <p:spPr>
          <a:xfrm>
            <a:off x="3083117" y="5284660"/>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41497E10-926F-4CE4-9FB5-357E92B2CE7E}"/>
              </a:ext>
            </a:extLst>
          </p:cNvPr>
          <p:cNvSpPr/>
          <p:nvPr/>
        </p:nvSpPr>
        <p:spPr>
          <a:xfrm>
            <a:off x="3230134" y="4422143"/>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Connector: Elbow 65">
            <a:extLst>
              <a:ext uri="{FF2B5EF4-FFF2-40B4-BE49-F238E27FC236}">
                <a16:creationId xmlns:a16="http://schemas.microsoft.com/office/drawing/2014/main" id="{50249761-ABE6-4190-93E4-C52E0069AC81}"/>
              </a:ext>
            </a:extLst>
          </p:cNvPr>
          <p:cNvCxnSpPr>
            <a:cxnSpLocks/>
            <a:stCxn id="65" idx="2"/>
            <a:endCxn id="64" idx="0"/>
          </p:cNvCxnSpPr>
          <p:nvPr/>
        </p:nvCxnSpPr>
        <p:spPr>
          <a:xfrm rot="5400000">
            <a:off x="2774943" y="4806609"/>
            <a:ext cx="809086" cy="147017"/>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3067064F-D1CE-4C6E-9E7A-1C68A28E30BB}"/>
              </a:ext>
            </a:extLst>
          </p:cNvPr>
          <p:cNvSpPr txBox="1"/>
          <p:nvPr/>
        </p:nvSpPr>
        <p:spPr>
          <a:xfrm>
            <a:off x="5475725" y="3391568"/>
            <a:ext cx="333746" cy="369332"/>
          </a:xfrm>
          <a:prstGeom prst="rect">
            <a:avLst/>
          </a:prstGeom>
          <a:noFill/>
        </p:spPr>
        <p:txBody>
          <a:bodyPr wrap="none" rtlCol="0">
            <a:spAutoFit/>
          </a:bodyPr>
          <a:lstStyle/>
          <a:p>
            <a:r>
              <a:rPr lang="en-US" dirty="0"/>
              <a:t>N</a:t>
            </a:r>
          </a:p>
        </p:txBody>
      </p:sp>
      <p:sp>
        <p:nvSpPr>
          <p:cNvPr id="68" name="TextBox 67">
            <a:extLst>
              <a:ext uri="{FF2B5EF4-FFF2-40B4-BE49-F238E27FC236}">
                <a16:creationId xmlns:a16="http://schemas.microsoft.com/office/drawing/2014/main" id="{99400376-50F3-40E5-9A87-FBD624E9B055}"/>
              </a:ext>
            </a:extLst>
          </p:cNvPr>
          <p:cNvSpPr txBox="1"/>
          <p:nvPr/>
        </p:nvSpPr>
        <p:spPr>
          <a:xfrm>
            <a:off x="6004516" y="2707338"/>
            <a:ext cx="301686" cy="369332"/>
          </a:xfrm>
          <a:prstGeom prst="rect">
            <a:avLst/>
          </a:prstGeom>
          <a:noFill/>
        </p:spPr>
        <p:txBody>
          <a:bodyPr wrap="none" rtlCol="0">
            <a:spAutoFit/>
          </a:bodyPr>
          <a:lstStyle/>
          <a:p>
            <a:r>
              <a:rPr lang="en-US" dirty="0"/>
              <a:t>1</a:t>
            </a:r>
          </a:p>
        </p:txBody>
      </p:sp>
      <p:sp>
        <p:nvSpPr>
          <p:cNvPr id="69" name="TextBox 68">
            <a:extLst>
              <a:ext uri="{FF2B5EF4-FFF2-40B4-BE49-F238E27FC236}">
                <a16:creationId xmlns:a16="http://schemas.microsoft.com/office/drawing/2014/main" id="{F8B8DA43-4F37-493F-A14D-9D61B561FD5C}"/>
              </a:ext>
            </a:extLst>
          </p:cNvPr>
          <p:cNvSpPr txBox="1"/>
          <p:nvPr/>
        </p:nvSpPr>
        <p:spPr>
          <a:xfrm>
            <a:off x="6315246" y="2693995"/>
            <a:ext cx="301686" cy="369332"/>
          </a:xfrm>
          <a:prstGeom prst="rect">
            <a:avLst/>
          </a:prstGeom>
          <a:noFill/>
        </p:spPr>
        <p:txBody>
          <a:bodyPr wrap="none" rtlCol="0">
            <a:spAutoFit/>
          </a:bodyPr>
          <a:lstStyle/>
          <a:p>
            <a:r>
              <a:rPr lang="en-US" dirty="0"/>
              <a:t>1</a:t>
            </a:r>
          </a:p>
        </p:txBody>
      </p:sp>
      <p:sp>
        <p:nvSpPr>
          <p:cNvPr id="70" name="TextBox 69">
            <a:extLst>
              <a:ext uri="{FF2B5EF4-FFF2-40B4-BE49-F238E27FC236}">
                <a16:creationId xmlns:a16="http://schemas.microsoft.com/office/drawing/2014/main" id="{DCC88EAD-5DB4-4EC1-8321-C65E16AC1F4D}"/>
              </a:ext>
            </a:extLst>
          </p:cNvPr>
          <p:cNvSpPr txBox="1"/>
          <p:nvPr/>
        </p:nvSpPr>
        <p:spPr>
          <a:xfrm>
            <a:off x="4652754" y="3708394"/>
            <a:ext cx="301686" cy="369332"/>
          </a:xfrm>
          <a:prstGeom prst="rect">
            <a:avLst/>
          </a:prstGeom>
          <a:noFill/>
        </p:spPr>
        <p:txBody>
          <a:bodyPr wrap="none" rtlCol="0">
            <a:spAutoFit/>
          </a:bodyPr>
          <a:lstStyle/>
          <a:p>
            <a:r>
              <a:rPr lang="en-US" dirty="0"/>
              <a:t>1</a:t>
            </a:r>
          </a:p>
        </p:txBody>
      </p:sp>
      <p:sp>
        <p:nvSpPr>
          <p:cNvPr id="71" name="TextBox 70">
            <a:extLst>
              <a:ext uri="{FF2B5EF4-FFF2-40B4-BE49-F238E27FC236}">
                <a16:creationId xmlns:a16="http://schemas.microsoft.com/office/drawing/2014/main" id="{A692882B-B30A-454B-AB09-BF4C3D365CAC}"/>
              </a:ext>
            </a:extLst>
          </p:cNvPr>
          <p:cNvSpPr txBox="1"/>
          <p:nvPr/>
        </p:nvSpPr>
        <p:spPr>
          <a:xfrm>
            <a:off x="7946032" y="3382591"/>
            <a:ext cx="333746" cy="369332"/>
          </a:xfrm>
          <a:prstGeom prst="rect">
            <a:avLst/>
          </a:prstGeom>
          <a:noFill/>
        </p:spPr>
        <p:txBody>
          <a:bodyPr wrap="none" rtlCol="0">
            <a:spAutoFit/>
          </a:bodyPr>
          <a:lstStyle/>
          <a:p>
            <a:r>
              <a:rPr lang="en-US" dirty="0"/>
              <a:t>N</a:t>
            </a:r>
          </a:p>
        </p:txBody>
      </p:sp>
      <p:sp>
        <p:nvSpPr>
          <p:cNvPr id="72" name="TextBox 71">
            <a:extLst>
              <a:ext uri="{FF2B5EF4-FFF2-40B4-BE49-F238E27FC236}">
                <a16:creationId xmlns:a16="http://schemas.microsoft.com/office/drawing/2014/main" id="{4CB13EEA-AE40-4859-B569-A22F5E320A26}"/>
              </a:ext>
            </a:extLst>
          </p:cNvPr>
          <p:cNvSpPr txBox="1"/>
          <p:nvPr/>
        </p:nvSpPr>
        <p:spPr>
          <a:xfrm>
            <a:off x="4024036" y="3692018"/>
            <a:ext cx="301686" cy="369332"/>
          </a:xfrm>
          <a:prstGeom prst="rect">
            <a:avLst/>
          </a:prstGeom>
          <a:noFill/>
        </p:spPr>
        <p:txBody>
          <a:bodyPr wrap="none" rtlCol="0">
            <a:spAutoFit/>
          </a:bodyPr>
          <a:lstStyle/>
          <a:p>
            <a:r>
              <a:rPr lang="en-US" dirty="0"/>
              <a:t>1</a:t>
            </a:r>
          </a:p>
        </p:txBody>
      </p:sp>
      <p:sp>
        <p:nvSpPr>
          <p:cNvPr id="73" name="Rectangle 72">
            <a:extLst>
              <a:ext uri="{FF2B5EF4-FFF2-40B4-BE49-F238E27FC236}">
                <a16:creationId xmlns:a16="http://schemas.microsoft.com/office/drawing/2014/main" id="{A44E1F70-47E4-42B4-8608-4E58E730F697}"/>
              </a:ext>
            </a:extLst>
          </p:cNvPr>
          <p:cNvSpPr/>
          <p:nvPr/>
        </p:nvSpPr>
        <p:spPr>
          <a:xfrm>
            <a:off x="1844787" y="3616983"/>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4099E674-E435-4FCD-94A7-A1E1CF439471}"/>
              </a:ext>
            </a:extLst>
          </p:cNvPr>
          <p:cNvSpPr/>
          <p:nvPr/>
        </p:nvSpPr>
        <p:spPr>
          <a:xfrm>
            <a:off x="5336702" y="3636113"/>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Connector: Elbow 74">
            <a:extLst>
              <a:ext uri="{FF2B5EF4-FFF2-40B4-BE49-F238E27FC236}">
                <a16:creationId xmlns:a16="http://schemas.microsoft.com/office/drawing/2014/main" id="{1970B8D9-2CB5-40BF-A6B1-87438CE6C088}"/>
              </a:ext>
            </a:extLst>
          </p:cNvPr>
          <p:cNvCxnSpPr>
            <a:cxnSpLocks/>
            <a:stCxn id="74" idx="0"/>
            <a:endCxn id="73" idx="0"/>
          </p:cNvCxnSpPr>
          <p:nvPr/>
        </p:nvCxnSpPr>
        <p:spPr>
          <a:xfrm rot="16200000" flipV="1">
            <a:off x="3604040" y="1880590"/>
            <a:ext cx="19130" cy="3491915"/>
          </a:xfrm>
          <a:prstGeom prst="bentConnector3">
            <a:avLst>
              <a:gd name="adj1" fmla="val 1936189"/>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76" name="Rectangle 75">
            <a:extLst>
              <a:ext uri="{FF2B5EF4-FFF2-40B4-BE49-F238E27FC236}">
                <a16:creationId xmlns:a16="http://schemas.microsoft.com/office/drawing/2014/main" id="{AF50575E-DBD1-4E89-933D-A98B688E5F61}"/>
              </a:ext>
            </a:extLst>
          </p:cNvPr>
          <p:cNvSpPr/>
          <p:nvPr/>
        </p:nvSpPr>
        <p:spPr>
          <a:xfrm>
            <a:off x="7510004" y="3610375"/>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CEAD09DE-3815-49A1-9CAB-578FBBEC28A0}"/>
              </a:ext>
            </a:extLst>
          </p:cNvPr>
          <p:cNvSpPr/>
          <p:nvPr/>
        </p:nvSpPr>
        <p:spPr>
          <a:xfrm>
            <a:off x="1683913" y="3624416"/>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Connector: Elbow 77">
            <a:extLst>
              <a:ext uri="{FF2B5EF4-FFF2-40B4-BE49-F238E27FC236}">
                <a16:creationId xmlns:a16="http://schemas.microsoft.com/office/drawing/2014/main" id="{5555F08F-A357-4246-920E-DDCFE786E4EA}"/>
              </a:ext>
            </a:extLst>
          </p:cNvPr>
          <p:cNvCxnSpPr>
            <a:cxnSpLocks/>
            <a:stCxn id="76" idx="0"/>
            <a:endCxn id="77" idx="0"/>
          </p:cNvCxnSpPr>
          <p:nvPr/>
        </p:nvCxnSpPr>
        <p:spPr>
          <a:xfrm rot="16200000" flipH="1" flipV="1">
            <a:off x="4612798" y="704349"/>
            <a:ext cx="14041" cy="5826091"/>
          </a:xfrm>
          <a:prstGeom prst="bentConnector3">
            <a:avLst>
              <a:gd name="adj1" fmla="val -3295891"/>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pic>
        <p:nvPicPr>
          <p:cNvPr id="79" name="Picture 2" descr="C:\Users\cheung\AppData\Local\Temp\SNAGHTML31cda19.PNG">
            <a:extLst>
              <a:ext uri="{FF2B5EF4-FFF2-40B4-BE49-F238E27FC236}">
                <a16:creationId xmlns:a16="http://schemas.microsoft.com/office/drawing/2014/main" id="{6875166E-A737-4662-AEC2-9827F542F0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61548" y="2559"/>
            <a:ext cx="541869" cy="545883"/>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a:extLst>
              <a:ext uri="{FF2B5EF4-FFF2-40B4-BE49-F238E27FC236}">
                <a16:creationId xmlns:a16="http://schemas.microsoft.com/office/drawing/2014/main" id="{D2FF9B0D-1347-4C34-A7DD-ED1D9D179BB2}"/>
              </a:ext>
            </a:extLst>
          </p:cNvPr>
          <p:cNvGrpSpPr/>
          <p:nvPr/>
        </p:nvGrpSpPr>
        <p:grpSpPr>
          <a:xfrm>
            <a:off x="318866" y="5346987"/>
            <a:ext cx="1956173" cy="747475"/>
            <a:chOff x="2967598" y="4892427"/>
            <a:chExt cx="1956173" cy="747475"/>
          </a:xfrm>
        </p:grpSpPr>
        <p:grpSp>
          <p:nvGrpSpPr>
            <p:cNvPr id="81" name="Group 80">
              <a:extLst>
                <a:ext uri="{FF2B5EF4-FFF2-40B4-BE49-F238E27FC236}">
                  <a16:creationId xmlns:a16="http://schemas.microsoft.com/office/drawing/2014/main" id="{F2859767-F9BC-40CF-9410-96F02530B721}"/>
                </a:ext>
              </a:extLst>
            </p:cNvPr>
            <p:cNvGrpSpPr/>
            <p:nvPr/>
          </p:nvGrpSpPr>
          <p:grpSpPr>
            <a:xfrm>
              <a:off x="3220236" y="4892427"/>
              <a:ext cx="1703535" cy="747475"/>
              <a:chOff x="2335426" y="2514837"/>
              <a:chExt cx="1703535" cy="825263"/>
            </a:xfrm>
          </p:grpSpPr>
          <p:sp>
            <p:nvSpPr>
              <p:cNvPr id="84" name="Rectangle: Rounded Corners 83">
                <a:extLst>
                  <a:ext uri="{FF2B5EF4-FFF2-40B4-BE49-F238E27FC236}">
                    <a16:creationId xmlns:a16="http://schemas.microsoft.com/office/drawing/2014/main" id="{8648D462-47F9-4006-BB40-C1A1467F5E1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BFB75902-1133-4C71-994B-A1655B6E04FB}"/>
                  </a:ext>
                </a:extLst>
              </p:cNvPr>
              <p:cNvSpPr txBox="1"/>
              <p:nvPr/>
            </p:nvSpPr>
            <p:spPr>
              <a:xfrm>
                <a:off x="2472452" y="2519310"/>
                <a:ext cx="143424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NF</a:t>
                </a:r>
              </a:p>
              <a:p>
                <a:pPr algn="ctr"/>
                <a:r>
                  <a:rPr lang="en-US" sz="2000" b="1" dirty="0">
                    <a:solidFill>
                      <a:srgbClr val="0000CC"/>
                    </a:solidFill>
                    <a:effectLst>
                      <a:outerShdw blurRad="50800" dist="50800" dir="5400000" algn="ctr" rotWithShape="0">
                        <a:srgbClr val="FF3300"/>
                      </a:outerShdw>
                    </a:effectLst>
                  </a:rPr>
                  <a:t>Component</a:t>
                </a:r>
              </a:p>
            </p:txBody>
          </p:sp>
        </p:grpSp>
        <p:sp>
          <p:nvSpPr>
            <p:cNvPr id="82" name="Rectangle 81">
              <a:extLst>
                <a:ext uri="{FF2B5EF4-FFF2-40B4-BE49-F238E27FC236}">
                  <a16:creationId xmlns:a16="http://schemas.microsoft.com/office/drawing/2014/main" id="{7072BC6A-A2F2-47FC-89F1-2F93C3A7E19F}"/>
                </a:ext>
              </a:extLst>
            </p:cNvPr>
            <p:cNvSpPr/>
            <p:nvPr/>
          </p:nvSpPr>
          <p:spPr>
            <a:xfrm>
              <a:off x="2967598" y="5009837"/>
              <a:ext cx="394987" cy="15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35DB9D9C-6720-4F19-B90F-7798A304289E}"/>
                </a:ext>
              </a:extLst>
            </p:cNvPr>
            <p:cNvSpPr/>
            <p:nvPr/>
          </p:nvSpPr>
          <p:spPr>
            <a:xfrm>
              <a:off x="2967598" y="5337154"/>
              <a:ext cx="394987" cy="159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6" name="Diamond 85">
            <a:extLst>
              <a:ext uri="{FF2B5EF4-FFF2-40B4-BE49-F238E27FC236}">
                <a16:creationId xmlns:a16="http://schemas.microsoft.com/office/drawing/2014/main" id="{53329C0E-8EFF-46D7-899A-74FE162F2248}"/>
              </a:ext>
            </a:extLst>
          </p:cNvPr>
          <p:cNvSpPr/>
          <p:nvPr/>
        </p:nvSpPr>
        <p:spPr>
          <a:xfrm>
            <a:off x="2443282" y="4463499"/>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DC28257A-CA3B-4189-88EA-525E8837EE6B}"/>
              </a:ext>
            </a:extLst>
          </p:cNvPr>
          <p:cNvCxnSpPr>
            <a:cxnSpLocks/>
            <a:stCxn id="86" idx="2"/>
            <a:endCxn id="85" idx="0"/>
          </p:cNvCxnSpPr>
          <p:nvPr/>
        </p:nvCxnSpPr>
        <p:spPr>
          <a:xfrm rot="5400000">
            <a:off x="1689982" y="4441165"/>
            <a:ext cx="645541" cy="1174204"/>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416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4675A38-DD5E-4106-840C-4E4B1D48BA93}"/>
              </a:ext>
            </a:extLst>
          </p:cNvPr>
          <p:cNvGrpSpPr/>
          <p:nvPr/>
        </p:nvGrpSpPr>
        <p:grpSpPr>
          <a:xfrm>
            <a:off x="-5269" y="-13353"/>
            <a:ext cx="6863269" cy="6865687"/>
            <a:chOff x="-5269" y="-13353"/>
            <a:chExt cx="9149269" cy="6865687"/>
          </a:xfrm>
        </p:grpSpPr>
        <p:sp>
          <p:nvSpPr>
            <p:cNvPr id="5" name="Rectangle 4">
              <a:extLst>
                <a:ext uri="{FF2B5EF4-FFF2-40B4-BE49-F238E27FC236}">
                  <a16:creationId xmlns:a16="http://schemas.microsoft.com/office/drawing/2014/main" id="{B220FD4B-5204-47A3-91A2-BD3DE5BCCCC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77F3DB6-0C3B-47E6-B671-34EF77BE7DEF}"/>
                </a:ext>
              </a:extLst>
            </p:cNvPr>
            <p:cNvSpPr txBox="1"/>
            <p:nvPr/>
          </p:nvSpPr>
          <p:spPr>
            <a:xfrm>
              <a:off x="2887228" y="-13353"/>
              <a:ext cx="334899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ETSI (SOL1) NF Model</a:t>
              </a:r>
            </a:p>
          </p:txBody>
        </p:sp>
        <p:sp>
          <p:nvSpPr>
            <p:cNvPr id="7" name="Rectangle 6">
              <a:extLst>
                <a:ext uri="{FF2B5EF4-FFF2-40B4-BE49-F238E27FC236}">
                  <a16:creationId xmlns:a16="http://schemas.microsoft.com/office/drawing/2014/main" id="{42A3CC23-72E7-4734-9564-A3903D890E20}"/>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图片 4" descr="cid:image003.png@01D4729D.C3C81A50">
            <a:extLst>
              <a:ext uri="{FF2B5EF4-FFF2-40B4-BE49-F238E27FC236}">
                <a16:creationId xmlns:a16="http://schemas.microsoft.com/office/drawing/2014/main" id="{00BE7D07-364B-484D-AF74-79F31D07C59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75931" y="629831"/>
            <a:ext cx="6582044" cy="607100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E862313-61F1-4F6E-B236-AB2EB3BFBB4C}"/>
              </a:ext>
            </a:extLst>
          </p:cNvPr>
          <p:cNvSpPr txBox="1"/>
          <p:nvPr/>
        </p:nvSpPr>
        <p:spPr>
          <a:xfrm>
            <a:off x="0" y="6972298"/>
            <a:ext cx="6220870" cy="1815882"/>
          </a:xfrm>
          <a:prstGeom prst="rect">
            <a:avLst/>
          </a:prstGeom>
          <a:noFill/>
        </p:spPr>
        <p:txBody>
          <a:bodyPr wrap="none" rtlCol="0">
            <a:spAutoFit/>
          </a:bodyPr>
          <a:lstStyle/>
          <a:p>
            <a:r>
              <a:rPr lang="en-US" sz="1600" dirty="0"/>
              <a:t>solution is to onboard the PNF-Descriptor</a:t>
            </a:r>
          </a:p>
          <a:p>
            <a:r>
              <a:rPr lang="en-US" sz="1600" dirty="0"/>
              <a:t>What will be onboarded &amp; shared w/ run-time components</a:t>
            </a:r>
          </a:p>
          <a:p>
            <a:r>
              <a:rPr lang="en-US" sz="1600" dirty="0"/>
              <a:t>ETSI (SOL1) differs from internal model</a:t>
            </a:r>
          </a:p>
          <a:p>
            <a:r>
              <a:rPr lang="en-US" sz="1600" dirty="0"/>
              <a:t>How models will be used by UC</a:t>
            </a:r>
          </a:p>
          <a:p>
            <a:r>
              <a:rPr lang="en-US" sz="1600" dirty="0"/>
              <a:t>How we can use an ETSI model PNF-based for VCPE U/C (HEAT template)</a:t>
            </a:r>
          </a:p>
          <a:p>
            <a:r>
              <a:rPr lang="en-US" sz="1600" dirty="0"/>
              <a:t>	want to onboard a TOSCA template INSTEAD of HEAT Template.</a:t>
            </a:r>
          </a:p>
          <a:p>
            <a:r>
              <a:rPr lang="en-US" sz="1600" dirty="0"/>
              <a:t>For PNF Instantiation</a:t>
            </a:r>
          </a:p>
        </p:txBody>
      </p:sp>
    </p:spTree>
    <p:extLst>
      <p:ext uri="{BB962C8B-B14F-4D97-AF65-F5344CB8AC3E}">
        <p14:creationId xmlns:p14="http://schemas.microsoft.com/office/powerpoint/2010/main" val="2262449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NFD DESCRIPTOR (PNFD, VNFD)</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3630541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3192243839"/>
              </p:ext>
            </p:extLst>
          </p:nvPr>
        </p:nvGraphicFramePr>
        <p:xfrm>
          <a:off x="185741" y="1214441"/>
          <a:ext cx="6586537" cy="6574574"/>
        </p:xfrm>
        <a:graphic>
          <a:graphicData uri="http://schemas.openxmlformats.org/drawingml/2006/table">
            <a:tbl>
              <a:tblPr firstRow="1" firstCol="1" bandRow="1">
                <a:tableStyleId>{5940675A-B579-460E-94D1-54222C63F5DA}</a:tableStyleId>
              </a:tblPr>
              <a:tblGrid>
                <a:gridCol w="1358474">
                  <a:extLst>
                    <a:ext uri="{9D8B030D-6E8A-4147-A177-3AD203B41FA5}">
                      <a16:colId xmlns:a16="http://schemas.microsoft.com/office/drawing/2014/main" val="20000"/>
                    </a:ext>
                  </a:extLst>
                </a:gridCol>
                <a:gridCol w="425380">
                  <a:extLst>
                    <a:ext uri="{9D8B030D-6E8A-4147-A177-3AD203B41FA5}">
                      <a16:colId xmlns:a16="http://schemas.microsoft.com/office/drawing/2014/main" val="20001"/>
                    </a:ext>
                  </a:extLst>
                </a:gridCol>
                <a:gridCol w="452825">
                  <a:extLst>
                    <a:ext uri="{9D8B030D-6E8A-4147-A177-3AD203B41FA5}">
                      <a16:colId xmlns:a16="http://schemas.microsoft.com/office/drawing/2014/main" val="20002"/>
                    </a:ext>
                  </a:extLst>
                </a:gridCol>
                <a:gridCol w="1029146">
                  <a:extLst>
                    <a:ext uri="{9D8B030D-6E8A-4147-A177-3AD203B41FA5}">
                      <a16:colId xmlns:a16="http://schemas.microsoft.com/office/drawing/2014/main" val="20003"/>
                    </a:ext>
                  </a:extLst>
                </a:gridCol>
                <a:gridCol w="3320712">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err="1">
                          <a:effectLst/>
                        </a:rPr>
                        <a:t>PnfExtCpd</a:t>
                      </a:r>
                      <a:r>
                        <a:rPr lang="en-GB" sz="1600" dirty="0">
                          <a:effectLst/>
                        </a:rPr>
                        <a:t>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631071"/>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515475" y="82240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grpSp>
        <p:nvGrpSpPr>
          <p:cNvPr id="5" name="Group 4">
            <a:extLst>
              <a:ext uri="{FF2B5EF4-FFF2-40B4-BE49-F238E27FC236}">
                <a16:creationId xmlns:a16="http://schemas.microsoft.com/office/drawing/2014/main" id="{4B7CAB2C-1411-49CC-A0E2-2BDD7D2E89B0}"/>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48F1E78-0707-42D2-941B-66CD0D0D5AF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 name="TextBox 7">
              <a:extLst>
                <a:ext uri="{FF2B5EF4-FFF2-40B4-BE49-F238E27FC236}">
                  <a16:creationId xmlns:a16="http://schemas.microsoft.com/office/drawing/2014/main" id="{C3EEA822-B6DF-4690-8047-A4C086DE18F8}"/>
                </a:ext>
              </a:extLst>
            </p:cNvPr>
            <p:cNvSpPr txBox="1"/>
            <p:nvPr/>
          </p:nvSpPr>
          <p:spPr>
            <a:xfrm>
              <a:off x="2211324" y="-17858"/>
              <a:ext cx="24416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Descriptor</a:t>
              </a:r>
            </a:p>
          </p:txBody>
        </p:sp>
        <p:sp>
          <p:nvSpPr>
            <p:cNvPr id="9" name="Rectangle 8">
              <a:extLst>
                <a:ext uri="{FF2B5EF4-FFF2-40B4-BE49-F238E27FC236}">
                  <a16:creationId xmlns:a16="http://schemas.microsoft.com/office/drawing/2014/main" id="{5A0549C0-DADC-4D4D-A4EA-691348C0486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3933251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486928"/>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1D0CB2-4141-4FE9-A2D3-EBFFE161B67C}"/>
              </a:ext>
            </a:extLst>
          </p:cNvPr>
          <p:cNvPicPr>
            <a:picLocks noChangeAspect="1"/>
          </p:cNvPicPr>
          <p:nvPr/>
        </p:nvPicPr>
        <p:blipFill>
          <a:blip r:embed="rId2"/>
          <a:stretch>
            <a:fillRect/>
          </a:stretch>
        </p:blipFill>
        <p:spPr>
          <a:xfrm>
            <a:off x="0" y="1372055"/>
            <a:ext cx="3428571" cy="4780952"/>
          </a:xfrm>
          <a:prstGeom prst="rect">
            <a:avLst/>
          </a:prstGeom>
        </p:spPr>
      </p:pic>
      <p:pic>
        <p:nvPicPr>
          <p:cNvPr id="5" name="Picture 4">
            <a:extLst>
              <a:ext uri="{FF2B5EF4-FFF2-40B4-BE49-F238E27FC236}">
                <a16:creationId xmlns:a16="http://schemas.microsoft.com/office/drawing/2014/main" id="{57797F01-9527-4D75-8D5C-4C22EA3DD2D0}"/>
              </a:ext>
            </a:extLst>
          </p:cNvPr>
          <p:cNvPicPr>
            <a:picLocks noChangeAspect="1"/>
          </p:cNvPicPr>
          <p:nvPr/>
        </p:nvPicPr>
        <p:blipFill>
          <a:blip r:embed="rId3"/>
          <a:stretch>
            <a:fillRect/>
          </a:stretch>
        </p:blipFill>
        <p:spPr>
          <a:xfrm>
            <a:off x="3428571" y="2214912"/>
            <a:ext cx="3419048" cy="3095238"/>
          </a:xfrm>
          <a:prstGeom prst="rect">
            <a:avLst/>
          </a:prstGeom>
        </p:spPr>
      </p:pic>
      <p:pic>
        <p:nvPicPr>
          <p:cNvPr id="6" name="Picture 5">
            <a:extLst>
              <a:ext uri="{FF2B5EF4-FFF2-40B4-BE49-F238E27FC236}">
                <a16:creationId xmlns:a16="http://schemas.microsoft.com/office/drawing/2014/main" id="{40F367A1-946D-4966-8CE6-C16B422BEC64}"/>
              </a:ext>
            </a:extLst>
          </p:cNvPr>
          <p:cNvPicPr>
            <a:picLocks noChangeAspect="1"/>
          </p:cNvPicPr>
          <p:nvPr/>
        </p:nvPicPr>
        <p:blipFill>
          <a:blip r:embed="rId4"/>
          <a:stretch>
            <a:fillRect/>
          </a:stretch>
        </p:blipFill>
        <p:spPr>
          <a:xfrm>
            <a:off x="3640182" y="995732"/>
            <a:ext cx="1552381" cy="1009524"/>
          </a:xfrm>
          <a:prstGeom prst="rect">
            <a:avLst/>
          </a:prstGeom>
        </p:spPr>
      </p:pic>
      <p:pic>
        <p:nvPicPr>
          <p:cNvPr id="7" name="Picture 6">
            <a:extLst>
              <a:ext uri="{FF2B5EF4-FFF2-40B4-BE49-F238E27FC236}">
                <a16:creationId xmlns:a16="http://schemas.microsoft.com/office/drawing/2014/main" id="{DF5F9BD9-441F-4733-B53A-18623C5BAC2D}"/>
              </a:ext>
            </a:extLst>
          </p:cNvPr>
          <p:cNvPicPr>
            <a:picLocks noChangeAspect="1"/>
          </p:cNvPicPr>
          <p:nvPr/>
        </p:nvPicPr>
        <p:blipFill>
          <a:blip r:embed="rId5"/>
          <a:stretch>
            <a:fillRect/>
          </a:stretch>
        </p:blipFill>
        <p:spPr>
          <a:xfrm>
            <a:off x="4900613" y="7370453"/>
            <a:ext cx="1947006" cy="1593005"/>
          </a:xfrm>
          <a:prstGeom prst="rect">
            <a:avLst/>
          </a:prstGeom>
        </p:spPr>
      </p:pic>
      <p:pic>
        <p:nvPicPr>
          <p:cNvPr id="8" name="Picture 7">
            <a:extLst>
              <a:ext uri="{FF2B5EF4-FFF2-40B4-BE49-F238E27FC236}">
                <a16:creationId xmlns:a16="http://schemas.microsoft.com/office/drawing/2014/main" id="{011E9529-8E28-4A09-9D98-76B41AE1C07B}"/>
              </a:ext>
            </a:extLst>
          </p:cNvPr>
          <p:cNvPicPr>
            <a:picLocks noChangeAspect="1"/>
          </p:cNvPicPr>
          <p:nvPr/>
        </p:nvPicPr>
        <p:blipFill>
          <a:blip r:embed="rId6"/>
          <a:stretch>
            <a:fillRect/>
          </a:stretch>
        </p:blipFill>
        <p:spPr>
          <a:xfrm>
            <a:off x="185308" y="6153007"/>
            <a:ext cx="1738472" cy="2873208"/>
          </a:xfrm>
          <a:prstGeom prst="rect">
            <a:avLst/>
          </a:prstGeom>
        </p:spPr>
      </p:pic>
      <p:grpSp>
        <p:nvGrpSpPr>
          <p:cNvPr id="9" name="Group 8">
            <a:extLst>
              <a:ext uri="{FF2B5EF4-FFF2-40B4-BE49-F238E27FC236}">
                <a16:creationId xmlns:a16="http://schemas.microsoft.com/office/drawing/2014/main" id="{AB36448B-08A5-4537-A23C-EFD295354AA0}"/>
              </a:ext>
            </a:extLst>
          </p:cNvPr>
          <p:cNvGrpSpPr/>
          <p:nvPr/>
        </p:nvGrpSpPr>
        <p:grpSpPr>
          <a:xfrm>
            <a:off x="-5269" y="-13353"/>
            <a:ext cx="6863269" cy="9157353"/>
            <a:chOff x="-5269" y="-17858"/>
            <a:chExt cx="6863269" cy="8598180"/>
          </a:xfrm>
        </p:grpSpPr>
        <p:sp>
          <p:nvSpPr>
            <p:cNvPr id="10" name="Rectangle 9">
              <a:extLst>
                <a:ext uri="{FF2B5EF4-FFF2-40B4-BE49-F238E27FC236}">
                  <a16:creationId xmlns:a16="http://schemas.microsoft.com/office/drawing/2014/main" id="{768F0B58-56B2-4E86-80AD-1EDAEE3B986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TextBox 10">
              <a:extLst>
                <a:ext uri="{FF2B5EF4-FFF2-40B4-BE49-F238E27FC236}">
                  <a16:creationId xmlns:a16="http://schemas.microsoft.com/office/drawing/2014/main" id="{543DC833-C7AC-4E80-8319-EBD48586E9F2}"/>
                </a:ext>
              </a:extLst>
            </p:cNvPr>
            <p:cNvSpPr txBox="1"/>
            <p:nvPr/>
          </p:nvSpPr>
          <p:spPr>
            <a:xfrm>
              <a:off x="1611806" y="-17858"/>
              <a:ext cx="364074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Information Model</a:t>
              </a:r>
            </a:p>
          </p:txBody>
        </p:sp>
        <p:sp>
          <p:nvSpPr>
            <p:cNvPr id="12" name="Rectangle 11">
              <a:extLst>
                <a:ext uri="{FF2B5EF4-FFF2-40B4-BE49-F238E27FC236}">
                  <a16:creationId xmlns:a16="http://schemas.microsoft.com/office/drawing/2014/main" id="{B29A4C7A-13CC-4F01-B4C1-76306ED1A27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441851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 MODEL</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7493678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884840" y="-17858"/>
              <a:ext cx="509466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(R3 Casablanca)</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表格 11">
            <a:extLst>
              <a:ext uri="{FF2B5EF4-FFF2-40B4-BE49-F238E27FC236}">
                <a16:creationId xmlns:a16="http://schemas.microsoft.com/office/drawing/2014/main" id="{54CAD7E6-ED94-4C02-AD96-6387A5C531FB}"/>
              </a:ext>
            </a:extLst>
          </p:cNvPr>
          <p:cNvGraphicFramePr>
            <a:graphicFrameLocks noGrp="1"/>
          </p:cNvGraphicFramePr>
          <p:nvPr>
            <p:extLst>
              <p:ext uri="{D42A27DB-BD31-4B8C-83A1-F6EECF244321}">
                <p14:modId xmlns:p14="http://schemas.microsoft.com/office/powerpoint/2010/main" val="1488798669"/>
              </p:ext>
            </p:extLst>
          </p:nvPr>
        </p:nvGraphicFramePr>
        <p:xfrm>
          <a:off x="71440" y="899949"/>
          <a:ext cx="6724650" cy="3365255"/>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TextBox 7">
            <a:extLst>
              <a:ext uri="{FF2B5EF4-FFF2-40B4-BE49-F238E27FC236}">
                <a16:creationId xmlns:a16="http://schemas.microsoft.com/office/drawing/2014/main" id="{A4C0573F-B0BC-47DB-98A6-BCA0CC7451C9}"/>
              </a:ext>
            </a:extLst>
          </p:cNvPr>
          <p:cNvSpPr txBox="1"/>
          <p:nvPr/>
        </p:nvSpPr>
        <p:spPr>
          <a:xfrm>
            <a:off x="76200" y="8803514"/>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sp>
        <p:nvSpPr>
          <p:cNvPr id="9" name="TextBox 8">
            <a:extLst>
              <a:ext uri="{FF2B5EF4-FFF2-40B4-BE49-F238E27FC236}">
                <a16:creationId xmlns:a16="http://schemas.microsoft.com/office/drawing/2014/main" id="{BC031D21-74FF-4810-B562-8FFA79F56655}"/>
              </a:ext>
            </a:extLst>
          </p:cNvPr>
          <p:cNvSpPr txBox="1"/>
          <p:nvPr/>
        </p:nvSpPr>
        <p:spPr>
          <a:xfrm>
            <a:off x="482493" y="8240007"/>
            <a:ext cx="2949141" cy="369332"/>
          </a:xfrm>
          <a:prstGeom prst="rect">
            <a:avLst/>
          </a:prstGeom>
          <a:solidFill>
            <a:srgbClr val="FFFF00"/>
          </a:solidFill>
        </p:spPr>
        <p:txBody>
          <a:bodyPr wrap="none" rtlCol="0">
            <a:spAutoFit/>
          </a:bodyPr>
          <a:lstStyle/>
          <a:p>
            <a:r>
              <a:rPr lang="en-US" dirty="0">
                <a:solidFill>
                  <a:srgbClr val="FF0000"/>
                </a:solidFill>
              </a:rPr>
              <a:t>*Already supported in Beijing</a:t>
            </a:r>
          </a:p>
        </p:txBody>
      </p:sp>
      <p:sp>
        <p:nvSpPr>
          <p:cNvPr id="2" name="TextBox 1">
            <a:extLst>
              <a:ext uri="{FF2B5EF4-FFF2-40B4-BE49-F238E27FC236}">
                <a16:creationId xmlns:a16="http://schemas.microsoft.com/office/drawing/2014/main" id="{709EA65D-5797-40E6-AFB2-5F9A736E2036}"/>
              </a:ext>
            </a:extLst>
          </p:cNvPr>
          <p:cNvSpPr txBox="1"/>
          <p:nvPr/>
        </p:nvSpPr>
        <p:spPr>
          <a:xfrm>
            <a:off x="318264" y="4740034"/>
            <a:ext cx="5666509" cy="1754326"/>
          </a:xfrm>
          <a:prstGeom prst="rect">
            <a:avLst/>
          </a:prstGeom>
          <a:noFill/>
        </p:spPr>
        <p:txBody>
          <a:bodyPr wrap="square" rtlCol="0">
            <a:spAutoFit/>
          </a:bodyPr>
          <a:lstStyle/>
          <a:p>
            <a:r>
              <a:rPr lang="en-US" b="1" dirty="0"/>
              <a:t>Sept 4 ACTION </a:t>
            </a:r>
            <a:r>
              <a:rPr lang="en-US" dirty="0"/>
              <a:t>– SDC working with integration team that will use </a:t>
            </a:r>
            <a:r>
              <a:rPr lang="en-US" dirty="0" err="1"/>
              <a:t>software_versions</a:t>
            </a:r>
            <a:r>
              <a:rPr lang="en-US" dirty="0"/>
              <a:t>. Ben will ask on the Thursday (SW Upgrade Use Case Call)</a:t>
            </a:r>
          </a:p>
          <a:p>
            <a:r>
              <a:rPr lang="en-US" b="1" dirty="0"/>
              <a:t>ACTION </a:t>
            </a:r>
            <a:r>
              <a:rPr lang="en-US" dirty="0"/>
              <a:t>– Coordinate Modeling Calls? (For Michael </a:t>
            </a:r>
            <a:r>
              <a:rPr lang="en-US" dirty="0" err="1"/>
              <a:t>Lando</a:t>
            </a:r>
            <a:r>
              <a:rPr lang="en-US" dirty="0"/>
              <a:t>) (Tues) “Merge” every once in a while to Sync up. Contact: Deng Hui</a:t>
            </a:r>
          </a:p>
        </p:txBody>
      </p:sp>
    </p:spTree>
    <p:extLst>
      <p:ext uri="{BB962C8B-B14F-4D97-AF65-F5344CB8AC3E}">
        <p14:creationId xmlns:p14="http://schemas.microsoft.com/office/powerpoint/2010/main" val="1635495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 – </a:t>
            </a:r>
            <a:r>
              <a:rPr lang="en-US" dirty="0"/>
              <a:t>Artifacts are in Dublin</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6351547" cy="6247864"/>
          </a:xfrm>
          <a:prstGeom prst="rect">
            <a:avLst/>
          </a:prstGeom>
          <a:noFill/>
        </p:spPr>
        <p:txBody>
          <a:bodyPr wrap="none" rtlCol="0">
            <a:spAutoFit/>
          </a:bodyPr>
          <a:lstStyle/>
          <a:p>
            <a:r>
              <a:rPr lang="en-US" sz="1600" dirty="0"/>
              <a:t>July 31, 2018 Discussion about </a:t>
            </a:r>
            <a:r>
              <a:rPr lang="en-US" sz="1600" b="1" dirty="0" err="1">
                <a:solidFill>
                  <a:srgbClr val="FF0000"/>
                </a:solidFill>
              </a:rPr>
              <a:t>software_versions</a:t>
            </a:r>
            <a:endParaRPr lang="en-US" sz="1600" dirty="0">
              <a:solidFill>
                <a:srgbClr val="FF0000"/>
              </a:solidFill>
            </a:endParaRPr>
          </a:p>
          <a:p>
            <a:r>
              <a:rPr lang="en-US" sz="1600" b="1" dirty="0">
                <a:solidFill>
                  <a:srgbClr val="0000CC"/>
                </a:solidFill>
              </a:rPr>
              <a:t>TOPIC:</a:t>
            </a:r>
          </a:p>
          <a:p>
            <a:r>
              <a:rPr lang="en-US" sz="1600" b="1" dirty="0" err="1">
                <a:solidFill>
                  <a:srgbClr val="FF0000"/>
                </a:solidFill>
              </a:rPr>
              <a:t>software_versions</a:t>
            </a:r>
            <a:r>
              <a:rPr lang="en-US" sz="1600" b="1" dirty="0">
                <a:solidFill>
                  <a:srgbClr val="FF0000"/>
                </a:solidFill>
              </a:rPr>
              <a:t> in the PNF Model (in Casablanca R3)</a:t>
            </a:r>
          </a:p>
          <a:p>
            <a:r>
              <a:rPr lang="en-US" sz="1600" dirty="0"/>
              <a:t>Problem Statement: How will it be defined in SDC</a:t>
            </a:r>
          </a:p>
          <a:p>
            <a:r>
              <a:rPr lang="en-US" sz="1600" dirty="0"/>
              <a:t>Objective want to have a list of S/W versions</a:t>
            </a:r>
          </a:p>
          <a:p>
            <a:endParaRPr lang="en-US" sz="1600" dirty="0"/>
          </a:p>
          <a:p>
            <a:r>
              <a:rPr lang="en-US" sz="1600" b="1" dirty="0">
                <a:solidFill>
                  <a:srgbClr val="0000CC"/>
                </a:solidFill>
              </a:rPr>
              <a:t>SOLUTION</a:t>
            </a:r>
          </a:p>
          <a:p>
            <a:r>
              <a:rPr lang="en-US" sz="1600" dirty="0"/>
              <a:t>Will be a </a:t>
            </a:r>
            <a:r>
              <a:rPr lang="en-US" sz="1600" b="1" dirty="0">
                <a:solidFill>
                  <a:srgbClr val="0000CC"/>
                </a:solidFill>
              </a:rPr>
              <a:t>property (STRING)</a:t>
            </a:r>
          </a:p>
          <a:p>
            <a:r>
              <a:rPr lang="en-US" sz="1600" dirty="0"/>
              <a:t>REASON: Meta-Data can’t have lists so modeled as a Property.</a:t>
            </a:r>
          </a:p>
          <a:p>
            <a:r>
              <a:rPr lang="en-US" sz="1600" b="1" dirty="0">
                <a:solidFill>
                  <a:srgbClr val="FF0000"/>
                </a:solidFill>
              </a:rPr>
              <a:t>TOSCA </a:t>
            </a:r>
            <a:r>
              <a:rPr lang="en-US" sz="1600" dirty="0">
                <a:solidFill>
                  <a:srgbClr val="FF0000"/>
                </a:solidFill>
              </a:rPr>
              <a:t>model</a:t>
            </a:r>
            <a:r>
              <a:rPr lang="en-US" sz="1600" dirty="0"/>
              <a:t> has different sections</a:t>
            </a:r>
          </a:p>
          <a:p>
            <a:r>
              <a:rPr lang="en-US" sz="1600" dirty="0"/>
              <a:t>Notes: Vendor/resource version as META-DATA for NF</a:t>
            </a:r>
          </a:p>
          <a:p>
            <a:r>
              <a:rPr lang="en-US" sz="1600" dirty="0"/>
              <a:t>If this is a property has different set of validations</a:t>
            </a:r>
          </a:p>
          <a:p>
            <a:r>
              <a:rPr lang="en-US" sz="1600" dirty="0"/>
              <a:t>Properties are model information</a:t>
            </a:r>
          </a:p>
          <a:p>
            <a:r>
              <a:rPr lang="en-US" sz="1600" dirty="0"/>
              <a:t>Inputs to set properties.</a:t>
            </a:r>
          </a:p>
          <a:p>
            <a:r>
              <a:rPr lang="en-US" sz="1600" dirty="0"/>
              <a:t>Meta-Data (section of TOSCA model of PNF)</a:t>
            </a:r>
          </a:p>
          <a:p>
            <a:r>
              <a:rPr lang="en-US" sz="1600" dirty="0"/>
              <a:t>Constraints can be imposed upon Properties</a:t>
            </a:r>
          </a:p>
          <a:p>
            <a:r>
              <a:rPr lang="en-US" sz="1600" dirty="0"/>
              <a:t>An enhancement on “meta-data” which you can impose </a:t>
            </a:r>
          </a:p>
          <a:p>
            <a:r>
              <a:rPr lang="en-US" sz="1600" dirty="0"/>
              <a:t>Proper / valid values upon the Properties.</a:t>
            </a:r>
          </a:p>
          <a:p>
            <a:r>
              <a:rPr lang="en-US" sz="1600" dirty="0"/>
              <a:t>New DATATYPES would need to go through Modeling Sub-committee</a:t>
            </a:r>
          </a:p>
          <a:p>
            <a:endParaRPr lang="en-US" sz="1600" dirty="0"/>
          </a:p>
          <a:p>
            <a:r>
              <a:rPr lang="en-US" sz="1600" b="1" dirty="0">
                <a:solidFill>
                  <a:srgbClr val="0000CC"/>
                </a:solidFill>
              </a:rPr>
              <a:t>Discussion</a:t>
            </a:r>
          </a:p>
          <a:p>
            <a:r>
              <a:rPr lang="en-US" sz="1600" dirty="0"/>
              <a:t>Linda Horn (Nokia) “don’t we only need ONE Expected S/W version?”</a:t>
            </a:r>
          </a:p>
          <a:p>
            <a:r>
              <a:rPr lang="en-US" sz="1600" dirty="0"/>
              <a:t>Li Xiang (CMCC) “we need a list”</a:t>
            </a:r>
          </a:p>
          <a:p>
            <a:r>
              <a:rPr lang="en-US" sz="1600" dirty="0"/>
              <a:t>DESCRIPTION for </a:t>
            </a:r>
            <a:r>
              <a:rPr lang="en-US" sz="1600" dirty="0" err="1"/>
              <a:t>software_versions</a:t>
            </a:r>
            <a:r>
              <a:rPr lang="en-US" sz="1600" dirty="0"/>
              <a:t> – to highlight features in a SW version.</a:t>
            </a:r>
          </a:p>
          <a:p>
            <a:r>
              <a:rPr lang="en-US" sz="1600" dirty="0"/>
              <a:t>	e.g. the set of Services the S/W is targeted for. </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765414" y="-17858"/>
              <a:ext cx="53335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SOFTWARE_VERSIONS (R3)</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7269155"/>
            <a:ext cx="6464300" cy="1302730"/>
          </a:xfrm>
          <a:prstGeom prst="rect">
            <a:avLst/>
          </a:prstGeom>
        </p:spPr>
      </p:pic>
      <p:sp>
        <p:nvSpPr>
          <p:cNvPr id="2" name="Rectangle 1">
            <a:extLst>
              <a:ext uri="{FF2B5EF4-FFF2-40B4-BE49-F238E27FC236}">
                <a16:creationId xmlns:a16="http://schemas.microsoft.com/office/drawing/2014/main" id="{29C1C744-B44B-402A-B743-9E43DD551B28}"/>
              </a:ext>
            </a:extLst>
          </p:cNvPr>
          <p:cNvSpPr/>
          <p:nvPr/>
        </p:nvSpPr>
        <p:spPr>
          <a:xfrm>
            <a:off x="3836528" y="8143561"/>
            <a:ext cx="895758" cy="369332"/>
          </a:xfrm>
          <a:prstGeom prst="rect">
            <a:avLst/>
          </a:prstGeom>
        </p:spPr>
        <p:txBody>
          <a:bodyPr wrap="none">
            <a:spAutoFit/>
          </a:bodyPr>
          <a:lstStyle/>
          <a:p>
            <a:r>
              <a:rPr lang="en-US" b="1" dirty="0">
                <a:solidFill>
                  <a:srgbClr val="0000CC"/>
                </a:solidFill>
              </a:rPr>
              <a:t>STRING</a:t>
            </a:r>
            <a:endParaRPr lang="en-US" dirty="0"/>
          </a:p>
        </p:txBody>
      </p:sp>
      <p:cxnSp>
        <p:nvCxnSpPr>
          <p:cNvPr id="10" name="Straight Connector 9">
            <a:extLst>
              <a:ext uri="{FF2B5EF4-FFF2-40B4-BE49-F238E27FC236}">
                <a16:creationId xmlns:a16="http://schemas.microsoft.com/office/drawing/2014/main" id="{DF9E25E4-6DFE-4EAA-A1CA-A905BC864AF3}"/>
              </a:ext>
            </a:extLst>
          </p:cNvPr>
          <p:cNvCxnSpPr/>
          <p:nvPr/>
        </p:nvCxnSpPr>
        <p:spPr>
          <a:xfrm>
            <a:off x="931025" y="7963593"/>
            <a:ext cx="5353397"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348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4FD40E1-E9AA-4EDE-A2F3-5CA3EFE04EC1}"/>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9BC850C4-71A9-40CC-B966-36F9EA255C0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C201C441-71F8-4E8C-877F-33B3E145CAF5}"/>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8" name="Rectangle 7">
              <a:extLst>
                <a:ext uri="{FF2B5EF4-FFF2-40B4-BE49-F238E27FC236}">
                  <a16:creationId xmlns:a16="http://schemas.microsoft.com/office/drawing/2014/main" id="{DB905A53-71FD-4526-A5C6-DC0B447FB0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38EBCF9B-DAFA-4DD2-A6A5-CD14BD8A9C89}"/>
              </a:ext>
            </a:extLst>
          </p:cNvPr>
          <p:cNvGraphicFramePr>
            <a:graphicFrameLocks noGrp="1"/>
          </p:cNvGraphicFramePr>
          <p:nvPr>
            <p:extLst>
              <p:ext uri="{D42A27DB-BD31-4B8C-83A1-F6EECF244321}">
                <p14:modId xmlns:p14="http://schemas.microsoft.com/office/powerpoint/2010/main" val="2674096652"/>
              </p:ext>
            </p:extLst>
          </p:nvPr>
        </p:nvGraphicFramePr>
        <p:xfrm>
          <a:off x="164749" y="638628"/>
          <a:ext cx="6545383" cy="446786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Troubleshooting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Troubleshooting software defects and tracking &amp; isolating problematic software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0154347"/>
                  </a:ext>
                </a:extLst>
              </a:tr>
              <a:tr h="370840">
                <a:tc>
                  <a:txBody>
                    <a:bodyPr/>
                    <a:lstStyle/>
                    <a:p>
                      <a:r>
                        <a:rPr lang="en-US" dirty="0"/>
                        <a:t>Network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Metrics, Data-mining, analysis on PNF and VNF based on software developments.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818059"/>
                  </a:ext>
                </a:extLst>
              </a:tr>
              <a:tr h="370840">
                <a:tc>
                  <a:txBody>
                    <a:bodyPr/>
                    <a:lstStyle/>
                    <a:p>
                      <a:r>
                        <a:rPr lang="en-US" dirty="0"/>
                        <a:t>Correlation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KPI, Performance, and operational analysis based on software version and regional correlation.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6908892"/>
                  </a:ext>
                </a:extLst>
              </a:tr>
              <a:tr h="370840">
                <a:tc>
                  <a:txBody>
                    <a:bodyPr/>
                    <a:lstStyle/>
                    <a:p>
                      <a:r>
                        <a:rPr lang="en-US" dirty="0"/>
                        <a:t>Error Checking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Mis</a:t>
                      </a:r>
                      <a:r>
                        <a:rPr lang="en-US" dirty="0"/>
                        <a:t>=deployed software, error correction and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706479"/>
                  </a:ext>
                </a:extLst>
              </a:tr>
              <a:tr h="370840">
                <a:tc>
                  <a:txBody>
                    <a:bodyPr/>
                    <a:lstStyle/>
                    <a:p>
                      <a:r>
                        <a:rPr lang="en-US" dirty="0"/>
                        <a:t>Modeling informational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software versions and feature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1135604"/>
                  </a:ext>
                </a:extLst>
              </a:tr>
              <a:tr h="370840">
                <a:tc>
                  <a:txBody>
                    <a:bodyPr/>
                    <a:lstStyle/>
                    <a:p>
                      <a:r>
                        <a:rPr lang="en-US" dirty="0"/>
                        <a:t>Network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Regional and area planning for software deployment and rollout.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234839"/>
                  </a:ext>
                </a:extLst>
              </a:tr>
              <a:tr h="370840">
                <a:tc>
                  <a:txBody>
                    <a:bodyPr/>
                    <a:lstStyle/>
                    <a:p>
                      <a:r>
                        <a:rPr lang="en-US" dirty="0"/>
                        <a:t>Software Management &amp; Inventory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Feature roll-out and tracking, software management and inventory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5147396"/>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9789432"/>
                  </a:ext>
                </a:extLst>
              </a:tr>
            </a:tbl>
          </a:graphicData>
        </a:graphic>
      </p:graphicFrame>
    </p:spTree>
    <p:extLst>
      <p:ext uri="{BB962C8B-B14F-4D97-AF65-F5344CB8AC3E}">
        <p14:creationId xmlns:p14="http://schemas.microsoft.com/office/powerpoint/2010/main" val="32384797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6816C3A-7025-4163-A086-D940367F7B59}"/>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5BFC2EB0-5EC3-4C31-B44B-CA14B9449A6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C6660FD0-E53B-4719-9F13-C346893DDEEF}"/>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78A7C1F9-ACE6-4CE6-8B8A-39F4F3314DE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86086F01-7F94-4830-898F-A32A0479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737" y="1418409"/>
            <a:ext cx="920856" cy="390828"/>
          </a:xfrm>
          <a:prstGeom prst="rect">
            <a:avLst/>
          </a:prstGeom>
        </p:spPr>
      </p:pic>
      <p:sp>
        <p:nvSpPr>
          <p:cNvPr id="10" name="Rounded Rectangle 27">
            <a:extLst>
              <a:ext uri="{FF2B5EF4-FFF2-40B4-BE49-F238E27FC236}">
                <a16:creationId xmlns:a16="http://schemas.microsoft.com/office/drawing/2014/main" id="{249C250C-7FDE-4F81-80BD-F2152A2B96FC}"/>
              </a:ext>
            </a:extLst>
          </p:cNvPr>
          <p:cNvSpPr/>
          <p:nvPr/>
        </p:nvSpPr>
        <p:spPr>
          <a:xfrm>
            <a:off x="281535" y="1980669"/>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3" name="TextBox 12">
            <a:extLst>
              <a:ext uri="{FF2B5EF4-FFF2-40B4-BE49-F238E27FC236}">
                <a16:creationId xmlns:a16="http://schemas.microsoft.com/office/drawing/2014/main" id="{6AC69E73-ED88-41D0-9978-AD64E992B312}"/>
              </a:ext>
            </a:extLst>
          </p:cNvPr>
          <p:cNvSpPr txBox="1"/>
          <p:nvPr/>
        </p:nvSpPr>
        <p:spPr>
          <a:xfrm>
            <a:off x="342975" y="1080032"/>
            <a:ext cx="622783" cy="415498"/>
          </a:xfrm>
          <a:prstGeom prst="rect">
            <a:avLst/>
          </a:prstGeom>
          <a:noFill/>
        </p:spPr>
        <p:txBody>
          <a:bodyPr wrap="square" rtlCol="0">
            <a:spAutoFit/>
          </a:bodyPr>
          <a:lstStyle/>
          <a:p>
            <a:pPr algn="ctr"/>
            <a:r>
              <a:rPr lang="en-US" sz="1050" dirty="0">
                <a:solidFill>
                  <a:srgbClr val="0000CC"/>
                </a:solidFill>
              </a:rPr>
              <a:t>5G DU</a:t>
            </a:r>
          </a:p>
          <a:p>
            <a:pPr algn="ctr"/>
            <a:r>
              <a:rPr lang="en-US" sz="1050" dirty="0">
                <a:solidFill>
                  <a:srgbClr val="0000CC"/>
                </a:solidFill>
              </a:rPr>
              <a:t>(PNF)</a:t>
            </a:r>
          </a:p>
        </p:txBody>
      </p:sp>
      <p:sp>
        <p:nvSpPr>
          <p:cNvPr id="17" name="Rectangle 16">
            <a:extLst>
              <a:ext uri="{FF2B5EF4-FFF2-40B4-BE49-F238E27FC236}">
                <a16:creationId xmlns:a16="http://schemas.microsoft.com/office/drawing/2014/main" id="{0DDA391B-7EF2-436B-8BE0-6B5401EFCAB1}"/>
              </a:ext>
            </a:extLst>
          </p:cNvPr>
          <p:cNvSpPr/>
          <p:nvPr/>
        </p:nvSpPr>
        <p:spPr>
          <a:xfrm>
            <a:off x="190094" y="973250"/>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9" name="Picture 18">
            <a:extLst>
              <a:ext uri="{FF2B5EF4-FFF2-40B4-BE49-F238E27FC236}">
                <a16:creationId xmlns:a16="http://schemas.microsoft.com/office/drawing/2014/main" id="{47AA89A0-B5A7-4587-AB9E-54BD3393FDF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157153"/>
            <a:ext cx="456492" cy="522511"/>
          </a:xfrm>
          <a:prstGeom prst="rect">
            <a:avLst/>
          </a:prstGeom>
        </p:spPr>
      </p:pic>
      <p:pic>
        <p:nvPicPr>
          <p:cNvPr id="20" name="Picture 19">
            <a:extLst>
              <a:ext uri="{FF2B5EF4-FFF2-40B4-BE49-F238E27FC236}">
                <a16:creationId xmlns:a16="http://schemas.microsoft.com/office/drawing/2014/main" id="{D5E7FD15-45E1-400E-9176-CBBF686C57C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837536"/>
            <a:ext cx="456492" cy="522511"/>
          </a:xfrm>
          <a:prstGeom prst="rect">
            <a:avLst/>
          </a:prstGeom>
        </p:spPr>
      </p:pic>
      <p:sp>
        <p:nvSpPr>
          <p:cNvPr id="21" name="TextBox 20">
            <a:extLst>
              <a:ext uri="{FF2B5EF4-FFF2-40B4-BE49-F238E27FC236}">
                <a16:creationId xmlns:a16="http://schemas.microsoft.com/office/drawing/2014/main" id="{A15CDFE7-A99F-4BAA-BAFB-AFED38FFCE83}"/>
              </a:ext>
            </a:extLst>
          </p:cNvPr>
          <p:cNvSpPr txBox="1"/>
          <p:nvPr/>
        </p:nvSpPr>
        <p:spPr>
          <a:xfrm>
            <a:off x="1612085" y="1211153"/>
            <a:ext cx="1475917" cy="307777"/>
          </a:xfrm>
          <a:prstGeom prst="rect">
            <a:avLst/>
          </a:prstGeom>
          <a:noFill/>
        </p:spPr>
        <p:txBody>
          <a:bodyPr wrap="none" rtlCol="0">
            <a:spAutoFit/>
          </a:bodyPr>
          <a:lstStyle/>
          <a:p>
            <a:r>
              <a:rPr lang="en-US" sz="1400" dirty="0"/>
              <a:t>Version 2018-09A</a:t>
            </a:r>
          </a:p>
        </p:txBody>
      </p:sp>
      <p:sp>
        <p:nvSpPr>
          <p:cNvPr id="22" name="TextBox 21">
            <a:extLst>
              <a:ext uri="{FF2B5EF4-FFF2-40B4-BE49-F238E27FC236}">
                <a16:creationId xmlns:a16="http://schemas.microsoft.com/office/drawing/2014/main" id="{2A33918F-D84C-441F-884F-4E8B262DF0CC}"/>
              </a:ext>
            </a:extLst>
          </p:cNvPr>
          <p:cNvSpPr txBox="1"/>
          <p:nvPr/>
        </p:nvSpPr>
        <p:spPr>
          <a:xfrm>
            <a:off x="1612084" y="1868619"/>
            <a:ext cx="1469505" cy="307777"/>
          </a:xfrm>
          <a:prstGeom prst="rect">
            <a:avLst/>
          </a:prstGeom>
          <a:noFill/>
        </p:spPr>
        <p:txBody>
          <a:bodyPr wrap="none" rtlCol="0">
            <a:spAutoFit/>
          </a:bodyPr>
          <a:lstStyle/>
          <a:p>
            <a:r>
              <a:rPr lang="en-US" sz="1400" dirty="0"/>
              <a:t>Version 2018-09B</a:t>
            </a:r>
          </a:p>
        </p:txBody>
      </p:sp>
      <p:sp>
        <p:nvSpPr>
          <p:cNvPr id="25" name="TextBox 24">
            <a:extLst>
              <a:ext uri="{FF2B5EF4-FFF2-40B4-BE49-F238E27FC236}">
                <a16:creationId xmlns:a16="http://schemas.microsoft.com/office/drawing/2014/main" id="{709E3FE8-A0E2-4E7D-B259-B9DFBBFCA9D6}"/>
              </a:ext>
            </a:extLst>
          </p:cNvPr>
          <p:cNvSpPr txBox="1"/>
          <p:nvPr/>
        </p:nvSpPr>
        <p:spPr>
          <a:xfrm>
            <a:off x="440782" y="3307451"/>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26" name="Rectangle 25">
            <a:extLst>
              <a:ext uri="{FF2B5EF4-FFF2-40B4-BE49-F238E27FC236}">
                <a16:creationId xmlns:a16="http://schemas.microsoft.com/office/drawing/2014/main" id="{21D6AF85-261F-4EA5-89F8-A5ECD70E93C7}"/>
              </a:ext>
            </a:extLst>
          </p:cNvPr>
          <p:cNvSpPr/>
          <p:nvPr/>
        </p:nvSpPr>
        <p:spPr>
          <a:xfrm>
            <a:off x="190094" y="3101317"/>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7" name="Picture 26">
            <a:extLst>
              <a:ext uri="{FF2B5EF4-FFF2-40B4-BE49-F238E27FC236}">
                <a16:creationId xmlns:a16="http://schemas.microsoft.com/office/drawing/2014/main" id="{BB2CF510-AD85-449C-A6DB-E593B7D3C063}"/>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199495"/>
            <a:ext cx="456492" cy="522511"/>
          </a:xfrm>
          <a:prstGeom prst="rect">
            <a:avLst/>
          </a:prstGeom>
        </p:spPr>
      </p:pic>
      <p:pic>
        <p:nvPicPr>
          <p:cNvPr id="28" name="Picture 27">
            <a:extLst>
              <a:ext uri="{FF2B5EF4-FFF2-40B4-BE49-F238E27FC236}">
                <a16:creationId xmlns:a16="http://schemas.microsoft.com/office/drawing/2014/main" id="{4749CB98-9D8A-41C3-9D0F-E979DE863C1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914738"/>
            <a:ext cx="456492" cy="522511"/>
          </a:xfrm>
          <a:prstGeom prst="rect">
            <a:avLst/>
          </a:prstGeom>
        </p:spPr>
      </p:pic>
      <p:sp>
        <p:nvSpPr>
          <p:cNvPr id="29" name="TextBox 28">
            <a:extLst>
              <a:ext uri="{FF2B5EF4-FFF2-40B4-BE49-F238E27FC236}">
                <a16:creationId xmlns:a16="http://schemas.microsoft.com/office/drawing/2014/main" id="{0D4A7D1E-0B8A-42F2-ADE4-BBF0C885379C}"/>
              </a:ext>
            </a:extLst>
          </p:cNvPr>
          <p:cNvSpPr txBox="1"/>
          <p:nvPr/>
        </p:nvSpPr>
        <p:spPr>
          <a:xfrm>
            <a:off x="1612085" y="3339220"/>
            <a:ext cx="1475917" cy="307777"/>
          </a:xfrm>
          <a:prstGeom prst="rect">
            <a:avLst/>
          </a:prstGeom>
          <a:noFill/>
        </p:spPr>
        <p:txBody>
          <a:bodyPr wrap="none" rtlCol="0">
            <a:spAutoFit/>
          </a:bodyPr>
          <a:lstStyle/>
          <a:p>
            <a:r>
              <a:rPr lang="en-US" sz="1400" dirty="0"/>
              <a:t>Version 2018-09A</a:t>
            </a:r>
          </a:p>
        </p:txBody>
      </p:sp>
      <p:sp>
        <p:nvSpPr>
          <p:cNvPr id="30" name="TextBox 29">
            <a:extLst>
              <a:ext uri="{FF2B5EF4-FFF2-40B4-BE49-F238E27FC236}">
                <a16:creationId xmlns:a16="http://schemas.microsoft.com/office/drawing/2014/main" id="{D11DC9F0-733F-47B9-AA04-6B268601AD39}"/>
              </a:ext>
            </a:extLst>
          </p:cNvPr>
          <p:cNvSpPr txBox="1"/>
          <p:nvPr/>
        </p:nvSpPr>
        <p:spPr>
          <a:xfrm>
            <a:off x="1612084" y="4088696"/>
            <a:ext cx="1469505" cy="307777"/>
          </a:xfrm>
          <a:prstGeom prst="rect">
            <a:avLst/>
          </a:prstGeom>
          <a:noFill/>
        </p:spPr>
        <p:txBody>
          <a:bodyPr wrap="none" rtlCol="0">
            <a:spAutoFit/>
          </a:bodyPr>
          <a:lstStyle/>
          <a:p>
            <a:r>
              <a:rPr lang="en-US" sz="1400" dirty="0"/>
              <a:t>Version 2018-09B</a:t>
            </a:r>
          </a:p>
        </p:txBody>
      </p:sp>
      <p:sp>
        <p:nvSpPr>
          <p:cNvPr id="32" name="TextBox 31">
            <a:extLst>
              <a:ext uri="{FF2B5EF4-FFF2-40B4-BE49-F238E27FC236}">
                <a16:creationId xmlns:a16="http://schemas.microsoft.com/office/drawing/2014/main" id="{BAC02CBB-7F2F-46FB-99E1-58C55755C4B2}"/>
              </a:ext>
            </a:extLst>
          </p:cNvPr>
          <p:cNvSpPr txBox="1"/>
          <p:nvPr/>
        </p:nvSpPr>
        <p:spPr>
          <a:xfrm>
            <a:off x="245711" y="2729544"/>
            <a:ext cx="2483372" cy="369332"/>
          </a:xfrm>
          <a:prstGeom prst="rect">
            <a:avLst/>
          </a:prstGeom>
          <a:noFill/>
        </p:spPr>
        <p:txBody>
          <a:bodyPr wrap="none" rtlCol="0">
            <a:spAutoFit/>
          </a:bodyPr>
          <a:lstStyle/>
          <a:p>
            <a:r>
              <a:rPr lang="en-US" dirty="0"/>
              <a:t>SUBCOMPONENTS (R4+)</a:t>
            </a:r>
          </a:p>
        </p:txBody>
      </p:sp>
      <p:sp>
        <p:nvSpPr>
          <p:cNvPr id="33" name="TextBox 32">
            <a:extLst>
              <a:ext uri="{FF2B5EF4-FFF2-40B4-BE49-F238E27FC236}">
                <a16:creationId xmlns:a16="http://schemas.microsoft.com/office/drawing/2014/main" id="{BF775F95-05DF-4A52-BAA4-37C74C9C1217}"/>
              </a:ext>
            </a:extLst>
          </p:cNvPr>
          <p:cNvSpPr txBox="1"/>
          <p:nvPr/>
        </p:nvSpPr>
        <p:spPr>
          <a:xfrm>
            <a:off x="189623" y="586777"/>
            <a:ext cx="1911101" cy="369332"/>
          </a:xfrm>
          <a:prstGeom prst="rect">
            <a:avLst/>
          </a:prstGeom>
          <a:noFill/>
        </p:spPr>
        <p:txBody>
          <a:bodyPr wrap="none" rtlCol="0">
            <a:spAutoFit/>
          </a:bodyPr>
          <a:lstStyle/>
          <a:p>
            <a:r>
              <a:rPr lang="en-US" dirty="0"/>
              <a:t>DRIVE PARTITIONS</a:t>
            </a:r>
          </a:p>
        </p:txBody>
      </p:sp>
      <p:sp>
        <p:nvSpPr>
          <p:cNvPr id="34" name="TextBox 33">
            <a:extLst>
              <a:ext uri="{FF2B5EF4-FFF2-40B4-BE49-F238E27FC236}">
                <a16:creationId xmlns:a16="http://schemas.microsoft.com/office/drawing/2014/main" id="{B0E05BAB-B202-489F-B212-7F1809119BF3}"/>
              </a:ext>
            </a:extLst>
          </p:cNvPr>
          <p:cNvSpPr txBox="1"/>
          <p:nvPr/>
        </p:nvSpPr>
        <p:spPr>
          <a:xfrm>
            <a:off x="1067602" y="1577670"/>
            <a:ext cx="1509580" cy="307777"/>
          </a:xfrm>
          <a:prstGeom prst="rect">
            <a:avLst/>
          </a:prstGeom>
          <a:noFill/>
        </p:spPr>
        <p:txBody>
          <a:bodyPr wrap="none" rtlCol="0">
            <a:spAutoFit/>
          </a:bodyPr>
          <a:lstStyle/>
          <a:p>
            <a:r>
              <a:rPr lang="en-US" sz="1400" dirty="0"/>
              <a:t>Partition1 (Active)</a:t>
            </a:r>
          </a:p>
        </p:txBody>
      </p:sp>
      <p:sp>
        <p:nvSpPr>
          <p:cNvPr id="35" name="TextBox 34">
            <a:extLst>
              <a:ext uri="{FF2B5EF4-FFF2-40B4-BE49-F238E27FC236}">
                <a16:creationId xmlns:a16="http://schemas.microsoft.com/office/drawing/2014/main" id="{18D95A3C-5F40-493F-90FB-06E699E33C40}"/>
              </a:ext>
            </a:extLst>
          </p:cNvPr>
          <p:cNvSpPr txBox="1"/>
          <p:nvPr/>
        </p:nvSpPr>
        <p:spPr>
          <a:xfrm>
            <a:off x="1054511" y="2244308"/>
            <a:ext cx="1631409" cy="307777"/>
          </a:xfrm>
          <a:prstGeom prst="rect">
            <a:avLst/>
          </a:prstGeom>
          <a:noFill/>
        </p:spPr>
        <p:txBody>
          <a:bodyPr wrap="none" rtlCol="0">
            <a:spAutoFit/>
          </a:bodyPr>
          <a:lstStyle/>
          <a:p>
            <a:r>
              <a:rPr lang="en-US" sz="1400" dirty="0"/>
              <a:t>Partition2 (Inactive)</a:t>
            </a:r>
          </a:p>
        </p:txBody>
      </p:sp>
      <p:sp>
        <p:nvSpPr>
          <p:cNvPr id="40" name="TextBox 39">
            <a:extLst>
              <a:ext uri="{FF2B5EF4-FFF2-40B4-BE49-F238E27FC236}">
                <a16:creationId xmlns:a16="http://schemas.microsoft.com/office/drawing/2014/main" id="{2281F8F0-92A2-4661-9F21-437DA2649187}"/>
              </a:ext>
            </a:extLst>
          </p:cNvPr>
          <p:cNvSpPr txBox="1"/>
          <p:nvPr/>
        </p:nvSpPr>
        <p:spPr>
          <a:xfrm>
            <a:off x="1270801" y="3676323"/>
            <a:ext cx="1516697" cy="307777"/>
          </a:xfrm>
          <a:prstGeom prst="rect">
            <a:avLst/>
          </a:prstGeom>
          <a:noFill/>
        </p:spPr>
        <p:txBody>
          <a:bodyPr wrap="none" rtlCol="0">
            <a:spAutoFit/>
          </a:bodyPr>
          <a:lstStyle/>
          <a:p>
            <a:r>
              <a:rPr lang="en-US" sz="1400" dirty="0"/>
              <a:t>Sub-Component-1</a:t>
            </a:r>
          </a:p>
        </p:txBody>
      </p:sp>
      <p:sp>
        <p:nvSpPr>
          <p:cNvPr id="41" name="TextBox 40">
            <a:extLst>
              <a:ext uri="{FF2B5EF4-FFF2-40B4-BE49-F238E27FC236}">
                <a16:creationId xmlns:a16="http://schemas.microsoft.com/office/drawing/2014/main" id="{428CDE7C-BA15-4BCC-8CF9-9DADC8EF9E76}"/>
              </a:ext>
            </a:extLst>
          </p:cNvPr>
          <p:cNvSpPr txBox="1"/>
          <p:nvPr/>
        </p:nvSpPr>
        <p:spPr>
          <a:xfrm>
            <a:off x="1257710" y="4381061"/>
            <a:ext cx="1516697" cy="307777"/>
          </a:xfrm>
          <a:prstGeom prst="rect">
            <a:avLst/>
          </a:prstGeom>
          <a:noFill/>
        </p:spPr>
        <p:txBody>
          <a:bodyPr wrap="none" rtlCol="0">
            <a:spAutoFit/>
          </a:bodyPr>
          <a:lstStyle/>
          <a:p>
            <a:r>
              <a:rPr lang="en-US" sz="1400" dirty="0"/>
              <a:t>Sub-Component-2</a:t>
            </a:r>
          </a:p>
        </p:txBody>
      </p:sp>
      <p:pic>
        <p:nvPicPr>
          <p:cNvPr id="53" name="Picture 52">
            <a:extLst>
              <a:ext uri="{FF2B5EF4-FFF2-40B4-BE49-F238E27FC236}">
                <a16:creationId xmlns:a16="http://schemas.microsoft.com/office/drawing/2014/main" id="{D67ED404-0C2B-4D93-A2E1-9881FE5ECF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975" y="6296515"/>
            <a:ext cx="682111" cy="289500"/>
          </a:xfrm>
          <a:prstGeom prst="rect">
            <a:avLst/>
          </a:prstGeom>
        </p:spPr>
      </p:pic>
      <p:sp>
        <p:nvSpPr>
          <p:cNvPr id="55" name="TextBox 54">
            <a:extLst>
              <a:ext uri="{FF2B5EF4-FFF2-40B4-BE49-F238E27FC236}">
                <a16:creationId xmlns:a16="http://schemas.microsoft.com/office/drawing/2014/main" id="{AE4FAB8B-FF87-40E0-93D9-0BA6CA7D3EC7}"/>
              </a:ext>
            </a:extLst>
          </p:cNvPr>
          <p:cNvSpPr txBox="1"/>
          <p:nvPr/>
        </p:nvSpPr>
        <p:spPr>
          <a:xfrm>
            <a:off x="440311" y="5782977"/>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56" name="Rectangle 55">
            <a:extLst>
              <a:ext uri="{FF2B5EF4-FFF2-40B4-BE49-F238E27FC236}">
                <a16:creationId xmlns:a16="http://schemas.microsoft.com/office/drawing/2014/main" id="{749D7D4B-8791-45D0-8B53-607B17896DD2}"/>
              </a:ext>
            </a:extLst>
          </p:cNvPr>
          <p:cNvSpPr/>
          <p:nvPr/>
        </p:nvSpPr>
        <p:spPr>
          <a:xfrm>
            <a:off x="189623" y="5605418"/>
            <a:ext cx="3263136" cy="273848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7" name="Picture 56">
            <a:extLst>
              <a:ext uri="{FF2B5EF4-FFF2-40B4-BE49-F238E27FC236}">
                <a16:creationId xmlns:a16="http://schemas.microsoft.com/office/drawing/2014/main" id="{CB0517DE-B22D-4FB3-90B4-874244B22DD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122" y="5979821"/>
            <a:ext cx="456492" cy="522511"/>
          </a:xfrm>
          <a:prstGeom prst="rect">
            <a:avLst/>
          </a:prstGeom>
        </p:spPr>
      </p:pic>
      <p:pic>
        <p:nvPicPr>
          <p:cNvPr id="58" name="Picture 57">
            <a:extLst>
              <a:ext uri="{FF2B5EF4-FFF2-40B4-BE49-F238E27FC236}">
                <a16:creationId xmlns:a16="http://schemas.microsoft.com/office/drawing/2014/main" id="{818DDB14-F269-446C-BAB0-36B3898D19D7}"/>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6803079"/>
            <a:ext cx="456492" cy="522511"/>
          </a:xfrm>
          <a:prstGeom prst="rect">
            <a:avLst/>
          </a:prstGeom>
        </p:spPr>
      </p:pic>
      <p:sp>
        <p:nvSpPr>
          <p:cNvPr id="59" name="TextBox 58">
            <a:extLst>
              <a:ext uri="{FF2B5EF4-FFF2-40B4-BE49-F238E27FC236}">
                <a16:creationId xmlns:a16="http://schemas.microsoft.com/office/drawing/2014/main" id="{4EE06C00-4F5C-446D-B565-F6B6300BD6B0}"/>
              </a:ext>
            </a:extLst>
          </p:cNvPr>
          <p:cNvSpPr txBox="1"/>
          <p:nvPr/>
        </p:nvSpPr>
        <p:spPr>
          <a:xfrm>
            <a:off x="1611614" y="6033821"/>
            <a:ext cx="1714444" cy="307777"/>
          </a:xfrm>
          <a:prstGeom prst="rect">
            <a:avLst/>
          </a:prstGeom>
          <a:noFill/>
        </p:spPr>
        <p:txBody>
          <a:bodyPr wrap="none" rtlCol="0">
            <a:spAutoFit/>
          </a:bodyPr>
          <a:lstStyle/>
          <a:p>
            <a:r>
              <a:rPr lang="en-US" sz="1400" dirty="0"/>
              <a:t>Version LTE2018-09A</a:t>
            </a:r>
          </a:p>
        </p:txBody>
      </p:sp>
      <p:sp>
        <p:nvSpPr>
          <p:cNvPr id="60" name="TextBox 59">
            <a:extLst>
              <a:ext uri="{FF2B5EF4-FFF2-40B4-BE49-F238E27FC236}">
                <a16:creationId xmlns:a16="http://schemas.microsoft.com/office/drawing/2014/main" id="{DC9A3409-E7B4-4D58-8CC2-11E412968E20}"/>
              </a:ext>
            </a:extLst>
          </p:cNvPr>
          <p:cNvSpPr txBox="1"/>
          <p:nvPr/>
        </p:nvSpPr>
        <p:spPr>
          <a:xfrm>
            <a:off x="1621138" y="6834162"/>
            <a:ext cx="1469505" cy="307777"/>
          </a:xfrm>
          <a:prstGeom prst="rect">
            <a:avLst/>
          </a:prstGeom>
          <a:noFill/>
        </p:spPr>
        <p:txBody>
          <a:bodyPr wrap="none" rtlCol="0">
            <a:spAutoFit/>
          </a:bodyPr>
          <a:lstStyle/>
          <a:p>
            <a:r>
              <a:rPr lang="en-US" sz="1400" dirty="0"/>
              <a:t>Version 2018-09B</a:t>
            </a:r>
          </a:p>
        </p:txBody>
      </p:sp>
      <p:sp>
        <p:nvSpPr>
          <p:cNvPr id="61" name="TextBox 60">
            <a:extLst>
              <a:ext uri="{FF2B5EF4-FFF2-40B4-BE49-F238E27FC236}">
                <a16:creationId xmlns:a16="http://schemas.microsoft.com/office/drawing/2014/main" id="{83A0F7B9-58EE-4280-B608-78C429C2EF43}"/>
              </a:ext>
            </a:extLst>
          </p:cNvPr>
          <p:cNvSpPr txBox="1"/>
          <p:nvPr/>
        </p:nvSpPr>
        <p:spPr>
          <a:xfrm>
            <a:off x="281064" y="4882929"/>
            <a:ext cx="2952985" cy="646331"/>
          </a:xfrm>
          <a:prstGeom prst="rect">
            <a:avLst/>
          </a:prstGeom>
          <a:noFill/>
        </p:spPr>
        <p:txBody>
          <a:bodyPr wrap="square" rtlCol="0">
            <a:spAutoFit/>
          </a:bodyPr>
          <a:lstStyle/>
          <a:p>
            <a:r>
              <a:rPr lang="en-US" dirty="0"/>
              <a:t>TANDEM CHASSIS CONFIGURATIONS</a:t>
            </a:r>
          </a:p>
        </p:txBody>
      </p:sp>
      <p:sp>
        <p:nvSpPr>
          <p:cNvPr id="62" name="TextBox 61">
            <a:extLst>
              <a:ext uri="{FF2B5EF4-FFF2-40B4-BE49-F238E27FC236}">
                <a16:creationId xmlns:a16="http://schemas.microsoft.com/office/drawing/2014/main" id="{A3C7C9E4-5D15-4014-8072-01AF43FB6706}"/>
              </a:ext>
            </a:extLst>
          </p:cNvPr>
          <p:cNvSpPr txBox="1"/>
          <p:nvPr/>
        </p:nvSpPr>
        <p:spPr>
          <a:xfrm>
            <a:off x="1067131" y="6400338"/>
            <a:ext cx="1416926" cy="307777"/>
          </a:xfrm>
          <a:prstGeom prst="rect">
            <a:avLst/>
          </a:prstGeom>
          <a:noFill/>
        </p:spPr>
        <p:txBody>
          <a:bodyPr wrap="none" rtlCol="0">
            <a:spAutoFit/>
          </a:bodyPr>
          <a:lstStyle/>
          <a:p>
            <a:r>
              <a:rPr lang="en-US" sz="1400" dirty="0"/>
              <a:t>Sub-Frame DU#1</a:t>
            </a:r>
          </a:p>
        </p:txBody>
      </p:sp>
      <p:sp>
        <p:nvSpPr>
          <p:cNvPr id="63" name="TextBox 62">
            <a:extLst>
              <a:ext uri="{FF2B5EF4-FFF2-40B4-BE49-F238E27FC236}">
                <a16:creationId xmlns:a16="http://schemas.microsoft.com/office/drawing/2014/main" id="{6B67088A-F847-4D6A-9377-CB3482B42E78}"/>
              </a:ext>
            </a:extLst>
          </p:cNvPr>
          <p:cNvSpPr txBox="1"/>
          <p:nvPr/>
        </p:nvSpPr>
        <p:spPr>
          <a:xfrm>
            <a:off x="1063565" y="7263191"/>
            <a:ext cx="1416926" cy="307777"/>
          </a:xfrm>
          <a:prstGeom prst="rect">
            <a:avLst/>
          </a:prstGeom>
          <a:noFill/>
        </p:spPr>
        <p:txBody>
          <a:bodyPr wrap="none" rtlCol="0">
            <a:spAutoFit/>
          </a:bodyPr>
          <a:lstStyle/>
          <a:p>
            <a:r>
              <a:rPr lang="en-US" sz="1400" dirty="0"/>
              <a:t>Sub-Frame DU#2</a:t>
            </a:r>
          </a:p>
        </p:txBody>
      </p:sp>
      <p:pic>
        <p:nvPicPr>
          <p:cNvPr id="66" name="Picture 65">
            <a:extLst>
              <a:ext uri="{FF2B5EF4-FFF2-40B4-BE49-F238E27FC236}">
                <a16:creationId xmlns:a16="http://schemas.microsoft.com/office/drawing/2014/main" id="{D9A0B6A5-72B2-4EE3-AB78-7BC356E470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6937416"/>
            <a:ext cx="682111" cy="289500"/>
          </a:xfrm>
          <a:prstGeom prst="rect">
            <a:avLst/>
          </a:prstGeom>
        </p:spPr>
      </p:pic>
      <p:sp>
        <p:nvSpPr>
          <p:cNvPr id="67" name="Rounded Rectangle 27">
            <a:extLst>
              <a:ext uri="{FF2B5EF4-FFF2-40B4-BE49-F238E27FC236}">
                <a16:creationId xmlns:a16="http://schemas.microsoft.com/office/drawing/2014/main" id="{2BC929CD-81AC-4E38-97B1-279F79028705}"/>
              </a:ext>
            </a:extLst>
          </p:cNvPr>
          <p:cNvSpPr/>
          <p:nvPr/>
        </p:nvSpPr>
        <p:spPr>
          <a:xfrm>
            <a:off x="395067" y="7226916"/>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2" name="Rectangle 41">
            <a:extLst>
              <a:ext uri="{FF2B5EF4-FFF2-40B4-BE49-F238E27FC236}">
                <a16:creationId xmlns:a16="http://schemas.microsoft.com/office/drawing/2014/main" id="{BB22A229-7D64-4AB9-8A0E-319170BBEAF3}"/>
              </a:ext>
            </a:extLst>
          </p:cNvPr>
          <p:cNvSpPr/>
          <p:nvPr/>
        </p:nvSpPr>
        <p:spPr>
          <a:xfrm>
            <a:off x="3884172" y="5637137"/>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42">
            <a:extLst>
              <a:ext uri="{FF2B5EF4-FFF2-40B4-BE49-F238E27FC236}">
                <a16:creationId xmlns:a16="http://schemas.microsoft.com/office/drawing/2014/main" id="{89935610-0043-4A63-9813-C93EBB944CD1}"/>
              </a:ext>
            </a:extLst>
          </p:cNvPr>
          <p:cNvSpPr/>
          <p:nvPr/>
        </p:nvSpPr>
        <p:spPr>
          <a:xfrm>
            <a:off x="3886440" y="7018079"/>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B3FE2997-39E4-4F2F-808B-2E3D9F27B964}"/>
              </a:ext>
            </a:extLst>
          </p:cNvPr>
          <p:cNvSpPr txBox="1"/>
          <p:nvPr/>
        </p:nvSpPr>
        <p:spPr>
          <a:xfrm>
            <a:off x="3839884" y="4950625"/>
            <a:ext cx="2932391" cy="646331"/>
          </a:xfrm>
          <a:prstGeom prst="rect">
            <a:avLst/>
          </a:prstGeom>
          <a:noFill/>
        </p:spPr>
        <p:txBody>
          <a:bodyPr wrap="square" rtlCol="0">
            <a:spAutoFit/>
          </a:bodyPr>
          <a:lstStyle/>
          <a:p>
            <a:r>
              <a:rPr lang="en-US" dirty="0"/>
              <a:t>MULTI-PNF </a:t>
            </a:r>
          </a:p>
          <a:p>
            <a:r>
              <a:rPr lang="en-US" dirty="0"/>
              <a:t>DAISY CHAIN DEPLOYMENT</a:t>
            </a:r>
          </a:p>
        </p:txBody>
      </p:sp>
      <p:pic>
        <p:nvPicPr>
          <p:cNvPr id="46" name="Picture 45">
            <a:extLst>
              <a:ext uri="{FF2B5EF4-FFF2-40B4-BE49-F238E27FC236}">
                <a16:creationId xmlns:a16="http://schemas.microsoft.com/office/drawing/2014/main" id="{AC98DF37-5C2C-4C7E-B651-A0D31E5D6E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23382" y="5725963"/>
            <a:ext cx="920856" cy="390828"/>
          </a:xfrm>
          <a:prstGeom prst="rect">
            <a:avLst/>
          </a:prstGeom>
        </p:spPr>
      </p:pic>
      <p:pic>
        <p:nvPicPr>
          <p:cNvPr id="47" name="Picture 46">
            <a:extLst>
              <a:ext uri="{FF2B5EF4-FFF2-40B4-BE49-F238E27FC236}">
                <a16:creationId xmlns:a16="http://schemas.microsoft.com/office/drawing/2014/main" id="{E616C115-C75E-4F81-BB40-6D0847069D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1721" y="7055329"/>
            <a:ext cx="920856" cy="390828"/>
          </a:xfrm>
          <a:prstGeom prst="rect">
            <a:avLst/>
          </a:prstGeom>
        </p:spPr>
      </p:pic>
      <p:sp>
        <p:nvSpPr>
          <p:cNvPr id="48" name="Rounded Rectangle 27">
            <a:extLst>
              <a:ext uri="{FF2B5EF4-FFF2-40B4-BE49-F238E27FC236}">
                <a16:creationId xmlns:a16="http://schemas.microsoft.com/office/drawing/2014/main" id="{AE6F0469-01BB-4ECA-A706-A200C0AC5599}"/>
              </a:ext>
            </a:extLst>
          </p:cNvPr>
          <p:cNvSpPr/>
          <p:nvPr/>
        </p:nvSpPr>
        <p:spPr>
          <a:xfrm>
            <a:off x="376506" y="658601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9" name="Rounded Rectangle 27">
            <a:extLst>
              <a:ext uri="{FF2B5EF4-FFF2-40B4-BE49-F238E27FC236}">
                <a16:creationId xmlns:a16="http://schemas.microsoft.com/office/drawing/2014/main" id="{0E674384-B0FB-482F-BD69-313649D2C963}"/>
              </a:ext>
            </a:extLst>
          </p:cNvPr>
          <p:cNvSpPr/>
          <p:nvPr/>
        </p:nvSpPr>
        <p:spPr>
          <a:xfrm>
            <a:off x="4116542" y="6169371"/>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50" name="Rounded Rectangle 27">
            <a:extLst>
              <a:ext uri="{FF2B5EF4-FFF2-40B4-BE49-F238E27FC236}">
                <a16:creationId xmlns:a16="http://schemas.microsoft.com/office/drawing/2014/main" id="{71A69333-9121-486E-876C-37B2608399AA}"/>
              </a:ext>
            </a:extLst>
          </p:cNvPr>
          <p:cNvSpPr/>
          <p:nvPr/>
        </p:nvSpPr>
        <p:spPr>
          <a:xfrm>
            <a:off x="4116542" y="7523507"/>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pic>
        <p:nvPicPr>
          <p:cNvPr id="70" name="Picture 69">
            <a:extLst>
              <a:ext uri="{FF2B5EF4-FFF2-40B4-BE49-F238E27FC236}">
                <a16:creationId xmlns:a16="http://schemas.microsoft.com/office/drawing/2014/main" id="{F93E8C56-BD1E-4E81-8905-060BC6504C8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63887" y="5780887"/>
            <a:ext cx="456492" cy="522511"/>
          </a:xfrm>
          <a:prstGeom prst="rect">
            <a:avLst/>
          </a:prstGeom>
        </p:spPr>
      </p:pic>
      <p:pic>
        <p:nvPicPr>
          <p:cNvPr id="71" name="Picture 70">
            <a:extLst>
              <a:ext uri="{FF2B5EF4-FFF2-40B4-BE49-F238E27FC236}">
                <a16:creationId xmlns:a16="http://schemas.microsoft.com/office/drawing/2014/main" id="{9C3EF389-02BA-4132-AFD5-4BC80830759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083448" y="5947190"/>
            <a:ext cx="456492" cy="522511"/>
          </a:xfrm>
          <a:prstGeom prst="rect">
            <a:avLst/>
          </a:prstGeom>
        </p:spPr>
      </p:pic>
      <p:pic>
        <p:nvPicPr>
          <p:cNvPr id="72" name="Picture 71">
            <a:extLst>
              <a:ext uri="{FF2B5EF4-FFF2-40B4-BE49-F238E27FC236}">
                <a16:creationId xmlns:a16="http://schemas.microsoft.com/office/drawing/2014/main" id="{AA5D680B-73E3-432B-BDD4-D0C5596F9480}"/>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88110" y="7095948"/>
            <a:ext cx="456492" cy="522511"/>
          </a:xfrm>
          <a:prstGeom prst="rect">
            <a:avLst/>
          </a:prstGeom>
        </p:spPr>
      </p:pic>
      <p:pic>
        <p:nvPicPr>
          <p:cNvPr id="73" name="Picture 72">
            <a:extLst>
              <a:ext uri="{FF2B5EF4-FFF2-40B4-BE49-F238E27FC236}">
                <a16:creationId xmlns:a16="http://schemas.microsoft.com/office/drawing/2014/main" id="{F00EAEE5-49C7-4735-B7F4-FC7F62910EA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107671" y="7262251"/>
            <a:ext cx="456492" cy="522511"/>
          </a:xfrm>
          <a:prstGeom prst="rect">
            <a:avLst/>
          </a:prstGeom>
        </p:spPr>
      </p:pic>
      <p:sp>
        <p:nvSpPr>
          <p:cNvPr id="54" name="TextBox 53">
            <a:extLst>
              <a:ext uri="{FF2B5EF4-FFF2-40B4-BE49-F238E27FC236}">
                <a16:creationId xmlns:a16="http://schemas.microsoft.com/office/drawing/2014/main" id="{94BE4FEB-F428-490D-99D1-92BD151A807C}"/>
              </a:ext>
            </a:extLst>
          </p:cNvPr>
          <p:cNvSpPr txBox="1"/>
          <p:nvPr/>
        </p:nvSpPr>
        <p:spPr>
          <a:xfrm>
            <a:off x="342975" y="6154118"/>
            <a:ext cx="694875" cy="253916"/>
          </a:xfrm>
          <a:prstGeom prst="rect">
            <a:avLst/>
          </a:prstGeom>
          <a:noFill/>
        </p:spPr>
        <p:txBody>
          <a:bodyPr wrap="square" rtlCol="0">
            <a:spAutoFit/>
          </a:bodyPr>
          <a:lstStyle/>
          <a:p>
            <a:pPr algn="ctr"/>
            <a:r>
              <a:rPr lang="en-US" sz="1050" dirty="0">
                <a:solidFill>
                  <a:srgbClr val="0000CC"/>
                </a:solidFill>
              </a:rPr>
              <a:t>4G PNF</a:t>
            </a:r>
          </a:p>
        </p:txBody>
      </p:sp>
      <p:sp>
        <p:nvSpPr>
          <p:cNvPr id="64" name="TextBox 63">
            <a:extLst>
              <a:ext uri="{FF2B5EF4-FFF2-40B4-BE49-F238E27FC236}">
                <a16:creationId xmlns:a16="http://schemas.microsoft.com/office/drawing/2014/main" id="{F93E8FE9-B3E6-41C7-80F6-6359D62B8C19}"/>
              </a:ext>
            </a:extLst>
          </p:cNvPr>
          <p:cNvSpPr txBox="1"/>
          <p:nvPr/>
        </p:nvSpPr>
        <p:spPr>
          <a:xfrm>
            <a:off x="395067" y="6785856"/>
            <a:ext cx="642783" cy="253916"/>
          </a:xfrm>
          <a:prstGeom prst="rect">
            <a:avLst/>
          </a:prstGeom>
          <a:noFill/>
        </p:spPr>
        <p:txBody>
          <a:bodyPr wrap="square" rtlCol="0">
            <a:spAutoFit/>
          </a:bodyPr>
          <a:lstStyle/>
          <a:p>
            <a:pPr algn="ctr"/>
            <a:r>
              <a:rPr lang="en-US" sz="1050" dirty="0">
                <a:solidFill>
                  <a:srgbClr val="0000CC"/>
                </a:solidFill>
              </a:rPr>
              <a:t>5G PNF</a:t>
            </a:r>
          </a:p>
        </p:txBody>
      </p:sp>
      <p:pic>
        <p:nvPicPr>
          <p:cNvPr id="65" name="Picture 64">
            <a:extLst>
              <a:ext uri="{FF2B5EF4-FFF2-40B4-BE49-F238E27FC236}">
                <a16:creationId xmlns:a16="http://schemas.microsoft.com/office/drawing/2014/main" id="{58FBB567-CB51-475F-9D1E-7FA7341D26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7552485"/>
            <a:ext cx="682111" cy="289500"/>
          </a:xfrm>
          <a:prstGeom prst="rect">
            <a:avLst/>
          </a:prstGeom>
        </p:spPr>
      </p:pic>
      <p:sp>
        <p:nvSpPr>
          <p:cNvPr id="68" name="Rounded Rectangle 27">
            <a:extLst>
              <a:ext uri="{FF2B5EF4-FFF2-40B4-BE49-F238E27FC236}">
                <a16:creationId xmlns:a16="http://schemas.microsoft.com/office/drawing/2014/main" id="{3B8D6ADE-ABAA-4EEF-8FFA-F1B56E1A64BF}"/>
              </a:ext>
            </a:extLst>
          </p:cNvPr>
          <p:cNvSpPr/>
          <p:nvPr/>
        </p:nvSpPr>
        <p:spPr>
          <a:xfrm>
            <a:off x="395067" y="784198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69" name="TextBox 68">
            <a:extLst>
              <a:ext uri="{FF2B5EF4-FFF2-40B4-BE49-F238E27FC236}">
                <a16:creationId xmlns:a16="http://schemas.microsoft.com/office/drawing/2014/main" id="{0E6D4D9F-F6C4-468D-93BD-4960EA4696F7}"/>
              </a:ext>
            </a:extLst>
          </p:cNvPr>
          <p:cNvSpPr txBox="1"/>
          <p:nvPr/>
        </p:nvSpPr>
        <p:spPr>
          <a:xfrm>
            <a:off x="395067" y="7400925"/>
            <a:ext cx="642783" cy="253916"/>
          </a:xfrm>
          <a:prstGeom prst="rect">
            <a:avLst/>
          </a:prstGeom>
          <a:noFill/>
        </p:spPr>
        <p:txBody>
          <a:bodyPr wrap="square" rtlCol="0">
            <a:spAutoFit/>
          </a:bodyPr>
          <a:lstStyle/>
          <a:p>
            <a:pPr algn="ctr"/>
            <a:r>
              <a:rPr lang="en-US" sz="1050" dirty="0">
                <a:solidFill>
                  <a:srgbClr val="0000CC"/>
                </a:solidFill>
              </a:rPr>
              <a:t>5G PNF</a:t>
            </a:r>
          </a:p>
        </p:txBody>
      </p:sp>
      <p:sp>
        <p:nvSpPr>
          <p:cNvPr id="2" name="Cube 1">
            <a:extLst>
              <a:ext uri="{FF2B5EF4-FFF2-40B4-BE49-F238E27FC236}">
                <a16:creationId xmlns:a16="http://schemas.microsoft.com/office/drawing/2014/main" id="{0D8B62CB-02F8-4520-A231-C1E5764D2C11}"/>
              </a:ext>
            </a:extLst>
          </p:cNvPr>
          <p:cNvSpPr/>
          <p:nvPr/>
        </p:nvSpPr>
        <p:spPr>
          <a:xfrm>
            <a:off x="330211" y="6013942"/>
            <a:ext cx="772976" cy="2166195"/>
          </a:xfrm>
          <a:prstGeom prst="cube">
            <a:avLst>
              <a:gd name="adj" fmla="val 1390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C427A89B-7D27-4DB4-9C29-24FFA324E0F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7570687"/>
            <a:ext cx="456492" cy="522511"/>
          </a:xfrm>
          <a:prstGeom prst="rect">
            <a:avLst/>
          </a:prstGeom>
        </p:spPr>
      </p:pic>
      <p:sp>
        <p:nvSpPr>
          <p:cNvPr id="75" name="TextBox 74">
            <a:extLst>
              <a:ext uri="{FF2B5EF4-FFF2-40B4-BE49-F238E27FC236}">
                <a16:creationId xmlns:a16="http://schemas.microsoft.com/office/drawing/2014/main" id="{6049F7A0-1B1B-473F-BD80-063441ECF3CE}"/>
              </a:ext>
            </a:extLst>
          </p:cNvPr>
          <p:cNvSpPr txBox="1"/>
          <p:nvPr/>
        </p:nvSpPr>
        <p:spPr>
          <a:xfrm>
            <a:off x="1621138" y="7601770"/>
            <a:ext cx="1469505" cy="307777"/>
          </a:xfrm>
          <a:prstGeom prst="rect">
            <a:avLst/>
          </a:prstGeom>
          <a:noFill/>
        </p:spPr>
        <p:txBody>
          <a:bodyPr wrap="none" rtlCol="0">
            <a:spAutoFit/>
          </a:bodyPr>
          <a:lstStyle/>
          <a:p>
            <a:r>
              <a:rPr lang="en-US" sz="1400" dirty="0"/>
              <a:t>Version 2018-09B</a:t>
            </a:r>
          </a:p>
        </p:txBody>
      </p:sp>
      <p:sp>
        <p:nvSpPr>
          <p:cNvPr id="76" name="TextBox 75">
            <a:extLst>
              <a:ext uri="{FF2B5EF4-FFF2-40B4-BE49-F238E27FC236}">
                <a16:creationId xmlns:a16="http://schemas.microsoft.com/office/drawing/2014/main" id="{2C0AA697-EA24-48CB-8350-717BD4AE897C}"/>
              </a:ext>
            </a:extLst>
          </p:cNvPr>
          <p:cNvSpPr txBox="1"/>
          <p:nvPr/>
        </p:nvSpPr>
        <p:spPr>
          <a:xfrm>
            <a:off x="1063565" y="8030799"/>
            <a:ext cx="1416926" cy="307777"/>
          </a:xfrm>
          <a:prstGeom prst="rect">
            <a:avLst/>
          </a:prstGeom>
          <a:noFill/>
        </p:spPr>
        <p:txBody>
          <a:bodyPr wrap="none" rtlCol="0">
            <a:spAutoFit/>
          </a:bodyPr>
          <a:lstStyle/>
          <a:p>
            <a:r>
              <a:rPr lang="en-US" sz="1400" dirty="0"/>
              <a:t>Sub-Frame DU#2</a:t>
            </a:r>
          </a:p>
        </p:txBody>
      </p:sp>
      <p:sp>
        <p:nvSpPr>
          <p:cNvPr id="3" name="Cube 2">
            <a:extLst>
              <a:ext uri="{FF2B5EF4-FFF2-40B4-BE49-F238E27FC236}">
                <a16:creationId xmlns:a16="http://schemas.microsoft.com/office/drawing/2014/main" id="{18F95057-EBB8-4041-8107-1D0BEB56DCEF}"/>
              </a:ext>
            </a:extLst>
          </p:cNvPr>
          <p:cNvSpPr/>
          <p:nvPr/>
        </p:nvSpPr>
        <p:spPr>
          <a:xfrm>
            <a:off x="388451" y="3631757"/>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Cube 76">
            <a:extLst>
              <a:ext uri="{FF2B5EF4-FFF2-40B4-BE49-F238E27FC236}">
                <a16:creationId xmlns:a16="http://schemas.microsoft.com/office/drawing/2014/main" id="{E725CFF5-747A-4658-964E-2CB61A3AE588}"/>
              </a:ext>
            </a:extLst>
          </p:cNvPr>
          <p:cNvSpPr/>
          <p:nvPr/>
        </p:nvSpPr>
        <p:spPr>
          <a:xfrm>
            <a:off x="740161" y="3634042"/>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1F4A59A-1546-4305-A419-9C8E22F3BD86}"/>
              </a:ext>
            </a:extLst>
          </p:cNvPr>
          <p:cNvCxnSpPr>
            <a:cxnSpLocks/>
            <a:stCxn id="46" idx="2"/>
          </p:cNvCxnSpPr>
          <p:nvPr/>
        </p:nvCxnSpPr>
        <p:spPr>
          <a:xfrm>
            <a:off x="4483810" y="6116791"/>
            <a:ext cx="38339" cy="10251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09F0C666-DE6D-4149-BB86-0852079B9168}"/>
              </a:ext>
            </a:extLst>
          </p:cNvPr>
          <p:cNvSpPr txBox="1"/>
          <p:nvPr/>
        </p:nvSpPr>
        <p:spPr>
          <a:xfrm>
            <a:off x="5448968" y="6011509"/>
            <a:ext cx="1475917" cy="307777"/>
          </a:xfrm>
          <a:prstGeom prst="rect">
            <a:avLst/>
          </a:prstGeom>
          <a:noFill/>
        </p:spPr>
        <p:txBody>
          <a:bodyPr wrap="none" rtlCol="0">
            <a:spAutoFit/>
          </a:bodyPr>
          <a:lstStyle/>
          <a:p>
            <a:r>
              <a:rPr lang="en-US" sz="1400" dirty="0"/>
              <a:t>Version 2018-09A</a:t>
            </a:r>
          </a:p>
        </p:txBody>
      </p:sp>
      <p:sp>
        <p:nvSpPr>
          <p:cNvPr id="79" name="TextBox 78">
            <a:extLst>
              <a:ext uri="{FF2B5EF4-FFF2-40B4-BE49-F238E27FC236}">
                <a16:creationId xmlns:a16="http://schemas.microsoft.com/office/drawing/2014/main" id="{6E96431C-555B-48E2-929D-81096BA0BCF0}"/>
              </a:ext>
            </a:extLst>
          </p:cNvPr>
          <p:cNvSpPr txBox="1"/>
          <p:nvPr/>
        </p:nvSpPr>
        <p:spPr>
          <a:xfrm>
            <a:off x="5418123" y="7093148"/>
            <a:ext cx="1475917" cy="307777"/>
          </a:xfrm>
          <a:prstGeom prst="rect">
            <a:avLst/>
          </a:prstGeom>
          <a:noFill/>
        </p:spPr>
        <p:txBody>
          <a:bodyPr wrap="none" rtlCol="0">
            <a:spAutoFit/>
          </a:bodyPr>
          <a:lstStyle/>
          <a:p>
            <a:r>
              <a:rPr lang="en-US" sz="1400" dirty="0"/>
              <a:t>Version 2018-09A</a:t>
            </a:r>
          </a:p>
        </p:txBody>
      </p:sp>
    </p:spTree>
    <p:extLst>
      <p:ext uri="{BB962C8B-B14F-4D97-AF65-F5344CB8AC3E}">
        <p14:creationId xmlns:p14="http://schemas.microsoft.com/office/powerpoint/2010/main" val="37105456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14C2B5E-A153-4667-9C52-3D24FD359C31}"/>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CC5A97ED-26E6-48C9-900A-9F5C8E963A8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4C79740-CEB3-4802-8526-325B345FB102}"/>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D9C015F5-56B2-4550-A6B5-168CCAB0DF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0F70F2C8-5778-42A1-A9CF-654C9D43FC4B}"/>
              </a:ext>
            </a:extLst>
          </p:cNvPr>
          <p:cNvGraphicFramePr>
            <a:graphicFrameLocks noGrp="1"/>
          </p:cNvGraphicFramePr>
          <p:nvPr>
            <p:extLst>
              <p:ext uri="{D42A27DB-BD31-4B8C-83A1-F6EECF244321}">
                <p14:modId xmlns:p14="http://schemas.microsoft.com/office/powerpoint/2010/main" val="3164078205"/>
              </p:ext>
            </p:extLst>
          </p:nvPr>
        </p:nvGraphicFramePr>
        <p:xfrm>
          <a:off x="164749" y="638628"/>
          <a:ext cx="6545383" cy="121158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789432"/>
                  </a:ext>
                </a:extLst>
              </a:tr>
            </a:tbl>
          </a:graphicData>
        </a:graphic>
      </p:graphicFrame>
      <p:sp>
        <p:nvSpPr>
          <p:cNvPr id="9" name="Rectangle: Rounded Corners 8">
            <a:extLst>
              <a:ext uri="{FF2B5EF4-FFF2-40B4-BE49-F238E27FC236}">
                <a16:creationId xmlns:a16="http://schemas.microsoft.com/office/drawing/2014/main" id="{57C4E79B-FA41-4188-8FB0-3F684805ADF0}"/>
              </a:ext>
            </a:extLst>
          </p:cNvPr>
          <p:cNvSpPr/>
          <p:nvPr/>
        </p:nvSpPr>
        <p:spPr>
          <a:xfrm>
            <a:off x="714375" y="2371725"/>
            <a:ext cx="2643188" cy="26146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18CEAB5-9505-4F80-8FFB-F2E56A6D2639}"/>
              </a:ext>
            </a:extLst>
          </p:cNvPr>
          <p:cNvSpPr/>
          <p:nvPr/>
        </p:nvSpPr>
        <p:spPr>
          <a:xfrm>
            <a:off x="3431634" y="2371724"/>
            <a:ext cx="2643188" cy="261461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19AD9BB-E300-475C-80A2-8FB45FFD233D}"/>
              </a:ext>
            </a:extLst>
          </p:cNvPr>
          <p:cNvSpPr txBox="1"/>
          <p:nvPr/>
        </p:nvSpPr>
        <p:spPr>
          <a:xfrm>
            <a:off x="923998" y="2676929"/>
            <a:ext cx="1776255" cy="1477328"/>
          </a:xfrm>
          <a:prstGeom prst="rect">
            <a:avLst/>
          </a:prstGeom>
          <a:noFill/>
        </p:spPr>
        <p:txBody>
          <a:bodyPr wrap="none" rtlCol="0">
            <a:spAutoFit/>
          </a:bodyPr>
          <a:lstStyle/>
          <a:p>
            <a:r>
              <a:rPr lang="en-US" dirty="0"/>
              <a:t>Area #1</a:t>
            </a:r>
          </a:p>
          <a:p>
            <a:endParaRPr lang="en-US" dirty="0"/>
          </a:p>
          <a:p>
            <a:r>
              <a:rPr lang="en-US" dirty="0"/>
              <a:t>Modelled for NF</a:t>
            </a:r>
          </a:p>
          <a:p>
            <a:r>
              <a:rPr lang="en-US" dirty="0"/>
              <a:t>Software Version</a:t>
            </a:r>
          </a:p>
          <a:p>
            <a:r>
              <a:rPr lang="en-US" dirty="0"/>
              <a:t>2018-09A</a:t>
            </a:r>
          </a:p>
        </p:txBody>
      </p:sp>
      <p:sp>
        <p:nvSpPr>
          <p:cNvPr id="12" name="TextBox 11">
            <a:extLst>
              <a:ext uri="{FF2B5EF4-FFF2-40B4-BE49-F238E27FC236}">
                <a16:creationId xmlns:a16="http://schemas.microsoft.com/office/drawing/2014/main" id="{576A7969-42E9-49CB-A73B-3AA01717BF39}"/>
              </a:ext>
            </a:extLst>
          </p:cNvPr>
          <p:cNvSpPr txBox="1"/>
          <p:nvPr/>
        </p:nvSpPr>
        <p:spPr>
          <a:xfrm>
            <a:off x="3667198" y="2676929"/>
            <a:ext cx="1776255" cy="1477328"/>
          </a:xfrm>
          <a:prstGeom prst="rect">
            <a:avLst/>
          </a:prstGeom>
          <a:noFill/>
        </p:spPr>
        <p:txBody>
          <a:bodyPr wrap="none" rtlCol="0">
            <a:spAutoFit/>
          </a:bodyPr>
          <a:lstStyle/>
          <a:p>
            <a:r>
              <a:rPr lang="en-US" dirty="0"/>
              <a:t>Area #2</a:t>
            </a:r>
          </a:p>
          <a:p>
            <a:endParaRPr lang="en-US" dirty="0"/>
          </a:p>
          <a:p>
            <a:r>
              <a:rPr lang="en-US" dirty="0"/>
              <a:t>Modelled for NF</a:t>
            </a:r>
          </a:p>
          <a:p>
            <a:r>
              <a:rPr lang="en-US" dirty="0"/>
              <a:t>Software Version</a:t>
            </a:r>
          </a:p>
          <a:p>
            <a:r>
              <a:rPr lang="en-US" dirty="0"/>
              <a:t>2018-09A</a:t>
            </a:r>
          </a:p>
        </p:txBody>
      </p:sp>
      <p:sp>
        <p:nvSpPr>
          <p:cNvPr id="13" name="TextBox 12">
            <a:extLst>
              <a:ext uri="{FF2B5EF4-FFF2-40B4-BE49-F238E27FC236}">
                <a16:creationId xmlns:a16="http://schemas.microsoft.com/office/drawing/2014/main" id="{9131A283-0E43-418C-9ED6-C58C3BA679D3}"/>
              </a:ext>
            </a:extLst>
          </p:cNvPr>
          <p:cNvSpPr txBox="1"/>
          <p:nvPr/>
        </p:nvSpPr>
        <p:spPr>
          <a:xfrm>
            <a:off x="495301" y="5194300"/>
            <a:ext cx="5334000" cy="1754326"/>
          </a:xfrm>
          <a:prstGeom prst="rect">
            <a:avLst/>
          </a:prstGeom>
          <a:noFill/>
        </p:spPr>
        <p:txBody>
          <a:bodyPr wrap="square" rtlCol="0">
            <a:spAutoFit/>
          </a:bodyPr>
          <a:lstStyle/>
          <a:p>
            <a:r>
              <a:rPr lang="en-US" dirty="0"/>
              <a:t>A planner is responsible for an ONAP deployment that covers a set of areas, in this case #1 and #2.</a:t>
            </a:r>
          </a:p>
          <a:p>
            <a:r>
              <a:rPr lang="en-US" dirty="0"/>
              <a:t>For this particular use case/application (of this parameters), a class of PNFs is allowed to have a set of Software versions in this case 2018-09A and 2018-09B.</a:t>
            </a:r>
          </a:p>
          <a:p>
            <a:endParaRPr lang="en-US" dirty="0"/>
          </a:p>
        </p:txBody>
      </p:sp>
    </p:spTree>
    <p:extLst>
      <p:ext uri="{BB962C8B-B14F-4D97-AF65-F5344CB8AC3E}">
        <p14:creationId xmlns:p14="http://schemas.microsoft.com/office/powerpoint/2010/main" val="17467020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43725" y="-17858"/>
              <a:ext cx="45768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(R4) Dublin+</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7" name="表格 11">
            <a:extLst>
              <a:ext uri="{FF2B5EF4-FFF2-40B4-BE49-F238E27FC236}">
                <a16:creationId xmlns:a16="http://schemas.microsoft.com/office/drawing/2014/main" id="{D15891FD-FA43-4372-B604-607DFCC80942}"/>
              </a:ext>
            </a:extLst>
          </p:cNvPr>
          <p:cNvGraphicFramePr>
            <a:graphicFrameLocks noGrp="1"/>
          </p:cNvGraphicFramePr>
          <p:nvPr>
            <p:extLst>
              <p:ext uri="{D42A27DB-BD31-4B8C-83A1-F6EECF244321}">
                <p14:modId xmlns:p14="http://schemas.microsoft.com/office/powerpoint/2010/main" val="2040696861"/>
              </p:ext>
            </p:extLst>
          </p:nvPr>
        </p:nvGraphicFramePr>
        <p:xfrm>
          <a:off x="57152" y="499895"/>
          <a:ext cx="6724650" cy="7607411"/>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14524">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Introduced in R3/Casas</a:t>
                      </a: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8873563"/>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lang="zh-CN" altLang="zh-CN" sz="1600" b="1" kern="100" dirty="0">
                        <a:solidFill>
                          <a:srgbClr val="FFFF00"/>
                        </a:solidFill>
                        <a:effectLst/>
                        <a:latin typeface="+mn-lt"/>
                        <a:ea typeface="+mn-ea"/>
                        <a:cs typeface="+mn-cs"/>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3150292"/>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rgbClr val="FF0000"/>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rgbClr val="FF0000"/>
                          </a:solidFill>
                          <a:effectLst/>
                          <a:latin typeface="+mn-lt"/>
                          <a:ea typeface="+mn-ea"/>
                          <a:cs typeface="+mn-cs"/>
                        </a:rPr>
                        <a:t>contactId</a:t>
                      </a:r>
                      <a:r>
                        <a:rPr lang="en-US" altLang="zh-CN" sz="1600" b="1" kern="100" dirty="0">
                          <a:solidFill>
                            <a:srgbClr val="FF0000"/>
                          </a:solidFill>
                          <a:effectLst/>
                          <a:latin typeface="+mn-lt"/>
                          <a:ea typeface="+mn-ea"/>
                          <a:cs typeface="+mn-cs"/>
                        </a:rPr>
                        <a:t> (metadata)</a:t>
                      </a:r>
                      <a:endParaRPr 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rgbClr val="FF0000"/>
                          </a:solidFill>
                          <a:effectLst/>
                          <a:latin typeface="+mn-lt"/>
                          <a:ea typeface="+mn-ea"/>
                          <a:cs typeface="+mn-cs"/>
                        </a:rPr>
                        <a:t>Designer (user of ONAP)</a:t>
                      </a:r>
                    </a:p>
                    <a:p>
                      <a:pPr marL="0" algn="l" defTabSz="914400" rtl="0" eaLnBrk="1" latinLnBrk="0" hangingPunct="0"/>
                      <a:r>
                        <a:rPr lang="en-US" altLang="zh-CN" sz="1600" kern="1200" dirty="0">
                          <a:solidFill>
                            <a:srgbClr val="FF0000"/>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rgbClr val="FF0000"/>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r h="292278">
                <a:tc>
                  <a:txBody>
                    <a:bodyPr/>
                    <a:lstStyle/>
                    <a:p>
                      <a:pPr hangingPunct="0">
                        <a:spcAft>
                          <a:spcPts val="0"/>
                        </a:spcAft>
                      </a:pP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Technology Domain</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Technology Domain</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5710234"/>
                  </a:ext>
                </a:extLst>
              </a:tr>
            </a:tbl>
          </a:graphicData>
        </a:graphic>
      </p:graphicFrame>
      <p:pic>
        <p:nvPicPr>
          <p:cNvPr id="18" name="Picture 17">
            <a:extLst>
              <a:ext uri="{FF2B5EF4-FFF2-40B4-BE49-F238E27FC236}">
                <a16:creationId xmlns:a16="http://schemas.microsoft.com/office/drawing/2014/main" id="{85DC1FD4-CF48-40A3-9B09-F34B541F41D9}"/>
              </a:ext>
            </a:extLst>
          </p:cNvPr>
          <p:cNvPicPr>
            <a:picLocks noChangeAspect="1"/>
          </p:cNvPicPr>
          <p:nvPr/>
        </p:nvPicPr>
        <p:blipFill>
          <a:blip r:embed="rId2"/>
          <a:stretch>
            <a:fillRect/>
          </a:stretch>
        </p:blipFill>
        <p:spPr>
          <a:xfrm>
            <a:off x="5034051" y="4118820"/>
            <a:ext cx="1690599" cy="886940"/>
          </a:xfrm>
          <a:prstGeom prst="rect">
            <a:avLst/>
          </a:prstGeom>
        </p:spPr>
      </p:pic>
      <p:pic>
        <p:nvPicPr>
          <p:cNvPr id="19" name="Picture 18">
            <a:extLst>
              <a:ext uri="{FF2B5EF4-FFF2-40B4-BE49-F238E27FC236}">
                <a16:creationId xmlns:a16="http://schemas.microsoft.com/office/drawing/2014/main" id="{673D6E22-6CD1-49D5-9BA7-9D6F08D6E26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38804" y="4384367"/>
            <a:ext cx="339142" cy="406058"/>
          </a:xfrm>
          <a:prstGeom prst="rect">
            <a:avLst/>
          </a:prstGeom>
        </p:spPr>
      </p:pic>
      <p:pic>
        <p:nvPicPr>
          <p:cNvPr id="20" name="Picture 19">
            <a:extLst>
              <a:ext uri="{FF2B5EF4-FFF2-40B4-BE49-F238E27FC236}">
                <a16:creationId xmlns:a16="http://schemas.microsoft.com/office/drawing/2014/main" id="{862223B1-E2EF-4BED-A3F8-789C01B414B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7177137"/>
            <a:ext cx="339142" cy="406058"/>
          </a:xfrm>
          <a:prstGeom prst="rect">
            <a:avLst/>
          </a:prstGeom>
        </p:spPr>
      </p:pic>
      <p:grpSp>
        <p:nvGrpSpPr>
          <p:cNvPr id="10" name="Group 9">
            <a:extLst>
              <a:ext uri="{FF2B5EF4-FFF2-40B4-BE49-F238E27FC236}">
                <a16:creationId xmlns:a16="http://schemas.microsoft.com/office/drawing/2014/main" id="{5B02A957-5F52-466D-B0C8-C46F614B69EA}"/>
              </a:ext>
            </a:extLst>
          </p:cNvPr>
          <p:cNvGrpSpPr/>
          <p:nvPr/>
        </p:nvGrpSpPr>
        <p:grpSpPr>
          <a:xfrm>
            <a:off x="-1702772" y="5437921"/>
            <a:ext cx="1674196" cy="2955175"/>
            <a:chOff x="228600" y="1448607"/>
            <a:chExt cx="2590800" cy="4573098"/>
          </a:xfrm>
        </p:grpSpPr>
        <p:sp>
          <p:nvSpPr>
            <p:cNvPr id="11" name="Rectangle 10">
              <a:extLst>
                <a:ext uri="{FF2B5EF4-FFF2-40B4-BE49-F238E27FC236}">
                  <a16:creationId xmlns:a16="http://schemas.microsoft.com/office/drawing/2014/main" id="{A421DDA0-E0D5-4E03-BA44-4C48C096C132}"/>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B545050D-DAF3-45A1-B0CD-FD5132297EB2}"/>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TextBox 12">
              <a:extLst>
                <a:ext uri="{FF2B5EF4-FFF2-40B4-BE49-F238E27FC236}">
                  <a16:creationId xmlns:a16="http://schemas.microsoft.com/office/drawing/2014/main" id="{A7FAEDFF-CE4C-4AB8-BE4B-CA98412EFBB7}"/>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14" name="TextBox 13">
              <a:extLst>
                <a:ext uri="{FF2B5EF4-FFF2-40B4-BE49-F238E27FC236}">
                  <a16:creationId xmlns:a16="http://schemas.microsoft.com/office/drawing/2014/main" id="{C4299886-1B61-45C0-846A-C1C844B8A86F}"/>
                </a:ext>
              </a:extLst>
            </p:cNvPr>
            <p:cNvSpPr txBox="1"/>
            <p:nvPr/>
          </p:nvSpPr>
          <p:spPr>
            <a:xfrm>
              <a:off x="728848" y="1459498"/>
              <a:ext cx="1538487" cy="523908"/>
            </a:xfrm>
            <a:prstGeom prst="rect">
              <a:avLst/>
            </a:prstGeom>
            <a:noFill/>
          </p:spPr>
          <p:txBody>
            <a:bodyPr wrap="none" rtlCol="0">
              <a:spAutoFit/>
            </a:bodyPr>
            <a:lstStyle/>
            <a:p>
              <a:r>
                <a:rPr lang="en-US" sz="1600" b="1" dirty="0">
                  <a:solidFill>
                    <a:srgbClr val="FF0000"/>
                  </a:solidFill>
                </a:rPr>
                <a:t>NF (Type)</a:t>
              </a:r>
            </a:p>
          </p:txBody>
        </p:sp>
        <p:sp>
          <p:nvSpPr>
            <p:cNvPr id="15" name="Rectangle: Rounded Corners 14">
              <a:extLst>
                <a:ext uri="{FF2B5EF4-FFF2-40B4-BE49-F238E27FC236}">
                  <a16:creationId xmlns:a16="http://schemas.microsoft.com/office/drawing/2014/main" id="{E09A170D-CD2A-4382-9EEB-AA35332C75BA}"/>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Rounded Corners 15">
              <a:extLst>
                <a:ext uri="{FF2B5EF4-FFF2-40B4-BE49-F238E27FC236}">
                  <a16:creationId xmlns:a16="http://schemas.microsoft.com/office/drawing/2014/main" id="{59DBCE62-422E-493C-BD12-2B412665EB65}"/>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ectangle: Rounded Corners 20">
              <a:extLst>
                <a:ext uri="{FF2B5EF4-FFF2-40B4-BE49-F238E27FC236}">
                  <a16:creationId xmlns:a16="http://schemas.microsoft.com/office/drawing/2014/main" id="{2AD1985B-DC8D-444A-9658-8A2D3E07A60F}"/>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TextBox 21">
              <a:extLst>
                <a:ext uri="{FF2B5EF4-FFF2-40B4-BE49-F238E27FC236}">
                  <a16:creationId xmlns:a16="http://schemas.microsoft.com/office/drawing/2014/main" id="{74E8D08F-19CD-4D80-9CF9-41CEB949263D}"/>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23" name="TextBox 22">
              <a:extLst>
                <a:ext uri="{FF2B5EF4-FFF2-40B4-BE49-F238E27FC236}">
                  <a16:creationId xmlns:a16="http://schemas.microsoft.com/office/drawing/2014/main" id="{B7D51592-8F7D-474E-BD33-D3D6DD5421B3}"/>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24" name="TextBox 23">
              <a:extLst>
                <a:ext uri="{FF2B5EF4-FFF2-40B4-BE49-F238E27FC236}">
                  <a16:creationId xmlns:a16="http://schemas.microsoft.com/office/drawing/2014/main" id="{23672DE0-12D2-41CC-A2FD-D5E5D43764B8}"/>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25" name="Rectangle: Rounded Corners 24">
              <a:extLst>
                <a:ext uri="{FF2B5EF4-FFF2-40B4-BE49-F238E27FC236}">
                  <a16:creationId xmlns:a16="http://schemas.microsoft.com/office/drawing/2014/main" id="{FA9C5058-7E0D-4E4A-B97A-472D72E3DBBF}"/>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6" name="TextBox 25">
              <a:extLst>
                <a:ext uri="{FF2B5EF4-FFF2-40B4-BE49-F238E27FC236}">
                  <a16:creationId xmlns:a16="http://schemas.microsoft.com/office/drawing/2014/main" id="{D2C7793D-5136-4523-B9F5-9F795A6205BF}"/>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Tree>
    <p:extLst>
      <p:ext uri="{BB962C8B-B14F-4D97-AF65-F5344CB8AC3E}">
        <p14:creationId xmlns:p14="http://schemas.microsoft.com/office/powerpoint/2010/main" val="10888880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84A71C-E53B-4A67-A73F-60969CBCA16C}"/>
              </a:ext>
            </a:extLst>
          </p:cNvPr>
          <p:cNvSpPr txBox="1"/>
          <p:nvPr/>
        </p:nvSpPr>
        <p:spPr>
          <a:xfrm>
            <a:off x="158261" y="685801"/>
            <a:ext cx="6418385" cy="5632311"/>
          </a:xfrm>
          <a:prstGeom prst="rect">
            <a:avLst/>
          </a:prstGeom>
          <a:noFill/>
        </p:spPr>
        <p:txBody>
          <a:bodyPr wrap="square" rtlCol="0">
            <a:spAutoFit/>
          </a:bodyPr>
          <a:lstStyle/>
          <a:p>
            <a:r>
              <a:rPr lang="en-US" b="1" dirty="0">
                <a:solidFill>
                  <a:srgbClr val="FF0000"/>
                </a:solidFill>
              </a:rPr>
              <a:t>August 7, 2018</a:t>
            </a:r>
          </a:p>
          <a:p>
            <a:endParaRPr lang="en-US" dirty="0"/>
          </a:p>
          <a:p>
            <a:r>
              <a:rPr lang="en-US" b="1" dirty="0">
                <a:solidFill>
                  <a:srgbClr val="0000CC"/>
                </a:solidFill>
              </a:rPr>
              <a:t>PROBLEM STATEMENT</a:t>
            </a:r>
            <a:r>
              <a:rPr lang="en-US" dirty="0"/>
              <a:t>:</a:t>
            </a:r>
          </a:p>
          <a:p>
            <a:r>
              <a:rPr lang="en-US" dirty="0"/>
              <a:t>We need to Store a YAML registration event in the SDC Catalog.</a:t>
            </a:r>
          </a:p>
          <a:p>
            <a:r>
              <a:rPr lang="en-US" dirty="0"/>
              <a:t>Note: The YAML registration event is necessary to validate emitted by PNF Is expected </a:t>
            </a:r>
          </a:p>
          <a:p>
            <a:r>
              <a:rPr lang="en-US" dirty="0"/>
              <a:t>Emitting what it is supposed to be emitting.</a:t>
            </a:r>
          </a:p>
          <a:p>
            <a:endParaRPr lang="en-US" dirty="0"/>
          </a:p>
          <a:p>
            <a:r>
              <a:rPr lang="en-US" b="1" dirty="0">
                <a:solidFill>
                  <a:srgbClr val="0000CC"/>
                </a:solidFill>
              </a:rPr>
              <a:t>SOLUTION (Casablanca R3)</a:t>
            </a:r>
          </a:p>
          <a:p>
            <a:r>
              <a:rPr lang="en-US" dirty="0"/>
              <a:t>Manually uploaded to different systems</a:t>
            </a:r>
          </a:p>
          <a:p>
            <a:r>
              <a:rPr lang="en-US" dirty="0"/>
              <a:t>If no monitoring defined, can define information manually</a:t>
            </a:r>
          </a:p>
          <a:p>
            <a:endParaRPr lang="en-US" dirty="0"/>
          </a:p>
          <a:p>
            <a:r>
              <a:rPr lang="en-US" b="1" dirty="0">
                <a:solidFill>
                  <a:srgbClr val="0000CC"/>
                </a:solidFill>
              </a:rPr>
              <a:t>PnP FLOW (updated Wiki)</a:t>
            </a:r>
          </a:p>
          <a:p>
            <a:r>
              <a:rPr lang="en-US" dirty="0"/>
              <a:t>[Added Note &amp; PNP-1310] in Wiki</a:t>
            </a:r>
          </a:p>
          <a:p>
            <a:r>
              <a:rPr lang="en-US" dirty="0">
                <a:hlinkClick r:id="rId2"/>
              </a:rPr>
              <a:t>https://wiki.onap.org/display/DW/5G+-+PNF+Plug+and+Play</a:t>
            </a:r>
            <a:r>
              <a:rPr lang="en-US" dirty="0"/>
              <a:t> </a:t>
            </a:r>
          </a:p>
          <a:p>
            <a:endParaRPr lang="en-US" dirty="0"/>
          </a:p>
          <a:p>
            <a:r>
              <a:rPr lang="en-US" b="1" dirty="0">
                <a:solidFill>
                  <a:srgbClr val="0000CC"/>
                </a:solidFill>
              </a:rPr>
              <a:t>LONG TERM SOLUTION</a:t>
            </a:r>
          </a:p>
          <a:p>
            <a:r>
              <a:rPr lang="en-US" dirty="0"/>
              <a:t>PNF Onboarding – Packages </a:t>
            </a:r>
          </a:p>
          <a:p>
            <a:r>
              <a:rPr lang="en-US" dirty="0"/>
              <a:t>(See roadmap section)</a:t>
            </a:r>
          </a:p>
          <a:p>
            <a:endParaRPr lang="en-US" dirty="0"/>
          </a:p>
        </p:txBody>
      </p:sp>
      <p:grpSp>
        <p:nvGrpSpPr>
          <p:cNvPr id="5" name="Group 4">
            <a:extLst>
              <a:ext uri="{FF2B5EF4-FFF2-40B4-BE49-F238E27FC236}">
                <a16:creationId xmlns:a16="http://schemas.microsoft.com/office/drawing/2014/main" id="{485E92B5-543D-46FB-B838-4380647BFE94}"/>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7ADCDE62-5CF5-4D79-86BC-73004F45227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9C2F2CA-9874-46D1-BDFE-ABDB5F0415B7}"/>
                </a:ext>
              </a:extLst>
            </p:cNvPr>
            <p:cNvSpPr txBox="1"/>
            <p:nvPr/>
          </p:nvSpPr>
          <p:spPr>
            <a:xfrm>
              <a:off x="885641" y="-17858"/>
              <a:ext cx="509306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R3 NF YAML DEFINITIONS</a:t>
              </a:r>
            </a:p>
          </p:txBody>
        </p:sp>
        <p:sp>
          <p:nvSpPr>
            <p:cNvPr id="8" name="Rectangle 7">
              <a:extLst>
                <a:ext uri="{FF2B5EF4-FFF2-40B4-BE49-F238E27FC236}">
                  <a16:creationId xmlns:a16="http://schemas.microsoft.com/office/drawing/2014/main" id="{A152B359-F360-459C-852C-303E8C78C57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400022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RAN CONCEPT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2235630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29">
            <a:extLst>
              <a:ext uri="{FF2B5EF4-FFF2-40B4-BE49-F238E27FC236}">
                <a16:creationId xmlns:a16="http://schemas.microsoft.com/office/drawing/2014/main" id="{A2321151-C793-4BD2-8F82-EB73B83B4CC5}"/>
              </a:ext>
            </a:extLst>
          </p:cNvPr>
          <p:cNvSpPr/>
          <p:nvPr/>
        </p:nvSpPr>
        <p:spPr>
          <a:xfrm>
            <a:off x="2913826" y="7480562"/>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2" name="TextBox 11">
            <a:extLst>
              <a:ext uri="{FF2B5EF4-FFF2-40B4-BE49-F238E27FC236}">
                <a16:creationId xmlns:a16="http://schemas.microsoft.com/office/drawing/2014/main" id="{F8E68590-F93D-46E6-8D65-EC4FE3BA8661}"/>
              </a:ext>
            </a:extLst>
          </p:cNvPr>
          <p:cNvSpPr txBox="1"/>
          <p:nvPr/>
        </p:nvSpPr>
        <p:spPr>
          <a:xfrm>
            <a:off x="5247304" y="4162136"/>
            <a:ext cx="567784" cy="230832"/>
          </a:xfrm>
          <a:prstGeom prst="rect">
            <a:avLst/>
          </a:prstGeom>
          <a:noFill/>
        </p:spPr>
        <p:txBody>
          <a:bodyPr wrap="none" rtlCol="0">
            <a:spAutoFit/>
          </a:bodyPr>
          <a:lstStyle/>
          <a:p>
            <a:r>
              <a:rPr lang="en-US" sz="900" dirty="0">
                <a:solidFill>
                  <a:srgbClr val="0000CC"/>
                </a:solidFill>
              </a:rPr>
              <a:t>Internet</a:t>
            </a:r>
          </a:p>
        </p:txBody>
      </p:sp>
      <p:sp>
        <p:nvSpPr>
          <p:cNvPr id="16" name="TextBox 15">
            <a:extLst>
              <a:ext uri="{FF2B5EF4-FFF2-40B4-BE49-F238E27FC236}">
                <a16:creationId xmlns:a16="http://schemas.microsoft.com/office/drawing/2014/main" id="{86F45499-E571-48E7-A299-69204FC71B1A}"/>
              </a:ext>
            </a:extLst>
          </p:cNvPr>
          <p:cNvSpPr txBox="1"/>
          <p:nvPr/>
        </p:nvSpPr>
        <p:spPr>
          <a:xfrm>
            <a:off x="5089566" y="4521274"/>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03" name="Group 102">
            <a:extLst>
              <a:ext uri="{FF2B5EF4-FFF2-40B4-BE49-F238E27FC236}">
                <a16:creationId xmlns:a16="http://schemas.microsoft.com/office/drawing/2014/main" id="{2717CE3E-C641-4F0E-8D5E-D27FEE34FABE}"/>
              </a:ext>
            </a:extLst>
          </p:cNvPr>
          <p:cNvGrpSpPr/>
          <p:nvPr/>
        </p:nvGrpSpPr>
        <p:grpSpPr>
          <a:xfrm>
            <a:off x="2264624" y="6352796"/>
            <a:ext cx="819064" cy="983852"/>
            <a:chOff x="3496524" y="6333746"/>
            <a:chExt cx="819064" cy="983852"/>
          </a:xfrm>
        </p:grpSpPr>
        <p:sp>
          <p:nvSpPr>
            <p:cNvPr id="4" name="Rectangle 3">
              <a:extLst>
                <a:ext uri="{FF2B5EF4-FFF2-40B4-BE49-F238E27FC236}">
                  <a16:creationId xmlns:a16="http://schemas.microsoft.com/office/drawing/2014/main" id="{A142BFD4-D233-4047-ABD8-A3EF5386D376}"/>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ounded Rectangle 72">
              <a:extLst>
                <a:ext uri="{FF2B5EF4-FFF2-40B4-BE49-F238E27FC236}">
                  <a16:creationId xmlns:a16="http://schemas.microsoft.com/office/drawing/2014/main" id="{F79294AE-1B2D-4C74-A3A4-4DF614EAB779}"/>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33" name="Rounded Rectangle 73">
              <a:extLst>
                <a:ext uri="{FF2B5EF4-FFF2-40B4-BE49-F238E27FC236}">
                  <a16:creationId xmlns:a16="http://schemas.microsoft.com/office/drawing/2014/main" id="{5BABF16B-EAEB-4EE6-9FDF-E30D511D102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34" name="Straight Arrow Connector 33">
              <a:extLst>
                <a:ext uri="{FF2B5EF4-FFF2-40B4-BE49-F238E27FC236}">
                  <a16:creationId xmlns:a16="http://schemas.microsoft.com/office/drawing/2014/main" id="{CE2E6CE0-B01C-4F2B-8AFD-6F3DA81D9A9F}"/>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5FEBDDC-F16A-47D7-9F08-4EBE57CFC558}"/>
              </a:ext>
            </a:extLst>
          </p:cNvPr>
          <p:cNvSpPr txBox="1"/>
          <p:nvPr/>
        </p:nvSpPr>
        <p:spPr>
          <a:xfrm>
            <a:off x="3054481" y="8199160"/>
            <a:ext cx="2467115" cy="784830"/>
          </a:xfrm>
          <a:prstGeom prst="rect">
            <a:avLst/>
          </a:prstGeom>
          <a:noFill/>
        </p:spPr>
        <p:txBody>
          <a:bodyPr wrap="square" rtlCol="0">
            <a:spAutoFit/>
          </a:bodyPr>
          <a:lstStyle/>
          <a:p>
            <a:r>
              <a:rPr lang="en-US" sz="900" dirty="0"/>
              <a:t>RAP – Radio Access Point</a:t>
            </a:r>
          </a:p>
          <a:p>
            <a:r>
              <a:rPr lang="en-US" sz="900" dirty="0"/>
              <a:t>RU – Remote Radio Unit</a:t>
            </a:r>
          </a:p>
          <a:p>
            <a:r>
              <a:rPr lang="en-US" sz="900" dirty="0"/>
              <a:t>DU – Distributed Unit (5G Base Unit)</a:t>
            </a:r>
          </a:p>
          <a:p>
            <a:r>
              <a:rPr lang="en-US" sz="900" dirty="0"/>
              <a:t>CU-UP – Centralized User Plane</a:t>
            </a:r>
          </a:p>
          <a:p>
            <a:r>
              <a:rPr lang="en-US" sz="900" dirty="0"/>
              <a:t>CU-CP – Centralized Control Plane (low and high)</a:t>
            </a:r>
          </a:p>
        </p:txBody>
      </p:sp>
      <p:sp>
        <p:nvSpPr>
          <p:cNvPr id="38" name="TextBox 37">
            <a:extLst>
              <a:ext uri="{FF2B5EF4-FFF2-40B4-BE49-F238E27FC236}">
                <a16:creationId xmlns:a16="http://schemas.microsoft.com/office/drawing/2014/main" id="{8644ADB1-6954-4DA2-AA29-08583707A397}"/>
              </a:ext>
            </a:extLst>
          </p:cNvPr>
          <p:cNvSpPr txBox="1"/>
          <p:nvPr/>
        </p:nvSpPr>
        <p:spPr>
          <a:xfrm>
            <a:off x="2368202" y="7813239"/>
            <a:ext cx="900634" cy="300082"/>
          </a:xfrm>
          <a:prstGeom prst="rect">
            <a:avLst/>
          </a:prstGeom>
          <a:noFill/>
        </p:spPr>
        <p:txBody>
          <a:bodyPr wrap="square" rtlCol="0">
            <a:spAutoFit/>
          </a:bodyPr>
          <a:lstStyle/>
          <a:p>
            <a:r>
              <a:rPr lang="en-US" sz="1350" dirty="0">
                <a:solidFill>
                  <a:srgbClr val="0000CC"/>
                </a:solidFill>
              </a:rPr>
              <a:t>Mid Haul</a:t>
            </a:r>
          </a:p>
        </p:txBody>
      </p:sp>
      <p:sp>
        <p:nvSpPr>
          <p:cNvPr id="39" name="TextBox 38">
            <a:extLst>
              <a:ext uri="{FF2B5EF4-FFF2-40B4-BE49-F238E27FC236}">
                <a16:creationId xmlns:a16="http://schemas.microsoft.com/office/drawing/2014/main" id="{A70EC116-1D05-445A-AC2F-42496B833887}"/>
              </a:ext>
            </a:extLst>
          </p:cNvPr>
          <p:cNvSpPr txBox="1"/>
          <p:nvPr/>
        </p:nvSpPr>
        <p:spPr>
          <a:xfrm>
            <a:off x="743041" y="4025602"/>
            <a:ext cx="900634" cy="300082"/>
          </a:xfrm>
          <a:prstGeom prst="rect">
            <a:avLst/>
          </a:prstGeom>
          <a:noFill/>
        </p:spPr>
        <p:txBody>
          <a:bodyPr wrap="square" rtlCol="0">
            <a:spAutoFit/>
          </a:bodyPr>
          <a:lstStyle/>
          <a:p>
            <a:r>
              <a:rPr lang="en-US" sz="1350" dirty="0">
                <a:solidFill>
                  <a:srgbClr val="0000CC"/>
                </a:solidFill>
              </a:rPr>
              <a:t>Back Haul</a:t>
            </a:r>
          </a:p>
        </p:txBody>
      </p:sp>
      <p:sp>
        <p:nvSpPr>
          <p:cNvPr id="40" name="TextBox 39">
            <a:extLst>
              <a:ext uri="{FF2B5EF4-FFF2-40B4-BE49-F238E27FC236}">
                <a16:creationId xmlns:a16="http://schemas.microsoft.com/office/drawing/2014/main" id="{2178F822-A72D-42B5-A720-019900E7B0B8}"/>
              </a:ext>
            </a:extLst>
          </p:cNvPr>
          <p:cNvSpPr txBox="1"/>
          <p:nvPr/>
        </p:nvSpPr>
        <p:spPr>
          <a:xfrm>
            <a:off x="3690783" y="4185281"/>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1" name="Rectangle: Rounded Corners 36">
            <a:extLst>
              <a:ext uri="{FF2B5EF4-FFF2-40B4-BE49-F238E27FC236}">
                <a16:creationId xmlns:a16="http://schemas.microsoft.com/office/drawing/2014/main" id="{E68653E4-D681-4685-8335-30331FFF95E9}"/>
              </a:ext>
            </a:extLst>
          </p:cNvPr>
          <p:cNvSpPr/>
          <p:nvPr/>
        </p:nvSpPr>
        <p:spPr>
          <a:xfrm>
            <a:off x="3075921" y="3143779"/>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2" name="Rounded Rectangle 30">
            <a:extLst>
              <a:ext uri="{FF2B5EF4-FFF2-40B4-BE49-F238E27FC236}">
                <a16:creationId xmlns:a16="http://schemas.microsoft.com/office/drawing/2014/main" id="{7C38CB36-0F65-4BB3-85D0-F0121B8EFF6A}"/>
              </a:ext>
            </a:extLst>
          </p:cNvPr>
          <p:cNvSpPr/>
          <p:nvPr/>
        </p:nvSpPr>
        <p:spPr>
          <a:xfrm>
            <a:off x="3226561"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3" name="Rounded Rectangle 30">
            <a:extLst>
              <a:ext uri="{FF2B5EF4-FFF2-40B4-BE49-F238E27FC236}">
                <a16:creationId xmlns:a16="http://schemas.microsoft.com/office/drawing/2014/main" id="{BBA79534-5312-4912-A590-E98E8654D012}"/>
              </a:ext>
            </a:extLst>
          </p:cNvPr>
          <p:cNvSpPr/>
          <p:nvPr/>
        </p:nvSpPr>
        <p:spPr>
          <a:xfrm>
            <a:off x="3786183"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4" name="Rounded Rectangle 30">
            <a:extLst>
              <a:ext uri="{FF2B5EF4-FFF2-40B4-BE49-F238E27FC236}">
                <a16:creationId xmlns:a16="http://schemas.microsoft.com/office/drawing/2014/main" id="{196535F8-6ACE-4BB4-A307-19D02FD5461F}"/>
              </a:ext>
            </a:extLst>
          </p:cNvPr>
          <p:cNvSpPr/>
          <p:nvPr/>
        </p:nvSpPr>
        <p:spPr>
          <a:xfrm>
            <a:off x="4345805"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5" name="Rounded Rectangle 30">
            <a:extLst>
              <a:ext uri="{FF2B5EF4-FFF2-40B4-BE49-F238E27FC236}">
                <a16:creationId xmlns:a16="http://schemas.microsoft.com/office/drawing/2014/main" id="{89F5CBDA-8ABC-4F0C-B1DB-F225879D7DAB}"/>
              </a:ext>
            </a:extLst>
          </p:cNvPr>
          <p:cNvSpPr/>
          <p:nvPr/>
        </p:nvSpPr>
        <p:spPr>
          <a:xfrm>
            <a:off x="4905427"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6" name="Rectangle 45">
            <a:extLst>
              <a:ext uri="{FF2B5EF4-FFF2-40B4-BE49-F238E27FC236}">
                <a16:creationId xmlns:a16="http://schemas.microsoft.com/office/drawing/2014/main" id="{B446C353-8B20-4980-BDC2-B96BB511BE83}"/>
              </a:ext>
            </a:extLst>
          </p:cNvPr>
          <p:cNvSpPr/>
          <p:nvPr/>
        </p:nvSpPr>
        <p:spPr>
          <a:xfrm>
            <a:off x="4208115" y="4954330"/>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a:t>
            </a:r>
          </a:p>
        </p:txBody>
      </p:sp>
      <p:sp>
        <p:nvSpPr>
          <p:cNvPr id="47" name="Rectangle 46">
            <a:extLst>
              <a:ext uri="{FF2B5EF4-FFF2-40B4-BE49-F238E27FC236}">
                <a16:creationId xmlns:a16="http://schemas.microsoft.com/office/drawing/2014/main" id="{0AA94BEE-F18D-4A18-9C64-2C87D81F5A69}"/>
              </a:ext>
            </a:extLst>
          </p:cNvPr>
          <p:cNvSpPr/>
          <p:nvPr/>
        </p:nvSpPr>
        <p:spPr>
          <a:xfrm>
            <a:off x="1643675" y="5990871"/>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8" name="Rectangle 47">
            <a:extLst>
              <a:ext uri="{FF2B5EF4-FFF2-40B4-BE49-F238E27FC236}">
                <a16:creationId xmlns:a16="http://schemas.microsoft.com/office/drawing/2014/main" id="{1C350568-072B-49E8-A870-0627F0D1A6D2}"/>
              </a:ext>
            </a:extLst>
          </p:cNvPr>
          <p:cNvSpPr/>
          <p:nvPr/>
        </p:nvSpPr>
        <p:spPr>
          <a:xfrm>
            <a:off x="2477039" y="2640519"/>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5" name="Straight Connector 4">
            <a:extLst>
              <a:ext uri="{FF2B5EF4-FFF2-40B4-BE49-F238E27FC236}">
                <a16:creationId xmlns:a16="http://schemas.microsoft.com/office/drawing/2014/main" id="{308945F9-ACAE-4AD7-8DF0-1B470BA5EE82}"/>
              </a:ext>
            </a:extLst>
          </p:cNvPr>
          <p:cNvCxnSpPr>
            <a:cxnSpLocks/>
          </p:cNvCxnSpPr>
          <p:nvPr/>
        </p:nvCxnSpPr>
        <p:spPr>
          <a:xfrm flipV="1">
            <a:off x="1336653" y="7657598"/>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B48C1C-849E-4A7E-B0FF-13A9633C6218}"/>
              </a:ext>
            </a:extLst>
          </p:cNvPr>
          <p:cNvSpPr txBox="1"/>
          <p:nvPr/>
        </p:nvSpPr>
        <p:spPr>
          <a:xfrm>
            <a:off x="1784902" y="7502629"/>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49" name="Picture 48">
            <a:extLst>
              <a:ext uri="{FF2B5EF4-FFF2-40B4-BE49-F238E27FC236}">
                <a16:creationId xmlns:a16="http://schemas.microsoft.com/office/drawing/2014/main" id="{0E3E19D1-563D-4DAF-8AB4-418CF909FABD}"/>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317535" y="7255192"/>
            <a:ext cx="1198062" cy="770965"/>
          </a:xfrm>
          <a:prstGeom prst="rect">
            <a:avLst/>
          </a:prstGeom>
        </p:spPr>
      </p:pic>
      <p:pic>
        <p:nvPicPr>
          <p:cNvPr id="50" name="Picture 49">
            <a:extLst>
              <a:ext uri="{FF2B5EF4-FFF2-40B4-BE49-F238E27FC236}">
                <a16:creationId xmlns:a16="http://schemas.microsoft.com/office/drawing/2014/main" id="{3623DFC2-B687-489F-9F96-1C4EE654DD32}"/>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422009" y="3896378"/>
            <a:ext cx="1198062" cy="770965"/>
          </a:xfrm>
          <a:prstGeom prst="rect">
            <a:avLst/>
          </a:prstGeom>
        </p:spPr>
      </p:pic>
      <p:pic>
        <p:nvPicPr>
          <p:cNvPr id="51" name="Picture 50">
            <a:extLst>
              <a:ext uri="{FF2B5EF4-FFF2-40B4-BE49-F238E27FC236}">
                <a16:creationId xmlns:a16="http://schemas.microsoft.com/office/drawing/2014/main" id="{BF43AC0B-A052-456D-BBDF-607B06D3BD4E}"/>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889818" y="3799798"/>
            <a:ext cx="1198062" cy="770965"/>
          </a:xfrm>
          <a:prstGeom prst="rect">
            <a:avLst/>
          </a:prstGeom>
        </p:spPr>
      </p:pic>
      <p:pic>
        <p:nvPicPr>
          <p:cNvPr id="52" name="Picture 2" descr="C:\Users\cheung\AppData\Local\Temp\SNAGHTML105560.PNG">
            <a:extLst>
              <a:ext uri="{FF2B5EF4-FFF2-40B4-BE49-F238E27FC236}">
                <a16:creationId xmlns:a16="http://schemas.microsoft.com/office/drawing/2014/main" id="{0967A950-9D35-45D7-B3A4-B01FBB480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971" y="7014892"/>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54" name="Straight Connector 53">
            <a:extLst>
              <a:ext uri="{FF2B5EF4-FFF2-40B4-BE49-F238E27FC236}">
                <a16:creationId xmlns:a16="http://schemas.microsoft.com/office/drawing/2014/main" id="{9C57DA79-4E18-40E6-AFA4-724B24D25FCA}"/>
              </a:ext>
            </a:extLst>
          </p:cNvPr>
          <p:cNvCxnSpPr>
            <a:cxnSpLocks/>
            <a:stCxn id="10" idx="3"/>
            <a:endCxn id="11" idx="3"/>
          </p:cNvCxnSpPr>
          <p:nvPr/>
        </p:nvCxnSpPr>
        <p:spPr>
          <a:xfrm flipH="1">
            <a:off x="3448449" y="7659966"/>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34396AA-D182-42E5-B68A-7928EC4E0030}"/>
              </a:ext>
            </a:extLst>
          </p:cNvPr>
          <p:cNvSpPr/>
          <p:nvPr/>
        </p:nvSpPr>
        <p:spPr>
          <a:xfrm>
            <a:off x="1526522" y="5914264"/>
            <a:ext cx="3972872"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9" name="Group 98">
            <a:extLst>
              <a:ext uri="{FF2B5EF4-FFF2-40B4-BE49-F238E27FC236}">
                <a16:creationId xmlns:a16="http://schemas.microsoft.com/office/drawing/2014/main" id="{DC2F902D-D8A1-4670-ABC8-3DE2D44DDB78}"/>
              </a:ext>
            </a:extLst>
          </p:cNvPr>
          <p:cNvGrpSpPr/>
          <p:nvPr/>
        </p:nvGrpSpPr>
        <p:grpSpPr>
          <a:xfrm>
            <a:off x="5581064" y="5915788"/>
            <a:ext cx="790267" cy="3030790"/>
            <a:chOff x="183564" y="5915788"/>
            <a:chExt cx="790267" cy="3030790"/>
          </a:xfrm>
        </p:grpSpPr>
        <p:sp>
          <p:nvSpPr>
            <p:cNvPr id="6" name="TextBox 5">
              <a:extLst>
                <a:ext uri="{FF2B5EF4-FFF2-40B4-BE49-F238E27FC236}">
                  <a16:creationId xmlns:a16="http://schemas.microsoft.com/office/drawing/2014/main" id="{F6E9FECD-32B5-49BF-A0B6-511D7F58460C}"/>
                </a:ext>
              </a:extLst>
            </p:cNvPr>
            <p:cNvSpPr txBox="1"/>
            <p:nvPr/>
          </p:nvSpPr>
          <p:spPr>
            <a:xfrm>
              <a:off x="228307" y="5915788"/>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8" name="Rounded Rectangle 23">
              <a:extLst>
                <a:ext uri="{FF2B5EF4-FFF2-40B4-BE49-F238E27FC236}">
                  <a16:creationId xmlns:a16="http://schemas.microsoft.com/office/drawing/2014/main" id="{06A4B9AB-E515-46A9-A933-187E03B8AFF8}"/>
                </a:ext>
              </a:extLst>
            </p:cNvPr>
            <p:cNvSpPr/>
            <p:nvPr/>
          </p:nvSpPr>
          <p:spPr>
            <a:xfrm>
              <a:off x="371061" y="8286321"/>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 name="Group 16">
              <a:extLst>
                <a:ext uri="{FF2B5EF4-FFF2-40B4-BE49-F238E27FC236}">
                  <a16:creationId xmlns:a16="http://schemas.microsoft.com/office/drawing/2014/main" id="{9E6EC721-6ACD-4D72-B07F-460B9AFE01E3}"/>
                </a:ext>
              </a:extLst>
            </p:cNvPr>
            <p:cNvGrpSpPr/>
            <p:nvPr/>
          </p:nvGrpSpPr>
          <p:grpSpPr>
            <a:xfrm>
              <a:off x="368272" y="6307836"/>
              <a:ext cx="426925" cy="426925"/>
              <a:chOff x="998426" y="3207230"/>
              <a:chExt cx="929241" cy="929241"/>
            </a:xfrm>
          </p:grpSpPr>
          <p:pic>
            <p:nvPicPr>
              <p:cNvPr id="18" name="Picture 17">
                <a:extLst>
                  <a:ext uri="{FF2B5EF4-FFF2-40B4-BE49-F238E27FC236}">
                    <a16:creationId xmlns:a16="http://schemas.microsoft.com/office/drawing/2014/main" id="{2B366BAE-6AB8-451B-A2E7-F90D812BA547}"/>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 name="Picture 18">
                <a:extLst>
                  <a:ext uri="{FF2B5EF4-FFF2-40B4-BE49-F238E27FC236}">
                    <a16:creationId xmlns:a16="http://schemas.microsoft.com/office/drawing/2014/main" id="{42579CCF-0D70-4CEB-B8A4-AEC66E87581A}"/>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0" name="Group 19">
              <a:extLst>
                <a:ext uri="{FF2B5EF4-FFF2-40B4-BE49-F238E27FC236}">
                  <a16:creationId xmlns:a16="http://schemas.microsoft.com/office/drawing/2014/main" id="{35F169A9-FAFB-445E-A7A3-D1597FF74CA4}"/>
                </a:ext>
              </a:extLst>
            </p:cNvPr>
            <p:cNvGrpSpPr/>
            <p:nvPr/>
          </p:nvGrpSpPr>
          <p:grpSpPr>
            <a:xfrm>
              <a:off x="392660" y="7724430"/>
              <a:ext cx="306710" cy="318095"/>
              <a:chOff x="1444860" y="4116196"/>
              <a:chExt cx="965603" cy="1001447"/>
            </a:xfrm>
          </p:grpSpPr>
          <p:pic>
            <p:nvPicPr>
              <p:cNvPr id="21" name="Picture 20">
                <a:extLst>
                  <a:ext uri="{FF2B5EF4-FFF2-40B4-BE49-F238E27FC236}">
                    <a16:creationId xmlns:a16="http://schemas.microsoft.com/office/drawing/2014/main" id="{5C3ADD72-408C-44CB-B843-85C98A73336F}"/>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2" name="Picture 21">
                <a:extLst>
                  <a:ext uri="{FF2B5EF4-FFF2-40B4-BE49-F238E27FC236}">
                    <a16:creationId xmlns:a16="http://schemas.microsoft.com/office/drawing/2014/main" id="{CE94750C-2F20-43A1-8E1C-4F7D8E936836}"/>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3" name="Group 22">
              <a:extLst>
                <a:ext uri="{FF2B5EF4-FFF2-40B4-BE49-F238E27FC236}">
                  <a16:creationId xmlns:a16="http://schemas.microsoft.com/office/drawing/2014/main" id="{8F427B4E-7934-437C-A86C-32D49A54F415}"/>
                </a:ext>
              </a:extLst>
            </p:cNvPr>
            <p:cNvGrpSpPr/>
            <p:nvPr/>
          </p:nvGrpSpPr>
          <p:grpSpPr>
            <a:xfrm>
              <a:off x="400714" y="6974295"/>
              <a:ext cx="319178" cy="370895"/>
              <a:chOff x="1262514" y="4763419"/>
              <a:chExt cx="798512" cy="927894"/>
            </a:xfrm>
          </p:grpSpPr>
          <p:pic>
            <p:nvPicPr>
              <p:cNvPr id="24" name="Picture 23">
                <a:extLst>
                  <a:ext uri="{FF2B5EF4-FFF2-40B4-BE49-F238E27FC236}">
                    <a16:creationId xmlns:a16="http://schemas.microsoft.com/office/drawing/2014/main" id="{298EB2DC-C999-4DE3-B442-9324D8E5151E}"/>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5" name="Picture 24">
                <a:extLst>
                  <a:ext uri="{FF2B5EF4-FFF2-40B4-BE49-F238E27FC236}">
                    <a16:creationId xmlns:a16="http://schemas.microsoft.com/office/drawing/2014/main" id="{5325240C-ABDE-4ADD-BDDC-B1180C137AF5}"/>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6" name="Group 25">
              <a:extLst>
                <a:ext uri="{FF2B5EF4-FFF2-40B4-BE49-F238E27FC236}">
                  <a16:creationId xmlns:a16="http://schemas.microsoft.com/office/drawing/2014/main" id="{46F28536-5215-465F-B3AA-17BF2498294A}"/>
                </a:ext>
              </a:extLst>
            </p:cNvPr>
            <p:cNvGrpSpPr/>
            <p:nvPr/>
          </p:nvGrpSpPr>
          <p:grpSpPr>
            <a:xfrm>
              <a:off x="444991" y="6632064"/>
              <a:ext cx="244911" cy="330627"/>
              <a:chOff x="1001231" y="2255102"/>
              <a:chExt cx="533072" cy="719641"/>
            </a:xfrm>
          </p:grpSpPr>
          <p:pic>
            <p:nvPicPr>
              <p:cNvPr id="27" name="Picture 26">
                <a:extLst>
                  <a:ext uri="{FF2B5EF4-FFF2-40B4-BE49-F238E27FC236}">
                    <a16:creationId xmlns:a16="http://schemas.microsoft.com/office/drawing/2014/main" id="{3E174C5C-9456-4B8C-8C4B-A1B273A8BBD0}"/>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8" name="Picture 27">
                <a:extLst>
                  <a:ext uri="{FF2B5EF4-FFF2-40B4-BE49-F238E27FC236}">
                    <a16:creationId xmlns:a16="http://schemas.microsoft.com/office/drawing/2014/main" id="{23960204-798B-449C-BEC0-B83DF340436E}"/>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29" name="Group 28">
              <a:extLst>
                <a:ext uri="{FF2B5EF4-FFF2-40B4-BE49-F238E27FC236}">
                  <a16:creationId xmlns:a16="http://schemas.microsoft.com/office/drawing/2014/main" id="{EC1178AE-AC2A-4296-81C9-20E850911656}"/>
                </a:ext>
              </a:extLst>
            </p:cNvPr>
            <p:cNvGrpSpPr/>
            <p:nvPr/>
          </p:nvGrpSpPr>
          <p:grpSpPr>
            <a:xfrm>
              <a:off x="426466" y="7321075"/>
              <a:ext cx="267674" cy="356031"/>
              <a:chOff x="1099376" y="4194209"/>
              <a:chExt cx="582617" cy="774934"/>
            </a:xfrm>
          </p:grpSpPr>
          <p:pic>
            <p:nvPicPr>
              <p:cNvPr id="30" name="Picture 29">
                <a:extLst>
                  <a:ext uri="{FF2B5EF4-FFF2-40B4-BE49-F238E27FC236}">
                    <a16:creationId xmlns:a16="http://schemas.microsoft.com/office/drawing/2014/main" id="{25680FB6-9A93-4DA0-BC5F-40928653092B}"/>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1" name="Picture 30">
                <a:extLst>
                  <a:ext uri="{FF2B5EF4-FFF2-40B4-BE49-F238E27FC236}">
                    <a16:creationId xmlns:a16="http://schemas.microsoft.com/office/drawing/2014/main" id="{0C8C40AC-7358-494A-993E-980F2CA1AAE8}"/>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57" name="Rectangle 56">
              <a:extLst>
                <a:ext uri="{FF2B5EF4-FFF2-40B4-BE49-F238E27FC236}">
                  <a16:creationId xmlns:a16="http://schemas.microsoft.com/office/drawing/2014/main" id="{400DE9B1-3AB8-4D27-B9E1-49488434171D}"/>
                </a:ext>
              </a:extLst>
            </p:cNvPr>
            <p:cNvSpPr/>
            <p:nvPr/>
          </p:nvSpPr>
          <p:spPr>
            <a:xfrm>
              <a:off x="183564" y="5923911"/>
              <a:ext cx="790267"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13" name="Group 112">
            <a:extLst>
              <a:ext uri="{FF2B5EF4-FFF2-40B4-BE49-F238E27FC236}">
                <a16:creationId xmlns:a16="http://schemas.microsoft.com/office/drawing/2014/main" id="{0A9E7F73-A34E-4EB7-B4E7-BB41C41670A6}"/>
              </a:ext>
            </a:extLst>
          </p:cNvPr>
          <p:cNvGrpSpPr/>
          <p:nvPr/>
        </p:nvGrpSpPr>
        <p:grpSpPr>
          <a:xfrm>
            <a:off x="2358331" y="990098"/>
            <a:ext cx="3996883" cy="1150371"/>
            <a:chOff x="2358331" y="990098"/>
            <a:chExt cx="3996883" cy="1150371"/>
          </a:xfrm>
        </p:grpSpPr>
        <p:sp>
          <p:nvSpPr>
            <p:cNvPr id="59" name="Rectangle 58">
              <a:extLst>
                <a:ext uri="{FF2B5EF4-FFF2-40B4-BE49-F238E27FC236}">
                  <a16:creationId xmlns:a16="http://schemas.microsoft.com/office/drawing/2014/main" id="{439C2B95-0071-44ED-A85F-675BA6687EB8}"/>
                </a:ext>
              </a:extLst>
            </p:cNvPr>
            <p:cNvSpPr/>
            <p:nvPr/>
          </p:nvSpPr>
          <p:spPr>
            <a:xfrm>
              <a:off x="2358331" y="99009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a:extLst>
                <a:ext uri="{FF2B5EF4-FFF2-40B4-BE49-F238E27FC236}">
                  <a16:creationId xmlns:a16="http://schemas.microsoft.com/office/drawing/2014/main" id="{F1ADDBA0-D230-4149-9F66-59B4E2CA7105}"/>
                </a:ext>
              </a:extLst>
            </p:cNvPr>
            <p:cNvSpPr/>
            <p:nvPr/>
          </p:nvSpPr>
          <p:spPr>
            <a:xfrm>
              <a:off x="3226561" y="1021277"/>
              <a:ext cx="3050322"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1" name="Rounded Rectangle 28">
              <a:extLst>
                <a:ext uri="{FF2B5EF4-FFF2-40B4-BE49-F238E27FC236}">
                  <a16:creationId xmlns:a16="http://schemas.microsoft.com/office/drawing/2014/main" id="{14797DCB-0980-4918-A892-8136D337207A}"/>
                </a:ext>
              </a:extLst>
            </p:cNvPr>
            <p:cNvSpPr/>
            <p:nvPr/>
          </p:nvSpPr>
          <p:spPr>
            <a:xfrm>
              <a:off x="3264581"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2" name="Rounded Rectangle 28">
              <a:extLst>
                <a:ext uri="{FF2B5EF4-FFF2-40B4-BE49-F238E27FC236}">
                  <a16:creationId xmlns:a16="http://schemas.microsoft.com/office/drawing/2014/main" id="{8FAA4741-AC2E-4D90-9403-1CD37390D735}"/>
                </a:ext>
              </a:extLst>
            </p:cNvPr>
            <p:cNvSpPr/>
            <p:nvPr/>
          </p:nvSpPr>
          <p:spPr>
            <a:xfrm>
              <a:off x="3878663"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3" name="Rounded Rectangle 28">
              <a:extLst>
                <a:ext uri="{FF2B5EF4-FFF2-40B4-BE49-F238E27FC236}">
                  <a16:creationId xmlns:a16="http://schemas.microsoft.com/office/drawing/2014/main" id="{3DF78267-98F1-462C-8BCF-C193DC0A3C67}"/>
                </a:ext>
              </a:extLst>
            </p:cNvPr>
            <p:cNvSpPr/>
            <p:nvPr/>
          </p:nvSpPr>
          <p:spPr>
            <a:xfrm>
              <a:off x="4492745"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4" name="Flowchart: Magnetic Disk 63">
              <a:extLst>
                <a:ext uri="{FF2B5EF4-FFF2-40B4-BE49-F238E27FC236}">
                  <a16:creationId xmlns:a16="http://schemas.microsoft.com/office/drawing/2014/main" id="{4DF239D0-E136-4AD1-A883-407CCE1A50CD}"/>
                </a:ext>
              </a:extLst>
            </p:cNvPr>
            <p:cNvSpPr/>
            <p:nvPr/>
          </p:nvSpPr>
          <p:spPr>
            <a:xfrm>
              <a:off x="5106826" y="162245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65" name="Picture 64">
              <a:extLst>
                <a:ext uri="{FF2B5EF4-FFF2-40B4-BE49-F238E27FC236}">
                  <a16:creationId xmlns:a16="http://schemas.microsoft.com/office/drawing/2014/main" id="{25C69340-425B-436F-8ACC-79FDA69441B2}"/>
                </a:ext>
              </a:extLst>
            </p:cNvPr>
            <p:cNvPicPr>
              <a:picLocks noChangeAspect="1"/>
            </p:cNvPicPr>
            <p:nvPr/>
          </p:nvPicPr>
          <p:blipFill>
            <a:blip r:embed="rId13"/>
            <a:stretch>
              <a:fillRect/>
            </a:stretch>
          </p:blipFill>
          <p:spPr>
            <a:xfrm>
              <a:off x="2594269" y="1021632"/>
              <a:ext cx="344782" cy="301399"/>
            </a:xfrm>
            <a:prstGeom prst="rect">
              <a:avLst/>
            </a:prstGeom>
          </p:spPr>
        </p:pic>
        <p:sp>
          <p:nvSpPr>
            <p:cNvPr id="66" name="Rounded Rectangle 28">
              <a:extLst>
                <a:ext uri="{FF2B5EF4-FFF2-40B4-BE49-F238E27FC236}">
                  <a16:creationId xmlns:a16="http://schemas.microsoft.com/office/drawing/2014/main" id="{2A96F987-164A-40BF-A055-0708BD500B89}"/>
                </a:ext>
              </a:extLst>
            </p:cNvPr>
            <p:cNvSpPr/>
            <p:nvPr/>
          </p:nvSpPr>
          <p:spPr>
            <a:xfrm>
              <a:off x="2455099" y="160383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67" name="Rectangle 66">
              <a:extLst>
                <a:ext uri="{FF2B5EF4-FFF2-40B4-BE49-F238E27FC236}">
                  <a16:creationId xmlns:a16="http://schemas.microsoft.com/office/drawing/2014/main" id="{282A3DBE-DAB1-4351-B521-E7DD43D12312}"/>
                </a:ext>
              </a:extLst>
            </p:cNvPr>
            <p:cNvSpPr/>
            <p:nvPr/>
          </p:nvSpPr>
          <p:spPr>
            <a:xfrm>
              <a:off x="3180068" y="990098"/>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ounded Rectangle 28">
              <a:extLst>
                <a:ext uri="{FF2B5EF4-FFF2-40B4-BE49-F238E27FC236}">
                  <a16:creationId xmlns:a16="http://schemas.microsoft.com/office/drawing/2014/main" id="{D0BE6027-5268-49E4-A6AE-B48C89F0D476}"/>
                </a:ext>
              </a:extLst>
            </p:cNvPr>
            <p:cNvSpPr/>
            <p:nvPr/>
          </p:nvSpPr>
          <p:spPr>
            <a:xfrm>
              <a:off x="5714810"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grpSp>
      <p:sp>
        <p:nvSpPr>
          <p:cNvPr id="69" name="Rectangle 68">
            <a:extLst>
              <a:ext uri="{FF2B5EF4-FFF2-40B4-BE49-F238E27FC236}">
                <a16:creationId xmlns:a16="http://schemas.microsoft.com/office/drawing/2014/main" id="{18D11739-8FE9-49D3-8BBB-E4262FE271DB}"/>
              </a:ext>
            </a:extLst>
          </p:cNvPr>
          <p:cNvSpPr/>
          <p:nvPr/>
        </p:nvSpPr>
        <p:spPr>
          <a:xfrm>
            <a:off x="132448" y="1237865"/>
            <a:ext cx="2539565" cy="784830"/>
          </a:xfrm>
          <a:prstGeom prst="rect">
            <a:avLst/>
          </a:prstGeom>
        </p:spPr>
        <p:txBody>
          <a:bodyPr wrap="square">
            <a:spAutoFit/>
          </a:bodyPr>
          <a:lstStyle/>
          <a:p>
            <a:r>
              <a:rPr lang="en-US" sz="900" dirty="0"/>
              <a:t>SO – Service Orchestrator</a:t>
            </a:r>
          </a:p>
          <a:p>
            <a:r>
              <a:rPr lang="en-US" sz="900" dirty="0"/>
              <a:t>SDN-C – Service Design Network Controller</a:t>
            </a:r>
          </a:p>
          <a:p>
            <a:r>
              <a:rPr lang="en-US" sz="900" dirty="0"/>
              <a:t>DCA&amp;E – Data Collection Analytics &amp; Events</a:t>
            </a:r>
          </a:p>
          <a:p>
            <a:r>
              <a:rPr lang="en-US" sz="900" dirty="0"/>
              <a:t>A&amp;AI – Available &amp; Active Inventory</a:t>
            </a:r>
          </a:p>
          <a:p>
            <a:r>
              <a:rPr lang="en-US" sz="900" dirty="0"/>
              <a:t>APP-C – Application Control</a:t>
            </a:r>
          </a:p>
        </p:txBody>
      </p:sp>
      <p:sp>
        <p:nvSpPr>
          <p:cNvPr id="71" name="TextBox 70">
            <a:extLst>
              <a:ext uri="{FF2B5EF4-FFF2-40B4-BE49-F238E27FC236}">
                <a16:creationId xmlns:a16="http://schemas.microsoft.com/office/drawing/2014/main" id="{E7063A81-AE54-4E9F-A3E7-046B633A2D57}"/>
              </a:ext>
            </a:extLst>
          </p:cNvPr>
          <p:cNvSpPr txBox="1"/>
          <p:nvPr/>
        </p:nvSpPr>
        <p:spPr>
          <a:xfrm>
            <a:off x="3062131" y="6832650"/>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3" name="TextBox 72">
            <a:extLst>
              <a:ext uri="{FF2B5EF4-FFF2-40B4-BE49-F238E27FC236}">
                <a16:creationId xmlns:a16="http://schemas.microsoft.com/office/drawing/2014/main" id="{E554E51A-0BB4-4B00-877A-B4BEA02AAADB}"/>
              </a:ext>
            </a:extLst>
          </p:cNvPr>
          <p:cNvSpPr txBox="1"/>
          <p:nvPr/>
        </p:nvSpPr>
        <p:spPr>
          <a:xfrm>
            <a:off x="3601032" y="6654389"/>
            <a:ext cx="900634" cy="300082"/>
          </a:xfrm>
          <a:prstGeom prst="rect">
            <a:avLst/>
          </a:prstGeom>
          <a:noFill/>
        </p:spPr>
        <p:txBody>
          <a:bodyPr wrap="square" rtlCol="0">
            <a:spAutoFit/>
          </a:bodyPr>
          <a:lstStyle/>
          <a:p>
            <a:r>
              <a:rPr lang="en-US" sz="1350" dirty="0">
                <a:solidFill>
                  <a:srgbClr val="0000CC"/>
                </a:solidFill>
              </a:rPr>
              <a:t>RAP</a:t>
            </a:r>
          </a:p>
        </p:txBody>
      </p:sp>
      <p:grpSp>
        <p:nvGrpSpPr>
          <p:cNvPr id="101" name="Group 100">
            <a:extLst>
              <a:ext uri="{FF2B5EF4-FFF2-40B4-BE49-F238E27FC236}">
                <a16:creationId xmlns:a16="http://schemas.microsoft.com/office/drawing/2014/main" id="{5FD0E9C3-0807-43A4-AD51-912FD46B333D}"/>
              </a:ext>
            </a:extLst>
          </p:cNvPr>
          <p:cNvGrpSpPr/>
          <p:nvPr/>
        </p:nvGrpSpPr>
        <p:grpSpPr>
          <a:xfrm>
            <a:off x="3652148" y="6707427"/>
            <a:ext cx="1893436" cy="1338319"/>
            <a:chOff x="1029598" y="6618527"/>
            <a:chExt cx="1893436" cy="1338319"/>
          </a:xfrm>
        </p:grpSpPr>
        <p:pic>
          <p:nvPicPr>
            <p:cNvPr id="7" name="Picture 6">
              <a:extLst>
                <a:ext uri="{FF2B5EF4-FFF2-40B4-BE49-F238E27FC236}">
                  <a16:creationId xmlns:a16="http://schemas.microsoft.com/office/drawing/2014/main" id="{74F857D6-EC75-4A4F-89C0-FD6B48EE468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9" name="Rounded Rectangle 27">
              <a:extLst>
                <a:ext uri="{FF2B5EF4-FFF2-40B4-BE49-F238E27FC236}">
                  <a16:creationId xmlns:a16="http://schemas.microsoft.com/office/drawing/2014/main" id="{4C99C9AC-486C-445F-8DBA-C3D831D638C0}"/>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0" name="Rounded Rectangle 28">
              <a:extLst>
                <a:ext uri="{FF2B5EF4-FFF2-40B4-BE49-F238E27FC236}">
                  <a16:creationId xmlns:a16="http://schemas.microsoft.com/office/drawing/2014/main" id="{803A1A0B-4E9B-43F0-9FBB-A2249B5958B9}"/>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14" name="TextBox 13">
              <a:extLst>
                <a:ext uri="{FF2B5EF4-FFF2-40B4-BE49-F238E27FC236}">
                  <a16:creationId xmlns:a16="http://schemas.microsoft.com/office/drawing/2014/main" id="{54B59582-5437-4897-B094-598012CA2779}"/>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5" name="TextBox 14">
              <a:extLst>
                <a:ext uri="{FF2B5EF4-FFF2-40B4-BE49-F238E27FC236}">
                  <a16:creationId xmlns:a16="http://schemas.microsoft.com/office/drawing/2014/main" id="{50A94F60-AA2E-474B-BFFB-A6679DC3B8C0}"/>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35" name="Straight Connector 34">
              <a:extLst>
                <a:ext uri="{FF2B5EF4-FFF2-40B4-BE49-F238E27FC236}">
                  <a16:creationId xmlns:a16="http://schemas.microsoft.com/office/drawing/2014/main" id="{B6848606-CDC6-42EF-A475-3D91945B0D5B}"/>
                </a:ext>
              </a:extLst>
            </p:cNvPr>
            <p:cNvCxnSpPr>
              <a:cxnSpLocks/>
              <a:stCxn id="9" idx="3"/>
              <a:endCxn id="10"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DDEF34-0D68-4CF1-8948-9594D60F14C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53" name="Picture 52">
              <a:extLst>
                <a:ext uri="{FF2B5EF4-FFF2-40B4-BE49-F238E27FC236}">
                  <a16:creationId xmlns:a16="http://schemas.microsoft.com/office/drawing/2014/main" id="{94EB81C2-E79E-4110-B52B-7D62A098FB55}"/>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72" name="Rectangle 71">
              <a:extLst>
                <a:ext uri="{FF2B5EF4-FFF2-40B4-BE49-F238E27FC236}">
                  <a16:creationId xmlns:a16="http://schemas.microsoft.com/office/drawing/2014/main" id="{5B4C14E6-4957-43B8-9955-20BCCD9CC98C}"/>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a:extLst>
                <a:ext uri="{FF2B5EF4-FFF2-40B4-BE49-F238E27FC236}">
                  <a16:creationId xmlns:a16="http://schemas.microsoft.com/office/drawing/2014/main" id="{D80E04AE-5E42-49CD-B40B-C8611E9136E9}"/>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grpSp>
        <p:nvGrpSpPr>
          <p:cNvPr id="75" name="Group 74">
            <a:extLst>
              <a:ext uri="{FF2B5EF4-FFF2-40B4-BE49-F238E27FC236}">
                <a16:creationId xmlns:a16="http://schemas.microsoft.com/office/drawing/2014/main" id="{39C765C9-DD75-4F81-B543-00424A2D3584}"/>
              </a:ext>
            </a:extLst>
          </p:cNvPr>
          <p:cNvGrpSpPr/>
          <p:nvPr/>
        </p:nvGrpSpPr>
        <p:grpSpPr>
          <a:xfrm>
            <a:off x="0" y="-64154"/>
            <a:ext cx="6863269" cy="9157353"/>
            <a:chOff x="-5269" y="-17858"/>
            <a:chExt cx="6863269" cy="8598180"/>
          </a:xfrm>
        </p:grpSpPr>
        <p:sp>
          <p:nvSpPr>
            <p:cNvPr id="76" name="Rectangle 75">
              <a:extLst>
                <a:ext uri="{FF2B5EF4-FFF2-40B4-BE49-F238E27FC236}">
                  <a16:creationId xmlns:a16="http://schemas.microsoft.com/office/drawing/2014/main" id="{CD6310A4-D16D-421A-934C-24783C2DAB7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TextBox 76">
              <a:extLst>
                <a:ext uri="{FF2B5EF4-FFF2-40B4-BE49-F238E27FC236}">
                  <a16:creationId xmlns:a16="http://schemas.microsoft.com/office/drawing/2014/main" id="{52D894FD-ED80-495D-8126-EDEDF465C188}"/>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78" name="Rectangle 77">
              <a:extLst>
                <a:ext uri="{FF2B5EF4-FFF2-40B4-BE49-F238E27FC236}">
                  <a16:creationId xmlns:a16="http://schemas.microsoft.com/office/drawing/2014/main" id="{BF71B0FF-9435-49C2-A8EF-B1A07EB61D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9" name="Rectangle 78">
            <a:extLst>
              <a:ext uri="{FF2B5EF4-FFF2-40B4-BE49-F238E27FC236}">
                <a16:creationId xmlns:a16="http://schemas.microsoft.com/office/drawing/2014/main" id="{01657BA9-C900-4E87-89C0-0F3B10D52397}"/>
              </a:ext>
            </a:extLst>
          </p:cNvPr>
          <p:cNvSpPr/>
          <p:nvPr/>
        </p:nvSpPr>
        <p:spPr>
          <a:xfrm>
            <a:off x="2451643" y="2584490"/>
            <a:ext cx="3915865"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a:extLst>
              <a:ext uri="{FF2B5EF4-FFF2-40B4-BE49-F238E27FC236}">
                <a16:creationId xmlns:a16="http://schemas.microsoft.com/office/drawing/2014/main" id="{98503172-138F-4C2E-A7F1-515CCFB8A1F0}"/>
              </a:ext>
            </a:extLst>
          </p:cNvPr>
          <p:cNvSpPr/>
          <p:nvPr/>
        </p:nvSpPr>
        <p:spPr>
          <a:xfrm>
            <a:off x="1335907" y="7656195"/>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B2DE5B1-FB2D-4292-953F-35D89AC7CC90}"/>
              </a:ext>
            </a:extLst>
          </p:cNvPr>
          <p:cNvSpPr/>
          <p:nvPr/>
        </p:nvSpPr>
        <p:spPr>
          <a:xfrm>
            <a:off x="2429841" y="4341127"/>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5283ED07-8576-439D-9950-838433137871}"/>
              </a:ext>
            </a:extLst>
          </p:cNvPr>
          <p:cNvCxnSpPr>
            <a:cxnSpLocks/>
            <a:stCxn id="84" idx="1"/>
            <a:endCxn id="85" idx="1"/>
          </p:cNvCxnSpPr>
          <p:nvPr/>
        </p:nvCxnSpPr>
        <p:spPr>
          <a:xfrm rot="10800000" flipH="1">
            <a:off x="1335907" y="4363987"/>
            <a:ext cx="1093934" cy="3315068"/>
          </a:xfrm>
          <a:prstGeom prst="bentConnector3">
            <a:avLst>
              <a:gd name="adj1" fmla="val -52243"/>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6C57182-344A-4EB5-A66C-FD92B68AAF97}"/>
              </a:ext>
            </a:extLst>
          </p:cNvPr>
          <p:cNvCxnSpPr>
            <a:cxnSpLocks/>
          </p:cNvCxnSpPr>
          <p:nvPr/>
        </p:nvCxnSpPr>
        <p:spPr>
          <a:xfrm flipV="1">
            <a:off x="2425669" y="4340922"/>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5840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29176E-F7FF-4312-A173-7636C71DE240}"/>
              </a:ext>
            </a:extLst>
          </p:cNvPr>
          <p:cNvGrpSpPr/>
          <p:nvPr/>
        </p:nvGrpSpPr>
        <p:grpSpPr>
          <a:xfrm>
            <a:off x="0" y="-64154"/>
            <a:ext cx="6863269" cy="9157353"/>
            <a:chOff x="-5269" y="-17858"/>
            <a:chExt cx="6863269" cy="8598180"/>
          </a:xfrm>
        </p:grpSpPr>
        <p:sp>
          <p:nvSpPr>
            <p:cNvPr id="3" name="Rectangle 2">
              <a:extLst>
                <a:ext uri="{FF2B5EF4-FFF2-40B4-BE49-F238E27FC236}">
                  <a16:creationId xmlns:a16="http://schemas.microsoft.com/office/drawing/2014/main" id="{9CC43097-47FB-4E69-8830-18B7CE43B82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75773F0-291C-4E9E-BC6C-278057660C1D}"/>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5" name="Rectangle 4">
              <a:extLst>
                <a:ext uri="{FF2B5EF4-FFF2-40B4-BE49-F238E27FC236}">
                  <a16:creationId xmlns:a16="http://schemas.microsoft.com/office/drawing/2014/main" id="{C1893BD7-8387-4152-80EA-ABBB0CE6F90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EC6A9437-13CD-4C47-99C1-847325966CC7}"/>
              </a:ext>
            </a:extLst>
          </p:cNvPr>
          <p:cNvSpPr/>
          <p:nvPr/>
        </p:nvSpPr>
        <p:spPr>
          <a:xfrm>
            <a:off x="43475" y="1235380"/>
            <a:ext cx="2282085" cy="348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RAN Network Slice Segment (NSSIs)</a:t>
            </a:r>
          </a:p>
        </p:txBody>
      </p:sp>
      <p:sp>
        <p:nvSpPr>
          <p:cNvPr id="7" name="Rectangle 6">
            <a:extLst>
              <a:ext uri="{FF2B5EF4-FFF2-40B4-BE49-F238E27FC236}">
                <a16:creationId xmlns:a16="http://schemas.microsoft.com/office/drawing/2014/main" id="{FD20D215-8F8D-4CA7-A52E-210A732FF3A8}"/>
              </a:ext>
            </a:extLst>
          </p:cNvPr>
          <p:cNvSpPr/>
          <p:nvPr/>
        </p:nvSpPr>
        <p:spPr>
          <a:xfrm>
            <a:off x="2404515" y="1243046"/>
            <a:ext cx="2056520" cy="340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Transport Slice Segments (NSSIs)</a:t>
            </a:r>
          </a:p>
        </p:txBody>
      </p:sp>
      <p:sp>
        <p:nvSpPr>
          <p:cNvPr id="8" name="Rectangle 7">
            <a:extLst>
              <a:ext uri="{FF2B5EF4-FFF2-40B4-BE49-F238E27FC236}">
                <a16:creationId xmlns:a16="http://schemas.microsoft.com/office/drawing/2014/main" id="{086C73C0-A4F9-4076-9940-C59C101B7BA1}"/>
              </a:ext>
            </a:extLst>
          </p:cNvPr>
          <p:cNvSpPr/>
          <p:nvPr/>
        </p:nvSpPr>
        <p:spPr>
          <a:xfrm>
            <a:off x="4534925" y="1249284"/>
            <a:ext cx="2261097" cy="32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Slice Segments (NSSIs)</a:t>
            </a:r>
          </a:p>
        </p:txBody>
      </p:sp>
      <p:sp>
        <p:nvSpPr>
          <p:cNvPr id="9" name="Rectangle 8">
            <a:extLst>
              <a:ext uri="{FF2B5EF4-FFF2-40B4-BE49-F238E27FC236}">
                <a16:creationId xmlns:a16="http://schemas.microsoft.com/office/drawing/2014/main" id="{DF076536-74AD-4C1B-848C-EEC471C4D0E4}"/>
              </a:ext>
            </a:extLst>
          </p:cNvPr>
          <p:cNvSpPr/>
          <p:nvPr/>
        </p:nvSpPr>
        <p:spPr>
          <a:xfrm>
            <a:off x="43475" y="1631607"/>
            <a:ext cx="2290711" cy="3773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RAN Abstraction Model</a:t>
            </a:r>
          </a:p>
        </p:txBody>
      </p:sp>
      <p:sp>
        <p:nvSpPr>
          <p:cNvPr id="10" name="Rectangle 9">
            <a:extLst>
              <a:ext uri="{FF2B5EF4-FFF2-40B4-BE49-F238E27FC236}">
                <a16:creationId xmlns:a16="http://schemas.microsoft.com/office/drawing/2014/main" id="{936F3F6D-C07F-4932-B692-8927CEC18B72}"/>
              </a:ext>
            </a:extLst>
          </p:cNvPr>
          <p:cNvSpPr/>
          <p:nvPr/>
        </p:nvSpPr>
        <p:spPr>
          <a:xfrm>
            <a:off x="2404515" y="1636011"/>
            <a:ext cx="2056520" cy="39000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Transport Abstraction Model</a:t>
            </a:r>
          </a:p>
        </p:txBody>
      </p:sp>
      <p:sp>
        <p:nvSpPr>
          <p:cNvPr id="11" name="Rectangle 10">
            <a:extLst>
              <a:ext uri="{FF2B5EF4-FFF2-40B4-BE49-F238E27FC236}">
                <a16:creationId xmlns:a16="http://schemas.microsoft.com/office/drawing/2014/main" id="{EDCA9134-724E-438C-9799-FC0B30167604}"/>
              </a:ext>
            </a:extLst>
          </p:cNvPr>
          <p:cNvSpPr/>
          <p:nvPr/>
        </p:nvSpPr>
        <p:spPr>
          <a:xfrm>
            <a:off x="4536172" y="1636126"/>
            <a:ext cx="2259849" cy="4117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Core Abstraction Model</a:t>
            </a:r>
          </a:p>
        </p:txBody>
      </p:sp>
      <p:sp>
        <p:nvSpPr>
          <p:cNvPr id="13" name="Rectangle 12">
            <a:extLst>
              <a:ext uri="{FF2B5EF4-FFF2-40B4-BE49-F238E27FC236}">
                <a16:creationId xmlns:a16="http://schemas.microsoft.com/office/drawing/2014/main" id="{B3307589-8033-44F8-85F0-CA94C3639952}"/>
              </a:ext>
            </a:extLst>
          </p:cNvPr>
          <p:cNvSpPr/>
          <p:nvPr/>
        </p:nvSpPr>
        <p:spPr>
          <a:xfrm>
            <a:off x="43476" y="485706"/>
            <a:ext cx="6776424" cy="71634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D4B95863-D201-4990-ADD6-21DD3085A9D3}"/>
              </a:ext>
            </a:extLst>
          </p:cNvPr>
          <p:cNvSpPr/>
          <p:nvPr/>
        </p:nvSpPr>
        <p:spPr>
          <a:xfrm>
            <a:off x="67419" y="573239"/>
            <a:ext cx="2223902" cy="5405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Design Time</a:t>
            </a:r>
          </a:p>
        </p:txBody>
      </p:sp>
      <p:sp>
        <p:nvSpPr>
          <p:cNvPr id="15" name="Rectangle 14">
            <a:extLst>
              <a:ext uri="{FF2B5EF4-FFF2-40B4-BE49-F238E27FC236}">
                <a16:creationId xmlns:a16="http://schemas.microsoft.com/office/drawing/2014/main" id="{EE2CE8CB-511C-463A-8CBF-C6F1DF5173A3}"/>
              </a:ext>
            </a:extLst>
          </p:cNvPr>
          <p:cNvSpPr/>
          <p:nvPr/>
        </p:nvSpPr>
        <p:spPr>
          <a:xfrm>
            <a:off x="2404515" y="576909"/>
            <a:ext cx="4365590" cy="536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Runtime</a:t>
            </a:r>
          </a:p>
        </p:txBody>
      </p:sp>
      <p:sp>
        <p:nvSpPr>
          <p:cNvPr id="147" name="Rounded Rectangle 29">
            <a:extLst>
              <a:ext uri="{FF2B5EF4-FFF2-40B4-BE49-F238E27FC236}">
                <a16:creationId xmlns:a16="http://schemas.microsoft.com/office/drawing/2014/main" id="{68A26E50-9372-4E50-8660-39DAB4FE966B}"/>
              </a:ext>
            </a:extLst>
          </p:cNvPr>
          <p:cNvSpPr/>
          <p:nvPr/>
        </p:nvSpPr>
        <p:spPr>
          <a:xfrm>
            <a:off x="3099567" y="768058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48" name="TextBox 147">
            <a:extLst>
              <a:ext uri="{FF2B5EF4-FFF2-40B4-BE49-F238E27FC236}">
                <a16:creationId xmlns:a16="http://schemas.microsoft.com/office/drawing/2014/main" id="{EF23173F-126F-415D-A161-9683F46DA3CD}"/>
              </a:ext>
            </a:extLst>
          </p:cNvPr>
          <p:cNvSpPr txBox="1"/>
          <p:nvPr/>
        </p:nvSpPr>
        <p:spPr>
          <a:xfrm>
            <a:off x="5025053" y="5052737"/>
            <a:ext cx="567784" cy="230832"/>
          </a:xfrm>
          <a:prstGeom prst="rect">
            <a:avLst/>
          </a:prstGeom>
          <a:noFill/>
        </p:spPr>
        <p:txBody>
          <a:bodyPr wrap="none" rtlCol="0">
            <a:spAutoFit/>
          </a:bodyPr>
          <a:lstStyle/>
          <a:p>
            <a:r>
              <a:rPr lang="en-US" sz="900" dirty="0">
                <a:solidFill>
                  <a:srgbClr val="0000CC"/>
                </a:solidFill>
              </a:rPr>
              <a:t>Internet</a:t>
            </a:r>
          </a:p>
        </p:txBody>
      </p:sp>
      <p:sp>
        <p:nvSpPr>
          <p:cNvPr id="149" name="TextBox 148">
            <a:extLst>
              <a:ext uri="{FF2B5EF4-FFF2-40B4-BE49-F238E27FC236}">
                <a16:creationId xmlns:a16="http://schemas.microsoft.com/office/drawing/2014/main" id="{EF29486E-F9BB-4BF6-9F04-BB41E3EC7237}"/>
              </a:ext>
            </a:extLst>
          </p:cNvPr>
          <p:cNvSpPr txBox="1"/>
          <p:nvPr/>
        </p:nvSpPr>
        <p:spPr>
          <a:xfrm>
            <a:off x="4867315" y="541187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50" name="Group 149">
            <a:extLst>
              <a:ext uri="{FF2B5EF4-FFF2-40B4-BE49-F238E27FC236}">
                <a16:creationId xmlns:a16="http://schemas.microsoft.com/office/drawing/2014/main" id="{18B933F9-D329-43D3-99E2-639456FCA869}"/>
              </a:ext>
            </a:extLst>
          </p:cNvPr>
          <p:cNvGrpSpPr/>
          <p:nvPr/>
        </p:nvGrpSpPr>
        <p:grpSpPr>
          <a:xfrm>
            <a:off x="2450365" y="6552822"/>
            <a:ext cx="819064" cy="983852"/>
            <a:chOff x="3496524" y="6333746"/>
            <a:chExt cx="819064" cy="983852"/>
          </a:xfrm>
        </p:grpSpPr>
        <p:sp>
          <p:nvSpPr>
            <p:cNvPr id="151" name="Rectangle 150">
              <a:extLst>
                <a:ext uri="{FF2B5EF4-FFF2-40B4-BE49-F238E27FC236}">
                  <a16:creationId xmlns:a16="http://schemas.microsoft.com/office/drawing/2014/main" id="{315D969C-1C8E-43EB-BB7F-2811ABB08142}"/>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Rounded Rectangle 72">
              <a:extLst>
                <a:ext uri="{FF2B5EF4-FFF2-40B4-BE49-F238E27FC236}">
                  <a16:creationId xmlns:a16="http://schemas.microsoft.com/office/drawing/2014/main" id="{665CB8D4-807D-4838-96E0-7528FE89C94F}"/>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53" name="Rounded Rectangle 73">
              <a:extLst>
                <a:ext uri="{FF2B5EF4-FFF2-40B4-BE49-F238E27FC236}">
                  <a16:creationId xmlns:a16="http://schemas.microsoft.com/office/drawing/2014/main" id="{9A9B6A08-7778-41A0-8E9A-4D028E4EE078}"/>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154" name="Straight Arrow Connector 153">
              <a:extLst>
                <a:ext uri="{FF2B5EF4-FFF2-40B4-BE49-F238E27FC236}">
                  <a16:creationId xmlns:a16="http://schemas.microsoft.com/office/drawing/2014/main" id="{E39918A3-C20F-4717-B861-3313B063216D}"/>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98272F17-0C73-4232-B56A-7E9E256A8AA5}"/>
              </a:ext>
            </a:extLst>
          </p:cNvPr>
          <p:cNvSpPr txBox="1"/>
          <p:nvPr/>
        </p:nvSpPr>
        <p:spPr>
          <a:xfrm>
            <a:off x="2553943" y="8013265"/>
            <a:ext cx="900634" cy="300082"/>
          </a:xfrm>
          <a:prstGeom prst="rect">
            <a:avLst/>
          </a:prstGeom>
          <a:noFill/>
        </p:spPr>
        <p:txBody>
          <a:bodyPr wrap="square" rtlCol="0">
            <a:spAutoFit/>
          </a:bodyPr>
          <a:lstStyle/>
          <a:p>
            <a:r>
              <a:rPr lang="en-US" sz="1350" dirty="0">
                <a:solidFill>
                  <a:srgbClr val="0000CC"/>
                </a:solidFill>
              </a:rPr>
              <a:t>Mid Haul</a:t>
            </a:r>
          </a:p>
        </p:txBody>
      </p:sp>
      <p:sp>
        <p:nvSpPr>
          <p:cNvPr id="157" name="TextBox 156">
            <a:extLst>
              <a:ext uri="{FF2B5EF4-FFF2-40B4-BE49-F238E27FC236}">
                <a16:creationId xmlns:a16="http://schemas.microsoft.com/office/drawing/2014/main" id="{66429F6B-BD7A-41CD-A4A8-C98C795F0512}"/>
              </a:ext>
            </a:extLst>
          </p:cNvPr>
          <p:cNvSpPr txBox="1"/>
          <p:nvPr/>
        </p:nvSpPr>
        <p:spPr>
          <a:xfrm>
            <a:off x="870833" y="4951323"/>
            <a:ext cx="900634" cy="300082"/>
          </a:xfrm>
          <a:prstGeom prst="rect">
            <a:avLst/>
          </a:prstGeom>
          <a:noFill/>
        </p:spPr>
        <p:txBody>
          <a:bodyPr wrap="square" rtlCol="0">
            <a:spAutoFit/>
          </a:bodyPr>
          <a:lstStyle/>
          <a:p>
            <a:r>
              <a:rPr lang="en-US" sz="1350" dirty="0">
                <a:solidFill>
                  <a:srgbClr val="0000CC"/>
                </a:solidFill>
              </a:rPr>
              <a:t>Back Haul</a:t>
            </a:r>
          </a:p>
        </p:txBody>
      </p:sp>
      <p:sp>
        <p:nvSpPr>
          <p:cNvPr id="158" name="TextBox 157">
            <a:extLst>
              <a:ext uri="{FF2B5EF4-FFF2-40B4-BE49-F238E27FC236}">
                <a16:creationId xmlns:a16="http://schemas.microsoft.com/office/drawing/2014/main" id="{FEDB468B-E186-4810-AAD8-B678E2ECE0FC}"/>
              </a:ext>
            </a:extLst>
          </p:cNvPr>
          <p:cNvSpPr txBox="1"/>
          <p:nvPr/>
        </p:nvSpPr>
        <p:spPr>
          <a:xfrm>
            <a:off x="3468532" y="507588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159" name="Rectangle: Rounded Corners 36">
            <a:extLst>
              <a:ext uri="{FF2B5EF4-FFF2-40B4-BE49-F238E27FC236}">
                <a16:creationId xmlns:a16="http://schemas.microsoft.com/office/drawing/2014/main" id="{6A23F2D8-7404-4DF6-AE1F-08AD52B5D963}"/>
              </a:ext>
            </a:extLst>
          </p:cNvPr>
          <p:cNvSpPr/>
          <p:nvPr/>
        </p:nvSpPr>
        <p:spPr>
          <a:xfrm>
            <a:off x="3282297" y="3962940"/>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160" name="Rounded Rectangle 30">
            <a:extLst>
              <a:ext uri="{FF2B5EF4-FFF2-40B4-BE49-F238E27FC236}">
                <a16:creationId xmlns:a16="http://schemas.microsoft.com/office/drawing/2014/main" id="{256F6192-DEA8-44A7-81AE-EC23713D259E}"/>
              </a:ext>
            </a:extLst>
          </p:cNvPr>
          <p:cNvSpPr/>
          <p:nvPr/>
        </p:nvSpPr>
        <p:spPr>
          <a:xfrm>
            <a:off x="3432937"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161" name="Rounded Rectangle 30">
            <a:extLst>
              <a:ext uri="{FF2B5EF4-FFF2-40B4-BE49-F238E27FC236}">
                <a16:creationId xmlns:a16="http://schemas.microsoft.com/office/drawing/2014/main" id="{9AFAC13F-39F1-4BF8-8B7A-7B32C8812E48}"/>
              </a:ext>
            </a:extLst>
          </p:cNvPr>
          <p:cNvSpPr/>
          <p:nvPr/>
        </p:nvSpPr>
        <p:spPr>
          <a:xfrm>
            <a:off x="3992559"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162" name="Rounded Rectangle 30">
            <a:extLst>
              <a:ext uri="{FF2B5EF4-FFF2-40B4-BE49-F238E27FC236}">
                <a16:creationId xmlns:a16="http://schemas.microsoft.com/office/drawing/2014/main" id="{4F24C986-558A-4D00-B20E-099985C0DF6D}"/>
              </a:ext>
            </a:extLst>
          </p:cNvPr>
          <p:cNvSpPr/>
          <p:nvPr/>
        </p:nvSpPr>
        <p:spPr>
          <a:xfrm>
            <a:off x="4552181"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163" name="Rounded Rectangle 30">
            <a:extLst>
              <a:ext uri="{FF2B5EF4-FFF2-40B4-BE49-F238E27FC236}">
                <a16:creationId xmlns:a16="http://schemas.microsoft.com/office/drawing/2014/main" id="{685706BE-178E-44F6-9C9E-28AA8409901A}"/>
              </a:ext>
            </a:extLst>
          </p:cNvPr>
          <p:cNvSpPr/>
          <p:nvPr/>
        </p:nvSpPr>
        <p:spPr>
          <a:xfrm>
            <a:off x="5111803"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165" name="Rectangle 164">
            <a:extLst>
              <a:ext uri="{FF2B5EF4-FFF2-40B4-BE49-F238E27FC236}">
                <a16:creationId xmlns:a16="http://schemas.microsoft.com/office/drawing/2014/main" id="{4AE5EED9-101E-49EC-91D8-5B2C7C916495}"/>
              </a:ext>
            </a:extLst>
          </p:cNvPr>
          <p:cNvSpPr/>
          <p:nvPr/>
        </p:nvSpPr>
        <p:spPr>
          <a:xfrm>
            <a:off x="1829416" y="6190897"/>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166" name="Rectangle 165">
            <a:extLst>
              <a:ext uri="{FF2B5EF4-FFF2-40B4-BE49-F238E27FC236}">
                <a16:creationId xmlns:a16="http://schemas.microsoft.com/office/drawing/2014/main" id="{8E212D03-7C9C-4C23-B06F-54E65B2CB433}"/>
              </a:ext>
            </a:extLst>
          </p:cNvPr>
          <p:cNvSpPr/>
          <p:nvPr/>
        </p:nvSpPr>
        <p:spPr>
          <a:xfrm>
            <a:off x="2683415" y="3531120"/>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167" name="Straight Connector 166">
            <a:extLst>
              <a:ext uri="{FF2B5EF4-FFF2-40B4-BE49-F238E27FC236}">
                <a16:creationId xmlns:a16="http://schemas.microsoft.com/office/drawing/2014/main" id="{6570A8BF-626E-4440-805E-46D7D5EB26F1}"/>
              </a:ext>
            </a:extLst>
          </p:cNvPr>
          <p:cNvCxnSpPr>
            <a:cxnSpLocks/>
          </p:cNvCxnSpPr>
          <p:nvPr/>
        </p:nvCxnSpPr>
        <p:spPr>
          <a:xfrm flipV="1">
            <a:off x="1522394" y="7857624"/>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A4EDD7C-EAA4-4736-B17E-6BF9AFB0E613}"/>
              </a:ext>
            </a:extLst>
          </p:cNvPr>
          <p:cNvSpPr txBox="1"/>
          <p:nvPr/>
        </p:nvSpPr>
        <p:spPr>
          <a:xfrm>
            <a:off x="1970643" y="7702655"/>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169" name="Picture 168">
            <a:extLst>
              <a:ext uri="{FF2B5EF4-FFF2-40B4-BE49-F238E27FC236}">
                <a16:creationId xmlns:a16="http://schemas.microsoft.com/office/drawing/2014/main" id="{745B2798-94A8-48B9-A725-3785A2761BD7}"/>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503276" y="7455218"/>
            <a:ext cx="1198062" cy="770965"/>
          </a:xfrm>
          <a:prstGeom prst="rect">
            <a:avLst/>
          </a:prstGeom>
        </p:spPr>
      </p:pic>
      <p:pic>
        <p:nvPicPr>
          <p:cNvPr id="170" name="Picture 169">
            <a:extLst>
              <a:ext uri="{FF2B5EF4-FFF2-40B4-BE49-F238E27FC236}">
                <a16:creationId xmlns:a16="http://schemas.microsoft.com/office/drawing/2014/main" id="{FEF7DB81-E14A-475B-84F5-BC44C5458FAC}"/>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199758" y="4786979"/>
            <a:ext cx="1198062" cy="770965"/>
          </a:xfrm>
          <a:prstGeom prst="rect">
            <a:avLst/>
          </a:prstGeom>
        </p:spPr>
      </p:pic>
      <p:pic>
        <p:nvPicPr>
          <p:cNvPr id="171" name="Picture 170">
            <a:extLst>
              <a:ext uri="{FF2B5EF4-FFF2-40B4-BE49-F238E27FC236}">
                <a16:creationId xmlns:a16="http://schemas.microsoft.com/office/drawing/2014/main" id="{56F7D1E9-F993-4774-B1B2-E0298A7F4473}"/>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667567" y="4690399"/>
            <a:ext cx="1198062" cy="770965"/>
          </a:xfrm>
          <a:prstGeom prst="rect">
            <a:avLst/>
          </a:prstGeom>
        </p:spPr>
      </p:pic>
      <p:pic>
        <p:nvPicPr>
          <p:cNvPr id="172" name="Picture 2" descr="C:\Users\cheung\AppData\Local\Temp\SNAGHTML105560.PNG">
            <a:extLst>
              <a:ext uri="{FF2B5EF4-FFF2-40B4-BE49-F238E27FC236}">
                <a16:creationId xmlns:a16="http://schemas.microsoft.com/office/drawing/2014/main" id="{E37184B8-9226-4F2C-9A26-222242D68E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712" y="7214918"/>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73" name="Straight Connector 172">
            <a:extLst>
              <a:ext uri="{FF2B5EF4-FFF2-40B4-BE49-F238E27FC236}">
                <a16:creationId xmlns:a16="http://schemas.microsoft.com/office/drawing/2014/main" id="{36B309A3-D21E-4175-A9CC-35EDD983D3DF}"/>
              </a:ext>
            </a:extLst>
          </p:cNvPr>
          <p:cNvCxnSpPr>
            <a:cxnSpLocks/>
            <a:stCxn id="211" idx="3"/>
            <a:endCxn id="147" idx="3"/>
          </p:cNvCxnSpPr>
          <p:nvPr/>
        </p:nvCxnSpPr>
        <p:spPr>
          <a:xfrm flipH="1">
            <a:off x="3634190" y="7859992"/>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75399F97-3FA5-4230-BD1B-D83C6C53A274}"/>
              </a:ext>
            </a:extLst>
          </p:cNvPr>
          <p:cNvSpPr txBox="1"/>
          <p:nvPr/>
        </p:nvSpPr>
        <p:spPr>
          <a:xfrm>
            <a:off x="5811548" y="6115814"/>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177" name="Rounded Rectangle 23">
            <a:extLst>
              <a:ext uri="{FF2B5EF4-FFF2-40B4-BE49-F238E27FC236}">
                <a16:creationId xmlns:a16="http://schemas.microsoft.com/office/drawing/2014/main" id="{7EC4A0A3-D74C-42D5-B4B5-5BB66B2A3D25}"/>
              </a:ext>
            </a:extLst>
          </p:cNvPr>
          <p:cNvSpPr/>
          <p:nvPr/>
        </p:nvSpPr>
        <p:spPr>
          <a:xfrm>
            <a:off x="5954302" y="8400619"/>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8" name="Group 177">
            <a:extLst>
              <a:ext uri="{FF2B5EF4-FFF2-40B4-BE49-F238E27FC236}">
                <a16:creationId xmlns:a16="http://schemas.microsoft.com/office/drawing/2014/main" id="{D0786E08-A88A-4DEE-9545-9FF43C4F77AF}"/>
              </a:ext>
            </a:extLst>
          </p:cNvPr>
          <p:cNvGrpSpPr/>
          <p:nvPr/>
        </p:nvGrpSpPr>
        <p:grpSpPr>
          <a:xfrm>
            <a:off x="5951513" y="6507862"/>
            <a:ext cx="426925" cy="426925"/>
            <a:chOff x="998426" y="3207230"/>
            <a:chExt cx="929241" cy="929241"/>
          </a:xfrm>
        </p:grpSpPr>
        <p:pic>
          <p:nvPicPr>
            <p:cNvPr id="192" name="Picture 191">
              <a:extLst>
                <a:ext uri="{FF2B5EF4-FFF2-40B4-BE49-F238E27FC236}">
                  <a16:creationId xmlns:a16="http://schemas.microsoft.com/office/drawing/2014/main" id="{D71EC502-8F2B-43E1-B446-8C75894061CD}"/>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3" name="Picture 192">
              <a:extLst>
                <a:ext uri="{FF2B5EF4-FFF2-40B4-BE49-F238E27FC236}">
                  <a16:creationId xmlns:a16="http://schemas.microsoft.com/office/drawing/2014/main" id="{121B5C96-7BBC-417C-9AC3-ABE8DDAB1C92}"/>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79" name="Group 178">
            <a:extLst>
              <a:ext uri="{FF2B5EF4-FFF2-40B4-BE49-F238E27FC236}">
                <a16:creationId xmlns:a16="http://schemas.microsoft.com/office/drawing/2014/main" id="{D7C017C5-272F-4FB4-A2E0-9E64DC5D5D2F}"/>
              </a:ext>
            </a:extLst>
          </p:cNvPr>
          <p:cNvGrpSpPr/>
          <p:nvPr/>
        </p:nvGrpSpPr>
        <p:grpSpPr>
          <a:xfrm>
            <a:off x="5975901" y="7924456"/>
            <a:ext cx="306710" cy="318095"/>
            <a:chOff x="1444860" y="4116196"/>
            <a:chExt cx="965603" cy="1001447"/>
          </a:xfrm>
        </p:grpSpPr>
        <p:pic>
          <p:nvPicPr>
            <p:cNvPr id="190" name="Picture 189">
              <a:extLst>
                <a:ext uri="{FF2B5EF4-FFF2-40B4-BE49-F238E27FC236}">
                  <a16:creationId xmlns:a16="http://schemas.microsoft.com/office/drawing/2014/main" id="{12333EE3-4896-48B6-BB0D-0EE844A9966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91" name="Picture 190">
              <a:extLst>
                <a:ext uri="{FF2B5EF4-FFF2-40B4-BE49-F238E27FC236}">
                  <a16:creationId xmlns:a16="http://schemas.microsoft.com/office/drawing/2014/main" id="{E2347B16-25CC-4796-8183-742F43E8AF8B}"/>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80" name="Group 179">
            <a:extLst>
              <a:ext uri="{FF2B5EF4-FFF2-40B4-BE49-F238E27FC236}">
                <a16:creationId xmlns:a16="http://schemas.microsoft.com/office/drawing/2014/main" id="{CFDA1DA4-BB9B-4A57-839B-0415737D8D43}"/>
              </a:ext>
            </a:extLst>
          </p:cNvPr>
          <p:cNvGrpSpPr/>
          <p:nvPr/>
        </p:nvGrpSpPr>
        <p:grpSpPr>
          <a:xfrm>
            <a:off x="5983955" y="7174321"/>
            <a:ext cx="319178" cy="370895"/>
            <a:chOff x="1262514" y="4763419"/>
            <a:chExt cx="798512" cy="927894"/>
          </a:xfrm>
        </p:grpSpPr>
        <p:pic>
          <p:nvPicPr>
            <p:cNvPr id="188" name="Picture 187">
              <a:extLst>
                <a:ext uri="{FF2B5EF4-FFF2-40B4-BE49-F238E27FC236}">
                  <a16:creationId xmlns:a16="http://schemas.microsoft.com/office/drawing/2014/main" id="{30E08644-C25D-4AF2-8555-F6AAF53B5FBB}"/>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89" name="Picture 188">
              <a:extLst>
                <a:ext uri="{FF2B5EF4-FFF2-40B4-BE49-F238E27FC236}">
                  <a16:creationId xmlns:a16="http://schemas.microsoft.com/office/drawing/2014/main" id="{675D44B4-6891-4A18-BDA4-AE065BEDF50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81" name="Group 180">
            <a:extLst>
              <a:ext uri="{FF2B5EF4-FFF2-40B4-BE49-F238E27FC236}">
                <a16:creationId xmlns:a16="http://schemas.microsoft.com/office/drawing/2014/main" id="{A1D890F7-668B-4FB9-83A1-6F95A3569FFC}"/>
              </a:ext>
            </a:extLst>
          </p:cNvPr>
          <p:cNvGrpSpPr/>
          <p:nvPr/>
        </p:nvGrpSpPr>
        <p:grpSpPr>
          <a:xfrm>
            <a:off x="6028232" y="6832090"/>
            <a:ext cx="244911" cy="330627"/>
            <a:chOff x="1001231" y="2255102"/>
            <a:chExt cx="533072" cy="719641"/>
          </a:xfrm>
        </p:grpSpPr>
        <p:pic>
          <p:nvPicPr>
            <p:cNvPr id="186" name="Picture 185">
              <a:extLst>
                <a:ext uri="{FF2B5EF4-FFF2-40B4-BE49-F238E27FC236}">
                  <a16:creationId xmlns:a16="http://schemas.microsoft.com/office/drawing/2014/main" id="{725FD63B-9B3C-45DA-ADBC-6D1B498323F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187" name="Picture 186">
              <a:extLst>
                <a:ext uri="{FF2B5EF4-FFF2-40B4-BE49-F238E27FC236}">
                  <a16:creationId xmlns:a16="http://schemas.microsoft.com/office/drawing/2014/main" id="{A554C095-FDAA-45D9-9CB5-669B67E4A45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182" name="Group 181">
            <a:extLst>
              <a:ext uri="{FF2B5EF4-FFF2-40B4-BE49-F238E27FC236}">
                <a16:creationId xmlns:a16="http://schemas.microsoft.com/office/drawing/2014/main" id="{C668C597-67F2-436C-A609-2EBFBA65CAC4}"/>
              </a:ext>
            </a:extLst>
          </p:cNvPr>
          <p:cNvGrpSpPr/>
          <p:nvPr/>
        </p:nvGrpSpPr>
        <p:grpSpPr>
          <a:xfrm>
            <a:off x="6009707" y="7521101"/>
            <a:ext cx="267674" cy="356031"/>
            <a:chOff x="1099376" y="4194209"/>
            <a:chExt cx="582617" cy="774934"/>
          </a:xfrm>
        </p:grpSpPr>
        <p:pic>
          <p:nvPicPr>
            <p:cNvPr id="184" name="Picture 183">
              <a:extLst>
                <a:ext uri="{FF2B5EF4-FFF2-40B4-BE49-F238E27FC236}">
                  <a16:creationId xmlns:a16="http://schemas.microsoft.com/office/drawing/2014/main" id="{1E96A02E-C07C-4471-BEC8-ACC5A202BD86}"/>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5" name="Picture 184">
              <a:extLst>
                <a:ext uri="{FF2B5EF4-FFF2-40B4-BE49-F238E27FC236}">
                  <a16:creationId xmlns:a16="http://schemas.microsoft.com/office/drawing/2014/main" id="{78060EB0-9D8C-4F67-B5A4-285693CAD96C}"/>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95" name="Rectangle 194">
            <a:extLst>
              <a:ext uri="{FF2B5EF4-FFF2-40B4-BE49-F238E27FC236}">
                <a16:creationId xmlns:a16="http://schemas.microsoft.com/office/drawing/2014/main" id="{42B923C7-7647-433E-B9D6-8EC86BE099DD}"/>
              </a:ext>
            </a:extLst>
          </p:cNvPr>
          <p:cNvSpPr/>
          <p:nvPr/>
        </p:nvSpPr>
        <p:spPr>
          <a:xfrm>
            <a:off x="2415483" y="207595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6" name="Rectangle 195">
            <a:extLst>
              <a:ext uri="{FF2B5EF4-FFF2-40B4-BE49-F238E27FC236}">
                <a16:creationId xmlns:a16="http://schemas.microsoft.com/office/drawing/2014/main" id="{7471E005-DA32-4DC5-8C75-E4C878034D75}"/>
              </a:ext>
            </a:extLst>
          </p:cNvPr>
          <p:cNvSpPr/>
          <p:nvPr/>
        </p:nvSpPr>
        <p:spPr>
          <a:xfrm>
            <a:off x="3283712" y="2107137"/>
            <a:ext cx="3457817"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197" name="Rounded Rectangle 28">
            <a:extLst>
              <a:ext uri="{FF2B5EF4-FFF2-40B4-BE49-F238E27FC236}">
                <a16:creationId xmlns:a16="http://schemas.microsoft.com/office/drawing/2014/main" id="{4A697A22-FD7E-45EC-AA33-554199583197}"/>
              </a:ext>
            </a:extLst>
          </p:cNvPr>
          <p:cNvSpPr/>
          <p:nvPr/>
        </p:nvSpPr>
        <p:spPr>
          <a:xfrm>
            <a:off x="3321733"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198" name="Rounded Rectangle 28">
            <a:extLst>
              <a:ext uri="{FF2B5EF4-FFF2-40B4-BE49-F238E27FC236}">
                <a16:creationId xmlns:a16="http://schemas.microsoft.com/office/drawing/2014/main" id="{2E35998C-A914-4C7F-93FD-D4C18220CFE1}"/>
              </a:ext>
            </a:extLst>
          </p:cNvPr>
          <p:cNvSpPr/>
          <p:nvPr/>
        </p:nvSpPr>
        <p:spPr>
          <a:xfrm>
            <a:off x="3935815"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199" name="Rounded Rectangle 28">
            <a:extLst>
              <a:ext uri="{FF2B5EF4-FFF2-40B4-BE49-F238E27FC236}">
                <a16:creationId xmlns:a16="http://schemas.microsoft.com/office/drawing/2014/main" id="{0C77FEA8-D672-4B52-B24B-D0DFFFDAA37A}"/>
              </a:ext>
            </a:extLst>
          </p:cNvPr>
          <p:cNvSpPr/>
          <p:nvPr/>
        </p:nvSpPr>
        <p:spPr>
          <a:xfrm>
            <a:off x="4549897"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200" name="Flowchart: Magnetic Disk 199">
            <a:extLst>
              <a:ext uri="{FF2B5EF4-FFF2-40B4-BE49-F238E27FC236}">
                <a16:creationId xmlns:a16="http://schemas.microsoft.com/office/drawing/2014/main" id="{00EC8E40-B3B5-4CBE-8AE4-CED48849E041}"/>
              </a:ext>
            </a:extLst>
          </p:cNvPr>
          <p:cNvSpPr/>
          <p:nvPr/>
        </p:nvSpPr>
        <p:spPr>
          <a:xfrm>
            <a:off x="5163978" y="270831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201" name="Picture 200">
            <a:extLst>
              <a:ext uri="{FF2B5EF4-FFF2-40B4-BE49-F238E27FC236}">
                <a16:creationId xmlns:a16="http://schemas.microsoft.com/office/drawing/2014/main" id="{74E2FC35-7CF9-47BA-AF73-C1E3D33D87D6}"/>
              </a:ext>
            </a:extLst>
          </p:cNvPr>
          <p:cNvPicPr>
            <a:picLocks noChangeAspect="1"/>
          </p:cNvPicPr>
          <p:nvPr/>
        </p:nvPicPr>
        <p:blipFill>
          <a:blip r:embed="rId13"/>
          <a:stretch>
            <a:fillRect/>
          </a:stretch>
        </p:blipFill>
        <p:spPr>
          <a:xfrm>
            <a:off x="2651421" y="2107492"/>
            <a:ext cx="344782" cy="301399"/>
          </a:xfrm>
          <a:prstGeom prst="rect">
            <a:avLst/>
          </a:prstGeom>
        </p:spPr>
      </p:pic>
      <p:sp>
        <p:nvSpPr>
          <p:cNvPr id="202" name="Rounded Rectangle 28">
            <a:extLst>
              <a:ext uri="{FF2B5EF4-FFF2-40B4-BE49-F238E27FC236}">
                <a16:creationId xmlns:a16="http://schemas.microsoft.com/office/drawing/2014/main" id="{65DB7FDE-5180-49B2-9994-9893DF6D2085}"/>
              </a:ext>
            </a:extLst>
          </p:cNvPr>
          <p:cNvSpPr/>
          <p:nvPr/>
        </p:nvSpPr>
        <p:spPr>
          <a:xfrm>
            <a:off x="2512251" y="268969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203" name="Rectangle 202">
            <a:extLst>
              <a:ext uri="{FF2B5EF4-FFF2-40B4-BE49-F238E27FC236}">
                <a16:creationId xmlns:a16="http://schemas.microsoft.com/office/drawing/2014/main" id="{893299BA-AA9F-4FB9-8980-9868FD4C1169}"/>
              </a:ext>
            </a:extLst>
          </p:cNvPr>
          <p:cNvSpPr/>
          <p:nvPr/>
        </p:nvSpPr>
        <p:spPr>
          <a:xfrm>
            <a:off x="3237219" y="2075958"/>
            <a:ext cx="3558801"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4" name="Rounded Rectangle 28">
            <a:extLst>
              <a:ext uri="{FF2B5EF4-FFF2-40B4-BE49-F238E27FC236}">
                <a16:creationId xmlns:a16="http://schemas.microsoft.com/office/drawing/2014/main" id="{A7922BD2-62AD-41CE-B8C3-58547907DCB9}"/>
              </a:ext>
            </a:extLst>
          </p:cNvPr>
          <p:cNvSpPr/>
          <p:nvPr/>
        </p:nvSpPr>
        <p:spPr>
          <a:xfrm>
            <a:off x="5771962"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206" name="TextBox 205">
            <a:extLst>
              <a:ext uri="{FF2B5EF4-FFF2-40B4-BE49-F238E27FC236}">
                <a16:creationId xmlns:a16="http://schemas.microsoft.com/office/drawing/2014/main" id="{C7064F19-F72E-481C-B925-202888E9096C}"/>
              </a:ext>
            </a:extLst>
          </p:cNvPr>
          <p:cNvSpPr txBox="1"/>
          <p:nvPr/>
        </p:nvSpPr>
        <p:spPr>
          <a:xfrm>
            <a:off x="3247872" y="703267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07" name="TextBox 206">
            <a:extLst>
              <a:ext uri="{FF2B5EF4-FFF2-40B4-BE49-F238E27FC236}">
                <a16:creationId xmlns:a16="http://schemas.microsoft.com/office/drawing/2014/main" id="{002F460C-EC16-43CB-8ED8-6A774B2F579E}"/>
              </a:ext>
            </a:extLst>
          </p:cNvPr>
          <p:cNvSpPr txBox="1"/>
          <p:nvPr/>
        </p:nvSpPr>
        <p:spPr>
          <a:xfrm>
            <a:off x="3786773" y="6854415"/>
            <a:ext cx="900634" cy="300082"/>
          </a:xfrm>
          <a:prstGeom prst="rect">
            <a:avLst/>
          </a:prstGeom>
          <a:noFill/>
        </p:spPr>
        <p:txBody>
          <a:bodyPr wrap="square" rtlCol="0">
            <a:spAutoFit/>
          </a:bodyPr>
          <a:lstStyle/>
          <a:p>
            <a:r>
              <a:rPr lang="en-US" sz="1350" dirty="0">
                <a:solidFill>
                  <a:srgbClr val="0000CC"/>
                </a:solidFill>
              </a:rPr>
              <a:t>RAP</a:t>
            </a:r>
          </a:p>
        </p:txBody>
      </p:sp>
      <p:grpSp>
        <p:nvGrpSpPr>
          <p:cNvPr id="208" name="Group 207">
            <a:extLst>
              <a:ext uri="{FF2B5EF4-FFF2-40B4-BE49-F238E27FC236}">
                <a16:creationId xmlns:a16="http://schemas.microsoft.com/office/drawing/2014/main" id="{4D4C5362-E453-4DAE-9D11-1A173117675A}"/>
              </a:ext>
            </a:extLst>
          </p:cNvPr>
          <p:cNvGrpSpPr/>
          <p:nvPr/>
        </p:nvGrpSpPr>
        <p:grpSpPr>
          <a:xfrm>
            <a:off x="3837889" y="6907453"/>
            <a:ext cx="1893436" cy="1338319"/>
            <a:chOff x="1029598" y="6618527"/>
            <a:chExt cx="1893436" cy="1338319"/>
          </a:xfrm>
        </p:grpSpPr>
        <p:pic>
          <p:nvPicPr>
            <p:cNvPr id="209" name="Picture 208">
              <a:extLst>
                <a:ext uri="{FF2B5EF4-FFF2-40B4-BE49-F238E27FC236}">
                  <a16:creationId xmlns:a16="http://schemas.microsoft.com/office/drawing/2014/main" id="{2FC8C759-A313-4778-8C06-997E849E1DF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210" name="Rounded Rectangle 27">
              <a:extLst>
                <a:ext uri="{FF2B5EF4-FFF2-40B4-BE49-F238E27FC236}">
                  <a16:creationId xmlns:a16="http://schemas.microsoft.com/office/drawing/2014/main" id="{D1A9B230-5159-4A43-967D-C52955383F6D}"/>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211" name="Rounded Rectangle 28">
              <a:extLst>
                <a:ext uri="{FF2B5EF4-FFF2-40B4-BE49-F238E27FC236}">
                  <a16:creationId xmlns:a16="http://schemas.microsoft.com/office/drawing/2014/main" id="{95D010C8-3CD8-4E7A-AE3E-A78C95E7D48B}"/>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212" name="TextBox 211">
              <a:extLst>
                <a:ext uri="{FF2B5EF4-FFF2-40B4-BE49-F238E27FC236}">
                  <a16:creationId xmlns:a16="http://schemas.microsoft.com/office/drawing/2014/main" id="{1A835499-4D3C-44F3-8EFC-EF4F13A9D450}"/>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13" name="TextBox 212">
              <a:extLst>
                <a:ext uri="{FF2B5EF4-FFF2-40B4-BE49-F238E27FC236}">
                  <a16:creationId xmlns:a16="http://schemas.microsoft.com/office/drawing/2014/main" id="{73B3C33D-2C7B-4CA8-B6DA-21679550CE3B}"/>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14" name="Straight Connector 213">
              <a:extLst>
                <a:ext uri="{FF2B5EF4-FFF2-40B4-BE49-F238E27FC236}">
                  <a16:creationId xmlns:a16="http://schemas.microsoft.com/office/drawing/2014/main" id="{BF51CB4F-B884-4788-8D4C-6123ADCB74B9}"/>
                </a:ext>
              </a:extLst>
            </p:cNvPr>
            <p:cNvCxnSpPr>
              <a:cxnSpLocks/>
              <a:stCxn id="210" idx="3"/>
              <a:endCxn id="211"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C4492EDC-B86F-4698-A32D-B8A08871C70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216" name="Picture 215">
              <a:extLst>
                <a:ext uri="{FF2B5EF4-FFF2-40B4-BE49-F238E27FC236}">
                  <a16:creationId xmlns:a16="http://schemas.microsoft.com/office/drawing/2014/main" id="{A555F503-7EEA-4798-B887-5D395A105A04}"/>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217" name="Rectangle 216">
              <a:extLst>
                <a:ext uri="{FF2B5EF4-FFF2-40B4-BE49-F238E27FC236}">
                  <a16:creationId xmlns:a16="http://schemas.microsoft.com/office/drawing/2014/main" id="{D24C5DFD-F3D1-4CEC-ACE4-B1AC9187F0C4}"/>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8" name="TextBox 217">
              <a:extLst>
                <a:ext uri="{FF2B5EF4-FFF2-40B4-BE49-F238E27FC236}">
                  <a16:creationId xmlns:a16="http://schemas.microsoft.com/office/drawing/2014/main" id="{315E3BEC-68D8-42E8-9D08-896CF0132831}"/>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sp>
        <p:nvSpPr>
          <p:cNvPr id="174" name="Rectangle 173">
            <a:extLst>
              <a:ext uri="{FF2B5EF4-FFF2-40B4-BE49-F238E27FC236}">
                <a16:creationId xmlns:a16="http://schemas.microsoft.com/office/drawing/2014/main" id="{DFE634D3-4B05-48CF-8C8D-2666AFF993DD}"/>
              </a:ext>
            </a:extLst>
          </p:cNvPr>
          <p:cNvSpPr/>
          <p:nvPr/>
        </p:nvSpPr>
        <p:spPr>
          <a:xfrm>
            <a:off x="1712263" y="5998546"/>
            <a:ext cx="3972872"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Rectangle 182">
            <a:extLst>
              <a:ext uri="{FF2B5EF4-FFF2-40B4-BE49-F238E27FC236}">
                <a16:creationId xmlns:a16="http://schemas.microsoft.com/office/drawing/2014/main" id="{6115D9B8-CFF4-467E-A733-2D36FE3901BA}"/>
              </a:ext>
            </a:extLst>
          </p:cNvPr>
          <p:cNvSpPr/>
          <p:nvPr/>
        </p:nvSpPr>
        <p:spPr>
          <a:xfrm>
            <a:off x="5766805" y="6007632"/>
            <a:ext cx="790267"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9" name="Rectangle 218">
            <a:extLst>
              <a:ext uri="{FF2B5EF4-FFF2-40B4-BE49-F238E27FC236}">
                <a16:creationId xmlns:a16="http://schemas.microsoft.com/office/drawing/2014/main" id="{7102D7FB-AD4B-4E62-899D-59B0084F51C8}"/>
              </a:ext>
            </a:extLst>
          </p:cNvPr>
          <p:cNvSpPr/>
          <p:nvPr/>
        </p:nvSpPr>
        <p:spPr>
          <a:xfrm>
            <a:off x="2629443" y="3395811"/>
            <a:ext cx="3915865" cy="24828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0" name="Rectangle 219">
            <a:extLst>
              <a:ext uri="{FF2B5EF4-FFF2-40B4-BE49-F238E27FC236}">
                <a16:creationId xmlns:a16="http://schemas.microsoft.com/office/drawing/2014/main" id="{9E49A520-04CC-4DDE-9D5C-5ED82E652FC6}"/>
              </a:ext>
            </a:extLst>
          </p:cNvPr>
          <p:cNvSpPr/>
          <p:nvPr/>
        </p:nvSpPr>
        <p:spPr>
          <a:xfrm>
            <a:off x="1521648" y="7856221"/>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0FE74FB6-305F-4963-A98F-6622F49C60DB}"/>
              </a:ext>
            </a:extLst>
          </p:cNvPr>
          <p:cNvSpPr/>
          <p:nvPr/>
        </p:nvSpPr>
        <p:spPr>
          <a:xfrm>
            <a:off x="2636217" y="5231728"/>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Connector: Elbow 221">
            <a:extLst>
              <a:ext uri="{FF2B5EF4-FFF2-40B4-BE49-F238E27FC236}">
                <a16:creationId xmlns:a16="http://schemas.microsoft.com/office/drawing/2014/main" id="{E1641567-4A5E-4CA5-B373-110BF08E311A}"/>
              </a:ext>
            </a:extLst>
          </p:cNvPr>
          <p:cNvCxnSpPr>
            <a:cxnSpLocks/>
            <a:stCxn id="220" idx="1"/>
            <a:endCxn id="221" idx="1"/>
          </p:cNvCxnSpPr>
          <p:nvPr/>
        </p:nvCxnSpPr>
        <p:spPr>
          <a:xfrm rot="10800000" flipH="1">
            <a:off x="1521647" y="5254589"/>
            <a:ext cx="1114569" cy="2624493"/>
          </a:xfrm>
          <a:prstGeom prst="bentConnector3">
            <a:avLst>
              <a:gd name="adj1" fmla="val -55121"/>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25A1A3E-C3D4-4E3F-9281-78BA52F11139}"/>
              </a:ext>
            </a:extLst>
          </p:cNvPr>
          <p:cNvCxnSpPr>
            <a:cxnSpLocks/>
          </p:cNvCxnSpPr>
          <p:nvPr/>
        </p:nvCxnSpPr>
        <p:spPr>
          <a:xfrm flipV="1">
            <a:off x="2632045" y="5231523"/>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803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810025"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 for Dublin R4</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TERMS, CONCEPTS &amp; PRINCIPLES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111670" y="-17858"/>
              <a:ext cx="46410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(R3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248753" y="731519"/>
            <a:ext cx="6329847" cy="6494085"/>
          </a:xfrm>
          <a:prstGeom prst="rect">
            <a:avLst/>
          </a:prstGeom>
          <a:noFill/>
        </p:spPr>
        <p:txBody>
          <a:bodyPr wrap="square" rtlCol="0">
            <a:spAutoFit/>
          </a:bodyPr>
          <a:lstStyle/>
          <a:p>
            <a:r>
              <a:rPr lang="en-US" sz="1600" b="1" dirty="0">
                <a:solidFill>
                  <a:srgbClr val="FF0000"/>
                </a:solidFill>
              </a:rPr>
              <a:t>PROBLEM STATEMENT</a:t>
            </a:r>
          </a:p>
          <a:p>
            <a:r>
              <a:rPr lang="en-US" sz="1600" dirty="0"/>
              <a:t>Associating the ONAP Platform Controller (APP-C, SDN-C, VF-C) </a:t>
            </a:r>
          </a:p>
          <a:p>
            <a:r>
              <a:rPr lang="en-US" sz="1600" dirty="0"/>
              <a:t>for a NF</a:t>
            </a:r>
          </a:p>
          <a:p>
            <a:endParaRPr lang="en-US" sz="1600" dirty="0"/>
          </a:p>
          <a:p>
            <a:r>
              <a:rPr lang="en-US" sz="1600" b="1" dirty="0">
                <a:solidFill>
                  <a:srgbClr val="FF0000"/>
                </a:solidFill>
              </a:rPr>
              <a:t>RESULT</a:t>
            </a:r>
          </a:p>
          <a:p>
            <a:r>
              <a:rPr lang="en-US" sz="1600" dirty="0"/>
              <a:t>e.g. SO knows which API to use for NF controller</a:t>
            </a:r>
          </a:p>
          <a:p>
            <a:r>
              <a:rPr lang="en-US" sz="1600" dirty="0"/>
              <a:t>LCM policy engine, DCAE, Change management, S/W Download</a:t>
            </a:r>
          </a:p>
          <a:p>
            <a:endParaRPr lang="en-US" sz="1600" dirty="0"/>
          </a:p>
          <a:p>
            <a:r>
              <a:rPr lang="en-US" sz="1600" b="1" dirty="0">
                <a:solidFill>
                  <a:srgbClr val="FF0000"/>
                </a:solidFill>
              </a:rPr>
              <a:t>NF</a:t>
            </a:r>
            <a:endParaRPr lang="en-US" sz="1600" dirty="0"/>
          </a:p>
          <a:p>
            <a:r>
              <a:rPr lang="en-US" sz="1600" dirty="0"/>
              <a:t>OTN PNF (CCVPN), Router PNFs (Optical Domain), 5G DU RAN (Wireless Domain) are PNFs are relevant</a:t>
            </a:r>
          </a:p>
          <a:p>
            <a:endParaRPr lang="en-US" sz="1600" dirty="0"/>
          </a:p>
          <a:p>
            <a:r>
              <a:rPr lang="en-US" sz="1600" b="1" dirty="0">
                <a:solidFill>
                  <a:srgbClr val="FF0000"/>
                </a:solidFill>
              </a:rPr>
              <a:t>SOLUTION (R3 Casablanca)</a:t>
            </a:r>
          </a:p>
          <a:p>
            <a:r>
              <a:rPr lang="en-US" sz="1600" dirty="0"/>
              <a:t>SDN-C, Hard-Code controller to PNF.</a:t>
            </a:r>
          </a:p>
          <a:p>
            <a:r>
              <a:rPr lang="en-US" sz="1600" dirty="0"/>
              <a:t>“</a:t>
            </a:r>
            <a:r>
              <a:rPr lang="en-US" sz="1600" i="1" dirty="0"/>
              <a:t>Hard code</a:t>
            </a:r>
            <a:r>
              <a:rPr lang="en-US" sz="1600" dirty="0"/>
              <a:t>” Generic-API (PNF Plug and Play UC)</a:t>
            </a:r>
          </a:p>
          <a:p>
            <a:endParaRPr lang="en-US" sz="1600" dirty="0"/>
          </a:p>
          <a:p>
            <a:r>
              <a:rPr lang="en-US" sz="1600" dirty="0"/>
              <a:t>_______________________________________________________</a:t>
            </a:r>
          </a:p>
          <a:p>
            <a:endParaRPr lang="en-US" sz="1600" dirty="0"/>
          </a:p>
          <a:p>
            <a:endParaRPr lang="en-US" sz="1600" dirty="0"/>
          </a:p>
          <a:p>
            <a:r>
              <a:rPr lang="en-US" sz="1600" b="1" dirty="0">
                <a:solidFill>
                  <a:srgbClr val="FF0000"/>
                </a:solidFill>
              </a:rPr>
              <a:t>OBJECTIVES (Long-Term Goal)</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r>
              <a:rPr lang="en-US" sz="1600" dirty="0"/>
              <a:t>Take into consideration the capability &amp; functions of the Controller</a:t>
            </a:r>
          </a:p>
          <a:p>
            <a:r>
              <a:rPr lang="en-US" sz="1600" dirty="0"/>
              <a:t>In general, would not want different controllers handling same NF instance (avoiding race  conditions, conflicts, …).</a:t>
            </a:r>
          </a:p>
        </p:txBody>
      </p:sp>
    </p:spTree>
    <p:extLst>
      <p:ext uri="{BB962C8B-B14F-4D97-AF65-F5344CB8AC3E}">
        <p14:creationId xmlns:p14="http://schemas.microsoft.com/office/powerpoint/2010/main" val="1268119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098190"/>
            <a:ext cx="3753656" cy="369332"/>
          </a:xfrm>
          <a:prstGeom prst="rect">
            <a:avLst/>
          </a:prstGeom>
          <a:noFill/>
        </p:spPr>
        <p:txBody>
          <a:bodyPr wrap="none" rtlCol="0">
            <a:spAutoFit/>
          </a:bodyPr>
          <a:lstStyle/>
          <a:p>
            <a:r>
              <a:rPr lang="en-US" b="1" dirty="0">
                <a:solidFill>
                  <a:srgbClr val="FF0000"/>
                </a:solidFill>
              </a:rPr>
              <a:t>ONAP Platform Controller (Run 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43962"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33396"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41936"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218670"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60546"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37280"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2025895"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315329"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923869"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200603"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42479"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119213" y="4156533"/>
            <a:ext cx="764953" cy="369332"/>
          </a:xfrm>
          <a:prstGeom prst="rect">
            <a:avLst/>
          </a:prstGeom>
          <a:noFill/>
        </p:spPr>
        <p:txBody>
          <a:bodyPr wrap="none" rtlCol="0">
            <a:spAutoFit/>
          </a:bodyPr>
          <a:lstStyle/>
          <a:p>
            <a:r>
              <a:rPr lang="en-US" dirty="0"/>
              <a:t>VNF-C</a:t>
            </a:r>
          </a:p>
        </p:txBody>
      </p:sp>
      <p:sp>
        <p:nvSpPr>
          <p:cNvPr id="32" name="TextBox 31">
            <a:extLst>
              <a:ext uri="{FF2B5EF4-FFF2-40B4-BE49-F238E27FC236}">
                <a16:creationId xmlns:a16="http://schemas.microsoft.com/office/drawing/2014/main" id="{8D92E40A-3170-4E93-B737-D25BE20783DC}"/>
              </a:ext>
            </a:extLst>
          </p:cNvPr>
          <p:cNvSpPr txBox="1"/>
          <p:nvPr/>
        </p:nvSpPr>
        <p:spPr>
          <a:xfrm>
            <a:off x="1574963" y="2635441"/>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3581246" y="2787754"/>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5620370" y="2787754"/>
            <a:ext cx="482824" cy="369332"/>
          </a:xfrm>
          <a:prstGeom prst="rect">
            <a:avLst/>
          </a:prstGeom>
          <a:noFill/>
        </p:spPr>
        <p:txBody>
          <a:bodyPr wrap="none" rtlCol="0">
            <a:spAutoFit/>
          </a:bodyPr>
          <a:lstStyle/>
          <a:p>
            <a:r>
              <a:rPr lang="en-US" b="1" dirty="0"/>
              <a:t>IoT</a:t>
            </a:r>
          </a:p>
        </p:txBody>
      </p:sp>
      <p:sp>
        <p:nvSpPr>
          <p:cNvPr id="35" name="Rectangle: Rounded Corners 34">
            <a:extLst>
              <a:ext uri="{FF2B5EF4-FFF2-40B4-BE49-F238E27FC236}">
                <a16:creationId xmlns:a16="http://schemas.microsoft.com/office/drawing/2014/main" id="{0371F320-9924-43BD-BBD5-D870F03B4A0B}"/>
              </a:ext>
            </a:extLst>
          </p:cNvPr>
          <p:cNvSpPr/>
          <p:nvPr/>
        </p:nvSpPr>
        <p:spPr>
          <a:xfrm>
            <a:off x="1220519"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90399"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60279"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94072"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3539430"/>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a:p>
            <a:endParaRPr lang="en-US" sz="1600" dirty="0"/>
          </a:p>
          <a:p>
            <a:r>
              <a:rPr lang="en-US" sz="1600" dirty="0"/>
              <a:t>For any service provider, (w/ a mix of different vendor NFs, they will have the same Controller)</a:t>
            </a:r>
          </a:p>
        </p:txBody>
      </p:sp>
      <p:sp>
        <p:nvSpPr>
          <p:cNvPr id="48" name="Rectangle: Rounded Corners 47">
            <a:extLst>
              <a:ext uri="{FF2B5EF4-FFF2-40B4-BE49-F238E27FC236}">
                <a16:creationId xmlns:a16="http://schemas.microsoft.com/office/drawing/2014/main" id="{599C6EE1-8094-4F0E-949D-851C9691C1C5}"/>
              </a:ext>
            </a:extLst>
          </p:cNvPr>
          <p:cNvSpPr/>
          <p:nvPr/>
        </p:nvSpPr>
        <p:spPr>
          <a:xfrm>
            <a:off x="4923358"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BC4565B-379C-4144-82FD-7C45B4938C36}"/>
              </a:ext>
            </a:extLst>
          </p:cNvPr>
          <p:cNvSpPr txBox="1"/>
          <p:nvPr/>
        </p:nvSpPr>
        <p:spPr>
          <a:xfrm>
            <a:off x="5025518" y="1512948"/>
            <a:ext cx="1097480" cy="461665"/>
          </a:xfrm>
          <a:prstGeom prst="rect">
            <a:avLst/>
          </a:prstGeom>
          <a:noFill/>
        </p:spPr>
        <p:txBody>
          <a:bodyPr wrap="none" rtlCol="0">
            <a:spAutoFit/>
          </a:bodyPr>
          <a:lstStyle/>
          <a:p>
            <a:pPr algn="ctr"/>
            <a:r>
              <a:rPr lang="en-US" sz="1200" b="1" dirty="0">
                <a:solidFill>
                  <a:schemeClr val="bg1"/>
                </a:solidFill>
              </a:rPr>
              <a:t>[New/Future] </a:t>
            </a:r>
          </a:p>
          <a:p>
            <a:pPr algn="ctr"/>
            <a:r>
              <a:rPr lang="en-US" sz="1200" b="1" dirty="0">
                <a:solidFill>
                  <a:schemeClr val="bg1"/>
                </a:solidFill>
              </a:rPr>
              <a:t>X controller</a:t>
            </a:r>
          </a:p>
        </p:txBody>
      </p:sp>
    </p:spTree>
    <p:extLst>
      <p:ext uri="{BB962C8B-B14F-4D97-AF65-F5344CB8AC3E}">
        <p14:creationId xmlns:p14="http://schemas.microsoft.com/office/powerpoint/2010/main" val="16996923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725192"/>
          </a:xfrm>
          <a:prstGeom prst="rect">
            <a:avLst/>
          </a:prstGeom>
          <a:noFill/>
        </p:spPr>
        <p:txBody>
          <a:bodyPr wrap="square" rtlCol="0">
            <a:spAutoFit/>
          </a:bodyPr>
          <a:lstStyle/>
          <a:p>
            <a:r>
              <a:rPr lang="en-US" sz="1600" b="1" dirty="0">
                <a:solidFill>
                  <a:srgbClr val="FF0000"/>
                </a:solidFill>
              </a:rPr>
              <a:t>ONAP PLATFORM </a:t>
            </a:r>
            <a:r>
              <a:rPr lang="en-US" sz="1600" b="1" i="1" dirty="0">
                <a:solidFill>
                  <a:srgbClr val="FF0000"/>
                </a:solidFill>
              </a:rPr>
              <a:t>CONTROLLERS (Persona)</a:t>
            </a:r>
          </a:p>
          <a:p>
            <a:r>
              <a:rPr lang="en-US" sz="1600" dirty="0">
                <a:solidFill>
                  <a:srgbClr val="0000CC"/>
                </a:solidFill>
              </a:rPr>
              <a:t>(SDN-C (SDN-R), VF-C, APP-C, </a:t>
            </a:r>
            <a:r>
              <a:rPr lang="en-US" sz="1600" dirty="0" err="1">
                <a:solidFill>
                  <a:srgbClr val="0000CC"/>
                </a:solidFill>
              </a:rPr>
              <a:t>xyz</a:t>
            </a:r>
            <a:r>
              <a:rPr lang="en-US" sz="1600" dirty="0">
                <a:solidFill>
                  <a:srgbClr val="0000CC"/>
                </a:solidFill>
              </a:rPr>
              <a:t>-C)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i="1" dirty="0">
                <a:solidFill>
                  <a:srgbClr val="FF0000"/>
                </a:solidFill>
              </a:rPr>
              <a:t>Regional CONTROLLER (Instances)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Regional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(to ONAP) </a:t>
            </a:r>
            <a:r>
              <a:rPr lang="en-US" sz="1600" b="1" i="1" dirty="0">
                <a:solidFill>
                  <a:srgbClr val="FF0000"/>
                </a:solidFill>
              </a:rPr>
              <a:t>CONTROLLERS</a:t>
            </a:r>
          </a:p>
          <a:p>
            <a:r>
              <a:rPr lang="en-US" sz="1600" dirty="0">
                <a:solidFill>
                  <a:srgbClr val="0000CC"/>
                </a:solidFill>
              </a:rPr>
              <a:t>(OSS): EMS, NMS, Vendor proprietary controllers, </a:t>
            </a:r>
            <a:r>
              <a:rPr lang="en-US" sz="1600" dirty="0" err="1">
                <a:solidFill>
                  <a:srgbClr val="0000CC"/>
                </a:solidFill>
              </a:rPr>
              <a:t>etc</a:t>
            </a:r>
            <a:endParaRPr lang="en-US" sz="1600" dirty="0">
              <a:solidFill>
                <a:srgbClr val="0000CC"/>
              </a:solidFill>
            </a:endParaRPr>
          </a:p>
          <a:p>
            <a:r>
              <a:rPr lang="en-US" sz="1600" b="1" dirty="0">
                <a:solidFill>
                  <a:srgbClr val="FF0000"/>
                </a:solidFill>
              </a:rPr>
              <a:t>DESCRIPTION</a:t>
            </a:r>
          </a:p>
          <a:p>
            <a:r>
              <a:rPr lang="en-US" sz="1600" dirty="0"/>
              <a:t>ONAP External Controllers that reside outside of ONAP that perform management functions with the PNF and VNFs. Incl. Vendor-proprietary controllers e.g. SDN-C</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466344" y="5126317"/>
            <a:ext cx="2081518"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33017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344919"/>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426926"/>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466399"/>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a:t>
            </a:r>
          </a:p>
        </p:txBody>
      </p:sp>
      <p:sp>
        <p:nvSpPr>
          <p:cNvPr id="2" name="TextBox 1">
            <a:extLst>
              <a:ext uri="{FF2B5EF4-FFF2-40B4-BE49-F238E27FC236}">
                <a16:creationId xmlns:a16="http://schemas.microsoft.com/office/drawing/2014/main" id="{A6C8E020-87B8-48F5-A805-CA0D2F9CC86B}"/>
              </a:ext>
            </a:extLst>
          </p:cNvPr>
          <p:cNvSpPr txBox="1"/>
          <p:nvPr/>
        </p:nvSpPr>
        <p:spPr>
          <a:xfrm>
            <a:off x="14065" y="5018996"/>
            <a:ext cx="2229969" cy="369332"/>
          </a:xfrm>
          <a:prstGeom prst="rect">
            <a:avLst/>
          </a:prstGeom>
          <a:noFill/>
        </p:spPr>
        <p:txBody>
          <a:bodyPr wrap="none" rtlCol="0">
            <a:spAutoFit/>
          </a:bodyPr>
          <a:lstStyle/>
          <a:p>
            <a:r>
              <a:rPr lang="en-US" dirty="0"/>
              <a:t>ONAP Deployment #1</a:t>
            </a:r>
          </a:p>
        </p:txBody>
      </p:sp>
      <p:sp>
        <p:nvSpPr>
          <p:cNvPr id="27" name="TextBox 26">
            <a:extLst>
              <a:ext uri="{FF2B5EF4-FFF2-40B4-BE49-F238E27FC236}">
                <a16:creationId xmlns:a16="http://schemas.microsoft.com/office/drawing/2014/main" id="{6F0F718A-F17B-4B12-BB44-E86293EA6BB8}"/>
              </a:ext>
            </a:extLst>
          </p:cNvPr>
          <p:cNvSpPr txBox="1"/>
          <p:nvPr/>
        </p:nvSpPr>
        <p:spPr>
          <a:xfrm>
            <a:off x="4504966" y="5018996"/>
            <a:ext cx="2229969" cy="369332"/>
          </a:xfrm>
          <a:prstGeom prst="rect">
            <a:avLst/>
          </a:prstGeom>
          <a:noFill/>
        </p:spPr>
        <p:txBody>
          <a:bodyPr wrap="none" rtlCol="0">
            <a:spAutoFit/>
          </a:bodyPr>
          <a:lstStyle/>
          <a:p>
            <a:r>
              <a:rPr lang="en-US" dirty="0"/>
              <a:t>ONAP Deployment #2</a:t>
            </a:r>
          </a:p>
        </p:txBody>
      </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0986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8A2CDA-8BB3-45BD-AAC2-C43E87B81878}"/>
              </a:ext>
            </a:extLst>
          </p:cNvPr>
          <p:cNvGrpSpPr/>
          <p:nvPr/>
        </p:nvGrpSpPr>
        <p:grpSpPr>
          <a:xfrm>
            <a:off x="1305319" y="2373411"/>
            <a:ext cx="1225034" cy="488603"/>
            <a:chOff x="1305319" y="2373411"/>
            <a:chExt cx="1225034" cy="488603"/>
          </a:xfrm>
        </p:grpSpPr>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grpSp>
        <p:nvGrpSpPr>
          <p:cNvPr id="34" name="Group 33">
            <a:extLst>
              <a:ext uri="{FF2B5EF4-FFF2-40B4-BE49-F238E27FC236}">
                <a16:creationId xmlns:a16="http://schemas.microsoft.com/office/drawing/2014/main" id="{1F97CDF6-D877-4681-8A3A-E06ED20F061C}"/>
              </a:ext>
            </a:extLst>
          </p:cNvPr>
          <p:cNvGrpSpPr/>
          <p:nvPr/>
        </p:nvGrpSpPr>
        <p:grpSpPr>
          <a:xfrm>
            <a:off x="4097034" y="2373411"/>
            <a:ext cx="1225034" cy="488603"/>
            <a:chOff x="4097034" y="2373411"/>
            <a:chExt cx="1225034" cy="488603"/>
          </a:xfrm>
        </p:grpSpPr>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AA19B6E-5656-4C90-A988-37CB7FCCAD1E}"/>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
        <p:nvSpPr>
          <p:cNvPr id="15" name="TextBox 14">
            <a:extLst>
              <a:ext uri="{FF2B5EF4-FFF2-40B4-BE49-F238E27FC236}">
                <a16:creationId xmlns:a16="http://schemas.microsoft.com/office/drawing/2014/main" id="{023E9B8F-DEA0-4119-B98B-7961B3F1D58C}"/>
              </a:ext>
            </a:extLst>
          </p:cNvPr>
          <p:cNvSpPr txBox="1"/>
          <p:nvPr/>
        </p:nvSpPr>
        <p:spPr>
          <a:xfrm>
            <a:off x="3020794" y="1938913"/>
            <a:ext cx="2573140" cy="307777"/>
          </a:xfrm>
          <a:prstGeom prst="rect">
            <a:avLst/>
          </a:prstGeom>
          <a:noFill/>
        </p:spPr>
        <p:txBody>
          <a:bodyPr wrap="none" rtlCol="0">
            <a:spAutoFit/>
          </a:bodyPr>
          <a:lstStyle/>
          <a:p>
            <a:r>
              <a:rPr lang="en-US" sz="1400" b="1" dirty="0"/>
              <a:t>ONAP Platform Type Controllers</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grpSp>
        <p:nvGrpSpPr>
          <p:cNvPr id="28" name="Group 27">
            <a:extLst>
              <a:ext uri="{FF2B5EF4-FFF2-40B4-BE49-F238E27FC236}">
                <a16:creationId xmlns:a16="http://schemas.microsoft.com/office/drawing/2014/main" id="{8B38CDDF-6EB2-47E6-982C-36CA4FED2C57}"/>
              </a:ext>
            </a:extLst>
          </p:cNvPr>
          <p:cNvGrpSpPr/>
          <p:nvPr/>
        </p:nvGrpSpPr>
        <p:grpSpPr>
          <a:xfrm>
            <a:off x="882074" y="5632118"/>
            <a:ext cx="1225034" cy="488603"/>
            <a:chOff x="1305319" y="2373411"/>
            <a:chExt cx="1225034" cy="488603"/>
          </a:xfrm>
        </p:grpSpPr>
        <p:sp>
          <p:nvSpPr>
            <p:cNvPr id="29" name="Rectangle: Rounded Corners 28">
              <a:extLst>
                <a:ext uri="{FF2B5EF4-FFF2-40B4-BE49-F238E27FC236}">
                  <a16:creationId xmlns:a16="http://schemas.microsoft.com/office/drawing/2014/main" id="{1A50891E-ADE1-473B-9053-70A912E71E62}"/>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59608A4-A5D2-40AB-ADC1-0ABF609D6FDA}"/>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1" name="Group 30">
            <a:extLst>
              <a:ext uri="{FF2B5EF4-FFF2-40B4-BE49-F238E27FC236}">
                <a16:creationId xmlns:a16="http://schemas.microsoft.com/office/drawing/2014/main" id="{2D531149-D169-4318-9F79-7273E66137AB}"/>
              </a:ext>
            </a:extLst>
          </p:cNvPr>
          <p:cNvGrpSpPr/>
          <p:nvPr/>
        </p:nvGrpSpPr>
        <p:grpSpPr>
          <a:xfrm>
            <a:off x="4854156" y="5669242"/>
            <a:ext cx="1225034" cy="488603"/>
            <a:chOff x="1305319" y="2373411"/>
            <a:chExt cx="1225034" cy="488603"/>
          </a:xfrm>
        </p:grpSpPr>
        <p:sp>
          <p:nvSpPr>
            <p:cNvPr id="32" name="Rectangle: Rounded Corners 31">
              <a:extLst>
                <a:ext uri="{FF2B5EF4-FFF2-40B4-BE49-F238E27FC236}">
                  <a16:creationId xmlns:a16="http://schemas.microsoft.com/office/drawing/2014/main" id="{BF8B0DC5-8B88-4F11-8856-DE41F1A96045}"/>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0794278-910D-4598-AC41-C72596634510}"/>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5" name="Group 34">
            <a:extLst>
              <a:ext uri="{FF2B5EF4-FFF2-40B4-BE49-F238E27FC236}">
                <a16:creationId xmlns:a16="http://schemas.microsoft.com/office/drawing/2014/main" id="{51FAE49C-2826-4BF5-B0B6-FA9F13F11B5E}"/>
              </a:ext>
            </a:extLst>
          </p:cNvPr>
          <p:cNvGrpSpPr/>
          <p:nvPr/>
        </p:nvGrpSpPr>
        <p:grpSpPr>
          <a:xfrm>
            <a:off x="1090719" y="5948658"/>
            <a:ext cx="1225034" cy="488603"/>
            <a:chOff x="4097034" y="2373411"/>
            <a:chExt cx="1225034" cy="488603"/>
          </a:xfrm>
        </p:grpSpPr>
        <p:sp>
          <p:nvSpPr>
            <p:cNvPr id="36" name="Rectangle: Rounded Corners 35">
              <a:extLst>
                <a:ext uri="{FF2B5EF4-FFF2-40B4-BE49-F238E27FC236}">
                  <a16:creationId xmlns:a16="http://schemas.microsoft.com/office/drawing/2014/main" id="{B8D0F765-409C-4728-9973-7AF1A0380D45}"/>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538E4EE-15AF-4ECB-ACBB-0375605A133C}"/>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grpSp>
        <p:nvGrpSpPr>
          <p:cNvPr id="38" name="Group 37">
            <a:extLst>
              <a:ext uri="{FF2B5EF4-FFF2-40B4-BE49-F238E27FC236}">
                <a16:creationId xmlns:a16="http://schemas.microsoft.com/office/drawing/2014/main" id="{8CE28EE8-6937-4513-A93F-6714B9677D4B}"/>
              </a:ext>
            </a:extLst>
          </p:cNvPr>
          <p:cNvGrpSpPr/>
          <p:nvPr/>
        </p:nvGrpSpPr>
        <p:grpSpPr>
          <a:xfrm>
            <a:off x="5160450" y="6011922"/>
            <a:ext cx="1225034" cy="488603"/>
            <a:chOff x="4097034" y="2373411"/>
            <a:chExt cx="1225034" cy="488603"/>
          </a:xfrm>
        </p:grpSpPr>
        <p:sp>
          <p:nvSpPr>
            <p:cNvPr id="39" name="Rectangle: Rounded Corners 38">
              <a:extLst>
                <a:ext uri="{FF2B5EF4-FFF2-40B4-BE49-F238E27FC236}">
                  <a16:creationId xmlns:a16="http://schemas.microsoft.com/office/drawing/2014/main" id="{CE4B87A8-C111-407D-A99C-05710C0D32E0}"/>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10C474-3995-40A8-9A78-9A86FA3810B9}"/>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Tree>
    <p:extLst>
      <p:ext uri="{BB962C8B-B14F-4D97-AF65-F5344CB8AC3E}">
        <p14:creationId xmlns:p14="http://schemas.microsoft.com/office/powerpoint/2010/main" val="31276477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7141" y="551408"/>
            <a:ext cx="6286787" cy="8710077"/>
          </a:xfrm>
          <a:prstGeom prst="rect">
            <a:avLst/>
          </a:prstGeom>
          <a:noFill/>
        </p:spPr>
        <p:txBody>
          <a:bodyPr wrap="square" rtlCol="0">
            <a:spAutoFit/>
          </a:bodyPr>
          <a:lstStyle/>
          <a:p>
            <a:r>
              <a:rPr lang="en-US" sz="1400" b="1" dirty="0">
                <a:solidFill>
                  <a:srgbClr val="FF0000"/>
                </a:solidFill>
              </a:rPr>
              <a:t>PROPOSAL #1</a:t>
            </a:r>
          </a:p>
          <a:p>
            <a:r>
              <a:rPr lang="en-US" sz="1400" dirty="0">
                <a:solidFill>
                  <a:srgbClr val="0000CC"/>
                </a:solidFill>
              </a:rPr>
              <a:t>NF Model (SDC Design Studio)</a:t>
            </a:r>
          </a:p>
          <a:p>
            <a:r>
              <a:rPr lang="en-US" sz="1400" b="1" dirty="0">
                <a:solidFill>
                  <a:srgbClr val="FF0000"/>
                </a:solidFill>
              </a:rPr>
              <a:t>DESCRIPTION</a:t>
            </a:r>
          </a:p>
          <a:p>
            <a:r>
              <a:rPr lang="en-US" sz="1400" dirty="0"/>
              <a:t>To have the Controller as an attribute as a NF model is specified in the NF Model. Differences between PNFs &amp; VNFs. The PNF has a </a:t>
            </a:r>
            <a:r>
              <a:rPr lang="en-US" sz="1400" dirty="0" err="1"/>
              <a:t>req</a:t>
            </a:r>
            <a:r>
              <a:rPr lang="en-US" sz="1400" dirty="0"/>
              <a:t> for a physical device, VNF does not. Both NFs need controllers.</a:t>
            </a:r>
          </a:p>
          <a:p>
            <a:r>
              <a:rPr lang="en-US" sz="1400" dirty="0"/>
              <a:t>Objection to model in SDC is that the VID user may not know the controller. The model designer &amp; The Network Engineering should know.</a:t>
            </a:r>
          </a:p>
          <a:p>
            <a:r>
              <a:rPr lang="en-US" sz="1400" dirty="0"/>
              <a:t>Problem #1 - Requires designer to know the controller</a:t>
            </a:r>
          </a:p>
          <a:p>
            <a:r>
              <a:rPr lang="en-US" sz="1400" dirty="0"/>
              <a:t>Problem #2 - How is this managed (a hard-coded list) e.g. a 3</a:t>
            </a:r>
            <a:r>
              <a:rPr lang="en-US" sz="1400" baseline="30000" dirty="0"/>
              <a:t>rd</a:t>
            </a:r>
            <a:r>
              <a:rPr lang="en-US" sz="1400" dirty="0"/>
              <a:t> party External Controller</a:t>
            </a:r>
          </a:p>
          <a:p>
            <a:endParaRPr lang="en-US" sz="1400" dirty="0"/>
          </a:p>
          <a:p>
            <a:r>
              <a:rPr lang="en-US" sz="1400" b="1" dirty="0">
                <a:solidFill>
                  <a:srgbClr val="FF0000"/>
                </a:solidFill>
              </a:rPr>
              <a:t>PROPOSAL #2 (</a:t>
            </a:r>
            <a:r>
              <a:rPr lang="en-US" sz="1400" b="1" u="sng" dirty="0">
                <a:solidFill>
                  <a:srgbClr val="FF0000"/>
                </a:solidFill>
              </a:rPr>
              <a:t>REJECTED</a:t>
            </a:r>
            <a:r>
              <a:rPr lang="en-US" sz="1400" b="1" dirty="0">
                <a:solidFill>
                  <a:srgbClr val="FF0000"/>
                </a:solidFill>
              </a:rPr>
              <a:t>)</a:t>
            </a:r>
          </a:p>
          <a:p>
            <a:r>
              <a:rPr lang="en-US" sz="1400" dirty="0">
                <a:solidFill>
                  <a:srgbClr val="0000CC"/>
                </a:solidFill>
              </a:rPr>
              <a:t>Policy Driven</a:t>
            </a:r>
          </a:p>
          <a:p>
            <a:r>
              <a:rPr lang="en-US" sz="1400" b="1" dirty="0">
                <a:solidFill>
                  <a:srgbClr val="FF0000"/>
                </a:solidFill>
              </a:rPr>
              <a:t>DESCRIPTION</a:t>
            </a:r>
          </a:p>
          <a:p>
            <a:r>
              <a:rPr lang="en-US" sz="1400" dirty="0"/>
              <a:t>A policy is designed which has the Controller used by the NF.</a:t>
            </a:r>
          </a:p>
          <a:p>
            <a:r>
              <a:rPr lang="en-US" sz="1400" dirty="0"/>
              <a:t>Problem #1 – That’s not what the policy function does</a:t>
            </a:r>
          </a:p>
          <a:p>
            <a:r>
              <a:rPr lang="en-US" sz="1400" dirty="0"/>
              <a:t>Meta-Data of the Table (combined w/ idea #3)</a:t>
            </a:r>
          </a:p>
          <a:p>
            <a:r>
              <a:rPr lang="en-US" sz="1400" dirty="0"/>
              <a:t>Run-time Policy (to take up additions)</a:t>
            </a:r>
          </a:p>
          <a:p>
            <a:endParaRPr lang="en-US" sz="1400" dirty="0"/>
          </a:p>
          <a:p>
            <a:r>
              <a:rPr lang="en-US" sz="1400" b="1" dirty="0">
                <a:solidFill>
                  <a:srgbClr val="FF0000"/>
                </a:solidFill>
              </a:rPr>
              <a:t>PROPOSAL #3 (ACCEPTED)</a:t>
            </a:r>
          </a:p>
          <a:p>
            <a:r>
              <a:rPr lang="en-US" sz="1400" b="1" dirty="0">
                <a:solidFill>
                  <a:srgbClr val="0000CC"/>
                </a:solidFill>
              </a:rPr>
              <a:t>Dynamic Association </a:t>
            </a:r>
            <a:r>
              <a:rPr lang="en-US" sz="1400" dirty="0">
                <a:solidFill>
                  <a:srgbClr val="0000CC"/>
                </a:solidFill>
              </a:rPr>
              <a:t>(Table-Driven Approach)</a:t>
            </a:r>
          </a:p>
          <a:p>
            <a:r>
              <a:rPr lang="en-US" sz="1400" b="1" dirty="0">
                <a:solidFill>
                  <a:srgbClr val="FF0000"/>
                </a:solidFill>
              </a:rPr>
              <a:t>DESCRIPTION</a:t>
            </a:r>
          </a:p>
          <a:p>
            <a:r>
              <a:rPr lang="en-US" sz="14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endParaRPr lang="en-US" sz="1400" dirty="0"/>
          </a:p>
          <a:p>
            <a:r>
              <a:rPr lang="en-US" sz="1400" dirty="0"/>
              <a:t>NOTES/IDEAS</a:t>
            </a:r>
          </a:p>
          <a:p>
            <a:r>
              <a:rPr lang="en-US" sz="1400" dirty="0"/>
              <a:t>1 “ONAP platform type Controller” SDN-C (SDN-R) VF-C APP-C </a:t>
            </a:r>
          </a:p>
          <a:p>
            <a:r>
              <a:rPr lang="en-US" sz="1400" dirty="0"/>
              <a:t>2. Domain Controller - Controller-Instances (regional dependent)</a:t>
            </a:r>
          </a:p>
          <a:p>
            <a:r>
              <a:rPr lang="en-US" sz="1400" dirty="0"/>
              <a:t>ONAP deployment [controller] – Domain Controller – ONAP Controller</a:t>
            </a:r>
          </a:p>
          <a:p>
            <a:r>
              <a:rPr lang="en-US" sz="1400" dirty="0"/>
              <a:t>OTN PNF = “optical” domain = controller-z</a:t>
            </a:r>
          </a:p>
          <a:p>
            <a:r>
              <a:rPr lang="en-US" sz="1400" dirty="0"/>
              <a:t>   OTN PNF w/ S/W load 1.1.1.2 = controller-X</a:t>
            </a:r>
          </a:p>
          <a:p>
            <a:r>
              <a:rPr lang="en-US" sz="1400" dirty="0"/>
              <a:t>   OTN PNF w/ S/W load 1.1.1.3 = controller-y</a:t>
            </a:r>
          </a:p>
          <a:p>
            <a:r>
              <a:rPr lang="en-US" sz="1400" dirty="0"/>
              <a:t>Scale, US/Europe, W-E coast. REGIONAL</a:t>
            </a:r>
          </a:p>
          <a:p>
            <a:r>
              <a:rPr lang="en-US" sz="1400" dirty="0"/>
              <a:t>3. Vendor / External Controller</a:t>
            </a:r>
          </a:p>
          <a:p>
            <a:r>
              <a:rPr lang="en-US" sz="1400" dirty="0"/>
              <a:t>Question – who defines the “Domain”. Defined by Service Provider.</a:t>
            </a:r>
          </a:p>
        </p:txBody>
      </p:sp>
    </p:spTree>
    <p:extLst>
      <p:ext uri="{BB962C8B-B14F-4D97-AF65-F5344CB8AC3E}">
        <p14:creationId xmlns:p14="http://schemas.microsoft.com/office/powerpoint/2010/main" val="19965518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24762EE-ED38-4E2D-97CD-85B9DA6657D2}"/>
              </a:ext>
            </a:extLst>
          </p:cNvPr>
          <p:cNvGraphicFramePr>
            <a:graphicFrameLocks noGrp="1"/>
          </p:cNvGraphicFramePr>
          <p:nvPr>
            <p:extLst>
              <p:ext uri="{D42A27DB-BD31-4B8C-83A1-F6EECF244321}">
                <p14:modId xmlns:p14="http://schemas.microsoft.com/office/powerpoint/2010/main" val="3440641263"/>
              </p:ext>
            </p:extLst>
          </p:nvPr>
        </p:nvGraphicFramePr>
        <p:xfrm>
          <a:off x="307740" y="926858"/>
          <a:ext cx="5450344" cy="5588000"/>
        </p:xfrm>
        <a:graphic>
          <a:graphicData uri="http://schemas.openxmlformats.org/drawingml/2006/table">
            <a:tbl>
              <a:tblPr firstRow="1" bandRow="1">
                <a:tableStyleId>{5C22544A-7EE6-4342-B048-85BDC9FD1C3A}</a:tableStyleId>
              </a:tblPr>
              <a:tblGrid>
                <a:gridCol w="1362586">
                  <a:extLst>
                    <a:ext uri="{9D8B030D-6E8A-4147-A177-3AD203B41FA5}">
                      <a16:colId xmlns:a16="http://schemas.microsoft.com/office/drawing/2014/main" val="2850618537"/>
                    </a:ext>
                  </a:extLst>
                </a:gridCol>
                <a:gridCol w="1362586">
                  <a:extLst>
                    <a:ext uri="{9D8B030D-6E8A-4147-A177-3AD203B41FA5}">
                      <a16:colId xmlns:a16="http://schemas.microsoft.com/office/drawing/2014/main" val="3695868275"/>
                    </a:ext>
                  </a:extLst>
                </a:gridCol>
                <a:gridCol w="1362586">
                  <a:extLst>
                    <a:ext uri="{9D8B030D-6E8A-4147-A177-3AD203B41FA5}">
                      <a16:colId xmlns:a16="http://schemas.microsoft.com/office/drawing/2014/main" val="780375006"/>
                    </a:ext>
                  </a:extLst>
                </a:gridCol>
                <a:gridCol w="1362586">
                  <a:extLst>
                    <a:ext uri="{9D8B030D-6E8A-4147-A177-3AD203B41FA5}">
                      <a16:colId xmlns:a16="http://schemas.microsoft.com/office/drawing/2014/main" val="1322026998"/>
                    </a:ext>
                  </a:extLst>
                </a:gridCol>
              </a:tblGrid>
              <a:tr h="370840">
                <a:tc>
                  <a:txBody>
                    <a:bodyPr/>
                    <a:lstStyle/>
                    <a:p>
                      <a:r>
                        <a:rPr lang="en-US"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a:t>
                      </a:r>
                      <a:r>
                        <a:rPr lang="en-US" dirty="0">
                          <a:solidFill>
                            <a:srgbClr val="FFFF00"/>
                          </a:solidFill>
                        </a:rPr>
                        <a:t>API</a:t>
                      </a: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dirty="0"/>
                        <a:t>Wireless (Vendor </a:t>
                      </a:r>
                      <a:r>
                        <a:rPr lang="en-US" dirty="0" err="1"/>
                        <a:t>xyz</a:t>
                      </a: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r>
                        <a:rPr lang="en-US" dirty="0"/>
                        <a:t>Wireless Subdomain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VF-C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084120"/>
                  </a:ext>
                </a:extLst>
              </a:tr>
              <a:tr h="370840">
                <a:tc>
                  <a:txBody>
                    <a:bodyPr/>
                    <a:lstStyle/>
                    <a:p>
                      <a:r>
                        <a:rPr lang="en-US" dirty="0"/>
                        <a:t>Wireline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Wireline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p>
                      <a:r>
                        <a:rPr lang="en-US" dirty="0"/>
                        <a:t>Assign &gt; APP-C</a:t>
                      </a:r>
                    </a:p>
                    <a:p>
                      <a:r>
                        <a:rPr lang="en-US" dirty="0"/>
                        <a:t>Modify</a:t>
                      </a:r>
                    </a:p>
                    <a:p>
                      <a:r>
                        <a:rPr lang="en-US" dirty="0"/>
                        <a:t>Config</a:t>
                      </a:r>
                    </a:p>
                    <a:p>
                      <a:r>
                        <a:rPr lang="en-US" dirty="0"/>
                        <a:t>Restart</a:t>
                      </a:r>
                    </a:p>
                    <a:p>
                      <a:r>
                        <a:rPr lang="en-US" dirty="0"/>
                        <a:t>Stop/Start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010966"/>
                  </a:ext>
                </a:extLst>
              </a:tr>
              <a:tr h="370840">
                <a:tc>
                  <a:txBody>
                    <a:bodyPr/>
                    <a:lstStyle/>
                    <a:p>
                      <a:r>
                        <a:rPr lang="en-US" dirty="0"/>
                        <a:t>Optical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OTN PNF#2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190809"/>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PNF-12345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 [hardcode]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7259"/>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PNF-12345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6753823"/>
                  </a:ext>
                </a:extLst>
              </a:tr>
            </a:tbl>
          </a:graphicData>
        </a:graphic>
      </p:graphicFrame>
      <p:sp>
        <p:nvSpPr>
          <p:cNvPr id="2" name="TextBox 1">
            <a:extLst>
              <a:ext uri="{FF2B5EF4-FFF2-40B4-BE49-F238E27FC236}">
                <a16:creationId xmlns:a16="http://schemas.microsoft.com/office/drawing/2014/main" id="{3A8C9685-4D6E-4E79-BBA0-BE48C48E8099}"/>
              </a:ext>
            </a:extLst>
          </p:cNvPr>
          <p:cNvSpPr txBox="1"/>
          <p:nvPr/>
        </p:nvSpPr>
        <p:spPr>
          <a:xfrm>
            <a:off x="307740" y="6437978"/>
            <a:ext cx="5153975" cy="2585323"/>
          </a:xfrm>
          <a:prstGeom prst="rect">
            <a:avLst/>
          </a:prstGeom>
          <a:noFill/>
        </p:spPr>
        <p:txBody>
          <a:bodyPr wrap="none" rtlCol="0">
            <a:spAutoFit/>
          </a:bodyPr>
          <a:lstStyle/>
          <a:p>
            <a:r>
              <a:rPr lang="en-US" sz="1600" dirty="0"/>
              <a:t>SO Recipe different controller per flow</a:t>
            </a:r>
          </a:p>
          <a:p>
            <a:r>
              <a:rPr lang="en-US" sz="1600" dirty="0"/>
              <a:t>Lifecycle Management vs CM</a:t>
            </a:r>
          </a:p>
          <a:p>
            <a:r>
              <a:rPr lang="en-US" sz="1600" dirty="0"/>
              <a:t>SSH key to NF to authenticate controller</a:t>
            </a:r>
          </a:p>
          <a:p>
            <a:r>
              <a:rPr lang="en-US" sz="1600" dirty="0"/>
              <a:t>Data structure/Platform-Application Data</a:t>
            </a:r>
          </a:p>
          <a:p>
            <a:r>
              <a:rPr lang="en-US" sz="1600" dirty="0"/>
              <a:t>Mechanism that SP to configure for their operation</a:t>
            </a:r>
          </a:p>
          <a:p>
            <a:r>
              <a:rPr lang="en-US" sz="1600" dirty="0"/>
              <a:t>Choose to have APP-C vs SDN-C to do something</a:t>
            </a:r>
          </a:p>
          <a:p>
            <a:r>
              <a:rPr lang="en-US" sz="1600" dirty="0"/>
              <a:t>Controllers configured to handle domain &amp; function</a:t>
            </a:r>
          </a:p>
          <a:p>
            <a:r>
              <a:rPr lang="en-US" sz="1600" dirty="0"/>
              <a:t>Controllers could publish to the table</a:t>
            </a:r>
          </a:p>
          <a:p>
            <a:r>
              <a:rPr lang="en-US" sz="1600" dirty="0"/>
              <a:t>Controller register to give provide input for auto-population</a:t>
            </a:r>
          </a:p>
          <a:p>
            <a:r>
              <a:rPr lang="en-US" sz="1600" dirty="0"/>
              <a:t>Controller when created can state its capabilities</a:t>
            </a:r>
          </a:p>
        </p:txBody>
      </p:sp>
      <p:sp>
        <p:nvSpPr>
          <p:cNvPr id="3" name="TextBox 2">
            <a:extLst>
              <a:ext uri="{FF2B5EF4-FFF2-40B4-BE49-F238E27FC236}">
                <a16:creationId xmlns:a16="http://schemas.microsoft.com/office/drawing/2014/main" id="{CFC512F5-A8FF-49FC-BA2A-FDFD4985DCCE}"/>
              </a:ext>
            </a:extLst>
          </p:cNvPr>
          <p:cNvSpPr txBox="1"/>
          <p:nvPr/>
        </p:nvSpPr>
        <p:spPr>
          <a:xfrm>
            <a:off x="128802" y="507078"/>
            <a:ext cx="2673937" cy="369332"/>
          </a:xfrm>
          <a:prstGeom prst="rect">
            <a:avLst/>
          </a:prstGeom>
          <a:noFill/>
        </p:spPr>
        <p:txBody>
          <a:bodyPr wrap="none" rtlCol="0">
            <a:spAutoFit/>
          </a:bodyPr>
          <a:lstStyle/>
          <a:p>
            <a:r>
              <a:rPr lang="en-US" dirty="0"/>
              <a:t>Design Time / Model Level</a:t>
            </a:r>
          </a:p>
        </p:txBody>
      </p:sp>
      <p:grpSp>
        <p:nvGrpSpPr>
          <p:cNvPr id="5" name="Group 4">
            <a:extLst>
              <a:ext uri="{FF2B5EF4-FFF2-40B4-BE49-F238E27FC236}">
                <a16:creationId xmlns:a16="http://schemas.microsoft.com/office/drawing/2014/main" id="{FF7C3382-BF72-4BDF-B266-6119D1565FC6}"/>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B2990210-85D5-4947-AFC4-65139797109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7D20719C-10BE-48B8-8E2C-72135AA12809}"/>
                </a:ext>
              </a:extLst>
            </p:cNvPr>
            <p:cNvSpPr txBox="1"/>
            <p:nvPr/>
          </p:nvSpPr>
          <p:spPr>
            <a:xfrm>
              <a:off x="1033136" y="-17858"/>
              <a:ext cx="479810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8" name="Rectangle 7">
              <a:extLst>
                <a:ext uri="{FF2B5EF4-FFF2-40B4-BE49-F238E27FC236}">
                  <a16:creationId xmlns:a16="http://schemas.microsoft.com/office/drawing/2014/main" id="{0CF0A77A-06A7-4A24-9D2B-8776A83CC6E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TextBox 8">
            <a:extLst>
              <a:ext uri="{FF2B5EF4-FFF2-40B4-BE49-F238E27FC236}">
                <a16:creationId xmlns:a16="http://schemas.microsoft.com/office/drawing/2014/main" id="{2079BC8F-166D-4076-A502-5EB9BEC39006}"/>
              </a:ext>
            </a:extLst>
          </p:cNvPr>
          <p:cNvSpPr txBox="1"/>
          <p:nvPr/>
        </p:nvSpPr>
        <p:spPr>
          <a:xfrm>
            <a:off x="3738333" y="6565306"/>
            <a:ext cx="4072782" cy="1477328"/>
          </a:xfrm>
          <a:prstGeom prst="rect">
            <a:avLst/>
          </a:prstGeom>
          <a:noFill/>
        </p:spPr>
        <p:txBody>
          <a:bodyPr wrap="none" rtlCol="0">
            <a:spAutoFit/>
          </a:bodyPr>
          <a:lstStyle/>
          <a:p>
            <a:r>
              <a:rPr lang="en-US" dirty="0"/>
              <a:t>Data Dictionary</a:t>
            </a:r>
          </a:p>
          <a:p>
            <a:r>
              <a:rPr lang="en-US" dirty="0"/>
              <a:t>Tool</a:t>
            </a:r>
          </a:p>
          <a:p>
            <a:r>
              <a:rPr lang="en-US" dirty="0"/>
              <a:t>Create/Store Data Types</a:t>
            </a:r>
          </a:p>
          <a:p>
            <a:r>
              <a:rPr lang="en-US" dirty="0"/>
              <a:t>Components can register</a:t>
            </a:r>
          </a:p>
          <a:p>
            <a:r>
              <a:rPr lang="en-US" dirty="0"/>
              <a:t>references tables Maintain by operations </a:t>
            </a:r>
          </a:p>
        </p:txBody>
      </p:sp>
    </p:spTree>
    <p:extLst>
      <p:ext uri="{BB962C8B-B14F-4D97-AF65-F5344CB8AC3E}">
        <p14:creationId xmlns:p14="http://schemas.microsoft.com/office/powerpoint/2010/main" val="18075418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8494633"/>
          </a:xfrm>
          <a:prstGeom prst="rect">
            <a:avLst/>
          </a:prstGeom>
          <a:noFill/>
        </p:spPr>
        <p:txBody>
          <a:bodyPr wrap="square" rtlCol="0">
            <a:spAutoFit/>
          </a:bodyPr>
          <a:lstStyle/>
          <a:p>
            <a:r>
              <a:rPr lang="en-US" sz="1400" dirty="0"/>
              <a:t>In Run-time the controller </a:t>
            </a:r>
          </a:p>
          <a:p>
            <a:r>
              <a:rPr lang="en-US" sz="1400" dirty="0"/>
              <a:t>can “register” with the </a:t>
            </a:r>
          </a:p>
          <a:p>
            <a:r>
              <a:rPr lang="en-US" sz="1400" i="1" dirty="0"/>
              <a:t>Dynamic Association Handler</a:t>
            </a:r>
          </a:p>
          <a:p>
            <a:r>
              <a:rPr lang="en-US" sz="1400" dirty="0"/>
              <a:t>which would specify its capabilities</a:t>
            </a:r>
          </a:p>
          <a:p>
            <a:endParaRPr lang="en-US" sz="1400" dirty="0"/>
          </a:p>
          <a:p>
            <a:r>
              <a:rPr lang="en-US" sz="1400" dirty="0"/>
              <a:t>Controller created specifies its abilities.</a:t>
            </a:r>
          </a:p>
          <a:p>
            <a:endParaRPr lang="en-US" sz="1400" dirty="0"/>
          </a:p>
          <a:p>
            <a:r>
              <a:rPr lang="en-US" sz="1400" dirty="0"/>
              <a:t>When you onboard a controller</a:t>
            </a:r>
          </a:p>
          <a:p>
            <a:r>
              <a:rPr lang="en-US" sz="1400" dirty="0"/>
              <a:t>It should self-identify the capabilities</a:t>
            </a:r>
          </a:p>
          <a:p>
            <a:r>
              <a:rPr lang="en-US" sz="1400" dirty="0"/>
              <a:t>It supports. SDNC might support modify config doesn’t support stop/start LCM.</a:t>
            </a:r>
          </a:p>
          <a:p>
            <a:endParaRPr lang="en-US" sz="1400" dirty="0"/>
          </a:p>
          <a:p>
            <a:r>
              <a:rPr lang="en-US" sz="1400" dirty="0"/>
              <a:t>SO Work-flows. Not only at controller level but at different level (resource level).</a:t>
            </a:r>
          </a:p>
          <a:p>
            <a:endParaRPr lang="en-US" sz="1400" dirty="0"/>
          </a:p>
          <a:p>
            <a:r>
              <a:rPr lang="en-US" sz="1400" dirty="0"/>
              <a:t>SAS – A service comes up, dependencies / capabilities. Based on capabilities resolve dependencies &amp; corresponding API used.</a:t>
            </a:r>
          </a:p>
          <a:p>
            <a:r>
              <a:rPr lang="en-US" sz="1400" dirty="0"/>
              <a:t>PNP “on the fly” addition. 3</a:t>
            </a:r>
            <a:r>
              <a:rPr lang="en-US" sz="1400" baseline="30000" dirty="0"/>
              <a:t>rd</a:t>
            </a:r>
            <a:r>
              <a:rPr lang="en-US" sz="1400" dirty="0"/>
              <a:t> party controller. OSDF/SAS Technology based.</a:t>
            </a:r>
          </a:p>
          <a:p>
            <a:endParaRPr lang="en-US" sz="1400" dirty="0"/>
          </a:p>
          <a:p>
            <a:r>
              <a:rPr lang="en-US" sz="1400" dirty="0"/>
              <a:t>Registry w/ Table-metaphor is dynamic. Do controller stuff in controllers. Bootup time register controller. Possible to Re-run registry (during runtime). Register/ Re-Register/ Deregister.</a:t>
            </a:r>
          </a:p>
          <a:p>
            <a:endParaRPr lang="en-US" sz="1400" dirty="0"/>
          </a:p>
          <a:p>
            <a:r>
              <a:rPr lang="en-US" sz="1400" dirty="0"/>
              <a:t>Table should be outside of SO or in Consul. E.g. </a:t>
            </a:r>
            <a:r>
              <a:rPr lang="en-US" sz="1400" dirty="0" err="1"/>
              <a:t>Healthcheck</a:t>
            </a:r>
            <a:r>
              <a:rPr lang="en-US" sz="1400" dirty="0"/>
              <a:t> where SO is not involved. Anyone should be able to do a look-up. CC-SDK.</a:t>
            </a:r>
          </a:p>
          <a:p>
            <a:endParaRPr lang="en-US" sz="1400" dirty="0"/>
          </a:p>
          <a:p>
            <a:r>
              <a:rPr lang="en-US" sz="1400" dirty="0"/>
              <a:t>RUN TIME CATALOG (SDC created artifacts) vs CONSUL (Southbound of ONAP controller &amp; capabilities)</a:t>
            </a:r>
          </a:p>
          <a:p>
            <a:endParaRPr lang="en-US" sz="1400" dirty="0"/>
          </a:p>
          <a:p>
            <a:r>
              <a:rPr lang="en-US" sz="1400" dirty="0"/>
              <a:t>VNF is a collection of VFCs. VNF one API endpoint. All VFCs are within same cloud instance. A service can be composed of VNFs from multiple vendors or the same.</a:t>
            </a:r>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CONTROLLER REGISTERS IS ABILITIES</a:t>
            </a:r>
          </a:p>
        </p:txBody>
      </p:sp>
      <p:grpSp>
        <p:nvGrpSpPr>
          <p:cNvPr id="2" name="Group 1">
            <a:extLst>
              <a:ext uri="{FF2B5EF4-FFF2-40B4-BE49-F238E27FC236}">
                <a16:creationId xmlns:a16="http://schemas.microsoft.com/office/drawing/2014/main" id="{CB045D73-5395-47D1-B70A-7C06EDF3BAC2}"/>
              </a:ext>
            </a:extLst>
          </p:cNvPr>
          <p:cNvGrpSpPr/>
          <p:nvPr/>
        </p:nvGrpSpPr>
        <p:grpSpPr>
          <a:xfrm>
            <a:off x="228600" y="1206500"/>
            <a:ext cx="2590800" cy="5008563"/>
            <a:chOff x="228600" y="1206500"/>
            <a:chExt cx="2590800" cy="5008563"/>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085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E1A64F30-5309-42F2-9EDF-81444E182525}"/>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3E9F403-3C6C-4D6B-B709-EE13671EA749}"/>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BFE42643-AD0B-4218-A047-6E30CCF3440F}"/>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154253"/>
              <a:ext cx="2030043" cy="369332"/>
            </a:xfrm>
            <a:prstGeom prst="rect">
              <a:avLst/>
            </a:prstGeom>
            <a:noFill/>
          </p:spPr>
          <p:txBody>
            <a:bodyPr wrap="none" rtlCol="0">
              <a:spAutoFit/>
            </a:bodyPr>
            <a:lstStyle/>
            <a:p>
              <a:r>
                <a:rPr lang="en-US" dirty="0"/>
                <a:t>Technology Domain</a:t>
              </a:r>
            </a:p>
          </p:txBody>
        </p:sp>
        <p:sp>
          <p:nvSpPr>
            <p:cNvPr id="14" name="TextBox 13">
              <a:extLst>
                <a:ext uri="{FF2B5EF4-FFF2-40B4-BE49-F238E27FC236}">
                  <a16:creationId xmlns:a16="http://schemas.microsoft.com/office/drawing/2014/main" id="{6B58263B-4D8B-4910-A094-3AFF2DCEB7F4}"/>
                </a:ext>
              </a:extLst>
            </p:cNvPr>
            <p:cNvSpPr txBox="1"/>
            <p:nvPr/>
          </p:nvSpPr>
          <p:spPr>
            <a:xfrm>
              <a:off x="464233" y="2931969"/>
              <a:ext cx="1005403" cy="369332"/>
            </a:xfrm>
            <a:prstGeom prst="rect">
              <a:avLst/>
            </a:prstGeom>
            <a:noFill/>
          </p:spPr>
          <p:txBody>
            <a:bodyPr wrap="none" rtlCol="0">
              <a:spAutoFit/>
            </a:bodyPr>
            <a:lstStyle/>
            <a:p>
              <a:r>
                <a:rPr lang="en-US" dirty="0"/>
                <a:t>Function</a:t>
              </a:r>
            </a:p>
          </p:txBody>
        </p:sp>
        <p:sp>
          <p:nvSpPr>
            <p:cNvPr id="15" name="TextBox 14">
              <a:extLst>
                <a:ext uri="{FF2B5EF4-FFF2-40B4-BE49-F238E27FC236}">
                  <a16:creationId xmlns:a16="http://schemas.microsoft.com/office/drawing/2014/main" id="{36590915-B6AA-4A67-AF17-E8CAD4B1AEA8}"/>
                </a:ext>
              </a:extLst>
            </p:cNvPr>
            <p:cNvSpPr txBox="1"/>
            <p:nvPr/>
          </p:nvSpPr>
          <p:spPr>
            <a:xfrm>
              <a:off x="464233" y="3709685"/>
              <a:ext cx="1380121" cy="369332"/>
            </a:xfrm>
            <a:prstGeom prst="rect">
              <a:avLst/>
            </a:prstGeom>
            <a:noFill/>
          </p:spPr>
          <p:txBody>
            <a:bodyPr wrap="none" rtlCol="0">
              <a:spAutoFit/>
            </a:bodyPr>
            <a:lstStyle/>
            <a:p>
              <a:r>
                <a:rPr lang="en-US" dirty="0"/>
                <a:t>Primary Role</a:t>
              </a:r>
            </a:p>
          </p:txBody>
        </p:sp>
        <p:sp>
          <p:nvSpPr>
            <p:cNvPr id="16" name="TextBox 15">
              <a:extLst>
                <a:ext uri="{FF2B5EF4-FFF2-40B4-BE49-F238E27FC236}">
                  <a16:creationId xmlns:a16="http://schemas.microsoft.com/office/drawing/2014/main" id="{6412B211-3F1F-4AAC-85ED-98655E757F94}"/>
                </a:ext>
              </a:extLst>
            </p:cNvPr>
            <p:cNvSpPr txBox="1"/>
            <p:nvPr/>
          </p:nvSpPr>
          <p:spPr>
            <a:xfrm>
              <a:off x="464233" y="4487402"/>
              <a:ext cx="1565878" cy="369332"/>
            </a:xfrm>
            <a:prstGeom prst="rect">
              <a:avLst/>
            </a:prstGeom>
            <a:noFill/>
          </p:spPr>
          <p:txBody>
            <a:bodyPr wrap="none" rtlCol="0">
              <a:spAutoFit/>
            </a:bodyPr>
            <a:lstStyle/>
            <a:p>
              <a:r>
                <a:rPr lang="en-US" dirty="0"/>
                <a:t>Cloud Instance</a:t>
              </a:r>
            </a:p>
          </p:txBody>
        </p:sp>
        <p:sp>
          <p:nvSpPr>
            <p:cNvPr id="17" name="Rectangle: Rounded Corners 16">
              <a:extLst>
                <a:ext uri="{FF2B5EF4-FFF2-40B4-BE49-F238E27FC236}">
                  <a16:creationId xmlns:a16="http://schemas.microsoft.com/office/drawing/2014/main" id="{A4C49BC7-43A9-47BD-98A6-D73F6BF49520}"/>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BB60865-92E2-4277-ABA7-310917AF3B71}"/>
                </a:ext>
              </a:extLst>
            </p:cNvPr>
            <p:cNvSpPr txBox="1"/>
            <p:nvPr/>
          </p:nvSpPr>
          <p:spPr>
            <a:xfrm>
              <a:off x="464233" y="5265117"/>
              <a:ext cx="2172390" cy="369332"/>
            </a:xfrm>
            <a:prstGeom prst="rect">
              <a:avLst/>
            </a:prstGeom>
            <a:noFill/>
          </p:spPr>
          <p:txBody>
            <a:bodyPr wrap="none" rtlCol="0">
              <a:spAutoFit/>
            </a:bodyPr>
            <a:lstStyle/>
            <a:p>
              <a:r>
                <a:rPr lang="en-US" dirty="0"/>
                <a:t>Territory/Geo-Region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542037" y="1371053"/>
              <a:ext cx="1870577" cy="461665"/>
            </a:xfrm>
            <a:prstGeom prst="rect">
              <a:avLst/>
            </a:prstGeom>
            <a:noFill/>
          </p:spPr>
          <p:txBody>
            <a:bodyPr wrap="none" rtlCol="0">
              <a:spAutoFit/>
            </a:bodyPr>
            <a:lstStyle/>
            <a:p>
              <a:r>
                <a:rPr lang="en-US" sz="2400" b="1" dirty="0">
                  <a:solidFill>
                    <a:srgbClr val="FF0000"/>
                  </a:solidFill>
                </a:rPr>
                <a:t>CONTROLLER</a:t>
              </a:r>
            </a:p>
          </p:txBody>
        </p:sp>
        <p:sp>
          <p:nvSpPr>
            <p:cNvPr id="24" name="TextBox 23">
              <a:extLst>
                <a:ext uri="{FF2B5EF4-FFF2-40B4-BE49-F238E27FC236}">
                  <a16:creationId xmlns:a16="http://schemas.microsoft.com/office/drawing/2014/main" id="{28FE6285-C71F-4157-9487-1DB944E82DA9}"/>
                </a:ext>
              </a:extLst>
            </p:cNvPr>
            <p:cNvSpPr txBox="1"/>
            <p:nvPr/>
          </p:nvSpPr>
          <p:spPr>
            <a:xfrm>
              <a:off x="964950" y="5553367"/>
              <a:ext cx="1664238" cy="261610"/>
            </a:xfrm>
            <a:prstGeom prst="rect">
              <a:avLst/>
            </a:prstGeom>
            <a:noFill/>
          </p:spPr>
          <p:txBody>
            <a:bodyPr wrap="none" rtlCol="0">
              <a:spAutoFit/>
            </a:bodyPr>
            <a:lstStyle/>
            <a:p>
              <a:r>
                <a:rPr lang="en-US" sz="1100" dirty="0"/>
                <a:t>Service Provider Specified</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411799"/>
              <a:ext cx="1664238" cy="261610"/>
            </a:xfrm>
            <a:prstGeom prst="rect">
              <a:avLst/>
            </a:prstGeom>
            <a:noFill/>
          </p:spPr>
          <p:txBody>
            <a:bodyPr wrap="none" rtlCol="0">
              <a:spAutoFit/>
            </a:bodyPr>
            <a:lstStyle/>
            <a:p>
              <a:r>
                <a:rPr lang="en-US" sz="1100" dirty="0"/>
                <a:t>Service Provider Specified</a:t>
              </a:r>
            </a:p>
          </p:txBody>
        </p:sp>
        <p:sp>
          <p:nvSpPr>
            <p:cNvPr id="27" name="TextBox 26">
              <a:extLst>
                <a:ext uri="{FF2B5EF4-FFF2-40B4-BE49-F238E27FC236}">
                  <a16:creationId xmlns:a16="http://schemas.microsoft.com/office/drawing/2014/main" id="{DB29A50E-362A-4EE9-950A-DC2DD34F02CB}"/>
                </a:ext>
              </a:extLst>
            </p:cNvPr>
            <p:cNvSpPr txBox="1"/>
            <p:nvPr/>
          </p:nvSpPr>
          <p:spPr>
            <a:xfrm>
              <a:off x="464233" y="3195108"/>
              <a:ext cx="2137310" cy="246221"/>
            </a:xfrm>
            <a:prstGeom prst="rect">
              <a:avLst/>
            </a:prstGeom>
            <a:noFill/>
          </p:spPr>
          <p:txBody>
            <a:bodyPr wrap="square" rtlCol="0">
              <a:spAutoFit/>
            </a:bodyPr>
            <a:lstStyle/>
            <a:p>
              <a:r>
                <a:rPr lang="en-US" sz="1000" dirty="0"/>
                <a:t>e.g. Assign, Modify, Config, Stop/Start</a:t>
              </a:r>
            </a:p>
          </p:txBody>
        </p:sp>
        <p:sp>
          <p:nvSpPr>
            <p:cNvPr id="29" name="TextBox 28">
              <a:extLst>
                <a:ext uri="{FF2B5EF4-FFF2-40B4-BE49-F238E27FC236}">
                  <a16:creationId xmlns:a16="http://schemas.microsoft.com/office/drawing/2014/main" id="{9E49CD1E-FD2C-4C93-A96A-7AE4A336E3C4}"/>
                </a:ext>
              </a:extLst>
            </p:cNvPr>
            <p:cNvSpPr txBox="1"/>
            <p:nvPr/>
          </p:nvSpPr>
          <p:spPr>
            <a:xfrm>
              <a:off x="955080" y="3986144"/>
              <a:ext cx="1568058" cy="261610"/>
            </a:xfrm>
            <a:prstGeom prst="rect">
              <a:avLst/>
            </a:prstGeom>
            <a:noFill/>
          </p:spPr>
          <p:txBody>
            <a:bodyPr wrap="none" rtlCol="0">
              <a:spAutoFit/>
            </a:bodyPr>
            <a:lstStyle/>
            <a:p>
              <a:r>
                <a:rPr lang="en-US" sz="1100" dirty="0"/>
                <a:t>Primary/Secondary Role</a:t>
              </a:r>
            </a:p>
          </p:txBody>
        </p:sp>
        <p:sp>
          <p:nvSpPr>
            <p:cNvPr id="30" name="TextBox 29">
              <a:extLst>
                <a:ext uri="{FF2B5EF4-FFF2-40B4-BE49-F238E27FC236}">
                  <a16:creationId xmlns:a16="http://schemas.microsoft.com/office/drawing/2014/main" id="{70217938-490B-4954-925E-20A9B5E9B487}"/>
                </a:ext>
              </a:extLst>
            </p:cNvPr>
            <p:cNvSpPr txBox="1"/>
            <p:nvPr/>
          </p:nvSpPr>
          <p:spPr>
            <a:xfrm>
              <a:off x="1013040" y="47551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3741359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6124754"/>
          </a:xfrm>
          <a:prstGeom prst="rect">
            <a:avLst/>
          </a:prstGeom>
          <a:noFill/>
        </p:spPr>
        <p:txBody>
          <a:bodyPr wrap="square" rtlCol="0">
            <a:spAutoFit/>
          </a:bodyPr>
          <a:lstStyle/>
          <a:p>
            <a:r>
              <a:rPr lang="en-US" sz="1400" dirty="0"/>
              <a:t>A NF is a VNF or PNF that can interact with a Controller.</a:t>
            </a:r>
          </a:p>
          <a:p>
            <a:endParaRPr lang="en-US" sz="1400" dirty="0"/>
          </a:p>
          <a:p>
            <a:r>
              <a:rPr lang="en-US" sz="1400" b="1" dirty="0"/>
              <a:t>Corner Case</a:t>
            </a:r>
            <a:r>
              <a:rPr lang="en-US" sz="1400" dirty="0"/>
              <a:t>: VNF w/ multiple VNF-Cs spanning multiple regions.</a:t>
            </a:r>
          </a:p>
          <a:p>
            <a:endParaRPr lang="en-US" sz="1400" dirty="0"/>
          </a:p>
          <a:p>
            <a:r>
              <a:rPr lang="en-US" sz="1400" dirty="0"/>
              <a:t>Service provider defines “Major” technology domains (e.g. Wireless), the Vendor can define “Minor” technology domain (e.g. 5G RAN)</a:t>
            </a:r>
          </a:p>
          <a:p>
            <a:endParaRPr lang="en-US" sz="1400" dirty="0"/>
          </a:p>
          <a:p>
            <a:r>
              <a:rPr lang="en-US" sz="1400" dirty="0"/>
              <a:t>“Lookup” we have a NF … and its part of this </a:t>
            </a:r>
            <a:r>
              <a:rPr lang="en-US" sz="1400" dirty="0" err="1"/>
              <a:t>xyz</a:t>
            </a:r>
            <a:r>
              <a:rPr lang="en-US" sz="1400" dirty="0"/>
              <a:t> Domain.</a:t>
            </a:r>
          </a:p>
          <a:p>
            <a:r>
              <a:rPr lang="en-US" sz="1400" dirty="0"/>
              <a:t>DU in SDC (Model)</a:t>
            </a:r>
          </a:p>
          <a:p>
            <a:r>
              <a:rPr lang="en-US" sz="1400" dirty="0"/>
              <a:t>DU in A&amp;AI (Instance)</a:t>
            </a:r>
          </a:p>
          <a:p>
            <a:r>
              <a:rPr lang="en-US" sz="1400" dirty="0"/>
              <a:t>SO looks up what controller should be used?</a:t>
            </a:r>
          </a:p>
          <a:p>
            <a:r>
              <a:rPr lang="en-US" sz="1400" dirty="0"/>
              <a:t>DU says “I’m in this tech domain”</a:t>
            </a:r>
          </a:p>
          <a:p>
            <a:r>
              <a:rPr lang="en-US" sz="1400" dirty="0"/>
              <a:t>Tech domain are “main lookup key”</a:t>
            </a:r>
          </a:p>
          <a:p>
            <a:r>
              <a:rPr lang="en-US" sz="1400" dirty="0"/>
              <a:t>Function are supporting attributes</a:t>
            </a:r>
          </a:p>
          <a:p>
            <a:endParaRPr lang="en-US" sz="1400" dirty="0"/>
          </a:p>
          <a:p>
            <a:r>
              <a:rPr lang="en-US" sz="1400" dirty="0"/>
              <a:t>SO would know the Cloud Region, Territory.</a:t>
            </a:r>
          </a:p>
          <a:p>
            <a:r>
              <a:rPr lang="en-US" sz="1400" dirty="0"/>
              <a:t>When it comes time to call a controller.</a:t>
            </a:r>
          </a:p>
          <a:p>
            <a:r>
              <a:rPr lang="en-US" sz="1400" dirty="0"/>
              <a:t>Via Homing &amp; Complex-Object</a:t>
            </a:r>
          </a:p>
          <a:p>
            <a:endParaRPr lang="en-US" sz="1400" dirty="0"/>
          </a:p>
          <a:p>
            <a:r>
              <a:rPr lang="en-US" sz="1400" dirty="0"/>
              <a:t>QUERY into the “Table” returns Tech domain-Function – Primary – Cloud –</a:t>
            </a:r>
            <a:r>
              <a:rPr lang="en-US" sz="1400" dirty="0" err="1"/>
              <a:t>Georegion</a:t>
            </a:r>
            <a:endParaRPr lang="en-US" sz="1400" dirty="0"/>
          </a:p>
          <a:p>
            <a:endParaRPr lang="en-US" sz="1400" dirty="0"/>
          </a:p>
          <a:p>
            <a:r>
              <a:rPr lang="en-US" sz="1400" dirty="0"/>
              <a:t>SDC, VID, OOF, A&amp;AI dependencies.</a:t>
            </a:r>
          </a:p>
          <a:p>
            <a:endParaRPr lang="en-US" sz="1400" dirty="0"/>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PNF Plug and Play</a:t>
            </a:r>
          </a:p>
          <a:p>
            <a:r>
              <a:rPr lang="en-US" b="1" dirty="0">
                <a:solidFill>
                  <a:srgbClr val="FF0000"/>
                </a:solidFill>
              </a:rPr>
              <a:t>VNF Instantiation</a:t>
            </a:r>
          </a:p>
        </p:txBody>
      </p:sp>
      <p:grpSp>
        <p:nvGrpSpPr>
          <p:cNvPr id="2" name="Group 1">
            <a:extLst>
              <a:ext uri="{FF2B5EF4-FFF2-40B4-BE49-F238E27FC236}">
                <a16:creationId xmlns:a16="http://schemas.microsoft.com/office/drawing/2014/main" id="{815F9133-6FE4-4503-BE5A-D4AEA7E60452}"/>
              </a:ext>
            </a:extLst>
          </p:cNvPr>
          <p:cNvGrpSpPr/>
          <p:nvPr/>
        </p:nvGrpSpPr>
        <p:grpSpPr>
          <a:xfrm>
            <a:off x="228600" y="1206500"/>
            <a:ext cx="2590800" cy="5092700"/>
            <a:chOff x="228600" y="1206500"/>
            <a:chExt cx="2590800" cy="5092700"/>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92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255853"/>
              <a:ext cx="2030043" cy="369332"/>
            </a:xfrm>
            <a:prstGeom prst="rect">
              <a:avLst/>
            </a:prstGeom>
            <a:noFill/>
          </p:spPr>
          <p:txBody>
            <a:bodyPr wrap="none" rtlCol="0">
              <a:spAutoFit/>
            </a:bodyPr>
            <a:lstStyle/>
            <a:p>
              <a:r>
                <a:rPr lang="en-US" dirty="0"/>
                <a:t>Technology Domain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1259488" y="1371053"/>
              <a:ext cx="527709" cy="461665"/>
            </a:xfrm>
            <a:prstGeom prst="rect">
              <a:avLst/>
            </a:prstGeom>
            <a:noFill/>
          </p:spPr>
          <p:txBody>
            <a:bodyPr wrap="none" rtlCol="0">
              <a:spAutoFit/>
            </a:bodyPr>
            <a:lstStyle/>
            <a:p>
              <a:r>
                <a:rPr lang="en-US" sz="2400" b="1" dirty="0">
                  <a:solidFill>
                    <a:srgbClr val="FF0000"/>
                  </a:solidFill>
                </a:rPr>
                <a:t>NF</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513399"/>
              <a:ext cx="1664238" cy="261610"/>
            </a:xfrm>
            <a:prstGeom prst="rect">
              <a:avLst/>
            </a:prstGeom>
            <a:noFill/>
          </p:spPr>
          <p:txBody>
            <a:bodyPr wrap="none" rtlCol="0">
              <a:spAutoFit/>
            </a:bodyPr>
            <a:lstStyle/>
            <a:p>
              <a:r>
                <a:rPr lang="en-US" sz="1100" dirty="0"/>
                <a:t>Service Provider Specified</a:t>
              </a:r>
            </a:p>
          </p:txBody>
        </p:sp>
        <p:sp>
          <p:nvSpPr>
            <p:cNvPr id="26" name="Rectangle: Rounded Corners 25">
              <a:extLst>
                <a:ext uri="{FF2B5EF4-FFF2-40B4-BE49-F238E27FC236}">
                  <a16:creationId xmlns:a16="http://schemas.microsoft.com/office/drawing/2014/main" id="{5A936147-6E65-48C1-B54D-0880869B4B83}"/>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766B0F7F-86FA-4369-9195-C1D138BECEC7}"/>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DFBE6D3B-3699-40AE-AD13-D0771D73EDEA}"/>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74A1737-987A-4E65-A9D0-93238B1F4259}"/>
                </a:ext>
              </a:extLst>
            </p:cNvPr>
            <p:cNvSpPr txBox="1"/>
            <p:nvPr/>
          </p:nvSpPr>
          <p:spPr>
            <a:xfrm>
              <a:off x="464233" y="3071669"/>
              <a:ext cx="1005403" cy="369332"/>
            </a:xfrm>
            <a:prstGeom prst="rect">
              <a:avLst/>
            </a:prstGeom>
            <a:noFill/>
          </p:spPr>
          <p:txBody>
            <a:bodyPr wrap="none" rtlCol="0">
              <a:spAutoFit/>
            </a:bodyPr>
            <a:lstStyle/>
            <a:p>
              <a:r>
                <a:rPr lang="en-US" dirty="0"/>
                <a:t>Function</a:t>
              </a:r>
            </a:p>
          </p:txBody>
        </p:sp>
        <p:sp>
          <p:nvSpPr>
            <p:cNvPr id="33" name="TextBox 32">
              <a:extLst>
                <a:ext uri="{FF2B5EF4-FFF2-40B4-BE49-F238E27FC236}">
                  <a16:creationId xmlns:a16="http://schemas.microsoft.com/office/drawing/2014/main" id="{99910093-FCE1-45A9-804C-4B630E9E2CAF}"/>
                </a:ext>
              </a:extLst>
            </p:cNvPr>
            <p:cNvSpPr txBox="1"/>
            <p:nvPr/>
          </p:nvSpPr>
          <p:spPr>
            <a:xfrm>
              <a:off x="464233" y="3849385"/>
              <a:ext cx="1380121" cy="369332"/>
            </a:xfrm>
            <a:prstGeom prst="rect">
              <a:avLst/>
            </a:prstGeom>
            <a:noFill/>
          </p:spPr>
          <p:txBody>
            <a:bodyPr wrap="none" rtlCol="0">
              <a:spAutoFit/>
            </a:bodyPr>
            <a:lstStyle/>
            <a:p>
              <a:r>
                <a:rPr lang="en-US" dirty="0"/>
                <a:t>Primary Role</a:t>
              </a:r>
            </a:p>
          </p:txBody>
        </p:sp>
        <p:sp>
          <p:nvSpPr>
            <p:cNvPr id="34" name="TextBox 33">
              <a:extLst>
                <a:ext uri="{FF2B5EF4-FFF2-40B4-BE49-F238E27FC236}">
                  <a16:creationId xmlns:a16="http://schemas.microsoft.com/office/drawing/2014/main" id="{234D8371-7432-4E9B-929B-A1EF4398BC43}"/>
                </a:ext>
              </a:extLst>
            </p:cNvPr>
            <p:cNvSpPr txBox="1"/>
            <p:nvPr/>
          </p:nvSpPr>
          <p:spPr>
            <a:xfrm>
              <a:off x="464233" y="4627102"/>
              <a:ext cx="1565878" cy="369332"/>
            </a:xfrm>
            <a:prstGeom prst="rect">
              <a:avLst/>
            </a:prstGeom>
            <a:noFill/>
          </p:spPr>
          <p:txBody>
            <a:bodyPr wrap="none" rtlCol="0">
              <a:spAutoFit/>
            </a:bodyPr>
            <a:lstStyle/>
            <a:p>
              <a:r>
                <a:rPr lang="en-US" dirty="0"/>
                <a:t>Cloud Instance</a:t>
              </a:r>
            </a:p>
          </p:txBody>
        </p:sp>
        <p:sp>
          <p:nvSpPr>
            <p:cNvPr id="35" name="Rectangle: Rounded Corners 34">
              <a:extLst>
                <a:ext uri="{FF2B5EF4-FFF2-40B4-BE49-F238E27FC236}">
                  <a16:creationId xmlns:a16="http://schemas.microsoft.com/office/drawing/2014/main" id="{7D7DEA09-DFE9-4358-89FC-E80D5BB5C14B}"/>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8083053-9828-417E-91CA-94F935EB21C5}"/>
                </a:ext>
              </a:extLst>
            </p:cNvPr>
            <p:cNvSpPr txBox="1"/>
            <p:nvPr/>
          </p:nvSpPr>
          <p:spPr>
            <a:xfrm>
              <a:off x="464233" y="5404817"/>
              <a:ext cx="2172390" cy="369332"/>
            </a:xfrm>
            <a:prstGeom prst="rect">
              <a:avLst/>
            </a:prstGeom>
            <a:noFill/>
          </p:spPr>
          <p:txBody>
            <a:bodyPr wrap="none" rtlCol="0">
              <a:spAutoFit/>
            </a:bodyPr>
            <a:lstStyle/>
            <a:p>
              <a:r>
                <a:rPr lang="en-US" dirty="0"/>
                <a:t>Territory/Geo-Region</a:t>
              </a:r>
            </a:p>
          </p:txBody>
        </p:sp>
        <p:sp>
          <p:nvSpPr>
            <p:cNvPr id="37" name="TextBox 36">
              <a:extLst>
                <a:ext uri="{FF2B5EF4-FFF2-40B4-BE49-F238E27FC236}">
                  <a16:creationId xmlns:a16="http://schemas.microsoft.com/office/drawing/2014/main" id="{01034089-3230-4090-A46D-B1844944B526}"/>
                </a:ext>
              </a:extLst>
            </p:cNvPr>
            <p:cNvSpPr txBox="1"/>
            <p:nvPr/>
          </p:nvSpPr>
          <p:spPr>
            <a:xfrm>
              <a:off x="964950" y="5693067"/>
              <a:ext cx="1664238" cy="261610"/>
            </a:xfrm>
            <a:prstGeom prst="rect">
              <a:avLst/>
            </a:prstGeom>
            <a:noFill/>
          </p:spPr>
          <p:txBody>
            <a:bodyPr wrap="none" rtlCol="0">
              <a:spAutoFit/>
            </a:bodyPr>
            <a:lstStyle/>
            <a:p>
              <a:r>
                <a:rPr lang="en-US" sz="1100" dirty="0"/>
                <a:t>Service Provider Specified</a:t>
              </a:r>
            </a:p>
          </p:txBody>
        </p:sp>
        <p:sp>
          <p:nvSpPr>
            <p:cNvPr id="39" name="TextBox 38">
              <a:extLst>
                <a:ext uri="{FF2B5EF4-FFF2-40B4-BE49-F238E27FC236}">
                  <a16:creationId xmlns:a16="http://schemas.microsoft.com/office/drawing/2014/main" id="{2B4385B7-9665-4C7E-B997-01F5651F9738}"/>
                </a:ext>
              </a:extLst>
            </p:cNvPr>
            <p:cNvSpPr txBox="1"/>
            <p:nvPr/>
          </p:nvSpPr>
          <p:spPr>
            <a:xfrm>
              <a:off x="464233" y="3334808"/>
              <a:ext cx="2137310" cy="246221"/>
            </a:xfrm>
            <a:prstGeom prst="rect">
              <a:avLst/>
            </a:prstGeom>
            <a:noFill/>
          </p:spPr>
          <p:txBody>
            <a:bodyPr wrap="square" rtlCol="0">
              <a:spAutoFit/>
            </a:bodyPr>
            <a:lstStyle/>
            <a:p>
              <a:r>
                <a:rPr lang="en-US" sz="1000" dirty="0"/>
                <a:t>e.g. Assign, Modify, Config, Stop/Start</a:t>
              </a:r>
            </a:p>
          </p:txBody>
        </p:sp>
        <p:sp>
          <p:nvSpPr>
            <p:cNvPr id="40" name="TextBox 39">
              <a:extLst>
                <a:ext uri="{FF2B5EF4-FFF2-40B4-BE49-F238E27FC236}">
                  <a16:creationId xmlns:a16="http://schemas.microsoft.com/office/drawing/2014/main" id="{EA973E16-555D-4C5F-A483-4CB9A2B78E3A}"/>
                </a:ext>
              </a:extLst>
            </p:cNvPr>
            <p:cNvSpPr txBox="1"/>
            <p:nvPr/>
          </p:nvSpPr>
          <p:spPr>
            <a:xfrm>
              <a:off x="955080" y="4125844"/>
              <a:ext cx="1568058" cy="261610"/>
            </a:xfrm>
            <a:prstGeom prst="rect">
              <a:avLst/>
            </a:prstGeom>
            <a:noFill/>
          </p:spPr>
          <p:txBody>
            <a:bodyPr wrap="none" rtlCol="0">
              <a:spAutoFit/>
            </a:bodyPr>
            <a:lstStyle/>
            <a:p>
              <a:r>
                <a:rPr lang="en-US" sz="1100" dirty="0"/>
                <a:t>Primary/Secondary Role</a:t>
              </a:r>
            </a:p>
          </p:txBody>
        </p:sp>
        <p:sp>
          <p:nvSpPr>
            <p:cNvPr id="41" name="TextBox 40">
              <a:extLst>
                <a:ext uri="{FF2B5EF4-FFF2-40B4-BE49-F238E27FC236}">
                  <a16:creationId xmlns:a16="http://schemas.microsoft.com/office/drawing/2014/main" id="{28D568E0-92FC-4F7F-8E1B-97B27189B9AE}"/>
                </a:ext>
              </a:extLst>
            </p:cNvPr>
            <p:cNvSpPr txBox="1"/>
            <p:nvPr/>
          </p:nvSpPr>
          <p:spPr>
            <a:xfrm>
              <a:off x="1013040" y="4894815"/>
              <a:ext cx="413896" cy="261610"/>
            </a:xfrm>
            <a:prstGeom prst="rect">
              <a:avLst/>
            </a:prstGeom>
            <a:noFill/>
          </p:spPr>
          <p:txBody>
            <a:bodyPr wrap="none" rtlCol="0">
              <a:spAutoFit/>
            </a:bodyPr>
            <a:lstStyle/>
            <a:p>
              <a:r>
                <a:rPr lang="en-US" sz="1100" dirty="0"/>
                <a:t>CLLI</a:t>
              </a:r>
            </a:p>
          </p:txBody>
        </p:sp>
      </p:grpSp>
      <p:sp>
        <p:nvSpPr>
          <p:cNvPr id="27" name="TextBox 26">
            <a:extLst>
              <a:ext uri="{FF2B5EF4-FFF2-40B4-BE49-F238E27FC236}">
                <a16:creationId xmlns:a16="http://schemas.microsoft.com/office/drawing/2014/main" id="{733D039A-992D-4DBC-83C2-89027FE5A6FF}"/>
              </a:ext>
            </a:extLst>
          </p:cNvPr>
          <p:cNvSpPr txBox="1"/>
          <p:nvPr/>
        </p:nvSpPr>
        <p:spPr>
          <a:xfrm>
            <a:off x="198936" y="6735424"/>
            <a:ext cx="2702984" cy="2123658"/>
          </a:xfrm>
          <a:prstGeom prst="rect">
            <a:avLst/>
          </a:prstGeom>
          <a:solidFill>
            <a:schemeClr val="accent5">
              <a:lumMod val="20000"/>
              <a:lumOff val="80000"/>
            </a:schemeClr>
          </a:solidFill>
        </p:spPr>
        <p:txBody>
          <a:bodyPr wrap="none" rtlCol="0">
            <a:spAutoFit/>
          </a:bodyPr>
          <a:lstStyle/>
          <a:p>
            <a:r>
              <a:rPr lang="en-US" sz="1100" dirty="0"/>
              <a:t>Capacity Planning Org (Design)</a:t>
            </a:r>
          </a:p>
          <a:p>
            <a:r>
              <a:rPr lang="en-US" sz="1100" dirty="0"/>
              <a:t>Design of network / PLAN</a:t>
            </a:r>
          </a:p>
          <a:p>
            <a:r>
              <a:rPr lang="en-US" sz="1100" dirty="0"/>
              <a:t>Mapping of Controller span of control</a:t>
            </a:r>
          </a:p>
          <a:p>
            <a:r>
              <a:rPr lang="en-US" sz="1100" dirty="0"/>
              <a:t>Input into ONAP</a:t>
            </a:r>
          </a:p>
          <a:p>
            <a:r>
              <a:rPr lang="en-US" sz="1100" dirty="0"/>
              <a:t>SDC design </a:t>
            </a:r>
          </a:p>
          <a:p>
            <a:endParaRPr lang="en-US" sz="1100" dirty="0"/>
          </a:p>
          <a:p>
            <a:r>
              <a:rPr lang="en-US" sz="1100" dirty="0"/>
              <a:t>VID Select W/F</a:t>
            </a:r>
          </a:p>
          <a:p>
            <a:r>
              <a:rPr lang="en-US" sz="1100" dirty="0"/>
              <a:t>Option to select Controller type</a:t>
            </a:r>
          </a:p>
          <a:p>
            <a:r>
              <a:rPr lang="en-US" sz="1100" dirty="0"/>
              <a:t>Scaling Health-Check W/F</a:t>
            </a:r>
          </a:p>
          <a:p>
            <a:r>
              <a:rPr lang="en-US" sz="1100" dirty="0"/>
              <a:t>Association in Database to make W/F visible</a:t>
            </a:r>
          </a:p>
          <a:p>
            <a:r>
              <a:rPr lang="en-US" sz="1100" dirty="0"/>
              <a:t>R3 Casa: W/F SO will be given Controller</a:t>
            </a:r>
          </a:p>
          <a:p>
            <a:r>
              <a:rPr lang="en-US" sz="1100" dirty="0"/>
              <a:t>R4 Dub: SO populate controller-NF table </a:t>
            </a:r>
          </a:p>
        </p:txBody>
      </p:sp>
    </p:spTree>
    <p:extLst>
      <p:ext uri="{BB962C8B-B14F-4D97-AF65-F5344CB8AC3E}">
        <p14:creationId xmlns:p14="http://schemas.microsoft.com/office/powerpoint/2010/main" val="29552189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1409836" y="-17858"/>
              <a:ext cx="404469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Flow</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32" name="Table 31">
            <a:extLst>
              <a:ext uri="{FF2B5EF4-FFF2-40B4-BE49-F238E27FC236}">
                <a16:creationId xmlns:a16="http://schemas.microsoft.com/office/drawing/2014/main" id="{9F34D747-45D5-4F5E-8B43-9266BE5ECDF5}"/>
              </a:ext>
            </a:extLst>
          </p:cNvPr>
          <p:cNvGraphicFramePr>
            <a:graphicFrameLocks noGrp="1"/>
          </p:cNvGraphicFramePr>
          <p:nvPr>
            <p:extLst>
              <p:ext uri="{D42A27DB-BD31-4B8C-83A1-F6EECF244321}">
                <p14:modId xmlns:p14="http://schemas.microsoft.com/office/powerpoint/2010/main" val="655593967"/>
              </p:ext>
            </p:extLst>
          </p:nvPr>
        </p:nvGraphicFramePr>
        <p:xfrm>
          <a:off x="3503814" y="6982846"/>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8" name="Group 7">
            <a:extLst>
              <a:ext uri="{FF2B5EF4-FFF2-40B4-BE49-F238E27FC236}">
                <a16:creationId xmlns:a16="http://schemas.microsoft.com/office/drawing/2014/main" id="{C433156A-0932-4CA7-BC3C-E48A6A016BED}"/>
              </a:ext>
            </a:extLst>
          </p:cNvPr>
          <p:cNvGrpSpPr/>
          <p:nvPr/>
        </p:nvGrpSpPr>
        <p:grpSpPr>
          <a:xfrm>
            <a:off x="4346831" y="568487"/>
            <a:ext cx="1637418" cy="2892113"/>
            <a:chOff x="228600" y="1310770"/>
            <a:chExt cx="2590800" cy="4576037"/>
          </a:xfrm>
        </p:grpSpPr>
        <p:sp>
          <p:nvSpPr>
            <p:cNvPr id="9" name="Rectangle 8">
              <a:extLst>
                <a:ext uri="{FF2B5EF4-FFF2-40B4-BE49-F238E27FC236}">
                  <a16:creationId xmlns:a16="http://schemas.microsoft.com/office/drawing/2014/main" id="{8567435D-5FA7-42D3-83A8-D8BB65D30A0E}"/>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C3DDFD4B-8F70-4442-A3BB-B32AD2CEA8CD}"/>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5793C231-085A-4EF4-A272-F9911F82B906}"/>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307513D9-F177-4C0F-BBAE-E5970C0BC2C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Rounded Corners 12">
              <a:extLst>
                <a:ext uri="{FF2B5EF4-FFF2-40B4-BE49-F238E27FC236}">
                  <a16:creationId xmlns:a16="http://schemas.microsoft.com/office/drawing/2014/main" id="{2EF05469-0B28-42C9-9AF6-792D4C7B0DFA}"/>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TextBox 13">
              <a:extLst>
                <a:ext uri="{FF2B5EF4-FFF2-40B4-BE49-F238E27FC236}">
                  <a16:creationId xmlns:a16="http://schemas.microsoft.com/office/drawing/2014/main" id="{D53D4F16-96E0-49B3-903B-9A5A7A441A3E}"/>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5" name="TextBox 14">
              <a:extLst>
                <a:ext uri="{FF2B5EF4-FFF2-40B4-BE49-F238E27FC236}">
                  <a16:creationId xmlns:a16="http://schemas.microsoft.com/office/drawing/2014/main" id="{D7DA06F7-4692-4DD7-ADB7-0DE17191DF94}"/>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6" name="TextBox 15">
              <a:extLst>
                <a:ext uri="{FF2B5EF4-FFF2-40B4-BE49-F238E27FC236}">
                  <a16:creationId xmlns:a16="http://schemas.microsoft.com/office/drawing/2014/main" id="{1CE5B9AC-C700-4924-B04B-8DE96D506E51}"/>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7" name="TextBox 16">
              <a:extLst>
                <a:ext uri="{FF2B5EF4-FFF2-40B4-BE49-F238E27FC236}">
                  <a16:creationId xmlns:a16="http://schemas.microsoft.com/office/drawing/2014/main" id="{90F4A0F3-FF4D-45AC-A291-E14B55E5E774}"/>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8" name="Rectangle: Rounded Corners 17">
              <a:extLst>
                <a:ext uri="{FF2B5EF4-FFF2-40B4-BE49-F238E27FC236}">
                  <a16:creationId xmlns:a16="http://schemas.microsoft.com/office/drawing/2014/main" id="{1EDFD805-3460-4F90-9EF9-A2862D709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TextBox 18">
              <a:extLst>
                <a:ext uri="{FF2B5EF4-FFF2-40B4-BE49-F238E27FC236}">
                  <a16:creationId xmlns:a16="http://schemas.microsoft.com/office/drawing/2014/main" id="{78A67C66-31D9-479E-A907-05F5A10BC191}"/>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20" name="TextBox 19">
              <a:extLst>
                <a:ext uri="{FF2B5EF4-FFF2-40B4-BE49-F238E27FC236}">
                  <a16:creationId xmlns:a16="http://schemas.microsoft.com/office/drawing/2014/main" id="{4BF5C999-E93A-4E86-B7CA-34CFAC2B34F9}"/>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658067" y="1878427"/>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553286" y="2482569"/>
              <a:ext cx="739412" cy="276999"/>
            </a:xfrm>
            <a:prstGeom prst="rect">
              <a:avLst/>
            </a:prstGeom>
            <a:noFill/>
          </p:spPr>
          <p:txBody>
            <a:bodyPr wrap="none" rtlCol="0">
              <a:spAutoFit/>
            </a:bodyPr>
            <a:lstStyle/>
            <a:p>
              <a:pPr algn="ctr"/>
              <a:r>
                <a:rPr lang="en-US" sz="1200" b="1" dirty="0">
                  <a:solidFill>
                    <a:schemeClr val="bg1"/>
                  </a:solidFill>
                </a:rPr>
                <a:t>Controller Registers</a:t>
              </a:r>
            </a:p>
          </p:txBody>
        </p:sp>
      </p:grpSp>
      <p:grpSp>
        <p:nvGrpSpPr>
          <p:cNvPr id="29" name="Group 28">
            <a:extLst>
              <a:ext uri="{FF2B5EF4-FFF2-40B4-BE49-F238E27FC236}">
                <a16:creationId xmlns:a16="http://schemas.microsoft.com/office/drawing/2014/main" id="{BB7489BD-9D78-4C00-AA6F-C93C54A216F0}"/>
              </a:ext>
            </a:extLst>
          </p:cNvPr>
          <p:cNvGrpSpPr/>
          <p:nvPr/>
        </p:nvGrpSpPr>
        <p:grpSpPr>
          <a:xfrm>
            <a:off x="553794" y="4975575"/>
            <a:ext cx="2383213" cy="491841"/>
            <a:chOff x="1305319" y="2398749"/>
            <a:chExt cx="1225034" cy="491841"/>
          </a:xfrm>
        </p:grpSpPr>
        <p:sp>
          <p:nvSpPr>
            <p:cNvPr id="30" name="Rectangle: Rounded Corners 29">
              <a:extLst>
                <a:ext uri="{FF2B5EF4-FFF2-40B4-BE49-F238E27FC236}">
                  <a16:creationId xmlns:a16="http://schemas.microsoft.com/office/drawing/2014/main" id="{3F144230-1C3E-48A7-BA53-215D929DCFF7}"/>
                </a:ext>
              </a:extLst>
            </p:cNvPr>
            <p:cNvSpPr/>
            <p:nvPr/>
          </p:nvSpPr>
          <p:spPr>
            <a:xfrm>
              <a:off x="1305319" y="240198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DE939B0-3B5F-4EA0-B4AF-31F676ED628D}"/>
                </a:ext>
              </a:extLst>
            </p:cNvPr>
            <p:cNvSpPr txBox="1"/>
            <p:nvPr/>
          </p:nvSpPr>
          <p:spPr>
            <a:xfrm>
              <a:off x="1573832" y="2398749"/>
              <a:ext cx="682656" cy="461665"/>
            </a:xfrm>
            <a:prstGeom prst="rect">
              <a:avLst/>
            </a:prstGeom>
            <a:noFill/>
          </p:spPr>
          <p:txBody>
            <a:bodyPr wrap="none" rtlCol="0">
              <a:spAutoFit/>
            </a:bodyPr>
            <a:lstStyle/>
            <a:p>
              <a:pPr algn="ctr"/>
              <a:r>
                <a:rPr lang="en-US" sz="1200" b="1" dirty="0">
                  <a:solidFill>
                    <a:schemeClr val="bg1"/>
                  </a:solidFill>
                </a:rPr>
                <a:t>PNF Plug and Play</a:t>
              </a:r>
            </a:p>
            <a:p>
              <a:pPr algn="ctr"/>
              <a:r>
                <a:rPr lang="en-US" sz="1200" b="1" dirty="0">
                  <a:solidFill>
                    <a:schemeClr val="bg1"/>
                  </a:solidFill>
                </a:rPr>
                <a:t>VNF Instantiation</a:t>
              </a:r>
            </a:p>
          </p:txBody>
        </p:sp>
      </p:grpSp>
      <p:grpSp>
        <p:nvGrpSpPr>
          <p:cNvPr id="33" name="Group 32">
            <a:extLst>
              <a:ext uri="{FF2B5EF4-FFF2-40B4-BE49-F238E27FC236}">
                <a16:creationId xmlns:a16="http://schemas.microsoft.com/office/drawing/2014/main" id="{6E45829F-7D3F-4488-B475-9D20DCF1B756}"/>
              </a:ext>
            </a:extLst>
          </p:cNvPr>
          <p:cNvGrpSpPr/>
          <p:nvPr/>
        </p:nvGrpSpPr>
        <p:grpSpPr>
          <a:xfrm>
            <a:off x="668095" y="7590566"/>
            <a:ext cx="2383213" cy="488603"/>
            <a:chOff x="1305319" y="2373411"/>
            <a:chExt cx="1225034" cy="488603"/>
          </a:xfrm>
        </p:grpSpPr>
        <p:sp>
          <p:nvSpPr>
            <p:cNvPr id="34" name="Rectangle: Rounded Corners 33">
              <a:extLst>
                <a:ext uri="{FF2B5EF4-FFF2-40B4-BE49-F238E27FC236}">
                  <a16:creationId xmlns:a16="http://schemas.microsoft.com/office/drawing/2014/main" id="{DCFAE3C9-7A91-4E0F-A6FE-F86F7178EFC4}"/>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2340956-C77B-4CA0-839B-14D762819CCF}"/>
                </a:ext>
              </a:extLst>
            </p:cNvPr>
            <p:cNvSpPr txBox="1"/>
            <p:nvPr/>
          </p:nvSpPr>
          <p:spPr>
            <a:xfrm>
              <a:off x="1822379" y="2487649"/>
              <a:ext cx="185561" cy="276999"/>
            </a:xfrm>
            <a:prstGeom prst="rect">
              <a:avLst/>
            </a:prstGeom>
            <a:noFill/>
          </p:spPr>
          <p:txBody>
            <a:bodyPr wrap="none" rtlCol="0">
              <a:spAutoFit/>
            </a:bodyPr>
            <a:lstStyle/>
            <a:p>
              <a:pPr algn="ctr"/>
              <a:r>
                <a:rPr lang="en-US" sz="1200" b="1" dirty="0">
                  <a:solidFill>
                    <a:schemeClr val="bg1"/>
                  </a:solidFill>
                </a:rPr>
                <a:t>SO</a:t>
              </a:r>
            </a:p>
          </p:txBody>
        </p:sp>
      </p:grpSp>
      <p:sp>
        <p:nvSpPr>
          <p:cNvPr id="36" name="Arrow: Down 35">
            <a:extLst>
              <a:ext uri="{FF2B5EF4-FFF2-40B4-BE49-F238E27FC236}">
                <a16:creationId xmlns:a16="http://schemas.microsoft.com/office/drawing/2014/main" id="{CCD2891E-7DDD-417D-B262-6230DAB4BEE6}"/>
              </a:ext>
            </a:extLst>
          </p:cNvPr>
          <p:cNvSpPr/>
          <p:nvPr/>
        </p:nvSpPr>
        <p:spPr>
          <a:xfrm>
            <a:off x="1456830" y="2883387"/>
            <a:ext cx="564302" cy="1466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C852F27B-9ED0-4A00-BE67-7C8308D49C5C}"/>
              </a:ext>
            </a:extLst>
          </p:cNvPr>
          <p:cNvSpPr/>
          <p:nvPr/>
        </p:nvSpPr>
        <p:spPr>
          <a:xfrm>
            <a:off x="1456830" y="5810150"/>
            <a:ext cx="564302" cy="1474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32D00065-F6AE-44D0-B27B-4229CE64D4E5}"/>
              </a:ext>
            </a:extLst>
          </p:cNvPr>
          <p:cNvGrpSpPr/>
          <p:nvPr/>
        </p:nvGrpSpPr>
        <p:grpSpPr>
          <a:xfrm>
            <a:off x="4332829" y="3706066"/>
            <a:ext cx="1674196" cy="3005289"/>
            <a:chOff x="228600" y="1371054"/>
            <a:chExt cx="2590800" cy="4650651"/>
          </a:xfrm>
        </p:grpSpPr>
        <p:sp>
          <p:nvSpPr>
            <p:cNvPr id="40" name="Rectangle 39">
              <a:extLst>
                <a:ext uri="{FF2B5EF4-FFF2-40B4-BE49-F238E27FC236}">
                  <a16:creationId xmlns:a16="http://schemas.microsoft.com/office/drawing/2014/main" id="{0AEE93C9-E18A-4109-8CAB-BDD52D728D89}"/>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Rectangle: Rounded Corners 40">
              <a:extLst>
                <a:ext uri="{FF2B5EF4-FFF2-40B4-BE49-F238E27FC236}">
                  <a16:creationId xmlns:a16="http://schemas.microsoft.com/office/drawing/2014/main" id="{A11AD694-77FB-4F42-AB66-7746B350A29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TextBox 41">
              <a:extLst>
                <a:ext uri="{FF2B5EF4-FFF2-40B4-BE49-F238E27FC236}">
                  <a16:creationId xmlns:a16="http://schemas.microsoft.com/office/drawing/2014/main" id="{F09B037C-7400-48D5-B8F1-34B7F9DDDCCA}"/>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43" name="TextBox 42">
              <a:extLst>
                <a:ext uri="{FF2B5EF4-FFF2-40B4-BE49-F238E27FC236}">
                  <a16:creationId xmlns:a16="http://schemas.microsoft.com/office/drawing/2014/main" id="{1AD31E8E-333A-4A93-A257-3005F9E8752A}"/>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45" name="Rectangle: Rounded Corners 44">
              <a:extLst>
                <a:ext uri="{FF2B5EF4-FFF2-40B4-BE49-F238E27FC236}">
                  <a16:creationId xmlns:a16="http://schemas.microsoft.com/office/drawing/2014/main" id="{6CD28156-9D80-4946-82F8-4C8D3D4F626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ectangle: Rounded Corners 45">
              <a:extLst>
                <a:ext uri="{FF2B5EF4-FFF2-40B4-BE49-F238E27FC236}">
                  <a16:creationId xmlns:a16="http://schemas.microsoft.com/office/drawing/2014/main" id="{28864C18-B543-4413-9800-D5905DB5AA4B}"/>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EB99D242-2771-4CC3-B200-628BA2E5CFC1}"/>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F7DDC42B-4428-4958-959D-0A037CABD324}"/>
                </a:ext>
              </a:extLst>
            </p:cNvPr>
            <p:cNvSpPr txBox="1"/>
            <p:nvPr/>
          </p:nvSpPr>
          <p:spPr>
            <a:xfrm>
              <a:off x="464233" y="3071668"/>
              <a:ext cx="1129183" cy="428653"/>
            </a:xfrm>
            <a:prstGeom prst="rect">
              <a:avLst/>
            </a:prstGeom>
            <a:noFill/>
          </p:spPr>
          <p:txBody>
            <a:bodyPr wrap="none" rtlCol="0">
              <a:spAutoFit/>
            </a:bodyPr>
            <a:lstStyle/>
            <a:p>
              <a:r>
                <a:rPr lang="en-US" sz="1200" dirty="0"/>
                <a:t>Function</a:t>
              </a:r>
            </a:p>
          </p:txBody>
        </p:sp>
        <p:sp>
          <p:nvSpPr>
            <p:cNvPr id="49" name="TextBox 48">
              <a:extLst>
                <a:ext uri="{FF2B5EF4-FFF2-40B4-BE49-F238E27FC236}">
                  <a16:creationId xmlns:a16="http://schemas.microsoft.com/office/drawing/2014/main" id="{B691E195-F86E-4E92-85C9-97A321203B96}"/>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0" name="TextBox 49">
              <a:extLst>
                <a:ext uri="{FF2B5EF4-FFF2-40B4-BE49-F238E27FC236}">
                  <a16:creationId xmlns:a16="http://schemas.microsoft.com/office/drawing/2014/main" id="{52F4346E-47CC-46FD-B3CE-628B7CC1E522}"/>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51" name="Rectangle: Rounded Corners 50">
              <a:extLst>
                <a:ext uri="{FF2B5EF4-FFF2-40B4-BE49-F238E27FC236}">
                  <a16:creationId xmlns:a16="http://schemas.microsoft.com/office/drawing/2014/main" id="{A33F41B4-0D52-47A3-AD6C-25B7A928A2FA}"/>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TextBox 51">
              <a:extLst>
                <a:ext uri="{FF2B5EF4-FFF2-40B4-BE49-F238E27FC236}">
                  <a16:creationId xmlns:a16="http://schemas.microsoft.com/office/drawing/2014/main" id="{547732FC-FAA5-4043-AF90-D20882CA60E8}"/>
                </a:ext>
              </a:extLst>
            </p:cNvPr>
            <p:cNvSpPr txBox="1"/>
            <p:nvPr/>
          </p:nvSpPr>
          <p:spPr>
            <a:xfrm>
              <a:off x="464233" y="5404817"/>
              <a:ext cx="2333180" cy="428653"/>
            </a:xfrm>
            <a:prstGeom prst="rect">
              <a:avLst/>
            </a:prstGeom>
            <a:noFill/>
          </p:spPr>
          <p:txBody>
            <a:bodyPr wrap="none" rtlCol="0">
              <a:spAutoFit/>
            </a:bodyPr>
            <a:lstStyle/>
            <a:p>
              <a:r>
                <a:rPr lang="en-US" sz="1200" dirty="0"/>
                <a:t>Territory/Geo-Region</a:t>
              </a:r>
            </a:p>
          </p:txBody>
        </p:sp>
      </p:grpSp>
      <p:sp>
        <p:nvSpPr>
          <p:cNvPr id="57" name="Right Brace 56">
            <a:extLst>
              <a:ext uri="{FF2B5EF4-FFF2-40B4-BE49-F238E27FC236}">
                <a16:creationId xmlns:a16="http://schemas.microsoft.com/office/drawing/2014/main" id="{AA271187-B218-44B7-8685-D7F446D6D8B4}"/>
              </a:ext>
            </a:extLst>
          </p:cNvPr>
          <p:cNvSpPr/>
          <p:nvPr/>
        </p:nvSpPr>
        <p:spPr>
          <a:xfrm flipH="1" flipV="1">
            <a:off x="3233867" y="3693366"/>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Right Brace 57">
            <a:extLst>
              <a:ext uri="{FF2B5EF4-FFF2-40B4-BE49-F238E27FC236}">
                <a16:creationId xmlns:a16="http://schemas.microsoft.com/office/drawing/2014/main" id="{C0C6490D-11A4-4D45-B330-135B8640C26C}"/>
              </a:ext>
            </a:extLst>
          </p:cNvPr>
          <p:cNvSpPr/>
          <p:nvPr/>
        </p:nvSpPr>
        <p:spPr>
          <a:xfrm flipH="1" flipV="1">
            <a:off x="3245481" y="558704"/>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7FFB8466-7421-46A8-A2B9-4DA88CDDA9D2}"/>
              </a:ext>
            </a:extLst>
          </p:cNvPr>
          <p:cNvSpPr txBox="1"/>
          <p:nvPr/>
        </p:nvSpPr>
        <p:spPr>
          <a:xfrm>
            <a:off x="1204878" y="8160654"/>
            <a:ext cx="2072683" cy="646331"/>
          </a:xfrm>
          <a:prstGeom prst="rect">
            <a:avLst/>
          </a:prstGeom>
          <a:noFill/>
        </p:spPr>
        <p:txBody>
          <a:bodyPr wrap="none" rtlCol="0">
            <a:spAutoFit/>
          </a:bodyPr>
          <a:lstStyle/>
          <a:p>
            <a:r>
              <a:rPr lang="en-US" dirty="0"/>
              <a:t>Population Function</a:t>
            </a:r>
          </a:p>
          <a:p>
            <a:r>
              <a:rPr lang="en-US" dirty="0"/>
              <a:t>Run Time</a:t>
            </a:r>
          </a:p>
        </p:txBody>
      </p:sp>
    </p:spTree>
    <p:extLst>
      <p:ext uri="{BB962C8B-B14F-4D97-AF65-F5344CB8AC3E}">
        <p14:creationId xmlns:p14="http://schemas.microsoft.com/office/powerpoint/2010/main" val="6067606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886A77-0E49-4AC7-80CD-963444B2A365}"/>
              </a:ext>
            </a:extLst>
          </p:cNvPr>
          <p:cNvSpPr txBox="1"/>
          <p:nvPr/>
        </p:nvSpPr>
        <p:spPr>
          <a:xfrm>
            <a:off x="116711" y="19958"/>
            <a:ext cx="6269802" cy="9202519"/>
          </a:xfrm>
          <a:prstGeom prst="rect">
            <a:avLst/>
          </a:prstGeom>
          <a:noFill/>
        </p:spPr>
        <p:txBody>
          <a:bodyPr wrap="square" rtlCol="0">
            <a:spAutoFit/>
          </a:bodyPr>
          <a:lstStyle/>
          <a:p>
            <a:r>
              <a:rPr lang="en-US" sz="1600" b="1" dirty="0"/>
              <a:t>STEP 1:</a:t>
            </a:r>
          </a:p>
          <a:p>
            <a:r>
              <a:rPr lang="en-US" sz="1600" b="1" dirty="0"/>
              <a:t>INSTANTIATE CONTROLLER (ONAP Installation)</a:t>
            </a:r>
          </a:p>
          <a:p>
            <a:r>
              <a:rPr lang="en-US" sz="1600" b="1" dirty="0"/>
              <a:t>WHO: </a:t>
            </a:r>
            <a:r>
              <a:rPr lang="en-US" sz="1600" dirty="0"/>
              <a:t>Capacity/Network Planning Team (Service Provider), ONAP Installation Team (Service Provider)</a:t>
            </a:r>
          </a:p>
          <a:p>
            <a:r>
              <a:rPr lang="en-US" sz="1600" dirty="0"/>
              <a:t>1a. The Table is Created with no value (Empty)</a:t>
            </a:r>
          </a:p>
          <a:p>
            <a:r>
              <a:rPr lang="en-US" sz="1600" dirty="0"/>
              <a:t>1b. SP provisioning/setup of ONAP instance/installation. i.e. SO, SDN-C, APP-C configuration</a:t>
            </a:r>
          </a:p>
          <a:p>
            <a:r>
              <a:rPr lang="en-US" sz="1600" dirty="0"/>
              <a:t>1c. SP Create instances of ONAP Platforms Controller (SDN-C, APP-C, VF-C)</a:t>
            </a:r>
          </a:p>
          <a:p>
            <a:r>
              <a:rPr lang="en-US" sz="1600" dirty="0"/>
              <a:t>1d. Onboard Profile Controller (tech fun role cloud instance </a:t>
            </a:r>
            <a:r>
              <a:rPr lang="en-US" sz="1600" dirty="0" err="1"/>
              <a:t>loc</a:t>
            </a:r>
            <a:r>
              <a:rPr lang="en-US" sz="1600" dirty="0"/>
              <a:t>)</a:t>
            </a:r>
          </a:p>
          <a:p>
            <a:r>
              <a:rPr lang="en-US" sz="1600" dirty="0"/>
              <a:t>1e. Filling in the Controller part of Table. </a:t>
            </a:r>
          </a:p>
          <a:p>
            <a:r>
              <a:rPr lang="en-US" sz="1600" dirty="0"/>
              <a:t>1f. SO spins up, Controller Registration </a:t>
            </a:r>
            <a:r>
              <a:rPr lang="en-US" sz="1600" dirty="0" err="1"/>
              <a:t>MSvc</a:t>
            </a:r>
            <a:r>
              <a:rPr lang="en-US" sz="1600" dirty="0"/>
              <a:t>, Controller spins up it uses the CRMS.</a:t>
            </a:r>
          </a:p>
          <a:p>
            <a:endParaRPr lang="en-US" sz="1600" dirty="0"/>
          </a:p>
          <a:p>
            <a:r>
              <a:rPr lang="en-US" sz="1600" b="1" dirty="0"/>
              <a:t>STEP 2 (DESIGN TIME ACTIVITIES)</a:t>
            </a:r>
          </a:p>
          <a:p>
            <a:r>
              <a:rPr lang="en-US" sz="1600" b="1" dirty="0"/>
              <a:t>WHO:</a:t>
            </a:r>
          </a:p>
          <a:p>
            <a:r>
              <a:rPr lang="en-US" sz="1600" b="1" dirty="0"/>
              <a:t>SDC Design Studio, CDT, DCAE-DS … </a:t>
            </a:r>
            <a:r>
              <a:rPr lang="en-US" sz="1600" b="1" dirty="0" err="1"/>
              <a:t>etc</a:t>
            </a:r>
            <a:endParaRPr lang="en-US" sz="1600" b="1" dirty="0"/>
          </a:p>
          <a:p>
            <a:r>
              <a:rPr lang="en-US" sz="1600" dirty="0"/>
              <a:t>1a. Input to SDC TOSCA template from VNF-SDK (or manual) that specifies what the NF needs from a controller and NF properties</a:t>
            </a:r>
          </a:p>
          <a:p>
            <a:r>
              <a:rPr lang="en-US" sz="1600" dirty="0"/>
              <a:t>1b. Onboarding </a:t>
            </a:r>
            <a:r>
              <a:rPr lang="en-US" sz="1600" dirty="0" err="1"/>
              <a:t>xNF</a:t>
            </a:r>
            <a:r>
              <a:rPr lang="en-US" sz="1600" dirty="0"/>
              <a:t>-D, Defining Models &amp; Artifacts, Updating SDC Catalog</a:t>
            </a:r>
          </a:p>
          <a:p>
            <a:r>
              <a:rPr lang="en-US" sz="1600" dirty="0"/>
              <a:t>1c. NF information put into the SDC artifacts/CSAR Package</a:t>
            </a:r>
          </a:p>
          <a:p>
            <a:r>
              <a:rPr lang="en-US" sz="1600" dirty="0"/>
              <a:t>1d. (optional) SDC could also update the Controller section of the table (by specifying controller information). Tool/Script to controller information if necessary (due to typos, adaptations for congestion, migrations, new technology domains, </a:t>
            </a:r>
            <a:r>
              <a:rPr lang="en-US" sz="1600" dirty="0" err="1"/>
              <a:t>etc</a:t>
            </a:r>
            <a:r>
              <a:rPr lang="en-US" sz="1600" dirty="0"/>
              <a:t>).</a:t>
            </a:r>
          </a:p>
          <a:p>
            <a:r>
              <a:rPr lang="en-US" sz="1600" dirty="0"/>
              <a:t>1e. SDC distributes Artifacts (CSAR) to ONAP components &amp; listeners</a:t>
            </a:r>
          </a:p>
          <a:p>
            <a:r>
              <a:rPr lang="en-US" sz="1600" dirty="0"/>
              <a:t>1f. Process of ingesting the model (SDC artifacts), SO populates the table (NF part of the table “new”, UPDATES the rest of the table from Optional updates [in step 1d.]).</a:t>
            </a:r>
          </a:p>
          <a:p>
            <a:endParaRPr lang="en-US" sz="1600" dirty="0"/>
          </a:p>
          <a:p>
            <a:r>
              <a:rPr lang="en-US" sz="1600" b="1" dirty="0"/>
              <a:t>STEP 3: (RUN TIME OPERATION)</a:t>
            </a:r>
          </a:p>
          <a:p>
            <a:r>
              <a:rPr lang="en-US" sz="1600" dirty="0"/>
              <a:t>1a. Components in ONAP (e.g. SO, policy) USE the table to find the appropriate controller &amp; APIs for a NF.</a:t>
            </a:r>
          </a:p>
          <a:p>
            <a:r>
              <a:rPr lang="en-US" sz="1600" dirty="0"/>
              <a:t>1b.    When policy’s action require a controller look at the table.</a:t>
            </a:r>
          </a:p>
          <a:p>
            <a:r>
              <a:rPr lang="en-US" sz="1600" dirty="0"/>
              <a:t>	When policy’s action is to consult w/ SO it knows how to talk to SO</a:t>
            </a:r>
          </a:p>
          <a:p>
            <a:r>
              <a:rPr lang="en-US" sz="1600" dirty="0"/>
              <a:t>EXAMPLE: Message from NF, executing a Use Case. e.g. Threshold &gt; NF &gt; DCAE &gt; Policy &gt; Action &gt; SO: Controller to interact w/ NF</a:t>
            </a:r>
          </a:p>
        </p:txBody>
      </p:sp>
      <p:pic>
        <p:nvPicPr>
          <p:cNvPr id="5" name="Picture 4">
            <a:extLst>
              <a:ext uri="{FF2B5EF4-FFF2-40B4-BE49-F238E27FC236}">
                <a16:creationId xmlns:a16="http://schemas.microsoft.com/office/drawing/2014/main" id="{6A4B7398-48A6-4CD8-AC18-3F18BAE8A952}"/>
              </a:ext>
            </a:extLst>
          </p:cNvPr>
          <p:cNvPicPr>
            <a:picLocks noChangeAspect="1"/>
          </p:cNvPicPr>
          <p:nvPr/>
        </p:nvPicPr>
        <p:blipFill>
          <a:blip r:embed="rId2"/>
          <a:stretch>
            <a:fillRect/>
          </a:stretch>
        </p:blipFill>
        <p:spPr>
          <a:xfrm>
            <a:off x="6266894" y="665101"/>
            <a:ext cx="694932" cy="1212972"/>
          </a:xfrm>
          <a:prstGeom prst="rect">
            <a:avLst/>
          </a:prstGeom>
        </p:spPr>
      </p:pic>
      <p:pic>
        <p:nvPicPr>
          <p:cNvPr id="6" name="Picture 5">
            <a:extLst>
              <a:ext uri="{FF2B5EF4-FFF2-40B4-BE49-F238E27FC236}">
                <a16:creationId xmlns:a16="http://schemas.microsoft.com/office/drawing/2014/main" id="{7EBE2BE6-106C-4830-BA85-2B215753AAD5}"/>
              </a:ext>
            </a:extLst>
          </p:cNvPr>
          <p:cNvPicPr>
            <a:picLocks noChangeAspect="1"/>
          </p:cNvPicPr>
          <p:nvPr/>
        </p:nvPicPr>
        <p:blipFill>
          <a:blip r:embed="rId3"/>
          <a:stretch>
            <a:fillRect/>
          </a:stretch>
        </p:blipFill>
        <p:spPr>
          <a:xfrm>
            <a:off x="6386513" y="4572000"/>
            <a:ext cx="710726" cy="1257195"/>
          </a:xfrm>
          <a:prstGeom prst="rect">
            <a:avLst/>
          </a:prstGeom>
        </p:spPr>
      </p:pic>
    </p:spTree>
    <p:extLst>
      <p:ext uri="{BB962C8B-B14F-4D97-AF65-F5344CB8AC3E}">
        <p14:creationId xmlns:p14="http://schemas.microsoft.com/office/powerpoint/2010/main" val="38773387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81A0848-706E-4824-9469-C1D48F2F3D4F}"/>
              </a:ext>
            </a:extLst>
          </p:cNvPr>
          <p:cNvGrpSpPr/>
          <p:nvPr/>
        </p:nvGrpSpPr>
        <p:grpSpPr>
          <a:xfrm>
            <a:off x="-5269" y="-13353"/>
            <a:ext cx="6863269" cy="9157353"/>
            <a:chOff x="-5269" y="-17858"/>
            <a:chExt cx="6863269" cy="8598180"/>
          </a:xfrm>
        </p:grpSpPr>
        <p:sp>
          <p:nvSpPr>
            <p:cNvPr id="3" name="Rectangle 2">
              <a:extLst>
                <a:ext uri="{FF2B5EF4-FFF2-40B4-BE49-F238E27FC236}">
                  <a16:creationId xmlns:a16="http://schemas.microsoft.com/office/drawing/2014/main" id="{DFEFBF68-E74E-4DAD-A5E1-DF55484EFE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9DF2C950-C1AD-4A6D-BA80-3D780906DD73}"/>
                </a:ext>
              </a:extLst>
            </p:cNvPr>
            <p:cNvSpPr txBox="1"/>
            <p:nvPr/>
          </p:nvSpPr>
          <p:spPr>
            <a:xfrm>
              <a:off x="476096" y="-17858"/>
              <a:ext cx="5912196" cy="433474"/>
            </a:xfrm>
            <a:prstGeom prst="rect">
              <a:avLst/>
            </a:prstGeom>
            <a:noFill/>
          </p:spPr>
          <p:txBody>
            <a:bodyPr wrap="none" rtlCol="0">
              <a:spAutoFit/>
            </a:bodyPr>
            <a:lstStyle/>
            <a:p>
              <a:pPr algn="ctr"/>
              <a:r>
                <a:rPr lang="en-US" sz="2400" dirty="0">
                  <a:solidFill>
                    <a:schemeClr val="bg1"/>
                  </a:solidFill>
                  <a:latin typeface="Nokia Pure Headline" pitchFamily="34" charset="0"/>
                </a:rPr>
                <a:t>ONAP Instantiation / Onboarding Controllers</a:t>
              </a:r>
            </a:p>
          </p:txBody>
        </p:sp>
        <p:sp>
          <p:nvSpPr>
            <p:cNvPr id="5" name="Rectangle 4">
              <a:extLst>
                <a:ext uri="{FF2B5EF4-FFF2-40B4-BE49-F238E27FC236}">
                  <a16:creationId xmlns:a16="http://schemas.microsoft.com/office/drawing/2014/main" id="{3F0DAB1F-5E66-404E-8B6F-10973A0D1AE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extBox 5">
            <a:extLst>
              <a:ext uri="{FF2B5EF4-FFF2-40B4-BE49-F238E27FC236}">
                <a16:creationId xmlns:a16="http://schemas.microsoft.com/office/drawing/2014/main" id="{49AA40A9-C793-4477-A108-1E8D801BDBA3}"/>
              </a:ext>
            </a:extLst>
          </p:cNvPr>
          <p:cNvSpPr txBox="1"/>
          <p:nvPr/>
        </p:nvSpPr>
        <p:spPr>
          <a:xfrm>
            <a:off x="103502" y="630690"/>
            <a:ext cx="5182873" cy="4031873"/>
          </a:xfrm>
          <a:prstGeom prst="rect">
            <a:avLst/>
          </a:prstGeom>
          <a:noFill/>
        </p:spPr>
        <p:txBody>
          <a:bodyPr wrap="square" rtlCol="0">
            <a:spAutoFit/>
          </a:bodyPr>
          <a:lstStyle/>
          <a:p>
            <a:r>
              <a:rPr lang="en-US" sz="1600" b="1" dirty="0">
                <a:solidFill>
                  <a:srgbClr val="0000CC"/>
                </a:solidFill>
              </a:rPr>
              <a:t>DESIGN TIME:</a:t>
            </a:r>
          </a:p>
          <a:p>
            <a:r>
              <a:rPr lang="en-US" sz="1600" b="1" dirty="0">
                <a:solidFill>
                  <a:srgbClr val="0000CC"/>
                </a:solidFill>
              </a:rPr>
              <a:t>INSTANTIATE CONTROLLER (ONAP Installation)</a:t>
            </a:r>
          </a:p>
          <a:p>
            <a:r>
              <a:rPr lang="en-US" sz="1600" b="1" dirty="0"/>
              <a:t>WHO: </a:t>
            </a:r>
            <a:r>
              <a:rPr lang="en-US" sz="1600" dirty="0"/>
              <a:t>Capacity/Network Planning Team (Service Provider), ONAP Installation Team (Service Provider)</a:t>
            </a:r>
          </a:p>
          <a:p>
            <a:r>
              <a:rPr lang="en-US" sz="1600" dirty="0"/>
              <a:t>1. </a:t>
            </a:r>
            <a:r>
              <a:rPr lang="en-US" sz="1600" b="1" dirty="0">
                <a:solidFill>
                  <a:srgbClr val="FF0000"/>
                </a:solidFill>
              </a:rPr>
              <a:t>EMPTY TABLE</a:t>
            </a:r>
            <a:r>
              <a:rPr lang="en-US" sz="1600" dirty="0"/>
              <a:t> – In ONAP Build, an Empty Table is Created with no values</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2. </a:t>
            </a:r>
            <a:r>
              <a:rPr lang="en-US" sz="1600" b="1" dirty="0">
                <a:solidFill>
                  <a:srgbClr val="FF0000"/>
                </a:solidFill>
              </a:rPr>
              <a:t>ONAP INSTANCE </a:t>
            </a:r>
            <a:r>
              <a:rPr lang="en-US" sz="1600" dirty="0"/>
              <a:t>- SP provisioning/setup of ONAP instance/installation. i.e. SO, SDN-C, APP-C configuration</a:t>
            </a:r>
          </a:p>
        </p:txBody>
      </p:sp>
      <p:pic>
        <p:nvPicPr>
          <p:cNvPr id="7" name="Picture 4" descr="C:\Users\cheung\AppData\Local\Temp\SNAGHTML2ee0250.PNG">
            <a:extLst>
              <a:ext uri="{FF2B5EF4-FFF2-40B4-BE49-F238E27FC236}">
                <a16:creationId xmlns:a16="http://schemas.microsoft.com/office/drawing/2014/main" id="{1009EBC6-DA00-42F5-BD20-202CCEA00B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6093" y="500300"/>
            <a:ext cx="1648405" cy="165248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53124CD6-781C-463D-A0BD-AEBDB99E8B86}"/>
              </a:ext>
            </a:extLst>
          </p:cNvPr>
          <p:cNvGraphicFramePr>
            <a:graphicFrameLocks noGrp="1"/>
          </p:cNvGraphicFramePr>
          <p:nvPr>
            <p:extLst>
              <p:ext uri="{D42A27DB-BD31-4B8C-83A1-F6EECF244321}">
                <p14:modId xmlns:p14="http://schemas.microsoft.com/office/powerpoint/2010/main" val="3605820453"/>
              </p:ext>
            </p:extLst>
          </p:nvPr>
        </p:nvGraphicFramePr>
        <p:xfrm>
          <a:off x="2554827" y="2081926"/>
          <a:ext cx="3065368" cy="181356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p>
                      <a:r>
                        <a:rPr lang="en-US" sz="10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0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9" name="Group 8">
            <a:extLst>
              <a:ext uri="{FF2B5EF4-FFF2-40B4-BE49-F238E27FC236}">
                <a16:creationId xmlns:a16="http://schemas.microsoft.com/office/drawing/2014/main" id="{21234D34-FFCA-4765-8569-2A3AD3A7E9D5}"/>
              </a:ext>
            </a:extLst>
          </p:cNvPr>
          <p:cNvGrpSpPr/>
          <p:nvPr/>
        </p:nvGrpSpPr>
        <p:grpSpPr>
          <a:xfrm>
            <a:off x="4688301" y="4681582"/>
            <a:ext cx="1637418" cy="2892113"/>
            <a:chOff x="228600" y="1310770"/>
            <a:chExt cx="2590800" cy="4576037"/>
          </a:xfrm>
        </p:grpSpPr>
        <p:sp>
          <p:nvSpPr>
            <p:cNvPr id="10" name="Rectangle 9">
              <a:extLst>
                <a:ext uri="{FF2B5EF4-FFF2-40B4-BE49-F238E27FC236}">
                  <a16:creationId xmlns:a16="http://schemas.microsoft.com/office/drawing/2014/main" id="{51781B5E-0A05-42F7-9B82-DB4F3207D7D5}"/>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D5F1A30E-4B2F-4119-9F2C-E276AA733D4D}"/>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1888584C-84EB-4776-938B-8AD7632568BC}"/>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Rounded Corners 12">
              <a:extLst>
                <a:ext uri="{FF2B5EF4-FFF2-40B4-BE49-F238E27FC236}">
                  <a16:creationId xmlns:a16="http://schemas.microsoft.com/office/drawing/2014/main" id="{467D8942-1508-474E-8980-F3E3642E2C2A}"/>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Rectangle: Rounded Corners 13">
              <a:extLst>
                <a:ext uri="{FF2B5EF4-FFF2-40B4-BE49-F238E27FC236}">
                  <a16:creationId xmlns:a16="http://schemas.microsoft.com/office/drawing/2014/main" id="{FFAF0638-5612-457C-8A50-F1FC5F5FE708}"/>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TextBox 14">
              <a:extLst>
                <a:ext uri="{FF2B5EF4-FFF2-40B4-BE49-F238E27FC236}">
                  <a16:creationId xmlns:a16="http://schemas.microsoft.com/office/drawing/2014/main" id="{828DDB12-B072-43CF-BEB4-D2EF4761F2AD}"/>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6" name="TextBox 15">
              <a:extLst>
                <a:ext uri="{FF2B5EF4-FFF2-40B4-BE49-F238E27FC236}">
                  <a16:creationId xmlns:a16="http://schemas.microsoft.com/office/drawing/2014/main" id="{1DCE34E9-C8BB-41CA-9898-DF02018818EB}"/>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7" name="TextBox 16">
              <a:extLst>
                <a:ext uri="{FF2B5EF4-FFF2-40B4-BE49-F238E27FC236}">
                  <a16:creationId xmlns:a16="http://schemas.microsoft.com/office/drawing/2014/main" id="{7D3D865E-1664-490B-BC34-B5DBA119B1E5}"/>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8" name="TextBox 17">
              <a:extLst>
                <a:ext uri="{FF2B5EF4-FFF2-40B4-BE49-F238E27FC236}">
                  <a16:creationId xmlns:a16="http://schemas.microsoft.com/office/drawing/2014/main" id="{4DD48884-CE06-4B62-BB9B-8EC81096E2BA}"/>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9" name="Rectangle: Rounded Corners 18">
              <a:extLst>
                <a:ext uri="{FF2B5EF4-FFF2-40B4-BE49-F238E27FC236}">
                  <a16:creationId xmlns:a16="http://schemas.microsoft.com/office/drawing/2014/main" id="{7EEFA55E-A8BB-4D58-93E8-A933EF4BA6BD}"/>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TextBox 19">
              <a:extLst>
                <a:ext uri="{FF2B5EF4-FFF2-40B4-BE49-F238E27FC236}">
                  <a16:creationId xmlns:a16="http://schemas.microsoft.com/office/drawing/2014/main" id="{BB1B851B-0262-41BC-8AC2-662EE5E4AF8D}"/>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21" name="TextBox 20">
              <a:extLst>
                <a:ext uri="{FF2B5EF4-FFF2-40B4-BE49-F238E27FC236}">
                  <a16:creationId xmlns:a16="http://schemas.microsoft.com/office/drawing/2014/main" id="{A3CE77AD-B34B-41F8-94B7-529383B4644B}"/>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sp>
        <p:nvSpPr>
          <p:cNvPr id="22" name="TextBox 21">
            <a:extLst>
              <a:ext uri="{FF2B5EF4-FFF2-40B4-BE49-F238E27FC236}">
                <a16:creationId xmlns:a16="http://schemas.microsoft.com/office/drawing/2014/main" id="{C93BF37B-76A0-4393-9E5F-33DAB9069844}"/>
              </a:ext>
            </a:extLst>
          </p:cNvPr>
          <p:cNvSpPr txBox="1"/>
          <p:nvPr/>
        </p:nvSpPr>
        <p:spPr>
          <a:xfrm>
            <a:off x="116220" y="4730570"/>
            <a:ext cx="4453186" cy="3785652"/>
          </a:xfrm>
          <a:prstGeom prst="rect">
            <a:avLst/>
          </a:prstGeom>
          <a:noFill/>
        </p:spPr>
        <p:txBody>
          <a:bodyPr wrap="square" rtlCol="0">
            <a:spAutoFit/>
          </a:bodyPr>
          <a:lstStyle/>
          <a:p>
            <a:r>
              <a:rPr lang="en-US" sz="1600" dirty="0"/>
              <a:t>3. </a:t>
            </a:r>
            <a:r>
              <a:rPr lang="en-US" sz="1600" b="1" dirty="0">
                <a:solidFill>
                  <a:srgbClr val="FF0000"/>
                </a:solidFill>
              </a:rPr>
              <a:t>CONTROLLER INSTANCES</a:t>
            </a:r>
            <a:r>
              <a:rPr lang="en-US" sz="1600" dirty="0"/>
              <a:t> - SP Create instances of ONAP Platforms Controller (SDN-C, APP-C, VF-C)</a:t>
            </a:r>
          </a:p>
          <a:p>
            <a:r>
              <a:rPr lang="en-US" sz="1600" dirty="0"/>
              <a:t>4. </a:t>
            </a:r>
            <a:r>
              <a:rPr lang="en-US" sz="1600" b="1" dirty="0">
                <a:solidFill>
                  <a:srgbClr val="FF0000"/>
                </a:solidFill>
              </a:rPr>
              <a:t>ONBOARD CONTROLLERS </a:t>
            </a:r>
            <a:r>
              <a:rPr lang="en-US" sz="1600" dirty="0"/>
              <a:t>- Onboard Profile Controller (tech domain, function, role, cloud instance, territory/region)</a:t>
            </a:r>
          </a:p>
          <a:p>
            <a:r>
              <a:rPr lang="en-US" sz="1600" dirty="0"/>
              <a:t>5. </a:t>
            </a:r>
            <a:r>
              <a:rPr lang="en-US" sz="1600" b="1" dirty="0">
                <a:solidFill>
                  <a:srgbClr val="FF0000"/>
                </a:solidFill>
              </a:rPr>
              <a:t>CONTROLLER PART OF TABLE</a:t>
            </a:r>
            <a:r>
              <a:rPr lang="en-US" sz="1600" dirty="0"/>
              <a:t> - Fill in the Controller part of Table. </a:t>
            </a:r>
          </a:p>
          <a:p>
            <a:endParaRPr lang="en-US" sz="1600" dirty="0"/>
          </a:p>
          <a:p>
            <a:endParaRPr lang="en-US" sz="1600" dirty="0"/>
          </a:p>
          <a:p>
            <a:endParaRPr lang="en-US" sz="1600" dirty="0"/>
          </a:p>
          <a:p>
            <a:endParaRPr lang="en-US" sz="1600" dirty="0"/>
          </a:p>
          <a:p>
            <a:endParaRPr lang="en-US" sz="1600" dirty="0"/>
          </a:p>
          <a:p>
            <a:r>
              <a:rPr lang="en-US" sz="1600" dirty="0"/>
              <a:t>6. </a:t>
            </a:r>
            <a:r>
              <a:rPr lang="en-US" sz="1600" b="1" dirty="0">
                <a:solidFill>
                  <a:srgbClr val="FF0000"/>
                </a:solidFill>
              </a:rPr>
              <a:t>SO</a:t>
            </a:r>
            <a:r>
              <a:rPr lang="en-US" sz="1600" dirty="0"/>
              <a:t> - SO spins up, </a:t>
            </a:r>
            <a:r>
              <a:rPr lang="en-US" sz="1600" b="1" dirty="0">
                <a:solidFill>
                  <a:srgbClr val="FF0000"/>
                </a:solidFill>
              </a:rPr>
              <a:t>Controller Registration </a:t>
            </a:r>
            <a:r>
              <a:rPr lang="en-US" sz="1600" b="1" dirty="0" err="1">
                <a:solidFill>
                  <a:srgbClr val="FF0000"/>
                </a:solidFill>
              </a:rPr>
              <a:t>MSvc</a:t>
            </a:r>
            <a:r>
              <a:rPr lang="en-US" sz="1600" dirty="0"/>
              <a:t>, Controller spins up it uses the Controller Registration Micro-Service (CRMS).</a:t>
            </a:r>
          </a:p>
        </p:txBody>
      </p:sp>
    </p:spTree>
    <p:extLst>
      <p:ext uri="{BB962C8B-B14F-4D97-AF65-F5344CB8AC3E}">
        <p14:creationId xmlns:p14="http://schemas.microsoft.com/office/powerpoint/2010/main" val="2268901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“Roles” (Operator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a:t>
            </a:r>
            <a:r>
              <a:rPr lang="en-US" b="1" u="sng" dirty="0">
                <a:solidFill>
                  <a:srgbClr val="FF0000"/>
                </a:solidFill>
              </a:rPr>
              <a:t>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a:t>
            </a:r>
            <a:r>
              <a:rPr lang="en-US" b="1" u="sng" dirty="0"/>
              <a:t>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2766655" cy="369332"/>
          </a:xfrm>
          <a:prstGeom prst="rect">
            <a:avLst/>
          </a:prstGeom>
          <a:noFill/>
        </p:spPr>
        <p:txBody>
          <a:bodyPr wrap="none" rtlCol="0">
            <a:spAutoFit/>
          </a:bodyPr>
          <a:lstStyle/>
          <a:p>
            <a:r>
              <a:rPr lang="en-US" b="1" dirty="0">
                <a:solidFill>
                  <a:srgbClr val="0000CC"/>
                </a:solidFill>
              </a:rPr>
              <a:t>(ONAP) PLATFORM </a:t>
            </a:r>
            <a:r>
              <a:rPr lang="en-US" b="1" u="sng" dirty="0">
                <a:solidFill>
                  <a:srgbClr val="0000CC"/>
                </a:solidFill>
              </a:rPr>
              <a:t>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977361"/>
            <a:ext cx="4364465" cy="2308324"/>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a:p>
            <a:r>
              <a:rPr lang="en-US" dirty="0"/>
              <a:t>NF Interconnectivity, chaining, relations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471702" cy="2031325"/>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a:p>
            <a:r>
              <a:rPr lang="en-US" dirty="0"/>
              <a:t>Data/Information model</a:t>
            </a:r>
          </a:p>
          <a:p>
            <a:r>
              <a:rPr lang="en-US" dirty="0"/>
              <a:t>VNF and PNF resources</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625057"/>
            <a:ext cx="4579780" cy="2308324"/>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&amp; Catalog</a:t>
            </a:r>
          </a:p>
          <a:p>
            <a:r>
              <a:rPr lang="en-US" dirty="0"/>
              <a:t>ONAP Components (SO, A&amp;AI, APPC/SDNC </a:t>
            </a:r>
            <a:r>
              <a:rPr lang="en-US" dirty="0" err="1"/>
              <a:t>etc</a:t>
            </a:r>
            <a:r>
              <a:rPr lang="en-US" dirty="0"/>
              <a:t>)</a:t>
            </a:r>
          </a:p>
          <a:p>
            <a:r>
              <a:rPr lang="en-US" dirty="0"/>
              <a:t>Inventory, Events</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792FE-7EC3-453E-A26E-BA032302E9C8}"/>
              </a:ext>
            </a:extLst>
          </p:cNvPr>
          <p:cNvSpPr/>
          <p:nvPr/>
        </p:nvSpPr>
        <p:spPr>
          <a:xfrm>
            <a:off x="4854795" y="6939098"/>
            <a:ext cx="1345344" cy="15254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689289" y="-17858"/>
              <a:ext cx="548579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 Design Time</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306338" y="512664"/>
            <a:ext cx="2383213" cy="523220"/>
            <a:chOff x="1305319" y="2342869"/>
            <a:chExt cx="1225034" cy="523220"/>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724742" y="2342869"/>
              <a:ext cx="396502" cy="523220"/>
            </a:xfrm>
            <a:prstGeom prst="rect">
              <a:avLst/>
            </a:prstGeom>
            <a:noFill/>
          </p:spPr>
          <p:txBody>
            <a:bodyPr wrap="none" rtlCol="0">
              <a:spAutoFit/>
            </a:bodyPr>
            <a:lstStyle/>
            <a:p>
              <a:pPr algn="ctr"/>
              <a:r>
                <a:rPr lang="en-US" sz="2800" b="1" dirty="0">
                  <a:solidFill>
                    <a:schemeClr val="bg1"/>
                  </a:solidFill>
                </a:rPr>
                <a:t>SDC</a:t>
              </a:r>
            </a:p>
          </p:txBody>
        </p:sp>
      </p:grpSp>
      <p:graphicFrame>
        <p:nvGraphicFramePr>
          <p:cNvPr id="53" name="Table 52">
            <a:extLst>
              <a:ext uri="{FF2B5EF4-FFF2-40B4-BE49-F238E27FC236}">
                <a16:creationId xmlns:a16="http://schemas.microsoft.com/office/drawing/2014/main" id="{EAF7DFF4-5FB6-48C2-9E40-FEB103004376}"/>
              </a:ext>
            </a:extLst>
          </p:cNvPr>
          <p:cNvGraphicFramePr>
            <a:graphicFrameLocks noGrp="1"/>
          </p:cNvGraphicFramePr>
          <p:nvPr>
            <p:extLst>
              <p:ext uri="{D42A27DB-BD31-4B8C-83A1-F6EECF244321}">
                <p14:modId xmlns:p14="http://schemas.microsoft.com/office/powerpoint/2010/main" val="1360731214"/>
              </p:ext>
            </p:extLst>
          </p:nvPr>
        </p:nvGraphicFramePr>
        <p:xfrm>
          <a:off x="4324779" y="724238"/>
          <a:ext cx="2460428" cy="2743200"/>
        </p:xfrm>
        <a:graphic>
          <a:graphicData uri="http://schemas.openxmlformats.org/drawingml/2006/table">
            <a:tbl>
              <a:tblPr firstRow="1" bandRow="1">
                <a:tableStyleId>{5C22544A-7EE6-4342-B048-85BDC9FD1C3A}</a:tableStyleId>
              </a:tblPr>
              <a:tblGrid>
                <a:gridCol w="685371">
                  <a:extLst>
                    <a:ext uri="{9D8B030D-6E8A-4147-A177-3AD203B41FA5}">
                      <a16:colId xmlns:a16="http://schemas.microsoft.com/office/drawing/2014/main" val="2850618537"/>
                    </a:ext>
                  </a:extLst>
                </a:gridCol>
                <a:gridCol w="609600">
                  <a:extLst>
                    <a:ext uri="{9D8B030D-6E8A-4147-A177-3AD203B41FA5}">
                      <a16:colId xmlns:a16="http://schemas.microsoft.com/office/drawing/2014/main" val="3695868275"/>
                    </a:ext>
                  </a:extLst>
                </a:gridCol>
                <a:gridCol w="550350">
                  <a:extLst>
                    <a:ext uri="{9D8B030D-6E8A-4147-A177-3AD203B41FA5}">
                      <a16:colId xmlns:a16="http://schemas.microsoft.com/office/drawing/2014/main" val="780375006"/>
                    </a:ext>
                  </a:extLst>
                </a:gridCol>
                <a:gridCol w="615107">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p>
                      <a:r>
                        <a:rPr lang="en-US" sz="10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sp>
        <p:nvSpPr>
          <p:cNvPr id="54" name="Right Brace 53">
            <a:extLst>
              <a:ext uri="{FF2B5EF4-FFF2-40B4-BE49-F238E27FC236}">
                <a16:creationId xmlns:a16="http://schemas.microsoft.com/office/drawing/2014/main" id="{EC8AF297-E0F1-43A1-A305-646CCD6A5C77}"/>
              </a:ext>
            </a:extLst>
          </p:cNvPr>
          <p:cNvSpPr/>
          <p:nvPr/>
        </p:nvSpPr>
        <p:spPr>
          <a:xfrm flipH="1" flipV="1">
            <a:off x="4015347" y="736600"/>
            <a:ext cx="326204" cy="8153398"/>
          </a:xfrm>
          <a:prstGeom prst="rightBrace">
            <a:avLst>
              <a:gd name="adj1" fmla="val 0"/>
              <a:gd name="adj2" fmla="val 50000"/>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6E1E619E-5AD7-4A94-BB86-91523E118B35}"/>
              </a:ext>
            </a:extLst>
          </p:cNvPr>
          <p:cNvSpPr txBox="1"/>
          <p:nvPr/>
        </p:nvSpPr>
        <p:spPr>
          <a:xfrm>
            <a:off x="28719" y="1030293"/>
            <a:ext cx="4005476" cy="8463855"/>
          </a:xfrm>
          <a:prstGeom prst="rect">
            <a:avLst/>
          </a:prstGeom>
          <a:noFill/>
        </p:spPr>
        <p:txBody>
          <a:bodyPr wrap="square" rtlCol="0">
            <a:spAutoFit/>
          </a:bodyPr>
          <a:lstStyle/>
          <a:p>
            <a:r>
              <a:rPr lang="en-US" sz="1600" b="1" dirty="0">
                <a:solidFill>
                  <a:srgbClr val="0000CC"/>
                </a:solidFill>
              </a:rPr>
              <a:t>STEP 1: DESIGN TIME</a:t>
            </a:r>
          </a:p>
          <a:p>
            <a:r>
              <a:rPr lang="en-US" sz="1600" b="1" dirty="0"/>
              <a:t>WHO: SDC Design Studio</a:t>
            </a:r>
          </a:p>
          <a:p>
            <a:r>
              <a:rPr lang="en-US" sz="1600" b="1" dirty="0"/>
              <a:t>WHO: Service Operator</a:t>
            </a:r>
          </a:p>
          <a:p>
            <a:r>
              <a:rPr lang="en-US" sz="1600" b="1" dirty="0"/>
              <a:t>INSTANTIATE CONTROLLER (Design Time)</a:t>
            </a:r>
          </a:p>
          <a:p>
            <a:r>
              <a:rPr lang="en-US" sz="1600" dirty="0"/>
              <a:t>1. </a:t>
            </a:r>
            <a:r>
              <a:rPr lang="en-US" sz="1600" b="1" dirty="0" err="1">
                <a:solidFill>
                  <a:srgbClr val="FF0000"/>
                </a:solidFill>
              </a:rPr>
              <a:t>xNF</a:t>
            </a:r>
            <a:r>
              <a:rPr lang="en-US" sz="1600" b="1" dirty="0">
                <a:solidFill>
                  <a:srgbClr val="FF0000"/>
                </a:solidFill>
              </a:rPr>
              <a:t>-SDK</a:t>
            </a:r>
            <a:r>
              <a:rPr lang="en-US" sz="1600" dirty="0"/>
              <a:t> - Input to SDC TOSCA template from </a:t>
            </a:r>
            <a:r>
              <a:rPr lang="en-US" sz="1600" dirty="0" err="1"/>
              <a:t>xNF</a:t>
            </a:r>
            <a:r>
              <a:rPr lang="en-US" sz="1600" dirty="0"/>
              <a:t>-SDK (or manual) that specifies what the NF needs from a controller and NF properties. VNF SDK describe attribute functionalities needed within the TOSCA model those capabilities are mapped into a controller based on the table.</a:t>
            </a:r>
          </a:p>
          <a:p>
            <a:r>
              <a:rPr lang="en-US" sz="1600" dirty="0"/>
              <a:t>2. </a:t>
            </a:r>
            <a:r>
              <a:rPr lang="en-US" sz="1600" b="1" dirty="0">
                <a:solidFill>
                  <a:srgbClr val="FF0000"/>
                </a:solidFill>
              </a:rPr>
              <a:t>Onboard</a:t>
            </a:r>
            <a:r>
              <a:rPr lang="en-US" sz="1600" dirty="0"/>
              <a:t> – Onboard </a:t>
            </a:r>
            <a:r>
              <a:rPr lang="en-US" sz="1600" dirty="0" err="1"/>
              <a:t>xNF</a:t>
            </a:r>
            <a:r>
              <a:rPr lang="en-US" sz="1600" dirty="0"/>
              <a:t>-D, Defining Models &amp; Artifacts, Updating SDC Catalog</a:t>
            </a:r>
          </a:p>
          <a:p>
            <a:r>
              <a:rPr lang="en-US" sz="1600" dirty="0"/>
              <a:t>3. </a:t>
            </a:r>
            <a:r>
              <a:rPr lang="en-US" sz="1600" b="1" dirty="0">
                <a:solidFill>
                  <a:srgbClr val="FF0000"/>
                </a:solidFill>
              </a:rPr>
              <a:t>CSAR</a:t>
            </a:r>
            <a:r>
              <a:rPr lang="en-US" sz="1600" dirty="0"/>
              <a:t> - NF information put into the SDC artifacts/CSAR Package</a:t>
            </a:r>
          </a:p>
          <a:p>
            <a:r>
              <a:rPr lang="en-US" sz="1600" dirty="0"/>
              <a:t>4. </a:t>
            </a:r>
            <a:r>
              <a:rPr lang="en-US" sz="1600" b="1" dirty="0">
                <a:solidFill>
                  <a:srgbClr val="FF0000"/>
                </a:solidFill>
              </a:rPr>
              <a:t>SDC UPDATES</a:t>
            </a:r>
            <a:r>
              <a:rPr lang="en-US" sz="1600" dirty="0"/>
              <a:t> - (optional) SDC could also update the Controller section of the table (by specifying controller information). Tool/Script to controller information if necessary (due to typos, adaptations for congestion, migrations, new technology domains, </a:t>
            </a:r>
            <a:r>
              <a:rPr lang="en-US" sz="1600" dirty="0" err="1"/>
              <a:t>etc</a:t>
            </a:r>
            <a:r>
              <a:rPr lang="en-US" sz="1600" dirty="0"/>
              <a:t>).</a:t>
            </a:r>
          </a:p>
          <a:p>
            <a:r>
              <a:rPr lang="en-US" sz="1600" dirty="0"/>
              <a:t>5. </a:t>
            </a:r>
            <a:r>
              <a:rPr lang="en-US" sz="1600" b="1" dirty="0">
                <a:solidFill>
                  <a:srgbClr val="FF0000"/>
                </a:solidFill>
              </a:rPr>
              <a:t>DISTRIBUTE </a:t>
            </a:r>
            <a:r>
              <a:rPr lang="en-US" sz="1600" dirty="0"/>
              <a:t>- SDC distributes Artifacts (CSAR) to ONAP components &amp; listeners</a:t>
            </a:r>
          </a:p>
          <a:p>
            <a:r>
              <a:rPr lang="en-US" sz="1600" dirty="0"/>
              <a:t>6. </a:t>
            </a:r>
            <a:r>
              <a:rPr lang="en-US" sz="1600" b="1" dirty="0">
                <a:solidFill>
                  <a:srgbClr val="FF0000"/>
                </a:solidFill>
              </a:rPr>
              <a:t>INGEST MODEL</a:t>
            </a:r>
            <a:r>
              <a:rPr lang="en-US" sz="1600" dirty="0"/>
              <a:t> - ONAP Components ingesting the model (SDC artifacts), </a:t>
            </a:r>
            <a:r>
              <a:rPr lang="en-US" sz="1600" b="1" dirty="0">
                <a:solidFill>
                  <a:srgbClr val="0000CC"/>
                </a:solidFill>
              </a:rPr>
              <a:t>SO populates the table</a:t>
            </a:r>
            <a:r>
              <a:rPr lang="en-US" sz="1600" dirty="0"/>
              <a:t> (NF part of the table “new”, UPDATES the rest of the table from Optional updates [in step 1d.]).</a:t>
            </a:r>
          </a:p>
          <a:p>
            <a:r>
              <a:rPr lang="en-US" sz="1600" b="1" dirty="0">
                <a:solidFill>
                  <a:srgbClr val="0000CC"/>
                </a:solidFill>
              </a:rPr>
              <a:t>STEP 2: DESIGN TIME</a:t>
            </a:r>
          </a:p>
          <a:p>
            <a:r>
              <a:rPr lang="en-US" sz="1600" b="1" dirty="0"/>
              <a:t>NF MODEL (Design Time)</a:t>
            </a:r>
          </a:p>
          <a:p>
            <a:r>
              <a:rPr lang="en-US" sz="1600" dirty="0"/>
              <a:t>NF Model ingestion/onboarding</a:t>
            </a:r>
          </a:p>
          <a:p>
            <a:r>
              <a:rPr lang="en-US" sz="1600" dirty="0"/>
              <a:t>NF part of table updated (Vendor Class of NF)</a:t>
            </a:r>
          </a:p>
          <a:p>
            <a:r>
              <a:rPr lang="en-US" sz="1600" dirty="0"/>
              <a:t>CSAR &gt; VNF SDK</a:t>
            </a:r>
          </a:p>
        </p:txBody>
      </p:sp>
      <p:grpSp>
        <p:nvGrpSpPr>
          <p:cNvPr id="56" name="Group 55">
            <a:extLst>
              <a:ext uri="{FF2B5EF4-FFF2-40B4-BE49-F238E27FC236}">
                <a16:creationId xmlns:a16="http://schemas.microsoft.com/office/drawing/2014/main" id="{EF15FE84-9C14-4F01-B4A4-F3CB54BB91A0}"/>
              </a:ext>
            </a:extLst>
          </p:cNvPr>
          <p:cNvGrpSpPr/>
          <p:nvPr/>
        </p:nvGrpSpPr>
        <p:grpSpPr>
          <a:xfrm>
            <a:off x="4732779" y="3566258"/>
            <a:ext cx="1674196" cy="2955175"/>
            <a:chOff x="228600" y="1448607"/>
            <a:chExt cx="2590800" cy="4573098"/>
          </a:xfrm>
        </p:grpSpPr>
        <p:sp>
          <p:nvSpPr>
            <p:cNvPr id="59" name="Rectangle 58">
              <a:extLst>
                <a:ext uri="{FF2B5EF4-FFF2-40B4-BE49-F238E27FC236}">
                  <a16:creationId xmlns:a16="http://schemas.microsoft.com/office/drawing/2014/main" id="{BB9CE060-2DBA-4F34-9747-DD1E1E695834}"/>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0" name="Rectangle: Rounded Corners 59">
              <a:extLst>
                <a:ext uri="{FF2B5EF4-FFF2-40B4-BE49-F238E27FC236}">
                  <a16:creationId xmlns:a16="http://schemas.microsoft.com/office/drawing/2014/main" id="{A8C6FA2D-B91B-42EA-9926-8F43595BF23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1" name="TextBox 60">
              <a:extLst>
                <a:ext uri="{FF2B5EF4-FFF2-40B4-BE49-F238E27FC236}">
                  <a16:creationId xmlns:a16="http://schemas.microsoft.com/office/drawing/2014/main" id="{3E361A64-67A7-4650-A21C-30521200BFB8}"/>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62" name="TextBox 61">
              <a:extLst>
                <a:ext uri="{FF2B5EF4-FFF2-40B4-BE49-F238E27FC236}">
                  <a16:creationId xmlns:a16="http://schemas.microsoft.com/office/drawing/2014/main" id="{B5626B1E-E200-421C-9E3D-EB2795547A7C}"/>
                </a:ext>
              </a:extLst>
            </p:cNvPr>
            <p:cNvSpPr txBox="1"/>
            <p:nvPr/>
          </p:nvSpPr>
          <p:spPr>
            <a:xfrm>
              <a:off x="728848" y="1459498"/>
              <a:ext cx="1538487" cy="523908"/>
            </a:xfrm>
            <a:prstGeom prst="rect">
              <a:avLst/>
            </a:prstGeom>
            <a:noFill/>
          </p:spPr>
          <p:txBody>
            <a:bodyPr wrap="none" rtlCol="0">
              <a:spAutoFit/>
            </a:bodyPr>
            <a:lstStyle/>
            <a:p>
              <a:r>
                <a:rPr lang="en-US" sz="1600" b="1" dirty="0">
                  <a:solidFill>
                    <a:srgbClr val="FF0000"/>
                  </a:solidFill>
                </a:rPr>
                <a:t>NF (Type)</a:t>
              </a:r>
            </a:p>
          </p:txBody>
        </p:sp>
        <p:sp>
          <p:nvSpPr>
            <p:cNvPr id="63" name="Rectangle: Rounded Corners 62">
              <a:extLst>
                <a:ext uri="{FF2B5EF4-FFF2-40B4-BE49-F238E27FC236}">
                  <a16:creationId xmlns:a16="http://schemas.microsoft.com/office/drawing/2014/main" id="{2F079C9A-4F20-4918-A93B-A88688D034E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4" name="Rectangle: Rounded Corners 63">
              <a:extLst>
                <a:ext uri="{FF2B5EF4-FFF2-40B4-BE49-F238E27FC236}">
                  <a16:creationId xmlns:a16="http://schemas.microsoft.com/office/drawing/2014/main" id="{0DFA4438-B882-40C4-9F11-800933D13425}"/>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Rectangle: Rounded Corners 64">
              <a:extLst>
                <a:ext uri="{FF2B5EF4-FFF2-40B4-BE49-F238E27FC236}">
                  <a16:creationId xmlns:a16="http://schemas.microsoft.com/office/drawing/2014/main" id="{27CCF64F-241B-4454-B90A-2E078036D487}"/>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TextBox 65">
              <a:extLst>
                <a:ext uri="{FF2B5EF4-FFF2-40B4-BE49-F238E27FC236}">
                  <a16:creationId xmlns:a16="http://schemas.microsoft.com/office/drawing/2014/main" id="{81ED6F79-A3FC-4E68-8DEC-3899607A741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67" name="TextBox 66">
              <a:extLst>
                <a:ext uri="{FF2B5EF4-FFF2-40B4-BE49-F238E27FC236}">
                  <a16:creationId xmlns:a16="http://schemas.microsoft.com/office/drawing/2014/main" id="{E86DA6BC-0D8C-4678-A153-52BABE59F00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68" name="TextBox 67">
              <a:extLst>
                <a:ext uri="{FF2B5EF4-FFF2-40B4-BE49-F238E27FC236}">
                  <a16:creationId xmlns:a16="http://schemas.microsoft.com/office/drawing/2014/main" id="{4E7BE3F6-9F30-4D53-B1BB-B704E9816E1E}"/>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69" name="Rectangle: Rounded Corners 68">
              <a:extLst>
                <a:ext uri="{FF2B5EF4-FFF2-40B4-BE49-F238E27FC236}">
                  <a16:creationId xmlns:a16="http://schemas.microsoft.com/office/drawing/2014/main" id="{673C84A6-3695-4CBB-973D-45C5CB08F5F8}"/>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TextBox 69">
              <a:extLst>
                <a:ext uri="{FF2B5EF4-FFF2-40B4-BE49-F238E27FC236}">
                  <a16:creationId xmlns:a16="http://schemas.microsoft.com/office/drawing/2014/main" id="{BE7D9800-08AE-4294-B923-5C232945345F}"/>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
        <p:nvSpPr>
          <p:cNvPr id="73" name="TextBox 72">
            <a:extLst>
              <a:ext uri="{FF2B5EF4-FFF2-40B4-BE49-F238E27FC236}">
                <a16:creationId xmlns:a16="http://schemas.microsoft.com/office/drawing/2014/main" id="{20B5F50A-468B-46BB-9C65-F0B3470C73FD}"/>
              </a:ext>
            </a:extLst>
          </p:cNvPr>
          <p:cNvSpPr txBox="1"/>
          <p:nvPr/>
        </p:nvSpPr>
        <p:spPr>
          <a:xfrm>
            <a:off x="5029329" y="7318906"/>
            <a:ext cx="1036246" cy="369332"/>
          </a:xfrm>
          <a:prstGeom prst="rect">
            <a:avLst/>
          </a:prstGeom>
          <a:noFill/>
        </p:spPr>
        <p:txBody>
          <a:bodyPr wrap="none" rtlCol="0">
            <a:spAutoFit/>
          </a:bodyPr>
          <a:lstStyle/>
          <a:p>
            <a:r>
              <a:rPr lang="en-US" b="1" dirty="0"/>
              <a:t>CSAR file</a:t>
            </a:r>
          </a:p>
        </p:txBody>
      </p:sp>
      <p:pic>
        <p:nvPicPr>
          <p:cNvPr id="74" name="Picture 73">
            <a:extLst>
              <a:ext uri="{FF2B5EF4-FFF2-40B4-BE49-F238E27FC236}">
                <a16:creationId xmlns:a16="http://schemas.microsoft.com/office/drawing/2014/main" id="{F982E7F7-FF8A-414B-9B60-FFF15F3DF19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307531" y="7674265"/>
            <a:ext cx="479843" cy="624011"/>
          </a:xfrm>
          <a:prstGeom prst="rect">
            <a:avLst/>
          </a:prstGeom>
        </p:spPr>
      </p:pic>
      <p:grpSp>
        <p:nvGrpSpPr>
          <p:cNvPr id="2" name="Group 1">
            <a:extLst>
              <a:ext uri="{FF2B5EF4-FFF2-40B4-BE49-F238E27FC236}">
                <a16:creationId xmlns:a16="http://schemas.microsoft.com/office/drawing/2014/main" id="{6855EF1C-7BF6-4696-855D-22C5778BF9B9}"/>
              </a:ext>
            </a:extLst>
          </p:cNvPr>
          <p:cNvGrpSpPr/>
          <p:nvPr/>
        </p:nvGrpSpPr>
        <p:grpSpPr>
          <a:xfrm>
            <a:off x="4854795" y="6939098"/>
            <a:ext cx="1385314" cy="369332"/>
            <a:chOff x="5107943" y="3756623"/>
            <a:chExt cx="1385314" cy="369332"/>
          </a:xfrm>
        </p:grpSpPr>
        <p:sp>
          <p:nvSpPr>
            <p:cNvPr id="76" name="Rectangle 75">
              <a:extLst>
                <a:ext uri="{FF2B5EF4-FFF2-40B4-BE49-F238E27FC236}">
                  <a16:creationId xmlns:a16="http://schemas.microsoft.com/office/drawing/2014/main" id="{9EDFCB1A-DFBF-4203-9AC6-9D1BB480CBC2}"/>
                </a:ext>
              </a:extLst>
            </p:cNvPr>
            <p:cNvSpPr/>
            <p:nvPr/>
          </p:nvSpPr>
          <p:spPr>
            <a:xfrm>
              <a:off x="5107943" y="3764351"/>
              <a:ext cx="1345344"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FF4BD824-CE3B-45CE-BE12-3AD483F187B9}"/>
                </a:ext>
              </a:extLst>
            </p:cNvPr>
            <p:cNvSpPr txBox="1"/>
            <p:nvPr/>
          </p:nvSpPr>
          <p:spPr>
            <a:xfrm>
              <a:off x="5108262" y="3756623"/>
              <a:ext cx="1384995" cy="369332"/>
            </a:xfrm>
            <a:prstGeom prst="rect">
              <a:avLst/>
            </a:prstGeom>
            <a:noFill/>
          </p:spPr>
          <p:txBody>
            <a:bodyPr wrap="none" rtlCol="0">
              <a:spAutoFit/>
            </a:bodyPr>
            <a:lstStyle/>
            <a:p>
              <a:r>
                <a:rPr lang="en-US" b="1" dirty="0">
                  <a:solidFill>
                    <a:schemeClr val="bg1"/>
                  </a:solidFill>
                </a:rPr>
                <a:t>NF PACKAGE</a:t>
              </a:r>
            </a:p>
          </p:txBody>
        </p:sp>
      </p:grpSp>
      <p:sp>
        <p:nvSpPr>
          <p:cNvPr id="78" name="Right Brace 77">
            <a:extLst>
              <a:ext uri="{FF2B5EF4-FFF2-40B4-BE49-F238E27FC236}">
                <a16:creationId xmlns:a16="http://schemas.microsoft.com/office/drawing/2014/main" id="{79A31E67-A8BA-4DF0-89A1-3D6F2CCD4BB7}"/>
              </a:ext>
            </a:extLst>
          </p:cNvPr>
          <p:cNvSpPr/>
          <p:nvPr/>
        </p:nvSpPr>
        <p:spPr>
          <a:xfrm rot="5400000" flipV="1">
            <a:off x="5478593" y="5477295"/>
            <a:ext cx="152800" cy="2325206"/>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993927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16A3FC0-9603-4B03-8946-3C18C887810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8A2CEC4-4B37-4EEF-899A-22795EDA40A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B337EBE-DAB5-4523-A427-92F9855AECCB}"/>
                </a:ext>
              </a:extLst>
            </p:cNvPr>
            <p:cNvSpPr txBox="1"/>
            <p:nvPr/>
          </p:nvSpPr>
          <p:spPr>
            <a:xfrm>
              <a:off x="920122" y="-17858"/>
              <a:ext cx="502413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 Run Time</a:t>
              </a:r>
            </a:p>
          </p:txBody>
        </p:sp>
        <p:sp>
          <p:nvSpPr>
            <p:cNvPr id="7" name="Rectangle 6">
              <a:extLst>
                <a:ext uri="{FF2B5EF4-FFF2-40B4-BE49-F238E27FC236}">
                  <a16:creationId xmlns:a16="http://schemas.microsoft.com/office/drawing/2014/main" id="{DB7C05BA-5782-4CEC-97EB-520F53B7B13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6D85CB3C-5E14-473F-8447-9EFAB8D1845B}"/>
              </a:ext>
            </a:extLst>
          </p:cNvPr>
          <p:cNvSpPr/>
          <p:nvPr/>
        </p:nvSpPr>
        <p:spPr>
          <a:xfrm>
            <a:off x="120958" y="528886"/>
            <a:ext cx="6317942" cy="1815882"/>
          </a:xfrm>
          <a:prstGeom prst="rect">
            <a:avLst/>
          </a:prstGeom>
        </p:spPr>
        <p:txBody>
          <a:bodyPr wrap="square">
            <a:spAutoFit/>
          </a:bodyPr>
          <a:lstStyle/>
          <a:p>
            <a:r>
              <a:rPr lang="en-US" sz="1600" b="1" dirty="0">
                <a:solidFill>
                  <a:srgbClr val="0000CC"/>
                </a:solidFill>
              </a:rPr>
              <a:t>STEP 3: (RUN TIME OPERATION)</a:t>
            </a:r>
          </a:p>
          <a:p>
            <a:r>
              <a:rPr lang="en-US" sz="1600" dirty="0"/>
              <a:t>1. </a:t>
            </a:r>
            <a:r>
              <a:rPr lang="en-US" sz="1600" b="1" dirty="0">
                <a:solidFill>
                  <a:srgbClr val="FF0000"/>
                </a:solidFill>
              </a:rPr>
              <a:t>USE TABLE</a:t>
            </a:r>
            <a:r>
              <a:rPr lang="en-US" sz="1600" dirty="0"/>
              <a:t> - Components in ONAP (e.g. SO, policy) USE the table to find the appropriate controller &amp; APIs for a NF.</a:t>
            </a:r>
          </a:p>
          <a:p>
            <a:r>
              <a:rPr lang="en-US" sz="1600" dirty="0"/>
              <a:t>2. </a:t>
            </a:r>
            <a:r>
              <a:rPr lang="en-US" sz="1600" b="1" dirty="0">
                <a:solidFill>
                  <a:srgbClr val="FF0000"/>
                </a:solidFill>
              </a:rPr>
              <a:t>POLICY ACTION</a:t>
            </a:r>
            <a:r>
              <a:rPr lang="en-US" sz="1600" dirty="0"/>
              <a:t> - When policy’s action require a controller look at the table. When policy’s action is to consult w/ SO it knows how to talk to SO. EXAMPLE: Message from NF, executing a Use Case. e.g. Threshold &gt; NF &gt; DCAE &gt; Policy &gt; Action &gt; SO: Controller to interact w/ NF</a:t>
            </a:r>
          </a:p>
        </p:txBody>
      </p:sp>
      <p:graphicFrame>
        <p:nvGraphicFramePr>
          <p:cNvPr id="9" name="Table 8">
            <a:extLst>
              <a:ext uri="{FF2B5EF4-FFF2-40B4-BE49-F238E27FC236}">
                <a16:creationId xmlns:a16="http://schemas.microsoft.com/office/drawing/2014/main" id="{0DCD87D4-188E-405B-B66F-3D891EDAFA8C}"/>
              </a:ext>
            </a:extLst>
          </p:cNvPr>
          <p:cNvGraphicFramePr>
            <a:graphicFrameLocks noGrp="1"/>
          </p:cNvGraphicFramePr>
          <p:nvPr>
            <p:extLst>
              <p:ext uri="{D42A27DB-BD31-4B8C-83A1-F6EECF244321}">
                <p14:modId xmlns:p14="http://schemas.microsoft.com/office/powerpoint/2010/main" val="162555089"/>
              </p:ext>
            </p:extLst>
          </p:nvPr>
        </p:nvGraphicFramePr>
        <p:xfrm>
          <a:off x="2081074" y="2685973"/>
          <a:ext cx="3065368" cy="22606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p>
                      <a:r>
                        <a:rPr lang="en-US" sz="10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10" name="Group 9">
            <a:extLst>
              <a:ext uri="{FF2B5EF4-FFF2-40B4-BE49-F238E27FC236}">
                <a16:creationId xmlns:a16="http://schemas.microsoft.com/office/drawing/2014/main" id="{AACE681B-6037-4AAF-9EB1-F749745BCCEC}"/>
              </a:ext>
            </a:extLst>
          </p:cNvPr>
          <p:cNvGrpSpPr/>
          <p:nvPr/>
        </p:nvGrpSpPr>
        <p:grpSpPr>
          <a:xfrm>
            <a:off x="729070" y="5441867"/>
            <a:ext cx="1789162" cy="672273"/>
            <a:chOff x="1305320" y="2373410"/>
            <a:chExt cx="919676" cy="672273"/>
          </a:xfrm>
        </p:grpSpPr>
        <p:sp>
          <p:nvSpPr>
            <p:cNvPr id="11" name="Rectangle: Rounded Corners 10">
              <a:extLst>
                <a:ext uri="{FF2B5EF4-FFF2-40B4-BE49-F238E27FC236}">
                  <a16:creationId xmlns:a16="http://schemas.microsoft.com/office/drawing/2014/main" id="{C004E756-8AAE-4DF2-B83A-27AED094BFBB}"/>
                </a:ext>
              </a:extLst>
            </p:cNvPr>
            <p:cNvSpPr/>
            <p:nvPr/>
          </p:nvSpPr>
          <p:spPr>
            <a:xfrm>
              <a:off x="1305320" y="2373410"/>
              <a:ext cx="919676" cy="67227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5D7CE941-FE60-437F-817F-20C67DBD9535}"/>
                </a:ext>
              </a:extLst>
            </p:cNvPr>
            <p:cNvSpPr txBox="1"/>
            <p:nvPr/>
          </p:nvSpPr>
          <p:spPr>
            <a:xfrm>
              <a:off x="1611814" y="2447936"/>
              <a:ext cx="306688" cy="523220"/>
            </a:xfrm>
            <a:prstGeom prst="rect">
              <a:avLst/>
            </a:prstGeom>
            <a:noFill/>
          </p:spPr>
          <p:txBody>
            <a:bodyPr wrap="none" rtlCol="0">
              <a:spAutoFit/>
            </a:bodyPr>
            <a:lstStyle/>
            <a:p>
              <a:pPr algn="ctr"/>
              <a:r>
                <a:rPr lang="en-US" sz="2800" b="1" dirty="0">
                  <a:solidFill>
                    <a:schemeClr val="bg1"/>
                  </a:solidFill>
                </a:rPr>
                <a:t>SO</a:t>
              </a:r>
            </a:p>
          </p:txBody>
        </p:sp>
      </p:grpSp>
      <p:grpSp>
        <p:nvGrpSpPr>
          <p:cNvPr id="13" name="Group 12">
            <a:extLst>
              <a:ext uri="{FF2B5EF4-FFF2-40B4-BE49-F238E27FC236}">
                <a16:creationId xmlns:a16="http://schemas.microsoft.com/office/drawing/2014/main" id="{4D1A33BB-6754-4D27-96FA-DA0C6D4E3892}"/>
              </a:ext>
            </a:extLst>
          </p:cNvPr>
          <p:cNvGrpSpPr/>
          <p:nvPr/>
        </p:nvGrpSpPr>
        <p:grpSpPr>
          <a:xfrm>
            <a:off x="4498528" y="5441866"/>
            <a:ext cx="1789162" cy="672273"/>
            <a:chOff x="1305320" y="2373410"/>
            <a:chExt cx="919676" cy="672273"/>
          </a:xfrm>
        </p:grpSpPr>
        <p:sp>
          <p:nvSpPr>
            <p:cNvPr id="14" name="Rectangle: Rounded Corners 13">
              <a:extLst>
                <a:ext uri="{FF2B5EF4-FFF2-40B4-BE49-F238E27FC236}">
                  <a16:creationId xmlns:a16="http://schemas.microsoft.com/office/drawing/2014/main" id="{D06BA57E-6BCE-4E0B-9424-ADABAC043E87}"/>
                </a:ext>
              </a:extLst>
            </p:cNvPr>
            <p:cNvSpPr/>
            <p:nvPr/>
          </p:nvSpPr>
          <p:spPr>
            <a:xfrm>
              <a:off x="1305320" y="2373410"/>
              <a:ext cx="919676" cy="67227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682AC09A-7B77-4144-96A0-0E053BEA5427}"/>
                </a:ext>
              </a:extLst>
            </p:cNvPr>
            <p:cNvSpPr txBox="1"/>
            <p:nvPr/>
          </p:nvSpPr>
          <p:spPr>
            <a:xfrm>
              <a:off x="1332403" y="2447936"/>
              <a:ext cx="865514" cy="523220"/>
            </a:xfrm>
            <a:prstGeom prst="rect">
              <a:avLst/>
            </a:prstGeom>
            <a:noFill/>
          </p:spPr>
          <p:txBody>
            <a:bodyPr wrap="none" rtlCol="0">
              <a:spAutoFit/>
            </a:bodyPr>
            <a:lstStyle/>
            <a:p>
              <a:pPr algn="ctr"/>
              <a:r>
                <a:rPr lang="en-US" sz="2800" b="1" dirty="0">
                  <a:solidFill>
                    <a:schemeClr val="bg1"/>
                  </a:solidFill>
                </a:rPr>
                <a:t>Controller</a:t>
              </a:r>
            </a:p>
          </p:txBody>
        </p:sp>
      </p:grpSp>
      <p:sp>
        <p:nvSpPr>
          <p:cNvPr id="17" name="Arrow: Left-Up 16">
            <a:extLst>
              <a:ext uri="{FF2B5EF4-FFF2-40B4-BE49-F238E27FC236}">
                <a16:creationId xmlns:a16="http://schemas.microsoft.com/office/drawing/2014/main" id="{0512C7AA-9EC4-430A-95E6-BF227FF2CD6F}"/>
              </a:ext>
            </a:extLst>
          </p:cNvPr>
          <p:cNvSpPr/>
          <p:nvPr/>
        </p:nvSpPr>
        <p:spPr>
          <a:xfrm rot="16200000" flipV="1">
            <a:off x="861674" y="4160723"/>
            <a:ext cx="1657346" cy="636588"/>
          </a:xfrm>
          <a:prstGeom prst="leftUpArrow">
            <a:avLst>
              <a:gd name="adj1" fmla="val 20256"/>
              <a:gd name="adj2" fmla="val 25000"/>
              <a:gd name="adj3" fmla="val 25000"/>
            </a:avLst>
          </a:prstGeom>
          <a:solidFill>
            <a:srgbClr val="00B0F0"/>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0D351C22-99D8-4D4B-ABE9-A3C100506D1B}"/>
              </a:ext>
            </a:extLst>
          </p:cNvPr>
          <p:cNvSpPr/>
          <p:nvPr/>
        </p:nvSpPr>
        <p:spPr>
          <a:xfrm>
            <a:off x="2721988" y="5560407"/>
            <a:ext cx="1577340" cy="435189"/>
          </a:xfrm>
          <a:prstGeom prst="rightArrow">
            <a:avLst/>
          </a:prstGeom>
          <a:solidFill>
            <a:srgbClr val="00B0F0"/>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08C48EA0-6ECD-4FA1-A1DD-867056D9FD2A}"/>
              </a:ext>
            </a:extLst>
          </p:cNvPr>
          <p:cNvGrpSpPr/>
          <p:nvPr/>
        </p:nvGrpSpPr>
        <p:grpSpPr>
          <a:xfrm>
            <a:off x="729070" y="7333795"/>
            <a:ext cx="1789162" cy="672273"/>
            <a:chOff x="1305320" y="2373410"/>
            <a:chExt cx="919676" cy="672273"/>
          </a:xfrm>
        </p:grpSpPr>
        <p:sp>
          <p:nvSpPr>
            <p:cNvPr id="21" name="Rectangle: Rounded Corners 20">
              <a:extLst>
                <a:ext uri="{FF2B5EF4-FFF2-40B4-BE49-F238E27FC236}">
                  <a16:creationId xmlns:a16="http://schemas.microsoft.com/office/drawing/2014/main" id="{81CEEE6D-20B9-4A31-9F45-B110D8A87BA7}"/>
                </a:ext>
              </a:extLst>
            </p:cNvPr>
            <p:cNvSpPr/>
            <p:nvPr/>
          </p:nvSpPr>
          <p:spPr>
            <a:xfrm>
              <a:off x="1305320" y="2373410"/>
              <a:ext cx="919676" cy="67227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60E2E608-0341-42E0-B8A1-859E0CD8DD17}"/>
                </a:ext>
              </a:extLst>
            </p:cNvPr>
            <p:cNvSpPr txBox="1"/>
            <p:nvPr/>
          </p:nvSpPr>
          <p:spPr>
            <a:xfrm>
              <a:off x="1332918" y="2447936"/>
              <a:ext cx="864493" cy="523220"/>
            </a:xfrm>
            <a:prstGeom prst="rect">
              <a:avLst/>
            </a:prstGeom>
            <a:noFill/>
          </p:spPr>
          <p:txBody>
            <a:bodyPr wrap="none" rtlCol="0">
              <a:spAutoFit/>
            </a:bodyPr>
            <a:lstStyle/>
            <a:p>
              <a:pPr algn="ctr"/>
              <a:r>
                <a:rPr lang="en-US" sz="2800" b="1" dirty="0">
                  <a:solidFill>
                    <a:schemeClr val="bg1"/>
                  </a:solidFill>
                </a:rPr>
                <a:t>M-Service</a:t>
              </a:r>
            </a:p>
          </p:txBody>
        </p:sp>
      </p:grpSp>
      <p:sp>
        <p:nvSpPr>
          <p:cNvPr id="19" name="Oval 18">
            <a:extLst>
              <a:ext uri="{FF2B5EF4-FFF2-40B4-BE49-F238E27FC236}">
                <a16:creationId xmlns:a16="http://schemas.microsoft.com/office/drawing/2014/main" id="{EC477C10-71A2-4635-99E7-5786DF8E67CC}"/>
              </a:ext>
            </a:extLst>
          </p:cNvPr>
          <p:cNvSpPr/>
          <p:nvPr/>
        </p:nvSpPr>
        <p:spPr>
          <a:xfrm>
            <a:off x="2292070" y="7137311"/>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sp>
        <p:nvSpPr>
          <p:cNvPr id="23" name="Arrow: Up-Down 22">
            <a:extLst>
              <a:ext uri="{FF2B5EF4-FFF2-40B4-BE49-F238E27FC236}">
                <a16:creationId xmlns:a16="http://schemas.microsoft.com/office/drawing/2014/main" id="{5CFB7560-F111-4746-9B70-B771430A2A64}"/>
              </a:ext>
            </a:extLst>
          </p:cNvPr>
          <p:cNvSpPr/>
          <p:nvPr/>
        </p:nvSpPr>
        <p:spPr>
          <a:xfrm>
            <a:off x="1433970" y="6248316"/>
            <a:ext cx="256377" cy="1010951"/>
          </a:xfrm>
          <a:prstGeom prst="upDownArrow">
            <a:avLst/>
          </a:prstGeom>
          <a:solidFill>
            <a:srgbClr val="00B0F0"/>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6" descr="C:\Users\cheung\AppData\Local\Temp\SNAGHTMLa7b04d7.PNG">
            <a:extLst>
              <a:ext uri="{FF2B5EF4-FFF2-40B4-BE49-F238E27FC236}">
                <a16:creationId xmlns:a16="http://schemas.microsoft.com/office/drawing/2014/main" id="{DD9E9914-1F99-405A-8247-36835922D8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6141" y="7159033"/>
            <a:ext cx="328909" cy="33050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2CF5801-6AB2-4920-A740-8047E832CA3E}"/>
              </a:ext>
            </a:extLst>
          </p:cNvPr>
          <p:cNvSpPr txBox="1"/>
          <p:nvPr/>
        </p:nvSpPr>
        <p:spPr>
          <a:xfrm>
            <a:off x="369516" y="3578380"/>
            <a:ext cx="885050" cy="923330"/>
          </a:xfrm>
          <a:prstGeom prst="rect">
            <a:avLst/>
          </a:prstGeom>
          <a:noFill/>
        </p:spPr>
        <p:txBody>
          <a:bodyPr wrap="none" rtlCol="0">
            <a:spAutoFit/>
          </a:bodyPr>
          <a:lstStyle/>
          <a:p>
            <a:r>
              <a:rPr lang="en-US" dirty="0"/>
              <a:t>Run</a:t>
            </a:r>
          </a:p>
          <a:p>
            <a:r>
              <a:rPr lang="en-US" dirty="0"/>
              <a:t>Time</a:t>
            </a:r>
          </a:p>
          <a:p>
            <a:r>
              <a:rPr lang="en-US" dirty="0"/>
              <a:t>Catalog</a:t>
            </a:r>
          </a:p>
        </p:txBody>
      </p:sp>
      <p:grpSp>
        <p:nvGrpSpPr>
          <p:cNvPr id="25" name="Group 24">
            <a:extLst>
              <a:ext uri="{FF2B5EF4-FFF2-40B4-BE49-F238E27FC236}">
                <a16:creationId xmlns:a16="http://schemas.microsoft.com/office/drawing/2014/main" id="{2B1A1796-D390-4C11-9E1C-14D4C5B0FC34}"/>
              </a:ext>
            </a:extLst>
          </p:cNvPr>
          <p:cNvGrpSpPr/>
          <p:nvPr/>
        </p:nvGrpSpPr>
        <p:grpSpPr>
          <a:xfrm>
            <a:off x="866435" y="3204777"/>
            <a:ext cx="424347" cy="747205"/>
            <a:chOff x="6968647" y="2794607"/>
            <a:chExt cx="435769" cy="767317"/>
          </a:xfrm>
        </p:grpSpPr>
        <p:sp>
          <p:nvSpPr>
            <p:cNvPr id="26" name="Cylinder 25">
              <a:extLst>
                <a:ext uri="{FF2B5EF4-FFF2-40B4-BE49-F238E27FC236}">
                  <a16:creationId xmlns:a16="http://schemas.microsoft.com/office/drawing/2014/main" id="{F8F93707-7B55-44A4-BEC0-A57168132752}"/>
                </a:ext>
              </a:extLst>
            </p:cNvPr>
            <p:cNvSpPr/>
            <p:nvPr/>
          </p:nvSpPr>
          <p:spPr>
            <a:xfrm>
              <a:off x="6968647" y="2923862"/>
              <a:ext cx="435769" cy="638062"/>
            </a:xfrm>
            <a:prstGeom prst="can">
              <a:avLst>
                <a:gd name="adj" fmla="val 61244"/>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EE03D99-EF45-417C-A518-C2CF46EBEFDB}"/>
                </a:ext>
              </a:extLst>
            </p:cNvPr>
            <p:cNvGrpSpPr/>
            <p:nvPr/>
          </p:nvGrpSpPr>
          <p:grpSpPr>
            <a:xfrm>
              <a:off x="6968647" y="2794607"/>
              <a:ext cx="435769" cy="734297"/>
              <a:chOff x="6968647" y="2794607"/>
              <a:chExt cx="346075" cy="583157"/>
            </a:xfrm>
          </p:grpSpPr>
          <p:pic>
            <p:nvPicPr>
              <p:cNvPr id="28" name="Picture 27">
                <a:extLst>
                  <a:ext uri="{FF2B5EF4-FFF2-40B4-BE49-F238E27FC236}">
                    <a16:creationId xmlns:a16="http://schemas.microsoft.com/office/drawing/2014/main" id="{354A073C-24B6-48FB-BAB0-74EC8D58A2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8647" y="2794607"/>
                <a:ext cx="343694" cy="546600"/>
              </a:xfrm>
              <a:prstGeom prst="rect">
                <a:avLst/>
              </a:prstGeom>
            </p:spPr>
          </p:pic>
          <p:pic>
            <p:nvPicPr>
              <p:cNvPr id="29" name="Picture 2" descr="C:\Users\cheung\AppData\Local\Temp\SNAGHTML179d86.PNG">
                <a:extLst>
                  <a:ext uri="{FF2B5EF4-FFF2-40B4-BE49-F238E27FC236}">
                    <a16:creationId xmlns:a16="http://schemas.microsoft.com/office/drawing/2014/main" id="{B5D5E593-30E0-4B9A-867B-E272C5FFF04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8724" y="3198314"/>
                <a:ext cx="345998" cy="179450"/>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801325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73DFBDC-5261-48CF-8B4A-AB42A058E5BA}"/>
              </a:ext>
            </a:extLst>
          </p:cNvPr>
          <p:cNvGrpSpPr/>
          <p:nvPr/>
        </p:nvGrpSpPr>
        <p:grpSpPr>
          <a:xfrm>
            <a:off x="3646606" y="576597"/>
            <a:ext cx="712737" cy="8318021"/>
            <a:chOff x="3443090" y="576597"/>
            <a:chExt cx="712737" cy="8318021"/>
          </a:xfrm>
        </p:grpSpPr>
        <p:sp>
          <p:nvSpPr>
            <p:cNvPr id="5" name="Rectangle: Rounded Corners 4">
              <a:extLst>
                <a:ext uri="{FF2B5EF4-FFF2-40B4-BE49-F238E27FC236}">
                  <a16:creationId xmlns:a16="http://schemas.microsoft.com/office/drawing/2014/main" id="{63405DF3-44F9-4FD3-9F1E-1137B4F4602A}"/>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A6AFCEC2-F955-4F03-A881-B78D5CD8D79D}"/>
                </a:ext>
              </a:extLst>
            </p:cNvPr>
            <p:cNvGrpSpPr/>
            <p:nvPr/>
          </p:nvGrpSpPr>
          <p:grpSpPr>
            <a:xfrm>
              <a:off x="3443090" y="576597"/>
              <a:ext cx="712737" cy="560347"/>
              <a:chOff x="1839900" y="588837"/>
              <a:chExt cx="712737" cy="560347"/>
            </a:xfrm>
          </p:grpSpPr>
          <p:sp>
            <p:nvSpPr>
              <p:cNvPr id="12" name="Rectangle: Rounded Corners 11">
                <a:extLst>
                  <a:ext uri="{FF2B5EF4-FFF2-40B4-BE49-F238E27FC236}">
                    <a16:creationId xmlns:a16="http://schemas.microsoft.com/office/drawing/2014/main" id="{4AC72481-02DA-4C74-958A-FB231AB8A422}"/>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10F21F62-5A28-4CB1-9B35-43E369D81762}"/>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nvGrpSpPr>
            <p:cNvPr id="7" name="Group 6">
              <a:extLst>
                <a:ext uri="{FF2B5EF4-FFF2-40B4-BE49-F238E27FC236}">
                  <a16:creationId xmlns:a16="http://schemas.microsoft.com/office/drawing/2014/main" id="{32010C95-4C75-403A-845B-7CECA7ACF998}"/>
                </a:ext>
              </a:extLst>
            </p:cNvPr>
            <p:cNvGrpSpPr/>
            <p:nvPr/>
          </p:nvGrpSpPr>
          <p:grpSpPr>
            <a:xfrm>
              <a:off x="3509599" y="1132204"/>
              <a:ext cx="581529" cy="581529"/>
              <a:chOff x="4055304" y="1123306"/>
              <a:chExt cx="581529" cy="581529"/>
            </a:xfrm>
          </p:grpSpPr>
          <p:pic>
            <p:nvPicPr>
              <p:cNvPr id="8" name="Picture 7">
                <a:extLst>
                  <a:ext uri="{FF2B5EF4-FFF2-40B4-BE49-F238E27FC236}">
                    <a16:creationId xmlns:a16="http://schemas.microsoft.com/office/drawing/2014/main" id="{3FA1173D-EAB6-40C8-91D8-7E1EA591A5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9" name="Group 8">
                <a:extLst>
                  <a:ext uri="{FF2B5EF4-FFF2-40B4-BE49-F238E27FC236}">
                    <a16:creationId xmlns:a16="http://schemas.microsoft.com/office/drawing/2014/main" id="{C31EF5DE-F964-4A3F-93FE-81756CA54052}"/>
                  </a:ext>
                </a:extLst>
              </p:cNvPr>
              <p:cNvGrpSpPr/>
              <p:nvPr/>
            </p:nvGrpSpPr>
            <p:grpSpPr>
              <a:xfrm>
                <a:off x="4185586" y="1536711"/>
                <a:ext cx="331700" cy="90532"/>
                <a:chOff x="1524814" y="5809921"/>
                <a:chExt cx="945329" cy="225343"/>
              </a:xfrm>
            </p:grpSpPr>
            <p:pic>
              <p:nvPicPr>
                <p:cNvPr id="10" name="Picture 9">
                  <a:extLst>
                    <a:ext uri="{FF2B5EF4-FFF2-40B4-BE49-F238E27FC236}">
                      <a16:creationId xmlns:a16="http://schemas.microsoft.com/office/drawing/2014/main" id="{BF11E5C4-40E3-4104-BB92-124739B15E9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 name="Picture 10">
                  <a:extLst>
                    <a:ext uri="{FF2B5EF4-FFF2-40B4-BE49-F238E27FC236}">
                      <a16:creationId xmlns:a16="http://schemas.microsoft.com/office/drawing/2014/main" id="{8CA54E6E-CBB0-4776-9D8C-DB5798BD94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4" name="Group 13">
            <a:extLst>
              <a:ext uri="{FF2B5EF4-FFF2-40B4-BE49-F238E27FC236}">
                <a16:creationId xmlns:a16="http://schemas.microsoft.com/office/drawing/2014/main" id="{0686A203-C6B0-4F3C-92BA-1754C526F1B3}"/>
              </a:ext>
            </a:extLst>
          </p:cNvPr>
          <p:cNvGrpSpPr/>
          <p:nvPr/>
        </p:nvGrpSpPr>
        <p:grpSpPr>
          <a:xfrm>
            <a:off x="2414259" y="576597"/>
            <a:ext cx="829008" cy="8318021"/>
            <a:chOff x="2473423" y="576597"/>
            <a:chExt cx="829008" cy="8318021"/>
          </a:xfrm>
        </p:grpSpPr>
        <p:sp>
          <p:nvSpPr>
            <p:cNvPr id="15" name="Rectangle: Rounded Corners 14">
              <a:extLst>
                <a:ext uri="{FF2B5EF4-FFF2-40B4-BE49-F238E27FC236}">
                  <a16:creationId xmlns:a16="http://schemas.microsoft.com/office/drawing/2014/main" id="{F1779EFD-C86F-4F4E-A2A8-B37B0F07E4C3}"/>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78399263-AC03-4B2E-9B8B-D283930BCC0A}"/>
                </a:ext>
              </a:extLst>
            </p:cNvPr>
            <p:cNvGrpSpPr/>
            <p:nvPr/>
          </p:nvGrpSpPr>
          <p:grpSpPr>
            <a:xfrm>
              <a:off x="2473423" y="576597"/>
              <a:ext cx="829008" cy="560347"/>
              <a:chOff x="1785775" y="588837"/>
              <a:chExt cx="829008" cy="560347"/>
            </a:xfrm>
          </p:grpSpPr>
          <p:sp>
            <p:nvSpPr>
              <p:cNvPr id="22" name="Rectangle: Rounded Corners 21">
                <a:extLst>
                  <a:ext uri="{FF2B5EF4-FFF2-40B4-BE49-F238E27FC236}">
                    <a16:creationId xmlns:a16="http://schemas.microsoft.com/office/drawing/2014/main" id="{2F023F3E-8B01-4B92-8BF4-FDE96017813A}"/>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7D218763-FA98-4DF3-9D5F-3D1505F9FA05}"/>
                  </a:ext>
                </a:extLst>
              </p:cNvPr>
              <p:cNvSpPr txBox="1"/>
              <p:nvPr/>
            </p:nvSpPr>
            <p:spPr>
              <a:xfrm>
                <a:off x="1785775" y="702480"/>
                <a:ext cx="829008" cy="276999"/>
              </a:xfrm>
              <a:prstGeom prst="rect">
                <a:avLst/>
              </a:prstGeom>
              <a:noFill/>
            </p:spPr>
            <p:txBody>
              <a:bodyPr wrap="none" rtlCol="0">
                <a:spAutoFit/>
              </a:bodyPr>
              <a:lstStyle/>
              <a:p>
                <a:pPr algn="ctr"/>
                <a:r>
                  <a:rPr lang="en-US" sz="1200" b="1" dirty="0">
                    <a:solidFill>
                      <a:schemeClr val="bg1"/>
                    </a:solidFill>
                  </a:rPr>
                  <a:t>Controller</a:t>
                </a:r>
              </a:p>
            </p:txBody>
          </p:sp>
        </p:grpSp>
        <p:grpSp>
          <p:nvGrpSpPr>
            <p:cNvPr id="17" name="Group 16">
              <a:extLst>
                <a:ext uri="{FF2B5EF4-FFF2-40B4-BE49-F238E27FC236}">
                  <a16:creationId xmlns:a16="http://schemas.microsoft.com/office/drawing/2014/main" id="{A150BB93-41B1-4F14-A82F-025301D5ACCA}"/>
                </a:ext>
              </a:extLst>
            </p:cNvPr>
            <p:cNvGrpSpPr/>
            <p:nvPr/>
          </p:nvGrpSpPr>
          <p:grpSpPr>
            <a:xfrm>
              <a:off x="2614667" y="1117916"/>
              <a:ext cx="581529" cy="581529"/>
              <a:chOff x="4055304" y="1123306"/>
              <a:chExt cx="581529" cy="581529"/>
            </a:xfrm>
          </p:grpSpPr>
          <p:pic>
            <p:nvPicPr>
              <p:cNvPr id="18" name="Picture 17">
                <a:extLst>
                  <a:ext uri="{FF2B5EF4-FFF2-40B4-BE49-F238E27FC236}">
                    <a16:creationId xmlns:a16="http://schemas.microsoft.com/office/drawing/2014/main" id="{89266319-795E-4B4D-BBD9-A7A50C2E5E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9" name="Group 18">
                <a:extLst>
                  <a:ext uri="{FF2B5EF4-FFF2-40B4-BE49-F238E27FC236}">
                    <a16:creationId xmlns:a16="http://schemas.microsoft.com/office/drawing/2014/main" id="{56936823-3C81-4D5C-806C-94A9C465B645}"/>
                  </a:ext>
                </a:extLst>
              </p:cNvPr>
              <p:cNvGrpSpPr/>
              <p:nvPr/>
            </p:nvGrpSpPr>
            <p:grpSpPr>
              <a:xfrm>
                <a:off x="4185586" y="1536711"/>
                <a:ext cx="331700" cy="90532"/>
                <a:chOff x="1524814" y="5809921"/>
                <a:chExt cx="945329" cy="225343"/>
              </a:xfrm>
            </p:grpSpPr>
            <p:pic>
              <p:nvPicPr>
                <p:cNvPr id="20" name="Picture 19">
                  <a:extLst>
                    <a:ext uri="{FF2B5EF4-FFF2-40B4-BE49-F238E27FC236}">
                      <a16:creationId xmlns:a16="http://schemas.microsoft.com/office/drawing/2014/main" id="{4B2B2A0D-09DF-4552-9399-37EA2E7DAC27}"/>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1" name="Picture 20">
                  <a:extLst>
                    <a:ext uri="{FF2B5EF4-FFF2-40B4-BE49-F238E27FC236}">
                      <a16:creationId xmlns:a16="http://schemas.microsoft.com/office/drawing/2014/main" id="{5E35F107-DA1D-4B00-AD84-0E460611B6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24" name="Group 23">
            <a:extLst>
              <a:ext uri="{FF2B5EF4-FFF2-40B4-BE49-F238E27FC236}">
                <a16:creationId xmlns:a16="http://schemas.microsoft.com/office/drawing/2014/main" id="{D41DB0AE-CAD1-4613-A5F5-0513BD42FE8B}"/>
              </a:ext>
            </a:extLst>
          </p:cNvPr>
          <p:cNvGrpSpPr/>
          <p:nvPr/>
        </p:nvGrpSpPr>
        <p:grpSpPr>
          <a:xfrm>
            <a:off x="1298183" y="576597"/>
            <a:ext cx="712737" cy="8318021"/>
            <a:chOff x="1612006" y="576597"/>
            <a:chExt cx="712737" cy="8318021"/>
          </a:xfrm>
        </p:grpSpPr>
        <p:sp>
          <p:nvSpPr>
            <p:cNvPr id="25" name="Rectangle: Rounded Corners 24">
              <a:extLst>
                <a:ext uri="{FF2B5EF4-FFF2-40B4-BE49-F238E27FC236}">
                  <a16:creationId xmlns:a16="http://schemas.microsoft.com/office/drawing/2014/main" id="{808D669E-55AF-497A-A5CB-EFC26A830F63}"/>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B73BDB77-7566-4C18-8400-0ED7A295FE66}"/>
                </a:ext>
              </a:extLst>
            </p:cNvPr>
            <p:cNvGrpSpPr/>
            <p:nvPr/>
          </p:nvGrpSpPr>
          <p:grpSpPr>
            <a:xfrm>
              <a:off x="1612006" y="576597"/>
              <a:ext cx="712737" cy="560347"/>
              <a:chOff x="1839900" y="588837"/>
              <a:chExt cx="712737" cy="560347"/>
            </a:xfrm>
          </p:grpSpPr>
          <p:sp>
            <p:nvSpPr>
              <p:cNvPr id="32" name="Rectangle: Rounded Corners 31">
                <a:extLst>
                  <a:ext uri="{FF2B5EF4-FFF2-40B4-BE49-F238E27FC236}">
                    <a16:creationId xmlns:a16="http://schemas.microsoft.com/office/drawing/2014/main" id="{ED8F05CE-FE93-41F0-8070-F4B78737ADC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D036728F-0FB2-47A5-B94C-69DC2E5A5FFB}"/>
                  </a:ext>
                </a:extLst>
              </p:cNvPr>
              <p:cNvSpPr txBox="1"/>
              <p:nvPr/>
            </p:nvSpPr>
            <p:spPr>
              <a:xfrm>
                <a:off x="1916767" y="733195"/>
                <a:ext cx="583814" cy="276999"/>
              </a:xfrm>
              <a:prstGeom prst="rect">
                <a:avLst/>
              </a:prstGeom>
              <a:noFill/>
            </p:spPr>
            <p:txBody>
              <a:bodyPr wrap="none" rtlCol="0">
                <a:spAutoFit/>
              </a:bodyPr>
              <a:lstStyle/>
              <a:p>
                <a:r>
                  <a:rPr lang="en-US" sz="1200" b="1" dirty="0">
                    <a:solidFill>
                      <a:schemeClr val="bg1"/>
                    </a:solidFill>
                  </a:rPr>
                  <a:t>SDN-C</a:t>
                </a:r>
              </a:p>
            </p:txBody>
          </p:sp>
        </p:grpSp>
        <p:grpSp>
          <p:nvGrpSpPr>
            <p:cNvPr id="27" name="Group 26">
              <a:extLst>
                <a:ext uri="{FF2B5EF4-FFF2-40B4-BE49-F238E27FC236}">
                  <a16:creationId xmlns:a16="http://schemas.microsoft.com/office/drawing/2014/main" id="{142C645F-3C7A-47B6-AB70-F10BA3CFF0BD}"/>
                </a:ext>
              </a:extLst>
            </p:cNvPr>
            <p:cNvGrpSpPr/>
            <p:nvPr/>
          </p:nvGrpSpPr>
          <p:grpSpPr>
            <a:xfrm>
              <a:off x="1691158" y="1132204"/>
              <a:ext cx="581529" cy="581529"/>
              <a:chOff x="4055304" y="1123306"/>
              <a:chExt cx="581529" cy="581529"/>
            </a:xfrm>
          </p:grpSpPr>
          <p:pic>
            <p:nvPicPr>
              <p:cNvPr id="28" name="Picture 27">
                <a:extLst>
                  <a:ext uri="{FF2B5EF4-FFF2-40B4-BE49-F238E27FC236}">
                    <a16:creationId xmlns:a16="http://schemas.microsoft.com/office/drawing/2014/main" id="{2C86D246-02BA-4187-A61A-1A36D37365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9" name="Group 28">
                <a:extLst>
                  <a:ext uri="{FF2B5EF4-FFF2-40B4-BE49-F238E27FC236}">
                    <a16:creationId xmlns:a16="http://schemas.microsoft.com/office/drawing/2014/main" id="{0AF6A209-99AC-49C4-8629-8F641D746354}"/>
                  </a:ext>
                </a:extLst>
              </p:cNvPr>
              <p:cNvGrpSpPr/>
              <p:nvPr/>
            </p:nvGrpSpPr>
            <p:grpSpPr>
              <a:xfrm>
                <a:off x="4185586" y="1536711"/>
                <a:ext cx="331700" cy="90532"/>
                <a:chOff x="1524814" y="5809921"/>
                <a:chExt cx="945329" cy="225343"/>
              </a:xfrm>
            </p:grpSpPr>
            <p:pic>
              <p:nvPicPr>
                <p:cNvPr id="30" name="Picture 29">
                  <a:extLst>
                    <a:ext uri="{FF2B5EF4-FFF2-40B4-BE49-F238E27FC236}">
                      <a16:creationId xmlns:a16="http://schemas.microsoft.com/office/drawing/2014/main" id="{E91D3320-19F1-45C8-BF92-184058C62C1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31" name="Picture 30">
                  <a:extLst>
                    <a:ext uri="{FF2B5EF4-FFF2-40B4-BE49-F238E27FC236}">
                      <a16:creationId xmlns:a16="http://schemas.microsoft.com/office/drawing/2014/main" id="{5B62616D-63D7-4501-AC43-A7B5C9324F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34" name="Group 33">
            <a:extLst>
              <a:ext uri="{FF2B5EF4-FFF2-40B4-BE49-F238E27FC236}">
                <a16:creationId xmlns:a16="http://schemas.microsoft.com/office/drawing/2014/main" id="{1C05DD9C-15A2-4227-B64C-B4CC16FA56BB}"/>
              </a:ext>
            </a:extLst>
          </p:cNvPr>
          <p:cNvGrpSpPr/>
          <p:nvPr/>
        </p:nvGrpSpPr>
        <p:grpSpPr>
          <a:xfrm>
            <a:off x="-5269" y="-13353"/>
            <a:ext cx="6863269" cy="9157353"/>
            <a:chOff x="-5269" y="-17858"/>
            <a:chExt cx="6863269" cy="8598180"/>
          </a:xfrm>
        </p:grpSpPr>
        <p:sp>
          <p:nvSpPr>
            <p:cNvPr id="35" name="Rectangle 34">
              <a:extLst>
                <a:ext uri="{FF2B5EF4-FFF2-40B4-BE49-F238E27FC236}">
                  <a16:creationId xmlns:a16="http://schemas.microsoft.com/office/drawing/2014/main" id="{81529C84-B1A3-438B-881C-D75377DED9FE}"/>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6" name="TextBox 35">
              <a:extLst>
                <a:ext uri="{FF2B5EF4-FFF2-40B4-BE49-F238E27FC236}">
                  <a16:creationId xmlns:a16="http://schemas.microsoft.com/office/drawing/2014/main" id="{09CC3934-D26F-4F25-9B3F-EEF7A2E50BB5}"/>
                </a:ext>
              </a:extLst>
            </p:cNvPr>
            <p:cNvSpPr txBox="1"/>
            <p:nvPr/>
          </p:nvSpPr>
          <p:spPr>
            <a:xfrm>
              <a:off x="561810" y="-17858"/>
              <a:ext cx="574067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5: PNF Activation Steps (ONAP)</a:t>
              </a:r>
            </a:p>
          </p:txBody>
        </p:sp>
        <p:sp>
          <p:nvSpPr>
            <p:cNvPr id="37" name="Rectangle 36">
              <a:extLst>
                <a:ext uri="{FF2B5EF4-FFF2-40B4-BE49-F238E27FC236}">
                  <a16:creationId xmlns:a16="http://schemas.microsoft.com/office/drawing/2014/main" id="{B8FE75DE-C7C0-4156-8DC6-8B3C9331654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8" name="Group 37">
            <a:extLst>
              <a:ext uri="{FF2B5EF4-FFF2-40B4-BE49-F238E27FC236}">
                <a16:creationId xmlns:a16="http://schemas.microsoft.com/office/drawing/2014/main" id="{C591CC7E-3552-40E7-8328-01A87CA1E7A2}"/>
              </a:ext>
            </a:extLst>
          </p:cNvPr>
          <p:cNvGrpSpPr/>
          <p:nvPr/>
        </p:nvGrpSpPr>
        <p:grpSpPr>
          <a:xfrm>
            <a:off x="182107" y="576597"/>
            <a:ext cx="712737" cy="8318021"/>
            <a:chOff x="696464" y="576597"/>
            <a:chExt cx="712737" cy="8318021"/>
          </a:xfrm>
        </p:grpSpPr>
        <p:sp>
          <p:nvSpPr>
            <p:cNvPr id="39" name="Rectangle: Rounded Corners 38">
              <a:extLst>
                <a:ext uri="{FF2B5EF4-FFF2-40B4-BE49-F238E27FC236}">
                  <a16:creationId xmlns:a16="http://schemas.microsoft.com/office/drawing/2014/main" id="{CFE705CD-BA73-4E7D-8D16-E511CB3E1B3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3A9C37DD-3131-418E-B79C-5BA51548B6C7}"/>
                </a:ext>
              </a:extLst>
            </p:cNvPr>
            <p:cNvGrpSpPr/>
            <p:nvPr/>
          </p:nvGrpSpPr>
          <p:grpSpPr>
            <a:xfrm>
              <a:off x="696464" y="576597"/>
              <a:ext cx="712737" cy="560347"/>
              <a:chOff x="928693" y="593233"/>
              <a:chExt cx="712737" cy="560347"/>
            </a:xfrm>
          </p:grpSpPr>
          <p:sp>
            <p:nvSpPr>
              <p:cNvPr id="43" name="Rectangle: Rounded Corners 42">
                <a:extLst>
                  <a:ext uri="{FF2B5EF4-FFF2-40B4-BE49-F238E27FC236}">
                    <a16:creationId xmlns:a16="http://schemas.microsoft.com/office/drawing/2014/main" id="{EFE79DFB-94A8-4A2E-A25D-508CF5288FE2}"/>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42E838BA-F04E-4722-A9F0-339A46A4A319}"/>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41" name="Oval 40">
              <a:extLst>
                <a:ext uri="{FF2B5EF4-FFF2-40B4-BE49-F238E27FC236}">
                  <a16:creationId xmlns:a16="http://schemas.microsoft.com/office/drawing/2014/main" id="{7FE370AE-CE45-4712-9D97-C116D17EC206}"/>
                </a:ext>
              </a:extLst>
            </p:cNvPr>
            <p:cNvSpPr/>
            <p:nvPr/>
          </p:nvSpPr>
          <p:spPr>
            <a:xfrm>
              <a:off x="779129" y="112330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Picture 2">
              <a:extLst>
                <a:ext uri="{FF2B5EF4-FFF2-40B4-BE49-F238E27FC236}">
                  <a16:creationId xmlns:a16="http://schemas.microsoft.com/office/drawing/2014/main" id="{71C07BA1-72D7-4626-9534-87520AF3DDAD}"/>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sp>
        <p:nvSpPr>
          <p:cNvPr id="45" name="Rectangle: Rounded Corners 44">
            <a:extLst>
              <a:ext uri="{FF2B5EF4-FFF2-40B4-BE49-F238E27FC236}">
                <a16:creationId xmlns:a16="http://schemas.microsoft.com/office/drawing/2014/main" id="{40BBBBF8-5196-44CA-AB3A-268543C0D79F}"/>
              </a:ext>
            </a:extLst>
          </p:cNvPr>
          <p:cNvSpPr/>
          <p:nvPr/>
        </p:nvSpPr>
        <p:spPr>
          <a:xfrm rot="16200000">
            <a:off x="3113437" y="2853621"/>
            <a:ext cx="408256" cy="25217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79CE7B0D-6817-4F36-ACBB-8BB850B9A681}"/>
              </a:ext>
            </a:extLst>
          </p:cNvPr>
          <p:cNvSpPr txBox="1"/>
          <p:nvPr/>
        </p:nvSpPr>
        <p:spPr>
          <a:xfrm>
            <a:off x="2110643" y="3911171"/>
            <a:ext cx="1953905" cy="369332"/>
          </a:xfrm>
          <a:prstGeom prst="rect">
            <a:avLst/>
          </a:prstGeom>
          <a:noFill/>
        </p:spPr>
        <p:txBody>
          <a:bodyPr wrap="square" rtlCol="0">
            <a:spAutoFit/>
          </a:bodyPr>
          <a:lstStyle/>
          <a:p>
            <a:r>
              <a:rPr lang="en-US" dirty="0">
                <a:solidFill>
                  <a:srgbClr val="0000CC"/>
                </a:solidFill>
              </a:rPr>
              <a:t>Configure Service</a:t>
            </a:r>
          </a:p>
        </p:txBody>
      </p:sp>
      <p:cxnSp>
        <p:nvCxnSpPr>
          <p:cNvPr id="47" name="Straight Arrow Connector 46">
            <a:extLst>
              <a:ext uri="{FF2B5EF4-FFF2-40B4-BE49-F238E27FC236}">
                <a16:creationId xmlns:a16="http://schemas.microsoft.com/office/drawing/2014/main" id="{AC7BE915-195F-4024-820B-709E37CED409}"/>
              </a:ext>
            </a:extLst>
          </p:cNvPr>
          <p:cNvCxnSpPr>
            <a:cxnSpLocks/>
          </p:cNvCxnSpPr>
          <p:nvPr/>
        </p:nvCxnSpPr>
        <p:spPr>
          <a:xfrm flipH="1">
            <a:off x="3011392" y="3911174"/>
            <a:ext cx="86054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068A705F-4D0E-4D24-A77F-34C18CC5F83D}"/>
              </a:ext>
            </a:extLst>
          </p:cNvPr>
          <p:cNvGrpSpPr/>
          <p:nvPr/>
        </p:nvGrpSpPr>
        <p:grpSpPr>
          <a:xfrm>
            <a:off x="1884613" y="3989226"/>
            <a:ext cx="335348" cy="246221"/>
            <a:chOff x="447635" y="1676508"/>
            <a:chExt cx="335348" cy="246221"/>
          </a:xfrm>
        </p:grpSpPr>
        <p:sp>
          <p:nvSpPr>
            <p:cNvPr id="49" name="Oval 48">
              <a:extLst>
                <a:ext uri="{FF2B5EF4-FFF2-40B4-BE49-F238E27FC236}">
                  <a16:creationId xmlns:a16="http://schemas.microsoft.com/office/drawing/2014/main" id="{AA79D76F-FA25-4612-B5D2-190CD5404CD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0" name="TextBox 49">
              <a:extLst>
                <a:ext uri="{FF2B5EF4-FFF2-40B4-BE49-F238E27FC236}">
                  <a16:creationId xmlns:a16="http://schemas.microsoft.com/office/drawing/2014/main" id="{5A67164C-8F54-4FE8-B60C-9BAC74539CA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sp>
        <p:nvSpPr>
          <p:cNvPr id="51" name="Rectangle: Rounded Corners 50">
            <a:extLst>
              <a:ext uri="{FF2B5EF4-FFF2-40B4-BE49-F238E27FC236}">
                <a16:creationId xmlns:a16="http://schemas.microsoft.com/office/drawing/2014/main" id="{80B75731-6F45-44F2-B413-DBF893C11B14}"/>
              </a:ext>
            </a:extLst>
          </p:cNvPr>
          <p:cNvSpPr/>
          <p:nvPr/>
        </p:nvSpPr>
        <p:spPr>
          <a:xfrm rot="16200000">
            <a:off x="2637713" y="611902"/>
            <a:ext cx="330423" cy="31347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6694FA8B-0EE1-403C-B107-F484EBAA423C}"/>
              </a:ext>
            </a:extLst>
          </p:cNvPr>
          <p:cNvSpPr txBox="1"/>
          <p:nvPr/>
        </p:nvSpPr>
        <p:spPr>
          <a:xfrm>
            <a:off x="1350409" y="1975145"/>
            <a:ext cx="2251605" cy="369332"/>
          </a:xfrm>
          <a:prstGeom prst="rect">
            <a:avLst/>
          </a:prstGeom>
          <a:noFill/>
        </p:spPr>
        <p:txBody>
          <a:bodyPr wrap="square" rtlCol="0">
            <a:spAutoFit/>
          </a:bodyPr>
          <a:lstStyle/>
          <a:p>
            <a:r>
              <a:rPr lang="en-US" dirty="0">
                <a:solidFill>
                  <a:srgbClr val="0000CC"/>
                </a:solidFill>
              </a:rPr>
              <a:t>Network Assignments</a:t>
            </a:r>
          </a:p>
        </p:txBody>
      </p:sp>
      <p:cxnSp>
        <p:nvCxnSpPr>
          <p:cNvPr id="53" name="Straight Arrow Connector 52">
            <a:extLst>
              <a:ext uri="{FF2B5EF4-FFF2-40B4-BE49-F238E27FC236}">
                <a16:creationId xmlns:a16="http://schemas.microsoft.com/office/drawing/2014/main" id="{644189CE-B8C8-4B55-AAE9-FD8B45C67DE1}"/>
              </a:ext>
            </a:extLst>
          </p:cNvPr>
          <p:cNvCxnSpPr>
            <a:cxnSpLocks/>
          </p:cNvCxnSpPr>
          <p:nvPr/>
        </p:nvCxnSpPr>
        <p:spPr>
          <a:xfrm flipH="1">
            <a:off x="1792183" y="2015150"/>
            <a:ext cx="206684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6861FAB7-75B3-44ED-B743-E77628719FDC}"/>
              </a:ext>
            </a:extLst>
          </p:cNvPr>
          <p:cNvGrpSpPr/>
          <p:nvPr/>
        </p:nvGrpSpPr>
        <p:grpSpPr>
          <a:xfrm>
            <a:off x="1083021" y="2028536"/>
            <a:ext cx="335348" cy="246221"/>
            <a:chOff x="447635" y="1676508"/>
            <a:chExt cx="335348" cy="246221"/>
          </a:xfrm>
        </p:grpSpPr>
        <p:sp>
          <p:nvSpPr>
            <p:cNvPr id="55" name="Oval 54">
              <a:extLst>
                <a:ext uri="{FF2B5EF4-FFF2-40B4-BE49-F238E27FC236}">
                  <a16:creationId xmlns:a16="http://schemas.microsoft.com/office/drawing/2014/main" id="{EF581930-D8E3-4C45-92A7-112E7759171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6" name="TextBox 55">
              <a:extLst>
                <a:ext uri="{FF2B5EF4-FFF2-40B4-BE49-F238E27FC236}">
                  <a16:creationId xmlns:a16="http://schemas.microsoft.com/office/drawing/2014/main" id="{3617D280-2F05-49F4-AC1B-0D4E14BF865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sp>
        <p:nvSpPr>
          <p:cNvPr id="57" name="Rectangle: Rounded Corners 56">
            <a:extLst>
              <a:ext uri="{FF2B5EF4-FFF2-40B4-BE49-F238E27FC236}">
                <a16:creationId xmlns:a16="http://schemas.microsoft.com/office/drawing/2014/main" id="{04A08879-F41B-4996-A54D-4C0A31498919}"/>
              </a:ext>
            </a:extLst>
          </p:cNvPr>
          <p:cNvSpPr/>
          <p:nvPr/>
        </p:nvSpPr>
        <p:spPr>
          <a:xfrm rot="16200000">
            <a:off x="1521291" y="3738544"/>
            <a:ext cx="474973" cy="29689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a:extLst>
              <a:ext uri="{FF2B5EF4-FFF2-40B4-BE49-F238E27FC236}">
                <a16:creationId xmlns:a16="http://schemas.microsoft.com/office/drawing/2014/main" id="{1D15CD78-DE95-498C-B75E-BC50E7F82C80}"/>
              </a:ext>
            </a:extLst>
          </p:cNvPr>
          <p:cNvSpPr txBox="1"/>
          <p:nvPr/>
        </p:nvSpPr>
        <p:spPr>
          <a:xfrm>
            <a:off x="252362" y="4937415"/>
            <a:ext cx="2241639" cy="530915"/>
          </a:xfrm>
          <a:prstGeom prst="rect">
            <a:avLst/>
          </a:prstGeom>
          <a:noFill/>
        </p:spPr>
        <p:txBody>
          <a:bodyPr wrap="none" rtlCol="0">
            <a:spAutoFit/>
          </a:bodyPr>
          <a:lstStyle/>
          <a:p>
            <a:r>
              <a:rPr lang="en-US" dirty="0">
                <a:solidFill>
                  <a:srgbClr val="0000CC"/>
                </a:solidFill>
              </a:rPr>
              <a:t>Service Configuration </a:t>
            </a:r>
          </a:p>
          <a:p>
            <a:r>
              <a:rPr lang="en-US" sz="1050" dirty="0">
                <a:solidFill>
                  <a:srgbClr val="0000CC"/>
                </a:solidFill>
              </a:rPr>
              <a:t>Sends Config Parameters (optional)</a:t>
            </a:r>
          </a:p>
        </p:txBody>
      </p:sp>
      <p:cxnSp>
        <p:nvCxnSpPr>
          <p:cNvPr id="59" name="Straight Arrow Connector 58">
            <a:extLst>
              <a:ext uri="{FF2B5EF4-FFF2-40B4-BE49-F238E27FC236}">
                <a16:creationId xmlns:a16="http://schemas.microsoft.com/office/drawing/2014/main" id="{BA8D014F-8478-43A8-B998-2630EFDB977F}"/>
              </a:ext>
            </a:extLst>
          </p:cNvPr>
          <p:cNvCxnSpPr>
            <a:cxnSpLocks/>
          </p:cNvCxnSpPr>
          <p:nvPr/>
        </p:nvCxnSpPr>
        <p:spPr>
          <a:xfrm flipH="1">
            <a:off x="683666" y="4980374"/>
            <a:ext cx="198464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08062E57-3F3C-4D23-9D52-9A18E91EBF2E}"/>
              </a:ext>
            </a:extLst>
          </p:cNvPr>
          <p:cNvGrpSpPr/>
          <p:nvPr/>
        </p:nvGrpSpPr>
        <p:grpSpPr>
          <a:xfrm>
            <a:off x="64182" y="4976289"/>
            <a:ext cx="335348" cy="246221"/>
            <a:chOff x="447635" y="1676508"/>
            <a:chExt cx="335348" cy="246221"/>
          </a:xfrm>
        </p:grpSpPr>
        <p:sp>
          <p:nvSpPr>
            <p:cNvPr id="61" name="Oval 60">
              <a:extLst>
                <a:ext uri="{FF2B5EF4-FFF2-40B4-BE49-F238E27FC236}">
                  <a16:creationId xmlns:a16="http://schemas.microsoft.com/office/drawing/2014/main" id="{6C0BD5C8-3DFA-4E34-B684-8A8256F3B03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663A9D38-DD3A-4B06-B972-A01430DD0A4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sp>
        <p:nvSpPr>
          <p:cNvPr id="63" name="Rectangle: Rounded Corners 62">
            <a:extLst>
              <a:ext uri="{FF2B5EF4-FFF2-40B4-BE49-F238E27FC236}">
                <a16:creationId xmlns:a16="http://schemas.microsoft.com/office/drawing/2014/main" id="{9475D061-7F57-4A77-B58C-B1EC776B8089}"/>
              </a:ext>
            </a:extLst>
          </p:cNvPr>
          <p:cNvSpPr/>
          <p:nvPr/>
        </p:nvSpPr>
        <p:spPr>
          <a:xfrm rot="16200000">
            <a:off x="3264585" y="5447688"/>
            <a:ext cx="392744" cy="205285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Box 63">
            <a:extLst>
              <a:ext uri="{FF2B5EF4-FFF2-40B4-BE49-F238E27FC236}">
                <a16:creationId xmlns:a16="http://schemas.microsoft.com/office/drawing/2014/main" id="{7C412303-BCC8-4702-BE7A-0A8E624B1120}"/>
              </a:ext>
            </a:extLst>
          </p:cNvPr>
          <p:cNvSpPr txBox="1"/>
          <p:nvPr/>
        </p:nvSpPr>
        <p:spPr>
          <a:xfrm>
            <a:off x="2455952" y="6286582"/>
            <a:ext cx="1999971" cy="369332"/>
          </a:xfrm>
          <a:prstGeom prst="rect">
            <a:avLst/>
          </a:prstGeom>
          <a:noFill/>
        </p:spPr>
        <p:txBody>
          <a:bodyPr wrap="none" rtlCol="0">
            <a:spAutoFit/>
          </a:bodyPr>
          <a:lstStyle/>
          <a:p>
            <a:r>
              <a:rPr lang="en-US" dirty="0">
                <a:solidFill>
                  <a:srgbClr val="0000CC"/>
                </a:solidFill>
              </a:rPr>
              <a:t>Service Configured </a:t>
            </a:r>
          </a:p>
        </p:txBody>
      </p:sp>
      <p:grpSp>
        <p:nvGrpSpPr>
          <p:cNvPr id="65" name="Group 64">
            <a:extLst>
              <a:ext uri="{FF2B5EF4-FFF2-40B4-BE49-F238E27FC236}">
                <a16:creationId xmlns:a16="http://schemas.microsoft.com/office/drawing/2014/main" id="{ABF21023-3867-4DA8-AFFF-66BE0BF10FA5}"/>
              </a:ext>
            </a:extLst>
          </p:cNvPr>
          <p:cNvGrpSpPr/>
          <p:nvPr/>
        </p:nvGrpSpPr>
        <p:grpSpPr>
          <a:xfrm>
            <a:off x="2217250" y="6351497"/>
            <a:ext cx="335348" cy="246221"/>
            <a:chOff x="447635" y="1676508"/>
            <a:chExt cx="335348" cy="246221"/>
          </a:xfrm>
        </p:grpSpPr>
        <p:sp>
          <p:nvSpPr>
            <p:cNvPr id="66" name="Oval 65">
              <a:extLst>
                <a:ext uri="{FF2B5EF4-FFF2-40B4-BE49-F238E27FC236}">
                  <a16:creationId xmlns:a16="http://schemas.microsoft.com/office/drawing/2014/main" id="{52A00C38-F436-4A5F-811D-457FED6A6C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7" name="TextBox 66">
              <a:extLst>
                <a:ext uri="{FF2B5EF4-FFF2-40B4-BE49-F238E27FC236}">
                  <a16:creationId xmlns:a16="http://schemas.microsoft.com/office/drawing/2014/main" id="{396645CE-2689-470C-A290-4C38597F62C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cxnSp>
        <p:nvCxnSpPr>
          <p:cNvPr id="68" name="Straight Arrow Connector 67">
            <a:extLst>
              <a:ext uri="{FF2B5EF4-FFF2-40B4-BE49-F238E27FC236}">
                <a16:creationId xmlns:a16="http://schemas.microsoft.com/office/drawing/2014/main" id="{970B4239-8723-4C78-B9CC-87FFF6596E61}"/>
              </a:ext>
            </a:extLst>
          </p:cNvPr>
          <p:cNvCxnSpPr>
            <a:cxnSpLocks/>
          </p:cNvCxnSpPr>
          <p:nvPr/>
        </p:nvCxnSpPr>
        <p:spPr>
          <a:xfrm>
            <a:off x="3003656" y="6277743"/>
            <a:ext cx="87317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9" name="Group 68">
            <a:extLst>
              <a:ext uri="{FF2B5EF4-FFF2-40B4-BE49-F238E27FC236}">
                <a16:creationId xmlns:a16="http://schemas.microsoft.com/office/drawing/2014/main" id="{E7CDD015-0C7C-43E7-8F68-B3854240D3F1}"/>
              </a:ext>
            </a:extLst>
          </p:cNvPr>
          <p:cNvGrpSpPr/>
          <p:nvPr/>
        </p:nvGrpSpPr>
        <p:grpSpPr>
          <a:xfrm>
            <a:off x="5878758" y="576597"/>
            <a:ext cx="712737" cy="8318021"/>
            <a:chOff x="5963579" y="576597"/>
            <a:chExt cx="712737" cy="8318021"/>
          </a:xfrm>
        </p:grpSpPr>
        <p:sp>
          <p:nvSpPr>
            <p:cNvPr id="70" name="Rectangle: Rounded Corners 69">
              <a:extLst>
                <a:ext uri="{FF2B5EF4-FFF2-40B4-BE49-F238E27FC236}">
                  <a16:creationId xmlns:a16="http://schemas.microsoft.com/office/drawing/2014/main" id="{181890B7-E363-4719-86ED-5F54499FB187}"/>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62F85F68-F303-41E7-AFA3-BCCB6A437995}"/>
                </a:ext>
              </a:extLst>
            </p:cNvPr>
            <p:cNvGrpSpPr/>
            <p:nvPr/>
          </p:nvGrpSpPr>
          <p:grpSpPr>
            <a:xfrm>
              <a:off x="5963579" y="576597"/>
              <a:ext cx="712737" cy="560347"/>
              <a:chOff x="2836155" y="582717"/>
              <a:chExt cx="712737" cy="560347"/>
            </a:xfrm>
          </p:grpSpPr>
          <p:sp>
            <p:nvSpPr>
              <p:cNvPr id="77" name="Rectangle: Rounded Corners 76">
                <a:extLst>
                  <a:ext uri="{FF2B5EF4-FFF2-40B4-BE49-F238E27FC236}">
                    <a16:creationId xmlns:a16="http://schemas.microsoft.com/office/drawing/2014/main" id="{607E99C1-23AD-482A-8904-4E5A013BB690}"/>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883D4561-F688-4E0D-ADAC-5F0F90601159}"/>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72" name="Group 71">
              <a:extLst>
                <a:ext uri="{FF2B5EF4-FFF2-40B4-BE49-F238E27FC236}">
                  <a16:creationId xmlns:a16="http://schemas.microsoft.com/office/drawing/2014/main" id="{714FBA94-06FA-42D0-8576-824F5D8CD400}"/>
                </a:ext>
              </a:extLst>
            </p:cNvPr>
            <p:cNvGrpSpPr/>
            <p:nvPr/>
          </p:nvGrpSpPr>
          <p:grpSpPr>
            <a:xfrm>
              <a:off x="6021694" y="1122944"/>
              <a:ext cx="581529" cy="581529"/>
              <a:chOff x="4055304" y="1123306"/>
              <a:chExt cx="581529" cy="581529"/>
            </a:xfrm>
          </p:grpSpPr>
          <p:pic>
            <p:nvPicPr>
              <p:cNvPr id="73" name="Picture 72">
                <a:extLst>
                  <a:ext uri="{FF2B5EF4-FFF2-40B4-BE49-F238E27FC236}">
                    <a16:creationId xmlns:a16="http://schemas.microsoft.com/office/drawing/2014/main" id="{B028DBC4-0CFE-477D-8E59-FAF307B080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4" name="Group 73">
                <a:extLst>
                  <a:ext uri="{FF2B5EF4-FFF2-40B4-BE49-F238E27FC236}">
                    <a16:creationId xmlns:a16="http://schemas.microsoft.com/office/drawing/2014/main" id="{139ECDBD-608F-4976-A174-250A1E4D1A0E}"/>
                  </a:ext>
                </a:extLst>
              </p:cNvPr>
              <p:cNvGrpSpPr/>
              <p:nvPr/>
            </p:nvGrpSpPr>
            <p:grpSpPr>
              <a:xfrm>
                <a:off x="4185586" y="1536711"/>
                <a:ext cx="331700" cy="90532"/>
                <a:chOff x="1524814" y="5809921"/>
                <a:chExt cx="945329" cy="225343"/>
              </a:xfrm>
            </p:grpSpPr>
            <p:pic>
              <p:nvPicPr>
                <p:cNvPr id="75" name="Picture 74">
                  <a:extLst>
                    <a:ext uri="{FF2B5EF4-FFF2-40B4-BE49-F238E27FC236}">
                      <a16:creationId xmlns:a16="http://schemas.microsoft.com/office/drawing/2014/main" id="{6E4C4E69-B80F-449E-BC83-434C26FF5278}"/>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6" name="Picture 75">
                  <a:extLst>
                    <a:ext uri="{FF2B5EF4-FFF2-40B4-BE49-F238E27FC236}">
                      <a16:creationId xmlns:a16="http://schemas.microsoft.com/office/drawing/2014/main" id="{C251A85F-F059-4BDF-B6AB-25992A4FD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79" name="Group 78">
            <a:extLst>
              <a:ext uri="{FF2B5EF4-FFF2-40B4-BE49-F238E27FC236}">
                <a16:creationId xmlns:a16="http://schemas.microsoft.com/office/drawing/2014/main" id="{0893D646-9FC3-4D1F-B320-7DFE66E5EB28}"/>
              </a:ext>
            </a:extLst>
          </p:cNvPr>
          <p:cNvGrpSpPr/>
          <p:nvPr/>
        </p:nvGrpSpPr>
        <p:grpSpPr>
          <a:xfrm>
            <a:off x="4762682" y="576597"/>
            <a:ext cx="712737" cy="8318021"/>
            <a:chOff x="4060476" y="576597"/>
            <a:chExt cx="712737" cy="8318021"/>
          </a:xfrm>
        </p:grpSpPr>
        <p:sp>
          <p:nvSpPr>
            <p:cNvPr id="80" name="Rectangle: Rounded Corners 79">
              <a:extLst>
                <a:ext uri="{FF2B5EF4-FFF2-40B4-BE49-F238E27FC236}">
                  <a16:creationId xmlns:a16="http://schemas.microsoft.com/office/drawing/2014/main" id="{021CBCE8-4DFE-4E97-BD7D-C129E723EB91}"/>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 name="Group 80">
              <a:extLst>
                <a:ext uri="{FF2B5EF4-FFF2-40B4-BE49-F238E27FC236}">
                  <a16:creationId xmlns:a16="http://schemas.microsoft.com/office/drawing/2014/main" id="{8E1AC9C1-3DF0-421B-8899-4683F26C2CC2}"/>
                </a:ext>
              </a:extLst>
            </p:cNvPr>
            <p:cNvGrpSpPr/>
            <p:nvPr/>
          </p:nvGrpSpPr>
          <p:grpSpPr>
            <a:xfrm>
              <a:off x="4060476" y="576597"/>
              <a:ext cx="712737" cy="560347"/>
              <a:chOff x="3832410" y="576597"/>
              <a:chExt cx="712737" cy="560347"/>
            </a:xfrm>
          </p:grpSpPr>
          <p:sp>
            <p:nvSpPr>
              <p:cNvPr id="87" name="Rectangle: Rounded Corners 86">
                <a:extLst>
                  <a:ext uri="{FF2B5EF4-FFF2-40B4-BE49-F238E27FC236}">
                    <a16:creationId xmlns:a16="http://schemas.microsoft.com/office/drawing/2014/main" id="{A2EC8740-3D67-4519-B730-CCCA24C714FB}"/>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8927BA54-51D5-44D5-BECE-791621123DFE}"/>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82" name="Group 81">
              <a:extLst>
                <a:ext uri="{FF2B5EF4-FFF2-40B4-BE49-F238E27FC236}">
                  <a16:creationId xmlns:a16="http://schemas.microsoft.com/office/drawing/2014/main" id="{8B65E93F-40B7-4CE4-B3C3-57227F898CA7}"/>
                </a:ext>
              </a:extLst>
            </p:cNvPr>
            <p:cNvGrpSpPr/>
            <p:nvPr/>
          </p:nvGrpSpPr>
          <p:grpSpPr>
            <a:xfrm>
              <a:off x="4133697" y="1122944"/>
              <a:ext cx="581529" cy="581529"/>
              <a:chOff x="4055304" y="1123306"/>
              <a:chExt cx="581529" cy="581529"/>
            </a:xfrm>
          </p:grpSpPr>
          <p:pic>
            <p:nvPicPr>
              <p:cNvPr id="83" name="Picture 82">
                <a:extLst>
                  <a:ext uri="{FF2B5EF4-FFF2-40B4-BE49-F238E27FC236}">
                    <a16:creationId xmlns:a16="http://schemas.microsoft.com/office/drawing/2014/main" id="{C35C3749-17A6-4B88-99D5-8B139154CC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84" name="Group 83">
                <a:extLst>
                  <a:ext uri="{FF2B5EF4-FFF2-40B4-BE49-F238E27FC236}">
                    <a16:creationId xmlns:a16="http://schemas.microsoft.com/office/drawing/2014/main" id="{820B62E8-2F2E-46E3-9EFB-97B0CDFC6083}"/>
                  </a:ext>
                </a:extLst>
              </p:cNvPr>
              <p:cNvGrpSpPr/>
              <p:nvPr/>
            </p:nvGrpSpPr>
            <p:grpSpPr>
              <a:xfrm>
                <a:off x="4185586" y="1536711"/>
                <a:ext cx="331700" cy="90532"/>
                <a:chOff x="1524814" y="5809921"/>
                <a:chExt cx="945329" cy="225343"/>
              </a:xfrm>
            </p:grpSpPr>
            <p:pic>
              <p:nvPicPr>
                <p:cNvPr id="85" name="Picture 84">
                  <a:extLst>
                    <a:ext uri="{FF2B5EF4-FFF2-40B4-BE49-F238E27FC236}">
                      <a16:creationId xmlns:a16="http://schemas.microsoft.com/office/drawing/2014/main" id="{4CAB82D4-1280-46D7-81A9-10D23E21B8B3}"/>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6" name="Picture 85">
                  <a:extLst>
                    <a:ext uri="{FF2B5EF4-FFF2-40B4-BE49-F238E27FC236}">
                      <a16:creationId xmlns:a16="http://schemas.microsoft.com/office/drawing/2014/main" id="{38337A5D-9542-4773-9E5C-69292783E1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89" name="Rectangle: Rounded Corners 88">
            <a:extLst>
              <a:ext uri="{FF2B5EF4-FFF2-40B4-BE49-F238E27FC236}">
                <a16:creationId xmlns:a16="http://schemas.microsoft.com/office/drawing/2014/main" id="{2D2921FF-0EE9-47EA-8188-CE433EA18F0E}"/>
              </a:ext>
            </a:extLst>
          </p:cNvPr>
          <p:cNvSpPr/>
          <p:nvPr/>
        </p:nvSpPr>
        <p:spPr>
          <a:xfrm rot="16200000">
            <a:off x="4252621" y="6010394"/>
            <a:ext cx="392744" cy="205285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C918065B-84D1-475F-9927-2251585585FA}"/>
              </a:ext>
            </a:extLst>
          </p:cNvPr>
          <p:cNvSpPr txBox="1"/>
          <p:nvPr/>
        </p:nvSpPr>
        <p:spPr>
          <a:xfrm>
            <a:off x="3394009" y="6849288"/>
            <a:ext cx="1685590" cy="369332"/>
          </a:xfrm>
          <a:prstGeom prst="rect">
            <a:avLst/>
          </a:prstGeom>
          <a:noFill/>
        </p:spPr>
        <p:txBody>
          <a:bodyPr wrap="none" rtlCol="0">
            <a:spAutoFit/>
          </a:bodyPr>
          <a:lstStyle/>
          <a:p>
            <a:r>
              <a:rPr lang="en-US" dirty="0">
                <a:solidFill>
                  <a:srgbClr val="0000CC"/>
                </a:solidFill>
              </a:rPr>
              <a:t>Service Running</a:t>
            </a:r>
          </a:p>
        </p:txBody>
      </p:sp>
      <p:grpSp>
        <p:nvGrpSpPr>
          <p:cNvPr id="91" name="Group 90">
            <a:extLst>
              <a:ext uri="{FF2B5EF4-FFF2-40B4-BE49-F238E27FC236}">
                <a16:creationId xmlns:a16="http://schemas.microsoft.com/office/drawing/2014/main" id="{4F080C21-3247-4CCD-B569-ED8DC4015716}"/>
              </a:ext>
            </a:extLst>
          </p:cNvPr>
          <p:cNvGrpSpPr/>
          <p:nvPr/>
        </p:nvGrpSpPr>
        <p:grpSpPr>
          <a:xfrm>
            <a:off x="3208645" y="6898963"/>
            <a:ext cx="335348" cy="246221"/>
            <a:chOff x="447635" y="1676508"/>
            <a:chExt cx="335348" cy="246221"/>
          </a:xfrm>
        </p:grpSpPr>
        <p:sp>
          <p:nvSpPr>
            <p:cNvPr id="92" name="Oval 91">
              <a:extLst>
                <a:ext uri="{FF2B5EF4-FFF2-40B4-BE49-F238E27FC236}">
                  <a16:creationId xmlns:a16="http://schemas.microsoft.com/office/drawing/2014/main" id="{B05BF7B1-D050-46E7-84A1-673039A63A9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3" name="TextBox 92">
              <a:extLst>
                <a:ext uri="{FF2B5EF4-FFF2-40B4-BE49-F238E27FC236}">
                  <a16:creationId xmlns:a16="http://schemas.microsoft.com/office/drawing/2014/main" id="{BDA624E8-061B-4130-B930-7178DB2820C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sp>
        <p:nvSpPr>
          <p:cNvPr id="94" name="Rectangle: Rounded Corners 93">
            <a:extLst>
              <a:ext uri="{FF2B5EF4-FFF2-40B4-BE49-F238E27FC236}">
                <a16:creationId xmlns:a16="http://schemas.microsoft.com/office/drawing/2014/main" id="{A755B5D3-ECC9-4792-9095-23CB7C6C6675}"/>
              </a:ext>
            </a:extLst>
          </p:cNvPr>
          <p:cNvSpPr/>
          <p:nvPr/>
        </p:nvSpPr>
        <p:spPr>
          <a:xfrm rot="16200000">
            <a:off x="5513604" y="6609097"/>
            <a:ext cx="392744" cy="18945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TextBox 94">
            <a:extLst>
              <a:ext uri="{FF2B5EF4-FFF2-40B4-BE49-F238E27FC236}">
                <a16:creationId xmlns:a16="http://schemas.microsoft.com/office/drawing/2014/main" id="{47299D8B-DA3F-4BE5-8784-E7C03110D012}"/>
              </a:ext>
            </a:extLst>
          </p:cNvPr>
          <p:cNvSpPr txBox="1"/>
          <p:nvPr/>
        </p:nvSpPr>
        <p:spPr>
          <a:xfrm>
            <a:off x="4823960" y="7365887"/>
            <a:ext cx="1767535" cy="369332"/>
          </a:xfrm>
          <a:prstGeom prst="rect">
            <a:avLst/>
          </a:prstGeom>
          <a:noFill/>
        </p:spPr>
        <p:txBody>
          <a:bodyPr wrap="none" rtlCol="0">
            <a:spAutoFit/>
          </a:bodyPr>
          <a:lstStyle/>
          <a:p>
            <a:r>
              <a:rPr lang="en-US" dirty="0">
                <a:solidFill>
                  <a:srgbClr val="0000CC"/>
                </a:solidFill>
              </a:rPr>
              <a:t>Monitors Service</a:t>
            </a:r>
          </a:p>
        </p:txBody>
      </p:sp>
      <p:grpSp>
        <p:nvGrpSpPr>
          <p:cNvPr id="96" name="Group 95">
            <a:extLst>
              <a:ext uri="{FF2B5EF4-FFF2-40B4-BE49-F238E27FC236}">
                <a16:creationId xmlns:a16="http://schemas.microsoft.com/office/drawing/2014/main" id="{70947A85-3437-416B-8DCE-C11933BEB279}"/>
              </a:ext>
            </a:extLst>
          </p:cNvPr>
          <p:cNvGrpSpPr/>
          <p:nvPr/>
        </p:nvGrpSpPr>
        <p:grpSpPr>
          <a:xfrm>
            <a:off x="4526042" y="7435933"/>
            <a:ext cx="335348" cy="246221"/>
            <a:chOff x="447635" y="1676508"/>
            <a:chExt cx="335348" cy="246221"/>
          </a:xfrm>
        </p:grpSpPr>
        <p:sp>
          <p:nvSpPr>
            <p:cNvPr id="97" name="Oval 96">
              <a:extLst>
                <a:ext uri="{FF2B5EF4-FFF2-40B4-BE49-F238E27FC236}">
                  <a16:creationId xmlns:a16="http://schemas.microsoft.com/office/drawing/2014/main" id="{6159211B-9D3D-4FF8-9610-FF1448E8079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864A0797-BA02-4F07-84FF-5C87B67500F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cxnSp>
        <p:nvCxnSpPr>
          <p:cNvPr id="99" name="Straight Arrow Connector 98">
            <a:extLst>
              <a:ext uri="{FF2B5EF4-FFF2-40B4-BE49-F238E27FC236}">
                <a16:creationId xmlns:a16="http://schemas.microsoft.com/office/drawing/2014/main" id="{1D1A30E5-5290-40F9-AF53-4A3549911AD6}"/>
              </a:ext>
            </a:extLst>
          </p:cNvPr>
          <p:cNvCxnSpPr>
            <a:cxnSpLocks/>
          </p:cNvCxnSpPr>
          <p:nvPr/>
        </p:nvCxnSpPr>
        <p:spPr>
          <a:xfrm>
            <a:off x="5301715" y="7360016"/>
            <a:ext cx="77927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411FCC28-DACE-44D2-A865-80D57EB09094}"/>
              </a:ext>
            </a:extLst>
          </p:cNvPr>
          <p:cNvGrpSpPr/>
          <p:nvPr/>
        </p:nvGrpSpPr>
        <p:grpSpPr>
          <a:xfrm>
            <a:off x="2668308" y="8406062"/>
            <a:ext cx="1433380" cy="407318"/>
            <a:chOff x="2668308" y="8144442"/>
            <a:chExt cx="1433380" cy="407318"/>
          </a:xfrm>
        </p:grpSpPr>
        <p:sp>
          <p:nvSpPr>
            <p:cNvPr id="101" name="Rectangle: Rounded Corners 100">
              <a:extLst>
                <a:ext uri="{FF2B5EF4-FFF2-40B4-BE49-F238E27FC236}">
                  <a16:creationId xmlns:a16="http://schemas.microsoft.com/office/drawing/2014/main" id="{27F50724-569E-4833-8E50-BBB9EF89F290}"/>
                </a:ext>
              </a:extLst>
            </p:cNvPr>
            <p:cNvSpPr/>
            <p:nvPr/>
          </p:nvSpPr>
          <p:spPr>
            <a:xfrm rot="16200000">
              <a:off x="3275679" y="7808464"/>
              <a:ext cx="392744" cy="109384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extBox 101">
              <a:extLst>
                <a:ext uri="{FF2B5EF4-FFF2-40B4-BE49-F238E27FC236}">
                  <a16:creationId xmlns:a16="http://schemas.microsoft.com/office/drawing/2014/main" id="{766CD101-8E3E-4528-A122-B5FF4ADD4F20}"/>
                </a:ext>
              </a:extLst>
            </p:cNvPr>
            <p:cNvSpPr txBox="1"/>
            <p:nvPr/>
          </p:nvSpPr>
          <p:spPr>
            <a:xfrm>
              <a:off x="2870069" y="8168977"/>
              <a:ext cx="1231619" cy="369332"/>
            </a:xfrm>
            <a:prstGeom prst="rect">
              <a:avLst/>
            </a:prstGeom>
            <a:noFill/>
          </p:spPr>
          <p:txBody>
            <a:bodyPr wrap="none" rtlCol="0">
              <a:spAutoFit/>
            </a:bodyPr>
            <a:lstStyle/>
            <a:p>
              <a:r>
                <a:rPr lang="en-US" dirty="0">
                  <a:solidFill>
                    <a:srgbClr val="0000CC"/>
                  </a:solidFill>
                </a:rPr>
                <a:t>Inform OSS</a:t>
              </a:r>
            </a:p>
          </p:txBody>
        </p:sp>
        <p:grpSp>
          <p:nvGrpSpPr>
            <p:cNvPr id="103" name="Group 102">
              <a:extLst>
                <a:ext uri="{FF2B5EF4-FFF2-40B4-BE49-F238E27FC236}">
                  <a16:creationId xmlns:a16="http://schemas.microsoft.com/office/drawing/2014/main" id="{FC395CA7-BD45-4473-81D6-C328311AC9CF}"/>
                </a:ext>
              </a:extLst>
            </p:cNvPr>
            <p:cNvGrpSpPr/>
            <p:nvPr/>
          </p:nvGrpSpPr>
          <p:grpSpPr>
            <a:xfrm>
              <a:off x="2668308" y="8144442"/>
              <a:ext cx="335348" cy="246221"/>
              <a:chOff x="447635" y="1676508"/>
              <a:chExt cx="335348" cy="246221"/>
            </a:xfrm>
          </p:grpSpPr>
          <p:sp>
            <p:nvSpPr>
              <p:cNvPr id="104" name="Oval 103">
                <a:extLst>
                  <a:ext uri="{FF2B5EF4-FFF2-40B4-BE49-F238E27FC236}">
                    <a16:creationId xmlns:a16="http://schemas.microsoft.com/office/drawing/2014/main" id="{9DE041E9-B8C0-464C-9BEA-4691535BE6A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5" name="TextBox 104">
                <a:extLst>
                  <a:ext uri="{FF2B5EF4-FFF2-40B4-BE49-F238E27FC236}">
                    <a16:creationId xmlns:a16="http://schemas.microsoft.com/office/drawing/2014/main" id="{87330617-2E1C-4558-A9C7-A0F43E7FF6E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43</a:t>
                </a:r>
              </a:p>
            </p:txBody>
          </p:sp>
        </p:grpSp>
      </p:grpSp>
      <p:sp>
        <p:nvSpPr>
          <p:cNvPr id="112" name="Rectangle: Rounded Corners 111">
            <a:extLst>
              <a:ext uri="{FF2B5EF4-FFF2-40B4-BE49-F238E27FC236}">
                <a16:creationId xmlns:a16="http://schemas.microsoft.com/office/drawing/2014/main" id="{E57E9A22-CF85-43D9-8C4B-BF33341CF103}"/>
              </a:ext>
            </a:extLst>
          </p:cNvPr>
          <p:cNvSpPr/>
          <p:nvPr/>
        </p:nvSpPr>
        <p:spPr>
          <a:xfrm rot="16200000">
            <a:off x="3652259" y="71181"/>
            <a:ext cx="374382" cy="520777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TextBox 112">
            <a:extLst>
              <a:ext uri="{FF2B5EF4-FFF2-40B4-BE49-F238E27FC236}">
                <a16:creationId xmlns:a16="http://schemas.microsoft.com/office/drawing/2014/main" id="{9E43221E-7888-4AFB-9468-89E9B7F83F67}"/>
              </a:ext>
            </a:extLst>
          </p:cNvPr>
          <p:cNvSpPr txBox="1"/>
          <p:nvPr/>
        </p:nvSpPr>
        <p:spPr>
          <a:xfrm>
            <a:off x="1285451" y="2479056"/>
            <a:ext cx="3531288" cy="369332"/>
          </a:xfrm>
          <a:prstGeom prst="rect">
            <a:avLst/>
          </a:prstGeom>
          <a:noFill/>
        </p:spPr>
        <p:txBody>
          <a:bodyPr wrap="none" rtlCol="0">
            <a:spAutoFit/>
          </a:bodyPr>
          <a:lstStyle/>
          <a:p>
            <a:r>
              <a:rPr lang="en-US" dirty="0">
                <a:solidFill>
                  <a:srgbClr val="0000CC"/>
                </a:solidFill>
              </a:rPr>
              <a:t>Updates with Network Assignments</a:t>
            </a:r>
          </a:p>
        </p:txBody>
      </p:sp>
      <p:grpSp>
        <p:nvGrpSpPr>
          <p:cNvPr id="114" name="Group 113">
            <a:extLst>
              <a:ext uri="{FF2B5EF4-FFF2-40B4-BE49-F238E27FC236}">
                <a16:creationId xmlns:a16="http://schemas.microsoft.com/office/drawing/2014/main" id="{3BA8D62E-14A5-4768-A8A8-F0662046056D}"/>
              </a:ext>
            </a:extLst>
          </p:cNvPr>
          <p:cNvGrpSpPr/>
          <p:nvPr/>
        </p:nvGrpSpPr>
        <p:grpSpPr>
          <a:xfrm>
            <a:off x="998393" y="2560772"/>
            <a:ext cx="394660" cy="230832"/>
            <a:chOff x="453721" y="1676508"/>
            <a:chExt cx="315196" cy="230832"/>
          </a:xfrm>
        </p:grpSpPr>
        <p:sp>
          <p:nvSpPr>
            <p:cNvPr id="115" name="Oval 114">
              <a:extLst>
                <a:ext uri="{FF2B5EF4-FFF2-40B4-BE49-F238E27FC236}">
                  <a16:creationId xmlns:a16="http://schemas.microsoft.com/office/drawing/2014/main" id="{244A10FC-7314-49F3-8328-7BCC798EDCE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B409E8A4-9A0E-4D62-BBBF-10E6D2B96EF4}"/>
                </a:ext>
              </a:extLst>
            </p:cNvPr>
            <p:cNvSpPr txBox="1"/>
            <p:nvPr/>
          </p:nvSpPr>
          <p:spPr>
            <a:xfrm>
              <a:off x="453721" y="1676508"/>
              <a:ext cx="315196" cy="230832"/>
            </a:xfrm>
            <a:prstGeom prst="rect">
              <a:avLst/>
            </a:prstGeom>
            <a:noFill/>
          </p:spPr>
          <p:txBody>
            <a:bodyPr wrap="none" rtlCol="0">
              <a:spAutoFit/>
            </a:bodyPr>
            <a:lstStyle/>
            <a:p>
              <a:r>
                <a:rPr lang="en-US" sz="9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a:t>
              </a:r>
            </a:p>
          </p:txBody>
        </p:sp>
      </p:grpSp>
      <p:cxnSp>
        <p:nvCxnSpPr>
          <p:cNvPr id="117" name="Straight Arrow Connector 116">
            <a:extLst>
              <a:ext uri="{FF2B5EF4-FFF2-40B4-BE49-F238E27FC236}">
                <a16:creationId xmlns:a16="http://schemas.microsoft.com/office/drawing/2014/main" id="{AAFC3761-9D42-46FA-84BC-E8B7603F12B7}"/>
              </a:ext>
            </a:extLst>
          </p:cNvPr>
          <p:cNvCxnSpPr>
            <a:cxnSpLocks/>
          </p:cNvCxnSpPr>
          <p:nvPr/>
        </p:nvCxnSpPr>
        <p:spPr>
          <a:xfrm>
            <a:off x="1792183" y="2475025"/>
            <a:ext cx="4274972" cy="865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6BCE8454-6F70-4BF1-8294-59345F678507}"/>
              </a:ext>
            </a:extLst>
          </p:cNvPr>
          <p:cNvGrpSpPr/>
          <p:nvPr/>
        </p:nvGrpSpPr>
        <p:grpSpPr>
          <a:xfrm>
            <a:off x="3042262" y="4918094"/>
            <a:ext cx="2588521" cy="554388"/>
            <a:chOff x="3066106" y="4833784"/>
            <a:chExt cx="2588521" cy="554388"/>
          </a:xfrm>
        </p:grpSpPr>
        <p:pic>
          <p:nvPicPr>
            <p:cNvPr id="119" name="Picture 6" descr="C:\Users\cheung\AppData\Local\Temp\SNAGHTML2fc206a.PNG">
              <a:extLst>
                <a:ext uri="{FF2B5EF4-FFF2-40B4-BE49-F238E27FC236}">
                  <a16:creationId xmlns:a16="http://schemas.microsoft.com/office/drawing/2014/main" id="{B36300B5-99C9-4C77-8313-0BA4D4AC79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6106" y="4833784"/>
              <a:ext cx="558524" cy="554388"/>
            </a:xfrm>
            <a:prstGeom prst="rect">
              <a:avLst/>
            </a:prstGeom>
            <a:noFill/>
            <a:extLst>
              <a:ext uri="{909E8E84-426E-40DD-AFC4-6F175D3DCCD1}">
                <a14:hiddenFill xmlns:a14="http://schemas.microsoft.com/office/drawing/2010/main">
                  <a:solidFill>
                    <a:srgbClr val="FFFFFF"/>
                  </a:solidFill>
                </a14:hiddenFill>
              </a:ext>
            </a:extLst>
          </p:spPr>
        </p:pic>
        <p:grpSp>
          <p:nvGrpSpPr>
            <p:cNvPr id="120" name="Group 119">
              <a:extLst>
                <a:ext uri="{FF2B5EF4-FFF2-40B4-BE49-F238E27FC236}">
                  <a16:creationId xmlns:a16="http://schemas.microsoft.com/office/drawing/2014/main" id="{E90868E4-742D-4317-9D07-AA9C1AB73ED0}"/>
                </a:ext>
              </a:extLst>
            </p:cNvPr>
            <p:cNvGrpSpPr/>
            <p:nvPr/>
          </p:nvGrpSpPr>
          <p:grpSpPr>
            <a:xfrm>
              <a:off x="3585534" y="4864737"/>
              <a:ext cx="2069093" cy="461665"/>
              <a:chOff x="3486960" y="1856864"/>
              <a:chExt cx="2069093" cy="461665"/>
            </a:xfrm>
          </p:grpSpPr>
          <p:sp>
            <p:nvSpPr>
              <p:cNvPr id="121" name="Rectangle: Rounded Corners 120">
                <a:extLst>
                  <a:ext uri="{FF2B5EF4-FFF2-40B4-BE49-F238E27FC236}">
                    <a16:creationId xmlns:a16="http://schemas.microsoft.com/office/drawing/2014/main" id="{A5643E3B-421D-4F02-94C2-562995A1D8E6}"/>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9991220-1AF4-4C4E-BE0E-BF39CA500B1B}"/>
                  </a:ext>
                </a:extLst>
              </p:cNvPr>
              <p:cNvSpPr txBox="1"/>
              <p:nvPr/>
            </p:nvSpPr>
            <p:spPr>
              <a:xfrm>
                <a:off x="3486960" y="1856864"/>
                <a:ext cx="2069093"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Service Configuration Improve</a:t>
                </a:r>
              </a:p>
            </p:txBody>
          </p:sp>
        </p:grpSp>
      </p:grpSp>
      <p:pic>
        <p:nvPicPr>
          <p:cNvPr id="123" name="Picture 122">
            <a:extLst>
              <a:ext uri="{FF2B5EF4-FFF2-40B4-BE49-F238E27FC236}">
                <a16:creationId xmlns:a16="http://schemas.microsoft.com/office/drawing/2014/main" id="{4E0D6C50-89F3-41F0-8AD3-F056348BF5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201" y="8879147"/>
            <a:ext cx="182263" cy="182263"/>
          </a:xfrm>
          <a:prstGeom prst="rect">
            <a:avLst/>
          </a:prstGeom>
        </p:spPr>
      </p:pic>
      <p:sp>
        <p:nvSpPr>
          <p:cNvPr id="124" name="TextBox 123">
            <a:extLst>
              <a:ext uri="{FF2B5EF4-FFF2-40B4-BE49-F238E27FC236}">
                <a16:creationId xmlns:a16="http://schemas.microsoft.com/office/drawing/2014/main" id="{E7101995-134D-47B5-BB00-BBE36AE1C1E0}"/>
              </a:ext>
            </a:extLst>
          </p:cNvPr>
          <p:cNvSpPr txBox="1"/>
          <p:nvPr/>
        </p:nvSpPr>
        <p:spPr>
          <a:xfrm>
            <a:off x="307918" y="8860532"/>
            <a:ext cx="1359668" cy="261610"/>
          </a:xfrm>
          <a:prstGeom prst="rect">
            <a:avLst/>
          </a:prstGeom>
          <a:noFill/>
        </p:spPr>
        <p:txBody>
          <a:bodyPr wrap="none" rtlCol="0">
            <a:spAutoFit/>
          </a:bodyPr>
          <a:lstStyle/>
          <a:p>
            <a:r>
              <a:rPr lang="en-US" sz="1050" dirty="0"/>
              <a:t>Vendor Specific Step</a:t>
            </a:r>
          </a:p>
        </p:txBody>
      </p:sp>
      <p:pic>
        <p:nvPicPr>
          <p:cNvPr id="125" name="Picture 124">
            <a:extLst>
              <a:ext uri="{FF2B5EF4-FFF2-40B4-BE49-F238E27FC236}">
                <a16:creationId xmlns:a16="http://schemas.microsoft.com/office/drawing/2014/main" id="{CCDB075E-5CCD-4090-83CA-FD77D1B343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907" y="5232176"/>
            <a:ext cx="182263" cy="182263"/>
          </a:xfrm>
          <a:prstGeom prst="rect">
            <a:avLst/>
          </a:prstGeom>
        </p:spPr>
      </p:pic>
      <p:sp>
        <p:nvSpPr>
          <p:cNvPr id="126" name="Rectangle: Rounded Corners 125">
            <a:extLst>
              <a:ext uri="{FF2B5EF4-FFF2-40B4-BE49-F238E27FC236}">
                <a16:creationId xmlns:a16="http://schemas.microsoft.com/office/drawing/2014/main" id="{78CB5131-2E92-473B-8D34-23AC27DA42E7}"/>
              </a:ext>
            </a:extLst>
          </p:cNvPr>
          <p:cNvSpPr/>
          <p:nvPr/>
        </p:nvSpPr>
        <p:spPr>
          <a:xfrm rot="16200000">
            <a:off x="1399635" y="3945244"/>
            <a:ext cx="166273" cy="179830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TextBox 126">
            <a:extLst>
              <a:ext uri="{FF2B5EF4-FFF2-40B4-BE49-F238E27FC236}">
                <a16:creationId xmlns:a16="http://schemas.microsoft.com/office/drawing/2014/main" id="{5FBD7F68-1E76-4587-B5FB-2419C429A534}"/>
              </a:ext>
            </a:extLst>
          </p:cNvPr>
          <p:cNvSpPr txBox="1"/>
          <p:nvPr/>
        </p:nvSpPr>
        <p:spPr>
          <a:xfrm>
            <a:off x="527259" y="4704598"/>
            <a:ext cx="2010872" cy="276999"/>
          </a:xfrm>
          <a:prstGeom prst="rect">
            <a:avLst/>
          </a:prstGeom>
          <a:noFill/>
        </p:spPr>
        <p:txBody>
          <a:bodyPr wrap="none" rtlCol="0">
            <a:spAutoFit/>
          </a:bodyPr>
          <a:lstStyle/>
          <a:p>
            <a:r>
              <a:rPr lang="en-US" sz="1200" dirty="0">
                <a:solidFill>
                  <a:srgbClr val="FF0000"/>
                </a:solidFill>
              </a:rPr>
              <a:t>Ansible (SSH), NetConf, Chef</a:t>
            </a:r>
          </a:p>
        </p:txBody>
      </p:sp>
      <p:sp>
        <p:nvSpPr>
          <p:cNvPr id="128" name="Left Brace 127">
            <a:extLst>
              <a:ext uri="{FF2B5EF4-FFF2-40B4-BE49-F238E27FC236}">
                <a16:creationId xmlns:a16="http://schemas.microsoft.com/office/drawing/2014/main" id="{A7F71EF9-84D6-4145-A600-62D4FC7C5BF2}"/>
              </a:ext>
            </a:extLst>
          </p:cNvPr>
          <p:cNvSpPr/>
          <p:nvPr/>
        </p:nvSpPr>
        <p:spPr>
          <a:xfrm>
            <a:off x="404421" y="6218097"/>
            <a:ext cx="970608" cy="2650382"/>
          </a:xfrm>
          <a:prstGeom prst="lef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9" name="Left Brace 128">
            <a:extLst>
              <a:ext uri="{FF2B5EF4-FFF2-40B4-BE49-F238E27FC236}">
                <a16:creationId xmlns:a16="http://schemas.microsoft.com/office/drawing/2014/main" id="{A5B6E24D-794E-4E50-BD3A-8C8B709CB4CD}"/>
              </a:ext>
            </a:extLst>
          </p:cNvPr>
          <p:cNvSpPr/>
          <p:nvPr/>
        </p:nvSpPr>
        <p:spPr>
          <a:xfrm flipH="1">
            <a:off x="6211525" y="2632314"/>
            <a:ext cx="567653" cy="3585783"/>
          </a:xfrm>
          <a:prstGeom prst="lef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0" name="Rectangle: Rounded Corners 129">
            <a:extLst>
              <a:ext uri="{FF2B5EF4-FFF2-40B4-BE49-F238E27FC236}">
                <a16:creationId xmlns:a16="http://schemas.microsoft.com/office/drawing/2014/main" id="{243ED3E7-C55E-48B2-8BDD-8377523C2932}"/>
              </a:ext>
            </a:extLst>
          </p:cNvPr>
          <p:cNvSpPr/>
          <p:nvPr/>
        </p:nvSpPr>
        <p:spPr>
          <a:xfrm rot="16200000">
            <a:off x="-918538" y="7364185"/>
            <a:ext cx="2470148"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#39-#43 Normal Flow</a:t>
            </a:r>
          </a:p>
        </p:txBody>
      </p:sp>
      <p:sp>
        <p:nvSpPr>
          <p:cNvPr id="141" name="Rectangle: Rounded Corners 140">
            <a:extLst>
              <a:ext uri="{FF2B5EF4-FFF2-40B4-BE49-F238E27FC236}">
                <a16:creationId xmlns:a16="http://schemas.microsoft.com/office/drawing/2014/main" id="{A8DE2484-A15A-4C82-B258-FCF616A6B50A}"/>
              </a:ext>
            </a:extLst>
          </p:cNvPr>
          <p:cNvSpPr/>
          <p:nvPr/>
        </p:nvSpPr>
        <p:spPr>
          <a:xfrm rot="16200000">
            <a:off x="5189063" y="4278397"/>
            <a:ext cx="2984500"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#35-#38 PNF Configuration</a:t>
            </a:r>
          </a:p>
        </p:txBody>
      </p:sp>
      <p:sp>
        <p:nvSpPr>
          <p:cNvPr id="142" name="Rectangle: Rounded Corners 141">
            <a:extLst>
              <a:ext uri="{FF2B5EF4-FFF2-40B4-BE49-F238E27FC236}">
                <a16:creationId xmlns:a16="http://schemas.microsoft.com/office/drawing/2014/main" id="{4F10D797-A1E7-4FEB-91B4-84D7D0F411CB}"/>
              </a:ext>
            </a:extLst>
          </p:cNvPr>
          <p:cNvSpPr/>
          <p:nvPr/>
        </p:nvSpPr>
        <p:spPr>
          <a:xfrm rot="16200000">
            <a:off x="4240404" y="3856136"/>
            <a:ext cx="392744" cy="40450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973DBC40-1A09-475D-9C4E-90132093F33A}"/>
              </a:ext>
            </a:extLst>
          </p:cNvPr>
          <p:cNvSpPr txBox="1"/>
          <p:nvPr/>
        </p:nvSpPr>
        <p:spPr>
          <a:xfrm>
            <a:off x="2693265" y="5691118"/>
            <a:ext cx="3092706" cy="369332"/>
          </a:xfrm>
          <a:prstGeom prst="rect">
            <a:avLst/>
          </a:prstGeom>
          <a:noFill/>
        </p:spPr>
        <p:txBody>
          <a:bodyPr wrap="none" rtlCol="0">
            <a:spAutoFit/>
          </a:bodyPr>
          <a:lstStyle/>
          <a:p>
            <a:r>
              <a:rPr lang="en-US" dirty="0">
                <a:solidFill>
                  <a:srgbClr val="0000CC"/>
                </a:solidFill>
              </a:rPr>
              <a:t>Update with Configuration Info</a:t>
            </a:r>
          </a:p>
        </p:txBody>
      </p:sp>
      <p:cxnSp>
        <p:nvCxnSpPr>
          <p:cNvPr id="144" name="Straight Arrow Connector 143">
            <a:extLst>
              <a:ext uri="{FF2B5EF4-FFF2-40B4-BE49-F238E27FC236}">
                <a16:creationId xmlns:a16="http://schemas.microsoft.com/office/drawing/2014/main" id="{36896A0F-9F9F-4420-8038-760DF3BBF2E4}"/>
              </a:ext>
            </a:extLst>
          </p:cNvPr>
          <p:cNvCxnSpPr>
            <a:cxnSpLocks/>
          </p:cNvCxnSpPr>
          <p:nvPr/>
        </p:nvCxnSpPr>
        <p:spPr>
          <a:xfrm flipV="1">
            <a:off x="3003656" y="5677139"/>
            <a:ext cx="3063499" cy="1357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45" name="Group 144">
            <a:extLst>
              <a:ext uri="{FF2B5EF4-FFF2-40B4-BE49-F238E27FC236}">
                <a16:creationId xmlns:a16="http://schemas.microsoft.com/office/drawing/2014/main" id="{D9B01277-57F0-4639-834C-05AB6603E2E7}"/>
              </a:ext>
            </a:extLst>
          </p:cNvPr>
          <p:cNvGrpSpPr/>
          <p:nvPr/>
        </p:nvGrpSpPr>
        <p:grpSpPr>
          <a:xfrm>
            <a:off x="2222066" y="5761700"/>
            <a:ext cx="335348" cy="246221"/>
            <a:chOff x="447635" y="1676508"/>
            <a:chExt cx="335348" cy="246221"/>
          </a:xfrm>
        </p:grpSpPr>
        <p:sp>
          <p:nvSpPr>
            <p:cNvPr id="146" name="Oval 145">
              <a:extLst>
                <a:ext uri="{FF2B5EF4-FFF2-40B4-BE49-F238E27FC236}">
                  <a16:creationId xmlns:a16="http://schemas.microsoft.com/office/drawing/2014/main" id="{F774C82D-4BD0-4254-9E2F-073AA5C904A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47" name="TextBox 146">
              <a:extLst>
                <a:ext uri="{FF2B5EF4-FFF2-40B4-BE49-F238E27FC236}">
                  <a16:creationId xmlns:a16="http://schemas.microsoft.com/office/drawing/2014/main" id="{C5EACDF1-1281-4948-90ED-8BB2582C66B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
        <p:nvSpPr>
          <p:cNvPr id="148" name="Rectangle: Rounded Corners 147">
            <a:extLst>
              <a:ext uri="{FF2B5EF4-FFF2-40B4-BE49-F238E27FC236}">
                <a16:creationId xmlns:a16="http://schemas.microsoft.com/office/drawing/2014/main" id="{362AFF17-EB28-4264-9AB8-A20845B9C6C5}"/>
              </a:ext>
            </a:extLst>
          </p:cNvPr>
          <p:cNvSpPr/>
          <p:nvPr/>
        </p:nvSpPr>
        <p:spPr>
          <a:xfrm rot="16200000">
            <a:off x="4279324" y="7085546"/>
            <a:ext cx="392744" cy="203505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A3848C70-EE1A-42E8-9AE1-59D31F631A68}"/>
              </a:ext>
            </a:extLst>
          </p:cNvPr>
          <p:cNvSpPr txBox="1"/>
          <p:nvPr/>
        </p:nvSpPr>
        <p:spPr>
          <a:xfrm>
            <a:off x="3411810" y="7911372"/>
            <a:ext cx="1915974" cy="369332"/>
          </a:xfrm>
          <a:prstGeom prst="rect">
            <a:avLst/>
          </a:prstGeom>
          <a:noFill/>
        </p:spPr>
        <p:txBody>
          <a:bodyPr wrap="none" rtlCol="0">
            <a:spAutoFit/>
          </a:bodyPr>
          <a:lstStyle/>
          <a:p>
            <a:r>
              <a:rPr lang="en-US" dirty="0">
                <a:solidFill>
                  <a:srgbClr val="0000CC"/>
                </a:solidFill>
              </a:rPr>
              <a:t>Service Monitored</a:t>
            </a:r>
          </a:p>
        </p:txBody>
      </p:sp>
      <p:grpSp>
        <p:nvGrpSpPr>
          <p:cNvPr id="150" name="Group 149">
            <a:extLst>
              <a:ext uri="{FF2B5EF4-FFF2-40B4-BE49-F238E27FC236}">
                <a16:creationId xmlns:a16="http://schemas.microsoft.com/office/drawing/2014/main" id="{E9F77E7C-F910-41DA-A939-255C4BF50E45}"/>
              </a:ext>
            </a:extLst>
          </p:cNvPr>
          <p:cNvGrpSpPr/>
          <p:nvPr/>
        </p:nvGrpSpPr>
        <p:grpSpPr>
          <a:xfrm>
            <a:off x="3226446" y="7961047"/>
            <a:ext cx="335348" cy="246221"/>
            <a:chOff x="447635" y="1676508"/>
            <a:chExt cx="335348" cy="246221"/>
          </a:xfrm>
        </p:grpSpPr>
        <p:sp>
          <p:nvSpPr>
            <p:cNvPr id="151" name="Oval 150">
              <a:extLst>
                <a:ext uri="{FF2B5EF4-FFF2-40B4-BE49-F238E27FC236}">
                  <a16:creationId xmlns:a16="http://schemas.microsoft.com/office/drawing/2014/main" id="{F8893FD2-76C3-4A9E-BFA4-5A8127453C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2" name="TextBox 151">
              <a:extLst>
                <a:ext uri="{FF2B5EF4-FFF2-40B4-BE49-F238E27FC236}">
                  <a16:creationId xmlns:a16="http://schemas.microsoft.com/office/drawing/2014/main" id="{95A554BC-C1B1-4179-83AA-36F17BB5806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53" name="Group 152">
            <a:extLst>
              <a:ext uri="{FF2B5EF4-FFF2-40B4-BE49-F238E27FC236}">
                <a16:creationId xmlns:a16="http://schemas.microsoft.com/office/drawing/2014/main" id="{748FA7F7-7846-4BB3-8786-57840121C633}"/>
              </a:ext>
            </a:extLst>
          </p:cNvPr>
          <p:cNvGrpSpPr/>
          <p:nvPr/>
        </p:nvGrpSpPr>
        <p:grpSpPr>
          <a:xfrm>
            <a:off x="4175097" y="6840448"/>
            <a:ext cx="820399" cy="1065389"/>
            <a:chOff x="3551987" y="6929348"/>
            <a:chExt cx="1761010" cy="1065389"/>
          </a:xfrm>
        </p:grpSpPr>
        <p:cxnSp>
          <p:nvCxnSpPr>
            <p:cNvPr id="154" name="Straight Arrow Connector 153">
              <a:extLst>
                <a:ext uri="{FF2B5EF4-FFF2-40B4-BE49-F238E27FC236}">
                  <a16:creationId xmlns:a16="http://schemas.microsoft.com/office/drawing/2014/main" id="{020CDD40-C2D1-4AE5-96F8-171CA88F0FD3}"/>
                </a:ext>
              </a:extLst>
            </p:cNvPr>
            <p:cNvCxnSpPr>
              <a:cxnSpLocks/>
            </p:cNvCxnSpPr>
            <p:nvPr/>
          </p:nvCxnSpPr>
          <p:spPr>
            <a:xfrm flipV="1">
              <a:off x="3551987" y="6929348"/>
              <a:ext cx="1743209" cy="330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556C20FF-329D-488E-84A0-E0F4007B356B}"/>
                </a:ext>
              </a:extLst>
            </p:cNvPr>
            <p:cNvCxnSpPr>
              <a:cxnSpLocks/>
            </p:cNvCxnSpPr>
            <p:nvPr/>
          </p:nvCxnSpPr>
          <p:spPr>
            <a:xfrm flipH="1" flipV="1">
              <a:off x="3569788" y="7991432"/>
              <a:ext cx="1743209" cy="330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56" name="Rectangle: Rounded Corners 155">
            <a:extLst>
              <a:ext uri="{FF2B5EF4-FFF2-40B4-BE49-F238E27FC236}">
                <a16:creationId xmlns:a16="http://schemas.microsoft.com/office/drawing/2014/main" id="{1E73FD01-2B0E-4940-BD76-2D88A7FAF319}"/>
              </a:ext>
            </a:extLst>
          </p:cNvPr>
          <p:cNvSpPr/>
          <p:nvPr/>
        </p:nvSpPr>
        <p:spPr>
          <a:xfrm rot="16200000">
            <a:off x="2635062" y="1608937"/>
            <a:ext cx="330423" cy="31181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a:extLst>
              <a:ext uri="{FF2B5EF4-FFF2-40B4-BE49-F238E27FC236}">
                <a16:creationId xmlns:a16="http://schemas.microsoft.com/office/drawing/2014/main" id="{F4B0DA8D-94CC-48C1-B009-2F9DED11CAA3}"/>
              </a:ext>
            </a:extLst>
          </p:cNvPr>
          <p:cNvSpPr txBox="1"/>
          <p:nvPr/>
        </p:nvSpPr>
        <p:spPr>
          <a:xfrm>
            <a:off x="1251116" y="2987719"/>
            <a:ext cx="2626416" cy="369332"/>
          </a:xfrm>
          <a:prstGeom prst="rect">
            <a:avLst/>
          </a:prstGeom>
          <a:noFill/>
        </p:spPr>
        <p:txBody>
          <a:bodyPr wrap="square" rtlCol="0">
            <a:spAutoFit/>
          </a:bodyPr>
          <a:lstStyle/>
          <a:p>
            <a:r>
              <a:rPr lang="en-US" dirty="0">
                <a:solidFill>
                  <a:srgbClr val="0000CC"/>
                </a:solidFill>
              </a:rPr>
              <a:t>Network Assign Complete</a:t>
            </a:r>
          </a:p>
        </p:txBody>
      </p:sp>
      <p:cxnSp>
        <p:nvCxnSpPr>
          <p:cNvPr id="158" name="Straight Arrow Connector 157">
            <a:extLst>
              <a:ext uri="{FF2B5EF4-FFF2-40B4-BE49-F238E27FC236}">
                <a16:creationId xmlns:a16="http://schemas.microsoft.com/office/drawing/2014/main" id="{3235F760-D249-46A7-A720-2C0C2CB28416}"/>
              </a:ext>
            </a:extLst>
          </p:cNvPr>
          <p:cNvCxnSpPr>
            <a:cxnSpLocks/>
          </p:cNvCxnSpPr>
          <p:nvPr/>
        </p:nvCxnSpPr>
        <p:spPr>
          <a:xfrm flipH="1">
            <a:off x="1774963" y="3009610"/>
            <a:ext cx="20840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59" name="Group 158">
            <a:extLst>
              <a:ext uri="{FF2B5EF4-FFF2-40B4-BE49-F238E27FC236}">
                <a16:creationId xmlns:a16="http://schemas.microsoft.com/office/drawing/2014/main" id="{D0A4B422-18FD-4D7C-A2C3-DF66DEC98758}"/>
              </a:ext>
            </a:extLst>
          </p:cNvPr>
          <p:cNvGrpSpPr/>
          <p:nvPr/>
        </p:nvGrpSpPr>
        <p:grpSpPr>
          <a:xfrm>
            <a:off x="965908" y="3044898"/>
            <a:ext cx="394660" cy="230832"/>
            <a:chOff x="459807" y="1676508"/>
            <a:chExt cx="315196" cy="230832"/>
          </a:xfrm>
        </p:grpSpPr>
        <p:sp>
          <p:nvSpPr>
            <p:cNvPr id="160" name="Oval 159">
              <a:extLst>
                <a:ext uri="{FF2B5EF4-FFF2-40B4-BE49-F238E27FC236}">
                  <a16:creationId xmlns:a16="http://schemas.microsoft.com/office/drawing/2014/main" id="{77A35FAE-42C3-497A-982E-EF02D42AB2D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1" name="TextBox 160">
              <a:extLst>
                <a:ext uri="{FF2B5EF4-FFF2-40B4-BE49-F238E27FC236}">
                  <a16:creationId xmlns:a16="http://schemas.microsoft.com/office/drawing/2014/main" id="{0386CD14-A29C-4807-93B5-48550516C93C}"/>
                </a:ext>
              </a:extLst>
            </p:cNvPr>
            <p:cNvSpPr txBox="1"/>
            <p:nvPr/>
          </p:nvSpPr>
          <p:spPr>
            <a:xfrm>
              <a:off x="459807" y="1676508"/>
              <a:ext cx="315196" cy="230832"/>
            </a:xfrm>
            <a:prstGeom prst="rect">
              <a:avLst/>
            </a:prstGeom>
            <a:noFill/>
          </p:spPr>
          <p:txBody>
            <a:bodyPr wrap="none" rtlCol="0">
              <a:spAutoFit/>
            </a:bodyPr>
            <a:lstStyle/>
            <a:p>
              <a:r>
                <a:rPr lang="en-US" sz="9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35B</a:t>
              </a:r>
              <a:endPar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sp>
        <p:nvSpPr>
          <p:cNvPr id="162" name="TextBox 161">
            <a:extLst>
              <a:ext uri="{FF2B5EF4-FFF2-40B4-BE49-F238E27FC236}">
                <a16:creationId xmlns:a16="http://schemas.microsoft.com/office/drawing/2014/main" id="{74FEF38F-B3AA-417B-ADE6-67DE73B39587}"/>
              </a:ext>
            </a:extLst>
          </p:cNvPr>
          <p:cNvSpPr txBox="1"/>
          <p:nvPr/>
        </p:nvSpPr>
        <p:spPr>
          <a:xfrm>
            <a:off x="4242349" y="3571742"/>
            <a:ext cx="1024639" cy="923330"/>
          </a:xfrm>
          <a:prstGeom prst="rect">
            <a:avLst/>
          </a:prstGeom>
          <a:noFill/>
        </p:spPr>
        <p:txBody>
          <a:bodyPr wrap="none" rtlCol="0">
            <a:spAutoFit/>
          </a:bodyPr>
          <a:lstStyle/>
          <a:p>
            <a:r>
              <a:rPr lang="en-US" dirty="0"/>
              <a:t>PNF#305</a:t>
            </a:r>
          </a:p>
          <a:p>
            <a:r>
              <a:rPr lang="en-US" dirty="0"/>
              <a:t>PNF#306</a:t>
            </a:r>
          </a:p>
          <a:p>
            <a:r>
              <a:rPr lang="en-US" dirty="0"/>
              <a:t>PNF#307</a:t>
            </a:r>
          </a:p>
        </p:txBody>
      </p:sp>
      <p:sp>
        <p:nvSpPr>
          <p:cNvPr id="163" name="TextBox 162">
            <a:extLst>
              <a:ext uri="{FF2B5EF4-FFF2-40B4-BE49-F238E27FC236}">
                <a16:creationId xmlns:a16="http://schemas.microsoft.com/office/drawing/2014/main" id="{4E9D6A5E-B8E2-4583-BE86-8FECD329DDFC}"/>
              </a:ext>
            </a:extLst>
          </p:cNvPr>
          <p:cNvSpPr txBox="1"/>
          <p:nvPr/>
        </p:nvSpPr>
        <p:spPr>
          <a:xfrm>
            <a:off x="1536712" y="3566772"/>
            <a:ext cx="1131913" cy="369332"/>
          </a:xfrm>
          <a:prstGeom prst="rect">
            <a:avLst/>
          </a:prstGeom>
          <a:noFill/>
        </p:spPr>
        <p:txBody>
          <a:bodyPr wrap="none" rtlCol="0">
            <a:spAutoFit/>
          </a:bodyPr>
          <a:lstStyle/>
          <a:p>
            <a:r>
              <a:rPr lang="en-US" dirty="0"/>
              <a:t>SDN-C “A”</a:t>
            </a:r>
          </a:p>
        </p:txBody>
      </p:sp>
      <p:graphicFrame>
        <p:nvGraphicFramePr>
          <p:cNvPr id="164" name="Table 163">
            <a:extLst>
              <a:ext uri="{FF2B5EF4-FFF2-40B4-BE49-F238E27FC236}">
                <a16:creationId xmlns:a16="http://schemas.microsoft.com/office/drawing/2014/main" id="{CAED7179-A86F-40CF-B777-789467B904F9}"/>
              </a:ext>
            </a:extLst>
          </p:cNvPr>
          <p:cNvGraphicFramePr>
            <a:graphicFrameLocks noGrp="1"/>
          </p:cNvGraphicFramePr>
          <p:nvPr>
            <p:extLst>
              <p:ext uri="{D42A27DB-BD31-4B8C-83A1-F6EECF244321}">
                <p14:modId xmlns:p14="http://schemas.microsoft.com/office/powerpoint/2010/main" val="4245156944"/>
              </p:ext>
            </p:extLst>
          </p:nvPr>
        </p:nvGraphicFramePr>
        <p:xfrm>
          <a:off x="5367600" y="2939180"/>
          <a:ext cx="4276884" cy="1986280"/>
        </p:xfrm>
        <a:graphic>
          <a:graphicData uri="http://schemas.openxmlformats.org/drawingml/2006/table">
            <a:tbl>
              <a:tblPr firstRow="1" bandRow="1">
                <a:tableStyleId>{5C22544A-7EE6-4342-B048-85BDC9FD1C3A}</a:tableStyleId>
              </a:tblPr>
              <a:tblGrid>
                <a:gridCol w="1069221">
                  <a:extLst>
                    <a:ext uri="{9D8B030D-6E8A-4147-A177-3AD203B41FA5}">
                      <a16:colId xmlns:a16="http://schemas.microsoft.com/office/drawing/2014/main" val="2850618537"/>
                    </a:ext>
                  </a:extLst>
                </a:gridCol>
                <a:gridCol w="1069221">
                  <a:extLst>
                    <a:ext uri="{9D8B030D-6E8A-4147-A177-3AD203B41FA5}">
                      <a16:colId xmlns:a16="http://schemas.microsoft.com/office/drawing/2014/main" val="3695868275"/>
                    </a:ext>
                  </a:extLst>
                </a:gridCol>
                <a:gridCol w="1069221">
                  <a:extLst>
                    <a:ext uri="{9D8B030D-6E8A-4147-A177-3AD203B41FA5}">
                      <a16:colId xmlns:a16="http://schemas.microsoft.com/office/drawing/2014/main" val="780375006"/>
                    </a:ext>
                  </a:extLst>
                </a:gridCol>
                <a:gridCol w="1069221">
                  <a:extLst>
                    <a:ext uri="{9D8B030D-6E8A-4147-A177-3AD203B41FA5}">
                      <a16:colId xmlns:a16="http://schemas.microsoft.com/office/drawing/2014/main" val="1322026998"/>
                    </a:ext>
                  </a:extLst>
                </a:gridCol>
              </a:tblGrid>
              <a:tr h="0">
                <a:tc>
                  <a:txBody>
                    <a:bodyPr/>
                    <a:lstStyle/>
                    <a:p>
                      <a:r>
                        <a:rPr lang="en-US" sz="11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ONAP Platform Controller</a:t>
                      </a:r>
                    </a:p>
                    <a:p>
                      <a:r>
                        <a:rPr lang="en-US" sz="11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ModelX</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ModelY</a:t>
                      </a:r>
                      <a:r>
                        <a:rPr lang="en-US" sz="1100" dirty="0"/>
                        <a:t> Region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ModelY</a:t>
                      </a:r>
                      <a:r>
                        <a:rPr lang="en-US" sz="1100" dirty="0"/>
                        <a:t> Region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spTree>
    <p:extLst>
      <p:ext uri="{BB962C8B-B14F-4D97-AF65-F5344CB8AC3E}">
        <p14:creationId xmlns:p14="http://schemas.microsoft.com/office/powerpoint/2010/main" val="22926581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FE044DE1-7373-4589-9638-C97FEDEB6332}"/>
              </a:ext>
            </a:extLst>
          </p:cNvPr>
          <p:cNvGraphicFramePr>
            <a:graphicFrameLocks noGrp="1"/>
          </p:cNvGraphicFramePr>
          <p:nvPr>
            <p:extLst>
              <p:ext uri="{D42A27DB-BD31-4B8C-83A1-F6EECF244321}">
                <p14:modId xmlns:p14="http://schemas.microsoft.com/office/powerpoint/2010/main" val="2470691052"/>
              </p:ext>
            </p:extLst>
          </p:nvPr>
        </p:nvGraphicFramePr>
        <p:xfrm>
          <a:off x="1698355" y="-71046"/>
          <a:ext cx="4276884" cy="3398520"/>
        </p:xfrm>
        <a:graphic>
          <a:graphicData uri="http://schemas.openxmlformats.org/drawingml/2006/table">
            <a:tbl>
              <a:tblPr firstRow="1" bandRow="1">
                <a:tableStyleId>{5C22544A-7EE6-4342-B048-85BDC9FD1C3A}</a:tableStyleId>
              </a:tblPr>
              <a:tblGrid>
                <a:gridCol w="1069221">
                  <a:extLst>
                    <a:ext uri="{9D8B030D-6E8A-4147-A177-3AD203B41FA5}">
                      <a16:colId xmlns:a16="http://schemas.microsoft.com/office/drawing/2014/main" val="2850618537"/>
                    </a:ext>
                  </a:extLst>
                </a:gridCol>
                <a:gridCol w="1069221">
                  <a:extLst>
                    <a:ext uri="{9D8B030D-6E8A-4147-A177-3AD203B41FA5}">
                      <a16:colId xmlns:a16="http://schemas.microsoft.com/office/drawing/2014/main" val="3695868275"/>
                    </a:ext>
                  </a:extLst>
                </a:gridCol>
                <a:gridCol w="1069221">
                  <a:extLst>
                    <a:ext uri="{9D8B030D-6E8A-4147-A177-3AD203B41FA5}">
                      <a16:colId xmlns:a16="http://schemas.microsoft.com/office/drawing/2014/main" val="780375006"/>
                    </a:ext>
                  </a:extLst>
                </a:gridCol>
                <a:gridCol w="1069221">
                  <a:extLst>
                    <a:ext uri="{9D8B030D-6E8A-4147-A177-3AD203B41FA5}">
                      <a16:colId xmlns:a16="http://schemas.microsoft.com/office/drawing/2014/main" val="1322026998"/>
                    </a:ext>
                  </a:extLst>
                </a:gridCol>
              </a:tblGrid>
              <a:tr h="370840">
                <a:tc>
                  <a:txBody>
                    <a:bodyPr/>
                    <a:lstStyle/>
                    <a:p>
                      <a:r>
                        <a:rPr lang="en-US" sz="11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ONAP Platform Controller</a:t>
                      </a:r>
                    </a:p>
                    <a:p>
                      <a:r>
                        <a:rPr lang="en-US" sz="11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100" dirty="0"/>
                        <a:t>Wireless</a:t>
                      </a:r>
                    </a:p>
                    <a:p>
                      <a:endParaRPr lang="en-US" sz="1100" dirty="0"/>
                    </a:p>
                    <a:p>
                      <a:endParaRPr lang="en-US" sz="1100" dirty="0"/>
                    </a:p>
                    <a:p>
                      <a:endParaRPr lang="en-US" sz="1100" dirty="0"/>
                    </a:p>
                    <a:p>
                      <a:endParaRPr lang="en-US" sz="1100" dirty="0"/>
                    </a:p>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Wireless</a:t>
                      </a:r>
                    </a:p>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9440227"/>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5103163"/>
                  </a:ext>
                </a:extLst>
              </a:tr>
            </a:tbl>
          </a:graphicData>
        </a:graphic>
      </p:graphicFrame>
      <p:grpSp>
        <p:nvGrpSpPr>
          <p:cNvPr id="6" name="Group 5">
            <a:extLst>
              <a:ext uri="{FF2B5EF4-FFF2-40B4-BE49-F238E27FC236}">
                <a16:creationId xmlns:a16="http://schemas.microsoft.com/office/drawing/2014/main" id="{B8CB6D47-B1A9-4C62-A4CA-C148E0200E27}"/>
              </a:ext>
            </a:extLst>
          </p:cNvPr>
          <p:cNvGrpSpPr/>
          <p:nvPr/>
        </p:nvGrpSpPr>
        <p:grpSpPr>
          <a:xfrm>
            <a:off x="4009705" y="2934166"/>
            <a:ext cx="1637418" cy="2892113"/>
            <a:chOff x="228600" y="1310770"/>
            <a:chExt cx="2590800" cy="4576037"/>
          </a:xfrm>
        </p:grpSpPr>
        <p:sp>
          <p:nvSpPr>
            <p:cNvPr id="7" name="Rectangle 6">
              <a:extLst>
                <a:ext uri="{FF2B5EF4-FFF2-40B4-BE49-F238E27FC236}">
                  <a16:creationId xmlns:a16="http://schemas.microsoft.com/office/drawing/2014/main" id="{E99CB1D3-13F7-4CAC-AF22-183E23B8D7C3}"/>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Rectangle: Rounded Corners 7">
              <a:extLst>
                <a:ext uri="{FF2B5EF4-FFF2-40B4-BE49-F238E27FC236}">
                  <a16:creationId xmlns:a16="http://schemas.microsoft.com/office/drawing/2014/main" id="{DB9A90E7-7A82-4251-950A-F674F341137F}"/>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Rectangle: Rounded Corners 8">
              <a:extLst>
                <a:ext uri="{FF2B5EF4-FFF2-40B4-BE49-F238E27FC236}">
                  <a16:creationId xmlns:a16="http://schemas.microsoft.com/office/drawing/2014/main" id="{F6094F23-6F89-40CA-9B5E-E89CA2486D5A}"/>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00E0091A-D1C7-4D69-8F91-C57C02C8BE8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09747324-152C-4929-8C8A-01E72BDD7DE4}"/>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TextBox 11">
              <a:extLst>
                <a:ext uri="{FF2B5EF4-FFF2-40B4-BE49-F238E27FC236}">
                  <a16:creationId xmlns:a16="http://schemas.microsoft.com/office/drawing/2014/main" id="{E2B395D6-FF93-4767-8B36-587F4D22DC43}"/>
                </a:ext>
              </a:extLst>
            </p:cNvPr>
            <p:cNvSpPr txBox="1"/>
            <p:nvPr/>
          </p:nvSpPr>
          <p:spPr>
            <a:xfrm>
              <a:off x="464233" y="2154253"/>
              <a:ext cx="1494518" cy="438281"/>
            </a:xfrm>
            <a:prstGeom prst="rect">
              <a:avLst/>
            </a:prstGeom>
            <a:noFill/>
          </p:spPr>
          <p:txBody>
            <a:bodyPr wrap="none" rtlCol="0">
              <a:spAutoFit/>
            </a:bodyPr>
            <a:lstStyle/>
            <a:p>
              <a:r>
                <a:rPr lang="en-US" sz="1200" dirty="0"/>
                <a:t>Wireless </a:t>
              </a:r>
              <a:r>
                <a:rPr lang="en-US" sz="1200" dirty="0" err="1"/>
                <a:t>etc</a:t>
              </a:r>
              <a:endParaRPr lang="en-US" sz="1200" dirty="0"/>
            </a:p>
          </p:txBody>
        </p:sp>
        <p:sp>
          <p:nvSpPr>
            <p:cNvPr id="13" name="TextBox 12">
              <a:extLst>
                <a:ext uri="{FF2B5EF4-FFF2-40B4-BE49-F238E27FC236}">
                  <a16:creationId xmlns:a16="http://schemas.microsoft.com/office/drawing/2014/main" id="{A18791D7-05F6-4DE8-9143-BC71D6B12F76}"/>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4" name="TextBox 13">
              <a:extLst>
                <a:ext uri="{FF2B5EF4-FFF2-40B4-BE49-F238E27FC236}">
                  <a16:creationId xmlns:a16="http://schemas.microsoft.com/office/drawing/2014/main" id="{23B850D7-31D4-4CB6-BCE6-E6BA78246470}"/>
                </a:ext>
              </a:extLst>
            </p:cNvPr>
            <p:cNvSpPr txBox="1"/>
            <p:nvPr/>
          </p:nvSpPr>
          <p:spPr>
            <a:xfrm>
              <a:off x="464233" y="3709684"/>
              <a:ext cx="1064454" cy="438281"/>
            </a:xfrm>
            <a:prstGeom prst="rect">
              <a:avLst/>
            </a:prstGeom>
            <a:noFill/>
          </p:spPr>
          <p:txBody>
            <a:bodyPr wrap="none" rtlCol="0">
              <a:spAutoFit/>
            </a:bodyPr>
            <a:lstStyle/>
            <a:p>
              <a:r>
                <a:rPr lang="en-US" sz="1200" dirty="0"/>
                <a:t>Primary</a:t>
              </a:r>
            </a:p>
          </p:txBody>
        </p:sp>
        <p:sp>
          <p:nvSpPr>
            <p:cNvPr id="15" name="TextBox 14">
              <a:extLst>
                <a:ext uri="{FF2B5EF4-FFF2-40B4-BE49-F238E27FC236}">
                  <a16:creationId xmlns:a16="http://schemas.microsoft.com/office/drawing/2014/main" id="{B3F8BCCC-A0B9-49CA-93F2-0C29DA294455}"/>
                </a:ext>
              </a:extLst>
            </p:cNvPr>
            <p:cNvSpPr txBox="1"/>
            <p:nvPr/>
          </p:nvSpPr>
          <p:spPr>
            <a:xfrm>
              <a:off x="464233" y="4487401"/>
              <a:ext cx="1042946" cy="438281"/>
            </a:xfrm>
            <a:prstGeom prst="rect">
              <a:avLst/>
            </a:prstGeom>
            <a:noFill/>
          </p:spPr>
          <p:txBody>
            <a:bodyPr wrap="none" rtlCol="0">
              <a:spAutoFit/>
            </a:bodyPr>
            <a:lstStyle/>
            <a:p>
              <a:r>
                <a:rPr lang="en-US" sz="1200" dirty="0"/>
                <a:t>CLLI = 2</a:t>
              </a:r>
            </a:p>
          </p:txBody>
        </p:sp>
        <p:sp>
          <p:nvSpPr>
            <p:cNvPr id="16" name="Rectangle: Rounded Corners 15">
              <a:extLst>
                <a:ext uri="{FF2B5EF4-FFF2-40B4-BE49-F238E27FC236}">
                  <a16:creationId xmlns:a16="http://schemas.microsoft.com/office/drawing/2014/main" id="{E985C7F7-1D21-42FE-A587-EA9C8A53BD6B}"/>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6">
              <a:extLst>
                <a:ext uri="{FF2B5EF4-FFF2-40B4-BE49-F238E27FC236}">
                  <a16:creationId xmlns:a16="http://schemas.microsoft.com/office/drawing/2014/main" id="{5A452EE4-B44B-4111-AE2A-B550EA1443DB}"/>
                </a:ext>
              </a:extLst>
            </p:cNvPr>
            <p:cNvSpPr txBox="1"/>
            <p:nvPr/>
          </p:nvSpPr>
          <p:spPr>
            <a:xfrm>
              <a:off x="403949" y="5219904"/>
              <a:ext cx="1784270" cy="438281"/>
            </a:xfrm>
            <a:prstGeom prst="rect">
              <a:avLst/>
            </a:prstGeom>
            <a:noFill/>
          </p:spPr>
          <p:txBody>
            <a:bodyPr wrap="none" rtlCol="0">
              <a:spAutoFit/>
            </a:bodyPr>
            <a:lstStyle/>
            <a:p>
              <a:r>
                <a:rPr lang="en-US" sz="1200" dirty="0"/>
                <a:t>Morris </a:t>
              </a:r>
              <a:r>
                <a:rPr lang="en-US" sz="1200" dirty="0" err="1"/>
                <a:t>Cnty</a:t>
              </a:r>
              <a:r>
                <a:rPr lang="en-US" sz="1200" dirty="0"/>
                <a:t>, NJ</a:t>
              </a:r>
            </a:p>
          </p:txBody>
        </p:sp>
        <p:sp>
          <p:nvSpPr>
            <p:cNvPr id="18" name="TextBox 17">
              <a:extLst>
                <a:ext uri="{FF2B5EF4-FFF2-40B4-BE49-F238E27FC236}">
                  <a16:creationId xmlns:a16="http://schemas.microsoft.com/office/drawing/2014/main" id="{081FB743-650A-4167-BD6D-9548AB8D4DC4}"/>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19" name="Group 18">
            <a:extLst>
              <a:ext uri="{FF2B5EF4-FFF2-40B4-BE49-F238E27FC236}">
                <a16:creationId xmlns:a16="http://schemas.microsoft.com/office/drawing/2014/main" id="{2233AF78-834B-44C3-9DA6-209FF433A681}"/>
              </a:ext>
            </a:extLst>
          </p:cNvPr>
          <p:cNvGrpSpPr/>
          <p:nvPr/>
        </p:nvGrpSpPr>
        <p:grpSpPr>
          <a:xfrm>
            <a:off x="1218387" y="2952732"/>
            <a:ext cx="1813316" cy="2955175"/>
            <a:chOff x="80293" y="1448607"/>
            <a:chExt cx="2806088" cy="4573098"/>
          </a:xfrm>
        </p:grpSpPr>
        <p:sp>
          <p:nvSpPr>
            <p:cNvPr id="20" name="Rectangle 19">
              <a:extLst>
                <a:ext uri="{FF2B5EF4-FFF2-40B4-BE49-F238E27FC236}">
                  <a16:creationId xmlns:a16="http://schemas.microsoft.com/office/drawing/2014/main" id="{94BE8384-4EFC-4926-94DA-09FE5D575261}"/>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ectangle: Rounded Corners 20">
              <a:extLst>
                <a:ext uri="{FF2B5EF4-FFF2-40B4-BE49-F238E27FC236}">
                  <a16:creationId xmlns:a16="http://schemas.microsoft.com/office/drawing/2014/main" id="{23B7766F-BC5C-4A53-B4B4-CF6BE3FF0672}"/>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TextBox 21">
              <a:extLst>
                <a:ext uri="{FF2B5EF4-FFF2-40B4-BE49-F238E27FC236}">
                  <a16:creationId xmlns:a16="http://schemas.microsoft.com/office/drawing/2014/main" id="{5977343F-0ED6-437D-A57D-CE6B32A077C3}"/>
                </a:ext>
              </a:extLst>
            </p:cNvPr>
            <p:cNvSpPr txBox="1"/>
            <p:nvPr/>
          </p:nvSpPr>
          <p:spPr>
            <a:xfrm>
              <a:off x="464233" y="2255854"/>
              <a:ext cx="1111123" cy="428653"/>
            </a:xfrm>
            <a:prstGeom prst="rect">
              <a:avLst/>
            </a:prstGeom>
            <a:noFill/>
          </p:spPr>
          <p:txBody>
            <a:bodyPr wrap="none" rtlCol="0">
              <a:spAutoFit/>
            </a:bodyPr>
            <a:lstStyle/>
            <a:p>
              <a:r>
                <a:rPr lang="en-US" sz="1200" dirty="0"/>
                <a:t>Wireless</a:t>
              </a:r>
            </a:p>
          </p:txBody>
        </p:sp>
        <p:sp>
          <p:nvSpPr>
            <p:cNvPr id="23" name="TextBox 22">
              <a:extLst>
                <a:ext uri="{FF2B5EF4-FFF2-40B4-BE49-F238E27FC236}">
                  <a16:creationId xmlns:a16="http://schemas.microsoft.com/office/drawing/2014/main" id="{C7E6E8C3-2940-403D-8393-BA11D262720D}"/>
                </a:ext>
              </a:extLst>
            </p:cNvPr>
            <p:cNvSpPr txBox="1"/>
            <p:nvPr/>
          </p:nvSpPr>
          <p:spPr>
            <a:xfrm>
              <a:off x="80293" y="1459498"/>
              <a:ext cx="2806088" cy="523908"/>
            </a:xfrm>
            <a:prstGeom prst="rect">
              <a:avLst/>
            </a:prstGeom>
            <a:noFill/>
          </p:spPr>
          <p:txBody>
            <a:bodyPr wrap="none" rtlCol="0">
              <a:spAutoFit/>
            </a:bodyPr>
            <a:lstStyle/>
            <a:p>
              <a:r>
                <a:rPr lang="en-US" sz="1600" b="1" dirty="0">
                  <a:solidFill>
                    <a:srgbClr val="FF0000"/>
                  </a:solidFill>
                </a:rPr>
                <a:t>Nokia PNF Model 1</a:t>
              </a:r>
            </a:p>
          </p:txBody>
        </p:sp>
        <p:sp>
          <p:nvSpPr>
            <p:cNvPr id="24" name="Rectangle: Rounded Corners 23">
              <a:extLst>
                <a:ext uri="{FF2B5EF4-FFF2-40B4-BE49-F238E27FC236}">
                  <a16:creationId xmlns:a16="http://schemas.microsoft.com/office/drawing/2014/main" id="{DF7D9BBC-7339-4965-90D8-75D711B1CC7D}"/>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Rectangle: Rounded Corners 24">
              <a:extLst>
                <a:ext uri="{FF2B5EF4-FFF2-40B4-BE49-F238E27FC236}">
                  <a16:creationId xmlns:a16="http://schemas.microsoft.com/office/drawing/2014/main" id="{EBD3F1A7-9A01-49E8-B6BD-89D34BE74446}"/>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6" name="Rectangle: Rounded Corners 25">
              <a:extLst>
                <a:ext uri="{FF2B5EF4-FFF2-40B4-BE49-F238E27FC236}">
                  <a16:creationId xmlns:a16="http://schemas.microsoft.com/office/drawing/2014/main" id="{B61F6CEC-BC08-4F97-99EF-7EC10AF9ACCE}"/>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TextBox 26">
              <a:extLst>
                <a:ext uri="{FF2B5EF4-FFF2-40B4-BE49-F238E27FC236}">
                  <a16:creationId xmlns:a16="http://schemas.microsoft.com/office/drawing/2014/main" id="{FC210803-4C2A-40A1-87D7-138A83B5949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28" name="TextBox 27">
              <a:extLst>
                <a:ext uri="{FF2B5EF4-FFF2-40B4-BE49-F238E27FC236}">
                  <a16:creationId xmlns:a16="http://schemas.microsoft.com/office/drawing/2014/main" id="{D2EC50A7-0EBF-4C06-84CE-A7AF54C6DA03}"/>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29" name="TextBox 28">
              <a:extLst>
                <a:ext uri="{FF2B5EF4-FFF2-40B4-BE49-F238E27FC236}">
                  <a16:creationId xmlns:a16="http://schemas.microsoft.com/office/drawing/2014/main" id="{13151DBF-266B-405A-8016-750A6EF42A9D}"/>
                </a:ext>
              </a:extLst>
            </p:cNvPr>
            <p:cNvSpPr txBox="1"/>
            <p:nvPr/>
          </p:nvSpPr>
          <p:spPr>
            <a:xfrm>
              <a:off x="464233" y="4627101"/>
              <a:ext cx="1020035" cy="428653"/>
            </a:xfrm>
            <a:prstGeom prst="rect">
              <a:avLst/>
            </a:prstGeom>
            <a:noFill/>
          </p:spPr>
          <p:txBody>
            <a:bodyPr wrap="none" rtlCol="0">
              <a:spAutoFit/>
            </a:bodyPr>
            <a:lstStyle/>
            <a:p>
              <a:r>
                <a:rPr lang="en-US" sz="1200" dirty="0"/>
                <a:t>CLLI = 2</a:t>
              </a:r>
            </a:p>
          </p:txBody>
        </p:sp>
        <p:sp>
          <p:nvSpPr>
            <p:cNvPr id="30" name="Rectangle: Rounded Corners 29">
              <a:extLst>
                <a:ext uri="{FF2B5EF4-FFF2-40B4-BE49-F238E27FC236}">
                  <a16:creationId xmlns:a16="http://schemas.microsoft.com/office/drawing/2014/main" id="{411C8A91-9268-497D-A024-877C7D36C297}"/>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TextBox 30">
              <a:extLst>
                <a:ext uri="{FF2B5EF4-FFF2-40B4-BE49-F238E27FC236}">
                  <a16:creationId xmlns:a16="http://schemas.microsoft.com/office/drawing/2014/main" id="{04874614-C51C-41E4-AFF2-9D39D06708D1}"/>
                </a:ext>
              </a:extLst>
            </p:cNvPr>
            <p:cNvSpPr txBox="1"/>
            <p:nvPr/>
          </p:nvSpPr>
          <p:spPr>
            <a:xfrm>
              <a:off x="464233" y="5404817"/>
              <a:ext cx="1745074" cy="428653"/>
            </a:xfrm>
            <a:prstGeom prst="rect">
              <a:avLst/>
            </a:prstGeom>
            <a:noFill/>
          </p:spPr>
          <p:txBody>
            <a:bodyPr wrap="none" rtlCol="0">
              <a:spAutoFit/>
            </a:bodyPr>
            <a:lstStyle/>
            <a:p>
              <a:r>
                <a:rPr lang="en-US" sz="1200" dirty="0"/>
                <a:t>Morris </a:t>
              </a:r>
              <a:r>
                <a:rPr lang="en-US" sz="1200" dirty="0" err="1"/>
                <a:t>Cnty</a:t>
              </a:r>
              <a:r>
                <a:rPr lang="en-US" sz="1200" dirty="0"/>
                <a:t>, NJ</a:t>
              </a:r>
            </a:p>
          </p:txBody>
        </p:sp>
      </p:grpSp>
      <p:grpSp>
        <p:nvGrpSpPr>
          <p:cNvPr id="32" name="Group 31">
            <a:extLst>
              <a:ext uri="{FF2B5EF4-FFF2-40B4-BE49-F238E27FC236}">
                <a16:creationId xmlns:a16="http://schemas.microsoft.com/office/drawing/2014/main" id="{10FD626C-B9F1-4578-9690-B7A99817BDCF}"/>
              </a:ext>
            </a:extLst>
          </p:cNvPr>
          <p:cNvGrpSpPr/>
          <p:nvPr/>
        </p:nvGrpSpPr>
        <p:grpSpPr>
          <a:xfrm>
            <a:off x="4007879" y="6165034"/>
            <a:ext cx="1637418" cy="2892113"/>
            <a:chOff x="228600" y="1310770"/>
            <a:chExt cx="2590800" cy="4576037"/>
          </a:xfrm>
        </p:grpSpPr>
        <p:sp>
          <p:nvSpPr>
            <p:cNvPr id="33" name="Rectangle 32">
              <a:extLst>
                <a:ext uri="{FF2B5EF4-FFF2-40B4-BE49-F238E27FC236}">
                  <a16:creationId xmlns:a16="http://schemas.microsoft.com/office/drawing/2014/main" id="{6B537EFF-900B-40DA-9268-866D350F1776}"/>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4" name="Rectangle: Rounded Corners 33">
              <a:extLst>
                <a:ext uri="{FF2B5EF4-FFF2-40B4-BE49-F238E27FC236}">
                  <a16:creationId xmlns:a16="http://schemas.microsoft.com/office/drawing/2014/main" id="{D13F2482-E92F-465A-9239-6349E818001C}"/>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5" name="Rectangle: Rounded Corners 34">
              <a:extLst>
                <a:ext uri="{FF2B5EF4-FFF2-40B4-BE49-F238E27FC236}">
                  <a16:creationId xmlns:a16="http://schemas.microsoft.com/office/drawing/2014/main" id="{35F6A4E5-0D64-4B91-90CE-BA91E7409477}"/>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Rectangle: Rounded Corners 35">
              <a:extLst>
                <a:ext uri="{FF2B5EF4-FFF2-40B4-BE49-F238E27FC236}">
                  <a16:creationId xmlns:a16="http://schemas.microsoft.com/office/drawing/2014/main" id="{8A4B90D7-547D-4938-9909-947A405EAFDD}"/>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7" name="Rectangle: Rounded Corners 36">
              <a:extLst>
                <a:ext uri="{FF2B5EF4-FFF2-40B4-BE49-F238E27FC236}">
                  <a16:creationId xmlns:a16="http://schemas.microsoft.com/office/drawing/2014/main" id="{312B7BDF-2258-4307-8243-918126F2CE75}"/>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8" name="TextBox 37">
              <a:extLst>
                <a:ext uri="{FF2B5EF4-FFF2-40B4-BE49-F238E27FC236}">
                  <a16:creationId xmlns:a16="http://schemas.microsoft.com/office/drawing/2014/main" id="{472C9328-FB85-40BB-96F2-8C1BC7FC89B2}"/>
                </a:ext>
              </a:extLst>
            </p:cNvPr>
            <p:cNvSpPr txBox="1"/>
            <p:nvPr/>
          </p:nvSpPr>
          <p:spPr>
            <a:xfrm>
              <a:off x="464233" y="2154253"/>
              <a:ext cx="1136080" cy="438281"/>
            </a:xfrm>
            <a:prstGeom prst="rect">
              <a:avLst/>
            </a:prstGeom>
            <a:noFill/>
          </p:spPr>
          <p:txBody>
            <a:bodyPr wrap="none" rtlCol="0">
              <a:spAutoFit/>
            </a:bodyPr>
            <a:lstStyle/>
            <a:p>
              <a:r>
                <a:rPr lang="en-US" sz="1200" dirty="0"/>
                <a:t>Wireless</a:t>
              </a:r>
            </a:p>
          </p:txBody>
        </p:sp>
        <p:sp>
          <p:nvSpPr>
            <p:cNvPr id="39" name="TextBox 38">
              <a:extLst>
                <a:ext uri="{FF2B5EF4-FFF2-40B4-BE49-F238E27FC236}">
                  <a16:creationId xmlns:a16="http://schemas.microsoft.com/office/drawing/2014/main" id="{3B1C58EB-E3F6-4B3F-8B5F-EE938EE712DB}"/>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40" name="TextBox 39">
              <a:extLst>
                <a:ext uri="{FF2B5EF4-FFF2-40B4-BE49-F238E27FC236}">
                  <a16:creationId xmlns:a16="http://schemas.microsoft.com/office/drawing/2014/main" id="{88B0F4B3-56E3-4882-98C4-A4594806F165}"/>
                </a:ext>
              </a:extLst>
            </p:cNvPr>
            <p:cNvSpPr txBox="1"/>
            <p:nvPr/>
          </p:nvSpPr>
          <p:spPr>
            <a:xfrm>
              <a:off x="464233" y="3709684"/>
              <a:ext cx="1321132" cy="438281"/>
            </a:xfrm>
            <a:prstGeom prst="rect">
              <a:avLst/>
            </a:prstGeom>
            <a:noFill/>
          </p:spPr>
          <p:txBody>
            <a:bodyPr wrap="none" rtlCol="0">
              <a:spAutoFit/>
            </a:bodyPr>
            <a:lstStyle/>
            <a:p>
              <a:r>
                <a:rPr lang="en-US" sz="1200" dirty="0"/>
                <a:t>Secondary</a:t>
              </a:r>
            </a:p>
          </p:txBody>
        </p:sp>
        <p:sp>
          <p:nvSpPr>
            <p:cNvPr id="41" name="TextBox 40">
              <a:extLst>
                <a:ext uri="{FF2B5EF4-FFF2-40B4-BE49-F238E27FC236}">
                  <a16:creationId xmlns:a16="http://schemas.microsoft.com/office/drawing/2014/main" id="{E571E7C6-0F6B-4253-9FC8-5B3F9D2CB423}"/>
                </a:ext>
              </a:extLst>
            </p:cNvPr>
            <p:cNvSpPr txBox="1"/>
            <p:nvPr/>
          </p:nvSpPr>
          <p:spPr>
            <a:xfrm>
              <a:off x="464233" y="4487401"/>
              <a:ext cx="931347" cy="438281"/>
            </a:xfrm>
            <a:prstGeom prst="rect">
              <a:avLst/>
            </a:prstGeom>
            <a:noFill/>
          </p:spPr>
          <p:txBody>
            <a:bodyPr wrap="none" rtlCol="0">
              <a:spAutoFit/>
            </a:bodyPr>
            <a:lstStyle/>
            <a:p>
              <a:r>
                <a:rPr lang="en-US" sz="1200" dirty="0"/>
                <a:t>CLLI=2</a:t>
              </a:r>
            </a:p>
          </p:txBody>
        </p:sp>
        <p:sp>
          <p:nvSpPr>
            <p:cNvPr id="42" name="Rectangle: Rounded Corners 41">
              <a:extLst>
                <a:ext uri="{FF2B5EF4-FFF2-40B4-BE49-F238E27FC236}">
                  <a16:creationId xmlns:a16="http://schemas.microsoft.com/office/drawing/2014/main" id="{A12724E8-9083-4A5B-AE57-CF365662B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3" name="TextBox 42">
              <a:extLst>
                <a:ext uri="{FF2B5EF4-FFF2-40B4-BE49-F238E27FC236}">
                  <a16:creationId xmlns:a16="http://schemas.microsoft.com/office/drawing/2014/main" id="{A51B89CA-8536-49B5-979C-089C4CF73996}"/>
                </a:ext>
              </a:extLst>
            </p:cNvPr>
            <p:cNvSpPr txBox="1"/>
            <p:nvPr/>
          </p:nvSpPr>
          <p:spPr>
            <a:xfrm>
              <a:off x="403949" y="5219904"/>
              <a:ext cx="1740746" cy="438281"/>
            </a:xfrm>
            <a:prstGeom prst="rect">
              <a:avLst/>
            </a:prstGeom>
            <a:noFill/>
          </p:spPr>
          <p:txBody>
            <a:bodyPr wrap="none" rtlCol="0">
              <a:spAutoFit/>
            </a:bodyPr>
            <a:lstStyle/>
            <a:p>
              <a:r>
                <a:rPr lang="en-US" sz="1200" dirty="0"/>
                <a:t>Morris </a:t>
              </a:r>
              <a:r>
                <a:rPr lang="en-US" sz="1200" dirty="0" err="1"/>
                <a:t>Cnty</a:t>
              </a:r>
              <a:r>
                <a:rPr lang="en-US" sz="1200" dirty="0"/>
                <a:t> NJ</a:t>
              </a:r>
            </a:p>
          </p:txBody>
        </p:sp>
        <p:sp>
          <p:nvSpPr>
            <p:cNvPr id="44" name="TextBox 43">
              <a:extLst>
                <a:ext uri="{FF2B5EF4-FFF2-40B4-BE49-F238E27FC236}">
                  <a16:creationId xmlns:a16="http://schemas.microsoft.com/office/drawing/2014/main" id="{D91026DC-C485-4BA8-B62F-A018F4CA1874}"/>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45" name="Group 44">
            <a:extLst>
              <a:ext uri="{FF2B5EF4-FFF2-40B4-BE49-F238E27FC236}">
                <a16:creationId xmlns:a16="http://schemas.microsoft.com/office/drawing/2014/main" id="{6054645F-98CA-42D8-8096-BB0C5B8D3460}"/>
              </a:ext>
            </a:extLst>
          </p:cNvPr>
          <p:cNvGrpSpPr/>
          <p:nvPr/>
        </p:nvGrpSpPr>
        <p:grpSpPr>
          <a:xfrm>
            <a:off x="1165531" y="6031293"/>
            <a:ext cx="1813315" cy="2955175"/>
            <a:chOff x="80294" y="1448607"/>
            <a:chExt cx="2806086" cy="4573098"/>
          </a:xfrm>
        </p:grpSpPr>
        <p:sp>
          <p:nvSpPr>
            <p:cNvPr id="46" name="Rectangle 45">
              <a:extLst>
                <a:ext uri="{FF2B5EF4-FFF2-40B4-BE49-F238E27FC236}">
                  <a16:creationId xmlns:a16="http://schemas.microsoft.com/office/drawing/2014/main" id="{166CD185-B1CD-478C-8CAB-9B91083CF8D5}"/>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D1F67201-7D89-4C6A-A6B4-590259987CA6}"/>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60BF07E3-C3D1-4159-B1AC-E79B13CA9022}"/>
                </a:ext>
              </a:extLst>
            </p:cNvPr>
            <p:cNvSpPr txBox="1"/>
            <p:nvPr/>
          </p:nvSpPr>
          <p:spPr>
            <a:xfrm>
              <a:off x="464233" y="2255854"/>
              <a:ext cx="1111123" cy="428653"/>
            </a:xfrm>
            <a:prstGeom prst="rect">
              <a:avLst/>
            </a:prstGeom>
            <a:noFill/>
          </p:spPr>
          <p:txBody>
            <a:bodyPr wrap="none" rtlCol="0">
              <a:spAutoFit/>
            </a:bodyPr>
            <a:lstStyle/>
            <a:p>
              <a:r>
                <a:rPr lang="en-US" sz="1200" dirty="0"/>
                <a:t>Wireless</a:t>
              </a:r>
            </a:p>
          </p:txBody>
        </p:sp>
        <p:sp>
          <p:nvSpPr>
            <p:cNvPr id="49" name="TextBox 48">
              <a:extLst>
                <a:ext uri="{FF2B5EF4-FFF2-40B4-BE49-F238E27FC236}">
                  <a16:creationId xmlns:a16="http://schemas.microsoft.com/office/drawing/2014/main" id="{0545460A-E642-453B-8403-5D2027A5F9BB}"/>
                </a:ext>
              </a:extLst>
            </p:cNvPr>
            <p:cNvSpPr txBox="1"/>
            <p:nvPr/>
          </p:nvSpPr>
          <p:spPr>
            <a:xfrm>
              <a:off x="80294" y="1459498"/>
              <a:ext cx="2806086" cy="523908"/>
            </a:xfrm>
            <a:prstGeom prst="rect">
              <a:avLst/>
            </a:prstGeom>
            <a:noFill/>
          </p:spPr>
          <p:txBody>
            <a:bodyPr wrap="none" rtlCol="0">
              <a:spAutoFit/>
            </a:bodyPr>
            <a:lstStyle/>
            <a:p>
              <a:r>
                <a:rPr lang="en-US" sz="1600" b="1" dirty="0">
                  <a:solidFill>
                    <a:srgbClr val="FF0000"/>
                  </a:solidFill>
                </a:rPr>
                <a:t>Nokia PNF Model 1</a:t>
              </a:r>
            </a:p>
          </p:txBody>
        </p:sp>
        <p:sp>
          <p:nvSpPr>
            <p:cNvPr id="50" name="Rectangle: Rounded Corners 49">
              <a:extLst>
                <a:ext uri="{FF2B5EF4-FFF2-40B4-BE49-F238E27FC236}">
                  <a16:creationId xmlns:a16="http://schemas.microsoft.com/office/drawing/2014/main" id="{C6D303EB-9954-4570-85B0-2FFFC42DD476}"/>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1" name="Rectangle: Rounded Corners 50">
              <a:extLst>
                <a:ext uri="{FF2B5EF4-FFF2-40B4-BE49-F238E27FC236}">
                  <a16:creationId xmlns:a16="http://schemas.microsoft.com/office/drawing/2014/main" id="{1D11D8F4-16EC-4930-B468-F1E877F490E2}"/>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Rectangle: Rounded Corners 51">
              <a:extLst>
                <a:ext uri="{FF2B5EF4-FFF2-40B4-BE49-F238E27FC236}">
                  <a16:creationId xmlns:a16="http://schemas.microsoft.com/office/drawing/2014/main" id="{496A968F-4A63-4B2E-A75B-00333409B945}"/>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3" name="TextBox 52">
              <a:extLst>
                <a:ext uri="{FF2B5EF4-FFF2-40B4-BE49-F238E27FC236}">
                  <a16:creationId xmlns:a16="http://schemas.microsoft.com/office/drawing/2014/main" id="{9AEC49F2-91A7-445A-9F2C-934648CFC647}"/>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54" name="TextBox 53">
              <a:extLst>
                <a:ext uri="{FF2B5EF4-FFF2-40B4-BE49-F238E27FC236}">
                  <a16:creationId xmlns:a16="http://schemas.microsoft.com/office/drawing/2014/main" id="{4266BB7E-FF45-4D19-9BF9-D8E931E5FE7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5" name="TextBox 54">
              <a:extLst>
                <a:ext uri="{FF2B5EF4-FFF2-40B4-BE49-F238E27FC236}">
                  <a16:creationId xmlns:a16="http://schemas.microsoft.com/office/drawing/2014/main" id="{F2C3A704-24CF-4982-A6FE-F96B66150853}"/>
                </a:ext>
              </a:extLst>
            </p:cNvPr>
            <p:cNvSpPr txBox="1"/>
            <p:nvPr/>
          </p:nvSpPr>
          <p:spPr>
            <a:xfrm>
              <a:off x="464233" y="4627101"/>
              <a:ext cx="1020035" cy="428653"/>
            </a:xfrm>
            <a:prstGeom prst="rect">
              <a:avLst/>
            </a:prstGeom>
            <a:noFill/>
          </p:spPr>
          <p:txBody>
            <a:bodyPr wrap="none" rtlCol="0">
              <a:spAutoFit/>
            </a:bodyPr>
            <a:lstStyle/>
            <a:p>
              <a:r>
                <a:rPr lang="en-US" sz="1200" dirty="0"/>
                <a:t>CLLI = 2</a:t>
              </a:r>
            </a:p>
          </p:txBody>
        </p:sp>
        <p:sp>
          <p:nvSpPr>
            <p:cNvPr id="56" name="Rectangle: Rounded Corners 55">
              <a:extLst>
                <a:ext uri="{FF2B5EF4-FFF2-40B4-BE49-F238E27FC236}">
                  <a16:creationId xmlns:a16="http://schemas.microsoft.com/office/drawing/2014/main" id="{AE2F0460-1DF9-43ED-B798-982C25A9A987}"/>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7" name="TextBox 56">
              <a:extLst>
                <a:ext uri="{FF2B5EF4-FFF2-40B4-BE49-F238E27FC236}">
                  <a16:creationId xmlns:a16="http://schemas.microsoft.com/office/drawing/2014/main" id="{6ED4044F-C983-42FF-B3C4-8A536EB45FDB}"/>
                </a:ext>
              </a:extLst>
            </p:cNvPr>
            <p:cNvSpPr txBox="1"/>
            <p:nvPr/>
          </p:nvSpPr>
          <p:spPr>
            <a:xfrm>
              <a:off x="464233" y="5404817"/>
              <a:ext cx="1213524" cy="428653"/>
            </a:xfrm>
            <a:prstGeom prst="rect">
              <a:avLst/>
            </a:prstGeom>
            <a:noFill/>
          </p:spPr>
          <p:txBody>
            <a:bodyPr wrap="none" rtlCol="0">
              <a:spAutoFit/>
            </a:bodyPr>
            <a:lstStyle/>
            <a:p>
              <a:r>
                <a:rPr lang="en-US" sz="1200" dirty="0"/>
                <a:t>Union, NJ</a:t>
              </a:r>
            </a:p>
          </p:txBody>
        </p:sp>
      </p:grpSp>
      <p:sp>
        <p:nvSpPr>
          <p:cNvPr id="58" name="TextBox 57">
            <a:extLst>
              <a:ext uri="{FF2B5EF4-FFF2-40B4-BE49-F238E27FC236}">
                <a16:creationId xmlns:a16="http://schemas.microsoft.com/office/drawing/2014/main" id="{B407423E-BA95-44E3-8698-19456AFD6E73}"/>
              </a:ext>
            </a:extLst>
          </p:cNvPr>
          <p:cNvSpPr txBox="1"/>
          <p:nvPr/>
        </p:nvSpPr>
        <p:spPr>
          <a:xfrm>
            <a:off x="4007879" y="2585431"/>
            <a:ext cx="1131913" cy="369332"/>
          </a:xfrm>
          <a:prstGeom prst="rect">
            <a:avLst/>
          </a:prstGeom>
          <a:noFill/>
        </p:spPr>
        <p:txBody>
          <a:bodyPr wrap="none" rtlCol="0">
            <a:spAutoFit/>
          </a:bodyPr>
          <a:lstStyle/>
          <a:p>
            <a:r>
              <a:rPr lang="en-US" dirty="0">
                <a:solidFill>
                  <a:srgbClr val="FF0000"/>
                </a:solidFill>
              </a:rPr>
              <a:t>SDN-C “A”</a:t>
            </a:r>
          </a:p>
        </p:txBody>
      </p:sp>
      <p:sp>
        <p:nvSpPr>
          <p:cNvPr id="59" name="TextBox 58">
            <a:extLst>
              <a:ext uri="{FF2B5EF4-FFF2-40B4-BE49-F238E27FC236}">
                <a16:creationId xmlns:a16="http://schemas.microsoft.com/office/drawing/2014/main" id="{1EEAFE79-9D33-469B-BC0F-A7077B71891D}"/>
              </a:ext>
            </a:extLst>
          </p:cNvPr>
          <p:cNvSpPr txBox="1"/>
          <p:nvPr/>
        </p:nvSpPr>
        <p:spPr>
          <a:xfrm>
            <a:off x="3994352" y="5813479"/>
            <a:ext cx="1146468" cy="369332"/>
          </a:xfrm>
          <a:prstGeom prst="rect">
            <a:avLst/>
          </a:prstGeom>
          <a:noFill/>
        </p:spPr>
        <p:txBody>
          <a:bodyPr wrap="none" rtlCol="0">
            <a:spAutoFit/>
          </a:bodyPr>
          <a:lstStyle/>
          <a:p>
            <a:r>
              <a:rPr lang="en-US" dirty="0">
                <a:solidFill>
                  <a:srgbClr val="FF0000"/>
                </a:solidFill>
              </a:rPr>
              <a:t>SDN-C “B”</a:t>
            </a:r>
          </a:p>
        </p:txBody>
      </p:sp>
      <p:sp>
        <p:nvSpPr>
          <p:cNvPr id="60" name="TextBox 59">
            <a:extLst>
              <a:ext uri="{FF2B5EF4-FFF2-40B4-BE49-F238E27FC236}">
                <a16:creationId xmlns:a16="http://schemas.microsoft.com/office/drawing/2014/main" id="{8412AECA-CA23-41DA-AD82-BA25E0D2AE9E}"/>
              </a:ext>
            </a:extLst>
          </p:cNvPr>
          <p:cNvSpPr txBox="1"/>
          <p:nvPr/>
        </p:nvSpPr>
        <p:spPr>
          <a:xfrm>
            <a:off x="-1080649" y="2859622"/>
            <a:ext cx="2002471" cy="369332"/>
          </a:xfrm>
          <a:prstGeom prst="rect">
            <a:avLst/>
          </a:prstGeom>
          <a:noFill/>
        </p:spPr>
        <p:txBody>
          <a:bodyPr wrap="none" rtlCol="0">
            <a:spAutoFit/>
          </a:bodyPr>
          <a:lstStyle/>
          <a:p>
            <a:r>
              <a:rPr lang="en-US" dirty="0">
                <a:solidFill>
                  <a:srgbClr val="FF0000"/>
                </a:solidFill>
              </a:rPr>
              <a:t>Nokia PNF Model-X</a:t>
            </a:r>
          </a:p>
        </p:txBody>
      </p:sp>
      <p:sp>
        <p:nvSpPr>
          <p:cNvPr id="61" name="TextBox 60">
            <a:extLst>
              <a:ext uri="{FF2B5EF4-FFF2-40B4-BE49-F238E27FC236}">
                <a16:creationId xmlns:a16="http://schemas.microsoft.com/office/drawing/2014/main" id="{8E237092-C514-4893-BF9D-849C935EFAE9}"/>
              </a:ext>
            </a:extLst>
          </p:cNvPr>
          <p:cNvSpPr txBox="1"/>
          <p:nvPr/>
        </p:nvSpPr>
        <p:spPr>
          <a:xfrm>
            <a:off x="-950789" y="6098524"/>
            <a:ext cx="1994457" cy="369332"/>
          </a:xfrm>
          <a:prstGeom prst="rect">
            <a:avLst/>
          </a:prstGeom>
          <a:noFill/>
        </p:spPr>
        <p:txBody>
          <a:bodyPr wrap="none" rtlCol="0">
            <a:spAutoFit/>
          </a:bodyPr>
          <a:lstStyle/>
          <a:p>
            <a:r>
              <a:rPr lang="en-US" dirty="0">
                <a:solidFill>
                  <a:srgbClr val="FF0000"/>
                </a:solidFill>
              </a:rPr>
              <a:t>Nokia PNF Model-Y</a:t>
            </a:r>
          </a:p>
        </p:txBody>
      </p:sp>
      <p:sp>
        <p:nvSpPr>
          <p:cNvPr id="62" name="TextBox 61">
            <a:extLst>
              <a:ext uri="{FF2B5EF4-FFF2-40B4-BE49-F238E27FC236}">
                <a16:creationId xmlns:a16="http://schemas.microsoft.com/office/drawing/2014/main" id="{D26DE097-BF4F-407B-A627-1C7770720676}"/>
              </a:ext>
            </a:extLst>
          </p:cNvPr>
          <p:cNvSpPr txBox="1"/>
          <p:nvPr/>
        </p:nvSpPr>
        <p:spPr>
          <a:xfrm>
            <a:off x="-1085413" y="3083461"/>
            <a:ext cx="2048125" cy="369332"/>
          </a:xfrm>
          <a:prstGeom prst="rect">
            <a:avLst/>
          </a:prstGeom>
          <a:noFill/>
        </p:spPr>
        <p:txBody>
          <a:bodyPr wrap="none" rtlCol="0">
            <a:spAutoFit/>
          </a:bodyPr>
          <a:lstStyle/>
          <a:p>
            <a:r>
              <a:rPr lang="en-US" dirty="0">
                <a:solidFill>
                  <a:srgbClr val="FF0000"/>
                </a:solidFill>
              </a:rPr>
              <a:t>Nokia PNF Region-A</a:t>
            </a:r>
          </a:p>
        </p:txBody>
      </p:sp>
      <p:sp>
        <p:nvSpPr>
          <p:cNvPr id="63" name="TextBox 62">
            <a:extLst>
              <a:ext uri="{FF2B5EF4-FFF2-40B4-BE49-F238E27FC236}">
                <a16:creationId xmlns:a16="http://schemas.microsoft.com/office/drawing/2014/main" id="{4768F05A-C7D7-45F4-997A-87E2CA743C07}"/>
              </a:ext>
            </a:extLst>
          </p:cNvPr>
          <p:cNvSpPr txBox="1"/>
          <p:nvPr/>
        </p:nvSpPr>
        <p:spPr>
          <a:xfrm>
            <a:off x="-943846" y="6349700"/>
            <a:ext cx="2040110" cy="369332"/>
          </a:xfrm>
          <a:prstGeom prst="rect">
            <a:avLst/>
          </a:prstGeom>
          <a:noFill/>
        </p:spPr>
        <p:txBody>
          <a:bodyPr wrap="none" rtlCol="0">
            <a:spAutoFit/>
          </a:bodyPr>
          <a:lstStyle/>
          <a:p>
            <a:r>
              <a:rPr lang="en-US" dirty="0">
                <a:solidFill>
                  <a:srgbClr val="FF0000"/>
                </a:solidFill>
              </a:rPr>
              <a:t>Nokia PNF Region-B</a:t>
            </a:r>
          </a:p>
        </p:txBody>
      </p:sp>
      <p:sp>
        <p:nvSpPr>
          <p:cNvPr id="64" name="TextBox 63">
            <a:extLst>
              <a:ext uri="{FF2B5EF4-FFF2-40B4-BE49-F238E27FC236}">
                <a16:creationId xmlns:a16="http://schemas.microsoft.com/office/drawing/2014/main" id="{C20BB23A-3813-4899-B801-AE7D7F6AAEC8}"/>
              </a:ext>
            </a:extLst>
          </p:cNvPr>
          <p:cNvSpPr txBox="1"/>
          <p:nvPr/>
        </p:nvSpPr>
        <p:spPr>
          <a:xfrm>
            <a:off x="0" y="1436127"/>
            <a:ext cx="1706135" cy="900246"/>
          </a:xfrm>
          <a:prstGeom prst="rect">
            <a:avLst/>
          </a:prstGeom>
          <a:noFill/>
        </p:spPr>
        <p:txBody>
          <a:bodyPr wrap="square" rtlCol="0">
            <a:spAutoFit/>
          </a:bodyPr>
          <a:lstStyle/>
          <a:p>
            <a:r>
              <a:rPr lang="en-US" sz="1050" dirty="0"/>
              <a:t>PNF #305</a:t>
            </a:r>
          </a:p>
          <a:p>
            <a:r>
              <a:rPr lang="en-US" sz="1050" dirty="0"/>
              <a:t>SSH/FQDN – Config </a:t>
            </a:r>
            <a:r>
              <a:rPr lang="en-US" sz="1050" dirty="0" err="1"/>
              <a:t>params</a:t>
            </a:r>
            <a:r>
              <a:rPr lang="en-US" sz="1050" dirty="0"/>
              <a:t>.</a:t>
            </a:r>
          </a:p>
          <a:p>
            <a:r>
              <a:rPr lang="en-US" sz="1050" dirty="0"/>
              <a:t>A&amp;AI(?)</a:t>
            </a:r>
          </a:p>
          <a:p>
            <a:r>
              <a:rPr lang="en-US" sz="1050" dirty="0"/>
              <a:t>Association PNF#305 to SDN-C “A”</a:t>
            </a:r>
          </a:p>
        </p:txBody>
      </p:sp>
      <p:grpSp>
        <p:nvGrpSpPr>
          <p:cNvPr id="65" name="Group 64">
            <a:extLst>
              <a:ext uri="{FF2B5EF4-FFF2-40B4-BE49-F238E27FC236}">
                <a16:creationId xmlns:a16="http://schemas.microsoft.com/office/drawing/2014/main" id="{8909397A-8CD6-4F34-A825-00EDB85E7FF7}"/>
              </a:ext>
            </a:extLst>
          </p:cNvPr>
          <p:cNvGrpSpPr/>
          <p:nvPr/>
        </p:nvGrpSpPr>
        <p:grpSpPr>
          <a:xfrm>
            <a:off x="5984794" y="2919701"/>
            <a:ext cx="1637418" cy="2892113"/>
            <a:chOff x="228600" y="1310770"/>
            <a:chExt cx="2590800" cy="4576037"/>
          </a:xfrm>
        </p:grpSpPr>
        <p:sp>
          <p:nvSpPr>
            <p:cNvPr id="66" name="Rectangle 65">
              <a:extLst>
                <a:ext uri="{FF2B5EF4-FFF2-40B4-BE49-F238E27FC236}">
                  <a16:creationId xmlns:a16="http://schemas.microsoft.com/office/drawing/2014/main" id="{05EA5182-2D25-4799-9837-0CFBE020D349}"/>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7" name="Rectangle: Rounded Corners 66">
              <a:extLst>
                <a:ext uri="{FF2B5EF4-FFF2-40B4-BE49-F238E27FC236}">
                  <a16:creationId xmlns:a16="http://schemas.microsoft.com/office/drawing/2014/main" id="{95764847-9D4F-4319-8A35-9C45838CF6A5}"/>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8" name="Rectangle: Rounded Corners 67">
              <a:extLst>
                <a:ext uri="{FF2B5EF4-FFF2-40B4-BE49-F238E27FC236}">
                  <a16:creationId xmlns:a16="http://schemas.microsoft.com/office/drawing/2014/main" id="{08F6271C-21AA-4102-AFDF-2F598B5357E9}"/>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9" name="Rectangle: Rounded Corners 68">
              <a:extLst>
                <a:ext uri="{FF2B5EF4-FFF2-40B4-BE49-F238E27FC236}">
                  <a16:creationId xmlns:a16="http://schemas.microsoft.com/office/drawing/2014/main" id="{C05924AC-D044-4F42-B1B5-D8BA261C5408}"/>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Rectangle: Rounded Corners 69">
              <a:extLst>
                <a:ext uri="{FF2B5EF4-FFF2-40B4-BE49-F238E27FC236}">
                  <a16:creationId xmlns:a16="http://schemas.microsoft.com/office/drawing/2014/main" id="{5866ACF5-609B-4CB1-B64B-BF189FF0163F}"/>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1" name="TextBox 70">
              <a:extLst>
                <a:ext uri="{FF2B5EF4-FFF2-40B4-BE49-F238E27FC236}">
                  <a16:creationId xmlns:a16="http://schemas.microsoft.com/office/drawing/2014/main" id="{6588E9AF-25EF-4A31-B329-8895FFF20E4A}"/>
                </a:ext>
              </a:extLst>
            </p:cNvPr>
            <p:cNvSpPr txBox="1"/>
            <p:nvPr/>
          </p:nvSpPr>
          <p:spPr>
            <a:xfrm>
              <a:off x="464233" y="2154253"/>
              <a:ext cx="1494518" cy="438281"/>
            </a:xfrm>
            <a:prstGeom prst="rect">
              <a:avLst/>
            </a:prstGeom>
            <a:noFill/>
          </p:spPr>
          <p:txBody>
            <a:bodyPr wrap="none" rtlCol="0">
              <a:spAutoFit/>
            </a:bodyPr>
            <a:lstStyle/>
            <a:p>
              <a:r>
                <a:rPr lang="en-US" sz="1200" dirty="0"/>
                <a:t>Wireless </a:t>
              </a:r>
              <a:r>
                <a:rPr lang="en-US" sz="1200" dirty="0" err="1"/>
                <a:t>etc</a:t>
              </a:r>
              <a:endParaRPr lang="en-US" sz="1200" dirty="0"/>
            </a:p>
          </p:txBody>
        </p:sp>
        <p:sp>
          <p:nvSpPr>
            <p:cNvPr id="72" name="TextBox 71">
              <a:extLst>
                <a:ext uri="{FF2B5EF4-FFF2-40B4-BE49-F238E27FC236}">
                  <a16:creationId xmlns:a16="http://schemas.microsoft.com/office/drawing/2014/main" id="{33F452D9-79D3-43CD-8CDC-B37E417C55F1}"/>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73" name="TextBox 72">
              <a:extLst>
                <a:ext uri="{FF2B5EF4-FFF2-40B4-BE49-F238E27FC236}">
                  <a16:creationId xmlns:a16="http://schemas.microsoft.com/office/drawing/2014/main" id="{77665E17-BD1F-44DD-8C28-D75646846A4D}"/>
                </a:ext>
              </a:extLst>
            </p:cNvPr>
            <p:cNvSpPr txBox="1"/>
            <p:nvPr/>
          </p:nvSpPr>
          <p:spPr>
            <a:xfrm>
              <a:off x="464233" y="3709684"/>
              <a:ext cx="1064454" cy="438281"/>
            </a:xfrm>
            <a:prstGeom prst="rect">
              <a:avLst/>
            </a:prstGeom>
            <a:noFill/>
          </p:spPr>
          <p:txBody>
            <a:bodyPr wrap="none" rtlCol="0">
              <a:spAutoFit/>
            </a:bodyPr>
            <a:lstStyle/>
            <a:p>
              <a:r>
                <a:rPr lang="en-US" sz="1200" dirty="0"/>
                <a:t>Primary</a:t>
              </a:r>
            </a:p>
          </p:txBody>
        </p:sp>
        <p:sp>
          <p:nvSpPr>
            <p:cNvPr id="74" name="TextBox 73">
              <a:extLst>
                <a:ext uri="{FF2B5EF4-FFF2-40B4-BE49-F238E27FC236}">
                  <a16:creationId xmlns:a16="http://schemas.microsoft.com/office/drawing/2014/main" id="{777EC0DC-E9A5-4F17-9FCD-DEF0E11D1A8D}"/>
                </a:ext>
              </a:extLst>
            </p:cNvPr>
            <p:cNvSpPr txBox="1"/>
            <p:nvPr/>
          </p:nvSpPr>
          <p:spPr>
            <a:xfrm>
              <a:off x="464233" y="4487401"/>
              <a:ext cx="1042946" cy="438281"/>
            </a:xfrm>
            <a:prstGeom prst="rect">
              <a:avLst/>
            </a:prstGeom>
            <a:noFill/>
          </p:spPr>
          <p:txBody>
            <a:bodyPr wrap="none" rtlCol="0">
              <a:spAutoFit/>
            </a:bodyPr>
            <a:lstStyle/>
            <a:p>
              <a:r>
                <a:rPr lang="en-US" sz="1200" dirty="0"/>
                <a:t>CLLI = 1</a:t>
              </a:r>
            </a:p>
          </p:txBody>
        </p:sp>
        <p:sp>
          <p:nvSpPr>
            <p:cNvPr id="75" name="Rectangle: Rounded Corners 74">
              <a:extLst>
                <a:ext uri="{FF2B5EF4-FFF2-40B4-BE49-F238E27FC236}">
                  <a16:creationId xmlns:a16="http://schemas.microsoft.com/office/drawing/2014/main" id="{20F672FE-E678-4BA3-9379-040CA3FB6F78}"/>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6" name="TextBox 75">
              <a:extLst>
                <a:ext uri="{FF2B5EF4-FFF2-40B4-BE49-F238E27FC236}">
                  <a16:creationId xmlns:a16="http://schemas.microsoft.com/office/drawing/2014/main" id="{01DA440B-7563-4B9E-8C3A-D34C683ECE93}"/>
                </a:ext>
              </a:extLst>
            </p:cNvPr>
            <p:cNvSpPr txBox="1"/>
            <p:nvPr/>
          </p:nvSpPr>
          <p:spPr>
            <a:xfrm>
              <a:off x="403949" y="5219904"/>
              <a:ext cx="1240781" cy="438281"/>
            </a:xfrm>
            <a:prstGeom prst="rect">
              <a:avLst/>
            </a:prstGeom>
            <a:noFill/>
          </p:spPr>
          <p:txBody>
            <a:bodyPr wrap="none" rtlCol="0">
              <a:spAutoFit/>
            </a:bodyPr>
            <a:lstStyle/>
            <a:p>
              <a:r>
                <a:rPr lang="en-US" sz="1200" dirty="0"/>
                <a:t>Union, NJ</a:t>
              </a:r>
            </a:p>
          </p:txBody>
        </p:sp>
        <p:sp>
          <p:nvSpPr>
            <p:cNvPr id="77" name="TextBox 76">
              <a:extLst>
                <a:ext uri="{FF2B5EF4-FFF2-40B4-BE49-F238E27FC236}">
                  <a16:creationId xmlns:a16="http://schemas.microsoft.com/office/drawing/2014/main" id="{976E84D3-40FB-4DEB-B305-38DCCADD2917}"/>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sp>
        <p:nvSpPr>
          <p:cNvPr id="78" name="TextBox 77">
            <a:extLst>
              <a:ext uri="{FF2B5EF4-FFF2-40B4-BE49-F238E27FC236}">
                <a16:creationId xmlns:a16="http://schemas.microsoft.com/office/drawing/2014/main" id="{1E7CF63B-DEA7-4E3A-94AD-7E6DBBD03400}"/>
              </a:ext>
            </a:extLst>
          </p:cNvPr>
          <p:cNvSpPr txBox="1"/>
          <p:nvPr/>
        </p:nvSpPr>
        <p:spPr>
          <a:xfrm>
            <a:off x="6031483" y="2593972"/>
            <a:ext cx="1154868" cy="369332"/>
          </a:xfrm>
          <a:prstGeom prst="rect">
            <a:avLst/>
          </a:prstGeom>
          <a:noFill/>
        </p:spPr>
        <p:txBody>
          <a:bodyPr wrap="none" rtlCol="0">
            <a:spAutoFit/>
          </a:bodyPr>
          <a:lstStyle/>
          <a:p>
            <a:r>
              <a:rPr lang="en-US" dirty="0">
                <a:solidFill>
                  <a:srgbClr val="FF0000"/>
                </a:solidFill>
              </a:rPr>
              <a:t>SDN-C “C”</a:t>
            </a:r>
          </a:p>
        </p:txBody>
      </p:sp>
      <p:pic>
        <p:nvPicPr>
          <p:cNvPr id="2" name="Picture 1">
            <a:extLst>
              <a:ext uri="{FF2B5EF4-FFF2-40B4-BE49-F238E27FC236}">
                <a16:creationId xmlns:a16="http://schemas.microsoft.com/office/drawing/2014/main" id="{50E990A6-6A6C-43EA-9AB7-910CC13836B5}"/>
              </a:ext>
            </a:extLst>
          </p:cNvPr>
          <p:cNvPicPr>
            <a:picLocks noChangeAspect="1"/>
          </p:cNvPicPr>
          <p:nvPr/>
        </p:nvPicPr>
        <p:blipFill>
          <a:blip r:embed="rId2"/>
          <a:stretch>
            <a:fillRect/>
          </a:stretch>
        </p:blipFill>
        <p:spPr>
          <a:xfrm>
            <a:off x="3903853" y="700747"/>
            <a:ext cx="611957" cy="1058271"/>
          </a:xfrm>
          <a:prstGeom prst="rect">
            <a:avLst/>
          </a:prstGeom>
        </p:spPr>
      </p:pic>
      <p:pic>
        <p:nvPicPr>
          <p:cNvPr id="3" name="Picture 2">
            <a:extLst>
              <a:ext uri="{FF2B5EF4-FFF2-40B4-BE49-F238E27FC236}">
                <a16:creationId xmlns:a16="http://schemas.microsoft.com/office/drawing/2014/main" id="{E82BF532-67F5-48E7-B36A-8A0AD50EAC61}"/>
              </a:ext>
            </a:extLst>
          </p:cNvPr>
          <p:cNvPicPr>
            <a:picLocks noChangeAspect="1"/>
          </p:cNvPicPr>
          <p:nvPr/>
        </p:nvPicPr>
        <p:blipFill>
          <a:blip r:embed="rId3"/>
          <a:stretch>
            <a:fillRect/>
          </a:stretch>
        </p:blipFill>
        <p:spPr>
          <a:xfrm>
            <a:off x="7351823" y="6182060"/>
            <a:ext cx="1247619" cy="2152381"/>
          </a:xfrm>
          <a:prstGeom prst="rect">
            <a:avLst/>
          </a:prstGeom>
        </p:spPr>
      </p:pic>
      <p:pic>
        <p:nvPicPr>
          <p:cNvPr id="79" name="Picture 78">
            <a:extLst>
              <a:ext uri="{FF2B5EF4-FFF2-40B4-BE49-F238E27FC236}">
                <a16:creationId xmlns:a16="http://schemas.microsoft.com/office/drawing/2014/main" id="{0783D55E-67D3-49B9-9DA5-CF31D03D8AC9}"/>
              </a:ext>
            </a:extLst>
          </p:cNvPr>
          <p:cNvPicPr>
            <a:picLocks noChangeAspect="1"/>
          </p:cNvPicPr>
          <p:nvPr/>
        </p:nvPicPr>
        <p:blipFill>
          <a:blip r:embed="rId4"/>
          <a:stretch>
            <a:fillRect/>
          </a:stretch>
        </p:blipFill>
        <p:spPr>
          <a:xfrm>
            <a:off x="5950941" y="6724287"/>
            <a:ext cx="1095238" cy="1942857"/>
          </a:xfrm>
          <a:prstGeom prst="rect">
            <a:avLst/>
          </a:prstGeom>
        </p:spPr>
      </p:pic>
      <p:pic>
        <p:nvPicPr>
          <p:cNvPr id="80" name="Picture 79">
            <a:extLst>
              <a:ext uri="{FF2B5EF4-FFF2-40B4-BE49-F238E27FC236}">
                <a16:creationId xmlns:a16="http://schemas.microsoft.com/office/drawing/2014/main" id="{26FA5D97-FAC9-4F3C-ACD6-CF63FEB2B5C2}"/>
              </a:ext>
            </a:extLst>
          </p:cNvPr>
          <p:cNvPicPr>
            <a:picLocks noChangeAspect="1"/>
          </p:cNvPicPr>
          <p:nvPr/>
        </p:nvPicPr>
        <p:blipFill>
          <a:blip r:embed="rId5"/>
          <a:stretch>
            <a:fillRect/>
          </a:stretch>
        </p:blipFill>
        <p:spPr>
          <a:xfrm>
            <a:off x="2807518" y="688093"/>
            <a:ext cx="611957" cy="1070925"/>
          </a:xfrm>
          <a:prstGeom prst="rect">
            <a:avLst/>
          </a:prstGeom>
        </p:spPr>
      </p:pic>
      <p:pic>
        <p:nvPicPr>
          <p:cNvPr id="81" name="Picture 80">
            <a:extLst>
              <a:ext uri="{FF2B5EF4-FFF2-40B4-BE49-F238E27FC236}">
                <a16:creationId xmlns:a16="http://schemas.microsoft.com/office/drawing/2014/main" id="{A96A9BD3-C807-40E4-82DC-C2C7E1E0A233}"/>
              </a:ext>
            </a:extLst>
          </p:cNvPr>
          <p:cNvPicPr>
            <a:picLocks noChangeAspect="1"/>
          </p:cNvPicPr>
          <p:nvPr/>
        </p:nvPicPr>
        <p:blipFill>
          <a:blip r:embed="rId6"/>
          <a:stretch>
            <a:fillRect/>
          </a:stretch>
        </p:blipFill>
        <p:spPr>
          <a:xfrm>
            <a:off x="98632" y="6816937"/>
            <a:ext cx="1123810" cy="1961905"/>
          </a:xfrm>
          <a:prstGeom prst="rect">
            <a:avLst/>
          </a:prstGeom>
        </p:spPr>
      </p:pic>
      <p:sp>
        <p:nvSpPr>
          <p:cNvPr id="4" name="TextBox 3">
            <a:extLst>
              <a:ext uri="{FF2B5EF4-FFF2-40B4-BE49-F238E27FC236}">
                <a16:creationId xmlns:a16="http://schemas.microsoft.com/office/drawing/2014/main" id="{5A8A2001-9C70-447F-98E8-BE21E962C8CB}"/>
              </a:ext>
            </a:extLst>
          </p:cNvPr>
          <p:cNvSpPr txBox="1"/>
          <p:nvPr/>
        </p:nvSpPr>
        <p:spPr>
          <a:xfrm>
            <a:off x="-964724" y="4753954"/>
            <a:ext cx="1768305" cy="646331"/>
          </a:xfrm>
          <a:prstGeom prst="rect">
            <a:avLst/>
          </a:prstGeom>
          <a:noFill/>
        </p:spPr>
        <p:txBody>
          <a:bodyPr wrap="none" rtlCol="0">
            <a:spAutoFit/>
          </a:bodyPr>
          <a:lstStyle/>
          <a:p>
            <a:r>
              <a:rPr lang="en-US" dirty="0"/>
              <a:t>Service Provider</a:t>
            </a:r>
          </a:p>
          <a:p>
            <a:r>
              <a:rPr lang="en-US" dirty="0"/>
              <a:t>Network Planner</a:t>
            </a:r>
          </a:p>
        </p:txBody>
      </p:sp>
      <p:sp>
        <p:nvSpPr>
          <p:cNvPr id="82" name="TextBox 81">
            <a:extLst>
              <a:ext uri="{FF2B5EF4-FFF2-40B4-BE49-F238E27FC236}">
                <a16:creationId xmlns:a16="http://schemas.microsoft.com/office/drawing/2014/main" id="{BF32927A-603D-4AE7-8F34-108998A146DD}"/>
              </a:ext>
            </a:extLst>
          </p:cNvPr>
          <p:cNvSpPr txBox="1"/>
          <p:nvPr/>
        </p:nvSpPr>
        <p:spPr>
          <a:xfrm>
            <a:off x="126452" y="3347515"/>
            <a:ext cx="865686" cy="369332"/>
          </a:xfrm>
          <a:prstGeom prst="rect">
            <a:avLst/>
          </a:prstGeom>
          <a:noFill/>
        </p:spPr>
        <p:txBody>
          <a:bodyPr wrap="none" rtlCol="0">
            <a:spAutoFit/>
          </a:bodyPr>
          <a:lstStyle/>
          <a:p>
            <a:r>
              <a:rPr lang="en-US" dirty="0"/>
              <a:t>Vendor</a:t>
            </a:r>
          </a:p>
        </p:txBody>
      </p:sp>
      <p:sp>
        <p:nvSpPr>
          <p:cNvPr id="83" name="Arrow: Right 82">
            <a:extLst>
              <a:ext uri="{FF2B5EF4-FFF2-40B4-BE49-F238E27FC236}">
                <a16:creationId xmlns:a16="http://schemas.microsoft.com/office/drawing/2014/main" id="{34778544-B670-47AF-BCBD-B84060580D8D}"/>
              </a:ext>
            </a:extLst>
          </p:cNvPr>
          <p:cNvSpPr/>
          <p:nvPr/>
        </p:nvSpPr>
        <p:spPr>
          <a:xfrm>
            <a:off x="929649" y="3386475"/>
            <a:ext cx="454892" cy="326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Arrow: Right 83">
            <a:extLst>
              <a:ext uri="{FF2B5EF4-FFF2-40B4-BE49-F238E27FC236}">
                <a16:creationId xmlns:a16="http://schemas.microsoft.com/office/drawing/2014/main" id="{DD2A1885-9154-468A-8FDE-1257D94EF58D}"/>
              </a:ext>
            </a:extLst>
          </p:cNvPr>
          <p:cNvSpPr/>
          <p:nvPr/>
        </p:nvSpPr>
        <p:spPr>
          <a:xfrm>
            <a:off x="774841" y="4407310"/>
            <a:ext cx="517304" cy="14109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Left Brace 84">
            <a:extLst>
              <a:ext uri="{FF2B5EF4-FFF2-40B4-BE49-F238E27FC236}">
                <a16:creationId xmlns:a16="http://schemas.microsoft.com/office/drawing/2014/main" id="{FA05681A-4550-4794-A429-7336EE4B9408}"/>
              </a:ext>
            </a:extLst>
          </p:cNvPr>
          <p:cNvSpPr/>
          <p:nvPr/>
        </p:nvSpPr>
        <p:spPr>
          <a:xfrm>
            <a:off x="1195983" y="4293181"/>
            <a:ext cx="293605" cy="1614726"/>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4730538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79DFD5-7603-44B7-BA1B-ABA463595F37}"/>
              </a:ext>
            </a:extLst>
          </p:cNvPr>
          <p:cNvSpPr txBox="1"/>
          <p:nvPr/>
        </p:nvSpPr>
        <p:spPr>
          <a:xfrm>
            <a:off x="418851" y="254933"/>
            <a:ext cx="4012637" cy="1061829"/>
          </a:xfrm>
          <a:prstGeom prst="rect">
            <a:avLst/>
          </a:prstGeom>
          <a:noFill/>
        </p:spPr>
        <p:txBody>
          <a:bodyPr wrap="none" rtlCol="0">
            <a:spAutoFit/>
          </a:bodyPr>
          <a:lstStyle/>
          <a:p>
            <a:r>
              <a:rPr lang="en-US" sz="1050" dirty="0"/>
              <a:t>Oct 25, 2018</a:t>
            </a:r>
          </a:p>
          <a:p>
            <a:endParaRPr lang="en-US" sz="1050" dirty="0"/>
          </a:p>
          <a:p>
            <a:r>
              <a:rPr lang="en-US" sz="1050" dirty="0"/>
              <a:t>PNF Instance w/ A&amp;AI instance in Table</a:t>
            </a:r>
          </a:p>
          <a:p>
            <a:r>
              <a:rPr lang="en-US" sz="1050" dirty="0"/>
              <a:t>Controller has a config DB so it is always stateful.</a:t>
            </a:r>
          </a:p>
          <a:p>
            <a:endParaRPr lang="en-US" sz="1050" dirty="0"/>
          </a:p>
          <a:p>
            <a:r>
              <a:rPr lang="en-US" sz="1050" dirty="0"/>
              <a:t>Problem during Instantiation Time ; Problem AFTER Instantiation Time.</a:t>
            </a:r>
          </a:p>
        </p:txBody>
      </p:sp>
      <p:graphicFrame>
        <p:nvGraphicFramePr>
          <p:cNvPr id="5" name="Table 4">
            <a:extLst>
              <a:ext uri="{FF2B5EF4-FFF2-40B4-BE49-F238E27FC236}">
                <a16:creationId xmlns:a16="http://schemas.microsoft.com/office/drawing/2014/main" id="{FE044DE1-7373-4589-9638-C97FEDEB6332}"/>
              </a:ext>
            </a:extLst>
          </p:cNvPr>
          <p:cNvGraphicFramePr>
            <a:graphicFrameLocks noGrp="1"/>
          </p:cNvGraphicFramePr>
          <p:nvPr>
            <p:extLst/>
          </p:nvPr>
        </p:nvGraphicFramePr>
        <p:xfrm>
          <a:off x="1719427" y="1343005"/>
          <a:ext cx="4276884" cy="2413000"/>
        </p:xfrm>
        <a:graphic>
          <a:graphicData uri="http://schemas.openxmlformats.org/drawingml/2006/table">
            <a:tbl>
              <a:tblPr firstRow="1" bandRow="1">
                <a:tableStyleId>{5C22544A-7EE6-4342-B048-85BDC9FD1C3A}</a:tableStyleId>
              </a:tblPr>
              <a:tblGrid>
                <a:gridCol w="1069221">
                  <a:extLst>
                    <a:ext uri="{9D8B030D-6E8A-4147-A177-3AD203B41FA5}">
                      <a16:colId xmlns:a16="http://schemas.microsoft.com/office/drawing/2014/main" val="2850618537"/>
                    </a:ext>
                  </a:extLst>
                </a:gridCol>
                <a:gridCol w="1069221">
                  <a:extLst>
                    <a:ext uri="{9D8B030D-6E8A-4147-A177-3AD203B41FA5}">
                      <a16:colId xmlns:a16="http://schemas.microsoft.com/office/drawing/2014/main" val="3695868275"/>
                    </a:ext>
                  </a:extLst>
                </a:gridCol>
                <a:gridCol w="1069221">
                  <a:extLst>
                    <a:ext uri="{9D8B030D-6E8A-4147-A177-3AD203B41FA5}">
                      <a16:colId xmlns:a16="http://schemas.microsoft.com/office/drawing/2014/main" val="780375006"/>
                    </a:ext>
                  </a:extLst>
                </a:gridCol>
                <a:gridCol w="1069221">
                  <a:extLst>
                    <a:ext uri="{9D8B030D-6E8A-4147-A177-3AD203B41FA5}">
                      <a16:colId xmlns:a16="http://schemas.microsoft.com/office/drawing/2014/main" val="1322026998"/>
                    </a:ext>
                  </a:extLst>
                </a:gridCol>
              </a:tblGrid>
              <a:tr h="370840">
                <a:tc>
                  <a:txBody>
                    <a:bodyPr/>
                    <a:lstStyle/>
                    <a:p>
                      <a:r>
                        <a:rPr lang="en-US" sz="11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ONAP Platform Controller</a:t>
                      </a:r>
                    </a:p>
                    <a:p>
                      <a:r>
                        <a:rPr lang="en-US" sz="1100" dirty="0"/>
                        <a:t>Instance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ModelX</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ModelY</a:t>
                      </a:r>
                      <a:r>
                        <a:rPr lang="en-US" sz="1100" dirty="0"/>
                        <a:t> Region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r>
                        <a:rPr lang="en-US" sz="11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ModelY</a:t>
                      </a:r>
                      <a:r>
                        <a:rPr lang="en-US" sz="1100" dirty="0"/>
                        <a:t> Region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PNF – </a:t>
                      </a:r>
                      <a:r>
                        <a:rPr lang="en-US" sz="1100" dirty="0" err="1"/>
                        <a:t>ModelY</a:t>
                      </a:r>
                      <a:r>
                        <a:rPr lang="en-US" sz="1100" dirty="0"/>
                        <a:t> Region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t>SDN-C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9440227"/>
                  </a:ext>
                </a:extLst>
              </a:tr>
            </a:tbl>
          </a:graphicData>
        </a:graphic>
      </p:graphicFrame>
      <p:grpSp>
        <p:nvGrpSpPr>
          <p:cNvPr id="6" name="Group 5">
            <a:extLst>
              <a:ext uri="{FF2B5EF4-FFF2-40B4-BE49-F238E27FC236}">
                <a16:creationId xmlns:a16="http://schemas.microsoft.com/office/drawing/2014/main" id="{B8CB6D47-B1A9-4C62-A4CA-C148E0200E27}"/>
              </a:ext>
            </a:extLst>
          </p:cNvPr>
          <p:cNvGrpSpPr/>
          <p:nvPr/>
        </p:nvGrpSpPr>
        <p:grpSpPr>
          <a:xfrm>
            <a:off x="3981129" y="4591532"/>
            <a:ext cx="1637418" cy="2892113"/>
            <a:chOff x="228600" y="1310770"/>
            <a:chExt cx="2590800" cy="4576037"/>
          </a:xfrm>
        </p:grpSpPr>
        <p:sp>
          <p:nvSpPr>
            <p:cNvPr id="7" name="Rectangle 6">
              <a:extLst>
                <a:ext uri="{FF2B5EF4-FFF2-40B4-BE49-F238E27FC236}">
                  <a16:creationId xmlns:a16="http://schemas.microsoft.com/office/drawing/2014/main" id="{E99CB1D3-13F7-4CAC-AF22-183E23B8D7C3}"/>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Rectangle: Rounded Corners 7">
              <a:extLst>
                <a:ext uri="{FF2B5EF4-FFF2-40B4-BE49-F238E27FC236}">
                  <a16:creationId xmlns:a16="http://schemas.microsoft.com/office/drawing/2014/main" id="{DB9A90E7-7A82-4251-950A-F674F341137F}"/>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Rectangle: Rounded Corners 8">
              <a:extLst>
                <a:ext uri="{FF2B5EF4-FFF2-40B4-BE49-F238E27FC236}">
                  <a16:creationId xmlns:a16="http://schemas.microsoft.com/office/drawing/2014/main" id="{F6094F23-6F89-40CA-9B5E-E89CA2486D5A}"/>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00E0091A-D1C7-4D69-8F91-C57C02C8BE8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09747324-152C-4929-8C8A-01E72BDD7DE4}"/>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TextBox 11">
              <a:extLst>
                <a:ext uri="{FF2B5EF4-FFF2-40B4-BE49-F238E27FC236}">
                  <a16:creationId xmlns:a16="http://schemas.microsoft.com/office/drawing/2014/main" id="{E2B395D6-FF93-4767-8B36-587F4D22DC43}"/>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3" name="TextBox 12">
              <a:extLst>
                <a:ext uri="{FF2B5EF4-FFF2-40B4-BE49-F238E27FC236}">
                  <a16:creationId xmlns:a16="http://schemas.microsoft.com/office/drawing/2014/main" id="{A18791D7-05F6-4DE8-9143-BC71D6B12F76}"/>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4" name="TextBox 13">
              <a:extLst>
                <a:ext uri="{FF2B5EF4-FFF2-40B4-BE49-F238E27FC236}">
                  <a16:creationId xmlns:a16="http://schemas.microsoft.com/office/drawing/2014/main" id="{23B850D7-31D4-4CB6-BCE6-E6BA78246470}"/>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5" name="TextBox 14">
              <a:extLst>
                <a:ext uri="{FF2B5EF4-FFF2-40B4-BE49-F238E27FC236}">
                  <a16:creationId xmlns:a16="http://schemas.microsoft.com/office/drawing/2014/main" id="{B3F8BCCC-A0B9-49CA-93F2-0C29DA294455}"/>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6" name="Rectangle: Rounded Corners 15">
              <a:extLst>
                <a:ext uri="{FF2B5EF4-FFF2-40B4-BE49-F238E27FC236}">
                  <a16:creationId xmlns:a16="http://schemas.microsoft.com/office/drawing/2014/main" id="{E985C7F7-1D21-42FE-A587-EA9C8A53BD6B}"/>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6">
              <a:extLst>
                <a:ext uri="{FF2B5EF4-FFF2-40B4-BE49-F238E27FC236}">
                  <a16:creationId xmlns:a16="http://schemas.microsoft.com/office/drawing/2014/main" id="{5A452EE4-B44B-4111-AE2A-B550EA1443DB}"/>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18" name="TextBox 17">
              <a:extLst>
                <a:ext uri="{FF2B5EF4-FFF2-40B4-BE49-F238E27FC236}">
                  <a16:creationId xmlns:a16="http://schemas.microsoft.com/office/drawing/2014/main" id="{081FB743-650A-4167-BD6D-9548AB8D4DC4}"/>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19" name="Group 18">
            <a:extLst>
              <a:ext uri="{FF2B5EF4-FFF2-40B4-BE49-F238E27FC236}">
                <a16:creationId xmlns:a16="http://schemas.microsoft.com/office/drawing/2014/main" id="{2233AF78-834B-44C3-9DA6-209FF433A681}"/>
              </a:ext>
            </a:extLst>
          </p:cNvPr>
          <p:cNvGrpSpPr/>
          <p:nvPr/>
        </p:nvGrpSpPr>
        <p:grpSpPr>
          <a:xfrm>
            <a:off x="882329" y="4630088"/>
            <a:ext cx="1674196" cy="2955175"/>
            <a:chOff x="228600" y="1448607"/>
            <a:chExt cx="2590800" cy="4573098"/>
          </a:xfrm>
        </p:grpSpPr>
        <p:sp>
          <p:nvSpPr>
            <p:cNvPr id="20" name="Rectangle 19">
              <a:extLst>
                <a:ext uri="{FF2B5EF4-FFF2-40B4-BE49-F238E27FC236}">
                  <a16:creationId xmlns:a16="http://schemas.microsoft.com/office/drawing/2014/main" id="{94BE8384-4EFC-4926-94DA-09FE5D575261}"/>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ectangle: Rounded Corners 20">
              <a:extLst>
                <a:ext uri="{FF2B5EF4-FFF2-40B4-BE49-F238E27FC236}">
                  <a16:creationId xmlns:a16="http://schemas.microsoft.com/office/drawing/2014/main" id="{23B7766F-BC5C-4A53-B4B4-CF6BE3FF0672}"/>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2" name="TextBox 21">
              <a:extLst>
                <a:ext uri="{FF2B5EF4-FFF2-40B4-BE49-F238E27FC236}">
                  <a16:creationId xmlns:a16="http://schemas.microsoft.com/office/drawing/2014/main" id="{5977343F-0ED6-437D-A57D-CE6B32A077C3}"/>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23" name="TextBox 22">
              <a:extLst>
                <a:ext uri="{FF2B5EF4-FFF2-40B4-BE49-F238E27FC236}">
                  <a16:creationId xmlns:a16="http://schemas.microsoft.com/office/drawing/2014/main" id="{C7E6E8C3-2940-403D-8393-BA11D262720D}"/>
                </a:ext>
              </a:extLst>
            </p:cNvPr>
            <p:cNvSpPr txBox="1"/>
            <p:nvPr/>
          </p:nvSpPr>
          <p:spPr>
            <a:xfrm>
              <a:off x="728848" y="1459498"/>
              <a:ext cx="1538487" cy="523908"/>
            </a:xfrm>
            <a:prstGeom prst="rect">
              <a:avLst/>
            </a:prstGeom>
            <a:noFill/>
          </p:spPr>
          <p:txBody>
            <a:bodyPr wrap="none" rtlCol="0">
              <a:spAutoFit/>
            </a:bodyPr>
            <a:lstStyle/>
            <a:p>
              <a:r>
                <a:rPr lang="en-US" sz="1600" b="1" dirty="0">
                  <a:solidFill>
                    <a:srgbClr val="FF0000"/>
                  </a:solidFill>
                </a:rPr>
                <a:t>NF (Type)</a:t>
              </a:r>
            </a:p>
          </p:txBody>
        </p:sp>
        <p:sp>
          <p:nvSpPr>
            <p:cNvPr id="24" name="Rectangle: Rounded Corners 23">
              <a:extLst>
                <a:ext uri="{FF2B5EF4-FFF2-40B4-BE49-F238E27FC236}">
                  <a16:creationId xmlns:a16="http://schemas.microsoft.com/office/drawing/2014/main" id="{DF7D9BBC-7339-4965-90D8-75D711B1CC7D}"/>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Rectangle: Rounded Corners 24">
              <a:extLst>
                <a:ext uri="{FF2B5EF4-FFF2-40B4-BE49-F238E27FC236}">
                  <a16:creationId xmlns:a16="http://schemas.microsoft.com/office/drawing/2014/main" id="{EBD3F1A7-9A01-49E8-B6BD-89D34BE74446}"/>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6" name="Rectangle: Rounded Corners 25">
              <a:extLst>
                <a:ext uri="{FF2B5EF4-FFF2-40B4-BE49-F238E27FC236}">
                  <a16:creationId xmlns:a16="http://schemas.microsoft.com/office/drawing/2014/main" id="{B61F6CEC-BC08-4F97-99EF-7EC10AF9ACCE}"/>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TextBox 26">
              <a:extLst>
                <a:ext uri="{FF2B5EF4-FFF2-40B4-BE49-F238E27FC236}">
                  <a16:creationId xmlns:a16="http://schemas.microsoft.com/office/drawing/2014/main" id="{FC210803-4C2A-40A1-87D7-138A83B5949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28" name="TextBox 27">
              <a:extLst>
                <a:ext uri="{FF2B5EF4-FFF2-40B4-BE49-F238E27FC236}">
                  <a16:creationId xmlns:a16="http://schemas.microsoft.com/office/drawing/2014/main" id="{D2EC50A7-0EBF-4C06-84CE-A7AF54C6DA03}"/>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29" name="TextBox 28">
              <a:extLst>
                <a:ext uri="{FF2B5EF4-FFF2-40B4-BE49-F238E27FC236}">
                  <a16:creationId xmlns:a16="http://schemas.microsoft.com/office/drawing/2014/main" id="{13151DBF-266B-405A-8016-750A6EF42A9D}"/>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30" name="Rectangle: Rounded Corners 29">
              <a:extLst>
                <a:ext uri="{FF2B5EF4-FFF2-40B4-BE49-F238E27FC236}">
                  <a16:creationId xmlns:a16="http://schemas.microsoft.com/office/drawing/2014/main" id="{411C8A91-9268-497D-A024-877C7D36C297}"/>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TextBox 30">
              <a:extLst>
                <a:ext uri="{FF2B5EF4-FFF2-40B4-BE49-F238E27FC236}">
                  <a16:creationId xmlns:a16="http://schemas.microsoft.com/office/drawing/2014/main" id="{04874614-C51C-41E4-AFF2-9D39D06708D1}"/>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grpSp>
        <p:nvGrpSpPr>
          <p:cNvPr id="32" name="Group 31">
            <a:extLst>
              <a:ext uri="{FF2B5EF4-FFF2-40B4-BE49-F238E27FC236}">
                <a16:creationId xmlns:a16="http://schemas.microsoft.com/office/drawing/2014/main" id="{10FD626C-B9F1-4578-9690-B7A99817BDCF}"/>
              </a:ext>
            </a:extLst>
          </p:cNvPr>
          <p:cNvGrpSpPr/>
          <p:nvPr/>
        </p:nvGrpSpPr>
        <p:grpSpPr>
          <a:xfrm>
            <a:off x="4601998" y="5212982"/>
            <a:ext cx="1637418" cy="2892113"/>
            <a:chOff x="228600" y="1310770"/>
            <a:chExt cx="2590800" cy="4576037"/>
          </a:xfrm>
        </p:grpSpPr>
        <p:sp>
          <p:nvSpPr>
            <p:cNvPr id="33" name="Rectangle 32">
              <a:extLst>
                <a:ext uri="{FF2B5EF4-FFF2-40B4-BE49-F238E27FC236}">
                  <a16:creationId xmlns:a16="http://schemas.microsoft.com/office/drawing/2014/main" id="{6B537EFF-900B-40DA-9268-866D350F1776}"/>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4" name="Rectangle: Rounded Corners 33">
              <a:extLst>
                <a:ext uri="{FF2B5EF4-FFF2-40B4-BE49-F238E27FC236}">
                  <a16:creationId xmlns:a16="http://schemas.microsoft.com/office/drawing/2014/main" id="{D13F2482-E92F-465A-9239-6349E818001C}"/>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5" name="Rectangle: Rounded Corners 34">
              <a:extLst>
                <a:ext uri="{FF2B5EF4-FFF2-40B4-BE49-F238E27FC236}">
                  <a16:creationId xmlns:a16="http://schemas.microsoft.com/office/drawing/2014/main" id="{35F6A4E5-0D64-4B91-90CE-BA91E7409477}"/>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Rectangle: Rounded Corners 35">
              <a:extLst>
                <a:ext uri="{FF2B5EF4-FFF2-40B4-BE49-F238E27FC236}">
                  <a16:creationId xmlns:a16="http://schemas.microsoft.com/office/drawing/2014/main" id="{8A4B90D7-547D-4938-9909-947A405EAFDD}"/>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7" name="Rectangle: Rounded Corners 36">
              <a:extLst>
                <a:ext uri="{FF2B5EF4-FFF2-40B4-BE49-F238E27FC236}">
                  <a16:creationId xmlns:a16="http://schemas.microsoft.com/office/drawing/2014/main" id="{312B7BDF-2258-4307-8243-918126F2CE75}"/>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8" name="TextBox 37">
              <a:extLst>
                <a:ext uri="{FF2B5EF4-FFF2-40B4-BE49-F238E27FC236}">
                  <a16:creationId xmlns:a16="http://schemas.microsoft.com/office/drawing/2014/main" id="{472C9328-FB85-40BB-96F2-8C1BC7FC89B2}"/>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39" name="TextBox 38">
              <a:extLst>
                <a:ext uri="{FF2B5EF4-FFF2-40B4-BE49-F238E27FC236}">
                  <a16:creationId xmlns:a16="http://schemas.microsoft.com/office/drawing/2014/main" id="{3B1C58EB-E3F6-4B3F-8B5F-EE938EE712DB}"/>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40" name="TextBox 39">
              <a:extLst>
                <a:ext uri="{FF2B5EF4-FFF2-40B4-BE49-F238E27FC236}">
                  <a16:creationId xmlns:a16="http://schemas.microsoft.com/office/drawing/2014/main" id="{88B0F4B3-56E3-4882-98C4-A4594806F165}"/>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41" name="TextBox 40">
              <a:extLst>
                <a:ext uri="{FF2B5EF4-FFF2-40B4-BE49-F238E27FC236}">
                  <a16:creationId xmlns:a16="http://schemas.microsoft.com/office/drawing/2014/main" id="{E571E7C6-0F6B-4253-9FC8-5B3F9D2CB423}"/>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42" name="Rectangle: Rounded Corners 41">
              <a:extLst>
                <a:ext uri="{FF2B5EF4-FFF2-40B4-BE49-F238E27FC236}">
                  <a16:creationId xmlns:a16="http://schemas.microsoft.com/office/drawing/2014/main" id="{A12724E8-9083-4A5B-AE57-CF365662B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3" name="TextBox 42">
              <a:extLst>
                <a:ext uri="{FF2B5EF4-FFF2-40B4-BE49-F238E27FC236}">
                  <a16:creationId xmlns:a16="http://schemas.microsoft.com/office/drawing/2014/main" id="{A51B89CA-8536-49B5-979C-089C4CF73996}"/>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44" name="TextBox 43">
              <a:extLst>
                <a:ext uri="{FF2B5EF4-FFF2-40B4-BE49-F238E27FC236}">
                  <a16:creationId xmlns:a16="http://schemas.microsoft.com/office/drawing/2014/main" id="{D91026DC-C485-4BA8-B62F-A018F4CA1874}"/>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45" name="Group 44">
            <a:extLst>
              <a:ext uri="{FF2B5EF4-FFF2-40B4-BE49-F238E27FC236}">
                <a16:creationId xmlns:a16="http://schemas.microsoft.com/office/drawing/2014/main" id="{6054645F-98CA-42D8-8096-BB0C5B8D3460}"/>
              </a:ext>
            </a:extLst>
          </p:cNvPr>
          <p:cNvGrpSpPr/>
          <p:nvPr/>
        </p:nvGrpSpPr>
        <p:grpSpPr>
          <a:xfrm>
            <a:off x="1651637" y="5616150"/>
            <a:ext cx="1674196" cy="2955175"/>
            <a:chOff x="228600" y="1448607"/>
            <a:chExt cx="2590800" cy="4573098"/>
          </a:xfrm>
        </p:grpSpPr>
        <p:sp>
          <p:nvSpPr>
            <p:cNvPr id="46" name="Rectangle 45">
              <a:extLst>
                <a:ext uri="{FF2B5EF4-FFF2-40B4-BE49-F238E27FC236}">
                  <a16:creationId xmlns:a16="http://schemas.microsoft.com/office/drawing/2014/main" id="{166CD185-B1CD-478C-8CAB-9B91083CF8D5}"/>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D1F67201-7D89-4C6A-A6B4-590259987CA6}"/>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60BF07E3-C3D1-4159-B1AC-E79B13CA9022}"/>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49" name="TextBox 48">
              <a:extLst>
                <a:ext uri="{FF2B5EF4-FFF2-40B4-BE49-F238E27FC236}">
                  <a16:creationId xmlns:a16="http://schemas.microsoft.com/office/drawing/2014/main" id="{0545460A-E642-453B-8403-5D2027A5F9BB}"/>
                </a:ext>
              </a:extLst>
            </p:cNvPr>
            <p:cNvSpPr txBox="1"/>
            <p:nvPr/>
          </p:nvSpPr>
          <p:spPr>
            <a:xfrm>
              <a:off x="728848" y="1459498"/>
              <a:ext cx="1538487" cy="523908"/>
            </a:xfrm>
            <a:prstGeom prst="rect">
              <a:avLst/>
            </a:prstGeom>
            <a:noFill/>
          </p:spPr>
          <p:txBody>
            <a:bodyPr wrap="none" rtlCol="0">
              <a:spAutoFit/>
            </a:bodyPr>
            <a:lstStyle/>
            <a:p>
              <a:r>
                <a:rPr lang="en-US" sz="1600" b="1" dirty="0">
                  <a:solidFill>
                    <a:srgbClr val="FF0000"/>
                  </a:solidFill>
                </a:rPr>
                <a:t>NF (Type)</a:t>
              </a:r>
            </a:p>
          </p:txBody>
        </p:sp>
        <p:sp>
          <p:nvSpPr>
            <p:cNvPr id="50" name="Rectangle: Rounded Corners 49">
              <a:extLst>
                <a:ext uri="{FF2B5EF4-FFF2-40B4-BE49-F238E27FC236}">
                  <a16:creationId xmlns:a16="http://schemas.microsoft.com/office/drawing/2014/main" id="{C6D303EB-9954-4570-85B0-2FFFC42DD476}"/>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1" name="Rectangle: Rounded Corners 50">
              <a:extLst>
                <a:ext uri="{FF2B5EF4-FFF2-40B4-BE49-F238E27FC236}">
                  <a16:creationId xmlns:a16="http://schemas.microsoft.com/office/drawing/2014/main" id="{1D11D8F4-16EC-4930-B468-F1E877F490E2}"/>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Rectangle: Rounded Corners 51">
              <a:extLst>
                <a:ext uri="{FF2B5EF4-FFF2-40B4-BE49-F238E27FC236}">
                  <a16:creationId xmlns:a16="http://schemas.microsoft.com/office/drawing/2014/main" id="{496A968F-4A63-4B2E-A75B-00333409B945}"/>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3" name="TextBox 52">
              <a:extLst>
                <a:ext uri="{FF2B5EF4-FFF2-40B4-BE49-F238E27FC236}">
                  <a16:creationId xmlns:a16="http://schemas.microsoft.com/office/drawing/2014/main" id="{9AEC49F2-91A7-445A-9F2C-934648CFC647}"/>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54" name="TextBox 53">
              <a:extLst>
                <a:ext uri="{FF2B5EF4-FFF2-40B4-BE49-F238E27FC236}">
                  <a16:creationId xmlns:a16="http://schemas.microsoft.com/office/drawing/2014/main" id="{4266BB7E-FF45-4D19-9BF9-D8E931E5FE7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5" name="TextBox 54">
              <a:extLst>
                <a:ext uri="{FF2B5EF4-FFF2-40B4-BE49-F238E27FC236}">
                  <a16:creationId xmlns:a16="http://schemas.microsoft.com/office/drawing/2014/main" id="{F2C3A704-24CF-4982-A6FE-F96B66150853}"/>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56" name="Rectangle: Rounded Corners 55">
              <a:extLst>
                <a:ext uri="{FF2B5EF4-FFF2-40B4-BE49-F238E27FC236}">
                  <a16:creationId xmlns:a16="http://schemas.microsoft.com/office/drawing/2014/main" id="{AE2F0460-1DF9-43ED-B798-982C25A9A987}"/>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7" name="TextBox 56">
              <a:extLst>
                <a:ext uri="{FF2B5EF4-FFF2-40B4-BE49-F238E27FC236}">
                  <a16:creationId xmlns:a16="http://schemas.microsoft.com/office/drawing/2014/main" id="{6ED4044F-C983-42FF-B3C4-8A536EB45FDB}"/>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
        <p:nvSpPr>
          <p:cNvPr id="58" name="TextBox 57">
            <a:extLst>
              <a:ext uri="{FF2B5EF4-FFF2-40B4-BE49-F238E27FC236}">
                <a16:creationId xmlns:a16="http://schemas.microsoft.com/office/drawing/2014/main" id="{B407423E-BA95-44E3-8698-19456AFD6E73}"/>
              </a:ext>
            </a:extLst>
          </p:cNvPr>
          <p:cNvSpPr txBox="1"/>
          <p:nvPr/>
        </p:nvSpPr>
        <p:spPr>
          <a:xfrm>
            <a:off x="3916210" y="4217098"/>
            <a:ext cx="1131913" cy="369332"/>
          </a:xfrm>
          <a:prstGeom prst="rect">
            <a:avLst/>
          </a:prstGeom>
          <a:noFill/>
        </p:spPr>
        <p:txBody>
          <a:bodyPr wrap="none" rtlCol="0">
            <a:spAutoFit/>
          </a:bodyPr>
          <a:lstStyle/>
          <a:p>
            <a:r>
              <a:rPr lang="en-US" dirty="0">
                <a:solidFill>
                  <a:srgbClr val="FF0000"/>
                </a:solidFill>
              </a:rPr>
              <a:t>SDN-C “A”</a:t>
            </a:r>
          </a:p>
        </p:txBody>
      </p:sp>
      <p:sp>
        <p:nvSpPr>
          <p:cNvPr id="59" name="TextBox 58">
            <a:extLst>
              <a:ext uri="{FF2B5EF4-FFF2-40B4-BE49-F238E27FC236}">
                <a16:creationId xmlns:a16="http://schemas.microsoft.com/office/drawing/2014/main" id="{1EEAFE79-9D33-469B-BC0F-A7077B71891D}"/>
              </a:ext>
            </a:extLst>
          </p:cNvPr>
          <p:cNvSpPr txBox="1"/>
          <p:nvPr/>
        </p:nvSpPr>
        <p:spPr>
          <a:xfrm>
            <a:off x="4669009" y="4926438"/>
            <a:ext cx="1146468" cy="369332"/>
          </a:xfrm>
          <a:prstGeom prst="rect">
            <a:avLst/>
          </a:prstGeom>
          <a:noFill/>
        </p:spPr>
        <p:txBody>
          <a:bodyPr wrap="none" rtlCol="0">
            <a:spAutoFit/>
          </a:bodyPr>
          <a:lstStyle/>
          <a:p>
            <a:r>
              <a:rPr lang="en-US" dirty="0">
                <a:solidFill>
                  <a:srgbClr val="FF0000"/>
                </a:solidFill>
              </a:rPr>
              <a:t>SDN-C “B”</a:t>
            </a:r>
          </a:p>
        </p:txBody>
      </p:sp>
      <p:sp>
        <p:nvSpPr>
          <p:cNvPr id="60" name="TextBox 59">
            <a:extLst>
              <a:ext uri="{FF2B5EF4-FFF2-40B4-BE49-F238E27FC236}">
                <a16:creationId xmlns:a16="http://schemas.microsoft.com/office/drawing/2014/main" id="{8412AECA-CA23-41DA-AD82-BA25E0D2AE9E}"/>
              </a:ext>
            </a:extLst>
          </p:cNvPr>
          <p:cNvSpPr txBox="1"/>
          <p:nvPr/>
        </p:nvSpPr>
        <p:spPr>
          <a:xfrm>
            <a:off x="833483" y="3982429"/>
            <a:ext cx="2002471" cy="369332"/>
          </a:xfrm>
          <a:prstGeom prst="rect">
            <a:avLst/>
          </a:prstGeom>
          <a:noFill/>
        </p:spPr>
        <p:txBody>
          <a:bodyPr wrap="none" rtlCol="0">
            <a:spAutoFit/>
          </a:bodyPr>
          <a:lstStyle/>
          <a:p>
            <a:r>
              <a:rPr lang="en-US" dirty="0">
                <a:solidFill>
                  <a:srgbClr val="FF0000"/>
                </a:solidFill>
              </a:rPr>
              <a:t>Nokia PNF Model-X</a:t>
            </a:r>
          </a:p>
        </p:txBody>
      </p:sp>
      <p:sp>
        <p:nvSpPr>
          <p:cNvPr id="61" name="TextBox 60">
            <a:extLst>
              <a:ext uri="{FF2B5EF4-FFF2-40B4-BE49-F238E27FC236}">
                <a16:creationId xmlns:a16="http://schemas.microsoft.com/office/drawing/2014/main" id="{8E237092-C514-4893-BF9D-849C935EFAE9}"/>
              </a:ext>
            </a:extLst>
          </p:cNvPr>
          <p:cNvSpPr txBox="1"/>
          <p:nvPr/>
        </p:nvSpPr>
        <p:spPr>
          <a:xfrm>
            <a:off x="1561349" y="4960829"/>
            <a:ext cx="1994457" cy="369332"/>
          </a:xfrm>
          <a:prstGeom prst="rect">
            <a:avLst/>
          </a:prstGeom>
          <a:noFill/>
        </p:spPr>
        <p:txBody>
          <a:bodyPr wrap="none" rtlCol="0">
            <a:spAutoFit/>
          </a:bodyPr>
          <a:lstStyle/>
          <a:p>
            <a:r>
              <a:rPr lang="en-US" dirty="0">
                <a:solidFill>
                  <a:srgbClr val="FF0000"/>
                </a:solidFill>
              </a:rPr>
              <a:t>Nokia PNF Model-Y</a:t>
            </a:r>
          </a:p>
        </p:txBody>
      </p:sp>
      <p:sp>
        <p:nvSpPr>
          <p:cNvPr id="62" name="TextBox 61">
            <a:extLst>
              <a:ext uri="{FF2B5EF4-FFF2-40B4-BE49-F238E27FC236}">
                <a16:creationId xmlns:a16="http://schemas.microsoft.com/office/drawing/2014/main" id="{D26DE097-BF4F-407B-A627-1C7770720676}"/>
              </a:ext>
            </a:extLst>
          </p:cNvPr>
          <p:cNvSpPr txBox="1"/>
          <p:nvPr/>
        </p:nvSpPr>
        <p:spPr>
          <a:xfrm>
            <a:off x="828719" y="4206268"/>
            <a:ext cx="2048125" cy="369332"/>
          </a:xfrm>
          <a:prstGeom prst="rect">
            <a:avLst/>
          </a:prstGeom>
          <a:noFill/>
        </p:spPr>
        <p:txBody>
          <a:bodyPr wrap="none" rtlCol="0">
            <a:spAutoFit/>
          </a:bodyPr>
          <a:lstStyle/>
          <a:p>
            <a:r>
              <a:rPr lang="en-US" dirty="0">
                <a:solidFill>
                  <a:srgbClr val="FF0000"/>
                </a:solidFill>
              </a:rPr>
              <a:t>Nokia PNF Region-A</a:t>
            </a:r>
          </a:p>
        </p:txBody>
      </p:sp>
      <p:sp>
        <p:nvSpPr>
          <p:cNvPr id="63" name="TextBox 62">
            <a:extLst>
              <a:ext uri="{FF2B5EF4-FFF2-40B4-BE49-F238E27FC236}">
                <a16:creationId xmlns:a16="http://schemas.microsoft.com/office/drawing/2014/main" id="{4768F05A-C7D7-45F4-997A-87E2CA743C07}"/>
              </a:ext>
            </a:extLst>
          </p:cNvPr>
          <p:cNvSpPr txBox="1"/>
          <p:nvPr/>
        </p:nvSpPr>
        <p:spPr>
          <a:xfrm>
            <a:off x="1568292" y="5212005"/>
            <a:ext cx="2040110" cy="369332"/>
          </a:xfrm>
          <a:prstGeom prst="rect">
            <a:avLst/>
          </a:prstGeom>
          <a:noFill/>
        </p:spPr>
        <p:txBody>
          <a:bodyPr wrap="none" rtlCol="0">
            <a:spAutoFit/>
          </a:bodyPr>
          <a:lstStyle/>
          <a:p>
            <a:r>
              <a:rPr lang="en-US" dirty="0">
                <a:solidFill>
                  <a:srgbClr val="FF0000"/>
                </a:solidFill>
              </a:rPr>
              <a:t>Nokia PNF Region-B</a:t>
            </a:r>
          </a:p>
        </p:txBody>
      </p:sp>
      <p:sp>
        <p:nvSpPr>
          <p:cNvPr id="64" name="TextBox 63">
            <a:extLst>
              <a:ext uri="{FF2B5EF4-FFF2-40B4-BE49-F238E27FC236}">
                <a16:creationId xmlns:a16="http://schemas.microsoft.com/office/drawing/2014/main" id="{C20BB23A-3813-4899-B801-AE7D7F6AAEC8}"/>
              </a:ext>
            </a:extLst>
          </p:cNvPr>
          <p:cNvSpPr txBox="1"/>
          <p:nvPr/>
        </p:nvSpPr>
        <p:spPr>
          <a:xfrm>
            <a:off x="128054" y="3381794"/>
            <a:ext cx="2803844" cy="646331"/>
          </a:xfrm>
          <a:prstGeom prst="rect">
            <a:avLst/>
          </a:prstGeom>
          <a:noFill/>
        </p:spPr>
        <p:txBody>
          <a:bodyPr wrap="none" rtlCol="0">
            <a:spAutoFit/>
          </a:bodyPr>
          <a:lstStyle/>
          <a:p>
            <a:r>
              <a:rPr lang="en-US" dirty="0"/>
              <a:t>PNF #305</a:t>
            </a:r>
          </a:p>
          <a:p>
            <a:r>
              <a:rPr lang="en-US" dirty="0"/>
              <a:t>SSH/FQDN – Config </a:t>
            </a:r>
            <a:r>
              <a:rPr lang="en-US" dirty="0" err="1"/>
              <a:t>params</a:t>
            </a:r>
            <a:r>
              <a:rPr lang="en-US" dirty="0"/>
              <a:t>.</a:t>
            </a:r>
          </a:p>
        </p:txBody>
      </p:sp>
    </p:spTree>
    <p:extLst>
      <p:ext uri="{BB962C8B-B14F-4D97-AF65-F5344CB8AC3E}">
        <p14:creationId xmlns:p14="http://schemas.microsoft.com/office/powerpoint/2010/main" val="2524235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C98826-5683-403D-94A9-DC2385729C47}"/>
              </a:ext>
            </a:extLst>
          </p:cNvPr>
          <p:cNvSpPr txBox="1"/>
          <p:nvPr/>
        </p:nvSpPr>
        <p:spPr>
          <a:xfrm>
            <a:off x="116711" y="19958"/>
            <a:ext cx="6269802" cy="6740307"/>
          </a:xfrm>
          <a:prstGeom prst="rect">
            <a:avLst/>
          </a:prstGeom>
          <a:noFill/>
        </p:spPr>
        <p:txBody>
          <a:bodyPr wrap="square" rtlCol="0">
            <a:spAutoFit/>
          </a:bodyPr>
          <a:lstStyle/>
          <a:p>
            <a:r>
              <a:rPr lang="en-US" sz="1600" dirty="0"/>
              <a:t>DISCUSSION</a:t>
            </a:r>
          </a:p>
          <a:p>
            <a:endParaRPr lang="en-US" sz="1600" dirty="0"/>
          </a:p>
          <a:p>
            <a:r>
              <a:rPr lang="en-US" sz="1600" dirty="0"/>
              <a:t>NOTE: Once initial instantiation takes place &amp; mapping, that mapping needs to be maintained for the lifecycle of the NF.</a:t>
            </a:r>
          </a:p>
          <a:p>
            <a:endParaRPr lang="en-US" sz="1600" dirty="0"/>
          </a:p>
          <a:p>
            <a:r>
              <a:rPr lang="en-US" sz="1600" dirty="0"/>
              <a:t>Q: Stability of Table? Will answers change? </a:t>
            </a:r>
          </a:p>
          <a:p>
            <a:r>
              <a:rPr lang="en-US" sz="1600" dirty="0"/>
              <a:t>A: For same data in will get same answer out.</a:t>
            </a:r>
          </a:p>
          <a:p>
            <a:r>
              <a:rPr lang="en-US" sz="1600" dirty="0"/>
              <a:t>A: Updates to the table can be made </a:t>
            </a:r>
          </a:p>
          <a:p>
            <a:endParaRPr lang="en-US" sz="1600" dirty="0"/>
          </a:p>
          <a:p>
            <a:r>
              <a:rPr lang="en-US" sz="1600" dirty="0"/>
              <a:t>Q: (Ben) case: conflict race condition (operator#1 updating / operator#2 updating table).</a:t>
            </a:r>
          </a:p>
          <a:p>
            <a:r>
              <a:rPr lang="en-US" sz="1600" dirty="0"/>
              <a:t>A: Transaction control </a:t>
            </a:r>
          </a:p>
          <a:p>
            <a:r>
              <a:rPr lang="en-US" sz="1600" dirty="0"/>
              <a:t>ONAP installation team updates. Should own data integrity of the table.</a:t>
            </a:r>
          </a:p>
          <a:p>
            <a:r>
              <a:rPr lang="en-US" sz="1600" dirty="0"/>
              <a:t>Maria DB transaction control.</a:t>
            </a:r>
          </a:p>
          <a:p>
            <a:endParaRPr lang="en-US" sz="1600" dirty="0"/>
          </a:p>
          <a:p>
            <a:r>
              <a:rPr lang="en-US" sz="1600" dirty="0"/>
              <a:t>Q: (Oskar) case: granularity of look-up, look-up based on a specific action.</a:t>
            </a:r>
          </a:p>
          <a:p>
            <a:r>
              <a:rPr lang="en-US" sz="1600" dirty="0"/>
              <a:t>Restart but can’t do config modify. </a:t>
            </a:r>
          </a:p>
          <a:p>
            <a:r>
              <a:rPr lang="en-US" sz="1600" dirty="0"/>
              <a:t>For a particular instance of NF handled by one controller instances.</a:t>
            </a:r>
          </a:p>
          <a:p>
            <a:r>
              <a:rPr lang="en-US" sz="1600" dirty="0"/>
              <a:t>Cases w/ dynamic look-up hard to guarantee.</a:t>
            </a:r>
          </a:p>
          <a:p>
            <a:r>
              <a:rPr lang="en-US" sz="1600" dirty="0"/>
              <a:t>If you have granularity on operation-level get two answers depending on which operation you want to perform. </a:t>
            </a:r>
          </a:p>
          <a:p>
            <a:r>
              <a:rPr lang="en-US" sz="1600" dirty="0"/>
              <a:t>Locking in A&amp;AI to block other things.</a:t>
            </a:r>
          </a:p>
          <a:p>
            <a:r>
              <a:rPr lang="en-US" sz="1600" dirty="0"/>
              <a:t>Operations lock out ONAP from doing changes while maintenance</a:t>
            </a:r>
          </a:p>
          <a:p>
            <a:r>
              <a:rPr lang="en-US" sz="1600" dirty="0"/>
              <a:t>Course locking/ Finer locking (future)</a:t>
            </a:r>
          </a:p>
          <a:p>
            <a:r>
              <a:rPr lang="en-US" sz="1600" dirty="0"/>
              <a:t>NF#12 two active Policies</a:t>
            </a:r>
          </a:p>
          <a:p>
            <a:r>
              <a:rPr lang="en-US" sz="1600" dirty="0"/>
              <a:t>Policy #1 Restart Policy #2 Config-Modify. Trigger at same time.</a:t>
            </a:r>
          </a:p>
          <a:p>
            <a:r>
              <a:rPr lang="en-US" sz="1600" dirty="0"/>
              <a:t>Table lookup &gt; Get Controller Instances.</a:t>
            </a:r>
          </a:p>
        </p:txBody>
      </p:sp>
    </p:spTree>
    <p:extLst>
      <p:ext uri="{BB962C8B-B14F-4D97-AF65-F5344CB8AC3E}">
        <p14:creationId xmlns:p14="http://schemas.microsoft.com/office/powerpoint/2010/main" val="16705768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B6F362-3C12-4A96-AA2C-436A12D8938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A1923AD-6705-41BF-B69D-7628CFE7571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77272E38-F5D8-4725-9FD7-76E7A05DF0B9}"/>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26E2D467-CFA5-4098-8766-9CEA37410E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3D8F8585-C590-4B94-951C-974E11286AF9}"/>
              </a:ext>
            </a:extLst>
          </p:cNvPr>
          <p:cNvSpPr txBox="1"/>
          <p:nvPr/>
        </p:nvSpPr>
        <p:spPr>
          <a:xfrm>
            <a:off x="190587" y="783771"/>
            <a:ext cx="6381664" cy="6463308"/>
          </a:xfrm>
          <a:prstGeom prst="rect">
            <a:avLst/>
          </a:prstGeom>
          <a:noFill/>
        </p:spPr>
        <p:txBody>
          <a:bodyPr wrap="square" rtlCol="0">
            <a:spAutoFit/>
          </a:bodyPr>
          <a:lstStyle/>
          <a:p>
            <a:r>
              <a:rPr lang="en-US" dirty="0"/>
              <a:t>DESIGN-TIME</a:t>
            </a:r>
          </a:p>
          <a:p>
            <a:endParaRPr lang="en-US" dirty="0"/>
          </a:p>
          <a:p>
            <a:r>
              <a:rPr lang="en-US" dirty="0"/>
              <a:t>SDC – Design Studio</a:t>
            </a:r>
          </a:p>
          <a:p>
            <a:r>
              <a:rPr lang="en-US" dirty="0"/>
              <a:t>Onboard a resource (type, role, function, [tech domain])</a:t>
            </a:r>
          </a:p>
          <a:p>
            <a:r>
              <a:rPr lang="en-US" dirty="0"/>
              <a:t>Deduce tech domain? From type-role-function?</a:t>
            </a:r>
          </a:p>
          <a:p>
            <a:r>
              <a:rPr lang="en-US" dirty="0"/>
              <a:t>Operator specifies the Technology Domain of the NF</a:t>
            </a:r>
          </a:p>
          <a:p>
            <a:r>
              <a:rPr lang="en-US" dirty="0"/>
              <a:t>Operator specified the Technology domains</a:t>
            </a:r>
          </a:p>
          <a:p>
            <a:r>
              <a:rPr lang="en-US" dirty="0"/>
              <a:t>(or possibly </a:t>
            </a:r>
            <a:r>
              <a:rPr lang="en-US" dirty="0" err="1"/>
              <a:t>Techdomain</a:t>
            </a:r>
            <a:r>
              <a:rPr lang="en-US" dirty="0"/>
              <a:t> is deduced from type-role-function)</a:t>
            </a:r>
          </a:p>
          <a:p>
            <a:r>
              <a:rPr lang="en-US" dirty="0"/>
              <a:t>Service Provider defines the possible Technology Domains</a:t>
            </a:r>
          </a:p>
          <a:p>
            <a:r>
              <a:rPr lang="en-US" dirty="0"/>
              <a:t>Assign every NE and Service to a Technology Domain</a:t>
            </a:r>
          </a:p>
          <a:p>
            <a:r>
              <a:rPr lang="en-US" dirty="0"/>
              <a:t>TD1 = SDN-C TD2 = VF-C manually modeled, table created.</a:t>
            </a:r>
          </a:p>
          <a:p>
            <a:r>
              <a:rPr lang="en-US" dirty="0" err="1"/>
              <a:t>TechDomain</a:t>
            </a:r>
            <a:r>
              <a:rPr lang="en-US" dirty="0"/>
              <a:t> to </a:t>
            </a:r>
            <a:r>
              <a:rPr lang="en-US" dirty="0" err="1"/>
              <a:t>ONAPPlatformController</a:t>
            </a:r>
            <a:endParaRPr lang="en-US" dirty="0"/>
          </a:p>
          <a:p>
            <a:r>
              <a:rPr lang="en-US" dirty="0"/>
              <a:t>SDC – Model “mapping” &gt; Catalog</a:t>
            </a:r>
          </a:p>
          <a:p>
            <a:endParaRPr lang="en-US" dirty="0"/>
          </a:p>
          <a:p>
            <a:r>
              <a:rPr lang="en-US" dirty="0"/>
              <a:t>RUN-TIME</a:t>
            </a:r>
          </a:p>
          <a:p>
            <a:endParaRPr lang="en-US" dirty="0"/>
          </a:p>
          <a:p>
            <a:r>
              <a:rPr lang="en-US" dirty="0"/>
              <a:t>As a NF registers, the (managing ONAP entity e.g. SO for PNF) would look up the TD &gt; OPC mapping)</a:t>
            </a:r>
          </a:p>
          <a:p>
            <a:endParaRPr lang="en-US" dirty="0"/>
          </a:p>
          <a:p>
            <a:r>
              <a:rPr lang="en-US" dirty="0"/>
              <a:t>3 Technology Controllers (Wireless, Enterprise, Other)</a:t>
            </a:r>
          </a:p>
          <a:p>
            <a:r>
              <a:rPr lang="en-US" dirty="0"/>
              <a:t>When generate controller it populates the table.</a:t>
            </a:r>
          </a:p>
          <a:p>
            <a:r>
              <a:rPr lang="en-US" dirty="0"/>
              <a:t>Dynamically populate table</a:t>
            </a:r>
          </a:p>
          <a:p>
            <a:endParaRPr lang="en-US" dirty="0"/>
          </a:p>
        </p:txBody>
      </p:sp>
    </p:spTree>
    <p:extLst>
      <p:ext uri="{BB962C8B-B14F-4D97-AF65-F5344CB8AC3E}">
        <p14:creationId xmlns:p14="http://schemas.microsoft.com/office/powerpoint/2010/main" val="8283888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DD44AF8-FFB4-415A-B994-A2ED36371A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22D7E44-2540-4A6E-AF89-EA8266E79A4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2AD524D-E02C-43F8-A98C-43A310A41B10}"/>
                </a:ext>
              </a:extLst>
            </p:cNvPr>
            <p:cNvSpPr txBox="1"/>
            <p:nvPr/>
          </p:nvSpPr>
          <p:spPr>
            <a:xfrm>
              <a:off x="1150148" y="-17858"/>
              <a:ext cx="456407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Who Chooses the Controller?</a:t>
              </a:r>
            </a:p>
          </p:txBody>
        </p:sp>
        <p:sp>
          <p:nvSpPr>
            <p:cNvPr id="7" name="Rectangle 6">
              <a:extLst>
                <a:ext uri="{FF2B5EF4-FFF2-40B4-BE49-F238E27FC236}">
                  <a16:creationId xmlns:a16="http://schemas.microsoft.com/office/drawing/2014/main" id="{C54841EE-B460-4D51-BADA-D9697D3E019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E66CAC2B-D110-49A5-9A24-1BF9FE67E559}"/>
              </a:ext>
            </a:extLst>
          </p:cNvPr>
          <p:cNvSpPr txBox="1"/>
          <p:nvPr/>
        </p:nvSpPr>
        <p:spPr>
          <a:xfrm>
            <a:off x="393896" y="731519"/>
            <a:ext cx="4371646" cy="584775"/>
          </a:xfrm>
          <a:prstGeom prst="rect">
            <a:avLst/>
          </a:prstGeom>
          <a:noFill/>
        </p:spPr>
        <p:txBody>
          <a:bodyPr wrap="none" rtlCol="0">
            <a:spAutoFit/>
          </a:bodyPr>
          <a:lstStyle/>
          <a:p>
            <a:r>
              <a:rPr lang="en-US" sz="1600" dirty="0"/>
              <a:t>Who Choose the ONAP controller type for the NF?</a:t>
            </a:r>
          </a:p>
          <a:p>
            <a:endParaRPr lang="en-US" sz="1600" dirty="0"/>
          </a:p>
        </p:txBody>
      </p:sp>
      <p:sp>
        <p:nvSpPr>
          <p:cNvPr id="9" name="Cube 8">
            <a:extLst>
              <a:ext uri="{FF2B5EF4-FFF2-40B4-BE49-F238E27FC236}">
                <a16:creationId xmlns:a16="http://schemas.microsoft.com/office/drawing/2014/main" id="{3F7CD8E0-BAA5-4075-8E02-9E98ED33ECF4}"/>
              </a:ext>
            </a:extLst>
          </p:cNvPr>
          <p:cNvSpPr/>
          <p:nvPr/>
        </p:nvSpPr>
        <p:spPr>
          <a:xfrm>
            <a:off x="4737873" y="417962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637600D-B5BB-4E5D-A1FC-F1A7DD123531}"/>
              </a:ext>
            </a:extLst>
          </p:cNvPr>
          <p:cNvSpPr txBox="1"/>
          <p:nvPr/>
        </p:nvSpPr>
        <p:spPr>
          <a:xfrm>
            <a:off x="4027307" y="4179625"/>
            <a:ext cx="761747" cy="369332"/>
          </a:xfrm>
          <a:prstGeom prst="rect">
            <a:avLst/>
          </a:prstGeom>
          <a:noFill/>
        </p:spPr>
        <p:txBody>
          <a:bodyPr wrap="none" rtlCol="0">
            <a:spAutoFit/>
          </a:bodyPr>
          <a:lstStyle/>
          <a:p>
            <a:r>
              <a:rPr lang="en-US" dirty="0"/>
              <a:t>PNF-A</a:t>
            </a:r>
          </a:p>
        </p:txBody>
      </p:sp>
      <p:sp>
        <p:nvSpPr>
          <p:cNvPr id="11" name="Cube 10">
            <a:extLst>
              <a:ext uri="{FF2B5EF4-FFF2-40B4-BE49-F238E27FC236}">
                <a16:creationId xmlns:a16="http://schemas.microsoft.com/office/drawing/2014/main" id="{69D4F608-D2D0-4C77-9A55-92EF3F0070C5}"/>
              </a:ext>
            </a:extLst>
          </p:cNvPr>
          <p:cNvSpPr/>
          <p:nvPr/>
        </p:nvSpPr>
        <p:spPr>
          <a:xfrm>
            <a:off x="4719806" y="485341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0C7A3D4-9F9F-4BF1-847A-392A57EA16CA}"/>
              </a:ext>
            </a:extLst>
          </p:cNvPr>
          <p:cNvSpPr txBox="1"/>
          <p:nvPr/>
        </p:nvSpPr>
        <p:spPr>
          <a:xfrm>
            <a:off x="4009240" y="4853415"/>
            <a:ext cx="774571" cy="369332"/>
          </a:xfrm>
          <a:prstGeom prst="rect">
            <a:avLst/>
          </a:prstGeom>
          <a:noFill/>
        </p:spPr>
        <p:txBody>
          <a:bodyPr wrap="none" rtlCol="0">
            <a:spAutoFit/>
          </a:bodyPr>
          <a:lstStyle/>
          <a:p>
            <a:r>
              <a:rPr lang="en-US" dirty="0"/>
              <a:t>VNF-A</a:t>
            </a:r>
          </a:p>
        </p:txBody>
      </p:sp>
      <p:sp>
        <p:nvSpPr>
          <p:cNvPr id="13" name="TextBox 12">
            <a:extLst>
              <a:ext uri="{FF2B5EF4-FFF2-40B4-BE49-F238E27FC236}">
                <a16:creationId xmlns:a16="http://schemas.microsoft.com/office/drawing/2014/main" id="{4415B9CC-D692-44BE-BA8A-8AC92C8F7273}"/>
              </a:ext>
            </a:extLst>
          </p:cNvPr>
          <p:cNvSpPr txBox="1"/>
          <p:nvPr/>
        </p:nvSpPr>
        <p:spPr>
          <a:xfrm>
            <a:off x="3986504" y="3426540"/>
            <a:ext cx="1485663" cy="646331"/>
          </a:xfrm>
          <a:prstGeom prst="rect">
            <a:avLst/>
          </a:prstGeom>
          <a:noFill/>
        </p:spPr>
        <p:txBody>
          <a:bodyPr wrap="none" rtlCol="0">
            <a:spAutoFit/>
          </a:bodyPr>
          <a:lstStyle/>
          <a:p>
            <a:r>
              <a:rPr lang="en-US" b="1" dirty="0"/>
              <a:t>Wireless</a:t>
            </a:r>
          </a:p>
          <a:p>
            <a:r>
              <a:rPr lang="en-US" b="1" dirty="0"/>
              <a:t>RAN-Vendor2</a:t>
            </a:r>
          </a:p>
        </p:txBody>
      </p:sp>
      <p:sp>
        <p:nvSpPr>
          <p:cNvPr id="14" name="Rectangle: Rounded Corners 13">
            <a:extLst>
              <a:ext uri="{FF2B5EF4-FFF2-40B4-BE49-F238E27FC236}">
                <a16:creationId xmlns:a16="http://schemas.microsoft.com/office/drawing/2014/main" id="{240B9545-6350-4D4C-B268-563D6AE70A50}"/>
              </a:ext>
            </a:extLst>
          </p:cNvPr>
          <p:cNvSpPr/>
          <p:nvPr/>
        </p:nvSpPr>
        <p:spPr>
          <a:xfrm>
            <a:off x="3914430" y="340525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3B7E41AB-17F8-4CC2-9264-800459E15D53}"/>
              </a:ext>
            </a:extLst>
          </p:cNvPr>
          <p:cNvSpPr/>
          <p:nvPr/>
        </p:nvSpPr>
        <p:spPr>
          <a:xfrm>
            <a:off x="2220993" y="406610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7B0CF91-FE84-4406-A95F-6B40A6C596A3}"/>
              </a:ext>
            </a:extLst>
          </p:cNvPr>
          <p:cNvSpPr txBox="1"/>
          <p:nvPr/>
        </p:nvSpPr>
        <p:spPr>
          <a:xfrm>
            <a:off x="1608920" y="4161577"/>
            <a:ext cx="761747" cy="369332"/>
          </a:xfrm>
          <a:prstGeom prst="rect">
            <a:avLst/>
          </a:prstGeom>
          <a:noFill/>
        </p:spPr>
        <p:txBody>
          <a:bodyPr wrap="none" rtlCol="0">
            <a:spAutoFit/>
          </a:bodyPr>
          <a:lstStyle/>
          <a:p>
            <a:r>
              <a:rPr lang="en-US" dirty="0"/>
              <a:t>PNF-A</a:t>
            </a:r>
          </a:p>
        </p:txBody>
      </p:sp>
      <p:sp>
        <p:nvSpPr>
          <p:cNvPr id="19" name="Cube 18">
            <a:extLst>
              <a:ext uri="{FF2B5EF4-FFF2-40B4-BE49-F238E27FC236}">
                <a16:creationId xmlns:a16="http://schemas.microsoft.com/office/drawing/2014/main" id="{BCD68074-EAA5-4E75-AA31-4E9379DFD27B}"/>
              </a:ext>
            </a:extLst>
          </p:cNvPr>
          <p:cNvSpPr/>
          <p:nvPr/>
        </p:nvSpPr>
        <p:spPr>
          <a:xfrm>
            <a:off x="2301419" y="483536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582341F-D76B-4E5B-86DE-CF9C50080439}"/>
              </a:ext>
            </a:extLst>
          </p:cNvPr>
          <p:cNvSpPr txBox="1"/>
          <p:nvPr/>
        </p:nvSpPr>
        <p:spPr>
          <a:xfrm>
            <a:off x="1590853" y="4835367"/>
            <a:ext cx="774571" cy="369332"/>
          </a:xfrm>
          <a:prstGeom prst="rect">
            <a:avLst/>
          </a:prstGeom>
          <a:noFill/>
        </p:spPr>
        <p:txBody>
          <a:bodyPr wrap="none" rtlCol="0">
            <a:spAutoFit/>
          </a:bodyPr>
          <a:lstStyle/>
          <a:p>
            <a:r>
              <a:rPr lang="en-US" dirty="0"/>
              <a:t>VNF-A</a:t>
            </a:r>
          </a:p>
        </p:txBody>
      </p:sp>
      <p:sp>
        <p:nvSpPr>
          <p:cNvPr id="21" name="Rectangle: Rounded Corners 20">
            <a:extLst>
              <a:ext uri="{FF2B5EF4-FFF2-40B4-BE49-F238E27FC236}">
                <a16:creationId xmlns:a16="http://schemas.microsoft.com/office/drawing/2014/main" id="{218F35CB-F6D3-4DC6-9B05-26D1E8733D18}"/>
              </a:ext>
            </a:extLst>
          </p:cNvPr>
          <p:cNvSpPr/>
          <p:nvPr/>
        </p:nvSpPr>
        <p:spPr>
          <a:xfrm>
            <a:off x="1496043" y="3387210"/>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a:extLst>
              <a:ext uri="{FF2B5EF4-FFF2-40B4-BE49-F238E27FC236}">
                <a16:creationId xmlns:a16="http://schemas.microsoft.com/office/drawing/2014/main" id="{FF23E1A8-B046-4B49-990B-89074F63B900}"/>
              </a:ext>
            </a:extLst>
          </p:cNvPr>
          <p:cNvSpPr/>
          <p:nvPr/>
        </p:nvSpPr>
        <p:spPr>
          <a:xfrm>
            <a:off x="2740341" y="437070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F05B53-E272-441D-92AE-9B9B37214396}"/>
              </a:ext>
            </a:extLst>
          </p:cNvPr>
          <p:cNvSpPr txBox="1"/>
          <p:nvPr/>
        </p:nvSpPr>
        <p:spPr>
          <a:xfrm>
            <a:off x="1615891" y="3427996"/>
            <a:ext cx="1538563" cy="646331"/>
          </a:xfrm>
          <a:prstGeom prst="rect">
            <a:avLst/>
          </a:prstGeom>
          <a:noFill/>
        </p:spPr>
        <p:txBody>
          <a:bodyPr wrap="none" rtlCol="0">
            <a:spAutoFit/>
          </a:bodyPr>
          <a:lstStyle/>
          <a:p>
            <a:r>
              <a:rPr lang="en-US" b="1" dirty="0"/>
              <a:t>Wireless</a:t>
            </a:r>
          </a:p>
          <a:p>
            <a:r>
              <a:rPr lang="en-US" b="1" dirty="0"/>
              <a:t>RAN- Vendor1</a:t>
            </a:r>
          </a:p>
        </p:txBody>
      </p:sp>
      <p:sp>
        <p:nvSpPr>
          <p:cNvPr id="24" name="TextBox 23">
            <a:extLst>
              <a:ext uri="{FF2B5EF4-FFF2-40B4-BE49-F238E27FC236}">
                <a16:creationId xmlns:a16="http://schemas.microsoft.com/office/drawing/2014/main" id="{054EE432-36A9-4EF8-87C9-B276D91FF1CF}"/>
              </a:ext>
            </a:extLst>
          </p:cNvPr>
          <p:cNvSpPr txBox="1"/>
          <p:nvPr/>
        </p:nvSpPr>
        <p:spPr>
          <a:xfrm>
            <a:off x="143976" y="3381611"/>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25" name="Rectangle 24">
            <a:extLst>
              <a:ext uri="{FF2B5EF4-FFF2-40B4-BE49-F238E27FC236}">
                <a16:creationId xmlns:a16="http://schemas.microsoft.com/office/drawing/2014/main" id="{9E9CC659-6049-4F4C-B5BA-7D18D2A2775E}"/>
              </a:ext>
            </a:extLst>
          </p:cNvPr>
          <p:cNvSpPr/>
          <p:nvPr/>
        </p:nvSpPr>
        <p:spPr>
          <a:xfrm>
            <a:off x="266667" y="1529765"/>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26" name="Rectangle: Rounded Corners 25">
            <a:extLst>
              <a:ext uri="{FF2B5EF4-FFF2-40B4-BE49-F238E27FC236}">
                <a16:creationId xmlns:a16="http://schemas.microsoft.com/office/drawing/2014/main" id="{C0C81187-8307-44EA-AC49-67467085E4A3}"/>
              </a:ext>
            </a:extLst>
          </p:cNvPr>
          <p:cNvSpPr/>
          <p:nvPr/>
        </p:nvSpPr>
        <p:spPr>
          <a:xfrm>
            <a:off x="2668267"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93388B3-C67F-476D-8C18-0BAAB63AA114}"/>
              </a:ext>
            </a:extLst>
          </p:cNvPr>
          <p:cNvSpPr/>
          <p:nvPr/>
        </p:nvSpPr>
        <p:spPr>
          <a:xfrm>
            <a:off x="4064125"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AEF9B0-E2BF-482B-98D6-7E7033328D63}"/>
              </a:ext>
            </a:extLst>
          </p:cNvPr>
          <p:cNvSpPr/>
          <p:nvPr/>
        </p:nvSpPr>
        <p:spPr>
          <a:xfrm>
            <a:off x="1272410"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875FC7F-92E5-4BFE-88B3-0E166AA43275}"/>
              </a:ext>
            </a:extLst>
          </p:cNvPr>
          <p:cNvSpPr txBox="1"/>
          <p:nvPr/>
        </p:nvSpPr>
        <p:spPr>
          <a:xfrm>
            <a:off x="1652675" y="2105384"/>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30" name="TextBox 29">
            <a:extLst>
              <a:ext uri="{FF2B5EF4-FFF2-40B4-BE49-F238E27FC236}">
                <a16:creationId xmlns:a16="http://schemas.microsoft.com/office/drawing/2014/main" id="{DB6E786B-922D-47AF-92F7-B038E0681FA5}"/>
              </a:ext>
            </a:extLst>
          </p:cNvPr>
          <p:cNvSpPr txBox="1"/>
          <p:nvPr/>
        </p:nvSpPr>
        <p:spPr>
          <a:xfrm>
            <a:off x="2969848" y="2001541"/>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31" name="TextBox 30">
            <a:extLst>
              <a:ext uri="{FF2B5EF4-FFF2-40B4-BE49-F238E27FC236}">
                <a16:creationId xmlns:a16="http://schemas.microsoft.com/office/drawing/2014/main" id="{3C62DC75-257A-4B7C-BC82-DAD37845E0A8}"/>
              </a:ext>
            </a:extLst>
          </p:cNvPr>
          <p:cNvSpPr txBox="1"/>
          <p:nvPr/>
        </p:nvSpPr>
        <p:spPr>
          <a:xfrm>
            <a:off x="4230261" y="210246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2" name="TextBox 31">
            <a:extLst>
              <a:ext uri="{FF2B5EF4-FFF2-40B4-BE49-F238E27FC236}">
                <a16:creationId xmlns:a16="http://schemas.microsoft.com/office/drawing/2014/main" id="{4258E88C-6FF4-4552-80DB-251A86F94CFC}"/>
              </a:ext>
            </a:extLst>
          </p:cNvPr>
          <p:cNvSpPr txBox="1"/>
          <p:nvPr/>
        </p:nvSpPr>
        <p:spPr>
          <a:xfrm>
            <a:off x="410580" y="1563016"/>
            <a:ext cx="3753656" cy="369332"/>
          </a:xfrm>
          <a:prstGeom prst="rect">
            <a:avLst/>
          </a:prstGeom>
          <a:noFill/>
        </p:spPr>
        <p:txBody>
          <a:bodyPr wrap="none" rtlCol="0">
            <a:spAutoFit/>
          </a:bodyPr>
          <a:lstStyle/>
          <a:p>
            <a:r>
              <a:rPr lang="en-US" b="1" dirty="0">
                <a:solidFill>
                  <a:srgbClr val="FF0000"/>
                </a:solidFill>
              </a:rPr>
              <a:t>ONAP Platform Controller (Run Time)</a:t>
            </a:r>
          </a:p>
        </p:txBody>
      </p:sp>
      <p:cxnSp>
        <p:nvCxnSpPr>
          <p:cNvPr id="3" name="Connector: Elbow 2">
            <a:extLst>
              <a:ext uri="{FF2B5EF4-FFF2-40B4-BE49-F238E27FC236}">
                <a16:creationId xmlns:a16="http://schemas.microsoft.com/office/drawing/2014/main" id="{4307F879-197C-4DAE-A1B7-EAB42AC2D1BE}"/>
              </a:ext>
            </a:extLst>
          </p:cNvPr>
          <p:cNvCxnSpPr>
            <a:cxnSpLocks/>
            <a:stCxn id="30" idx="2"/>
            <a:endCxn id="14" idx="0"/>
          </p:cNvCxnSpPr>
          <p:nvPr/>
        </p:nvCxnSpPr>
        <p:spPr>
          <a:xfrm rot="16200000" flipH="1">
            <a:off x="3566215" y="2158746"/>
            <a:ext cx="942052" cy="1550972"/>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99079E1-6CB7-46EC-BB6D-264B22E08EAE}"/>
              </a:ext>
            </a:extLst>
          </p:cNvPr>
          <p:cNvCxnSpPr>
            <a:cxnSpLocks/>
            <a:stCxn id="28" idx="2"/>
            <a:endCxn id="21" idx="0"/>
          </p:cNvCxnSpPr>
          <p:nvPr/>
        </p:nvCxnSpPr>
        <p:spPr>
          <a:xfrm rot="16200000" flipH="1">
            <a:off x="1680823" y="2673692"/>
            <a:ext cx="917621" cy="509413"/>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Cube 38">
            <a:extLst>
              <a:ext uri="{FF2B5EF4-FFF2-40B4-BE49-F238E27FC236}">
                <a16:creationId xmlns:a16="http://schemas.microsoft.com/office/drawing/2014/main" id="{3213321F-297B-489E-8D68-712F593FF759}"/>
              </a:ext>
            </a:extLst>
          </p:cNvPr>
          <p:cNvSpPr/>
          <p:nvPr/>
        </p:nvSpPr>
        <p:spPr>
          <a:xfrm>
            <a:off x="3491710" y="65390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2C206E3-CD6E-4D3B-8AD1-799C12971950}"/>
              </a:ext>
            </a:extLst>
          </p:cNvPr>
          <p:cNvSpPr txBox="1"/>
          <p:nvPr/>
        </p:nvSpPr>
        <p:spPr>
          <a:xfrm>
            <a:off x="2781144" y="6539055"/>
            <a:ext cx="761747" cy="369332"/>
          </a:xfrm>
          <a:prstGeom prst="rect">
            <a:avLst/>
          </a:prstGeom>
          <a:noFill/>
        </p:spPr>
        <p:txBody>
          <a:bodyPr wrap="none" rtlCol="0">
            <a:spAutoFit/>
          </a:bodyPr>
          <a:lstStyle/>
          <a:p>
            <a:r>
              <a:rPr lang="en-US" dirty="0"/>
              <a:t>PNF-A</a:t>
            </a:r>
          </a:p>
        </p:txBody>
      </p:sp>
      <p:sp>
        <p:nvSpPr>
          <p:cNvPr id="41" name="Cube 40">
            <a:extLst>
              <a:ext uri="{FF2B5EF4-FFF2-40B4-BE49-F238E27FC236}">
                <a16:creationId xmlns:a16="http://schemas.microsoft.com/office/drawing/2014/main" id="{7812AABF-CECF-44B4-B02A-9926DBEF1BA0}"/>
              </a:ext>
            </a:extLst>
          </p:cNvPr>
          <p:cNvSpPr/>
          <p:nvPr/>
        </p:nvSpPr>
        <p:spPr>
          <a:xfrm>
            <a:off x="3473643" y="72128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9F55655-D0EE-475C-AE24-3BB08C2A7909}"/>
              </a:ext>
            </a:extLst>
          </p:cNvPr>
          <p:cNvSpPr txBox="1"/>
          <p:nvPr/>
        </p:nvSpPr>
        <p:spPr>
          <a:xfrm>
            <a:off x="2763077" y="7212845"/>
            <a:ext cx="774571" cy="369332"/>
          </a:xfrm>
          <a:prstGeom prst="rect">
            <a:avLst/>
          </a:prstGeom>
          <a:noFill/>
        </p:spPr>
        <p:txBody>
          <a:bodyPr wrap="none" rtlCol="0">
            <a:spAutoFit/>
          </a:bodyPr>
          <a:lstStyle/>
          <a:p>
            <a:r>
              <a:rPr lang="en-US" dirty="0"/>
              <a:t>VNF-A</a:t>
            </a:r>
          </a:p>
        </p:txBody>
      </p:sp>
      <p:sp>
        <p:nvSpPr>
          <p:cNvPr id="43" name="TextBox 42">
            <a:extLst>
              <a:ext uri="{FF2B5EF4-FFF2-40B4-BE49-F238E27FC236}">
                <a16:creationId xmlns:a16="http://schemas.microsoft.com/office/drawing/2014/main" id="{8E3D6D55-0878-4994-8E1D-70BBC2503559}"/>
              </a:ext>
            </a:extLst>
          </p:cNvPr>
          <p:cNvSpPr txBox="1"/>
          <p:nvPr/>
        </p:nvSpPr>
        <p:spPr>
          <a:xfrm>
            <a:off x="2740341" y="5785970"/>
            <a:ext cx="1485663" cy="646331"/>
          </a:xfrm>
          <a:prstGeom prst="rect">
            <a:avLst/>
          </a:prstGeom>
          <a:noFill/>
        </p:spPr>
        <p:txBody>
          <a:bodyPr wrap="none" rtlCol="0">
            <a:spAutoFit/>
          </a:bodyPr>
          <a:lstStyle/>
          <a:p>
            <a:r>
              <a:rPr lang="en-US" b="1" dirty="0"/>
              <a:t>Wireless</a:t>
            </a:r>
          </a:p>
          <a:p>
            <a:r>
              <a:rPr lang="en-US" b="1" dirty="0"/>
              <a:t>RAN-Vendor3</a:t>
            </a:r>
          </a:p>
        </p:txBody>
      </p:sp>
      <p:sp>
        <p:nvSpPr>
          <p:cNvPr id="44" name="Rectangle: Rounded Corners 43">
            <a:extLst>
              <a:ext uri="{FF2B5EF4-FFF2-40B4-BE49-F238E27FC236}">
                <a16:creationId xmlns:a16="http://schemas.microsoft.com/office/drawing/2014/main" id="{71C67CC6-4CAA-4642-929C-57FB17A9AE61}"/>
              </a:ext>
            </a:extLst>
          </p:cNvPr>
          <p:cNvSpPr/>
          <p:nvPr/>
        </p:nvSpPr>
        <p:spPr>
          <a:xfrm>
            <a:off x="2668267" y="57646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or: Elbow 44">
            <a:extLst>
              <a:ext uri="{FF2B5EF4-FFF2-40B4-BE49-F238E27FC236}">
                <a16:creationId xmlns:a16="http://schemas.microsoft.com/office/drawing/2014/main" id="{F46F0262-EF59-43E2-97F4-4BC15DB25362}"/>
              </a:ext>
            </a:extLst>
          </p:cNvPr>
          <p:cNvCxnSpPr>
            <a:cxnSpLocks/>
            <a:endCxn id="44" idx="0"/>
          </p:cNvCxnSpPr>
          <p:nvPr/>
        </p:nvCxnSpPr>
        <p:spPr>
          <a:xfrm rot="16200000" flipH="1">
            <a:off x="1834821" y="4032945"/>
            <a:ext cx="3312958" cy="150528"/>
          </a:xfrm>
          <a:prstGeom prst="bentConnector3">
            <a:avLst>
              <a:gd name="adj1" fmla="val 24152"/>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5CE53319-1032-4F74-94F3-E81986E9F850}"/>
              </a:ext>
            </a:extLst>
          </p:cNvPr>
          <p:cNvCxnSpPr>
            <a:cxnSpLocks/>
          </p:cNvCxnSpPr>
          <p:nvPr/>
        </p:nvCxnSpPr>
        <p:spPr>
          <a:xfrm rot="5400000">
            <a:off x="2610783" y="3611653"/>
            <a:ext cx="3269159" cy="985024"/>
          </a:xfrm>
          <a:prstGeom prst="bentConnector3">
            <a:avLst>
              <a:gd name="adj1" fmla="val 10666"/>
            </a:avLst>
          </a:prstGeom>
          <a:ln w="381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1038CF6-7013-47C7-B058-42E692758A26}"/>
              </a:ext>
            </a:extLst>
          </p:cNvPr>
          <p:cNvSpPr txBox="1"/>
          <p:nvPr/>
        </p:nvSpPr>
        <p:spPr>
          <a:xfrm>
            <a:off x="2201063" y="4007400"/>
            <a:ext cx="1024639" cy="369332"/>
          </a:xfrm>
          <a:prstGeom prst="rect">
            <a:avLst/>
          </a:prstGeom>
          <a:noFill/>
        </p:spPr>
        <p:txBody>
          <a:bodyPr wrap="none" rtlCol="0">
            <a:spAutoFit/>
          </a:bodyPr>
          <a:lstStyle/>
          <a:p>
            <a:r>
              <a:rPr lang="en-US" dirty="0"/>
              <a:t>PNF#305</a:t>
            </a:r>
          </a:p>
        </p:txBody>
      </p:sp>
      <p:sp>
        <p:nvSpPr>
          <p:cNvPr id="46" name="TextBox 45">
            <a:extLst>
              <a:ext uri="{FF2B5EF4-FFF2-40B4-BE49-F238E27FC236}">
                <a16:creationId xmlns:a16="http://schemas.microsoft.com/office/drawing/2014/main" id="{A98240BC-3D1F-4CDF-8C3E-7B3FB578CE89}"/>
              </a:ext>
            </a:extLst>
          </p:cNvPr>
          <p:cNvSpPr txBox="1"/>
          <p:nvPr/>
        </p:nvSpPr>
        <p:spPr>
          <a:xfrm>
            <a:off x="2506238" y="4489448"/>
            <a:ext cx="1024639" cy="369332"/>
          </a:xfrm>
          <a:prstGeom prst="rect">
            <a:avLst/>
          </a:prstGeom>
          <a:noFill/>
        </p:spPr>
        <p:txBody>
          <a:bodyPr wrap="none" rtlCol="0">
            <a:spAutoFit/>
          </a:bodyPr>
          <a:lstStyle/>
          <a:p>
            <a:r>
              <a:rPr lang="en-US" dirty="0"/>
              <a:t>PNF#306</a:t>
            </a:r>
          </a:p>
        </p:txBody>
      </p:sp>
    </p:spTree>
    <p:extLst>
      <p:ext uri="{BB962C8B-B14F-4D97-AF65-F5344CB8AC3E}">
        <p14:creationId xmlns:p14="http://schemas.microsoft.com/office/powerpoint/2010/main" val="25269700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256041" y="792837"/>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grpSp>
        <p:nvGrpSpPr>
          <p:cNvPr id="3" name="Group 2">
            <a:extLst>
              <a:ext uri="{FF2B5EF4-FFF2-40B4-BE49-F238E27FC236}">
                <a16:creationId xmlns:a16="http://schemas.microsoft.com/office/drawing/2014/main" id="{EFDA248C-2A6B-46CD-8A36-DB829B9EFBD8}"/>
              </a:ext>
            </a:extLst>
          </p:cNvPr>
          <p:cNvGrpSpPr/>
          <p:nvPr/>
        </p:nvGrpSpPr>
        <p:grpSpPr>
          <a:xfrm>
            <a:off x="0" y="-13353"/>
            <a:ext cx="6863269" cy="9157353"/>
            <a:chOff x="-5269" y="-17858"/>
            <a:chExt cx="6863269" cy="8598180"/>
          </a:xfrm>
        </p:grpSpPr>
        <p:sp>
          <p:nvSpPr>
            <p:cNvPr id="5" name="Rectangle 4">
              <a:extLst>
                <a:ext uri="{FF2B5EF4-FFF2-40B4-BE49-F238E27FC236}">
                  <a16:creationId xmlns:a16="http://schemas.microsoft.com/office/drawing/2014/main" id="{5A070CD1-08A8-4769-88EC-BE767F69A9B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13FC2042-9B34-4F9C-8331-DDADAF21A64A}"/>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8529EAA0-70D9-42F5-B8E5-A93A4B9C5F81}"/>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52395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D2EB4D7-EA65-4F97-B78C-653616C76F9F}"/>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CF104AA-0DBB-4302-AC4F-784D2BC6F62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2EFC580-71B7-4F62-948F-8ED9E9665544}"/>
                </a:ext>
              </a:extLst>
            </p:cNvPr>
            <p:cNvSpPr txBox="1"/>
            <p:nvPr/>
          </p:nvSpPr>
          <p:spPr>
            <a:xfrm>
              <a:off x="488900" y="-17858"/>
              <a:ext cx="58865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INFORMATION HANDLING PRINCIPLES</a:t>
              </a:r>
            </a:p>
          </p:txBody>
        </p:sp>
        <p:sp>
          <p:nvSpPr>
            <p:cNvPr id="7" name="Rectangle 6">
              <a:extLst>
                <a:ext uri="{FF2B5EF4-FFF2-40B4-BE49-F238E27FC236}">
                  <a16:creationId xmlns:a16="http://schemas.microsoft.com/office/drawing/2014/main" id="{3E724D99-FD8C-4F46-8723-A10225F7D72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11A3B0B2-0168-4C8B-B627-749AA6886481}"/>
              </a:ext>
            </a:extLst>
          </p:cNvPr>
          <p:cNvSpPr/>
          <p:nvPr/>
        </p:nvSpPr>
        <p:spPr>
          <a:xfrm>
            <a:off x="1610404" y="726365"/>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7C0C86-B3CE-47D6-BEE2-D68FB571CDA0}"/>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C316B6-5637-4D38-BCAE-213A0033984C}"/>
              </a:ext>
            </a:extLst>
          </p:cNvPr>
          <p:cNvSpPr txBox="1"/>
          <p:nvPr/>
        </p:nvSpPr>
        <p:spPr>
          <a:xfrm>
            <a:off x="1687026" y="6291159"/>
            <a:ext cx="3272755" cy="369332"/>
          </a:xfrm>
          <a:prstGeom prst="rect">
            <a:avLst/>
          </a:prstGeom>
          <a:noFill/>
        </p:spPr>
        <p:txBody>
          <a:bodyPr wrap="none" rtlCol="0">
            <a:spAutoFit/>
          </a:bodyPr>
          <a:lstStyle/>
          <a:p>
            <a:r>
              <a:rPr lang="en-US" b="1" dirty="0">
                <a:solidFill>
                  <a:srgbClr val="0000CC"/>
                </a:solidFill>
              </a:rPr>
              <a:t>CONFIGURATION INFORMATION</a:t>
            </a:r>
          </a:p>
        </p:txBody>
      </p:sp>
      <p:sp>
        <p:nvSpPr>
          <p:cNvPr id="8" name="Rectangle 7">
            <a:extLst>
              <a:ext uri="{FF2B5EF4-FFF2-40B4-BE49-F238E27FC236}">
                <a16:creationId xmlns:a16="http://schemas.microsoft.com/office/drawing/2014/main" id="{E174197D-617D-40D5-9DC6-84E291A4882A}"/>
              </a:ext>
            </a:extLst>
          </p:cNvPr>
          <p:cNvSpPr/>
          <p:nvPr/>
        </p:nvSpPr>
        <p:spPr>
          <a:xfrm>
            <a:off x="1610404" y="3481065"/>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9084BD-CD21-4CF8-9977-E315A390F42F}"/>
              </a:ext>
            </a:extLst>
          </p:cNvPr>
          <p:cNvSpPr txBox="1"/>
          <p:nvPr/>
        </p:nvSpPr>
        <p:spPr>
          <a:xfrm>
            <a:off x="1687028" y="3506353"/>
            <a:ext cx="4664354" cy="369332"/>
          </a:xfrm>
          <a:prstGeom prst="rect">
            <a:avLst/>
          </a:prstGeom>
          <a:noFill/>
        </p:spPr>
        <p:txBody>
          <a:bodyPr wrap="none" rtlCol="0">
            <a:spAutoFit/>
          </a:bodyPr>
          <a:lstStyle/>
          <a:p>
            <a:r>
              <a:rPr lang="en-US" b="1" dirty="0">
                <a:solidFill>
                  <a:srgbClr val="FF0000"/>
                </a:solidFill>
              </a:rPr>
              <a:t>RUN-TIME INFORMATION / APPLICATION DATA</a:t>
            </a:r>
          </a:p>
        </p:txBody>
      </p:sp>
      <p:sp>
        <p:nvSpPr>
          <p:cNvPr id="14" name="TextBox 13">
            <a:extLst>
              <a:ext uri="{FF2B5EF4-FFF2-40B4-BE49-F238E27FC236}">
                <a16:creationId xmlns:a16="http://schemas.microsoft.com/office/drawing/2014/main" id="{5A31A18C-A17B-4751-BD99-8C55EC41CBBA}"/>
              </a:ext>
            </a:extLst>
          </p:cNvPr>
          <p:cNvSpPr txBox="1"/>
          <p:nvPr/>
        </p:nvSpPr>
        <p:spPr>
          <a:xfrm>
            <a:off x="2049857" y="3825345"/>
            <a:ext cx="4383059" cy="2308324"/>
          </a:xfrm>
          <a:prstGeom prst="rect">
            <a:avLst/>
          </a:prstGeom>
          <a:noFill/>
        </p:spPr>
        <p:txBody>
          <a:bodyPr wrap="none" rtlCol="0">
            <a:spAutoFit/>
          </a:bodyPr>
          <a:lstStyle/>
          <a:p>
            <a:r>
              <a:rPr lang="en-US" dirty="0"/>
              <a:t>Run-Time Attributes, Run-Time Model</a:t>
            </a:r>
          </a:p>
          <a:p>
            <a:r>
              <a:rPr lang="en-US" dirty="0"/>
              <a:t>Accessing NF instance for ONAP components</a:t>
            </a:r>
          </a:p>
          <a:p>
            <a:r>
              <a:rPr lang="en-US" dirty="0"/>
              <a:t>Instance of a NF</a:t>
            </a:r>
          </a:p>
          <a:p>
            <a:r>
              <a:rPr lang="en-US" dirty="0"/>
              <a:t>Application Data</a:t>
            </a:r>
          </a:p>
          <a:p>
            <a:r>
              <a:rPr lang="en-US" dirty="0"/>
              <a:t>Operational Operator</a:t>
            </a:r>
          </a:p>
          <a:p>
            <a:r>
              <a:rPr lang="en-US" dirty="0"/>
              <a:t>Functional Aspects</a:t>
            </a:r>
          </a:p>
          <a:p>
            <a:r>
              <a:rPr lang="en-US" dirty="0"/>
              <a:t>Orchestrating ONAP component &amp; resources</a:t>
            </a:r>
          </a:p>
          <a:p>
            <a:r>
              <a:rPr lang="en-US" dirty="0"/>
              <a:t>States &amp; modes</a:t>
            </a:r>
          </a:p>
        </p:txBody>
      </p:sp>
      <p:sp>
        <p:nvSpPr>
          <p:cNvPr id="12" name="TextBox 11">
            <a:extLst>
              <a:ext uri="{FF2B5EF4-FFF2-40B4-BE49-F238E27FC236}">
                <a16:creationId xmlns:a16="http://schemas.microsoft.com/office/drawing/2014/main" id="{A3E6B1F1-91B2-486E-A689-CEB401F219C1}"/>
              </a:ext>
            </a:extLst>
          </p:cNvPr>
          <p:cNvSpPr txBox="1"/>
          <p:nvPr/>
        </p:nvSpPr>
        <p:spPr>
          <a:xfrm>
            <a:off x="1687027" y="769663"/>
            <a:ext cx="2913490" cy="369332"/>
          </a:xfrm>
          <a:prstGeom prst="rect">
            <a:avLst/>
          </a:prstGeom>
          <a:noFill/>
        </p:spPr>
        <p:txBody>
          <a:bodyPr wrap="none" rtlCol="0">
            <a:spAutoFit/>
          </a:bodyPr>
          <a:lstStyle/>
          <a:p>
            <a:r>
              <a:rPr lang="en-US" b="1" dirty="0"/>
              <a:t>DESIGN TIME INFORMATION</a:t>
            </a:r>
          </a:p>
        </p:txBody>
      </p:sp>
      <p:sp>
        <p:nvSpPr>
          <p:cNvPr id="15" name="TextBox 14">
            <a:extLst>
              <a:ext uri="{FF2B5EF4-FFF2-40B4-BE49-F238E27FC236}">
                <a16:creationId xmlns:a16="http://schemas.microsoft.com/office/drawing/2014/main" id="{CA488ACD-1C71-4153-B596-67363FEC27D7}"/>
              </a:ext>
            </a:extLst>
          </p:cNvPr>
          <p:cNvSpPr txBox="1"/>
          <p:nvPr/>
        </p:nvSpPr>
        <p:spPr>
          <a:xfrm>
            <a:off x="2050202" y="1163072"/>
            <a:ext cx="4629665" cy="2308324"/>
          </a:xfrm>
          <a:prstGeom prst="rect">
            <a:avLst/>
          </a:prstGeom>
          <a:noFill/>
        </p:spPr>
        <p:txBody>
          <a:bodyPr wrap="none" rtlCol="0">
            <a:spAutoFit/>
          </a:bodyPr>
          <a:lstStyle/>
          <a:p>
            <a:r>
              <a:rPr lang="en-US" dirty="0"/>
              <a:t>Design-time Operator</a:t>
            </a:r>
          </a:p>
          <a:p>
            <a:r>
              <a:rPr lang="en-US" dirty="0"/>
              <a:t>NF Interconnectivity</a:t>
            </a:r>
          </a:p>
          <a:p>
            <a:r>
              <a:rPr lang="en-US" dirty="0"/>
              <a:t>ONAP platform &amp; component information</a:t>
            </a:r>
          </a:p>
          <a:p>
            <a:r>
              <a:rPr lang="en-US" dirty="0"/>
              <a:t>Templates</a:t>
            </a:r>
          </a:p>
          <a:p>
            <a:r>
              <a:rPr lang="en-US" dirty="0"/>
              <a:t>Meta-data, TOSCA semantics (policies, cap/</a:t>
            </a:r>
            <a:r>
              <a:rPr lang="en-US" dirty="0" err="1"/>
              <a:t>req</a:t>
            </a:r>
            <a:r>
              <a:rPr lang="en-US" dirty="0"/>
              <a:t>)</a:t>
            </a:r>
          </a:p>
          <a:p>
            <a:r>
              <a:rPr lang="en-US" dirty="0"/>
              <a:t>Design Time Model</a:t>
            </a:r>
          </a:p>
          <a:p>
            <a:r>
              <a:rPr lang="en-US" dirty="0"/>
              <a:t>Control Loop / Closed loop model</a:t>
            </a:r>
          </a:p>
          <a:p>
            <a:endParaRPr lang="en-US" dirty="0"/>
          </a:p>
        </p:txBody>
      </p:sp>
      <p:sp>
        <p:nvSpPr>
          <p:cNvPr id="16" name="TextBox 15">
            <a:extLst>
              <a:ext uri="{FF2B5EF4-FFF2-40B4-BE49-F238E27FC236}">
                <a16:creationId xmlns:a16="http://schemas.microsoft.com/office/drawing/2014/main" id="{7A9A496E-61C1-4697-B26D-B0725A56FB66}"/>
              </a:ext>
            </a:extLst>
          </p:cNvPr>
          <p:cNvSpPr txBox="1"/>
          <p:nvPr/>
        </p:nvSpPr>
        <p:spPr>
          <a:xfrm>
            <a:off x="2050547" y="6708187"/>
            <a:ext cx="3474606" cy="1200329"/>
          </a:xfrm>
          <a:prstGeom prst="rect">
            <a:avLst/>
          </a:prstGeom>
          <a:noFill/>
        </p:spPr>
        <p:txBody>
          <a:bodyPr wrap="none" rtlCol="0">
            <a:spAutoFit/>
          </a:bodyPr>
          <a:lstStyle/>
          <a:p>
            <a:r>
              <a:rPr lang="en-US" dirty="0"/>
              <a:t>Service Parameters</a:t>
            </a:r>
          </a:p>
          <a:p>
            <a:r>
              <a:rPr lang="en-US" dirty="0"/>
              <a:t>Run-Time parameters</a:t>
            </a:r>
          </a:p>
          <a:p>
            <a:r>
              <a:rPr lang="en-US" dirty="0"/>
              <a:t>Functional Configuration</a:t>
            </a:r>
          </a:p>
          <a:p>
            <a:r>
              <a:rPr lang="en-US" dirty="0"/>
              <a:t>Data Consistency &amp; Data Validation</a:t>
            </a:r>
          </a:p>
        </p:txBody>
      </p:sp>
    </p:spTree>
    <p:extLst>
      <p:ext uri="{BB962C8B-B14F-4D97-AF65-F5344CB8AC3E}">
        <p14:creationId xmlns:p14="http://schemas.microsoft.com/office/powerpoint/2010/main" val="35894460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a:t>
            </a:r>
            <a:r>
              <a:rPr lang="en-US" b="1" dirty="0">
                <a:solidFill>
                  <a:schemeClr val="bg1"/>
                </a:solidFill>
              </a:rPr>
              <a:t>Reference</a:t>
            </a:r>
            <a:r>
              <a:rPr lang="en-US" dirty="0">
                <a:solidFill>
                  <a:schemeClr val="bg1"/>
                </a:solidFill>
              </a:rPr>
              <a: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68468213"/>
              </p:ext>
            </p:extLst>
          </p:nvPr>
        </p:nvGraphicFramePr>
        <p:xfrm>
          <a:off x="57152" y="838051"/>
          <a:ext cx="6757983" cy="777748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US" sz="1400" b="1" i="0" dirty="0" err="1">
                          <a:solidFill>
                            <a:srgbClr val="0000CC"/>
                          </a:solidFill>
                        </a:rPr>
                        <a:t>swVersionList</a:t>
                      </a:r>
                      <a:r>
                        <a:rPr lang="en-US" sz="1400" i="0" dirty="0"/>
                        <a:t>.</a:t>
                      </a:r>
                      <a:r>
                        <a:rPr lang="en-US" sz="1400" b="1"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tx1"/>
                          </a:solidFill>
                          <a:effectLst/>
                          <a:latin typeface="+mn-lt"/>
                          <a:ea typeface="+mn-ea"/>
                          <a:cs typeface="+mn-cs"/>
                        </a:rPr>
                        <a:t>R3 Casablanca </a:t>
                      </a:r>
                      <a:r>
                        <a:rPr lang="en-US" altLang="zh-CN" sz="1400" b="0" kern="1200" dirty="0">
                          <a:solidFill>
                            <a:schemeClr val="tx1"/>
                          </a:solidFill>
                          <a:effectLst/>
                          <a:latin typeface="+mn-lt"/>
                          <a:ea typeface="+mn-ea"/>
                          <a:cs typeface="+mn-cs"/>
                        </a:rPr>
                        <a:t>– This will be a list of software versions. I</a:t>
                      </a:r>
                      <a:r>
                        <a:rPr lang="en-GB" altLang="zh-CN" sz="1400" kern="1200" dirty="0">
                          <a:solidFill>
                            <a:schemeClr val="tx1"/>
                          </a:solidFill>
                          <a:effectLst/>
                          <a:latin typeface="+mn-lt"/>
                          <a:ea typeface="+mn-ea"/>
                          <a:cs typeface="+mn-cs"/>
                        </a:rPr>
                        <a:t>n Run-Time when PNF registers with ONAP it can report its (list) of PNF Software that is currently has installed. This will be tracked in A&amp;AI entry for that PNF. </a:t>
                      </a:r>
                      <a:r>
                        <a:rPr lang="en-US" sz="1400" dirty="0"/>
                        <a:t>Entry will also an indication that one is </a:t>
                      </a:r>
                      <a:r>
                        <a:rPr lang="en-US" sz="1400" i="1" dirty="0"/>
                        <a:t>Active. </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R4 Dublin </a:t>
                      </a:r>
                      <a:r>
                        <a:rPr lang="en-US" sz="1400" dirty="0"/>
                        <a:t>– proposing software Object which could be linked by SDC and A&amp;AI.</a:t>
                      </a:r>
                    </a:p>
                    <a:p>
                      <a:r>
                        <a:rPr lang="en-US" sz="1400" b="1" dirty="0" err="1">
                          <a:solidFill>
                            <a:srgbClr val="0000CC"/>
                          </a:solidFill>
                        </a:rPr>
                        <a:t>swVersion</a:t>
                      </a:r>
                      <a:r>
                        <a:rPr lang="en-US" sz="1400" b="1" dirty="0">
                          <a:solidFill>
                            <a:srgbClr val="0000CC"/>
                          </a:solidFill>
                        </a:rPr>
                        <a:t> [1…x] (Array)</a:t>
                      </a:r>
                    </a:p>
                    <a:p>
                      <a:r>
                        <a:rPr lang="en-US" sz="1400" b="1" dirty="0">
                          <a:solidFill>
                            <a:srgbClr val="0000CC"/>
                          </a:solidFill>
                        </a:rPr>
                        <a:t>{ </a:t>
                      </a:r>
                    </a:p>
                    <a:p>
                      <a:r>
                        <a:rPr lang="en-US" sz="1400" b="1" dirty="0">
                          <a:solidFill>
                            <a:srgbClr val="0000CC"/>
                          </a:solidFill>
                        </a:rPr>
                        <a:t>	</a:t>
                      </a:r>
                      <a:r>
                        <a:rPr lang="en-US" sz="1400" b="1" dirty="0" err="1">
                          <a:solidFill>
                            <a:srgbClr val="0000CC"/>
                          </a:solidFill>
                        </a:rPr>
                        <a:t>swVersion</a:t>
                      </a:r>
                      <a:r>
                        <a:rPr lang="en-US" sz="1400" b="1" dirty="0">
                          <a:solidFill>
                            <a:srgbClr val="0000CC"/>
                          </a:solidFill>
                        </a:rPr>
                        <a:t> (String)</a:t>
                      </a:r>
                    </a:p>
                    <a:p>
                      <a:r>
                        <a:rPr lang="en-US" sz="1400" b="1" dirty="0">
                          <a:solidFill>
                            <a:srgbClr val="0000CC"/>
                          </a:solidFill>
                        </a:rPr>
                        <a:t>	</a:t>
                      </a:r>
                      <a:r>
                        <a:rPr lang="en-US" sz="1400" b="1" dirty="0" err="1">
                          <a:solidFill>
                            <a:srgbClr val="0000CC"/>
                          </a:solidFill>
                        </a:rPr>
                        <a:t>activeSw</a:t>
                      </a:r>
                      <a:r>
                        <a:rPr lang="en-US" sz="1400" b="1" dirty="0">
                          <a:solidFill>
                            <a:srgbClr val="0000CC"/>
                          </a:solidFill>
                        </a:rPr>
                        <a:t> (Boolean)</a:t>
                      </a:r>
                    </a:p>
                    <a:p>
                      <a:r>
                        <a:rPr lang="en-US" sz="1400" b="1" dirty="0">
                          <a:solidFill>
                            <a:srgbClr val="0000C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a:t>
                      </a:r>
                      <a:r>
                        <a:rPr lang="en-US" sz="1400" b="1" dirty="0"/>
                        <a:t>COMPLEX node</a:t>
                      </a:r>
                      <a:r>
                        <a:rPr lang="en-US" sz="1400" dirty="0"/>
                        <a:t>.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External 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External 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717319" y="-17858"/>
              <a:ext cx="542969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R3/Casa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5409112"/>
            <a:ext cx="339142" cy="406058"/>
          </a:xfrm>
          <a:prstGeom prst="rect">
            <a:avLst/>
          </a:prstGeom>
        </p:spPr>
      </p:pic>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2632393"/>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7937696"/>
            <a:ext cx="339142" cy="406058"/>
          </a:xfrm>
          <a:prstGeom prst="rect">
            <a:avLst/>
          </a:prstGeom>
        </p:spPr>
      </p:pic>
    </p:spTree>
    <p:extLst>
      <p:ext uri="{BB962C8B-B14F-4D97-AF65-F5344CB8AC3E}">
        <p14:creationId xmlns:p14="http://schemas.microsoft.com/office/powerpoint/2010/main" val="16982333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1254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p>
                    <a:p>
                      <a:pPr hangingPunct="0">
                        <a:spcAft>
                          <a:spcPts val="0"/>
                        </a:spcAft>
                      </a:pPr>
                      <a:endPar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endParaRPr>
                    </a:p>
                    <a:p>
                      <a:pPr hangingPunct="0">
                        <a:spcAft>
                          <a:spcPts val="0"/>
                        </a:spcAft>
                      </a:pP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p>
                    <a:p>
                      <a:pPr hangingPunct="0"/>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Configuration Parameter.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927316" y="-17858"/>
              <a:ext cx="500970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S/W Image Repository / R3 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57745" y="1686753"/>
            <a:ext cx="339142" cy="406058"/>
          </a:xfrm>
          <a:prstGeom prst="rect">
            <a:avLst/>
          </a:prstGeom>
        </p:spPr>
      </p:pic>
    </p:spTree>
    <p:extLst>
      <p:ext uri="{BB962C8B-B14F-4D97-AF65-F5344CB8AC3E}">
        <p14:creationId xmlns:p14="http://schemas.microsoft.com/office/powerpoint/2010/main" val="357609296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FC4E57-1FC7-4D6A-B55F-16E09A6D6607}"/>
              </a:ext>
            </a:extLst>
          </p:cNvPr>
          <p:cNvSpPr txBox="1"/>
          <p:nvPr/>
        </p:nvSpPr>
        <p:spPr>
          <a:xfrm>
            <a:off x="213360" y="685800"/>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5" name="Table 4">
            <a:extLst>
              <a:ext uri="{FF2B5EF4-FFF2-40B4-BE49-F238E27FC236}">
                <a16:creationId xmlns:a16="http://schemas.microsoft.com/office/drawing/2014/main" id="{DE8A6F62-A74C-420A-B65C-70EBBF9872E5}"/>
              </a:ext>
            </a:extLst>
          </p:cNvPr>
          <p:cNvGraphicFramePr>
            <a:graphicFrameLocks noGrp="1"/>
          </p:cNvGraphicFramePr>
          <p:nvPr>
            <p:extLst>
              <p:ext uri="{D42A27DB-BD31-4B8C-83A1-F6EECF244321}">
                <p14:modId xmlns:p14="http://schemas.microsoft.com/office/powerpoint/2010/main" val="1350519934"/>
              </p:ext>
            </p:extLst>
          </p:nvPr>
        </p:nvGraphicFramePr>
        <p:xfrm>
          <a:off x="465628" y="1824038"/>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300" dirty="0"/>
                        <a:t>PUT /</a:t>
                      </a:r>
                      <a:r>
                        <a:rPr lang="en-US" sz="1300" dirty="0" err="1"/>
                        <a:t>aai</a:t>
                      </a:r>
                      <a:r>
                        <a:rPr lang="en-US" sz="1300" dirty="0"/>
                        <a:t>/v11/cloud-infrastructure/complexes/complex/clli2 HTTP/1.1</a:t>
                      </a:r>
                    </a:p>
                    <a:p>
                      <a:r>
                        <a:rPr lang="en-US" sz="1300" dirty="0"/>
                        <a:t>Host: &lt;AAI_VM1_IP&gt;:8443</a:t>
                      </a:r>
                    </a:p>
                    <a:p>
                      <a:r>
                        <a:rPr lang="en-US" sz="1300" dirty="0"/>
                        <a:t>X-</a:t>
                      </a:r>
                      <a:r>
                        <a:rPr lang="en-US" sz="1300" dirty="0" err="1"/>
                        <a:t>TransactionId</a:t>
                      </a:r>
                      <a:r>
                        <a:rPr lang="en-US" sz="1300" dirty="0"/>
                        <a:t>: 9999</a:t>
                      </a:r>
                    </a:p>
                    <a:p>
                      <a:r>
                        <a:rPr lang="en-US" sz="1300" dirty="0"/>
                        <a:t>X-</a:t>
                      </a:r>
                      <a:r>
                        <a:rPr lang="en-US" sz="1300" dirty="0" err="1"/>
                        <a:t>FromAppId</a:t>
                      </a:r>
                      <a:r>
                        <a:rPr lang="en-US" sz="1300" dirty="0"/>
                        <a:t>: jimmy-postman</a:t>
                      </a:r>
                    </a:p>
                    <a:p>
                      <a:r>
                        <a:rPr lang="en-US" sz="1300" dirty="0"/>
                        <a:t>Real-Time: true</a:t>
                      </a:r>
                    </a:p>
                    <a:p>
                      <a:r>
                        <a:rPr lang="en-US" sz="1300" dirty="0"/>
                        <a:t>Authorization: Basic </a:t>
                      </a:r>
                      <a:r>
                        <a:rPr lang="en-US" sz="1300" dirty="0" err="1"/>
                        <a:t>QUFJOkFBSQ</a:t>
                      </a:r>
                      <a:r>
                        <a:rPr lang="en-US" sz="1300" dirty="0"/>
                        <a:t>==</a:t>
                      </a:r>
                    </a:p>
                    <a:p>
                      <a:r>
                        <a:rPr lang="en-US" sz="1300" dirty="0"/>
                        <a:t>Content-Type: application/</a:t>
                      </a:r>
                      <a:r>
                        <a:rPr lang="en-US" sz="1300" dirty="0" err="1"/>
                        <a:t>json</a:t>
                      </a:r>
                      <a:endParaRPr lang="en-US" sz="1300" dirty="0"/>
                    </a:p>
                    <a:p>
                      <a:r>
                        <a:rPr lang="en-US" sz="1300" dirty="0"/>
                        <a:t>Accept: application/</a:t>
                      </a:r>
                      <a:r>
                        <a:rPr lang="en-US" sz="1300" dirty="0" err="1"/>
                        <a:t>json</a:t>
                      </a:r>
                      <a:endParaRPr lang="en-US" sz="1300" dirty="0"/>
                    </a:p>
                    <a:p>
                      <a:r>
                        <a:rPr lang="en-US" sz="1300" dirty="0"/>
                        <a:t>Cache-Control: no-cache</a:t>
                      </a:r>
                    </a:p>
                    <a:p>
                      <a:r>
                        <a:rPr lang="en-US" sz="1300" dirty="0"/>
                        <a:t>Postman-Token: 734b5a2e-2a89-1cd3-596d-d69904bcda0a</a:t>
                      </a:r>
                    </a:p>
                    <a:p>
                      <a:r>
                        <a:rPr lang="en-US" sz="1300" dirty="0"/>
                        <a:t>  </a:t>
                      </a:r>
                    </a:p>
                    <a:p>
                      <a:r>
                        <a:rPr lang="en-US" sz="1300" dirty="0"/>
                        <a:t>        {</a:t>
                      </a:r>
                    </a:p>
                    <a:p>
                      <a:r>
                        <a:rPr lang="en-US" sz="1300" dirty="0"/>
                        <a:t>            "</a:t>
                      </a:r>
                      <a:r>
                        <a:rPr lang="en-US" sz="1300" dirty="0">
                          <a:solidFill>
                            <a:srgbClr val="FF0000"/>
                          </a:solidFill>
                        </a:rPr>
                        <a:t>physical-location-id</a:t>
                      </a:r>
                      <a:r>
                        <a:rPr lang="en-US" sz="1300" dirty="0"/>
                        <a:t>": "clli2",</a:t>
                      </a:r>
                    </a:p>
                    <a:p>
                      <a:r>
                        <a:rPr lang="en-US" sz="1300" dirty="0"/>
                        <a:t>            "</a:t>
                      </a:r>
                      <a:r>
                        <a:rPr lang="en-US" sz="1300" dirty="0">
                          <a:solidFill>
                            <a:srgbClr val="FF0000"/>
                          </a:solidFill>
                        </a:rPr>
                        <a:t>data-center-code</a:t>
                      </a:r>
                      <a:r>
                        <a:rPr lang="en-US" sz="1300" dirty="0"/>
                        <a:t>": "example-data-center-code-val-6667",</a:t>
                      </a:r>
                    </a:p>
                    <a:p>
                      <a:r>
                        <a:rPr lang="en-US" sz="1300" dirty="0"/>
                        <a:t>            "</a:t>
                      </a:r>
                      <a:r>
                        <a:rPr lang="en-US" sz="1300" dirty="0">
                          <a:solidFill>
                            <a:srgbClr val="FF0000"/>
                          </a:solidFill>
                        </a:rPr>
                        <a:t>complex-name</a:t>
                      </a:r>
                      <a:r>
                        <a:rPr lang="en-US" sz="1300" dirty="0"/>
                        <a:t>": "clli2",</a:t>
                      </a:r>
                    </a:p>
                    <a:p>
                      <a:r>
                        <a:rPr lang="en-US" sz="1300" dirty="0"/>
                        <a:t>            "</a:t>
                      </a:r>
                      <a:r>
                        <a:rPr lang="en-US" sz="1300" dirty="0">
                          <a:solidFill>
                            <a:srgbClr val="FF0000"/>
                          </a:solidFill>
                        </a:rPr>
                        <a:t>identity-</a:t>
                      </a:r>
                      <a:r>
                        <a:rPr lang="en-US" sz="1300" dirty="0" err="1">
                          <a:solidFill>
                            <a:srgbClr val="FF0000"/>
                          </a:solidFill>
                        </a:rPr>
                        <a:t>url</a:t>
                      </a:r>
                      <a:r>
                        <a:rPr lang="en-US" sz="1300" dirty="0"/>
                        <a:t>": "example-identity-url-val-28399",</a:t>
                      </a:r>
                    </a:p>
                    <a:p>
                      <a:r>
                        <a:rPr lang="en-US" sz="1300" dirty="0"/>
                        <a:t>            "</a:t>
                      </a:r>
                      <a:r>
                        <a:rPr lang="en-US" sz="1300" dirty="0">
                          <a:solidFill>
                            <a:srgbClr val="FF0000"/>
                          </a:solidFill>
                        </a:rPr>
                        <a:t>physical-location-type</a:t>
                      </a:r>
                      <a:r>
                        <a:rPr lang="en-US" sz="1300" dirty="0"/>
                        <a:t>": "example-physical-location-type-val-28399",</a:t>
                      </a:r>
                    </a:p>
                    <a:p>
                      <a:r>
                        <a:rPr lang="en-US" sz="1300" dirty="0"/>
                        <a:t>            "</a:t>
                      </a:r>
                      <a:r>
                        <a:rPr lang="en-US" sz="1300" dirty="0">
                          <a:solidFill>
                            <a:srgbClr val="FF0000"/>
                          </a:solidFill>
                        </a:rPr>
                        <a:t>street1</a:t>
                      </a:r>
                      <a:r>
                        <a:rPr lang="en-US" sz="1300" dirty="0"/>
                        <a:t>": "example-street1-700MountainAvenue",</a:t>
                      </a:r>
                    </a:p>
                    <a:p>
                      <a:r>
                        <a:rPr lang="en-US" sz="1300" dirty="0"/>
                        <a:t>            "</a:t>
                      </a:r>
                      <a:r>
                        <a:rPr lang="en-US" sz="1300" dirty="0">
                          <a:solidFill>
                            <a:srgbClr val="FF0000"/>
                          </a:solidFill>
                        </a:rPr>
                        <a:t>street2</a:t>
                      </a:r>
                      <a:r>
                        <a:rPr lang="en-US" sz="1300" dirty="0"/>
                        <a:t>": "example-street2-GlenSideRoad",</a:t>
                      </a:r>
                    </a:p>
                    <a:p>
                      <a:r>
                        <a:rPr lang="en-US" sz="1300" dirty="0"/>
                        <a:t>            "</a:t>
                      </a:r>
                      <a:r>
                        <a:rPr lang="en-US" sz="1300" dirty="0">
                          <a:solidFill>
                            <a:srgbClr val="FF0000"/>
                          </a:solidFill>
                        </a:rPr>
                        <a:t>city</a:t>
                      </a:r>
                      <a:r>
                        <a:rPr lang="en-US" sz="1300" dirty="0"/>
                        <a:t>": "example-city-</a:t>
                      </a:r>
                      <a:r>
                        <a:rPr lang="en-US" sz="1300" dirty="0" err="1"/>
                        <a:t>MurrayHill</a:t>
                      </a:r>
                      <a:r>
                        <a:rPr lang="en-US" sz="1300" dirty="0"/>
                        <a:t>",</a:t>
                      </a:r>
                    </a:p>
                    <a:p>
                      <a:r>
                        <a:rPr lang="en-US" sz="1300" dirty="0"/>
                        <a:t>            "</a:t>
                      </a:r>
                      <a:r>
                        <a:rPr lang="en-US" sz="1300" dirty="0">
                          <a:solidFill>
                            <a:srgbClr val="FF0000"/>
                          </a:solidFill>
                        </a:rPr>
                        <a:t>state</a:t>
                      </a:r>
                      <a:r>
                        <a:rPr lang="en-US" sz="1300" dirty="0"/>
                        <a:t>": "example-state-</a:t>
                      </a:r>
                      <a:r>
                        <a:rPr lang="en-US" sz="1300" dirty="0" err="1"/>
                        <a:t>NewJersey</a:t>
                      </a:r>
                      <a:r>
                        <a:rPr lang="en-US" sz="1300" dirty="0"/>
                        <a:t>",</a:t>
                      </a:r>
                    </a:p>
                    <a:p>
                      <a:r>
                        <a:rPr lang="en-US" sz="1300" dirty="0"/>
                        <a:t>            "</a:t>
                      </a:r>
                      <a:r>
                        <a:rPr lang="en-US" sz="1300" dirty="0">
                          <a:solidFill>
                            <a:srgbClr val="FF0000"/>
                          </a:solidFill>
                        </a:rPr>
                        <a:t>postal-code</a:t>
                      </a:r>
                      <a:r>
                        <a:rPr lang="en-US" sz="1300" dirty="0"/>
                        <a:t>": "example-postal-code-07974",</a:t>
                      </a:r>
                    </a:p>
                    <a:p>
                      <a:r>
                        <a:rPr lang="en-US" sz="1300" dirty="0"/>
                        <a:t>            "</a:t>
                      </a:r>
                      <a:r>
                        <a:rPr lang="en-US" sz="1300" dirty="0">
                          <a:solidFill>
                            <a:srgbClr val="FF0000"/>
                          </a:solidFill>
                        </a:rPr>
                        <a:t>country</a:t>
                      </a:r>
                      <a:r>
                        <a:rPr lang="en-US" sz="1300" dirty="0"/>
                        <a:t>": "example-country-</a:t>
                      </a:r>
                      <a:r>
                        <a:rPr lang="en-US" sz="1300" dirty="0" err="1"/>
                        <a:t>UnitedStates</a:t>
                      </a:r>
                      <a:r>
                        <a:rPr lang="en-US" sz="1300" dirty="0"/>
                        <a:t>",</a:t>
                      </a:r>
                    </a:p>
                    <a:p>
                      <a:r>
                        <a:rPr lang="en-US" sz="1300" dirty="0"/>
                        <a:t>            "</a:t>
                      </a:r>
                      <a:r>
                        <a:rPr lang="en-US" sz="1300" dirty="0">
                          <a:solidFill>
                            <a:srgbClr val="FF0000"/>
                          </a:solidFill>
                        </a:rPr>
                        <a:t>region</a:t>
                      </a:r>
                      <a:r>
                        <a:rPr lang="en-US" sz="1300" dirty="0"/>
                        <a:t>": "example-region-val-28399",</a:t>
                      </a:r>
                    </a:p>
                    <a:p>
                      <a:r>
                        <a:rPr lang="en-US" sz="1300" dirty="0"/>
                        <a:t>            "</a:t>
                      </a:r>
                      <a:r>
                        <a:rPr lang="en-US" sz="1300" dirty="0">
                          <a:solidFill>
                            <a:srgbClr val="FF0000"/>
                          </a:solidFill>
                        </a:rPr>
                        <a:t>latitude</a:t>
                      </a:r>
                      <a:r>
                        <a:rPr lang="en-US" sz="1300" dirty="0"/>
                        <a:t>": "111.1",</a:t>
                      </a:r>
                    </a:p>
                    <a:p>
                      <a:r>
                        <a:rPr lang="en-US" sz="1300" dirty="0"/>
                        <a:t>            "</a:t>
                      </a:r>
                      <a:r>
                        <a:rPr lang="en-US" sz="1300" dirty="0">
                          <a:solidFill>
                            <a:srgbClr val="FF0000"/>
                          </a:solidFill>
                        </a:rPr>
                        <a:t>longitude</a:t>
                      </a:r>
                      <a:r>
                        <a:rPr lang="en-US" sz="1300" dirty="0"/>
                        <a:t>": "234.2,</a:t>
                      </a:r>
                    </a:p>
                    <a:p>
                      <a:r>
                        <a:rPr lang="en-US" sz="1300" dirty="0"/>
                        <a:t>            "</a:t>
                      </a:r>
                      <a:r>
                        <a:rPr lang="en-US" sz="1300" dirty="0">
                          <a:solidFill>
                            <a:srgbClr val="FF0000"/>
                          </a:solidFill>
                        </a:rPr>
                        <a:t>elevation</a:t>
                      </a:r>
                      <a:r>
                        <a:rPr lang="en-US" sz="1300" dirty="0"/>
                        <a:t>": "example-elevation-538feet",</a:t>
                      </a:r>
                    </a:p>
                    <a:p>
                      <a:r>
                        <a:rPr lang="en-US" sz="1300" dirty="0"/>
                        <a:t>            "</a:t>
                      </a:r>
                      <a:r>
                        <a:rPr lang="en-US" sz="1300" dirty="0" err="1">
                          <a:solidFill>
                            <a:srgbClr val="FF0000"/>
                          </a:solidFill>
                        </a:rPr>
                        <a:t>lata</a:t>
                      </a:r>
                      <a:r>
                        <a:rPr lang="en-US" sz="1300" dirty="0"/>
                        <a:t>": "example-lata-val-28399"</a:t>
                      </a:r>
                    </a:p>
                    <a:p>
                      <a:r>
                        <a:rPr lang="en-US" sz="13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6" name="Rectangle 1">
            <a:extLst>
              <a:ext uri="{FF2B5EF4-FFF2-40B4-BE49-F238E27FC236}">
                <a16:creationId xmlns:a16="http://schemas.microsoft.com/office/drawing/2014/main" id="{C1C6EDD2-BB20-4877-A1CB-9915F279C2D1}"/>
              </a:ext>
            </a:extLst>
          </p:cNvPr>
          <p:cNvSpPr>
            <a:spLocks noChangeArrowheads="1"/>
          </p:cNvSpPr>
          <p:nvPr/>
        </p:nvSpPr>
        <p:spPr bwMode="auto">
          <a:xfrm>
            <a:off x="313228" y="1500872"/>
            <a:ext cx="31085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169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3CDCECE-289A-4759-9DB1-3084FC9427DB}"/>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D933187-BB0B-4786-8699-94C313A42F8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F5932C1-366D-4E24-A13D-89212781A8E4}"/>
                </a:ext>
              </a:extLst>
            </p:cNvPr>
            <p:cNvSpPr txBox="1"/>
            <p:nvPr/>
          </p:nvSpPr>
          <p:spPr>
            <a:xfrm>
              <a:off x="2195287" y="-17858"/>
              <a:ext cx="247375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A&amp;AI Entry</a:t>
              </a:r>
            </a:p>
          </p:txBody>
        </p:sp>
        <p:sp>
          <p:nvSpPr>
            <p:cNvPr id="7" name="Rectangle 6">
              <a:extLst>
                <a:ext uri="{FF2B5EF4-FFF2-40B4-BE49-F238E27FC236}">
                  <a16:creationId xmlns:a16="http://schemas.microsoft.com/office/drawing/2014/main" id="{0F706EEE-B28E-4E27-841C-E6C2BB9312E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F42719C9-04A4-488E-A5DF-3526070B1EDD}"/>
              </a:ext>
            </a:extLst>
          </p:cNvPr>
          <p:cNvGraphicFramePr>
            <a:graphicFrameLocks noGrp="1"/>
          </p:cNvGraphicFramePr>
          <p:nvPr>
            <p:extLst/>
          </p:nvPr>
        </p:nvGraphicFramePr>
        <p:xfrm>
          <a:off x="168813" y="555786"/>
          <a:ext cx="6503448" cy="8171046"/>
        </p:xfrm>
        <a:graphic>
          <a:graphicData uri="http://schemas.openxmlformats.org/drawingml/2006/table">
            <a:tbl>
              <a:tblPr/>
              <a:tblGrid>
                <a:gridCol w="1686607">
                  <a:extLst>
                    <a:ext uri="{9D8B030D-6E8A-4147-A177-3AD203B41FA5}">
                      <a16:colId xmlns:a16="http://schemas.microsoft.com/office/drawing/2014/main" val="3973419967"/>
                    </a:ext>
                  </a:extLst>
                </a:gridCol>
                <a:gridCol w="4816841">
                  <a:extLst>
                    <a:ext uri="{9D8B030D-6E8A-4147-A177-3AD203B41FA5}">
                      <a16:colId xmlns:a16="http://schemas.microsoft.com/office/drawing/2014/main" val="1084690907"/>
                    </a:ext>
                  </a:extLst>
                </a:gridCol>
              </a:tblGrid>
              <a:tr h="383336">
                <a:tc>
                  <a:txBody>
                    <a:bodyPr/>
                    <a:lstStyle/>
                    <a:p>
                      <a:r>
                        <a:rPr lang="en-US" sz="1800" b="1" dirty="0">
                          <a:solidFill>
                            <a:schemeClr val="bg1"/>
                          </a:solidFill>
                        </a:rPr>
                        <a:t>PARAMETER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tc>
                  <a:txBody>
                    <a:bodyPr/>
                    <a:lstStyle/>
                    <a:p>
                      <a:r>
                        <a:rPr lang="en-US" sz="1800" b="1" dirty="0">
                          <a:solidFill>
                            <a:schemeClr val="bg1"/>
                          </a:solidFill>
                        </a:rPr>
                        <a:t>DESCRIPTION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extLst>
                  <a:ext uri="{0D108BD9-81ED-4DB2-BD59-A6C34878D82A}">
                    <a16:rowId xmlns:a16="http://schemas.microsoft.com/office/drawing/2014/main" val="1596923656"/>
                  </a:ext>
                </a:extLst>
              </a:tr>
              <a:tr h="383336">
                <a:tc>
                  <a:txBody>
                    <a:bodyPr/>
                    <a:lstStyle/>
                    <a:p>
                      <a:r>
                        <a:rPr lang="en-US" sz="1800" b="1" dirty="0">
                          <a:solidFill>
                            <a:srgbClr val="0000CC"/>
                          </a:solidFill>
                        </a:rPr>
                        <a:t>PNF-NAME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dirty="0" err="1"/>
                        <a:t>pnf</a:t>
                      </a:r>
                      <a:r>
                        <a:rPr lang="en-US" sz="1800" i="1" dirty="0"/>
                        <a:t>-name </a:t>
                      </a:r>
                      <a:r>
                        <a:rPr lang="en-US" sz="1800" dirty="0"/>
                        <a:t>is the Key in AAI. </a:t>
                      </a:r>
                      <a:r>
                        <a:rPr lang="en-US" sz="1800" dirty="0" err="1"/>
                        <a:t>pnf</a:t>
                      </a:r>
                      <a:r>
                        <a:rPr lang="en-US" sz="1800" dirty="0"/>
                        <a:t>-name is the first three letters of the Vendor and PNF serial number. This is a unique identifier for the PNF instance. It is also called the Correlation ID. </a:t>
                      </a:r>
                    </a:p>
                    <a:p>
                      <a:r>
                        <a:rPr lang="en-US" sz="1800" dirty="0"/>
                        <a:t>Note: MAC address &amp; serial number are unique per vendors; not across vendors, so the Vendor name is added to insure uniqueness.</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9310116"/>
                  </a:ext>
                </a:extLst>
              </a:tr>
              <a:tr h="383336">
                <a:tc>
                  <a:txBody>
                    <a:bodyPr/>
                    <a:lstStyle/>
                    <a:p>
                      <a:r>
                        <a:rPr lang="en-US" sz="1800" b="1" dirty="0">
                          <a:solidFill>
                            <a:srgbClr val="0000CC"/>
                          </a:solidFill>
                        </a:rPr>
                        <a:t>EQUIP-TYPE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equip-type</a:t>
                      </a:r>
                      <a:r>
                        <a:rPr lang="en-US" sz="1800" dirty="0"/>
                        <a:t> parameter gives the type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1634182"/>
                  </a:ext>
                </a:extLst>
              </a:tr>
              <a:tr h="696974">
                <a:tc>
                  <a:txBody>
                    <a:bodyPr/>
                    <a:lstStyle/>
                    <a:p>
                      <a:r>
                        <a:rPr lang="en-US" sz="1800" b="1" dirty="0">
                          <a:solidFill>
                            <a:srgbClr val="0000CC"/>
                          </a:solidFill>
                        </a:rPr>
                        <a:t>EQUIP-VENDOR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equip-vendor </a:t>
                      </a:r>
                      <a:r>
                        <a:rPr lang="en-US" sz="1800" dirty="0"/>
                        <a:t>is an optional parameter which indicates the vendor for the PNF. For example, Nokia or Ericsson.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36780"/>
                  </a:ext>
                </a:extLst>
              </a:tr>
              <a:tr h="540155">
                <a:tc>
                  <a:txBody>
                    <a:bodyPr/>
                    <a:lstStyle/>
                    <a:p>
                      <a:r>
                        <a:rPr lang="en-US" sz="1800" b="1" dirty="0">
                          <a:solidFill>
                            <a:srgbClr val="0000CC"/>
                          </a:solidFill>
                        </a:rPr>
                        <a:t>EQUIP-MODEL</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equip-model </a:t>
                      </a:r>
                      <a:r>
                        <a:rPr lang="en-US" sz="1800" dirty="0"/>
                        <a:t>is an optional parameter which indicates the model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178192"/>
                  </a:ext>
                </a:extLst>
              </a:tr>
              <a:tr h="646446">
                <a:tc>
                  <a:txBody>
                    <a:bodyPr/>
                    <a:lstStyle/>
                    <a:p>
                      <a:r>
                        <a:rPr lang="en-US" sz="1800" b="1" dirty="0">
                          <a:solidFill>
                            <a:srgbClr val="0000CC"/>
                          </a:solidFill>
                        </a:rPr>
                        <a:t>PNF-ID</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UUID = Service provider assigned number from network planner.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472429"/>
                  </a:ext>
                </a:extLst>
              </a:tr>
              <a:tr h="853794">
                <a:tc>
                  <a:txBody>
                    <a:bodyPr/>
                    <a:lstStyle/>
                    <a:p>
                      <a:r>
                        <a:rPr lang="en-US" sz="1800" b="1" dirty="0">
                          <a:solidFill>
                            <a:srgbClr val="0000CC"/>
                          </a:solidFill>
                        </a:rPr>
                        <a:t>MANAGER IP ADDRESS </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adds </a:t>
                      </a:r>
                      <a:r>
                        <a:rPr lang="en-US" sz="1800" i="1" dirty="0"/>
                        <a:t>ipaddress-v4-oam</a:t>
                      </a:r>
                      <a:r>
                        <a:rPr lang="en-US" sz="1800" dirty="0"/>
                        <a:t>; </a:t>
                      </a:r>
                      <a:r>
                        <a:rPr lang="en-US" sz="1800" i="1" dirty="0"/>
                        <a:t>ipaddress-v6-oam </a:t>
                      </a:r>
                      <a:r>
                        <a:rPr lang="en-US" sz="1800" dirty="0"/>
                        <a:t>This is the “manager IP Address” which for a DU might be a CU IP address; (FYI/ </a:t>
                      </a:r>
                      <a:r>
                        <a:rPr lang="en-US" sz="1800" i="1" dirty="0"/>
                        <a:t>ipaddress-v4-loopback-0</a:t>
                      </a:r>
                      <a:r>
                        <a:rPr lang="en-US" sz="1800" dirty="0"/>
                        <a:t>).</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0737171"/>
                  </a:ext>
                </a:extLst>
              </a:tr>
              <a:tr h="383336">
                <a:tc>
                  <a:txBody>
                    <a:bodyPr/>
                    <a:lstStyle/>
                    <a:p>
                      <a:r>
                        <a:rPr lang="en-US" sz="1800" b="1" dirty="0">
                          <a:solidFill>
                            <a:srgbClr val="0000CC"/>
                          </a:solidFill>
                        </a:rPr>
                        <a:t>MAC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MAC address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91561"/>
                  </a:ext>
                </a:extLst>
              </a:tr>
              <a:tr h="383336">
                <a:tc>
                  <a:txBody>
                    <a:bodyPr/>
                    <a:lstStyle/>
                    <a:p>
                      <a:r>
                        <a:rPr lang="en-US" sz="1800" b="1" dirty="0">
                          <a:solidFill>
                            <a:srgbClr val="0000CC"/>
                          </a:solidFill>
                        </a:rPr>
                        <a:t>SERIAL NUMBER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serial number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9708623"/>
                  </a:ext>
                </a:extLst>
              </a:tr>
              <a:tr h="383336">
                <a:tc>
                  <a:txBody>
                    <a:bodyPr/>
                    <a:lstStyle/>
                    <a:p>
                      <a:r>
                        <a:rPr lang="en-US" sz="1800" b="1" dirty="0">
                          <a:solidFill>
                            <a:srgbClr val="0000CC"/>
                          </a:solidFill>
                        </a:rPr>
                        <a:t>PROXY IP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field contains the </a:t>
                      </a:r>
                      <a:r>
                        <a:rPr lang="en-US" sz="1800" i="1" dirty="0"/>
                        <a:t>proxy IP address </a:t>
                      </a:r>
                      <a:r>
                        <a:rPr lang="en-US" sz="1800" dirty="0"/>
                        <a:t>for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8355599"/>
                  </a:ext>
                </a:extLst>
              </a:tr>
            </a:tbl>
          </a:graphicData>
        </a:graphic>
      </p:graphicFrame>
    </p:spTree>
    <p:extLst>
      <p:ext uri="{BB962C8B-B14F-4D97-AF65-F5344CB8AC3E}">
        <p14:creationId xmlns:p14="http://schemas.microsoft.com/office/powerpoint/2010/main" val="350217335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5662512" cy="4278094"/>
          </a:xfrm>
          <a:prstGeom prst="rect">
            <a:avLst/>
          </a:prstGeom>
          <a:noFill/>
        </p:spPr>
        <p:txBody>
          <a:bodyPr wrap="none" rtlCol="0">
            <a:spAutoFit/>
          </a:bodyPr>
          <a:lstStyle/>
          <a:p>
            <a:r>
              <a:rPr lang="en-US" sz="1600" b="1" dirty="0">
                <a:solidFill>
                  <a:srgbClr val="0000CC"/>
                </a:solidFill>
              </a:rPr>
              <a:t>TOPIC:</a:t>
            </a:r>
          </a:p>
          <a:p>
            <a:r>
              <a:rPr lang="en-US" sz="1600" b="1" dirty="0">
                <a:solidFill>
                  <a:srgbClr val="FF0000"/>
                </a:solidFill>
              </a:rPr>
              <a:t>Adding Description to </a:t>
            </a:r>
            <a:r>
              <a:rPr lang="en-US" sz="1600" b="1" dirty="0" err="1">
                <a:solidFill>
                  <a:srgbClr val="FF0000"/>
                </a:solidFill>
              </a:rPr>
              <a:t>software_versions</a:t>
            </a:r>
            <a:r>
              <a:rPr lang="en-US" sz="1600" b="1" dirty="0">
                <a:solidFill>
                  <a:srgbClr val="FF0000"/>
                </a:solidFill>
              </a:rPr>
              <a:t> (after Casablanca R4+)</a:t>
            </a:r>
          </a:p>
          <a:p>
            <a:r>
              <a:rPr lang="en-US" sz="1600" dirty="0"/>
              <a:t>Problem Statement: Adding Description to </a:t>
            </a:r>
            <a:r>
              <a:rPr lang="en-US" sz="1600" dirty="0" err="1"/>
              <a:t>SWVersionList</a:t>
            </a:r>
            <a:endParaRPr lang="en-US" sz="1600" dirty="0"/>
          </a:p>
          <a:p>
            <a:r>
              <a:rPr lang="en-US" sz="1600" dirty="0"/>
              <a:t>Problem Statement: Add new </a:t>
            </a:r>
            <a:r>
              <a:rPr lang="en-US" sz="1600" b="1" dirty="0"/>
              <a:t>DATATYPE </a:t>
            </a:r>
          </a:p>
          <a:p>
            <a:r>
              <a:rPr lang="en-US" sz="1600" dirty="0"/>
              <a:t>(going through the modeling subcommittee)</a:t>
            </a:r>
          </a:p>
          <a:p>
            <a:endParaRPr lang="en-US" sz="1600" dirty="0"/>
          </a:p>
          <a:p>
            <a:r>
              <a:rPr lang="en-US" sz="1600" b="1" dirty="0">
                <a:solidFill>
                  <a:srgbClr val="0000CC"/>
                </a:solidFill>
              </a:rPr>
              <a:t>SOLUTION</a:t>
            </a: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dirty="0"/>
          </a:p>
          <a:p>
            <a:r>
              <a:rPr lang="en-US" sz="1600" dirty="0"/>
              <a:t>Want a DATA STRUCTURE in the TOSCA MODEL for the NF Model </a:t>
            </a:r>
          </a:p>
          <a:p>
            <a:endParaRPr lang="en-US" sz="1600" dirty="0"/>
          </a:p>
          <a:p>
            <a:r>
              <a:rPr lang="en-US" sz="1600" b="1" dirty="0">
                <a:solidFill>
                  <a:srgbClr val="0000CC"/>
                </a:solidFill>
              </a:rPr>
              <a:t>Discussion</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28492" y="-17858"/>
              <a:ext cx="460735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(R4+)</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2424439"/>
            <a:ext cx="6464300" cy="1302730"/>
          </a:xfrm>
          <a:prstGeom prst="rect">
            <a:avLst/>
          </a:prstGeom>
        </p:spPr>
      </p:pic>
    </p:spTree>
    <p:extLst>
      <p:ext uri="{BB962C8B-B14F-4D97-AF65-F5344CB8AC3E}">
        <p14:creationId xmlns:p14="http://schemas.microsoft.com/office/powerpoint/2010/main" val="41073179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D8948B1-4166-4A5E-80E4-8CD226AA7C78}"/>
              </a:ext>
            </a:extLst>
          </p:cNvPr>
          <p:cNvGrpSpPr/>
          <p:nvPr/>
        </p:nvGrpSpPr>
        <p:grpSpPr>
          <a:xfrm>
            <a:off x="631370" y="3405861"/>
            <a:ext cx="5454651" cy="4502604"/>
            <a:chOff x="612775" y="-130629"/>
            <a:chExt cx="2783086" cy="3178629"/>
          </a:xfrm>
        </p:grpSpPr>
        <p:sp>
          <p:nvSpPr>
            <p:cNvPr id="4" name="Rectangle 3">
              <a:extLst>
                <a:ext uri="{FF2B5EF4-FFF2-40B4-BE49-F238E27FC236}">
                  <a16:creationId xmlns:a16="http://schemas.microsoft.com/office/drawing/2014/main" id="{EBAE01F9-DF61-4032-B976-8B2B0C6A5047}"/>
                </a:ext>
              </a:extLst>
            </p:cNvPr>
            <p:cNvSpPr/>
            <p:nvPr/>
          </p:nvSpPr>
          <p:spPr>
            <a:xfrm>
              <a:off x="612775" y="-130629"/>
              <a:ext cx="2783086" cy="317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C67092-292C-42E6-A0C6-F75F51E557A7}"/>
                </a:ext>
              </a:extLst>
            </p:cNvPr>
            <p:cNvSpPr/>
            <p:nvPr/>
          </p:nvSpPr>
          <p:spPr>
            <a:xfrm>
              <a:off x="743404" y="653144"/>
              <a:ext cx="2486663" cy="2024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4E448B-0A5B-4223-AA59-974626B0111D}"/>
                </a:ext>
              </a:extLst>
            </p:cNvPr>
            <p:cNvSpPr/>
            <p:nvPr/>
          </p:nvSpPr>
          <p:spPr>
            <a:xfrm>
              <a:off x="741775" y="-16339"/>
              <a:ext cx="2486663" cy="6218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619381EE-F644-497D-BAC4-1706A45D7F83}"/>
              </a:ext>
            </a:extLst>
          </p:cNvPr>
          <p:cNvSpPr txBox="1"/>
          <p:nvPr/>
        </p:nvSpPr>
        <p:spPr>
          <a:xfrm>
            <a:off x="1009620" y="3715985"/>
            <a:ext cx="2772041" cy="523220"/>
          </a:xfrm>
          <a:prstGeom prst="rect">
            <a:avLst/>
          </a:prstGeom>
          <a:noFill/>
        </p:spPr>
        <p:txBody>
          <a:bodyPr wrap="none" rtlCol="0">
            <a:spAutoFit/>
          </a:bodyPr>
          <a:lstStyle/>
          <a:p>
            <a:r>
              <a:rPr lang="en-US" sz="2800" b="1" dirty="0"/>
              <a:t>Software (object)</a:t>
            </a:r>
          </a:p>
        </p:txBody>
      </p:sp>
      <p:graphicFrame>
        <p:nvGraphicFramePr>
          <p:cNvPr id="10" name="Table 9">
            <a:extLst>
              <a:ext uri="{FF2B5EF4-FFF2-40B4-BE49-F238E27FC236}">
                <a16:creationId xmlns:a16="http://schemas.microsoft.com/office/drawing/2014/main" id="{84E974AC-FDC9-402D-96E2-DF316FBA98F8}"/>
              </a:ext>
            </a:extLst>
          </p:cNvPr>
          <p:cNvGraphicFramePr>
            <a:graphicFrameLocks noGrp="1"/>
          </p:cNvGraphicFramePr>
          <p:nvPr>
            <p:extLst/>
          </p:nvPr>
        </p:nvGraphicFramePr>
        <p:xfrm>
          <a:off x="1009620" y="4666076"/>
          <a:ext cx="4572000" cy="248920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4146622558"/>
                    </a:ext>
                  </a:extLst>
                </a:gridCol>
                <a:gridCol w="752475">
                  <a:extLst>
                    <a:ext uri="{9D8B030D-6E8A-4147-A177-3AD203B41FA5}">
                      <a16:colId xmlns:a16="http://schemas.microsoft.com/office/drawing/2014/main" val="2587790653"/>
                    </a:ext>
                  </a:extLst>
                </a:gridCol>
                <a:gridCol w="2295525">
                  <a:extLst>
                    <a:ext uri="{9D8B030D-6E8A-4147-A177-3AD203B41FA5}">
                      <a16:colId xmlns:a16="http://schemas.microsoft.com/office/drawing/2014/main" val="373505065"/>
                    </a:ext>
                  </a:extLst>
                </a:gridCol>
              </a:tblGrid>
              <a:tr h="370840">
                <a:tc>
                  <a:txBody>
                    <a:bodyPr/>
                    <a:lstStyle/>
                    <a:p>
                      <a:r>
                        <a:rPr lang="en-US" b="1" dirty="0">
                          <a:solidFill>
                            <a:schemeClr val="bg1"/>
                          </a:solidFill>
                        </a:rPr>
                        <a:t>FIELD</a:t>
                      </a:r>
                    </a:p>
                  </a:txBody>
                  <a:tcPr>
                    <a:solidFill>
                      <a:srgbClr val="0000CC"/>
                    </a:solidFill>
                  </a:tcPr>
                </a:tc>
                <a:tc>
                  <a:txBody>
                    <a:bodyPr/>
                    <a:lstStyle/>
                    <a:p>
                      <a:r>
                        <a:rPr lang="en-US" b="1" dirty="0">
                          <a:solidFill>
                            <a:schemeClr val="bg1"/>
                          </a:solidFill>
                        </a:rPr>
                        <a:t>TYPE</a:t>
                      </a:r>
                    </a:p>
                  </a:txBody>
                  <a:tcPr>
                    <a:solidFill>
                      <a:srgbClr val="0000CC"/>
                    </a:solidFill>
                  </a:tcPr>
                </a:tc>
                <a:tc>
                  <a:txBody>
                    <a:bodyPr/>
                    <a:lstStyle/>
                    <a:p>
                      <a:r>
                        <a:rPr lang="en-US" b="1" dirty="0">
                          <a:solidFill>
                            <a:schemeClr val="bg1"/>
                          </a:solidFill>
                        </a:rPr>
                        <a:t>DESCRIPTION</a:t>
                      </a:r>
                    </a:p>
                  </a:txBody>
                  <a:tcPr>
                    <a:solidFill>
                      <a:srgbClr val="0000CC"/>
                    </a:solidFill>
                  </a:tcPr>
                </a:tc>
                <a:extLst>
                  <a:ext uri="{0D108BD9-81ED-4DB2-BD59-A6C34878D82A}">
                    <a16:rowId xmlns:a16="http://schemas.microsoft.com/office/drawing/2014/main" val="420174061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rgbClr val="0000CC"/>
                          </a:solidFill>
                        </a:rPr>
                        <a:t>software-id</a:t>
                      </a:r>
                    </a:p>
                  </a:txBody>
                  <a:tcPr/>
                </a:tc>
                <a:tc>
                  <a:txBody>
                    <a:bodyPr/>
                    <a:lstStyle/>
                    <a:p>
                      <a:r>
                        <a:rPr lang="en-US" dirty="0"/>
                        <a:t>String</a:t>
                      </a:r>
                    </a:p>
                  </a:txBody>
                  <a:tcPr/>
                </a:tc>
                <a:tc>
                  <a:txBody>
                    <a:bodyPr/>
                    <a:lstStyle/>
                    <a:p>
                      <a:r>
                        <a:rPr lang="en-US" dirty="0"/>
                        <a:t>Index key for this object</a:t>
                      </a:r>
                    </a:p>
                  </a:txBody>
                  <a:tcPr/>
                </a:tc>
                <a:extLst>
                  <a:ext uri="{0D108BD9-81ED-4DB2-BD59-A6C34878D82A}">
                    <a16:rowId xmlns:a16="http://schemas.microsoft.com/office/drawing/2014/main" val="1287857150"/>
                  </a:ext>
                </a:extLst>
              </a:tr>
              <a:tr h="370840">
                <a:tc>
                  <a:txBody>
                    <a:bodyPr/>
                    <a:lstStyle/>
                    <a:p>
                      <a:r>
                        <a:rPr lang="en-US" dirty="0" err="1">
                          <a:solidFill>
                            <a:srgbClr val="0000CC"/>
                          </a:solidFill>
                        </a:rPr>
                        <a:t>swDescription</a:t>
                      </a:r>
                      <a:endParaRPr lang="en-US" dirty="0">
                        <a:solidFill>
                          <a:srgbClr val="0000CC"/>
                        </a:solidFill>
                      </a:endParaRPr>
                    </a:p>
                  </a:txBody>
                  <a:tcPr/>
                </a:tc>
                <a:tc>
                  <a:txBody>
                    <a:bodyPr/>
                    <a:lstStyle/>
                    <a:p>
                      <a:r>
                        <a:rPr lang="en-US" dirty="0"/>
                        <a:t>String</a:t>
                      </a:r>
                    </a:p>
                  </a:txBody>
                  <a:tcPr/>
                </a:tc>
                <a:tc>
                  <a:txBody>
                    <a:bodyPr/>
                    <a:lstStyle/>
                    <a:p>
                      <a:r>
                        <a:rPr lang="en-US" dirty="0"/>
                        <a:t>Descriptive text of the software </a:t>
                      </a:r>
                    </a:p>
                  </a:txBody>
                  <a:tcPr/>
                </a:tc>
                <a:extLst>
                  <a:ext uri="{0D108BD9-81ED-4DB2-BD59-A6C34878D82A}">
                    <a16:rowId xmlns:a16="http://schemas.microsoft.com/office/drawing/2014/main" val="1561219684"/>
                  </a:ext>
                </a:extLst>
              </a:tr>
              <a:tr h="370840">
                <a:tc>
                  <a:txBody>
                    <a:bodyPr/>
                    <a:lstStyle/>
                    <a:p>
                      <a:r>
                        <a:rPr lang="en-US" dirty="0" err="1">
                          <a:solidFill>
                            <a:srgbClr val="0000CC"/>
                          </a:solidFill>
                        </a:rPr>
                        <a:t>swVersion</a:t>
                      </a:r>
                      <a:endParaRPr lang="en-US" dirty="0">
                        <a:solidFill>
                          <a:srgbClr val="0000CC"/>
                        </a:solidFill>
                      </a:endParaRPr>
                    </a:p>
                  </a:txBody>
                  <a:tcPr/>
                </a:tc>
                <a:tc>
                  <a:txBody>
                    <a:bodyPr/>
                    <a:lstStyle/>
                    <a:p>
                      <a:r>
                        <a:rPr lang="en-US" dirty="0"/>
                        <a:t>String</a:t>
                      </a:r>
                    </a:p>
                  </a:txBody>
                  <a:tcPr/>
                </a:tc>
                <a:tc>
                  <a:txBody>
                    <a:bodyPr/>
                    <a:lstStyle/>
                    <a:p>
                      <a:r>
                        <a:rPr lang="en-US" dirty="0"/>
                        <a:t>The version of this software</a:t>
                      </a:r>
                    </a:p>
                  </a:txBody>
                  <a:tcPr/>
                </a:tc>
                <a:extLst>
                  <a:ext uri="{0D108BD9-81ED-4DB2-BD59-A6C34878D82A}">
                    <a16:rowId xmlns:a16="http://schemas.microsoft.com/office/drawing/2014/main" val="3259565835"/>
                  </a:ext>
                </a:extLst>
              </a:tr>
              <a:tr h="370840">
                <a:tc>
                  <a:txBody>
                    <a:bodyPr/>
                    <a:lstStyle/>
                    <a:p>
                      <a:r>
                        <a:rPr lang="en-US" dirty="0" err="1">
                          <a:solidFill>
                            <a:srgbClr val="0000CC"/>
                          </a:solidFill>
                        </a:rPr>
                        <a:t>swVendor</a:t>
                      </a:r>
                      <a:endParaRPr lang="en-US" dirty="0">
                        <a:solidFill>
                          <a:srgbClr val="0000CC"/>
                        </a:solidFill>
                      </a:endParaRPr>
                    </a:p>
                  </a:txBody>
                  <a:tcPr/>
                </a:tc>
                <a:tc>
                  <a:txBody>
                    <a:bodyPr/>
                    <a:lstStyle/>
                    <a:p>
                      <a:r>
                        <a:rPr lang="en-US" dirty="0"/>
                        <a:t>String</a:t>
                      </a:r>
                    </a:p>
                  </a:txBody>
                  <a:tcPr/>
                </a:tc>
                <a:tc>
                  <a:txBody>
                    <a:bodyPr/>
                    <a:lstStyle/>
                    <a:p>
                      <a:r>
                        <a:rPr lang="en-US" dirty="0"/>
                        <a:t>Vendor for this software</a:t>
                      </a:r>
                    </a:p>
                  </a:txBody>
                  <a:tcPr/>
                </a:tc>
                <a:extLst>
                  <a:ext uri="{0D108BD9-81ED-4DB2-BD59-A6C34878D82A}">
                    <a16:rowId xmlns:a16="http://schemas.microsoft.com/office/drawing/2014/main" val="20227859"/>
                  </a:ext>
                </a:extLst>
              </a:tr>
              <a:tr h="370840">
                <a:tc>
                  <a:txBody>
                    <a:bodyPr/>
                    <a:lstStyle/>
                    <a:p>
                      <a:r>
                        <a:rPr lang="en-US" dirty="0" err="1">
                          <a:solidFill>
                            <a:srgbClr val="0000CC"/>
                          </a:solidFill>
                        </a:rPr>
                        <a:t>swVersionLabel</a:t>
                      </a:r>
                      <a:endParaRPr lang="en-US" dirty="0">
                        <a:solidFill>
                          <a:srgbClr val="0000CC"/>
                        </a:solidFill>
                      </a:endParaRPr>
                    </a:p>
                  </a:txBody>
                  <a:tcPr/>
                </a:tc>
                <a:tc>
                  <a:txBody>
                    <a:bodyPr/>
                    <a:lstStyle/>
                    <a:p>
                      <a:r>
                        <a:rPr lang="en-US" dirty="0"/>
                        <a:t>String</a:t>
                      </a:r>
                    </a:p>
                  </a:txBody>
                  <a:tcPr/>
                </a:tc>
                <a:tc>
                  <a:txBody>
                    <a:bodyPr/>
                    <a:lstStyle/>
                    <a:p>
                      <a:r>
                        <a:rPr lang="en-US" dirty="0"/>
                        <a:t>Semantic label for the software</a:t>
                      </a:r>
                    </a:p>
                  </a:txBody>
                  <a:tcPr/>
                </a:tc>
                <a:extLst>
                  <a:ext uri="{0D108BD9-81ED-4DB2-BD59-A6C34878D82A}">
                    <a16:rowId xmlns:a16="http://schemas.microsoft.com/office/drawing/2014/main" val="1234738205"/>
                  </a:ext>
                </a:extLst>
              </a:tr>
            </a:tbl>
          </a:graphicData>
        </a:graphic>
      </p:graphicFrame>
      <p:grpSp>
        <p:nvGrpSpPr>
          <p:cNvPr id="12" name="Group 11">
            <a:extLst>
              <a:ext uri="{FF2B5EF4-FFF2-40B4-BE49-F238E27FC236}">
                <a16:creationId xmlns:a16="http://schemas.microsoft.com/office/drawing/2014/main" id="{DA7D7B0A-78AA-4658-8470-8B54A553F3C1}"/>
              </a:ext>
            </a:extLst>
          </p:cNvPr>
          <p:cNvGrpSpPr/>
          <p:nvPr/>
        </p:nvGrpSpPr>
        <p:grpSpPr>
          <a:xfrm>
            <a:off x="-5269" y="-13353"/>
            <a:ext cx="6863269" cy="9157353"/>
            <a:chOff x="-5269" y="-17858"/>
            <a:chExt cx="6863269" cy="8598180"/>
          </a:xfrm>
        </p:grpSpPr>
        <p:sp>
          <p:nvSpPr>
            <p:cNvPr id="13" name="Rectangle 12">
              <a:extLst>
                <a:ext uri="{FF2B5EF4-FFF2-40B4-BE49-F238E27FC236}">
                  <a16:creationId xmlns:a16="http://schemas.microsoft.com/office/drawing/2014/main" id="{3E0EAFF4-D829-4F2D-A805-F493EF1A305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4BFE4889-EA26-4E80-8967-7724F49C01A8}"/>
                </a:ext>
              </a:extLst>
            </p:cNvPr>
            <p:cNvSpPr txBox="1"/>
            <p:nvPr/>
          </p:nvSpPr>
          <p:spPr>
            <a:xfrm>
              <a:off x="314169" y="-17858"/>
              <a:ext cx="623600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a:t>
              </a: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data type (R4+)</a:t>
              </a:r>
            </a:p>
          </p:txBody>
        </p:sp>
        <p:sp>
          <p:nvSpPr>
            <p:cNvPr id="15" name="Rectangle 14">
              <a:extLst>
                <a:ext uri="{FF2B5EF4-FFF2-40B4-BE49-F238E27FC236}">
                  <a16:creationId xmlns:a16="http://schemas.microsoft.com/office/drawing/2014/main" id="{7D06BE51-DFAB-43A3-8856-445BFE0C97D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773CA36-25E1-421B-94B1-00D4D9DD011C}"/>
              </a:ext>
            </a:extLst>
          </p:cNvPr>
          <p:cNvSpPr txBox="1"/>
          <p:nvPr/>
        </p:nvSpPr>
        <p:spPr>
          <a:xfrm>
            <a:off x="371020" y="1219200"/>
            <a:ext cx="5012141" cy="369332"/>
          </a:xfrm>
          <a:prstGeom prst="rect">
            <a:avLst/>
          </a:prstGeom>
          <a:noFill/>
        </p:spPr>
        <p:txBody>
          <a:bodyPr wrap="none" rtlCol="0">
            <a:spAutoFit/>
          </a:bodyPr>
          <a:lstStyle/>
          <a:p>
            <a:r>
              <a:rPr lang="en-US" dirty="0"/>
              <a:t>New Data Type for modeling PNF Software Versions</a:t>
            </a:r>
          </a:p>
        </p:txBody>
      </p:sp>
    </p:spTree>
    <p:extLst>
      <p:ext uri="{BB962C8B-B14F-4D97-AF65-F5344CB8AC3E}">
        <p14:creationId xmlns:p14="http://schemas.microsoft.com/office/powerpoint/2010/main" val="20089871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1341690" y="-17858"/>
              <a:ext cx="4180953"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 (R4 DUBLIN)</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504916"/>
            <a:ext cx="326204" cy="8562395"/>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E5A9D1DD-D2D8-4471-A205-F1956F14708D}"/>
              </a:ext>
            </a:extLst>
          </p:cNvPr>
          <p:cNvSpPr/>
          <p:nvPr/>
        </p:nvSpPr>
        <p:spPr>
          <a:xfrm>
            <a:off x="216892" y="855319"/>
            <a:ext cx="2556208" cy="13302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216891" y="49606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247379" y="488338"/>
            <a:ext cx="1726436" cy="369332"/>
          </a:xfrm>
          <a:prstGeom prst="rect">
            <a:avLst/>
          </a:prstGeom>
          <a:noFill/>
        </p:spPr>
        <p:txBody>
          <a:bodyPr wrap="none" rtlCol="0">
            <a:spAutoFit/>
          </a:bodyPr>
          <a:lstStyle/>
          <a:p>
            <a:r>
              <a:rPr lang="en-US" b="1" dirty="0">
                <a:solidFill>
                  <a:schemeClr val="bg1"/>
                </a:solidFill>
              </a:rPr>
              <a:t>ALARM DEFINITIONS</a:t>
            </a:r>
          </a:p>
        </p:txBody>
      </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4946" y="12128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23830" y="997376"/>
            <a:ext cx="1642053" cy="1077218"/>
          </a:xfrm>
          <a:prstGeom prst="rect">
            <a:avLst/>
          </a:prstGeom>
          <a:noFill/>
        </p:spPr>
        <p:txBody>
          <a:bodyPr wrap="none" rtlCol="0">
            <a:spAutoFit/>
          </a:bodyPr>
          <a:lstStyle/>
          <a:p>
            <a:r>
              <a:rPr lang="en-US" sz="1600" b="1" dirty="0"/>
              <a:t>YAML Definitions</a:t>
            </a:r>
          </a:p>
          <a:p>
            <a:r>
              <a:rPr lang="en-US" sz="1200" dirty="0"/>
              <a:t>(Vendor provided)</a:t>
            </a:r>
          </a:p>
          <a:p>
            <a:r>
              <a:rPr lang="en-US" sz="1200" dirty="0"/>
              <a:t>Alarm Dictionary</a:t>
            </a:r>
          </a:p>
          <a:p>
            <a:r>
              <a:rPr lang="en-US" sz="1200" dirty="0"/>
              <a:t>&amp; Sub-tending faults</a:t>
            </a:r>
          </a:p>
          <a:p>
            <a:r>
              <a:rPr lang="en-US" sz="1200" dirty="0"/>
              <a:t>[Static Info]</a:t>
            </a:r>
          </a:p>
        </p:txBody>
      </p:sp>
      <p:sp>
        <p:nvSpPr>
          <p:cNvPr id="28" name="Rectangle 27">
            <a:extLst>
              <a:ext uri="{FF2B5EF4-FFF2-40B4-BE49-F238E27FC236}">
                <a16:creationId xmlns:a16="http://schemas.microsoft.com/office/drawing/2014/main" id="{909EF4F6-A439-4FB5-BCE2-045FB5F71E69}"/>
              </a:ext>
            </a:extLst>
          </p:cNvPr>
          <p:cNvSpPr/>
          <p:nvPr/>
        </p:nvSpPr>
        <p:spPr>
          <a:xfrm>
            <a:off x="216892" y="2603855"/>
            <a:ext cx="2556208" cy="20060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16891" y="2244603"/>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466EBFDF-B6C4-4201-9A3D-33BEC421294A}"/>
              </a:ext>
            </a:extLst>
          </p:cNvPr>
          <p:cNvSpPr txBox="1"/>
          <p:nvPr/>
        </p:nvSpPr>
        <p:spPr>
          <a:xfrm>
            <a:off x="274177" y="2236875"/>
            <a:ext cx="2240293" cy="369332"/>
          </a:xfrm>
          <a:prstGeom prst="rect">
            <a:avLst/>
          </a:prstGeom>
          <a:noFill/>
        </p:spPr>
        <p:txBody>
          <a:bodyPr wrap="none" rtlCol="0">
            <a:spAutoFit/>
          </a:bodyPr>
          <a:lstStyle/>
          <a:p>
            <a:r>
              <a:rPr lang="en-US" b="1" dirty="0">
                <a:solidFill>
                  <a:schemeClr val="bg1"/>
                </a:solidFill>
              </a:rPr>
              <a:t>MEASUREMENT DEFS</a:t>
            </a:r>
          </a:p>
        </p:txBody>
      </p:sp>
      <p:sp>
        <p:nvSpPr>
          <p:cNvPr id="32" name="TextBox 31">
            <a:extLst>
              <a:ext uri="{FF2B5EF4-FFF2-40B4-BE49-F238E27FC236}">
                <a16:creationId xmlns:a16="http://schemas.microsoft.com/office/drawing/2014/main" id="{BEE1CBC4-CDA1-48B4-AAF6-9DB01CB53BF3}"/>
              </a:ext>
            </a:extLst>
          </p:cNvPr>
          <p:cNvSpPr txBox="1"/>
          <p:nvPr/>
        </p:nvSpPr>
        <p:spPr>
          <a:xfrm>
            <a:off x="367569" y="2853182"/>
            <a:ext cx="1642053" cy="707886"/>
          </a:xfrm>
          <a:prstGeom prst="rect">
            <a:avLst/>
          </a:prstGeom>
          <a:noFill/>
        </p:spPr>
        <p:txBody>
          <a:bodyPr wrap="none" rtlCol="0">
            <a:spAutoFit/>
          </a:bodyPr>
          <a:lstStyle/>
          <a:p>
            <a:r>
              <a:rPr lang="en-US" sz="1600" b="1" dirty="0"/>
              <a:t>YAML Definitions</a:t>
            </a:r>
          </a:p>
          <a:p>
            <a:r>
              <a:rPr lang="en-US" sz="1200" dirty="0"/>
              <a:t>(Vendor provided)</a:t>
            </a:r>
          </a:p>
          <a:p>
            <a:r>
              <a:rPr lang="en-US" sz="1200" dirty="0"/>
              <a:t>Meas. Dictionary</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302706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3820937"/>
            <a:ext cx="1382686" cy="769441"/>
          </a:xfrm>
          <a:prstGeom prst="rect">
            <a:avLst/>
          </a:prstGeom>
          <a:noFill/>
        </p:spPr>
        <p:txBody>
          <a:bodyPr wrap="none" rtlCol="0">
            <a:spAutoFit/>
          </a:bodyPr>
          <a:lstStyle/>
          <a:p>
            <a:r>
              <a:rPr lang="en-US" sz="1600" b="1" dirty="0"/>
              <a:t>Measurement</a:t>
            </a:r>
          </a:p>
          <a:p>
            <a:r>
              <a:rPr lang="en-US" sz="1600" b="1" dirty="0"/>
              <a:t>Schema</a:t>
            </a:r>
          </a:p>
          <a:p>
            <a:r>
              <a:rPr lang="en-US" sz="1200" dirty="0"/>
              <a:t>(Vendor provided)</a:t>
            </a:r>
          </a:p>
        </p:txBody>
      </p:sp>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507990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5825231"/>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585765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5008634"/>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4661376"/>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238021" y="7796692"/>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
        <p:nvSpPr>
          <p:cNvPr id="52" name="TextBox 51">
            <a:extLst>
              <a:ext uri="{FF2B5EF4-FFF2-40B4-BE49-F238E27FC236}">
                <a16:creationId xmlns:a16="http://schemas.microsoft.com/office/drawing/2014/main" id="{85570E61-E1E7-4BCE-A04E-DAEFB60D8D0F}"/>
              </a:ext>
            </a:extLst>
          </p:cNvPr>
          <p:cNvSpPr txBox="1"/>
          <p:nvPr/>
        </p:nvSpPr>
        <p:spPr>
          <a:xfrm>
            <a:off x="355185" y="6887606"/>
            <a:ext cx="1721265" cy="769441"/>
          </a:xfrm>
          <a:prstGeom prst="rect">
            <a:avLst/>
          </a:prstGeom>
          <a:noFill/>
        </p:spPr>
        <p:txBody>
          <a:bodyPr wrap="square" rtlCol="0">
            <a:spAutoFit/>
          </a:bodyPr>
          <a:lstStyle/>
          <a:p>
            <a:r>
              <a:rPr lang="en-US" sz="1600" b="1" dirty="0"/>
              <a:t>Events</a:t>
            </a:r>
          </a:p>
          <a:p>
            <a:r>
              <a:rPr lang="en-US" sz="1600" b="1"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3" name="Picture 2" descr="C:\Users\cheung\AppData\Local\Temp\SNAGHTML648e60b.PNG">
            <a:extLst>
              <a:ext uri="{FF2B5EF4-FFF2-40B4-BE49-F238E27FC236}">
                <a16:creationId xmlns:a16="http://schemas.microsoft.com/office/drawing/2014/main" id="{1D645560-F9B3-49C2-A4D9-05FBB0A78A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184" y="690223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010AB7D0-B842-4ED2-9608-3B932468F4E5}"/>
              </a:ext>
            </a:extLst>
          </p:cNvPr>
          <p:cNvSpPr/>
          <p:nvPr/>
        </p:nvSpPr>
        <p:spPr>
          <a:xfrm>
            <a:off x="216891" y="6852732"/>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8AB8FE3E-42C0-43D2-B60A-64CC411CD9C9}"/>
              </a:ext>
            </a:extLst>
          </p:cNvPr>
          <p:cNvSpPr/>
          <p:nvPr/>
        </p:nvSpPr>
        <p:spPr>
          <a:xfrm>
            <a:off x="216890" y="6493479"/>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5E50D454-C80F-460D-97E7-6B4F554E812D}"/>
              </a:ext>
            </a:extLst>
          </p:cNvPr>
          <p:cNvSpPr txBox="1"/>
          <p:nvPr/>
        </p:nvSpPr>
        <p:spPr>
          <a:xfrm>
            <a:off x="247378" y="6485751"/>
            <a:ext cx="1334211" cy="369332"/>
          </a:xfrm>
          <a:prstGeom prst="rect">
            <a:avLst/>
          </a:prstGeom>
          <a:noFill/>
        </p:spPr>
        <p:txBody>
          <a:bodyPr wrap="none" rtlCol="0">
            <a:spAutoFit/>
          </a:bodyPr>
          <a:lstStyle/>
          <a:p>
            <a:r>
              <a:rPr lang="en-US" b="1" dirty="0">
                <a:solidFill>
                  <a:schemeClr val="bg1"/>
                </a:solidFill>
              </a:rPr>
              <a:t>EVENT DEFS</a:t>
            </a:r>
          </a:p>
        </p:txBody>
      </p:sp>
      <p:sp>
        <p:nvSpPr>
          <p:cNvPr id="51" name="TextBox 50">
            <a:extLst>
              <a:ext uri="{FF2B5EF4-FFF2-40B4-BE49-F238E27FC236}">
                <a16:creationId xmlns:a16="http://schemas.microsoft.com/office/drawing/2014/main" id="{37AFEB0A-858F-4AE4-9313-BD88AA068573}"/>
              </a:ext>
            </a:extLst>
          </p:cNvPr>
          <p:cNvSpPr txBox="1"/>
          <p:nvPr/>
        </p:nvSpPr>
        <p:spPr>
          <a:xfrm>
            <a:off x="355185" y="8211561"/>
            <a:ext cx="1721265" cy="769441"/>
          </a:xfrm>
          <a:prstGeom prst="rect">
            <a:avLst/>
          </a:prstGeom>
          <a:noFill/>
        </p:spPr>
        <p:txBody>
          <a:bodyPr wrap="square" rtlCol="0">
            <a:spAutoFit/>
          </a:bodyPr>
          <a:lstStyle/>
          <a:p>
            <a:r>
              <a:rPr lang="en-US" sz="1600" dirty="0"/>
              <a:t>NF Ext Controller</a:t>
            </a:r>
          </a:p>
          <a:p>
            <a:r>
              <a:rPr lang="en-US" sz="1600" dirty="0"/>
              <a:t>Ansible Playbooks</a:t>
            </a:r>
          </a:p>
          <a:p>
            <a:r>
              <a:rPr lang="en-US" sz="1200" dirty="0"/>
              <a:t>(Ansible Configuration)</a:t>
            </a:r>
          </a:p>
        </p:txBody>
      </p:sp>
      <p:pic>
        <p:nvPicPr>
          <p:cNvPr id="54" name="Picture 2" descr="C:\Users\cheung\AppData\Local\Temp\SNAGHTML648e60b.PNG">
            <a:extLst>
              <a:ext uri="{FF2B5EF4-FFF2-40B4-BE49-F238E27FC236}">
                <a16:creationId xmlns:a16="http://schemas.microsoft.com/office/drawing/2014/main" id="{90C0F3BA-4C51-4287-8B18-28151797A8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59" y="839638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F164CBAB-9575-49DF-8AC5-FDD947DB4DE2}"/>
              </a:ext>
            </a:extLst>
          </p:cNvPr>
          <p:cNvSpPr/>
          <p:nvPr/>
        </p:nvSpPr>
        <p:spPr>
          <a:xfrm>
            <a:off x="216891" y="8176687"/>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C6749B2-B292-48DB-811E-8882CB1C9F37}"/>
              </a:ext>
            </a:extLst>
          </p:cNvPr>
          <p:cNvSpPr/>
          <p:nvPr/>
        </p:nvSpPr>
        <p:spPr>
          <a:xfrm>
            <a:off x="216890" y="7817434"/>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96E8ADF3-6D1D-467E-B466-ED3641D2F957}"/>
              </a:ext>
            </a:extLst>
          </p:cNvPr>
          <p:cNvSpPr txBox="1"/>
          <p:nvPr/>
        </p:nvSpPr>
        <p:spPr>
          <a:xfrm>
            <a:off x="247378" y="7809706"/>
            <a:ext cx="1736950" cy="369332"/>
          </a:xfrm>
          <a:prstGeom prst="rect">
            <a:avLst/>
          </a:prstGeom>
          <a:noFill/>
        </p:spPr>
        <p:txBody>
          <a:bodyPr wrap="none" rtlCol="0">
            <a:spAutoFit/>
          </a:bodyPr>
          <a:lstStyle/>
          <a:p>
            <a:r>
              <a:rPr lang="en-US" b="1" dirty="0">
                <a:solidFill>
                  <a:schemeClr val="bg1"/>
                </a:solidFill>
              </a:rPr>
              <a:t>PLAYBOOK DEFS</a:t>
            </a:r>
          </a:p>
        </p:txBody>
      </p:sp>
      <p:sp>
        <p:nvSpPr>
          <p:cNvPr id="55" name="TextBox 54">
            <a:extLst>
              <a:ext uri="{FF2B5EF4-FFF2-40B4-BE49-F238E27FC236}">
                <a16:creationId xmlns:a16="http://schemas.microsoft.com/office/drawing/2014/main" id="{2C8D76B5-F9E5-4405-8D2D-C45EB7991DDF}"/>
              </a:ext>
            </a:extLst>
          </p:cNvPr>
          <p:cNvSpPr txBox="1"/>
          <p:nvPr/>
        </p:nvSpPr>
        <p:spPr>
          <a:xfrm>
            <a:off x="3870404" y="2356619"/>
            <a:ext cx="1721265" cy="338554"/>
          </a:xfrm>
          <a:prstGeom prst="rect">
            <a:avLst/>
          </a:prstGeom>
          <a:noFill/>
        </p:spPr>
        <p:txBody>
          <a:bodyPr wrap="square" rtlCol="0">
            <a:spAutoFit/>
          </a:bodyPr>
          <a:lstStyle/>
          <a:p>
            <a:r>
              <a:rPr lang="en-US" sz="1600" dirty="0"/>
              <a:t>Identify Controller</a:t>
            </a:r>
            <a:endParaRPr lang="en-US" sz="1200" dirty="0"/>
          </a:p>
        </p:txBody>
      </p:sp>
      <p:pic>
        <p:nvPicPr>
          <p:cNvPr id="62" name="Picture 2" descr="C:\Users\cheung\AppData\Local\Temp\SNAGHTML648e60b.PNG">
            <a:extLst>
              <a:ext uri="{FF2B5EF4-FFF2-40B4-BE49-F238E27FC236}">
                <a16:creationId xmlns:a16="http://schemas.microsoft.com/office/drawing/2014/main" id="{48BB7B89-2DE5-4DF9-AC34-84C86ECD7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615" y="248883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3" name="Rectangle 62">
            <a:extLst>
              <a:ext uri="{FF2B5EF4-FFF2-40B4-BE49-F238E27FC236}">
                <a16:creationId xmlns:a16="http://schemas.microsoft.com/office/drawing/2014/main" id="{2D850DA6-7976-4D39-B1AA-7F0A709630FA}"/>
              </a:ext>
            </a:extLst>
          </p:cNvPr>
          <p:cNvSpPr/>
          <p:nvPr/>
        </p:nvSpPr>
        <p:spPr>
          <a:xfrm>
            <a:off x="3732110" y="232174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7E80BBCB-C0B3-45B6-98BE-239D6A820BB1}"/>
              </a:ext>
            </a:extLst>
          </p:cNvPr>
          <p:cNvSpPr/>
          <p:nvPr/>
        </p:nvSpPr>
        <p:spPr>
          <a:xfrm>
            <a:off x="3732109" y="196249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F38000A3-3848-4A0C-B8AC-1C7285569C3D}"/>
              </a:ext>
            </a:extLst>
          </p:cNvPr>
          <p:cNvSpPr txBox="1"/>
          <p:nvPr/>
        </p:nvSpPr>
        <p:spPr>
          <a:xfrm>
            <a:off x="3762597" y="1954764"/>
            <a:ext cx="864339" cy="369332"/>
          </a:xfrm>
          <a:prstGeom prst="rect">
            <a:avLst/>
          </a:prstGeom>
          <a:noFill/>
        </p:spPr>
        <p:txBody>
          <a:bodyPr wrap="none" rtlCol="0">
            <a:spAutoFit/>
          </a:bodyPr>
          <a:lstStyle/>
          <a:p>
            <a:r>
              <a:rPr lang="en-US" b="1" dirty="0">
                <a:solidFill>
                  <a:schemeClr val="bg1"/>
                </a:solidFill>
              </a:rPr>
              <a:t>POLICY</a:t>
            </a:r>
          </a:p>
        </p:txBody>
      </p:sp>
      <p:sp>
        <p:nvSpPr>
          <p:cNvPr id="66" name="TextBox 65">
            <a:extLst>
              <a:ext uri="{FF2B5EF4-FFF2-40B4-BE49-F238E27FC236}">
                <a16:creationId xmlns:a16="http://schemas.microsoft.com/office/drawing/2014/main" id="{97C855F1-EF18-414D-928B-6D7992F1099F}"/>
              </a:ext>
            </a:extLst>
          </p:cNvPr>
          <p:cNvSpPr txBox="1"/>
          <p:nvPr/>
        </p:nvSpPr>
        <p:spPr>
          <a:xfrm rot="20198361">
            <a:off x="3879785" y="2051217"/>
            <a:ext cx="2477778" cy="954107"/>
          </a:xfrm>
          <a:prstGeom prst="rect">
            <a:avLst/>
          </a:prstGeom>
          <a:noFill/>
        </p:spPr>
        <p:txBody>
          <a:bodyPr wrap="square" rtlCol="0">
            <a:spAutoFit/>
          </a:bodyPr>
          <a:lstStyle/>
          <a:p>
            <a:r>
              <a:rPr lang="en-US" sz="2800" b="1" dirty="0">
                <a:solidFill>
                  <a:srgbClr val="0000CC"/>
                </a:solidFill>
              </a:rPr>
              <a:t>UNDER DISCUSSION</a:t>
            </a:r>
            <a:endParaRPr lang="en-US" sz="2000" b="1" dirty="0">
              <a:solidFill>
                <a:srgbClr val="0000CC"/>
              </a:solidFill>
            </a:endParaRPr>
          </a:p>
        </p:txBody>
      </p:sp>
      <p:pic>
        <p:nvPicPr>
          <p:cNvPr id="67" name="Picture 66">
            <a:extLst>
              <a:ext uri="{FF2B5EF4-FFF2-40B4-BE49-F238E27FC236}">
                <a16:creationId xmlns:a16="http://schemas.microsoft.com/office/drawing/2014/main" id="{0B583EFC-2421-4162-9822-2C136AF6E0F4}"/>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293959" y="2727492"/>
            <a:ext cx="339142" cy="406058"/>
          </a:xfrm>
          <a:prstGeom prst="rect">
            <a:avLst/>
          </a:prstGeom>
        </p:spPr>
      </p:pic>
      <p:sp>
        <p:nvSpPr>
          <p:cNvPr id="68" name="Right Brace 67">
            <a:extLst>
              <a:ext uri="{FF2B5EF4-FFF2-40B4-BE49-F238E27FC236}">
                <a16:creationId xmlns:a16="http://schemas.microsoft.com/office/drawing/2014/main" id="{60C59374-A560-4149-A667-81D1696A75BC}"/>
              </a:ext>
            </a:extLst>
          </p:cNvPr>
          <p:cNvSpPr/>
          <p:nvPr/>
        </p:nvSpPr>
        <p:spPr>
          <a:xfrm>
            <a:off x="1785930" y="2637959"/>
            <a:ext cx="270778" cy="1276050"/>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Right Brace 68">
            <a:extLst>
              <a:ext uri="{FF2B5EF4-FFF2-40B4-BE49-F238E27FC236}">
                <a16:creationId xmlns:a16="http://schemas.microsoft.com/office/drawing/2014/main" id="{3C2545EA-E555-474B-B3B5-30A216B5D2BA}"/>
              </a:ext>
            </a:extLst>
          </p:cNvPr>
          <p:cNvSpPr/>
          <p:nvPr/>
        </p:nvSpPr>
        <p:spPr>
          <a:xfrm>
            <a:off x="1789837" y="890464"/>
            <a:ext cx="270778" cy="119418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0" name="Picture 2" descr="C:\Users\cheung\AppData\Local\Temp\SNAGHTML648e60b.PNG">
            <a:extLst>
              <a:ext uri="{FF2B5EF4-FFF2-40B4-BE49-F238E27FC236}">
                <a16:creationId xmlns:a16="http://schemas.microsoft.com/office/drawing/2014/main" id="{DDAC4B6A-38BF-4FF5-936E-F790BB2FEE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40376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a:extLst>
              <a:ext uri="{FF2B5EF4-FFF2-40B4-BE49-F238E27FC236}">
                <a16:creationId xmlns:a16="http://schemas.microsoft.com/office/drawing/2014/main" id="{C61D5E8E-A7E4-48CE-98CE-17AB2C1E819E}"/>
              </a:ext>
            </a:extLst>
          </p:cNvPr>
          <p:cNvSpPr txBox="1"/>
          <p:nvPr/>
        </p:nvSpPr>
        <p:spPr>
          <a:xfrm>
            <a:off x="3900892" y="868649"/>
            <a:ext cx="1721265" cy="338554"/>
          </a:xfrm>
          <a:prstGeom prst="rect">
            <a:avLst/>
          </a:prstGeom>
          <a:noFill/>
        </p:spPr>
        <p:txBody>
          <a:bodyPr wrap="square" rtlCol="0">
            <a:spAutoFit/>
          </a:bodyPr>
          <a:lstStyle/>
          <a:p>
            <a:r>
              <a:rPr lang="en-US" sz="1600" dirty="0"/>
              <a:t>Work-Flows</a:t>
            </a:r>
            <a:endParaRPr lang="en-US" sz="1200" dirty="0"/>
          </a:p>
        </p:txBody>
      </p:sp>
      <p:sp>
        <p:nvSpPr>
          <p:cNvPr id="73" name="Rectangle 72">
            <a:extLst>
              <a:ext uri="{FF2B5EF4-FFF2-40B4-BE49-F238E27FC236}">
                <a16:creationId xmlns:a16="http://schemas.microsoft.com/office/drawing/2014/main" id="{D93C3D66-44D1-4298-A1F1-E0A6226D77D2}"/>
              </a:ext>
            </a:extLst>
          </p:cNvPr>
          <p:cNvSpPr/>
          <p:nvPr/>
        </p:nvSpPr>
        <p:spPr>
          <a:xfrm>
            <a:off x="3762598" y="83377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ADAF5321-B5B9-4B61-8BB6-8776C4B08C88}"/>
              </a:ext>
            </a:extLst>
          </p:cNvPr>
          <p:cNvSpPr/>
          <p:nvPr/>
        </p:nvSpPr>
        <p:spPr>
          <a:xfrm>
            <a:off x="3762597" y="47452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EC425AE1-BD17-44AF-91A8-98C459A3B9AB}"/>
              </a:ext>
            </a:extLst>
          </p:cNvPr>
          <p:cNvSpPr txBox="1"/>
          <p:nvPr/>
        </p:nvSpPr>
        <p:spPr>
          <a:xfrm>
            <a:off x="3793085" y="466794"/>
            <a:ext cx="1544397" cy="369332"/>
          </a:xfrm>
          <a:prstGeom prst="rect">
            <a:avLst/>
          </a:prstGeom>
          <a:noFill/>
        </p:spPr>
        <p:txBody>
          <a:bodyPr wrap="none" rtlCol="0">
            <a:spAutoFit/>
          </a:bodyPr>
          <a:lstStyle/>
          <a:p>
            <a:r>
              <a:rPr lang="en-US" b="1" dirty="0">
                <a:solidFill>
                  <a:schemeClr val="bg1"/>
                </a:solidFill>
              </a:rPr>
              <a:t>WORK-FLOWS</a:t>
            </a:r>
          </a:p>
        </p:txBody>
      </p:sp>
      <p:sp>
        <p:nvSpPr>
          <p:cNvPr id="72" name="Right Brace 71">
            <a:extLst>
              <a:ext uri="{FF2B5EF4-FFF2-40B4-BE49-F238E27FC236}">
                <a16:creationId xmlns:a16="http://schemas.microsoft.com/office/drawing/2014/main" id="{698A91CF-7B7D-4DE8-808E-4D6FD7D70883}"/>
              </a:ext>
            </a:extLst>
          </p:cNvPr>
          <p:cNvSpPr/>
          <p:nvPr/>
        </p:nvSpPr>
        <p:spPr>
          <a:xfrm rot="5400000" flipV="1">
            <a:off x="4786469" y="1831323"/>
            <a:ext cx="326204" cy="3097469"/>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6" name="Picture 2" descr="C:\Users\cheung\AppData\Local\Temp\SNAGHTML648e60b.PNG">
            <a:extLst>
              <a:ext uri="{FF2B5EF4-FFF2-40B4-BE49-F238E27FC236}">
                <a16:creationId xmlns:a16="http://schemas.microsoft.com/office/drawing/2014/main" id="{471F4113-8A1D-4870-94C5-276ADECA5C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584" y="705463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C:\Users\cheung\AppData\Local\Temp\SNAGHTML648e60b.PNG">
            <a:extLst>
              <a:ext uri="{FF2B5EF4-FFF2-40B4-BE49-F238E27FC236}">
                <a16:creationId xmlns:a16="http://schemas.microsoft.com/office/drawing/2014/main" id="{9E4C195B-294E-4086-9DEF-510C8BAEF6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984" y="7207038"/>
            <a:ext cx="401459" cy="518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4885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457DB7-5BE2-4E50-A221-6B7D85A1BDED}"/>
              </a:ext>
            </a:extLst>
          </p:cNvPr>
          <p:cNvSpPr txBox="1"/>
          <p:nvPr/>
        </p:nvSpPr>
        <p:spPr>
          <a:xfrm>
            <a:off x="466021" y="860879"/>
            <a:ext cx="1721265" cy="769441"/>
          </a:xfrm>
          <a:prstGeom prst="rect">
            <a:avLst/>
          </a:prstGeom>
          <a:noFill/>
        </p:spPr>
        <p:txBody>
          <a:bodyPr wrap="square" rtlCol="0">
            <a:spAutoFit/>
          </a:bodyPr>
          <a:lstStyle/>
          <a:p>
            <a:r>
              <a:rPr lang="en-US" sz="1600" dirty="0"/>
              <a:t>Events</a:t>
            </a:r>
          </a:p>
          <a:p>
            <a:r>
              <a:rPr lang="en-US" sz="1600"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 name="Picture 2" descr="C:\Users\cheung\AppData\Local\Temp\SNAGHTML648e60b.PNG">
            <a:extLst>
              <a:ext uri="{FF2B5EF4-FFF2-40B4-BE49-F238E27FC236}">
                <a16:creationId xmlns:a16="http://schemas.microsoft.com/office/drawing/2014/main" id="{B6BCECBE-5423-4664-B5FF-0213EFA45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020" y="8755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6B3A724-80B2-4FFD-ABF1-FCD131FB1B2E}"/>
              </a:ext>
            </a:extLst>
          </p:cNvPr>
          <p:cNvSpPr/>
          <p:nvPr/>
        </p:nvSpPr>
        <p:spPr>
          <a:xfrm>
            <a:off x="327727" y="82600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0DE30F-0027-40F2-B8CC-9DBC819E5E46}"/>
              </a:ext>
            </a:extLst>
          </p:cNvPr>
          <p:cNvSpPr/>
          <p:nvPr/>
        </p:nvSpPr>
        <p:spPr>
          <a:xfrm>
            <a:off x="327726" y="46675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FE4AAA-33EE-4738-A4B2-BA019B71CE35}"/>
              </a:ext>
            </a:extLst>
          </p:cNvPr>
          <p:cNvSpPr txBox="1"/>
          <p:nvPr/>
        </p:nvSpPr>
        <p:spPr>
          <a:xfrm>
            <a:off x="358214" y="459024"/>
            <a:ext cx="1334211" cy="369332"/>
          </a:xfrm>
          <a:prstGeom prst="rect">
            <a:avLst/>
          </a:prstGeom>
          <a:noFill/>
        </p:spPr>
        <p:txBody>
          <a:bodyPr wrap="none" rtlCol="0">
            <a:spAutoFit/>
          </a:bodyPr>
          <a:lstStyle/>
          <a:p>
            <a:r>
              <a:rPr lang="en-US" b="1" dirty="0">
                <a:solidFill>
                  <a:schemeClr val="bg1"/>
                </a:solidFill>
              </a:rPr>
              <a:t>EVENT DEFS</a:t>
            </a:r>
          </a:p>
        </p:txBody>
      </p:sp>
      <p:pic>
        <p:nvPicPr>
          <p:cNvPr id="9" name="Picture 2" descr="C:\Users\cheung\AppData\Local\Temp\SNAGHTML648e60b.PNG">
            <a:extLst>
              <a:ext uri="{FF2B5EF4-FFF2-40B4-BE49-F238E27FC236}">
                <a16:creationId xmlns:a16="http://schemas.microsoft.com/office/drawing/2014/main" id="{6211BFCD-1823-4AE3-9643-71A80BA66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20" y="102791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5AEC7F5-0847-46E5-A251-833CDCB367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1820" y="11803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A07302-5003-4ED2-848C-3B17B4358C3C}"/>
              </a:ext>
            </a:extLst>
          </p:cNvPr>
          <p:cNvSpPr txBox="1"/>
          <p:nvPr/>
        </p:nvSpPr>
        <p:spPr>
          <a:xfrm>
            <a:off x="176889" y="1902050"/>
            <a:ext cx="6212115" cy="7478970"/>
          </a:xfrm>
          <a:prstGeom prst="rect">
            <a:avLst/>
          </a:prstGeom>
          <a:noFill/>
        </p:spPr>
        <p:txBody>
          <a:bodyPr wrap="square" rtlCol="0">
            <a:spAutoFit/>
          </a:bodyPr>
          <a:lstStyle/>
          <a:p>
            <a:r>
              <a:rPr lang="en-US" sz="1200" dirty="0"/>
              <a:t>YAML Registration – All events a NF supports</a:t>
            </a:r>
          </a:p>
          <a:p>
            <a:r>
              <a:rPr lang="en-US" sz="1200" dirty="0"/>
              <a:t>Indicates how this NF send the data for that event</a:t>
            </a:r>
          </a:p>
          <a:p>
            <a:r>
              <a:rPr lang="en-US" sz="1200" b="1" u="sng" dirty="0">
                <a:solidFill>
                  <a:srgbClr val="FF0000"/>
                </a:solidFill>
              </a:rPr>
              <a:t>ACTION</a:t>
            </a:r>
            <a:r>
              <a:rPr lang="en-US" sz="1200" dirty="0"/>
              <a:t>: (Sept 25) What is done w/ a VNF now? for VNF YAML Registration. Architecture Team (Chris Donley, Steve Terrill, Brian Freeman)</a:t>
            </a:r>
          </a:p>
          <a:p>
            <a:r>
              <a:rPr lang="en-US" sz="1200" dirty="0"/>
              <a:t>DCAE is consuming Artifacts / Registration YAML</a:t>
            </a:r>
          </a:p>
          <a:p>
            <a:pPr marL="342900" indent="-342900">
              <a:buAutoNum type="arabicPeriod"/>
            </a:pPr>
            <a:r>
              <a:rPr lang="en-US" sz="1200" b="1" u="sng" dirty="0">
                <a:solidFill>
                  <a:srgbClr val="FF0000"/>
                </a:solidFill>
              </a:rPr>
              <a:t>METADATA</a:t>
            </a:r>
            <a:r>
              <a:rPr lang="en-US" sz="1200" dirty="0"/>
              <a:t>: Map to Meta-data connected to Service to be instantiated for</a:t>
            </a:r>
          </a:p>
          <a:p>
            <a:pPr marL="342900" indent="-342900">
              <a:buAutoNum type="arabicPeriod"/>
            </a:pPr>
            <a:r>
              <a:rPr lang="en-US" sz="1200" b="1" u="sng" dirty="0">
                <a:solidFill>
                  <a:srgbClr val="FF0000"/>
                </a:solidFill>
              </a:rPr>
              <a:t>CONSUMER</a:t>
            </a:r>
            <a:r>
              <a:rPr lang="en-US" sz="1200" dirty="0"/>
              <a:t>: DCAE to connect between service &amp; file. What DCAE component will read this information. Who is consuming the information. SERVICE CHANGE HANDLER is the DCAE “LISTENER” of SDC. Anyone can consume the SDC notifications. [Design Time: (now=R3/R4) person looking at YML designing the Policy, [future] policy to auto-read the YML and then a person looks at it, in YML format], go into policy, approved by people, then into </a:t>
            </a:r>
            <a:r>
              <a:rPr lang="en-US" sz="1200" dirty="0" err="1"/>
              <a:t>tosca</a:t>
            </a:r>
            <a:r>
              <a:rPr lang="en-US" sz="1200" dirty="0"/>
              <a:t>-file blueprint to DCAE to implement a policy)</a:t>
            </a:r>
          </a:p>
          <a:p>
            <a:pPr marL="342900" indent="-342900">
              <a:buAutoNum type="arabicPeriod"/>
            </a:pPr>
            <a:r>
              <a:rPr lang="en-US" sz="1200" b="1" u="sng" dirty="0">
                <a:solidFill>
                  <a:srgbClr val="FF0000"/>
                </a:solidFill>
              </a:rPr>
              <a:t>FORMAT</a:t>
            </a:r>
            <a:r>
              <a:rPr lang="en-US" sz="1200" dirty="0"/>
              <a:t>: Do they expect same format? </a:t>
            </a:r>
          </a:p>
          <a:p>
            <a:pPr marL="342900" indent="-342900">
              <a:buAutoNum type="arabicPeriod"/>
            </a:pPr>
            <a:r>
              <a:rPr lang="en-US" sz="1200" b="1" u="sng" dirty="0">
                <a:solidFill>
                  <a:srgbClr val="FF0000"/>
                </a:solidFill>
              </a:rPr>
              <a:t>MODIFICATIONS</a:t>
            </a:r>
            <a:r>
              <a:rPr lang="en-US" sz="1200" dirty="0"/>
              <a:t>: Does SDC need to do Modifications or processing? [FM] no additional mapping [PM]. Does DCAE-DS or DCAE need any modification to consume the data. [(R3/R4) Nothing needs to be modified. Use as a vendor artifact and is stored “as is”. (future) Vendor may have recommendations. Requirements wanted meta-info stored in YML format. DS &amp; Policy to have “round-trip” YML – interaction w/ policy results reflected back in YML format.] DS SDC GUI. YML loaded in the GUI. Policy-GUI “pending policies”. Approved by designers. CLAMP (GUI) input </a:t>
            </a:r>
            <a:r>
              <a:rPr lang="en-US" sz="1200" dirty="0" err="1"/>
              <a:t>parms</a:t>
            </a:r>
            <a:r>
              <a:rPr lang="en-US" sz="1200" dirty="0"/>
              <a:t> for design template what policy is needed for template. DCAE-DS (GUI) [create re-usable service template]. Events are stored in a database. May have to create schema YMLs can be also be used for schema (to store). (1) what payload &amp; data from </a:t>
            </a:r>
            <a:r>
              <a:rPr lang="en-US" sz="1200" dirty="0" err="1"/>
              <a:t>xNF</a:t>
            </a:r>
            <a:r>
              <a:rPr lang="en-US" sz="1200" dirty="0"/>
              <a:t>. (2) what to do with the data. </a:t>
            </a:r>
          </a:p>
          <a:p>
            <a:pPr marL="342900" indent="-342900">
              <a:buAutoNum type="arabicPeriod"/>
            </a:pPr>
            <a:r>
              <a:rPr lang="en-US" sz="1200" b="1" u="sng" dirty="0">
                <a:solidFill>
                  <a:srgbClr val="FF0000"/>
                </a:solidFill>
              </a:rPr>
              <a:t>DISTRIBUTION </a:t>
            </a:r>
            <a:r>
              <a:rPr lang="en-US" sz="1200" dirty="0"/>
              <a:t>- [YML vendor] &gt; Policy GUI, CLAMP, DCAEDS GUI &gt; DCAE Inventory &gt; Cloudify Blueprint [policy database] &gt; SDC distributes cloudify blueprint to policy controller. Controller distribute to micro-service. RUN TIME Clamp/Policy GUI run-time </a:t>
            </a:r>
            <a:r>
              <a:rPr lang="en-US" sz="1200" dirty="0" err="1"/>
              <a:t>parm</a:t>
            </a:r>
            <a:r>
              <a:rPr lang="en-US" sz="1200" dirty="0"/>
              <a:t> for that blueprint.  DCAE Inventory pulls the blueprint. Update workflow want to change policy. </a:t>
            </a:r>
          </a:p>
          <a:p>
            <a:pPr marL="342900" indent="-342900">
              <a:buAutoNum type="arabicPeriod"/>
            </a:pPr>
            <a:r>
              <a:rPr lang="en-US" sz="1200" b="1" u="sng" dirty="0">
                <a:solidFill>
                  <a:srgbClr val="FF0000"/>
                </a:solidFill>
              </a:rPr>
              <a:t>SUBSCRIBING</a:t>
            </a:r>
            <a:r>
              <a:rPr lang="en-US" sz="1200" dirty="0"/>
              <a:t> - Subscribing to information. (1) new ARTIFACT TYPE can subscribe to that new type, DCAE makes new service, knows to download the new type, (2) all is packaged in the CSAR package. </a:t>
            </a:r>
          </a:p>
          <a:p>
            <a:pPr marL="342900" indent="-342900">
              <a:buAutoNum type="arabicPeriod"/>
            </a:pPr>
            <a:r>
              <a:rPr lang="en-US" sz="1200" b="1" u="sng" dirty="0">
                <a:solidFill>
                  <a:srgbClr val="FF0000"/>
                </a:solidFill>
              </a:rPr>
              <a:t>ARTIFACT TYPE</a:t>
            </a:r>
            <a:r>
              <a:rPr lang="en-US" sz="1200" dirty="0"/>
              <a:t>: Application that receives the artifact needs to know what it is. Will DCAE try one way to read, or another. </a:t>
            </a:r>
            <a:r>
              <a:rPr lang="en-US" sz="1200" i="1" dirty="0"/>
              <a:t>QUESTION do we need a new Artifact Type or can we reuse the DCAE_TOSCA, DCAE_JSON</a:t>
            </a:r>
            <a:r>
              <a:rPr lang="en-US" sz="1200" dirty="0"/>
              <a:t>.</a:t>
            </a:r>
          </a:p>
          <a:p>
            <a:pPr marL="342900" indent="-342900">
              <a:buAutoNum type="arabicPeriod"/>
            </a:pPr>
            <a:r>
              <a:rPr lang="en-US" sz="1200" b="1" u="sng" dirty="0">
                <a:solidFill>
                  <a:srgbClr val="FF0000"/>
                </a:solidFill>
              </a:rPr>
              <a:t>API</a:t>
            </a:r>
            <a:r>
              <a:rPr lang="en-US" sz="1200" dirty="0"/>
              <a:t> - SUPPORT API to retrieve to get whole Artifact or get part of it based on Event Name out of YML to show, PARSE or show portion.</a:t>
            </a:r>
          </a:p>
          <a:p>
            <a:pPr marL="342900" indent="-342900">
              <a:buAutoNum type="arabicPeriod"/>
            </a:pPr>
            <a:r>
              <a:rPr lang="en-US" sz="1200" b="1" u="sng" dirty="0">
                <a:solidFill>
                  <a:srgbClr val="FF0000"/>
                </a:solidFill>
              </a:rPr>
              <a:t>MERGED GUI </a:t>
            </a:r>
            <a:r>
              <a:rPr lang="en-US" sz="1200" dirty="0"/>
              <a:t>– Clamp, Policy, DCAE DS into the SDC Design Studio. These 3 GUI drive the work flow &amp; processing YML registration files.</a:t>
            </a:r>
          </a:p>
          <a:p>
            <a:endParaRPr lang="en-US" sz="1200" dirty="0"/>
          </a:p>
          <a:p>
            <a:r>
              <a:rPr lang="en-US" sz="1200" b="1" dirty="0"/>
              <a:t>Control Loop Sub-Committee (Vijay/ Pam </a:t>
            </a:r>
            <a:r>
              <a:rPr lang="en-US" sz="1200" b="1" dirty="0" err="1"/>
              <a:t>Dragosh</a:t>
            </a:r>
            <a:r>
              <a:rPr lang="en-US" sz="1200" b="1" dirty="0"/>
              <a:t>)</a:t>
            </a:r>
          </a:p>
          <a:p>
            <a:r>
              <a:rPr lang="en-US" sz="1200" dirty="0"/>
              <a:t>    10AM EDT (UTC-4) Wed.</a:t>
            </a:r>
          </a:p>
        </p:txBody>
      </p:sp>
      <p:grpSp>
        <p:nvGrpSpPr>
          <p:cNvPr id="12" name="Group 11">
            <a:extLst>
              <a:ext uri="{FF2B5EF4-FFF2-40B4-BE49-F238E27FC236}">
                <a16:creationId xmlns:a16="http://schemas.microsoft.com/office/drawing/2014/main" id="{40AED2C9-F733-42E6-A8AD-C440A70D0FAD}"/>
              </a:ext>
            </a:extLst>
          </p:cNvPr>
          <p:cNvGrpSpPr/>
          <p:nvPr/>
        </p:nvGrpSpPr>
        <p:grpSpPr>
          <a:xfrm>
            <a:off x="0" y="-64154"/>
            <a:ext cx="6863269" cy="9208154"/>
            <a:chOff x="-5269" y="-17858"/>
            <a:chExt cx="6863269" cy="8598180"/>
          </a:xfrm>
        </p:grpSpPr>
        <p:sp>
          <p:nvSpPr>
            <p:cNvPr id="13" name="Rectangle 12">
              <a:extLst>
                <a:ext uri="{FF2B5EF4-FFF2-40B4-BE49-F238E27FC236}">
                  <a16:creationId xmlns:a16="http://schemas.microsoft.com/office/drawing/2014/main" id="{7CA208C2-A00D-41F0-9C34-78F8F2AAFA3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1070E628-EACC-4069-A900-86CF485E5B65}"/>
                </a:ext>
              </a:extLst>
            </p:cNvPr>
            <p:cNvSpPr txBox="1"/>
            <p:nvPr/>
          </p:nvSpPr>
          <p:spPr>
            <a:xfrm>
              <a:off x="562636" y="-17858"/>
              <a:ext cx="573907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YAML NF REGISTRATION (R4 DUBLIN)</a:t>
              </a:r>
            </a:p>
          </p:txBody>
        </p:sp>
        <p:sp>
          <p:nvSpPr>
            <p:cNvPr id="15" name="Rectangle 14">
              <a:extLst>
                <a:ext uri="{FF2B5EF4-FFF2-40B4-BE49-F238E27FC236}">
                  <a16:creationId xmlns:a16="http://schemas.microsoft.com/office/drawing/2014/main" id="{BDD2D9CD-52B9-4777-A1E7-F1399B2CD94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710687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967A6-D399-4B32-9E56-21A851CB1E4F}"/>
              </a:ext>
            </a:extLst>
          </p:cNvPr>
          <p:cNvSpPr txBox="1"/>
          <p:nvPr/>
        </p:nvSpPr>
        <p:spPr>
          <a:xfrm>
            <a:off x="257176" y="571500"/>
            <a:ext cx="5645007" cy="7294305"/>
          </a:xfrm>
          <a:prstGeom prst="rect">
            <a:avLst/>
          </a:prstGeom>
          <a:noFill/>
        </p:spPr>
        <p:txBody>
          <a:bodyPr wrap="none" rtlCol="0">
            <a:spAutoFit/>
          </a:bodyPr>
          <a:lstStyle/>
          <a:p>
            <a:r>
              <a:rPr lang="en-US" dirty="0"/>
              <a:t>Aug 21, 2018</a:t>
            </a:r>
          </a:p>
          <a:p>
            <a:endParaRPr lang="en-US" dirty="0"/>
          </a:p>
          <a:p>
            <a:r>
              <a:rPr lang="en-US" dirty="0"/>
              <a:t>(NK Shankar)</a:t>
            </a:r>
          </a:p>
          <a:p>
            <a:r>
              <a:rPr lang="en-US" dirty="0"/>
              <a:t>PCI Discussion</a:t>
            </a:r>
          </a:p>
          <a:p>
            <a:endParaRPr lang="en-US" dirty="0"/>
          </a:p>
          <a:p>
            <a:r>
              <a:rPr lang="en-US" dirty="0"/>
              <a:t>If ONAP needs to know about PCI to</a:t>
            </a:r>
          </a:p>
          <a:p>
            <a:r>
              <a:rPr lang="en-US" dirty="0"/>
              <a:t>Perform control loop functions, ONAP needs to know</a:t>
            </a:r>
          </a:p>
          <a:p>
            <a:r>
              <a:rPr lang="en-US" dirty="0"/>
              <a:t>As part of a process flow.</a:t>
            </a:r>
          </a:p>
          <a:p>
            <a:endParaRPr lang="en-US" dirty="0"/>
          </a:p>
          <a:p>
            <a:r>
              <a:rPr lang="en-US" dirty="0"/>
              <a:t>(Arash Hekmat)</a:t>
            </a:r>
          </a:p>
          <a:p>
            <a:r>
              <a:rPr lang="en-US" dirty="0"/>
              <a:t>5G Architecture </a:t>
            </a:r>
          </a:p>
          <a:p>
            <a:r>
              <a:rPr lang="en-US" dirty="0"/>
              <a:t>Configuration kept in SDNC/SDNR</a:t>
            </a:r>
          </a:p>
          <a:p>
            <a:r>
              <a:rPr lang="en-US" dirty="0"/>
              <a:t>Source of 5G configuration information.</a:t>
            </a:r>
          </a:p>
          <a:p>
            <a:r>
              <a:rPr lang="en-US" dirty="0"/>
              <a:t>Control designer studio feature to </a:t>
            </a:r>
            <a:r>
              <a:rPr lang="en-US" b="1" dirty="0"/>
              <a:t>CDT </a:t>
            </a:r>
            <a:r>
              <a:rPr lang="en-US" dirty="0"/>
              <a:t>in Casa/R3</a:t>
            </a:r>
          </a:p>
          <a:p>
            <a:r>
              <a:rPr lang="en-US" dirty="0"/>
              <a:t>Adding XML or JSON template for configuration to CDT</a:t>
            </a:r>
          </a:p>
          <a:p>
            <a:r>
              <a:rPr lang="en-US" dirty="0"/>
              <a:t>CDT would move to SDC Design Studio (additional cap)</a:t>
            </a:r>
          </a:p>
          <a:p>
            <a:r>
              <a:rPr lang="en-US" dirty="0"/>
              <a:t>Consume model/create artifacts.</a:t>
            </a:r>
          </a:p>
          <a:p>
            <a:r>
              <a:rPr lang="en-US" dirty="0"/>
              <a:t>When you have config you config a port IP@, </a:t>
            </a:r>
          </a:p>
          <a:p>
            <a:r>
              <a:rPr lang="en-US" dirty="0"/>
              <a:t>Resource Resolution.</a:t>
            </a:r>
          </a:p>
          <a:p>
            <a:r>
              <a:rPr lang="en-US" dirty="0"/>
              <a:t>Dictionary of resources.</a:t>
            </a:r>
          </a:p>
          <a:p>
            <a:r>
              <a:rPr lang="en-US" dirty="0"/>
              <a:t>Parameters are tagged ($, #) resolve @ Run time.</a:t>
            </a:r>
          </a:p>
          <a:p>
            <a:r>
              <a:rPr lang="en-US" dirty="0"/>
              <a:t>As resource resolution </a:t>
            </a:r>
            <a:r>
              <a:rPr lang="en-US" b="1" dirty="0"/>
              <a:t>SDNC</a:t>
            </a:r>
            <a:r>
              <a:rPr lang="en-US" dirty="0"/>
              <a:t> &gt; templates &gt; data dictionary</a:t>
            </a:r>
          </a:p>
          <a:p>
            <a:r>
              <a:rPr lang="en-US" dirty="0"/>
              <a:t>Resolves parameters to configure NF &gt; </a:t>
            </a:r>
          </a:p>
          <a:p>
            <a:r>
              <a:rPr lang="en-US" dirty="0"/>
              <a:t>Protocol to write config (Ansible, Chef, </a:t>
            </a:r>
            <a:r>
              <a:rPr lang="en-US" dirty="0" err="1"/>
              <a:t>Netconf</a:t>
            </a:r>
            <a:r>
              <a:rPr lang="en-US" dirty="0"/>
              <a:t>)</a:t>
            </a:r>
          </a:p>
          <a:p>
            <a:r>
              <a:rPr lang="en-US" dirty="0"/>
              <a:t>UI Data dictionary/parameters to resolve at run-time</a:t>
            </a:r>
          </a:p>
          <a:p>
            <a:endParaRPr lang="en-US" dirty="0"/>
          </a:p>
        </p:txBody>
      </p:sp>
    </p:spTree>
    <p:extLst>
      <p:ext uri="{BB962C8B-B14F-4D97-AF65-F5344CB8AC3E}">
        <p14:creationId xmlns:p14="http://schemas.microsoft.com/office/powerpoint/2010/main" val="26608998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E788FB-91A6-4804-B155-06E2DB98B43A}"/>
              </a:ext>
            </a:extLst>
          </p:cNvPr>
          <p:cNvPicPr>
            <a:picLocks noChangeAspect="1"/>
          </p:cNvPicPr>
          <p:nvPr/>
        </p:nvPicPr>
        <p:blipFill>
          <a:blip r:embed="rId2"/>
          <a:stretch>
            <a:fillRect/>
          </a:stretch>
        </p:blipFill>
        <p:spPr>
          <a:xfrm>
            <a:off x="0" y="100013"/>
            <a:ext cx="6858000" cy="4471987"/>
          </a:xfrm>
          <a:prstGeom prst="rect">
            <a:avLst/>
          </a:prstGeom>
        </p:spPr>
      </p:pic>
      <p:pic>
        <p:nvPicPr>
          <p:cNvPr id="5" name="Picture 4">
            <a:extLst>
              <a:ext uri="{FF2B5EF4-FFF2-40B4-BE49-F238E27FC236}">
                <a16:creationId xmlns:a16="http://schemas.microsoft.com/office/drawing/2014/main" id="{E9DE790C-72D2-4D30-B434-19E63A45AF76}"/>
              </a:ext>
            </a:extLst>
          </p:cNvPr>
          <p:cNvPicPr>
            <a:picLocks noChangeAspect="1"/>
          </p:cNvPicPr>
          <p:nvPr/>
        </p:nvPicPr>
        <p:blipFill>
          <a:blip r:embed="rId3"/>
          <a:stretch>
            <a:fillRect/>
          </a:stretch>
        </p:blipFill>
        <p:spPr>
          <a:xfrm>
            <a:off x="0" y="4572000"/>
            <a:ext cx="6858000" cy="3728174"/>
          </a:xfrm>
          <a:prstGeom prst="rect">
            <a:avLst/>
          </a:prstGeom>
        </p:spPr>
      </p:pic>
    </p:spTree>
    <p:extLst>
      <p:ext uri="{BB962C8B-B14F-4D97-AF65-F5344CB8AC3E}">
        <p14:creationId xmlns:p14="http://schemas.microsoft.com/office/powerpoint/2010/main" val="22494615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ylinder 3">
            <a:extLst>
              <a:ext uri="{FF2B5EF4-FFF2-40B4-BE49-F238E27FC236}">
                <a16:creationId xmlns:a16="http://schemas.microsoft.com/office/drawing/2014/main" id="{91A28173-DD89-46E3-AC1F-6CF57614506F}"/>
              </a:ext>
            </a:extLst>
          </p:cNvPr>
          <p:cNvSpPr/>
          <p:nvPr/>
        </p:nvSpPr>
        <p:spPr>
          <a:xfrm>
            <a:off x="4858809" y="1460089"/>
            <a:ext cx="571500" cy="4429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7BE85E8-03D6-44F3-A80C-9AC647B73F36}"/>
              </a:ext>
            </a:extLst>
          </p:cNvPr>
          <p:cNvSpPr txBox="1"/>
          <p:nvPr/>
        </p:nvSpPr>
        <p:spPr>
          <a:xfrm>
            <a:off x="4322699" y="1929433"/>
            <a:ext cx="1643720" cy="369332"/>
          </a:xfrm>
          <a:prstGeom prst="rect">
            <a:avLst/>
          </a:prstGeom>
          <a:noFill/>
        </p:spPr>
        <p:txBody>
          <a:bodyPr wrap="none" rtlCol="0">
            <a:spAutoFit/>
          </a:bodyPr>
          <a:lstStyle/>
          <a:p>
            <a:r>
              <a:rPr lang="en-US" dirty="0"/>
              <a:t>DCAE Inventory</a:t>
            </a:r>
          </a:p>
        </p:txBody>
      </p:sp>
      <p:sp>
        <p:nvSpPr>
          <p:cNvPr id="6" name="Cylinder 5">
            <a:extLst>
              <a:ext uri="{FF2B5EF4-FFF2-40B4-BE49-F238E27FC236}">
                <a16:creationId xmlns:a16="http://schemas.microsoft.com/office/drawing/2014/main" id="{E68C58D4-34F5-4397-B47F-A0C18D094548}"/>
              </a:ext>
            </a:extLst>
          </p:cNvPr>
          <p:cNvSpPr/>
          <p:nvPr/>
        </p:nvSpPr>
        <p:spPr>
          <a:xfrm>
            <a:off x="3481692" y="203594"/>
            <a:ext cx="571500" cy="4429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E80CEE4-0E88-480D-997B-F9FD3E82D99F}"/>
              </a:ext>
            </a:extLst>
          </p:cNvPr>
          <p:cNvSpPr txBox="1"/>
          <p:nvPr/>
        </p:nvSpPr>
        <p:spPr>
          <a:xfrm>
            <a:off x="2945582" y="672938"/>
            <a:ext cx="1309846" cy="369332"/>
          </a:xfrm>
          <a:prstGeom prst="rect">
            <a:avLst/>
          </a:prstGeom>
          <a:noFill/>
        </p:spPr>
        <p:txBody>
          <a:bodyPr wrap="none" rtlCol="0">
            <a:spAutoFit/>
          </a:bodyPr>
          <a:lstStyle/>
          <a:p>
            <a:r>
              <a:rPr lang="en-US" dirty="0"/>
              <a:t>SDC Catalog</a:t>
            </a:r>
          </a:p>
        </p:txBody>
      </p:sp>
      <p:sp>
        <p:nvSpPr>
          <p:cNvPr id="8" name="Cylinder 7">
            <a:extLst>
              <a:ext uri="{FF2B5EF4-FFF2-40B4-BE49-F238E27FC236}">
                <a16:creationId xmlns:a16="http://schemas.microsoft.com/office/drawing/2014/main" id="{A7A17D20-ABF8-4509-9CA6-177F7E03492C}"/>
              </a:ext>
            </a:extLst>
          </p:cNvPr>
          <p:cNvSpPr/>
          <p:nvPr/>
        </p:nvSpPr>
        <p:spPr>
          <a:xfrm>
            <a:off x="4689364" y="2722164"/>
            <a:ext cx="571500" cy="4429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7699821-5538-44E7-98E5-EEC9E8095473}"/>
              </a:ext>
            </a:extLst>
          </p:cNvPr>
          <p:cNvSpPr txBox="1"/>
          <p:nvPr/>
        </p:nvSpPr>
        <p:spPr>
          <a:xfrm>
            <a:off x="4153254" y="3191508"/>
            <a:ext cx="1654684" cy="369332"/>
          </a:xfrm>
          <a:prstGeom prst="rect">
            <a:avLst/>
          </a:prstGeom>
          <a:noFill/>
        </p:spPr>
        <p:txBody>
          <a:bodyPr wrap="none" rtlCol="0">
            <a:spAutoFit/>
          </a:bodyPr>
          <a:lstStyle/>
          <a:p>
            <a:r>
              <a:rPr lang="en-US" dirty="0"/>
              <a:t>Policy Database</a:t>
            </a:r>
          </a:p>
        </p:txBody>
      </p:sp>
      <p:sp>
        <p:nvSpPr>
          <p:cNvPr id="10" name="TextBox 9">
            <a:extLst>
              <a:ext uri="{FF2B5EF4-FFF2-40B4-BE49-F238E27FC236}">
                <a16:creationId xmlns:a16="http://schemas.microsoft.com/office/drawing/2014/main" id="{31B2A135-345E-475B-9C09-06CA2B750852}"/>
              </a:ext>
            </a:extLst>
          </p:cNvPr>
          <p:cNvSpPr txBox="1"/>
          <p:nvPr/>
        </p:nvSpPr>
        <p:spPr>
          <a:xfrm>
            <a:off x="575824" y="1312806"/>
            <a:ext cx="1241045" cy="646331"/>
          </a:xfrm>
          <a:prstGeom prst="rect">
            <a:avLst/>
          </a:prstGeom>
          <a:noFill/>
        </p:spPr>
        <p:txBody>
          <a:bodyPr wrap="none" rtlCol="0">
            <a:spAutoFit/>
          </a:bodyPr>
          <a:lstStyle/>
          <a:p>
            <a:r>
              <a:rPr lang="en-US" dirty="0"/>
              <a:t>SDC Design</a:t>
            </a:r>
          </a:p>
          <a:p>
            <a:r>
              <a:rPr lang="en-US" dirty="0"/>
              <a:t>Studio GUI</a:t>
            </a:r>
          </a:p>
        </p:txBody>
      </p:sp>
      <p:sp>
        <p:nvSpPr>
          <p:cNvPr id="11" name="TextBox 10">
            <a:extLst>
              <a:ext uri="{FF2B5EF4-FFF2-40B4-BE49-F238E27FC236}">
                <a16:creationId xmlns:a16="http://schemas.microsoft.com/office/drawing/2014/main" id="{65E19037-D463-4585-A199-96BF613005B0}"/>
              </a:ext>
            </a:extLst>
          </p:cNvPr>
          <p:cNvSpPr txBox="1"/>
          <p:nvPr/>
        </p:nvSpPr>
        <p:spPr>
          <a:xfrm>
            <a:off x="790827" y="1827393"/>
            <a:ext cx="1101584" cy="646331"/>
          </a:xfrm>
          <a:prstGeom prst="rect">
            <a:avLst/>
          </a:prstGeom>
          <a:noFill/>
        </p:spPr>
        <p:txBody>
          <a:bodyPr wrap="none" rtlCol="0">
            <a:spAutoFit/>
          </a:bodyPr>
          <a:lstStyle/>
          <a:p>
            <a:r>
              <a:rPr lang="en-US" dirty="0"/>
              <a:t>DCAE-DS</a:t>
            </a:r>
          </a:p>
          <a:p>
            <a:r>
              <a:rPr lang="en-US" dirty="0"/>
              <a:t>(SDC) GUI</a:t>
            </a:r>
          </a:p>
        </p:txBody>
      </p:sp>
      <p:sp>
        <p:nvSpPr>
          <p:cNvPr id="12" name="TextBox 11">
            <a:extLst>
              <a:ext uri="{FF2B5EF4-FFF2-40B4-BE49-F238E27FC236}">
                <a16:creationId xmlns:a16="http://schemas.microsoft.com/office/drawing/2014/main" id="{CBC804CA-AA91-4000-A47B-F7738A9988B5}"/>
              </a:ext>
            </a:extLst>
          </p:cNvPr>
          <p:cNvSpPr txBox="1"/>
          <p:nvPr/>
        </p:nvSpPr>
        <p:spPr>
          <a:xfrm>
            <a:off x="528352" y="2766595"/>
            <a:ext cx="728276" cy="646331"/>
          </a:xfrm>
          <a:prstGeom prst="rect">
            <a:avLst/>
          </a:prstGeom>
          <a:noFill/>
        </p:spPr>
        <p:txBody>
          <a:bodyPr wrap="none" rtlCol="0">
            <a:spAutoFit/>
          </a:bodyPr>
          <a:lstStyle/>
          <a:p>
            <a:r>
              <a:rPr lang="en-US" dirty="0"/>
              <a:t>Policy</a:t>
            </a:r>
          </a:p>
          <a:p>
            <a:r>
              <a:rPr lang="en-US" dirty="0"/>
              <a:t> GUI</a:t>
            </a:r>
          </a:p>
        </p:txBody>
      </p:sp>
      <p:sp>
        <p:nvSpPr>
          <p:cNvPr id="13" name="TextBox 12">
            <a:extLst>
              <a:ext uri="{FF2B5EF4-FFF2-40B4-BE49-F238E27FC236}">
                <a16:creationId xmlns:a16="http://schemas.microsoft.com/office/drawing/2014/main" id="{AFD62953-948C-4140-8A42-4373B00009E4}"/>
              </a:ext>
            </a:extLst>
          </p:cNvPr>
          <p:cNvSpPr txBox="1"/>
          <p:nvPr/>
        </p:nvSpPr>
        <p:spPr>
          <a:xfrm>
            <a:off x="552162" y="3419063"/>
            <a:ext cx="854721" cy="646331"/>
          </a:xfrm>
          <a:prstGeom prst="rect">
            <a:avLst/>
          </a:prstGeom>
          <a:noFill/>
        </p:spPr>
        <p:txBody>
          <a:bodyPr wrap="none" rtlCol="0">
            <a:spAutoFit/>
          </a:bodyPr>
          <a:lstStyle/>
          <a:p>
            <a:r>
              <a:rPr lang="en-US" dirty="0"/>
              <a:t>CLAMP</a:t>
            </a:r>
          </a:p>
          <a:p>
            <a:r>
              <a:rPr lang="en-US" dirty="0"/>
              <a:t> GUI</a:t>
            </a:r>
          </a:p>
        </p:txBody>
      </p:sp>
      <p:pic>
        <p:nvPicPr>
          <p:cNvPr id="14" name="Picture 2" descr="C:\Users\cheung\AppData\Local\Temp\SNAGHTML648e60b.PNG">
            <a:extLst>
              <a:ext uri="{FF2B5EF4-FFF2-40B4-BE49-F238E27FC236}">
                <a16:creationId xmlns:a16="http://schemas.microsoft.com/office/drawing/2014/main" id="{3758AD0B-2278-44B3-A679-BA9E1E57AD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396" y="17951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493A50DD-D766-4F41-AC7D-6BD5834AF6D0}"/>
              </a:ext>
            </a:extLst>
          </p:cNvPr>
          <p:cNvSpPr txBox="1"/>
          <p:nvPr/>
        </p:nvSpPr>
        <p:spPr>
          <a:xfrm>
            <a:off x="660312" y="670675"/>
            <a:ext cx="2144498" cy="369332"/>
          </a:xfrm>
          <a:prstGeom prst="rect">
            <a:avLst/>
          </a:prstGeom>
          <a:noFill/>
        </p:spPr>
        <p:txBody>
          <a:bodyPr wrap="none" rtlCol="0">
            <a:spAutoFit/>
          </a:bodyPr>
          <a:lstStyle/>
          <a:p>
            <a:r>
              <a:rPr lang="en-US" dirty="0"/>
              <a:t>YML Registration File</a:t>
            </a:r>
          </a:p>
        </p:txBody>
      </p:sp>
      <p:pic>
        <p:nvPicPr>
          <p:cNvPr id="16" name="Picture 2" descr="C:\Users\cheung\AppData\Local\Temp\SNAGHTML648e60b.PNG">
            <a:extLst>
              <a:ext uri="{FF2B5EF4-FFF2-40B4-BE49-F238E27FC236}">
                <a16:creationId xmlns:a16="http://schemas.microsoft.com/office/drawing/2014/main" id="{CA1FC8B9-F935-4811-A8E0-8ED27B6BF1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9980" y="264637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E1DD7A34-FC65-4F46-8F46-237E8C9DC251}"/>
              </a:ext>
            </a:extLst>
          </p:cNvPr>
          <p:cNvSpPr txBox="1"/>
          <p:nvPr/>
        </p:nvSpPr>
        <p:spPr>
          <a:xfrm>
            <a:off x="2093829" y="3114297"/>
            <a:ext cx="1475597" cy="369332"/>
          </a:xfrm>
          <a:prstGeom prst="rect">
            <a:avLst/>
          </a:prstGeom>
          <a:noFill/>
        </p:spPr>
        <p:txBody>
          <a:bodyPr wrap="none" rtlCol="0">
            <a:spAutoFit/>
          </a:bodyPr>
          <a:lstStyle/>
          <a:p>
            <a:r>
              <a:rPr lang="en-US" dirty="0"/>
              <a:t>Policy Artifact</a:t>
            </a:r>
          </a:p>
        </p:txBody>
      </p:sp>
      <p:sp>
        <p:nvSpPr>
          <p:cNvPr id="18" name="Rectangle 17">
            <a:extLst>
              <a:ext uri="{FF2B5EF4-FFF2-40B4-BE49-F238E27FC236}">
                <a16:creationId xmlns:a16="http://schemas.microsoft.com/office/drawing/2014/main" id="{BC164C41-15A5-4F11-B9DA-8E418D74B80B}"/>
              </a:ext>
            </a:extLst>
          </p:cNvPr>
          <p:cNvSpPr/>
          <p:nvPr/>
        </p:nvSpPr>
        <p:spPr>
          <a:xfrm>
            <a:off x="276477" y="4821685"/>
            <a:ext cx="1028700" cy="700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14ECC58-4018-4293-B205-B3890E280176}"/>
              </a:ext>
            </a:extLst>
          </p:cNvPr>
          <p:cNvSpPr txBox="1"/>
          <p:nvPr/>
        </p:nvSpPr>
        <p:spPr>
          <a:xfrm>
            <a:off x="20635" y="5610660"/>
            <a:ext cx="1989968" cy="369332"/>
          </a:xfrm>
          <a:prstGeom prst="rect">
            <a:avLst/>
          </a:prstGeom>
          <a:noFill/>
        </p:spPr>
        <p:txBody>
          <a:bodyPr wrap="none" rtlCol="0">
            <a:spAutoFit/>
          </a:bodyPr>
          <a:lstStyle/>
          <a:p>
            <a:r>
              <a:rPr lang="en-US" dirty="0"/>
              <a:t>DCAE VES Collector</a:t>
            </a:r>
          </a:p>
        </p:txBody>
      </p:sp>
      <p:sp>
        <p:nvSpPr>
          <p:cNvPr id="20" name="Rectangle 19">
            <a:extLst>
              <a:ext uri="{FF2B5EF4-FFF2-40B4-BE49-F238E27FC236}">
                <a16:creationId xmlns:a16="http://schemas.microsoft.com/office/drawing/2014/main" id="{43214391-7566-4961-B333-DE7777183B30}"/>
              </a:ext>
            </a:extLst>
          </p:cNvPr>
          <p:cNvSpPr/>
          <p:nvPr/>
        </p:nvSpPr>
        <p:spPr>
          <a:xfrm>
            <a:off x="276477" y="5999279"/>
            <a:ext cx="1028700" cy="700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1F28814-6CA6-4F73-A565-854689103AB6}"/>
              </a:ext>
            </a:extLst>
          </p:cNvPr>
          <p:cNvSpPr txBox="1"/>
          <p:nvPr/>
        </p:nvSpPr>
        <p:spPr>
          <a:xfrm>
            <a:off x="20635" y="6788254"/>
            <a:ext cx="1475084" cy="369332"/>
          </a:xfrm>
          <a:prstGeom prst="rect">
            <a:avLst/>
          </a:prstGeom>
          <a:noFill/>
        </p:spPr>
        <p:txBody>
          <a:bodyPr wrap="none" rtlCol="0">
            <a:spAutoFit/>
          </a:bodyPr>
          <a:lstStyle/>
          <a:p>
            <a:r>
              <a:rPr lang="en-US" dirty="0"/>
              <a:t>Micro-Service</a:t>
            </a:r>
          </a:p>
        </p:txBody>
      </p:sp>
      <p:pic>
        <p:nvPicPr>
          <p:cNvPr id="22" name="Picture 2" descr="C:\Users\cheung\AppData\Local\Temp\SNAGHTML648e60b.PNG">
            <a:extLst>
              <a:ext uri="{FF2B5EF4-FFF2-40B4-BE49-F238E27FC236}">
                <a16:creationId xmlns:a16="http://schemas.microsoft.com/office/drawing/2014/main" id="{807743B7-30DD-4074-8943-23B37CEC16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153" y="152172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958FF8FB-21D6-464B-877A-3D5E3290F651}"/>
              </a:ext>
            </a:extLst>
          </p:cNvPr>
          <p:cNvSpPr txBox="1"/>
          <p:nvPr/>
        </p:nvSpPr>
        <p:spPr>
          <a:xfrm>
            <a:off x="2211056" y="2050470"/>
            <a:ext cx="1942198" cy="369332"/>
          </a:xfrm>
          <a:prstGeom prst="rect">
            <a:avLst/>
          </a:prstGeom>
          <a:noFill/>
        </p:spPr>
        <p:txBody>
          <a:bodyPr wrap="none" rtlCol="0">
            <a:spAutoFit/>
          </a:bodyPr>
          <a:lstStyle/>
          <a:p>
            <a:r>
              <a:rPr lang="en-US" dirty="0"/>
              <a:t>Cloudify Blue-Print</a:t>
            </a:r>
          </a:p>
        </p:txBody>
      </p:sp>
      <p:sp>
        <p:nvSpPr>
          <p:cNvPr id="24" name="TextBox 23">
            <a:extLst>
              <a:ext uri="{FF2B5EF4-FFF2-40B4-BE49-F238E27FC236}">
                <a16:creationId xmlns:a16="http://schemas.microsoft.com/office/drawing/2014/main" id="{C9411D05-6EDB-4F39-BA0B-7ECAC0987175}"/>
              </a:ext>
            </a:extLst>
          </p:cNvPr>
          <p:cNvSpPr txBox="1"/>
          <p:nvPr/>
        </p:nvSpPr>
        <p:spPr>
          <a:xfrm>
            <a:off x="2134429" y="4290892"/>
            <a:ext cx="4447093" cy="3108543"/>
          </a:xfrm>
          <a:prstGeom prst="rect">
            <a:avLst/>
          </a:prstGeom>
          <a:noFill/>
        </p:spPr>
        <p:txBody>
          <a:bodyPr wrap="square" rtlCol="0">
            <a:spAutoFit/>
          </a:bodyPr>
          <a:lstStyle/>
          <a:p>
            <a:r>
              <a:rPr lang="en-US" sz="1400" dirty="0"/>
              <a:t>DESIGN TIME (Step 1 Policy &amp; YML &gt; Blueprint)</a:t>
            </a:r>
          </a:p>
          <a:p>
            <a:pPr marL="342900" indent="-342900">
              <a:buAutoNum type="arabicPeriod"/>
            </a:pPr>
            <a:r>
              <a:rPr lang="en-US" sz="1400" dirty="0"/>
              <a:t>YML registration loaded SDC catalog (Database)</a:t>
            </a:r>
          </a:p>
          <a:p>
            <a:pPr marL="342900" indent="-342900">
              <a:buAutoNum type="arabicPeriod"/>
            </a:pPr>
            <a:r>
              <a:rPr lang="en-US" sz="1400" dirty="0"/>
              <a:t>[person] Policy Blueprint SDC DS GUI</a:t>
            </a:r>
          </a:p>
          <a:p>
            <a:pPr marL="342900" indent="-342900">
              <a:buAutoNum type="arabicPeriod"/>
            </a:pPr>
            <a:r>
              <a:rPr lang="en-US" sz="1400" dirty="0"/>
              <a:t>Policy Database/DCAE Inventory</a:t>
            </a:r>
          </a:p>
          <a:p>
            <a:pPr marL="342900" indent="-342900">
              <a:buAutoNum type="arabicPeriod"/>
            </a:pPr>
            <a:r>
              <a:rPr lang="en-US" sz="1400" dirty="0"/>
              <a:t>Policy/CLAMP GUI are to modify or create the policy blueprint </a:t>
            </a:r>
          </a:p>
          <a:p>
            <a:pPr marL="342900" indent="-342900">
              <a:buAutoNum type="arabicPeriod"/>
            </a:pPr>
            <a:endParaRPr lang="en-US" sz="1400" dirty="0"/>
          </a:p>
          <a:p>
            <a:r>
              <a:rPr lang="en-US" sz="1400" dirty="0"/>
              <a:t>DESIGN TIME (step 2) </a:t>
            </a:r>
          </a:p>
          <a:p>
            <a:pPr marL="342900" indent="-342900">
              <a:buAutoNum type="arabicPeriod"/>
            </a:pPr>
            <a:r>
              <a:rPr lang="en-US" sz="1400" dirty="0"/>
              <a:t>CLAMP design configurations </a:t>
            </a:r>
          </a:p>
          <a:p>
            <a:pPr marL="342900" indent="-342900">
              <a:buAutoNum type="arabicPeriod"/>
            </a:pPr>
            <a:endParaRPr lang="en-US" sz="1400" dirty="0"/>
          </a:p>
          <a:p>
            <a:r>
              <a:rPr lang="en-US" sz="1400" dirty="0"/>
              <a:t>RUN TIME</a:t>
            </a:r>
          </a:p>
          <a:p>
            <a:pPr marL="342900" indent="-342900">
              <a:buAutoNum type="arabicPeriod"/>
            </a:pPr>
            <a:r>
              <a:rPr lang="en-US" sz="1400" dirty="0"/>
              <a:t>DCAE looks into DCAE Inventory gets the Policy Artifact</a:t>
            </a:r>
          </a:p>
          <a:p>
            <a:pPr marL="342900" indent="-342900">
              <a:buAutoNum type="arabicPeriod"/>
            </a:pPr>
            <a:endParaRPr lang="en-US" sz="1400" dirty="0"/>
          </a:p>
        </p:txBody>
      </p:sp>
      <p:sp>
        <p:nvSpPr>
          <p:cNvPr id="25" name="TextBox 24">
            <a:extLst>
              <a:ext uri="{FF2B5EF4-FFF2-40B4-BE49-F238E27FC236}">
                <a16:creationId xmlns:a16="http://schemas.microsoft.com/office/drawing/2014/main" id="{35C0A5DD-A8AF-411A-B66A-C00B8EB24E7D}"/>
              </a:ext>
            </a:extLst>
          </p:cNvPr>
          <p:cNvSpPr txBox="1"/>
          <p:nvPr/>
        </p:nvSpPr>
        <p:spPr>
          <a:xfrm>
            <a:off x="433276" y="8144709"/>
            <a:ext cx="5991448" cy="369332"/>
          </a:xfrm>
          <a:prstGeom prst="rect">
            <a:avLst/>
          </a:prstGeom>
          <a:noFill/>
        </p:spPr>
        <p:txBody>
          <a:bodyPr wrap="none" rtlCol="0">
            <a:spAutoFit/>
          </a:bodyPr>
          <a:lstStyle/>
          <a:p>
            <a:r>
              <a:rPr lang="en-US" dirty="0"/>
              <a:t>https://wiki.onap.org/display/DW/MicroServices+Onboarding</a:t>
            </a:r>
          </a:p>
        </p:txBody>
      </p:sp>
      <p:sp>
        <p:nvSpPr>
          <p:cNvPr id="26" name="TextBox 25">
            <a:extLst>
              <a:ext uri="{FF2B5EF4-FFF2-40B4-BE49-F238E27FC236}">
                <a16:creationId xmlns:a16="http://schemas.microsoft.com/office/drawing/2014/main" id="{B10ED000-1890-4642-A165-21CB0AE90EDD}"/>
              </a:ext>
            </a:extLst>
          </p:cNvPr>
          <p:cNvSpPr txBox="1"/>
          <p:nvPr/>
        </p:nvSpPr>
        <p:spPr>
          <a:xfrm>
            <a:off x="2220156" y="917363"/>
            <a:ext cx="1785553" cy="646331"/>
          </a:xfrm>
          <a:prstGeom prst="rect">
            <a:avLst/>
          </a:prstGeom>
          <a:noFill/>
        </p:spPr>
        <p:txBody>
          <a:bodyPr wrap="none" rtlCol="0">
            <a:spAutoFit/>
          </a:bodyPr>
          <a:lstStyle/>
          <a:p>
            <a:r>
              <a:rPr lang="en-US" dirty="0"/>
              <a:t>Blueprint</a:t>
            </a:r>
          </a:p>
          <a:p>
            <a:r>
              <a:rPr lang="en-US" dirty="0"/>
              <a:t>Component Spec</a:t>
            </a:r>
          </a:p>
        </p:txBody>
      </p:sp>
      <p:sp>
        <p:nvSpPr>
          <p:cNvPr id="2" name="TextBox 1">
            <a:extLst>
              <a:ext uri="{FF2B5EF4-FFF2-40B4-BE49-F238E27FC236}">
                <a16:creationId xmlns:a16="http://schemas.microsoft.com/office/drawing/2014/main" id="{3BF3D366-2C58-4B8C-91FD-4A2B953BBACA}"/>
              </a:ext>
            </a:extLst>
          </p:cNvPr>
          <p:cNvSpPr txBox="1"/>
          <p:nvPr/>
        </p:nvSpPr>
        <p:spPr>
          <a:xfrm>
            <a:off x="2640774" y="3371155"/>
            <a:ext cx="928652" cy="369332"/>
          </a:xfrm>
          <a:prstGeom prst="rect">
            <a:avLst/>
          </a:prstGeom>
          <a:noFill/>
        </p:spPr>
        <p:txBody>
          <a:bodyPr wrap="none" rtlCol="0">
            <a:spAutoFit/>
          </a:bodyPr>
          <a:lstStyle/>
          <a:p>
            <a:r>
              <a:rPr lang="en-US" dirty="0" err="1"/>
              <a:t>PolicyID</a:t>
            </a:r>
            <a:endParaRPr lang="en-US" dirty="0"/>
          </a:p>
        </p:txBody>
      </p:sp>
      <p:sp>
        <p:nvSpPr>
          <p:cNvPr id="27" name="TextBox 26">
            <a:extLst>
              <a:ext uri="{FF2B5EF4-FFF2-40B4-BE49-F238E27FC236}">
                <a16:creationId xmlns:a16="http://schemas.microsoft.com/office/drawing/2014/main" id="{C68DB0B4-E1E9-4169-B9AE-99011AC4E057}"/>
              </a:ext>
            </a:extLst>
          </p:cNvPr>
          <p:cNvSpPr txBox="1"/>
          <p:nvPr/>
        </p:nvSpPr>
        <p:spPr>
          <a:xfrm>
            <a:off x="407058" y="7067039"/>
            <a:ext cx="1436419" cy="646331"/>
          </a:xfrm>
          <a:prstGeom prst="rect">
            <a:avLst/>
          </a:prstGeom>
          <a:noFill/>
        </p:spPr>
        <p:txBody>
          <a:bodyPr wrap="none" rtlCol="0">
            <a:spAutoFit/>
          </a:bodyPr>
          <a:lstStyle/>
          <a:p>
            <a:r>
              <a:rPr lang="en-US" dirty="0"/>
              <a:t>Event Name</a:t>
            </a:r>
          </a:p>
          <a:p>
            <a:r>
              <a:rPr lang="en-US" dirty="0"/>
              <a:t>Source Name</a:t>
            </a:r>
          </a:p>
        </p:txBody>
      </p:sp>
      <p:pic>
        <p:nvPicPr>
          <p:cNvPr id="28" name="Picture 2" descr="C:\Users\cheung\AppData\Local\Temp\SNAGHTML1da75636.PNG">
            <a:extLst>
              <a:ext uri="{FF2B5EF4-FFF2-40B4-BE49-F238E27FC236}">
                <a16:creationId xmlns:a16="http://schemas.microsoft.com/office/drawing/2014/main" id="{F86803F5-908E-419F-B03A-DE3E983EE0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268" y="1443488"/>
            <a:ext cx="923831" cy="92685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cheung\AppData\Local\Temp\SNAGHTML1da75636.PNG">
            <a:extLst>
              <a:ext uri="{FF2B5EF4-FFF2-40B4-BE49-F238E27FC236}">
                <a16:creationId xmlns:a16="http://schemas.microsoft.com/office/drawing/2014/main" id="{38574735-A213-427C-8BF6-C250DCA689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14" y="2551507"/>
            <a:ext cx="923831" cy="92685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cheung\AppData\Local\Temp\SNAGHTML1da75636.PNG">
            <a:extLst>
              <a:ext uri="{FF2B5EF4-FFF2-40B4-BE49-F238E27FC236}">
                <a16:creationId xmlns:a16="http://schemas.microsoft.com/office/drawing/2014/main" id="{705DF3AB-8585-4AB4-B159-46DC3E8F51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960" y="3659526"/>
            <a:ext cx="923831" cy="926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8534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A209CC2-BD98-48EA-844B-6CEF60DF2C4A}"/>
              </a:ext>
            </a:extLst>
          </p:cNvPr>
          <p:cNvSpPr txBox="1"/>
          <p:nvPr/>
        </p:nvSpPr>
        <p:spPr>
          <a:xfrm>
            <a:off x="142872" y="357184"/>
            <a:ext cx="6572255" cy="4062651"/>
          </a:xfrm>
          <a:prstGeom prst="rect">
            <a:avLst/>
          </a:prstGeom>
          <a:noFill/>
        </p:spPr>
        <p:txBody>
          <a:bodyPr wrap="square" rtlCol="0">
            <a:spAutoFit/>
          </a:bodyPr>
          <a:lstStyle/>
          <a:p>
            <a:r>
              <a:rPr lang="en-US" sz="1600" dirty="0"/>
              <a:t>Oct 10, 2018</a:t>
            </a:r>
          </a:p>
          <a:p>
            <a:endParaRPr lang="en-US" sz="1600" dirty="0"/>
          </a:p>
          <a:p>
            <a:r>
              <a:rPr lang="en-US" sz="1600" dirty="0"/>
              <a:t>Any Event that is a valid domain that is formatted properly will be accepted.</a:t>
            </a:r>
          </a:p>
          <a:p>
            <a:r>
              <a:rPr lang="en-US" sz="1600" dirty="0"/>
              <a:t>And DCAE collector puts it on the DMaaP bus</a:t>
            </a:r>
          </a:p>
          <a:p>
            <a:r>
              <a:rPr lang="en-US" sz="1600" dirty="0"/>
              <a:t>The Microservice will process (and use the YML registration file)</a:t>
            </a:r>
          </a:p>
          <a:p>
            <a:r>
              <a:rPr lang="en-US" sz="1600" dirty="0" err="1"/>
              <a:t>xNF</a:t>
            </a:r>
            <a:r>
              <a:rPr lang="en-US" sz="1600" dirty="0"/>
              <a:t> artifact should be tied to the service</a:t>
            </a:r>
          </a:p>
          <a:p>
            <a:r>
              <a:rPr lang="en-US" sz="1600" dirty="0"/>
              <a:t>When the service is onboarded to platform</a:t>
            </a:r>
          </a:p>
          <a:p>
            <a:r>
              <a:rPr lang="en-US" sz="1600" dirty="0"/>
              <a:t>Should indicate what policy is support</a:t>
            </a:r>
          </a:p>
          <a:p>
            <a:r>
              <a:rPr lang="en-US" sz="1600" dirty="0"/>
              <a:t>These are the specific alarms that I perform analytics on.</a:t>
            </a:r>
          </a:p>
          <a:p>
            <a:r>
              <a:rPr lang="en-US" sz="1600" dirty="0"/>
              <a:t>Translate that into rules for the services.</a:t>
            </a:r>
          </a:p>
          <a:p>
            <a:r>
              <a:rPr lang="en-US" sz="1600" dirty="0"/>
              <a:t>Events, Policy flow is a run-time update.</a:t>
            </a:r>
          </a:p>
          <a:p>
            <a:r>
              <a:rPr lang="en-US" sz="1600" dirty="0"/>
              <a:t>In run-time can change the configuration for that service.</a:t>
            </a:r>
          </a:p>
          <a:p>
            <a:endParaRPr lang="en-US" sz="1600" dirty="0"/>
          </a:p>
          <a:p>
            <a:r>
              <a:rPr lang="en-US" sz="1600" dirty="0"/>
              <a:t>YML registration – </a:t>
            </a:r>
          </a:p>
          <a:p>
            <a:r>
              <a:rPr lang="en-US" sz="1600" dirty="0"/>
              <a:t>YML is never used in run-time</a:t>
            </a:r>
          </a:p>
          <a:p>
            <a:r>
              <a:rPr lang="en-US" sz="1600" dirty="0"/>
              <a:t>They are used to define policies that are used in run-time</a:t>
            </a:r>
          </a:p>
        </p:txBody>
      </p:sp>
      <p:pic>
        <p:nvPicPr>
          <p:cNvPr id="5" name="Picture 4">
            <a:extLst>
              <a:ext uri="{FF2B5EF4-FFF2-40B4-BE49-F238E27FC236}">
                <a16:creationId xmlns:a16="http://schemas.microsoft.com/office/drawing/2014/main" id="{44530055-79E6-4239-9D4A-94677E425D27}"/>
              </a:ext>
            </a:extLst>
          </p:cNvPr>
          <p:cNvPicPr>
            <a:picLocks noChangeAspect="1"/>
          </p:cNvPicPr>
          <p:nvPr/>
        </p:nvPicPr>
        <p:blipFill>
          <a:blip r:embed="rId2"/>
          <a:stretch>
            <a:fillRect/>
          </a:stretch>
        </p:blipFill>
        <p:spPr>
          <a:xfrm>
            <a:off x="0" y="4950000"/>
            <a:ext cx="6858000" cy="4194000"/>
          </a:xfrm>
          <a:prstGeom prst="rect">
            <a:avLst/>
          </a:prstGeom>
        </p:spPr>
      </p:pic>
    </p:spTree>
    <p:extLst>
      <p:ext uri="{BB962C8B-B14F-4D97-AF65-F5344CB8AC3E}">
        <p14:creationId xmlns:p14="http://schemas.microsoft.com/office/powerpoint/2010/main" val="291451445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9D3DA7-B82C-4CCB-AF42-2E13A010F6E2}"/>
              </a:ext>
            </a:extLst>
          </p:cNvPr>
          <p:cNvSpPr txBox="1"/>
          <p:nvPr/>
        </p:nvSpPr>
        <p:spPr>
          <a:xfrm>
            <a:off x="155781" y="172717"/>
            <a:ext cx="6251472" cy="8710077"/>
          </a:xfrm>
          <a:prstGeom prst="rect">
            <a:avLst/>
          </a:prstGeom>
          <a:noFill/>
        </p:spPr>
        <p:txBody>
          <a:bodyPr wrap="square" rtlCol="0">
            <a:spAutoFit/>
          </a:bodyPr>
          <a:lstStyle/>
          <a:p>
            <a:r>
              <a:rPr lang="en-US" sz="1600" dirty="0"/>
              <a:t>NOTES OCT 10, 2018 Control Loop Meeting</a:t>
            </a:r>
          </a:p>
          <a:p>
            <a:r>
              <a:rPr lang="en-US" sz="1600" b="1" dirty="0"/>
              <a:t>ATTENDEES</a:t>
            </a:r>
            <a:r>
              <a:rPr lang="en-US" sz="1600" dirty="0"/>
              <a:t> - Pamela </a:t>
            </a:r>
            <a:r>
              <a:rPr lang="en-US" sz="1600" dirty="0" err="1"/>
              <a:t>Dragosh</a:t>
            </a:r>
            <a:r>
              <a:rPr lang="en-US" sz="1600" dirty="0"/>
              <a:t>, Martial </a:t>
            </a:r>
            <a:r>
              <a:rPr lang="en-US" sz="1600" dirty="0" err="1"/>
              <a:t>Ngueko</a:t>
            </a:r>
            <a:r>
              <a:rPr lang="en-US" sz="1600" dirty="0"/>
              <a:t>, Vijay VK, Vivian Ye, Adam </a:t>
            </a:r>
            <a:r>
              <a:rPr lang="en-US" sz="1600" dirty="0" err="1"/>
              <a:t>Krysiak</a:t>
            </a:r>
            <a:r>
              <a:rPr lang="en-US" sz="1600" dirty="0"/>
              <a:t>, Alex </a:t>
            </a:r>
            <a:r>
              <a:rPr lang="en-US" sz="1600" dirty="0" err="1"/>
              <a:t>Shatov</a:t>
            </a:r>
            <a:r>
              <a:rPr lang="en-US" sz="1600" dirty="0"/>
              <a:t>, Arash Hekmat, Liam Fallon, Lukasz Grech, Marco </a:t>
            </a:r>
            <a:r>
              <a:rPr lang="en-US" sz="1600" dirty="0" err="1"/>
              <a:t>Platania</a:t>
            </a:r>
            <a:r>
              <a:rPr lang="en-US" sz="1600" dirty="0"/>
              <a:t>, Xin Miao</a:t>
            </a:r>
          </a:p>
          <a:p>
            <a:endParaRPr lang="en-US" sz="1600" dirty="0"/>
          </a:p>
          <a:p>
            <a:r>
              <a:rPr lang="en-US" sz="1600" dirty="0"/>
              <a:t>SDC</a:t>
            </a:r>
          </a:p>
          <a:p>
            <a:r>
              <a:rPr lang="en-US" sz="1600" dirty="0"/>
              <a:t>Create a Service</a:t>
            </a:r>
          </a:p>
          <a:p>
            <a:r>
              <a:rPr lang="en-US" sz="1600" dirty="0"/>
              <a:t>Artifacts</a:t>
            </a:r>
          </a:p>
          <a:p>
            <a:r>
              <a:rPr lang="en-US" sz="1600" dirty="0"/>
              <a:t>Use VES registration to automatically indicate Control loops</a:t>
            </a:r>
          </a:p>
          <a:p>
            <a:r>
              <a:rPr lang="en-US" sz="1600" dirty="0"/>
              <a:t>Pick &amp; choose</a:t>
            </a:r>
          </a:p>
          <a:p>
            <a:r>
              <a:rPr lang="en-US" sz="1600" dirty="0"/>
              <a:t>CLAMP &amp; Policy to realize</a:t>
            </a:r>
          </a:p>
          <a:p>
            <a:endParaRPr lang="en-US" sz="1600" dirty="0"/>
          </a:p>
          <a:p>
            <a:r>
              <a:rPr lang="en-US" sz="1600" dirty="0"/>
              <a:t>Control loops – artifact</a:t>
            </a:r>
          </a:p>
          <a:p>
            <a:r>
              <a:rPr lang="en-US" sz="1600" dirty="0"/>
              <a:t>PNF CSAR</a:t>
            </a:r>
          </a:p>
          <a:p>
            <a:r>
              <a:rPr lang="en-US" sz="1600" dirty="0"/>
              <a:t>DCAE DS – cloudify blueprint, templates.</a:t>
            </a:r>
          </a:p>
          <a:p>
            <a:r>
              <a:rPr lang="en-US" sz="1600" dirty="0"/>
              <a:t>	tie together microservices, </a:t>
            </a:r>
          </a:p>
          <a:p>
            <a:r>
              <a:rPr lang="en-US" sz="1600" dirty="0"/>
              <a:t>	assign VES artifacts to specific control loop</a:t>
            </a:r>
          </a:p>
          <a:p>
            <a:r>
              <a:rPr lang="en-US" sz="1600" dirty="0"/>
              <a:t>	alarm that I want to use control loop</a:t>
            </a:r>
          </a:p>
          <a:p>
            <a:r>
              <a:rPr lang="en-US" sz="1600" dirty="0"/>
              <a:t>	at this point in template can specify which PNF types are valid</a:t>
            </a:r>
          </a:p>
          <a:p>
            <a:r>
              <a:rPr lang="en-US" sz="1600" dirty="0"/>
              <a:t>	match template to right VES artifact</a:t>
            </a:r>
          </a:p>
          <a:p>
            <a:endParaRPr lang="en-US" sz="1600" dirty="0"/>
          </a:p>
          <a:p>
            <a:r>
              <a:rPr lang="en-US" sz="1600" dirty="0"/>
              <a:t>For how microservice talk to each other</a:t>
            </a:r>
          </a:p>
          <a:p>
            <a:r>
              <a:rPr lang="en-US" sz="1600" dirty="0"/>
              <a:t>VES registration does that have to be part of DC</a:t>
            </a:r>
          </a:p>
          <a:p>
            <a:endParaRPr lang="en-US" sz="1600" dirty="0"/>
          </a:p>
          <a:p>
            <a:r>
              <a:rPr lang="en-US" sz="1600" dirty="0"/>
              <a:t>Service onboarding (generic) </a:t>
            </a:r>
          </a:p>
          <a:p>
            <a:r>
              <a:rPr lang="en-US" sz="1600" dirty="0"/>
              <a:t>Policy configuration for individual service </a:t>
            </a:r>
          </a:p>
          <a:p>
            <a:r>
              <a:rPr lang="en-US" sz="1600" dirty="0"/>
              <a:t>Tailored to control loop</a:t>
            </a:r>
          </a:p>
          <a:p>
            <a:r>
              <a:rPr lang="en-US" sz="1600" dirty="0"/>
              <a:t>Policy modeling for that service tied to the flow.</a:t>
            </a:r>
          </a:p>
          <a:p>
            <a:r>
              <a:rPr lang="en-US" sz="1600" dirty="0"/>
              <a:t>Support these VES things.</a:t>
            </a:r>
          </a:p>
          <a:p>
            <a:r>
              <a:rPr lang="en-US" sz="1600" dirty="0"/>
              <a:t>HELP TIE Artifacts.</a:t>
            </a:r>
          </a:p>
          <a:p>
            <a:r>
              <a:rPr lang="en-US" sz="1600" dirty="0"/>
              <a:t>QUESTION is there Separate Micro-service per PNF type?</a:t>
            </a:r>
          </a:p>
          <a:p>
            <a:r>
              <a:rPr lang="en-US" sz="1600" dirty="0"/>
              <a:t>Holmes have global instance</a:t>
            </a:r>
          </a:p>
          <a:p>
            <a:r>
              <a:rPr lang="en-US" sz="1600" dirty="0"/>
              <a:t>Rule-update.</a:t>
            </a:r>
          </a:p>
          <a:p>
            <a:r>
              <a:rPr lang="en-US" sz="1600" dirty="0"/>
              <a:t>CLAMP, POLICY, DCAE.</a:t>
            </a:r>
          </a:p>
          <a:p>
            <a:r>
              <a:rPr lang="en-US" sz="1600" dirty="0"/>
              <a:t>Support in automated way.</a:t>
            </a:r>
          </a:p>
        </p:txBody>
      </p:sp>
    </p:spTree>
    <p:extLst>
      <p:ext uri="{BB962C8B-B14F-4D97-AF65-F5344CB8AC3E}">
        <p14:creationId xmlns:p14="http://schemas.microsoft.com/office/powerpoint/2010/main" val="31905027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9677980-0ED7-467A-BB15-D1E171C6F486}"/>
              </a:ext>
            </a:extLst>
          </p:cNvPr>
          <p:cNvSpPr/>
          <p:nvPr/>
        </p:nvSpPr>
        <p:spPr>
          <a:xfrm>
            <a:off x="1915886" y="1480457"/>
            <a:ext cx="2046514" cy="1393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8DBF74F-985A-4077-B6DC-1223F684BF07}"/>
              </a:ext>
            </a:extLst>
          </p:cNvPr>
          <p:cNvSpPr/>
          <p:nvPr/>
        </p:nvSpPr>
        <p:spPr>
          <a:xfrm>
            <a:off x="4250418" y="3154948"/>
            <a:ext cx="2046514" cy="1393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C:\Users\cheung\AppData\Local\Temp\SNAGHTML648e60b.PNG">
            <a:extLst>
              <a:ext uri="{FF2B5EF4-FFF2-40B4-BE49-F238E27FC236}">
                <a16:creationId xmlns:a16="http://schemas.microsoft.com/office/drawing/2014/main" id="{68E54C0F-F5A2-426A-86CF-750C56A218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51" y="202072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cheung\AppData\Local\Temp\SNAGHTML648e60b.PNG">
            <a:extLst>
              <a:ext uri="{FF2B5EF4-FFF2-40B4-BE49-F238E27FC236}">
                <a16:creationId xmlns:a16="http://schemas.microsoft.com/office/drawing/2014/main" id="{A42EF31E-3953-475D-9921-0369EBB175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751" y="217312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cheung\AppData\Local\Temp\SNAGHTML648e60b.PNG">
            <a:extLst>
              <a:ext uri="{FF2B5EF4-FFF2-40B4-BE49-F238E27FC236}">
                <a16:creationId xmlns:a16="http://schemas.microsoft.com/office/drawing/2014/main" id="{EA0FE729-4D02-4639-8CAE-4F86A7E9F1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151" y="232552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cheung\AppData\Local\Temp\SNAGHTML648e60b.PNG">
            <a:extLst>
              <a:ext uri="{FF2B5EF4-FFF2-40B4-BE49-F238E27FC236}">
                <a16:creationId xmlns:a16="http://schemas.microsoft.com/office/drawing/2014/main" id="{7E338FB4-F953-4EA9-A235-8476CA95FE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551" y="247792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E19D74D-D0A4-4BB5-8492-BB64B94AD161}"/>
              </a:ext>
            </a:extLst>
          </p:cNvPr>
          <p:cNvSpPr txBox="1"/>
          <p:nvPr/>
        </p:nvSpPr>
        <p:spPr>
          <a:xfrm>
            <a:off x="417755" y="3154948"/>
            <a:ext cx="968855" cy="923330"/>
          </a:xfrm>
          <a:prstGeom prst="rect">
            <a:avLst/>
          </a:prstGeom>
          <a:noFill/>
        </p:spPr>
        <p:txBody>
          <a:bodyPr wrap="none" rtlCol="0">
            <a:spAutoFit/>
          </a:bodyPr>
          <a:lstStyle/>
          <a:p>
            <a:r>
              <a:rPr lang="en-US" dirty="0"/>
              <a:t>Artifacts</a:t>
            </a:r>
          </a:p>
          <a:p>
            <a:r>
              <a:rPr lang="en-US" dirty="0"/>
              <a:t>YML </a:t>
            </a:r>
            <a:r>
              <a:rPr lang="en-US" dirty="0" err="1"/>
              <a:t>reg</a:t>
            </a:r>
            <a:endParaRPr lang="en-US" dirty="0"/>
          </a:p>
          <a:p>
            <a:r>
              <a:rPr lang="en-US" dirty="0"/>
              <a:t>NF type</a:t>
            </a:r>
          </a:p>
        </p:txBody>
      </p:sp>
      <p:sp>
        <p:nvSpPr>
          <p:cNvPr id="11" name="TextBox 10">
            <a:extLst>
              <a:ext uri="{FF2B5EF4-FFF2-40B4-BE49-F238E27FC236}">
                <a16:creationId xmlns:a16="http://schemas.microsoft.com/office/drawing/2014/main" id="{DC25FC41-6F37-49BF-8674-03522D30AFE4}"/>
              </a:ext>
            </a:extLst>
          </p:cNvPr>
          <p:cNvSpPr txBox="1"/>
          <p:nvPr/>
        </p:nvSpPr>
        <p:spPr>
          <a:xfrm>
            <a:off x="4250418" y="4548320"/>
            <a:ext cx="2565318" cy="1754326"/>
          </a:xfrm>
          <a:prstGeom prst="rect">
            <a:avLst/>
          </a:prstGeom>
          <a:noFill/>
        </p:spPr>
        <p:txBody>
          <a:bodyPr wrap="none" rtlCol="0">
            <a:spAutoFit/>
          </a:bodyPr>
          <a:lstStyle/>
          <a:p>
            <a:r>
              <a:rPr lang="en-US" dirty="0"/>
              <a:t>Micro service </a:t>
            </a:r>
          </a:p>
          <a:p>
            <a:r>
              <a:rPr lang="en-US" dirty="0"/>
              <a:t>(Control Loop)</a:t>
            </a:r>
          </a:p>
          <a:p>
            <a:r>
              <a:rPr lang="en-US" dirty="0"/>
              <a:t>“NF” </a:t>
            </a:r>
          </a:p>
          <a:p>
            <a:r>
              <a:rPr lang="en-US" dirty="0"/>
              <a:t>What kind of NF are you?</a:t>
            </a:r>
          </a:p>
          <a:p>
            <a:r>
              <a:rPr lang="en-US" dirty="0"/>
              <a:t>[Nokia PNF]</a:t>
            </a:r>
          </a:p>
          <a:p>
            <a:endParaRPr lang="en-US" dirty="0"/>
          </a:p>
        </p:txBody>
      </p:sp>
      <p:sp>
        <p:nvSpPr>
          <p:cNvPr id="12" name="TextBox 11">
            <a:extLst>
              <a:ext uri="{FF2B5EF4-FFF2-40B4-BE49-F238E27FC236}">
                <a16:creationId xmlns:a16="http://schemas.microsoft.com/office/drawing/2014/main" id="{8F6ED356-05FA-4D58-833B-C6F7553DCCD2}"/>
              </a:ext>
            </a:extLst>
          </p:cNvPr>
          <p:cNvSpPr txBox="1"/>
          <p:nvPr/>
        </p:nvSpPr>
        <p:spPr>
          <a:xfrm>
            <a:off x="2019307" y="2906226"/>
            <a:ext cx="1839671" cy="646331"/>
          </a:xfrm>
          <a:prstGeom prst="rect">
            <a:avLst/>
          </a:prstGeom>
          <a:noFill/>
        </p:spPr>
        <p:txBody>
          <a:bodyPr wrap="none" rtlCol="0">
            <a:spAutoFit/>
          </a:bodyPr>
          <a:lstStyle/>
          <a:p>
            <a:r>
              <a:rPr lang="en-US" dirty="0"/>
              <a:t>Micro service</a:t>
            </a:r>
          </a:p>
          <a:p>
            <a:r>
              <a:rPr lang="en-US" dirty="0"/>
              <a:t>“Broker”/Mapper</a:t>
            </a:r>
          </a:p>
        </p:txBody>
      </p:sp>
      <p:sp>
        <p:nvSpPr>
          <p:cNvPr id="13" name="TextBox 12">
            <a:extLst>
              <a:ext uri="{FF2B5EF4-FFF2-40B4-BE49-F238E27FC236}">
                <a16:creationId xmlns:a16="http://schemas.microsoft.com/office/drawing/2014/main" id="{E7BB260C-7D4A-4CFF-8A2F-94DB4E0BAFFA}"/>
              </a:ext>
            </a:extLst>
          </p:cNvPr>
          <p:cNvSpPr txBox="1"/>
          <p:nvPr/>
        </p:nvSpPr>
        <p:spPr>
          <a:xfrm>
            <a:off x="4491675" y="2728685"/>
            <a:ext cx="685124" cy="369332"/>
          </a:xfrm>
          <a:prstGeom prst="rect">
            <a:avLst/>
          </a:prstGeom>
          <a:noFill/>
        </p:spPr>
        <p:txBody>
          <a:bodyPr wrap="none" rtlCol="0">
            <a:spAutoFit/>
          </a:bodyPr>
          <a:lstStyle/>
          <a:p>
            <a:r>
              <a:rPr lang="en-US"/>
              <a:t>“</a:t>
            </a:r>
            <a:r>
              <a:rPr lang="en-US" dirty="0"/>
              <a:t>NF” </a:t>
            </a:r>
          </a:p>
        </p:txBody>
      </p:sp>
    </p:spTree>
    <p:extLst>
      <p:ext uri="{BB962C8B-B14F-4D97-AF65-F5344CB8AC3E}">
        <p14:creationId xmlns:p14="http://schemas.microsoft.com/office/powerpoint/2010/main" val="55355952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ight Brace 28">
            <a:extLst>
              <a:ext uri="{FF2B5EF4-FFF2-40B4-BE49-F238E27FC236}">
                <a16:creationId xmlns:a16="http://schemas.microsoft.com/office/drawing/2014/main" id="{FF0FC9E6-1D23-4CDA-9B9A-9536358FB25E}"/>
              </a:ext>
            </a:extLst>
          </p:cNvPr>
          <p:cNvSpPr/>
          <p:nvPr/>
        </p:nvSpPr>
        <p:spPr>
          <a:xfrm flipV="1">
            <a:off x="2701977" y="4519850"/>
            <a:ext cx="326204" cy="243003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FC52FA94-63B2-47A1-8F1B-A6A59AE1E638}"/>
              </a:ext>
            </a:extLst>
          </p:cNvPr>
          <p:cNvSpPr/>
          <p:nvPr/>
        </p:nvSpPr>
        <p:spPr>
          <a:xfrm flipV="1">
            <a:off x="2471874" y="2616315"/>
            <a:ext cx="326204" cy="243003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e 30">
            <a:extLst>
              <a:ext uri="{FF2B5EF4-FFF2-40B4-BE49-F238E27FC236}">
                <a16:creationId xmlns:a16="http://schemas.microsoft.com/office/drawing/2014/main" id="{EF25EAE1-41F3-44D8-A1DF-C26A5D6CC2CC}"/>
              </a:ext>
            </a:extLst>
          </p:cNvPr>
          <p:cNvSpPr/>
          <p:nvPr/>
        </p:nvSpPr>
        <p:spPr>
          <a:xfrm flipV="1">
            <a:off x="2241771" y="598480"/>
            <a:ext cx="326204" cy="243003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Rectangle 3">
            <a:extLst>
              <a:ext uri="{FF2B5EF4-FFF2-40B4-BE49-F238E27FC236}">
                <a16:creationId xmlns:a16="http://schemas.microsoft.com/office/drawing/2014/main" id="{CC047D2A-C0A8-4569-A483-0348EEBFC62B}"/>
              </a:ext>
            </a:extLst>
          </p:cNvPr>
          <p:cNvSpPr/>
          <p:nvPr/>
        </p:nvSpPr>
        <p:spPr>
          <a:xfrm>
            <a:off x="333375" y="654413"/>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8FB1E9D-BCAE-4F30-BE0D-6F55EFB38F35}"/>
              </a:ext>
            </a:extLst>
          </p:cNvPr>
          <p:cNvSpPr txBox="1"/>
          <p:nvPr/>
        </p:nvSpPr>
        <p:spPr>
          <a:xfrm>
            <a:off x="333375" y="654413"/>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Fault_vMrf_alarm003</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Fault_Vmrf-Nokia_Alarm003},</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alarm003},</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6" name="Rectangle 5">
            <a:extLst>
              <a:ext uri="{FF2B5EF4-FFF2-40B4-BE49-F238E27FC236}">
                <a16:creationId xmlns:a16="http://schemas.microsoft.com/office/drawing/2014/main" id="{6C3C2FE1-3C97-4C73-80A0-185E0D4FD18D}"/>
              </a:ext>
            </a:extLst>
          </p:cNvPr>
          <p:cNvSpPr/>
          <p:nvPr/>
        </p:nvSpPr>
        <p:spPr>
          <a:xfrm>
            <a:off x="558119" y="2638106"/>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0337441-CC88-4F9C-B64C-B9AD1520FD58}"/>
              </a:ext>
            </a:extLst>
          </p:cNvPr>
          <p:cNvSpPr txBox="1"/>
          <p:nvPr/>
        </p:nvSpPr>
        <p:spPr>
          <a:xfrm>
            <a:off x="558119" y="2638106"/>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Fault_vMrf_alarm003</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Fault_Vmrf-Nokia_Alarm003},</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alarm003},</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8" name="Rectangle 7">
            <a:extLst>
              <a:ext uri="{FF2B5EF4-FFF2-40B4-BE49-F238E27FC236}">
                <a16:creationId xmlns:a16="http://schemas.microsoft.com/office/drawing/2014/main" id="{1F55266D-4A70-4F09-BB23-72B5F2BD2C9D}"/>
              </a:ext>
            </a:extLst>
          </p:cNvPr>
          <p:cNvSpPr/>
          <p:nvPr/>
        </p:nvSpPr>
        <p:spPr>
          <a:xfrm>
            <a:off x="768349" y="4534714"/>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B6208CD-BCE5-4884-AFE2-4B3B43FA9832}"/>
              </a:ext>
            </a:extLst>
          </p:cNvPr>
          <p:cNvSpPr txBox="1"/>
          <p:nvPr/>
        </p:nvSpPr>
        <p:spPr>
          <a:xfrm>
            <a:off x="768349" y="4534714"/>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Fault_vMrf_alarm003</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Fault_Vmrf-Nokia_Alarm003},</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alarm003},</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10" name="Rectangle 9">
            <a:extLst>
              <a:ext uri="{FF2B5EF4-FFF2-40B4-BE49-F238E27FC236}">
                <a16:creationId xmlns:a16="http://schemas.microsoft.com/office/drawing/2014/main" id="{B3CF767B-8D9E-4440-BD60-E9B3A06C5180}"/>
              </a:ext>
            </a:extLst>
          </p:cNvPr>
          <p:cNvSpPr/>
          <p:nvPr/>
        </p:nvSpPr>
        <p:spPr>
          <a:xfrm>
            <a:off x="993093" y="6431322"/>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62A197A-DFE7-45C6-9EBD-9EAAFE0FB826}"/>
              </a:ext>
            </a:extLst>
          </p:cNvPr>
          <p:cNvSpPr txBox="1"/>
          <p:nvPr/>
        </p:nvSpPr>
        <p:spPr>
          <a:xfrm>
            <a:off x="993093" y="6431322"/>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Fault_vMrf_alarm006</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Fault_Vmrf-Nokia_Alarm006},</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alarm006},</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14" name="TextBox 13">
            <a:extLst>
              <a:ext uri="{FF2B5EF4-FFF2-40B4-BE49-F238E27FC236}">
                <a16:creationId xmlns:a16="http://schemas.microsoft.com/office/drawing/2014/main" id="{CBF2116A-FA09-400B-A5C3-8E0706FD9748}"/>
              </a:ext>
            </a:extLst>
          </p:cNvPr>
          <p:cNvSpPr txBox="1"/>
          <p:nvPr/>
        </p:nvSpPr>
        <p:spPr>
          <a:xfrm>
            <a:off x="265749" y="131193"/>
            <a:ext cx="2162001" cy="523220"/>
          </a:xfrm>
          <a:prstGeom prst="rect">
            <a:avLst/>
          </a:prstGeom>
          <a:noFill/>
        </p:spPr>
        <p:txBody>
          <a:bodyPr wrap="square" rtlCol="0">
            <a:spAutoFit/>
          </a:bodyPr>
          <a:lstStyle/>
          <a:p>
            <a:r>
              <a:rPr lang="en-US" sz="1400" b="1" dirty="0"/>
              <a:t>FM / YAML / Definition for Alarm003 (“Record”)</a:t>
            </a:r>
          </a:p>
        </p:txBody>
      </p:sp>
      <p:sp>
        <p:nvSpPr>
          <p:cNvPr id="15" name="TextBox 14">
            <a:extLst>
              <a:ext uri="{FF2B5EF4-FFF2-40B4-BE49-F238E27FC236}">
                <a16:creationId xmlns:a16="http://schemas.microsoft.com/office/drawing/2014/main" id="{DFDD7FAC-C102-4937-8640-E6F506D2712D}"/>
              </a:ext>
            </a:extLst>
          </p:cNvPr>
          <p:cNvSpPr txBox="1"/>
          <p:nvPr/>
        </p:nvSpPr>
        <p:spPr>
          <a:xfrm rot="16200000">
            <a:off x="-761335" y="3603819"/>
            <a:ext cx="2162001" cy="523220"/>
          </a:xfrm>
          <a:prstGeom prst="rect">
            <a:avLst/>
          </a:prstGeom>
          <a:noFill/>
        </p:spPr>
        <p:txBody>
          <a:bodyPr wrap="square" rtlCol="0">
            <a:spAutoFit/>
          </a:bodyPr>
          <a:lstStyle/>
          <a:p>
            <a:r>
              <a:rPr lang="en-US" sz="1400" b="1" dirty="0"/>
              <a:t>FM / YAML / Definition for Alarm004 (“Record”)</a:t>
            </a:r>
          </a:p>
        </p:txBody>
      </p:sp>
      <p:sp>
        <p:nvSpPr>
          <p:cNvPr id="16" name="TextBox 15">
            <a:extLst>
              <a:ext uri="{FF2B5EF4-FFF2-40B4-BE49-F238E27FC236}">
                <a16:creationId xmlns:a16="http://schemas.microsoft.com/office/drawing/2014/main" id="{E3526DE4-04D2-4D65-85CD-D89B4A55283F}"/>
              </a:ext>
            </a:extLst>
          </p:cNvPr>
          <p:cNvSpPr txBox="1"/>
          <p:nvPr/>
        </p:nvSpPr>
        <p:spPr>
          <a:xfrm rot="16200000">
            <a:off x="-574261" y="5500428"/>
            <a:ext cx="2162001" cy="523220"/>
          </a:xfrm>
          <a:prstGeom prst="rect">
            <a:avLst/>
          </a:prstGeom>
          <a:noFill/>
        </p:spPr>
        <p:txBody>
          <a:bodyPr wrap="square" rtlCol="0">
            <a:spAutoFit/>
          </a:bodyPr>
          <a:lstStyle/>
          <a:p>
            <a:r>
              <a:rPr lang="en-US" sz="1400" b="1" dirty="0"/>
              <a:t>FM / YAML / Definition for Alarm005 (“Record”)</a:t>
            </a:r>
          </a:p>
        </p:txBody>
      </p:sp>
      <p:sp>
        <p:nvSpPr>
          <p:cNvPr id="17" name="TextBox 16">
            <a:extLst>
              <a:ext uri="{FF2B5EF4-FFF2-40B4-BE49-F238E27FC236}">
                <a16:creationId xmlns:a16="http://schemas.microsoft.com/office/drawing/2014/main" id="{129B1402-142D-4B91-8931-D90369676C12}"/>
              </a:ext>
            </a:extLst>
          </p:cNvPr>
          <p:cNvSpPr txBox="1"/>
          <p:nvPr/>
        </p:nvSpPr>
        <p:spPr>
          <a:xfrm rot="16200000">
            <a:off x="-372673" y="7397037"/>
            <a:ext cx="2162001" cy="523220"/>
          </a:xfrm>
          <a:prstGeom prst="rect">
            <a:avLst/>
          </a:prstGeom>
          <a:noFill/>
        </p:spPr>
        <p:txBody>
          <a:bodyPr wrap="square" rtlCol="0">
            <a:spAutoFit/>
          </a:bodyPr>
          <a:lstStyle/>
          <a:p>
            <a:r>
              <a:rPr lang="en-US" sz="1400" b="1" dirty="0"/>
              <a:t>FM / YAML / Definition for Alarm006 (“Record”)</a:t>
            </a:r>
          </a:p>
        </p:txBody>
      </p:sp>
      <p:sp>
        <p:nvSpPr>
          <p:cNvPr id="18" name="Flowchart: Card 17">
            <a:extLst>
              <a:ext uri="{FF2B5EF4-FFF2-40B4-BE49-F238E27FC236}">
                <a16:creationId xmlns:a16="http://schemas.microsoft.com/office/drawing/2014/main" id="{A32EC6ED-8CCC-46FB-A2BB-7D523A3FAC33}"/>
              </a:ext>
            </a:extLst>
          </p:cNvPr>
          <p:cNvSpPr/>
          <p:nvPr/>
        </p:nvSpPr>
        <p:spPr>
          <a:xfrm flipH="1">
            <a:off x="2828756" y="1600146"/>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AF4A7BE-DD47-45D6-9716-B828AB1D07C9}"/>
              </a:ext>
            </a:extLst>
          </p:cNvPr>
          <p:cNvSpPr txBox="1"/>
          <p:nvPr/>
        </p:nvSpPr>
        <p:spPr>
          <a:xfrm>
            <a:off x="3252618" y="1691298"/>
            <a:ext cx="2335448" cy="307777"/>
          </a:xfrm>
          <a:prstGeom prst="rect">
            <a:avLst/>
          </a:prstGeom>
          <a:noFill/>
        </p:spPr>
        <p:txBody>
          <a:bodyPr wrap="none" rtlCol="0">
            <a:spAutoFit/>
          </a:bodyPr>
          <a:lstStyle/>
          <a:p>
            <a:r>
              <a:rPr lang="en-US" sz="1400" dirty="0"/>
              <a:t>Fault “record” for Alarm #003</a:t>
            </a:r>
          </a:p>
        </p:txBody>
      </p:sp>
      <p:sp>
        <p:nvSpPr>
          <p:cNvPr id="22" name="Flowchart: Card 21">
            <a:extLst>
              <a:ext uri="{FF2B5EF4-FFF2-40B4-BE49-F238E27FC236}">
                <a16:creationId xmlns:a16="http://schemas.microsoft.com/office/drawing/2014/main" id="{B7A1A02C-9B79-4566-938F-87BE9C83E2E0}"/>
              </a:ext>
            </a:extLst>
          </p:cNvPr>
          <p:cNvSpPr/>
          <p:nvPr/>
        </p:nvSpPr>
        <p:spPr>
          <a:xfrm flipH="1">
            <a:off x="2996350" y="3612419"/>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5025EBA-E394-4ECD-8458-7F012EA49CF1}"/>
              </a:ext>
            </a:extLst>
          </p:cNvPr>
          <p:cNvSpPr txBox="1"/>
          <p:nvPr/>
        </p:nvSpPr>
        <p:spPr>
          <a:xfrm>
            <a:off x="3420212" y="3703571"/>
            <a:ext cx="2187971" cy="307777"/>
          </a:xfrm>
          <a:prstGeom prst="rect">
            <a:avLst/>
          </a:prstGeom>
          <a:noFill/>
        </p:spPr>
        <p:txBody>
          <a:bodyPr wrap="none" rtlCol="0">
            <a:spAutoFit/>
          </a:bodyPr>
          <a:lstStyle/>
          <a:p>
            <a:r>
              <a:rPr lang="en-US" sz="1400" dirty="0"/>
              <a:t>Fault record for Alarm #004</a:t>
            </a:r>
          </a:p>
        </p:txBody>
      </p:sp>
      <p:sp>
        <p:nvSpPr>
          <p:cNvPr id="24" name="Flowchart: Card 23">
            <a:extLst>
              <a:ext uri="{FF2B5EF4-FFF2-40B4-BE49-F238E27FC236}">
                <a16:creationId xmlns:a16="http://schemas.microsoft.com/office/drawing/2014/main" id="{04BEBBA6-1F43-4F28-8A9B-EA9F9824E334}"/>
              </a:ext>
            </a:extLst>
          </p:cNvPr>
          <p:cNvSpPr/>
          <p:nvPr/>
        </p:nvSpPr>
        <p:spPr>
          <a:xfrm flipH="1">
            <a:off x="3235156" y="5494739"/>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CF84796-0C1C-491C-B1B1-EDB61C3EA0A2}"/>
              </a:ext>
            </a:extLst>
          </p:cNvPr>
          <p:cNvSpPr txBox="1"/>
          <p:nvPr/>
        </p:nvSpPr>
        <p:spPr>
          <a:xfrm>
            <a:off x="3659018" y="5585891"/>
            <a:ext cx="2187971" cy="307777"/>
          </a:xfrm>
          <a:prstGeom prst="rect">
            <a:avLst/>
          </a:prstGeom>
          <a:noFill/>
        </p:spPr>
        <p:txBody>
          <a:bodyPr wrap="none" rtlCol="0">
            <a:spAutoFit/>
          </a:bodyPr>
          <a:lstStyle/>
          <a:p>
            <a:r>
              <a:rPr lang="en-US" sz="1400" dirty="0"/>
              <a:t>Fault record for Alarm #005</a:t>
            </a:r>
          </a:p>
        </p:txBody>
      </p:sp>
      <p:sp>
        <p:nvSpPr>
          <p:cNvPr id="26" name="Flowchart: Card 25">
            <a:extLst>
              <a:ext uri="{FF2B5EF4-FFF2-40B4-BE49-F238E27FC236}">
                <a16:creationId xmlns:a16="http://schemas.microsoft.com/office/drawing/2014/main" id="{4DA777E1-7A2A-4C25-82A3-64905771E5ED}"/>
              </a:ext>
            </a:extLst>
          </p:cNvPr>
          <p:cNvSpPr/>
          <p:nvPr/>
        </p:nvSpPr>
        <p:spPr>
          <a:xfrm flipH="1">
            <a:off x="3445612" y="7348484"/>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B3FB1D9-4618-43EA-B6AC-E88FF69B3E28}"/>
              </a:ext>
            </a:extLst>
          </p:cNvPr>
          <p:cNvSpPr txBox="1"/>
          <p:nvPr/>
        </p:nvSpPr>
        <p:spPr>
          <a:xfrm>
            <a:off x="3869474" y="7439636"/>
            <a:ext cx="2187971" cy="307777"/>
          </a:xfrm>
          <a:prstGeom prst="rect">
            <a:avLst/>
          </a:prstGeom>
          <a:noFill/>
        </p:spPr>
        <p:txBody>
          <a:bodyPr wrap="none" rtlCol="0">
            <a:spAutoFit/>
          </a:bodyPr>
          <a:lstStyle/>
          <a:p>
            <a:r>
              <a:rPr lang="en-US" sz="1400" dirty="0"/>
              <a:t>Fault record for Alarm #006</a:t>
            </a:r>
          </a:p>
        </p:txBody>
      </p:sp>
      <p:sp>
        <p:nvSpPr>
          <p:cNvPr id="28" name="Right Brace 27">
            <a:extLst>
              <a:ext uri="{FF2B5EF4-FFF2-40B4-BE49-F238E27FC236}">
                <a16:creationId xmlns:a16="http://schemas.microsoft.com/office/drawing/2014/main" id="{B0D688B4-6F2F-497F-ABB2-6A197668F5E9}"/>
              </a:ext>
            </a:extLst>
          </p:cNvPr>
          <p:cNvSpPr/>
          <p:nvPr/>
        </p:nvSpPr>
        <p:spPr>
          <a:xfrm flipV="1">
            <a:off x="2932080" y="6380521"/>
            <a:ext cx="326204" cy="243003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a:extLst>
              <a:ext uri="{FF2B5EF4-FFF2-40B4-BE49-F238E27FC236}">
                <a16:creationId xmlns:a16="http://schemas.microsoft.com/office/drawing/2014/main" id="{A5FD4163-923B-42CA-B025-918A0A492308}"/>
              </a:ext>
            </a:extLst>
          </p:cNvPr>
          <p:cNvSpPr txBox="1"/>
          <p:nvPr/>
        </p:nvSpPr>
        <p:spPr>
          <a:xfrm>
            <a:off x="3672002" y="336870"/>
            <a:ext cx="2585923" cy="307777"/>
          </a:xfrm>
          <a:prstGeom prst="rect">
            <a:avLst/>
          </a:prstGeom>
          <a:noFill/>
        </p:spPr>
        <p:txBody>
          <a:bodyPr wrap="square" rtlCol="0">
            <a:spAutoFit/>
          </a:bodyPr>
          <a:lstStyle/>
          <a:p>
            <a:r>
              <a:rPr lang="en-US" sz="1400" b="1" dirty="0"/>
              <a:t>VES Registration Document</a:t>
            </a:r>
          </a:p>
        </p:txBody>
      </p:sp>
    </p:spTree>
    <p:extLst>
      <p:ext uri="{BB962C8B-B14F-4D97-AF65-F5344CB8AC3E}">
        <p14:creationId xmlns:p14="http://schemas.microsoft.com/office/powerpoint/2010/main" val="264438139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cheung\AppData\Local\Temp\SNAGHTML648e60b.PNG">
            <a:extLst>
              <a:ext uri="{FF2B5EF4-FFF2-40B4-BE49-F238E27FC236}">
                <a16:creationId xmlns:a16="http://schemas.microsoft.com/office/drawing/2014/main" id="{26BE6D3D-519E-4445-8D2E-0E0932FDD1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4896" y="404196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BDAA4AB-B274-4436-BDCE-901C8504D21E}"/>
              </a:ext>
            </a:extLst>
          </p:cNvPr>
          <p:cNvSpPr txBox="1"/>
          <p:nvPr/>
        </p:nvSpPr>
        <p:spPr>
          <a:xfrm>
            <a:off x="2887413" y="4560662"/>
            <a:ext cx="3500032" cy="1815882"/>
          </a:xfrm>
          <a:prstGeom prst="rect">
            <a:avLst/>
          </a:prstGeom>
          <a:noFill/>
        </p:spPr>
        <p:txBody>
          <a:bodyPr wrap="square" rtlCol="0">
            <a:spAutoFit/>
          </a:bodyPr>
          <a:lstStyle/>
          <a:p>
            <a:r>
              <a:rPr lang="en-US" sz="1400" b="1" dirty="0">
                <a:solidFill>
                  <a:srgbClr val="FF0000"/>
                </a:solidFill>
              </a:rPr>
              <a:t>YAML REGISTRATION FILE </a:t>
            </a:r>
            <a:r>
              <a:rPr lang="en-US" sz="1400" b="1" dirty="0"/>
              <a:t>(FM, </a:t>
            </a:r>
            <a:r>
              <a:rPr lang="en-US" sz="1400" b="1" dirty="0" err="1"/>
              <a:t>Heartbeating</a:t>
            </a:r>
            <a:r>
              <a:rPr lang="en-US" sz="1400" b="1" dirty="0"/>
              <a:t>, </a:t>
            </a:r>
            <a:r>
              <a:rPr lang="en-US" sz="1400" b="1" dirty="0" err="1"/>
              <a:t>Meas</a:t>
            </a:r>
            <a:r>
              <a:rPr lang="en-US" sz="1400" b="1" dirty="0"/>
              <a:t>, Syslog, Mobile Flow, Sip Signaling, </a:t>
            </a:r>
            <a:r>
              <a:rPr lang="en-US" sz="1400" b="1" dirty="0" err="1"/>
              <a:t>etc</a:t>
            </a:r>
            <a:r>
              <a:rPr lang="en-US" sz="1400" b="1" dirty="0"/>
              <a:t>)</a:t>
            </a:r>
          </a:p>
          <a:p>
            <a:endParaRPr lang="en-US" sz="1400" dirty="0"/>
          </a:p>
          <a:p>
            <a:r>
              <a:rPr lang="en-US" sz="1400" dirty="0"/>
              <a:t>Separate Registration event PER “NF type” (E//, Nokia, Huawei </a:t>
            </a:r>
            <a:r>
              <a:rPr lang="en-US" sz="1400" dirty="0" err="1"/>
              <a:t>etc</a:t>
            </a:r>
            <a:r>
              <a:rPr lang="en-US" sz="1400" dirty="0"/>
              <a:t>) each PNF has separate presentation onboarded PNF. Building block used in different services.</a:t>
            </a:r>
          </a:p>
        </p:txBody>
      </p:sp>
      <p:sp>
        <p:nvSpPr>
          <p:cNvPr id="11" name="TextBox 10">
            <a:extLst>
              <a:ext uri="{FF2B5EF4-FFF2-40B4-BE49-F238E27FC236}">
                <a16:creationId xmlns:a16="http://schemas.microsoft.com/office/drawing/2014/main" id="{B5C63401-AD8D-4EE7-BFFC-0C5220E0FBFC}"/>
              </a:ext>
            </a:extLst>
          </p:cNvPr>
          <p:cNvSpPr txBox="1"/>
          <p:nvPr/>
        </p:nvSpPr>
        <p:spPr>
          <a:xfrm>
            <a:off x="3215611" y="3939902"/>
            <a:ext cx="301686" cy="369332"/>
          </a:xfrm>
          <a:prstGeom prst="rect">
            <a:avLst/>
          </a:prstGeom>
          <a:noFill/>
        </p:spPr>
        <p:txBody>
          <a:bodyPr wrap="none" rtlCol="0">
            <a:spAutoFit/>
          </a:bodyPr>
          <a:lstStyle/>
          <a:p>
            <a:r>
              <a:rPr lang="en-US" dirty="0"/>
              <a:t>1</a:t>
            </a:r>
          </a:p>
        </p:txBody>
      </p:sp>
      <p:sp>
        <p:nvSpPr>
          <p:cNvPr id="12" name="TextBox 11">
            <a:extLst>
              <a:ext uri="{FF2B5EF4-FFF2-40B4-BE49-F238E27FC236}">
                <a16:creationId xmlns:a16="http://schemas.microsoft.com/office/drawing/2014/main" id="{DE55F9D6-E89A-4ADB-BA90-49E514C91528}"/>
              </a:ext>
            </a:extLst>
          </p:cNvPr>
          <p:cNvSpPr txBox="1"/>
          <p:nvPr/>
        </p:nvSpPr>
        <p:spPr>
          <a:xfrm>
            <a:off x="2553667" y="4568340"/>
            <a:ext cx="333746" cy="369332"/>
          </a:xfrm>
          <a:prstGeom prst="rect">
            <a:avLst/>
          </a:prstGeom>
          <a:noFill/>
        </p:spPr>
        <p:txBody>
          <a:bodyPr wrap="none" rtlCol="0">
            <a:spAutoFit/>
          </a:bodyPr>
          <a:lstStyle/>
          <a:p>
            <a:r>
              <a:rPr lang="en-US" dirty="0"/>
              <a:t>N</a:t>
            </a:r>
          </a:p>
        </p:txBody>
      </p:sp>
      <p:sp>
        <p:nvSpPr>
          <p:cNvPr id="13" name="TextBox 12">
            <a:extLst>
              <a:ext uri="{FF2B5EF4-FFF2-40B4-BE49-F238E27FC236}">
                <a16:creationId xmlns:a16="http://schemas.microsoft.com/office/drawing/2014/main" id="{9F15C25C-86F5-4271-B748-F819F6EF2CB3}"/>
              </a:ext>
            </a:extLst>
          </p:cNvPr>
          <p:cNvSpPr txBox="1"/>
          <p:nvPr/>
        </p:nvSpPr>
        <p:spPr>
          <a:xfrm>
            <a:off x="2887413" y="6376544"/>
            <a:ext cx="2423706" cy="738664"/>
          </a:xfrm>
          <a:prstGeom prst="rect">
            <a:avLst/>
          </a:prstGeom>
          <a:noFill/>
        </p:spPr>
        <p:txBody>
          <a:bodyPr wrap="square" rtlCol="0">
            <a:spAutoFit/>
          </a:bodyPr>
          <a:lstStyle/>
          <a:p>
            <a:r>
              <a:rPr lang="en-US" sz="1400" b="1" dirty="0"/>
              <a:t>CONSUMERS: </a:t>
            </a:r>
            <a:r>
              <a:rPr lang="en-US" sz="1400" dirty="0"/>
              <a:t>DCAE, Analytics Applications (?), Custom Plug-ins</a:t>
            </a:r>
          </a:p>
        </p:txBody>
      </p:sp>
      <p:sp>
        <p:nvSpPr>
          <p:cNvPr id="20" name="Rectangle 19">
            <a:extLst>
              <a:ext uri="{FF2B5EF4-FFF2-40B4-BE49-F238E27FC236}">
                <a16:creationId xmlns:a16="http://schemas.microsoft.com/office/drawing/2014/main" id="{501C9C87-6C73-4FFE-B3C0-2D900FFFAF9C}"/>
              </a:ext>
            </a:extLst>
          </p:cNvPr>
          <p:cNvSpPr/>
          <p:nvPr/>
        </p:nvSpPr>
        <p:spPr>
          <a:xfrm>
            <a:off x="4341084" y="7305034"/>
            <a:ext cx="2643362" cy="1277273"/>
          </a:xfrm>
          <a:prstGeom prst="rect">
            <a:avLst/>
          </a:prstGeom>
        </p:spPr>
        <p:txBody>
          <a:bodyPr wrap="square">
            <a:spAutoFit/>
          </a:bodyPr>
          <a:lstStyle/>
          <a:p>
            <a:r>
              <a:rPr lang="en-US" sz="700" dirty="0"/>
              <a:t>• ‘Fault’ for the fault domain</a:t>
            </a:r>
          </a:p>
          <a:p>
            <a:r>
              <a:rPr lang="en-US" sz="700" dirty="0"/>
              <a:t>• ‘Heartbeat’ for the heartbeat domain</a:t>
            </a:r>
          </a:p>
          <a:p>
            <a:r>
              <a:rPr lang="en-US" sz="700" dirty="0"/>
              <a:t>• ‘Measurement’ for the measurements domain</a:t>
            </a:r>
          </a:p>
          <a:p>
            <a:r>
              <a:rPr lang="en-US" sz="700" dirty="0"/>
              <a:t>• ‘</a:t>
            </a:r>
            <a:r>
              <a:rPr lang="en-US" sz="700" dirty="0" err="1"/>
              <a:t>MobileFlow</a:t>
            </a:r>
            <a:r>
              <a:rPr lang="en-US" sz="700" dirty="0"/>
              <a:t>’ for the </a:t>
            </a:r>
            <a:r>
              <a:rPr lang="en-US" sz="700" dirty="0" err="1"/>
              <a:t>mobileFlow</a:t>
            </a:r>
            <a:r>
              <a:rPr lang="en-US" sz="700" dirty="0"/>
              <a:t> domain</a:t>
            </a:r>
          </a:p>
          <a:p>
            <a:r>
              <a:rPr lang="en-US" sz="700" dirty="0"/>
              <a:t>• ‘Other’ for the other domain</a:t>
            </a:r>
          </a:p>
          <a:p>
            <a:r>
              <a:rPr lang="en-US" sz="700" dirty="0"/>
              <a:t>• ‘</a:t>
            </a:r>
            <a:r>
              <a:rPr lang="en-US" sz="700" dirty="0" err="1"/>
              <a:t>PnfReg</a:t>
            </a:r>
            <a:r>
              <a:rPr lang="en-US" sz="700" dirty="0"/>
              <a:t>’ for the </a:t>
            </a:r>
            <a:r>
              <a:rPr lang="en-US" sz="700" dirty="0" err="1"/>
              <a:t>pnfRegistration</a:t>
            </a:r>
            <a:r>
              <a:rPr lang="en-US" sz="700" dirty="0"/>
              <a:t> domain</a:t>
            </a:r>
          </a:p>
          <a:p>
            <a:r>
              <a:rPr lang="en-US" sz="700" dirty="0"/>
              <a:t>• ‘</a:t>
            </a:r>
            <a:r>
              <a:rPr lang="en-US" sz="700" dirty="0" err="1"/>
              <a:t>SipSignaling</a:t>
            </a:r>
            <a:r>
              <a:rPr lang="en-US" sz="700" dirty="0"/>
              <a:t>’ for the </a:t>
            </a:r>
            <a:r>
              <a:rPr lang="en-US" sz="700" dirty="0" err="1"/>
              <a:t>sipSignaling</a:t>
            </a:r>
            <a:r>
              <a:rPr lang="en-US" sz="700" dirty="0"/>
              <a:t> domain</a:t>
            </a:r>
          </a:p>
          <a:p>
            <a:r>
              <a:rPr lang="en-US" sz="700" dirty="0"/>
              <a:t>• ‘</a:t>
            </a:r>
            <a:r>
              <a:rPr lang="en-US" sz="700" dirty="0" err="1"/>
              <a:t>StateChange</a:t>
            </a:r>
            <a:r>
              <a:rPr lang="en-US" sz="700" dirty="0"/>
              <a:t>’ for the </a:t>
            </a:r>
            <a:r>
              <a:rPr lang="en-US" sz="700" dirty="0" err="1"/>
              <a:t>stateChange</a:t>
            </a:r>
            <a:r>
              <a:rPr lang="en-US" sz="700" dirty="0"/>
              <a:t> domain</a:t>
            </a:r>
          </a:p>
          <a:p>
            <a:r>
              <a:rPr lang="en-US" sz="700" dirty="0"/>
              <a:t>• ‘Syslog’ for the syslog domain</a:t>
            </a:r>
          </a:p>
          <a:p>
            <a:r>
              <a:rPr lang="en-US" sz="700" dirty="0"/>
              <a:t>• ‘</a:t>
            </a:r>
            <a:r>
              <a:rPr lang="en-US" sz="700" dirty="0" err="1"/>
              <a:t>Tca</a:t>
            </a:r>
            <a:r>
              <a:rPr lang="en-US" sz="700" dirty="0"/>
              <a:t>’ for the </a:t>
            </a:r>
            <a:r>
              <a:rPr lang="en-US" sz="700" dirty="0" err="1"/>
              <a:t>thresholdCrossingAlert</a:t>
            </a:r>
            <a:r>
              <a:rPr lang="en-US" sz="700" dirty="0"/>
              <a:t> domain</a:t>
            </a:r>
          </a:p>
          <a:p>
            <a:r>
              <a:rPr lang="en-US" sz="700" dirty="0"/>
              <a:t>• ‘</a:t>
            </a:r>
            <a:r>
              <a:rPr lang="en-US" sz="700" dirty="0" err="1"/>
              <a:t>VoiceQuality</a:t>
            </a:r>
            <a:r>
              <a:rPr lang="en-US" sz="700" dirty="0"/>
              <a:t>’ for the </a:t>
            </a:r>
            <a:r>
              <a:rPr lang="en-US" sz="700" dirty="0" err="1"/>
              <a:t>voiceQuality</a:t>
            </a:r>
            <a:r>
              <a:rPr lang="en-US" sz="700" dirty="0"/>
              <a:t> domain</a:t>
            </a:r>
          </a:p>
        </p:txBody>
      </p:sp>
      <p:sp>
        <p:nvSpPr>
          <p:cNvPr id="21" name="TextBox 20">
            <a:extLst>
              <a:ext uri="{FF2B5EF4-FFF2-40B4-BE49-F238E27FC236}">
                <a16:creationId xmlns:a16="http://schemas.microsoft.com/office/drawing/2014/main" id="{E5D44949-3589-4AFF-B322-3781D23C3086}"/>
              </a:ext>
            </a:extLst>
          </p:cNvPr>
          <p:cNvSpPr txBox="1"/>
          <p:nvPr/>
        </p:nvSpPr>
        <p:spPr>
          <a:xfrm>
            <a:off x="2069083" y="8682335"/>
            <a:ext cx="6172200" cy="461665"/>
          </a:xfrm>
          <a:prstGeom prst="rect">
            <a:avLst/>
          </a:prstGeom>
          <a:noFill/>
        </p:spPr>
        <p:txBody>
          <a:bodyPr wrap="square" rtlCol="0">
            <a:spAutoFit/>
          </a:bodyPr>
          <a:lstStyle/>
          <a:p>
            <a:pPr marL="342900" indent="-342900">
              <a:buAutoNum type="arabicPeriod"/>
            </a:pPr>
            <a:r>
              <a:rPr lang="en-US" sz="1200" dirty="0"/>
              <a:t>NORMALIZE – different definition for different NFs. </a:t>
            </a:r>
          </a:p>
          <a:p>
            <a:pPr marL="342900" indent="-342900">
              <a:buAutoNum type="arabicPeriod"/>
            </a:pPr>
            <a:r>
              <a:rPr lang="en-US" sz="1200" dirty="0"/>
              <a:t>DCAE-DS – could be used to modify the YAML registration if necessary</a:t>
            </a:r>
          </a:p>
        </p:txBody>
      </p:sp>
      <p:sp>
        <p:nvSpPr>
          <p:cNvPr id="23" name="Flowchart: Card 22">
            <a:extLst>
              <a:ext uri="{FF2B5EF4-FFF2-40B4-BE49-F238E27FC236}">
                <a16:creationId xmlns:a16="http://schemas.microsoft.com/office/drawing/2014/main" id="{48390DDC-014A-4935-831F-9B43C4FB6C03}"/>
              </a:ext>
            </a:extLst>
          </p:cNvPr>
          <p:cNvSpPr/>
          <p:nvPr/>
        </p:nvSpPr>
        <p:spPr>
          <a:xfrm flipH="1">
            <a:off x="208467" y="985782"/>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01FF166-B40F-44F3-A3AA-D79F770B2484}"/>
              </a:ext>
            </a:extLst>
          </p:cNvPr>
          <p:cNvSpPr txBox="1"/>
          <p:nvPr/>
        </p:nvSpPr>
        <p:spPr>
          <a:xfrm>
            <a:off x="732344" y="1097891"/>
            <a:ext cx="1128963" cy="307777"/>
          </a:xfrm>
          <a:prstGeom prst="rect">
            <a:avLst/>
          </a:prstGeom>
          <a:noFill/>
        </p:spPr>
        <p:txBody>
          <a:bodyPr wrap="none" rtlCol="0">
            <a:spAutoFit/>
          </a:bodyPr>
          <a:lstStyle/>
          <a:p>
            <a:r>
              <a:rPr lang="en-US" sz="1400" dirty="0"/>
              <a:t>Fault records</a:t>
            </a:r>
          </a:p>
        </p:txBody>
      </p:sp>
      <p:sp>
        <p:nvSpPr>
          <p:cNvPr id="25" name="TextBox 24">
            <a:extLst>
              <a:ext uri="{FF2B5EF4-FFF2-40B4-BE49-F238E27FC236}">
                <a16:creationId xmlns:a16="http://schemas.microsoft.com/office/drawing/2014/main" id="{2A672F6B-FA5F-445A-B3B3-9DFC3F3E2BFA}"/>
              </a:ext>
            </a:extLst>
          </p:cNvPr>
          <p:cNvSpPr txBox="1"/>
          <p:nvPr/>
        </p:nvSpPr>
        <p:spPr>
          <a:xfrm>
            <a:off x="732344" y="1684408"/>
            <a:ext cx="1510413" cy="307777"/>
          </a:xfrm>
          <a:prstGeom prst="rect">
            <a:avLst/>
          </a:prstGeom>
          <a:noFill/>
        </p:spPr>
        <p:txBody>
          <a:bodyPr wrap="none" rtlCol="0">
            <a:spAutoFit/>
          </a:bodyPr>
          <a:lstStyle/>
          <a:p>
            <a:r>
              <a:rPr lang="en-US" sz="1400" dirty="0"/>
              <a:t>Heartbeat records</a:t>
            </a:r>
          </a:p>
        </p:txBody>
      </p:sp>
      <p:sp>
        <p:nvSpPr>
          <p:cNvPr id="26" name="TextBox 25">
            <a:extLst>
              <a:ext uri="{FF2B5EF4-FFF2-40B4-BE49-F238E27FC236}">
                <a16:creationId xmlns:a16="http://schemas.microsoft.com/office/drawing/2014/main" id="{F02B1CDA-D61A-4D61-9346-04E178AC712C}"/>
              </a:ext>
            </a:extLst>
          </p:cNvPr>
          <p:cNvSpPr txBox="1"/>
          <p:nvPr/>
        </p:nvSpPr>
        <p:spPr>
          <a:xfrm>
            <a:off x="732344" y="2270925"/>
            <a:ext cx="1799788" cy="307777"/>
          </a:xfrm>
          <a:prstGeom prst="rect">
            <a:avLst/>
          </a:prstGeom>
          <a:noFill/>
        </p:spPr>
        <p:txBody>
          <a:bodyPr wrap="none" rtlCol="0">
            <a:spAutoFit/>
          </a:bodyPr>
          <a:lstStyle/>
          <a:p>
            <a:r>
              <a:rPr lang="en-US" sz="1400" dirty="0"/>
              <a:t>Measurement records</a:t>
            </a:r>
          </a:p>
        </p:txBody>
      </p:sp>
      <p:sp>
        <p:nvSpPr>
          <p:cNvPr id="27" name="Flowchart: Card 26">
            <a:extLst>
              <a:ext uri="{FF2B5EF4-FFF2-40B4-BE49-F238E27FC236}">
                <a16:creationId xmlns:a16="http://schemas.microsoft.com/office/drawing/2014/main" id="{945165A3-0930-498F-9438-8D147D27D5F6}"/>
              </a:ext>
            </a:extLst>
          </p:cNvPr>
          <p:cNvSpPr/>
          <p:nvPr/>
        </p:nvSpPr>
        <p:spPr>
          <a:xfrm flipH="1">
            <a:off x="208467" y="1572119"/>
            <a:ext cx="423862" cy="524300"/>
          </a:xfrm>
          <a:prstGeom prst="flowChartPunchedCar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Card 27">
            <a:extLst>
              <a:ext uri="{FF2B5EF4-FFF2-40B4-BE49-F238E27FC236}">
                <a16:creationId xmlns:a16="http://schemas.microsoft.com/office/drawing/2014/main" id="{191739D1-BD2C-4617-83CC-9614593A7671}"/>
              </a:ext>
            </a:extLst>
          </p:cNvPr>
          <p:cNvSpPr/>
          <p:nvPr/>
        </p:nvSpPr>
        <p:spPr>
          <a:xfrm flipH="1">
            <a:off x="208467" y="2158456"/>
            <a:ext cx="423862" cy="524300"/>
          </a:xfrm>
          <a:prstGeom prst="flowChartPunchedCar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ard 18">
            <a:extLst>
              <a:ext uri="{FF2B5EF4-FFF2-40B4-BE49-F238E27FC236}">
                <a16:creationId xmlns:a16="http://schemas.microsoft.com/office/drawing/2014/main" id="{55C176EB-6443-48E3-B956-F3694292709C}"/>
              </a:ext>
            </a:extLst>
          </p:cNvPr>
          <p:cNvSpPr/>
          <p:nvPr/>
        </p:nvSpPr>
        <p:spPr>
          <a:xfrm flipH="1">
            <a:off x="208467" y="2744793"/>
            <a:ext cx="423862" cy="524300"/>
          </a:xfrm>
          <a:prstGeom prst="flowChartPunchedCard">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B0B6B9B-6832-4963-ACAD-7CD3438D2055}"/>
              </a:ext>
            </a:extLst>
          </p:cNvPr>
          <p:cNvSpPr txBox="1"/>
          <p:nvPr/>
        </p:nvSpPr>
        <p:spPr>
          <a:xfrm>
            <a:off x="732344" y="2857442"/>
            <a:ext cx="1704569" cy="307777"/>
          </a:xfrm>
          <a:prstGeom prst="rect">
            <a:avLst/>
          </a:prstGeom>
          <a:noFill/>
        </p:spPr>
        <p:txBody>
          <a:bodyPr wrap="none" rtlCol="0">
            <a:spAutoFit/>
          </a:bodyPr>
          <a:lstStyle/>
          <a:p>
            <a:r>
              <a:rPr lang="en-US" sz="1400" dirty="0"/>
              <a:t>Mobile Flow Records</a:t>
            </a:r>
          </a:p>
        </p:txBody>
      </p:sp>
      <p:sp>
        <p:nvSpPr>
          <p:cNvPr id="29" name="TextBox 28">
            <a:extLst>
              <a:ext uri="{FF2B5EF4-FFF2-40B4-BE49-F238E27FC236}">
                <a16:creationId xmlns:a16="http://schemas.microsoft.com/office/drawing/2014/main" id="{0A07C131-12AD-45D9-9315-FBD63E6411F8}"/>
              </a:ext>
            </a:extLst>
          </p:cNvPr>
          <p:cNvSpPr txBox="1"/>
          <p:nvPr/>
        </p:nvSpPr>
        <p:spPr>
          <a:xfrm>
            <a:off x="732344" y="3443959"/>
            <a:ext cx="1885324" cy="307777"/>
          </a:xfrm>
          <a:prstGeom prst="rect">
            <a:avLst/>
          </a:prstGeom>
          <a:noFill/>
        </p:spPr>
        <p:txBody>
          <a:bodyPr wrap="none" rtlCol="0">
            <a:spAutoFit/>
          </a:bodyPr>
          <a:lstStyle/>
          <a:p>
            <a:r>
              <a:rPr lang="en-US" sz="1400" dirty="0" err="1"/>
              <a:t>PnfRegistration</a:t>
            </a:r>
            <a:r>
              <a:rPr lang="en-US" sz="1400" dirty="0"/>
              <a:t> records</a:t>
            </a:r>
          </a:p>
        </p:txBody>
      </p:sp>
      <p:sp>
        <p:nvSpPr>
          <p:cNvPr id="30" name="TextBox 29">
            <a:extLst>
              <a:ext uri="{FF2B5EF4-FFF2-40B4-BE49-F238E27FC236}">
                <a16:creationId xmlns:a16="http://schemas.microsoft.com/office/drawing/2014/main" id="{6037E35B-D367-4C14-85F3-D67B30946972}"/>
              </a:ext>
            </a:extLst>
          </p:cNvPr>
          <p:cNvSpPr txBox="1"/>
          <p:nvPr/>
        </p:nvSpPr>
        <p:spPr>
          <a:xfrm>
            <a:off x="732344" y="4030476"/>
            <a:ext cx="1638718" cy="307777"/>
          </a:xfrm>
          <a:prstGeom prst="rect">
            <a:avLst/>
          </a:prstGeom>
          <a:noFill/>
        </p:spPr>
        <p:txBody>
          <a:bodyPr wrap="none" rtlCol="0">
            <a:spAutoFit/>
          </a:bodyPr>
          <a:lstStyle/>
          <a:p>
            <a:r>
              <a:rPr lang="en-US" sz="1400" dirty="0" err="1"/>
              <a:t>SipSignaling</a:t>
            </a:r>
            <a:r>
              <a:rPr lang="en-US" sz="1400" dirty="0"/>
              <a:t> records</a:t>
            </a:r>
          </a:p>
        </p:txBody>
      </p:sp>
      <p:sp>
        <p:nvSpPr>
          <p:cNvPr id="31" name="Flowchart: Card 30">
            <a:extLst>
              <a:ext uri="{FF2B5EF4-FFF2-40B4-BE49-F238E27FC236}">
                <a16:creationId xmlns:a16="http://schemas.microsoft.com/office/drawing/2014/main" id="{A2BE09D7-20F5-4777-B96C-545F7CD455E3}"/>
              </a:ext>
            </a:extLst>
          </p:cNvPr>
          <p:cNvSpPr/>
          <p:nvPr/>
        </p:nvSpPr>
        <p:spPr>
          <a:xfrm flipH="1">
            <a:off x="208467" y="3331130"/>
            <a:ext cx="423862" cy="524300"/>
          </a:xfrm>
          <a:prstGeom prst="flowChartPunchedCard">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Card 31">
            <a:extLst>
              <a:ext uri="{FF2B5EF4-FFF2-40B4-BE49-F238E27FC236}">
                <a16:creationId xmlns:a16="http://schemas.microsoft.com/office/drawing/2014/main" id="{F629E3C1-CE02-4F67-881C-7C94E7B603BB}"/>
              </a:ext>
            </a:extLst>
          </p:cNvPr>
          <p:cNvSpPr/>
          <p:nvPr/>
        </p:nvSpPr>
        <p:spPr>
          <a:xfrm flipH="1">
            <a:off x="208467" y="3917467"/>
            <a:ext cx="423862" cy="524300"/>
          </a:xfrm>
          <a:prstGeom prst="flowChartPunchedCard">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Card 32">
            <a:extLst>
              <a:ext uri="{FF2B5EF4-FFF2-40B4-BE49-F238E27FC236}">
                <a16:creationId xmlns:a16="http://schemas.microsoft.com/office/drawing/2014/main" id="{0985DCF8-64D3-4D2C-A5EA-1E3398F14EB2}"/>
              </a:ext>
            </a:extLst>
          </p:cNvPr>
          <p:cNvSpPr/>
          <p:nvPr/>
        </p:nvSpPr>
        <p:spPr>
          <a:xfrm flipH="1">
            <a:off x="223139" y="4503804"/>
            <a:ext cx="423862" cy="524300"/>
          </a:xfrm>
          <a:prstGeom prst="flowChartPunchedCar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E9722A4-B8F9-4F67-8B2F-B7E7820D3653}"/>
              </a:ext>
            </a:extLst>
          </p:cNvPr>
          <p:cNvSpPr txBox="1"/>
          <p:nvPr/>
        </p:nvSpPr>
        <p:spPr>
          <a:xfrm>
            <a:off x="732344" y="4616993"/>
            <a:ext cx="1762149" cy="307777"/>
          </a:xfrm>
          <a:prstGeom prst="rect">
            <a:avLst/>
          </a:prstGeom>
          <a:noFill/>
        </p:spPr>
        <p:txBody>
          <a:bodyPr wrap="none" rtlCol="0">
            <a:spAutoFit/>
          </a:bodyPr>
          <a:lstStyle/>
          <a:p>
            <a:r>
              <a:rPr lang="en-US" sz="1400" dirty="0"/>
              <a:t>State Change Records</a:t>
            </a:r>
          </a:p>
        </p:txBody>
      </p:sp>
      <p:sp>
        <p:nvSpPr>
          <p:cNvPr id="35" name="TextBox 34">
            <a:extLst>
              <a:ext uri="{FF2B5EF4-FFF2-40B4-BE49-F238E27FC236}">
                <a16:creationId xmlns:a16="http://schemas.microsoft.com/office/drawing/2014/main" id="{9C3374BE-ACB6-496C-B798-28487566DAA5}"/>
              </a:ext>
            </a:extLst>
          </p:cNvPr>
          <p:cNvSpPr txBox="1"/>
          <p:nvPr/>
        </p:nvSpPr>
        <p:spPr>
          <a:xfrm>
            <a:off x="732344" y="5203510"/>
            <a:ext cx="1253356" cy="307777"/>
          </a:xfrm>
          <a:prstGeom prst="rect">
            <a:avLst/>
          </a:prstGeom>
          <a:noFill/>
        </p:spPr>
        <p:txBody>
          <a:bodyPr wrap="none" rtlCol="0">
            <a:spAutoFit/>
          </a:bodyPr>
          <a:lstStyle/>
          <a:p>
            <a:r>
              <a:rPr lang="en-US" sz="1400" dirty="0" err="1"/>
              <a:t>SysLog</a:t>
            </a:r>
            <a:r>
              <a:rPr lang="en-US" sz="1400" dirty="0"/>
              <a:t> records</a:t>
            </a:r>
          </a:p>
        </p:txBody>
      </p:sp>
      <p:sp>
        <p:nvSpPr>
          <p:cNvPr id="36" name="TextBox 35">
            <a:extLst>
              <a:ext uri="{FF2B5EF4-FFF2-40B4-BE49-F238E27FC236}">
                <a16:creationId xmlns:a16="http://schemas.microsoft.com/office/drawing/2014/main" id="{32EF412C-1FF7-4848-9B56-91856D457711}"/>
              </a:ext>
            </a:extLst>
          </p:cNvPr>
          <p:cNvSpPr txBox="1"/>
          <p:nvPr/>
        </p:nvSpPr>
        <p:spPr>
          <a:xfrm>
            <a:off x="732344" y="5790027"/>
            <a:ext cx="1053173" cy="307777"/>
          </a:xfrm>
          <a:prstGeom prst="rect">
            <a:avLst/>
          </a:prstGeom>
          <a:noFill/>
        </p:spPr>
        <p:txBody>
          <a:bodyPr wrap="none" rtlCol="0">
            <a:spAutoFit/>
          </a:bodyPr>
          <a:lstStyle/>
          <a:p>
            <a:r>
              <a:rPr lang="en-US" sz="1400" dirty="0"/>
              <a:t>TCA records</a:t>
            </a:r>
          </a:p>
        </p:txBody>
      </p:sp>
      <p:sp>
        <p:nvSpPr>
          <p:cNvPr id="37" name="Flowchart: Card 36">
            <a:extLst>
              <a:ext uri="{FF2B5EF4-FFF2-40B4-BE49-F238E27FC236}">
                <a16:creationId xmlns:a16="http://schemas.microsoft.com/office/drawing/2014/main" id="{E896DAB5-C3B1-4A49-BE8B-A8767FF3F573}"/>
              </a:ext>
            </a:extLst>
          </p:cNvPr>
          <p:cNvSpPr/>
          <p:nvPr/>
        </p:nvSpPr>
        <p:spPr>
          <a:xfrm flipH="1">
            <a:off x="223139" y="5090141"/>
            <a:ext cx="423862" cy="524300"/>
          </a:xfrm>
          <a:prstGeom prst="flowChartPunchedCard">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lowchart: Card 37">
            <a:extLst>
              <a:ext uri="{FF2B5EF4-FFF2-40B4-BE49-F238E27FC236}">
                <a16:creationId xmlns:a16="http://schemas.microsoft.com/office/drawing/2014/main" id="{1C19220A-8895-44CE-8275-0A486B1A0A90}"/>
              </a:ext>
            </a:extLst>
          </p:cNvPr>
          <p:cNvSpPr/>
          <p:nvPr/>
        </p:nvSpPr>
        <p:spPr>
          <a:xfrm flipH="1">
            <a:off x="223139" y="5676478"/>
            <a:ext cx="423862" cy="524300"/>
          </a:xfrm>
          <a:prstGeom prst="flowChartPunchedCar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871C2FC-C9FF-4BB7-931F-4C4BA5FCFF89}"/>
              </a:ext>
            </a:extLst>
          </p:cNvPr>
          <p:cNvSpPr txBox="1"/>
          <p:nvPr/>
        </p:nvSpPr>
        <p:spPr>
          <a:xfrm>
            <a:off x="732344" y="6376544"/>
            <a:ext cx="1732141" cy="307777"/>
          </a:xfrm>
          <a:prstGeom prst="rect">
            <a:avLst/>
          </a:prstGeom>
          <a:noFill/>
        </p:spPr>
        <p:txBody>
          <a:bodyPr wrap="none" rtlCol="0">
            <a:spAutoFit/>
          </a:bodyPr>
          <a:lstStyle/>
          <a:p>
            <a:r>
              <a:rPr lang="en-US" sz="1400" dirty="0"/>
              <a:t>Voice Quality records</a:t>
            </a:r>
          </a:p>
        </p:txBody>
      </p:sp>
      <p:sp>
        <p:nvSpPr>
          <p:cNvPr id="40" name="Flowchart: Card 39">
            <a:extLst>
              <a:ext uri="{FF2B5EF4-FFF2-40B4-BE49-F238E27FC236}">
                <a16:creationId xmlns:a16="http://schemas.microsoft.com/office/drawing/2014/main" id="{29DD9B2A-9E0A-4677-B5F4-F54483CB96BF}"/>
              </a:ext>
            </a:extLst>
          </p:cNvPr>
          <p:cNvSpPr/>
          <p:nvPr/>
        </p:nvSpPr>
        <p:spPr>
          <a:xfrm flipH="1">
            <a:off x="237771" y="6262815"/>
            <a:ext cx="423862" cy="524300"/>
          </a:xfrm>
          <a:prstGeom prst="flowChartPunchedCard">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CEE62F3-ECAB-4ECE-95B7-C48E7D8A67E9}"/>
              </a:ext>
            </a:extLst>
          </p:cNvPr>
          <p:cNvSpPr txBox="1"/>
          <p:nvPr/>
        </p:nvSpPr>
        <p:spPr>
          <a:xfrm>
            <a:off x="732344" y="6963062"/>
            <a:ext cx="1194686" cy="307777"/>
          </a:xfrm>
          <a:prstGeom prst="rect">
            <a:avLst/>
          </a:prstGeom>
          <a:noFill/>
        </p:spPr>
        <p:txBody>
          <a:bodyPr wrap="none" rtlCol="0">
            <a:spAutoFit/>
          </a:bodyPr>
          <a:lstStyle/>
          <a:p>
            <a:r>
              <a:rPr lang="en-US" sz="1400" dirty="0"/>
              <a:t>Other records</a:t>
            </a:r>
          </a:p>
        </p:txBody>
      </p:sp>
      <p:sp>
        <p:nvSpPr>
          <p:cNvPr id="42" name="Flowchart: Card 41">
            <a:extLst>
              <a:ext uri="{FF2B5EF4-FFF2-40B4-BE49-F238E27FC236}">
                <a16:creationId xmlns:a16="http://schemas.microsoft.com/office/drawing/2014/main" id="{825F1D1A-F1FD-4098-BF56-E34C67FB31F6}"/>
              </a:ext>
            </a:extLst>
          </p:cNvPr>
          <p:cNvSpPr/>
          <p:nvPr/>
        </p:nvSpPr>
        <p:spPr>
          <a:xfrm flipH="1">
            <a:off x="253147" y="6849155"/>
            <a:ext cx="423862" cy="524300"/>
          </a:xfrm>
          <a:prstGeom prst="flowChartPunchedCard">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Brace 42">
            <a:extLst>
              <a:ext uri="{FF2B5EF4-FFF2-40B4-BE49-F238E27FC236}">
                <a16:creationId xmlns:a16="http://schemas.microsoft.com/office/drawing/2014/main" id="{DEE6CE7F-DEDF-443D-ADF1-7951004078EF}"/>
              </a:ext>
            </a:extLst>
          </p:cNvPr>
          <p:cNvSpPr/>
          <p:nvPr/>
        </p:nvSpPr>
        <p:spPr>
          <a:xfrm flipV="1">
            <a:off x="2425362" y="985780"/>
            <a:ext cx="326204" cy="6681233"/>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a:extLst>
              <a:ext uri="{FF2B5EF4-FFF2-40B4-BE49-F238E27FC236}">
                <a16:creationId xmlns:a16="http://schemas.microsoft.com/office/drawing/2014/main" id="{E20C64AE-D100-485A-8D60-5FD00440CE78}"/>
              </a:ext>
            </a:extLst>
          </p:cNvPr>
          <p:cNvSpPr txBox="1"/>
          <p:nvPr/>
        </p:nvSpPr>
        <p:spPr>
          <a:xfrm>
            <a:off x="2553667" y="1063266"/>
            <a:ext cx="333746" cy="369332"/>
          </a:xfrm>
          <a:prstGeom prst="rect">
            <a:avLst/>
          </a:prstGeom>
          <a:noFill/>
        </p:spPr>
        <p:txBody>
          <a:bodyPr wrap="none" rtlCol="0">
            <a:spAutoFit/>
          </a:bodyPr>
          <a:lstStyle/>
          <a:p>
            <a:r>
              <a:rPr lang="en-US" dirty="0"/>
              <a:t>N</a:t>
            </a:r>
          </a:p>
        </p:txBody>
      </p:sp>
      <p:sp>
        <p:nvSpPr>
          <p:cNvPr id="45" name="TextBox 44">
            <a:extLst>
              <a:ext uri="{FF2B5EF4-FFF2-40B4-BE49-F238E27FC236}">
                <a16:creationId xmlns:a16="http://schemas.microsoft.com/office/drawing/2014/main" id="{A8602DBF-0582-4519-B847-CF5A26FB6905}"/>
              </a:ext>
            </a:extLst>
          </p:cNvPr>
          <p:cNvSpPr txBox="1"/>
          <p:nvPr/>
        </p:nvSpPr>
        <p:spPr>
          <a:xfrm>
            <a:off x="2553667" y="1647445"/>
            <a:ext cx="333746" cy="369332"/>
          </a:xfrm>
          <a:prstGeom prst="rect">
            <a:avLst/>
          </a:prstGeom>
          <a:noFill/>
        </p:spPr>
        <p:txBody>
          <a:bodyPr wrap="none" rtlCol="0">
            <a:spAutoFit/>
          </a:bodyPr>
          <a:lstStyle/>
          <a:p>
            <a:r>
              <a:rPr lang="en-US" dirty="0"/>
              <a:t>N</a:t>
            </a:r>
          </a:p>
        </p:txBody>
      </p:sp>
      <p:sp>
        <p:nvSpPr>
          <p:cNvPr id="46" name="TextBox 45">
            <a:extLst>
              <a:ext uri="{FF2B5EF4-FFF2-40B4-BE49-F238E27FC236}">
                <a16:creationId xmlns:a16="http://schemas.microsoft.com/office/drawing/2014/main" id="{2C42FB39-AE46-499D-B60D-7CEAD6393319}"/>
              </a:ext>
            </a:extLst>
          </p:cNvPr>
          <p:cNvSpPr txBox="1"/>
          <p:nvPr/>
        </p:nvSpPr>
        <p:spPr>
          <a:xfrm>
            <a:off x="2553667" y="2231624"/>
            <a:ext cx="333746" cy="369332"/>
          </a:xfrm>
          <a:prstGeom prst="rect">
            <a:avLst/>
          </a:prstGeom>
          <a:noFill/>
        </p:spPr>
        <p:txBody>
          <a:bodyPr wrap="none" rtlCol="0">
            <a:spAutoFit/>
          </a:bodyPr>
          <a:lstStyle/>
          <a:p>
            <a:r>
              <a:rPr lang="en-US" dirty="0"/>
              <a:t>N</a:t>
            </a:r>
          </a:p>
        </p:txBody>
      </p:sp>
      <p:sp>
        <p:nvSpPr>
          <p:cNvPr id="47" name="TextBox 46">
            <a:extLst>
              <a:ext uri="{FF2B5EF4-FFF2-40B4-BE49-F238E27FC236}">
                <a16:creationId xmlns:a16="http://schemas.microsoft.com/office/drawing/2014/main" id="{8A0177F4-C524-4B13-B54B-E0D7F3D6BE4B}"/>
              </a:ext>
            </a:extLst>
          </p:cNvPr>
          <p:cNvSpPr txBox="1"/>
          <p:nvPr/>
        </p:nvSpPr>
        <p:spPr>
          <a:xfrm>
            <a:off x="2553667" y="2815803"/>
            <a:ext cx="333746" cy="369332"/>
          </a:xfrm>
          <a:prstGeom prst="rect">
            <a:avLst/>
          </a:prstGeom>
          <a:noFill/>
        </p:spPr>
        <p:txBody>
          <a:bodyPr wrap="none" rtlCol="0">
            <a:spAutoFit/>
          </a:bodyPr>
          <a:lstStyle/>
          <a:p>
            <a:r>
              <a:rPr lang="en-US" dirty="0"/>
              <a:t>N</a:t>
            </a:r>
          </a:p>
        </p:txBody>
      </p:sp>
      <p:sp>
        <p:nvSpPr>
          <p:cNvPr id="48" name="TextBox 47">
            <a:extLst>
              <a:ext uri="{FF2B5EF4-FFF2-40B4-BE49-F238E27FC236}">
                <a16:creationId xmlns:a16="http://schemas.microsoft.com/office/drawing/2014/main" id="{63640958-13CA-4C4F-BCCF-FA48610F4166}"/>
              </a:ext>
            </a:extLst>
          </p:cNvPr>
          <p:cNvSpPr txBox="1"/>
          <p:nvPr/>
        </p:nvSpPr>
        <p:spPr>
          <a:xfrm>
            <a:off x="2553667" y="3399982"/>
            <a:ext cx="301686" cy="369332"/>
          </a:xfrm>
          <a:prstGeom prst="rect">
            <a:avLst/>
          </a:prstGeom>
          <a:noFill/>
        </p:spPr>
        <p:txBody>
          <a:bodyPr wrap="none" rtlCol="0">
            <a:spAutoFit/>
          </a:bodyPr>
          <a:lstStyle/>
          <a:p>
            <a:r>
              <a:rPr lang="en-US" dirty="0"/>
              <a:t>1</a:t>
            </a:r>
          </a:p>
        </p:txBody>
      </p:sp>
      <p:sp>
        <p:nvSpPr>
          <p:cNvPr id="49" name="TextBox 48">
            <a:extLst>
              <a:ext uri="{FF2B5EF4-FFF2-40B4-BE49-F238E27FC236}">
                <a16:creationId xmlns:a16="http://schemas.microsoft.com/office/drawing/2014/main" id="{509CA285-DA0A-4E51-9644-9AB23BE1C8AE}"/>
              </a:ext>
            </a:extLst>
          </p:cNvPr>
          <p:cNvSpPr txBox="1"/>
          <p:nvPr/>
        </p:nvSpPr>
        <p:spPr>
          <a:xfrm>
            <a:off x="2553667" y="3984161"/>
            <a:ext cx="333746" cy="369332"/>
          </a:xfrm>
          <a:prstGeom prst="rect">
            <a:avLst/>
          </a:prstGeom>
          <a:noFill/>
        </p:spPr>
        <p:txBody>
          <a:bodyPr wrap="none" rtlCol="0">
            <a:spAutoFit/>
          </a:bodyPr>
          <a:lstStyle/>
          <a:p>
            <a:r>
              <a:rPr lang="en-US" dirty="0"/>
              <a:t>N</a:t>
            </a:r>
          </a:p>
        </p:txBody>
      </p:sp>
      <p:sp>
        <p:nvSpPr>
          <p:cNvPr id="50" name="TextBox 49">
            <a:extLst>
              <a:ext uri="{FF2B5EF4-FFF2-40B4-BE49-F238E27FC236}">
                <a16:creationId xmlns:a16="http://schemas.microsoft.com/office/drawing/2014/main" id="{1D851119-0B6E-4C43-91C8-E382605CA808}"/>
              </a:ext>
            </a:extLst>
          </p:cNvPr>
          <p:cNvSpPr txBox="1"/>
          <p:nvPr/>
        </p:nvSpPr>
        <p:spPr>
          <a:xfrm>
            <a:off x="2553667" y="5152519"/>
            <a:ext cx="333746" cy="369332"/>
          </a:xfrm>
          <a:prstGeom prst="rect">
            <a:avLst/>
          </a:prstGeom>
          <a:noFill/>
        </p:spPr>
        <p:txBody>
          <a:bodyPr wrap="none" rtlCol="0">
            <a:spAutoFit/>
          </a:bodyPr>
          <a:lstStyle/>
          <a:p>
            <a:r>
              <a:rPr lang="en-US" dirty="0"/>
              <a:t>N</a:t>
            </a:r>
          </a:p>
        </p:txBody>
      </p:sp>
      <p:sp>
        <p:nvSpPr>
          <p:cNvPr id="51" name="TextBox 50">
            <a:extLst>
              <a:ext uri="{FF2B5EF4-FFF2-40B4-BE49-F238E27FC236}">
                <a16:creationId xmlns:a16="http://schemas.microsoft.com/office/drawing/2014/main" id="{4E876C86-7C86-4487-BF0C-644F7DD35AAD}"/>
              </a:ext>
            </a:extLst>
          </p:cNvPr>
          <p:cNvSpPr txBox="1"/>
          <p:nvPr/>
        </p:nvSpPr>
        <p:spPr>
          <a:xfrm>
            <a:off x="2553667" y="5736698"/>
            <a:ext cx="333746" cy="369332"/>
          </a:xfrm>
          <a:prstGeom prst="rect">
            <a:avLst/>
          </a:prstGeom>
          <a:noFill/>
        </p:spPr>
        <p:txBody>
          <a:bodyPr wrap="none" rtlCol="0">
            <a:spAutoFit/>
          </a:bodyPr>
          <a:lstStyle/>
          <a:p>
            <a:r>
              <a:rPr lang="en-US" dirty="0"/>
              <a:t>N</a:t>
            </a:r>
          </a:p>
        </p:txBody>
      </p:sp>
      <p:sp>
        <p:nvSpPr>
          <p:cNvPr id="52" name="TextBox 51">
            <a:extLst>
              <a:ext uri="{FF2B5EF4-FFF2-40B4-BE49-F238E27FC236}">
                <a16:creationId xmlns:a16="http://schemas.microsoft.com/office/drawing/2014/main" id="{0AD36B96-0FF3-4065-8159-EBF3D420AAF5}"/>
              </a:ext>
            </a:extLst>
          </p:cNvPr>
          <p:cNvSpPr txBox="1"/>
          <p:nvPr/>
        </p:nvSpPr>
        <p:spPr>
          <a:xfrm>
            <a:off x="2553667" y="6320877"/>
            <a:ext cx="333746" cy="369332"/>
          </a:xfrm>
          <a:prstGeom prst="rect">
            <a:avLst/>
          </a:prstGeom>
          <a:noFill/>
        </p:spPr>
        <p:txBody>
          <a:bodyPr wrap="none" rtlCol="0">
            <a:spAutoFit/>
          </a:bodyPr>
          <a:lstStyle/>
          <a:p>
            <a:r>
              <a:rPr lang="en-US" dirty="0"/>
              <a:t>N</a:t>
            </a:r>
          </a:p>
        </p:txBody>
      </p:sp>
      <p:sp>
        <p:nvSpPr>
          <p:cNvPr id="53" name="TextBox 52">
            <a:extLst>
              <a:ext uri="{FF2B5EF4-FFF2-40B4-BE49-F238E27FC236}">
                <a16:creationId xmlns:a16="http://schemas.microsoft.com/office/drawing/2014/main" id="{82D6B254-ABE0-4C59-8EF5-FF837287823B}"/>
              </a:ext>
            </a:extLst>
          </p:cNvPr>
          <p:cNvSpPr txBox="1"/>
          <p:nvPr/>
        </p:nvSpPr>
        <p:spPr>
          <a:xfrm>
            <a:off x="2553667" y="6905053"/>
            <a:ext cx="333746" cy="369332"/>
          </a:xfrm>
          <a:prstGeom prst="rect">
            <a:avLst/>
          </a:prstGeom>
          <a:noFill/>
        </p:spPr>
        <p:txBody>
          <a:bodyPr wrap="none" rtlCol="0">
            <a:spAutoFit/>
          </a:bodyPr>
          <a:lstStyle/>
          <a:p>
            <a:r>
              <a:rPr lang="en-US" dirty="0"/>
              <a:t>N</a:t>
            </a:r>
          </a:p>
        </p:txBody>
      </p:sp>
    </p:spTree>
    <p:extLst>
      <p:ext uri="{BB962C8B-B14F-4D97-AF65-F5344CB8AC3E}">
        <p14:creationId xmlns:p14="http://schemas.microsoft.com/office/powerpoint/2010/main" val="244401733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338DEE9-4772-4656-8C84-15C8B59A1ABC}"/>
              </a:ext>
            </a:extLst>
          </p:cNvPr>
          <p:cNvGraphicFramePr>
            <a:graphicFrameLocks noGrp="1"/>
          </p:cNvGraphicFramePr>
          <p:nvPr>
            <p:extLst>
              <p:ext uri="{D42A27DB-BD31-4B8C-83A1-F6EECF244321}">
                <p14:modId xmlns:p14="http://schemas.microsoft.com/office/powerpoint/2010/main" val="3895341762"/>
              </p:ext>
            </p:extLst>
          </p:nvPr>
        </p:nvGraphicFramePr>
        <p:xfrm>
          <a:off x="266700" y="2095500"/>
          <a:ext cx="6172200" cy="4171020"/>
        </p:xfrm>
        <a:graphic>
          <a:graphicData uri="http://schemas.openxmlformats.org/drawingml/2006/table">
            <a:tbl>
              <a:tblPr firstRow="1" bandRow="1">
                <a:tableStyleId>{5C22544A-7EE6-4342-B048-85BDC9FD1C3A}</a:tableStyleId>
              </a:tblPr>
              <a:tblGrid>
                <a:gridCol w="1619250">
                  <a:extLst>
                    <a:ext uri="{9D8B030D-6E8A-4147-A177-3AD203B41FA5}">
                      <a16:colId xmlns:a16="http://schemas.microsoft.com/office/drawing/2014/main" val="73005519"/>
                    </a:ext>
                  </a:extLst>
                </a:gridCol>
                <a:gridCol w="2200275">
                  <a:extLst>
                    <a:ext uri="{9D8B030D-6E8A-4147-A177-3AD203B41FA5}">
                      <a16:colId xmlns:a16="http://schemas.microsoft.com/office/drawing/2014/main" val="2396725489"/>
                    </a:ext>
                  </a:extLst>
                </a:gridCol>
                <a:gridCol w="2352675">
                  <a:extLst>
                    <a:ext uri="{9D8B030D-6E8A-4147-A177-3AD203B41FA5}">
                      <a16:colId xmlns:a16="http://schemas.microsoft.com/office/drawing/2014/main" val="379575138"/>
                    </a:ext>
                  </a:extLst>
                </a:gridCol>
              </a:tblGrid>
              <a:tr h="445460">
                <a:tc>
                  <a:txBody>
                    <a:bodyPr/>
                    <a:lstStyle/>
                    <a:p>
                      <a:r>
                        <a:rPr lang="en-US" dirty="0"/>
                        <a:t>PNF Type</a:t>
                      </a:r>
                    </a:p>
                  </a:txBody>
                  <a:tcPr/>
                </a:tc>
                <a:tc>
                  <a:txBody>
                    <a:bodyPr/>
                    <a:lstStyle/>
                    <a:p>
                      <a:r>
                        <a:rPr lang="en-US" dirty="0"/>
                        <a:t>Release 1 (S/W version)</a:t>
                      </a:r>
                    </a:p>
                  </a:txBody>
                  <a:tcPr/>
                </a:tc>
                <a:tc>
                  <a:txBody>
                    <a:bodyPr/>
                    <a:lstStyle/>
                    <a:p>
                      <a:r>
                        <a:rPr lang="en-US" dirty="0"/>
                        <a:t>Release 2 (S/W version)</a:t>
                      </a:r>
                    </a:p>
                  </a:txBody>
                  <a:tcPr/>
                </a:tc>
                <a:extLst>
                  <a:ext uri="{0D108BD9-81ED-4DB2-BD59-A6C34878D82A}">
                    <a16:rowId xmlns:a16="http://schemas.microsoft.com/office/drawing/2014/main" val="1084364700"/>
                  </a:ext>
                </a:extLst>
              </a:tr>
              <a:tr h="604117">
                <a:tc>
                  <a:txBody>
                    <a:bodyPr/>
                    <a:lstStyle/>
                    <a:p>
                      <a:r>
                        <a:rPr lang="en-US" dirty="0"/>
                        <a:t>E// PNF – FM</a:t>
                      </a:r>
                    </a:p>
                  </a:txBody>
                  <a:tcPr/>
                </a:tc>
                <a:tc>
                  <a:txBody>
                    <a:bodyPr/>
                    <a:lstStyle/>
                    <a:p>
                      <a:r>
                        <a:rPr lang="en-US" dirty="0"/>
                        <a:t>FM “records” (YAML registration file)</a:t>
                      </a:r>
                    </a:p>
                    <a:p>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4008598768"/>
                  </a:ext>
                </a:extLst>
              </a:tr>
              <a:tr h="604117">
                <a:tc>
                  <a:txBody>
                    <a:bodyPr/>
                    <a:lstStyle/>
                    <a:p>
                      <a:r>
                        <a:rPr lang="en-US" dirty="0"/>
                        <a:t>E// PNF – PM</a:t>
                      </a:r>
                    </a:p>
                  </a:txBody>
                  <a:tcPr/>
                </a:tc>
                <a:tc>
                  <a:txBody>
                    <a:bodyPr/>
                    <a:lstStyle/>
                    <a:p>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2759818897"/>
                  </a:ext>
                </a:extLst>
              </a:tr>
              <a:tr h="604117">
                <a:tc>
                  <a:txBody>
                    <a:bodyPr/>
                    <a:lstStyle/>
                    <a:p>
                      <a:r>
                        <a:rPr lang="en-US" dirty="0"/>
                        <a:t>Nokia PNF – FM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1248957480"/>
                  </a:ext>
                </a:extLst>
              </a:tr>
              <a:tr h="604117">
                <a:tc>
                  <a:txBody>
                    <a:bodyPr/>
                    <a:lstStyle/>
                    <a:p>
                      <a:r>
                        <a:rPr lang="en-US" dirty="0"/>
                        <a:t>Nokia PNF - PM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3994523925"/>
                  </a:ext>
                </a:extLst>
              </a:tr>
              <a:tr h="445460">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37561571"/>
                  </a:ext>
                </a:extLst>
              </a:tr>
              <a:tr h="44546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49819188"/>
                  </a:ext>
                </a:extLst>
              </a:tr>
            </a:tbl>
          </a:graphicData>
        </a:graphic>
      </p:graphicFrame>
      <p:sp>
        <p:nvSpPr>
          <p:cNvPr id="5" name="TextBox 4">
            <a:extLst>
              <a:ext uri="{FF2B5EF4-FFF2-40B4-BE49-F238E27FC236}">
                <a16:creationId xmlns:a16="http://schemas.microsoft.com/office/drawing/2014/main" id="{932F6B77-8A5B-4D1D-AC5A-2D7D9C174C02}"/>
              </a:ext>
            </a:extLst>
          </p:cNvPr>
          <p:cNvSpPr txBox="1"/>
          <p:nvPr/>
        </p:nvSpPr>
        <p:spPr>
          <a:xfrm>
            <a:off x="447675" y="1209675"/>
            <a:ext cx="5876925" cy="584775"/>
          </a:xfrm>
          <a:prstGeom prst="rect">
            <a:avLst/>
          </a:prstGeom>
          <a:noFill/>
        </p:spPr>
        <p:txBody>
          <a:bodyPr wrap="square" rtlCol="0">
            <a:spAutoFit/>
          </a:bodyPr>
          <a:lstStyle/>
          <a:p>
            <a:r>
              <a:rPr lang="en-US" sz="1600" dirty="0"/>
              <a:t>I have PNF two different releases, in release 1 I may have a group of items In dictionary, in release 2 can I provide different one.</a:t>
            </a:r>
          </a:p>
        </p:txBody>
      </p:sp>
      <p:sp>
        <p:nvSpPr>
          <p:cNvPr id="6" name="TextBox 5">
            <a:extLst>
              <a:ext uri="{FF2B5EF4-FFF2-40B4-BE49-F238E27FC236}">
                <a16:creationId xmlns:a16="http://schemas.microsoft.com/office/drawing/2014/main" id="{B232D8BD-C406-4B1A-AB1D-4F18119DD547}"/>
              </a:ext>
            </a:extLst>
          </p:cNvPr>
          <p:cNvSpPr txBox="1"/>
          <p:nvPr/>
        </p:nvSpPr>
        <p:spPr>
          <a:xfrm>
            <a:off x="700088" y="6372225"/>
            <a:ext cx="5738812" cy="646331"/>
          </a:xfrm>
          <a:prstGeom prst="rect">
            <a:avLst/>
          </a:prstGeom>
          <a:noFill/>
        </p:spPr>
        <p:txBody>
          <a:bodyPr wrap="square" rtlCol="0">
            <a:spAutoFit/>
          </a:bodyPr>
          <a:lstStyle/>
          <a:p>
            <a:r>
              <a:rPr lang="en-US" dirty="0"/>
              <a:t>If just one alarm or one PM changed, could you provide the single “record” or the entire file again?</a:t>
            </a:r>
          </a:p>
        </p:txBody>
      </p:sp>
      <p:sp>
        <p:nvSpPr>
          <p:cNvPr id="7" name="TextBox 6">
            <a:extLst>
              <a:ext uri="{FF2B5EF4-FFF2-40B4-BE49-F238E27FC236}">
                <a16:creationId xmlns:a16="http://schemas.microsoft.com/office/drawing/2014/main" id="{F1C130F4-85DB-43CA-ADB0-E641973F46CE}"/>
              </a:ext>
            </a:extLst>
          </p:cNvPr>
          <p:cNvSpPr txBox="1"/>
          <p:nvPr/>
        </p:nvSpPr>
        <p:spPr>
          <a:xfrm>
            <a:off x="700088" y="7018556"/>
            <a:ext cx="3223383" cy="2031325"/>
          </a:xfrm>
          <a:prstGeom prst="rect">
            <a:avLst/>
          </a:prstGeom>
          <a:noFill/>
        </p:spPr>
        <p:txBody>
          <a:bodyPr wrap="none" rtlCol="0">
            <a:spAutoFit/>
          </a:bodyPr>
          <a:lstStyle/>
          <a:p>
            <a:r>
              <a:rPr lang="en-US" sz="1400" dirty="0"/>
              <a:t>VNF FM/PM INFO</a:t>
            </a:r>
          </a:p>
          <a:p>
            <a:r>
              <a:rPr lang="en-US" sz="1400" dirty="0"/>
              <a:t>PROPOSAL</a:t>
            </a:r>
          </a:p>
          <a:p>
            <a:r>
              <a:rPr lang="en-US" sz="1400" dirty="0"/>
              <a:t>FM/PM info in the CSAR package</a:t>
            </a:r>
          </a:p>
          <a:p>
            <a:r>
              <a:rPr lang="en-US" sz="1400" dirty="0"/>
              <a:t>SOL 004</a:t>
            </a:r>
          </a:p>
          <a:p>
            <a:r>
              <a:rPr lang="en-US" sz="1400" dirty="0"/>
              <a:t>General Artifact shared &amp; distributed</a:t>
            </a:r>
          </a:p>
          <a:p>
            <a:r>
              <a:rPr lang="en-US" sz="1400" dirty="0"/>
              <a:t>Similar to Heat File</a:t>
            </a:r>
          </a:p>
          <a:p>
            <a:r>
              <a:rPr lang="en-US" sz="1400" dirty="0"/>
              <a:t>No exact representation</a:t>
            </a:r>
          </a:p>
          <a:p>
            <a:r>
              <a:rPr lang="en-US" sz="1400" dirty="0"/>
              <a:t>For VNF no unified way to specify FM, PM</a:t>
            </a:r>
          </a:p>
          <a:p>
            <a:r>
              <a:rPr lang="en-US" sz="1400" dirty="0"/>
              <a:t>CM operation</a:t>
            </a:r>
          </a:p>
        </p:txBody>
      </p:sp>
    </p:spTree>
    <p:extLst>
      <p:ext uri="{BB962C8B-B14F-4D97-AF65-F5344CB8AC3E}">
        <p14:creationId xmlns:p14="http://schemas.microsoft.com/office/powerpoint/2010/main" val="316321391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cheung\AppData\Local\Temp\SNAGHTML648e60b.PNG">
            <a:extLst>
              <a:ext uri="{FF2B5EF4-FFF2-40B4-BE49-F238E27FC236}">
                <a16:creationId xmlns:a16="http://schemas.microsoft.com/office/drawing/2014/main" id="{4B5A962F-B740-4855-ADE2-73FC72BA6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490" y="24950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672B9F-EBF5-440A-969E-EA9A81C16894}"/>
              </a:ext>
            </a:extLst>
          </p:cNvPr>
          <p:cNvSpPr txBox="1"/>
          <p:nvPr/>
        </p:nvSpPr>
        <p:spPr>
          <a:xfrm>
            <a:off x="223336" y="895203"/>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Nokia PNF</a:t>
            </a:r>
            <a:endParaRPr lang="en-US" sz="1400" dirty="0"/>
          </a:p>
        </p:txBody>
      </p:sp>
      <p:grpSp>
        <p:nvGrpSpPr>
          <p:cNvPr id="27" name="Group 26">
            <a:extLst>
              <a:ext uri="{FF2B5EF4-FFF2-40B4-BE49-F238E27FC236}">
                <a16:creationId xmlns:a16="http://schemas.microsoft.com/office/drawing/2014/main" id="{480C25A6-E424-4088-8EA1-8B27698C9364}"/>
              </a:ext>
            </a:extLst>
          </p:cNvPr>
          <p:cNvGrpSpPr/>
          <p:nvPr/>
        </p:nvGrpSpPr>
        <p:grpSpPr>
          <a:xfrm>
            <a:off x="223336" y="1784069"/>
            <a:ext cx="2272214" cy="1041919"/>
            <a:chOff x="223336" y="1741366"/>
            <a:chExt cx="2272214" cy="1041919"/>
          </a:xfrm>
        </p:grpSpPr>
        <p:pic>
          <p:nvPicPr>
            <p:cNvPr id="6" name="Picture 2" descr="C:\Users\cheung\AppData\Local\Temp\SNAGHTML648e60b.PNG">
              <a:extLst>
                <a:ext uri="{FF2B5EF4-FFF2-40B4-BE49-F238E27FC236}">
                  <a16:creationId xmlns:a16="http://schemas.microsoft.com/office/drawing/2014/main" id="{8D1654C0-B813-464C-93B1-FAB50B4287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0" y="174136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04C9EE-B9DD-4976-B8B0-D256236C24E7}"/>
                </a:ext>
              </a:extLst>
            </p:cNvPr>
            <p:cNvSpPr txBox="1"/>
            <p:nvPr/>
          </p:nvSpPr>
          <p:spPr>
            <a:xfrm>
              <a:off x="223336" y="2260065"/>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E// PNF</a:t>
              </a:r>
              <a:endParaRPr lang="en-US" sz="1400" dirty="0"/>
            </a:p>
          </p:txBody>
        </p:sp>
      </p:grpSp>
      <p:grpSp>
        <p:nvGrpSpPr>
          <p:cNvPr id="28" name="Group 27">
            <a:extLst>
              <a:ext uri="{FF2B5EF4-FFF2-40B4-BE49-F238E27FC236}">
                <a16:creationId xmlns:a16="http://schemas.microsoft.com/office/drawing/2014/main" id="{537DEE6F-BB29-4C4A-ABF9-E6E1FCB116F0}"/>
              </a:ext>
            </a:extLst>
          </p:cNvPr>
          <p:cNvGrpSpPr/>
          <p:nvPr/>
        </p:nvGrpSpPr>
        <p:grpSpPr>
          <a:xfrm>
            <a:off x="223336" y="3318634"/>
            <a:ext cx="2272214" cy="1041919"/>
            <a:chOff x="223336" y="2967449"/>
            <a:chExt cx="2272214" cy="1041919"/>
          </a:xfrm>
        </p:grpSpPr>
        <p:pic>
          <p:nvPicPr>
            <p:cNvPr id="9" name="Picture 2" descr="C:\Users\cheung\AppData\Local\Temp\SNAGHTML648e60b.PNG">
              <a:extLst>
                <a:ext uri="{FF2B5EF4-FFF2-40B4-BE49-F238E27FC236}">
                  <a16:creationId xmlns:a16="http://schemas.microsoft.com/office/drawing/2014/main" id="{34B98598-AA50-475D-A9D4-4474E484BE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0" y="296744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2959C4F-E6A2-414F-97BA-0F4CDC36BFFE}"/>
                </a:ext>
              </a:extLst>
            </p:cNvPr>
            <p:cNvSpPr txBox="1"/>
            <p:nvPr/>
          </p:nvSpPr>
          <p:spPr>
            <a:xfrm>
              <a:off x="223336" y="3486148"/>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Huawei PNF</a:t>
              </a:r>
              <a:endParaRPr lang="en-US" sz="1400" dirty="0"/>
            </a:p>
          </p:txBody>
        </p:sp>
      </p:grpSp>
      <p:grpSp>
        <p:nvGrpSpPr>
          <p:cNvPr id="33" name="Group 32">
            <a:extLst>
              <a:ext uri="{FF2B5EF4-FFF2-40B4-BE49-F238E27FC236}">
                <a16:creationId xmlns:a16="http://schemas.microsoft.com/office/drawing/2014/main" id="{9C6970F5-87F9-4DAD-B9F6-39207B5F4937}"/>
              </a:ext>
            </a:extLst>
          </p:cNvPr>
          <p:cNvGrpSpPr/>
          <p:nvPr/>
        </p:nvGrpSpPr>
        <p:grpSpPr>
          <a:xfrm>
            <a:off x="3193082" y="43251"/>
            <a:ext cx="2338739" cy="1114495"/>
            <a:chOff x="3193082" y="43251"/>
            <a:chExt cx="2338739" cy="1114495"/>
          </a:xfrm>
        </p:grpSpPr>
        <p:pic>
          <p:nvPicPr>
            <p:cNvPr id="12" name="Picture 11">
              <a:extLst>
                <a:ext uri="{FF2B5EF4-FFF2-40B4-BE49-F238E27FC236}">
                  <a16:creationId xmlns:a16="http://schemas.microsoft.com/office/drawing/2014/main" id="{EBC008CB-764D-4CB8-AA57-EAF5C777472E}"/>
                </a:ext>
              </a:extLst>
            </p:cNvPr>
            <p:cNvPicPr>
              <a:picLocks noChangeAspect="1"/>
            </p:cNvPicPr>
            <p:nvPr/>
          </p:nvPicPr>
          <p:blipFill>
            <a:blip r:embed="rId3"/>
            <a:stretch>
              <a:fillRect/>
            </a:stretch>
          </p:blipFill>
          <p:spPr>
            <a:xfrm>
              <a:off x="3209602" y="300770"/>
              <a:ext cx="1581816" cy="856975"/>
            </a:xfrm>
            <a:prstGeom prst="rect">
              <a:avLst/>
            </a:prstGeom>
          </p:spPr>
        </p:pic>
        <p:sp>
          <p:nvSpPr>
            <p:cNvPr id="13" name="TextBox 12">
              <a:extLst>
                <a:ext uri="{FF2B5EF4-FFF2-40B4-BE49-F238E27FC236}">
                  <a16:creationId xmlns:a16="http://schemas.microsoft.com/office/drawing/2014/main" id="{B7E29D27-8BC6-4FCF-91CD-329C7B45A5E4}"/>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14" name="Picture 13">
              <a:extLst>
                <a:ext uri="{FF2B5EF4-FFF2-40B4-BE49-F238E27FC236}">
                  <a16:creationId xmlns:a16="http://schemas.microsoft.com/office/drawing/2014/main" id="{BFED50C2-1ED8-47DF-BAF6-AEED43A872F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15" name="Rectangle 14">
              <a:extLst>
                <a:ext uri="{FF2B5EF4-FFF2-40B4-BE49-F238E27FC236}">
                  <a16:creationId xmlns:a16="http://schemas.microsoft.com/office/drawing/2014/main" id="{9AECCAAD-2E0C-46B4-9088-4DEC9EBEEDE1}"/>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a:extLst>
                <a:ext uri="{FF2B5EF4-FFF2-40B4-BE49-F238E27FC236}">
                  <a16:creationId xmlns:a16="http://schemas.microsoft.com/office/drawing/2014/main" id="{1CA73F3A-4818-4D83-8045-BA60F3CB31A3}"/>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6">
              <a:extLst>
                <a:ext uri="{FF2B5EF4-FFF2-40B4-BE49-F238E27FC236}">
                  <a16:creationId xmlns:a16="http://schemas.microsoft.com/office/drawing/2014/main" id="{D9726B43-B1C6-4F95-B04E-4D742915C334}"/>
                </a:ext>
              </a:extLst>
            </p:cNvPr>
            <p:cNvSpPr txBox="1"/>
            <p:nvPr/>
          </p:nvSpPr>
          <p:spPr>
            <a:xfrm>
              <a:off x="3220957" y="43251"/>
              <a:ext cx="1473801" cy="276999"/>
            </a:xfrm>
            <a:prstGeom prst="rect">
              <a:avLst/>
            </a:prstGeom>
            <a:noFill/>
          </p:spPr>
          <p:txBody>
            <a:bodyPr wrap="none" rtlCol="0">
              <a:spAutoFit/>
            </a:bodyPr>
            <a:lstStyle/>
            <a:p>
              <a:r>
                <a:rPr lang="en-US" sz="1200" b="1" dirty="0">
                  <a:solidFill>
                    <a:schemeClr val="bg1"/>
                  </a:solidFill>
                </a:rPr>
                <a:t>Nokia PNF PACKAGE</a:t>
              </a:r>
            </a:p>
          </p:txBody>
        </p:sp>
        <p:sp>
          <p:nvSpPr>
            <p:cNvPr id="18" name="Right Brace 17">
              <a:extLst>
                <a:ext uri="{FF2B5EF4-FFF2-40B4-BE49-F238E27FC236}">
                  <a16:creationId xmlns:a16="http://schemas.microsoft.com/office/drawing/2014/main" id="{768391A0-D374-4D25-8D40-5AD492527EFD}"/>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grpSp>
        <p:nvGrpSpPr>
          <p:cNvPr id="29" name="Group 28">
            <a:extLst>
              <a:ext uri="{FF2B5EF4-FFF2-40B4-BE49-F238E27FC236}">
                <a16:creationId xmlns:a16="http://schemas.microsoft.com/office/drawing/2014/main" id="{F4F4D39D-3FA6-4AE9-990B-1D994FA38BE4}"/>
              </a:ext>
            </a:extLst>
          </p:cNvPr>
          <p:cNvGrpSpPr/>
          <p:nvPr/>
        </p:nvGrpSpPr>
        <p:grpSpPr>
          <a:xfrm>
            <a:off x="287395" y="4853199"/>
            <a:ext cx="2272214" cy="1041919"/>
            <a:chOff x="287395" y="4406097"/>
            <a:chExt cx="2272214" cy="1041919"/>
          </a:xfrm>
        </p:grpSpPr>
        <p:pic>
          <p:nvPicPr>
            <p:cNvPr id="20" name="Picture 2" descr="C:\Users\cheung\AppData\Local\Temp\SNAGHTML648e60b.PNG">
              <a:extLst>
                <a:ext uri="{FF2B5EF4-FFF2-40B4-BE49-F238E27FC236}">
                  <a16:creationId xmlns:a16="http://schemas.microsoft.com/office/drawing/2014/main" id="{1440792E-0AAE-488C-A43D-AE96CE3B55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440609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21299B9-A6E4-4333-9358-205AE318AC70}"/>
                </a:ext>
              </a:extLst>
            </p:cNvPr>
            <p:cNvSpPr txBox="1"/>
            <p:nvPr/>
          </p:nvSpPr>
          <p:spPr>
            <a:xfrm>
              <a:off x="287395" y="4924796"/>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Nokia VNF</a:t>
              </a:r>
              <a:endParaRPr lang="en-US" sz="1400" dirty="0"/>
            </a:p>
          </p:txBody>
        </p:sp>
      </p:grpSp>
      <p:grpSp>
        <p:nvGrpSpPr>
          <p:cNvPr id="30" name="Group 29">
            <a:extLst>
              <a:ext uri="{FF2B5EF4-FFF2-40B4-BE49-F238E27FC236}">
                <a16:creationId xmlns:a16="http://schemas.microsoft.com/office/drawing/2014/main" id="{A9F513C9-6C3A-490F-BA48-0BCA1855412E}"/>
              </a:ext>
            </a:extLst>
          </p:cNvPr>
          <p:cNvGrpSpPr/>
          <p:nvPr/>
        </p:nvGrpSpPr>
        <p:grpSpPr>
          <a:xfrm>
            <a:off x="287395" y="6387764"/>
            <a:ext cx="2272214" cy="1041919"/>
            <a:chOff x="287395" y="5839902"/>
            <a:chExt cx="2272214" cy="1041919"/>
          </a:xfrm>
        </p:grpSpPr>
        <p:pic>
          <p:nvPicPr>
            <p:cNvPr id="22" name="Picture 2" descr="C:\Users\cheung\AppData\Local\Temp\SNAGHTML648e60b.PNG">
              <a:extLst>
                <a:ext uri="{FF2B5EF4-FFF2-40B4-BE49-F238E27FC236}">
                  <a16:creationId xmlns:a16="http://schemas.microsoft.com/office/drawing/2014/main" id="{FD030A3E-32B5-4734-BCBC-3E6F14978B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583990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6D64C587-552C-49B8-87B1-BA63182C8E78}"/>
                </a:ext>
              </a:extLst>
            </p:cNvPr>
            <p:cNvSpPr txBox="1"/>
            <p:nvPr/>
          </p:nvSpPr>
          <p:spPr>
            <a:xfrm>
              <a:off x="287395" y="6358601"/>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E// VNF</a:t>
              </a:r>
              <a:endParaRPr lang="en-US" sz="1400" dirty="0"/>
            </a:p>
          </p:txBody>
        </p:sp>
      </p:grpSp>
      <p:grpSp>
        <p:nvGrpSpPr>
          <p:cNvPr id="31" name="Group 30">
            <a:extLst>
              <a:ext uri="{FF2B5EF4-FFF2-40B4-BE49-F238E27FC236}">
                <a16:creationId xmlns:a16="http://schemas.microsoft.com/office/drawing/2014/main" id="{DE64AA64-5460-49A7-AD8F-ACCB7B1E0373}"/>
              </a:ext>
            </a:extLst>
          </p:cNvPr>
          <p:cNvGrpSpPr/>
          <p:nvPr/>
        </p:nvGrpSpPr>
        <p:grpSpPr>
          <a:xfrm>
            <a:off x="287395" y="7922330"/>
            <a:ext cx="2272214" cy="1041919"/>
            <a:chOff x="287395" y="7733644"/>
            <a:chExt cx="2272214" cy="1041919"/>
          </a:xfrm>
        </p:grpSpPr>
        <p:pic>
          <p:nvPicPr>
            <p:cNvPr id="24" name="Picture 2" descr="C:\Users\cheung\AppData\Local\Temp\SNAGHTML648e60b.PNG">
              <a:extLst>
                <a:ext uri="{FF2B5EF4-FFF2-40B4-BE49-F238E27FC236}">
                  <a16:creationId xmlns:a16="http://schemas.microsoft.com/office/drawing/2014/main" id="{2FB8345B-6092-4AF5-B047-E3FD6BD611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49" y="773364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641582AC-144C-48E7-936C-5C96C7709835}"/>
                </a:ext>
              </a:extLst>
            </p:cNvPr>
            <p:cNvSpPr txBox="1"/>
            <p:nvPr/>
          </p:nvSpPr>
          <p:spPr>
            <a:xfrm>
              <a:off x="287395" y="8252343"/>
              <a:ext cx="2272214" cy="523220"/>
            </a:xfrm>
            <a:prstGeom prst="rect">
              <a:avLst/>
            </a:prstGeom>
            <a:noFill/>
          </p:spPr>
          <p:txBody>
            <a:bodyPr wrap="square" rtlCol="0">
              <a:spAutoFit/>
            </a:bodyPr>
            <a:lstStyle/>
            <a:p>
              <a:r>
                <a:rPr lang="en-US" sz="1400" b="1" dirty="0">
                  <a:solidFill>
                    <a:srgbClr val="FF0000"/>
                  </a:solidFill>
                </a:rPr>
                <a:t>YAML REGISTRATION FILE</a:t>
              </a:r>
            </a:p>
            <a:p>
              <a:r>
                <a:rPr lang="en-US" sz="1400" b="1" dirty="0">
                  <a:solidFill>
                    <a:srgbClr val="FF0000"/>
                  </a:solidFill>
                </a:rPr>
                <a:t>Huawei VNF</a:t>
              </a:r>
              <a:endParaRPr lang="en-US" sz="1400" dirty="0"/>
            </a:p>
          </p:txBody>
        </p:sp>
      </p:grpSp>
      <p:sp>
        <p:nvSpPr>
          <p:cNvPr id="32" name="Arrow: Right 31">
            <a:extLst>
              <a:ext uri="{FF2B5EF4-FFF2-40B4-BE49-F238E27FC236}">
                <a16:creationId xmlns:a16="http://schemas.microsoft.com/office/drawing/2014/main" id="{011401BD-0BAF-4716-8D80-409DE66C3ED8}"/>
              </a:ext>
            </a:extLst>
          </p:cNvPr>
          <p:cNvSpPr/>
          <p:nvPr/>
        </p:nvSpPr>
        <p:spPr>
          <a:xfrm>
            <a:off x="2308717" y="482935"/>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29183469-23F5-4C58-8F46-210411735277}"/>
              </a:ext>
            </a:extLst>
          </p:cNvPr>
          <p:cNvGrpSpPr/>
          <p:nvPr/>
        </p:nvGrpSpPr>
        <p:grpSpPr>
          <a:xfrm>
            <a:off x="3193082" y="1588458"/>
            <a:ext cx="2338739" cy="1114495"/>
            <a:chOff x="3193082" y="43251"/>
            <a:chExt cx="2338739" cy="1114495"/>
          </a:xfrm>
        </p:grpSpPr>
        <p:pic>
          <p:nvPicPr>
            <p:cNvPr id="35" name="Picture 34">
              <a:extLst>
                <a:ext uri="{FF2B5EF4-FFF2-40B4-BE49-F238E27FC236}">
                  <a16:creationId xmlns:a16="http://schemas.microsoft.com/office/drawing/2014/main" id="{E80F7D37-4A21-4C2C-B0FE-A691644CED55}"/>
                </a:ext>
              </a:extLst>
            </p:cNvPr>
            <p:cNvPicPr>
              <a:picLocks noChangeAspect="1"/>
            </p:cNvPicPr>
            <p:nvPr/>
          </p:nvPicPr>
          <p:blipFill>
            <a:blip r:embed="rId3"/>
            <a:stretch>
              <a:fillRect/>
            </a:stretch>
          </p:blipFill>
          <p:spPr>
            <a:xfrm>
              <a:off x="3209602" y="300770"/>
              <a:ext cx="1581816" cy="856975"/>
            </a:xfrm>
            <a:prstGeom prst="rect">
              <a:avLst/>
            </a:prstGeom>
          </p:spPr>
        </p:pic>
        <p:sp>
          <p:nvSpPr>
            <p:cNvPr id="36" name="TextBox 35">
              <a:extLst>
                <a:ext uri="{FF2B5EF4-FFF2-40B4-BE49-F238E27FC236}">
                  <a16:creationId xmlns:a16="http://schemas.microsoft.com/office/drawing/2014/main" id="{0580F201-55E5-4E8A-A790-3DB7A4C0FB26}"/>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37" name="Picture 36">
              <a:extLst>
                <a:ext uri="{FF2B5EF4-FFF2-40B4-BE49-F238E27FC236}">
                  <a16:creationId xmlns:a16="http://schemas.microsoft.com/office/drawing/2014/main" id="{E0B5B933-A58C-4A82-A70F-7E1DEB0F073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38" name="Rectangle 37">
              <a:extLst>
                <a:ext uri="{FF2B5EF4-FFF2-40B4-BE49-F238E27FC236}">
                  <a16:creationId xmlns:a16="http://schemas.microsoft.com/office/drawing/2014/main" id="{4E3F58F1-6188-408F-A7E4-3FBA40E8FE2C}"/>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9" name="Rectangle 38">
              <a:extLst>
                <a:ext uri="{FF2B5EF4-FFF2-40B4-BE49-F238E27FC236}">
                  <a16:creationId xmlns:a16="http://schemas.microsoft.com/office/drawing/2014/main" id="{E23C2129-3E52-4847-8CB2-795F4371438F}"/>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TextBox 39">
              <a:extLst>
                <a:ext uri="{FF2B5EF4-FFF2-40B4-BE49-F238E27FC236}">
                  <a16:creationId xmlns:a16="http://schemas.microsoft.com/office/drawing/2014/main" id="{8FDD4002-B5A1-4A70-9BA5-24351A052BEF}"/>
                </a:ext>
              </a:extLst>
            </p:cNvPr>
            <p:cNvSpPr txBox="1"/>
            <p:nvPr/>
          </p:nvSpPr>
          <p:spPr>
            <a:xfrm>
              <a:off x="3220957" y="43251"/>
              <a:ext cx="1308692" cy="276999"/>
            </a:xfrm>
            <a:prstGeom prst="rect">
              <a:avLst/>
            </a:prstGeom>
            <a:noFill/>
          </p:spPr>
          <p:txBody>
            <a:bodyPr wrap="none" rtlCol="0">
              <a:spAutoFit/>
            </a:bodyPr>
            <a:lstStyle/>
            <a:p>
              <a:r>
                <a:rPr lang="en-US" sz="1200" b="1" dirty="0">
                  <a:solidFill>
                    <a:schemeClr val="bg1"/>
                  </a:solidFill>
                </a:rPr>
                <a:t>E// PNF PACKAGE</a:t>
              </a:r>
            </a:p>
          </p:txBody>
        </p:sp>
        <p:sp>
          <p:nvSpPr>
            <p:cNvPr id="41" name="Right Brace 40">
              <a:extLst>
                <a:ext uri="{FF2B5EF4-FFF2-40B4-BE49-F238E27FC236}">
                  <a16:creationId xmlns:a16="http://schemas.microsoft.com/office/drawing/2014/main" id="{19750500-9981-40A6-83F7-223356E7FC35}"/>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42" name="Arrow: Right 41">
            <a:extLst>
              <a:ext uri="{FF2B5EF4-FFF2-40B4-BE49-F238E27FC236}">
                <a16:creationId xmlns:a16="http://schemas.microsoft.com/office/drawing/2014/main" id="{82741B25-3B47-4F32-8A52-5E5F646117C9}"/>
              </a:ext>
            </a:extLst>
          </p:cNvPr>
          <p:cNvSpPr/>
          <p:nvPr/>
        </p:nvSpPr>
        <p:spPr>
          <a:xfrm>
            <a:off x="2308717" y="2018097"/>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AD6C29FC-A2EB-4D9B-880C-CDCE4B800478}"/>
              </a:ext>
            </a:extLst>
          </p:cNvPr>
          <p:cNvGrpSpPr/>
          <p:nvPr/>
        </p:nvGrpSpPr>
        <p:grpSpPr>
          <a:xfrm>
            <a:off x="3193082" y="3133665"/>
            <a:ext cx="2338739" cy="1114495"/>
            <a:chOff x="3193082" y="43251"/>
            <a:chExt cx="2338739" cy="1114495"/>
          </a:xfrm>
        </p:grpSpPr>
        <p:pic>
          <p:nvPicPr>
            <p:cNvPr id="44" name="Picture 43">
              <a:extLst>
                <a:ext uri="{FF2B5EF4-FFF2-40B4-BE49-F238E27FC236}">
                  <a16:creationId xmlns:a16="http://schemas.microsoft.com/office/drawing/2014/main" id="{5B301917-F949-46D6-84FC-4CB053E26EED}"/>
                </a:ext>
              </a:extLst>
            </p:cNvPr>
            <p:cNvPicPr>
              <a:picLocks noChangeAspect="1"/>
            </p:cNvPicPr>
            <p:nvPr/>
          </p:nvPicPr>
          <p:blipFill>
            <a:blip r:embed="rId3"/>
            <a:stretch>
              <a:fillRect/>
            </a:stretch>
          </p:blipFill>
          <p:spPr>
            <a:xfrm>
              <a:off x="3209602" y="300770"/>
              <a:ext cx="1581816" cy="856975"/>
            </a:xfrm>
            <a:prstGeom prst="rect">
              <a:avLst/>
            </a:prstGeom>
          </p:spPr>
        </p:pic>
        <p:sp>
          <p:nvSpPr>
            <p:cNvPr id="45" name="TextBox 44">
              <a:extLst>
                <a:ext uri="{FF2B5EF4-FFF2-40B4-BE49-F238E27FC236}">
                  <a16:creationId xmlns:a16="http://schemas.microsoft.com/office/drawing/2014/main" id="{77533AC1-BBC1-4D45-B604-F9B6065051B3}"/>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46" name="Picture 45">
              <a:extLst>
                <a:ext uri="{FF2B5EF4-FFF2-40B4-BE49-F238E27FC236}">
                  <a16:creationId xmlns:a16="http://schemas.microsoft.com/office/drawing/2014/main" id="{7FBFCCB9-1082-4E76-AC8B-95440456D03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47" name="Rectangle 46">
              <a:extLst>
                <a:ext uri="{FF2B5EF4-FFF2-40B4-BE49-F238E27FC236}">
                  <a16:creationId xmlns:a16="http://schemas.microsoft.com/office/drawing/2014/main" id="{BF5D7E4C-82BD-491B-8FAC-E0E073A2B502}"/>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Rectangle 47">
              <a:extLst>
                <a:ext uri="{FF2B5EF4-FFF2-40B4-BE49-F238E27FC236}">
                  <a16:creationId xmlns:a16="http://schemas.microsoft.com/office/drawing/2014/main" id="{44D524F4-336F-4E48-B78F-2EE2206CB997}"/>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9" name="TextBox 48">
              <a:extLst>
                <a:ext uri="{FF2B5EF4-FFF2-40B4-BE49-F238E27FC236}">
                  <a16:creationId xmlns:a16="http://schemas.microsoft.com/office/drawing/2014/main" id="{7E959765-053E-4FB5-AE51-E4895FBFDDE3}"/>
                </a:ext>
              </a:extLst>
            </p:cNvPr>
            <p:cNvSpPr txBox="1"/>
            <p:nvPr/>
          </p:nvSpPr>
          <p:spPr>
            <a:xfrm>
              <a:off x="3220957" y="43251"/>
              <a:ext cx="1586781" cy="276999"/>
            </a:xfrm>
            <a:prstGeom prst="rect">
              <a:avLst/>
            </a:prstGeom>
            <a:noFill/>
          </p:spPr>
          <p:txBody>
            <a:bodyPr wrap="none" rtlCol="0">
              <a:spAutoFit/>
            </a:bodyPr>
            <a:lstStyle/>
            <a:p>
              <a:r>
                <a:rPr lang="en-US" sz="1200" b="1" dirty="0">
                  <a:solidFill>
                    <a:schemeClr val="bg1"/>
                  </a:solidFill>
                </a:rPr>
                <a:t>Huawei PNF PACKAGE</a:t>
              </a:r>
            </a:p>
          </p:txBody>
        </p:sp>
        <p:sp>
          <p:nvSpPr>
            <p:cNvPr id="50" name="Right Brace 49">
              <a:extLst>
                <a:ext uri="{FF2B5EF4-FFF2-40B4-BE49-F238E27FC236}">
                  <a16:creationId xmlns:a16="http://schemas.microsoft.com/office/drawing/2014/main" id="{37DF305C-BF6F-40D0-8133-D70974B690DA}"/>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51" name="Arrow: Right 50">
            <a:extLst>
              <a:ext uri="{FF2B5EF4-FFF2-40B4-BE49-F238E27FC236}">
                <a16:creationId xmlns:a16="http://schemas.microsoft.com/office/drawing/2014/main" id="{8A2FAB0F-B948-4680-90DB-ECA55B4E7F5B}"/>
              </a:ext>
            </a:extLst>
          </p:cNvPr>
          <p:cNvSpPr/>
          <p:nvPr/>
        </p:nvSpPr>
        <p:spPr>
          <a:xfrm>
            <a:off x="2308717" y="3553259"/>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3FE81200-80BE-4217-9C6C-DCDBAC02F152}"/>
              </a:ext>
            </a:extLst>
          </p:cNvPr>
          <p:cNvGrpSpPr/>
          <p:nvPr/>
        </p:nvGrpSpPr>
        <p:grpSpPr>
          <a:xfrm>
            <a:off x="3193082" y="4678872"/>
            <a:ext cx="2338739" cy="1114495"/>
            <a:chOff x="3193082" y="43251"/>
            <a:chExt cx="2338739" cy="1114495"/>
          </a:xfrm>
        </p:grpSpPr>
        <p:pic>
          <p:nvPicPr>
            <p:cNvPr id="53" name="Picture 52">
              <a:extLst>
                <a:ext uri="{FF2B5EF4-FFF2-40B4-BE49-F238E27FC236}">
                  <a16:creationId xmlns:a16="http://schemas.microsoft.com/office/drawing/2014/main" id="{7E95FF91-E7EB-4987-BDCF-D75290253AD0}"/>
                </a:ext>
              </a:extLst>
            </p:cNvPr>
            <p:cNvPicPr>
              <a:picLocks noChangeAspect="1"/>
            </p:cNvPicPr>
            <p:nvPr/>
          </p:nvPicPr>
          <p:blipFill>
            <a:blip r:embed="rId3"/>
            <a:stretch>
              <a:fillRect/>
            </a:stretch>
          </p:blipFill>
          <p:spPr>
            <a:xfrm>
              <a:off x="3209602" y="300770"/>
              <a:ext cx="1581816" cy="856975"/>
            </a:xfrm>
            <a:prstGeom prst="rect">
              <a:avLst/>
            </a:prstGeom>
          </p:spPr>
        </p:pic>
        <p:sp>
          <p:nvSpPr>
            <p:cNvPr id="54" name="TextBox 53">
              <a:extLst>
                <a:ext uri="{FF2B5EF4-FFF2-40B4-BE49-F238E27FC236}">
                  <a16:creationId xmlns:a16="http://schemas.microsoft.com/office/drawing/2014/main" id="{C998571A-B23F-4418-B3A4-526052E965CB}"/>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55" name="Picture 54">
              <a:extLst>
                <a:ext uri="{FF2B5EF4-FFF2-40B4-BE49-F238E27FC236}">
                  <a16:creationId xmlns:a16="http://schemas.microsoft.com/office/drawing/2014/main" id="{EFBD1282-1BDC-4E99-ABC2-0FE42768E92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56" name="Rectangle 55">
              <a:extLst>
                <a:ext uri="{FF2B5EF4-FFF2-40B4-BE49-F238E27FC236}">
                  <a16:creationId xmlns:a16="http://schemas.microsoft.com/office/drawing/2014/main" id="{5BD5FFEF-F087-4356-81E9-F2EB2D6E69AF}"/>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7" name="Rectangle 56">
              <a:extLst>
                <a:ext uri="{FF2B5EF4-FFF2-40B4-BE49-F238E27FC236}">
                  <a16:creationId xmlns:a16="http://schemas.microsoft.com/office/drawing/2014/main" id="{0A4F07DC-FD46-43B2-8CB0-CD43658B85EC}"/>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8" name="TextBox 57">
              <a:extLst>
                <a:ext uri="{FF2B5EF4-FFF2-40B4-BE49-F238E27FC236}">
                  <a16:creationId xmlns:a16="http://schemas.microsoft.com/office/drawing/2014/main" id="{25DF23AC-2DCB-442A-8ADB-D53F12F82963}"/>
                </a:ext>
              </a:extLst>
            </p:cNvPr>
            <p:cNvSpPr txBox="1"/>
            <p:nvPr/>
          </p:nvSpPr>
          <p:spPr>
            <a:xfrm>
              <a:off x="3220957" y="43251"/>
              <a:ext cx="1483419" cy="276999"/>
            </a:xfrm>
            <a:prstGeom prst="rect">
              <a:avLst/>
            </a:prstGeom>
            <a:noFill/>
          </p:spPr>
          <p:txBody>
            <a:bodyPr wrap="none" rtlCol="0">
              <a:spAutoFit/>
            </a:bodyPr>
            <a:lstStyle/>
            <a:p>
              <a:r>
                <a:rPr lang="en-US" sz="1200" b="1" dirty="0">
                  <a:solidFill>
                    <a:schemeClr val="bg1"/>
                  </a:solidFill>
                </a:rPr>
                <a:t>Nokia VNF PACKAGE</a:t>
              </a:r>
            </a:p>
          </p:txBody>
        </p:sp>
        <p:sp>
          <p:nvSpPr>
            <p:cNvPr id="59" name="Right Brace 58">
              <a:extLst>
                <a:ext uri="{FF2B5EF4-FFF2-40B4-BE49-F238E27FC236}">
                  <a16:creationId xmlns:a16="http://schemas.microsoft.com/office/drawing/2014/main" id="{17543D92-F5BC-4F26-B5A8-750A9A734C10}"/>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60" name="Arrow: Right 59">
            <a:extLst>
              <a:ext uri="{FF2B5EF4-FFF2-40B4-BE49-F238E27FC236}">
                <a16:creationId xmlns:a16="http://schemas.microsoft.com/office/drawing/2014/main" id="{94009837-7102-480D-A389-C5CBD1534A74}"/>
              </a:ext>
            </a:extLst>
          </p:cNvPr>
          <p:cNvSpPr/>
          <p:nvPr/>
        </p:nvSpPr>
        <p:spPr>
          <a:xfrm>
            <a:off x="2308717" y="5088421"/>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AEB77A75-8D36-4191-88C6-2529662E6E29}"/>
              </a:ext>
            </a:extLst>
          </p:cNvPr>
          <p:cNvGrpSpPr/>
          <p:nvPr/>
        </p:nvGrpSpPr>
        <p:grpSpPr>
          <a:xfrm>
            <a:off x="3193082" y="6224079"/>
            <a:ext cx="2338739" cy="1114495"/>
            <a:chOff x="3193082" y="43251"/>
            <a:chExt cx="2338739" cy="1114495"/>
          </a:xfrm>
        </p:grpSpPr>
        <p:pic>
          <p:nvPicPr>
            <p:cNvPr id="62" name="Picture 61">
              <a:extLst>
                <a:ext uri="{FF2B5EF4-FFF2-40B4-BE49-F238E27FC236}">
                  <a16:creationId xmlns:a16="http://schemas.microsoft.com/office/drawing/2014/main" id="{84BC5C90-833B-4A95-B2B9-8462D37EEA77}"/>
                </a:ext>
              </a:extLst>
            </p:cNvPr>
            <p:cNvPicPr>
              <a:picLocks noChangeAspect="1"/>
            </p:cNvPicPr>
            <p:nvPr/>
          </p:nvPicPr>
          <p:blipFill>
            <a:blip r:embed="rId3"/>
            <a:stretch>
              <a:fillRect/>
            </a:stretch>
          </p:blipFill>
          <p:spPr>
            <a:xfrm>
              <a:off x="3209602" y="300770"/>
              <a:ext cx="1581816" cy="856975"/>
            </a:xfrm>
            <a:prstGeom prst="rect">
              <a:avLst/>
            </a:prstGeom>
          </p:spPr>
        </p:pic>
        <p:sp>
          <p:nvSpPr>
            <p:cNvPr id="63" name="TextBox 62">
              <a:extLst>
                <a:ext uri="{FF2B5EF4-FFF2-40B4-BE49-F238E27FC236}">
                  <a16:creationId xmlns:a16="http://schemas.microsoft.com/office/drawing/2014/main" id="{E1F52C52-EF23-482F-8E06-346BFC523DD6}"/>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64" name="Picture 63">
              <a:extLst>
                <a:ext uri="{FF2B5EF4-FFF2-40B4-BE49-F238E27FC236}">
                  <a16:creationId xmlns:a16="http://schemas.microsoft.com/office/drawing/2014/main" id="{165F5566-341D-4005-BDC8-9E2B9416C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65" name="Rectangle 64">
              <a:extLst>
                <a:ext uri="{FF2B5EF4-FFF2-40B4-BE49-F238E27FC236}">
                  <a16:creationId xmlns:a16="http://schemas.microsoft.com/office/drawing/2014/main" id="{F5EAA15A-D7FE-4498-8503-AFC333F8E57A}"/>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Rectangle 65">
              <a:extLst>
                <a:ext uri="{FF2B5EF4-FFF2-40B4-BE49-F238E27FC236}">
                  <a16:creationId xmlns:a16="http://schemas.microsoft.com/office/drawing/2014/main" id="{C6BC1193-25F9-4541-BCEC-990E07203801}"/>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7" name="TextBox 66">
              <a:extLst>
                <a:ext uri="{FF2B5EF4-FFF2-40B4-BE49-F238E27FC236}">
                  <a16:creationId xmlns:a16="http://schemas.microsoft.com/office/drawing/2014/main" id="{D6141E41-956A-4B11-8ADE-361004194E14}"/>
                </a:ext>
              </a:extLst>
            </p:cNvPr>
            <p:cNvSpPr txBox="1"/>
            <p:nvPr/>
          </p:nvSpPr>
          <p:spPr>
            <a:xfrm>
              <a:off x="3220957" y="43251"/>
              <a:ext cx="1318310" cy="276999"/>
            </a:xfrm>
            <a:prstGeom prst="rect">
              <a:avLst/>
            </a:prstGeom>
            <a:noFill/>
          </p:spPr>
          <p:txBody>
            <a:bodyPr wrap="none" rtlCol="0">
              <a:spAutoFit/>
            </a:bodyPr>
            <a:lstStyle/>
            <a:p>
              <a:r>
                <a:rPr lang="en-US" sz="1200" b="1" dirty="0">
                  <a:solidFill>
                    <a:schemeClr val="bg1"/>
                  </a:solidFill>
                </a:rPr>
                <a:t>E// VNF PACKAGE</a:t>
              </a:r>
            </a:p>
          </p:txBody>
        </p:sp>
        <p:sp>
          <p:nvSpPr>
            <p:cNvPr id="68" name="Right Brace 67">
              <a:extLst>
                <a:ext uri="{FF2B5EF4-FFF2-40B4-BE49-F238E27FC236}">
                  <a16:creationId xmlns:a16="http://schemas.microsoft.com/office/drawing/2014/main" id="{5B5C5F26-3AD9-4E68-AEF1-1AB3908A2977}"/>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69" name="Arrow: Right 68">
            <a:extLst>
              <a:ext uri="{FF2B5EF4-FFF2-40B4-BE49-F238E27FC236}">
                <a16:creationId xmlns:a16="http://schemas.microsoft.com/office/drawing/2014/main" id="{FAF2B097-C48B-425C-8B62-65E208DAE876}"/>
              </a:ext>
            </a:extLst>
          </p:cNvPr>
          <p:cNvSpPr/>
          <p:nvPr/>
        </p:nvSpPr>
        <p:spPr>
          <a:xfrm>
            <a:off x="2308717" y="6623583"/>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451D370E-51DB-4003-8C47-0D7663D480ED}"/>
              </a:ext>
            </a:extLst>
          </p:cNvPr>
          <p:cNvGrpSpPr/>
          <p:nvPr/>
        </p:nvGrpSpPr>
        <p:grpSpPr>
          <a:xfrm>
            <a:off x="3193082" y="7769288"/>
            <a:ext cx="2338739" cy="1114495"/>
            <a:chOff x="3193082" y="43251"/>
            <a:chExt cx="2338739" cy="1114495"/>
          </a:xfrm>
        </p:grpSpPr>
        <p:pic>
          <p:nvPicPr>
            <p:cNvPr id="71" name="Picture 70">
              <a:extLst>
                <a:ext uri="{FF2B5EF4-FFF2-40B4-BE49-F238E27FC236}">
                  <a16:creationId xmlns:a16="http://schemas.microsoft.com/office/drawing/2014/main" id="{47871650-761D-49DB-83B8-3BA0F3E153E7}"/>
                </a:ext>
              </a:extLst>
            </p:cNvPr>
            <p:cNvPicPr>
              <a:picLocks noChangeAspect="1"/>
            </p:cNvPicPr>
            <p:nvPr/>
          </p:nvPicPr>
          <p:blipFill>
            <a:blip r:embed="rId3"/>
            <a:stretch>
              <a:fillRect/>
            </a:stretch>
          </p:blipFill>
          <p:spPr>
            <a:xfrm>
              <a:off x="3209602" y="300770"/>
              <a:ext cx="1581816" cy="856975"/>
            </a:xfrm>
            <a:prstGeom prst="rect">
              <a:avLst/>
            </a:prstGeom>
          </p:spPr>
        </p:pic>
        <p:sp>
          <p:nvSpPr>
            <p:cNvPr id="72" name="TextBox 71">
              <a:extLst>
                <a:ext uri="{FF2B5EF4-FFF2-40B4-BE49-F238E27FC236}">
                  <a16:creationId xmlns:a16="http://schemas.microsoft.com/office/drawing/2014/main" id="{1AFC0E81-A700-49E2-B74B-0CBBB3000D61}"/>
                </a:ext>
              </a:extLst>
            </p:cNvPr>
            <p:cNvSpPr txBox="1"/>
            <p:nvPr/>
          </p:nvSpPr>
          <p:spPr>
            <a:xfrm>
              <a:off x="4778345" y="350288"/>
              <a:ext cx="753476" cy="276999"/>
            </a:xfrm>
            <a:prstGeom prst="rect">
              <a:avLst/>
            </a:prstGeom>
            <a:noFill/>
          </p:spPr>
          <p:txBody>
            <a:bodyPr wrap="none" rtlCol="0">
              <a:spAutoFit/>
            </a:bodyPr>
            <a:lstStyle/>
            <a:p>
              <a:r>
                <a:rPr lang="en-US" sz="1200" b="1" dirty="0"/>
                <a:t>CSAR file</a:t>
              </a:r>
            </a:p>
          </p:txBody>
        </p:sp>
        <p:pic>
          <p:nvPicPr>
            <p:cNvPr id="73" name="Picture 72">
              <a:extLst>
                <a:ext uri="{FF2B5EF4-FFF2-40B4-BE49-F238E27FC236}">
                  <a16:creationId xmlns:a16="http://schemas.microsoft.com/office/drawing/2014/main" id="{4DFBD962-5DF3-4893-96CF-A4D93C8B215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80186" y="608108"/>
              <a:ext cx="348136" cy="452732"/>
            </a:xfrm>
            <a:prstGeom prst="rect">
              <a:avLst/>
            </a:prstGeom>
          </p:spPr>
        </p:pic>
        <p:sp>
          <p:nvSpPr>
            <p:cNvPr id="74" name="Rectangle 73">
              <a:extLst>
                <a:ext uri="{FF2B5EF4-FFF2-40B4-BE49-F238E27FC236}">
                  <a16:creationId xmlns:a16="http://schemas.microsoft.com/office/drawing/2014/main" id="{CC86FAE0-21E3-4A81-B0E2-3726C6996FED}"/>
                </a:ext>
              </a:extLst>
            </p:cNvPr>
            <p:cNvSpPr/>
            <p:nvPr/>
          </p:nvSpPr>
          <p:spPr>
            <a:xfrm>
              <a:off x="3193083" y="295216"/>
              <a:ext cx="2337079" cy="862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5" name="Rectangle 74">
              <a:extLst>
                <a:ext uri="{FF2B5EF4-FFF2-40B4-BE49-F238E27FC236}">
                  <a16:creationId xmlns:a16="http://schemas.microsoft.com/office/drawing/2014/main" id="{F54AE4FD-D0A8-44F4-B07A-8C05D461E712}"/>
                </a:ext>
              </a:extLst>
            </p:cNvPr>
            <p:cNvSpPr/>
            <p:nvPr/>
          </p:nvSpPr>
          <p:spPr>
            <a:xfrm>
              <a:off x="3193082" y="86961"/>
              <a:ext cx="2337079" cy="2004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6" name="TextBox 75">
              <a:extLst>
                <a:ext uri="{FF2B5EF4-FFF2-40B4-BE49-F238E27FC236}">
                  <a16:creationId xmlns:a16="http://schemas.microsoft.com/office/drawing/2014/main" id="{B2B96465-60F3-45E7-ACE4-7C0CB7840F66}"/>
                </a:ext>
              </a:extLst>
            </p:cNvPr>
            <p:cNvSpPr txBox="1"/>
            <p:nvPr/>
          </p:nvSpPr>
          <p:spPr>
            <a:xfrm>
              <a:off x="3220957" y="43251"/>
              <a:ext cx="1596399" cy="276999"/>
            </a:xfrm>
            <a:prstGeom prst="rect">
              <a:avLst/>
            </a:prstGeom>
            <a:noFill/>
          </p:spPr>
          <p:txBody>
            <a:bodyPr wrap="none" rtlCol="0">
              <a:spAutoFit/>
            </a:bodyPr>
            <a:lstStyle/>
            <a:p>
              <a:r>
                <a:rPr lang="en-US" sz="1200" b="1">
                  <a:solidFill>
                    <a:schemeClr val="bg1"/>
                  </a:solidFill>
                </a:rPr>
                <a:t>Huawei </a:t>
              </a:r>
              <a:r>
                <a:rPr lang="en-US" sz="1200" b="1" dirty="0">
                  <a:solidFill>
                    <a:schemeClr val="bg1"/>
                  </a:solidFill>
                </a:rPr>
                <a:t>V</a:t>
              </a:r>
              <a:r>
                <a:rPr lang="en-US" sz="1200" b="1">
                  <a:solidFill>
                    <a:schemeClr val="bg1"/>
                  </a:solidFill>
                </a:rPr>
                <a:t>NF </a:t>
              </a:r>
              <a:r>
                <a:rPr lang="en-US" sz="1200" b="1" dirty="0">
                  <a:solidFill>
                    <a:schemeClr val="bg1"/>
                  </a:solidFill>
                </a:rPr>
                <a:t>PACKAGE</a:t>
              </a:r>
            </a:p>
          </p:txBody>
        </p:sp>
        <p:sp>
          <p:nvSpPr>
            <p:cNvPr id="77" name="Right Brace 76">
              <a:extLst>
                <a:ext uri="{FF2B5EF4-FFF2-40B4-BE49-F238E27FC236}">
                  <a16:creationId xmlns:a16="http://schemas.microsoft.com/office/drawing/2014/main" id="{6467789C-8D4C-48B1-960D-521A94D5B902}"/>
                </a:ext>
              </a:extLst>
            </p:cNvPr>
            <p:cNvSpPr/>
            <p:nvPr/>
          </p:nvSpPr>
          <p:spPr>
            <a:xfrm>
              <a:off x="4698043" y="330901"/>
              <a:ext cx="110859" cy="759712"/>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grpSp>
      <p:sp>
        <p:nvSpPr>
          <p:cNvPr id="78" name="Arrow: Right 77">
            <a:extLst>
              <a:ext uri="{FF2B5EF4-FFF2-40B4-BE49-F238E27FC236}">
                <a16:creationId xmlns:a16="http://schemas.microsoft.com/office/drawing/2014/main" id="{F83E0CCC-4055-464A-8408-279C3A521B88}"/>
              </a:ext>
            </a:extLst>
          </p:cNvPr>
          <p:cNvSpPr/>
          <p:nvPr/>
        </p:nvSpPr>
        <p:spPr>
          <a:xfrm>
            <a:off x="2308717" y="8158745"/>
            <a:ext cx="807833" cy="4926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2" descr="C:\Users\cheung\AppData\Local\Temp\SNAGHTML648e60b.PNG">
            <a:extLst>
              <a:ext uri="{FF2B5EF4-FFF2-40B4-BE49-F238E27FC236}">
                <a16:creationId xmlns:a16="http://schemas.microsoft.com/office/drawing/2014/main" id="{7DDC953F-A15F-4547-8928-9F37E2C2F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890" y="40190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a:extLst>
              <a:ext uri="{FF2B5EF4-FFF2-40B4-BE49-F238E27FC236}">
                <a16:creationId xmlns:a16="http://schemas.microsoft.com/office/drawing/2014/main" id="{FA17888E-FD7E-4D22-B100-19C6D7BDB96B}"/>
              </a:ext>
            </a:extLst>
          </p:cNvPr>
          <p:cNvSpPr txBox="1"/>
          <p:nvPr/>
        </p:nvSpPr>
        <p:spPr>
          <a:xfrm>
            <a:off x="661486" y="219466"/>
            <a:ext cx="2272214" cy="307777"/>
          </a:xfrm>
          <a:prstGeom prst="rect">
            <a:avLst/>
          </a:prstGeom>
          <a:noFill/>
        </p:spPr>
        <p:txBody>
          <a:bodyPr wrap="square" rtlCol="0">
            <a:spAutoFit/>
          </a:bodyPr>
          <a:lstStyle/>
          <a:p>
            <a:r>
              <a:rPr lang="en-US" sz="1400" b="1" dirty="0">
                <a:solidFill>
                  <a:srgbClr val="FF0000"/>
                </a:solidFill>
              </a:rPr>
              <a:t>Model#1001</a:t>
            </a:r>
            <a:endParaRPr lang="en-US" sz="1400" dirty="0"/>
          </a:p>
        </p:txBody>
      </p:sp>
      <p:sp>
        <p:nvSpPr>
          <p:cNvPr id="81" name="TextBox 80">
            <a:extLst>
              <a:ext uri="{FF2B5EF4-FFF2-40B4-BE49-F238E27FC236}">
                <a16:creationId xmlns:a16="http://schemas.microsoft.com/office/drawing/2014/main" id="{43CCBC6F-0397-481A-948C-A1FDA825B83B}"/>
              </a:ext>
            </a:extLst>
          </p:cNvPr>
          <p:cNvSpPr txBox="1"/>
          <p:nvPr/>
        </p:nvSpPr>
        <p:spPr>
          <a:xfrm>
            <a:off x="754271" y="542637"/>
            <a:ext cx="2272214" cy="307777"/>
          </a:xfrm>
          <a:prstGeom prst="rect">
            <a:avLst/>
          </a:prstGeom>
          <a:noFill/>
        </p:spPr>
        <p:txBody>
          <a:bodyPr wrap="square" rtlCol="0">
            <a:spAutoFit/>
          </a:bodyPr>
          <a:lstStyle/>
          <a:p>
            <a:r>
              <a:rPr lang="en-US" sz="1400" b="1" dirty="0">
                <a:solidFill>
                  <a:srgbClr val="FF0000"/>
                </a:solidFill>
              </a:rPr>
              <a:t>Model#1002</a:t>
            </a:r>
            <a:endParaRPr lang="en-US" sz="1400" dirty="0"/>
          </a:p>
        </p:txBody>
      </p:sp>
    </p:spTree>
    <p:extLst>
      <p:ext uri="{BB962C8B-B14F-4D97-AF65-F5344CB8AC3E}">
        <p14:creationId xmlns:p14="http://schemas.microsoft.com/office/powerpoint/2010/main" val="10835785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DBE2F18-49AA-408D-ADFC-174E332F9995}"/>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EF6D5710-5D38-4887-93C1-2F4EF5ACE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E7A34E3-5CD0-4AE5-8C6C-20B22C89B662}"/>
                </a:ext>
              </a:extLst>
            </p:cNvPr>
            <p:cNvSpPr txBox="1"/>
            <p:nvPr/>
          </p:nvSpPr>
          <p:spPr>
            <a:xfrm>
              <a:off x="1918781" y="-17858"/>
              <a:ext cx="3026791"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SDC Artifacts Type</a:t>
              </a:r>
            </a:p>
          </p:txBody>
        </p:sp>
        <p:sp>
          <p:nvSpPr>
            <p:cNvPr id="7" name="Rectangle 6">
              <a:extLst>
                <a:ext uri="{FF2B5EF4-FFF2-40B4-BE49-F238E27FC236}">
                  <a16:creationId xmlns:a16="http://schemas.microsoft.com/office/drawing/2014/main" id="{D92FE66B-81B2-4D03-81C4-8FC2A002170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AFEA9513-D30A-45AA-B326-C311DEA30C75}"/>
              </a:ext>
            </a:extLst>
          </p:cNvPr>
          <p:cNvGraphicFramePr>
            <a:graphicFrameLocks noGrp="1"/>
          </p:cNvGraphicFramePr>
          <p:nvPr>
            <p:extLst>
              <p:ext uri="{D42A27DB-BD31-4B8C-83A1-F6EECF244321}">
                <p14:modId xmlns:p14="http://schemas.microsoft.com/office/powerpoint/2010/main" val="329435184"/>
              </p:ext>
            </p:extLst>
          </p:nvPr>
        </p:nvGraphicFramePr>
        <p:xfrm>
          <a:off x="108859" y="1258763"/>
          <a:ext cx="6643633" cy="7790210"/>
        </p:xfrm>
        <a:graphic>
          <a:graphicData uri="http://schemas.openxmlformats.org/drawingml/2006/table">
            <a:tbl>
              <a:tblPr/>
              <a:tblGrid>
                <a:gridCol w="1481816">
                  <a:extLst>
                    <a:ext uri="{9D8B030D-6E8A-4147-A177-3AD203B41FA5}">
                      <a16:colId xmlns:a16="http://schemas.microsoft.com/office/drawing/2014/main" val="2404961899"/>
                    </a:ext>
                  </a:extLst>
                </a:gridCol>
                <a:gridCol w="3990975">
                  <a:extLst>
                    <a:ext uri="{9D8B030D-6E8A-4147-A177-3AD203B41FA5}">
                      <a16:colId xmlns:a16="http://schemas.microsoft.com/office/drawing/2014/main" val="360438050"/>
                    </a:ext>
                  </a:extLst>
                </a:gridCol>
                <a:gridCol w="1170842">
                  <a:extLst>
                    <a:ext uri="{9D8B030D-6E8A-4147-A177-3AD203B41FA5}">
                      <a16:colId xmlns:a16="http://schemas.microsoft.com/office/drawing/2014/main" val="1659862211"/>
                    </a:ext>
                  </a:extLst>
                </a:gridCol>
              </a:tblGrid>
              <a:tr h="184200">
                <a:tc>
                  <a:txBody>
                    <a:bodyPr/>
                    <a:lstStyle/>
                    <a:p>
                      <a:r>
                        <a:rPr lang="en-US" sz="1200" b="1" dirty="0">
                          <a:solidFill>
                            <a:schemeClr val="bg1"/>
                          </a:solidFill>
                        </a:rPr>
                        <a:t>Artifact Type</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Description</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Valid on Component Types</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extLst>
                  <a:ext uri="{0D108BD9-81ED-4DB2-BD59-A6C34878D82A}">
                    <a16:rowId xmlns:a16="http://schemas.microsoft.com/office/drawing/2014/main" val="1631944670"/>
                  </a:ext>
                </a:extLst>
              </a:tr>
              <a:tr h="334910">
                <a:tc>
                  <a:txBody>
                    <a:bodyPr/>
                    <a:lstStyle/>
                    <a:p>
                      <a:r>
                        <a:rPr lang="en-US" sz="1200" b="1" dirty="0">
                          <a:solidFill>
                            <a:srgbClr val="0000CC"/>
                          </a:solidFill>
                        </a:rPr>
                        <a:t>HEAT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Base template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0435038"/>
                  </a:ext>
                </a:extLst>
              </a:tr>
              <a:tr h="410264">
                <a:tc>
                  <a:txBody>
                    <a:bodyPr/>
                    <a:lstStyle/>
                    <a:p>
                      <a:r>
                        <a:rPr lang="en-US" sz="1200" b="1" dirty="0">
                          <a:solidFill>
                            <a:srgbClr val="0000CC"/>
                          </a:solidFill>
                        </a:rPr>
                        <a:t>HEAT_VOL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template defining required volumes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5628583"/>
                  </a:ext>
                </a:extLst>
              </a:tr>
              <a:tr h="410264">
                <a:tc>
                  <a:txBody>
                    <a:bodyPr/>
                    <a:lstStyle/>
                    <a:p>
                      <a:r>
                        <a:rPr lang="en-US" sz="1200" b="1">
                          <a:solidFill>
                            <a:srgbClr val="0000CC"/>
                          </a:solidFill>
                        </a:rPr>
                        <a:t>HEAT_NET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template defining required networks (</a:t>
                      </a:r>
                      <a:r>
                        <a:rPr lang="en-US" sz="1200" dirty="0" err="1"/>
                        <a:t>yaml</a:t>
                      </a:r>
                      <a:r>
                        <a:rPr lang="en-US" sz="1200" dirty="0"/>
                        <a:t> format). Provided by vendor during on-boarding (deprecated)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0945216"/>
                  </a:ext>
                </a:extLst>
              </a:tr>
              <a:tr h="937747">
                <a:tc>
                  <a:txBody>
                    <a:bodyPr/>
                    <a:lstStyle/>
                    <a:p>
                      <a:r>
                        <a:rPr lang="en-US" sz="1200" b="1" dirty="0">
                          <a:solidFill>
                            <a:srgbClr val="0000CC"/>
                          </a:solidFill>
                        </a:rPr>
                        <a:t>HEAT_ENV</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Environment artifact (</a:t>
                      </a:r>
                      <a:r>
                        <a:rPr lang="en-US" sz="1200" dirty="0" err="1"/>
                        <a:t>yaml</a:t>
                      </a:r>
                      <a:r>
                        <a:rPr lang="en-US" sz="1200" dirty="0"/>
                        <a:t> format, extension “.</a:t>
                      </a:r>
                      <a:r>
                        <a:rPr lang="en-US" sz="1200" dirty="0" err="1"/>
                        <a:t>env</a:t>
                      </a:r>
                      <a:r>
                        <a:rPr lang="en-US" sz="1200" dirty="0"/>
                        <a:t>”). This artifact is accompanied to HEAT template and containing values to subset of the template’s parameters. First version is provided by vendor, then SDC generates new content according to designer changes</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 instance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060355"/>
                  </a:ext>
                </a:extLst>
              </a:tr>
              <a:tr h="410264">
                <a:tc>
                  <a:txBody>
                    <a:bodyPr/>
                    <a:lstStyle/>
                    <a:p>
                      <a:r>
                        <a:rPr lang="en-US" sz="1200" b="1">
                          <a:solidFill>
                            <a:srgbClr val="0000CC"/>
                          </a:solidFill>
                        </a:rPr>
                        <a:t>HEAT_ARTIFACT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Supplementary artifact referenced in HEAT* template (“get_file”).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3732236"/>
                  </a:ext>
                </a:extLst>
              </a:tr>
              <a:tr h="410264">
                <a:tc>
                  <a:txBody>
                    <a:bodyPr/>
                    <a:lstStyle/>
                    <a:p>
                      <a:r>
                        <a:rPr lang="en-US" sz="1200" b="1">
                          <a:solidFill>
                            <a:srgbClr val="0000CC"/>
                          </a:solidFill>
                        </a:rPr>
                        <a:t>HEAT_NESTED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file referenced from another HEAT file (</a:t>
                      </a:r>
                      <a:r>
                        <a:rPr lang="en-US" sz="1200" dirty="0" err="1"/>
                        <a:t>yaml</a:t>
                      </a:r>
                      <a:r>
                        <a:rPr lang="en-US" sz="1200" dirty="0"/>
                        <a:t>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469219"/>
                  </a:ext>
                </a:extLst>
              </a:tr>
              <a:tr h="108846">
                <a:tc>
                  <a:txBody>
                    <a:bodyPr/>
                    <a:lstStyle/>
                    <a:p>
                      <a:r>
                        <a:rPr lang="en-US" sz="1200" b="1">
                          <a:solidFill>
                            <a:srgbClr val="0000CC"/>
                          </a:solidFill>
                        </a:rPr>
                        <a:t>YANG_XML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3095962"/>
                  </a:ext>
                </a:extLst>
              </a:tr>
              <a:tr h="108846">
                <a:tc>
                  <a:txBody>
                    <a:bodyPr/>
                    <a:lstStyle/>
                    <a:p>
                      <a:r>
                        <a:rPr lang="en-US" sz="1200" b="1" dirty="0">
                          <a:solidFill>
                            <a:srgbClr val="0000CC"/>
                          </a:solidFill>
                        </a:rPr>
                        <a:t>VNF_CATALOG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5671976"/>
                  </a:ext>
                </a:extLst>
              </a:tr>
              <a:tr h="410264">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(XML format). As from 1610 it is generated by SDC during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9561435"/>
                  </a:ext>
                </a:extLst>
              </a:tr>
              <a:tr h="334910">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Named  Query Specification (XML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697143"/>
                  </a:ext>
                </a:extLst>
              </a:tr>
              <a:tr h="259555">
                <a:tc>
                  <a:txBody>
                    <a:bodyPr/>
                    <a:lstStyle/>
                    <a:p>
                      <a:r>
                        <a:rPr lang="en-US" sz="1200" b="1" dirty="0">
                          <a:solidFill>
                            <a:srgbClr val="0000CC"/>
                          </a:solidFill>
                        </a:rPr>
                        <a:t>VF_LICENSE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VF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307897"/>
                  </a:ext>
                </a:extLst>
              </a:tr>
              <a:tr h="334910">
                <a:tc>
                  <a:txBody>
                    <a:bodyPr/>
                    <a:lstStyle/>
                    <a:p>
                      <a:r>
                        <a:rPr lang="en-US" sz="1200" b="1" dirty="0">
                          <a:solidFill>
                            <a:srgbClr val="0000CC"/>
                          </a:solidFill>
                        </a:rPr>
                        <a:t>VENDOR_LICENSE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Vendor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2485725"/>
                  </a:ext>
                </a:extLst>
              </a:tr>
              <a:tr h="108846">
                <a:tc>
                  <a:txBody>
                    <a:bodyPr/>
                    <a:lstStyle/>
                    <a:p>
                      <a:r>
                        <a:rPr lang="en-US" sz="1200" b="1" dirty="0">
                          <a:solidFill>
                            <a:srgbClr val="0000CC"/>
                          </a:solidFill>
                        </a:rPr>
                        <a:t>APPC_CONFIG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configuration 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55179493"/>
                  </a:ext>
                </a:extLst>
              </a:tr>
              <a:tr h="485619">
                <a:tc>
                  <a:txBody>
                    <a:bodyPr/>
                    <a:lstStyle/>
                    <a:p>
                      <a:r>
                        <a:rPr lang="en-US" sz="1200" b="1" dirty="0">
                          <a:solidFill>
                            <a:srgbClr val="0000CC"/>
                          </a:solidFill>
                        </a:rPr>
                        <a:t>VF_MODULES_METADATA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err="1"/>
                        <a:t>Json</a:t>
                      </a:r>
                      <a:r>
                        <a:rPr lang="en-US" sz="1200" dirty="0"/>
                        <a:t> artifact that describes the </a:t>
                      </a:r>
                      <a:r>
                        <a:rPr lang="en-US" sz="1200" dirty="0" err="1"/>
                        <a:t>vfModules</a:t>
                      </a:r>
                      <a:r>
                        <a:rPr lang="en-US" sz="1200" dirty="0"/>
                        <a:t> of the resource. SDC generates this artifact for every VF instance during the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Component instance (e.g. VF in Service)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9196092"/>
                  </a:ext>
                </a:extLst>
              </a:tr>
              <a:tr h="184200">
                <a:tc>
                  <a:txBody>
                    <a:bodyPr/>
                    <a:lstStyle/>
                    <a:p>
                      <a:r>
                        <a:rPr lang="en-US" sz="1200" b="1" dirty="0">
                          <a:solidFill>
                            <a:srgbClr val="0000CC"/>
                          </a:solidFill>
                        </a:rPr>
                        <a:t>DCAE_TOSCA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TOSCA template used by DCAE (</a:t>
                      </a:r>
                      <a:r>
                        <a:rPr lang="en-US" sz="1200" dirty="0" err="1">
                          <a:solidFill>
                            <a:srgbClr val="7030A0"/>
                          </a:solidFill>
                        </a:rPr>
                        <a:t>yaml</a:t>
                      </a:r>
                      <a:r>
                        <a:rPr lang="en-US" sz="1200" dirty="0">
                          <a:solidFill>
                            <a:srgbClr val="7030A0"/>
                          </a:solidFill>
                        </a:rPr>
                        <a:t>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570518"/>
                  </a:ext>
                </a:extLst>
              </a:tr>
              <a:tr h="259555">
                <a:tc>
                  <a:txBody>
                    <a:bodyPr/>
                    <a:lstStyle/>
                    <a:p>
                      <a:r>
                        <a:rPr lang="en-US" sz="1200" b="1" dirty="0">
                          <a:solidFill>
                            <a:srgbClr val="0000CC"/>
                          </a:solidFill>
                        </a:rPr>
                        <a:t>DCAE_JSON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JSON description of the DCAE component /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1465357"/>
                  </a:ext>
                </a:extLst>
              </a:tr>
              <a:tr h="108846">
                <a:tc>
                  <a:txBody>
                    <a:bodyPr/>
                    <a:lstStyle/>
                    <a:p>
                      <a:r>
                        <a:rPr lang="en-US" sz="1200" b="1" dirty="0">
                          <a:solidFill>
                            <a:srgbClr val="0000CC"/>
                          </a:solidFill>
                        </a:rPr>
                        <a:t>PLAN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Workflow artifact type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641165"/>
                  </a:ext>
                </a:extLst>
              </a:tr>
            </a:tbl>
          </a:graphicData>
        </a:graphic>
      </p:graphicFrame>
      <p:sp>
        <p:nvSpPr>
          <p:cNvPr id="11" name="Rectangle 10">
            <a:extLst>
              <a:ext uri="{FF2B5EF4-FFF2-40B4-BE49-F238E27FC236}">
                <a16:creationId xmlns:a16="http://schemas.microsoft.com/office/drawing/2014/main" id="{A8A20898-407A-4BCC-BBD4-AD41ACB422ED}"/>
              </a:ext>
            </a:extLst>
          </p:cNvPr>
          <p:cNvSpPr/>
          <p:nvPr/>
        </p:nvSpPr>
        <p:spPr>
          <a:xfrm>
            <a:off x="108859" y="577244"/>
            <a:ext cx="6335484" cy="307777"/>
          </a:xfrm>
          <a:prstGeom prst="rect">
            <a:avLst/>
          </a:prstGeom>
        </p:spPr>
        <p:txBody>
          <a:bodyPr wrap="square">
            <a:spAutoFit/>
          </a:bodyPr>
          <a:lstStyle/>
          <a:p>
            <a:r>
              <a:rPr lang="en-US" sz="1400" dirty="0">
                <a:hlinkClick r:id="rId2"/>
              </a:rPr>
              <a:t>https://wiki.onap.org/display/DW/SDC+supported+artifact+types</a:t>
            </a:r>
            <a:r>
              <a:rPr lang="en-US" sz="1400" dirty="0"/>
              <a:t> </a:t>
            </a:r>
          </a:p>
        </p:txBody>
      </p:sp>
    </p:spTree>
    <p:extLst>
      <p:ext uri="{BB962C8B-B14F-4D97-AF65-F5344CB8AC3E}">
        <p14:creationId xmlns:p14="http://schemas.microsoft.com/office/powerpoint/2010/main" val="3812645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886716" y="-17858"/>
              <a:ext cx="3090911" cy="491271"/>
            </a:xfrm>
            <a:prstGeom prst="rect">
              <a:avLst/>
            </a:prstGeom>
            <a:noFill/>
          </p:spPr>
          <p:txBody>
            <a:bodyPr wrap="none" rtlCol="0">
              <a:spAutoFit/>
            </a:bodyPr>
            <a:lstStyle/>
            <a:p>
              <a:pPr algn="ctr"/>
              <a:r>
                <a:rPr lang="en-US" sz="2800" dirty="0">
                  <a:solidFill>
                    <a:srgbClr val="FF0000"/>
                  </a:solidFill>
                  <a:latin typeface="Nokia Pure Headline" pitchFamily="34" charset="0"/>
                </a:rPr>
                <a:t>VERSION</a:t>
              </a:r>
              <a:r>
                <a:rPr lang="en-US" sz="2800" dirty="0">
                  <a:solidFill>
                    <a:schemeClr val="bg1"/>
                  </a:solidFill>
                  <a:latin typeface="Nokia Pure Headline" pitchFamily="34" charset="0"/>
                </a:rPr>
                <a:t> CONCEPT</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6065556"/>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791761" cy="1477328"/>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 </a:t>
            </a:r>
            <a:r>
              <a:rPr lang="en-US" dirty="0"/>
              <a:t>[Partition1 “Active”] 12345</a:t>
            </a:r>
            <a:endParaRPr lang="en-US" b="1" dirty="0"/>
          </a:p>
          <a:p>
            <a:r>
              <a:rPr lang="en-US" dirty="0"/>
              <a:t>	[Part 2] 67890 [Recovery Partition] 00010</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720703"/>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5654C-717B-4F08-92AE-E9A58A1964A2}"/>
              </a:ext>
            </a:extLst>
          </p:cNvPr>
          <p:cNvSpPr/>
          <p:nvPr/>
        </p:nvSpPr>
        <p:spPr>
          <a:xfrm>
            <a:off x="79711" y="729609"/>
            <a:ext cx="6451718" cy="369332"/>
          </a:xfrm>
          <a:prstGeom prst="rect">
            <a:avLst/>
          </a:prstGeom>
        </p:spPr>
        <p:txBody>
          <a:bodyPr wrap="square">
            <a:spAutoFit/>
          </a:bodyPr>
          <a:lstStyle/>
          <a:p>
            <a:r>
              <a:rPr lang="en-US" dirty="0">
                <a:hlinkClick r:id="rId2"/>
              </a:rPr>
              <a:t>https://wiki.onap.org/pages/viewpage.action?pageId=38114398</a:t>
            </a:r>
            <a:r>
              <a:rPr lang="en-US" dirty="0"/>
              <a:t> </a:t>
            </a:r>
          </a:p>
        </p:txBody>
      </p:sp>
      <p:grpSp>
        <p:nvGrpSpPr>
          <p:cNvPr id="5" name="Group 4">
            <a:extLst>
              <a:ext uri="{FF2B5EF4-FFF2-40B4-BE49-F238E27FC236}">
                <a16:creationId xmlns:a16="http://schemas.microsoft.com/office/drawing/2014/main" id="{5304E842-BFC5-4C95-ABBA-5C3CE26F97AC}"/>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5905B0BC-DD7C-4101-925D-6DCDAF02B1D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6F0027B-85DF-4E02-A803-92DDA43CF53D}"/>
                </a:ext>
              </a:extLst>
            </p:cNvPr>
            <p:cNvSpPr txBox="1"/>
            <p:nvPr/>
          </p:nvSpPr>
          <p:spPr>
            <a:xfrm>
              <a:off x="1109270" y="-17858"/>
              <a:ext cx="4645824"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Resource / Service Categories</a:t>
              </a:r>
            </a:p>
          </p:txBody>
        </p:sp>
        <p:sp>
          <p:nvSpPr>
            <p:cNvPr id="8" name="Rectangle 7">
              <a:extLst>
                <a:ext uri="{FF2B5EF4-FFF2-40B4-BE49-F238E27FC236}">
                  <a16:creationId xmlns:a16="http://schemas.microsoft.com/office/drawing/2014/main" id="{D35B4796-4273-4E8D-A3BE-72FCB7B41B5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CD2F151C-9BA8-45B6-AF3F-8B9FCFFCE4BE}"/>
              </a:ext>
            </a:extLst>
          </p:cNvPr>
          <p:cNvGraphicFramePr>
            <a:graphicFrameLocks noGrp="1"/>
          </p:cNvGraphicFramePr>
          <p:nvPr/>
        </p:nvGraphicFramePr>
        <p:xfrm>
          <a:off x="1443090" y="2433638"/>
          <a:ext cx="3971821" cy="5802311"/>
        </p:xfrm>
        <a:graphic>
          <a:graphicData uri="http://schemas.openxmlformats.org/drawingml/2006/table">
            <a:tbl>
              <a:tblPr/>
              <a:tblGrid>
                <a:gridCol w="2100043">
                  <a:extLst>
                    <a:ext uri="{9D8B030D-6E8A-4147-A177-3AD203B41FA5}">
                      <a16:colId xmlns:a16="http://schemas.microsoft.com/office/drawing/2014/main" val="319235050"/>
                    </a:ext>
                  </a:extLst>
                </a:gridCol>
                <a:gridCol w="1871778">
                  <a:extLst>
                    <a:ext uri="{9D8B030D-6E8A-4147-A177-3AD203B41FA5}">
                      <a16:colId xmlns:a16="http://schemas.microsoft.com/office/drawing/2014/main" val="2407233454"/>
                    </a:ext>
                  </a:extLst>
                </a:gridCol>
              </a:tblGrid>
              <a:tr h="199550">
                <a:tc>
                  <a:txBody>
                    <a:bodyPr/>
                    <a:lstStyle/>
                    <a:p>
                      <a:r>
                        <a:rPr lang="en-US" sz="900" b="1"/>
                        <a:t>Category</a:t>
                      </a:r>
                      <a:endParaRPr lang="en-US" sz="900"/>
                    </a:p>
                  </a:txBody>
                  <a:tcPr marL="61400" marR="61400" marT="30700" marB="30700" anchor="ctr">
                    <a:lnL>
                      <a:noFill/>
                    </a:lnL>
                    <a:lnR>
                      <a:noFill/>
                    </a:lnR>
                    <a:lnT>
                      <a:noFill/>
                    </a:lnT>
                    <a:lnB>
                      <a:noFill/>
                    </a:lnB>
                  </a:tcPr>
                </a:tc>
                <a:tc>
                  <a:txBody>
                    <a:bodyPr/>
                    <a:lstStyle/>
                    <a:p>
                      <a:r>
                        <a:rPr lang="en-US" sz="900" b="1"/>
                        <a:t>Sub Category</a:t>
                      </a:r>
                      <a:endParaRPr lang="en-US" sz="900"/>
                    </a:p>
                  </a:txBody>
                  <a:tcPr marL="61400" marR="61400" marT="30700" marB="30700" anchor="ctr">
                    <a:lnL>
                      <a:noFill/>
                    </a:lnL>
                    <a:lnR>
                      <a:noFill/>
                    </a:lnR>
                    <a:lnT>
                      <a:noFill/>
                    </a:lnT>
                    <a:lnB>
                      <a:noFill/>
                    </a:lnB>
                  </a:tcPr>
                </a:tc>
                <a:extLst>
                  <a:ext uri="{0D108BD9-81ED-4DB2-BD59-A6C34878D82A}">
                    <a16:rowId xmlns:a16="http://schemas.microsoft.com/office/drawing/2014/main" val="4140754146"/>
                  </a:ext>
                </a:extLst>
              </a:tr>
              <a:tr h="752152">
                <a:tc>
                  <a:txBody>
                    <a:bodyPr/>
                    <a:lstStyle/>
                    <a:p>
                      <a:r>
                        <a:rPr lang="en-US" sz="900"/>
                        <a:t>Network L2-3</a:t>
                      </a:r>
                    </a:p>
                  </a:txBody>
                  <a:tcPr marL="61400" marR="61400" marT="30700" marB="30700" anchor="ctr">
                    <a:lnL>
                      <a:noFill/>
                    </a:lnL>
                    <a:lnR>
                      <a:noFill/>
                    </a:lnR>
                    <a:lnT>
                      <a:noFill/>
                    </a:lnT>
                    <a:lnB>
                      <a:noFill/>
                    </a:lnB>
                  </a:tcPr>
                </a:tc>
                <a:tc>
                  <a:txBody>
                    <a:bodyPr/>
                    <a:lstStyle/>
                    <a:p>
                      <a:r>
                        <a:rPr lang="en-US" sz="900"/>
                        <a:t>LAN Connectors,</a:t>
                      </a:r>
                    </a:p>
                    <a:p>
                      <a:r>
                        <a:rPr lang="en-US" sz="900"/>
                        <a:t>WAN Connectors,</a:t>
                      </a:r>
                    </a:p>
                    <a:p>
                      <a:r>
                        <a:rPr lang="en-US" sz="900"/>
                        <a:t>Router,</a:t>
                      </a:r>
                    </a:p>
                    <a:p>
                      <a:r>
                        <a:rPr lang="en-US" sz="900"/>
                        <a:t>Gateway,</a:t>
                      </a:r>
                    </a:p>
                    <a:p>
                      <a:r>
                        <a:rPr lang="en-US" sz="900"/>
                        <a:t>Infrastructure</a:t>
                      </a:r>
                    </a:p>
                  </a:txBody>
                  <a:tcPr marL="61400" marR="61400" marT="30700" marB="30700" anchor="ctr">
                    <a:lnL>
                      <a:noFill/>
                    </a:lnL>
                    <a:lnR>
                      <a:noFill/>
                    </a:lnR>
                    <a:lnT>
                      <a:noFill/>
                    </a:lnT>
                    <a:lnB>
                      <a:noFill/>
                    </a:lnB>
                  </a:tcPr>
                </a:tc>
                <a:extLst>
                  <a:ext uri="{0D108BD9-81ED-4DB2-BD59-A6C34878D82A}">
                    <a16:rowId xmlns:a16="http://schemas.microsoft.com/office/drawing/2014/main" val="2688647361"/>
                  </a:ext>
                </a:extLst>
              </a:tr>
              <a:tr h="199550">
                <a:tc>
                  <a:txBody>
                    <a:bodyPr/>
                    <a:lstStyle/>
                    <a:p>
                      <a:r>
                        <a:rPr lang="en-US" sz="900"/>
                        <a:t>Network L4+</a:t>
                      </a:r>
                    </a:p>
                  </a:txBody>
                  <a:tcPr marL="61400" marR="61400" marT="30700" marB="30700" anchor="ctr">
                    <a:lnL>
                      <a:noFill/>
                    </a:lnL>
                    <a:lnR>
                      <a:noFill/>
                    </a:lnR>
                    <a:lnT>
                      <a:noFill/>
                    </a:lnT>
                    <a:lnB>
                      <a:noFill/>
                    </a:lnB>
                  </a:tcPr>
                </a:tc>
                <a:tc>
                  <a:txBody>
                    <a:bodyPr/>
                    <a:lstStyle/>
                    <a:p>
                      <a:r>
                        <a:rPr lang="en-US" sz="900"/>
                        <a:t>Common Network Resources</a:t>
                      </a:r>
                    </a:p>
                  </a:txBody>
                  <a:tcPr marL="61400" marR="61400" marT="30700" marB="30700" anchor="ctr">
                    <a:lnL>
                      <a:noFill/>
                    </a:lnL>
                    <a:lnR>
                      <a:noFill/>
                    </a:lnR>
                    <a:lnT>
                      <a:noFill/>
                    </a:lnT>
                    <a:lnB>
                      <a:noFill/>
                    </a:lnB>
                  </a:tcPr>
                </a:tc>
                <a:extLst>
                  <a:ext uri="{0D108BD9-81ED-4DB2-BD59-A6C34878D82A}">
                    <a16:rowId xmlns:a16="http://schemas.microsoft.com/office/drawing/2014/main" val="3243623989"/>
                  </a:ext>
                </a:extLst>
              </a:tr>
              <a:tr h="1166602">
                <a:tc>
                  <a:txBody>
                    <a:bodyPr/>
                    <a:lstStyle/>
                    <a:p>
                      <a:r>
                        <a:rPr lang="en-US" sz="900"/>
                        <a:t>Application L4+</a:t>
                      </a:r>
                    </a:p>
                  </a:txBody>
                  <a:tcPr marL="61400" marR="61400" marT="30700" marB="30700" anchor="ctr">
                    <a:lnL>
                      <a:noFill/>
                    </a:lnL>
                    <a:lnR>
                      <a:noFill/>
                    </a:lnR>
                    <a:lnT>
                      <a:noFill/>
                    </a:lnT>
                    <a:lnB>
                      <a:noFill/>
                    </a:lnB>
                  </a:tcPr>
                </a:tc>
                <a:tc>
                  <a:txBody>
                    <a:bodyPr/>
                    <a:lstStyle/>
                    <a:p>
                      <a:r>
                        <a:rPr lang="en-US" sz="900"/>
                        <a:t>Border Element,</a:t>
                      </a:r>
                    </a:p>
                    <a:p>
                      <a:r>
                        <a:rPr lang="en-US" sz="900"/>
                        <a:t>Database,</a:t>
                      </a:r>
                    </a:p>
                    <a:p>
                      <a:r>
                        <a:rPr lang="en-US" sz="900"/>
                        <a:t>Application Server,</a:t>
                      </a:r>
                    </a:p>
                    <a:p>
                      <a:r>
                        <a:rPr lang="en-US" sz="900"/>
                        <a:t>Web Server,</a:t>
                      </a:r>
                    </a:p>
                    <a:p>
                      <a:r>
                        <a:rPr lang="en-US" sz="900"/>
                        <a:t>Call Control,</a:t>
                      </a:r>
                    </a:p>
                    <a:p>
                      <a:r>
                        <a:rPr lang="en-US" sz="900"/>
                        <a:t>Media Servers,</a:t>
                      </a:r>
                    </a:p>
                    <a:p>
                      <a:r>
                        <a:rPr lang="en-US" sz="900"/>
                        <a:t>Load Balancer,</a:t>
                      </a:r>
                    </a:p>
                    <a:p>
                      <a:r>
                        <a:rPr lang="en-US" sz="900"/>
                        <a:t>Firewall</a:t>
                      </a:r>
                    </a:p>
                  </a:txBody>
                  <a:tcPr marL="61400" marR="61400" marT="30700" marB="30700" anchor="ctr">
                    <a:lnL>
                      <a:noFill/>
                    </a:lnL>
                    <a:lnR>
                      <a:noFill/>
                    </a:lnR>
                    <a:lnT>
                      <a:noFill/>
                    </a:lnT>
                    <a:lnB>
                      <a:noFill/>
                    </a:lnB>
                  </a:tcPr>
                </a:tc>
                <a:extLst>
                  <a:ext uri="{0D108BD9-81ED-4DB2-BD59-A6C34878D82A}">
                    <a16:rowId xmlns:a16="http://schemas.microsoft.com/office/drawing/2014/main" val="1815436584"/>
                  </a:ext>
                </a:extLst>
              </a:tr>
              <a:tr h="752152">
                <a:tc>
                  <a:txBody>
                    <a:bodyPr/>
                    <a:lstStyle/>
                    <a:p>
                      <a:r>
                        <a:rPr lang="en-US" sz="900"/>
                        <a:t>Generic</a:t>
                      </a:r>
                    </a:p>
                  </a:txBody>
                  <a:tcPr marL="61400" marR="61400" marT="30700" marB="30700" anchor="ctr">
                    <a:lnL>
                      <a:noFill/>
                    </a:lnL>
                    <a:lnR>
                      <a:noFill/>
                    </a:lnR>
                    <a:lnT>
                      <a:noFill/>
                    </a:lnT>
                    <a:lnB>
                      <a:noFill/>
                    </a:lnB>
                  </a:tcPr>
                </a:tc>
                <a:tc>
                  <a:txBody>
                    <a:bodyPr/>
                    <a:lstStyle/>
                    <a:p>
                      <a:r>
                        <a:rPr lang="en-US" sz="900"/>
                        <a:t>Infrastructure,</a:t>
                      </a:r>
                    </a:p>
                    <a:p>
                      <a:r>
                        <a:rPr lang="en-US" sz="900"/>
                        <a:t>Database,</a:t>
                      </a:r>
                    </a:p>
                    <a:p>
                      <a:r>
                        <a:rPr lang="en-US" sz="900"/>
                        <a:t>Abstract,</a:t>
                      </a:r>
                    </a:p>
                    <a:p>
                      <a:r>
                        <a:rPr lang="en-US" sz="900"/>
                        <a:t>Rules,</a:t>
                      </a:r>
                    </a:p>
                    <a:p>
                      <a:r>
                        <a:rPr lang="en-US" sz="900"/>
                        <a:t>Network Elements</a:t>
                      </a:r>
                    </a:p>
                  </a:txBody>
                  <a:tcPr marL="61400" marR="61400" marT="30700" marB="30700" anchor="ctr">
                    <a:lnL>
                      <a:noFill/>
                    </a:lnL>
                    <a:lnR>
                      <a:noFill/>
                    </a:lnR>
                    <a:lnT>
                      <a:noFill/>
                    </a:lnT>
                    <a:lnB>
                      <a:noFill/>
                    </a:lnB>
                  </a:tcPr>
                </a:tc>
                <a:extLst>
                  <a:ext uri="{0D108BD9-81ED-4DB2-BD59-A6C34878D82A}">
                    <a16:rowId xmlns:a16="http://schemas.microsoft.com/office/drawing/2014/main" val="2649515928"/>
                  </a:ext>
                </a:extLst>
              </a:tr>
              <a:tr h="337701">
                <a:tc>
                  <a:txBody>
                    <a:bodyPr/>
                    <a:lstStyle/>
                    <a:p>
                      <a:r>
                        <a:rPr lang="en-US" sz="900"/>
                        <a:t>Network Connectivity</a:t>
                      </a:r>
                    </a:p>
                  </a:txBody>
                  <a:tcPr marL="61400" marR="61400" marT="30700" marB="30700" anchor="ctr">
                    <a:lnL>
                      <a:noFill/>
                    </a:lnL>
                    <a:lnR>
                      <a:noFill/>
                    </a:lnR>
                    <a:lnT>
                      <a:noFill/>
                    </a:lnT>
                    <a:lnB>
                      <a:noFill/>
                    </a:lnB>
                  </a:tcPr>
                </a:tc>
                <a:tc>
                  <a:txBody>
                    <a:bodyPr/>
                    <a:lstStyle/>
                    <a:p>
                      <a:r>
                        <a:rPr lang="en-US" sz="900"/>
                        <a:t>Connection Points,</a:t>
                      </a:r>
                    </a:p>
                    <a:p>
                      <a:r>
                        <a:rPr lang="en-US" sz="900"/>
                        <a:t>Virtual Links</a:t>
                      </a:r>
                    </a:p>
                  </a:txBody>
                  <a:tcPr marL="61400" marR="61400" marT="30700" marB="30700" anchor="ctr">
                    <a:lnL>
                      <a:noFill/>
                    </a:lnL>
                    <a:lnR>
                      <a:noFill/>
                    </a:lnR>
                    <a:lnT>
                      <a:noFill/>
                    </a:lnT>
                    <a:lnB>
                      <a:noFill/>
                    </a:lnB>
                  </a:tcPr>
                </a:tc>
                <a:extLst>
                  <a:ext uri="{0D108BD9-81ED-4DB2-BD59-A6C34878D82A}">
                    <a16:rowId xmlns:a16="http://schemas.microsoft.com/office/drawing/2014/main" val="2459241538"/>
                  </a:ext>
                </a:extLst>
              </a:tr>
              <a:tr h="1028452">
                <a:tc>
                  <a:txBody>
                    <a:bodyPr/>
                    <a:lstStyle/>
                    <a:p>
                      <a:r>
                        <a:rPr lang="en-US" sz="900"/>
                        <a:t>DCAE Component</a:t>
                      </a:r>
                    </a:p>
                  </a:txBody>
                  <a:tcPr marL="61400" marR="61400" marT="30700" marB="30700" anchor="ctr">
                    <a:lnL>
                      <a:noFill/>
                    </a:lnL>
                    <a:lnR>
                      <a:noFill/>
                    </a:lnR>
                    <a:lnT>
                      <a:noFill/>
                    </a:lnT>
                    <a:lnB>
                      <a:noFill/>
                    </a:lnB>
                  </a:tcPr>
                </a:tc>
                <a:tc>
                  <a:txBody>
                    <a:bodyPr/>
                    <a:lstStyle/>
                    <a:p>
                      <a:r>
                        <a:rPr lang="en-US" sz="900"/>
                        <a:t>Analytics,</a:t>
                      </a:r>
                    </a:p>
                    <a:p>
                      <a:r>
                        <a:rPr lang="en-US" sz="900"/>
                        <a:t>Policy,</a:t>
                      </a:r>
                    </a:p>
                    <a:p>
                      <a:r>
                        <a:rPr lang="en-US" sz="900"/>
                        <a:t>Utility,</a:t>
                      </a:r>
                    </a:p>
                    <a:p>
                      <a:r>
                        <a:rPr lang="en-US" sz="900"/>
                        <a:t>Collector,</a:t>
                      </a:r>
                    </a:p>
                    <a:p>
                      <a:r>
                        <a:rPr lang="en-US" sz="900"/>
                        <a:t>Source,</a:t>
                      </a:r>
                    </a:p>
                    <a:p>
                      <a:r>
                        <a:rPr lang="en-US" sz="900"/>
                        <a:t>Microservice,</a:t>
                      </a:r>
                    </a:p>
                    <a:p>
                      <a:r>
                        <a:rPr lang="en-US" sz="900"/>
                        <a:t>Database</a:t>
                      </a:r>
                    </a:p>
                  </a:txBody>
                  <a:tcPr marL="61400" marR="61400" marT="30700" marB="30700" anchor="ctr">
                    <a:lnL>
                      <a:noFill/>
                    </a:lnL>
                    <a:lnR>
                      <a:noFill/>
                    </a:lnR>
                    <a:lnT>
                      <a:noFill/>
                    </a:lnT>
                    <a:lnB>
                      <a:noFill/>
                    </a:lnB>
                  </a:tcPr>
                </a:tc>
                <a:extLst>
                  <a:ext uri="{0D108BD9-81ED-4DB2-BD59-A6C34878D82A}">
                    <a16:rowId xmlns:a16="http://schemas.microsoft.com/office/drawing/2014/main" val="3039541346"/>
                  </a:ext>
                </a:extLst>
              </a:tr>
              <a:tr h="199550">
                <a:tc>
                  <a:txBody>
                    <a:bodyPr/>
                    <a:lstStyle/>
                    <a:p>
                      <a:r>
                        <a:rPr lang="en-US" sz="900"/>
                        <a:t>Template</a:t>
                      </a:r>
                    </a:p>
                  </a:txBody>
                  <a:tcPr marL="61400" marR="61400" marT="30700" marB="30700" anchor="ctr">
                    <a:lnL>
                      <a:noFill/>
                    </a:lnL>
                    <a:lnR>
                      <a:noFill/>
                    </a:lnR>
                    <a:lnT>
                      <a:noFill/>
                    </a:lnT>
                    <a:lnB>
                      <a:noFill/>
                    </a:lnB>
                  </a:tcPr>
                </a:tc>
                <a:tc>
                  <a:txBody>
                    <a:bodyPr/>
                    <a:lstStyle/>
                    <a:p>
                      <a:r>
                        <a:rPr lang="en-US" sz="900"/>
                        <a:t>Monitoring Template</a:t>
                      </a:r>
                    </a:p>
                  </a:txBody>
                  <a:tcPr marL="61400" marR="61400" marT="30700" marB="30700" anchor="ctr">
                    <a:lnL>
                      <a:noFill/>
                    </a:lnL>
                    <a:lnR>
                      <a:noFill/>
                    </a:lnR>
                    <a:lnT>
                      <a:noFill/>
                    </a:lnT>
                    <a:lnB>
                      <a:noFill/>
                    </a:lnB>
                  </a:tcPr>
                </a:tc>
                <a:extLst>
                  <a:ext uri="{0D108BD9-81ED-4DB2-BD59-A6C34878D82A}">
                    <a16:rowId xmlns:a16="http://schemas.microsoft.com/office/drawing/2014/main" val="2004064739"/>
                  </a:ext>
                </a:extLst>
              </a:tr>
              <a:tr h="1166602">
                <a:tc>
                  <a:txBody>
                    <a:bodyPr/>
                    <a:lstStyle/>
                    <a:p>
                      <a:r>
                        <a:rPr lang="en-US" sz="900"/>
                        <a:t>Allotted Resource</a:t>
                      </a:r>
                    </a:p>
                  </a:txBody>
                  <a:tcPr marL="61400" marR="61400" marT="30700" marB="30700" anchor="ctr">
                    <a:lnL>
                      <a:noFill/>
                    </a:lnL>
                    <a:lnR>
                      <a:noFill/>
                    </a:lnR>
                    <a:lnT>
                      <a:noFill/>
                    </a:lnT>
                    <a:lnB>
                      <a:noFill/>
                    </a:lnB>
                  </a:tcPr>
                </a:tc>
                <a:tc>
                  <a:txBody>
                    <a:bodyPr/>
                    <a:lstStyle/>
                    <a:p>
                      <a:r>
                        <a:rPr lang="en-US" sz="900" dirty="0"/>
                        <a:t>Tunnel </a:t>
                      </a:r>
                      <a:r>
                        <a:rPr lang="en-US" sz="900" dirty="0" err="1"/>
                        <a:t>XConnect</a:t>
                      </a:r>
                      <a:r>
                        <a:rPr lang="en-US" sz="900" dirty="0"/>
                        <a:t>,</a:t>
                      </a:r>
                    </a:p>
                    <a:p>
                      <a:r>
                        <a:rPr lang="en-US" sz="900" dirty="0"/>
                        <a:t>IP Mux </a:t>
                      </a:r>
                      <a:r>
                        <a:rPr lang="en-US" sz="900" dirty="0" err="1"/>
                        <a:t>Demux</a:t>
                      </a:r>
                      <a:r>
                        <a:rPr lang="en-US" sz="900" dirty="0"/>
                        <a:t>,</a:t>
                      </a:r>
                    </a:p>
                    <a:p>
                      <a:r>
                        <a:rPr lang="en-US" sz="900" dirty="0"/>
                        <a:t>Allotted Resource,</a:t>
                      </a:r>
                    </a:p>
                    <a:p>
                      <a:r>
                        <a:rPr lang="en-US" sz="900" dirty="0"/>
                        <a:t>Security Zone,</a:t>
                      </a:r>
                    </a:p>
                    <a:p>
                      <a:r>
                        <a:rPr lang="en-US" sz="900" dirty="0"/>
                        <a:t>Contrail Route,</a:t>
                      </a:r>
                    </a:p>
                    <a:p>
                      <a:r>
                        <a:rPr lang="en-US" sz="900" dirty="0"/>
                        <a:t>Service Admin</a:t>
                      </a:r>
                    </a:p>
                    <a:p>
                      <a:br>
                        <a:rPr lang="en-US" sz="900" dirty="0"/>
                      </a:br>
                      <a:endParaRPr lang="en-US" sz="900" dirty="0"/>
                    </a:p>
                  </a:txBody>
                  <a:tcPr marL="61400" marR="61400" marT="30700" marB="30700" anchor="ctr">
                    <a:lnL>
                      <a:noFill/>
                    </a:lnL>
                    <a:lnR>
                      <a:noFill/>
                    </a:lnR>
                    <a:lnT>
                      <a:noFill/>
                    </a:lnT>
                    <a:lnB>
                      <a:noFill/>
                    </a:lnB>
                  </a:tcPr>
                </a:tc>
                <a:extLst>
                  <a:ext uri="{0D108BD9-81ED-4DB2-BD59-A6C34878D82A}">
                    <a16:rowId xmlns:a16="http://schemas.microsoft.com/office/drawing/2014/main" val="1703407391"/>
                  </a:ext>
                </a:extLst>
              </a:tr>
            </a:tbl>
          </a:graphicData>
        </a:graphic>
      </p:graphicFrame>
      <p:sp>
        <p:nvSpPr>
          <p:cNvPr id="2" name="TextBox 1">
            <a:extLst>
              <a:ext uri="{FF2B5EF4-FFF2-40B4-BE49-F238E27FC236}">
                <a16:creationId xmlns:a16="http://schemas.microsoft.com/office/drawing/2014/main" id="{B2439FE2-D2E5-4D4B-BC7C-934A971CF058}"/>
              </a:ext>
            </a:extLst>
          </p:cNvPr>
          <p:cNvSpPr txBox="1"/>
          <p:nvPr/>
        </p:nvSpPr>
        <p:spPr>
          <a:xfrm>
            <a:off x="863600" y="1752600"/>
            <a:ext cx="2869375" cy="369332"/>
          </a:xfrm>
          <a:prstGeom prst="rect">
            <a:avLst/>
          </a:prstGeom>
          <a:noFill/>
        </p:spPr>
        <p:txBody>
          <a:bodyPr wrap="none" rtlCol="0">
            <a:spAutoFit/>
          </a:bodyPr>
          <a:lstStyle/>
          <a:p>
            <a:r>
              <a:rPr lang="en-US" dirty="0"/>
              <a:t>Searching in the SDC Catalog</a:t>
            </a:r>
          </a:p>
        </p:txBody>
      </p:sp>
    </p:spTree>
    <p:extLst>
      <p:ext uri="{BB962C8B-B14F-4D97-AF65-F5344CB8AC3E}">
        <p14:creationId xmlns:p14="http://schemas.microsoft.com/office/powerpoint/2010/main" val="64129811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D164B2449E79469741548C8E5BCEBC@huawei">
            <a:extLst>
              <a:ext uri="{FF2B5EF4-FFF2-40B4-BE49-F238E27FC236}">
                <a16:creationId xmlns:a16="http://schemas.microsoft.com/office/drawing/2014/main" id="{A80757ED-71BF-423A-AFD4-2551BFB310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17" r="14910"/>
          <a:stretch/>
        </p:blipFill>
        <p:spPr bwMode="auto">
          <a:xfrm>
            <a:off x="0" y="1305368"/>
            <a:ext cx="6857999" cy="505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132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3754874"/>
          </a:xfrm>
          <a:prstGeom prst="rect">
            <a:avLst/>
          </a:prstGeom>
          <a:noFill/>
        </p:spPr>
        <p:txBody>
          <a:bodyPr wrap="square" rtlCol="0">
            <a:spAutoFit/>
          </a:bodyPr>
          <a:lstStyle/>
          <a:p>
            <a:r>
              <a:rPr lang="en-US" sz="1400" b="1" u="sng" dirty="0">
                <a:solidFill>
                  <a:srgbClr val="FF0000"/>
                </a:solidFill>
              </a:rPr>
              <a:t>ALARM DICTIONARY</a:t>
            </a:r>
          </a:p>
          <a:p>
            <a:r>
              <a:rPr lang="en-US" sz="1400" dirty="0"/>
              <a:t>Fault VES “record” defines all alarms/faults published by NF (VNF or PNF)</a:t>
            </a:r>
          </a:p>
          <a:p>
            <a:r>
              <a:rPr lang="en-US" sz="1400" dirty="0"/>
              <a:t>See the VES Registration document</a:t>
            </a:r>
          </a:p>
          <a:p>
            <a:r>
              <a:rPr lang="en-US" sz="1400" b="1" u="sng" dirty="0">
                <a:solidFill>
                  <a:srgbClr val="FF0000"/>
                </a:solidFill>
              </a:rPr>
              <a:t>SDC DESIGN STUDIO Packages &amp; composes CSAR package</a:t>
            </a:r>
          </a:p>
          <a:p>
            <a:r>
              <a:rPr lang="en-US" sz="1400" dirty="0"/>
              <a:t>SDC Makes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r>
              <a:rPr lang="en-US" sz="1400" dirty="0"/>
              <a:t>Policy/Action resultant from the alarm</a:t>
            </a:r>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4051622" cy="1261884"/>
          </a:xfrm>
          <a:prstGeom prst="rect">
            <a:avLst/>
          </a:prstGeom>
          <a:noFill/>
        </p:spPr>
        <p:txBody>
          <a:bodyPr wrap="none" rtlCol="0">
            <a:spAutoFit/>
          </a:bodyPr>
          <a:lstStyle/>
          <a:p>
            <a:r>
              <a:rPr lang="en-US" sz="1600" dirty="0">
                <a:solidFill>
                  <a:srgbClr val="0000CC"/>
                </a:solidFill>
              </a:rPr>
              <a:t>Alarm Dictionary (Fault VES Definition – YAML)</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631601"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(CSAR Package)</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246221"/>
          </a:xfrm>
          <a:prstGeom prst="rect">
            <a:avLst/>
          </a:prstGeom>
          <a:noFill/>
        </p:spPr>
        <p:txBody>
          <a:bodyPr wrap="square" rtlCol="0">
            <a:spAutoFit/>
          </a:bodyPr>
          <a:lstStyle/>
          <a:p>
            <a:r>
              <a:rPr lang="en-US" sz="1000" i="1" dirty="0">
                <a:solidFill>
                  <a:srgbClr val="0000CC"/>
                </a:solidFill>
              </a:rPr>
              <a:t>SDC Design Studio</a:t>
            </a:r>
            <a:endParaRPr lang="en-US" sz="1000" dirty="0">
              <a:solidFill>
                <a:srgbClr val="0000CC"/>
              </a:solidFill>
            </a:endParaRP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41239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765977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30471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D8DC640D-9759-4CFF-A7A8-313558372594}"/>
              </a:ext>
            </a:extLst>
          </p:cNvPr>
          <p:cNvSpPr txBox="1"/>
          <p:nvPr/>
        </p:nvSpPr>
        <p:spPr>
          <a:xfrm>
            <a:off x="3397266" y="3909071"/>
            <a:ext cx="1295547" cy="230832"/>
          </a:xfrm>
          <a:prstGeom prst="rect">
            <a:avLst/>
          </a:prstGeom>
          <a:noFill/>
        </p:spPr>
        <p:txBody>
          <a:bodyPr wrap="none" rtlCol="0">
            <a:spAutoFit/>
          </a:bodyPr>
          <a:lstStyle/>
          <a:p>
            <a:r>
              <a:rPr lang="en-US" sz="900" dirty="0">
                <a:solidFill>
                  <a:schemeClr val="bg1"/>
                </a:solidFill>
              </a:rPr>
              <a:t>Service Change Handler</a:t>
            </a:r>
          </a:p>
        </p:txBody>
      </p:sp>
    </p:spTree>
    <p:extLst>
      <p:ext uri="{BB962C8B-B14F-4D97-AF65-F5344CB8AC3E}">
        <p14:creationId xmlns:p14="http://schemas.microsoft.com/office/powerpoint/2010/main" val="10805189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504972"/>
            <a:ext cx="6257925" cy="8679299"/>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(Fault YAML File)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 </a:t>
            </a:r>
            <a:r>
              <a:rPr lang="en-US" dirty="0" err="1"/>
              <a:t>FRTire</a:t>
            </a:r>
            <a:r>
              <a:rPr lang="en-US" dirty="0"/>
              <a:t>-Fault </a:t>
            </a:r>
            <a:r>
              <a:rPr lang="en-US" dirty="0" err="1"/>
              <a:t>FLTire</a:t>
            </a:r>
            <a:r>
              <a:rPr lang="en-US" dirty="0"/>
              <a:t>-Fault </a:t>
            </a:r>
            <a:r>
              <a:rPr lang="en-US" dirty="0" err="1"/>
              <a:t>RRTire</a:t>
            </a:r>
            <a:r>
              <a:rPr lang="en-US" dirty="0"/>
              <a:t>-Fault </a:t>
            </a:r>
            <a:r>
              <a:rPr lang="en-US" dirty="0" err="1"/>
              <a:t>RLTire</a:t>
            </a:r>
            <a:r>
              <a:rPr lang="en-US" dirty="0"/>
              <a:t>-Fault -&gt; TIRE LOW TIRE PRESSURE Alarm</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1959023314"/>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strike="sngStrike" dirty="0">
                          <a:solidFill>
                            <a:srgbClr val="0000CC"/>
                          </a:solidFill>
                          <a:effectLst/>
                          <a:latin typeface="+mn-lt"/>
                        </a:rPr>
                        <a:t>Alarm </a:t>
                      </a:r>
                      <a:r>
                        <a:rPr lang="en-GB" sz="1100" b="1" strike="sngStrike" dirty="0">
                          <a:solidFill>
                            <a:srgbClr val="0000CC"/>
                          </a:solidFill>
                          <a:effectLst/>
                          <a:highlight>
                            <a:srgbClr val="FFFF00"/>
                          </a:highlight>
                          <a:latin typeface="+mn-lt"/>
                        </a:rPr>
                        <a:t>Dictionary Index</a:t>
                      </a:r>
                      <a:endParaRPr lang="en-US" sz="1100" b="1" strike="sngStrike"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strike="sngStrike"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strike="sngStrike" dirty="0">
                          <a:effectLst/>
                          <a:highlight>
                            <a:srgbClr val="FFFF00"/>
                          </a:highlight>
                          <a:latin typeface="+mn-lt"/>
                          <a:ea typeface="Times New Roman" panose="02020603050405020304" pitchFamily="18" charset="0"/>
                          <a:cs typeface="Times New Roman" panose="02020603050405020304" pitchFamily="18" charset="0"/>
                        </a:rPr>
                        <a:t> </a:t>
                      </a: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12345</a:t>
                      </a:r>
                    </a:p>
                  </a:txBody>
                  <a:tcPr marL="17780" marR="68580" marT="0" marB="0">
                    <a:solidFill>
                      <a:schemeClr val="bg1">
                        <a:lumMod val="65000"/>
                      </a:schemeClr>
                    </a:solidFill>
                  </a:tcPr>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solidFill>
                      <a:schemeClr val="bg1">
                        <a:lumMod val="75000"/>
                      </a:schemeClr>
                    </a:solidFill>
                  </a:tcPr>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a:t>
                      </a:r>
                      <a:r>
                        <a:rPr lang="en-US" sz="1100" i="1" dirty="0">
                          <a:solidFill>
                            <a:srgbClr val="0000CC"/>
                          </a:solidFill>
                          <a:effectLst/>
                          <a:latin typeface="+mn-lt"/>
                          <a:ea typeface="Times New Roman" panose="02020603050405020304" pitchFamily="18" charset="0"/>
                          <a:cs typeface="Times New Roman" panose="02020603050405020304" pitchFamily="18" charset="0"/>
                        </a:rPr>
                        <a:t>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r>
                        <a:rPr lang="en-US" sz="1100" i="1" dirty="0">
                          <a:effectLst/>
                          <a:latin typeface="+mn-lt"/>
                          <a:ea typeface="Times New Roman" panose="02020603050405020304" pitchFamily="18" charset="0"/>
                          <a:cs typeface="Times New Roman" panose="02020603050405020304" pitchFamily="18" charset="0"/>
                        </a:rPr>
                        <a:t>.</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solidFill>
                      <a:schemeClr val="bg1">
                        <a:lumMod val="75000"/>
                      </a:schemeClr>
                    </a:solidFill>
                  </a:tcPr>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solidFill>
                      <a:schemeClr val="bg1">
                        <a:lumMod val="75000"/>
                      </a:schemeClr>
                    </a:solidFill>
                  </a:tcPr>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a:t>
                      </a:r>
                      <a:r>
                        <a:rPr lang="en-US" sz="1100" i="1" dirty="0">
                          <a:solidFill>
                            <a:srgbClr val="0000CC"/>
                          </a:solidFill>
                          <a:effectLst/>
                          <a:latin typeface="+mn-lt"/>
                          <a:ea typeface="Times New Roman" panose="02020603050405020304" pitchFamily="18" charset="0"/>
                          <a:cs typeface="Times New Roman" panose="02020603050405020304" pitchFamily="18" charset="0"/>
                        </a:rPr>
                        <a:t>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r>
                        <a:rPr lang="en-US" sz="1100" i="1" dirty="0">
                          <a:effectLst/>
                          <a:latin typeface="+mn-lt"/>
                          <a:ea typeface="Times New Roman" panose="02020603050405020304" pitchFamily="18" charset="0"/>
                          <a:cs typeface="Times New Roman" panose="02020603050405020304" pitchFamily="18" charset="0"/>
                        </a:rPr>
                        <a:t>.</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solidFill>
                      <a:schemeClr val="bg1">
                        <a:lumMod val="75000"/>
                      </a:schemeClr>
                    </a:solidFill>
                  </a:tcPr>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143726">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solidFill>
                      <a:schemeClr val="bg1">
                        <a:lumMod val="75000"/>
                      </a:schemeClr>
                    </a:solidFill>
                  </a:tcPr>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a:t>
                      </a:r>
                      <a:r>
                        <a:rPr lang="en-US" sz="1100" i="1" dirty="0">
                          <a:solidFill>
                            <a:srgbClr val="0000CC"/>
                          </a:solidFill>
                          <a:effectLst/>
                          <a:latin typeface="+mn-lt"/>
                          <a:ea typeface="Times New Roman" panose="02020603050405020304" pitchFamily="18" charset="0"/>
                          <a:cs typeface="Times New Roman" panose="02020603050405020304" pitchFamily="18" charset="0"/>
                        </a:rPr>
                        <a:t>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r>
                        <a:rPr lang="en-US" sz="1100" i="1" dirty="0">
                          <a:effectLst/>
                          <a:latin typeface="+mn-lt"/>
                          <a:ea typeface="Times New Roman" panose="02020603050405020304" pitchFamily="18" charset="0"/>
                          <a:cs typeface="Times New Roman" panose="02020603050405020304" pitchFamily="18" charset="0"/>
                        </a:rPr>
                        <a:t>.</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solidFill>
                      <a:schemeClr val="bg1">
                        <a:lumMod val="75000"/>
                      </a:schemeClr>
                    </a:solidFill>
                  </a:tcPr>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Action#12 [= Reset the PNF],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strike="sngStrike"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Fault 99999</a:t>
                      </a:r>
                    </a:p>
                  </a:txBody>
                  <a:tcPr marL="17780" marR="17780" marT="0" marB="0">
                    <a:solidFill>
                      <a:schemeClr val="bg1">
                        <a:lumMod val="65000"/>
                      </a:schemeClr>
                    </a:solidFill>
                  </a:tcPr>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79008895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285015183"/>
              </p:ext>
            </p:extLst>
          </p:nvPr>
        </p:nvGraphicFramePr>
        <p:xfrm>
          <a:off x="78480" y="525882"/>
          <a:ext cx="6601720" cy="4023360"/>
        </p:xfrm>
        <a:graphic>
          <a:graphicData uri="http://schemas.openxmlformats.org/drawingml/2006/table">
            <a:tbl>
              <a:tblPr>
                <a:tableStyleId>{616DA210-FB5B-4158-B5E0-FEB733F419BA}</a:tableStyleId>
              </a:tblPr>
              <a:tblGrid>
                <a:gridCol w="1093095">
                  <a:extLst>
                    <a:ext uri="{9D8B030D-6E8A-4147-A177-3AD203B41FA5}">
                      <a16:colId xmlns:a16="http://schemas.microsoft.com/office/drawing/2014/main" val="105220699"/>
                    </a:ext>
                  </a:extLst>
                </a:gridCol>
                <a:gridCol w="2654047">
                  <a:extLst>
                    <a:ext uri="{9D8B030D-6E8A-4147-A177-3AD203B41FA5}">
                      <a16:colId xmlns:a16="http://schemas.microsoft.com/office/drawing/2014/main" val="4071696957"/>
                    </a:ext>
                  </a:extLst>
                </a:gridCol>
                <a:gridCol w="2854578">
                  <a:extLst>
                    <a:ext uri="{9D8B030D-6E8A-4147-A177-3AD203B41FA5}">
                      <a16:colId xmlns:a16="http://schemas.microsoft.com/office/drawing/2014/main" val="4050071874"/>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STANDARDS </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VES FAULT EVENT</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None</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endParaRPr lang="en-GB" sz="1100" i="0" kern="1200" dirty="0">
                        <a:solidFill>
                          <a:schemeClr val="tx1"/>
                        </a:solidFill>
                        <a:effectLst/>
                        <a:latin typeface="+mn-lt"/>
                        <a:ea typeface="+mn-ea"/>
                        <a:cs typeface="+mn-cs"/>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r>
                        <a:rPr lang="en-GB" sz="1100" kern="1200" dirty="0">
                          <a:solidFill>
                            <a:schemeClr val="tx1"/>
                          </a:solidFill>
                          <a:effectLst/>
                          <a:latin typeface="+mn-lt"/>
                          <a:ea typeface="+mn-ea"/>
                          <a:cs typeface="+mn-cs"/>
                        </a:rPr>
                        <a:t>.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X.733 Clause 8.1.2.2</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86536920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920DE-480E-4035-A3AE-74873FAF05FD}"/>
              </a:ext>
            </a:extLst>
          </p:cNvPr>
          <p:cNvGrpSpPr/>
          <p:nvPr/>
        </p:nvGrpSpPr>
        <p:grpSpPr>
          <a:xfrm>
            <a:off x="751877" y="0"/>
            <a:ext cx="5506047" cy="9144000"/>
            <a:chOff x="479803" y="-3186117"/>
            <a:chExt cx="5909525" cy="16069267"/>
          </a:xfrm>
        </p:grpSpPr>
        <p:pic>
          <p:nvPicPr>
            <p:cNvPr id="4" name="Picture 3">
              <a:extLst>
                <a:ext uri="{FF2B5EF4-FFF2-40B4-BE49-F238E27FC236}">
                  <a16:creationId xmlns:a16="http://schemas.microsoft.com/office/drawing/2014/main" id="{74A8FB8E-3DBA-48E7-8279-2E3D62F98A03}"/>
                </a:ext>
              </a:extLst>
            </p:cNvPr>
            <p:cNvPicPr>
              <a:picLocks noChangeAspect="1"/>
            </p:cNvPicPr>
            <p:nvPr/>
          </p:nvPicPr>
          <p:blipFill>
            <a:blip r:embed="rId2"/>
            <a:stretch>
              <a:fillRect/>
            </a:stretch>
          </p:blipFill>
          <p:spPr>
            <a:xfrm>
              <a:off x="479803" y="-3186117"/>
              <a:ext cx="5238095" cy="2019048"/>
            </a:xfrm>
            <a:prstGeom prst="rect">
              <a:avLst/>
            </a:prstGeom>
          </p:spPr>
        </p:pic>
        <p:pic>
          <p:nvPicPr>
            <p:cNvPr id="5" name="Picture 4">
              <a:extLst>
                <a:ext uri="{FF2B5EF4-FFF2-40B4-BE49-F238E27FC236}">
                  <a16:creationId xmlns:a16="http://schemas.microsoft.com/office/drawing/2014/main" id="{4345027D-7705-48C4-B096-F6323CCFEE83}"/>
                </a:ext>
              </a:extLst>
            </p:cNvPr>
            <p:cNvPicPr>
              <a:picLocks noChangeAspect="1"/>
            </p:cNvPicPr>
            <p:nvPr/>
          </p:nvPicPr>
          <p:blipFill>
            <a:blip r:embed="rId3"/>
            <a:stretch>
              <a:fillRect/>
            </a:stretch>
          </p:blipFill>
          <p:spPr>
            <a:xfrm>
              <a:off x="479803" y="-1108133"/>
              <a:ext cx="5571429" cy="2933333"/>
            </a:xfrm>
            <a:prstGeom prst="rect">
              <a:avLst/>
            </a:prstGeom>
          </p:spPr>
        </p:pic>
        <p:pic>
          <p:nvPicPr>
            <p:cNvPr id="6" name="Picture 5">
              <a:extLst>
                <a:ext uri="{FF2B5EF4-FFF2-40B4-BE49-F238E27FC236}">
                  <a16:creationId xmlns:a16="http://schemas.microsoft.com/office/drawing/2014/main" id="{A2014FF5-1EF7-490D-961B-A2DA63B94E7B}"/>
                </a:ext>
              </a:extLst>
            </p:cNvPr>
            <p:cNvPicPr>
              <a:picLocks noChangeAspect="1"/>
            </p:cNvPicPr>
            <p:nvPr/>
          </p:nvPicPr>
          <p:blipFill>
            <a:blip r:embed="rId4"/>
            <a:stretch>
              <a:fillRect/>
            </a:stretch>
          </p:blipFill>
          <p:spPr>
            <a:xfrm>
              <a:off x="479803" y="1694241"/>
              <a:ext cx="4904762" cy="4266667"/>
            </a:xfrm>
            <a:prstGeom prst="rect">
              <a:avLst/>
            </a:prstGeom>
          </p:spPr>
        </p:pic>
        <p:pic>
          <p:nvPicPr>
            <p:cNvPr id="7" name="Picture 6">
              <a:extLst>
                <a:ext uri="{FF2B5EF4-FFF2-40B4-BE49-F238E27FC236}">
                  <a16:creationId xmlns:a16="http://schemas.microsoft.com/office/drawing/2014/main" id="{2C4A3DF0-E8AF-4A29-867B-0A016970587E}"/>
                </a:ext>
              </a:extLst>
            </p:cNvPr>
            <p:cNvPicPr>
              <a:picLocks noChangeAspect="1"/>
            </p:cNvPicPr>
            <p:nvPr/>
          </p:nvPicPr>
          <p:blipFill>
            <a:blip r:embed="rId5"/>
            <a:stretch>
              <a:fillRect/>
            </a:stretch>
          </p:blipFill>
          <p:spPr>
            <a:xfrm>
              <a:off x="646471" y="5960908"/>
              <a:ext cx="5742857" cy="2971429"/>
            </a:xfrm>
            <a:prstGeom prst="rect">
              <a:avLst/>
            </a:prstGeom>
          </p:spPr>
        </p:pic>
        <p:pic>
          <p:nvPicPr>
            <p:cNvPr id="8" name="Picture 7">
              <a:extLst>
                <a:ext uri="{FF2B5EF4-FFF2-40B4-BE49-F238E27FC236}">
                  <a16:creationId xmlns:a16="http://schemas.microsoft.com/office/drawing/2014/main" id="{870EED43-2C3F-457D-8B5A-69FA09F4AB44}"/>
                </a:ext>
              </a:extLst>
            </p:cNvPr>
            <p:cNvPicPr>
              <a:picLocks noChangeAspect="1"/>
            </p:cNvPicPr>
            <p:nvPr/>
          </p:nvPicPr>
          <p:blipFill>
            <a:blip r:embed="rId6"/>
            <a:stretch>
              <a:fillRect/>
            </a:stretch>
          </p:blipFill>
          <p:spPr>
            <a:xfrm>
              <a:off x="732185" y="8987912"/>
              <a:ext cx="5657143" cy="3895238"/>
            </a:xfrm>
            <a:prstGeom prst="rect">
              <a:avLst/>
            </a:prstGeom>
          </p:spPr>
        </p:pic>
      </p:grpSp>
    </p:spTree>
    <p:extLst>
      <p:ext uri="{BB962C8B-B14F-4D97-AF65-F5344CB8AC3E}">
        <p14:creationId xmlns:p14="http://schemas.microsoft.com/office/powerpoint/2010/main" val="110461924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E31C6A-7F3C-40C0-9162-F01513C2C86A}"/>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113C38EB-13D4-4B02-B009-1BE07B0DD8A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3C118839-6E0A-4DB6-9E2F-F10813E13A11}"/>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F11F671F-232A-4701-9658-6DD6412168C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1574468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19816</TotalTime>
  <Words>16109</Words>
  <Application>Microsoft Office PowerPoint</Application>
  <PresentationFormat>On-screen Show (4:3)</PresentationFormat>
  <Paragraphs>2661</Paragraphs>
  <Slides>114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114</vt:i4>
      </vt:variant>
    </vt:vector>
  </HeadingPairs>
  <TitlesOfParts>
    <vt:vector size="123" baseType="lpstr">
      <vt:lpstr>DengXian</vt:lpstr>
      <vt:lpstr>SimSun</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1013</cp:revision>
  <dcterms:created xsi:type="dcterms:W3CDTF">2018-01-11T16:35:30Z</dcterms:created>
  <dcterms:modified xsi:type="dcterms:W3CDTF">2018-11-05T12:56:00Z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