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272" r:id="rId2"/>
    <p:sldId id="303" r:id="rId3"/>
    <p:sldId id="304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285" r:id="rId14"/>
    <p:sldId id="302" r:id="rId15"/>
    <p:sldId id="314" r:id="rId16"/>
    <p:sldId id="284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5E27"/>
    <a:srgbClr val="006F8D"/>
    <a:srgbClr val="FF7C80"/>
    <a:srgbClr val="FF9900"/>
    <a:srgbClr val="92D050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86909" autoAdjust="0"/>
  </p:normalViewPr>
  <p:slideViewPr>
    <p:cSldViewPr snapToGrid="0" snapToObjects="1">
      <p:cViewPr varScale="1">
        <p:scale>
          <a:sx n="85" d="100"/>
          <a:sy n="85" d="100"/>
        </p:scale>
        <p:origin x="51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0E655C-225E-42BE-894B-DB251C56D17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9E5E12C-D7D8-438F-B5EF-A8E171AC4211}">
      <dgm:prSet phldrT="[Text]" custT="1"/>
      <dgm:spPr/>
      <dgm:t>
        <a:bodyPr/>
        <a:lstStyle/>
        <a:p>
          <a:r>
            <a:rPr lang="en-US" sz="3200" dirty="0">
              <a:latin typeface="Calibri" panose="020F0502020204030204" pitchFamily="34" charset="0"/>
              <a:cs typeface="Calibri" panose="020F0502020204030204" pitchFamily="34" charset="0"/>
            </a:rPr>
            <a:t>Reactive</a:t>
          </a:r>
        </a:p>
        <a:p>
          <a:r>
            <a:rPr lang="en-US" sz="1600" dirty="0">
              <a:latin typeface="Calibri" panose="020F0502020204030204" pitchFamily="34" charset="0"/>
              <a:cs typeface="Calibri" panose="020F0502020204030204" pitchFamily="34" charset="0"/>
            </a:rPr>
            <a:t>Acted on escalation, productivity impact in hours</a:t>
          </a:r>
        </a:p>
      </dgm:t>
    </dgm:pt>
    <dgm:pt modelId="{FF44CB3C-0F9C-467D-890F-0FEE50AF77C7}" type="parTrans" cxnId="{C0BE5966-DA40-426B-8605-5DAE0ED2EEA1}">
      <dgm:prSet/>
      <dgm:spPr/>
      <dgm:t>
        <a:bodyPr/>
        <a:lstStyle/>
        <a:p>
          <a:endParaRPr lang="en-US"/>
        </a:p>
      </dgm:t>
    </dgm:pt>
    <dgm:pt modelId="{BEBB6002-B393-4EC9-8B2B-240F7E431CFD}" type="sibTrans" cxnId="{C0BE5966-DA40-426B-8605-5DAE0ED2EEA1}">
      <dgm:prSet/>
      <dgm:spPr/>
      <dgm:t>
        <a:bodyPr/>
        <a:lstStyle/>
        <a:p>
          <a:endParaRPr lang="en-US"/>
        </a:p>
      </dgm:t>
    </dgm:pt>
    <dgm:pt modelId="{273A65A1-6B0C-4E8A-89AF-59909FE70FE1}">
      <dgm:prSet phldrT="[Text]" custT="1"/>
      <dgm:spPr/>
      <dgm:t>
        <a:bodyPr/>
        <a:lstStyle/>
        <a:p>
          <a:r>
            <a:rPr lang="en-US" sz="3200" dirty="0">
              <a:latin typeface="Calibri" panose="020F0502020204030204" pitchFamily="34" charset="0"/>
              <a:cs typeface="Calibri" panose="020F0502020204030204" pitchFamily="34" charset="0"/>
            </a:rPr>
            <a:t>Pro-active</a:t>
          </a:r>
        </a:p>
        <a:p>
          <a:r>
            <a:rPr lang="en-US" sz="1600" dirty="0">
              <a:latin typeface="Calibri" panose="020F0502020204030204" pitchFamily="34" charset="0"/>
              <a:cs typeface="Calibri" panose="020F0502020204030204" pitchFamily="34" charset="0"/>
            </a:rPr>
            <a:t>Continuous monitoring, act on alerts, little impact on end users, but may miss alerts due to volumes</a:t>
          </a:r>
        </a:p>
        <a:p>
          <a:endParaRPr lang="en-US" sz="1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1DBB95D-64D9-4033-8304-930FAF36E36B}" type="parTrans" cxnId="{D530C97F-87D0-4DBA-9BDC-CE27109E7ADA}">
      <dgm:prSet/>
      <dgm:spPr/>
      <dgm:t>
        <a:bodyPr/>
        <a:lstStyle/>
        <a:p>
          <a:endParaRPr lang="en-US"/>
        </a:p>
      </dgm:t>
    </dgm:pt>
    <dgm:pt modelId="{0BBF8E4D-CD98-4442-A3D3-E8F0F07AB022}" type="sibTrans" cxnId="{D530C97F-87D0-4DBA-9BDC-CE27109E7ADA}">
      <dgm:prSet/>
      <dgm:spPr/>
      <dgm:t>
        <a:bodyPr/>
        <a:lstStyle/>
        <a:p>
          <a:endParaRPr lang="en-US"/>
        </a:p>
      </dgm:t>
    </dgm:pt>
    <dgm:pt modelId="{EBAACBD1-9AB1-43CC-BFD0-22FBB1DACDF0}">
      <dgm:prSet phldrT="[Text]" custT="1"/>
      <dgm:spPr/>
      <dgm:t>
        <a:bodyPr/>
        <a:lstStyle/>
        <a:p>
          <a:r>
            <a:rPr lang="en-US" sz="3200" dirty="0">
              <a:latin typeface="Calibri" panose="020F0502020204030204" pitchFamily="34" charset="0"/>
              <a:cs typeface="Calibri" panose="020F0502020204030204" pitchFamily="34" charset="0"/>
            </a:rPr>
            <a:t>Predictive</a:t>
          </a:r>
        </a:p>
        <a:p>
          <a:r>
            <a:rPr lang="en-US" sz="1600" dirty="0">
              <a:latin typeface="Calibri" panose="020F0502020204030204" pitchFamily="34" charset="0"/>
              <a:cs typeface="Calibri" panose="020F0502020204030204" pitchFamily="34" charset="0"/>
            </a:rPr>
            <a:t>Identifies and then attempts to prevent SLA-impacting events</a:t>
          </a:r>
        </a:p>
      </dgm:t>
    </dgm:pt>
    <dgm:pt modelId="{D21F92FB-5D6B-4AD4-ADA8-15DBB65764CB}" type="parTrans" cxnId="{044AEF1A-5489-4FEC-A050-2B2862B86A6D}">
      <dgm:prSet/>
      <dgm:spPr/>
      <dgm:t>
        <a:bodyPr/>
        <a:lstStyle/>
        <a:p>
          <a:endParaRPr lang="en-US"/>
        </a:p>
      </dgm:t>
    </dgm:pt>
    <dgm:pt modelId="{384A44B5-C849-4CBE-A86F-B02474E3C500}" type="sibTrans" cxnId="{044AEF1A-5489-4FEC-A050-2B2862B86A6D}">
      <dgm:prSet/>
      <dgm:spPr/>
      <dgm:t>
        <a:bodyPr/>
        <a:lstStyle/>
        <a:p>
          <a:endParaRPr lang="en-US"/>
        </a:p>
      </dgm:t>
    </dgm:pt>
    <dgm:pt modelId="{55172C18-03F0-4AEB-8124-7203306F2295}" type="pres">
      <dgm:prSet presAssocID="{8B0E655C-225E-42BE-894B-DB251C56D179}" presName="CompostProcess" presStyleCnt="0">
        <dgm:presLayoutVars>
          <dgm:dir/>
          <dgm:resizeHandles val="exact"/>
        </dgm:presLayoutVars>
      </dgm:prSet>
      <dgm:spPr/>
    </dgm:pt>
    <dgm:pt modelId="{D14278B3-B85F-43A4-9265-001A2BE83922}" type="pres">
      <dgm:prSet presAssocID="{8B0E655C-225E-42BE-894B-DB251C56D179}" presName="arrow" presStyleLbl="bgShp" presStyleIdx="0" presStyleCnt="1" custScaleX="117647" custLinFactNeighborX="-104" custLinFactNeighborY="3668"/>
      <dgm:spPr/>
    </dgm:pt>
    <dgm:pt modelId="{418CDD0F-D44F-4BF3-8FB8-D775582D8258}" type="pres">
      <dgm:prSet presAssocID="{8B0E655C-225E-42BE-894B-DB251C56D179}" presName="linearProcess" presStyleCnt="0"/>
      <dgm:spPr/>
    </dgm:pt>
    <dgm:pt modelId="{F9F6F1F4-000E-48EE-9DB4-6C858A06B881}" type="pres">
      <dgm:prSet presAssocID="{F9E5E12C-D7D8-438F-B5EF-A8E171AC4211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2CE42A-208A-48B9-8D9B-E45F6D5201C1}" type="pres">
      <dgm:prSet presAssocID="{BEBB6002-B393-4EC9-8B2B-240F7E431CFD}" presName="sibTrans" presStyleCnt="0"/>
      <dgm:spPr/>
    </dgm:pt>
    <dgm:pt modelId="{B8F62C92-667C-4B4E-A967-0442958F11ED}" type="pres">
      <dgm:prSet presAssocID="{273A65A1-6B0C-4E8A-89AF-59909FE70FE1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49021B-F0C7-425D-87C4-D581EB446465}" type="pres">
      <dgm:prSet presAssocID="{0BBF8E4D-CD98-4442-A3D3-E8F0F07AB022}" presName="sibTrans" presStyleCnt="0"/>
      <dgm:spPr/>
    </dgm:pt>
    <dgm:pt modelId="{BA613BFD-F0C2-4ABA-9453-A6F6DE8DFA08}" type="pres">
      <dgm:prSet presAssocID="{EBAACBD1-9AB1-43CC-BFD0-22FBB1DACDF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30C97F-87D0-4DBA-9BDC-CE27109E7ADA}" srcId="{8B0E655C-225E-42BE-894B-DB251C56D179}" destId="{273A65A1-6B0C-4E8A-89AF-59909FE70FE1}" srcOrd="1" destOrd="0" parTransId="{91DBB95D-64D9-4033-8304-930FAF36E36B}" sibTransId="{0BBF8E4D-CD98-4442-A3D3-E8F0F07AB022}"/>
    <dgm:cxn modelId="{044AEF1A-5489-4FEC-A050-2B2862B86A6D}" srcId="{8B0E655C-225E-42BE-894B-DB251C56D179}" destId="{EBAACBD1-9AB1-43CC-BFD0-22FBB1DACDF0}" srcOrd="2" destOrd="0" parTransId="{D21F92FB-5D6B-4AD4-ADA8-15DBB65764CB}" sibTransId="{384A44B5-C849-4CBE-A86F-B02474E3C500}"/>
    <dgm:cxn modelId="{60D22CBF-E8F7-4341-98DE-42C5F9CCA8AA}" type="presOf" srcId="{EBAACBD1-9AB1-43CC-BFD0-22FBB1DACDF0}" destId="{BA613BFD-F0C2-4ABA-9453-A6F6DE8DFA08}" srcOrd="0" destOrd="0" presId="urn:microsoft.com/office/officeart/2005/8/layout/hProcess9"/>
    <dgm:cxn modelId="{C0BE5966-DA40-426B-8605-5DAE0ED2EEA1}" srcId="{8B0E655C-225E-42BE-894B-DB251C56D179}" destId="{F9E5E12C-D7D8-438F-B5EF-A8E171AC4211}" srcOrd="0" destOrd="0" parTransId="{FF44CB3C-0F9C-467D-890F-0FEE50AF77C7}" sibTransId="{BEBB6002-B393-4EC9-8B2B-240F7E431CFD}"/>
    <dgm:cxn modelId="{D2F6035C-B902-42A3-B040-628B2104E5DE}" type="presOf" srcId="{8B0E655C-225E-42BE-894B-DB251C56D179}" destId="{55172C18-03F0-4AEB-8124-7203306F2295}" srcOrd="0" destOrd="0" presId="urn:microsoft.com/office/officeart/2005/8/layout/hProcess9"/>
    <dgm:cxn modelId="{10BF061D-735E-43DC-862A-A028D0E01379}" type="presOf" srcId="{F9E5E12C-D7D8-438F-B5EF-A8E171AC4211}" destId="{F9F6F1F4-000E-48EE-9DB4-6C858A06B881}" srcOrd="0" destOrd="0" presId="urn:microsoft.com/office/officeart/2005/8/layout/hProcess9"/>
    <dgm:cxn modelId="{759A362D-FC05-4A11-9922-EE80346D17AD}" type="presOf" srcId="{273A65A1-6B0C-4E8A-89AF-59909FE70FE1}" destId="{B8F62C92-667C-4B4E-A967-0442958F11ED}" srcOrd="0" destOrd="0" presId="urn:microsoft.com/office/officeart/2005/8/layout/hProcess9"/>
    <dgm:cxn modelId="{37AA3C50-90C5-4205-A743-7A8AD952CB8D}" type="presParOf" srcId="{55172C18-03F0-4AEB-8124-7203306F2295}" destId="{D14278B3-B85F-43A4-9265-001A2BE83922}" srcOrd="0" destOrd="0" presId="urn:microsoft.com/office/officeart/2005/8/layout/hProcess9"/>
    <dgm:cxn modelId="{D5703291-988E-49C4-9DA1-5B51C8F3D7CB}" type="presParOf" srcId="{55172C18-03F0-4AEB-8124-7203306F2295}" destId="{418CDD0F-D44F-4BF3-8FB8-D775582D8258}" srcOrd="1" destOrd="0" presId="urn:microsoft.com/office/officeart/2005/8/layout/hProcess9"/>
    <dgm:cxn modelId="{F3A33319-EF7E-4C0C-88F5-ABE94D1F8CFC}" type="presParOf" srcId="{418CDD0F-D44F-4BF3-8FB8-D775582D8258}" destId="{F9F6F1F4-000E-48EE-9DB4-6C858A06B881}" srcOrd="0" destOrd="0" presId="urn:microsoft.com/office/officeart/2005/8/layout/hProcess9"/>
    <dgm:cxn modelId="{9352359C-9199-4169-905C-53469ACA8059}" type="presParOf" srcId="{418CDD0F-D44F-4BF3-8FB8-D775582D8258}" destId="{612CE42A-208A-48B9-8D9B-E45F6D5201C1}" srcOrd="1" destOrd="0" presId="urn:microsoft.com/office/officeart/2005/8/layout/hProcess9"/>
    <dgm:cxn modelId="{8B825832-2D4A-4E90-8F2B-021256A43E63}" type="presParOf" srcId="{418CDD0F-D44F-4BF3-8FB8-D775582D8258}" destId="{B8F62C92-667C-4B4E-A967-0442958F11ED}" srcOrd="2" destOrd="0" presId="urn:microsoft.com/office/officeart/2005/8/layout/hProcess9"/>
    <dgm:cxn modelId="{799373A4-842F-40D3-B0FC-CFCA9ED197D2}" type="presParOf" srcId="{418CDD0F-D44F-4BF3-8FB8-D775582D8258}" destId="{0449021B-F0C7-425D-87C4-D581EB446465}" srcOrd="3" destOrd="0" presId="urn:microsoft.com/office/officeart/2005/8/layout/hProcess9"/>
    <dgm:cxn modelId="{09197AE8-C85D-455D-84A0-1ABE5847A1E0}" type="presParOf" srcId="{418CDD0F-D44F-4BF3-8FB8-D775582D8258}" destId="{BA613BFD-F0C2-4ABA-9453-A6F6DE8DFA0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4278B3-B85F-43A4-9265-001A2BE83922}">
      <dsp:nvSpPr>
        <dsp:cNvPr id="0" name=""/>
        <dsp:cNvSpPr/>
      </dsp:nvSpPr>
      <dsp:spPr>
        <a:xfrm>
          <a:off x="0" y="0"/>
          <a:ext cx="11251090" cy="500392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6F1F4-000E-48EE-9DB4-6C858A06B881}">
      <dsp:nvSpPr>
        <dsp:cNvPr id="0" name=""/>
        <dsp:cNvSpPr/>
      </dsp:nvSpPr>
      <dsp:spPr>
        <a:xfrm>
          <a:off x="85" y="1501178"/>
          <a:ext cx="3467931" cy="20015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>
              <a:latin typeface="Calibri" panose="020F0502020204030204" pitchFamily="34" charset="0"/>
              <a:cs typeface="Calibri" panose="020F0502020204030204" pitchFamily="34" charset="0"/>
            </a:rPr>
            <a:t>Reactive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Acted on escalation, productivity impact in hours</a:t>
          </a:r>
        </a:p>
      </dsp:txBody>
      <dsp:txXfrm>
        <a:off x="97794" y="1598887"/>
        <a:ext cx="3272513" cy="1806152"/>
      </dsp:txXfrm>
    </dsp:sp>
    <dsp:sp modelId="{B8F62C92-667C-4B4E-A967-0442958F11ED}">
      <dsp:nvSpPr>
        <dsp:cNvPr id="0" name=""/>
        <dsp:cNvSpPr/>
      </dsp:nvSpPr>
      <dsp:spPr>
        <a:xfrm>
          <a:off x="3891582" y="1501178"/>
          <a:ext cx="3467931" cy="20015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>
              <a:latin typeface="Calibri" panose="020F0502020204030204" pitchFamily="34" charset="0"/>
              <a:cs typeface="Calibri" panose="020F0502020204030204" pitchFamily="34" charset="0"/>
            </a:rPr>
            <a:t>Pro-active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Continuous monitoring, act on alerts, little impact on end users, but may miss alerts due to volumes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989291" y="1598887"/>
        <a:ext cx="3272513" cy="1806152"/>
      </dsp:txXfrm>
    </dsp:sp>
    <dsp:sp modelId="{BA613BFD-F0C2-4ABA-9453-A6F6DE8DFA08}">
      <dsp:nvSpPr>
        <dsp:cNvPr id="0" name=""/>
        <dsp:cNvSpPr/>
      </dsp:nvSpPr>
      <dsp:spPr>
        <a:xfrm>
          <a:off x="7783078" y="1501178"/>
          <a:ext cx="3467931" cy="20015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>
              <a:latin typeface="Calibri" panose="020F0502020204030204" pitchFamily="34" charset="0"/>
              <a:cs typeface="Calibri" panose="020F0502020204030204" pitchFamily="34" charset="0"/>
            </a:rPr>
            <a:t>Predictive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latin typeface="Calibri" panose="020F0502020204030204" pitchFamily="34" charset="0"/>
              <a:cs typeface="Calibri" panose="020F0502020204030204" pitchFamily="34" charset="0"/>
            </a:rPr>
            <a:t>Identifies and then attempts to prevent SLA-impacting events</a:t>
          </a:r>
        </a:p>
      </dsp:txBody>
      <dsp:txXfrm>
        <a:off x="7880787" y="1598887"/>
        <a:ext cx="3272513" cy="1806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3/7/2019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04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C43F-3756-4C1C-9FBB-79DD3CA9EBC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67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8737600" y="6472240"/>
            <a:ext cx="2844800" cy="2492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A58C43F-3756-4C1C-9FBB-79DD3CA9EBC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96267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Analytics as a </a:t>
            </a:r>
            <a:r>
              <a:rPr lang="en-US" dirty="0" smtClean="0">
                <a:latin typeface="+mn-lt"/>
              </a:rPr>
              <a:t>Service </a:t>
            </a:r>
            <a:br>
              <a:rPr lang="en-US" dirty="0" smtClean="0">
                <a:latin typeface="+mn-lt"/>
              </a:rPr>
            </a:br>
            <a:r>
              <a:rPr lang="en-US" sz="2800" dirty="0" smtClean="0">
                <a:latin typeface="+mn-lt"/>
              </a:rPr>
              <a:t>(for service assurance with closed loop actions)</a:t>
            </a:r>
            <a:br>
              <a:rPr lang="en-US" sz="2800" dirty="0" smtClean="0">
                <a:latin typeface="+mn-lt"/>
              </a:rPr>
            </a:br>
            <a:r>
              <a:rPr lang="en-US" sz="2800" dirty="0" smtClean="0">
                <a:latin typeface="+mn-lt"/>
              </a:rPr>
              <a:t>Use case </a:t>
            </a:r>
            <a:r>
              <a:rPr lang="en-US" sz="2800" strike="sngStrike" dirty="0" smtClean="0">
                <a:latin typeface="+mn-lt"/>
              </a:rPr>
              <a:t>&amp; Functional requirement</a:t>
            </a:r>
            <a:r>
              <a:rPr lang="en-US" sz="2800" dirty="0" smtClean="0">
                <a:latin typeface="+mn-lt"/>
              </a:rPr>
              <a:t/>
            </a:r>
            <a:br>
              <a:rPr lang="en-US" sz="2800" dirty="0" smtClean="0">
                <a:latin typeface="+mn-lt"/>
              </a:rPr>
            </a:br>
            <a:endParaRPr lang="en-US" sz="28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520" y="4554181"/>
            <a:ext cx="11673079" cy="175136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+mn-lt"/>
              </a:rPr>
              <a:t>Requirement/architecture owner:  Srinivasa Addepalli (Srinivasa.r.addepalli@intel.com)</a:t>
            </a:r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Source: Edge Automation </a:t>
            </a:r>
            <a:r>
              <a:rPr lang="en-US" dirty="0" smtClean="0">
                <a:latin typeface="+mn-lt"/>
              </a:rPr>
              <a:t>WG </a:t>
            </a:r>
          </a:p>
          <a:p>
            <a:r>
              <a:rPr lang="en-US" dirty="0" smtClean="0">
                <a:latin typeface="+mn-lt"/>
              </a:rPr>
              <a:t>Thanks to Ramki, Raghu, Margaret, Chaker, Vijay, Jack, Tom, Donald and Frank for their mindshare, feedback and/or contributions</a:t>
            </a:r>
          </a:p>
          <a:p>
            <a:r>
              <a:rPr lang="en-US" dirty="0" smtClean="0">
                <a:latin typeface="+mn-lt"/>
              </a:rPr>
              <a:t>Disclaimer:  It is WIP and some details will change as we develop more understanding on integration aspects with DCAE and PNDA</a:t>
            </a:r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2102024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5646" y="152250"/>
            <a:ext cx="10972800" cy="49084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Visualization Stack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25646" y="2532185"/>
            <a:ext cx="5984235" cy="32556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1457011" y="3195376"/>
            <a:ext cx="4441371" cy="9144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Grafana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321547" y="2803490"/>
            <a:ext cx="1045029" cy="288387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 rot="16200000">
            <a:off x="251209" y="4798087"/>
            <a:ext cx="1045029" cy="452176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Grafana</a:t>
            </a:r>
            <a:endParaRPr lang="en-US" sz="1400" dirty="0" smtClean="0"/>
          </a:p>
          <a:p>
            <a:pPr algn="ctr"/>
            <a:r>
              <a:rPr lang="en-US" sz="1400" dirty="0" smtClean="0"/>
              <a:t>Operator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6712299" y="1021086"/>
            <a:ext cx="4963885" cy="360098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Visualization Package consisting of </a:t>
            </a:r>
          </a:p>
          <a:p>
            <a:pPr marL="285750" indent="-285750">
              <a:buFontTx/>
              <a:buChar char="-"/>
            </a:pPr>
            <a:r>
              <a:rPr lang="en-US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Grafana</a:t>
            </a: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visualize data in M3DB (To be verified)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Hue to visualize data in HDFS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Operators to configure the </a:t>
            </a:r>
            <a:r>
              <a:rPr lang="en-US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Grafana</a:t>
            </a: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Hue. </a:t>
            </a:r>
            <a:r>
              <a:rPr lang="en-US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E,g</a:t>
            </a: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configuring end points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rgbClr val="003C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Deliverables: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Container images (Create from Open source, leverage existing </a:t>
            </a:r>
            <a:r>
              <a:rPr lang="en-US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docker</a:t>
            </a: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images, if available)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Helm charts with right </a:t>
            </a:r>
            <a:r>
              <a:rPr lang="en-US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parameterizaion</a:t>
            </a: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Day0 configuration profile.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Day2  template files. 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rgbClr val="003C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457011" y="4245428"/>
            <a:ext cx="4441371" cy="9144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Hue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16200000">
            <a:off x="251209" y="3652573"/>
            <a:ext cx="1045029" cy="452176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Hue</a:t>
            </a:r>
          </a:p>
          <a:p>
            <a:pPr algn="ctr"/>
            <a:r>
              <a:rPr lang="en-US" sz="1400" dirty="0" smtClean="0"/>
              <a:t>Operator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46304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152400" y="2760698"/>
            <a:ext cx="12021671" cy="36015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0" y="2608298"/>
            <a:ext cx="12021671" cy="36015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0687" y="168965"/>
            <a:ext cx="6808304" cy="49244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3200" dirty="0" smtClean="0">
                <a:solidFill>
                  <a:srgbClr val="003C71"/>
                </a:solidFill>
              </a:rPr>
              <a:t>Distributed Analytics – E2E Stack</a:t>
            </a:r>
          </a:p>
        </p:txBody>
      </p:sp>
      <p:sp>
        <p:nvSpPr>
          <p:cNvPr id="9" name="Freeform 8"/>
          <p:cNvSpPr/>
          <p:nvPr/>
        </p:nvSpPr>
        <p:spPr>
          <a:xfrm>
            <a:off x="2415483" y="4207884"/>
            <a:ext cx="7849688" cy="1951079"/>
          </a:xfrm>
          <a:custGeom>
            <a:avLst/>
            <a:gdLst>
              <a:gd name="connsiteX0" fmla="*/ 650446 w 7849688"/>
              <a:gd name="connsiteY0" fmla="*/ 1484704 h 1951079"/>
              <a:gd name="connsiteX1" fmla="*/ 3044023 w 7849688"/>
              <a:gd name="connsiteY1" fmla="*/ 1457810 h 1951079"/>
              <a:gd name="connsiteX2" fmla="*/ 3044023 w 7849688"/>
              <a:gd name="connsiteY2" fmla="*/ 211716 h 1951079"/>
              <a:gd name="connsiteX3" fmla="*/ 6468541 w 7849688"/>
              <a:gd name="connsiteY3" fmla="*/ 113104 h 1951079"/>
              <a:gd name="connsiteX4" fmla="*/ 6486470 w 7849688"/>
              <a:gd name="connsiteY4" fmla="*/ 1368163 h 1951079"/>
              <a:gd name="connsiteX5" fmla="*/ 7275364 w 7849688"/>
              <a:gd name="connsiteY5" fmla="*/ 1421951 h 1951079"/>
              <a:gd name="connsiteX6" fmla="*/ 7338117 w 7849688"/>
              <a:gd name="connsiteY6" fmla="*/ 1888116 h 1951079"/>
              <a:gd name="connsiteX7" fmla="*/ 578729 w 7849688"/>
              <a:gd name="connsiteY7" fmla="*/ 1906045 h 1951079"/>
              <a:gd name="connsiteX8" fmla="*/ 811811 w 7849688"/>
              <a:gd name="connsiteY8" fmla="*/ 1511598 h 195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49688" h="1951079">
                <a:moveTo>
                  <a:pt x="650446" y="1484704"/>
                </a:moveTo>
                <a:cubicBezTo>
                  <a:pt x="1647769" y="1577339"/>
                  <a:pt x="2645093" y="1669975"/>
                  <a:pt x="3044023" y="1457810"/>
                </a:cubicBezTo>
                <a:cubicBezTo>
                  <a:pt x="3442953" y="1245645"/>
                  <a:pt x="2473270" y="435834"/>
                  <a:pt x="3044023" y="211716"/>
                </a:cubicBezTo>
                <a:cubicBezTo>
                  <a:pt x="3614776" y="-12402"/>
                  <a:pt x="5894800" y="-79637"/>
                  <a:pt x="6468541" y="113104"/>
                </a:cubicBezTo>
                <a:cubicBezTo>
                  <a:pt x="7042282" y="305845"/>
                  <a:pt x="6351999" y="1150022"/>
                  <a:pt x="6486470" y="1368163"/>
                </a:cubicBezTo>
                <a:cubicBezTo>
                  <a:pt x="6620941" y="1586304"/>
                  <a:pt x="7133423" y="1335292"/>
                  <a:pt x="7275364" y="1421951"/>
                </a:cubicBezTo>
                <a:cubicBezTo>
                  <a:pt x="7417305" y="1508610"/>
                  <a:pt x="8454223" y="1807434"/>
                  <a:pt x="7338117" y="1888116"/>
                </a:cubicBezTo>
                <a:cubicBezTo>
                  <a:pt x="6222011" y="1968798"/>
                  <a:pt x="1666447" y="1968798"/>
                  <a:pt x="578729" y="1906045"/>
                </a:cubicBezTo>
                <a:cubicBezTo>
                  <a:pt x="-508989" y="1843292"/>
                  <a:pt x="151411" y="1677445"/>
                  <a:pt x="811811" y="1511598"/>
                </a:cubicBezTo>
              </a:path>
            </a:pathLst>
          </a:cu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91469" y="2707865"/>
            <a:ext cx="2888027" cy="338908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 sources &amp; mechanisms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2891" y="3648973"/>
            <a:ext cx="1256044" cy="29140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NFVI</a:t>
            </a:r>
            <a:endParaRPr lang="en-US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172891" y="3960470"/>
            <a:ext cx="1256044" cy="29140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VIM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172891" y="4273881"/>
            <a:ext cx="1256044" cy="29140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SDN </a:t>
            </a:r>
            <a:r>
              <a:rPr lang="en-US" sz="1400" dirty="0" err="1" smtClean="0"/>
              <a:t>Cntrl</a:t>
            </a: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172891" y="4587292"/>
            <a:ext cx="1256044" cy="29140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Workloads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172891" y="4900703"/>
            <a:ext cx="1256044" cy="436392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Network Fabric</a:t>
            </a:r>
            <a:endParaRPr lang="en-US" sz="1400" dirty="0"/>
          </a:p>
        </p:txBody>
      </p:sp>
      <p:sp>
        <p:nvSpPr>
          <p:cNvPr id="14" name="Rounded Rectangle 13"/>
          <p:cNvSpPr/>
          <p:nvPr/>
        </p:nvSpPr>
        <p:spPr>
          <a:xfrm>
            <a:off x="3091063" y="2729875"/>
            <a:ext cx="2274902" cy="2966700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Collection layer : Data Collection, transformation &amp; Distribution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535485" y="3528393"/>
            <a:ext cx="1256043" cy="34977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Collectd</a:t>
            </a:r>
            <a:endParaRPr lang="en-US" sz="1400" dirty="0"/>
          </a:p>
        </p:txBody>
      </p:sp>
      <p:sp>
        <p:nvSpPr>
          <p:cNvPr id="16" name="Oval 15"/>
          <p:cNvSpPr/>
          <p:nvPr/>
        </p:nvSpPr>
        <p:spPr>
          <a:xfrm>
            <a:off x="1535485" y="3915253"/>
            <a:ext cx="1256043" cy="55266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Node exporter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>
          <a:xfrm>
            <a:off x="1535485" y="4475804"/>
            <a:ext cx="1256043" cy="34977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cAdvisor</a:t>
            </a:r>
            <a:endParaRPr lang="en-US" sz="1400" dirty="0"/>
          </a:p>
        </p:txBody>
      </p:sp>
      <p:sp>
        <p:nvSpPr>
          <p:cNvPr id="18" name="Oval 17"/>
          <p:cNvSpPr/>
          <p:nvPr/>
        </p:nvSpPr>
        <p:spPr>
          <a:xfrm>
            <a:off x="1535484" y="4835439"/>
            <a:ext cx="1256043" cy="3497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SNMP</a:t>
            </a:r>
            <a:endParaRPr lang="en-US" sz="1400" dirty="0"/>
          </a:p>
        </p:txBody>
      </p:sp>
      <p:sp>
        <p:nvSpPr>
          <p:cNvPr id="19" name="Oval 18"/>
          <p:cNvSpPr/>
          <p:nvPr/>
        </p:nvSpPr>
        <p:spPr>
          <a:xfrm>
            <a:off x="1535483" y="5210427"/>
            <a:ext cx="1256043" cy="3497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Syslog</a:t>
            </a:r>
            <a:endParaRPr lang="en-US" sz="1400" dirty="0"/>
          </a:p>
        </p:txBody>
      </p:sp>
      <p:sp>
        <p:nvSpPr>
          <p:cNvPr id="21" name="Oval 20"/>
          <p:cNvSpPr/>
          <p:nvPr/>
        </p:nvSpPr>
        <p:spPr>
          <a:xfrm>
            <a:off x="1535482" y="5633591"/>
            <a:ext cx="1256043" cy="34977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VES</a:t>
            </a:r>
            <a:endParaRPr lang="en-US" sz="1400" dirty="0"/>
          </a:p>
        </p:txBody>
      </p:sp>
      <p:sp>
        <p:nvSpPr>
          <p:cNvPr id="22" name="Oval 21"/>
          <p:cNvSpPr/>
          <p:nvPr/>
        </p:nvSpPr>
        <p:spPr>
          <a:xfrm>
            <a:off x="3400493" y="4017318"/>
            <a:ext cx="1587639" cy="121394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552893" y="4169718"/>
            <a:ext cx="1587639" cy="121394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Prometheus Collection Service</a:t>
            </a:r>
            <a:endParaRPr lang="en-US" sz="1200" dirty="0"/>
          </a:p>
        </p:txBody>
      </p:sp>
      <p:sp>
        <p:nvSpPr>
          <p:cNvPr id="24" name="Rounded Rectangle 23"/>
          <p:cNvSpPr/>
          <p:nvPr/>
        </p:nvSpPr>
        <p:spPr>
          <a:xfrm>
            <a:off x="5587474" y="4351751"/>
            <a:ext cx="3258636" cy="122014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Big Data framework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5792242" y="5296101"/>
            <a:ext cx="1360926" cy="199044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Zookeeper</a:t>
            </a:r>
            <a:endParaRPr lang="en-US" sz="1400" dirty="0"/>
          </a:p>
        </p:txBody>
      </p:sp>
      <p:sp>
        <p:nvSpPr>
          <p:cNvPr id="26" name="Rounded Rectangle 25"/>
          <p:cNvSpPr/>
          <p:nvPr/>
        </p:nvSpPr>
        <p:spPr>
          <a:xfrm>
            <a:off x="7206763" y="5086750"/>
            <a:ext cx="1459416" cy="192007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M3DB</a:t>
            </a:r>
            <a:endParaRPr lang="en-US" sz="1400" dirty="0"/>
          </a:p>
        </p:txBody>
      </p:sp>
      <p:sp>
        <p:nvSpPr>
          <p:cNvPr id="27" name="Rounded Rectangle 26"/>
          <p:cNvSpPr/>
          <p:nvPr/>
        </p:nvSpPr>
        <p:spPr>
          <a:xfrm>
            <a:off x="5792242" y="4869648"/>
            <a:ext cx="1360926" cy="199044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Spark</a:t>
            </a:r>
            <a:endParaRPr lang="en-US" sz="1400" dirty="0"/>
          </a:p>
        </p:txBody>
      </p:sp>
      <p:sp>
        <p:nvSpPr>
          <p:cNvPr id="28" name="Rounded Rectangle 27"/>
          <p:cNvSpPr/>
          <p:nvPr/>
        </p:nvSpPr>
        <p:spPr>
          <a:xfrm>
            <a:off x="7195760" y="4681007"/>
            <a:ext cx="1360926" cy="342699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ML frameworks</a:t>
            </a:r>
            <a:endParaRPr lang="en-US" sz="1400" dirty="0"/>
          </a:p>
        </p:txBody>
      </p:sp>
      <p:sp>
        <p:nvSpPr>
          <p:cNvPr id="29" name="Rounded Rectangle 28"/>
          <p:cNvSpPr/>
          <p:nvPr/>
        </p:nvSpPr>
        <p:spPr>
          <a:xfrm>
            <a:off x="5557217" y="2834625"/>
            <a:ext cx="3235091" cy="1565386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Spark Apps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6033161" y="3293458"/>
            <a:ext cx="643095" cy="66701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App1</a:t>
            </a:r>
            <a:endParaRPr lang="en-US" sz="1200" dirty="0"/>
          </a:p>
        </p:txBody>
      </p:sp>
      <p:sp>
        <p:nvSpPr>
          <p:cNvPr id="31" name="Rounded Rectangle 30"/>
          <p:cNvSpPr/>
          <p:nvPr/>
        </p:nvSpPr>
        <p:spPr>
          <a:xfrm>
            <a:off x="6760316" y="3293458"/>
            <a:ext cx="643095" cy="66701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App2</a:t>
            </a:r>
            <a:endParaRPr lang="en-US" sz="1200" dirty="0"/>
          </a:p>
        </p:txBody>
      </p:sp>
      <p:sp>
        <p:nvSpPr>
          <p:cNvPr id="33" name="Rounded Rectangle 32"/>
          <p:cNvSpPr/>
          <p:nvPr/>
        </p:nvSpPr>
        <p:spPr>
          <a:xfrm>
            <a:off x="8899911" y="2683024"/>
            <a:ext cx="2888027" cy="338908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Closed loop actions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7466536" y="3273362"/>
            <a:ext cx="643095" cy="66701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App3</a:t>
            </a:r>
            <a:endParaRPr lang="en-US" sz="1200" dirty="0"/>
          </a:p>
        </p:txBody>
      </p:sp>
      <p:sp>
        <p:nvSpPr>
          <p:cNvPr id="34" name="Rounded Rectangle 33"/>
          <p:cNvSpPr/>
          <p:nvPr/>
        </p:nvSpPr>
        <p:spPr>
          <a:xfrm>
            <a:off x="10343924" y="3371687"/>
            <a:ext cx="1256044" cy="29140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ONAP - LCM</a:t>
            </a:r>
            <a:endParaRPr lang="en-US" sz="1400" dirty="0"/>
          </a:p>
        </p:txBody>
      </p:sp>
      <p:sp>
        <p:nvSpPr>
          <p:cNvPr id="35" name="Rounded Rectangle 34"/>
          <p:cNvSpPr/>
          <p:nvPr/>
        </p:nvSpPr>
        <p:spPr>
          <a:xfrm>
            <a:off x="10343924" y="3732471"/>
            <a:ext cx="1256044" cy="5194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Ticket system</a:t>
            </a:r>
            <a:endParaRPr lang="en-US" sz="1400" dirty="0"/>
          </a:p>
        </p:txBody>
      </p:sp>
      <p:sp>
        <p:nvSpPr>
          <p:cNvPr id="36" name="Rounded Rectangle 35"/>
          <p:cNvSpPr/>
          <p:nvPr/>
        </p:nvSpPr>
        <p:spPr>
          <a:xfrm>
            <a:off x="10343924" y="4313795"/>
            <a:ext cx="1256044" cy="5194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Alarms</a:t>
            </a:r>
            <a:endParaRPr lang="en-US" sz="1400" dirty="0"/>
          </a:p>
        </p:txBody>
      </p:sp>
      <p:sp>
        <p:nvSpPr>
          <p:cNvPr id="37" name="Oval 36"/>
          <p:cNvSpPr/>
          <p:nvPr/>
        </p:nvSpPr>
        <p:spPr>
          <a:xfrm>
            <a:off x="8899912" y="3474082"/>
            <a:ext cx="1397020" cy="86952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ONAP Action processor</a:t>
            </a:r>
            <a:endParaRPr lang="en-US" sz="1400" dirty="0"/>
          </a:p>
        </p:txBody>
      </p:sp>
      <p:sp>
        <p:nvSpPr>
          <p:cNvPr id="38" name="Oval 37"/>
          <p:cNvSpPr/>
          <p:nvPr/>
        </p:nvSpPr>
        <p:spPr>
          <a:xfrm>
            <a:off x="8931772" y="4351751"/>
            <a:ext cx="1433715" cy="86952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Other process</a:t>
            </a:r>
          </a:p>
          <a:p>
            <a:pPr algn="ctr"/>
            <a:r>
              <a:rPr lang="en-US" sz="1400" dirty="0" smtClean="0"/>
              <a:t>entities</a:t>
            </a:r>
            <a:endParaRPr lang="en-US" sz="1400" dirty="0"/>
          </a:p>
        </p:txBody>
      </p:sp>
      <p:sp>
        <p:nvSpPr>
          <p:cNvPr id="39" name="Rounded Rectangle 38"/>
          <p:cNvSpPr/>
          <p:nvPr/>
        </p:nvSpPr>
        <p:spPr>
          <a:xfrm>
            <a:off x="10397348" y="4914929"/>
            <a:ext cx="1256044" cy="46873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Local LCM actions</a:t>
            </a:r>
            <a:endParaRPr 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281354" y="6209882"/>
            <a:ext cx="2602523" cy="21544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3C71"/>
                </a:solidFill>
              </a:rPr>
              <a:t>Collection agents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06668" y="6242217"/>
            <a:ext cx="2602523" cy="21544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3C71"/>
                </a:solidFill>
              </a:rPr>
              <a:t>Distribution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919907" y="6209882"/>
            <a:ext cx="2602523" cy="21544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3C71"/>
                </a:solidFill>
              </a:rPr>
              <a:t>Analytics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941304" y="6200888"/>
            <a:ext cx="2602523" cy="21544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3C71"/>
                </a:solidFill>
              </a:rPr>
              <a:t>Actions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160698" y="1318356"/>
            <a:ext cx="11318614" cy="1197761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/>
              <a:t>Configuration &amp; Deployment</a:t>
            </a:r>
            <a:endParaRPr lang="en-US" sz="1200" dirty="0"/>
          </a:p>
        </p:txBody>
      </p:sp>
      <p:sp>
        <p:nvSpPr>
          <p:cNvPr id="51" name="Rounded Rectangle 50"/>
          <p:cNvSpPr/>
          <p:nvPr/>
        </p:nvSpPr>
        <p:spPr>
          <a:xfrm>
            <a:off x="1296237" y="1835025"/>
            <a:ext cx="2250831" cy="507815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Packaging and installation</a:t>
            </a:r>
            <a:endParaRPr lang="en-US" sz="1400" dirty="0"/>
          </a:p>
        </p:txBody>
      </p:sp>
      <p:sp>
        <p:nvSpPr>
          <p:cNvPr id="52" name="Rounded Rectangle 51"/>
          <p:cNvSpPr/>
          <p:nvPr/>
        </p:nvSpPr>
        <p:spPr>
          <a:xfrm>
            <a:off x="3651701" y="2043462"/>
            <a:ext cx="2250831" cy="391087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Spark app image Distribution</a:t>
            </a:r>
            <a:endParaRPr lang="en-US" sz="1400" dirty="0"/>
          </a:p>
        </p:txBody>
      </p:sp>
      <p:sp>
        <p:nvSpPr>
          <p:cNvPr id="53" name="Rounded Rectangle 52"/>
          <p:cNvSpPr/>
          <p:nvPr/>
        </p:nvSpPr>
        <p:spPr>
          <a:xfrm>
            <a:off x="3652848" y="1614976"/>
            <a:ext cx="2250831" cy="391087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App Dispatcher (using K8S)</a:t>
            </a:r>
            <a:endParaRPr lang="en-US" sz="1400" dirty="0"/>
          </a:p>
        </p:txBody>
      </p:sp>
      <p:sp>
        <p:nvSpPr>
          <p:cNvPr id="54" name="Rounded Rectangle 53"/>
          <p:cNvSpPr/>
          <p:nvPr/>
        </p:nvSpPr>
        <p:spPr>
          <a:xfrm>
            <a:off x="5944458" y="2056503"/>
            <a:ext cx="2250831" cy="391087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Model Distribution</a:t>
            </a:r>
            <a:endParaRPr lang="en-US" sz="1400" dirty="0"/>
          </a:p>
        </p:txBody>
      </p:sp>
      <p:sp>
        <p:nvSpPr>
          <p:cNvPr id="55" name="Rounded Rectangle 54"/>
          <p:cNvSpPr/>
          <p:nvPr/>
        </p:nvSpPr>
        <p:spPr>
          <a:xfrm>
            <a:off x="5944458" y="1645332"/>
            <a:ext cx="2250831" cy="391087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Model Dispatcher</a:t>
            </a:r>
            <a:endParaRPr lang="en-US" sz="1400" dirty="0"/>
          </a:p>
        </p:txBody>
      </p:sp>
      <p:sp>
        <p:nvSpPr>
          <p:cNvPr id="56" name="Rounded Rectangle 55"/>
          <p:cNvSpPr/>
          <p:nvPr/>
        </p:nvSpPr>
        <p:spPr>
          <a:xfrm>
            <a:off x="8261991" y="1665416"/>
            <a:ext cx="2250831" cy="796611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E2E configurator, Mapper (Day0 </a:t>
            </a:r>
            <a:r>
              <a:rPr lang="en-US" sz="1400" dirty="0" err="1" smtClean="0"/>
              <a:t>config</a:t>
            </a:r>
            <a:r>
              <a:rPr lang="en-US" sz="1400" dirty="0" smtClean="0"/>
              <a:t> and Day2 </a:t>
            </a:r>
            <a:r>
              <a:rPr lang="en-US" sz="1400" dirty="0" err="1" smtClean="0"/>
              <a:t>config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57" name="Rounded Rectangle 56"/>
          <p:cNvSpPr/>
          <p:nvPr/>
        </p:nvSpPr>
        <p:spPr>
          <a:xfrm>
            <a:off x="3808936" y="1028170"/>
            <a:ext cx="4300695" cy="221773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ONAP Glue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5802538" y="5086622"/>
            <a:ext cx="1360926" cy="199044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Kafka</a:t>
            </a:r>
            <a:endParaRPr lang="en-US" sz="1400" dirty="0"/>
          </a:p>
        </p:txBody>
      </p:sp>
      <p:sp>
        <p:nvSpPr>
          <p:cNvPr id="60" name="Rounded Rectangle 59"/>
          <p:cNvSpPr/>
          <p:nvPr/>
        </p:nvSpPr>
        <p:spPr>
          <a:xfrm>
            <a:off x="7216295" y="5311092"/>
            <a:ext cx="1360926" cy="199044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HDFS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042553" y="5977640"/>
            <a:ext cx="1803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Analytics framework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08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C43F-3756-4C1C-9FBB-79DD3CA9EBC6}" type="slidenum">
              <a:rPr lang="en-US" smtClean="0">
                <a:solidFill>
                  <a:prstClr val="white"/>
                </a:solidFill>
              </a:rPr>
              <a:pPr/>
              <a:t>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198438"/>
            <a:ext cx="11506200" cy="538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 items for Q2, 2019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19298" y="1076215"/>
            <a:ext cx="11553405" cy="44230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Containerization &amp; Helm charts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right parameterization to instantiate multiple times 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42900" y="1577266"/>
            <a:ext cx="11506200" cy="52151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Multiple Day 0  configuration profiles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To support different types of sites (Identify any gaps and fix it in ONAP)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42900" y="2172388"/>
            <a:ext cx="11506200" cy="49843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 2 configuration using Kubernetes operators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such as Kafka topics, Kafka users, Prometheus scrape targets, remote writes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etc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42900" y="2744919"/>
            <a:ext cx="11506200" cy="52787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Collection agent support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CollectD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Node-exporter and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cAdvisor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(To be deployed  as daemon-sets)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42900" y="3331539"/>
            <a:ext cx="11506200" cy="48565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Collection Services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Prometheus with two remote writes (Kafka, M3DB ) -  Prometheus operator 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42900" y="3918388"/>
            <a:ext cx="11506200" cy="53369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Analytics framework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HDFS, M3DB,  Kafka, Zookeeper, Spark, Spark-ML, spark-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tensorflow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spark-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scikit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-learn,  spark-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BigDL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Spark-k8s-operator,  Kafka operator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42900" y="4566463"/>
            <a:ext cx="11506200" cy="63649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Analytics Application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That monitors CPU/Memory usage by containers and generate alarms if threshold reaches limits for certain period of time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42900" y="5290661"/>
            <a:ext cx="11506200" cy="43493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Event normalization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understood by ONAP (Stretch goal)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42900" y="5809633"/>
            <a:ext cx="11506200" cy="43493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Visualization</a:t>
            </a:r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 </a:t>
            </a:r>
            <a:r>
              <a:rPr lang="en-US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Grafana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connecting them to M3DB, Hue for visualization of HDFS data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93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E2E flow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53952" y="1662963"/>
            <a:ext cx="817648" cy="3844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NFVI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53952" y="2175581"/>
            <a:ext cx="817648" cy="3844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VNFs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53952" y="2680436"/>
            <a:ext cx="817648" cy="3844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Net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60764" y="3144821"/>
            <a:ext cx="817648" cy="3844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App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1423554" y="2175581"/>
            <a:ext cx="1839191" cy="8893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Collect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78381" y="1111827"/>
            <a:ext cx="3792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Training (Estimator – Spark term)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470563" y="2764400"/>
            <a:ext cx="4239492" cy="2780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Apache Spark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3470563" y="3106882"/>
            <a:ext cx="4249882" cy="300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HDFS,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M3DB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611091" y="1850000"/>
            <a:ext cx="2098964" cy="8304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Training Apps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3460173" y="1860809"/>
            <a:ext cx="2098964" cy="8304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Collection:</a:t>
            </a:r>
          </a:p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Extract and Storing</a:t>
            </a:r>
          </a:p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Apps</a:t>
            </a:r>
          </a:p>
        </p:txBody>
      </p:sp>
      <p:sp>
        <p:nvSpPr>
          <p:cNvPr id="19" name="Flowchart: Magnetic Disk 18"/>
          <p:cNvSpPr/>
          <p:nvPr/>
        </p:nvSpPr>
        <p:spPr>
          <a:xfrm>
            <a:off x="8686800" y="1860809"/>
            <a:ext cx="1153391" cy="1423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Models</a:t>
            </a:r>
          </a:p>
        </p:txBody>
      </p:sp>
      <p:sp>
        <p:nvSpPr>
          <p:cNvPr id="20" name="Right Arrow 19"/>
          <p:cNvSpPr/>
          <p:nvPr/>
        </p:nvSpPr>
        <p:spPr>
          <a:xfrm>
            <a:off x="7907482" y="2327981"/>
            <a:ext cx="633845" cy="5403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90009" y="6114077"/>
            <a:ext cx="4613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Inferencing (Transformer – Spark term)</a:t>
            </a:r>
          </a:p>
        </p:txBody>
      </p:sp>
      <p:sp>
        <p:nvSpPr>
          <p:cNvPr id="22" name="Freeform 21"/>
          <p:cNvSpPr/>
          <p:nvPr/>
        </p:nvSpPr>
        <p:spPr>
          <a:xfrm>
            <a:off x="1454727" y="2384227"/>
            <a:ext cx="2961784" cy="888909"/>
          </a:xfrm>
          <a:custGeom>
            <a:avLst/>
            <a:gdLst>
              <a:gd name="connsiteX0" fmla="*/ 0 w 2961784"/>
              <a:gd name="connsiteY0" fmla="*/ 234282 h 888909"/>
              <a:gd name="connsiteX1" fmla="*/ 2473037 w 2961784"/>
              <a:gd name="connsiteY1" fmla="*/ 36855 h 888909"/>
              <a:gd name="connsiteX2" fmla="*/ 2961409 w 2961784"/>
              <a:gd name="connsiteY2" fmla="*/ 888909 h 888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61784" h="888909">
                <a:moveTo>
                  <a:pt x="0" y="234282"/>
                </a:moveTo>
                <a:cubicBezTo>
                  <a:pt x="989734" y="81016"/>
                  <a:pt x="1979469" y="-72249"/>
                  <a:pt x="2473037" y="36855"/>
                </a:cubicBezTo>
                <a:cubicBezTo>
                  <a:pt x="2966605" y="145959"/>
                  <a:pt x="2964007" y="517434"/>
                  <a:pt x="2961409" y="88890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59973" y="1481159"/>
            <a:ext cx="1610590" cy="37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Continuous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805545" y="1860809"/>
            <a:ext cx="488373" cy="467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595754" y="1231962"/>
            <a:ext cx="1984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Training action  (Batch)</a:t>
            </a:r>
          </a:p>
        </p:txBody>
      </p:sp>
      <p:cxnSp>
        <p:nvCxnSpPr>
          <p:cNvPr id="29" name="Straight Arrow Connector 28"/>
          <p:cNvCxnSpPr>
            <a:endCxn id="16" idx="0"/>
          </p:cNvCxnSpPr>
          <p:nvPr/>
        </p:nvCxnSpPr>
        <p:spPr>
          <a:xfrm flipH="1">
            <a:off x="6660573" y="1555127"/>
            <a:ext cx="935182" cy="2948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reeform 30"/>
          <p:cNvSpPr/>
          <p:nvPr/>
        </p:nvSpPr>
        <p:spPr>
          <a:xfrm>
            <a:off x="6681355" y="2473036"/>
            <a:ext cx="2348345" cy="176646"/>
          </a:xfrm>
          <a:custGeom>
            <a:avLst/>
            <a:gdLst>
              <a:gd name="connsiteX0" fmla="*/ 0 w 2348345"/>
              <a:gd name="connsiteY0" fmla="*/ 0 h 176646"/>
              <a:gd name="connsiteX1" fmla="*/ 2348345 w 2348345"/>
              <a:gd name="connsiteY1" fmla="*/ 176646 h 17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48345" h="176646">
                <a:moveTo>
                  <a:pt x="0" y="0"/>
                </a:moveTo>
                <a:lnTo>
                  <a:pt x="2348345" y="176646"/>
                </a:ln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Right Arrow 31"/>
          <p:cNvSpPr/>
          <p:nvPr/>
        </p:nvSpPr>
        <p:spPr>
          <a:xfrm>
            <a:off x="9964882" y="2367813"/>
            <a:ext cx="1735282" cy="9053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Distribute models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564342" y="4278546"/>
            <a:ext cx="817648" cy="3844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NFVI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564342" y="4791164"/>
            <a:ext cx="817648" cy="3844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VNFs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564342" y="5296019"/>
            <a:ext cx="817648" cy="3844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Net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571154" y="5760404"/>
            <a:ext cx="817648" cy="3844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App</a:t>
            </a:r>
          </a:p>
        </p:txBody>
      </p:sp>
      <p:sp>
        <p:nvSpPr>
          <p:cNvPr id="37" name="Right Arrow 36"/>
          <p:cNvSpPr/>
          <p:nvPr/>
        </p:nvSpPr>
        <p:spPr>
          <a:xfrm>
            <a:off x="1610589" y="4791164"/>
            <a:ext cx="1589809" cy="8893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Collect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3460173" y="5379983"/>
            <a:ext cx="4260272" cy="300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Apache Spark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5091545" y="4465583"/>
            <a:ext cx="2628900" cy="8304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Inferencing/transform Apps</a:t>
            </a:r>
          </a:p>
        </p:txBody>
      </p:sp>
      <p:sp>
        <p:nvSpPr>
          <p:cNvPr id="42" name="Flowchart: Magnetic Disk 41"/>
          <p:cNvSpPr/>
          <p:nvPr/>
        </p:nvSpPr>
        <p:spPr>
          <a:xfrm>
            <a:off x="4842071" y="5773688"/>
            <a:ext cx="3262931" cy="287595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Models</a:t>
            </a:r>
          </a:p>
        </p:txBody>
      </p:sp>
      <p:sp>
        <p:nvSpPr>
          <p:cNvPr id="43" name="Right Arrow 42"/>
          <p:cNvSpPr/>
          <p:nvPr/>
        </p:nvSpPr>
        <p:spPr>
          <a:xfrm>
            <a:off x="7917872" y="4943564"/>
            <a:ext cx="1111828" cy="5403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Result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870363" y="4297889"/>
            <a:ext cx="1330035" cy="37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streaming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9029700" y="4577374"/>
            <a:ext cx="2258449" cy="366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GUI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9029700" y="5007350"/>
            <a:ext cx="2258449" cy="366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Ticket Generation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9029700" y="5437326"/>
            <a:ext cx="2258449" cy="366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Closed loop</a:t>
            </a:r>
          </a:p>
        </p:txBody>
      </p:sp>
      <p:cxnSp>
        <p:nvCxnSpPr>
          <p:cNvPr id="57" name="Elbow Connector 56"/>
          <p:cNvCxnSpPr>
            <a:stCxn id="53" idx="2"/>
          </p:cNvCxnSpPr>
          <p:nvPr/>
        </p:nvCxnSpPr>
        <p:spPr>
          <a:xfrm rot="16200000" flipH="1">
            <a:off x="10311659" y="5650781"/>
            <a:ext cx="321370" cy="62683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7"/>
          <p:cNvSpPr/>
          <p:nvPr/>
        </p:nvSpPr>
        <p:spPr>
          <a:xfrm>
            <a:off x="10924426" y="5867302"/>
            <a:ext cx="1170591" cy="4607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ONAP-central 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5559137" y="4983396"/>
            <a:ext cx="914400" cy="914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6899564" y="4880801"/>
            <a:ext cx="1574222" cy="3329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>
            <a:off x="3367029" y="4465583"/>
            <a:ext cx="1636194" cy="8304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Collection:</a:t>
            </a:r>
          </a:p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Extract and stream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1454727" y="4791164"/>
            <a:ext cx="3974523" cy="3844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693153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Workflow phases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14325" y="968188"/>
            <a:ext cx="9821070" cy="534053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+mn-lt"/>
              </a:rPr>
              <a:t>Preparation of CSARs</a:t>
            </a:r>
          </a:p>
          <a:p>
            <a:pPr lvl="1"/>
            <a:r>
              <a:rPr lang="en-US" dirty="0" smtClean="0">
                <a:latin typeface="+mn-lt"/>
              </a:rPr>
              <a:t>Analytics framework CSARs </a:t>
            </a:r>
            <a:r>
              <a:rPr lang="en-US" dirty="0" smtClean="0">
                <a:latin typeface="+mn-lt"/>
              </a:rPr>
              <a:t>(Collection, Visualization, Model repo, </a:t>
            </a:r>
            <a:r>
              <a:rPr lang="en-US" dirty="0" err="1" smtClean="0">
                <a:latin typeface="+mn-lt"/>
              </a:rPr>
              <a:t>trainining</a:t>
            </a: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&amp; Inference)</a:t>
            </a:r>
          </a:p>
          <a:p>
            <a:pPr lvl="1"/>
            <a:r>
              <a:rPr lang="en-US" dirty="0" smtClean="0">
                <a:latin typeface="+mn-lt"/>
              </a:rPr>
              <a:t>Set of analytics application CSARs.</a:t>
            </a:r>
          </a:p>
          <a:p>
            <a:r>
              <a:rPr lang="en-US" dirty="0" smtClean="0">
                <a:latin typeface="+mn-lt"/>
              </a:rPr>
              <a:t>Onboarding of CSARs</a:t>
            </a:r>
          </a:p>
          <a:p>
            <a:pPr lvl="1"/>
            <a:r>
              <a:rPr lang="en-US" dirty="0" smtClean="0">
                <a:latin typeface="+mn-lt"/>
              </a:rPr>
              <a:t>Onboard each CSAR to SDC as a different service</a:t>
            </a:r>
          </a:p>
          <a:p>
            <a:pPr lvl="1"/>
            <a:r>
              <a:rPr lang="en-US" dirty="0" smtClean="0">
                <a:latin typeface="+mn-lt"/>
              </a:rPr>
              <a:t>Upload analytics application image (non-MS based) using new service created.</a:t>
            </a:r>
          </a:p>
          <a:p>
            <a:r>
              <a:rPr lang="en-US" dirty="0" smtClean="0">
                <a:latin typeface="+mn-lt"/>
              </a:rPr>
              <a:t>Instantiation </a:t>
            </a:r>
            <a:r>
              <a:rPr lang="en-US" dirty="0" smtClean="0">
                <a:latin typeface="+mn-lt"/>
              </a:rPr>
              <a:t>of analytics framework (using VID/CLI)</a:t>
            </a:r>
          </a:p>
          <a:p>
            <a:pPr lvl="1"/>
            <a:r>
              <a:rPr lang="en-US" dirty="0" smtClean="0">
                <a:latin typeface="+mn-lt"/>
              </a:rPr>
              <a:t>User to figure out the cloud regions. Instantiate analytics framework in each of the cloud-regions one-by-one.  User to note down the service instance ID.</a:t>
            </a:r>
          </a:p>
          <a:p>
            <a:r>
              <a:rPr lang="en-US" dirty="0" smtClean="0">
                <a:latin typeface="+mn-lt"/>
              </a:rPr>
              <a:t>Create analytics application Day0 configuration profiles for various analytics apps(Using CLI/GUI provided by Multi-Cloud K8S plugin)</a:t>
            </a:r>
          </a:p>
          <a:p>
            <a:r>
              <a:rPr lang="en-US" dirty="0" smtClean="0">
                <a:latin typeface="+mn-lt"/>
              </a:rPr>
              <a:t>Create analytics application Day 2 configuration profiles for various VNFs (using new service created as part of this effort)</a:t>
            </a:r>
          </a:p>
          <a:p>
            <a:r>
              <a:rPr lang="en-US" dirty="0" smtClean="0">
                <a:latin typeface="+mn-lt"/>
              </a:rPr>
              <a:t>Instantiation of analytics application</a:t>
            </a:r>
          </a:p>
          <a:p>
            <a:pPr lvl="1"/>
            <a:r>
              <a:rPr lang="en-US" dirty="0" smtClean="0">
                <a:latin typeface="+mn-lt"/>
              </a:rPr>
              <a:t>User to figure out which apps to be brought up on various cloud regions. Instantiate the app one by one for each of the cloud regions – Using analytics framework service instance ID,  Day0 profile reference.</a:t>
            </a:r>
          </a:p>
          <a:p>
            <a:r>
              <a:rPr lang="en-US" dirty="0" smtClean="0">
                <a:latin typeface="+mn-lt"/>
              </a:rPr>
              <a:t>Instantiation of VNF : Before instantiating VNF, upload Day2 configuration profile to the right analytics application (additional step)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0135395" y="4428564"/>
            <a:ext cx="2040667" cy="17660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Reduce above steps by automating this with DCAE/CLAMP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787757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487188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NFV Technical Requirements – Service Assurance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2403764" y="129723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dirty="0">
                <a:latin typeface="Calibri" panose="020F0502020204030204" pitchFamily="34" charset="0"/>
                <a:cs typeface="Calibri" panose="020F0502020204030204" pitchFamily="34" charset="0"/>
              </a:rPr>
              <a:t>service assurance, failover and recovery are high on the list as industry transitions to NFV/SDN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032000" y="2288693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</a:t>
                      </a:r>
                      <a:r>
                        <a:rPr lang="en-US" baseline="0" dirty="0"/>
                        <a:t> cases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Fault Correlation and Root cause analysis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Performance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Anticipation of service failure  &amp; Auto trouble ticket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Anticipation of SLA failure &amp; QOS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Traffic prediction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Down Arrow 6"/>
          <p:cNvSpPr/>
          <p:nvPr/>
        </p:nvSpPr>
        <p:spPr>
          <a:xfrm>
            <a:off x="4904509" y="4569765"/>
            <a:ext cx="1683327" cy="7544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53690" y="5361709"/>
            <a:ext cx="4114800" cy="7585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ML based Analytics applications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49144" y="4686300"/>
            <a:ext cx="32107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Some use cases require ML.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ML based analytics require various metrics, logs.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Maintain historical data for training (Big data framework)</a:t>
            </a:r>
          </a:p>
        </p:txBody>
      </p:sp>
    </p:spTree>
    <p:extLst>
      <p:ext uri="{BB962C8B-B14F-4D97-AF65-F5344CB8AC3E}">
        <p14:creationId xmlns:p14="http://schemas.microsoft.com/office/powerpoint/2010/main" val="879020936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630598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5646" y="397672"/>
            <a:ext cx="10972800" cy="490845"/>
          </a:xfrm>
        </p:spPr>
        <p:txBody>
          <a:bodyPr>
            <a:normAutofit fontScale="90000"/>
          </a:bodyPr>
          <a:lstStyle/>
          <a:p>
            <a:r>
              <a:rPr lang="en-US" dirty="0"/>
              <a:t>Big Picture – Analytics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45255225"/>
              </p:ext>
            </p:extLst>
          </p:nvPr>
        </p:nvGraphicFramePr>
        <p:xfrm>
          <a:off x="225646" y="1057835"/>
          <a:ext cx="11251096" cy="50039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Callout 4"/>
          <p:cNvSpPr/>
          <p:nvPr/>
        </p:nvSpPr>
        <p:spPr>
          <a:xfrm>
            <a:off x="6867939" y="5019261"/>
            <a:ext cx="4512365" cy="1630017"/>
          </a:xfrm>
          <a:prstGeom prst="wedgeEllipseCallout">
            <a:avLst>
              <a:gd name="adj1" fmla="val 9457"/>
              <a:gd name="adj2" fmla="val -85671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Need AI (ML/DL) analytics</a:t>
            </a:r>
          </a:p>
          <a:p>
            <a:pPr algn="ctr"/>
            <a:r>
              <a:rPr lang="en-US" dirty="0"/>
              <a:t>Need Big data framework</a:t>
            </a:r>
          </a:p>
        </p:txBody>
      </p:sp>
    </p:spTree>
    <p:extLst>
      <p:ext uri="{BB962C8B-B14F-4D97-AF65-F5344CB8AC3E}">
        <p14:creationId xmlns:p14="http://schemas.microsoft.com/office/powerpoint/2010/main" val="41153879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5646" y="152250"/>
            <a:ext cx="10972800" cy="4908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Network Analytics – Current method &amp; Challenges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536713" y="1172817"/>
            <a:ext cx="4104861" cy="2773018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Current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One (or very few) analytics framework deployments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All data is fed to central deployment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VNF and application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analytics</a:t>
            </a: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30009" y="990418"/>
            <a:ext cx="3955774" cy="6162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Challenges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257799" y="1518665"/>
            <a:ext cx="6768548" cy="1202635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Not Edge/5G friendly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Scalability challenge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Lack of faster closed loop control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257799" y="2797499"/>
            <a:ext cx="6768548" cy="143657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Big Data analytics framework deployment is hard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2 weeks to deploy - Think about multiple deployments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3 to 4 weeks to configure and tune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Continuous monitoring is a challenge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257799" y="4310269"/>
            <a:ext cx="6768548" cy="83820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Not leveraging </a:t>
            </a:r>
            <a:r>
              <a:rPr lang="en-US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hardware </a:t>
            </a:r>
            <a:r>
              <a:rPr lang="en-US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accelerators such as ML/DL algorithm accelerators &amp; math operations</a:t>
            </a:r>
            <a:endParaRPr lang="en-US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257799" y="5224669"/>
            <a:ext cx="6768548" cy="1202635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Not leveraging infrastructure </a:t>
            </a:r>
            <a:r>
              <a:rPr lang="en-US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metrics (that help in accuracy of prediction)</a:t>
            </a:r>
            <a:endParaRPr lang="en-US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7198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5646" y="152250"/>
            <a:ext cx="10972800" cy="49084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Distributed Network Analytics – Requirements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446866"/>
              </p:ext>
            </p:extLst>
          </p:nvPr>
        </p:nvGraphicFramePr>
        <p:xfrm>
          <a:off x="722602" y="1353670"/>
          <a:ext cx="9978887" cy="46557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978887"/>
              </a:tblGrid>
              <a:tr h="90942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Reduce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deployment and configuration time of big data network analytics from 6 weeks to less than an hour 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Automation of deployment and </a:t>
                      </a:r>
                      <a:r>
                        <a:rPr lang="en-US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configuration (Day0)</a:t>
                      </a:r>
                      <a:endParaRPr lang="en-US" b="1" baseline="0" dirty="0" smtClean="0">
                        <a:latin typeface="Calibri" panose="020F0502020204030204" pitchFamily="34" charset="0"/>
                        <a:cs typeface="Calibri" panose="020F0502020204030204" pitchFamily="34" charset="0"/>
                        <a:sym typeface="Wingdings" panose="05000000000000000000" pitchFamily="2" charset="2"/>
                      </a:endParaRPr>
                    </a:p>
                  </a:txBody>
                  <a:tcPr/>
                </a:tc>
              </a:tr>
              <a:tr h="599232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Bulk deployment </a:t>
                      </a:r>
                      <a:r>
                        <a:rPr lang="en-US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 framework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 many sites</a:t>
                      </a:r>
                    </a:p>
                  </a:txBody>
                  <a:tcPr/>
                </a:tc>
              </a:tr>
              <a:tr h="588337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Leverage</a:t>
                      </a:r>
                      <a:r>
                        <a:rPr lang="en-US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technologies 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that are popular in the cloud</a:t>
                      </a:r>
                    </a:p>
                  </a:txBody>
                  <a:tcPr/>
                </a:tc>
              </a:tr>
              <a:tr h="585774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Support multiple and dynamic</a:t>
                      </a:r>
                      <a:r>
                        <a:rPr lang="en-US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analytics apps including AI apps 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on the framework </a:t>
                      </a:r>
                    </a:p>
                  </a:txBody>
                  <a:tcPr/>
                </a:tc>
              </a:tr>
              <a:tr h="642813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Support</a:t>
                      </a:r>
                      <a:r>
                        <a:rPr lang="en-US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for infrastructure metrics collection </a:t>
                      </a:r>
                    </a:p>
                  </a:txBody>
                  <a:tcPr/>
                </a:tc>
              </a:tr>
              <a:tr h="406509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Leverage hardware accelerators</a:t>
                      </a:r>
                      <a:r>
                        <a:rPr lang="en-US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for </a:t>
                      </a:r>
                      <a:r>
                        <a:rPr lang="en-US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analysis</a:t>
                      </a:r>
                      <a:endParaRPr lang="en-US" sz="2000" b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517183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Deployable</a:t>
                      </a:r>
                      <a:r>
                        <a:rPr lang="en-US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end-to-end stack</a:t>
                      </a:r>
                      <a:endParaRPr lang="en-US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406509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Modular</a:t>
                      </a:r>
                      <a:r>
                        <a:rPr lang="en-US" b="1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– Independent of any orchestrator</a:t>
                      </a:r>
                      <a:endParaRPr lang="en-US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37796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5646" y="152250"/>
            <a:ext cx="10972800" cy="49084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Deployment Scenario – One chosen that satisfies many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568825" y="5190564"/>
            <a:ext cx="2018438" cy="103094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/>
              <a:t>Edge</a:t>
            </a:r>
            <a:endParaRPr lang="en-US" sz="1200" dirty="0"/>
          </a:p>
        </p:txBody>
      </p:sp>
      <p:sp>
        <p:nvSpPr>
          <p:cNvPr id="5" name="Rounded Rectangle 4"/>
          <p:cNvSpPr/>
          <p:nvPr/>
        </p:nvSpPr>
        <p:spPr>
          <a:xfrm>
            <a:off x="3841427" y="5190564"/>
            <a:ext cx="2018438" cy="103094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/>
              <a:t>Edge</a:t>
            </a:r>
            <a:endParaRPr lang="en-US" sz="1200" dirty="0"/>
          </a:p>
        </p:txBody>
      </p:sp>
      <p:sp>
        <p:nvSpPr>
          <p:cNvPr id="6" name="Rounded Rectangle 5"/>
          <p:cNvSpPr/>
          <p:nvPr/>
        </p:nvSpPr>
        <p:spPr>
          <a:xfrm>
            <a:off x="6114029" y="5190564"/>
            <a:ext cx="2018438" cy="103094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/>
              <a:t>Edge</a:t>
            </a:r>
            <a:endParaRPr lang="en-US" sz="1200" dirty="0"/>
          </a:p>
        </p:txBody>
      </p:sp>
      <p:sp>
        <p:nvSpPr>
          <p:cNvPr id="7" name="Rounded Rectangle 6"/>
          <p:cNvSpPr/>
          <p:nvPr/>
        </p:nvSpPr>
        <p:spPr>
          <a:xfrm>
            <a:off x="8306245" y="5190564"/>
            <a:ext cx="2018438" cy="103094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/>
              <a:t>Edge</a:t>
            </a:r>
            <a:endParaRPr lang="en-US" sz="1200" dirty="0"/>
          </a:p>
        </p:txBody>
      </p:sp>
      <p:sp>
        <p:nvSpPr>
          <p:cNvPr id="8" name="Rounded Rectangle 7"/>
          <p:cNvSpPr/>
          <p:nvPr/>
        </p:nvSpPr>
        <p:spPr>
          <a:xfrm>
            <a:off x="2758914" y="3745277"/>
            <a:ext cx="2018438" cy="103094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/>
              <a:t>Regional center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0498461" y="5536757"/>
            <a:ext cx="1336431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100" dirty="0" smtClean="0">
                <a:solidFill>
                  <a:srgbClr val="003C71"/>
                </a:solidFill>
              </a:rPr>
              <a:t>10s of thousand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104810" y="3745276"/>
            <a:ext cx="2018438" cy="103094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/>
              <a:t>Regional center</a:t>
            </a:r>
            <a:endParaRPr lang="en-US" sz="1200" dirty="0"/>
          </a:p>
        </p:txBody>
      </p:sp>
      <p:sp>
        <p:nvSpPr>
          <p:cNvPr id="11" name="Rounded Rectangle 10"/>
          <p:cNvSpPr/>
          <p:nvPr/>
        </p:nvSpPr>
        <p:spPr>
          <a:xfrm>
            <a:off x="7450706" y="3745275"/>
            <a:ext cx="2018438" cy="103094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/>
              <a:t>Regional center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0324683" y="4091468"/>
            <a:ext cx="1336431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100" dirty="0" smtClean="0">
                <a:solidFill>
                  <a:srgbClr val="003C71"/>
                </a:solidFill>
              </a:rPr>
              <a:t>In hundreds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693608" y="1887515"/>
            <a:ext cx="2018438" cy="1544785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/>
              <a:t>Central</a:t>
            </a:r>
            <a:endParaRPr lang="en-US" sz="1200" dirty="0"/>
          </a:p>
        </p:txBody>
      </p:sp>
      <p:sp>
        <p:nvSpPr>
          <p:cNvPr id="14" name="Rounded Rectangle 13"/>
          <p:cNvSpPr/>
          <p:nvPr/>
        </p:nvSpPr>
        <p:spPr>
          <a:xfrm>
            <a:off x="6036549" y="1887515"/>
            <a:ext cx="2633704" cy="1544785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/>
              <a:t>Central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0185681" y="2815456"/>
            <a:ext cx="1336431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100" dirty="0" smtClean="0">
                <a:solidFill>
                  <a:srgbClr val="003C71"/>
                </a:solidFill>
              </a:rPr>
              <a:t>Very few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818752" y="5621395"/>
            <a:ext cx="148715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Collection</a:t>
            </a:r>
            <a:endParaRPr lang="en-US" sz="1200" dirty="0"/>
          </a:p>
        </p:txBody>
      </p:sp>
      <p:cxnSp>
        <p:nvCxnSpPr>
          <p:cNvPr id="18" name="Straight Connector 17"/>
          <p:cNvCxnSpPr>
            <a:stCxn id="8" idx="2"/>
            <a:endCxn id="3" idx="0"/>
          </p:cNvCxnSpPr>
          <p:nvPr/>
        </p:nvCxnSpPr>
        <p:spPr>
          <a:xfrm flipH="1">
            <a:off x="2578044" y="4776218"/>
            <a:ext cx="1190089" cy="414346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8" idx="2"/>
            <a:endCxn id="5" idx="0"/>
          </p:cNvCxnSpPr>
          <p:nvPr/>
        </p:nvCxnSpPr>
        <p:spPr>
          <a:xfrm>
            <a:off x="3768133" y="4776218"/>
            <a:ext cx="1082513" cy="414346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1" idx="2"/>
          </p:cNvCxnSpPr>
          <p:nvPr/>
        </p:nvCxnSpPr>
        <p:spPr>
          <a:xfrm flipH="1">
            <a:off x="7450706" y="4776216"/>
            <a:ext cx="1009219" cy="430831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1" idx="2"/>
            <a:endCxn id="7" idx="0"/>
          </p:cNvCxnSpPr>
          <p:nvPr/>
        </p:nvCxnSpPr>
        <p:spPr>
          <a:xfrm>
            <a:off x="8459925" y="4776216"/>
            <a:ext cx="855539" cy="41434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4107068" y="5604910"/>
            <a:ext cx="148715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Collection</a:t>
            </a:r>
            <a:endParaRPr lang="en-US" sz="1200" dirty="0"/>
          </a:p>
        </p:txBody>
      </p:sp>
      <p:sp>
        <p:nvSpPr>
          <p:cNvPr id="26" name="Rounded Rectangle 25"/>
          <p:cNvSpPr/>
          <p:nvPr/>
        </p:nvSpPr>
        <p:spPr>
          <a:xfrm>
            <a:off x="6490202" y="5621395"/>
            <a:ext cx="148715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Collection</a:t>
            </a:r>
            <a:endParaRPr lang="en-US" sz="1200" dirty="0"/>
          </a:p>
        </p:txBody>
      </p:sp>
      <p:sp>
        <p:nvSpPr>
          <p:cNvPr id="27" name="Rounded Rectangle 26"/>
          <p:cNvSpPr/>
          <p:nvPr/>
        </p:nvSpPr>
        <p:spPr>
          <a:xfrm>
            <a:off x="8670253" y="5604910"/>
            <a:ext cx="148715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Collection</a:t>
            </a:r>
            <a:endParaRPr lang="en-US" sz="1200" dirty="0"/>
          </a:p>
        </p:txBody>
      </p:sp>
      <p:sp>
        <p:nvSpPr>
          <p:cNvPr id="28" name="Rounded Rectangle 27"/>
          <p:cNvSpPr/>
          <p:nvPr/>
        </p:nvSpPr>
        <p:spPr>
          <a:xfrm>
            <a:off x="3024555" y="4380210"/>
            <a:ext cx="148715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Inferencing</a:t>
            </a:r>
            <a:endParaRPr lang="en-US" sz="1200" dirty="0"/>
          </a:p>
        </p:txBody>
      </p:sp>
      <p:sp>
        <p:nvSpPr>
          <p:cNvPr id="29" name="Rounded Rectangle 28"/>
          <p:cNvSpPr/>
          <p:nvPr/>
        </p:nvSpPr>
        <p:spPr>
          <a:xfrm>
            <a:off x="5370450" y="4339442"/>
            <a:ext cx="148715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Inferencing</a:t>
            </a:r>
            <a:endParaRPr lang="en-US" sz="1200" dirty="0"/>
          </a:p>
        </p:txBody>
      </p:sp>
      <p:sp>
        <p:nvSpPr>
          <p:cNvPr id="30" name="Rounded Rectangle 29"/>
          <p:cNvSpPr/>
          <p:nvPr/>
        </p:nvSpPr>
        <p:spPr>
          <a:xfrm>
            <a:off x="7768459" y="4305289"/>
            <a:ext cx="148715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Inferencing</a:t>
            </a:r>
            <a:endParaRPr lang="en-US" sz="1200" dirty="0"/>
          </a:p>
        </p:txBody>
      </p:sp>
      <p:sp>
        <p:nvSpPr>
          <p:cNvPr id="31" name="Rounded Rectangle 30"/>
          <p:cNvSpPr/>
          <p:nvPr/>
        </p:nvSpPr>
        <p:spPr>
          <a:xfrm>
            <a:off x="3959249" y="2917716"/>
            <a:ext cx="148715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Training</a:t>
            </a:r>
            <a:endParaRPr lang="en-US" sz="1200" dirty="0"/>
          </a:p>
        </p:txBody>
      </p:sp>
      <p:sp>
        <p:nvSpPr>
          <p:cNvPr id="32" name="Rounded Rectangle 31"/>
          <p:cNvSpPr/>
          <p:nvPr/>
        </p:nvSpPr>
        <p:spPr>
          <a:xfrm>
            <a:off x="6304430" y="2899130"/>
            <a:ext cx="114627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Training</a:t>
            </a:r>
            <a:endParaRPr lang="en-US" sz="1200" dirty="0"/>
          </a:p>
        </p:txBody>
      </p:sp>
      <p:sp>
        <p:nvSpPr>
          <p:cNvPr id="33" name="Freeform 32"/>
          <p:cNvSpPr/>
          <p:nvPr/>
        </p:nvSpPr>
        <p:spPr>
          <a:xfrm>
            <a:off x="2205562" y="2903974"/>
            <a:ext cx="1512328" cy="2301072"/>
          </a:xfrm>
          <a:custGeom>
            <a:avLst/>
            <a:gdLst>
              <a:gd name="connsiteX0" fmla="*/ 85462 w 1512328"/>
              <a:gd name="connsiteY0" fmla="*/ 2301072 h 2301072"/>
              <a:gd name="connsiteX1" fmla="*/ 155801 w 1512328"/>
              <a:gd name="connsiteY1" fmla="*/ 442127 h 2301072"/>
              <a:gd name="connsiteX2" fmla="*/ 1512328 w 1512328"/>
              <a:gd name="connsiteY2" fmla="*/ 0 h 23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2328" h="2301072">
                <a:moveTo>
                  <a:pt x="85462" y="2301072"/>
                </a:moveTo>
                <a:cubicBezTo>
                  <a:pt x="1726" y="1563355"/>
                  <a:pt x="-82010" y="825639"/>
                  <a:pt x="155801" y="442127"/>
                </a:cubicBezTo>
                <a:cubicBezTo>
                  <a:pt x="393612" y="58615"/>
                  <a:pt x="952970" y="29307"/>
                  <a:pt x="1512328" y="0"/>
                </a:cubicBezTo>
              </a:path>
            </a:pathLst>
          </a:cu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1712213" y="2803490"/>
            <a:ext cx="1925290" cy="2401556"/>
          </a:xfrm>
          <a:custGeom>
            <a:avLst/>
            <a:gdLst>
              <a:gd name="connsiteX0" fmla="*/ 418038 w 1925290"/>
              <a:gd name="connsiteY0" fmla="*/ 2401556 h 2401556"/>
              <a:gd name="connsiteX1" fmla="*/ 96490 w 1925290"/>
              <a:gd name="connsiteY1" fmla="*/ 743578 h 2401556"/>
              <a:gd name="connsiteX2" fmla="*/ 1925290 w 1925290"/>
              <a:gd name="connsiteY2" fmla="*/ 0 h 2401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5290" h="2401556">
                <a:moveTo>
                  <a:pt x="418038" y="2401556"/>
                </a:moveTo>
                <a:cubicBezTo>
                  <a:pt x="131659" y="1772696"/>
                  <a:pt x="-154719" y="1143837"/>
                  <a:pt x="96490" y="743578"/>
                </a:cubicBezTo>
                <a:cubicBezTo>
                  <a:pt x="347699" y="343319"/>
                  <a:pt x="1618815" y="113881"/>
                  <a:pt x="1925290" y="0"/>
                </a:cubicBezTo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5" name="Freeform 34"/>
          <p:cNvSpPr/>
          <p:nvPr/>
        </p:nvSpPr>
        <p:spPr>
          <a:xfrm>
            <a:off x="4883499" y="3436536"/>
            <a:ext cx="170822" cy="1798655"/>
          </a:xfrm>
          <a:custGeom>
            <a:avLst/>
            <a:gdLst>
              <a:gd name="connsiteX0" fmla="*/ 170822 w 170822"/>
              <a:gd name="connsiteY0" fmla="*/ 1798655 h 1798655"/>
              <a:gd name="connsiteX1" fmla="*/ 0 w 170822"/>
              <a:gd name="connsiteY1" fmla="*/ 0 h 1798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0822" h="1798655">
                <a:moveTo>
                  <a:pt x="170822" y="1798655"/>
                </a:moveTo>
                <a:lnTo>
                  <a:pt x="0" y="0"/>
                </a:lnTo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6" name="Freeform 35"/>
          <p:cNvSpPr/>
          <p:nvPr/>
        </p:nvSpPr>
        <p:spPr>
          <a:xfrm>
            <a:off x="7126204" y="3391909"/>
            <a:ext cx="170822" cy="1798655"/>
          </a:xfrm>
          <a:custGeom>
            <a:avLst/>
            <a:gdLst>
              <a:gd name="connsiteX0" fmla="*/ 170822 w 170822"/>
              <a:gd name="connsiteY0" fmla="*/ 1798655 h 1798655"/>
              <a:gd name="connsiteX1" fmla="*/ 0 w 170822"/>
              <a:gd name="connsiteY1" fmla="*/ 0 h 1798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0822" h="1798655">
                <a:moveTo>
                  <a:pt x="170822" y="1798655"/>
                </a:moveTo>
                <a:lnTo>
                  <a:pt x="0" y="0"/>
                </a:lnTo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37" name="Freeform 36"/>
          <p:cNvSpPr/>
          <p:nvPr/>
        </p:nvSpPr>
        <p:spPr>
          <a:xfrm>
            <a:off x="8633702" y="2803490"/>
            <a:ext cx="1243827" cy="2371411"/>
          </a:xfrm>
          <a:custGeom>
            <a:avLst/>
            <a:gdLst>
              <a:gd name="connsiteX0" fmla="*/ 1818752 w 1818752"/>
              <a:gd name="connsiteY0" fmla="*/ 2239020 h 2239020"/>
              <a:gd name="connsiteX1" fmla="*/ 1396721 w 1818752"/>
              <a:gd name="connsiteY1" fmla="*/ 229350 h 2239020"/>
              <a:gd name="connsiteX2" fmla="*/ 0 w 1818752"/>
              <a:gd name="connsiteY2" fmla="*/ 128866 h 2239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18752" h="2239020">
                <a:moveTo>
                  <a:pt x="1818752" y="2239020"/>
                </a:moveTo>
                <a:cubicBezTo>
                  <a:pt x="1759299" y="1410031"/>
                  <a:pt x="1699846" y="581042"/>
                  <a:pt x="1396721" y="229350"/>
                </a:cubicBezTo>
                <a:cubicBezTo>
                  <a:pt x="1093596" y="-122342"/>
                  <a:pt x="546798" y="3262"/>
                  <a:pt x="0" y="128866"/>
                </a:cubicBezTo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0" name="Rounded Rectangle 39"/>
          <p:cNvSpPr/>
          <p:nvPr/>
        </p:nvSpPr>
        <p:spPr>
          <a:xfrm>
            <a:off x="7470420" y="2899130"/>
            <a:ext cx="114627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Model Repo</a:t>
            </a:r>
            <a:endParaRPr lang="en-US" sz="1200" dirty="0"/>
          </a:p>
        </p:txBody>
      </p:sp>
      <p:sp>
        <p:nvSpPr>
          <p:cNvPr id="41" name="Oval 40"/>
          <p:cNvSpPr/>
          <p:nvPr/>
        </p:nvSpPr>
        <p:spPr>
          <a:xfrm>
            <a:off x="3841428" y="2481943"/>
            <a:ext cx="1042072" cy="333513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Training App1</a:t>
            </a:r>
            <a:endParaRPr lang="en-US" sz="1000" dirty="0"/>
          </a:p>
        </p:txBody>
      </p:sp>
      <p:sp>
        <p:nvSpPr>
          <p:cNvPr id="42" name="Oval 41"/>
          <p:cNvSpPr/>
          <p:nvPr/>
        </p:nvSpPr>
        <p:spPr>
          <a:xfrm>
            <a:off x="4650857" y="2238838"/>
            <a:ext cx="1042072" cy="333513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Training App2</a:t>
            </a:r>
            <a:endParaRPr lang="en-US" sz="1000" dirty="0"/>
          </a:p>
        </p:txBody>
      </p:sp>
      <p:sp>
        <p:nvSpPr>
          <p:cNvPr id="43" name="Oval 42"/>
          <p:cNvSpPr/>
          <p:nvPr/>
        </p:nvSpPr>
        <p:spPr>
          <a:xfrm>
            <a:off x="6650178" y="2269430"/>
            <a:ext cx="1042072" cy="333513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Training App3</a:t>
            </a:r>
            <a:endParaRPr lang="en-US" sz="1000" dirty="0"/>
          </a:p>
        </p:txBody>
      </p:sp>
      <p:sp>
        <p:nvSpPr>
          <p:cNvPr id="44" name="Rounded Rectangle 43"/>
          <p:cNvSpPr/>
          <p:nvPr/>
        </p:nvSpPr>
        <p:spPr>
          <a:xfrm>
            <a:off x="1977605" y="996756"/>
            <a:ext cx="8355206" cy="763923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Deployment and Configuration Automation System (</a:t>
            </a:r>
            <a:r>
              <a:rPr lang="en-US" dirty="0" err="1" smtClean="0"/>
              <a:t>e.g</a:t>
            </a:r>
            <a:r>
              <a:rPr lang="en-US" dirty="0" smtClean="0"/>
              <a:t> ONAP)</a:t>
            </a:r>
            <a:endParaRPr lang="en-US" dirty="0"/>
          </a:p>
        </p:txBody>
      </p:sp>
      <p:sp>
        <p:nvSpPr>
          <p:cNvPr id="45" name="Oval 44"/>
          <p:cNvSpPr/>
          <p:nvPr/>
        </p:nvSpPr>
        <p:spPr>
          <a:xfrm>
            <a:off x="3110753" y="4045110"/>
            <a:ext cx="1122042" cy="333513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Inferencing Apps</a:t>
            </a:r>
            <a:endParaRPr lang="en-US" sz="1000" dirty="0"/>
          </a:p>
        </p:txBody>
      </p:sp>
      <p:sp>
        <p:nvSpPr>
          <p:cNvPr id="46" name="Oval 45"/>
          <p:cNvSpPr/>
          <p:nvPr/>
        </p:nvSpPr>
        <p:spPr>
          <a:xfrm>
            <a:off x="5415791" y="3956523"/>
            <a:ext cx="1240603" cy="333513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Inferencing Apps</a:t>
            </a:r>
            <a:endParaRPr lang="en-US" sz="1000" dirty="0"/>
          </a:p>
        </p:txBody>
      </p:sp>
      <p:sp>
        <p:nvSpPr>
          <p:cNvPr id="47" name="Oval 46"/>
          <p:cNvSpPr/>
          <p:nvPr/>
        </p:nvSpPr>
        <p:spPr>
          <a:xfrm>
            <a:off x="7744180" y="3955293"/>
            <a:ext cx="1199888" cy="333513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Inferencing Apps</a:t>
            </a:r>
            <a:endParaRPr lang="en-US" sz="1000" dirty="0"/>
          </a:p>
        </p:txBody>
      </p:sp>
      <p:sp>
        <p:nvSpPr>
          <p:cNvPr id="48" name="Rounded Rectangle 47"/>
          <p:cNvSpPr/>
          <p:nvPr/>
        </p:nvSpPr>
        <p:spPr>
          <a:xfrm>
            <a:off x="7470420" y="2545369"/>
            <a:ext cx="114627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Visualization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591411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40" grpId="0" animBg="1"/>
      <p:bldP spid="41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5646" y="152250"/>
            <a:ext cx="10972800" cy="49084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Collection Stack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25646" y="2532185"/>
            <a:ext cx="5984235" cy="32556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1457011" y="4200211"/>
            <a:ext cx="1386673" cy="115556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CollectD</a:t>
            </a:r>
            <a:endParaRPr lang="en-US" dirty="0"/>
          </a:p>
        </p:txBody>
      </p:sp>
      <p:sp>
        <p:nvSpPr>
          <p:cNvPr id="48" name="Rounded Rectangle 47"/>
          <p:cNvSpPr/>
          <p:nvPr/>
        </p:nvSpPr>
        <p:spPr>
          <a:xfrm>
            <a:off x="2984360" y="4200211"/>
            <a:ext cx="1386673" cy="115556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Node-Exporter</a:t>
            </a:r>
            <a:endParaRPr lang="en-US" dirty="0"/>
          </a:p>
        </p:txBody>
      </p:sp>
      <p:sp>
        <p:nvSpPr>
          <p:cNvPr id="49" name="Rounded Rectangle 48"/>
          <p:cNvSpPr/>
          <p:nvPr/>
        </p:nvSpPr>
        <p:spPr>
          <a:xfrm>
            <a:off x="4511709" y="4200211"/>
            <a:ext cx="1386673" cy="115556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cAdvisor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1457011" y="3195376"/>
            <a:ext cx="4441371" cy="9144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Prometheus Server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321547" y="2803490"/>
            <a:ext cx="1045029" cy="288387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 rot="16200000">
            <a:off x="0" y="3426487"/>
            <a:ext cx="1547447" cy="452176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Prometheus Operator </a:t>
            </a:r>
            <a:endParaRPr lang="en-US" sz="1400" dirty="0"/>
          </a:p>
        </p:txBody>
      </p:sp>
      <p:sp>
        <p:nvSpPr>
          <p:cNvPr id="51" name="Rounded Rectangle 50"/>
          <p:cNvSpPr/>
          <p:nvPr/>
        </p:nvSpPr>
        <p:spPr>
          <a:xfrm rot="16200000">
            <a:off x="251209" y="4798087"/>
            <a:ext cx="1045029" cy="452176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Collectd</a:t>
            </a:r>
            <a:r>
              <a:rPr lang="en-US" sz="1400" dirty="0" smtClean="0"/>
              <a:t> Operator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6672105" y="939858"/>
            <a:ext cx="4963885" cy="526297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Collection Package consisting of 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Agents:  </a:t>
            </a:r>
            <a:r>
              <a:rPr lang="en-US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CollectD</a:t>
            </a: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Node-Exporter, </a:t>
            </a:r>
            <a:r>
              <a:rPr lang="en-US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cAdvisor</a:t>
            </a: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each compute node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Prometheus Service:  One or two instances in K8S cluster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Operators that help in dynamic configuration</a:t>
            </a:r>
          </a:p>
          <a:p>
            <a:pPr marL="285750" indent="-285750">
              <a:buFontTx/>
              <a:buChar char="-"/>
            </a:pPr>
            <a:r>
              <a:rPr lang="en-US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Collectd</a:t>
            </a: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Operator – Would be developed (which configured </a:t>
            </a:r>
            <a:r>
              <a:rPr lang="en-US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CollectD</a:t>
            </a: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select the metrics).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rgbClr val="003C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Deliverables: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Container images (Create from Open source, leverage existing </a:t>
            </a:r>
            <a:r>
              <a:rPr lang="en-US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docker</a:t>
            </a: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images, if available)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Helm charts with right </a:t>
            </a:r>
            <a:r>
              <a:rPr lang="en-US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parameterizaion</a:t>
            </a: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Day0 configuration profile.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Day2  template files. 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rgbClr val="003C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Functionality: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 the metrics and distribute to inferencing and training instances.</a:t>
            </a:r>
          </a:p>
        </p:txBody>
      </p:sp>
    </p:spTree>
    <p:extLst>
      <p:ext uri="{BB962C8B-B14F-4D97-AF65-F5344CB8AC3E}">
        <p14:creationId xmlns:p14="http://schemas.microsoft.com/office/powerpoint/2010/main" val="6912413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5646" y="152250"/>
            <a:ext cx="10972800" cy="49084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Training Stack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25646" y="1336432"/>
            <a:ext cx="5984235" cy="44514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3715597" y="4609683"/>
            <a:ext cx="2015136" cy="46724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Kafka Broker</a:t>
            </a:r>
            <a:endParaRPr lang="en-US" sz="1400" dirty="0"/>
          </a:p>
        </p:txBody>
      </p:sp>
      <p:sp>
        <p:nvSpPr>
          <p:cNvPr id="23" name="Rounded Rectangle 22"/>
          <p:cNvSpPr/>
          <p:nvPr/>
        </p:nvSpPr>
        <p:spPr>
          <a:xfrm>
            <a:off x="321547" y="1607736"/>
            <a:ext cx="1140489" cy="4079631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 rot="16200000">
            <a:off x="-185895" y="3484263"/>
            <a:ext cx="1547447" cy="33662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Strzmi</a:t>
            </a:r>
            <a:r>
              <a:rPr lang="en-US" sz="1400" dirty="0" smtClean="0"/>
              <a:t> operator</a:t>
            </a:r>
            <a:endParaRPr lang="en-US" sz="1400" dirty="0"/>
          </a:p>
        </p:txBody>
      </p:sp>
      <p:sp>
        <p:nvSpPr>
          <p:cNvPr id="51" name="Rounded Rectangle 50"/>
          <p:cNvSpPr/>
          <p:nvPr/>
        </p:nvSpPr>
        <p:spPr>
          <a:xfrm rot="16200000">
            <a:off x="60773" y="4775465"/>
            <a:ext cx="1095272" cy="487345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HDFSWriter</a:t>
            </a:r>
            <a:r>
              <a:rPr lang="en-US" sz="1200" dirty="0" smtClean="0"/>
              <a:t> Operator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6355136" y="1039935"/>
            <a:ext cx="5801248" cy="513986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Training Package consisting of 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Messaging System – Consists of Kafka broker &amp; Zookeeper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 Series M3DB and associated </a:t>
            </a:r>
            <a:r>
              <a:rPr lang="en-US" sz="1400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etcd</a:t>
            </a: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Big data Db – HDFS and HDFS Writer.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Big data analytics framework – Spark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Prometheus connectors – M3DB Prometheus service and Kafka Prometheus service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Dispatcher which dispatches models to various repositories.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Operators for configuration</a:t>
            </a:r>
          </a:p>
          <a:p>
            <a:pPr marL="285750" indent="-285750">
              <a:buFontTx/>
              <a:buChar char="-"/>
            </a:pPr>
            <a:endParaRPr lang="en-US" sz="1600" dirty="0">
              <a:solidFill>
                <a:srgbClr val="003C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Deliverables: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Container images (Create from Open source, leverage existing </a:t>
            </a:r>
            <a:r>
              <a:rPr lang="en-US" sz="1400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docker</a:t>
            </a: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images, if available)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Helm charts with right </a:t>
            </a:r>
            <a:r>
              <a:rPr lang="en-US" sz="1400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parameterizaion</a:t>
            </a: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Day0 configuration profile.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Day2  template files. </a:t>
            </a:r>
          </a:p>
          <a:p>
            <a:pPr marL="285750" indent="-285750">
              <a:buFontTx/>
              <a:buChar char="-"/>
            </a:pPr>
            <a:endParaRPr lang="en-US" sz="1600" dirty="0">
              <a:solidFill>
                <a:srgbClr val="003C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Functionality: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Get hold of metrics from collection package and write in HDFS using HDFS-Writer.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Get hold of metrics from collection packages and write in M3DB.</a:t>
            </a:r>
          </a:p>
          <a:p>
            <a:pPr marL="285750" indent="-285750">
              <a:buFontTx/>
              <a:buChar char="-"/>
            </a:pPr>
            <a:r>
              <a:rPr lang="en-US" sz="14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Spark framework for training applications to leverage the data</a:t>
            </a:r>
          </a:p>
          <a:p>
            <a:pPr marL="285750" indent="-285750">
              <a:buFontTx/>
              <a:buChar char="-"/>
            </a:pPr>
            <a:endParaRPr lang="en-US" sz="1600" dirty="0" smtClean="0">
              <a:solidFill>
                <a:srgbClr val="003C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748478" y="5154791"/>
            <a:ext cx="2015136" cy="43207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Zookeeper</a:t>
            </a:r>
            <a:endParaRPr lang="en-US" sz="1400" dirty="0"/>
          </a:p>
        </p:txBody>
      </p:sp>
      <p:sp>
        <p:nvSpPr>
          <p:cNvPr id="13" name="Rounded Rectangle 12"/>
          <p:cNvSpPr/>
          <p:nvPr/>
        </p:nvSpPr>
        <p:spPr>
          <a:xfrm>
            <a:off x="1663424" y="5123405"/>
            <a:ext cx="1842063" cy="46724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Kafka Prometheus Service</a:t>
            </a:r>
            <a:endParaRPr lang="en-US" sz="1400" dirty="0"/>
          </a:p>
        </p:txBody>
      </p:sp>
      <p:sp>
        <p:nvSpPr>
          <p:cNvPr id="14" name="Rounded Rectangle 13"/>
          <p:cNvSpPr/>
          <p:nvPr/>
        </p:nvSpPr>
        <p:spPr>
          <a:xfrm>
            <a:off x="1637882" y="3632479"/>
            <a:ext cx="2015136" cy="46724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etcd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1637882" y="3142622"/>
            <a:ext cx="2015136" cy="46724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M3DB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3748478" y="3632479"/>
            <a:ext cx="2015136" cy="46724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HDFS</a:t>
            </a:r>
            <a:endParaRPr lang="en-US" sz="1400" dirty="0"/>
          </a:p>
        </p:txBody>
      </p:sp>
      <p:sp>
        <p:nvSpPr>
          <p:cNvPr id="18" name="Rounded Rectangle 17"/>
          <p:cNvSpPr/>
          <p:nvPr/>
        </p:nvSpPr>
        <p:spPr>
          <a:xfrm>
            <a:off x="3748478" y="3137598"/>
            <a:ext cx="2015136" cy="467248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HDFS Writer</a:t>
            </a:r>
            <a:endParaRPr lang="en-US" sz="1400" dirty="0"/>
          </a:p>
        </p:txBody>
      </p:sp>
      <p:sp>
        <p:nvSpPr>
          <p:cNvPr id="20" name="Rounded Rectangle 19"/>
          <p:cNvSpPr/>
          <p:nvPr/>
        </p:nvSpPr>
        <p:spPr>
          <a:xfrm>
            <a:off x="1637882" y="2265903"/>
            <a:ext cx="2497015" cy="783771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Spark with TF, </a:t>
            </a:r>
            <a:r>
              <a:rPr lang="en-US" sz="1400" dirty="0" err="1" smtClean="0"/>
              <a:t>scikit</a:t>
            </a:r>
            <a:r>
              <a:rPr lang="en-US" sz="1400" dirty="0" smtClean="0"/>
              <a:t>-learn and math libraries</a:t>
            </a:r>
            <a:endParaRPr lang="en-US" sz="1400" dirty="0"/>
          </a:p>
        </p:txBody>
      </p:sp>
      <p:sp>
        <p:nvSpPr>
          <p:cNvPr id="21" name="Rounded Rectangle 20"/>
          <p:cNvSpPr/>
          <p:nvPr/>
        </p:nvSpPr>
        <p:spPr>
          <a:xfrm rot="16200000">
            <a:off x="218553" y="3469185"/>
            <a:ext cx="1547447" cy="33662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Spark operator</a:t>
            </a:r>
            <a:endParaRPr lang="en-US" sz="1400" dirty="0"/>
          </a:p>
        </p:txBody>
      </p:sp>
      <p:sp>
        <p:nvSpPr>
          <p:cNvPr id="22" name="Rounded Rectangle 21"/>
          <p:cNvSpPr/>
          <p:nvPr/>
        </p:nvSpPr>
        <p:spPr>
          <a:xfrm rot="16200000">
            <a:off x="516538" y="4837327"/>
            <a:ext cx="1221722" cy="47835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M3DB operator</a:t>
            </a:r>
            <a:endParaRPr lang="en-US" sz="1400" dirty="0"/>
          </a:p>
        </p:txBody>
      </p:sp>
      <p:sp>
        <p:nvSpPr>
          <p:cNvPr id="24" name="Rounded Rectangle 23"/>
          <p:cNvSpPr/>
          <p:nvPr/>
        </p:nvSpPr>
        <p:spPr>
          <a:xfrm>
            <a:off x="1663424" y="4559440"/>
            <a:ext cx="1842063" cy="46724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M3DB Prometheus Service</a:t>
            </a:r>
            <a:endParaRPr lang="en-US" sz="1400" dirty="0"/>
          </a:p>
        </p:txBody>
      </p:sp>
      <p:sp>
        <p:nvSpPr>
          <p:cNvPr id="25" name="Rounded Rectangle 24"/>
          <p:cNvSpPr/>
          <p:nvPr/>
        </p:nvSpPr>
        <p:spPr>
          <a:xfrm>
            <a:off x="4190161" y="2265903"/>
            <a:ext cx="1573454" cy="783771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TF Optimizer Services</a:t>
            </a:r>
            <a:endParaRPr lang="en-US" sz="1400" dirty="0"/>
          </a:p>
        </p:txBody>
      </p:sp>
      <p:sp>
        <p:nvSpPr>
          <p:cNvPr id="26" name="Rounded Rectangle 25"/>
          <p:cNvSpPr/>
          <p:nvPr/>
        </p:nvSpPr>
        <p:spPr>
          <a:xfrm rot="16200000">
            <a:off x="254868" y="1855061"/>
            <a:ext cx="1095272" cy="716173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TF Optimizer Operator</a:t>
            </a:r>
            <a:endParaRPr lang="en-US" sz="1200" dirty="0"/>
          </a:p>
        </p:txBody>
      </p:sp>
      <p:sp>
        <p:nvSpPr>
          <p:cNvPr id="3" name="Rounded Rectangle 2"/>
          <p:cNvSpPr/>
          <p:nvPr/>
        </p:nvSpPr>
        <p:spPr>
          <a:xfrm>
            <a:off x="3653018" y="4222376"/>
            <a:ext cx="2077715" cy="337064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Model Dispatcher service</a:t>
            </a:r>
            <a:endParaRPr lang="en-US" sz="1400" dirty="0"/>
          </a:p>
        </p:txBody>
      </p:sp>
      <p:sp>
        <p:nvSpPr>
          <p:cNvPr id="27" name="Rounded Rectangle 26"/>
          <p:cNvSpPr/>
          <p:nvPr/>
        </p:nvSpPr>
        <p:spPr>
          <a:xfrm rot="16200000">
            <a:off x="586204" y="3496397"/>
            <a:ext cx="1547447" cy="336622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Model Dispatch operator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78469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5646" y="152250"/>
            <a:ext cx="10972800" cy="49084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Inferencing  Stack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25646" y="2532185"/>
            <a:ext cx="5984235" cy="32556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1642907" y="3840771"/>
            <a:ext cx="3706164" cy="46724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Kafka Broker</a:t>
            </a:r>
            <a:endParaRPr lang="en-US" sz="1400" dirty="0"/>
          </a:p>
        </p:txBody>
      </p:sp>
      <p:sp>
        <p:nvSpPr>
          <p:cNvPr id="23" name="Rounded Rectangle 22"/>
          <p:cNvSpPr/>
          <p:nvPr/>
        </p:nvSpPr>
        <p:spPr>
          <a:xfrm>
            <a:off x="321547" y="2803490"/>
            <a:ext cx="1140489" cy="288387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 rot="16200000">
            <a:off x="-185895" y="3484263"/>
            <a:ext cx="1547447" cy="33662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Strzmi</a:t>
            </a:r>
            <a:r>
              <a:rPr lang="en-US" sz="1400" dirty="0" smtClean="0"/>
              <a:t> operator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6390752" y="1619097"/>
            <a:ext cx="5606979" cy="409342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Inferencing Package consisting of 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Messaging System – Consists of Kafka broker &amp; Zookeeper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Prometheus connectors –Kafka Prometheus service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Operators for configuration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rgbClr val="003C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Deliverables: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Container images (Create from Open source, leverage existing </a:t>
            </a:r>
            <a:r>
              <a:rPr lang="en-US" sz="1600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docker</a:t>
            </a: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images, if available)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Helm charts with right </a:t>
            </a:r>
            <a:r>
              <a:rPr lang="en-US" sz="1600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parameterizaion</a:t>
            </a: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Day0 configuration profile.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Day2  template files. 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rgbClr val="003C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Functionality: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Get hold of metrics from collection package and make them available to inferencing applications. </a:t>
            </a:r>
          </a:p>
          <a:p>
            <a:pPr marL="285750" indent="-285750">
              <a:buFontTx/>
              <a:buChar char="-"/>
            </a:pPr>
            <a:endParaRPr lang="en-US" sz="1600" dirty="0">
              <a:solidFill>
                <a:srgbClr val="003C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642907" y="4323092"/>
            <a:ext cx="3706164" cy="43207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Zookeeper</a:t>
            </a:r>
            <a:endParaRPr lang="en-US" sz="1400" dirty="0"/>
          </a:p>
        </p:txBody>
      </p:sp>
      <p:sp>
        <p:nvSpPr>
          <p:cNvPr id="21" name="Rounded Rectangle 20"/>
          <p:cNvSpPr/>
          <p:nvPr/>
        </p:nvSpPr>
        <p:spPr>
          <a:xfrm rot="16200000">
            <a:off x="246630" y="4524269"/>
            <a:ext cx="1547447" cy="336622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TF operator</a:t>
            </a:r>
            <a:endParaRPr lang="en-US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1642907" y="3210237"/>
            <a:ext cx="3706164" cy="46724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Tensorflow</a:t>
            </a:r>
            <a:r>
              <a:rPr lang="en-US" sz="1400" dirty="0" smtClean="0"/>
              <a:t>-Serving</a:t>
            </a:r>
            <a:endParaRPr lang="en-US" sz="1400" dirty="0"/>
          </a:p>
        </p:txBody>
      </p:sp>
      <p:sp>
        <p:nvSpPr>
          <p:cNvPr id="25" name="Rounded Rectangle 24"/>
          <p:cNvSpPr/>
          <p:nvPr/>
        </p:nvSpPr>
        <p:spPr>
          <a:xfrm>
            <a:off x="1653926" y="4804263"/>
            <a:ext cx="1842063" cy="467248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Kafka Prometheus Service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72628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5646" y="152250"/>
            <a:ext cx="10972800" cy="49084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Model Repository Stack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25646" y="2532185"/>
            <a:ext cx="5984235" cy="32556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321547" y="2803490"/>
            <a:ext cx="1140489" cy="288387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 rot="16200000">
            <a:off x="8374" y="3991707"/>
            <a:ext cx="1547447" cy="336622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Minio</a:t>
            </a:r>
            <a:r>
              <a:rPr lang="en-US" sz="1400" dirty="0" smtClean="0"/>
              <a:t> Operator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6390752" y="1619097"/>
            <a:ext cx="5606979" cy="360098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Repository Package consisting of 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S3DB – Consists of </a:t>
            </a:r>
            <a:r>
              <a:rPr lang="en-US" sz="1600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Minio</a:t>
            </a:r>
            <a:endParaRPr lang="en-US" sz="1600" dirty="0" smtClean="0">
              <a:solidFill>
                <a:srgbClr val="003C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Operators for configuration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rgbClr val="003C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Deliverables: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Container images (Create from Open source, leverage existing </a:t>
            </a:r>
            <a:r>
              <a:rPr lang="en-US" sz="1600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docker</a:t>
            </a: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images, if available)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Helm charts with right </a:t>
            </a:r>
            <a:r>
              <a:rPr lang="en-US" sz="1600" dirty="0" err="1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parameterizaion</a:t>
            </a: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Day0 configuration profile.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Day2  template files. 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rgbClr val="003C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Functionality: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3C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Storage of Models</a:t>
            </a:r>
          </a:p>
          <a:p>
            <a:pPr marL="285750" indent="-285750">
              <a:buFontTx/>
              <a:buChar char="-"/>
            </a:pPr>
            <a:endParaRPr lang="en-US" sz="1600" dirty="0">
              <a:solidFill>
                <a:srgbClr val="003C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1642907" y="3210236"/>
            <a:ext cx="3706164" cy="1723505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Minio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352571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trollerScope_v3.pptx" id="{28E9490B-5D65-4E5E-9483-B0B053AAC961}" vid="{F46BACDA-4390-47A1-9393-2717BF3554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ONAP_template</Template>
  <TotalTime>35161</TotalTime>
  <Words>1467</Words>
  <Application>Microsoft Office PowerPoint</Application>
  <PresentationFormat>Widescreen</PresentationFormat>
  <Paragraphs>305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.AppleSystemUIFont</vt:lpstr>
      <vt:lpstr>Arial</vt:lpstr>
      <vt:lpstr>Calibri</vt:lpstr>
      <vt:lpstr>Wingdings</vt:lpstr>
      <vt:lpstr>Office Theme</vt:lpstr>
      <vt:lpstr>Analytics as a Service  (for service assurance with closed loop actions) Use case &amp; Functional requirement </vt:lpstr>
      <vt:lpstr>Big Picture – Analytics</vt:lpstr>
      <vt:lpstr>Network Analytics – Current method &amp; Challenges</vt:lpstr>
      <vt:lpstr>Distributed Network Analytics – Requirements</vt:lpstr>
      <vt:lpstr>Deployment Scenario – One chosen that satisfies many</vt:lpstr>
      <vt:lpstr>Collection Stack</vt:lpstr>
      <vt:lpstr>Training Stack</vt:lpstr>
      <vt:lpstr>Inferencing  Stack</vt:lpstr>
      <vt:lpstr>Model Repository Stack</vt:lpstr>
      <vt:lpstr>Visualization Stack</vt:lpstr>
      <vt:lpstr>PowerPoint Presentation</vt:lpstr>
      <vt:lpstr>Work items for Q2, 2019</vt:lpstr>
      <vt:lpstr>E2E flow</vt:lpstr>
      <vt:lpstr>Workflow phases</vt:lpstr>
      <vt:lpstr>Backup</vt:lpstr>
      <vt:lpstr>NFV Technical Requirements – Service Assurance</vt:lpstr>
      <vt:lpstr>PowerPoint Presentation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Addepalli, Srinivasa R</dc:creator>
  <cp:keywords>CTPClassification=:VisualMarkings=, CTPClassification=CTP_PUBLIC:VisualMarkings=</cp:keywords>
  <cp:lastModifiedBy>Addepalli, Srinivasa R</cp:lastModifiedBy>
  <cp:revision>599</cp:revision>
  <cp:lastPrinted>2017-09-21T21:17:08Z</cp:lastPrinted>
  <dcterms:created xsi:type="dcterms:W3CDTF">2017-11-06T17:49:59Z</dcterms:created>
  <dcterms:modified xsi:type="dcterms:W3CDTF">2019-03-07T21:46:48Z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TitusGUID">
    <vt:lpwstr>e9813069-0692-4adb-b3b0-b70e00abcf56</vt:lpwstr>
  </property>
  <property fmtid="{D5CDD505-2E9C-101B-9397-08002B2CF9AE}" pid="7" name="CTP_TimeStamp">
    <vt:lpwstr>2017-12-11 20:52:38Z</vt:lpwstr>
  </property>
  <property fmtid="{D5CDD505-2E9C-101B-9397-08002B2CF9AE}" pid="8" name="CTP_BU">
    <vt:lpwstr>NA</vt:lpwstr>
  </property>
  <property fmtid="{D5CDD505-2E9C-101B-9397-08002B2CF9AE}" pid="9" name="CTP_IDSID">
    <vt:lpwstr>NA</vt:lpwstr>
  </property>
  <property fmtid="{D5CDD505-2E9C-101B-9397-08002B2CF9AE}" pid="10" name="CTP_WWID">
    <vt:lpwstr>NA</vt:lpwstr>
  </property>
  <property fmtid="{D5CDD505-2E9C-101B-9397-08002B2CF9AE}" pid="11" name="CTPClassification">
    <vt:lpwstr>CTP_PUBLIC</vt:lpwstr>
  </property>
</Properties>
</file>