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sldIdLst>
    <p:sldId id="270" r:id="rId2"/>
    <p:sldId id="281" r:id="rId3"/>
    <p:sldId id="282" r:id="rId4"/>
    <p:sldId id="283" r:id="rId5"/>
    <p:sldId id="279" r:id="rId6"/>
    <p:sldId id="278" r:id="rId7"/>
    <p:sldId id="276" r:id="rId8"/>
    <p:sldId id="273" r:id="rId9"/>
    <p:sldId id="274" r:id="rId10"/>
    <p:sldId id="277" r:id="rId11"/>
    <p:sldId id="268" r:id="rId12"/>
    <p:sldId id="272" r:id="rId13"/>
    <p:sldId id="275" r:id="rId14"/>
    <p:sldId id="28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E4FC"/>
    <a:srgbClr val="009893"/>
    <a:srgbClr val="006F8D"/>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57" autoAdjust="0"/>
    <p:restoredTop sz="93842" autoAdjust="0"/>
  </p:normalViewPr>
  <p:slideViewPr>
    <p:cSldViewPr snapToGrid="0" snapToObjects="1">
      <p:cViewPr varScale="1">
        <p:scale>
          <a:sx n="85" d="100"/>
          <a:sy n="85" d="100"/>
        </p:scale>
        <p:origin x="566"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11/19/2018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a:t>
            </a:fld>
            <a:endParaRPr lang="en-US" dirty="0"/>
          </a:p>
        </p:txBody>
      </p:sp>
    </p:spTree>
    <p:extLst>
      <p:ext uri="{BB962C8B-B14F-4D97-AF65-F5344CB8AC3E}">
        <p14:creationId xmlns:p14="http://schemas.microsoft.com/office/powerpoint/2010/main" val="1381730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6</a:t>
            </a:fld>
            <a:endParaRPr lang="en-US" dirty="0"/>
          </a:p>
        </p:txBody>
      </p:sp>
    </p:spTree>
    <p:extLst>
      <p:ext uri="{BB962C8B-B14F-4D97-AF65-F5344CB8AC3E}">
        <p14:creationId xmlns:p14="http://schemas.microsoft.com/office/powerpoint/2010/main" val="1876825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tenant-level</a:t>
            </a:r>
            <a:r>
              <a:rPr lang="en-US" baseline="0" dirty="0"/>
              <a:t> options, instead of platform</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7</a:t>
            </a:fld>
            <a:endParaRPr lang="en-US" dirty="0"/>
          </a:p>
        </p:txBody>
      </p:sp>
    </p:spTree>
    <p:extLst>
      <p:ext uri="{BB962C8B-B14F-4D97-AF65-F5344CB8AC3E}">
        <p14:creationId xmlns:p14="http://schemas.microsoft.com/office/powerpoint/2010/main" val="147100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13</a:t>
            </a:fld>
            <a:endParaRPr lang="en-US" dirty="0"/>
          </a:p>
        </p:txBody>
      </p:sp>
    </p:spTree>
    <p:extLst>
      <p:ext uri="{BB962C8B-B14F-4D97-AF65-F5344CB8AC3E}">
        <p14:creationId xmlns:p14="http://schemas.microsoft.com/office/powerpoint/2010/main" val="35419831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1.tiff"/><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tiff"/><Relationship Id="rId5" Type="http://schemas.openxmlformats.org/officeDocument/2006/relationships/image" Target="../media/image8.tiff"/><Relationship Id="rId4" Type="http://schemas.openxmlformats.org/officeDocument/2006/relationships/image" Target="../media/image7.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na01.safelinks.protection.outlook.com/?url=https://wiki.onap.org/display/DW/Backup+***+Edge+Scoping+MVP+for+Casablanca+-+ONAP+Enhancements+***+Backup&amp;data=02|01|ramkik@vmware.com|c0a4f5321ca24a97922b08d64ca6cf00|b39138ca3cee4b4aa4d6cd83d9dd62f0|1|0|636780676673035233&amp;sdata=rnCfq6nQFi1coPqQp49wBeFVflQl7dnPDJJf6/4Rhvk=&amp;reserved=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75" y="2728248"/>
            <a:ext cx="11877675" cy="1514822"/>
          </a:xfrm>
        </p:spPr>
        <p:txBody>
          <a:bodyPr>
            <a:normAutofit fontScale="90000"/>
          </a:bodyPr>
          <a:lstStyle/>
          <a:p>
            <a:r>
              <a:rPr lang="en-US" dirty="0"/>
              <a:t>Fine Grained Workload Placement </a:t>
            </a:r>
            <a:br>
              <a:rPr lang="en-US" dirty="0"/>
            </a:br>
            <a:r>
              <a:rPr lang="en-US" dirty="0"/>
              <a:t>Applicable to </a:t>
            </a:r>
            <a:r>
              <a:rPr lang="en-US" sz="3400" dirty="0"/>
              <a:t>Distributed Edge Clouds &amp; Standard DC Clouds</a:t>
            </a:r>
          </a:p>
        </p:txBody>
      </p:sp>
      <p:sp>
        <p:nvSpPr>
          <p:cNvPr id="3" name="Subtitle 2"/>
          <p:cNvSpPr>
            <a:spLocks noGrp="1"/>
          </p:cNvSpPr>
          <p:nvPr>
            <p:ph type="subTitle" idx="1"/>
          </p:nvPr>
        </p:nvSpPr>
        <p:spPr>
          <a:xfrm>
            <a:off x="366522" y="3977239"/>
            <a:ext cx="4008788" cy="534185"/>
          </a:xfrm>
        </p:spPr>
        <p:txBody>
          <a:bodyPr>
            <a:normAutofit/>
          </a:bodyPr>
          <a:lstStyle/>
          <a:p>
            <a:endParaRPr lang="en-US" sz="2000" dirty="0"/>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A VNF Placement Use Case</a:t>
            </a:r>
          </a:p>
        </p:txBody>
      </p:sp>
      <p:sp>
        <p:nvSpPr>
          <p:cNvPr id="5" name="TextBox 4"/>
          <p:cNvSpPr txBox="1"/>
          <p:nvPr/>
        </p:nvSpPr>
        <p:spPr>
          <a:xfrm>
            <a:off x="328136" y="1119632"/>
            <a:ext cx="11240568" cy="1631216"/>
          </a:xfrm>
          <a:prstGeom prst="rect">
            <a:avLst/>
          </a:prstGeom>
          <a:noFill/>
        </p:spPr>
        <p:txBody>
          <a:bodyPr wrap="square" rtlCol="0">
            <a:spAutoFit/>
          </a:bodyPr>
          <a:lstStyle/>
          <a:p>
            <a:r>
              <a:rPr lang="en-US" sz="2800" dirty="0"/>
              <a:t>A real VNF placement requirement (5G Mobility VNF):</a:t>
            </a:r>
          </a:p>
          <a:p>
            <a:r>
              <a:rPr lang="en-US" sz="2400" dirty="0"/>
              <a:t>Checking capacity and then placing VNF instances, each of which consists of 3 VMs, </a:t>
            </a:r>
          </a:p>
          <a:p>
            <a:r>
              <a:rPr lang="en-US" sz="2400" dirty="0"/>
              <a:t>in a way of </a:t>
            </a:r>
            <a:r>
              <a:rPr lang="en-US" sz="2400" dirty="0" smtClean="0"/>
              <a:t>Anti-affinity </a:t>
            </a:r>
            <a:r>
              <a:rPr lang="en-US" sz="2400" dirty="0"/>
              <a:t>(across AZs or compute hosts) among VNF instances but </a:t>
            </a:r>
            <a:r>
              <a:rPr lang="en-US" sz="2400" dirty="0" smtClean="0"/>
              <a:t>Affinity </a:t>
            </a:r>
            <a:r>
              <a:rPr lang="en-US" sz="2400" dirty="0"/>
              <a:t>(within an AZ or a compute host) among 3 VMs of each VNF instance</a:t>
            </a:r>
          </a:p>
        </p:txBody>
      </p:sp>
      <p:sp>
        <p:nvSpPr>
          <p:cNvPr id="6" name="Oval 5"/>
          <p:cNvSpPr/>
          <p:nvPr/>
        </p:nvSpPr>
        <p:spPr>
          <a:xfrm>
            <a:off x="3543201" y="3052339"/>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466574" y="3076254"/>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10" name="Oval 9"/>
          <p:cNvSpPr/>
          <p:nvPr/>
        </p:nvSpPr>
        <p:spPr>
          <a:xfrm>
            <a:off x="3423543" y="2733787"/>
            <a:ext cx="622876" cy="3118373"/>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293346" y="3052339"/>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5216719" y="3076254"/>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13" name="Oval 12"/>
          <p:cNvSpPr/>
          <p:nvPr/>
        </p:nvSpPr>
        <p:spPr>
          <a:xfrm>
            <a:off x="6927361" y="3052339"/>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6850734" y="3076254"/>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22" name="Oval 21"/>
          <p:cNvSpPr/>
          <p:nvPr/>
        </p:nvSpPr>
        <p:spPr>
          <a:xfrm>
            <a:off x="2780723" y="2899469"/>
            <a:ext cx="4753956" cy="646837"/>
          </a:xfrm>
          <a:prstGeom prst="ellipse">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7534678" y="3037782"/>
            <a:ext cx="865493" cy="369332"/>
          </a:xfrm>
          <a:prstGeom prst="rect">
            <a:avLst/>
          </a:prstGeom>
          <a:noFill/>
        </p:spPr>
        <p:txBody>
          <a:bodyPr wrap="none" rtlCol="0">
            <a:spAutoFit/>
          </a:bodyPr>
          <a:lstStyle/>
          <a:p>
            <a:r>
              <a:rPr lang="en-US">
                <a:solidFill>
                  <a:schemeClr val="accent1"/>
                </a:solidFill>
              </a:rPr>
              <a:t>Affinity</a:t>
            </a:r>
            <a:endParaRPr lang="en-US" dirty="0">
              <a:solidFill>
                <a:schemeClr val="accent1"/>
              </a:solidFill>
            </a:endParaRPr>
          </a:p>
        </p:txBody>
      </p:sp>
      <p:sp>
        <p:nvSpPr>
          <p:cNvPr id="31" name="Oval 30"/>
          <p:cNvSpPr/>
          <p:nvPr/>
        </p:nvSpPr>
        <p:spPr>
          <a:xfrm>
            <a:off x="3543201" y="4015439"/>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p:cNvSpPr txBox="1"/>
          <p:nvPr/>
        </p:nvSpPr>
        <p:spPr>
          <a:xfrm>
            <a:off x="3466574" y="4039354"/>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33" name="Oval 32"/>
          <p:cNvSpPr/>
          <p:nvPr/>
        </p:nvSpPr>
        <p:spPr>
          <a:xfrm>
            <a:off x="5293346" y="4015439"/>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5216719" y="4039354"/>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35" name="Oval 34"/>
          <p:cNvSpPr/>
          <p:nvPr/>
        </p:nvSpPr>
        <p:spPr>
          <a:xfrm>
            <a:off x="6927361" y="4015439"/>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6850734" y="4039354"/>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38" name="TextBox 37"/>
          <p:cNvSpPr txBox="1"/>
          <p:nvPr/>
        </p:nvSpPr>
        <p:spPr>
          <a:xfrm>
            <a:off x="7534678" y="4000882"/>
            <a:ext cx="865493" cy="369332"/>
          </a:xfrm>
          <a:prstGeom prst="rect">
            <a:avLst/>
          </a:prstGeom>
          <a:noFill/>
        </p:spPr>
        <p:txBody>
          <a:bodyPr wrap="none" rtlCol="0">
            <a:spAutoFit/>
          </a:bodyPr>
          <a:lstStyle/>
          <a:p>
            <a:r>
              <a:rPr lang="en-US">
                <a:solidFill>
                  <a:schemeClr val="accent1"/>
                </a:solidFill>
              </a:rPr>
              <a:t>Affinity</a:t>
            </a:r>
            <a:endParaRPr lang="en-US" dirty="0">
              <a:solidFill>
                <a:schemeClr val="accent1"/>
              </a:solidFill>
            </a:endParaRPr>
          </a:p>
        </p:txBody>
      </p:sp>
      <p:sp>
        <p:nvSpPr>
          <p:cNvPr id="39" name="Oval 38"/>
          <p:cNvSpPr/>
          <p:nvPr/>
        </p:nvSpPr>
        <p:spPr>
          <a:xfrm>
            <a:off x="3543201" y="4982875"/>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3466574" y="5006790"/>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41" name="Oval 40"/>
          <p:cNvSpPr/>
          <p:nvPr/>
        </p:nvSpPr>
        <p:spPr>
          <a:xfrm>
            <a:off x="5293346" y="4982875"/>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5216719" y="5006790"/>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43" name="Oval 42"/>
          <p:cNvSpPr/>
          <p:nvPr/>
        </p:nvSpPr>
        <p:spPr>
          <a:xfrm>
            <a:off x="6927361" y="4982875"/>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6850734" y="5006790"/>
            <a:ext cx="442750"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a:t>
            </a:r>
            <a:endParaRPr lang="en-US" sz="1300" b="1" i="1" baseline="-25000" dirty="0">
              <a:solidFill>
                <a:schemeClr val="bg1"/>
              </a:solidFill>
              <a:latin typeface="Times" charset="0"/>
              <a:ea typeface="Times" charset="0"/>
              <a:cs typeface="Times" charset="0"/>
            </a:endParaRPr>
          </a:p>
        </p:txBody>
      </p:sp>
      <p:sp>
        <p:nvSpPr>
          <p:cNvPr id="46" name="TextBox 45"/>
          <p:cNvSpPr txBox="1"/>
          <p:nvPr/>
        </p:nvSpPr>
        <p:spPr>
          <a:xfrm>
            <a:off x="7534678" y="4968318"/>
            <a:ext cx="865493" cy="369332"/>
          </a:xfrm>
          <a:prstGeom prst="rect">
            <a:avLst/>
          </a:prstGeom>
          <a:noFill/>
        </p:spPr>
        <p:txBody>
          <a:bodyPr wrap="none" rtlCol="0">
            <a:spAutoFit/>
          </a:bodyPr>
          <a:lstStyle/>
          <a:p>
            <a:r>
              <a:rPr lang="en-US">
                <a:solidFill>
                  <a:schemeClr val="accent1"/>
                </a:solidFill>
              </a:rPr>
              <a:t>Affinity</a:t>
            </a:r>
            <a:endParaRPr lang="en-US" dirty="0">
              <a:solidFill>
                <a:schemeClr val="accent1"/>
              </a:solidFill>
            </a:endParaRPr>
          </a:p>
        </p:txBody>
      </p:sp>
      <p:sp>
        <p:nvSpPr>
          <p:cNvPr id="47" name="TextBox 46"/>
          <p:cNvSpPr txBox="1"/>
          <p:nvPr/>
        </p:nvSpPr>
        <p:spPr>
          <a:xfrm>
            <a:off x="3080780" y="5864646"/>
            <a:ext cx="1295098" cy="369332"/>
          </a:xfrm>
          <a:prstGeom prst="rect">
            <a:avLst/>
          </a:prstGeom>
          <a:noFill/>
        </p:spPr>
        <p:txBody>
          <a:bodyPr wrap="none" rtlCol="0">
            <a:spAutoFit/>
          </a:bodyPr>
          <a:lstStyle/>
          <a:p>
            <a:r>
              <a:rPr lang="en-US"/>
              <a:t>Anti-affinity</a:t>
            </a:r>
            <a:endParaRPr lang="en-US" dirty="0"/>
          </a:p>
        </p:txBody>
      </p:sp>
      <p:sp>
        <p:nvSpPr>
          <p:cNvPr id="48" name="Oval 47"/>
          <p:cNvSpPr/>
          <p:nvPr/>
        </p:nvSpPr>
        <p:spPr>
          <a:xfrm>
            <a:off x="5174175" y="2733787"/>
            <a:ext cx="622876" cy="3118373"/>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TextBox 48"/>
          <p:cNvSpPr txBox="1"/>
          <p:nvPr/>
        </p:nvSpPr>
        <p:spPr>
          <a:xfrm>
            <a:off x="4831412" y="5864646"/>
            <a:ext cx="1295098" cy="369332"/>
          </a:xfrm>
          <a:prstGeom prst="rect">
            <a:avLst/>
          </a:prstGeom>
          <a:noFill/>
        </p:spPr>
        <p:txBody>
          <a:bodyPr wrap="none" rtlCol="0">
            <a:spAutoFit/>
          </a:bodyPr>
          <a:lstStyle/>
          <a:p>
            <a:r>
              <a:rPr lang="en-US"/>
              <a:t>Anti-affinity</a:t>
            </a:r>
            <a:endParaRPr lang="en-US" dirty="0"/>
          </a:p>
        </p:txBody>
      </p:sp>
      <p:sp>
        <p:nvSpPr>
          <p:cNvPr id="50" name="Oval 49"/>
          <p:cNvSpPr/>
          <p:nvPr/>
        </p:nvSpPr>
        <p:spPr>
          <a:xfrm>
            <a:off x="6824273" y="2733787"/>
            <a:ext cx="622876" cy="3118373"/>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p:cNvSpPr txBox="1"/>
          <p:nvPr/>
        </p:nvSpPr>
        <p:spPr>
          <a:xfrm>
            <a:off x="6481510" y="5864646"/>
            <a:ext cx="1295098" cy="369332"/>
          </a:xfrm>
          <a:prstGeom prst="rect">
            <a:avLst/>
          </a:prstGeom>
          <a:noFill/>
        </p:spPr>
        <p:txBody>
          <a:bodyPr wrap="none" rtlCol="0">
            <a:spAutoFit/>
          </a:bodyPr>
          <a:lstStyle/>
          <a:p>
            <a:r>
              <a:rPr lang="en-US"/>
              <a:t>Anti-affinity</a:t>
            </a:r>
            <a:endParaRPr lang="en-US" dirty="0"/>
          </a:p>
        </p:txBody>
      </p:sp>
      <p:sp>
        <p:nvSpPr>
          <p:cNvPr id="52" name="Oval 51"/>
          <p:cNvSpPr/>
          <p:nvPr/>
        </p:nvSpPr>
        <p:spPr>
          <a:xfrm>
            <a:off x="2780723" y="3873214"/>
            <a:ext cx="4753956" cy="646837"/>
          </a:xfrm>
          <a:prstGeom prst="ellipse">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a:off x="2780723" y="4829565"/>
            <a:ext cx="4743610" cy="646837"/>
          </a:xfrm>
          <a:prstGeom prst="ellipse">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Box 53"/>
          <p:cNvSpPr txBox="1"/>
          <p:nvPr/>
        </p:nvSpPr>
        <p:spPr>
          <a:xfrm>
            <a:off x="2014165" y="3004254"/>
            <a:ext cx="766557" cy="369332"/>
          </a:xfrm>
          <a:prstGeom prst="rect">
            <a:avLst/>
          </a:prstGeom>
          <a:noFill/>
        </p:spPr>
        <p:txBody>
          <a:bodyPr wrap="none" rtlCol="0">
            <a:spAutoFit/>
          </a:bodyPr>
          <a:lstStyle/>
          <a:p>
            <a:r>
              <a:rPr lang="en-US" b="1" dirty="0"/>
              <a:t>VNF-1</a:t>
            </a:r>
          </a:p>
        </p:txBody>
      </p:sp>
      <p:sp>
        <p:nvSpPr>
          <p:cNvPr id="55" name="TextBox 54"/>
          <p:cNvSpPr txBox="1"/>
          <p:nvPr/>
        </p:nvSpPr>
        <p:spPr>
          <a:xfrm>
            <a:off x="2039174" y="3990086"/>
            <a:ext cx="766557" cy="369332"/>
          </a:xfrm>
          <a:prstGeom prst="rect">
            <a:avLst/>
          </a:prstGeom>
          <a:noFill/>
        </p:spPr>
        <p:txBody>
          <a:bodyPr wrap="none" rtlCol="0">
            <a:spAutoFit/>
          </a:bodyPr>
          <a:lstStyle/>
          <a:p>
            <a:r>
              <a:rPr lang="en-US" b="1" dirty="0"/>
              <a:t>VNF-2</a:t>
            </a:r>
          </a:p>
        </p:txBody>
      </p:sp>
      <p:sp>
        <p:nvSpPr>
          <p:cNvPr id="56" name="TextBox 55"/>
          <p:cNvSpPr txBox="1"/>
          <p:nvPr/>
        </p:nvSpPr>
        <p:spPr>
          <a:xfrm>
            <a:off x="2038223" y="4986209"/>
            <a:ext cx="766557" cy="369332"/>
          </a:xfrm>
          <a:prstGeom prst="rect">
            <a:avLst/>
          </a:prstGeom>
          <a:noFill/>
        </p:spPr>
        <p:txBody>
          <a:bodyPr wrap="none" rtlCol="0">
            <a:spAutoFit/>
          </a:bodyPr>
          <a:lstStyle/>
          <a:p>
            <a:r>
              <a:rPr lang="en-US" b="1" dirty="0"/>
              <a:t>VNF-3</a:t>
            </a:r>
          </a:p>
        </p:txBody>
      </p:sp>
    </p:spTree>
    <p:extLst>
      <p:ext uri="{BB962C8B-B14F-4D97-AF65-F5344CB8AC3E}">
        <p14:creationId xmlns:p14="http://schemas.microsoft.com/office/powerpoint/2010/main" val="151377617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0743" y="3023563"/>
            <a:ext cx="1693427" cy="1400161"/>
          </a:xfrm>
          <a:prstGeom prst="rect">
            <a:avLst/>
          </a:prstGeom>
        </p:spPr>
      </p:pic>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Why a Placement Decision in ONAP?</a:t>
            </a:r>
          </a:p>
        </p:txBody>
      </p:sp>
      <p:sp>
        <p:nvSpPr>
          <p:cNvPr id="4" name="Text Placeholder 3"/>
          <p:cNvSpPr>
            <a:spLocks noGrp="1"/>
          </p:cNvSpPr>
          <p:nvPr>
            <p:ph type="body" sz="quarter" idx="10"/>
          </p:nvPr>
        </p:nvSpPr>
        <p:spPr/>
        <p:txBody>
          <a:bodyPr>
            <a:normAutofit/>
          </a:bodyPr>
          <a:lstStyle/>
          <a:p>
            <a:r>
              <a:rPr lang="en-US" dirty="0"/>
              <a:t>Consistently deal with different underlying clouds with high-level </a:t>
            </a:r>
            <a:r>
              <a:rPr lang="en-US" dirty="0" smtClean="0"/>
              <a:t>policies</a:t>
            </a:r>
            <a:endParaRPr lang="en-US" dirty="0"/>
          </a:p>
          <a:p>
            <a:pPr lvl="1"/>
            <a:r>
              <a:rPr lang="en-US" dirty="0"/>
              <a:t>private, public, or hybrid clouds</a:t>
            </a:r>
          </a:p>
          <a:p>
            <a:pPr lvl="1"/>
            <a:r>
              <a:rPr lang="en-US" dirty="0"/>
              <a:t>different platforms such as OpenStack, variant of OpenStack, Kubernetes, etc.</a:t>
            </a:r>
          </a:p>
          <a:p>
            <a:r>
              <a:rPr lang="en-US" dirty="0"/>
              <a:t>Smoothly combining Placement with Homing decision</a:t>
            </a:r>
          </a:p>
        </p:txBody>
      </p:sp>
      <p:pic>
        <p:nvPicPr>
          <p:cNvPr id="5" name="Picture 3" descr="http://t1.gstatic.com/images?q=tbn:ANd9GcT46kGXYAF1GG7e8tfigfmtaCwu_uirnkCGjMRl2hDHi1t-egm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24406" y="3460653"/>
            <a:ext cx="835057" cy="671327"/>
          </a:xfrm>
          <a:prstGeom prst="rect">
            <a:avLst/>
          </a:prstGeom>
          <a:noFill/>
          <a:ln w="9525">
            <a:noFill/>
            <a:miter lim="800000"/>
            <a:headEnd/>
            <a:tailEnd/>
          </a:ln>
        </p:spPr>
      </p:pic>
      <p:pic>
        <p:nvPicPr>
          <p:cNvPr id="7" name="Picture 6"/>
          <p:cNvPicPr>
            <a:picLocks noChangeAspect="1"/>
          </p:cNvPicPr>
          <p:nvPr/>
        </p:nvPicPr>
        <p:blipFill>
          <a:blip r:embed="rId4"/>
          <a:stretch>
            <a:fillRect/>
          </a:stretch>
        </p:blipFill>
        <p:spPr>
          <a:xfrm>
            <a:off x="5195222" y="3308787"/>
            <a:ext cx="1982110" cy="1114937"/>
          </a:xfrm>
          <a:prstGeom prst="rect">
            <a:avLst/>
          </a:prstGeom>
        </p:spPr>
      </p:pic>
      <p:pic>
        <p:nvPicPr>
          <p:cNvPr id="8" name="Picture 7"/>
          <p:cNvPicPr>
            <a:picLocks noChangeAspect="1"/>
          </p:cNvPicPr>
          <p:nvPr/>
        </p:nvPicPr>
        <p:blipFill>
          <a:blip r:embed="rId5"/>
          <a:stretch>
            <a:fillRect/>
          </a:stretch>
        </p:blipFill>
        <p:spPr>
          <a:xfrm>
            <a:off x="5195222" y="4668431"/>
            <a:ext cx="1647719" cy="1032399"/>
          </a:xfrm>
          <a:prstGeom prst="rect">
            <a:avLst/>
          </a:prstGeom>
        </p:spPr>
      </p:pic>
      <p:pic>
        <p:nvPicPr>
          <p:cNvPr id="9" name="Picture 8"/>
          <p:cNvPicPr>
            <a:picLocks noChangeAspect="1"/>
          </p:cNvPicPr>
          <p:nvPr/>
        </p:nvPicPr>
        <p:blipFill>
          <a:blip r:embed="rId6"/>
          <a:stretch>
            <a:fillRect/>
          </a:stretch>
        </p:blipFill>
        <p:spPr>
          <a:xfrm>
            <a:off x="2424406" y="5633670"/>
            <a:ext cx="1625542" cy="778037"/>
          </a:xfrm>
          <a:prstGeom prst="rect">
            <a:avLst/>
          </a:prstGeom>
        </p:spPr>
      </p:pic>
      <p:pic>
        <p:nvPicPr>
          <p:cNvPr id="10" name="Picture 9"/>
          <p:cNvPicPr>
            <a:picLocks noChangeAspect="1"/>
          </p:cNvPicPr>
          <p:nvPr/>
        </p:nvPicPr>
        <p:blipFill>
          <a:blip r:embed="rId7"/>
          <a:stretch>
            <a:fillRect/>
          </a:stretch>
        </p:blipFill>
        <p:spPr>
          <a:xfrm>
            <a:off x="2186427" y="4535513"/>
            <a:ext cx="1073036" cy="909553"/>
          </a:xfrm>
          <a:prstGeom prst="rect">
            <a:avLst/>
          </a:prstGeom>
        </p:spPr>
      </p:pic>
      <p:pic>
        <p:nvPicPr>
          <p:cNvPr id="12" name="Picture 11"/>
          <p:cNvPicPr>
            <a:picLocks noChangeAspect="1"/>
          </p:cNvPicPr>
          <p:nvPr/>
        </p:nvPicPr>
        <p:blipFill>
          <a:blip r:embed="rId8"/>
          <a:stretch>
            <a:fillRect/>
          </a:stretch>
        </p:blipFill>
        <p:spPr>
          <a:xfrm>
            <a:off x="3111589" y="3819665"/>
            <a:ext cx="2203024" cy="2203024"/>
          </a:xfrm>
          <a:prstGeom prst="rect">
            <a:avLst/>
          </a:prstGeom>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a:t>Placement Decision Functions</a:t>
            </a:r>
          </a:p>
        </p:txBody>
      </p:sp>
      <p:sp>
        <p:nvSpPr>
          <p:cNvPr id="4" name="Text Placeholder 3"/>
          <p:cNvSpPr>
            <a:spLocks noGrp="1"/>
          </p:cNvSpPr>
          <p:nvPr>
            <p:ph type="body" sz="quarter" idx="10"/>
          </p:nvPr>
        </p:nvSpPr>
        <p:spPr/>
        <p:txBody>
          <a:bodyPr/>
          <a:lstStyle/>
          <a:p>
            <a:pPr marL="0" indent="0">
              <a:buNone/>
            </a:pPr>
            <a:r>
              <a:rPr lang="en-US" dirty="0"/>
              <a:t>To connect high-level VNF placement requests into underlying cloud resources</a:t>
            </a:r>
            <a:endParaRPr lang="is-IS" dirty="0"/>
          </a:p>
          <a:p>
            <a:pPr marL="0" indent="0">
              <a:buNone/>
            </a:pPr>
            <a:endParaRPr lang="en-US" dirty="0"/>
          </a:p>
          <a:p>
            <a:r>
              <a:rPr lang="en-US" dirty="0"/>
              <a:t>Providing precise capacity/quota check (and reservation capability)</a:t>
            </a:r>
          </a:p>
          <a:p>
            <a:r>
              <a:rPr lang="en-US" dirty="0"/>
              <a:t>Meeting placement </a:t>
            </a:r>
            <a:r>
              <a:rPr lang="en-US" dirty="0" smtClean="0"/>
              <a:t>policies </a:t>
            </a:r>
            <a:r>
              <a:rPr lang="en-US" dirty="0"/>
              <a:t>(Affinity, Anti-affinity, Exclusivity)</a:t>
            </a:r>
          </a:p>
          <a:p>
            <a:pPr lvl="1"/>
            <a:r>
              <a:rPr lang="en-US" dirty="0"/>
              <a:t>Constraints Solving</a:t>
            </a:r>
          </a:p>
          <a:p>
            <a:r>
              <a:rPr lang="en-US" dirty="0"/>
              <a:t>Translating universal </a:t>
            </a:r>
            <a:r>
              <a:rPr lang="en-US" dirty="0" smtClean="0"/>
              <a:t>policy </a:t>
            </a:r>
            <a:r>
              <a:rPr lang="en-US" dirty="0"/>
              <a:t>specification into native cloud specification</a:t>
            </a:r>
          </a:p>
          <a:p>
            <a:pPr lvl="1"/>
            <a:r>
              <a:rPr lang="en-US" dirty="0"/>
              <a:t>e.g., R</a:t>
            </a:r>
            <a:r>
              <a:rPr lang="en-US" dirty="0" smtClean="0"/>
              <a:t>ack-level Affinity </a:t>
            </a:r>
            <a:r>
              <a:rPr lang="en-US" dirty="0"/>
              <a:t>and Anti-affinity -&gt; Azure: Fault-Domain, AWS: Placement-Group </a:t>
            </a:r>
          </a:p>
          <a:p>
            <a:pPr lvl="1"/>
            <a:r>
              <a:rPr lang="en-US" dirty="0"/>
              <a:t>e.g., H</a:t>
            </a:r>
            <a:r>
              <a:rPr lang="en-US" dirty="0" smtClean="0"/>
              <a:t>ost-level Exclusivity </a:t>
            </a:r>
            <a:r>
              <a:rPr lang="en-US" dirty="0"/>
              <a:t>-&gt; Azure: Isolated VM, AWS: Dedicated Host</a:t>
            </a:r>
          </a:p>
          <a:p>
            <a:endParaRPr lang="en-US" dirty="0"/>
          </a:p>
        </p:txBody>
      </p:sp>
    </p:spTree>
    <p:extLst>
      <p:ext uri="{BB962C8B-B14F-4D97-AF65-F5344CB8AC3E}">
        <p14:creationId xmlns:p14="http://schemas.microsoft.com/office/powerpoint/2010/main" val="1938369730"/>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a:t>A Homing &amp; Placement Flow</a:t>
            </a:r>
          </a:p>
        </p:txBody>
      </p:sp>
      <p:sp>
        <p:nvSpPr>
          <p:cNvPr id="5" name="Rounded Rectangle 4"/>
          <p:cNvSpPr/>
          <p:nvPr/>
        </p:nvSpPr>
        <p:spPr>
          <a:xfrm>
            <a:off x="1059834" y="1371833"/>
            <a:ext cx="914400" cy="3792490"/>
          </a:xfrm>
          <a:prstGeom prst="roundRect">
            <a:avLst>
              <a:gd name="adj" fmla="val 773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085618" y="1371833"/>
            <a:ext cx="2232298" cy="1014456"/>
          </a:xfrm>
          <a:prstGeom prst="roundRect">
            <a:avLst>
              <a:gd name="adj" fmla="val 7738"/>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249512" y="3058093"/>
            <a:ext cx="1901025" cy="693553"/>
          </a:xfrm>
          <a:prstGeom prst="roundRect">
            <a:avLst>
              <a:gd name="adj" fmla="val 773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3127313" y="4251338"/>
            <a:ext cx="980076" cy="735092"/>
          </a:xfrm>
          <a:prstGeom prst="roundRect">
            <a:avLst>
              <a:gd name="adj" fmla="val 7738"/>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490765" y="1384265"/>
            <a:ext cx="1892118" cy="493305"/>
          </a:xfrm>
          <a:prstGeom prst="roundRect">
            <a:avLst>
              <a:gd name="adj" fmla="val 773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90765" y="2008243"/>
            <a:ext cx="1892118" cy="519567"/>
          </a:xfrm>
          <a:prstGeom prst="roundRect">
            <a:avLst>
              <a:gd name="adj" fmla="val 773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295659" y="3066007"/>
            <a:ext cx="442750" cy="369332"/>
          </a:xfrm>
          <a:prstGeom prst="rect">
            <a:avLst/>
          </a:prstGeom>
          <a:noFill/>
        </p:spPr>
        <p:txBody>
          <a:bodyPr wrap="none" rtlCol="0">
            <a:spAutoFit/>
          </a:bodyPr>
          <a:lstStyle/>
          <a:p>
            <a:r>
              <a:rPr lang="en-US"/>
              <a:t>SO</a:t>
            </a:r>
          </a:p>
        </p:txBody>
      </p:sp>
      <p:sp>
        <p:nvSpPr>
          <p:cNvPr id="13" name="TextBox 12"/>
          <p:cNvSpPr txBox="1"/>
          <p:nvPr/>
        </p:nvSpPr>
        <p:spPr>
          <a:xfrm>
            <a:off x="3162969" y="1462959"/>
            <a:ext cx="2032479" cy="923330"/>
          </a:xfrm>
          <a:prstGeom prst="rect">
            <a:avLst/>
          </a:prstGeom>
          <a:noFill/>
        </p:spPr>
        <p:txBody>
          <a:bodyPr wrap="none" rtlCol="0">
            <a:spAutoFit/>
          </a:bodyPr>
          <a:lstStyle/>
          <a:p>
            <a:r>
              <a:rPr lang="en-US" dirty="0"/>
              <a:t>OOF/</a:t>
            </a:r>
            <a:r>
              <a:rPr lang="en-US" dirty="0" err="1"/>
              <a:t>HAS+</a:t>
            </a:r>
            <a:r>
              <a:rPr lang="en-US" b="1" dirty="0" err="1"/>
              <a:t>Valet</a:t>
            </a:r>
            <a:endParaRPr lang="en-US" b="1" dirty="0"/>
          </a:p>
          <a:p>
            <a:r>
              <a:rPr lang="en-US" dirty="0"/>
              <a:t>For Homing &amp;</a:t>
            </a:r>
          </a:p>
          <a:p>
            <a:r>
              <a:rPr lang="en-US" b="1" dirty="0"/>
              <a:t>Placement decision</a:t>
            </a:r>
          </a:p>
        </p:txBody>
      </p:sp>
      <p:sp>
        <p:nvSpPr>
          <p:cNvPr id="14" name="TextBox 13"/>
          <p:cNvSpPr txBox="1"/>
          <p:nvPr/>
        </p:nvSpPr>
        <p:spPr>
          <a:xfrm>
            <a:off x="3581333" y="3224389"/>
            <a:ext cx="1228221" cy="369332"/>
          </a:xfrm>
          <a:prstGeom prst="rect">
            <a:avLst/>
          </a:prstGeom>
          <a:noFill/>
        </p:spPr>
        <p:txBody>
          <a:bodyPr wrap="none" rtlCol="0">
            <a:spAutoFit/>
          </a:bodyPr>
          <a:lstStyle/>
          <a:p>
            <a:r>
              <a:rPr lang="en-US" dirty="0" err="1"/>
              <a:t>MultiCloud</a:t>
            </a:r>
            <a:endParaRPr lang="en-US" dirty="0"/>
          </a:p>
        </p:txBody>
      </p:sp>
      <p:sp>
        <p:nvSpPr>
          <p:cNvPr id="15" name="TextBox 14"/>
          <p:cNvSpPr txBox="1"/>
          <p:nvPr/>
        </p:nvSpPr>
        <p:spPr>
          <a:xfrm>
            <a:off x="3154280" y="4334853"/>
            <a:ext cx="966355" cy="523220"/>
          </a:xfrm>
          <a:prstGeom prst="rect">
            <a:avLst/>
          </a:prstGeom>
          <a:noFill/>
        </p:spPr>
        <p:txBody>
          <a:bodyPr wrap="none" rtlCol="0">
            <a:spAutoFit/>
          </a:bodyPr>
          <a:lstStyle/>
          <a:p>
            <a:r>
              <a:rPr lang="en-US" sz="1400" dirty="0"/>
              <a:t>OpenStack</a:t>
            </a:r>
          </a:p>
          <a:p>
            <a:r>
              <a:rPr lang="en-US" sz="1400" dirty="0" err="1"/>
              <a:t>PlugIn</a:t>
            </a:r>
            <a:endParaRPr lang="en-US" sz="1400" dirty="0"/>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2073" y="5209278"/>
            <a:ext cx="1497652" cy="1210637"/>
          </a:xfrm>
          <a:prstGeom prst="rect">
            <a:avLst/>
          </a:prstGeom>
        </p:spPr>
      </p:pic>
      <p:cxnSp>
        <p:nvCxnSpPr>
          <p:cNvPr id="19" name="Straight Arrow Connector 18">
            <a:extLst>
              <a:ext uri="{FF2B5EF4-FFF2-40B4-BE49-F238E27FC236}">
                <a16:creationId xmlns:a16="http://schemas.microsoft.com/office/drawing/2014/main" xmlns="" id="{9C6DB60B-5BA4-ED48-B72E-912E4188EA1A}"/>
              </a:ext>
            </a:extLst>
          </p:cNvPr>
          <p:cNvCxnSpPr>
            <a:cxnSpLocks/>
            <a:stCxn id="6" idx="1"/>
          </p:cNvCxnSpPr>
          <p:nvPr/>
        </p:nvCxnSpPr>
        <p:spPr>
          <a:xfrm flipH="1">
            <a:off x="1989096" y="1879061"/>
            <a:ext cx="1096522" cy="4393"/>
          </a:xfrm>
          <a:prstGeom prst="straightConnector1">
            <a:avLst/>
          </a:prstGeom>
          <a:ln w="38100" cmpd="sng">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xmlns="" id="{9C6DB60B-5BA4-ED48-B72E-912E4188EA1A}"/>
              </a:ext>
            </a:extLst>
          </p:cNvPr>
          <p:cNvCxnSpPr>
            <a:cxnSpLocks/>
          </p:cNvCxnSpPr>
          <p:nvPr/>
        </p:nvCxnSpPr>
        <p:spPr>
          <a:xfrm flipV="1">
            <a:off x="5317916" y="1891225"/>
            <a:ext cx="1072944" cy="14848"/>
          </a:xfrm>
          <a:prstGeom prst="straightConnector1">
            <a:avLst/>
          </a:prstGeom>
          <a:ln w="38100" cmpd="sng">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7" name="Rectangle 26"/>
          <p:cNvSpPr/>
          <p:nvPr/>
        </p:nvSpPr>
        <p:spPr>
          <a:xfrm>
            <a:off x="6361043" y="1268325"/>
            <a:ext cx="2174240" cy="20234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p:nvSpPr>
        <p:spPr>
          <a:xfrm>
            <a:off x="6497613" y="2658483"/>
            <a:ext cx="1892118" cy="519567"/>
          </a:xfrm>
          <a:prstGeom prst="roundRect">
            <a:avLst>
              <a:gd name="adj" fmla="val 773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7072686" y="1440361"/>
            <a:ext cx="728276" cy="369332"/>
          </a:xfrm>
          <a:prstGeom prst="rect">
            <a:avLst/>
          </a:prstGeom>
          <a:noFill/>
        </p:spPr>
        <p:txBody>
          <a:bodyPr wrap="none" rtlCol="0">
            <a:spAutoFit/>
          </a:bodyPr>
          <a:lstStyle/>
          <a:p>
            <a:r>
              <a:rPr lang="en-US"/>
              <a:t>Policy</a:t>
            </a:r>
          </a:p>
        </p:txBody>
      </p:sp>
      <p:sp>
        <p:nvSpPr>
          <p:cNvPr id="34" name="TextBox 33"/>
          <p:cNvSpPr txBox="1"/>
          <p:nvPr/>
        </p:nvSpPr>
        <p:spPr>
          <a:xfrm>
            <a:off x="7072686" y="2090005"/>
            <a:ext cx="665567" cy="369332"/>
          </a:xfrm>
          <a:prstGeom prst="rect">
            <a:avLst/>
          </a:prstGeom>
          <a:noFill/>
        </p:spPr>
        <p:txBody>
          <a:bodyPr wrap="none" rtlCol="0">
            <a:spAutoFit/>
          </a:bodyPr>
          <a:lstStyle/>
          <a:p>
            <a:r>
              <a:rPr lang="en-US"/>
              <a:t>A&amp;AI</a:t>
            </a:r>
          </a:p>
        </p:txBody>
      </p:sp>
      <p:sp>
        <p:nvSpPr>
          <p:cNvPr id="35" name="TextBox 34"/>
          <p:cNvSpPr txBox="1"/>
          <p:nvPr/>
        </p:nvSpPr>
        <p:spPr>
          <a:xfrm>
            <a:off x="7052648" y="2725138"/>
            <a:ext cx="705642" cy="369332"/>
          </a:xfrm>
          <a:prstGeom prst="rect">
            <a:avLst/>
          </a:prstGeom>
          <a:noFill/>
        </p:spPr>
        <p:txBody>
          <a:bodyPr wrap="none" rtlCol="0">
            <a:spAutoFit/>
          </a:bodyPr>
          <a:lstStyle/>
          <a:p>
            <a:r>
              <a:rPr lang="en-US"/>
              <a:t>SDNC</a:t>
            </a:r>
          </a:p>
        </p:txBody>
      </p:sp>
      <p:cxnSp>
        <p:nvCxnSpPr>
          <p:cNvPr id="29" name="Straight Arrow Connector 28">
            <a:extLst>
              <a:ext uri="{FF2B5EF4-FFF2-40B4-BE49-F238E27FC236}">
                <a16:creationId xmlns:a16="http://schemas.microsoft.com/office/drawing/2014/main" xmlns="" id="{9C6DB60B-5BA4-ED48-B72E-912E4188EA1A}"/>
              </a:ext>
            </a:extLst>
          </p:cNvPr>
          <p:cNvCxnSpPr>
            <a:cxnSpLocks/>
            <a:stCxn id="7" idx="1"/>
          </p:cNvCxnSpPr>
          <p:nvPr/>
        </p:nvCxnSpPr>
        <p:spPr>
          <a:xfrm flipH="1">
            <a:off x="1974234" y="3404870"/>
            <a:ext cx="1275278" cy="30469"/>
          </a:xfrm>
          <a:prstGeom prst="straightConnector1">
            <a:avLst/>
          </a:prstGeom>
          <a:ln w="38100" cmpd="sng">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xmlns="" id="{9C6DB60B-5BA4-ED48-B72E-912E4188EA1A}"/>
              </a:ext>
            </a:extLst>
          </p:cNvPr>
          <p:cNvCxnSpPr>
            <a:cxnSpLocks/>
          </p:cNvCxnSpPr>
          <p:nvPr/>
        </p:nvCxnSpPr>
        <p:spPr>
          <a:xfrm flipV="1">
            <a:off x="3417980" y="4986430"/>
            <a:ext cx="1" cy="445661"/>
          </a:xfrm>
          <a:prstGeom prst="straightConnector1">
            <a:avLst/>
          </a:prstGeom>
          <a:ln w="38100" cmpd="sng">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xmlns="" id="{9C6DB60B-5BA4-ED48-B72E-912E4188EA1A}"/>
              </a:ext>
            </a:extLst>
          </p:cNvPr>
          <p:cNvCxnSpPr>
            <a:cxnSpLocks/>
          </p:cNvCxnSpPr>
          <p:nvPr/>
        </p:nvCxnSpPr>
        <p:spPr>
          <a:xfrm flipH="1" flipV="1">
            <a:off x="3760960" y="3739575"/>
            <a:ext cx="4473" cy="482163"/>
          </a:xfrm>
          <a:prstGeom prst="straightConnector1">
            <a:avLst/>
          </a:prstGeom>
          <a:ln w="38100" cmpd="sng">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xmlns="" id="{9C6DB60B-5BA4-ED48-B72E-912E4188EA1A}"/>
              </a:ext>
            </a:extLst>
          </p:cNvPr>
          <p:cNvCxnSpPr>
            <a:cxnSpLocks/>
          </p:cNvCxnSpPr>
          <p:nvPr/>
        </p:nvCxnSpPr>
        <p:spPr>
          <a:xfrm flipH="1">
            <a:off x="8137311" y="4733848"/>
            <a:ext cx="1081568" cy="0"/>
          </a:xfrm>
          <a:prstGeom prst="straightConnector1">
            <a:avLst/>
          </a:prstGeom>
          <a:ln w="38100" cmpd="sng">
            <a:solidFill>
              <a:schemeClr val="tx2"/>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xmlns="" id="{9C6DB60B-5BA4-ED48-B72E-912E4188EA1A}"/>
              </a:ext>
            </a:extLst>
          </p:cNvPr>
          <p:cNvCxnSpPr>
            <a:cxnSpLocks/>
          </p:cNvCxnSpPr>
          <p:nvPr/>
        </p:nvCxnSpPr>
        <p:spPr>
          <a:xfrm flipH="1">
            <a:off x="8137311" y="5427891"/>
            <a:ext cx="1081568" cy="0"/>
          </a:xfrm>
          <a:prstGeom prst="straightConnector1">
            <a:avLst/>
          </a:prstGeom>
          <a:ln w="38100" cmpd="sng">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7664909" y="4784296"/>
            <a:ext cx="2700872" cy="369332"/>
          </a:xfrm>
          <a:prstGeom prst="rect">
            <a:avLst/>
          </a:prstGeom>
          <a:noFill/>
        </p:spPr>
        <p:txBody>
          <a:bodyPr wrap="square" rtlCol="0">
            <a:spAutoFit/>
          </a:bodyPr>
          <a:lstStyle/>
          <a:p>
            <a:r>
              <a:rPr lang="en-US" dirty="0"/>
              <a:t>Homing or Capacity check</a:t>
            </a:r>
          </a:p>
        </p:txBody>
      </p:sp>
      <p:sp>
        <p:nvSpPr>
          <p:cNvPr id="54" name="TextBox 53"/>
          <p:cNvSpPr txBox="1"/>
          <p:nvPr/>
        </p:nvSpPr>
        <p:spPr>
          <a:xfrm>
            <a:off x="7664909" y="5432091"/>
            <a:ext cx="2851766" cy="369332"/>
          </a:xfrm>
          <a:prstGeom prst="rect">
            <a:avLst/>
          </a:prstGeom>
          <a:noFill/>
        </p:spPr>
        <p:txBody>
          <a:bodyPr wrap="square" rtlCol="0">
            <a:spAutoFit/>
          </a:bodyPr>
          <a:lstStyle/>
          <a:p>
            <a:r>
              <a:rPr lang="en-US" dirty="0"/>
              <a:t>Placement of VF module</a:t>
            </a:r>
          </a:p>
        </p:txBody>
      </p:sp>
      <p:sp>
        <p:nvSpPr>
          <p:cNvPr id="38" name="Rounded Rectangle 37"/>
          <p:cNvSpPr/>
          <p:nvPr/>
        </p:nvSpPr>
        <p:spPr>
          <a:xfrm>
            <a:off x="4512727" y="4251338"/>
            <a:ext cx="980076" cy="735092"/>
          </a:xfrm>
          <a:prstGeom prst="roundRect">
            <a:avLst>
              <a:gd name="adj" fmla="val 7738"/>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4641700" y="4337384"/>
            <a:ext cx="637013" cy="523220"/>
          </a:xfrm>
          <a:prstGeom prst="rect">
            <a:avLst/>
          </a:prstGeom>
          <a:noFill/>
        </p:spPr>
        <p:txBody>
          <a:bodyPr wrap="none" rtlCol="0">
            <a:spAutoFit/>
          </a:bodyPr>
          <a:lstStyle/>
          <a:p>
            <a:r>
              <a:rPr lang="en-US" sz="1400" dirty="0"/>
              <a:t>Azure</a:t>
            </a:r>
          </a:p>
          <a:p>
            <a:r>
              <a:rPr lang="en-US" sz="1400" dirty="0" err="1"/>
              <a:t>PlugIn</a:t>
            </a:r>
            <a:endParaRPr lang="en-US" sz="1400" dirty="0"/>
          </a:p>
        </p:txBody>
      </p:sp>
      <p:sp>
        <p:nvSpPr>
          <p:cNvPr id="21" name="TextBox 20"/>
          <p:cNvSpPr txBox="1"/>
          <p:nvPr/>
        </p:nvSpPr>
        <p:spPr>
          <a:xfrm>
            <a:off x="5633248" y="4088632"/>
            <a:ext cx="574246" cy="769441"/>
          </a:xfrm>
          <a:prstGeom prst="rect">
            <a:avLst/>
          </a:prstGeom>
          <a:noFill/>
        </p:spPr>
        <p:txBody>
          <a:bodyPr wrap="none" rtlCol="0">
            <a:spAutoFit/>
          </a:bodyPr>
          <a:lstStyle/>
          <a:p>
            <a:r>
              <a:rPr lang="is-IS" sz="4400" dirty="0"/>
              <a:t>…</a:t>
            </a:r>
            <a:endParaRPr lang="en-US" sz="4400" dirty="0"/>
          </a:p>
        </p:txBody>
      </p:sp>
      <p:sp>
        <p:nvSpPr>
          <p:cNvPr id="46" name="Rectangle 45"/>
          <p:cNvSpPr/>
          <p:nvPr/>
        </p:nvSpPr>
        <p:spPr>
          <a:xfrm>
            <a:off x="3040845" y="4197308"/>
            <a:ext cx="3320198" cy="9022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xmlns="" id="{9C6DB60B-5BA4-ED48-B72E-912E4188EA1A}"/>
              </a:ext>
            </a:extLst>
          </p:cNvPr>
          <p:cNvCxnSpPr>
            <a:cxnSpLocks/>
            <a:stCxn id="7" idx="0"/>
            <a:endCxn id="6" idx="2"/>
          </p:cNvCxnSpPr>
          <p:nvPr/>
        </p:nvCxnSpPr>
        <p:spPr>
          <a:xfrm flipV="1">
            <a:off x="4200025" y="2386289"/>
            <a:ext cx="1742" cy="671804"/>
          </a:xfrm>
          <a:prstGeom prst="straightConnector1">
            <a:avLst/>
          </a:prstGeom>
          <a:ln w="38100" cmpd="sng">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xmlns="" id="{9C6DB60B-5BA4-ED48-B72E-912E4188EA1A}"/>
              </a:ext>
            </a:extLst>
          </p:cNvPr>
          <p:cNvCxnSpPr>
            <a:cxnSpLocks/>
          </p:cNvCxnSpPr>
          <p:nvPr/>
        </p:nvCxnSpPr>
        <p:spPr>
          <a:xfrm flipV="1">
            <a:off x="4632525" y="3721124"/>
            <a:ext cx="10280" cy="495524"/>
          </a:xfrm>
          <a:prstGeom prst="straightConnector1">
            <a:avLst/>
          </a:prstGeom>
          <a:ln w="38100" cmpd="sng">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xmlns="" id="{9C6DB60B-5BA4-ED48-B72E-912E4188EA1A}"/>
              </a:ext>
            </a:extLst>
          </p:cNvPr>
          <p:cNvCxnSpPr>
            <a:cxnSpLocks/>
          </p:cNvCxnSpPr>
          <p:nvPr/>
        </p:nvCxnSpPr>
        <p:spPr>
          <a:xfrm flipH="1" flipV="1">
            <a:off x="3875104" y="4986431"/>
            <a:ext cx="5696" cy="445660"/>
          </a:xfrm>
          <a:prstGeom prst="straightConnector1">
            <a:avLst/>
          </a:prstGeom>
          <a:ln w="38100" cmpd="sng">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pic>
        <p:nvPicPr>
          <p:cNvPr id="81" name="Picture 8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5922" y="5209278"/>
            <a:ext cx="1497652" cy="1210637"/>
          </a:xfrm>
          <a:prstGeom prst="rect">
            <a:avLst/>
          </a:prstGeom>
        </p:spPr>
      </p:pic>
      <p:cxnSp>
        <p:nvCxnSpPr>
          <p:cNvPr id="82" name="Straight Arrow Connector 81">
            <a:extLst>
              <a:ext uri="{FF2B5EF4-FFF2-40B4-BE49-F238E27FC236}">
                <a16:creationId xmlns:a16="http://schemas.microsoft.com/office/drawing/2014/main" xmlns="" id="{9C6DB60B-5BA4-ED48-B72E-912E4188EA1A}"/>
              </a:ext>
            </a:extLst>
          </p:cNvPr>
          <p:cNvCxnSpPr>
            <a:cxnSpLocks/>
          </p:cNvCxnSpPr>
          <p:nvPr/>
        </p:nvCxnSpPr>
        <p:spPr>
          <a:xfrm flipV="1">
            <a:off x="4814418" y="4991515"/>
            <a:ext cx="1" cy="445661"/>
          </a:xfrm>
          <a:prstGeom prst="straightConnector1">
            <a:avLst/>
          </a:prstGeom>
          <a:ln w="38100" cmpd="sng">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xmlns="" id="{9C6DB60B-5BA4-ED48-B72E-912E4188EA1A}"/>
              </a:ext>
            </a:extLst>
          </p:cNvPr>
          <p:cNvCxnSpPr>
            <a:cxnSpLocks/>
          </p:cNvCxnSpPr>
          <p:nvPr/>
        </p:nvCxnSpPr>
        <p:spPr>
          <a:xfrm flipH="1" flipV="1">
            <a:off x="5271542" y="4991516"/>
            <a:ext cx="5696" cy="445660"/>
          </a:xfrm>
          <a:prstGeom prst="straightConnector1">
            <a:avLst/>
          </a:prstGeom>
          <a:ln w="38100" cmpd="sng">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7566085"/>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11F73CF4-2332-413B-B3B8-DEC13AD866C6}"/>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a16="http://schemas.microsoft.com/office/drawing/2014/main" xmlns="" id="{471990DB-DDFB-42FF-9C3D-BF31285C8059}"/>
              </a:ext>
            </a:extLst>
          </p:cNvPr>
          <p:cNvSpPr>
            <a:spLocks noGrp="1"/>
          </p:cNvSpPr>
          <p:nvPr>
            <p:ph type="title"/>
          </p:nvPr>
        </p:nvSpPr>
        <p:spPr/>
        <p:txBody>
          <a:bodyPr>
            <a:normAutofit fontScale="90000"/>
          </a:bodyPr>
          <a:lstStyle/>
          <a:p>
            <a:r>
              <a:rPr lang="en-US" dirty="0"/>
              <a:t>ONAP Dublin Scope &amp; Project Impact</a:t>
            </a:r>
          </a:p>
        </p:txBody>
      </p:sp>
      <p:sp>
        <p:nvSpPr>
          <p:cNvPr id="4" name="Text Placeholder 3">
            <a:extLst>
              <a:ext uri="{FF2B5EF4-FFF2-40B4-BE49-F238E27FC236}">
                <a16:creationId xmlns:a16="http://schemas.microsoft.com/office/drawing/2014/main" xmlns="" id="{10253802-A8A0-4850-AC9B-5C21FBA2A891}"/>
              </a:ext>
            </a:extLst>
          </p:cNvPr>
          <p:cNvSpPr>
            <a:spLocks noGrp="1"/>
          </p:cNvSpPr>
          <p:nvPr>
            <p:ph type="body" sz="quarter" idx="10"/>
          </p:nvPr>
        </p:nvSpPr>
        <p:spPr/>
        <p:txBody>
          <a:bodyPr>
            <a:normAutofit fontScale="92500" lnSpcReduction="10000"/>
          </a:bodyPr>
          <a:lstStyle/>
          <a:p>
            <a:r>
              <a:rPr lang="en-US" dirty="0" smtClean="0"/>
              <a:t>Scope</a:t>
            </a:r>
          </a:p>
          <a:p>
            <a:pPr lvl="1"/>
            <a:r>
              <a:rPr lang="en-US" dirty="0" smtClean="0"/>
              <a:t>Check rules and capacities in AZ-level (and Host-level optionally)</a:t>
            </a:r>
          </a:p>
          <a:p>
            <a:pPr lvl="2"/>
            <a:r>
              <a:rPr lang="en-US" dirty="0"/>
              <a:t>Handle Affinity, Anti-affinity, and the mix of rules</a:t>
            </a:r>
          </a:p>
          <a:p>
            <a:pPr lvl="2"/>
            <a:r>
              <a:rPr lang="en-US" dirty="0" smtClean="0"/>
              <a:t>Collect DC resource information from A&amp;AI (and/or collect from the target DC via </a:t>
            </a:r>
            <a:r>
              <a:rPr lang="en-US" dirty="0" err="1" smtClean="0"/>
              <a:t>MultiCloud</a:t>
            </a:r>
            <a:r>
              <a:rPr lang="en-US" dirty="0" smtClean="0"/>
              <a:t> plugin if necessary)</a:t>
            </a:r>
          </a:p>
          <a:p>
            <a:pPr lvl="1"/>
            <a:r>
              <a:rPr lang="en-US" dirty="0" smtClean="0"/>
              <a:t>Focus on OpenStack cloud (but extend to Azure and AWS cloud eventually in the next release)</a:t>
            </a:r>
          </a:p>
          <a:p>
            <a:r>
              <a:rPr lang="en-US" dirty="0" smtClean="0"/>
              <a:t>Impacted projects</a:t>
            </a:r>
            <a:endParaRPr lang="en-US" dirty="0"/>
          </a:p>
          <a:p>
            <a:pPr lvl="1"/>
            <a:r>
              <a:rPr lang="en-US" dirty="0" smtClean="0"/>
              <a:t>OOF/HAS, SO (to include new attributes)</a:t>
            </a:r>
          </a:p>
          <a:p>
            <a:pPr lvl="1"/>
            <a:r>
              <a:rPr lang="en-US" dirty="0" smtClean="0"/>
              <a:t>A&amp;AI (to provide new resource information), </a:t>
            </a:r>
            <a:r>
              <a:rPr lang="en-US" dirty="0" err="1" smtClean="0"/>
              <a:t>MultiCloud</a:t>
            </a:r>
            <a:r>
              <a:rPr lang="en-US" dirty="0" smtClean="0"/>
              <a:t> (OpenStack plugin if necessary for detailed DC resource information)</a:t>
            </a:r>
          </a:p>
          <a:p>
            <a:pPr lvl="1"/>
            <a:r>
              <a:rPr lang="en-US" dirty="0" smtClean="0"/>
              <a:t>Policy &amp; SDC (to include rules), SDN-C (to disable AZ fixing)</a:t>
            </a:r>
          </a:p>
          <a:p>
            <a:endParaRPr lang="en-US" dirty="0"/>
          </a:p>
          <a:p>
            <a:r>
              <a:rPr lang="en-US" dirty="0" smtClean="0"/>
              <a:t>Maybe Valet seed </a:t>
            </a:r>
            <a:r>
              <a:rPr lang="en-US" dirty="0"/>
              <a:t>code in dark mode until it includes complete code base including unit </a:t>
            </a:r>
            <a:r>
              <a:rPr lang="en-US" dirty="0" smtClean="0"/>
              <a:t>tests</a:t>
            </a:r>
            <a:endParaRPr lang="en-US" dirty="0"/>
          </a:p>
        </p:txBody>
      </p:sp>
    </p:spTree>
    <p:extLst>
      <p:ext uri="{BB962C8B-B14F-4D97-AF65-F5344CB8AC3E}">
        <p14:creationId xmlns:p14="http://schemas.microsoft.com/office/powerpoint/2010/main" val="3487575721"/>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a:xfrm>
            <a:off x="314961" y="0"/>
            <a:ext cx="11506200" cy="950259"/>
          </a:xfrm>
        </p:spPr>
        <p:txBody>
          <a:bodyPr>
            <a:normAutofit fontScale="90000"/>
          </a:bodyPr>
          <a:lstStyle/>
          <a:p>
            <a:r>
              <a:rPr lang="en-US" smtClean="0"/>
              <a:t>Workload Affinity and Anti-affinity – Concept </a:t>
            </a:r>
            <a:br>
              <a:rPr lang="en-US" smtClean="0"/>
            </a:br>
            <a:r>
              <a:rPr lang="en-US" smtClean="0"/>
              <a:t> </a:t>
            </a:r>
            <a:r>
              <a:rPr lang="en-US" sz="2700" smtClean="0"/>
              <a:t>(Show it in slide show mode) </a:t>
            </a:r>
            <a:endParaRPr lang="en-US" sz="2700"/>
          </a:p>
        </p:txBody>
      </p:sp>
      <p:sp>
        <p:nvSpPr>
          <p:cNvPr id="13" name="TextBox 12"/>
          <p:cNvSpPr txBox="1"/>
          <p:nvPr/>
        </p:nvSpPr>
        <p:spPr>
          <a:xfrm>
            <a:off x="484094" y="1271990"/>
            <a:ext cx="3370730" cy="5232202"/>
          </a:xfrm>
          <a:prstGeom prst="rect">
            <a:avLst/>
          </a:prstGeom>
          <a:noFill/>
        </p:spPr>
        <p:txBody>
          <a:bodyPr wrap="square" rtlCol="0">
            <a:spAutoFit/>
          </a:bodyPr>
          <a:lstStyle/>
          <a:p>
            <a:r>
              <a:rPr lang="en-US" smtClean="0"/>
              <a:t>Scenario:</a:t>
            </a:r>
          </a:p>
          <a:p>
            <a:pPr marL="285750" indent="-285750">
              <a:buFont typeface="Arial" panose="020B0604020202020204" pitchFamily="34" charset="0"/>
              <a:buChar char="•"/>
            </a:pPr>
            <a:r>
              <a:rPr lang="en-US" sz="1400" smtClean="0"/>
              <a:t>A VNF contains say 2 workloads (say firewall and IPS).</a:t>
            </a:r>
          </a:p>
          <a:p>
            <a:pPr marL="285750" indent="-285750">
              <a:buFont typeface="Arial" panose="020B0604020202020204" pitchFamily="34" charset="0"/>
              <a:buChar char="•"/>
            </a:pPr>
            <a:r>
              <a:rPr lang="en-US" sz="1400" smtClean="0"/>
              <a:t>Requirement that both firewalland IPS reside on the same compute node (for performance reasons).</a:t>
            </a:r>
          </a:p>
          <a:p>
            <a:pPr marL="285750" indent="-285750">
              <a:buFont typeface="Arial" panose="020B0604020202020204" pitchFamily="34" charset="0"/>
              <a:buChar char="•"/>
            </a:pPr>
            <a:r>
              <a:rPr lang="en-US" sz="1400" smtClean="0"/>
              <a:t>Requirement that replication (scale-out) to be on different zone.</a:t>
            </a:r>
          </a:p>
          <a:p>
            <a:endParaRPr lang="en-US" sz="1400" smtClean="0"/>
          </a:p>
          <a:p>
            <a:r>
              <a:rPr lang="en-US" smtClean="0"/>
              <a:t>Affnity and Anti-Affinity</a:t>
            </a:r>
          </a:p>
          <a:p>
            <a:pPr marL="285750" indent="-285750">
              <a:buFont typeface="Arial" panose="020B0604020202020204" pitchFamily="34" charset="0"/>
              <a:buChar char="•"/>
            </a:pPr>
            <a:r>
              <a:rPr lang="en-US" sz="1400" smtClean="0"/>
              <a:t>FW workload definition will have AntiAffinity expression indicating that the replicas should not be in the same zone.</a:t>
            </a:r>
          </a:p>
          <a:p>
            <a:pPr marL="285750" indent="-285750">
              <a:buFont typeface="Arial" panose="020B0604020202020204" pitchFamily="34" charset="0"/>
              <a:buChar char="•"/>
            </a:pPr>
            <a:r>
              <a:rPr lang="en-US" sz="1400" smtClean="0"/>
              <a:t>IPS workload definition will have one affinity and anti-affinity expression. Affinity indicates that IPS workload should be placed with firewall workload. Anti-Affinity indicates that replicas should not be in the same zone</a:t>
            </a:r>
          </a:p>
          <a:p>
            <a:endParaRPr lang="en-US"/>
          </a:p>
          <a:p>
            <a:endParaRPr lang="en-US" sz="1400" smtClean="0"/>
          </a:p>
          <a:p>
            <a:pPr marL="285750" indent="-285750">
              <a:buFont typeface="Arial" panose="020B0604020202020204" pitchFamily="34" charset="0"/>
              <a:buChar char="•"/>
            </a:pPr>
            <a:endParaRPr lang="en-US" sz="1400"/>
          </a:p>
        </p:txBody>
      </p:sp>
      <p:sp>
        <p:nvSpPr>
          <p:cNvPr id="18" name="Rounded Rectangle 17"/>
          <p:cNvSpPr/>
          <p:nvPr/>
        </p:nvSpPr>
        <p:spPr>
          <a:xfrm>
            <a:off x="4087905" y="1253714"/>
            <a:ext cx="7914639" cy="4733364"/>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smtClean="0">
                <a:solidFill>
                  <a:schemeClr val="tx1"/>
                </a:solidFill>
              </a:rPr>
              <a:t>Data Center</a:t>
            </a:r>
            <a:endParaRPr lang="en-US" sz="1400">
              <a:solidFill>
                <a:schemeClr val="tx1"/>
              </a:solidFill>
            </a:endParaRPr>
          </a:p>
        </p:txBody>
      </p:sp>
      <p:sp>
        <p:nvSpPr>
          <p:cNvPr id="19" name="Rounded Rectangle 18"/>
          <p:cNvSpPr/>
          <p:nvPr/>
        </p:nvSpPr>
        <p:spPr>
          <a:xfrm>
            <a:off x="4499085" y="2087430"/>
            <a:ext cx="3406588" cy="28418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Zone1</a:t>
            </a:r>
            <a:endParaRPr lang="en-US"/>
          </a:p>
        </p:txBody>
      </p:sp>
      <p:sp>
        <p:nvSpPr>
          <p:cNvPr id="20" name="Rounded Rectangle 19"/>
          <p:cNvSpPr/>
          <p:nvPr/>
        </p:nvSpPr>
        <p:spPr>
          <a:xfrm>
            <a:off x="8250814" y="2087430"/>
            <a:ext cx="3406588" cy="28418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Zone N</a:t>
            </a:r>
            <a:endParaRPr lang="en-US"/>
          </a:p>
        </p:txBody>
      </p:sp>
      <p:sp>
        <p:nvSpPr>
          <p:cNvPr id="21" name="Rounded Rectangle 20"/>
          <p:cNvSpPr/>
          <p:nvPr/>
        </p:nvSpPr>
        <p:spPr>
          <a:xfrm>
            <a:off x="4732168" y="3154230"/>
            <a:ext cx="1129552" cy="125505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200" smtClean="0"/>
              <a:t>Node1</a:t>
            </a:r>
            <a:endParaRPr lang="en-US" sz="1200"/>
          </a:p>
        </p:txBody>
      </p:sp>
      <p:sp>
        <p:nvSpPr>
          <p:cNvPr id="22" name="Rounded Rectangle 21"/>
          <p:cNvSpPr/>
          <p:nvPr/>
        </p:nvSpPr>
        <p:spPr>
          <a:xfrm>
            <a:off x="6014120" y="3154230"/>
            <a:ext cx="1129552" cy="125505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200" smtClean="0"/>
              <a:t>Node M</a:t>
            </a:r>
            <a:endParaRPr lang="en-US" sz="1200"/>
          </a:p>
        </p:txBody>
      </p:sp>
      <p:sp>
        <p:nvSpPr>
          <p:cNvPr id="23" name="Rounded Rectangle 22"/>
          <p:cNvSpPr/>
          <p:nvPr/>
        </p:nvSpPr>
        <p:spPr>
          <a:xfrm>
            <a:off x="8685604" y="3154230"/>
            <a:ext cx="1129552" cy="125505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200" smtClean="0"/>
              <a:t>Node1</a:t>
            </a:r>
            <a:endParaRPr lang="en-US" sz="1200"/>
          </a:p>
        </p:txBody>
      </p:sp>
      <p:sp>
        <p:nvSpPr>
          <p:cNvPr id="24" name="Rounded Rectangle 23"/>
          <p:cNvSpPr/>
          <p:nvPr/>
        </p:nvSpPr>
        <p:spPr>
          <a:xfrm>
            <a:off x="9967556" y="3154230"/>
            <a:ext cx="1129552" cy="125505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200" smtClean="0"/>
              <a:t>Node X</a:t>
            </a:r>
            <a:endParaRPr lang="en-US" sz="1200"/>
          </a:p>
        </p:txBody>
      </p:sp>
      <p:sp>
        <p:nvSpPr>
          <p:cNvPr id="25" name="Rounded Rectangle 24"/>
          <p:cNvSpPr/>
          <p:nvPr/>
        </p:nvSpPr>
        <p:spPr>
          <a:xfrm>
            <a:off x="4965250" y="3270771"/>
            <a:ext cx="569257" cy="25997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FW</a:t>
            </a:r>
            <a:endParaRPr lang="en-US" sz="1400"/>
          </a:p>
        </p:txBody>
      </p:sp>
      <p:sp>
        <p:nvSpPr>
          <p:cNvPr id="26" name="Rounded Rectangle 25"/>
          <p:cNvSpPr/>
          <p:nvPr/>
        </p:nvSpPr>
        <p:spPr>
          <a:xfrm>
            <a:off x="4965250" y="3580053"/>
            <a:ext cx="569257" cy="25997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IPS</a:t>
            </a:r>
            <a:endParaRPr lang="en-US" sz="1400"/>
          </a:p>
        </p:txBody>
      </p:sp>
      <p:sp>
        <p:nvSpPr>
          <p:cNvPr id="27" name="Rounded Rectangle 26"/>
          <p:cNvSpPr/>
          <p:nvPr/>
        </p:nvSpPr>
        <p:spPr>
          <a:xfrm>
            <a:off x="10243219" y="3320076"/>
            <a:ext cx="569257" cy="25997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FW</a:t>
            </a:r>
            <a:endParaRPr lang="en-US" sz="1400"/>
          </a:p>
        </p:txBody>
      </p:sp>
      <p:sp>
        <p:nvSpPr>
          <p:cNvPr id="28" name="Rounded Rectangle 27"/>
          <p:cNvSpPr/>
          <p:nvPr/>
        </p:nvSpPr>
        <p:spPr>
          <a:xfrm>
            <a:off x="10243219" y="3629358"/>
            <a:ext cx="569257" cy="25997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t>IPS</a:t>
            </a:r>
            <a:endParaRPr lang="en-US" sz="1400"/>
          </a:p>
        </p:txBody>
      </p:sp>
      <p:sp>
        <p:nvSpPr>
          <p:cNvPr id="29" name="TextBox 28"/>
          <p:cNvSpPr txBox="1"/>
          <p:nvPr/>
        </p:nvSpPr>
        <p:spPr>
          <a:xfrm>
            <a:off x="1882588" y="6045347"/>
            <a:ext cx="9214520" cy="369332"/>
          </a:xfrm>
          <a:prstGeom prst="rect">
            <a:avLst/>
          </a:prstGeom>
          <a:noFill/>
        </p:spPr>
        <p:txBody>
          <a:bodyPr wrap="square" rtlCol="0">
            <a:spAutoFit/>
          </a:bodyPr>
          <a:lstStyle/>
          <a:p>
            <a:r>
              <a:rPr lang="en-US" b="1" i="1" smtClean="0"/>
              <a:t>Affinity and Anti-Affinity rules/expressions are normally described in VNFD (HEAT / HELM etc…)</a:t>
            </a:r>
            <a:endParaRPr lang="en-US" b="1" i="1"/>
          </a:p>
        </p:txBody>
      </p:sp>
    </p:spTree>
    <p:extLst>
      <p:ext uri="{BB962C8B-B14F-4D97-AF65-F5344CB8AC3E}">
        <p14:creationId xmlns:p14="http://schemas.microsoft.com/office/powerpoint/2010/main" val="155273224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smtClean="0"/>
              <a:t>Workload Affinity and Anti-affinity – Challenges</a:t>
            </a:r>
            <a:endParaRPr lang="en-US"/>
          </a:p>
        </p:txBody>
      </p:sp>
      <p:sp>
        <p:nvSpPr>
          <p:cNvPr id="4" name="Rounded Rectangle 3"/>
          <p:cNvSpPr/>
          <p:nvPr/>
        </p:nvSpPr>
        <p:spPr>
          <a:xfrm>
            <a:off x="242047" y="1488141"/>
            <a:ext cx="11326657" cy="69924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What happens if VNFD has more replicas than the zones supported by DC?</a:t>
            </a:r>
            <a:endParaRPr lang="en-US"/>
          </a:p>
        </p:txBody>
      </p:sp>
      <p:sp>
        <p:nvSpPr>
          <p:cNvPr id="5" name="Rounded Rectangle 4"/>
          <p:cNvSpPr/>
          <p:nvPr/>
        </p:nvSpPr>
        <p:spPr>
          <a:xfrm>
            <a:off x="242047" y="2124635"/>
            <a:ext cx="11326657" cy="5737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Answer: When the request is sent to the cloud-region, it fails to instanatiate VNF</a:t>
            </a:r>
            <a:endParaRPr lang="en-US"/>
          </a:p>
        </p:txBody>
      </p:sp>
      <p:sp>
        <p:nvSpPr>
          <p:cNvPr id="18" name="Rounded Rectangle 17"/>
          <p:cNvSpPr/>
          <p:nvPr/>
        </p:nvSpPr>
        <p:spPr>
          <a:xfrm>
            <a:off x="242047" y="2859741"/>
            <a:ext cx="11326657" cy="69924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What happens if a zone does not have enough capacity (say compute nodes)?</a:t>
            </a:r>
            <a:endParaRPr lang="en-US"/>
          </a:p>
        </p:txBody>
      </p:sp>
      <p:sp>
        <p:nvSpPr>
          <p:cNvPr id="19" name="Rounded Rectangle 18"/>
          <p:cNvSpPr/>
          <p:nvPr/>
        </p:nvSpPr>
        <p:spPr>
          <a:xfrm>
            <a:off x="242047" y="3496235"/>
            <a:ext cx="11326657" cy="5737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Answer: When the request is sent to the cloud-region, it fails to instanatiate VNF</a:t>
            </a:r>
            <a:endParaRPr lang="en-US"/>
          </a:p>
        </p:txBody>
      </p:sp>
      <p:sp>
        <p:nvSpPr>
          <p:cNvPr id="20" name="TextBox 19"/>
          <p:cNvSpPr txBox="1"/>
          <p:nvPr/>
        </p:nvSpPr>
        <p:spPr>
          <a:xfrm>
            <a:off x="1730189" y="4308622"/>
            <a:ext cx="8516470" cy="646331"/>
          </a:xfrm>
          <a:prstGeom prst="rect">
            <a:avLst/>
          </a:prstGeom>
          <a:noFill/>
        </p:spPr>
        <p:txBody>
          <a:bodyPr wrap="square" rtlCol="0">
            <a:spAutoFit/>
          </a:bodyPr>
          <a:lstStyle/>
          <a:p>
            <a:r>
              <a:rPr lang="en-US" smtClean="0"/>
              <a:t>To address above challenges,  typically affinity and anti-affinity rules are not made mandatory, rather they are defined as ‘preferred’.</a:t>
            </a:r>
            <a:endParaRPr lang="en-US"/>
          </a:p>
        </p:txBody>
      </p:sp>
      <p:sp>
        <p:nvSpPr>
          <p:cNvPr id="21" name="TextBox 20"/>
          <p:cNvSpPr txBox="1"/>
          <p:nvPr/>
        </p:nvSpPr>
        <p:spPr>
          <a:xfrm>
            <a:off x="1730189" y="5074459"/>
            <a:ext cx="8516470" cy="646331"/>
          </a:xfrm>
          <a:prstGeom prst="rect">
            <a:avLst/>
          </a:prstGeom>
          <a:noFill/>
        </p:spPr>
        <p:txBody>
          <a:bodyPr wrap="square" rtlCol="0">
            <a:spAutoFit/>
          </a:bodyPr>
          <a:lstStyle/>
          <a:p>
            <a:r>
              <a:rPr lang="en-US" dirty="0" smtClean="0"/>
              <a:t>But what if some use case require them to be mandatory? If there are multiple edge-cloud, best thing is to select the cloud-region that satisfies this requirement</a:t>
            </a:r>
          </a:p>
        </p:txBody>
      </p:sp>
      <p:sp>
        <p:nvSpPr>
          <p:cNvPr id="22" name="TextBox 21"/>
          <p:cNvSpPr txBox="1"/>
          <p:nvPr/>
        </p:nvSpPr>
        <p:spPr>
          <a:xfrm>
            <a:off x="1730189" y="5844919"/>
            <a:ext cx="8516470" cy="461665"/>
          </a:xfrm>
          <a:prstGeom prst="rect">
            <a:avLst/>
          </a:prstGeom>
          <a:noFill/>
        </p:spPr>
        <p:txBody>
          <a:bodyPr wrap="square" rtlCol="0">
            <a:spAutoFit/>
          </a:bodyPr>
          <a:lstStyle/>
          <a:p>
            <a:r>
              <a:rPr lang="en-US" sz="2400" b="1" i="1" smtClean="0"/>
              <a:t>Valet in ONAP is the answer</a:t>
            </a:r>
          </a:p>
        </p:txBody>
      </p:sp>
    </p:spTree>
    <p:extLst>
      <p:ext uri="{BB962C8B-B14F-4D97-AF65-F5344CB8AC3E}">
        <p14:creationId xmlns:p14="http://schemas.microsoft.com/office/powerpoint/2010/main" val="222695750"/>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smtClean="0"/>
              <a:t>Edge-clouds (for 5G and IOT) and Valet</a:t>
            </a:r>
            <a:endParaRPr lang="en-US"/>
          </a:p>
        </p:txBody>
      </p:sp>
      <p:sp>
        <p:nvSpPr>
          <p:cNvPr id="6" name="Rounded Rectangle 5"/>
          <p:cNvSpPr/>
          <p:nvPr/>
        </p:nvSpPr>
        <p:spPr>
          <a:xfrm>
            <a:off x="1272989" y="1335741"/>
            <a:ext cx="4464423" cy="1766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Today OOF can select one of the cloud-regions (edge-clouds) based on various constraints such as cost of VNF on the edge, distance of edge from subscriber,  Hardware platform capabilities of the edge</a:t>
            </a:r>
            <a:endParaRPr lang="en-US"/>
          </a:p>
        </p:txBody>
      </p:sp>
      <p:sp>
        <p:nvSpPr>
          <p:cNvPr id="12" name="Rounded Rectangle 11"/>
          <p:cNvSpPr/>
          <p:nvPr/>
        </p:nvSpPr>
        <p:spPr>
          <a:xfrm>
            <a:off x="6678706" y="1335741"/>
            <a:ext cx="4464423" cy="1766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Valet feature adds additional constrainsts in selecting the best cloud region that satisfy VNF requirements in regards to affinity and anti-affinity rules among the workloads of VNF.</a:t>
            </a:r>
          </a:p>
        </p:txBody>
      </p:sp>
      <p:sp>
        <p:nvSpPr>
          <p:cNvPr id="7" name="Plus 6"/>
          <p:cNvSpPr/>
          <p:nvPr/>
        </p:nvSpPr>
        <p:spPr>
          <a:xfrm>
            <a:off x="5961529" y="1837765"/>
            <a:ext cx="502024" cy="74407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214717" y="3173506"/>
            <a:ext cx="9995647" cy="2585323"/>
          </a:xfrm>
          <a:prstGeom prst="rect">
            <a:avLst/>
          </a:prstGeom>
          <a:noFill/>
        </p:spPr>
        <p:txBody>
          <a:bodyPr wrap="square" rtlCol="0">
            <a:spAutoFit/>
          </a:bodyPr>
          <a:lstStyle/>
          <a:p>
            <a:r>
              <a:rPr lang="en-US" b="1" smtClean="0"/>
              <a:t>How can this be done – Summary</a:t>
            </a:r>
          </a:p>
          <a:p>
            <a:pPr marL="285750" indent="-285750">
              <a:buFont typeface="Arial" panose="020B0604020202020204" pitchFamily="34" charset="0"/>
              <a:buChar char="•"/>
            </a:pPr>
            <a:r>
              <a:rPr lang="en-US" b="1" smtClean="0"/>
              <a:t>User : </a:t>
            </a:r>
            <a:r>
              <a:rPr lang="en-US" smtClean="0"/>
              <a:t> to define policies that indicate the number of zones expected (based on replica count the user expects for his/her VNF)</a:t>
            </a:r>
            <a:endParaRPr lang="en-US" b="1" smtClean="0"/>
          </a:p>
          <a:p>
            <a:pPr marL="285750" indent="-285750">
              <a:buFont typeface="Arial" panose="020B0604020202020204" pitchFamily="34" charset="0"/>
              <a:buChar char="•"/>
            </a:pPr>
            <a:r>
              <a:rPr lang="en-US" b="1" smtClean="0"/>
              <a:t>ONAP (Multi-Cloud) : </a:t>
            </a:r>
            <a:r>
              <a:rPr lang="en-US" smtClean="0"/>
              <a:t> </a:t>
            </a:r>
          </a:p>
          <a:p>
            <a:pPr marL="742950" lvl="1" indent="-285750">
              <a:buFont typeface="Arial" panose="020B0604020202020204" pitchFamily="34" charset="0"/>
              <a:buChar char="•"/>
            </a:pPr>
            <a:r>
              <a:rPr lang="en-US" smtClean="0"/>
              <a:t>Get hold of (Discover) zones supported by Data centers/Cluster and put them in A&amp;AI.</a:t>
            </a:r>
          </a:p>
          <a:p>
            <a:pPr marL="742950" lvl="1" indent="-285750">
              <a:buFont typeface="Arial" panose="020B0604020202020204" pitchFamily="34" charset="0"/>
              <a:buChar char="•"/>
            </a:pPr>
            <a:r>
              <a:rPr lang="en-US" smtClean="0"/>
              <a:t>Get the capacity information of each zone (periodically and put it in A&amp;AI)</a:t>
            </a:r>
          </a:p>
          <a:p>
            <a:pPr marL="285750" indent="-285750">
              <a:buFont typeface="Arial" panose="020B0604020202020204" pitchFamily="34" charset="0"/>
              <a:buChar char="•"/>
            </a:pPr>
            <a:r>
              <a:rPr lang="en-US" b="1" smtClean="0"/>
              <a:t>OOF : </a:t>
            </a:r>
            <a:r>
              <a:rPr lang="en-US" smtClean="0"/>
              <a:t> During instantation of VNF,  OOF to check the policies and select the cloud region that supports policy defined number of zones. Also OOF to check the capacity of the zone during hardware/platform requirement check.</a:t>
            </a:r>
          </a:p>
        </p:txBody>
      </p:sp>
      <p:sp>
        <p:nvSpPr>
          <p:cNvPr id="9" name="TextBox 8"/>
          <p:cNvSpPr txBox="1"/>
          <p:nvPr/>
        </p:nvSpPr>
        <p:spPr>
          <a:xfrm>
            <a:off x="600635" y="5758829"/>
            <a:ext cx="8686800" cy="646331"/>
          </a:xfrm>
          <a:prstGeom prst="rect">
            <a:avLst/>
          </a:prstGeom>
          <a:noFill/>
        </p:spPr>
        <p:txBody>
          <a:bodyPr wrap="square" rtlCol="0">
            <a:spAutoFit/>
          </a:bodyPr>
          <a:lstStyle/>
          <a:p>
            <a:r>
              <a:rPr lang="en-US" b="1" i="1" smtClean="0"/>
              <a:t>Select the Edge Cloud that satisfies affinity and anti-affinity rules also.  Ensure that instantiation at the edge-cloud succeeds </a:t>
            </a:r>
            <a:endParaRPr lang="en-US" b="1" i="1"/>
          </a:p>
        </p:txBody>
      </p:sp>
      <p:sp>
        <p:nvSpPr>
          <p:cNvPr id="10" name="Right Arrow 9"/>
          <p:cNvSpPr/>
          <p:nvPr/>
        </p:nvSpPr>
        <p:spPr>
          <a:xfrm>
            <a:off x="9923929" y="5558118"/>
            <a:ext cx="1783977" cy="8470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Deep Dive</a:t>
            </a:r>
            <a:endParaRPr lang="en-US"/>
          </a:p>
        </p:txBody>
      </p:sp>
    </p:spTree>
    <p:extLst>
      <p:ext uri="{BB962C8B-B14F-4D97-AF65-F5344CB8AC3E}">
        <p14:creationId xmlns:p14="http://schemas.microsoft.com/office/powerpoint/2010/main" val="271387975"/>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4031B1C4-1D06-453F-B885-2F4A2E1F9AF6}"/>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xmlns="" id="{22F53B53-C532-48C6-BBA1-B5261A2038D0}"/>
              </a:ext>
            </a:extLst>
          </p:cNvPr>
          <p:cNvSpPr>
            <a:spLocks noGrp="1"/>
          </p:cNvSpPr>
          <p:nvPr>
            <p:ph type="title"/>
          </p:nvPr>
        </p:nvSpPr>
        <p:spPr/>
        <p:txBody>
          <a:bodyPr>
            <a:normAutofit fontScale="90000"/>
          </a:bodyPr>
          <a:lstStyle/>
          <a:p>
            <a:r>
              <a:rPr lang="en-US" dirty="0"/>
              <a:t>Fine Grained Workload Placement for Distributed Edge Clouds</a:t>
            </a:r>
          </a:p>
        </p:txBody>
      </p:sp>
      <p:sp>
        <p:nvSpPr>
          <p:cNvPr id="4" name="Text Placeholder 3">
            <a:extLst>
              <a:ext uri="{FF2B5EF4-FFF2-40B4-BE49-F238E27FC236}">
                <a16:creationId xmlns:a16="http://schemas.microsoft.com/office/drawing/2014/main" xmlns="" id="{6242DD49-125A-4C53-A625-6EEF60451DCF}"/>
              </a:ext>
            </a:extLst>
          </p:cNvPr>
          <p:cNvSpPr>
            <a:spLocks noGrp="1"/>
          </p:cNvSpPr>
          <p:nvPr>
            <p:ph type="body" sz="quarter" idx="10"/>
          </p:nvPr>
        </p:nvSpPr>
        <p:spPr/>
        <p:txBody>
          <a:bodyPr>
            <a:normAutofit/>
          </a:bodyPr>
          <a:lstStyle/>
          <a:p>
            <a:r>
              <a:rPr lang="en-US" sz="2400" dirty="0"/>
              <a:t>5G Placement Policy Example</a:t>
            </a:r>
          </a:p>
          <a:p>
            <a:pPr lvl="1"/>
            <a:r>
              <a:rPr lang="en-US" sz="2000" dirty="0"/>
              <a:t>5G Service/VNF placement example Constraints used by Optimization Framework (OOF)</a:t>
            </a:r>
          </a:p>
          <a:p>
            <a:pPr lvl="2"/>
            <a:r>
              <a:rPr lang="en-US" sz="1800" dirty="0"/>
              <a:t>5G CU-UP VNF location to be fixed to a specific physical DC based on 5G DU, bounded by a max distance from 5G DU</a:t>
            </a:r>
          </a:p>
          <a:p>
            <a:pPr lvl="1"/>
            <a:r>
              <a:rPr lang="en-US" sz="2000" dirty="0"/>
              <a:t>Optimization Policy used by OOF</a:t>
            </a:r>
          </a:p>
          <a:p>
            <a:pPr lvl="2"/>
            <a:r>
              <a:rPr lang="en-US" sz="1800" dirty="0"/>
              <a:t>Choose optimized cloud region (or instance) for the placement of 5G CU UP for subscriber group based on the above constraints</a:t>
            </a:r>
          </a:p>
          <a:p>
            <a:endParaRPr lang="en-US" dirty="0"/>
          </a:p>
          <a:p>
            <a:r>
              <a:rPr lang="en-US" sz="2400" dirty="0"/>
              <a:t>Closely Related Casablanca Stretch Goal</a:t>
            </a:r>
          </a:p>
          <a:p>
            <a:pPr lvl="1"/>
            <a:r>
              <a:rPr lang="en-US" sz="2000" dirty="0"/>
              <a:t>“Distributed Edge Cloud Infrastructure Object Hierarchy” (</a:t>
            </a:r>
            <a:r>
              <a:rPr lang="en-US" sz="2000" u="sng" dirty="0">
                <a:hlinkClick r:id="rId2"/>
              </a:rPr>
              <a:t>https://wiki.onap.org/display/DW/Backup+***+Edge+Scoping+MVP+for+Casablanca+-+ONAP+Enhancements+***+Backup</a:t>
            </a:r>
            <a:r>
              <a:rPr lang="en-US" sz="2000" dirty="0"/>
              <a:t>)</a:t>
            </a:r>
            <a:endParaRPr lang="en-US" dirty="0"/>
          </a:p>
        </p:txBody>
      </p:sp>
    </p:spTree>
    <p:extLst>
      <p:ext uri="{BB962C8B-B14F-4D97-AF65-F5344CB8AC3E}">
        <p14:creationId xmlns:p14="http://schemas.microsoft.com/office/powerpoint/2010/main" val="368465070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Deep Dive : VNF </a:t>
            </a:r>
            <a:r>
              <a:rPr lang="en-US" dirty="0"/>
              <a:t>Placement Decision in ONAP</a:t>
            </a:r>
          </a:p>
        </p:txBody>
      </p:sp>
      <p:sp>
        <p:nvSpPr>
          <p:cNvPr id="3" name="Subtitle 2"/>
          <p:cNvSpPr>
            <a:spLocks noGrp="1"/>
          </p:cNvSpPr>
          <p:nvPr>
            <p:ph type="subTitle" idx="1"/>
          </p:nvPr>
        </p:nvSpPr>
        <p:spPr>
          <a:xfrm>
            <a:off x="366522" y="3977239"/>
            <a:ext cx="4008788" cy="534185"/>
          </a:xfrm>
        </p:spPr>
        <p:txBody>
          <a:bodyPr>
            <a:normAutofit/>
          </a:bodyPr>
          <a:lstStyle/>
          <a:p>
            <a:r>
              <a:rPr lang="en-US" sz="2000" dirty="0"/>
              <a:t>OOF - Valet</a:t>
            </a:r>
          </a:p>
        </p:txBody>
      </p:sp>
    </p:spTree>
    <p:extLst>
      <p:ext uri="{BB962C8B-B14F-4D97-AF65-F5344CB8AC3E}">
        <p14:creationId xmlns:p14="http://schemas.microsoft.com/office/powerpoint/2010/main" val="1366205639"/>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a:t>What is the Placement Decision?</a:t>
            </a:r>
          </a:p>
        </p:txBody>
      </p:sp>
      <p:sp>
        <p:nvSpPr>
          <p:cNvPr id="4" name="Text Placeholder 3"/>
          <p:cNvSpPr>
            <a:spLocks noGrp="1"/>
          </p:cNvSpPr>
          <p:nvPr>
            <p:ph type="body" sz="quarter" idx="10"/>
          </p:nvPr>
        </p:nvSpPr>
        <p:spPr>
          <a:xfrm>
            <a:off x="314325" y="1138238"/>
            <a:ext cx="11506200" cy="5170487"/>
          </a:xfrm>
        </p:spPr>
        <p:txBody>
          <a:bodyPr>
            <a:normAutofit lnSpcReduction="10000"/>
          </a:bodyPr>
          <a:lstStyle/>
          <a:p>
            <a:r>
              <a:rPr lang="en-US" dirty="0"/>
              <a:t>Homing for a given VNF instance</a:t>
            </a:r>
          </a:p>
          <a:p>
            <a:pPr lvl="1"/>
            <a:r>
              <a:rPr lang="en-US" dirty="0"/>
              <a:t>Select a target cloud site (or a region)</a:t>
            </a:r>
          </a:p>
          <a:p>
            <a:pPr lvl="1"/>
            <a:r>
              <a:rPr lang="en-US" dirty="0"/>
              <a:t>Implemented in OOF-HAS as a policy-driven homing service</a:t>
            </a:r>
          </a:p>
          <a:p>
            <a:r>
              <a:rPr lang="en-US" b="1" dirty="0"/>
              <a:t>Placement</a:t>
            </a:r>
            <a:r>
              <a:rPr lang="en-US" dirty="0"/>
              <a:t> for virtual servers (e.g., VMs) in each VF module of the VNF instance</a:t>
            </a:r>
          </a:p>
          <a:p>
            <a:pPr lvl="1"/>
            <a:r>
              <a:rPr lang="en-US" dirty="0"/>
              <a:t>Precisely check capacities of nodes &amp; Select target nodes in the cloud site</a:t>
            </a:r>
          </a:p>
          <a:p>
            <a:pPr lvl="1"/>
            <a:r>
              <a:rPr lang="en-US" dirty="0"/>
              <a:t>Here, a node is either a cluster of compute hosts (e.g., </a:t>
            </a:r>
            <a:r>
              <a:rPr lang="en-US" dirty="0" smtClean="0"/>
              <a:t>AZ or rack) </a:t>
            </a:r>
            <a:r>
              <a:rPr lang="en-US" dirty="0"/>
              <a:t>or a compute host</a:t>
            </a:r>
          </a:p>
          <a:p>
            <a:pPr lvl="1"/>
            <a:endParaRPr lang="en-US" dirty="0"/>
          </a:p>
          <a:p>
            <a:r>
              <a:rPr lang="en-US" dirty="0"/>
              <a:t>Certain placement decisions for tenant’s need are missed between ONAP and platform’s scheduler (e.g., OpenStack Nova)</a:t>
            </a:r>
          </a:p>
          <a:p>
            <a:pPr lvl="1"/>
            <a:r>
              <a:rPr lang="en-US" dirty="0"/>
              <a:t>e.g., Who will decide a target AZ of a VM for Tenant, who does not know the AZ’s configuration, such as available remaining CPUs, available Host-Aggregates etc. </a:t>
            </a:r>
          </a:p>
        </p:txBody>
      </p:sp>
    </p:spTree>
    <p:extLst>
      <p:ext uri="{BB962C8B-B14F-4D97-AF65-F5344CB8AC3E}">
        <p14:creationId xmlns:p14="http://schemas.microsoft.com/office/powerpoint/2010/main" val="110739912"/>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VNFs Placement Requirements</a:t>
            </a:r>
          </a:p>
        </p:txBody>
      </p:sp>
      <p:sp>
        <p:nvSpPr>
          <p:cNvPr id="4" name="Text Placeholder 3"/>
          <p:cNvSpPr>
            <a:spLocks noGrp="1"/>
          </p:cNvSpPr>
          <p:nvPr>
            <p:ph type="body" sz="quarter" idx="10"/>
          </p:nvPr>
        </p:nvSpPr>
        <p:spPr/>
        <p:txBody>
          <a:bodyPr>
            <a:normAutofit/>
          </a:bodyPr>
          <a:lstStyle/>
          <a:p>
            <a:pPr marL="0" indent="0">
              <a:buNone/>
            </a:pPr>
            <a:r>
              <a:rPr lang="en-US" dirty="0"/>
              <a:t>Based on our experience with real VNFs, richer placement capabilities are required</a:t>
            </a:r>
          </a:p>
          <a:p>
            <a:r>
              <a:rPr lang="en-US" dirty="0"/>
              <a:t>Grouping rule: </a:t>
            </a:r>
            <a:r>
              <a:rPr lang="en-US" dirty="0" smtClean="0"/>
              <a:t>Affinity</a:t>
            </a:r>
            <a:r>
              <a:rPr lang="en-US" dirty="0"/>
              <a:t>, </a:t>
            </a:r>
            <a:r>
              <a:rPr lang="en-US" dirty="0" smtClean="0"/>
              <a:t>Anti-affinity</a:t>
            </a:r>
            <a:r>
              <a:rPr lang="en-US" dirty="0"/>
              <a:t>, </a:t>
            </a:r>
            <a:r>
              <a:rPr lang="en-US" dirty="0" smtClean="0"/>
              <a:t>Exclusivity </a:t>
            </a:r>
            <a:r>
              <a:rPr lang="en-US" dirty="0"/>
              <a:t>(i.e., don</a:t>
            </a:r>
            <a:r>
              <a:rPr lang="uk-UA" dirty="0"/>
              <a:t>’</a:t>
            </a:r>
            <a:r>
              <a:rPr lang="en-US" dirty="0"/>
              <a:t>t share resources with others)</a:t>
            </a:r>
          </a:p>
          <a:p>
            <a:pPr lvl="1"/>
            <a:r>
              <a:rPr lang="en-US" dirty="0"/>
              <a:t>Each group rule is about multiple virtual servers together</a:t>
            </a:r>
          </a:p>
          <a:p>
            <a:pPr lvl="1"/>
            <a:r>
              <a:rPr lang="en-US" dirty="0"/>
              <a:t>Each virtual server can be involved in multiple grouping rules</a:t>
            </a:r>
          </a:p>
          <a:p>
            <a:r>
              <a:rPr lang="en-US" dirty="0"/>
              <a:t>Scope of grouping rule: </a:t>
            </a:r>
          </a:p>
          <a:p>
            <a:pPr lvl="1"/>
            <a:r>
              <a:rPr lang="en-US" dirty="0" smtClean="0"/>
              <a:t>D</a:t>
            </a:r>
            <a:r>
              <a:rPr lang="en-US" dirty="0"/>
              <a:t>C</a:t>
            </a:r>
            <a:r>
              <a:rPr lang="en-US" dirty="0" smtClean="0"/>
              <a:t>, </a:t>
            </a:r>
            <a:r>
              <a:rPr lang="en-US" b="1" dirty="0"/>
              <a:t>AZ</a:t>
            </a:r>
            <a:r>
              <a:rPr lang="en-US" dirty="0"/>
              <a:t>, power domain (rack), host</a:t>
            </a:r>
          </a:p>
          <a:p>
            <a:r>
              <a:rPr lang="en-US" dirty="0"/>
              <a:t>Scope of application: </a:t>
            </a:r>
          </a:p>
          <a:p>
            <a:pPr lvl="1"/>
            <a:r>
              <a:rPr lang="en-US" dirty="0"/>
              <a:t>VMs within a single VF module, within a single VNF instance, or across VNFs </a:t>
            </a:r>
          </a:p>
        </p:txBody>
      </p:sp>
    </p:spTree>
    <p:extLst>
      <p:ext uri="{BB962C8B-B14F-4D97-AF65-F5344CB8AC3E}">
        <p14:creationId xmlns:p14="http://schemas.microsoft.com/office/powerpoint/2010/main" val="1906678468"/>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711026"/>
            <a:ext cx="607358" cy="365125"/>
          </a:xfrm>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VNFs Placement </a:t>
            </a:r>
            <a:r>
              <a:rPr lang="en-US" dirty="0" smtClean="0"/>
              <a:t>Requirements </a:t>
            </a:r>
            <a:endParaRPr lang="en-US" dirty="0"/>
          </a:p>
        </p:txBody>
      </p:sp>
      <p:sp>
        <p:nvSpPr>
          <p:cNvPr id="5" name="Rectangle 4"/>
          <p:cNvSpPr/>
          <p:nvPr/>
        </p:nvSpPr>
        <p:spPr>
          <a:xfrm>
            <a:off x="6622881" y="2726912"/>
            <a:ext cx="1246315" cy="2943520"/>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676696" y="2903260"/>
            <a:ext cx="1138679" cy="877164"/>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676696" y="4395073"/>
            <a:ext cx="1138679" cy="877164"/>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6592501" y="2400823"/>
            <a:ext cx="1222874" cy="298914"/>
          </a:xfrm>
          <a:prstGeom prst="ellipse">
            <a:avLst/>
          </a:prstGeom>
          <a:noFill/>
          <a:ln w="19050">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6911269" y="5632431"/>
            <a:ext cx="740106" cy="369332"/>
          </a:xfrm>
          <a:prstGeom prst="rect">
            <a:avLst/>
          </a:prstGeom>
          <a:noFill/>
        </p:spPr>
        <p:txBody>
          <a:bodyPr wrap="none" rtlCol="0">
            <a:spAutoFit/>
          </a:bodyPr>
          <a:lstStyle/>
          <a:p>
            <a:r>
              <a:rPr lang="en-US" dirty="0"/>
              <a:t>Rack1</a:t>
            </a:r>
          </a:p>
        </p:txBody>
      </p:sp>
      <p:sp>
        <p:nvSpPr>
          <p:cNvPr id="10" name="TextBox 9"/>
          <p:cNvSpPr txBox="1"/>
          <p:nvPr/>
        </p:nvSpPr>
        <p:spPr>
          <a:xfrm>
            <a:off x="6900522" y="3719238"/>
            <a:ext cx="734809" cy="369332"/>
          </a:xfrm>
          <a:prstGeom prst="rect">
            <a:avLst/>
          </a:prstGeom>
          <a:noFill/>
        </p:spPr>
        <p:txBody>
          <a:bodyPr wrap="none" rtlCol="0">
            <a:spAutoFit/>
          </a:bodyPr>
          <a:lstStyle/>
          <a:p>
            <a:r>
              <a:rPr lang="en-US" dirty="0"/>
              <a:t>Host1</a:t>
            </a:r>
          </a:p>
        </p:txBody>
      </p:sp>
      <p:sp>
        <p:nvSpPr>
          <p:cNvPr id="11" name="TextBox 10"/>
          <p:cNvSpPr txBox="1"/>
          <p:nvPr/>
        </p:nvSpPr>
        <p:spPr>
          <a:xfrm>
            <a:off x="6897968" y="5195329"/>
            <a:ext cx="734809" cy="369332"/>
          </a:xfrm>
          <a:prstGeom prst="rect">
            <a:avLst/>
          </a:prstGeom>
          <a:noFill/>
        </p:spPr>
        <p:txBody>
          <a:bodyPr wrap="none" rtlCol="0">
            <a:spAutoFit/>
          </a:bodyPr>
          <a:lstStyle/>
          <a:p>
            <a:r>
              <a:rPr lang="en-US" dirty="0"/>
              <a:t>Host2</a:t>
            </a:r>
          </a:p>
        </p:txBody>
      </p:sp>
      <p:sp>
        <p:nvSpPr>
          <p:cNvPr id="12" name="TextBox 11"/>
          <p:cNvSpPr txBox="1"/>
          <p:nvPr/>
        </p:nvSpPr>
        <p:spPr>
          <a:xfrm>
            <a:off x="6922032" y="2361406"/>
            <a:ext cx="544214" cy="369332"/>
          </a:xfrm>
          <a:prstGeom prst="rect">
            <a:avLst/>
          </a:prstGeom>
          <a:noFill/>
        </p:spPr>
        <p:txBody>
          <a:bodyPr wrap="none" rtlCol="0">
            <a:spAutoFit/>
          </a:bodyPr>
          <a:lstStyle/>
          <a:p>
            <a:r>
              <a:rPr lang="en-US" dirty="0" err="1"/>
              <a:t>ToR</a:t>
            </a:r>
            <a:endParaRPr lang="en-US" dirty="0"/>
          </a:p>
        </p:txBody>
      </p:sp>
      <p:sp>
        <p:nvSpPr>
          <p:cNvPr id="13" name="Rectangle 12"/>
          <p:cNvSpPr/>
          <p:nvPr/>
        </p:nvSpPr>
        <p:spPr>
          <a:xfrm>
            <a:off x="8249837" y="2741145"/>
            <a:ext cx="1246315" cy="2943520"/>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8303652" y="2917493"/>
            <a:ext cx="1138679" cy="877164"/>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8303652" y="4409306"/>
            <a:ext cx="1138679" cy="877164"/>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8219457" y="2415056"/>
            <a:ext cx="1222874" cy="298914"/>
          </a:xfrm>
          <a:prstGeom prst="ellipse">
            <a:avLst/>
          </a:prstGeom>
          <a:noFill/>
          <a:ln w="19050">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8538225" y="5646664"/>
            <a:ext cx="740106" cy="369332"/>
          </a:xfrm>
          <a:prstGeom prst="rect">
            <a:avLst/>
          </a:prstGeom>
          <a:noFill/>
        </p:spPr>
        <p:txBody>
          <a:bodyPr wrap="none" rtlCol="0">
            <a:spAutoFit/>
          </a:bodyPr>
          <a:lstStyle/>
          <a:p>
            <a:r>
              <a:rPr lang="en-US" dirty="0"/>
              <a:t>Rack2</a:t>
            </a:r>
          </a:p>
        </p:txBody>
      </p:sp>
      <p:sp>
        <p:nvSpPr>
          <p:cNvPr id="18" name="TextBox 17"/>
          <p:cNvSpPr txBox="1"/>
          <p:nvPr/>
        </p:nvSpPr>
        <p:spPr>
          <a:xfrm>
            <a:off x="8527478" y="3733471"/>
            <a:ext cx="734809" cy="369332"/>
          </a:xfrm>
          <a:prstGeom prst="rect">
            <a:avLst/>
          </a:prstGeom>
          <a:noFill/>
        </p:spPr>
        <p:txBody>
          <a:bodyPr wrap="none" rtlCol="0">
            <a:spAutoFit/>
          </a:bodyPr>
          <a:lstStyle/>
          <a:p>
            <a:r>
              <a:rPr lang="en-US" dirty="0"/>
              <a:t>Host1</a:t>
            </a:r>
          </a:p>
        </p:txBody>
      </p:sp>
      <p:sp>
        <p:nvSpPr>
          <p:cNvPr id="19" name="TextBox 18"/>
          <p:cNvSpPr txBox="1"/>
          <p:nvPr/>
        </p:nvSpPr>
        <p:spPr>
          <a:xfrm>
            <a:off x="8524924" y="5209562"/>
            <a:ext cx="734809" cy="369332"/>
          </a:xfrm>
          <a:prstGeom prst="rect">
            <a:avLst/>
          </a:prstGeom>
          <a:noFill/>
        </p:spPr>
        <p:txBody>
          <a:bodyPr wrap="none" rtlCol="0">
            <a:spAutoFit/>
          </a:bodyPr>
          <a:lstStyle/>
          <a:p>
            <a:r>
              <a:rPr lang="en-US" dirty="0"/>
              <a:t>Host2</a:t>
            </a:r>
          </a:p>
        </p:txBody>
      </p:sp>
      <p:sp>
        <p:nvSpPr>
          <p:cNvPr id="20" name="TextBox 19"/>
          <p:cNvSpPr txBox="1"/>
          <p:nvPr/>
        </p:nvSpPr>
        <p:spPr>
          <a:xfrm>
            <a:off x="8548988" y="2375639"/>
            <a:ext cx="544214" cy="369332"/>
          </a:xfrm>
          <a:prstGeom prst="rect">
            <a:avLst/>
          </a:prstGeom>
          <a:noFill/>
        </p:spPr>
        <p:txBody>
          <a:bodyPr wrap="none" rtlCol="0">
            <a:spAutoFit/>
          </a:bodyPr>
          <a:lstStyle/>
          <a:p>
            <a:r>
              <a:rPr lang="en-US" dirty="0" err="1"/>
              <a:t>ToR</a:t>
            </a:r>
            <a:endParaRPr lang="en-US" dirty="0"/>
          </a:p>
        </p:txBody>
      </p:sp>
      <p:sp>
        <p:nvSpPr>
          <p:cNvPr id="21" name="Rectangle 20"/>
          <p:cNvSpPr/>
          <p:nvPr/>
        </p:nvSpPr>
        <p:spPr>
          <a:xfrm>
            <a:off x="9864315" y="2719574"/>
            <a:ext cx="1246315" cy="2943520"/>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9918130" y="2895922"/>
            <a:ext cx="1138679" cy="877164"/>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9918130" y="4387735"/>
            <a:ext cx="1138679" cy="877164"/>
          </a:xfrm>
          <a:prstGeom prst="rect">
            <a:avLst/>
          </a:prstGeom>
          <a:noFill/>
          <a:ln w="25400">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9833935" y="2411427"/>
            <a:ext cx="1222874" cy="280971"/>
          </a:xfrm>
          <a:prstGeom prst="ellipse">
            <a:avLst/>
          </a:prstGeom>
          <a:noFill/>
          <a:ln w="19050">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10152703" y="5625093"/>
            <a:ext cx="740106" cy="369332"/>
          </a:xfrm>
          <a:prstGeom prst="rect">
            <a:avLst/>
          </a:prstGeom>
          <a:noFill/>
        </p:spPr>
        <p:txBody>
          <a:bodyPr wrap="none" rtlCol="0">
            <a:spAutoFit/>
          </a:bodyPr>
          <a:lstStyle/>
          <a:p>
            <a:r>
              <a:rPr lang="en-US" dirty="0"/>
              <a:t>Rack3</a:t>
            </a:r>
          </a:p>
        </p:txBody>
      </p:sp>
      <p:sp>
        <p:nvSpPr>
          <p:cNvPr id="26" name="TextBox 25"/>
          <p:cNvSpPr txBox="1"/>
          <p:nvPr/>
        </p:nvSpPr>
        <p:spPr>
          <a:xfrm>
            <a:off x="10141956" y="3711900"/>
            <a:ext cx="734809" cy="369332"/>
          </a:xfrm>
          <a:prstGeom prst="rect">
            <a:avLst/>
          </a:prstGeom>
          <a:noFill/>
        </p:spPr>
        <p:txBody>
          <a:bodyPr wrap="none" rtlCol="0">
            <a:spAutoFit/>
          </a:bodyPr>
          <a:lstStyle/>
          <a:p>
            <a:r>
              <a:rPr lang="en-US" dirty="0"/>
              <a:t>Host1</a:t>
            </a:r>
          </a:p>
        </p:txBody>
      </p:sp>
      <p:sp>
        <p:nvSpPr>
          <p:cNvPr id="27" name="TextBox 26"/>
          <p:cNvSpPr txBox="1"/>
          <p:nvPr/>
        </p:nvSpPr>
        <p:spPr>
          <a:xfrm>
            <a:off x="10111237" y="5187991"/>
            <a:ext cx="734809" cy="369332"/>
          </a:xfrm>
          <a:prstGeom prst="rect">
            <a:avLst/>
          </a:prstGeom>
          <a:noFill/>
        </p:spPr>
        <p:txBody>
          <a:bodyPr wrap="none" rtlCol="0">
            <a:spAutoFit/>
          </a:bodyPr>
          <a:lstStyle/>
          <a:p>
            <a:r>
              <a:rPr lang="en-US" dirty="0"/>
              <a:t>Host2</a:t>
            </a:r>
          </a:p>
        </p:txBody>
      </p:sp>
      <p:sp>
        <p:nvSpPr>
          <p:cNvPr id="28" name="TextBox 27"/>
          <p:cNvSpPr txBox="1"/>
          <p:nvPr/>
        </p:nvSpPr>
        <p:spPr>
          <a:xfrm>
            <a:off x="10163466" y="2354068"/>
            <a:ext cx="544214" cy="369332"/>
          </a:xfrm>
          <a:prstGeom prst="rect">
            <a:avLst/>
          </a:prstGeom>
          <a:noFill/>
        </p:spPr>
        <p:txBody>
          <a:bodyPr wrap="none" rtlCol="0">
            <a:spAutoFit/>
          </a:bodyPr>
          <a:lstStyle/>
          <a:p>
            <a:r>
              <a:rPr lang="en-US" dirty="0" err="1"/>
              <a:t>ToR</a:t>
            </a:r>
            <a:endParaRPr lang="en-US" dirty="0"/>
          </a:p>
        </p:txBody>
      </p:sp>
      <p:sp>
        <p:nvSpPr>
          <p:cNvPr id="29" name="Oval 28"/>
          <p:cNvSpPr/>
          <p:nvPr/>
        </p:nvSpPr>
        <p:spPr>
          <a:xfrm>
            <a:off x="8219457" y="1867994"/>
            <a:ext cx="1222874" cy="260415"/>
          </a:xfrm>
          <a:prstGeom prst="ellipse">
            <a:avLst/>
          </a:prstGeom>
          <a:noFill/>
          <a:ln w="19050">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8527462" y="1783117"/>
            <a:ext cx="624803" cy="369332"/>
          </a:xfrm>
          <a:prstGeom prst="rect">
            <a:avLst/>
          </a:prstGeom>
          <a:noFill/>
        </p:spPr>
        <p:txBody>
          <a:bodyPr wrap="none" rtlCol="0">
            <a:spAutoFit/>
          </a:bodyPr>
          <a:lstStyle/>
          <a:p>
            <a:r>
              <a:rPr lang="en-US" dirty="0"/>
              <a:t>Core</a:t>
            </a:r>
          </a:p>
        </p:txBody>
      </p:sp>
      <p:cxnSp>
        <p:nvCxnSpPr>
          <p:cNvPr id="31" name="Straight Connector 30"/>
          <p:cNvCxnSpPr>
            <a:stCxn id="33" idx="2"/>
            <a:endCxn id="19" idx="0"/>
          </p:cNvCxnSpPr>
          <p:nvPr/>
        </p:nvCxnSpPr>
        <p:spPr>
          <a:xfrm flipH="1">
            <a:off x="8830894" y="2152449"/>
            <a:ext cx="8970" cy="26260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33" idx="2"/>
            <a:endCxn id="15" idx="0"/>
          </p:cNvCxnSpPr>
          <p:nvPr/>
        </p:nvCxnSpPr>
        <p:spPr>
          <a:xfrm flipH="1">
            <a:off x="7194139" y="2152449"/>
            <a:ext cx="1645725" cy="20895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33" idx="2"/>
            <a:endCxn id="31" idx="0"/>
          </p:cNvCxnSpPr>
          <p:nvPr/>
        </p:nvCxnSpPr>
        <p:spPr>
          <a:xfrm>
            <a:off x="8839864" y="2152449"/>
            <a:ext cx="1595709" cy="201619"/>
          </a:xfrm>
          <a:prstGeom prst="line">
            <a:avLst/>
          </a:prstGeom>
          <a:ln w="28575"/>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9936546" y="2958973"/>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VM3</a:t>
            </a:r>
            <a:endParaRPr lang="en-US" sz="1300" b="1" i="1" baseline="-25000" dirty="0">
              <a:solidFill>
                <a:schemeClr val="bg1"/>
              </a:solidFill>
              <a:latin typeface="Times" charset="0"/>
              <a:ea typeface="Times" charset="0"/>
              <a:cs typeface="Times" charset="0"/>
            </a:endParaRPr>
          </a:p>
        </p:txBody>
      </p:sp>
      <p:sp>
        <p:nvSpPr>
          <p:cNvPr id="35" name="TextBox 34"/>
          <p:cNvSpPr txBox="1"/>
          <p:nvPr/>
        </p:nvSpPr>
        <p:spPr>
          <a:xfrm>
            <a:off x="9925537" y="3504573"/>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VM5</a:t>
            </a:r>
            <a:endParaRPr lang="en-US" sz="1300" b="1" i="1" baseline="-25000" dirty="0">
              <a:solidFill>
                <a:schemeClr val="bg1"/>
              </a:solidFill>
              <a:latin typeface="Times" charset="0"/>
              <a:ea typeface="Times" charset="0"/>
              <a:cs typeface="Times" charset="0"/>
            </a:endParaRPr>
          </a:p>
        </p:txBody>
      </p:sp>
      <p:sp>
        <p:nvSpPr>
          <p:cNvPr id="36" name="Can 35"/>
          <p:cNvSpPr/>
          <p:nvPr/>
        </p:nvSpPr>
        <p:spPr>
          <a:xfrm>
            <a:off x="7272164" y="4841879"/>
            <a:ext cx="532464" cy="424201"/>
          </a:xfrm>
          <a:prstGeom prst="can">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Can 36"/>
          <p:cNvSpPr/>
          <p:nvPr/>
        </p:nvSpPr>
        <p:spPr>
          <a:xfrm>
            <a:off x="8882702" y="3344404"/>
            <a:ext cx="532464" cy="424201"/>
          </a:xfrm>
          <a:prstGeom prst="can">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Can 37"/>
          <p:cNvSpPr/>
          <p:nvPr/>
        </p:nvSpPr>
        <p:spPr>
          <a:xfrm>
            <a:off x="10514121" y="3311939"/>
            <a:ext cx="532464" cy="424201"/>
          </a:xfrm>
          <a:prstGeom prst="can">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Can 38"/>
          <p:cNvSpPr/>
          <p:nvPr/>
        </p:nvSpPr>
        <p:spPr>
          <a:xfrm>
            <a:off x="8884481" y="4838408"/>
            <a:ext cx="532464" cy="424201"/>
          </a:xfrm>
          <a:prstGeom prst="can">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Can 39"/>
          <p:cNvSpPr/>
          <p:nvPr/>
        </p:nvSpPr>
        <p:spPr>
          <a:xfrm>
            <a:off x="10514121" y="4838408"/>
            <a:ext cx="532464" cy="424201"/>
          </a:xfrm>
          <a:prstGeom prst="can">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Can 40"/>
          <p:cNvSpPr/>
          <p:nvPr/>
        </p:nvSpPr>
        <p:spPr>
          <a:xfrm>
            <a:off x="7294320" y="3330413"/>
            <a:ext cx="532464" cy="424201"/>
          </a:xfrm>
          <a:prstGeom prst="can">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470686" y="2213286"/>
            <a:ext cx="3145428" cy="378847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9745763" y="2212141"/>
            <a:ext cx="1539749" cy="378962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613333" y="5948950"/>
            <a:ext cx="542136" cy="369332"/>
          </a:xfrm>
          <a:prstGeom prst="rect">
            <a:avLst/>
          </a:prstGeom>
          <a:noFill/>
        </p:spPr>
        <p:txBody>
          <a:bodyPr wrap="none" rtlCol="0">
            <a:spAutoFit/>
          </a:bodyPr>
          <a:lstStyle/>
          <a:p>
            <a:r>
              <a:rPr lang="en-US" dirty="0"/>
              <a:t>AZ1</a:t>
            </a:r>
          </a:p>
        </p:txBody>
      </p:sp>
      <p:sp>
        <p:nvSpPr>
          <p:cNvPr id="45" name="TextBox 44"/>
          <p:cNvSpPr txBox="1"/>
          <p:nvPr/>
        </p:nvSpPr>
        <p:spPr>
          <a:xfrm>
            <a:off x="10163466" y="5964094"/>
            <a:ext cx="542136" cy="369332"/>
          </a:xfrm>
          <a:prstGeom prst="rect">
            <a:avLst/>
          </a:prstGeom>
          <a:noFill/>
        </p:spPr>
        <p:txBody>
          <a:bodyPr wrap="none" rtlCol="0">
            <a:spAutoFit/>
          </a:bodyPr>
          <a:lstStyle/>
          <a:p>
            <a:r>
              <a:rPr lang="en-US"/>
              <a:t>AZ2</a:t>
            </a:r>
            <a:endParaRPr lang="en-US" dirty="0"/>
          </a:p>
        </p:txBody>
      </p:sp>
      <p:sp>
        <p:nvSpPr>
          <p:cNvPr id="46" name="Rectangle 45"/>
          <p:cNvSpPr/>
          <p:nvPr/>
        </p:nvSpPr>
        <p:spPr>
          <a:xfrm>
            <a:off x="6412711" y="2821739"/>
            <a:ext cx="3257690" cy="118937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801888" y="4306689"/>
            <a:ext cx="1627728" cy="118937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7785934" y="3800986"/>
            <a:ext cx="579042" cy="369332"/>
          </a:xfrm>
          <a:prstGeom prst="rect">
            <a:avLst/>
          </a:prstGeom>
          <a:noFill/>
        </p:spPr>
        <p:txBody>
          <a:bodyPr wrap="none" rtlCol="0">
            <a:spAutoFit/>
          </a:bodyPr>
          <a:lstStyle/>
          <a:p>
            <a:r>
              <a:rPr lang="en-US" dirty="0">
                <a:solidFill>
                  <a:schemeClr val="accent2"/>
                </a:solidFill>
              </a:rPr>
              <a:t>HA1</a:t>
            </a:r>
          </a:p>
        </p:txBody>
      </p:sp>
      <p:sp>
        <p:nvSpPr>
          <p:cNvPr id="49" name="TextBox 48"/>
          <p:cNvSpPr txBox="1"/>
          <p:nvPr/>
        </p:nvSpPr>
        <p:spPr>
          <a:xfrm>
            <a:off x="11397925" y="4716708"/>
            <a:ext cx="579005" cy="369332"/>
          </a:xfrm>
          <a:prstGeom prst="rect">
            <a:avLst/>
          </a:prstGeom>
          <a:noFill/>
        </p:spPr>
        <p:txBody>
          <a:bodyPr wrap="none" rtlCol="0">
            <a:spAutoFit/>
          </a:bodyPr>
          <a:lstStyle/>
          <a:p>
            <a:r>
              <a:rPr lang="en-US" dirty="0">
                <a:solidFill>
                  <a:schemeClr val="accent2"/>
                </a:solidFill>
              </a:rPr>
              <a:t>HA2</a:t>
            </a:r>
          </a:p>
        </p:txBody>
      </p:sp>
      <p:sp>
        <p:nvSpPr>
          <p:cNvPr id="50" name="Oval 49"/>
          <p:cNvSpPr/>
          <p:nvPr/>
        </p:nvSpPr>
        <p:spPr>
          <a:xfrm>
            <a:off x="982884" y="3009308"/>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p:cNvSpPr txBox="1"/>
          <p:nvPr/>
        </p:nvSpPr>
        <p:spPr>
          <a:xfrm>
            <a:off x="906257" y="3033223"/>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VM1</a:t>
            </a:r>
            <a:endParaRPr lang="en-US" sz="1300" b="1" i="1" baseline="-25000" dirty="0">
              <a:solidFill>
                <a:schemeClr val="bg1"/>
              </a:solidFill>
              <a:latin typeface="Times" charset="0"/>
              <a:ea typeface="Times" charset="0"/>
              <a:cs typeface="Times" charset="0"/>
            </a:endParaRPr>
          </a:p>
        </p:txBody>
      </p:sp>
      <p:sp>
        <p:nvSpPr>
          <p:cNvPr id="52" name="Oval 51"/>
          <p:cNvSpPr/>
          <p:nvPr/>
        </p:nvSpPr>
        <p:spPr>
          <a:xfrm>
            <a:off x="1986580" y="4280775"/>
            <a:ext cx="370257" cy="362388"/>
          </a:xfrm>
          <a:prstGeom prst="ellipse">
            <a:avLst/>
          </a:prstGeom>
          <a:solidFill>
            <a:schemeClr val="bg2">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1964137" y="4315700"/>
            <a:ext cx="440289" cy="292388"/>
          </a:xfrm>
          <a:prstGeom prst="rect">
            <a:avLst/>
          </a:prstGeom>
          <a:noFill/>
        </p:spPr>
        <p:txBody>
          <a:bodyPr wrap="none" rtlCol="0">
            <a:spAutoFit/>
          </a:bodyPr>
          <a:lstStyle/>
          <a:p>
            <a:r>
              <a:rPr lang="en-US" sz="1300" b="1" i="1" dirty="0" err="1">
                <a:solidFill>
                  <a:schemeClr val="bg1"/>
                </a:solidFill>
                <a:latin typeface="Times" charset="0"/>
                <a:ea typeface="Times" charset="0"/>
                <a:cs typeface="Times" charset="0"/>
              </a:rPr>
              <a:t>Vol</a:t>
            </a:r>
            <a:endParaRPr lang="en-US" sz="1300" b="1" i="1" baseline="-25000" dirty="0">
              <a:solidFill>
                <a:schemeClr val="bg1"/>
              </a:solidFill>
              <a:latin typeface="Times" charset="0"/>
              <a:ea typeface="Times" charset="0"/>
              <a:cs typeface="Times" charset="0"/>
            </a:endParaRPr>
          </a:p>
        </p:txBody>
      </p:sp>
      <p:sp>
        <p:nvSpPr>
          <p:cNvPr id="54" name="Oval 53"/>
          <p:cNvSpPr/>
          <p:nvPr/>
        </p:nvSpPr>
        <p:spPr>
          <a:xfrm>
            <a:off x="547103" y="2648914"/>
            <a:ext cx="3392914" cy="1086949"/>
          </a:xfrm>
          <a:prstGeom prst="ellipse">
            <a:avLst/>
          </a:prstGeom>
          <a:noFill/>
          <a:ln>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p:cNvSpPr/>
          <p:nvPr/>
        </p:nvSpPr>
        <p:spPr>
          <a:xfrm>
            <a:off x="1990748" y="3009308"/>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TextBox 55"/>
          <p:cNvSpPr txBox="1"/>
          <p:nvPr/>
        </p:nvSpPr>
        <p:spPr>
          <a:xfrm>
            <a:off x="1914121" y="3033223"/>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VM2</a:t>
            </a:r>
            <a:endParaRPr lang="en-US" sz="1300" b="1" i="1" baseline="-25000" dirty="0">
              <a:solidFill>
                <a:schemeClr val="bg1"/>
              </a:solidFill>
              <a:latin typeface="Times" charset="0"/>
              <a:ea typeface="Times" charset="0"/>
              <a:cs typeface="Times" charset="0"/>
            </a:endParaRPr>
          </a:p>
        </p:txBody>
      </p:sp>
      <p:sp>
        <p:nvSpPr>
          <p:cNvPr id="57" name="Oval 56"/>
          <p:cNvSpPr/>
          <p:nvPr/>
        </p:nvSpPr>
        <p:spPr>
          <a:xfrm>
            <a:off x="3086879" y="3009308"/>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Box 57"/>
          <p:cNvSpPr txBox="1"/>
          <p:nvPr/>
        </p:nvSpPr>
        <p:spPr>
          <a:xfrm>
            <a:off x="3010252" y="3033223"/>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VM3</a:t>
            </a:r>
            <a:endParaRPr lang="en-US" sz="1300" b="1" i="1" baseline="-25000" dirty="0">
              <a:solidFill>
                <a:schemeClr val="bg1"/>
              </a:solidFill>
              <a:latin typeface="Times" charset="0"/>
              <a:ea typeface="Times" charset="0"/>
              <a:cs typeface="Times" charset="0"/>
            </a:endParaRPr>
          </a:p>
        </p:txBody>
      </p:sp>
      <p:sp>
        <p:nvSpPr>
          <p:cNvPr id="59" name="Oval 58"/>
          <p:cNvSpPr/>
          <p:nvPr/>
        </p:nvSpPr>
        <p:spPr>
          <a:xfrm>
            <a:off x="982884" y="4270180"/>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Box 59"/>
          <p:cNvSpPr txBox="1"/>
          <p:nvPr/>
        </p:nvSpPr>
        <p:spPr>
          <a:xfrm>
            <a:off x="906257" y="4294095"/>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VM4</a:t>
            </a:r>
            <a:endParaRPr lang="en-US" sz="1300" b="1" i="1" baseline="-25000" dirty="0">
              <a:solidFill>
                <a:schemeClr val="bg1"/>
              </a:solidFill>
              <a:latin typeface="Times" charset="0"/>
              <a:ea typeface="Times" charset="0"/>
              <a:cs typeface="Times" charset="0"/>
            </a:endParaRPr>
          </a:p>
        </p:txBody>
      </p:sp>
      <p:sp>
        <p:nvSpPr>
          <p:cNvPr id="61" name="Oval 60"/>
          <p:cNvSpPr/>
          <p:nvPr/>
        </p:nvSpPr>
        <p:spPr>
          <a:xfrm>
            <a:off x="3100105" y="4052460"/>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Box 61"/>
          <p:cNvSpPr txBox="1"/>
          <p:nvPr/>
        </p:nvSpPr>
        <p:spPr>
          <a:xfrm>
            <a:off x="3023478" y="4076375"/>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VM5</a:t>
            </a:r>
            <a:endParaRPr lang="en-US" sz="1300" b="1" i="1" baseline="-25000" dirty="0">
              <a:solidFill>
                <a:schemeClr val="bg1"/>
              </a:solidFill>
              <a:latin typeface="Times" charset="0"/>
              <a:ea typeface="Times" charset="0"/>
              <a:cs typeface="Times" charset="0"/>
            </a:endParaRPr>
          </a:p>
        </p:txBody>
      </p:sp>
      <p:sp>
        <p:nvSpPr>
          <p:cNvPr id="63" name="Oval 62"/>
          <p:cNvSpPr/>
          <p:nvPr/>
        </p:nvSpPr>
        <p:spPr>
          <a:xfrm>
            <a:off x="3110868" y="5006428"/>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TextBox 63"/>
          <p:cNvSpPr txBox="1"/>
          <p:nvPr/>
        </p:nvSpPr>
        <p:spPr>
          <a:xfrm>
            <a:off x="3034241" y="5030343"/>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VM6</a:t>
            </a:r>
            <a:endParaRPr lang="en-US" sz="1300" b="1" i="1" baseline="-25000" dirty="0">
              <a:solidFill>
                <a:schemeClr val="bg1"/>
              </a:solidFill>
              <a:latin typeface="Times" charset="0"/>
              <a:ea typeface="Times" charset="0"/>
              <a:cs typeface="Times" charset="0"/>
            </a:endParaRPr>
          </a:p>
        </p:txBody>
      </p:sp>
      <p:sp>
        <p:nvSpPr>
          <p:cNvPr id="65" name="Oval 64"/>
          <p:cNvSpPr/>
          <p:nvPr/>
        </p:nvSpPr>
        <p:spPr>
          <a:xfrm>
            <a:off x="679506" y="2865886"/>
            <a:ext cx="986706" cy="1989213"/>
          </a:xfrm>
          <a:prstGeom prst="ellipse">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Oval 65"/>
          <p:cNvSpPr/>
          <p:nvPr/>
        </p:nvSpPr>
        <p:spPr>
          <a:xfrm>
            <a:off x="2709074" y="2849558"/>
            <a:ext cx="1133003" cy="2714497"/>
          </a:xfrm>
          <a:prstGeom prst="ellipse">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TextBox 66"/>
          <p:cNvSpPr txBox="1"/>
          <p:nvPr/>
        </p:nvSpPr>
        <p:spPr>
          <a:xfrm>
            <a:off x="970023" y="2188152"/>
            <a:ext cx="2464675" cy="369332"/>
          </a:xfrm>
          <a:prstGeom prst="rect">
            <a:avLst/>
          </a:prstGeom>
          <a:noFill/>
        </p:spPr>
        <p:txBody>
          <a:bodyPr wrap="square" rtlCol="0">
            <a:spAutoFit/>
          </a:bodyPr>
          <a:lstStyle/>
          <a:p>
            <a:r>
              <a:rPr lang="en-US" smtClean="0"/>
              <a:t>Anti-affinity across </a:t>
            </a:r>
            <a:r>
              <a:rPr lang="en-US" dirty="0" smtClean="0"/>
              <a:t>racks</a:t>
            </a:r>
            <a:endParaRPr lang="en-US" dirty="0"/>
          </a:p>
        </p:txBody>
      </p:sp>
      <p:sp>
        <p:nvSpPr>
          <p:cNvPr id="68" name="TextBox 67"/>
          <p:cNvSpPr txBox="1"/>
          <p:nvPr/>
        </p:nvSpPr>
        <p:spPr>
          <a:xfrm>
            <a:off x="613235" y="4844412"/>
            <a:ext cx="1144609" cy="923330"/>
          </a:xfrm>
          <a:prstGeom prst="rect">
            <a:avLst/>
          </a:prstGeom>
          <a:noFill/>
        </p:spPr>
        <p:txBody>
          <a:bodyPr wrap="none" rtlCol="0">
            <a:spAutoFit/>
          </a:bodyPr>
          <a:lstStyle/>
          <a:p>
            <a:r>
              <a:rPr lang="en-US" dirty="0">
                <a:solidFill>
                  <a:schemeClr val="accent6">
                    <a:lumMod val="75000"/>
                  </a:schemeClr>
                </a:solidFill>
              </a:rPr>
              <a:t>Exclusivity</a:t>
            </a:r>
          </a:p>
          <a:p>
            <a:r>
              <a:rPr lang="en-US" dirty="0">
                <a:solidFill>
                  <a:schemeClr val="accent6">
                    <a:lumMod val="75000"/>
                  </a:schemeClr>
                </a:solidFill>
              </a:rPr>
              <a:t>within</a:t>
            </a:r>
          </a:p>
          <a:p>
            <a:r>
              <a:rPr lang="en-US" dirty="0">
                <a:solidFill>
                  <a:schemeClr val="accent6">
                    <a:lumMod val="75000"/>
                  </a:schemeClr>
                </a:solidFill>
              </a:rPr>
              <a:t>a Host</a:t>
            </a:r>
          </a:p>
        </p:txBody>
      </p:sp>
      <p:sp>
        <p:nvSpPr>
          <p:cNvPr id="69" name="TextBox 68"/>
          <p:cNvSpPr txBox="1"/>
          <p:nvPr/>
        </p:nvSpPr>
        <p:spPr>
          <a:xfrm>
            <a:off x="2417935" y="5622084"/>
            <a:ext cx="1503724" cy="646331"/>
          </a:xfrm>
          <a:prstGeom prst="rect">
            <a:avLst/>
          </a:prstGeom>
          <a:noFill/>
        </p:spPr>
        <p:txBody>
          <a:bodyPr wrap="none" rtlCol="0">
            <a:spAutoFit/>
          </a:bodyPr>
          <a:lstStyle/>
          <a:p>
            <a:r>
              <a:rPr lang="en-US" dirty="0">
                <a:solidFill>
                  <a:schemeClr val="accent1"/>
                </a:solidFill>
              </a:rPr>
              <a:t>Affinity within</a:t>
            </a:r>
          </a:p>
          <a:p>
            <a:r>
              <a:rPr lang="en-US" dirty="0">
                <a:solidFill>
                  <a:schemeClr val="accent1"/>
                </a:solidFill>
              </a:rPr>
              <a:t>an AZ</a:t>
            </a:r>
          </a:p>
        </p:txBody>
      </p:sp>
      <p:cxnSp>
        <p:nvCxnSpPr>
          <p:cNvPr id="70" name="Straight Connector 69"/>
          <p:cNvCxnSpPr/>
          <p:nvPr/>
        </p:nvCxnSpPr>
        <p:spPr>
          <a:xfrm flipV="1">
            <a:off x="2171709" y="3371696"/>
            <a:ext cx="4168" cy="909079"/>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71" name="Straight Connector 70"/>
          <p:cNvCxnSpPr>
            <a:endCxn id="61" idx="0"/>
          </p:cNvCxnSpPr>
          <p:nvPr/>
        </p:nvCxnSpPr>
        <p:spPr>
          <a:xfrm>
            <a:off x="3272008" y="3371696"/>
            <a:ext cx="13226" cy="68076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72" name="Straight Connector 71"/>
          <p:cNvCxnSpPr>
            <a:endCxn id="63" idx="0"/>
          </p:cNvCxnSpPr>
          <p:nvPr/>
        </p:nvCxnSpPr>
        <p:spPr>
          <a:xfrm>
            <a:off x="3285234" y="4414848"/>
            <a:ext cx="10763" cy="591580"/>
          </a:xfrm>
          <a:prstGeom prst="line">
            <a:avLst/>
          </a:prstGeom>
        </p:spPr>
        <p:style>
          <a:lnRef idx="2">
            <a:schemeClr val="accent1"/>
          </a:lnRef>
          <a:fillRef idx="0">
            <a:schemeClr val="accent1"/>
          </a:fillRef>
          <a:effectRef idx="1">
            <a:schemeClr val="accent1"/>
          </a:effectRef>
          <a:fontRef idx="minor">
            <a:schemeClr val="tx1"/>
          </a:fontRef>
        </p:style>
      </p:cxnSp>
      <p:sp>
        <p:nvSpPr>
          <p:cNvPr id="73" name="Rectangle 72"/>
          <p:cNvSpPr/>
          <p:nvPr/>
        </p:nvSpPr>
        <p:spPr>
          <a:xfrm>
            <a:off x="447473" y="1985669"/>
            <a:ext cx="3557472" cy="4254366"/>
          </a:xfrm>
          <a:prstGeom prst="rect">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p:nvSpPr>
        <p:spPr>
          <a:xfrm>
            <a:off x="4582312" y="3703343"/>
            <a:ext cx="1306033" cy="536104"/>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4852219" y="3732322"/>
            <a:ext cx="800219" cy="430887"/>
          </a:xfrm>
          <a:prstGeom prst="rect">
            <a:avLst/>
          </a:prstGeom>
          <a:noFill/>
        </p:spPr>
        <p:txBody>
          <a:bodyPr wrap="none" rtlCol="0">
            <a:spAutoFit/>
          </a:bodyPr>
          <a:lstStyle/>
          <a:p>
            <a:r>
              <a:rPr lang="en-US" sz="2200" b="1" dirty="0">
                <a:solidFill>
                  <a:schemeClr val="bg1"/>
                </a:solidFill>
              </a:rPr>
              <a:t>Valet</a:t>
            </a:r>
          </a:p>
        </p:txBody>
      </p:sp>
      <p:sp>
        <p:nvSpPr>
          <p:cNvPr id="76" name="Right Arrow 75"/>
          <p:cNvSpPr/>
          <p:nvPr/>
        </p:nvSpPr>
        <p:spPr>
          <a:xfrm>
            <a:off x="4037081" y="3712554"/>
            <a:ext cx="462817" cy="484632"/>
          </a:xfrm>
          <a:prstGeom prst="rightArrow">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ight Arrow 76"/>
          <p:cNvSpPr/>
          <p:nvPr/>
        </p:nvSpPr>
        <p:spPr>
          <a:xfrm>
            <a:off x="5967819" y="3704832"/>
            <a:ext cx="462817" cy="484632"/>
          </a:xfrm>
          <a:prstGeom prst="rightArrow">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Rectangle 77"/>
          <p:cNvSpPr/>
          <p:nvPr/>
        </p:nvSpPr>
        <p:spPr>
          <a:xfrm>
            <a:off x="4578609" y="2666328"/>
            <a:ext cx="1306033" cy="5361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4564963" y="2666328"/>
            <a:ext cx="1351968" cy="523220"/>
          </a:xfrm>
          <a:prstGeom prst="rect">
            <a:avLst/>
          </a:prstGeom>
          <a:noFill/>
        </p:spPr>
        <p:txBody>
          <a:bodyPr wrap="square" rtlCol="0">
            <a:spAutoFit/>
          </a:bodyPr>
          <a:lstStyle/>
          <a:p>
            <a:r>
              <a:rPr lang="en-US" sz="1400" b="1" dirty="0"/>
              <a:t>Placement Policies/Rules </a:t>
            </a:r>
          </a:p>
        </p:txBody>
      </p:sp>
      <p:sp>
        <p:nvSpPr>
          <p:cNvPr id="80" name="Rectangle 79"/>
          <p:cNvSpPr/>
          <p:nvPr/>
        </p:nvSpPr>
        <p:spPr>
          <a:xfrm>
            <a:off x="4407830" y="4865591"/>
            <a:ext cx="1675348" cy="6304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4492503" y="4865592"/>
            <a:ext cx="1578821" cy="523220"/>
          </a:xfrm>
          <a:prstGeom prst="rect">
            <a:avLst/>
          </a:prstGeom>
          <a:noFill/>
        </p:spPr>
        <p:txBody>
          <a:bodyPr wrap="square" rtlCol="0">
            <a:spAutoFit/>
          </a:bodyPr>
          <a:lstStyle/>
          <a:p>
            <a:r>
              <a:rPr lang="en-US" sz="1400" b="1" dirty="0"/>
              <a:t>Resource information </a:t>
            </a:r>
          </a:p>
        </p:txBody>
      </p:sp>
      <p:cxnSp>
        <p:nvCxnSpPr>
          <p:cNvPr id="82" name="Straight Arrow Connector 81"/>
          <p:cNvCxnSpPr/>
          <p:nvPr/>
        </p:nvCxnSpPr>
        <p:spPr>
          <a:xfrm>
            <a:off x="5231626" y="3202432"/>
            <a:ext cx="3703" cy="500911"/>
          </a:xfrm>
          <a:prstGeom prst="straightConnector1">
            <a:avLst/>
          </a:prstGeom>
          <a:ln w="254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flipH="1" flipV="1">
            <a:off x="5235329" y="4239447"/>
            <a:ext cx="7038" cy="626145"/>
          </a:xfrm>
          <a:prstGeom prst="straightConnector1">
            <a:avLst/>
          </a:prstGeom>
          <a:ln w="254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328136" y="1119632"/>
            <a:ext cx="4454089" cy="523220"/>
          </a:xfrm>
          <a:prstGeom prst="rect">
            <a:avLst/>
          </a:prstGeom>
          <a:noFill/>
        </p:spPr>
        <p:txBody>
          <a:bodyPr wrap="none" rtlCol="0">
            <a:spAutoFit/>
          </a:bodyPr>
          <a:lstStyle/>
          <a:p>
            <a:r>
              <a:rPr lang="en-US" sz="2800" dirty="0"/>
              <a:t>Example in OpenStack Cloud</a:t>
            </a:r>
          </a:p>
        </p:txBody>
      </p:sp>
      <p:sp>
        <p:nvSpPr>
          <p:cNvPr id="88" name="Oval 87"/>
          <p:cNvSpPr/>
          <p:nvPr/>
        </p:nvSpPr>
        <p:spPr>
          <a:xfrm>
            <a:off x="1732393" y="2826562"/>
            <a:ext cx="935917" cy="2039029"/>
          </a:xfrm>
          <a:prstGeom prst="ellipse">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Oval 88"/>
          <p:cNvSpPr/>
          <p:nvPr/>
        </p:nvSpPr>
        <p:spPr>
          <a:xfrm>
            <a:off x="6781794" y="2987906"/>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TextBox 89"/>
          <p:cNvSpPr txBox="1"/>
          <p:nvPr/>
        </p:nvSpPr>
        <p:spPr>
          <a:xfrm>
            <a:off x="6705167" y="3011821"/>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VM1</a:t>
            </a:r>
            <a:endParaRPr lang="en-US" sz="1300" b="1" i="1" baseline="-25000" dirty="0">
              <a:solidFill>
                <a:schemeClr val="bg1"/>
              </a:solidFill>
              <a:latin typeface="Times" charset="0"/>
              <a:ea typeface="Times" charset="0"/>
              <a:cs typeface="Times" charset="0"/>
            </a:endParaRPr>
          </a:p>
        </p:txBody>
      </p:sp>
      <p:sp>
        <p:nvSpPr>
          <p:cNvPr id="91" name="Oval 90"/>
          <p:cNvSpPr/>
          <p:nvPr/>
        </p:nvSpPr>
        <p:spPr>
          <a:xfrm>
            <a:off x="8334510" y="4430753"/>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TextBox 91"/>
          <p:cNvSpPr txBox="1"/>
          <p:nvPr/>
        </p:nvSpPr>
        <p:spPr>
          <a:xfrm>
            <a:off x="8257883" y="4454668"/>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VM2</a:t>
            </a:r>
            <a:endParaRPr lang="en-US" sz="1300" b="1" i="1" baseline="-25000" dirty="0">
              <a:solidFill>
                <a:schemeClr val="bg1"/>
              </a:solidFill>
              <a:latin typeface="Times" charset="0"/>
              <a:ea typeface="Times" charset="0"/>
              <a:cs typeface="Times" charset="0"/>
            </a:endParaRPr>
          </a:p>
        </p:txBody>
      </p:sp>
      <p:sp>
        <p:nvSpPr>
          <p:cNvPr id="93" name="Oval 92"/>
          <p:cNvSpPr/>
          <p:nvPr/>
        </p:nvSpPr>
        <p:spPr>
          <a:xfrm>
            <a:off x="9935674" y="4404526"/>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TextBox 93"/>
          <p:cNvSpPr txBox="1"/>
          <p:nvPr/>
        </p:nvSpPr>
        <p:spPr>
          <a:xfrm>
            <a:off x="9859047" y="4428441"/>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VM3</a:t>
            </a:r>
            <a:endParaRPr lang="en-US" sz="1300" b="1" i="1" baseline="-25000" dirty="0">
              <a:solidFill>
                <a:schemeClr val="bg1"/>
              </a:solidFill>
              <a:latin typeface="Times" charset="0"/>
              <a:ea typeface="Times" charset="0"/>
              <a:cs typeface="Times" charset="0"/>
            </a:endParaRPr>
          </a:p>
        </p:txBody>
      </p:sp>
      <p:sp>
        <p:nvSpPr>
          <p:cNvPr id="95" name="Oval 94"/>
          <p:cNvSpPr/>
          <p:nvPr/>
        </p:nvSpPr>
        <p:spPr>
          <a:xfrm>
            <a:off x="10313110" y="4395059"/>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 name="TextBox 95"/>
          <p:cNvSpPr txBox="1"/>
          <p:nvPr/>
        </p:nvSpPr>
        <p:spPr>
          <a:xfrm>
            <a:off x="10236483" y="4418974"/>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VM5</a:t>
            </a:r>
            <a:endParaRPr lang="en-US" sz="1300" b="1" i="1" baseline="-25000" dirty="0">
              <a:solidFill>
                <a:schemeClr val="bg1"/>
              </a:solidFill>
              <a:latin typeface="Times" charset="0"/>
              <a:ea typeface="Times" charset="0"/>
              <a:cs typeface="Times" charset="0"/>
            </a:endParaRPr>
          </a:p>
        </p:txBody>
      </p:sp>
      <p:sp>
        <p:nvSpPr>
          <p:cNvPr id="97" name="Oval 96"/>
          <p:cNvSpPr/>
          <p:nvPr/>
        </p:nvSpPr>
        <p:spPr>
          <a:xfrm>
            <a:off x="10701936" y="4393072"/>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TextBox 97"/>
          <p:cNvSpPr txBox="1"/>
          <p:nvPr/>
        </p:nvSpPr>
        <p:spPr>
          <a:xfrm>
            <a:off x="10625309" y="4416987"/>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VM6</a:t>
            </a:r>
            <a:endParaRPr lang="en-US" sz="1300" b="1" i="1" baseline="-25000" dirty="0">
              <a:solidFill>
                <a:schemeClr val="bg1"/>
              </a:solidFill>
              <a:latin typeface="Times" charset="0"/>
              <a:ea typeface="Times" charset="0"/>
              <a:cs typeface="Times" charset="0"/>
            </a:endParaRPr>
          </a:p>
        </p:txBody>
      </p:sp>
      <p:sp>
        <p:nvSpPr>
          <p:cNvPr id="99" name="Oval 98"/>
          <p:cNvSpPr/>
          <p:nvPr/>
        </p:nvSpPr>
        <p:spPr>
          <a:xfrm>
            <a:off x="8756079" y="4779622"/>
            <a:ext cx="370257" cy="362388"/>
          </a:xfrm>
          <a:prstGeom prst="ellipse">
            <a:avLst/>
          </a:prstGeom>
          <a:solidFill>
            <a:schemeClr val="bg2">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TextBox 99"/>
          <p:cNvSpPr txBox="1"/>
          <p:nvPr/>
        </p:nvSpPr>
        <p:spPr>
          <a:xfrm>
            <a:off x="8733636" y="4814547"/>
            <a:ext cx="440289" cy="292388"/>
          </a:xfrm>
          <a:prstGeom prst="rect">
            <a:avLst/>
          </a:prstGeom>
          <a:noFill/>
        </p:spPr>
        <p:txBody>
          <a:bodyPr wrap="none" rtlCol="0">
            <a:spAutoFit/>
          </a:bodyPr>
          <a:lstStyle/>
          <a:p>
            <a:r>
              <a:rPr lang="en-US" sz="1300" b="1" i="1" dirty="0" err="1">
                <a:solidFill>
                  <a:schemeClr val="bg1"/>
                </a:solidFill>
                <a:latin typeface="Times" charset="0"/>
                <a:ea typeface="Times" charset="0"/>
                <a:cs typeface="Times" charset="0"/>
              </a:rPr>
              <a:t>Vol</a:t>
            </a:r>
            <a:endParaRPr lang="en-US" sz="1300" b="1" i="1" baseline="-25000" dirty="0">
              <a:solidFill>
                <a:schemeClr val="bg1"/>
              </a:solidFill>
              <a:latin typeface="Times" charset="0"/>
              <a:ea typeface="Times" charset="0"/>
              <a:cs typeface="Times" charset="0"/>
            </a:endParaRPr>
          </a:p>
        </p:txBody>
      </p:sp>
      <p:sp>
        <p:nvSpPr>
          <p:cNvPr id="102" name="Oval 101"/>
          <p:cNvSpPr/>
          <p:nvPr/>
        </p:nvSpPr>
        <p:spPr>
          <a:xfrm>
            <a:off x="6769004" y="3387040"/>
            <a:ext cx="370257" cy="3623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TextBox 102"/>
          <p:cNvSpPr txBox="1"/>
          <p:nvPr/>
        </p:nvSpPr>
        <p:spPr>
          <a:xfrm>
            <a:off x="6692377" y="3410955"/>
            <a:ext cx="560683" cy="292388"/>
          </a:xfrm>
          <a:prstGeom prst="rect">
            <a:avLst/>
          </a:prstGeom>
          <a:noFill/>
        </p:spPr>
        <p:txBody>
          <a:bodyPr wrap="none" rtlCol="0">
            <a:spAutoFit/>
          </a:bodyPr>
          <a:lstStyle/>
          <a:p>
            <a:r>
              <a:rPr lang="en-US" sz="1300" b="1" i="1" dirty="0">
                <a:solidFill>
                  <a:schemeClr val="bg1"/>
                </a:solidFill>
                <a:latin typeface="Times" charset="0"/>
                <a:ea typeface="Times" charset="0"/>
                <a:cs typeface="Times" charset="0"/>
              </a:rPr>
              <a:t>VM4</a:t>
            </a:r>
            <a:endParaRPr lang="en-US" sz="1300" b="1" i="1" baseline="-25000" dirty="0">
              <a:solidFill>
                <a:schemeClr val="bg1"/>
              </a:solidFill>
              <a:latin typeface="Times" charset="0"/>
              <a:ea typeface="Times" charset="0"/>
              <a:cs typeface="Times" charset="0"/>
            </a:endParaRPr>
          </a:p>
        </p:txBody>
      </p:sp>
      <p:sp>
        <p:nvSpPr>
          <p:cNvPr id="104" name="TextBox 103"/>
          <p:cNvSpPr txBox="1"/>
          <p:nvPr/>
        </p:nvSpPr>
        <p:spPr>
          <a:xfrm>
            <a:off x="802877" y="1640270"/>
            <a:ext cx="2762808" cy="369332"/>
          </a:xfrm>
          <a:prstGeom prst="rect">
            <a:avLst/>
          </a:prstGeom>
          <a:noFill/>
        </p:spPr>
        <p:txBody>
          <a:bodyPr wrap="none" rtlCol="0">
            <a:spAutoFit/>
          </a:bodyPr>
          <a:lstStyle/>
          <a:p>
            <a:r>
              <a:rPr lang="en-US"/>
              <a:t>VF Module (Heat Template)</a:t>
            </a:r>
          </a:p>
        </p:txBody>
      </p:sp>
    </p:spTree>
    <p:extLst>
      <p:ext uri="{BB962C8B-B14F-4D97-AF65-F5344CB8AC3E}">
        <p14:creationId xmlns:p14="http://schemas.microsoft.com/office/powerpoint/2010/main" val="189448477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0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5" grpId="0" animBg="1"/>
      <p:bldP spid="66" grpId="0" animBg="1"/>
      <p:bldP spid="67" grpId="0"/>
      <p:bldP spid="68" grpId="0"/>
      <p:bldP spid="69" grpId="0"/>
      <p:bldP spid="88" grpId="0" animBg="1"/>
      <p:bldP spid="89" grpId="0" animBg="1"/>
      <p:bldP spid="90" grpId="0"/>
      <p:bldP spid="91" grpId="0" animBg="1"/>
      <p:bldP spid="92" grpId="0"/>
      <p:bldP spid="93" grpId="0" animBg="1"/>
      <p:bldP spid="94" grpId="0"/>
      <p:bldP spid="95" grpId="0" animBg="1"/>
      <p:bldP spid="96" grpId="0"/>
      <p:bldP spid="97" grpId="0" animBg="1"/>
      <p:bldP spid="98" grpId="0"/>
      <p:bldP spid="99" grpId="0" animBg="1"/>
      <p:bldP spid="100" grpId="0"/>
      <p:bldP spid="102" grpId="0" animBg="1"/>
      <p:bldP spid="10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4912</TotalTime>
  <Words>1147</Words>
  <Application>Microsoft Office PowerPoint</Application>
  <PresentationFormat>Widescreen</PresentationFormat>
  <Paragraphs>198</Paragraphs>
  <Slides>14</Slides>
  <Notes>4</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.AppleSystemUIFont</vt:lpstr>
      <vt:lpstr>Arial</vt:lpstr>
      <vt:lpstr>Calibri</vt:lpstr>
      <vt:lpstr>Times</vt:lpstr>
      <vt:lpstr>Office Theme</vt:lpstr>
      <vt:lpstr>Fine Grained Workload Placement  Applicable to Distributed Edge Clouds &amp; Standard DC Clouds</vt:lpstr>
      <vt:lpstr>Workload Affinity and Anti-affinity – Concept   (Show it in slide show mode) </vt:lpstr>
      <vt:lpstr>Workload Affinity and Anti-affinity – Challenges</vt:lpstr>
      <vt:lpstr>Edge-clouds (for 5G and IOT) and Valet</vt:lpstr>
      <vt:lpstr>Fine Grained Workload Placement for Distributed Edge Clouds</vt:lpstr>
      <vt:lpstr>Deep Dive : VNF Placement Decision in ONAP</vt:lpstr>
      <vt:lpstr>What is the Placement Decision?</vt:lpstr>
      <vt:lpstr>VNFs Placement Requirements</vt:lpstr>
      <vt:lpstr>VNFs Placement Requirements </vt:lpstr>
      <vt:lpstr>A VNF Placement Use Case</vt:lpstr>
      <vt:lpstr>Why a Placement Decision in ONAP?</vt:lpstr>
      <vt:lpstr>Placement Decision Functions</vt:lpstr>
      <vt:lpstr>A Homing &amp; Placement Flow</vt:lpstr>
      <vt:lpstr>ONAP Dublin Scope &amp; Project Impact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Addepalli, Srinivasa R</cp:lastModifiedBy>
  <cp:revision>310</cp:revision>
  <dcterms:created xsi:type="dcterms:W3CDTF">2018-06-11T14:14:27Z</dcterms:created>
  <dcterms:modified xsi:type="dcterms:W3CDTF">2018-11-19T18:25:18Z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(3)W3UiEnwBsCi38oTKKDqVQjtUUttwXItSFHX0XT4hGwX0aeN38YCkH1Gfk76WIMN3bTeBJaUV
6yakZkm7Kv+WxsYNlPgbvMpkzA3bJHJAP8L8cteF8pHromaSqZDwHcLNMnUEGI0P9jqKsN3z
7ffp4zqp2cAp0MNfoU+Vhp/z1EiLC1DaSYwp142rzOeub/OvGgp8ddGmEnulSnwwDpTZkr0Q
irFcYnO+GYFolndZYq</vt:lpwstr>
  </property>
  <property fmtid="{D5CDD505-2E9C-101B-9397-08002B2CF9AE}" pid="3" name="_2015_ms_pID_7253431">
    <vt:lpwstr>7jttbE+hKr+8r28OubV/RVjD0Qt7jsKiQ6NX7vusB1vqfOFziRJp51
z31bYiZdAvXMBA6+7wJCrbzPPuhKJqpmBHmoFvb8pSVIf+gsG77bZGlVH5F8wfBJJkkfKvu1
JuXA+y26D5GQ2zYM6qb3FsKmUT5wa4NiO1M0VLqmoLnjuhFs1gP00GLJ1oGh9PR8HBgBr/Bz
BGA4c96sgwixNKlSlo7oxUzTS5aUkyYLj+62</vt:lpwstr>
  </property>
  <property fmtid="{D5CDD505-2E9C-101B-9397-08002B2CF9AE}" pid="4" name="_2015_ms_pID_7253432">
    <vt:lpwstr>pQ==</vt:lpwstr>
  </property>
</Properties>
</file>