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ink/ink1.xml" ContentType="application/inkml+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9"/>
  </p:notesMasterIdLst>
  <p:sldIdLst>
    <p:sldId id="256" r:id="rId2"/>
    <p:sldId id="257" r:id="rId3"/>
    <p:sldId id="295" r:id="rId4"/>
    <p:sldId id="332" r:id="rId5"/>
    <p:sldId id="276" r:id="rId6"/>
    <p:sldId id="351" r:id="rId7"/>
    <p:sldId id="353" r:id="rId8"/>
    <p:sldId id="281" r:id="rId9"/>
    <p:sldId id="355" r:id="rId10"/>
    <p:sldId id="342" r:id="rId11"/>
    <p:sldId id="343" r:id="rId12"/>
    <p:sldId id="344" r:id="rId13"/>
    <p:sldId id="345" r:id="rId14"/>
    <p:sldId id="346" r:id="rId15"/>
    <p:sldId id="347" r:id="rId16"/>
    <p:sldId id="354" r:id="rId17"/>
    <p:sldId id="356" r:id="rId18"/>
    <p:sldId id="360" r:id="rId19"/>
    <p:sldId id="357" r:id="rId20"/>
    <p:sldId id="358" r:id="rId21"/>
    <p:sldId id="359" r:id="rId22"/>
    <p:sldId id="361" r:id="rId23"/>
    <p:sldId id="367" r:id="rId24"/>
    <p:sldId id="363" r:id="rId25"/>
    <p:sldId id="364" r:id="rId26"/>
    <p:sldId id="365" r:id="rId27"/>
    <p:sldId id="366"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46A"/>
    <a:srgbClr val="BCC2CA"/>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25" autoAdjust="0"/>
    <p:restoredTop sz="95097" autoAdjust="0"/>
  </p:normalViewPr>
  <p:slideViewPr>
    <p:cSldViewPr snapToGrid="0" snapToObjects="1">
      <p:cViewPr varScale="1">
        <p:scale>
          <a:sx n="61" d="100"/>
          <a:sy n="61" d="100"/>
        </p:scale>
        <p:origin x="78" y="70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ink/ink1.xml><?xml version="1.0" encoding="utf-8"?>
<inkml:ink xmlns:inkml="http://www.w3.org/2003/InkML">
  <inkml:definitions>
    <inkml:context xml:id="ctx0">
      <inkml:inkSource xml:id="inkSrc0">
        <inkml:traceFormat>
          <inkml:channel name="X" type="integer" max="27648" units="cm"/>
          <inkml:channel name="Y" type="integer" max="15552" units="cm"/>
          <inkml:channel name="F" type="integer" max="2047" units="dev"/>
          <inkml:channel name="T" type="integer" max="2.14748E9" units="dev"/>
        </inkml:traceFormat>
        <inkml:channelProperties>
          <inkml:channelProperty channel="X" name="resolution" value="1000.28943" units="1/cm"/>
          <inkml:channelProperty channel="Y" name="resolution" value="1000.1286" units="1/cm"/>
          <inkml:channelProperty channel="F" name="resolution" value="0" units="1/dev"/>
          <inkml:channelProperty channel="T" name="resolution" value="1" units="1/dev"/>
        </inkml:channelProperties>
      </inkml:inkSource>
      <inkml:timestamp xml:id="ts0" timeString="2019-01-07T13:37:03.852"/>
    </inkml:context>
    <inkml:brush xml:id="br0">
      <inkml:brushProperty name="width" value="0.05292" units="cm"/>
      <inkml:brushProperty name="height" value="0.05292" units="cm"/>
      <inkml:brushProperty name="color" value="#FF0000"/>
    </inkml:brush>
  </inkml:definitions>
  <inkml:trace contextRef="#ctx0" brushRef="#br0">11879 15873 177 0,'-1'1'52'16,"1"-1"2"-16,-1 0-14 15,1 1-9-15,0-1-8 0,0 0-6 0,0 0-3 16,0 0-3-16,0 0-3 0,0 0-2 16,0 0-3-16,0 0-1 0,0 0 0 15,0 0 1-15,1 0 2 0,-1 0 1 16,0 0 3-16,0 0 0 0,0-1 3 0,0 1 1 15,0 0 1 1,0 0 2-16,0 0 1 0,0 1 1 0,0-1-2 0,0-1 0 16,0 2-3-16,0 0-2 0,0-1-3 15,0 0-4-15,1 3-1 0,2-3-1 16,-2 3-2-16,3 0-1 0,-1-1 1 16,3 2-1-16,-1 0 1 0,1-1-2 15,2 1 1-15,-2-2 0 16,-1 0 0-16,-1-2 3 0,-1 0 0 0,1 0 2 15,-3 0 2-15,0 0 0 0,1 0 0 16,-2 0 0-16,2 2-1 0,0-1-1 0,1 1-1 16,2-1-1-16,-2 1-1 0,1-1 0 15,1 2-1-15,-1-2 0 0,-1 0 0 16,1-1-1-16,-3-1 1 0,2-1 0 16,-2-2 0-16,0 0 1 0,-2 1-1 15,0-4 0-15,-2 1-2 0,0 0-3 16,-1-1-3-1,0 0-6-15,-1-2-5 0,3 0-8 0,-1 2-69 0,1 1-71 32,-3-1-171-32</inkml:trace>
  <inkml:trace contextRef="#ctx0" brushRef="#br0" timeOffset="856.6034">11952 15917 249 0,'0'0'58'0,"1"0"1"0,-1 0-28 16,-1 0-21-16,1 0-10 0,0 0 0 0,0 1 1 16,1 1 3-16,-1 1 3 15,0-1 4-15,0 1 5 0,1-1 4 0,-1-1 4 16,0 1 1-16,-1-1 2 0,1-1 1 16,0 0-1-16,-1-1-3 0,-1 1-4 15,1 0-2-15,-1 1-3 0,-1-1-2 16,0 0-2-16,-1 1-1 0,0 1-2 15,1 1 1-15,-1-1-1 0,-1 2 0 16,0-2 0-16,0 2-1 0,0 0 0 16,2 0 2-16,-2-1 0 0,1 1 2 15,2-2 0-15,-1 1 1 0,2-1 0 0,0-1-1 16,-1 1 0-16,2-2-2 0,-1 0-1 16,1 1-2-16,0 0 0 15,1 0-2 1,1 1 2-16,-1 1 0 0,-1 0 0 0,1-1 0 0,0 1 0 0,1-2 1 15,-2 1 0-15,0-2 0 16,0-1 0-16,0 1-1 0,0 0 0 0,1-1 1 0,-1-4-1 16,0-1-2-16,0-2-1 0,0-1 0 15,1-1-1-15,0 0-1 0,-1 0 0 32,3 4 0-32,-2 1-2 0,1 2-1 0,0 1-1 0,-1 0-3 0,-1 2-2 15,0 1-2-15,0 0-4 0,0 2-4 16,-1-1-3-16,1 3-5 0,0 1-3 15,-2 3-3-15</inkml:trace>
  <inkml:trace contextRef="#ctx0" brushRef="#br0" timeOffset="1776.2379">12186 15821 161 0,'0'1'42'16,"0"1"1"-16,0-4-18 0,1 4-7 0,-1-4 0 15,1 2 1-15,1 0 5 0,2 0 5 16,0 2 5-16,-1 0 3 0,2 3 0 16,0 1-5-16,1 3-4 0,1-2-7 15,-3 3-6-15,3-3-7 0,-1-1-3 16,-1 0-4-16,-1-3-1 0,1-1-2 16,-1-2 0-16,0 0 0 0,-1-1 0 15,-1 0 0-15,0 0 1 0,1-2 1 16,-2 1 0-16,-1-1 1 0,1 1-1 15,0-1 1-15,0 1-2 0,-1-1-1 0,2 2-2 16,-2 0-2-16,1 0-2 0,-1 1-6 16,0 0-8-16,0 1-33 0,0 0-27 15,-1 3-54-15,-2 1-122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1/9/2019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4" name="Do not delete"/>
          <p:cNvSpPr/>
          <p:nvPr userDrawn="1"/>
        </p:nvSpPr>
        <p:spPr>
          <a:xfrm>
            <a:off x="173256" y="4302495"/>
            <a:ext cx="6747309" cy="1780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dirty="0">
              <a:solidFill>
                <a:srgbClr val="FFFFFF"/>
              </a:solidFill>
            </a:endParaRPr>
          </a:p>
        </p:txBody>
      </p:sp>
      <p:sp>
        <p:nvSpPr>
          <p:cNvPr id="2" name="Title 1"/>
          <p:cNvSpPr>
            <a:spLocks noGrp="1"/>
          </p:cNvSpPr>
          <p:nvPr>
            <p:ph type="title" hasCustomPrompt="1"/>
          </p:nvPr>
        </p:nvSpPr>
        <p:spPr>
          <a:xfrm>
            <a:off x="389563" y="420905"/>
            <a:ext cx="10515600" cy="373949"/>
          </a:xfrm>
        </p:spPr>
        <p:txBody>
          <a:bodyPr/>
          <a:lstStyle>
            <a:lvl1pPr>
              <a:defRPr sz="2700">
                <a:solidFill>
                  <a:schemeClr val="accent3"/>
                </a:solidFill>
              </a:defRPr>
            </a:lvl1pPr>
          </a:lstStyle>
          <a:p>
            <a:r>
              <a:rPr lang="en-US" dirty="0"/>
              <a:t>click to edit master title style</a:t>
            </a:r>
          </a:p>
        </p:txBody>
      </p:sp>
      <p:sp>
        <p:nvSpPr>
          <p:cNvPr id="8" name="Slide Number Placeholder 5"/>
          <p:cNvSpPr>
            <a:spLocks noGrp="1"/>
          </p:cNvSpPr>
          <p:nvPr>
            <p:ph type="sldNum" sz="quarter" idx="4"/>
          </p:nvPr>
        </p:nvSpPr>
        <p:spPr>
          <a:xfrm>
            <a:off x="11400007" y="6405895"/>
            <a:ext cx="438768" cy="184666"/>
          </a:xfrm>
          <a:prstGeom prst="rect">
            <a:avLst/>
          </a:prstGeom>
        </p:spPr>
        <p:txBody>
          <a:bodyPr vert="horz" wrap="square" lIns="91440" tIns="45720" rIns="91440" bIns="45720" rtlCol="0" anchor="ctr">
            <a:spAutoFit/>
          </a:bodyPr>
          <a:lstStyle>
            <a:lvl1pPr algn="ctr">
              <a:defRPr sz="600">
                <a:solidFill>
                  <a:schemeClr val="bg1"/>
                </a:solidFill>
              </a:defRPr>
            </a:lvl1pPr>
          </a:lstStyle>
          <a:p>
            <a:fld id="{23331C8C-FA04-451E-8E18-09B309337E5D}" type="slidenum">
              <a:rPr lang="en-US" smtClean="0">
                <a:solidFill>
                  <a:srgbClr val="FFFFFF"/>
                </a:solidFill>
              </a:rPr>
              <a:pPr/>
              <a:t>‹#›</a:t>
            </a:fld>
            <a:endParaRPr lang="en-US" dirty="0">
              <a:solidFill>
                <a:srgbClr val="FFFFFF"/>
              </a:solidFill>
            </a:endParaRPr>
          </a:p>
        </p:txBody>
      </p:sp>
      <p:sp>
        <p:nvSpPr>
          <p:cNvPr id="3" name="Content Placeholder 2"/>
          <p:cNvSpPr>
            <a:spLocks noGrp="1"/>
          </p:cNvSpPr>
          <p:nvPr>
            <p:ph idx="1"/>
            <p:custDataLst>
              <p:tags r:id="rId1"/>
            </p:custDataLst>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0613132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Divider Gray">
    <p:spTree>
      <p:nvGrpSpPr>
        <p:cNvPr id="1" name=""/>
        <p:cNvGrpSpPr/>
        <p:nvPr/>
      </p:nvGrpSpPr>
      <p:grpSpPr>
        <a:xfrm>
          <a:off x="0" y="0"/>
          <a:ext cx="0" cy="0"/>
          <a:chOff x="0" y="0"/>
          <a:chExt cx="0" cy="0"/>
        </a:xfrm>
      </p:grpSpPr>
      <p:pic>
        <p:nvPicPr>
          <p:cNvPr id="3" name="Picture 2" descr="background_2.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Title 1"/>
          <p:cNvSpPr>
            <a:spLocks noGrp="1"/>
          </p:cNvSpPr>
          <p:nvPr>
            <p:ph type="ctrTitle" hasCustomPrompt="1"/>
          </p:nvPr>
        </p:nvSpPr>
        <p:spPr>
          <a:xfrm>
            <a:off x="1397984" y="3050385"/>
            <a:ext cx="10217101" cy="457048"/>
          </a:xfrm>
          <a:prstGeom prst="rect">
            <a:avLst/>
          </a:prstGeom>
        </p:spPr>
        <p:txBody>
          <a:bodyPr lIns="0" tIns="0" rIns="0" bIns="0" anchor="ctr" anchorCtr="0"/>
          <a:lstStyle>
            <a:lvl1pPr algn="l">
              <a:defRPr sz="3300" b="1">
                <a:solidFill>
                  <a:schemeClr val="bg1"/>
                </a:solidFill>
                <a:latin typeface="Arial"/>
                <a:cs typeface="Arial"/>
              </a:defRPr>
            </a:lvl1pPr>
          </a:lstStyle>
          <a:p>
            <a:r>
              <a:rPr lang="en-US" dirty="0" smtClean="0"/>
              <a:t>Divider Slide Gray</a:t>
            </a:r>
            <a:endParaRPr lang="en-US" dirty="0"/>
          </a:p>
        </p:txBody>
      </p:sp>
    </p:spTree>
    <p:extLst>
      <p:ext uri="{BB962C8B-B14F-4D97-AF65-F5344CB8AC3E}">
        <p14:creationId xmlns:p14="http://schemas.microsoft.com/office/powerpoint/2010/main" val="3788617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0"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
        <p:nvSpPr>
          <p:cNvPr id="5" name="MSIPCMContentMarking" descr="{&quot;HashCode&quot;:-1699574231,&quot;Placement&quot;:&quot;Footer&quot;}"/>
          <p:cNvSpPr txBox="1"/>
          <p:nvPr userDrawn="1"/>
        </p:nvSpPr>
        <p:spPr>
          <a:xfrm>
            <a:off x="0" y="6646927"/>
            <a:ext cx="619703" cy="211073"/>
          </a:xfrm>
          <a:prstGeom prst="rect">
            <a:avLst/>
          </a:prstGeom>
          <a:noFill/>
        </p:spPr>
        <p:txBody>
          <a:bodyPr vert="horz" wrap="square" lIns="0" tIns="0" rIns="0" bIns="0" rtlCol="0" anchor="ctr" anchorCtr="1">
            <a:spAutoFit/>
          </a:bodyPr>
          <a:lstStyle/>
          <a:p>
            <a:pPr algn="l">
              <a:spcBef>
                <a:spcPts val="0"/>
              </a:spcBef>
              <a:spcAft>
                <a:spcPts val="0"/>
              </a:spcAft>
            </a:pPr>
            <a:r>
              <a:rPr lang="en-GB" sz="700" smtClean="0">
                <a:solidFill>
                  <a:srgbClr val="000000"/>
                </a:solidFill>
                <a:latin typeface="Calibri" panose="020F0502020204030204" pitchFamily="34" charset="0"/>
              </a:rPr>
              <a:t>C2 General</a:t>
            </a:r>
            <a:endParaRPr lang="en-GB" sz="700">
              <a:solidFill>
                <a:srgbClr val="000000"/>
              </a:solidFill>
              <a:latin typeface="Calibri" panose="020F0502020204030204" pitchFamily="34" charset="0"/>
            </a:endParaRPr>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6" r:id="rId5"/>
    <p:sldLayoutId id="2147483657"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jira.onap.org/browse/SDC-1956"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customXml" Target="../ink/ink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iki.onap.org/pages/viewpage.action?pageId=45305743" TargetMode="Externa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sz="6000" dirty="0" smtClean="0"/>
              <a:t>VSP Compliance  </a:t>
            </a:r>
            <a:r>
              <a:rPr lang="en-US" dirty="0"/>
              <a:t/>
            </a:r>
            <a:br>
              <a:rPr lang="en-US" dirty="0"/>
            </a:br>
            <a:r>
              <a:rPr lang="en-US" dirty="0" smtClean="0"/>
              <a:t/>
            </a:r>
            <a:br>
              <a:rPr lang="en-US" dirty="0" smtClean="0"/>
            </a:br>
            <a:r>
              <a:rPr lang="en-US" dirty="0" smtClean="0"/>
              <a:t>Vodafone Group</a:t>
            </a:r>
            <a:br>
              <a:rPr lang="en-US" dirty="0" smtClean="0"/>
            </a:br>
            <a:r>
              <a:rPr lang="en-US" dirty="0" err="1" smtClean="0"/>
              <a:t>iconectiv</a:t>
            </a:r>
            <a:r>
              <a:rPr lang="en-US" dirty="0" smtClean="0"/>
              <a:t> </a:t>
            </a:r>
            <a:endParaRPr lang="en-US" dirty="0"/>
          </a:p>
        </p:txBody>
      </p:sp>
      <p:sp>
        <p:nvSpPr>
          <p:cNvPr id="5" name="Subtitle 2"/>
          <p:cNvSpPr>
            <a:spLocks noGrp="1"/>
          </p:cNvSpPr>
          <p:nvPr>
            <p:ph type="subTitle" idx="1"/>
          </p:nvPr>
        </p:nvSpPr>
        <p:spPr>
          <a:xfrm>
            <a:off x="4028487" y="5282314"/>
            <a:ext cx="4008788" cy="534185"/>
          </a:xfrm>
        </p:spPr>
        <p:txBody>
          <a:bodyPr/>
          <a:lstStyle>
            <a:lvl1pPr marL="0" indent="0" algn="l">
              <a:buNone/>
              <a:defRPr sz="1800" b="0" i="0">
                <a:solidFill>
                  <a:schemeClr val="bg1"/>
                </a:solidFill>
                <a:latin typeface="+mn-lt"/>
                <a:cs typeface="Helvetica Neue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r>
              <a:rPr lang="en-US" dirty="0" smtClean="0"/>
              <a:t>Date: 04 December, 2018</a:t>
            </a:r>
            <a:endParaRPr lang="en-US" dirty="0"/>
          </a:p>
        </p:txBody>
      </p:sp>
    </p:spTree>
    <p:extLst>
      <p:ext uri="{BB962C8B-B14F-4D97-AF65-F5344CB8AC3E}">
        <p14:creationId xmlns:p14="http://schemas.microsoft.com/office/powerpoint/2010/main" val="18082662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p:cNvSpPr>
            <a:spLocks noGrp="1"/>
          </p:cNvSpPr>
          <p:nvPr>
            <p:ph type="title"/>
          </p:nvPr>
        </p:nvSpPr>
        <p:spPr/>
        <p:txBody>
          <a:bodyPr>
            <a:normAutofit fontScale="90000"/>
          </a:bodyPr>
          <a:lstStyle/>
          <a:p>
            <a:r>
              <a:rPr lang="en-GB" dirty="0" smtClean="0"/>
              <a:t>SDC Validation Trigger</a:t>
            </a:r>
            <a:endParaRPr lang="en-US" dirty="0"/>
          </a:p>
        </p:txBody>
      </p:sp>
      <p:pic>
        <p:nvPicPr>
          <p:cNvPr id="4" name="Picture 3"/>
          <p:cNvPicPr>
            <a:picLocks noChangeAspect="1"/>
          </p:cNvPicPr>
          <p:nvPr/>
        </p:nvPicPr>
        <p:blipFill>
          <a:blip r:embed="rId2"/>
          <a:stretch>
            <a:fillRect/>
          </a:stretch>
        </p:blipFill>
        <p:spPr>
          <a:xfrm>
            <a:off x="1" y="997652"/>
            <a:ext cx="11010900" cy="5218244"/>
          </a:xfrm>
          <a:prstGeom prst="rect">
            <a:avLst/>
          </a:prstGeom>
        </p:spPr>
      </p:pic>
    </p:spTree>
    <p:extLst>
      <p:ext uri="{BB962C8B-B14F-4D97-AF65-F5344CB8AC3E}">
        <p14:creationId xmlns:p14="http://schemas.microsoft.com/office/powerpoint/2010/main" val="13431990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11</a:t>
            </a:fld>
            <a:endParaRPr lang="en-US" dirty="0"/>
          </a:p>
        </p:txBody>
      </p:sp>
      <p:sp>
        <p:nvSpPr>
          <p:cNvPr id="3" name="Title 2"/>
          <p:cNvSpPr>
            <a:spLocks noGrp="1"/>
          </p:cNvSpPr>
          <p:nvPr>
            <p:ph type="title"/>
          </p:nvPr>
        </p:nvSpPr>
        <p:spPr/>
        <p:txBody>
          <a:bodyPr>
            <a:normAutofit fontScale="90000"/>
          </a:bodyPr>
          <a:lstStyle/>
          <a:p>
            <a:r>
              <a:rPr lang="en-GB" dirty="0" smtClean="0"/>
              <a:t>SDC Submit Certification and Compliance Checks</a:t>
            </a:r>
            <a:endParaRPr lang="en-US" dirty="0"/>
          </a:p>
        </p:txBody>
      </p:sp>
      <p:pic>
        <p:nvPicPr>
          <p:cNvPr id="4" name="Picture 3"/>
          <p:cNvPicPr>
            <a:picLocks noChangeAspect="1"/>
          </p:cNvPicPr>
          <p:nvPr/>
        </p:nvPicPr>
        <p:blipFill>
          <a:blip r:embed="rId2"/>
          <a:stretch>
            <a:fillRect/>
          </a:stretch>
        </p:blipFill>
        <p:spPr>
          <a:xfrm>
            <a:off x="0" y="996059"/>
            <a:ext cx="12176062" cy="5508134"/>
          </a:xfrm>
          <a:prstGeom prst="rect">
            <a:avLst/>
          </a:prstGeom>
        </p:spPr>
      </p:pic>
    </p:spTree>
    <p:extLst>
      <p:ext uri="{BB962C8B-B14F-4D97-AF65-F5344CB8AC3E}">
        <p14:creationId xmlns:p14="http://schemas.microsoft.com/office/powerpoint/2010/main" val="4112011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12</a:t>
            </a:fld>
            <a:endParaRPr lang="en-US" dirty="0"/>
          </a:p>
        </p:txBody>
      </p:sp>
      <p:sp>
        <p:nvSpPr>
          <p:cNvPr id="3" name="Title 2"/>
          <p:cNvSpPr>
            <a:spLocks noGrp="1"/>
          </p:cNvSpPr>
          <p:nvPr>
            <p:ph type="title"/>
          </p:nvPr>
        </p:nvSpPr>
        <p:spPr/>
        <p:txBody>
          <a:bodyPr>
            <a:normAutofit fontScale="90000"/>
          </a:bodyPr>
          <a:lstStyle/>
          <a:p>
            <a:r>
              <a:rPr lang="en-GB" dirty="0" smtClean="0"/>
              <a:t>SDC Monitor Validation Summary</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96451"/>
            <a:ext cx="12039600" cy="5507742"/>
          </a:xfrm>
          <a:prstGeom prst="rect">
            <a:avLst/>
          </a:prstGeom>
        </p:spPr>
      </p:pic>
    </p:spTree>
    <p:extLst>
      <p:ext uri="{BB962C8B-B14F-4D97-AF65-F5344CB8AC3E}">
        <p14:creationId xmlns:p14="http://schemas.microsoft.com/office/powerpoint/2010/main" val="16600241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13</a:t>
            </a:fld>
            <a:endParaRPr lang="en-US" dirty="0"/>
          </a:p>
        </p:txBody>
      </p:sp>
      <p:sp>
        <p:nvSpPr>
          <p:cNvPr id="3" name="Title 2"/>
          <p:cNvSpPr>
            <a:spLocks noGrp="1"/>
          </p:cNvSpPr>
          <p:nvPr>
            <p:ph type="title"/>
          </p:nvPr>
        </p:nvSpPr>
        <p:spPr/>
        <p:txBody>
          <a:bodyPr>
            <a:normAutofit fontScale="90000"/>
          </a:bodyPr>
          <a:lstStyle/>
          <a:p>
            <a:r>
              <a:rPr lang="en-GB" dirty="0" smtClean="0"/>
              <a:t>SDC Monitor Validation Details</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96451"/>
            <a:ext cx="12176062" cy="5507742"/>
          </a:xfrm>
          <a:prstGeom prst="rect">
            <a:avLst/>
          </a:prstGeom>
        </p:spPr>
      </p:pic>
    </p:spTree>
    <p:extLst>
      <p:ext uri="{BB962C8B-B14F-4D97-AF65-F5344CB8AC3E}">
        <p14:creationId xmlns:p14="http://schemas.microsoft.com/office/powerpoint/2010/main" val="15140774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14</a:t>
            </a:fld>
            <a:endParaRPr lang="en-US" dirty="0"/>
          </a:p>
        </p:txBody>
      </p:sp>
      <p:sp>
        <p:nvSpPr>
          <p:cNvPr id="3" name="Title 2"/>
          <p:cNvSpPr>
            <a:spLocks noGrp="1"/>
          </p:cNvSpPr>
          <p:nvPr>
            <p:ph type="title"/>
          </p:nvPr>
        </p:nvSpPr>
        <p:spPr/>
        <p:txBody>
          <a:bodyPr>
            <a:normAutofit fontScale="90000"/>
          </a:bodyPr>
          <a:lstStyle/>
          <a:p>
            <a:r>
              <a:rPr lang="en-US" dirty="0" smtClean="0"/>
              <a:t>Execution</a:t>
            </a:r>
            <a:endParaRPr lang="en-US" dirty="0"/>
          </a:p>
        </p:txBody>
      </p:sp>
      <p:sp>
        <p:nvSpPr>
          <p:cNvPr id="62" name="Text Placeholder 3"/>
          <p:cNvSpPr>
            <a:spLocks noGrp="1"/>
          </p:cNvSpPr>
          <p:nvPr>
            <p:ph type="body" sz="quarter" idx="10"/>
          </p:nvPr>
        </p:nvSpPr>
        <p:spPr>
          <a:xfrm>
            <a:off x="472966" y="1138238"/>
            <a:ext cx="11347559" cy="5170487"/>
          </a:xfrm>
        </p:spPr>
        <p:txBody>
          <a:bodyPr>
            <a:normAutofit/>
          </a:bodyPr>
          <a:lstStyle/>
          <a:p>
            <a:r>
              <a:rPr lang="en-US" dirty="0" smtClean="0"/>
              <a:t>Phase I (Dublin Release):</a:t>
            </a:r>
          </a:p>
          <a:p>
            <a:pPr lvl="1"/>
            <a:r>
              <a:rPr lang="en-US" dirty="0" smtClean="0"/>
              <a:t>Registry will be deployed as an external component</a:t>
            </a:r>
          </a:p>
          <a:p>
            <a:pPr lvl="1"/>
            <a:r>
              <a:rPr lang="en-US" dirty="0" smtClean="0"/>
              <a:t>Designer may be able to proceed even if there are failures in compliance/certification checks. Re-submitting the VSP is made optional. However, BAU validation checks built into SDC will still follow BAU flow.</a:t>
            </a:r>
          </a:p>
          <a:p>
            <a:pPr lvl="1"/>
            <a:endParaRPr lang="en-US" dirty="0" smtClean="0"/>
          </a:p>
          <a:p>
            <a:pPr marL="228600" lvl="1">
              <a:spcBef>
                <a:spcPts val="1000"/>
              </a:spcBef>
              <a:buFont typeface="Arial" charset="0"/>
              <a:buChar char="•"/>
            </a:pPr>
            <a:r>
              <a:rPr lang="en-US" sz="2800" dirty="0" smtClean="0">
                <a:solidFill>
                  <a:schemeClr val="bg1">
                    <a:lumMod val="65000"/>
                  </a:schemeClr>
                </a:solidFill>
              </a:rPr>
              <a:t>Future Enhancement Phases:</a:t>
            </a:r>
            <a:endParaRPr lang="en-US" sz="2800" dirty="0">
              <a:solidFill>
                <a:schemeClr val="bg1">
                  <a:lumMod val="65000"/>
                </a:schemeClr>
              </a:solidFill>
            </a:endParaRPr>
          </a:p>
          <a:p>
            <a:pPr lvl="1"/>
            <a:r>
              <a:rPr lang="en-US" dirty="0" smtClean="0">
                <a:solidFill>
                  <a:schemeClr val="bg1">
                    <a:lumMod val="65000"/>
                  </a:schemeClr>
                </a:solidFill>
              </a:rPr>
              <a:t>Registry to be merged into VTP project.</a:t>
            </a:r>
          </a:p>
          <a:p>
            <a:pPr lvl="1"/>
            <a:r>
              <a:rPr lang="en-US" dirty="0" smtClean="0">
                <a:solidFill>
                  <a:schemeClr val="bg1">
                    <a:lumMod val="65000"/>
                  </a:schemeClr>
                </a:solidFill>
              </a:rPr>
              <a:t>Designer will have to re-submit VSP template in case of validation failures for the certification/compliance checks.</a:t>
            </a:r>
          </a:p>
        </p:txBody>
      </p:sp>
    </p:spTree>
    <p:extLst>
      <p:ext uri="{BB962C8B-B14F-4D97-AF65-F5344CB8AC3E}">
        <p14:creationId xmlns:p14="http://schemas.microsoft.com/office/powerpoint/2010/main" val="11254386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15</a:t>
            </a:fld>
            <a:endParaRPr lang="en-US" dirty="0"/>
          </a:p>
        </p:txBody>
      </p:sp>
      <p:sp>
        <p:nvSpPr>
          <p:cNvPr id="3" name="Title 2"/>
          <p:cNvSpPr>
            <a:spLocks noGrp="1"/>
          </p:cNvSpPr>
          <p:nvPr>
            <p:ph type="title"/>
          </p:nvPr>
        </p:nvSpPr>
        <p:spPr/>
        <p:txBody>
          <a:bodyPr>
            <a:normAutofit fontScale="90000"/>
          </a:bodyPr>
          <a:lstStyle/>
          <a:p>
            <a:r>
              <a:rPr lang="en-US" dirty="0" smtClean="0"/>
              <a:t>JIRA</a:t>
            </a:r>
            <a:endParaRPr lang="en-US" dirty="0"/>
          </a:p>
        </p:txBody>
      </p:sp>
      <p:graphicFrame>
        <p:nvGraphicFramePr>
          <p:cNvPr id="4" name="Table 3"/>
          <p:cNvGraphicFramePr>
            <a:graphicFrameLocks noGrp="1"/>
          </p:cNvGraphicFramePr>
          <p:nvPr>
            <p:extLst/>
          </p:nvPr>
        </p:nvGraphicFramePr>
        <p:xfrm>
          <a:off x="314961" y="1192108"/>
          <a:ext cx="11505564" cy="3302000"/>
        </p:xfrm>
        <a:graphic>
          <a:graphicData uri="http://schemas.openxmlformats.org/drawingml/2006/table">
            <a:tbl>
              <a:tblPr firstRow="1" bandRow="1">
                <a:tableStyleId>{5C22544A-7EE6-4342-B048-85BDC9FD1C3A}</a:tableStyleId>
              </a:tblPr>
              <a:tblGrid>
                <a:gridCol w="1586410">
                  <a:extLst>
                    <a:ext uri="{9D8B030D-6E8A-4147-A177-3AD203B41FA5}">
                      <a16:colId xmlns:a16="http://schemas.microsoft.com/office/drawing/2014/main" xmlns="" val="839864285"/>
                    </a:ext>
                  </a:extLst>
                </a:gridCol>
                <a:gridCol w="6472608">
                  <a:extLst>
                    <a:ext uri="{9D8B030D-6E8A-4147-A177-3AD203B41FA5}">
                      <a16:colId xmlns:a16="http://schemas.microsoft.com/office/drawing/2014/main" xmlns="" val="1582442120"/>
                    </a:ext>
                  </a:extLst>
                </a:gridCol>
                <a:gridCol w="3446546">
                  <a:extLst>
                    <a:ext uri="{9D8B030D-6E8A-4147-A177-3AD203B41FA5}">
                      <a16:colId xmlns:a16="http://schemas.microsoft.com/office/drawing/2014/main" xmlns="" val="2431462637"/>
                    </a:ext>
                  </a:extLst>
                </a:gridCol>
              </a:tblGrid>
              <a:tr h="370840">
                <a:tc>
                  <a:txBody>
                    <a:bodyPr/>
                    <a:lstStyle/>
                    <a:p>
                      <a:r>
                        <a:rPr lang="en-US" sz="1800" dirty="0" smtClean="0">
                          <a:latin typeface="Arial" panose="020B0604020202020204" pitchFamily="34" charset="0"/>
                          <a:cs typeface="Arial" panose="020B0604020202020204" pitchFamily="34" charset="0"/>
                        </a:rPr>
                        <a:t>Issue</a:t>
                      </a:r>
                      <a:r>
                        <a:rPr lang="en-US" sz="1800" baseline="0" dirty="0" smtClean="0">
                          <a:latin typeface="Arial" panose="020B0604020202020204" pitchFamily="34" charset="0"/>
                          <a:cs typeface="Arial" panose="020B0604020202020204" pitchFamily="34" charset="0"/>
                        </a:rPr>
                        <a:t> ID</a:t>
                      </a:r>
                      <a:endParaRPr lang="en-US"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Description</a:t>
                      </a:r>
                      <a:endParaRPr lang="en-US"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Link</a:t>
                      </a:r>
                      <a:endParaRPr lang="en-US"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493031439"/>
                  </a:ext>
                </a:extLst>
              </a:tr>
              <a:tr h="370840">
                <a:tc>
                  <a:txBody>
                    <a:bodyPr/>
                    <a:lstStyle/>
                    <a:p>
                      <a:r>
                        <a:rPr lang="en-US" sz="1800" u="sng" dirty="0" smtClean="0">
                          <a:hlinkClick r:id="rId2"/>
                        </a:rPr>
                        <a:t>SDC-1956</a:t>
                      </a:r>
                      <a:endParaRPr lang="en-US" sz="1800" dirty="0">
                        <a:latin typeface="Arial" panose="020B0604020202020204" pitchFamily="34" charset="0"/>
                        <a:cs typeface="Arial" panose="020B0604020202020204" pitchFamily="34" charset="0"/>
                      </a:endParaRPr>
                    </a:p>
                  </a:txBody>
                  <a:tcPr/>
                </a:tc>
                <a:tc>
                  <a:txBody>
                    <a:bodyPr/>
                    <a:lstStyle/>
                    <a:p>
                      <a:r>
                        <a:rPr lang="en-US" dirty="0" smtClean="0">
                          <a:effectLst/>
                        </a:rPr>
                        <a:t>Currently, Metadata values passed by </a:t>
                      </a:r>
                      <a:r>
                        <a:rPr lang="en-US" dirty="0" smtClean="0">
                          <a:effectLst/>
                        </a:rPr>
                        <a:t>VSR </a:t>
                      </a:r>
                      <a:r>
                        <a:rPr lang="en-US" dirty="0" smtClean="0">
                          <a:effectLst/>
                        </a:rPr>
                        <a:t>package can contain values that are either not compliance to ONAP standards or not compatible with the installed VID environment that can lead to deployment failures. This proposal proposes to add dynamic checks within SDC to be able to check passed metadata values against a registry that contains the check criteria. the content of the registry can be pre-loaded with standard static criteria, but also can be configured to add custom checks that are related to specific VID deployments.</a:t>
                      </a:r>
                    </a:p>
                  </a:txBody>
                  <a:tcPr/>
                </a:tc>
                <a:tc>
                  <a:txBody>
                    <a:bodyPr/>
                    <a:lstStyle/>
                    <a:p>
                      <a:pPr marL="0" indent="0">
                        <a:buNone/>
                      </a:pPr>
                      <a:r>
                        <a:rPr lang="en-US" sz="1800" u="sng" dirty="0" smtClean="0">
                          <a:hlinkClick r:id="rId2"/>
                        </a:rPr>
                        <a:t>https://jira.onap.org/browse/SDC-1956</a:t>
                      </a:r>
                      <a:endParaRPr lang="en-US" sz="1800" u="sng" dirty="0" smtClean="0"/>
                    </a:p>
                  </a:txBody>
                  <a:tcPr/>
                </a:tc>
                <a:extLst>
                  <a:ext uri="{0D108BD9-81ED-4DB2-BD59-A6C34878D82A}">
                    <a16:rowId xmlns:a16="http://schemas.microsoft.com/office/drawing/2014/main" xmlns="" val="1166901668"/>
                  </a:ext>
                </a:extLst>
              </a:tr>
              <a:tr h="370840">
                <a:tc>
                  <a:txBody>
                    <a:bodyPr/>
                    <a:lstStyle/>
                    <a:p>
                      <a:endParaRPr lang="en-US" sz="1800" dirty="0">
                        <a:latin typeface="Arial" panose="020B0604020202020204" pitchFamily="34" charset="0"/>
                        <a:cs typeface="Arial" panose="020B0604020202020204" pitchFamily="34" charset="0"/>
                      </a:endParaRPr>
                    </a:p>
                  </a:txBody>
                  <a:tcPr/>
                </a:tc>
                <a:tc>
                  <a:txBody>
                    <a:bodyPr/>
                    <a:lstStyle/>
                    <a:p>
                      <a:endParaRPr lang="en-US" sz="1800" dirty="0">
                        <a:latin typeface="Arial" panose="020B0604020202020204" pitchFamily="34" charset="0"/>
                        <a:cs typeface="Arial" panose="020B0604020202020204" pitchFamily="34" charset="0"/>
                      </a:endParaRPr>
                    </a:p>
                  </a:txBody>
                  <a:tcPr/>
                </a:tc>
                <a:tc>
                  <a:txBody>
                    <a:bodyPr/>
                    <a:lstStyle/>
                    <a:p>
                      <a:endParaRPr lang="en-US" sz="1800" dirty="0" smtClean="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426715327"/>
                  </a:ext>
                </a:extLst>
              </a:tr>
            </a:tbl>
          </a:graphicData>
        </a:graphic>
      </p:graphicFrame>
    </p:spTree>
    <p:extLst>
      <p:ext uri="{BB962C8B-B14F-4D97-AF65-F5344CB8AC3E}">
        <p14:creationId xmlns:p14="http://schemas.microsoft.com/office/powerpoint/2010/main" val="32936760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97984" y="3050385"/>
            <a:ext cx="10217101" cy="457048"/>
          </a:xfrm>
        </p:spPr>
        <p:txBody>
          <a:bodyPr/>
          <a:lstStyle/>
          <a:p>
            <a:r>
              <a:rPr lang="en-US" dirty="0" smtClean="0"/>
              <a:t>Certifications Query Backend</a:t>
            </a:r>
            <a:endParaRPr lang="en-US" dirty="0"/>
          </a:p>
        </p:txBody>
      </p:sp>
    </p:spTree>
    <p:extLst>
      <p:ext uri="{BB962C8B-B14F-4D97-AF65-F5344CB8AC3E}">
        <p14:creationId xmlns:p14="http://schemas.microsoft.com/office/powerpoint/2010/main" val="7461257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23331C8C-FA04-451E-8E18-09B309337E5D}" type="slidenum">
              <a:rPr lang="en-US" smtClean="0">
                <a:solidFill>
                  <a:srgbClr val="FFFFFF"/>
                </a:solidFill>
              </a:rPr>
              <a:pPr/>
              <a:t>17</a:t>
            </a:fld>
            <a:endParaRPr lang="en-US" dirty="0">
              <a:solidFill>
                <a:srgbClr val="FFFFFF"/>
              </a:solidFill>
            </a:endParaRPr>
          </a:p>
        </p:txBody>
      </p:sp>
      <p:pic>
        <p:nvPicPr>
          <p:cNvPr id="5" name="Picture 4"/>
          <p:cNvPicPr/>
          <p:nvPr/>
        </p:nvPicPr>
        <p:blipFill>
          <a:blip r:embed="rId2"/>
          <a:stretch>
            <a:fillRect/>
          </a:stretch>
        </p:blipFill>
        <p:spPr>
          <a:xfrm>
            <a:off x="1236661" y="1359624"/>
            <a:ext cx="9316247" cy="4077013"/>
          </a:xfrm>
          <a:prstGeom prst="rect">
            <a:avLst/>
          </a:prstGeom>
          <a:ln>
            <a:noFill/>
          </a:ln>
        </p:spPr>
      </p:pic>
      <p:sp>
        <p:nvSpPr>
          <p:cNvPr id="7" name="Rectangle 6"/>
          <p:cNvSpPr/>
          <p:nvPr/>
        </p:nvSpPr>
        <p:spPr>
          <a:xfrm>
            <a:off x="5987143" y="2579914"/>
            <a:ext cx="1453249" cy="368851"/>
          </a:xfrm>
          <a:prstGeom prst="rect">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667175"/>
              </a:solidFill>
              <a:latin typeface="Calibri" panose="020F0502020204030204" pitchFamily="34" charset="0"/>
            </a:endParaRPr>
          </a:p>
        </p:txBody>
      </p:sp>
      <p:sp>
        <p:nvSpPr>
          <p:cNvPr id="9" name="TextBox 8"/>
          <p:cNvSpPr txBox="1"/>
          <p:nvPr/>
        </p:nvSpPr>
        <p:spPr>
          <a:xfrm>
            <a:off x="6117327" y="2567559"/>
            <a:ext cx="1208759" cy="369332"/>
          </a:xfrm>
          <a:prstGeom prst="rect">
            <a:avLst/>
          </a:prstGeom>
          <a:noFill/>
          <a:ln>
            <a:noFill/>
          </a:ln>
        </p:spPr>
        <p:txBody>
          <a:bodyPr wrap="square" rtlCol="0">
            <a:spAutoFit/>
          </a:bodyPr>
          <a:lstStyle/>
          <a:p>
            <a:pPr algn="ctr"/>
            <a:r>
              <a:rPr lang="en-US" dirty="0" smtClean="0"/>
              <a:t>plug-in</a:t>
            </a:r>
            <a:endParaRPr lang="en-US" dirty="0"/>
          </a:p>
        </p:txBody>
      </p:sp>
      <p:sp>
        <p:nvSpPr>
          <p:cNvPr id="2" name="Rectangle 1"/>
          <p:cNvSpPr/>
          <p:nvPr/>
        </p:nvSpPr>
        <p:spPr>
          <a:xfrm>
            <a:off x="4833257" y="5083629"/>
            <a:ext cx="2797629" cy="544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smtClean="0">
              <a:solidFill>
                <a:srgbClr val="FFFFFF"/>
              </a:solidFill>
              <a:latin typeface="Calibri" panose="020F0502020204030204" pitchFamily="34" charset="0"/>
            </a:endParaRPr>
          </a:p>
        </p:txBody>
      </p:sp>
      <p:sp>
        <p:nvSpPr>
          <p:cNvPr id="11" name="Title 1"/>
          <p:cNvSpPr>
            <a:spLocks noGrp="1"/>
          </p:cNvSpPr>
          <p:nvPr>
            <p:ph type="title"/>
          </p:nvPr>
        </p:nvSpPr>
        <p:spPr>
          <a:xfrm>
            <a:off x="389563" y="303180"/>
            <a:ext cx="11010444" cy="609398"/>
          </a:xfrm>
        </p:spPr>
        <p:txBody>
          <a:bodyPr>
            <a:normAutofit fontScale="90000"/>
          </a:bodyPr>
          <a:lstStyle/>
          <a:p>
            <a:r>
              <a:rPr lang="en-US" sz="2400" dirty="0" smtClean="0">
                <a:solidFill>
                  <a:schemeClr val="bg1"/>
                </a:solidFill>
              </a:rPr>
              <a:t>Software Modules</a:t>
            </a:r>
            <a:br>
              <a:rPr lang="en-US" sz="2400" dirty="0" smtClean="0">
                <a:solidFill>
                  <a:schemeClr val="bg1"/>
                </a:solidFill>
              </a:rPr>
            </a:br>
            <a:endParaRPr lang="en-US" sz="2000" dirty="0">
              <a:solidFill>
                <a:schemeClr val="bg1"/>
              </a:solidFill>
            </a:endParaRPr>
          </a:p>
        </p:txBody>
      </p:sp>
      <p:sp>
        <p:nvSpPr>
          <p:cNvPr id="15" name="Rectangle 14"/>
          <p:cNvSpPr/>
          <p:nvPr/>
        </p:nvSpPr>
        <p:spPr>
          <a:xfrm>
            <a:off x="7440391" y="3640482"/>
            <a:ext cx="2110642" cy="369332"/>
          </a:xfrm>
          <a:prstGeom prst="rect">
            <a:avLst/>
          </a:prstGeom>
        </p:spPr>
        <p:txBody>
          <a:bodyPr wrap="none">
            <a:spAutoFit/>
          </a:bodyPr>
          <a:lstStyle/>
          <a:p>
            <a:r>
              <a:rPr lang="en-US" b="1" dirty="0" smtClean="0">
                <a:solidFill>
                  <a:srgbClr val="FF0000"/>
                </a:solidFill>
              </a:rPr>
              <a:t>Certifications query </a:t>
            </a:r>
          </a:p>
        </p:txBody>
      </p:sp>
      <p:grpSp>
        <p:nvGrpSpPr>
          <p:cNvPr id="13" name="Group 12"/>
          <p:cNvGrpSpPr/>
          <p:nvPr/>
        </p:nvGrpSpPr>
        <p:grpSpPr>
          <a:xfrm>
            <a:off x="6721706" y="4177909"/>
            <a:ext cx="1386703" cy="1550773"/>
            <a:chOff x="4875646" y="3068811"/>
            <a:chExt cx="1386703" cy="1550773"/>
          </a:xfrm>
        </p:grpSpPr>
        <p:sp>
          <p:nvSpPr>
            <p:cNvPr id="14" name="Rectangle 13"/>
            <p:cNvSpPr/>
            <p:nvPr/>
          </p:nvSpPr>
          <p:spPr>
            <a:xfrm>
              <a:off x="4875646" y="3068811"/>
              <a:ext cx="1386703" cy="1550773"/>
            </a:xfrm>
            <a:prstGeom prst="rect">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667175"/>
                </a:solidFill>
                <a:latin typeface="Calibri" panose="020F0502020204030204" pitchFamily="34" charset="0"/>
              </a:endParaRPr>
            </a:p>
          </p:txBody>
        </p:sp>
        <p:sp>
          <p:nvSpPr>
            <p:cNvPr id="16" name="Can 15"/>
            <p:cNvSpPr/>
            <p:nvPr/>
          </p:nvSpPr>
          <p:spPr>
            <a:xfrm>
              <a:off x="5076736" y="4063050"/>
              <a:ext cx="984522" cy="447379"/>
            </a:xfrm>
            <a:prstGeom prst="can">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667175"/>
                </a:solidFill>
                <a:latin typeface="Calibri" panose="020F0502020204030204" pitchFamily="34" charset="0"/>
              </a:endParaRPr>
            </a:p>
          </p:txBody>
        </p:sp>
        <p:sp>
          <p:nvSpPr>
            <p:cNvPr id="17" name="TextBox 16"/>
            <p:cNvSpPr txBox="1"/>
            <p:nvPr/>
          </p:nvSpPr>
          <p:spPr>
            <a:xfrm>
              <a:off x="5030599" y="3097604"/>
              <a:ext cx="1145571" cy="923330"/>
            </a:xfrm>
            <a:prstGeom prst="rect">
              <a:avLst/>
            </a:prstGeom>
            <a:noFill/>
          </p:spPr>
          <p:txBody>
            <a:bodyPr vert="horz" wrap="none" rtlCol="0">
              <a:spAutoFit/>
            </a:bodyPr>
            <a:lstStyle/>
            <a:p>
              <a:pPr algn="ctr" rtl="0" eaLnBrk="1" fontAlgn="auto" hangingPunct="1">
                <a:lnSpc>
                  <a:spcPct val="100000"/>
                </a:lnSpc>
                <a:spcBef>
                  <a:spcPts val="0"/>
                </a:spcBef>
                <a:spcAft>
                  <a:spcPts val="0"/>
                </a:spcAft>
              </a:pPr>
              <a:r>
                <a:rPr lang="en-US" dirty="0">
                  <a:solidFill>
                    <a:srgbClr val="667175"/>
                  </a:solidFill>
                  <a:latin typeface="Calibri" panose="020F0502020204030204" pitchFamily="34" charset="0"/>
                </a:rPr>
                <a:t>i</a:t>
              </a:r>
              <a:r>
                <a:rPr lang="en-US" sz="1800" b="0" i="0" u="none" baseline="0" dirty="0" smtClean="0">
                  <a:solidFill>
                    <a:srgbClr val="667175"/>
                  </a:solidFill>
                  <a:latin typeface="Calibri" panose="020F0502020204030204" pitchFamily="34" charset="0"/>
                </a:rPr>
                <a:t>conectiv</a:t>
              </a:r>
            </a:p>
            <a:p>
              <a:pPr algn="ctr" rtl="0" eaLnBrk="1" fontAlgn="auto" hangingPunct="1">
                <a:lnSpc>
                  <a:spcPct val="100000"/>
                </a:lnSpc>
                <a:spcBef>
                  <a:spcPts val="0"/>
                </a:spcBef>
                <a:spcAft>
                  <a:spcPts val="0"/>
                </a:spcAft>
              </a:pPr>
              <a:r>
                <a:rPr lang="en-US" dirty="0">
                  <a:solidFill>
                    <a:srgbClr val="667175"/>
                  </a:solidFill>
                  <a:latin typeface="Calibri" panose="020F0502020204030204" pitchFamily="34" charset="0"/>
                </a:rPr>
                <a:t>h</a:t>
              </a:r>
              <a:r>
                <a:rPr lang="en-US" dirty="0" smtClean="0">
                  <a:solidFill>
                    <a:srgbClr val="667175"/>
                  </a:solidFill>
                  <a:latin typeface="Calibri" panose="020F0502020204030204" pitchFamily="34" charset="0"/>
                </a:rPr>
                <a:t>osted </a:t>
              </a:r>
            </a:p>
            <a:p>
              <a:pPr algn="ctr" rtl="0" eaLnBrk="1" fontAlgn="auto" hangingPunct="1">
                <a:lnSpc>
                  <a:spcPct val="100000"/>
                </a:lnSpc>
                <a:spcBef>
                  <a:spcPts val="0"/>
                </a:spcBef>
                <a:spcAft>
                  <a:spcPts val="0"/>
                </a:spcAft>
              </a:pPr>
              <a:r>
                <a:rPr lang="en-US" dirty="0" smtClean="0">
                  <a:solidFill>
                    <a:srgbClr val="667175"/>
                  </a:solidFill>
                  <a:latin typeface="Calibri" panose="020F0502020204030204" pitchFamily="34" charset="0"/>
                </a:rPr>
                <a:t>repository</a:t>
              </a:r>
              <a:endParaRPr lang="en-US" sz="1800" b="0" i="0" u="none" baseline="0" dirty="0" smtClean="0">
                <a:solidFill>
                  <a:srgbClr val="667175"/>
                </a:solidFill>
                <a:latin typeface="Calibri" panose="020F0502020204030204" pitchFamily="34" charset="0"/>
              </a:endParaRPr>
            </a:p>
          </p:txBody>
        </p:sp>
      </p:grpSp>
    </p:spTree>
    <p:extLst>
      <p:ext uri="{BB962C8B-B14F-4D97-AF65-F5344CB8AC3E}">
        <p14:creationId xmlns:p14="http://schemas.microsoft.com/office/powerpoint/2010/main" val="33090140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18</a:t>
            </a:fld>
            <a:endParaRPr lang="en-US" dirty="0"/>
          </a:p>
        </p:txBody>
      </p:sp>
      <p:sp>
        <p:nvSpPr>
          <p:cNvPr id="3" name="Title 2"/>
          <p:cNvSpPr>
            <a:spLocks noGrp="1"/>
          </p:cNvSpPr>
          <p:nvPr>
            <p:ph type="title"/>
          </p:nvPr>
        </p:nvSpPr>
        <p:spPr/>
        <p:txBody>
          <a:bodyPr>
            <a:normAutofit fontScale="90000"/>
          </a:bodyPr>
          <a:lstStyle/>
          <a:p>
            <a:r>
              <a:rPr lang="en-US" dirty="0" smtClean="0"/>
              <a:t>SDC Designer Onboarding Flow</a:t>
            </a:r>
            <a:endParaRPr lang="en-US" dirty="0"/>
          </a:p>
        </p:txBody>
      </p:sp>
      <p:grpSp>
        <p:nvGrpSpPr>
          <p:cNvPr id="46" name="Group 45"/>
          <p:cNvGrpSpPr/>
          <p:nvPr/>
        </p:nvGrpSpPr>
        <p:grpSpPr>
          <a:xfrm>
            <a:off x="1392870" y="4125927"/>
            <a:ext cx="1972066" cy="1291862"/>
            <a:chOff x="1449698" y="1462813"/>
            <a:chExt cx="933215" cy="654154"/>
          </a:xfrm>
        </p:grpSpPr>
        <p:sp>
          <p:nvSpPr>
            <p:cNvPr id="84" name="Oval 83"/>
            <p:cNvSpPr/>
            <p:nvPr/>
          </p:nvSpPr>
          <p:spPr>
            <a:xfrm>
              <a:off x="1449698" y="1462813"/>
              <a:ext cx="933215" cy="654154"/>
            </a:xfrm>
            <a:prstGeom prst="ellipse">
              <a:avLst/>
            </a:prstGeom>
            <a:ln>
              <a:solidFill>
                <a:srgbClr val="07819B"/>
              </a:solidFill>
            </a:ln>
          </p:spPr>
          <p:style>
            <a:lnRef idx="2">
              <a:schemeClr val="accent3"/>
            </a:lnRef>
            <a:fillRef idx="1">
              <a:schemeClr val="lt1"/>
            </a:fillRef>
            <a:effectRef idx="0">
              <a:schemeClr val="accent3"/>
            </a:effectRef>
            <a:fontRef idx="minor">
              <a:schemeClr val="dk1"/>
            </a:fontRef>
          </p:style>
          <p:txBody>
            <a:bodyPr rot="0" spcFirstLastPara="1"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9pPr>
            </a:lstStyle>
            <a:p>
              <a:pPr marL="0" marR="0" indent="0" algn="l" defTabSz="457200" rtl="0" fontAlgn="auto" latinLnBrk="0" hangingPunct="0">
                <a:lnSpc>
                  <a:spcPct val="100000"/>
                </a:lnSpc>
                <a:spcBef>
                  <a:spcPts val="0"/>
                </a:spcBef>
                <a:spcAft>
                  <a:spcPts val="0"/>
                </a:spcAft>
                <a:buClrTx/>
                <a:buSzTx/>
                <a:buFontTx/>
                <a:buNone/>
              </a:pPr>
              <a:endParaRPr kumimoji="0" lang="en-GB" sz="1800" b="0" i="0" u="none" strike="noStrike" cap="none" spc="0" normalizeH="0" baseline="0">
                <a:ln>
                  <a:noFill/>
                </a:ln>
                <a:solidFill>
                  <a:srgbClr val="000000"/>
                </a:solidFill>
                <a:effectLst/>
                <a:uFillTx/>
                <a:latin typeface="+mn-lt"/>
                <a:ea typeface="+mn-ea"/>
                <a:cs typeface="+mn-cs"/>
                <a:sym typeface="Calibri" panose="020F0502020204030204"/>
              </a:endParaRPr>
            </a:p>
          </p:txBody>
        </p:sp>
        <p:sp>
          <p:nvSpPr>
            <p:cNvPr id="85" name="TextBox 81"/>
            <p:cNvSpPr txBox="1"/>
            <p:nvPr/>
          </p:nvSpPr>
          <p:spPr>
            <a:xfrm>
              <a:off x="1671963" y="1882285"/>
              <a:ext cx="558620" cy="182042"/>
            </a:xfrm>
            <a:prstGeom prst="rect">
              <a:avLst/>
            </a:prstGeom>
          </p:spPr>
          <p:txBody>
            <a:bodyPr wrap="none" lIns="0" tIns="0" rIns="0" bIns="0" rtlCol="0">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a:r>
                <a:rPr lang="en-GB" sz="2000" b="1" dirty="0" smtClean="0">
                  <a:solidFill>
                    <a:srgbClr val="07819B"/>
                  </a:solidFill>
                  <a:latin typeface="Vodafone Rg" pitchFamily="34" charset="0"/>
                </a:rPr>
                <a:t>VTP</a:t>
              </a:r>
              <a:endParaRPr lang="en-GB" sz="2000" b="1" dirty="0">
                <a:solidFill>
                  <a:srgbClr val="07819B"/>
                </a:solidFill>
                <a:latin typeface="Vodafone Rg" pitchFamily="34" charset="0"/>
              </a:endParaRPr>
            </a:p>
          </p:txBody>
        </p:sp>
        <p:pic>
          <p:nvPicPr>
            <p:cNvPr id="86" name="Picture 8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12610" y="1673779"/>
              <a:ext cx="817291" cy="174696"/>
            </a:xfrm>
            <a:prstGeom prst="rect">
              <a:avLst/>
            </a:prstGeom>
          </p:spPr>
        </p:pic>
      </p:grpSp>
      <p:sp>
        <p:nvSpPr>
          <p:cNvPr id="47" name="Can 46"/>
          <p:cNvSpPr/>
          <p:nvPr/>
        </p:nvSpPr>
        <p:spPr>
          <a:xfrm>
            <a:off x="2753684" y="4997824"/>
            <a:ext cx="900601" cy="685082"/>
          </a:xfrm>
          <a:prstGeom prst="can">
            <a:avLst/>
          </a:prstGeom>
          <a:solidFill>
            <a:srgbClr val="FFFFFF"/>
          </a:solidFill>
          <a:ln w="25400" cap="flat">
            <a:solidFill>
              <a:srgbClr val="07829C"/>
            </a:solidFill>
            <a:prstDash val="solid"/>
            <a:round/>
          </a:ln>
          <a:effectLst>
            <a:outerShdw blurRad="38100" dist="23000" dir="5400000" rotWithShape="0">
              <a:srgbClr val="000000">
                <a:alpha val="35000"/>
              </a:srgbClr>
            </a:outerShdw>
          </a:effectLst>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a:r>
              <a:rPr lang="en-US" sz="1050" b="1" dirty="0" smtClean="0">
                <a:solidFill>
                  <a:srgbClr val="0787A2"/>
                </a:solidFill>
              </a:rPr>
              <a:t>Test </a:t>
            </a:r>
          </a:p>
          <a:p>
            <a:pPr algn="ctr"/>
            <a:r>
              <a:rPr lang="en-US" sz="1050" b="1" dirty="0" smtClean="0">
                <a:solidFill>
                  <a:srgbClr val="0787A2"/>
                </a:solidFill>
              </a:rPr>
              <a:t>repository</a:t>
            </a:r>
          </a:p>
        </p:txBody>
      </p:sp>
      <p:grpSp>
        <p:nvGrpSpPr>
          <p:cNvPr id="49" name="Group 48"/>
          <p:cNvGrpSpPr/>
          <p:nvPr/>
        </p:nvGrpSpPr>
        <p:grpSpPr>
          <a:xfrm>
            <a:off x="7119632" y="4181923"/>
            <a:ext cx="2551963" cy="1625436"/>
            <a:chOff x="9248972" y="2927509"/>
            <a:chExt cx="2551963" cy="1625436"/>
          </a:xfrm>
        </p:grpSpPr>
        <p:sp>
          <p:nvSpPr>
            <p:cNvPr id="74" name="Rounded Rectangle 73"/>
            <p:cNvSpPr/>
            <p:nvPr/>
          </p:nvSpPr>
          <p:spPr>
            <a:xfrm>
              <a:off x="9248972" y="2952429"/>
              <a:ext cx="2525353" cy="1549904"/>
            </a:xfrm>
            <a:prstGeom prst="roundRect">
              <a:avLst>
                <a:gd name="adj" fmla="val 4376"/>
              </a:avLst>
            </a:prstGeom>
            <a:no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9pPr>
            </a:lstStyle>
            <a:p>
              <a:pPr algn="ctr"/>
              <a:endParaRPr lang="en-GB" sz="1600" b="1" dirty="0">
                <a:solidFill>
                  <a:schemeClr val="tx1"/>
                </a:solidFill>
                <a:latin typeface="+mj-lt"/>
              </a:endParaRPr>
            </a:p>
          </p:txBody>
        </p:sp>
        <p:grpSp>
          <p:nvGrpSpPr>
            <p:cNvPr id="75" name="Group 74"/>
            <p:cNvGrpSpPr/>
            <p:nvPr/>
          </p:nvGrpSpPr>
          <p:grpSpPr>
            <a:xfrm>
              <a:off x="11235985" y="3305688"/>
              <a:ext cx="457176" cy="494772"/>
              <a:chOff x="6756870" y="1788248"/>
              <a:chExt cx="908774" cy="1091602"/>
            </a:xfrm>
          </p:grpSpPr>
          <p:pic>
            <p:nvPicPr>
              <p:cNvPr id="82" name="Picture 81" descr="Rock Music Space: gennaio 20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5319" y="1788248"/>
                <a:ext cx="811879" cy="1091602"/>
              </a:xfrm>
              <a:prstGeom prst="rect">
                <a:avLst/>
              </a:prstGeom>
              <a:ln w="57150" cap="sq" cmpd="thickThin">
                <a:solidFill>
                  <a:srgbClr val="1B759C"/>
                </a:solidFill>
                <a:prstDash val="solid"/>
                <a:miter lim="800000"/>
              </a:ln>
              <a:effectLst>
                <a:innerShdw blurRad="76200">
                  <a:srgbClr val="000000"/>
                </a:innerShdw>
              </a:effectLst>
            </p:spPr>
          </p:pic>
          <p:sp>
            <p:nvSpPr>
              <p:cNvPr id="83" name="TextBox 151"/>
              <p:cNvSpPr txBox="1"/>
              <p:nvPr/>
            </p:nvSpPr>
            <p:spPr>
              <a:xfrm>
                <a:off x="6756870" y="2013921"/>
                <a:ext cx="908774" cy="475328"/>
              </a:xfrm>
              <a:prstGeom prst="rect">
                <a:avLst/>
              </a:prstGeom>
              <a:noFill/>
            </p:spPr>
            <p:txBody>
              <a:bodyPr wrap="none" rtlCol="0">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a:r>
                  <a:rPr lang="en-GB" sz="500" dirty="0" smtClean="0">
                    <a:latin typeface="Segoe UI Black" panose="020B0A02040204020203" pitchFamily="34" charset="0"/>
                    <a:ea typeface="Segoe UI Black" panose="020B0A02040204020203" pitchFamily="34" charset="0"/>
                    <a:cs typeface="Segoe UI Black" panose="020B0A02040204020203" pitchFamily="34" charset="0"/>
                  </a:rPr>
                  <a:t>Certified</a:t>
                </a:r>
              </a:p>
              <a:p>
                <a:pPr algn="ctr"/>
                <a:r>
                  <a:rPr lang="en-GB" sz="300" dirty="0" smtClean="0">
                    <a:latin typeface="Segoe UI Black" panose="020B0A02040204020203" pitchFamily="34" charset="0"/>
                    <a:ea typeface="Segoe UI Black" panose="020B0A02040204020203" pitchFamily="34" charset="0"/>
                    <a:cs typeface="Segoe UI Black" panose="020B0A02040204020203" pitchFamily="34" charset="0"/>
                  </a:rPr>
                  <a:t>NFVI/VIM</a:t>
                </a:r>
                <a:endParaRPr lang="en-GB" sz="500" dirty="0">
                  <a:latin typeface="Segoe UI Black" panose="020B0A02040204020203" pitchFamily="34" charset="0"/>
                  <a:ea typeface="Segoe UI Black" panose="020B0A02040204020203" pitchFamily="34" charset="0"/>
                  <a:cs typeface="Segoe UI Black" panose="020B0A02040204020203" pitchFamily="34" charset="0"/>
                </a:endParaRPr>
              </a:p>
            </p:txBody>
          </p:sp>
        </p:grpSp>
        <p:grpSp>
          <p:nvGrpSpPr>
            <p:cNvPr id="76" name="Group 75"/>
            <p:cNvGrpSpPr/>
            <p:nvPr/>
          </p:nvGrpSpPr>
          <p:grpSpPr>
            <a:xfrm>
              <a:off x="11136801" y="3892996"/>
              <a:ext cx="636916" cy="577324"/>
              <a:chOff x="7354343" y="1707654"/>
              <a:chExt cx="1034081" cy="1209331"/>
            </a:xfrm>
          </p:grpSpPr>
          <p:sp>
            <p:nvSpPr>
              <p:cNvPr id="80" name="Rounded Rectangle 79"/>
              <p:cNvSpPr/>
              <p:nvPr/>
            </p:nvSpPr>
            <p:spPr>
              <a:xfrm>
                <a:off x="7485118" y="1707654"/>
                <a:ext cx="772530" cy="216024"/>
              </a:xfrm>
              <a:prstGeom prst="roundRect">
                <a:avLst/>
              </a:prstGeom>
              <a:solidFill>
                <a:srgbClr val="1B759C"/>
              </a:solidFill>
              <a:ln>
                <a:solidFill>
                  <a:srgbClr val="1B75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9pPr>
              </a:lstStyle>
              <a:p>
                <a:pPr algn="ctr"/>
                <a:r>
                  <a:rPr lang="en-GB" sz="600" b="1" dirty="0" smtClean="0">
                    <a:latin typeface="Vodafone Reg"/>
                  </a:rPr>
                  <a:t>Report</a:t>
                </a:r>
              </a:p>
            </p:txBody>
          </p:sp>
          <p:pic>
            <p:nvPicPr>
              <p:cNvPr id="81" name="Picture 80" descr="Image result for report clipar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54343" y="1882904"/>
                <a:ext cx="1034081" cy="1034081"/>
              </a:xfrm>
              <a:prstGeom prst="rect">
                <a:avLst/>
              </a:prstGeom>
              <a:noFill/>
              <a:extLst>
                <a:ext uri="{909E8E84-426E-40DD-AFC4-6F175D3DCCD1}">
                  <a14:hiddenFill xmlns:a14="http://schemas.microsoft.com/office/drawing/2010/main">
                    <a:solidFill>
                      <a:srgbClr val="FFFFFF"/>
                    </a:solidFill>
                  </a14:hiddenFill>
                </a:ext>
              </a:extLst>
            </p:spPr>
          </p:pic>
        </p:grpSp>
        <p:sp>
          <p:nvSpPr>
            <p:cNvPr id="77" name="TextBox 130"/>
            <p:cNvSpPr txBox="1"/>
            <p:nvPr/>
          </p:nvSpPr>
          <p:spPr>
            <a:xfrm>
              <a:off x="9248972" y="2927509"/>
              <a:ext cx="2551963" cy="261608"/>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algn="ctr" defTabSz="457200" rtl="0" fontAlgn="auto" latinLnBrk="0" hangingPunct="0">
                <a:lnSpc>
                  <a:spcPct val="100000"/>
                </a:lnSpc>
                <a:spcBef>
                  <a:spcPts val="0"/>
                </a:spcBef>
                <a:spcAft>
                  <a:spcPts val="0"/>
                </a:spcAft>
                <a:buClrTx/>
                <a:buSzTx/>
                <a:buFontTx/>
                <a:buNone/>
              </a:pPr>
              <a:r>
                <a:rPr kumimoji="0" lang="en-GB" sz="1050" b="1" i="0" u="none" strike="noStrike" cap="none" spc="0" normalizeH="0" baseline="0" dirty="0" smtClean="0">
                  <a:ln>
                    <a:noFill/>
                  </a:ln>
                  <a:solidFill>
                    <a:srgbClr val="000000"/>
                  </a:solidFill>
                  <a:effectLst/>
                  <a:uFillTx/>
                  <a:latin typeface="+mn-lt"/>
                  <a:ea typeface="+mn-ea"/>
                  <a:cs typeface="+mn-cs"/>
                  <a:sym typeface="Calibri" panose="020F0502020204030204"/>
                </a:rPr>
                <a:t>Unified Certification</a:t>
              </a:r>
              <a:r>
                <a:rPr kumimoji="0" lang="en-GB" sz="1050" b="1" i="0" u="none" strike="noStrike" cap="none" spc="0" normalizeH="0" dirty="0" smtClean="0">
                  <a:ln>
                    <a:noFill/>
                  </a:ln>
                  <a:solidFill>
                    <a:srgbClr val="000000"/>
                  </a:solidFill>
                  <a:effectLst/>
                  <a:uFillTx/>
                  <a:latin typeface="+mn-lt"/>
                  <a:ea typeface="+mn-ea"/>
                  <a:cs typeface="+mn-cs"/>
                  <a:sym typeface="Calibri" panose="020F0502020204030204"/>
                </a:rPr>
                <a:t> </a:t>
              </a:r>
              <a:r>
                <a:rPr kumimoji="0" lang="en-GB" sz="1050" b="1" i="0" u="none" strike="noStrike" cap="none" spc="0" normalizeH="0" baseline="0" dirty="0" smtClean="0">
                  <a:ln>
                    <a:noFill/>
                  </a:ln>
                  <a:solidFill>
                    <a:srgbClr val="000000"/>
                  </a:solidFill>
                  <a:effectLst/>
                  <a:uFillTx/>
                  <a:latin typeface="+mn-lt"/>
                  <a:ea typeface="+mn-ea"/>
                  <a:cs typeface="+mn-cs"/>
                  <a:sym typeface="Calibri" panose="020F0502020204030204"/>
                </a:rPr>
                <a:t>Repository/Portal</a:t>
              </a:r>
              <a:endParaRPr kumimoji="0" lang="en-GB" sz="1050" b="1" i="0" u="none" strike="noStrike" cap="none" spc="0" normalizeH="0" baseline="0" dirty="0">
                <a:ln>
                  <a:noFill/>
                </a:ln>
                <a:solidFill>
                  <a:srgbClr val="000000"/>
                </a:solidFill>
                <a:effectLst/>
                <a:uFillTx/>
                <a:latin typeface="+mn-lt"/>
                <a:ea typeface="+mn-ea"/>
                <a:cs typeface="+mn-cs"/>
                <a:sym typeface="Calibri" panose="020F0502020204030204"/>
              </a:endParaRPr>
            </a:p>
          </p:txBody>
        </p:sp>
        <p:sp>
          <p:nvSpPr>
            <p:cNvPr id="78" name="TextBox 132"/>
            <p:cNvSpPr txBox="1"/>
            <p:nvPr/>
          </p:nvSpPr>
          <p:spPr>
            <a:xfrm>
              <a:off x="9324975" y="3224803"/>
              <a:ext cx="862155" cy="1323437"/>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algn="l" defTabSz="457200" rtl="0" fontAlgn="auto" latinLnBrk="0" hangingPunct="0">
                <a:lnSpc>
                  <a:spcPct val="100000"/>
                </a:lnSpc>
                <a:spcBef>
                  <a:spcPts val="0"/>
                </a:spcBef>
                <a:spcAft>
                  <a:spcPts val="0"/>
                </a:spcAft>
                <a:buClrTx/>
                <a:buSzTx/>
                <a:buFontTx/>
                <a:buNone/>
              </a:pPr>
              <a:r>
                <a:rPr kumimoji="0" lang="en-GB" sz="800" b="1" i="0" strike="noStrike" cap="none" spc="0" normalizeH="0" baseline="0" dirty="0" smtClean="0">
                  <a:ln>
                    <a:noFill/>
                  </a:ln>
                  <a:solidFill>
                    <a:srgbClr val="000000"/>
                  </a:solidFill>
                  <a:effectLst/>
                  <a:uFillTx/>
                  <a:sym typeface="Calibri" panose="020F0502020204030204"/>
                </a:rPr>
                <a:t>VNFs </a:t>
              </a:r>
            </a:p>
            <a:p>
              <a:pPr marL="0" marR="0" indent="0" algn="l" defTabSz="457200" rtl="0" fontAlgn="auto" latinLnBrk="0" hangingPunct="0">
                <a:lnSpc>
                  <a:spcPct val="100000"/>
                </a:lnSpc>
                <a:spcBef>
                  <a:spcPts val="0"/>
                </a:spcBef>
                <a:spcAft>
                  <a:spcPts val="0"/>
                </a:spcAft>
                <a:buClrTx/>
                <a:buSzTx/>
                <a:buFontTx/>
                <a:buNone/>
              </a:pPr>
              <a:r>
                <a:rPr kumimoji="0" lang="en-GB" sz="800" b="1" i="1" u="none" strike="noStrike" cap="none" spc="0" normalizeH="0" baseline="0" dirty="0" smtClean="0">
                  <a:ln>
                    <a:noFill/>
                  </a:ln>
                  <a:solidFill>
                    <a:srgbClr val="00B050"/>
                  </a:solidFill>
                  <a:effectLst/>
                  <a:uFillTx/>
                  <a:sym typeface="Calibri" panose="020F0502020204030204"/>
                </a:rPr>
                <a:t>√</a:t>
              </a:r>
              <a:r>
                <a:rPr kumimoji="0" lang="en-GB" sz="800" b="0" i="0" u="none" strike="noStrike" cap="none" spc="0" normalizeH="0" baseline="0" dirty="0" smtClean="0">
                  <a:ln>
                    <a:noFill/>
                  </a:ln>
                  <a:solidFill>
                    <a:srgbClr val="000000"/>
                  </a:solidFill>
                  <a:effectLst/>
                  <a:uFillTx/>
                  <a:sym typeface="Calibri" panose="020F0502020204030204"/>
                </a:rPr>
                <a:t> </a:t>
              </a:r>
              <a:r>
                <a:rPr kumimoji="0" lang="en-GB" sz="800" b="0" i="0" u="none" strike="noStrike" cap="none" spc="0" normalizeH="0" baseline="0" dirty="0" smtClean="0">
                  <a:ln>
                    <a:noFill/>
                  </a:ln>
                  <a:solidFill>
                    <a:srgbClr val="7F7F7F"/>
                  </a:solidFill>
                  <a:effectLst/>
                  <a:uFillTx/>
                  <a:sym typeface="Calibri" panose="020F0502020204030204"/>
                </a:rPr>
                <a:t>Compliance A</a:t>
              </a:r>
            </a:p>
            <a:p>
              <a:pPr marL="0" marR="0" indent="0" algn="l" defTabSz="457200" rtl="0" fontAlgn="auto" latinLnBrk="0" hangingPunct="0">
                <a:lnSpc>
                  <a:spcPct val="100000"/>
                </a:lnSpc>
                <a:spcBef>
                  <a:spcPts val="0"/>
                </a:spcBef>
                <a:spcAft>
                  <a:spcPts val="0"/>
                </a:spcAft>
                <a:buClrTx/>
                <a:buSzTx/>
                <a:buFontTx/>
                <a:buNone/>
              </a:pPr>
              <a:r>
                <a:rPr lang="en-GB" sz="800" b="1" i="1" dirty="0" smtClean="0">
                  <a:solidFill>
                    <a:srgbClr val="FF0000"/>
                  </a:solidFill>
                </a:rPr>
                <a:t>X</a:t>
              </a:r>
              <a:r>
                <a:rPr lang="en-GB" sz="800" dirty="0" smtClean="0"/>
                <a:t> </a:t>
              </a:r>
              <a:r>
                <a:rPr lang="en-GB" sz="800" dirty="0" smtClean="0">
                  <a:solidFill>
                    <a:srgbClr val="7F7F7F"/>
                  </a:solidFill>
                </a:rPr>
                <a:t>Compliance B</a:t>
              </a:r>
            </a:p>
            <a:p>
              <a:pPr marL="0" marR="0" indent="0" algn="l" defTabSz="457200" rtl="0" fontAlgn="auto" latinLnBrk="0" hangingPunct="0">
                <a:lnSpc>
                  <a:spcPct val="100000"/>
                </a:lnSpc>
                <a:spcBef>
                  <a:spcPts val="0"/>
                </a:spcBef>
                <a:spcAft>
                  <a:spcPts val="0"/>
                </a:spcAft>
                <a:buClrTx/>
                <a:buSzTx/>
                <a:buFontTx/>
                <a:buNone/>
              </a:pPr>
              <a:endParaRPr lang="en-GB" sz="800" dirty="0" smtClean="0"/>
            </a:p>
            <a:p>
              <a:r>
                <a:rPr lang="en-GB" sz="800" b="1" i="1" dirty="0">
                  <a:solidFill>
                    <a:srgbClr val="00B050"/>
                  </a:solidFill>
                </a:rPr>
                <a:t>√</a:t>
              </a:r>
              <a:r>
                <a:rPr lang="en-GB" sz="800" dirty="0"/>
                <a:t> </a:t>
              </a:r>
              <a:r>
                <a:rPr lang="en-GB" sz="800" dirty="0">
                  <a:solidFill>
                    <a:srgbClr val="AF88C2"/>
                  </a:solidFill>
                </a:rPr>
                <a:t>Validation </a:t>
              </a:r>
              <a:r>
                <a:rPr kumimoji="0" lang="en-GB" sz="800" b="0" i="0" u="none" strike="noStrike" cap="none" spc="0" normalizeH="0" baseline="0" dirty="0" smtClean="0">
                  <a:ln>
                    <a:noFill/>
                  </a:ln>
                  <a:solidFill>
                    <a:srgbClr val="AF88C2"/>
                  </a:solidFill>
                  <a:effectLst/>
                  <a:uFillTx/>
                  <a:sym typeface="Calibri" panose="020F0502020204030204"/>
                </a:rPr>
                <a:t>A</a:t>
              </a:r>
            </a:p>
            <a:p>
              <a:r>
                <a:rPr lang="en-GB" sz="800" b="1" i="1" dirty="0">
                  <a:solidFill>
                    <a:srgbClr val="FF0000"/>
                  </a:solidFill>
                </a:rPr>
                <a:t>X</a:t>
              </a:r>
              <a:r>
                <a:rPr lang="en-GB" sz="800" dirty="0"/>
                <a:t> </a:t>
              </a:r>
              <a:r>
                <a:rPr lang="en-GB" sz="800" dirty="0" smtClean="0">
                  <a:solidFill>
                    <a:srgbClr val="AF88C2"/>
                  </a:solidFill>
                </a:rPr>
                <a:t>Validation B</a:t>
              </a:r>
            </a:p>
            <a:p>
              <a:endParaRPr lang="en-GB" sz="800" dirty="0" smtClean="0"/>
            </a:p>
            <a:p>
              <a:r>
                <a:rPr lang="en-GB" sz="800" b="1" i="1" dirty="0">
                  <a:solidFill>
                    <a:srgbClr val="00B050"/>
                  </a:solidFill>
                </a:rPr>
                <a:t>√</a:t>
              </a:r>
              <a:r>
                <a:rPr lang="en-GB" sz="800" dirty="0"/>
                <a:t> </a:t>
              </a:r>
              <a:r>
                <a:rPr lang="en-GB" sz="800" dirty="0" smtClean="0">
                  <a:solidFill>
                    <a:srgbClr val="008CEA"/>
                  </a:solidFill>
                </a:rPr>
                <a:t>Performance </a:t>
              </a:r>
              <a:r>
                <a:rPr lang="en-GB" sz="800" dirty="0">
                  <a:solidFill>
                    <a:srgbClr val="008CEA"/>
                  </a:solidFill>
                </a:rPr>
                <a:t>A</a:t>
              </a:r>
            </a:p>
            <a:p>
              <a:r>
                <a:rPr lang="en-GB" sz="800" b="1" i="1" dirty="0">
                  <a:solidFill>
                    <a:srgbClr val="FF0000"/>
                  </a:solidFill>
                </a:rPr>
                <a:t>X</a:t>
              </a:r>
              <a:r>
                <a:rPr lang="en-GB" sz="800" dirty="0"/>
                <a:t> </a:t>
              </a:r>
              <a:r>
                <a:rPr lang="en-GB" sz="800" dirty="0" smtClean="0">
                  <a:solidFill>
                    <a:srgbClr val="008CEA"/>
                  </a:solidFill>
                </a:rPr>
                <a:t>Performance B</a:t>
              </a:r>
              <a:endParaRPr kumimoji="0" lang="en-GB" sz="800" b="0" i="0" u="none" strike="noStrike" cap="none" spc="0" normalizeH="0" baseline="0" dirty="0" smtClean="0">
                <a:ln>
                  <a:noFill/>
                </a:ln>
                <a:solidFill>
                  <a:srgbClr val="008CEA"/>
                </a:solidFill>
                <a:effectLst/>
                <a:uFillTx/>
                <a:sym typeface="Calibri" panose="020F0502020204030204"/>
              </a:endParaRPr>
            </a:p>
            <a:p>
              <a:pPr marL="0" marR="0" indent="0" algn="l" defTabSz="457200" rtl="0" fontAlgn="auto" latinLnBrk="0" hangingPunct="0">
                <a:lnSpc>
                  <a:spcPct val="100000"/>
                </a:lnSpc>
                <a:spcBef>
                  <a:spcPts val="0"/>
                </a:spcBef>
                <a:spcAft>
                  <a:spcPts val="0"/>
                </a:spcAft>
                <a:buClrTx/>
                <a:buSzTx/>
                <a:buFontTx/>
                <a:buNone/>
              </a:pPr>
              <a:endParaRPr kumimoji="0" lang="en-GB" sz="800" b="0" i="0" u="none" strike="noStrike" cap="none" spc="0" normalizeH="0" baseline="0" dirty="0">
                <a:ln>
                  <a:noFill/>
                </a:ln>
                <a:solidFill>
                  <a:srgbClr val="000000"/>
                </a:solidFill>
                <a:effectLst/>
                <a:uFillTx/>
                <a:sym typeface="Calibri" panose="020F0502020204030204"/>
              </a:endParaRPr>
            </a:p>
          </p:txBody>
        </p:sp>
        <p:sp>
          <p:nvSpPr>
            <p:cNvPr id="79" name="TextBox 145"/>
            <p:cNvSpPr txBox="1"/>
            <p:nvPr/>
          </p:nvSpPr>
          <p:spPr>
            <a:xfrm>
              <a:off x="10292666" y="3229508"/>
              <a:ext cx="837783" cy="1323437"/>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algn="l" defTabSz="457200" rtl="0" fontAlgn="auto" latinLnBrk="0" hangingPunct="0">
                <a:lnSpc>
                  <a:spcPct val="100000"/>
                </a:lnSpc>
                <a:spcBef>
                  <a:spcPts val="0"/>
                </a:spcBef>
                <a:spcAft>
                  <a:spcPts val="0"/>
                </a:spcAft>
                <a:buClrTx/>
                <a:buSzTx/>
                <a:buFontTx/>
                <a:buNone/>
              </a:pPr>
              <a:r>
                <a:rPr lang="en-GB" sz="800" b="1" dirty="0" smtClean="0"/>
                <a:t>NFVI</a:t>
              </a:r>
              <a:r>
                <a:rPr kumimoji="0" lang="en-GB" sz="800" b="1" i="0" strike="noStrike" cap="none" spc="0" normalizeH="0" baseline="0" dirty="0" smtClean="0">
                  <a:ln>
                    <a:noFill/>
                  </a:ln>
                  <a:solidFill>
                    <a:srgbClr val="000000"/>
                  </a:solidFill>
                  <a:effectLst/>
                  <a:uFillTx/>
                  <a:sym typeface="Calibri" panose="020F0502020204030204"/>
                </a:rPr>
                <a:t> </a:t>
              </a:r>
            </a:p>
            <a:p>
              <a:pPr marL="0" marR="0" indent="0" algn="l" defTabSz="457200" rtl="0" fontAlgn="auto" latinLnBrk="0" hangingPunct="0">
                <a:lnSpc>
                  <a:spcPct val="100000"/>
                </a:lnSpc>
                <a:spcBef>
                  <a:spcPts val="0"/>
                </a:spcBef>
                <a:spcAft>
                  <a:spcPts val="0"/>
                </a:spcAft>
                <a:buClrTx/>
                <a:buSzTx/>
                <a:buFontTx/>
                <a:buNone/>
              </a:pPr>
              <a:r>
                <a:rPr kumimoji="0" lang="en-GB" sz="800" b="1" i="1" u="none" strike="noStrike" cap="none" spc="0" normalizeH="0" baseline="0" dirty="0" smtClean="0">
                  <a:ln>
                    <a:noFill/>
                  </a:ln>
                  <a:solidFill>
                    <a:srgbClr val="00B050"/>
                  </a:solidFill>
                  <a:effectLst/>
                  <a:uFillTx/>
                  <a:sym typeface="Calibri" panose="020F0502020204030204"/>
                </a:rPr>
                <a:t>√</a:t>
              </a:r>
              <a:r>
                <a:rPr kumimoji="0" lang="en-GB" sz="800" b="0" i="0" u="none" strike="noStrike" cap="none" spc="0" normalizeH="0" baseline="0" dirty="0" smtClean="0">
                  <a:ln>
                    <a:noFill/>
                  </a:ln>
                  <a:solidFill>
                    <a:srgbClr val="000000"/>
                  </a:solidFill>
                  <a:effectLst/>
                  <a:uFillTx/>
                  <a:sym typeface="Calibri" panose="020F0502020204030204"/>
                </a:rPr>
                <a:t> </a:t>
              </a:r>
              <a:r>
                <a:rPr kumimoji="0" lang="en-GB" sz="800" b="0" i="0" u="none" strike="noStrike" cap="none" spc="0" normalizeH="0" baseline="0" dirty="0" smtClean="0">
                  <a:ln>
                    <a:noFill/>
                  </a:ln>
                  <a:solidFill>
                    <a:srgbClr val="7F7F7F"/>
                  </a:solidFill>
                  <a:effectLst/>
                  <a:uFillTx/>
                  <a:sym typeface="Calibri" panose="020F0502020204030204"/>
                </a:rPr>
                <a:t>Compliance A</a:t>
              </a:r>
            </a:p>
            <a:p>
              <a:pPr marL="0" marR="0" indent="0" algn="l" defTabSz="457200" rtl="0" fontAlgn="auto" latinLnBrk="0" hangingPunct="0">
                <a:lnSpc>
                  <a:spcPct val="100000"/>
                </a:lnSpc>
                <a:spcBef>
                  <a:spcPts val="0"/>
                </a:spcBef>
                <a:spcAft>
                  <a:spcPts val="0"/>
                </a:spcAft>
                <a:buClrTx/>
                <a:buSzTx/>
                <a:buFontTx/>
                <a:buNone/>
              </a:pPr>
              <a:r>
                <a:rPr lang="en-GB" sz="800" b="1" i="1" dirty="0" smtClean="0">
                  <a:solidFill>
                    <a:srgbClr val="FF0000"/>
                  </a:solidFill>
                </a:rPr>
                <a:t>X</a:t>
              </a:r>
              <a:r>
                <a:rPr lang="en-GB" sz="800" dirty="0" smtClean="0"/>
                <a:t> </a:t>
              </a:r>
              <a:r>
                <a:rPr lang="en-GB" sz="800" dirty="0" smtClean="0">
                  <a:solidFill>
                    <a:srgbClr val="7F7F7F"/>
                  </a:solidFill>
                </a:rPr>
                <a:t>Compliance B</a:t>
              </a:r>
            </a:p>
            <a:p>
              <a:pPr marL="0" marR="0" indent="0" algn="l" defTabSz="457200" rtl="0" fontAlgn="auto" latinLnBrk="0" hangingPunct="0">
                <a:lnSpc>
                  <a:spcPct val="100000"/>
                </a:lnSpc>
                <a:spcBef>
                  <a:spcPts val="0"/>
                </a:spcBef>
                <a:spcAft>
                  <a:spcPts val="0"/>
                </a:spcAft>
                <a:buClrTx/>
                <a:buSzTx/>
                <a:buFontTx/>
                <a:buNone/>
              </a:pPr>
              <a:endParaRPr lang="en-GB" sz="800" dirty="0" smtClean="0"/>
            </a:p>
            <a:p>
              <a:r>
                <a:rPr lang="en-GB" sz="800" b="1" i="1" dirty="0">
                  <a:solidFill>
                    <a:srgbClr val="00B050"/>
                  </a:solidFill>
                </a:rPr>
                <a:t>√</a:t>
              </a:r>
              <a:r>
                <a:rPr lang="en-GB" sz="800" dirty="0"/>
                <a:t> </a:t>
              </a:r>
              <a:r>
                <a:rPr lang="en-GB" sz="800" dirty="0">
                  <a:solidFill>
                    <a:srgbClr val="AF88C2"/>
                  </a:solidFill>
                </a:rPr>
                <a:t>Validation </a:t>
              </a:r>
              <a:r>
                <a:rPr kumimoji="0" lang="en-GB" sz="800" b="0" i="0" u="none" strike="noStrike" cap="none" spc="0" normalizeH="0" baseline="0" dirty="0" smtClean="0">
                  <a:ln>
                    <a:noFill/>
                  </a:ln>
                  <a:solidFill>
                    <a:srgbClr val="AF88C2"/>
                  </a:solidFill>
                  <a:effectLst/>
                  <a:uFillTx/>
                  <a:sym typeface="Calibri" panose="020F0502020204030204"/>
                </a:rPr>
                <a:t>A</a:t>
              </a:r>
            </a:p>
            <a:p>
              <a:r>
                <a:rPr lang="en-GB" sz="800" b="1" i="1" dirty="0">
                  <a:solidFill>
                    <a:srgbClr val="FF0000"/>
                  </a:solidFill>
                </a:rPr>
                <a:t>X</a:t>
              </a:r>
              <a:r>
                <a:rPr lang="en-GB" sz="800" dirty="0"/>
                <a:t> </a:t>
              </a:r>
              <a:r>
                <a:rPr lang="en-GB" sz="800" dirty="0" smtClean="0">
                  <a:solidFill>
                    <a:srgbClr val="AF88C2"/>
                  </a:solidFill>
                </a:rPr>
                <a:t>Validation B</a:t>
              </a:r>
            </a:p>
            <a:p>
              <a:endParaRPr lang="en-GB" sz="800" dirty="0" smtClean="0"/>
            </a:p>
            <a:p>
              <a:r>
                <a:rPr lang="en-GB" sz="800" b="1" i="1" dirty="0">
                  <a:solidFill>
                    <a:srgbClr val="00B050"/>
                  </a:solidFill>
                </a:rPr>
                <a:t>√</a:t>
              </a:r>
              <a:r>
                <a:rPr lang="en-GB" sz="800" dirty="0"/>
                <a:t> </a:t>
              </a:r>
              <a:r>
                <a:rPr lang="en-GB" sz="800" dirty="0" smtClean="0">
                  <a:solidFill>
                    <a:srgbClr val="008CEA"/>
                  </a:solidFill>
                </a:rPr>
                <a:t>Performance </a:t>
              </a:r>
              <a:r>
                <a:rPr lang="en-GB" sz="800" dirty="0">
                  <a:solidFill>
                    <a:srgbClr val="008CEA"/>
                  </a:solidFill>
                </a:rPr>
                <a:t>A</a:t>
              </a:r>
            </a:p>
            <a:p>
              <a:r>
                <a:rPr lang="en-GB" sz="800" b="1" i="1" dirty="0">
                  <a:solidFill>
                    <a:srgbClr val="FF0000"/>
                  </a:solidFill>
                </a:rPr>
                <a:t>X</a:t>
              </a:r>
              <a:r>
                <a:rPr lang="en-GB" sz="800" dirty="0"/>
                <a:t> </a:t>
              </a:r>
              <a:r>
                <a:rPr lang="en-GB" sz="800" dirty="0" smtClean="0">
                  <a:solidFill>
                    <a:srgbClr val="008CEA"/>
                  </a:solidFill>
                </a:rPr>
                <a:t>Performance B</a:t>
              </a:r>
              <a:endParaRPr kumimoji="0" lang="en-GB" sz="800" b="0" i="0" u="none" strike="noStrike" cap="none" spc="0" normalizeH="0" baseline="0" dirty="0" smtClean="0">
                <a:ln>
                  <a:noFill/>
                </a:ln>
                <a:solidFill>
                  <a:srgbClr val="008CEA"/>
                </a:solidFill>
                <a:effectLst/>
                <a:uFillTx/>
                <a:sym typeface="Calibri" panose="020F0502020204030204"/>
              </a:endParaRPr>
            </a:p>
            <a:p>
              <a:pPr marL="0" marR="0" indent="0" algn="l" defTabSz="457200" rtl="0" fontAlgn="auto" latinLnBrk="0" hangingPunct="0">
                <a:lnSpc>
                  <a:spcPct val="100000"/>
                </a:lnSpc>
                <a:spcBef>
                  <a:spcPts val="0"/>
                </a:spcBef>
                <a:spcAft>
                  <a:spcPts val="0"/>
                </a:spcAft>
                <a:buClrTx/>
                <a:buSzTx/>
                <a:buFontTx/>
                <a:buNone/>
              </a:pPr>
              <a:endParaRPr kumimoji="0" lang="en-GB" sz="800" b="0" i="0" u="none" strike="noStrike" cap="none" spc="0" normalizeH="0" baseline="0" dirty="0">
                <a:ln>
                  <a:noFill/>
                </a:ln>
                <a:solidFill>
                  <a:srgbClr val="000000"/>
                </a:solidFill>
                <a:effectLst/>
                <a:uFillTx/>
                <a:sym typeface="Calibri" panose="020F0502020204030204"/>
              </a:endParaRPr>
            </a:p>
          </p:txBody>
        </p:sp>
      </p:grpSp>
      <p:grpSp>
        <p:nvGrpSpPr>
          <p:cNvPr id="50" name="Group 49"/>
          <p:cNvGrpSpPr/>
          <p:nvPr/>
        </p:nvGrpSpPr>
        <p:grpSpPr>
          <a:xfrm>
            <a:off x="7832400" y="3538697"/>
            <a:ext cx="933215" cy="654154"/>
            <a:chOff x="10773723" y="3898378"/>
            <a:chExt cx="933215" cy="654154"/>
          </a:xfrm>
        </p:grpSpPr>
        <p:sp>
          <p:nvSpPr>
            <p:cNvPr id="71" name="Oval 70"/>
            <p:cNvSpPr/>
            <p:nvPr/>
          </p:nvSpPr>
          <p:spPr>
            <a:xfrm>
              <a:off x="10773723" y="3898378"/>
              <a:ext cx="933215" cy="654154"/>
            </a:xfrm>
            <a:prstGeom prst="ellipse">
              <a:avLst/>
            </a:prstGeom>
            <a:solidFill>
              <a:schemeClr val="bg1"/>
            </a:solidFill>
            <a:ln>
              <a:solidFill>
                <a:srgbClr val="83CB9D"/>
              </a:solidFill>
            </a:ln>
          </p:spPr>
          <p:style>
            <a:lnRef idx="2">
              <a:schemeClr val="accent3"/>
            </a:lnRef>
            <a:fillRef idx="1">
              <a:schemeClr val="lt1"/>
            </a:fillRef>
            <a:effectRef idx="0">
              <a:schemeClr val="accent3"/>
            </a:effectRef>
            <a:fontRef idx="minor">
              <a:schemeClr val="dk1"/>
            </a:fontRef>
          </p:style>
          <p:txBody>
            <a:bodyPr rot="0" spcFirstLastPara="1"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9pPr>
            </a:lstStyle>
            <a:p>
              <a:pPr marL="0" marR="0" indent="0" algn="l" defTabSz="457200" rtl="0" fontAlgn="auto" latinLnBrk="0" hangingPunct="0">
                <a:lnSpc>
                  <a:spcPct val="100000"/>
                </a:lnSpc>
                <a:spcBef>
                  <a:spcPts val="0"/>
                </a:spcBef>
                <a:spcAft>
                  <a:spcPts val="0"/>
                </a:spcAft>
                <a:buClrTx/>
                <a:buSzTx/>
                <a:buFontTx/>
                <a:buNone/>
              </a:pPr>
              <a:endParaRPr kumimoji="0" lang="en-GB" sz="1800" b="0" i="0" u="none" strike="noStrike" cap="none" spc="0" normalizeH="0" baseline="0">
                <a:ln>
                  <a:noFill/>
                </a:ln>
                <a:solidFill>
                  <a:srgbClr val="000000"/>
                </a:solidFill>
                <a:effectLst/>
                <a:uFillTx/>
                <a:latin typeface="+mn-lt"/>
                <a:ea typeface="+mn-ea"/>
                <a:cs typeface="+mn-cs"/>
                <a:sym typeface="Calibri" panose="020F0502020204030204"/>
              </a:endParaRPr>
            </a:p>
          </p:txBody>
        </p:sp>
        <p:sp>
          <p:nvSpPr>
            <p:cNvPr id="72" name="TextBox 156"/>
            <p:cNvSpPr txBox="1"/>
            <p:nvPr/>
          </p:nvSpPr>
          <p:spPr>
            <a:xfrm>
              <a:off x="10995988" y="4317850"/>
              <a:ext cx="558620" cy="182042"/>
            </a:xfrm>
            <a:prstGeom prst="rect">
              <a:avLst/>
            </a:prstGeom>
          </p:spPr>
          <p:txBody>
            <a:bodyPr wrap="none" lIns="0" tIns="0" rIns="0" bIns="0" rtlCol="0">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a:r>
                <a:rPr lang="en-GB" sz="1050" b="1" dirty="0" smtClean="0">
                  <a:solidFill>
                    <a:srgbClr val="83CB9D"/>
                  </a:solidFill>
                  <a:latin typeface="Vodafone Rg" pitchFamily="34" charset="0"/>
                </a:rPr>
                <a:t>OVP</a:t>
              </a:r>
              <a:endParaRPr lang="en-GB" sz="1050" b="1" dirty="0">
                <a:solidFill>
                  <a:srgbClr val="83CB9D"/>
                </a:solidFill>
                <a:latin typeface="Vodafone Rg" pitchFamily="34" charset="0"/>
              </a:endParaRPr>
            </a:p>
          </p:txBody>
        </p:sp>
        <p:pic>
          <p:nvPicPr>
            <p:cNvPr id="73" name="Picture 72" descr="OPNFV"/>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61667" y="4143168"/>
              <a:ext cx="757327" cy="174682"/>
            </a:xfrm>
            <a:prstGeom prst="rect">
              <a:avLst/>
            </a:prstGeom>
            <a:noFill/>
            <a:extLst>
              <a:ext uri="{909E8E84-426E-40DD-AFC4-6F175D3DCCD1}">
                <a14:hiddenFill xmlns:a14="http://schemas.microsoft.com/office/drawing/2010/main">
                  <a:solidFill>
                    <a:srgbClr val="FFFFFF"/>
                  </a:solidFill>
                </a14:hiddenFill>
              </a:ext>
            </a:extLst>
          </p:spPr>
        </p:pic>
      </p:grpSp>
      <p:sp>
        <p:nvSpPr>
          <p:cNvPr id="51" name="Rectangle 50"/>
          <p:cNvSpPr/>
          <p:nvPr/>
        </p:nvSpPr>
        <p:spPr>
          <a:xfrm>
            <a:off x="4855614" y="1116499"/>
            <a:ext cx="4774267" cy="1885425"/>
          </a:xfrm>
          <a:prstGeom prst="rect">
            <a:avLst/>
          </a:prstGeom>
          <a:noFill/>
          <a:ln w="28575" cap="flat" cmpd="sng" algn="ctr">
            <a:solidFill>
              <a:srgbClr val="1A8AA3"/>
            </a:solidFill>
            <a:prstDash val="solid"/>
            <a:headEnd type="none" w="sm" len="sm"/>
            <a:tailEnd type="none" w="sm" len="sm"/>
          </a:ln>
          <a:effectLst/>
        </p:spPr>
        <p:txBody>
          <a:bodyPr wrap="square" tIns="0" anchor="t" anchorCtr="0"/>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defTabSz="1219110">
              <a:defRPr/>
            </a:pPr>
            <a:endParaRPr lang="en-GB" sz="1867" dirty="0">
              <a:latin typeface="Vodafone Rg"/>
            </a:endParaRPr>
          </a:p>
        </p:txBody>
      </p:sp>
      <p:pic>
        <p:nvPicPr>
          <p:cNvPr id="52" name="Picture 51" descr="ONAP"/>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98560" y="1199532"/>
            <a:ext cx="2264056" cy="448571"/>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52" descr="The IPKat: How good has TMView become?"/>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41143" y="1783259"/>
            <a:ext cx="809939" cy="790755"/>
          </a:xfrm>
          <a:prstGeom prst="rect">
            <a:avLst/>
          </a:prstGeom>
        </p:spPr>
      </p:pic>
      <p:grpSp>
        <p:nvGrpSpPr>
          <p:cNvPr id="54" name="Group 53"/>
          <p:cNvGrpSpPr/>
          <p:nvPr/>
        </p:nvGrpSpPr>
        <p:grpSpPr>
          <a:xfrm>
            <a:off x="7535048" y="1754574"/>
            <a:ext cx="1420777" cy="1247688"/>
            <a:chOff x="6911665" y="2246195"/>
            <a:chExt cx="1065583" cy="935765"/>
          </a:xfrm>
        </p:grpSpPr>
        <p:sp>
          <p:nvSpPr>
            <p:cNvPr id="69" name="TextBox 165"/>
            <p:cNvSpPr txBox="1"/>
            <p:nvPr/>
          </p:nvSpPr>
          <p:spPr>
            <a:xfrm>
              <a:off x="7036781" y="2377835"/>
              <a:ext cx="881492" cy="623248"/>
            </a:xfrm>
            <a:prstGeom prst="rect">
              <a:avLst/>
            </a:prstGeom>
            <a:noFill/>
          </p:spPr>
          <p:txBody>
            <a:bodyPr wrap="none" rtlCol="0">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a:r>
                <a:rPr lang="en-GB" sz="1600" b="1" dirty="0">
                  <a:solidFill>
                    <a:srgbClr val="1F8DA5"/>
                  </a:solidFill>
                  <a:latin typeface="Vodafone Reg"/>
                </a:rPr>
                <a:t>Add to </a:t>
              </a:r>
            </a:p>
            <a:p>
              <a:pPr algn="ctr"/>
              <a:r>
                <a:rPr lang="en-GB" sz="1600" b="1" dirty="0">
                  <a:solidFill>
                    <a:srgbClr val="1F8DA5"/>
                  </a:solidFill>
                  <a:latin typeface="Vodafone Reg"/>
                </a:rPr>
                <a:t>Resource </a:t>
              </a:r>
            </a:p>
            <a:p>
              <a:pPr algn="ctr"/>
              <a:r>
                <a:rPr lang="en-GB" sz="1600" b="1" dirty="0">
                  <a:solidFill>
                    <a:srgbClr val="1F8DA5"/>
                  </a:solidFill>
                  <a:latin typeface="Vodafone Reg"/>
                </a:rPr>
                <a:t>Catalogue</a:t>
              </a:r>
            </a:p>
          </p:txBody>
        </p:sp>
        <p:sp>
          <p:nvSpPr>
            <p:cNvPr id="70" name="Rectangle 69"/>
            <p:cNvSpPr/>
            <p:nvPr/>
          </p:nvSpPr>
          <p:spPr>
            <a:xfrm>
              <a:off x="6911665" y="2246195"/>
              <a:ext cx="1065583" cy="935765"/>
            </a:xfrm>
            <a:prstGeom prst="rect">
              <a:avLst/>
            </a:prstGeom>
            <a:noFill/>
            <a:ln w="28575" cap="flat" cmpd="sng" algn="ctr">
              <a:solidFill>
                <a:srgbClr val="1A8AA3"/>
              </a:solidFill>
              <a:prstDash val="sysDash"/>
              <a:headEnd type="none" w="sm" len="sm"/>
              <a:tailEnd type="none" w="sm" len="sm"/>
            </a:ln>
            <a:effectLst/>
          </p:spPr>
          <p:txBody>
            <a:bodyPr wrap="square" tIns="0" anchor="t" anchorCtr="0"/>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defTabSz="1219110">
                <a:defRPr/>
              </a:pPr>
              <a:endParaRPr lang="en-GB" sz="1867" dirty="0">
                <a:latin typeface="Vodafone Rg"/>
              </a:endParaRPr>
            </a:p>
          </p:txBody>
        </p:sp>
      </p:grpSp>
      <p:sp>
        <p:nvSpPr>
          <p:cNvPr id="55" name="TextBox 168"/>
          <p:cNvSpPr txBox="1"/>
          <p:nvPr/>
        </p:nvSpPr>
        <p:spPr>
          <a:xfrm>
            <a:off x="4968016" y="2536134"/>
            <a:ext cx="1672253" cy="502573"/>
          </a:xfrm>
          <a:prstGeom prst="rect">
            <a:avLst/>
          </a:prstGeom>
          <a:noFill/>
        </p:spPr>
        <p:txBody>
          <a:bodyPr wrap="none" rtlCol="0">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a:r>
              <a:rPr lang="en-GB" sz="1333" b="1" dirty="0">
                <a:solidFill>
                  <a:srgbClr val="07819B"/>
                </a:solidFill>
              </a:rPr>
              <a:t>Check </a:t>
            </a:r>
            <a:r>
              <a:rPr lang="en-GB" sz="1333" b="1" dirty="0" smtClean="0">
                <a:solidFill>
                  <a:srgbClr val="07819B"/>
                </a:solidFill>
              </a:rPr>
              <a:t>Compliance &amp; </a:t>
            </a:r>
          </a:p>
          <a:p>
            <a:pPr algn="ctr"/>
            <a:r>
              <a:rPr lang="en-GB" sz="1333" b="1" dirty="0" smtClean="0">
                <a:solidFill>
                  <a:srgbClr val="07819B"/>
                </a:solidFill>
              </a:rPr>
              <a:t>Certification</a:t>
            </a:r>
            <a:endParaRPr lang="en-GB" sz="1333" b="1" dirty="0">
              <a:solidFill>
                <a:srgbClr val="07819B"/>
              </a:solidFill>
            </a:endParaRPr>
          </a:p>
        </p:txBody>
      </p:sp>
      <p:sp>
        <p:nvSpPr>
          <p:cNvPr id="56" name="Rectangle 55"/>
          <p:cNvSpPr/>
          <p:nvPr/>
        </p:nvSpPr>
        <p:spPr>
          <a:xfrm>
            <a:off x="4856969" y="1754570"/>
            <a:ext cx="1851173" cy="1247687"/>
          </a:xfrm>
          <a:prstGeom prst="rect">
            <a:avLst/>
          </a:prstGeom>
          <a:noFill/>
          <a:ln w="28575" cap="flat" cmpd="sng" algn="ctr">
            <a:solidFill>
              <a:srgbClr val="1A8AA3"/>
            </a:solidFill>
            <a:prstDash val="sysDash"/>
            <a:headEnd type="none" w="sm" len="sm"/>
            <a:tailEnd type="none" w="sm" len="sm"/>
          </a:ln>
          <a:effectLst/>
        </p:spPr>
        <p:txBody>
          <a:bodyPr wrap="square" tIns="0" anchor="t" anchorCtr="0"/>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defTabSz="1219110">
              <a:defRPr/>
            </a:pPr>
            <a:endParaRPr lang="en-GB" sz="1867" dirty="0">
              <a:latin typeface="Vodafone Rg"/>
            </a:endParaRPr>
          </a:p>
        </p:txBody>
      </p:sp>
      <p:sp>
        <p:nvSpPr>
          <p:cNvPr id="57" name="TextBox 188"/>
          <p:cNvSpPr txBox="1"/>
          <p:nvPr/>
        </p:nvSpPr>
        <p:spPr>
          <a:xfrm>
            <a:off x="9000582" y="1863333"/>
            <a:ext cx="524503" cy="666786"/>
          </a:xfrm>
          <a:prstGeom prst="rect">
            <a:avLst/>
          </a:prstGeom>
          <a:noFill/>
        </p:spPr>
        <p:txBody>
          <a:bodyPr wrap="none" rtlCol="0">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r>
              <a:rPr lang="en-GB" sz="3733" b="1" dirty="0">
                <a:solidFill>
                  <a:srgbClr val="1A8AA3"/>
                </a:solidFill>
              </a:rPr>
              <a:t>…</a:t>
            </a:r>
          </a:p>
        </p:txBody>
      </p:sp>
      <p:cxnSp>
        <p:nvCxnSpPr>
          <p:cNvPr id="58" name="Straight Arrow Connector 57"/>
          <p:cNvCxnSpPr/>
          <p:nvPr/>
        </p:nvCxnSpPr>
        <p:spPr>
          <a:xfrm>
            <a:off x="6749562" y="2372997"/>
            <a:ext cx="740140" cy="0"/>
          </a:xfrm>
          <a:prstGeom prst="straightConnector1">
            <a:avLst/>
          </a:prstGeom>
          <a:ln w="38100">
            <a:solidFill>
              <a:srgbClr val="1A8AA3"/>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59" name="TextBox 191"/>
          <p:cNvSpPr txBox="1"/>
          <p:nvPr/>
        </p:nvSpPr>
        <p:spPr>
          <a:xfrm>
            <a:off x="6837077" y="1909905"/>
            <a:ext cx="465192" cy="502766"/>
          </a:xfrm>
          <a:prstGeom prst="rect">
            <a:avLst/>
          </a:prstGeom>
          <a:noFill/>
        </p:spPr>
        <p:txBody>
          <a:bodyPr wrap="none" rtlCol="0">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r>
              <a:rPr lang="en-GB" sz="2667" b="1" dirty="0">
                <a:solidFill>
                  <a:srgbClr val="00B050"/>
                </a:solidFill>
                <a:latin typeface="Berlin Sans FB Demi" panose="020E0802020502020306" pitchFamily="34" charset="0"/>
              </a:rPr>
              <a:t>√</a:t>
            </a:r>
          </a:p>
        </p:txBody>
      </p:sp>
      <p:sp>
        <p:nvSpPr>
          <p:cNvPr id="60" name="Rounded Rectangle 59"/>
          <p:cNvSpPr/>
          <p:nvPr/>
        </p:nvSpPr>
        <p:spPr>
          <a:xfrm>
            <a:off x="2406316" y="1932604"/>
            <a:ext cx="1478438" cy="825971"/>
          </a:xfrm>
          <a:prstGeom prst="roundRect">
            <a:avLst/>
          </a:prstGeom>
          <a:ln w="57150">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9pPr>
          </a:lstStyle>
          <a:p>
            <a:pPr algn="ctr"/>
            <a:r>
              <a:rPr lang="en-GB" sz="1600" b="1" dirty="0" smtClean="0">
                <a:solidFill>
                  <a:schemeClr val="tx1"/>
                </a:solidFill>
                <a:latin typeface="+mj-lt"/>
              </a:rPr>
              <a:t>Pre-certified Vendor VSP</a:t>
            </a:r>
            <a:endParaRPr lang="en-GB" sz="1600" b="1" dirty="0">
              <a:solidFill>
                <a:schemeClr val="tx1"/>
              </a:solidFill>
              <a:latin typeface="+mj-lt"/>
            </a:endParaRPr>
          </a:p>
        </p:txBody>
      </p:sp>
      <p:sp>
        <p:nvSpPr>
          <p:cNvPr id="61" name="TextBox 196"/>
          <p:cNvSpPr txBox="1"/>
          <p:nvPr/>
        </p:nvSpPr>
        <p:spPr>
          <a:xfrm>
            <a:off x="3943843" y="1915623"/>
            <a:ext cx="981744" cy="338554"/>
          </a:xfrm>
          <a:prstGeom prst="rect">
            <a:avLst/>
          </a:prstGeom>
          <a:noFill/>
        </p:spPr>
        <p:txBody>
          <a:bodyPr wrap="none" rtlCol="0">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r>
              <a:rPr lang="en-GB" sz="1600" dirty="0" smtClean="0">
                <a:solidFill>
                  <a:schemeClr val="tx1"/>
                </a:solidFill>
              </a:rPr>
              <a:t>On-board</a:t>
            </a:r>
            <a:endParaRPr lang="en-GB" sz="1600" dirty="0">
              <a:solidFill>
                <a:schemeClr val="tx1"/>
              </a:solidFill>
            </a:endParaRPr>
          </a:p>
        </p:txBody>
      </p:sp>
      <p:cxnSp>
        <p:nvCxnSpPr>
          <p:cNvPr id="62" name="Straight Arrow Connector 61"/>
          <p:cNvCxnSpPr/>
          <p:nvPr/>
        </p:nvCxnSpPr>
        <p:spPr>
          <a:xfrm flipV="1">
            <a:off x="3884754" y="2328675"/>
            <a:ext cx="984885" cy="1"/>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3" name="Elbow Connector 62"/>
          <p:cNvCxnSpPr>
            <a:endCxn id="84" idx="6"/>
          </p:cNvCxnSpPr>
          <p:nvPr/>
        </p:nvCxnSpPr>
        <p:spPr>
          <a:xfrm rot="10800000" flipV="1">
            <a:off x="3364936" y="3023062"/>
            <a:ext cx="1920334" cy="1748795"/>
          </a:xfrm>
          <a:prstGeom prst="bentConnector3">
            <a:avLst>
              <a:gd name="adj1" fmla="val 116"/>
            </a:avLst>
          </a:prstGeom>
          <a:noFill/>
          <a:ln w="25400" cap="flat">
            <a:solidFill>
              <a:srgbClr val="07829C"/>
            </a:solidFill>
            <a:prstDash val="solid"/>
            <a:round/>
            <a:headEnd type="triangle" w="lg" len="lg"/>
            <a:tailEnd type="triangle" w="lg" len="lg"/>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cxnSp>
        <p:nvCxnSpPr>
          <p:cNvPr id="64" name="Elbow Connector 63"/>
          <p:cNvCxnSpPr>
            <a:stCxn id="56" idx="2"/>
            <a:endCxn id="71" idx="2"/>
          </p:cNvCxnSpPr>
          <p:nvPr/>
        </p:nvCxnSpPr>
        <p:spPr>
          <a:xfrm rot="16200000" flipH="1">
            <a:off x="6375720" y="2409093"/>
            <a:ext cx="863517" cy="2049844"/>
          </a:xfrm>
          <a:prstGeom prst="bentConnector2">
            <a:avLst/>
          </a:prstGeom>
          <a:noFill/>
          <a:ln w="25400" cap="flat">
            <a:solidFill>
              <a:srgbClr val="85CC9F"/>
            </a:solidFill>
            <a:prstDash val="solid"/>
            <a:round/>
            <a:headEnd type="triangle" w="lg" len="lg"/>
            <a:tailEnd type="triangle" w="lg" len="lg"/>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sp>
        <p:nvSpPr>
          <p:cNvPr id="65" name="TextBox 13"/>
          <p:cNvSpPr txBox="1"/>
          <p:nvPr/>
        </p:nvSpPr>
        <p:spPr>
          <a:xfrm>
            <a:off x="5854385" y="3286005"/>
            <a:ext cx="2564161" cy="553996"/>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horz" wrap="non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defTabSz="457200" rtl="0" fontAlgn="auto" latinLnBrk="0" hangingPunct="0">
              <a:lnSpc>
                <a:spcPct val="100000"/>
              </a:lnSpc>
              <a:spcBef>
                <a:spcPts val="0"/>
              </a:spcBef>
              <a:spcAft>
                <a:spcPts val="0"/>
              </a:spcAft>
              <a:buClrTx/>
              <a:buSzTx/>
              <a:buFontTx/>
              <a:buNone/>
            </a:pPr>
            <a:r>
              <a:rPr kumimoji="0" lang="en-GB" sz="1600" b="1" i="0" u="none" strike="noStrike" cap="none" spc="0" normalizeH="0" baseline="0" dirty="0" smtClean="0">
                <a:ln>
                  <a:noFill/>
                </a:ln>
                <a:solidFill>
                  <a:srgbClr val="85CC9F"/>
                </a:solidFill>
                <a:effectLst/>
                <a:uFillTx/>
                <a:latin typeface="+mn-lt"/>
                <a:ea typeface="+mn-ea"/>
                <a:cs typeface="+mn-cs"/>
                <a:sym typeface="Calibri" panose="020F0502020204030204"/>
              </a:rPr>
              <a:t>Query:</a:t>
            </a:r>
            <a:r>
              <a:rPr kumimoji="0" lang="en-GB" sz="1600" b="1" i="0" u="none" strike="noStrike" cap="none" spc="0" normalizeH="0" dirty="0" smtClean="0">
                <a:ln>
                  <a:noFill/>
                </a:ln>
                <a:solidFill>
                  <a:srgbClr val="85CC9F"/>
                </a:solidFill>
                <a:effectLst/>
                <a:uFillTx/>
                <a:latin typeface="+mn-lt"/>
                <a:ea typeface="+mn-ea"/>
                <a:cs typeface="+mn-cs"/>
                <a:sym typeface="Calibri" panose="020F0502020204030204"/>
              </a:rPr>
              <a:t> </a:t>
            </a:r>
            <a:r>
              <a:rPr kumimoji="0" lang="en-GB" sz="1400" b="1" i="0" u="none" strike="noStrike" cap="none" spc="0" normalizeH="0" baseline="0" dirty="0" smtClean="0">
                <a:ln>
                  <a:noFill/>
                </a:ln>
                <a:solidFill>
                  <a:srgbClr val="85CC9F"/>
                </a:solidFill>
                <a:effectLst/>
                <a:uFillTx/>
                <a:latin typeface="+mn-lt"/>
                <a:ea typeface="+mn-ea"/>
                <a:cs typeface="+mn-cs"/>
                <a:sym typeface="Calibri" panose="020F0502020204030204"/>
              </a:rPr>
              <a:t>Check what certification </a:t>
            </a:r>
          </a:p>
          <a:p>
            <a:pPr marL="0" marR="0" indent="0" defTabSz="457200" rtl="0" fontAlgn="auto" latinLnBrk="0" hangingPunct="0">
              <a:lnSpc>
                <a:spcPct val="100000"/>
              </a:lnSpc>
              <a:spcBef>
                <a:spcPts val="0"/>
              </a:spcBef>
              <a:spcAft>
                <a:spcPts val="0"/>
              </a:spcAft>
              <a:buClrTx/>
              <a:buSzTx/>
              <a:buFontTx/>
              <a:buNone/>
            </a:pPr>
            <a:r>
              <a:rPr kumimoji="0" lang="en-GB" sz="1400" b="1" i="0" u="none" strike="noStrike" cap="none" spc="0" normalizeH="0" baseline="0" dirty="0" smtClean="0">
                <a:ln>
                  <a:noFill/>
                </a:ln>
                <a:solidFill>
                  <a:srgbClr val="85CC9F"/>
                </a:solidFill>
                <a:effectLst/>
                <a:uFillTx/>
                <a:latin typeface="+mn-lt"/>
                <a:ea typeface="+mn-ea"/>
                <a:cs typeface="+mn-cs"/>
                <a:sym typeface="Calibri" panose="020F0502020204030204"/>
              </a:rPr>
              <a:t>VNF has</a:t>
            </a:r>
            <a:endParaRPr kumimoji="0" lang="en-GB" sz="1400" b="1" i="0" u="none" strike="noStrike" cap="none" spc="0" normalizeH="0" baseline="0" dirty="0">
              <a:ln>
                <a:noFill/>
              </a:ln>
              <a:solidFill>
                <a:srgbClr val="85CC9F"/>
              </a:solidFill>
              <a:effectLst/>
              <a:uFillTx/>
              <a:latin typeface="+mn-lt"/>
              <a:ea typeface="+mn-ea"/>
              <a:cs typeface="+mn-cs"/>
              <a:sym typeface="Calibri" panose="020F0502020204030204"/>
            </a:endParaRPr>
          </a:p>
        </p:txBody>
      </p:sp>
      <p:sp>
        <p:nvSpPr>
          <p:cNvPr id="66" name="TextBox 199"/>
          <p:cNvSpPr txBox="1"/>
          <p:nvPr/>
        </p:nvSpPr>
        <p:spPr>
          <a:xfrm>
            <a:off x="3816954" y="4877833"/>
            <a:ext cx="2520881" cy="1015661"/>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horz" wrap="non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algn="l" defTabSz="457200" rtl="0" fontAlgn="auto" latinLnBrk="0" hangingPunct="0">
              <a:lnSpc>
                <a:spcPct val="100000"/>
              </a:lnSpc>
              <a:spcBef>
                <a:spcPts val="0"/>
              </a:spcBef>
              <a:spcAft>
                <a:spcPts val="0"/>
              </a:spcAft>
              <a:buClrTx/>
              <a:buSzTx/>
              <a:buFontTx/>
              <a:buNone/>
            </a:pPr>
            <a:r>
              <a:rPr kumimoji="0" lang="en-GB" sz="1600" b="1" i="0" u="none" strike="noStrike" cap="none" spc="0" normalizeH="0" baseline="0" dirty="0" smtClean="0">
                <a:ln>
                  <a:noFill/>
                </a:ln>
                <a:solidFill>
                  <a:srgbClr val="07829C"/>
                </a:solidFill>
                <a:effectLst/>
                <a:uFillTx/>
                <a:sym typeface="Calibri" panose="020F0502020204030204"/>
              </a:rPr>
              <a:t>Perform Ad-hoc </a:t>
            </a:r>
          </a:p>
          <a:p>
            <a:pPr marL="0" marR="0" indent="0" algn="l" defTabSz="457200" rtl="0" fontAlgn="auto" latinLnBrk="0" hangingPunct="0">
              <a:lnSpc>
                <a:spcPct val="100000"/>
              </a:lnSpc>
              <a:spcBef>
                <a:spcPts val="0"/>
              </a:spcBef>
              <a:spcAft>
                <a:spcPts val="0"/>
              </a:spcAft>
              <a:buClrTx/>
              <a:buSzTx/>
              <a:buFontTx/>
              <a:buNone/>
            </a:pPr>
            <a:r>
              <a:rPr kumimoji="0" lang="en-GB" sz="1600" b="1" i="0" u="none" strike="noStrike" cap="none" spc="0" normalizeH="0" baseline="0" dirty="0" smtClean="0">
                <a:ln>
                  <a:noFill/>
                </a:ln>
                <a:solidFill>
                  <a:srgbClr val="07829C"/>
                </a:solidFill>
                <a:effectLst/>
                <a:uFillTx/>
                <a:sym typeface="Calibri" panose="020F0502020204030204"/>
              </a:rPr>
              <a:t>complianc</a:t>
            </a:r>
            <a:r>
              <a:rPr lang="en-GB" sz="1600" b="1" dirty="0" smtClean="0">
                <a:solidFill>
                  <a:srgbClr val="07829C"/>
                </a:solidFill>
              </a:rPr>
              <a:t>e check </a:t>
            </a:r>
          </a:p>
          <a:p>
            <a:pPr marL="0" marR="0" indent="0" algn="l" defTabSz="457200" rtl="0" fontAlgn="auto" latinLnBrk="0" hangingPunct="0">
              <a:lnSpc>
                <a:spcPct val="100000"/>
              </a:lnSpc>
              <a:spcBef>
                <a:spcPts val="0"/>
              </a:spcBef>
              <a:spcAft>
                <a:spcPts val="0"/>
              </a:spcAft>
              <a:buClrTx/>
              <a:buSzTx/>
              <a:buFontTx/>
              <a:buNone/>
            </a:pPr>
            <a:r>
              <a:rPr lang="en-GB" sz="1600" b="1" dirty="0" smtClean="0">
                <a:solidFill>
                  <a:srgbClr val="07829C"/>
                </a:solidFill>
              </a:rPr>
              <a:t>(Submit for testing)</a:t>
            </a:r>
          </a:p>
          <a:p>
            <a:pPr marL="0" marR="0" indent="0" algn="l" defTabSz="457200" rtl="0" fontAlgn="auto" latinLnBrk="0" hangingPunct="0">
              <a:lnSpc>
                <a:spcPct val="100000"/>
              </a:lnSpc>
              <a:spcBef>
                <a:spcPts val="0"/>
              </a:spcBef>
              <a:spcAft>
                <a:spcPts val="0"/>
              </a:spcAft>
              <a:buClrTx/>
              <a:buSzTx/>
              <a:buFontTx/>
              <a:buNone/>
            </a:pPr>
            <a:r>
              <a:rPr kumimoji="0" lang="en-GB" sz="1200" i="1" u="none" strike="noStrike" cap="none" spc="0" normalizeH="0" baseline="0" dirty="0" smtClean="0">
                <a:ln>
                  <a:noFill/>
                </a:ln>
                <a:solidFill>
                  <a:srgbClr val="07829C"/>
                </a:solidFill>
                <a:effectLst/>
                <a:uFillTx/>
                <a:sym typeface="Calibri" panose="020F0502020204030204"/>
              </a:rPr>
              <a:t>e.g. operator custom compliance check</a:t>
            </a:r>
            <a:endParaRPr kumimoji="0" lang="en-GB" sz="1200" i="1" u="none" strike="noStrike" cap="none" spc="0" normalizeH="0" baseline="0" dirty="0">
              <a:ln>
                <a:noFill/>
              </a:ln>
              <a:solidFill>
                <a:srgbClr val="07829C"/>
              </a:solidFill>
              <a:effectLst/>
              <a:uFillTx/>
              <a:sym typeface="Calibri" panose="020F0502020204030204"/>
            </a:endParaRPr>
          </a:p>
        </p:txBody>
      </p:sp>
      <p:sp>
        <p:nvSpPr>
          <p:cNvPr id="67" name="TextBox 1"/>
          <p:cNvSpPr txBox="1"/>
          <p:nvPr/>
        </p:nvSpPr>
        <p:spPr>
          <a:xfrm>
            <a:off x="5481835" y="2916855"/>
            <a:ext cx="300721" cy="584773"/>
          </a:xfrm>
          <a:prstGeom prst="rect">
            <a:avLst/>
          </a:prstGeom>
          <a:noFill/>
          <a:ln w="38100" cap="flat">
            <a:noFill/>
            <a:miter lim="400000"/>
          </a:ln>
        </p:spPr>
        <p:style>
          <a:lnRef idx="0">
            <a:scrgbClr r="0" g="0" b="0"/>
          </a:lnRef>
          <a:fillRef idx="0">
            <a:scrgbClr r="0" g="0" b="0"/>
          </a:fillRef>
          <a:effectRef idx="0">
            <a:scrgbClr r="0" g="0" b="0"/>
          </a:effectRef>
          <a:fontRef idx="none"/>
        </p:style>
        <p:txBody>
          <a:bodyPr rot="0" spcFirstLastPara="1" vert="horz" wrap="non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algn="l" defTabSz="457200" rtl="0" fontAlgn="auto" latinLnBrk="0" hangingPunct="0">
              <a:lnSpc>
                <a:spcPct val="100000"/>
              </a:lnSpc>
              <a:spcBef>
                <a:spcPts val="0"/>
              </a:spcBef>
              <a:spcAft>
                <a:spcPts val="0"/>
              </a:spcAft>
              <a:buClrTx/>
              <a:buSzTx/>
              <a:buFontTx/>
              <a:buNone/>
            </a:pPr>
            <a:r>
              <a:rPr kumimoji="0" lang="en-GB" sz="3200" b="1" i="0" u="none" strike="noStrike" cap="none" spc="0" normalizeH="0" baseline="0" dirty="0" smtClean="0">
                <a:ln>
                  <a:noFill/>
                </a:ln>
                <a:solidFill>
                  <a:srgbClr val="FF0000"/>
                </a:solidFill>
                <a:effectLst/>
                <a:uFillTx/>
                <a:latin typeface="+mn-lt"/>
                <a:ea typeface="+mn-ea"/>
                <a:cs typeface="+mn-cs"/>
                <a:sym typeface="Calibri" panose="020F0502020204030204"/>
              </a:rPr>
              <a:t>1</a:t>
            </a:r>
            <a:endParaRPr kumimoji="0" lang="en-GB" sz="3200" b="1" i="0" u="none" strike="noStrike" cap="none" spc="0" normalizeH="0" baseline="0" dirty="0">
              <a:ln>
                <a:noFill/>
              </a:ln>
              <a:solidFill>
                <a:srgbClr val="FF0000"/>
              </a:solidFill>
              <a:effectLst/>
              <a:uFillTx/>
              <a:latin typeface="+mn-lt"/>
              <a:ea typeface="+mn-ea"/>
              <a:cs typeface="+mn-cs"/>
              <a:sym typeface="Calibri" panose="020F0502020204030204"/>
            </a:endParaRPr>
          </a:p>
        </p:txBody>
      </p:sp>
      <p:sp>
        <p:nvSpPr>
          <p:cNvPr id="68" name="TextBox 41"/>
          <p:cNvSpPr txBox="1"/>
          <p:nvPr/>
        </p:nvSpPr>
        <p:spPr>
          <a:xfrm>
            <a:off x="4918022" y="2916854"/>
            <a:ext cx="300721" cy="584773"/>
          </a:xfrm>
          <a:prstGeom prst="rect">
            <a:avLst/>
          </a:prstGeom>
          <a:noFill/>
          <a:ln w="38100" cap="flat">
            <a:noFill/>
            <a:miter lim="400000"/>
          </a:ln>
        </p:spPr>
        <p:style>
          <a:lnRef idx="0">
            <a:scrgbClr r="0" g="0" b="0"/>
          </a:lnRef>
          <a:fillRef idx="0">
            <a:scrgbClr r="0" g="0" b="0"/>
          </a:fillRef>
          <a:effectRef idx="0">
            <a:scrgbClr r="0" g="0" b="0"/>
          </a:effectRef>
          <a:fontRef idx="none"/>
        </p:style>
        <p:txBody>
          <a:bodyPr rot="0" spcFirstLastPara="1" vert="horz" wrap="non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algn="l" defTabSz="457200" rtl="0" fontAlgn="auto" latinLnBrk="0" hangingPunct="0">
              <a:lnSpc>
                <a:spcPct val="100000"/>
              </a:lnSpc>
              <a:spcBef>
                <a:spcPts val="0"/>
              </a:spcBef>
              <a:spcAft>
                <a:spcPts val="0"/>
              </a:spcAft>
              <a:buClrTx/>
              <a:buSzTx/>
              <a:buFontTx/>
              <a:buNone/>
            </a:pPr>
            <a:r>
              <a:rPr kumimoji="0" lang="en-GB" sz="3200" b="1" i="0" u="none" strike="noStrike" cap="none" spc="0" normalizeH="0" baseline="0" dirty="0" smtClean="0">
                <a:ln>
                  <a:noFill/>
                </a:ln>
                <a:solidFill>
                  <a:srgbClr val="FF0000"/>
                </a:solidFill>
                <a:effectLst/>
                <a:uFillTx/>
                <a:latin typeface="+mn-lt"/>
                <a:ea typeface="+mn-ea"/>
                <a:cs typeface="+mn-cs"/>
                <a:sym typeface="Calibri" panose="020F0502020204030204"/>
              </a:rPr>
              <a:t>2</a:t>
            </a:r>
            <a:endParaRPr kumimoji="0" lang="en-GB" sz="3200" b="1" i="0" u="none" strike="noStrike" cap="none" spc="0" normalizeH="0" baseline="0" dirty="0">
              <a:ln>
                <a:noFill/>
              </a:ln>
              <a:solidFill>
                <a:srgbClr val="FF0000"/>
              </a:solidFill>
              <a:effectLst/>
              <a:uFillTx/>
              <a:latin typeface="+mn-lt"/>
              <a:ea typeface="+mn-ea"/>
              <a:cs typeface="+mn-cs"/>
              <a:sym typeface="Calibri" panose="020F0502020204030204"/>
            </a:endParaRPr>
          </a:p>
        </p:txBody>
      </p:sp>
      <p:grpSp>
        <p:nvGrpSpPr>
          <p:cNvPr id="44" name="Group 43"/>
          <p:cNvGrpSpPr/>
          <p:nvPr/>
        </p:nvGrpSpPr>
        <p:grpSpPr>
          <a:xfrm>
            <a:off x="559574" y="1909905"/>
            <a:ext cx="889813" cy="1004340"/>
            <a:chOff x="1599956" y="1962672"/>
            <a:chExt cx="889813" cy="1004340"/>
          </a:xfrm>
        </p:grpSpPr>
        <p:pic>
          <p:nvPicPr>
            <p:cNvPr id="45" name="Picture 44" descr="Image result for businessman clipart"/>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07679" y="1962672"/>
              <a:ext cx="771291" cy="771291"/>
            </a:xfrm>
            <a:prstGeom prst="rect">
              <a:avLst/>
            </a:prstGeom>
            <a:noFill/>
            <a:extLst>
              <a:ext uri="{909E8E84-426E-40DD-AFC4-6F175D3DCCD1}">
                <a14:hiddenFill xmlns:a14="http://schemas.microsoft.com/office/drawing/2010/main">
                  <a:solidFill>
                    <a:srgbClr val="FFFFFF"/>
                  </a:solidFill>
                </a14:hiddenFill>
              </a:ext>
            </a:extLst>
          </p:spPr>
        </p:pic>
        <p:sp>
          <p:nvSpPr>
            <p:cNvPr id="48" name="TextBox 66"/>
            <p:cNvSpPr txBox="1"/>
            <p:nvPr/>
          </p:nvSpPr>
          <p:spPr>
            <a:xfrm>
              <a:off x="1599956" y="2690015"/>
              <a:ext cx="889813" cy="276997"/>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algn="ctr" defTabSz="457200" rtl="0" fontAlgn="auto" latinLnBrk="0" hangingPunct="0">
                <a:lnSpc>
                  <a:spcPct val="100000"/>
                </a:lnSpc>
                <a:spcBef>
                  <a:spcPts val="0"/>
                </a:spcBef>
                <a:spcAft>
                  <a:spcPts val="0"/>
                </a:spcAft>
                <a:buClrTx/>
                <a:buSzTx/>
                <a:buFontTx/>
                <a:buNone/>
              </a:pPr>
              <a:r>
                <a:rPr kumimoji="0" lang="en-US" sz="1200" b="1" i="0" u="none" strike="noStrike" cap="none" spc="0" normalizeH="0" baseline="0" dirty="0" smtClean="0">
                  <a:ln>
                    <a:noFill/>
                  </a:ln>
                  <a:solidFill>
                    <a:srgbClr val="000000"/>
                  </a:solidFill>
                  <a:effectLst/>
                  <a:uFillTx/>
                  <a:latin typeface="+mn-lt"/>
                  <a:ea typeface="+mn-ea"/>
                  <a:cs typeface="+mn-cs"/>
                  <a:sym typeface="Calibri" panose="020F0502020204030204"/>
                </a:rPr>
                <a:t>Designer</a:t>
              </a:r>
              <a:endParaRPr kumimoji="0" lang="en-US" sz="1200" b="1" i="0" u="none" strike="noStrike" cap="none" spc="0" normalizeH="0" baseline="0" dirty="0">
                <a:ln>
                  <a:noFill/>
                </a:ln>
                <a:solidFill>
                  <a:srgbClr val="000000"/>
                </a:solidFill>
                <a:effectLst/>
                <a:uFillTx/>
                <a:latin typeface="+mn-lt"/>
                <a:ea typeface="+mn-ea"/>
                <a:cs typeface="+mn-cs"/>
                <a:sym typeface="Calibri" panose="020F0502020204030204"/>
              </a:endParaRPr>
            </a:p>
          </p:txBody>
        </p:sp>
      </p:grpSp>
      <p:cxnSp>
        <p:nvCxnSpPr>
          <p:cNvPr id="87" name="Straight Arrow Connector 86"/>
          <p:cNvCxnSpPr/>
          <p:nvPr/>
        </p:nvCxnSpPr>
        <p:spPr>
          <a:xfrm flipV="1">
            <a:off x="1389347" y="2328676"/>
            <a:ext cx="984885" cy="1"/>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8" name="Rectangle 87"/>
          <p:cNvSpPr/>
          <p:nvPr/>
        </p:nvSpPr>
        <p:spPr>
          <a:xfrm>
            <a:off x="5022091" y="2619506"/>
            <a:ext cx="1453249" cy="368851"/>
          </a:xfrm>
          <a:prstGeom prst="rect">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667175"/>
              </a:solidFill>
              <a:latin typeface="Calibri" panose="020F0502020204030204" pitchFamily="34" charset="0"/>
            </a:endParaRPr>
          </a:p>
        </p:txBody>
      </p:sp>
      <p:sp>
        <p:nvSpPr>
          <p:cNvPr id="89" name="TextBox 88"/>
          <p:cNvSpPr txBox="1"/>
          <p:nvPr/>
        </p:nvSpPr>
        <p:spPr>
          <a:xfrm>
            <a:off x="5152275" y="2607151"/>
            <a:ext cx="1208759" cy="369332"/>
          </a:xfrm>
          <a:prstGeom prst="rect">
            <a:avLst/>
          </a:prstGeom>
          <a:noFill/>
          <a:ln>
            <a:noFill/>
          </a:ln>
        </p:spPr>
        <p:txBody>
          <a:bodyPr wrap="square" rtlCol="0">
            <a:spAutoFit/>
          </a:bodyPr>
          <a:lstStyle/>
          <a:p>
            <a:pPr algn="ctr"/>
            <a:r>
              <a:rPr lang="en-US" dirty="0" smtClean="0"/>
              <a:t>plug-in</a:t>
            </a:r>
            <a:endParaRPr lang="en-US" dirty="0"/>
          </a:p>
        </p:txBody>
      </p:sp>
      <p:grpSp>
        <p:nvGrpSpPr>
          <p:cNvPr id="90" name="Group 89"/>
          <p:cNvGrpSpPr/>
          <p:nvPr/>
        </p:nvGrpSpPr>
        <p:grpSpPr>
          <a:xfrm>
            <a:off x="7817875" y="3545458"/>
            <a:ext cx="1386703" cy="1550773"/>
            <a:chOff x="4875646" y="3068811"/>
            <a:chExt cx="1386703" cy="1550773"/>
          </a:xfrm>
        </p:grpSpPr>
        <p:sp>
          <p:nvSpPr>
            <p:cNvPr id="91" name="Rectangle 90"/>
            <p:cNvSpPr/>
            <p:nvPr/>
          </p:nvSpPr>
          <p:spPr>
            <a:xfrm>
              <a:off x="4875646" y="3068811"/>
              <a:ext cx="1386703" cy="1550773"/>
            </a:xfrm>
            <a:prstGeom prst="rect">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667175"/>
                </a:solidFill>
                <a:latin typeface="Calibri" panose="020F0502020204030204" pitchFamily="34" charset="0"/>
              </a:endParaRPr>
            </a:p>
          </p:txBody>
        </p:sp>
        <p:sp>
          <p:nvSpPr>
            <p:cNvPr id="92" name="Can 91"/>
            <p:cNvSpPr/>
            <p:nvPr/>
          </p:nvSpPr>
          <p:spPr>
            <a:xfrm>
              <a:off x="5076736" y="4063050"/>
              <a:ext cx="984522" cy="447379"/>
            </a:xfrm>
            <a:prstGeom prst="can">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667175"/>
                </a:solidFill>
                <a:latin typeface="Calibri" panose="020F0502020204030204" pitchFamily="34" charset="0"/>
              </a:endParaRPr>
            </a:p>
          </p:txBody>
        </p:sp>
        <p:sp>
          <p:nvSpPr>
            <p:cNvPr id="93" name="TextBox 92"/>
            <p:cNvSpPr txBox="1"/>
            <p:nvPr/>
          </p:nvSpPr>
          <p:spPr>
            <a:xfrm>
              <a:off x="5030599" y="3097604"/>
              <a:ext cx="1145571" cy="923330"/>
            </a:xfrm>
            <a:prstGeom prst="rect">
              <a:avLst/>
            </a:prstGeom>
            <a:noFill/>
          </p:spPr>
          <p:txBody>
            <a:bodyPr vert="horz" wrap="none" rtlCol="0">
              <a:spAutoFit/>
            </a:bodyPr>
            <a:lstStyle/>
            <a:p>
              <a:pPr algn="ctr" rtl="0" eaLnBrk="1" fontAlgn="auto" hangingPunct="1">
                <a:lnSpc>
                  <a:spcPct val="100000"/>
                </a:lnSpc>
                <a:spcBef>
                  <a:spcPts val="0"/>
                </a:spcBef>
                <a:spcAft>
                  <a:spcPts val="0"/>
                </a:spcAft>
              </a:pPr>
              <a:r>
                <a:rPr lang="en-US" dirty="0">
                  <a:solidFill>
                    <a:srgbClr val="667175"/>
                  </a:solidFill>
                  <a:latin typeface="Calibri" panose="020F0502020204030204" pitchFamily="34" charset="0"/>
                </a:rPr>
                <a:t>i</a:t>
              </a:r>
              <a:r>
                <a:rPr lang="en-US" sz="1800" b="0" i="0" u="none" baseline="0" dirty="0" smtClean="0">
                  <a:solidFill>
                    <a:srgbClr val="667175"/>
                  </a:solidFill>
                  <a:latin typeface="Calibri" panose="020F0502020204030204" pitchFamily="34" charset="0"/>
                </a:rPr>
                <a:t>conectiv</a:t>
              </a:r>
            </a:p>
            <a:p>
              <a:pPr algn="ctr" rtl="0" eaLnBrk="1" fontAlgn="auto" hangingPunct="1">
                <a:lnSpc>
                  <a:spcPct val="100000"/>
                </a:lnSpc>
                <a:spcBef>
                  <a:spcPts val="0"/>
                </a:spcBef>
                <a:spcAft>
                  <a:spcPts val="0"/>
                </a:spcAft>
              </a:pPr>
              <a:r>
                <a:rPr lang="en-US" dirty="0">
                  <a:solidFill>
                    <a:srgbClr val="667175"/>
                  </a:solidFill>
                  <a:latin typeface="Calibri" panose="020F0502020204030204" pitchFamily="34" charset="0"/>
                </a:rPr>
                <a:t>h</a:t>
              </a:r>
              <a:r>
                <a:rPr lang="en-US" dirty="0" smtClean="0">
                  <a:solidFill>
                    <a:srgbClr val="667175"/>
                  </a:solidFill>
                  <a:latin typeface="Calibri" panose="020F0502020204030204" pitchFamily="34" charset="0"/>
                </a:rPr>
                <a:t>osted </a:t>
              </a:r>
            </a:p>
            <a:p>
              <a:pPr algn="ctr" rtl="0" eaLnBrk="1" fontAlgn="auto" hangingPunct="1">
                <a:lnSpc>
                  <a:spcPct val="100000"/>
                </a:lnSpc>
                <a:spcBef>
                  <a:spcPts val="0"/>
                </a:spcBef>
                <a:spcAft>
                  <a:spcPts val="0"/>
                </a:spcAft>
              </a:pPr>
              <a:r>
                <a:rPr lang="en-US" dirty="0" smtClean="0">
                  <a:solidFill>
                    <a:srgbClr val="667175"/>
                  </a:solidFill>
                  <a:latin typeface="Calibri" panose="020F0502020204030204" pitchFamily="34" charset="0"/>
                </a:rPr>
                <a:t>repository</a:t>
              </a:r>
              <a:endParaRPr lang="en-US" sz="1800" b="0" i="0" u="none" baseline="0" dirty="0" smtClean="0">
                <a:solidFill>
                  <a:srgbClr val="667175"/>
                </a:solidFill>
                <a:latin typeface="Calibri" panose="020F0502020204030204" pitchFamily="34" charset="0"/>
              </a:endParaRPr>
            </a:p>
          </p:txBody>
        </p:sp>
      </p:grpSp>
      <p:sp>
        <p:nvSpPr>
          <p:cNvPr id="4" name="Rectangle 3"/>
          <p:cNvSpPr/>
          <p:nvPr/>
        </p:nvSpPr>
        <p:spPr>
          <a:xfrm>
            <a:off x="918777" y="3030613"/>
            <a:ext cx="4566572" cy="3029719"/>
          </a:xfrm>
          <a:prstGeom prst="rect">
            <a:avLst/>
          </a:prstGeom>
          <a:solidFill>
            <a:schemeClr val="bg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Rectangle 93"/>
          <p:cNvSpPr/>
          <p:nvPr/>
        </p:nvSpPr>
        <p:spPr>
          <a:xfrm>
            <a:off x="2205208" y="5523765"/>
            <a:ext cx="4566572" cy="652935"/>
          </a:xfrm>
          <a:prstGeom prst="rect">
            <a:avLst/>
          </a:prstGeom>
          <a:solidFill>
            <a:schemeClr val="bg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268488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11753232" y="5967356"/>
            <a:ext cx="438768" cy="184666"/>
          </a:xfrm>
        </p:spPr>
        <p:txBody>
          <a:bodyPr/>
          <a:lstStyle/>
          <a:p>
            <a:fld id="{6C9CD605-947A-3C4E-98CB-B055F943FEBA}" type="slidenum">
              <a:rPr lang="en-US" smtClean="0"/>
              <a:pPr/>
              <a:t>19</a:t>
            </a:fld>
            <a:endParaRPr lang="en-US" dirty="0"/>
          </a:p>
        </p:txBody>
      </p:sp>
      <p:sp>
        <p:nvSpPr>
          <p:cNvPr id="6" name="Rectangle 5"/>
          <p:cNvSpPr/>
          <p:nvPr/>
        </p:nvSpPr>
        <p:spPr>
          <a:xfrm>
            <a:off x="5967534" y="2038254"/>
            <a:ext cx="1287625" cy="537028"/>
          </a:xfrm>
          <a:prstGeom prst="rect">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667175"/>
                </a:solidFill>
                <a:latin typeface="Calibri" panose="020F0502020204030204" pitchFamily="34" charset="0"/>
              </a:rPr>
              <a:t>SDC </a:t>
            </a:r>
          </a:p>
          <a:p>
            <a:pPr algn="ctr"/>
            <a:r>
              <a:rPr lang="en-US" dirty="0" smtClean="0">
                <a:solidFill>
                  <a:srgbClr val="667175"/>
                </a:solidFill>
                <a:latin typeface="Calibri" panose="020F0502020204030204" pitchFamily="34" charset="0"/>
              </a:rPr>
              <a:t>plug-in</a:t>
            </a:r>
            <a:r>
              <a:rPr lang="en-US" dirty="0">
                <a:solidFill>
                  <a:srgbClr val="667175"/>
                </a:solidFill>
                <a:latin typeface="Calibri" panose="020F0502020204030204" pitchFamily="34" charset="0"/>
              </a:rPr>
              <a:t> </a:t>
            </a:r>
            <a:r>
              <a:rPr lang="en-US" dirty="0" smtClean="0">
                <a:solidFill>
                  <a:srgbClr val="667175"/>
                </a:solidFill>
                <a:latin typeface="Calibri" panose="020F0502020204030204" pitchFamily="34" charset="0"/>
              </a:rPr>
              <a:t>BE</a:t>
            </a:r>
            <a:endParaRPr lang="en-US" dirty="0">
              <a:solidFill>
                <a:srgbClr val="667175"/>
              </a:solidFill>
              <a:latin typeface="Calibri" panose="020F0502020204030204" pitchFamily="34" charset="0"/>
            </a:endParaRPr>
          </a:p>
        </p:txBody>
      </p:sp>
      <p:sp>
        <p:nvSpPr>
          <p:cNvPr id="7" name="Rectangle 6"/>
          <p:cNvSpPr/>
          <p:nvPr/>
        </p:nvSpPr>
        <p:spPr>
          <a:xfrm>
            <a:off x="8310918" y="1657269"/>
            <a:ext cx="1103086" cy="918013"/>
          </a:xfrm>
          <a:prstGeom prst="rect">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667175"/>
              </a:solidFill>
              <a:latin typeface="Calibri" panose="020F0502020204030204" pitchFamily="34" charset="0"/>
            </a:endParaRPr>
          </a:p>
          <a:p>
            <a:pPr algn="ctr"/>
            <a:r>
              <a:rPr lang="en-US" dirty="0" smtClean="0">
                <a:solidFill>
                  <a:srgbClr val="667175"/>
                </a:solidFill>
                <a:latin typeface="Calibri" panose="020F0502020204030204" pitchFamily="34" charset="0"/>
              </a:rPr>
              <a:t>Registry</a:t>
            </a:r>
            <a:endParaRPr lang="en-US" dirty="0">
              <a:solidFill>
                <a:srgbClr val="667175"/>
              </a:solidFill>
              <a:latin typeface="Calibri" panose="020F0502020204030204" pitchFamily="34" charset="0"/>
            </a:endParaRPr>
          </a:p>
        </p:txBody>
      </p:sp>
      <p:cxnSp>
        <p:nvCxnSpPr>
          <p:cNvPr id="10" name="Straight Connector 9"/>
          <p:cNvCxnSpPr>
            <a:stCxn id="6" idx="2"/>
          </p:cNvCxnSpPr>
          <p:nvPr/>
        </p:nvCxnSpPr>
        <p:spPr>
          <a:xfrm>
            <a:off x="6611347" y="2575282"/>
            <a:ext cx="8657" cy="34834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7" idx="2"/>
          </p:cNvCxnSpPr>
          <p:nvPr/>
        </p:nvCxnSpPr>
        <p:spPr>
          <a:xfrm flipH="1">
            <a:off x="8850095" y="2575282"/>
            <a:ext cx="12366" cy="3635829"/>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6632370" y="5223847"/>
            <a:ext cx="223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6620004" y="4305834"/>
            <a:ext cx="223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Can 35"/>
          <p:cNvSpPr/>
          <p:nvPr/>
        </p:nvSpPr>
        <p:spPr>
          <a:xfrm>
            <a:off x="8695732" y="1786899"/>
            <a:ext cx="365273" cy="307777"/>
          </a:xfrm>
          <a:prstGeom prst="can">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667175"/>
              </a:solidFill>
              <a:latin typeface="Calibri" panose="020F0502020204030204" pitchFamily="34" charset="0"/>
            </a:endParaRPr>
          </a:p>
        </p:txBody>
      </p:sp>
      <p:cxnSp>
        <p:nvCxnSpPr>
          <p:cNvPr id="17" name="Straight Connector 16"/>
          <p:cNvCxnSpPr/>
          <p:nvPr/>
        </p:nvCxnSpPr>
        <p:spPr>
          <a:xfrm>
            <a:off x="4675407" y="2575282"/>
            <a:ext cx="4827" cy="34834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675405" y="3651485"/>
            <a:ext cx="1944599" cy="21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itle 1"/>
          <p:cNvSpPr>
            <a:spLocks noGrp="1"/>
          </p:cNvSpPr>
          <p:nvPr>
            <p:ph type="title"/>
          </p:nvPr>
        </p:nvSpPr>
        <p:spPr>
          <a:xfrm>
            <a:off x="389563" y="441679"/>
            <a:ext cx="11010444" cy="332399"/>
          </a:xfrm>
        </p:spPr>
        <p:txBody>
          <a:bodyPr>
            <a:normAutofit fontScale="90000"/>
          </a:bodyPr>
          <a:lstStyle/>
          <a:p>
            <a:r>
              <a:rPr lang="en-US" sz="2400" dirty="0" smtClean="0">
                <a:solidFill>
                  <a:schemeClr val="bg1"/>
                </a:solidFill>
              </a:rPr>
              <a:t>Design Time Flow</a:t>
            </a:r>
            <a:endParaRPr lang="en-US" sz="2400" dirty="0">
              <a:solidFill>
                <a:schemeClr val="bg1"/>
              </a:solidFill>
            </a:endParaRPr>
          </a:p>
        </p:txBody>
      </p:sp>
      <p:sp>
        <p:nvSpPr>
          <p:cNvPr id="25" name="TextBox 24"/>
          <p:cNvSpPr txBox="1"/>
          <p:nvPr/>
        </p:nvSpPr>
        <p:spPr>
          <a:xfrm>
            <a:off x="4962799" y="3359052"/>
            <a:ext cx="2459247" cy="307777"/>
          </a:xfrm>
          <a:prstGeom prst="rect">
            <a:avLst/>
          </a:prstGeom>
          <a:noFill/>
        </p:spPr>
        <p:txBody>
          <a:bodyPr wrap="square" rtlCol="0">
            <a:spAutoFit/>
          </a:bodyPr>
          <a:lstStyle/>
          <a:p>
            <a:r>
              <a:rPr lang="en-US" sz="1400" dirty="0" smtClean="0"/>
              <a:t>request (VSPid)</a:t>
            </a:r>
          </a:p>
        </p:txBody>
      </p:sp>
      <p:sp>
        <p:nvSpPr>
          <p:cNvPr id="14" name="Curved Left Arrow 13"/>
          <p:cNvSpPr/>
          <p:nvPr/>
        </p:nvSpPr>
        <p:spPr>
          <a:xfrm>
            <a:off x="8878368" y="4459723"/>
            <a:ext cx="731520" cy="610235"/>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smtClean="0">
              <a:solidFill>
                <a:srgbClr val="FFFFFF"/>
              </a:solidFill>
              <a:latin typeface="Calibri" panose="020F0502020204030204" pitchFamily="34" charset="0"/>
            </a:endParaRPr>
          </a:p>
        </p:txBody>
      </p:sp>
      <p:sp>
        <p:nvSpPr>
          <p:cNvPr id="15" name="TextBox 14"/>
          <p:cNvSpPr txBox="1"/>
          <p:nvPr/>
        </p:nvSpPr>
        <p:spPr>
          <a:xfrm>
            <a:off x="9625795" y="4459723"/>
            <a:ext cx="2424831" cy="523220"/>
          </a:xfrm>
          <a:prstGeom prst="rect">
            <a:avLst/>
          </a:prstGeom>
          <a:noFill/>
        </p:spPr>
        <p:txBody>
          <a:bodyPr vert="horz" wrap="none" rtlCol="0">
            <a:spAutoFit/>
          </a:bodyPr>
          <a:lstStyle/>
          <a:p>
            <a:pPr marL="285750" indent="-285750" algn="l" rtl="0" eaLnBrk="1" fontAlgn="auto" hangingPunct="1">
              <a:lnSpc>
                <a:spcPct val="100000"/>
              </a:lnSpc>
              <a:spcBef>
                <a:spcPts val="0"/>
              </a:spcBef>
              <a:spcAft>
                <a:spcPts val="0"/>
              </a:spcAft>
              <a:buFont typeface="Arial" panose="020B0604020202020204" pitchFamily="34" charset="0"/>
              <a:buChar char="•"/>
            </a:pPr>
            <a:r>
              <a:rPr lang="en-US" sz="1400" dirty="0" smtClean="0">
                <a:solidFill>
                  <a:srgbClr val="667175"/>
                </a:solidFill>
                <a:latin typeface="Calibri" panose="020F0502020204030204" pitchFamily="34" charset="0"/>
              </a:rPr>
              <a:t>f</a:t>
            </a:r>
            <a:r>
              <a:rPr lang="en-US" sz="1400" b="0" i="0" u="none" baseline="0" dirty="0" smtClean="0">
                <a:solidFill>
                  <a:srgbClr val="667175"/>
                </a:solidFill>
                <a:latin typeface="Calibri" panose="020F0502020204030204" pitchFamily="34" charset="0"/>
              </a:rPr>
              <a:t>etch certification</a:t>
            </a:r>
            <a:r>
              <a:rPr lang="en-US" sz="1400" dirty="0" smtClean="0">
                <a:solidFill>
                  <a:srgbClr val="667175"/>
                </a:solidFill>
                <a:latin typeface="Calibri" panose="020F0502020204030204" pitchFamily="34" charset="0"/>
              </a:rPr>
              <a:t>s report</a:t>
            </a:r>
            <a:r>
              <a:rPr lang="en-US" sz="1400" b="0" i="0" u="none" baseline="0" dirty="0" smtClean="0">
                <a:solidFill>
                  <a:srgbClr val="667175"/>
                </a:solidFill>
                <a:latin typeface="Calibri" panose="020F0502020204030204" pitchFamily="34" charset="0"/>
              </a:rPr>
              <a:t> </a:t>
            </a:r>
          </a:p>
          <a:p>
            <a:pPr marL="285750" indent="-285750" algn="l" rtl="0" eaLnBrk="1" fontAlgn="auto" hangingPunct="1">
              <a:lnSpc>
                <a:spcPct val="100000"/>
              </a:lnSpc>
              <a:spcBef>
                <a:spcPts val="0"/>
              </a:spcBef>
              <a:spcAft>
                <a:spcPts val="0"/>
              </a:spcAft>
              <a:buFont typeface="Arial" panose="020B0604020202020204" pitchFamily="34" charset="0"/>
              <a:buChar char="•"/>
            </a:pPr>
            <a:r>
              <a:rPr lang="en-US" sz="1400" dirty="0" smtClean="0">
                <a:solidFill>
                  <a:srgbClr val="667175"/>
                </a:solidFill>
                <a:latin typeface="Calibri" panose="020F0502020204030204" pitchFamily="34" charset="0"/>
              </a:rPr>
              <a:t>return certifications report</a:t>
            </a:r>
            <a:endParaRPr lang="en-US" sz="1400" b="0" i="0" u="none" baseline="0" dirty="0" smtClean="0">
              <a:solidFill>
                <a:srgbClr val="667175"/>
              </a:solidFill>
              <a:latin typeface="Calibri" panose="020F0502020204030204" pitchFamily="34" charset="0"/>
            </a:endParaRPr>
          </a:p>
        </p:txBody>
      </p:sp>
      <p:cxnSp>
        <p:nvCxnSpPr>
          <p:cNvPr id="27" name="Straight Arrow Connector 26"/>
          <p:cNvCxnSpPr/>
          <p:nvPr/>
        </p:nvCxnSpPr>
        <p:spPr>
          <a:xfrm flipH="1" flipV="1">
            <a:off x="4675405" y="5646910"/>
            <a:ext cx="1944599" cy="62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4795912" y="4911237"/>
            <a:ext cx="2459247" cy="738664"/>
          </a:xfrm>
          <a:prstGeom prst="rect">
            <a:avLst/>
          </a:prstGeom>
          <a:noFill/>
        </p:spPr>
        <p:txBody>
          <a:bodyPr wrap="square" rtlCol="0">
            <a:spAutoFit/>
          </a:bodyPr>
          <a:lstStyle/>
          <a:p>
            <a:r>
              <a:rPr lang="en-US" sz="1400" dirty="0"/>
              <a:t>r</a:t>
            </a:r>
            <a:r>
              <a:rPr lang="en-US" sz="1400" dirty="0" smtClean="0"/>
              <a:t>esponse </a:t>
            </a:r>
          </a:p>
          <a:p>
            <a:r>
              <a:rPr lang="en-US" sz="1400" dirty="0" smtClean="0"/>
              <a:t>(certifications report)</a:t>
            </a:r>
          </a:p>
          <a:p>
            <a:r>
              <a:rPr lang="en-US" sz="1400" dirty="0" smtClean="0"/>
              <a:t>for user action</a:t>
            </a:r>
            <a:endParaRPr lang="en-US" sz="1400" dirty="0"/>
          </a:p>
        </p:txBody>
      </p:sp>
      <p:sp>
        <p:nvSpPr>
          <p:cNvPr id="39" name="Rectangle 38"/>
          <p:cNvSpPr/>
          <p:nvPr/>
        </p:nvSpPr>
        <p:spPr>
          <a:xfrm>
            <a:off x="4012808" y="2038254"/>
            <a:ext cx="1403183" cy="537028"/>
          </a:xfrm>
          <a:prstGeom prst="rect">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667175"/>
                </a:solidFill>
                <a:latin typeface="Calibri" panose="020F0502020204030204" pitchFamily="34" charset="0"/>
              </a:rPr>
              <a:t>SDC </a:t>
            </a:r>
          </a:p>
          <a:p>
            <a:pPr algn="ctr"/>
            <a:r>
              <a:rPr lang="en-US" dirty="0" smtClean="0">
                <a:solidFill>
                  <a:srgbClr val="667175"/>
                </a:solidFill>
                <a:latin typeface="Calibri" panose="020F0502020204030204" pitchFamily="34" charset="0"/>
              </a:rPr>
              <a:t>plug-in</a:t>
            </a:r>
            <a:r>
              <a:rPr lang="en-US" dirty="0">
                <a:solidFill>
                  <a:srgbClr val="667175"/>
                </a:solidFill>
                <a:latin typeface="Calibri" panose="020F0502020204030204" pitchFamily="34" charset="0"/>
              </a:rPr>
              <a:t> </a:t>
            </a:r>
            <a:r>
              <a:rPr lang="en-US" dirty="0" smtClean="0">
                <a:solidFill>
                  <a:srgbClr val="667175"/>
                </a:solidFill>
                <a:latin typeface="Calibri" panose="020F0502020204030204" pitchFamily="34" charset="0"/>
              </a:rPr>
              <a:t>FE</a:t>
            </a:r>
            <a:endParaRPr lang="en-US" dirty="0">
              <a:solidFill>
                <a:srgbClr val="667175"/>
              </a:solidFill>
              <a:latin typeface="Calibri" panose="020F0502020204030204" pitchFamily="34" charset="0"/>
            </a:endParaRPr>
          </a:p>
        </p:txBody>
      </p:sp>
      <p:sp>
        <p:nvSpPr>
          <p:cNvPr id="22" name="Content Placeholder 3"/>
          <p:cNvSpPr>
            <a:spLocks noGrp="1"/>
          </p:cNvSpPr>
          <p:nvPr>
            <p:ph idx="1"/>
          </p:nvPr>
        </p:nvSpPr>
        <p:spPr>
          <a:xfrm>
            <a:off x="311486" y="2038254"/>
            <a:ext cx="3369812" cy="3929102"/>
          </a:xfrm>
        </p:spPr>
        <p:txBody>
          <a:bodyPr>
            <a:noAutofit/>
          </a:bodyPr>
          <a:lstStyle/>
          <a:p>
            <a:r>
              <a:rPr lang="en-US" sz="1800" dirty="0" smtClean="0"/>
              <a:t>Example report content:</a:t>
            </a:r>
          </a:p>
          <a:p>
            <a:pPr lvl="1">
              <a:buFont typeface="Courier New" panose="02070309020205020404" pitchFamily="49" charset="0"/>
              <a:buChar char="-"/>
            </a:pPr>
            <a:r>
              <a:rPr lang="en-US" sz="1600" dirty="0" smtClean="0"/>
              <a:t>pass/fail </a:t>
            </a:r>
            <a:r>
              <a:rPr lang="en-US" sz="1600" dirty="0"/>
              <a:t>results of VNF Template validation against data models, </a:t>
            </a:r>
            <a:r>
              <a:rPr lang="en-US" sz="1600" dirty="0" smtClean="0"/>
              <a:t>e.g. </a:t>
            </a:r>
            <a:r>
              <a:rPr lang="en-US" sz="1600" dirty="0"/>
              <a:t>HEAT, ETSI SOL1 TOSCA</a:t>
            </a:r>
          </a:p>
          <a:p>
            <a:pPr lvl="1">
              <a:buFont typeface="Courier New" panose="02070309020205020404" pitchFamily="49" charset="0"/>
              <a:buChar char="-"/>
            </a:pPr>
            <a:r>
              <a:rPr lang="en-US" sz="1600" dirty="0" smtClean="0"/>
              <a:t>pass/fail results of VNF validation against VIMs, container managers, e.g. OpenStack, Kubernetes</a:t>
            </a:r>
          </a:p>
          <a:p>
            <a:pPr lvl="1">
              <a:buFont typeface="Courier New" panose="02070309020205020404" pitchFamily="49" charset="0"/>
              <a:buChar char="-"/>
            </a:pPr>
            <a:r>
              <a:rPr lang="en-US" sz="1600" dirty="0" smtClean="0"/>
              <a:t>pass/fail results of VNF performance tests, e.g. on GSMA standard profile NFVIs</a:t>
            </a:r>
          </a:p>
          <a:p>
            <a:endParaRPr lang="en-US" sz="1800" dirty="0"/>
          </a:p>
        </p:txBody>
      </p:sp>
      <p:cxnSp>
        <p:nvCxnSpPr>
          <p:cNvPr id="4" name="Straight Connector 3"/>
          <p:cNvCxnSpPr/>
          <p:nvPr/>
        </p:nvCxnSpPr>
        <p:spPr>
          <a:xfrm>
            <a:off x="7790222" y="1546596"/>
            <a:ext cx="31558" cy="4664515"/>
          </a:xfrm>
          <a:prstGeom prst="line">
            <a:avLst/>
          </a:prstGeom>
          <a:ln w="28575">
            <a:solidFill>
              <a:schemeClr val="tx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6192422" y="1167909"/>
            <a:ext cx="4514762" cy="369332"/>
          </a:xfrm>
          <a:prstGeom prst="rect">
            <a:avLst/>
          </a:prstGeom>
          <a:noFill/>
          <a:ln>
            <a:solidFill>
              <a:schemeClr val="tx1">
                <a:lumMod val="50000"/>
              </a:schemeClr>
            </a:solidFill>
          </a:ln>
        </p:spPr>
        <p:txBody>
          <a:bodyPr vert="horz" wrap="none" rtlCol="0">
            <a:spAutoFit/>
          </a:bodyPr>
          <a:lstStyle/>
          <a:p>
            <a:pPr algn="l" rtl="0" eaLnBrk="1" fontAlgn="auto" hangingPunct="1">
              <a:lnSpc>
                <a:spcPct val="100000"/>
              </a:lnSpc>
              <a:spcBef>
                <a:spcPts val="0"/>
              </a:spcBef>
              <a:spcAft>
                <a:spcPts val="0"/>
              </a:spcAft>
            </a:pPr>
            <a:r>
              <a:rPr lang="en-US" sz="1800" b="1" i="0" u="none" baseline="0" dirty="0" smtClean="0">
                <a:solidFill>
                  <a:srgbClr val="FF0000"/>
                </a:solidFill>
                <a:latin typeface="Calibri" panose="020F0502020204030204" pitchFamily="34" charset="0"/>
              </a:rPr>
              <a:t>mimic/leverage existing VTP API specification</a:t>
            </a:r>
          </a:p>
        </p:txBody>
      </p:sp>
      <p:sp>
        <p:nvSpPr>
          <p:cNvPr id="24" name="TextBox 23"/>
          <p:cNvSpPr txBox="1"/>
          <p:nvPr/>
        </p:nvSpPr>
        <p:spPr>
          <a:xfrm>
            <a:off x="7127201" y="3964455"/>
            <a:ext cx="1326042" cy="307777"/>
          </a:xfrm>
          <a:prstGeom prst="rect">
            <a:avLst/>
          </a:prstGeom>
          <a:solidFill>
            <a:schemeClr val="bg1"/>
          </a:solidFill>
        </p:spPr>
        <p:txBody>
          <a:bodyPr wrap="square" rtlCol="0">
            <a:spAutoFit/>
          </a:bodyPr>
          <a:lstStyle/>
          <a:p>
            <a:r>
              <a:rPr lang="en-US" sz="1400" dirty="0" smtClean="0"/>
              <a:t>request (VSPid) </a:t>
            </a:r>
            <a:endParaRPr lang="en-US" sz="1400" dirty="0"/>
          </a:p>
        </p:txBody>
      </p:sp>
      <p:sp>
        <p:nvSpPr>
          <p:cNvPr id="20" name="TextBox 19"/>
          <p:cNvSpPr txBox="1"/>
          <p:nvPr/>
        </p:nvSpPr>
        <p:spPr>
          <a:xfrm>
            <a:off x="6899164" y="4673226"/>
            <a:ext cx="1845232" cy="523220"/>
          </a:xfrm>
          <a:prstGeom prst="rect">
            <a:avLst/>
          </a:prstGeom>
          <a:solidFill>
            <a:schemeClr val="bg1"/>
          </a:solidFill>
        </p:spPr>
        <p:txBody>
          <a:bodyPr wrap="square" rtlCol="0">
            <a:spAutoFit/>
          </a:bodyPr>
          <a:lstStyle/>
          <a:p>
            <a:r>
              <a:rPr lang="en-US" sz="1400" dirty="0" smtClean="0"/>
              <a:t>response </a:t>
            </a:r>
          </a:p>
          <a:p>
            <a:r>
              <a:rPr lang="en-US" sz="1400" dirty="0" smtClean="0"/>
              <a:t>(certifications report)</a:t>
            </a:r>
            <a:endParaRPr lang="en-US" sz="1400" dirty="0"/>
          </a:p>
        </p:txBody>
      </p:sp>
    </p:spTree>
    <p:extLst>
      <p:ext uri="{BB962C8B-B14F-4D97-AF65-F5344CB8AC3E}">
        <p14:creationId xmlns:p14="http://schemas.microsoft.com/office/powerpoint/2010/main" val="5743191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p:txBody>
          <a:bodyPr>
            <a:normAutofit fontScale="90000"/>
          </a:bodyPr>
          <a:lstStyle/>
          <a:p>
            <a:r>
              <a:rPr lang="en-US" dirty="0" smtClean="0"/>
              <a:t>Introduction</a:t>
            </a:r>
            <a:endParaRPr lang="en-US" dirty="0"/>
          </a:p>
        </p:txBody>
      </p:sp>
      <p:sp>
        <p:nvSpPr>
          <p:cNvPr id="4" name="Text Placeholder 3"/>
          <p:cNvSpPr>
            <a:spLocks noGrp="1"/>
          </p:cNvSpPr>
          <p:nvPr>
            <p:ph type="body" sz="quarter" idx="10"/>
          </p:nvPr>
        </p:nvSpPr>
        <p:spPr/>
        <p:txBody>
          <a:bodyPr>
            <a:normAutofit lnSpcReduction="10000"/>
          </a:bodyPr>
          <a:lstStyle/>
          <a:p>
            <a:pPr>
              <a:lnSpc>
                <a:spcPct val="150000"/>
              </a:lnSpc>
            </a:pPr>
            <a:r>
              <a:rPr lang="en-US" sz="1800" dirty="0" smtClean="0">
                <a:solidFill>
                  <a:srgbClr val="000000"/>
                </a:solidFill>
              </a:rPr>
              <a:t>Currently, VNF compliance, validation and performance testing happens offline by the “tester” role in SDC. There is no unified mechanism of capturing the compliance details of VNF during the design time process.</a:t>
            </a:r>
          </a:p>
          <a:p>
            <a:pPr>
              <a:lnSpc>
                <a:spcPct val="150000"/>
              </a:lnSpc>
            </a:pPr>
            <a:endParaRPr lang="en-US" sz="1800" dirty="0" smtClean="0">
              <a:solidFill>
                <a:srgbClr val="000000"/>
              </a:solidFill>
            </a:endParaRPr>
          </a:p>
          <a:p>
            <a:pPr>
              <a:lnSpc>
                <a:spcPct val="150000"/>
              </a:lnSpc>
            </a:pPr>
            <a:r>
              <a:rPr lang="en-US" sz="1800" dirty="0" smtClean="0">
                <a:solidFill>
                  <a:srgbClr val="000000"/>
                </a:solidFill>
              </a:rPr>
              <a:t>The LFN CVC Vision is to provide a unified platform for vendors to perform compliance check, validation test and performance test for their VNFs and undergo a certification process. </a:t>
            </a:r>
          </a:p>
          <a:p>
            <a:pPr>
              <a:lnSpc>
                <a:spcPct val="150000"/>
              </a:lnSpc>
            </a:pPr>
            <a:endParaRPr lang="en-US" sz="1800" dirty="0" smtClean="0">
              <a:solidFill>
                <a:srgbClr val="000000"/>
              </a:solidFill>
            </a:endParaRPr>
          </a:p>
          <a:p>
            <a:pPr>
              <a:lnSpc>
                <a:spcPct val="150000"/>
              </a:lnSpc>
            </a:pPr>
            <a:r>
              <a:rPr lang="en-US" sz="1800" dirty="0" smtClean="0">
                <a:solidFill>
                  <a:srgbClr val="000000"/>
                </a:solidFill>
              </a:rPr>
              <a:t>Vendors can then distribute the pre-certified VNFs to operators. The operators can on-board these VNFs in ONAP and verify their compliance details by querying a central registry.</a:t>
            </a:r>
          </a:p>
          <a:p>
            <a:pPr>
              <a:lnSpc>
                <a:spcPct val="150000"/>
              </a:lnSpc>
            </a:pPr>
            <a:endParaRPr lang="en-US" sz="1800" dirty="0" smtClean="0">
              <a:solidFill>
                <a:srgbClr val="000000"/>
              </a:solidFill>
            </a:endParaRPr>
          </a:p>
          <a:p>
            <a:pPr>
              <a:lnSpc>
                <a:spcPct val="150000"/>
              </a:lnSpc>
            </a:pPr>
            <a:r>
              <a:rPr lang="en-US" sz="1800" dirty="0" smtClean="0">
                <a:solidFill>
                  <a:srgbClr val="000000"/>
                </a:solidFill>
              </a:rPr>
              <a:t>This proposal is to add a mechanism in ONAP SDC to query a central registry for VNF certification details and trigger ad-hoc tests to further confirm their integrity.</a:t>
            </a:r>
            <a:endParaRPr lang="en-US" sz="1800" dirty="0">
              <a:solidFill>
                <a:srgbClr val="000000"/>
              </a:solidFill>
            </a:endParaRPr>
          </a:p>
        </p:txBody>
      </p:sp>
      <mc:AlternateContent xmlns:mc="http://schemas.openxmlformats.org/markup-compatibility/2006" xmlns:p14="http://schemas.microsoft.com/office/powerpoint/2010/main">
        <mc:Choice Requires="p14">
          <p:contentPart p14:bwMode="auto" r:id="rId2">
            <p14:nvContentPartPr>
              <p14:cNvPr id="5" name="Ink 4"/>
              <p14:cNvContentPartPr/>
              <p14:nvPr/>
            </p14:nvContentPartPr>
            <p14:xfrm>
              <a:off x="4275720" y="5695560"/>
              <a:ext cx="145440" cy="63360"/>
            </p14:xfrm>
          </p:contentPart>
        </mc:Choice>
        <mc:Fallback xmlns="">
          <p:pic>
            <p:nvPicPr>
              <p:cNvPr id="5" name="Ink 4"/>
              <p:cNvPicPr/>
              <p:nvPr/>
            </p:nvPicPr>
            <p:blipFill>
              <a:blip r:embed="rId3"/>
              <a:stretch>
                <a:fillRect/>
              </a:stretch>
            </p:blipFill>
            <p:spPr>
              <a:xfrm>
                <a:off x="4269240" y="5690880"/>
                <a:ext cx="158400" cy="77040"/>
              </a:xfrm>
              <a:prstGeom prst="rect">
                <a:avLst/>
              </a:prstGeom>
            </p:spPr>
          </p:pic>
        </mc:Fallback>
      </mc:AlternateContent>
    </p:spTree>
    <p:extLst>
      <p:ext uri="{BB962C8B-B14F-4D97-AF65-F5344CB8AC3E}">
        <p14:creationId xmlns:p14="http://schemas.microsoft.com/office/powerpoint/2010/main" val="4582569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20</a:t>
            </a:fld>
            <a:endParaRPr lang="en-US" dirty="0"/>
          </a:p>
        </p:txBody>
      </p:sp>
      <p:sp>
        <p:nvSpPr>
          <p:cNvPr id="3" name="Title 2"/>
          <p:cNvSpPr>
            <a:spLocks noGrp="1"/>
          </p:cNvSpPr>
          <p:nvPr>
            <p:ph type="title"/>
          </p:nvPr>
        </p:nvSpPr>
        <p:spPr/>
        <p:txBody>
          <a:bodyPr>
            <a:normAutofit fontScale="90000"/>
          </a:bodyPr>
          <a:lstStyle/>
          <a:p>
            <a:r>
              <a:rPr lang="en-US" dirty="0" smtClean="0">
                <a:solidFill>
                  <a:schemeClr val="bg1"/>
                </a:solidFill>
              </a:rPr>
              <a:t>Repository Data Provisioning of Certifications Metadata</a:t>
            </a:r>
            <a:endParaRPr lang="en-US" dirty="0">
              <a:solidFill>
                <a:schemeClr val="bg1"/>
              </a:solidFill>
            </a:endParaRPr>
          </a:p>
        </p:txBody>
      </p:sp>
      <p:sp>
        <p:nvSpPr>
          <p:cNvPr id="6" name="Rectangle 5"/>
          <p:cNvSpPr/>
          <p:nvPr/>
        </p:nvSpPr>
        <p:spPr>
          <a:xfrm>
            <a:off x="1959429" y="1370563"/>
            <a:ext cx="1151812" cy="537028"/>
          </a:xfrm>
          <a:prstGeom prst="rect">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667175"/>
                </a:solidFill>
                <a:latin typeface="Calibri" panose="020F0502020204030204" pitchFamily="34" charset="0"/>
              </a:rPr>
              <a:t>Registry </a:t>
            </a:r>
            <a:r>
              <a:rPr lang="en-US" dirty="0" smtClean="0">
                <a:solidFill>
                  <a:srgbClr val="667175"/>
                </a:solidFill>
                <a:latin typeface="Calibri" panose="020F0502020204030204" pitchFamily="34" charset="0"/>
              </a:rPr>
              <a:t>GUI or CLI</a:t>
            </a:r>
            <a:endParaRPr lang="en-US" dirty="0">
              <a:solidFill>
                <a:srgbClr val="667175"/>
              </a:solidFill>
              <a:latin typeface="Calibri" panose="020F0502020204030204" pitchFamily="34" charset="0"/>
            </a:endParaRPr>
          </a:p>
        </p:txBody>
      </p:sp>
      <p:sp>
        <p:nvSpPr>
          <p:cNvPr id="7" name="Rectangle 6"/>
          <p:cNvSpPr/>
          <p:nvPr/>
        </p:nvSpPr>
        <p:spPr>
          <a:xfrm>
            <a:off x="4250612" y="1370563"/>
            <a:ext cx="1103086" cy="537028"/>
          </a:xfrm>
          <a:prstGeom prst="rect">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667175"/>
                </a:solidFill>
                <a:latin typeface="Calibri" panose="020F0502020204030204" pitchFamily="34" charset="0"/>
              </a:rPr>
              <a:t>Registry Backend</a:t>
            </a:r>
          </a:p>
        </p:txBody>
      </p:sp>
      <p:cxnSp>
        <p:nvCxnSpPr>
          <p:cNvPr id="10" name="Straight Connector 9"/>
          <p:cNvCxnSpPr>
            <a:stCxn id="6" idx="2"/>
          </p:cNvCxnSpPr>
          <p:nvPr/>
        </p:nvCxnSpPr>
        <p:spPr>
          <a:xfrm>
            <a:off x="2535335" y="1907591"/>
            <a:ext cx="24363" cy="34834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7" idx="2"/>
          </p:cNvCxnSpPr>
          <p:nvPr/>
        </p:nvCxnSpPr>
        <p:spPr>
          <a:xfrm flipH="1">
            <a:off x="4789789" y="1907591"/>
            <a:ext cx="12366" cy="3635829"/>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2572064" y="2759198"/>
            <a:ext cx="223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2559698" y="2624234"/>
            <a:ext cx="223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6773069" y="1370563"/>
            <a:ext cx="1103086" cy="537028"/>
          </a:xfrm>
          <a:prstGeom prst="rect">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667175"/>
                </a:solidFill>
                <a:latin typeface="Calibri" panose="020F0502020204030204" pitchFamily="34" charset="0"/>
              </a:rPr>
              <a:t>External Systems</a:t>
            </a:r>
          </a:p>
        </p:txBody>
      </p:sp>
      <p:cxnSp>
        <p:nvCxnSpPr>
          <p:cNvPr id="22" name="Straight Connector 21"/>
          <p:cNvCxnSpPr/>
          <p:nvPr/>
        </p:nvCxnSpPr>
        <p:spPr>
          <a:xfrm flipH="1">
            <a:off x="7283217" y="1907591"/>
            <a:ext cx="12366" cy="3635829"/>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4789789" y="4217162"/>
            <a:ext cx="250579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424434" y="3941022"/>
            <a:ext cx="1085243" cy="307777"/>
          </a:xfrm>
          <a:prstGeom prst="rect">
            <a:avLst/>
          </a:prstGeom>
          <a:noFill/>
        </p:spPr>
        <p:txBody>
          <a:bodyPr wrap="square" rtlCol="0">
            <a:spAutoFit/>
          </a:bodyPr>
          <a:lstStyle/>
          <a:p>
            <a:r>
              <a:rPr lang="en-US" sz="1400" dirty="0" smtClean="0"/>
              <a:t>POST API</a:t>
            </a:r>
            <a:endParaRPr lang="en-US" sz="1400" dirty="0"/>
          </a:p>
        </p:txBody>
      </p:sp>
      <p:cxnSp>
        <p:nvCxnSpPr>
          <p:cNvPr id="28" name="Straight Arrow Connector 27"/>
          <p:cNvCxnSpPr/>
          <p:nvPr/>
        </p:nvCxnSpPr>
        <p:spPr>
          <a:xfrm>
            <a:off x="4802155" y="5020349"/>
            <a:ext cx="2481062" cy="8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5497626" y="4721533"/>
            <a:ext cx="1090120" cy="307777"/>
          </a:xfrm>
          <a:prstGeom prst="rect">
            <a:avLst/>
          </a:prstGeom>
          <a:noFill/>
        </p:spPr>
        <p:txBody>
          <a:bodyPr wrap="square" rtlCol="0">
            <a:spAutoFit/>
          </a:bodyPr>
          <a:lstStyle/>
          <a:p>
            <a:r>
              <a:rPr lang="en-US" sz="1400" dirty="0" smtClean="0"/>
              <a:t>GET API</a:t>
            </a:r>
            <a:endParaRPr lang="en-US" sz="1400" dirty="0"/>
          </a:p>
        </p:txBody>
      </p:sp>
      <p:sp>
        <p:nvSpPr>
          <p:cNvPr id="37" name="Rectangle 36"/>
          <p:cNvSpPr/>
          <p:nvPr/>
        </p:nvSpPr>
        <p:spPr>
          <a:xfrm>
            <a:off x="4488283" y="3649305"/>
            <a:ext cx="2957546" cy="164192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sz="1400" dirty="0">
              <a:solidFill>
                <a:srgbClr val="00B050"/>
              </a:solidFill>
            </a:endParaRPr>
          </a:p>
        </p:txBody>
      </p:sp>
      <p:sp>
        <p:nvSpPr>
          <p:cNvPr id="38" name="Rectangle 37"/>
          <p:cNvSpPr/>
          <p:nvPr/>
        </p:nvSpPr>
        <p:spPr>
          <a:xfrm>
            <a:off x="2316582" y="2271675"/>
            <a:ext cx="3037116" cy="8732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400" dirty="0" smtClean="0">
                <a:solidFill>
                  <a:srgbClr val="00B050"/>
                </a:solidFill>
              </a:rPr>
              <a:t>          </a:t>
            </a:r>
            <a:r>
              <a:rPr lang="en-US" sz="1400" dirty="0" smtClean="0">
                <a:solidFill>
                  <a:schemeClr val="tx1"/>
                </a:solidFill>
              </a:rPr>
              <a:t>HTTP CRUD operations</a:t>
            </a:r>
            <a:endParaRPr lang="en-US" sz="1400" dirty="0">
              <a:solidFill>
                <a:schemeClr val="tx1"/>
              </a:solidFill>
            </a:endParaRPr>
          </a:p>
        </p:txBody>
      </p:sp>
      <p:sp>
        <p:nvSpPr>
          <p:cNvPr id="39" name="Can 38"/>
          <p:cNvSpPr/>
          <p:nvPr/>
        </p:nvSpPr>
        <p:spPr>
          <a:xfrm>
            <a:off x="4646962" y="4441636"/>
            <a:ext cx="365273" cy="307777"/>
          </a:xfrm>
          <a:prstGeom prst="can">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667175"/>
              </a:solidFill>
              <a:latin typeface="Calibri" panose="020F0502020204030204" pitchFamily="34" charset="0"/>
            </a:endParaRPr>
          </a:p>
        </p:txBody>
      </p:sp>
      <p:cxnSp>
        <p:nvCxnSpPr>
          <p:cNvPr id="26" name="Straight Arrow Connector 25"/>
          <p:cNvCxnSpPr/>
          <p:nvPr/>
        </p:nvCxnSpPr>
        <p:spPr>
          <a:xfrm flipH="1">
            <a:off x="4777423" y="5134672"/>
            <a:ext cx="250579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4789789" y="4313675"/>
            <a:ext cx="2481062" cy="8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16141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563" y="441680"/>
            <a:ext cx="10515600" cy="332399"/>
          </a:xfrm>
        </p:spPr>
        <p:txBody>
          <a:bodyPr>
            <a:normAutofit fontScale="90000"/>
          </a:bodyPr>
          <a:lstStyle/>
          <a:p>
            <a:r>
              <a:rPr lang="en-US" sz="2400" dirty="0" smtClean="0">
                <a:solidFill>
                  <a:schemeClr val="bg1"/>
                </a:solidFill>
              </a:rPr>
              <a:t>Deliverables </a:t>
            </a:r>
            <a:endParaRPr lang="en-US" sz="2400" dirty="0">
              <a:solidFill>
                <a:schemeClr val="bg1"/>
              </a:solidFill>
            </a:endParaRPr>
          </a:p>
        </p:txBody>
      </p:sp>
      <p:sp>
        <p:nvSpPr>
          <p:cNvPr id="3" name="Slide Number Placeholder 2"/>
          <p:cNvSpPr>
            <a:spLocks noGrp="1"/>
          </p:cNvSpPr>
          <p:nvPr>
            <p:ph type="sldNum" sz="quarter" idx="4"/>
          </p:nvPr>
        </p:nvSpPr>
        <p:spPr/>
        <p:txBody>
          <a:bodyPr/>
          <a:lstStyle/>
          <a:p>
            <a:fld id="{23331C8C-FA04-451E-8E18-09B309337E5D}" type="slidenum">
              <a:rPr lang="en-US" smtClean="0">
                <a:solidFill>
                  <a:srgbClr val="FFFFFF"/>
                </a:solidFill>
              </a:rPr>
              <a:pPr/>
              <a:t>21</a:t>
            </a:fld>
            <a:endParaRPr lang="en-US" dirty="0">
              <a:solidFill>
                <a:srgbClr val="FFFFFF"/>
              </a:solidFill>
            </a:endParaRPr>
          </a:p>
        </p:txBody>
      </p:sp>
      <p:sp>
        <p:nvSpPr>
          <p:cNvPr id="4" name="Content Placeholder 3"/>
          <p:cNvSpPr>
            <a:spLocks noGrp="1"/>
          </p:cNvSpPr>
          <p:nvPr>
            <p:ph idx="1"/>
          </p:nvPr>
        </p:nvSpPr>
        <p:spPr>
          <a:xfrm>
            <a:off x="389563" y="1271154"/>
            <a:ext cx="11329686" cy="4554894"/>
          </a:xfrm>
        </p:spPr>
        <p:txBody>
          <a:bodyPr>
            <a:normAutofit fontScale="85000" lnSpcReduction="20000"/>
          </a:bodyPr>
          <a:lstStyle/>
          <a:p>
            <a:pPr marL="0" indent="0">
              <a:buNone/>
            </a:pPr>
            <a:r>
              <a:rPr lang="en-US" sz="1900" b="1" dirty="0" smtClean="0"/>
              <a:t>CERTIFICATIONS QUERY: ONAP DESIGN, SOFTWARE AND DOCUMENTATION</a:t>
            </a:r>
          </a:p>
          <a:p>
            <a:r>
              <a:rPr lang="en-US" sz="1900" dirty="0" smtClean="0"/>
              <a:t>SDC plug-in FE </a:t>
            </a:r>
          </a:p>
          <a:p>
            <a:pPr lvl="1">
              <a:buFont typeface="Courier New" panose="02070309020205020404" pitchFamily="49" charset="0"/>
              <a:buChar char="-"/>
            </a:pPr>
            <a:r>
              <a:rPr lang="en-US" sz="1900" dirty="0"/>
              <a:t>invokes </a:t>
            </a:r>
            <a:r>
              <a:rPr lang="en-US" sz="1900" dirty="0" smtClean="0"/>
              <a:t>query by BE</a:t>
            </a:r>
            <a:endParaRPr lang="en-US" sz="1900" dirty="0"/>
          </a:p>
          <a:p>
            <a:pPr lvl="1">
              <a:buFont typeface="Courier New" panose="02070309020205020404" pitchFamily="49" charset="0"/>
              <a:buChar char="-"/>
            </a:pPr>
            <a:r>
              <a:rPr lang="en-US" sz="1900" dirty="0"/>
              <a:t>displays certifications report to user for user-selectable decision on how SDC proceeds</a:t>
            </a:r>
          </a:p>
          <a:p>
            <a:r>
              <a:rPr lang="en-US" sz="1900" dirty="0" smtClean="0"/>
              <a:t>SDC plug-in BE</a:t>
            </a:r>
          </a:p>
          <a:p>
            <a:pPr lvl="1">
              <a:buFont typeface="Courier New" panose="02070309020205020404" pitchFamily="49" charset="0"/>
              <a:buChar char="-"/>
            </a:pPr>
            <a:r>
              <a:rPr lang="en-US" sz="1900" dirty="0"/>
              <a:t>queries registry</a:t>
            </a:r>
          </a:p>
          <a:p>
            <a:pPr lvl="1">
              <a:buFont typeface="Courier New" panose="02070309020205020404" pitchFamily="49" charset="0"/>
              <a:buChar char="-"/>
            </a:pPr>
            <a:r>
              <a:rPr lang="en-US" sz="1900" dirty="0"/>
              <a:t>returns </a:t>
            </a:r>
            <a:r>
              <a:rPr lang="en-US" sz="1900" dirty="0" smtClean="0"/>
              <a:t>certifications report results </a:t>
            </a:r>
            <a:r>
              <a:rPr lang="en-US" sz="1900" dirty="0"/>
              <a:t>to SDC plug-in FE</a:t>
            </a:r>
          </a:p>
          <a:p>
            <a:r>
              <a:rPr lang="en-US" sz="1900" dirty="0" smtClean="0"/>
              <a:t>SDC-Repository </a:t>
            </a:r>
            <a:r>
              <a:rPr lang="en-US" sz="1900" dirty="0"/>
              <a:t>interface </a:t>
            </a:r>
            <a:r>
              <a:rPr lang="en-US" sz="1900" dirty="0" smtClean="0"/>
              <a:t>specification</a:t>
            </a:r>
          </a:p>
          <a:p>
            <a:pPr lvl="1">
              <a:buFont typeface="Courier New" panose="02070309020205020404" pitchFamily="49" charset="0"/>
              <a:buChar char="-"/>
            </a:pPr>
            <a:r>
              <a:rPr lang="en-US" sz="1900" dirty="0" smtClean="0"/>
              <a:t>mimic/leverage </a:t>
            </a:r>
            <a:r>
              <a:rPr lang="en-US" sz="1900" dirty="0"/>
              <a:t>the existing VTP </a:t>
            </a:r>
            <a:r>
              <a:rPr lang="en-US" sz="1900" dirty="0" smtClean="0"/>
              <a:t>API</a:t>
            </a:r>
            <a:endParaRPr lang="en-US" sz="1900" dirty="0"/>
          </a:p>
          <a:p>
            <a:pPr lvl="1">
              <a:buFont typeface="Courier New" panose="02070309020205020404" pitchFamily="49" charset="0"/>
              <a:buChar char="-"/>
            </a:pPr>
            <a:r>
              <a:rPr lang="en-US" sz="1900" dirty="0"/>
              <a:t>d</a:t>
            </a:r>
            <a:r>
              <a:rPr lang="en-US" sz="1900" dirty="0" smtClean="0"/>
              <a:t>esign with </a:t>
            </a:r>
            <a:r>
              <a:rPr lang="en-US" sz="1900" dirty="0"/>
              <a:t>awareness of OVP Portal as a future end-point</a:t>
            </a:r>
          </a:p>
          <a:p>
            <a:r>
              <a:rPr lang="en-US" sz="1600" b="1" dirty="0" smtClean="0">
                <a:solidFill>
                  <a:srgbClr val="FF0000"/>
                </a:solidFill>
              </a:rPr>
              <a:t>ACTION: </a:t>
            </a:r>
            <a:r>
              <a:rPr lang="en-US" sz="1600" b="1" dirty="0">
                <a:solidFill>
                  <a:srgbClr val="FF0000"/>
                </a:solidFill>
              </a:rPr>
              <a:t>what existing plug-in infrastructure can we build on?</a:t>
            </a:r>
          </a:p>
          <a:p>
            <a:endParaRPr lang="en-US" sz="1900" b="1" dirty="0" smtClean="0"/>
          </a:p>
          <a:p>
            <a:pPr marL="0" indent="0">
              <a:lnSpc>
                <a:spcPct val="100000"/>
              </a:lnSpc>
              <a:buNone/>
            </a:pPr>
            <a:r>
              <a:rPr lang="en-US" sz="1900" b="1" dirty="0" smtClean="0"/>
              <a:t>SOFTWARE OUTSIDE OF ONAP</a:t>
            </a:r>
          </a:p>
          <a:p>
            <a:r>
              <a:rPr lang="en-US" sz="1900" dirty="0" smtClean="0"/>
              <a:t>repository</a:t>
            </a:r>
          </a:p>
          <a:p>
            <a:pPr lvl="1">
              <a:buFont typeface="Courier New" panose="02070309020205020404" pitchFamily="49" charset="0"/>
              <a:buChar char="-"/>
            </a:pPr>
            <a:r>
              <a:rPr lang="en-US" sz="1900" dirty="0" smtClean="0"/>
              <a:t>provisioning interface for VNF certifications data</a:t>
            </a:r>
          </a:p>
          <a:p>
            <a:pPr lvl="1">
              <a:buFont typeface="Courier New" panose="02070309020205020404" pitchFamily="49" charset="0"/>
              <a:buChar char="-"/>
            </a:pPr>
            <a:r>
              <a:rPr lang="en-US" sz="1900" dirty="0" smtClean="0"/>
              <a:t>support SDC queries</a:t>
            </a:r>
          </a:p>
          <a:p>
            <a:pPr lvl="1">
              <a:buFont typeface="Courier New" panose="02070309020205020404" pitchFamily="49" charset="0"/>
              <a:buChar char="-"/>
            </a:pPr>
            <a:r>
              <a:rPr lang="en-US" sz="1900" dirty="0" smtClean="0"/>
              <a:t>hosted by iconectiv during Dublin release cycle</a:t>
            </a:r>
          </a:p>
          <a:p>
            <a:pPr lvl="1">
              <a:buFont typeface="Courier New" panose="02070309020205020404" pitchFamily="49" charset="0"/>
              <a:buChar char="-"/>
            </a:pPr>
            <a:endParaRPr lang="en-US" sz="1600" dirty="0"/>
          </a:p>
        </p:txBody>
      </p:sp>
    </p:spTree>
    <p:extLst>
      <p:ext uri="{BB962C8B-B14F-4D97-AF65-F5344CB8AC3E}">
        <p14:creationId xmlns:p14="http://schemas.microsoft.com/office/powerpoint/2010/main" val="12512324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97984" y="2821861"/>
            <a:ext cx="10217101" cy="914096"/>
          </a:xfrm>
        </p:spPr>
        <p:txBody>
          <a:bodyPr/>
          <a:lstStyle/>
          <a:p>
            <a:r>
              <a:rPr lang="en-US" dirty="0" smtClean="0"/>
              <a:t>Compliance Check</a:t>
            </a:r>
            <a:br>
              <a:rPr lang="en-US" dirty="0" smtClean="0"/>
            </a:br>
            <a:endParaRPr lang="en-US" dirty="0"/>
          </a:p>
        </p:txBody>
      </p:sp>
    </p:spTree>
    <p:extLst>
      <p:ext uri="{BB962C8B-B14F-4D97-AF65-F5344CB8AC3E}">
        <p14:creationId xmlns:p14="http://schemas.microsoft.com/office/powerpoint/2010/main" val="12212252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23</a:t>
            </a:fld>
            <a:endParaRPr lang="en-US" dirty="0"/>
          </a:p>
        </p:txBody>
      </p:sp>
      <p:sp>
        <p:nvSpPr>
          <p:cNvPr id="3" name="Title 2"/>
          <p:cNvSpPr>
            <a:spLocks noGrp="1"/>
          </p:cNvSpPr>
          <p:nvPr>
            <p:ph type="title"/>
          </p:nvPr>
        </p:nvSpPr>
        <p:spPr/>
        <p:txBody>
          <a:bodyPr>
            <a:normAutofit fontScale="90000"/>
          </a:bodyPr>
          <a:lstStyle/>
          <a:p>
            <a:r>
              <a:rPr lang="en-US" dirty="0" smtClean="0"/>
              <a:t>SDC Designer Onboarding Flow</a:t>
            </a:r>
            <a:endParaRPr lang="en-US" dirty="0"/>
          </a:p>
        </p:txBody>
      </p:sp>
      <p:grpSp>
        <p:nvGrpSpPr>
          <p:cNvPr id="46" name="Group 45"/>
          <p:cNvGrpSpPr/>
          <p:nvPr/>
        </p:nvGrpSpPr>
        <p:grpSpPr>
          <a:xfrm>
            <a:off x="2465824" y="4116339"/>
            <a:ext cx="1972066" cy="1291862"/>
            <a:chOff x="1449698" y="1462813"/>
            <a:chExt cx="933215" cy="654154"/>
          </a:xfrm>
        </p:grpSpPr>
        <p:sp>
          <p:nvSpPr>
            <p:cNvPr id="84" name="Oval 83"/>
            <p:cNvSpPr/>
            <p:nvPr/>
          </p:nvSpPr>
          <p:spPr>
            <a:xfrm>
              <a:off x="1449698" y="1462813"/>
              <a:ext cx="933215" cy="654154"/>
            </a:xfrm>
            <a:prstGeom prst="ellipse">
              <a:avLst/>
            </a:prstGeom>
            <a:ln>
              <a:solidFill>
                <a:srgbClr val="07819B"/>
              </a:solidFill>
            </a:ln>
          </p:spPr>
          <p:style>
            <a:lnRef idx="2">
              <a:schemeClr val="accent3"/>
            </a:lnRef>
            <a:fillRef idx="1">
              <a:schemeClr val="lt1"/>
            </a:fillRef>
            <a:effectRef idx="0">
              <a:schemeClr val="accent3"/>
            </a:effectRef>
            <a:fontRef idx="minor">
              <a:schemeClr val="dk1"/>
            </a:fontRef>
          </p:style>
          <p:txBody>
            <a:bodyPr rot="0" spcFirstLastPara="1"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9pPr>
            </a:lstStyle>
            <a:p>
              <a:pPr marL="0" marR="0" indent="0" algn="l" defTabSz="457200" rtl="0" fontAlgn="auto" latinLnBrk="0" hangingPunct="0">
                <a:lnSpc>
                  <a:spcPct val="100000"/>
                </a:lnSpc>
                <a:spcBef>
                  <a:spcPts val="0"/>
                </a:spcBef>
                <a:spcAft>
                  <a:spcPts val="0"/>
                </a:spcAft>
                <a:buClrTx/>
                <a:buSzTx/>
                <a:buFontTx/>
                <a:buNone/>
              </a:pPr>
              <a:endParaRPr kumimoji="0" lang="en-GB" sz="1800" b="0" i="0" u="none" strike="noStrike" cap="none" spc="0" normalizeH="0" baseline="0">
                <a:ln>
                  <a:noFill/>
                </a:ln>
                <a:solidFill>
                  <a:srgbClr val="000000"/>
                </a:solidFill>
                <a:effectLst/>
                <a:uFillTx/>
                <a:latin typeface="+mn-lt"/>
                <a:ea typeface="+mn-ea"/>
                <a:cs typeface="+mn-cs"/>
                <a:sym typeface="Calibri" panose="020F0502020204030204"/>
              </a:endParaRPr>
            </a:p>
          </p:txBody>
        </p:sp>
        <p:sp>
          <p:nvSpPr>
            <p:cNvPr id="85" name="TextBox 81"/>
            <p:cNvSpPr txBox="1"/>
            <p:nvPr/>
          </p:nvSpPr>
          <p:spPr>
            <a:xfrm>
              <a:off x="1671963" y="1882285"/>
              <a:ext cx="558620" cy="182042"/>
            </a:xfrm>
            <a:prstGeom prst="rect">
              <a:avLst/>
            </a:prstGeom>
          </p:spPr>
          <p:txBody>
            <a:bodyPr wrap="none" lIns="0" tIns="0" rIns="0" bIns="0" rtlCol="0">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a:r>
                <a:rPr lang="en-GB" sz="2000" b="1" dirty="0" smtClean="0">
                  <a:solidFill>
                    <a:srgbClr val="07819B"/>
                  </a:solidFill>
                  <a:latin typeface="Vodafone Rg" pitchFamily="34" charset="0"/>
                </a:rPr>
                <a:t>VTP</a:t>
              </a:r>
              <a:endParaRPr lang="en-GB" sz="2000" b="1" dirty="0">
                <a:solidFill>
                  <a:srgbClr val="07819B"/>
                </a:solidFill>
                <a:latin typeface="Vodafone Rg" pitchFamily="34" charset="0"/>
              </a:endParaRPr>
            </a:p>
          </p:txBody>
        </p:sp>
        <p:pic>
          <p:nvPicPr>
            <p:cNvPr id="86" name="Picture 8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12610" y="1673779"/>
              <a:ext cx="817291" cy="174696"/>
            </a:xfrm>
            <a:prstGeom prst="rect">
              <a:avLst/>
            </a:prstGeom>
          </p:spPr>
        </p:pic>
      </p:grpSp>
      <p:sp>
        <p:nvSpPr>
          <p:cNvPr id="47" name="Can 46"/>
          <p:cNvSpPr/>
          <p:nvPr/>
        </p:nvSpPr>
        <p:spPr>
          <a:xfrm>
            <a:off x="3826638" y="4988236"/>
            <a:ext cx="900601" cy="685082"/>
          </a:xfrm>
          <a:prstGeom prst="can">
            <a:avLst/>
          </a:prstGeom>
          <a:solidFill>
            <a:srgbClr val="FFFFFF"/>
          </a:solidFill>
          <a:ln w="25400" cap="flat">
            <a:solidFill>
              <a:srgbClr val="07829C"/>
            </a:solidFill>
            <a:prstDash val="solid"/>
            <a:round/>
          </a:ln>
          <a:effectLst>
            <a:outerShdw blurRad="38100" dist="23000" dir="5400000" rotWithShape="0">
              <a:srgbClr val="000000">
                <a:alpha val="35000"/>
              </a:srgbClr>
            </a:outerShdw>
          </a:effectLst>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a:r>
              <a:rPr lang="en-US" sz="1050" b="1" dirty="0" smtClean="0">
                <a:solidFill>
                  <a:srgbClr val="0787A2"/>
                </a:solidFill>
              </a:rPr>
              <a:t>Test </a:t>
            </a:r>
          </a:p>
          <a:p>
            <a:pPr algn="ctr"/>
            <a:r>
              <a:rPr lang="en-US" sz="1050" b="1" dirty="0" smtClean="0">
                <a:solidFill>
                  <a:srgbClr val="0787A2"/>
                </a:solidFill>
              </a:rPr>
              <a:t>repository</a:t>
            </a:r>
          </a:p>
        </p:txBody>
      </p:sp>
      <p:grpSp>
        <p:nvGrpSpPr>
          <p:cNvPr id="49" name="Group 48"/>
          <p:cNvGrpSpPr/>
          <p:nvPr/>
        </p:nvGrpSpPr>
        <p:grpSpPr>
          <a:xfrm>
            <a:off x="7119632" y="4181923"/>
            <a:ext cx="2551963" cy="1625436"/>
            <a:chOff x="9248972" y="2927509"/>
            <a:chExt cx="2551963" cy="1625436"/>
          </a:xfrm>
        </p:grpSpPr>
        <p:sp>
          <p:nvSpPr>
            <p:cNvPr id="74" name="Rounded Rectangle 73"/>
            <p:cNvSpPr/>
            <p:nvPr/>
          </p:nvSpPr>
          <p:spPr>
            <a:xfrm>
              <a:off x="9248972" y="2952429"/>
              <a:ext cx="2525353" cy="1549904"/>
            </a:xfrm>
            <a:prstGeom prst="roundRect">
              <a:avLst>
                <a:gd name="adj" fmla="val 4376"/>
              </a:avLst>
            </a:prstGeom>
            <a:no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9pPr>
            </a:lstStyle>
            <a:p>
              <a:pPr algn="ctr"/>
              <a:endParaRPr lang="en-GB" sz="1600" b="1" dirty="0">
                <a:solidFill>
                  <a:schemeClr val="tx1"/>
                </a:solidFill>
                <a:latin typeface="+mj-lt"/>
              </a:endParaRPr>
            </a:p>
          </p:txBody>
        </p:sp>
        <p:grpSp>
          <p:nvGrpSpPr>
            <p:cNvPr id="75" name="Group 74"/>
            <p:cNvGrpSpPr/>
            <p:nvPr/>
          </p:nvGrpSpPr>
          <p:grpSpPr>
            <a:xfrm>
              <a:off x="11235985" y="3305688"/>
              <a:ext cx="457176" cy="494772"/>
              <a:chOff x="6756870" y="1788248"/>
              <a:chExt cx="908774" cy="1091602"/>
            </a:xfrm>
          </p:grpSpPr>
          <p:pic>
            <p:nvPicPr>
              <p:cNvPr id="82" name="Picture 81" descr="Rock Music Space: gennaio 20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5319" y="1788248"/>
                <a:ext cx="811879" cy="1091602"/>
              </a:xfrm>
              <a:prstGeom prst="rect">
                <a:avLst/>
              </a:prstGeom>
              <a:ln w="57150" cap="sq" cmpd="thickThin">
                <a:solidFill>
                  <a:srgbClr val="1B759C"/>
                </a:solidFill>
                <a:prstDash val="solid"/>
                <a:miter lim="800000"/>
              </a:ln>
              <a:effectLst>
                <a:innerShdw blurRad="76200">
                  <a:srgbClr val="000000"/>
                </a:innerShdw>
              </a:effectLst>
            </p:spPr>
          </p:pic>
          <p:sp>
            <p:nvSpPr>
              <p:cNvPr id="83" name="TextBox 151"/>
              <p:cNvSpPr txBox="1"/>
              <p:nvPr/>
            </p:nvSpPr>
            <p:spPr>
              <a:xfrm>
                <a:off x="6756870" y="2013921"/>
                <a:ext cx="908774" cy="475328"/>
              </a:xfrm>
              <a:prstGeom prst="rect">
                <a:avLst/>
              </a:prstGeom>
              <a:noFill/>
            </p:spPr>
            <p:txBody>
              <a:bodyPr wrap="none" rtlCol="0">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a:r>
                  <a:rPr lang="en-GB" sz="500" dirty="0" smtClean="0">
                    <a:latin typeface="Segoe UI Black" panose="020B0A02040204020203" pitchFamily="34" charset="0"/>
                    <a:ea typeface="Segoe UI Black" panose="020B0A02040204020203" pitchFamily="34" charset="0"/>
                    <a:cs typeface="Segoe UI Black" panose="020B0A02040204020203" pitchFamily="34" charset="0"/>
                  </a:rPr>
                  <a:t>Certified</a:t>
                </a:r>
              </a:p>
              <a:p>
                <a:pPr algn="ctr"/>
                <a:r>
                  <a:rPr lang="en-GB" sz="300" dirty="0" smtClean="0">
                    <a:latin typeface="Segoe UI Black" panose="020B0A02040204020203" pitchFamily="34" charset="0"/>
                    <a:ea typeface="Segoe UI Black" panose="020B0A02040204020203" pitchFamily="34" charset="0"/>
                    <a:cs typeface="Segoe UI Black" panose="020B0A02040204020203" pitchFamily="34" charset="0"/>
                  </a:rPr>
                  <a:t>NFVI/VIM</a:t>
                </a:r>
                <a:endParaRPr lang="en-GB" sz="500" dirty="0">
                  <a:latin typeface="Segoe UI Black" panose="020B0A02040204020203" pitchFamily="34" charset="0"/>
                  <a:ea typeface="Segoe UI Black" panose="020B0A02040204020203" pitchFamily="34" charset="0"/>
                  <a:cs typeface="Segoe UI Black" panose="020B0A02040204020203" pitchFamily="34" charset="0"/>
                </a:endParaRPr>
              </a:p>
            </p:txBody>
          </p:sp>
        </p:grpSp>
        <p:grpSp>
          <p:nvGrpSpPr>
            <p:cNvPr id="76" name="Group 75"/>
            <p:cNvGrpSpPr/>
            <p:nvPr/>
          </p:nvGrpSpPr>
          <p:grpSpPr>
            <a:xfrm>
              <a:off x="11136801" y="3892996"/>
              <a:ext cx="636916" cy="577324"/>
              <a:chOff x="7354343" y="1707654"/>
              <a:chExt cx="1034081" cy="1209331"/>
            </a:xfrm>
          </p:grpSpPr>
          <p:sp>
            <p:nvSpPr>
              <p:cNvPr id="80" name="Rounded Rectangle 79"/>
              <p:cNvSpPr/>
              <p:nvPr/>
            </p:nvSpPr>
            <p:spPr>
              <a:xfrm>
                <a:off x="7485118" y="1707654"/>
                <a:ext cx="772530" cy="216024"/>
              </a:xfrm>
              <a:prstGeom prst="roundRect">
                <a:avLst/>
              </a:prstGeom>
              <a:solidFill>
                <a:srgbClr val="1B759C"/>
              </a:solidFill>
              <a:ln>
                <a:solidFill>
                  <a:srgbClr val="1B75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9pPr>
              </a:lstStyle>
              <a:p>
                <a:pPr algn="ctr"/>
                <a:r>
                  <a:rPr lang="en-GB" sz="600" b="1" dirty="0" smtClean="0">
                    <a:latin typeface="Vodafone Reg"/>
                  </a:rPr>
                  <a:t>Report</a:t>
                </a:r>
              </a:p>
            </p:txBody>
          </p:sp>
          <p:pic>
            <p:nvPicPr>
              <p:cNvPr id="81" name="Picture 80" descr="Image result for report clipar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54343" y="1882904"/>
                <a:ext cx="1034081" cy="1034081"/>
              </a:xfrm>
              <a:prstGeom prst="rect">
                <a:avLst/>
              </a:prstGeom>
              <a:noFill/>
              <a:extLst>
                <a:ext uri="{909E8E84-426E-40DD-AFC4-6F175D3DCCD1}">
                  <a14:hiddenFill xmlns:a14="http://schemas.microsoft.com/office/drawing/2010/main">
                    <a:solidFill>
                      <a:srgbClr val="FFFFFF"/>
                    </a:solidFill>
                  </a14:hiddenFill>
                </a:ext>
              </a:extLst>
            </p:spPr>
          </p:pic>
        </p:grpSp>
        <p:sp>
          <p:nvSpPr>
            <p:cNvPr id="77" name="TextBox 130"/>
            <p:cNvSpPr txBox="1"/>
            <p:nvPr/>
          </p:nvSpPr>
          <p:spPr>
            <a:xfrm>
              <a:off x="9248972" y="2927509"/>
              <a:ext cx="2551963" cy="261608"/>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algn="ctr" defTabSz="457200" rtl="0" fontAlgn="auto" latinLnBrk="0" hangingPunct="0">
                <a:lnSpc>
                  <a:spcPct val="100000"/>
                </a:lnSpc>
                <a:spcBef>
                  <a:spcPts val="0"/>
                </a:spcBef>
                <a:spcAft>
                  <a:spcPts val="0"/>
                </a:spcAft>
                <a:buClrTx/>
                <a:buSzTx/>
                <a:buFontTx/>
                <a:buNone/>
              </a:pPr>
              <a:r>
                <a:rPr kumimoji="0" lang="en-GB" sz="1050" b="1" i="0" u="none" strike="noStrike" cap="none" spc="0" normalizeH="0" baseline="0" dirty="0" smtClean="0">
                  <a:ln>
                    <a:noFill/>
                  </a:ln>
                  <a:solidFill>
                    <a:srgbClr val="000000"/>
                  </a:solidFill>
                  <a:effectLst/>
                  <a:uFillTx/>
                  <a:latin typeface="+mn-lt"/>
                  <a:ea typeface="+mn-ea"/>
                  <a:cs typeface="+mn-cs"/>
                  <a:sym typeface="Calibri" panose="020F0502020204030204"/>
                </a:rPr>
                <a:t>Unified Certification</a:t>
              </a:r>
              <a:r>
                <a:rPr kumimoji="0" lang="en-GB" sz="1050" b="1" i="0" u="none" strike="noStrike" cap="none" spc="0" normalizeH="0" dirty="0" smtClean="0">
                  <a:ln>
                    <a:noFill/>
                  </a:ln>
                  <a:solidFill>
                    <a:srgbClr val="000000"/>
                  </a:solidFill>
                  <a:effectLst/>
                  <a:uFillTx/>
                  <a:latin typeface="+mn-lt"/>
                  <a:ea typeface="+mn-ea"/>
                  <a:cs typeface="+mn-cs"/>
                  <a:sym typeface="Calibri" panose="020F0502020204030204"/>
                </a:rPr>
                <a:t> </a:t>
              </a:r>
              <a:r>
                <a:rPr kumimoji="0" lang="en-GB" sz="1050" b="1" i="0" u="none" strike="noStrike" cap="none" spc="0" normalizeH="0" baseline="0" dirty="0" smtClean="0">
                  <a:ln>
                    <a:noFill/>
                  </a:ln>
                  <a:solidFill>
                    <a:srgbClr val="000000"/>
                  </a:solidFill>
                  <a:effectLst/>
                  <a:uFillTx/>
                  <a:latin typeface="+mn-lt"/>
                  <a:ea typeface="+mn-ea"/>
                  <a:cs typeface="+mn-cs"/>
                  <a:sym typeface="Calibri" panose="020F0502020204030204"/>
                </a:rPr>
                <a:t>Repository/Portal</a:t>
              </a:r>
              <a:endParaRPr kumimoji="0" lang="en-GB" sz="1050" b="1" i="0" u="none" strike="noStrike" cap="none" spc="0" normalizeH="0" baseline="0" dirty="0">
                <a:ln>
                  <a:noFill/>
                </a:ln>
                <a:solidFill>
                  <a:srgbClr val="000000"/>
                </a:solidFill>
                <a:effectLst/>
                <a:uFillTx/>
                <a:latin typeface="+mn-lt"/>
                <a:ea typeface="+mn-ea"/>
                <a:cs typeface="+mn-cs"/>
                <a:sym typeface="Calibri" panose="020F0502020204030204"/>
              </a:endParaRPr>
            </a:p>
          </p:txBody>
        </p:sp>
        <p:sp>
          <p:nvSpPr>
            <p:cNvPr id="78" name="TextBox 132"/>
            <p:cNvSpPr txBox="1"/>
            <p:nvPr/>
          </p:nvSpPr>
          <p:spPr>
            <a:xfrm>
              <a:off x="9324975" y="3224803"/>
              <a:ext cx="862155" cy="1323437"/>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algn="l" defTabSz="457200" rtl="0" fontAlgn="auto" latinLnBrk="0" hangingPunct="0">
                <a:lnSpc>
                  <a:spcPct val="100000"/>
                </a:lnSpc>
                <a:spcBef>
                  <a:spcPts val="0"/>
                </a:spcBef>
                <a:spcAft>
                  <a:spcPts val="0"/>
                </a:spcAft>
                <a:buClrTx/>
                <a:buSzTx/>
                <a:buFontTx/>
                <a:buNone/>
              </a:pPr>
              <a:r>
                <a:rPr kumimoji="0" lang="en-GB" sz="800" b="1" i="0" strike="noStrike" cap="none" spc="0" normalizeH="0" baseline="0" dirty="0" smtClean="0">
                  <a:ln>
                    <a:noFill/>
                  </a:ln>
                  <a:solidFill>
                    <a:srgbClr val="000000"/>
                  </a:solidFill>
                  <a:effectLst/>
                  <a:uFillTx/>
                  <a:sym typeface="Calibri" panose="020F0502020204030204"/>
                </a:rPr>
                <a:t>VNFs </a:t>
              </a:r>
            </a:p>
            <a:p>
              <a:pPr marL="0" marR="0" indent="0" algn="l" defTabSz="457200" rtl="0" fontAlgn="auto" latinLnBrk="0" hangingPunct="0">
                <a:lnSpc>
                  <a:spcPct val="100000"/>
                </a:lnSpc>
                <a:spcBef>
                  <a:spcPts val="0"/>
                </a:spcBef>
                <a:spcAft>
                  <a:spcPts val="0"/>
                </a:spcAft>
                <a:buClrTx/>
                <a:buSzTx/>
                <a:buFontTx/>
                <a:buNone/>
              </a:pPr>
              <a:r>
                <a:rPr kumimoji="0" lang="en-GB" sz="800" b="1" i="1" u="none" strike="noStrike" cap="none" spc="0" normalizeH="0" baseline="0" dirty="0" smtClean="0">
                  <a:ln>
                    <a:noFill/>
                  </a:ln>
                  <a:solidFill>
                    <a:srgbClr val="00B050"/>
                  </a:solidFill>
                  <a:effectLst/>
                  <a:uFillTx/>
                  <a:sym typeface="Calibri" panose="020F0502020204030204"/>
                </a:rPr>
                <a:t>√</a:t>
              </a:r>
              <a:r>
                <a:rPr kumimoji="0" lang="en-GB" sz="800" b="0" i="0" u="none" strike="noStrike" cap="none" spc="0" normalizeH="0" baseline="0" dirty="0" smtClean="0">
                  <a:ln>
                    <a:noFill/>
                  </a:ln>
                  <a:solidFill>
                    <a:srgbClr val="000000"/>
                  </a:solidFill>
                  <a:effectLst/>
                  <a:uFillTx/>
                  <a:sym typeface="Calibri" panose="020F0502020204030204"/>
                </a:rPr>
                <a:t> </a:t>
              </a:r>
              <a:r>
                <a:rPr kumimoji="0" lang="en-GB" sz="800" b="0" i="0" u="none" strike="noStrike" cap="none" spc="0" normalizeH="0" baseline="0" dirty="0" smtClean="0">
                  <a:ln>
                    <a:noFill/>
                  </a:ln>
                  <a:solidFill>
                    <a:srgbClr val="7F7F7F"/>
                  </a:solidFill>
                  <a:effectLst/>
                  <a:uFillTx/>
                  <a:sym typeface="Calibri" panose="020F0502020204030204"/>
                </a:rPr>
                <a:t>Compliance A</a:t>
              </a:r>
            </a:p>
            <a:p>
              <a:pPr marL="0" marR="0" indent="0" algn="l" defTabSz="457200" rtl="0" fontAlgn="auto" latinLnBrk="0" hangingPunct="0">
                <a:lnSpc>
                  <a:spcPct val="100000"/>
                </a:lnSpc>
                <a:spcBef>
                  <a:spcPts val="0"/>
                </a:spcBef>
                <a:spcAft>
                  <a:spcPts val="0"/>
                </a:spcAft>
                <a:buClrTx/>
                <a:buSzTx/>
                <a:buFontTx/>
                <a:buNone/>
              </a:pPr>
              <a:r>
                <a:rPr lang="en-GB" sz="800" b="1" i="1" dirty="0" smtClean="0">
                  <a:solidFill>
                    <a:srgbClr val="FF0000"/>
                  </a:solidFill>
                </a:rPr>
                <a:t>X</a:t>
              </a:r>
              <a:r>
                <a:rPr lang="en-GB" sz="800" dirty="0" smtClean="0"/>
                <a:t> </a:t>
              </a:r>
              <a:r>
                <a:rPr lang="en-GB" sz="800" dirty="0" smtClean="0">
                  <a:solidFill>
                    <a:srgbClr val="7F7F7F"/>
                  </a:solidFill>
                </a:rPr>
                <a:t>Compliance B</a:t>
              </a:r>
            </a:p>
            <a:p>
              <a:pPr marL="0" marR="0" indent="0" algn="l" defTabSz="457200" rtl="0" fontAlgn="auto" latinLnBrk="0" hangingPunct="0">
                <a:lnSpc>
                  <a:spcPct val="100000"/>
                </a:lnSpc>
                <a:spcBef>
                  <a:spcPts val="0"/>
                </a:spcBef>
                <a:spcAft>
                  <a:spcPts val="0"/>
                </a:spcAft>
                <a:buClrTx/>
                <a:buSzTx/>
                <a:buFontTx/>
                <a:buNone/>
              </a:pPr>
              <a:endParaRPr lang="en-GB" sz="800" dirty="0" smtClean="0"/>
            </a:p>
            <a:p>
              <a:r>
                <a:rPr lang="en-GB" sz="800" b="1" i="1" dirty="0">
                  <a:solidFill>
                    <a:srgbClr val="00B050"/>
                  </a:solidFill>
                </a:rPr>
                <a:t>√</a:t>
              </a:r>
              <a:r>
                <a:rPr lang="en-GB" sz="800" dirty="0"/>
                <a:t> </a:t>
              </a:r>
              <a:r>
                <a:rPr lang="en-GB" sz="800" dirty="0">
                  <a:solidFill>
                    <a:srgbClr val="AF88C2"/>
                  </a:solidFill>
                </a:rPr>
                <a:t>Validation </a:t>
              </a:r>
              <a:r>
                <a:rPr kumimoji="0" lang="en-GB" sz="800" b="0" i="0" u="none" strike="noStrike" cap="none" spc="0" normalizeH="0" baseline="0" dirty="0" smtClean="0">
                  <a:ln>
                    <a:noFill/>
                  </a:ln>
                  <a:solidFill>
                    <a:srgbClr val="AF88C2"/>
                  </a:solidFill>
                  <a:effectLst/>
                  <a:uFillTx/>
                  <a:sym typeface="Calibri" panose="020F0502020204030204"/>
                </a:rPr>
                <a:t>A</a:t>
              </a:r>
            </a:p>
            <a:p>
              <a:r>
                <a:rPr lang="en-GB" sz="800" b="1" i="1" dirty="0">
                  <a:solidFill>
                    <a:srgbClr val="FF0000"/>
                  </a:solidFill>
                </a:rPr>
                <a:t>X</a:t>
              </a:r>
              <a:r>
                <a:rPr lang="en-GB" sz="800" dirty="0"/>
                <a:t> </a:t>
              </a:r>
              <a:r>
                <a:rPr lang="en-GB" sz="800" dirty="0" smtClean="0">
                  <a:solidFill>
                    <a:srgbClr val="AF88C2"/>
                  </a:solidFill>
                </a:rPr>
                <a:t>Validation B</a:t>
              </a:r>
            </a:p>
            <a:p>
              <a:endParaRPr lang="en-GB" sz="800" dirty="0" smtClean="0"/>
            </a:p>
            <a:p>
              <a:r>
                <a:rPr lang="en-GB" sz="800" b="1" i="1" dirty="0">
                  <a:solidFill>
                    <a:srgbClr val="00B050"/>
                  </a:solidFill>
                </a:rPr>
                <a:t>√</a:t>
              </a:r>
              <a:r>
                <a:rPr lang="en-GB" sz="800" dirty="0"/>
                <a:t> </a:t>
              </a:r>
              <a:r>
                <a:rPr lang="en-GB" sz="800" dirty="0" smtClean="0">
                  <a:solidFill>
                    <a:srgbClr val="008CEA"/>
                  </a:solidFill>
                </a:rPr>
                <a:t>Performance </a:t>
              </a:r>
              <a:r>
                <a:rPr lang="en-GB" sz="800" dirty="0">
                  <a:solidFill>
                    <a:srgbClr val="008CEA"/>
                  </a:solidFill>
                </a:rPr>
                <a:t>A</a:t>
              </a:r>
            </a:p>
            <a:p>
              <a:r>
                <a:rPr lang="en-GB" sz="800" b="1" i="1" dirty="0">
                  <a:solidFill>
                    <a:srgbClr val="FF0000"/>
                  </a:solidFill>
                </a:rPr>
                <a:t>X</a:t>
              </a:r>
              <a:r>
                <a:rPr lang="en-GB" sz="800" dirty="0"/>
                <a:t> </a:t>
              </a:r>
              <a:r>
                <a:rPr lang="en-GB" sz="800" dirty="0" smtClean="0">
                  <a:solidFill>
                    <a:srgbClr val="008CEA"/>
                  </a:solidFill>
                </a:rPr>
                <a:t>Performance B</a:t>
              </a:r>
              <a:endParaRPr kumimoji="0" lang="en-GB" sz="800" b="0" i="0" u="none" strike="noStrike" cap="none" spc="0" normalizeH="0" baseline="0" dirty="0" smtClean="0">
                <a:ln>
                  <a:noFill/>
                </a:ln>
                <a:solidFill>
                  <a:srgbClr val="008CEA"/>
                </a:solidFill>
                <a:effectLst/>
                <a:uFillTx/>
                <a:sym typeface="Calibri" panose="020F0502020204030204"/>
              </a:endParaRPr>
            </a:p>
            <a:p>
              <a:pPr marL="0" marR="0" indent="0" algn="l" defTabSz="457200" rtl="0" fontAlgn="auto" latinLnBrk="0" hangingPunct="0">
                <a:lnSpc>
                  <a:spcPct val="100000"/>
                </a:lnSpc>
                <a:spcBef>
                  <a:spcPts val="0"/>
                </a:spcBef>
                <a:spcAft>
                  <a:spcPts val="0"/>
                </a:spcAft>
                <a:buClrTx/>
                <a:buSzTx/>
                <a:buFontTx/>
                <a:buNone/>
              </a:pPr>
              <a:endParaRPr kumimoji="0" lang="en-GB" sz="800" b="0" i="0" u="none" strike="noStrike" cap="none" spc="0" normalizeH="0" baseline="0" dirty="0">
                <a:ln>
                  <a:noFill/>
                </a:ln>
                <a:solidFill>
                  <a:srgbClr val="000000"/>
                </a:solidFill>
                <a:effectLst/>
                <a:uFillTx/>
                <a:sym typeface="Calibri" panose="020F0502020204030204"/>
              </a:endParaRPr>
            </a:p>
          </p:txBody>
        </p:sp>
        <p:sp>
          <p:nvSpPr>
            <p:cNvPr id="79" name="TextBox 145"/>
            <p:cNvSpPr txBox="1"/>
            <p:nvPr/>
          </p:nvSpPr>
          <p:spPr>
            <a:xfrm>
              <a:off x="10292666" y="3229508"/>
              <a:ext cx="837783" cy="1323437"/>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algn="l" defTabSz="457200" rtl="0" fontAlgn="auto" latinLnBrk="0" hangingPunct="0">
                <a:lnSpc>
                  <a:spcPct val="100000"/>
                </a:lnSpc>
                <a:spcBef>
                  <a:spcPts val="0"/>
                </a:spcBef>
                <a:spcAft>
                  <a:spcPts val="0"/>
                </a:spcAft>
                <a:buClrTx/>
                <a:buSzTx/>
                <a:buFontTx/>
                <a:buNone/>
              </a:pPr>
              <a:r>
                <a:rPr lang="en-GB" sz="800" b="1" dirty="0" smtClean="0"/>
                <a:t>NFVI</a:t>
              </a:r>
              <a:r>
                <a:rPr kumimoji="0" lang="en-GB" sz="800" b="1" i="0" strike="noStrike" cap="none" spc="0" normalizeH="0" baseline="0" dirty="0" smtClean="0">
                  <a:ln>
                    <a:noFill/>
                  </a:ln>
                  <a:solidFill>
                    <a:srgbClr val="000000"/>
                  </a:solidFill>
                  <a:effectLst/>
                  <a:uFillTx/>
                  <a:sym typeface="Calibri" panose="020F0502020204030204"/>
                </a:rPr>
                <a:t> </a:t>
              </a:r>
            </a:p>
            <a:p>
              <a:pPr marL="0" marR="0" indent="0" algn="l" defTabSz="457200" rtl="0" fontAlgn="auto" latinLnBrk="0" hangingPunct="0">
                <a:lnSpc>
                  <a:spcPct val="100000"/>
                </a:lnSpc>
                <a:spcBef>
                  <a:spcPts val="0"/>
                </a:spcBef>
                <a:spcAft>
                  <a:spcPts val="0"/>
                </a:spcAft>
                <a:buClrTx/>
                <a:buSzTx/>
                <a:buFontTx/>
                <a:buNone/>
              </a:pPr>
              <a:r>
                <a:rPr kumimoji="0" lang="en-GB" sz="800" b="1" i="1" u="none" strike="noStrike" cap="none" spc="0" normalizeH="0" baseline="0" dirty="0" smtClean="0">
                  <a:ln>
                    <a:noFill/>
                  </a:ln>
                  <a:solidFill>
                    <a:srgbClr val="00B050"/>
                  </a:solidFill>
                  <a:effectLst/>
                  <a:uFillTx/>
                  <a:sym typeface="Calibri" panose="020F0502020204030204"/>
                </a:rPr>
                <a:t>√</a:t>
              </a:r>
              <a:r>
                <a:rPr kumimoji="0" lang="en-GB" sz="800" b="0" i="0" u="none" strike="noStrike" cap="none" spc="0" normalizeH="0" baseline="0" dirty="0" smtClean="0">
                  <a:ln>
                    <a:noFill/>
                  </a:ln>
                  <a:solidFill>
                    <a:srgbClr val="000000"/>
                  </a:solidFill>
                  <a:effectLst/>
                  <a:uFillTx/>
                  <a:sym typeface="Calibri" panose="020F0502020204030204"/>
                </a:rPr>
                <a:t> </a:t>
              </a:r>
              <a:r>
                <a:rPr kumimoji="0" lang="en-GB" sz="800" b="0" i="0" u="none" strike="noStrike" cap="none" spc="0" normalizeH="0" baseline="0" dirty="0" smtClean="0">
                  <a:ln>
                    <a:noFill/>
                  </a:ln>
                  <a:solidFill>
                    <a:srgbClr val="7F7F7F"/>
                  </a:solidFill>
                  <a:effectLst/>
                  <a:uFillTx/>
                  <a:sym typeface="Calibri" panose="020F0502020204030204"/>
                </a:rPr>
                <a:t>Compliance A</a:t>
              </a:r>
            </a:p>
            <a:p>
              <a:pPr marL="0" marR="0" indent="0" algn="l" defTabSz="457200" rtl="0" fontAlgn="auto" latinLnBrk="0" hangingPunct="0">
                <a:lnSpc>
                  <a:spcPct val="100000"/>
                </a:lnSpc>
                <a:spcBef>
                  <a:spcPts val="0"/>
                </a:spcBef>
                <a:spcAft>
                  <a:spcPts val="0"/>
                </a:spcAft>
                <a:buClrTx/>
                <a:buSzTx/>
                <a:buFontTx/>
                <a:buNone/>
              </a:pPr>
              <a:r>
                <a:rPr lang="en-GB" sz="800" b="1" i="1" dirty="0" smtClean="0">
                  <a:solidFill>
                    <a:srgbClr val="FF0000"/>
                  </a:solidFill>
                </a:rPr>
                <a:t>X</a:t>
              </a:r>
              <a:r>
                <a:rPr lang="en-GB" sz="800" dirty="0" smtClean="0"/>
                <a:t> </a:t>
              </a:r>
              <a:r>
                <a:rPr lang="en-GB" sz="800" dirty="0" smtClean="0">
                  <a:solidFill>
                    <a:srgbClr val="7F7F7F"/>
                  </a:solidFill>
                </a:rPr>
                <a:t>Compliance B</a:t>
              </a:r>
            </a:p>
            <a:p>
              <a:pPr marL="0" marR="0" indent="0" algn="l" defTabSz="457200" rtl="0" fontAlgn="auto" latinLnBrk="0" hangingPunct="0">
                <a:lnSpc>
                  <a:spcPct val="100000"/>
                </a:lnSpc>
                <a:spcBef>
                  <a:spcPts val="0"/>
                </a:spcBef>
                <a:spcAft>
                  <a:spcPts val="0"/>
                </a:spcAft>
                <a:buClrTx/>
                <a:buSzTx/>
                <a:buFontTx/>
                <a:buNone/>
              </a:pPr>
              <a:endParaRPr lang="en-GB" sz="800" dirty="0" smtClean="0"/>
            </a:p>
            <a:p>
              <a:r>
                <a:rPr lang="en-GB" sz="800" b="1" i="1" dirty="0">
                  <a:solidFill>
                    <a:srgbClr val="00B050"/>
                  </a:solidFill>
                </a:rPr>
                <a:t>√</a:t>
              </a:r>
              <a:r>
                <a:rPr lang="en-GB" sz="800" dirty="0"/>
                <a:t> </a:t>
              </a:r>
              <a:r>
                <a:rPr lang="en-GB" sz="800" dirty="0">
                  <a:solidFill>
                    <a:srgbClr val="AF88C2"/>
                  </a:solidFill>
                </a:rPr>
                <a:t>Validation </a:t>
              </a:r>
              <a:r>
                <a:rPr kumimoji="0" lang="en-GB" sz="800" b="0" i="0" u="none" strike="noStrike" cap="none" spc="0" normalizeH="0" baseline="0" dirty="0" smtClean="0">
                  <a:ln>
                    <a:noFill/>
                  </a:ln>
                  <a:solidFill>
                    <a:srgbClr val="AF88C2"/>
                  </a:solidFill>
                  <a:effectLst/>
                  <a:uFillTx/>
                  <a:sym typeface="Calibri" panose="020F0502020204030204"/>
                </a:rPr>
                <a:t>A</a:t>
              </a:r>
            </a:p>
            <a:p>
              <a:r>
                <a:rPr lang="en-GB" sz="800" b="1" i="1" dirty="0">
                  <a:solidFill>
                    <a:srgbClr val="FF0000"/>
                  </a:solidFill>
                </a:rPr>
                <a:t>X</a:t>
              </a:r>
              <a:r>
                <a:rPr lang="en-GB" sz="800" dirty="0"/>
                <a:t> </a:t>
              </a:r>
              <a:r>
                <a:rPr lang="en-GB" sz="800" dirty="0" smtClean="0">
                  <a:solidFill>
                    <a:srgbClr val="AF88C2"/>
                  </a:solidFill>
                </a:rPr>
                <a:t>Validation B</a:t>
              </a:r>
            </a:p>
            <a:p>
              <a:endParaRPr lang="en-GB" sz="800" dirty="0" smtClean="0"/>
            </a:p>
            <a:p>
              <a:r>
                <a:rPr lang="en-GB" sz="800" b="1" i="1" dirty="0">
                  <a:solidFill>
                    <a:srgbClr val="00B050"/>
                  </a:solidFill>
                </a:rPr>
                <a:t>√</a:t>
              </a:r>
              <a:r>
                <a:rPr lang="en-GB" sz="800" dirty="0"/>
                <a:t> </a:t>
              </a:r>
              <a:r>
                <a:rPr lang="en-GB" sz="800" dirty="0" smtClean="0">
                  <a:solidFill>
                    <a:srgbClr val="008CEA"/>
                  </a:solidFill>
                </a:rPr>
                <a:t>Performance </a:t>
              </a:r>
              <a:r>
                <a:rPr lang="en-GB" sz="800" dirty="0">
                  <a:solidFill>
                    <a:srgbClr val="008CEA"/>
                  </a:solidFill>
                </a:rPr>
                <a:t>A</a:t>
              </a:r>
            </a:p>
            <a:p>
              <a:r>
                <a:rPr lang="en-GB" sz="800" b="1" i="1" dirty="0">
                  <a:solidFill>
                    <a:srgbClr val="FF0000"/>
                  </a:solidFill>
                </a:rPr>
                <a:t>X</a:t>
              </a:r>
              <a:r>
                <a:rPr lang="en-GB" sz="800" dirty="0"/>
                <a:t> </a:t>
              </a:r>
              <a:r>
                <a:rPr lang="en-GB" sz="800" dirty="0" smtClean="0">
                  <a:solidFill>
                    <a:srgbClr val="008CEA"/>
                  </a:solidFill>
                </a:rPr>
                <a:t>Performance B</a:t>
              </a:r>
              <a:endParaRPr kumimoji="0" lang="en-GB" sz="800" b="0" i="0" u="none" strike="noStrike" cap="none" spc="0" normalizeH="0" baseline="0" dirty="0" smtClean="0">
                <a:ln>
                  <a:noFill/>
                </a:ln>
                <a:solidFill>
                  <a:srgbClr val="008CEA"/>
                </a:solidFill>
                <a:effectLst/>
                <a:uFillTx/>
                <a:sym typeface="Calibri" panose="020F0502020204030204"/>
              </a:endParaRPr>
            </a:p>
            <a:p>
              <a:pPr marL="0" marR="0" indent="0" algn="l" defTabSz="457200" rtl="0" fontAlgn="auto" latinLnBrk="0" hangingPunct="0">
                <a:lnSpc>
                  <a:spcPct val="100000"/>
                </a:lnSpc>
                <a:spcBef>
                  <a:spcPts val="0"/>
                </a:spcBef>
                <a:spcAft>
                  <a:spcPts val="0"/>
                </a:spcAft>
                <a:buClrTx/>
                <a:buSzTx/>
                <a:buFontTx/>
                <a:buNone/>
              </a:pPr>
              <a:endParaRPr kumimoji="0" lang="en-GB" sz="800" b="0" i="0" u="none" strike="noStrike" cap="none" spc="0" normalizeH="0" baseline="0" dirty="0">
                <a:ln>
                  <a:noFill/>
                </a:ln>
                <a:solidFill>
                  <a:srgbClr val="000000"/>
                </a:solidFill>
                <a:effectLst/>
                <a:uFillTx/>
                <a:sym typeface="Calibri" panose="020F0502020204030204"/>
              </a:endParaRPr>
            </a:p>
          </p:txBody>
        </p:sp>
      </p:grpSp>
      <p:grpSp>
        <p:nvGrpSpPr>
          <p:cNvPr id="50" name="Group 49"/>
          <p:cNvGrpSpPr/>
          <p:nvPr/>
        </p:nvGrpSpPr>
        <p:grpSpPr>
          <a:xfrm>
            <a:off x="7832400" y="3538697"/>
            <a:ext cx="933215" cy="654154"/>
            <a:chOff x="10773723" y="3898378"/>
            <a:chExt cx="933215" cy="654154"/>
          </a:xfrm>
        </p:grpSpPr>
        <p:sp>
          <p:nvSpPr>
            <p:cNvPr id="71" name="Oval 70"/>
            <p:cNvSpPr/>
            <p:nvPr/>
          </p:nvSpPr>
          <p:spPr>
            <a:xfrm>
              <a:off x="10773723" y="3898378"/>
              <a:ext cx="933215" cy="654154"/>
            </a:xfrm>
            <a:prstGeom prst="ellipse">
              <a:avLst/>
            </a:prstGeom>
            <a:solidFill>
              <a:schemeClr val="bg1"/>
            </a:solidFill>
            <a:ln>
              <a:solidFill>
                <a:srgbClr val="83CB9D"/>
              </a:solidFill>
            </a:ln>
          </p:spPr>
          <p:style>
            <a:lnRef idx="2">
              <a:schemeClr val="accent3"/>
            </a:lnRef>
            <a:fillRef idx="1">
              <a:schemeClr val="lt1"/>
            </a:fillRef>
            <a:effectRef idx="0">
              <a:schemeClr val="accent3"/>
            </a:effectRef>
            <a:fontRef idx="minor">
              <a:schemeClr val="dk1"/>
            </a:fontRef>
          </p:style>
          <p:txBody>
            <a:bodyPr rot="0" spcFirstLastPara="1"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9pPr>
            </a:lstStyle>
            <a:p>
              <a:pPr marL="0" marR="0" indent="0" algn="l" defTabSz="457200" rtl="0" fontAlgn="auto" latinLnBrk="0" hangingPunct="0">
                <a:lnSpc>
                  <a:spcPct val="100000"/>
                </a:lnSpc>
                <a:spcBef>
                  <a:spcPts val="0"/>
                </a:spcBef>
                <a:spcAft>
                  <a:spcPts val="0"/>
                </a:spcAft>
                <a:buClrTx/>
                <a:buSzTx/>
                <a:buFontTx/>
                <a:buNone/>
              </a:pPr>
              <a:endParaRPr kumimoji="0" lang="en-GB" sz="1800" b="0" i="0" u="none" strike="noStrike" cap="none" spc="0" normalizeH="0" baseline="0">
                <a:ln>
                  <a:noFill/>
                </a:ln>
                <a:solidFill>
                  <a:srgbClr val="000000"/>
                </a:solidFill>
                <a:effectLst/>
                <a:uFillTx/>
                <a:latin typeface="+mn-lt"/>
                <a:ea typeface="+mn-ea"/>
                <a:cs typeface="+mn-cs"/>
                <a:sym typeface="Calibri" panose="020F0502020204030204"/>
              </a:endParaRPr>
            </a:p>
          </p:txBody>
        </p:sp>
        <p:sp>
          <p:nvSpPr>
            <p:cNvPr id="72" name="TextBox 156"/>
            <p:cNvSpPr txBox="1"/>
            <p:nvPr/>
          </p:nvSpPr>
          <p:spPr>
            <a:xfrm>
              <a:off x="10995988" y="4317850"/>
              <a:ext cx="558620" cy="182042"/>
            </a:xfrm>
            <a:prstGeom prst="rect">
              <a:avLst/>
            </a:prstGeom>
          </p:spPr>
          <p:txBody>
            <a:bodyPr wrap="none" lIns="0" tIns="0" rIns="0" bIns="0" rtlCol="0">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a:r>
                <a:rPr lang="en-GB" sz="1050" b="1" dirty="0" smtClean="0">
                  <a:solidFill>
                    <a:srgbClr val="83CB9D"/>
                  </a:solidFill>
                  <a:latin typeface="Vodafone Rg" pitchFamily="34" charset="0"/>
                </a:rPr>
                <a:t>OVP</a:t>
              </a:r>
              <a:endParaRPr lang="en-GB" sz="1050" b="1" dirty="0">
                <a:solidFill>
                  <a:srgbClr val="83CB9D"/>
                </a:solidFill>
                <a:latin typeface="Vodafone Rg" pitchFamily="34" charset="0"/>
              </a:endParaRPr>
            </a:p>
          </p:txBody>
        </p:sp>
        <p:pic>
          <p:nvPicPr>
            <p:cNvPr id="73" name="Picture 72" descr="OPNFV"/>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61667" y="4143168"/>
              <a:ext cx="757327" cy="174682"/>
            </a:xfrm>
            <a:prstGeom prst="rect">
              <a:avLst/>
            </a:prstGeom>
            <a:noFill/>
            <a:extLst>
              <a:ext uri="{909E8E84-426E-40DD-AFC4-6F175D3DCCD1}">
                <a14:hiddenFill xmlns:a14="http://schemas.microsoft.com/office/drawing/2010/main">
                  <a:solidFill>
                    <a:srgbClr val="FFFFFF"/>
                  </a:solidFill>
                </a14:hiddenFill>
              </a:ext>
            </a:extLst>
          </p:spPr>
        </p:pic>
      </p:grpSp>
      <p:sp>
        <p:nvSpPr>
          <p:cNvPr id="51" name="Rectangle 50"/>
          <p:cNvSpPr/>
          <p:nvPr/>
        </p:nvSpPr>
        <p:spPr>
          <a:xfrm>
            <a:off x="4855614" y="1116499"/>
            <a:ext cx="4774267" cy="1885425"/>
          </a:xfrm>
          <a:prstGeom prst="rect">
            <a:avLst/>
          </a:prstGeom>
          <a:noFill/>
          <a:ln w="28575" cap="flat" cmpd="sng" algn="ctr">
            <a:solidFill>
              <a:srgbClr val="1A8AA3"/>
            </a:solidFill>
            <a:prstDash val="solid"/>
            <a:headEnd type="none" w="sm" len="sm"/>
            <a:tailEnd type="none" w="sm" len="sm"/>
          </a:ln>
          <a:effectLst/>
        </p:spPr>
        <p:txBody>
          <a:bodyPr wrap="square" tIns="0" anchor="t" anchorCtr="0"/>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defTabSz="1219110">
              <a:defRPr/>
            </a:pPr>
            <a:endParaRPr lang="en-GB" sz="1867" dirty="0">
              <a:latin typeface="Vodafone Rg"/>
            </a:endParaRPr>
          </a:p>
        </p:txBody>
      </p:sp>
      <p:pic>
        <p:nvPicPr>
          <p:cNvPr id="52" name="Picture 51" descr="ONAP"/>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98560" y="1199532"/>
            <a:ext cx="2264056" cy="448571"/>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52" descr="The IPKat: How good has TMView become?"/>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41143" y="1783259"/>
            <a:ext cx="809939" cy="790755"/>
          </a:xfrm>
          <a:prstGeom prst="rect">
            <a:avLst/>
          </a:prstGeom>
        </p:spPr>
      </p:pic>
      <p:grpSp>
        <p:nvGrpSpPr>
          <p:cNvPr id="54" name="Group 53"/>
          <p:cNvGrpSpPr/>
          <p:nvPr/>
        </p:nvGrpSpPr>
        <p:grpSpPr>
          <a:xfrm>
            <a:off x="7535048" y="1754574"/>
            <a:ext cx="1420777" cy="1247688"/>
            <a:chOff x="6911665" y="2246195"/>
            <a:chExt cx="1065583" cy="935765"/>
          </a:xfrm>
        </p:grpSpPr>
        <p:sp>
          <p:nvSpPr>
            <p:cNvPr id="69" name="TextBox 165"/>
            <p:cNvSpPr txBox="1"/>
            <p:nvPr/>
          </p:nvSpPr>
          <p:spPr>
            <a:xfrm>
              <a:off x="7036781" y="2377835"/>
              <a:ext cx="881492" cy="623248"/>
            </a:xfrm>
            <a:prstGeom prst="rect">
              <a:avLst/>
            </a:prstGeom>
            <a:noFill/>
          </p:spPr>
          <p:txBody>
            <a:bodyPr wrap="none" rtlCol="0">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a:r>
                <a:rPr lang="en-GB" sz="1600" b="1" dirty="0">
                  <a:solidFill>
                    <a:srgbClr val="1F8DA5"/>
                  </a:solidFill>
                  <a:latin typeface="Vodafone Reg"/>
                </a:rPr>
                <a:t>Add to </a:t>
              </a:r>
            </a:p>
            <a:p>
              <a:pPr algn="ctr"/>
              <a:r>
                <a:rPr lang="en-GB" sz="1600" b="1" dirty="0">
                  <a:solidFill>
                    <a:srgbClr val="1F8DA5"/>
                  </a:solidFill>
                  <a:latin typeface="Vodafone Reg"/>
                </a:rPr>
                <a:t>Resource </a:t>
              </a:r>
            </a:p>
            <a:p>
              <a:pPr algn="ctr"/>
              <a:r>
                <a:rPr lang="en-GB" sz="1600" b="1" dirty="0">
                  <a:solidFill>
                    <a:srgbClr val="1F8DA5"/>
                  </a:solidFill>
                  <a:latin typeface="Vodafone Reg"/>
                </a:rPr>
                <a:t>Catalogue</a:t>
              </a:r>
            </a:p>
          </p:txBody>
        </p:sp>
        <p:sp>
          <p:nvSpPr>
            <p:cNvPr id="70" name="Rectangle 69"/>
            <p:cNvSpPr/>
            <p:nvPr/>
          </p:nvSpPr>
          <p:spPr>
            <a:xfrm>
              <a:off x="6911665" y="2246195"/>
              <a:ext cx="1065583" cy="935765"/>
            </a:xfrm>
            <a:prstGeom prst="rect">
              <a:avLst/>
            </a:prstGeom>
            <a:noFill/>
            <a:ln w="28575" cap="flat" cmpd="sng" algn="ctr">
              <a:solidFill>
                <a:srgbClr val="1A8AA3"/>
              </a:solidFill>
              <a:prstDash val="sysDash"/>
              <a:headEnd type="none" w="sm" len="sm"/>
              <a:tailEnd type="none" w="sm" len="sm"/>
            </a:ln>
            <a:effectLst/>
          </p:spPr>
          <p:txBody>
            <a:bodyPr wrap="square" tIns="0" anchor="t" anchorCtr="0"/>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defTabSz="1219110">
                <a:defRPr/>
              </a:pPr>
              <a:endParaRPr lang="en-GB" sz="1867" dirty="0">
                <a:latin typeface="Vodafone Rg"/>
              </a:endParaRPr>
            </a:p>
          </p:txBody>
        </p:sp>
      </p:grpSp>
      <p:sp>
        <p:nvSpPr>
          <p:cNvPr id="55" name="TextBox 168"/>
          <p:cNvSpPr txBox="1"/>
          <p:nvPr/>
        </p:nvSpPr>
        <p:spPr>
          <a:xfrm>
            <a:off x="4968016" y="2536134"/>
            <a:ext cx="1672253" cy="502573"/>
          </a:xfrm>
          <a:prstGeom prst="rect">
            <a:avLst/>
          </a:prstGeom>
          <a:noFill/>
        </p:spPr>
        <p:txBody>
          <a:bodyPr wrap="none" rtlCol="0">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a:r>
              <a:rPr lang="en-GB" sz="1333" b="1" dirty="0">
                <a:solidFill>
                  <a:srgbClr val="07819B"/>
                </a:solidFill>
              </a:rPr>
              <a:t>Check </a:t>
            </a:r>
            <a:r>
              <a:rPr lang="en-GB" sz="1333" b="1" dirty="0" smtClean="0">
                <a:solidFill>
                  <a:srgbClr val="07819B"/>
                </a:solidFill>
              </a:rPr>
              <a:t>Compliance &amp; </a:t>
            </a:r>
          </a:p>
          <a:p>
            <a:pPr algn="ctr"/>
            <a:r>
              <a:rPr lang="en-GB" sz="1333" b="1" dirty="0" smtClean="0">
                <a:solidFill>
                  <a:srgbClr val="07819B"/>
                </a:solidFill>
              </a:rPr>
              <a:t>Certification</a:t>
            </a:r>
            <a:endParaRPr lang="en-GB" sz="1333" b="1" dirty="0">
              <a:solidFill>
                <a:srgbClr val="07819B"/>
              </a:solidFill>
            </a:endParaRPr>
          </a:p>
        </p:txBody>
      </p:sp>
      <p:sp>
        <p:nvSpPr>
          <p:cNvPr id="56" name="Rectangle 55"/>
          <p:cNvSpPr/>
          <p:nvPr/>
        </p:nvSpPr>
        <p:spPr>
          <a:xfrm>
            <a:off x="4856969" y="1754570"/>
            <a:ext cx="1851173" cy="1247687"/>
          </a:xfrm>
          <a:prstGeom prst="rect">
            <a:avLst/>
          </a:prstGeom>
          <a:noFill/>
          <a:ln w="28575" cap="flat" cmpd="sng" algn="ctr">
            <a:solidFill>
              <a:srgbClr val="1A8AA3"/>
            </a:solidFill>
            <a:prstDash val="sysDash"/>
            <a:headEnd type="none" w="sm" len="sm"/>
            <a:tailEnd type="none" w="sm" len="sm"/>
          </a:ln>
          <a:effectLst/>
        </p:spPr>
        <p:txBody>
          <a:bodyPr wrap="square" tIns="0" anchor="t" anchorCtr="0"/>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defTabSz="1219110">
              <a:defRPr/>
            </a:pPr>
            <a:endParaRPr lang="en-GB" sz="1867" dirty="0">
              <a:latin typeface="Vodafone Rg"/>
            </a:endParaRPr>
          </a:p>
        </p:txBody>
      </p:sp>
      <p:sp>
        <p:nvSpPr>
          <p:cNvPr id="57" name="TextBox 188"/>
          <p:cNvSpPr txBox="1"/>
          <p:nvPr/>
        </p:nvSpPr>
        <p:spPr>
          <a:xfrm>
            <a:off x="9000582" y="1863333"/>
            <a:ext cx="524503" cy="666786"/>
          </a:xfrm>
          <a:prstGeom prst="rect">
            <a:avLst/>
          </a:prstGeom>
          <a:noFill/>
        </p:spPr>
        <p:txBody>
          <a:bodyPr wrap="none" rtlCol="0">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r>
              <a:rPr lang="en-GB" sz="3733" b="1" dirty="0">
                <a:solidFill>
                  <a:srgbClr val="1A8AA3"/>
                </a:solidFill>
              </a:rPr>
              <a:t>…</a:t>
            </a:r>
          </a:p>
        </p:txBody>
      </p:sp>
      <p:cxnSp>
        <p:nvCxnSpPr>
          <p:cNvPr id="58" name="Straight Arrow Connector 57"/>
          <p:cNvCxnSpPr/>
          <p:nvPr/>
        </p:nvCxnSpPr>
        <p:spPr>
          <a:xfrm>
            <a:off x="6749562" y="2372997"/>
            <a:ext cx="740140" cy="0"/>
          </a:xfrm>
          <a:prstGeom prst="straightConnector1">
            <a:avLst/>
          </a:prstGeom>
          <a:ln w="38100">
            <a:solidFill>
              <a:srgbClr val="1A8AA3"/>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59" name="TextBox 191"/>
          <p:cNvSpPr txBox="1"/>
          <p:nvPr/>
        </p:nvSpPr>
        <p:spPr>
          <a:xfrm>
            <a:off x="6837077" y="1909905"/>
            <a:ext cx="465192" cy="502766"/>
          </a:xfrm>
          <a:prstGeom prst="rect">
            <a:avLst/>
          </a:prstGeom>
          <a:noFill/>
        </p:spPr>
        <p:txBody>
          <a:bodyPr wrap="none" rtlCol="0">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r>
              <a:rPr lang="en-GB" sz="2667" b="1" dirty="0">
                <a:solidFill>
                  <a:srgbClr val="00B050"/>
                </a:solidFill>
                <a:latin typeface="Berlin Sans FB Demi" panose="020E0802020502020306" pitchFamily="34" charset="0"/>
              </a:rPr>
              <a:t>√</a:t>
            </a:r>
          </a:p>
        </p:txBody>
      </p:sp>
      <p:sp>
        <p:nvSpPr>
          <p:cNvPr id="60" name="Rounded Rectangle 59"/>
          <p:cNvSpPr/>
          <p:nvPr/>
        </p:nvSpPr>
        <p:spPr>
          <a:xfrm>
            <a:off x="2406316" y="1932604"/>
            <a:ext cx="1478438" cy="825971"/>
          </a:xfrm>
          <a:prstGeom prst="roundRect">
            <a:avLst/>
          </a:prstGeom>
          <a:ln w="57150">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9pPr>
          </a:lstStyle>
          <a:p>
            <a:pPr algn="ctr"/>
            <a:r>
              <a:rPr lang="en-GB" sz="1600" b="1" dirty="0" smtClean="0">
                <a:solidFill>
                  <a:schemeClr val="tx1"/>
                </a:solidFill>
                <a:latin typeface="+mj-lt"/>
              </a:rPr>
              <a:t>Pre-certified Vendor VSP</a:t>
            </a:r>
            <a:endParaRPr lang="en-GB" sz="1600" b="1" dirty="0">
              <a:solidFill>
                <a:schemeClr val="tx1"/>
              </a:solidFill>
              <a:latin typeface="+mj-lt"/>
            </a:endParaRPr>
          </a:p>
        </p:txBody>
      </p:sp>
      <p:sp>
        <p:nvSpPr>
          <p:cNvPr id="61" name="TextBox 196"/>
          <p:cNvSpPr txBox="1"/>
          <p:nvPr/>
        </p:nvSpPr>
        <p:spPr>
          <a:xfrm>
            <a:off x="3943843" y="1915623"/>
            <a:ext cx="981744" cy="338554"/>
          </a:xfrm>
          <a:prstGeom prst="rect">
            <a:avLst/>
          </a:prstGeom>
          <a:noFill/>
        </p:spPr>
        <p:txBody>
          <a:bodyPr wrap="none" rtlCol="0">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r>
              <a:rPr lang="en-GB" sz="1600" dirty="0" smtClean="0">
                <a:solidFill>
                  <a:schemeClr val="tx1"/>
                </a:solidFill>
              </a:rPr>
              <a:t>On-board</a:t>
            </a:r>
            <a:endParaRPr lang="en-GB" sz="1600" dirty="0">
              <a:solidFill>
                <a:schemeClr val="tx1"/>
              </a:solidFill>
            </a:endParaRPr>
          </a:p>
        </p:txBody>
      </p:sp>
      <p:cxnSp>
        <p:nvCxnSpPr>
          <p:cNvPr id="62" name="Straight Arrow Connector 61"/>
          <p:cNvCxnSpPr/>
          <p:nvPr/>
        </p:nvCxnSpPr>
        <p:spPr>
          <a:xfrm flipV="1">
            <a:off x="3884754" y="2328675"/>
            <a:ext cx="984885" cy="1"/>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3" name="Elbow Connector 62"/>
          <p:cNvCxnSpPr>
            <a:stCxn id="101" idx="1"/>
            <a:endCxn id="84" idx="6"/>
          </p:cNvCxnSpPr>
          <p:nvPr/>
        </p:nvCxnSpPr>
        <p:spPr>
          <a:xfrm rot="10800000" flipV="1">
            <a:off x="4437890" y="2764340"/>
            <a:ext cx="483010" cy="1997930"/>
          </a:xfrm>
          <a:prstGeom prst="bentConnector3">
            <a:avLst>
              <a:gd name="adj1" fmla="val 50000"/>
            </a:avLst>
          </a:prstGeom>
          <a:noFill/>
          <a:ln w="25400" cap="flat">
            <a:solidFill>
              <a:srgbClr val="07829C"/>
            </a:solidFill>
            <a:prstDash val="solid"/>
            <a:round/>
            <a:headEnd type="triangle" w="lg" len="lg"/>
            <a:tailEnd type="triangle" w="lg" len="lg"/>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cxnSp>
        <p:nvCxnSpPr>
          <p:cNvPr id="64" name="Elbow Connector 63"/>
          <p:cNvCxnSpPr>
            <a:stCxn id="56" idx="2"/>
            <a:endCxn id="71" idx="2"/>
          </p:cNvCxnSpPr>
          <p:nvPr/>
        </p:nvCxnSpPr>
        <p:spPr>
          <a:xfrm rot="16200000" flipH="1">
            <a:off x="6375720" y="2409093"/>
            <a:ext cx="863517" cy="2049844"/>
          </a:xfrm>
          <a:prstGeom prst="bentConnector2">
            <a:avLst/>
          </a:prstGeom>
          <a:noFill/>
          <a:ln w="25400" cap="flat">
            <a:solidFill>
              <a:srgbClr val="85CC9F"/>
            </a:solidFill>
            <a:prstDash val="solid"/>
            <a:round/>
            <a:headEnd type="triangle" w="lg" len="lg"/>
            <a:tailEnd type="triangle" w="lg" len="lg"/>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sp>
        <p:nvSpPr>
          <p:cNvPr id="65" name="TextBox 13"/>
          <p:cNvSpPr txBox="1"/>
          <p:nvPr/>
        </p:nvSpPr>
        <p:spPr>
          <a:xfrm>
            <a:off x="5854385" y="3286005"/>
            <a:ext cx="2564161" cy="553996"/>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horz" wrap="non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defTabSz="457200" rtl="0" fontAlgn="auto" latinLnBrk="0" hangingPunct="0">
              <a:lnSpc>
                <a:spcPct val="100000"/>
              </a:lnSpc>
              <a:spcBef>
                <a:spcPts val="0"/>
              </a:spcBef>
              <a:spcAft>
                <a:spcPts val="0"/>
              </a:spcAft>
              <a:buClrTx/>
              <a:buSzTx/>
              <a:buFontTx/>
              <a:buNone/>
            </a:pPr>
            <a:r>
              <a:rPr kumimoji="0" lang="en-GB" sz="1600" b="1" i="0" u="none" strike="noStrike" cap="none" spc="0" normalizeH="0" baseline="0" dirty="0" smtClean="0">
                <a:ln>
                  <a:noFill/>
                </a:ln>
                <a:solidFill>
                  <a:srgbClr val="85CC9F"/>
                </a:solidFill>
                <a:effectLst/>
                <a:uFillTx/>
                <a:latin typeface="+mn-lt"/>
                <a:ea typeface="+mn-ea"/>
                <a:cs typeface="+mn-cs"/>
                <a:sym typeface="Calibri" panose="020F0502020204030204"/>
              </a:rPr>
              <a:t>Query:</a:t>
            </a:r>
            <a:r>
              <a:rPr kumimoji="0" lang="en-GB" sz="1600" b="1" i="0" u="none" strike="noStrike" cap="none" spc="0" normalizeH="0" dirty="0" smtClean="0">
                <a:ln>
                  <a:noFill/>
                </a:ln>
                <a:solidFill>
                  <a:srgbClr val="85CC9F"/>
                </a:solidFill>
                <a:effectLst/>
                <a:uFillTx/>
                <a:latin typeface="+mn-lt"/>
                <a:ea typeface="+mn-ea"/>
                <a:cs typeface="+mn-cs"/>
                <a:sym typeface="Calibri" panose="020F0502020204030204"/>
              </a:rPr>
              <a:t> </a:t>
            </a:r>
            <a:r>
              <a:rPr kumimoji="0" lang="en-GB" sz="1400" b="1" i="0" u="none" strike="noStrike" cap="none" spc="0" normalizeH="0" baseline="0" dirty="0" smtClean="0">
                <a:ln>
                  <a:noFill/>
                </a:ln>
                <a:solidFill>
                  <a:srgbClr val="85CC9F"/>
                </a:solidFill>
                <a:effectLst/>
                <a:uFillTx/>
                <a:latin typeface="+mn-lt"/>
                <a:ea typeface="+mn-ea"/>
                <a:cs typeface="+mn-cs"/>
                <a:sym typeface="Calibri" panose="020F0502020204030204"/>
              </a:rPr>
              <a:t>Check what certification </a:t>
            </a:r>
          </a:p>
          <a:p>
            <a:pPr marL="0" marR="0" indent="0" defTabSz="457200" rtl="0" fontAlgn="auto" latinLnBrk="0" hangingPunct="0">
              <a:lnSpc>
                <a:spcPct val="100000"/>
              </a:lnSpc>
              <a:spcBef>
                <a:spcPts val="0"/>
              </a:spcBef>
              <a:spcAft>
                <a:spcPts val="0"/>
              </a:spcAft>
              <a:buClrTx/>
              <a:buSzTx/>
              <a:buFontTx/>
              <a:buNone/>
            </a:pPr>
            <a:r>
              <a:rPr kumimoji="0" lang="en-GB" sz="1400" b="1" i="0" u="none" strike="noStrike" cap="none" spc="0" normalizeH="0" baseline="0" dirty="0" smtClean="0">
                <a:ln>
                  <a:noFill/>
                </a:ln>
                <a:solidFill>
                  <a:srgbClr val="85CC9F"/>
                </a:solidFill>
                <a:effectLst/>
                <a:uFillTx/>
                <a:latin typeface="+mn-lt"/>
                <a:ea typeface="+mn-ea"/>
                <a:cs typeface="+mn-cs"/>
                <a:sym typeface="Calibri" panose="020F0502020204030204"/>
              </a:rPr>
              <a:t>VNF has</a:t>
            </a:r>
            <a:endParaRPr kumimoji="0" lang="en-GB" sz="1400" b="1" i="0" u="none" strike="noStrike" cap="none" spc="0" normalizeH="0" baseline="0" dirty="0">
              <a:ln>
                <a:noFill/>
              </a:ln>
              <a:solidFill>
                <a:srgbClr val="85CC9F"/>
              </a:solidFill>
              <a:effectLst/>
              <a:uFillTx/>
              <a:latin typeface="+mn-lt"/>
              <a:ea typeface="+mn-ea"/>
              <a:cs typeface="+mn-cs"/>
              <a:sym typeface="Calibri" panose="020F0502020204030204"/>
            </a:endParaRPr>
          </a:p>
        </p:txBody>
      </p:sp>
      <p:sp>
        <p:nvSpPr>
          <p:cNvPr id="66" name="TextBox 199"/>
          <p:cNvSpPr txBox="1"/>
          <p:nvPr/>
        </p:nvSpPr>
        <p:spPr>
          <a:xfrm>
            <a:off x="4889908" y="4868245"/>
            <a:ext cx="2520881" cy="1015661"/>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horz" wrap="non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algn="l" defTabSz="457200" rtl="0" fontAlgn="auto" latinLnBrk="0" hangingPunct="0">
              <a:lnSpc>
                <a:spcPct val="100000"/>
              </a:lnSpc>
              <a:spcBef>
                <a:spcPts val="0"/>
              </a:spcBef>
              <a:spcAft>
                <a:spcPts val="0"/>
              </a:spcAft>
              <a:buClrTx/>
              <a:buSzTx/>
              <a:buFontTx/>
              <a:buNone/>
            </a:pPr>
            <a:r>
              <a:rPr kumimoji="0" lang="en-GB" sz="1600" b="1" i="0" u="none" strike="noStrike" cap="none" spc="0" normalizeH="0" baseline="0" dirty="0" smtClean="0">
                <a:ln>
                  <a:noFill/>
                </a:ln>
                <a:solidFill>
                  <a:srgbClr val="07829C"/>
                </a:solidFill>
                <a:effectLst/>
                <a:uFillTx/>
                <a:sym typeface="Calibri" panose="020F0502020204030204"/>
              </a:rPr>
              <a:t>Perform Ad-hoc </a:t>
            </a:r>
          </a:p>
          <a:p>
            <a:pPr marL="0" marR="0" indent="0" algn="l" defTabSz="457200" rtl="0" fontAlgn="auto" latinLnBrk="0" hangingPunct="0">
              <a:lnSpc>
                <a:spcPct val="100000"/>
              </a:lnSpc>
              <a:spcBef>
                <a:spcPts val="0"/>
              </a:spcBef>
              <a:spcAft>
                <a:spcPts val="0"/>
              </a:spcAft>
              <a:buClrTx/>
              <a:buSzTx/>
              <a:buFontTx/>
              <a:buNone/>
            </a:pPr>
            <a:r>
              <a:rPr kumimoji="0" lang="en-GB" sz="1600" b="1" i="0" u="none" strike="noStrike" cap="none" spc="0" normalizeH="0" baseline="0" dirty="0" smtClean="0">
                <a:ln>
                  <a:noFill/>
                </a:ln>
                <a:solidFill>
                  <a:srgbClr val="07829C"/>
                </a:solidFill>
                <a:effectLst/>
                <a:uFillTx/>
                <a:sym typeface="Calibri" panose="020F0502020204030204"/>
              </a:rPr>
              <a:t>complianc</a:t>
            </a:r>
            <a:r>
              <a:rPr lang="en-GB" sz="1600" b="1" dirty="0" smtClean="0">
                <a:solidFill>
                  <a:srgbClr val="07829C"/>
                </a:solidFill>
              </a:rPr>
              <a:t>e check </a:t>
            </a:r>
          </a:p>
          <a:p>
            <a:pPr marL="0" marR="0" indent="0" algn="l" defTabSz="457200" rtl="0" fontAlgn="auto" latinLnBrk="0" hangingPunct="0">
              <a:lnSpc>
                <a:spcPct val="100000"/>
              </a:lnSpc>
              <a:spcBef>
                <a:spcPts val="0"/>
              </a:spcBef>
              <a:spcAft>
                <a:spcPts val="0"/>
              </a:spcAft>
              <a:buClrTx/>
              <a:buSzTx/>
              <a:buFontTx/>
              <a:buNone/>
            </a:pPr>
            <a:r>
              <a:rPr lang="en-GB" sz="1600" b="1" dirty="0" smtClean="0">
                <a:solidFill>
                  <a:srgbClr val="07829C"/>
                </a:solidFill>
              </a:rPr>
              <a:t>(Submit for testing)</a:t>
            </a:r>
          </a:p>
          <a:p>
            <a:pPr marL="0" marR="0" indent="0" algn="l" defTabSz="457200" rtl="0" fontAlgn="auto" latinLnBrk="0" hangingPunct="0">
              <a:lnSpc>
                <a:spcPct val="100000"/>
              </a:lnSpc>
              <a:spcBef>
                <a:spcPts val="0"/>
              </a:spcBef>
              <a:spcAft>
                <a:spcPts val="0"/>
              </a:spcAft>
              <a:buClrTx/>
              <a:buSzTx/>
              <a:buFontTx/>
              <a:buNone/>
            </a:pPr>
            <a:r>
              <a:rPr kumimoji="0" lang="en-GB" sz="1200" i="1" u="none" strike="noStrike" cap="none" spc="0" normalizeH="0" baseline="0" dirty="0" smtClean="0">
                <a:ln>
                  <a:noFill/>
                </a:ln>
                <a:solidFill>
                  <a:srgbClr val="07829C"/>
                </a:solidFill>
                <a:effectLst/>
                <a:uFillTx/>
                <a:sym typeface="Calibri" panose="020F0502020204030204"/>
              </a:rPr>
              <a:t>e.g. operator custom compliance check</a:t>
            </a:r>
            <a:endParaRPr kumimoji="0" lang="en-GB" sz="1200" i="1" u="none" strike="noStrike" cap="none" spc="0" normalizeH="0" baseline="0" dirty="0">
              <a:ln>
                <a:noFill/>
              </a:ln>
              <a:solidFill>
                <a:srgbClr val="07829C"/>
              </a:solidFill>
              <a:effectLst/>
              <a:uFillTx/>
              <a:sym typeface="Calibri" panose="020F0502020204030204"/>
            </a:endParaRPr>
          </a:p>
        </p:txBody>
      </p:sp>
      <p:sp>
        <p:nvSpPr>
          <p:cNvPr id="67" name="TextBox 1"/>
          <p:cNvSpPr txBox="1"/>
          <p:nvPr/>
        </p:nvSpPr>
        <p:spPr>
          <a:xfrm>
            <a:off x="5481835" y="2916855"/>
            <a:ext cx="300721" cy="584773"/>
          </a:xfrm>
          <a:prstGeom prst="rect">
            <a:avLst/>
          </a:prstGeom>
          <a:noFill/>
          <a:ln w="38100" cap="flat">
            <a:noFill/>
            <a:miter lim="400000"/>
          </a:ln>
        </p:spPr>
        <p:style>
          <a:lnRef idx="0">
            <a:scrgbClr r="0" g="0" b="0"/>
          </a:lnRef>
          <a:fillRef idx="0">
            <a:scrgbClr r="0" g="0" b="0"/>
          </a:fillRef>
          <a:effectRef idx="0">
            <a:scrgbClr r="0" g="0" b="0"/>
          </a:effectRef>
          <a:fontRef idx="none"/>
        </p:style>
        <p:txBody>
          <a:bodyPr rot="0" spcFirstLastPara="1" vert="horz" wrap="non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algn="l" defTabSz="457200" rtl="0" fontAlgn="auto" latinLnBrk="0" hangingPunct="0">
              <a:lnSpc>
                <a:spcPct val="100000"/>
              </a:lnSpc>
              <a:spcBef>
                <a:spcPts val="0"/>
              </a:spcBef>
              <a:spcAft>
                <a:spcPts val="0"/>
              </a:spcAft>
              <a:buClrTx/>
              <a:buSzTx/>
              <a:buFontTx/>
              <a:buNone/>
            </a:pPr>
            <a:r>
              <a:rPr kumimoji="0" lang="en-GB" sz="3200" b="1" i="0" u="none" strike="noStrike" cap="none" spc="0" normalizeH="0" baseline="0" dirty="0" smtClean="0">
                <a:ln>
                  <a:noFill/>
                </a:ln>
                <a:solidFill>
                  <a:srgbClr val="FF0000"/>
                </a:solidFill>
                <a:effectLst/>
                <a:uFillTx/>
                <a:latin typeface="+mn-lt"/>
                <a:ea typeface="+mn-ea"/>
                <a:cs typeface="+mn-cs"/>
                <a:sym typeface="Calibri" panose="020F0502020204030204"/>
              </a:rPr>
              <a:t>1</a:t>
            </a:r>
            <a:endParaRPr kumimoji="0" lang="en-GB" sz="3200" b="1" i="0" u="none" strike="noStrike" cap="none" spc="0" normalizeH="0" baseline="0" dirty="0">
              <a:ln>
                <a:noFill/>
              </a:ln>
              <a:solidFill>
                <a:srgbClr val="FF0000"/>
              </a:solidFill>
              <a:effectLst/>
              <a:uFillTx/>
              <a:latin typeface="+mn-lt"/>
              <a:ea typeface="+mn-ea"/>
              <a:cs typeface="+mn-cs"/>
              <a:sym typeface="Calibri" panose="020F0502020204030204"/>
            </a:endParaRPr>
          </a:p>
        </p:txBody>
      </p:sp>
      <p:sp>
        <p:nvSpPr>
          <p:cNvPr id="68" name="TextBox 41"/>
          <p:cNvSpPr txBox="1"/>
          <p:nvPr/>
        </p:nvSpPr>
        <p:spPr>
          <a:xfrm>
            <a:off x="4918022" y="2916854"/>
            <a:ext cx="300721" cy="584773"/>
          </a:xfrm>
          <a:prstGeom prst="rect">
            <a:avLst/>
          </a:prstGeom>
          <a:noFill/>
          <a:ln w="38100" cap="flat">
            <a:noFill/>
            <a:miter lim="400000"/>
          </a:ln>
        </p:spPr>
        <p:style>
          <a:lnRef idx="0">
            <a:scrgbClr r="0" g="0" b="0"/>
          </a:lnRef>
          <a:fillRef idx="0">
            <a:scrgbClr r="0" g="0" b="0"/>
          </a:fillRef>
          <a:effectRef idx="0">
            <a:scrgbClr r="0" g="0" b="0"/>
          </a:effectRef>
          <a:fontRef idx="none"/>
        </p:style>
        <p:txBody>
          <a:bodyPr rot="0" spcFirstLastPara="1" vert="horz" wrap="non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algn="l" defTabSz="457200" rtl="0" fontAlgn="auto" latinLnBrk="0" hangingPunct="0">
              <a:lnSpc>
                <a:spcPct val="100000"/>
              </a:lnSpc>
              <a:spcBef>
                <a:spcPts val="0"/>
              </a:spcBef>
              <a:spcAft>
                <a:spcPts val="0"/>
              </a:spcAft>
              <a:buClrTx/>
              <a:buSzTx/>
              <a:buFontTx/>
              <a:buNone/>
            </a:pPr>
            <a:r>
              <a:rPr kumimoji="0" lang="en-GB" sz="3200" b="1" i="0" u="none" strike="noStrike" cap="none" spc="0" normalizeH="0" baseline="0" dirty="0" smtClean="0">
                <a:ln>
                  <a:noFill/>
                </a:ln>
                <a:solidFill>
                  <a:srgbClr val="FF0000"/>
                </a:solidFill>
                <a:effectLst/>
                <a:uFillTx/>
                <a:latin typeface="+mn-lt"/>
                <a:ea typeface="+mn-ea"/>
                <a:cs typeface="+mn-cs"/>
                <a:sym typeface="Calibri" panose="020F0502020204030204"/>
              </a:rPr>
              <a:t>2</a:t>
            </a:r>
            <a:endParaRPr kumimoji="0" lang="en-GB" sz="3200" b="1" i="0" u="none" strike="noStrike" cap="none" spc="0" normalizeH="0" baseline="0" dirty="0">
              <a:ln>
                <a:noFill/>
              </a:ln>
              <a:solidFill>
                <a:srgbClr val="FF0000"/>
              </a:solidFill>
              <a:effectLst/>
              <a:uFillTx/>
              <a:latin typeface="+mn-lt"/>
              <a:ea typeface="+mn-ea"/>
              <a:cs typeface="+mn-cs"/>
              <a:sym typeface="Calibri" panose="020F0502020204030204"/>
            </a:endParaRPr>
          </a:p>
        </p:txBody>
      </p:sp>
      <p:grpSp>
        <p:nvGrpSpPr>
          <p:cNvPr id="44" name="Group 43"/>
          <p:cNvGrpSpPr/>
          <p:nvPr/>
        </p:nvGrpSpPr>
        <p:grpSpPr>
          <a:xfrm>
            <a:off x="559574" y="1909905"/>
            <a:ext cx="889813" cy="1004340"/>
            <a:chOff x="1599956" y="1962672"/>
            <a:chExt cx="889813" cy="1004340"/>
          </a:xfrm>
        </p:grpSpPr>
        <p:pic>
          <p:nvPicPr>
            <p:cNvPr id="45" name="Picture 44" descr="Image result for businessman clipart"/>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07679" y="1962672"/>
              <a:ext cx="771291" cy="771291"/>
            </a:xfrm>
            <a:prstGeom prst="rect">
              <a:avLst/>
            </a:prstGeom>
            <a:noFill/>
            <a:extLst>
              <a:ext uri="{909E8E84-426E-40DD-AFC4-6F175D3DCCD1}">
                <a14:hiddenFill xmlns:a14="http://schemas.microsoft.com/office/drawing/2010/main">
                  <a:solidFill>
                    <a:srgbClr val="FFFFFF"/>
                  </a:solidFill>
                </a14:hiddenFill>
              </a:ext>
            </a:extLst>
          </p:spPr>
        </p:pic>
        <p:sp>
          <p:nvSpPr>
            <p:cNvPr id="48" name="TextBox 66"/>
            <p:cNvSpPr txBox="1"/>
            <p:nvPr/>
          </p:nvSpPr>
          <p:spPr>
            <a:xfrm>
              <a:off x="1599956" y="2690015"/>
              <a:ext cx="889813" cy="276997"/>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algn="ctr" defTabSz="457200" rtl="0" fontAlgn="auto" latinLnBrk="0" hangingPunct="0">
                <a:lnSpc>
                  <a:spcPct val="100000"/>
                </a:lnSpc>
                <a:spcBef>
                  <a:spcPts val="0"/>
                </a:spcBef>
                <a:spcAft>
                  <a:spcPts val="0"/>
                </a:spcAft>
                <a:buClrTx/>
                <a:buSzTx/>
                <a:buFontTx/>
                <a:buNone/>
              </a:pPr>
              <a:r>
                <a:rPr kumimoji="0" lang="en-US" sz="1200" b="1" i="0" u="none" strike="noStrike" cap="none" spc="0" normalizeH="0" baseline="0" dirty="0" smtClean="0">
                  <a:ln>
                    <a:noFill/>
                  </a:ln>
                  <a:solidFill>
                    <a:srgbClr val="000000"/>
                  </a:solidFill>
                  <a:effectLst/>
                  <a:uFillTx/>
                  <a:latin typeface="+mn-lt"/>
                  <a:ea typeface="+mn-ea"/>
                  <a:cs typeface="+mn-cs"/>
                  <a:sym typeface="Calibri" panose="020F0502020204030204"/>
                </a:rPr>
                <a:t>Designer</a:t>
              </a:r>
              <a:endParaRPr kumimoji="0" lang="en-US" sz="1200" b="1" i="0" u="none" strike="noStrike" cap="none" spc="0" normalizeH="0" baseline="0" dirty="0">
                <a:ln>
                  <a:noFill/>
                </a:ln>
                <a:solidFill>
                  <a:srgbClr val="000000"/>
                </a:solidFill>
                <a:effectLst/>
                <a:uFillTx/>
                <a:latin typeface="+mn-lt"/>
                <a:ea typeface="+mn-ea"/>
                <a:cs typeface="+mn-cs"/>
                <a:sym typeface="Calibri" panose="020F0502020204030204"/>
              </a:endParaRPr>
            </a:p>
          </p:txBody>
        </p:sp>
      </p:grpSp>
      <p:cxnSp>
        <p:nvCxnSpPr>
          <p:cNvPr id="87" name="Straight Arrow Connector 86"/>
          <p:cNvCxnSpPr/>
          <p:nvPr/>
        </p:nvCxnSpPr>
        <p:spPr>
          <a:xfrm flipV="1">
            <a:off x="1389347" y="2328676"/>
            <a:ext cx="984885" cy="1"/>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4" name="Rectangle 93"/>
          <p:cNvSpPr/>
          <p:nvPr/>
        </p:nvSpPr>
        <p:spPr>
          <a:xfrm>
            <a:off x="6394385" y="3125873"/>
            <a:ext cx="4566572" cy="2933289"/>
          </a:xfrm>
          <a:prstGeom prst="rect">
            <a:avLst/>
          </a:prstGeom>
          <a:solidFill>
            <a:schemeClr val="bg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Rectangle 94"/>
          <p:cNvSpPr/>
          <p:nvPr/>
        </p:nvSpPr>
        <p:spPr>
          <a:xfrm>
            <a:off x="5415179" y="3043637"/>
            <a:ext cx="3592282" cy="909304"/>
          </a:xfrm>
          <a:prstGeom prst="rect">
            <a:avLst/>
          </a:prstGeom>
          <a:solidFill>
            <a:schemeClr val="bg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Rectangle 100"/>
          <p:cNvSpPr/>
          <p:nvPr/>
        </p:nvSpPr>
        <p:spPr>
          <a:xfrm>
            <a:off x="4920900" y="2579914"/>
            <a:ext cx="1453249" cy="368851"/>
          </a:xfrm>
          <a:prstGeom prst="rect">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667175"/>
              </a:solidFill>
              <a:latin typeface="Calibri" panose="020F0502020204030204" pitchFamily="34" charset="0"/>
            </a:endParaRPr>
          </a:p>
        </p:txBody>
      </p:sp>
      <p:sp>
        <p:nvSpPr>
          <p:cNvPr id="102" name="TextBox 101"/>
          <p:cNvSpPr txBox="1"/>
          <p:nvPr/>
        </p:nvSpPr>
        <p:spPr>
          <a:xfrm>
            <a:off x="5051084" y="2567559"/>
            <a:ext cx="1208759" cy="369332"/>
          </a:xfrm>
          <a:prstGeom prst="rect">
            <a:avLst/>
          </a:prstGeom>
          <a:noFill/>
          <a:ln>
            <a:noFill/>
          </a:ln>
        </p:spPr>
        <p:txBody>
          <a:bodyPr wrap="square" rtlCol="0">
            <a:spAutoFit/>
          </a:bodyPr>
          <a:lstStyle/>
          <a:p>
            <a:pPr algn="ctr"/>
            <a:r>
              <a:rPr lang="en-US" dirty="0" smtClean="0"/>
              <a:t>plug-in</a:t>
            </a:r>
            <a:endParaRPr lang="en-US" dirty="0"/>
          </a:p>
        </p:txBody>
      </p:sp>
      <p:grpSp>
        <p:nvGrpSpPr>
          <p:cNvPr id="103" name="Group 102"/>
          <p:cNvGrpSpPr/>
          <p:nvPr/>
        </p:nvGrpSpPr>
        <p:grpSpPr>
          <a:xfrm>
            <a:off x="452885" y="4161692"/>
            <a:ext cx="1303266" cy="1236573"/>
            <a:chOff x="4875646" y="3068811"/>
            <a:chExt cx="1386703" cy="1550773"/>
          </a:xfrm>
        </p:grpSpPr>
        <p:sp>
          <p:nvSpPr>
            <p:cNvPr id="104" name="Rectangle 103"/>
            <p:cNvSpPr/>
            <p:nvPr/>
          </p:nvSpPr>
          <p:spPr>
            <a:xfrm>
              <a:off x="4875646" y="3068811"/>
              <a:ext cx="1386703" cy="1550773"/>
            </a:xfrm>
            <a:prstGeom prst="rect">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667175"/>
                </a:solidFill>
                <a:latin typeface="Calibri" panose="020F0502020204030204" pitchFamily="34" charset="0"/>
              </a:endParaRPr>
            </a:p>
          </p:txBody>
        </p:sp>
        <p:sp>
          <p:nvSpPr>
            <p:cNvPr id="105" name="Can 104"/>
            <p:cNvSpPr/>
            <p:nvPr/>
          </p:nvSpPr>
          <p:spPr>
            <a:xfrm>
              <a:off x="5076736" y="4063050"/>
              <a:ext cx="984522" cy="447379"/>
            </a:xfrm>
            <a:prstGeom prst="can">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667175"/>
                </a:solidFill>
                <a:latin typeface="Calibri" panose="020F0502020204030204" pitchFamily="34" charset="0"/>
              </a:endParaRPr>
            </a:p>
          </p:txBody>
        </p:sp>
        <p:sp>
          <p:nvSpPr>
            <p:cNvPr id="106" name="TextBox 105"/>
            <p:cNvSpPr txBox="1"/>
            <p:nvPr/>
          </p:nvSpPr>
          <p:spPr>
            <a:xfrm>
              <a:off x="5157123" y="3097604"/>
              <a:ext cx="892521" cy="1003546"/>
            </a:xfrm>
            <a:prstGeom prst="rect">
              <a:avLst/>
            </a:prstGeom>
            <a:noFill/>
          </p:spPr>
          <p:txBody>
            <a:bodyPr vert="horz" wrap="none" rtlCol="0">
              <a:spAutoFit/>
            </a:bodyPr>
            <a:lstStyle/>
            <a:p>
              <a:pPr algn="ctr" rtl="0" eaLnBrk="1" fontAlgn="auto" hangingPunct="1">
                <a:lnSpc>
                  <a:spcPct val="100000"/>
                </a:lnSpc>
                <a:spcBef>
                  <a:spcPts val="0"/>
                </a:spcBef>
                <a:spcAft>
                  <a:spcPts val="0"/>
                </a:spcAft>
              </a:pPr>
              <a:r>
                <a:rPr lang="en-US" sz="1400" dirty="0">
                  <a:solidFill>
                    <a:srgbClr val="667175"/>
                  </a:solidFill>
                  <a:latin typeface="Calibri" panose="020F0502020204030204" pitchFamily="34" charset="0"/>
                </a:rPr>
                <a:t>i</a:t>
              </a:r>
              <a:r>
                <a:rPr lang="en-US" sz="1400" b="0" i="0" u="none" baseline="0" dirty="0" smtClean="0">
                  <a:solidFill>
                    <a:srgbClr val="667175"/>
                  </a:solidFill>
                  <a:latin typeface="Calibri" panose="020F0502020204030204" pitchFamily="34" charset="0"/>
                </a:rPr>
                <a:t>conectiv</a:t>
              </a:r>
            </a:p>
            <a:p>
              <a:pPr algn="ctr" rtl="0" eaLnBrk="1" fontAlgn="auto" hangingPunct="1">
                <a:lnSpc>
                  <a:spcPct val="100000"/>
                </a:lnSpc>
                <a:spcBef>
                  <a:spcPts val="0"/>
                </a:spcBef>
                <a:spcAft>
                  <a:spcPts val="0"/>
                </a:spcAft>
              </a:pPr>
              <a:r>
                <a:rPr lang="en-US" sz="1400" dirty="0">
                  <a:solidFill>
                    <a:srgbClr val="667175"/>
                  </a:solidFill>
                  <a:latin typeface="Calibri" panose="020F0502020204030204" pitchFamily="34" charset="0"/>
                </a:rPr>
                <a:t>h</a:t>
              </a:r>
              <a:r>
                <a:rPr lang="en-US" sz="1400" dirty="0" smtClean="0">
                  <a:solidFill>
                    <a:srgbClr val="667175"/>
                  </a:solidFill>
                  <a:latin typeface="Calibri" panose="020F0502020204030204" pitchFamily="34" charset="0"/>
                </a:rPr>
                <a:t>osted </a:t>
              </a:r>
            </a:p>
            <a:p>
              <a:pPr algn="ctr" rtl="0" eaLnBrk="1" fontAlgn="auto" hangingPunct="1">
                <a:lnSpc>
                  <a:spcPct val="100000"/>
                </a:lnSpc>
                <a:spcBef>
                  <a:spcPts val="0"/>
                </a:spcBef>
                <a:spcAft>
                  <a:spcPts val="0"/>
                </a:spcAft>
              </a:pPr>
              <a:r>
                <a:rPr lang="en-US" sz="1400" dirty="0" smtClean="0">
                  <a:solidFill>
                    <a:srgbClr val="667175"/>
                  </a:solidFill>
                  <a:latin typeface="Calibri" panose="020F0502020204030204" pitchFamily="34" charset="0"/>
                </a:rPr>
                <a:t>registr</a:t>
              </a:r>
              <a:r>
                <a:rPr lang="en-US" dirty="0" smtClean="0">
                  <a:solidFill>
                    <a:srgbClr val="667175"/>
                  </a:solidFill>
                  <a:latin typeface="Calibri" panose="020F0502020204030204" pitchFamily="34" charset="0"/>
                </a:rPr>
                <a:t>y</a:t>
              </a:r>
              <a:endParaRPr lang="en-US" sz="1800" b="0" i="0" u="none" baseline="0" dirty="0" smtClean="0">
                <a:solidFill>
                  <a:srgbClr val="667175"/>
                </a:solidFill>
                <a:latin typeface="Calibri" panose="020F0502020204030204" pitchFamily="34" charset="0"/>
              </a:endParaRPr>
            </a:p>
          </p:txBody>
        </p:sp>
      </p:grpSp>
      <p:sp>
        <p:nvSpPr>
          <p:cNvPr id="8" name="TextBox 7"/>
          <p:cNvSpPr txBox="1"/>
          <p:nvPr/>
        </p:nvSpPr>
        <p:spPr>
          <a:xfrm>
            <a:off x="1933656" y="4532979"/>
            <a:ext cx="458780" cy="461665"/>
          </a:xfrm>
          <a:prstGeom prst="rect">
            <a:avLst/>
          </a:prstGeom>
          <a:noFill/>
        </p:spPr>
        <p:txBody>
          <a:bodyPr wrap="none" rtlCol="0">
            <a:spAutoFit/>
          </a:bodyPr>
          <a:lstStyle/>
          <a:p>
            <a:r>
              <a:rPr lang="en-GB" sz="2400" b="1" dirty="0" smtClean="0">
                <a:solidFill>
                  <a:srgbClr val="FF0000"/>
                </a:solidFill>
              </a:rPr>
              <a:t>or</a:t>
            </a:r>
            <a:endParaRPr lang="en-GB" sz="2400" b="1" dirty="0">
              <a:solidFill>
                <a:srgbClr val="FF0000"/>
              </a:solidFill>
            </a:endParaRPr>
          </a:p>
        </p:txBody>
      </p:sp>
    </p:spTree>
    <p:extLst>
      <p:ext uri="{BB962C8B-B14F-4D97-AF65-F5344CB8AC3E}">
        <p14:creationId xmlns:p14="http://schemas.microsoft.com/office/powerpoint/2010/main" val="9240371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12621912" y="5967356"/>
            <a:ext cx="438768" cy="184666"/>
          </a:xfrm>
        </p:spPr>
        <p:txBody>
          <a:bodyPr/>
          <a:lstStyle/>
          <a:p>
            <a:fld id="{6C9CD605-947A-3C4E-98CB-B055F943FEBA}" type="slidenum">
              <a:rPr lang="en-US" smtClean="0"/>
              <a:pPr/>
              <a:t>24</a:t>
            </a:fld>
            <a:endParaRPr lang="en-US" dirty="0"/>
          </a:p>
        </p:txBody>
      </p:sp>
      <p:sp>
        <p:nvSpPr>
          <p:cNvPr id="6" name="Rectangle 5"/>
          <p:cNvSpPr/>
          <p:nvPr/>
        </p:nvSpPr>
        <p:spPr>
          <a:xfrm>
            <a:off x="6032147" y="1900760"/>
            <a:ext cx="1287625" cy="537028"/>
          </a:xfrm>
          <a:prstGeom prst="rect">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667175"/>
                </a:solidFill>
                <a:latin typeface="Calibri" panose="020F0502020204030204" pitchFamily="34" charset="0"/>
              </a:rPr>
              <a:t>SDC </a:t>
            </a:r>
          </a:p>
          <a:p>
            <a:pPr algn="ctr"/>
            <a:r>
              <a:rPr lang="en-US" dirty="0" smtClean="0">
                <a:solidFill>
                  <a:srgbClr val="667175"/>
                </a:solidFill>
                <a:latin typeface="Calibri" panose="020F0502020204030204" pitchFamily="34" charset="0"/>
              </a:rPr>
              <a:t>plug-in</a:t>
            </a:r>
            <a:r>
              <a:rPr lang="en-US" dirty="0">
                <a:solidFill>
                  <a:srgbClr val="667175"/>
                </a:solidFill>
                <a:latin typeface="Calibri" panose="020F0502020204030204" pitchFamily="34" charset="0"/>
              </a:rPr>
              <a:t> </a:t>
            </a:r>
            <a:r>
              <a:rPr lang="en-US" dirty="0" smtClean="0">
                <a:solidFill>
                  <a:srgbClr val="667175"/>
                </a:solidFill>
                <a:latin typeface="Calibri" panose="020F0502020204030204" pitchFamily="34" charset="0"/>
              </a:rPr>
              <a:t>BE</a:t>
            </a:r>
            <a:endParaRPr lang="en-US" dirty="0">
              <a:solidFill>
                <a:srgbClr val="667175"/>
              </a:solidFill>
              <a:latin typeface="Calibri" panose="020F0502020204030204" pitchFamily="34" charset="0"/>
            </a:endParaRPr>
          </a:p>
        </p:txBody>
      </p:sp>
      <p:sp>
        <p:nvSpPr>
          <p:cNvPr id="7" name="Rectangle 6"/>
          <p:cNvSpPr/>
          <p:nvPr/>
        </p:nvSpPr>
        <p:spPr>
          <a:xfrm>
            <a:off x="9075862" y="1556747"/>
            <a:ext cx="1103086" cy="918013"/>
          </a:xfrm>
          <a:prstGeom prst="rect">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667175"/>
              </a:solidFill>
              <a:latin typeface="Calibri" panose="020F0502020204030204" pitchFamily="34" charset="0"/>
            </a:endParaRPr>
          </a:p>
          <a:p>
            <a:pPr algn="ctr"/>
            <a:r>
              <a:rPr lang="en-US" sz="1200" dirty="0" smtClean="0">
                <a:solidFill>
                  <a:srgbClr val="667175"/>
                </a:solidFill>
                <a:latin typeface="Calibri" panose="020F0502020204030204" pitchFamily="34" charset="0"/>
              </a:rPr>
              <a:t>VTP/Registry</a:t>
            </a:r>
            <a:endParaRPr lang="en-US" sz="1200" dirty="0">
              <a:solidFill>
                <a:srgbClr val="667175"/>
              </a:solidFill>
              <a:latin typeface="Calibri" panose="020F0502020204030204" pitchFamily="34" charset="0"/>
            </a:endParaRPr>
          </a:p>
        </p:txBody>
      </p:sp>
      <p:cxnSp>
        <p:nvCxnSpPr>
          <p:cNvPr id="10" name="Straight Connector 9"/>
          <p:cNvCxnSpPr>
            <a:stCxn id="6" idx="2"/>
          </p:cNvCxnSpPr>
          <p:nvPr/>
        </p:nvCxnSpPr>
        <p:spPr>
          <a:xfrm flipH="1">
            <a:off x="6665490" y="2437788"/>
            <a:ext cx="10470" cy="3743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7" idx="2"/>
          </p:cNvCxnSpPr>
          <p:nvPr/>
        </p:nvCxnSpPr>
        <p:spPr>
          <a:xfrm flipH="1">
            <a:off x="9615039" y="2474760"/>
            <a:ext cx="12366" cy="3635829"/>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6707963" y="3817476"/>
            <a:ext cx="2907076" cy="159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6675959" y="3253146"/>
            <a:ext cx="2939080" cy="110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Can 35"/>
          <p:cNvSpPr/>
          <p:nvPr/>
        </p:nvSpPr>
        <p:spPr>
          <a:xfrm>
            <a:off x="9460676" y="1686377"/>
            <a:ext cx="365273" cy="307777"/>
          </a:xfrm>
          <a:prstGeom prst="can">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667175"/>
              </a:solidFill>
              <a:latin typeface="Calibri" panose="020F0502020204030204" pitchFamily="34" charset="0"/>
            </a:endParaRPr>
          </a:p>
        </p:txBody>
      </p:sp>
      <p:cxnSp>
        <p:nvCxnSpPr>
          <p:cNvPr id="17" name="Straight Connector 16"/>
          <p:cNvCxnSpPr/>
          <p:nvPr/>
        </p:nvCxnSpPr>
        <p:spPr>
          <a:xfrm>
            <a:off x="3121360" y="2474760"/>
            <a:ext cx="8512" cy="3635829"/>
          </a:xfrm>
          <a:prstGeom prst="line">
            <a:avLst/>
          </a:prstGeom>
        </p:spPr>
        <p:style>
          <a:lnRef idx="1">
            <a:schemeClr val="accent1"/>
          </a:lnRef>
          <a:fillRef idx="0">
            <a:schemeClr val="accent1"/>
          </a:fillRef>
          <a:effectRef idx="0">
            <a:schemeClr val="accent1"/>
          </a:effectRef>
          <a:fontRef idx="minor">
            <a:schemeClr val="tx1"/>
          </a:fontRef>
        </p:style>
      </p:cxnSp>
      <p:sp>
        <p:nvSpPr>
          <p:cNvPr id="19" name="Title 1"/>
          <p:cNvSpPr>
            <a:spLocks noGrp="1"/>
          </p:cNvSpPr>
          <p:nvPr>
            <p:ph type="title"/>
          </p:nvPr>
        </p:nvSpPr>
        <p:spPr>
          <a:xfrm>
            <a:off x="389563" y="441679"/>
            <a:ext cx="11010444" cy="332399"/>
          </a:xfrm>
        </p:spPr>
        <p:txBody>
          <a:bodyPr>
            <a:normAutofit fontScale="90000"/>
          </a:bodyPr>
          <a:lstStyle/>
          <a:p>
            <a:r>
              <a:rPr lang="en-US" sz="2400" dirty="0" smtClean="0">
                <a:solidFill>
                  <a:schemeClr val="bg1"/>
                </a:solidFill>
              </a:rPr>
              <a:t>Design Time Flow (part 1)</a:t>
            </a:r>
            <a:endParaRPr lang="en-US" sz="2400" dirty="0">
              <a:solidFill>
                <a:schemeClr val="bg1"/>
              </a:solidFill>
            </a:endParaRPr>
          </a:p>
        </p:txBody>
      </p:sp>
      <p:sp>
        <p:nvSpPr>
          <p:cNvPr id="14" name="Curved Left Arrow 13"/>
          <p:cNvSpPr/>
          <p:nvPr/>
        </p:nvSpPr>
        <p:spPr>
          <a:xfrm>
            <a:off x="9643312" y="3417419"/>
            <a:ext cx="731520" cy="32059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smtClean="0">
              <a:solidFill>
                <a:srgbClr val="FFFFFF"/>
              </a:solidFill>
              <a:latin typeface="Calibri" panose="020F0502020204030204" pitchFamily="34" charset="0"/>
            </a:endParaRPr>
          </a:p>
        </p:txBody>
      </p:sp>
      <p:sp>
        <p:nvSpPr>
          <p:cNvPr id="15" name="TextBox 14"/>
          <p:cNvSpPr txBox="1"/>
          <p:nvPr/>
        </p:nvSpPr>
        <p:spPr>
          <a:xfrm>
            <a:off x="9745534" y="2977850"/>
            <a:ext cx="1843197" cy="307777"/>
          </a:xfrm>
          <a:prstGeom prst="rect">
            <a:avLst/>
          </a:prstGeom>
          <a:noFill/>
        </p:spPr>
        <p:txBody>
          <a:bodyPr vert="horz" wrap="none" rtlCol="0">
            <a:spAutoFit/>
          </a:bodyPr>
          <a:lstStyle/>
          <a:p>
            <a:pPr marL="285750" indent="-285750" algn="l" rtl="0" eaLnBrk="1" fontAlgn="auto" hangingPunct="1">
              <a:lnSpc>
                <a:spcPct val="100000"/>
              </a:lnSpc>
              <a:spcBef>
                <a:spcPts val="0"/>
              </a:spcBef>
              <a:spcAft>
                <a:spcPts val="0"/>
              </a:spcAft>
              <a:buFont typeface="Arial" panose="020B0604020202020204" pitchFamily="34" charset="0"/>
              <a:buChar char="•"/>
            </a:pPr>
            <a:r>
              <a:rPr lang="en-US" sz="1400" dirty="0">
                <a:solidFill>
                  <a:srgbClr val="667175"/>
                </a:solidFill>
                <a:latin typeface="Calibri" panose="020F0502020204030204" pitchFamily="34" charset="0"/>
              </a:rPr>
              <a:t>f</a:t>
            </a:r>
            <a:r>
              <a:rPr lang="en-US" sz="1400" b="0" i="0" u="none" baseline="0" dirty="0" smtClean="0">
                <a:solidFill>
                  <a:srgbClr val="667175"/>
                </a:solidFill>
                <a:latin typeface="Calibri" panose="020F0502020204030204" pitchFamily="34" charset="0"/>
              </a:rPr>
              <a:t>etch test cases list</a:t>
            </a:r>
          </a:p>
        </p:txBody>
      </p:sp>
      <p:sp>
        <p:nvSpPr>
          <p:cNvPr id="39" name="Rectangle 38"/>
          <p:cNvSpPr/>
          <p:nvPr/>
        </p:nvSpPr>
        <p:spPr>
          <a:xfrm>
            <a:off x="2419765" y="1930954"/>
            <a:ext cx="1403183" cy="537028"/>
          </a:xfrm>
          <a:prstGeom prst="rect">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667175"/>
                </a:solidFill>
                <a:latin typeface="Calibri" panose="020F0502020204030204" pitchFamily="34" charset="0"/>
              </a:rPr>
              <a:t>SDC </a:t>
            </a:r>
          </a:p>
          <a:p>
            <a:pPr algn="ctr"/>
            <a:r>
              <a:rPr lang="en-US" dirty="0" smtClean="0">
                <a:solidFill>
                  <a:srgbClr val="667175"/>
                </a:solidFill>
                <a:latin typeface="Calibri" panose="020F0502020204030204" pitchFamily="34" charset="0"/>
              </a:rPr>
              <a:t>plug-in</a:t>
            </a:r>
            <a:r>
              <a:rPr lang="en-US" dirty="0">
                <a:solidFill>
                  <a:srgbClr val="667175"/>
                </a:solidFill>
                <a:latin typeface="Calibri" panose="020F0502020204030204" pitchFamily="34" charset="0"/>
              </a:rPr>
              <a:t> </a:t>
            </a:r>
            <a:r>
              <a:rPr lang="en-US" dirty="0" smtClean="0">
                <a:solidFill>
                  <a:srgbClr val="667175"/>
                </a:solidFill>
                <a:latin typeface="Calibri" panose="020F0502020204030204" pitchFamily="34" charset="0"/>
              </a:rPr>
              <a:t>FE</a:t>
            </a:r>
            <a:endParaRPr lang="en-US" dirty="0">
              <a:solidFill>
                <a:srgbClr val="667175"/>
              </a:solidFill>
              <a:latin typeface="Calibri" panose="020F0502020204030204" pitchFamily="34" charset="0"/>
            </a:endParaRPr>
          </a:p>
        </p:txBody>
      </p:sp>
      <p:cxnSp>
        <p:nvCxnSpPr>
          <p:cNvPr id="28" name="Straight Arrow Connector 27"/>
          <p:cNvCxnSpPr/>
          <p:nvPr/>
        </p:nvCxnSpPr>
        <p:spPr>
          <a:xfrm>
            <a:off x="3133434" y="2888286"/>
            <a:ext cx="354904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532732" y="2582506"/>
            <a:ext cx="2623561" cy="307777"/>
          </a:xfrm>
          <a:prstGeom prst="rect">
            <a:avLst/>
          </a:prstGeom>
          <a:noFill/>
        </p:spPr>
        <p:txBody>
          <a:bodyPr wrap="square" rtlCol="0">
            <a:spAutoFit/>
          </a:bodyPr>
          <a:lstStyle/>
          <a:p>
            <a:r>
              <a:rPr lang="en-US" sz="1400" dirty="0" smtClean="0"/>
              <a:t>request for test cases list (VSPid)</a:t>
            </a:r>
          </a:p>
        </p:txBody>
      </p:sp>
      <p:sp>
        <p:nvSpPr>
          <p:cNvPr id="31" name="TextBox 30"/>
          <p:cNvSpPr txBox="1"/>
          <p:nvPr/>
        </p:nvSpPr>
        <p:spPr>
          <a:xfrm>
            <a:off x="3669049" y="4319360"/>
            <a:ext cx="2651151" cy="523220"/>
          </a:xfrm>
          <a:prstGeom prst="rect">
            <a:avLst/>
          </a:prstGeom>
          <a:solidFill>
            <a:schemeClr val="bg1"/>
          </a:solidFill>
        </p:spPr>
        <p:txBody>
          <a:bodyPr wrap="square" rtlCol="0">
            <a:spAutoFit/>
          </a:bodyPr>
          <a:lstStyle/>
          <a:p>
            <a:r>
              <a:rPr lang="en-US" sz="1400" dirty="0"/>
              <a:t>r</a:t>
            </a:r>
            <a:r>
              <a:rPr lang="en-US" sz="1400" dirty="0" smtClean="0"/>
              <a:t>equest for input parameters (VSPid, user-selected test cases)</a:t>
            </a:r>
          </a:p>
        </p:txBody>
      </p:sp>
      <p:cxnSp>
        <p:nvCxnSpPr>
          <p:cNvPr id="32" name="Straight Connector 31"/>
          <p:cNvCxnSpPr/>
          <p:nvPr/>
        </p:nvCxnSpPr>
        <p:spPr>
          <a:xfrm>
            <a:off x="8060107" y="1427762"/>
            <a:ext cx="31558" cy="4664515"/>
          </a:xfrm>
          <a:prstGeom prst="line">
            <a:avLst/>
          </a:prstGeom>
          <a:ln w="28575">
            <a:solidFill>
              <a:schemeClr val="tx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7081730" y="1076997"/>
            <a:ext cx="3286028" cy="369332"/>
          </a:xfrm>
          <a:prstGeom prst="rect">
            <a:avLst/>
          </a:prstGeom>
          <a:noFill/>
          <a:ln>
            <a:solidFill>
              <a:schemeClr val="tx1">
                <a:lumMod val="50000"/>
              </a:schemeClr>
            </a:solidFill>
          </a:ln>
        </p:spPr>
        <p:txBody>
          <a:bodyPr vert="horz" wrap="none" rtlCol="0">
            <a:spAutoFit/>
          </a:bodyPr>
          <a:lstStyle/>
          <a:p>
            <a:pPr algn="l" rtl="0" eaLnBrk="1" fontAlgn="auto" hangingPunct="1">
              <a:lnSpc>
                <a:spcPct val="100000"/>
              </a:lnSpc>
              <a:spcBef>
                <a:spcPts val="0"/>
              </a:spcBef>
              <a:spcAft>
                <a:spcPts val="0"/>
              </a:spcAft>
            </a:pPr>
            <a:r>
              <a:rPr lang="en-US" sz="1800" b="0" i="0" u="none" baseline="0" dirty="0" smtClean="0">
                <a:solidFill>
                  <a:srgbClr val="667175"/>
                </a:solidFill>
                <a:latin typeface="Calibri" panose="020F0502020204030204" pitchFamily="34" charset="0"/>
              </a:rPr>
              <a:t>use existing VTP API specification</a:t>
            </a:r>
          </a:p>
        </p:txBody>
      </p:sp>
      <p:sp>
        <p:nvSpPr>
          <p:cNvPr id="34" name="TextBox 33"/>
          <p:cNvSpPr txBox="1"/>
          <p:nvPr/>
        </p:nvSpPr>
        <p:spPr>
          <a:xfrm>
            <a:off x="6849720" y="2927421"/>
            <a:ext cx="2623561" cy="307777"/>
          </a:xfrm>
          <a:prstGeom prst="rect">
            <a:avLst/>
          </a:prstGeom>
          <a:solidFill>
            <a:schemeClr val="bg1"/>
          </a:solidFill>
        </p:spPr>
        <p:txBody>
          <a:bodyPr wrap="square" rtlCol="0">
            <a:spAutoFit/>
          </a:bodyPr>
          <a:lstStyle/>
          <a:p>
            <a:r>
              <a:rPr lang="en-US" sz="1400" dirty="0" smtClean="0"/>
              <a:t>request for test cases list (VSPid)</a:t>
            </a:r>
          </a:p>
        </p:txBody>
      </p:sp>
      <p:sp>
        <p:nvSpPr>
          <p:cNvPr id="20" name="TextBox 19"/>
          <p:cNvSpPr txBox="1"/>
          <p:nvPr/>
        </p:nvSpPr>
        <p:spPr>
          <a:xfrm>
            <a:off x="7155116" y="3480713"/>
            <a:ext cx="1980766" cy="307777"/>
          </a:xfrm>
          <a:prstGeom prst="rect">
            <a:avLst/>
          </a:prstGeom>
          <a:solidFill>
            <a:schemeClr val="bg1"/>
          </a:solidFill>
        </p:spPr>
        <p:txBody>
          <a:bodyPr wrap="square" rtlCol="0">
            <a:spAutoFit/>
          </a:bodyPr>
          <a:lstStyle/>
          <a:p>
            <a:r>
              <a:rPr lang="en-US" sz="1400" dirty="0" smtClean="0"/>
              <a:t>response (test cases list)</a:t>
            </a:r>
            <a:endParaRPr lang="en-US" sz="1400" dirty="0"/>
          </a:p>
        </p:txBody>
      </p:sp>
      <p:cxnSp>
        <p:nvCxnSpPr>
          <p:cNvPr id="41" name="Straight Arrow Connector 40"/>
          <p:cNvCxnSpPr/>
          <p:nvPr/>
        </p:nvCxnSpPr>
        <p:spPr>
          <a:xfrm flipH="1">
            <a:off x="3133434" y="4091338"/>
            <a:ext cx="3542525" cy="91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3944389" y="3738017"/>
            <a:ext cx="1980766" cy="307777"/>
          </a:xfrm>
          <a:prstGeom prst="rect">
            <a:avLst/>
          </a:prstGeom>
          <a:solidFill>
            <a:schemeClr val="bg1"/>
          </a:solidFill>
        </p:spPr>
        <p:txBody>
          <a:bodyPr wrap="square" rtlCol="0">
            <a:spAutoFit/>
          </a:bodyPr>
          <a:lstStyle/>
          <a:p>
            <a:r>
              <a:rPr lang="en-US" sz="1400" dirty="0" smtClean="0"/>
              <a:t>response (test cases list)</a:t>
            </a:r>
            <a:endParaRPr lang="en-US" sz="1400" dirty="0"/>
          </a:p>
        </p:txBody>
      </p:sp>
      <p:cxnSp>
        <p:nvCxnSpPr>
          <p:cNvPr id="46" name="Straight Arrow Connector 45"/>
          <p:cNvCxnSpPr/>
          <p:nvPr/>
        </p:nvCxnSpPr>
        <p:spPr>
          <a:xfrm flipH="1">
            <a:off x="6707963" y="5742217"/>
            <a:ext cx="2907076" cy="159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V="1">
            <a:off x="6675959" y="5177887"/>
            <a:ext cx="2939080" cy="110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9" name="Curved Left Arrow 48"/>
          <p:cNvSpPr/>
          <p:nvPr/>
        </p:nvSpPr>
        <p:spPr>
          <a:xfrm>
            <a:off x="9656810" y="5282989"/>
            <a:ext cx="731520" cy="32059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smtClean="0">
              <a:solidFill>
                <a:srgbClr val="FFFFFF"/>
              </a:solidFill>
              <a:latin typeface="Calibri" panose="020F0502020204030204" pitchFamily="34" charset="0"/>
            </a:endParaRPr>
          </a:p>
        </p:txBody>
      </p:sp>
      <p:sp>
        <p:nvSpPr>
          <p:cNvPr id="50" name="TextBox 49"/>
          <p:cNvSpPr txBox="1"/>
          <p:nvPr/>
        </p:nvSpPr>
        <p:spPr>
          <a:xfrm>
            <a:off x="9675247" y="4753348"/>
            <a:ext cx="2436886" cy="523220"/>
          </a:xfrm>
          <a:prstGeom prst="rect">
            <a:avLst/>
          </a:prstGeom>
          <a:noFill/>
        </p:spPr>
        <p:txBody>
          <a:bodyPr vert="horz" wrap="none" rtlCol="0">
            <a:spAutoFit/>
          </a:bodyPr>
          <a:lstStyle/>
          <a:p>
            <a:pPr marL="285750" indent="-285750" algn="l" rtl="0" eaLnBrk="1" fontAlgn="auto" hangingPunct="1">
              <a:lnSpc>
                <a:spcPct val="100000"/>
              </a:lnSpc>
              <a:spcBef>
                <a:spcPts val="0"/>
              </a:spcBef>
              <a:spcAft>
                <a:spcPts val="0"/>
              </a:spcAft>
              <a:buFont typeface="Arial" panose="020B0604020202020204" pitchFamily="34" charset="0"/>
              <a:buChar char="•"/>
            </a:pPr>
            <a:r>
              <a:rPr lang="en-US" sz="1400" dirty="0">
                <a:solidFill>
                  <a:srgbClr val="667175"/>
                </a:solidFill>
                <a:latin typeface="Calibri" panose="020F0502020204030204" pitchFamily="34" charset="0"/>
              </a:rPr>
              <a:t>f</a:t>
            </a:r>
            <a:r>
              <a:rPr lang="en-US" sz="1400" b="0" i="0" u="none" baseline="0" dirty="0" smtClean="0">
                <a:solidFill>
                  <a:srgbClr val="667175"/>
                </a:solidFill>
                <a:latin typeface="Calibri" panose="020F0502020204030204" pitchFamily="34" charset="0"/>
              </a:rPr>
              <a:t>etch input parameters list </a:t>
            </a:r>
          </a:p>
          <a:p>
            <a:pPr algn="l" rtl="0" eaLnBrk="1" fontAlgn="auto" hangingPunct="1">
              <a:lnSpc>
                <a:spcPct val="100000"/>
              </a:lnSpc>
              <a:spcBef>
                <a:spcPts val="0"/>
              </a:spcBef>
              <a:spcAft>
                <a:spcPts val="0"/>
              </a:spcAft>
            </a:pPr>
            <a:r>
              <a:rPr lang="en-US" sz="1400" dirty="0">
                <a:solidFill>
                  <a:srgbClr val="667175"/>
                </a:solidFill>
                <a:latin typeface="Calibri" panose="020F0502020204030204" pitchFamily="34" charset="0"/>
              </a:rPr>
              <a:t> </a:t>
            </a:r>
            <a:r>
              <a:rPr lang="en-US" sz="1400" dirty="0" smtClean="0">
                <a:solidFill>
                  <a:srgbClr val="667175"/>
                </a:solidFill>
                <a:latin typeface="Calibri" panose="020F0502020204030204" pitchFamily="34" charset="0"/>
              </a:rPr>
              <a:t>      </a:t>
            </a:r>
            <a:r>
              <a:rPr lang="en-US" sz="1400" b="0" i="0" u="none" baseline="0" dirty="0" smtClean="0">
                <a:solidFill>
                  <a:srgbClr val="667175"/>
                </a:solidFill>
                <a:latin typeface="Calibri" panose="020F0502020204030204" pitchFamily="34" charset="0"/>
              </a:rPr>
              <a:t>for selected test cases</a:t>
            </a:r>
          </a:p>
        </p:txBody>
      </p:sp>
      <p:cxnSp>
        <p:nvCxnSpPr>
          <p:cNvPr id="51" name="Straight Arrow Connector 50"/>
          <p:cNvCxnSpPr/>
          <p:nvPr/>
        </p:nvCxnSpPr>
        <p:spPr>
          <a:xfrm>
            <a:off x="3133434" y="4813027"/>
            <a:ext cx="354904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7155115" y="5405454"/>
            <a:ext cx="2318165" cy="307777"/>
          </a:xfrm>
          <a:prstGeom prst="rect">
            <a:avLst/>
          </a:prstGeom>
          <a:solidFill>
            <a:schemeClr val="bg1"/>
          </a:solidFill>
        </p:spPr>
        <p:txBody>
          <a:bodyPr wrap="square" rtlCol="0">
            <a:spAutoFit/>
          </a:bodyPr>
          <a:lstStyle/>
          <a:p>
            <a:r>
              <a:rPr lang="en-US" sz="1400" dirty="0" smtClean="0"/>
              <a:t>response (input parameters)</a:t>
            </a:r>
            <a:endParaRPr lang="en-US" sz="1400" dirty="0"/>
          </a:p>
        </p:txBody>
      </p:sp>
      <p:cxnSp>
        <p:nvCxnSpPr>
          <p:cNvPr id="54" name="Straight Arrow Connector 53"/>
          <p:cNvCxnSpPr/>
          <p:nvPr/>
        </p:nvCxnSpPr>
        <p:spPr>
          <a:xfrm flipH="1">
            <a:off x="3133434" y="6016079"/>
            <a:ext cx="3542525" cy="91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6953543" y="4624595"/>
            <a:ext cx="2651151" cy="523220"/>
          </a:xfrm>
          <a:prstGeom prst="rect">
            <a:avLst/>
          </a:prstGeom>
          <a:solidFill>
            <a:schemeClr val="bg1"/>
          </a:solidFill>
        </p:spPr>
        <p:txBody>
          <a:bodyPr wrap="square" rtlCol="0">
            <a:spAutoFit/>
          </a:bodyPr>
          <a:lstStyle/>
          <a:p>
            <a:r>
              <a:rPr lang="en-US" sz="1400" dirty="0"/>
              <a:t>r</a:t>
            </a:r>
            <a:r>
              <a:rPr lang="en-US" sz="1400" dirty="0" smtClean="0"/>
              <a:t>equest for input parameters (user-selected test cases)</a:t>
            </a:r>
          </a:p>
        </p:txBody>
      </p:sp>
      <p:sp>
        <p:nvSpPr>
          <p:cNvPr id="58" name="TextBox 57"/>
          <p:cNvSpPr txBox="1"/>
          <p:nvPr/>
        </p:nvSpPr>
        <p:spPr>
          <a:xfrm>
            <a:off x="3742131" y="5688951"/>
            <a:ext cx="2318165" cy="307777"/>
          </a:xfrm>
          <a:prstGeom prst="rect">
            <a:avLst/>
          </a:prstGeom>
          <a:solidFill>
            <a:schemeClr val="bg1"/>
          </a:solidFill>
        </p:spPr>
        <p:txBody>
          <a:bodyPr wrap="square" rtlCol="0">
            <a:spAutoFit/>
          </a:bodyPr>
          <a:lstStyle/>
          <a:p>
            <a:r>
              <a:rPr lang="en-US" sz="1400" dirty="0" smtClean="0"/>
              <a:t>response (input parameters)</a:t>
            </a:r>
            <a:endParaRPr lang="en-US" sz="1400" dirty="0"/>
          </a:p>
        </p:txBody>
      </p:sp>
      <p:sp>
        <p:nvSpPr>
          <p:cNvPr id="40" name="Content Placeholder 3"/>
          <p:cNvSpPr>
            <a:spLocks noGrp="1"/>
          </p:cNvSpPr>
          <p:nvPr>
            <p:ph idx="1"/>
          </p:nvPr>
        </p:nvSpPr>
        <p:spPr>
          <a:xfrm>
            <a:off x="149718" y="2039753"/>
            <a:ext cx="2739202" cy="4141610"/>
          </a:xfrm>
        </p:spPr>
        <p:txBody>
          <a:bodyPr>
            <a:normAutofit fontScale="92500" lnSpcReduction="20000"/>
          </a:bodyPr>
          <a:lstStyle/>
          <a:p>
            <a:pPr marL="0" indent="0">
              <a:buNone/>
            </a:pPr>
            <a:r>
              <a:rPr lang="en-US" b="1" dirty="0" smtClean="0"/>
              <a:t>Example test cases:</a:t>
            </a:r>
          </a:p>
          <a:p>
            <a:pPr marL="0" indent="0">
              <a:buNone/>
            </a:pPr>
            <a:r>
              <a:rPr lang="en-US" dirty="0" smtClean="0"/>
              <a:t>- </a:t>
            </a:r>
            <a:r>
              <a:rPr lang="en-US" sz="2100" dirty="0" smtClean="0"/>
              <a:t>Compute </a:t>
            </a:r>
            <a:r>
              <a:rPr lang="en-US" sz="2100" dirty="0"/>
              <a:t>flavor check as to whether it is supported by underlying </a:t>
            </a:r>
            <a:r>
              <a:rPr lang="en-US" sz="2100" dirty="0" smtClean="0"/>
              <a:t>NFVI … NFVIid would be an input parameter</a:t>
            </a:r>
            <a:endParaRPr lang="en-US" sz="2100" dirty="0"/>
          </a:p>
          <a:p>
            <a:pPr marL="0" indent="0">
              <a:buNone/>
            </a:pPr>
            <a:endParaRPr lang="en-US" sz="2100" dirty="0"/>
          </a:p>
          <a:p>
            <a:pPr marL="0" indent="0">
              <a:buNone/>
            </a:pPr>
            <a:r>
              <a:rPr lang="en-US" sz="2100" dirty="0" smtClean="0"/>
              <a:t>- SR-IOV </a:t>
            </a:r>
            <a:r>
              <a:rPr lang="en-US" sz="2100" dirty="0"/>
              <a:t>PCIe Pass </a:t>
            </a:r>
            <a:r>
              <a:rPr lang="en-US" sz="2100" dirty="0" smtClean="0"/>
              <a:t>Through </a:t>
            </a:r>
            <a:r>
              <a:rPr lang="en-US" sz="2100" dirty="0"/>
              <a:t>to a specific Network Interface Card as to whether that is available in the underlying </a:t>
            </a:r>
            <a:r>
              <a:rPr lang="en-US" sz="2100" dirty="0" smtClean="0"/>
              <a:t>NFVI</a:t>
            </a:r>
            <a:endParaRPr lang="en-US" sz="2100" dirty="0"/>
          </a:p>
          <a:p>
            <a:endParaRPr lang="en-US" dirty="0"/>
          </a:p>
        </p:txBody>
      </p:sp>
    </p:spTree>
    <p:extLst>
      <p:ext uri="{BB962C8B-B14F-4D97-AF65-F5344CB8AC3E}">
        <p14:creationId xmlns:p14="http://schemas.microsoft.com/office/powerpoint/2010/main" val="23661581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11753232" y="5967356"/>
            <a:ext cx="438768" cy="184666"/>
          </a:xfrm>
        </p:spPr>
        <p:txBody>
          <a:bodyPr/>
          <a:lstStyle/>
          <a:p>
            <a:fld id="{6C9CD605-947A-3C4E-98CB-B055F943FEBA}" type="slidenum">
              <a:rPr lang="en-US" smtClean="0"/>
              <a:pPr/>
              <a:t>25</a:t>
            </a:fld>
            <a:endParaRPr lang="en-US" dirty="0"/>
          </a:p>
        </p:txBody>
      </p:sp>
      <p:sp>
        <p:nvSpPr>
          <p:cNvPr id="6" name="Rectangle 5"/>
          <p:cNvSpPr/>
          <p:nvPr/>
        </p:nvSpPr>
        <p:spPr>
          <a:xfrm>
            <a:off x="3908188" y="1887692"/>
            <a:ext cx="1287625" cy="537028"/>
          </a:xfrm>
          <a:prstGeom prst="rect">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667175"/>
                </a:solidFill>
                <a:latin typeface="Calibri" panose="020F0502020204030204" pitchFamily="34" charset="0"/>
              </a:rPr>
              <a:t>SDC </a:t>
            </a:r>
          </a:p>
          <a:p>
            <a:pPr algn="ctr"/>
            <a:r>
              <a:rPr lang="en-US" dirty="0" smtClean="0">
                <a:solidFill>
                  <a:srgbClr val="667175"/>
                </a:solidFill>
                <a:latin typeface="Calibri" panose="020F0502020204030204" pitchFamily="34" charset="0"/>
              </a:rPr>
              <a:t>plug-in</a:t>
            </a:r>
            <a:r>
              <a:rPr lang="en-US" dirty="0">
                <a:solidFill>
                  <a:srgbClr val="667175"/>
                </a:solidFill>
                <a:latin typeface="Calibri" panose="020F0502020204030204" pitchFamily="34" charset="0"/>
              </a:rPr>
              <a:t> </a:t>
            </a:r>
            <a:r>
              <a:rPr lang="en-US" dirty="0" smtClean="0">
                <a:solidFill>
                  <a:srgbClr val="667175"/>
                </a:solidFill>
                <a:latin typeface="Calibri" panose="020F0502020204030204" pitchFamily="34" charset="0"/>
              </a:rPr>
              <a:t>BE</a:t>
            </a:r>
            <a:endParaRPr lang="en-US" dirty="0">
              <a:solidFill>
                <a:srgbClr val="667175"/>
              </a:solidFill>
              <a:latin typeface="Calibri" panose="020F0502020204030204" pitchFamily="34" charset="0"/>
            </a:endParaRPr>
          </a:p>
        </p:txBody>
      </p:sp>
      <p:sp>
        <p:nvSpPr>
          <p:cNvPr id="7" name="Rectangle 6"/>
          <p:cNvSpPr/>
          <p:nvPr/>
        </p:nvSpPr>
        <p:spPr>
          <a:xfrm>
            <a:off x="6951903" y="1543679"/>
            <a:ext cx="1103086" cy="918013"/>
          </a:xfrm>
          <a:prstGeom prst="rect">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667175"/>
              </a:solidFill>
              <a:latin typeface="Calibri" panose="020F0502020204030204" pitchFamily="34" charset="0"/>
            </a:endParaRPr>
          </a:p>
          <a:p>
            <a:pPr algn="ctr"/>
            <a:r>
              <a:rPr lang="en-US" sz="1200" dirty="0" smtClean="0">
                <a:solidFill>
                  <a:srgbClr val="667175"/>
                </a:solidFill>
                <a:latin typeface="Calibri" panose="020F0502020204030204" pitchFamily="34" charset="0"/>
              </a:rPr>
              <a:t>VTP/Registry</a:t>
            </a:r>
            <a:endParaRPr lang="en-US" sz="1200" dirty="0">
              <a:solidFill>
                <a:srgbClr val="667175"/>
              </a:solidFill>
              <a:latin typeface="Calibri" panose="020F0502020204030204" pitchFamily="34" charset="0"/>
            </a:endParaRPr>
          </a:p>
        </p:txBody>
      </p:sp>
      <p:cxnSp>
        <p:nvCxnSpPr>
          <p:cNvPr id="10" name="Straight Connector 9"/>
          <p:cNvCxnSpPr>
            <a:stCxn id="6" idx="2"/>
          </p:cNvCxnSpPr>
          <p:nvPr/>
        </p:nvCxnSpPr>
        <p:spPr>
          <a:xfrm flipH="1">
            <a:off x="4541531" y="2424720"/>
            <a:ext cx="10470" cy="3743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7" idx="2"/>
          </p:cNvCxnSpPr>
          <p:nvPr/>
        </p:nvCxnSpPr>
        <p:spPr>
          <a:xfrm flipH="1">
            <a:off x="7491080" y="2461692"/>
            <a:ext cx="12366" cy="3635829"/>
          </a:xfrm>
          <a:prstGeom prst="line">
            <a:avLst/>
          </a:prstGeom>
        </p:spPr>
        <p:style>
          <a:lnRef idx="1">
            <a:schemeClr val="accent1"/>
          </a:lnRef>
          <a:fillRef idx="0">
            <a:schemeClr val="accent1"/>
          </a:fillRef>
          <a:effectRef idx="0">
            <a:schemeClr val="accent1"/>
          </a:effectRef>
          <a:fontRef idx="minor">
            <a:schemeClr val="tx1"/>
          </a:fontRef>
        </p:style>
      </p:cxnSp>
      <p:sp>
        <p:nvSpPr>
          <p:cNvPr id="36" name="Can 35"/>
          <p:cNvSpPr/>
          <p:nvPr/>
        </p:nvSpPr>
        <p:spPr>
          <a:xfrm>
            <a:off x="7336717" y="1673309"/>
            <a:ext cx="365273" cy="307777"/>
          </a:xfrm>
          <a:prstGeom prst="can">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667175"/>
              </a:solidFill>
              <a:latin typeface="Calibri" panose="020F0502020204030204" pitchFamily="34" charset="0"/>
            </a:endParaRPr>
          </a:p>
        </p:txBody>
      </p:sp>
      <p:cxnSp>
        <p:nvCxnSpPr>
          <p:cNvPr id="17" name="Straight Connector 16"/>
          <p:cNvCxnSpPr/>
          <p:nvPr/>
        </p:nvCxnSpPr>
        <p:spPr>
          <a:xfrm>
            <a:off x="997401" y="2461692"/>
            <a:ext cx="8512" cy="3635829"/>
          </a:xfrm>
          <a:prstGeom prst="line">
            <a:avLst/>
          </a:prstGeom>
        </p:spPr>
        <p:style>
          <a:lnRef idx="1">
            <a:schemeClr val="accent1"/>
          </a:lnRef>
          <a:fillRef idx="0">
            <a:schemeClr val="accent1"/>
          </a:fillRef>
          <a:effectRef idx="0">
            <a:schemeClr val="accent1"/>
          </a:effectRef>
          <a:fontRef idx="minor">
            <a:schemeClr val="tx1"/>
          </a:fontRef>
        </p:style>
      </p:cxnSp>
      <p:sp>
        <p:nvSpPr>
          <p:cNvPr id="19" name="Title 1"/>
          <p:cNvSpPr>
            <a:spLocks noGrp="1"/>
          </p:cNvSpPr>
          <p:nvPr>
            <p:ph type="title"/>
          </p:nvPr>
        </p:nvSpPr>
        <p:spPr>
          <a:xfrm>
            <a:off x="389563" y="441679"/>
            <a:ext cx="11010444" cy="332399"/>
          </a:xfrm>
        </p:spPr>
        <p:txBody>
          <a:bodyPr>
            <a:normAutofit fontScale="90000"/>
          </a:bodyPr>
          <a:lstStyle/>
          <a:p>
            <a:r>
              <a:rPr lang="en-US" sz="2400" dirty="0" smtClean="0">
                <a:solidFill>
                  <a:schemeClr val="bg1"/>
                </a:solidFill>
              </a:rPr>
              <a:t>Design Time Flow (part 2)</a:t>
            </a:r>
            <a:endParaRPr lang="en-US" sz="2400" dirty="0">
              <a:solidFill>
                <a:schemeClr val="bg1"/>
              </a:solidFill>
            </a:endParaRPr>
          </a:p>
        </p:txBody>
      </p:sp>
      <p:sp>
        <p:nvSpPr>
          <p:cNvPr id="39" name="Rectangle 38"/>
          <p:cNvSpPr/>
          <p:nvPr/>
        </p:nvSpPr>
        <p:spPr>
          <a:xfrm>
            <a:off x="295806" y="1917886"/>
            <a:ext cx="1403183" cy="537028"/>
          </a:xfrm>
          <a:prstGeom prst="rect">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667175"/>
                </a:solidFill>
                <a:latin typeface="Calibri" panose="020F0502020204030204" pitchFamily="34" charset="0"/>
              </a:rPr>
              <a:t>SDC </a:t>
            </a:r>
          </a:p>
          <a:p>
            <a:pPr algn="ctr"/>
            <a:r>
              <a:rPr lang="en-US" dirty="0" smtClean="0">
                <a:solidFill>
                  <a:srgbClr val="667175"/>
                </a:solidFill>
                <a:latin typeface="Calibri" panose="020F0502020204030204" pitchFamily="34" charset="0"/>
              </a:rPr>
              <a:t>plug-in</a:t>
            </a:r>
            <a:r>
              <a:rPr lang="en-US" dirty="0">
                <a:solidFill>
                  <a:srgbClr val="667175"/>
                </a:solidFill>
                <a:latin typeface="Calibri" panose="020F0502020204030204" pitchFamily="34" charset="0"/>
              </a:rPr>
              <a:t> </a:t>
            </a:r>
            <a:r>
              <a:rPr lang="en-US" dirty="0" smtClean="0">
                <a:solidFill>
                  <a:srgbClr val="667175"/>
                </a:solidFill>
                <a:latin typeface="Calibri" panose="020F0502020204030204" pitchFamily="34" charset="0"/>
              </a:rPr>
              <a:t>FE</a:t>
            </a:r>
            <a:endParaRPr lang="en-US" dirty="0">
              <a:solidFill>
                <a:srgbClr val="667175"/>
              </a:solidFill>
              <a:latin typeface="Calibri" panose="020F0502020204030204" pitchFamily="34" charset="0"/>
            </a:endParaRPr>
          </a:p>
        </p:txBody>
      </p:sp>
      <p:sp>
        <p:nvSpPr>
          <p:cNvPr id="43" name="Content Placeholder 3"/>
          <p:cNvSpPr>
            <a:spLocks noGrp="1"/>
          </p:cNvSpPr>
          <p:nvPr>
            <p:ph idx="1"/>
          </p:nvPr>
        </p:nvSpPr>
        <p:spPr>
          <a:xfrm>
            <a:off x="8291391" y="4226926"/>
            <a:ext cx="3859102" cy="2222219"/>
          </a:xfrm>
        </p:spPr>
        <p:txBody>
          <a:bodyPr>
            <a:normAutofit fontScale="70000" lnSpcReduction="20000"/>
          </a:bodyPr>
          <a:lstStyle/>
          <a:p>
            <a:r>
              <a:rPr lang="en-US" dirty="0" smtClean="0"/>
              <a:t>Example test cases:</a:t>
            </a:r>
          </a:p>
          <a:p>
            <a:pPr lvl="1">
              <a:buFont typeface="Courier New" panose="02070309020205020404" pitchFamily="49" charset="0"/>
              <a:buChar char="-"/>
            </a:pPr>
            <a:r>
              <a:rPr lang="en-US" dirty="0"/>
              <a:t>Compute flavor check as to whether it is supported by underlying </a:t>
            </a:r>
            <a:r>
              <a:rPr lang="en-US" dirty="0" smtClean="0"/>
              <a:t>NFVI … NFVIid would be an input parameter</a:t>
            </a:r>
            <a:endParaRPr lang="en-US" dirty="0"/>
          </a:p>
          <a:p>
            <a:pPr lvl="1">
              <a:buFont typeface="Courier New" panose="02070309020205020404" pitchFamily="49" charset="0"/>
              <a:buChar char="-"/>
            </a:pPr>
            <a:r>
              <a:rPr lang="en-US" dirty="0"/>
              <a:t>SR-IOV PCIe Pass </a:t>
            </a:r>
            <a:r>
              <a:rPr lang="en-US" dirty="0" smtClean="0"/>
              <a:t>Through </a:t>
            </a:r>
            <a:r>
              <a:rPr lang="en-US" dirty="0"/>
              <a:t>to a specific Network Interface Card as to whether that is available in the underlying </a:t>
            </a:r>
            <a:r>
              <a:rPr lang="en-US" dirty="0" smtClean="0"/>
              <a:t>NFVI</a:t>
            </a:r>
            <a:endParaRPr lang="en-US" dirty="0"/>
          </a:p>
          <a:p>
            <a:endParaRPr lang="en-US" dirty="0"/>
          </a:p>
        </p:txBody>
      </p:sp>
      <p:cxnSp>
        <p:nvCxnSpPr>
          <p:cNvPr id="32" name="Straight Connector 31"/>
          <p:cNvCxnSpPr/>
          <p:nvPr/>
        </p:nvCxnSpPr>
        <p:spPr>
          <a:xfrm>
            <a:off x="5936148" y="1414694"/>
            <a:ext cx="31558" cy="4664515"/>
          </a:xfrm>
          <a:prstGeom prst="line">
            <a:avLst/>
          </a:prstGeom>
          <a:ln w="28575">
            <a:solidFill>
              <a:schemeClr val="tx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957771" y="1063929"/>
            <a:ext cx="3286028" cy="369332"/>
          </a:xfrm>
          <a:prstGeom prst="rect">
            <a:avLst/>
          </a:prstGeom>
          <a:noFill/>
          <a:ln>
            <a:solidFill>
              <a:schemeClr val="tx1">
                <a:lumMod val="50000"/>
              </a:schemeClr>
            </a:solidFill>
          </a:ln>
        </p:spPr>
        <p:txBody>
          <a:bodyPr vert="horz" wrap="none" rtlCol="0">
            <a:spAutoFit/>
          </a:bodyPr>
          <a:lstStyle/>
          <a:p>
            <a:pPr algn="l" rtl="0" eaLnBrk="1" fontAlgn="auto" hangingPunct="1">
              <a:lnSpc>
                <a:spcPct val="100000"/>
              </a:lnSpc>
              <a:spcBef>
                <a:spcPts val="0"/>
              </a:spcBef>
              <a:spcAft>
                <a:spcPts val="0"/>
              </a:spcAft>
            </a:pPr>
            <a:r>
              <a:rPr lang="en-US" sz="1800" b="0" i="0" u="none" baseline="0" dirty="0" smtClean="0">
                <a:solidFill>
                  <a:srgbClr val="667175"/>
                </a:solidFill>
                <a:latin typeface="Calibri" panose="020F0502020204030204" pitchFamily="34" charset="0"/>
              </a:rPr>
              <a:t>use existing VTP API specification</a:t>
            </a:r>
          </a:p>
        </p:txBody>
      </p:sp>
      <p:cxnSp>
        <p:nvCxnSpPr>
          <p:cNvPr id="46" name="Straight Arrow Connector 45"/>
          <p:cNvCxnSpPr/>
          <p:nvPr/>
        </p:nvCxnSpPr>
        <p:spPr>
          <a:xfrm flipH="1">
            <a:off x="4571930" y="4463176"/>
            <a:ext cx="2907076" cy="159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V="1">
            <a:off x="4539926" y="4010933"/>
            <a:ext cx="2939080" cy="110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9" name="Curved Left Arrow 48"/>
          <p:cNvSpPr/>
          <p:nvPr/>
        </p:nvSpPr>
        <p:spPr>
          <a:xfrm>
            <a:off x="7520777" y="4003948"/>
            <a:ext cx="731520" cy="45922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smtClean="0">
              <a:solidFill>
                <a:srgbClr val="FFFFFF"/>
              </a:solidFill>
              <a:latin typeface="Calibri" panose="020F0502020204030204" pitchFamily="34" charset="0"/>
            </a:endParaRPr>
          </a:p>
        </p:txBody>
      </p:sp>
      <p:cxnSp>
        <p:nvCxnSpPr>
          <p:cNvPr id="51" name="Straight Arrow Connector 50"/>
          <p:cNvCxnSpPr/>
          <p:nvPr/>
        </p:nvCxnSpPr>
        <p:spPr>
          <a:xfrm>
            <a:off x="1005913" y="3238891"/>
            <a:ext cx="354904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5019082" y="4097621"/>
            <a:ext cx="2318165" cy="307777"/>
          </a:xfrm>
          <a:prstGeom prst="rect">
            <a:avLst/>
          </a:prstGeom>
          <a:solidFill>
            <a:schemeClr val="bg1"/>
          </a:solidFill>
        </p:spPr>
        <p:txBody>
          <a:bodyPr wrap="square" rtlCol="0">
            <a:spAutoFit/>
          </a:bodyPr>
          <a:lstStyle/>
          <a:p>
            <a:r>
              <a:rPr lang="en-US" sz="1400" dirty="0" smtClean="0"/>
              <a:t>response (pass/fail results)</a:t>
            </a:r>
            <a:endParaRPr lang="en-US" sz="1400" dirty="0"/>
          </a:p>
        </p:txBody>
      </p:sp>
      <p:cxnSp>
        <p:nvCxnSpPr>
          <p:cNvPr id="54" name="Straight Arrow Connector 53"/>
          <p:cNvCxnSpPr/>
          <p:nvPr/>
        </p:nvCxnSpPr>
        <p:spPr>
          <a:xfrm flipH="1">
            <a:off x="997401" y="4737038"/>
            <a:ext cx="3542525" cy="91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080941" y="2500227"/>
            <a:ext cx="2856791" cy="738664"/>
          </a:xfrm>
          <a:prstGeom prst="rect">
            <a:avLst/>
          </a:prstGeom>
          <a:noFill/>
        </p:spPr>
        <p:txBody>
          <a:bodyPr wrap="square" rtlCol="0">
            <a:spAutoFit/>
          </a:bodyPr>
          <a:lstStyle/>
          <a:p>
            <a:r>
              <a:rPr lang="en-US" sz="1400" dirty="0"/>
              <a:t>r</a:t>
            </a:r>
            <a:r>
              <a:rPr lang="en-US" sz="1400" dirty="0" smtClean="0"/>
              <a:t>equest for compliance check </a:t>
            </a:r>
          </a:p>
          <a:p>
            <a:r>
              <a:rPr lang="en-US" sz="1400" dirty="0" smtClean="0"/>
              <a:t>(VSPid, </a:t>
            </a:r>
            <a:r>
              <a:rPr lang="en-US" sz="1400" dirty="0"/>
              <a:t>user-selected test </a:t>
            </a:r>
            <a:r>
              <a:rPr lang="en-US" sz="1400" dirty="0" smtClean="0"/>
              <a:t>cases, input parameters)</a:t>
            </a:r>
          </a:p>
        </p:txBody>
      </p:sp>
      <p:sp>
        <p:nvSpPr>
          <p:cNvPr id="37" name="TextBox 36"/>
          <p:cNvSpPr txBox="1"/>
          <p:nvPr/>
        </p:nvSpPr>
        <p:spPr>
          <a:xfrm>
            <a:off x="4737441" y="3247580"/>
            <a:ext cx="2664794" cy="738664"/>
          </a:xfrm>
          <a:prstGeom prst="rect">
            <a:avLst/>
          </a:prstGeom>
          <a:solidFill>
            <a:schemeClr val="bg1"/>
          </a:solidFill>
        </p:spPr>
        <p:txBody>
          <a:bodyPr wrap="square" rtlCol="0">
            <a:spAutoFit/>
          </a:bodyPr>
          <a:lstStyle/>
          <a:p>
            <a:r>
              <a:rPr lang="en-US" sz="1400" dirty="0"/>
              <a:t>r</a:t>
            </a:r>
            <a:r>
              <a:rPr lang="en-US" sz="1400" dirty="0" smtClean="0"/>
              <a:t>equest for compliance check (VSPid, </a:t>
            </a:r>
            <a:r>
              <a:rPr lang="en-US" sz="1400" dirty="0"/>
              <a:t>user-selected test </a:t>
            </a:r>
            <a:r>
              <a:rPr lang="en-US" sz="1400" dirty="0" smtClean="0"/>
              <a:t>cases, input parameters, VNF Template)</a:t>
            </a:r>
          </a:p>
        </p:txBody>
      </p:sp>
      <p:sp>
        <p:nvSpPr>
          <p:cNvPr id="38" name="TextBox 37"/>
          <p:cNvSpPr txBox="1"/>
          <p:nvPr/>
        </p:nvSpPr>
        <p:spPr>
          <a:xfrm>
            <a:off x="1200300" y="4427021"/>
            <a:ext cx="3306122" cy="307777"/>
          </a:xfrm>
          <a:prstGeom prst="rect">
            <a:avLst/>
          </a:prstGeom>
          <a:solidFill>
            <a:schemeClr val="bg1"/>
          </a:solidFill>
        </p:spPr>
        <p:txBody>
          <a:bodyPr wrap="square" rtlCol="0">
            <a:spAutoFit/>
          </a:bodyPr>
          <a:lstStyle/>
          <a:p>
            <a:r>
              <a:rPr lang="en-US" sz="1400" dirty="0" smtClean="0"/>
              <a:t>response (pass/fail results) for user action</a:t>
            </a:r>
            <a:endParaRPr lang="en-US" sz="1400" dirty="0"/>
          </a:p>
        </p:txBody>
      </p:sp>
      <p:sp>
        <p:nvSpPr>
          <p:cNvPr id="40" name="TextBox 39"/>
          <p:cNvSpPr txBox="1"/>
          <p:nvPr/>
        </p:nvSpPr>
        <p:spPr>
          <a:xfrm>
            <a:off x="7708615" y="3039321"/>
            <a:ext cx="4110164" cy="1169551"/>
          </a:xfrm>
          <a:prstGeom prst="rect">
            <a:avLst/>
          </a:prstGeom>
          <a:noFill/>
        </p:spPr>
        <p:txBody>
          <a:bodyPr vert="horz" wrap="none" rtlCol="0">
            <a:spAutoFit/>
          </a:bodyPr>
          <a:lstStyle/>
          <a:p>
            <a:pPr marL="342900" indent="-342900" algn="l" rtl="0" eaLnBrk="1" fontAlgn="auto" hangingPunct="1">
              <a:lnSpc>
                <a:spcPct val="100000"/>
              </a:lnSpc>
              <a:spcBef>
                <a:spcPts val="0"/>
              </a:spcBef>
              <a:spcAft>
                <a:spcPts val="0"/>
              </a:spcAft>
              <a:buFont typeface="+mj-lt"/>
              <a:buAutoNum type="arabicPeriod"/>
            </a:pPr>
            <a:r>
              <a:rPr lang="en-US" sz="1400" dirty="0">
                <a:solidFill>
                  <a:srgbClr val="667175"/>
                </a:solidFill>
                <a:latin typeface="Calibri" panose="020F0502020204030204" pitchFamily="34" charset="0"/>
              </a:rPr>
              <a:t>p</a:t>
            </a:r>
            <a:r>
              <a:rPr lang="en-US" sz="1400" b="0" i="0" u="none" baseline="0" dirty="0" smtClean="0">
                <a:solidFill>
                  <a:srgbClr val="667175"/>
                </a:solidFill>
                <a:latin typeface="Calibri" panose="020F0502020204030204" pitchFamily="34" charset="0"/>
              </a:rPr>
              <a:t>arse VNF template </a:t>
            </a:r>
            <a:r>
              <a:rPr lang="en-US" sz="1400" dirty="0" smtClean="0">
                <a:solidFill>
                  <a:srgbClr val="667175"/>
                </a:solidFill>
                <a:latin typeface="Calibri" panose="020F0502020204030204" pitchFamily="34" charset="0"/>
              </a:rPr>
              <a:t>and extract </a:t>
            </a:r>
            <a:r>
              <a:rPr lang="en-US" sz="1400" b="0" i="0" u="none" baseline="0" dirty="0" smtClean="0">
                <a:solidFill>
                  <a:srgbClr val="667175"/>
                </a:solidFill>
                <a:latin typeface="Calibri" panose="020F0502020204030204" pitchFamily="34" charset="0"/>
              </a:rPr>
              <a:t>VNF metadata </a:t>
            </a:r>
          </a:p>
          <a:p>
            <a:pPr marL="342900" indent="-342900" algn="l" rtl="0" eaLnBrk="1" fontAlgn="auto" hangingPunct="1">
              <a:lnSpc>
                <a:spcPct val="100000"/>
              </a:lnSpc>
              <a:spcBef>
                <a:spcPts val="0"/>
              </a:spcBef>
              <a:spcAft>
                <a:spcPts val="0"/>
              </a:spcAft>
              <a:buFont typeface="+mj-lt"/>
              <a:buAutoNum type="arabicPeriod"/>
            </a:pPr>
            <a:r>
              <a:rPr lang="en-US" sz="1400" dirty="0">
                <a:solidFill>
                  <a:srgbClr val="667175"/>
                </a:solidFill>
                <a:latin typeface="Calibri" panose="020F0502020204030204" pitchFamily="34" charset="0"/>
              </a:rPr>
              <a:t>c</a:t>
            </a:r>
            <a:r>
              <a:rPr lang="en-US" sz="1400" dirty="0" smtClean="0">
                <a:solidFill>
                  <a:srgbClr val="667175"/>
                </a:solidFill>
                <a:latin typeface="Calibri" panose="020F0502020204030204" pitchFamily="34" charset="0"/>
              </a:rPr>
              <a:t>heck VNF metadata against </a:t>
            </a:r>
            <a:r>
              <a:rPr lang="en-US" sz="1400" b="0" i="0" u="none" baseline="0" dirty="0" smtClean="0">
                <a:solidFill>
                  <a:srgbClr val="667175"/>
                </a:solidFill>
                <a:latin typeface="Calibri" panose="020F0502020204030204" pitchFamily="34" charset="0"/>
              </a:rPr>
              <a:t>registry metadata</a:t>
            </a:r>
          </a:p>
          <a:p>
            <a:pPr marL="342900" indent="-342900" algn="l" rtl="0" eaLnBrk="1" fontAlgn="auto" hangingPunct="1">
              <a:lnSpc>
                <a:spcPct val="100000"/>
              </a:lnSpc>
              <a:spcBef>
                <a:spcPts val="0"/>
              </a:spcBef>
              <a:spcAft>
                <a:spcPts val="0"/>
              </a:spcAft>
              <a:buFont typeface="+mj-lt"/>
              <a:buAutoNum type="arabicPeriod"/>
            </a:pPr>
            <a:r>
              <a:rPr lang="en-US" sz="1400" dirty="0">
                <a:solidFill>
                  <a:srgbClr val="667175"/>
                </a:solidFill>
                <a:latin typeface="Calibri" panose="020F0502020204030204" pitchFamily="34" charset="0"/>
              </a:rPr>
              <a:t>s</a:t>
            </a:r>
            <a:r>
              <a:rPr lang="en-US" sz="1400" dirty="0" smtClean="0">
                <a:solidFill>
                  <a:srgbClr val="667175"/>
                </a:solidFill>
                <a:latin typeface="Calibri" panose="020F0502020204030204" pitchFamily="34" charset="0"/>
              </a:rPr>
              <a:t>tore pass/fail results for certifications queries</a:t>
            </a:r>
          </a:p>
          <a:p>
            <a:pPr marL="342900" indent="-342900" algn="l" rtl="0" eaLnBrk="1" fontAlgn="auto" hangingPunct="1">
              <a:lnSpc>
                <a:spcPct val="100000"/>
              </a:lnSpc>
              <a:spcBef>
                <a:spcPts val="0"/>
              </a:spcBef>
              <a:spcAft>
                <a:spcPts val="0"/>
              </a:spcAft>
              <a:buFont typeface="+mj-lt"/>
              <a:buAutoNum type="arabicPeriod"/>
            </a:pPr>
            <a:r>
              <a:rPr lang="en-US" sz="1400" dirty="0" smtClean="0">
                <a:solidFill>
                  <a:srgbClr val="667175"/>
                </a:solidFill>
                <a:latin typeface="Calibri" panose="020F0502020204030204" pitchFamily="34" charset="0"/>
              </a:rPr>
              <a:t>return pass/fail results</a:t>
            </a:r>
          </a:p>
          <a:p>
            <a:pPr marL="342900" indent="-342900" algn="l" rtl="0" eaLnBrk="1" fontAlgn="auto" hangingPunct="1">
              <a:lnSpc>
                <a:spcPct val="100000"/>
              </a:lnSpc>
              <a:spcBef>
                <a:spcPts val="0"/>
              </a:spcBef>
              <a:spcAft>
                <a:spcPts val="0"/>
              </a:spcAft>
              <a:buFont typeface="+mj-lt"/>
              <a:buAutoNum type="arabicPeriod"/>
            </a:pPr>
            <a:endParaRPr lang="en-US" sz="1400" b="0" i="0" u="none" baseline="0" dirty="0" smtClean="0">
              <a:solidFill>
                <a:srgbClr val="667175"/>
              </a:solidFill>
              <a:latin typeface="Calibri" panose="020F0502020204030204" pitchFamily="34" charset="0"/>
            </a:endParaRPr>
          </a:p>
        </p:txBody>
      </p:sp>
      <p:cxnSp>
        <p:nvCxnSpPr>
          <p:cNvPr id="48" name="Straight Arrow Connector 47"/>
          <p:cNvCxnSpPr/>
          <p:nvPr/>
        </p:nvCxnSpPr>
        <p:spPr>
          <a:xfrm flipH="1">
            <a:off x="4571930" y="5734942"/>
            <a:ext cx="2907076" cy="159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5019082" y="5398179"/>
            <a:ext cx="2318165" cy="307777"/>
          </a:xfrm>
          <a:prstGeom prst="rect">
            <a:avLst/>
          </a:prstGeom>
          <a:solidFill>
            <a:schemeClr val="bg1"/>
          </a:solidFill>
        </p:spPr>
        <p:txBody>
          <a:bodyPr wrap="square" rtlCol="0">
            <a:spAutoFit/>
          </a:bodyPr>
          <a:lstStyle/>
          <a:p>
            <a:r>
              <a:rPr lang="en-US" sz="1400" dirty="0" smtClean="0"/>
              <a:t>response (pass/fail results)</a:t>
            </a:r>
            <a:endParaRPr lang="en-US" sz="1400" dirty="0"/>
          </a:p>
        </p:txBody>
      </p:sp>
      <p:cxnSp>
        <p:nvCxnSpPr>
          <p:cNvPr id="55" name="Straight Arrow Connector 54"/>
          <p:cNvCxnSpPr/>
          <p:nvPr/>
        </p:nvCxnSpPr>
        <p:spPr>
          <a:xfrm flipH="1">
            <a:off x="997401" y="6008804"/>
            <a:ext cx="3542525" cy="91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1200300" y="5698787"/>
            <a:ext cx="3306122" cy="307777"/>
          </a:xfrm>
          <a:prstGeom prst="rect">
            <a:avLst/>
          </a:prstGeom>
          <a:solidFill>
            <a:schemeClr val="bg1"/>
          </a:solidFill>
        </p:spPr>
        <p:txBody>
          <a:bodyPr wrap="square" rtlCol="0">
            <a:spAutoFit/>
          </a:bodyPr>
          <a:lstStyle/>
          <a:p>
            <a:r>
              <a:rPr lang="en-US" sz="1400" dirty="0" smtClean="0"/>
              <a:t>response (pass/fail results) for user action</a:t>
            </a:r>
            <a:endParaRPr lang="en-US" sz="1400" dirty="0"/>
          </a:p>
        </p:txBody>
      </p:sp>
      <p:cxnSp>
        <p:nvCxnSpPr>
          <p:cNvPr id="59" name="Straight Arrow Connector 58"/>
          <p:cNvCxnSpPr/>
          <p:nvPr/>
        </p:nvCxnSpPr>
        <p:spPr>
          <a:xfrm flipH="1">
            <a:off x="4576622" y="5211712"/>
            <a:ext cx="2907076" cy="159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5023774" y="4874949"/>
            <a:ext cx="2318165" cy="307777"/>
          </a:xfrm>
          <a:prstGeom prst="rect">
            <a:avLst/>
          </a:prstGeom>
          <a:solidFill>
            <a:schemeClr val="bg1"/>
          </a:solidFill>
        </p:spPr>
        <p:txBody>
          <a:bodyPr wrap="square" rtlCol="0">
            <a:spAutoFit/>
          </a:bodyPr>
          <a:lstStyle/>
          <a:p>
            <a:r>
              <a:rPr lang="en-US" sz="1400" dirty="0" smtClean="0"/>
              <a:t>response (no content)</a:t>
            </a:r>
            <a:endParaRPr lang="en-US" sz="1400" dirty="0"/>
          </a:p>
        </p:txBody>
      </p:sp>
      <p:sp>
        <p:nvSpPr>
          <p:cNvPr id="4" name="TextBox 3"/>
          <p:cNvSpPr txBox="1"/>
          <p:nvPr/>
        </p:nvSpPr>
        <p:spPr>
          <a:xfrm>
            <a:off x="186528" y="5154383"/>
            <a:ext cx="704680" cy="646331"/>
          </a:xfrm>
          <a:prstGeom prst="rect">
            <a:avLst/>
          </a:prstGeom>
          <a:noFill/>
        </p:spPr>
        <p:txBody>
          <a:bodyPr vert="horz" wrap="none" rtlCol="0">
            <a:spAutoFit/>
          </a:bodyPr>
          <a:lstStyle/>
          <a:p>
            <a:pPr algn="l" rtl="0" eaLnBrk="1" fontAlgn="auto" hangingPunct="1">
              <a:lnSpc>
                <a:spcPct val="100000"/>
              </a:lnSpc>
              <a:spcBef>
                <a:spcPts val="0"/>
              </a:spcBef>
              <a:spcAft>
                <a:spcPts val="0"/>
              </a:spcAft>
            </a:pPr>
            <a:r>
              <a:rPr lang="en-US" sz="1800" b="0" i="0" u="none" baseline="0" dirty="0" smtClean="0">
                <a:solidFill>
                  <a:srgbClr val="667175"/>
                </a:solidFill>
                <a:latin typeface="Calibri" panose="020F0502020204030204" pitchFamily="34" charset="0"/>
              </a:rPr>
              <a:t>or</a:t>
            </a:r>
          </a:p>
          <a:p>
            <a:pPr algn="l" rtl="0" eaLnBrk="1" fontAlgn="auto" hangingPunct="1">
              <a:lnSpc>
                <a:spcPct val="100000"/>
              </a:lnSpc>
              <a:spcBef>
                <a:spcPts val="0"/>
              </a:spcBef>
              <a:spcAft>
                <a:spcPts val="0"/>
              </a:spcAft>
            </a:pPr>
            <a:r>
              <a:rPr lang="en-US" dirty="0" smtClean="0">
                <a:solidFill>
                  <a:srgbClr val="667175"/>
                </a:solidFill>
                <a:latin typeface="Calibri" panose="020F0502020204030204" pitchFamily="34" charset="0"/>
              </a:rPr>
              <a:t>async</a:t>
            </a:r>
            <a:endParaRPr lang="en-US" sz="1800" b="0" i="0" u="none" baseline="0" dirty="0" smtClean="0">
              <a:solidFill>
                <a:srgbClr val="667175"/>
              </a:solidFill>
              <a:latin typeface="Calibri" panose="020F0502020204030204" pitchFamily="34" charset="0"/>
            </a:endParaRPr>
          </a:p>
        </p:txBody>
      </p:sp>
      <p:sp>
        <p:nvSpPr>
          <p:cNvPr id="61" name="Rectangle 60"/>
          <p:cNvSpPr/>
          <p:nvPr/>
        </p:nvSpPr>
        <p:spPr>
          <a:xfrm>
            <a:off x="851837" y="4912703"/>
            <a:ext cx="6774245" cy="12309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smtClean="0">
              <a:solidFill>
                <a:srgbClr val="FFFFFF"/>
              </a:solidFill>
              <a:latin typeface="Calibri" panose="020F0502020204030204" pitchFamily="34" charset="0"/>
            </a:endParaRPr>
          </a:p>
        </p:txBody>
      </p:sp>
      <p:cxnSp>
        <p:nvCxnSpPr>
          <p:cNvPr id="34" name="Straight Arrow Connector 33"/>
          <p:cNvCxnSpPr/>
          <p:nvPr/>
        </p:nvCxnSpPr>
        <p:spPr>
          <a:xfrm flipH="1">
            <a:off x="2568392" y="3694830"/>
            <a:ext cx="1978374" cy="123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2474562" y="3880991"/>
            <a:ext cx="2065364" cy="259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2" name="Can 41"/>
          <p:cNvSpPr/>
          <p:nvPr/>
        </p:nvSpPr>
        <p:spPr>
          <a:xfrm>
            <a:off x="2210803" y="3550954"/>
            <a:ext cx="365273" cy="545905"/>
          </a:xfrm>
          <a:prstGeom prst="can">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667175"/>
              </a:solidFill>
              <a:latin typeface="Calibri" panose="020F0502020204030204" pitchFamily="34" charset="0"/>
            </a:endParaRPr>
          </a:p>
        </p:txBody>
      </p:sp>
      <p:sp>
        <p:nvSpPr>
          <p:cNvPr id="44" name="TextBox 43"/>
          <p:cNvSpPr txBox="1"/>
          <p:nvPr/>
        </p:nvSpPr>
        <p:spPr>
          <a:xfrm>
            <a:off x="2626980" y="3382931"/>
            <a:ext cx="1877893" cy="307777"/>
          </a:xfrm>
          <a:prstGeom prst="rect">
            <a:avLst/>
          </a:prstGeom>
          <a:solidFill>
            <a:schemeClr val="bg1"/>
          </a:solidFill>
        </p:spPr>
        <p:txBody>
          <a:bodyPr wrap="square" rtlCol="0">
            <a:spAutoFit/>
          </a:bodyPr>
          <a:lstStyle/>
          <a:p>
            <a:r>
              <a:rPr lang="en-US" sz="1400" dirty="0" smtClean="0"/>
              <a:t>request VNF Template</a:t>
            </a:r>
            <a:endParaRPr lang="en-US" sz="1400" dirty="0"/>
          </a:p>
        </p:txBody>
      </p:sp>
      <p:cxnSp>
        <p:nvCxnSpPr>
          <p:cNvPr id="50" name="Straight Arrow Connector 49"/>
          <p:cNvCxnSpPr/>
          <p:nvPr/>
        </p:nvCxnSpPr>
        <p:spPr>
          <a:xfrm flipH="1">
            <a:off x="1013295" y="5370967"/>
            <a:ext cx="353347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2086842" y="5034204"/>
            <a:ext cx="2318165" cy="307777"/>
          </a:xfrm>
          <a:prstGeom prst="rect">
            <a:avLst/>
          </a:prstGeom>
          <a:solidFill>
            <a:schemeClr val="bg1"/>
          </a:solidFill>
        </p:spPr>
        <p:txBody>
          <a:bodyPr wrap="square" rtlCol="0">
            <a:spAutoFit/>
          </a:bodyPr>
          <a:lstStyle/>
          <a:p>
            <a:r>
              <a:rPr lang="en-US" sz="1400" dirty="0" smtClean="0"/>
              <a:t>response (no content)</a:t>
            </a:r>
            <a:endParaRPr lang="en-US" sz="1400" dirty="0"/>
          </a:p>
        </p:txBody>
      </p:sp>
    </p:spTree>
    <p:extLst>
      <p:ext uri="{BB962C8B-B14F-4D97-AF65-F5344CB8AC3E}">
        <p14:creationId xmlns:p14="http://schemas.microsoft.com/office/powerpoint/2010/main" val="18579258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26</a:t>
            </a:fld>
            <a:endParaRPr lang="en-US" dirty="0"/>
          </a:p>
        </p:txBody>
      </p:sp>
      <p:sp>
        <p:nvSpPr>
          <p:cNvPr id="3" name="Title 2"/>
          <p:cNvSpPr>
            <a:spLocks noGrp="1"/>
          </p:cNvSpPr>
          <p:nvPr>
            <p:ph type="title"/>
          </p:nvPr>
        </p:nvSpPr>
        <p:spPr/>
        <p:txBody>
          <a:bodyPr>
            <a:normAutofit fontScale="90000"/>
          </a:bodyPr>
          <a:lstStyle/>
          <a:p>
            <a:r>
              <a:rPr lang="en-US" dirty="0" smtClean="0">
                <a:solidFill>
                  <a:schemeClr val="bg1"/>
                </a:solidFill>
              </a:rPr>
              <a:t>External Registry Data Provisioning of Compliance Metadata</a:t>
            </a:r>
            <a:endParaRPr lang="en-US" dirty="0">
              <a:solidFill>
                <a:schemeClr val="bg1"/>
              </a:solidFill>
            </a:endParaRPr>
          </a:p>
        </p:txBody>
      </p:sp>
      <p:sp>
        <p:nvSpPr>
          <p:cNvPr id="6" name="Rectangle 5"/>
          <p:cNvSpPr/>
          <p:nvPr/>
        </p:nvSpPr>
        <p:spPr>
          <a:xfrm>
            <a:off x="1042759" y="2066091"/>
            <a:ext cx="1151812" cy="537028"/>
          </a:xfrm>
          <a:prstGeom prst="rect">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667175"/>
                </a:solidFill>
                <a:latin typeface="Calibri" panose="020F0502020204030204" pitchFamily="34" charset="0"/>
              </a:rPr>
              <a:t>Registry</a:t>
            </a:r>
          </a:p>
          <a:p>
            <a:pPr algn="ctr"/>
            <a:r>
              <a:rPr lang="en-US" dirty="0" smtClean="0">
                <a:solidFill>
                  <a:srgbClr val="667175"/>
                </a:solidFill>
                <a:latin typeface="Calibri" panose="020F0502020204030204" pitchFamily="34" charset="0"/>
              </a:rPr>
              <a:t>GUI or CLI</a:t>
            </a:r>
            <a:endParaRPr lang="en-US" dirty="0">
              <a:solidFill>
                <a:srgbClr val="667175"/>
              </a:solidFill>
              <a:latin typeface="Calibri" panose="020F0502020204030204" pitchFamily="34" charset="0"/>
            </a:endParaRPr>
          </a:p>
        </p:txBody>
      </p:sp>
      <p:sp>
        <p:nvSpPr>
          <p:cNvPr id="7" name="Rectangle 6"/>
          <p:cNvSpPr/>
          <p:nvPr/>
        </p:nvSpPr>
        <p:spPr>
          <a:xfrm>
            <a:off x="3333942" y="2066091"/>
            <a:ext cx="1103086" cy="537028"/>
          </a:xfrm>
          <a:prstGeom prst="rect">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667175"/>
                </a:solidFill>
                <a:latin typeface="Calibri" panose="020F0502020204030204" pitchFamily="34" charset="0"/>
              </a:rPr>
              <a:t>Registry </a:t>
            </a:r>
            <a:r>
              <a:rPr lang="en-US" dirty="0">
                <a:solidFill>
                  <a:srgbClr val="667175"/>
                </a:solidFill>
                <a:latin typeface="Calibri" panose="020F0502020204030204" pitchFamily="34" charset="0"/>
              </a:rPr>
              <a:t>Backend</a:t>
            </a:r>
          </a:p>
        </p:txBody>
      </p:sp>
      <p:cxnSp>
        <p:nvCxnSpPr>
          <p:cNvPr id="10" name="Straight Connector 9"/>
          <p:cNvCxnSpPr>
            <a:stCxn id="6" idx="2"/>
          </p:cNvCxnSpPr>
          <p:nvPr/>
        </p:nvCxnSpPr>
        <p:spPr>
          <a:xfrm>
            <a:off x="1618665" y="2603119"/>
            <a:ext cx="24363" cy="34834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7" idx="2"/>
          </p:cNvCxnSpPr>
          <p:nvPr/>
        </p:nvCxnSpPr>
        <p:spPr>
          <a:xfrm flipH="1">
            <a:off x="3873119" y="2603119"/>
            <a:ext cx="12366" cy="3635829"/>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1643028" y="3426734"/>
            <a:ext cx="223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1643028" y="3319762"/>
            <a:ext cx="223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5856399" y="2066091"/>
            <a:ext cx="1103086" cy="537028"/>
          </a:xfrm>
          <a:prstGeom prst="rect">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667175"/>
                </a:solidFill>
                <a:latin typeface="Calibri" panose="020F0502020204030204" pitchFamily="34" charset="0"/>
              </a:rPr>
              <a:t>External Systems</a:t>
            </a:r>
          </a:p>
        </p:txBody>
      </p:sp>
      <p:cxnSp>
        <p:nvCxnSpPr>
          <p:cNvPr id="22" name="Straight Connector 21"/>
          <p:cNvCxnSpPr/>
          <p:nvPr/>
        </p:nvCxnSpPr>
        <p:spPr>
          <a:xfrm flipH="1">
            <a:off x="6366547" y="2603119"/>
            <a:ext cx="12366" cy="3635829"/>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3873119" y="4912690"/>
            <a:ext cx="250579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095565" y="4396417"/>
            <a:ext cx="2459247" cy="523220"/>
          </a:xfrm>
          <a:prstGeom prst="rect">
            <a:avLst/>
          </a:prstGeom>
          <a:noFill/>
        </p:spPr>
        <p:txBody>
          <a:bodyPr wrap="square" rtlCol="0">
            <a:spAutoFit/>
          </a:bodyPr>
          <a:lstStyle/>
          <a:p>
            <a:r>
              <a:rPr lang="en-US" sz="1400" dirty="0" smtClean="0"/>
              <a:t>POST API</a:t>
            </a:r>
          </a:p>
          <a:p>
            <a:r>
              <a:rPr lang="en-US" sz="1400" dirty="0" smtClean="0"/>
              <a:t>PUT API (bulk </a:t>
            </a:r>
            <a:r>
              <a:rPr lang="en-US" sz="1400" dirty="0"/>
              <a:t>i</a:t>
            </a:r>
            <a:r>
              <a:rPr lang="en-US" sz="1400" dirty="0" smtClean="0"/>
              <a:t>mport file)</a:t>
            </a:r>
            <a:endParaRPr lang="en-US" sz="1400" dirty="0"/>
          </a:p>
        </p:txBody>
      </p:sp>
      <p:cxnSp>
        <p:nvCxnSpPr>
          <p:cNvPr id="28" name="Straight Arrow Connector 27"/>
          <p:cNvCxnSpPr/>
          <p:nvPr/>
        </p:nvCxnSpPr>
        <p:spPr>
          <a:xfrm>
            <a:off x="3885485" y="5715877"/>
            <a:ext cx="2481062" cy="8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198067" y="5389155"/>
            <a:ext cx="2089093" cy="307777"/>
          </a:xfrm>
          <a:prstGeom prst="rect">
            <a:avLst/>
          </a:prstGeom>
          <a:noFill/>
        </p:spPr>
        <p:txBody>
          <a:bodyPr wrap="square" rtlCol="0">
            <a:spAutoFit/>
          </a:bodyPr>
          <a:lstStyle/>
          <a:p>
            <a:r>
              <a:rPr lang="en-US" sz="1400" dirty="0" smtClean="0"/>
              <a:t>GET APIs</a:t>
            </a:r>
            <a:endParaRPr lang="en-US" sz="1400" dirty="0"/>
          </a:p>
        </p:txBody>
      </p:sp>
      <p:sp>
        <p:nvSpPr>
          <p:cNvPr id="37" name="Rectangle 36"/>
          <p:cNvSpPr/>
          <p:nvPr/>
        </p:nvSpPr>
        <p:spPr>
          <a:xfrm>
            <a:off x="3571613" y="4344833"/>
            <a:ext cx="2957546" cy="164192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sz="1400" dirty="0">
              <a:solidFill>
                <a:srgbClr val="00B050"/>
              </a:solidFill>
            </a:endParaRPr>
          </a:p>
        </p:txBody>
      </p:sp>
      <p:sp>
        <p:nvSpPr>
          <p:cNvPr id="38" name="Rectangle 37"/>
          <p:cNvSpPr/>
          <p:nvPr/>
        </p:nvSpPr>
        <p:spPr>
          <a:xfrm>
            <a:off x="1399912" y="2967203"/>
            <a:ext cx="3037116" cy="8732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400" dirty="0" smtClean="0">
                <a:solidFill>
                  <a:srgbClr val="00B050"/>
                </a:solidFill>
              </a:rPr>
              <a:t>          </a:t>
            </a:r>
            <a:r>
              <a:rPr lang="en-US" sz="1400" dirty="0" smtClean="0">
                <a:solidFill>
                  <a:schemeClr val="tx1"/>
                </a:solidFill>
              </a:rPr>
              <a:t>HTTP CRUD operations</a:t>
            </a:r>
            <a:endParaRPr lang="en-US" sz="1400" dirty="0">
              <a:solidFill>
                <a:schemeClr val="tx1"/>
              </a:solidFill>
            </a:endParaRPr>
          </a:p>
        </p:txBody>
      </p:sp>
      <p:sp>
        <p:nvSpPr>
          <p:cNvPr id="39" name="Can 38"/>
          <p:cNvSpPr/>
          <p:nvPr/>
        </p:nvSpPr>
        <p:spPr>
          <a:xfrm>
            <a:off x="3730292" y="5137164"/>
            <a:ext cx="365273" cy="307777"/>
          </a:xfrm>
          <a:prstGeom prst="can">
            <a:avLst/>
          </a:prstGeom>
          <a:solidFill>
            <a:srgbClr val="C1EFFF"/>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667175"/>
              </a:solidFill>
              <a:latin typeface="Calibri" panose="020F0502020204030204" pitchFamily="34" charset="0"/>
            </a:endParaRPr>
          </a:p>
        </p:txBody>
      </p:sp>
      <p:sp>
        <p:nvSpPr>
          <p:cNvPr id="29" name="Content Placeholder 3"/>
          <p:cNvSpPr>
            <a:spLocks noGrp="1"/>
          </p:cNvSpPr>
          <p:nvPr>
            <p:ph idx="1"/>
          </p:nvPr>
        </p:nvSpPr>
        <p:spPr>
          <a:xfrm>
            <a:off x="7971101" y="1965960"/>
            <a:ext cx="3867674" cy="2877802"/>
          </a:xfrm>
        </p:spPr>
        <p:txBody>
          <a:bodyPr>
            <a:normAutofit/>
          </a:bodyPr>
          <a:lstStyle/>
          <a:p>
            <a:r>
              <a:rPr lang="en-US" sz="1600" dirty="0" smtClean="0"/>
              <a:t>Registry data</a:t>
            </a:r>
          </a:p>
          <a:p>
            <a:pPr lvl="1">
              <a:buFont typeface="Courier New" panose="02070309020205020404" pitchFamily="49" charset="0"/>
              <a:buChar char="-"/>
            </a:pPr>
            <a:r>
              <a:rPr lang="en-US" sz="1600" dirty="0" smtClean="0"/>
              <a:t>list </a:t>
            </a:r>
            <a:r>
              <a:rPr lang="en-US" sz="1600" dirty="0"/>
              <a:t>of </a:t>
            </a:r>
            <a:r>
              <a:rPr lang="en-US" sz="1600" dirty="0" smtClean="0"/>
              <a:t>test cases for </a:t>
            </a:r>
            <a:r>
              <a:rPr lang="en-US" sz="1600" dirty="0"/>
              <a:t>user retrieval </a:t>
            </a:r>
            <a:r>
              <a:rPr lang="en-US" sz="1600" dirty="0" smtClean="0"/>
              <a:t>and selection </a:t>
            </a:r>
          </a:p>
          <a:p>
            <a:pPr lvl="1">
              <a:buFont typeface="Courier New" panose="02070309020205020404" pitchFamily="49" charset="0"/>
              <a:buChar char="-"/>
            </a:pPr>
            <a:r>
              <a:rPr lang="en-US" sz="1600" dirty="0" smtClean="0"/>
              <a:t>list </a:t>
            </a:r>
            <a:r>
              <a:rPr lang="en-US" sz="1600" dirty="0"/>
              <a:t>of </a:t>
            </a:r>
            <a:r>
              <a:rPr lang="en-US" sz="1600" dirty="0" smtClean="0"/>
              <a:t>test case input </a:t>
            </a:r>
            <a:r>
              <a:rPr lang="en-US" sz="1600" dirty="0"/>
              <a:t>parameters </a:t>
            </a:r>
            <a:r>
              <a:rPr lang="en-US" sz="1600" dirty="0" smtClean="0"/>
              <a:t>for user retrieval to populate input parameters for the selected test cases</a:t>
            </a:r>
          </a:p>
          <a:p>
            <a:pPr lvl="1">
              <a:buFont typeface="Courier New" panose="02070309020205020404" pitchFamily="49" charset="0"/>
              <a:buChar char="-"/>
            </a:pPr>
            <a:r>
              <a:rPr lang="en-US" sz="1600" dirty="0"/>
              <a:t>t</a:t>
            </a:r>
            <a:r>
              <a:rPr lang="en-US" sz="1600" dirty="0" smtClean="0"/>
              <a:t>est case compliance data, e.g., NFVI metadata</a:t>
            </a:r>
            <a:endParaRPr lang="en-US" sz="1600" dirty="0"/>
          </a:p>
          <a:p>
            <a:pPr marL="171450" lvl="1">
              <a:spcBef>
                <a:spcPts val="750"/>
              </a:spcBef>
            </a:pPr>
            <a:endParaRPr lang="en-US" sz="2100" dirty="0"/>
          </a:p>
          <a:p>
            <a:endParaRPr lang="en-US" dirty="0"/>
          </a:p>
          <a:p>
            <a:endParaRPr lang="en-US" dirty="0"/>
          </a:p>
        </p:txBody>
      </p:sp>
      <p:cxnSp>
        <p:nvCxnSpPr>
          <p:cNvPr id="30" name="Straight Arrow Connector 29"/>
          <p:cNvCxnSpPr/>
          <p:nvPr/>
        </p:nvCxnSpPr>
        <p:spPr>
          <a:xfrm flipH="1">
            <a:off x="3885485" y="5790461"/>
            <a:ext cx="250579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3897851" y="4969464"/>
            <a:ext cx="2481062" cy="8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47851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563" y="441680"/>
            <a:ext cx="10515600" cy="332399"/>
          </a:xfrm>
        </p:spPr>
        <p:txBody>
          <a:bodyPr>
            <a:normAutofit fontScale="90000"/>
          </a:bodyPr>
          <a:lstStyle/>
          <a:p>
            <a:r>
              <a:rPr lang="en-US" sz="2400" dirty="0" smtClean="0">
                <a:solidFill>
                  <a:schemeClr val="bg1"/>
                </a:solidFill>
              </a:rPr>
              <a:t>Deliverables</a:t>
            </a:r>
            <a:endParaRPr lang="en-US" sz="2400" dirty="0">
              <a:solidFill>
                <a:schemeClr val="bg1"/>
              </a:solidFill>
            </a:endParaRPr>
          </a:p>
        </p:txBody>
      </p:sp>
      <p:sp>
        <p:nvSpPr>
          <p:cNvPr id="3" name="Slide Number Placeholder 2"/>
          <p:cNvSpPr>
            <a:spLocks noGrp="1"/>
          </p:cNvSpPr>
          <p:nvPr>
            <p:ph type="sldNum" sz="quarter" idx="4"/>
          </p:nvPr>
        </p:nvSpPr>
        <p:spPr/>
        <p:txBody>
          <a:bodyPr/>
          <a:lstStyle/>
          <a:p>
            <a:fld id="{23331C8C-FA04-451E-8E18-09B309337E5D}" type="slidenum">
              <a:rPr lang="en-US" smtClean="0">
                <a:solidFill>
                  <a:srgbClr val="FFFFFF"/>
                </a:solidFill>
              </a:rPr>
              <a:pPr/>
              <a:t>27</a:t>
            </a:fld>
            <a:endParaRPr lang="en-US" dirty="0">
              <a:solidFill>
                <a:srgbClr val="FFFFFF"/>
              </a:solidFill>
            </a:endParaRPr>
          </a:p>
        </p:txBody>
      </p:sp>
      <p:sp>
        <p:nvSpPr>
          <p:cNvPr id="4" name="Content Placeholder 3"/>
          <p:cNvSpPr>
            <a:spLocks noGrp="1"/>
          </p:cNvSpPr>
          <p:nvPr>
            <p:ph idx="1"/>
          </p:nvPr>
        </p:nvSpPr>
        <p:spPr>
          <a:xfrm>
            <a:off x="460846" y="1188528"/>
            <a:ext cx="11516298" cy="5217367"/>
          </a:xfrm>
        </p:spPr>
        <p:txBody>
          <a:bodyPr>
            <a:normAutofit fontScale="47500" lnSpcReduction="20000"/>
          </a:bodyPr>
          <a:lstStyle/>
          <a:p>
            <a:pPr marL="0" indent="0">
              <a:buNone/>
            </a:pPr>
            <a:r>
              <a:rPr lang="en-US" sz="2300" b="1" dirty="0"/>
              <a:t>NFV INFRASTRUCTURE COMPLIANCE </a:t>
            </a:r>
            <a:r>
              <a:rPr lang="en-US" sz="2300" b="1" dirty="0" smtClean="0"/>
              <a:t>CHECK: ONAP DESIGN, SOFTWARE AND DOCUMENTATION</a:t>
            </a:r>
          </a:p>
          <a:p>
            <a:r>
              <a:rPr lang="en-US" sz="2300" dirty="0" smtClean="0"/>
              <a:t>SDC plug-in </a:t>
            </a:r>
            <a:r>
              <a:rPr lang="en-US" sz="2300" dirty="0"/>
              <a:t>FE </a:t>
            </a:r>
            <a:endParaRPr lang="en-US" sz="2300" dirty="0" smtClean="0"/>
          </a:p>
          <a:p>
            <a:pPr lvl="1">
              <a:buFont typeface="Courier New" panose="02070309020205020404" pitchFamily="49" charset="0"/>
              <a:buChar char="-"/>
            </a:pPr>
            <a:r>
              <a:rPr lang="en-US" sz="2300" dirty="0"/>
              <a:t>r</a:t>
            </a:r>
            <a:r>
              <a:rPr lang="en-US" sz="2300" dirty="0" smtClean="0"/>
              <a:t>equest list </a:t>
            </a:r>
            <a:r>
              <a:rPr lang="en-US" sz="2300" dirty="0"/>
              <a:t>of </a:t>
            </a:r>
            <a:r>
              <a:rPr lang="en-US" sz="2300" dirty="0" smtClean="0"/>
              <a:t>selectable test </a:t>
            </a:r>
            <a:r>
              <a:rPr lang="en-US" sz="2300" dirty="0"/>
              <a:t>cases that can be invoked</a:t>
            </a:r>
          </a:p>
          <a:p>
            <a:pPr lvl="1">
              <a:buFont typeface="Courier New" panose="02070309020205020404" pitchFamily="49" charset="0"/>
              <a:buChar char="-"/>
            </a:pPr>
            <a:r>
              <a:rPr lang="en-US" sz="2300" dirty="0"/>
              <a:t>r</a:t>
            </a:r>
            <a:r>
              <a:rPr lang="en-US" sz="2300" dirty="0" smtClean="0"/>
              <a:t>equest input parameter list for selected test cases</a:t>
            </a:r>
          </a:p>
          <a:p>
            <a:pPr lvl="1">
              <a:buFont typeface="Courier New" panose="02070309020205020404" pitchFamily="49" charset="0"/>
              <a:buChar char="-"/>
            </a:pPr>
            <a:r>
              <a:rPr lang="en-US" sz="2300" dirty="0"/>
              <a:t>r</a:t>
            </a:r>
            <a:r>
              <a:rPr lang="en-US" sz="2300" dirty="0" smtClean="0"/>
              <a:t>equest Compliance Check</a:t>
            </a:r>
          </a:p>
          <a:p>
            <a:pPr lvl="1">
              <a:buFont typeface="Courier New" panose="02070309020205020404" pitchFamily="49" charset="0"/>
              <a:buChar char="-"/>
            </a:pPr>
            <a:r>
              <a:rPr lang="en-US" sz="2300" dirty="0"/>
              <a:t>d</a:t>
            </a:r>
            <a:r>
              <a:rPr lang="en-US" sz="2300" dirty="0" smtClean="0"/>
              <a:t>isplay results to </a:t>
            </a:r>
            <a:r>
              <a:rPr lang="en-US" sz="2300" dirty="0"/>
              <a:t>user for user-selectable decision on how SDC proceeds</a:t>
            </a:r>
          </a:p>
          <a:p>
            <a:r>
              <a:rPr lang="en-US" sz="2300" dirty="0" smtClean="0"/>
              <a:t>SDC plug-in BE </a:t>
            </a:r>
          </a:p>
          <a:p>
            <a:pPr lvl="1">
              <a:buFont typeface="Courier New" panose="02070309020205020404" pitchFamily="49" charset="0"/>
              <a:buChar char="-"/>
            </a:pPr>
            <a:r>
              <a:rPr lang="en-US" sz="2300" dirty="0"/>
              <a:t>p</a:t>
            </a:r>
            <a:r>
              <a:rPr lang="en-US" sz="2300" dirty="0" smtClean="0"/>
              <a:t>ass FE request for list </a:t>
            </a:r>
            <a:r>
              <a:rPr lang="en-US" sz="2300" dirty="0"/>
              <a:t>of selectable compliance cases that can be </a:t>
            </a:r>
            <a:r>
              <a:rPr lang="en-US" sz="2300" dirty="0" smtClean="0"/>
              <a:t>invoked to registry and return results to FE</a:t>
            </a:r>
            <a:endParaRPr lang="en-US" sz="2300" dirty="0"/>
          </a:p>
          <a:p>
            <a:pPr lvl="1">
              <a:buFont typeface="Courier New" panose="02070309020205020404" pitchFamily="49" charset="0"/>
              <a:buChar char="-"/>
            </a:pPr>
            <a:r>
              <a:rPr lang="en-US" sz="2300" dirty="0" smtClean="0"/>
              <a:t>pass FE request for </a:t>
            </a:r>
            <a:r>
              <a:rPr lang="en-US" sz="2300" dirty="0"/>
              <a:t>input parameter list for selected test </a:t>
            </a:r>
            <a:r>
              <a:rPr lang="en-US" sz="2300" dirty="0" smtClean="0"/>
              <a:t>cases to registry and return results to FE</a:t>
            </a:r>
            <a:endParaRPr lang="en-US" sz="2300" dirty="0"/>
          </a:p>
          <a:p>
            <a:pPr lvl="1">
              <a:buFont typeface="Courier New" panose="02070309020205020404" pitchFamily="49" charset="0"/>
              <a:buChar char="-"/>
            </a:pPr>
            <a:r>
              <a:rPr lang="en-US" sz="2300" dirty="0"/>
              <a:t>p</a:t>
            </a:r>
            <a:r>
              <a:rPr lang="en-US" sz="2300" dirty="0" smtClean="0"/>
              <a:t>ass FE request for Compliance Check to registry, along with VNF Template from VSP, and return results to FE</a:t>
            </a:r>
          </a:p>
          <a:p>
            <a:r>
              <a:rPr lang="en-US" sz="2300" dirty="0" smtClean="0"/>
              <a:t>SDC-Registry </a:t>
            </a:r>
            <a:r>
              <a:rPr lang="en-US" sz="2300" dirty="0"/>
              <a:t>i</a:t>
            </a:r>
            <a:r>
              <a:rPr lang="en-US" sz="2300" dirty="0" smtClean="0"/>
              <a:t>nterface specification</a:t>
            </a:r>
          </a:p>
          <a:p>
            <a:pPr lvl="1">
              <a:buFont typeface="Courier New" panose="02070309020205020404" pitchFamily="49" charset="0"/>
              <a:buChar char="-"/>
            </a:pPr>
            <a:r>
              <a:rPr lang="en-US" sz="2300" dirty="0"/>
              <a:t>use the existing VTP </a:t>
            </a:r>
            <a:r>
              <a:rPr lang="en-US" sz="2300" dirty="0" smtClean="0"/>
              <a:t>API, </a:t>
            </a:r>
            <a:r>
              <a:rPr lang="en-US" sz="2300" dirty="0"/>
              <a:t>to enable integration to VTP as a future end-point</a:t>
            </a:r>
          </a:p>
          <a:p>
            <a:r>
              <a:rPr lang="en-US" sz="2300" b="1" dirty="0" smtClean="0">
                <a:solidFill>
                  <a:srgbClr val="FF0000"/>
                </a:solidFill>
              </a:rPr>
              <a:t>ACTION: Rabi to supply the VTP API specification</a:t>
            </a:r>
          </a:p>
          <a:p>
            <a:r>
              <a:rPr lang="en-US" sz="2300" b="1" dirty="0" smtClean="0">
                <a:solidFill>
                  <a:srgbClr val="FF0000"/>
                </a:solidFill>
              </a:rPr>
              <a:t>ACTION: </a:t>
            </a:r>
            <a:r>
              <a:rPr lang="en-US" sz="2300" b="1" dirty="0">
                <a:solidFill>
                  <a:srgbClr val="FF0000"/>
                </a:solidFill>
              </a:rPr>
              <a:t>what existing plug-in infrastructure can </a:t>
            </a:r>
            <a:r>
              <a:rPr lang="en-US" sz="2300" b="1" dirty="0" smtClean="0">
                <a:solidFill>
                  <a:srgbClr val="FF0000"/>
                </a:solidFill>
              </a:rPr>
              <a:t>we </a:t>
            </a:r>
            <a:r>
              <a:rPr lang="en-US" sz="2300" b="1" dirty="0">
                <a:solidFill>
                  <a:srgbClr val="FF0000"/>
                </a:solidFill>
              </a:rPr>
              <a:t>build on</a:t>
            </a:r>
            <a:r>
              <a:rPr lang="en-US" sz="2300" b="1" dirty="0" smtClean="0">
                <a:solidFill>
                  <a:srgbClr val="FF0000"/>
                </a:solidFill>
              </a:rPr>
              <a:t>?</a:t>
            </a:r>
          </a:p>
          <a:p>
            <a:endParaRPr lang="en-US" sz="2300" dirty="0" smtClean="0"/>
          </a:p>
          <a:p>
            <a:pPr marL="0" indent="0">
              <a:lnSpc>
                <a:spcPct val="100000"/>
              </a:lnSpc>
              <a:buNone/>
            </a:pPr>
            <a:r>
              <a:rPr lang="en-US" sz="2300" b="1" dirty="0" smtClean="0"/>
              <a:t>SOFTWARE OUTSIDE OF ONAP</a:t>
            </a:r>
          </a:p>
          <a:p>
            <a:r>
              <a:rPr lang="en-US" sz="2300" dirty="0"/>
              <a:t>R</a:t>
            </a:r>
            <a:r>
              <a:rPr lang="en-US" sz="2300" dirty="0" smtClean="0"/>
              <a:t>egistry</a:t>
            </a:r>
          </a:p>
          <a:p>
            <a:pPr lvl="1">
              <a:buFont typeface="Courier New" panose="02070309020205020404" pitchFamily="49" charset="0"/>
              <a:buChar char="-"/>
            </a:pPr>
            <a:r>
              <a:rPr lang="en-US" sz="2300" dirty="0"/>
              <a:t>provisioning interface for CSP NFVI profile metadata</a:t>
            </a:r>
          </a:p>
          <a:p>
            <a:pPr lvl="1">
              <a:buFont typeface="Courier New" panose="02070309020205020404" pitchFamily="49" charset="0"/>
              <a:buChar char="-"/>
            </a:pPr>
            <a:r>
              <a:rPr lang="en-US" sz="2300" dirty="0"/>
              <a:t>support SDC queries</a:t>
            </a:r>
          </a:p>
          <a:p>
            <a:pPr lvl="1">
              <a:buFont typeface="Courier New" panose="02070309020205020404" pitchFamily="49" charset="0"/>
              <a:buChar char="-"/>
            </a:pPr>
            <a:r>
              <a:rPr lang="en-US" sz="2300" dirty="0"/>
              <a:t>parse VNF Template, support both HEAT Template and TOSCA VNF Descriptor</a:t>
            </a:r>
          </a:p>
          <a:p>
            <a:pPr lvl="1">
              <a:buFont typeface="Courier New" panose="02070309020205020404" pitchFamily="49" charset="0"/>
              <a:buChar char="-"/>
            </a:pPr>
            <a:r>
              <a:rPr lang="en-US" sz="2300" dirty="0"/>
              <a:t>hosted by iconectiv during Dublin release cycle</a:t>
            </a:r>
          </a:p>
          <a:p>
            <a:pPr marL="0" indent="0">
              <a:buNone/>
            </a:pPr>
            <a:r>
              <a:rPr lang="en-US" sz="2300" b="1" dirty="0" smtClean="0">
                <a:solidFill>
                  <a:srgbClr val="FF0000"/>
                </a:solidFill>
              </a:rPr>
              <a:t>ACTION: what existing ONAP parsers can we use, e.g., from SDK</a:t>
            </a:r>
          </a:p>
          <a:p>
            <a:pPr marL="0" indent="0">
              <a:buNone/>
            </a:pPr>
            <a:r>
              <a:rPr lang="en-US" sz="2300" b="1" dirty="0" smtClean="0">
                <a:solidFill>
                  <a:srgbClr val="FF0000"/>
                </a:solidFill>
              </a:rPr>
              <a:t>ACTION: </a:t>
            </a:r>
            <a:r>
              <a:rPr lang="en-US" sz="2300" b="1" dirty="0">
                <a:solidFill>
                  <a:srgbClr val="FF0000"/>
                </a:solidFill>
              </a:rPr>
              <a:t>confirm which TOSCA VNF Descriptor specification </a:t>
            </a:r>
            <a:r>
              <a:rPr lang="en-US" sz="2300" b="1" dirty="0" smtClean="0">
                <a:solidFill>
                  <a:srgbClr val="FF0000"/>
                </a:solidFill>
              </a:rPr>
              <a:t>to use </a:t>
            </a:r>
            <a:r>
              <a:rPr lang="en-US" sz="2300" b="1" dirty="0">
                <a:solidFill>
                  <a:srgbClr val="FF0000"/>
                </a:solidFill>
              </a:rPr>
              <a:t>… </a:t>
            </a:r>
            <a:r>
              <a:rPr lang="en-US" sz="2300" b="1" dirty="0" smtClean="0">
                <a:solidFill>
                  <a:srgbClr val="FF0000"/>
                </a:solidFill>
              </a:rPr>
              <a:t>ONAP </a:t>
            </a:r>
            <a:r>
              <a:rPr lang="en-US" sz="2300" b="1" dirty="0">
                <a:solidFill>
                  <a:srgbClr val="FF0000"/>
                </a:solidFill>
              </a:rPr>
              <a:t>AID, </a:t>
            </a:r>
            <a:r>
              <a:rPr lang="en-US" sz="2300" b="1" dirty="0" smtClean="0">
                <a:solidFill>
                  <a:srgbClr val="FF0000"/>
                </a:solidFill>
              </a:rPr>
              <a:t>output </a:t>
            </a:r>
            <a:r>
              <a:rPr lang="en-US" sz="2300" b="1" dirty="0">
                <a:solidFill>
                  <a:srgbClr val="FF0000"/>
                </a:solidFill>
              </a:rPr>
              <a:t>of ONAP TOSCA Task Force?</a:t>
            </a:r>
          </a:p>
          <a:p>
            <a:pPr lvl="1">
              <a:buFont typeface="Courier New" panose="02070309020205020404" pitchFamily="49" charset="0"/>
              <a:buChar char="-"/>
            </a:pPr>
            <a:endParaRPr lang="en-US" sz="1900" dirty="0" smtClean="0"/>
          </a:p>
          <a:p>
            <a:pPr lvl="1">
              <a:buFont typeface="Courier New" panose="02070309020205020404" pitchFamily="49" charset="0"/>
              <a:buChar char="-"/>
            </a:pPr>
            <a:endParaRPr lang="en-US" sz="1600" dirty="0"/>
          </a:p>
        </p:txBody>
      </p:sp>
    </p:spTree>
    <p:extLst>
      <p:ext uri="{BB962C8B-B14F-4D97-AF65-F5344CB8AC3E}">
        <p14:creationId xmlns:p14="http://schemas.microsoft.com/office/powerpoint/2010/main" val="33342191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fontScale="90000"/>
          </a:bodyPr>
          <a:lstStyle/>
          <a:p>
            <a:r>
              <a:rPr lang="en-US" dirty="0" smtClean="0"/>
              <a:t>Rationale</a:t>
            </a:r>
            <a:endParaRPr lang="en-US" dirty="0"/>
          </a:p>
        </p:txBody>
      </p:sp>
      <p:sp>
        <p:nvSpPr>
          <p:cNvPr id="4" name="Text Placeholder 3"/>
          <p:cNvSpPr>
            <a:spLocks noGrp="1"/>
          </p:cNvSpPr>
          <p:nvPr>
            <p:ph type="body" sz="quarter" idx="10"/>
          </p:nvPr>
        </p:nvSpPr>
        <p:spPr/>
        <p:txBody>
          <a:bodyPr>
            <a:normAutofit/>
          </a:bodyPr>
          <a:lstStyle/>
          <a:p>
            <a:pPr>
              <a:lnSpc>
                <a:spcPct val="150000"/>
              </a:lnSpc>
            </a:pPr>
            <a:r>
              <a:rPr lang="en-US" sz="2000" dirty="0">
                <a:solidFill>
                  <a:srgbClr val="000000"/>
                </a:solidFill>
              </a:rPr>
              <a:t>Reduce the risk of VNFs failing to be deployed in </a:t>
            </a:r>
            <a:r>
              <a:rPr lang="en-US" sz="2000" dirty="0" smtClean="0">
                <a:solidFill>
                  <a:srgbClr val="000000"/>
                </a:solidFill>
              </a:rPr>
              <a:t>the operator’s NFVI.</a:t>
            </a:r>
            <a:endParaRPr lang="en-US" sz="2000" dirty="0">
              <a:solidFill>
                <a:srgbClr val="000000"/>
              </a:solidFill>
            </a:endParaRPr>
          </a:p>
          <a:p>
            <a:pPr>
              <a:lnSpc>
                <a:spcPct val="150000"/>
              </a:lnSpc>
            </a:pPr>
            <a:r>
              <a:rPr lang="en-US" sz="2000" dirty="0">
                <a:solidFill>
                  <a:srgbClr val="000000"/>
                </a:solidFill>
              </a:rPr>
              <a:t>Allow the VSP on-boarding flow in ONAP to connect with industry standard certification </a:t>
            </a:r>
            <a:r>
              <a:rPr lang="en-US" sz="2000" dirty="0" smtClean="0">
                <a:solidFill>
                  <a:srgbClr val="000000"/>
                </a:solidFill>
              </a:rPr>
              <a:t>program </a:t>
            </a:r>
            <a:r>
              <a:rPr lang="en-US" sz="2000" dirty="0">
                <a:solidFill>
                  <a:srgbClr val="000000"/>
                </a:solidFill>
              </a:rPr>
              <a:t>repositories such as OVP or third-party repositories to perform extra checks before </a:t>
            </a:r>
            <a:r>
              <a:rPr lang="en-US" sz="2000" dirty="0" smtClean="0">
                <a:solidFill>
                  <a:srgbClr val="000000"/>
                </a:solidFill>
              </a:rPr>
              <a:t>onboarding. This </a:t>
            </a:r>
            <a:r>
              <a:rPr lang="en-US" sz="2000" dirty="0">
                <a:solidFill>
                  <a:srgbClr val="000000"/>
                </a:solidFill>
              </a:rPr>
              <a:t>will minimize the local tests required (or even be skipped completely</a:t>
            </a:r>
            <a:r>
              <a:rPr lang="en-US" sz="2000" dirty="0" smtClean="0">
                <a:solidFill>
                  <a:srgbClr val="000000"/>
                </a:solidFill>
              </a:rPr>
              <a:t>)</a:t>
            </a:r>
            <a:endParaRPr lang="en-US" sz="2000" dirty="0">
              <a:solidFill>
                <a:srgbClr val="000000"/>
              </a:solidFill>
            </a:endParaRPr>
          </a:p>
        </p:txBody>
      </p:sp>
    </p:spTree>
    <p:extLst>
      <p:ext uri="{BB962C8B-B14F-4D97-AF65-F5344CB8AC3E}">
        <p14:creationId xmlns:p14="http://schemas.microsoft.com/office/powerpoint/2010/main" val="40706861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p:cNvSpPr>
            <a:spLocks noGrp="1"/>
          </p:cNvSpPr>
          <p:nvPr>
            <p:ph type="title"/>
          </p:nvPr>
        </p:nvSpPr>
        <p:spPr/>
        <p:txBody>
          <a:bodyPr>
            <a:normAutofit fontScale="90000"/>
          </a:bodyPr>
          <a:lstStyle/>
          <a:p>
            <a:r>
              <a:rPr lang="en-US" dirty="0" smtClean="0"/>
              <a:t>Proposal</a:t>
            </a:r>
            <a:endParaRPr lang="en-US" dirty="0"/>
          </a:p>
        </p:txBody>
      </p:sp>
      <p:grpSp>
        <p:nvGrpSpPr>
          <p:cNvPr id="46" name="Group 45"/>
          <p:cNvGrpSpPr/>
          <p:nvPr/>
        </p:nvGrpSpPr>
        <p:grpSpPr>
          <a:xfrm>
            <a:off x="1392870" y="4125927"/>
            <a:ext cx="1972066" cy="1291862"/>
            <a:chOff x="1449698" y="1462813"/>
            <a:chExt cx="933215" cy="654154"/>
          </a:xfrm>
        </p:grpSpPr>
        <p:sp>
          <p:nvSpPr>
            <p:cNvPr id="84" name="Oval 83"/>
            <p:cNvSpPr/>
            <p:nvPr/>
          </p:nvSpPr>
          <p:spPr>
            <a:xfrm>
              <a:off x="1449698" y="1462813"/>
              <a:ext cx="933215" cy="654154"/>
            </a:xfrm>
            <a:prstGeom prst="ellipse">
              <a:avLst/>
            </a:prstGeom>
            <a:ln>
              <a:solidFill>
                <a:srgbClr val="07819B"/>
              </a:solidFill>
            </a:ln>
          </p:spPr>
          <p:style>
            <a:lnRef idx="2">
              <a:schemeClr val="accent3"/>
            </a:lnRef>
            <a:fillRef idx="1">
              <a:schemeClr val="lt1"/>
            </a:fillRef>
            <a:effectRef idx="0">
              <a:schemeClr val="accent3"/>
            </a:effectRef>
            <a:fontRef idx="minor">
              <a:schemeClr val="dk1"/>
            </a:fontRef>
          </p:style>
          <p:txBody>
            <a:bodyPr rot="0" spcFirstLastPara="1"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9pPr>
            </a:lstStyle>
            <a:p>
              <a:pPr marL="0" marR="0" indent="0" algn="l" defTabSz="457200" rtl="0" fontAlgn="auto" latinLnBrk="0" hangingPunct="0">
                <a:lnSpc>
                  <a:spcPct val="100000"/>
                </a:lnSpc>
                <a:spcBef>
                  <a:spcPts val="0"/>
                </a:spcBef>
                <a:spcAft>
                  <a:spcPts val="0"/>
                </a:spcAft>
                <a:buClrTx/>
                <a:buSzTx/>
                <a:buFontTx/>
                <a:buNone/>
              </a:pPr>
              <a:endParaRPr kumimoji="0" lang="en-GB" sz="1800" b="0" i="0" u="none" strike="noStrike" cap="none" spc="0" normalizeH="0" baseline="0">
                <a:ln>
                  <a:noFill/>
                </a:ln>
                <a:solidFill>
                  <a:srgbClr val="000000"/>
                </a:solidFill>
                <a:effectLst/>
                <a:uFillTx/>
                <a:latin typeface="+mn-lt"/>
                <a:ea typeface="+mn-ea"/>
                <a:cs typeface="+mn-cs"/>
                <a:sym typeface="Calibri" panose="020F0502020204030204"/>
              </a:endParaRPr>
            </a:p>
          </p:txBody>
        </p:sp>
        <p:sp>
          <p:nvSpPr>
            <p:cNvPr id="85" name="TextBox 81"/>
            <p:cNvSpPr txBox="1"/>
            <p:nvPr/>
          </p:nvSpPr>
          <p:spPr>
            <a:xfrm>
              <a:off x="1671963" y="1882285"/>
              <a:ext cx="558620" cy="182042"/>
            </a:xfrm>
            <a:prstGeom prst="rect">
              <a:avLst/>
            </a:prstGeom>
          </p:spPr>
          <p:txBody>
            <a:bodyPr wrap="none" lIns="0" tIns="0" rIns="0" bIns="0" rtlCol="0">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a:r>
                <a:rPr lang="en-GB" sz="2000" b="1" dirty="0" smtClean="0">
                  <a:solidFill>
                    <a:srgbClr val="07819B"/>
                  </a:solidFill>
                  <a:latin typeface="Vodafone Rg" pitchFamily="34" charset="0"/>
                </a:rPr>
                <a:t>VTP</a:t>
              </a:r>
              <a:endParaRPr lang="en-GB" sz="2000" b="1" dirty="0">
                <a:solidFill>
                  <a:srgbClr val="07819B"/>
                </a:solidFill>
                <a:latin typeface="Vodafone Rg" pitchFamily="34" charset="0"/>
              </a:endParaRPr>
            </a:p>
          </p:txBody>
        </p:sp>
        <p:pic>
          <p:nvPicPr>
            <p:cNvPr id="86" name="Picture 8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12610" y="1673779"/>
              <a:ext cx="817291" cy="174696"/>
            </a:xfrm>
            <a:prstGeom prst="rect">
              <a:avLst/>
            </a:prstGeom>
          </p:spPr>
        </p:pic>
      </p:grpSp>
      <p:sp>
        <p:nvSpPr>
          <p:cNvPr id="47" name="Can 46"/>
          <p:cNvSpPr/>
          <p:nvPr/>
        </p:nvSpPr>
        <p:spPr>
          <a:xfrm>
            <a:off x="2753684" y="4997824"/>
            <a:ext cx="900601" cy="685082"/>
          </a:xfrm>
          <a:prstGeom prst="can">
            <a:avLst/>
          </a:prstGeom>
          <a:solidFill>
            <a:srgbClr val="FFFFFF"/>
          </a:solidFill>
          <a:ln w="25400" cap="flat">
            <a:solidFill>
              <a:srgbClr val="07829C"/>
            </a:solidFill>
            <a:prstDash val="solid"/>
            <a:round/>
          </a:ln>
          <a:effectLst>
            <a:outerShdw blurRad="38100" dist="23000" dir="5400000" rotWithShape="0">
              <a:srgbClr val="000000">
                <a:alpha val="35000"/>
              </a:srgbClr>
            </a:outerShdw>
          </a:effectLst>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a:r>
              <a:rPr lang="en-US" sz="1050" b="1" dirty="0" smtClean="0">
                <a:solidFill>
                  <a:srgbClr val="0787A2"/>
                </a:solidFill>
              </a:rPr>
              <a:t>Test </a:t>
            </a:r>
          </a:p>
          <a:p>
            <a:pPr algn="ctr"/>
            <a:r>
              <a:rPr lang="en-US" sz="1050" b="1" dirty="0" smtClean="0">
                <a:solidFill>
                  <a:srgbClr val="0787A2"/>
                </a:solidFill>
              </a:rPr>
              <a:t>repository</a:t>
            </a:r>
          </a:p>
        </p:txBody>
      </p:sp>
      <p:grpSp>
        <p:nvGrpSpPr>
          <p:cNvPr id="49" name="Group 48"/>
          <p:cNvGrpSpPr/>
          <p:nvPr/>
        </p:nvGrpSpPr>
        <p:grpSpPr>
          <a:xfrm>
            <a:off x="7119632" y="4181923"/>
            <a:ext cx="2551963" cy="1625436"/>
            <a:chOff x="9248972" y="2927509"/>
            <a:chExt cx="2551963" cy="1625436"/>
          </a:xfrm>
        </p:grpSpPr>
        <p:sp>
          <p:nvSpPr>
            <p:cNvPr id="74" name="Rounded Rectangle 73"/>
            <p:cNvSpPr/>
            <p:nvPr/>
          </p:nvSpPr>
          <p:spPr>
            <a:xfrm>
              <a:off x="9248972" y="2952429"/>
              <a:ext cx="2525353" cy="1549904"/>
            </a:xfrm>
            <a:prstGeom prst="roundRect">
              <a:avLst>
                <a:gd name="adj" fmla="val 4376"/>
              </a:avLst>
            </a:prstGeom>
            <a:no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9pPr>
            </a:lstStyle>
            <a:p>
              <a:pPr algn="ctr"/>
              <a:endParaRPr lang="en-GB" sz="1600" b="1" dirty="0">
                <a:solidFill>
                  <a:schemeClr val="tx1"/>
                </a:solidFill>
                <a:latin typeface="+mj-lt"/>
              </a:endParaRPr>
            </a:p>
          </p:txBody>
        </p:sp>
        <p:grpSp>
          <p:nvGrpSpPr>
            <p:cNvPr id="75" name="Group 74"/>
            <p:cNvGrpSpPr/>
            <p:nvPr/>
          </p:nvGrpSpPr>
          <p:grpSpPr>
            <a:xfrm>
              <a:off x="11235985" y="3305688"/>
              <a:ext cx="457176" cy="494772"/>
              <a:chOff x="6756870" y="1788248"/>
              <a:chExt cx="908774" cy="1091602"/>
            </a:xfrm>
          </p:grpSpPr>
          <p:pic>
            <p:nvPicPr>
              <p:cNvPr id="82" name="Picture 81" descr="Rock Music Space: gennaio 20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5319" y="1788248"/>
                <a:ext cx="811879" cy="1091602"/>
              </a:xfrm>
              <a:prstGeom prst="rect">
                <a:avLst/>
              </a:prstGeom>
              <a:ln w="57150" cap="sq" cmpd="thickThin">
                <a:solidFill>
                  <a:srgbClr val="1B759C"/>
                </a:solidFill>
                <a:prstDash val="solid"/>
                <a:miter lim="800000"/>
              </a:ln>
              <a:effectLst>
                <a:innerShdw blurRad="76200">
                  <a:srgbClr val="000000"/>
                </a:innerShdw>
              </a:effectLst>
            </p:spPr>
          </p:pic>
          <p:sp>
            <p:nvSpPr>
              <p:cNvPr id="83" name="TextBox 151"/>
              <p:cNvSpPr txBox="1"/>
              <p:nvPr/>
            </p:nvSpPr>
            <p:spPr>
              <a:xfrm>
                <a:off x="6756870" y="2013921"/>
                <a:ext cx="908774" cy="475328"/>
              </a:xfrm>
              <a:prstGeom prst="rect">
                <a:avLst/>
              </a:prstGeom>
              <a:noFill/>
            </p:spPr>
            <p:txBody>
              <a:bodyPr wrap="none" rtlCol="0">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a:r>
                  <a:rPr lang="en-GB" sz="500" dirty="0" smtClean="0">
                    <a:latin typeface="Segoe UI Black" panose="020B0A02040204020203" pitchFamily="34" charset="0"/>
                    <a:ea typeface="Segoe UI Black" panose="020B0A02040204020203" pitchFamily="34" charset="0"/>
                    <a:cs typeface="Segoe UI Black" panose="020B0A02040204020203" pitchFamily="34" charset="0"/>
                  </a:rPr>
                  <a:t>Certified</a:t>
                </a:r>
              </a:p>
              <a:p>
                <a:pPr algn="ctr"/>
                <a:r>
                  <a:rPr lang="en-GB" sz="300" dirty="0" smtClean="0">
                    <a:latin typeface="Segoe UI Black" panose="020B0A02040204020203" pitchFamily="34" charset="0"/>
                    <a:ea typeface="Segoe UI Black" panose="020B0A02040204020203" pitchFamily="34" charset="0"/>
                    <a:cs typeface="Segoe UI Black" panose="020B0A02040204020203" pitchFamily="34" charset="0"/>
                  </a:rPr>
                  <a:t>NFVI/VIM</a:t>
                </a:r>
                <a:endParaRPr lang="en-GB" sz="500" dirty="0">
                  <a:latin typeface="Segoe UI Black" panose="020B0A02040204020203" pitchFamily="34" charset="0"/>
                  <a:ea typeface="Segoe UI Black" panose="020B0A02040204020203" pitchFamily="34" charset="0"/>
                  <a:cs typeface="Segoe UI Black" panose="020B0A02040204020203" pitchFamily="34" charset="0"/>
                </a:endParaRPr>
              </a:p>
            </p:txBody>
          </p:sp>
        </p:grpSp>
        <p:grpSp>
          <p:nvGrpSpPr>
            <p:cNvPr id="76" name="Group 75"/>
            <p:cNvGrpSpPr/>
            <p:nvPr/>
          </p:nvGrpSpPr>
          <p:grpSpPr>
            <a:xfrm>
              <a:off x="11136801" y="3892996"/>
              <a:ext cx="636916" cy="577324"/>
              <a:chOff x="7354343" y="1707654"/>
              <a:chExt cx="1034081" cy="1209331"/>
            </a:xfrm>
          </p:grpSpPr>
          <p:sp>
            <p:nvSpPr>
              <p:cNvPr id="80" name="Rounded Rectangle 79"/>
              <p:cNvSpPr/>
              <p:nvPr/>
            </p:nvSpPr>
            <p:spPr>
              <a:xfrm>
                <a:off x="7485118" y="1707654"/>
                <a:ext cx="772530" cy="216024"/>
              </a:xfrm>
              <a:prstGeom prst="roundRect">
                <a:avLst/>
              </a:prstGeom>
              <a:solidFill>
                <a:srgbClr val="1B759C"/>
              </a:solidFill>
              <a:ln>
                <a:solidFill>
                  <a:srgbClr val="1B75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lt1"/>
                    </a:solidFill>
                    <a:effectLst/>
                    <a:uFillTx/>
                    <a:latin typeface="+mn-lt"/>
                    <a:ea typeface="+mn-ea"/>
                    <a:cs typeface="+mn-cs"/>
                    <a:sym typeface="Calibri" panose="020F0502020204030204"/>
                  </a:defRPr>
                </a:lvl9pPr>
              </a:lstStyle>
              <a:p>
                <a:pPr algn="ctr"/>
                <a:r>
                  <a:rPr lang="en-GB" sz="600" b="1" dirty="0" smtClean="0">
                    <a:latin typeface="Vodafone Reg"/>
                  </a:rPr>
                  <a:t>Report</a:t>
                </a:r>
              </a:p>
            </p:txBody>
          </p:sp>
          <p:pic>
            <p:nvPicPr>
              <p:cNvPr id="81" name="Picture 80" descr="Image result for report clipar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54343" y="1882904"/>
                <a:ext cx="1034081" cy="1034081"/>
              </a:xfrm>
              <a:prstGeom prst="rect">
                <a:avLst/>
              </a:prstGeom>
              <a:noFill/>
              <a:extLst>
                <a:ext uri="{909E8E84-426E-40DD-AFC4-6F175D3DCCD1}">
                  <a14:hiddenFill xmlns:a14="http://schemas.microsoft.com/office/drawing/2010/main">
                    <a:solidFill>
                      <a:srgbClr val="FFFFFF"/>
                    </a:solidFill>
                  </a14:hiddenFill>
                </a:ext>
              </a:extLst>
            </p:spPr>
          </p:pic>
        </p:grpSp>
        <p:sp>
          <p:nvSpPr>
            <p:cNvPr id="77" name="TextBox 130"/>
            <p:cNvSpPr txBox="1"/>
            <p:nvPr/>
          </p:nvSpPr>
          <p:spPr>
            <a:xfrm>
              <a:off x="9248972" y="2927509"/>
              <a:ext cx="2551963" cy="261608"/>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algn="ctr" defTabSz="457200" rtl="0" fontAlgn="auto" latinLnBrk="0" hangingPunct="0">
                <a:lnSpc>
                  <a:spcPct val="100000"/>
                </a:lnSpc>
                <a:spcBef>
                  <a:spcPts val="0"/>
                </a:spcBef>
                <a:spcAft>
                  <a:spcPts val="0"/>
                </a:spcAft>
                <a:buClrTx/>
                <a:buSzTx/>
                <a:buFontTx/>
                <a:buNone/>
              </a:pPr>
              <a:r>
                <a:rPr kumimoji="0" lang="en-GB" sz="1050" b="1" i="0" u="none" strike="noStrike" cap="none" spc="0" normalizeH="0" baseline="0" dirty="0" smtClean="0">
                  <a:ln>
                    <a:noFill/>
                  </a:ln>
                  <a:solidFill>
                    <a:srgbClr val="000000"/>
                  </a:solidFill>
                  <a:effectLst/>
                  <a:uFillTx/>
                  <a:latin typeface="+mn-lt"/>
                  <a:ea typeface="+mn-ea"/>
                  <a:cs typeface="+mn-cs"/>
                  <a:sym typeface="Calibri" panose="020F0502020204030204"/>
                </a:rPr>
                <a:t>Unified Certification</a:t>
              </a:r>
              <a:r>
                <a:rPr kumimoji="0" lang="en-GB" sz="1050" b="1" i="0" u="none" strike="noStrike" cap="none" spc="0" normalizeH="0" dirty="0" smtClean="0">
                  <a:ln>
                    <a:noFill/>
                  </a:ln>
                  <a:solidFill>
                    <a:srgbClr val="000000"/>
                  </a:solidFill>
                  <a:effectLst/>
                  <a:uFillTx/>
                  <a:latin typeface="+mn-lt"/>
                  <a:ea typeface="+mn-ea"/>
                  <a:cs typeface="+mn-cs"/>
                  <a:sym typeface="Calibri" panose="020F0502020204030204"/>
                </a:rPr>
                <a:t> </a:t>
              </a:r>
              <a:r>
                <a:rPr kumimoji="0" lang="en-GB" sz="1050" b="1" i="0" u="none" strike="noStrike" cap="none" spc="0" normalizeH="0" baseline="0" dirty="0" smtClean="0">
                  <a:ln>
                    <a:noFill/>
                  </a:ln>
                  <a:solidFill>
                    <a:srgbClr val="000000"/>
                  </a:solidFill>
                  <a:effectLst/>
                  <a:uFillTx/>
                  <a:latin typeface="+mn-lt"/>
                  <a:ea typeface="+mn-ea"/>
                  <a:cs typeface="+mn-cs"/>
                  <a:sym typeface="Calibri" panose="020F0502020204030204"/>
                </a:rPr>
                <a:t>Repository/Portal</a:t>
              </a:r>
              <a:endParaRPr kumimoji="0" lang="en-GB" sz="1050" b="1" i="0" u="none" strike="noStrike" cap="none" spc="0" normalizeH="0" baseline="0" dirty="0">
                <a:ln>
                  <a:noFill/>
                </a:ln>
                <a:solidFill>
                  <a:srgbClr val="000000"/>
                </a:solidFill>
                <a:effectLst/>
                <a:uFillTx/>
                <a:latin typeface="+mn-lt"/>
                <a:ea typeface="+mn-ea"/>
                <a:cs typeface="+mn-cs"/>
                <a:sym typeface="Calibri" panose="020F0502020204030204"/>
              </a:endParaRPr>
            </a:p>
          </p:txBody>
        </p:sp>
        <p:sp>
          <p:nvSpPr>
            <p:cNvPr id="78" name="TextBox 132"/>
            <p:cNvSpPr txBox="1"/>
            <p:nvPr/>
          </p:nvSpPr>
          <p:spPr>
            <a:xfrm>
              <a:off x="9324975" y="3224803"/>
              <a:ext cx="862155" cy="1323437"/>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algn="l" defTabSz="457200" rtl="0" fontAlgn="auto" latinLnBrk="0" hangingPunct="0">
                <a:lnSpc>
                  <a:spcPct val="100000"/>
                </a:lnSpc>
                <a:spcBef>
                  <a:spcPts val="0"/>
                </a:spcBef>
                <a:spcAft>
                  <a:spcPts val="0"/>
                </a:spcAft>
                <a:buClrTx/>
                <a:buSzTx/>
                <a:buFontTx/>
                <a:buNone/>
              </a:pPr>
              <a:r>
                <a:rPr kumimoji="0" lang="en-GB" sz="800" b="1" i="0" strike="noStrike" cap="none" spc="0" normalizeH="0" baseline="0" dirty="0" smtClean="0">
                  <a:ln>
                    <a:noFill/>
                  </a:ln>
                  <a:solidFill>
                    <a:srgbClr val="000000"/>
                  </a:solidFill>
                  <a:effectLst/>
                  <a:uFillTx/>
                  <a:sym typeface="Calibri" panose="020F0502020204030204"/>
                </a:rPr>
                <a:t>VNFs </a:t>
              </a:r>
            </a:p>
            <a:p>
              <a:pPr marL="0" marR="0" indent="0" algn="l" defTabSz="457200" rtl="0" fontAlgn="auto" latinLnBrk="0" hangingPunct="0">
                <a:lnSpc>
                  <a:spcPct val="100000"/>
                </a:lnSpc>
                <a:spcBef>
                  <a:spcPts val="0"/>
                </a:spcBef>
                <a:spcAft>
                  <a:spcPts val="0"/>
                </a:spcAft>
                <a:buClrTx/>
                <a:buSzTx/>
                <a:buFontTx/>
                <a:buNone/>
              </a:pPr>
              <a:r>
                <a:rPr kumimoji="0" lang="en-GB" sz="800" b="1" i="1" u="none" strike="noStrike" cap="none" spc="0" normalizeH="0" baseline="0" dirty="0" smtClean="0">
                  <a:ln>
                    <a:noFill/>
                  </a:ln>
                  <a:solidFill>
                    <a:srgbClr val="00B050"/>
                  </a:solidFill>
                  <a:effectLst/>
                  <a:uFillTx/>
                  <a:sym typeface="Calibri" panose="020F0502020204030204"/>
                </a:rPr>
                <a:t>√</a:t>
              </a:r>
              <a:r>
                <a:rPr kumimoji="0" lang="en-GB" sz="800" b="0" i="0" u="none" strike="noStrike" cap="none" spc="0" normalizeH="0" baseline="0" dirty="0" smtClean="0">
                  <a:ln>
                    <a:noFill/>
                  </a:ln>
                  <a:solidFill>
                    <a:srgbClr val="000000"/>
                  </a:solidFill>
                  <a:effectLst/>
                  <a:uFillTx/>
                  <a:sym typeface="Calibri" panose="020F0502020204030204"/>
                </a:rPr>
                <a:t> </a:t>
              </a:r>
              <a:r>
                <a:rPr kumimoji="0" lang="en-GB" sz="800" b="0" i="0" u="none" strike="noStrike" cap="none" spc="0" normalizeH="0" baseline="0" dirty="0" smtClean="0">
                  <a:ln>
                    <a:noFill/>
                  </a:ln>
                  <a:solidFill>
                    <a:srgbClr val="7F7F7F"/>
                  </a:solidFill>
                  <a:effectLst/>
                  <a:uFillTx/>
                  <a:sym typeface="Calibri" panose="020F0502020204030204"/>
                </a:rPr>
                <a:t>Compliance A</a:t>
              </a:r>
            </a:p>
            <a:p>
              <a:pPr marL="0" marR="0" indent="0" algn="l" defTabSz="457200" rtl="0" fontAlgn="auto" latinLnBrk="0" hangingPunct="0">
                <a:lnSpc>
                  <a:spcPct val="100000"/>
                </a:lnSpc>
                <a:spcBef>
                  <a:spcPts val="0"/>
                </a:spcBef>
                <a:spcAft>
                  <a:spcPts val="0"/>
                </a:spcAft>
                <a:buClrTx/>
                <a:buSzTx/>
                <a:buFontTx/>
                <a:buNone/>
              </a:pPr>
              <a:r>
                <a:rPr lang="en-GB" sz="800" b="1" i="1" dirty="0" smtClean="0">
                  <a:solidFill>
                    <a:srgbClr val="FF0000"/>
                  </a:solidFill>
                </a:rPr>
                <a:t>X</a:t>
              </a:r>
              <a:r>
                <a:rPr lang="en-GB" sz="800" dirty="0" smtClean="0"/>
                <a:t> </a:t>
              </a:r>
              <a:r>
                <a:rPr lang="en-GB" sz="800" dirty="0" smtClean="0">
                  <a:solidFill>
                    <a:srgbClr val="7F7F7F"/>
                  </a:solidFill>
                </a:rPr>
                <a:t>Compliance B</a:t>
              </a:r>
            </a:p>
            <a:p>
              <a:pPr marL="0" marR="0" indent="0" algn="l" defTabSz="457200" rtl="0" fontAlgn="auto" latinLnBrk="0" hangingPunct="0">
                <a:lnSpc>
                  <a:spcPct val="100000"/>
                </a:lnSpc>
                <a:spcBef>
                  <a:spcPts val="0"/>
                </a:spcBef>
                <a:spcAft>
                  <a:spcPts val="0"/>
                </a:spcAft>
                <a:buClrTx/>
                <a:buSzTx/>
                <a:buFontTx/>
                <a:buNone/>
              </a:pPr>
              <a:endParaRPr lang="en-GB" sz="800" dirty="0" smtClean="0"/>
            </a:p>
            <a:p>
              <a:r>
                <a:rPr lang="en-GB" sz="800" b="1" i="1" dirty="0">
                  <a:solidFill>
                    <a:srgbClr val="00B050"/>
                  </a:solidFill>
                </a:rPr>
                <a:t>√</a:t>
              </a:r>
              <a:r>
                <a:rPr lang="en-GB" sz="800" dirty="0"/>
                <a:t> </a:t>
              </a:r>
              <a:r>
                <a:rPr lang="en-GB" sz="800" dirty="0">
                  <a:solidFill>
                    <a:srgbClr val="AF88C2"/>
                  </a:solidFill>
                </a:rPr>
                <a:t>Validation </a:t>
              </a:r>
              <a:r>
                <a:rPr kumimoji="0" lang="en-GB" sz="800" b="0" i="0" u="none" strike="noStrike" cap="none" spc="0" normalizeH="0" baseline="0" dirty="0" smtClean="0">
                  <a:ln>
                    <a:noFill/>
                  </a:ln>
                  <a:solidFill>
                    <a:srgbClr val="AF88C2"/>
                  </a:solidFill>
                  <a:effectLst/>
                  <a:uFillTx/>
                  <a:sym typeface="Calibri" panose="020F0502020204030204"/>
                </a:rPr>
                <a:t>A</a:t>
              </a:r>
            </a:p>
            <a:p>
              <a:r>
                <a:rPr lang="en-GB" sz="800" b="1" i="1" dirty="0">
                  <a:solidFill>
                    <a:srgbClr val="FF0000"/>
                  </a:solidFill>
                </a:rPr>
                <a:t>X</a:t>
              </a:r>
              <a:r>
                <a:rPr lang="en-GB" sz="800" dirty="0"/>
                <a:t> </a:t>
              </a:r>
              <a:r>
                <a:rPr lang="en-GB" sz="800" dirty="0" smtClean="0">
                  <a:solidFill>
                    <a:srgbClr val="AF88C2"/>
                  </a:solidFill>
                </a:rPr>
                <a:t>Validation B</a:t>
              </a:r>
            </a:p>
            <a:p>
              <a:endParaRPr lang="en-GB" sz="800" dirty="0" smtClean="0"/>
            </a:p>
            <a:p>
              <a:r>
                <a:rPr lang="en-GB" sz="800" b="1" i="1" dirty="0">
                  <a:solidFill>
                    <a:srgbClr val="00B050"/>
                  </a:solidFill>
                </a:rPr>
                <a:t>√</a:t>
              </a:r>
              <a:r>
                <a:rPr lang="en-GB" sz="800" dirty="0"/>
                <a:t> </a:t>
              </a:r>
              <a:r>
                <a:rPr lang="en-GB" sz="800" dirty="0" smtClean="0">
                  <a:solidFill>
                    <a:srgbClr val="008CEA"/>
                  </a:solidFill>
                </a:rPr>
                <a:t>Performance </a:t>
              </a:r>
              <a:r>
                <a:rPr lang="en-GB" sz="800" dirty="0">
                  <a:solidFill>
                    <a:srgbClr val="008CEA"/>
                  </a:solidFill>
                </a:rPr>
                <a:t>A</a:t>
              </a:r>
            </a:p>
            <a:p>
              <a:r>
                <a:rPr lang="en-GB" sz="800" b="1" i="1" dirty="0">
                  <a:solidFill>
                    <a:srgbClr val="FF0000"/>
                  </a:solidFill>
                </a:rPr>
                <a:t>X</a:t>
              </a:r>
              <a:r>
                <a:rPr lang="en-GB" sz="800" dirty="0"/>
                <a:t> </a:t>
              </a:r>
              <a:r>
                <a:rPr lang="en-GB" sz="800" dirty="0" smtClean="0">
                  <a:solidFill>
                    <a:srgbClr val="008CEA"/>
                  </a:solidFill>
                </a:rPr>
                <a:t>Performance B</a:t>
              </a:r>
              <a:endParaRPr kumimoji="0" lang="en-GB" sz="800" b="0" i="0" u="none" strike="noStrike" cap="none" spc="0" normalizeH="0" baseline="0" dirty="0" smtClean="0">
                <a:ln>
                  <a:noFill/>
                </a:ln>
                <a:solidFill>
                  <a:srgbClr val="008CEA"/>
                </a:solidFill>
                <a:effectLst/>
                <a:uFillTx/>
                <a:sym typeface="Calibri" panose="020F0502020204030204"/>
              </a:endParaRPr>
            </a:p>
            <a:p>
              <a:pPr marL="0" marR="0" indent="0" algn="l" defTabSz="457200" rtl="0" fontAlgn="auto" latinLnBrk="0" hangingPunct="0">
                <a:lnSpc>
                  <a:spcPct val="100000"/>
                </a:lnSpc>
                <a:spcBef>
                  <a:spcPts val="0"/>
                </a:spcBef>
                <a:spcAft>
                  <a:spcPts val="0"/>
                </a:spcAft>
                <a:buClrTx/>
                <a:buSzTx/>
                <a:buFontTx/>
                <a:buNone/>
              </a:pPr>
              <a:endParaRPr kumimoji="0" lang="en-GB" sz="800" b="0" i="0" u="none" strike="noStrike" cap="none" spc="0" normalizeH="0" baseline="0" dirty="0">
                <a:ln>
                  <a:noFill/>
                </a:ln>
                <a:solidFill>
                  <a:srgbClr val="000000"/>
                </a:solidFill>
                <a:effectLst/>
                <a:uFillTx/>
                <a:sym typeface="Calibri" panose="020F0502020204030204"/>
              </a:endParaRPr>
            </a:p>
          </p:txBody>
        </p:sp>
        <p:sp>
          <p:nvSpPr>
            <p:cNvPr id="79" name="TextBox 145"/>
            <p:cNvSpPr txBox="1"/>
            <p:nvPr/>
          </p:nvSpPr>
          <p:spPr>
            <a:xfrm>
              <a:off x="10292666" y="3229508"/>
              <a:ext cx="837783" cy="1323437"/>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algn="l" defTabSz="457200" rtl="0" fontAlgn="auto" latinLnBrk="0" hangingPunct="0">
                <a:lnSpc>
                  <a:spcPct val="100000"/>
                </a:lnSpc>
                <a:spcBef>
                  <a:spcPts val="0"/>
                </a:spcBef>
                <a:spcAft>
                  <a:spcPts val="0"/>
                </a:spcAft>
                <a:buClrTx/>
                <a:buSzTx/>
                <a:buFontTx/>
                <a:buNone/>
              </a:pPr>
              <a:r>
                <a:rPr lang="en-GB" sz="800" b="1" dirty="0" smtClean="0"/>
                <a:t>NFVI</a:t>
              </a:r>
              <a:r>
                <a:rPr kumimoji="0" lang="en-GB" sz="800" b="1" i="0" strike="noStrike" cap="none" spc="0" normalizeH="0" baseline="0" dirty="0" smtClean="0">
                  <a:ln>
                    <a:noFill/>
                  </a:ln>
                  <a:solidFill>
                    <a:srgbClr val="000000"/>
                  </a:solidFill>
                  <a:effectLst/>
                  <a:uFillTx/>
                  <a:sym typeface="Calibri" panose="020F0502020204030204"/>
                </a:rPr>
                <a:t> </a:t>
              </a:r>
            </a:p>
            <a:p>
              <a:pPr marL="0" marR="0" indent="0" algn="l" defTabSz="457200" rtl="0" fontAlgn="auto" latinLnBrk="0" hangingPunct="0">
                <a:lnSpc>
                  <a:spcPct val="100000"/>
                </a:lnSpc>
                <a:spcBef>
                  <a:spcPts val="0"/>
                </a:spcBef>
                <a:spcAft>
                  <a:spcPts val="0"/>
                </a:spcAft>
                <a:buClrTx/>
                <a:buSzTx/>
                <a:buFontTx/>
                <a:buNone/>
              </a:pPr>
              <a:r>
                <a:rPr kumimoji="0" lang="en-GB" sz="800" b="1" i="1" u="none" strike="noStrike" cap="none" spc="0" normalizeH="0" baseline="0" dirty="0" smtClean="0">
                  <a:ln>
                    <a:noFill/>
                  </a:ln>
                  <a:solidFill>
                    <a:srgbClr val="00B050"/>
                  </a:solidFill>
                  <a:effectLst/>
                  <a:uFillTx/>
                  <a:sym typeface="Calibri" panose="020F0502020204030204"/>
                </a:rPr>
                <a:t>√</a:t>
              </a:r>
              <a:r>
                <a:rPr kumimoji="0" lang="en-GB" sz="800" b="0" i="0" u="none" strike="noStrike" cap="none" spc="0" normalizeH="0" baseline="0" dirty="0" smtClean="0">
                  <a:ln>
                    <a:noFill/>
                  </a:ln>
                  <a:solidFill>
                    <a:srgbClr val="000000"/>
                  </a:solidFill>
                  <a:effectLst/>
                  <a:uFillTx/>
                  <a:sym typeface="Calibri" panose="020F0502020204030204"/>
                </a:rPr>
                <a:t> </a:t>
              </a:r>
              <a:r>
                <a:rPr kumimoji="0" lang="en-GB" sz="800" b="0" i="0" u="none" strike="noStrike" cap="none" spc="0" normalizeH="0" baseline="0" dirty="0" smtClean="0">
                  <a:ln>
                    <a:noFill/>
                  </a:ln>
                  <a:solidFill>
                    <a:srgbClr val="7F7F7F"/>
                  </a:solidFill>
                  <a:effectLst/>
                  <a:uFillTx/>
                  <a:sym typeface="Calibri" panose="020F0502020204030204"/>
                </a:rPr>
                <a:t>Compliance A</a:t>
              </a:r>
            </a:p>
            <a:p>
              <a:pPr marL="0" marR="0" indent="0" algn="l" defTabSz="457200" rtl="0" fontAlgn="auto" latinLnBrk="0" hangingPunct="0">
                <a:lnSpc>
                  <a:spcPct val="100000"/>
                </a:lnSpc>
                <a:spcBef>
                  <a:spcPts val="0"/>
                </a:spcBef>
                <a:spcAft>
                  <a:spcPts val="0"/>
                </a:spcAft>
                <a:buClrTx/>
                <a:buSzTx/>
                <a:buFontTx/>
                <a:buNone/>
              </a:pPr>
              <a:r>
                <a:rPr lang="en-GB" sz="800" b="1" i="1" dirty="0" smtClean="0">
                  <a:solidFill>
                    <a:srgbClr val="FF0000"/>
                  </a:solidFill>
                </a:rPr>
                <a:t>X</a:t>
              </a:r>
              <a:r>
                <a:rPr lang="en-GB" sz="800" dirty="0" smtClean="0"/>
                <a:t> </a:t>
              </a:r>
              <a:r>
                <a:rPr lang="en-GB" sz="800" dirty="0" smtClean="0">
                  <a:solidFill>
                    <a:srgbClr val="7F7F7F"/>
                  </a:solidFill>
                </a:rPr>
                <a:t>Compliance B</a:t>
              </a:r>
            </a:p>
            <a:p>
              <a:pPr marL="0" marR="0" indent="0" algn="l" defTabSz="457200" rtl="0" fontAlgn="auto" latinLnBrk="0" hangingPunct="0">
                <a:lnSpc>
                  <a:spcPct val="100000"/>
                </a:lnSpc>
                <a:spcBef>
                  <a:spcPts val="0"/>
                </a:spcBef>
                <a:spcAft>
                  <a:spcPts val="0"/>
                </a:spcAft>
                <a:buClrTx/>
                <a:buSzTx/>
                <a:buFontTx/>
                <a:buNone/>
              </a:pPr>
              <a:endParaRPr lang="en-GB" sz="800" dirty="0" smtClean="0"/>
            </a:p>
            <a:p>
              <a:r>
                <a:rPr lang="en-GB" sz="800" b="1" i="1" dirty="0">
                  <a:solidFill>
                    <a:srgbClr val="00B050"/>
                  </a:solidFill>
                </a:rPr>
                <a:t>√</a:t>
              </a:r>
              <a:r>
                <a:rPr lang="en-GB" sz="800" dirty="0"/>
                <a:t> </a:t>
              </a:r>
              <a:r>
                <a:rPr lang="en-GB" sz="800" dirty="0">
                  <a:solidFill>
                    <a:srgbClr val="AF88C2"/>
                  </a:solidFill>
                </a:rPr>
                <a:t>Validation </a:t>
              </a:r>
              <a:r>
                <a:rPr kumimoji="0" lang="en-GB" sz="800" b="0" i="0" u="none" strike="noStrike" cap="none" spc="0" normalizeH="0" baseline="0" dirty="0" smtClean="0">
                  <a:ln>
                    <a:noFill/>
                  </a:ln>
                  <a:solidFill>
                    <a:srgbClr val="AF88C2"/>
                  </a:solidFill>
                  <a:effectLst/>
                  <a:uFillTx/>
                  <a:sym typeface="Calibri" panose="020F0502020204030204"/>
                </a:rPr>
                <a:t>A</a:t>
              </a:r>
            </a:p>
            <a:p>
              <a:r>
                <a:rPr lang="en-GB" sz="800" b="1" i="1" dirty="0">
                  <a:solidFill>
                    <a:srgbClr val="FF0000"/>
                  </a:solidFill>
                </a:rPr>
                <a:t>X</a:t>
              </a:r>
              <a:r>
                <a:rPr lang="en-GB" sz="800" dirty="0"/>
                <a:t> </a:t>
              </a:r>
              <a:r>
                <a:rPr lang="en-GB" sz="800" dirty="0" smtClean="0">
                  <a:solidFill>
                    <a:srgbClr val="AF88C2"/>
                  </a:solidFill>
                </a:rPr>
                <a:t>Validation B</a:t>
              </a:r>
            </a:p>
            <a:p>
              <a:endParaRPr lang="en-GB" sz="800" dirty="0" smtClean="0"/>
            </a:p>
            <a:p>
              <a:r>
                <a:rPr lang="en-GB" sz="800" b="1" i="1" dirty="0">
                  <a:solidFill>
                    <a:srgbClr val="00B050"/>
                  </a:solidFill>
                </a:rPr>
                <a:t>√</a:t>
              </a:r>
              <a:r>
                <a:rPr lang="en-GB" sz="800" dirty="0"/>
                <a:t> </a:t>
              </a:r>
              <a:r>
                <a:rPr lang="en-GB" sz="800" dirty="0" smtClean="0">
                  <a:solidFill>
                    <a:srgbClr val="008CEA"/>
                  </a:solidFill>
                </a:rPr>
                <a:t>Performance </a:t>
              </a:r>
              <a:r>
                <a:rPr lang="en-GB" sz="800" dirty="0">
                  <a:solidFill>
                    <a:srgbClr val="008CEA"/>
                  </a:solidFill>
                </a:rPr>
                <a:t>A</a:t>
              </a:r>
            </a:p>
            <a:p>
              <a:r>
                <a:rPr lang="en-GB" sz="800" b="1" i="1" dirty="0">
                  <a:solidFill>
                    <a:srgbClr val="FF0000"/>
                  </a:solidFill>
                </a:rPr>
                <a:t>X</a:t>
              </a:r>
              <a:r>
                <a:rPr lang="en-GB" sz="800" dirty="0"/>
                <a:t> </a:t>
              </a:r>
              <a:r>
                <a:rPr lang="en-GB" sz="800" dirty="0" smtClean="0">
                  <a:solidFill>
                    <a:srgbClr val="008CEA"/>
                  </a:solidFill>
                </a:rPr>
                <a:t>Performance B</a:t>
              </a:r>
              <a:endParaRPr kumimoji="0" lang="en-GB" sz="800" b="0" i="0" u="none" strike="noStrike" cap="none" spc="0" normalizeH="0" baseline="0" dirty="0" smtClean="0">
                <a:ln>
                  <a:noFill/>
                </a:ln>
                <a:solidFill>
                  <a:srgbClr val="008CEA"/>
                </a:solidFill>
                <a:effectLst/>
                <a:uFillTx/>
                <a:sym typeface="Calibri" panose="020F0502020204030204"/>
              </a:endParaRPr>
            </a:p>
            <a:p>
              <a:pPr marL="0" marR="0" indent="0" algn="l" defTabSz="457200" rtl="0" fontAlgn="auto" latinLnBrk="0" hangingPunct="0">
                <a:lnSpc>
                  <a:spcPct val="100000"/>
                </a:lnSpc>
                <a:spcBef>
                  <a:spcPts val="0"/>
                </a:spcBef>
                <a:spcAft>
                  <a:spcPts val="0"/>
                </a:spcAft>
                <a:buClrTx/>
                <a:buSzTx/>
                <a:buFontTx/>
                <a:buNone/>
              </a:pPr>
              <a:endParaRPr kumimoji="0" lang="en-GB" sz="800" b="0" i="0" u="none" strike="noStrike" cap="none" spc="0" normalizeH="0" baseline="0" dirty="0">
                <a:ln>
                  <a:noFill/>
                </a:ln>
                <a:solidFill>
                  <a:srgbClr val="000000"/>
                </a:solidFill>
                <a:effectLst/>
                <a:uFillTx/>
                <a:sym typeface="Calibri" panose="020F0502020204030204"/>
              </a:endParaRPr>
            </a:p>
          </p:txBody>
        </p:sp>
      </p:grpSp>
      <p:grpSp>
        <p:nvGrpSpPr>
          <p:cNvPr id="50" name="Group 49"/>
          <p:cNvGrpSpPr/>
          <p:nvPr/>
        </p:nvGrpSpPr>
        <p:grpSpPr>
          <a:xfrm>
            <a:off x="7832400" y="3538697"/>
            <a:ext cx="933215" cy="654154"/>
            <a:chOff x="10773723" y="3898378"/>
            <a:chExt cx="933215" cy="654154"/>
          </a:xfrm>
        </p:grpSpPr>
        <p:sp>
          <p:nvSpPr>
            <p:cNvPr id="71" name="Oval 70"/>
            <p:cNvSpPr/>
            <p:nvPr/>
          </p:nvSpPr>
          <p:spPr>
            <a:xfrm>
              <a:off x="10773723" y="3898378"/>
              <a:ext cx="933215" cy="654154"/>
            </a:xfrm>
            <a:prstGeom prst="ellipse">
              <a:avLst/>
            </a:prstGeom>
            <a:solidFill>
              <a:schemeClr val="bg1"/>
            </a:solidFill>
            <a:ln>
              <a:solidFill>
                <a:srgbClr val="83CB9D"/>
              </a:solidFill>
            </a:ln>
          </p:spPr>
          <p:style>
            <a:lnRef idx="2">
              <a:schemeClr val="accent3"/>
            </a:lnRef>
            <a:fillRef idx="1">
              <a:schemeClr val="lt1"/>
            </a:fillRef>
            <a:effectRef idx="0">
              <a:schemeClr val="accent3"/>
            </a:effectRef>
            <a:fontRef idx="minor">
              <a:schemeClr val="dk1"/>
            </a:fontRef>
          </p:style>
          <p:txBody>
            <a:bodyPr rot="0" spcFirstLastPara="1"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9pPr>
            </a:lstStyle>
            <a:p>
              <a:pPr marL="0" marR="0" indent="0" algn="l" defTabSz="457200" rtl="0" fontAlgn="auto" latinLnBrk="0" hangingPunct="0">
                <a:lnSpc>
                  <a:spcPct val="100000"/>
                </a:lnSpc>
                <a:spcBef>
                  <a:spcPts val="0"/>
                </a:spcBef>
                <a:spcAft>
                  <a:spcPts val="0"/>
                </a:spcAft>
                <a:buClrTx/>
                <a:buSzTx/>
                <a:buFontTx/>
                <a:buNone/>
              </a:pPr>
              <a:endParaRPr kumimoji="0" lang="en-GB" sz="1800" b="0" i="0" u="none" strike="noStrike" cap="none" spc="0" normalizeH="0" baseline="0">
                <a:ln>
                  <a:noFill/>
                </a:ln>
                <a:solidFill>
                  <a:srgbClr val="000000"/>
                </a:solidFill>
                <a:effectLst/>
                <a:uFillTx/>
                <a:latin typeface="+mn-lt"/>
                <a:ea typeface="+mn-ea"/>
                <a:cs typeface="+mn-cs"/>
                <a:sym typeface="Calibri" panose="020F0502020204030204"/>
              </a:endParaRPr>
            </a:p>
          </p:txBody>
        </p:sp>
        <p:sp>
          <p:nvSpPr>
            <p:cNvPr id="72" name="TextBox 156"/>
            <p:cNvSpPr txBox="1"/>
            <p:nvPr/>
          </p:nvSpPr>
          <p:spPr>
            <a:xfrm>
              <a:off x="10995988" y="4317850"/>
              <a:ext cx="558620" cy="182042"/>
            </a:xfrm>
            <a:prstGeom prst="rect">
              <a:avLst/>
            </a:prstGeom>
          </p:spPr>
          <p:txBody>
            <a:bodyPr wrap="none" lIns="0" tIns="0" rIns="0" bIns="0" rtlCol="0">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a:r>
                <a:rPr lang="en-GB" sz="1050" b="1" dirty="0" smtClean="0">
                  <a:solidFill>
                    <a:srgbClr val="83CB9D"/>
                  </a:solidFill>
                  <a:latin typeface="Vodafone Rg" pitchFamily="34" charset="0"/>
                </a:rPr>
                <a:t>OVP</a:t>
              </a:r>
              <a:endParaRPr lang="en-GB" sz="1050" b="1" dirty="0">
                <a:solidFill>
                  <a:srgbClr val="83CB9D"/>
                </a:solidFill>
                <a:latin typeface="Vodafone Rg" pitchFamily="34" charset="0"/>
              </a:endParaRPr>
            </a:p>
          </p:txBody>
        </p:sp>
        <p:pic>
          <p:nvPicPr>
            <p:cNvPr id="73" name="Picture 72" descr="OPNFV"/>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61667" y="4143168"/>
              <a:ext cx="757327" cy="174682"/>
            </a:xfrm>
            <a:prstGeom prst="rect">
              <a:avLst/>
            </a:prstGeom>
            <a:noFill/>
            <a:extLst>
              <a:ext uri="{909E8E84-426E-40DD-AFC4-6F175D3DCCD1}">
                <a14:hiddenFill xmlns:a14="http://schemas.microsoft.com/office/drawing/2010/main">
                  <a:solidFill>
                    <a:srgbClr val="FFFFFF"/>
                  </a:solidFill>
                </a14:hiddenFill>
              </a:ext>
            </a:extLst>
          </p:spPr>
        </p:pic>
      </p:grpSp>
      <p:sp>
        <p:nvSpPr>
          <p:cNvPr id="51" name="Rectangle 50"/>
          <p:cNvSpPr/>
          <p:nvPr/>
        </p:nvSpPr>
        <p:spPr>
          <a:xfrm>
            <a:off x="4855614" y="1116499"/>
            <a:ext cx="4774267" cy="1885425"/>
          </a:xfrm>
          <a:prstGeom prst="rect">
            <a:avLst/>
          </a:prstGeom>
          <a:noFill/>
          <a:ln w="28575" cap="flat" cmpd="sng" algn="ctr">
            <a:solidFill>
              <a:srgbClr val="1A8AA3"/>
            </a:solidFill>
            <a:prstDash val="solid"/>
            <a:headEnd type="none" w="sm" len="sm"/>
            <a:tailEnd type="none" w="sm" len="sm"/>
          </a:ln>
          <a:effectLst/>
        </p:spPr>
        <p:txBody>
          <a:bodyPr wrap="square" tIns="0" anchor="t" anchorCtr="0"/>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defTabSz="1219110">
              <a:defRPr/>
            </a:pPr>
            <a:endParaRPr lang="en-GB" sz="1867" dirty="0">
              <a:latin typeface="Vodafone Rg"/>
            </a:endParaRPr>
          </a:p>
        </p:txBody>
      </p:sp>
      <p:pic>
        <p:nvPicPr>
          <p:cNvPr id="52" name="Picture 51" descr="ONAP"/>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98560" y="1199532"/>
            <a:ext cx="2264056" cy="448571"/>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52" descr="The IPKat: How good has TMView become?"/>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41143" y="1783259"/>
            <a:ext cx="809939" cy="790755"/>
          </a:xfrm>
          <a:prstGeom prst="rect">
            <a:avLst/>
          </a:prstGeom>
        </p:spPr>
      </p:pic>
      <p:grpSp>
        <p:nvGrpSpPr>
          <p:cNvPr id="54" name="Group 53"/>
          <p:cNvGrpSpPr/>
          <p:nvPr/>
        </p:nvGrpSpPr>
        <p:grpSpPr>
          <a:xfrm>
            <a:off x="7535048" y="1754574"/>
            <a:ext cx="1420777" cy="1247688"/>
            <a:chOff x="6911665" y="2246195"/>
            <a:chExt cx="1065583" cy="935765"/>
          </a:xfrm>
        </p:grpSpPr>
        <p:sp>
          <p:nvSpPr>
            <p:cNvPr id="69" name="TextBox 165"/>
            <p:cNvSpPr txBox="1"/>
            <p:nvPr/>
          </p:nvSpPr>
          <p:spPr>
            <a:xfrm>
              <a:off x="7036781" y="2377835"/>
              <a:ext cx="881492" cy="623248"/>
            </a:xfrm>
            <a:prstGeom prst="rect">
              <a:avLst/>
            </a:prstGeom>
            <a:noFill/>
          </p:spPr>
          <p:txBody>
            <a:bodyPr wrap="none" rtlCol="0">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a:r>
                <a:rPr lang="en-GB" sz="1600" b="1" dirty="0">
                  <a:solidFill>
                    <a:srgbClr val="1F8DA5"/>
                  </a:solidFill>
                  <a:latin typeface="Vodafone Reg"/>
                </a:rPr>
                <a:t>Add to </a:t>
              </a:r>
            </a:p>
            <a:p>
              <a:pPr algn="ctr"/>
              <a:r>
                <a:rPr lang="en-GB" sz="1600" b="1" dirty="0">
                  <a:solidFill>
                    <a:srgbClr val="1F8DA5"/>
                  </a:solidFill>
                  <a:latin typeface="Vodafone Reg"/>
                </a:rPr>
                <a:t>Resource </a:t>
              </a:r>
            </a:p>
            <a:p>
              <a:pPr algn="ctr"/>
              <a:r>
                <a:rPr lang="en-GB" sz="1600" b="1" dirty="0">
                  <a:solidFill>
                    <a:srgbClr val="1F8DA5"/>
                  </a:solidFill>
                  <a:latin typeface="Vodafone Reg"/>
                </a:rPr>
                <a:t>Catalogue</a:t>
              </a:r>
            </a:p>
          </p:txBody>
        </p:sp>
        <p:sp>
          <p:nvSpPr>
            <p:cNvPr id="70" name="Rectangle 69"/>
            <p:cNvSpPr/>
            <p:nvPr/>
          </p:nvSpPr>
          <p:spPr>
            <a:xfrm>
              <a:off x="6911665" y="2246195"/>
              <a:ext cx="1065583" cy="935765"/>
            </a:xfrm>
            <a:prstGeom prst="rect">
              <a:avLst/>
            </a:prstGeom>
            <a:noFill/>
            <a:ln w="28575" cap="flat" cmpd="sng" algn="ctr">
              <a:solidFill>
                <a:srgbClr val="1A8AA3"/>
              </a:solidFill>
              <a:prstDash val="sysDash"/>
              <a:headEnd type="none" w="sm" len="sm"/>
              <a:tailEnd type="none" w="sm" len="sm"/>
            </a:ln>
            <a:effectLst/>
          </p:spPr>
          <p:txBody>
            <a:bodyPr wrap="square" tIns="0" anchor="t" anchorCtr="0"/>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defTabSz="1219110">
                <a:defRPr/>
              </a:pPr>
              <a:endParaRPr lang="en-GB" sz="1867" dirty="0">
                <a:latin typeface="Vodafone Rg"/>
              </a:endParaRPr>
            </a:p>
          </p:txBody>
        </p:sp>
      </p:grpSp>
      <p:sp>
        <p:nvSpPr>
          <p:cNvPr id="55" name="TextBox 168"/>
          <p:cNvSpPr txBox="1"/>
          <p:nvPr/>
        </p:nvSpPr>
        <p:spPr>
          <a:xfrm>
            <a:off x="4968016" y="2536134"/>
            <a:ext cx="1672253" cy="502573"/>
          </a:xfrm>
          <a:prstGeom prst="rect">
            <a:avLst/>
          </a:prstGeom>
          <a:noFill/>
        </p:spPr>
        <p:txBody>
          <a:bodyPr wrap="none" rtlCol="0">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a:r>
              <a:rPr lang="en-GB" sz="1333" b="1" dirty="0">
                <a:solidFill>
                  <a:srgbClr val="07819B"/>
                </a:solidFill>
              </a:rPr>
              <a:t>Check </a:t>
            </a:r>
            <a:r>
              <a:rPr lang="en-GB" sz="1333" b="1" dirty="0" smtClean="0">
                <a:solidFill>
                  <a:srgbClr val="07819B"/>
                </a:solidFill>
              </a:rPr>
              <a:t>Compliance &amp; </a:t>
            </a:r>
          </a:p>
          <a:p>
            <a:pPr algn="ctr"/>
            <a:r>
              <a:rPr lang="en-GB" sz="1333" b="1" dirty="0" smtClean="0">
                <a:solidFill>
                  <a:srgbClr val="07819B"/>
                </a:solidFill>
              </a:rPr>
              <a:t>Certification</a:t>
            </a:r>
            <a:endParaRPr lang="en-GB" sz="1333" b="1" dirty="0">
              <a:solidFill>
                <a:srgbClr val="07819B"/>
              </a:solidFill>
            </a:endParaRPr>
          </a:p>
        </p:txBody>
      </p:sp>
      <p:sp>
        <p:nvSpPr>
          <p:cNvPr id="56" name="Rectangle 55"/>
          <p:cNvSpPr/>
          <p:nvPr/>
        </p:nvSpPr>
        <p:spPr>
          <a:xfrm>
            <a:off x="4856969" y="1754570"/>
            <a:ext cx="1851173" cy="1247687"/>
          </a:xfrm>
          <a:prstGeom prst="rect">
            <a:avLst/>
          </a:prstGeom>
          <a:noFill/>
          <a:ln w="28575" cap="flat" cmpd="sng" algn="ctr">
            <a:solidFill>
              <a:srgbClr val="1A8AA3"/>
            </a:solidFill>
            <a:prstDash val="sysDash"/>
            <a:headEnd type="none" w="sm" len="sm"/>
            <a:tailEnd type="none" w="sm" len="sm"/>
          </a:ln>
          <a:effectLst/>
        </p:spPr>
        <p:txBody>
          <a:bodyPr wrap="square" tIns="0" anchor="t" anchorCtr="0"/>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algn="ctr" defTabSz="1219110">
              <a:defRPr/>
            </a:pPr>
            <a:endParaRPr lang="en-GB" sz="1867" dirty="0">
              <a:latin typeface="Vodafone Rg"/>
            </a:endParaRPr>
          </a:p>
        </p:txBody>
      </p:sp>
      <p:sp>
        <p:nvSpPr>
          <p:cNvPr id="57" name="TextBox 188"/>
          <p:cNvSpPr txBox="1"/>
          <p:nvPr/>
        </p:nvSpPr>
        <p:spPr>
          <a:xfrm>
            <a:off x="9000582" y="1863333"/>
            <a:ext cx="524503" cy="666786"/>
          </a:xfrm>
          <a:prstGeom prst="rect">
            <a:avLst/>
          </a:prstGeom>
          <a:noFill/>
        </p:spPr>
        <p:txBody>
          <a:bodyPr wrap="none" rtlCol="0">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r>
              <a:rPr lang="en-GB" sz="3733" b="1" dirty="0">
                <a:solidFill>
                  <a:srgbClr val="1A8AA3"/>
                </a:solidFill>
              </a:rPr>
              <a:t>…</a:t>
            </a:r>
          </a:p>
        </p:txBody>
      </p:sp>
      <p:cxnSp>
        <p:nvCxnSpPr>
          <p:cNvPr id="58" name="Straight Arrow Connector 57"/>
          <p:cNvCxnSpPr/>
          <p:nvPr/>
        </p:nvCxnSpPr>
        <p:spPr>
          <a:xfrm>
            <a:off x="6749562" y="2372997"/>
            <a:ext cx="740140" cy="0"/>
          </a:xfrm>
          <a:prstGeom prst="straightConnector1">
            <a:avLst/>
          </a:prstGeom>
          <a:ln w="38100">
            <a:solidFill>
              <a:srgbClr val="1A8AA3"/>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59" name="TextBox 191"/>
          <p:cNvSpPr txBox="1"/>
          <p:nvPr/>
        </p:nvSpPr>
        <p:spPr>
          <a:xfrm>
            <a:off x="6837077" y="1909905"/>
            <a:ext cx="465192" cy="502766"/>
          </a:xfrm>
          <a:prstGeom prst="rect">
            <a:avLst/>
          </a:prstGeom>
          <a:noFill/>
        </p:spPr>
        <p:txBody>
          <a:bodyPr wrap="none" rtlCol="0">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r>
              <a:rPr lang="en-GB" sz="2667" b="1" dirty="0">
                <a:solidFill>
                  <a:srgbClr val="00B050"/>
                </a:solidFill>
                <a:latin typeface="Berlin Sans FB Demi" panose="020E0802020502020306" pitchFamily="34" charset="0"/>
              </a:rPr>
              <a:t>√</a:t>
            </a:r>
          </a:p>
        </p:txBody>
      </p:sp>
      <p:sp>
        <p:nvSpPr>
          <p:cNvPr id="60" name="Rounded Rectangle 59"/>
          <p:cNvSpPr/>
          <p:nvPr/>
        </p:nvSpPr>
        <p:spPr>
          <a:xfrm>
            <a:off x="2406316" y="1932604"/>
            <a:ext cx="1478438" cy="825971"/>
          </a:xfrm>
          <a:prstGeom prst="roundRect">
            <a:avLst/>
          </a:prstGeom>
          <a:ln w="57150">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chemeClr val="dk1"/>
                </a:solidFill>
                <a:effectLst/>
                <a:uFillTx/>
                <a:latin typeface="+mn-lt"/>
                <a:ea typeface="+mn-ea"/>
                <a:cs typeface="+mn-cs"/>
                <a:sym typeface="Calibri" panose="020F0502020204030204"/>
              </a:defRPr>
            </a:lvl9pPr>
          </a:lstStyle>
          <a:p>
            <a:pPr algn="ctr"/>
            <a:r>
              <a:rPr lang="en-GB" sz="1600" b="1" dirty="0" smtClean="0">
                <a:solidFill>
                  <a:schemeClr val="tx1"/>
                </a:solidFill>
                <a:latin typeface="+mj-lt"/>
              </a:rPr>
              <a:t>Pre-certified Vendor VSP</a:t>
            </a:r>
            <a:endParaRPr lang="en-GB" sz="1600" b="1" dirty="0">
              <a:solidFill>
                <a:schemeClr val="tx1"/>
              </a:solidFill>
              <a:latin typeface="+mj-lt"/>
            </a:endParaRPr>
          </a:p>
        </p:txBody>
      </p:sp>
      <p:sp>
        <p:nvSpPr>
          <p:cNvPr id="61" name="TextBox 196"/>
          <p:cNvSpPr txBox="1"/>
          <p:nvPr/>
        </p:nvSpPr>
        <p:spPr>
          <a:xfrm>
            <a:off x="3943843" y="1915623"/>
            <a:ext cx="981744" cy="338554"/>
          </a:xfrm>
          <a:prstGeom prst="rect">
            <a:avLst/>
          </a:prstGeom>
          <a:noFill/>
        </p:spPr>
        <p:txBody>
          <a:bodyPr wrap="none" rtlCol="0">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r>
              <a:rPr lang="en-GB" sz="1600" dirty="0" smtClean="0">
                <a:solidFill>
                  <a:schemeClr val="tx1"/>
                </a:solidFill>
              </a:rPr>
              <a:t>On-board</a:t>
            </a:r>
            <a:endParaRPr lang="en-GB" sz="1600" dirty="0">
              <a:solidFill>
                <a:schemeClr val="tx1"/>
              </a:solidFill>
            </a:endParaRPr>
          </a:p>
        </p:txBody>
      </p:sp>
      <p:cxnSp>
        <p:nvCxnSpPr>
          <p:cNvPr id="62" name="Straight Arrow Connector 61"/>
          <p:cNvCxnSpPr/>
          <p:nvPr/>
        </p:nvCxnSpPr>
        <p:spPr>
          <a:xfrm flipV="1">
            <a:off x="3884754" y="2328675"/>
            <a:ext cx="984885" cy="1"/>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3" name="Elbow Connector 62"/>
          <p:cNvCxnSpPr>
            <a:endCxn id="84" idx="6"/>
          </p:cNvCxnSpPr>
          <p:nvPr/>
        </p:nvCxnSpPr>
        <p:spPr>
          <a:xfrm rot="10800000" flipV="1">
            <a:off x="3364936" y="3023062"/>
            <a:ext cx="1920334" cy="1748795"/>
          </a:xfrm>
          <a:prstGeom prst="bentConnector3">
            <a:avLst>
              <a:gd name="adj1" fmla="val 116"/>
            </a:avLst>
          </a:prstGeom>
          <a:noFill/>
          <a:ln w="25400" cap="flat">
            <a:solidFill>
              <a:srgbClr val="07829C"/>
            </a:solidFill>
            <a:prstDash val="solid"/>
            <a:round/>
            <a:headEnd type="triangle" w="lg" len="lg"/>
            <a:tailEnd type="triangle" w="lg" len="lg"/>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cxnSp>
        <p:nvCxnSpPr>
          <p:cNvPr id="64" name="Elbow Connector 63"/>
          <p:cNvCxnSpPr>
            <a:stCxn id="56" idx="2"/>
            <a:endCxn id="71" idx="2"/>
          </p:cNvCxnSpPr>
          <p:nvPr/>
        </p:nvCxnSpPr>
        <p:spPr>
          <a:xfrm rot="16200000" flipH="1">
            <a:off x="6375720" y="2409093"/>
            <a:ext cx="863517" cy="2049844"/>
          </a:xfrm>
          <a:prstGeom prst="bentConnector2">
            <a:avLst/>
          </a:prstGeom>
          <a:noFill/>
          <a:ln w="25400" cap="flat">
            <a:solidFill>
              <a:srgbClr val="85CC9F"/>
            </a:solidFill>
            <a:prstDash val="solid"/>
            <a:round/>
            <a:headEnd type="triangle" w="lg" len="lg"/>
            <a:tailEnd type="triangle" w="lg" len="lg"/>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sp>
        <p:nvSpPr>
          <p:cNvPr id="65" name="TextBox 13"/>
          <p:cNvSpPr txBox="1"/>
          <p:nvPr/>
        </p:nvSpPr>
        <p:spPr>
          <a:xfrm>
            <a:off x="5854385" y="3286005"/>
            <a:ext cx="2564161" cy="553996"/>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horz" wrap="non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defTabSz="457200" rtl="0" fontAlgn="auto" latinLnBrk="0" hangingPunct="0">
              <a:lnSpc>
                <a:spcPct val="100000"/>
              </a:lnSpc>
              <a:spcBef>
                <a:spcPts val="0"/>
              </a:spcBef>
              <a:spcAft>
                <a:spcPts val="0"/>
              </a:spcAft>
              <a:buClrTx/>
              <a:buSzTx/>
              <a:buFontTx/>
              <a:buNone/>
            </a:pPr>
            <a:r>
              <a:rPr kumimoji="0" lang="en-GB" sz="1600" b="1" i="0" u="none" strike="noStrike" cap="none" spc="0" normalizeH="0" baseline="0" dirty="0" smtClean="0">
                <a:ln>
                  <a:noFill/>
                </a:ln>
                <a:solidFill>
                  <a:srgbClr val="85CC9F"/>
                </a:solidFill>
                <a:effectLst/>
                <a:uFillTx/>
                <a:latin typeface="+mn-lt"/>
                <a:ea typeface="+mn-ea"/>
                <a:cs typeface="+mn-cs"/>
                <a:sym typeface="Calibri" panose="020F0502020204030204"/>
              </a:rPr>
              <a:t>Query:</a:t>
            </a:r>
            <a:r>
              <a:rPr kumimoji="0" lang="en-GB" sz="1600" b="1" i="0" u="none" strike="noStrike" cap="none" spc="0" normalizeH="0" dirty="0" smtClean="0">
                <a:ln>
                  <a:noFill/>
                </a:ln>
                <a:solidFill>
                  <a:srgbClr val="85CC9F"/>
                </a:solidFill>
                <a:effectLst/>
                <a:uFillTx/>
                <a:latin typeface="+mn-lt"/>
                <a:ea typeface="+mn-ea"/>
                <a:cs typeface="+mn-cs"/>
                <a:sym typeface="Calibri" panose="020F0502020204030204"/>
              </a:rPr>
              <a:t> </a:t>
            </a:r>
            <a:r>
              <a:rPr kumimoji="0" lang="en-GB" sz="1400" b="1" i="0" u="none" strike="noStrike" cap="none" spc="0" normalizeH="0" baseline="0" dirty="0" smtClean="0">
                <a:ln>
                  <a:noFill/>
                </a:ln>
                <a:solidFill>
                  <a:srgbClr val="85CC9F"/>
                </a:solidFill>
                <a:effectLst/>
                <a:uFillTx/>
                <a:latin typeface="+mn-lt"/>
                <a:ea typeface="+mn-ea"/>
                <a:cs typeface="+mn-cs"/>
                <a:sym typeface="Calibri" panose="020F0502020204030204"/>
              </a:rPr>
              <a:t>Check what certification </a:t>
            </a:r>
          </a:p>
          <a:p>
            <a:pPr marL="0" marR="0" indent="0" defTabSz="457200" rtl="0" fontAlgn="auto" latinLnBrk="0" hangingPunct="0">
              <a:lnSpc>
                <a:spcPct val="100000"/>
              </a:lnSpc>
              <a:spcBef>
                <a:spcPts val="0"/>
              </a:spcBef>
              <a:spcAft>
                <a:spcPts val="0"/>
              </a:spcAft>
              <a:buClrTx/>
              <a:buSzTx/>
              <a:buFontTx/>
              <a:buNone/>
            </a:pPr>
            <a:r>
              <a:rPr kumimoji="0" lang="en-GB" sz="1400" b="1" i="0" u="none" strike="noStrike" cap="none" spc="0" normalizeH="0" baseline="0" dirty="0" smtClean="0">
                <a:ln>
                  <a:noFill/>
                </a:ln>
                <a:solidFill>
                  <a:srgbClr val="85CC9F"/>
                </a:solidFill>
                <a:effectLst/>
                <a:uFillTx/>
                <a:latin typeface="+mn-lt"/>
                <a:ea typeface="+mn-ea"/>
                <a:cs typeface="+mn-cs"/>
                <a:sym typeface="Calibri" panose="020F0502020204030204"/>
              </a:rPr>
              <a:t>VNF has</a:t>
            </a:r>
            <a:endParaRPr kumimoji="0" lang="en-GB" sz="1400" b="1" i="0" u="none" strike="noStrike" cap="none" spc="0" normalizeH="0" baseline="0" dirty="0">
              <a:ln>
                <a:noFill/>
              </a:ln>
              <a:solidFill>
                <a:srgbClr val="85CC9F"/>
              </a:solidFill>
              <a:effectLst/>
              <a:uFillTx/>
              <a:latin typeface="+mn-lt"/>
              <a:ea typeface="+mn-ea"/>
              <a:cs typeface="+mn-cs"/>
              <a:sym typeface="Calibri" panose="020F0502020204030204"/>
            </a:endParaRPr>
          </a:p>
        </p:txBody>
      </p:sp>
      <p:sp>
        <p:nvSpPr>
          <p:cNvPr id="66" name="TextBox 199"/>
          <p:cNvSpPr txBox="1"/>
          <p:nvPr/>
        </p:nvSpPr>
        <p:spPr>
          <a:xfrm>
            <a:off x="3816954" y="4877833"/>
            <a:ext cx="2520881" cy="1015661"/>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horz" wrap="non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algn="l" defTabSz="457200" rtl="0" fontAlgn="auto" latinLnBrk="0" hangingPunct="0">
              <a:lnSpc>
                <a:spcPct val="100000"/>
              </a:lnSpc>
              <a:spcBef>
                <a:spcPts val="0"/>
              </a:spcBef>
              <a:spcAft>
                <a:spcPts val="0"/>
              </a:spcAft>
              <a:buClrTx/>
              <a:buSzTx/>
              <a:buFontTx/>
              <a:buNone/>
            </a:pPr>
            <a:r>
              <a:rPr kumimoji="0" lang="en-GB" sz="1600" b="1" i="0" u="none" strike="noStrike" cap="none" spc="0" normalizeH="0" baseline="0" dirty="0" smtClean="0">
                <a:ln>
                  <a:noFill/>
                </a:ln>
                <a:solidFill>
                  <a:srgbClr val="07829C"/>
                </a:solidFill>
                <a:effectLst/>
                <a:uFillTx/>
                <a:sym typeface="Calibri" panose="020F0502020204030204"/>
              </a:rPr>
              <a:t>Perform Ad-hoc </a:t>
            </a:r>
          </a:p>
          <a:p>
            <a:pPr marL="0" marR="0" indent="0" algn="l" defTabSz="457200" rtl="0" fontAlgn="auto" latinLnBrk="0" hangingPunct="0">
              <a:lnSpc>
                <a:spcPct val="100000"/>
              </a:lnSpc>
              <a:spcBef>
                <a:spcPts val="0"/>
              </a:spcBef>
              <a:spcAft>
                <a:spcPts val="0"/>
              </a:spcAft>
              <a:buClrTx/>
              <a:buSzTx/>
              <a:buFontTx/>
              <a:buNone/>
            </a:pPr>
            <a:r>
              <a:rPr kumimoji="0" lang="en-GB" sz="1600" b="1" i="0" u="none" strike="noStrike" cap="none" spc="0" normalizeH="0" baseline="0" dirty="0" smtClean="0">
                <a:ln>
                  <a:noFill/>
                </a:ln>
                <a:solidFill>
                  <a:srgbClr val="07829C"/>
                </a:solidFill>
                <a:effectLst/>
                <a:uFillTx/>
                <a:sym typeface="Calibri" panose="020F0502020204030204"/>
              </a:rPr>
              <a:t>complianc</a:t>
            </a:r>
            <a:r>
              <a:rPr lang="en-GB" sz="1600" b="1" dirty="0" smtClean="0">
                <a:solidFill>
                  <a:srgbClr val="07829C"/>
                </a:solidFill>
              </a:rPr>
              <a:t>e check </a:t>
            </a:r>
          </a:p>
          <a:p>
            <a:pPr marL="0" marR="0" indent="0" algn="l" defTabSz="457200" rtl="0" fontAlgn="auto" latinLnBrk="0" hangingPunct="0">
              <a:lnSpc>
                <a:spcPct val="100000"/>
              </a:lnSpc>
              <a:spcBef>
                <a:spcPts val="0"/>
              </a:spcBef>
              <a:spcAft>
                <a:spcPts val="0"/>
              </a:spcAft>
              <a:buClrTx/>
              <a:buSzTx/>
              <a:buFontTx/>
              <a:buNone/>
            </a:pPr>
            <a:r>
              <a:rPr lang="en-GB" sz="1600" b="1" dirty="0" smtClean="0">
                <a:solidFill>
                  <a:srgbClr val="07829C"/>
                </a:solidFill>
              </a:rPr>
              <a:t>(Submit for testing)</a:t>
            </a:r>
          </a:p>
          <a:p>
            <a:pPr marL="0" marR="0" indent="0" algn="l" defTabSz="457200" rtl="0" fontAlgn="auto" latinLnBrk="0" hangingPunct="0">
              <a:lnSpc>
                <a:spcPct val="100000"/>
              </a:lnSpc>
              <a:spcBef>
                <a:spcPts val="0"/>
              </a:spcBef>
              <a:spcAft>
                <a:spcPts val="0"/>
              </a:spcAft>
              <a:buClrTx/>
              <a:buSzTx/>
              <a:buFontTx/>
              <a:buNone/>
            </a:pPr>
            <a:r>
              <a:rPr kumimoji="0" lang="en-GB" sz="1200" i="1" u="none" strike="noStrike" cap="none" spc="0" normalizeH="0" baseline="0" dirty="0" smtClean="0">
                <a:ln>
                  <a:noFill/>
                </a:ln>
                <a:solidFill>
                  <a:srgbClr val="07829C"/>
                </a:solidFill>
                <a:effectLst/>
                <a:uFillTx/>
                <a:sym typeface="Calibri" panose="020F0502020204030204"/>
              </a:rPr>
              <a:t>e.g. operator custom compliance check</a:t>
            </a:r>
            <a:endParaRPr kumimoji="0" lang="en-GB" sz="1200" i="1" u="none" strike="noStrike" cap="none" spc="0" normalizeH="0" baseline="0" dirty="0">
              <a:ln>
                <a:noFill/>
              </a:ln>
              <a:solidFill>
                <a:srgbClr val="07829C"/>
              </a:solidFill>
              <a:effectLst/>
              <a:uFillTx/>
              <a:sym typeface="Calibri" panose="020F0502020204030204"/>
            </a:endParaRPr>
          </a:p>
        </p:txBody>
      </p:sp>
      <p:sp>
        <p:nvSpPr>
          <p:cNvPr id="67" name="TextBox 1"/>
          <p:cNvSpPr txBox="1"/>
          <p:nvPr/>
        </p:nvSpPr>
        <p:spPr>
          <a:xfrm>
            <a:off x="5481835" y="2916855"/>
            <a:ext cx="300721" cy="584773"/>
          </a:xfrm>
          <a:prstGeom prst="rect">
            <a:avLst/>
          </a:prstGeom>
          <a:noFill/>
          <a:ln w="38100" cap="flat">
            <a:noFill/>
            <a:miter lim="400000"/>
          </a:ln>
        </p:spPr>
        <p:style>
          <a:lnRef idx="0">
            <a:scrgbClr r="0" g="0" b="0"/>
          </a:lnRef>
          <a:fillRef idx="0">
            <a:scrgbClr r="0" g="0" b="0"/>
          </a:fillRef>
          <a:effectRef idx="0">
            <a:scrgbClr r="0" g="0" b="0"/>
          </a:effectRef>
          <a:fontRef idx="none"/>
        </p:style>
        <p:txBody>
          <a:bodyPr rot="0" spcFirstLastPara="1" vert="horz" wrap="non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algn="l" defTabSz="457200" rtl="0" fontAlgn="auto" latinLnBrk="0" hangingPunct="0">
              <a:lnSpc>
                <a:spcPct val="100000"/>
              </a:lnSpc>
              <a:spcBef>
                <a:spcPts val="0"/>
              </a:spcBef>
              <a:spcAft>
                <a:spcPts val="0"/>
              </a:spcAft>
              <a:buClrTx/>
              <a:buSzTx/>
              <a:buFontTx/>
              <a:buNone/>
            </a:pPr>
            <a:r>
              <a:rPr kumimoji="0" lang="en-GB" sz="3200" b="1" i="0" u="none" strike="noStrike" cap="none" spc="0" normalizeH="0" baseline="0" dirty="0" smtClean="0">
                <a:ln>
                  <a:noFill/>
                </a:ln>
                <a:solidFill>
                  <a:srgbClr val="FF0000"/>
                </a:solidFill>
                <a:effectLst/>
                <a:uFillTx/>
                <a:latin typeface="+mn-lt"/>
                <a:ea typeface="+mn-ea"/>
                <a:cs typeface="+mn-cs"/>
                <a:sym typeface="Calibri" panose="020F0502020204030204"/>
              </a:rPr>
              <a:t>1</a:t>
            </a:r>
            <a:endParaRPr kumimoji="0" lang="en-GB" sz="3200" b="1" i="0" u="none" strike="noStrike" cap="none" spc="0" normalizeH="0" baseline="0" dirty="0">
              <a:ln>
                <a:noFill/>
              </a:ln>
              <a:solidFill>
                <a:srgbClr val="FF0000"/>
              </a:solidFill>
              <a:effectLst/>
              <a:uFillTx/>
              <a:latin typeface="+mn-lt"/>
              <a:ea typeface="+mn-ea"/>
              <a:cs typeface="+mn-cs"/>
              <a:sym typeface="Calibri" panose="020F0502020204030204"/>
            </a:endParaRPr>
          </a:p>
        </p:txBody>
      </p:sp>
      <p:sp>
        <p:nvSpPr>
          <p:cNvPr id="68" name="TextBox 41"/>
          <p:cNvSpPr txBox="1"/>
          <p:nvPr/>
        </p:nvSpPr>
        <p:spPr>
          <a:xfrm>
            <a:off x="4918022" y="2916854"/>
            <a:ext cx="300721" cy="584773"/>
          </a:xfrm>
          <a:prstGeom prst="rect">
            <a:avLst/>
          </a:prstGeom>
          <a:noFill/>
          <a:ln w="38100" cap="flat">
            <a:noFill/>
            <a:miter lim="400000"/>
          </a:ln>
        </p:spPr>
        <p:style>
          <a:lnRef idx="0">
            <a:scrgbClr r="0" g="0" b="0"/>
          </a:lnRef>
          <a:fillRef idx="0">
            <a:scrgbClr r="0" g="0" b="0"/>
          </a:fillRef>
          <a:effectRef idx="0">
            <a:scrgbClr r="0" g="0" b="0"/>
          </a:effectRef>
          <a:fontRef idx="none"/>
        </p:style>
        <p:txBody>
          <a:bodyPr rot="0" spcFirstLastPara="1" vert="horz" wrap="non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algn="l" defTabSz="457200" rtl="0" fontAlgn="auto" latinLnBrk="0" hangingPunct="0">
              <a:lnSpc>
                <a:spcPct val="100000"/>
              </a:lnSpc>
              <a:spcBef>
                <a:spcPts val="0"/>
              </a:spcBef>
              <a:spcAft>
                <a:spcPts val="0"/>
              </a:spcAft>
              <a:buClrTx/>
              <a:buSzTx/>
              <a:buFontTx/>
              <a:buNone/>
            </a:pPr>
            <a:r>
              <a:rPr kumimoji="0" lang="en-GB" sz="3200" b="1" i="0" u="none" strike="noStrike" cap="none" spc="0" normalizeH="0" baseline="0" dirty="0" smtClean="0">
                <a:ln>
                  <a:noFill/>
                </a:ln>
                <a:solidFill>
                  <a:srgbClr val="FF0000"/>
                </a:solidFill>
                <a:effectLst/>
                <a:uFillTx/>
                <a:latin typeface="+mn-lt"/>
                <a:ea typeface="+mn-ea"/>
                <a:cs typeface="+mn-cs"/>
                <a:sym typeface="Calibri" panose="020F0502020204030204"/>
              </a:rPr>
              <a:t>2</a:t>
            </a:r>
            <a:endParaRPr kumimoji="0" lang="en-GB" sz="3200" b="1" i="0" u="none" strike="noStrike" cap="none" spc="0" normalizeH="0" baseline="0" dirty="0">
              <a:ln>
                <a:noFill/>
              </a:ln>
              <a:solidFill>
                <a:srgbClr val="FF0000"/>
              </a:solidFill>
              <a:effectLst/>
              <a:uFillTx/>
              <a:latin typeface="+mn-lt"/>
              <a:ea typeface="+mn-ea"/>
              <a:cs typeface="+mn-cs"/>
              <a:sym typeface="Calibri" panose="020F0502020204030204"/>
            </a:endParaRPr>
          </a:p>
        </p:txBody>
      </p:sp>
      <p:grpSp>
        <p:nvGrpSpPr>
          <p:cNvPr id="44" name="Group 43"/>
          <p:cNvGrpSpPr/>
          <p:nvPr/>
        </p:nvGrpSpPr>
        <p:grpSpPr>
          <a:xfrm>
            <a:off x="559574" y="1909905"/>
            <a:ext cx="889813" cy="1004340"/>
            <a:chOff x="1599956" y="1962672"/>
            <a:chExt cx="889813" cy="1004340"/>
          </a:xfrm>
        </p:grpSpPr>
        <p:pic>
          <p:nvPicPr>
            <p:cNvPr id="45" name="Picture 44" descr="Image result for businessman clipart"/>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07679" y="1962672"/>
              <a:ext cx="771291" cy="771291"/>
            </a:xfrm>
            <a:prstGeom prst="rect">
              <a:avLst/>
            </a:prstGeom>
            <a:noFill/>
            <a:extLst>
              <a:ext uri="{909E8E84-426E-40DD-AFC4-6F175D3DCCD1}">
                <a14:hiddenFill xmlns:a14="http://schemas.microsoft.com/office/drawing/2010/main">
                  <a:solidFill>
                    <a:srgbClr val="FFFFFF"/>
                  </a:solidFill>
                </a14:hiddenFill>
              </a:ext>
            </a:extLst>
          </p:spPr>
        </p:pic>
        <p:sp>
          <p:nvSpPr>
            <p:cNvPr id="48" name="TextBox 66"/>
            <p:cNvSpPr txBox="1"/>
            <p:nvPr/>
          </p:nvSpPr>
          <p:spPr>
            <a:xfrm>
              <a:off x="1599956" y="2690015"/>
              <a:ext cx="889813" cy="276997"/>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4572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pPr marL="0" marR="0" indent="0" algn="ctr" defTabSz="457200" rtl="0" fontAlgn="auto" latinLnBrk="0" hangingPunct="0">
                <a:lnSpc>
                  <a:spcPct val="100000"/>
                </a:lnSpc>
                <a:spcBef>
                  <a:spcPts val="0"/>
                </a:spcBef>
                <a:spcAft>
                  <a:spcPts val="0"/>
                </a:spcAft>
                <a:buClrTx/>
                <a:buSzTx/>
                <a:buFontTx/>
                <a:buNone/>
              </a:pPr>
              <a:r>
                <a:rPr kumimoji="0" lang="en-US" sz="1200" b="1" i="0" u="none" strike="noStrike" cap="none" spc="0" normalizeH="0" baseline="0" dirty="0" smtClean="0">
                  <a:ln>
                    <a:noFill/>
                  </a:ln>
                  <a:solidFill>
                    <a:srgbClr val="000000"/>
                  </a:solidFill>
                  <a:effectLst/>
                  <a:uFillTx/>
                  <a:latin typeface="+mn-lt"/>
                  <a:ea typeface="+mn-ea"/>
                  <a:cs typeface="+mn-cs"/>
                  <a:sym typeface="Calibri" panose="020F0502020204030204"/>
                </a:rPr>
                <a:t>Designer</a:t>
              </a:r>
              <a:endParaRPr kumimoji="0" lang="en-US" sz="1200" b="1" i="0" u="none" strike="noStrike" cap="none" spc="0" normalizeH="0" baseline="0" dirty="0">
                <a:ln>
                  <a:noFill/>
                </a:ln>
                <a:solidFill>
                  <a:srgbClr val="000000"/>
                </a:solidFill>
                <a:effectLst/>
                <a:uFillTx/>
                <a:latin typeface="+mn-lt"/>
                <a:ea typeface="+mn-ea"/>
                <a:cs typeface="+mn-cs"/>
                <a:sym typeface="Calibri" panose="020F0502020204030204"/>
              </a:endParaRPr>
            </a:p>
          </p:txBody>
        </p:sp>
      </p:grpSp>
      <p:cxnSp>
        <p:nvCxnSpPr>
          <p:cNvPr id="87" name="Straight Arrow Connector 86"/>
          <p:cNvCxnSpPr/>
          <p:nvPr/>
        </p:nvCxnSpPr>
        <p:spPr>
          <a:xfrm flipV="1">
            <a:off x="1389347" y="2328676"/>
            <a:ext cx="984885" cy="1"/>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2047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p:cNvSpPr>
            <a:spLocks noGrp="1"/>
          </p:cNvSpPr>
          <p:nvPr>
            <p:ph type="title"/>
          </p:nvPr>
        </p:nvSpPr>
        <p:spPr/>
        <p:txBody>
          <a:bodyPr>
            <a:normAutofit fontScale="90000"/>
          </a:bodyPr>
          <a:lstStyle/>
          <a:p>
            <a:r>
              <a:rPr lang="en-US" dirty="0" smtClean="0"/>
              <a:t>Proposal</a:t>
            </a:r>
            <a:endParaRPr lang="en-US" dirty="0"/>
          </a:p>
        </p:txBody>
      </p:sp>
      <p:sp>
        <p:nvSpPr>
          <p:cNvPr id="4" name="Text Placeholder 3"/>
          <p:cNvSpPr>
            <a:spLocks noGrp="1"/>
          </p:cNvSpPr>
          <p:nvPr>
            <p:ph type="body" sz="quarter" idx="10"/>
          </p:nvPr>
        </p:nvSpPr>
        <p:spPr/>
        <p:txBody>
          <a:bodyPr>
            <a:normAutofit/>
          </a:bodyPr>
          <a:lstStyle/>
          <a:p>
            <a:r>
              <a:rPr lang="en-US" sz="2400" dirty="0" smtClean="0">
                <a:solidFill>
                  <a:srgbClr val="000000"/>
                </a:solidFill>
              </a:rPr>
              <a:t>Certification Query plugin into SDC</a:t>
            </a:r>
            <a:endParaRPr lang="en-US" sz="2400" dirty="0">
              <a:solidFill>
                <a:srgbClr val="000000"/>
              </a:solidFill>
            </a:endParaRPr>
          </a:p>
          <a:p>
            <a:pPr lvl="1"/>
            <a:r>
              <a:rPr lang="en-US" sz="2000" dirty="0"/>
              <a:t>Provide an option in ONAP VSP on-boarding </a:t>
            </a:r>
            <a:r>
              <a:rPr lang="en-US" sz="2000" dirty="0" smtClean="0"/>
              <a:t>flow (within SDC) </a:t>
            </a:r>
            <a:r>
              <a:rPr lang="en-US" sz="2000" dirty="0"/>
              <a:t>to </a:t>
            </a:r>
            <a:r>
              <a:rPr lang="en-US" sz="2000" dirty="0" smtClean="0"/>
              <a:t>query a “certification repository” and check against certification exists for the </a:t>
            </a:r>
            <a:r>
              <a:rPr lang="en-US" sz="2000" dirty="0" err="1" smtClean="0"/>
              <a:t>onboarded</a:t>
            </a:r>
            <a:r>
              <a:rPr lang="en-US" sz="2000" dirty="0" smtClean="0"/>
              <a:t> VSP (VNF).</a:t>
            </a:r>
            <a:endParaRPr lang="en-US" sz="2000" dirty="0"/>
          </a:p>
          <a:p>
            <a:pPr lvl="1"/>
            <a:r>
              <a:rPr lang="en-US" sz="2000" dirty="0"/>
              <a:t>Display the result/report </a:t>
            </a:r>
            <a:r>
              <a:rPr lang="en-US" sz="2000" dirty="0" smtClean="0"/>
              <a:t>from certification repository on </a:t>
            </a:r>
            <a:r>
              <a:rPr lang="en-US" sz="2000" dirty="0"/>
              <a:t>screen and provide </a:t>
            </a:r>
            <a:r>
              <a:rPr lang="en-US" sz="2000" dirty="0" smtClean="0"/>
              <a:t>the user an option </a:t>
            </a:r>
            <a:r>
              <a:rPr lang="en-US" sz="2000" dirty="0"/>
              <a:t>to proceed or re-submit the VSP.</a:t>
            </a:r>
          </a:p>
          <a:p>
            <a:pPr lvl="1"/>
            <a:r>
              <a:rPr lang="en-US" sz="2000" dirty="0"/>
              <a:t>For current </a:t>
            </a:r>
            <a:r>
              <a:rPr lang="en-US" sz="2000" dirty="0" smtClean="0"/>
              <a:t>proposal </a:t>
            </a:r>
            <a:r>
              <a:rPr lang="en-US" sz="2000" dirty="0"/>
              <a:t>- designer may be able to proceed anyway subject to BAU validation checks. In future we can block designer from proceeding in case of failures.</a:t>
            </a:r>
          </a:p>
          <a:p>
            <a:pPr marL="457200" lvl="1" indent="0">
              <a:buNone/>
            </a:pPr>
            <a:endParaRPr lang="en-GB" sz="2000" dirty="0" smtClean="0"/>
          </a:p>
          <a:p>
            <a:r>
              <a:rPr lang="en-US" sz="2400" dirty="0" smtClean="0">
                <a:solidFill>
                  <a:srgbClr val="000000"/>
                </a:solidFill>
              </a:rPr>
              <a:t>Compliance Checks plugin into SDC</a:t>
            </a:r>
            <a:endParaRPr lang="en-US" sz="2400" dirty="0">
              <a:solidFill>
                <a:srgbClr val="000000"/>
              </a:solidFill>
            </a:endParaRPr>
          </a:p>
          <a:p>
            <a:pPr lvl="1"/>
            <a:r>
              <a:rPr lang="en-US" sz="2000" dirty="0" smtClean="0"/>
              <a:t>Provide an option in ONAP VSP on-boarding flow (within SDC) to invoke a compliance and validation checks against the on boarded VSP (VNF)</a:t>
            </a:r>
          </a:p>
          <a:p>
            <a:pPr lvl="1"/>
            <a:r>
              <a:rPr lang="en-US" sz="2000" dirty="0" smtClean="0"/>
              <a:t>Display the result/report on screen and provide user option to proceed or re-submit the VSP.</a:t>
            </a:r>
            <a:endParaRPr lang="en-US" sz="2000" dirty="0"/>
          </a:p>
          <a:p>
            <a:pPr lvl="1"/>
            <a:r>
              <a:rPr lang="en-US" sz="2000" dirty="0" smtClean="0"/>
              <a:t>For current proposal - designer may be able to proceed anyway subject to BAU validation checks. In future we can block designer from proceeding in case of failures.</a:t>
            </a:r>
          </a:p>
        </p:txBody>
      </p:sp>
    </p:spTree>
    <p:extLst>
      <p:ext uri="{BB962C8B-B14F-4D97-AF65-F5344CB8AC3E}">
        <p14:creationId xmlns:p14="http://schemas.microsoft.com/office/powerpoint/2010/main" val="14314751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563" y="441680"/>
            <a:ext cx="10515600" cy="332399"/>
          </a:xfrm>
        </p:spPr>
        <p:txBody>
          <a:bodyPr>
            <a:normAutofit fontScale="90000"/>
          </a:bodyPr>
          <a:lstStyle/>
          <a:p>
            <a:r>
              <a:rPr lang="en-US" sz="2400" dirty="0" smtClean="0">
                <a:solidFill>
                  <a:schemeClr val="bg1"/>
                </a:solidFill>
              </a:rPr>
              <a:t>Proposal Summary</a:t>
            </a:r>
            <a:endParaRPr lang="en-US" sz="2400" dirty="0">
              <a:solidFill>
                <a:schemeClr val="bg1"/>
              </a:solidFill>
            </a:endParaRPr>
          </a:p>
        </p:txBody>
      </p:sp>
      <p:sp>
        <p:nvSpPr>
          <p:cNvPr id="3" name="Slide Number Placeholder 2"/>
          <p:cNvSpPr>
            <a:spLocks noGrp="1"/>
          </p:cNvSpPr>
          <p:nvPr>
            <p:ph type="sldNum" sz="quarter" idx="4"/>
          </p:nvPr>
        </p:nvSpPr>
        <p:spPr/>
        <p:txBody>
          <a:bodyPr/>
          <a:lstStyle/>
          <a:p>
            <a:fld id="{23331C8C-FA04-451E-8E18-09B309337E5D}" type="slidenum">
              <a:rPr lang="en-US" smtClean="0">
                <a:solidFill>
                  <a:srgbClr val="FFFFFF"/>
                </a:solidFill>
              </a:rPr>
              <a:pPr/>
              <a:t>6</a:t>
            </a:fld>
            <a:endParaRPr lang="en-US" dirty="0">
              <a:solidFill>
                <a:srgbClr val="FFFFFF"/>
              </a:solidFill>
            </a:endParaRPr>
          </a:p>
        </p:txBody>
      </p:sp>
      <p:sp>
        <p:nvSpPr>
          <p:cNvPr id="4" name="Content Placeholder 3"/>
          <p:cNvSpPr>
            <a:spLocks noGrp="1"/>
          </p:cNvSpPr>
          <p:nvPr>
            <p:ph idx="1"/>
          </p:nvPr>
        </p:nvSpPr>
        <p:spPr>
          <a:xfrm>
            <a:off x="482868" y="4421243"/>
            <a:ext cx="11450985" cy="1903488"/>
          </a:xfrm>
        </p:spPr>
        <p:txBody>
          <a:bodyPr>
            <a:noAutofit/>
          </a:bodyPr>
          <a:lstStyle/>
          <a:p>
            <a:r>
              <a:rPr lang="en-US" sz="2000" dirty="0"/>
              <a:t>Add dynamic checks within SDC to (1) Query a certification repository such as OVP to what certification a VNF has undergone and (2) invoke VTP to run custom Ad-hoc testing (checks) against VSP (VNF)  prior accepting the VSP (VNF)</a:t>
            </a:r>
          </a:p>
          <a:p>
            <a:r>
              <a:rPr lang="en-US" sz="2000" dirty="0"/>
              <a:t>Allow queries to VTP and the OVP portal as well as to third-party repositories; thus the APIs will be designed to interoperate SDC with that range of end-points </a:t>
            </a:r>
          </a:p>
          <a:p>
            <a:endParaRPr lang="en-US" sz="1600" dirty="0"/>
          </a:p>
        </p:txBody>
      </p:sp>
      <p:sp>
        <p:nvSpPr>
          <p:cNvPr id="6" name="Rectangle 5"/>
          <p:cNvSpPr/>
          <p:nvPr/>
        </p:nvSpPr>
        <p:spPr>
          <a:xfrm>
            <a:off x="7813692" y="1757629"/>
            <a:ext cx="4749282" cy="276999"/>
          </a:xfrm>
          <a:prstGeom prst="rect">
            <a:avLst/>
          </a:prstGeom>
        </p:spPr>
        <p:txBody>
          <a:bodyPr wrap="square">
            <a:spAutoFit/>
          </a:bodyPr>
          <a:lstStyle/>
          <a:p>
            <a:r>
              <a:rPr lang="en-US" sz="1200" dirty="0" smtClean="0">
                <a:hlinkClick r:id="rId2"/>
              </a:rPr>
              <a:t>https</a:t>
            </a:r>
            <a:r>
              <a:rPr lang="en-US" sz="1200" dirty="0">
                <a:hlinkClick r:id="rId2"/>
              </a:rPr>
              <a:t>://wiki.onap.org/pages/viewpage.action?pageId=45305743</a:t>
            </a:r>
            <a:endParaRPr lang="en-US" sz="1200" dirty="0"/>
          </a:p>
        </p:txBody>
      </p:sp>
      <p:pic>
        <p:nvPicPr>
          <p:cNvPr id="8" name="Content Placeholder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81862" y="1079609"/>
            <a:ext cx="5594737" cy="3198193"/>
          </a:xfrm>
          <a:prstGeom prst="rect">
            <a:avLst/>
          </a:prstGeom>
        </p:spPr>
      </p:pic>
    </p:spTree>
    <p:extLst>
      <p:ext uri="{BB962C8B-B14F-4D97-AF65-F5344CB8AC3E}">
        <p14:creationId xmlns:p14="http://schemas.microsoft.com/office/powerpoint/2010/main" val="18907226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p:cNvSpPr>
            <a:spLocks noGrp="1"/>
          </p:cNvSpPr>
          <p:nvPr>
            <p:ph type="title"/>
          </p:nvPr>
        </p:nvSpPr>
        <p:spPr/>
        <p:txBody>
          <a:bodyPr>
            <a:normAutofit fontScale="90000"/>
          </a:bodyPr>
          <a:lstStyle/>
          <a:p>
            <a:r>
              <a:rPr lang="en-US" dirty="0" smtClean="0"/>
              <a:t>Key Contributors</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349380887"/>
              </p:ext>
            </p:extLst>
          </p:nvPr>
        </p:nvGraphicFramePr>
        <p:xfrm>
          <a:off x="314959" y="1377913"/>
          <a:ext cx="11506202" cy="3826382"/>
        </p:xfrm>
        <a:graphic>
          <a:graphicData uri="http://schemas.openxmlformats.org/drawingml/2006/table">
            <a:tbl>
              <a:tblPr firstRow="1" bandRow="1">
                <a:tableStyleId>{5C22544A-7EE6-4342-B048-85BDC9FD1C3A}</a:tableStyleId>
              </a:tblPr>
              <a:tblGrid>
                <a:gridCol w="2963262">
                  <a:extLst>
                    <a:ext uri="{9D8B030D-6E8A-4147-A177-3AD203B41FA5}">
                      <a16:colId xmlns:a16="http://schemas.microsoft.com/office/drawing/2014/main" xmlns="" val="3223325386"/>
                    </a:ext>
                  </a:extLst>
                </a:gridCol>
                <a:gridCol w="5710136">
                  <a:extLst>
                    <a:ext uri="{9D8B030D-6E8A-4147-A177-3AD203B41FA5}">
                      <a16:colId xmlns:a16="http://schemas.microsoft.com/office/drawing/2014/main" xmlns="" val="3248846561"/>
                    </a:ext>
                  </a:extLst>
                </a:gridCol>
                <a:gridCol w="2832804">
                  <a:extLst>
                    <a:ext uri="{9D8B030D-6E8A-4147-A177-3AD203B41FA5}">
                      <a16:colId xmlns:a16="http://schemas.microsoft.com/office/drawing/2014/main" xmlns="" val="3451211967"/>
                    </a:ext>
                  </a:extLst>
                </a:gridCol>
              </a:tblGrid>
              <a:tr h="5466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Arial" panose="020B0604020202020204" pitchFamily="34" charset="0"/>
                          <a:cs typeface="Arial" panose="020B0604020202020204" pitchFamily="34" charset="0"/>
                        </a:rPr>
                        <a:t>Item</a:t>
                      </a:r>
                    </a:p>
                  </a:txBody>
                  <a:tcPr/>
                </a:tc>
                <a:tc>
                  <a:txBody>
                    <a:bodyPr/>
                    <a:lstStyle/>
                    <a:p>
                      <a:r>
                        <a:rPr lang="en-US" sz="1800" dirty="0" smtClean="0">
                          <a:latin typeface="Arial" panose="020B0604020202020204" pitchFamily="34" charset="0"/>
                          <a:cs typeface="Arial" panose="020B0604020202020204" pitchFamily="34" charset="0"/>
                        </a:rPr>
                        <a:t>Sub-Item</a:t>
                      </a:r>
                      <a:endParaRPr lang="en-US"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Contributor</a:t>
                      </a:r>
                      <a:endParaRPr lang="en-US"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3873052107"/>
                  </a:ext>
                </a:extLst>
              </a:tr>
              <a:tr h="546626">
                <a:tc rowSpan="3">
                  <a:txBody>
                    <a:bodyPr/>
                    <a:lstStyle/>
                    <a:p>
                      <a:r>
                        <a:rPr lang="en-US" sz="1800" dirty="0" smtClean="0">
                          <a:latin typeface="Arial" panose="020B0604020202020204" pitchFamily="34" charset="0"/>
                          <a:cs typeface="Arial" panose="020B0604020202020204" pitchFamily="34" charset="0"/>
                        </a:rPr>
                        <a:t>Certification Query</a:t>
                      </a:r>
                      <a:endParaRPr lang="en-US" sz="1800" dirty="0">
                        <a:latin typeface="Arial" panose="020B0604020202020204" pitchFamily="34" charset="0"/>
                        <a:cs typeface="Arial" panose="020B0604020202020204" pitchFamily="34" charset="0"/>
                      </a:endParaRPr>
                    </a:p>
                  </a:txBody>
                  <a:tcPr anchor="ctr"/>
                </a:tc>
                <a:tc>
                  <a:txBody>
                    <a:bodyPr/>
                    <a:lstStyle/>
                    <a:p>
                      <a:pPr marL="285750" indent="-285750">
                        <a:buFont typeface="Arial" panose="020B0604020202020204" pitchFamily="34" charset="0"/>
                        <a:buChar char="•"/>
                      </a:pPr>
                      <a:r>
                        <a:rPr lang="en-US" sz="1600" dirty="0" smtClean="0">
                          <a:latin typeface="Arial" panose="020B0604020202020204" pitchFamily="34" charset="0"/>
                          <a:cs typeface="Arial" panose="020B0604020202020204" pitchFamily="34" charset="0"/>
                        </a:rPr>
                        <a:t>SDC</a:t>
                      </a:r>
                      <a:r>
                        <a:rPr lang="en-US" sz="1600" baseline="0" dirty="0" smtClean="0">
                          <a:latin typeface="Arial" panose="020B0604020202020204" pitchFamily="34" charset="0"/>
                          <a:cs typeface="Arial" panose="020B0604020202020204" pitchFamily="34" charset="0"/>
                        </a:rPr>
                        <a:t> Frontend</a:t>
                      </a:r>
                    </a:p>
                  </a:txBody>
                  <a:tcPr/>
                </a:tc>
                <a:tc>
                  <a:txBody>
                    <a:bodyPr/>
                    <a:lstStyle/>
                    <a:p>
                      <a:pPr marL="457200" lvl="1" indent="0">
                        <a:buFont typeface="Arial" panose="020B0604020202020204" pitchFamily="34" charset="0"/>
                        <a:buNone/>
                      </a:pPr>
                      <a:r>
                        <a:rPr lang="en-US" sz="1600" baseline="0" dirty="0" smtClean="0">
                          <a:latin typeface="Arial" panose="020B0604020202020204" pitchFamily="34" charset="0"/>
                          <a:cs typeface="Arial" panose="020B0604020202020204" pitchFamily="34" charset="0"/>
                        </a:rPr>
                        <a:t>Vodafone</a:t>
                      </a:r>
                    </a:p>
                  </a:txBody>
                  <a:tcPr/>
                </a:tc>
                <a:extLst>
                  <a:ext uri="{0D108BD9-81ED-4DB2-BD59-A6C34878D82A}">
                    <a16:rowId xmlns:a16="http://schemas.microsoft.com/office/drawing/2014/main" xmlns="" val="2974445576"/>
                  </a:ext>
                </a:extLst>
              </a:tr>
              <a:tr h="546626">
                <a:tc vMerge="1">
                  <a:txBody>
                    <a:bodyPr/>
                    <a:lstStyle/>
                    <a:p>
                      <a:endParaRPr lang="en-US" sz="2800" dirty="0">
                        <a:latin typeface="Arial" panose="020B0604020202020204" pitchFamily="34" charset="0"/>
                        <a:cs typeface="Arial" panose="020B0604020202020204" pitchFamily="34" charset="0"/>
                      </a:endParaRPr>
                    </a:p>
                  </a:txBody>
                  <a:tcPr/>
                </a:tc>
                <a:tc>
                  <a:txBody>
                    <a:bodyPr/>
                    <a:lstStyle/>
                    <a:p>
                      <a:pPr marL="285750" indent="-285750">
                        <a:buFont typeface="Arial" panose="020B0604020202020204" pitchFamily="34" charset="0"/>
                        <a:buChar char="•"/>
                      </a:pPr>
                      <a:r>
                        <a:rPr lang="en-US" sz="1600" baseline="0" dirty="0" smtClean="0">
                          <a:latin typeface="Arial" panose="020B0604020202020204" pitchFamily="34" charset="0"/>
                          <a:cs typeface="Arial" panose="020B0604020202020204" pitchFamily="34" charset="0"/>
                        </a:rPr>
                        <a:t>SDC Backend</a:t>
                      </a:r>
                    </a:p>
                  </a:txBody>
                  <a:tcPr/>
                </a:tc>
                <a:tc>
                  <a:txBody>
                    <a:bodyPr/>
                    <a:lstStyle/>
                    <a:p>
                      <a:pPr marL="457200" lvl="1" indent="0">
                        <a:buFont typeface="Arial" panose="020B0604020202020204" pitchFamily="34" charset="0"/>
                        <a:buNone/>
                      </a:pPr>
                      <a:r>
                        <a:rPr lang="en-US" sz="1600" baseline="0" dirty="0" err="1" smtClean="0">
                          <a:latin typeface="Arial" panose="020B0604020202020204" pitchFamily="34" charset="0"/>
                          <a:cs typeface="Arial" panose="020B0604020202020204" pitchFamily="34" charset="0"/>
                        </a:rPr>
                        <a:t>iconectiv</a:t>
                      </a:r>
                      <a:endParaRPr lang="en-US" sz="1600" baseline="0" dirty="0" smtClean="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464453436"/>
                  </a:ext>
                </a:extLst>
              </a:tr>
              <a:tr h="546626">
                <a:tc vMerge="1">
                  <a:txBody>
                    <a:bodyPr/>
                    <a:lstStyle/>
                    <a:p>
                      <a:endParaRPr lang="en-US" sz="2800" dirty="0">
                        <a:latin typeface="Arial" panose="020B0604020202020204" pitchFamily="34" charset="0"/>
                        <a:cs typeface="Arial" panose="020B0604020202020204" pitchFamily="34" charset="0"/>
                      </a:endParaRPr>
                    </a:p>
                  </a:txBody>
                  <a:tcPr/>
                </a:tc>
                <a:tc>
                  <a:txBody>
                    <a:bodyPr/>
                    <a:lstStyle/>
                    <a:p>
                      <a:pPr marL="285750" indent="-285750">
                        <a:buFont typeface="Arial" panose="020B0604020202020204" pitchFamily="34" charset="0"/>
                        <a:buChar char="•"/>
                      </a:pPr>
                      <a:r>
                        <a:rPr lang="en-US" sz="1600" baseline="0" dirty="0" smtClean="0">
                          <a:latin typeface="Arial" panose="020B0604020202020204" pitchFamily="34" charset="0"/>
                          <a:cs typeface="Arial" panose="020B0604020202020204" pitchFamily="34" charset="0"/>
                        </a:rPr>
                        <a:t>External Repository</a:t>
                      </a:r>
                    </a:p>
                  </a:txBody>
                  <a:tcPr/>
                </a:tc>
                <a:tc>
                  <a:txBody>
                    <a:bodyPr/>
                    <a:lstStyle/>
                    <a:p>
                      <a:pPr marL="457200" lvl="1" indent="0">
                        <a:buFont typeface="Arial" panose="020B0604020202020204" pitchFamily="34" charset="0"/>
                        <a:buNone/>
                      </a:pPr>
                      <a:r>
                        <a:rPr lang="en-US" sz="1600" baseline="0" dirty="0" err="1" smtClean="0">
                          <a:latin typeface="Arial" panose="020B0604020202020204" pitchFamily="34" charset="0"/>
                          <a:cs typeface="Arial" panose="020B0604020202020204" pitchFamily="34" charset="0"/>
                        </a:rPr>
                        <a:t>iconectiv</a:t>
                      </a:r>
                      <a:endParaRPr lang="en-US" sz="1600" baseline="0" dirty="0" smtClean="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2772775909"/>
                  </a:ext>
                </a:extLst>
              </a:tr>
              <a:tr h="546626">
                <a:tc rowSpan="3">
                  <a:txBody>
                    <a:bodyPr/>
                    <a:lstStyle/>
                    <a:p>
                      <a:r>
                        <a:rPr lang="en-US" sz="1800" dirty="0" smtClean="0">
                          <a:latin typeface="Arial" panose="020B0604020202020204" pitchFamily="34" charset="0"/>
                          <a:cs typeface="Arial" panose="020B0604020202020204" pitchFamily="34" charset="0"/>
                        </a:rPr>
                        <a:t>Compliance checks</a:t>
                      </a:r>
                      <a:endParaRPr lang="en-US" sz="1800" dirty="0">
                        <a:latin typeface="Arial" panose="020B0604020202020204" pitchFamily="34" charset="0"/>
                        <a:cs typeface="Arial" panose="020B0604020202020204" pitchFamily="34" charset="0"/>
                      </a:endParaRPr>
                    </a:p>
                  </a:txBody>
                  <a:tcPr/>
                </a:tc>
                <a:tc>
                  <a:txBody>
                    <a:bodyPr/>
                    <a:lstStyle/>
                    <a:p>
                      <a:pPr marL="285750" indent="-285750">
                        <a:buFont typeface="Arial" panose="020B0604020202020204" pitchFamily="34" charset="0"/>
                        <a:buChar char="•"/>
                      </a:pPr>
                      <a:r>
                        <a:rPr lang="en-US" sz="1600" dirty="0" smtClean="0">
                          <a:latin typeface="Arial" panose="020B0604020202020204" pitchFamily="34" charset="0"/>
                          <a:cs typeface="Arial" panose="020B0604020202020204" pitchFamily="34" charset="0"/>
                        </a:rPr>
                        <a:t>SDC</a:t>
                      </a:r>
                      <a:r>
                        <a:rPr lang="en-US" sz="1600" baseline="0" dirty="0" smtClean="0">
                          <a:latin typeface="Arial" panose="020B0604020202020204" pitchFamily="34" charset="0"/>
                          <a:cs typeface="Arial" panose="020B0604020202020204" pitchFamily="34" charset="0"/>
                        </a:rPr>
                        <a:t> Frontend</a:t>
                      </a:r>
                    </a:p>
                  </a:txBody>
                  <a:tcPr/>
                </a:tc>
                <a:tc>
                  <a:txBody>
                    <a:bodyPr/>
                    <a:lstStyle/>
                    <a:p>
                      <a:pPr marL="457200" lvl="1" indent="0">
                        <a:buFont typeface="Arial" panose="020B0604020202020204" pitchFamily="34" charset="0"/>
                        <a:buNone/>
                      </a:pPr>
                      <a:r>
                        <a:rPr lang="en-US" sz="1600" baseline="0" dirty="0" smtClean="0">
                          <a:latin typeface="Arial" panose="020B0604020202020204" pitchFamily="34" charset="0"/>
                          <a:cs typeface="Arial" panose="020B0604020202020204" pitchFamily="34" charset="0"/>
                        </a:rPr>
                        <a:t>Vodafone</a:t>
                      </a:r>
                    </a:p>
                  </a:txBody>
                  <a:tcPr/>
                </a:tc>
                <a:extLst>
                  <a:ext uri="{0D108BD9-81ED-4DB2-BD59-A6C34878D82A}">
                    <a16:rowId xmlns:a16="http://schemas.microsoft.com/office/drawing/2014/main" xmlns="" val="1651627533"/>
                  </a:ext>
                </a:extLst>
              </a:tr>
              <a:tr h="546626">
                <a:tc vMerge="1">
                  <a:txBody>
                    <a:bodyPr/>
                    <a:lstStyle/>
                    <a:p>
                      <a:endParaRPr lang="en-US" sz="1800" dirty="0">
                        <a:latin typeface="Arial" panose="020B0604020202020204" pitchFamily="34" charset="0"/>
                        <a:cs typeface="Arial" panose="020B0604020202020204" pitchFamily="34" charset="0"/>
                      </a:endParaRPr>
                    </a:p>
                  </a:txBody>
                  <a:tcPr/>
                </a:tc>
                <a:tc>
                  <a:txBody>
                    <a:bodyPr/>
                    <a:lstStyle/>
                    <a:p>
                      <a:pPr marL="285750" indent="-285750">
                        <a:buFont typeface="Arial" panose="020B0604020202020204" pitchFamily="34" charset="0"/>
                        <a:buChar char="•"/>
                      </a:pPr>
                      <a:r>
                        <a:rPr lang="en-US" sz="1600" baseline="0" dirty="0" smtClean="0">
                          <a:latin typeface="Arial" panose="020B0604020202020204" pitchFamily="34" charset="0"/>
                          <a:cs typeface="Arial" panose="020B0604020202020204" pitchFamily="34" charset="0"/>
                        </a:rPr>
                        <a:t>SDC Backend</a:t>
                      </a:r>
                    </a:p>
                  </a:txBody>
                  <a:tcPr/>
                </a:tc>
                <a:tc>
                  <a:txBody>
                    <a:bodyPr/>
                    <a:lstStyle/>
                    <a:p>
                      <a:pPr marL="457200" lvl="1" indent="0">
                        <a:buFont typeface="Arial" panose="020B0604020202020204" pitchFamily="34" charset="0"/>
                        <a:buNone/>
                      </a:pPr>
                      <a:r>
                        <a:rPr lang="en-US" sz="1600" baseline="0" dirty="0" err="1" smtClean="0">
                          <a:latin typeface="Arial" panose="020B0604020202020204" pitchFamily="34" charset="0"/>
                          <a:cs typeface="Arial" panose="020B0604020202020204" pitchFamily="34" charset="0"/>
                        </a:rPr>
                        <a:t>iconectiv</a:t>
                      </a:r>
                      <a:endParaRPr lang="en-US" sz="1600" baseline="0" dirty="0" smtClean="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932369934"/>
                  </a:ext>
                </a:extLst>
              </a:tr>
              <a:tr h="546626">
                <a:tc vMerge="1">
                  <a:txBody>
                    <a:bodyPr/>
                    <a:lstStyle/>
                    <a:p>
                      <a:endParaRPr lang="en-US" sz="1800" dirty="0">
                        <a:latin typeface="Arial" panose="020B0604020202020204" pitchFamily="34" charset="0"/>
                        <a:cs typeface="Arial" panose="020B0604020202020204" pitchFamily="34" charset="0"/>
                      </a:endParaRPr>
                    </a:p>
                  </a:txBody>
                  <a:tcPr/>
                </a:tc>
                <a:tc>
                  <a:txBody>
                    <a:bodyPr/>
                    <a:lstStyle/>
                    <a:p>
                      <a:pPr marL="285750" indent="-285750">
                        <a:buFont typeface="Arial" panose="020B0604020202020204" pitchFamily="34" charset="0"/>
                        <a:buChar char="•"/>
                      </a:pPr>
                      <a:r>
                        <a:rPr lang="en-US" sz="1600" baseline="0" dirty="0" smtClean="0">
                          <a:latin typeface="Arial" panose="020B0604020202020204" pitchFamily="34" charset="0"/>
                          <a:cs typeface="Arial" panose="020B0604020202020204" pitchFamily="34" charset="0"/>
                        </a:rPr>
                        <a:t>External Registry</a:t>
                      </a:r>
                    </a:p>
                  </a:txBody>
                  <a:tcPr/>
                </a:tc>
                <a:tc>
                  <a:txBody>
                    <a:bodyPr/>
                    <a:lstStyle/>
                    <a:p>
                      <a:pPr marL="457200" lvl="1" indent="0">
                        <a:buFont typeface="Arial" panose="020B0604020202020204" pitchFamily="34" charset="0"/>
                        <a:buNone/>
                      </a:pPr>
                      <a:r>
                        <a:rPr lang="en-US" sz="1600" baseline="0" dirty="0" err="1" smtClean="0">
                          <a:latin typeface="Arial" panose="020B0604020202020204" pitchFamily="34" charset="0"/>
                          <a:cs typeface="Arial" panose="020B0604020202020204" pitchFamily="34" charset="0"/>
                        </a:rPr>
                        <a:t>iconectiv</a:t>
                      </a:r>
                      <a:endParaRPr lang="en-US" sz="1600" baseline="0" dirty="0" smtClean="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4058836312"/>
                  </a:ext>
                </a:extLst>
              </a:tr>
            </a:tbl>
          </a:graphicData>
        </a:graphic>
      </p:graphicFrame>
    </p:spTree>
    <p:extLst>
      <p:ext uri="{BB962C8B-B14F-4D97-AF65-F5344CB8AC3E}">
        <p14:creationId xmlns:p14="http://schemas.microsoft.com/office/powerpoint/2010/main" val="9464737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p:cNvSpPr>
            <a:spLocks noGrp="1"/>
          </p:cNvSpPr>
          <p:nvPr>
            <p:ph type="title"/>
          </p:nvPr>
        </p:nvSpPr>
        <p:spPr/>
        <p:txBody>
          <a:bodyPr>
            <a:normAutofit fontScale="90000"/>
          </a:bodyPr>
          <a:lstStyle/>
          <a:p>
            <a:r>
              <a:rPr lang="en-US" dirty="0" smtClean="0"/>
              <a:t>ONAP Project Impact</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794164324"/>
              </p:ext>
            </p:extLst>
          </p:nvPr>
        </p:nvGraphicFramePr>
        <p:xfrm>
          <a:off x="298559" y="1138238"/>
          <a:ext cx="11270145" cy="4632960"/>
        </p:xfrm>
        <a:graphic>
          <a:graphicData uri="http://schemas.openxmlformats.org/drawingml/2006/table">
            <a:tbl>
              <a:tblPr firstRow="1" bandRow="1">
                <a:tableStyleId>{5C22544A-7EE6-4342-B048-85BDC9FD1C3A}</a:tableStyleId>
              </a:tblPr>
              <a:tblGrid>
                <a:gridCol w="1562957">
                  <a:extLst>
                    <a:ext uri="{9D8B030D-6E8A-4147-A177-3AD203B41FA5}">
                      <a16:colId xmlns:a16="http://schemas.microsoft.com/office/drawing/2014/main" xmlns="" val="3443422390"/>
                    </a:ext>
                  </a:extLst>
                </a:gridCol>
                <a:gridCol w="8070760">
                  <a:extLst>
                    <a:ext uri="{9D8B030D-6E8A-4147-A177-3AD203B41FA5}">
                      <a16:colId xmlns:a16="http://schemas.microsoft.com/office/drawing/2014/main" xmlns="" val="1976284166"/>
                    </a:ext>
                  </a:extLst>
                </a:gridCol>
                <a:gridCol w="1636428">
                  <a:extLst>
                    <a:ext uri="{9D8B030D-6E8A-4147-A177-3AD203B41FA5}">
                      <a16:colId xmlns:a16="http://schemas.microsoft.com/office/drawing/2014/main" xmlns="" val="3365909482"/>
                    </a:ext>
                  </a:extLst>
                </a:gridCol>
              </a:tblGrid>
              <a:tr h="370840">
                <a:tc>
                  <a:txBody>
                    <a:bodyPr/>
                    <a:lstStyle/>
                    <a:p>
                      <a:r>
                        <a:rPr lang="en-US" sz="2000" dirty="0" smtClean="0">
                          <a:latin typeface="Arial" panose="020B0604020202020204" pitchFamily="34" charset="0"/>
                          <a:cs typeface="Arial" panose="020B0604020202020204" pitchFamily="34" charset="0"/>
                        </a:rPr>
                        <a:t>Project</a:t>
                      </a:r>
                      <a:endParaRPr lang="en-US"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Feature</a:t>
                      </a:r>
                      <a:endParaRPr lang="en-US"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ONAP</a:t>
                      </a:r>
                      <a:r>
                        <a:rPr lang="en-US" sz="2000" baseline="0" dirty="0" smtClean="0">
                          <a:latin typeface="Arial" panose="020B0604020202020204" pitchFamily="34" charset="0"/>
                          <a:cs typeface="Arial" panose="020B0604020202020204" pitchFamily="34" charset="0"/>
                        </a:rPr>
                        <a:t> support</a:t>
                      </a:r>
                      <a:endParaRPr lang="en-US"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2641253822"/>
                  </a:ext>
                </a:extLst>
              </a:tr>
              <a:tr h="370840">
                <a:tc rowSpan="2">
                  <a:txBody>
                    <a:bodyPr/>
                    <a:lstStyle/>
                    <a:p>
                      <a:r>
                        <a:rPr lang="en-US" sz="2000" dirty="0" smtClean="0">
                          <a:latin typeface="Arial" panose="020B0604020202020204" pitchFamily="34" charset="0"/>
                          <a:cs typeface="Arial" panose="020B0604020202020204" pitchFamily="34" charset="0"/>
                        </a:rPr>
                        <a:t>SDC FE</a:t>
                      </a:r>
                      <a:endParaRPr lang="en-US"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Arial" panose="020B0604020202020204" pitchFamily="34" charset="0"/>
                          <a:cs typeface="Arial" panose="020B0604020202020204" pitchFamily="34" charset="0"/>
                        </a:rPr>
                        <a:t>Provide</a:t>
                      </a:r>
                      <a:r>
                        <a:rPr lang="en-US" sz="2000" baseline="0" dirty="0" smtClean="0">
                          <a:latin typeface="Arial" panose="020B0604020202020204" pitchFamily="34" charset="0"/>
                          <a:cs typeface="Arial" panose="020B0604020202020204" pitchFamily="34" charset="0"/>
                        </a:rPr>
                        <a:t> functionality on UI to select Certification Query and Compliance Check. The Compliance Check option to further show input parameters for the selected test cases.</a:t>
                      </a:r>
                      <a:endParaRPr lang="en-US" sz="2000" dirty="0" smtClean="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Arial" panose="020B0604020202020204" pitchFamily="34" charset="0"/>
                          <a:cs typeface="Arial" panose="020B0604020202020204" pitchFamily="34" charset="0"/>
                        </a:rPr>
                        <a:t>Yes – Enhancements to BAU flow</a:t>
                      </a:r>
                    </a:p>
                  </a:txBody>
                  <a:tcPr/>
                </a:tc>
                <a:extLst>
                  <a:ext uri="{0D108BD9-81ED-4DB2-BD59-A6C34878D82A}">
                    <a16:rowId xmlns:a16="http://schemas.microsoft.com/office/drawing/2014/main" xmlns="" val="4189555218"/>
                  </a:ext>
                </a:extLst>
              </a:tr>
              <a:tr h="370840">
                <a:tc vMerge="1">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Arial" panose="020B0604020202020204" pitchFamily="34" charset="0"/>
                          <a:cs typeface="Arial" panose="020B0604020202020204" pitchFamily="34" charset="0"/>
                        </a:rPr>
                        <a:t>Provide functionality on UI to monitor</a:t>
                      </a:r>
                      <a:r>
                        <a:rPr lang="en-US" sz="2000" baseline="0" dirty="0" smtClean="0">
                          <a:latin typeface="Arial" panose="020B0604020202020204" pitchFamily="34" charset="0"/>
                          <a:cs typeface="Arial" panose="020B0604020202020204" pitchFamily="34" charset="0"/>
                        </a:rPr>
                        <a:t> the status/progress of all validations (BAU SDC validation + Certification Query + Compliance Check)</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Arial" panose="020B0604020202020204" pitchFamily="34" charset="0"/>
                          <a:cs typeface="Arial" panose="020B0604020202020204" pitchFamily="34" charset="0"/>
                        </a:rPr>
                        <a:t>Yes- Enhancements to BAU flow</a:t>
                      </a:r>
                    </a:p>
                  </a:txBody>
                  <a:tcPr/>
                </a:tc>
                <a:extLst>
                  <a:ext uri="{0D108BD9-81ED-4DB2-BD59-A6C34878D82A}">
                    <a16:rowId xmlns:a16="http://schemas.microsoft.com/office/drawing/2014/main" xmlns="" val="418000185"/>
                  </a:ext>
                </a:extLst>
              </a:tr>
              <a:tr h="370840">
                <a:tc>
                  <a:txBody>
                    <a:bodyPr/>
                    <a:lstStyle/>
                    <a:p>
                      <a:r>
                        <a:rPr lang="en-US" sz="2000" dirty="0" smtClean="0">
                          <a:latin typeface="Arial" panose="020B0604020202020204" pitchFamily="34" charset="0"/>
                          <a:cs typeface="Arial" panose="020B0604020202020204" pitchFamily="34" charset="0"/>
                        </a:rPr>
                        <a:t>SDC BE</a:t>
                      </a:r>
                      <a:endParaRPr lang="en-US"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aseline="0" dirty="0" smtClean="0">
                          <a:latin typeface="Arial" panose="020B0604020202020204" pitchFamily="34" charset="0"/>
                          <a:cs typeface="Arial" panose="020B0604020202020204" pitchFamily="34" charset="0"/>
                        </a:rPr>
                        <a:t>New SDC BE plugin to invoke REST APIs provided by both Certification repository and registry to support the Certification query as well as Compliance and Certification options selected by user on GUI. </a:t>
                      </a:r>
                    </a:p>
                  </a:txBody>
                  <a:tcPr/>
                </a:tc>
                <a:tc>
                  <a:txBody>
                    <a:bodyPr/>
                    <a:lstStyle/>
                    <a:p>
                      <a:r>
                        <a:rPr lang="en-US" sz="2000" dirty="0" smtClean="0">
                          <a:latin typeface="Arial" panose="020B0604020202020204" pitchFamily="34" charset="0"/>
                          <a:cs typeface="Arial" panose="020B0604020202020204" pitchFamily="34" charset="0"/>
                        </a:rPr>
                        <a:t>No</a:t>
                      </a:r>
                      <a:r>
                        <a:rPr lang="en-US" sz="2000" baseline="0" dirty="0" smtClean="0">
                          <a:latin typeface="Arial" panose="020B0604020202020204" pitchFamily="34" charset="0"/>
                          <a:cs typeface="Arial" panose="020B0604020202020204" pitchFamily="34" charset="0"/>
                        </a:rPr>
                        <a:t> – New feature</a:t>
                      </a:r>
                      <a:endParaRPr lang="en-US"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728385951"/>
                  </a:ext>
                </a:extLst>
              </a:tr>
            </a:tbl>
          </a:graphicData>
        </a:graphic>
      </p:graphicFrame>
    </p:spTree>
    <p:extLst>
      <p:ext uri="{BB962C8B-B14F-4D97-AF65-F5344CB8AC3E}">
        <p14:creationId xmlns:p14="http://schemas.microsoft.com/office/powerpoint/2010/main" val="31601792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97984" y="3050385"/>
            <a:ext cx="10217101" cy="457048"/>
          </a:xfrm>
        </p:spPr>
        <p:txBody>
          <a:bodyPr/>
          <a:lstStyle/>
          <a:p>
            <a:r>
              <a:rPr lang="en-US" dirty="0" smtClean="0"/>
              <a:t>SDC Frontend</a:t>
            </a:r>
            <a:endParaRPr lang="en-US" dirty="0"/>
          </a:p>
        </p:txBody>
      </p:sp>
    </p:spTree>
    <p:extLst>
      <p:ext uri="{BB962C8B-B14F-4D97-AF65-F5344CB8AC3E}">
        <p14:creationId xmlns:p14="http://schemas.microsoft.com/office/powerpoint/2010/main" val="38058330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MPOWERBULLET" val="EMPOWERBULLET"/>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4</TotalTime>
  <Words>1763</Words>
  <Application>Microsoft Office PowerPoint</Application>
  <PresentationFormat>Widescreen</PresentationFormat>
  <Paragraphs>386</Paragraphs>
  <Slides>27</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27</vt:i4>
      </vt:variant>
    </vt:vector>
  </HeadingPairs>
  <TitlesOfParts>
    <vt:vector size="38" baseType="lpstr">
      <vt:lpstr>.AppleSystemUIFont</vt:lpstr>
      <vt:lpstr>Arial</vt:lpstr>
      <vt:lpstr>Berlin Sans FB Demi</vt:lpstr>
      <vt:lpstr>Calibri</vt:lpstr>
      <vt:lpstr>Calibri Light</vt:lpstr>
      <vt:lpstr>Courier New</vt:lpstr>
      <vt:lpstr>Helvetica Neue Light</vt:lpstr>
      <vt:lpstr>Segoe UI Black</vt:lpstr>
      <vt:lpstr>Vodafone Reg</vt:lpstr>
      <vt:lpstr>Vodafone Rg</vt:lpstr>
      <vt:lpstr>Office Theme</vt:lpstr>
      <vt:lpstr>VSP Compliance    Vodafone Group iconectiv </vt:lpstr>
      <vt:lpstr>Introduction</vt:lpstr>
      <vt:lpstr>Rationale</vt:lpstr>
      <vt:lpstr>Proposal</vt:lpstr>
      <vt:lpstr>Proposal</vt:lpstr>
      <vt:lpstr>Proposal Summary</vt:lpstr>
      <vt:lpstr>Key Contributors</vt:lpstr>
      <vt:lpstr>ONAP Project Impact</vt:lpstr>
      <vt:lpstr>SDC Frontend</vt:lpstr>
      <vt:lpstr>SDC Validation Trigger</vt:lpstr>
      <vt:lpstr>SDC Submit Certification and Compliance Checks</vt:lpstr>
      <vt:lpstr>SDC Monitor Validation Summary</vt:lpstr>
      <vt:lpstr>SDC Monitor Validation Details</vt:lpstr>
      <vt:lpstr>Execution</vt:lpstr>
      <vt:lpstr>JIRA</vt:lpstr>
      <vt:lpstr>Certifications Query Backend</vt:lpstr>
      <vt:lpstr>Software Modules </vt:lpstr>
      <vt:lpstr>SDC Designer Onboarding Flow</vt:lpstr>
      <vt:lpstr>Design Time Flow</vt:lpstr>
      <vt:lpstr>Repository Data Provisioning of Certifications Metadata</vt:lpstr>
      <vt:lpstr>Deliverables </vt:lpstr>
      <vt:lpstr>Compliance Check </vt:lpstr>
      <vt:lpstr>SDC Designer Onboarding Flow</vt:lpstr>
      <vt:lpstr>Design Time Flow (part 1)</vt:lpstr>
      <vt:lpstr>Design Time Flow (part 2)</vt:lpstr>
      <vt:lpstr>External Registry Data Provisioning of Compliance Metadata</vt:lpstr>
      <vt:lpstr>Deliverables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Mangini, Susan</cp:lastModifiedBy>
  <cp:revision>416</cp:revision>
  <dcterms:created xsi:type="dcterms:W3CDTF">2017-02-27T16:23:08Z</dcterms:created>
  <dcterms:modified xsi:type="dcterms:W3CDTF">2019-01-09T16:11:00Z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359f705-2ba0-454b-9cfc-6ce5bcaac040_Enabled">
    <vt:lpwstr>True</vt:lpwstr>
  </property>
  <property fmtid="{D5CDD505-2E9C-101B-9397-08002B2CF9AE}" pid="3" name="MSIP_Label_0359f705-2ba0-454b-9cfc-6ce5bcaac040_SiteId">
    <vt:lpwstr>68283f3b-8487-4c86-adb3-a5228f18b893</vt:lpwstr>
  </property>
  <property fmtid="{D5CDD505-2E9C-101B-9397-08002B2CF9AE}" pid="4" name="MSIP_Label_0359f705-2ba0-454b-9cfc-6ce5bcaac040_Owner">
    <vt:lpwstr>atul.purohit1@vodafone.com</vt:lpwstr>
  </property>
  <property fmtid="{D5CDD505-2E9C-101B-9397-08002B2CF9AE}" pid="5" name="MSIP_Label_0359f705-2ba0-454b-9cfc-6ce5bcaac040_SetDate">
    <vt:lpwstr>2019-01-08T06:13:18.5808855Z</vt:lpwstr>
  </property>
  <property fmtid="{D5CDD505-2E9C-101B-9397-08002B2CF9AE}" pid="6" name="MSIP_Label_0359f705-2ba0-454b-9cfc-6ce5bcaac040_Name">
    <vt:lpwstr>C2 General</vt:lpwstr>
  </property>
  <property fmtid="{D5CDD505-2E9C-101B-9397-08002B2CF9AE}" pid="7" name="MSIP_Label_0359f705-2ba0-454b-9cfc-6ce5bcaac040_Application">
    <vt:lpwstr>Microsoft Azure Information Protection</vt:lpwstr>
  </property>
  <property fmtid="{D5CDD505-2E9C-101B-9397-08002B2CF9AE}" pid="8" name="MSIP_Label_0359f705-2ba0-454b-9cfc-6ce5bcaac040_Extended_MSFT_Method">
    <vt:lpwstr>Automatic</vt:lpwstr>
  </property>
  <property fmtid="{D5CDD505-2E9C-101B-9397-08002B2CF9AE}" pid="9" name="Sensitivity">
    <vt:lpwstr>C2 General</vt:lpwstr>
  </property>
</Properties>
</file>