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72" r:id="rId1"/>
  </p:sldMasterIdLst>
  <p:notesMasterIdLst>
    <p:notesMasterId r:id="rId96"/>
  </p:notesMasterIdLst>
  <p:sldIdLst>
    <p:sldId id="283" r:id="rId2"/>
    <p:sldId id="393" r:id="rId3"/>
    <p:sldId id="346" r:id="rId4"/>
    <p:sldId id="347" r:id="rId5"/>
    <p:sldId id="340" r:id="rId6"/>
    <p:sldId id="398" r:id="rId7"/>
    <p:sldId id="414" r:id="rId8"/>
    <p:sldId id="435" r:id="rId9"/>
    <p:sldId id="376" r:id="rId10"/>
    <p:sldId id="400" r:id="rId11"/>
    <p:sldId id="401" r:id="rId12"/>
    <p:sldId id="403" r:id="rId13"/>
    <p:sldId id="317" r:id="rId14"/>
    <p:sldId id="420" r:id="rId15"/>
    <p:sldId id="277" r:id="rId16"/>
    <p:sldId id="265" r:id="rId17"/>
    <p:sldId id="352" r:id="rId18"/>
    <p:sldId id="353" r:id="rId19"/>
    <p:sldId id="339" r:id="rId20"/>
    <p:sldId id="282" r:id="rId21"/>
    <p:sldId id="362" r:id="rId22"/>
    <p:sldId id="373" r:id="rId23"/>
    <p:sldId id="354" r:id="rId24"/>
    <p:sldId id="364" r:id="rId25"/>
    <p:sldId id="437" r:id="rId26"/>
    <p:sldId id="443" r:id="rId27"/>
    <p:sldId id="442" r:id="rId28"/>
    <p:sldId id="444" r:id="rId29"/>
    <p:sldId id="453" r:id="rId30"/>
    <p:sldId id="426" r:id="rId31"/>
    <p:sldId id="371" r:id="rId32"/>
    <p:sldId id="374" r:id="rId33"/>
    <p:sldId id="419" r:id="rId34"/>
    <p:sldId id="427" r:id="rId35"/>
    <p:sldId id="425" r:id="rId36"/>
    <p:sldId id="424" r:id="rId37"/>
    <p:sldId id="436" r:id="rId38"/>
    <p:sldId id="438" r:id="rId39"/>
    <p:sldId id="439" r:id="rId40"/>
    <p:sldId id="411" r:id="rId41"/>
    <p:sldId id="412" r:id="rId42"/>
    <p:sldId id="428" r:id="rId43"/>
    <p:sldId id="429" r:id="rId44"/>
    <p:sldId id="430" r:id="rId45"/>
    <p:sldId id="325" r:id="rId46"/>
    <p:sldId id="404" r:id="rId47"/>
    <p:sldId id="408" r:id="rId48"/>
    <p:sldId id="409" r:id="rId49"/>
    <p:sldId id="407" r:id="rId50"/>
    <p:sldId id="416" r:id="rId51"/>
    <p:sldId id="440" r:id="rId52"/>
    <p:sldId id="441" r:id="rId53"/>
    <p:sldId id="447" r:id="rId54"/>
    <p:sldId id="448" r:id="rId55"/>
    <p:sldId id="449" r:id="rId56"/>
    <p:sldId id="450" r:id="rId57"/>
    <p:sldId id="415" r:id="rId58"/>
    <p:sldId id="410" r:id="rId59"/>
    <p:sldId id="406" r:id="rId60"/>
    <p:sldId id="394" r:id="rId61"/>
    <p:sldId id="405" r:id="rId62"/>
    <p:sldId id="421" r:id="rId63"/>
    <p:sldId id="422" r:id="rId64"/>
    <p:sldId id="445" r:id="rId65"/>
    <p:sldId id="423" r:id="rId66"/>
    <p:sldId id="336" r:id="rId67"/>
    <p:sldId id="413" r:id="rId68"/>
    <p:sldId id="418" r:id="rId69"/>
    <p:sldId id="375" r:id="rId70"/>
    <p:sldId id="456" r:id="rId71"/>
    <p:sldId id="460" r:id="rId72"/>
    <p:sldId id="461" r:id="rId73"/>
    <p:sldId id="457" r:id="rId74"/>
    <p:sldId id="458" r:id="rId75"/>
    <p:sldId id="451" r:id="rId76"/>
    <p:sldId id="386" r:id="rId77"/>
    <p:sldId id="391" r:id="rId78"/>
    <p:sldId id="379" r:id="rId79"/>
    <p:sldId id="452" r:id="rId80"/>
    <p:sldId id="380" r:id="rId81"/>
    <p:sldId id="446" r:id="rId82"/>
    <p:sldId id="387" r:id="rId83"/>
    <p:sldId id="417" r:id="rId84"/>
    <p:sldId id="319" r:id="rId85"/>
    <p:sldId id="363" r:id="rId86"/>
    <p:sldId id="395" r:id="rId87"/>
    <p:sldId id="402" r:id="rId88"/>
    <p:sldId id="431" r:id="rId89"/>
    <p:sldId id="432" r:id="rId90"/>
    <p:sldId id="433" r:id="rId91"/>
    <p:sldId id="434" r:id="rId92"/>
    <p:sldId id="454" r:id="rId93"/>
    <p:sldId id="455" r:id="rId94"/>
    <p:sldId id="459" r:id="rId95"/>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124191"/>
    <a:srgbClr val="006600"/>
    <a:srgbClr val="00C9FF"/>
    <a:srgbClr val="FF6600"/>
    <a:srgbClr val="4472C4"/>
    <a:srgbClr val="D8D9DA"/>
    <a:srgbClr val="A8BBC0"/>
    <a:srgbClr val="68717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251" autoAdjust="0"/>
    <p:restoredTop sz="95345" autoAdjust="0"/>
  </p:normalViewPr>
  <p:slideViewPr>
    <p:cSldViewPr snapToGrid="0">
      <p:cViewPr varScale="1">
        <p:scale>
          <a:sx n="64" d="100"/>
          <a:sy n="64" d="100"/>
        </p:scale>
        <p:origin x="954" y="10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251A52-6DF4-45C3-94CC-FDDE70A6936E}" type="datetimeFigureOut">
              <a:rPr lang="en-US" smtClean="0"/>
              <a:t>10/2/2018</a:t>
            </a:fld>
            <a:endParaRPr lang="en-US"/>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35AEB4-25D5-4301-B0C6-1C18BE3AF0F9}" type="slidenum">
              <a:rPr lang="en-US" smtClean="0"/>
              <a:t>‹#›</a:t>
            </a:fld>
            <a:endParaRPr lang="en-US"/>
          </a:p>
        </p:txBody>
      </p:sp>
    </p:spTree>
    <p:extLst>
      <p:ext uri="{BB962C8B-B14F-4D97-AF65-F5344CB8AC3E}">
        <p14:creationId xmlns:p14="http://schemas.microsoft.com/office/powerpoint/2010/main" val="38578599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16</a:t>
            </a:fld>
            <a:endParaRPr lang="en-US"/>
          </a:p>
        </p:txBody>
      </p:sp>
    </p:spTree>
    <p:extLst>
      <p:ext uri="{BB962C8B-B14F-4D97-AF65-F5344CB8AC3E}">
        <p14:creationId xmlns:p14="http://schemas.microsoft.com/office/powerpoint/2010/main" val="17351294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10/2/2018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3341519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10/2/2018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422765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10/2/2018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18549376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10/2/2018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30313577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3E4874E-3E55-4072-94FE-44917C28047E}" type="datetimeFigureOut">
              <a:rPr lang="en-US" smtClean="0"/>
              <a:t>10/2/2018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1238884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3E4874E-3E55-4072-94FE-44917C28047E}" type="datetimeFigureOut">
              <a:rPr lang="en-US" smtClean="0"/>
              <a:t>10/2/2018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2860987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3E4874E-3E55-4072-94FE-44917C28047E}" type="datetimeFigureOut">
              <a:rPr lang="en-US" smtClean="0"/>
              <a:t>10/2/2018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5114129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3E4874E-3E55-4072-94FE-44917C28047E}" type="datetimeFigureOut">
              <a:rPr lang="en-US" smtClean="0"/>
              <a:t>10/2/2018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2811678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E4874E-3E55-4072-94FE-44917C28047E}" type="datetimeFigureOut">
              <a:rPr lang="en-US" smtClean="0"/>
              <a:t>10/2/2018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38306703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F3E4874E-3E55-4072-94FE-44917C28047E}" type="datetimeFigureOut">
              <a:rPr lang="en-US" smtClean="0"/>
              <a:t>10/2/2018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432508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F3E4874E-3E55-4072-94FE-44917C28047E}" type="datetimeFigureOut">
              <a:rPr lang="en-US" smtClean="0"/>
              <a:t>10/2/2018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34036161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F3E4874E-3E55-4072-94FE-44917C28047E}" type="datetimeFigureOut">
              <a:rPr lang="en-US" smtClean="0"/>
              <a:t>10/2/2018</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169A7988-569B-4582-97FB-8B1F6CD9E266}" type="slidenum">
              <a:rPr lang="en-US" smtClean="0"/>
              <a:t>‹#›</a:t>
            </a:fld>
            <a:endParaRPr lang="en-US"/>
          </a:p>
        </p:txBody>
      </p:sp>
    </p:spTree>
    <p:extLst>
      <p:ext uri="{BB962C8B-B14F-4D97-AF65-F5344CB8AC3E}">
        <p14:creationId xmlns:p14="http://schemas.microsoft.com/office/powerpoint/2010/main" val="398514379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4.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s://wiki.onap.org/display/DW/SDC+supported+artifact+types" TargetMode="External"/><Relationship Id="rId3" Type="http://schemas.openxmlformats.org/officeDocument/2006/relationships/hyperlink" Target="https://wiki.onap.org/display/DW/5G+Functional+Requirements+Tracking" TargetMode="External"/><Relationship Id="rId7" Type="http://schemas.openxmlformats.org/officeDocument/2006/relationships/hyperlink" Target="https://wiki.onap.org/display/DW/Abstract+Base+IM+Class+for+Network+Function" TargetMode="External"/><Relationship Id="rId2" Type="http://schemas.openxmlformats.org/officeDocument/2006/relationships/hyperlink" Target="https://wiki.onap.org/display/DW/Use+case+proposal:+5G-+RAN+deployment,+Slicing,+SON" TargetMode="External"/><Relationship Id="rId1" Type="http://schemas.openxmlformats.org/officeDocument/2006/relationships/slideLayout" Target="../slideLayouts/slideLayout2.xml"/><Relationship Id="rId6" Type="http://schemas.openxmlformats.org/officeDocument/2006/relationships/hyperlink" Target="https://wiki.onap.org/display/DW/Service+Design+and+Creation+(SDC)+Portal" TargetMode="External"/><Relationship Id="rId5" Type="http://schemas.openxmlformats.org/officeDocument/2006/relationships/hyperlink" Target="https://wiki.onap.org/display/DW/Casablanca" TargetMode="External"/><Relationship Id="rId4" Type="http://schemas.openxmlformats.org/officeDocument/2006/relationships/hyperlink" Target="https://wiki.onap.org/display/DW/Casablanca+Release+Requirements" TargetMode="External"/><Relationship Id="rId9" Type="http://schemas.openxmlformats.org/officeDocument/2006/relationships/hyperlink" Target="https://wiki.onap.org/display/DW/Working+with+SDC"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tif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tif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hyperlink" Target="https://wiki.onap.org/display/DW/Enhanced+Platform+Awareness+Capability"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23.tif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s://wiki.onap.org/display/DW/5G+-+PNF+Plug+and+Play"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44.png"/><Relationship Id="rId3" Type="http://schemas.microsoft.com/office/2007/relationships/hdphoto" Target="../media/hdphoto1.wdp"/><Relationship Id="rId7" Type="http://schemas.openxmlformats.org/officeDocument/2006/relationships/image" Target="../media/image38.tiff"/><Relationship Id="rId12" Type="http://schemas.openxmlformats.org/officeDocument/2006/relationships/image" Target="../media/image43.tiff"/><Relationship Id="rId2" Type="http://schemas.openxmlformats.org/officeDocument/2006/relationships/image" Target="../media/image35.png"/><Relationship Id="rId1" Type="http://schemas.openxmlformats.org/officeDocument/2006/relationships/slideLayout" Target="../slideLayouts/slideLayout2.xml"/><Relationship Id="rId6" Type="http://schemas.openxmlformats.org/officeDocument/2006/relationships/image" Target="../media/image37.tiff"/><Relationship Id="rId11" Type="http://schemas.openxmlformats.org/officeDocument/2006/relationships/image" Target="../media/image42.tiff"/><Relationship Id="rId5" Type="http://schemas.openxmlformats.org/officeDocument/2006/relationships/image" Target="../media/image36.tiff"/><Relationship Id="rId15" Type="http://schemas.openxmlformats.org/officeDocument/2006/relationships/image" Target="../media/image45.jpg"/><Relationship Id="rId10" Type="http://schemas.openxmlformats.org/officeDocument/2006/relationships/image" Target="../media/image41.tiff"/><Relationship Id="rId4" Type="http://schemas.openxmlformats.org/officeDocument/2006/relationships/image" Target="../media/image24.png"/><Relationship Id="rId9" Type="http://schemas.openxmlformats.org/officeDocument/2006/relationships/image" Target="../media/image40.tiff"/><Relationship Id="rId14" Type="http://schemas.openxmlformats.org/officeDocument/2006/relationships/image" Target="../media/image23.tiff"/></Relationships>
</file>

<file path=ppt/slides/_rels/slide44.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44.png"/><Relationship Id="rId3" Type="http://schemas.microsoft.com/office/2007/relationships/hdphoto" Target="../media/hdphoto1.wdp"/><Relationship Id="rId7" Type="http://schemas.openxmlformats.org/officeDocument/2006/relationships/image" Target="../media/image38.tiff"/><Relationship Id="rId12" Type="http://schemas.openxmlformats.org/officeDocument/2006/relationships/image" Target="../media/image43.tiff"/><Relationship Id="rId2" Type="http://schemas.openxmlformats.org/officeDocument/2006/relationships/image" Target="../media/image35.png"/><Relationship Id="rId1" Type="http://schemas.openxmlformats.org/officeDocument/2006/relationships/slideLayout" Target="../slideLayouts/slideLayout2.xml"/><Relationship Id="rId6" Type="http://schemas.openxmlformats.org/officeDocument/2006/relationships/image" Target="../media/image37.tiff"/><Relationship Id="rId11" Type="http://schemas.openxmlformats.org/officeDocument/2006/relationships/image" Target="../media/image42.tiff"/><Relationship Id="rId5" Type="http://schemas.openxmlformats.org/officeDocument/2006/relationships/image" Target="../media/image36.tiff"/><Relationship Id="rId15" Type="http://schemas.openxmlformats.org/officeDocument/2006/relationships/image" Target="../media/image45.jpg"/><Relationship Id="rId10" Type="http://schemas.openxmlformats.org/officeDocument/2006/relationships/image" Target="../media/image41.tiff"/><Relationship Id="rId4" Type="http://schemas.openxmlformats.org/officeDocument/2006/relationships/image" Target="../media/image24.png"/><Relationship Id="rId9" Type="http://schemas.openxmlformats.org/officeDocument/2006/relationships/image" Target="../media/image40.tiff"/><Relationship Id="rId14" Type="http://schemas.openxmlformats.org/officeDocument/2006/relationships/image" Target="../media/image23.tiff"/></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 Id="rId5" Type="http://schemas.openxmlformats.org/officeDocument/2006/relationships/image" Target="../media/image8.jpg"/><Relationship Id="rId4" Type="http://schemas.openxmlformats.org/officeDocument/2006/relationships/image" Target="../media/image7.jp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hyperlink" Target="https://wiki.onap.org/pages/viewpage.action?pageId=25431491" TargetMode="Externa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16.jp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hyperlink" Target="https://wiki.onap.org/display/DW/SDC+supported+artifact+types" TargetMode="Externa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hyperlink" Target="https://wiki.onap.org/pages/viewpage.action?pageId=38114398" TargetMode="Externa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8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56.jpg"/></Relationships>
</file>

<file path=ppt/slides/_rels/slide8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8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 Id="rId5" Type="http://schemas.openxmlformats.org/officeDocument/2006/relationships/image" Target="../media/image62.png"/><Relationship Id="rId4" Type="http://schemas.openxmlformats.org/officeDocument/2006/relationships/image" Target="../media/image61.png"/></Relationships>
</file>

<file path=ppt/slides/_rels/slide87.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 Id="rId5" Type="http://schemas.openxmlformats.org/officeDocument/2006/relationships/image" Target="../media/image67.png"/><Relationship Id="rId4" Type="http://schemas.openxmlformats.org/officeDocument/2006/relationships/image" Target="../media/image66.png"/></Relationships>
</file>

<file path=ppt/slides/_rels/slide89.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 Id="rId4" Type="http://schemas.openxmlformats.org/officeDocument/2006/relationships/image" Target="../media/image70.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90.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2.xml"/><Relationship Id="rId4" Type="http://schemas.openxmlformats.org/officeDocument/2006/relationships/image" Target="../media/image72.png"/></Relationships>
</file>

<file path=ppt/slides/_rels/slide91.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CD721F1-E2CB-4D11-8B71-ED26F344FB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sp>
        <p:nvSpPr>
          <p:cNvPr id="9" name="Заголовок 1">
            <a:extLst>
              <a:ext uri="{FF2B5EF4-FFF2-40B4-BE49-F238E27FC236}">
                <a16:creationId xmlns:a16="http://schemas.microsoft.com/office/drawing/2014/main" id="{DE2B7521-5AD8-48BC-853E-95C38F3EA31B}"/>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ONAP NF Modeling in SDC</a:t>
            </a:r>
          </a:p>
          <a:p>
            <a:r>
              <a:rPr lang="en-US" dirty="0">
                <a:solidFill>
                  <a:schemeClr val="bg1"/>
                </a:solidFill>
              </a:rPr>
              <a:t>for Casablanca (R3, 4Q 2018)</a:t>
            </a:r>
            <a:endParaRPr lang="ru-RU" dirty="0">
              <a:solidFill>
                <a:schemeClr val="bg1"/>
              </a:solidFill>
            </a:endParaRPr>
          </a:p>
        </p:txBody>
      </p:sp>
      <p:sp>
        <p:nvSpPr>
          <p:cNvPr id="10" name="Подзаголовок 2">
            <a:extLst>
              <a:ext uri="{FF2B5EF4-FFF2-40B4-BE49-F238E27FC236}">
                <a16:creationId xmlns:a16="http://schemas.microsoft.com/office/drawing/2014/main" id="{549F8CAD-3E4A-4213-8605-6ECB28CC36BF}"/>
              </a:ext>
            </a:extLst>
          </p:cNvPr>
          <p:cNvSpPr txBox="1">
            <a:spLocks/>
          </p:cNvSpPr>
          <p:nvPr/>
        </p:nvSpPr>
        <p:spPr>
          <a:xfrm>
            <a:off x="274891" y="4272886"/>
            <a:ext cx="5292191" cy="893258"/>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NF (VNF/PNF) Modeling for R3</a:t>
            </a:r>
          </a:p>
          <a:p>
            <a:r>
              <a:rPr lang="en-US" dirty="0">
                <a:solidFill>
                  <a:schemeClr val="bg1"/>
                </a:solidFill>
              </a:rPr>
              <a:t>SDC Project</a:t>
            </a:r>
            <a:endParaRPr lang="ru-RU" sz="1050" dirty="0">
              <a:solidFill>
                <a:schemeClr val="bg1"/>
              </a:solidFill>
            </a:endParaRPr>
          </a:p>
        </p:txBody>
      </p:sp>
      <p:grpSp>
        <p:nvGrpSpPr>
          <p:cNvPr id="11" name="Group 10">
            <a:extLst>
              <a:ext uri="{FF2B5EF4-FFF2-40B4-BE49-F238E27FC236}">
                <a16:creationId xmlns:a16="http://schemas.microsoft.com/office/drawing/2014/main" id="{B7BC209F-7D46-4220-86B7-B738B0508F90}"/>
              </a:ext>
            </a:extLst>
          </p:cNvPr>
          <p:cNvGrpSpPr/>
          <p:nvPr/>
        </p:nvGrpSpPr>
        <p:grpSpPr>
          <a:xfrm>
            <a:off x="152158" y="407934"/>
            <a:ext cx="3669840" cy="811305"/>
            <a:chOff x="1524814" y="5809921"/>
            <a:chExt cx="945329" cy="208987"/>
          </a:xfrm>
        </p:grpSpPr>
        <p:pic>
          <p:nvPicPr>
            <p:cNvPr id="12" name="Picture 11">
              <a:extLst>
                <a:ext uri="{FF2B5EF4-FFF2-40B4-BE49-F238E27FC236}">
                  <a16:creationId xmlns:a16="http://schemas.microsoft.com/office/drawing/2014/main" id="{DF9AEBCF-C14B-48FA-9353-603A5378E826}"/>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3" name="Picture 12">
              <a:extLst>
                <a:ext uri="{FF2B5EF4-FFF2-40B4-BE49-F238E27FC236}">
                  <a16:creationId xmlns:a16="http://schemas.microsoft.com/office/drawing/2014/main" id="{1A3E8EEF-5123-4EC9-99D0-B37A77759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 name="TextBox 1">
            <a:extLst>
              <a:ext uri="{FF2B5EF4-FFF2-40B4-BE49-F238E27FC236}">
                <a16:creationId xmlns:a16="http://schemas.microsoft.com/office/drawing/2014/main" id="{27A7C1DE-7276-4AF9-B677-E9E18CFB0ACF}"/>
              </a:ext>
            </a:extLst>
          </p:cNvPr>
          <p:cNvSpPr txBox="1"/>
          <p:nvPr/>
        </p:nvSpPr>
        <p:spPr>
          <a:xfrm>
            <a:off x="471491" y="8586793"/>
            <a:ext cx="1886286" cy="307777"/>
          </a:xfrm>
          <a:prstGeom prst="rect">
            <a:avLst/>
          </a:prstGeom>
          <a:noFill/>
        </p:spPr>
        <p:txBody>
          <a:bodyPr wrap="none" rtlCol="0">
            <a:spAutoFit/>
          </a:bodyPr>
          <a:lstStyle/>
          <a:p>
            <a:r>
              <a:rPr lang="en-US" sz="1400">
                <a:solidFill>
                  <a:schemeClr val="bg1"/>
                </a:solidFill>
              </a:rPr>
              <a:t>Sept 14, </a:t>
            </a:r>
            <a:r>
              <a:rPr lang="en-US" sz="1400" dirty="0">
                <a:solidFill>
                  <a:schemeClr val="bg1"/>
                </a:solidFill>
              </a:rPr>
              <a:t>2018 </a:t>
            </a:r>
            <a:r>
              <a:rPr lang="en-US" sz="1400">
                <a:solidFill>
                  <a:schemeClr val="bg1"/>
                </a:solidFill>
              </a:rPr>
              <a:t>version 6</a:t>
            </a:r>
            <a:endParaRPr lang="en-US" sz="1400" dirty="0">
              <a:solidFill>
                <a:schemeClr val="bg1"/>
              </a:solidFill>
            </a:endParaRPr>
          </a:p>
        </p:txBody>
      </p:sp>
    </p:spTree>
    <p:extLst>
      <p:ext uri="{BB962C8B-B14F-4D97-AF65-F5344CB8AC3E}">
        <p14:creationId xmlns:p14="http://schemas.microsoft.com/office/powerpoint/2010/main" val="30642483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8AB6E72-B9EA-4567-B83A-90A52D6AAFC8}"/>
              </a:ext>
            </a:extLst>
          </p:cNvPr>
          <p:cNvSpPr txBox="1"/>
          <p:nvPr/>
        </p:nvSpPr>
        <p:spPr>
          <a:xfrm>
            <a:off x="145142" y="794479"/>
            <a:ext cx="6545944" cy="7571303"/>
          </a:xfrm>
          <a:prstGeom prst="rect">
            <a:avLst/>
          </a:prstGeom>
          <a:noFill/>
        </p:spPr>
        <p:txBody>
          <a:bodyPr wrap="square" rtlCol="0">
            <a:spAutoFit/>
          </a:bodyPr>
          <a:lstStyle/>
          <a:p>
            <a:r>
              <a:rPr lang="en-US" b="1" dirty="0">
                <a:solidFill>
                  <a:srgbClr val="FF0000"/>
                </a:solidFill>
              </a:rPr>
              <a:t>Resource</a:t>
            </a:r>
            <a:r>
              <a:rPr lang="en-US" dirty="0"/>
              <a:t>: a fundamental capability, implemented either entirely in software, or as software that interacts with a hardware device. Each Resource is a combination of one or more Virtual Function Components (VFCs), along with all the information necessary to instantiate, update, delete, and manage the Resource. A Resource also includes license-related information. There are three kinds of Resource:</a:t>
            </a:r>
          </a:p>
          <a:p>
            <a:pPr lvl="1"/>
            <a:r>
              <a:rPr lang="en-US" dirty="0"/>
              <a:t>Infrastructure (the Cloud resources, e.g., Compute, Storage)</a:t>
            </a:r>
          </a:p>
          <a:p>
            <a:pPr lvl="1"/>
            <a:r>
              <a:rPr lang="en-US" dirty="0"/>
              <a:t>Network (network connectivity functions &amp; elements); example: a Virtual Network Function (VNF)</a:t>
            </a:r>
          </a:p>
          <a:p>
            <a:pPr lvl="1"/>
            <a:r>
              <a:rPr lang="en-US" dirty="0"/>
              <a:t>Application (features and capabilities of a software application);</a:t>
            </a:r>
            <a:r>
              <a:rPr lang="en-US" i="1" dirty="0"/>
              <a:t> e</a:t>
            </a:r>
            <a:r>
              <a:rPr lang="en-US" dirty="0"/>
              <a:t>xample: a load-balancing function</a:t>
            </a:r>
          </a:p>
          <a:p>
            <a:pPr lvl="1"/>
            <a:endParaRPr lang="en-US" dirty="0"/>
          </a:p>
          <a:p>
            <a:r>
              <a:rPr lang="en-US" b="1" dirty="0">
                <a:solidFill>
                  <a:srgbClr val="FF0000"/>
                </a:solidFill>
              </a:rPr>
              <a:t>Service</a:t>
            </a:r>
            <a:r>
              <a:rPr lang="en-US" dirty="0"/>
              <a:t>: a well formed object comprising one or more Resources. Service Designers create Services from Resources, and include all of the information about the Service needed to instantiate, update, delete, and manage the Service</a:t>
            </a:r>
          </a:p>
          <a:p>
            <a:endParaRPr lang="en-US" dirty="0"/>
          </a:p>
          <a:p>
            <a:r>
              <a:rPr lang="en-US" b="1" dirty="0">
                <a:solidFill>
                  <a:srgbClr val="FF0000"/>
                </a:solidFill>
              </a:rPr>
              <a:t>Product</a:t>
            </a:r>
            <a:r>
              <a:rPr lang="en-US" dirty="0"/>
              <a:t>: includes one or more Services packaged with commercialization attributes for customer ordering, billing, and issue resolution. Products are created by Product Managers, and can have one or more "category" attributes assigned by Product Strategists.</a:t>
            </a:r>
          </a:p>
          <a:p>
            <a:endParaRPr lang="en-US" dirty="0"/>
          </a:p>
          <a:p>
            <a:r>
              <a:rPr lang="en-US" b="1" dirty="0">
                <a:solidFill>
                  <a:srgbClr val="FF0000"/>
                </a:solidFill>
              </a:rPr>
              <a:t>Offer</a:t>
            </a:r>
            <a:r>
              <a:rPr lang="en-US" dirty="0"/>
              <a:t>: bundling of Products with specific Marketing configurations for selling to customers</a:t>
            </a:r>
          </a:p>
          <a:p>
            <a:endParaRPr lang="en-US" dirty="0"/>
          </a:p>
        </p:txBody>
      </p:sp>
      <p:grpSp>
        <p:nvGrpSpPr>
          <p:cNvPr id="5" name="Group 4">
            <a:extLst>
              <a:ext uri="{FF2B5EF4-FFF2-40B4-BE49-F238E27FC236}">
                <a16:creationId xmlns:a16="http://schemas.microsoft.com/office/drawing/2014/main" id="{4428857F-9F06-4DCE-BC45-A42C7AB58929}"/>
              </a:ext>
            </a:extLst>
          </p:cNvPr>
          <p:cNvGrpSpPr/>
          <p:nvPr/>
        </p:nvGrpSpPr>
        <p:grpSpPr>
          <a:xfrm>
            <a:off x="-5269" y="-13353"/>
            <a:ext cx="6863269" cy="9157353"/>
            <a:chOff x="-5269" y="-17858"/>
            <a:chExt cx="6863269" cy="8598180"/>
          </a:xfrm>
        </p:grpSpPr>
        <p:sp>
          <p:nvSpPr>
            <p:cNvPr id="6" name="Rectangle 5">
              <a:extLst>
                <a:ext uri="{FF2B5EF4-FFF2-40B4-BE49-F238E27FC236}">
                  <a16:creationId xmlns:a16="http://schemas.microsoft.com/office/drawing/2014/main" id="{94DBF21C-DA17-454A-8276-1CADDEA0BC1C}"/>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30C5F106-4035-41B6-8CB8-11A48E1D6C78}"/>
                </a:ext>
              </a:extLst>
            </p:cNvPr>
            <p:cNvSpPr txBox="1"/>
            <p:nvPr/>
          </p:nvSpPr>
          <p:spPr>
            <a:xfrm>
              <a:off x="1475548" y="-17858"/>
              <a:ext cx="3913251"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ASSETS MANAGED (WIKI)</a:t>
              </a:r>
            </a:p>
          </p:txBody>
        </p:sp>
        <p:sp>
          <p:nvSpPr>
            <p:cNvPr id="8" name="Rectangle 7">
              <a:extLst>
                <a:ext uri="{FF2B5EF4-FFF2-40B4-BE49-F238E27FC236}">
                  <a16:creationId xmlns:a16="http://schemas.microsoft.com/office/drawing/2014/main" id="{878C2839-37BF-414A-AB8A-AA141B0E13A7}"/>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39071574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8AB6E72-B9EA-4567-B83A-90A52D6AAFC8}"/>
              </a:ext>
            </a:extLst>
          </p:cNvPr>
          <p:cNvSpPr txBox="1"/>
          <p:nvPr/>
        </p:nvSpPr>
        <p:spPr>
          <a:xfrm>
            <a:off x="145142" y="794479"/>
            <a:ext cx="6545944" cy="5078313"/>
          </a:xfrm>
          <a:prstGeom prst="rect">
            <a:avLst/>
          </a:prstGeom>
          <a:noFill/>
        </p:spPr>
        <p:txBody>
          <a:bodyPr wrap="square" rtlCol="0">
            <a:spAutoFit/>
          </a:bodyPr>
          <a:lstStyle/>
          <a:p>
            <a:r>
              <a:rPr lang="en-US" dirty="0"/>
              <a:t>There are four major components of SDC:</a:t>
            </a:r>
          </a:p>
          <a:p>
            <a:r>
              <a:rPr lang="en-US" dirty="0"/>
              <a:t>The </a:t>
            </a:r>
            <a:r>
              <a:rPr lang="en-US" b="1" dirty="0"/>
              <a:t>Catalog</a:t>
            </a:r>
            <a:r>
              <a:rPr lang="en-US" dirty="0"/>
              <a:t> is the repository for assets at the Resource, Service and Product levels. Assets are added to the Catalog using the Design Studio.</a:t>
            </a:r>
          </a:p>
          <a:p>
            <a:r>
              <a:rPr lang="en-US" dirty="0"/>
              <a:t>The </a:t>
            </a:r>
            <a:r>
              <a:rPr lang="en-US" b="1" dirty="0">
                <a:solidFill>
                  <a:srgbClr val="FF0000"/>
                </a:solidFill>
              </a:rPr>
              <a:t>Design Studio</a:t>
            </a:r>
            <a:r>
              <a:rPr lang="en-US" dirty="0">
                <a:solidFill>
                  <a:srgbClr val="FF0000"/>
                </a:solidFill>
              </a:rPr>
              <a:t> </a:t>
            </a:r>
            <a:r>
              <a:rPr lang="en-US" dirty="0"/>
              <a:t>is used to create, modify, and add Resource, Service, and Product definitions in the Catalog.</a:t>
            </a:r>
          </a:p>
          <a:p>
            <a:endParaRPr lang="en-US" dirty="0"/>
          </a:p>
          <a:p>
            <a:r>
              <a:rPr lang="en-US" dirty="0"/>
              <a:t>The </a:t>
            </a:r>
            <a:r>
              <a:rPr lang="en-US" b="1" dirty="0">
                <a:solidFill>
                  <a:srgbClr val="FF0000"/>
                </a:solidFill>
              </a:rPr>
              <a:t>Certification Studio</a:t>
            </a:r>
            <a:r>
              <a:rPr lang="en-US" dirty="0"/>
              <a:t>, available in a future release, is used to test new assets at all levels. It will be used for sandbox experimentation, and will include support for automated testing.</a:t>
            </a:r>
          </a:p>
          <a:p>
            <a:endParaRPr lang="en-US" dirty="0"/>
          </a:p>
          <a:p>
            <a:r>
              <a:rPr lang="en-US" dirty="0"/>
              <a:t>The </a:t>
            </a:r>
            <a:r>
              <a:rPr lang="en-US" b="1" dirty="0">
                <a:solidFill>
                  <a:srgbClr val="FF0000"/>
                </a:solidFill>
              </a:rPr>
              <a:t>Distribution Studio</a:t>
            </a:r>
            <a:r>
              <a:rPr lang="en-US" dirty="0">
                <a:solidFill>
                  <a:srgbClr val="FF0000"/>
                </a:solidFill>
              </a:rPr>
              <a:t> </a:t>
            </a:r>
            <a:r>
              <a:rPr lang="en-US" dirty="0"/>
              <a:t>is used to deploy certified assets. From the Distribution studio, new Product assets, including their underlying Resources and Services, are deployed into lab environments for testing purposes, and into production after certification is complete. In a future release, there will be a way to export Product information to external Business Support Systems for customer ordering and billing.</a:t>
            </a:r>
            <a:endParaRPr lang="en-US" dirty="0">
              <a:effectLst/>
            </a:endParaRPr>
          </a:p>
        </p:txBody>
      </p:sp>
      <p:grpSp>
        <p:nvGrpSpPr>
          <p:cNvPr id="5" name="Group 4">
            <a:extLst>
              <a:ext uri="{FF2B5EF4-FFF2-40B4-BE49-F238E27FC236}">
                <a16:creationId xmlns:a16="http://schemas.microsoft.com/office/drawing/2014/main" id="{4428857F-9F06-4DCE-BC45-A42C7AB58929}"/>
              </a:ext>
            </a:extLst>
          </p:cNvPr>
          <p:cNvGrpSpPr/>
          <p:nvPr/>
        </p:nvGrpSpPr>
        <p:grpSpPr>
          <a:xfrm>
            <a:off x="-5269" y="-13353"/>
            <a:ext cx="6863269" cy="9157353"/>
            <a:chOff x="-5269" y="-17858"/>
            <a:chExt cx="6863269" cy="8598180"/>
          </a:xfrm>
        </p:grpSpPr>
        <p:sp>
          <p:nvSpPr>
            <p:cNvPr id="6" name="Rectangle 5">
              <a:extLst>
                <a:ext uri="{FF2B5EF4-FFF2-40B4-BE49-F238E27FC236}">
                  <a16:creationId xmlns:a16="http://schemas.microsoft.com/office/drawing/2014/main" id="{94DBF21C-DA17-454A-8276-1CADDEA0BC1C}"/>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30C5F106-4035-41B6-8CB8-11A48E1D6C78}"/>
                </a:ext>
              </a:extLst>
            </p:cNvPr>
            <p:cNvSpPr txBox="1"/>
            <p:nvPr/>
          </p:nvSpPr>
          <p:spPr>
            <a:xfrm>
              <a:off x="1413033" y="-17858"/>
              <a:ext cx="403828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SDC COMPONENTS (WIKI)</a:t>
              </a:r>
            </a:p>
          </p:txBody>
        </p:sp>
        <p:sp>
          <p:nvSpPr>
            <p:cNvPr id="8" name="Rectangle 7">
              <a:extLst>
                <a:ext uri="{FF2B5EF4-FFF2-40B4-BE49-F238E27FC236}">
                  <a16:creationId xmlns:a16="http://schemas.microsoft.com/office/drawing/2014/main" id="{878C2839-37BF-414A-AB8A-AA141B0E13A7}"/>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41807224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DE2918D-437B-414E-A490-A58503D196F7}"/>
              </a:ext>
            </a:extLst>
          </p:cNvPr>
          <p:cNvSpPr txBox="1"/>
          <p:nvPr/>
        </p:nvSpPr>
        <p:spPr>
          <a:xfrm>
            <a:off x="209006" y="1038268"/>
            <a:ext cx="6648994" cy="7294305"/>
          </a:xfrm>
          <a:prstGeom prst="rect">
            <a:avLst/>
          </a:prstGeom>
          <a:noFill/>
        </p:spPr>
        <p:txBody>
          <a:bodyPr wrap="square" rtlCol="0">
            <a:spAutoFit/>
          </a:bodyPr>
          <a:lstStyle/>
          <a:p>
            <a:r>
              <a:rPr lang="en-US" b="1" dirty="0"/>
              <a:t>1. </a:t>
            </a:r>
            <a:r>
              <a:rPr lang="en-US" b="1" dirty="0">
                <a:solidFill>
                  <a:srgbClr val="FF0000"/>
                </a:solidFill>
              </a:rPr>
              <a:t>Resource Model</a:t>
            </a:r>
            <a:endParaRPr lang="en-US" dirty="0">
              <a:solidFill>
                <a:srgbClr val="FF0000"/>
              </a:solidFill>
            </a:endParaRPr>
          </a:p>
          <a:p>
            <a:r>
              <a:rPr lang="en-US" dirty="0"/>
              <a:t>(The one, which is defined in SDC, and defines those relevant resource parameters, which characterize services running on top of that resources, or allows these resources to bring relations to other resources in a service definition) Possibly, this is as well an interaction model – how different VNFs interact with each other, what relations are they building?</a:t>
            </a:r>
          </a:p>
          <a:p>
            <a:r>
              <a:rPr lang="en-US" dirty="0"/>
              <a:t> </a:t>
            </a:r>
          </a:p>
          <a:p>
            <a:r>
              <a:rPr lang="en-US" b="1" dirty="0"/>
              <a:t>2. </a:t>
            </a:r>
            <a:r>
              <a:rPr lang="en-US" b="1" dirty="0">
                <a:solidFill>
                  <a:srgbClr val="FF0000"/>
                </a:solidFill>
              </a:rPr>
              <a:t>Inventory Model</a:t>
            </a:r>
            <a:endParaRPr lang="en-US" dirty="0">
              <a:solidFill>
                <a:srgbClr val="FF0000"/>
              </a:solidFill>
            </a:endParaRPr>
          </a:p>
          <a:p>
            <a:r>
              <a:rPr lang="en-US" dirty="0"/>
              <a:t>(The one, which defines, which configuration/instance parameters are stored per resource/service instance – e.g. concrete IPs or Serial Numbers, that are assigned to concrete instances)</a:t>
            </a:r>
          </a:p>
          <a:p>
            <a:r>
              <a:rPr lang="en-US" dirty="0"/>
              <a:t> </a:t>
            </a:r>
          </a:p>
          <a:p>
            <a:r>
              <a:rPr lang="en-US" b="1" dirty="0"/>
              <a:t>3. </a:t>
            </a:r>
            <a:r>
              <a:rPr lang="en-US" b="1" dirty="0">
                <a:solidFill>
                  <a:srgbClr val="FF0000"/>
                </a:solidFill>
              </a:rPr>
              <a:t>Configuration Model</a:t>
            </a:r>
            <a:br>
              <a:rPr lang="en-US" b="1" dirty="0"/>
            </a:br>
            <a:r>
              <a:rPr lang="en-US" dirty="0"/>
              <a:t>(The one, which defines, which configuration parameters are required/exposed as application parameters to e.g. controllers)</a:t>
            </a:r>
          </a:p>
          <a:p>
            <a:r>
              <a:rPr lang="en-US" dirty="0"/>
              <a:t> </a:t>
            </a:r>
          </a:p>
          <a:p>
            <a:r>
              <a:rPr lang="en-US" b="1" dirty="0"/>
              <a:t>4. </a:t>
            </a:r>
            <a:r>
              <a:rPr lang="en-US" b="1" dirty="0">
                <a:solidFill>
                  <a:srgbClr val="FF0000"/>
                </a:solidFill>
              </a:rPr>
              <a:t>Event “model”</a:t>
            </a:r>
            <a:endParaRPr lang="en-US" dirty="0">
              <a:solidFill>
                <a:srgbClr val="FF0000"/>
              </a:solidFill>
            </a:endParaRPr>
          </a:p>
          <a:p>
            <a:r>
              <a:rPr lang="en-US" dirty="0"/>
              <a:t>(How the events, that we`re generating look like – what are their </a:t>
            </a:r>
            <a:r>
              <a:rPr lang="en-US" dirty="0" err="1"/>
              <a:t>structres</a:t>
            </a:r>
            <a:r>
              <a:rPr lang="en-US" dirty="0"/>
              <a:t>/elements/ what is the meta-data that is used around them?)</a:t>
            </a:r>
            <a:br>
              <a:rPr lang="en-US" dirty="0"/>
            </a:br>
            <a:r>
              <a:rPr lang="en-US" dirty="0"/>
              <a:t>A side-effect of this one is “interaction model” – so which actions are we taking, when we discover, that there is something wrong with the </a:t>
            </a:r>
            <a:r>
              <a:rPr lang="en-US" dirty="0" err="1"/>
              <a:t>xNF</a:t>
            </a:r>
            <a:r>
              <a:rPr lang="en-US" dirty="0"/>
              <a:t> based on this model contents.</a:t>
            </a:r>
          </a:p>
          <a:p>
            <a:endParaRPr lang="en-US" dirty="0"/>
          </a:p>
        </p:txBody>
      </p:sp>
      <p:grpSp>
        <p:nvGrpSpPr>
          <p:cNvPr id="5" name="Group 4">
            <a:extLst>
              <a:ext uri="{FF2B5EF4-FFF2-40B4-BE49-F238E27FC236}">
                <a16:creationId xmlns:a16="http://schemas.microsoft.com/office/drawing/2014/main" id="{371129B5-1B8D-40DA-BF54-F3D958916E91}"/>
              </a:ext>
            </a:extLst>
          </p:cNvPr>
          <p:cNvGrpSpPr/>
          <p:nvPr/>
        </p:nvGrpSpPr>
        <p:grpSpPr>
          <a:xfrm>
            <a:off x="-5269" y="-13353"/>
            <a:ext cx="6863269" cy="9157353"/>
            <a:chOff x="-5269" y="-17858"/>
            <a:chExt cx="6863269" cy="8598180"/>
          </a:xfrm>
        </p:grpSpPr>
        <p:sp>
          <p:nvSpPr>
            <p:cNvPr id="6" name="Rectangle 5">
              <a:extLst>
                <a:ext uri="{FF2B5EF4-FFF2-40B4-BE49-F238E27FC236}">
                  <a16:creationId xmlns:a16="http://schemas.microsoft.com/office/drawing/2014/main" id="{597B1A68-CCDD-4935-A0C8-DDFA12BF2527}"/>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50DB055F-4F2B-4157-8100-21CF4D3FED92}"/>
                </a:ext>
              </a:extLst>
            </p:cNvPr>
            <p:cNvSpPr txBox="1"/>
            <p:nvPr/>
          </p:nvSpPr>
          <p:spPr>
            <a:xfrm>
              <a:off x="1413033" y="-17858"/>
              <a:ext cx="403828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SDC COMPONENTS (WIKI)</a:t>
              </a:r>
            </a:p>
          </p:txBody>
        </p:sp>
        <p:sp>
          <p:nvSpPr>
            <p:cNvPr id="8" name="Rectangle 7">
              <a:extLst>
                <a:ext uri="{FF2B5EF4-FFF2-40B4-BE49-F238E27FC236}">
                  <a16:creationId xmlns:a16="http://schemas.microsoft.com/office/drawing/2014/main" id="{44EAD693-837C-4B20-ADB9-4CABF860F016}"/>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5556938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EF2C0FE-A8F8-46DD-AB1B-1CAA046F67D2}"/>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88E6DDDF-65CA-4922-934B-8FA1718F5E15}"/>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FB636807-059A-4BB6-90C3-B25D79911B44}"/>
                </a:ext>
              </a:extLst>
            </p:cNvPr>
            <p:cNvSpPr txBox="1"/>
            <p:nvPr/>
          </p:nvSpPr>
          <p:spPr>
            <a:xfrm>
              <a:off x="1546868" y="-17858"/>
              <a:ext cx="3770584"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VNF vs PNF Comparison</a:t>
              </a:r>
            </a:p>
          </p:txBody>
        </p:sp>
        <p:sp>
          <p:nvSpPr>
            <p:cNvPr id="7" name="Rectangle 6">
              <a:extLst>
                <a:ext uri="{FF2B5EF4-FFF2-40B4-BE49-F238E27FC236}">
                  <a16:creationId xmlns:a16="http://schemas.microsoft.com/office/drawing/2014/main" id="{D3BFC1A3-FB62-40C3-B14C-BF803DABA03D}"/>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8" name="Table 7">
            <a:extLst>
              <a:ext uri="{FF2B5EF4-FFF2-40B4-BE49-F238E27FC236}">
                <a16:creationId xmlns:a16="http://schemas.microsoft.com/office/drawing/2014/main" id="{55A8E3E4-6424-4116-9F78-1FA6D58DE06A}"/>
              </a:ext>
            </a:extLst>
          </p:cNvPr>
          <p:cNvGraphicFramePr>
            <a:graphicFrameLocks noGrp="1"/>
          </p:cNvGraphicFramePr>
          <p:nvPr>
            <p:extLst>
              <p:ext uri="{D42A27DB-BD31-4B8C-83A1-F6EECF244321}">
                <p14:modId xmlns:p14="http://schemas.microsoft.com/office/powerpoint/2010/main" val="1162753165"/>
              </p:ext>
            </p:extLst>
          </p:nvPr>
        </p:nvGraphicFramePr>
        <p:xfrm>
          <a:off x="57152" y="552297"/>
          <a:ext cx="6757983" cy="8488680"/>
        </p:xfrm>
        <a:graphic>
          <a:graphicData uri="http://schemas.openxmlformats.org/drawingml/2006/table">
            <a:tbl>
              <a:tblPr firstRow="1" bandRow="1">
                <a:tableStyleId>{5C22544A-7EE6-4342-B048-85BDC9FD1C3A}</a:tableStyleId>
              </a:tblPr>
              <a:tblGrid>
                <a:gridCol w="1009648">
                  <a:extLst>
                    <a:ext uri="{9D8B030D-6E8A-4147-A177-3AD203B41FA5}">
                      <a16:colId xmlns:a16="http://schemas.microsoft.com/office/drawing/2014/main" val="2154790749"/>
                    </a:ext>
                  </a:extLst>
                </a:gridCol>
                <a:gridCol w="2705100">
                  <a:extLst>
                    <a:ext uri="{9D8B030D-6E8A-4147-A177-3AD203B41FA5}">
                      <a16:colId xmlns:a16="http://schemas.microsoft.com/office/drawing/2014/main" val="555983829"/>
                    </a:ext>
                  </a:extLst>
                </a:gridCol>
                <a:gridCol w="3043235">
                  <a:extLst>
                    <a:ext uri="{9D8B030D-6E8A-4147-A177-3AD203B41FA5}">
                      <a16:colId xmlns:a16="http://schemas.microsoft.com/office/drawing/2014/main" val="3468207131"/>
                    </a:ext>
                  </a:extLst>
                </a:gridCol>
              </a:tblGrid>
              <a:tr h="370840">
                <a:tc>
                  <a:txBody>
                    <a:bodyPr/>
                    <a:lstStyle/>
                    <a:p>
                      <a:r>
                        <a:rPr lang="en-US" dirty="0"/>
                        <a:t>TOPIC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VNF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PNF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8728460"/>
                  </a:ext>
                </a:extLst>
              </a:tr>
              <a:tr h="370840">
                <a:tc>
                  <a:txBody>
                    <a:bodyPr/>
                    <a:lstStyle/>
                    <a:p>
                      <a:r>
                        <a:rPr lang="en-US" sz="1000" b="1" dirty="0">
                          <a:solidFill>
                            <a:srgbClr val="0000CC"/>
                          </a:solidFill>
                        </a:rPr>
                        <a:t>Concept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Application fulfills the role of a network function.</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It is a network element, a physical entity, which can implements the role of a network function.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5847103"/>
                  </a:ext>
                </a:extLst>
              </a:tr>
              <a:tr h="370840">
                <a:tc>
                  <a:txBody>
                    <a:bodyPr/>
                    <a:lstStyle/>
                    <a:p>
                      <a:r>
                        <a:rPr lang="en-US" sz="1000" b="1" dirty="0">
                          <a:solidFill>
                            <a:srgbClr val="0000CC"/>
                          </a:solidFill>
                        </a:rPr>
                        <a:t>Physical Characteristic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Application without dedicated hardware; Virtualized applications require specific capabilities; Run on different vendor servers. SRIOV, Inter-DPDK. Hardware capabilities.</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Has an actual physical asset that is deployed and associated directly with the PNF.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56522935"/>
                  </a:ext>
                </a:extLst>
              </a:tr>
              <a:tr h="370840">
                <a:tc>
                  <a:txBody>
                    <a:bodyPr/>
                    <a:lstStyle/>
                    <a:p>
                      <a:r>
                        <a:rPr lang="en-US" sz="1000" b="1" dirty="0">
                          <a:solidFill>
                            <a:srgbClr val="0000CC"/>
                          </a:solidFill>
                        </a:rPr>
                        <a:t>On-boarding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To onboard a VNF is to “bring it into ONAP” i.e. the VNF images, component VNF-C provide descriptors of these NFs. Deployment model, # components, functions. Configuration parameters. VNF is not tied or optimized for a specific hardware, only requiring perhaps some capability to be supported.</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For PNF provide the descriptors. Only provide the meta-data. PNF S/W specifically optimized to run on dedicated hardware. (Now) Not the software image. (Future) ONAP will provide the software image repository.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1077907"/>
                  </a:ext>
                </a:extLst>
              </a:tr>
              <a:tr h="370840">
                <a:tc>
                  <a:txBody>
                    <a:bodyPr/>
                    <a:lstStyle/>
                    <a:p>
                      <a:r>
                        <a:rPr lang="en-US" sz="1000" b="1" dirty="0">
                          <a:solidFill>
                            <a:srgbClr val="0000CC"/>
                          </a:solidFill>
                        </a:rPr>
                        <a:t>Plug and Play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The model triggers the orchestration.</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(See this slide package for PNF Plug and Play) at the end of PnP the PNF can provide service.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07974721"/>
                  </a:ext>
                </a:extLst>
              </a:tr>
              <a:tr h="370840">
                <a:tc>
                  <a:txBody>
                    <a:bodyPr/>
                    <a:lstStyle/>
                    <a:p>
                      <a:r>
                        <a:rPr lang="en-US" sz="1000" b="1" dirty="0">
                          <a:solidFill>
                            <a:srgbClr val="0000CC"/>
                          </a:solidFill>
                        </a:rPr>
                        <a:t>Characteristics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5G CU could be a VNF since there is no need to have an association to a physical environment.</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5G DU must be PNF. PNFs are Elements which may need to interact with the physical environment. PNF is “High-Touch” technology. E.g. Emit radio waves in a geographical area.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78680946"/>
                  </a:ext>
                </a:extLst>
              </a:tr>
              <a:tr h="370840">
                <a:tc>
                  <a:txBody>
                    <a:bodyPr/>
                    <a:lstStyle/>
                    <a:p>
                      <a:r>
                        <a:rPr lang="en-US" sz="1000" b="1" dirty="0">
                          <a:solidFill>
                            <a:srgbClr val="0000CC"/>
                          </a:solidFill>
                        </a:rPr>
                        <a:t>Configurability</a:t>
                      </a:r>
                    </a:p>
                    <a:p>
                      <a:r>
                        <a:rPr lang="en-US" sz="1000" b="1" dirty="0">
                          <a:solidFill>
                            <a:srgbClr val="0000CC"/>
                          </a:solidFill>
                        </a:rPr>
                        <a:t>&amp;</a:t>
                      </a:r>
                    </a:p>
                    <a:p>
                      <a:r>
                        <a:rPr lang="en-US" sz="1000" b="1" dirty="0">
                          <a:solidFill>
                            <a:srgbClr val="0000CC"/>
                          </a:solidFill>
                        </a:rPr>
                        <a:t>Deployment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Easily adaptable to functions that you expect. E.g. Packet gateway to reconfigure as different NFs. Services easily create instances reconfigures including deployments (for different applications). Use a different instances of the VNF to provide a new service. For a VNF you can easily “delete” and “create” a new VNF to perform a new function. Configured dynamically.</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PNF has a “fixed” set of capabilities but can’t easily reconfigure it. One PNF in multiple services. Different capabilities exposed by the PNF. Reuse the same PNF with different services configuration. For a PNF you would not “destroy” a PNF but rather re-configure it. Can be configured dynamically.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39984672"/>
                  </a:ext>
                </a:extLst>
              </a:tr>
              <a:tr h="370840">
                <a:tc>
                  <a:txBody>
                    <a:bodyPr/>
                    <a:lstStyle/>
                    <a:p>
                      <a:r>
                        <a:rPr lang="en-US" sz="1000" b="1" dirty="0">
                          <a:solidFill>
                            <a:srgbClr val="0000CC"/>
                          </a:solidFill>
                        </a:rPr>
                        <a:t>ONAP Interaction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ONAP is started with VNF. VNF is “deployed” on-demand. Control from the ONAP perspective when a deployment of a VNF happens.</a:t>
                      </a:r>
                    </a:p>
                    <a:p>
                      <a:r>
                        <a:rPr lang="en-US" sz="1000" b="0" dirty="0">
                          <a:solidFill>
                            <a:schemeClr val="tx1"/>
                          </a:solidFill>
                        </a:rPr>
                        <a:t>DCAE – same</a:t>
                      </a:r>
                    </a:p>
                    <a:p>
                      <a:r>
                        <a:rPr lang="en-US" sz="1000" b="0" dirty="0">
                          <a:solidFill>
                            <a:schemeClr val="tx1"/>
                          </a:solidFill>
                        </a:rPr>
                        <a:t>Configure – Chef, Ansible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PNF do not “deploy” application. Do not use multi-VIM. Only “configure” the application, the PNF is deployed. A technician goes to site and “deploys” a PNF. </a:t>
                      </a:r>
                    </a:p>
                    <a:p>
                      <a:r>
                        <a:rPr lang="en-US" sz="1000" b="0" dirty="0">
                          <a:solidFill>
                            <a:schemeClr val="tx1"/>
                          </a:solidFill>
                        </a:rPr>
                        <a:t>DCAE – same</a:t>
                      </a:r>
                    </a:p>
                    <a:p>
                      <a:r>
                        <a:rPr lang="en-US" sz="1000" b="0" dirty="0">
                          <a:solidFill>
                            <a:schemeClr val="tx1"/>
                          </a:solidFill>
                        </a:rPr>
                        <a:t>Configure –Implementation of PNF client. Communication protocol, Client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59049850"/>
                  </a:ext>
                </a:extLst>
              </a:tr>
              <a:tr h="370840">
                <a:tc>
                  <a:txBody>
                    <a:bodyPr/>
                    <a:lstStyle/>
                    <a:p>
                      <a:r>
                        <a:rPr lang="en-US" sz="1000" b="1" dirty="0">
                          <a:solidFill>
                            <a:srgbClr val="0000CC"/>
                          </a:solidFill>
                        </a:rPr>
                        <a:t>Design Time Modeling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Model VNF. Templates. Onboarded before. In Run-time. Make sure properly identify specific PNF instance already deployed. Vs a dynamically created instances. VNF instances could be created &amp; instantiated dynamically. SDC may assumed instantiation of network function. </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PNF cannot be instantiated, a PNF is only instantiated when it “powers up” and connects to ONAP. Service Orchestration. PNF is instantiated by nature of a PNF installation &amp; commission procedure.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45148676"/>
                  </a:ext>
                </a:extLst>
              </a:tr>
              <a:tr h="370840">
                <a:tc>
                  <a:txBody>
                    <a:bodyPr/>
                    <a:lstStyle/>
                    <a:p>
                      <a:r>
                        <a:rPr lang="en-US" sz="1000" b="1" dirty="0">
                          <a:solidFill>
                            <a:srgbClr val="0000CC"/>
                          </a:solidFill>
                        </a:rPr>
                        <a:t>Service Orchestration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VNF cloud, #VM resources consumption, define components implement different functions. Where &amp; What will be deployed.</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Physical location, pre-provisioned capabilities, performance monitoring. Components installed. RUs for specific functions.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40880261"/>
                  </a:ext>
                </a:extLst>
              </a:tr>
              <a:tr h="370840">
                <a:tc>
                  <a:txBody>
                    <a:bodyPr/>
                    <a:lstStyle/>
                    <a:p>
                      <a:r>
                        <a:rPr lang="en-US" sz="1000" b="1" dirty="0">
                          <a:solidFill>
                            <a:srgbClr val="0000CC"/>
                          </a:solidFill>
                        </a:rPr>
                        <a:t>Resources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VNF dynamically assigned resources.</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PNF statically associated (hardware) resources.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06377019"/>
                  </a:ext>
                </a:extLst>
              </a:tr>
              <a:tr h="370840">
                <a:tc>
                  <a:txBody>
                    <a:bodyPr/>
                    <a:lstStyle/>
                    <a:p>
                      <a:r>
                        <a:rPr lang="en-US" sz="1000" b="1" dirty="0">
                          <a:solidFill>
                            <a:srgbClr val="0000CC"/>
                          </a:solidFill>
                        </a:rPr>
                        <a:t>Capacity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VNF Capacity can be dynamically changed</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PNF is static (number of cells supported)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46561525"/>
                  </a:ext>
                </a:extLst>
              </a:tr>
            </a:tbl>
          </a:graphicData>
        </a:graphic>
      </p:graphicFrame>
    </p:spTree>
    <p:extLst>
      <p:ext uri="{BB962C8B-B14F-4D97-AF65-F5344CB8AC3E}">
        <p14:creationId xmlns:p14="http://schemas.microsoft.com/office/powerpoint/2010/main" val="33892170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NF Modeling in SDC</a:t>
            </a:r>
          </a:p>
          <a:p>
            <a:r>
              <a:rPr lang="en-US" b="1" dirty="0">
                <a:solidFill>
                  <a:schemeClr val="bg1"/>
                </a:solidFill>
              </a:rPr>
              <a:t>IN CASABLANCA (R3)</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NF Plug and Play for 5G RAN</a:t>
            </a:r>
          </a:p>
          <a:p>
            <a:endParaRPr lang="en-US" dirty="0">
              <a:solidFill>
                <a:schemeClr val="bg1"/>
              </a:solidFill>
            </a:endParaRPr>
          </a:p>
          <a:p>
            <a:r>
              <a:rPr lang="en-US" dirty="0">
                <a:solidFill>
                  <a:schemeClr val="bg1"/>
                </a:solidFill>
              </a:rPr>
              <a:t>5G Use Case Team</a:t>
            </a:r>
            <a:endParaRPr lang="ru-RU" sz="1050" dirty="0">
              <a:solidFill>
                <a:schemeClr val="bg1"/>
              </a:solidFill>
            </a:endParaRPr>
          </a:p>
        </p:txBody>
      </p:sp>
    </p:spTree>
    <p:extLst>
      <p:ext uri="{BB962C8B-B14F-4D97-AF65-F5344CB8AC3E}">
        <p14:creationId xmlns:p14="http://schemas.microsoft.com/office/powerpoint/2010/main" val="2168433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BBA67C0-88D0-4650-B89C-F3FE5EE9C95D}"/>
              </a:ext>
            </a:extLst>
          </p:cNvPr>
          <p:cNvGrpSpPr/>
          <p:nvPr/>
        </p:nvGrpSpPr>
        <p:grpSpPr>
          <a:xfrm>
            <a:off x="1818737" y="948591"/>
            <a:ext cx="4073833" cy="7946027"/>
            <a:chOff x="1818737" y="948591"/>
            <a:chExt cx="4073833" cy="7946027"/>
          </a:xfrm>
        </p:grpSpPr>
        <p:sp>
          <p:nvSpPr>
            <p:cNvPr id="60" name="Rectangle: Rounded Corners 59">
              <a:extLst>
                <a:ext uri="{FF2B5EF4-FFF2-40B4-BE49-F238E27FC236}">
                  <a16:creationId xmlns:a16="http://schemas.microsoft.com/office/drawing/2014/main" id="{ED2E22EE-6C97-41FF-B8B7-A1756F25DD4D}"/>
                </a:ext>
              </a:extLst>
            </p:cNvPr>
            <p:cNvSpPr/>
            <p:nvPr/>
          </p:nvSpPr>
          <p:spPr>
            <a:xfrm>
              <a:off x="2760362"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Rounded Corners 55">
              <a:extLst>
                <a:ext uri="{FF2B5EF4-FFF2-40B4-BE49-F238E27FC236}">
                  <a16:creationId xmlns:a16="http://schemas.microsoft.com/office/drawing/2014/main" id="{48FD4064-3CC4-4D90-ACA7-595E80B53EE2}"/>
                </a:ext>
              </a:extLst>
            </p:cNvPr>
            <p:cNvSpPr/>
            <p:nvPr/>
          </p:nvSpPr>
          <p:spPr>
            <a:xfrm>
              <a:off x="3643931"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9" name="Rectangle: Rounded Corners 128">
              <a:extLst>
                <a:ext uri="{FF2B5EF4-FFF2-40B4-BE49-F238E27FC236}">
                  <a16:creationId xmlns:a16="http://schemas.microsoft.com/office/drawing/2014/main" id="{CBEA48BA-BCB7-40F5-B3E9-0EAE017F212D}"/>
                </a:ext>
              </a:extLst>
            </p:cNvPr>
            <p:cNvSpPr/>
            <p:nvPr/>
          </p:nvSpPr>
          <p:spPr>
            <a:xfrm>
              <a:off x="1818737"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Rounded Corners 54">
              <a:extLst>
                <a:ext uri="{FF2B5EF4-FFF2-40B4-BE49-F238E27FC236}">
                  <a16:creationId xmlns:a16="http://schemas.microsoft.com/office/drawing/2014/main" id="{C8BCA5C5-7446-440D-A91E-DABB393F44F6}"/>
                </a:ext>
              </a:extLst>
            </p:cNvPr>
            <p:cNvSpPr/>
            <p:nvPr/>
          </p:nvSpPr>
          <p:spPr>
            <a:xfrm>
              <a:off x="5585236"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Rounded Corners 3">
              <a:extLst>
                <a:ext uri="{FF2B5EF4-FFF2-40B4-BE49-F238E27FC236}">
                  <a16:creationId xmlns:a16="http://schemas.microsoft.com/office/drawing/2014/main" id="{8D4B6721-E0ED-456E-BAC5-4F24E6BC7AC4}"/>
                </a:ext>
              </a:extLst>
            </p:cNvPr>
            <p:cNvSpPr/>
            <p:nvPr/>
          </p:nvSpPr>
          <p:spPr>
            <a:xfrm>
              <a:off x="4556528"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1" name="Group 60">
            <a:extLst>
              <a:ext uri="{FF2B5EF4-FFF2-40B4-BE49-F238E27FC236}">
                <a16:creationId xmlns:a16="http://schemas.microsoft.com/office/drawing/2014/main" id="{18573FAF-9A0D-45A0-B298-ACF0D43535CA}"/>
              </a:ext>
            </a:extLst>
          </p:cNvPr>
          <p:cNvGrpSpPr/>
          <p:nvPr/>
        </p:nvGrpSpPr>
        <p:grpSpPr>
          <a:xfrm>
            <a:off x="2527548" y="576597"/>
            <a:ext cx="712737" cy="560347"/>
            <a:chOff x="1839900" y="588837"/>
            <a:chExt cx="712737" cy="560347"/>
          </a:xfrm>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2015670" y="730814"/>
              <a:ext cx="360996" cy="276999"/>
            </a:xfrm>
            <a:prstGeom prst="rect">
              <a:avLst/>
            </a:prstGeom>
            <a:noFill/>
          </p:spPr>
          <p:txBody>
            <a:bodyPr wrap="none" rtlCol="0">
              <a:spAutoFit/>
            </a:bodyPr>
            <a:lstStyle/>
            <a:p>
              <a:r>
                <a:rPr lang="en-US" sz="1200" b="1" dirty="0">
                  <a:solidFill>
                    <a:schemeClr val="bg1"/>
                  </a:solidFill>
                </a:rPr>
                <a:t>SO</a:t>
              </a:r>
            </a:p>
          </p:txBody>
        </p:sp>
      </p:grpSp>
      <p:pic>
        <p:nvPicPr>
          <p:cNvPr id="96" name="Picture 95">
            <a:extLst>
              <a:ext uri="{FF2B5EF4-FFF2-40B4-BE49-F238E27FC236}">
                <a16:creationId xmlns:a16="http://schemas.microsoft.com/office/drawing/2014/main" id="{A0CBFAA4-A49B-42D6-B6FD-15F224AA91F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06002" y="1123306"/>
            <a:ext cx="581529" cy="581529"/>
          </a:xfrm>
          <a:prstGeom prst="rect">
            <a:avLst/>
          </a:prstGeom>
        </p:spPr>
      </p:pic>
      <p:grpSp>
        <p:nvGrpSpPr>
          <p:cNvPr id="3" name="Group 2">
            <a:extLst>
              <a:ext uri="{FF2B5EF4-FFF2-40B4-BE49-F238E27FC236}">
                <a16:creationId xmlns:a16="http://schemas.microsoft.com/office/drawing/2014/main" id="{44280BF3-5D68-4F67-A4C0-C6390D7DFEFA}"/>
              </a:ext>
            </a:extLst>
          </p:cNvPr>
          <p:cNvGrpSpPr/>
          <p:nvPr/>
        </p:nvGrpSpPr>
        <p:grpSpPr>
          <a:xfrm>
            <a:off x="3443090" y="530701"/>
            <a:ext cx="721982" cy="646331"/>
            <a:chOff x="1839900" y="542941"/>
            <a:chExt cx="721982" cy="646331"/>
          </a:xfrm>
        </p:grpSpPr>
        <p:sp>
          <p:nvSpPr>
            <p:cNvPr id="41" name="Rectangle: Rounded Corners 40">
              <a:extLst>
                <a:ext uri="{FF2B5EF4-FFF2-40B4-BE49-F238E27FC236}">
                  <a16:creationId xmlns:a16="http://schemas.microsoft.com/office/drawing/2014/main" id="{840F90AB-A953-4D8D-9E1A-F99D35BE0765}"/>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F2A48E3C-8C58-44A3-A4AF-8A49821CDD63}"/>
                </a:ext>
              </a:extLst>
            </p:cNvPr>
            <p:cNvSpPr txBox="1"/>
            <p:nvPr/>
          </p:nvSpPr>
          <p:spPr>
            <a:xfrm>
              <a:off x="1902727" y="542941"/>
              <a:ext cx="659155" cy="646331"/>
            </a:xfrm>
            <a:prstGeom prst="rect">
              <a:avLst/>
            </a:prstGeom>
            <a:noFill/>
          </p:spPr>
          <p:txBody>
            <a:bodyPr wrap="none" rtlCol="0">
              <a:spAutoFit/>
            </a:bodyPr>
            <a:lstStyle/>
            <a:p>
              <a:r>
                <a:rPr lang="en-US" sz="1200" b="1" dirty="0">
                  <a:solidFill>
                    <a:schemeClr val="bg1"/>
                  </a:solidFill>
                </a:rPr>
                <a:t>SDN-C</a:t>
              </a:r>
            </a:p>
            <a:p>
              <a:r>
                <a:rPr lang="en-US" sz="1200" b="1" dirty="0">
                  <a:solidFill>
                    <a:schemeClr val="bg1"/>
                  </a:solidFill>
                </a:rPr>
                <a:t>SDN-R  </a:t>
              </a:r>
            </a:p>
            <a:p>
              <a:r>
                <a:rPr lang="en-US" sz="1200" b="1" dirty="0">
                  <a:solidFill>
                    <a:schemeClr val="bg1"/>
                  </a:solidFill>
                </a:rPr>
                <a:t>APP-C</a:t>
              </a:r>
            </a:p>
          </p:txBody>
        </p:sp>
      </p:grpSp>
      <p:pic>
        <p:nvPicPr>
          <p:cNvPr id="103" name="Picture 102">
            <a:extLst>
              <a:ext uri="{FF2B5EF4-FFF2-40B4-BE49-F238E27FC236}">
                <a16:creationId xmlns:a16="http://schemas.microsoft.com/office/drawing/2014/main" id="{C61A3E0B-155C-43BA-A65B-89887E1AF7A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31276" y="1123306"/>
            <a:ext cx="581529" cy="581529"/>
          </a:xfrm>
          <a:prstGeom prst="rect">
            <a:avLst/>
          </a:prstGeom>
        </p:spPr>
      </p:pic>
      <p:grpSp>
        <p:nvGrpSpPr>
          <p:cNvPr id="130" name="Group 129">
            <a:extLst>
              <a:ext uri="{FF2B5EF4-FFF2-40B4-BE49-F238E27FC236}">
                <a16:creationId xmlns:a16="http://schemas.microsoft.com/office/drawing/2014/main" id="{AF991469-5A5E-44A7-B8AD-6A990A88DE70}"/>
              </a:ext>
            </a:extLst>
          </p:cNvPr>
          <p:cNvGrpSpPr/>
          <p:nvPr/>
        </p:nvGrpSpPr>
        <p:grpSpPr>
          <a:xfrm>
            <a:off x="1602170" y="577351"/>
            <a:ext cx="712737" cy="545835"/>
            <a:chOff x="1830064" y="707579"/>
            <a:chExt cx="712737" cy="501353"/>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935756" y="601887"/>
              <a:ext cx="501353"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1988837" y="819453"/>
              <a:ext cx="436338" cy="254425"/>
            </a:xfrm>
            <a:prstGeom prst="rect">
              <a:avLst/>
            </a:prstGeom>
            <a:noFill/>
          </p:spPr>
          <p:txBody>
            <a:bodyPr wrap="none" rtlCol="0">
              <a:spAutoFit/>
            </a:bodyPr>
            <a:lstStyle/>
            <a:p>
              <a:r>
                <a:rPr lang="en-US" sz="1200" b="1" dirty="0">
                  <a:solidFill>
                    <a:schemeClr val="bg1"/>
                  </a:solidFill>
                </a:rPr>
                <a:t>SDC</a:t>
              </a:r>
            </a:p>
          </p:txBody>
        </p:sp>
      </p:grpSp>
      <p:pic>
        <p:nvPicPr>
          <p:cNvPr id="133" name="Picture 132">
            <a:extLst>
              <a:ext uri="{FF2B5EF4-FFF2-40B4-BE49-F238E27FC236}">
                <a16:creationId xmlns:a16="http://schemas.microsoft.com/office/drawing/2014/main" id="{7C68A68E-1941-464A-A5F1-B42CBB64F17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77332" y="1123306"/>
            <a:ext cx="581529" cy="581529"/>
          </a:xfrm>
          <a:prstGeom prst="rect">
            <a:avLst/>
          </a:prstGeom>
        </p:spPr>
      </p:pic>
      <p:grpSp>
        <p:nvGrpSpPr>
          <p:cNvPr id="49" name="Group 48">
            <a:extLst>
              <a:ext uri="{FF2B5EF4-FFF2-40B4-BE49-F238E27FC236}">
                <a16:creationId xmlns:a16="http://schemas.microsoft.com/office/drawing/2014/main" id="{150A26D4-8DFF-426F-8BBC-DBFA94A1CDD0}"/>
              </a:ext>
            </a:extLst>
          </p:cNvPr>
          <p:cNvGrpSpPr/>
          <p:nvPr/>
        </p:nvGrpSpPr>
        <p:grpSpPr>
          <a:xfrm>
            <a:off x="-5269" y="-13353"/>
            <a:ext cx="6863269" cy="9157353"/>
            <a:chOff x="-5269" y="-17858"/>
            <a:chExt cx="6863269" cy="8598180"/>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6858000"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717463" y="-17858"/>
              <a:ext cx="5476860" cy="491271"/>
            </a:xfrm>
            <a:prstGeom prst="rect">
              <a:avLst/>
            </a:prstGeom>
            <a:noFill/>
          </p:spPr>
          <p:txBody>
            <a:bodyPr wrap="square" rtlCol="0">
              <a:spAutoFit/>
            </a:bodyPr>
            <a:lstStyle/>
            <a:p>
              <a:pPr algn="ctr"/>
              <a:r>
                <a:rPr lang="en-US" sz="2800" dirty="0">
                  <a:solidFill>
                    <a:schemeClr val="bg1"/>
                  </a:solidFill>
                  <a:latin typeface="Nokia Pure Headline" pitchFamily="34" charset="0"/>
                </a:rPr>
                <a:t>Design Time (ONAP)</a:t>
              </a:r>
            </a:p>
          </p:txBody>
        </p:sp>
        <p:sp>
          <p:nvSpPr>
            <p:cNvPr id="52" name="Rectangle 51">
              <a:extLst>
                <a:ext uri="{FF2B5EF4-FFF2-40B4-BE49-F238E27FC236}">
                  <a16:creationId xmlns:a16="http://schemas.microsoft.com/office/drawing/2014/main" id="{E4A18EAB-44DD-48FC-8E55-3D036E836FF4}"/>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22" name="Group 21">
            <a:extLst>
              <a:ext uri="{FF2B5EF4-FFF2-40B4-BE49-F238E27FC236}">
                <a16:creationId xmlns:a16="http://schemas.microsoft.com/office/drawing/2014/main" id="{DAD36CB9-05E5-47C7-948C-C0DBD9030448}"/>
              </a:ext>
            </a:extLst>
          </p:cNvPr>
          <p:cNvGrpSpPr/>
          <p:nvPr/>
        </p:nvGrpSpPr>
        <p:grpSpPr>
          <a:xfrm>
            <a:off x="4358632" y="576597"/>
            <a:ext cx="712737" cy="560347"/>
            <a:chOff x="3832410" y="576597"/>
            <a:chExt cx="712737" cy="560347"/>
          </a:xfrm>
        </p:grpSpPr>
        <p:sp>
          <p:nvSpPr>
            <p:cNvPr id="53" name="Rectangle: Rounded Corners 52">
              <a:extLst>
                <a:ext uri="{FF2B5EF4-FFF2-40B4-BE49-F238E27FC236}">
                  <a16:creationId xmlns:a16="http://schemas.microsoft.com/office/drawing/2014/main" id="{F64AEAD2-5A84-40CF-9FEE-1C5974D421E9}"/>
                </a:ext>
              </a:extLst>
            </p:cNvPr>
            <p:cNvSpPr/>
            <p:nvPr/>
          </p:nvSpPr>
          <p:spPr>
            <a:xfrm rot="16200000">
              <a:off x="3908605" y="50040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TextBox 53">
              <a:extLst>
                <a:ext uri="{FF2B5EF4-FFF2-40B4-BE49-F238E27FC236}">
                  <a16:creationId xmlns:a16="http://schemas.microsoft.com/office/drawing/2014/main" id="{BC1A9250-66E8-416A-8627-B1AB54408CA6}"/>
                </a:ext>
              </a:extLst>
            </p:cNvPr>
            <p:cNvSpPr txBox="1"/>
            <p:nvPr/>
          </p:nvSpPr>
          <p:spPr>
            <a:xfrm>
              <a:off x="3916160" y="700684"/>
              <a:ext cx="532518" cy="276999"/>
            </a:xfrm>
            <a:prstGeom prst="rect">
              <a:avLst/>
            </a:prstGeom>
            <a:noFill/>
          </p:spPr>
          <p:txBody>
            <a:bodyPr wrap="none" rtlCol="0">
              <a:spAutoFit/>
            </a:bodyPr>
            <a:lstStyle/>
            <a:p>
              <a:pPr algn="ctr"/>
              <a:r>
                <a:rPr lang="en-US" sz="1200" b="1" dirty="0">
                  <a:solidFill>
                    <a:schemeClr val="bg1"/>
                  </a:solidFill>
                </a:rPr>
                <a:t>DCAE</a:t>
              </a:r>
            </a:p>
          </p:txBody>
        </p:sp>
      </p:grpSp>
      <p:pic>
        <p:nvPicPr>
          <p:cNvPr id="57" name="Picture 56">
            <a:extLst>
              <a:ext uri="{FF2B5EF4-FFF2-40B4-BE49-F238E27FC236}">
                <a16:creationId xmlns:a16="http://schemas.microsoft.com/office/drawing/2014/main" id="{68DDD591-436E-4AE7-A18F-4A01925240E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1872" y="1123306"/>
            <a:ext cx="581529" cy="581529"/>
          </a:xfrm>
          <a:prstGeom prst="rect">
            <a:avLst/>
          </a:prstGeom>
        </p:spPr>
      </p:pic>
      <p:grpSp>
        <p:nvGrpSpPr>
          <p:cNvPr id="21" name="Group 20">
            <a:extLst>
              <a:ext uri="{FF2B5EF4-FFF2-40B4-BE49-F238E27FC236}">
                <a16:creationId xmlns:a16="http://schemas.microsoft.com/office/drawing/2014/main" id="{2037B129-B768-4930-A539-C972E00A158B}"/>
              </a:ext>
            </a:extLst>
          </p:cNvPr>
          <p:cNvGrpSpPr/>
          <p:nvPr/>
        </p:nvGrpSpPr>
        <p:grpSpPr>
          <a:xfrm>
            <a:off x="5376154" y="576597"/>
            <a:ext cx="712737" cy="560347"/>
            <a:chOff x="2836155" y="582717"/>
            <a:chExt cx="712737" cy="560347"/>
          </a:xfrm>
        </p:grpSpPr>
        <p:sp>
          <p:nvSpPr>
            <p:cNvPr id="45" name="Rectangle: Rounded Corners 44">
              <a:extLst>
                <a:ext uri="{FF2B5EF4-FFF2-40B4-BE49-F238E27FC236}">
                  <a16:creationId xmlns:a16="http://schemas.microsoft.com/office/drawing/2014/main" id="{57347B5E-49E2-414B-9E26-AC52E223F0B6}"/>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32A4C62-7A38-4915-899A-DA5474B4D3EB}"/>
                </a:ext>
              </a:extLst>
            </p:cNvPr>
            <p:cNvSpPr txBox="1"/>
            <p:nvPr/>
          </p:nvSpPr>
          <p:spPr>
            <a:xfrm>
              <a:off x="2988437" y="715097"/>
              <a:ext cx="412292" cy="276999"/>
            </a:xfrm>
            <a:prstGeom prst="rect">
              <a:avLst/>
            </a:prstGeom>
            <a:noFill/>
          </p:spPr>
          <p:txBody>
            <a:bodyPr wrap="none" rtlCol="0">
              <a:spAutoFit/>
            </a:bodyPr>
            <a:lstStyle/>
            <a:p>
              <a:pPr algn="ctr"/>
              <a:r>
                <a:rPr lang="en-US" sz="1200" b="1" dirty="0">
                  <a:solidFill>
                    <a:schemeClr val="bg1"/>
                  </a:solidFill>
                </a:rPr>
                <a:t>AAI</a:t>
              </a:r>
            </a:p>
          </p:txBody>
        </p:sp>
      </p:grpSp>
      <p:pic>
        <p:nvPicPr>
          <p:cNvPr id="77" name="Picture 76">
            <a:extLst>
              <a:ext uri="{FF2B5EF4-FFF2-40B4-BE49-F238E27FC236}">
                <a16:creationId xmlns:a16="http://schemas.microsoft.com/office/drawing/2014/main" id="{6EFC2E56-9A87-421F-B341-8104B43366D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47534" y="1129888"/>
            <a:ext cx="581529" cy="581529"/>
          </a:xfrm>
          <a:prstGeom prst="rect">
            <a:avLst/>
          </a:prstGeom>
        </p:spPr>
      </p:pic>
      <p:sp>
        <p:nvSpPr>
          <p:cNvPr id="87" name="Rectangle: Rounded Corners 86">
            <a:extLst>
              <a:ext uri="{FF2B5EF4-FFF2-40B4-BE49-F238E27FC236}">
                <a16:creationId xmlns:a16="http://schemas.microsoft.com/office/drawing/2014/main" id="{CEE2F3FF-4C64-4AB7-8286-CEDD1F9104E1}"/>
              </a:ext>
            </a:extLst>
          </p:cNvPr>
          <p:cNvSpPr/>
          <p:nvPr/>
        </p:nvSpPr>
        <p:spPr>
          <a:xfrm rot="16200000">
            <a:off x="1665534" y="1542388"/>
            <a:ext cx="600531" cy="113047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1" name="TextBox 90">
            <a:extLst>
              <a:ext uri="{FF2B5EF4-FFF2-40B4-BE49-F238E27FC236}">
                <a16:creationId xmlns:a16="http://schemas.microsoft.com/office/drawing/2014/main" id="{04484CFC-9B1A-470D-8CEA-B8A657176085}"/>
              </a:ext>
            </a:extLst>
          </p:cNvPr>
          <p:cNvSpPr txBox="1"/>
          <p:nvPr/>
        </p:nvSpPr>
        <p:spPr>
          <a:xfrm>
            <a:off x="1436474" y="1761562"/>
            <a:ext cx="1872795" cy="646331"/>
          </a:xfrm>
          <a:prstGeom prst="rect">
            <a:avLst/>
          </a:prstGeom>
          <a:noFill/>
        </p:spPr>
        <p:txBody>
          <a:bodyPr wrap="square" rtlCol="0">
            <a:spAutoFit/>
          </a:bodyPr>
          <a:lstStyle/>
          <a:p>
            <a:r>
              <a:rPr lang="en-US" dirty="0">
                <a:solidFill>
                  <a:srgbClr val="0000CC"/>
                </a:solidFill>
              </a:rPr>
              <a:t>Resource Definition</a:t>
            </a:r>
          </a:p>
        </p:txBody>
      </p:sp>
      <p:sp>
        <p:nvSpPr>
          <p:cNvPr id="102" name="Oval 101">
            <a:extLst>
              <a:ext uri="{FF2B5EF4-FFF2-40B4-BE49-F238E27FC236}">
                <a16:creationId xmlns:a16="http://schemas.microsoft.com/office/drawing/2014/main" id="{54594E4B-6E95-4E90-9CFA-13A834F1B6CA}"/>
              </a:ext>
            </a:extLst>
          </p:cNvPr>
          <p:cNvSpPr/>
          <p:nvPr/>
        </p:nvSpPr>
        <p:spPr>
          <a:xfrm>
            <a:off x="1363800" y="1761562"/>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pic>
        <p:nvPicPr>
          <p:cNvPr id="104" name="Picture 103">
            <a:extLst>
              <a:ext uri="{FF2B5EF4-FFF2-40B4-BE49-F238E27FC236}">
                <a16:creationId xmlns:a16="http://schemas.microsoft.com/office/drawing/2014/main" id="{4F457DEB-C6CA-418C-A008-C2571B267706}"/>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427649" y="1737346"/>
            <a:ext cx="175232" cy="297065"/>
          </a:xfrm>
          <a:prstGeom prst="rect">
            <a:avLst/>
          </a:prstGeom>
        </p:spPr>
      </p:pic>
      <p:grpSp>
        <p:nvGrpSpPr>
          <p:cNvPr id="6" name="Group 5">
            <a:extLst>
              <a:ext uri="{FF2B5EF4-FFF2-40B4-BE49-F238E27FC236}">
                <a16:creationId xmlns:a16="http://schemas.microsoft.com/office/drawing/2014/main" id="{9140662E-195B-4C33-9451-47FD78079BC8}"/>
              </a:ext>
            </a:extLst>
          </p:cNvPr>
          <p:cNvGrpSpPr/>
          <p:nvPr/>
        </p:nvGrpSpPr>
        <p:grpSpPr>
          <a:xfrm>
            <a:off x="1099525" y="3778506"/>
            <a:ext cx="1225461" cy="734525"/>
            <a:chOff x="1363800" y="4485654"/>
            <a:chExt cx="1225461" cy="734525"/>
          </a:xfrm>
        </p:grpSpPr>
        <p:sp>
          <p:nvSpPr>
            <p:cNvPr id="139" name="Rectangle: Rounded Corners 138">
              <a:extLst>
                <a:ext uri="{FF2B5EF4-FFF2-40B4-BE49-F238E27FC236}">
                  <a16:creationId xmlns:a16="http://schemas.microsoft.com/office/drawing/2014/main" id="{A8FA74F7-C30A-44AB-B602-7003420BCF12}"/>
                </a:ext>
              </a:extLst>
            </p:cNvPr>
            <p:cNvSpPr/>
            <p:nvPr/>
          </p:nvSpPr>
          <p:spPr>
            <a:xfrm rot="16200000">
              <a:off x="1658273" y="4320083"/>
              <a:ext cx="600531" cy="114172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0" name="TextBox 139">
              <a:extLst>
                <a:ext uri="{FF2B5EF4-FFF2-40B4-BE49-F238E27FC236}">
                  <a16:creationId xmlns:a16="http://schemas.microsoft.com/office/drawing/2014/main" id="{4DA3A4AC-2681-44A8-8CCD-31B1AD19F03C}"/>
                </a:ext>
              </a:extLst>
            </p:cNvPr>
            <p:cNvSpPr txBox="1"/>
            <p:nvPr/>
          </p:nvSpPr>
          <p:spPr>
            <a:xfrm>
              <a:off x="1433487" y="4573848"/>
              <a:ext cx="1155774" cy="646331"/>
            </a:xfrm>
            <a:prstGeom prst="rect">
              <a:avLst/>
            </a:prstGeom>
            <a:noFill/>
          </p:spPr>
          <p:txBody>
            <a:bodyPr wrap="square" rtlCol="0">
              <a:spAutoFit/>
            </a:bodyPr>
            <a:lstStyle/>
            <a:p>
              <a:r>
                <a:rPr lang="en-US" dirty="0">
                  <a:solidFill>
                    <a:srgbClr val="0000CC"/>
                  </a:solidFill>
                </a:rPr>
                <a:t>Service Definition</a:t>
              </a:r>
            </a:p>
          </p:txBody>
        </p:sp>
        <p:sp>
          <p:nvSpPr>
            <p:cNvPr id="141" name="Oval 140">
              <a:extLst>
                <a:ext uri="{FF2B5EF4-FFF2-40B4-BE49-F238E27FC236}">
                  <a16:creationId xmlns:a16="http://schemas.microsoft.com/office/drawing/2014/main" id="{88F1D121-AB0E-4F00-A900-DEBC3BA216FC}"/>
                </a:ext>
              </a:extLst>
            </p:cNvPr>
            <p:cNvSpPr/>
            <p:nvPr/>
          </p:nvSpPr>
          <p:spPr>
            <a:xfrm>
              <a:off x="1363800" y="4485654"/>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2</a:t>
              </a:r>
            </a:p>
          </p:txBody>
        </p:sp>
        <p:pic>
          <p:nvPicPr>
            <p:cNvPr id="142" name="Picture 141">
              <a:extLst>
                <a:ext uri="{FF2B5EF4-FFF2-40B4-BE49-F238E27FC236}">
                  <a16:creationId xmlns:a16="http://schemas.microsoft.com/office/drawing/2014/main" id="{3A43A141-84C5-492B-92B8-D2DF183D2593}"/>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308096" y="4604603"/>
              <a:ext cx="175232" cy="297065"/>
            </a:xfrm>
            <a:prstGeom prst="rect">
              <a:avLst/>
            </a:prstGeom>
          </p:spPr>
        </p:pic>
      </p:grpSp>
      <p:sp>
        <p:nvSpPr>
          <p:cNvPr id="95" name="Rectangle: Rounded Corners 94">
            <a:extLst>
              <a:ext uri="{FF2B5EF4-FFF2-40B4-BE49-F238E27FC236}">
                <a16:creationId xmlns:a16="http://schemas.microsoft.com/office/drawing/2014/main" id="{B3D96D33-FC8C-4535-9132-E372596BA113}"/>
              </a:ext>
            </a:extLst>
          </p:cNvPr>
          <p:cNvSpPr/>
          <p:nvPr/>
        </p:nvSpPr>
        <p:spPr>
          <a:xfrm rot="16200000">
            <a:off x="1814555" y="1980740"/>
            <a:ext cx="278774" cy="1142155"/>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TextBox 98">
            <a:extLst>
              <a:ext uri="{FF2B5EF4-FFF2-40B4-BE49-F238E27FC236}">
                <a16:creationId xmlns:a16="http://schemas.microsoft.com/office/drawing/2014/main" id="{A742506B-84D7-42CE-A81E-2401F05223B4}"/>
              </a:ext>
            </a:extLst>
          </p:cNvPr>
          <p:cNvSpPr txBox="1"/>
          <p:nvPr/>
        </p:nvSpPr>
        <p:spPr>
          <a:xfrm>
            <a:off x="1349668" y="2390302"/>
            <a:ext cx="747320" cy="276999"/>
          </a:xfrm>
          <a:prstGeom prst="rect">
            <a:avLst/>
          </a:prstGeom>
          <a:noFill/>
        </p:spPr>
        <p:txBody>
          <a:bodyPr wrap="none" rtlCol="0">
            <a:spAutoFit/>
          </a:bodyPr>
          <a:lstStyle/>
          <a:p>
            <a:r>
              <a:rPr lang="en-US" sz="1200" dirty="0">
                <a:solidFill>
                  <a:schemeClr val="bg1"/>
                </a:solidFill>
              </a:rPr>
              <a:t>PNF type</a:t>
            </a:r>
          </a:p>
        </p:txBody>
      </p:sp>
      <p:sp>
        <p:nvSpPr>
          <p:cNvPr id="100" name="Rectangle: Rounded Corners 99">
            <a:extLst>
              <a:ext uri="{FF2B5EF4-FFF2-40B4-BE49-F238E27FC236}">
                <a16:creationId xmlns:a16="http://schemas.microsoft.com/office/drawing/2014/main" id="{D6B1F828-14D6-4DD5-A3D7-96947D1960F2}"/>
              </a:ext>
            </a:extLst>
          </p:cNvPr>
          <p:cNvSpPr/>
          <p:nvPr/>
        </p:nvSpPr>
        <p:spPr>
          <a:xfrm rot="16200000">
            <a:off x="1657573" y="4530864"/>
            <a:ext cx="424156" cy="1511856"/>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TextBox 100">
            <a:extLst>
              <a:ext uri="{FF2B5EF4-FFF2-40B4-BE49-F238E27FC236}">
                <a16:creationId xmlns:a16="http://schemas.microsoft.com/office/drawing/2014/main" id="{E1649F02-FB0A-4BFD-9E39-A5CB0CFEE3AD}"/>
              </a:ext>
            </a:extLst>
          </p:cNvPr>
          <p:cNvSpPr txBox="1"/>
          <p:nvPr/>
        </p:nvSpPr>
        <p:spPr>
          <a:xfrm>
            <a:off x="1116943" y="5047944"/>
            <a:ext cx="1572995" cy="461665"/>
          </a:xfrm>
          <a:prstGeom prst="rect">
            <a:avLst/>
          </a:prstGeom>
          <a:noFill/>
        </p:spPr>
        <p:txBody>
          <a:bodyPr wrap="none" rtlCol="0">
            <a:spAutoFit/>
          </a:bodyPr>
          <a:lstStyle/>
          <a:p>
            <a:r>
              <a:rPr lang="en-US" sz="1200" dirty="0">
                <a:solidFill>
                  <a:schemeClr val="bg1"/>
                </a:solidFill>
              </a:rPr>
              <a:t>Customization</a:t>
            </a:r>
          </a:p>
          <a:p>
            <a:r>
              <a:rPr lang="en-US" sz="1200" dirty="0">
                <a:solidFill>
                  <a:schemeClr val="bg1"/>
                </a:solidFill>
              </a:rPr>
              <a:t>of Resource Definition</a:t>
            </a:r>
          </a:p>
        </p:txBody>
      </p:sp>
      <p:sp>
        <p:nvSpPr>
          <p:cNvPr id="107" name="TextBox 106">
            <a:extLst>
              <a:ext uri="{FF2B5EF4-FFF2-40B4-BE49-F238E27FC236}">
                <a16:creationId xmlns:a16="http://schemas.microsoft.com/office/drawing/2014/main" id="{3EC128AD-BACA-4D43-A742-1132FD599FB6}"/>
              </a:ext>
            </a:extLst>
          </p:cNvPr>
          <p:cNvSpPr txBox="1"/>
          <p:nvPr/>
        </p:nvSpPr>
        <p:spPr>
          <a:xfrm>
            <a:off x="207853" y="2766149"/>
            <a:ext cx="2852991" cy="900246"/>
          </a:xfrm>
          <a:prstGeom prst="rect">
            <a:avLst/>
          </a:prstGeom>
          <a:solidFill>
            <a:schemeClr val="bg1"/>
          </a:solidFill>
          <a:ln>
            <a:solidFill>
              <a:srgbClr val="00C9FF"/>
            </a:solidFill>
          </a:ln>
        </p:spPr>
        <p:txBody>
          <a:bodyPr wrap="square" rtlCol="0">
            <a:spAutoFit/>
          </a:bodyPr>
          <a:lstStyle/>
          <a:p>
            <a:r>
              <a:rPr lang="en-US" sz="1050" b="1" u="sng" dirty="0">
                <a:solidFill>
                  <a:srgbClr val="0000CC"/>
                </a:solidFill>
              </a:rPr>
              <a:t>INPUT</a:t>
            </a:r>
            <a:r>
              <a:rPr lang="en-US" sz="1050" dirty="0"/>
              <a:t>: </a:t>
            </a:r>
            <a:r>
              <a:rPr lang="en-US" sz="1050" i="1" dirty="0"/>
              <a:t>PNF Descriptor </a:t>
            </a:r>
            <a:r>
              <a:rPr lang="en-US" sz="1050" dirty="0"/>
              <a:t>(PNFD) (Vendor Provider)</a:t>
            </a:r>
            <a:endParaRPr lang="en-US" sz="1050" b="1" u="sng" dirty="0"/>
          </a:p>
          <a:p>
            <a:r>
              <a:rPr lang="en-US" sz="1050" b="1" u="sng" dirty="0">
                <a:solidFill>
                  <a:srgbClr val="0000CC"/>
                </a:solidFill>
              </a:rPr>
              <a:t>ACTION</a:t>
            </a:r>
            <a:r>
              <a:rPr lang="en-US" sz="1050" dirty="0"/>
              <a:t>: User builds a resource definition customizing vendor’s PNF description. “blue print” of PNF</a:t>
            </a:r>
          </a:p>
          <a:p>
            <a:r>
              <a:rPr lang="en-US" sz="1050" b="1" u="sng" dirty="0">
                <a:solidFill>
                  <a:srgbClr val="0000CC"/>
                </a:solidFill>
              </a:rPr>
              <a:t>OUTPUT</a:t>
            </a:r>
            <a:r>
              <a:rPr lang="en-US" sz="1050" dirty="0"/>
              <a:t>: </a:t>
            </a:r>
            <a:r>
              <a:rPr lang="en-US" sz="1050" i="1" dirty="0"/>
              <a:t>SDC Resource Definition</a:t>
            </a:r>
          </a:p>
        </p:txBody>
      </p:sp>
      <p:sp>
        <p:nvSpPr>
          <p:cNvPr id="110" name="TextBox 109">
            <a:extLst>
              <a:ext uri="{FF2B5EF4-FFF2-40B4-BE49-F238E27FC236}">
                <a16:creationId xmlns:a16="http://schemas.microsoft.com/office/drawing/2014/main" id="{A778719A-4061-45EB-981C-D2626817CBAB}"/>
              </a:ext>
            </a:extLst>
          </p:cNvPr>
          <p:cNvSpPr txBox="1"/>
          <p:nvPr/>
        </p:nvSpPr>
        <p:spPr>
          <a:xfrm>
            <a:off x="207853" y="5557030"/>
            <a:ext cx="3857853" cy="900246"/>
          </a:xfrm>
          <a:prstGeom prst="rect">
            <a:avLst/>
          </a:prstGeom>
          <a:solidFill>
            <a:schemeClr val="bg1"/>
          </a:solidFill>
          <a:ln>
            <a:solidFill>
              <a:srgbClr val="00C9FF"/>
            </a:solidFill>
          </a:ln>
        </p:spPr>
        <p:txBody>
          <a:bodyPr wrap="square" rtlCol="0">
            <a:spAutoFit/>
          </a:bodyPr>
          <a:lstStyle/>
          <a:p>
            <a:r>
              <a:rPr lang="en-US" sz="1050" b="1" u="sng" dirty="0">
                <a:solidFill>
                  <a:srgbClr val="0000CC"/>
                </a:solidFill>
              </a:rPr>
              <a:t>INPUT</a:t>
            </a:r>
            <a:r>
              <a:rPr lang="en-US" sz="1050" dirty="0"/>
              <a:t>: </a:t>
            </a:r>
            <a:r>
              <a:rPr lang="en-US" sz="1050" i="1" dirty="0"/>
              <a:t>SDC Resource Definition</a:t>
            </a:r>
          </a:p>
          <a:p>
            <a:r>
              <a:rPr lang="en-US" sz="1050" b="1" u="sng" dirty="0">
                <a:solidFill>
                  <a:srgbClr val="0000CC"/>
                </a:solidFill>
              </a:rPr>
              <a:t>ACTION</a:t>
            </a:r>
            <a:r>
              <a:rPr lang="en-US" sz="1050" dirty="0"/>
              <a:t>: Designer: Customizes the SDC Resource Definition with service specific parameters. Define the PNF types “object Model” e.g. 5G DU, 4G, Legacy DU. Infrastructure services, services for PNF. </a:t>
            </a:r>
          </a:p>
          <a:p>
            <a:r>
              <a:rPr lang="en-US" sz="1050" b="1" u="sng" dirty="0">
                <a:solidFill>
                  <a:srgbClr val="0000CC"/>
                </a:solidFill>
              </a:rPr>
              <a:t>OUTPUT</a:t>
            </a:r>
            <a:r>
              <a:rPr lang="en-US" sz="1050" dirty="0"/>
              <a:t>: </a:t>
            </a:r>
            <a:r>
              <a:rPr lang="en-US" sz="1050" i="1" dirty="0"/>
              <a:t>Service Definition</a:t>
            </a:r>
          </a:p>
        </p:txBody>
      </p:sp>
      <p:grpSp>
        <p:nvGrpSpPr>
          <p:cNvPr id="66" name="Group 65">
            <a:extLst>
              <a:ext uri="{FF2B5EF4-FFF2-40B4-BE49-F238E27FC236}">
                <a16:creationId xmlns:a16="http://schemas.microsoft.com/office/drawing/2014/main" id="{56E37972-CCF7-4A05-A7FD-14891ED1FF2A}"/>
              </a:ext>
            </a:extLst>
          </p:cNvPr>
          <p:cNvGrpSpPr/>
          <p:nvPr/>
        </p:nvGrpSpPr>
        <p:grpSpPr>
          <a:xfrm>
            <a:off x="1302787" y="4068287"/>
            <a:ext cx="1225461" cy="734525"/>
            <a:chOff x="1363800" y="4485654"/>
            <a:chExt cx="1225461" cy="734525"/>
          </a:xfrm>
        </p:grpSpPr>
        <p:sp>
          <p:nvSpPr>
            <p:cNvPr id="67" name="Rectangle: Rounded Corners 66">
              <a:extLst>
                <a:ext uri="{FF2B5EF4-FFF2-40B4-BE49-F238E27FC236}">
                  <a16:creationId xmlns:a16="http://schemas.microsoft.com/office/drawing/2014/main" id="{E32981A7-F9AF-41D7-98FB-D2E18A48FF6D}"/>
                </a:ext>
              </a:extLst>
            </p:cNvPr>
            <p:cNvSpPr/>
            <p:nvPr/>
          </p:nvSpPr>
          <p:spPr>
            <a:xfrm rot="16200000">
              <a:off x="1658273" y="4320083"/>
              <a:ext cx="600531" cy="114172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TextBox 67">
              <a:extLst>
                <a:ext uri="{FF2B5EF4-FFF2-40B4-BE49-F238E27FC236}">
                  <a16:creationId xmlns:a16="http://schemas.microsoft.com/office/drawing/2014/main" id="{DA103D67-96BB-41D7-A584-D4CA3F2DC181}"/>
                </a:ext>
              </a:extLst>
            </p:cNvPr>
            <p:cNvSpPr txBox="1"/>
            <p:nvPr/>
          </p:nvSpPr>
          <p:spPr>
            <a:xfrm>
              <a:off x="1433487" y="4573848"/>
              <a:ext cx="1155774" cy="646331"/>
            </a:xfrm>
            <a:prstGeom prst="rect">
              <a:avLst/>
            </a:prstGeom>
            <a:noFill/>
          </p:spPr>
          <p:txBody>
            <a:bodyPr wrap="square" rtlCol="0">
              <a:spAutoFit/>
            </a:bodyPr>
            <a:lstStyle/>
            <a:p>
              <a:r>
                <a:rPr lang="en-US" dirty="0">
                  <a:solidFill>
                    <a:srgbClr val="0000CC"/>
                  </a:solidFill>
                </a:rPr>
                <a:t>Service Definition</a:t>
              </a:r>
            </a:p>
          </p:txBody>
        </p:sp>
        <p:sp>
          <p:nvSpPr>
            <p:cNvPr id="69" name="Oval 68">
              <a:extLst>
                <a:ext uri="{FF2B5EF4-FFF2-40B4-BE49-F238E27FC236}">
                  <a16:creationId xmlns:a16="http://schemas.microsoft.com/office/drawing/2014/main" id="{7C2249E8-FDA6-4DF7-941D-9C9B1D1D02AA}"/>
                </a:ext>
              </a:extLst>
            </p:cNvPr>
            <p:cNvSpPr/>
            <p:nvPr/>
          </p:nvSpPr>
          <p:spPr>
            <a:xfrm>
              <a:off x="1363800" y="4485654"/>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2</a:t>
              </a:r>
            </a:p>
          </p:txBody>
        </p:sp>
        <p:pic>
          <p:nvPicPr>
            <p:cNvPr id="70" name="Picture 69">
              <a:extLst>
                <a:ext uri="{FF2B5EF4-FFF2-40B4-BE49-F238E27FC236}">
                  <a16:creationId xmlns:a16="http://schemas.microsoft.com/office/drawing/2014/main" id="{1227C4A6-3085-4ECF-B425-EB02CDA5E046}"/>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308096" y="4604603"/>
              <a:ext cx="175232" cy="297065"/>
            </a:xfrm>
            <a:prstGeom prst="rect">
              <a:avLst/>
            </a:prstGeom>
          </p:spPr>
        </p:pic>
      </p:grpSp>
      <p:grpSp>
        <p:nvGrpSpPr>
          <p:cNvPr id="71" name="Group 70">
            <a:extLst>
              <a:ext uri="{FF2B5EF4-FFF2-40B4-BE49-F238E27FC236}">
                <a16:creationId xmlns:a16="http://schemas.microsoft.com/office/drawing/2014/main" id="{9C0AB8D9-CFC1-478D-A6E0-2038276A28AA}"/>
              </a:ext>
            </a:extLst>
          </p:cNvPr>
          <p:cNvGrpSpPr/>
          <p:nvPr/>
        </p:nvGrpSpPr>
        <p:grpSpPr>
          <a:xfrm>
            <a:off x="1506049" y="4358068"/>
            <a:ext cx="1225461" cy="734525"/>
            <a:chOff x="1363800" y="4485654"/>
            <a:chExt cx="1225461" cy="734525"/>
          </a:xfrm>
        </p:grpSpPr>
        <p:sp>
          <p:nvSpPr>
            <p:cNvPr id="72" name="Rectangle: Rounded Corners 71">
              <a:extLst>
                <a:ext uri="{FF2B5EF4-FFF2-40B4-BE49-F238E27FC236}">
                  <a16:creationId xmlns:a16="http://schemas.microsoft.com/office/drawing/2014/main" id="{3C2CFD69-B428-4B29-90DC-659A3650AAC7}"/>
                </a:ext>
              </a:extLst>
            </p:cNvPr>
            <p:cNvSpPr/>
            <p:nvPr/>
          </p:nvSpPr>
          <p:spPr>
            <a:xfrm rot="16200000">
              <a:off x="1658273" y="4320083"/>
              <a:ext cx="600531" cy="114172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TextBox 72">
              <a:extLst>
                <a:ext uri="{FF2B5EF4-FFF2-40B4-BE49-F238E27FC236}">
                  <a16:creationId xmlns:a16="http://schemas.microsoft.com/office/drawing/2014/main" id="{017110D0-9CE5-4ADE-AB3A-744C1EB7BC0E}"/>
                </a:ext>
              </a:extLst>
            </p:cNvPr>
            <p:cNvSpPr txBox="1"/>
            <p:nvPr/>
          </p:nvSpPr>
          <p:spPr>
            <a:xfrm>
              <a:off x="1433487" y="4573848"/>
              <a:ext cx="1155774" cy="646331"/>
            </a:xfrm>
            <a:prstGeom prst="rect">
              <a:avLst/>
            </a:prstGeom>
            <a:noFill/>
          </p:spPr>
          <p:txBody>
            <a:bodyPr wrap="square" rtlCol="0">
              <a:spAutoFit/>
            </a:bodyPr>
            <a:lstStyle/>
            <a:p>
              <a:r>
                <a:rPr lang="en-US" dirty="0">
                  <a:solidFill>
                    <a:srgbClr val="0000CC"/>
                  </a:solidFill>
                </a:rPr>
                <a:t>Service Definition</a:t>
              </a:r>
            </a:p>
          </p:txBody>
        </p:sp>
        <p:sp>
          <p:nvSpPr>
            <p:cNvPr id="74" name="Oval 73">
              <a:extLst>
                <a:ext uri="{FF2B5EF4-FFF2-40B4-BE49-F238E27FC236}">
                  <a16:creationId xmlns:a16="http://schemas.microsoft.com/office/drawing/2014/main" id="{FFDFDDD9-823F-4726-98A1-381E6D5CB2A0}"/>
                </a:ext>
              </a:extLst>
            </p:cNvPr>
            <p:cNvSpPr/>
            <p:nvPr/>
          </p:nvSpPr>
          <p:spPr>
            <a:xfrm>
              <a:off x="1363800" y="4485654"/>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2</a:t>
              </a:r>
            </a:p>
          </p:txBody>
        </p:sp>
        <p:pic>
          <p:nvPicPr>
            <p:cNvPr id="75" name="Picture 74">
              <a:extLst>
                <a:ext uri="{FF2B5EF4-FFF2-40B4-BE49-F238E27FC236}">
                  <a16:creationId xmlns:a16="http://schemas.microsoft.com/office/drawing/2014/main" id="{C956E33F-4A78-4F88-9D9F-DAB03AF1944C}"/>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308096" y="4604603"/>
              <a:ext cx="175232" cy="297065"/>
            </a:xfrm>
            <a:prstGeom prst="rect">
              <a:avLst/>
            </a:prstGeom>
          </p:spPr>
        </p:pic>
      </p:grpSp>
      <p:sp>
        <p:nvSpPr>
          <p:cNvPr id="79" name="TextBox 78">
            <a:extLst>
              <a:ext uri="{FF2B5EF4-FFF2-40B4-BE49-F238E27FC236}">
                <a16:creationId xmlns:a16="http://schemas.microsoft.com/office/drawing/2014/main" id="{198976BC-2B63-44DE-AA3E-D81C89BFB22C}"/>
              </a:ext>
            </a:extLst>
          </p:cNvPr>
          <p:cNvSpPr txBox="1"/>
          <p:nvPr/>
        </p:nvSpPr>
        <p:spPr>
          <a:xfrm>
            <a:off x="207853" y="7778577"/>
            <a:ext cx="4480191" cy="1061829"/>
          </a:xfrm>
          <a:prstGeom prst="rect">
            <a:avLst/>
          </a:prstGeom>
          <a:solidFill>
            <a:schemeClr val="bg1"/>
          </a:solidFill>
          <a:ln>
            <a:solidFill>
              <a:srgbClr val="00C9FF"/>
            </a:solidFill>
          </a:ln>
        </p:spPr>
        <p:txBody>
          <a:bodyPr wrap="square" rtlCol="0">
            <a:spAutoFit/>
          </a:bodyPr>
          <a:lstStyle/>
          <a:p>
            <a:r>
              <a:rPr lang="en-US" sz="1050" b="1" u="sng" dirty="0"/>
              <a:t>INPUT</a:t>
            </a:r>
            <a:r>
              <a:rPr lang="en-US" sz="1050" dirty="0"/>
              <a:t>: SDC Service Definitions</a:t>
            </a:r>
          </a:p>
          <a:p>
            <a:r>
              <a:rPr lang="en-US" sz="1050" b="1" u="sng" dirty="0"/>
              <a:t>ACTION</a:t>
            </a:r>
            <a:r>
              <a:rPr lang="en-US" sz="1050" dirty="0"/>
              <a:t>: Type Modeling Artifact (from SDC) are distributed to other ONAP components (DCAE, SO, AAI). SDC artifacts include policies &amp; Work-flows related to that type are defined.</a:t>
            </a:r>
          </a:p>
          <a:p>
            <a:r>
              <a:rPr lang="en-US" sz="1050" dirty="0"/>
              <a:t>Context-sensitive distribution based on PNF type.</a:t>
            </a:r>
          </a:p>
          <a:p>
            <a:r>
              <a:rPr lang="en-US" sz="1050" b="1" u="sng" dirty="0"/>
              <a:t>OUTPUT</a:t>
            </a:r>
            <a:r>
              <a:rPr lang="en-US" sz="1050" dirty="0"/>
              <a:t>: ONAP components are prepared to manage PNFs of that new type.</a:t>
            </a:r>
          </a:p>
        </p:txBody>
      </p:sp>
      <p:sp>
        <p:nvSpPr>
          <p:cNvPr id="81" name="Rectangle: Rounded Corners 80">
            <a:extLst>
              <a:ext uri="{FF2B5EF4-FFF2-40B4-BE49-F238E27FC236}">
                <a16:creationId xmlns:a16="http://schemas.microsoft.com/office/drawing/2014/main" id="{E58AE2AB-C036-4ACF-9080-2A93BDA7500C}"/>
              </a:ext>
            </a:extLst>
          </p:cNvPr>
          <p:cNvSpPr/>
          <p:nvPr/>
        </p:nvSpPr>
        <p:spPr>
          <a:xfrm rot="16200000">
            <a:off x="3468721" y="4809629"/>
            <a:ext cx="600531" cy="485067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Oval 82">
            <a:extLst>
              <a:ext uri="{FF2B5EF4-FFF2-40B4-BE49-F238E27FC236}">
                <a16:creationId xmlns:a16="http://schemas.microsoft.com/office/drawing/2014/main" id="{E71E0D7F-C134-4D3D-A6E4-5D8925EF3165}"/>
              </a:ext>
            </a:extLst>
          </p:cNvPr>
          <p:cNvSpPr/>
          <p:nvPr/>
        </p:nvSpPr>
        <p:spPr>
          <a:xfrm>
            <a:off x="1319771" y="6915403"/>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pic>
        <p:nvPicPr>
          <p:cNvPr id="84" name="Picture 83">
            <a:extLst>
              <a:ext uri="{FF2B5EF4-FFF2-40B4-BE49-F238E27FC236}">
                <a16:creationId xmlns:a16="http://schemas.microsoft.com/office/drawing/2014/main" id="{F105F661-B41B-406E-93DC-87A5E0FEDE1B}"/>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884182" y="6915403"/>
            <a:ext cx="175232" cy="297065"/>
          </a:xfrm>
          <a:prstGeom prst="rect">
            <a:avLst/>
          </a:prstGeom>
        </p:spPr>
      </p:pic>
      <p:sp>
        <p:nvSpPr>
          <p:cNvPr id="78" name="TextBox 77">
            <a:extLst>
              <a:ext uri="{FF2B5EF4-FFF2-40B4-BE49-F238E27FC236}">
                <a16:creationId xmlns:a16="http://schemas.microsoft.com/office/drawing/2014/main" id="{F37BBA96-A650-4B26-83BD-57185A548327}"/>
              </a:ext>
            </a:extLst>
          </p:cNvPr>
          <p:cNvSpPr txBox="1"/>
          <p:nvPr/>
        </p:nvSpPr>
        <p:spPr>
          <a:xfrm>
            <a:off x="1382476" y="7031652"/>
            <a:ext cx="4246881" cy="369332"/>
          </a:xfrm>
          <a:prstGeom prst="rect">
            <a:avLst/>
          </a:prstGeom>
          <a:noFill/>
        </p:spPr>
        <p:txBody>
          <a:bodyPr wrap="square" rtlCol="0">
            <a:spAutoFit/>
          </a:bodyPr>
          <a:lstStyle/>
          <a:p>
            <a:r>
              <a:rPr lang="en-US" dirty="0">
                <a:solidFill>
                  <a:srgbClr val="0000CC"/>
                </a:solidFill>
              </a:rPr>
              <a:t>Type Modeling Artifacts Distribution</a:t>
            </a:r>
          </a:p>
        </p:txBody>
      </p:sp>
      <p:sp>
        <p:nvSpPr>
          <p:cNvPr id="65" name="TextBox 64">
            <a:extLst>
              <a:ext uri="{FF2B5EF4-FFF2-40B4-BE49-F238E27FC236}">
                <a16:creationId xmlns:a16="http://schemas.microsoft.com/office/drawing/2014/main" id="{80AF79AD-F3AA-4EFC-98AB-9897C1C067D8}"/>
              </a:ext>
            </a:extLst>
          </p:cNvPr>
          <p:cNvSpPr txBox="1"/>
          <p:nvPr/>
        </p:nvSpPr>
        <p:spPr>
          <a:xfrm>
            <a:off x="1437452" y="8874563"/>
            <a:ext cx="1359668" cy="261610"/>
          </a:xfrm>
          <a:prstGeom prst="rect">
            <a:avLst/>
          </a:prstGeom>
          <a:noFill/>
        </p:spPr>
        <p:txBody>
          <a:bodyPr wrap="none" rtlCol="0">
            <a:spAutoFit/>
          </a:bodyPr>
          <a:lstStyle/>
          <a:p>
            <a:r>
              <a:rPr lang="en-US" sz="1050" dirty="0"/>
              <a:t>Vendor Specific Step</a:t>
            </a:r>
          </a:p>
        </p:txBody>
      </p:sp>
      <p:pic>
        <p:nvPicPr>
          <p:cNvPr id="76" name="Picture 75">
            <a:extLst>
              <a:ext uri="{FF2B5EF4-FFF2-40B4-BE49-F238E27FC236}">
                <a16:creationId xmlns:a16="http://schemas.microsoft.com/office/drawing/2014/main" id="{DFDB7952-288F-4538-BAF3-BE599F6E29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937" y="2802372"/>
            <a:ext cx="182263" cy="182263"/>
          </a:xfrm>
          <a:prstGeom prst="rect">
            <a:avLst/>
          </a:prstGeom>
        </p:spPr>
      </p:pic>
      <p:pic>
        <p:nvPicPr>
          <p:cNvPr id="80" name="Picture 79">
            <a:extLst>
              <a:ext uri="{FF2B5EF4-FFF2-40B4-BE49-F238E27FC236}">
                <a16:creationId xmlns:a16="http://schemas.microsoft.com/office/drawing/2014/main" id="{2BAE6BAE-2311-4960-A4C6-6A9322975075}"/>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93745" y="5784415"/>
            <a:ext cx="88000" cy="149184"/>
          </a:xfrm>
          <a:prstGeom prst="rect">
            <a:avLst/>
          </a:prstGeom>
        </p:spPr>
      </p:pic>
      <p:pic>
        <p:nvPicPr>
          <p:cNvPr id="82" name="Picture 81">
            <a:extLst>
              <a:ext uri="{FF2B5EF4-FFF2-40B4-BE49-F238E27FC236}">
                <a16:creationId xmlns:a16="http://schemas.microsoft.com/office/drawing/2014/main" id="{BB5F9D5C-F5CC-4EEA-A45E-F03A51D0DE2B}"/>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56834" y="2997634"/>
            <a:ext cx="88000" cy="149184"/>
          </a:xfrm>
          <a:prstGeom prst="rect">
            <a:avLst/>
          </a:prstGeom>
        </p:spPr>
      </p:pic>
      <p:pic>
        <p:nvPicPr>
          <p:cNvPr id="85" name="Picture 84">
            <a:extLst>
              <a:ext uri="{FF2B5EF4-FFF2-40B4-BE49-F238E27FC236}">
                <a16:creationId xmlns:a16="http://schemas.microsoft.com/office/drawing/2014/main" id="{6ACCCED0-AEBC-4B30-91D7-6AEE8EFE36A6}"/>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82903" y="7991290"/>
            <a:ext cx="88000" cy="149184"/>
          </a:xfrm>
          <a:prstGeom prst="rect">
            <a:avLst/>
          </a:prstGeom>
        </p:spPr>
      </p:pic>
      <p:grpSp>
        <p:nvGrpSpPr>
          <p:cNvPr id="86" name="Group 85">
            <a:extLst>
              <a:ext uri="{FF2B5EF4-FFF2-40B4-BE49-F238E27FC236}">
                <a16:creationId xmlns:a16="http://schemas.microsoft.com/office/drawing/2014/main" id="{6A338418-5DD5-484F-9814-DA21ADB8DCA3}"/>
              </a:ext>
            </a:extLst>
          </p:cNvPr>
          <p:cNvGrpSpPr/>
          <p:nvPr/>
        </p:nvGrpSpPr>
        <p:grpSpPr>
          <a:xfrm>
            <a:off x="1809917" y="1531948"/>
            <a:ext cx="331700" cy="90532"/>
            <a:chOff x="1524814" y="5809921"/>
            <a:chExt cx="945329" cy="225343"/>
          </a:xfrm>
        </p:grpSpPr>
        <p:pic>
          <p:nvPicPr>
            <p:cNvPr id="88" name="Picture 87">
              <a:extLst>
                <a:ext uri="{FF2B5EF4-FFF2-40B4-BE49-F238E27FC236}">
                  <a16:creationId xmlns:a16="http://schemas.microsoft.com/office/drawing/2014/main" id="{F0DCA836-7725-4CF4-8737-D5FA966FD8BA}"/>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89" name="Picture 88">
              <a:extLst>
                <a:ext uri="{FF2B5EF4-FFF2-40B4-BE49-F238E27FC236}">
                  <a16:creationId xmlns:a16="http://schemas.microsoft.com/office/drawing/2014/main" id="{5137098C-CE0F-4BAD-9AE2-0DC86C9A138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90" name="Group 89">
            <a:extLst>
              <a:ext uri="{FF2B5EF4-FFF2-40B4-BE49-F238E27FC236}">
                <a16:creationId xmlns:a16="http://schemas.microsoft.com/office/drawing/2014/main" id="{F2A458B5-2E6E-46F4-9016-BE079838E12C}"/>
              </a:ext>
            </a:extLst>
          </p:cNvPr>
          <p:cNvGrpSpPr/>
          <p:nvPr/>
        </p:nvGrpSpPr>
        <p:grpSpPr>
          <a:xfrm>
            <a:off x="2720100" y="1531948"/>
            <a:ext cx="331700" cy="90532"/>
            <a:chOff x="1524814" y="5809921"/>
            <a:chExt cx="945329" cy="225343"/>
          </a:xfrm>
        </p:grpSpPr>
        <p:pic>
          <p:nvPicPr>
            <p:cNvPr id="92" name="Picture 91">
              <a:extLst>
                <a:ext uri="{FF2B5EF4-FFF2-40B4-BE49-F238E27FC236}">
                  <a16:creationId xmlns:a16="http://schemas.microsoft.com/office/drawing/2014/main" id="{5796D8B5-8BCA-4690-9ED5-C0643C6E6C41}"/>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93" name="Picture 92">
              <a:extLst>
                <a:ext uri="{FF2B5EF4-FFF2-40B4-BE49-F238E27FC236}">
                  <a16:creationId xmlns:a16="http://schemas.microsoft.com/office/drawing/2014/main" id="{B13245A6-AE6A-4A61-B991-B24D5B41FB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97" name="Group 96">
            <a:extLst>
              <a:ext uri="{FF2B5EF4-FFF2-40B4-BE49-F238E27FC236}">
                <a16:creationId xmlns:a16="http://schemas.microsoft.com/office/drawing/2014/main" id="{5822A8CE-5292-4BE0-A8B0-D4D3B2285DDF}"/>
              </a:ext>
            </a:extLst>
          </p:cNvPr>
          <p:cNvGrpSpPr/>
          <p:nvPr/>
        </p:nvGrpSpPr>
        <p:grpSpPr>
          <a:xfrm>
            <a:off x="3666204" y="1531948"/>
            <a:ext cx="331700" cy="90532"/>
            <a:chOff x="1524814" y="5809921"/>
            <a:chExt cx="945329" cy="225343"/>
          </a:xfrm>
        </p:grpSpPr>
        <p:pic>
          <p:nvPicPr>
            <p:cNvPr id="98" name="Picture 97">
              <a:extLst>
                <a:ext uri="{FF2B5EF4-FFF2-40B4-BE49-F238E27FC236}">
                  <a16:creationId xmlns:a16="http://schemas.microsoft.com/office/drawing/2014/main" id="{685E8512-161B-403D-BA16-506628F76B9B}"/>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05" name="Picture 104">
              <a:extLst>
                <a:ext uri="{FF2B5EF4-FFF2-40B4-BE49-F238E27FC236}">
                  <a16:creationId xmlns:a16="http://schemas.microsoft.com/office/drawing/2014/main" id="{131B5B41-B1E8-47B5-A26B-7357C4C8998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106" name="Group 105">
            <a:extLst>
              <a:ext uri="{FF2B5EF4-FFF2-40B4-BE49-F238E27FC236}">
                <a16:creationId xmlns:a16="http://schemas.microsoft.com/office/drawing/2014/main" id="{283809F3-DE12-4029-A23A-3B9EF72D3356}"/>
              </a:ext>
            </a:extLst>
          </p:cNvPr>
          <p:cNvGrpSpPr/>
          <p:nvPr/>
        </p:nvGrpSpPr>
        <p:grpSpPr>
          <a:xfrm>
            <a:off x="4566589" y="1531948"/>
            <a:ext cx="331700" cy="90532"/>
            <a:chOff x="1524814" y="5809921"/>
            <a:chExt cx="945329" cy="225343"/>
          </a:xfrm>
        </p:grpSpPr>
        <p:pic>
          <p:nvPicPr>
            <p:cNvPr id="108" name="Picture 107">
              <a:extLst>
                <a:ext uri="{FF2B5EF4-FFF2-40B4-BE49-F238E27FC236}">
                  <a16:creationId xmlns:a16="http://schemas.microsoft.com/office/drawing/2014/main" id="{F5EE920E-73B6-4E88-99BC-51C334986F2C}"/>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09" name="Picture 108">
              <a:extLst>
                <a:ext uri="{FF2B5EF4-FFF2-40B4-BE49-F238E27FC236}">
                  <a16:creationId xmlns:a16="http://schemas.microsoft.com/office/drawing/2014/main" id="{41612C8B-A17C-4DFC-9E38-FB422F28C9B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111" name="Group 110">
            <a:extLst>
              <a:ext uri="{FF2B5EF4-FFF2-40B4-BE49-F238E27FC236}">
                <a16:creationId xmlns:a16="http://schemas.microsoft.com/office/drawing/2014/main" id="{DED0623C-C342-4C7D-9EBC-7AC493201528}"/>
              </a:ext>
            </a:extLst>
          </p:cNvPr>
          <p:cNvGrpSpPr/>
          <p:nvPr/>
        </p:nvGrpSpPr>
        <p:grpSpPr>
          <a:xfrm>
            <a:off x="5568211" y="1531948"/>
            <a:ext cx="331700" cy="90532"/>
            <a:chOff x="1524814" y="5809921"/>
            <a:chExt cx="945329" cy="225343"/>
          </a:xfrm>
        </p:grpSpPr>
        <p:pic>
          <p:nvPicPr>
            <p:cNvPr id="112" name="Picture 111">
              <a:extLst>
                <a:ext uri="{FF2B5EF4-FFF2-40B4-BE49-F238E27FC236}">
                  <a16:creationId xmlns:a16="http://schemas.microsoft.com/office/drawing/2014/main" id="{BC08455B-7DA7-4559-864F-C76AA4A0C129}"/>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13" name="Picture 112">
              <a:extLst>
                <a:ext uri="{FF2B5EF4-FFF2-40B4-BE49-F238E27FC236}">
                  <a16:creationId xmlns:a16="http://schemas.microsoft.com/office/drawing/2014/main" id="{E8197C1D-D359-410A-9A91-68473AE16DE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pic>
        <p:nvPicPr>
          <p:cNvPr id="114" name="Picture 113">
            <a:extLst>
              <a:ext uri="{FF2B5EF4-FFF2-40B4-BE49-F238E27FC236}">
                <a16:creationId xmlns:a16="http://schemas.microsoft.com/office/drawing/2014/main" id="{5BB5505B-1377-400F-9E73-B59778DFA51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61764" y="8909473"/>
            <a:ext cx="182263" cy="182263"/>
          </a:xfrm>
          <a:prstGeom prst="rect">
            <a:avLst/>
          </a:prstGeom>
        </p:spPr>
      </p:pic>
      <p:cxnSp>
        <p:nvCxnSpPr>
          <p:cNvPr id="94" name="Straight Arrow Connector 93">
            <a:extLst>
              <a:ext uri="{FF2B5EF4-FFF2-40B4-BE49-F238E27FC236}">
                <a16:creationId xmlns:a16="http://schemas.microsoft.com/office/drawing/2014/main" id="{C2E52305-F9F2-48B9-B3B8-DFE7E977A1C2}"/>
              </a:ext>
            </a:extLst>
          </p:cNvPr>
          <p:cNvCxnSpPr>
            <a:cxnSpLocks/>
          </p:cNvCxnSpPr>
          <p:nvPr/>
        </p:nvCxnSpPr>
        <p:spPr>
          <a:xfrm flipH="1">
            <a:off x="2116039" y="6944226"/>
            <a:ext cx="3488247"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15" name="Rectangle: Rounded Corners 114">
            <a:extLst>
              <a:ext uri="{FF2B5EF4-FFF2-40B4-BE49-F238E27FC236}">
                <a16:creationId xmlns:a16="http://schemas.microsoft.com/office/drawing/2014/main" id="{6B62394B-13A6-4CEE-9A97-F074A9A65A01}"/>
              </a:ext>
            </a:extLst>
          </p:cNvPr>
          <p:cNvSpPr/>
          <p:nvPr/>
        </p:nvSpPr>
        <p:spPr>
          <a:xfrm rot="16200000">
            <a:off x="4698185" y="7019220"/>
            <a:ext cx="174259" cy="1202156"/>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TextBox 115">
            <a:extLst>
              <a:ext uri="{FF2B5EF4-FFF2-40B4-BE49-F238E27FC236}">
                <a16:creationId xmlns:a16="http://schemas.microsoft.com/office/drawing/2014/main" id="{B8C1DFD7-A388-45DF-8B80-C86005A0A11F}"/>
              </a:ext>
            </a:extLst>
          </p:cNvPr>
          <p:cNvSpPr txBox="1"/>
          <p:nvPr/>
        </p:nvSpPr>
        <p:spPr>
          <a:xfrm>
            <a:off x="4149450" y="7496302"/>
            <a:ext cx="1295547" cy="230832"/>
          </a:xfrm>
          <a:prstGeom prst="rect">
            <a:avLst/>
          </a:prstGeom>
          <a:noFill/>
        </p:spPr>
        <p:txBody>
          <a:bodyPr wrap="none" rtlCol="0">
            <a:spAutoFit/>
          </a:bodyPr>
          <a:lstStyle/>
          <a:p>
            <a:r>
              <a:rPr lang="en-US" sz="900" dirty="0">
                <a:solidFill>
                  <a:schemeClr val="bg1"/>
                </a:solidFill>
              </a:rPr>
              <a:t>Service Change Handler</a:t>
            </a:r>
          </a:p>
        </p:txBody>
      </p:sp>
      <p:cxnSp>
        <p:nvCxnSpPr>
          <p:cNvPr id="117" name="Straight Arrow Connector 116">
            <a:extLst>
              <a:ext uri="{FF2B5EF4-FFF2-40B4-BE49-F238E27FC236}">
                <a16:creationId xmlns:a16="http://schemas.microsoft.com/office/drawing/2014/main" id="{0638A6D3-9447-41D7-B7AA-0BD406659E97}"/>
              </a:ext>
            </a:extLst>
          </p:cNvPr>
          <p:cNvCxnSpPr>
            <a:cxnSpLocks/>
          </p:cNvCxnSpPr>
          <p:nvPr/>
        </p:nvCxnSpPr>
        <p:spPr>
          <a:xfrm flipH="1">
            <a:off x="2116039" y="6851397"/>
            <a:ext cx="2415417"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8" name="Straight Arrow Connector 117">
            <a:extLst>
              <a:ext uri="{FF2B5EF4-FFF2-40B4-BE49-F238E27FC236}">
                <a16:creationId xmlns:a16="http://schemas.microsoft.com/office/drawing/2014/main" id="{D2CA5AEF-E673-422A-924C-F3BD9A2BBF59}"/>
              </a:ext>
            </a:extLst>
          </p:cNvPr>
          <p:cNvCxnSpPr>
            <a:cxnSpLocks/>
          </p:cNvCxnSpPr>
          <p:nvPr/>
        </p:nvCxnSpPr>
        <p:spPr>
          <a:xfrm flipH="1">
            <a:off x="2116039" y="6758569"/>
            <a:ext cx="1528764"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19" name="Rectangle: Rounded Corners 118">
            <a:extLst>
              <a:ext uri="{FF2B5EF4-FFF2-40B4-BE49-F238E27FC236}">
                <a16:creationId xmlns:a16="http://schemas.microsoft.com/office/drawing/2014/main" id="{6B7E88F3-8F96-4FD4-86FC-2D625B2B081A}"/>
              </a:ext>
            </a:extLst>
          </p:cNvPr>
          <p:cNvSpPr/>
          <p:nvPr/>
        </p:nvSpPr>
        <p:spPr>
          <a:xfrm rot="16200000">
            <a:off x="3650200" y="7228672"/>
            <a:ext cx="174259" cy="789368"/>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TextBox 119">
            <a:extLst>
              <a:ext uri="{FF2B5EF4-FFF2-40B4-BE49-F238E27FC236}">
                <a16:creationId xmlns:a16="http://schemas.microsoft.com/office/drawing/2014/main" id="{2152809A-41C1-4270-B6F7-0A0A59F1E23D}"/>
              </a:ext>
            </a:extLst>
          </p:cNvPr>
          <p:cNvSpPr txBox="1"/>
          <p:nvPr/>
        </p:nvSpPr>
        <p:spPr>
          <a:xfrm>
            <a:off x="3307861" y="7499359"/>
            <a:ext cx="777777" cy="230832"/>
          </a:xfrm>
          <a:prstGeom prst="rect">
            <a:avLst/>
          </a:prstGeom>
          <a:noFill/>
        </p:spPr>
        <p:txBody>
          <a:bodyPr wrap="none" rtlCol="0">
            <a:spAutoFit/>
          </a:bodyPr>
          <a:lstStyle/>
          <a:p>
            <a:r>
              <a:rPr lang="en-US" sz="900" dirty="0">
                <a:solidFill>
                  <a:schemeClr val="bg1"/>
                </a:solidFill>
              </a:rPr>
              <a:t>UEB Listener</a:t>
            </a:r>
          </a:p>
        </p:txBody>
      </p:sp>
      <p:cxnSp>
        <p:nvCxnSpPr>
          <p:cNvPr id="121" name="Straight Arrow Connector 120">
            <a:extLst>
              <a:ext uri="{FF2B5EF4-FFF2-40B4-BE49-F238E27FC236}">
                <a16:creationId xmlns:a16="http://schemas.microsoft.com/office/drawing/2014/main" id="{B138C7FD-E404-4011-90C3-CCD6114951B8}"/>
              </a:ext>
            </a:extLst>
          </p:cNvPr>
          <p:cNvCxnSpPr>
            <a:cxnSpLocks/>
          </p:cNvCxnSpPr>
          <p:nvPr/>
        </p:nvCxnSpPr>
        <p:spPr>
          <a:xfrm flipH="1">
            <a:off x="2116039" y="6665741"/>
            <a:ext cx="674660"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22" name="Rectangle: Rounded Corners 121">
            <a:extLst>
              <a:ext uri="{FF2B5EF4-FFF2-40B4-BE49-F238E27FC236}">
                <a16:creationId xmlns:a16="http://schemas.microsoft.com/office/drawing/2014/main" id="{ED7FC904-1DC1-447D-8892-DFC0DDBFFA81}"/>
              </a:ext>
            </a:extLst>
          </p:cNvPr>
          <p:cNvSpPr/>
          <p:nvPr/>
        </p:nvSpPr>
        <p:spPr>
          <a:xfrm rot="16200000">
            <a:off x="2823008" y="7396470"/>
            <a:ext cx="174259" cy="442119"/>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3" name="TextBox 122">
            <a:extLst>
              <a:ext uri="{FF2B5EF4-FFF2-40B4-BE49-F238E27FC236}">
                <a16:creationId xmlns:a16="http://schemas.microsoft.com/office/drawing/2014/main" id="{BB7FCEA0-ED79-4CE6-85F6-CBD0522267F6}"/>
              </a:ext>
            </a:extLst>
          </p:cNvPr>
          <p:cNvSpPr txBox="1"/>
          <p:nvPr/>
        </p:nvSpPr>
        <p:spPr>
          <a:xfrm>
            <a:off x="2633295" y="7493533"/>
            <a:ext cx="559769" cy="230832"/>
          </a:xfrm>
          <a:prstGeom prst="rect">
            <a:avLst/>
          </a:prstGeom>
          <a:noFill/>
        </p:spPr>
        <p:txBody>
          <a:bodyPr wrap="none" rtlCol="0">
            <a:spAutoFit/>
          </a:bodyPr>
          <a:lstStyle/>
          <a:p>
            <a:r>
              <a:rPr lang="en-US" sz="900" dirty="0">
                <a:solidFill>
                  <a:schemeClr val="bg1"/>
                </a:solidFill>
              </a:rPr>
              <a:t>Listener</a:t>
            </a:r>
          </a:p>
        </p:txBody>
      </p:sp>
      <p:sp>
        <p:nvSpPr>
          <p:cNvPr id="124" name="Rectangle: Rounded Corners 123">
            <a:extLst>
              <a:ext uri="{FF2B5EF4-FFF2-40B4-BE49-F238E27FC236}">
                <a16:creationId xmlns:a16="http://schemas.microsoft.com/office/drawing/2014/main" id="{57644173-8F14-4ACC-ACDE-6AA147D2A735}"/>
              </a:ext>
            </a:extLst>
          </p:cNvPr>
          <p:cNvSpPr/>
          <p:nvPr/>
        </p:nvSpPr>
        <p:spPr>
          <a:xfrm rot="16200000">
            <a:off x="5680204" y="7385314"/>
            <a:ext cx="174259" cy="442119"/>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5" name="TextBox 124">
            <a:extLst>
              <a:ext uri="{FF2B5EF4-FFF2-40B4-BE49-F238E27FC236}">
                <a16:creationId xmlns:a16="http://schemas.microsoft.com/office/drawing/2014/main" id="{BC8991CE-D7D4-41BD-9AC4-831965696D98}"/>
              </a:ext>
            </a:extLst>
          </p:cNvPr>
          <p:cNvSpPr txBox="1"/>
          <p:nvPr/>
        </p:nvSpPr>
        <p:spPr>
          <a:xfrm>
            <a:off x="5490491" y="7482377"/>
            <a:ext cx="559769" cy="230832"/>
          </a:xfrm>
          <a:prstGeom prst="rect">
            <a:avLst/>
          </a:prstGeom>
          <a:noFill/>
        </p:spPr>
        <p:txBody>
          <a:bodyPr wrap="none" rtlCol="0">
            <a:spAutoFit/>
          </a:bodyPr>
          <a:lstStyle/>
          <a:p>
            <a:r>
              <a:rPr lang="en-US" sz="900" dirty="0">
                <a:solidFill>
                  <a:schemeClr val="bg1"/>
                </a:solidFill>
              </a:rPr>
              <a:t>Listener</a:t>
            </a:r>
          </a:p>
        </p:txBody>
      </p:sp>
      <p:pic>
        <p:nvPicPr>
          <p:cNvPr id="126" name="Picture 2" descr="C:\Users\cheung\AppData\Local\Temp\SNAGHTML3175198.PNG">
            <a:extLst>
              <a:ext uri="{FF2B5EF4-FFF2-40B4-BE49-F238E27FC236}">
                <a16:creationId xmlns:a16="http://schemas.microsoft.com/office/drawing/2014/main" id="{35226860-ED49-475E-A725-FD14622162F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37872" y="4811945"/>
            <a:ext cx="756792" cy="754876"/>
          </a:xfrm>
          <a:prstGeom prst="rect">
            <a:avLst/>
          </a:prstGeom>
          <a:noFill/>
          <a:extLst>
            <a:ext uri="{909E8E84-426E-40DD-AFC4-6F175D3DCCD1}">
              <a14:hiddenFill xmlns:a14="http://schemas.microsoft.com/office/drawing/2010/main">
                <a:solidFill>
                  <a:srgbClr val="FFFFFF"/>
                </a:solidFill>
              </a14:hiddenFill>
            </a:ext>
          </a:extLst>
        </p:spPr>
      </p:pic>
      <p:pic>
        <p:nvPicPr>
          <p:cNvPr id="127" name="Picture 4" descr="C:\Users\cheung\AppData\Local\Temp\SNAGHTML2ee0250.PNG">
            <a:extLst>
              <a:ext uri="{FF2B5EF4-FFF2-40B4-BE49-F238E27FC236}">
                <a16:creationId xmlns:a16="http://schemas.microsoft.com/office/drawing/2014/main" id="{F6A0FD11-B606-4C5C-9C77-78375E08681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50941" y="1733719"/>
            <a:ext cx="756792" cy="758664"/>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a:extLst>
              <a:ext uri="{FF2B5EF4-FFF2-40B4-BE49-F238E27FC236}">
                <a16:creationId xmlns:a16="http://schemas.microsoft.com/office/drawing/2014/main" id="{08402D19-8F63-4928-8A16-0A252459AD75}"/>
              </a:ext>
            </a:extLst>
          </p:cNvPr>
          <p:cNvGrpSpPr/>
          <p:nvPr/>
        </p:nvGrpSpPr>
        <p:grpSpPr>
          <a:xfrm>
            <a:off x="3525060" y="1864484"/>
            <a:ext cx="1942537" cy="461665"/>
            <a:chOff x="3525060" y="1864484"/>
            <a:chExt cx="1942537" cy="461665"/>
          </a:xfrm>
        </p:grpSpPr>
        <p:sp>
          <p:nvSpPr>
            <p:cNvPr id="128" name="Rectangle: Rounded Corners 127">
              <a:extLst>
                <a:ext uri="{FF2B5EF4-FFF2-40B4-BE49-F238E27FC236}">
                  <a16:creationId xmlns:a16="http://schemas.microsoft.com/office/drawing/2014/main" id="{FBED9BB1-5C34-461E-8938-FB25857C5A9B}"/>
                </a:ext>
              </a:extLst>
            </p:cNvPr>
            <p:cNvSpPr/>
            <p:nvPr/>
          </p:nvSpPr>
          <p:spPr>
            <a:xfrm rot="16200000">
              <a:off x="4290387" y="1131624"/>
              <a:ext cx="414602" cy="1939819"/>
            </a:xfrm>
            <a:prstGeom prst="roundRect">
              <a:avLst/>
            </a:prstGeom>
            <a:solidFill>
              <a:srgbClr val="0000CC"/>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4" name="TextBox 133">
              <a:extLst>
                <a:ext uri="{FF2B5EF4-FFF2-40B4-BE49-F238E27FC236}">
                  <a16:creationId xmlns:a16="http://schemas.microsoft.com/office/drawing/2014/main" id="{2C170F38-7886-40E8-860B-66580878F933}"/>
                </a:ext>
              </a:extLst>
            </p:cNvPr>
            <p:cNvSpPr txBox="1"/>
            <p:nvPr/>
          </p:nvSpPr>
          <p:spPr>
            <a:xfrm>
              <a:off x="3525060" y="1864484"/>
              <a:ext cx="1747851" cy="461665"/>
            </a:xfrm>
            <a:prstGeom prst="rect">
              <a:avLst/>
            </a:prstGeom>
            <a:noFill/>
          </p:spPr>
          <p:txBody>
            <a:bodyPr wrap="none" rtlCol="0">
              <a:spAutoFit/>
            </a:bodyPr>
            <a:lstStyle/>
            <a:p>
              <a:r>
                <a:rPr lang="en-US" sz="1200" dirty="0">
                  <a:solidFill>
                    <a:schemeClr val="bg1"/>
                  </a:solidFill>
                </a:rPr>
                <a:t>CASABLANCA</a:t>
              </a:r>
            </a:p>
            <a:p>
              <a:r>
                <a:rPr lang="en-US" sz="1200" dirty="0">
                  <a:solidFill>
                    <a:schemeClr val="bg1"/>
                  </a:solidFill>
                </a:rPr>
                <a:t>PNF Onboarding Package</a:t>
              </a:r>
            </a:p>
          </p:txBody>
        </p:sp>
      </p:grpSp>
      <p:grpSp>
        <p:nvGrpSpPr>
          <p:cNvPr id="137" name="Group 136">
            <a:extLst>
              <a:ext uri="{FF2B5EF4-FFF2-40B4-BE49-F238E27FC236}">
                <a16:creationId xmlns:a16="http://schemas.microsoft.com/office/drawing/2014/main" id="{276CCB1E-A5AA-40FE-A726-2EF66406915D}"/>
              </a:ext>
            </a:extLst>
          </p:cNvPr>
          <p:cNvGrpSpPr/>
          <p:nvPr/>
        </p:nvGrpSpPr>
        <p:grpSpPr>
          <a:xfrm>
            <a:off x="4224433" y="4951155"/>
            <a:ext cx="2021900" cy="461665"/>
            <a:chOff x="3502200" y="1864484"/>
            <a:chExt cx="2021900" cy="461665"/>
          </a:xfrm>
        </p:grpSpPr>
        <p:sp>
          <p:nvSpPr>
            <p:cNvPr id="138" name="Rectangle: Rounded Corners 137">
              <a:extLst>
                <a:ext uri="{FF2B5EF4-FFF2-40B4-BE49-F238E27FC236}">
                  <a16:creationId xmlns:a16="http://schemas.microsoft.com/office/drawing/2014/main" id="{68C2EDDB-A143-4B26-9FEC-A9CB4E88AFE3}"/>
                </a:ext>
              </a:extLst>
            </p:cNvPr>
            <p:cNvSpPr/>
            <p:nvPr/>
          </p:nvSpPr>
          <p:spPr>
            <a:xfrm rot="16200000">
              <a:off x="4290387" y="1131624"/>
              <a:ext cx="414602" cy="1939819"/>
            </a:xfrm>
            <a:prstGeom prst="roundRect">
              <a:avLst/>
            </a:prstGeom>
            <a:solidFill>
              <a:srgbClr val="0000CC"/>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3" name="TextBox 142">
              <a:extLst>
                <a:ext uri="{FF2B5EF4-FFF2-40B4-BE49-F238E27FC236}">
                  <a16:creationId xmlns:a16="http://schemas.microsoft.com/office/drawing/2014/main" id="{C5E90309-87EA-417F-AFEB-FB2F0E7A648A}"/>
                </a:ext>
              </a:extLst>
            </p:cNvPr>
            <p:cNvSpPr txBox="1"/>
            <p:nvPr/>
          </p:nvSpPr>
          <p:spPr>
            <a:xfrm>
              <a:off x="3502200" y="1864484"/>
              <a:ext cx="2021900" cy="461665"/>
            </a:xfrm>
            <a:prstGeom prst="rect">
              <a:avLst/>
            </a:prstGeom>
            <a:noFill/>
          </p:spPr>
          <p:txBody>
            <a:bodyPr wrap="none" rtlCol="0">
              <a:spAutoFit/>
            </a:bodyPr>
            <a:lstStyle/>
            <a:p>
              <a:r>
                <a:rPr lang="en-US" sz="1200" dirty="0">
                  <a:solidFill>
                    <a:schemeClr val="bg1"/>
                  </a:solidFill>
                </a:rPr>
                <a:t>CASABLANCA</a:t>
              </a:r>
            </a:p>
            <a:p>
              <a:r>
                <a:rPr lang="en-US" sz="1200" dirty="0">
                  <a:solidFill>
                    <a:schemeClr val="bg1"/>
                  </a:solidFill>
                </a:rPr>
                <a:t>PNF Modeling Enhancements</a:t>
              </a:r>
            </a:p>
          </p:txBody>
        </p:sp>
      </p:grpSp>
    </p:spTree>
    <p:extLst>
      <p:ext uri="{BB962C8B-B14F-4D97-AF65-F5344CB8AC3E}">
        <p14:creationId xmlns:p14="http://schemas.microsoft.com/office/powerpoint/2010/main" val="15200797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56F6410-F975-4B3E-A636-C7199B31E55B}"/>
              </a:ext>
            </a:extLst>
          </p:cNvPr>
          <p:cNvGraphicFramePr>
            <a:graphicFrameLocks noGrp="1"/>
          </p:cNvGraphicFramePr>
          <p:nvPr>
            <p:extLst>
              <p:ext uri="{D42A27DB-BD31-4B8C-83A1-F6EECF244321}">
                <p14:modId xmlns:p14="http://schemas.microsoft.com/office/powerpoint/2010/main" val="3908067554"/>
              </p:ext>
            </p:extLst>
          </p:nvPr>
        </p:nvGraphicFramePr>
        <p:xfrm>
          <a:off x="57152" y="23986"/>
          <a:ext cx="6757983" cy="9010015"/>
        </p:xfrm>
        <a:graphic>
          <a:graphicData uri="http://schemas.openxmlformats.org/drawingml/2006/table">
            <a:tbl>
              <a:tblPr firstRow="1" bandRow="1">
                <a:tableStyleId>{5C22544A-7EE6-4342-B048-85BDC9FD1C3A}</a:tableStyleId>
              </a:tblPr>
              <a:tblGrid>
                <a:gridCol w="571498">
                  <a:extLst>
                    <a:ext uri="{9D8B030D-6E8A-4147-A177-3AD203B41FA5}">
                      <a16:colId xmlns:a16="http://schemas.microsoft.com/office/drawing/2014/main" val="555983829"/>
                    </a:ext>
                  </a:extLst>
                </a:gridCol>
                <a:gridCol w="6186485">
                  <a:extLst>
                    <a:ext uri="{9D8B030D-6E8A-4147-A177-3AD203B41FA5}">
                      <a16:colId xmlns:a16="http://schemas.microsoft.com/office/drawing/2014/main" val="3468207131"/>
                    </a:ext>
                  </a:extLst>
                </a:gridCol>
              </a:tblGrid>
              <a:tr h="370840">
                <a:tc>
                  <a:txBody>
                    <a:bodyPr/>
                    <a:lstStyle/>
                    <a:p>
                      <a:r>
                        <a:rPr lang="en-US" dirty="0"/>
                        <a:t>STEP</a:t>
                      </a:r>
                    </a:p>
                  </a:txBody>
                  <a:tcPr/>
                </a:tc>
                <a:tc>
                  <a:txBody>
                    <a:bodyPr/>
                    <a:lstStyle/>
                    <a:p>
                      <a:r>
                        <a:rPr lang="en-US" dirty="0"/>
                        <a:t>DESCRIPTION</a:t>
                      </a:r>
                    </a:p>
                  </a:txBody>
                  <a:tcPr/>
                </a:tc>
                <a:extLst>
                  <a:ext uri="{0D108BD9-81ED-4DB2-BD59-A6C34878D82A}">
                    <a16:rowId xmlns:a16="http://schemas.microsoft.com/office/drawing/2014/main" val="2798728460"/>
                  </a:ext>
                </a:extLst>
              </a:tr>
              <a:tr h="370840">
                <a:tc>
                  <a:txBody>
                    <a:bodyPr/>
                    <a:lstStyle/>
                    <a:p>
                      <a:r>
                        <a:rPr lang="en-US" dirty="0"/>
                        <a:t>1</a:t>
                      </a:r>
                    </a:p>
                  </a:txBody>
                  <a:tcPr/>
                </a:tc>
                <a:tc>
                  <a:txBody>
                    <a:bodyPr/>
                    <a:lstStyle/>
                    <a:p>
                      <a:r>
                        <a:rPr lang="en-US" b="1" dirty="0">
                          <a:solidFill>
                            <a:srgbClr val="FF0000"/>
                          </a:solidFill>
                        </a:rPr>
                        <a:t>RESOURCE DECLARATION </a:t>
                      </a:r>
                      <a:r>
                        <a:rPr lang="en-US" dirty="0"/>
                        <a:t>– A user on the VID performs a Resource Declaration. This uses the Service definition created in SDC. The user on the VID can define known information about the PNF.  The user can (optional) provide the following information</a:t>
                      </a:r>
                      <a:endParaRPr lang="en-US" b="1" dirty="0"/>
                    </a:p>
                    <a:p>
                      <a:r>
                        <a:rPr lang="en-US" b="1" dirty="0"/>
                        <a:t>PNF RESOURCE Definition</a:t>
                      </a:r>
                    </a:p>
                    <a:p>
                      <a:r>
                        <a:rPr lang="en-US" dirty="0"/>
                        <a:t>	</a:t>
                      </a:r>
                      <a:r>
                        <a:rPr lang="en-US" b="1" dirty="0">
                          <a:solidFill>
                            <a:srgbClr val="0000CC"/>
                          </a:solidFill>
                        </a:rPr>
                        <a:t>Resource Type </a:t>
                      </a:r>
                      <a:r>
                        <a:rPr lang="en-US" dirty="0"/>
                        <a:t>– Type of Resource. NEW type: PNF (pre-defined in SDC)</a:t>
                      </a:r>
                    </a:p>
                    <a:p>
                      <a:r>
                        <a:rPr lang="en-US" b="1" dirty="0"/>
                        <a:t>	</a:t>
                      </a:r>
                      <a:r>
                        <a:rPr lang="en-US" b="1" dirty="0">
                          <a:solidFill>
                            <a:srgbClr val="0000CC"/>
                          </a:solidFill>
                        </a:rPr>
                        <a:t>NAME</a:t>
                      </a:r>
                      <a:r>
                        <a:rPr lang="en-US" dirty="0">
                          <a:solidFill>
                            <a:srgbClr val="0000CC"/>
                          </a:solidFill>
                        </a:rPr>
                        <a:t> </a:t>
                      </a:r>
                      <a:r>
                        <a:rPr lang="en-US" dirty="0"/>
                        <a:t>– Name of the PNF type</a:t>
                      </a:r>
                    </a:p>
                    <a:p>
                      <a:r>
                        <a:rPr lang="en-US" b="1" dirty="0"/>
                        <a:t>	</a:t>
                      </a:r>
                      <a:r>
                        <a:rPr lang="en-US" b="1" dirty="0">
                          <a:solidFill>
                            <a:srgbClr val="0000CC"/>
                          </a:solidFill>
                        </a:rPr>
                        <a:t>CATEGORY</a:t>
                      </a:r>
                      <a:r>
                        <a:rPr lang="en-US" dirty="0"/>
                        <a:t> – e.g. Infrastructure</a:t>
                      </a:r>
                    </a:p>
                    <a:p>
                      <a:r>
                        <a:rPr lang="en-US" b="1" dirty="0"/>
                        <a:t>	</a:t>
                      </a:r>
                      <a:r>
                        <a:rPr lang="en-US" b="1" dirty="0">
                          <a:solidFill>
                            <a:srgbClr val="0000CC"/>
                          </a:solidFill>
                        </a:rPr>
                        <a:t>TAGS</a:t>
                      </a:r>
                      <a:r>
                        <a:rPr lang="en-US" dirty="0"/>
                        <a:t> – User-definable tags (default name of the PNF)</a:t>
                      </a:r>
                    </a:p>
                    <a:p>
                      <a:r>
                        <a:rPr lang="en-US" b="1" dirty="0"/>
                        <a:t>	</a:t>
                      </a:r>
                      <a:r>
                        <a:rPr lang="en-US" b="1" dirty="0">
                          <a:solidFill>
                            <a:srgbClr val="0000CC"/>
                          </a:solidFill>
                        </a:rPr>
                        <a:t>DESCRIPTION</a:t>
                      </a:r>
                      <a:r>
                        <a:rPr lang="en-US" b="1" dirty="0"/>
                        <a:t> </a:t>
                      </a:r>
                      <a:r>
                        <a:rPr lang="en-US" dirty="0"/>
                        <a:t>– Textual description</a:t>
                      </a:r>
                    </a:p>
                    <a:p>
                      <a:r>
                        <a:rPr lang="en-US" b="1" dirty="0"/>
                        <a:t>	</a:t>
                      </a:r>
                      <a:r>
                        <a:rPr lang="en-US" b="1" dirty="0">
                          <a:solidFill>
                            <a:srgbClr val="0000CC"/>
                          </a:solidFill>
                        </a:rPr>
                        <a:t>CONTACT ID </a:t>
                      </a:r>
                      <a:r>
                        <a:rPr lang="en-US" dirty="0"/>
                        <a:t>– Designer (user of ONAP)</a:t>
                      </a:r>
                    </a:p>
                    <a:p>
                      <a:r>
                        <a:rPr lang="en-US" b="1" dirty="0"/>
                        <a:t>	</a:t>
                      </a:r>
                      <a:r>
                        <a:rPr lang="en-US" b="1" dirty="0">
                          <a:solidFill>
                            <a:srgbClr val="0000CC"/>
                          </a:solidFill>
                        </a:rPr>
                        <a:t>VENDOR</a:t>
                      </a:r>
                      <a:r>
                        <a:rPr lang="en-US" dirty="0"/>
                        <a:t> – PNF Vendor (e.g. Nokia)</a:t>
                      </a:r>
                    </a:p>
                    <a:p>
                      <a:r>
                        <a:rPr lang="en-US" b="1" dirty="0"/>
                        <a:t>	</a:t>
                      </a:r>
                      <a:r>
                        <a:rPr lang="en-US" b="1" dirty="0">
                          <a:solidFill>
                            <a:srgbClr val="0000CC"/>
                          </a:solidFill>
                        </a:rPr>
                        <a:t>VENDOR RELEASE </a:t>
                      </a:r>
                      <a:r>
                        <a:rPr lang="en-US" dirty="0"/>
                        <a:t>– Vendor release</a:t>
                      </a:r>
                    </a:p>
                    <a:p>
                      <a:r>
                        <a:rPr lang="en-US" b="1" dirty="0"/>
                        <a:t>	</a:t>
                      </a:r>
                      <a:r>
                        <a:rPr lang="en-US" b="1" dirty="0">
                          <a:solidFill>
                            <a:srgbClr val="0000CC"/>
                          </a:solidFill>
                        </a:rPr>
                        <a:t>VENDOR MODEL NUMBER</a:t>
                      </a:r>
                      <a:r>
                        <a:rPr lang="en-US" b="1" dirty="0"/>
                        <a:t> </a:t>
                      </a:r>
                      <a:r>
                        <a:rPr lang="en-US" dirty="0"/>
                        <a:t>– PNF Model value (link to A&amp;AI)</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	</a:t>
                      </a:r>
                      <a:r>
                        <a:rPr lang="en-US" b="1" dirty="0">
                          <a:solidFill>
                            <a:srgbClr val="0000CC"/>
                          </a:solidFill>
                        </a:rPr>
                        <a:t>EVENTS</a:t>
                      </a:r>
                      <a:r>
                        <a:rPr lang="en-US" b="1" dirty="0"/>
                        <a:t> </a:t>
                      </a:r>
                      <a:r>
                        <a:rPr lang="en-US" dirty="0"/>
                        <a:t>– Monitoring Event definitions. Define design-time templates. CLAMP (runtime monitoring), DCAD (design time design template attach to VNF). Define templates &amp; attach them.</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dirty="0"/>
                    </a:p>
                    <a:p>
                      <a:r>
                        <a:rPr lang="en-US" dirty="0"/>
                        <a:t>Note: The user may provide whatever information in the above fields they know.</a:t>
                      </a:r>
                    </a:p>
                    <a:p>
                      <a:r>
                        <a:rPr lang="en-US" dirty="0"/>
                        <a:t>Note: Consumer vs Enterprise deployments. Consumer systems pre-registered, distributed throughout a region. For a consumer deployment you might not know the MAC address/Serial number (PND IF) until the PNF connects to ONAP.</a:t>
                      </a:r>
                    </a:p>
                  </a:txBody>
                  <a:tcPr/>
                </a:tc>
                <a:extLst>
                  <a:ext uri="{0D108BD9-81ED-4DB2-BD59-A6C34878D82A}">
                    <a16:rowId xmlns:a16="http://schemas.microsoft.com/office/drawing/2014/main" val="3415246332"/>
                  </a:ext>
                </a:extLst>
              </a:tr>
              <a:tr h="370840">
                <a:tc>
                  <a:txBody>
                    <a:bodyPr/>
                    <a:lstStyle/>
                    <a:p>
                      <a:r>
                        <a:rPr lang="en-US" dirty="0"/>
                        <a:t>2</a:t>
                      </a:r>
                    </a:p>
                  </a:txBody>
                  <a:tcPr/>
                </a:tc>
                <a:tc>
                  <a:txBody>
                    <a:bodyPr/>
                    <a:lstStyle/>
                    <a:p>
                      <a:r>
                        <a:rPr lang="en-US" b="1" dirty="0">
                          <a:solidFill>
                            <a:srgbClr val="FF0000"/>
                          </a:solidFill>
                        </a:rPr>
                        <a:t>SERVICE Definition (uses a PNF)</a:t>
                      </a:r>
                    </a:p>
                    <a:p>
                      <a:r>
                        <a:rPr lang="en-US" b="1" dirty="0"/>
                        <a:t>	</a:t>
                      </a:r>
                      <a:r>
                        <a:rPr lang="en-US" b="1" dirty="0">
                          <a:solidFill>
                            <a:srgbClr val="0000CC"/>
                          </a:solidFill>
                        </a:rPr>
                        <a:t>NAME</a:t>
                      </a:r>
                      <a:r>
                        <a:rPr lang="en-US" dirty="0"/>
                        <a:t> – Name of the Service (mandatory)</a:t>
                      </a:r>
                    </a:p>
                    <a:p>
                      <a:r>
                        <a:rPr lang="en-US" b="1" dirty="0"/>
                        <a:t>	</a:t>
                      </a:r>
                      <a:r>
                        <a:rPr lang="en-US" b="1" dirty="0">
                          <a:solidFill>
                            <a:srgbClr val="0000CC"/>
                          </a:solidFill>
                        </a:rPr>
                        <a:t>CATEGORY</a:t>
                      </a:r>
                      <a:r>
                        <a:rPr lang="en-US" dirty="0">
                          <a:solidFill>
                            <a:srgbClr val="0000CC"/>
                          </a:solidFill>
                        </a:rPr>
                        <a:t> </a:t>
                      </a:r>
                      <a:r>
                        <a:rPr lang="en-US" dirty="0"/>
                        <a:t>– e.g. Network L1…L4, VOIP call Control, Mobility</a:t>
                      </a:r>
                    </a:p>
                    <a:p>
                      <a:r>
                        <a:rPr lang="en-US" b="1" dirty="0"/>
                        <a:t>	</a:t>
                      </a:r>
                      <a:r>
                        <a:rPr lang="en-US" b="1" dirty="0">
                          <a:solidFill>
                            <a:srgbClr val="0000CC"/>
                          </a:solidFill>
                        </a:rPr>
                        <a:t>TAGS</a:t>
                      </a:r>
                      <a:r>
                        <a:rPr lang="en-US" dirty="0">
                          <a:solidFill>
                            <a:srgbClr val="0000CC"/>
                          </a:solidFill>
                        </a:rPr>
                        <a:t> </a:t>
                      </a:r>
                      <a:r>
                        <a:rPr lang="en-US" dirty="0"/>
                        <a:t>– User-definable tags (default name of the PNF)</a:t>
                      </a:r>
                    </a:p>
                    <a:p>
                      <a:r>
                        <a:rPr lang="en-US" b="1" dirty="0"/>
                        <a:t>	</a:t>
                      </a:r>
                      <a:r>
                        <a:rPr lang="en-US" b="1" dirty="0">
                          <a:solidFill>
                            <a:srgbClr val="0000CC"/>
                          </a:solidFill>
                        </a:rPr>
                        <a:t>DESCRIPTION </a:t>
                      </a:r>
                      <a:r>
                        <a:rPr lang="en-US" dirty="0"/>
                        <a:t>– Textual description of service (mandatory)</a:t>
                      </a:r>
                    </a:p>
                    <a:p>
                      <a:r>
                        <a:rPr lang="en-US" b="1" dirty="0"/>
                        <a:t>	</a:t>
                      </a:r>
                      <a:r>
                        <a:rPr lang="en-US" b="1" dirty="0">
                          <a:solidFill>
                            <a:srgbClr val="0000CC"/>
                          </a:solidFill>
                        </a:rPr>
                        <a:t>CONTACT ID </a:t>
                      </a:r>
                      <a:r>
                        <a:rPr lang="en-US" dirty="0"/>
                        <a:t>– Designer (user of ONAP) (mandatory)</a:t>
                      </a:r>
                    </a:p>
                    <a:p>
                      <a:r>
                        <a:rPr lang="en-US" dirty="0"/>
                        <a:t>	</a:t>
                      </a:r>
                      <a:r>
                        <a:rPr lang="en-US" b="1" dirty="0">
                          <a:solidFill>
                            <a:srgbClr val="0000CC"/>
                          </a:solidFill>
                        </a:rPr>
                        <a:t>PROJECT CODE</a:t>
                      </a:r>
                      <a:r>
                        <a:rPr lang="en-US" dirty="0">
                          <a:solidFill>
                            <a:srgbClr val="0000CC"/>
                          </a:solidFill>
                        </a:rPr>
                        <a:t> </a:t>
                      </a:r>
                      <a:r>
                        <a:rPr lang="en-US" dirty="0"/>
                        <a:t>– ID (mandatory)</a:t>
                      </a:r>
                    </a:p>
                    <a:p>
                      <a:r>
                        <a:rPr lang="en-US" dirty="0"/>
                        <a:t>	</a:t>
                      </a:r>
                      <a:r>
                        <a:rPr lang="en-US" b="1" dirty="0" err="1">
                          <a:solidFill>
                            <a:srgbClr val="0000CC"/>
                          </a:solidFill>
                        </a:rPr>
                        <a:t>Ecomp</a:t>
                      </a:r>
                      <a:r>
                        <a:rPr lang="en-US" b="1" dirty="0">
                          <a:solidFill>
                            <a:srgbClr val="0000CC"/>
                          </a:solidFill>
                        </a:rPr>
                        <a:t>-Generated Naming </a:t>
                      </a:r>
                      <a:r>
                        <a:rPr lang="en-US" dirty="0"/>
                        <a:t>– Name</a:t>
                      </a:r>
                    </a:p>
                    <a:p>
                      <a:r>
                        <a:rPr lang="en-US" dirty="0"/>
                        <a:t>	</a:t>
                      </a:r>
                      <a:r>
                        <a:rPr lang="en-US" b="1" dirty="0">
                          <a:solidFill>
                            <a:srgbClr val="0000CC"/>
                          </a:solidFill>
                        </a:rPr>
                        <a:t>Naming Policy </a:t>
                      </a:r>
                      <a:r>
                        <a:rPr lang="en-US" dirty="0"/>
                        <a:t>– Policy to be used to assign a name to a service by SO/SDNC  </a:t>
                      </a:r>
                    </a:p>
                    <a:p>
                      <a:r>
                        <a:rPr lang="en-US" dirty="0"/>
                        <a:t>	</a:t>
                      </a:r>
                      <a:r>
                        <a:rPr lang="en-US" b="1" dirty="0">
                          <a:solidFill>
                            <a:srgbClr val="0000CC"/>
                          </a:solidFill>
                        </a:rPr>
                        <a:t>SERVICE TYPE</a:t>
                      </a:r>
                      <a:r>
                        <a:rPr lang="en-US" dirty="0">
                          <a:solidFill>
                            <a:srgbClr val="0000CC"/>
                          </a:solidFill>
                        </a:rPr>
                        <a:t> </a:t>
                      </a:r>
                      <a:r>
                        <a:rPr lang="en-US" dirty="0"/>
                        <a:t>– Type of service</a:t>
                      </a:r>
                    </a:p>
                    <a:p>
                      <a:r>
                        <a:rPr lang="en-US" dirty="0"/>
                        <a:t>	</a:t>
                      </a:r>
                      <a:r>
                        <a:rPr lang="en-US" b="1" dirty="0">
                          <a:solidFill>
                            <a:srgbClr val="0000CC"/>
                          </a:solidFill>
                        </a:rPr>
                        <a:t>SERVICE ROLE</a:t>
                      </a:r>
                      <a:r>
                        <a:rPr lang="en-US" dirty="0">
                          <a:solidFill>
                            <a:srgbClr val="0000CC"/>
                          </a:solidFill>
                        </a:rPr>
                        <a:t> </a:t>
                      </a:r>
                      <a:r>
                        <a:rPr lang="en-US" dirty="0"/>
                        <a:t>– The Role of this service.</a:t>
                      </a:r>
                    </a:p>
                    <a:p>
                      <a:r>
                        <a:rPr lang="en-US" dirty="0"/>
                        <a:t>	</a:t>
                      </a:r>
                      <a:r>
                        <a:rPr lang="en-US" b="1" dirty="0">
                          <a:solidFill>
                            <a:srgbClr val="0000CC"/>
                          </a:solidFill>
                        </a:rPr>
                        <a:t>ENVIRONMENTAL CONTEXT </a:t>
                      </a:r>
                      <a:r>
                        <a:rPr lang="en-US" dirty="0"/>
                        <a:t>– distributed environments</a:t>
                      </a:r>
                      <a:endParaRPr lang="en-US" b="0" dirty="0"/>
                    </a:p>
                    <a:p>
                      <a:pPr marL="0" marR="0" lvl="0" indent="0" algn="l" defTabSz="685800" rtl="0" eaLnBrk="1" fontAlgn="auto" latinLnBrk="0" hangingPunct="1">
                        <a:lnSpc>
                          <a:spcPct val="100000"/>
                        </a:lnSpc>
                        <a:spcBef>
                          <a:spcPts val="0"/>
                        </a:spcBef>
                        <a:spcAft>
                          <a:spcPts val="0"/>
                        </a:spcAft>
                        <a:buClrTx/>
                        <a:buSzTx/>
                        <a:buFontTx/>
                        <a:buNone/>
                        <a:tabLst/>
                        <a:defRPr/>
                      </a:pPr>
                      <a:r>
                        <a:rPr lang="en-US" b="0" dirty="0"/>
                        <a:t>	</a:t>
                      </a:r>
                      <a:r>
                        <a:rPr lang="en-US" b="1" dirty="0">
                          <a:solidFill>
                            <a:srgbClr val="0000CC"/>
                          </a:solidFill>
                        </a:rPr>
                        <a:t>Specific Service</a:t>
                      </a:r>
                      <a:r>
                        <a:rPr lang="en-US" b="0" dirty="0">
                          <a:solidFill>
                            <a:srgbClr val="0000CC"/>
                          </a:solidFill>
                        </a:rPr>
                        <a:t>(?) </a:t>
                      </a:r>
                      <a:r>
                        <a:rPr lang="en-US" b="0" dirty="0"/>
                        <a:t>– PNF, allotted resource from a CU Service</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b="0" dirty="0"/>
                    </a:p>
                    <a:p>
                      <a:pPr marL="0" marR="0" lvl="0" indent="0" algn="l" defTabSz="685800" rtl="0" eaLnBrk="1" fontAlgn="auto" latinLnBrk="0" hangingPunct="1">
                        <a:lnSpc>
                          <a:spcPct val="100000"/>
                        </a:lnSpc>
                        <a:spcBef>
                          <a:spcPts val="0"/>
                        </a:spcBef>
                        <a:spcAft>
                          <a:spcPts val="0"/>
                        </a:spcAft>
                        <a:buClrTx/>
                        <a:buSzTx/>
                        <a:buFontTx/>
                        <a:buNone/>
                        <a:tabLst/>
                        <a:defRPr/>
                      </a:pPr>
                      <a:r>
                        <a:rPr lang="en-US" b="0" dirty="0"/>
                        <a:t>The “basic” model are extended. Inherit (OO) from existing model. Vendor takes standard node types and creates their own extension.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b="0" dirty="0"/>
                        <a:t>CDT (Configuration Design Tool) (GUI) to build artifacts to be used by APP-C (Tosca models) for a configure Template. </a:t>
                      </a:r>
                    </a:p>
                  </a:txBody>
                  <a:tcPr/>
                </a:tc>
                <a:extLst>
                  <a:ext uri="{0D108BD9-81ED-4DB2-BD59-A6C34878D82A}">
                    <a16:rowId xmlns:a16="http://schemas.microsoft.com/office/drawing/2014/main" val="1106038122"/>
                  </a:ext>
                </a:extLst>
              </a:tr>
              <a:tr h="432435">
                <a:tc>
                  <a:txBody>
                    <a:bodyPr/>
                    <a:lstStyle/>
                    <a:p>
                      <a:r>
                        <a:rPr lang="en-US" dirty="0"/>
                        <a:t>3</a:t>
                      </a:r>
                    </a:p>
                  </a:txBody>
                  <a:tcPr/>
                </a:tc>
                <a:tc>
                  <a:txBody>
                    <a:bodyPr/>
                    <a:lstStyle/>
                    <a:p>
                      <a:r>
                        <a:rPr lang="en-US" b="1" dirty="0">
                          <a:solidFill>
                            <a:srgbClr val="FF0000"/>
                          </a:solidFill>
                        </a:rPr>
                        <a:t>DISTRIBUTION</a:t>
                      </a:r>
                      <a:r>
                        <a:rPr lang="en-US" dirty="0"/>
                        <a:t> – Event Monitoring Templates distributed. (?)</a:t>
                      </a:r>
                    </a:p>
                  </a:txBody>
                  <a:tcPr/>
                </a:tc>
                <a:extLst>
                  <a:ext uri="{0D108BD9-81ED-4DB2-BD59-A6C34878D82A}">
                    <a16:rowId xmlns:a16="http://schemas.microsoft.com/office/drawing/2014/main" val="3617885931"/>
                  </a:ext>
                </a:extLst>
              </a:tr>
            </a:tbl>
          </a:graphicData>
        </a:graphic>
      </p:graphicFrame>
    </p:spTree>
    <p:extLst>
      <p:ext uri="{BB962C8B-B14F-4D97-AF65-F5344CB8AC3E}">
        <p14:creationId xmlns:p14="http://schemas.microsoft.com/office/powerpoint/2010/main" val="20560139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0A744D4-C4E6-49E9-9EE4-30637AADB8F0}"/>
              </a:ext>
            </a:extLst>
          </p:cNvPr>
          <p:cNvGrpSpPr/>
          <p:nvPr/>
        </p:nvGrpSpPr>
        <p:grpSpPr>
          <a:xfrm>
            <a:off x="0" y="-1"/>
            <a:ext cx="6858000" cy="9144001"/>
            <a:chOff x="0" y="-1"/>
            <a:chExt cx="6858000" cy="9144001"/>
          </a:xfrm>
        </p:grpSpPr>
        <p:sp>
          <p:nvSpPr>
            <p:cNvPr id="5" name="Rectangle 4">
              <a:extLst>
                <a:ext uri="{FF2B5EF4-FFF2-40B4-BE49-F238E27FC236}">
                  <a16:creationId xmlns:a16="http://schemas.microsoft.com/office/drawing/2014/main" id="{60424CB8-4CF5-41FA-A39F-F2E3A7F4E520}"/>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4500740F-7169-41A1-9254-5E0D50B21657}"/>
                </a:ext>
              </a:extLst>
            </p:cNvPr>
            <p:cNvSpPr txBox="1"/>
            <p:nvPr/>
          </p:nvSpPr>
          <p:spPr>
            <a:xfrm>
              <a:off x="346836" y="86380"/>
              <a:ext cx="6128601" cy="523220"/>
            </a:xfrm>
            <a:prstGeom prst="rect">
              <a:avLst/>
            </a:prstGeom>
            <a:noFill/>
          </p:spPr>
          <p:txBody>
            <a:bodyPr wrap="none" rtlCol="0">
              <a:spAutoFit/>
            </a:bodyPr>
            <a:lstStyle/>
            <a:p>
              <a:pPr algn="ctr"/>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PnP: MODELING ENHANCEMENTS</a:t>
              </a:r>
            </a:p>
          </p:txBody>
        </p:sp>
        <p:sp>
          <p:nvSpPr>
            <p:cNvPr id="7" name="Rectangle 6">
              <a:extLst>
                <a:ext uri="{FF2B5EF4-FFF2-40B4-BE49-F238E27FC236}">
                  <a16:creationId xmlns:a16="http://schemas.microsoft.com/office/drawing/2014/main" id="{133EF828-E49A-4B7A-A559-4B204AE17225}"/>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Rectangle 7">
            <a:extLst>
              <a:ext uri="{FF2B5EF4-FFF2-40B4-BE49-F238E27FC236}">
                <a16:creationId xmlns:a16="http://schemas.microsoft.com/office/drawing/2014/main" id="{5D0A5C19-0FDB-4C64-B28C-6BCF56D99579}"/>
              </a:ext>
            </a:extLst>
          </p:cNvPr>
          <p:cNvSpPr/>
          <p:nvPr/>
        </p:nvSpPr>
        <p:spPr>
          <a:xfrm>
            <a:off x="83125" y="767730"/>
            <a:ext cx="4897677" cy="706951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823363C2-B331-40A1-9761-2617F8F9AFF8}"/>
              </a:ext>
            </a:extLst>
          </p:cNvPr>
          <p:cNvSpPr/>
          <p:nvPr/>
        </p:nvSpPr>
        <p:spPr>
          <a:xfrm>
            <a:off x="85213" y="7913444"/>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9A7FAB27-9BF0-44E9-803F-6A1F37B4C3A3}"/>
              </a:ext>
            </a:extLst>
          </p:cNvPr>
          <p:cNvSpPr txBox="1"/>
          <p:nvPr/>
        </p:nvSpPr>
        <p:spPr>
          <a:xfrm>
            <a:off x="104953" y="8014198"/>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11" name="TextBox 10">
            <a:extLst>
              <a:ext uri="{FF2B5EF4-FFF2-40B4-BE49-F238E27FC236}">
                <a16:creationId xmlns:a16="http://schemas.microsoft.com/office/drawing/2014/main" id="{25C03842-5E0E-4E83-B415-464950BB9AB1}"/>
              </a:ext>
            </a:extLst>
          </p:cNvPr>
          <p:cNvSpPr txBox="1"/>
          <p:nvPr/>
        </p:nvSpPr>
        <p:spPr>
          <a:xfrm>
            <a:off x="104953" y="767729"/>
            <a:ext cx="4662906" cy="6801862"/>
          </a:xfrm>
          <a:prstGeom prst="rect">
            <a:avLst/>
          </a:prstGeom>
          <a:noFill/>
        </p:spPr>
        <p:txBody>
          <a:bodyPr wrap="square" rtlCol="0">
            <a:spAutoFit/>
          </a:bodyPr>
          <a:lstStyle/>
          <a:p>
            <a:pPr lvl="0"/>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pPr lvl="0"/>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pPr marL="342900" indent="-342900">
              <a:buAutoNum type="arabicParenBoth"/>
            </a:pPr>
            <a:r>
              <a:rPr lang="en-US" b="1" dirty="0">
                <a:solidFill>
                  <a:srgbClr val="0000CC"/>
                </a:solidFill>
              </a:rPr>
              <a:t>PNF MODELING </a:t>
            </a:r>
            <a:r>
              <a:rPr lang="en-US" dirty="0">
                <a:solidFill>
                  <a:prstClr val="black"/>
                </a:solidFill>
              </a:rPr>
              <a:t>– Modeling enhancements to support 5G PNF in ONAP. Model Inheritance definitions for PNF. SDC modeling improvements from Beijing PnP use case.</a:t>
            </a:r>
            <a:r>
              <a:rPr lang="en-US" dirty="0"/>
              <a:t> Updated NF Model to include </a:t>
            </a:r>
            <a:r>
              <a:rPr lang="en-US" dirty="0" err="1"/>
              <a:t>software_versions</a:t>
            </a:r>
            <a:endParaRPr lang="en-US" dirty="0"/>
          </a:p>
          <a:p>
            <a:pPr marL="342900" indent="-342900">
              <a:buAutoNum type="arabicParenBoth"/>
            </a:pPr>
            <a:endParaRPr lang="en-US" dirty="0"/>
          </a:p>
          <a:p>
            <a:pPr marL="342900" indent="-342900">
              <a:buAutoNum type="arabicParenBoth"/>
            </a:pPr>
            <a:r>
              <a:rPr lang="en-US" b="1" dirty="0">
                <a:solidFill>
                  <a:srgbClr val="0000CC"/>
                </a:solidFill>
              </a:rPr>
              <a:t>PNF SHARING </a:t>
            </a:r>
            <a:r>
              <a:rPr lang="en-US" dirty="0"/>
              <a:t>– SDC model updates for PNF characteristics focusing on PNF inter-connectivity. (Dublin)</a:t>
            </a:r>
          </a:p>
          <a:p>
            <a:pPr marL="342900" indent="-342900">
              <a:buAutoNum type="arabicParenBoth"/>
            </a:pPr>
            <a:endParaRPr lang="en-US" dirty="0"/>
          </a:p>
          <a:p>
            <a:pPr marL="342900" indent="-342900">
              <a:buAutoNum type="arabicParenBoth"/>
            </a:pPr>
            <a:r>
              <a:rPr lang="en-US" b="1" dirty="0">
                <a:solidFill>
                  <a:srgbClr val="0000CC"/>
                </a:solidFill>
              </a:rPr>
              <a:t>PNF-SDK</a:t>
            </a:r>
            <a:r>
              <a:rPr lang="en-US" dirty="0"/>
              <a:t> – SDK provided from Vendors. This will help modeling the Physical “Box” (PNF) and network functions. (Dublin)</a:t>
            </a:r>
          </a:p>
          <a:p>
            <a:pPr marL="342900" indent="-342900">
              <a:buAutoNum type="arabicParenBoth"/>
            </a:pPr>
            <a:endParaRPr lang="en-US" dirty="0"/>
          </a:p>
          <a:p>
            <a:pPr marL="342900" indent="-342900">
              <a:buFontTx/>
              <a:buAutoNum type="arabicParenBoth"/>
            </a:pPr>
            <a:r>
              <a:rPr lang="en-US" b="1" dirty="0">
                <a:solidFill>
                  <a:srgbClr val="0000CC"/>
                </a:solidFill>
              </a:rPr>
              <a:t>CDT ENHANCEMENTS </a:t>
            </a:r>
            <a:r>
              <a:rPr lang="en-US" dirty="0"/>
              <a:t>- Improving CDT to handle complex config templates, multiple templates per PNF, identify different sources for template data, integrating CDT into SDC, expanding CDT usage to other controllers. (Dublin)</a:t>
            </a:r>
          </a:p>
          <a:p>
            <a:pPr marL="342900" lvl="0" indent="-342900">
              <a:buFontTx/>
              <a:buAutoNum type="arabicParenBoth"/>
            </a:pPr>
            <a:endParaRPr lang="en-US" dirty="0">
              <a:solidFill>
                <a:prstClr val="black"/>
              </a:solidFill>
            </a:endParaRPr>
          </a:p>
        </p:txBody>
      </p:sp>
      <p:sp>
        <p:nvSpPr>
          <p:cNvPr id="12" name="TextBox 11">
            <a:extLst>
              <a:ext uri="{FF2B5EF4-FFF2-40B4-BE49-F238E27FC236}">
                <a16:creationId xmlns:a16="http://schemas.microsoft.com/office/drawing/2014/main" id="{F8F30DAC-CC91-4ECA-A581-38279CB9552A}"/>
              </a:ext>
            </a:extLst>
          </p:cNvPr>
          <p:cNvSpPr txBox="1"/>
          <p:nvPr/>
        </p:nvSpPr>
        <p:spPr>
          <a:xfrm>
            <a:off x="200510" y="8477114"/>
            <a:ext cx="4662906" cy="400110"/>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SDC, CDT</a:t>
            </a:r>
          </a:p>
        </p:txBody>
      </p:sp>
      <p:pic>
        <p:nvPicPr>
          <p:cNvPr id="6146" name="Picture 2" descr="C:\Users\cheung\AppData\Local\Temp\SNAGHTML3175198.PNG">
            <a:extLst>
              <a:ext uri="{FF2B5EF4-FFF2-40B4-BE49-F238E27FC236}">
                <a16:creationId xmlns:a16="http://schemas.microsoft.com/office/drawing/2014/main" id="{EA27603F-9076-4CF1-9314-3F470F92F9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5755" y="843698"/>
            <a:ext cx="1658848" cy="16546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25860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0A744D4-C4E6-49E9-9EE4-30637AADB8F0}"/>
              </a:ext>
            </a:extLst>
          </p:cNvPr>
          <p:cNvGrpSpPr/>
          <p:nvPr/>
        </p:nvGrpSpPr>
        <p:grpSpPr>
          <a:xfrm>
            <a:off x="0" y="-1"/>
            <a:ext cx="6858000" cy="9144001"/>
            <a:chOff x="0" y="-1"/>
            <a:chExt cx="6858000" cy="9144001"/>
          </a:xfrm>
        </p:grpSpPr>
        <p:sp>
          <p:nvSpPr>
            <p:cNvPr id="5" name="Rectangle 4">
              <a:extLst>
                <a:ext uri="{FF2B5EF4-FFF2-40B4-BE49-F238E27FC236}">
                  <a16:creationId xmlns:a16="http://schemas.microsoft.com/office/drawing/2014/main" id="{60424CB8-4CF5-41FA-A39F-F2E3A7F4E520}"/>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4500740F-7169-41A1-9254-5E0D50B21657}"/>
                </a:ext>
              </a:extLst>
            </p:cNvPr>
            <p:cNvSpPr txBox="1"/>
            <p:nvPr/>
          </p:nvSpPr>
          <p:spPr>
            <a:xfrm>
              <a:off x="596217" y="86380"/>
              <a:ext cx="5618846"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ONBOARDING / PNF PACKAGE</a:t>
              </a:r>
            </a:p>
          </p:txBody>
        </p:sp>
        <p:sp>
          <p:nvSpPr>
            <p:cNvPr id="7" name="Rectangle 6">
              <a:extLst>
                <a:ext uri="{FF2B5EF4-FFF2-40B4-BE49-F238E27FC236}">
                  <a16:creationId xmlns:a16="http://schemas.microsoft.com/office/drawing/2014/main" id="{133EF828-E49A-4B7A-A559-4B204AE17225}"/>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Rectangle 7">
            <a:extLst>
              <a:ext uri="{FF2B5EF4-FFF2-40B4-BE49-F238E27FC236}">
                <a16:creationId xmlns:a16="http://schemas.microsoft.com/office/drawing/2014/main" id="{F5768005-A200-4D9E-9964-A34255CEA096}"/>
              </a:ext>
            </a:extLst>
          </p:cNvPr>
          <p:cNvSpPr/>
          <p:nvPr/>
        </p:nvSpPr>
        <p:spPr>
          <a:xfrm>
            <a:off x="83126" y="784355"/>
            <a:ext cx="4897677" cy="703055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EA79C647-F0E0-440B-B0B8-65F10C7C6123}"/>
              </a:ext>
            </a:extLst>
          </p:cNvPr>
          <p:cNvSpPr/>
          <p:nvPr/>
        </p:nvSpPr>
        <p:spPr>
          <a:xfrm>
            <a:off x="85214" y="791578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1F44D58F-237D-4E64-807C-A3D6AB12E8D1}"/>
              </a:ext>
            </a:extLst>
          </p:cNvPr>
          <p:cNvSpPr txBox="1"/>
          <p:nvPr/>
        </p:nvSpPr>
        <p:spPr>
          <a:xfrm>
            <a:off x="104954" y="784354"/>
            <a:ext cx="4692945" cy="6771084"/>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pPr lvl="0" defTabSz="685800">
              <a:defRPr/>
            </a:pPr>
            <a:r>
              <a:rPr lang="en-US" dirty="0"/>
              <a:t>PNF Onboarding and PNF Package</a:t>
            </a:r>
          </a:p>
          <a:p>
            <a:pPr lvl="0" defTabSz="685800">
              <a:defRPr/>
            </a:pPr>
            <a:endParaRPr lang="en-US" dirty="0"/>
          </a:p>
          <a:p>
            <a:pPr marL="342900" indent="-342900">
              <a:buAutoNum type="arabicParenBoth"/>
            </a:pPr>
            <a:r>
              <a:rPr lang="en-US" b="1" dirty="0">
                <a:solidFill>
                  <a:srgbClr val="0000CC"/>
                </a:solidFill>
              </a:rPr>
              <a:t>PNF PACKAGE DEFINITION </a:t>
            </a:r>
            <a:r>
              <a:rPr lang="en-US" dirty="0"/>
              <a:t>– Defining </a:t>
            </a:r>
            <a:r>
              <a:rPr lang="en-US" i="1" dirty="0"/>
              <a:t>PNF Onboarding Package</a:t>
            </a:r>
            <a:r>
              <a:rPr lang="en-US" dirty="0"/>
              <a:t>. Extending framework to work with PNFs. Defining Package framework.</a:t>
            </a:r>
          </a:p>
          <a:p>
            <a:pPr marL="800100" lvl="1" indent="-342900">
              <a:buFont typeface="+mj-lt"/>
              <a:buAutoNum type="alphaUcPeriod"/>
            </a:pPr>
            <a:r>
              <a:rPr lang="en-US" dirty="0">
                <a:solidFill>
                  <a:srgbClr val="0000CC"/>
                </a:solidFill>
              </a:rPr>
              <a:t>PNF ARTIFACTS DEFINITION – </a:t>
            </a:r>
            <a:r>
              <a:rPr lang="en-US" dirty="0"/>
              <a:t>Vendor specific/provided artifacts to add to the (new PNF) package. (Dublin)</a:t>
            </a:r>
          </a:p>
          <a:p>
            <a:pPr marL="800100" lvl="1" indent="-342900">
              <a:buFont typeface="+mj-lt"/>
              <a:buAutoNum type="alphaUcPeriod"/>
            </a:pPr>
            <a:r>
              <a:rPr lang="en-US" dirty="0">
                <a:solidFill>
                  <a:srgbClr val="0000CC"/>
                </a:solidFill>
              </a:rPr>
              <a:t>PNF ARTIFACTS DISTRIBUTION</a:t>
            </a:r>
          </a:p>
          <a:p>
            <a:pPr marL="800100" lvl="1" indent="-342900">
              <a:buFont typeface="+mj-lt"/>
              <a:buAutoNum type="alphaUcPeriod"/>
            </a:pPr>
            <a:endParaRPr lang="en-US" dirty="0">
              <a:solidFill>
                <a:srgbClr val="0000CC"/>
              </a:solidFill>
            </a:endParaRPr>
          </a:p>
          <a:p>
            <a:r>
              <a:rPr lang="en-US" b="1" u="sng" dirty="0"/>
              <a:t>TOSCA Meta data </a:t>
            </a:r>
            <a:r>
              <a:rPr lang="en-US" dirty="0"/>
              <a:t>-  main service template, TOSCA template. </a:t>
            </a:r>
          </a:p>
          <a:p>
            <a:r>
              <a:rPr lang="en-US" b="1" u="sng" dirty="0"/>
              <a:t>Artifact Package</a:t>
            </a:r>
            <a:r>
              <a:rPr lang="en-US" dirty="0"/>
              <a:t>. Separated by types of artifacts. Separations by folder for different types. Place artifacts in categories. Anyone can choose which artifacts to receive. </a:t>
            </a:r>
          </a:p>
          <a:p>
            <a:r>
              <a:rPr lang="en-US" b="1" u="sng" dirty="0"/>
              <a:t>Definitions</a:t>
            </a:r>
            <a:r>
              <a:rPr lang="en-US" dirty="0"/>
              <a:t> – Specifies definitions such as CM, FM and PM definitions</a:t>
            </a:r>
          </a:p>
          <a:p>
            <a:pPr marL="342900" lvl="0" indent="-342900" defTabSz="685800">
              <a:buFontTx/>
              <a:buAutoNum type="arabicParenBoth"/>
              <a:defRPr/>
            </a:pPr>
            <a:r>
              <a:rPr lang="en-US" b="1" u="sng" dirty="0"/>
              <a:t>Protocols Supported</a:t>
            </a:r>
            <a:r>
              <a:rPr lang="en-US" b="1" dirty="0"/>
              <a:t> </a:t>
            </a:r>
            <a:r>
              <a:rPr lang="en-US" dirty="0"/>
              <a:t>– PNF package. CM Protocol is in PNF onboarding package. (Chef, Ansible, NetConf)</a:t>
            </a:r>
          </a:p>
          <a:p>
            <a:pPr marL="342900" lvl="0" indent="-342900" defTabSz="685800">
              <a:buFontTx/>
              <a:buAutoNum type="arabicParenBoth"/>
              <a:defRPr/>
            </a:pPr>
            <a:r>
              <a:rPr lang="en-US" b="1" u="sng" dirty="0"/>
              <a:t>Controller</a:t>
            </a:r>
            <a:r>
              <a:rPr lang="en-US" dirty="0"/>
              <a:t> – What is the PNF controller</a:t>
            </a:r>
          </a:p>
        </p:txBody>
      </p:sp>
      <p:sp>
        <p:nvSpPr>
          <p:cNvPr id="11" name="TextBox 10">
            <a:extLst>
              <a:ext uri="{FF2B5EF4-FFF2-40B4-BE49-F238E27FC236}">
                <a16:creationId xmlns:a16="http://schemas.microsoft.com/office/drawing/2014/main" id="{40B81727-CA08-46E7-BFFF-393495308609}"/>
              </a:ext>
            </a:extLst>
          </p:cNvPr>
          <p:cNvSpPr txBox="1"/>
          <p:nvPr/>
        </p:nvSpPr>
        <p:spPr>
          <a:xfrm>
            <a:off x="104954" y="8016540"/>
            <a:ext cx="143340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12" name="TextBox 11">
            <a:extLst>
              <a:ext uri="{FF2B5EF4-FFF2-40B4-BE49-F238E27FC236}">
                <a16:creationId xmlns:a16="http://schemas.microsoft.com/office/drawing/2014/main" id="{9382C192-1B5B-4F70-822A-FD329A5105FE}"/>
              </a:ext>
            </a:extLst>
          </p:cNvPr>
          <p:cNvSpPr txBox="1"/>
          <p:nvPr/>
        </p:nvSpPr>
        <p:spPr>
          <a:xfrm>
            <a:off x="200511" y="8334314"/>
            <a:ext cx="4662906" cy="400110"/>
          </a:xfrm>
          <a:prstGeom prst="rect">
            <a:avLst/>
          </a:prstGeom>
          <a:noFill/>
        </p:spPr>
        <p:txBody>
          <a:bodyPr wrap="square" rtlCol="0">
            <a:spAutoFit/>
          </a:bodyPr>
          <a:lstStyle/>
          <a:p>
            <a:r>
              <a:rPr lang="en-US" sz="2000" dirty="0"/>
              <a:t>SDC, APP-C</a:t>
            </a:r>
          </a:p>
        </p:txBody>
      </p:sp>
      <p:pic>
        <p:nvPicPr>
          <p:cNvPr id="1028" name="Picture 4" descr="C:\Users\cheung\AppData\Local\Temp\SNAGHTML2ee0250.PNG">
            <a:extLst>
              <a:ext uri="{FF2B5EF4-FFF2-40B4-BE49-F238E27FC236}">
                <a16:creationId xmlns:a16="http://schemas.microsoft.com/office/drawing/2014/main" id="{00FFE1A8-7F5C-4424-BF70-30B3E1CA66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5757" y="870806"/>
            <a:ext cx="1648405" cy="16524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93610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NF SDC &amp; Modeling</a:t>
            </a:r>
          </a:p>
          <a:p>
            <a:r>
              <a:rPr lang="en-US" b="1" dirty="0">
                <a:solidFill>
                  <a:schemeClr val="bg1"/>
                </a:solidFill>
              </a:rPr>
              <a:t>Project Impacts Overview</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SDC NF Modeling for 5G RAN</a:t>
            </a:r>
          </a:p>
          <a:p>
            <a:endParaRPr lang="en-US" dirty="0">
              <a:solidFill>
                <a:schemeClr val="bg1"/>
              </a:solidFill>
            </a:endParaRPr>
          </a:p>
          <a:p>
            <a:r>
              <a:rPr lang="en-US" dirty="0">
                <a:solidFill>
                  <a:schemeClr val="bg1"/>
                </a:solidFill>
              </a:rPr>
              <a:t>5G SDC Project</a:t>
            </a:r>
            <a:endParaRPr lang="ru-RU" sz="1050" dirty="0">
              <a:solidFill>
                <a:schemeClr val="bg1"/>
              </a:solidFill>
            </a:endParaRPr>
          </a:p>
        </p:txBody>
      </p:sp>
    </p:spTree>
    <p:extLst>
      <p:ext uri="{BB962C8B-B14F-4D97-AF65-F5344CB8AC3E}">
        <p14:creationId xmlns:p14="http://schemas.microsoft.com/office/powerpoint/2010/main" val="4554103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FCFCA4-E85C-4391-B69C-F3850A5D4BDF}"/>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F814EB64-7B35-45EC-8EA0-B472927FCD1B}"/>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E1DF02F1-1270-4EC2-8A81-00FA3BF85B67}"/>
              </a:ext>
            </a:extLst>
          </p:cNvPr>
          <p:cNvSpPr txBox="1"/>
          <p:nvPr/>
        </p:nvSpPr>
        <p:spPr>
          <a:xfrm>
            <a:off x="1757462" y="86380"/>
            <a:ext cx="3368230"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Modeling ONAP Links</a:t>
            </a:r>
          </a:p>
        </p:txBody>
      </p:sp>
      <p:graphicFrame>
        <p:nvGraphicFramePr>
          <p:cNvPr id="7" name="Table 6">
            <a:extLst>
              <a:ext uri="{FF2B5EF4-FFF2-40B4-BE49-F238E27FC236}">
                <a16:creationId xmlns:a16="http://schemas.microsoft.com/office/drawing/2014/main" id="{88627522-B493-46E3-A11E-B34BD7CE060A}"/>
              </a:ext>
            </a:extLst>
          </p:cNvPr>
          <p:cNvGraphicFramePr>
            <a:graphicFrameLocks noGrp="1"/>
          </p:cNvGraphicFramePr>
          <p:nvPr>
            <p:extLst>
              <p:ext uri="{D42A27DB-BD31-4B8C-83A1-F6EECF244321}">
                <p14:modId xmlns:p14="http://schemas.microsoft.com/office/powerpoint/2010/main" val="3832651684"/>
              </p:ext>
            </p:extLst>
          </p:nvPr>
        </p:nvGraphicFramePr>
        <p:xfrm>
          <a:off x="126999" y="1308637"/>
          <a:ext cx="6412345" cy="5765348"/>
        </p:xfrm>
        <a:graphic>
          <a:graphicData uri="http://schemas.openxmlformats.org/drawingml/2006/table">
            <a:tbl>
              <a:tblPr firstRow="1" bandRow="1">
                <a:tableStyleId>{5C22544A-7EE6-4342-B048-85BDC9FD1C3A}</a:tableStyleId>
              </a:tblPr>
              <a:tblGrid>
                <a:gridCol w="2240543">
                  <a:extLst>
                    <a:ext uri="{9D8B030D-6E8A-4147-A177-3AD203B41FA5}">
                      <a16:colId xmlns:a16="http://schemas.microsoft.com/office/drawing/2014/main" val="3496891749"/>
                    </a:ext>
                  </a:extLst>
                </a:gridCol>
                <a:gridCol w="4171802">
                  <a:extLst>
                    <a:ext uri="{9D8B030D-6E8A-4147-A177-3AD203B41FA5}">
                      <a16:colId xmlns:a16="http://schemas.microsoft.com/office/drawing/2014/main" val="2231558891"/>
                    </a:ext>
                  </a:extLst>
                </a:gridCol>
              </a:tblGrid>
              <a:tr h="632086">
                <a:tc>
                  <a:txBody>
                    <a:bodyPr/>
                    <a:lstStyle/>
                    <a:p>
                      <a:r>
                        <a:rPr lang="en-US" dirty="0"/>
                        <a:t>PAGE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LINK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29717065"/>
                  </a:ext>
                </a:extLst>
              </a:tr>
              <a:tr h="632086">
                <a:tc>
                  <a:txBody>
                    <a:bodyPr/>
                    <a:lstStyle/>
                    <a:p>
                      <a:r>
                        <a:rPr lang="en-US" b="1" dirty="0">
                          <a:solidFill>
                            <a:srgbClr val="0000CC"/>
                          </a:solidFill>
                        </a:rPr>
                        <a:t>Use case proposal: 5G- RAN deployment, Slicing, SON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hlinkClick r:id="rId2"/>
                        </a:rPr>
                        <a:t>https://wiki.onap.org/display/DW/Use+case+proposal%3A+5G-+RAN+deployment%2C+Slicing%2C+SON</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0399462"/>
                  </a:ext>
                </a:extLst>
              </a:tr>
              <a:tr h="632086">
                <a:tc>
                  <a:txBody>
                    <a:bodyPr/>
                    <a:lstStyle/>
                    <a:p>
                      <a:r>
                        <a:rPr lang="en-US" b="1" dirty="0">
                          <a:solidFill>
                            <a:srgbClr val="0000CC"/>
                          </a:solidFill>
                        </a:rPr>
                        <a:t>5G Functional Requirements Tracking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hlinkClick r:id="rId3"/>
                        </a:rPr>
                        <a:t>https://wiki.onap.org/display/DW/5G+Functional+Requirements+Tracking</a:t>
                      </a:r>
                      <a:r>
                        <a:rPr lang="en-US" dirty="0"/>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84986519"/>
                  </a:ext>
                </a:extLst>
              </a:tr>
              <a:tr h="632086">
                <a:tc>
                  <a:txBody>
                    <a:bodyPr/>
                    <a:lstStyle/>
                    <a:p>
                      <a:r>
                        <a:rPr lang="en-US" b="1" dirty="0">
                          <a:solidFill>
                            <a:srgbClr val="0000CC"/>
                          </a:solidFill>
                        </a:rPr>
                        <a:t>Casablanca Release Requirements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hlinkClick r:id="rId4"/>
                        </a:rPr>
                        <a:t>https://wiki.onap.org/display/DW/Casablanca+Release+Requirements</a:t>
                      </a:r>
                      <a:r>
                        <a:rPr lang="en-US" dirty="0"/>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3847314"/>
                  </a:ext>
                </a:extLst>
              </a:tr>
              <a:tr h="632086">
                <a:tc>
                  <a:txBody>
                    <a:bodyPr/>
                    <a:lstStyle/>
                    <a:p>
                      <a:r>
                        <a:rPr lang="en-US" b="1" dirty="0">
                          <a:solidFill>
                            <a:srgbClr val="0000CC"/>
                          </a:solidFill>
                        </a:rPr>
                        <a:t>NFModeling-SDC_R324Jul2018v1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350" u="sng" kern="1200" dirty="0">
                          <a:solidFill>
                            <a:schemeClr val="dk1"/>
                          </a:solidFill>
                          <a:effectLst/>
                          <a:latin typeface="+mn-lt"/>
                          <a:ea typeface="+mn-ea"/>
                          <a:cs typeface="+mn-cs"/>
                          <a:hlinkClick r:id="rId5"/>
                        </a:rPr>
                        <a:t>https://wiki.onap.org/display/DW/Casablanca</a:t>
                      </a:r>
                      <a:r>
                        <a:rPr lang="en-US" sz="1350" kern="1200" dirty="0">
                          <a:solidFill>
                            <a:schemeClr val="dk1"/>
                          </a:solidFill>
                          <a:effectLst/>
                          <a:latin typeface="+mn-lt"/>
                          <a:ea typeface="+mn-ea"/>
                          <a:cs typeface="+mn-cs"/>
                        </a:rPr>
                        <a:t> </a:t>
                      </a:r>
                      <a:endParaRPr lang="en-US" dirty="0"/>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95152877"/>
                  </a:ext>
                </a:extLst>
              </a:tr>
              <a:tr h="632086">
                <a:tc>
                  <a:txBody>
                    <a:bodyPr/>
                    <a:lstStyle/>
                    <a:p>
                      <a:r>
                        <a:rPr lang="en-US" b="1" dirty="0">
                          <a:solidFill>
                            <a:srgbClr val="0000CC"/>
                          </a:solidFill>
                        </a:rPr>
                        <a:t>Service Design &amp; Creation (SDC) Portal Page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hlinkClick r:id="rId6"/>
                        </a:rPr>
                        <a:t>https://wiki.onap.org/display/DW/Service+Design+and+Creation+%28SDC%29+Portal</a:t>
                      </a:r>
                      <a:r>
                        <a:rPr lang="en-US" dirty="0"/>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101825"/>
                  </a:ext>
                </a:extLst>
              </a:tr>
              <a:tr h="632086">
                <a:tc>
                  <a:txBody>
                    <a:bodyPr/>
                    <a:lstStyle/>
                    <a:p>
                      <a:r>
                        <a:rPr lang="en-US" b="1" dirty="0">
                          <a:solidFill>
                            <a:srgbClr val="0000CC"/>
                          </a:solidFill>
                        </a:rPr>
                        <a:t>Common about NFs (PNFs &amp; VNFs and allotted NFs Info-model level “base”)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hlinkClick r:id="rId7"/>
                        </a:rPr>
                        <a:t>https://wiki.onap.org/display/DW/Abstract+Base+IM+Class+for+Network+Function</a:t>
                      </a:r>
                      <a:r>
                        <a:rPr lang="en-US" dirty="0"/>
                        <a:t>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3322781"/>
                  </a:ext>
                </a:extLst>
              </a:tr>
              <a:tr h="632086">
                <a:tc>
                  <a:txBody>
                    <a:bodyPr/>
                    <a:lstStyle/>
                    <a:p>
                      <a:r>
                        <a:rPr lang="en-US" b="1" dirty="0">
                          <a:solidFill>
                            <a:srgbClr val="0000CC"/>
                          </a:solidFill>
                        </a:rPr>
                        <a:t>SDC Artifacts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hlinkClick r:id="rId8"/>
                        </a:rPr>
                        <a:t>https://wiki.onap.org/display/DW/SDC%2Bsupported%2Bartifact%2Btypes</a:t>
                      </a:r>
                      <a:r>
                        <a:rPr lang="en-US" dirty="0"/>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35124121"/>
                  </a:ext>
                </a:extLst>
              </a:tr>
              <a:tr h="632086">
                <a:tc>
                  <a:txBody>
                    <a:bodyPr/>
                    <a:lstStyle/>
                    <a:p>
                      <a:r>
                        <a:rPr lang="en-US" b="1" dirty="0">
                          <a:solidFill>
                            <a:srgbClr val="0000CC"/>
                          </a:solidFill>
                        </a:rPr>
                        <a:t>Working with SDC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hlinkClick r:id="rId9"/>
                        </a:rPr>
                        <a:t>https://wiki.onap.org/display/DW/Working+with+SDC</a:t>
                      </a:r>
                      <a:r>
                        <a:rPr lang="en-US" dirty="0"/>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510253"/>
                  </a:ext>
                </a:extLst>
              </a:tr>
            </a:tbl>
          </a:graphicData>
        </a:graphic>
      </p:graphicFrame>
    </p:spTree>
    <p:extLst>
      <p:ext uri="{BB962C8B-B14F-4D97-AF65-F5344CB8AC3E}">
        <p14:creationId xmlns:p14="http://schemas.microsoft.com/office/powerpoint/2010/main" val="42554135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8FBB3818-A87F-421D-99D8-E0F1A75FA930}"/>
              </a:ext>
            </a:extLst>
          </p:cNvPr>
          <p:cNvGraphicFramePr>
            <a:graphicFrameLocks noGrp="1"/>
          </p:cNvGraphicFramePr>
          <p:nvPr>
            <p:extLst>
              <p:ext uri="{D42A27DB-BD31-4B8C-83A1-F6EECF244321}">
                <p14:modId xmlns:p14="http://schemas.microsoft.com/office/powerpoint/2010/main" val="2394495491"/>
              </p:ext>
            </p:extLst>
          </p:nvPr>
        </p:nvGraphicFramePr>
        <p:xfrm>
          <a:off x="57152" y="634852"/>
          <a:ext cx="6757983" cy="8122920"/>
        </p:xfrm>
        <a:graphic>
          <a:graphicData uri="http://schemas.openxmlformats.org/drawingml/2006/table">
            <a:tbl>
              <a:tblPr firstRow="1" bandRow="1">
                <a:tableStyleId>{5C22544A-7EE6-4342-B048-85BDC9FD1C3A}</a:tableStyleId>
              </a:tblPr>
              <a:tblGrid>
                <a:gridCol w="1085848">
                  <a:extLst>
                    <a:ext uri="{9D8B030D-6E8A-4147-A177-3AD203B41FA5}">
                      <a16:colId xmlns:a16="http://schemas.microsoft.com/office/drawing/2014/main" val="555983829"/>
                    </a:ext>
                  </a:extLst>
                </a:gridCol>
                <a:gridCol w="5672135">
                  <a:extLst>
                    <a:ext uri="{9D8B030D-6E8A-4147-A177-3AD203B41FA5}">
                      <a16:colId xmlns:a16="http://schemas.microsoft.com/office/drawing/2014/main" val="3468207131"/>
                    </a:ext>
                  </a:extLst>
                </a:gridCol>
              </a:tblGrid>
              <a:tr h="370840">
                <a:tc>
                  <a:txBody>
                    <a:bodyPr/>
                    <a:lstStyle/>
                    <a:p>
                      <a:r>
                        <a:rPr lang="en-US" dirty="0"/>
                        <a:t>ONAP Project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IMPACT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8728460"/>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kern="1200" dirty="0">
                          <a:solidFill>
                            <a:srgbClr val="0000CC"/>
                          </a:solidFill>
                          <a:effectLst/>
                          <a:latin typeface="+mn-lt"/>
                          <a:ea typeface="+mn-ea"/>
                          <a:cs typeface="+mn-cs"/>
                        </a:rPr>
                        <a:t>SDC/ Modeling</a:t>
                      </a:r>
                      <a:endParaRPr lang="en-US" sz="14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Modeling Project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(No License management impact – See </a:t>
                      </a:r>
                      <a:r>
                        <a:rPr lang="en-US" sz="1400" b="1" dirty="0"/>
                        <a:t>Futures</a:t>
                      </a:r>
                      <a:r>
                        <a:rPr lang="en-US" sz="1400" dirty="0"/>
                        <a:t> Section)</a:t>
                      </a:r>
                    </a:p>
                    <a:p>
                      <a:r>
                        <a:rPr lang="en-US" sz="1400" dirty="0"/>
                        <a:t>[See follow-on Slides “MODELING”]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55582517"/>
                  </a:ext>
                </a:extLst>
              </a:tr>
              <a:tr h="370840">
                <a:tc>
                  <a:txBody>
                    <a:bodyPr/>
                    <a:lstStyle/>
                    <a:p>
                      <a:r>
                        <a:rPr lang="en-US" sz="1400" b="1" dirty="0">
                          <a:solidFill>
                            <a:srgbClr val="0000CC"/>
                          </a:solidFill>
                        </a:rPr>
                        <a:t>VNF-SDK (PNF-SDK) Validation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u="sng" dirty="0">
                          <a:solidFill>
                            <a:srgbClr val="FF0000"/>
                          </a:solidFill>
                        </a:rPr>
                        <a:t>PNF PACKAGE DEFINITION</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PNF packages similar to VNF packages. PNF Descriptors, artifacts.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In PNF not doing deployment process in SDC. Only PNF configuration. Model a PNF. Onboard PNFs (create templates service configuration). Orchestrate a service on a PNF. Service provisioning. Life cycle: Template/service orchestrated. For PNF every PNF vendor makes this package. Need specific PNF properties. Image details. ONAP updates the image.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u="sng" dirty="0">
                          <a:solidFill>
                            <a:srgbClr val="FF0000"/>
                          </a:solidFill>
                        </a:rPr>
                        <a:t>VALIDATION OF A SDK PACKAGE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VNF-SDK (validation, Package definition, verification tool) – package compliant. Allows creation/validation of packages.</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PNF-SDK </a:t>
                      </a:r>
                      <a:r>
                        <a:rPr lang="en-US" sz="1400" i="1" dirty="0"/>
                        <a:t>validates </a:t>
                      </a:r>
                      <a:r>
                        <a:rPr lang="en-US" sz="1400" dirty="0"/>
                        <a:t>the package.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6995478"/>
                  </a:ext>
                </a:extLst>
              </a:tr>
              <a:tr h="370840">
                <a:tc>
                  <a:txBody>
                    <a:bodyPr/>
                    <a:lstStyle/>
                    <a:p>
                      <a:r>
                        <a:rPr lang="en-US" sz="1400" b="1" dirty="0">
                          <a:solidFill>
                            <a:srgbClr val="0000CC"/>
                          </a:solidFill>
                        </a:rPr>
                        <a:t>WORK FLOW (SDC)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Create work-flow for PNF (</a:t>
                      </a:r>
                      <a:r>
                        <a:rPr lang="en-US" sz="1400" dirty="0" err="1"/>
                        <a:t>Srini</a:t>
                      </a:r>
                      <a:r>
                        <a:rPr lang="en-US" sz="1400" dirty="0"/>
                        <a:t>)</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SDC Impacts related to work-flow.</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ACTION: Sample Work-flow for PNF.</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err="1"/>
                        <a:t>vCPE</a:t>
                      </a:r>
                      <a:r>
                        <a:rPr lang="en-US" sz="1400" dirty="0"/>
                        <a:t>, PnP (Sub) W/F are supported in R3.</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5G RAN W/F R4.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61080144"/>
                  </a:ext>
                </a:extLst>
              </a:tr>
              <a:tr h="370840">
                <a:tc>
                  <a:txBody>
                    <a:bodyPr/>
                    <a:lstStyle/>
                    <a:p>
                      <a:r>
                        <a:rPr lang="en-US" sz="1400" b="1" dirty="0">
                          <a:solidFill>
                            <a:srgbClr val="0000CC"/>
                          </a:solidFill>
                        </a:rPr>
                        <a:t>MONITORING (SDC)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Monitoring definitions – SDC has a side monitoring template designer. Way to define monitoring alarms </a:t>
                      </a:r>
                      <a:r>
                        <a:rPr lang="en-US" sz="1400" dirty="0" err="1"/>
                        <a:t>etc</a:t>
                      </a:r>
                      <a:r>
                        <a:rPr lang="en-US" sz="1400" dirty="0"/>
                        <a:t>; In AT&amp;T there is a project; IN ONAP code is there finalizing code; pluggable modeler for monitoring. DCAE as part of onboarding specify what VES template. DCAE-DS [Design Studio] define microservices for monitoring.  How is PNF monitored &amp; correlated. If [x] goes down how is this correlated. SDC would define the Modeling what needs to be monitored and how they would correlated with other events from other NE. Thresholds. [Baby step to process get an alarm from PNF, YAML file describes fault VES event, Fault meta-data; alarms generate].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Alarms raises are documented in SDC. Upload an “Artifact” file (Alarm Dictionary / Fault Meta-data / YAML, YANG). Vendor Specific. Demo and separate discussion. How monitored – processing in DCAE-DS (Design Studio time). Based on design time data DCAE is done in.</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(No open point for Casablanca R3)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34499531"/>
                  </a:ext>
                </a:extLst>
              </a:tr>
            </a:tbl>
          </a:graphicData>
        </a:graphic>
      </p:graphicFrame>
      <p:grpSp>
        <p:nvGrpSpPr>
          <p:cNvPr id="3" name="Group 2">
            <a:extLst>
              <a:ext uri="{FF2B5EF4-FFF2-40B4-BE49-F238E27FC236}">
                <a16:creationId xmlns:a16="http://schemas.microsoft.com/office/drawing/2014/main" id="{2BFC207D-789E-4E92-BD03-634C2B898B86}"/>
              </a:ext>
            </a:extLst>
          </p:cNvPr>
          <p:cNvGrpSpPr/>
          <p:nvPr/>
        </p:nvGrpSpPr>
        <p:grpSpPr>
          <a:xfrm>
            <a:off x="-5269" y="-13353"/>
            <a:ext cx="6863269" cy="9157353"/>
            <a:chOff x="-5269" y="-17858"/>
            <a:chExt cx="6863269" cy="8598180"/>
          </a:xfrm>
        </p:grpSpPr>
        <p:sp>
          <p:nvSpPr>
            <p:cNvPr id="4" name="Rectangle 3">
              <a:extLst>
                <a:ext uri="{FF2B5EF4-FFF2-40B4-BE49-F238E27FC236}">
                  <a16:creationId xmlns:a16="http://schemas.microsoft.com/office/drawing/2014/main" id="{3281E67B-A83F-40C2-85F5-3115CD0F391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027B9E8-8D2E-49D5-AB62-659B5DBE7C33}"/>
                </a:ext>
              </a:extLst>
            </p:cNvPr>
            <p:cNvSpPr txBox="1"/>
            <p:nvPr/>
          </p:nvSpPr>
          <p:spPr>
            <a:xfrm>
              <a:off x="332592" y="-17858"/>
              <a:ext cx="619913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PROJECT IMPACTS FROM ONBOARDING</a:t>
              </a:r>
            </a:p>
          </p:txBody>
        </p:sp>
        <p:sp>
          <p:nvSpPr>
            <p:cNvPr id="7" name="Rectangle 6">
              <a:extLst>
                <a:ext uri="{FF2B5EF4-FFF2-40B4-BE49-F238E27FC236}">
                  <a16:creationId xmlns:a16="http://schemas.microsoft.com/office/drawing/2014/main" id="{96EEC14D-0CAB-4AC9-80CF-BBE1AEA777A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26121582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9C677AF7-3422-462F-8D98-A76E2F17413C}"/>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70D6C9D4-BCE3-4B91-A04B-5DEF7ACC29AC}"/>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68F0E9D2-F341-4758-A68D-88ABE04BB3C7}"/>
                </a:ext>
              </a:extLst>
            </p:cNvPr>
            <p:cNvSpPr txBox="1"/>
            <p:nvPr/>
          </p:nvSpPr>
          <p:spPr>
            <a:xfrm>
              <a:off x="1925980" y="-17858"/>
              <a:ext cx="301236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DCAE-DS IMPACTS</a:t>
              </a:r>
            </a:p>
          </p:txBody>
        </p:sp>
        <p:sp>
          <p:nvSpPr>
            <p:cNvPr id="7" name="Rectangle 6">
              <a:extLst>
                <a:ext uri="{FF2B5EF4-FFF2-40B4-BE49-F238E27FC236}">
                  <a16:creationId xmlns:a16="http://schemas.microsoft.com/office/drawing/2014/main" id="{47B95EC6-C869-4151-A0BB-7398C8B5AFAF}"/>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451352FD-2420-4888-BCD7-DA225CC15684}"/>
              </a:ext>
            </a:extLst>
          </p:cNvPr>
          <p:cNvSpPr txBox="1"/>
          <p:nvPr/>
        </p:nvSpPr>
        <p:spPr>
          <a:xfrm>
            <a:off x="0" y="481281"/>
            <a:ext cx="6858000" cy="5016758"/>
          </a:xfrm>
          <a:prstGeom prst="rect">
            <a:avLst/>
          </a:prstGeom>
          <a:noFill/>
        </p:spPr>
        <p:txBody>
          <a:bodyPr wrap="square" rtlCol="0">
            <a:spAutoFit/>
          </a:bodyPr>
          <a:lstStyle/>
          <a:p>
            <a:r>
              <a:rPr lang="en-US" sz="1600" b="1" u="sng" dirty="0"/>
              <a:t>OVERVIEW</a:t>
            </a:r>
            <a:r>
              <a:rPr lang="en-US" sz="1600" dirty="0"/>
              <a:t> - DCAE-DS generates the </a:t>
            </a:r>
            <a:r>
              <a:rPr lang="en-US" sz="1600" b="1" u="sng" dirty="0"/>
              <a:t>templates</a:t>
            </a:r>
            <a:r>
              <a:rPr lang="en-US" sz="1600" b="1" dirty="0"/>
              <a:t> </a:t>
            </a:r>
            <a:r>
              <a:rPr lang="en-US" sz="1600" dirty="0"/>
              <a:t>for monitoring the models. DCAE-DS is model-driven. It specifies which monitoring microservice are utilized in monitoring a specific service model. Cloudify blueprints specify the requirements on micro-service and are configured by a user. Configurations are distributed to components who subscribe to that specific type of artifact.</a:t>
            </a:r>
          </a:p>
          <a:p>
            <a:r>
              <a:rPr lang="en-US" sz="1600" b="1" u="sng" dirty="0"/>
              <a:t>DCAE-DS TEMPLATES</a:t>
            </a:r>
            <a:r>
              <a:rPr lang="en-US" sz="1600" b="1" dirty="0"/>
              <a:t> </a:t>
            </a:r>
            <a:r>
              <a:rPr lang="en-US" sz="1600" dirty="0"/>
              <a:t>– monitoring templates composition of micro-service to be used (open/closed loop). The templates are </a:t>
            </a:r>
            <a:r>
              <a:rPr lang="en-US" sz="1600" i="1" dirty="0"/>
              <a:t>Cloudify Blueprints</a:t>
            </a:r>
            <a:r>
              <a:rPr lang="en-US" sz="1600" dirty="0"/>
              <a:t>. E.g. Micro-Service collectors, analytics, monitoring. VES collectors, </a:t>
            </a:r>
            <a:r>
              <a:rPr lang="en-US" sz="1600" dirty="0" err="1"/>
              <a:t>holmes</a:t>
            </a:r>
            <a:r>
              <a:rPr lang="en-US" sz="1600" dirty="0"/>
              <a:t>. A micro-service that is part of a monitoring flow that a designer can design that can be reused for difference service models. A building block represented by TOSCA models. First needs to be represented by development team. Monitoring template certified. </a:t>
            </a:r>
          </a:p>
          <a:p>
            <a:r>
              <a:rPr lang="en-US" sz="1600" b="1" u="sng" dirty="0"/>
              <a:t>DCAE-DS GUI</a:t>
            </a:r>
            <a:r>
              <a:rPr lang="en-US" sz="1600" dirty="0"/>
              <a:t> - DCAE-DS is a pluggable designer in SDC provides a GUI to the user that selects/composes the micro-services, or use predefined templates, for specific flows. E.g. SNMP type of flow or different protocol. User can configure different micro-services according to requirements to the model. </a:t>
            </a:r>
          </a:p>
          <a:p>
            <a:endParaRPr lang="en-US" sz="1600" dirty="0"/>
          </a:p>
          <a:p>
            <a:r>
              <a:rPr lang="en-US" sz="1600" b="1" u="sng" dirty="0"/>
              <a:t>PNF PLUG AND PLAY</a:t>
            </a:r>
            <a:r>
              <a:rPr lang="en-US" sz="1600" dirty="0"/>
              <a:t> – Cloudify Blueprints (for a [1:X] service) has (UUID, Micro-service values, Properties, service specific policies). What are we trying to Monitor? SDC Service-Package attached to VF-Level.</a:t>
            </a:r>
          </a:p>
        </p:txBody>
      </p:sp>
    </p:spTree>
    <p:extLst>
      <p:ext uri="{BB962C8B-B14F-4D97-AF65-F5344CB8AC3E}">
        <p14:creationId xmlns:p14="http://schemas.microsoft.com/office/powerpoint/2010/main" val="16410293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38CC085-9E45-4006-A516-FEDAC536E484}"/>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D540177F-9820-4B19-A914-0FDBE5F96BC1}"/>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DCE1AF60-0502-46FD-9D6A-FCCDE207FEE3}"/>
                </a:ext>
              </a:extLst>
            </p:cNvPr>
            <p:cNvSpPr txBox="1"/>
            <p:nvPr/>
          </p:nvSpPr>
          <p:spPr>
            <a:xfrm>
              <a:off x="1792934" y="-17858"/>
              <a:ext cx="327846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MODELING IMPACTS</a:t>
              </a:r>
            </a:p>
          </p:txBody>
        </p:sp>
        <p:sp>
          <p:nvSpPr>
            <p:cNvPr id="7" name="Rectangle 6">
              <a:extLst>
                <a:ext uri="{FF2B5EF4-FFF2-40B4-BE49-F238E27FC236}">
                  <a16:creationId xmlns:a16="http://schemas.microsoft.com/office/drawing/2014/main" id="{EFF02346-7212-46FF-9EA2-92465B394028}"/>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CAD866F3-0A2D-4FAC-8CA7-879FB737A062}"/>
              </a:ext>
            </a:extLst>
          </p:cNvPr>
          <p:cNvSpPr txBox="1"/>
          <p:nvPr/>
        </p:nvSpPr>
        <p:spPr>
          <a:xfrm>
            <a:off x="148968" y="528886"/>
            <a:ext cx="6554794" cy="3046988"/>
          </a:xfrm>
          <a:prstGeom prst="rect">
            <a:avLst/>
          </a:prstGeom>
          <a:noFill/>
        </p:spPr>
        <p:txBody>
          <a:bodyPr wrap="square" rtlCol="0">
            <a:spAutoFit/>
          </a:bodyPr>
          <a:lstStyle/>
          <a:p>
            <a:r>
              <a:rPr lang="en-US" sz="1600" dirty="0"/>
              <a:t>Notes:</a:t>
            </a:r>
          </a:p>
          <a:p>
            <a:endParaRPr lang="en-US" sz="1600" dirty="0"/>
          </a:p>
          <a:p>
            <a:r>
              <a:rPr lang="en-US" sz="1600" dirty="0"/>
              <a:t>1) </a:t>
            </a:r>
            <a:r>
              <a:rPr lang="en-US" sz="1600" b="1" dirty="0">
                <a:solidFill>
                  <a:srgbClr val="0000CC"/>
                </a:solidFill>
              </a:rPr>
              <a:t>EXTERNALS </a:t>
            </a:r>
            <a:r>
              <a:rPr lang="en-US" sz="1600" dirty="0"/>
              <a:t>- Not trying to model the internals of PNFs. What is exposed by the box is what is modeled. </a:t>
            </a:r>
          </a:p>
          <a:p>
            <a:r>
              <a:rPr lang="en-US" sz="1600" dirty="0"/>
              <a:t>2) </a:t>
            </a:r>
            <a:r>
              <a:rPr lang="en-US" sz="1600" b="1" dirty="0">
                <a:solidFill>
                  <a:srgbClr val="0000CC"/>
                </a:solidFill>
              </a:rPr>
              <a:t>INTERRELATIONS </a:t>
            </a:r>
            <a:r>
              <a:rPr lang="en-US" sz="1600" dirty="0"/>
              <a:t>- Focus on relations of PNFs/VNFs. Interworking between PNFs/VNFs.</a:t>
            </a:r>
          </a:p>
          <a:p>
            <a:r>
              <a:rPr lang="en-US" sz="1600" dirty="0"/>
              <a:t>3) </a:t>
            </a:r>
            <a:r>
              <a:rPr lang="en-US" sz="1600" b="1" dirty="0">
                <a:solidFill>
                  <a:srgbClr val="0000CC"/>
                </a:solidFill>
              </a:rPr>
              <a:t>VISIBILITY</a:t>
            </a:r>
            <a:r>
              <a:rPr lang="en-US" sz="1600" dirty="0"/>
              <a:t> - CP/UP visibility</a:t>
            </a:r>
          </a:p>
          <a:p>
            <a:r>
              <a:rPr lang="en-US" sz="1600" dirty="0"/>
              <a:t>Not M-Plane (as this is 3GPP standardized)</a:t>
            </a:r>
          </a:p>
          <a:p>
            <a:r>
              <a:rPr lang="en-US" sz="1600" dirty="0"/>
              <a:t>4) </a:t>
            </a:r>
            <a:r>
              <a:rPr lang="en-US" sz="1600" b="1" dirty="0">
                <a:solidFill>
                  <a:srgbClr val="0000CC"/>
                </a:solidFill>
              </a:rPr>
              <a:t>MODELING ANALYSIS </a:t>
            </a:r>
            <a:r>
              <a:rPr lang="en-US" sz="1600" dirty="0"/>
              <a:t>- Modeling activity to assess PNF, and </a:t>
            </a:r>
            <a:r>
              <a:rPr lang="en-US" sz="1600" i="1" u="sng" dirty="0"/>
              <a:t>check SDC model is sufficient to cover Casa use cases</a:t>
            </a:r>
            <a:r>
              <a:rPr lang="en-US" sz="1600" i="1" dirty="0"/>
              <a:t> </a:t>
            </a:r>
            <a:r>
              <a:rPr lang="en-US" sz="1600" dirty="0"/>
              <a:t>if additional parameters need to be added (e.g. relations between other NFs). Expanding the “Release 0 model” for Casa. PNF type vs PNF instance. Design-time vs Run-time model.</a:t>
            </a:r>
          </a:p>
        </p:txBody>
      </p:sp>
      <p:graphicFrame>
        <p:nvGraphicFramePr>
          <p:cNvPr id="3" name="Table 2">
            <a:extLst>
              <a:ext uri="{FF2B5EF4-FFF2-40B4-BE49-F238E27FC236}">
                <a16:creationId xmlns:a16="http://schemas.microsoft.com/office/drawing/2014/main" id="{69E9D780-8F89-4111-9C9D-6DA05710F628}"/>
              </a:ext>
            </a:extLst>
          </p:cNvPr>
          <p:cNvGraphicFramePr>
            <a:graphicFrameLocks noGrp="1"/>
          </p:cNvGraphicFramePr>
          <p:nvPr>
            <p:extLst>
              <p:ext uri="{D42A27DB-BD31-4B8C-83A1-F6EECF244321}">
                <p14:modId xmlns:p14="http://schemas.microsoft.com/office/powerpoint/2010/main" val="1257218025"/>
              </p:ext>
            </p:extLst>
          </p:nvPr>
        </p:nvGraphicFramePr>
        <p:xfrm>
          <a:off x="681038" y="5340536"/>
          <a:ext cx="5915026" cy="335280"/>
        </p:xfrm>
        <a:graphic>
          <a:graphicData uri="http://schemas.openxmlformats.org/drawingml/2006/table">
            <a:tbl>
              <a:tblPr firstRow="1" firstCol="1" bandRow="1">
                <a:tableStyleId>{5C22544A-7EE6-4342-B048-85BDC9FD1C3A}</a:tableStyleId>
              </a:tblPr>
              <a:tblGrid>
                <a:gridCol w="1363303">
                  <a:extLst>
                    <a:ext uri="{9D8B030D-6E8A-4147-A177-3AD203B41FA5}">
                      <a16:colId xmlns:a16="http://schemas.microsoft.com/office/drawing/2014/main" val="3122784974"/>
                    </a:ext>
                  </a:extLst>
                </a:gridCol>
                <a:gridCol w="743965">
                  <a:extLst>
                    <a:ext uri="{9D8B030D-6E8A-4147-A177-3AD203B41FA5}">
                      <a16:colId xmlns:a16="http://schemas.microsoft.com/office/drawing/2014/main" val="3026771547"/>
                    </a:ext>
                  </a:extLst>
                </a:gridCol>
                <a:gridCol w="736373">
                  <a:extLst>
                    <a:ext uri="{9D8B030D-6E8A-4147-A177-3AD203B41FA5}">
                      <a16:colId xmlns:a16="http://schemas.microsoft.com/office/drawing/2014/main" val="3416183482"/>
                    </a:ext>
                  </a:extLst>
                </a:gridCol>
                <a:gridCol w="3071385">
                  <a:extLst>
                    <a:ext uri="{9D8B030D-6E8A-4147-A177-3AD203B41FA5}">
                      <a16:colId xmlns:a16="http://schemas.microsoft.com/office/drawing/2014/main" val="1741744779"/>
                    </a:ext>
                  </a:extLst>
                </a:gridCol>
              </a:tblGrid>
              <a:tr h="334025">
                <a:tc>
                  <a:txBody>
                    <a:bodyPr/>
                    <a:lstStyle/>
                    <a:p>
                      <a:pPr marL="0" marR="0" algn="just">
                        <a:spcBef>
                          <a:spcPts val="0"/>
                        </a:spcBef>
                        <a:spcAft>
                          <a:spcPts val="0"/>
                        </a:spcAft>
                      </a:pPr>
                      <a:r>
                        <a:rPr lang="en-US" sz="1100" dirty="0">
                          <a:effectLst/>
                          <a:highlight>
                            <a:srgbClr val="FFFF00"/>
                          </a:highlight>
                        </a:rPr>
                        <a:t>Alarm Dictionary Index</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lgn="just">
                        <a:spcBef>
                          <a:spcPts val="0"/>
                        </a:spcBef>
                        <a:spcAft>
                          <a:spcPts val="0"/>
                        </a:spcAft>
                      </a:pPr>
                      <a:r>
                        <a:rPr lang="en-US" sz="1100">
                          <a:effectLst/>
                          <a:highlight>
                            <a:srgbClr val="FFFF00"/>
                          </a:highlight>
                        </a:rPr>
                        <a:t>number</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lgn="ctr">
                        <a:spcBef>
                          <a:spcPts val="0"/>
                        </a:spcBef>
                        <a:spcAft>
                          <a:spcPts val="0"/>
                        </a:spcAft>
                      </a:pPr>
                      <a:r>
                        <a:rPr lang="en-US" sz="1100">
                          <a:effectLst/>
                          <a:highlight>
                            <a:srgbClr val="FFFF00"/>
                          </a:highlight>
                        </a:rPr>
                        <a:t>No</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spcBef>
                          <a:spcPts val="0"/>
                        </a:spcBef>
                        <a:spcAft>
                          <a:spcPts val="0"/>
                        </a:spcAft>
                      </a:pPr>
                      <a:r>
                        <a:rPr lang="en-US" sz="1100" dirty="0">
                          <a:effectLst/>
                          <a:highlight>
                            <a:srgbClr val="FFFF00"/>
                          </a:highlight>
                        </a:rPr>
                        <a:t>Alarm Dictionary Index, (since optional if left blank would mean dictionary is not used)</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extLst>
                  <a:ext uri="{0D108BD9-81ED-4DB2-BD59-A6C34878D82A}">
                    <a16:rowId xmlns:a16="http://schemas.microsoft.com/office/drawing/2014/main" val="1420022025"/>
                  </a:ext>
                </a:extLst>
              </a:tr>
            </a:tbl>
          </a:graphicData>
        </a:graphic>
      </p:graphicFrame>
      <p:sp>
        <p:nvSpPr>
          <p:cNvPr id="9" name="TextBox 8">
            <a:extLst>
              <a:ext uri="{FF2B5EF4-FFF2-40B4-BE49-F238E27FC236}">
                <a16:creationId xmlns:a16="http://schemas.microsoft.com/office/drawing/2014/main" id="{A9D1849B-161B-42FA-9A31-2DB2AADC421B}"/>
              </a:ext>
            </a:extLst>
          </p:cNvPr>
          <p:cNvSpPr txBox="1"/>
          <p:nvPr/>
        </p:nvSpPr>
        <p:spPr>
          <a:xfrm>
            <a:off x="371475" y="4627974"/>
            <a:ext cx="5151731" cy="646331"/>
          </a:xfrm>
          <a:prstGeom prst="rect">
            <a:avLst/>
          </a:prstGeom>
          <a:noFill/>
        </p:spPr>
        <p:txBody>
          <a:bodyPr wrap="none" rtlCol="0">
            <a:spAutoFit/>
          </a:bodyPr>
          <a:lstStyle/>
          <a:p>
            <a:r>
              <a:rPr lang="en-US" dirty="0"/>
              <a:t>Suggested VES Event Entry - Fault’ Domain Datatypes</a:t>
            </a:r>
          </a:p>
          <a:p>
            <a:r>
              <a:rPr lang="en-US" dirty="0"/>
              <a:t>For Alarm Dictionary Index (in </a:t>
            </a:r>
            <a:r>
              <a:rPr lang="en-US" b="1" dirty="0"/>
              <a:t>Dublin</a:t>
            </a:r>
            <a:r>
              <a:rPr lang="en-US" dirty="0"/>
              <a:t>)</a:t>
            </a:r>
          </a:p>
        </p:txBody>
      </p:sp>
      <p:pic>
        <p:nvPicPr>
          <p:cNvPr id="10" name="Picture 9">
            <a:extLst>
              <a:ext uri="{FF2B5EF4-FFF2-40B4-BE49-F238E27FC236}">
                <a16:creationId xmlns:a16="http://schemas.microsoft.com/office/drawing/2014/main" id="{CFE87330-12ED-48B9-BCA7-56CC1636433A}"/>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155964" y="4698334"/>
            <a:ext cx="339142" cy="406058"/>
          </a:xfrm>
          <a:prstGeom prst="rect">
            <a:avLst/>
          </a:prstGeom>
        </p:spPr>
      </p:pic>
    </p:spTree>
    <p:extLst>
      <p:ext uri="{BB962C8B-B14F-4D97-AF65-F5344CB8AC3E}">
        <p14:creationId xmlns:p14="http://schemas.microsoft.com/office/powerpoint/2010/main" val="20907554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94B6D3D-748C-4D15-9F1E-1C933261711A}"/>
              </a:ext>
            </a:extLst>
          </p:cNvPr>
          <p:cNvSpPr txBox="1"/>
          <p:nvPr/>
        </p:nvSpPr>
        <p:spPr>
          <a:xfrm>
            <a:off x="333829" y="508000"/>
            <a:ext cx="4610878" cy="646331"/>
          </a:xfrm>
          <a:prstGeom prst="rect">
            <a:avLst/>
          </a:prstGeom>
          <a:noFill/>
        </p:spPr>
        <p:txBody>
          <a:bodyPr wrap="none" rtlCol="0">
            <a:spAutoFit/>
          </a:bodyPr>
          <a:lstStyle/>
          <a:p>
            <a:r>
              <a:rPr lang="en-US" dirty="0"/>
              <a:t>PNF has no onboarding package.</a:t>
            </a:r>
          </a:p>
          <a:p>
            <a:r>
              <a:rPr lang="en-US" dirty="0"/>
              <a:t>Just model the PNF from the modeling screens.</a:t>
            </a:r>
          </a:p>
        </p:txBody>
      </p:sp>
      <p:sp>
        <p:nvSpPr>
          <p:cNvPr id="6" name="TextBox 5">
            <a:extLst>
              <a:ext uri="{FF2B5EF4-FFF2-40B4-BE49-F238E27FC236}">
                <a16:creationId xmlns:a16="http://schemas.microsoft.com/office/drawing/2014/main" id="{13E0CC85-11A3-4E03-94DA-A888BA41BAA4}"/>
              </a:ext>
            </a:extLst>
          </p:cNvPr>
          <p:cNvSpPr txBox="1"/>
          <p:nvPr/>
        </p:nvSpPr>
        <p:spPr>
          <a:xfrm>
            <a:off x="165100" y="3438340"/>
            <a:ext cx="6295571" cy="5078313"/>
          </a:xfrm>
          <a:prstGeom prst="rect">
            <a:avLst/>
          </a:prstGeom>
          <a:noFill/>
        </p:spPr>
        <p:txBody>
          <a:bodyPr wrap="square" rtlCol="0">
            <a:spAutoFit/>
          </a:bodyPr>
          <a:lstStyle/>
          <a:p>
            <a:r>
              <a:rPr lang="en-US" sz="1200" dirty="0"/>
              <a:t>CSAR – decompile info stored in SDC model.</a:t>
            </a:r>
          </a:p>
          <a:p>
            <a:r>
              <a:rPr lang="en-US" sz="1200" dirty="0"/>
              <a:t>In VNF flow. Onboard the VNF. VNF cataloged as a version to be used. Check-in/check-out. After onboarding can add more artifacts and certify the VNF. A “building block” to be used in different services. Generic, the structure will be the same. E.g. 2000 ports vs 10 ports. “Ports”. How to </a:t>
            </a:r>
            <a:r>
              <a:rPr lang="en-US" sz="1200" dirty="0" err="1"/>
              <a:t>comm</a:t>
            </a:r>
            <a:r>
              <a:rPr lang="en-US" sz="1200" dirty="0"/>
              <a:t> w/ PNF what to do w/ PNF. Specific work-flow or configuration. PNF &amp; VNF similar. SO will orchestrate, already exists in ecosystem.</a:t>
            </a:r>
          </a:p>
          <a:p>
            <a:endParaRPr lang="en-US" sz="1200" dirty="0"/>
          </a:p>
          <a:p>
            <a:r>
              <a:rPr lang="en-US" sz="1200" dirty="0"/>
              <a:t>Modeling of the Service. E.g. Connection point what will connect to the PNF. </a:t>
            </a:r>
          </a:p>
          <a:p>
            <a:endParaRPr lang="en-US" sz="1200" dirty="0"/>
          </a:p>
          <a:p>
            <a:r>
              <a:rPr lang="en-US" sz="1200" dirty="0"/>
              <a:t>ARTIFACTS</a:t>
            </a:r>
          </a:p>
          <a:p>
            <a:endParaRPr lang="en-US" sz="1200" dirty="0"/>
          </a:p>
          <a:p>
            <a:r>
              <a:rPr lang="en-US" sz="1200" dirty="0"/>
              <a:t>DEFINITIONS</a:t>
            </a:r>
          </a:p>
          <a:p>
            <a:endParaRPr lang="en-US" sz="1200" dirty="0"/>
          </a:p>
          <a:p>
            <a:r>
              <a:rPr lang="en-US" sz="1200" dirty="0"/>
              <a:t>PNF – 5G Base Stations </a:t>
            </a:r>
          </a:p>
          <a:p>
            <a:r>
              <a:rPr lang="en-US" sz="1200" b="1" u="sng" dirty="0"/>
              <a:t>Backhaul Ports</a:t>
            </a:r>
            <a:r>
              <a:rPr lang="en-US" sz="1200" b="1" dirty="0"/>
              <a:t> </a:t>
            </a:r>
            <a:r>
              <a:rPr lang="en-US" sz="1200" dirty="0"/>
              <a:t>– PNF &amp; VNF and want to communicate. In a VNF can describe a port a TOSCA. Model onboarded understand what can connect to what. CP connections. Can see they can connect. Model needs to capture info for modeling parts representing connections. Model allow someone designing service to connections. Or requirements from VNF/PNF from the model. A virtual link. One VNF &amp; PNF connected via virtual network/link. </a:t>
            </a:r>
          </a:p>
          <a:p>
            <a:r>
              <a:rPr lang="en-US" sz="1200" dirty="0"/>
              <a:t>PNF Work-flows – initialization, triggered when connecting to PNF. Configuration/registration that needs to be done. DNS pre-loaded. Location. Policies attached to PNF, High volume # of PNF deployments, port-allocation. </a:t>
            </a:r>
            <a:r>
              <a:rPr lang="en-US" sz="1200" i="1" dirty="0"/>
              <a:t>Capabilities. Triggered by orchestrator as part of the instantiation.</a:t>
            </a:r>
          </a:p>
          <a:p>
            <a:r>
              <a:rPr lang="en-US" sz="1200" dirty="0"/>
              <a:t>PNF Policies - </a:t>
            </a:r>
          </a:p>
          <a:p>
            <a:r>
              <a:rPr lang="en-US" sz="1200" dirty="0"/>
              <a:t>Tilt – (Antenna Tilt - RF) – not related to PNF / VNF communicate.</a:t>
            </a:r>
          </a:p>
          <a:p>
            <a:r>
              <a:rPr lang="en-US" sz="1200" dirty="0"/>
              <a:t>Software Version</a:t>
            </a:r>
          </a:p>
          <a:p>
            <a:endParaRPr lang="en-US" sz="1200" dirty="0"/>
          </a:p>
          <a:p>
            <a:r>
              <a:rPr lang="en-US" sz="1200" dirty="0"/>
              <a:t>Modeling Project, VNF-SDK (validation, Package definition, verification tool) – package compliant </a:t>
            </a:r>
          </a:p>
        </p:txBody>
      </p:sp>
      <p:grpSp>
        <p:nvGrpSpPr>
          <p:cNvPr id="7" name="Group 6">
            <a:extLst>
              <a:ext uri="{FF2B5EF4-FFF2-40B4-BE49-F238E27FC236}">
                <a16:creationId xmlns:a16="http://schemas.microsoft.com/office/drawing/2014/main" id="{8DC556D8-BC2E-4024-9D73-CC08641DD1A3}"/>
              </a:ext>
            </a:extLst>
          </p:cNvPr>
          <p:cNvGrpSpPr/>
          <p:nvPr/>
        </p:nvGrpSpPr>
        <p:grpSpPr>
          <a:xfrm>
            <a:off x="0" y="-64154"/>
            <a:ext cx="6863269" cy="9157353"/>
            <a:chOff x="-5269" y="-17858"/>
            <a:chExt cx="6863269" cy="8598180"/>
          </a:xfrm>
        </p:grpSpPr>
        <p:sp>
          <p:nvSpPr>
            <p:cNvPr id="8" name="Rectangle 7">
              <a:extLst>
                <a:ext uri="{FF2B5EF4-FFF2-40B4-BE49-F238E27FC236}">
                  <a16:creationId xmlns:a16="http://schemas.microsoft.com/office/drawing/2014/main" id="{4EE5AE20-7ACE-4EEF-9EA3-FED8D7C70748}"/>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9" name="TextBox 8">
              <a:extLst>
                <a:ext uri="{FF2B5EF4-FFF2-40B4-BE49-F238E27FC236}">
                  <a16:creationId xmlns:a16="http://schemas.microsoft.com/office/drawing/2014/main" id="{8C5F5925-82D3-4BBA-A4E0-65D71998250A}"/>
                </a:ext>
              </a:extLst>
            </p:cNvPr>
            <p:cNvSpPr txBox="1"/>
            <p:nvPr/>
          </p:nvSpPr>
          <p:spPr>
            <a:xfrm>
              <a:off x="2285855" y="-17858"/>
              <a:ext cx="229261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PNF PACKAGE</a:t>
              </a:r>
            </a:p>
          </p:txBody>
        </p:sp>
        <p:sp>
          <p:nvSpPr>
            <p:cNvPr id="10" name="Rectangle 9">
              <a:extLst>
                <a:ext uri="{FF2B5EF4-FFF2-40B4-BE49-F238E27FC236}">
                  <a16:creationId xmlns:a16="http://schemas.microsoft.com/office/drawing/2014/main" id="{A5273FB6-B069-46A4-B959-DB4D1A6F548C}"/>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15" name="Group 14">
            <a:extLst>
              <a:ext uri="{FF2B5EF4-FFF2-40B4-BE49-F238E27FC236}">
                <a16:creationId xmlns:a16="http://schemas.microsoft.com/office/drawing/2014/main" id="{DFEE2136-54FA-47EF-B054-AA0002D97390}"/>
              </a:ext>
            </a:extLst>
          </p:cNvPr>
          <p:cNvGrpSpPr/>
          <p:nvPr/>
        </p:nvGrpSpPr>
        <p:grpSpPr>
          <a:xfrm>
            <a:off x="761384" y="1382931"/>
            <a:ext cx="3374244" cy="1826808"/>
            <a:chOff x="522234" y="1396951"/>
            <a:chExt cx="3374244" cy="1826808"/>
          </a:xfrm>
        </p:grpSpPr>
        <p:pic>
          <p:nvPicPr>
            <p:cNvPr id="5" name="Picture 4">
              <a:extLst>
                <a:ext uri="{FF2B5EF4-FFF2-40B4-BE49-F238E27FC236}">
                  <a16:creationId xmlns:a16="http://schemas.microsoft.com/office/drawing/2014/main" id="{93C20CFD-0C8C-4180-ABB2-C99CC74FE4C2}"/>
                </a:ext>
              </a:extLst>
            </p:cNvPr>
            <p:cNvPicPr>
              <a:picLocks noChangeAspect="1"/>
            </p:cNvPicPr>
            <p:nvPr/>
          </p:nvPicPr>
          <p:blipFill>
            <a:blip r:embed="rId2"/>
            <a:stretch>
              <a:fillRect/>
            </a:stretch>
          </p:blipFill>
          <p:spPr>
            <a:xfrm>
              <a:off x="522234" y="1790650"/>
              <a:ext cx="2460171" cy="1433109"/>
            </a:xfrm>
            <a:prstGeom prst="rect">
              <a:avLst/>
            </a:prstGeom>
          </p:spPr>
        </p:pic>
        <p:sp>
          <p:nvSpPr>
            <p:cNvPr id="2" name="TextBox 1">
              <a:extLst>
                <a:ext uri="{FF2B5EF4-FFF2-40B4-BE49-F238E27FC236}">
                  <a16:creationId xmlns:a16="http://schemas.microsoft.com/office/drawing/2014/main" id="{9F4B152C-EBC4-46AC-8DEA-5DC337D71AC6}"/>
                </a:ext>
              </a:extLst>
            </p:cNvPr>
            <p:cNvSpPr txBox="1"/>
            <p:nvPr/>
          </p:nvSpPr>
          <p:spPr>
            <a:xfrm>
              <a:off x="2860232" y="1839839"/>
              <a:ext cx="1036246" cy="369332"/>
            </a:xfrm>
            <a:prstGeom prst="rect">
              <a:avLst/>
            </a:prstGeom>
            <a:noFill/>
          </p:spPr>
          <p:txBody>
            <a:bodyPr wrap="none" rtlCol="0">
              <a:spAutoFit/>
            </a:bodyPr>
            <a:lstStyle/>
            <a:p>
              <a:r>
                <a:rPr lang="en-US" b="1" dirty="0"/>
                <a:t>CSAR file</a:t>
              </a:r>
            </a:p>
          </p:txBody>
        </p:sp>
        <p:pic>
          <p:nvPicPr>
            <p:cNvPr id="11" name="Picture 10">
              <a:extLst>
                <a:ext uri="{FF2B5EF4-FFF2-40B4-BE49-F238E27FC236}">
                  <a16:creationId xmlns:a16="http://schemas.microsoft.com/office/drawing/2014/main" id="{F54A4A54-1C7F-4C2A-A1D3-E6E0DEFCA41A}"/>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138434" y="2195198"/>
              <a:ext cx="479843" cy="624011"/>
            </a:xfrm>
            <a:prstGeom prst="rect">
              <a:avLst/>
            </a:prstGeom>
          </p:spPr>
        </p:pic>
        <p:sp>
          <p:nvSpPr>
            <p:cNvPr id="12" name="Rectangle 11">
              <a:extLst>
                <a:ext uri="{FF2B5EF4-FFF2-40B4-BE49-F238E27FC236}">
                  <a16:creationId xmlns:a16="http://schemas.microsoft.com/office/drawing/2014/main" id="{BAA5F31F-8E9F-4F05-B6FD-217F0439F6E5}"/>
                </a:ext>
              </a:extLst>
            </p:cNvPr>
            <p:cNvSpPr/>
            <p:nvPr/>
          </p:nvSpPr>
          <p:spPr>
            <a:xfrm>
              <a:off x="675231" y="1763931"/>
              <a:ext cx="3221247" cy="140638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091DE7F3-C04B-4F16-97FB-EFB7C59405BC}"/>
                </a:ext>
              </a:extLst>
            </p:cNvPr>
            <p:cNvSpPr/>
            <p:nvPr/>
          </p:nvSpPr>
          <p:spPr>
            <a:xfrm>
              <a:off x="675230" y="1404679"/>
              <a:ext cx="3221247"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439968F8-72D8-40F7-97E9-AC0619C54B2D}"/>
                </a:ext>
              </a:extLst>
            </p:cNvPr>
            <p:cNvSpPr txBox="1"/>
            <p:nvPr/>
          </p:nvSpPr>
          <p:spPr>
            <a:xfrm>
              <a:off x="713650" y="1396951"/>
              <a:ext cx="1508426" cy="369332"/>
            </a:xfrm>
            <a:prstGeom prst="rect">
              <a:avLst/>
            </a:prstGeom>
            <a:noFill/>
          </p:spPr>
          <p:txBody>
            <a:bodyPr wrap="none" rtlCol="0">
              <a:spAutoFit/>
            </a:bodyPr>
            <a:lstStyle/>
            <a:p>
              <a:r>
                <a:rPr lang="en-US" b="1" dirty="0">
                  <a:solidFill>
                    <a:schemeClr val="bg1"/>
                  </a:solidFill>
                </a:rPr>
                <a:t>PNF PACKAGE</a:t>
              </a:r>
            </a:p>
          </p:txBody>
        </p:sp>
        <p:sp>
          <p:nvSpPr>
            <p:cNvPr id="3" name="Right Brace 2">
              <a:extLst>
                <a:ext uri="{FF2B5EF4-FFF2-40B4-BE49-F238E27FC236}">
                  <a16:creationId xmlns:a16="http://schemas.microsoft.com/office/drawing/2014/main" id="{88FFDD29-14FD-4FBC-8335-0EF5D13734BE}"/>
                </a:ext>
              </a:extLst>
            </p:cNvPr>
            <p:cNvSpPr/>
            <p:nvPr/>
          </p:nvSpPr>
          <p:spPr>
            <a:xfrm>
              <a:off x="2749550" y="1813118"/>
              <a:ext cx="152800" cy="1247581"/>
            </a:xfrm>
            <a:prstGeom prst="rightBrace">
              <a:avLst>
                <a:gd name="adj1" fmla="val 68676"/>
                <a:gd name="adj2"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12295025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4D3C0028-5D0E-458B-99E3-7A0645CDB9D3}"/>
              </a:ext>
            </a:extLst>
          </p:cNvPr>
          <p:cNvSpPr/>
          <p:nvPr/>
        </p:nvSpPr>
        <p:spPr>
          <a:xfrm>
            <a:off x="1201004" y="1028761"/>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0C94696-9DF4-4287-A7E7-36EA31638FA2}"/>
              </a:ext>
            </a:extLst>
          </p:cNvPr>
          <p:cNvSpPr txBox="1"/>
          <p:nvPr/>
        </p:nvSpPr>
        <p:spPr>
          <a:xfrm>
            <a:off x="1752204" y="1277083"/>
            <a:ext cx="964110" cy="369332"/>
          </a:xfrm>
          <a:prstGeom prst="rect">
            <a:avLst/>
          </a:prstGeom>
          <a:noFill/>
        </p:spPr>
        <p:txBody>
          <a:bodyPr wrap="none" rtlCol="0">
            <a:spAutoFit/>
          </a:bodyPr>
          <a:lstStyle/>
          <a:p>
            <a:r>
              <a:rPr lang="en-US" b="1" dirty="0">
                <a:solidFill>
                  <a:schemeClr val="bg1"/>
                </a:solidFill>
              </a:rPr>
              <a:t>SERVICE</a:t>
            </a:r>
          </a:p>
        </p:txBody>
      </p:sp>
      <p:sp>
        <p:nvSpPr>
          <p:cNvPr id="6" name="Oval 5">
            <a:extLst>
              <a:ext uri="{FF2B5EF4-FFF2-40B4-BE49-F238E27FC236}">
                <a16:creationId xmlns:a16="http://schemas.microsoft.com/office/drawing/2014/main" id="{0C0F152B-DCE0-4D80-81D6-36ED9CFECD83}"/>
              </a:ext>
            </a:extLst>
          </p:cNvPr>
          <p:cNvSpPr/>
          <p:nvPr/>
        </p:nvSpPr>
        <p:spPr>
          <a:xfrm>
            <a:off x="4917837" y="2788050"/>
            <a:ext cx="1529542"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04C718C6-6865-4320-9B0D-D3E78CC71705}"/>
              </a:ext>
            </a:extLst>
          </p:cNvPr>
          <p:cNvSpPr txBox="1"/>
          <p:nvPr/>
        </p:nvSpPr>
        <p:spPr>
          <a:xfrm>
            <a:off x="5406150" y="3005920"/>
            <a:ext cx="566181" cy="369332"/>
          </a:xfrm>
          <a:prstGeom prst="rect">
            <a:avLst/>
          </a:prstGeom>
          <a:noFill/>
        </p:spPr>
        <p:txBody>
          <a:bodyPr wrap="none" rtlCol="0">
            <a:spAutoFit/>
          </a:bodyPr>
          <a:lstStyle/>
          <a:p>
            <a:r>
              <a:rPr lang="en-US" b="1" dirty="0">
                <a:solidFill>
                  <a:schemeClr val="bg1"/>
                </a:solidFill>
              </a:rPr>
              <a:t>PNF</a:t>
            </a:r>
          </a:p>
        </p:txBody>
      </p:sp>
      <p:pic>
        <p:nvPicPr>
          <p:cNvPr id="8" name="Picture 2" descr="C:\Users\cheung\AppData\Local\Temp\SNAGHTML648e60b.PNG">
            <a:extLst>
              <a:ext uri="{FF2B5EF4-FFF2-40B4-BE49-F238E27FC236}">
                <a16:creationId xmlns:a16="http://schemas.microsoft.com/office/drawing/2014/main" id="{1B79AE7A-0EA2-451F-B0E0-7974CB43B0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04343" y="3235418"/>
            <a:ext cx="401459" cy="51869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Users\cheung\AppData\Local\Temp\SNAGHTML648e60b.PNG">
            <a:extLst>
              <a:ext uri="{FF2B5EF4-FFF2-40B4-BE49-F238E27FC236}">
                <a16:creationId xmlns:a16="http://schemas.microsoft.com/office/drawing/2014/main" id="{A989B460-5912-4AFA-8597-A13E2E0FC37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2955" y="1129168"/>
            <a:ext cx="529239" cy="683795"/>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DB5219C8-944E-46F7-9EC6-B54610331277}"/>
              </a:ext>
            </a:extLst>
          </p:cNvPr>
          <p:cNvSpPr txBox="1"/>
          <p:nvPr/>
        </p:nvSpPr>
        <p:spPr>
          <a:xfrm>
            <a:off x="3729640" y="1206654"/>
            <a:ext cx="1609543" cy="307777"/>
          </a:xfrm>
          <a:prstGeom prst="rect">
            <a:avLst/>
          </a:prstGeom>
          <a:noFill/>
        </p:spPr>
        <p:txBody>
          <a:bodyPr wrap="none" rtlCol="0">
            <a:spAutoFit/>
          </a:bodyPr>
          <a:lstStyle/>
          <a:p>
            <a:r>
              <a:rPr lang="en-US" sz="1400" b="1" dirty="0"/>
              <a:t>SERVICE TEMPLATE</a:t>
            </a:r>
          </a:p>
        </p:txBody>
      </p:sp>
      <p:cxnSp>
        <p:nvCxnSpPr>
          <p:cNvPr id="12" name="Straight Arrow Connector 11">
            <a:extLst>
              <a:ext uri="{FF2B5EF4-FFF2-40B4-BE49-F238E27FC236}">
                <a16:creationId xmlns:a16="http://schemas.microsoft.com/office/drawing/2014/main" id="{760A2D1F-73A9-4D87-AEC3-CDBE724BBB32}"/>
              </a:ext>
            </a:extLst>
          </p:cNvPr>
          <p:cNvCxnSpPr>
            <a:cxnSpLocks/>
            <a:stCxn id="8" idx="0"/>
          </p:cNvCxnSpPr>
          <p:nvPr/>
        </p:nvCxnSpPr>
        <p:spPr>
          <a:xfrm flipH="1" flipV="1">
            <a:off x="3640903" y="1750184"/>
            <a:ext cx="964170" cy="148523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369B79A0-9047-4897-ADB8-F71502AB34AD}"/>
              </a:ext>
            </a:extLst>
          </p:cNvPr>
          <p:cNvSpPr txBox="1"/>
          <p:nvPr/>
        </p:nvSpPr>
        <p:spPr>
          <a:xfrm>
            <a:off x="4504088" y="2915028"/>
            <a:ext cx="300082" cy="307777"/>
          </a:xfrm>
          <a:prstGeom prst="rect">
            <a:avLst/>
          </a:prstGeom>
          <a:noFill/>
        </p:spPr>
        <p:txBody>
          <a:bodyPr wrap="none" rtlCol="0">
            <a:spAutoFit/>
          </a:bodyPr>
          <a:lstStyle/>
          <a:p>
            <a:r>
              <a:rPr lang="en-US" sz="1400" dirty="0"/>
              <a:t>N</a:t>
            </a:r>
          </a:p>
        </p:txBody>
      </p:sp>
      <p:sp>
        <p:nvSpPr>
          <p:cNvPr id="14" name="TextBox 13">
            <a:extLst>
              <a:ext uri="{FF2B5EF4-FFF2-40B4-BE49-F238E27FC236}">
                <a16:creationId xmlns:a16="http://schemas.microsoft.com/office/drawing/2014/main" id="{359C7A1D-3ECD-4DF8-B35D-F313CC1C5CF7}"/>
              </a:ext>
            </a:extLst>
          </p:cNvPr>
          <p:cNvSpPr txBox="1"/>
          <p:nvPr/>
        </p:nvSpPr>
        <p:spPr>
          <a:xfrm>
            <a:off x="3684978" y="1607941"/>
            <a:ext cx="276038" cy="307777"/>
          </a:xfrm>
          <a:prstGeom prst="rect">
            <a:avLst/>
          </a:prstGeom>
          <a:noFill/>
        </p:spPr>
        <p:txBody>
          <a:bodyPr wrap="none" rtlCol="0">
            <a:spAutoFit/>
          </a:bodyPr>
          <a:lstStyle/>
          <a:p>
            <a:r>
              <a:rPr lang="en-US" sz="1400" dirty="0"/>
              <a:t>1</a:t>
            </a:r>
          </a:p>
        </p:txBody>
      </p:sp>
      <p:pic>
        <p:nvPicPr>
          <p:cNvPr id="18" name="Picture 17">
            <a:extLst>
              <a:ext uri="{FF2B5EF4-FFF2-40B4-BE49-F238E27FC236}">
                <a16:creationId xmlns:a16="http://schemas.microsoft.com/office/drawing/2014/main" id="{2BFB010C-3F9B-43FA-B307-0F4B94B661D0}"/>
              </a:ext>
            </a:extLst>
          </p:cNvPr>
          <p:cNvPicPr>
            <a:picLocks noChangeAspect="1"/>
          </p:cNvPicPr>
          <p:nvPr/>
        </p:nvPicPr>
        <p:blipFill>
          <a:blip r:embed="rId3"/>
          <a:stretch>
            <a:fillRect/>
          </a:stretch>
        </p:blipFill>
        <p:spPr>
          <a:xfrm>
            <a:off x="230914" y="5896373"/>
            <a:ext cx="540045" cy="618727"/>
          </a:xfrm>
          <a:prstGeom prst="rect">
            <a:avLst/>
          </a:prstGeom>
        </p:spPr>
      </p:pic>
      <p:pic>
        <p:nvPicPr>
          <p:cNvPr id="19" name="Picture 18">
            <a:extLst>
              <a:ext uri="{FF2B5EF4-FFF2-40B4-BE49-F238E27FC236}">
                <a16:creationId xmlns:a16="http://schemas.microsoft.com/office/drawing/2014/main" id="{1044AF52-79A3-4BC4-AB03-5D47F9AA1418}"/>
              </a:ext>
            </a:extLst>
          </p:cNvPr>
          <p:cNvPicPr>
            <a:picLocks noChangeAspect="1"/>
          </p:cNvPicPr>
          <p:nvPr/>
        </p:nvPicPr>
        <p:blipFill>
          <a:blip r:embed="rId4"/>
          <a:stretch>
            <a:fillRect/>
          </a:stretch>
        </p:blipFill>
        <p:spPr>
          <a:xfrm>
            <a:off x="3729640" y="6345481"/>
            <a:ext cx="2821529" cy="911301"/>
          </a:xfrm>
          <a:prstGeom prst="rect">
            <a:avLst/>
          </a:prstGeom>
        </p:spPr>
      </p:pic>
      <p:pic>
        <p:nvPicPr>
          <p:cNvPr id="20" name="Picture 19">
            <a:extLst>
              <a:ext uri="{FF2B5EF4-FFF2-40B4-BE49-F238E27FC236}">
                <a16:creationId xmlns:a16="http://schemas.microsoft.com/office/drawing/2014/main" id="{3ACC73D6-2920-45B4-B24C-9A95FF542603}"/>
              </a:ext>
            </a:extLst>
          </p:cNvPr>
          <p:cNvPicPr>
            <a:picLocks noChangeAspect="1"/>
          </p:cNvPicPr>
          <p:nvPr/>
        </p:nvPicPr>
        <p:blipFill>
          <a:blip r:embed="rId5"/>
          <a:stretch>
            <a:fillRect/>
          </a:stretch>
        </p:blipFill>
        <p:spPr>
          <a:xfrm>
            <a:off x="3713527" y="7253571"/>
            <a:ext cx="2857143" cy="1285714"/>
          </a:xfrm>
          <a:prstGeom prst="rect">
            <a:avLst/>
          </a:prstGeom>
        </p:spPr>
      </p:pic>
      <p:grpSp>
        <p:nvGrpSpPr>
          <p:cNvPr id="21" name="Group 20">
            <a:extLst>
              <a:ext uri="{FF2B5EF4-FFF2-40B4-BE49-F238E27FC236}">
                <a16:creationId xmlns:a16="http://schemas.microsoft.com/office/drawing/2014/main" id="{DA751D54-3489-4AC7-AD1A-16521FDA3372}"/>
              </a:ext>
            </a:extLst>
          </p:cNvPr>
          <p:cNvGrpSpPr/>
          <p:nvPr/>
        </p:nvGrpSpPr>
        <p:grpSpPr>
          <a:xfrm>
            <a:off x="-5269" y="-13353"/>
            <a:ext cx="6863269" cy="9157353"/>
            <a:chOff x="-5269" y="-17858"/>
            <a:chExt cx="6863269" cy="8598180"/>
          </a:xfrm>
        </p:grpSpPr>
        <p:sp>
          <p:nvSpPr>
            <p:cNvPr id="22" name="Rectangle 21">
              <a:extLst>
                <a:ext uri="{FF2B5EF4-FFF2-40B4-BE49-F238E27FC236}">
                  <a16:creationId xmlns:a16="http://schemas.microsoft.com/office/drawing/2014/main" id="{3A073837-AAE9-4090-BF02-68C10E48827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3" name="TextBox 22">
              <a:extLst>
                <a:ext uri="{FF2B5EF4-FFF2-40B4-BE49-F238E27FC236}">
                  <a16:creationId xmlns:a16="http://schemas.microsoft.com/office/drawing/2014/main" id="{220537DC-C534-40B0-9EF4-75A580072A18}"/>
                </a:ext>
              </a:extLst>
            </p:cNvPr>
            <p:cNvSpPr txBox="1"/>
            <p:nvPr/>
          </p:nvSpPr>
          <p:spPr>
            <a:xfrm>
              <a:off x="328595" y="-17858"/>
              <a:ext cx="6207148"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SDC MODELING (Design Time) – Casa R3</a:t>
              </a:r>
            </a:p>
          </p:txBody>
        </p:sp>
        <p:sp>
          <p:nvSpPr>
            <p:cNvPr id="24" name="Rectangle 23">
              <a:extLst>
                <a:ext uri="{FF2B5EF4-FFF2-40B4-BE49-F238E27FC236}">
                  <a16:creationId xmlns:a16="http://schemas.microsoft.com/office/drawing/2014/main" id="{037B00ED-4AF4-452B-82FF-3D6D9D74AA00}"/>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25" name="TextBox 24">
            <a:extLst>
              <a:ext uri="{FF2B5EF4-FFF2-40B4-BE49-F238E27FC236}">
                <a16:creationId xmlns:a16="http://schemas.microsoft.com/office/drawing/2014/main" id="{038EBBB2-262E-45E3-A5BE-603DA39A38D7}"/>
              </a:ext>
            </a:extLst>
          </p:cNvPr>
          <p:cNvSpPr txBox="1"/>
          <p:nvPr/>
        </p:nvSpPr>
        <p:spPr>
          <a:xfrm>
            <a:off x="187370" y="2926197"/>
            <a:ext cx="1980414" cy="2893100"/>
          </a:xfrm>
          <a:prstGeom prst="rect">
            <a:avLst/>
          </a:prstGeom>
          <a:noFill/>
          <a:ln>
            <a:solidFill>
              <a:srgbClr val="FF6600"/>
            </a:solidFill>
          </a:ln>
        </p:spPr>
        <p:txBody>
          <a:bodyPr wrap="none" rtlCol="0">
            <a:spAutoFit/>
          </a:bodyPr>
          <a:lstStyle/>
          <a:p>
            <a:r>
              <a:rPr lang="en-US" sz="1400" dirty="0"/>
              <a:t>Artifact-Types</a:t>
            </a:r>
          </a:p>
          <a:p>
            <a:r>
              <a:rPr lang="en-US" sz="1400" dirty="0"/>
              <a:t>Capability-Types</a:t>
            </a:r>
          </a:p>
          <a:p>
            <a:r>
              <a:rPr lang="en-US" sz="1400" dirty="0"/>
              <a:t>Categories</a:t>
            </a:r>
          </a:p>
          <a:p>
            <a:r>
              <a:rPr lang="en-US" sz="1400" dirty="0"/>
              <a:t>Data-Types</a:t>
            </a:r>
          </a:p>
          <a:p>
            <a:r>
              <a:rPr lang="en-US" sz="1400" dirty="0"/>
              <a:t>Group-Types</a:t>
            </a:r>
          </a:p>
          <a:p>
            <a:r>
              <a:rPr lang="en-US" sz="1400" dirty="0"/>
              <a:t>Heat-Types</a:t>
            </a:r>
          </a:p>
          <a:p>
            <a:r>
              <a:rPr lang="en-US" sz="1400" dirty="0"/>
              <a:t>Interface-Lifecycle-Types</a:t>
            </a:r>
          </a:p>
          <a:p>
            <a:r>
              <a:rPr lang="en-US" sz="1400" dirty="0"/>
              <a:t>NFV-Types</a:t>
            </a:r>
          </a:p>
          <a:p>
            <a:r>
              <a:rPr lang="en-US" sz="1400" dirty="0"/>
              <a:t>Normative-Types</a:t>
            </a:r>
          </a:p>
          <a:p>
            <a:r>
              <a:rPr lang="en-US" sz="1400" dirty="0"/>
              <a:t>ONAP-Types</a:t>
            </a:r>
          </a:p>
          <a:p>
            <a:r>
              <a:rPr lang="en-US" sz="1400" dirty="0"/>
              <a:t>Policy-Types</a:t>
            </a:r>
          </a:p>
          <a:p>
            <a:r>
              <a:rPr lang="en-US" sz="1400" dirty="0"/>
              <a:t>Relationship-Types</a:t>
            </a:r>
          </a:p>
          <a:p>
            <a:r>
              <a:rPr lang="en-US" sz="1400" dirty="0"/>
              <a:t>Users</a:t>
            </a:r>
          </a:p>
        </p:txBody>
      </p:sp>
      <p:pic>
        <p:nvPicPr>
          <p:cNvPr id="26" name="Picture 2" descr="C:\Users\cheung\AppData\Local\Temp\SNAGHTML648e60b.PNG">
            <a:extLst>
              <a:ext uri="{FF2B5EF4-FFF2-40B4-BE49-F238E27FC236}">
                <a16:creationId xmlns:a16="http://schemas.microsoft.com/office/drawing/2014/main" id="{F28A81B3-1E49-4FF8-9196-A587A460E1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585" y="3309736"/>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a:extLst>
              <a:ext uri="{FF2B5EF4-FFF2-40B4-BE49-F238E27FC236}">
                <a16:creationId xmlns:a16="http://schemas.microsoft.com/office/drawing/2014/main" id="{5853F741-0F91-4E05-900B-586A16B006F0}"/>
              </a:ext>
            </a:extLst>
          </p:cNvPr>
          <p:cNvSpPr txBox="1"/>
          <p:nvPr/>
        </p:nvSpPr>
        <p:spPr>
          <a:xfrm>
            <a:off x="2272874" y="3786675"/>
            <a:ext cx="1297535" cy="307777"/>
          </a:xfrm>
          <a:prstGeom prst="rect">
            <a:avLst/>
          </a:prstGeom>
          <a:noFill/>
        </p:spPr>
        <p:txBody>
          <a:bodyPr wrap="square" rtlCol="0">
            <a:spAutoFit/>
          </a:bodyPr>
          <a:lstStyle/>
          <a:p>
            <a:r>
              <a:rPr lang="en-US" sz="1400" b="1" dirty="0"/>
              <a:t>TEMPLATE</a:t>
            </a:r>
          </a:p>
        </p:txBody>
      </p:sp>
      <p:cxnSp>
        <p:nvCxnSpPr>
          <p:cNvPr id="29" name="Straight Arrow Connector 28">
            <a:extLst>
              <a:ext uri="{FF2B5EF4-FFF2-40B4-BE49-F238E27FC236}">
                <a16:creationId xmlns:a16="http://schemas.microsoft.com/office/drawing/2014/main" id="{E9A16D31-EA1B-4D05-B599-BA164998FEB0}"/>
              </a:ext>
            </a:extLst>
          </p:cNvPr>
          <p:cNvCxnSpPr>
            <a:cxnSpLocks/>
            <a:stCxn id="26" idx="0"/>
          </p:cNvCxnSpPr>
          <p:nvPr/>
        </p:nvCxnSpPr>
        <p:spPr>
          <a:xfrm flipV="1">
            <a:off x="2716315" y="1845494"/>
            <a:ext cx="534608" cy="146424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8703E088-BDF8-46E6-8A7B-8BB7B9853FD9}"/>
              </a:ext>
            </a:extLst>
          </p:cNvPr>
          <p:cNvSpPr txBox="1"/>
          <p:nvPr/>
        </p:nvSpPr>
        <p:spPr>
          <a:xfrm>
            <a:off x="2441979" y="3020898"/>
            <a:ext cx="300082" cy="307777"/>
          </a:xfrm>
          <a:prstGeom prst="rect">
            <a:avLst/>
          </a:prstGeom>
          <a:noFill/>
        </p:spPr>
        <p:txBody>
          <a:bodyPr wrap="none" rtlCol="0">
            <a:spAutoFit/>
          </a:bodyPr>
          <a:lstStyle/>
          <a:p>
            <a:r>
              <a:rPr lang="en-US" sz="1400" dirty="0"/>
              <a:t>N</a:t>
            </a:r>
          </a:p>
        </p:txBody>
      </p:sp>
      <p:sp>
        <p:nvSpPr>
          <p:cNvPr id="31" name="TextBox 30">
            <a:extLst>
              <a:ext uri="{FF2B5EF4-FFF2-40B4-BE49-F238E27FC236}">
                <a16:creationId xmlns:a16="http://schemas.microsoft.com/office/drawing/2014/main" id="{3B2D46CF-E1B2-47CE-8483-38201525DF79}"/>
              </a:ext>
            </a:extLst>
          </p:cNvPr>
          <p:cNvSpPr txBox="1"/>
          <p:nvPr/>
        </p:nvSpPr>
        <p:spPr>
          <a:xfrm>
            <a:off x="2952690" y="1763866"/>
            <a:ext cx="276038" cy="307777"/>
          </a:xfrm>
          <a:prstGeom prst="rect">
            <a:avLst/>
          </a:prstGeom>
          <a:noFill/>
        </p:spPr>
        <p:txBody>
          <a:bodyPr wrap="none" rtlCol="0">
            <a:spAutoFit/>
          </a:bodyPr>
          <a:lstStyle/>
          <a:p>
            <a:r>
              <a:rPr lang="en-US" sz="1400" dirty="0"/>
              <a:t>1</a:t>
            </a:r>
          </a:p>
        </p:txBody>
      </p:sp>
      <p:pic>
        <p:nvPicPr>
          <p:cNvPr id="39" name="Picture 38">
            <a:extLst>
              <a:ext uri="{FF2B5EF4-FFF2-40B4-BE49-F238E27FC236}">
                <a16:creationId xmlns:a16="http://schemas.microsoft.com/office/drawing/2014/main" id="{B3A3CEC9-8518-4E20-A433-F0C5D57E5078}"/>
              </a:ext>
            </a:extLst>
          </p:cNvPr>
          <p:cNvPicPr>
            <a:picLocks noChangeAspect="1"/>
          </p:cNvPicPr>
          <p:nvPr/>
        </p:nvPicPr>
        <p:blipFill>
          <a:blip r:embed="rId6"/>
          <a:stretch>
            <a:fillRect/>
          </a:stretch>
        </p:blipFill>
        <p:spPr>
          <a:xfrm>
            <a:off x="4575916" y="1474655"/>
            <a:ext cx="1371873" cy="604664"/>
          </a:xfrm>
          <a:prstGeom prst="rect">
            <a:avLst/>
          </a:prstGeom>
        </p:spPr>
      </p:pic>
      <p:sp>
        <p:nvSpPr>
          <p:cNvPr id="40" name="TextBox 39">
            <a:extLst>
              <a:ext uri="{FF2B5EF4-FFF2-40B4-BE49-F238E27FC236}">
                <a16:creationId xmlns:a16="http://schemas.microsoft.com/office/drawing/2014/main" id="{1A48B101-2C36-4A8C-AE7A-B8669B1A30D8}"/>
              </a:ext>
            </a:extLst>
          </p:cNvPr>
          <p:cNvSpPr txBox="1"/>
          <p:nvPr/>
        </p:nvSpPr>
        <p:spPr>
          <a:xfrm>
            <a:off x="5359858" y="3334592"/>
            <a:ext cx="784189" cy="307777"/>
          </a:xfrm>
          <a:prstGeom prst="rect">
            <a:avLst/>
          </a:prstGeom>
          <a:noFill/>
        </p:spPr>
        <p:txBody>
          <a:bodyPr wrap="none" rtlCol="0">
            <a:spAutoFit/>
          </a:bodyPr>
          <a:lstStyle/>
          <a:p>
            <a:r>
              <a:rPr lang="en-US" sz="1400" b="1" dirty="0"/>
              <a:t>RAN DU</a:t>
            </a:r>
          </a:p>
        </p:txBody>
      </p:sp>
      <p:sp>
        <p:nvSpPr>
          <p:cNvPr id="41" name="TextBox 40">
            <a:extLst>
              <a:ext uri="{FF2B5EF4-FFF2-40B4-BE49-F238E27FC236}">
                <a16:creationId xmlns:a16="http://schemas.microsoft.com/office/drawing/2014/main" id="{CB8AB087-5AA6-443D-9672-01B49750B0F2}"/>
              </a:ext>
            </a:extLst>
          </p:cNvPr>
          <p:cNvSpPr txBox="1"/>
          <p:nvPr/>
        </p:nvSpPr>
        <p:spPr>
          <a:xfrm>
            <a:off x="4428934" y="4135458"/>
            <a:ext cx="1569222" cy="430887"/>
          </a:xfrm>
          <a:prstGeom prst="rect">
            <a:avLst/>
          </a:prstGeom>
          <a:noFill/>
        </p:spPr>
        <p:txBody>
          <a:bodyPr wrap="square" rtlCol="0">
            <a:spAutoFit/>
          </a:bodyPr>
          <a:lstStyle/>
          <a:p>
            <a:r>
              <a:rPr lang="en-US" sz="1100" b="1" dirty="0"/>
              <a:t>PNF TEMPLATE </a:t>
            </a:r>
          </a:p>
          <a:p>
            <a:r>
              <a:rPr lang="en-US" sz="1100" b="1" dirty="0"/>
              <a:t>(OO Inherit &amp; Extend)</a:t>
            </a:r>
          </a:p>
        </p:txBody>
      </p:sp>
      <p:pic>
        <p:nvPicPr>
          <p:cNvPr id="42" name="Picture 2" descr="C:\Users\cheung\AppData\Local\Temp\SNAGHTML648e60b.PNG">
            <a:extLst>
              <a:ext uri="{FF2B5EF4-FFF2-40B4-BE49-F238E27FC236}">
                <a16:creationId xmlns:a16="http://schemas.microsoft.com/office/drawing/2014/main" id="{A23A19F9-D8C8-4400-B7ED-76095565297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9678" y="5119142"/>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43" name="TextBox 42">
            <a:extLst>
              <a:ext uri="{FF2B5EF4-FFF2-40B4-BE49-F238E27FC236}">
                <a16:creationId xmlns:a16="http://schemas.microsoft.com/office/drawing/2014/main" id="{3A63FC6E-1290-4C1D-8EC0-FF3CAF1E2A5F}"/>
              </a:ext>
            </a:extLst>
          </p:cNvPr>
          <p:cNvSpPr txBox="1"/>
          <p:nvPr/>
        </p:nvSpPr>
        <p:spPr>
          <a:xfrm>
            <a:off x="3338264" y="5663015"/>
            <a:ext cx="1549337" cy="738664"/>
          </a:xfrm>
          <a:prstGeom prst="rect">
            <a:avLst/>
          </a:prstGeom>
          <a:noFill/>
        </p:spPr>
        <p:txBody>
          <a:bodyPr wrap="square" rtlCol="0">
            <a:spAutoFit/>
          </a:bodyPr>
          <a:lstStyle/>
          <a:p>
            <a:r>
              <a:rPr lang="en-US" sz="1400" b="1" dirty="0"/>
              <a:t>PNF-Descriptors</a:t>
            </a:r>
          </a:p>
          <a:p>
            <a:r>
              <a:rPr lang="en-US" sz="1400" b="1" dirty="0"/>
              <a:t>Vendor Specific</a:t>
            </a:r>
          </a:p>
          <a:p>
            <a:r>
              <a:rPr lang="en-US" sz="1400" b="1" dirty="0"/>
              <a:t>Template</a:t>
            </a:r>
          </a:p>
        </p:txBody>
      </p:sp>
      <p:cxnSp>
        <p:nvCxnSpPr>
          <p:cNvPr id="44" name="Straight Arrow Connector 43">
            <a:extLst>
              <a:ext uri="{FF2B5EF4-FFF2-40B4-BE49-F238E27FC236}">
                <a16:creationId xmlns:a16="http://schemas.microsoft.com/office/drawing/2014/main" id="{77E689B7-6971-42BF-B0A1-897EB5A69BE1}"/>
              </a:ext>
            </a:extLst>
          </p:cNvPr>
          <p:cNvCxnSpPr>
            <a:cxnSpLocks/>
            <a:stCxn id="42" idx="0"/>
          </p:cNvCxnSpPr>
          <p:nvPr/>
        </p:nvCxnSpPr>
        <p:spPr>
          <a:xfrm flipV="1">
            <a:off x="3790408" y="3704668"/>
            <a:ext cx="678166" cy="1414474"/>
          </a:xfrm>
          <a:prstGeom prst="straightConnector1">
            <a:avLst/>
          </a:prstGeom>
          <a:ln w="381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385A0BDC-BC9E-4C14-B264-6074B2CF5BD0}"/>
              </a:ext>
            </a:extLst>
          </p:cNvPr>
          <p:cNvCxnSpPr>
            <a:cxnSpLocks/>
          </p:cNvCxnSpPr>
          <p:nvPr/>
        </p:nvCxnSpPr>
        <p:spPr>
          <a:xfrm flipH="1" flipV="1">
            <a:off x="3465964" y="1831982"/>
            <a:ext cx="211687" cy="329877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4" name="Left Brace 33">
            <a:extLst>
              <a:ext uri="{FF2B5EF4-FFF2-40B4-BE49-F238E27FC236}">
                <a16:creationId xmlns:a16="http://schemas.microsoft.com/office/drawing/2014/main" id="{5243E67D-909D-4638-8086-3844CA4E9A12}"/>
              </a:ext>
            </a:extLst>
          </p:cNvPr>
          <p:cNvSpPr/>
          <p:nvPr/>
        </p:nvSpPr>
        <p:spPr>
          <a:xfrm flipH="1">
            <a:off x="1963297" y="2735355"/>
            <a:ext cx="567653" cy="3161018"/>
          </a:xfrm>
          <a:prstGeom prst="leftBrace">
            <a:avLst>
              <a:gd name="adj1" fmla="val 8333"/>
              <a:gd name="adj2" fmla="val 25141"/>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a:extLst>
              <a:ext uri="{FF2B5EF4-FFF2-40B4-BE49-F238E27FC236}">
                <a16:creationId xmlns:a16="http://schemas.microsoft.com/office/drawing/2014/main" id="{81C19079-92D4-43E9-B48A-F7DB6538EEC1}"/>
              </a:ext>
            </a:extLst>
          </p:cNvPr>
          <p:cNvSpPr txBox="1"/>
          <p:nvPr/>
        </p:nvSpPr>
        <p:spPr>
          <a:xfrm>
            <a:off x="4387313" y="3704668"/>
            <a:ext cx="1549337" cy="523220"/>
          </a:xfrm>
          <a:prstGeom prst="rect">
            <a:avLst/>
          </a:prstGeom>
          <a:noFill/>
        </p:spPr>
        <p:txBody>
          <a:bodyPr wrap="square" rtlCol="0">
            <a:spAutoFit/>
          </a:bodyPr>
          <a:lstStyle/>
          <a:p>
            <a:r>
              <a:rPr lang="en-US" sz="1400" b="1" dirty="0"/>
              <a:t>Generic PNF TEMPLATE</a:t>
            </a:r>
          </a:p>
        </p:txBody>
      </p:sp>
      <p:sp>
        <p:nvSpPr>
          <p:cNvPr id="17" name="TextBox 16">
            <a:extLst>
              <a:ext uri="{FF2B5EF4-FFF2-40B4-BE49-F238E27FC236}">
                <a16:creationId xmlns:a16="http://schemas.microsoft.com/office/drawing/2014/main" id="{860AA3E2-B5CB-47F1-BB1A-BB6CE4D365AF}"/>
              </a:ext>
            </a:extLst>
          </p:cNvPr>
          <p:cNvSpPr txBox="1"/>
          <p:nvPr/>
        </p:nvSpPr>
        <p:spPr>
          <a:xfrm>
            <a:off x="4125951" y="8390602"/>
            <a:ext cx="1311578" cy="577081"/>
          </a:xfrm>
          <a:prstGeom prst="rect">
            <a:avLst/>
          </a:prstGeom>
          <a:noFill/>
        </p:spPr>
        <p:txBody>
          <a:bodyPr wrap="none" rtlCol="0">
            <a:spAutoFit/>
          </a:bodyPr>
          <a:lstStyle/>
          <a:p>
            <a:r>
              <a:rPr lang="en-US" sz="1050" dirty="0"/>
              <a:t>Controller Type</a:t>
            </a:r>
          </a:p>
          <a:p>
            <a:r>
              <a:rPr lang="en-US" sz="1050" dirty="0"/>
              <a:t>[“common fields”] …</a:t>
            </a:r>
          </a:p>
          <a:p>
            <a:r>
              <a:rPr lang="en-US" sz="1050" dirty="0"/>
              <a:t>Vendor-field1</a:t>
            </a:r>
          </a:p>
        </p:txBody>
      </p:sp>
      <p:sp>
        <p:nvSpPr>
          <p:cNvPr id="35" name="TextBox 34">
            <a:extLst>
              <a:ext uri="{FF2B5EF4-FFF2-40B4-BE49-F238E27FC236}">
                <a16:creationId xmlns:a16="http://schemas.microsoft.com/office/drawing/2014/main" id="{3BAB9492-67A4-4D20-8BDE-42A392E149DB}"/>
              </a:ext>
            </a:extLst>
          </p:cNvPr>
          <p:cNvSpPr txBox="1"/>
          <p:nvPr/>
        </p:nvSpPr>
        <p:spPr>
          <a:xfrm>
            <a:off x="3473004" y="1925203"/>
            <a:ext cx="276038" cy="307777"/>
          </a:xfrm>
          <a:prstGeom prst="rect">
            <a:avLst/>
          </a:prstGeom>
          <a:noFill/>
        </p:spPr>
        <p:txBody>
          <a:bodyPr wrap="none" rtlCol="0">
            <a:spAutoFit/>
          </a:bodyPr>
          <a:lstStyle/>
          <a:p>
            <a:r>
              <a:rPr lang="en-US" sz="1400" dirty="0"/>
              <a:t>1</a:t>
            </a:r>
          </a:p>
        </p:txBody>
      </p:sp>
      <p:sp>
        <p:nvSpPr>
          <p:cNvPr id="36" name="TextBox 35">
            <a:extLst>
              <a:ext uri="{FF2B5EF4-FFF2-40B4-BE49-F238E27FC236}">
                <a16:creationId xmlns:a16="http://schemas.microsoft.com/office/drawing/2014/main" id="{24575DA5-41A7-424E-84D7-373D58069C64}"/>
              </a:ext>
            </a:extLst>
          </p:cNvPr>
          <p:cNvSpPr txBox="1"/>
          <p:nvPr/>
        </p:nvSpPr>
        <p:spPr>
          <a:xfrm>
            <a:off x="3349721" y="4908552"/>
            <a:ext cx="300082" cy="307777"/>
          </a:xfrm>
          <a:prstGeom prst="rect">
            <a:avLst/>
          </a:prstGeom>
          <a:noFill/>
        </p:spPr>
        <p:txBody>
          <a:bodyPr wrap="none" rtlCol="0">
            <a:spAutoFit/>
          </a:bodyPr>
          <a:lstStyle/>
          <a:p>
            <a:r>
              <a:rPr lang="en-US" sz="1400" dirty="0"/>
              <a:t>N</a:t>
            </a:r>
          </a:p>
        </p:txBody>
      </p:sp>
      <p:sp>
        <p:nvSpPr>
          <p:cNvPr id="2" name="TextBox 1">
            <a:extLst>
              <a:ext uri="{FF2B5EF4-FFF2-40B4-BE49-F238E27FC236}">
                <a16:creationId xmlns:a16="http://schemas.microsoft.com/office/drawing/2014/main" id="{42962F1C-3E9A-4EEF-8284-56DEE0E386A8}"/>
              </a:ext>
            </a:extLst>
          </p:cNvPr>
          <p:cNvSpPr txBox="1"/>
          <p:nvPr/>
        </p:nvSpPr>
        <p:spPr>
          <a:xfrm>
            <a:off x="4387313" y="4489847"/>
            <a:ext cx="1798569" cy="369332"/>
          </a:xfrm>
          <a:prstGeom prst="rect">
            <a:avLst/>
          </a:prstGeom>
          <a:noFill/>
        </p:spPr>
        <p:txBody>
          <a:bodyPr wrap="none" rtlCol="0">
            <a:spAutoFit/>
          </a:bodyPr>
          <a:lstStyle/>
          <a:p>
            <a:r>
              <a:rPr lang="en-US" dirty="0"/>
              <a:t>Connection Point</a:t>
            </a:r>
          </a:p>
        </p:txBody>
      </p:sp>
    </p:spTree>
    <p:extLst>
      <p:ext uri="{BB962C8B-B14F-4D97-AF65-F5344CB8AC3E}">
        <p14:creationId xmlns:p14="http://schemas.microsoft.com/office/powerpoint/2010/main" val="7248977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DD32E4FB-9B46-4BFF-B05D-E3D805DFA791}"/>
              </a:ext>
            </a:extLst>
          </p:cNvPr>
          <p:cNvSpPr/>
          <p:nvPr/>
        </p:nvSpPr>
        <p:spPr>
          <a:xfrm>
            <a:off x="2214464" y="725413"/>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E990AFFD-992F-4530-B0E8-B0AEA60E89AF}"/>
              </a:ext>
            </a:extLst>
          </p:cNvPr>
          <p:cNvSpPr txBox="1"/>
          <p:nvPr/>
        </p:nvSpPr>
        <p:spPr>
          <a:xfrm>
            <a:off x="2582784" y="928015"/>
            <a:ext cx="1408142" cy="369332"/>
          </a:xfrm>
          <a:prstGeom prst="rect">
            <a:avLst/>
          </a:prstGeom>
          <a:noFill/>
        </p:spPr>
        <p:txBody>
          <a:bodyPr wrap="none" rtlCol="0">
            <a:spAutoFit/>
          </a:bodyPr>
          <a:lstStyle/>
          <a:p>
            <a:r>
              <a:rPr lang="en-US" b="1" dirty="0">
                <a:solidFill>
                  <a:schemeClr val="bg1"/>
                </a:solidFill>
              </a:rPr>
              <a:t>gNB SERVICE</a:t>
            </a:r>
          </a:p>
        </p:txBody>
      </p:sp>
      <p:sp>
        <p:nvSpPr>
          <p:cNvPr id="6" name="Oval 5">
            <a:extLst>
              <a:ext uri="{FF2B5EF4-FFF2-40B4-BE49-F238E27FC236}">
                <a16:creationId xmlns:a16="http://schemas.microsoft.com/office/drawing/2014/main" id="{DF209B51-893D-4A63-AA22-D25A755D9145}"/>
              </a:ext>
            </a:extLst>
          </p:cNvPr>
          <p:cNvSpPr/>
          <p:nvPr/>
        </p:nvSpPr>
        <p:spPr>
          <a:xfrm>
            <a:off x="3502244" y="2574533"/>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48B88614-1960-44F1-95C2-8E1CD786C62E}"/>
              </a:ext>
            </a:extLst>
          </p:cNvPr>
          <p:cNvSpPr txBox="1"/>
          <p:nvPr/>
        </p:nvSpPr>
        <p:spPr>
          <a:xfrm>
            <a:off x="3870564" y="2777135"/>
            <a:ext cx="1313565" cy="646331"/>
          </a:xfrm>
          <a:prstGeom prst="rect">
            <a:avLst/>
          </a:prstGeom>
          <a:noFill/>
        </p:spPr>
        <p:txBody>
          <a:bodyPr wrap="none" rtlCol="0">
            <a:spAutoFit/>
          </a:bodyPr>
          <a:lstStyle/>
          <a:p>
            <a:r>
              <a:rPr lang="en-US" b="1" dirty="0">
                <a:solidFill>
                  <a:schemeClr val="bg1"/>
                </a:solidFill>
              </a:rPr>
              <a:t>DU SERVICE</a:t>
            </a:r>
          </a:p>
          <a:p>
            <a:r>
              <a:rPr lang="en-US" b="1" dirty="0">
                <a:solidFill>
                  <a:schemeClr val="bg1"/>
                </a:solidFill>
              </a:rPr>
              <a:t>  1 … N</a:t>
            </a:r>
          </a:p>
        </p:txBody>
      </p:sp>
      <p:sp>
        <p:nvSpPr>
          <p:cNvPr id="8" name="Oval 7">
            <a:extLst>
              <a:ext uri="{FF2B5EF4-FFF2-40B4-BE49-F238E27FC236}">
                <a16:creationId xmlns:a16="http://schemas.microsoft.com/office/drawing/2014/main" id="{0BE16BDB-4394-43FC-98C5-8450E0C98E12}"/>
              </a:ext>
            </a:extLst>
          </p:cNvPr>
          <p:cNvSpPr/>
          <p:nvPr/>
        </p:nvSpPr>
        <p:spPr>
          <a:xfrm>
            <a:off x="1024436" y="2574533"/>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BA640F51-7329-4017-B032-F4FE103FEBF9}"/>
              </a:ext>
            </a:extLst>
          </p:cNvPr>
          <p:cNvSpPr txBox="1"/>
          <p:nvPr/>
        </p:nvSpPr>
        <p:spPr>
          <a:xfrm>
            <a:off x="1392756" y="2777135"/>
            <a:ext cx="1289520" cy="369332"/>
          </a:xfrm>
          <a:prstGeom prst="rect">
            <a:avLst/>
          </a:prstGeom>
          <a:noFill/>
        </p:spPr>
        <p:txBody>
          <a:bodyPr wrap="none" rtlCol="0">
            <a:spAutoFit/>
          </a:bodyPr>
          <a:lstStyle/>
          <a:p>
            <a:r>
              <a:rPr lang="en-US" b="1" dirty="0">
                <a:solidFill>
                  <a:schemeClr val="bg1"/>
                </a:solidFill>
              </a:rPr>
              <a:t>CU SERVICE</a:t>
            </a:r>
          </a:p>
        </p:txBody>
      </p:sp>
      <p:pic>
        <p:nvPicPr>
          <p:cNvPr id="10" name="Picture 9">
            <a:extLst>
              <a:ext uri="{FF2B5EF4-FFF2-40B4-BE49-F238E27FC236}">
                <a16:creationId xmlns:a16="http://schemas.microsoft.com/office/drawing/2014/main" id="{F8D78372-94DD-4CDB-A60C-C11A03D26E9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72113" y="3646645"/>
            <a:ext cx="536122" cy="227540"/>
          </a:xfrm>
          <a:prstGeom prst="rect">
            <a:avLst/>
          </a:prstGeom>
        </p:spPr>
      </p:pic>
      <p:sp>
        <p:nvSpPr>
          <p:cNvPr id="11" name="TextBox 10">
            <a:extLst>
              <a:ext uri="{FF2B5EF4-FFF2-40B4-BE49-F238E27FC236}">
                <a16:creationId xmlns:a16="http://schemas.microsoft.com/office/drawing/2014/main" id="{004FF9A9-0169-474F-A587-9FDF08A843A6}"/>
              </a:ext>
            </a:extLst>
          </p:cNvPr>
          <p:cNvSpPr txBox="1"/>
          <p:nvPr/>
        </p:nvSpPr>
        <p:spPr>
          <a:xfrm>
            <a:off x="4742859" y="3578677"/>
            <a:ext cx="558166" cy="369332"/>
          </a:xfrm>
          <a:prstGeom prst="rect">
            <a:avLst/>
          </a:prstGeom>
          <a:noFill/>
        </p:spPr>
        <p:txBody>
          <a:bodyPr wrap="none" rtlCol="0">
            <a:spAutoFit/>
          </a:bodyPr>
          <a:lstStyle/>
          <a:p>
            <a:r>
              <a:rPr lang="en-US" dirty="0"/>
              <a:t>PNF</a:t>
            </a:r>
          </a:p>
        </p:txBody>
      </p:sp>
      <p:pic>
        <p:nvPicPr>
          <p:cNvPr id="12" name="Picture 2" descr="C:\Users\cheung\AppData\Local\Temp\SNAGHTML105560.PNG">
            <a:extLst>
              <a:ext uri="{FF2B5EF4-FFF2-40B4-BE49-F238E27FC236}">
                <a16:creationId xmlns:a16="http://schemas.microsoft.com/office/drawing/2014/main" id="{D8BFDC6E-D622-4F25-802D-7086AA379A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47711" y="3539150"/>
            <a:ext cx="247706" cy="442529"/>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A6D75EA2-6976-47CB-AEE6-20E6ABCD9061}"/>
              </a:ext>
            </a:extLst>
          </p:cNvPr>
          <p:cNvSpPr txBox="1"/>
          <p:nvPr/>
        </p:nvSpPr>
        <p:spPr>
          <a:xfrm>
            <a:off x="2088003" y="3504853"/>
            <a:ext cx="455574" cy="369332"/>
          </a:xfrm>
          <a:prstGeom prst="rect">
            <a:avLst/>
          </a:prstGeom>
          <a:noFill/>
        </p:spPr>
        <p:txBody>
          <a:bodyPr wrap="none" rtlCol="0">
            <a:spAutoFit/>
          </a:bodyPr>
          <a:lstStyle/>
          <a:p>
            <a:r>
              <a:rPr lang="en-US" dirty="0"/>
              <a:t>CU</a:t>
            </a:r>
          </a:p>
        </p:txBody>
      </p:sp>
      <p:sp>
        <p:nvSpPr>
          <p:cNvPr id="14" name="Oval 13">
            <a:extLst>
              <a:ext uri="{FF2B5EF4-FFF2-40B4-BE49-F238E27FC236}">
                <a16:creationId xmlns:a16="http://schemas.microsoft.com/office/drawing/2014/main" id="{CEE06686-99A9-4E0F-83F9-263F41FCF67B}"/>
              </a:ext>
            </a:extLst>
          </p:cNvPr>
          <p:cNvSpPr/>
          <p:nvPr/>
        </p:nvSpPr>
        <p:spPr>
          <a:xfrm>
            <a:off x="2254728" y="5820653"/>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6E0238F8-6E6E-4566-82FA-678FD0CF3D3C}"/>
              </a:ext>
            </a:extLst>
          </p:cNvPr>
          <p:cNvSpPr txBox="1"/>
          <p:nvPr/>
        </p:nvSpPr>
        <p:spPr>
          <a:xfrm>
            <a:off x="2623048" y="6055502"/>
            <a:ext cx="1281505" cy="369332"/>
          </a:xfrm>
          <a:prstGeom prst="rect">
            <a:avLst/>
          </a:prstGeom>
          <a:noFill/>
        </p:spPr>
        <p:txBody>
          <a:bodyPr wrap="none" rtlCol="0">
            <a:spAutoFit/>
          </a:bodyPr>
          <a:lstStyle/>
          <a:p>
            <a:r>
              <a:rPr lang="en-US" b="1" dirty="0">
                <a:solidFill>
                  <a:schemeClr val="bg1"/>
                </a:solidFill>
              </a:rPr>
              <a:t>5G SERVICE</a:t>
            </a:r>
          </a:p>
        </p:txBody>
      </p:sp>
      <p:pic>
        <p:nvPicPr>
          <p:cNvPr id="16" name="Picture 15">
            <a:extLst>
              <a:ext uri="{FF2B5EF4-FFF2-40B4-BE49-F238E27FC236}">
                <a16:creationId xmlns:a16="http://schemas.microsoft.com/office/drawing/2014/main" id="{23D1422D-8B19-4EBA-B084-AF3704B6702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77583" y="6921206"/>
            <a:ext cx="536122" cy="227540"/>
          </a:xfrm>
          <a:prstGeom prst="rect">
            <a:avLst/>
          </a:prstGeom>
        </p:spPr>
      </p:pic>
      <p:sp>
        <p:nvSpPr>
          <p:cNvPr id="17" name="TextBox 16">
            <a:extLst>
              <a:ext uri="{FF2B5EF4-FFF2-40B4-BE49-F238E27FC236}">
                <a16:creationId xmlns:a16="http://schemas.microsoft.com/office/drawing/2014/main" id="{66E94AFB-3B64-448B-8BD0-F40D7E02A0E8}"/>
              </a:ext>
            </a:extLst>
          </p:cNvPr>
          <p:cNvSpPr txBox="1"/>
          <p:nvPr/>
        </p:nvSpPr>
        <p:spPr>
          <a:xfrm>
            <a:off x="4311556" y="6856241"/>
            <a:ext cx="1042273" cy="646331"/>
          </a:xfrm>
          <a:prstGeom prst="rect">
            <a:avLst/>
          </a:prstGeom>
          <a:noFill/>
        </p:spPr>
        <p:txBody>
          <a:bodyPr wrap="none" rtlCol="0">
            <a:spAutoFit/>
          </a:bodyPr>
          <a:lstStyle/>
          <a:p>
            <a:r>
              <a:rPr lang="en-US" dirty="0"/>
              <a:t>PNF (DU)</a:t>
            </a:r>
          </a:p>
          <a:p>
            <a:r>
              <a:rPr lang="en-US" dirty="0" err="1"/>
              <a:t>xN</a:t>
            </a:r>
            <a:endParaRPr lang="en-US" dirty="0"/>
          </a:p>
        </p:txBody>
      </p:sp>
      <p:pic>
        <p:nvPicPr>
          <p:cNvPr id="18" name="Picture 2" descr="C:\Users\cheung\AppData\Local\Temp\SNAGHTML105560.PNG">
            <a:extLst>
              <a:ext uri="{FF2B5EF4-FFF2-40B4-BE49-F238E27FC236}">
                <a16:creationId xmlns:a16="http://schemas.microsoft.com/office/drawing/2014/main" id="{750F6416-A6F1-4EFE-8999-3EEE42E173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3803" y="6977608"/>
            <a:ext cx="247706" cy="442529"/>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0AF45045-5466-4926-8E9F-A012B32EC6FF}"/>
              </a:ext>
            </a:extLst>
          </p:cNvPr>
          <p:cNvSpPr txBox="1"/>
          <p:nvPr/>
        </p:nvSpPr>
        <p:spPr>
          <a:xfrm>
            <a:off x="2413617" y="6857086"/>
            <a:ext cx="912429" cy="646331"/>
          </a:xfrm>
          <a:prstGeom prst="rect">
            <a:avLst/>
          </a:prstGeom>
          <a:noFill/>
        </p:spPr>
        <p:txBody>
          <a:bodyPr wrap="none" rtlCol="0">
            <a:spAutoFit/>
          </a:bodyPr>
          <a:lstStyle/>
          <a:p>
            <a:r>
              <a:rPr lang="en-US" dirty="0"/>
              <a:t>CU-PNF</a:t>
            </a:r>
          </a:p>
          <a:p>
            <a:r>
              <a:rPr lang="en-US" dirty="0"/>
              <a:t>CU-VNF</a:t>
            </a:r>
          </a:p>
        </p:txBody>
      </p:sp>
      <p:sp>
        <p:nvSpPr>
          <p:cNvPr id="20" name="Rectangle 19">
            <a:extLst>
              <a:ext uri="{FF2B5EF4-FFF2-40B4-BE49-F238E27FC236}">
                <a16:creationId xmlns:a16="http://schemas.microsoft.com/office/drawing/2014/main" id="{B713721D-211C-4A1A-BDA8-9D7AA567AF6E}"/>
              </a:ext>
            </a:extLst>
          </p:cNvPr>
          <p:cNvSpPr/>
          <p:nvPr/>
        </p:nvSpPr>
        <p:spPr>
          <a:xfrm>
            <a:off x="103859" y="686792"/>
            <a:ext cx="6446520" cy="40843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DBED64FC-90C1-4B5C-9B4A-02703D275D63}"/>
              </a:ext>
            </a:extLst>
          </p:cNvPr>
          <p:cNvSpPr/>
          <p:nvPr/>
        </p:nvSpPr>
        <p:spPr>
          <a:xfrm>
            <a:off x="95035" y="4879046"/>
            <a:ext cx="6446520" cy="40843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9">
            <a:extLst>
              <a:ext uri="{FF2B5EF4-FFF2-40B4-BE49-F238E27FC236}">
                <a16:creationId xmlns:a16="http://schemas.microsoft.com/office/drawing/2014/main" id="{B887995D-B55C-45D1-AB23-5C979EFFE979}"/>
              </a:ext>
            </a:extLst>
          </p:cNvPr>
          <p:cNvSpPr/>
          <p:nvPr/>
        </p:nvSpPr>
        <p:spPr>
          <a:xfrm>
            <a:off x="864324" y="4252649"/>
            <a:ext cx="53462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CU-UP</a:t>
            </a:r>
          </a:p>
        </p:txBody>
      </p:sp>
      <p:grpSp>
        <p:nvGrpSpPr>
          <p:cNvPr id="23" name="Group 22">
            <a:extLst>
              <a:ext uri="{FF2B5EF4-FFF2-40B4-BE49-F238E27FC236}">
                <a16:creationId xmlns:a16="http://schemas.microsoft.com/office/drawing/2014/main" id="{9021FBBB-9CC1-41F7-B10A-A781F8A55CCC}"/>
              </a:ext>
            </a:extLst>
          </p:cNvPr>
          <p:cNvGrpSpPr/>
          <p:nvPr/>
        </p:nvGrpSpPr>
        <p:grpSpPr>
          <a:xfrm>
            <a:off x="733991" y="3214783"/>
            <a:ext cx="819064" cy="983852"/>
            <a:chOff x="3496524" y="6333746"/>
            <a:chExt cx="819064" cy="983852"/>
          </a:xfrm>
        </p:grpSpPr>
        <p:sp>
          <p:nvSpPr>
            <p:cNvPr id="24" name="Rectangle 23">
              <a:extLst>
                <a:ext uri="{FF2B5EF4-FFF2-40B4-BE49-F238E27FC236}">
                  <a16:creationId xmlns:a16="http://schemas.microsoft.com/office/drawing/2014/main" id="{974C40EA-1903-4DA9-B883-B2A9CF6D02B3}"/>
                </a:ext>
              </a:extLst>
            </p:cNvPr>
            <p:cNvSpPr/>
            <p:nvPr/>
          </p:nvSpPr>
          <p:spPr>
            <a:xfrm>
              <a:off x="3496524" y="6333746"/>
              <a:ext cx="819064" cy="983852"/>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Rounded Rectangle 72">
              <a:extLst>
                <a:ext uri="{FF2B5EF4-FFF2-40B4-BE49-F238E27FC236}">
                  <a16:creationId xmlns:a16="http://schemas.microsoft.com/office/drawing/2014/main" id="{4EE81EB5-E812-443A-9C19-F357A2A8372C}"/>
                </a:ext>
              </a:extLst>
            </p:cNvPr>
            <p:cNvSpPr/>
            <p:nvPr/>
          </p:nvSpPr>
          <p:spPr>
            <a:xfrm>
              <a:off x="3571861" y="6398211"/>
              <a:ext cx="645092" cy="329756"/>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bg1"/>
                  </a:solidFill>
                </a:rPr>
                <a:t>CU-CP-H</a:t>
              </a:r>
            </a:p>
          </p:txBody>
        </p:sp>
        <p:sp>
          <p:nvSpPr>
            <p:cNvPr id="26" name="Rounded Rectangle 73">
              <a:extLst>
                <a:ext uri="{FF2B5EF4-FFF2-40B4-BE49-F238E27FC236}">
                  <a16:creationId xmlns:a16="http://schemas.microsoft.com/office/drawing/2014/main" id="{63A55AE8-B88F-4DB4-901A-D3D412193483}"/>
                </a:ext>
              </a:extLst>
            </p:cNvPr>
            <p:cNvSpPr/>
            <p:nvPr/>
          </p:nvSpPr>
          <p:spPr>
            <a:xfrm>
              <a:off x="3571861" y="6902608"/>
              <a:ext cx="645092" cy="327165"/>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bg1"/>
                  </a:solidFill>
                </a:rPr>
                <a:t>CU-CP-L</a:t>
              </a:r>
            </a:p>
          </p:txBody>
        </p:sp>
        <p:cxnSp>
          <p:nvCxnSpPr>
            <p:cNvPr id="27" name="Straight Arrow Connector 26">
              <a:extLst>
                <a:ext uri="{FF2B5EF4-FFF2-40B4-BE49-F238E27FC236}">
                  <a16:creationId xmlns:a16="http://schemas.microsoft.com/office/drawing/2014/main" id="{80D5147E-B2B1-4722-BD13-6377381F3106}"/>
                </a:ext>
              </a:extLst>
            </p:cNvPr>
            <p:cNvCxnSpPr/>
            <p:nvPr/>
          </p:nvCxnSpPr>
          <p:spPr>
            <a:xfrm>
              <a:off x="3894407" y="6727967"/>
              <a:ext cx="0" cy="163826"/>
            </a:xfrm>
            <a:prstGeom prst="straightConnector1">
              <a:avLst/>
            </a:prstGeom>
            <a:ln>
              <a:solidFill>
                <a:schemeClr val="tx2">
                  <a:lumMod val="60000"/>
                  <a:lumOff val="4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grpSp>
      <p:pic>
        <p:nvPicPr>
          <p:cNvPr id="30" name="Picture 29">
            <a:extLst>
              <a:ext uri="{FF2B5EF4-FFF2-40B4-BE49-F238E27FC236}">
                <a16:creationId xmlns:a16="http://schemas.microsoft.com/office/drawing/2014/main" id="{D8C33305-91AE-4254-83E6-E5AC14A7CFB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629983" y="7073606"/>
            <a:ext cx="536122" cy="227540"/>
          </a:xfrm>
          <a:prstGeom prst="rect">
            <a:avLst/>
          </a:prstGeom>
        </p:spPr>
      </p:pic>
      <p:pic>
        <p:nvPicPr>
          <p:cNvPr id="31" name="Picture 30">
            <a:extLst>
              <a:ext uri="{FF2B5EF4-FFF2-40B4-BE49-F238E27FC236}">
                <a16:creationId xmlns:a16="http://schemas.microsoft.com/office/drawing/2014/main" id="{1503254F-FB05-4A40-A005-00B41A78D9D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782383" y="7226006"/>
            <a:ext cx="536122" cy="227540"/>
          </a:xfrm>
          <a:prstGeom prst="rect">
            <a:avLst/>
          </a:prstGeom>
        </p:spPr>
      </p:pic>
      <p:pic>
        <p:nvPicPr>
          <p:cNvPr id="32" name="Picture 31">
            <a:extLst>
              <a:ext uri="{FF2B5EF4-FFF2-40B4-BE49-F238E27FC236}">
                <a16:creationId xmlns:a16="http://schemas.microsoft.com/office/drawing/2014/main" id="{893E626C-F31A-4FF2-ABFB-1CCEDFFE63D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34783" y="7378406"/>
            <a:ext cx="536122" cy="227540"/>
          </a:xfrm>
          <a:prstGeom prst="rect">
            <a:avLst/>
          </a:prstGeom>
        </p:spPr>
      </p:pic>
      <p:pic>
        <p:nvPicPr>
          <p:cNvPr id="33" name="Picture 32">
            <a:extLst>
              <a:ext uri="{FF2B5EF4-FFF2-40B4-BE49-F238E27FC236}">
                <a16:creationId xmlns:a16="http://schemas.microsoft.com/office/drawing/2014/main" id="{769FBF6C-829A-4B96-A792-425ECB3A4C8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87183" y="7530806"/>
            <a:ext cx="536122" cy="227540"/>
          </a:xfrm>
          <a:prstGeom prst="rect">
            <a:avLst/>
          </a:prstGeom>
        </p:spPr>
      </p:pic>
      <p:pic>
        <p:nvPicPr>
          <p:cNvPr id="34" name="Picture 33">
            <a:extLst>
              <a:ext uri="{FF2B5EF4-FFF2-40B4-BE49-F238E27FC236}">
                <a16:creationId xmlns:a16="http://schemas.microsoft.com/office/drawing/2014/main" id="{9A1B2F64-D6DE-41FD-B57A-23DAAB5A451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39583" y="7683206"/>
            <a:ext cx="536122" cy="227540"/>
          </a:xfrm>
          <a:prstGeom prst="rect">
            <a:avLst/>
          </a:prstGeom>
        </p:spPr>
      </p:pic>
      <p:sp>
        <p:nvSpPr>
          <p:cNvPr id="35" name="TextBox 34">
            <a:extLst>
              <a:ext uri="{FF2B5EF4-FFF2-40B4-BE49-F238E27FC236}">
                <a16:creationId xmlns:a16="http://schemas.microsoft.com/office/drawing/2014/main" id="{833B95BC-A481-4C82-92F0-FC8F65545908}"/>
              </a:ext>
            </a:extLst>
          </p:cNvPr>
          <p:cNvSpPr txBox="1"/>
          <p:nvPr/>
        </p:nvSpPr>
        <p:spPr>
          <a:xfrm>
            <a:off x="4540174" y="3874185"/>
            <a:ext cx="421910" cy="369332"/>
          </a:xfrm>
          <a:prstGeom prst="rect">
            <a:avLst/>
          </a:prstGeom>
          <a:noFill/>
        </p:spPr>
        <p:txBody>
          <a:bodyPr wrap="none" rtlCol="0">
            <a:spAutoFit/>
          </a:bodyPr>
          <a:lstStyle/>
          <a:p>
            <a:r>
              <a:rPr lang="en-US" dirty="0"/>
              <a:t>X2</a:t>
            </a:r>
          </a:p>
        </p:txBody>
      </p:sp>
      <p:grpSp>
        <p:nvGrpSpPr>
          <p:cNvPr id="36" name="Group 35">
            <a:extLst>
              <a:ext uri="{FF2B5EF4-FFF2-40B4-BE49-F238E27FC236}">
                <a16:creationId xmlns:a16="http://schemas.microsoft.com/office/drawing/2014/main" id="{140B1433-4AE3-4848-92CB-8F9771A799B6}"/>
              </a:ext>
            </a:extLst>
          </p:cNvPr>
          <p:cNvGrpSpPr/>
          <p:nvPr/>
        </p:nvGrpSpPr>
        <p:grpSpPr>
          <a:xfrm>
            <a:off x="-5269" y="-13353"/>
            <a:ext cx="6863269" cy="9157353"/>
            <a:chOff x="-5269" y="-17858"/>
            <a:chExt cx="6863269" cy="8598180"/>
          </a:xfrm>
        </p:grpSpPr>
        <p:sp>
          <p:nvSpPr>
            <p:cNvPr id="37" name="Rectangle 36">
              <a:extLst>
                <a:ext uri="{FF2B5EF4-FFF2-40B4-BE49-F238E27FC236}">
                  <a16:creationId xmlns:a16="http://schemas.microsoft.com/office/drawing/2014/main" id="{ECC7BD89-731C-4953-8D5A-04624D46D9C9}"/>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38" name="TextBox 37">
              <a:extLst>
                <a:ext uri="{FF2B5EF4-FFF2-40B4-BE49-F238E27FC236}">
                  <a16:creationId xmlns:a16="http://schemas.microsoft.com/office/drawing/2014/main" id="{8C016AC3-E99E-4132-B885-3ED8828E3FFB}"/>
                </a:ext>
              </a:extLst>
            </p:cNvPr>
            <p:cNvSpPr txBox="1"/>
            <p:nvPr/>
          </p:nvSpPr>
          <p:spPr>
            <a:xfrm>
              <a:off x="2203310" y="-17858"/>
              <a:ext cx="245772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gNB Model (R4)</a:t>
              </a:r>
            </a:p>
          </p:txBody>
        </p:sp>
        <p:sp>
          <p:nvSpPr>
            <p:cNvPr id="39" name="Rectangle 38">
              <a:extLst>
                <a:ext uri="{FF2B5EF4-FFF2-40B4-BE49-F238E27FC236}">
                  <a16:creationId xmlns:a16="http://schemas.microsoft.com/office/drawing/2014/main" id="{4711BF2F-CCA1-4CBD-9CA2-AA64F549379A}"/>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40" name="Oval 39">
            <a:extLst>
              <a:ext uri="{FF2B5EF4-FFF2-40B4-BE49-F238E27FC236}">
                <a16:creationId xmlns:a16="http://schemas.microsoft.com/office/drawing/2014/main" id="{2F257A15-BFB7-4AF0-B4DA-92758F194BF2}"/>
              </a:ext>
            </a:extLst>
          </p:cNvPr>
          <p:cNvSpPr/>
          <p:nvPr/>
        </p:nvSpPr>
        <p:spPr>
          <a:xfrm>
            <a:off x="331959" y="3252147"/>
            <a:ext cx="565425" cy="3072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CED0380F-9FD3-4FC6-8A15-EC2D2CBC3FE6}"/>
              </a:ext>
            </a:extLst>
          </p:cNvPr>
          <p:cNvSpPr/>
          <p:nvPr/>
        </p:nvSpPr>
        <p:spPr>
          <a:xfrm>
            <a:off x="306550" y="3783645"/>
            <a:ext cx="565425" cy="3072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id="{36755DC3-DDE3-4F06-AAE7-C70C1A313AF4}"/>
              </a:ext>
            </a:extLst>
          </p:cNvPr>
          <p:cNvSpPr/>
          <p:nvPr/>
        </p:nvSpPr>
        <p:spPr>
          <a:xfrm>
            <a:off x="331958" y="4284944"/>
            <a:ext cx="565425" cy="3072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F628EEA3-0BCD-4BFD-8725-82E76E075622}"/>
              </a:ext>
            </a:extLst>
          </p:cNvPr>
          <p:cNvSpPr txBox="1"/>
          <p:nvPr/>
        </p:nvSpPr>
        <p:spPr>
          <a:xfrm>
            <a:off x="307395" y="3219764"/>
            <a:ext cx="579005" cy="369332"/>
          </a:xfrm>
          <a:prstGeom prst="rect">
            <a:avLst/>
          </a:prstGeom>
          <a:noFill/>
        </p:spPr>
        <p:txBody>
          <a:bodyPr wrap="none" rtlCol="0">
            <a:spAutoFit/>
          </a:bodyPr>
          <a:lstStyle/>
          <a:p>
            <a:r>
              <a:rPr lang="en-US" b="1" dirty="0">
                <a:solidFill>
                  <a:schemeClr val="bg1"/>
                </a:solidFill>
              </a:rPr>
              <a:t>VNF</a:t>
            </a:r>
          </a:p>
        </p:txBody>
      </p:sp>
      <p:sp>
        <p:nvSpPr>
          <p:cNvPr id="43" name="TextBox 42">
            <a:extLst>
              <a:ext uri="{FF2B5EF4-FFF2-40B4-BE49-F238E27FC236}">
                <a16:creationId xmlns:a16="http://schemas.microsoft.com/office/drawing/2014/main" id="{A0E6D24D-E63C-473E-80DD-505C310F9A62}"/>
              </a:ext>
            </a:extLst>
          </p:cNvPr>
          <p:cNvSpPr txBox="1"/>
          <p:nvPr/>
        </p:nvSpPr>
        <p:spPr>
          <a:xfrm>
            <a:off x="307395" y="3735200"/>
            <a:ext cx="579005" cy="369332"/>
          </a:xfrm>
          <a:prstGeom prst="rect">
            <a:avLst/>
          </a:prstGeom>
          <a:noFill/>
        </p:spPr>
        <p:txBody>
          <a:bodyPr wrap="none" rtlCol="0">
            <a:spAutoFit/>
          </a:bodyPr>
          <a:lstStyle/>
          <a:p>
            <a:r>
              <a:rPr lang="en-US" b="1" dirty="0">
                <a:solidFill>
                  <a:schemeClr val="bg1"/>
                </a:solidFill>
              </a:rPr>
              <a:t>VNF</a:t>
            </a:r>
          </a:p>
        </p:txBody>
      </p:sp>
      <p:sp>
        <p:nvSpPr>
          <p:cNvPr id="44" name="TextBox 43">
            <a:extLst>
              <a:ext uri="{FF2B5EF4-FFF2-40B4-BE49-F238E27FC236}">
                <a16:creationId xmlns:a16="http://schemas.microsoft.com/office/drawing/2014/main" id="{9A829064-6B12-4219-946F-6919C64975CB}"/>
              </a:ext>
            </a:extLst>
          </p:cNvPr>
          <p:cNvSpPr txBox="1"/>
          <p:nvPr/>
        </p:nvSpPr>
        <p:spPr>
          <a:xfrm>
            <a:off x="307395" y="4250636"/>
            <a:ext cx="579005" cy="369332"/>
          </a:xfrm>
          <a:prstGeom prst="rect">
            <a:avLst/>
          </a:prstGeom>
          <a:noFill/>
        </p:spPr>
        <p:txBody>
          <a:bodyPr wrap="none" rtlCol="0">
            <a:spAutoFit/>
          </a:bodyPr>
          <a:lstStyle/>
          <a:p>
            <a:r>
              <a:rPr lang="en-US" b="1" dirty="0">
                <a:solidFill>
                  <a:schemeClr val="bg1"/>
                </a:solidFill>
              </a:rPr>
              <a:t>VNF</a:t>
            </a:r>
          </a:p>
        </p:txBody>
      </p:sp>
      <p:sp>
        <p:nvSpPr>
          <p:cNvPr id="28" name="TextBox 27">
            <a:extLst>
              <a:ext uri="{FF2B5EF4-FFF2-40B4-BE49-F238E27FC236}">
                <a16:creationId xmlns:a16="http://schemas.microsoft.com/office/drawing/2014/main" id="{D72B9509-DBB8-401E-A4F4-B5ED1BC3FBC1}"/>
              </a:ext>
            </a:extLst>
          </p:cNvPr>
          <p:cNvSpPr txBox="1"/>
          <p:nvPr/>
        </p:nvSpPr>
        <p:spPr>
          <a:xfrm>
            <a:off x="186116" y="752199"/>
            <a:ext cx="1095749" cy="369332"/>
          </a:xfrm>
          <a:prstGeom prst="rect">
            <a:avLst/>
          </a:prstGeom>
          <a:noFill/>
        </p:spPr>
        <p:txBody>
          <a:bodyPr wrap="none" rtlCol="0">
            <a:spAutoFit/>
          </a:bodyPr>
          <a:lstStyle/>
          <a:p>
            <a:r>
              <a:rPr lang="en-US" dirty="0"/>
              <a:t>OPTION 1</a:t>
            </a:r>
          </a:p>
        </p:txBody>
      </p:sp>
      <p:sp>
        <p:nvSpPr>
          <p:cNvPr id="45" name="TextBox 44">
            <a:extLst>
              <a:ext uri="{FF2B5EF4-FFF2-40B4-BE49-F238E27FC236}">
                <a16:creationId xmlns:a16="http://schemas.microsoft.com/office/drawing/2014/main" id="{920D2057-EAAD-4DA9-8E1D-6CA793EC3CD2}"/>
              </a:ext>
            </a:extLst>
          </p:cNvPr>
          <p:cNvSpPr txBox="1"/>
          <p:nvPr/>
        </p:nvSpPr>
        <p:spPr>
          <a:xfrm>
            <a:off x="110349" y="4929435"/>
            <a:ext cx="1095749" cy="369332"/>
          </a:xfrm>
          <a:prstGeom prst="rect">
            <a:avLst/>
          </a:prstGeom>
          <a:noFill/>
        </p:spPr>
        <p:txBody>
          <a:bodyPr wrap="none" rtlCol="0">
            <a:spAutoFit/>
          </a:bodyPr>
          <a:lstStyle/>
          <a:p>
            <a:r>
              <a:rPr lang="en-US" dirty="0"/>
              <a:t>OPTION 2</a:t>
            </a:r>
          </a:p>
        </p:txBody>
      </p:sp>
      <p:sp>
        <p:nvSpPr>
          <p:cNvPr id="46" name="Left Brace 45">
            <a:extLst>
              <a:ext uri="{FF2B5EF4-FFF2-40B4-BE49-F238E27FC236}">
                <a16:creationId xmlns:a16="http://schemas.microsoft.com/office/drawing/2014/main" id="{78003BD0-EEF1-4DD6-A31D-EE0758A56683}"/>
              </a:ext>
            </a:extLst>
          </p:cNvPr>
          <p:cNvSpPr/>
          <p:nvPr/>
        </p:nvSpPr>
        <p:spPr>
          <a:xfrm flipH="1">
            <a:off x="1772506" y="6867009"/>
            <a:ext cx="358545" cy="1632394"/>
          </a:xfrm>
          <a:prstGeom prst="leftBrace">
            <a:avLst>
              <a:gd name="adj1" fmla="val 8333"/>
              <a:gd name="adj2" fmla="val 50904"/>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 name="TextBox 1">
            <a:extLst>
              <a:ext uri="{FF2B5EF4-FFF2-40B4-BE49-F238E27FC236}">
                <a16:creationId xmlns:a16="http://schemas.microsoft.com/office/drawing/2014/main" id="{DEDD35A4-388D-46DF-8628-AFBA590094CF}"/>
              </a:ext>
            </a:extLst>
          </p:cNvPr>
          <p:cNvSpPr txBox="1"/>
          <p:nvPr/>
        </p:nvSpPr>
        <p:spPr>
          <a:xfrm>
            <a:off x="571954" y="7404595"/>
            <a:ext cx="1287404" cy="369332"/>
          </a:xfrm>
          <a:prstGeom prst="rect">
            <a:avLst/>
          </a:prstGeom>
          <a:noFill/>
        </p:spPr>
        <p:txBody>
          <a:bodyPr wrap="none" rtlCol="0">
            <a:spAutoFit/>
          </a:bodyPr>
          <a:lstStyle/>
          <a:p>
            <a:r>
              <a:rPr lang="en-US" dirty="0"/>
              <a:t>RESOURCES</a:t>
            </a:r>
          </a:p>
        </p:txBody>
      </p:sp>
      <p:sp>
        <p:nvSpPr>
          <p:cNvPr id="47" name="Left Brace 46">
            <a:extLst>
              <a:ext uri="{FF2B5EF4-FFF2-40B4-BE49-F238E27FC236}">
                <a16:creationId xmlns:a16="http://schemas.microsoft.com/office/drawing/2014/main" id="{07913847-93AE-44AB-8661-39400F4F372A}"/>
              </a:ext>
            </a:extLst>
          </p:cNvPr>
          <p:cNvSpPr/>
          <p:nvPr/>
        </p:nvSpPr>
        <p:spPr>
          <a:xfrm flipH="1">
            <a:off x="1778006" y="5441212"/>
            <a:ext cx="358545" cy="1415029"/>
          </a:xfrm>
          <a:prstGeom prst="leftBrace">
            <a:avLst>
              <a:gd name="adj1" fmla="val 8333"/>
              <a:gd name="adj2" fmla="val 50904"/>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TextBox 47">
            <a:extLst>
              <a:ext uri="{FF2B5EF4-FFF2-40B4-BE49-F238E27FC236}">
                <a16:creationId xmlns:a16="http://schemas.microsoft.com/office/drawing/2014/main" id="{E8132C4E-69DA-4D4C-9AE8-92537DEF7284}"/>
              </a:ext>
            </a:extLst>
          </p:cNvPr>
          <p:cNvSpPr txBox="1"/>
          <p:nvPr/>
        </p:nvSpPr>
        <p:spPr>
          <a:xfrm>
            <a:off x="444100" y="5900417"/>
            <a:ext cx="1500219" cy="646331"/>
          </a:xfrm>
          <a:prstGeom prst="rect">
            <a:avLst/>
          </a:prstGeom>
          <a:noFill/>
        </p:spPr>
        <p:txBody>
          <a:bodyPr wrap="none" rtlCol="0">
            <a:spAutoFit/>
          </a:bodyPr>
          <a:lstStyle/>
          <a:p>
            <a:r>
              <a:rPr lang="en-US" dirty="0"/>
              <a:t>“Services”</a:t>
            </a:r>
          </a:p>
          <a:p>
            <a:r>
              <a:rPr lang="en-US" dirty="0"/>
              <a:t>5G “Features”</a:t>
            </a:r>
          </a:p>
        </p:txBody>
      </p:sp>
      <p:sp>
        <p:nvSpPr>
          <p:cNvPr id="29" name="TextBox 28">
            <a:extLst>
              <a:ext uri="{FF2B5EF4-FFF2-40B4-BE49-F238E27FC236}">
                <a16:creationId xmlns:a16="http://schemas.microsoft.com/office/drawing/2014/main" id="{F33022CB-C082-469A-8E3B-B77B19227A48}"/>
              </a:ext>
            </a:extLst>
          </p:cNvPr>
          <p:cNvSpPr txBox="1"/>
          <p:nvPr/>
        </p:nvSpPr>
        <p:spPr>
          <a:xfrm>
            <a:off x="4462889" y="5805213"/>
            <a:ext cx="1881541" cy="830997"/>
          </a:xfrm>
          <a:prstGeom prst="rect">
            <a:avLst/>
          </a:prstGeom>
          <a:noFill/>
        </p:spPr>
        <p:txBody>
          <a:bodyPr wrap="none" rtlCol="0">
            <a:spAutoFit/>
          </a:bodyPr>
          <a:lstStyle/>
          <a:p>
            <a:r>
              <a:rPr lang="en-US" sz="1200" dirty="0"/>
              <a:t>IoT Management</a:t>
            </a:r>
          </a:p>
          <a:p>
            <a:r>
              <a:rPr lang="en-US" sz="1200" dirty="0"/>
              <a:t>5G Wireless (Voice) Service</a:t>
            </a:r>
          </a:p>
          <a:p>
            <a:r>
              <a:rPr lang="en-US" sz="1200" dirty="0"/>
              <a:t>5G Wireless (Data) Service</a:t>
            </a:r>
          </a:p>
          <a:p>
            <a:r>
              <a:rPr lang="en-US" sz="1200" dirty="0"/>
              <a:t>MBMS</a:t>
            </a:r>
          </a:p>
        </p:txBody>
      </p:sp>
      <p:sp>
        <p:nvSpPr>
          <p:cNvPr id="49" name="Oval 48">
            <a:extLst>
              <a:ext uri="{FF2B5EF4-FFF2-40B4-BE49-F238E27FC236}">
                <a16:creationId xmlns:a16="http://schemas.microsoft.com/office/drawing/2014/main" id="{B3C18522-C651-4E39-8117-60436C24FC48}"/>
              </a:ext>
            </a:extLst>
          </p:cNvPr>
          <p:cNvSpPr/>
          <p:nvPr/>
        </p:nvSpPr>
        <p:spPr>
          <a:xfrm>
            <a:off x="461369" y="1538100"/>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9E013FA8-2C91-45FA-B669-C8BC7A6F48BB}"/>
              </a:ext>
            </a:extLst>
          </p:cNvPr>
          <p:cNvSpPr txBox="1"/>
          <p:nvPr/>
        </p:nvSpPr>
        <p:spPr>
          <a:xfrm>
            <a:off x="855089" y="1639102"/>
            <a:ext cx="1500539" cy="646331"/>
          </a:xfrm>
          <a:prstGeom prst="rect">
            <a:avLst/>
          </a:prstGeom>
          <a:noFill/>
        </p:spPr>
        <p:txBody>
          <a:bodyPr wrap="none" rtlCol="0">
            <a:spAutoFit/>
          </a:bodyPr>
          <a:lstStyle/>
          <a:p>
            <a:r>
              <a:rPr lang="en-US" b="1" dirty="0">
                <a:solidFill>
                  <a:schemeClr val="bg1"/>
                </a:solidFill>
              </a:rPr>
              <a:t>Infrastructure</a:t>
            </a:r>
          </a:p>
          <a:p>
            <a:r>
              <a:rPr lang="en-US" b="1" dirty="0">
                <a:solidFill>
                  <a:schemeClr val="bg1"/>
                </a:solidFill>
              </a:rPr>
              <a:t>SERVICE</a:t>
            </a:r>
          </a:p>
        </p:txBody>
      </p:sp>
    </p:spTree>
    <p:extLst>
      <p:ext uri="{BB962C8B-B14F-4D97-AF65-F5344CB8AC3E}">
        <p14:creationId xmlns:p14="http://schemas.microsoft.com/office/powerpoint/2010/main" val="7158543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4D3C0028-5D0E-458B-99E3-7A0645CDB9D3}"/>
              </a:ext>
            </a:extLst>
          </p:cNvPr>
          <p:cNvSpPr/>
          <p:nvPr/>
        </p:nvSpPr>
        <p:spPr>
          <a:xfrm>
            <a:off x="1201004" y="1028761"/>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0C94696-9DF4-4287-A7E7-36EA31638FA2}"/>
              </a:ext>
            </a:extLst>
          </p:cNvPr>
          <p:cNvSpPr txBox="1"/>
          <p:nvPr/>
        </p:nvSpPr>
        <p:spPr>
          <a:xfrm>
            <a:off x="1669075" y="1277083"/>
            <a:ext cx="1281505" cy="369332"/>
          </a:xfrm>
          <a:prstGeom prst="rect">
            <a:avLst/>
          </a:prstGeom>
          <a:noFill/>
        </p:spPr>
        <p:txBody>
          <a:bodyPr wrap="none" rtlCol="0">
            <a:spAutoFit/>
          </a:bodyPr>
          <a:lstStyle/>
          <a:p>
            <a:r>
              <a:rPr lang="en-US" b="1" dirty="0">
                <a:solidFill>
                  <a:schemeClr val="bg1"/>
                </a:solidFill>
              </a:rPr>
              <a:t>5G SERVICE</a:t>
            </a:r>
          </a:p>
        </p:txBody>
      </p:sp>
      <p:sp>
        <p:nvSpPr>
          <p:cNvPr id="6" name="Oval 5">
            <a:extLst>
              <a:ext uri="{FF2B5EF4-FFF2-40B4-BE49-F238E27FC236}">
                <a16:creationId xmlns:a16="http://schemas.microsoft.com/office/drawing/2014/main" id="{0C0F152B-DCE0-4D80-81D6-36ED9CFECD83}"/>
              </a:ext>
            </a:extLst>
          </p:cNvPr>
          <p:cNvSpPr/>
          <p:nvPr/>
        </p:nvSpPr>
        <p:spPr>
          <a:xfrm>
            <a:off x="3386376" y="4744180"/>
            <a:ext cx="1529542"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04C718C6-6865-4320-9B0D-D3E78CC71705}"/>
              </a:ext>
            </a:extLst>
          </p:cNvPr>
          <p:cNvSpPr txBox="1"/>
          <p:nvPr/>
        </p:nvSpPr>
        <p:spPr>
          <a:xfrm>
            <a:off x="3544489" y="4962050"/>
            <a:ext cx="1347292" cy="369332"/>
          </a:xfrm>
          <a:prstGeom prst="rect">
            <a:avLst/>
          </a:prstGeom>
          <a:noFill/>
        </p:spPr>
        <p:txBody>
          <a:bodyPr wrap="none" rtlCol="0">
            <a:spAutoFit/>
          </a:bodyPr>
          <a:lstStyle/>
          <a:p>
            <a:r>
              <a:rPr lang="en-US" b="1" dirty="0">
                <a:solidFill>
                  <a:schemeClr val="bg1"/>
                </a:solidFill>
              </a:rPr>
              <a:t>PNF Devices</a:t>
            </a:r>
          </a:p>
        </p:txBody>
      </p:sp>
      <p:pic>
        <p:nvPicPr>
          <p:cNvPr id="8" name="Picture 2" descr="C:\Users\cheung\AppData\Local\Temp\SNAGHTML648e60b.PNG">
            <a:extLst>
              <a:ext uri="{FF2B5EF4-FFF2-40B4-BE49-F238E27FC236}">
                <a16:creationId xmlns:a16="http://schemas.microsoft.com/office/drawing/2014/main" id="{1B79AE7A-0EA2-451F-B0E0-7974CB43B0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1912" y="5788239"/>
            <a:ext cx="401459" cy="51869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Users\cheung\AppData\Local\Temp\SNAGHTML648e60b.PNG">
            <a:extLst>
              <a:ext uri="{FF2B5EF4-FFF2-40B4-BE49-F238E27FC236}">
                <a16:creationId xmlns:a16="http://schemas.microsoft.com/office/drawing/2014/main" id="{A989B460-5912-4AFA-8597-A13E2E0FC37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2955" y="1129168"/>
            <a:ext cx="529239" cy="683795"/>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DB5219C8-944E-46F7-9EC6-B54610331277}"/>
              </a:ext>
            </a:extLst>
          </p:cNvPr>
          <p:cNvSpPr txBox="1"/>
          <p:nvPr/>
        </p:nvSpPr>
        <p:spPr>
          <a:xfrm>
            <a:off x="3729640" y="1206654"/>
            <a:ext cx="1609543" cy="307777"/>
          </a:xfrm>
          <a:prstGeom prst="rect">
            <a:avLst/>
          </a:prstGeom>
          <a:noFill/>
        </p:spPr>
        <p:txBody>
          <a:bodyPr wrap="none" rtlCol="0">
            <a:spAutoFit/>
          </a:bodyPr>
          <a:lstStyle/>
          <a:p>
            <a:r>
              <a:rPr lang="en-US" sz="1400" b="1" dirty="0"/>
              <a:t>SERVICE TEMPLATE</a:t>
            </a:r>
          </a:p>
        </p:txBody>
      </p:sp>
      <p:cxnSp>
        <p:nvCxnSpPr>
          <p:cNvPr id="12" name="Straight Arrow Connector 11">
            <a:extLst>
              <a:ext uri="{FF2B5EF4-FFF2-40B4-BE49-F238E27FC236}">
                <a16:creationId xmlns:a16="http://schemas.microsoft.com/office/drawing/2014/main" id="{760A2D1F-73A9-4D87-AEC3-CDBE724BBB32}"/>
              </a:ext>
            </a:extLst>
          </p:cNvPr>
          <p:cNvCxnSpPr>
            <a:cxnSpLocks/>
            <a:endCxn id="45" idx="4"/>
          </p:cNvCxnSpPr>
          <p:nvPr/>
        </p:nvCxnSpPr>
        <p:spPr>
          <a:xfrm flipV="1">
            <a:off x="5541172" y="3158943"/>
            <a:ext cx="211170" cy="161308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369B79A0-9047-4897-ADB8-F71502AB34AD}"/>
              </a:ext>
            </a:extLst>
          </p:cNvPr>
          <p:cNvSpPr txBox="1"/>
          <p:nvPr/>
        </p:nvSpPr>
        <p:spPr>
          <a:xfrm>
            <a:off x="5163754" y="2111696"/>
            <a:ext cx="300082" cy="307777"/>
          </a:xfrm>
          <a:prstGeom prst="rect">
            <a:avLst/>
          </a:prstGeom>
          <a:noFill/>
        </p:spPr>
        <p:txBody>
          <a:bodyPr wrap="none" rtlCol="0">
            <a:spAutoFit/>
          </a:bodyPr>
          <a:lstStyle/>
          <a:p>
            <a:r>
              <a:rPr lang="en-US" sz="1400" dirty="0"/>
              <a:t>N</a:t>
            </a:r>
          </a:p>
        </p:txBody>
      </p:sp>
      <p:sp>
        <p:nvSpPr>
          <p:cNvPr id="14" name="TextBox 13">
            <a:extLst>
              <a:ext uri="{FF2B5EF4-FFF2-40B4-BE49-F238E27FC236}">
                <a16:creationId xmlns:a16="http://schemas.microsoft.com/office/drawing/2014/main" id="{359C7A1D-3ECD-4DF8-B35D-F313CC1C5CF7}"/>
              </a:ext>
            </a:extLst>
          </p:cNvPr>
          <p:cNvSpPr txBox="1"/>
          <p:nvPr/>
        </p:nvSpPr>
        <p:spPr>
          <a:xfrm>
            <a:off x="3684978" y="1607941"/>
            <a:ext cx="276038" cy="307777"/>
          </a:xfrm>
          <a:prstGeom prst="rect">
            <a:avLst/>
          </a:prstGeom>
          <a:noFill/>
        </p:spPr>
        <p:txBody>
          <a:bodyPr wrap="none" rtlCol="0">
            <a:spAutoFit/>
          </a:bodyPr>
          <a:lstStyle/>
          <a:p>
            <a:r>
              <a:rPr lang="en-US" sz="1400" dirty="0"/>
              <a:t>1</a:t>
            </a:r>
          </a:p>
        </p:txBody>
      </p:sp>
      <p:grpSp>
        <p:nvGrpSpPr>
          <p:cNvPr id="21" name="Group 20">
            <a:extLst>
              <a:ext uri="{FF2B5EF4-FFF2-40B4-BE49-F238E27FC236}">
                <a16:creationId xmlns:a16="http://schemas.microsoft.com/office/drawing/2014/main" id="{DA751D54-3489-4AC7-AD1A-16521FDA3372}"/>
              </a:ext>
            </a:extLst>
          </p:cNvPr>
          <p:cNvGrpSpPr/>
          <p:nvPr/>
        </p:nvGrpSpPr>
        <p:grpSpPr>
          <a:xfrm>
            <a:off x="-5269" y="-13353"/>
            <a:ext cx="6863269" cy="9157353"/>
            <a:chOff x="-5269" y="-17858"/>
            <a:chExt cx="6863269" cy="8598180"/>
          </a:xfrm>
        </p:grpSpPr>
        <p:sp>
          <p:nvSpPr>
            <p:cNvPr id="22" name="Rectangle 21">
              <a:extLst>
                <a:ext uri="{FF2B5EF4-FFF2-40B4-BE49-F238E27FC236}">
                  <a16:creationId xmlns:a16="http://schemas.microsoft.com/office/drawing/2014/main" id="{3A073837-AAE9-4090-BF02-68C10E48827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3" name="TextBox 22">
              <a:extLst>
                <a:ext uri="{FF2B5EF4-FFF2-40B4-BE49-F238E27FC236}">
                  <a16:creationId xmlns:a16="http://schemas.microsoft.com/office/drawing/2014/main" id="{220537DC-C534-40B0-9EF4-75A580072A18}"/>
                </a:ext>
              </a:extLst>
            </p:cNvPr>
            <p:cNvSpPr txBox="1"/>
            <p:nvPr/>
          </p:nvSpPr>
          <p:spPr>
            <a:xfrm>
              <a:off x="328595" y="-17858"/>
              <a:ext cx="6207148"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SDC MODELING (Design Time) – Casa R3</a:t>
              </a:r>
            </a:p>
          </p:txBody>
        </p:sp>
        <p:sp>
          <p:nvSpPr>
            <p:cNvPr id="24" name="Rectangle 23">
              <a:extLst>
                <a:ext uri="{FF2B5EF4-FFF2-40B4-BE49-F238E27FC236}">
                  <a16:creationId xmlns:a16="http://schemas.microsoft.com/office/drawing/2014/main" id="{037B00ED-4AF4-452B-82FF-3D6D9D74AA00}"/>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25" name="TextBox 24">
            <a:extLst>
              <a:ext uri="{FF2B5EF4-FFF2-40B4-BE49-F238E27FC236}">
                <a16:creationId xmlns:a16="http://schemas.microsoft.com/office/drawing/2014/main" id="{038EBBB2-262E-45E3-A5BE-603DA39A38D7}"/>
              </a:ext>
            </a:extLst>
          </p:cNvPr>
          <p:cNvSpPr txBox="1"/>
          <p:nvPr/>
        </p:nvSpPr>
        <p:spPr>
          <a:xfrm>
            <a:off x="34970" y="2926197"/>
            <a:ext cx="1650067" cy="2893100"/>
          </a:xfrm>
          <a:prstGeom prst="rect">
            <a:avLst/>
          </a:prstGeom>
          <a:noFill/>
          <a:ln>
            <a:solidFill>
              <a:srgbClr val="FF6600"/>
            </a:solidFill>
          </a:ln>
        </p:spPr>
        <p:txBody>
          <a:bodyPr wrap="none" rtlCol="0">
            <a:spAutoFit/>
          </a:bodyPr>
          <a:lstStyle/>
          <a:p>
            <a:r>
              <a:rPr lang="en-US" sz="1400" dirty="0"/>
              <a:t>Artifact-Types</a:t>
            </a:r>
          </a:p>
          <a:p>
            <a:r>
              <a:rPr lang="en-US" sz="1400" dirty="0"/>
              <a:t>Capability-Types</a:t>
            </a:r>
          </a:p>
          <a:p>
            <a:r>
              <a:rPr lang="en-US" sz="1400" dirty="0"/>
              <a:t>Categories</a:t>
            </a:r>
          </a:p>
          <a:p>
            <a:r>
              <a:rPr lang="en-US" sz="1400" dirty="0"/>
              <a:t>Data-Types</a:t>
            </a:r>
          </a:p>
          <a:p>
            <a:r>
              <a:rPr lang="en-US" sz="1400" dirty="0"/>
              <a:t>Group-Types</a:t>
            </a:r>
          </a:p>
          <a:p>
            <a:r>
              <a:rPr lang="en-US" sz="1400" dirty="0"/>
              <a:t>Heat-Types</a:t>
            </a:r>
          </a:p>
          <a:p>
            <a:r>
              <a:rPr lang="en-US" sz="1400" dirty="0" err="1"/>
              <a:t>intfc</a:t>
            </a:r>
            <a:r>
              <a:rPr lang="en-US" sz="1400" dirty="0"/>
              <a:t>-Lifecycle-Types</a:t>
            </a:r>
          </a:p>
          <a:p>
            <a:r>
              <a:rPr lang="en-US" sz="1400" dirty="0"/>
              <a:t>NFV-Types</a:t>
            </a:r>
          </a:p>
          <a:p>
            <a:r>
              <a:rPr lang="en-US" sz="1400" dirty="0"/>
              <a:t>Normative-Types</a:t>
            </a:r>
          </a:p>
          <a:p>
            <a:r>
              <a:rPr lang="en-US" sz="1400" dirty="0"/>
              <a:t>ONAP-Types</a:t>
            </a:r>
          </a:p>
          <a:p>
            <a:r>
              <a:rPr lang="en-US" sz="1400" dirty="0"/>
              <a:t>Policy-Types</a:t>
            </a:r>
          </a:p>
          <a:p>
            <a:r>
              <a:rPr lang="en-US" sz="1400" dirty="0"/>
              <a:t>Relationship-Types</a:t>
            </a:r>
          </a:p>
          <a:p>
            <a:r>
              <a:rPr lang="en-US" sz="1400" dirty="0"/>
              <a:t>Users</a:t>
            </a:r>
          </a:p>
        </p:txBody>
      </p:sp>
      <p:pic>
        <p:nvPicPr>
          <p:cNvPr id="26" name="Picture 2" descr="C:\Users\cheung\AppData\Local\Temp\SNAGHTML648e60b.PNG">
            <a:extLst>
              <a:ext uri="{FF2B5EF4-FFF2-40B4-BE49-F238E27FC236}">
                <a16:creationId xmlns:a16="http://schemas.microsoft.com/office/drawing/2014/main" id="{F28A81B3-1E49-4FF8-9196-A587A460E1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1885" y="3309736"/>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a:extLst>
              <a:ext uri="{FF2B5EF4-FFF2-40B4-BE49-F238E27FC236}">
                <a16:creationId xmlns:a16="http://schemas.microsoft.com/office/drawing/2014/main" id="{5853F741-0F91-4E05-900B-586A16B006F0}"/>
              </a:ext>
            </a:extLst>
          </p:cNvPr>
          <p:cNvSpPr txBox="1"/>
          <p:nvPr/>
        </p:nvSpPr>
        <p:spPr>
          <a:xfrm>
            <a:off x="1874576" y="3900978"/>
            <a:ext cx="1297535" cy="307777"/>
          </a:xfrm>
          <a:prstGeom prst="rect">
            <a:avLst/>
          </a:prstGeom>
          <a:noFill/>
        </p:spPr>
        <p:txBody>
          <a:bodyPr wrap="square" rtlCol="0">
            <a:spAutoFit/>
          </a:bodyPr>
          <a:lstStyle/>
          <a:p>
            <a:r>
              <a:rPr lang="en-US" sz="1400" b="1" dirty="0"/>
              <a:t>TEMPLATE</a:t>
            </a:r>
          </a:p>
        </p:txBody>
      </p:sp>
      <p:cxnSp>
        <p:nvCxnSpPr>
          <p:cNvPr id="29" name="Straight Arrow Connector 28">
            <a:extLst>
              <a:ext uri="{FF2B5EF4-FFF2-40B4-BE49-F238E27FC236}">
                <a16:creationId xmlns:a16="http://schemas.microsoft.com/office/drawing/2014/main" id="{E9A16D31-EA1B-4D05-B599-BA164998FEB0}"/>
              </a:ext>
            </a:extLst>
          </p:cNvPr>
          <p:cNvCxnSpPr>
            <a:cxnSpLocks/>
            <a:stCxn id="26" idx="0"/>
            <a:endCxn id="31" idx="0"/>
          </p:cNvCxnSpPr>
          <p:nvPr/>
        </p:nvCxnSpPr>
        <p:spPr>
          <a:xfrm flipV="1">
            <a:off x="2322615" y="1763866"/>
            <a:ext cx="768094" cy="154587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8703E088-BDF8-46E6-8A7B-8BB7B9853FD9}"/>
              </a:ext>
            </a:extLst>
          </p:cNvPr>
          <p:cNvSpPr txBox="1"/>
          <p:nvPr/>
        </p:nvSpPr>
        <p:spPr>
          <a:xfrm>
            <a:off x="2048279" y="3020898"/>
            <a:ext cx="300082" cy="307777"/>
          </a:xfrm>
          <a:prstGeom prst="rect">
            <a:avLst/>
          </a:prstGeom>
          <a:noFill/>
        </p:spPr>
        <p:txBody>
          <a:bodyPr wrap="none" rtlCol="0">
            <a:spAutoFit/>
          </a:bodyPr>
          <a:lstStyle/>
          <a:p>
            <a:r>
              <a:rPr lang="en-US" sz="1400" dirty="0"/>
              <a:t>N</a:t>
            </a:r>
          </a:p>
        </p:txBody>
      </p:sp>
      <p:sp>
        <p:nvSpPr>
          <p:cNvPr id="31" name="TextBox 30">
            <a:extLst>
              <a:ext uri="{FF2B5EF4-FFF2-40B4-BE49-F238E27FC236}">
                <a16:creationId xmlns:a16="http://schemas.microsoft.com/office/drawing/2014/main" id="{3B2D46CF-E1B2-47CE-8483-38201525DF79}"/>
              </a:ext>
            </a:extLst>
          </p:cNvPr>
          <p:cNvSpPr txBox="1"/>
          <p:nvPr/>
        </p:nvSpPr>
        <p:spPr>
          <a:xfrm>
            <a:off x="2952690" y="1763866"/>
            <a:ext cx="276038" cy="307777"/>
          </a:xfrm>
          <a:prstGeom prst="rect">
            <a:avLst/>
          </a:prstGeom>
          <a:noFill/>
        </p:spPr>
        <p:txBody>
          <a:bodyPr wrap="none" rtlCol="0">
            <a:spAutoFit/>
          </a:bodyPr>
          <a:lstStyle/>
          <a:p>
            <a:r>
              <a:rPr lang="en-US" sz="1400" dirty="0"/>
              <a:t>1</a:t>
            </a:r>
          </a:p>
        </p:txBody>
      </p:sp>
      <p:sp>
        <p:nvSpPr>
          <p:cNvPr id="40" name="TextBox 39">
            <a:extLst>
              <a:ext uri="{FF2B5EF4-FFF2-40B4-BE49-F238E27FC236}">
                <a16:creationId xmlns:a16="http://schemas.microsoft.com/office/drawing/2014/main" id="{1A48B101-2C36-4A8C-AE7A-B8669B1A30D8}"/>
              </a:ext>
            </a:extLst>
          </p:cNvPr>
          <p:cNvSpPr txBox="1"/>
          <p:nvPr/>
        </p:nvSpPr>
        <p:spPr>
          <a:xfrm>
            <a:off x="3828397" y="5290722"/>
            <a:ext cx="784189" cy="307777"/>
          </a:xfrm>
          <a:prstGeom prst="rect">
            <a:avLst/>
          </a:prstGeom>
          <a:noFill/>
        </p:spPr>
        <p:txBody>
          <a:bodyPr wrap="none" rtlCol="0">
            <a:spAutoFit/>
          </a:bodyPr>
          <a:lstStyle/>
          <a:p>
            <a:r>
              <a:rPr lang="en-US" sz="1400" b="1" dirty="0"/>
              <a:t>RAN DU</a:t>
            </a:r>
          </a:p>
        </p:txBody>
      </p:sp>
      <p:pic>
        <p:nvPicPr>
          <p:cNvPr id="42" name="Picture 2" descr="C:\Users\cheung\AppData\Local\Temp\SNAGHTML648e60b.PNG">
            <a:extLst>
              <a:ext uri="{FF2B5EF4-FFF2-40B4-BE49-F238E27FC236}">
                <a16:creationId xmlns:a16="http://schemas.microsoft.com/office/drawing/2014/main" id="{A23A19F9-D8C8-4400-B7ED-76095565297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9987" y="6481488"/>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43" name="TextBox 42">
            <a:extLst>
              <a:ext uri="{FF2B5EF4-FFF2-40B4-BE49-F238E27FC236}">
                <a16:creationId xmlns:a16="http://schemas.microsoft.com/office/drawing/2014/main" id="{3A63FC6E-1290-4C1D-8EC0-FF3CAF1E2A5F}"/>
              </a:ext>
            </a:extLst>
          </p:cNvPr>
          <p:cNvSpPr txBox="1"/>
          <p:nvPr/>
        </p:nvSpPr>
        <p:spPr>
          <a:xfrm>
            <a:off x="1505292" y="7057099"/>
            <a:ext cx="1549337" cy="738664"/>
          </a:xfrm>
          <a:prstGeom prst="rect">
            <a:avLst/>
          </a:prstGeom>
          <a:noFill/>
        </p:spPr>
        <p:txBody>
          <a:bodyPr wrap="square" rtlCol="0">
            <a:spAutoFit/>
          </a:bodyPr>
          <a:lstStyle/>
          <a:p>
            <a:r>
              <a:rPr lang="en-US" sz="1400" b="1" dirty="0"/>
              <a:t>PNF-Descriptors</a:t>
            </a:r>
          </a:p>
          <a:p>
            <a:r>
              <a:rPr lang="en-US" sz="1400" b="1" dirty="0"/>
              <a:t>Vendor Specific</a:t>
            </a:r>
          </a:p>
          <a:p>
            <a:r>
              <a:rPr lang="en-US" sz="1400" b="1" dirty="0"/>
              <a:t>Template</a:t>
            </a:r>
          </a:p>
        </p:txBody>
      </p:sp>
      <p:cxnSp>
        <p:nvCxnSpPr>
          <p:cNvPr id="44" name="Straight Arrow Connector 43">
            <a:extLst>
              <a:ext uri="{FF2B5EF4-FFF2-40B4-BE49-F238E27FC236}">
                <a16:creationId xmlns:a16="http://schemas.microsoft.com/office/drawing/2014/main" id="{77E689B7-6971-42BF-B0A1-897EB5A69BE1}"/>
              </a:ext>
            </a:extLst>
          </p:cNvPr>
          <p:cNvCxnSpPr>
            <a:cxnSpLocks/>
            <a:stCxn id="42" idx="0"/>
            <a:endCxn id="6" idx="3"/>
          </p:cNvCxnSpPr>
          <p:nvPr/>
        </p:nvCxnSpPr>
        <p:spPr>
          <a:xfrm flipV="1">
            <a:off x="2340717" y="5486353"/>
            <a:ext cx="1269655" cy="995135"/>
          </a:xfrm>
          <a:prstGeom prst="straightConnector1">
            <a:avLst/>
          </a:prstGeom>
          <a:ln w="381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385A0BDC-BC9E-4C14-B264-6074B2CF5BD0}"/>
              </a:ext>
            </a:extLst>
          </p:cNvPr>
          <p:cNvCxnSpPr>
            <a:cxnSpLocks/>
            <a:stCxn id="42" idx="0"/>
            <a:endCxn id="10" idx="2"/>
          </p:cNvCxnSpPr>
          <p:nvPr/>
        </p:nvCxnSpPr>
        <p:spPr>
          <a:xfrm flipV="1">
            <a:off x="2340717" y="1812963"/>
            <a:ext cx="1046858" cy="466852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4" name="Left Brace 33">
            <a:extLst>
              <a:ext uri="{FF2B5EF4-FFF2-40B4-BE49-F238E27FC236}">
                <a16:creationId xmlns:a16="http://schemas.microsoft.com/office/drawing/2014/main" id="{5243E67D-909D-4638-8086-3844CA4E9A12}"/>
              </a:ext>
            </a:extLst>
          </p:cNvPr>
          <p:cNvSpPr/>
          <p:nvPr/>
        </p:nvSpPr>
        <p:spPr>
          <a:xfrm flipH="1">
            <a:off x="1467997" y="2735355"/>
            <a:ext cx="567653" cy="3161018"/>
          </a:xfrm>
          <a:prstGeom prst="leftBrace">
            <a:avLst>
              <a:gd name="adj1" fmla="val 8333"/>
              <a:gd name="adj2" fmla="val 25141"/>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TextBox 34">
            <a:extLst>
              <a:ext uri="{FF2B5EF4-FFF2-40B4-BE49-F238E27FC236}">
                <a16:creationId xmlns:a16="http://schemas.microsoft.com/office/drawing/2014/main" id="{3BAB9492-67A4-4D20-8BDE-42A392E149DB}"/>
              </a:ext>
            </a:extLst>
          </p:cNvPr>
          <p:cNvSpPr txBox="1"/>
          <p:nvPr/>
        </p:nvSpPr>
        <p:spPr>
          <a:xfrm>
            <a:off x="3473004" y="1925203"/>
            <a:ext cx="276038" cy="307777"/>
          </a:xfrm>
          <a:prstGeom prst="rect">
            <a:avLst/>
          </a:prstGeom>
          <a:noFill/>
        </p:spPr>
        <p:txBody>
          <a:bodyPr wrap="none" rtlCol="0">
            <a:spAutoFit/>
          </a:bodyPr>
          <a:lstStyle/>
          <a:p>
            <a:r>
              <a:rPr lang="en-US" sz="1400" dirty="0"/>
              <a:t>1</a:t>
            </a:r>
          </a:p>
        </p:txBody>
      </p:sp>
      <p:sp>
        <p:nvSpPr>
          <p:cNvPr id="36" name="TextBox 35">
            <a:extLst>
              <a:ext uri="{FF2B5EF4-FFF2-40B4-BE49-F238E27FC236}">
                <a16:creationId xmlns:a16="http://schemas.microsoft.com/office/drawing/2014/main" id="{24575DA5-41A7-424E-84D7-373D58069C64}"/>
              </a:ext>
            </a:extLst>
          </p:cNvPr>
          <p:cNvSpPr txBox="1"/>
          <p:nvPr/>
        </p:nvSpPr>
        <p:spPr>
          <a:xfrm>
            <a:off x="2444684" y="6352567"/>
            <a:ext cx="300082" cy="307777"/>
          </a:xfrm>
          <a:prstGeom prst="rect">
            <a:avLst/>
          </a:prstGeom>
          <a:noFill/>
        </p:spPr>
        <p:txBody>
          <a:bodyPr wrap="none" rtlCol="0">
            <a:spAutoFit/>
          </a:bodyPr>
          <a:lstStyle/>
          <a:p>
            <a:r>
              <a:rPr lang="en-US" sz="1400" dirty="0"/>
              <a:t>N</a:t>
            </a:r>
          </a:p>
        </p:txBody>
      </p:sp>
      <p:sp>
        <p:nvSpPr>
          <p:cNvPr id="45" name="Oval 44">
            <a:extLst>
              <a:ext uri="{FF2B5EF4-FFF2-40B4-BE49-F238E27FC236}">
                <a16:creationId xmlns:a16="http://schemas.microsoft.com/office/drawing/2014/main" id="{114602BD-FA40-4689-A9E3-78C017545991}"/>
              </a:ext>
            </a:extLst>
          </p:cNvPr>
          <p:cNvSpPr/>
          <p:nvPr/>
        </p:nvSpPr>
        <p:spPr>
          <a:xfrm>
            <a:off x="4987571" y="2289433"/>
            <a:ext cx="1529542"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9C458A06-8459-4068-AB22-705E08BF5395}"/>
              </a:ext>
            </a:extLst>
          </p:cNvPr>
          <p:cNvSpPr txBox="1"/>
          <p:nvPr/>
        </p:nvSpPr>
        <p:spPr>
          <a:xfrm>
            <a:off x="5242116" y="2470669"/>
            <a:ext cx="1107996" cy="646331"/>
          </a:xfrm>
          <a:prstGeom prst="rect">
            <a:avLst/>
          </a:prstGeom>
          <a:noFill/>
        </p:spPr>
        <p:txBody>
          <a:bodyPr wrap="none" rtlCol="0">
            <a:spAutoFit/>
          </a:bodyPr>
          <a:lstStyle/>
          <a:p>
            <a:pPr algn="ctr"/>
            <a:r>
              <a:rPr lang="en-US" b="1" dirty="0">
                <a:solidFill>
                  <a:schemeClr val="bg1"/>
                </a:solidFill>
              </a:rPr>
              <a:t>Network </a:t>
            </a:r>
          </a:p>
          <a:p>
            <a:pPr algn="ctr"/>
            <a:r>
              <a:rPr lang="en-US" b="1" dirty="0">
                <a:solidFill>
                  <a:schemeClr val="bg1"/>
                </a:solidFill>
              </a:rPr>
              <a:t>Functions</a:t>
            </a:r>
          </a:p>
        </p:txBody>
      </p:sp>
      <p:sp>
        <p:nvSpPr>
          <p:cNvPr id="49" name="Oval 48">
            <a:extLst>
              <a:ext uri="{FF2B5EF4-FFF2-40B4-BE49-F238E27FC236}">
                <a16:creationId xmlns:a16="http://schemas.microsoft.com/office/drawing/2014/main" id="{DE486D40-6C6F-4450-AD56-624B3E68AB0E}"/>
              </a:ext>
            </a:extLst>
          </p:cNvPr>
          <p:cNvSpPr/>
          <p:nvPr/>
        </p:nvSpPr>
        <p:spPr>
          <a:xfrm>
            <a:off x="4986829" y="4754262"/>
            <a:ext cx="1529542"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D98F533C-4D4C-4C41-A222-3A556685897F}"/>
              </a:ext>
            </a:extLst>
          </p:cNvPr>
          <p:cNvSpPr txBox="1"/>
          <p:nvPr/>
        </p:nvSpPr>
        <p:spPr>
          <a:xfrm>
            <a:off x="5144942" y="4972132"/>
            <a:ext cx="1431802" cy="369332"/>
          </a:xfrm>
          <a:prstGeom prst="rect">
            <a:avLst/>
          </a:prstGeom>
          <a:noFill/>
        </p:spPr>
        <p:txBody>
          <a:bodyPr wrap="none" rtlCol="0">
            <a:spAutoFit/>
          </a:bodyPr>
          <a:lstStyle/>
          <a:p>
            <a:r>
              <a:rPr lang="en-US" b="1" dirty="0">
                <a:solidFill>
                  <a:schemeClr val="bg1"/>
                </a:solidFill>
              </a:rPr>
              <a:t>VNF Instance</a:t>
            </a:r>
          </a:p>
        </p:txBody>
      </p:sp>
      <p:sp>
        <p:nvSpPr>
          <p:cNvPr id="51" name="TextBox 50">
            <a:extLst>
              <a:ext uri="{FF2B5EF4-FFF2-40B4-BE49-F238E27FC236}">
                <a16:creationId xmlns:a16="http://schemas.microsoft.com/office/drawing/2014/main" id="{D1036E30-7467-4BC4-AD10-14F8553A1FCF}"/>
              </a:ext>
            </a:extLst>
          </p:cNvPr>
          <p:cNvSpPr txBox="1"/>
          <p:nvPr/>
        </p:nvSpPr>
        <p:spPr>
          <a:xfrm>
            <a:off x="5428850" y="5300804"/>
            <a:ext cx="764953" cy="307777"/>
          </a:xfrm>
          <a:prstGeom prst="rect">
            <a:avLst/>
          </a:prstGeom>
          <a:noFill/>
        </p:spPr>
        <p:txBody>
          <a:bodyPr wrap="none" rtlCol="0">
            <a:spAutoFit/>
          </a:bodyPr>
          <a:lstStyle/>
          <a:p>
            <a:r>
              <a:rPr lang="en-US" sz="1400" b="1" dirty="0"/>
              <a:t>RAN CU</a:t>
            </a:r>
          </a:p>
        </p:txBody>
      </p:sp>
      <p:cxnSp>
        <p:nvCxnSpPr>
          <p:cNvPr id="52" name="Straight Arrow Connector 51">
            <a:extLst>
              <a:ext uri="{FF2B5EF4-FFF2-40B4-BE49-F238E27FC236}">
                <a16:creationId xmlns:a16="http://schemas.microsoft.com/office/drawing/2014/main" id="{001A119D-4E60-4FCB-A65A-99655C181631}"/>
              </a:ext>
            </a:extLst>
          </p:cNvPr>
          <p:cNvCxnSpPr>
            <a:cxnSpLocks/>
            <a:stCxn id="6" idx="0"/>
            <a:endCxn id="35" idx="0"/>
          </p:cNvCxnSpPr>
          <p:nvPr/>
        </p:nvCxnSpPr>
        <p:spPr>
          <a:xfrm flipH="1" flipV="1">
            <a:off x="3611023" y="1925203"/>
            <a:ext cx="540124" cy="2818977"/>
          </a:xfrm>
          <a:prstGeom prst="straightConnector1">
            <a:avLst/>
          </a:prstGeom>
          <a:ln w="381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6972D2BB-9DFD-4EE9-8F49-C2B96B92EDEB}"/>
              </a:ext>
            </a:extLst>
          </p:cNvPr>
          <p:cNvCxnSpPr>
            <a:cxnSpLocks/>
            <a:stCxn id="49" idx="0"/>
            <a:endCxn id="35" idx="0"/>
          </p:cNvCxnSpPr>
          <p:nvPr/>
        </p:nvCxnSpPr>
        <p:spPr>
          <a:xfrm flipH="1" flipV="1">
            <a:off x="3611023" y="1925203"/>
            <a:ext cx="2140577" cy="2829059"/>
          </a:xfrm>
          <a:prstGeom prst="straightConnector1">
            <a:avLst/>
          </a:prstGeom>
          <a:ln w="381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3CE7D916-72B7-439C-9AB6-7F49051E2CB1}"/>
              </a:ext>
            </a:extLst>
          </p:cNvPr>
          <p:cNvCxnSpPr>
            <a:cxnSpLocks/>
          </p:cNvCxnSpPr>
          <p:nvPr/>
        </p:nvCxnSpPr>
        <p:spPr>
          <a:xfrm flipV="1">
            <a:off x="4620050" y="3158943"/>
            <a:ext cx="719133" cy="153481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090503A3-1BDB-4797-9E3C-8AC3AF80FDB5}"/>
              </a:ext>
            </a:extLst>
          </p:cNvPr>
          <p:cNvSpPr txBox="1"/>
          <p:nvPr/>
        </p:nvSpPr>
        <p:spPr>
          <a:xfrm>
            <a:off x="4193657" y="4339216"/>
            <a:ext cx="300082" cy="307777"/>
          </a:xfrm>
          <a:prstGeom prst="rect">
            <a:avLst/>
          </a:prstGeom>
          <a:noFill/>
        </p:spPr>
        <p:txBody>
          <a:bodyPr wrap="none" rtlCol="0">
            <a:spAutoFit/>
          </a:bodyPr>
          <a:lstStyle/>
          <a:p>
            <a:r>
              <a:rPr lang="en-US" sz="1400" dirty="0"/>
              <a:t>N</a:t>
            </a:r>
          </a:p>
        </p:txBody>
      </p:sp>
      <p:sp>
        <p:nvSpPr>
          <p:cNvPr id="39" name="TextBox 38">
            <a:extLst>
              <a:ext uri="{FF2B5EF4-FFF2-40B4-BE49-F238E27FC236}">
                <a16:creationId xmlns:a16="http://schemas.microsoft.com/office/drawing/2014/main" id="{65DC0406-DC6E-435B-879E-3A74C53DE937}"/>
              </a:ext>
            </a:extLst>
          </p:cNvPr>
          <p:cNvSpPr txBox="1"/>
          <p:nvPr/>
        </p:nvSpPr>
        <p:spPr>
          <a:xfrm>
            <a:off x="4980495" y="4446485"/>
            <a:ext cx="300082" cy="307777"/>
          </a:xfrm>
          <a:prstGeom prst="rect">
            <a:avLst/>
          </a:prstGeom>
          <a:noFill/>
        </p:spPr>
        <p:txBody>
          <a:bodyPr wrap="none" rtlCol="0">
            <a:spAutoFit/>
          </a:bodyPr>
          <a:lstStyle/>
          <a:p>
            <a:r>
              <a:rPr lang="en-US" sz="1400" dirty="0"/>
              <a:t>N</a:t>
            </a:r>
          </a:p>
        </p:txBody>
      </p:sp>
      <p:sp>
        <p:nvSpPr>
          <p:cNvPr id="41" name="Left Brace 40">
            <a:extLst>
              <a:ext uri="{FF2B5EF4-FFF2-40B4-BE49-F238E27FC236}">
                <a16:creationId xmlns:a16="http://schemas.microsoft.com/office/drawing/2014/main" id="{05255B70-95A1-4E3C-A089-0E928ED1D80D}"/>
              </a:ext>
            </a:extLst>
          </p:cNvPr>
          <p:cNvSpPr/>
          <p:nvPr/>
        </p:nvSpPr>
        <p:spPr>
          <a:xfrm flipH="1">
            <a:off x="6312498" y="4400068"/>
            <a:ext cx="358545" cy="1632394"/>
          </a:xfrm>
          <a:prstGeom prst="leftBrace">
            <a:avLst>
              <a:gd name="adj1" fmla="val 8333"/>
              <a:gd name="adj2" fmla="val 50904"/>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TextBox 53">
            <a:extLst>
              <a:ext uri="{FF2B5EF4-FFF2-40B4-BE49-F238E27FC236}">
                <a16:creationId xmlns:a16="http://schemas.microsoft.com/office/drawing/2014/main" id="{D76646D3-9FD6-4642-9BD7-B543BC053EC1}"/>
              </a:ext>
            </a:extLst>
          </p:cNvPr>
          <p:cNvSpPr txBox="1"/>
          <p:nvPr/>
        </p:nvSpPr>
        <p:spPr>
          <a:xfrm rot="16200000">
            <a:off x="6051550" y="4947086"/>
            <a:ext cx="1287404" cy="369332"/>
          </a:xfrm>
          <a:prstGeom prst="rect">
            <a:avLst/>
          </a:prstGeom>
          <a:noFill/>
        </p:spPr>
        <p:txBody>
          <a:bodyPr wrap="none" rtlCol="0">
            <a:spAutoFit/>
          </a:bodyPr>
          <a:lstStyle/>
          <a:p>
            <a:r>
              <a:rPr lang="en-US" dirty="0"/>
              <a:t>RESOURCES</a:t>
            </a:r>
          </a:p>
        </p:txBody>
      </p:sp>
    </p:spTree>
    <p:extLst>
      <p:ext uri="{BB962C8B-B14F-4D97-AF65-F5344CB8AC3E}">
        <p14:creationId xmlns:p14="http://schemas.microsoft.com/office/powerpoint/2010/main" val="17083391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2">
            <a:extLst>
              <a:ext uri="{FF2B5EF4-FFF2-40B4-BE49-F238E27FC236}">
                <a16:creationId xmlns:a16="http://schemas.microsoft.com/office/drawing/2014/main" id="{DDB09C26-2660-49FD-A00C-5E383C77600E}"/>
              </a:ext>
            </a:extLst>
          </p:cNvPr>
          <p:cNvSpPr/>
          <p:nvPr/>
        </p:nvSpPr>
        <p:spPr>
          <a:xfrm>
            <a:off x="285751" y="751988"/>
            <a:ext cx="5943600" cy="331995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CBD48835-F9B9-4420-95DE-44696A278D09}"/>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1F85911E-A562-44AB-8D7C-C03D26F236B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8F37D04C-E2E7-4335-BAD4-06566FBC07E9}"/>
                </a:ext>
              </a:extLst>
            </p:cNvPr>
            <p:cNvSpPr txBox="1"/>
            <p:nvPr/>
          </p:nvSpPr>
          <p:spPr>
            <a:xfrm>
              <a:off x="1597379" y="-17858"/>
              <a:ext cx="3669594"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PNF DEVICE Node Type</a:t>
              </a:r>
            </a:p>
          </p:txBody>
        </p:sp>
        <p:sp>
          <p:nvSpPr>
            <p:cNvPr id="7" name="Rectangle 6">
              <a:extLst>
                <a:ext uri="{FF2B5EF4-FFF2-40B4-BE49-F238E27FC236}">
                  <a16:creationId xmlns:a16="http://schemas.microsoft.com/office/drawing/2014/main" id="{559C5E59-2627-4BDA-BB7C-5B0E751AF82E}"/>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Oval 7">
            <a:extLst>
              <a:ext uri="{FF2B5EF4-FFF2-40B4-BE49-F238E27FC236}">
                <a16:creationId xmlns:a16="http://schemas.microsoft.com/office/drawing/2014/main" id="{B16E3B4C-5D78-41A2-9944-28460810CEDF}"/>
              </a:ext>
            </a:extLst>
          </p:cNvPr>
          <p:cNvSpPr/>
          <p:nvPr/>
        </p:nvSpPr>
        <p:spPr>
          <a:xfrm>
            <a:off x="533811" y="1741633"/>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C8EE3F67-D266-428A-AB0D-EA944A195188}"/>
              </a:ext>
            </a:extLst>
          </p:cNvPr>
          <p:cNvSpPr txBox="1"/>
          <p:nvPr/>
        </p:nvSpPr>
        <p:spPr>
          <a:xfrm>
            <a:off x="1112827" y="1848437"/>
            <a:ext cx="1069203" cy="646331"/>
          </a:xfrm>
          <a:prstGeom prst="rect">
            <a:avLst/>
          </a:prstGeom>
          <a:noFill/>
        </p:spPr>
        <p:txBody>
          <a:bodyPr wrap="none" rtlCol="0">
            <a:spAutoFit/>
          </a:bodyPr>
          <a:lstStyle/>
          <a:p>
            <a:r>
              <a:rPr lang="en-US" b="1" dirty="0">
                <a:solidFill>
                  <a:schemeClr val="bg1"/>
                </a:solidFill>
              </a:rPr>
              <a:t>Network </a:t>
            </a:r>
          </a:p>
          <a:p>
            <a:r>
              <a:rPr lang="en-US" b="1" dirty="0">
                <a:solidFill>
                  <a:schemeClr val="bg1"/>
                </a:solidFill>
              </a:rPr>
              <a:t>Function</a:t>
            </a:r>
          </a:p>
        </p:txBody>
      </p:sp>
      <p:sp>
        <p:nvSpPr>
          <p:cNvPr id="10" name="Oval 9">
            <a:extLst>
              <a:ext uri="{FF2B5EF4-FFF2-40B4-BE49-F238E27FC236}">
                <a16:creationId xmlns:a16="http://schemas.microsoft.com/office/drawing/2014/main" id="{347AF124-F7EC-44D1-9F7D-3E65D46A6BC3}"/>
              </a:ext>
            </a:extLst>
          </p:cNvPr>
          <p:cNvSpPr/>
          <p:nvPr/>
        </p:nvSpPr>
        <p:spPr>
          <a:xfrm>
            <a:off x="2333807" y="2796739"/>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0DB8EF37-77A1-4C33-BFC5-AFBA40A05BB5}"/>
              </a:ext>
            </a:extLst>
          </p:cNvPr>
          <p:cNvSpPr txBox="1"/>
          <p:nvPr/>
        </p:nvSpPr>
        <p:spPr>
          <a:xfrm>
            <a:off x="2730703" y="2999341"/>
            <a:ext cx="1255921" cy="369332"/>
          </a:xfrm>
          <a:prstGeom prst="rect">
            <a:avLst/>
          </a:prstGeom>
          <a:noFill/>
        </p:spPr>
        <p:txBody>
          <a:bodyPr wrap="none" rtlCol="0">
            <a:spAutoFit/>
          </a:bodyPr>
          <a:lstStyle/>
          <a:p>
            <a:r>
              <a:rPr lang="en-US" b="1" dirty="0">
                <a:solidFill>
                  <a:schemeClr val="bg1"/>
                </a:solidFill>
              </a:rPr>
              <a:t>PNF Device</a:t>
            </a:r>
          </a:p>
        </p:txBody>
      </p:sp>
      <p:sp>
        <p:nvSpPr>
          <p:cNvPr id="12" name="TextBox 11">
            <a:extLst>
              <a:ext uri="{FF2B5EF4-FFF2-40B4-BE49-F238E27FC236}">
                <a16:creationId xmlns:a16="http://schemas.microsoft.com/office/drawing/2014/main" id="{2DCED30E-6FD0-4339-A71A-DD67103C29CF}"/>
              </a:ext>
            </a:extLst>
          </p:cNvPr>
          <p:cNvSpPr txBox="1"/>
          <p:nvPr/>
        </p:nvSpPr>
        <p:spPr>
          <a:xfrm>
            <a:off x="214307" y="4203983"/>
            <a:ext cx="6210739" cy="2308324"/>
          </a:xfrm>
          <a:prstGeom prst="rect">
            <a:avLst/>
          </a:prstGeom>
          <a:noFill/>
        </p:spPr>
        <p:txBody>
          <a:bodyPr wrap="none" rtlCol="0">
            <a:spAutoFit/>
          </a:bodyPr>
          <a:lstStyle/>
          <a:p>
            <a:r>
              <a:rPr lang="en-US" dirty="0"/>
              <a:t>PNF device located physically at a location</a:t>
            </a:r>
          </a:p>
          <a:p>
            <a:r>
              <a:rPr lang="en-US" dirty="0"/>
              <a:t>Network Function is a resource </a:t>
            </a:r>
            <a:r>
              <a:rPr lang="en-US" dirty="0" err="1"/>
              <a:t>utilitizing</a:t>
            </a:r>
            <a:r>
              <a:rPr lang="en-US" dirty="0"/>
              <a:t> PNFs or VNFs</a:t>
            </a:r>
          </a:p>
          <a:p>
            <a:r>
              <a:rPr lang="en-US" dirty="0"/>
              <a:t>Multiple NF w/ Licenses</a:t>
            </a:r>
          </a:p>
          <a:p>
            <a:r>
              <a:rPr lang="en-US" dirty="0"/>
              <a:t>SERVICES (UML) “has a” 1…N PNFs &amp; VNFs.</a:t>
            </a:r>
          </a:p>
          <a:p>
            <a:endParaRPr lang="en-US" dirty="0"/>
          </a:p>
          <a:p>
            <a:r>
              <a:rPr lang="en-US" dirty="0"/>
              <a:t>(conceptually) What is the difference between a NF &amp; a Service?</a:t>
            </a:r>
          </a:p>
          <a:p>
            <a:r>
              <a:rPr lang="en-US" dirty="0"/>
              <a:t>NF supports the creation of a service.</a:t>
            </a:r>
          </a:p>
          <a:p>
            <a:r>
              <a:rPr lang="en-US" dirty="0"/>
              <a:t>NF = RESOURCE</a:t>
            </a:r>
          </a:p>
        </p:txBody>
      </p:sp>
      <p:sp>
        <p:nvSpPr>
          <p:cNvPr id="14" name="Oval 13">
            <a:extLst>
              <a:ext uri="{FF2B5EF4-FFF2-40B4-BE49-F238E27FC236}">
                <a16:creationId xmlns:a16="http://schemas.microsoft.com/office/drawing/2014/main" id="{D6940AD1-CDBE-41C1-BF11-AF1D35A7BDA4}"/>
              </a:ext>
            </a:extLst>
          </p:cNvPr>
          <p:cNvSpPr/>
          <p:nvPr/>
        </p:nvSpPr>
        <p:spPr>
          <a:xfrm>
            <a:off x="2333807" y="1484019"/>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C5375189-C2FD-4DDF-9992-A92810CCE211}"/>
              </a:ext>
            </a:extLst>
          </p:cNvPr>
          <p:cNvSpPr txBox="1"/>
          <p:nvPr/>
        </p:nvSpPr>
        <p:spPr>
          <a:xfrm>
            <a:off x="2912823" y="1590823"/>
            <a:ext cx="1069203" cy="646331"/>
          </a:xfrm>
          <a:prstGeom prst="rect">
            <a:avLst/>
          </a:prstGeom>
          <a:noFill/>
        </p:spPr>
        <p:txBody>
          <a:bodyPr wrap="none" rtlCol="0">
            <a:spAutoFit/>
          </a:bodyPr>
          <a:lstStyle/>
          <a:p>
            <a:r>
              <a:rPr lang="en-US" b="1" dirty="0">
                <a:solidFill>
                  <a:schemeClr val="bg1"/>
                </a:solidFill>
              </a:rPr>
              <a:t>Network </a:t>
            </a:r>
          </a:p>
          <a:p>
            <a:r>
              <a:rPr lang="en-US" b="1" dirty="0">
                <a:solidFill>
                  <a:schemeClr val="bg1"/>
                </a:solidFill>
              </a:rPr>
              <a:t>Function</a:t>
            </a:r>
          </a:p>
        </p:txBody>
      </p:sp>
      <p:sp>
        <p:nvSpPr>
          <p:cNvPr id="16" name="Oval 15">
            <a:extLst>
              <a:ext uri="{FF2B5EF4-FFF2-40B4-BE49-F238E27FC236}">
                <a16:creationId xmlns:a16="http://schemas.microsoft.com/office/drawing/2014/main" id="{4F03179B-9A68-428E-974B-E3399A1FB301}"/>
              </a:ext>
            </a:extLst>
          </p:cNvPr>
          <p:cNvSpPr/>
          <p:nvPr/>
        </p:nvSpPr>
        <p:spPr>
          <a:xfrm>
            <a:off x="3794270" y="1707279"/>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6F130E0F-877C-44D3-ADF5-B940F55E4B1C}"/>
              </a:ext>
            </a:extLst>
          </p:cNvPr>
          <p:cNvSpPr txBox="1"/>
          <p:nvPr/>
        </p:nvSpPr>
        <p:spPr>
          <a:xfrm>
            <a:off x="4373286" y="1814083"/>
            <a:ext cx="1069203" cy="646331"/>
          </a:xfrm>
          <a:prstGeom prst="rect">
            <a:avLst/>
          </a:prstGeom>
          <a:noFill/>
        </p:spPr>
        <p:txBody>
          <a:bodyPr wrap="none" rtlCol="0">
            <a:spAutoFit/>
          </a:bodyPr>
          <a:lstStyle/>
          <a:p>
            <a:r>
              <a:rPr lang="en-US" b="1" dirty="0">
                <a:solidFill>
                  <a:schemeClr val="bg1"/>
                </a:solidFill>
              </a:rPr>
              <a:t>Network </a:t>
            </a:r>
          </a:p>
          <a:p>
            <a:r>
              <a:rPr lang="en-US" b="1" dirty="0">
                <a:solidFill>
                  <a:schemeClr val="bg1"/>
                </a:solidFill>
              </a:rPr>
              <a:t>Function</a:t>
            </a:r>
          </a:p>
        </p:txBody>
      </p:sp>
    </p:spTree>
    <p:extLst>
      <p:ext uri="{BB962C8B-B14F-4D97-AF65-F5344CB8AC3E}">
        <p14:creationId xmlns:p14="http://schemas.microsoft.com/office/powerpoint/2010/main" val="37334388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Oval 13">
            <a:extLst>
              <a:ext uri="{FF2B5EF4-FFF2-40B4-BE49-F238E27FC236}">
                <a16:creationId xmlns:a16="http://schemas.microsoft.com/office/drawing/2014/main" id="{CEE06686-99A9-4E0F-83F9-263F41FCF67B}"/>
              </a:ext>
            </a:extLst>
          </p:cNvPr>
          <p:cNvSpPr/>
          <p:nvPr/>
        </p:nvSpPr>
        <p:spPr>
          <a:xfrm>
            <a:off x="2412712" y="1420103"/>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6E0238F8-6E6E-4566-82FA-678FD0CF3D3C}"/>
              </a:ext>
            </a:extLst>
          </p:cNvPr>
          <p:cNvSpPr txBox="1"/>
          <p:nvPr/>
        </p:nvSpPr>
        <p:spPr>
          <a:xfrm>
            <a:off x="2781032" y="1510172"/>
            <a:ext cx="1408142" cy="646331"/>
          </a:xfrm>
          <a:prstGeom prst="rect">
            <a:avLst/>
          </a:prstGeom>
          <a:noFill/>
        </p:spPr>
        <p:txBody>
          <a:bodyPr wrap="none" rtlCol="0">
            <a:spAutoFit/>
          </a:bodyPr>
          <a:lstStyle/>
          <a:p>
            <a:r>
              <a:rPr lang="en-US" b="1" dirty="0">
                <a:solidFill>
                  <a:schemeClr val="bg1"/>
                </a:solidFill>
              </a:rPr>
              <a:t>5G SERVICE</a:t>
            </a:r>
          </a:p>
          <a:p>
            <a:r>
              <a:rPr lang="en-US" b="1" dirty="0">
                <a:solidFill>
                  <a:schemeClr val="bg1"/>
                </a:solidFill>
              </a:rPr>
              <a:t>gNB SERVICE</a:t>
            </a:r>
          </a:p>
        </p:txBody>
      </p:sp>
      <p:pic>
        <p:nvPicPr>
          <p:cNvPr id="16" name="Picture 15">
            <a:extLst>
              <a:ext uri="{FF2B5EF4-FFF2-40B4-BE49-F238E27FC236}">
                <a16:creationId xmlns:a16="http://schemas.microsoft.com/office/drawing/2014/main" id="{23D1422D-8B19-4EBA-B084-AF3704B6702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620149" y="4780354"/>
            <a:ext cx="536122" cy="227540"/>
          </a:xfrm>
          <a:prstGeom prst="rect">
            <a:avLst/>
          </a:prstGeom>
        </p:spPr>
      </p:pic>
      <p:sp>
        <p:nvSpPr>
          <p:cNvPr id="17" name="TextBox 16">
            <a:extLst>
              <a:ext uri="{FF2B5EF4-FFF2-40B4-BE49-F238E27FC236}">
                <a16:creationId xmlns:a16="http://schemas.microsoft.com/office/drawing/2014/main" id="{66E94AFB-3B64-448B-8BD0-F40D7E02A0E8}"/>
              </a:ext>
            </a:extLst>
          </p:cNvPr>
          <p:cNvSpPr txBox="1"/>
          <p:nvPr/>
        </p:nvSpPr>
        <p:spPr>
          <a:xfrm>
            <a:off x="4454122" y="4715389"/>
            <a:ext cx="1042273" cy="646331"/>
          </a:xfrm>
          <a:prstGeom prst="rect">
            <a:avLst/>
          </a:prstGeom>
          <a:noFill/>
        </p:spPr>
        <p:txBody>
          <a:bodyPr wrap="none" rtlCol="0">
            <a:spAutoFit/>
          </a:bodyPr>
          <a:lstStyle/>
          <a:p>
            <a:r>
              <a:rPr lang="en-US" dirty="0"/>
              <a:t>PNF (DU)</a:t>
            </a:r>
          </a:p>
          <a:p>
            <a:r>
              <a:rPr lang="en-US" dirty="0" err="1"/>
              <a:t>xN</a:t>
            </a:r>
            <a:endParaRPr lang="en-US" dirty="0"/>
          </a:p>
        </p:txBody>
      </p:sp>
      <p:pic>
        <p:nvPicPr>
          <p:cNvPr id="18" name="Picture 2" descr="C:\Users\cheung\AppData\Local\Temp\SNAGHTML105560.PNG">
            <a:extLst>
              <a:ext uri="{FF2B5EF4-FFF2-40B4-BE49-F238E27FC236}">
                <a16:creationId xmlns:a16="http://schemas.microsoft.com/office/drawing/2014/main" id="{750F6416-A6F1-4EFE-8999-3EEE42E173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6369" y="4836756"/>
            <a:ext cx="247706" cy="442529"/>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0AF45045-5466-4926-8E9F-A012B32EC6FF}"/>
              </a:ext>
            </a:extLst>
          </p:cNvPr>
          <p:cNvSpPr txBox="1"/>
          <p:nvPr/>
        </p:nvSpPr>
        <p:spPr>
          <a:xfrm>
            <a:off x="2556183" y="4716234"/>
            <a:ext cx="912429" cy="646331"/>
          </a:xfrm>
          <a:prstGeom prst="rect">
            <a:avLst/>
          </a:prstGeom>
          <a:noFill/>
        </p:spPr>
        <p:txBody>
          <a:bodyPr wrap="none" rtlCol="0">
            <a:spAutoFit/>
          </a:bodyPr>
          <a:lstStyle/>
          <a:p>
            <a:r>
              <a:rPr lang="en-US" dirty="0"/>
              <a:t>CU-PNF</a:t>
            </a:r>
          </a:p>
          <a:p>
            <a:r>
              <a:rPr lang="en-US" dirty="0"/>
              <a:t>CU-VNF</a:t>
            </a:r>
          </a:p>
        </p:txBody>
      </p:sp>
      <p:sp>
        <p:nvSpPr>
          <p:cNvPr id="21" name="Rectangle 20">
            <a:extLst>
              <a:ext uri="{FF2B5EF4-FFF2-40B4-BE49-F238E27FC236}">
                <a16:creationId xmlns:a16="http://schemas.microsoft.com/office/drawing/2014/main" id="{DBED64FC-90C1-4B5C-9B4A-02703D275D63}"/>
              </a:ext>
            </a:extLst>
          </p:cNvPr>
          <p:cNvSpPr/>
          <p:nvPr/>
        </p:nvSpPr>
        <p:spPr>
          <a:xfrm>
            <a:off x="152185" y="657224"/>
            <a:ext cx="6446520" cy="770096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29">
            <a:extLst>
              <a:ext uri="{FF2B5EF4-FFF2-40B4-BE49-F238E27FC236}">
                <a16:creationId xmlns:a16="http://schemas.microsoft.com/office/drawing/2014/main" id="{D8C33305-91AE-4254-83E6-E5AC14A7CFB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772549" y="4932754"/>
            <a:ext cx="536122" cy="227540"/>
          </a:xfrm>
          <a:prstGeom prst="rect">
            <a:avLst/>
          </a:prstGeom>
        </p:spPr>
      </p:pic>
      <p:pic>
        <p:nvPicPr>
          <p:cNvPr id="31" name="Picture 30">
            <a:extLst>
              <a:ext uri="{FF2B5EF4-FFF2-40B4-BE49-F238E27FC236}">
                <a16:creationId xmlns:a16="http://schemas.microsoft.com/office/drawing/2014/main" id="{1503254F-FB05-4A40-A005-00B41A78D9D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24949" y="5085154"/>
            <a:ext cx="536122" cy="227540"/>
          </a:xfrm>
          <a:prstGeom prst="rect">
            <a:avLst/>
          </a:prstGeom>
        </p:spPr>
      </p:pic>
      <p:pic>
        <p:nvPicPr>
          <p:cNvPr id="32" name="Picture 31">
            <a:extLst>
              <a:ext uri="{FF2B5EF4-FFF2-40B4-BE49-F238E27FC236}">
                <a16:creationId xmlns:a16="http://schemas.microsoft.com/office/drawing/2014/main" id="{893E626C-F31A-4FF2-ABFB-1CCEDFFE63D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77349" y="5237554"/>
            <a:ext cx="536122" cy="227540"/>
          </a:xfrm>
          <a:prstGeom prst="rect">
            <a:avLst/>
          </a:prstGeom>
        </p:spPr>
      </p:pic>
      <p:pic>
        <p:nvPicPr>
          <p:cNvPr id="33" name="Picture 32">
            <a:extLst>
              <a:ext uri="{FF2B5EF4-FFF2-40B4-BE49-F238E27FC236}">
                <a16:creationId xmlns:a16="http://schemas.microsoft.com/office/drawing/2014/main" id="{769FBF6C-829A-4B96-A792-425ECB3A4C8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29749" y="5389954"/>
            <a:ext cx="536122" cy="227540"/>
          </a:xfrm>
          <a:prstGeom prst="rect">
            <a:avLst/>
          </a:prstGeom>
        </p:spPr>
      </p:pic>
      <p:pic>
        <p:nvPicPr>
          <p:cNvPr id="34" name="Picture 33">
            <a:extLst>
              <a:ext uri="{FF2B5EF4-FFF2-40B4-BE49-F238E27FC236}">
                <a16:creationId xmlns:a16="http://schemas.microsoft.com/office/drawing/2014/main" id="{9A1B2F64-D6DE-41FD-B57A-23DAAB5A451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82149" y="5542354"/>
            <a:ext cx="536122" cy="227540"/>
          </a:xfrm>
          <a:prstGeom prst="rect">
            <a:avLst/>
          </a:prstGeom>
        </p:spPr>
      </p:pic>
      <p:grpSp>
        <p:nvGrpSpPr>
          <p:cNvPr id="36" name="Group 35">
            <a:extLst>
              <a:ext uri="{FF2B5EF4-FFF2-40B4-BE49-F238E27FC236}">
                <a16:creationId xmlns:a16="http://schemas.microsoft.com/office/drawing/2014/main" id="{140B1433-4AE3-4848-92CB-8F9771A799B6}"/>
              </a:ext>
            </a:extLst>
          </p:cNvPr>
          <p:cNvGrpSpPr/>
          <p:nvPr/>
        </p:nvGrpSpPr>
        <p:grpSpPr>
          <a:xfrm>
            <a:off x="-5269" y="-13353"/>
            <a:ext cx="6863269" cy="9157353"/>
            <a:chOff x="-5269" y="-17858"/>
            <a:chExt cx="6863269" cy="8598180"/>
          </a:xfrm>
        </p:grpSpPr>
        <p:sp>
          <p:nvSpPr>
            <p:cNvPr id="37" name="Rectangle 36">
              <a:extLst>
                <a:ext uri="{FF2B5EF4-FFF2-40B4-BE49-F238E27FC236}">
                  <a16:creationId xmlns:a16="http://schemas.microsoft.com/office/drawing/2014/main" id="{ECC7BD89-731C-4953-8D5A-04624D46D9C9}"/>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38" name="TextBox 37">
              <a:extLst>
                <a:ext uri="{FF2B5EF4-FFF2-40B4-BE49-F238E27FC236}">
                  <a16:creationId xmlns:a16="http://schemas.microsoft.com/office/drawing/2014/main" id="{8C016AC3-E99E-4132-B885-3ED8828E3FFB}"/>
                </a:ext>
              </a:extLst>
            </p:cNvPr>
            <p:cNvSpPr txBox="1"/>
            <p:nvPr/>
          </p:nvSpPr>
          <p:spPr>
            <a:xfrm>
              <a:off x="2203310" y="-17858"/>
              <a:ext cx="245772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gNB Model (R4)</a:t>
              </a:r>
            </a:p>
          </p:txBody>
        </p:sp>
        <p:sp>
          <p:nvSpPr>
            <p:cNvPr id="39" name="Rectangle 38">
              <a:extLst>
                <a:ext uri="{FF2B5EF4-FFF2-40B4-BE49-F238E27FC236}">
                  <a16:creationId xmlns:a16="http://schemas.microsoft.com/office/drawing/2014/main" id="{4711BF2F-CCA1-4CBD-9CA2-AA64F549379A}"/>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46" name="Left Brace 45">
            <a:extLst>
              <a:ext uri="{FF2B5EF4-FFF2-40B4-BE49-F238E27FC236}">
                <a16:creationId xmlns:a16="http://schemas.microsoft.com/office/drawing/2014/main" id="{78003BD0-EEF1-4DD6-A31D-EE0758A56683}"/>
              </a:ext>
            </a:extLst>
          </p:cNvPr>
          <p:cNvSpPr/>
          <p:nvPr/>
        </p:nvSpPr>
        <p:spPr>
          <a:xfrm flipH="1">
            <a:off x="1915072" y="4726157"/>
            <a:ext cx="358545" cy="1632394"/>
          </a:xfrm>
          <a:prstGeom prst="leftBrace">
            <a:avLst>
              <a:gd name="adj1" fmla="val 8333"/>
              <a:gd name="adj2" fmla="val 50904"/>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 name="TextBox 1">
            <a:extLst>
              <a:ext uri="{FF2B5EF4-FFF2-40B4-BE49-F238E27FC236}">
                <a16:creationId xmlns:a16="http://schemas.microsoft.com/office/drawing/2014/main" id="{DEDD35A4-388D-46DF-8628-AFBA590094CF}"/>
              </a:ext>
            </a:extLst>
          </p:cNvPr>
          <p:cNvSpPr txBox="1"/>
          <p:nvPr/>
        </p:nvSpPr>
        <p:spPr>
          <a:xfrm>
            <a:off x="714520" y="5263743"/>
            <a:ext cx="1287404" cy="923330"/>
          </a:xfrm>
          <a:prstGeom prst="rect">
            <a:avLst/>
          </a:prstGeom>
          <a:noFill/>
        </p:spPr>
        <p:txBody>
          <a:bodyPr wrap="none" rtlCol="0">
            <a:spAutoFit/>
          </a:bodyPr>
          <a:lstStyle/>
          <a:p>
            <a:r>
              <a:rPr lang="en-US" dirty="0"/>
              <a:t>Concrete-</a:t>
            </a:r>
          </a:p>
          <a:p>
            <a:r>
              <a:rPr lang="en-US" dirty="0"/>
              <a:t>RESOURCES</a:t>
            </a:r>
          </a:p>
          <a:p>
            <a:r>
              <a:rPr lang="en-US" dirty="0"/>
              <a:t>Catalog</a:t>
            </a:r>
          </a:p>
        </p:txBody>
      </p:sp>
      <p:sp>
        <p:nvSpPr>
          <p:cNvPr id="47" name="Left Brace 46">
            <a:extLst>
              <a:ext uri="{FF2B5EF4-FFF2-40B4-BE49-F238E27FC236}">
                <a16:creationId xmlns:a16="http://schemas.microsoft.com/office/drawing/2014/main" id="{07913847-93AE-44AB-8661-39400F4F372A}"/>
              </a:ext>
            </a:extLst>
          </p:cNvPr>
          <p:cNvSpPr/>
          <p:nvPr/>
        </p:nvSpPr>
        <p:spPr>
          <a:xfrm flipH="1">
            <a:off x="1879389" y="872219"/>
            <a:ext cx="358545" cy="1965454"/>
          </a:xfrm>
          <a:prstGeom prst="leftBrace">
            <a:avLst>
              <a:gd name="adj1" fmla="val 8333"/>
              <a:gd name="adj2" fmla="val 50904"/>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TextBox 47">
            <a:extLst>
              <a:ext uri="{FF2B5EF4-FFF2-40B4-BE49-F238E27FC236}">
                <a16:creationId xmlns:a16="http://schemas.microsoft.com/office/drawing/2014/main" id="{E8132C4E-69DA-4D4C-9AE8-92537DEF7284}"/>
              </a:ext>
            </a:extLst>
          </p:cNvPr>
          <p:cNvSpPr txBox="1"/>
          <p:nvPr/>
        </p:nvSpPr>
        <p:spPr>
          <a:xfrm>
            <a:off x="371750" y="1299054"/>
            <a:ext cx="1500219" cy="646331"/>
          </a:xfrm>
          <a:prstGeom prst="rect">
            <a:avLst/>
          </a:prstGeom>
          <a:noFill/>
        </p:spPr>
        <p:txBody>
          <a:bodyPr wrap="none" rtlCol="0">
            <a:spAutoFit/>
          </a:bodyPr>
          <a:lstStyle/>
          <a:p>
            <a:r>
              <a:rPr lang="en-US" dirty="0"/>
              <a:t>“Services”</a:t>
            </a:r>
          </a:p>
          <a:p>
            <a:r>
              <a:rPr lang="en-US" dirty="0"/>
              <a:t>5G “Features”</a:t>
            </a:r>
          </a:p>
        </p:txBody>
      </p:sp>
      <p:sp>
        <p:nvSpPr>
          <p:cNvPr id="29" name="TextBox 28">
            <a:extLst>
              <a:ext uri="{FF2B5EF4-FFF2-40B4-BE49-F238E27FC236}">
                <a16:creationId xmlns:a16="http://schemas.microsoft.com/office/drawing/2014/main" id="{F33022CB-C082-469A-8E3B-B77B19227A48}"/>
              </a:ext>
            </a:extLst>
          </p:cNvPr>
          <p:cNvSpPr txBox="1"/>
          <p:nvPr/>
        </p:nvSpPr>
        <p:spPr>
          <a:xfrm>
            <a:off x="175442" y="1963676"/>
            <a:ext cx="1881541" cy="1200329"/>
          </a:xfrm>
          <a:prstGeom prst="rect">
            <a:avLst/>
          </a:prstGeom>
          <a:noFill/>
        </p:spPr>
        <p:txBody>
          <a:bodyPr wrap="none" rtlCol="0">
            <a:spAutoFit/>
          </a:bodyPr>
          <a:lstStyle/>
          <a:p>
            <a:r>
              <a:rPr lang="en-US" sz="1200" dirty="0"/>
              <a:t>IoT Management</a:t>
            </a:r>
          </a:p>
          <a:p>
            <a:r>
              <a:rPr lang="en-US" sz="1200" dirty="0"/>
              <a:t>5G Wireless (Voice) Service</a:t>
            </a:r>
          </a:p>
          <a:p>
            <a:r>
              <a:rPr lang="en-US" sz="1200" dirty="0"/>
              <a:t>5G Wireless (Data) Service</a:t>
            </a:r>
          </a:p>
          <a:p>
            <a:r>
              <a:rPr lang="en-US" sz="1200" dirty="0"/>
              <a:t>MBMS </a:t>
            </a:r>
            <a:r>
              <a:rPr lang="en-US" sz="1200" dirty="0" err="1"/>
              <a:t>xyz</a:t>
            </a:r>
            <a:r>
              <a:rPr lang="en-US" sz="1200" dirty="0"/>
              <a:t>-features</a:t>
            </a:r>
          </a:p>
          <a:p>
            <a:r>
              <a:rPr lang="en-US" sz="1200" dirty="0"/>
              <a:t>(Licensing)</a:t>
            </a:r>
          </a:p>
          <a:p>
            <a:r>
              <a:rPr lang="en-US" sz="1200" dirty="0"/>
              <a:t>Infrastructure Service</a:t>
            </a:r>
          </a:p>
        </p:txBody>
      </p:sp>
      <p:sp>
        <p:nvSpPr>
          <p:cNvPr id="49" name="Left Brace 48">
            <a:extLst>
              <a:ext uri="{FF2B5EF4-FFF2-40B4-BE49-F238E27FC236}">
                <a16:creationId xmlns:a16="http://schemas.microsoft.com/office/drawing/2014/main" id="{F6733AAC-1B23-41EC-917F-AC74897515DD}"/>
              </a:ext>
            </a:extLst>
          </p:cNvPr>
          <p:cNvSpPr/>
          <p:nvPr/>
        </p:nvSpPr>
        <p:spPr>
          <a:xfrm flipH="1">
            <a:off x="1881641" y="2964213"/>
            <a:ext cx="358545" cy="1632394"/>
          </a:xfrm>
          <a:prstGeom prst="leftBrace">
            <a:avLst>
              <a:gd name="adj1" fmla="val 8333"/>
              <a:gd name="adj2" fmla="val 50904"/>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TextBox 49">
            <a:extLst>
              <a:ext uri="{FF2B5EF4-FFF2-40B4-BE49-F238E27FC236}">
                <a16:creationId xmlns:a16="http://schemas.microsoft.com/office/drawing/2014/main" id="{4F69972B-0B4A-489A-8E97-ECFE0ACEF614}"/>
              </a:ext>
            </a:extLst>
          </p:cNvPr>
          <p:cNvSpPr txBox="1"/>
          <p:nvPr/>
        </p:nvSpPr>
        <p:spPr>
          <a:xfrm>
            <a:off x="578549" y="3517163"/>
            <a:ext cx="1287404" cy="646331"/>
          </a:xfrm>
          <a:prstGeom prst="rect">
            <a:avLst/>
          </a:prstGeom>
          <a:noFill/>
        </p:spPr>
        <p:txBody>
          <a:bodyPr wrap="none" rtlCol="0">
            <a:spAutoFit/>
          </a:bodyPr>
          <a:lstStyle/>
          <a:p>
            <a:r>
              <a:rPr lang="en-US" dirty="0"/>
              <a:t>Meta-</a:t>
            </a:r>
          </a:p>
          <a:p>
            <a:r>
              <a:rPr lang="en-US" dirty="0"/>
              <a:t>RESOURCES</a:t>
            </a:r>
          </a:p>
        </p:txBody>
      </p:sp>
      <p:sp>
        <p:nvSpPr>
          <p:cNvPr id="51" name="Oval 50">
            <a:extLst>
              <a:ext uri="{FF2B5EF4-FFF2-40B4-BE49-F238E27FC236}">
                <a16:creationId xmlns:a16="http://schemas.microsoft.com/office/drawing/2014/main" id="{D0520836-E9B3-4AD6-BE33-14C152D64A5A}"/>
              </a:ext>
            </a:extLst>
          </p:cNvPr>
          <p:cNvSpPr/>
          <p:nvPr/>
        </p:nvSpPr>
        <p:spPr>
          <a:xfrm>
            <a:off x="2336369" y="3402460"/>
            <a:ext cx="105494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51">
            <a:extLst>
              <a:ext uri="{FF2B5EF4-FFF2-40B4-BE49-F238E27FC236}">
                <a16:creationId xmlns:a16="http://schemas.microsoft.com/office/drawing/2014/main" id="{3B76FCB8-6274-4808-8911-1A02D1461985}"/>
              </a:ext>
            </a:extLst>
          </p:cNvPr>
          <p:cNvSpPr txBox="1"/>
          <p:nvPr/>
        </p:nvSpPr>
        <p:spPr>
          <a:xfrm>
            <a:off x="2417378" y="3562725"/>
            <a:ext cx="906017" cy="523220"/>
          </a:xfrm>
          <a:prstGeom prst="rect">
            <a:avLst/>
          </a:prstGeom>
          <a:noFill/>
        </p:spPr>
        <p:txBody>
          <a:bodyPr wrap="none" rtlCol="0">
            <a:spAutoFit/>
          </a:bodyPr>
          <a:lstStyle/>
          <a:p>
            <a:r>
              <a:rPr lang="en-US" sz="1400" b="1" dirty="0">
                <a:solidFill>
                  <a:schemeClr val="bg1"/>
                </a:solidFill>
              </a:rPr>
              <a:t>Network</a:t>
            </a:r>
          </a:p>
          <a:p>
            <a:r>
              <a:rPr lang="en-US" sz="1400" b="1" dirty="0">
                <a:solidFill>
                  <a:schemeClr val="bg1"/>
                </a:solidFill>
              </a:rPr>
              <a:t>Functions</a:t>
            </a:r>
          </a:p>
        </p:txBody>
      </p:sp>
      <p:sp>
        <p:nvSpPr>
          <p:cNvPr id="53" name="Oval 52">
            <a:extLst>
              <a:ext uri="{FF2B5EF4-FFF2-40B4-BE49-F238E27FC236}">
                <a16:creationId xmlns:a16="http://schemas.microsoft.com/office/drawing/2014/main" id="{D4DCFFDF-1B7D-455A-99E7-81914A63C0F5}"/>
              </a:ext>
            </a:extLst>
          </p:cNvPr>
          <p:cNvSpPr/>
          <p:nvPr/>
        </p:nvSpPr>
        <p:spPr>
          <a:xfrm>
            <a:off x="3702276" y="3441563"/>
            <a:ext cx="105494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7F391BB5-76A5-4721-8503-C90FA3A60C5C}"/>
              </a:ext>
            </a:extLst>
          </p:cNvPr>
          <p:cNvSpPr txBox="1"/>
          <p:nvPr/>
        </p:nvSpPr>
        <p:spPr>
          <a:xfrm>
            <a:off x="3813765" y="3578968"/>
            <a:ext cx="906017" cy="523220"/>
          </a:xfrm>
          <a:prstGeom prst="rect">
            <a:avLst/>
          </a:prstGeom>
          <a:noFill/>
        </p:spPr>
        <p:txBody>
          <a:bodyPr wrap="none" rtlCol="0">
            <a:spAutoFit/>
          </a:bodyPr>
          <a:lstStyle/>
          <a:p>
            <a:r>
              <a:rPr lang="en-US" sz="1400" b="1" dirty="0">
                <a:solidFill>
                  <a:schemeClr val="bg1"/>
                </a:solidFill>
              </a:rPr>
              <a:t>Network</a:t>
            </a:r>
          </a:p>
          <a:p>
            <a:r>
              <a:rPr lang="en-US" sz="1400" b="1" dirty="0">
                <a:solidFill>
                  <a:schemeClr val="bg1"/>
                </a:solidFill>
              </a:rPr>
              <a:t>Functions</a:t>
            </a:r>
          </a:p>
        </p:txBody>
      </p:sp>
      <p:cxnSp>
        <p:nvCxnSpPr>
          <p:cNvPr id="56" name="Straight Arrow Connector 55">
            <a:extLst>
              <a:ext uri="{FF2B5EF4-FFF2-40B4-BE49-F238E27FC236}">
                <a16:creationId xmlns:a16="http://schemas.microsoft.com/office/drawing/2014/main" id="{92EE8492-F946-4D6A-A1A3-5A563DCE0534}"/>
              </a:ext>
            </a:extLst>
          </p:cNvPr>
          <p:cNvCxnSpPr>
            <a:cxnSpLocks/>
          </p:cNvCxnSpPr>
          <p:nvPr/>
        </p:nvCxnSpPr>
        <p:spPr>
          <a:xfrm flipH="1" flipV="1">
            <a:off x="3949475" y="2219181"/>
            <a:ext cx="261738" cy="1220666"/>
          </a:xfrm>
          <a:prstGeom prst="straightConnector1">
            <a:avLst/>
          </a:prstGeom>
          <a:ln w="38100">
            <a:solidFill>
              <a:srgbClr val="006600"/>
            </a:solidFill>
            <a:tailEnd type="triangle"/>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AC6DA077-1F32-4716-BEDD-39E5832AAD09}"/>
              </a:ext>
            </a:extLst>
          </p:cNvPr>
          <p:cNvSpPr txBox="1"/>
          <p:nvPr/>
        </p:nvSpPr>
        <p:spPr>
          <a:xfrm>
            <a:off x="4166913" y="3064652"/>
            <a:ext cx="300082" cy="307777"/>
          </a:xfrm>
          <a:prstGeom prst="rect">
            <a:avLst/>
          </a:prstGeom>
          <a:noFill/>
        </p:spPr>
        <p:txBody>
          <a:bodyPr wrap="none" rtlCol="0">
            <a:spAutoFit/>
          </a:bodyPr>
          <a:lstStyle/>
          <a:p>
            <a:r>
              <a:rPr lang="en-US" sz="1400" dirty="0"/>
              <a:t>N</a:t>
            </a:r>
          </a:p>
        </p:txBody>
      </p:sp>
      <p:sp>
        <p:nvSpPr>
          <p:cNvPr id="58" name="TextBox 57">
            <a:extLst>
              <a:ext uri="{FF2B5EF4-FFF2-40B4-BE49-F238E27FC236}">
                <a16:creationId xmlns:a16="http://schemas.microsoft.com/office/drawing/2014/main" id="{6B345596-C492-4D5C-97D0-F04C2CD925E3}"/>
              </a:ext>
            </a:extLst>
          </p:cNvPr>
          <p:cNvSpPr txBox="1"/>
          <p:nvPr/>
        </p:nvSpPr>
        <p:spPr>
          <a:xfrm>
            <a:off x="4009956" y="2222660"/>
            <a:ext cx="276038" cy="307777"/>
          </a:xfrm>
          <a:prstGeom prst="rect">
            <a:avLst/>
          </a:prstGeom>
          <a:noFill/>
        </p:spPr>
        <p:txBody>
          <a:bodyPr wrap="none" rtlCol="0">
            <a:spAutoFit/>
          </a:bodyPr>
          <a:lstStyle/>
          <a:p>
            <a:r>
              <a:rPr lang="en-US" sz="1400" dirty="0"/>
              <a:t>1</a:t>
            </a:r>
          </a:p>
        </p:txBody>
      </p:sp>
      <p:cxnSp>
        <p:nvCxnSpPr>
          <p:cNvPr id="60" name="Straight Arrow Connector 59">
            <a:extLst>
              <a:ext uri="{FF2B5EF4-FFF2-40B4-BE49-F238E27FC236}">
                <a16:creationId xmlns:a16="http://schemas.microsoft.com/office/drawing/2014/main" id="{1799A195-722F-4A3C-9A1D-57F1DDB7DA79}"/>
              </a:ext>
            </a:extLst>
          </p:cNvPr>
          <p:cNvCxnSpPr>
            <a:cxnSpLocks/>
            <a:stCxn id="51" idx="0"/>
          </p:cNvCxnSpPr>
          <p:nvPr/>
        </p:nvCxnSpPr>
        <p:spPr>
          <a:xfrm flipV="1">
            <a:off x="2863842" y="2200228"/>
            <a:ext cx="167038" cy="1202232"/>
          </a:xfrm>
          <a:prstGeom prst="straightConnector1">
            <a:avLst/>
          </a:prstGeom>
          <a:ln w="38100">
            <a:solidFill>
              <a:srgbClr val="006600"/>
            </a:solidFill>
            <a:tailEnd type="triangle"/>
          </a:ln>
        </p:spPr>
        <p:style>
          <a:lnRef idx="1">
            <a:schemeClr val="accent1"/>
          </a:lnRef>
          <a:fillRef idx="0">
            <a:schemeClr val="accent1"/>
          </a:fillRef>
          <a:effectRef idx="0">
            <a:schemeClr val="accent1"/>
          </a:effectRef>
          <a:fontRef idx="minor">
            <a:schemeClr val="tx1"/>
          </a:fontRef>
        </p:style>
      </p:cxnSp>
      <p:sp>
        <p:nvSpPr>
          <p:cNvPr id="61" name="TextBox 60">
            <a:extLst>
              <a:ext uri="{FF2B5EF4-FFF2-40B4-BE49-F238E27FC236}">
                <a16:creationId xmlns:a16="http://schemas.microsoft.com/office/drawing/2014/main" id="{45C49415-D078-41F4-8898-8D8DAB93089E}"/>
              </a:ext>
            </a:extLst>
          </p:cNvPr>
          <p:cNvSpPr txBox="1"/>
          <p:nvPr/>
        </p:nvSpPr>
        <p:spPr>
          <a:xfrm>
            <a:off x="2624055" y="3139496"/>
            <a:ext cx="300082" cy="307777"/>
          </a:xfrm>
          <a:prstGeom prst="rect">
            <a:avLst/>
          </a:prstGeom>
          <a:noFill/>
        </p:spPr>
        <p:txBody>
          <a:bodyPr wrap="none" rtlCol="0">
            <a:spAutoFit/>
          </a:bodyPr>
          <a:lstStyle/>
          <a:p>
            <a:r>
              <a:rPr lang="en-US" sz="1400" dirty="0"/>
              <a:t>N</a:t>
            </a:r>
          </a:p>
        </p:txBody>
      </p:sp>
      <p:sp>
        <p:nvSpPr>
          <p:cNvPr id="62" name="TextBox 61">
            <a:extLst>
              <a:ext uri="{FF2B5EF4-FFF2-40B4-BE49-F238E27FC236}">
                <a16:creationId xmlns:a16="http://schemas.microsoft.com/office/drawing/2014/main" id="{649648A3-A0B5-4202-97DB-21104770B780}"/>
              </a:ext>
            </a:extLst>
          </p:cNvPr>
          <p:cNvSpPr txBox="1"/>
          <p:nvPr/>
        </p:nvSpPr>
        <p:spPr>
          <a:xfrm>
            <a:off x="2745653" y="2192283"/>
            <a:ext cx="276038" cy="307777"/>
          </a:xfrm>
          <a:prstGeom prst="rect">
            <a:avLst/>
          </a:prstGeom>
          <a:noFill/>
        </p:spPr>
        <p:txBody>
          <a:bodyPr wrap="none" rtlCol="0">
            <a:spAutoFit/>
          </a:bodyPr>
          <a:lstStyle/>
          <a:p>
            <a:r>
              <a:rPr lang="en-US" sz="1400" dirty="0"/>
              <a:t>1</a:t>
            </a:r>
          </a:p>
        </p:txBody>
      </p:sp>
      <p:sp>
        <p:nvSpPr>
          <p:cNvPr id="68" name="TextBox 67">
            <a:extLst>
              <a:ext uri="{FF2B5EF4-FFF2-40B4-BE49-F238E27FC236}">
                <a16:creationId xmlns:a16="http://schemas.microsoft.com/office/drawing/2014/main" id="{04D08471-10DA-4BFC-94AA-568F7D561B45}"/>
              </a:ext>
            </a:extLst>
          </p:cNvPr>
          <p:cNvSpPr txBox="1"/>
          <p:nvPr/>
        </p:nvSpPr>
        <p:spPr>
          <a:xfrm>
            <a:off x="2830074" y="6063248"/>
            <a:ext cx="2358466" cy="1015663"/>
          </a:xfrm>
          <a:prstGeom prst="rect">
            <a:avLst/>
          </a:prstGeom>
          <a:noFill/>
        </p:spPr>
        <p:txBody>
          <a:bodyPr wrap="none" rtlCol="0">
            <a:spAutoFit/>
          </a:bodyPr>
          <a:lstStyle/>
          <a:p>
            <a:r>
              <a:rPr lang="en-US" sz="1200" dirty="0"/>
              <a:t>During orchestration time</a:t>
            </a:r>
          </a:p>
          <a:p>
            <a:r>
              <a:rPr lang="en-US" sz="1200" dirty="0"/>
              <a:t>Find CU/DU-PNF resources catalog</a:t>
            </a:r>
          </a:p>
          <a:p>
            <a:r>
              <a:rPr lang="en-US" sz="1200" dirty="0"/>
              <a:t>Then Homing function </a:t>
            </a:r>
          </a:p>
          <a:p>
            <a:r>
              <a:rPr lang="en-US" sz="1200" dirty="0"/>
              <a:t>NF Global types derived DU/CU-NF</a:t>
            </a:r>
          </a:p>
          <a:p>
            <a:r>
              <a:rPr lang="en-US" sz="1200" dirty="0"/>
              <a:t>Implementations of CU/DUs</a:t>
            </a:r>
          </a:p>
        </p:txBody>
      </p:sp>
      <p:sp>
        <p:nvSpPr>
          <p:cNvPr id="3" name="TextBox 2">
            <a:extLst>
              <a:ext uri="{FF2B5EF4-FFF2-40B4-BE49-F238E27FC236}">
                <a16:creationId xmlns:a16="http://schemas.microsoft.com/office/drawing/2014/main" id="{63B5C94F-FF4A-4510-9E31-17874F71187D}"/>
              </a:ext>
            </a:extLst>
          </p:cNvPr>
          <p:cNvSpPr txBox="1"/>
          <p:nvPr/>
        </p:nvSpPr>
        <p:spPr>
          <a:xfrm>
            <a:off x="400046" y="7529513"/>
            <a:ext cx="5551841" cy="369332"/>
          </a:xfrm>
          <a:prstGeom prst="rect">
            <a:avLst/>
          </a:prstGeom>
          <a:noFill/>
        </p:spPr>
        <p:txBody>
          <a:bodyPr wrap="none" rtlCol="0">
            <a:spAutoFit/>
          </a:bodyPr>
          <a:lstStyle/>
          <a:p>
            <a:r>
              <a:rPr lang="en-US" dirty="0"/>
              <a:t>Associating CU-instances w/ specific [set of] DU instances</a:t>
            </a:r>
          </a:p>
        </p:txBody>
      </p:sp>
      <p:sp>
        <p:nvSpPr>
          <p:cNvPr id="42" name="Oval 41">
            <a:extLst>
              <a:ext uri="{FF2B5EF4-FFF2-40B4-BE49-F238E27FC236}">
                <a16:creationId xmlns:a16="http://schemas.microsoft.com/office/drawing/2014/main" id="{C8551454-E9B0-4BC7-9B85-2C700C77EE83}"/>
              </a:ext>
            </a:extLst>
          </p:cNvPr>
          <p:cNvSpPr/>
          <p:nvPr/>
        </p:nvSpPr>
        <p:spPr>
          <a:xfrm>
            <a:off x="4490160" y="3857112"/>
            <a:ext cx="105494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9E4641B4-D529-41C7-8D08-D0CDE71E8C3D}"/>
              </a:ext>
            </a:extLst>
          </p:cNvPr>
          <p:cNvSpPr txBox="1"/>
          <p:nvPr/>
        </p:nvSpPr>
        <p:spPr>
          <a:xfrm>
            <a:off x="4661035" y="4039769"/>
            <a:ext cx="682303" cy="523220"/>
          </a:xfrm>
          <a:prstGeom prst="rect">
            <a:avLst/>
          </a:prstGeom>
          <a:noFill/>
        </p:spPr>
        <p:txBody>
          <a:bodyPr wrap="none" rtlCol="0">
            <a:spAutoFit/>
          </a:bodyPr>
          <a:lstStyle/>
          <a:p>
            <a:r>
              <a:rPr lang="en-US" sz="1400" b="1" dirty="0">
                <a:solidFill>
                  <a:schemeClr val="bg1"/>
                </a:solidFill>
              </a:rPr>
              <a:t>PNF-</a:t>
            </a:r>
          </a:p>
          <a:p>
            <a:r>
              <a:rPr lang="en-US" sz="1400" b="1" dirty="0">
                <a:solidFill>
                  <a:schemeClr val="bg1"/>
                </a:solidFill>
              </a:rPr>
              <a:t>Device</a:t>
            </a:r>
          </a:p>
        </p:txBody>
      </p:sp>
    </p:spTree>
    <p:extLst>
      <p:ext uri="{BB962C8B-B14F-4D97-AF65-F5344CB8AC3E}">
        <p14:creationId xmlns:p14="http://schemas.microsoft.com/office/powerpoint/2010/main" val="31546389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5742E40-C9DC-402C-87C7-C3EB26A0F958}"/>
              </a:ext>
            </a:extLst>
          </p:cNvPr>
          <p:cNvPicPr>
            <a:picLocks noChangeAspect="1"/>
          </p:cNvPicPr>
          <p:nvPr/>
        </p:nvPicPr>
        <p:blipFill>
          <a:blip r:embed="rId2"/>
          <a:stretch>
            <a:fillRect/>
          </a:stretch>
        </p:blipFill>
        <p:spPr>
          <a:xfrm>
            <a:off x="104490" y="2303135"/>
            <a:ext cx="6643826" cy="5151690"/>
          </a:xfrm>
          <a:prstGeom prst="rect">
            <a:avLst/>
          </a:prstGeom>
        </p:spPr>
      </p:pic>
      <p:sp>
        <p:nvSpPr>
          <p:cNvPr id="2" name="TextBox 1">
            <a:extLst>
              <a:ext uri="{FF2B5EF4-FFF2-40B4-BE49-F238E27FC236}">
                <a16:creationId xmlns:a16="http://schemas.microsoft.com/office/drawing/2014/main" id="{F2D69BC9-166C-4EF2-883E-3071A5FE8160}"/>
              </a:ext>
            </a:extLst>
          </p:cNvPr>
          <p:cNvSpPr txBox="1"/>
          <p:nvPr/>
        </p:nvSpPr>
        <p:spPr>
          <a:xfrm>
            <a:off x="3321628" y="2549450"/>
            <a:ext cx="1742785" cy="261610"/>
          </a:xfrm>
          <a:prstGeom prst="rect">
            <a:avLst/>
          </a:prstGeom>
          <a:noFill/>
        </p:spPr>
        <p:txBody>
          <a:bodyPr wrap="none" rtlCol="0">
            <a:spAutoFit/>
          </a:bodyPr>
          <a:lstStyle/>
          <a:p>
            <a:r>
              <a:rPr lang="en-US" sz="1100" dirty="0"/>
              <a:t>Standard TOSCA node Root</a:t>
            </a:r>
          </a:p>
        </p:txBody>
      </p:sp>
      <p:pic>
        <p:nvPicPr>
          <p:cNvPr id="5" name="Picture 4">
            <a:extLst>
              <a:ext uri="{FF2B5EF4-FFF2-40B4-BE49-F238E27FC236}">
                <a16:creationId xmlns:a16="http://schemas.microsoft.com/office/drawing/2014/main" id="{2039D395-9856-4C56-A1E4-DED6C75A9A37}"/>
              </a:ext>
            </a:extLst>
          </p:cNvPr>
          <p:cNvPicPr>
            <a:picLocks noChangeAspect="1"/>
          </p:cNvPicPr>
          <p:nvPr/>
        </p:nvPicPr>
        <p:blipFill>
          <a:blip r:embed="rId3"/>
          <a:stretch>
            <a:fillRect/>
          </a:stretch>
        </p:blipFill>
        <p:spPr>
          <a:xfrm>
            <a:off x="96984" y="92810"/>
            <a:ext cx="2757055" cy="1897260"/>
          </a:xfrm>
          <a:prstGeom prst="rect">
            <a:avLst/>
          </a:prstGeom>
          <a:ln>
            <a:solidFill>
              <a:srgbClr val="FF0000"/>
            </a:solidFill>
          </a:ln>
        </p:spPr>
      </p:pic>
      <p:sp>
        <p:nvSpPr>
          <p:cNvPr id="6" name="TextBox 5">
            <a:extLst>
              <a:ext uri="{FF2B5EF4-FFF2-40B4-BE49-F238E27FC236}">
                <a16:creationId xmlns:a16="http://schemas.microsoft.com/office/drawing/2014/main" id="{E8326070-27B1-41F9-8A88-A7ECFC280582}"/>
              </a:ext>
            </a:extLst>
          </p:cNvPr>
          <p:cNvSpPr txBox="1"/>
          <p:nvPr/>
        </p:nvSpPr>
        <p:spPr>
          <a:xfrm>
            <a:off x="3235511" y="840849"/>
            <a:ext cx="1821396" cy="369332"/>
          </a:xfrm>
          <a:prstGeom prst="rect">
            <a:avLst/>
          </a:prstGeom>
          <a:noFill/>
        </p:spPr>
        <p:txBody>
          <a:bodyPr wrap="none" rtlCol="0">
            <a:spAutoFit/>
          </a:bodyPr>
          <a:lstStyle/>
          <a:p>
            <a:r>
              <a:rPr lang="en-US" dirty="0" err="1"/>
              <a:t>Tosca.nodes.Root</a:t>
            </a:r>
            <a:endParaRPr lang="en-US" dirty="0"/>
          </a:p>
        </p:txBody>
      </p:sp>
      <p:sp>
        <p:nvSpPr>
          <p:cNvPr id="7" name="Left Brace 6">
            <a:extLst>
              <a:ext uri="{FF2B5EF4-FFF2-40B4-BE49-F238E27FC236}">
                <a16:creationId xmlns:a16="http://schemas.microsoft.com/office/drawing/2014/main" id="{256D9874-0061-4444-9B0D-7F45EE29E287}"/>
              </a:ext>
            </a:extLst>
          </p:cNvPr>
          <p:cNvSpPr/>
          <p:nvPr/>
        </p:nvSpPr>
        <p:spPr>
          <a:xfrm flipH="1">
            <a:off x="2885154" y="30480"/>
            <a:ext cx="358545" cy="1990070"/>
          </a:xfrm>
          <a:prstGeom prst="leftBrace">
            <a:avLst>
              <a:gd name="adj1" fmla="val 8333"/>
              <a:gd name="adj2" fmla="val 50904"/>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a:extLst>
              <a:ext uri="{FF2B5EF4-FFF2-40B4-BE49-F238E27FC236}">
                <a16:creationId xmlns:a16="http://schemas.microsoft.com/office/drawing/2014/main" id="{B675C7FE-58F4-4FD2-9892-A6ADAFE060BB}"/>
              </a:ext>
            </a:extLst>
          </p:cNvPr>
          <p:cNvSpPr txBox="1"/>
          <p:nvPr/>
        </p:nvSpPr>
        <p:spPr>
          <a:xfrm>
            <a:off x="4741716" y="5982163"/>
            <a:ext cx="2006600" cy="830997"/>
          </a:xfrm>
          <a:prstGeom prst="rect">
            <a:avLst/>
          </a:prstGeom>
          <a:noFill/>
        </p:spPr>
        <p:txBody>
          <a:bodyPr wrap="square" rtlCol="0">
            <a:spAutoFit/>
          </a:bodyPr>
          <a:lstStyle/>
          <a:p>
            <a:r>
              <a:rPr lang="en-US" sz="1200" dirty="0"/>
              <a:t>Connectivity between different service</a:t>
            </a:r>
          </a:p>
          <a:p>
            <a:r>
              <a:rPr lang="en-US" sz="1200" dirty="0"/>
              <a:t>LINK between Connection Points</a:t>
            </a:r>
          </a:p>
        </p:txBody>
      </p:sp>
      <p:sp>
        <p:nvSpPr>
          <p:cNvPr id="9" name="TextBox 8">
            <a:extLst>
              <a:ext uri="{FF2B5EF4-FFF2-40B4-BE49-F238E27FC236}">
                <a16:creationId xmlns:a16="http://schemas.microsoft.com/office/drawing/2014/main" id="{DA4216BB-109B-4C3E-98A4-967AD6154C50}"/>
              </a:ext>
            </a:extLst>
          </p:cNvPr>
          <p:cNvSpPr txBox="1"/>
          <p:nvPr/>
        </p:nvSpPr>
        <p:spPr>
          <a:xfrm>
            <a:off x="2854039" y="7125917"/>
            <a:ext cx="2006600" cy="461665"/>
          </a:xfrm>
          <a:prstGeom prst="rect">
            <a:avLst/>
          </a:prstGeom>
          <a:noFill/>
        </p:spPr>
        <p:txBody>
          <a:bodyPr wrap="square" rtlCol="0">
            <a:spAutoFit/>
          </a:bodyPr>
          <a:lstStyle/>
          <a:p>
            <a:r>
              <a:rPr lang="en-US" sz="1200" dirty="0"/>
              <a:t>Component</a:t>
            </a:r>
          </a:p>
          <a:p>
            <a:r>
              <a:rPr lang="en-US" sz="1200" dirty="0"/>
              <a:t>e.g. Transcoder</a:t>
            </a:r>
          </a:p>
        </p:txBody>
      </p:sp>
      <p:sp>
        <p:nvSpPr>
          <p:cNvPr id="10" name="TextBox 9">
            <a:extLst>
              <a:ext uri="{FF2B5EF4-FFF2-40B4-BE49-F238E27FC236}">
                <a16:creationId xmlns:a16="http://schemas.microsoft.com/office/drawing/2014/main" id="{41D8F610-4BAF-410F-85F3-E8298A4E6DF4}"/>
              </a:ext>
            </a:extLst>
          </p:cNvPr>
          <p:cNvSpPr txBox="1"/>
          <p:nvPr/>
        </p:nvSpPr>
        <p:spPr>
          <a:xfrm>
            <a:off x="104490" y="2172330"/>
            <a:ext cx="963725" cy="261610"/>
          </a:xfrm>
          <a:prstGeom prst="rect">
            <a:avLst/>
          </a:prstGeom>
          <a:noFill/>
        </p:spPr>
        <p:txBody>
          <a:bodyPr wrap="none" rtlCol="0">
            <a:spAutoFit/>
          </a:bodyPr>
          <a:lstStyle/>
          <a:p>
            <a:r>
              <a:rPr lang="en-US" sz="1100" dirty="0"/>
              <a:t>DATA MODEL</a:t>
            </a:r>
          </a:p>
        </p:txBody>
      </p:sp>
      <p:sp>
        <p:nvSpPr>
          <p:cNvPr id="11" name="TextBox 10">
            <a:extLst>
              <a:ext uri="{FF2B5EF4-FFF2-40B4-BE49-F238E27FC236}">
                <a16:creationId xmlns:a16="http://schemas.microsoft.com/office/drawing/2014/main" id="{5EAE7F49-B3ED-492F-B371-6E987B33904F}"/>
              </a:ext>
            </a:extLst>
          </p:cNvPr>
          <p:cNvSpPr txBox="1"/>
          <p:nvPr/>
        </p:nvSpPr>
        <p:spPr>
          <a:xfrm>
            <a:off x="3798520" y="6148553"/>
            <a:ext cx="3010761" cy="600164"/>
          </a:xfrm>
          <a:prstGeom prst="rect">
            <a:avLst/>
          </a:prstGeom>
          <a:noFill/>
        </p:spPr>
        <p:txBody>
          <a:bodyPr wrap="none" rtlCol="0">
            <a:spAutoFit/>
          </a:bodyPr>
          <a:lstStyle/>
          <a:p>
            <a:r>
              <a:rPr lang="en-US" sz="1100" dirty="0"/>
              <a:t>Meta Data</a:t>
            </a:r>
          </a:p>
          <a:p>
            <a:r>
              <a:rPr lang="en-US" sz="1100" dirty="0"/>
              <a:t>NF Policy</a:t>
            </a:r>
          </a:p>
          <a:p>
            <a:r>
              <a:rPr lang="en-US" sz="1100" dirty="0"/>
              <a:t>VNF/PNF identified by dependency on </a:t>
            </a:r>
            <a:r>
              <a:rPr lang="en-US" sz="1100" dirty="0" err="1"/>
              <a:t>PNFDevice</a:t>
            </a:r>
            <a:endParaRPr lang="en-US" sz="1100" dirty="0"/>
          </a:p>
        </p:txBody>
      </p:sp>
      <p:sp>
        <p:nvSpPr>
          <p:cNvPr id="12" name="TextBox 11">
            <a:extLst>
              <a:ext uri="{FF2B5EF4-FFF2-40B4-BE49-F238E27FC236}">
                <a16:creationId xmlns:a16="http://schemas.microsoft.com/office/drawing/2014/main" id="{222D9DD4-3EA5-4D33-A64D-7E5232470B20}"/>
              </a:ext>
            </a:extLst>
          </p:cNvPr>
          <p:cNvSpPr txBox="1"/>
          <p:nvPr/>
        </p:nvSpPr>
        <p:spPr>
          <a:xfrm>
            <a:off x="50058" y="7621676"/>
            <a:ext cx="5764720" cy="1546577"/>
          </a:xfrm>
          <a:prstGeom prst="rect">
            <a:avLst/>
          </a:prstGeom>
          <a:noFill/>
        </p:spPr>
        <p:txBody>
          <a:bodyPr wrap="none" rtlCol="0">
            <a:spAutoFit/>
          </a:bodyPr>
          <a:lstStyle/>
          <a:p>
            <a:r>
              <a:rPr lang="en-US" sz="1050" b="1" dirty="0">
                <a:solidFill>
                  <a:srgbClr val="FF0000"/>
                </a:solidFill>
              </a:rPr>
              <a:t>SOFTWARE ACCELERATION</a:t>
            </a:r>
          </a:p>
          <a:p>
            <a:r>
              <a:rPr lang="en-US" sz="1050" dirty="0"/>
              <a:t>     DPDK, SW Pinning. EPA (enhanced platform awareness)</a:t>
            </a:r>
          </a:p>
          <a:p>
            <a:r>
              <a:rPr lang="en-US" sz="1050" dirty="0"/>
              <a:t>     Transcoder(s) is a NF w/ SBC [session boarded controller] based on through-put.  </a:t>
            </a:r>
          </a:p>
          <a:p>
            <a:r>
              <a:rPr lang="en-US" sz="1050" dirty="0"/>
              <a:t>     Session boarded controller DIAMETER, ROUTER</a:t>
            </a:r>
          </a:p>
          <a:p>
            <a:r>
              <a:rPr lang="en-US" sz="1050" dirty="0"/>
              <a:t>     Typically done in H/W. Specialized NIC (bearer traffic) for Higher Bandwidth</a:t>
            </a:r>
          </a:p>
          <a:p>
            <a:r>
              <a:rPr lang="en-US" sz="1050" dirty="0"/>
              <a:t>     could be done in S/W doesn’t make sense to do in S/W. Purpose-built H/W. Intel Telco FPGAs/ASIC.</a:t>
            </a:r>
          </a:p>
          <a:p>
            <a:r>
              <a:rPr lang="en-US" sz="1050" dirty="0"/>
              <a:t>     session board controller, is a network device. [Fred </a:t>
            </a:r>
            <a:r>
              <a:rPr lang="en-US" sz="1050" dirty="0" err="1"/>
              <a:t>Feisullin</a:t>
            </a:r>
            <a:r>
              <a:rPr lang="en-US" sz="1050" dirty="0"/>
              <a:t> VZW]</a:t>
            </a:r>
          </a:p>
          <a:p>
            <a:r>
              <a:rPr lang="en-US" sz="1050" dirty="0">
                <a:hlinkClick r:id="rId4"/>
              </a:rPr>
              <a:t>https://wiki.onap.org/display/DW/Enhanced+Platform+Awareness+Capability</a:t>
            </a:r>
            <a:r>
              <a:rPr lang="en-US" sz="1050" dirty="0"/>
              <a:t> </a:t>
            </a:r>
          </a:p>
          <a:p>
            <a:r>
              <a:rPr lang="en-US" sz="1050" dirty="0"/>
              <a:t>Anatoly Katzman (Monday 10AM data modeling)</a:t>
            </a:r>
          </a:p>
        </p:txBody>
      </p:sp>
      <p:sp>
        <p:nvSpPr>
          <p:cNvPr id="3" name="TextBox 2">
            <a:extLst>
              <a:ext uri="{FF2B5EF4-FFF2-40B4-BE49-F238E27FC236}">
                <a16:creationId xmlns:a16="http://schemas.microsoft.com/office/drawing/2014/main" id="{B7CBA270-6DC1-4BF5-9175-F3D46BC97FEF}"/>
              </a:ext>
            </a:extLst>
          </p:cNvPr>
          <p:cNvSpPr txBox="1"/>
          <p:nvPr/>
        </p:nvSpPr>
        <p:spPr>
          <a:xfrm>
            <a:off x="3959623" y="4307222"/>
            <a:ext cx="466794" cy="707886"/>
          </a:xfrm>
          <a:prstGeom prst="rect">
            <a:avLst/>
          </a:prstGeom>
          <a:noFill/>
        </p:spPr>
        <p:txBody>
          <a:bodyPr wrap="none" rtlCol="0">
            <a:spAutoFit/>
          </a:bodyPr>
          <a:lstStyle/>
          <a:p>
            <a:r>
              <a:rPr lang="en-US" sz="4000" b="1" dirty="0">
                <a:solidFill>
                  <a:srgbClr val="FF0000"/>
                </a:solidFill>
              </a:rPr>
              <a:t>X</a:t>
            </a:r>
            <a:endParaRPr lang="en-US" b="1" dirty="0">
              <a:solidFill>
                <a:srgbClr val="FF0000"/>
              </a:solidFill>
            </a:endParaRPr>
          </a:p>
        </p:txBody>
      </p:sp>
      <p:sp>
        <p:nvSpPr>
          <p:cNvPr id="13" name="TextBox 12">
            <a:extLst>
              <a:ext uri="{FF2B5EF4-FFF2-40B4-BE49-F238E27FC236}">
                <a16:creationId xmlns:a16="http://schemas.microsoft.com/office/drawing/2014/main" id="{18E97F12-85F7-476B-8788-1D168D3F6AFC}"/>
              </a:ext>
            </a:extLst>
          </p:cNvPr>
          <p:cNvSpPr txBox="1"/>
          <p:nvPr/>
        </p:nvSpPr>
        <p:spPr>
          <a:xfrm>
            <a:off x="228122" y="6037770"/>
            <a:ext cx="2006600" cy="461665"/>
          </a:xfrm>
          <a:prstGeom prst="rect">
            <a:avLst/>
          </a:prstGeom>
          <a:noFill/>
        </p:spPr>
        <p:txBody>
          <a:bodyPr wrap="square" rtlCol="0">
            <a:spAutoFit/>
          </a:bodyPr>
          <a:lstStyle/>
          <a:p>
            <a:r>
              <a:rPr lang="en-US" sz="1200" dirty="0"/>
              <a:t>(Existing) Connection Points</a:t>
            </a:r>
          </a:p>
          <a:p>
            <a:r>
              <a:rPr lang="en-US" sz="1200" dirty="0"/>
              <a:t>PORT or NIC</a:t>
            </a:r>
          </a:p>
        </p:txBody>
      </p:sp>
      <p:cxnSp>
        <p:nvCxnSpPr>
          <p:cNvPr id="15" name="Straight Connector 14">
            <a:extLst>
              <a:ext uri="{FF2B5EF4-FFF2-40B4-BE49-F238E27FC236}">
                <a16:creationId xmlns:a16="http://schemas.microsoft.com/office/drawing/2014/main" id="{69A87956-06E9-45EF-BE18-6E36C695F712}"/>
              </a:ext>
            </a:extLst>
          </p:cNvPr>
          <p:cNvCxnSpPr>
            <a:endCxn id="13" idx="0"/>
          </p:cNvCxnSpPr>
          <p:nvPr/>
        </p:nvCxnSpPr>
        <p:spPr>
          <a:xfrm flipH="1" flipV="1">
            <a:off x="1231422" y="6037770"/>
            <a:ext cx="1653732" cy="946696"/>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0F58D26-F0EC-4574-8D5B-2A8605BC1D85}"/>
              </a:ext>
            </a:extLst>
          </p:cNvPr>
          <p:cNvSpPr txBox="1"/>
          <p:nvPr/>
        </p:nvSpPr>
        <p:spPr>
          <a:xfrm>
            <a:off x="1595900" y="6491740"/>
            <a:ext cx="2006600" cy="276999"/>
          </a:xfrm>
          <a:prstGeom prst="rect">
            <a:avLst/>
          </a:prstGeom>
          <a:noFill/>
        </p:spPr>
        <p:txBody>
          <a:bodyPr wrap="square" rtlCol="0">
            <a:spAutoFit/>
          </a:bodyPr>
          <a:lstStyle/>
          <a:p>
            <a:r>
              <a:rPr lang="en-US" sz="1200" dirty="0"/>
              <a:t>Binding</a:t>
            </a:r>
          </a:p>
        </p:txBody>
      </p:sp>
      <p:sp>
        <p:nvSpPr>
          <p:cNvPr id="17" name="TextBox 16">
            <a:extLst>
              <a:ext uri="{FF2B5EF4-FFF2-40B4-BE49-F238E27FC236}">
                <a16:creationId xmlns:a16="http://schemas.microsoft.com/office/drawing/2014/main" id="{A9139045-CEA1-4CAF-A8A7-3513A639D777}"/>
              </a:ext>
            </a:extLst>
          </p:cNvPr>
          <p:cNvSpPr txBox="1"/>
          <p:nvPr/>
        </p:nvSpPr>
        <p:spPr>
          <a:xfrm>
            <a:off x="2308999" y="5894924"/>
            <a:ext cx="2006600" cy="276999"/>
          </a:xfrm>
          <a:prstGeom prst="rect">
            <a:avLst/>
          </a:prstGeom>
          <a:noFill/>
        </p:spPr>
        <p:txBody>
          <a:bodyPr wrap="square" rtlCol="0">
            <a:spAutoFit/>
          </a:bodyPr>
          <a:lstStyle/>
          <a:p>
            <a:r>
              <a:rPr lang="en-US" sz="1200" dirty="0"/>
              <a:t>Linking</a:t>
            </a:r>
          </a:p>
        </p:txBody>
      </p:sp>
      <p:cxnSp>
        <p:nvCxnSpPr>
          <p:cNvPr id="18" name="Straight Connector 17">
            <a:extLst>
              <a:ext uri="{FF2B5EF4-FFF2-40B4-BE49-F238E27FC236}">
                <a16:creationId xmlns:a16="http://schemas.microsoft.com/office/drawing/2014/main" id="{BDD71C9D-70B8-47B3-9DF0-F6AB5290E59F}"/>
              </a:ext>
            </a:extLst>
          </p:cNvPr>
          <p:cNvCxnSpPr>
            <a:cxnSpLocks/>
          </p:cNvCxnSpPr>
          <p:nvPr/>
        </p:nvCxnSpPr>
        <p:spPr>
          <a:xfrm flipH="1" flipV="1">
            <a:off x="1534935" y="5924313"/>
            <a:ext cx="3206781" cy="57850"/>
          </a:xfrm>
          <a:prstGeom prst="line">
            <a:avLst/>
          </a:prstGeom>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ADBFE05F-61BF-4C55-95DA-74EA8060F617}"/>
              </a:ext>
            </a:extLst>
          </p:cNvPr>
          <p:cNvSpPr/>
          <p:nvPr/>
        </p:nvSpPr>
        <p:spPr>
          <a:xfrm>
            <a:off x="1362969" y="4363494"/>
            <a:ext cx="1039089" cy="4616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62C56FAF-0225-4B77-886C-CA8B87472199}"/>
              </a:ext>
            </a:extLst>
          </p:cNvPr>
          <p:cNvSpPr txBox="1"/>
          <p:nvPr/>
        </p:nvSpPr>
        <p:spPr>
          <a:xfrm>
            <a:off x="1387421" y="4371542"/>
            <a:ext cx="1014637" cy="369332"/>
          </a:xfrm>
          <a:prstGeom prst="rect">
            <a:avLst/>
          </a:prstGeom>
          <a:noFill/>
        </p:spPr>
        <p:txBody>
          <a:bodyPr wrap="none" rtlCol="0">
            <a:spAutoFit/>
          </a:bodyPr>
          <a:lstStyle/>
          <a:p>
            <a:r>
              <a:rPr lang="en-US" b="1" dirty="0">
                <a:solidFill>
                  <a:schemeClr val="bg1"/>
                </a:solidFill>
              </a:rPr>
              <a:t>Complex</a:t>
            </a:r>
          </a:p>
        </p:txBody>
      </p:sp>
      <p:cxnSp>
        <p:nvCxnSpPr>
          <p:cNvPr id="22" name="Straight Connector 21">
            <a:extLst>
              <a:ext uri="{FF2B5EF4-FFF2-40B4-BE49-F238E27FC236}">
                <a16:creationId xmlns:a16="http://schemas.microsoft.com/office/drawing/2014/main" id="{1F70AF85-4107-46D1-A726-C4E97059AA84}"/>
              </a:ext>
            </a:extLst>
          </p:cNvPr>
          <p:cNvCxnSpPr>
            <a:cxnSpLocks/>
          </p:cNvCxnSpPr>
          <p:nvPr/>
        </p:nvCxnSpPr>
        <p:spPr>
          <a:xfrm flipH="1" flipV="1">
            <a:off x="1850127" y="4805341"/>
            <a:ext cx="458872" cy="583661"/>
          </a:xfrm>
          <a:prstGeom prst="line">
            <a:avLst/>
          </a:prstGeom>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E4A6BD0-11C0-4515-AEB0-45705AF4EEFB}"/>
              </a:ext>
            </a:extLst>
          </p:cNvPr>
          <p:cNvSpPr txBox="1"/>
          <p:nvPr/>
        </p:nvSpPr>
        <p:spPr>
          <a:xfrm>
            <a:off x="104490" y="2700930"/>
            <a:ext cx="1681486" cy="738664"/>
          </a:xfrm>
          <a:prstGeom prst="rect">
            <a:avLst/>
          </a:prstGeom>
          <a:noFill/>
        </p:spPr>
        <p:txBody>
          <a:bodyPr wrap="none" rtlCol="0">
            <a:spAutoFit/>
          </a:bodyPr>
          <a:lstStyle/>
          <a:p>
            <a:r>
              <a:rPr lang="en-US" sz="1400" dirty="0"/>
              <a:t>VNF Internal Models</a:t>
            </a:r>
          </a:p>
          <a:p>
            <a:r>
              <a:rPr lang="en-US" sz="1400" dirty="0"/>
              <a:t>TOSCA Based</a:t>
            </a:r>
          </a:p>
          <a:p>
            <a:r>
              <a:rPr lang="en-US" sz="1400" dirty="0"/>
              <a:t>Heat Based</a:t>
            </a:r>
          </a:p>
        </p:txBody>
      </p:sp>
      <p:sp>
        <p:nvSpPr>
          <p:cNvPr id="26" name="TextBox 25">
            <a:extLst>
              <a:ext uri="{FF2B5EF4-FFF2-40B4-BE49-F238E27FC236}">
                <a16:creationId xmlns:a16="http://schemas.microsoft.com/office/drawing/2014/main" id="{022666A3-E8D0-45D5-9EF3-53C09EFBB40B}"/>
              </a:ext>
            </a:extLst>
          </p:cNvPr>
          <p:cNvSpPr txBox="1"/>
          <p:nvPr/>
        </p:nvSpPr>
        <p:spPr>
          <a:xfrm>
            <a:off x="-33744" y="6751532"/>
            <a:ext cx="2691763" cy="1223412"/>
          </a:xfrm>
          <a:prstGeom prst="rect">
            <a:avLst/>
          </a:prstGeom>
          <a:noFill/>
        </p:spPr>
        <p:txBody>
          <a:bodyPr wrap="none" rtlCol="0">
            <a:spAutoFit/>
          </a:bodyPr>
          <a:lstStyle/>
          <a:p>
            <a:r>
              <a:rPr lang="en-US" sz="1050" dirty="0"/>
              <a:t>Every Connection Pt connects to a Virtual Link</a:t>
            </a:r>
          </a:p>
          <a:p>
            <a:r>
              <a:rPr lang="en-US" sz="1050" dirty="0"/>
              <a:t>But a VL may be connected to more one </a:t>
            </a:r>
            <a:r>
              <a:rPr lang="en-US" sz="1050" dirty="0" err="1"/>
              <a:t>CnPt</a:t>
            </a:r>
            <a:endParaRPr lang="en-US" sz="1050" dirty="0"/>
          </a:p>
          <a:p>
            <a:r>
              <a:rPr lang="en-US" sz="1050" dirty="0"/>
              <a:t>TRUNK MODE</a:t>
            </a:r>
          </a:p>
          <a:p>
            <a:r>
              <a:rPr lang="en-US" sz="1050" dirty="0"/>
              <a:t>10 VNICs off a NIC each VNIC is a </a:t>
            </a:r>
            <a:r>
              <a:rPr lang="en-US" sz="1050" dirty="0" err="1"/>
              <a:t>CnPt</a:t>
            </a:r>
            <a:endParaRPr lang="en-US" sz="1050" dirty="0"/>
          </a:p>
          <a:p>
            <a:r>
              <a:rPr lang="en-US" sz="1050" dirty="0"/>
              <a:t>and each NIC is a </a:t>
            </a:r>
            <a:r>
              <a:rPr lang="en-US" sz="1050" dirty="0" err="1"/>
              <a:t>CnPT</a:t>
            </a:r>
            <a:endParaRPr lang="en-US" sz="1050" dirty="0"/>
          </a:p>
          <a:p>
            <a:r>
              <a:rPr lang="en-US" sz="1050" dirty="0"/>
              <a:t>DOMAIN, CONTEXT Martin Fowler</a:t>
            </a:r>
          </a:p>
          <a:p>
            <a:r>
              <a:rPr lang="en-US" sz="1050" dirty="0"/>
              <a:t>VM </a:t>
            </a:r>
            <a:r>
              <a:rPr lang="en-US" sz="1050" dirty="0" err="1"/>
              <a:t>CompujteHost</a:t>
            </a:r>
            <a:r>
              <a:rPr lang="en-US" sz="1050" dirty="0"/>
              <a:t> has NICs</a:t>
            </a:r>
          </a:p>
        </p:txBody>
      </p:sp>
      <p:cxnSp>
        <p:nvCxnSpPr>
          <p:cNvPr id="23" name="Straight Connector 22">
            <a:extLst>
              <a:ext uri="{FF2B5EF4-FFF2-40B4-BE49-F238E27FC236}">
                <a16:creationId xmlns:a16="http://schemas.microsoft.com/office/drawing/2014/main" id="{5FCFC3ED-BF3C-456E-8AE4-CEC233D405B5}"/>
              </a:ext>
            </a:extLst>
          </p:cNvPr>
          <p:cNvCxnSpPr>
            <a:cxnSpLocks/>
          </p:cNvCxnSpPr>
          <p:nvPr/>
        </p:nvCxnSpPr>
        <p:spPr>
          <a:xfrm flipH="1" flipV="1">
            <a:off x="2296979" y="4786291"/>
            <a:ext cx="1305521" cy="6321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79946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0A744D4-C4E6-49E9-9EE4-30637AADB8F0}"/>
              </a:ext>
            </a:extLst>
          </p:cNvPr>
          <p:cNvGrpSpPr/>
          <p:nvPr/>
        </p:nvGrpSpPr>
        <p:grpSpPr>
          <a:xfrm>
            <a:off x="0" y="-1"/>
            <a:ext cx="6858000" cy="9144001"/>
            <a:chOff x="0" y="-1"/>
            <a:chExt cx="6858000" cy="9144001"/>
          </a:xfrm>
        </p:grpSpPr>
        <p:sp>
          <p:nvSpPr>
            <p:cNvPr id="5" name="Rectangle 4">
              <a:extLst>
                <a:ext uri="{FF2B5EF4-FFF2-40B4-BE49-F238E27FC236}">
                  <a16:creationId xmlns:a16="http://schemas.microsoft.com/office/drawing/2014/main" id="{60424CB8-4CF5-41FA-A39F-F2E3A7F4E520}"/>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4500740F-7169-41A1-9254-5E0D50B21657}"/>
                </a:ext>
              </a:extLst>
            </p:cNvPr>
            <p:cNvSpPr txBox="1"/>
            <p:nvPr/>
          </p:nvSpPr>
          <p:spPr>
            <a:xfrm>
              <a:off x="346836" y="86380"/>
              <a:ext cx="6128601" cy="523220"/>
            </a:xfrm>
            <a:prstGeom prst="rect">
              <a:avLst/>
            </a:prstGeom>
            <a:noFill/>
          </p:spPr>
          <p:txBody>
            <a:bodyPr wrap="none" rtlCol="0">
              <a:spAutoFit/>
            </a:bodyPr>
            <a:lstStyle/>
            <a:p>
              <a:pPr algn="ctr"/>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PnP: MODELING ENHANCEMENTS</a:t>
              </a:r>
            </a:p>
          </p:txBody>
        </p:sp>
        <p:sp>
          <p:nvSpPr>
            <p:cNvPr id="7" name="Rectangle 6">
              <a:extLst>
                <a:ext uri="{FF2B5EF4-FFF2-40B4-BE49-F238E27FC236}">
                  <a16:creationId xmlns:a16="http://schemas.microsoft.com/office/drawing/2014/main" id="{133EF828-E49A-4B7A-A559-4B204AE17225}"/>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Rectangle 7">
            <a:extLst>
              <a:ext uri="{FF2B5EF4-FFF2-40B4-BE49-F238E27FC236}">
                <a16:creationId xmlns:a16="http://schemas.microsoft.com/office/drawing/2014/main" id="{5D0A5C19-0FDB-4C64-B28C-6BCF56D99579}"/>
              </a:ext>
            </a:extLst>
          </p:cNvPr>
          <p:cNvSpPr/>
          <p:nvPr/>
        </p:nvSpPr>
        <p:spPr>
          <a:xfrm>
            <a:off x="83125" y="767730"/>
            <a:ext cx="4897677" cy="706951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823363C2-B331-40A1-9761-2617F8F9AFF8}"/>
              </a:ext>
            </a:extLst>
          </p:cNvPr>
          <p:cNvSpPr/>
          <p:nvPr/>
        </p:nvSpPr>
        <p:spPr>
          <a:xfrm>
            <a:off x="85213" y="7913444"/>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9A7FAB27-9BF0-44E9-803F-6A1F37B4C3A3}"/>
              </a:ext>
            </a:extLst>
          </p:cNvPr>
          <p:cNvSpPr txBox="1"/>
          <p:nvPr/>
        </p:nvSpPr>
        <p:spPr>
          <a:xfrm>
            <a:off x="104953" y="8014198"/>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11" name="TextBox 10">
            <a:extLst>
              <a:ext uri="{FF2B5EF4-FFF2-40B4-BE49-F238E27FC236}">
                <a16:creationId xmlns:a16="http://schemas.microsoft.com/office/drawing/2014/main" id="{25C03842-5E0E-4E83-B415-464950BB9AB1}"/>
              </a:ext>
            </a:extLst>
          </p:cNvPr>
          <p:cNvSpPr txBox="1"/>
          <p:nvPr/>
        </p:nvSpPr>
        <p:spPr>
          <a:xfrm>
            <a:off x="104953" y="767729"/>
            <a:ext cx="4662906" cy="7078861"/>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pPr marL="342900" indent="-342900">
              <a:buAutoNum type="arabicParenBoth"/>
            </a:pPr>
            <a:r>
              <a:rPr lang="en-US" b="1" dirty="0">
                <a:solidFill>
                  <a:srgbClr val="0000CC"/>
                </a:solidFill>
              </a:rPr>
              <a:t>PNF MODELING </a:t>
            </a:r>
            <a:r>
              <a:rPr lang="en-US" dirty="0"/>
              <a:t>– Modeling enhancements to support 5G PNF in ONAP. Model Inheritance definitions for PNF. SDC modeling improvements from Beijing PnP use case. Updated NF Model to include </a:t>
            </a:r>
            <a:r>
              <a:rPr lang="en-US" dirty="0" err="1"/>
              <a:t>software_versions</a:t>
            </a:r>
            <a:r>
              <a:rPr lang="en-US" dirty="0"/>
              <a:t>. Integration of </a:t>
            </a:r>
            <a:r>
              <a:rPr lang="en-US" dirty="0" err="1"/>
              <a:t>software_versions</a:t>
            </a:r>
            <a:endParaRPr lang="en-US" dirty="0"/>
          </a:p>
          <a:p>
            <a:pPr marL="342900" indent="-342900">
              <a:buAutoNum type="arabicParenBoth"/>
            </a:pPr>
            <a:endParaRPr lang="en-US" dirty="0"/>
          </a:p>
          <a:p>
            <a:pPr marL="342900" indent="-342900">
              <a:buAutoNum type="arabicParenBoth"/>
            </a:pPr>
            <a:r>
              <a:rPr lang="en-US" b="1" dirty="0">
                <a:solidFill>
                  <a:srgbClr val="0000CC"/>
                </a:solidFill>
              </a:rPr>
              <a:t>PNF SHARING </a:t>
            </a:r>
            <a:r>
              <a:rPr lang="en-US" dirty="0"/>
              <a:t>– SDC model updates for PNF characteristics focusing on PNF inter-connectivity. (Dublin)</a:t>
            </a:r>
          </a:p>
          <a:p>
            <a:pPr marL="342900" indent="-342900">
              <a:buAutoNum type="arabicParenBoth"/>
            </a:pPr>
            <a:endParaRPr lang="en-US" dirty="0"/>
          </a:p>
          <a:p>
            <a:pPr marL="342900" indent="-342900">
              <a:buAutoNum type="arabicParenBoth"/>
            </a:pPr>
            <a:r>
              <a:rPr lang="en-US" b="1" dirty="0">
                <a:solidFill>
                  <a:srgbClr val="0000CC"/>
                </a:solidFill>
              </a:rPr>
              <a:t>PNF-SDK</a:t>
            </a:r>
            <a:r>
              <a:rPr lang="en-US" dirty="0"/>
              <a:t> – SDK provided from Vendors. This will help modeling the Physical “Box” (PNF) and network functions. (Dublin)</a:t>
            </a:r>
          </a:p>
          <a:p>
            <a:pPr marL="342900" indent="-342900">
              <a:buAutoNum type="arabicParenBoth"/>
            </a:pPr>
            <a:endParaRPr lang="en-US" dirty="0"/>
          </a:p>
          <a:p>
            <a:pPr marL="342900" indent="-342900">
              <a:buFontTx/>
              <a:buAutoNum type="arabicParenBoth"/>
            </a:pPr>
            <a:r>
              <a:rPr lang="en-US" b="1" dirty="0">
                <a:solidFill>
                  <a:srgbClr val="0000CC"/>
                </a:solidFill>
              </a:rPr>
              <a:t>CDT ENHANCEMENTS </a:t>
            </a:r>
            <a:r>
              <a:rPr lang="en-US" dirty="0"/>
              <a:t>- Improving CDT to handle complex config templates, multiple templates per PNF, identify different sources for template data, integrating CDT into SDC, expanding CDT usage to other controllers. (Dublin)</a:t>
            </a:r>
          </a:p>
          <a:p>
            <a:pPr marL="342900" indent="-342900">
              <a:buAutoNum type="arabicParenBoth"/>
            </a:pPr>
            <a:endParaRPr lang="en-US" dirty="0"/>
          </a:p>
        </p:txBody>
      </p:sp>
      <p:sp>
        <p:nvSpPr>
          <p:cNvPr id="12" name="TextBox 11">
            <a:extLst>
              <a:ext uri="{FF2B5EF4-FFF2-40B4-BE49-F238E27FC236}">
                <a16:creationId xmlns:a16="http://schemas.microsoft.com/office/drawing/2014/main" id="{F8F30DAC-CC91-4ECA-A581-38279CB9552A}"/>
              </a:ext>
            </a:extLst>
          </p:cNvPr>
          <p:cNvSpPr txBox="1"/>
          <p:nvPr/>
        </p:nvSpPr>
        <p:spPr>
          <a:xfrm>
            <a:off x="200510" y="8477114"/>
            <a:ext cx="4662906" cy="400110"/>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SDC, CDT</a:t>
            </a:r>
          </a:p>
        </p:txBody>
      </p:sp>
      <p:pic>
        <p:nvPicPr>
          <p:cNvPr id="6146" name="Picture 2" descr="C:\Users\cheung\AppData\Local\Temp\SNAGHTML3175198.PNG">
            <a:extLst>
              <a:ext uri="{FF2B5EF4-FFF2-40B4-BE49-F238E27FC236}">
                <a16:creationId xmlns:a16="http://schemas.microsoft.com/office/drawing/2014/main" id="{EA27603F-9076-4CF1-9314-3F470F92F9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5755" y="843698"/>
            <a:ext cx="1658848" cy="16546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94484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dirty="0">
                <a:solidFill>
                  <a:schemeClr val="bg1"/>
                </a:solidFill>
              </a:rPr>
              <a:t>NFD DESCRIPTOR (PNFD, VNFD)</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SDC NF Modeling for 5G RAN</a:t>
            </a:r>
          </a:p>
          <a:p>
            <a:endParaRPr lang="en-US" dirty="0">
              <a:solidFill>
                <a:schemeClr val="bg1"/>
              </a:solidFill>
            </a:endParaRPr>
          </a:p>
          <a:p>
            <a:r>
              <a:rPr lang="en-US" dirty="0">
                <a:solidFill>
                  <a:schemeClr val="bg1"/>
                </a:solidFill>
              </a:rPr>
              <a:t>5G SDC Project</a:t>
            </a:r>
            <a:endParaRPr lang="ru-RU" sz="1050" dirty="0">
              <a:solidFill>
                <a:schemeClr val="bg1"/>
              </a:solidFill>
            </a:endParaRPr>
          </a:p>
        </p:txBody>
      </p:sp>
    </p:spTree>
    <p:extLst>
      <p:ext uri="{BB962C8B-B14F-4D97-AF65-F5344CB8AC3E}">
        <p14:creationId xmlns:p14="http://schemas.microsoft.com/office/powerpoint/2010/main" val="36305410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4">
            <a:extLst>
              <a:ext uri="{FF2B5EF4-FFF2-40B4-BE49-F238E27FC236}">
                <a16:creationId xmlns:a16="http://schemas.microsoft.com/office/drawing/2014/main" id="{DACB442D-C407-4596-82BB-9AB642081EB8}"/>
              </a:ext>
            </a:extLst>
          </p:cNvPr>
          <p:cNvGraphicFramePr>
            <a:graphicFrameLocks noGrp="1"/>
          </p:cNvGraphicFramePr>
          <p:nvPr>
            <p:extLst>
              <p:ext uri="{D42A27DB-BD31-4B8C-83A1-F6EECF244321}">
                <p14:modId xmlns:p14="http://schemas.microsoft.com/office/powerpoint/2010/main" val="3192243839"/>
              </p:ext>
            </p:extLst>
          </p:nvPr>
        </p:nvGraphicFramePr>
        <p:xfrm>
          <a:off x="185741" y="1214441"/>
          <a:ext cx="6586537" cy="6592671"/>
        </p:xfrm>
        <a:graphic>
          <a:graphicData uri="http://schemas.openxmlformats.org/drawingml/2006/table">
            <a:tbl>
              <a:tblPr firstRow="1" firstCol="1" bandRow="1">
                <a:tableStyleId>{5940675A-B579-460E-94D1-54222C63F5DA}</a:tableStyleId>
              </a:tblPr>
              <a:tblGrid>
                <a:gridCol w="1358474">
                  <a:extLst>
                    <a:ext uri="{9D8B030D-6E8A-4147-A177-3AD203B41FA5}">
                      <a16:colId xmlns:a16="http://schemas.microsoft.com/office/drawing/2014/main" val="20000"/>
                    </a:ext>
                  </a:extLst>
                </a:gridCol>
                <a:gridCol w="425380">
                  <a:extLst>
                    <a:ext uri="{9D8B030D-6E8A-4147-A177-3AD203B41FA5}">
                      <a16:colId xmlns:a16="http://schemas.microsoft.com/office/drawing/2014/main" val="20001"/>
                    </a:ext>
                  </a:extLst>
                </a:gridCol>
                <a:gridCol w="452825">
                  <a:extLst>
                    <a:ext uri="{9D8B030D-6E8A-4147-A177-3AD203B41FA5}">
                      <a16:colId xmlns:a16="http://schemas.microsoft.com/office/drawing/2014/main" val="20002"/>
                    </a:ext>
                  </a:extLst>
                </a:gridCol>
                <a:gridCol w="1029146">
                  <a:extLst>
                    <a:ext uri="{9D8B030D-6E8A-4147-A177-3AD203B41FA5}">
                      <a16:colId xmlns:a16="http://schemas.microsoft.com/office/drawing/2014/main" val="20003"/>
                    </a:ext>
                  </a:extLst>
                </a:gridCol>
                <a:gridCol w="3320712">
                  <a:extLst>
                    <a:ext uri="{9D8B030D-6E8A-4147-A177-3AD203B41FA5}">
                      <a16:colId xmlns:a16="http://schemas.microsoft.com/office/drawing/2014/main" val="20004"/>
                    </a:ext>
                  </a:extLst>
                </a:gridCol>
              </a:tblGrid>
              <a:tr h="249555">
                <a:tc>
                  <a:txBody>
                    <a:bodyPr/>
                    <a:lstStyle/>
                    <a:p>
                      <a:pPr algn="ctr" hangingPunct="0">
                        <a:lnSpc>
                          <a:spcPct val="115000"/>
                        </a:lnSpc>
                        <a:spcAft>
                          <a:spcPts val="0"/>
                        </a:spcAft>
                      </a:pPr>
                      <a:r>
                        <a:rPr lang="en-GB" sz="1600" dirty="0">
                          <a:solidFill>
                            <a:schemeClr val="bg1"/>
                          </a:solidFill>
                          <a:effectLst/>
                        </a:rPr>
                        <a:t>Attribute</a:t>
                      </a:r>
                      <a:endParaRPr lang="zh-CN" sz="1600" b="1"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algn="ctr" hangingPunct="0">
                        <a:lnSpc>
                          <a:spcPct val="115000"/>
                        </a:lnSpc>
                        <a:spcAft>
                          <a:spcPts val="0"/>
                        </a:spcAft>
                      </a:pPr>
                      <a:r>
                        <a:rPr lang="en-GB" sz="1600" dirty="0">
                          <a:solidFill>
                            <a:schemeClr val="bg1"/>
                          </a:solidFill>
                          <a:effectLst/>
                        </a:rPr>
                        <a:t>Qualifier</a:t>
                      </a:r>
                      <a:endParaRPr lang="zh-CN" sz="1600" b="1"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algn="ctr" hangingPunct="0">
                        <a:lnSpc>
                          <a:spcPct val="115000"/>
                        </a:lnSpc>
                        <a:spcAft>
                          <a:spcPts val="0"/>
                        </a:spcAft>
                      </a:pPr>
                      <a:r>
                        <a:rPr lang="en-GB" sz="1600" dirty="0">
                          <a:solidFill>
                            <a:schemeClr val="bg1"/>
                          </a:solidFill>
                          <a:effectLst/>
                        </a:rPr>
                        <a:t>Cardinality</a:t>
                      </a:r>
                      <a:endParaRPr lang="zh-CN" sz="1600" b="1"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algn="ctr" hangingPunct="0">
                        <a:lnSpc>
                          <a:spcPct val="115000"/>
                        </a:lnSpc>
                        <a:spcAft>
                          <a:spcPts val="0"/>
                        </a:spcAft>
                      </a:pPr>
                      <a:r>
                        <a:rPr lang="en-GB" sz="1600" dirty="0">
                          <a:solidFill>
                            <a:schemeClr val="bg1"/>
                          </a:solidFill>
                          <a:effectLst/>
                        </a:rPr>
                        <a:t>Content</a:t>
                      </a:r>
                      <a:endParaRPr lang="zh-CN" sz="1600" b="1"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algn="ctr" hangingPunct="0">
                        <a:lnSpc>
                          <a:spcPct val="115000"/>
                        </a:lnSpc>
                        <a:spcAft>
                          <a:spcPts val="0"/>
                        </a:spcAft>
                      </a:pPr>
                      <a:r>
                        <a:rPr lang="en-GB" sz="1600" dirty="0">
                          <a:solidFill>
                            <a:schemeClr val="bg1"/>
                          </a:solidFill>
                          <a:effectLst/>
                        </a:rPr>
                        <a:t>Description</a:t>
                      </a:r>
                      <a:endParaRPr lang="zh-CN" sz="1600" b="1"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extLst>
                  <a:ext uri="{0D108BD9-81ED-4DB2-BD59-A6C34878D82A}">
                    <a16:rowId xmlns:a16="http://schemas.microsoft.com/office/drawing/2014/main" val="10000"/>
                  </a:ext>
                </a:extLst>
              </a:tr>
              <a:tr h="434008">
                <a:tc>
                  <a:txBody>
                    <a:bodyPr/>
                    <a:lstStyle/>
                    <a:p>
                      <a:pPr hangingPunct="0">
                        <a:spcAft>
                          <a:spcPts val="0"/>
                        </a:spcAft>
                      </a:pPr>
                      <a:r>
                        <a:rPr lang="en-GB" sz="1600" dirty="0" err="1">
                          <a:solidFill>
                            <a:schemeClr val="bg1"/>
                          </a:solidFill>
                          <a:effectLst/>
                        </a:rPr>
                        <a:t>pnfdId</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dirty="0">
                          <a:effectLst/>
                        </a:rPr>
                        <a:t>M</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1</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Identifier</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Identifier of this </a:t>
                      </a:r>
                      <a:r>
                        <a:rPr lang="en-GB" sz="1600" dirty="0" err="1">
                          <a:effectLst/>
                        </a:rPr>
                        <a:t>Pnfd</a:t>
                      </a:r>
                      <a:r>
                        <a:rPr lang="en-GB" sz="1600" dirty="0">
                          <a:effectLst/>
                        </a:rPr>
                        <a:t> information element. It uniquely identifies the PNFD.</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1"/>
                  </a:ext>
                </a:extLst>
              </a:tr>
              <a:tr h="217004">
                <a:tc>
                  <a:txBody>
                    <a:bodyPr/>
                    <a:lstStyle/>
                    <a:p>
                      <a:pPr hangingPunct="0">
                        <a:spcAft>
                          <a:spcPts val="0"/>
                        </a:spcAft>
                      </a:pPr>
                      <a:r>
                        <a:rPr lang="en-US" sz="1600" dirty="0" err="1">
                          <a:solidFill>
                            <a:schemeClr val="bg1"/>
                          </a:solidFill>
                          <a:effectLst/>
                        </a:rPr>
                        <a:t>functionDescription</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dirty="0">
                          <a:effectLst/>
                        </a:rPr>
                        <a:t>M</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1</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US" sz="1600">
                          <a:effectLst/>
                        </a:rPr>
                        <a:t>String</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US" sz="1600" dirty="0">
                          <a:effectLst/>
                        </a:rPr>
                        <a:t>Describes the PNF function  </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2"/>
                  </a:ext>
                </a:extLst>
              </a:tr>
              <a:tr h="217004">
                <a:tc>
                  <a:txBody>
                    <a:bodyPr/>
                    <a:lstStyle/>
                    <a:p>
                      <a:pPr hangingPunct="0">
                        <a:spcAft>
                          <a:spcPts val="0"/>
                        </a:spcAft>
                      </a:pPr>
                      <a:r>
                        <a:rPr lang="en-GB" sz="1600" dirty="0">
                          <a:solidFill>
                            <a:schemeClr val="bg1"/>
                          </a:solidFill>
                          <a:effectLst/>
                        </a:rPr>
                        <a:t>provider</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a:effectLst/>
                        </a:rPr>
                        <a:t>M</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1</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String</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Identifies the provider of the PNFD.</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3"/>
                  </a:ext>
                </a:extLst>
              </a:tr>
              <a:tr h="217004">
                <a:tc>
                  <a:txBody>
                    <a:bodyPr/>
                    <a:lstStyle/>
                    <a:p>
                      <a:pPr hangingPunct="0">
                        <a:spcAft>
                          <a:spcPts val="0"/>
                        </a:spcAft>
                      </a:pPr>
                      <a:r>
                        <a:rPr lang="en-GB" sz="1600" dirty="0">
                          <a:solidFill>
                            <a:schemeClr val="bg1"/>
                          </a:solidFill>
                          <a:effectLst/>
                        </a:rPr>
                        <a:t>version</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a:effectLst/>
                        </a:rPr>
                        <a:t>M</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1</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Version</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Identifies the version of the PNFD.</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4"/>
                  </a:ext>
                </a:extLst>
              </a:tr>
              <a:tr h="651012">
                <a:tc>
                  <a:txBody>
                    <a:bodyPr/>
                    <a:lstStyle/>
                    <a:p>
                      <a:pPr hangingPunct="0">
                        <a:spcAft>
                          <a:spcPts val="0"/>
                        </a:spcAft>
                      </a:pPr>
                      <a:r>
                        <a:rPr lang="en-GB" sz="1600" dirty="0" err="1">
                          <a:solidFill>
                            <a:schemeClr val="bg1"/>
                          </a:solidFill>
                          <a:effectLst/>
                        </a:rPr>
                        <a:t>pnfdInvariantId</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a:effectLst/>
                        </a:rPr>
                        <a:t>M</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1</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Identifier</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Identifies a PNFD in a version independent manner. This attribute is invariant across versions of PNFD. </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5"/>
                  </a:ext>
                </a:extLst>
              </a:tr>
              <a:tr h="434008">
                <a:tc>
                  <a:txBody>
                    <a:bodyPr/>
                    <a:lstStyle/>
                    <a:p>
                      <a:pPr hangingPunct="0">
                        <a:spcAft>
                          <a:spcPts val="0"/>
                        </a:spcAft>
                      </a:pPr>
                      <a:r>
                        <a:rPr lang="en-GB" sz="1600" dirty="0">
                          <a:solidFill>
                            <a:schemeClr val="bg1"/>
                          </a:solidFill>
                          <a:effectLst/>
                        </a:rPr>
                        <a:t>name</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a:effectLst/>
                        </a:rPr>
                        <a:t>M</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1</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String</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Provides the human readable name of the PNFD.</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6"/>
                  </a:ext>
                </a:extLst>
              </a:tr>
              <a:tr h="651012">
                <a:tc>
                  <a:txBody>
                    <a:bodyPr/>
                    <a:lstStyle/>
                    <a:p>
                      <a:pPr hangingPunct="0">
                        <a:spcAft>
                          <a:spcPts val="0"/>
                        </a:spcAft>
                      </a:pPr>
                      <a:r>
                        <a:rPr lang="en-GB" sz="1600" dirty="0" err="1">
                          <a:solidFill>
                            <a:schemeClr val="bg1"/>
                          </a:solidFill>
                          <a:effectLst/>
                        </a:rPr>
                        <a:t>pnfExtCp</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dirty="0">
                          <a:effectLst/>
                        </a:rPr>
                        <a:t>M</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1..N</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err="1">
                          <a:effectLst/>
                        </a:rPr>
                        <a:t>PnfExtCpd</a:t>
                      </a:r>
                      <a:r>
                        <a:rPr lang="en-GB" sz="1600" dirty="0">
                          <a:effectLst/>
                        </a:rPr>
                        <a:t> </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Specifies the characteristics of one or more connection points where to connect the PNF to a VL. See clause 6.6.4.</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7"/>
                  </a:ext>
                </a:extLst>
              </a:tr>
              <a:tr h="217004">
                <a:tc>
                  <a:txBody>
                    <a:bodyPr/>
                    <a:lstStyle/>
                    <a:p>
                      <a:pPr hangingPunct="0">
                        <a:spcAft>
                          <a:spcPts val="0"/>
                        </a:spcAft>
                      </a:pPr>
                      <a:r>
                        <a:rPr lang="en-GB" sz="1600" dirty="0">
                          <a:solidFill>
                            <a:schemeClr val="bg1"/>
                          </a:solidFill>
                          <a:effectLst/>
                        </a:rPr>
                        <a:t>security</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a:effectLst/>
                        </a:rPr>
                        <a:t>M</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0..1</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SecurityParameters</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Provides a signature to prevent tampering.</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8"/>
                  </a:ext>
                </a:extLst>
              </a:tr>
              <a:tr h="1362303">
                <a:tc>
                  <a:txBody>
                    <a:bodyPr/>
                    <a:lstStyle/>
                    <a:p>
                      <a:pPr hangingPunct="0">
                        <a:spcAft>
                          <a:spcPts val="0"/>
                        </a:spcAft>
                      </a:pPr>
                      <a:r>
                        <a:rPr lang="en-US" sz="1600" dirty="0" err="1">
                          <a:solidFill>
                            <a:schemeClr val="bg1"/>
                          </a:solidFill>
                          <a:effectLst/>
                        </a:rPr>
                        <a:t>geographicalLocationInfo</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dirty="0">
                          <a:effectLst/>
                        </a:rPr>
                        <a:t>M</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US" sz="1600" dirty="0">
                          <a:effectLst/>
                        </a:rPr>
                        <a:t>0..1</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US" sz="1600" dirty="0">
                          <a:effectLst/>
                        </a:rPr>
                        <a:t>Not specified</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a:spcBef>
                          <a:spcPts val="100"/>
                        </a:spcBef>
                        <a:spcAft>
                          <a:spcPts val="100"/>
                        </a:spcAft>
                      </a:pPr>
                      <a:r>
                        <a:rPr lang="en-US" sz="1600" dirty="0">
                          <a:effectLst/>
                        </a:rPr>
                        <a:t>It provides information about the geographical location (e.g. geographic</a:t>
                      </a:r>
                      <a:endParaRPr lang="zh-CN" sz="1600" dirty="0">
                        <a:effectLst/>
                      </a:endParaRPr>
                    </a:p>
                    <a:p>
                      <a:pPr>
                        <a:spcBef>
                          <a:spcPts val="100"/>
                        </a:spcBef>
                        <a:spcAft>
                          <a:spcPts val="100"/>
                        </a:spcAft>
                      </a:pPr>
                      <a:r>
                        <a:rPr lang="en-US" sz="1600" dirty="0">
                          <a:effectLst/>
                        </a:rPr>
                        <a:t>coordinates or address of the building,</a:t>
                      </a:r>
                      <a:endParaRPr lang="zh-CN" sz="1600" dirty="0">
                        <a:effectLst/>
                      </a:endParaRPr>
                    </a:p>
                    <a:p>
                      <a:pPr hangingPunct="0">
                        <a:spcAft>
                          <a:spcPts val="0"/>
                        </a:spcAft>
                      </a:pPr>
                      <a:r>
                        <a:rPr lang="en-US" sz="1600" dirty="0">
                          <a:effectLst/>
                        </a:rPr>
                        <a:t>etc.) of the PNF. The cardinality 0 is used when the location is unknown.</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9"/>
                  </a:ext>
                </a:extLst>
              </a:tr>
            </a:tbl>
          </a:graphicData>
        </a:graphic>
      </p:graphicFrame>
      <p:sp>
        <p:nvSpPr>
          <p:cNvPr id="2" name="TextBox 1">
            <a:extLst>
              <a:ext uri="{FF2B5EF4-FFF2-40B4-BE49-F238E27FC236}">
                <a16:creationId xmlns:a16="http://schemas.microsoft.com/office/drawing/2014/main" id="{625D2570-F568-4315-AB88-A75399BF98DE}"/>
              </a:ext>
            </a:extLst>
          </p:cNvPr>
          <p:cNvSpPr txBox="1"/>
          <p:nvPr/>
        </p:nvSpPr>
        <p:spPr>
          <a:xfrm>
            <a:off x="0" y="631071"/>
            <a:ext cx="4036811" cy="369332"/>
          </a:xfrm>
          <a:prstGeom prst="rect">
            <a:avLst/>
          </a:prstGeom>
          <a:noFill/>
        </p:spPr>
        <p:txBody>
          <a:bodyPr wrap="none" rtlCol="0">
            <a:spAutoFit/>
          </a:bodyPr>
          <a:lstStyle/>
          <a:p>
            <a:r>
              <a:rPr lang="en-US" b="1" dirty="0"/>
              <a:t>PNFD Definition in </a:t>
            </a:r>
            <a:r>
              <a:rPr lang="en-US" b="1" dirty="0">
                <a:solidFill>
                  <a:srgbClr val="FF0000"/>
                </a:solidFill>
              </a:rPr>
              <a:t>ETSI-NFV-IFA014v242</a:t>
            </a:r>
          </a:p>
        </p:txBody>
      </p:sp>
      <p:sp>
        <p:nvSpPr>
          <p:cNvPr id="7" name="TextBox 6">
            <a:extLst>
              <a:ext uri="{FF2B5EF4-FFF2-40B4-BE49-F238E27FC236}">
                <a16:creationId xmlns:a16="http://schemas.microsoft.com/office/drawing/2014/main" id="{85F0BEE4-D030-4D0D-93A8-1B6951E65215}"/>
              </a:ext>
            </a:extLst>
          </p:cNvPr>
          <p:cNvSpPr txBox="1"/>
          <p:nvPr/>
        </p:nvSpPr>
        <p:spPr>
          <a:xfrm>
            <a:off x="515475" y="8224019"/>
            <a:ext cx="3521336" cy="577081"/>
          </a:xfrm>
          <a:prstGeom prst="rect">
            <a:avLst/>
          </a:prstGeom>
          <a:noFill/>
        </p:spPr>
        <p:txBody>
          <a:bodyPr wrap="square" rtlCol="0">
            <a:spAutoFit/>
          </a:bodyPr>
          <a:lstStyle/>
          <a:p>
            <a:r>
              <a:rPr lang="en-US" sz="1050" i="1" dirty="0"/>
              <a:t>From Potential PNF template for PNF S/W management &amp; change management (</a:t>
            </a:r>
            <a:r>
              <a:rPr lang="en-US" sz="1050" i="1" dirty="0" err="1"/>
              <a:t>Lixiang,YaoguangWang</a:t>
            </a:r>
            <a:r>
              <a:rPr lang="en-US" sz="1050" i="1" dirty="0"/>
              <a:t>, </a:t>
            </a:r>
            <a:r>
              <a:rPr lang="en-US" sz="1050" i="1" dirty="0" err="1"/>
              <a:t>ChangMing</a:t>
            </a:r>
            <a:r>
              <a:rPr lang="en-US" sz="1050" i="1" dirty="0"/>
              <a:t> Bai </a:t>
            </a:r>
            <a:r>
              <a:rPr lang="en-US" sz="1050" i="1" dirty="0" err="1"/>
              <a:t>Hwawei</a:t>
            </a:r>
            <a:r>
              <a:rPr lang="en-US" sz="1050" i="1" dirty="0"/>
              <a:t>)</a:t>
            </a:r>
          </a:p>
        </p:txBody>
      </p:sp>
      <p:grpSp>
        <p:nvGrpSpPr>
          <p:cNvPr id="5" name="Group 4">
            <a:extLst>
              <a:ext uri="{FF2B5EF4-FFF2-40B4-BE49-F238E27FC236}">
                <a16:creationId xmlns:a16="http://schemas.microsoft.com/office/drawing/2014/main" id="{4B7CAB2C-1411-49CC-A0E2-2BDD7D2E89B0}"/>
              </a:ext>
            </a:extLst>
          </p:cNvPr>
          <p:cNvGrpSpPr/>
          <p:nvPr/>
        </p:nvGrpSpPr>
        <p:grpSpPr>
          <a:xfrm>
            <a:off x="-5269" y="-13353"/>
            <a:ext cx="6863269" cy="9157353"/>
            <a:chOff x="-5269" y="-17858"/>
            <a:chExt cx="6863269" cy="8598180"/>
          </a:xfrm>
        </p:grpSpPr>
        <p:sp>
          <p:nvSpPr>
            <p:cNvPr id="6" name="Rectangle 5">
              <a:extLst>
                <a:ext uri="{FF2B5EF4-FFF2-40B4-BE49-F238E27FC236}">
                  <a16:creationId xmlns:a16="http://schemas.microsoft.com/office/drawing/2014/main" id="{548F1E78-0707-42D2-941B-66CD0D0D5AF2}"/>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8" name="TextBox 7">
              <a:extLst>
                <a:ext uri="{FF2B5EF4-FFF2-40B4-BE49-F238E27FC236}">
                  <a16:creationId xmlns:a16="http://schemas.microsoft.com/office/drawing/2014/main" id="{C3EEA822-B6DF-4690-8047-A4C086DE18F8}"/>
                </a:ext>
              </a:extLst>
            </p:cNvPr>
            <p:cNvSpPr txBox="1"/>
            <p:nvPr/>
          </p:nvSpPr>
          <p:spPr>
            <a:xfrm>
              <a:off x="2211324" y="-17858"/>
              <a:ext cx="2441694"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PNF Descriptor</a:t>
              </a:r>
            </a:p>
          </p:txBody>
        </p:sp>
        <p:sp>
          <p:nvSpPr>
            <p:cNvPr id="9" name="Rectangle 8">
              <a:extLst>
                <a:ext uri="{FF2B5EF4-FFF2-40B4-BE49-F238E27FC236}">
                  <a16:creationId xmlns:a16="http://schemas.microsoft.com/office/drawing/2014/main" id="{5A0549C0-DADC-4D4D-A4EA-691348C0486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33933251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10">
            <a:extLst>
              <a:ext uri="{FF2B5EF4-FFF2-40B4-BE49-F238E27FC236}">
                <a16:creationId xmlns:a16="http://schemas.microsoft.com/office/drawing/2014/main" id="{23DAFBB9-A34F-4FDB-BC9E-CA7301556F1A}"/>
              </a:ext>
            </a:extLst>
          </p:cNvPr>
          <p:cNvGraphicFramePr>
            <a:graphicFrameLocks noGrp="1"/>
          </p:cNvGraphicFramePr>
          <p:nvPr>
            <p:extLst>
              <p:ext uri="{D42A27DB-BD31-4B8C-83A1-F6EECF244321}">
                <p14:modId xmlns:p14="http://schemas.microsoft.com/office/powerpoint/2010/main" val="3422184411"/>
              </p:ext>
            </p:extLst>
          </p:nvPr>
        </p:nvGraphicFramePr>
        <p:xfrm>
          <a:off x="0" y="454496"/>
          <a:ext cx="6858000" cy="3505025"/>
        </p:xfrm>
        <a:graphic>
          <a:graphicData uri="http://schemas.openxmlformats.org/drawingml/2006/table">
            <a:tbl>
              <a:tblPr firstRow="1" firstCol="1" bandRow="1">
                <a:tableStyleId>{5C22544A-7EE6-4342-B048-85BDC9FD1C3A}</a:tableStyleId>
              </a:tblPr>
              <a:tblGrid>
                <a:gridCol w="1666875">
                  <a:extLst>
                    <a:ext uri="{9D8B030D-6E8A-4147-A177-3AD203B41FA5}">
                      <a16:colId xmlns:a16="http://schemas.microsoft.com/office/drawing/2014/main" val="20000"/>
                    </a:ext>
                  </a:extLst>
                </a:gridCol>
                <a:gridCol w="5191125">
                  <a:extLst>
                    <a:ext uri="{9D8B030D-6E8A-4147-A177-3AD203B41FA5}">
                      <a16:colId xmlns:a16="http://schemas.microsoft.com/office/drawing/2014/main" val="20001"/>
                    </a:ext>
                  </a:extLst>
                </a:gridCol>
              </a:tblGrid>
              <a:tr h="183002">
                <a:tc>
                  <a:txBody>
                    <a:bodyPr/>
                    <a:lstStyle/>
                    <a:p>
                      <a:pPr algn="ctr" hangingPunct="0">
                        <a:lnSpc>
                          <a:spcPct val="115000"/>
                        </a:lnSpc>
                        <a:spcAft>
                          <a:spcPts val="0"/>
                        </a:spcAft>
                      </a:pPr>
                      <a:r>
                        <a:rPr lang="en-GB" altLang="zh-CN" sz="1600" kern="100" dirty="0">
                          <a:effectLst/>
                        </a:rPr>
                        <a:t>Contents</a:t>
                      </a:r>
                      <a:endParaRPr lang="zh-CN" altLang="zh-CN" sz="1600" b="1"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algn="ctr" hangingPunct="0">
                        <a:lnSpc>
                          <a:spcPct val="115000"/>
                        </a:lnSpc>
                        <a:spcAft>
                          <a:spcPts val="0"/>
                        </a:spcAft>
                      </a:pPr>
                      <a:r>
                        <a:rPr lang="en-GB" sz="1600" kern="100" dirty="0">
                          <a:effectLst/>
                        </a:rPr>
                        <a:t>Description</a:t>
                      </a:r>
                      <a:endParaRPr lang="zh-CN" sz="1600" b="1"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0"/>
                  </a:ext>
                </a:extLst>
              </a:tr>
              <a:tr h="459185">
                <a:tc>
                  <a:txBody>
                    <a:bodyPr/>
                    <a:lstStyle/>
                    <a:p>
                      <a:pPr hangingPunct="0">
                        <a:spcAft>
                          <a:spcPts val="0"/>
                        </a:spcAft>
                      </a:pPr>
                      <a:r>
                        <a:rPr lang="en-GB" sz="1600" kern="100" dirty="0" err="1">
                          <a:solidFill>
                            <a:schemeClr val="bg1"/>
                          </a:solidFill>
                          <a:effectLst/>
                        </a:rPr>
                        <a:t>pnfdId</a:t>
                      </a:r>
                      <a:endParaRPr lang="zh-CN" sz="16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effectLst/>
                        </a:rPr>
                        <a:t>Identifier of this </a:t>
                      </a:r>
                      <a:r>
                        <a:rPr lang="en-GB" sz="1600" kern="100" dirty="0" err="1">
                          <a:effectLst/>
                        </a:rPr>
                        <a:t>Pnfd</a:t>
                      </a:r>
                      <a:r>
                        <a:rPr lang="en-GB" sz="1600" kern="100" dirty="0">
                          <a:effectLst/>
                        </a:rPr>
                        <a:t> information element. It uniquely identifies the PNFD.</a:t>
                      </a:r>
                      <a:endParaRPr lang="zh-CN" sz="16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1"/>
                  </a:ext>
                </a:extLst>
              </a:tr>
              <a:tr h="229594">
                <a:tc>
                  <a:txBody>
                    <a:bodyPr/>
                    <a:lstStyle/>
                    <a:p>
                      <a:pPr hangingPunct="0">
                        <a:spcAft>
                          <a:spcPts val="0"/>
                        </a:spcAft>
                      </a:pPr>
                      <a:r>
                        <a:rPr lang="en-GB" sz="1600" kern="100" dirty="0">
                          <a:solidFill>
                            <a:schemeClr val="bg1"/>
                          </a:solidFill>
                          <a:effectLst/>
                        </a:rPr>
                        <a:t>provider</a:t>
                      </a:r>
                      <a:endParaRPr lang="zh-CN" sz="16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effectLst/>
                        </a:rPr>
                        <a:t>Identifies the provider of the PNFD.</a:t>
                      </a:r>
                      <a:endParaRPr lang="zh-CN" sz="16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2"/>
                  </a:ext>
                </a:extLst>
              </a:tr>
              <a:tr h="265733">
                <a:tc>
                  <a:txBody>
                    <a:bodyPr/>
                    <a:lstStyle/>
                    <a:p>
                      <a:pPr hangingPunct="0">
                        <a:spcAft>
                          <a:spcPts val="0"/>
                        </a:spcAft>
                      </a:pPr>
                      <a:r>
                        <a:rPr lang="en-GB" sz="1600" kern="100" dirty="0">
                          <a:solidFill>
                            <a:schemeClr val="bg1"/>
                          </a:solidFill>
                          <a:effectLst/>
                        </a:rPr>
                        <a:t>PNFD version</a:t>
                      </a:r>
                      <a:endParaRPr lang="zh-CN" sz="16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effectLst/>
                        </a:rPr>
                        <a:t>Identifies the version of the PNFD.</a:t>
                      </a:r>
                      <a:endParaRPr lang="zh-CN" sz="16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3"/>
                  </a:ext>
                </a:extLst>
              </a:tr>
              <a:tr h="688780">
                <a:tc>
                  <a:txBody>
                    <a:bodyPr/>
                    <a:lstStyle/>
                    <a:p>
                      <a:pPr hangingPunct="0">
                        <a:spcAft>
                          <a:spcPts val="0"/>
                        </a:spcAft>
                      </a:pPr>
                      <a:r>
                        <a:rPr lang="en-GB" sz="1600" strike="sngStrike" kern="100" dirty="0" err="1">
                          <a:solidFill>
                            <a:schemeClr val="bg1"/>
                          </a:solidFill>
                          <a:effectLst/>
                        </a:rPr>
                        <a:t>pnfdInvariantId</a:t>
                      </a:r>
                      <a:endParaRPr lang="zh-CN" sz="1600" strike="sngStrike"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strike="sngStrike" kern="100" dirty="0">
                          <a:effectLst/>
                        </a:rPr>
                        <a:t>Identifies a PNFD in a version independent manner. This attribute is invariant across versions of PNFD. </a:t>
                      </a:r>
                      <a:r>
                        <a:rPr lang="en-GB" sz="1600" kern="100" dirty="0">
                          <a:effectLst/>
                        </a:rPr>
                        <a:t>(</a:t>
                      </a:r>
                      <a:r>
                        <a:rPr lang="en-GB" sz="1600" kern="100" dirty="0" err="1">
                          <a:effectLst/>
                        </a:rPr>
                        <a:t>pnfdInvariatnId</a:t>
                      </a:r>
                      <a:r>
                        <a:rPr lang="en-GB" sz="1600" kern="100" dirty="0">
                          <a:effectLst/>
                        </a:rPr>
                        <a:t> would be inside the meta-data in ONAP)</a:t>
                      </a:r>
                      <a:endParaRPr lang="zh-CN" sz="16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4"/>
                  </a:ext>
                </a:extLst>
              </a:tr>
              <a:tr h="459185">
                <a:tc>
                  <a:txBody>
                    <a:bodyPr/>
                    <a:lstStyle/>
                    <a:p>
                      <a:pPr hangingPunct="0">
                        <a:spcAft>
                          <a:spcPts val="0"/>
                        </a:spcAft>
                      </a:pPr>
                      <a:r>
                        <a:rPr lang="en-GB" sz="1600" kern="100" dirty="0">
                          <a:solidFill>
                            <a:schemeClr val="bg1"/>
                          </a:solidFill>
                          <a:effectLst/>
                        </a:rPr>
                        <a:t>name</a:t>
                      </a:r>
                      <a:endParaRPr lang="zh-CN" sz="16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effectLst/>
                        </a:rPr>
                        <a:t>Provides the human readable name of the PNFD.</a:t>
                      </a:r>
                      <a:endParaRPr lang="zh-CN" sz="16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5"/>
                  </a:ext>
                </a:extLst>
              </a:tr>
              <a:tr h="305131">
                <a:tc>
                  <a:txBody>
                    <a:bodyPr/>
                    <a:lstStyle/>
                    <a:p>
                      <a:pPr hangingPunct="0">
                        <a:spcAft>
                          <a:spcPts val="0"/>
                        </a:spcAft>
                      </a:pPr>
                      <a:r>
                        <a:rPr lang="en-GB" sz="1600" kern="100" dirty="0">
                          <a:solidFill>
                            <a:schemeClr val="bg1"/>
                          </a:solidFill>
                          <a:effectLst/>
                        </a:rPr>
                        <a:t>security</a:t>
                      </a:r>
                      <a:endParaRPr lang="zh-CN" sz="16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effectLst/>
                        </a:rPr>
                        <a:t>Provides a signature to prevent tampering.</a:t>
                      </a:r>
                      <a:endParaRPr lang="zh-CN" sz="16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6"/>
                  </a:ext>
                </a:extLst>
              </a:tr>
              <a:tr h="229594">
                <a:tc>
                  <a:txBody>
                    <a:bodyPr/>
                    <a:lstStyle/>
                    <a:p>
                      <a:pPr hangingPunct="0">
                        <a:spcAft>
                          <a:spcPts val="0"/>
                        </a:spcAft>
                      </a:pPr>
                      <a:r>
                        <a:rPr lang="en-GB" sz="1600" kern="100" dirty="0">
                          <a:solidFill>
                            <a:schemeClr val="bg1"/>
                          </a:solidFill>
                          <a:effectLst/>
                        </a:rPr>
                        <a:t>pnfInformation</a:t>
                      </a:r>
                      <a:endParaRPr lang="zh-CN" sz="16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solidFill>
                            <a:schemeClr val="tx1"/>
                          </a:solidFill>
                          <a:effectLst/>
                          <a:latin typeface="+mn-lt"/>
                        </a:rPr>
                        <a:t>Describes the PNF information </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7"/>
                  </a:ext>
                </a:extLst>
              </a:tr>
              <a:tr h="229594">
                <a:tc>
                  <a:txBody>
                    <a:bodyPr/>
                    <a:lstStyle/>
                    <a:p>
                      <a:pPr hangingPunct="0">
                        <a:spcAft>
                          <a:spcPts val="0"/>
                        </a:spcAft>
                      </a:pPr>
                      <a:r>
                        <a:rPr lang="en-US" altLang="zh-CN" sz="1600" kern="100" dirty="0" err="1">
                          <a:solidFill>
                            <a:schemeClr val="bg1"/>
                          </a:solidFill>
                          <a:effectLst/>
                          <a:latin typeface="+mn-lt"/>
                          <a:ea typeface="Times New Roman" panose="02020603050405020304" pitchFamily="18" charset="0"/>
                          <a:cs typeface="Times New Roman" panose="02020603050405020304" pitchFamily="18" charset="0"/>
                        </a:rPr>
                        <a:t>pnfSoftwareVersion</a:t>
                      </a:r>
                      <a:endParaRPr lang="zh-CN" sz="1600" kern="100" dirty="0">
                        <a:solidFill>
                          <a:schemeClr val="bg1"/>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US" altLang="zh-CN" sz="1600" kern="100" dirty="0">
                          <a:solidFill>
                            <a:schemeClr val="tx1"/>
                          </a:solidFill>
                          <a:effectLst/>
                          <a:latin typeface="+mn-lt"/>
                          <a:ea typeface="Times New Roman" panose="02020603050405020304" pitchFamily="18" charset="0"/>
                          <a:cs typeface="Times New Roman" panose="02020603050405020304" pitchFamily="18" charset="0"/>
                        </a:rPr>
                        <a:t>Software Version supported PNFD.</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8653674"/>
                  </a:ext>
                </a:extLst>
              </a:tr>
            </a:tbl>
          </a:graphicData>
        </a:graphic>
      </p:graphicFrame>
      <p:sp>
        <p:nvSpPr>
          <p:cNvPr id="8" name="文本占位符 3">
            <a:extLst>
              <a:ext uri="{FF2B5EF4-FFF2-40B4-BE49-F238E27FC236}">
                <a16:creationId xmlns:a16="http://schemas.microsoft.com/office/drawing/2014/main" id="{5FC783E2-A2BF-4429-8781-5B0D19FA981A}"/>
              </a:ext>
            </a:extLst>
          </p:cNvPr>
          <p:cNvSpPr txBox="1">
            <a:spLocks/>
          </p:cNvSpPr>
          <p:nvPr/>
        </p:nvSpPr>
        <p:spPr>
          <a:xfrm>
            <a:off x="0" y="116269"/>
            <a:ext cx="5128392" cy="369332"/>
          </a:xfrm>
          <a:prstGeom prst="rect">
            <a:avLst/>
          </a:prstGeom>
        </p:spPr>
        <p:txBody>
          <a:bodyPr vert="horz" wrap="none" lIns="91440" tIns="45720" rIns="91440" bIns="45720" rtlCol="0" anchor="ctr">
            <a:spAutoFit/>
          </a:bodyPr>
          <a:lstStyle>
            <a:defPPr>
              <a:defRPr lang="en-US"/>
            </a:defPPr>
            <a:lvl1pPr marL="0" algn="l"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285750" indent="-285750" hangingPunct="0">
              <a:buFont typeface="Arial" panose="020B0604020202020204" pitchFamily="34" charset="0"/>
              <a:buNone/>
            </a:pPr>
            <a:r>
              <a:rPr lang="en-US" altLang="zh-CN" sz="1800" b="1" kern="100" dirty="0">
                <a:solidFill>
                  <a:schemeClr val="accent1">
                    <a:lumMod val="50000"/>
                  </a:schemeClr>
                </a:solidFill>
              </a:rPr>
              <a:t>Basic Content of PNF template </a:t>
            </a:r>
            <a:r>
              <a:rPr lang="en-US" altLang="zh-CN" sz="1800" b="1" kern="100" dirty="0">
                <a:solidFill>
                  <a:srgbClr val="FF0000"/>
                </a:solidFill>
              </a:rPr>
              <a:t>PNF-D (DESCRIPTOR)</a:t>
            </a:r>
          </a:p>
        </p:txBody>
      </p:sp>
    </p:spTree>
    <p:extLst>
      <p:ext uri="{BB962C8B-B14F-4D97-AF65-F5344CB8AC3E}">
        <p14:creationId xmlns:p14="http://schemas.microsoft.com/office/powerpoint/2010/main" val="36662454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91D0CB2-4141-4FE9-A2D3-EBFFE161B67C}"/>
              </a:ext>
            </a:extLst>
          </p:cNvPr>
          <p:cNvPicPr>
            <a:picLocks noChangeAspect="1"/>
          </p:cNvPicPr>
          <p:nvPr/>
        </p:nvPicPr>
        <p:blipFill>
          <a:blip r:embed="rId2"/>
          <a:stretch>
            <a:fillRect/>
          </a:stretch>
        </p:blipFill>
        <p:spPr>
          <a:xfrm>
            <a:off x="0" y="1372055"/>
            <a:ext cx="3428571" cy="4780952"/>
          </a:xfrm>
          <a:prstGeom prst="rect">
            <a:avLst/>
          </a:prstGeom>
        </p:spPr>
      </p:pic>
      <p:pic>
        <p:nvPicPr>
          <p:cNvPr id="5" name="Picture 4">
            <a:extLst>
              <a:ext uri="{FF2B5EF4-FFF2-40B4-BE49-F238E27FC236}">
                <a16:creationId xmlns:a16="http://schemas.microsoft.com/office/drawing/2014/main" id="{57797F01-9527-4D75-8D5C-4C22EA3DD2D0}"/>
              </a:ext>
            </a:extLst>
          </p:cNvPr>
          <p:cNvPicPr>
            <a:picLocks noChangeAspect="1"/>
          </p:cNvPicPr>
          <p:nvPr/>
        </p:nvPicPr>
        <p:blipFill>
          <a:blip r:embed="rId3"/>
          <a:stretch>
            <a:fillRect/>
          </a:stretch>
        </p:blipFill>
        <p:spPr>
          <a:xfrm>
            <a:off x="3428571" y="2214912"/>
            <a:ext cx="3419048" cy="3095238"/>
          </a:xfrm>
          <a:prstGeom prst="rect">
            <a:avLst/>
          </a:prstGeom>
        </p:spPr>
      </p:pic>
      <p:pic>
        <p:nvPicPr>
          <p:cNvPr id="6" name="Picture 5">
            <a:extLst>
              <a:ext uri="{FF2B5EF4-FFF2-40B4-BE49-F238E27FC236}">
                <a16:creationId xmlns:a16="http://schemas.microsoft.com/office/drawing/2014/main" id="{40F367A1-946D-4966-8CE6-C16B422BEC64}"/>
              </a:ext>
            </a:extLst>
          </p:cNvPr>
          <p:cNvPicPr>
            <a:picLocks noChangeAspect="1"/>
          </p:cNvPicPr>
          <p:nvPr/>
        </p:nvPicPr>
        <p:blipFill>
          <a:blip r:embed="rId4"/>
          <a:stretch>
            <a:fillRect/>
          </a:stretch>
        </p:blipFill>
        <p:spPr>
          <a:xfrm>
            <a:off x="3640182" y="995732"/>
            <a:ext cx="1552381" cy="1009524"/>
          </a:xfrm>
          <a:prstGeom prst="rect">
            <a:avLst/>
          </a:prstGeom>
        </p:spPr>
      </p:pic>
      <p:pic>
        <p:nvPicPr>
          <p:cNvPr id="7" name="Picture 6">
            <a:extLst>
              <a:ext uri="{FF2B5EF4-FFF2-40B4-BE49-F238E27FC236}">
                <a16:creationId xmlns:a16="http://schemas.microsoft.com/office/drawing/2014/main" id="{DF5F9BD9-441F-4733-B53A-18623C5BAC2D}"/>
              </a:ext>
            </a:extLst>
          </p:cNvPr>
          <p:cNvPicPr>
            <a:picLocks noChangeAspect="1"/>
          </p:cNvPicPr>
          <p:nvPr/>
        </p:nvPicPr>
        <p:blipFill>
          <a:blip r:embed="rId5"/>
          <a:stretch>
            <a:fillRect/>
          </a:stretch>
        </p:blipFill>
        <p:spPr>
          <a:xfrm>
            <a:off x="4900613" y="7370453"/>
            <a:ext cx="1947006" cy="1593005"/>
          </a:xfrm>
          <a:prstGeom prst="rect">
            <a:avLst/>
          </a:prstGeom>
        </p:spPr>
      </p:pic>
      <p:pic>
        <p:nvPicPr>
          <p:cNvPr id="8" name="Picture 7">
            <a:extLst>
              <a:ext uri="{FF2B5EF4-FFF2-40B4-BE49-F238E27FC236}">
                <a16:creationId xmlns:a16="http://schemas.microsoft.com/office/drawing/2014/main" id="{011E9529-8E28-4A09-9D98-76B41AE1C07B}"/>
              </a:ext>
            </a:extLst>
          </p:cNvPr>
          <p:cNvPicPr>
            <a:picLocks noChangeAspect="1"/>
          </p:cNvPicPr>
          <p:nvPr/>
        </p:nvPicPr>
        <p:blipFill>
          <a:blip r:embed="rId6"/>
          <a:stretch>
            <a:fillRect/>
          </a:stretch>
        </p:blipFill>
        <p:spPr>
          <a:xfrm>
            <a:off x="185308" y="6153007"/>
            <a:ext cx="1738472" cy="2873208"/>
          </a:xfrm>
          <a:prstGeom prst="rect">
            <a:avLst/>
          </a:prstGeom>
        </p:spPr>
      </p:pic>
      <p:grpSp>
        <p:nvGrpSpPr>
          <p:cNvPr id="9" name="Group 8">
            <a:extLst>
              <a:ext uri="{FF2B5EF4-FFF2-40B4-BE49-F238E27FC236}">
                <a16:creationId xmlns:a16="http://schemas.microsoft.com/office/drawing/2014/main" id="{AB36448B-08A5-4537-A23C-EFD295354AA0}"/>
              </a:ext>
            </a:extLst>
          </p:cNvPr>
          <p:cNvGrpSpPr/>
          <p:nvPr/>
        </p:nvGrpSpPr>
        <p:grpSpPr>
          <a:xfrm>
            <a:off x="-5269" y="-13353"/>
            <a:ext cx="6863269" cy="9157353"/>
            <a:chOff x="-5269" y="-17858"/>
            <a:chExt cx="6863269" cy="8598180"/>
          </a:xfrm>
        </p:grpSpPr>
        <p:sp>
          <p:nvSpPr>
            <p:cNvPr id="10" name="Rectangle 9">
              <a:extLst>
                <a:ext uri="{FF2B5EF4-FFF2-40B4-BE49-F238E27FC236}">
                  <a16:creationId xmlns:a16="http://schemas.microsoft.com/office/drawing/2014/main" id="{768F0B58-56B2-4E86-80AD-1EDAEE3B9863}"/>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1" name="TextBox 10">
              <a:extLst>
                <a:ext uri="{FF2B5EF4-FFF2-40B4-BE49-F238E27FC236}">
                  <a16:creationId xmlns:a16="http://schemas.microsoft.com/office/drawing/2014/main" id="{543DC833-C7AC-4E80-8319-EBD48586E9F2}"/>
                </a:ext>
              </a:extLst>
            </p:cNvPr>
            <p:cNvSpPr txBox="1"/>
            <p:nvPr/>
          </p:nvSpPr>
          <p:spPr>
            <a:xfrm>
              <a:off x="1611806" y="-17858"/>
              <a:ext cx="3640740"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VNF Information Model</a:t>
              </a:r>
            </a:p>
          </p:txBody>
        </p:sp>
        <p:sp>
          <p:nvSpPr>
            <p:cNvPr id="12" name="Rectangle 11">
              <a:extLst>
                <a:ext uri="{FF2B5EF4-FFF2-40B4-BE49-F238E27FC236}">
                  <a16:creationId xmlns:a16="http://schemas.microsoft.com/office/drawing/2014/main" id="{B29A4C7A-13CC-4F01-B4C1-76306ED1A27F}"/>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34418514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dirty="0">
                <a:solidFill>
                  <a:schemeClr val="bg1"/>
                </a:solidFill>
              </a:rPr>
              <a:t>NF MODEL</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SDC NF Modeling for 5G RAN</a:t>
            </a:r>
          </a:p>
          <a:p>
            <a:endParaRPr lang="en-US" dirty="0">
              <a:solidFill>
                <a:schemeClr val="bg1"/>
              </a:solidFill>
            </a:endParaRPr>
          </a:p>
          <a:p>
            <a:r>
              <a:rPr lang="en-US" dirty="0">
                <a:solidFill>
                  <a:schemeClr val="bg1"/>
                </a:solidFill>
              </a:rPr>
              <a:t>5G SDC Project</a:t>
            </a:r>
            <a:endParaRPr lang="ru-RU" sz="1050" dirty="0">
              <a:solidFill>
                <a:schemeClr val="bg1"/>
              </a:solidFill>
            </a:endParaRPr>
          </a:p>
        </p:txBody>
      </p:sp>
    </p:spTree>
    <p:extLst>
      <p:ext uri="{BB962C8B-B14F-4D97-AF65-F5344CB8AC3E}">
        <p14:creationId xmlns:p14="http://schemas.microsoft.com/office/powerpoint/2010/main" val="17493678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0A8C05C3-3C8D-448C-B584-2F7EA727282F}"/>
              </a:ext>
            </a:extLst>
          </p:cNvPr>
          <p:cNvGrpSpPr/>
          <p:nvPr/>
        </p:nvGrpSpPr>
        <p:grpSpPr>
          <a:xfrm>
            <a:off x="0" y="-64154"/>
            <a:ext cx="6863269" cy="9157353"/>
            <a:chOff x="-5269" y="-17858"/>
            <a:chExt cx="6863269" cy="8598180"/>
          </a:xfrm>
        </p:grpSpPr>
        <p:sp>
          <p:nvSpPr>
            <p:cNvPr id="5" name="Rectangle 4">
              <a:extLst>
                <a:ext uri="{FF2B5EF4-FFF2-40B4-BE49-F238E27FC236}">
                  <a16:creationId xmlns:a16="http://schemas.microsoft.com/office/drawing/2014/main" id="{769C93DF-86F3-4D55-AC0A-E94FC219E02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ED2AE160-80FC-4E57-BE22-DC66FD008158}"/>
                </a:ext>
              </a:extLst>
            </p:cNvPr>
            <p:cNvSpPr txBox="1"/>
            <p:nvPr/>
          </p:nvSpPr>
          <p:spPr>
            <a:xfrm>
              <a:off x="884840" y="-17858"/>
              <a:ext cx="5094664"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SDC PNF MODEL (R3 Casablanca)</a:t>
              </a:r>
            </a:p>
          </p:txBody>
        </p:sp>
        <p:sp>
          <p:nvSpPr>
            <p:cNvPr id="7" name="Rectangle 6">
              <a:extLst>
                <a:ext uri="{FF2B5EF4-FFF2-40B4-BE49-F238E27FC236}">
                  <a16:creationId xmlns:a16="http://schemas.microsoft.com/office/drawing/2014/main" id="{6D9F69A5-BCF2-4EFC-A05C-F47B03716796}"/>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12" name="表格 11">
            <a:extLst>
              <a:ext uri="{FF2B5EF4-FFF2-40B4-BE49-F238E27FC236}">
                <a16:creationId xmlns:a16="http://schemas.microsoft.com/office/drawing/2014/main" id="{54CAD7E6-ED94-4C02-AD96-6387A5C531FB}"/>
              </a:ext>
            </a:extLst>
          </p:cNvPr>
          <p:cNvGraphicFramePr>
            <a:graphicFrameLocks noGrp="1"/>
          </p:cNvGraphicFramePr>
          <p:nvPr>
            <p:extLst>
              <p:ext uri="{D42A27DB-BD31-4B8C-83A1-F6EECF244321}">
                <p14:modId xmlns:p14="http://schemas.microsoft.com/office/powerpoint/2010/main" val="1488798669"/>
              </p:ext>
            </p:extLst>
          </p:nvPr>
        </p:nvGraphicFramePr>
        <p:xfrm>
          <a:off x="71440" y="899949"/>
          <a:ext cx="6724650" cy="3370616"/>
        </p:xfrm>
        <a:graphic>
          <a:graphicData uri="http://schemas.openxmlformats.org/drawingml/2006/table">
            <a:tbl>
              <a:tblPr firstRow="1" firstCol="1" bandRow="1">
                <a:tableStyleId>{5C22544A-7EE6-4342-B048-85BDC9FD1C3A}</a:tableStyleId>
              </a:tblPr>
              <a:tblGrid>
                <a:gridCol w="2179285">
                  <a:extLst>
                    <a:ext uri="{9D8B030D-6E8A-4147-A177-3AD203B41FA5}">
                      <a16:colId xmlns:a16="http://schemas.microsoft.com/office/drawing/2014/main" val="20000"/>
                    </a:ext>
                  </a:extLst>
                </a:gridCol>
                <a:gridCol w="4545365">
                  <a:extLst>
                    <a:ext uri="{9D8B030D-6E8A-4147-A177-3AD203B41FA5}">
                      <a16:colId xmlns:a16="http://schemas.microsoft.com/office/drawing/2014/main" val="20001"/>
                    </a:ext>
                  </a:extLst>
                </a:gridCol>
              </a:tblGrid>
              <a:tr h="275055">
                <a:tc>
                  <a:txBody>
                    <a:bodyPr/>
                    <a:lstStyle/>
                    <a:p>
                      <a:pPr algn="ctr" hangingPunct="0">
                        <a:lnSpc>
                          <a:spcPct val="115000"/>
                        </a:lnSpc>
                        <a:spcAft>
                          <a:spcPts val="0"/>
                        </a:spcAft>
                      </a:pPr>
                      <a:r>
                        <a:rPr lang="en-GB" altLang="zh-CN" sz="1600" kern="100" dirty="0">
                          <a:solidFill>
                            <a:schemeClr val="bg1"/>
                          </a:solidFill>
                          <a:effectLst/>
                        </a:rPr>
                        <a:t>Contents</a:t>
                      </a:r>
                      <a:endParaRPr lang="zh-CN" altLang="zh-CN" sz="1600" b="1"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algn="ctr" hangingPunct="0">
                        <a:lnSpc>
                          <a:spcPct val="115000"/>
                        </a:lnSpc>
                        <a:spcAft>
                          <a:spcPts val="0"/>
                        </a:spcAft>
                      </a:pPr>
                      <a:r>
                        <a:rPr lang="en-GB" sz="1600" kern="100" dirty="0">
                          <a:solidFill>
                            <a:schemeClr val="bg1"/>
                          </a:solidFill>
                          <a:effectLst/>
                        </a:rPr>
                        <a:t>Description</a:t>
                      </a:r>
                      <a:endParaRPr lang="zh-CN" sz="1600" b="1"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0"/>
                  </a:ext>
                </a:extLst>
              </a:tr>
              <a:tr h="214524">
                <a:tc>
                  <a:txBody>
                    <a:bodyPr/>
                    <a:lstStyle/>
                    <a:p>
                      <a:pPr hangingPunct="0">
                        <a:spcAft>
                          <a:spcPts val="0"/>
                        </a:spcAft>
                      </a:pPr>
                      <a:r>
                        <a:rPr lang="en-GB" sz="1600" kern="100" dirty="0" err="1">
                          <a:solidFill>
                            <a:srgbClr val="FFFF00"/>
                          </a:solidFill>
                          <a:effectLst/>
                          <a:latin typeface="+mn-lt"/>
                        </a:rPr>
                        <a:t>pnfId</a:t>
                      </a:r>
                      <a:r>
                        <a:rPr lang="en-GB" sz="1600" kern="100" dirty="0">
                          <a:solidFill>
                            <a:srgbClr val="FFFF00"/>
                          </a:solidFill>
                          <a:effectLst/>
                          <a:latin typeface="+mn-lt"/>
                        </a:rPr>
                        <a:t>*</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solidFill>
                            <a:schemeClr val="tx1"/>
                          </a:solidFill>
                          <a:effectLst/>
                          <a:latin typeface="+mn-lt"/>
                        </a:rPr>
                        <a:t>Identifier of this </a:t>
                      </a:r>
                      <a:r>
                        <a:rPr lang="en-GB" sz="1600" kern="100" dirty="0" err="1">
                          <a:solidFill>
                            <a:schemeClr val="tx1"/>
                          </a:solidFill>
                          <a:effectLst/>
                          <a:latin typeface="+mn-lt"/>
                        </a:rPr>
                        <a:t>Pnf</a:t>
                      </a:r>
                      <a:r>
                        <a:rPr lang="en-GB" sz="1600" kern="100" dirty="0">
                          <a:solidFill>
                            <a:schemeClr val="tx1"/>
                          </a:solidFill>
                          <a:effectLst/>
                          <a:latin typeface="+mn-lt"/>
                        </a:rPr>
                        <a:t> information element. CORRELATIONID (A&amp;AI).  </a:t>
                      </a:r>
                      <a:r>
                        <a:rPr lang="en-GB" sz="1600" kern="100" dirty="0">
                          <a:solidFill>
                            <a:srgbClr val="FF0000"/>
                          </a:solidFill>
                          <a:effectLst/>
                          <a:latin typeface="+mn-lt"/>
                        </a:rPr>
                        <a:t>ACTION: Discuss further</a:t>
                      </a:r>
                      <a:endParaRPr lang="zh-CN" sz="1600" kern="100" dirty="0">
                        <a:solidFill>
                          <a:srgbClr val="FF0000"/>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1"/>
                  </a:ext>
                </a:extLst>
              </a:tr>
              <a:tr h="407960">
                <a:tc>
                  <a:txBody>
                    <a:bodyPr/>
                    <a:lstStyle/>
                    <a:p>
                      <a:pPr hangingPunct="0">
                        <a:spcAft>
                          <a:spcPts val="0"/>
                        </a:spcAft>
                      </a:pPr>
                      <a:r>
                        <a:rPr lang="en-US" altLang="zh-CN" sz="1600" kern="100" dirty="0" err="1">
                          <a:solidFill>
                            <a:srgbClr val="FFFF00"/>
                          </a:solidFill>
                          <a:effectLst/>
                          <a:latin typeface="+mn-lt"/>
                          <a:ea typeface="Times New Roman" panose="02020603050405020304" pitchFamily="18" charset="0"/>
                          <a:cs typeface="Times New Roman" panose="02020603050405020304" pitchFamily="18" charset="0"/>
                        </a:rPr>
                        <a:t>pnfType</a:t>
                      </a:r>
                      <a:r>
                        <a:rPr lang="en-US" altLang="zh-CN" sz="1600" kern="100" dirty="0">
                          <a:solidFill>
                            <a:srgbClr val="FFFF00"/>
                          </a:solidFill>
                          <a:effectLst/>
                          <a:latin typeface="+mn-lt"/>
                          <a:ea typeface="Times New Roman" panose="02020603050405020304" pitchFamily="18" charset="0"/>
                          <a:cs typeface="Times New Roman" panose="02020603050405020304" pitchFamily="18" charset="0"/>
                        </a:rPr>
                        <a:t> (template)*</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chemeClr val="tx1"/>
                          </a:solidFill>
                          <a:latin typeface="+mn-lt"/>
                        </a:rPr>
                        <a:t>Type of Resource. NEW type: PNF (pre-defined in SDC)</a:t>
                      </a:r>
                    </a:p>
                  </a:txBody>
                  <a:tcPr marL="17780" marR="68580" marT="0" marB="0" anchor="ctr"/>
                </a:tc>
                <a:extLst>
                  <a:ext uri="{0D108BD9-81ED-4DB2-BD59-A6C34878D82A}">
                    <a16:rowId xmlns:a16="http://schemas.microsoft.com/office/drawing/2014/main" val="10002"/>
                  </a:ext>
                </a:extLst>
              </a:tr>
              <a:tr h="214524">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rgbClr val="FFFF00"/>
                          </a:solidFill>
                          <a:latin typeface="+mn-lt"/>
                        </a:rPr>
                        <a:t>Category*</a:t>
                      </a:r>
                    </a:p>
                  </a:txBody>
                  <a:tcPr marL="17780" marR="68580" marT="0" marB="0" anchor="ctr"/>
                </a:tc>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chemeClr val="tx1"/>
                          </a:solidFill>
                          <a:latin typeface="+mn-lt"/>
                        </a:rPr>
                        <a:t>PNF category, e.g. infrastructure</a:t>
                      </a:r>
                    </a:p>
                  </a:txBody>
                  <a:tcPr marL="17780" marR="68580" marT="0" marB="0" anchor="ctr"/>
                </a:tc>
                <a:extLst>
                  <a:ext uri="{0D108BD9-81ED-4DB2-BD59-A6C34878D82A}">
                    <a16:rowId xmlns:a16="http://schemas.microsoft.com/office/drawing/2014/main" val="10003"/>
                  </a:ext>
                </a:extLst>
              </a:tr>
              <a:tr h="214524">
                <a:tc>
                  <a:txBody>
                    <a:bodyPr/>
                    <a:lstStyle/>
                    <a:p>
                      <a:pPr hangingPunct="0">
                        <a:spcAft>
                          <a:spcPts val="0"/>
                        </a:spcAft>
                      </a:pPr>
                      <a:r>
                        <a:rPr lang="en-GB" sz="1600" kern="100" dirty="0">
                          <a:solidFill>
                            <a:srgbClr val="FFFF00"/>
                          </a:solidFill>
                          <a:effectLst/>
                          <a:latin typeface="+mn-lt"/>
                        </a:rPr>
                        <a:t>Vendor (template)* </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solidFill>
                            <a:schemeClr val="tx1"/>
                          </a:solidFill>
                          <a:effectLst/>
                          <a:latin typeface="+mn-lt"/>
                        </a:rPr>
                        <a:t>Identifies the vendor of the PNF. MANDATORY</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4"/>
                  </a:ext>
                </a:extLst>
              </a:tr>
              <a:tr h="407960">
                <a:tc>
                  <a:txBody>
                    <a:bodyPr/>
                    <a:lstStyle/>
                    <a:p>
                      <a:pPr hangingPunct="0">
                        <a:spcAft>
                          <a:spcPts val="0"/>
                        </a:spcAft>
                      </a:pPr>
                      <a:r>
                        <a:rPr lang="en-GB" sz="1600" kern="100" dirty="0">
                          <a:solidFill>
                            <a:srgbClr val="FFFF00"/>
                          </a:solidFill>
                          <a:effectLst/>
                          <a:latin typeface="+mn-lt"/>
                        </a:rPr>
                        <a:t>Name*</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solidFill>
                            <a:schemeClr val="tx1"/>
                          </a:solidFill>
                          <a:effectLst/>
                          <a:latin typeface="+mn-lt"/>
                        </a:rPr>
                        <a:t>Provides the human readable name of the PNF.</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5"/>
                  </a:ext>
                </a:extLst>
              </a:tr>
              <a:tr h="214524">
                <a:tc>
                  <a:txBody>
                    <a:bodyPr/>
                    <a:lstStyle/>
                    <a:p>
                      <a:pPr marL="0" algn="l" defTabSz="914400" rtl="0" eaLnBrk="1" latinLnBrk="0" hangingPunct="0">
                        <a:spcAft>
                          <a:spcPts val="0"/>
                        </a:spcAft>
                      </a:pPr>
                      <a:r>
                        <a:rPr lang="en-US" altLang="zh-CN" sz="1600" b="1" kern="100" dirty="0" err="1">
                          <a:solidFill>
                            <a:srgbClr val="FFFF00"/>
                          </a:solidFill>
                          <a:effectLst/>
                          <a:latin typeface="+mn-lt"/>
                          <a:ea typeface="+mn-ea"/>
                          <a:cs typeface="+mn-cs"/>
                        </a:rPr>
                        <a:t>vendorrelease</a:t>
                      </a:r>
                      <a:r>
                        <a:rPr lang="en-US" altLang="zh-CN" sz="1600" b="1" kern="100" dirty="0">
                          <a:solidFill>
                            <a:srgbClr val="FFFF00"/>
                          </a:solidFill>
                          <a:effectLst/>
                          <a:latin typeface="+mn-lt"/>
                          <a:ea typeface="+mn-ea"/>
                          <a:cs typeface="+mn-cs"/>
                        </a:rPr>
                        <a:t> * </a:t>
                      </a:r>
                      <a:endParaRPr lang="zh-CN" sz="1600" b="1" kern="100" dirty="0">
                        <a:solidFill>
                          <a:srgbClr val="FFFF00"/>
                        </a:solidFill>
                        <a:effectLst/>
                        <a:latin typeface="+mn-lt"/>
                        <a:ea typeface="+mn-ea"/>
                        <a:cs typeface="+mn-cs"/>
                      </a:endParaRPr>
                    </a:p>
                  </a:txBody>
                  <a:tcPr marL="17780" marR="68580" marT="0" marB="0" anchor="ctr"/>
                </a:tc>
                <a:tc>
                  <a:txBody>
                    <a:bodyPr/>
                    <a:lstStyle/>
                    <a:p>
                      <a:pPr hangingPunct="0">
                        <a:spcAft>
                          <a:spcPts val="0"/>
                        </a:spcAft>
                      </a:pPr>
                      <a:r>
                        <a:rPr lang="en-US" altLang="zh-CN" sz="1600" dirty="0">
                          <a:solidFill>
                            <a:schemeClr val="tx1"/>
                          </a:solidFill>
                          <a:latin typeface="+mn-lt"/>
                        </a:rPr>
                        <a:t>Vendor release. MANDATORY</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6"/>
                  </a:ext>
                </a:extLst>
              </a:tr>
              <a:tr h="214524">
                <a:tc>
                  <a:txBody>
                    <a:bodyPr/>
                    <a:lstStyle/>
                    <a:p>
                      <a:pPr marL="0" algn="l" defTabSz="914400" rtl="0" eaLnBrk="1" latinLnBrk="0" hangingPunct="0">
                        <a:spcAft>
                          <a:spcPts val="0"/>
                        </a:spcAft>
                      </a:pPr>
                      <a:r>
                        <a:rPr lang="en-US" altLang="zh-CN" sz="1600" b="1" dirty="0" err="1">
                          <a:solidFill>
                            <a:srgbClr val="FFFF00"/>
                          </a:solidFill>
                          <a:latin typeface="+mn-lt"/>
                        </a:rPr>
                        <a:t>vendormodelNumber</a:t>
                      </a:r>
                      <a:r>
                        <a:rPr lang="en-US" altLang="zh-CN" sz="1600" b="1" dirty="0">
                          <a:solidFill>
                            <a:srgbClr val="FFFF00"/>
                          </a:solidFill>
                          <a:latin typeface="+mn-lt"/>
                        </a:rPr>
                        <a:t>*</a:t>
                      </a:r>
                      <a:endParaRPr lang="zh-CN" sz="1600" b="1" kern="100" dirty="0">
                        <a:solidFill>
                          <a:srgbClr val="FFFF00"/>
                        </a:solidFill>
                        <a:effectLst/>
                        <a:latin typeface="+mn-lt"/>
                        <a:ea typeface="+mn-ea"/>
                        <a:cs typeface="+mn-cs"/>
                      </a:endParaRPr>
                    </a:p>
                  </a:txBody>
                  <a:tcPr marL="17780" marR="68580" marT="0" marB="0" anchor="ctr"/>
                </a:tc>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chemeClr val="tx1"/>
                          </a:solidFill>
                          <a:latin typeface="+mn-lt"/>
                        </a:rPr>
                        <a:t>PNF Model value (link to A&amp;AI)</a:t>
                      </a:r>
                    </a:p>
                  </a:txBody>
                  <a:tcPr marL="17780" marR="68580" marT="0" marB="0" anchor="ctr"/>
                </a:tc>
                <a:extLst>
                  <a:ext uri="{0D108BD9-81ED-4DB2-BD59-A6C34878D82A}">
                    <a16:rowId xmlns:a16="http://schemas.microsoft.com/office/drawing/2014/main" val="10007"/>
                  </a:ext>
                </a:extLst>
              </a:tr>
              <a:tr h="214524">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b="1" kern="100" dirty="0" err="1">
                          <a:solidFill>
                            <a:srgbClr val="FFFF00"/>
                          </a:solidFill>
                          <a:effectLst/>
                          <a:latin typeface="+mn-lt"/>
                          <a:ea typeface="+mn-ea"/>
                          <a:cs typeface="+mn-cs"/>
                        </a:rPr>
                        <a:t>functionDescription</a:t>
                      </a:r>
                      <a:r>
                        <a:rPr lang="en-US" altLang="zh-CN" sz="1600" b="1" kern="100" dirty="0">
                          <a:solidFill>
                            <a:srgbClr val="FFFF00"/>
                          </a:solidFill>
                          <a:effectLst/>
                          <a:latin typeface="+mn-lt"/>
                          <a:ea typeface="+mn-ea"/>
                          <a:cs typeface="+mn-cs"/>
                        </a:rPr>
                        <a:t>*</a:t>
                      </a:r>
                      <a:endParaRPr lang="zh-CN" altLang="zh-CN" sz="1600" b="1" kern="100" dirty="0">
                        <a:solidFill>
                          <a:srgbClr val="FFFF00"/>
                        </a:solidFill>
                        <a:effectLst/>
                        <a:latin typeface="+mn-lt"/>
                        <a:ea typeface="+mn-ea"/>
                        <a:cs typeface="+mn-cs"/>
                      </a:endParaRPr>
                    </a:p>
                  </a:txBody>
                  <a:tcPr marL="17780" marR="68580" marT="0" marB="0" anchor="ctr">
                    <a:lnB w="12700" cap="flat" cmpd="sng" algn="ctr">
                      <a:solidFill>
                        <a:schemeClr val="tx1"/>
                      </a:solidFill>
                      <a:prstDash val="solid"/>
                      <a:round/>
                      <a:headEnd type="none" w="med" len="med"/>
                      <a:tailEnd type="none" w="med" len="med"/>
                    </a:lnB>
                  </a:tcPr>
                </a:tc>
                <a:tc>
                  <a:txBody>
                    <a:bodyPr/>
                    <a:lstStyle/>
                    <a:p>
                      <a:pPr hangingPunct="0">
                        <a:spcAft>
                          <a:spcPts val="0"/>
                        </a:spcAft>
                      </a:pPr>
                      <a:r>
                        <a:rPr lang="en-US" altLang="zh-CN" sz="1600" kern="100" dirty="0">
                          <a:solidFill>
                            <a:schemeClr val="tx1"/>
                          </a:solidFill>
                          <a:effectLst/>
                          <a:latin typeface="+mn-lt"/>
                          <a:ea typeface="Times New Roman" panose="02020603050405020304" pitchFamily="18" charset="0"/>
                          <a:cs typeface="Times New Roman" panose="02020603050405020304" pitchFamily="18" charset="0"/>
                        </a:rPr>
                        <a:t>Describes the PNF function</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292278">
                <a:tc>
                  <a:txBody>
                    <a:bodyPr/>
                    <a:lstStyle/>
                    <a:p>
                      <a:pPr hangingPunct="0">
                        <a:spcAft>
                          <a:spcPts val="0"/>
                        </a:spcAft>
                      </a:pPr>
                      <a:r>
                        <a:rPr lang="en-US" altLang="zh-CN" sz="1600" b="1" kern="100" dirty="0" err="1">
                          <a:solidFill>
                            <a:schemeClr val="bg1"/>
                          </a:solidFill>
                          <a:effectLst/>
                          <a:latin typeface="+mn-lt"/>
                          <a:ea typeface="Times New Roman" panose="02020603050405020304" pitchFamily="18" charset="0"/>
                          <a:cs typeface="Times New Roman" panose="02020603050405020304" pitchFamily="18" charset="0"/>
                        </a:rPr>
                        <a:t>software_versions</a:t>
                      </a:r>
                      <a:endParaRPr lang="zh-CN" sz="1600" b="1" kern="100" dirty="0">
                        <a:solidFill>
                          <a:schemeClr val="bg1"/>
                        </a:solidFill>
                        <a:effectLst/>
                        <a:latin typeface="+mn-lt"/>
                        <a:ea typeface="Times New Roman" panose="02020603050405020304" pitchFamily="18" charset="0"/>
                        <a:cs typeface="Times New Roman" panose="02020603050405020304" pitchFamily="18" charset="0"/>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The </a:t>
                      </a:r>
                      <a:r>
                        <a:rPr lang="en-US" altLang="zh-CN" sz="1600" b="1" kern="100" dirty="0">
                          <a:solidFill>
                            <a:schemeClr val="tx1"/>
                          </a:solidFill>
                          <a:effectLst/>
                          <a:latin typeface="+mn-lt"/>
                          <a:ea typeface="Times New Roman" panose="02020603050405020304" pitchFamily="18" charset="0"/>
                          <a:cs typeface="Times New Roman" panose="02020603050405020304" pitchFamily="18" charset="0"/>
                        </a:rPr>
                        <a:t>EXPECTED</a:t>
                      </a:r>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 software to be supported by the PNF. </a:t>
                      </a:r>
                    </a:p>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(see TOPIC: </a:t>
                      </a:r>
                      <a:r>
                        <a:rPr lang="en-US" altLang="zh-CN" sz="1600" b="0" kern="100" dirty="0" err="1">
                          <a:solidFill>
                            <a:schemeClr val="tx1"/>
                          </a:solidFill>
                          <a:effectLst/>
                          <a:latin typeface="+mn-lt"/>
                          <a:ea typeface="Times New Roman" panose="02020603050405020304" pitchFamily="18" charset="0"/>
                          <a:cs typeface="Times New Roman" panose="02020603050405020304" pitchFamily="18" charset="0"/>
                        </a:rPr>
                        <a:t>SWVersionList</a:t>
                      </a:r>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sp>
        <p:nvSpPr>
          <p:cNvPr id="8" name="TextBox 7">
            <a:extLst>
              <a:ext uri="{FF2B5EF4-FFF2-40B4-BE49-F238E27FC236}">
                <a16:creationId xmlns:a16="http://schemas.microsoft.com/office/drawing/2014/main" id="{A4C0573F-B0BC-47DB-98A6-BCA0CC7451C9}"/>
              </a:ext>
            </a:extLst>
          </p:cNvPr>
          <p:cNvSpPr txBox="1"/>
          <p:nvPr/>
        </p:nvSpPr>
        <p:spPr>
          <a:xfrm>
            <a:off x="76200" y="8803514"/>
            <a:ext cx="6781800" cy="246221"/>
          </a:xfrm>
          <a:prstGeom prst="rect">
            <a:avLst/>
          </a:prstGeom>
          <a:noFill/>
        </p:spPr>
        <p:txBody>
          <a:bodyPr wrap="square" rtlCol="0">
            <a:spAutoFit/>
          </a:bodyPr>
          <a:lstStyle/>
          <a:p>
            <a:r>
              <a:rPr lang="en-US" sz="1000" i="1" dirty="0"/>
              <a:t>From Potential PNF template for PNF S/W management &amp; </a:t>
            </a:r>
            <a:r>
              <a:rPr lang="en-US" sz="1000" i="1"/>
              <a:t>change mgmt. </a:t>
            </a:r>
            <a:r>
              <a:rPr lang="en-US" sz="1000" i="1" dirty="0"/>
              <a:t>(</a:t>
            </a:r>
            <a:r>
              <a:rPr lang="en-US" sz="1000" i="1" dirty="0" err="1"/>
              <a:t>Lixiang,YaoguangWang</a:t>
            </a:r>
            <a:r>
              <a:rPr lang="en-US" sz="1000" i="1" dirty="0"/>
              <a:t>, </a:t>
            </a:r>
            <a:r>
              <a:rPr lang="en-US" sz="1000" i="1" dirty="0" err="1"/>
              <a:t>ChangMing</a:t>
            </a:r>
            <a:r>
              <a:rPr lang="en-US" sz="1000" i="1" dirty="0"/>
              <a:t> Bai </a:t>
            </a:r>
            <a:r>
              <a:rPr lang="en-US" sz="1000" i="1" dirty="0" err="1"/>
              <a:t>Hwawei</a:t>
            </a:r>
            <a:r>
              <a:rPr lang="en-US" sz="1000" i="1" dirty="0"/>
              <a:t>)</a:t>
            </a:r>
          </a:p>
        </p:txBody>
      </p:sp>
      <p:sp>
        <p:nvSpPr>
          <p:cNvPr id="9" name="TextBox 8">
            <a:extLst>
              <a:ext uri="{FF2B5EF4-FFF2-40B4-BE49-F238E27FC236}">
                <a16:creationId xmlns:a16="http://schemas.microsoft.com/office/drawing/2014/main" id="{BC031D21-74FF-4810-B562-8FFA79F56655}"/>
              </a:ext>
            </a:extLst>
          </p:cNvPr>
          <p:cNvSpPr txBox="1"/>
          <p:nvPr/>
        </p:nvSpPr>
        <p:spPr>
          <a:xfrm>
            <a:off x="482493" y="8240007"/>
            <a:ext cx="2949141" cy="369332"/>
          </a:xfrm>
          <a:prstGeom prst="rect">
            <a:avLst/>
          </a:prstGeom>
          <a:solidFill>
            <a:srgbClr val="FFFF00"/>
          </a:solidFill>
        </p:spPr>
        <p:txBody>
          <a:bodyPr wrap="none" rtlCol="0">
            <a:spAutoFit/>
          </a:bodyPr>
          <a:lstStyle/>
          <a:p>
            <a:r>
              <a:rPr lang="en-US" dirty="0">
                <a:solidFill>
                  <a:srgbClr val="FF0000"/>
                </a:solidFill>
              </a:rPr>
              <a:t>*Already supported in Beijing</a:t>
            </a:r>
          </a:p>
        </p:txBody>
      </p:sp>
      <p:sp>
        <p:nvSpPr>
          <p:cNvPr id="2" name="TextBox 1">
            <a:extLst>
              <a:ext uri="{FF2B5EF4-FFF2-40B4-BE49-F238E27FC236}">
                <a16:creationId xmlns:a16="http://schemas.microsoft.com/office/drawing/2014/main" id="{709EA65D-5797-40E6-AFB2-5F9A736E2036}"/>
              </a:ext>
            </a:extLst>
          </p:cNvPr>
          <p:cNvSpPr txBox="1"/>
          <p:nvPr/>
        </p:nvSpPr>
        <p:spPr>
          <a:xfrm>
            <a:off x="318264" y="4740034"/>
            <a:ext cx="5666509" cy="1754326"/>
          </a:xfrm>
          <a:prstGeom prst="rect">
            <a:avLst/>
          </a:prstGeom>
          <a:noFill/>
        </p:spPr>
        <p:txBody>
          <a:bodyPr wrap="square" rtlCol="0">
            <a:spAutoFit/>
          </a:bodyPr>
          <a:lstStyle/>
          <a:p>
            <a:r>
              <a:rPr lang="en-US" b="1" dirty="0"/>
              <a:t>Sept 4 ACTION </a:t>
            </a:r>
            <a:r>
              <a:rPr lang="en-US" dirty="0"/>
              <a:t>– SDC working with integration team that will use </a:t>
            </a:r>
            <a:r>
              <a:rPr lang="en-US" dirty="0" err="1"/>
              <a:t>software_versions</a:t>
            </a:r>
            <a:r>
              <a:rPr lang="en-US" dirty="0"/>
              <a:t>. Ben will ask on the Thursday (SW Upgrade Use Case Call)</a:t>
            </a:r>
          </a:p>
          <a:p>
            <a:r>
              <a:rPr lang="en-US" b="1" dirty="0"/>
              <a:t>ACTION </a:t>
            </a:r>
            <a:r>
              <a:rPr lang="en-US" dirty="0"/>
              <a:t>– Coordinate Modeling Calls? (For Michael </a:t>
            </a:r>
            <a:r>
              <a:rPr lang="en-US" dirty="0" err="1"/>
              <a:t>Lando</a:t>
            </a:r>
            <a:r>
              <a:rPr lang="en-US" dirty="0"/>
              <a:t>) (Tues) “Merge” every once in a while to Sync up. Contact: Deng Hui</a:t>
            </a:r>
          </a:p>
        </p:txBody>
      </p:sp>
    </p:spTree>
    <p:extLst>
      <p:ext uri="{BB962C8B-B14F-4D97-AF65-F5344CB8AC3E}">
        <p14:creationId xmlns:p14="http://schemas.microsoft.com/office/powerpoint/2010/main" val="163549564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A2B2F9A-1168-4A0E-9665-F9096C9AB2BF}"/>
              </a:ext>
            </a:extLst>
          </p:cNvPr>
          <p:cNvSpPr txBox="1"/>
          <p:nvPr/>
        </p:nvSpPr>
        <p:spPr>
          <a:xfrm>
            <a:off x="84556" y="498071"/>
            <a:ext cx="6351547" cy="6247864"/>
          </a:xfrm>
          <a:prstGeom prst="rect">
            <a:avLst/>
          </a:prstGeom>
          <a:noFill/>
        </p:spPr>
        <p:txBody>
          <a:bodyPr wrap="none" rtlCol="0">
            <a:spAutoFit/>
          </a:bodyPr>
          <a:lstStyle/>
          <a:p>
            <a:r>
              <a:rPr lang="en-US" sz="1600" dirty="0"/>
              <a:t>July 31, 2018 Discussion about </a:t>
            </a:r>
            <a:r>
              <a:rPr lang="en-US" sz="1600" b="1" dirty="0" err="1">
                <a:solidFill>
                  <a:srgbClr val="FF0000"/>
                </a:solidFill>
              </a:rPr>
              <a:t>software_versions</a:t>
            </a:r>
            <a:endParaRPr lang="en-US" sz="1600" dirty="0">
              <a:solidFill>
                <a:srgbClr val="FF0000"/>
              </a:solidFill>
            </a:endParaRPr>
          </a:p>
          <a:p>
            <a:r>
              <a:rPr lang="en-US" sz="1600" b="1" dirty="0">
                <a:solidFill>
                  <a:srgbClr val="0000CC"/>
                </a:solidFill>
              </a:rPr>
              <a:t>TOPIC:</a:t>
            </a:r>
          </a:p>
          <a:p>
            <a:r>
              <a:rPr lang="en-US" sz="1600" b="1" dirty="0" err="1">
                <a:solidFill>
                  <a:srgbClr val="FF0000"/>
                </a:solidFill>
              </a:rPr>
              <a:t>software_versions</a:t>
            </a:r>
            <a:r>
              <a:rPr lang="en-US" sz="1600" b="1" dirty="0">
                <a:solidFill>
                  <a:srgbClr val="FF0000"/>
                </a:solidFill>
              </a:rPr>
              <a:t> in the PNF Model (in Casablanca R3)</a:t>
            </a:r>
          </a:p>
          <a:p>
            <a:r>
              <a:rPr lang="en-US" sz="1600" dirty="0"/>
              <a:t>Problem Statement: How will it be defined in SDC</a:t>
            </a:r>
          </a:p>
          <a:p>
            <a:r>
              <a:rPr lang="en-US" sz="1600" dirty="0"/>
              <a:t>Objective want to have a list of S/W versions</a:t>
            </a:r>
          </a:p>
          <a:p>
            <a:endParaRPr lang="en-US" sz="1600" dirty="0"/>
          </a:p>
          <a:p>
            <a:r>
              <a:rPr lang="en-US" sz="1600" b="1" dirty="0">
                <a:solidFill>
                  <a:srgbClr val="0000CC"/>
                </a:solidFill>
              </a:rPr>
              <a:t>SOLUTION</a:t>
            </a:r>
          </a:p>
          <a:p>
            <a:r>
              <a:rPr lang="en-US" sz="1600" dirty="0"/>
              <a:t>Will be a </a:t>
            </a:r>
            <a:r>
              <a:rPr lang="en-US" sz="1600" b="1" dirty="0">
                <a:solidFill>
                  <a:srgbClr val="0000CC"/>
                </a:solidFill>
              </a:rPr>
              <a:t>property (STRING)</a:t>
            </a:r>
          </a:p>
          <a:p>
            <a:r>
              <a:rPr lang="en-US" sz="1600" dirty="0"/>
              <a:t>REASON: Meta-Data can’t have lists so modeled as a Property.</a:t>
            </a:r>
          </a:p>
          <a:p>
            <a:r>
              <a:rPr lang="en-US" sz="1600" b="1" dirty="0">
                <a:solidFill>
                  <a:srgbClr val="FF0000"/>
                </a:solidFill>
              </a:rPr>
              <a:t>TOSCA </a:t>
            </a:r>
            <a:r>
              <a:rPr lang="en-US" sz="1600" dirty="0">
                <a:solidFill>
                  <a:srgbClr val="FF0000"/>
                </a:solidFill>
              </a:rPr>
              <a:t>model</a:t>
            </a:r>
            <a:r>
              <a:rPr lang="en-US" sz="1600" dirty="0"/>
              <a:t> has different sections</a:t>
            </a:r>
          </a:p>
          <a:p>
            <a:r>
              <a:rPr lang="en-US" sz="1600" dirty="0"/>
              <a:t>Notes: Vendor/resource version as META-DATA for NF</a:t>
            </a:r>
          </a:p>
          <a:p>
            <a:r>
              <a:rPr lang="en-US" sz="1600" dirty="0"/>
              <a:t>If this is a property has different set of validations</a:t>
            </a:r>
          </a:p>
          <a:p>
            <a:r>
              <a:rPr lang="en-US" sz="1600" dirty="0"/>
              <a:t>Properties are model information</a:t>
            </a:r>
          </a:p>
          <a:p>
            <a:r>
              <a:rPr lang="en-US" sz="1600" dirty="0"/>
              <a:t>Inputs to set properties.</a:t>
            </a:r>
          </a:p>
          <a:p>
            <a:r>
              <a:rPr lang="en-US" sz="1600" dirty="0"/>
              <a:t>Meta-Data (section of TOSCA model of PNF)</a:t>
            </a:r>
          </a:p>
          <a:p>
            <a:r>
              <a:rPr lang="en-US" sz="1600" dirty="0"/>
              <a:t>Constraints can be imposed upon Properties</a:t>
            </a:r>
          </a:p>
          <a:p>
            <a:r>
              <a:rPr lang="en-US" sz="1600" dirty="0"/>
              <a:t>An enhancement on “meta-data” which you can impose </a:t>
            </a:r>
          </a:p>
          <a:p>
            <a:r>
              <a:rPr lang="en-US" sz="1600" dirty="0"/>
              <a:t>Proper / valid values upon the Properties.</a:t>
            </a:r>
          </a:p>
          <a:p>
            <a:r>
              <a:rPr lang="en-US" sz="1600" dirty="0"/>
              <a:t>New DATATYPES would need to go through Modeling Sub-committee</a:t>
            </a:r>
          </a:p>
          <a:p>
            <a:endParaRPr lang="en-US" sz="1600" dirty="0"/>
          </a:p>
          <a:p>
            <a:r>
              <a:rPr lang="en-US" sz="1600" b="1" dirty="0">
                <a:solidFill>
                  <a:srgbClr val="0000CC"/>
                </a:solidFill>
              </a:rPr>
              <a:t>Discussion</a:t>
            </a:r>
          </a:p>
          <a:p>
            <a:r>
              <a:rPr lang="en-US" sz="1600" dirty="0"/>
              <a:t>Linda Horn (Nokia) “don’t we only need ONE Expected S/W version?”</a:t>
            </a:r>
          </a:p>
          <a:p>
            <a:r>
              <a:rPr lang="en-US" sz="1600" dirty="0"/>
              <a:t>Li Xiang (CMCC) “we need a list”</a:t>
            </a:r>
          </a:p>
          <a:p>
            <a:r>
              <a:rPr lang="en-US" sz="1600" dirty="0"/>
              <a:t>DESCRIPTION for </a:t>
            </a:r>
            <a:r>
              <a:rPr lang="en-US" sz="1600" dirty="0" err="1"/>
              <a:t>software_versions</a:t>
            </a:r>
            <a:r>
              <a:rPr lang="en-US" sz="1600" dirty="0"/>
              <a:t> – to highlight features in a SW version.</a:t>
            </a:r>
          </a:p>
          <a:p>
            <a:r>
              <a:rPr lang="en-US" sz="1600" dirty="0"/>
              <a:t>	e.g. the set of Services the S/W is targeted for. </a:t>
            </a:r>
          </a:p>
        </p:txBody>
      </p:sp>
      <p:grpSp>
        <p:nvGrpSpPr>
          <p:cNvPr id="3" name="Group 2">
            <a:extLst>
              <a:ext uri="{FF2B5EF4-FFF2-40B4-BE49-F238E27FC236}">
                <a16:creationId xmlns:a16="http://schemas.microsoft.com/office/drawing/2014/main" id="{0A8C05C3-3C8D-448C-B584-2F7EA727282F}"/>
              </a:ext>
            </a:extLst>
          </p:cNvPr>
          <p:cNvGrpSpPr/>
          <p:nvPr/>
        </p:nvGrpSpPr>
        <p:grpSpPr>
          <a:xfrm>
            <a:off x="0" y="-64154"/>
            <a:ext cx="6863269" cy="9157353"/>
            <a:chOff x="-5269" y="-17858"/>
            <a:chExt cx="6863269" cy="8598180"/>
          </a:xfrm>
        </p:grpSpPr>
        <p:sp>
          <p:nvSpPr>
            <p:cNvPr id="5" name="Rectangle 4">
              <a:extLst>
                <a:ext uri="{FF2B5EF4-FFF2-40B4-BE49-F238E27FC236}">
                  <a16:creationId xmlns:a16="http://schemas.microsoft.com/office/drawing/2014/main" id="{769C93DF-86F3-4D55-AC0A-E94FC219E02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ED2AE160-80FC-4E57-BE22-DC66FD008158}"/>
                </a:ext>
              </a:extLst>
            </p:cNvPr>
            <p:cNvSpPr txBox="1"/>
            <p:nvPr/>
          </p:nvSpPr>
          <p:spPr>
            <a:xfrm>
              <a:off x="765414" y="-17858"/>
              <a:ext cx="5333511"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TOPIC: SOFTWARE_VERSIONS (R3)</a:t>
              </a:r>
            </a:p>
          </p:txBody>
        </p:sp>
        <p:sp>
          <p:nvSpPr>
            <p:cNvPr id="7" name="Rectangle 6">
              <a:extLst>
                <a:ext uri="{FF2B5EF4-FFF2-40B4-BE49-F238E27FC236}">
                  <a16:creationId xmlns:a16="http://schemas.microsoft.com/office/drawing/2014/main" id="{6D9F69A5-BCF2-4EFC-A05C-F47B03716796}"/>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8" name="Picture 7">
            <a:extLst>
              <a:ext uri="{FF2B5EF4-FFF2-40B4-BE49-F238E27FC236}">
                <a16:creationId xmlns:a16="http://schemas.microsoft.com/office/drawing/2014/main" id="{53D1074D-782D-41E7-9B87-BCA80144ECAB}"/>
              </a:ext>
            </a:extLst>
          </p:cNvPr>
          <p:cNvPicPr>
            <a:picLocks noChangeAspect="1"/>
          </p:cNvPicPr>
          <p:nvPr/>
        </p:nvPicPr>
        <p:blipFill>
          <a:blip r:embed="rId2"/>
          <a:stretch>
            <a:fillRect/>
          </a:stretch>
        </p:blipFill>
        <p:spPr>
          <a:xfrm>
            <a:off x="199484" y="7269155"/>
            <a:ext cx="6464300" cy="1302730"/>
          </a:xfrm>
          <a:prstGeom prst="rect">
            <a:avLst/>
          </a:prstGeom>
        </p:spPr>
      </p:pic>
      <p:sp>
        <p:nvSpPr>
          <p:cNvPr id="2" name="Rectangle 1">
            <a:extLst>
              <a:ext uri="{FF2B5EF4-FFF2-40B4-BE49-F238E27FC236}">
                <a16:creationId xmlns:a16="http://schemas.microsoft.com/office/drawing/2014/main" id="{29C1C744-B44B-402A-B743-9E43DD551B28}"/>
              </a:ext>
            </a:extLst>
          </p:cNvPr>
          <p:cNvSpPr/>
          <p:nvPr/>
        </p:nvSpPr>
        <p:spPr>
          <a:xfrm>
            <a:off x="3836528" y="8143561"/>
            <a:ext cx="895758" cy="369332"/>
          </a:xfrm>
          <a:prstGeom prst="rect">
            <a:avLst/>
          </a:prstGeom>
        </p:spPr>
        <p:txBody>
          <a:bodyPr wrap="none">
            <a:spAutoFit/>
          </a:bodyPr>
          <a:lstStyle/>
          <a:p>
            <a:r>
              <a:rPr lang="en-US" b="1" dirty="0">
                <a:solidFill>
                  <a:srgbClr val="0000CC"/>
                </a:solidFill>
              </a:rPr>
              <a:t>STRING</a:t>
            </a:r>
            <a:endParaRPr lang="en-US" dirty="0"/>
          </a:p>
        </p:txBody>
      </p:sp>
      <p:cxnSp>
        <p:nvCxnSpPr>
          <p:cNvPr id="10" name="Straight Connector 9">
            <a:extLst>
              <a:ext uri="{FF2B5EF4-FFF2-40B4-BE49-F238E27FC236}">
                <a16:creationId xmlns:a16="http://schemas.microsoft.com/office/drawing/2014/main" id="{DF9E25E4-6DFE-4EAA-A1CA-A905BC864AF3}"/>
              </a:ext>
            </a:extLst>
          </p:cNvPr>
          <p:cNvCxnSpPr/>
          <p:nvPr/>
        </p:nvCxnSpPr>
        <p:spPr>
          <a:xfrm>
            <a:off x="931025" y="7963593"/>
            <a:ext cx="5353397" cy="0"/>
          </a:xfrm>
          <a:prstGeom prst="line">
            <a:avLst/>
          </a:prstGeom>
          <a:ln w="28575">
            <a:solidFill>
              <a:srgbClr val="0000C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123489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B4FD40E1-E9AA-4EDE-A2F3-5CA3EFE04EC1}"/>
              </a:ext>
            </a:extLst>
          </p:cNvPr>
          <p:cNvGrpSpPr/>
          <p:nvPr/>
        </p:nvGrpSpPr>
        <p:grpSpPr>
          <a:xfrm>
            <a:off x="0" y="-64154"/>
            <a:ext cx="6863269" cy="9157353"/>
            <a:chOff x="-5269" y="-17858"/>
            <a:chExt cx="6863269" cy="8598180"/>
          </a:xfrm>
        </p:grpSpPr>
        <p:sp>
          <p:nvSpPr>
            <p:cNvPr id="6" name="Rectangle 5">
              <a:extLst>
                <a:ext uri="{FF2B5EF4-FFF2-40B4-BE49-F238E27FC236}">
                  <a16:creationId xmlns:a16="http://schemas.microsoft.com/office/drawing/2014/main" id="{9BC850C4-71A9-40CC-B966-36F9EA255C02}"/>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C201C441-71F8-4E8C-877F-33B3E145CAF5}"/>
                </a:ext>
              </a:extLst>
            </p:cNvPr>
            <p:cNvSpPr txBox="1"/>
            <p:nvPr/>
          </p:nvSpPr>
          <p:spPr>
            <a:xfrm>
              <a:off x="159481" y="-17858"/>
              <a:ext cx="654538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TOPIC: Use Cases for SWVERSIONLIST (R3)</a:t>
              </a:r>
            </a:p>
          </p:txBody>
        </p:sp>
        <p:sp>
          <p:nvSpPr>
            <p:cNvPr id="8" name="Rectangle 7">
              <a:extLst>
                <a:ext uri="{FF2B5EF4-FFF2-40B4-BE49-F238E27FC236}">
                  <a16:creationId xmlns:a16="http://schemas.microsoft.com/office/drawing/2014/main" id="{DB905A53-71FD-4526-A5C6-DC0B447FB0B3}"/>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9" name="Table 8">
            <a:extLst>
              <a:ext uri="{FF2B5EF4-FFF2-40B4-BE49-F238E27FC236}">
                <a16:creationId xmlns:a16="http://schemas.microsoft.com/office/drawing/2014/main" id="{38EBCF9B-DAFA-4DD2-A6A5-CD14BD8A9C89}"/>
              </a:ext>
            </a:extLst>
          </p:cNvPr>
          <p:cNvGraphicFramePr>
            <a:graphicFrameLocks noGrp="1"/>
          </p:cNvGraphicFramePr>
          <p:nvPr>
            <p:extLst>
              <p:ext uri="{D42A27DB-BD31-4B8C-83A1-F6EECF244321}">
                <p14:modId xmlns:p14="http://schemas.microsoft.com/office/powerpoint/2010/main" val="2674096652"/>
              </p:ext>
            </p:extLst>
          </p:nvPr>
        </p:nvGraphicFramePr>
        <p:xfrm>
          <a:off x="164749" y="638628"/>
          <a:ext cx="6545383" cy="4467860"/>
        </p:xfrm>
        <a:graphic>
          <a:graphicData uri="http://schemas.openxmlformats.org/drawingml/2006/table">
            <a:tbl>
              <a:tblPr firstRow="1" bandRow="1">
                <a:tableStyleId>{5C22544A-7EE6-4342-B048-85BDC9FD1C3A}</a:tableStyleId>
              </a:tblPr>
              <a:tblGrid>
                <a:gridCol w="2197719">
                  <a:extLst>
                    <a:ext uri="{9D8B030D-6E8A-4147-A177-3AD203B41FA5}">
                      <a16:colId xmlns:a16="http://schemas.microsoft.com/office/drawing/2014/main" val="2829961643"/>
                    </a:ext>
                  </a:extLst>
                </a:gridCol>
                <a:gridCol w="4347664">
                  <a:extLst>
                    <a:ext uri="{9D8B030D-6E8A-4147-A177-3AD203B41FA5}">
                      <a16:colId xmlns:a16="http://schemas.microsoft.com/office/drawing/2014/main" val="445021551"/>
                    </a:ext>
                  </a:extLst>
                </a:gridCol>
              </a:tblGrid>
              <a:tr h="370840">
                <a:tc>
                  <a:txBody>
                    <a:bodyPr/>
                    <a:lstStyle/>
                    <a:p>
                      <a:r>
                        <a:rPr lang="en-US" dirty="0"/>
                        <a:t>Use Cases that use Software Version LIST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Description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44256119"/>
                  </a:ext>
                </a:extLst>
              </a:tr>
              <a:tr h="370840">
                <a:tc>
                  <a:txBody>
                    <a:bodyPr/>
                    <a:lstStyle/>
                    <a:p>
                      <a:r>
                        <a:rPr lang="en-US" dirty="0"/>
                        <a:t>Troubleshooting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Troubleshooting software defects and tracking &amp; isolating problematic software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20154347"/>
                  </a:ext>
                </a:extLst>
              </a:tr>
              <a:tr h="370840">
                <a:tc>
                  <a:txBody>
                    <a:bodyPr/>
                    <a:lstStyle/>
                    <a:p>
                      <a:r>
                        <a:rPr lang="en-US" dirty="0"/>
                        <a:t>Network Analysis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Metrics, Data-mining, analysis on PNF and VNF based on software developments.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4818059"/>
                  </a:ext>
                </a:extLst>
              </a:tr>
              <a:tr h="370840">
                <a:tc>
                  <a:txBody>
                    <a:bodyPr/>
                    <a:lstStyle/>
                    <a:p>
                      <a:r>
                        <a:rPr lang="en-US" dirty="0"/>
                        <a:t>Correlation Version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KPI, Performance, and operational analysis based on software version and regional correlation.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86908892"/>
                  </a:ext>
                </a:extLst>
              </a:tr>
              <a:tr h="370840">
                <a:tc>
                  <a:txBody>
                    <a:bodyPr/>
                    <a:lstStyle/>
                    <a:p>
                      <a:r>
                        <a:rPr lang="en-US" dirty="0"/>
                        <a:t>Error Checking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err="1"/>
                        <a:t>Mis</a:t>
                      </a:r>
                      <a:r>
                        <a:rPr lang="en-US" dirty="0"/>
                        <a:t>=deployed software, error correction and analysis.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3706479"/>
                  </a:ext>
                </a:extLst>
              </a:tr>
              <a:tr h="370840">
                <a:tc>
                  <a:txBody>
                    <a:bodyPr/>
                    <a:lstStyle/>
                    <a:p>
                      <a:r>
                        <a:rPr lang="en-US" dirty="0"/>
                        <a:t>Modeling informational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Modeling software versions and feature planning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31135604"/>
                  </a:ext>
                </a:extLst>
              </a:tr>
              <a:tr h="370840">
                <a:tc>
                  <a:txBody>
                    <a:bodyPr/>
                    <a:lstStyle/>
                    <a:p>
                      <a:r>
                        <a:rPr lang="en-US" dirty="0"/>
                        <a:t>Network Planning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Regional and area planning for software deployment and rollout.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63234839"/>
                  </a:ext>
                </a:extLst>
              </a:tr>
              <a:tr h="370840">
                <a:tc>
                  <a:txBody>
                    <a:bodyPr/>
                    <a:lstStyle/>
                    <a:p>
                      <a:r>
                        <a:rPr lang="en-US" dirty="0"/>
                        <a:t>Software Management &amp; Inventory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Feature roll-out and tracking, software management and inventory tracking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5147396"/>
                  </a:ext>
                </a:extLst>
              </a:tr>
              <a:tr h="370840">
                <a:tc>
                  <a:txBody>
                    <a:bodyPr/>
                    <a:lstStyle/>
                    <a:p>
                      <a:r>
                        <a:rPr lang="en-US" dirty="0"/>
                        <a:t>Software Upgrade (Network wide)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Service Provider wants to upgrade a network (or fallback a network) to a new software version. Region #1 – v1; Region #2 – v2.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69789432"/>
                  </a:ext>
                </a:extLst>
              </a:tr>
            </a:tbl>
          </a:graphicData>
        </a:graphic>
      </p:graphicFrame>
    </p:spTree>
    <p:extLst>
      <p:ext uri="{BB962C8B-B14F-4D97-AF65-F5344CB8AC3E}">
        <p14:creationId xmlns:p14="http://schemas.microsoft.com/office/powerpoint/2010/main" val="323847970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6816C3A-7025-4163-A086-D940367F7B59}"/>
              </a:ext>
            </a:extLst>
          </p:cNvPr>
          <p:cNvGrpSpPr/>
          <p:nvPr/>
        </p:nvGrpSpPr>
        <p:grpSpPr>
          <a:xfrm>
            <a:off x="0" y="-64154"/>
            <a:ext cx="6863269" cy="9157353"/>
            <a:chOff x="-5269" y="-17858"/>
            <a:chExt cx="6863269" cy="8598180"/>
          </a:xfrm>
        </p:grpSpPr>
        <p:sp>
          <p:nvSpPr>
            <p:cNvPr id="5" name="Rectangle 4">
              <a:extLst>
                <a:ext uri="{FF2B5EF4-FFF2-40B4-BE49-F238E27FC236}">
                  <a16:creationId xmlns:a16="http://schemas.microsoft.com/office/drawing/2014/main" id="{5BFC2EB0-5EC3-4C31-B44B-CA14B9449A6C}"/>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C6660FD0-E53B-4719-9F13-C346893DDEEF}"/>
                </a:ext>
              </a:extLst>
            </p:cNvPr>
            <p:cNvSpPr txBox="1"/>
            <p:nvPr/>
          </p:nvSpPr>
          <p:spPr>
            <a:xfrm>
              <a:off x="159481" y="-17858"/>
              <a:ext cx="654538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TOPIC: Use Cases for SWVERSIONLIST (R3)</a:t>
              </a:r>
            </a:p>
          </p:txBody>
        </p:sp>
        <p:sp>
          <p:nvSpPr>
            <p:cNvPr id="7" name="Rectangle 6">
              <a:extLst>
                <a:ext uri="{FF2B5EF4-FFF2-40B4-BE49-F238E27FC236}">
                  <a16:creationId xmlns:a16="http://schemas.microsoft.com/office/drawing/2014/main" id="{78A7C1F9-ACE6-4CE6-8B8A-39F4F3314DE0}"/>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9" name="Picture 8">
            <a:extLst>
              <a:ext uri="{FF2B5EF4-FFF2-40B4-BE49-F238E27FC236}">
                <a16:creationId xmlns:a16="http://schemas.microsoft.com/office/drawing/2014/main" id="{86086F01-7F94-4830-898F-A32A04795FB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34737" y="1418409"/>
            <a:ext cx="920856" cy="390828"/>
          </a:xfrm>
          <a:prstGeom prst="rect">
            <a:avLst/>
          </a:prstGeom>
        </p:spPr>
      </p:pic>
      <p:sp>
        <p:nvSpPr>
          <p:cNvPr id="10" name="Rounded Rectangle 27">
            <a:extLst>
              <a:ext uri="{FF2B5EF4-FFF2-40B4-BE49-F238E27FC236}">
                <a16:creationId xmlns:a16="http://schemas.microsoft.com/office/drawing/2014/main" id="{249C250C-7FDE-4F81-80BD-F2152A2B96FC}"/>
              </a:ext>
            </a:extLst>
          </p:cNvPr>
          <p:cNvSpPr/>
          <p:nvPr/>
        </p:nvSpPr>
        <p:spPr>
          <a:xfrm>
            <a:off x="281535" y="1980669"/>
            <a:ext cx="827260" cy="47018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DU</a:t>
            </a:r>
          </a:p>
        </p:txBody>
      </p:sp>
      <p:sp>
        <p:nvSpPr>
          <p:cNvPr id="13" name="TextBox 12">
            <a:extLst>
              <a:ext uri="{FF2B5EF4-FFF2-40B4-BE49-F238E27FC236}">
                <a16:creationId xmlns:a16="http://schemas.microsoft.com/office/drawing/2014/main" id="{6AC69E73-ED88-41D0-9978-AD64E992B312}"/>
              </a:ext>
            </a:extLst>
          </p:cNvPr>
          <p:cNvSpPr txBox="1"/>
          <p:nvPr/>
        </p:nvSpPr>
        <p:spPr>
          <a:xfrm>
            <a:off x="342975" y="1080032"/>
            <a:ext cx="622783" cy="415498"/>
          </a:xfrm>
          <a:prstGeom prst="rect">
            <a:avLst/>
          </a:prstGeom>
          <a:noFill/>
        </p:spPr>
        <p:txBody>
          <a:bodyPr wrap="square" rtlCol="0">
            <a:spAutoFit/>
          </a:bodyPr>
          <a:lstStyle/>
          <a:p>
            <a:pPr algn="ctr"/>
            <a:r>
              <a:rPr lang="en-US" sz="1050" dirty="0">
                <a:solidFill>
                  <a:srgbClr val="0000CC"/>
                </a:solidFill>
              </a:rPr>
              <a:t>5G DU</a:t>
            </a:r>
          </a:p>
          <a:p>
            <a:pPr algn="ctr"/>
            <a:r>
              <a:rPr lang="en-US" sz="1050" dirty="0">
                <a:solidFill>
                  <a:srgbClr val="0000CC"/>
                </a:solidFill>
              </a:rPr>
              <a:t>(PNF)</a:t>
            </a:r>
          </a:p>
        </p:txBody>
      </p:sp>
      <p:sp>
        <p:nvSpPr>
          <p:cNvPr id="17" name="Rectangle 16">
            <a:extLst>
              <a:ext uri="{FF2B5EF4-FFF2-40B4-BE49-F238E27FC236}">
                <a16:creationId xmlns:a16="http://schemas.microsoft.com/office/drawing/2014/main" id="{0DDA391B-7EF2-436B-8BE0-6B5401EFCAB1}"/>
              </a:ext>
            </a:extLst>
          </p:cNvPr>
          <p:cNvSpPr/>
          <p:nvPr/>
        </p:nvSpPr>
        <p:spPr>
          <a:xfrm>
            <a:off x="190094" y="973250"/>
            <a:ext cx="3263136" cy="1612784"/>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9" name="Picture 18">
            <a:extLst>
              <a:ext uri="{FF2B5EF4-FFF2-40B4-BE49-F238E27FC236}">
                <a16:creationId xmlns:a16="http://schemas.microsoft.com/office/drawing/2014/main" id="{47AA89A0-B5A7-4587-AB9E-54BD3393FDFD}"/>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155593" y="1157153"/>
            <a:ext cx="456492" cy="522511"/>
          </a:xfrm>
          <a:prstGeom prst="rect">
            <a:avLst/>
          </a:prstGeom>
        </p:spPr>
      </p:pic>
      <p:pic>
        <p:nvPicPr>
          <p:cNvPr id="20" name="Picture 19">
            <a:extLst>
              <a:ext uri="{FF2B5EF4-FFF2-40B4-BE49-F238E27FC236}">
                <a16:creationId xmlns:a16="http://schemas.microsoft.com/office/drawing/2014/main" id="{D5E7FD15-45E1-400E-9176-CBBF686C57CA}"/>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155593" y="1837536"/>
            <a:ext cx="456492" cy="522511"/>
          </a:xfrm>
          <a:prstGeom prst="rect">
            <a:avLst/>
          </a:prstGeom>
        </p:spPr>
      </p:pic>
      <p:sp>
        <p:nvSpPr>
          <p:cNvPr id="21" name="TextBox 20">
            <a:extLst>
              <a:ext uri="{FF2B5EF4-FFF2-40B4-BE49-F238E27FC236}">
                <a16:creationId xmlns:a16="http://schemas.microsoft.com/office/drawing/2014/main" id="{A15CDFE7-A99F-4BAA-BAFB-AFED38FFCE83}"/>
              </a:ext>
            </a:extLst>
          </p:cNvPr>
          <p:cNvSpPr txBox="1"/>
          <p:nvPr/>
        </p:nvSpPr>
        <p:spPr>
          <a:xfrm>
            <a:off x="1612085" y="1211153"/>
            <a:ext cx="1475917" cy="307777"/>
          </a:xfrm>
          <a:prstGeom prst="rect">
            <a:avLst/>
          </a:prstGeom>
          <a:noFill/>
        </p:spPr>
        <p:txBody>
          <a:bodyPr wrap="none" rtlCol="0">
            <a:spAutoFit/>
          </a:bodyPr>
          <a:lstStyle/>
          <a:p>
            <a:r>
              <a:rPr lang="en-US" sz="1400" dirty="0"/>
              <a:t>Version 2018-09A</a:t>
            </a:r>
          </a:p>
        </p:txBody>
      </p:sp>
      <p:sp>
        <p:nvSpPr>
          <p:cNvPr id="22" name="TextBox 21">
            <a:extLst>
              <a:ext uri="{FF2B5EF4-FFF2-40B4-BE49-F238E27FC236}">
                <a16:creationId xmlns:a16="http://schemas.microsoft.com/office/drawing/2014/main" id="{2A33918F-D84C-441F-884F-4E8B262DF0CC}"/>
              </a:ext>
            </a:extLst>
          </p:cNvPr>
          <p:cNvSpPr txBox="1"/>
          <p:nvPr/>
        </p:nvSpPr>
        <p:spPr>
          <a:xfrm>
            <a:off x="1612084" y="1868619"/>
            <a:ext cx="1469505" cy="307777"/>
          </a:xfrm>
          <a:prstGeom prst="rect">
            <a:avLst/>
          </a:prstGeom>
          <a:noFill/>
        </p:spPr>
        <p:txBody>
          <a:bodyPr wrap="none" rtlCol="0">
            <a:spAutoFit/>
          </a:bodyPr>
          <a:lstStyle/>
          <a:p>
            <a:r>
              <a:rPr lang="en-US" sz="1400" dirty="0"/>
              <a:t>Version 2018-09B</a:t>
            </a:r>
          </a:p>
        </p:txBody>
      </p:sp>
      <p:sp>
        <p:nvSpPr>
          <p:cNvPr id="25" name="TextBox 24">
            <a:extLst>
              <a:ext uri="{FF2B5EF4-FFF2-40B4-BE49-F238E27FC236}">
                <a16:creationId xmlns:a16="http://schemas.microsoft.com/office/drawing/2014/main" id="{709E3FE8-A0E2-4E7D-B259-B9DFBBFCA9D6}"/>
              </a:ext>
            </a:extLst>
          </p:cNvPr>
          <p:cNvSpPr txBox="1"/>
          <p:nvPr/>
        </p:nvSpPr>
        <p:spPr>
          <a:xfrm>
            <a:off x="440782" y="3307451"/>
            <a:ext cx="508766" cy="253916"/>
          </a:xfrm>
          <a:prstGeom prst="rect">
            <a:avLst/>
          </a:prstGeom>
          <a:noFill/>
        </p:spPr>
        <p:txBody>
          <a:bodyPr wrap="square" rtlCol="0">
            <a:spAutoFit/>
          </a:bodyPr>
          <a:lstStyle/>
          <a:p>
            <a:pPr algn="ctr"/>
            <a:r>
              <a:rPr lang="en-US" sz="1050" dirty="0">
                <a:solidFill>
                  <a:srgbClr val="0000CC"/>
                </a:solidFill>
              </a:rPr>
              <a:t>PNF</a:t>
            </a:r>
          </a:p>
        </p:txBody>
      </p:sp>
      <p:sp>
        <p:nvSpPr>
          <p:cNvPr id="26" name="Rectangle 25">
            <a:extLst>
              <a:ext uri="{FF2B5EF4-FFF2-40B4-BE49-F238E27FC236}">
                <a16:creationId xmlns:a16="http://schemas.microsoft.com/office/drawing/2014/main" id="{21D6AF85-261F-4EA5-89F8-A5ECD70E93C7}"/>
              </a:ext>
            </a:extLst>
          </p:cNvPr>
          <p:cNvSpPr/>
          <p:nvPr/>
        </p:nvSpPr>
        <p:spPr>
          <a:xfrm>
            <a:off x="190094" y="3101317"/>
            <a:ext cx="3263136" cy="1612784"/>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27" name="Picture 26">
            <a:extLst>
              <a:ext uri="{FF2B5EF4-FFF2-40B4-BE49-F238E27FC236}">
                <a16:creationId xmlns:a16="http://schemas.microsoft.com/office/drawing/2014/main" id="{BB2CF510-AD85-449C-A6DB-E593B7D3C063}"/>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155593" y="3199495"/>
            <a:ext cx="456492" cy="522511"/>
          </a:xfrm>
          <a:prstGeom prst="rect">
            <a:avLst/>
          </a:prstGeom>
        </p:spPr>
      </p:pic>
      <p:pic>
        <p:nvPicPr>
          <p:cNvPr id="28" name="Picture 27">
            <a:extLst>
              <a:ext uri="{FF2B5EF4-FFF2-40B4-BE49-F238E27FC236}">
                <a16:creationId xmlns:a16="http://schemas.microsoft.com/office/drawing/2014/main" id="{4749CB98-9D8A-41C3-9D0F-E979DE863C14}"/>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155593" y="3914738"/>
            <a:ext cx="456492" cy="522511"/>
          </a:xfrm>
          <a:prstGeom prst="rect">
            <a:avLst/>
          </a:prstGeom>
        </p:spPr>
      </p:pic>
      <p:sp>
        <p:nvSpPr>
          <p:cNvPr id="29" name="TextBox 28">
            <a:extLst>
              <a:ext uri="{FF2B5EF4-FFF2-40B4-BE49-F238E27FC236}">
                <a16:creationId xmlns:a16="http://schemas.microsoft.com/office/drawing/2014/main" id="{0D4A7D1E-0B8A-42F2-ADE4-BBF0C885379C}"/>
              </a:ext>
            </a:extLst>
          </p:cNvPr>
          <p:cNvSpPr txBox="1"/>
          <p:nvPr/>
        </p:nvSpPr>
        <p:spPr>
          <a:xfrm>
            <a:off x="1612085" y="3339220"/>
            <a:ext cx="1475917" cy="307777"/>
          </a:xfrm>
          <a:prstGeom prst="rect">
            <a:avLst/>
          </a:prstGeom>
          <a:noFill/>
        </p:spPr>
        <p:txBody>
          <a:bodyPr wrap="none" rtlCol="0">
            <a:spAutoFit/>
          </a:bodyPr>
          <a:lstStyle/>
          <a:p>
            <a:r>
              <a:rPr lang="en-US" sz="1400" dirty="0"/>
              <a:t>Version 2018-09A</a:t>
            </a:r>
          </a:p>
        </p:txBody>
      </p:sp>
      <p:sp>
        <p:nvSpPr>
          <p:cNvPr id="30" name="TextBox 29">
            <a:extLst>
              <a:ext uri="{FF2B5EF4-FFF2-40B4-BE49-F238E27FC236}">
                <a16:creationId xmlns:a16="http://schemas.microsoft.com/office/drawing/2014/main" id="{D11DC9F0-733F-47B9-AA04-6B268601AD39}"/>
              </a:ext>
            </a:extLst>
          </p:cNvPr>
          <p:cNvSpPr txBox="1"/>
          <p:nvPr/>
        </p:nvSpPr>
        <p:spPr>
          <a:xfrm>
            <a:off x="1612084" y="4088696"/>
            <a:ext cx="1469505" cy="307777"/>
          </a:xfrm>
          <a:prstGeom prst="rect">
            <a:avLst/>
          </a:prstGeom>
          <a:noFill/>
        </p:spPr>
        <p:txBody>
          <a:bodyPr wrap="none" rtlCol="0">
            <a:spAutoFit/>
          </a:bodyPr>
          <a:lstStyle/>
          <a:p>
            <a:r>
              <a:rPr lang="en-US" sz="1400" dirty="0"/>
              <a:t>Version 2018-09B</a:t>
            </a:r>
          </a:p>
        </p:txBody>
      </p:sp>
      <p:sp>
        <p:nvSpPr>
          <p:cNvPr id="32" name="TextBox 31">
            <a:extLst>
              <a:ext uri="{FF2B5EF4-FFF2-40B4-BE49-F238E27FC236}">
                <a16:creationId xmlns:a16="http://schemas.microsoft.com/office/drawing/2014/main" id="{BAC02CBB-7F2F-46FB-99E1-58C55755C4B2}"/>
              </a:ext>
            </a:extLst>
          </p:cNvPr>
          <p:cNvSpPr txBox="1"/>
          <p:nvPr/>
        </p:nvSpPr>
        <p:spPr>
          <a:xfrm>
            <a:off x="245711" y="2729544"/>
            <a:ext cx="2483372" cy="369332"/>
          </a:xfrm>
          <a:prstGeom prst="rect">
            <a:avLst/>
          </a:prstGeom>
          <a:noFill/>
        </p:spPr>
        <p:txBody>
          <a:bodyPr wrap="none" rtlCol="0">
            <a:spAutoFit/>
          </a:bodyPr>
          <a:lstStyle/>
          <a:p>
            <a:r>
              <a:rPr lang="en-US" dirty="0"/>
              <a:t>SUBCOMPONENTS (R4+)</a:t>
            </a:r>
          </a:p>
        </p:txBody>
      </p:sp>
      <p:sp>
        <p:nvSpPr>
          <p:cNvPr id="33" name="TextBox 32">
            <a:extLst>
              <a:ext uri="{FF2B5EF4-FFF2-40B4-BE49-F238E27FC236}">
                <a16:creationId xmlns:a16="http://schemas.microsoft.com/office/drawing/2014/main" id="{BF775F95-05DF-4A52-BAA4-37C74C9C1217}"/>
              </a:ext>
            </a:extLst>
          </p:cNvPr>
          <p:cNvSpPr txBox="1"/>
          <p:nvPr/>
        </p:nvSpPr>
        <p:spPr>
          <a:xfrm>
            <a:off x="189623" y="586777"/>
            <a:ext cx="1911101" cy="369332"/>
          </a:xfrm>
          <a:prstGeom prst="rect">
            <a:avLst/>
          </a:prstGeom>
          <a:noFill/>
        </p:spPr>
        <p:txBody>
          <a:bodyPr wrap="none" rtlCol="0">
            <a:spAutoFit/>
          </a:bodyPr>
          <a:lstStyle/>
          <a:p>
            <a:r>
              <a:rPr lang="en-US" dirty="0"/>
              <a:t>DRIVE PARTITIONS</a:t>
            </a:r>
          </a:p>
        </p:txBody>
      </p:sp>
      <p:sp>
        <p:nvSpPr>
          <p:cNvPr id="34" name="TextBox 33">
            <a:extLst>
              <a:ext uri="{FF2B5EF4-FFF2-40B4-BE49-F238E27FC236}">
                <a16:creationId xmlns:a16="http://schemas.microsoft.com/office/drawing/2014/main" id="{B0E05BAB-B202-489F-B212-7F1809119BF3}"/>
              </a:ext>
            </a:extLst>
          </p:cNvPr>
          <p:cNvSpPr txBox="1"/>
          <p:nvPr/>
        </p:nvSpPr>
        <p:spPr>
          <a:xfrm>
            <a:off x="1067602" y="1577670"/>
            <a:ext cx="1509580" cy="307777"/>
          </a:xfrm>
          <a:prstGeom prst="rect">
            <a:avLst/>
          </a:prstGeom>
          <a:noFill/>
        </p:spPr>
        <p:txBody>
          <a:bodyPr wrap="none" rtlCol="0">
            <a:spAutoFit/>
          </a:bodyPr>
          <a:lstStyle/>
          <a:p>
            <a:r>
              <a:rPr lang="en-US" sz="1400" dirty="0"/>
              <a:t>Partition1 (Active)</a:t>
            </a:r>
          </a:p>
        </p:txBody>
      </p:sp>
      <p:sp>
        <p:nvSpPr>
          <p:cNvPr id="35" name="TextBox 34">
            <a:extLst>
              <a:ext uri="{FF2B5EF4-FFF2-40B4-BE49-F238E27FC236}">
                <a16:creationId xmlns:a16="http://schemas.microsoft.com/office/drawing/2014/main" id="{18D95A3C-5F40-493F-90FB-06E699E33C40}"/>
              </a:ext>
            </a:extLst>
          </p:cNvPr>
          <p:cNvSpPr txBox="1"/>
          <p:nvPr/>
        </p:nvSpPr>
        <p:spPr>
          <a:xfrm>
            <a:off x="1054511" y="2244308"/>
            <a:ext cx="1631409" cy="307777"/>
          </a:xfrm>
          <a:prstGeom prst="rect">
            <a:avLst/>
          </a:prstGeom>
          <a:noFill/>
        </p:spPr>
        <p:txBody>
          <a:bodyPr wrap="none" rtlCol="0">
            <a:spAutoFit/>
          </a:bodyPr>
          <a:lstStyle/>
          <a:p>
            <a:r>
              <a:rPr lang="en-US" sz="1400" dirty="0"/>
              <a:t>Partition2 (Inactive)</a:t>
            </a:r>
          </a:p>
        </p:txBody>
      </p:sp>
      <p:sp>
        <p:nvSpPr>
          <p:cNvPr id="40" name="TextBox 39">
            <a:extLst>
              <a:ext uri="{FF2B5EF4-FFF2-40B4-BE49-F238E27FC236}">
                <a16:creationId xmlns:a16="http://schemas.microsoft.com/office/drawing/2014/main" id="{2281F8F0-92A2-4661-9F21-437DA2649187}"/>
              </a:ext>
            </a:extLst>
          </p:cNvPr>
          <p:cNvSpPr txBox="1"/>
          <p:nvPr/>
        </p:nvSpPr>
        <p:spPr>
          <a:xfrm>
            <a:off x="1270801" y="3676323"/>
            <a:ext cx="1516697" cy="307777"/>
          </a:xfrm>
          <a:prstGeom prst="rect">
            <a:avLst/>
          </a:prstGeom>
          <a:noFill/>
        </p:spPr>
        <p:txBody>
          <a:bodyPr wrap="none" rtlCol="0">
            <a:spAutoFit/>
          </a:bodyPr>
          <a:lstStyle/>
          <a:p>
            <a:r>
              <a:rPr lang="en-US" sz="1400" dirty="0"/>
              <a:t>Sub-Component-1</a:t>
            </a:r>
          </a:p>
        </p:txBody>
      </p:sp>
      <p:sp>
        <p:nvSpPr>
          <p:cNvPr id="41" name="TextBox 40">
            <a:extLst>
              <a:ext uri="{FF2B5EF4-FFF2-40B4-BE49-F238E27FC236}">
                <a16:creationId xmlns:a16="http://schemas.microsoft.com/office/drawing/2014/main" id="{428CDE7C-BA15-4BCC-8CF9-9DADC8EF9E76}"/>
              </a:ext>
            </a:extLst>
          </p:cNvPr>
          <p:cNvSpPr txBox="1"/>
          <p:nvPr/>
        </p:nvSpPr>
        <p:spPr>
          <a:xfrm>
            <a:off x="1257710" y="4381061"/>
            <a:ext cx="1516697" cy="307777"/>
          </a:xfrm>
          <a:prstGeom prst="rect">
            <a:avLst/>
          </a:prstGeom>
          <a:noFill/>
        </p:spPr>
        <p:txBody>
          <a:bodyPr wrap="none" rtlCol="0">
            <a:spAutoFit/>
          </a:bodyPr>
          <a:lstStyle/>
          <a:p>
            <a:r>
              <a:rPr lang="en-US" sz="1400" dirty="0"/>
              <a:t>Sub-Component-2</a:t>
            </a:r>
          </a:p>
        </p:txBody>
      </p:sp>
      <p:pic>
        <p:nvPicPr>
          <p:cNvPr id="53" name="Picture 52">
            <a:extLst>
              <a:ext uri="{FF2B5EF4-FFF2-40B4-BE49-F238E27FC236}">
                <a16:creationId xmlns:a16="http://schemas.microsoft.com/office/drawing/2014/main" id="{D67ED404-0C2B-4D93-A2E1-9881FE5ECFA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2975" y="6296515"/>
            <a:ext cx="682111" cy="289500"/>
          </a:xfrm>
          <a:prstGeom prst="rect">
            <a:avLst/>
          </a:prstGeom>
        </p:spPr>
      </p:pic>
      <p:sp>
        <p:nvSpPr>
          <p:cNvPr id="55" name="TextBox 54">
            <a:extLst>
              <a:ext uri="{FF2B5EF4-FFF2-40B4-BE49-F238E27FC236}">
                <a16:creationId xmlns:a16="http://schemas.microsoft.com/office/drawing/2014/main" id="{AE4FAB8B-FF87-40E0-93D9-0BA6CA7D3EC7}"/>
              </a:ext>
            </a:extLst>
          </p:cNvPr>
          <p:cNvSpPr txBox="1"/>
          <p:nvPr/>
        </p:nvSpPr>
        <p:spPr>
          <a:xfrm>
            <a:off x="440311" y="5782977"/>
            <a:ext cx="508766" cy="253916"/>
          </a:xfrm>
          <a:prstGeom prst="rect">
            <a:avLst/>
          </a:prstGeom>
          <a:noFill/>
        </p:spPr>
        <p:txBody>
          <a:bodyPr wrap="square" rtlCol="0">
            <a:spAutoFit/>
          </a:bodyPr>
          <a:lstStyle/>
          <a:p>
            <a:pPr algn="ctr"/>
            <a:r>
              <a:rPr lang="en-US" sz="1050" dirty="0">
                <a:solidFill>
                  <a:srgbClr val="0000CC"/>
                </a:solidFill>
              </a:rPr>
              <a:t>PNF</a:t>
            </a:r>
          </a:p>
        </p:txBody>
      </p:sp>
      <p:sp>
        <p:nvSpPr>
          <p:cNvPr id="56" name="Rectangle 55">
            <a:extLst>
              <a:ext uri="{FF2B5EF4-FFF2-40B4-BE49-F238E27FC236}">
                <a16:creationId xmlns:a16="http://schemas.microsoft.com/office/drawing/2014/main" id="{749D7D4B-8791-45D0-8B53-607B17896DD2}"/>
              </a:ext>
            </a:extLst>
          </p:cNvPr>
          <p:cNvSpPr/>
          <p:nvPr/>
        </p:nvSpPr>
        <p:spPr>
          <a:xfrm>
            <a:off x="189623" y="5605418"/>
            <a:ext cx="3263136" cy="2738482"/>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57" name="Picture 56">
            <a:extLst>
              <a:ext uri="{FF2B5EF4-FFF2-40B4-BE49-F238E27FC236}">
                <a16:creationId xmlns:a16="http://schemas.microsoft.com/office/drawing/2014/main" id="{CB0517DE-B22D-4FB3-90B4-874244B22DD9}"/>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155122" y="5979821"/>
            <a:ext cx="456492" cy="522511"/>
          </a:xfrm>
          <a:prstGeom prst="rect">
            <a:avLst/>
          </a:prstGeom>
        </p:spPr>
      </p:pic>
      <p:pic>
        <p:nvPicPr>
          <p:cNvPr id="58" name="Picture 57">
            <a:extLst>
              <a:ext uri="{FF2B5EF4-FFF2-40B4-BE49-F238E27FC236}">
                <a16:creationId xmlns:a16="http://schemas.microsoft.com/office/drawing/2014/main" id="{818DDB14-F269-446C-BAB0-36B3898D19D7}"/>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164647" y="6803079"/>
            <a:ext cx="456492" cy="522511"/>
          </a:xfrm>
          <a:prstGeom prst="rect">
            <a:avLst/>
          </a:prstGeom>
        </p:spPr>
      </p:pic>
      <p:sp>
        <p:nvSpPr>
          <p:cNvPr id="59" name="TextBox 58">
            <a:extLst>
              <a:ext uri="{FF2B5EF4-FFF2-40B4-BE49-F238E27FC236}">
                <a16:creationId xmlns:a16="http://schemas.microsoft.com/office/drawing/2014/main" id="{4EE06C00-4F5C-446D-B565-F6B6300BD6B0}"/>
              </a:ext>
            </a:extLst>
          </p:cNvPr>
          <p:cNvSpPr txBox="1"/>
          <p:nvPr/>
        </p:nvSpPr>
        <p:spPr>
          <a:xfrm>
            <a:off x="1611614" y="6033821"/>
            <a:ext cx="1714444" cy="307777"/>
          </a:xfrm>
          <a:prstGeom prst="rect">
            <a:avLst/>
          </a:prstGeom>
          <a:noFill/>
        </p:spPr>
        <p:txBody>
          <a:bodyPr wrap="none" rtlCol="0">
            <a:spAutoFit/>
          </a:bodyPr>
          <a:lstStyle/>
          <a:p>
            <a:r>
              <a:rPr lang="en-US" sz="1400" dirty="0"/>
              <a:t>Version LTE2018-09A</a:t>
            </a:r>
          </a:p>
        </p:txBody>
      </p:sp>
      <p:sp>
        <p:nvSpPr>
          <p:cNvPr id="60" name="TextBox 59">
            <a:extLst>
              <a:ext uri="{FF2B5EF4-FFF2-40B4-BE49-F238E27FC236}">
                <a16:creationId xmlns:a16="http://schemas.microsoft.com/office/drawing/2014/main" id="{DC9A3409-E7B4-4D58-8CC2-11E412968E20}"/>
              </a:ext>
            </a:extLst>
          </p:cNvPr>
          <p:cNvSpPr txBox="1"/>
          <p:nvPr/>
        </p:nvSpPr>
        <p:spPr>
          <a:xfrm>
            <a:off x="1621138" y="6834162"/>
            <a:ext cx="1469505" cy="307777"/>
          </a:xfrm>
          <a:prstGeom prst="rect">
            <a:avLst/>
          </a:prstGeom>
          <a:noFill/>
        </p:spPr>
        <p:txBody>
          <a:bodyPr wrap="none" rtlCol="0">
            <a:spAutoFit/>
          </a:bodyPr>
          <a:lstStyle/>
          <a:p>
            <a:r>
              <a:rPr lang="en-US" sz="1400" dirty="0"/>
              <a:t>Version 2018-09B</a:t>
            </a:r>
          </a:p>
        </p:txBody>
      </p:sp>
      <p:sp>
        <p:nvSpPr>
          <p:cNvPr id="61" name="TextBox 60">
            <a:extLst>
              <a:ext uri="{FF2B5EF4-FFF2-40B4-BE49-F238E27FC236}">
                <a16:creationId xmlns:a16="http://schemas.microsoft.com/office/drawing/2014/main" id="{83A0F7B9-58EE-4280-B608-78C429C2EF43}"/>
              </a:ext>
            </a:extLst>
          </p:cNvPr>
          <p:cNvSpPr txBox="1"/>
          <p:nvPr/>
        </p:nvSpPr>
        <p:spPr>
          <a:xfrm>
            <a:off x="281064" y="4882929"/>
            <a:ext cx="2952985" cy="646331"/>
          </a:xfrm>
          <a:prstGeom prst="rect">
            <a:avLst/>
          </a:prstGeom>
          <a:noFill/>
        </p:spPr>
        <p:txBody>
          <a:bodyPr wrap="square" rtlCol="0">
            <a:spAutoFit/>
          </a:bodyPr>
          <a:lstStyle/>
          <a:p>
            <a:r>
              <a:rPr lang="en-US" dirty="0"/>
              <a:t>TANDEM CHASSIS CONFIGURATIONS</a:t>
            </a:r>
          </a:p>
        </p:txBody>
      </p:sp>
      <p:sp>
        <p:nvSpPr>
          <p:cNvPr id="62" name="TextBox 61">
            <a:extLst>
              <a:ext uri="{FF2B5EF4-FFF2-40B4-BE49-F238E27FC236}">
                <a16:creationId xmlns:a16="http://schemas.microsoft.com/office/drawing/2014/main" id="{A3C7C9E4-5D15-4014-8072-01AF43FB6706}"/>
              </a:ext>
            </a:extLst>
          </p:cNvPr>
          <p:cNvSpPr txBox="1"/>
          <p:nvPr/>
        </p:nvSpPr>
        <p:spPr>
          <a:xfrm>
            <a:off x="1067131" y="6400338"/>
            <a:ext cx="1416926" cy="307777"/>
          </a:xfrm>
          <a:prstGeom prst="rect">
            <a:avLst/>
          </a:prstGeom>
          <a:noFill/>
        </p:spPr>
        <p:txBody>
          <a:bodyPr wrap="none" rtlCol="0">
            <a:spAutoFit/>
          </a:bodyPr>
          <a:lstStyle/>
          <a:p>
            <a:r>
              <a:rPr lang="en-US" sz="1400" dirty="0"/>
              <a:t>Sub-Frame DU#1</a:t>
            </a:r>
          </a:p>
        </p:txBody>
      </p:sp>
      <p:sp>
        <p:nvSpPr>
          <p:cNvPr id="63" name="TextBox 62">
            <a:extLst>
              <a:ext uri="{FF2B5EF4-FFF2-40B4-BE49-F238E27FC236}">
                <a16:creationId xmlns:a16="http://schemas.microsoft.com/office/drawing/2014/main" id="{6B67088A-F847-4D6A-9377-CB3482B42E78}"/>
              </a:ext>
            </a:extLst>
          </p:cNvPr>
          <p:cNvSpPr txBox="1"/>
          <p:nvPr/>
        </p:nvSpPr>
        <p:spPr>
          <a:xfrm>
            <a:off x="1063565" y="7263191"/>
            <a:ext cx="1416926" cy="307777"/>
          </a:xfrm>
          <a:prstGeom prst="rect">
            <a:avLst/>
          </a:prstGeom>
          <a:noFill/>
        </p:spPr>
        <p:txBody>
          <a:bodyPr wrap="none" rtlCol="0">
            <a:spAutoFit/>
          </a:bodyPr>
          <a:lstStyle/>
          <a:p>
            <a:r>
              <a:rPr lang="en-US" sz="1400" dirty="0"/>
              <a:t>Sub-Frame DU#2</a:t>
            </a:r>
          </a:p>
        </p:txBody>
      </p:sp>
      <p:pic>
        <p:nvPicPr>
          <p:cNvPr id="66" name="Picture 65">
            <a:extLst>
              <a:ext uri="{FF2B5EF4-FFF2-40B4-BE49-F238E27FC236}">
                <a16:creationId xmlns:a16="http://schemas.microsoft.com/office/drawing/2014/main" id="{D9A0B6A5-72B2-4EE3-AB78-7BC356E4705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35479" y="6937416"/>
            <a:ext cx="682111" cy="289500"/>
          </a:xfrm>
          <a:prstGeom prst="rect">
            <a:avLst/>
          </a:prstGeom>
        </p:spPr>
      </p:pic>
      <p:sp>
        <p:nvSpPr>
          <p:cNvPr id="67" name="Rounded Rectangle 27">
            <a:extLst>
              <a:ext uri="{FF2B5EF4-FFF2-40B4-BE49-F238E27FC236}">
                <a16:creationId xmlns:a16="http://schemas.microsoft.com/office/drawing/2014/main" id="{2BC929CD-81AC-4E38-97B1-279F79028705}"/>
              </a:ext>
            </a:extLst>
          </p:cNvPr>
          <p:cNvSpPr/>
          <p:nvPr/>
        </p:nvSpPr>
        <p:spPr>
          <a:xfrm>
            <a:off x="395067" y="7226916"/>
            <a:ext cx="573805" cy="188641"/>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DU</a:t>
            </a:r>
          </a:p>
        </p:txBody>
      </p:sp>
      <p:sp>
        <p:nvSpPr>
          <p:cNvPr id="42" name="Rectangle 41">
            <a:extLst>
              <a:ext uri="{FF2B5EF4-FFF2-40B4-BE49-F238E27FC236}">
                <a16:creationId xmlns:a16="http://schemas.microsoft.com/office/drawing/2014/main" id="{BB22A229-7D64-4AB9-8A0E-319170BBEAF3}"/>
              </a:ext>
            </a:extLst>
          </p:cNvPr>
          <p:cNvSpPr/>
          <p:nvPr/>
        </p:nvSpPr>
        <p:spPr>
          <a:xfrm>
            <a:off x="3884172" y="5637137"/>
            <a:ext cx="2846828" cy="1162058"/>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Rectangle 42">
            <a:extLst>
              <a:ext uri="{FF2B5EF4-FFF2-40B4-BE49-F238E27FC236}">
                <a16:creationId xmlns:a16="http://schemas.microsoft.com/office/drawing/2014/main" id="{89935610-0043-4A63-9813-C93EBB944CD1}"/>
              </a:ext>
            </a:extLst>
          </p:cNvPr>
          <p:cNvSpPr/>
          <p:nvPr/>
        </p:nvSpPr>
        <p:spPr>
          <a:xfrm>
            <a:off x="3886440" y="7018079"/>
            <a:ext cx="2846828" cy="1162058"/>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4" name="TextBox 43">
            <a:extLst>
              <a:ext uri="{FF2B5EF4-FFF2-40B4-BE49-F238E27FC236}">
                <a16:creationId xmlns:a16="http://schemas.microsoft.com/office/drawing/2014/main" id="{B3FE2997-39E4-4F2F-808B-2E3D9F27B964}"/>
              </a:ext>
            </a:extLst>
          </p:cNvPr>
          <p:cNvSpPr txBox="1"/>
          <p:nvPr/>
        </p:nvSpPr>
        <p:spPr>
          <a:xfrm>
            <a:off x="3839884" y="4950625"/>
            <a:ext cx="2932391" cy="646331"/>
          </a:xfrm>
          <a:prstGeom prst="rect">
            <a:avLst/>
          </a:prstGeom>
          <a:noFill/>
        </p:spPr>
        <p:txBody>
          <a:bodyPr wrap="square" rtlCol="0">
            <a:spAutoFit/>
          </a:bodyPr>
          <a:lstStyle/>
          <a:p>
            <a:r>
              <a:rPr lang="en-US" dirty="0"/>
              <a:t>MULTI-PNF </a:t>
            </a:r>
          </a:p>
          <a:p>
            <a:r>
              <a:rPr lang="en-US" dirty="0"/>
              <a:t>DAISY CHAIN DEPLOYMENT</a:t>
            </a:r>
          </a:p>
        </p:txBody>
      </p:sp>
      <p:pic>
        <p:nvPicPr>
          <p:cNvPr id="46" name="Picture 45">
            <a:extLst>
              <a:ext uri="{FF2B5EF4-FFF2-40B4-BE49-F238E27FC236}">
                <a16:creationId xmlns:a16="http://schemas.microsoft.com/office/drawing/2014/main" id="{AC98DF37-5C2C-4C7E-B651-A0D31E5D6EB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23382" y="5725963"/>
            <a:ext cx="920856" cy="390828"/>
          </a:xfrm>
          <a:prstGeom prst="rect">
            <a:avLst/>
          </a:prstGeom>
        </p:spPr>
      </p:pic>
      <p:pic>
        <p:nvPicPr>
          <p:cNvPr id="47" name="Picture 46">
            <a:extLst>
              <a:ext uri="{FF2B5EF4-FFF2-40B4-BE49-F238E27FC236}">
                <a16:creationId xmlns:a16="http://schemas.microsoft.com/office/drawing/2014/main" id="{E616C115-C75E-4F81-BB40-6D0847069DB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61721" y="7055329"/>
            <a:ext cx="920856" cy="390828"/>
          </a:xfrm>
          <a:prstGeom prst="rect">
            <a:avLst/>
          </a:prstGeom>
        </p:spPr>
      </p:pic>
      <p:sp>
        <p:nvSpPr>
          <p:cNvPr id="48" name="Rounded Rectangle 27">
            <a:extLst>
              <a:ext uri="{FF2B5EF4-FFF2-40B4-BE49-F238E27FC236}">
                <a16:creationId xmlns:a16="http://schemas.microsoft.com/office/drawing/2014/main" id="{AE6F0469-01BB-4ECA-A706-A200C0AC5599}"/>
              </a:ext>
            </a:extLst>
          </p:cNvPr>
          <p:cNvSpPr/>
          <p:nvPr/>
        </p:nvSpPr>
        <p:spPr>
          <a:xfrm>
            <a:off x="376506" y="6586015"/>
            <a:ext cx="573805" cy="188641"/>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DU</a:t>
            </a:r>
          </a:p>
        </p:txBody>
      </p:sp>
      <p:sp>
        <p:nvSpPr>
          <p:cNvPr id="49" name="Rounded Rectangle 27">
            <a:extLst>
              <a:ext uri="{FF2B5EF4-FFF2-40B4-BE49-F238E27FC236}">
                <a16:creationId xmlns:a16="http://schemas.microsoft.com/office/drawing/2014/main" id="{0E674384-B0FB-482F-BD69-313649D2C963}"/>
              </a:ext>
            </a:extLst>
          </p:cNvPr>
          <p:cNvSpPr/>
          <p:nvPr/>
        </p:nvSpPr>
        <p:spPr>
          <a:xfrm>
            <a:off x="4116542" y="6169371"/>
            <a:ext cx="827260" cy="47018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DU</a:t>
            </a:r>
          </a:p>
        </p:txBody>
      </p:sp>
      <p:sp>
        <p:nvSpPr>
          <p:cNvPr id="50" name="Rounded Rectangle 27">
            <a:extLst>
              <a:ext uri="{FF2B5EF4-FFF2-40B4-BE49-F238E27FC236}">
                <a16:creationId xmlns:a16="http://schemas.microsoft.com/office/drawing/2014/main" id="{71A69333-9121-486E-876C-37B2608399AA}"/>
              </a:ext>
            </a:extLst>
          </p:cNvPr>
          <p:cNvSpPr/>
          <p:nvPr/>
        </p:nvSpPr>
        <p:spPr>
          <a:xfrm>
            <a:off x="4116542" y="7523507"/>
            <a:ext cx="827260" cy="47018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DU</a:t>
            </a:r>
          </a:p>
        </p:txBody>
      </p:sp>
      <p:pic>
        <p:nvPicPr>
          <p:cNvPr id="70" name="Picture 69">
            <a:extLst>
              <a:ext uri="{FF2B5EF4-FFF2-40B4-BE49-F238E27FC236}">
                <a16:creationId xmlns:a16="http://schemas.microsoft.com/office/drawing/2014/main" id="{F93E8C56-BD1E-4E81-8905-060BC6504C84}"/>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4963887" y="5780887"/>
            <a:ext cx="456492" cy="522511"/>
          </a:xfrm>
          <a:prstGeom prst="rect">
            <a:avLst/>
          </a:prstGeom>
        </p:spPr>
      </p:pic>
      <p:pic>
        <p:nvPicPr>
          <p:cNvPr id="71" name="Picture 70">
            <a:extLst>
              <a:ext uri="{FF2B5EF4-FFF2-40B4-BE49-F238E27FC236}">
                <a16:creationId xmlns:a16="http://schemas.microsoft.com/office/drawing/2014/main" id="{9C3EF389-02BA-4132-AFD5-4BC808307595}"/>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5083448" y="5947190"/>
            <a:ext cx="456492" cy="522511"/>
          </a:xfrm>
          <a:prstGeom prst="rect">
            <a:avLst/>
          </a:prstGeom>
        </p:spPr>
      </p:pic>
      <p:pic>
        <p:nvPicPr>
          <p:cNvPr id="72" name="Picture 71">
            <a:extLst>
              <a:ext uri="{FF2B5EF4-FFF2-40B4-BE49-F238E27FC236}">
                <a16:creationId xmlns:a16="http://schemas.microsoft.com/office/drawing/2014/main" id="{AA5D680B-73E3-432B-BDD4-D0C5596F9480}"/>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4988110" y="7095948"/>
            <a:ext cx="456492" cy="522511"/>
          </a:xfrm>
          <a:prstGeom prst="rect">
            <a:avLst/>
          </a:prstGeom>
        </p:spPr>
      </p:pic>
      <p:pic>
        <p:nvPicPr>
          <p:cNvPr id="73" name="Picture 72">
            <a:extLst>
              <a:ext uri="{FF2B5EF4-FFF2-40B4-BE49-F238E27FC236}">
                <a16:creationId xmlns:a16="http://schemas.microsoft.com/office/drawing/2014/main" id="{F00EAEE5-49C7-4735-B7F4-FC7F62910EAD}"/>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5107671" y="7262251"/>
            <a:ext cx="456492" cy="522511"/>
          </a:xfrm>
          <a:prstGeom prst="rect">
            <a:avLst/>
          </a:prstGeom>
        </p:spPr>
      </p:pic>
      <p:sp>
        <p:nvSpPr>
          <p:cNvPr id="54" name="TextBox 53">
            <a:extLst>
              <a:ext uri="{FF2B5EF4-FFF2-40B4-BE49-F238E27FC236}">
                <a16:creationId xmlns:a16="http://schemas.microsoft.com/office/drawing/2014/main" id="{94BE4FEB-F428-490D-99D1-92BD151A807C}"/>
              </a:ext>
            </a:extLst>
          </p:cNvPr>
          <p:cNvSpPr txBox="1"/>
          <p:nvPr/>
        </p:nvSpPr>
        <p:spPr>
          <a:xfrm>
            <a:off x="342975" y="6154118"/>
            <a:ext cx="694875" cy="253916"/>
          </a:xfrm>
          <a:prstGeom prst="rect">
            <a:avLst/>
          </a:prstGeom>
          <a:noFill/>
        </p:spPr>
        <p:txBody>
          <a:bodyPr wrap="square" rtlCol="0">
            <a:spAutoFit/>
          </a:bodyPr>
          <a:lstStyle/>
          <a:p>
            <a:pPr algn="ctr"/>
            <a:r>
              <a:rPr lang="en-US" sz="1050" dirty="0">
                <a:solidFill>
                  <a:srgbClr val="0000CC"/>
                </a:solidFill>
              </a:rPr>
              <a:t>4G PNF</a:t>
            </a:r>
          </a:p>
        </p:txBody>
      </p:sp>
      <p:sp>
        <p:nvSpPr>
          <p:cNvPr id="64" name="TextBox 63">
            <a:extLst>
              <a:ext uri="{FF2B5EF4-FFF2-40B4-BE49-F238E27FC236}">
                <a16:creationId xmlns:a16="http://schemas.microsoft.com/office/drawing/2014/main" id="{F93E8FE9-B3E6-41C7-80F6-6359D62B8C19}"/>
              </a:ext>
            </a:extLst>
          </p:cNvPr>
          <p:cNvSpPr txBox="1"/>
          <p:nvPr/>
        </p:nvSpPr>
        <p:spPr>
          <a:xfrm>
            <a:off x="395067" y="6785856"/>
            <a:ext cx="642783" cy="253916"/>
          </a:xfrm>
          <a:prstGeom prst="rect">
            <a:avLst/>
          </a:prstGeom>
          <a:noFill/>
        </p:spPr>
        <p:txBody>
          <a:bodyPr wrap="square" rtlCol="0">
            <a:spAutoFit/>
          </a:bodyPr>
          <a:lstStyle/>
          <a:p>
            <a:pPr algn="ctr"/>
            <a:r>
              <a:rPr lang="en-US" sz="1050" dirty="0">
                <a:solidFill>
                  <a:srgbClr val="0000CC"/>
                </a:solidFill>
              </a:rPr>
              <a:t>5G PNF</a:t>
            </a:r>
          </a:p>
        </p:txBody>
      </p:sp>
      <p:pic>
        <p:nvPicPr>
          <p:cNvPr id="65" name="Picture 64">
            <a:extLst>
              <a:ext uri="{FF2B5EF4-FFF2-40B4-BE49-F238E27FC236}">
                <a16:creationId xmlns:a16="http://schemas.microsoft.com/office/drawing/2014/main" id="{58FBB567-CB51-475F-9D1E-7FA7341D26A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35479" y="7552485"/>
            <a:ext cx="682111" cy="289500"/>
          </a:xfrm>
          <a:prstGeom prst="rect">
            <a:avLst/>
          </a:prstGeom>
        </p:spPr>
      </p:pic>
      <p:sp>
        <p:nvSpPr>
          <p:cNvPr id="68" name="Rounded Rectangle 27">
            <a:extLst>
              <a:ext uri="{FF2B5EF4-FFF2-40B4-BE49-F238E27FC236}">
                <a16:creationId xmlns:a16="http://schemas.microsoft.com/office/drawing/2014/main" id="{3B8D6ADE-ABAA-4EEF-8FFA-F1B56E1A64BF}"/>
              </a:ext>
            </a:extLst>
          </p:cNvPr>
          <p:cNvSpPr/>
          <p:nvPr/>
        </p:nvSpPr>
        <p:spPr>
          <a:xfrm>
            <a:off x="395067" y="7841985"/>
            <a:ext cx="573805" cy="188641"/>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DU</a:t>
            </a:r>
          </a:p>
        </p:txBody>
      </p:sp>
      <p:sp>
        <p:nvSpPr>
          <p:cNvPr id="69" name="TextBox 68">
            <a:extLst>
              <a:ext uri="{FF2B5EF4-FFF2-40B4-BE49-F238E27FC236}">
                <a16:creationId xmlns:a16="http://schemas.microsoft.com/office/drawing/2014/main" id="{0E6D4D9F-F6C4-468D-93BD-4960EA4696F7}"/>
              </a:ext>
            </a:extLst>
          </p:cNvPr>
          <p:cNvSpPr txBox="1"/>
          <p:nvPr/>
        </p:nvSpPr>
        <p:spPr>
          <a:xfrm>
            <a:off x="395067" y="7400925"/>
            <a:ext cx="642783" cy="253916"/>
          </a:xfrm>
          <a:prstGeom prst="rect">
            <a:avLst/>
          </a:prstGeom>
          <a:noFill/>
        </p:spPr>
        <p:txBody>
          <a:bodyPr wrap="square" rtlCol="0">
            <a:spAutoFit/>
          </a:bodyPr>
          <a:lstStyle/>
          <a:p>
            <a:pPr algn="ctr"/>
            <a:r>
              <a:rPr lang="en-US" sz="1050" dirty="0">
                <a:solidFill>
                  <a:srgbClr val="0000CC"/>
                </a:solidFill>
              </a:rPr>
              <a:t>5G PNF</a:t>
            </a:r>
          </a:p>
        </p:txBody>
      </p:sp>
      <p:sp>
        <p:nvSpPr>
          <p:cNvPr id="2" name="Cube 1">
            <a:extLst>
              <a:ext uri="{FF2B5EF4-FFF2-40B4-BE49-F238E27FC236}">
                <a16:creationId xmlns:a16="http://schemas.microsoft.com/office/drawing/2014/main" id="{0D8B62CB-02F8-4520-A231-C1E5764D2C11}"/>
              </a:ext>
            </a:extLst>
          </p:cNvPr>
          <p:cNvSpPr/>
          <p:nvPr/>
        </p:nvSpPr>
        <p:spPr>
          <a:xfrm>
            <a:off x="330211" y="6013942"/>
            <a:ext cx="772976" cy="2166195"/>
          </a:xfrm>
          <a:prstGeom prst="cube">
            <a:avLst>
              <a:gd name="adj" fmla="val 13909"/>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a:extLst>
              <a:ext uri="{FF2B5EF4-FFF2-40B4-BE49-F238E27FC236}">
                <a16:creationId xmlns:a16="http://schemas.microsoft.com/office/drawing/2014/main" id="{C427A89B-7D27-4DB4-9C29-24FFA324E0F5}"/>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164647" y="7570687"/>
            <a:ext cx="456492" cy="522511"/>
          </a:xfrm>
          <a:prstGeom prst="rect">
            <a:avLst/>
          </a:prstGeom>
        </p:spPr>
      </p:pic>
      <p:sp>
        <p:nvSpPr>
          <p:cNvPr id="75" name="TextBox 74">
            <a:extLst>
              <a:ext uri="{FF2B5EF4-FFF2-40B4-BE49-F238E27FC236}">
                <a16:creationId xmlns:a16="http://schemas.microsoft.com/office/drawing/2014/main" id="{6049F7A0-1B1B-473F-BD80-063441ECF3CE}"/>
              </a:ext>
            </a:extLst>
          </p:cNvPr>
          <p:cNvSpPr txBox="1"/>
          <p:nvPr/>
        </p:nvSpPr>
        <p:spPr>
          <a:xfrm>
            <a:off x="1621138" y="7601770"/>
            <a:ext cx="1469505" cy="307777"/>
          </a:xfrm>
          <a:prstGeom prst="rect">
            <a:avLst/>
          </a:prstGeom>
          <a:noFill/>
        </p:spPr>
        <p:txBody>
          <a:bodyPr wrap="none" rtlCol="0">
            <a:spAutoFit/>
          </a:bodyPr>
          <a:lstStyle/>
          <a:p>
            <a:r>
              <a:rPr lang="en-US" sz="1400" dirty="0"/>
              <a:t>Version 2018-09B</a:t>
            </a:r>
          </a:p>
        </p:txBody>
      </p:sp>
      <p:sp>
        <p:nvSpPr>
          <p:cNvPr id="76" name="TextBox 75">
            <a:extLst>
              <a:ext uri="{FF2B5EF4-FFF2-40B4-BE49-F238E27FC236}">
                <a16:creationId xmlns:a16="http://schemas.microsoft.com/office/drawing/2014/main" id="{2C0AA697-EA24-48CB-8350-717BD4AE897C}"/>
              </a:ext>
            </a:extLst>
          </p:cNvPr>
          <p:cNvSpPr txBox="1"/>
          <p:nvPr/>
        </p:nvSpPr>
        <p:spPr>
          <a:xfrm>
            <a:off x="1063565" y="8030799"/>
            <a:ext cx="1416926" cy="307777"/>
          </a:xfrm>
          <a:prstGeom prst="rect">
            <a:avLst/>
          </a:prstGeom>
          <a:noFill/>
        </p:spPr>
        <p:txBody>
          <a:bodyPr wrap="none" rtlCol="0">
            <a:spAutoFit/>
          </a:bodyPr>
          <a:lstStyle/>
          <a:p>
            <a:r>
              <a:rPr lang="en-US" sz="1400" dirty="0"/>
              <a:t>Sub-Frame DU#2</a:t>
            </a:r>
          </a:p>
        </p:txBody>
      </p:sp>
      <p:sp>
        <p:nvSpPr>
          <p:cNvPr id="3" name="Cube 2">
            <a:extLst>
              <a:ext uri="{FF2B5EF4-FFF2-40B4-BE49-F238E27FC236}">
                <a16:creationId xmlns:a16="http://schemas.microsoft.com/office/drawing/2014/main" id="{18F95057-EBB8-4041-8107-1D0BEB56DCEF}"/>
              </a:ext>
            </a:extLst>
          </p:cNvPr>
          <p:cNvSpPr/>
          <p:nvPr/>
        </p:nvSpPr>
        <p:spPr>
          <a:xfrm>
            <a:off x="388451" y="3631757"/>
            <a:ext cx="306706" cy="175928"/>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Cube 76">
            <a:extLst>
              <a:ext uri="{FF2B5EF4-FFF2-40B4-BE49-F238E27FC236}">
                <a16:creationId xmlns:a16="http://schemas.microsoft.com/office/drawing/2014/main" id="{E725CFF5-747A-4658-964E-2CB61A3AE588}"/>
              </a:ext>
            </a:extLst>
          </p:cNvPr>
          <p:cNvSpPr/>
          <p:nvPr/>
        </p:nvSpPr>
        <p:spPr>
          <a:xfrm>
            <a:off x="740161" y="3634042"/>
            <a:ext cx="306706" cy="175928"/>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a:extLst>
              <a:ext uri="{FF2B5EF4-FFF2-40B4-BE49-F238E27FC236}">
                <a16:creationId xmlns:a16="http://schemas.microsoft.com/office/drawing/2014/main" id="{B1F4A59A-1546-4305-A419-9C8E22F3BD86}"/>
              </a:ext>
            </a:extLst>
          </p:cNvPr>
          <p:cNvCxnSpPr>
            <a:cxnSpLocks/>
            <a:stCxn id="46" idx="2"/>
          </p:cNvCxnSpPr>
          <p:nvPr/>
        </p:nvCxnSpPr>
        <p:spPr>
          <a:xfrm>
            <a:off x="4483810" y="6116791"/>
            <a:ext cx="38339" cy="102514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8" name="TextBox 77">
            <a:extLst>
              <a:ext uri="{FF2B5EF4-FFF2-40B4-BE49-F238E27FC236}">
                <a16:creationId xmlns:a16="http://schemas.microsoft.com/office/drawing/2014/main" id="{09F0C666-DE6D-4149-BB86-0852079B9168}"/>
              </a:ext>
            </a:extLst>
          </p:cNvPr>
          <p:cNvSpPr txBox="1"/>
          <p:nvPr/>
        </p:nvSpPr>
        <p:spPr>
          <a:xfrm>
            <a:off x="5448968" y="6011509"/>
            <a:ext cx="1475917" cy="307777"/>
          </a:xfrm>
          <a:prstGeom prst="rect">
            <a:avLst/>
          </a:prstGeom>
          <a:noFill/>
        </p:spPr>
        <p:txBody>
          <a:bodyPr wrap="none" rtlCol="0">
            <a:spAutoFit/>
          </a:bodyPr>
          <a:lstStyle/>
          <a:p>
            <a:r>
              <a:rPr lang="en-US" sz="1400" dirty="0"/>
              <a:t>Version 2018-09A</a:t>
            </a:r>
          </a:p>
        </p:txBody>
      </p:sp>
      <p:sp>
        <p:nvSpPr>
          <p:cNvPr id="79" name="TextBox 78">
            <a:extLst>
              <a:ext uri="{FF2B5EF4-FFF2-40B4-BE49-F238E27FC236}">
                <a16:creationId xmlns:a16="http://schemas.microsoft.com/office/drawing/2014/main" id="{6E96431C-555B-48E2-929D-81096BA0BCF0}"/>
              </a:ext>
            </a:extLst>
          </p:cNvPr>
          <p:cNvSpPr txBox="1"/>
          <p:nvPr/>
        </p:nvSpPr>
        <p:spPr>
          <a:xfrm>
            <a:off x="5418123" y="7093148"/>
            <a:ext cx="1475917" cy="307777"/>
          </a:xfrm>
          <a:prstGeom prst="rect">
            <a:avLst/>
          </a:prstGeom>
          <a:noFill/>
        </p:spPr>
        <p:txBody>
          <a:bodyPr wrap="none" rtlCol="0">
            <a:spAutoFit/>
          </a:bodyPr>
          <a:lstStyle/>
          <a:p>
            <a:r>
              <a:rPr lang="en-US" sz="1400" dirty="0"/>
              <a:t>Version 2018-09A</a:t>
            </a:r>
          </a:p>
        </p:txBody>
      </p:sp>
    </p:spTree>
    <p:extLst>
      <p:ext uri="{BB962C8B-B14F-4D97-AF65-F5344CB8AC3E}">
        <p14:creationId xmlns:p14="http://schemas.microsoft.com/office/powerpoint/2010/main" val="371054563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914C2B5E-A153-4667-9C52-3D24FD359C31}"/>
              </a:ext>
            </a:extLst>
          </p:cNvPr>
          <p:cNvGrpSpPr/>
          <p:nvPr/>
        </p:nvGrpSpPr>
        <p:grpSpPr>
          <a:xfrm>
            <a:off x="0" y="-64154"/>
            <a:ext cx="6863269" cy="9157353"/>
            <a:chOff x="-5269" y="-17858"/>
            <a:chExt cx="6863269" cy="8598180"/>
          </a:xfrm>
        </p:grpSpPr>
        <p:sp>
          <p:nvSpPr>
            <p:cNvPr id="5" name="Rectangle 4">
              <a:extLst>
                <a:ext uri="{FF2B5EF4-FFF2-40B4-BE49-F238E27FC236}">
                  <a16:creationId xmlns:a16="http://schemas.microsoft.com/office/drawing/2014/main" id="{CC5A97ED-26E6-48C9-900A-9F5C8E963A89}"/>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94C79740-CEB3-4802-8526-325B345FB102}"/>
                </a:ext>
              </a:extLst>
            </p:cNvPr>
            <p:cNvSpPr txBox="1"/>
            <p:nvPr/>
          </p:nvSpPr>
          <p:spPr>
            <a:xfrm>
              <a:off x="159481" y="-17858"/>
              <a:ext cx="654538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TOPIC: Use Cases for SWVERSIONLIST (R3)</a:t>
              </a:r>
            </a:p>
          </p:txBody>
        </p:sp>
        <p:sp>
          <p:nvSpPr>
            <p:cNvPr id="7" name="Rectangle 6">
              <a:extLst>
                <a:ext uri="{FF2B5EF4-FFF2-40B4-BE49-F238E27FC236}">
                  <a16:creationId xmlns:a16="http://schemas.microsoft.com/office/drawing/2014/main" id="{D9C015F5-56B2-4550-A6B5-168CCAB0DFB3}"/>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8" name="Table 7">
            <a:extLst>
              <a:ext uri="{FF2B5EF4-FFF2-40B4-BE49-F238E27FC236}">
                <a16:creationId xmlns:a16="http://schemas.microsoft.com/office/drawing/2014/main" id="{0F70F2C8-5778-42A1-A9CF-654C9D43FC4B}"/>
              </a:ext>
            </a:extLst>
          </p:cNvPr>
          <p:cNvGraphicFramePr>
            <a:graphicFrameLocks noGrp="1"/>
          </p:cNvGraphicFramePr>
          <p:nvPr>
            <p:extLst>
              <p:ext uri="{D42A27DB-BD31-4B8C-83A1-F6EECF244321}">
                <p14:modId xmlns:p14="http://schemas.microsoft.com/office/powerpoint/2010/main" val="3164078205"/>
              </p:ext>
            </p:extLst>
          </p:nvPr>
        </p:nvGraphicFramePr>
        <p:xfrm>
          <a:off x="164749" y="638628"/>
          <a:ext cx="6545383" cy="1211580"/>
        </p:xfrm>
        <a:graphic>
          <a:graphicData uri="http://schemas.openxmlformats.org/drawingml/2006/table">
            <a:tbl>
              <a:tblPr firstRow="1" bandRow="1">
                <a:tableStyleId>{5C22544A-7EE6-4342-B048-85BDC9FD1C3A}</a:tableStyleId>
              </a:tblPr>
              <a:tblGrid>
                <a:gridCol w="2197719">
                  <a:extLst>
                    <a:ext uri="{9D8B030D-6E8A-4147-A177-3AD203B41FA5}">
                      <a16:colId xmlns:a16="http://schemas.microsoft.com/office/drawing/2014/main" val="2829961643"/>
                    </a:ext>
                  </a:extLst>
                </a:gridCol>
                <a:gridCol w="4347664">
                  <a:extLst>
                    <a:ext uri="{9D8B030D-6E8A-4147-A177-3AD203B41FA5}">
                      <a16:colId xmlns:a16="http://schemas.microsoft.com/office/drawing/2014/main" val="445021551"/>
                    </a:ext>
                  </a:extLst>
                </a:gridCol>
              </a:tblGrid>
              <a:tr h="370840">
                <a:tc>
                  <a:txBody>
                    <a:bodyPr/>
                    <a:lstStyle/>
                    <a:p>
                      <a:r>
                        <a:rPr lang="en-US" dirty="0"/>
                        <a:t>Use Cases that use Software Version LIST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Description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44256119"/>
                  </a:ext>
                </a:extLst>
              </a:tr>
              <a:tr h="370840">
                <a:tc>
                  <a:txBody>
                    <a:bodyPr/>
                    <a:lstStyle/>
                    <a:p>
                      <a:r>
                        <a:rPr lang="en-US" dirty="0"/>
                        <a:t>Software Upgrade (Network wide)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a:t>Service Provider wants to upgrade a network (or fallback a network) to a new software version. Region #1 – v1; Region #2 – v2.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69789432"/>
                  </a:ext>
                </a:extLst>
              </a:tr>
            </a:tbl>
          </a:graphicData>
        </a:graphic>
      </p:graphicFrame>
      <p:sp>
        <p:nvSpPr>
          <p:cNvPr id="9" name="Rectangle: Rounded Corners 8">
            <a:extLst>
              <a:ext uri="{FF2B5EF4-FFF2-40B4-BE49-F238E27FC236}">
                <a16:creationId xmlns:a16="http://schemas.microsoft.com/office/drawing/2014/main" id="{57C4E79B-FA41-4188-8FB0-3F684805ADF0}"/>
              </a:ext>
            </a:extLst>
          </p:cNvPr>
          <p:cNvSpPr/>
          <p:nvPr/>
        </p:nvSpPr>
        <p:spPr>
          <a:xfrm>
            <a:off x="714375" y="2371725"/>
            <a:ext cx="2643188" cy="261461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E18CEAB5-9505-4F80-8FFB-F2E56A6D2639}"/>
              </a:ext>
            </a:extLst>
          </p:cNvPr>
          <p:cNvSpPr/>
          <p:nvPr/>
        </p:nvSpPr>
        <p:spPr>
          <a:xfrm>
            <a:off x="3431634" y="2371724"/>
            <a:ext cx="2643188" cy="2614613"/>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019AD9BB-E300-475C-80A2-8FB45FFD233D}"/>
              </a:ext>
            </a:extLst>
          </p:cNvPr>
          <p:cNvSpPr txBox="1"/>
          <p:nvPr/>
        </p:nvSpPr>
        <p:spPr>
          <a:xfrm>
            <a:off x="923998" y="2676929"/>
            <a:ext cx="1776255" cy="1477328"/>
          </a:xfrm>
          <a:prstGeom prst="rect">
            <a:avLst/>
          </a:prstGeom>
          <a:noFill/>
        </p:spPr>
        <p:txBody>
          <a:bodyPr wrap="none" rtlCol="0">
            <a:spAutoFit/>
          </a:bodyPr>
          <a:lstStyle/>
          <a:p>
            <a:r>
              <a:rPr lang="en-US" dirty="0"/>
              <a:t>Area #1</a:t>
            </a:r>
          </a:p>
          <a:p>
            <a:endParaRPr lang="en-US" dirty="0"/>
          </a:p>
          <a:p>
            <a:r>
              <a:rPr lang="en-US" dirty="0"/>
              <a:t>Modelled for NF</a:t>
            </a:r>
          </a:p>
          <a:p>
            <a:r>
              <a:rPr lang="en-US" dirty="0"/>
              <a:t>Software Version</a:t>
            </a:r>
          </a:p>
          <a:p>
            <a:r>
              <a:rPr lang="en-US" dirty="0"/>
              <a:t>2018-09A</a:t>
            </a:r>
          </a:p>
        </p:txBody>
      </p:sp>
      <p:sp>
        <p:nvSpPr>
          <p:cNvPr id="12" name="TextBox 11">
            <a:extLst>
              <a:ext uri="{FF2B5EF4-FFF2-40B4-BE49-F238E27FC236}">
                <a16:creationId xmlns:a16="http://schemas.microsoft.com/office/drawing/2014/main" id="{576A7969-42E9-49CB-A73B-3AA01717BF39}"/>
              </a:ext>
            </a:extLst>
          </p:cNvPr>
          <p:cNvSpPr txBox="1"/>
          <p:nvPr/>
        </p:nvSpPr>
        <p:spPr>
          <a:xfrm>
            <a:off x="3667198" y="2676929"/>
            <a:ext cx="1776255" cy="1477328"/>
          </a:xfrm>
          <a:prstGeom prst="rect">
            <a:avLst/>
          </a:prstGeom>
          <a:noFill/>
        </p:spPr>
        <p:txBody>
          <a:bodyPr wrap="none" rtlCol="0">
            <a:spAutoFit/>
          </a:bodyPr>
          <a:lstStyle/>
          <a:p>
            <a:r>
              <a:rPr lang="en-US" dirty="0"/>
              <a:t>Area #2</a:t>
            </a:r>
          </a:p>
          <a:p>
            <a:endParaRPr lang="en-US" dirty="0"/>
          </a:p>
          <a:p>
            <a:r>
              <a:rPr lang="en-US" dirty="0"/>
              <a:t>Modelled for NF</a:t>
            </a:r>
          </a:p>
          <a:p>
            <a:r>
              <a:rPr lang="en-US" dirty="0"/>
              <a:t>Software Version</a:t>
            </a:r>
          </a:p>
          <a:p>
            <a:r>
              <a:rPr lang="en-US" dirty="0"/>
              <a:t>2018-09A</a:t>
            </a:r>
          </a:p>
        </p:txBody>
      </p:sp>
      <p:sp>
        <p:nvSpPr>
          <p:cNvPr id="13" name="TextBox 12">
            <a:extLst>
              <a:ext uri="{FF2B5EF4-FFF2-40B4-BE49-F238E27FC236}">
                <a16:creationId xmlns:a16="http://schemas.microsoft.com/office/drawing/2014/main" id="{9131A283-0E43-418C-9ED6-C58C3BA679D3}"/>
              </a:ext>
            </a:extLst>
          </p:cNvPr>
          <p:cNvSpPr txBox="1"/>
          <p:nvPr/>
        </p:nvSpPr>
        <p:spPr>
          <a:xfrm>
            <a:off x="495301" y="5194300"/>
            <a:ext cx="5334000" cy="1754326"/>
          </a:xfrm>
          <a:prstGeom prst="rect">
            <a:avLst/>
          </a:prstGeom>
          <a:noFill/>
        </p:spPr>
        <p:txBody>
          <a:bodyPr wrap="square" rtlCol="0">
            <a:spAutoFit/>
          </a:bodyPr>
          <a:lstStyle/>
          <a:p>
            <a:r>
              <a:rPr lang="en-US" dirty="0"/>
              <a:t>A planner is responsible for an ONAP deployment that covers a set of areas, in this case #1 and #2.</a:t>
            </a:r>
          </a:p>
          <a:p>
            <a:r>
              <a:rPr lang="en-US" dirty="0"/>
              <a:t>For this particular use case/application (of this parameters), a class of PNFs is allowed to have a set of Software versions in this case 2018-09A and 2018-09B.</a:t>
            </a:r>
          </a:p>
          <a:p>
            <a:endParaRPr lang="en-US" dirty="0"/>
          </a:p>
        </p:txBody>
      </p:sp>
    </p:spTree>
    <p:extLst>
      <p:ext uri="{BB962C8B-B14F-4D97-AF65-F5344CB8AC3E}">
        <p14:creationId xmlns:p14="http://schemas.microsoft.com/office/powerpoint/2010/main" val="17467020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0A744D4-C4E6-49E9-9EE4-30637AADB8F0}"/>
              </a:ext>
            </a:extLst>
          </p:cNvPr>
          <p:cNvGrpSpPr/>
          <p:nvPr/>
        </p:nvGrpSpPr>
        <p:grpSpPr>
          <a:xfrm>
            <a:off x="0" y="-1"/>
            <a:ext cx="6858000" cy="9144001"/>
            <a:chOff x="0" y="-1"/>
            <a:chExt cx="6858000" cy="9144001"/>
          </a:xfrm>
        </p:grpSpPr>
        <p:sp>
          <p:nvSpPr>
            <p:cNvPr id="5" name="Rectangle 4">
              <a:extLst>
                <a:ext uri="{FF2B5EF4-FFF2-40B4-BE49-F238E27FC236}">
                  <a16:creationId xmlns:a16="http://schemas.microsoft.com/office/drawing/2014/main" id="{60424CB8-4CF5-41FA-A39F-F2E3A7F4E520}"/>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4500740F-7169-41A1-9254-5E0D50B21657}"/>
                </a:ext>
              </a:extLst>
            </p:cNvPr>
            <p:cNvSpPr txBox="1"/>
            <p:nvPr/>
          </p:nvSpPr>
          <p:spPr>
            <a:xfrm>
              <a:off x="596217" y="86380"/>
              <a:ext cx="5618846"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ONBOARDING / PNF PACKAGE</a:t>
              </a:r>
            </a:p>
          </p:txBody>
        </p:sp>
        <p:sp>
          <p:nvSpPr>
            <p:cNvPr id="7" name="Rectangle 6">
              <a:extLst>
                <a:ext uri="{FF2B5EF4-FFF2-40B4-BE49-F238E27FC236}">
                  <a16:creationId xmlns:a16="http://schemas.microsoft.com/office/drawing/2014/main" id="{133EF828-E49A-4B7A-A559-4B204AE17225}"/>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Rectangle 7">
            <a:extLst>
              <a:ext uri="{FF2B5EF4-FFF2-40B4-BE49-F238E27FC236}">
                <a16:creationId xmlns:a16="http://schemas.microsoft.com/office/drawing/2014/main" id="{F5768005-A200-4D9E-9964-A34255CEA096}"/>
              </a:ext>
            </a:extLst>
          </p:cNvPr>
          <p:cNvSpPr/>
          <p:nvPr/>
        </p:nvSpPr>
        <p:spPr>
          <a:xfrm>
            <a:off x="83126" y="784355"/>
            <a:ext cx="4897677" cy="703055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EA79C647-F0E0-440B-B0B8-65F10C7C6123}"/>
              </a:ext>
            </a:extLst>
          </p:cNvPr>
          <p:cNvSpPr/>
          <p:nvPr/>
        </p:nvSpPr>
        <p:spPr>
          <a:xfrm>
            <a:off x="85214" y="791578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1F44D58F-237D-4E64-807C-A3D6AB12E8D1}"/>
              </a:ext>
            </a:extLst>
          </p:cNvPr>
          <p:cNvSpPr txBox="1"/>
          <p:nvPr/>
        </p:nvSpPr>
        <p:spPr>
          <a:xfrm>
            <a:off x="104954" y="784354"/>
            <a:ext cx="4692945" cy="3754874"/>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pPr lvl="0" defTabSz="685800">
              <a:defRPr/>
            </a:pPr>
            <a:r>
              <a:rPr lang="en-US" dirty="0"/>
              <a:t>PNF Onboarding and PNF Package</a:t>
            </a:r>
          </a:p>
          <a:p>
            <a:endParaRPr lang="en-US" dirty="0"/>
          </a:p>
          <a:p>
            <a:pPr marL="342900" indent="-342900">
              <a:buAutoNum type="arabicParenBoth"/>
            </a:pPr>
            <a:r>
              <a:rPr lang="en-US" b="1" dirty="0">
                <a:solidFill>
                  <a:srgbClr val="0000CC"/>
                </a:solidFill>
              </a:rPr>
              <a:t>PNF PACKAGE DEFINITION </a:t>
            </a:r>
            <a:r>
              <a:rPr lang="en-US" dirty="0"/>
              <a:t>– Defining </a:t>
            </a:r>
            <a:r>
              <a:rPr lang="en-US" i="1" dirty="0"/>
              <a:t>PNF Onboarding Package</a:t>
            </a:r>
            <a:r>
              <a:rPr lang="en-US" dirty="0"/>
              <a:t>. Extending framework to work with PNFs. Defining PNF Package framework.</a:t>
            </a:r>
          </a:p>
          <a:p>
            <a:pPr marL="800100" lvl="1" indent="-342900">
              <a:buFont typeface="+mj-lt"/>
              <a:buAutoNum type="alphaUcPeriod"/>
            </a:pPr>
            <a:r>
              <a:rPr lang="en-US" dirty="0">
                <a:solidFill>
                  <a:srgbClr val="0000CC"/>
                </a:solidFill>
              </a:rPr>
              <a:t>PNF ARTIFACTS DEFINITION – </a:t>
            </a:r>
            <a:r>
              <a:rPr lang="en-US" dirty="0"/>
              <a:t>Vendor specific/provided artifacts to add to the (new PNF) package. (Dublin)</a:t>
            </a:r>
          </a:p>
          <a:p>
            <a:pPr marL="800100" lvl="1" indent="-342900">
              <a:buFont typeface="+mj-lt"/>
              <a:buAutoNum type="alphaUcPeriod"/>
            </a:pPr>
            <a:r>
              <a:rPr lang="en-US" dirty="0">
                <a:solidFill>
                  <a:srgbClr val="0000CC"/>
                </a:solidFill>
              </a:rPr>
              <a:t>PNF ARTIFACTS DISTRIBUTION – </a:t>
            </a:r>
            <a:r>
              <a:rPr lang="en-US" dirty="0"/>
              <a:t>Artifacts are in Dublin</a:t>
            </a:r>
          </a:p>
        </p:txBody>
      </p:sp>
      <p:sp>
        <p:nvSpPr>
          <p:cNvPr id="11" name="TextBox 10">
            <a:extLst>
              <a:ext uri="{FF2B5EF4-FFF2-40B4-BE49-F238E27FC236}">
                <a16:creationId xmlns:a16="http://schemas.microsoft.com/office/drawing/2014/main" id="{40B81727-CA08-46E7-BFFF-393495308609}"/>
              </a:ext>
            </a:extLst>
          </p:cNvPr>
          <p:cNvSpPr txBox="1"/>
          <p:nvPr/>
        </p:nvSpPr>
        <p:spPr>
          <a:xfrm>
            <a:off x="104954" y="8016540"/>
            <a:ext cx="143340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12" name="TextBox 11">
            <a:extLst>
              <a:ext uri="{FF2B5EF4-FFF2-40B4-BE49-F238E27FC236}">
                <a16:creationId xmlns:a16="http://schemas.microsoft.com/office/drawing/2014/main" id="{9382C192-1B5B-4F70-822A-FD329A5105FE}"/>
              </a:ext>
            </a:extLst>
          </p:cNvPr>
          <p:cNvSpPr txBox="1"/>
          <p:nvPr/>
        </p:nvSpPr>
        <p:spPr>
          <a:xfrm>
            <a:off x="200511" y="8334314"/>
            <a:ext cx="4662906" cy="400110"/>
          </a:xfrm>
          <a:prstGeom prst="rect">
            <a:avLst/>
          </a:prstGeom>
          <a:noFill/>
        </p:spPr>
        <p:txBody>
          <a:bodyPr wrap="square" rtlCol="0">
            <a:spAutoFit/>
          </a:bodyPr>
          <a:lstStyle/>
          <a:p>
            <a:r>
              <a:rPr lang="en-US" sz="2000" dirty="0"/>
              <a:t>SDC, APP-C</a:t>
            </a:r>
          </a:p>
        </p:txBody>
      </p:sp>
      <p:pic>
        <p:nvPicPr>
          <p:cNvPr id="1028" name="Picture 4" descr="C:\Users\cheung\AppData\Local\Temp\SNAGHTML2ee0250.PNG">
            <a:extLst>
              <a:ext uri="{FF2B5EF4-FFF2-40B4-BE49-F238E27FC236}">
                <a16:creationId xmlns:a16="http://schemas.microsoft.com/office/drawing/2014/main" id="{00FFE1A8-7F5C-4424-BF70-30B3E1CA66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5757" y="870806"/>
            <a:ext cx="1648405" cy="16524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172747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0A8C05C3-3C8D-448C-B584-2F7EA727282F}"/>
              </a:ext>
            </a:extLst>
          </p:cNvPr>
          <p:cNvGrpSpPr/>
          <p:nvPr/>
        </p:nvGrpSpPr>
        <p:grpSpPr>
          <a:xfrm>
            <a:off x="0" y="-64154"/>
            <a:ext cx="6863269" cy="9157353"/>
            <a:chOff x="-5269" y="-17858"/>
            <a:chExt cx="6863269" cy="8598180"/>
          </a:xfrm>
        </p:grpSpPr>
        <p:sp>
          <p:nvSpPr>
            <p:cNvPr id="5" name="Rectangle 4">
              <a:extLst>
                <a:ext uri="{FF2B5EF4-FFF2-40B4-BE49-F238E27FC236}">
                  <a16:creationId xmlns:a16="http://schemas.microsoft.com/office/drawing/2014/main" id="{769C93DF-86F3-4D55-AC0A-E94FC219E02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ED2AE160-80FC-4E57-BE22-DC66FD008158}"/>
                </a:ext>
              </a:extLst>
            </p:cNvPr>
            <p:cNvSpPr txBox="1"/>
            <p:nvPr/>
          </p:nvSpPr>
          <p:spPr>
            <a:xfrm>
              <a:off x="1143725" y="-17858"/>
              <a:ext cx="457689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SDC PNF MODEL (R4) Dublin+</a:t>
              </a:r>
            </a:p>
          </p:txBody>
        </p:sp>
        <p:sp>
          <p:nvSpPr>
            <p:cNvPr id="7" name="Rectangle 6">
              <a:extLst>
                <a:ext uri="{FF2B5EF4-FFF2-40B4-BE49-F238E27FC236}">
                  <a16:creationId xmlns:a16="http://schemas.microsoft.com/office/drawing/2014/main" id="{6D9F69A5-BCF2-4EFC-A05C-F47B03716796}"/>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17" name="表格 11">
            <a:extLst>
              <a:ext uri="{FF2B5EF4-FFF2-40B4-BE49-F238E27FC236}">
                <a16:creationId xmlns:a16="http://schemas.microsoft.com/office/drawing/2014/main" id="{D15891FD-FA43-4372-B604-607DFCC80942}"/>
              </a:ext>
            </a:extLst>
          </p:cNvPr>
          <p:cNvGraphicFramePr>
            <a:graphicFrameLocks noGrp="1"/>
          </p:cNvGraphicFramePr>
          <p:nvPr>
            <p:extLst>
              <p:ext uri="{D42A27DB-BD31-4B8C-83A1-F6EECF244321}">
                <p14:modId xmlns:p14="http://schemas.microsoft.com/office/powerpoint/2010/main" val="2040696861"/>
              </p:ext>
            </p:extLst>
          </p:nvPr>
        </p:nvGraphicFramePr>
        <p:xfrm>
          <a:off x="57152" y="499895"/>
          <a:ext cx="6724650" cy="7607411"/>
        </p:xfrm>
        <a:graphic>
          <a:graphicData uri="http://schemas.openxmlformats.org/drawingml/2006/table">
            <a:tbl>
              <a:tblPr firstRow="1" firstCol="1" bandRow="1">
                <a:tableStyleId>{5C22544A-7EE6-4342-B048-85BDC9FD1C3A}</a:tableStyleId>
              </a:tblPr>
              <a:tblGrid>
                <a:gridCol w="2179285">
                  <a:extLst>
                    <a:ext uri="{9D8B030D-6E8A-4147-A177-3AD203B41FA5}">
                      <a16:colId xmlns:a16="http://schemas.microsoft.com/office/drawing/2014/main" val="20000"/>
                    </a:ext>
                  </a:extLst>
                </a:gridCol>
                <a:gridCol w="4545365">
                  <a:extLst>
                    <a:ext uri="{9D8B030D-6E8A-4147-A177-3AD203B41FA5}">
                      <a16:colId xmlns:a16="http://schemas.microsoft.com/office/drawing/2014/main" val="20001"/>
                    </a:ext>
                  </a:extLst>
                </a:gridCol>
              </a:tblGrid>
              <a:tr h="275055">
                <a:tc>
                  <a:txBody>
                    <a:bodyPr/>
                    <a:lstStyle/>
                    <a:p>
                      <a:pPr algn="ctr" hangingPunct="0">
                        <a:lnSpc>
                          <a:spcPct val="115000"/>
                        </a:lnSpc>
                        <a:spcAft>
                          <a:spcPts val="0"/>
                        </a:spcAft>
                      </a:pPr>
                      <a:r>
                        <a:rPr lang="en-GB" altLang="zh-CN" sz="1600" kern="100" dirty="0">
                          <a:solidFill>
                            <a:schemeClr val="bg1"/>
                          </a:solidFill>
                          <a:effectLst/>
                        </a:rPr>
                        <a:t>Contents</a:t>
                      </a:r>
                      <a:endParaRPr lang="zh-CN" altLang="zh-CN" sz="1600" b="1"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algn="ctr" hangingPunct="0">
                        <a:lnSpc>
                          <a:spcPct val="115000"/>
                        </a:lnSpc>
                        <a:spcAft>
                          <a:spcPts val="0"/>
                        </a:spcAft>
                      </a:pPr>
                      <a:r>
                        <a:rPr lang="en-GB" sz="1600" kern="100" dirty="0">
                          <a:solidFill>
                            <a:schemeClr val="bg1"/>
                          </a:solidFill>
                          <a:effectLst/>
                        </a:rPr>
                        <a:t>Description</a:t>
                      </a:r>
                      <a:endParaRPr lang="zh-CN" sz="1600" b="1"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0"/>
                  </a:ext>
                </a:extLst>
              </a:tr>
              <a:tr h="214524">
                <a:tc>
                  <a:txBody>
                    <a:bodyPr/>
                    <a:lstStyle/>
                    <a:p>
                      <a:pPr hangingPunct="0">
                        <a:spcAft>
                          <a:spcPts val="0"/>
                        </a:spcAft>
                      </a:pPr>
                      <a:r>
                        <a:rPr lang="en-GB" sz="1600" kern="100" dirty="0" err="1">
                          <a:solidFill>
                            <a:srgbClr val="FFFF00"/>
                          </a:solidFill>
                          <a:effectLst/>
                          <a:latin typeface="+mn-lt"/>
                        </a:rPr>
                        <a:t>pnfId</a:t>
                      </a:r>
                      <a:r>
                        <a:rPr lang="en-GB" sz="1600" kern="100" dirty="0">
                          <a:solidFill>
                            <a:srgbClr val="FFFF00"/>
                          </a:solidFill>
                          <a:effectLst/>
                          <a:latin typeface="+mn-lt"/>
                        </a:rPr>
                        <a:t>*</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solidFill>
                            <a:schemeClr val="tx1"/>
                          </a:solidFill>
                          <a:effectLst/>
                          <a:latin typeface="+mn-lt"/>
                        </a:rPr>
                        <a:t>Identifier of this </a:t>
                      </a:r>
                      <a:r>
                        <a:rPr lang="en-GB" sz="1600" kern="100" dirty="0" err="1">
                          <a:solidFill>
                            <a:schemeClr val="tx1"/>
                          </a:solidFill>
                          <a:effectLst/>
                          <a:latin typeface="+mn-lt"/>
                        </a:rPr>
                        <a:t>Pnf</a:t>
                      </a:r>
                      <a:r>
                        <a:rPr lang="en-GB" sz="1600" kern="100" dirty="0">
                          <a:solidFill>
                            <a:schemeClr val="tx1"/>
                          </a:solidFill>
                          <a:effectLst/>
                          <a:latin typeface="+mn-lt"/>
                        </a:rPr>
                        <a:t> information element. CORRELATIONID (A&amp;AI).  </a:t>
                      </a:r>
                      <a:r>
                        <a:rPr lang="en-GB" sz="1600" kern="100" dirty="0">
                          <a:solidFill>
                            <a:srgbClr val="FF0000"/>
                          </a:solidFill>
                          <a:effectLst/>
                          <a:latin typeface="+mn-lt"/>
                        </a:rPr>
                        <a:t>ACTION: Discuss further</a:t>
                      </a:r>
                      <a:endParaRPr lang="zh-CN" sz="1600" kern="100" dirty="0">
                        <a:solidFill>
                          <a:srgbClr val="FF0000"/>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1"/>
                  </a:ext>
                </a:extLst>
              </a:tr>
              <a:tr h="407960">
                <a:tc>
                  <a:txBody>
                    <a:bodyPr/>
                    <a:lstStyle/>
                    <a:p>
                      <a:pPr hangingPunct="0">
                        <a:spcAft>
                          <a:spcPts val="0"/>
                        </a:spcAft>
                      </a:pPr>
                      <a:r>
                        <a:rPr lang="en-US" altLang="zh-CN" sz="1600" kern="100" dirty="0" err="1">
                          <a:solidFill>
                            <a:srgbClr val="FFFF00"/>
                          </a:solidFill>
                          <a:effectLst/>
                          <a:latin typeface="+mn-lt"/>
                          <a:ea typeface="Times New Roman" panose="02020603050405020304" pitchFamily="18" charset="0"/>
                          <a:cs typeface="Times New Roman" panose="02020603050405020304" pitchFamily="18" charset="0"/>
                        </a:rPr>
                        <a:t>pnfType</a:t>
                      </a:r>
                      <a:r>
                        <a:rPr lang="en-US" altLang="zh-CN" sz="1600" kern="100" dirty="0">
                          <a:solidFill>
                            <a:srgbClr val="FFFF00"/>
                          </a:solidFill>
                          <a:effectLst/>
                          <a:latin typeface="+mn-lt"/>
                          <a:ea typeface="Times New Roman" panose="02020603050405020304" pitchFamily="18" charset="0"/>
                          <a:cs typeface="Times New Roman" panose="02020603050405020304" pitchFamily="18" charset="0"/>
                        </a:rPr>
                        <a:t> (template)*</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chemeClr val="tx1"/>
                          </a:solidFill>
                          <a:latin typeface="+mn-lt"/>
                        </a:rPr>
                        <a:t>Type of Resource. NEW type: PNF (pre-defined in SDC)</a:t>
                      </a:r>
                    </a:p>
                  </a:txBody>
                  <a:tcPr marL="17780" marR="68580" marT="0" marB="0" anchor="ctr"/>
                </a:tc>
                <a:extLst>
                  <a:ext uri="{0D108BD9-81ED-4DB2-BD59-A6C34878D82A}">
                    <a16:rowId xmlns:a16="http://schemas.microsoft.com/office/drawing/2014/main" val="10002"/>
                  </a:ext>
                </a:extLst>
              </a:tr>
              <a:tr h="214524">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rgbClr val="FFFF00"/>
                          </a:solidFill>
                          <a:latin typeface="+mn-lt"/>
                        </a:rPr>
                        <a:t>Category*</a:t>
                      </a:r>
                    </a:p>
                  </a:txBody>
                  <a:tcPr marL="17780" marR="68580" marT="0" marB="0" anchor="ctr"/>
                </a:tc>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chemeClr val="tx1"/>
                          </a:solidFill>
                          <a:latin typeface="+mn-lt"/>
                        </a:rPr>
                        <a:t>PNF category, e.g. infrastructure</a:t>
                      </a:r>
                    </a:p>
                  </a:txBody>
                  <a:tcPr marL="17780" marR="68580" marT="0" marB="0" anchor="ctr"/>
                </a:tc>
                <a:extLst>
                  <a:ext uri="{0D108BD9-81ED-4DB2-BD59-A6C34878D82A}">
                    <a16:rowId xmlns:a16="http://schemas.microsoft.com/office/drawing/2014/main" val="10003"/>
                  </a:ext>
                </a:extLst>
              </a:tr>
              <a:tr h="214524">
                <a:tc>
                  <a:txBody>
                    <a:bodyPr/>
                    <a:lstStyle/>
                    <a:p>
                      <a:pPr hangingPunct="0">
                        <a:spcAft>
                          <a:spcPts val="0"/>
                        </a:spcAft>
                      </a:pPr>
                      <a:r>
                        <a:rPr lang="en-GB" sz="1600" kern="100" dirty="0">
                          <a:solidFill>
                            <a:srgbClr val="FFFF00"/>
                          </a:solidFill>
                          <a:effectLst/>
                          <a:latin typeface="+mn-lt"/>
                        </a:rPr>
                        <a:t>Vendor (template)* </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solidFill>
                            <a:schemeClr val="tx1"/>
                          </a:solidFill>
                          <a:effectLst/>
                          <a:latin typeface="+mn-lt"/>
                        </a:rPr>
                        <a:t>Identifies the vendor of the PNF. MANDATORY</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4"/>
                  </a:ext>
                </a:extLst>
              </a:tr>
              <a:tr h="407960">
                <a:tc>
                  <a:txBody>
                    <a:bodyPr/>
                    <a:lstStyle/>
                    <a:p>
                      <a:pPr hangingPunct="0">
                        <a:spcAft>
                          <a:spcPts val="0"/>
                        </a:spcAft>
                      </a:pPr>
                      <a:r>
                        <a:rPr lang="en-GB" sz="1600" kern="100" dirty="0">
                          <a:solidFill>
                            <a:srgbClr val="FFFF00"/>
                          </a:solidFill>
                          <a:effectLst/>
                          <a:latin typeface="+mn-lt"/>
                        </a:rPr>
                        <a:t>Name*</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solidFill>
                            <a:schemeClr val="tx1"/>
                          </a:solidFill>
                          <a:effectLst/>
                          <a:latin typeface="+mn-lt"/>
                        </a:rPr>
                        <a:t>Provides the human readable name of the PNF.</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5"/>
                  </a:ext>
                </a:extLst>
              </a:tr>
              <a:tr h="214524">
                <a:tc>
                  <a:txBody>
                    <a:bodyPr/>
                    <a:lstStyle/>
                    <a:p>
                      <a:pPr marL="0" algn="l" defTabSz="914400" rtl="0" eaLnBrk="1" latinLnBrk="0" hangingPunct="0">
                        <a:spcAft>
                          <a:spcPts val="0"/>
                        </a:spcAft>
                      </a:pPr>
                      <a:r>
                        <a:rPr lang="en-US" altLang="zh-CN" sz="1600" b="1" kern="100" dirty="0" err="1">
                          <a:solidFill>
                            <a:srgbClr val="FFFF00"/>
                          </a:solidFill>
                          <a:effectLst/>
                          <a:latin typeface="+mn-lt"/>
                          <a:ea typeface="+mn-ea"/>
                          <a:cs typeface="+mn-cs"/>
                        </a:rPr>
                        <a:t>vendorrelease</a:t>
                      </a:r>
                      <a:r>
                        <a:rPr lang="en-US" altLang="zh-CN" sz="1600" b="1" kern="100" dirty="0">
                          <a:solidFill>
                            <a:srgbClr val="FFFF00"/>
                          </a:solidFill>
                          <a:effectLst/>
                          <a:latin typeface="+mn-lt"/>
                          <a:ea typeface="+mn-ea"/>
                          <a:cs typeface="+mn-cs"/>
                        </a:rPr>
                        <a:t> * </a:t>
                      </a:r>
                      <a:endParaRPr lang="zh-CN" sz="1600" b="1" kern="100" dirty="0">
                        <a:solidFill>
                          <a:srgbClr val="FFFF00"/>
                        </a:solidFill>
                        <a:effectLst/>
                        <a:latin typeface="+mn-lt"/>
                        <a:ea typeface="+mn-ea"/>
                        <a:cs typeface="+mn-cs"/>
                      </a:endParaRPr>
                    </a:p>
                  </a:txBody>
                  <a:tcPr marL="17780" marR="68580" marT="0" marB="0" anchor="ctr"/>
                </a:tc>
                <a:tc>
                  <a:txBody>
                    <a:bodyPr/>
                    <a:lstStyle/>
                    <a:p>
                      <a:pPr hangingPunct="0">
                        <a:spcAft>
                          <a:spcPts val="0"/>
                        </a:spcAft>
                      </a:pPr>
                      <a:r>
                        <a:rPr lang="en-US" altLang="zh-CN" sz="1600" dirty="0">
                          <a:solidFill>
                            <a:schemeClr val="tx1"/>
                          </a:solidFill>
                          <a:latin typeface="+mn-lt"/>
                        </a:rPr>
                        <a:t>Vendor release. MANDATORY</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6"/>
                  </a:ext>
                </a:extLst>
              </a:tr>
              <a:tr h="214524">
                <a:tc>
                  <a:txBody>
                    <a:bodyPr/>
                    <a:lstStyle/>
                    <a:p>
                      <a:pPr marL="0" algn="l" defTabSz="914400" rtl="0" eaLnBrk="1" latinLnBrk="0" hangingPunct="0">
                        <a:spcAft>
                          <a:spcPts val="0"/>
                        </a:spcAft>
                      </a:pPr>
                      <a:r>
                        <a:rPr lang="en-US" altLang="zh-CN" sz="1600" b="1" dirty="0" err="1">
                          <a:solidFill>
                            <a:srgbClr val="FFFF00"/>
                          </a:solidFill>
                          <a:latin typeface="+mn-lt"/>
                        </a:rPr>
                        <a:t>vendormodelNumber</a:t>
                      </a:r>
                      <a:r>
                        <a:rPr lang="en-US" altLang="zh-CN" sz="1600" b="1" dirty="0">
                          <a:solidFill>
                            <a:srgbClr val="FFFF00"/>
                          </a:solidFill>
                          <a:latin typeface="+mn-lt"/>
                        </a:rPr>
                        <a:t>*</a:t>
                      </a:r>
                      <a:endParaRPr lang="zh-CN" sz="1600" b="1" kern="100" dirty="0">
                        <a:solidFill>
                          <a:srgbClr val="FFFF00"/>
                        </a:solidFill>
                        <a:effectLst/>
                        <a:latin typeface="+mn-lt"/>
                        <a:ea typeface="+mn-ea"/>
                        <a:cs typeface="+mn-cs"/>
                      </a:endParaRPr>
                    </a:p>
                  </a:txBody>
                  <a:tcPr marL="17780" marR="68580" marT="0" marB="0" anchor="ctr"/>
                </a:tc>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chemeClr val="tx1"/>
                          </a:solidFill>
                          <a:latin typeface="+mn-lt"/>
                        </a:rPr>
                        <a:t>PNF Model value (link to A&amp;AI)</a:t>
                      </a:r>
                    </a:p>
                  </a:txBody>
                  <a:tcPr marL="17780" marR="68580" marT="0" marB="0" anchor="ctr"/>
                </a:tc>
                <a:extLst>
                  <a:ext uri="{0D108BD9-81ED-4DB2-BD59-A6C34878D82A}">
                    <a16:rowId xmlns:a16="http://schemas.microsoft.com/office/drawing/2014/main" val="10007"/>
                  </a:ext>
                </a:extLst>
              </a:tr>
              <a:tr h="214524">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b="1" kern="100" dirty="0" err="1">
                          <a:solidFill>
                            <a:srgbClr val="FFFF00"/>
                          </a:solidFill>
                          <a:effectLst/>
                          <a:latin typeface="+mn-lt"/>
                          <a:ea typeface="+mn-ea"/>
                          <a:cs typeface="+mn-cs"/>
                        </a:rPr>
                        <a:t>functionDescription</a:t>
                      </a:r>
                      <a:r>
                        <a:rPr lang="en-US" altLang="zh-CN" sz="1600" b="1" kern="100" dirty="0">
                          <a:solidFill>
                            <a:srgbClr val="FFFF00"/>
                          </a:solidFill>
                          <a:effectLst/>
                          <a:latin typeface="+mn-lt"/>
                          <a:ea typeface="+mn-ea"/>
                          <a:cs typeface="+mn-cs"/>
                        </a:rPr>
                        <a:t>*</a:t>
                      </a:r>
                      <a:endParaRPr lang="zh-CN" altLang="zh-CN" sz="1600" b="1" kern="100" dirty="0">
                        <a:solidFill>
                          <a:srgbClr val="FFFF00"/>
                        </a:solidFill>
                        <a:effectLst/>
                        <a:latin typeface="+mn-lt"/>
                        <a:ea typeface="+mn-ea"/>
                        <a:cs typeface="+mn-cs"/>
                      </a:endParaRPr>
                    </a:p>
                  </a:txBody>
                  <a:tcPr marL="17780" marR="68580" marT="0" marB="0" anchor="ctr">
                    <a:lnB w="12700" cap="flat" cmpd="sng" algn="ctr">
                      <a:solidFill>
                        <a:schemeClr val="tx1"/>
                      </a:solidFill>
                      <a:prstDash val="solid"/>
                      <a:round/>
                      <a:headEnd type="none" w="med" len="med"/>
                      <a:tailEnd type="none" w="med" len="med"/>
                    </a:lnB>
                  </a:tcPr>
                </a:tc>
                <a:tc>
                  <a:txBody>
                    <a:bodyPr/>
                    <a:lstStyle/>
                    <a:p>
                      <a:pPr hangingPunct="0">
                        <a:spcAft>
                          <a:spcPts val="0"/>
                        </a:spcAft>
                      </a:pPr>
                      <a:r>
                        <a:rPr lang="en-US" altLang="zh-CN" sz="1600" kern="100" dirty="0">
                          <a:solidFill>
                            <a:schemeClr val="tx1"/>
                          </a:solidFill>
                          <a:effectLst/>
                          <a:latin typeface="+mn-lt"/>
                          <a:ea typeface="Times New Roman" panose="02020603050405020304" pitchFamily="18" charset="0"/>
                          <a:cs typeface="Times New Roman" panose="02020603050405020304" pitchFamily="18" charset="0"/>
                        </a:rPr>
                        <a:t>Describes the PNF function</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214524">
                <a:tc>
                  <a:txBody>
                    <a:bodyPr/>
                    <a:lstStyle/>
                    <a:p>
                      <a:pPr hangingPunct="0">
                        <a:spcAft>
                          <a:spcPts val="0"/>
                        </a:spcAft>
                      </a:pPr>
                      <a:r>
                        <a:rPr lang="en-US" altLang="zh-CN" sz="1600" b="1" kern="100" dirty="0" err="1">
                          <a:solidFill>
                            <a:schemeClr val="bg1"/>
                          </a:solidFill>
                          <a:effectLst/>
                          <a:latin typeface="+mn-lt"/>
                          <a:ea typeface="Times New Roman" panose="02020603050405020304" pitchFamily="18" charset="0"/>
                          <a:cs typeface="Times New Roman" panose="02020603050405020304" pitchFamily="18" charset="0"/>
                        </a:rPr>
                        <a:t>software_versions</a:t>
                      </a:r>
                      <a:r>
                        <a:rPr lang="en-US" altLang="zh-CN" sz="1600" b="1" kern="100" dirty="0">
                          <a:solidFill>
                            <a:schemeClr val="bg1"/>
                          </a:solidFill>
                          <a:effectLst/>
                          <a:latin typeface="+mn-lt"/>
                          <a:ea typeface="Times New Roman" panose="02020603050405020304" pitchFamily="18" charset="0"/>
                          <a:cs typeface="Times New Roman" panose="02020603050405020304" pitchFamily="18" charset="0"/>
                        </a:rPr>
                        <a:t> (opt)</a:t>
                      </a:r>
                      <a:endParaRPr lang="zh-CN" sz="1600" b="1" kern="100" dirty="0">
                        <a:solidFill>
                          <a:schemeClr val="bg1"/>
                        </a:solidFill>
                        <a:effectLst/>
                        <a:latin typeface="+mn-lt"/>
                        <a:ea typeface="Times New Roman" panose="02020603050405020304" pitchFamily="18" charset="0"/>
                        <a:cs typeface="Times New Roman" panose="02020603050405020304" pitchFamily="18" charset="0"/>
                      </a:endParaRPr>
                    </a:p>
                  </a:txBody>
                  <a:tcPr marL="177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The </a:t>
                      </a:r>
                      <a:r>
                        <a:rPr lang="en-US" altLang="zh-CN" sz="1600" b="1" kern="100" dirty="0">
                          <a:solidFill>
                            <a:schemeClr val="tx1"/>
                          </a:solidFill>
                          <a:effectLst/>
                          <a:latin typeface="+mn-lt"/>
                          <a:ea typeface="Times New Roman" panose="02020603050405020304" pitchFamily="18" charset="0"/>
                          <a:cs typeface="Times New Roman" panose="02020603050405020304" pitchFamily="18" charset="0"/>
                        </a:rPr>
                        <a:t>EXPECTED</a:t>
                      </a:r>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 software to be supported by the PNF. </a:t>
                      </a:r>
                    </a:p>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(see TOPIC: </a:t>
                      </a:r>
                      <a:r>
                        <a:rPr lang="en-US" altLang="zh-CN" sz="1600" b="0" kern="100" dirty="0" err="1">
                          <a:solidFill>
                            <a:schemeClr val="tx1"/>
                          </a:solidFill>
                          <a:effectLst/>
                          <a:latin typeface="+mn-lt"/>
                          <a:ea typeface="Times New Roman" panose="02020603050405020304" pitchFamily="18" charset="0"/>
                          <a:cs typeface="Times New Roman" panose="02020603050405020304" pitchFamily="18" charset="0"/>
                        </a:rPr>
                        <a:t>SWVersionList</a:t>
                      </a:r>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a:t>
                      </a:r>
                    </a:p>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Introduced in R3/Casas</a:t>
                      </a:r>
                    </a:p>
                  </a:txBody>
                  <a:tcPr marL="177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78873563"/>
                  </a:ext>
                </a:extLst>
              </a:tr>
              <a:tr h="214524">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endParaRPr lang="zh-CN" altLang="zh-CN" sz="1600" b="1" kern="100" dirty="0">
                        <a:solidFill>
                          <a:srgbClr val="FFFF00"/>
                        </a:solidFill>
                        <a:effectLst/>
                        <a:latin typeface="+mn-lt"/>
                        <a:ea typeface="+mn-ea"/>
                        <a:cs typeface="+mn-cs"/>
                      </a:endParaRPr>
                    </a:p>
                  </a:txBody>
                  <a:tcPr marL="177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hangingPunct="0">
                        <a:spcAft>
                          <a:spcPts val="0"/>
                        </a:spcAft>
                      </a:pP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13150292"/>
                  </a:ext>
                </a:extLst>
              </a:tr>
              <a:tr h="617695">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GB" altLang="zh-CN" sz="1600" b="1" kern="100" dirty="0" err="1">
                          <a:solidFill>
                            <a:srgbClr val="FF0000"/>
                          </a:solidFill>
                          <a:effectLst/>
                          <a:latin typeface="+mn-lt"/>
                          <a:ea typeface="+mn-ea"/>
                          <a:cs typeface="+mn-cs"/>
                        </a:rPr>
                        <a:t>pnfExtConnPt</a:t>
                      </a:r>
                      <a:r>
                        <a:rPr lang="en-GB" altLang="zh-CN" sz="1600" b="1" kern="100" dirty="0">
                          <a:solidFill>
                            <a:srgbClr val="FF0000"/>
                          </a:solidFill>
                          <a:effectLst/>
                          <a:latin typeface="+mn-lt"/>
                          <a:ea typeface="+mn-ea"/>
                          <a:cs typeface="+mn-cs"/>
                        </a:rPr>
                        <a:t> (modelling def. of connection </a:t>
                      </a:r>
                      <a:r>
                        <a:rPr lang="en-GB" altLang="zh-CN" sz="1600" b="1" kern="100" dirty="0" err="1">
                          <a:solidFill>
                            <a:srgbClr val="FF0000"/>
                          </a:solidFill>
                          <a:effectLst/>
                          <a:latin typeface="+mn-lt"/>
                          <a:ea typeface="+mn-ea"/>
                          <a:cs typeface="+mn-cs"/>
                        </a:rPr>
                        <a:t>pt</a:t>
                      </a:r>
                      <a:r>
                        <a:rPr lang="en-GB" altLang="zh-CN" sz="1600" b="1" kern="100" dirty="0">
                          <a:solidFill>
                            <a:srgbClr val="FF0000"/>
                          </a:solidFill>
                          <a:effectLst/>
                          <a:latin typeface="+mn-lt"/>
                          <a:ea typeface="+mn-ea"/>
                          <a:cs typeface="+mn-cs"/>
                        </a:rPr>
                        <a:t> not a template)</a:t>
                      </a:r>
                      <a:endParaRPr lang="zh-CN" altLang="zh-CN" sz="1600" b="1" kern="100" dirty="0">
                        <a:solidFill>
                          <a:srgbClr val="FF0000"/>
                        </a:solidFill>
                        <a:effectLst/>
                        <a:latin typeface="+mn-lt"/>
                        <a:ea typeface="+mn-ea"/>
                        <a:cs typeface="+mn-cs"/>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hangingPunct="0">
                        <a:spcAft>
                          <a:spcPts val="0"/>
                        </a:spcAft>
                      </a:pPr>
                      <a:r>
                        <a:rPr lang="en-GB" altLang="zh-CN" sz="1600" kern="100" dirty="0">
                          <a:solidFill>
                            <a:srgbClr val="FF0000"/>
                          </a:solidFill>
                          <a:effectLst/>
                          <a:latin typeface="+mn-lt"/>
                          <a:ea typeface="Times New Roman" panose="02020603050405020304" pitchFamily="18" charset="0"/>
                          <a:cs typeface="Times New Roman" panose="02020603050405020304" pitchFamily="18" charset="0"/>
                        </a:rPr>
                        <a:t>Specifies the characteristics </a:t>
                      </a:r>
                    </a:p>
                    <a:p>
                      <a:pPr hangingPunct="0">
                        <a:spcAft>
                          <a:spcPts val="0"/>
                        </a:spcAft>
                      </a:pPr>
                      <a:r>
                        <a:rPr lang="en-GB" altLang="zh-CN" sz="1600" kern="100" dirty="0">
                          <a:solidFill>
                            <a:srgbClr val="FF0000"/>
                          </a:solidFill>
                          <a:effectLst/>
                          <a:latin typeface="+mn-lt"/>
                          <a:ea typeface="Times New Roman" panose="02020603050405020304" pitchFamily="18" charset="0"/>
                          <a:cs typeface="Times New Roman" panose="02020603050405020304" pitchFamily="18" charset="0"/>
                        </a:rPr>
                        <a:t>of one or more connection </a:t>
                      </a:r>
                    </a:p>
                    <a:p>
                      <a:pPr hangingPunct="0">
                        <a:spcAft>
                          <a:spcPts val="0"/>
                        </a:spcAft>
                      </a:pPr>
                      <a:r>
                        <a:rPr lang="en-GB" altLang="zh-CN" sz="1600" kern="100" dirty="0">
                          <a:solidFill>
                            <a:srgbClr val="FF0000"/>
                          </a:solidFill>
                          <a:effectLst/>
                          <a:latin typeface="+mn-lt"/>
                          <a:ea typeface="Times New Roman" panose="02020603050405020304" pitchFamily="18" charset="0"/>
                          <a:cs typeface="Times New Roman" panose="02020603050405020304" pitchFamily="18" charset="0"/>
                        </a:rPr>
                        <a:t>points where to connect the </a:t>
                      </a:r>
                    </a:p>
                    <a:p>
                      <a:pPr hangingPunct="0">
                        <a:spcAft>
                          <a:spcPts val="0"/>
                        </a:spcAft>
                      </a:pPr>
                      <a:r>
                        <a:rPr lang="en-GB" altLang="zh-CN" sz="1600" kern="100" dirty="0">
                          <a:solidFill>
                            <a:srgbClr val="FF0000"/>
                          </a:solidFill>
                          <a:effectLst/>
                          <a:latin typeface="+mn-lt"/>
                          <a:ea typeface="Times New Roman" panose="02020603050405020304" pitchFamily="18" charset="0"/>
                          <a:cs typeface="Times New Roman" panose="02020603050405020304" pitchFamily="18" charset="0"/>
                        </a:rPr>
                        <a:t>PNF to a VL. Align ETSI SOL-001.</a:t>
                      </a:r>
                    </a:p>
                    <a:p>
                      <a:pPr hangingPunct="0">
                        <a:spcAft>
                          <a:spcPts val="0"/>
                        </a:spcAft>
                      </a:pPr>
                      <a:r>
                        <a:rPr lang="en-GB" altLang="zh-CN" sz="1600" b="1" kern="100" dirty="0">
                          <a:solidFill>
                            <a:srgbClr val="FF0000"/>
                          </a:solidFill>
                          <a:effectLst/>
                          <a:latin typeface="+mn-lt"/>
                          <a:ea typeface="Times New Roman" panose="02020603050405020304" pitchFamily="18" charset="0"/>
                          <a:cs typeface="Times New Roman" panose="02020603050405020304" pitchFamily="18" charset="0"/>
                        </a:rPr>
                        <a:t>ML: connection </a:t>
                      </a:r>
                      <a:r>
                        <a:rPr lang="en-GB" altLang="zh-CN" sz="1600" b="1" kern="100" dirty="0" err="1">
                          <a:solidFill>
                            <a:srgbClr val="FF0000"/>
                          </a:solidFill>
                          <a:effectLst/>
                          <a:latin typeface="+mn-lt"/>
                          <a:ea typeface="Times New Roman" panose="02020603050405020304" pitchFamily="18" charset="0"/>
                          <a:cs typeface="Times New Roman" panose="02020603050405020304" pitchFamily="18" charset="0"/>
                        </a:rPr>
                        <a:t>pt</a:t>
                      </a:r>
                      <a:r>
                        <a:rPr lang="en-GB" altLang="zh-CN" sz="1600" b="1" kern="100" dirty="0">
                          <a:solidFill>
                            <a:srgbClr val="FF0000"/>
                          </a:solidFill>
                          <a:effectLst/>
                          <a:latin typeface="+mn-lt"/>
                          <a:ea typeface="Times New Roman" panose="02020603050405020304" pitchFamily="18" charset="0"/>
                          <a:cs typeface="Times New Roman" panose="02020603050405020304" pitchFamily="18" charset="0"/>
                        </a:rPr>
                        <a:t> model in TOSCA TEMPLATE not as properties. </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9"/>
                  </a:ext>
                </a:extLst>
              </a:tr>
              <a:tr h="348463">
                <a:tc>
                  <a:txBody>
                    <a:bodyPr/>
                    <a:lstStyle/>
                    <a:p>
                      <a:pPr marL="0" algn="l" defTabSz="914400" rtl="0" eaLnBrk="1" latinLnBrk="0" hangingPunct="0">
                        <a:spcAft>
                          <a:spcPts val="0"/>
                        </a:spcAft>
                      </a:pPr>
                      <a:r>
                        <a:rPr lang="en-US" altLang="zh-CN" sz="1600" b="1" kern="100" dirty="0" err="1">
                          <a:solidFill>
                            <a:srgbClr val="FF0000"/>
                          </a:solidFill>
                          <a:effectLst/>
                          <a:latin typeface="+mn-lt"/>
                          <a:ea typeface="+mn-ea"/>
                          <a:cs typeface="+mn-cs"/>
                        </a:rPr>
                        <a:t>contactId</a:t>
                      </a:r>
                      <a:r>
                        <a:rPr lang="en-US" altLang="zh-CN" sz="1600" b="1" kern="100" dirty="0">
                          <a:solidFill>
                            <a:srgbClr val="FF0000"/>
                          </a:solidFill>
                          <a:effectLst/>
                          <a:latin typeface="+mn-lt"/>
                          <a:ea typeface="+mn-ea"/>
                          <a:cs typeface="+mn-cs"/>
                        </a:rPr>
                        <a:t> (metadata)</a:t>
                      </a:r>
                      <a:endParaRPr lang="zh-CN" sz="1600" b="1" kern="100" dirty="0">
                        <a:solidFill>
                          <a:srgbClr val="FF0000"/>
                        </a:solidFill>
                        <a:effectLst/>
                        <a:latin typeface="+mn-lt"/>
                        <a:ea typeface="+mn-ea"/>
                        <a:cs typeface="+mn-cs"/>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0"/>
                      <a:r>
                        <a:rPr lang="en-US" altLang="zh-CN" sz="1600" kern="1200" dirty="0">
                          <a:solidFill>
                            <a:srgbClr val="FF0000"/>
                          </a:solidFill>
                          <a:effectLst/>
                          <a:latin typeface="+mn-lt"/>
                          <a:ea typeface="+mn-ea"/>
                          <a:cs typeface="+mn-cs"/>
                        </a:rPr>
                        <a:t>Designer (user of ONAP)</a:t>
                      </a:r>
                    </a:p>
                    <a:p>
                      <a:pPr marL="0" algn="l" defTabSz="914400" rtl="0" eaLnBrk="1" latinLnBrk="0" hangingPunct="0"/>
                      <a:r>
                        <a:rPr lang="en-US" altLang="zh-CN" sz="1600" kern="1200" dirty="0">
                          <a:solidFill>
                            <a:srgbClr val="FF0000"/>
                          </a:solidFill>
                          <a:effectLst/>
                          <a:latin typeface="+mn-lt"/>
                          <a:ea typeface="+mn-ea"/>
                          <a:cs typeface="+mn-cs"/>
                        </a:rPr>
                        <a:t>ML: Need for this, Audit/tracking, User creates audit log not associated with model itself.</a:t>
                      </a:r>
                    </a:p>
                    <a:p>
                      <a:pPr marL="0" algn="l" defTabSz="914400" rtl="0" eaLnBrk="1" latinLnBrk="0" hangingPunct="0"/>
                      <a:r>
                        <a:rPr lang="en-US" altLang="zh-CN" sz="1600" kern="1200" dirty="0">
                          <a:solidFill>
                            <a:srgbClr val="FF0000"/>
                          </a:solidFill>
                          <a:effectLst/>
                          <a:latin typeface="+mn-lt"/>
                          <a:ea typeface="+mn-ea"/>
                          <a:cs typeface="+mn-cs"/>
                        </a:rPr>
                        <a:t>19-Jul – REMOVE THIS PARAMETER</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1"/>
                  </a:ext>
                </a:extLst>
              </a:tr>
              <a:tr h="292278">
                <a:tc>
                  <a:txBody>
                    <a:bodyPr/>
                    <a:lstStyle/>
                    <a:p>
                      <a:pPr hangingPunct="0">
                        <a:spcAft>
                          <a:spcPts val="0"/>
                        </a:spcAft>
                      </a:pPr>
                      <a:r>
                        <a:rPr lang="en-US" altLang="zh-CN" sz="1600" b="1" kern="100" dirty="0" err="1">
                          <a:solidFill>
                            <a:schemeClr val="bg1"/>
                          </a:solidFill>
                          <a:effectLst/>
                          <a:latin typeface="+mn-lt"/>
                          <a:ea typeface="Times New Roman" panose="02020603050405020304" pitchFamily="18" charset="0"/>
                          <a:cs typeface="Times New Roman" panose="02020603050405020304" pitchFamily="18" charset="0"/>
                        </a:rPr>
                        <a:t>PackageVersion</a:t>
                      </a:r>
                      <a:endParaRPr lang="zh-CN" sz="1600" b="1" kern="100" dirty="0">
                        <a:solidFill>
                          <a:schemeClr val="bg1"/>
                        </a:solidFill>
                        <a:effectLst/>
                        <a:latin typeface="+mn-lt"/>
                        <a:ea typeface="Times New Roman" panose="02020603050405020304" pitchFamily="18" charset="0"/>
                        <a:cs typeface="Times New Roman" panose="02020603050405020304" pitchFamily="18" charset="0"/>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The version of the PNF Package.</a:t>
                      </a:r>
                    </a:p>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19-Jul – Not going to onboard the PNF, model it from scratch. Define in SDC.</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99774189"/>
                  </a:ext>
                </a:extLst>
              </a:tr>
              <a:tr h="292278">
                <a:tc>
                  <a:txBody>
                    <a:bodyPr/>
                    <a:lstStyle/>
                    <a:p>
                      <a:pPr hangingPunct="0">
                        <a:spcAft>
                          <a:spcPts val="0"/>
                        </a:spcAft>
                      </a:pPr>
                      <a:r>
                        <a:rPr lang="en-US" altLang="zh-CN" sz="1600" b="1" kern="100" dirty="0">
                          <a:solidFill>
                            <a:srgbClr val="FF0000"/>
                          </a:solidFill>
                          <a:effectLst/>
                          <a:latin typeface="+mn-lt"/>
                          <a:ea typeface="Times New Roman" panose="02020603050405020304" pitchFamily="18" charset="0"/>
                          <a:cs typeface="Times New Roman" panose="02020603050405020304" pitchFamily="18" charset="0"/>
                        </a:rPr>
                        <a:t>NF Controller</a:t>
                      </a:r>
                      <a:endParaRPr lang="zh-CN" sz="1600" b="1" kern="100" dirty="0">
                        <a:solidFill>
                          <a:srgbClr val="FF0000"/>
                        </a:solidFill>
                        <a:effectLst/>
                        <a:latin typeface="+mn-lt"/>
                        <a:ea typeface="Times New Roman" panose="02020603050405020304" pitchFamily="18" charset="0"/>
                        <a:cs typeface="Times New Roman" panose="02020603050405020304" pitchFamily="18" charset="0"/>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Controller for PNF (APP-C, SDN-R, SDN-C, VF-C)</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25680444"/>
                  </a:ext>
                </a:extLst>
              </a:tr>
              <a:tr h="292278">
                <a:tc>
                  <a:txBody>
                    <a:bodyPr/>
                    <a:lstStyle/>
                    <a:p>
                      <a:pPr hangingPunct="0">
                        <a:spcAft>
                          <a:spcPts val="0"/>
                        </a:spcAft>
                      </a:pPr>
                      <a:r>
                        <a:rPr lang="en-US" altLang="zh-CN" sz="1600" b="1" kern="100" dirty="0">
                          <a:solidFill>
                            <a:schemeClr val="bg1"/>
                          </a:solidFill>
                          <a:effectLst/>
                          <a:latin typeface="+mn-lt"/>
                          <a:ea typeface="Times New Roman" panose="02020603050405020304" pitchFamily="18" charset="0"/>
                          <a:cs typeface="Times New Roman" panose="02020603050405020304" pitchFamily="18" charset="0"/>
                        </a:rPr>
                        <a:t>Technology Domain</a:t>
                      </a:r>
                      <a:endParaRPr lang="zh-CN" sz="1600" b="1" kern="100" dirty="0">
                        <a:solidFill>
                          <a:srgbClr val="FF0000"/>
                        </a:solidFill>
                        <a:effectLst/>
                        <a:latin typeface="+mn-lt"/>
                        <a:ea typeface="Times New Roman" panose="02020603050405020304" pitchFamily="18" charset="0"/>
                        <a:cs typeface="Times New Roman" panose="02020603050405020304" pitchFamily="18" charset="0"/>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Technology Domain</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15710234"/>
                  </a:ext>
                </a:extLst>
              </a:tr>
            </a:tbl>
          </a:graphicData>
        </a:graphic>
      </p:graphicFrame>
      <p:pic>
        <p:nvPicPr>
          <p:cNvPr id="18" name="Picture 17">
            <a:extLst>
              <a:ext uri="{FF2B5EF4-FFF2-40B4-BE49-F238E27FC236}">
                <a16:creationId xmlns:a16="http://schemas.microsoft.com/office/drawing/2014/main" id="{85DC1FD4-CF48-40A3-9B09-F34B541F41D9}"/>
              </a:ext>
            </a:extLst>
          </p:cNvPr>
          <p:cNvPicPr>
            <a:picLocks noChangeAspect="1"/>
          </p:cNvPicPr>
          <p:nvPr/>
        </p:nvPicPr>
        <p:blipFill>
          <a:blip r:embed="rId2"/>
          <a:stretch>
            <a:fillRect/>
          </a:stretch>
        </p:blipFill>
        <p:spPr>
          <a:xfrm>
            <a:off x="5034051" y="4118820"/>
            <a:ext cx="1690599" cy="886940"/>
          </a:xfrm>
          <a:prstGeom prst="rect">
            <a:avLst/>
          </a:prstGeom>
        </p:spPr>
      </p:pic>
      <p:pic>
        <p:nvPicPr>
          <p:cNvPr id="19" name="Picture 18">
            <a:extLst>
              <a:ext uri="{FF2B5EF4-FFF2-40B4-BE49-F238E27FC236}">
                <a16:creationId xmlns:a16="http://schemas.microsoft.com/office/drawing/2014/main" id="{673D6E22-6CD1-49D5-9BA7-9D6F08D6E26A}"/>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1938804" y="4384367"/>
            <a:ext cx="339142" cy="406058"/>
          </a:xfrm>
          <a:prstGeom prst="rect">
            <a:avLst/>
          </a:prstGeom>
        </p:spPr>
      </p:pic>
      <p:pic>
        <p:nvPicPr>
          <p:cNvPr id="20" name="Picture 19">
            <a:extLst>
              <a:ext uri="{FF2B5EF4-FFF2-40B4-BE49-F238E27FC236}">
                <a16:creationId xmlns:a16="http://schemas.microsoft.com/office/drawing/2014/main" id="{862223B1-E2EF-4BED-A3F8-789C01B414BB}"/>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1599662" y="7177137"/>
            <a:ext cx="339142" cy="406058"/>
          </a:xfrm>
          <a:prstGeom prst="rect">
            <a:avLst/>
          </a:prstGeom>
        </p:spPr>
      </p:pic>
    </p:spTree>
    <p:extLst>
      <p:ext uri="{BB962C8B-B14F-4D97-AF65-F5344CB8AC3E}">
        <p14:creationId xmlns:p14="http://schemas.microsoft.com/office/powerpoint/2010/main" val="108888802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A84A71C-E53B-4A67-A73F-60969CBCA16C}"/>
              </a:ext>
            </a:extLst>
          </p:cNvPr>
          <p:cNvSpPr txBox="1"/>
          <p:nvPr/>
        </p:nvSpPr>
        <p:spPr>
          <a:xfrm>
            <a:off x="158261" y="685801"/>
            <a:ext cx="6418385" cy="5632311"/>
          </a:xfrm>
          <a:prstGeom prst="rect">
            <a:avLst/>
          </a:prstGeom>
          <a:noFill/>
        </p:spPr>
        <p:txBody>
          <a:bodyPr wrap="square" rtlCol="0">
            <a:spAutoFit/>
          </a:bodyPr>
          <a:lstStyle/>
          <a:p>
            <a:r>
              <a:rPr lang="en-US" b="1" dirty="0">
                <a:solidFill>
                  <a:srgbClr val="FF0000"/>
                </a:solidFill>
              </a:rPr>
              <a:t>August 7, 2018</a:t>
            </a:r>
          </a:p>
          <a:p>
            <a:endParaRPr lang="en-US" dirty="0"/>
          </a:p>
          <a:p>
            <a:r>
              <a:rPr lang="en-US" b="1" dirty="0">
                <a:solidFill>
                  <a:srgbClr val="0000CC"/>
                </a:solidFill>
              </a:rPr>
              <a:t>PROBLEM STATEMENT</a:t>
            </a:r>
            <a:r>
              <a:rPr lang="en-US" dirty="0"/>
              <a:t>:</a:t>
            </a:r>
          </a:p>
          <a:p>
            <a:r>
              <a:rPr lang="en-US" dirty="0"/>
              <a:t>We need to Store a YAML registration event in the SDC Catalog.</a:t>
            </a:r>
          </a:p>
          <a:p>
            <a:r>
              <a:rPr lang="en-US" dirty="0"/>
              <a:t>Note: The YAML registration event is necessary to validate emitted by PNF Is expected </a:t>
            </a:r>
          </a:p>
          <a:p>
            <a:r>
              <a:rPr lang="en-US" dirty="0"/>
              <a:t>Emitting what it is supposed to be emitting.</a:t>
            </a:r>
          </a:p>
          <a:p>
            <a:endParaRPr lang="en-US" dirty="0"/>
          </a:p>
          <a:p>
            <a:r>
              <a:rPr lang="en-US" b="1" dirty="0">
                <a:solidFill>
                  <a:srgbClr val="0000CC"/>
                </a:solidFill>
              </a:rPr>
              <a:t>SOLUTION (Casablanca R3)</a:t>
            </a:r>
          </a:p>
          <a:p>
            <a:r>
              <a:rPr lang="en-US" dirty="0"/>
              <a:t>Manually uploaded to different systems</a:t>
            </a:r>
          </a:p>
          <a:p>
            <a:r>
              <a:rPr lang="en-US" dirty="0"/>
              <a:t>If no monitoring defined, can define information manually</a:t>
            </a:r>
          </a:p>
          <a:p>
            <a:endParaRPr lang="en-US" dirty="0"/>
          </a:p>
          <a:p>
            <a:r>
              <a:rPr lang="en-US" b="1" dirty="0">
                <a:solidFill>
                  <a:srgbClr val="0000CC"/>
                </a:solidFill>
              </a:rPr>
              <a:t>PnP FLOW (updated Wiki)</a:t>
            </a:r>
          </a:p>
          <a:p>
            <a:r>
              <a:rPr lang="en-US" dirty="0"/>
              <a:t>[Added Note &amp; PNP-1310] in Wiki</a:t>
            </a:r>
          </a:p>
          <a:p>
            <a:r>
              <a:rPr lang="en-US" dirty="0">
                <a:hlinkClick r:id="rId2"/>
              </a:rPr>
              <a:t>https://wiki.onap.org/display/DW/5G+-+PNF+Plug+and+Play</a:t>
            </a:r>
            <a:r>
              <a:rPr lang="en-US" dirty="0"/>
              <a:t> </a:t>
            </a:r>
          </a:p>
          <a:p>
            <a:endParaRPr lang="en-US" dirty="0"/>
          </a:p>
          <a:p>
            <a:r>
              <a:rPr lang="en-US" b="1" dirty="0">
                <a:solidFill>
                  <a:srgbClr val="0000CC"/>
                </a:solidFill>
              </a:rPr>
              <a:t>LONG TERM SOLUTION</a:t>
            </a:r>
          </a:p>
          <a:p>
            <a:r>
              <a:rPr lang="en-US" dirty="0"/>
              <a:t>PNF Onboarding – Packages </a:t>
            </a:r>
          </a:p>
          <a:p>
            <a:r>
              <a:rPr lang="en-US" dirty="0"/>
              <a:t>(See roadmap section)</a:t>
            </a:r>
          </a:p>
          <a:p>
            <a:endParaRPr lang="en-US" dirty="0"/>
          </a:p>
        </p:txBody>
      </p:sp>
      <p:grpSp>
        <p:nvGrpSpPr>
          <p:cNvPr id="5" name="Group 4">
            <a:extLst>
              <a:ext uri="{FF2B5EF4-FFF2-40B4-BE49-F238E27FC236}">
                <a16:creationId xmlns:a16="http://schemas.microsoft.com/office/drawing/2014/main" id="{485E92B5-543D-46FB-B838-4380647BFE94}"/>
              </a:ext>
            </a:extLst>
          </p:cNvPr>
          <p:cNvGrpSpPr/>
          <p:nvPr/>
        </p:nvGrpSpPr>
        <p:grpSpPr>
          <a:xfrm>
            <a:off x="0" y="-64154"/>
            <a:ext cx="6863269" cy="9157353"/>
            <a:chOff x="-5269" y="-17858"/>
            <a:chExt cx="6863269" cy="8598180"/>
          </a:xfrm>
        </p:grpSpPr>
        <p:sp>
          <p:nvSpPr>
            <p:cNvPr id="6" name="Rectangle 5">
              <a:extLst>
                <a:ext uri="{FF2B5EF4-FFF2-40B4-BE49-F238E27FC236}">
                  <a16:creationId xmlns:a16="http://schemas.microsoft.com/office/drawing/2014/main" id="{7ADCDE62-5CF5-4D79-86BC-73004F452277}"/>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B9C2F2CA-9874-46D1-BDFE-ABDB5F0415B7}"/>
                </a:ext>
              </a:extLst>
            </p:cNvPr>
            <p:cNvSpPr txBox="1"/>
            <p:nvPr/>
          </p:nvSpPr>
          <p:spPr>
            <a:xfrm>
              <a:off x="885641" y="-17858"/>
              <a:ext cx="5093062"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TOPIC: R3 NF YAML DEFINITIONS</a:t>
              </a:r>
            </a:p>
          </p:txBody>
        </p:sp>
        <p:sp>
          <p:nvSpPr>
            <p:cNvPr id="8" name="Rectangle 7">
              <a:extLst>
                <a:ext uri="{FF2B5EF4-FFF2-40B4-BE49-F238E27FC236}">
                  <a16:creationId xmlns:a16="http://schemas.microsoft.com/office/drawing/2014/main" id="{A152B359-F360-459C-852C-303E8C78C57B}"/>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44000227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dirty="0">
                <a:solidFill>
                  <a:schemeClr val="bg1"/>
                </a:solidFill>
              </a:rPr>
              <a:t>RAN CONCEPT</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SDC NF Modeling for 5G RAN</a:t>
            </a:r>
          </a:p>
          <a:p>
            <a:endParaRPr lang="en-US" dirty="0">
              <a:solidFill>
                <a:schemeClr val="bg1"/>
              </a:solidFill>
            </a:endParaRPr>
          </a:p>
          <a:p>
            <a:r>
              <a:rPr lang="en-US" dirty="0">
                <a:solidFill>
                  <a:schemeClr val="bg1"/>
                </a:solidFill>
              </a:rPr>
              <a:t>5G SDC Project</a:t>
            </a:r>
            <a:endParaRPr lang="ru-RU" sz="1050" dirty="0">
              <a:solidFill>
                <a:schemeClr val="bg1"/>
              </a:solidFill>
            </a:endParaRPr>
          </a:p>
        </p:txBody>
      </p:sp>
    </p:spTree>
    <p:extLst>
      <p:ext uri="{BB962C8B-B14F-4D97-AF65-F5344CB8AC3E}">
        <p14:creationId xmlns:p14="http://schemas.microsoft.com/office/powerpoint/2010/main" val="12235630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29">
            <a:extLst>
              <a:ext uri="{FF2B5EF4-FFF2-40B4-BE49-F238E27FC236}">
                <a16:creationId xmlns:a16="http://schemas.microsoft.com/office/drawing/2014/main" id="{A2321151-C793-4BD2-8F82-EB73B83B4CC5}"/>
              </a:ext>
            </a:extLst>
          </p:cNvPr>
          <p:cNvSpPr/>
          <p:nvPr/>
        </p:nvSpPr>
        <p:spPr>
          <a:xfrm>
            <a:off x="2913826" y="7480562"/>
            <a:ext cx="53462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CU-UP</a:t>
            </a:r>
          </a:p>
        </p:txBody>
      </p:sp>
      <p:sp>
        <p:nvSpPr>
          <p:cNvPr id="12" name="TextBox 11">
            <a:extLst>
              <a:ext uri="{FF2B5EF4-FFF2-40B4-BE49-F238E27FC236}">
                <a16:creationId xmlns:a16="http://schemas.microsoft.com/office/drawing/2014/main" id="{F8E68590-F93D-46E6-8D65-EC4FE3BA8661}"/>
              </a:ext>
            </a:extLst>
          </p:cNvPr>
          <p:cNvSpPr txBox="1"/>
          <p:nvPr/>
        </p:nvSpPr>
        <p:spPr>
          <a:xfrm>
            <a:off x="5247304" y="4162136"/>
            <a:ext cx="567784" cy="230832"/>
          </a:xfrm>
          <a:prstGeom prst="rect">
            <a:avLst/>
          </a:prstGeom>
          <a:noFill/>
        </p:spPr>
        <p:txBody>
          <a:bodyPr wrap="none" rtlCol="0">
            <a:spAutoFit/>
          </a:bodyPr>
          <a:lstStyle/>
          <a:p>
            <a:r>
              <a:rPr lang="en-US" sz="900" dirty="0">
                <a:solidFill>
                  <a:srgbClr val="0000CC"/>
                </a:solidFill>
              </a:rPr>
              <a:t>Internet</a:t>
            </a:r>
          </a:p>
        </p:txBody>
      </p:sp>
      <p:sp>
        <p:nvSpPr>
          <p:cNvPr id="16" name="TextBox 15">
            <a:extLst>
              <a:ext uri="{FF2B5EF4-FFF2-40B4-BE49-F238E27FC236}">
                <a16:creationId xmlns:a16="http://schemas.microsoft.com/office/drawing/2014/main" id="{86F45499-E571-48E7-A299-69204FC71B1A}"/>
              </a:ext>
            </a:extLst>
          </p:cNvPr>
          <p:cNvSpPr txBox="1"/>
          <p:nvPr/>
        </p:nvSpPr>
        <p:spPr>
          <a:xfrm>
            <a:off x="5089566" y="4521274"/>
            <a:ext cx="846707" cy="207749"/>
          </a:xfrm>
          <a:prstGeom prst="rect">
            <a:avLst/>
          </a:prstGeom>
          <a:noFill/>
        </p:spPr>
        <p:txBody>
          <a:bodyPr wrap="none" rtlCol="0">
            <a:spAutoFit/>
          </a:bodyPr>
          <a:lstStyle/>
          <a:p>
            <a:r>
              <a:rPr lang="en-US" sz="750" dirty="0">
                <a:solidFill>
                  <a:srgbClr val="0000CC"/>
                </a:solidFill>
              </a:rPr>
              <a:t>External Content</a:t>
            </a:r>
          </a:p>
        </p:txBody>
      </p:sp>
      <p:grpSp>
        <p:nvGrpSpPr>
          <p:cNvPr id="103" name="Group 102">
            <a:extLst>
              <a:ext uri="{FF2B5EF4-FFF2-40B4-BE49-F238E27FC236}">
                <a16:creationId xmlns:a16="http://schemas.microsoft.com/office/drawing/2014/main" id="{2717CE3E-C641-4F0E-8D5E-D27FEE34FABE}"/>
              </a:ext>
            </a:extLst>
          </p:cNvPr>
          <p:cNvGrpSpPr/>
          <p:nvPr/>
        </p:nvGrpSpPr>
        <p:grpSpPr>
          <a:xfrm>
            <a:off x="2264624" y="6352796"/>
            <a:ext cx="819064" cy="983852"/>
            <a:chOff x="3496524" y="6333746"/>
            <a:chExt cx="819064" cy="983852"/>
          </a:xfrm>
        </p:grpSpPr>
        <p:sp>
          <p:nvSpPr>
            <p:cNvPr id="4" name="Rectangle 3">
              <a:extLst>
                <a:ext uri="{FF2B5EF4-FFF2-40B4-BE49-F238E27FC236}">
                  <a16:creationId xmlns:a16="http://schemas.microsoft.com/office/drawing/2014/main" id="{A142BFD4-D233-4047-ABD8-A3EF5386D376}"/>
                </a:ext>
              </a:extLst>
            </p:cNvPr>
            <p:cNvSpPr/>
            <p:nvPr/>
          </p:nvSpPr>
          <p:spPr>
            <a:xfrm>
              <a:off x="3496524" y="6333746"/>
              <a:ext cx="819064" cy="983852"/>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Rounded Rectangle 72">
              <a:extLst>
                <a:ext uri="{FF2B5EF4-FFF2-40B4-BE49-F238E27FC236}">
                  <a16:creationId xmlns:a16="http://schemas.microsoft.com/office/drawing/2014/main" id="{F79294AE-1B2D-4C74-A3A4-4DF614EAB779}"/>
                </a:ext>
              </a:extLst>
            </p:cNvPr>
            <p:cNvSpPr/>
            <p:nvPr/>
          </p:nvSpPr>
          <p:spPr>
            <a:xfrm>
              <a:off x="3571861" y="6398211"/>
              <a:ext cx="645092" cy="329756"/>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bg1"/>
                  </a:solidFill>
                </a:rPr>
                <a:t>CU-CP-H</a:t>
              </a:r>
            </a:p>
          </p:txBody>
        </p:sp>
        <p:sp>
          <p:nvSpPr>
            <p:cNvPr id="33" name="Rounded Rectangle 73">
              <a:extLst>
                <a:ext uri="{FF2B5EF4-FFF2-40B4-BE49-F238E27FC236}">
                  <a16:creationId xmlns:a16="http://schemas.microsoft.com/office/drawing/2014/main" id="{5BABF16B-EAEB-4EE6-9FDF-E30D511D1023}"/>
                </a:ext>
              </a:extLst>
            </p:cNvPr>
            <p:cNvSpPr/>
            <p:nvPr/>
          </p:nvSpPr>
          <p:spPr>
            <a:xfrm>
              <a:off x="3571861" y="6902608"/>
              <a:ext cx="645092" cy="327165"/>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bg1"/>
                  </a:solidFill>
                </a:rPr>
                <a:t>CU-CP-L</a:t>
              </a:r>
            </a:p>
          </p:txBody>
        </p:sp>
        <p:cxnSp>
          <p:nvCxnSpPr>
            <p:cNvPr id="34" name="Straight Arrow Connector 33">
              <a:extLst>
                <a:ext uri="{FF2B5EF4-FFF2-40B4-BE49-F238E27FC236}">
                  <a16:creationId xmlns:a16="http://schemas.microsoft.com/office/drawing/2014/main" id="{CE2E6CE0-B01C-4F2B-8AFD-6F3DA81D9A9F}"/>
                </a:ext>
              </a:extLst>
            </p:cNvPr>
            <p:cNvCxnSpPr/>
            <p:nvPr/>
          </p:nvCxnSpPr>
          <p:spPr>
            <a:xfrm>
              <a:off x="3894407" y="6727967"/>
              <a:ext cx="0" cy="163826"/>
            </a:xfrm>
            <a:prstGeom prst="straightConnector1">
              <a:avLst/>
            </a:prstGeom>
            <a:ln>
              <a:solidFill>
                <a:schemeClr val="tx2">
                  <a:lumMod val="60000"/>
                  <a:lumOff val="4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36" name="TextBox 35">
            <a:extLst>
              <a:ext uri="{FF2B5EF4-FFF2-40B4-BE49-F238E27FC236}">
                <a16:creationId xmlns:a16="http://schemas.microsoft.com/office/drawing/2014/main" id="{35FEBDDC-F16A-47D7-9F08-4EBE57CFC558}"/>
              </a:ext>
            </a:extLst>
          </p:cNvPr>
          <p:cNvSpPr txBox="1"/>
          <p:nvPr/>
        </p:nvSpPr>
        <p:spPr>
          <a:xfrm>
            <a:off x="3054481" y="8199160"/>
            <a:ext cx="2467115" cy="784830"/>
          </a:xfrm>
          <a:prstGeom prst="rect">
            <a:avLst/>
          </a:prstGeom>
          <a:noFill/>
        </p:spPr>
        <p:txBody>
          <a:bodyPr wrap="square" rtlCol="0">
            <a:spAutoFit/>
          </a:bodyPr>
          <a:lstStyle/>
          <a:p>
            <a:r>
              <a:rPr lang="en-US" sz="900" dirty="0"/>
              <a:t>RAP – Radio Access Point</a:t>
            </a:r>
          </a:p>
          <a:p>
            <a:r>
              <a:rPr lang="en-US" sz="900" dirty="0"/>
              <a:t>RU – Remote Radio Unit</a:t>
            </a:r>
          </a:p>
          <a:p>
            <a:r>
              <a:rPr lang="en-US" sz="900" dirty="0"/>
              <a:t>DU – Distributed Unit (5G Base Unit)</a:t>
            </a:r>
          </a:p>
          <a:p>
            <a:r>
              <a:rPr lang="en-US" sz="900" dirty="0"/>
              <a:t>CU-UP – Centralized User Plane</a:t>
            </a:r>
          </a:p>
          <a:p>
            <a:r>
              <a:rPr lang="en-US" sz="900" dirty="0"/>
              <a:t>CU-CP – Centralized Control Plane (low and high)</a:t>
            </a:r>
          </a:p>
        </p:txBody>
      </p:sp>
      <p:sp>
        <p:nvSpPr>
          <p:cNvPr id="38" name="TextBox 37">
            <a:extLst>
              <a:ext uri="{FF2B5EF4-FFF2-40B4-BE49-F238E27FC236}">
                <a16:creationId xmlns:a16="http://schemas.microsoft.com/office/drawing/2014/main" id="{8644ADB1-6954-4DA2-AA29-08583707A397}"/>
              </a:ext>
            </a:extLst>
          </p:cNvPr>
          <p:cNvSpPr txBox="1"/>
          <p:nvPr/>
        </p:nvSpPr>
        <p:spPr>
          <a:xfrm>
            <a:off x="2368202" y="7813239"/>
            <a:ext cx="900634" cy="300082"/>
          </a:xfrm>
          <a:prstGeom prst="rect">
            <a:avLst/>
          </a:prstGeom>
          <a:noFill/>
        </p:spPr>
        <p:txBody>
          <a:bodyPr wrap="square" rtlCol="0">
            <a:spAutoFit/>
          </a:bodyPr>
          <a:lstStyle/>
          <a:p>
            <a:r>
              <a:rPr lang="en-US" sz="1350" dirty="0">
                <a:solidFill>
                  <a:srgbClr val="0000CC"/>
                </a:solidFill>
              </a:rPr>
              <a:t>Mid Haul</a:t>
            </a:r>
          </a:p>
        </p:txBody>
      </p:sp>
      <p:sp>
        <p:nvSpPr>
          <p:cNvPr id="39" name="TextBox 38">
            <a:extLst>
              <a:ext uri="{FF2B5EF4-FFF2-40B4-BE49-F238E27FC236}">
                <a16:creationId xmlns:a16="http://schemas.microsoft.com/office/drawing/2014/main" id="{A70EC116-1D05-445A-AC2F-42496B833887}"/>
              </a:ext>
            </a:extLst>
          </p:cNvPr>
          <p:cNvSpPr txBox="1"/>
          <p:nvPr/>
        </p:nvSpPr>
        <p:spPr>
          <a:xfrm>
            <a:off x="743041" y="4025602"/>
            <a:ext cx="900634" cy="300082"/>
          </a:xfrm>
          <a:prstGeom prst="rect">
            <a:avLst/>
          </a:prstGeom>
          <a:noFill/>
        </p:spPr>
        <p:txBody>
          <a:bodyPr wrap="square" rtlCol="0">
            <a:spAutoFit/>
          </a:bodyPr>
          <a:lstStyle/>
          <a:p>
            <a:r>
              <a:rPr lang="en-US" sz="1350" dirty="0">
                <a:solidFill>
                  <a:srgbClr val="0000CC"/>
                </a:solidFill>
              </a:rPr>
              <a:t>Back Haul</a:t>
            </a:r>
          </a:p>
        </p:txBody>
      </p:sp>
      <p:sp>
        <p:nvSpPr>
          <p:cNvPr id="40" name="TextBox 39">
            <a:extLst>
              <a:ext uri="{FF2B5EF4-FFF2-40B4-BE49-F238E27FC236}">
                <a16:creationId xmlns:a16="http://schemas.microsoft.com/office/drawing/2014/main" id="{2178F822-A72D-42B5-A720-019900E7B0B8}"/>
              </a:ext>
            </a:extLst>
          </p:cNvPr>
          <p:cNvSpPr txBox="1"/>
          <p:nvPr/>
        </p:nvSpPr>
        <p:spPr>
          <a:xfrm>
            <a:off x="3690783" y="4185281"/>
            <a:ext cx="630301" cy="323165"/>
          </a:xfrm>
          <a:prstGeom prst="rect">
            <a:avLst/>
          </a:prstGeom>
          <a:noFill/>
        </p:spPr>
        <p:txBody>
          <a:bodyPr wrap="none" rtlCol="0">
            <a:spAutoFit/>
          </a:bodyPr>
          <a:lstStyle/>
          <a:p>
            <a:pPr algn="ctr"/>
            <a:r>
              <a:rPr lang="en-US" sz="750" dirty="0">
                <a:solidFill>
                  <a:srgbClr val="0000CC"/>
                </a:solidFill>
              </a:rPr>
              <a:t>Centralized</a:t>
            </a:r>
          </a:p>
          <a:p>
            <a:pPr algn="ctr"/>
            <a:r>
              <a:rPr lang="en-US" sz="750" dirty="0">
                <a:solidFill>
                  <a:srgbClr val="0000CC"/>
                </a:solidFill>
              </a:rPr>
              <a:t>Cloud</a:t>
            </a:r>
          </a:p>
        </p:txBody>
      </p:sp>
      <p:sp>
        <p:nvSpPr>
          <p:cNvPr id="41" name="Rectangle: Rounded Corners 36">
            <a:extLst>
              <a:ext uri="{FF2B5EF4-FFF2-40B4-BE49-F238E27FC236}">
                <a16:creationId xmlns:a16="http://schemas.microsoft.com/office/drawing/2014/main" id="{E68653E4-D681-4685-8335-30331FFF95E9}"/>
              </a:ext>
            </a:extLst>
          </p:cNvPr>
          <p:cNvSpPr/>
          <p:nvPr/>
        </p:nvSpPr>
        <p:spPr>
          <a:xfrm>
            <a:off x="3075921" y="3143779"/>
            <a:ext cx="2451087" cy="642143"/>
          </a:xfrm>
          <a:prstGeom prst="roundRect">
            <a:avLst/>
          </a:prstGeom>
          <a:solidFill>
            <a:schemeClr val="accent3">
              <a:lumMod val="20000"/>
              <a:lumOff val="80000"/>
            </a:schemeClr>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050" b="1" dirty="0">
                <a:solidFill>
                  <a:srgbClr val="0000CC"/>
                </a:solidFill>
              </a:rPr>
              <a:t>Disaggregated Core</a:t>
            </a:r>
          </a:p>
        </p:txBody>
      </p:sp>
      <p:sp>
        <p:nvSpPr>
          <p:cNvPr id="42" name="Rounded Rectangle 30">
            <a:extLst>
              <a:ext uri="{FF2B5EF4-FFF2-40B4-BE49-F238E27FC236}">
                <a16:creationId xmlns:a16="http://schemas.microsoft.com/office/drawing/2014/main" id="{7C38CB36-0F65-4BB3-85D0-F0121B8EFF6A}"/>
              </a:ext>
            </a:extLst>
          </p:cNvPr>
          <p:cNvSpPr/>
          <p:nvPr/>
        </p:nvSpPr>
        <p:spPr>
          <a:xfrm>
            <a:off x="3226561" y="3390704"/>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UPF</a:t>
            </a:r>
          </a:p>
        </p:txBody>
      </p:sp>
      <p:sp>
        <p:nvSpPr>
          <p:cNvPr id="43" name="Rounded Rectangle 30">
            <a:extLst>
              <a:ext uri="{FF2B5EF4-FFF2-40B4-BE49-F238E27FC236}">
                <a16:creationId xmlns:a16="http://schemas.microsoft.com/office/drawing/2014/main" id="{BBA79534-5312-4912-A590-E98E8654D012}"/>
              </a:ext>
            </a:extLst>
          </p:cNvPr>
          <p:cNvSpPr/>
          <p:nvPr/>
        </p:nvSpPr>
        <p:spPr>
          <a:xfrm>
            <a:off x="3786183" y="3390704"/>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SMF</a:t>
            </a:r>
          </a:p>
        </p:txBody>
      </p:sp>
      <p:sp>
        <p:nvSpPr>
          <p:cNvPr id="44" name="Rounded Rectangle 30">
            <a:extLst>
              <a:ext uri="{FF2B5EF4-FFF2-40B4-BE49-F238E27FC236}">
                <a16:creationId xmlns:a16="http://schemas.microsoft.com/office/drawing/2014/main" id="{196535F8-6ACE-4BB4-A307-19D02FD5461F}"/>
              </a:ext>
            </a:extLst>
          </p:cNvPr>
          <p:cNvSpPr/>
          <p:nvPr/>
        </p:nvSpPr>
        <p:spPr>
          <a:xfrm>
            <a:off x="4345805" y="3390704"/>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UDM</a:t>
            </a:r>
          </a:p>
        </p:txBody>
      </p:sp>
      <p:sp>
        <p:nvSpPr>
          <p:cNvPr id="45" name="Rounded Rectangle 30">
            <a:extLst>
              <a:ext uri="{FF2B5EF4-FFF2-40B4-BE49-F238E27FC236}">
                <a16:creationId xmlns:a16="http://schemas.microsoft.com/office/drawing/2014/main" id="{89F5CBDA-8ABC-4F0C-B1DB-F225879D7DAB}"/>
              </a:ext>
            </a:extLst>
          </p:cNvPr>
          <p:cNvSpPr/>
          <p:nvPr/>
        </p:nvSpPr>
        <p:spPr>
          <a:xfrm>
            <a:off x="4905427" y="3390704"/>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AUSF</a:t>
            </a:r>
          </a:p>
        </p:txBody>
      </p:sp>
      <p:sp>
        <p:nvSpPr>
          <p:cNvPr id="46" name="Rectangle 45">
            <a:extLst>
              <a:ext uri="{FF2B5EF4-FFF2-40B4-BE49-F238E27FC236}">
                <a16:creationId xmlns:a16="http://schemas.microsoft.com/office/drawing/2014/main" id="{B446C353-8B20-4980-BDC2-B96BB511BE83}"/>
              </a:ext>
            </a:extLst>
          </p:cNvPr>
          <p:cNvSpPr/>
          <p:nvPr/>
        </p:nvSpPr>
        <p:spPr>
          <a:xfrm>
            <a:off x="4208115" y="4954330"/>
            <a:ext cx="2539565" cy="646331"/>
          </a:xfrm>
          <a:prstGeom prst="rect">
            <a:avLst/>
          </a:prstGeom>
        </p:spPr>
        <p:txBody>
          <a:bodyPr wrap="square">
            <a:spAutoFit/>
          </a:bodyPr>
          <a:lstStyle/>
          <a:p>
            <a:r>
              <a:rPr lang="en-US" sz="900" dirty="0"/>
              <a:t>UPF – User Plane Function		</a:t>
            </a:r>
          </a:p>
          <a:p>
            <a:r>
              <a:rPr lang="en-US" sz="900" dirty="0"/>
              <a:t>SMF – Session Management Function</a:t>
            </a:r>
          </a:p>
          <a:p>
            <a:r>
              <a:rPr lang="en-US" sz="900" dirty="0"/>
              <a:t>UDM – Unified Data Management Function</a:t>
            </a:r>
          </a:p>
          <a:p>
            <a:r>
              <a:rPr lang="en-US" sz="900" dirty="0"/>
              <a:t>AUSF – Authentication Service Function</a:t>
            </a:r>
          </a:p>
        </p:txBody>
      </p:sp>
      <p:sp>
        <p:nvSpPr>
          <p:cNvPr id="47" name="Rectangle 46">
            <a:extLst>
              <a:ext uri="{FF2B5EF4-FFF2-40B4-BE49-F238E27FC236}">
                <a16:creationId xmlns:a16="http://schemas.microsoft.com/office/drawing/2014/main" id="{0AA94BEE-F18D-4A18-9C64-2C87D81F5A69}"/>
              </a:ext>
            </a:extLst>
          </p:cNvPr>
          <p:cNvSpPr/>
          <p:nvPr/>
        </p:nvSpPr>
        <p:spPr>
          <a:xfrm>
            <a:off x="1643675" y="5990871"/>
            <a:ext cx="3808253" cy="259762"/>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RAN Network Elements</a:t>
            </a:r>
          </a:p>
        </p:txBody>
      </p:sp>
      <p:sp>
        <p:nvSpPr>
          <p:cNvPr id="48" name="Rectangle 47">
            <a:extLst>
              <a:ext uri="{FF2B5EF4-FFF2-40B4-BE49-F238E27FC236}">
                <a16:creationId xmlns:a16="http://schemas.microsoft.com/office/drawing/2014/main" id="{1C350568-072B-49E8-A870-0627F0D1A6D2}"/>
              </a:ext>
            </a:extLst>
          </p:cNvPr>
          <p:cNvSpPr/>
          <p:nvPr/>
        </p:nvSpPr>
        <p:spPr>
          <a:xfrm>
            <a:off x="2477039" y="2640519"/>
            <a:ext cx="3799844" cy="283433"/>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Core Network Elements</a:t>
            </a:r>
          </a:p>
        </p:txBody>
      </p:sp>
      <p:cxnSp>
        <p:nvCxnSpPr>
          <p:cNvPr id="5" name="Straight Connector 4">
            <a:extLst>
              <a:ext uri="{FF2B5EF4-FFF2-40B4-BE49-F238E27FC236}">
                <a16:creationId xmlns:a16="http://schemas.microsoft.com/office/drawing/2014/main" id="{308945F9-ACAE-4AD7-8DF0-1B470BA5EE82}"/>
              </a:ext>
            </a:extLst>
          </p:cNvPr>
          <p:cNvCxnSpPr>
            <a:cxnSpLocks/>
          </p:cNvCxnSpPr>
          <p:nvPr/>
        </p:nvCxnSpPr>
        <p:spPr>
          <a:xfrm flipV="1">
            <a:off x="1336653" y="7657598"/>
            <a:ext cx="1563721" cy="21465"/>
          </a:xfrm>
          <a:prstGeom prst="line">
            <a:avLst/>
          </a:prstGeom>
          <a:ln w="38100">
            <a:solidFill>
              <a:srgbClr val="00C9FF"/>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85B48C1C-849E-4A7E-B0FF-13A9633C6218}"/>
              </a:ext>
            </a:extLst>
          </p:cNvPr>
          <p:cNvSpPr txBox="1"/>
          <p:nvPr/>
        </p:nvSpPr>
        <p:spPr>
          <a:xfrm>
            <a:off x="1784902" y="7502629"/>
            <a:ext cx="412293" cy="323165"/>
          </a:xfrm>
          <a:prstGeom prst="rect">
            <a:avLst/>
          </a:prstGeom>
          <a:noFill/>
        </p:spPr>
        <p:txBody>
          <a:bodyPr wrap="none" rtlCol="0">
            <a:spAutoFit/>
          </a:bodyPr>
          <a:lstStyle/>
          <a:p>
            <a:pPr algn="ctr"/>
            <a:r>
              <a:rPr lang="en-US" sz="750" dirty="0">
                <a:solidFill>
                  <a:srgbClr val="0000CC"/>
                </a:solidFill>
              </a:rPr>
              <a:t>Edge</a:t>
            </a:r>
          </a:p>
          <a:p>
            <a:pPr algn="ctr"/>
            <a:r>
              <a:rPr lang="en-US" sz="750" dirty="0">
                <a:solidFill>
                  <a:srgbClr val="0000CC"/>
                </a:solidFill>
              </a:rPr>
              <a:t>Cloud</a:t>
            </a:r>
          </a:p>
        </p:txBody>
      </p:sp>
      <p:pic>
        <p:nvPicPr>
          <p:cNvPr id="49" name="Picture 48">
            <a:extLst>
              <a:ext uri="{FF2B5EF4-FFF2-40B4-BE49-F238E27FC236}">
                <a16:creationId xmlns:a16="http://schemas.microsoft.com/office/drawing/2014/main" id="{0E3E19D1-563D-4DAF-8AB4-418CF909FABD}"/>
              </a:ext>
            </a:extLst>
          </p:cNvPr>
          <p:cNvPicPr>
            <a:picLocks noChangeAspect="1"/>
          </p:cNvPicPr>
          <p:nvPr/>
        </p:nvPicPr>
        <p:blipFill>
          <a:blip r:embed="rId2">
            <a:clrChange>
              <a:clrFrom>
                <a:srgbClr val="EBFFFF"/>
              </a:clrFrom>
              <a:clrTo>
                <a:srgbClr val="EBFFFF">
                  <a:alpha val="0"/>
                </a:srgbClr>
              </a:clrTo>
            </a:clrChange>
            <a:extLst>
              <a:ext uri="{BEBA8EAE-BF5A-486C-A8C5-ECC9F3942E4B}">
                <a14:imgProps xmlns:a14="http://schemas.microsoft.com/office/drawing/2010/main">
                  <a14:imgLayer r:embed="rId3">
                    <a14:imgEffect>
                      <a14:colorTemperature colorTemp="4700"/>
                    </a14:imgEffect>
                  </a14:imgLayer>
                </a14:imgProps>
              </a:ext>
            </a:extLst>
          </a:blip>
          <a:stretch>
            <a:fillRect/>
          </a:stretch>
        </p:blipFill>
        <p:spPr>
          <a:xfrm>
            <a:off x="1317535" y="7255192"/>
            <a:ext cx="1198062" cy="770965"/>
          </a:xfrm>
          <a:prstGeom prst="rect">
            <a:avLst/>
          </a:prstGeom>
        </p:spPr>
      </p:pic>
      <p:pic>
        <p:nvPicPr>
          <p:cNvPr id="50" name="Picture 49">
            <a:extLst>
              <a:ext uri="{FF2B5EF4-FFF2-40B4-BE49-F238E27FC236}">
                <a16:creationId xmlns:a16="http://schemas.microsoft.com/office/drawing/2014/main" id="{3623DFC2-B687-489F-9F96-1C4EE654DD32}"/>
              </a:ext>
            </a:extLst>
          </p:cNvPr>
          <p:cNvPicPr>
            <a:picLocks noChangeAspect="1"/>
          </p:cNvPicPr>
          <p:nvPr/>
        </p:nvPicPr>
        <p:blipFill>
          <a:blip r:embed="rId2">
            <a:clrChange>
              <a:clrFrom>
                <a:srgbClr val="EBFFFF"/>
              </a:clrFrom>
              <a:clrTo>
                <a:srgbClr val="EBFFFF">
                  <a:alpha val="0"/>
                </a:srgbClr>
              </a:clrTo>
            </a:clrChange>
            <a:extLst>
              <a:ext uri="{BEBA8EAE-BF5A-486C-A8C5-ECC9F3942E4B}">
                <a14:imgProps xmlns:a14="http://schemas.microsoft.com/office/drawing/2010/main">
                  <a14:imgLayer r:embed="rId3">
                    <a14:imgEffect>
                      <a14:colorTemperature colorTemp="4700"/>
                    </a14:imgEffect>
                  </a14:imgLayer>
                </a14:imgProps>
              </a:ext>
            </a:extLst>
          </a:blip>
          <a:stretch>
            <a:fillRect/>
          </a:stretch>
        </p:blipFill>
        <p:spPr>
          <a:xfrm>
            <a:off x="3422009" y="3896378"/>
            <a:ext cx="1198062" cy="770965"/>
          </a:xfrm>
          <a:prstGeom prst="rect">
            <a:avLst/>
          </a:prstGeom>
        </p:spPr>
      </p:pic>
      <p:pic>
        <p:nvPicPr>
          <p:cNvPr id="51" name="Picture 50">
            <a:extLst>
              <a:ext uri="{FF2B5EF4-FFF2-40B4-BE49-F238E27FC236}">
                <a16:creationId xmlns:a16="http://schemas.microsoft.com/office/drawing/2014/main" id="{BF43AC0B-A052-456D-BBDF-607B06D3BD4E}"/>
              </a:ext>
            </a:extLst>
          </p:cNvPr>
          <p:cNvPicPr>
            <a:picLocks noChangeAspect="1"/>
          </p:cNvPicPr>
          <p:nvPr/>
        </p:nvPicPr>
        <p:blipFill>
          <a:blip r:embed="rId2">
            <a:clrChange>
              <a:clrFrom>
                <a:srgbClr val="EBFFFF"/>
              </a:clrFrom>
              <a:clrTo>
                <a:srgbClr val="EBFFFF">
                  <a:alpha val="0"/>
                </a:srgbClr>
              </a:clrTo>
            </a:clrChange>
            <a:extLst>
              <a:ext uri="{BEBA8EAE-BF5A-486C-A8C5-ECC9F3942E4B}">
                <a14:imgProps xmlns:a14="http://schemas.microsoft.com/office/drawing/2010/main">
                  <a14:imgLayer r:embed="rId3">
                    <a14:imgEffect>
                      <a14:colorTemperature colorTemp="4700"/>
                    </a14:imgEffect>
                  </a14:imgLayer>
                </a14:imgProps>
              </a:ext>
            </a:extLst>
          </a:blip>
          <a:stretch>
            <a:fillRect/>
          </a:stretch>
        </p:blipFill>
        <p:spPr>
          <a:xfrm>
            <a:off x="4889818" y="3799798"/>
            <a:ext cx="1198062" cy="770965"/>
          </a:xfrm>
          <a:prstGeom prst="rect">
            <a:avLst/>
          </a:prstGeom>
        </p:spPr>
      </p:pic>
      <p:pic>
        <p:nvPicPr>
          <p:cNvPr id="52" name="Picture 2" descr="C:\Users\cheung\AppData\Local\Temp\SNAGHTML105560.PNG">
            <a:extLst>
              <a:ext uri="{FF2B5EF4-FFF2-40B4-BE49-F238E27FC236}">
                <a16:creationId xmlns:a16="http://schemas.microsoft.com/office/drawing/2014/main" id="{0967A950-9D35-45D7-B3A4-B01FBB480E2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94971" y="7014892"/>
            <a:ext cx="247706" cy="442529"/>
          </a:xfrm>
          <a:prstGeom prst="rect">
            <a:avLst/>
          </a:prstGeom>
          <a:noFill/>
          <a:extLst>
            <a:ext uri="{909E8E84-426E-40DD-AFC4-6F175D3DCCD1}">
              <a14:hiddenFill xmlns:a14="http://schemas.microsoft.com/office/drawing/2010/main">
                <a:solidFill>
                  <a:srgbClr val="FFFFFF"/>
                </a:solidFill>
              </a14:hiddenFill>
            </a:ext>
          </a:extLst>
        </p:spPr>
      </p:pic>
      <p:cxnSp>
        <p:nvCxnSpPr>
          <p:cNvPr id="54" name="Straight Connector 53">
            <a:extLst>
              <a:ext uri="{FF2B5EF4-FFF2-40B4-BE49-F238E27FC236}">
                <a16:creationId xmlns:a16="http://schemas.microsoft.com/office/drawing/2014/main" id="{9C57DA79-4E18-40E6-AFA4-724B24D25FCA}"/>
              </a:ext>
            </a:extLst>
          </p:cNvPr>
          <p:cNvCxnSpPr>
            <a:cxnSpLocks/>
            <a:stCxn id="10" idx="3"/>
            <a:endCxn id="11" idx="3"/>
          </p:cNvCxnSpPr>
          <p:nvPr/>
        </p:nvCxnSpPr>
        <p:spPr>
          <a:xfrm flipH="1">
            <a:off x="3448449" y="7659966"/>
            <a:ext cx="1933769"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56" name="Rectangle 55">
            <a:extLst>
              <a:ext uri="{FF2B5EF4-FFF2-40B4-BE49-F238E27FC236}">
                <a16:creationId xmlns:a16="http://schemas.microsoft.com/office/drawing/2014/main" id="{534396AA-D182-42E5-B68A-7928EC4E0030}"/>
              </a:ext>
            </a:extLst>
          </p:cNvPr>
          <p:cNvSpPr/>
          <p:nvPr/>
        </p:nvSpPr>
        <p:spPr>
          <a:xfrm>
            <a:off x="1526522" y="5914264"/>
            <a:ext cx="3972872" cy="302266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99" name="Group 98">
            <a:extLst>
              <a:ext uri="{FF2B5EF4-FFF2-40B4-BE49-F238E27FC236}">
                <a16:creationId xmlns:a16="http://schemas.microsoft.com/office/drawing/2014/main" id="{DC2F902D-D8A1-4670-ABC8-3DE2D44DDB78}"/>
              </a:ext>
            </a:extLst>
          </p:cNvPr>
          <p:cNvGrpSpPr/>
          <p:nvPr/>
        </p:nvGrpSpPr>
        <p:grpSpPr>
          <a:xfrm>
            <a:off x="5581064" y="5915788"/>
            <a:ext cx="790267" cy="3030790"/>
            <a:chOff x="183564" y="5915788"/>
            <a:chExt cx="790267" cy="3030790"/>
          </a:xfrm>
        </p:grpSpPr>
        <p:sp>
          <p:nvSpPr>
            <p:cNvPr id="6" name="TextBox 5">
              <a:extLst>
                <a:ext uri="{FF2B5EF4-FFF2-40B4-BE49-F238E27FC236}">
                  <a16:creationId xmlns:a16="http://schemas.microsoft.com/office/drawing/2014/main" id="{F6E9FECD-32B5-49BF-A0B6-511D7F58460C}"/>
                </a:ext>
              </a:extLst>
            </p:cNvPr>
            <p:cNvSpPr txBox="1"/>
            <p:nvPr/>
          </p:nvSpPr>
          <p:spPr>
            <a:xfrm>
              <a:off x="228307" y="5915788"/>
              <a:ext cx="718466" cy="507831"/>
            </a:xfrm>
            <a:prstGeom prst="rect">
              <a:avLst/>
            </a:prstGeom>
            <a:noFill/>
          </p:spPr>
          <p:txBody>
            <a:bodyPr wrap="none" rtlCol="0">
              <a:spAutoFit/>
            </a:bodyPr>
            <a:lstStyle/>
            <a:p>
              <a:pPr algn="ctr"/>
              <a:r>
                <a:rPr lang="en-US" sz="900" dirty="0">
                  <a:solidFill>
                    <a:srgbClr val="0000CC"/>
                  </a:solidFill>
                </a:rPr>
                <a:t>5G</a:t>
              </a:r>
            </a:p>
            <a:p>
              <a:pPr algn="ctr"/>
              <a:r>
                <a:rPr lang="en-US" sz="900" dirty="0">
                  <a:solidFill>
                    <a:srgbClr val="0000CC"/>
                  </a:solidFill>
                </a:rPr>
                <a:t>Application</a:t>
              </a:r>
            </a:p>
            <a:p>
              <a:pPr algn="ctr"/>
              <a:r>
                <a:rPr lang="en-US" sz="900" dirty="0">
                  <a:solidFill>
                    <a:srgbClr val="0000CC"/>
                  </a:solidFill>
                </a:rPr>
                <a:t>Ecosystem</a:t>
              </a:r>
            </a:p>
          </p:txBody>
        </p:sp>
        <p:sp>
          <p:nvSpPr>
            <p:cNvPr id="8" name="Rounded Rectangle 23">
              <a:extLst>
                <a:ext uri="{FF2B5EF4-FFF2-40B4-BE49-F238E27FC236}">
                  <a16:creationId xmlns:a16="http://schemas.microsoft.com/office/drawing/2014/main" id="{06A4B9AB-E515-46A9-A933-187E03B8AFF8}"/>
                </a:ext>
              </a:extLst>
            </p:cNvPr>
            <p:cNvSpPr/>
            <p:nvPr/>
          </p:nvSpPr>
          <p:spPr>
            <a:xfrm>
              <a:off x="371061" y="8286321"/>
              <a:ext cx="438424" cy="368180"/>
            </a:xfrm>
            <a:prstGeom prst="roundRect">
              <a:avLst/>
            </a:prstGeom>
            <a:solidFill>
              <a:srgbClr val="124191"/>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UE</a:t>
              </a:r>
            </a:p>
          </p:txBody>
        </p:sp>
        <p:grpSp>
          <p:nvGrpSpPr>
            <p:cNvPr id="17" name="Group 16">
              <a:extLst>
                <a:ext uri="{FF2B5EF4-FFF2-40B4-BE49-F238E27FC236}">
                  <a16:creationId xmlns:a16="http://schemas.microsoft.com/office/drawing/2014/main" id="{9E6EC721-6ACD-4D72-B07F-460B9AFE01E3}"/>
                </a:ext>
              </a:extLst>
            </p:cNvPr>
            <p:cNvGrpSpPr/>
            <p:nvPr/>
          </p:nvGrpSpPr>
          <p:grpSpPr>
            <a:xfrm>
              <a:off x="368272" y="6307836"/>
              <a:ext cx="426925" cy="426925"/>
              <a:chOff x="998426" y="3207230"/>
              <a:chExt cx="929241" cy="929241"/>
            </a:xfrm>
          </p:grpSpPr>
          <p:pic>
            <p:nvPicPr>
              <p:cNvPr id="18" name="Picture 17">
                <a:extLst>
                  <a:ext uri="{FF2B5EF4-FFF2-40B4-BE49-F238E27FC236}">
                    <a16:creationId xmlns:a16="http://schemas.microsoft.com/office/drawing/2014/main" id="{2B366BAE-6AB8-451B-A2E7-F90D812BA547}"/>
                  </a:ext>
                </a:extLst>
              </p:cNvPr>
              <p:cNvPicPr>
                <a:picLocks noChangeAspect="1"/>
              </p:cNvPicPr>
              <p:nvPr/>
            </p:nvPicPr>
            <p:blipFill>
              <a:blip r:embed="rId5">
                <a:duotone>
                  <a:schemeClr val="accent5">
                    <a:shade val="45000"/>
                    <a:satMod val="135000"/>
                  </a:schemeClr>
                  <a:prstClr val="white"/>
                </a:duotone>
              </a:blip>
              <a:stretch>
                <a:fillRect/>
              </a:stretch>
            </p:blipFill>
            <p:spPr>
              <a:xfrm>
                <a:off x="998426" y="3207230"/>
                <a:ext cx="929241" cy="929241"/>
              </a:xfrm>
              <a:prstGeom prst="rect">
                <a:avLst/>
              </a:prstGeom>
            </p:spPr>
          </p:pic>
          <p:pic>
            <p:nvPicPr>
              <p:cNvPr id="19" name="Picture 18">
                <a:extLst>
                  <a:ext uri="{FF2B5EF4-FFF2-40B4-BE49-F238E27FC236}">
                    <a16:creationId xmlns:a16="http://schemas.microsoft.com/office/drawing/2014/main" id="{42579CCF-0D70-4CEB-B8A4-AEC66E87581A}"/>
                  </a:ext>
                </a:extLst>
              </p:cNvPr>
              <p:cNvPicPr>
                <a:picLocks noChangeAspect="1"/>
              </p:cNvPicPr>
              <p:nvPr/>
            </p:nvPicPr>
            <p:blipFill>
              <a:blip r:embed="rId6"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388602" y="3352371"/>
                <a:ext cx="168453" cy="168453"/>
              </a:xfrm>
              <a:prstGeom prst="rect">
                <a:avLst/>
              </a:prstGeom>
            </p:spPr>
          </p:pic>
        </p:grpSp>
        <p:grpSp>
          <p:nvGrpSpPr>
            <p:cNvPr id="20" name="Group 19">
              <a:extLst>
                <a:ext uri="{FF2B5EF4-FFF2-40B4-BE49-F238E27FC236}">
                  <a16:creationId xmlns:a16="http://schemas.microsoft.com/office/drawing/2014/main" id="{35F169A9-FAFB-445E-A7A3-D1597FF74CA4}"/>
                </a:ext>
              </a:extLst>
            </p:cNvPr>
            <p:cNvGrpSpPr/>
            <p:nvPr/>
          </p:nvGrpSpPr>
          <p:grpSpPr>
            <a:xfrm>
              <a:off x="392660" y="7724430"/>
              <a:ext cx="306710" cy="318095"/>
              <a:chOff x="1444860" y="4116196"/>
              <a:chExt cx="965603" cy="1001447"/>
            </a:xfrm>
          </p:grpSpPr>
          <p:pic>
            <p:nvPicPr>
              <p:cNvPr id="21" name="Picture 20">
                <a:extLst>
                  <a:ext uri="{FF2B5EF4-FFF2-40B4-BE49-F238E27FC236}">
                    <a16:creationId xmlns:a16="http://schemas.microsoft.com/office/drawing/2014/main" id="{5C3ADD72-408C-44CB-B843-85C98A73336F}"/>
                  </a:ext>
                </a:extLst>
              </p:cNvPr>
              <p:cNvPicPr>
                <a:picLocks noChangeAspect="1"/>
              </p:cNvPicPr>
              <p:nvPr/>
            </p:nvPicPr>
            <p:blipFill>
              <a:blip r:embed="rId7"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941521" y="4116196"/>
                <a:ext cx="258763" cy="258763"/>
              </a:xfrm>
              <a:prstGeom prst="rect">
                <a:avLst/>
              </a:prstGeom>
            </p:spPr>
          </p:pic>
          <p:pic>
            <p:nvPicPr>
              <p:cNvPr id="22" name="Picture 21">
                <a:extLst>
                  <a:ext uri="{FF2B5EF4-FFF2-40B4-BE49-F238E27FC236}">
                    <a16:creationId xmlns:a16="http://schemas.microsoft.com/office/drawing/2014/main" id="{CE94750C-2F20-43A1-8E1C-4F7D8E936836}"/>
                  </a:ext>
                </a:extLst>
              </p:cNvPr>
              <p:cNvPicPr>
                <a:picLocks noChangeAspect="1"/>
              </p:cNvPicPr>
              <p:nvPr/>
            </p:nvPicPr>
            <p:blipFill>
              <a:blip r:embed="rId8" cstate="screen">
                <a:clrChange>
                  <a:clrFrom>
                    <a:srgbClr val="FFFFFF"/>
                  </a:clrFrom>
                  <a:clrTo>
                    <a:srgbClr val="FFFFFF">
                      <a:alpha val="0"/>
                    </a:srgbClr>
                  </a:clrTo>
                </a:clrChange>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444860" y="4343961"/>
                <a:ext cx="965603" cy="773682"/>
              </a:xfrm>
              <a:prstGeom prst="rect">
                <a:avLst/>
              </a:prstGeom>
            </p:spPr>
          </p:pic>
        </p:grpSp>
        <p:grpSp>
          <p:nvGrpSpPr>
            <p:cNvPr id="23" name="Group 22">
              <a:extLst>
                <a:ext uri="{FF2B5EF4-FFF2-40B4-BE49-F238E27FC236}">
                  <a16:creationId xmlns:a16="http://schemas.microsoft.com/office/drawing/2014/main" id="{8F427B4E-7934-437C-A86C-32D49A54F415}"/>
                </a:ext>
              </a:extLst>
            </p:cNvPr>
            <p:cNvGrpSpPr/>
            <p:nvPr/>
          </p:nvGrpSpPr>
          <p:grpSpPr>
            <a:xfrm>
              <a:off x="400714" y="6974295"/>
              <a:ext cx="319178" cy="370895"/>
              <a:chOff x="1262514" y="4763419"/>
              <a:chExt cx="798512" cy="927894"/>
            </a:xfrm>
          </p:grpSpPr>
          <p:pic>
            <p:nvPicPr>
              <p:cNvPr id="24" name="Picture 23">
                <a:extLst>
                  <a:ext uri="{FF2B5EF4-FFF2-40B4-BE49-F238E27FC236}">
                    <a16:creationId xmlns:a16="http://schemas.microsoft.com/office/drawing/2014/main" id="{298EB2DC-C999-4DE3-B442-9324D8E5151E}"/>
                  </a:ext>
                </a:extLst>
              </p:cNvPr>
              <p:cNvPicPr>
                <a:picLocks noChangeAspect="1"/>
              </p:cNvPicPr>
              <p:nvPr/>
            </p:nvPicPr>
            <p:blipFill>
              <a:blip r:embed="rId9"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flipH="1">
                <a:off x="1262514" y="4892801"/>
                <a:ext cx="798512" cy="798512"/>
              </a:xfrm>
              <a:prstGeom prst="rect">
                <a:avLst/>
              </a:prstGeom>
            </p:spPr>
          </p:pic>
          <p:pic>
            <p:nvPicPr>
              <p:cNvPr id="25" name="Picture 24">
                <a:extLst>
                  <a:ext uri="{FF2B5EF4-FFF2-40B4-BE49-F238E27FC236}">
                    <a16:creationId xmlns:a16="http://schemas.microsoft.com/office/drawing/2014/main" id="{5325240C-ABDE-4ADD-BDDC-B1180C137AF5}"/>
                  </a:ext>
                </a:extLst>
              </p:cNvPr>
              <p:cNvPicPr>
                <a:picLocks noChangeAspect="1"/>
              </p:cNvPicPr>
              <p:nvPr/>
            </p:nvPicPr>
            <p:blipFill>
              <a:blip r:embed="rId10"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802263" y="4763419"/>
                <a:ext cx="258763" cy="258763"/>
              </a:xfrm>
              <a:prstGeom prst="rect">
                <a:avLst/>
              </a:prstGeom>
            </p:spPr>
          </p:pic>
        </p:grpSp>
        <p:grpSp>
          <p:nvGrpSpPr>
            <p:cNvPr id="26" name="Group 25">
              <a:extLst>
                <a:ext uri="{FF2B5EF4-FFF2-40B4-BE49-F238E27FC236}">
                  <a16:creationId xmlns:a16="http://schemas.microsoft.com/office/drawing/2014/main" id="{46F28536-5215-465F-B3AA-17BF2498294A}"/>
                </a:ext>
              </a:extLst>
            </p:cNvPr>
            <p:cNvGrpSpPr/>
            <p:nvPr/>
          </p:nvGrpSpPr>
          <p:grpSpPr>
            <a:xfrm>
              <a:off x="444991" y="6632064"/>
              <a:ext cx="244911" cy="330627"/>
              <a:chOff x="1001231" y="2255102"/>
              <a:chExt cx="533072" cy="719641"/>
            </a:xfrm>
          </p:grpSpPr>
          <p:pic>
            <p:nvPicPr>
              <p:cNvPr id="27" name="Picture 26">
                <a:extLst>
                  <a:ext uri="{FF2B5EF4-FFF2-40B4-BE49-F238E27FC236}">
                    <a16:creationId xmlns:a16="http://schemas.microsoft.com/office/drawing/2014/main" id="{3E174C5C-9456-4B8C-8C4B-A1B273A8BBD0}"/>
                  </a:ext>
                </a:extLst>
              </p:cNvPr>
              <p:cNvPicPr>
                <a:picLocks noChangeAspect="1"/>
              </p:cNvPicPr>
              <p:nvPr/>
            </p:nvPicPr>
            <p:blipFill>
              <a:blip r:embed="rId11"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001231" y="2441671"/>
                <a:ext cx="533072" cy="533072"/>
              </a:xfrm>
              <a:prstGeom prst="rect">
                <a:avLst/>
              </a:prstGeom>
            </p:spPr>
          </p:pic>
          <p:pic>
            <p:nvPicPr>
              <p:cNvPr id="28" name="Picture 27">
                <a:extLst>
                  <a:ext uri="{FF2B5EF4-FFF2-40B4-BE49-F238E27FC236}">
                    <a16:creationId xmlns:a16="http://schemas.microsoft.com/office/drawing/2014/main" id="{23960204-798B-449C-BEC0-B83DF340436E}"/>
                  </a:ext>
                </a:extLst>
              </p:cNvPr>
              <p:cNvPicPr>
                <a:picLocks noChangeAspect="1"/>
              </p:cNvPicPr>
              <p:nvPr/>
            </p:nvPicPr>
            <p:blipFill>
              <a:blip r:embed="rId6"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178526" y="2255102"/>
                <a:ext cx="168453" cy="168453"/>
              </a:xfrm>
              <a:prstGeom prst="rect">
                <a:avLst/>
              </a:prstGeom>
            </p:spPr>
          </p:pic>
        </p:grpSp>
        <p:grpSp>
          <p:nvGrpSpPr>
            <p:cNvPr id="29" name="Group 28">
              <a:extLst>
                <a:ext uri="{FF2B5EF4-FFF2-40B4-BE49-F238E27FC236}">
                  <a16:creationId xmlns:a16="http://schemas.microsoft.com/office/drawing/2014/main" id="{EC1178AE-AC2A-4296-81C9-20E850911656}"/>
                </a:ext>
              </a:extLst>
            </p:cNvPr>
            <p:cNvGrpSpPr/>
            <p:nvPr/>
          </p:nvGrpSpPr>
          <p:grpSpPr>
            <a:xfrm>
              <a:off x="426466" y="7321075"/>
              <a:ext cx="267674" cy="356031"/>
              <a:chOff x="1099376" y="4194209"/>
              <a:chExt cx="582617" cy="774934"/>
            </a:xfrm>
          </p:grpSpPr>
          <p:pic>
            <p:nvPicPr>
              <p:cNvPr id="30" name="Picture 29">
                <a:extLst>
                  <a:ext uri="{FF2B5EF4-FFF2-40B4-BE49-F238E27FC236}">
                    <a16:creationId xmlns:a16="http://schemas.microsoft.com/office/drawing/2014/main" id="{25680FB6-9A93-4DA0-BC5F-40928653092B}"/>
                  </a:ext>
                </a:extLst>
              </p:cNvPr>
              <p:cNvPicPr>
                <a:picLocks noChangeAspect="1"/>
              </p:cNvPicPr>
              <p:nvPr/>
            </p:nvPicPr>
            <p:blipFill>
              <a:blip r:embed="rId12"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099376" y="4386526"/>
                <a:ext cx="582617" cy="582617"/>
              </a:xfrm>
              <a:prstGeom prst="rect">
                <a:avLst/>
              </a:prstGeom>
            </p:spPr>
          </p:pic>
          <p:pic>
            <p:nvPicPr>
              <p:cNvPr id="31" name="Picture 30">
                <a:extLst>
                  <a:ext uri="{FF2B5EF4-FFF2-40B4-BE49-F238E27FC236}">
                    <a16:creationId xmlns:a16="http://schemas.microsoft.com/office/drawing/2014/main" id="{0C8C40AC-7358-494A-993E-980F2CA1AAE8}"/>
                  </a:ext>
                </a:extLst>
              </p:cNvPr>
              <p:cNvPicPr>
                <a:picLocks noChangeAspect="1"/>
              </p:cNvPicPr>
              <p:nvPr/>
            </p:nvPicPr>
            <p:blipFill>
              <a:blip r:embed="rId7"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217987" y="4194209"/>
                <a:ext cx="178899" cy="178899"/>
              </a:xfrm>
              <a:prstGeom prst="rect">
                <a:avLst/>
              </a:prstGeom>
            </p:spPr>
          </p:pic>
        </p:grpSp>
        <p:sp>
          <p:nvSpPr>
            <p:cNvPr id="57" name="Rectangle 56">
              <a:extLst>
                <a:ext uri="{FF2B5EF4-FFF2-40B4-BE49-F238E27FC236}">
                  <a16:creationId xmlns:a16="http://schemas.microsoft.com/office/drawing/2014/main" id="{400DE9B1-3AB8-4D27-B9E1-49488434171D}"/>
                </a:ext>
              </a:extLst>
            </p:cNvPr>
            <p:cNvSpPr/>
            <p:nvPr/>
          </p:nvSpPr>
          <p:spPr>
            <a:xfrm>
              <a:off x="183564" y="5923911"/>
              <a:ext cx="790267" cy="302266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113" name="Group 112">
            <a:extLst>
              <a:ext uri="{FF2B5EF4-FFF2-40B4-BE49-F238E27FC236}">
                <a16:creationId xmlns:a16="http://schemas.microsoft.com/office/drawing/2014/main" id="{0A9E7F73-A34E-4EB7-B4E7-BB41C41670A6}"/>
              </a:ext>
            </a:extLst>
          </p:cNvPr>
          <p:cNvGrpSpPr/>
          <p:nvPr/>
        </p:nvGrpSpPr>
        <p:grpSpPr>
          <a:xfrm>
            <a:off x="2358331" y="990098"/>
            <a:ext cx="3996883" cy="1150371"/>
            <a:chOff x="2358331" y="990098"/>
            <a:chExt cx="3996883" cy="1150371"/>
          </a:xfrm>
        </p:grpSpPr>
        <p:sp>
          <p:nvSpPr>
            <p:cNvPr id="59" name="Rectangle 58">
              <a:extLst>
                <a:ext uri="{FF2B5EF4-FFF2-40B4-BE49-F238E27FC236}">
                  <a16:creationId xmlns:a16="http://schemas.microsoft.com/office/drawing/2014/main" id="{439C2B95-0071-44ED-A85F-675BA6687EB8}"/>
                </a:ext>
              </a:extLst>
            </p:cNvPr>
            <p:cNvSpPr/>
            <p:nvPr/>
          </p:nvSpPr>
          <p:spPr>
            <a:xfrm>
              <a:off x="2358331" y="990098"/>
              <a:ext cx="769520" cy="115037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0" name="Rectangle 59">
              <a:extLst>
                <a:ext uri="{FF2B5EF4-FFF2-40B4-BE49-F238E27FC236}">
                  <a16:creationId xmlns:a16="http://schemas.microsoft.com/office/drawing/2014/main" id="{F1ADDBA0-D230-4149-9F66-59B4E2CA7105}"/>
                </a:ext>
              </a:extLst>
            </p:cNvPr>
            <p:cNvSpPr/>
            <p:nvPr/>
          </p:nvSpPr>
          <p:spPr>
            <a:xfrm>
              <a:off x="3226561" y="1021277"/>
              <a:ext cx="3050322" cy="283433"/>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ONAP Run Time Management</a:t>
              </a:r>
            </a:p>
          </p:txBody>
        </p:sp>
        <p:sp>
          <p:nvSpPr>
            <p:cNvPr id="61" name="Rounded Rectangle 28">
              <a:extLst>
                <a:ext uri="{FF2B5EF4-FFF2-40B4-BE49-F238E27FC236}">
                  <a16:creationId xmlns:a16="http://schemas.microsoft.com/office/drawing/2014/main" id="{14797DCB-0980-4918-A892-8136D337207A}"/>
                </a:ext>
              </a:extLst>
            </p:cNvPr>
            <p:cNvSpPr/>
            <p:nvPr/>
          </p:nvSpPr>
          <p:spPr>
            <a:xfrm>
              <a:off x="3264581" y="1618125"/>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SO</a:t>
              </a:r>
            </a:p>
          </p:txBody>
        </p:sp>
        <p:sp>
          <p:nvSpPr>
            <p:cNvPr id="62" name="Rounded Rectangle 28">
              <a:extLst>
                <a:ext uri="{FF2B5EF4-FFF2-40B4-BE49-F238E27FC236}">
                  <a16:creationId xmlns:a16="http://schemas.microsoft.com/office/drawing/2014/main" id="{8FAA4741-AC2E-4D90-9403-1CD37390D735}"/>
                </a:ext>
              </a:extLst>
            </p:cNvPr>
            <p:cNvSpPr/>
            <p:nvPr/>
          </p:nvSpPr>
          <p:spPr>
            <a:xfrm>
              <a:off x="3878663" y="1618125"/>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SDN-C</a:t>
              </a:r>
            </a:p>
          </p:txBody>
        </p:sp>
        <p:sp>
          <p:nvSpPr>
            <p:cNvPr id="63" name="Rounded Rectangle 28">
              <a:extLst>
                <a:ext uri="{FF2B5EF4-FFF2-40B4-BE49-F238E27FC236}">
                  <a16:creationId xmlns:a16="http://schemas.microsoft.com/office/drawing/2014/main" id="{3DF78267-98F1-462C-8BCF-C193DC0A3C67}"/>
                </a:ext>
              </a:extLst>
            </p:cNvPr>
            <p:cNvSpPr/>
            <p:nvPr/>
          </p:nvSpPr>
          <p:spPr>
            <a:xfrm>
              <a:off x="4492745" y="1618125"/>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DCAE</a:t>
              </a:r>
            </a:p>
          </p:txBody>
        </p:sp>
        <p:sp>
          <p:nvSpPr>
            <p:cNvPr id="64" name="Flowchart: Magnetic Disk 63">
              <a:extLst>
                <a:ext uri="{FF2B5EF4-FFF2-40B4-BE49-F238E27FC236}">
                  <a16:creationId xmlns:a16="http://schemas.microsoft.com/office/drawing/2014/main" id="{4DF239D0-E136-4AD1-A883-407CCE1A50CD}"/>
                </a:ext>
              </a:extLst>
            </p:cNvPr>
            <p:cNvSpPr/>
            <p:nvPr/>
          </p:nvSpPr>
          <p:spPr>
            <a:xfrm>
              <a:off x="5106826" y="1622450"/>
              <a:ext cx="555976" cy="354483"/>
            </a:xfrm>
            <a:prstGeom prst="flowChartMagneticDisk">
              <a:avLst/>
            </a:prstGeom>
            <a:solidFill>
              <a:srgbClr val="124191"/>
            </a:solidFill>
            <a:ln>
              <a:solidFill>
                <a:srgbClr val="00C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A&amp;AI</a:t>
              </a:r>
            </a:p>
          </p:txBody>
        </p:sp>
        <p:pic>
          <p:nvPicPr>
            <p:cNvPr id="65" name="Picture 64">
              <a:extLst>
                <a:ext uri="{FF2B5EF4-FFF2-40B4-BE49-F238E27FC236}">
                  <a16:creationId xmlns:a16="http://schemas.microsoft.com/office/drawing/2014/main" id="{25C69340-425B-436F-8ACC-79FDA69441B2}"/>
                </a:ext>
              </a:extLst>
            </p:cNvPr>
            <p:cNvPicPr>
              <a:picLocks noChangeAspect="1"/>
            </p:cNvPicPr>
            <p:nvPr/>
          </p:nvPicPr>
          <p:blipFill>
            <a:blip r:embed="rId13"/>
            <a:stretch>
              <a:fillRect/>
            </a:stretch>
          </p:blipFill>
          <p:spPr>
            <a:xfrm>
              <a:off x="2594269" y="1021632"/>
              <a:ext cx="344782" cy="301399"/>
            </a:xfrm>
            <a:prstGeom prst="rect">
              <a:avLst/>
            </a:prstGeom>
          </p:spPr>
        </p:pic>
        <p:sp>
          <p:nvSpPr>
            <p:cNvPr id="66" name="Rounded Rectangle 28">
              <a:extLst>
                <a:ext uri="{FF2B5EF4-FFF2-40B4-BE49-F238E27FC236}">
                  <a16:creationId xmlns:a16="http://schemas.microsoft.com/office/drawing/2014/main" id="{2A96F987-164A-40BF-A055-0708BD500B89}"/>
                </a:ext>
              </a:extLst>
            </p:cNvPr>
            <p:cNvSpPr/>
            <p:nvPr/>
          </p:nvSpPr>
          <p:spPr>
            <a:xfrm>
              <a:off x="2455099" y="1603836"/>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OSS</a:t>
              </a:r>
            </a:p>
            <a:p>
              <a:pPr algn="ctr"/>
              <a:r>
                <a:rPr lang="en-US" sz="900" dirty="0"/>
                <a:t>BSS</a:t>
              </a:r>
            </a:p>
          </p:txBody>
        </p:sp>
        <p:sp>
          <p:nvSpPr>
            <p:cNvPr id="67" name="Rectangle 66">
              <a:extLst>
                <a:ext uri="{FF2B5EF4-FFF2-40B4-BE49-F238E27FC236}">
                  <a16:creationId xmlns:a16="http://schemas.microsoft.com/office/drawing/2014/main" id="{282A3DBE-DAB1-4351-B521-E7DD43D12312}"/>
                </a:ext>
              </a:extLst>
            </p:cNvPr>
            <p:cNvSpPr/>
            <p:nvPr/>
          </p:nvSpPr>
          <p:spPr>
            <a:xfrm>
              <a:off x="3180068" y="990098"/>
              <a:ext cx="3175146" cy="115037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Rounded Rectangle 28">
              <a:extLst>
                <a:ext uri="{FF2B5EF4-FFF2-40B4-BE49-F238E27FC236}">
                  <a16:creationId xmlns:a16="http://schemas.microsoft.com/office/drawing/2014/main" id="{D0BE6027-5268-49E4-A6AE-B48C89F0D476}"/>
                </a:ext>
              </a:extLst>
            </p:cNvPr>
            <p:cNvSpPr/>
            <p:nvPr/>
          </p:nvSpPr>
          <p:spPr>
            <a:xfrm>
              <a:off x="5714810" y="1618125"/>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APP-C</a:t>
              </a:r>
            </a:p>
          </p:txBody>
        </p:sp>
      </p:grpSp>
      <p:sp>
        <p:nvSpPr>
          <p:cNvPr id="69" name="Rectangle 68">
            <a:extLst>
              <a:ext uri="{FF2B5EF4-FFF2-40B4-BE49-F238E27FC236}">
                <a16:creationId xmlns:a16="http://schemas.microsoft.com/office/drawing/2014/main" id="{18D11739-8FE9-49D3-8BBB-E4262FE271DB}"/>
              </a:ext>
            </a:extLst>
          </p:cNvPr>
          <p:cNvSpPr/>
          <p:nvPr/>
        </p:nvSpPr>
        <p:spPr>
          <a:xfrm>
            <a:off x="132448" y="1237865"/>
            <a:ext cx="2539565" cy="784830"/>
          </a:xfrm>
          <a:prstGeom prst="rect">
            <a:avLst/>
          </a:prstGeom>
        </p:spPr>
        <p:txBody>
          <a:bodyPr wrap="square">
            <a:spAutoFit/>
          </a:bodyPr>
          <a:lstStyle/>
          <a:p>
            <a:r>
              <a:rPr lang="en-US" sz="900" dirty="0"/>
              <a:t>SO – Service Orchestrator</a:t>
            </a:r>
          </a:p>
          <a:p>
            <a:r>
              <a:rPr lang="en-US" sz="900" dirty="0"/>
              <a:t>SDN-C – Service Design Network Controller</a:t>
            </a:r>
          </a:p>
          <a:p>
            <a:r>
              <a:rPr lang="en-US" sz="900" dirty="0"/>
              <a:t>DCA&amp;E – Data Collection Analytics &amp; Events</a:t>
            </a:r>
          </a:p>
          <a:p>
            <a:r>
              <a:rPr lang="en-US" sz="900" dirty="0"/>
              <a:t>A&amp;AI – Available &amp; Active Inventory</a:t>
            </a:r>
          </a:p>
          <a:p>
            <a:r>
              <a:rPr lang="en-US" sz="900" dirty="0"/>
              <a:t>APP-C – Application Control</a:t>
            </a:r>
          </a:p>
        </p:txBody>
      </p:sp>
      <p:sp>
        <p:nvSpPr>
          <p:cNvPr id="71" name="TextBox 70">
            <a:extLst>
              <a:ext uri="{FF2B5EF4-FFF2-40B4-BE49-F238E27FC236}">
                <a16:creationId xmlns:a16="http://schemas.microsoft.com/office/drawing/2014/main" id="{E7063A81-AE54-4E9F-A3E7-046B633A2D57}"/>
              </a:ext>
            </a:extLst>
          </p:cNvPr>
          <p:cNvSpPr txBox="1"/>
          <p:nvPr/>
        </p:nvSpPr>
        <p:spPr>
          <a:xfrm>
            <a:off x="3062131" y="6832650"/>
            <a:ext cx="319318" cy="230832"/>
          </a:xfrm>
          <a:prstGeom prst="rect">
            <a:avLst/>
          </a:prstGeom>
          <a:noFill/>
        </p:spPr>
        <p:txBody>
          <a:bodyPr wrap="none" rtlCol="0">
            <a:spAutoFit/>
          </a:bodyPr>
          <a:lstStyle/>
          <a:p>
            <a:pPr algn="ctr"/>
            <a:r>
              <a:rPr lang="en-US" sz="900" dirty="0">
                <a:solidFill>
                  <a:srgbClr val="0000CC"/>
                </a:solidFill>
              </a:rPr>
              <a:t>CU</a:t>
            </a:r>
          </a:p>
        </p:txBody>
      </p:sp>
      <p:sp>
        <p:nvSpPr>
          <p:cNvPr id="73" name="TextBox 72">
            <a:extLst>
              <a:ext uri="{FF2B5EF4-FFF2-40B4-BE49-F238E27FC236}">
                <a16:creationId xmlns:a16="http://schemas.microsoft.com/office/drawing/2014/main" id="{E554E51A-0BB4-4B00-877A-B4BEA02AAADB}"/>
              </a:ext>
            </a:extLst>
          </p:cNvPr>
          <p:cNvSpPr txBox="1"/>
          <p:nvPr/>
        </p:nvSpPr>
        <p:spPr>
          <a:xfrm>
            <a:off x="3601032" y="6654389"/>
            <a:ext cx="900634" cy="300082"/>
          </a:xfrm>
          <a:prstGeom prst="rect">
            <a:avLst/>
          </a:prstGeom>
          <a:noFill/>
        </p:spPr>
        <p:txBody>
          <a:bodyPr wrap="square" rtlCol="0">
            <a:spAutoFit/>
          </a:bodyPr>
          <a:lstStyle/>
          <a:p>
            <a:r>
              <a:rPr lang="en-US" sz="1350" dirty="0">
                <a:solidFill>
                  <a:srgbClr val="0000CC"/>
                </a:solidFill>
              </a:rPr>
              <a:t>RAP</a:t>
            </a:r>
          </a:p>
        </p:txBody>
      </p:sp>
      <p:grpSp>
        <p:nvGrpSpPr>
          <p:cNvPr id="101" name="Group 100">
            <a:extLst>
              <a:ext uri="{FF2B5EF4-FFF2-40B4-BE49-F238E27FC236}">
                <a16:creationId xmlns:a16="http://schemas.microsoft.com/office/drawing/2014/main" id="{5FD0E9C3-0807-43A4-AD51-912FD46B333D}"/>
              </a:ext>
            </a:extLst>
          </p:cNvPr>
          <p:cNvGrpSpPr/>
          <p:nvPr/>
        </p:nvGrpSpPr>
        <p:grpSpPr>
          <a:xfrm>
            <a:off x="3652148" y="6707427"/>
            <a:ext cx="1893436" cy="1338319"/>
            <a:chOff x="1029598" y="6618527"/>
            <a:chExt cx="1893436" cy="1338319"/>
          </a:xfrm>
        </p:grpSpPr>
        <p:pic>
          <p:nvPicPr>
            <p:cNvPr id="7" name="Picture 6">
              <a:extLst>
                <a:ext uri="{FF2B5EF4-FFF2-40B4-BE49-F238E27FC236}">
                  <a16:creationId xmlns:a16="http://schemas.microsoft.com/office/drawing/2014/main" id="{74F857D6-EC75-4A4F-89C0-FD6B48EE4686}"/>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1135652" y="7131195"/>
              <a:ext cx="536122" cy="227540"/>
            </a:xfrm>
            <a:prstGeom prst="rect">
              <a:avLst/>
            </a:prstGeom>
          </p:spPr>
        </p:pic>
        <p:sp>
          <p:nvSpPr>
            <p:cNvPr id="9" name="Rounded Rectangle 27">
              <a:extLst>
                <a:ext uri="{FF2B5EF4-FFF2-40B4-BE49-F238E27FC236}">
                  <a16:creationId xmlns:a16="http://schemas.microsoft.com/office/drawing/2014/main" id="{4C99C9AC-486C-445F-8DBA-C3D831D638C0}"/>
                </a:ext>
              </a:extLst>
            </p:cNvPr>
            <p:cNvSpPr/>
            <p:nvPr/>
          </p:nvSpPr>
          <p:spPr>
            <a:xfrm>
              <a:off x="1077160" y="7391662"/>
              <a:ext cx="631295"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DU</a:t>
              </a:r>
            </a:p>
          </p:txBody>
        </p:sp>
        <p:sp>
          <p:nvSpPr>
            <p:cNvPr id="10" name="Rounded Rectangle 28">
              <a:extLst>
                <a:ext uri="{FF2B5EF4-FFF2-40B4-BE49-F238E27FC236}">
                  <a16:creationId xmlns:a16="http://schemas.microsoft.com/office/drawing/2014/main" id="{803A1A0B-4E9B-43F0-9FBB-A2249B5958B9}"/>
                </a:ext>
              </a:extLst>
            </p:cNvPr>
            <p:cNvSpPr/>
            <p:nvPr/>
          </p:nvSpPr>
          <p:spPr>
            <a:xfrm>
              <a:off x="2144633" y="7391662"/>
              <a:ext cx="615035"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RU/TSP</a:t>
              </a:r>
            </a:p>
          </p:txBody>
        </p:sp>
        <p:sp>
          <p:nvSpPr>
            <p:cNvPr id="14" name="TextBox 13">
              <a:extLst>
                <a:ext uri="{FF2B5EF4-FFF2-40B4-BE49-F238E27FC236}">
                  <a16:creationId xmlns:a16="http://schemas.microsoft.com/office/drawing/2014/main" id="{54B59582-5437-4897-B094-598012CA2779}"/>
                </a:ext>
              </a:extLst>
            </p:cNvPr>
            <p:cNvSpPr txBox="1"/>
            <p:nvPr/>
          </p:nvSpPr>
          <p:spPr>
            <a:xfrm>
              <a:off x="2095564" y="6715530"/>
              <a:ext cx="585417" cy="230832"/>
            </a:xfrm>
            <a:prstGeom prst="rect">
              <a:avLst/>
            </a:prstGeom>
            <a:noFill/>
          </p:spPr>
          <p:txBody>
            <a:bodyPr wrap="none" rtlCol="0">
              <a:spAutoFit/>
            </a:bodyPr>
            <a:lstStyle/>
            <a:p>
              <a:pPr algn="ctr"/>
              <a:r>
                <a:rPr lang="en-US" sz="900" dirty="0">
                  <a:solidFill>
                    <a:srgbClr val="0000CC"/>
                  </a:solidFill>
                </a:rPr>
                <a:t>Antenna</a:t>
              </a:r>
            </a:p>
          </p:txBody>
        </p:sp>
        <p:sp>
          <p:nvSpPr>
            <p:cNvPr id="15" name="TextBox 14">
              <a:extLst>
                <a:ext uri="{FF2B5EF4-FFF2-40B4-BE49-F238E27FC236}">
                  <a16:creationId xmlns:a16="http://schemas.microsoft.com/office/drawing/2014/main" id="{50A94F60-AA2E-474B-BFFB-A6679DC3B8C0}"/>
                </a:ext>
              </a:extLst>
            </p:cNvPr>
            <p:cNvSpPr txBox="1"/>
            <p:nvPr/>
          </p:nvSpPr>
          <p:spPr>
            <a:xfrm>
              <a:off x="1191386" y="6824419"/>
              <a:ext cx="388248" cy="369332"/>
            </a:xfrm>
            <a:prstGeom prst="rect">
              <a:avLst/>
            </a:prstGeom>
            <a:noFill/>
          </p:spPr>
          <p:txBody>
            <a:bodyPr wrap="none" rtlCol="0">
              <a:spAutoFit/>
            </a:bodyPr>
            <a:lstStyle/>
            <a:p>
              <a:pPr algn="ctr"/>
              <a:r>
                <a:rPr lang="en-US" sz="900" dirty="0">
                  <a:solidFill>
                    <a:srgbClr val="0000CC"/>
                  </a:solidFill>
                </a:rPr>
                <a:t>DU</a:t>
              </a:r>
            </a:p>
            <a:p>
              <a:pPr algn="ctr"/>
              <a:r>
                <a:rPr lang="en-US" sz="900" dirty="0">
                  <a:solidFill>
                    <a:srgbClr val="0000CC"/>
                  </a:solidFill>
                </a:rPr>
                <a:t>RAU</a:t>
              </a:r>
            </a:p>
          </p:txBody>
        </p:sp>
        <p:cxnSp>
          <p:nvCxnSpPr>
            <p:cNvPr id="35" name="Straight Connector 34">
              <a:extLst>
                <a:ext uri="{FF2B5EF4-FFF2-40B4-BE49-F238E27FC236}">
                  <a16:creationId xmlns:a16="http://schemas.microsoft.com/office/drawing/2014/main" id="{B6848606-CDC6-42EF-A475-3D91945B0D5B}"/>
                </a:ext>
              </a:extLst>
            </p:cNvPr>
            <p:cNvCxnSpPr>
              <a:cxnSpLocks/>
              <a:stCxn id="9" idx="3"/>
              <a:endCxn id="10" idx="1"/>
            </p:cNvCxnSpPr>
            <p:nvPr/>
          </p:nvCxnSpPr>
          <p:spPr>
            <a:xfrm>
              <a:off x="1708455" y="7571066"/>
              <a:ext cx="436178"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95DDEF34-0D68-4CF1-8948-9594D60F14C9}"/>
                </a:ext>
              </a:extLst>
            </p:cNvPr>
            <p:cNvSpPr txBox="1"/>
            <p:nvPr/>
          </p:nvSpPr>
          <p:spPr>
            <a:xfrm>
              <a:off x="1708455" y="7562848"/>
              <a:ext cx="900634" cy="261610"/>
            </a:xfrm>
            <a:prstGeom prst="rect">
              <a:avLst/>
            </a:prstGeom>
            <a:noFill/>
          </p:spPr>
          <p:txBody>
            <a:bodyPr wrap="square" rtlCol="0">
              <a:spAutoFit/>
            </a:bodyPr>
            <a:lstStyle/>
            <a:p>
              <a:r>
                <a:rPr lang="en-US" sz="1100" dirty="0">
                  <a:solidFill>
                    <a:srgbClr val="0000CC"/>
                  </a:solidFill>
                </a:rPr>
                <a:t>CPRI</a:t>
              </a:r>
            </a:p>
          </p:txBody>
        </p:sp>
        <p:pic>
          <p:nvPicPr>
            <p:cNvPr id="53" name="Picture 52">
              <a:extLst>
                <a:ext uri="{FF2B5EF4-FFF2-40B4-BE49-F238E27FC236}">
                  <a16:creationId xmlns:a16="http://schemas.microsoft.com/office/drawing/2014/main" id="{94EB81C2-E79E-4110-B52B-7D62A098FB55}"/>
                </a:ext>
              </a:extLst>
            </p:cNvPr>
            <p:cNvPicPr>
              <a:picLocks noChangeAspect="1"/>
            </p:cNvPicPr>
            <p:nvPr/>
          </p:nvPicPr>
          <p:blipFill rotWithShape="1">
            <a:blip r:embed="rId15"/>
            <a:srcRect t="1119"/>
            <a:stretch/>
          </p:blipFill>
          <p:spPr>
            <a:xfrm>
              <a:off x="2232112" y="6889330"/>
              <a:ext cx="284738" cy="444375"/>
            </a:xfrm>
            <a:prstGeom prst="rect">
              <a:avLst/>
            </a:prstGeom>
          </p:spPr>
        </p:pic>
        <p:sp>
          <p:nvSpPr>
            <p:cNvPr id="72" name="Rectangle 71">
              <a:extLst>
                <a:ext uri="{FF2B5EF4-FFF2-40B4-BE49-F238E27FC236}">
                  <a16:creationId xmlns:a16="http://schemas.microsoft.com/office/drawing/2014/main" id="{5B4C14E6-4957-43B8-9955-20BCCD9CC98C}"/>
                </a:ext>
              </a:extLst>
            </p:cNvPr>
            <p:cNvSpPr/>
            <p:nvPr/>
          </p:nvSpPr>
          <p:spPr>
            <a:xfrm>
              <a:off x="1029598" y="6618527"/>
              <a:ext cx="1795399" cy="1338319"/>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4" name="TextBox 73">
              <a:extLst>
                <a:ext uri="{FF2B5EF4-FFF2-40B4-BE49-F238E27FC236}">
                  <a16:creationId xmlns:a16="http://schemas.microsoft.com/office/drawing/2014/main" id="{D80E04AE-5E42-49CD-B40B-C8611E9136E9}"/>
                </a:ext>
              </a:extLst>
            </p:cNvPr>
            <p:cNvSpPr txBox="1"/>
            <p:nvPr/>
          </p:nvSpPr>
          <p:spPr>
            <a:xfrm>
              <a:off x="2437477" y="6975340"/>
              <a:ext cx="485557" cy="261610"/>
            </a:xfrm>
            <a:prstGeom prst="rect">
              <a:avLst/>
            </a:prstGeom>
            <a:noFill/>
          </p:spPr>
          <p:txBody>
            <a:bodyPr wrap="square" rtlCol="0">
              <a:spAutoFit/>
            </a:bodyPr>
            <a:lstStyle/>
            <a:p>
              <a:r>
                <a:rPr lang="en-US" sz="1100" dirty="0">
                  <a:solidFill>
                    <a:srgbClr val="0000CC"/>
                  </a:solidFill>
                </a:rPr>
                <a:t>RF</a:t>
              </a:r>
            </a:p>
          </p:txBody>
        </p:sp>
      </p:grpSp>
      <p:grpSp>
        <p:nvGrpSpPr>
          <p:cNvPr id="75" name="Group 74">
            <a:extLst>
              <a:ext uri="{FF2B5EF4-FFF2-40B4-BE49-F238E27FC236}">
                <a16:creationId xmlns:a16="http://schemas.microsoft.com/office/drawing/2014/main" id="{39C765C9-DD75-4F81-B543-00424A2D3584}"/>
              </a:ext>
            </a:extLst>
          </p:cNvPr>
          <p:cNvGrpSpPr/>
          <p:nvPr/>
        </p:nvGrpSpPr>
        <p:grpSpPr>
          <a:xfrm>
            <a:off x="0" y="-64154"/>
            <a:ext cx="6863269" cy="9157353"/>
            <a:chOff x="-5269" y="-17858"/>
            <a:chExt cx="6863269" cy="8598180"/>
          </a:xfrm>
        </p:grpSpPr>
        <p:sp>
          <p:nvSpPr>
            <p:cNvPr id="76" name="Rectangle 75">
              <a:extLst>
                <a:ext uri="{FF2B5EF4-FFF2-40B4-BE49-F238E27FC236}">
                  <a16:creationId xmlns:a16="http://schemas.microsoft.com/office/drawing/2014/main" id="{CD6310A4-D16D-421A-934C-24783C2DAB7D}"/>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7" name="TextBox 76">
              <a:extLst>
                <a:ext uri="{FF2B5EF4-FFF2-40B4-BE49-F238E27FC236}">
                  <a16:creationId xmlns:a16="http://schemas.microsoft.com/office/drawing/2014/main" id="{52D894FD-ED80-495D-8126-EDEDF465C188}"/>
                </a:ext>
              </a:extLst>
            </p:cNvPr>
            <p:cNvSpPr txBox="1"/>
            <p:nvPr/>
          </p:nvSpPr>
          <p:spPr>
            <a:xfrm>
              <a:off x="752597" y="-17858"/>
              <a:ext cx="5359160"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5G RAN NETWORK ARCHITECTURE</a:t>
              </a:r>
            </a:p>
          </p:txBody>
        </p:sp>
        <p:sp>
          <p:nvSpPr>
            <p:cNvPr id="78" name="Rectangle 77">
              <a:extLst>
                <a:ext uri="{FF2B5EF4-FFF2-40B4-BE49-F238E27FC236}">
                  <a16:creationId xmlns:a16="http://schemas.microsoft.com/office/drawing/2014/main" id="{BF71B0FF-9435-49C2-A8EF-B1A07EB61D08}"/>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79" name="Rectangle 78">
            <a:extLst>
              <a:ext uri="{FF2B5EF4-FFF2-40B4-BE49-F238E27FC236}">
                <a16:creationId xmlns:a16="http://schemas.microsoft.com/office/drawing/2014/main" id="{01657BA9-C900-4E87-89C0-0F3B10D52397}"/>
              </a:ext>
            </a:extLst>
          </p:cNvPr>
          <p:cNvSpPr/>
          <p:nvPr/>
        </p:nvSpPr>
        <p:spPr>
          <a:xfrm>
            <a:off x="2451643" y="2584490"/>
            <a:ext cx="3915865" cy="302266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4" name="Rectangle 83">
            <a:extLst>
              <a:ext uri="{FF2B5EF4-FFF2-40B4-BE49-F238E27FC236}">
                <a16:creationId xmlns:a16="http://schemas.microsoft.com/office/drawing/2014/main" id="{98503172-138F-4C2E-A7F1-515CCFB8A1F0}"/>
              </a:ext>
            </a:extLst>
          </p:cNvPr>
          <p:cNvSpPr/>
          <p:nvPr/>
        </p:nvSpPr>
        <p:spPr>
          <a:xfrm>
            <a:off x="1335907" y="7656195"/>
            <a:ext cx="47198" cy="457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a:extLst>
              <a:ext uri="{FF2B5EF4-FFF2-40B4-BE49-F238E27FC236}">
                <a16:creationId xmlns:a16="http://schemas.microsoft.com/office/drawing/2014/main" id="{6B2DE5B1-FB2D-4292-953F-35D89AC7CC90}"/>
              </a:ext>
            </a:extLst>
          </p:cNvPr>
          <p:cNvSpPr/>
          <p:nvPr/>
        </p:nvSpPr>
        <p:spPr>
          <a:xfrm>
            <a:off x="2429841" y="4341127"/>
            <a:ext cx="47198" cy="457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7" name="Connector: Elbow 86">
            <a:extLst>
              <a:ext uri="{FF2B5EF4-FFF2-40B4-BE49-F238E27FC236}">
                <a16:creationId xmlns:a16="http://schemas.microsoft.com/office/drawing/2014/main" id="{5283ED07-8576-439D-9950-838433137871}"/>
              </a:ext>
            </a:extLst>
          </p:cNvPr>
          <p:cNvCxnSpPr>
            <a:cxnSpLocks/>
            <a:stCxn id="84" idx="1"/>
            <a:endCxn id="85" idx="1"/>
          </p:cNvCxnSpPr>
          <p:nvPr/>
        </p:nvCxnSpPr>
        <p:spPr>
          <a:xfrm rot="10800000" flipH="1">
            <a:off x="1335907" y="4363987"/>
            <a:ext cx="1093934" cy="3315068"/>
          </a:xfrm>
          <a:prstGeom prst="bentConnector3">
            <a:avLst>
              <a:gd name="adj1" fmla="val -52243"/>
            </a:avLst>
          </a:prstGeom>
          <a:ln w="38100">
            <a:solidFill>
              <a:srgbClr val="00C9FF"/>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6C57182-344A-4EB5-A66C-FD92B68AAF97}"/>
              </a:ext>
            </a:extLst>
          </p:cNvPr>
          <p:cNvCxnSpPr>
            <a:cxnSpLocks/>
          </p:cNvCxnSpPr>
          <p:nvPr/>
        </p:nvCxnSpPr>
        <p:spPr>
          <a:xfrm flipV="1">
            <a:off x="2425669" y="4340922"/>
            <a:ext cx="2673490" cy="20730"/>
          </a:xfrm>
          <a:prstGeom prst="line">
            <a:avLst/>
          </a:prstGeom>
          <a:ln w="38100">
            <a:solidFill>
              <a:srgbClr val="00C9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358401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EE29176E-F7FF-4312-A173-7636C71DE240}"/>
              </a:ext>
            </a:extLst>
          </p:cNvPr>
          <p:cNvGrpSpPr/>
          <p:nvPr/>
        </p:nvGrpSpPr>
        <p:grpSpPr>
          <a:xfrm>
            <a:off x="0" y="-64154"/>
            <a:ext cx="6863269" cy="9157353"/>
            <a:chOff x="-5269" y="-17858"/>
            <a:chExt cx="6863269" cy="8598180"/>
          </a:xfrm>
        </p:grpSpPr>
        <p:sp>
          <p:nvSpPr>
            <p:cNvPr id="3" name="Rectangle 2">
              <a:extLst>
                <a:ext uri="{FF2B5EF4-FFF2-40B4-BE49-F238E27FC236}">
                  <a16:creationId xmlns:a16="http://schemas.microsoft.com/office/drawing/2014/main" id="{9CC43097-47FB-4E69-8830-18B7CE43B82B}"/>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A75773F0-291C-4E9E-BC6C-278057660C1D}"/>
                </a:ext>
              </a:extLst>
            </p:cNvPr>
            <p:cNvSpPr txBox="1"/>
            <p:nvPr/>
          </p:nvSpPr>
          <p:spPr>
            <a:xfrm>
              <a:off x="752597" y="-17858"/>
              <a:ext cx="5359160"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5G RAN NETWORK ARCHITECTURE</a:t>
              </a:r>
            </a:p>
          </p:txBody>
        </p:sp>
        <p:sp>
          <p:nvSpPr>
            <p:cNvPr id="5" name="Rectangle 4">
              <a:extLst>
                <a:ext uri="{FF2B5EF4-FFF2-40B4-BE49-F238E27FC236}">
                  <a16:creationId xmlns:a16="http://schemas.microsoft.com/office/drawing/2014/main" id="{C1893BD7-8387-4152-80EA-ABBB0CE6F90D}"/>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EC6A9437-13CD-4C47-99C1-847325966CC7}"/>
              </a:ext>
            </a:extLst>
          </p:cNvPr>
          <p:cNvSpPr/>
          <p:nvPr/>
        </p:nvSpPr>
        <p:spPr>
          <a:xfrm>
            <a:off x="43475" y="1235380"/>
            <a:ext cx="2282085" cy="3481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RAN Network Slice Segment (NSSIs)</a:t>
            </a:r>
          </a:p>
        </p:txBody>
      </p:sp>
      <p:sp>
        <p:nvSpPr>
          <p:cNvPr id="7" name="Rectangle 6">
            <a:extLst>
              <a:ext uri="{FF2B5EF4-FFF2-40B4-BE49-F238E27FC236}">
                <a16:creationId xmlns:a16="http://schemas.microsoft.com/office/drawing/2014/main" id="{FD20D215-8F8D-4CA7-A52E-210A732FF3A8}"/>
              </a:ext>
            </a:extLst>
          </p:cNvPr>
          <p:cNvSpPr/>
          <p:nvPr/>
        </p:nvSpPr>
        <p:spPr>
          <a:xfrm>
            <a:off x="2404515" y="1243046"/>
            <a:ext cx="2056520" cy="3404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Transport Slice Segments (NSSIs)</a:t>
            </a:r>
          </a:p>
        </p:txBody>
      </p:sp>
      <p:sp>
        <p:nvSpPr>
          <p:cNvPr id="8" name="Rectangle 7">
            <a:extLst>
              <a:ext uri="{FF2B5EF4-FFF2-40B4-BE49-F238E27FC236}">
                <a16:creationId xmlns:a16="http://schemas.microsoft.com/office/drawing/2014/main" id="{086C73C0-A4F9-4076-9940-C59C101B7BA1}"/>
              </a:ext>
            </a:extLst>
          </p:cNvPr>
          <p:cNvSpPr/>
          <p:nvPr/>
        </p:nvSpPr>
        <p:spPr>
          <a:xfrm>
            <a:off x="4534925" y="1249284"/>
            <a:ext cx="2261097" cy="3260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Core Slice Segments (NSSIs)</a:t>
            </a:r>
          </a:p>
        </p:txBody>
      </p:sp>
      <p:sp>
        <p:nvSpPr>
          <p:cNvPr id="9" name="Rectangle 8">
            <a:extLst>
              <a:ext uri="{FF2B5EF4-FFF2-40B4-BE49-F238E27FC236}">
                <a16:creationId xmlns:a16="http://schemas.microsoft.com/office/drawing/2014/main" id="{DF076536-74AD-4C1B-848C-EEC471C4D0E4}"/>
              </a:ext>
            </a:extLst>
          </p:cNvPr>
          <p:cNvSpPr/>
          <p:nvPr/>
        </p:nvSpPr>
        <p:spPr>
          <a:xfrm>
            <a:off x="43475" y="1631607"/>
            <a:ext cx="2290711" cy="37736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srgbClr val="0000CC"/>
                </a:solidFill>
              </a:rPr>
              <a:t>RAN Abstraction Model</a:t>
            </a:r>
          </a:p>
        </p:txBody>
      </p:sp>
      <p:sp>
        <p:nvSpPr>
          <p:cNvPr id="10" name="Rectangle 9">
            <a:extLst>
              <a:ext uri="{FF2B5EF4-FFF2-40B4-BE49-F238E27FC236}">
                <a16:creationId xmlns:a16="http://schemas.microsoft.com/office/drawing/2014/main" id="{936F3F6D-C07F-4932-B692-8927CEC18B72}"/>
              </a:ext>
            </a:extLst>
          </p:cNvPr>
          <p:cNvSpPr/>
          <p:nvPr/>
        </p:nvSpPr>
        <p:spPr>
          <a:xfrm>
            <a:off x="2404515" y="1636011"/>
            <a:ext cx="2056520" cy="390005"/>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srgbClr val="0000CC"/>
                </a:solidFill>
              </a:rPr>
              <a:t>Transport Abstraction Model</a:t>
            </a:r>
          </a:p>
        </p:txBody>
      </p:sp>
      <p:sp>
        <p:nvSpPr>
          <p:cNvPr id="11" name="Rectangle 10">
            <a:extLst>
              <a:ext uri="{FF2B5EF4-FFF2-40B4-BE49-F238E27FC236}">
                <a16:creationId xmlns:a16="http://schemas.microsoft.com/office/drawing/2014/main" id="{EDCA9134-724E-438C-9799-FC0B30167604}"/>
              </a:ext>
            </a:extLst>
          </p:cNvPr>
          <p:cNvSpPr/>
          <p:nvPr/>
        </p:nvSpPr>
        <p:spPr>
          <a:xfrm>
            <a:off x="4536172" y="1636126"/>
            <a:ext cx="2259849" cy="41174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srgbClr val="0000CC"/>
                </a:solidFill>
              </a:rPr>
              <a:t>Core Abstraction Model</a:t>
            </a:r>
          </a:p>
        </p:txBody>
      </p:sp>
      <p:sp>
        <p:nvSpPr>
          <p:cNvPr id="13" name="Rectangle 12">
            <a:extLst>
              <a:ext uri="{FF2B5EF4-FFF2-40B4-BE49-F238E27FC236}">
                <a16:creationId xmlns:a16="http://schemas.microsoft.com/office/drawing/2014/main" id="{B3307589-8033-44F8-85F0-CA94C3639952}"/>
              </a:ext>
            </a:extLst>
          </p:cNvPr>
          <p:cNvSpPr/>
          <p:nvPr/>
        </p:nvSpPr>
        <p:spPr>
          <a:xfrm>
            <a:off x="43476" y="485706"/>
            <a:ext cx="6776424" cy="71634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Rectangle 13">
            <a:extLst>
              <a:ext uri="{FF2B5EF4-FFF2-40B4-BE49-F238E27FC236}">
                <a16:creationId xmlns:a16="http://schemas.microsoft.com/office/drawing/2014/main" id="{D4B95863-D201-4990-ADD6-21DD3085A9D3}"/>
              </a:ext>
            </a:extLst>
          </p:cNvPr>
          <p:cNvSpPr/>
          <p:nvPr/>
        </p:nvSpPr>
        <p:spPr>
          <a:xfrm>
            <a:off x="67419" y="573239"/>
            <a:ext cx="2223902" cy="54059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srgbClr val="0000CC"/>
                </a:solidFill>
              </a:rPr>
              <a:t>ONAP</a:t>
            </a:r>
          </a:p>
          <a:p>
            <a:pPr algn="ctr"/>
            <a:r>
              <a:rPr lang="en-US" sz="1350" dirty="0">
                <a:solidFill>
                  <a:srgbClr val="0000CC"/>
                </a:solidFill>
              </a:rPr>
              <a:t>Management – Design Time</a:t>
            </a:r>
          </a:p>
        </p:txBody>
      </p:sp>
      <p:sp>
        <p:nvSpPr>
          <p:cNvPr id="15" name="Rectangle 14">
            <a:extLst>
              <a:ext uri="{FF2B5EF4-FFF2-40B4-BE49-F238E27FC236}">
                <a16:creationId xmlns:a16="http://schemas.microsoft.com/office/drawing/2014/main" id="{EE2CE8CB-511C-463A-8CBF-C6F1DF5173A3}"/>
              </a:ext>
            </a:extLst>
          </p:cNvPr>
          <p:cNvSpPr/>
          <p:nvPr/>
        </p:nvSpPr>
        <p:spPr>
          <a:xfrm>
            <a:off x="2404515" y="576909"/>
            <a:ext cx="4365590" cy="53692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srgbClr val="0000CC"/>
                </a:solidFill>
              </a:rPr>
              <a:t>ONAP</a:t>
            </a:r>
          </a:p>
          <a:p>
            <a:pPr algn="ctr"/>
            <a:r>
              <a:rPr lang="en-US" sz="1350" dirty="0">
                <a:solidFill>
                  <a:srgbClr val="0000CC"/>
                </a:solidFill>
              </a:rPr>
              <a:t>Management - Runtime</a:t>
            </a:r>
          </a:p>
        </p:txBody>
      </p:sp>
      <p:sp>
        <p:nvSpPr>
          <p:cNvPr id="147" name="Rounded Rectangle 29">
            <a:extLst>
              <a:ext uri="{FF2B5EF4-FFF2-40B4-BE49-F238E27FC236}">
                <a16:creationId xmlns:a16="http://schemas.microsoft.com/office/drawing/2014/main" id="{68A26E50-9372-4E50-8660-39DAB4FE966B}"/>
              </a:ext>
            </a:extLst>
          </p:cNvPr>
          <p:cNvSpPr/>
          <p:nvPr/>
        </p:nvSpPr>
        <p:spPr>
          <a:xfrm>
            <a:off x="3099567" y="7680588"/>
            <a:ext cx="53462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CU-UP</a:t>
            </a:r>
          </a:p>
        </p:txBody>
      </p:sp>
      <p:sp>
        <p:nvSpPr>
          <p:cNvPr id="148" name="TextBox 147">
            <a:extLst>
              <a:ext uri="{FF2B5EF4-FFF2-40B4-BE49-F238E27FC236}">
                <a16:creationId xmlns:a16="http://schemas.microsoft.com/office/drawing/2014/main" id="{EF23173F-126F-415D-A161-9683F46DA3CD}"/>
              </a:ext>
            </a:extLst>
          </p:cNvPr>
          <p:cNvSpPr txBox="1"/>
          <p:nvPr/>
        </p:nvSpPr>
        <p:spPr>
          <a:xfrm>
            <a:off x="5025053" y="5052737"/>
            <a:ext cx="567784" cy="230832"/>
          </a:xfrm>
          <a:prstGeom prst="rect">
            <a:avLst/>
          </a:prstGeom>
          <a:noFill/>
        </p:spPr>
        <p:txBody>
          <a:bodyPr wrap="none" rtlCol="0">
            <a:spAutoFit/>
          </a:bodyPr>
          <a:lstStyle/>
          <a:p>
            <a:r>
              <a:rPr lang="en-US" sz="900" dirty="0">
                <a:solidFill>
                  <a:srgbClr val="0000CC"/>
                </a:solidFill>
              </a:rPr>
              <a:t>Internet</a:t>
            </a:r>
          </a:p>
        </p:txBody>
      </p:sp>
      <p:sp>
        <p:nvSpPr>
          <p:cNvPr id="149" name="TextBox 148">
            <a:extLst>
              <a:ext uri="{FF2B5EF4-FFF2-40B4-BE49-F238E27FC236}">
                <a16:creationId xmlns:a16="http://schemas.microsoft.com/office/drawing/2014/main" id="{EF29486E-F9BB-4BF6-9F04-BB41E3EC7237}"/>
              </a:ext>
            </a:extLst>
          </p:cNvPr>
          <p:cNvSpPr txBox="1"/>
          <p:nvPr/>
        </p:nvSpPr>
        <p:spPr>
          <a:xfrm>
            <a:off x="4867315" y="5411875"/>
            <a:ext cx="846707" cy="207749"/>
          </a:xfrm>
          <a:prstGeom prst="rect">
            <a:avLst/>
          </a:prstGeom>
          <a:noFill/>
        </p:spPr>
        <p:txBody>
          <a:bodyPr wrap="none" rtlCol="0">
            <a:spAutoFit/>
          </a:bodyPr>
          <a:lstStyle/>
          <a:p>
            <a:r>
              <a:rPr lang="en-US" sz="750" dirty="0">
                <a:solidFill>
                  <a:srgbClr val="0000CC"/>
                </a:solidFill>
              </a:rPr>
              <a:t>External Content</a:t>
            </a:r>
          </a:p>
        </p:txBody>
      </p:sp>
      <p:grpSp>
        <p:nvGrpSpPr>
          <p:cNvPr id="150" name="Group 149">
            <a:extLst>
              <a:ext uri="{FF2B5EF4-FFF2-40B4-BE49-F238E27FC236}">
                <a16:creationId xmlns:a16="http://schemas.microsoft.com/office/drawing/2014/main" id="{18B933F9-D329-43D3-99E2-639456FCA869}"/>
              </a:ext>
            </a:extLst>
          </p:cNvPr>
          <p:cNvGrpSpPr/>
          <p:nvPr/>
        </p:nvGrpSpPr>
        <p:grpSpPr>
          <a:xfrm>
            <a:off x="2450365" y="6552822"/>
            <a:ext cx="819064" cy="983852"/>
            <a:chOff x="3496524" y="6333746"/>
            <a:chExt cx="819064" cy="983852"/>
          </a:xfrm>
        </p:grpSpPr>
        <p:sp>
          <p:nvSpPr>
            <p:cNvPr id="151" name="Rectangle 150">
              <a:extLst>
                <a:ext uri="{FF2B5EF4-FFF2-40B4-BE49-F238E27FC236}">
                  <a16:creationId xmlns:a16="http://schemas.microsoft.com/office/drawing/2014/main" id="{315D969C-1C8E-43EB-BB7F-2811ABB08142}"/>
                </a:ext>
              </a:extLst>
            </p:cNvPr>
            <p:cNvSpPr/>
            <p:nvPr/>
          </p:nvSpPr>
          <p:spPr>
            <a:xfrm>
              <a:off x="3496524" y="6333746"/>
              <a:ext cx="819064" cy="983852"/>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2" name="Rounded Rectangle 72">
              <a:extLst>
                <a:ext uri="{FF2B5EF4-FFF2-40B4-BE49-F238E27FC236}">
                  <a16:creationId xmlns:a16="http://schemas.microsoft.com/office/drawing/2014/main" id="{665CB8D4-807D-4838-96E0-7528FE89C94F}"/>
                </a:ext>
              </a:extLst>
            </p:cNvPr>
            <p:cNvSpPr/>
            <p:nvPr/>
          </p:nvSpPr>
          <p:spPr>
            <a:xfrm>
              <a:off x="3571861" y="6398211"/>
              <a:ext cx="645092" cy="329756"/>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bg1"/>
                  </a:solidFill>
                </a:rPr>
                <a:t>CU-CP-H</a:t>
              </a:r>
            </a:p>
          </p:txBody>
        </p:sp>
        <p:sp>
          <p:nvSpPr>
            <p:cNvPr id="153" name="Rounded Rectangle 73">
              <a:extLst>
                <a:ext uri="{FF2B5EF4-FFF2-40B4-BE49-F238E27FC236}">
                  <a16:creationId xmlns:a16="http://schemas.microsoft.com/office/drawing/2014/main" id="{9A9B6A08-7778-41A0-8E9A-4D028E4EE078}"/>
                </a:ext>
              </a:extLst>
            </p:cNvPr>
            <p:cNvSpPr/>
            <p:nvPr/>
          </p:nvSpPr>
          <p:spPr>
            <a:xfrm>
              <a:off x="3571861" y="6902608"/>
              <a:ext cx="645092" cy="327165"/>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bg1"/>
                  </a:solidFill>
                </a:rPr>
                <a:t>CU-CP-L</a:t>
              </a:r>
            </a:p>
          </p:txBody>
        </p:sp>
        <p:cxnSp>
          <p:nvCxnSpPr>
            <p:cNvPr id="154" name="Straight Arrow Connector 153">
              <a:extLst>
                <a:ext uri="{FF2B5EF4-FFF2-40B4-BE49-F238E27FC236}">
                  <a16:creationId xmlns:a16="http://schemas.microsoft.com/office/drawing/2014/main" id="{E39918A3-C20F-4717-B861-3313B063216D}"/>
                </a:ext>
              </a:extLst>
            </p:cNvPr>
            <p:cNvCxnSpPr/>
            <p:nvPr/>
          </p:nvCxnSpPr>
          <p:spPr>
            <a:xfrm>
              <a:off x="3894407" y="6727967"/>
              <a:ext cx="0" cy="163826"/>
            </a:xfrm>
            <a:prstGeom prst="straightConnector1">
              <a:avLst/>
            </a:prstGeom>
            <a:ln>
              <a:solidFill>
                <a:schemeClr val="tx2">
                  <a:lumMod val="60000"/>
                  <a:lumOff val="4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156" name="TextBox 155">
            <a:extLst>
              <a:ext uri="{FF2B5EF4-FFF2-40B4-BE49-F238E27FC236}">
                <a16:creationId xmlns:a16="http://schemas.microsoft.com/office/drawing/2014/main" id="{98272F17-0C73-4232-B56A-7E9E256A8AA5}"/>
              </a:ext>
            </a:extLst>
          </p:cNvPr>
          <p:cNvSpPr txBox="1"/>
          <p:nvPr/>
        </p:nvSpPr>
        <p:spPr>
          <a:xfrm>
            <a:off x="2553943" y="8013265"/>
            <a:ext cx="900634" cy="300082"/>
          </a:xfrm>
          <a:prstGeom prst="rect">
            <a:avLst/>
          </a:prstGeom>
          <a:noFill/>
        </p:spPr>
        <p:txBody>
          <a:bodyPr wrap="square" rtlCol="0">
            <a:spAutoFit/>
          </a:bodyPr>
          <a:lstStyle/>
          <a:p>
            <a:r>
              <a:rPr lang="en-US" sz="1350" dirty="0">
                <a:solidFill>
                  <a:srgbClr val="0000CC"/>
                </a:solidFill>
              </a:rPr>
              <a:t>Mid Haul</a:t>
            </a:r>
          </a:p>
        </p:txBody>
      </p:sp>
      <p:sp>
        <p:nvSpPr>
          <p:cNvPr id="157" name="TextBox 156">
            <a:extLst>
              <a:ext uri="{FF2B5EF4-FFF2-40B4-BE49-F238E27FC236}">
                <a16:creationId xmlns:a16="http://schemas.microsoft.com/office/drawing/2014/main" id="{66429F6B-BD7A-41CD-A4A8-C98C795F0512}"/>
              </a:ext>
            </a:extLst>
          </p:cNvPr>
          <p:cNvSpPr txBox="1"/>
          <p:nvPr/>
        </p:nvSpPr>
        <p:spPr>
          <a:xfrm>
            <a:off x="870833" y="4951323"/>
            <a:ext cx="900634" cy="300082"/>
          </a:xfrm>
          <a:prstGeom prst="rect">
            <a:avLst/>
          </a:prstGeom>
          <a:noFill/>
        </p:spPr>
        <p:txBody>
          <a:bodyPr wrap="square" rtlCol="0">
            <a:spAutoFit/>
          </a:bodyPr>
          <a:lstStyle/>
          <a:p>
            <a:r>
              <a:rPr lang="en-US" sz="1350" dirty="0">
                <a:solidFill>
                  <a:srgbClr val="0000CC"/>
                </a:solidFill>
              </a:rPr>
              <a:t>Back Haul</a:t>
            </a:r>
          </a:p>
        </p:txBody>
      </p:sp>
      <p:sp>
        <p:nvSpPr>
          <p:cNvPr id="158" name="TextBox 157">
            <a:extLst>
              <a:ext uri="{FF2B5EF4-FFF2-40B4-BE49-F238E27FC236}">
                <a16:creationId xmlns:a16="http://schemas.microsoft.com/office/drawing/2014/main" id="{FEDB468B-E186-4810-AAD8-B678E2ECE0FC}"/>
              </a:ext>
            </a:extLst>
          </p:cNvPr>
          <p:cNvSpPr txBox="1"/>
          <p:nvPr/>
        </p:nvSpPr>
        <p:spPr>
          <a:xfrm>
            <a:off x="3468532" y="5075882"/>
            <a:ext cx="630301" cy="323165"/>
          </a:xfrm>
          <a:prstGeom prst="rect">
            <a:avLst/>
          </a:prstGeom>
          <a:noFill/>
        </p:spPr>
        <p:txBody>
          <a:bodyPr wrap="none" rtlCol="0">
            <a:spAutoFit/>
          </a:bodyPr>
          <a:lstStyle/>
          <a:p>
            <a:pPr algn="ctr"/>
            <a:r>
              <a:rPr lang="en-US" sz="750" dirty="0">
                <a:solidFill>
                  <a:srgbClr val="0000CC"/>
                </a:solidFill>
              </a:rPr>
              <a:t>Centralized</a:t>
            </a:r>
          </a:p>
          <a:p>
            <a:pPr algn="ctr"/>
            <a:r>
              <a:rPr lang="en-US" sz="750" dirty="0">
                <a:solidFill>
                  <a:srgbClr val="0000CC"/>
                </a:solidFill>
              </a:rPr>
              <a:t>Cloud</a:t>
            </a:r>
          </a:p>
        </p:txBody>
      </p:sp>
      <p:sp>
        <p:nvSpPr>
          <p:cNvPr id="159" name="Rectangle: Rounded Corners 36">
            <a:extLst>
              <a:ext uri="{FF2B5EF4-FFF2-40B4-BE49-F238E27FC236}">
                <a16:creationId xmlns:a16="http://schemas.microsoft.com/office/drawing/2014/main" id="{6A23F2D8-7404-4DF6-AE1F-08AD52B5D963}"/>
              </a:ext>
            </a:extLst>
          </p:cNvPr>
          <p:cNvSpPr/>
          <p:nvPr/>
        </p:nvSpPr>
        <p:spPr>
          <a:xfrm>
            <a:off x="3282297" y="3962940"/>
            <a:ext cx="2451087" cy="642143"/>
          </a:xfrm>
          <a:prstGeom prst="roundRect">
            <a:avLst/>
          </a:prstGeom>
          <a:solidFill>
            <a:schemeClr val="accent3">
              <a:lumMod val="20000"/>
              <a:lumOff val="80000"/>
            </a:schemeClr>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050" b="1" dirty="0">
                <a:solidFill>
                  <a:srgbClr val="0000CC"/>
                </a:solidFill>
              </a:rPr>
              <a:t>Disaggregated Core</a:t>
            </a:r>
          </a:p>
        </p:txBody>
      </p:sp>
      <p:sp>
        <p:nvSpPr>
          <p:cNvPr id="160" name="Rounded Rectangle 30">
            <a:extLst>
              <a:ext uri="{FF2B5EF4-FFF2-40B4-BE49-F238E27FC236}">
                <a16:creationId xmlns:a16="http://schemas.microsoft.com/office/drawing/2014/main" id="{256F6192-DEA8-44A7-81AE-EC23713D259E}"/>
              </a:ext>
            </a:extLst>
          </p:cNvPr>
          <p:cNvSpPr/>
          <p:nvPr/>
        </p:nvSpPr>
        <p:spPr>
          <a:xfrm>
            <a:off x="3432937" y="4209865"/>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UPF</a:t>
            </a:r>
          </a:p>
        </p:txBody>
      </p:sp>
      <p:sp>
        <p:nvSpPr>
          <p:cNvPr id="161" name="Rounded Rectangle 30">
            <a:extLst>
              <a:ext uri="{FF2B5EF4-FFF2-40B4-BE49-F238E27FC236}">
                <a16:creationId xmlns:a16="http://schemas.microsoft.com/office/drawing/2014/main" id="{9AFAC13F-39F1-4BF8-8B7A-7B32C8812E48}"/>
              </a:ext>
            </a:extLst>
          </p:cNvPr>
          <p:cNvSpPr/>
          <p:nvPr/>
        </p:nvSpPr>
        <p:spPr>
          <a:xfrm>
            <a:off x="3992559" y="4209865"/>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SMF</a:t>
            </a:r>
          </a:p>
        </p:txBody>
      </p:sp>
      <p:sp>
        <p:nvSpPr>
          <p:cNvPr id="162" name="Rounded Rectangle 30">
            <a:extLst>
              <a:ext uri="{FF2B5EF4-FFF2-40B4-BE49-F238E27FC236}">
                <a16:creationId xmlns:a16="http://schemas.microsoft.com/office/drawing/2014/main" id="{4F24C986-558A-4D00-B20E-099985C0DF6D}"/>
              </a:ext>
            </a:extLst>
          </p:cNvPr>
          <p:cNvSpPr/>
          <p:nvPr/>
        </p:nvSpPr>
        <p:spPr>
          <a:xfrm>
            <a:off x="4552181" y="4209865"/>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UDM</a:t>
            </a:r>
          </a:p>
        </p:txBody>
      </p:sp>
      <p:sp>
        <p:nvSpPr>
          <p:cNvPr id="163" name="Rounded Rectangle 30">
            <a:extLst>
              <a:ext uri="{FF2B5EF4-FFF2-40B4-BE49-F238E27FC236}">
                <a16:creationId xmlns:a16="http://schemas.microsoft.com/office/drawing/2014/main" id="{685706BE-178E-44F6-9C9E-28AA8409901A}"/>
              </a:ext>
            </a:extLst>
          </p:cNvPr>
          <p:cNvSpPr/>
          <p:nvPr/>
        </p:nvSpPr>
        <p:spPr>
          <a:xfrm>
            <a:off x="5111803" y="4209865"/>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AUSF</a:t>
            </a:r>
          </a:p>
        </p:txBody>
      </p:sp>
      <p:sp>
        <p:nvSpPr>
          <p:cNvPr id="165" name="Rectangle 164">
            <a:extLst>
              <a:ext uri="{FF2B5EF4-FFF2-40B4-BE49-F238E27FC236}">
                <a16:creationId xmlns:a16="http://schemas.microsoft.com/office/drawing/2014/main" id="{4AE5EED9-101E-49EC-91D8-5B2C7C916495}"/>
              </a:ext>
            </a:extLst>
          </p:cNvPr>
          <p:cNvSpPr/>
          <p:nvPr/>
        </p:nvSpPr>
        <p:spPr>
          <a:xfrm>
            <a:off x="1829416" y="6190897"/>
            <a:ext cx="3808253" cy="259762"/>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RAN Network Elements</a:t>
            </a:r>
          </a:p>
        </p:txBody>
      </p:sp>
      <p:sp>
        <p:nvSpPr>
          <p:cNvPr id="166" name="Rectangle 165">
            <a:extLst>
              <a:ext uri="{FF2B5EF4-FFF2-40B4-BE49-F238E27FC236}">
                <a16:creationId xmlns:a16="http://schemas.microsoft.com/office/drawing/2014/main" id="{8E212D03-7C9C-4C23-B06F-54E65B2CB433}"/>
              </a:ext>
            </a:extLst>
          </p:cNvPr>
          <p:cNvSpPr/>
          <p:nvPr/>
        </p:nvSpPr>
        <p:spPr>
          <a:xfrm>
            <a:off x="2683415" y="3531120"/>
            <a:ext cx="3799844" cy="283433"/>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Core Network Elements</a:t>
            </a:r>
          </a:p>
        </p:txBody>
      </p:sp>
      <p:cxnSp>
        <p:nvCxnSpPr>
          <p:cNvPr id="167" name="Straight Connector 166">
            <a:extLst>
              <a:ext uri="{FF2B5EF4-FFF2-40B4-BE49-F238E27FC236}">
                <a16:creationId xmlns:a16="http://schemas.microsoft.com/office/drawing/2014/main" id="{6570A8BF-626E-4440-805E-46D7D5EB26F1}"/>
              </a:ext>
            </a:extLst>
          </p:cNvPr>
          <p:cNvCxnSpPr>
            <a:cxnSpLocks/>
          </p:cNvCxnSpPr>
          <p:nvPr/>
        </p:nvCxnSpPr>
        <p:spPr>
          <a:xfrm flipV="1">
            <a:off x="1522394" y="7857624"/>
            <a:ext cx="1563721" cy="21465"/>
          </a:xfrm>
          <a:prstGeom prst="line">
            <a:avLst/>
          </a:prstGeom>
          <a:ln w="38100">
            <a:solidFill>
              <a:srgbClr val="00C9FF"/>
            </a:solidFill>
          </a:ln>
        </p:spPr>
        <p:style>
          <a:lnRef idx="1">
            <a:schemeClr val="accent1"/>
          </a:lnRef>
          <a:fillRef idx="0">
            <a:schemeClr val="accent1"/>
          </a:fillRef>
          <a:effectRef idx="0">
            <a:schemeClr val="accent1"/>
          </a:effectRef>
          <a:fontRef idx="minor">
            <a:schemeClr val="tx1"/>
          </a:fontRef>
        </p:style>
      </p:cxnSp>
      <p:sp>
        <p:nvSpPr>
          <p:cNvPr id="168" name="TextBox 167">
            <a:extLst>
              <a:ext uri="{FF2B5EF4-FFF2-40B4-BE49-F238E27FC236}">
                <a16:creationId xmlns:a16="http://schemas.microsoft.com/office/drawing/2014/main" id="{7A4EDD7C-EAA4-4736-B17E-6BF9AFB0E613}"/>
              </a:ext>
            </a:extLst>
          </p:cNvPr>
          <p:cNvSpPr txBox="1"/>
          <p:nvPr/>
        </p:nvSpPr>
        <p:spPr>
          <a:xfrm>
            <a:off x="1970643" y="7702655"/>
            <a:ext cx="412293" cy="323165"/>
          </a:xfrm>
          <a:prstGeom prst="rect">
            <a:avLst/>
          </a:prstGeom>
          <a:noFill/>
        </p:spPr>
        <p:txBody>
          <a:bodyPr wrap="none" rtlCol="0">
            <a:spAutoFit/>
          </a:bodyPr>
          <a:lstStyle/>
          <a:p>
            <a:pPr algn="ctr"/>
            <a:r>
              <a:rPr lang="en-US" sz="750" dirty="0">
                <a:solidFill>
                  <a:srgbClr val="0000CC"/>
                </a:solidFill>
              </a:rPr>
              <a:t>Edge</a:t>
            </a:r>
          </a:p>
          <a:p>
            <a:pPr algn="ctr"/>
            <a:r>
              <a:rPr lang="en-US" sz="750" dirty="0">
                <a:solidFill>
                  <a:srgbClr val="0000CC"/>
                </a:solidFill>
              </a:rPr>
              <a:t>Cloud</a:t>
            </a:r>
          </a:p>
        </p:txBody>
      </p:sp>
      <p:pic>
        <p:nvPicPr>
          <p:cNvPr id="169" name="Picture 168">
            <a:extLst>
              <a:ext uri="{FF2B5EF4-FFF2-40B4-BE49-F238E27FC236}">
                <a16:creationId xmlns:a16="http://schemas.microsoft.com/office/drawing/2014/main" id="{745B2798-94A8-48B9-A725-3785A2761BD7}"/>
              </a:ext>
            </a:extLst>
          </p:cNvPr>
          <p:cNvPicPr>
            <a:picLocks noChangeAspect="1"/>
          </p:cNvPicPr>
          <p:nvPr/>
        </p:nvPicPr>
        <p:blipFill>
          <a:blip r:embed="rId2">
            <a:clrChange>
              <a:clrFrom>
                <a:srgbClr val="EBFFFF"/>
              </a:clrFrom>
              <a:clrTo>
                <a:srgbClr val="EBFFFF">
                  <a:alpha val="0"/>
                </a:srgbClr>
              </a:clrTo>
            </a:clrChange>
            <a:extLst>
              <a:ext uri="{BEBA8EAE-BF5A-486C-A8C5-ECC9F3942E4B}">
                <a14:imgProps xmlns:a14="http://schemas.microsoft.com/office/drawing/2010/main">
                  <a14:imgLayer r:embed="rId3">
                    <a14:imgEffect>
                      <a14:colorTemperature colorTemp="4700"/>
                    </a14:imgEffect>
                  </a14:imgLayer>
                </a14:imgProps>
              </a:ext>
            </a:extLst>
          </a:blip>
          <a:stretch>
            <a:fillRect/>
          </a:stretch>
        </p:blipFill>
        <p:spPr>
          <a:xfrm>
            <a:off x="1503276" y="7455218"/>
            <a:ext cx="1198062" cy="770965"/>
          </a:xfrm>
          <a:prstGeom prst="rect">
            <a:avLst/>
          </a:prstGeom>
        </p:spPr>
      </p:pic>
      <p:pic>
        <p:nvPicPr>
          <p:cNvPr id="170" name="Picture 169">
            <a:extLst>
              <a:ext uri="{FF2B5EF4-FFF2-40B4-BE49-F238E27FC236}">
                <a16:creationId xmlns:a16="http://schemas.microsoft.com/office/drawing/2014/main" id="{FEF7DB81-E14A-475B-84F5-BC44C5458FAC}"/>
              </a:ext>
            </a:extLst>
          </p:cNvPr>
          <p:cNvPicPr>
            <a:picLocks noChangeAspect="1"/>
          </p:cNvPicPr>
          <p:nvPr/>
        </p:nvPicPr>
        <p:blipFill>
          <a:blip r:embed="rId2">
            <a:clrChange>
              <a:clrFrom>
                <a:srgbClr val="EBFFFF"/>
              </a:clrFrom>
              <a:clrTo>
                <a:srgbClr val="EBFFFF">
                  <a:alpha val="0"/>
                </a:srgbClr>
              </a:clrTo>
            </a:clrChange>
            <a:extLst>
              <a:ext uri="{BEBA8EAE-BF5A-486C-A8C5-ECC9F3942E4B}">
                <a14:imgProps xmlns:a14="http://schemas.microsoft.com/office/drawing/2010/main">
                  <a14:imgLayer r:embed="rId3">
                    <a14:imgEffect>
                      <a14:colorTemperature colorTemp="4700"/>
                    </a14:imgEffect>
                  </a14:imgLayer>
                </a14:imgProps>
              </a:ext>
            </a:extLst>
          </a:blip>
          <a:stretch>
            <a:fillRect/>
          </a:stretch>
        </p:blipFill>
        <p:spPr>
          <a:xfrm>
            <a:off x="3199758" y="4786979"/>
            <a:ext cx="1198062" cy="770965"/>
          </a:xfrm>
          <a:prstGeom prst="rect">
            <a:avLst/>
          </a:prstGeom>
        </p:spPr>
      </p:pic>
      <p:pic>
        <p:nvPicPr>
          <p:cNvPr id="171" name="Picture 170">
            <a:extLst>
              <a:ext uri="{FF2B5EF4-FFF2-40B4-BE49-F238E27FC236}">
                <a16:creationId xmlns:a16="http://schemas.microsoft.com/office/drawing/2014/main" id="{56F7D1E9-F993-4774-B1B2-E0298A7F4473}"/>
              </a:ext>
            </a:extLst>
          </p:cNvPr>
          <p:cNvPicPr>
            <a:picLocks noChangeAspect="1"/>
          </p:cNvPicPr>
          <p:nvPr/>
        </p:nvPicPr>
        <p:blipFill>
          <a:blip r:embed="rId2">
            <a:clrChange>
              <a:clrFrom>
                <a:srgbClr val="EBFFFF"/>
              </a:clrFrom>
              <a:clrTo>
                <a:srgbClr val="EBFFFF">
                  <a:alpha val="0"/>
                </a:srgbClr>
              </a:clrTo>
            </a:clrChange>
            <a:extLst>
              <a:ext uri="{BEBA8EAE-BF5A-486C-A8C5-ECC9F3942E4B}">
                <a14:imgProps xmlns:a14="http://schemas.microsoft.com/office/drawing/2010/main">
                  <a14:imgLayer r:embed="rId3">
                    <a14:imgEffect>
                      <a14:colorTemperature colorTemp="4700"/>
                    </a14:imgEffect>
                  </a14:imgLayer>
                </a14:imgProps>
              </a:ext>
            </a:extLst>
          </a:blip>
          <a:stretch>
            <a:fillRect/>
          </a:stretch>
        </p:blipFill>
        <p:spPr>
          <a:xfrm>
            <a:off x="4667567" y="4690399"/>
            <a:ext cx="1198062" cy="770965"/>
          </a:xfrm>
          <a:prstGeom prst="rect">
            <a:avLst/>
          </a:prstGeom>
        </p:spPr>
      </p:pic>
      <p:pic>
        <p:nvPicPr>
          <p:cNvPr id="172" name="Picture 2" descr="C:\Users\cheung\AppData\Local\Temp\SNAGHTML105560.PNG">
            <a:extLst>
              <a:ext uri="{FF2B5EF4-FFF2-40B4-BE49-F238E27FC236}">
                <a16:creationId xmlns:a16="http://schemas.microsoft.com/office/drawing/2014/main" id="{E37184B8-9226-4F2C-9A26-222242D68EC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80712" y="7214918"/>
            <a:ext cx="247706" cy="442529"/>
          </a:xfrm>
          <a:prstGeom prst="rect">
            <a:avLst/>
          </a:prstGeom>
          <a:noFill/>
          <a:extLst>
            <a:ext uri="{909E8E84-426E-40DD-AFC4-6F175D3DCCD1}">
              <a14:hiddenFill xmlns:a14="http://schemas.microsoft.com/office/drawing/2010/main">
                <a:solidFill>
                  <a:srgbClr val="FFFFFF"/>
                </a:solidFill>
              </a14:hiddenFill>
            </a:ext>
          </a:extLst>
        </p:spPr>
      </p:pic>
      <p:cxnSp>
        <p:nvCxnSpPr>
          <p:cNvPr id="173" name="Straight Connector 172">
            <a:extLst>
              <a:ext uri="{FF2B5EF4-FFF2-40B4-BE49-F238E27FC236}">
                <a16:creationId xmlns:a16="http://schemas.microsoft.com/office/drawing/2014/main" id="{36B309A3-D21E-4175-A9CC-35EDD983D3DF}"/>
              </a:ext>
            </a:extLst>
          </p:cNvPr>
          <p:cNvCxnSpPr>
            <a:cxnSpLocks/>
            <a:stCxn id="211" idx="3"/>
            <a:endCxn id="147" idx="3"/>
          </p:cNvCxnSpPr>
          <p:nvPr/>
        </p:nvCxnSpPr>
        <p:spPr>
          <a:xfrm flipH="1">
            <a:off x="3634190" y="7859992"/>
            <a:ext cx="1933769"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176" name="TextBox 175">
            <a:extLst>
              <a:ext uri="{FF2B5EF4-FFF2-40B4-BE49-F238E27FC236}">
                <a16:creationId xmlns:a16="http://schemas.microsoft.com/office/drawing/2014/main" id="{75399F97-3FA5-4230-BD1B-D83C6C53A274}"/>
              </a:ext>
            </a:extLst>
          </p:cNvPr>
          <p:cNvSpPr txBox="1"/>
          <p:nvPr/>
        </p:nvSpPr>
        <p:spPr>
          <a:xfrm>
            <a:off x="5811548" y="6115814"/>
            <a:ext cx="718466" cy="507831"/>
          </a:xfrm>
          <a:prstGeom prst="rect">
            <a:avLst/>
          </a:prstGeom>
          <a:noFill/>
        </p:spPr>
        <p:txBody>
          <a:bodyPr wrap="none" rtlCol="0">
            <a:spAutoFit/>
          </a:bodyPr>
          <a:lstStyle/>
          <a:p>
            <a:pPr algn="ctr"/>
            <a:r>
              <a:rPr lang="en-US" sz="900" dirty="0">
                <a:solidFill>
                  <a:srgbClr val="0000CC"/>
                </a:solidFill>
              </a:rPr>
              <a:t>5G</a:t>
            </a:r>
          </a:p>
          <a:p>
            <a:pPr algn="ctr"/>
            <a:r>
              <a:rPr lang="en-US" sz="900" dirty="0">
                <a:solidFill>
                  <a:srgbClr val="0000CC"/>
                </a:solidFill>
              </a:rPr>
              <a:t>Application</a:t>
            </a:r>
          </a:p>
          <a:p>
            <a:pPr algn="ctr"/>
            <a:r>
              <a:rPr lang="en-US" sz="900" dirty="0">
                <a:solidFill>
                  <a:srgbClr val="0000CC"/>
                </a:solidFill>
              </a:rPr>
              <a:t>Ecosystem</a:t>
            </a:r>
          </a:p>
        </p:txBody>
      </p:sp>
      <p:sp>
        <p:nvSpPr>
          <p:cNvPr id="177" name="Rounded Rectangle 23">
            <a:extLst>
              <a:ext uri="{FF2B5EF4-FFF2-40B4-BE49-F238E27FC236}">
                <a16:creationId xmlns:a16="http://schemas.microsoft.com/office/drawing/2014/main" id="{7EC4A0A3-D74C-42D5-B4B5-5BB66B2A3D25}"/>
              </a:ext>
            </a:extLst>
          </p:cNvPr>
          <p:cNvSpPr/>
          <p:nvPr/>
        </p:nvSpPr>
        <p:spPr>
          <a:xfrm>
            <a:off x="5954302" y="8400619"/>
            <a:ext cx="438424" cy="368180"/>
          </a:xfrm>
          <a:prstGeom prst="roundRect">
            <a:avLst/>
          </a:prstGeom>
          <a:solidFill>
            <a:srgbClr val="124191"/>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UE</a:t>
            </a:r>
          </a:p>
        </p:txBody>
      </p:sp>
      <p:grpSp>
        <p:nvGrpSpPr>
          <p:cNvPr id="178" name="Group 177">
            <a:extLst>
              <a:ext uri="{FF2B5EF4-FFF2-40B4-BE49-F238E27FC236}">
                <a16:creationId xmlns:a16="http://schemas.microsoft.com/office/drawing/2014/main" id="{D0786E08-A88A-4DEE-9545-9FF43C4F77AF}"/>
              </a:ext>
            </a:extLst>
          </p:cNvPr>
          <p:cNvGrpSpPr/>
          <p:nvPr/>
        </p:nvGrpSpPr>
        <p:grpSpPr>
          <a:xfrm>
            <a:off x="5951513" y="6507862"/>
            <a:ext cx="426925" cy="426925"/>
            <a:chOff x="998426" y="3207230"/>
            <a:chExt cx="929241" cy="929241"/>
          </a:xfrm>
        </p:grpSpPr>
        <p:pic>
          <p:nvPicPr>
            <p:cNvPr id="192" name="Picture 191">
              <a:extLst>
                <a:ext uri="{FF2B5EF4-FFF2-40B4-BE49-F238E27FC236}">
                  <a16:creationId xmlns:a16="http://schemas.microsoft.com/office/drawing/2014/main" id="{D71EC502-8F2B-43E1-B446-8C75894061CD}"/>
                </a:ext>
              </a:extLst>
            </p:cNvPr>
            <p:cNvPicPr>
              <a:picLocks noChangeAspect="1"/>
            </p:cNvPicPr>
            <p:nvPr/>
          </p:nvPicPr>
          <p:blipFill>
            <a:blip r:embed="rId5">
              <a:duotone>
                <a:schemeClr val="accent5">
                  <a:shade val="45000"/>
                  <a:satMod val="135000"/>
                </a:schemeClr>
                <a:prstClr val="white"/>
              </a:duotone>
            </a:blip>
            <a:stretch>
              <a:fillRect/>
            </a:stretch>
          </p:blipFill>
          <p:spPr>
            <a:xfrm>
              <a:off x="998426" y="3207230"/>
              <a:ext cx="929241" cy="929241"/>
            </a:xfrm>
            <a:prstGeom prst="rect">
              <a:avLst/>
            </a:prstGeom>
          </p:spPr>
        </p:pic>
        <p:pic>
          <p:nvPicPr>
            <p:cNvPr id="193" name="Picture 192">
              <a:extLst>
                <a:ext uri="{FF2B5EF4-FFF2-40B4-BE49-F238E27FC236}">
                  <a16:creationId xmlns:a16="http://schemas.microsoft.com/office/drawing/2014/main" id="{121B5C96-7BBC-417C-9AC3-ABE8DDAB1C92}"/>
                </a:ext>
              </a:extLst>
            </p:cNvPr>
            <p:cNvPicPr>
              <a:picLocks noChangeAspect="1"/>
            </p:cNvPicPr>
            <p:nvPr/>
          </p:nvPicPr>
          <p:blipFill>
            <a:blip r:embed="rId6"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388602" y="3352371"/>
              <a:ext cx="168453" cy="168453"/>
            </a:xfrm>
            <a:prstGeom prst="rect">
              <a:avLst/>
            </a:prstGeom>
          </p:spPr>
        </p:pic>
      </p:grpSp>
      <p:grpSp>
        <p:nvGrpSpPr>
          <p:cNvPr id="179" name="Group 178">
            <a:extLst>
              <a:ext uri="{FF2B5EF4-FFF2-40B4-BE49-F238E27FC236}">
                <a16:creationId xmlns:a16="http://schemas.microsoft.com/office/drawing/2014/main" id="{D7C017C5-272F-4FB4-A2E0-9E64DC5D5D2F}"/>
              </a:ext>
            </a:extLst>
          </p:cNvPr>
          <p:cNvGrpSpPr/>
          <p:nvPr/>
        </p:nvGrpSpPr>
        <p:grpSpPr>
          <a:xfrm>
            <a:off x="5975901" y="7924456"/>
            <a:ext cx="306710" cy="318095"/>
            <a:chOff x="1444860" y="4116196"/>
            <a:chExt cx="965603" cy="1001447"/>
          </a:xfrm>
        </p:grpSpPr>
        <p:pic>
          <p:nvPicPr>
            <p:cNvPr id="190" name="Picture 189">
              <a:extLst>
                <a:ext uri="{FF2B5EF4-FFF2-40B4-BE49-F238E27FC236}">
                  <a16:creationId xmlns:a16="http://schemas.microsoft.com/office/drawing/2014/main" id="{12333EE3-4896-48B6-BB0D-0EE844A99664}"/>
                </a:ext>
              </a:extLst>
            </p:cNvPr>
            <p:cNvPicPr>
              <a:picLocks noChangeAspect="1"/>
            </p:cNvPicPr>
            <p:nvPr/>
          </p:nvPicPr>
          <p:blipFill>
            <a:blip r:embed="rId7"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941521" y="4116196"/>
              <a:ext cx="258763" cy="258763"/>
            </a:xfrm>
            <a:prstGeom prst="rect">
              <a:avLst/>
            </a:prstGeom>
          </p:spPr>
        </p:pic>
        <p:pic>
          <p:nvPicPr>
            <p:cNvPr id="191" name="Picture 190">
              <a:extLst>
                <a:ext uri="{FF2B5EF4-FFF2-40B4-BE49-F238E27FC236}">
                  <a16:creationId xmlns:a16="http://schemas.microsoft.com/office/drawing/2014/main" id="{E2347B16-25CC-4796-8183-742F43E8AF8B}"/>
                </a:ext>
              </a:extLst>
            </p:cNvPr>
            <p:cNvPicPr>
              <a:picLocks noChangeAspect="1"/>
            </p:cNvPicPr>
            <p:nvPr/>
          </p:nvPicPr>
          <p:blipFill>
            <a:blip r:embed="rId8" cstate="screen">
              <a:clrChange>
                <a:clrFrom>
                  <a:srgbClr val="FFFFFF"/>
                </a:clrFrom>
                <a:clrTo>
                  <a:srgbClr val="FFFFFF">
                    <a:alpha val="0"/>
                  </a:srgbClr>
                </a:clrTo>
              </a:clrChange>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444860" y="4343961"/>
              <a:ext cx="965603" cy="773682"/>
            </a:xfrm>
            <a:prstGeom prst="rect">
              <a:avLst/>
            </a:prstGeom>
          </p:spPr>
        </p:pic>
      </p:grpSp>
      <p:grpSp>
        <p:nvGrpSpPr>
          <p:cNvPr id="180" name="Group 179">
            <a:extLst>
              <a:ext uri="{FF2B5EF4-FFF2-40B4-BE49-F238E27FC236}">
                <a16:creationId xmlns:a16="http://schemas.microsoft.com/office/drawing/2014/main" id="{CFDA1DA4-BB9B-4A57-839B-0415737D8D43}"/>
              </a:ext>
            </a:extLst>
          </p:cNvPr>
          <p:cNvGrpSpPr/>
          <p:nvPr/>
        </p:nvGrpSpPr>
        <p:grpSpPr>
          <a:xfrm>
            <a:off x="5983955" y="7174321"/>
            <a:ext cx="319178" cy="370895"/>
            <a:chOff x="1262514" y="4763419"/>
            <a:chExt cx="798512" cy="927894"/>
          </a:xfrm>
        </p:grpSpPr>
        <p:pic>
          <p:nvPicPr>
            <p:cNvPr id="188" name="Picture 187">
              <a:extLst>
                <a:ext uri="{FF2B5EF4-FFF2-40B4-BE49-F238E27FC236}">
                  <a16:creationId xmlns:a16="http://schemas.microsoft.com/office/drawing/2014/main" id="{30E08644-C25D-4AF2-8555-F6AAF53B5FBB}"/>
                </a:ext>
              </a:extLst>
            </p:cNvPr>
            <p:cNvPicPr>
              <a:picLocks noChangeAspect="1"/>
            </p:cNvPicPr>
            <p:nvPr/>
          </p:nvPicPr>
          <p:blipFill>
            <a:blip r:embed="rId9"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flipH="1">
              <a:off x="1262514" y="4892801"/>
              <a:ext cx="798512" cy="798512"/>
            </a:xfrm>
            <a:prstGeom prst="rect">
              <a:avLst/>
            </a:prstGeom>
          </p:spPr>
        </p:pic>
        <p:pic>
          <p:nvPicPr>
            <p:cNvPr id="189" name="Picture 188">
              <a:extLst>
                <a:ext uri="{FF2B5EF4-FFF2-40B4-BE49-F238E27FC236}">
                  <a16:creationId xmlns:a16="http://schemas.microsoft.com/office/drawing/2014/main" id="{675D44B4-6891-4A18-BDA4-AE065BEDF50C}"/>
                </a:ext>
              </a:extLst>
            </p:cNvPr>
            <p:cNvPicPr>
              <a:picLocks noChangeAspect="1"/>
            </p:cNvPicPr>
            <p:nvPr/>
          </p:nvPicPr>
          <p:blipFill>
            <a:blip r:embed="rId10"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802263" y="4763419"/>
              <a:ext cx="258763" cy="258763"/>
            </a:xfrm>
            <a:prstGeom prst="rect">
              <a:avLst/>
            </a:prstGeom>
          </p:spPr>
        </p:pic>
      </p:grpSp>
      <p:grpSp>
        <p:nvGrpSpPr>
          <p:cNvPr id="181" name="Group 180">
            <a:extLst>
              <a:ext uri="{FF2B5EF4-FFF2-40B4-BE49-F238E27FC236}">
                <a16:creationId xmlns:a16="http://schemas.microsoft.com/office/drawing/2014/main" id="{A1D890F7-668B-4FB9-83A1-6F95A3569FFC}"/>
              </a:ext>
            </a:extLst>
          </p:cNvPr>
          <p:cNvGrpSpPr/>
          <p:nvPr/>
        </p:nvGrpSpPr>
        <p:grpSpPr>
          <a:xfrm>
            <a:off x="6028232" y="6832090"/>
            <a:ext cx="244911" cy="330627"/>
            <a:chOff x="1001231" y="2255102"/>
            <a:chExt cx="533072" cy="719641"/>
          </a:xfrm>
        </p:grpSpPr>
        <p:pic>
          <p:nvPicPr>
            <p:cNvPr id="186" name="Picture 185">
              <a:extLst>
                <a:ext uri="{FF2B5EF4-FFF2-40B4-BE49-F238E27FC236}">
                  <a16:creationId xmlns:a16="http://schemas.microsoft.com/office/drawing/2014/main" id="{725FD63B-9B3C-45DA-ADBC-6D1B498323F6}"/>
                </a:ext>
              </a:extLst>
            </p:cNvPr>
            <p:cNvPicPr>
              <a:picLocks noChangeAspect="1"/>
            </p:cNvPicPr>
            <p:nvPr/>
          </p:nvPicPr>
          <p:blipFill>
            <a:blip r:embed="rId11"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001231" y="2441671"/>
              <a:ext cx="533072" cy="533072"/>
            </a:xfrm>
            <a:prstGeom prst="rect">
              <a:avLst/>
            </a:prstGeom>
          </p:spPr>
        </p:pic>
        <p:pic>
          <p:nvPicPr>
            <p:cNvPr id="187" name="Picture 186">
              <a:extLst>
                <a:ext uri="{FF2B5EF4-FFF2-40B4-BE49-F238E27FC236}">
                  <a16:creationId xmlns:a16="http://schemas.microsoft.com/office/drawing/2014/main" id="{A554C095-FDAA-45D9-9CB5-669B67E4A457}"/>
                </a:ext>
              </a:extLst>
            </p:cNvPr>
            <p:cNvPicPr>
              <a:picLocks noChangeAspect="1"/>
            </p:cNvPicPr>
            <p:nvPr/>
          </p:nvPicPr>
          <p:blipFill>
            <a:blip r:embed="rId6"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178526" y="2255102"/>
              <a:ext cx="168453" cy="168453"/>
            </a:xfrm>
            <a:prstGeom prst="rect">
              <a:avLst/>
            </a:prstGeom>
          </p:spPr>
        </p:pic>
      </p:grpSp>
      <p:grpSp>
        <p:nvGrpSpPr>
          <p:cNvPr id="182" name="Group 181">
            <a:extLst>
              <a:ext uri="{FF2B5EF4-FFF2-40B4-BE49-F238E27FC236}">
                <a16:creationId xmlns:a16="http://schemas.microsoft.com/office/drawing/2014/main" id="{C668C597-67F2-436C-A609-2EBFBA65CAC4}"/>
              </a:ext>
            </a:extLst>
          </p:cNvPr>
          <p:cNvGrpSpPr/>
          <p:nvPr/>
        </p:nvGrpSpPr>
        <p:grpSpPr>
          <a:xfrm>
            <a:off x="6009707" y="7521101"/>
            <a:ext cx="267674" cy="356031"/>
            <a:chOff x="1099376" y="4194209"/>
            <a:chExt cx="582617" cy="774934"/>
          </a:xfrm>
        </p:grpSpPr>
        <p:pic>
          <p:nvPicPr>
            <p:cNvPr id="184" name="Picture 183">
              <a:extLst>
                <a:ext uri="{FF2B5EF4-FFF2-40B4-BE49-F238E27FC236}">
                  <a16:creationId xmlns:a16="http://schemas.microsoft.com/office/drawing/2014/main" id="{1E96A02E-C07C-4471-BEC8-ACC5A202BD86}"/>
                </a:ext>
              </a:extLst>
            </p:cNvPr>
            <p:cNvPicPr>
              <a:picLocks noChangeAspect="1"/>
            </p:cNvPicPr>
            <p:nvPr/>
          </p:nvPicPr>
          <p:blipFill>
            <a:blip r:embed="rId12"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099376" y="4386526"/>
              <a:ext cx="582617" cy="582617"/>
            </a:xfrm>
            <a:prstGeom prst="rect">
              <a:avLst/>
            </a:prstGeom>
          </p:spPr>
        </p:pic>
        <p:pic>
          <p:nvPicPr>
            <p:cNvPr id="185" name="Picture 184">
              <a:extLst>
                <a:ext uri="{FF2B5EF4-FFF2-40B4-BE49-F238E27FC236}">
                  <a16:creationId xmlns:a16="http://schemas.microsoft.com/office/drawing/2014/main" id="{78060EB0-9D8C-4F67-B5A4-285693CAD96C}"/>
                </a:ext>
              </a:extLst>
            </p:cNvPr>
            <p:cNvPicPr>
              <a:picLocks noChangeAspect="1"/>
            </p:cNvPicPr>
            <p:nvPr/>
          </p:nvPicPr>
          <p:blipFill>
            <a:blip r:embed="rId7"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217987" y="4194209"/>
              <a:ext cx="178899" cy="178899"/>
            </a:xfrm>
            <a:prstGeom prst="rect">
              <a:avLst/>
            </a:prstGeom>
          </p:spPr>
        </p:pic>
      </p:grpSp>
      <p:sp>
        <p:nvSpPr>
          <p:cNvPr id="195" name="Rectangle 194">
            <a:extLst>
              <a:ext uri="{FF2B5EF4-FFF2-40B4-BE49-F238E27FC236}">
                <a16:creationId xmlns:a16="http://schemas.microsoft.com/office/drawing/2014/main" id="{42B923C7-7647-433E-B9D6-8EC86BE099DD}"/>
              </a:ext>
            </a:extLst>
          </p:cNvPr>
          <p:cNvSpPr/>
          <p:nvPr/>
        </p:nvSpPr>
        <p:spPr>
          <a:xfrm>
            <a:off x="2415483" y="2075958"/>
            <a:ext cx="769520" cy="115037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6" name="Rectangle 195">
            <a:extLst>
              <a:ext uri="{FF2B5EF4-FFF2-40B4-BE49-F238E27FC236}">
                <a16:creationId xmlns:a16="http://schemas.microsoft.com/office/drawing/2014/main" id="{7471E005-DA32-4DC5-8C75-E4C878034D75}"/>
              </a:ext>
            </a:extLst>
          </p:cNvPr>
          <p:cNvSpPr/>
          <p:nvPr/>
        </p:nvSpPr>
        <p:spPr>
          <a:xfrm>
            <a:off x="3283712" y="2107137"/>
            <a:ext cx="3457817" cy="283433"/>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ONAP Run Time Management</a:t>
            </a:r>
          </a:p>
        </p:txBody>
      </p:sp>
      <p:sp>
        <p:nvSpPr>
          <p:cNvPr id="197" name="Rounded Rectangle 28">
            <a:extLst>
              <a:ext uri="{FF2B5EF4-FFF2-40B4-BE49-F238E27FC236}">
                <a16:creationId xmlns:a16="http://schemas.microsoft.com/office/drawing/2014/main" id="{4A697A22-FD7E-45EC-AA33-554199583197}"/>
              </a:ext>
            </a:extLst>
          </p:cNvPr>
          <p:cNvSpPr/>
          <p:nvPr/>
        </p:nvSpPr>
        <p:spPr>
          <a:xfrm>
            <a:off x="3321733" y="2703985"/>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SO</a:t>
            </a:r>
          </a:p>
        </p:txBody>
      </p:sp>
      <p:sp>
        <p:nvSpPr>
          <p:cNvPr id="198" name="Rounded Rectangle 28">
            <a:extLst>
              <a:ext uri="{FF2B5EF4-FFF2-40B4-BE49-F238E27FC236}">
                <a16:creationId xmlns:a16="http://schemas.microsoft.com/office/drawing/2014/main" id="{2E35998C-A914-4C7F-93FD-D4C18220CFE1}"/>
              </a:ext>
            </a:extLst>
          </p:cNvPr>
          <p:cNvSpPr/>
          <p:nvPr/>
        </p:nvSpPr>
        <p:spPr>
          <a:xfrm>
            <a:off x="3935815" y="2703985"/>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SDN-C</a:t>
            </a:r>
          </a:p>
        </p:txBody>
      </p:sp>
      <p:sp>
        <p:nvSpPr>
          <p:cNvPr id="199" name="Rounded Rectangle 28">
            <a:extLst>
              <a:ext uri="{FF2B5EF4-FFF2-40B4-BE49-F238E27FC236}">
                <a16:creationId xmlns:a16="http://schemas.microsoft.com/office/drawing/2014/main" id="{0C77FEA8-D672-4B52-B24B-D0DFFFDAA37A}"/>
              </a:ext>
            </a:extLst>
          </p:cNvPr>
          <p:cNvSpPr/>
          <p:nvPr/>
        </p:nvSpPr>
        <p:spPr>
          <a:xfrm>
            <a:off x="4549897" y="2703985"/>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DCAE</a:t>
            </a:r>
          </a:p>
        </p:txBody>
      </p:sp>
      <p:sp>
        <p:nvSpPr>
          <p:cNvPr id="200" name="Flowchart: Magnetic Disk 199">
            <a:extLst>
              <a:ext uri="{FF2B5EF4-FFF2-40B4-BE49-F238E27FC236}">
                <a16:creationId xmlns:a16="http://schemas.microsoft.com/office/drawing/2014/main" id="{00EC8E40-B3B5-4CBE-8AE4-CED48849E041}"/>
              </a:ext>
            </a:extLst>
          </p:cNvPr>
          <p:cNvSpPr/>
          <p:nvPr/>
        </p:nvSpPr>
        <p:spPr>
          <a:xfrm>
            <a:off x="5163978" y="2708310"/>
            <a:ext cx="555976" cy="354483"/>
          </a:xfrm>
          <a:prstGeom prst="flowChartMagneticDisk">
            <a:avLst/>
          </a:prstGeom>
          <a:solidFill>
            <a:srgbClr val="124191"/>
          </a:solidFill>
          <a:ln>
            <a:solidFill>
              <a:srgbClr val="00C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A&amp;AI</a:t>
            </a:r>
          </a:p>
        </p:txBody>
      </p:sp>
      <p:pic>
        <p:nvPicPr>
          <p:cNvPr id="201" name="Picture 200">
            <a:extLst>
              <a:ext uri="{FF2B5EF4-FFF2-40B4-BE49-F238E27FC236}">
                <a16:creationId xmlns:a16="http://schemas.microsoft.com/office/drawing/2014/main" id="{74E2FC35-7CF9-47BA-AF73-C1E3D33D87D6}"/>
              </a:ext>
            </a:extLst>
          </p:cNvPr>
          <p:cNvPicPr>
            <a:picLocks noChangeAspect="1"/>
          </p:cNvPicPr>
          <p:nvPr/>
        </p:nvPicPr>
        <p:blipFill>
          <a:blip r:embed="rId13"/>
          <a:stretch>
            <a:fillRect/>
          </a:stretch>
        </p:blipFill>
        <p:spPr>
          <a:xfrm>
            <a:off x="2651421" y="2107492"/>
            <a:ext cx="344782" cy="301399"/>
          </a:xfrm>
          <a:prstGeom prst="rect">
            <a:avLst/>
          </a:prstGeom>
        </p:spPr>
      </p:pic>
      <p:sp>
        <p:nvSpPr>
          <p:cNvPr id="202" name="Rounded Rectangle 28">
            <a:extLst>
              <a:ext uri="{FF2B5EF4-FFF2-40B4-BE49-F238E27FC236}">
                <a16:creationId xmlns:a16="http://schemas.microsoft.com/office/drawing/2014/main" id="{65DB7FDE-5180-49B2-9994-9893DF6D2085}"/>
              </a:ext>
            </a:extLst>
          </p:cNvPr>
          <p:cNvSpPr/>
          <p:nvPr/>
        </p:nvSpPr>
        <p:spPr>
          <a:xfrm>
            <a:off x="2512251" y="2689696"/>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OSS</a:t>
            </a:r>
          </a:p>
          <a:p>
            <a:pPr algn="ctr"/>
            <a:r>
              <a:rPr lang="en-US" sz="900" dirty="0"/>
              <a:t>BSS</a:t>
            </a:r>
          </a:p>
        </p:txBody>
      </p:sp>
      <p:sp>
        <p:nvSpPr>
          <p:cNvPr id="203" name="Rectangle 202">
            <a:extLst>
              <a:ext uri="{FF2B5EF4-FFF2-40B4-BE49-F238E27FC236}">
                <a16:creationId xmlns:a16="http://schemas.microsoft.com/office/drawing/2014/main" id="{893299BA-AA9F-4FB9-8980-9868FD4C1169}"/>
              </a:ext>
            </a:extLst>
          </p:cNvPr>
          <p:cNvSpPr/>
          <p:nvPr/>
        </p:nvSpPr>
        <p:spPr>
          <a:xfrm>
            <a:off x="3237219" y="2075958"/>
            <a:ext cx="3558801" cy="115037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4" name="Rounded Rectangle 28">
            <a:extLst>
              <a:ext uri="{FF2B5EF4-FFF2-40B4-BE49-F238E27FC236}">
                <a16:creationId xmlns:a16="http://schemas.microsoft.com/office/drawing/2014/main" id="{A7922BD2-62AD-41CE-B8C3-58547907DCB9}"/>
              </a:ext>
            </a:extLst>
          </p:cNvPr>
          <p:cNvSpPr/>
          <p:nvPr/>
        </p:nvSpPr>
        <p:spPr>
          <a:xfrm>
            <a:off x="5771962" y="2703985"/>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APP-C</a:t>
            </a:r>
          </a:p>
        </p:txBody>
      </p:sp>
      <p:sp>
        <p:nvSpPr>
          <p:cNvPr id="206" name="TextBox 205">
            <a:extLst>
              <a:ext uri="{FF2B5EF4-FFF2-40B4-BE49-F238E27FC236}">
                <a16:creationId xmlns:a16="http://schemas.microsoft.com/office/drawing/2014/main" id="{C7064F19-F72E-481C-B925-202888E9096C}"/>
              </a:ext>
            </a:extLst>
          </p:cNvPr>
          <p:cNvSpPr txBox="1"/>
          <p:nvPr/>
        </p:nvSpPr>
        <p:spPr>
          <a:xfrm>
            <a:off x="3247872" y="7032676"/>
            <a:ext cx="319318" cy="230832"/>
          </a:xfrm>
          <a:prstGeom prst="rect">
            <a:avLst/>
          </a:prstGeom>
          <a:noFill/>
        </p:spPr>
        <p:txBody>
          <a:bodyPr wrap="none" rtlCol="0">
            <a:spAutoFit/>
          </a:bodyPr>
          <a:lstStyle/>
          <a:p>
            <a:pPr algn="ctr"/>
            <a:r>
              <a:rPr lang="en-US" sz="900" dirty="0">
                <a:solidFill>
                  <a:srgbClr val="0000CC"/>
                </a:solidFill>
              </a:rPr>
              <a:t>CU</a:t>
            </a:r>
          </a:p>
        </p:txBody>
      </p:sp>
      <p:sp>
        <p:nvSpPr>
          <p:cNvPr id="207" name="TextBox 206">
            <a:extLst>
              <a:ext uri="{FF2B5EF4-FFF2-40B4-BE49-F238E27FC236}">
                <a16:creationId xmlns:a16="http://schemas.microsoft.com/office/drawing/2014/main" id="{002F460C-EC16-43CB-8ED8-6A774B2F579E}"/>
              </a:ext>
            </a:extLst>
          </p:cNvPr>
          <p:cNvSpPr txBox="1"/>
          <p:nvPr/>
        </p:nvSpPr>
        <p:spPr>
          <a:xfrm>
            <a:off x="3786773" y="6854415"/>
            <a:ext cx="900634" cy="300082"/>
          </a:xfrm>
          <a:prstGeom prst="rect">
            <a:avLst/>
          </a:prstGeom>
          <a:noFill/>
        </p:spPr>
        <p:txBody>
          <a:bodyPr wrap="square" rtlCol="0">
            <a:spAutoFit/>
          </a:bodyPr>
          <a:lstStyle/>
          <a:p>
            <a:r>
              <a:rPr lang="en-US" sz="1350" dirty="0">
                <a:solidFill>
                  <a:srgbClr val="0000CC"/>
                </a:solidFill>
              </a:rPr>
              <a:t>RAP</a:t>
            </a:r>
          </a:p>
        </p:txBody>
      </p:sp>
      <p:grpSp>
        <p:nvGrpSpPr>
          <p:cNvPr id="208" name="Group 207">
            <a:extLst>
              <a:ext uri="{FF2B5EF4-FFF2-40B4-BE49-F238E27FC236}">
                <a16:creationId xmlns:a16="http://schemas.microsoft.com/office/drawing/2014/main" id="{4D4C5362-E453-4DAE-9D11-1A173117675A}"/>
              </a:ext>
            </a:extLst>
          </p:cNvPr>
          <p:cNvGrpSpPr/>
          <p:nvPr/>
        </p:nvGrpSpPr>
        <p:grpSpPr>
          <a:xfrm>
            <a:off x="3837889" y="6907453"/>
            <a:ext cx="1893436" cy="1338319"/>
            <a:chOff x="1029598" y="6618527"/>
            <a:chExt cx="1893436" cy="1338319"/>
          </a:xfrm>
        </p:grpSpPr>
        <p:pic>
          <p:nvPicPr>
            <p:cNvPr id="209" name="Picture 208">
              <a:extLst>
                <a:ext uri="{FF2B5EF4-FFF2-40B4-BE49-F238E27FC236}">
                  <a16:creationId xmlns:a16="http://schemas.microsoft.com/office/drawing/2014/main" id="{2FC8C759-A313-4778-8C06-997E849E1DFA}"/>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1135652" y="7131195"/>
              <a:ext cx="536122" cy="227540"/>
            </a:xfrm>
            <a:prstGeom prst="rect">
              <a:avLst/>
            </a:prstGeom>
          </p:spPr>
        </p:pic>
        <p:sp>
          <p:nvSpPr>
            <p:cNvPr id="210" name="Rounded Rectangle 27">
              <a:extLst>
                <a:ext uri="{FF2B5EF4-FFF2-40B4-BE49-F238E27FC236}">
                  <a16:creationId xmlns:a16="http://schemas.microsoft.com/office/drawing/2014/main" id="{D1A9B230-5159-4A43-967D-C52955383F6D}"/>
                </a:ext>
              </a:extLst>
            </p:cNvPr>
            <p:cNvSpPr/>
            <p:nvPr/>
          </p:nvSpPr>
          <p:spPr>
            <a:xfrm>
              <a:off x="1077160" y="7391662"/>
              <a:ext cx="631295"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DU</a:t>
              </a:r>
            </a:p>
          </p:txBody>
        </p:sp>
        <p:sp>
          <p:nvSpPr>
            <p:cNvPr id="211" name="Rounded Rectangle 28">
              <a:extLst>
                <a:ext uri="{FF2B5EF4-FFF2-40B4-BE49-F238E27FC236}">
                  <a16:creationId xmlns:a16="http://schemas.microsoft.com/office/drawing/2014/main" id="{95D010C8-3CD8-4E7A-AE3E-A78C95E7D48B}"/>
                </a:ext>
              </a:extLst>
            </p:cNvPr>
            <p:cNvSpPr/>
            <p:nvPr/>
          </p:nvSpPr>
          <p:spPr>
            <a:xfrm>
              <a:off x="2144633" y="7391662"/>
              <a:ext cx="615035"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RU/TSP</a:t>
              </a:r>
            </a:p>
          </p:txBody>
        </p:sp>
        <p:sp>
          <p:nvSpPr>
            <p:cNvPr id="212" name="TextBox 211">
              <a:extLst>
                <a:ext uri="{FF2B5EF4-FFF2-40B4-BE49-F238E27FC236}">
                  <a16:creationId xmlns:a16="http://schemas.microsoft.com/office/drawing/2014/main" id="{1A835499-4D3C-44F3-8EFC-EF4F13A9D450}"/>
                </a:ext>
              </a:extLst>
            </p:cNvPr>
            <p:cNvSpPr txBox="1"/>
            <p:nvPr/>
          </p:nvSpPr>
          <p:spPr>
            <a:xfrm>
              <a:off x="2095564" y="6715530"/>
              <a:ext cx="585417" cy="230832"/>
            </a:xfrm>
            <a:prstGeom prst="rect">
              <a:avLst/>
            </a:prstGeom>
            <a:noFill/>
          </p:spPr>
          <p:txBody>
            <a:bodyPr wrap="none" rtlCol="0">
              <a:spAutoFit/>
            </a:bodyPr>
            <a:lstStyle/>
            <a:p>
              <a:pPr algn="ctr"/>
              <a:r>
                <a:rPr lang="en-US" sz="900" dirty="0">
                  <a:solidFill>
                    <a:srgbClr val="0000CC"/>
                  </a:solidFill>
                </a:rPr>
                <a:t>Antenna</a:t>
              </a:r>
            </a:p>
          </p:txBody>
        </p:sp>
        <p:sp>
          <p:nvSpPr>
            <p:cNvPr id="213" name="TextBox 212">
              <a:extLst>
                <a:ext uri="{FF2B5EF4-FFF2-40B4-BE49-F238E27FC236}">
                  <a16:creationId xmlns:a16="http://schemas.microsoft.com/office/drawing/2014/main" id="{73B3C33D-2C7B-4CA8-B6DA-21679550CE3B}"/>
                </a:ext>
              </a:extLst>
            </p:cNvPr>
            <p:cNvSpPr txBox="1"/>
            <p:nvPr/>
          </p:nvSpPr>
          <p:spPr>
            <a:xfrm>
              <a:off x="1191386" y="6824419"/>
              <a:ext cx="388248" cy="369332"/>
            </a:xfrm>
            <a:prstGeom prst="rect">
              <a:avLst/>
            </a:prstGeom>
            <a:noFill/>
          </p:spPr>
          <p:txBody>
            <a:bodyPr wrap="none" rtlCol="0">
              <a:spAutoFit/>
            </a:bodyPr>
            <a:lstStyle/>
            <a:p>
              <a:pPr algn="ctr"/>
              <a:r>
                <a:rPr lang="en-US" sz="900" dirty="0">
                  <a:solidFill>
                    <a:srgbClr val="0000CC"/>
                  </a:solidFill>
                </a:rPr>
                <a:t>DU</a:t>
              </a:r>
            </a:p>
            <a:p>
              <a:pPr algn="ctr"/>
              <a:r>
                <a:rPr lang="en-US" sz="900" dirty="0">
                  <a:solidFill>
                    <a:srgbClr val="0000CC"/>
                  </a:solidFill>
                </a:rPr>
                <a:t>RAU</a:t>
              </a:r>
            </a:p>
          </p:txBody>
        </p:sp>
        <p:cxnSp>
          <p:nvCxnSpPr>
            <p:cNvPr id="214" name="Straight Connector 213">
              <a:extLst>
                <a:ext uri="{FF2B5EF4-FFF2-40B4-BE49-F238E27FC236}">
                  <a16:creationId xmlns:a16="http://schemas.microsoft.com/office/drawing/2014/main" id="{BF51CB4F-B884-4788-8D4C-6123ADCB74B9}"/>
                </a:ext>
              </a:extLst>
            </p:cNvPr>
            <p:cNvCxnSpPr>
              <a:cxnSpLocks/>
              <a:stCxn id="210" idx="3"/>
              <a:endCxn id="211" idx="1"/>
            </p:cNvCxnSpPr>
            <p:nvPr/>
          </p:nvCxnSpPr>
          <p:spPr>
            <a:xfrm>
              <a:off x="1708455" y="7571066"/>
              <a:ext cx="436178"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215" name="TextBox 214">
              <a:extLst>
                <a:ext uri="{FF2B5EF4-FFF2-40B4-BE49-F238E27FC236}">
                  <a16:creationId xmlns:a16="http://schemas.microsoft.com/office/drawing/2014/main" id="{C4492EDC-B86F-4698-A32D-B8A08871C709}"/>
                </a:ext>
              </a:extLst>
            </p:cNvPr>
            <p:cNvSpPr txBox="1"/>
            <p:nvPr/>
          </p:nvSpPr>
          <p:spPr>
            <a:xfrm>
              <a:off x="1708455" y="7562848"/>
              <a:ext cx="900634" cy="261610"/>
            </a:xfrm>
            <a:prstGeom prst="rect">
              <a:avLst/>
            </a:prstGeom>
            <a:noFill/>
          </p:spPr>
          <p:txBody>
            <a:bodyPr wrap="square" rtlCol="0">
              <a:spAutoFit/>
            </a:bodyPr>
            <a:lstStyle/>
            <a:p>
              <a:r>
                <a:rPr lang="en-US" sz="1100" dirty="0">
                  <a:solidFill>
                    <a:srgbClr val="0000CC"/>
                  </a:solidFill>
                </a:rPr>
                <a:t>CPRI</a:t>
              </a:r>
            </a:p>
          </p:txBody>
        </p:sp>
        <p:pic>
          <p:nvPicPr>
            <p:cNvPr id="216" name="Picture 215">
              <a:extLst>
                <a:ext uri="{FF2B5EF4-FFF2-40B4-BE49-F238E27FC236}">
                  <a16:creationId xmlns:a16="http://schemas.microsoft.com/office/drawing/2014/main" id="{A555F503-7EEA-4798-B887-5D395A105A04}"/>
                </a:ext>
              </a:extLst>
            </p:cNvPr>
            <p:cNvPicPr>
              <a:picLocks noChangeAspect="1"/>
            </p:cNvPicPr>
            <p:nvPr/>
          </p:nvPicPr>
          <p:blipFill rotWithShape="1">
            <a:blip r:embed="rId15"/>
            <a:srcRect t="1119"/>
            <a:stretch/>
          </p:blipFill>
          <p:spPr>
            <a:xfrm>
              <a:off x="2232112" y="6889330"/>
              <a:ext cx="284738" cy="444375"/>
            </a:xfrm>
            <a:prstGeom prst="rect">
              <a:avLst/>
            </a:prstGeom>
          </p:spPr>
        </p:pic>
        <p:sp>
          <p:nvSpPr>
            <p:cNvPr id="217" name="Rectangle 216">
              <a:extLst>
                <a:ext uri="{FF2B5EF4-FFF2-40B4-BE49-F238E27FC236}">
                  <a16:creationId xmlns:a16="http://schemas.microsoft.com/office/drawing/2014/main" id="{D24C5DFD-F3D1-4CEC-ACE4-B1AC9187F0C4}"/>
                </a:ext>
              </a:extLst>
            </p:cNvPr>
            <p:cNvSpPr/>
            <p:nvPr/>
          </p:nvSpPr>
          <p:spPr>
            <a:xfrm>
              <a:off x="1029598" y="6618527"/>
              <a:ext cx="1795399" cy="1338319"/>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8" name="TextBox 217">
              <a:extLst>
                <a:ext uri="{FF2B5EF4-FFF2-40B4-BE49-F238E27FC236}">
                  <a16:creationId xmlns:a16="http://schemas.microsoft.com/office/drawing/2014/main" id="{315E3BEC-68D8-42E8-9D08-896CF0132831}"/>
                </a:ext>
              </a:extLst>
            </p:cNvPr>
            <p:cNvSpPr txBox="1"/>
            <p:nvPr/>
          </p:nvSpPr>
          <p:spPr>
            <a:xfrm>
              <a:off x="2437477" y="6975340"/>
              <a:ext cx="485557" cy="261610"/>
            </a:xfrm>
            <a:prstGeom prst="rect">
              <a:avLst/>
            </a:prstGeom>
            <a:noFill/>
          </p:spPr>
          <p:txBody>
            <a:bodyPr wrap="square" rtlCol="0">
              <a:spAutoFit/>
            </a:bodyPr>
            <a:lstStyle/>
            <a:p>
              <a:r>
                <a:rPr lang="en-US" sz="1100" dirty="0">
                  <a:solidFill>
                    <a:srgbClr val="0000CC"/>
                  </a:solidFill>
                </a:rPr>
                <a:t>RF</a:t>
              </a:r>
            </a:p>
          </p:txBody>
        </p:sp>
      </p:grpSp>
      <p:sp>
        <p:nvSpPr>
          <p:cNvPr id="174" name="Rectangle 173">
            <a:extLst>
              <a:ext uri="{FF2B5EF4-FFF2-40B4-BE49-F238E27FC236}">
                <a16:creationId xmlns:a16="http://schemas.microsoft.com/office/drawing/2014/main" id="{DFE634D3-4B05-48CF-8C8D-2666AFF993DD}"/>
              </a:ext>
            </a:extLst>
          </p:cNvPr>
          <p:cNvSpPr/>
          <p:nvPr/>
        </p:nvSpPr>
        <p:spPr>
          <a:xfrm>
            <a:off x="1712263" y="5998546"/>
            <a:ext cx="3972872" cy="284689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3" name="Rectangle 182">
            <a:extLst>
              <a:ext uri="{FF2B5EF4-FFF2-40B4-BE49-F238E27FC236}">
                <a16:creationId xmlns:a16="http://schemas.microsoft.com/office/drawing/2014/main" id="{6115D9B8-CFF4-467E-A733-2D36FE3901BA}"/>
              </a:ext>
            </a:extLst>
          </p:cNvPr>
          <p:cNvSpPr/>
          <p:nvPr/>
        </p:nvSpPr>
        <p:spPr>
          <a:xfrm>
            <a:off x="5766805" y="6007632"/>
            <a:ext cx="790267" cy="284689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9" name="Rectangle 218">
            <a:extLst>
              <a:ext uri="{FF2B5EF4-FFF2-40B4-BE49-F238E27FC236}">
                <a16:creationId xmlns:a16="http://schemas.microsoft.com/office/drawing/2014/main" id="{7102D7FB-AD4B-4E62-899D-59B0084F51C8}"/>
              </a:ext>
            </a:extLst>
          </p:cNvPr>
          <p:cNvSpPr/>
          <p:nvPr/>
        </p:nvSpPr>
        <p:spPr>
          <a:xfrm>
            <a:off x="2629443" y="3395811"/>
            <a:ext cx="3915865" cy="248289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0" name="Rectangle 219">
            <a:extLst>
              <a:ext uri="{FF2B5EF4-FFF2-40B4-BE49-F238E27FC236}">
                <a16:creationId xmlns:a16="http://schemas.microsoft.com/office/drawing/2014/main" id="{9E49A520-04CC-4DDE-9D5C-5ED82E652FC6}"/>
              </a:ext>
            </a:extLst>
          </p:cNvPr>
          <p:cNvSpPr/>
          <p:nvPr/>
        </p:nvSpPr>
        <p:spPr>
          <a:xfrm>
            <a:off x="1521648" y="7856221"/>
            <a:ext cx="47198" cy="457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1" name="Rectangle 220">
            <a:extLst>
              <a:ext uri="{FF2B5EF4-FFF2-40B4-BE49-F238E27FC236}">
                <a16:creationId xmlns:a16="http://schemas.microsoft.com/office/drawing/2014/main" id="{0FE74FB6-305F-4963-A98F-6622F49C60DB}"/>
              </a:ext>
            </a:extLst>
          </p:cNvPr>
          <p:cNvSpPr/>
          <p:nvPr/>
        </p:nvSpPr>
        <p:spPr>
          <a:xfrm>
            <a:off x="2636217" y="5231728"/>
            <a:ext cx="47198" cy="457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2" name="Connector: Elbow 221">
            <a:extLst>
              <a:ext uri="{FF2B5EF4-FFF2-40B4-BE49-F238E27FC236}">
                <a16:creationId xmlns:a16="http://schemas.microsoft.com/office/drawing/2014/main" id="{E1641567-4A5E-4CA5-B373-110BF08E311A}"/>
              </a:ext>
            </a:extLst>
          </p:cNvPr>
          <p:cNvCxnSpPr>
            <a:cxnSpLocks/>
            <a:stCxn id="220" idx="1"/>
            <a:endCxn id="221" idx="1"/>
          </p:cNvCxnSpPr>
          <p:nvPr/>
        </p:nvCxnSpPr>
        <p:spPr>
          <a:xfrm rot="10800000" flipH="1">
            <a:off x="1521647" y="5254589"/>
            <a:ext cx="1114569" cy="2624493"/>
          </a:xfrm>
          <a:prstGeom prst="bentConnector3">
            <a:avLst>
              <a:gd name="adj1" fmla="val -55121"/>
            </a:avLst>
          </a:prstGeom>
          <a:ln w="38100">
            <a:solidFill>
              <a:srgbClr val="00C9FF"/>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a:extLst>
              <a:ext uri="{FF2B5EF4-FFF2-40B4-BE49-F238E27FC236}">
                <a16:creationId xmlns:a16="http://schemas.microsoft.com/office/drawing/2014/main" id="{025A1A3E-C3D4-4E3F-9281-78BA52F11139}"/>
              </a:ext>
            </a:extLst>
          </p:cNvPr>
          <p:cNvCxnSpPr>
            <a:cxnSpLocks/>
          </p:cNvCxnSpPr>
          <p:nvPr/>
        </p:nvCxnSpPr>
        <p:spPr>
          <a:xfrm flipV="1">
            <a:off x="2632045" y="5231523"/>
            <a:ext cx="2673490" cy="20730"/>
          </a:xfrm>
          <a:prstGeom prst="line">
            <a:avLst/>
          </a:prstGeom>
          <a:ln w="38100">
            <a:solidFill>
              <a:srgbClr val="00C9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878031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Associating a Controller for a NF</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810025"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PNF Plug and Play for 5G RAN for Dublin R4</a:t>
            </a:r>
          </a:p>
          <a:p>
            <a:endParaRPr lang="en-US" dirty="0">
              <a:solidFill>
                <a:schemeClr val="bg1"/>
              </a:solidFill>
            </a:endParaRPr>
          </a:p>
          <a:p>
            <a:r>
              <a:rPr lang="en-US" dirty="0">
                <a:solidFill>
                  <a:schemeClr val="bg1"/>
                </a:solidFill>
              </a:rPr>
              <a:t>5G Use Case Team</a:t>
            </a:r>
            <a:endParaRPr lang="ru-RU" sz="1050" dirty="0">
              <a:solidFill>
                <a:schemeClr val="bg1"/>
              </a:solidFill>
            </a:endParaRPr>
          </a:p>
        </p:txBody>
      </p:sp>
    </p:spTree>
    <p:extLst>
      <p:ext uri="{BB962C8B-B14F-4D97-AF65-F5344CB8AC3E}">
        <p14:creationId xmlns:p14="http://schemas.microsoft.com/office/powerpoint/2010/main" val="50246768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59C5EC7-181C-404F-8714-37043522FFF8}"/>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1DC22EB0-1591-45C4-B798-83204F6D1280}"/>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3BE96D0-2DCE-4B65-8E27-6ADD523E5FF3}"/>
                </a:ext>
              </a:extLst>
            </p:cNvPr>
            <p:cNvSpPr txBox="1"/>
            <p:nvPr/>
          </p:nvSpPr>
          <p:spPr>
            <a:xfrm>
              <a:off x="1111670" y="-17858"/>
              <a:ext cx="464101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NF Controller (R3 Casablanca) </a:t>
              </a:r>
            </a:p>
          </p:txBody>
        </p:sp>
        <p:sp>
          <p:nvSpPr>
            <p:cNvPr id="7" name="Rectangle 6">
              <a:extLst>
                <a:ext uri="{FF2B5EF4-FFF2-40B4-BE49-F238E27FC236}">
                  <a16:creationId xmlns:a16="http://schemas.microsoft.com/office/drawing/2014/main" id="{BEB17A77-8ECA-4DBD-AC4A-B0702C37A49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B5A05B27-4698-408F-8282-3D5601548567}"/>
              </a:ext>
            </a:extLst>
          </p:cNvPr>
          <p:cNvSpPr txBox="1"/>
          <p:nvPr/>
        </p:nvSpPr>
        <p:spPr>
          <a:xfrm>
            <a:off x="248753" y="731519"/>
            <a:ext cx="6329847" cy="6494085"/>
          </a:xfrm>
          <a:prstGeom prst="rect">
            <a:avLst/>
          </a:prstGeom>
          <a:noFill/>
        </p:spPr>
        <p:txBody>
          <a:bodyPr wrap="square" rtlCol="0">
            <a:spAutoFit/>
          </a:bodyPr>
          <a:lstStyle/>
          <a:p>
            <a:r>
              <a:rPr lang="en-US" sz="1600" b="1" dirty="0">
                <a:solidFill>
                  <a:srgbClr val="FF0000"/>
                </a:solidFill>
              </a:rPr>
              <a:t>PROBLEM STATEMENT</a:t>
            </a:r>
          </a:p>
          <a:p>
            <a:r>
              <a:rPr lang="en-US" sz="1600" dirty="0"/>
              <a:t>Associating the ONAP Platform Controller (APP-C, SDN-C, VF-C) </a:t>
            </a:r>
          </a:p>
          <a:p>
            <a:r>
              <a:rPr lang="en-US" sz="1600" dirty="0"/>
              <a:t>for a NF</a:t>
            </a:r>
          </a:p>
          <a:p>
            <a:endParaRPr lang="en-US" sz="1600" dirty="0"/>
          </a:p>
          <a:p>
            <a:r>
              <a:rPr lang="en-US" sz="1600" b="1" dirty="0">
                <a:solidFill>
                  <a:srgbClr val="FF0000"/>
                </a:solidFill>
              </a:rPr>
              <a:t>RESULT</a:t>
            </a:r>
          </a:p>
          <a:p>
            <a:r>
              <a:rPr lang="en-US" sz="1600" dirty="0"/>
              <a:t>e.g. SO knows which API to use for NF controller</a:t>
            </a:r>
          </a:p>
          <a:p>
            <a:r>
              <a:rPr lang="en-US" sz="1600" dirty="0"/>
              <a:t>LCM policy engine, DCAE, Change management, S/W Download</a:t>
            </a:r>
          </a:p>
          <a:p>
            <a:endParaRPr lang="en-US" sz="1600" dirty="0"/>
          </a:p>
          <a:p>
            <a:r>
              <a:rPr lang="en-US" sz="1600" b="1" dirty="0">
                <a:solidFill>
                  <a:srgbClr val="FF0000"/>
                </a:solidFill>
              </a:rPr>
              <a:t>NF</a:t>
            </a:r>
            <a:endParaRPr lang="en-US" sz="1600" dirty="0"/>
          </a:p>
          <a:p>
            <a:r>
              <a:rPr lang="en-US" sz="1600" dirty="0"/>
              <a:t>OTN PNF (CCVPN), Router PNFs (Optical Domain), 5G DU RAN (Wireless Domain) are PNFs are relevant</a:t>
            </a:r>
          </a:p>
          <a:p>
            <a:endParaRPr lang="en-US" sz="1600" dirty="0"/>
          </a:p>
          <a:p>
            <a:r>
              <a:rPr lang="en-US" sz="1600" b="1" dirty="0">
                <a:solidFill>
                  <a:srgbClr val="FF0000"/>
                </a:solidFill>
              </a:rPr>
              <a:t>SOLUTION (R3 Casablanca)</a:t>
            </a:r>
          </a:p>
          <a:p>
            <a:r>
              <a:rPr lang="en-US" sz="1600" dirty="0"/>
              <a:t>SDN-C, Hard-Code controller to PNF.</a:t>
            </a:r>
          </a:p>
          <a:p>
            <a:r>
              <a:rPr lang="en-US" sz="1600" dirty="0"/>
              <a:t>“</a:t>
            </a:r>
            <a:r>
              <a:rPr lang="en-US" sz="1600" i="1" dirty="0"/>
              <a:t>Hard code</a:t>
            </a:r>
            <a:r>
              <a:rPr lang="en-US" sz="1600" dirty="0"/>
              <a:t>” Generic-API (PNF Plug and Play UC)</a:t>
            </a:r>
          </a:p>
          <a:p>
            <a:endParaRPr lang="en-US" sz="1600" dirty="0"/>
          </a:p>
          <a:p>
            <a:r>
              <a:rPr lang="en-US" sz="1600" dirty="0"/>
              <a:t>_______________________________________________________</a:t>
            </a:r>
          </a:p>
          <a:p>
            <a:endParaRPr lang="en-US" sz="1600" dirty="0"/>
          </a:p>
          <a:p>
            <a:endParaRPr lang="en-US" sz="1600" dirty="0"/>
          </a:p>
          <a:p>
            <a:r>
              <a:rPr lang="en-US" sz="1600" b="1" dirty="0">
                <a:solidFill>
                  <a:srgbClr val="FF0000"/>
                </a:solidFill>
              </a:rPr>
              <a:t>OBJECTIVES (Long-Term Goal)</a:t>
            </a:r>
          </a:p>
          <a:p>
            <a:r>
              <a:rPr lang="en-US" sz="1600" dirty="0"/>
              <a:t>As automated as possible </a:t>
            </a:r>
          </a:p>
          <a:p>
            <a:r>
              <a:rPr lang="en-US" sz="1600" dirty="0"/>
              <a:t>Using discovery if possible</a:t>
            </a:r>
          </a:p>
          <a:p>
            <a:r>
              <a:rPr lang="en-US" sz="1600" dirty="0"/>
              <a:t>Flexible operator could design </a:t>
            </a:r>
            <a:r>
              <a:rPr lang="en-US" sz="1600" dirty="0" err="1"/>
              <a:t>PersonaA</a:t>
            </a:r>
            <a:r>
              <a:rPr lang="en-US" sz="1600" dirty="0"/>
              <a:t> for PNF1, </a:t>
            </a:r>
            <a:r>
              <a:rPr lang="en-US" sz="1600" dirty="0" err="1"/>
              <a:t>PersonaB</a:t>
            </a:r>
            <a:r>
              <a:rPr lang="en-US" sz="1600" dirty="0"/>
              <a:t> for PNF2</a:t>
            </a:r>
          </a:p>
          <a:p>
            <a:r>
              <a:rPr lang="en-US" sz="1600" dirty="0"/>
              <a:t>Take into consideration the capability &amp; functions of the Controller</a:t>
            </a:r>
          </a:p>
          <a:p>
            <a:r>
              <a:rPr lang="en-US" sz="1600" dirty="0"/>
              <a:t>In general, would not want different controllers handling same NF instance.</a:t>
            </a:r>
          </a:p>
        </p:txBody>
      </p:sp>
    </p:spTree>
    <p:extLst>
      <p:ext uri="{BB962C8B-B14F-4D97-AF65-F5344CB8AC3E}">
        <p14:creationId xmlns:p14="http://schemas.microsoft.com/office/powerpoint/2010/main" val="126811954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1B0947C-95E5-4325-B992-90BB47E3E712}"/>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3B1BD1C6-58D7-41D2-93D5-301194456C5C}"/>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B4D39C47-0982-48FA-9B2E-CB2FE491100F}"/>
                </a:ext>
              </a:extLst>
            </p:cNvPr>
            <p:cNvSpPr txBox="1"/>
            <p:nvPr/>
          </p:nvSpPr>
          <p:spPr>
            <a:xfrm>
              <a:off x="1601389" y="-17858"/>
              <a:ext cx="3661580"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NF Controller Concepts</a:t>
              </a:r>
            </a:p>
          </p:txBody>
        </p:sp>
        <p:sp>
          <p:nvSpPr>
            <p:cNvPr id="7" name="Rectangle 6">
              <a:extLst>
                <a:ext uri="{FF2B5EF4-FFF2-40B4-BE49-F238E27FC236}">
                  <a16:creationId xmlns:a16="http://schemas.microsoft.com/office/drawing/2014/main" id="{366AA636-1CDC-4B42-B85B-2F29BD2A4C0E}"/>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Rectangle 7">
            <a:extLst>
              <a:ext uri="{FF2B5EF4-FFF2-40B4-BE49-F238E27FC236}">
                <a16:creationId xmlns:a16="http://schemas.microsoft.com/office/drawing/2014/main" id="{145847EC-D368-4111-94EC-C0262B42F6F7}"/>
              </a:ext>
            </a:extLst>
          </p:cNvPr>
          <p:cNvSpPr/>
          <p:nvPr/>
        </p:nvSpPr>
        <p:spPr>
          <a:xfrm>
            <a:off x="395273" y="1064939"/>
            <a:ext cx="6051940" cy="1229878"/>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j</a:t>
            </a:r>
          </a:p>
        </p:txBody>
      </p:sp>
      <p:sp>
        <p:nvSpPr>
          <p:cNvPr id="9" name="Rectangle: Rounded Corners 8">
            <a:extLst>
              <a:ext uri="{FF2B5EF4-FFF2-40B4-BE49-F238E27FC236}">
                <a16:creationId xmlns:a16="http://schemas.microsoft.com/office/drawing/2014/main" id="{760C15D5-F5E1-4358-A06B-CC0F19589BEF}"/>
              </a:ext>
            </a:extLst>
          </p:cNvPr>
          <p:cNvSpPr/>
          <p:nvPr/>
        </p:nvSpPr>
        <p:spPr>
          <a:xfrm>
            <a:off x="2158244" y="1516160"/>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78E72EA5-3F33-40F1-A0A3-E031EBC6241A}"/>
              </a:ext>
            </a:extLst>
          </p:cNvPr>
          <p:cNvSpPr/>
          <p:nvPr/>
        </p:nvSpPr>
        <p:spPr>
          <a:xfrm>
            <a:off x="3554102" y="1516160"/>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Rounded Corners 11">
            <a:extLst>
              <a:ext uri="{FF2B5EF4-FFF2-40B4-BE49-F238E27FC236}">
                <a16:creationId xmlns:a16="http://schemas.microsoft.com/office/drawing/2014/main" id="{79473B41-4B90-4E9F-BDB9-FC91AA308568}"/>
              </a:ext>
            </a:extLst>
          </p:cNvPr>
          <p:cNvSpPr/>
          <p:nvPr/>
        </p:nvSpPr>
        <p:spPr>
          <a:xfrm>
            <a:off x="762387" y="1516160"/>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BE92CE04-FB8E-40A5-B0F6-114522F3ED8B}"/>
              </a:ext>
            </a:extLst>
          </p:cNvPr>
          <p:cNvSpPr txBox="1"/>
          <p:nvPr/>
        </p:nvSpPr>
        <p:spPr>
          <a:xfrm>
            <a:off x="1142652" y="1640558"/>
            <a:ext cx="474810" cy="276999"/>
          </a:xfrm>
          <a:prstGeom prst="rect">
            <a:avLst/>
          </a:prstGeom>
          <a:noFill/>
        </p:spPr>
        <p:txBody>
          <a:bodyPr wrap="none" rtlCol="0">
            <a:spAutoFit/>
          </a:bodyPr>
          <a:lstStyle/>
          <a:p>
            <a:pPr algn="ctr"/>
            <a:r>
              <a:rPr lang="en-US" sz="1200" b="1" dirty="0">
                <a:solidFill>
                  <a:schemeClr val="bg1"/>
                </a:solidFill>
              </a:rPr>
              <a:t>VF-C</a:t>
            </a:r>
          </a:p>
        </p:txBody>
      </p:sp>
      <p:sp>
        <p:nvSpPr>
          <p:cNvPr id="15" name="TextBox 14">
            <a:extLst>
              <a:ext uri="{FF2B5EF4-FFF2-40B4-BE49-F238E27FC236}">
                <a16:creationId xmlns:a16="http://schemas.microsoft.com/office/drawing/2014/main" id="{6EEA6E3C-3DD8-4D39-B0B5-5B09802F1CFB}"/>
              </a:ext>
            </a:extLst>
          </p:cNvPr>
          <p:cNvSpPr txBox="1"/>
          <p:nvPr/>
        </p:nvSpPr>
        <p:spPr>
          <a:xfrm>
            <a:off x="2459825" y="1536715"/>
            <a:ext cx="583814" cy="461665"/>
          </a:xfrm>
          <a:prstGeom prst="rect">
            <a:avLst/>
          </a:prstGeom>
          <a:noFill/>
        </p:spPr>
        <p:txBody>
          <a:bodyPr wrap="none" rtlCol="0">
            <a:spAutoFit/>
          </a:bodyPr>
          <a:lstStyle/>
          <a:p>
            <a:pPr algn="ctr"/>
            <a:r>
              <a:rPr lang="en-US" sz="1200" b="1" dirty="0">
                <a:solidFill>
                  <a:schemeClr val="bg1"/>
                </a:solidFill>
              </a:rPr>
              <a:t>SDN-C</a:t>
            </a:r>
          </a:p>
          <a:p>
            <a:pPr algn="ctr"/>
            <a:r>
              <a:rPr lang="en-US" sz="1200" b="1" dirty="0">
                <a:solidFill>
                  <a:schemeClr val="bg1"/>
                </a:solidFill>
              </a:rPr>
              <a:t>SDN-R</a:t>
            </a:r>
          </a:p>
        </p:txBody>
      </p:sp>
      <p:sp>
        <p:nvSpPr>
          <p:cNvPr id="16" name="TextBox 15">
            <a:extLst>
              <a:ext uri="{FF2B5EF4-FFF2-40B4-BE49-F238E27FC236}">
                <a16:creationId xmlns:a16="http://schemas.microsoft.com/office/drawing/2014/main" id="{50E8471D-5BE6-44EA-A057-4C71BA8F191A}"/>
              </a:ext>
            </a:extLst>
          </p:cNvPr>
          <p:cNvSpPr txBox="1"/>
          <p:nvPr/>
        </p:nvSpPr>
        <p:spPr>
          <a:xfrm>
            <a:off x="3720238" y="1637640"/>
            <a:ext cx="775551" cy="276999"/>
          </a:xfrm>
          <a:prstGeom prst="rect">
            <a:avLst/>
          </a:prstGeom>
          <a:noFill/>
        </p:spPr>
        <p:txBody>
          <a:bodyPr wrap="none" rtlCol="0">
            <a:spAutoFit/>
          </a:bodyPr>
          <a:lstStyle/>
          <a:p>
            <a:pPr algn="ctr"/>
            <a:r>
              <a:rPr lang="en-US" sz="1200" b="1" dirty="0">
                <a:solidFill>
                  <a:schemeClr val="bg1"/>
                </a:solidFill>
              </a:rPr>
              <a:t>APP-C</a:t>
            </a:r>
          </a:p>
        </p:txBody>
      </p:sp>
      <p:sp>
        <p:nvSpPr>
          <p:cNvPr id="17" name="TextBox 16">
            <a:extLst>
              <a:ext uri="{FF2B5EF4-FFF2-40B4-BE49-F238E27FC236}">
                <a16:creationId xmlns:a16="http://schemas.microsoft.com/office/drawing/2014/main" id="{4E0B3364-C86B-4732-915E-894256BA50E9}"/>
              </a:ext>
            </a:extLst>
          </p:cNvPr>
          <p:cNvSpPr txBox="1"/>
          <p:nvPr/>
        </p:nvSpPr>
        <p:spPr>
          <a:xfrm>
            <a:off x="539186" y="1098190"/>
            <a:ext cx="3753656" cy="369332"/>
          </a:xfrm>
          <a:prstGeom prst="rect">
            <a:avLst/>
          </a:prstGeom>
          <a:noFill/>
        </p:spPr>
        <p:txBody>
          <a:bodyPr wrap="none" rtlCol="0">
            <a:spAutoFit/>
          </a:bodyPr>
          <a:lstStyle/>
          <a:p>
            <a:r>
              <a:rPr lang="en-US" b="1" dirty="0">
                <a:solidFill>
                  <a:srgbClr val="FF0000"/>
                </a:solidFill>
              </a:rPr>
              <a:t>ONAP Platform Controller (Run Time)</a:t>
            </a:r>
          </a:p>
        </p:txBody>
      </p:sp>
      <p:sp>
        <p:nvSpPr>
          <p:cNvPr id="18" name="TextBox 17">
            <a:extLst>
              <a:ext uri="{FF2B5EF4-FFF2-40B4-BE49-F238E27FC236}">
                <a16:creationId xmlns:a16="http://schemas.microsoft.com/office/drawing/2014/main" id="{F832834C-8A34-43B9-8023-FDF8CBB1CB91}"/>
              </a:ext>
            </a:extLst>
          </p:cNvPr>
          <p:cNvSpPr txBox="1"/>
          <p:nvPr/>
        </p:nvSpPr>
        <p:spPr>
          <a:xfrm>
            <a:off x="335245" y="683444"/>
            <a:ext cx="1984582" cy="369332"/>
          </a:xfrm>
          <a:prstGeom prst="rect">
            <a:avLst/>
          </a:prstGeom>
          <a:noFill/>
        </p:spPr>
        <p:txBody>
          <a:bodyPr wrap="none" rtlCol="0">
            <a:spAutoFit/>
          </a:bodyPr>
          <a:lstStyle/>
          <a:p>
            <a:r>
              <a:rPr lang="en-US" b="1" dirty="0"/>
              <a:t>ONAP Deployment</a:t>
            </a:r>
          </a:p>
        </p:txBody>
      </p:sp>
      <p:sp>
        <p:nvSpPr>
          <p:cNvPr id="19" name="Cube 18">
            <a:extLst>
              <a:ext uri="{FF2B5EF4-FFF2-40B4-BE49-F238E27FC236}">
                <a16:creationId xmlns:a16="http://schemas.microsoft.com/office/drawing/2014/main" id="{F074B844-8A3A-4AB0-9FB7-B806A83A06FC}"/>
              </a:ext>
            </a:extLst>
          </p:cNvPr>
          <p:cNvSpPr/>
          <p:nvPr/>
        </p:nvSpPr>
        <p:spPr>
          <a:xfrm>
            <a:off x="2043962" y="3417555"/>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7DBDC763-9A66-44A4-989E-6E54B8AFC95E}"/>
              </a:ext>
            </a:extLst>
          </p:cNvPr>
          <p:cNvSpPr txBox="1"/>
          <p:nvPr/>
        </p:nvSpPr>
        <p:spPr>
          <a:xfrm>
            <a:off x="1333396" y="3417555"/>
            <a:ext cx="761747" cy="369332"/>
          </a:xfrm>
          <a:prstGeom prst="rect">
            <a:avLst/>
          </a:prstGeom>
          <a:noFill/>
        </p:spPr>
        <p:txBody>
          <a:bodyPr wrap="none" rtlCol="0">
            <a:spAutoFit/>
          </a:bodyPr>
          <a:lstStyle/>
          <a:p>
            <a:r>
              <a:rPr lang="en-US" dirty="0"/>
              <a:t>PNF-A</a:t>
            </a:r>
          </a:p>
        </p:txBody>
      </p:sp>
      <p:sp>
        <p:nvSpPr>
          <p:cNvPr id="21" name="Cube 20">
            <a:extLst>
              <a:ext uri="{FF2B5EF4-FFF2-40B4-BE49-F238E27FC236}">
                <a16:creationId xmlns:a16="http://schemas.microsoft.com/office/drawing/2014/main" id="{92F6B1DA-2A2C-4986-AEA1-B6E069F1D5D8}"/>
              </a:ext>
            </a:extLst>
          </p:cNvPr>
          <p:cNvSpPr/>
          <p:nvPr/>
        </p:nvSpPr>
        <p:spPr>
          <a:xfrm>
            <a:off x="3941936" y="3478725"/>
            <a:ext cx="717452" cy="431179"/>
          </a:xfrm>
          <a:prstGeom prst="cube">
            <a:avLst>
              <a:gd name="adj" fmla="val 54364"/>
            </a:avLst>
          </a:prstGeom>
          <a:solidFill>
            <a:srgbClr val="00C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C29871D6-C0E4-466B-9F67-7F3D9BD750B9}"/>
              </a:ext>
            </a:extLst>
          </p:cNvPr>
          <p:cNvSpPr txBox="1"/>
          <p:nvPr/>
        </p:nvSpPr>
        <p:spPr>
          <a:xfrm>
            <a:off x="3218670" y="3478725"/>
            <a:ext cx="753732" cy="369332"/>
          </a:xfrm>
          <a:prstGeom prst="rect">
            <a:avLst/>
          </a:prstGeom>
          <a:noFill/>
        </p:spPr>
        <p:txBody>
          <a:bodyPr wrap="none" rtlCol="0">
            <a:spAutoFit/>
          </a:bodyPr>
          <a:lstStyle/>
          <a:p>
            <a:r>
              <a:rPr lang="en-US" dirty="0"/>
              <a:t>PNF-B</a:t>
            </a:r>
          </a:p>
        </p:txBody>
      </p:sp>
      <p:sp>
        <p:nvSpPr>
          <p:cNvPr id="23" name="Cube 22">
            <a:extLst>
              <a:ext uri="{FF2B5EF4-FFF2-40B4-BE49-F238E27FC236}">
                <a16:creationId xmlns:a16="http://schemas.microsoft.com/office/drawing/2014/main" id="{016C7D52-55F0-47E7-88D7-4D8F2F71C599}"/>
              </a:ext>
            </a:extLst>
          </p:cNvPr>
          <p:cNvSpPr/>
          <p:nvPr/>
        </p:nvSpPr>
        <p:spPr>
          <a:xfrm>
            <a:off x="5860546" y="3482743"/>
            <a:ext cx="717452" cy="431179"/>
          </a:xfrm>
          <a:prstGeom prst="cube">
            <a:avLst>
              <a:gd name="adj" fmla="val 54364"/>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47C05697-7196-4685-A387-40EED6004B32}"/>
              </a:ext>
            </a:extLst>
          </p:cNvPr>
          <p:cNvSpPr txBox="1"/>
          <p:nvPr/>
        </p:nvSpPr>
        <p:spPr>
          <a:xfrm>
            <a:off x="5137280" y="3482743"/>
            <a:ext cx="752129" cy="369332"/>
          </a:xfrm>
          <a:prstGeom prst="rect">
            <a:avLst/>
          </a:prstGeom>
          <a:noFill/>
        </p:spPr>
        <p:txBody>
          <a:bodyPr wrap="none" rtlCol="0">
            <a:spAutoFit/>
          </a:bodyPr>
          <a:lstStyle/>
          <a:p>
            <a:r>
              <a:rPr lang="en-US" dirty="0"/>
              <a:t>PNF-C</a:t>
            </a:r>
          </a:p>
        </p:txBody>
      </p:sp>
      <p:sp>
        <p:nvSpPr>
          <p:cNvPr id="25" name="Cube 24">
            <a:extLst>
              <a:ext uri="{FF2B5EF4-FFF2-40B4-BE49-F238E27FC236}">
                <a16:creationId xmlns:a16="http://schemas.microsoft.com/office/drawing/2014/main" id="{BC8E1044-C60D-4594-A8BD-036430F8AA34}"/>
              </a:ext>
            </a:extLst>
          </p:cNvPr>
          <p:cNvSpPr/>
          <p:nvPr/>
        </p:nvSpPr>
        <p:spPr>
          <a:xfrm>
            <a:off x="2025895" y="4091345"/>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9A8F3FD3-2BDF-4531-B197-7165E542A297}"/>
              </a:ext>
            </a:extLst>
          </p:cNvPr>
          <p:cNvSpPr txBox="1"/>
          <p:nvPr/>
        </p:nvSpPr>
        <p:spPr>
          <a:xfrm>
            <a:off x="1315329" y="4091345"/>
            <a:ext cx="774571" cy="369332"/>
          </a:xfrm>
          <a:prstGeom prst="rect">
            <a:avLst/>
          </a:prstGeom>
          <a:noFill/>
        </p:spPr>
        <p:txBody>
          <a:bodyPr wrap="none" rtlCol="0">
            <a:spAutoFit/>
          </a:bodyPr>
          <a:lstStyle/>
          <a:p>
            <a:r>
              <a:rPr lang="en-US" dirty="0"/>
              <a:t>VNF-A</a:t>
            </a:r>
          </a:p>
        </p:txBody>
      </p:sp>
      <p:sp>
        <p:nvSpPr>
          <p:cNvPr id="27" name="Cube 26">
            <a:extLst>
              <a:ext uri="{FF2B5EF4-FFF2-40B4-BE49-F238E27FC236}">
                <a16:creationId xmlns:a16="http://schemas.microsoft.com/office/drawing/2014/main" id="{DE1CE09F-9E03-45F5-BA68-2F41863B9C49}"/>
              </a:ext>
            </a:extLst>
          </p:cNvPr>
          <p:cNvSpPr/>
          <p:nvPr/>
        </p:nvSpPr>
        <p:spPr>
          <a:xfrm>
            <a:off x="3923869" y="4152515"/>
            <a:ext cx="717452" cy="431179"/>
          </a:xfrm>
          <a:prstGeom prst="cube">
            <a:avLst>
              <a:gd name="adj" fmla="val 54364"/>
            </a:avLst>
          </a:prstGeom>
          <a:solidFill>
            <a:srgbClr val="00C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983B02C7-3E3E-4EBB-A81E-2D1B58A197BB}"/>
              </a:ext>
            </a:extLst>
          </p:cNvPr>
          <p:cNvSpPr txBox="1"/>
          <p:nvPr/>
        </p:nvSpPr>
        <p:spPr>
          <a:xfrm>
            <a:off x="3200603" y="4152515"/>
            <a:ext cx="766557" cy="369332"/>
          </a:xfrm>
          <a:prstGeom prst="rect">
            <a:avLst/>
          </a:prstGeom>
          <a:noFill/>
        </p:spPr>
        <p:txBody>
          <a:bodyPr wrap="none" rtlCol="0">
            <a:spAutoFit/>
          </a:bodyPr>
          <a:lstStyle/>
          <a:p>
            <a:r>
              <a:rPr lang="en-US" dirty="0"/>
              <a:t>VNF-B</a:t>
            </a:r>
          </a:p>
        </p:txBody>
      </p:sp>
      <p:sp>
        <p:nvSpPr>
          <p:cNvPr id="29" name="Cube 28">
            <a:extLst>
              <a:ext uri="{FF2B5EF4-FFF2-40B4-BE49-F238E27FC236}">
                <a16:creationId xmlns:a16="http://schemas.microsoft.com/office/drawing/2014/main" id="{16128DC7-2DE7-4A52-9DDE-0D0F00ED85E0}"/>
              </a:ext>
            </a:extLst>
          </p:cNvPr>
          <p:cNvSpPr/>
          <p:nvPr/>
        </p:nvSpPr>
        <p:spPr>
          <a:xfrm>
            <a:off x="5842479" y="4156533"/>
            <a:ext cx="717452" cy="431179"/>
          </a:xfrm>
          <a:prstGeom prst="cube">
            <a:avLst>
              <a:gd name="adj" fmla="val 54364"/>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B1D611D1-C796-49B7-A988-529106269AC5}"/>
              </a:ext>
            </a:extLst>
          </p:cNvPr>
          <p:cNvSpPr txBox="1"/>
          <p:nvPr/>
        </p:nvSpPr>
        <p:spPr>
          <a:xfrm>
            <a:off x="5119213" y="4156533"/>
            <a:ext cx="764953" cy="369332"/>
          </a:xfrm>
          <a:prstGeom prst="rect">
            <a:avLst/>
          </a:prstGeom>
          <a:noFill/>
        </p:spPr>
        <p:txBody>
          <a:bodyPr wrap="none" rtlCol="0">
            <a:spAutoFit/>
          </a:bodyPr>
          <a:lstStyle/>
          <a:p>
            <a:r>
              <a:rPr lang="en-US" dirty="0"/>
              <a:t>VNF-C</a:t>
            </a:r>
          </a:p>
        </p:txBody>
      </p:sp>
      <p:sp>
        <p:nvSpPr>
          <p:cNvPr id="32" name="TextBox 31">
            <a:extLst>
              <a:ext uri="{FF2B5EF4-FFF2-40B4-BE49-F238E27FC236}">
                <a16:creationId xmlns:a16="http://schemas.microsoft.com/office/drawing/2014/main" id="{8D92E40A-3170-4E93-B737-D25BE20783DC}"/>
              </a:ext>
            </a:extLst>
          </p:cNvPr>
          <p:cNvSpPr txBox="1"/>
          <p:nvPr/>
        </p:nvSpPr>
        <p:spPr>
          <a:xfrm>
            <a:off x="1574963" y="2635441"/>
            <a:ext cx="999633" cy="646331"/>
          </a:xfrm>
          <a:prstGeom prst="rect">
            <a:avLst/>
          </a:prstGeom>
          <a:noFill/>
        </p:spPr>
        <p:txBody>
          <a:bodyPr wrap="none" rtlCol="0">
            <a:spAutoFit/>
          </a:bodyPr>
          <a:lstStyle/>
          <a:p>
            <a:r>
              <a:rPr lang="en-US" b="1" dirty="0"/>
              <a:t>Wireless</a:t>
            </a:r>
          </a:p>
          <a:p>
            <a:r>
              <a:rPr lang="en-US" b="1" dirty="0"/>
              <a:t>RAN</a:t>
            </a:r>
          </a:p>
        </p:txBody>
      </p:sp>
      <p:sp>
        <p:nvSpPr>
          <p:cNvPr id="33" name="TextBox 32">
            <a:extLst>
              <a:ext uri="{FF2B5EF4-FFF2-40B4-BE49-F238E27FC236}">
                <a16:creationId xmlns:a16="http://schemas.microsoft.com/office/drawing/2014/main" id="{B4F363E7-CB4B-4AA9-8926-1A67FB3DFACE}"/>
              </a:ext>
            </a:extLst>
          </p:cNvPr>
          <p:cNvSpPr txBox="1"/>
          <p:nvPr/>
        </p:nvSpPr>
        <p:spPr>
          <a:xfrm>
            <a:off x="3581246" y="2787754"/>
            <a:ext cx="863698" cy="369332"/>
          </a:xfrm>
          <a:prstGeom prst="rect">
            <a:avLst/>
          </a:prstGeom>
          <a:noFill/>
        </p:spPr>
        <p:txBody>
          <a:bodyPr wrap="none" rtlCol="0">
            <a:spAutoFit/>
          </a:bodyPr>
          <a:lstStyle/>
          <a:p>
            <a:r>
              <a:rPr lang="en-US" b="1" dirty="0"/>
              <a:t>Optical</a:t>
            </a:r>
          </a:p>
        </p:txBody>
      </p:sp>
      <p:sp>
        <p:nvSpPr>
          <p:cNvPr id="34" name="TextBox 33">
            <a:extLst>
              <a:ext uri="{FF2B5EF4-FFF2-40B4-BE49-F238E27FC236}">
                <a16:creationId xmlns:a16="http://schemas.microsoft.com/office/drawing/2014/main" id="{427B9465-730A-47BD-A935-AD481290A4D2}"/>
              </a:ext>
            </a:extLst>
          </p:cNvPr>
          <p:cNvSpPr txBox="1"/>
          <p:nvPr/>
        </p:nvSpPr>
        <p:spPr>
          <a:xfrm>
            <a:off x="5620370" y="2787754"/>
            <a:ext cx="482824" cy="369332"/>
          </a:xfrm>
          <a:prstGeom prst="rect">
            <a:avLst/>
          </a:prstGeom>
          <a:noFill/>
        </p:spPr>
        <p:txBody>
          <a:bodyPr wrap="none" rtlCol="0">
            <a:spAutoFit/>
          </a:bodyPr>
          <a:lstStyle/>
          <a:p>
            <a:r>
              <a:rPr lang="en-US" b="1" dirty="0"/>
              <a:t>IoT</a:t>
            </a:r>
          </a:p>
        </p:txBody>
      </p:sp>
      <p:sp>
        <p:nvSpPr>
          <p:cNvPr id="35" name="Rectangle: Rounded Corners 34">
            <a:extLst>
              <a:ext uri="{FF2B5EF4-FFF2-40B4-BE49-F238E27FC236}">
                <a16:creationId xmlns:a16="http://schemas.microsoft.com/office/drawing/2014/main" id="{0371F320-9924-43BD-BBD5-D870F03B4A0B}"/>
              </a:ext>
            </a:extLst>
          </p:cNvPr>
          <p:cNvSpPr/>
          <p:nvPr/>
        </p:nvSpPr>
        <p:spPr>
          <a:xfrm>
            <a:off x="1220519" y="2643188"/>
            <a:ext cx="1796594" cy="2054972"/>
          </a:xfrm>
          <a:prstGeom prst="roundRect">
            <a:avLst>
              <a:gd name="adj" fmla="val 3652"/>
            </a:avLst>
          </a:prstGeom>
          <a:no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Rounded Corners 35">
            <a:extLst>
              <a:ext uri="{FF2B5EF4-FFF2-40B4-BE49-F238E27FC236}">
                <a16:creationId xmlns:a16="http://schemas.microsoft.com/office/drawing/2014/main" id="{4749AA20-F4F6-40E4-97A9-2CB0A12A105D}"/>
              </a:ext>
            </a:extLst>
          </p:cNvPr>
          <p:cNvSpPr/>
          <p:nvPr/>
        </p:nvSpPr>
        <p:spPr>
          <a:xfrm>
            <a:off x="3090399" y="2643188"/>
            <a:ext cx="1796594" cy="2054972"/>
          </a:xfrm>
          <a:prstGeom prst="roundRect">
            <a:avLst>
              <a:gd name="adj" fmla="val 3652"/>
            </a:avLst>
          </a:prstGeom>
          <a:noFill/>
          <a:ln w="38100">
            <a:solidFill>
              <a:srgbClr val="00C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Rounded Corners 36">
            <a:extLst>
              <a:ext uri="{FF2B5EF4-FFF2-40B4-BE49-F238E27FC236}">
                <a16:creationId xmlns:a16="http://schemas.microsoft.com/office/drawing/2014/main" id="{B016E218-0D3C-4D51-B332-03B156131A9A}"/>
              </a:ext>
            </a:extLst>
          </p:cNvPr>
          <p:cNvSpPr/>
          <p:nvPr/>
        </p:nvSpPr>
        <p:spPr>
          <a:xfrm>
            <a:off x="4960279" y="2643188"/>
            <a:ext cx="1796594" cy="2054972"/>
          </a:xfrm>
          <a:prstGeom prst="roundRect">
            <a:avLst>
              <a:gd name="adj" fmla="val 3652"/>
            </a:avLst>
          </a:prstGeom>
          <a:noFill/>
          <a:ln w="3810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7239DD78-BE44-4AC6-A91F-225BAE64A6DA}"/>
              </a:ext>
            </a:extLst>
          </p:cNvPr>
          <p:cNvSpPr txBox="1"/>
          <p:nvPr/>
        </p:nvSpPr>
        <p:spPr>
          <a:xfrm>
            <a:off x="0" y="2773940"/>
            <a:ext cx="1257973" cy="646331"/>
          </a:xfrm>
          <a:prstGeom prst="rect">
            <a:avLst/>
          </a:prstGeom>
          <a:noFill/>
        </p:spPr>
        <p:txBody>
          <a:bodyPr wrap="none" rtlCol="0">
            <a:spAutoFit/>
          </a:bodyPr>
          <a:lstStyle/>
          <a:p>
            <a:r>
              <a:rPr lang="en-US" b="1" dirty="0">
                <a:solidFill>
                  <a:srgbClr val="0000CC"/>
                </a:solidFill>
              </a:rPr>
              <a:t>Technology</a:t>
            </a:r>
          </a:p>
          <a:p>
            <a:r>
              <a:rPr lang="en-US" b="1" dirty="0">
                <a:solidFill>
                  <a:srgbClr val="0000CC"/>
                </a:solidFill>
              </a:rPr>
              <a:t>Domain</a:t>
            </a:r>
          </a:p>
        </p:txBody>
      </p:sp>
      <p:sp>
        <p:nvSpPr>
          <p:cNvPr id="39" name="Cube 38">
            <a:extLst>
              <a:ext uri="{FF2B5EF4-FFF2-40B4-BE49-F238E27FC236}">
                <a16:creationId xmlns:a16="http://schemas.microsoft.com/office/drawing/2014/main" id="{FD761D2D-9BC8-48CB-8C75-21696591036E}"/>
              </a:ext>
            </a:extLst>
          </p:cNvPr>
          <p:cNvSpPr/>
          <p:nvPr/>
        </p:nvSpPr>
        <p:spPr>
          <a:xfrm>
            <a:off x="2194072" y="3553338"/>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7E5BF391-2E03-48F5-855D-2890C9AC3C4E}"/>
              </a:ext>
            </a:extLst>
          </p:cNvPr>
          <p:cNvSpPr txBox="1"/>
          <p:nvPr/>
        </p:nvSpPr>
        <p:spPr>
          <a:xfrm>
            <a:off x="81048" y="4894667"/>
            <a:ext cx="6646330" cy="3539430"/>
          </a:xfrm>
          <a:prstGeom prst="rect">
            <a:avLst/>
          </a:prstGeom>
          <a:noFill/>
        </p:spPr>
        <p:txBody>
          <a:bodyPr wrap="square" rtlCol="0">
            <a:spAutoFit/>
          </a:bodyPr>
          <a:lstStyle/>
          <a:p>
            <a:r>
              <a:rPr lang="en-US" sz="1600" b="1" dirty="0">
                <a:solidFill>
                  <a:srgbClr val="FF0000"/>
                </a:solidFill>
              </a:rPr>
              <a:t>PROBLEM DESCRIPTION</a:t>
            </a:r>
          </a:p>
          <a:p>
            <a:r>
              <a:rPr lang="en-US" sz="1600" dirty="0"/>
              <a:t>Pictured above are three different kinds of PNFs. In orange are wireless (RAN) base stations, such as 5G DU units and their corresponding 5G VNFs. For Optical, there are SOTN PNFs for example as used in the CCVPN use case. Then pictured in green are IoT PNFs. These might include things like smart home units, smart doorbells and the like.</a:t>
            </a:r>
          </a:p>
          <a:p>
            <a:endParaRPr lang="en-US" sz="1600" dirty="0"/>
          </a:p>
          <a:p>
            <a:r>
              <a:rPr lang="en-US" sz="1600" dirty="0"/>
              <a:t>Each of these PNFs fall into a domain category, Wireless, Optical, IoT. These categories are just example categories. There will be many other divisions.</a:t>
            </a:r>
          </a:p>
          <a:p>
            <a:endParaRPr lang="en-US" sz="1600" dirty="0"/>
          </a:p>
          <a:p>
            <a:r>
              <a:rPr lang="en-US" sz="1600" dirty="0"/>
              <a:t>Each of these categories of PNFs &amp; VNFs will have attending Controllers.</a:t>
            </a:r>
          </a:p>
          <a:p>
            <a:endParaRPr lang="en-US" sz="1600" dirty="0"/>
          </a:p>
          <a:p>
            <a:r>
              <a:rPr lang="en-US" sz="1600" dirty="0"/>
              <a:t>For any service provider, (w/ a mix of different vendor NFs, they will have the same Controller)</a:t>
            </a:r>
          </a:p>
        </p:txBody>
      </p:sp>
      <p:sp>
        <p:nvSpPr>
          <p:cNvPr id="48" name="Rectangle: Rounded Corners 47">
            <a:extLst>
              <a:ext uri="{FF2B5EF4-FFF2-40B4-BE49-F238E27FC236}">
                <a16:creationId xmlns:a16="http://schemas.microsoft.com/office/drawing/2014/main" id="{599C6EE1-8094-4F0E-949D-851C9691C1C5}"/>
              </a:ext>
            </a:extLst>
          </p:cNvPr>
          <p:cNvSpPr/>
          <p:nvPr/>
        </p:nvSpPr>
        <p:spPr>
          <a:xfrm>
            <a:off x="4923358" y="1516160"/>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6BC4565B-379C-4144-82FD-7C45B4938C36}"/>
              </a:ext>
            </a:extLst>
          </p:cNvPr>
          <p:cNvSpPr txBox="1"/>
          <p:nvPr/>
        </p:nvSpPr>
        <p:spPr>
          <a:xfrm>
            <a:off x="5025518" y="1512948"/>
            <a:ext cx="1097480" cy="461665"/>
          </a:xfrm>
          <a:prstGeom prst="rect">
            <a:avLst/>
          </a:prstGeom>
          <a:noFill/>
        </p:spPr>
        <p:txBody>
          <a:bodyPr wrap="none" rtlCol="0">
            <a:spAutoFit/>
          </a:bodyPr>
          <a:lstStyle/>
          <a:p>
            <a:pPr algn="ctr"/>
            <a:r>
              <a:rPr lang="en-US" sz="1200" b="1" dirty="0">
                <a:solidFill>
                  <a:schemeClr val="bg1"/>
                </a:solidFill>
              </a:rPr>
              <a:t>[New/Future] </a:t>
            </a:r>
          </a:p>
          <a:p>
            <a:pPr algn="ctr"/>
            <a:r>
              <a:rPr lang="en-US" sz="1200" b="1" dirty="0">
                <a:solidFill>
                  <a:schemeClr val="bg1"/>
                </a:solidFill>
              </a:rPr>
              <a:t>X controller</a:t>
            </a:r>
          </a:p>
        </p:txBody>
      </p:sp>
    </p:spTree>
    <p:extLst>
      <p:ext uri="{BB962C8B-B14F-4D97-AF65-F5344CB8AC3E}">
        <p14:creationId xmlns:p14="http://schemas.microsoft.com/office/powerpoint/2010/main" val="169969233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5BB263D0-C54A-47D2-9295-8E69BC9A93C9}"/>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CE2B2B99-2F5C-4D0C-9C47-1C66AA389E37}"/>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BCA09222-149B-496E-A5EE-882BA7CBFC44}"/>
                </a:ext>
              </a:extLst>
            </p:cNvPr>
            <p:cNvSpPr txBox="1"/>
            <p:nvPr/>
          </p:nvSpPr>
          <p:spPr>
            <a:xfrm>
              <a:off x="1601389" y="-17858"/>
              <a:ext cx="3661580"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NF Controller Concepts</a:t>
              </a:r>
            </a:p>
          </p:txBody>
        </p:sp>
        <p:sp>
          <p:nvSpPr>
            <p:cNvPr id="7" name="Rectangle 6">
              <a:extLst>
                <a:ext uri="{FF2B5EF4-FFF2-40B4-BE49-F238E27FC236}">
                  <a16:creationId xmlns:a16="http://schemas.microsoft.com/office/drawing/2014/main" id="{4C559A74-55AC-4F34-A73E-23DFC404F3BA}"/>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7" name="TextBox 16">
            <a:extLst>
              <a:ext uri="{FF2B5EF4-FFF2-40B4-BE49-F238E27FC236}">
                <a16:creationId xmlns:a16="http://schemas.microsoft.com/office/drawing/2014/main" id="{9BD47F9E-CF60-47EE-B7A5-38F21A74D40A}"/>
              </a:ext>
            </a:extLst>
          </p:cNvPr>
          <p:cNvSpPr txBox="1"/>
          <p:nvPr/>
        </p:nvSpPr>
        <p:spPr>
          <a:xfrm>
            <a:off x="50996" y="517204"/>
            <a:ext cx="6606979" cy="7725192"/>
          </a:xfrm>
          <a:prstGeom prst="rect">
            <a:avLst/>
          </a:prstGeom>
          <a:noFill/>
        </p:spPr>
        <p:txBody>
          <a:bodyPr wrap="square" rtlCol="0">
            <a:spAutoFit/>
          </a:bodyPr>
          <a:lstStyle/>
          <a:p>
            <a:r>
              <a:rPr lang="en-US" sz="1600" b="1" dirty="0">
                <a:solidFill>
                  <a:srgbClr val="FF0000"/>
                </a:solidFill>
              </a:rPr>
              <a:t>ONAP PLATFORM </a:t>
            </a:r>
            <a:r>
              <a:rPr lang="en-US" sz="1600" b="1" i="1" dirty="0">
                <a:solidFill>
                  <a:srgbClr val="FF0000"/>
                </a:solidFill>
              </a:rPr>
              <a:t>CONTROLLERS (Persona)</a:t>
            </a:r>
          </a:p>
          <a:p>
            <a:r>
              <a:rPr lang="en-US" sz="1600" dirty="0">
                <a:solidFill>
                  <a:srgbClr val="0000CC"/>
                </a:solidFill>
              </a:rPr>
              <a:t>(SDN-C (SDN-R), VF-C, APP-C, </a:t>
            </a:r>
            <a:r>
              <a:rPr lang="en-US" sz="1600" dirty="0" err="1">
                <a:solidFill>
                  <a:srgbClr val="0000CC"/>
                </a:solidFill>
              </a:rPr>
              <a:t>xyz</a:t>
            </a:r>
            <a:r>
              <a:rPr lang="en-US" sz="1600" dirty="0">
                <a:solidFill>
                  <a:srgbClr val="0000CC"/>
                </a:solidFill>
              </a:rPr>
              <a:t>-C)</a:t>
            </a:r>
          </a:p>
          <a:p>
            <a:r>
              <a:rPr lang="en-US" sz="1600" b="1" dirty="0">
                <a:solidFill>
                  <a:srgbClr val="FF0000"/>
                </a:solidFill>
              </a:rPr>
              <a:t>DESCRIPTION</a:t>
            </a:r>
          </a:p>
          <a:p>
            <a:r>
              <a:rPr lang="en-US" sz="1600" dirty="0"/>
              <a:t>ONAP Platform-Type controllers are SDN-C, SDN-R, VF-C and APP-C. These are specific types of ONAP projects that are controllers to NFs.</a:t>
            </a:r>
          </a:p>
          <a:p>
            <a:endParaRPr lang="en-US" sz="1600" dirty="0"/>
          </a:p>
          <a:p>
            <a:endParaRPr lang="en-US" sz="1600" dirty="0"/>
          </a:p>
          <a:p>
            <a:endParaRPr lang="en-US" sz="1600" dirty="0"/>
          </a:p>
          <a:p>
            <a:endParaRPr lang="en-US" sz="1600" dirty="0"/>
          </a:p>
          <a:p>
            <a:endParaRPr lang="en-US" sz="1600" dirty="0"/>
          </a:p>
          <a:p>
            <a:endParaRPr lang="en-US" sz="1600" dirty="0"/>
          </a:p>
          <a:p>
            <a:r>
              <a:rPr lang="en-US" sz="1600" b="1" i="1" dirty="0">
                <a:solidFill>
                  <a:srgbClr val="FF0000"/>
                </a:solidFill>
              </a:rPr>
              <a:t>Regional CONTROLLER (Instances)</a:t>
            </a:r>
          </a:p>
          <a:p>
            <a:r>
              <a:rPr lang="en-US" sz="1600" dirty="0">
                <a:solidFill>
                  <a:srgbClr val="0000CC"/>
                </a:solidFill>
              </a:rPr>
              <a:t>Regional Deployment (instances) of Controllers</a:t>
            </a:r>
          </a:p>
          <a:p>
            <a:r>
              <a:rPr lang="en-US" sz="1600" b="1" dirty="0">
                <a:solidFill>
                  <a:srgbClr val="FF0000"/>
                </a:solidFill>
              </a:rPr>
              <a:t>DESCRIPTION</a:t>
            </a:r>
          </a:p>
          <a:p>
            <a:r>
              <a:rPr lang="en-US" sz="1600" dirty="0"/>
              <a:t>Regional Controllers are specific instances of ONAP platform-type controllers deployed to a particular region or responsible for a particular region. For example SDN-C deployment #1 responsible for the western part of a country, and SDN-C deployment #2 responsible for the eastern part of a country</a:t>
            </a:r>
          </a:p>
          <a:p>
            <a:endParaRPr lang="en-US" sz="1600" dirty="0"/>
          </a:p>
          <a:p>
            <a:endParaRPr lang="en-US" sz="1600" dirty="0"/>
          </a:p>
          <a:p>
            <a:endParaRPr lang="en-US" sz="1600" dirty="0"/>
          </a:p>
          <a:p>
            <a:endParaRPr lang="en-US" sz="1600" dirty="0"/>
          </a:p>
          <a:p>
            <a:endParaRPr lang="en-US" sz="1600" dirty="0"/>
          </a:p>
          <a:p>
            <a:endParaRPr lang="en-US" sz="1600" dirty="0"/>
          </a:p>
          <a:p>
            <a:endParaRPr lang="en-US" sz="1600" dirty="0"/>
          </a:p>
          <a:p>
            <a:r>
              <a:rPr lang="en-US" sz="1600" b="1" dirty="0">
                <a:solidFill>
                  <a:srgbClr val="FF0000"/>
                </a:solidFill>
              </a:rPr>
              <a:t>External (to ONAP) </a:t>
            </a:r>
            <a:r>
              <a:rPr lang="en-US" sz="1600" b="1" i="1" dirty="0">
                <a:solidFill>
                  <a:srgbClr val="FF0000"/>
                </a:solidFill>
              </a:rPr>
              <a:t>CONTROLLERS</a:t>
            </a:r>
          </a:p>
          <a:p>
            <a:r>
              <a:rPr lang="en-US" sz="1600" dirty="0">
                <a:solidFill>
                  <a:srgbClr val="0000CC"/>
                </a:solidFill>
              </a:rPr>
              <a:t>(OSS): EMS, NMS, Vendor proprietary controllers, </a:t>
            </a:r>
            <a:r>
              <a:rPr lang="en-US" sz="1600" dirty="0" err="1">
                <a:solidFill>
                  <a:srgbClr val="0000CC"/>
                </a:solidFill>
              </a:rPr>
              <a:t>etc</a:t>
            </a:r>
            <a:endParaRPr lang="en-US" sz="1600" dirty="0">
              <a:solidFill>
                <a:srgbClr val="0000CC"/>
              </a:solidFill>
            </a:endParaRPr>
          </a:p>
          <a:p>
            <a:r>
              <a:rPr lang="en-US" sz="1600" b="1" dirty="0">
                <a:solidFill>
                  <a:srgbClr val="FF0000"/>
                </a:solidFill>
              </a:rPr>
              <a:t>DESCRIPTION</a:t>
            </a:r>
          </a:p>
          <a:p>
            <a:r>
              <a:rPr lang="en-US" sz="1600" dirty="0"/>
              <a:t>ONAP External Controllers that reside outside of ONAP that perform management functions with the PNF and VNFs. Incl. Vendor-proprietary controllers e.g. SDN-C</a:t>
            </a:r>
          </a:p>
        </p:txBody>
      </p:sp>
      <p:pic>
        <p:nvPicPr>
          <p:cNvPr id="18" name="Picture 17">
            <a:extLst>
              <a:ext uri="{FF2B5EF4-FFF2-40B4-BE49-F238E27FC236}">
                <a16:creationId xmlns:a16="http://schemas.microsoft.com/office/drawing/2014/main" id="{4C8A822F-8687-45F3-B361-CC7F874A506F}"/>
              </a:ext>
            </a:extLst>
          </p:cNvPr>
          <p:cNvPicPr>
            <a:picLocks noChangeAspect="1"/>
          </p:cNvPicPr>
          <p:nvPr/>
        </p:nvPicPr>
        <p:blipFill>
          <a:blip r:embed="rId2"/>
          <a:stretch>
            <a:fillRect/>
          </a:stretch>
        </p:blipFill>
        <p:spPr>
          <a:xfrm>
            <a:off x="2466344" y="5126317"/>
            <a:ext cx="2081518" cy="1461820"/>
          </a:xfrm>
          <a:prstGeom prst="rect">
            <a:avLst/>
          </a:prstGeom>
        </p:spPr>
      </p:pic>
      <p:sp>
        <p:nvSpPr>
          <p:cNvPr id="19" name="Rectangle: Rounded Corners 18">
            <a:extLst>
              <a:ext uri="{FF2B5EF4-FFF2-40B4-BE49-F238E27FC236}">
                <a16:creationId xmlns:a16="http://schemas.microsoft.com/office/drawing/2014/main" id="{4965B247-F605-45B3-9596-63229FC51C14}"/>
              </a:ext>
            </a:extLst>
          </p:cNvPr>
          <p:cNvSpPr/>
          <p:nvPr/>
        </p:nvSpPr>
        <p:spPr>
          <a:xfrm>
            <a:off x="646153" y="533017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5841E4D4-FB0F-4389-A15C-FA5C35C87763}"/>
              </a:ext>
            </a:extLst>
          </p:cNvPr>
          <p:cNvSpPr/>
          <p:nvPr/>
        </p:nvSpPr>
        <p:spPr>
          <a:xfrm>
            <a:off x="4645511" y="5344919"/>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A35E94F9-FFA1-4A23-BA1D-27CDDAD93A32}"/>
              </a:ext>
            </a:extLst>
          </p:cNvPr>
          <p:cNvSpPr txBox="1"/>
          <p:nvPr/>
        </p:nvSpPr>
        <p:spPr>
          <a:xfrm>
            <a:off x="947734" y="5426926"/>
            <a:ext cx="583813" cy="276999"/>
          </a:xfrm>
          <a:prstGeom prst="rect">
            <a:avLst/>
          </a:prstGeom>
          <a:noFill/>
        </p:spPr>
        <p:txBody>
          <a:bodyPr wrap="none" rtlCol="0">
            <a:spAutoFit/>
          </a:bodyPr>
          <a:lstStyle/>
          <a:p>
            <a:pPr algn="ctr"/>
            <a:r>
              <a:rPr lang="en-US" sz="1200" b="1" dirty="0">
                <a:solidFill>
                  <a:schemeClr val="bg1"/>
                </a:solidFill>
              </a:rPr>
              <a:t>SDN-C</a:t>
            </a:r>
          </a:p>
        </p:txBody>
      </p:sp>
      <p:sp>
        <p:nvSpPr>
          <p:cNvPr id="22" name="TextBox 21">
            <a:extLst>
              <a:ext uri="{FF2B5EF4-FFF2-40B4-BE49-F238E27FC236}">
                <a16:creationId xmlns:a16="http://schemas.microsoft.com/office/drawing/2014/main" id="{35CD1CBB-8116-4446-BCFB-A78D0BE431ED}"/>
              </a:ext>
            </a:extLst>
          </p:cNvPr>
          <p:cNvSpPr txBox="1"/>
          <p:nvPr/>
        </p:nvSpPr>
        <p:spPr>
          <a:xfrm>
            <a:off x="4983715" y="5466399"/>
            <a:ext cx="583814" cy="276999"/>
          </a:xfrm>
          <a:prstGeom prst="rect">
            <a:avLst/>
          </a:prstGeom>
          <a:noFill/>
        </p:spPr>
        <p:txBody>
          <a:bodyPr wrap="none" rtlCol="0">
            <a:spAutoFit/>
          </a:bodyPr>
          <a:lstStyle/>
          <a:p>
            <a:pPr algn="ctr"/>
            <a:r>
              <a:rPr lang="en-US" sz="1200" b="1">
                <a:solidFill>
                  <a:schemeClr val="bg1"/>
                </a:solidFill>
              </a:rPr>
              <a:t>SDN-C</a:t>
            </a:r>
            <a:endParaRPr lang="en-US" sz="1200" b="1" dirty="0">
              <a:solidFill>
                <a:schemeClr val="bg1"/>
              </a:solidFill>
            </a:endParaRPr>
          </a:p>
        </p:txBody>
      </p:sp>
      <p:sp>
        <p:nvSpPr>
          <p:cNvPr id="23" name="TextBox 22">
            <a:extLst>
              <a:ext uri="{FF2B5EF4-FFF2-40B4-BE49-F238E27FC236}">
                <a16:creationId xmlns:a16="http://schemas.microsoft.com/office/drawing/2014/main" id="{2A429CE5-4118-4D71-93DB-DECB3679D7C7}"/>
              </a:ext>
            </a:extLst>
          </p:cNvPr>
          <p:cNvSpPr txBox="1"/>
          <p:nvPr/>
        </p:nvSpPr>
        <p:spPr>
          <a:xfrm>
            <a:off x="2426010" y="8007165"/>
            <a:ext cx="558166" cy="369332"/>
          </a:xfrm>
          <a:prstGeom prst="rect">
            <a:avLst/>
          </a:prstGeom>
          <a:noFill/>
        </p:spPr>
        <p:txBody>
          <a:bodyPr wrap="none" rtlCol="0">
            <a:spAutoFit/>
          </a:bodyPr>
          <a:lstStyle/>
          <a:p>
            <a:r>
              <a:rPr lang="en-US" dirty="0"/>
              <a:t>PNF</a:t>
            </a:r>
          </a:p>
        </p:txBody>
      </p:sp>
      <p:sp>
        <p:nvSpPr>
          <p:cNvPr id="24" name="Cube 23">
            <a:extLst>
              <a:ext uri="{FF2B5EF4-FFF2-40B4-BE49-F238E27FC236}">
                <a16:creationId xmlns:a16="http://schemas.microsoft.com/office/drawing/2014/main" id="{D44F80CC-8EC8-429A-8F3E-D9050F704FB4}"/>
              </a:ext>
            </a:extLst>
          </p:cNvPr>
          <p:cNvSpPr/>
          <p:nvPr/>
        </p:nvSpPr>
        <p:spPr>
          <a:xfrm>
            <a:off x="3107417" y="7965701"/>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Cube 24">
            <a:extLst>
              <a:ext uri="{FF2B5EF4-FFF2-40B4-BE49-F238E27FC236}">
                <a16:creationId xmlns:a16="http://schemas.microsoft.com/office/drawing/2014/main" id="{6B005CF7-E515-4EEB-983D-4D8AF09D7CDE}"/>
              </a:ext>
            </a:extLst>
          </p:cNvPr>
          <p:cNvSpPr/>
          <p:nvPr/>
        </p:nvSpPr>
        <p:spPr>
          <a:xfrm>
            <a:off x="3024552" y="8500423"/>
            <a:ext cx="717452" cy="431179"/>
          </a:xfrm>
          <a:prstGeom prst="cube">
            <a:avLst>
              <a:gd name="adj" fmla="val 54364"/>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6707A59B-3722-4485-813B-D09034ECA0DC}"/>
              </a:ext>
            </a:extLst>
          </p:cNvPr>
          <p:cNvSpPr txBox="1"/>
          <p:nvPr/>
        </p:nvSpPr>
        <p:spPr>
          <a:xfrm>
            <a:off x="1140023" y="8419395"/>
            <a:ext cx="1984646" cy="646331"/>
          </a:xfrm>
          <a:prstGeom prst="rect">
            <a:avLst/>
          </a:prstGeom>
          <a:noFill/>
        </p:spPr>
        <p:txBody>
          <a:bodyPr wrap="none" rtlCol="0">
            <a:spAutoFit/>
          </a:bodyPr>
          <a:lstStyle/>
          <a:p>
            <a:r>
              <a:rPr lang="en-US" dirty="0"/>
              <a:t>External Controller,</a:t>
            </a:r>
          </a:p>
          <a:p>
            <a:r>
              <a:rPr lang="en-US" dirty="0"/>
              <a:t>EMS, NMS</a:t>
            </a:r>
          </a:p>
        </p:txBody>
      </p:sp>
      <p:sp>
        <p:nvSpPr>
          <p:cNvPr id="2" name="TextBox 1">
            <a:extLst>
              <a:ext uri="{FF2B5EF4-FFF2-40B4-BE49-F238E27FC236}">
                <a16:creationId xmlns:a16="http://schemas.microsoft.com/office/drawing/2014/main" id="{A6C8E020-87B8-48F5-A805-CA0D2F9CC86B}"/>
              </a:ext>
            </a:extLst>
          </p:cNvPr>
          <p:cNvSpPr txBox="1"/>
          <p:nvPr/>
        </p:nvSpPr>
        <p:spPr>
          <a:xfrm>
            <a:off x="14065" y="5018996"/>
            <a:ext cx="2229969" cy="369332"/>
          </a:xfrm>
          <a:prstGeom prst="rect">
            <a:avLst/>
          </a:prstGeom>
          <a:noFill/>
        </p:spPr>
        <p:txBody>
          <a:bodyPr wrap="none" rtlCol="0">
            <a:spAutoFit/>
          </a:bodyPr>
          <a:lstStyle/>
          <a:p>
            <a:r>
              <a:rPr lang="en-US" dirty="0"/>
              <a:t>ONAP Deployment #1</a:t>
            </a:r>
          </a:p>
        </p:txBody>
      </p:sp>
      <p:sp>
        <p:nvSpPr>
          <p:cNvPr id="27" name="TextBox 26">
            <a:extLst>
              <a:ext uri="{FF2B5EF4-FFF2-40B4-BE49-F238E27FC236}">
                <a16:creationId xmlns:a16="http://schemas.microsoft.com/office/drawing/2014/main" id="{6F0F718A-F17B-4B12-BB44-E86293EA6BB8}"/>
              </a:ext>
            </a:extLst>
          </p:cNvPr>
          <p:cNvSpPr txBox="1"/>
          <p:nvPr/>
        </p:nvSpPr>
        <p:spPr>
          <a:xfrm>
            <a:off x="4504966" y="5018996"/>
            <a:ext cx="2229969" cy="369332"/>
          </a:xfrm>
          <a:prstGeom prst="rect">
            <a:avLst/>
          </a:prstGeom>
          <a:noFill/>
        </p:spPr>
        <p:txBody>
          <a:bodyPr wrap="none" rtlCol="0">
            <a:spAutoFit/>
          </a:bodyPr>
          <a:lstStyle/>
          <a:p>
            <a:r>
              <a:rPr lang="en-US" dirty="0"/>
              <a:t>ONAP Deployment #2</a:t>
            </a:r>
          </a:p>
        </p:txBody>
      </p:sp>
      <p:sp>
        <p:nvSpPr>
          <p:cNvPr id="8" name="Rectangle 7">
            <a:extLst>
              <a:ext uri="{FF2B5EF4-FFF2-40B4-BE49-F238E27FC236}">
                <a16:creationId xmlns:a16="http://schemas.microsoft.com/office/drawing/2014/main" id="{467A3FD8-7BD0-40AB-A81B-384759E3CDBF}"/>
              </a:ext>
            </a:extLst>
          </p:cNvPr>
          <p:cNvSpPr/>
          <p:nvPr/>
        </p:nvSpPr>
        <p:spPr>
          <a:xfrm>
            <a:off x="938205" y="1865038"/>
            <a:ext cx="4619640" cy="1098627"/>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j</a:t>
            </a:r>
          </a:p>
        </p:txBody>
      </p:sp>
      <p:sp>
        <p:nvSpPr>
          <p:cNvPr id="9" name="Rectangle: Rounded Corners 8">
            <a:extLst>
              <a:ext uri="{FF2B5EF4-FFF2-40B4-BE49-F238E27FC236}">
                <a16:creationId xmlns:a16="http://schemas.microsoft.com/office/drawing/2014/main" id="{31EF0FFA-BC57-47A0-8770-BD97D19E3593}"/>
              </a:ext>
            </a:extLst>
          </p:cNvPr>
          <p:cNvSpPr/>
          <p:nvPr/>
        </p:nvSpPr>
        <p:spPr>
          <a:xfrm>
            <a:off x="2701176"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088A2CDA-8BB3-45BD-AAC2-C43E87B81878}"/>
              </a:ext>
            </a:extLst>
          </p:cNvPr>
          <p:cNvGrpSpPr/>
          <p:nvPr/>
        </p:nvGrpSpPr>
        <p:grpSpPr>
          <a:xfrm>
            <a:off x="1305319" y="2373411"/>
            <a:ext cx="1225034" cy="488603"/>
            <a:chOff x="1305319" y="2373411"/>
            <a:chExt cx="1225034" cy="488603"/>
          </a:xfrm>
        </p:grpSpPr>
        <p:sp>
          <p:nvSpPr>
            <p:cNvPr id="11" name="Rectangle: Rounded Corners 10">
              <a:extLst>
                <a:ext uri="{FF2B5EF4-FFF2-40B4-BE49-F238E27FC236}">
                  <a16:creationId xmlns:a16="http://schemas.microsoft.com/office/drawing/2014/main" id="{B7BFED4E-5346-4CC5-B4D6-D81BE55ADDB7}"/>
                </a:ext>
              </a:extLst>
            </p:cNvPr>
            <p:cNvSpPr/>
            <p:nvPr/>
          </p:nvSpPr>
          <p:spPr>
            <a:xfrm>
              <a:off x="1305319"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4B63CE17-B4BB-43D2-A2DE-6F029AE923BB}"/>
                </a:ext>
              </a:extLst>
            </p:cNvPr>
            <p:cNvSpPr txBox="1"/>
            <p:nvPr/>
          </p:nvSpPr>
          <p:spPr>
            <a:xfrm>
              <a:off x="1685584" y="2497809"/>
              <a:ext cx="474810" cy="276999"/>
            </a:xfrm>
            <a:prstGeom prst="rect">
              <a:avLst/>
            </a:prstGeom>
            <a:noFill/>
          </p:spPr>
          <p:txBody>
            <a:bodyPr wrap="none" rtlCol="0">
              <a:spAutoFit/>
            </a:bodyPr>
            <a:lstStyle/>
            <a:p>
              <a:pPr algn="ctr"/>
              <a:r>
                <a:rPr lang="en-US" sz="1200" b="1" dirty="0">
                  <a:solidFill>
                    <a:schemeClr val="bg1"/>
                  </a:solidFill>
                </a:rPr>
                <a:t>VF-C</a:t>
              </a:r>
            </a:p>
          </p:txBody>
        </p:sp>
      </p:grpSp>
      <p:sp>
        <p:nvSpPr>
          <p:cNvPr id="13" name="TextBox 12">
            <a:extLst>
              <a:ext uri="{FF2B5EF4-FFF2-40B4-BE49-F238E27FC236}">
                <a16:creationId xmlns:a16="http://schemas.microsoft.com/office/drawing/2014/main" id="{BF24E451-AC67-4AFE-9111-C9DA138DBAAF}"/>
              </a:ext>
            </a:extLst>
          </p:cNvPr>
          <p:cNvSpPr txBox="1"/>
          <p:nvPr/>
        </p:nvSpPr>
        <p:spPr>
          <a:xfrm>
            <a:off x="3002757" y="2393966"/>
            <a:ext cx="583814" cy="461665"/>
          </a:xfrm>
          <a:prstGeom prst="rect">
            <a:avLst/>
          </a:prstGeom>
          <a:noFill/>
        </p:spPr>
        <p:txBody>
          <a:bodyPr wrap="none" rtlCol="0">
            <a:spAutoFit/>
          </a:bodyPr>
          <a:lstStyle/>
          <a:p>
            <a:pPr algn="ctr"/>
            <a:r>
              <a:rPr lang="en-US" sz="1200" b="1" dirty="0">
                <a:solidFill>
                  <a:schemeClr val="bg1"/>
                </a:solidFill>
              </a:rPr>
              <a:t>SDN-C</a:t>
            </a:r>
          </a:p>
          <a:p>
            <a:pPr algn="ctr"/>
            <a:r>
              <a:rPr lang="en-US" sz="1200" b="1" dirty="0">
                <a:solidFill>
                  <a:schemeClr val="bg1"/>
                </a:solidFill>
              </a:rPr>
              <a:t>SDN-R</a:t>
            </a:r>
          </a:p>
        </p:txBody>
      </p:sp>
      <p:grpSp>
        <p:nvGrpSpPr>
          <p:cNvPr id="34" name="Group 33">
            <a:extLst>
              <a:ext uri="{FF2B5EF4-FFF2-40B4-BE49-F238E27FC236}">
                <a16:creationId xmlns:a16="http://schemas.microsoft.com/office/drawing/2014/main" id="{1F97CDF6-D877-4681-8A3A-E06ED20F061C}"/>
              </a:ext>
            </a:extLst>
          </p:cNvPr>
          <p:cNvGrpSpPr/>
          <p:nvPr/>
        </p:nvGrpSpPr>
        <p:grpSpPr>
          <a:xfrm>
            <a:off x="4097034" y="2373411"/>
            <a:ext cx="1225034" cy="488603"/>
            <a:chOff x="4097034" y="2373411"/>
            <a:chExt cx="1225034" cy="488603"/>
          </a:xfrm>
        </p:grpSpPr>
        <p:sp>
          <p:nvSpPr>
            <p:cNvPr id="10" name="Rectangle: Rounded Corners 9">
              <a:extLst>
                <a:ext uri="{FF2B5EF4-FFF2-40B4-BE49-F238E27FC236}">
                  <a16:creationId xmlns:a16="http://schemas.microsoft.com/office/drawing/2014/main" id="{4D033980-3A3F-4664-A68D-206EA5ABC449}"/>
                </a:ext>
              </a:extLst>
            </p:cNvPr>
            <p:cNvSpPr/>
            <p:nvPr/>
          </p:nvSpPr>
          <p:spPr>
            <a:xfrm>
              <a:off x="4097034"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0AA19B6E-5656-4C90-A988-37CB7FCCAD1E}"/>
                </a:ext>
              </a:extLst>
            </p:cNvPr>
            <p:cNvSpPr txBox="1"/>
            <p:nvPr/>
          </p:nvSpPr>
          <p:spPr>
            <a:xfrm>
              <a:off x="4332445" y="2494891"/>
              <a:ext cx="775551" cy="276999"/>
            </a:xfrm>
            <a:prstGeom prst="rect">
              <a:avLst/>
            </a:prstGeom>
            <a:noFill/>
          </p:spPr>
          <p:txBody>
            <a:bodyPr wrap="none" rtlCol="0">
              <a:spAutoFit/>
            </a:bodyPr>
            <a:lstStyle/>
            <a:p>
              <a:pPr algn="ctr"/>
              <a:r>
                <a:rPr lang="en-US" sz="1200" b="1" dirty="0">
                  <a:solidFill>
                    <a:schemeClr val="bg1"/>
                  </a:solidFill>
                </a:rPr>
                <a:t>APP-C</a:t>
              </a:r>
            </a:p>
          </p:txBody>
        </p:sp>
      </p:grpSp>
      <p:sp>
        <p:nvSpPr>
          <p:cNvPr id="15" name="TextBox 14">
            <a:extLst>
              <a:ext uri="{FF2B5EF4-FFF2-40B4-BE49-F238E27FC236}">
                <a16:creationId xmlns:a16="http://schemas.microsoft.com/office/drawing/2014/main" id="{023E9B8F-DEA0-4119-B98B-7961B3F1D58C}"/>
              </a:ext>
            </a:extLst>
          </p:cNvPr>
          <p:cNvSpPr txBox="1"/>
          <p:nvPr/>
        </p:nvSpPr>
        <p:spPr>
          <a:xfrm>
            <a:off x="3020794" y="1938913"/>
            <a:ext cx="2573140" cy="307777"/>
          </a:xfrm>
          <a:prstGeom prst="rect">
            <a:avLst/>
          </a:prstGeom>
          <a:noFill/>
        </p:spPr>
        <p:txBody>
          <a:bodyPr wrap="none" rtlCol="0">
            <a:spAutoFit/>
          </a:bodyPr>
          <a:lstStyle/>
          <a:p>
            <a:r>
              <a:rPr lang="en-US" sz="1400" b="1" dirty="0"/>
              <a:t>ONAP Platform Type Controllers</a:t>
            </a:r>
          </a:p>
        </p:txBody>
      </p:sp>
      <p:sp>
        <p:nvSpPr>
          <p:cNvPr id="16" name="TextBox 15">
            <a:extLst>
              <a:ext uri="{FF2B5EF4-FFF2-40B4-BE49-F238E27FC236}">
                <a16:creationId xmlns:a16="http://schemas.microsoft.com/office/drawing/2014/main" id="{DB2A91DF-3121-4569-AF24-5C5F42686FB0}"/>
              </a:ext>
            </a:extLst>
          </p:cNvPr>
          <p:cNvSpPr txBox="1"/>
          <p:nvPr/>
        </p:nvSpPr>
        <p:spPr>
          <a:xfrm>
            <a:off x="1021884" y="1912143"/>
            <a:ext cx="1984582" cy="369332"/>
          </a:xfrm>
          <a:prstGeom prst="rect">
            <a:avLst/>
          </a:prstGeom>
          <a:noFill/>
        </p:spPr>
        <p:txBody>
          <a:bodyPr wrap="none" rtlCol="0">
            <a:spAutoFit/>
          </a:bodyPr>
          <a:lstStyle/>
          <a:p>
            <a:r>
              <a:rPr lang="en-US" b="1" dirty="0"/>
              <a:t>ONAP Deployment</a:t>
            </a:r>
          </a:p>
        </p:txBody>
      </p:sp>
      <p:grpSp>
        <p:nvGrpSpPr>
          <p:cNvPr id="28" name="Group 27">
            <a:extLst>
              <a:ext uri="{FF2B5EF4-FFF2-40B4-BE49-F238E27FC236}">
                <a16:creationId xmlns:a16="http://schemas.microsoft.com/office/drawing/2014/main" id="{8B38CDDF-6EB2-47E6-982C-36CA4FED2C57}"/>
              </a:ext>
            </a:extLst>
          </p:cNvPr>
          <p:cNvGrpSpPr/>
          <p:nvPr/>
        </p:nvGrpSpPr>
        <p:grpSpPr>
          <a:xfrm>
            <a:off x="882074" y="5632118"/>
            <a:ext cx="1225034" cy="488603"/>
            <a:chOff x="1305319" y="2373411"/>
            <a:chExt cx="1225034" cy="488603"/>
          </a:xfrm>
        </p:grpSpPr>
        <p:sp>
          <p:nvSpPr>
            <p:cNvPr id="29" name="Rectangle: Rounded Corners 28">
              <a:extLst>
                <a:ext uri="{FF2B5EF4-FFF2-40B4-BE49-F238E27FC236}">
                  <a16:creationId xmlns:a16="http://schemas.microsoft.com/office/drawing/2014/main" id="{1A50891E-ADE1-473B-9053-70A912E71E62}"/>
                </a:ext>
              </a:extLst>
            </p:cNvPr>
            <p:cNvSpPr/>
            <p:nvPr/>
          </p:nvSpPr>
          <p:spPr>
            <a:xfrm>
              <a:off x="1305319"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659608A4-A5D2-40AB-ADC1-0ABF609D6FDA}"/>
                </a:ext>
              </a:extLst>
            </p:cNvPr>
            <p:cNvSpPr txBox="1"/>
            <p:nvPr/>
          </p:nvSpPr>
          <p:spPr>
            <a:xfrm>
              <a:off x="1685584" y="2497809"/>
              <a:ext cx="474810" cy="276999"/>
            </a:xfrm>
            <a:prstGeom prst="rect">
              <a:avLst/>
            </a:prstGeom>
            <a:noFill/>
          </p:spPr>
          <p:txBody>
            <a:bodyPr wrap="none" rtlCol="0">
              <a:spAutoFit/>
            </a:bodyPr>
            <a:lstStyle/>
            <a:p>
              <a:pPr algn="ctr"/>
              <a:r>
                <a:rPr lang="en-US" sz="1200" b="1" dirty="0">
                  <a:solidFill>
                    <a:schemeClr val="bg1"/>
                  </a:solidFill>
                </a:rPr>
                <a:t>VF-C</a:t>
              </a:r>
            </a:p>
          </p:txBody>
        </p:sp>
      </p:grpSp>
      <p:grpSp>
        <p:nvGrpSpPr>
          <p:cNvPr id="31" name="Group 30">
            <a:extLst>
              <a:ext uri="{FF2B5EF4-FFF2-40B4-BE49-F238E27FC236}">
                <a16:creationId xmlns:a16="http://schemas.microsoft.com/office/drawing/2014/main" id="{2D531149-D169-4318-9F79-7273E66137AB}"/>
              </a:ext>
            </a:extLst>
          </p:cNvPr>
          <p:cNvGrpSpPr/>
          <p:nvPr/>
        </p:nvGrpSpPr>
        <p:grpSpPr>
          <a:xfrm>
            <a:off x="4854156" y="5669242"/>
            <a:ext cx="1225034" cy="488603"/>
            <a:chOff x="1305319" y="2373411"/>
            <a:chExt cx="1225034" cy="488603"/>
          </a:xfrm>
        </p:grpSpPr>
        <p:sp>
          <p:nvSpPr>
            <p:cNvPr id="32" name="Rectangle: Rounded Corners 31">
              <a:extLst>
                <a:ext uri="{FF2B5EF4-FFF2-40B4-BE49-F238E27FC236}">
                  <a16:creationId xmlns:a16="http://schemas.microsoft.com/office/drawing/2014/main" id="{BF8B0DC5-8B88-4F11-8856-DE41F1A96045}"/>
                </a:ext>
              </a:extLst>
            </p:cNvPr>
            <p:cNvSpPr/>
            <p:nvPr/>
          </p:nvSpPr>
          <p:spPr>
            <a:xfrm>
              <a:off x="1305319"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E0794278-910D-4598-AC41-C72596634510}"/>
                </a:ext>
              </a:extLst>
            </p:cNvPr>
            <p:cNvSpPr txBox="1"/>
            <p:nvPr/>
          </p:nvSpPr>
          <p:spPr>
            <a:xfrm>
              <a:off x="1685584" y="2497809"/>
              <a:ext cx="474810" cy="276999"/>
            </a:xfrm>
            <a:prstGeom prst="rect">
              <a:avLst/>
            </a:prstGeom>
            <a:noFill/>
          </p:spPr>
          <p:txBody>
            <a:bodyPr wrap="none" rtlCol="0">
              <a:spAutoFit/>
            </a:bodyPr>
            <a:lstStyle/>
            <a:p>
              <a:pPr algn="ctr"/>
              <a:r>
                <a:rPr lang="en-US" sz="1200" b="1" dirty="0">
                  <a:solidFill>
                    <a:schemeClr val="bg1"/>
                  </a:solidFill>
                </a:rPr>
                <a:t>VF-C</a:t>
              </a:r>
            </a:p>
          </p:txBody>
        </p:sp>
      </p:grpSp>
      <p:grpSp>
        <p:nvGrpSpPr>
          <p:cNvPr id="35" name="Group 34">
            <a:extLst>
              <a:ext uri="{FF2B5EF4-FFF2-40B4-BE49-F238E27FC236}">
                <a16:creationId xmlns:a16="http://schemas.microsoft.com/office/drawing/2014/main" id="{51FAE49C-2826-4BF5-B0B6-FA9F13F11B5E}"/>
              </a:ext>
            </a:extLst>
          </p:cNvPr>
          <p:cNvGrpSpPr/>
          <p:nvPr/>
        </p:nvGrpSpPr>
        <p:grpSpPr>
          <a:xfrm>
            <a:off x="1090719" y="5948658"/>
            <a:ext cx="1225034" cy="488603"/>
            <a:chOff x="4097034" y="2373411"/>
            <a:chExt cx="1225034" cy="488603"/>
          </a:xfrm>
        </p:grpSpPr>
        <p:sp>
          <p:nvSpPr>
            <p:cNvPr id="36" name="Rectangle: Rounded Corners 35">
              <a:extLst>
                <a:ext uri="{FF2B5EF4-FFF2-40B4-BE49-F238E27FC236}">
                  <a16:creationId xmlns:a16="http://schemas.microsoft.com/office/drawing/2014/main" id="{B8D0F765-409C-4728-9973-7AF1A0380D45}"/>
                </a:ext>
              </a:extLst>
            </p:cNvPr>
            <p:cNvSpPr/>
            <p:nvPr/>
          </p:nvSpPr>
          <p:spPr>
            <a:xfrm>
              <a:off x="4097034"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3538E4EE-15AF-4ECB-ACBB-0375605A133C}"/>
                </a:ext>
              </a:extLst>
            </p:cNvPr>
            <p:cNvSpPr txBox="1"/>
            <p:nvPr/>
          </p:nvSpPr>
          <p:spPr>
            <a:xfrm>
              <a:off x="4332445" y="2494891"/>
              <a:ext cx="775551" cy="276999"/>
            </a:xfrm>
            <a:prstGeom prst="rect">
              <a:avLst/>
            </a:prstGeom>
            <a:noFill/>
          </p:spPr>
          <p:txBody>
            <a:bodyPr wrap="none" rtlCol="0">
              <a:spAutoFit/>
            </a:bodyPr>
            <a:lstStyle/>
            <a:p>
              <a:pPr algn="ctr"/>
              <a:r>
                <a:rPr lang="en-US" sz="1200" b="1" dirty="0">
                  <a:solidFill>
                    <a:schemeClr val="bg1"/>
                  </a:solidFill>
                </a:rPr>
                <a:t>APP-C</a:t>
              </a:r>
            </a:p>
          </p:txBody>
        </p:sp>
      </p:grpSp>
      <p:grpSp>
        <p:nvGrpSpPr>
          <p:cNvPr id="38" name="Group 37">
            <a:extLst>
              <a:ext uri="{FF2B5EF4-FFF2-40B4-BE49-F238E27FC236}">
                <a16:creationId xmlns:a16="http://schemas.microsoft.com/office/drawing/2014/main" id="{8CE28EE8-6937-4513-A93F-6714B9677D4B}"/>
              </a:ext>
            </a:extLst>
          </p:cNvPr>
          <p:cNvGrpSpPr/>
          <p:nvPr/>
        </p:nvGrpSpPr>
        <p:grpSpPr>
          <a:xfrm>
            <a:off x="5160450" y="6011922"/>
            <a:ext cx="1225034" cy="488603"/>
            <a:chOff x="4097034" y="2373411"/>
            <a:chExt cx="1225034" cy="488603"/>
          </a:xfrm>
        </p:grpSpPr>
        <p:sp>
          <p:nvSpPr>
            <p:cNvPr id="39" name="Rectangle: Rounded Corners 38">
              <a:extLst>
                <a:ext uri="{FF2B5EF4-FFF2-40B4-BE49-F238E27FC236}">
                  <a16:creationId xmlns:a16="http://schemas.microsoft.com/office/drawing/2014/main" id="{CE4B87A8-C111-407D-A99C-05710C0D32E0}"/>
                </a:ext>
              </a:extLst>
            </p:cNvPr>
            <p:cNvSpPr/>
            <p:nvPr/>
          </p:nvSpPr>
          <p:spPr>
            <a:xfrm>
              <a:off x="4097034"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4710C474-3995-40A8-9A78-9A86FA3810B9}"/>
                </a:ext>
              </a:extLst>
            </p:cNvPr>
            <p:cNvSpPr txBox="1"/>
            <p:nvPr/>
          </p:nvSpPr>
          <p:spPr>
            <a:xfrm>
              <a:off x="4332445" y="2494891"/>
              <a:ext cx="775551" cy="276999"/>
            </a:xfrm>
            <a:prstGeom prst="rect">
              <a:avLst/>
            </a:prstGeom>
            <a:noFill/>
          </p:spPr>
          <p:txBody>
            <a:bodyPr wrap="none" rtlCol="0">
              <a:spAutoFit/>
            </a:bodyPr>
            <a:lstStyle/>
            <a:p>
              <a:pPr algn="ctr"/>
              <a:r>
                <a:rPr lang="en-US" sz="1200" b="1" dirty="0">
                  <a:solidFill>
                    <a:schemeClr val="bg1"/>
                  </a:solidFill>
                </a:rPr>
                <a:t>APP-C</a:t>
              </a:r>
            </a:p>
          </p:txBody>
        </p:sp>
      </p:grpSp>
    </p:spTree>
    <p:extLst>
      <p:ext uri="{BB962C8B-B14F-4D97-AF65-F5344CB8AC3E}">
        <p14:creationId xmlns:p14="http://schemas.microsoft.com/office/powerpoint/2010/main" val="312764775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59C5EC7-181C-404F-8714-37043522FFF8}"/>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1DC22EB0-1591-45C4-B798-83204F6D1280}"/>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3BE96D0-2DCE-4B65-8E27-6ADD523E5FF3}"/>
                </a:ext>
              </a:extLst>
            </p:cNvPr>
            <p:cNvSpPr txBox="1"/>
            <p:nvPr/>
          </p:nvSpPr>
          <p:spPr>
            <a:xfrm>
              <a:off x="919311" y="-17858"/>
              <a:ext cx="5025736"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NF Controller PROPOSALS (Goal)</a:t>
              </a:r>
            </a:p>
          </p:txBody>
        </p:sp>
        <p:sp>
          <p:nvSpPr>
            <p:cNvPr id="7" name="Rectangle 6">
              <a:extLst>
                <a:ext uri="{FF2B5EF4-FFF2-40B4-BE49-F238E27FC236}">
                  <a16:creationId xmlns:a16="http://schemas.microsoft.com/office/drawing/2014/main" id="{BEB17A77-8ECA-4DBD-AC4A-B0702C37A49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B5A05B27-4698-408F-8282-3D5601548567}"/>
              </a:ext>
            </a:extLst>
          </p:cNvPr>
          <p:cNvSpPr txBox="1"/>
          <p:nvPr/>
        </p:nvSpPr>
        <p:spPr>
          <a:xfrm>
            <a:off x="37141" y="551408"/>
            <a:ext cx="6286787" cy="8710077"/>
          </a:xfrm>
          <a:prstGeom prst="rect">
            <a:avLst/>
          </a:prstGeom>
          <a:noFill/>
        </p:spPr>
        <p:txBody>
          <a:bodyPr wrap="square" rtlCol="0">
            <a:spAutoFit/>
          </a:bodyPr>
          <a:lstStyle/>
          <a:p>
            <a:r>
              <a:rPr lang="en-US" sz="1400" b="1" dirty="0">
                <a:solidFill>
                  <a:srgbClr val="FF0000"/>
                </a:solidFill>
              </a:rPr>
              <a:t>PROPOSAL #1</a:t>
            </a:r>
          </a:p>
          <a:p>
            <a:r>
              <a:rPr lang="en-US" sz="1400" dirty="0">
                <a:solidFill>
                  <a:srgbClr val="0000CC"/>
                </a:solidFill>
              </a:rPr>
              <a:t>NF Model (SDC Design Studio)</a:t>
            </a:r>
          </a:p>
          <a:p>
            <a:r>
              <a:rPr lang="en-US" sz="1400" b="1" dirty="0">
                <a:solidFill>
                  <a:srgbClr val="FF0000"/>
                </a:solidFill>
              </a:rPr>
              <a:t>DESCRIPTION</a:t>
            </a:r>
          </a:p>
          <a:p>
            <a:r>
              <a:rPr lang="en-US" sz="1400" dirty="0"/>
              <a:t>To have the Controller as an attribute as a NF model is specified in the NF Model. Differences between PNFs &amp; VNFs. The PNF has a </a:t>
            </a:r>
            <a:r>
              <a:rPr lang="en-US" sz="1400" dirty="0" err="1"/>
              <a:t>req</a:t>
            </a:r>
            <a:r>
              <a:rPr lang="en-US" sz="1400" dirty="0"/>
              <a:t> for a physical device, VNF does not. Both NFs need controllers.</a:t>
            </a:r>
          </a:p>
          <a:p>
            <a:r>
              <a:rPr lang="en-US" sz="1400" dirty="0"/>
              <a:t>Objection to model in SDC is that the VID user may not know the controller. The model designer &amp; The Network Engineering should know.</a:t>
            </a:r>
          </a:p>
          <a:p>
            <a:r>
              <a:rPr lang="en-US" sz="1400" dirty="0"/>
              <a:t>Problem #1 - Requires designer to know the controller</a:t>
            </a:r>
          </a:p>
          <a:p>
            <a:r>
              <a:rPr lang="en-US" sz="1400" dirty="0"/>
              <a:t>Problem #2 - How is this managed (a hard-coded list) e.g. a 3</a:t>
            </a:r>
            <a:r>
              <a:rPr lang="en-US" sz="1400" baseline="30000" dirty="0"/>
              <a:t>rd</a:t>
            </a:r>
            <a:r>
              <a:rPr lang="en-US" sz="1400" dirty="0"/>
              <a:t> party External Controller</a:t>
            </a:r>
          </a:p>
          <a:p>
            <a:endParaRPr lang="en-US" sz="1400" dirty="0"/>
          </a:p>
          <a:p>
            <a:r>
              <a:rPr lang="en-US" sz="1400" b="1" dirty="0">
                <a:solidFill>
                  <a:srgbClr val="FF0000"/>
                </a:solidFill>
              </a:rPr>
              <a:t>PROPOSAL #2</a:t>
            </a:r>
          </a:p>
          <a:p>
            <a:r>
              <a:rPr lang="en-US" sz="1400" dirty="0">
                <a:solidFill>
                  <a:srgbClr val="0000CC"/>
                </a:solidFill>
              </a:rPr>
              <a:t>Policy Driven</a:t>
            </a:r>
          </a:p>
          <a:p>
            <a:r>
              <a:rPr lang="en-US" sz="1400" b="1" dirty="0">
                <a:solidFill>
                  <a:srgbClr val="FF0000"/>
                </a:solidFill>
              </a:rPr>
              <a:t>DESCRIPTION</a:t>
            </a:r>
          </a:p>
          <a:p>
            <a:r>
              <a:rPr lang="en-US" sz="1400" dirty="0"/>
              <a:t>A policy is designed which has the Controller used by the NF.</a:t>
            </a:r>
          </a:p>
          <a:p>
            <a:r>
              <a:rPr lang="en-US" sz="1400" dirty="0"/>
              <a:t>Problem #1 – That’s not what the policy function does</a:t>
            </a:r>
          </a:p>
          <a:p>
            <a:r>
              <a:rPr lang="en-US" sz="1400" dirty="0"/>
              <a:t>Meta-Data of the Table (combined w/ idea #3)</a:t>
            </a:r>
          </a:p>
          <a:p>
            <a:r>
              <a:rPr lang="en-US" sz="1400" dirty="0"/>
              <a:t>Run-time Policy (to take up additions)</a:t>
            </a:r>
          </a:p>
          <a:p>
            <a:endParaRPr lang="en-US" sz="1400" dirty="0"/>
          </a:p>
          <a:p>
            <a:r>
              <a:rPr lang="en-US" sz="1400" b="1" dirty="0">
                <a:solidFill>
                  <a:srgbClr val="FF0000"/>
                </a:solidFill>
              </a:rPr>
              <a:t>PROPOSAL #3</a:t>
            </a:r>
          </a:p>
          <a:p>
            <a:r>
              <a:rPr lang="en-US" sz="1400" b="1" dirty="0">
                <a:solidFill>
                  <a:srgbClr val="0000CC"/>
                </a:solidFill>
              </a:rPr>
              <a:t>Dynamic Association </a:t>
            </a:r>
            <a:r>
              <a:rPr lang="en-US" sz="1400" dirty="0">
                <a:solidFill>
                  <a:srgbClr val="0000CC"/>
                </a:solidFill>
              </a:rPr>
              <a:t>(Table-Driven Approach)</a:t>
            </a:r>
          </a:p>
          <a:p>
            <a:r>
              <a:rPr lang="en-US" sz="1400" b="1" dirty="0">
                <a:solidFill>
                  <a:srgbClr val="FF0000"/>
                </a:solidFill>
              </a:rPr>
              <a:t>DESCRIPTION</a:t>
            </a:r>
          </a:p>
          <a:p>
            <a:r>
              <a:rPr lang="en-US" sz="1400" dirty="0"/>
              <a:t>Table-Driven Look-up solution based on NF function type. For example a controller may support a particular technology domain (wireless/wireline/optical). Controller support domain and auto-populates the tables. Could be a GUI in SDC (a run-time catalog table). The Table could be onboarded. Design-time field. The PNF needs to have a “Technology” domain (a user or designer). Specific images (S/W loads) to specific Controllers.</a:t>
            </a:r>
          </a:p>
          <a:p>
            <a:endParaRPr lang="en-US" sz="1400" dirty="0"/>
          </a:p>
          <a:p>
            <a:r>
              <a:rPr lang="en-US" sz="1400" dirty="0"/>
              <a:t>NOTES/IDEAS</a:t>
            </a:r>
          </a:p>
          <a:p>
            <a:r>
              <a:rPr lang="en-US" sz="1400" dirty="0"/>
              <a:t>1 “ONAP platform type Controller” SDN-C (SDN-R) VF-C APP-C </a:t>
            </a:r>
          </a:p>
          <a:p>
            <a:r>
              <a:rPr lang="en-US" sz="1400" dirty="0"/>
              <a:t>2. Domain Controller - Controller-Instances (regional dependent)</a:t>
            </a:r>
          </a:p>
          <a:p>
            <a:r>
              <a:rPr lang="en-US" sz="1400" dirty="0"/>
              <a:t>ONAP deployment [controller] – Domain Controller – ONAP Controller</a:t>
            </a:r>
          </a:p>
          <a:p>
            <a:r>
              <a:rPr lang="en-US" sz="1400" dirty="0"/>
              <a:t>OTN PNF = “optical” domain = controller-z</a:t>
            </a:r>
          </a:p>
          <a:p>
            <a:r>
              <a:rPr lang="en-US" sz="1400" dirty="0"/>
              <a:t>   OTN PNF w/ S/W load 1.1.1.2 = controller-X</a:t>
            </a:r>
          </a:p>
          <a:p>
            <a:r>
              <a:rPr lang="en-US" sz="1400" dirty="0"/>
              <a:t>   OTN PNF w/ S/W load 1.1.1.3 = controller-y</a:t>
            </a:r>
          </a:p>
          <a:p>
            <a:r>
              <a:rPr lang="en-US" sz="1400" dirty="0"/>
              <a:t>Scale, US/Europe, W-E coast. REGIONAL</a:t>
            </a:r>
          </a:p>
          <a:p>
            <a:r>
              <a:rPr lang="en-US" sz="1400" dirty="0"/>
              <a:t>3. Vendor / External Controller</a:t>
            </a:r>
          </a:p>
          <a:p>
            <a:r>
              <a:rPr lang="en-US" sz="1400" dirty="0"/>
              <a:t>Question – who defines the “Domain”. Defined by Service Provider.</a:t>
            </a:r>
          </a:p>
        </p:txBody>
      </p:sp>
    </p:spTree>
    <p:extLst>
      <p:ext uri="{BB962C8B-B14F-4D97-AF65-F5344CB8AC3E}">
        <p14:creationId xmlns:p14="http://schemas.microsoft.com/office/powerpoint/2010/main" val="19965518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dirty="0">
                <a:solidFill>
                  <a:schemeClr val="bg1"/>
                </a:solidFill>
              </a:rPr>
              <a:t>TERMS, CONCEPTS &amp; PRINCIPLES</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NF Plug and Play for 5G RAN</a:t>
            </a:r>
          </a:p>
          <a:p>
            <a:endParaRPr lang="en-US" dirty="0">
              <a:solidFill>
                <a:schemeClr val="bg1"/>
              </a:solidFill>
            </a:endParaRPr>
          </a:p>
          <a:p>
            <a:r>
              <a:rPr lang="en-US" dirty="0">
                <a:solidFill>
                  <a:schemeClr val="bg1"/>
                </a:solidFill>
              </a:rPr>
              <a:t>5G Use Case Team</a:t>
            </a:r>
            <a:endParaRPr lang="ru-RU" sz="1050" dirty="0">
              <a:solidFill>
                <a:schemeClr val="bg1"/>
              </a:solidFill>
            </a:endParaRPr>
          </a:p>
        </p:txBody>
      </p:sp>
    </p:spTree>
    <p:extLst>
      <p:ext uri="{BB962C8B-B14F-4D97-AF65-F5344CB8AC3E}">
        <p14:creationId xmlns:p14="http://schemas.microsoft.com/office/powerpoint/2010/main" val="320012567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624762EE-ED38-4E2D-97CD-85B9DA6657D2}"/>
              </a:ext>
            </a:extLst>
          </p:cNvPr>
          <p:cNvGraphicFramePr>
            <a:graphicFrameLocks noGrp="1"/>
          </p:cNvGraphicFramePr>
          <p:nvPr>
            <p:extLst>
              <p:ext uri="{D42A27DB-BD31-4B8C-83A1-F6EECF244321}">
                <p14:modId xmlns:p14="http://schemas.microsoft.com/office/powerpoint/2010/main" val="959798554"/>
              </p:ext>
            </p:extLst>
          </p:nvPr>
        </p:nvGraphicFramePr>
        <p:xfrm>
          <a:off x="464904" y="1255474"/>
          <a:ext cx="5450344" cy="5085080"/>
        </p:xfrm>
        <a:graphic>
          <a:graphicData uri="http://schemas.openxmlformats.org/drawingml/2006/table">
            <a:tbl>
              <a:tblPr firstRow="1" bandRow="1">
                <a:tableStyleId>{5C22544A-7EE6-4342-B048-85BDC9FD1C3A}</a:tableStyleId>
              </a:tblPr>
              <a:tblGrid>
                <a:gridCol w="1362586">
                  <a:extLst>
                    <a:ext uri="{9D8B030D-6E8A-4147-A177-3AD203B41FA5}">
                      <a16:colId xmlns:a16="http://schemas.microsoft.com/office/drawing/2014/main" val="2850618537"/>
                    </a:ext>
                  </a:extLst>
                </a:gridCol>
                <a:gridCol w="1362586">
                  <a:extLst>
                    <a:ext uri="{9D8B030D-6E8A-4147-A177-3AD203B41FA5}">
                      <a16:colId xmlns:a16="http://schemas.microsoft.com/office/drawing/2014/main" val="3695868275"/>
                    </a:ext>
                  </a:extLst>
                </a:gridCol>
                <a:gridCol w="1362586">
                  <a:extLst>
                    <a:ext uri="{9D8B030D-6E8A-4147-A177-3AD203B41FA5}">
                      <a16:colId xmlns:a16="http://schemas.microsoft.com/office/drawing/2014/main" val="780375006"/>
                    </a:ext>
                  </a:extLst>
                </a:gridCol>
                <a:gridCol w="1362586">
                  <a:extLst>
                    <a:ext uri="{9D8B030D-6E8A-4147-A177-3AD203B41FA5}">
                      <a16:colId xmlns:a16="http://schemas.microsoft.com/office/drawing/2014/main" val="1322026998"/>
                    </a:ext>
                  </a:extLst>
                </a:gridCol>
              </a:tblGrid>
              <a:tr h="370840">
                <a:tc>
                  <a:txBody>
                    <a:bodyPr/>
                    <a:lstStyle/>
                    <a:p>
                      <a:r>
                        <a:rPr lang="en-US" dirty="0"/>
                        <a:t>Tech Domain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NF (PNF/VNF)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ONAP Platform Controller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Function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5399725"/>
                  </a:ext>
                </a:extLst>
              </a:tr>
              <a:tr h="370840">
                <a:tc>
                  <a:txBody>
                    <a:bodyPr/>
                    <a:lstStyle/>
                    <a:p>
                      <a:r>
                        <a:rPr lang="en-US" dirty="0"/>
                        <a:t>Wireless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E//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SDN-C</a:t>
                      </a:r>
                    </a:p>
                    <a:p>
                      <a:r>
                        <a:rPr lang="en-US" dirty="0"/>
                        <a:t>Generic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49239981"/>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Wireless</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Nokia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SDN-C</a:t>
                      </a:r>
                    </a:p>
                    <a:p>
                      <a:r>
                        <a:rPr lang="en-US" dirty="0"/>
                        <a:t>Generic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96346374"/>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Wireless</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Huawei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SDN-C</a:t>
                      </a:r>
                    </a:p>
                    <a:p>
                      <a:r>
                        <a:rPr lang="en-US" dirty="0"/>
                        <a:t>Generic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89548076"/>
                  </a:ext>
                </a:extLst>
              </a:tr>
              <a:tr h="370840">
                <a:tc>
                  <a:txBody>
                    <a:bodyPr/>
                    <a:lstStyle/>
                    <a:p>
                      <a:r>
                        <a:rPr lang="en-US" dirty="0"/>
                        <a:t>Wireless (Vendor </a:t>
                      </a:r>
                      <a:r>
                        <a:rPr lang="en-US" dirty="0" err="1"/>
                        <a:t>xyz</a:t>
                      </a:r>
                      <a:r>
                        <a:rPr lang="en-US" dirty="0"/>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err="1"/>
                        <a:t>Xyz</a:t>
                      </a:r>
                      <a:r>
                        <a:rPr lang="en-US" dirty="0"/>
                        <a:t>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solidFill>
                            <a:srgbClr val="0000CC"/>
                          </a:solidFill>
                        </a:rPr>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35345338"/>
                  </a:ext>
                </a:extLst>
              </a:tr>
              <a:tr h="370840">
                <a:tc>
                  <a:txBody>
                    <a:bodyPr/>
                    <a:lstStyle/>
                    <a:p>
                      <a:r>
                        <a:rPr lang="en-US" dirty="0"/>
                        <a:t>Wireless Subdomain 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err="1"/>
                        <a:t>Xyz</a:t>
                      </a:r>
                      <a:r>
                        <a:rPr lang="en-US" dirty="0"/>
                        <a:t>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solidFill>
                            <a:srgbClr val="0000CC"/>
                          </a:solidFill>
                        </a:rPr>
                        <a:t>VF-C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VF-C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25084120"/>
                  </a:ext>
                </a:extLst>
              </a:tr>
              <a:tr h="370840">
                <a:tc>
                  <a:txBody>
                    <a:bodyPr/>
                    <a:lstStyle/>
                    <a:p>
                      <a:r>
                        <a:rPr lang="en-US" dirty="0"/>
                        <a:t>Wireline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Wireline PNF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APP-C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APP-C</a:t>
                      </a:r>
                    </a:p>
                    <a:p>
                      <a:r>
                        <a:rPr lang="en-US" dirty="0"/>
                        <a:t>Assign &gt; APP-C</a:t>
                      </a:r>
                    </a:p>
                    <a:p>
                      <a:r>
                        <a:rPr lang="en-US" dirty="0"/>
                        <a:t>Modify</a:t>
                      </a:r>
                    </a:p>
                    <a:p>
                      <a:r>
                        <a:rPr lang="en-US" dirty="0"/>
                        <a:t>Config</a:t>
                      </a:r>
                    </a:p>
                    <a:p>
                      <a:r>
                        <a:rPr lang="en-US" dirty="0"/>
                        <a:t>Restart</a:t>
                      </a:r>
                    </a:p>
                    <a:p>
                      <a:r>
                        <a:rPr lang="en-US" dirty="0"/>
                        <a:t>Stop/Start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00010966"/>
                  </a:ext>
                </a:extLst>
              </a:tr>
              <a:tr h="370840">
                <a:tc>
                  <a:txBody>
                    <a:bodyPr/>
                    <a:lstStyle/>
                    <a:p>
                      <a:r>
                        <a:rPr lang="en-US" dirty="0"/>
                        <a:t>Optical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OTN PNF#2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39190809"/>
                  </a:ext>
                </a:extLst>
              </a:tr>
              <a:tr h="37084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887259"/>
                  </a:ext>
                </a:extLst>
              </a:tr>
            </a:tbl>
          </a:graphicData>
        </a:graphic>
      </p:graphicFrame>
      <p:sp>
        <p:nvSpPr>
          <p:cNvPr id="2" name="TextBox 1">
            <a:extLst>
              <a:ext uri="{FF2B5EF4-FFF2-40B4-BE49-F238E27FC236}">
                <a16:creationId xmlns:a16="http://schemas.microsoft.com/office/drawing/2014/main" id="{3A8C9685-4D6E-4E79-BBA0-BE48C48E8099}"/>
              </a:ext>
            </a:extLst>
          </p:cNvPr>
          <p:cNvSpPr txBox="1"/>
          <p:nvPr/>
        </p:nvSpPr>
        <p:spPr>
          <a:xfrm>
            <a:off x="464904" y="6252240"/>
            <a:ext cx="5782032" cy="2862322"/>
          </a:xfrm>
          <a:prstGeom prst="rect">
            <a:avLst/>
          </a:prstGeom>
          <a:noFill/>
        </p:spPr>
        <p:txBody>
          <a:bodyPr wrap="none" rtlCol="0">
            <a:spAutoFit/>
          </a:bodyPr>
          <a:lstStyle/>
          <a:p>
            <a:r>
              <a:rPr lang="en-US" dirty="0"/>
              <a:t>SO Recipe different controller per flow</a:t>
            </a:r>
          </a:p>
          <a:p>
            <a:r>
              <a:rPr lang="en-US" dirty="0"/>
              <a:t>Lifecycle Management vs CM</a:t>
            </a:r>
          </a:p>
          <a:p>
            <a:r>
              <a:rPr lang="en-US" dirty="0"/>
              <a:t>SSH key to NF to authenticate controller</a:t>
            </a:r>
          </a:p>
          <a:p>
            <a:r>
              <a:rPr lang="en-US" dirty="0"/>
              <a:t>Data structure/Platform-Application Data</a:t>
            </a:r>
          </a:p>
          <a:p>
            <a:r>
              <a:rPr lang="en-US" dirty="0"/>
              <a:t>Mechanism that SP to configure for their operation</a:t>
            </a:r>
          </a:p>
          <a:p>
            <a:r>
              <a:rPr lang="en-US" dirty="0"/>
              <a:t>Choose to have APP-C vs SDN-C to do something</a:t>
            </a:r>
          </a:p>
          <a:p>
            <a:r>
              <a:rPr lang="en-US" dirty="0"/>
              <a:t>Controllers configured to handle domain &amp; function</a:t>
            </a:r>
          </a:p>
          <a:p>
            <a:r>
              <a:rPr lang="en-US" dirty="0"/>
              <a:t>Controllers could publish to the table</a:t>
            </a:r>
          </a:p>
          <a:p>
            <a:r>
              <a:rPr lang="en-US" dirty="0"/>
              <a:t>Controller register to give provide input for auto-population</a:t>
            </a:r>
          </a:p>
          <a:p>
            <a:r>
              <a:rPr lang="en-US" dirty="0"/>
              <a:t>Controller when created can state its capabilities</a:t>
            </a:r>
          </a:p>
        </p:txBody>
      </p:sp>
      <p:sp>
        <p:nvSpPr>
          <p:cNvPr id="3" name="TextBox 2">
            <a:extLst>
              <a:ext uri="{FF2B5EF4-FFF2-40B4-BE49-F238E27FC236}">
                <a16:creationId xmlns:a16="http://schemas.microsoft.com/office/drawing/2014/main" id="{CFC512F5-A8FF-49FC-BA2A-FDFD4985DCCE}"/>
              </a:ext>
            </a:extLst>
          </p:cNvPr>
          <p:cNvSpPr txBox="1"/>
          <p:nvPr/>
        </p:nvSpPr>
        <p:spPr>
          <a:xfrm>
            <a:off x="285966" y="835694"/>
            <a:ext cx="2673937" cy="369332"/>
          </a:xfrm>
          <a:prstGeom prst="rect">
            <a:avLst/>
          </a:prstGeom>
          <a:noFill/>
        </p:spPr>
        <p:txBody>
          <a:bodyPr wrap="none" rtlCol="0">
            <a:spAutoFit/>
          </a:bodyPr>
          <a:lstStyle/>
          <a:p>
            <a:r>
              <a:rPr lang="en-US" dirty="0"/>
              <a:t>Design Time / Model Level</a:t>
            </a:r>
          </a:p>
        </p:txBody>
      </p:sp>
      <p:grpSp>
        <p:nvGrpSpPr>
          <p:cNvPr id="5" name="Group 4">
            <a:extLst>
              <a:ext uri="{FF2B5EF4-FFF2-40B4-BE49-F238E27FC236}">
                <a16:creationId xmlns:a16="http://schemas.microsoft.com/office/drawing/2014/main" id="{FF7C3382-BF72-4BDF-B266-6119D1565FC6}"/>
              </a:ext>
            </a:extLst>
          </p:cNvPr>
          <p:cNvGrpSpPr/>
          <p:nvPr/>
        </p:nvGrpSpPr>
        <p:grpSpPr>
          <a:xfrm>
            <a:off x="-5269" y="-13353"/>
            <a:ext cx="6863269" cy="9157353"/>
            <a:chOff x="-5269" y="-17858"/>
            <a:chExt cx="6863269" cy="8598180"/>
          </a:xfrm>
        </p:grpSpPr>
        <p:sp>
          <p:nvSpPr>
            <p:cNvPr id="6" name="Rectangle 5">
              <a:extLst>
                <a:ext uri="{FF2B5EF4-FFF2-40B4-BE49-F238E27FC236}">
                  <a16:creationId xmlns:a16="http://schemas.microsoft.com/office/drawing/2014/main" id="{B2990210-85D5-4947-AFC4-651397971099}"/>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7D20719C-10BE-48B8-8E2C-72135AA12809}"/>
                </a:ext>
              </a:extLst>
            </p:cNvPr>
            <p:cNvSpPr txBox="1"/>
            <p:nvPr/>
          </p:nvSpPr>
          <p:spPr>
            <a:xfrm>
              <a:off x="1033136" y="-17858"/>
              <a:ext cx="4798108"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Dynamic Association Approach</a:t>
              </a:r>
            </a:p>
          </p:txBody>
        </p:sp>
        <p:sp>
          <p:nvSpPr>
            <p:cNvPr id="8" name="Rectangle 7">
              <a:extLst>
                <a:ext uri="{FF2B5EF4-FFF2-40B4-BE49-F238E27FC236}">
                  <a16:creationId xmlns:a16="http://schemas.microsoft.com/office/drawing/2014/main" id="{0CF0A77A-06A7-4A24-9D2B-8776A83CC6E5}"/>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180754180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B70668E5-94DE-4A52-835B-28628BF59051}"/>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4550165B-AD75-4A92-95FB-FE0D9EC5F048}"/>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922769E-5CE4-41FE-9C98-DF8466C1C0CC}"/>
                </a:ext>
              </a:extLst>
            </p:cNvPr>
            <p:cNvSpPr txBox="1"/>
            <p:nvPr/>
          </p:nvSpPr>
          <p:spPr>
            <a:xfrm>
              <a:off x="1033131" y="-17858"/>
              <a:ext cx="4798109"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Dynamic Association Approach</a:t>
              </a:r>
            </a:p>
          </p:txBody>
        </p:sp>
        <p:sp>
          <p:nvSpPr>
            <p:cNvPr id="7" name="Rectangle 6">
              <a:extLst>
                <a:ext uri="{FF2B5EF4-FFF2-40B4-BE49-F238E27FC236}">
                  <a16:creationId xmlns:a16="http://schemas.microsoft.com/office/drawing/2014/main" id="{DD2D4C4A-D6B3-4510-80A2-006B528A2245}"/>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23" name="TextBox 22">
            <a:extLst>
              <a:ext uri="{FF2B5EF4-FFF2-40B4-BE49-F238E27FC236}">
                <a16:creationId xmlns:a16="http://schemas.microsoft.com/office/drawing/2014/main" id="{253FD140-9449-42C2-9546-99AB039DF9E6}"/>
              </a:ext>
            </a:extLst>
          </p:cNvPr>
          <p:cNvSpPr txBox="1"/>
          <p:nvPr/>
        </p:nvSpPr>
        <p:spPr>
          <a:xfrm>
            <a:off x="2959100" y="584295"/>
            <a:ext cx="3638648" cy="8494633"/>
          </a:xfrm>
          <a:prstGeom prst="rect">
            <a:avLst/>
          </a:prstGeom>
          <a:noFill/>
        </p:spPr>
        <p:txBody>
          <a:bodyPr wrap="square" rtlCol="0">
            <a:spAutoFit/>
          </a:bodyPr>
          <a:lstStyle/>
          <a:p>
            <a:r>
              <a:rPr lang="en-US" sz="1400" dirty="0"/>
              <a:t>In Run-time the controller </a:t>
            </a:r>
          </a:p>
          <a:p>
            <a:r>
              <a:rPr lang="en-US" sz="1400" dirty="0"/>
              <a:t>can “register” with the </a:t>
            </a:r>
          </a:p>
          <a:p>
            <a:r>
              <a:rPr lang="en-US" sz="1400" i="1" dirty="0"/>
              <a:t>Dynamic Association Handler</a:t>
            </a:r>
          </a:p>
          <a:p>
            <a:r>
              <a:rPr lang="en-US" sz="1400" dirty="0"/>
              <a:t>which would specify its capabilities</a:t>
            </a:r>
          </a:p>
          <a:p>
            <a:endParaRPr lang="en-US" sz="1400" dirty="0"/>
          </a:p>
          <a:p>
            <a:r>
              <a:rPr lang="en-US" sz="1400" dirty="0"/>
              <a:t>Controller created specifies its abilities.</a:t>
            </a:r>
          </a:p>
          <a:p>
            <a:endParaRPr lang="en-US" sz="1400" dirty="0"/>
          </a:p>
          <a:p>
            <a:r>
              <a:rPr lang="en-US" sz="1400" dirty="0"/>
              <a:t>When you onboard a controller</a:t>
            </a:r>
          </a:p>
          <a:p>
            <a:r>
              <a:rPr lang="en-US" sz="1400" dirty="0"/>
              <a:t>It should self-identify the capabilities</a:t>
            </a:r>
          </a:p>
          <a:p>
            <a:r>
              <a:rPr lang="en-US" sz="1400" dirty="0"/>
              <a:t>It supports. SDNC might support modify config doesn’t support stop/start LCM.</a:t>
            </a:r>
          </a:p>
          <a:p>
            <a:endParaRPr lang="en-US" sz="1400" dirty="0"/>
          </a:p>
          <a:p>
            <a:r>
              <a:rPr lang="en-US" sz="1400" dirty="0"/>
              <a:t>SO Work-flows. Not only at controller level but at different level (resource level).</a:t>
            </a:r>
          </a:p>
          <a:p>
            <a:endParaRPr lang="en-US" sz="1400" dirty="0"/>
          </a:p>
          <a:p>
            <a:r>
              <a:rPr lang="en-US" sz="1400" dirty="0"/>
              <a:t>SAS – A service comes up, dependencies / capabilities. Based on capabilities resolve dependencies &amp; corresponding API used.</a:t>
            </a:r>
          </a:p>
          <a:p>
            <a:r>
              <a:rPr lang="en-US" sz="1400" dirty="0"/>
              <a:t>PNP “on the fly” addition. 3</a:t>
            </a:r>
            <a:r>
              <a:rPr lang="en-US" sz="1400" baseline="30000" dirty="0"/>
              <a:t>rd</a:t>
            </a:r>
            <a:r>
              <a:rPr lang="en-US" sz="1400" dirty="0"/>
              <a:t> party controller. OSDF/SAS Technology based.</a:t>
            </a:r>
          </a:p>
          <a:p>
            <a:endParaRPr lang="en-US" sz="1400" dirty="0"/>
          </a:p>
          <a:p>
            <a:r>
              <a:rPr lang="en-US" sz="1400" dirty="0"/>
              <a:t>Registry w/ Table-metaphor is dynamic. Do controller stuff in controllers. Bootup time register controller. Possible to Re-run registry (during runtime). Register/ Re-Register/ Deregister.</a:t>
            </a:r>
          </a:p>
          <a:p>
            <a:endParaRPr lang="en-US" sz="1400" dirty="0"/>
          </a:p>
          <a:p>
            <a:r>
              <a:rPr lang="en-US" sz="1400" dirty="0"/>
              <a:t>Table should be outside of SO or in Consul. E.g. </a:t>
            </a:r>
            <a:r>
              <a:rPr lang="en-US" sz="1400" dirty="0" err="1"/>
              <a:t>Healthcheck</a:t>
            </a:r>
            <a:r>
              <a:rPr lang="en-US" sz="1400" dirty="0"/>
              <a:t> where SO is not involved. Anyone should be able to do a look-up. CC-SDK.</a:t>
            </a:r>
          </a:p>
          <a:p>
            <a:endParaRPr lang="en-US" sz="1400" dirty="0"/>
          </a:p>
          <a:p>
            <a:r>
              <a:rPr lang="en-US" sz="1400" dirty="0"/>
              <a:t>RUN TIME CATALOG (SDC created artifacts) vs CONSUL (Southbound of ONAP controller &amp; capabilities)</a:t>
            </a:r>
          </a:p>
          <a:p>
            <a:endParaRPr lang="en-US" sz="1400" dirty="0"/>
          </a:p>
          <a:p>
            <a:r>
              <a:rPr lang="en-US" sz="1400" dirty="0"/>
              <a:t>VNF is a collection of VFCs. VNF one API endpoint. All VFCs are within same cloud instance. A service can be composed of VNFs from multiple vendors or the same.</a:t>
            </a:r>
          </a:p>
        </p:txBody>
      </p:sp>
      <p:sp>
        <p:nvSpPr>
          <p:cNvPr id="28" name="TextBox 27">
            <a:extLst>
              <a:ext uri="{FF2B5EF4-FFF2-40B4-BE49-F238E27FC236}">
                <a16:creationId xmlns:a16="http://schemas.microsoft.com/office/drawing/2014/main" id="{D9D0549C-8F9C-4071-A936-DC6898A3E3AB}"/>
              </a:ext>
            </a:extLst>
          </p:cNvPr>
          <p:cNvSpPr txBox="1"/>
          <p:nvPr/>
        </p:nvSpPr>
        <p:spPr>
          <a:xfrm>
            <a:off x="250870" y="536006"/>
            <a:ext cx="2489982" cy="646331"/>
          </a:xfrm>
          <a:prstGeom prst="rect">
            <a:avLst/>
          </a:prstGeom>
          <a:noFill/>
        </p:spPr>
        <p:txBody>
          <a:bodyPr wrap="square" rtlCol="0">
            <a:spAutoFit/>
          </a:bodyPr>
          <a:lstStyle/>
          <a:p>
            <a:r>
              <a:rPr lang="en-US" b="1" dirty="0">
                <a:solidFill>
                  <a:srgbClr val="FF0000"/>
                </a:solidFill>
              </a:rPr>
              <a:t>CONTROLLER REGISTERS IS ABILITIES</a:t>
            </a:r>
          </a:p>
        </p:txBody>
      </p:sp>
      <p:grpSp>
        <p:nvGrpSpPr>
          <p:cNvPr id="2" name="Group 1">
            <a:extLst>
              <a:ext uri="{FF2B5EF4-FFF2-40B4-BE49-F238E27FC236}">
                <a16:creationId xmlns:a16="http://schemas.microsoft.com/office/drawing/2014/main" id="{CB045D73-5395-47D1-B70A-7C06EDF3BAC2}"/>
              </a:ext>
            </a:extLst>
          </p:cNvPr>
          <p:cNvGrpSpPr/>
          <p:nvPr/>
        </p:nvGrpSpPr>
        <p:grpSpPr>
          <a:xfrm>
            <a:off x="228600" y="1206500"/>
            <a:ext cx="2590800" cy="5008563"/>
            <a:chOff x="228600" y="1206500"/>
            <a:chExt cx="2590800" cy="5008563"/>
          </a:xfrm>
        </p:grpSpPr>
        <p:sp>
          <p:nvSpPr>
            <p:cNvPr id="21" name="Rectangle 20">
              <a:extLst>
                <a:ext uri="{FF2B5EF4-FFF2-40B4-BE49-F238E27FC236}">
                  <a16:creationId xmlns:a16="http://schemas.microsoft.com/office/drawing/2014/main" id="{494F91D4-B4BA-418C-9CED-A7886A6F0F8E}"/>
                </a:ext>
              </a:extLst>
            </p:cNvPr>
            <p:cNvSpPr/>
            <p:nvPr/>
          </p:nvSpPr>
          <p:spPr>
            <a:xfrm>
              <a:off x="228600" y="1206500"/>
              <a:ext cx="2590800" cy="5008563"/>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D9DC5A9D-1D04-455F-8F3F-DCB5E308CBA8}"/>
                </a:ext>
              </a:extLst>
            </p:cNvPr>
            <p:cNvSpPr/>
            <p:nvPr/>
          </p:nvSpPr>
          <p:spPr>
            <a:xfrm>
              <a:off x="464233" y="1994487"/>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E1A64F30-5309-42F2-9EDF-81444E182525}"/>
                </a:ext>
              </a:extLst>
            </p:cNvPr>
            <p:cNvSpPr/>
            <p:nvPr/>
          </p:nvSpPr>
          <p:spPr>
            <a:xfrm>
              <a:off x="464233" y="2772203"/>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43E9F403-3C6C-4D6B-B709-EE13671EA749}"/>
                </a:ext>
              </a:extLst>
            </p:cNvPr>
            <p:cNvSpPr/>
            <p:nvPr/>
          </p:nvSpPr>
          <p:spPr>
            <a:xfrm>
              <a:off x="464233" y="3549920"/>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BFE42643-AD0B-4218-A047-6E30CCF3440F}"/>
                </a:ext>
              </a:extLst>
            </p:cNvPr>
            <p:cNvSpPr/>
            <p:nvPr/>
          </p:nvSpPr>
          <p:spPr>
            <a:xfrm>
              <a:off x="464233" y="4327636"/>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00405788-92BD-4297-9967-A2BE95FADDCE}"/>
                </a:ext>
              </a:extLst>
            </p:cNvPr>
            <p:cNvSpPr txBox="1"/>
            <p:nvPr/>
          </p:nvSpPr>
          <p:spPr>
            <a:xfrm>
              <a:off x="464233" y="2154253"/>
              <a:ext cx="2030043" cy="369332"/>
            </a:xfrm>
            <a:prstGeom prst="rect">
              <a:avLst/>
            </a:prstGeom>
            <a:noFill/>
          </p:spPr>
          <p:txBody>
            <a:bodyPr wrap="none" rtlCol="0">
              <a:spAutoFit/>
            </a:bodyPr>
            <a:lstStyle/>
            <a:p>
              <a:r>
                <a:rPr lang="en-US" dirty="0"/>
                <a:t>Technology Domain</a:t>
              </a:r>
            </a:p>
          </p:txBody>
        </p:sp>
        <p:sp>
          <p:nvSpPr>
            <p:cNvPr id="14" name="TextBox 13">
              <a:extLst>
                <a:ext uri="{FF2B5EF4-FFF2-40B4-BE49-F238E27FC236}">
                  <a16:creationId xmlns:a16="http://schemas.microsoft.com/office/drawing/2014/main" id="{6B58263B-4D8B-4910-A094-3AFF2DCEB7F4}"/>
                </a:ext>
              </a:extLst>
            </p:cNvPr>
            <p:cNvSpPr txBox="1"/>
            <p:nvPr/>
          </p:nvSpPr>
          <p:spPr>
            <a:xfrm>
              <a:off x="464233" y="2931969"/>
              <a:ext cx="1005403" cy="369332"/>
            </a:xfrm>
            <a:prstGeom prst="rect">
              <a:avLst/>
            </a:prstGeom>
            <a:noFill/>
          </p:spPr>
          <p:txBody>
            <a:bodyPr wrap="none" rtlCol="0">
              <a:spAutoFit/>
            </a:bodyPr>
            <a:lstStyle/>
            <a:p>
              <a:r>
                <a:rPr lang="en-US" dirty="0"/>
                <a:t>Function</a:t>
              </a:r>
            </a:p>
          </p:txBody>
        </p:sp>
        <p:sp>
          <p:nvSpPr>
            <p:cNvPr id="15" name="TextBox 14">
              <a:extLst>
                <a:ext uri="{FF2B5EF4-FFF2-40B4-BE49-F238E27FC236}">
                  <a16:creationId xmlns:a16="http://schemas.microsoft.com/office/drawing/2014/main" id="{36590915-B6AA-4A67-AF17-E8CAD4B1AEA8}"/>
                </a:ext>
              </a:extLst>
            </p:cNvPr>
            <p:cNvSpPr txBox="1"/>
            <p:nvPr/>
          </p:nvSpPr>
          <p:spPr>
            <a:xfrm>
              <a:off x="464233" y="3709685"/>
              <a:ext cx="1380121" cy="369332"/>
            </a:xfrm>
            <a:prstGeom prst="rect">
              <a:avLst/>
            </a:prstGeom>
            <a:noFill/>
          </p:spPr>
          <p:txBody>
            <a:bodyPr wrap="none" rtlCol="0">
              <a:spAutoFit/>
            </a:bodyPr>
            <a:lstStyle/>
            <a:p>
              <a:r>
                <a:rPr lang="en-US" dirty="0"/>
                <a:t>Primary Role</a:t>
              </a:r>
            </a:p>
          </p:txBody>
        </p:sp>
        <p:sp>
          <p:nvSpPr>
            <p:cNvPr id="16" name="TextBox 15">
              <a:extLst>
                <a:ext uri="{FF2B5EF4-FFF2-40B4-BE49-F238E27FC236}">
                  <a16:creationId xmlns:a16="http://schemas.microsoft.com/office/drawing/2014/main" id="{6412B211-3F1F-4AAC-85ED-98655E757F94}"/>
                </a:ext>
              </a:extLst>
            </p:cNvPr>
            <p:cNvSpPr txBox="1"/>
            <p:nvPr/>
          </p:nvSpPr>
          <p:spPr>
            <a:xfrm>
              <a:off x="464233" y="4487402"/>
              <a:ext cx="1565878" cy="369332"/>
            </a:xfrm>
            <a:prstGeom prst="rect">
              <a:avLst/>
            </a:prstGeom>
            <a:noFill/>
          </p:spPr>
          <p:txBody>
            <a:bodyPr wrap="none" rtlCol="0">
              <a:spAutoFit/>
            </a:bodyPr>
            <a:lstStyle/>
            <a:p>
              <a:r>
                <a:rPr lang="en-US" dirty="0"/>
                <a:t>Cloud Instance</a:t>
              </a:r>
            </a:p>
          </p:txBody>
        </p:sp>
        <p:sp>
          <p:nvSpPr>
            <p:cNvPr id="17" name="Rectangle: Rounded Corners 16">
              <a:extLst>
                <a:ext uri="{FF2B5EF4-FFF2-40B4-BE49-F238E27FC236}">
                  <a16:creationId xmlns:a16="http://schemas.microsoft.com/office/drawing/2014/main" id="{A4C49BC7-43A9-47BD-98A6-D73F6BF49520}"/>
                </a:ext>
              </a:extLst>
            </p:cNvPr>
            <p:cNvSpPr/>
            <p:nvPr/>
          </p:nvSpPr>
          <p:spPr>
            <a:xfrm>
              <a:off x="464233" y="5105352"/>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CBB60865-92E2-4277-ABA7-310917AF3B71}"/>
                </a:ext>
              </a:extLst>
            </p:cNvPr>
            <p:cNvSpPr txBox="1"/>
            <p:nvPr/>
          </p:nvSpPr>
          <p:spPr>
            <a:xfrm>
              <a:off x="464233" y="5265117"/>
              <a:ext cx="2172390" cy="369332"/>
            </a:xfrm>
            <a:prstGeom prst="rect">
              <a:avLst/>
            </a:prstGeom>
            <a:noFill/>
          </p:spPr>
          <p:txBody>
            <a:bodyPr wrap="none" rtlCol="0">
              <a:spAutoFit/>
            </a:bodyPr>
            <a:lstStyle/>
            <a:p>
              <a:r>
                <a:rPr lang="en-US" dirty="0"/>
                <a:t>Territory/Geo-Region</a:t>
              </a:r>
            </a:p>
          </p:txBody>
        </p:sp>
        <p:sp>
          <p:nvSpPr>
            <p:cNvPr id="22" name="TextBox 21">
              <a:extLst>
                <a:ext uri="{FF2B5EF4-FFF2-40B4-BE49-F238E27FC236}">
                  <a16:creationId xmlns:a16="http://schemas.microsoft.com/office/drawing/2014/main" id="{B0B5A1FD-F8AA-483D-96E5-4329DF0C0B61}"/>
                </a:ext>
              </a:extLst>
            </p:cNvPr>
            <p:cNvSpPr txBox="1"/>
            <p:nvPr/>
          </p:nvSpPr>
          <p:spPr>
            <a:xfrm>
              <a:off x="542037" y="1371053"/>
              <a:ext cx="1870577" cy="461665"/>
            </a:xfrm>
            <a:prstGeom prst="rect">
              <a:avLst/>
            </a:prstGeom>
            <a:noFill/>
          </p:spPr>
          <p:txBody>
            <a:bodyPr wrap="none" rtlCol="0">
              <a:spAutoFit/>
            </a:bodyPr>
            <a:lstStyle/>
            <a:p>
              <a:r>
                <a:rPr lang="en-US" sz="2400" b="1" dirty="0">
                  <a:solidFill>
                    <a:srgbClr val="FF0000"/>
                  </a:solidFill>
                </a:rPr>
                <a:t>CONTROLLER</a:t>
              </a:r>
            </a:p>
          </p:txBody>
        </p:sp>
        <p:sp>
          <p:nvSpPr>
            <p:cNvPr id="24" name="TextBox 23">
              <a:extLst>
                <a:ext uri="{FF2B5EF4-FFF2-40B4-BE49-F238E27FC236}">
                  <a16:creationId xmlns:a16="http://schemas.microsoft.com/office/drawing/2014/main" id="{28FE6285-C71F-4157-9487-1DB944E82DA9}"/>
                </a:ext>
              </a:extLst>
            </p:cNvPr>
            <p:cNvSpPr txBox="1"/>
            <p:nvPr/>
          </p:nvSpPr>
          <p:spPr>
            <a:xfrm>
              <a:off x="964950" y="5553367"/>
              <a:ext cx="1664238" cy="261610"/>
            </a:xfrm>
            <a:prstGeom prst="rect">
              <a:avLst/>
            </a:prstGeom>
            <a:noFill/>
          </p:spPr>
          <p:txBody>
            <a:bodyPr wrap="none" rtlCol="0">
              <a:spAutoFit/>
            </a:bodyPr>
            <a:lstStyle/>
            <a:p>
              <a:r>
                <a:rPr lang="en-US" sz="1100" dirty="0"/>
                <a:t>Service Provider Specified</a:t>
              </a:r>
            </a:p>
          </p:txBody>
        </p:sp>
        <p:sp>
          <p:nvSpPr>
            <p:cNvPr id="25" name="TextBox 24">
              <a:extLst>
                <a:ext uri="{FF2B5EF4-FFF2-40B4-BE49-F238E27FC236}">
                  <a16:creationId xmlns:a16="http://schemas.microsoft.com/office/drawing/2014/main" id="{5259337E-CD46-440E-B50D-2A49E3C955A1}"/>
                </a:ext>
              </a:extLst>
            </p:cNvPr>
            <p:cNvSpPr txBox="1"/>
            <p:nvPr/>
          </p:nvSpPr>
          <p:spPr>
            <a:xfrm>
              <a:off x="990937" y="2411799"/>
              <a:ext cx="1664238" cy="261610"/>
            </a:xfrm>
            <a:prstGeom prst="rect">
              <a:avLst/>
            </a:prstGeom>
            <a:noFill/>
          </p:spPr>
          <p:txBody>
            <a:bodyPr wrap="none" rtlCol="0">
              <a:spAutoFit/>
            </a:bodyPr>
            <a:lstStyle/>
            <a:p>
              <a:r>
                <a:rPr lang="en-US" sz="1100" dirty="0"/>
                <a:t>Service Provider Specified</a:t>
              </a:r>
            </a:p>
          </p:txBody>
        </p:sp>
        <p:sp>
          <p:nvSpPr>
            <p:cNvPr id="27" name="TextBox 26">
              <a:extLst>
                <a:ext uri="{FF2B5EF4-FFF2-40B4-BE49-F238E27FC236}">
                  <a16:creationId xmlns:a16="http://schemas.microsoft.com/office/drawing/2014/main" id="{DB29A50E-362A-4EE9-950A-DC2DD34F02CB}"/>
                </a:ext>
              </a:extLst>
            </p:cNvPr>
            <p:cNvSpPr txBox="1"/>
            <p:nvPr/>
          </p:nvSpPr>
          <p:spPr>
            <a:xfrm>
              <a:off x="464233" y="3195108"/>
              <a:ext cx="2137310" cy="246221"/>
            </a:xfrm>
            <a:prstGeom prst="rect">
              <a:avLst/>
            </a:prstGeom>
            <a:noFill/>
          </p:spPr>
          <p:txBody>
            <a:bodyPr wrap="square" rtlCol="0">
              <a:spAutoFit/>
            </a:bodyPr>
            <a:lstStyle/>
            <a:p>
              <a:r>
                <a:rPr lang="en-US" sz="1000" dirty="0"/>
                <a:t>e.g. Assign, Modify, Config, Stop/Start</a:t>
              </a:r>
            </a:p>
          </p:txBody>
        </p:sp>
        <p:sp>
          <p:nvSpPr>
            <p:cNvPr id="29" name="TextBox 28">
              <a:extLst>
                <a:ext uri="{FF2B5EF4-FFF2-40B4-BE49-F238E27FC236}">
                  <a16:creationId xmlns:a16="http://schemas.microsoft.com/office/drawing/2014/main" id="{9E49CD1E-FD2C-4C93-A96A-7AE4A336E3C4}"/>
                </a:ext>
              </a:extLst>
            </p:cNvPr>
            <p:cNvSpPr txBox="1"/>
            <p:nvPr/>
          </p:nvSpPr>
          <p:spPr>
            <a:xfrm>
              <a:off x="955080" y="3986144"/>
              <a:ext cx="1568058" cy="261610"/>
            </a:xfrm>
            <a:prstGeom prst="rect">
              <a:avLst/>
            </a:prstGeom>
            <a:noFill/>
          </p:spPr>
          <p:txBody>
            <a:bodyPr wrap="none" rtlCol="0">
              <a:spAutoFit/>
            </a:bodyPr>
            <a:lstStyle/>
            <a:p>
              <a:r>
                <a:rPr lang="en-US" sz="1100" dirty="0"/>
                <a:t>Primary/Secondary Role</a:t>
              </a:r>
            </a:p>
          </p:txBody>
        </p:sp>
        <p:sp>
          <p:nvSpPr>
            <p:cNvPr id="30" name="TextBox 29">
              <a:extLst>
                <a:ext uri="{FF2B5EF4-FFF2-40B4-BE49-F238E27FC236}">
                  <a16:creationId xmlns:a16="http://schemas.microsoft.com/office/drawing/2014/main" id="{70217938-490B-4954-925E-20A9B5E9B487}"/>
                </a:ext>
              </a:extLst>
            </p:cNvPr>
            <p:cNvSpPr txBox="1"/>
            <p:nvPr/>
          </p:nvSpPr>
          <p:spPr>
            <a:xfrm>
              <a:off x="1013040" y="4755115"/>
              <a:ext cx="413896" cy="261610"/>
            </a:xfrm>
            <a:prstGeom prst="rect">
              <a:avLst/>
            </a:prstGeom>
            <a:noFill/>
          </p:spPr>
          <p:txBody>
            <a:bodyPr wrap="none" rtlCol="0">
              <a:spAutoFit/>
            </a:bodyPr>
            <a:lstStyle/>
            <a:p>
              <a:r>
                <a:rPr lang="en-US" sz="1100" dirty="0"/>
                <a:t>CLLI</a:t>
              </a:r>
            </a:p>
          </p:txBody>
        </p:sp>
      </p:grpSp>
    </p:spTree>
    <p:extLst>
      <p:ext uri="{BB962C8B-B14F-4D97-AF65-F5344CB8AC3E}">
        <p14:creationId xmlns:p14="http://schemas.microsoft.com/office/powerpoint/2010/main" val="37413592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B70668E5-94DE-4A52-835B-28628BF59051}"/>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4550165B-AD75-4A92-95FB-FE0D9EC5F048}"/>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922769E-5CE4-41FE-9C98-DF8466C1C0CC}"/>
                </a:ext>
              </a:extLst>
            </p:cNvPr>
            <p:cNvSpPr txBox="1"/>
            <p:nvPr/>
          </p:nvSpPr>
          <p:spPr>
            <a:xfrm>
              <a:off x="1033131" y="-17858"/>
              <a:ext cx="4798109"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Dynamic Association Approach</a:t>
              </a:r>
            </a:p>
          </p:txBody>
        </p:sp>
        <p:sp>
          <p:nvSpPr>
            <p:cNvPr id="7" name="Rectangle 6">
              <a:extLst>
                <a:ext uri="{FF2B5EF4-FFF2-40B4-BE49-F238E27FC236}">
                  <a16:creationId xmlns:a16="http://schemas.microsoft.com/office/drawing/2014/main" id="{DD2D4C4A-D6B3-4510-80A2-006B528A2245}"/>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23" name="TextBox 22">
            <a:extLst>
              <a:ext uri="{FF2B5EF4-FFF2-40B4-BE49-F238E27FC236}">
                <a16:creationId xmlns:a16="http://schemas.microsoft.com/office/drawing/2014/main" id="{253FD140-9449-42C2-9546-99AB039DF9E6}"/>
              </a:ext>
            </a:extLst>
          </p:cNvPr>
          <p:cNvSpPr txBox="1"/>
          <p:nvPr/>
        </p:nvSpPr>
        <p:spPr>
          <a:xfrm>
            <a:off x="2959100" y="584295"/>
            <a:ext cx="3638648" cy="6124754"/>
          </a:xfrm>
          <a:prstGeom prst="rect">
            <a:avLst/>
          </a:prstGeom>
          <a:noFill/>
        </p:spPr>
        <p:txBody>
          <a:bodyPr wrap="square" rtlCol="0">
            <a:spAutoFit/>
          </a:bodyPr>
          <a:lstStyle/>
          <a:p>
            <a:r>
              <a:rPr lang="en-US" sz="1400" dirty="0"/>
              <a:t>A NF is a VNF or PNF that can interact with a Controller.</a:t>
            </a:r>
          </a:p>
          <a:p>
            <a:endParaRPr lang="en-US" sz="1400" dirty="0"/>
          </a:p>
          <a:p>
            <a:r>
              <a:rPr lang="en-US" sz="1400" b="1" dirty="0"/>
              <a:t>Corner Case</a:t>
            </a:r>
            <a:r>
              <a:rPr lang="en-US" sz="1400" dirty="0"/>
              <a:t>: VNF w/ multiple VNF-Cs spanning multiple regions.</a:t>
            </a:r>
          </a:p>
          <a:p>
            <a:endParaRPr lang="en-US" sz="1400" dirty="0"/>
          </a:p>
          <a:p>
            <a:r>
              <a:rPr lang="en-US" sz="1400" dirty="0"/>
              <a:t>Service provider defines “Major” technology domains (e.g. Wireless), the Vendor can define “Minor” technology domain (e.g. 5G RAN)</a:t>
            </a:r>
          </a:p>
          <a:p>
            <a:endParaRPr lang="en-US" sz="1400" dirty="0"/>
          </a:p>
          <a:p>
            <a:r>
              <a:rPr lang="en-US" sz="1400" dirty="0"/>
              <a:t>“Lookup” we have a NF … and its part of this </a:t>
            </a:r>
            <a:r>
              <a:rPr lang="en-US" sz="1400" dirty="0" err="1"/>
              <a:t>xyz</a:t>
            </a:r>
            <a:r>
              <a:rPr lang="en-US" sz="1400" dirty="0"/>
              <a:t> Domain.</a:t>
            </a:r>
          </a:p>
          <a:p>
            <a:r>
              <a:rPr lang="en-US" sz="1400" dirty="0"/>
              <a:t>DU in SDC (Model)</a:t>
            </a:r>
          </a:p>
          <a:p>
            <a:r>
              <a:rPr lang="en-US" sz="1400" dirty="0"/>
              <a:t>DU in A&amp;AI (Instance)</a:t>
            </a:r>
          </a:p>
          <a:p>
            <a:r>
              <a:rPr lang="en-US" sz="1400" dirty="0"/>
              <a:t>SO looks up what controller should be used?</a:t>
            </a:r>
          </a:p>
          <a:p>
            <a:r>
              <a:rPr lang="en-US" sz="1400" dirty="0"/>
              <a:t>DU says “I’m in this tech domain”</a:t>
            </a:r>
          </a:p>
          <a:p>
            <a:r>
              <a:rPr lang="en-US" sz="1400" dirty="0"/>
              <a:t>Tech domain are “main lookup key”</a:t>
            </a:r>
          </a:p>
          <a:p>
            <a:r>
              <a:rPr lang="en-US" sz="1400" dirty="0"/>
              <a:t>Function are supporting attributes</a:t>
            </a:r>
          </a:p>
          <a:p>
            <a:endParaRPr lang="en-US" sz="1400" dirty="0"/>
          </a:p>
          <a:p>
            <a:r>
              <a:rPr lang="en-US" sz="1400" dirty="0"/>
              <a:t>SO would know the Cloud Region, Territory.</a:t>
            </a:r>
          </a:p>
          <a:p>
            <a:r>
              <a:rPr lang="en-US" sz="1400" dirty="0"/>
              <a:t>When it comes time to call a controller.</a:t>
            </a:r>
          </a:p>
          <a:p>
            <a:r>
              <a:rPr lang="en-US" sz="1400" dirty="0"/>
              <a:t>Via Homing &amp; Complex-Object</a:t>
            </a:r>
          </a:p>
          <a:p>
            <a:endParaRPr lang="en-US" sz="1400" dirty="0"/>
          </a:p>
          <a:p>
            <a:r>
              <a:rPr lang="en-US" sz="1400" dirty="0"/>
              <a:t>QUERY into the “Table” returns Tech domain-Function – Primary – Cloud –</a:t>
            </a:r>
            <a:r>
              <a:rPr lang="en-US" sz="1400" dirty="0" err="1"/>
              <a:t>Georegion</a:t>
            </a:r>
            <a:endParaRPr lang="en-US" sz="1400" dirty="0"/>
          </a:p>
          <a:p>
            <a:endParaRPr lang="en-US" sz="1400" dirty="0"/>
          </a:p>
          <a:p>
            <a:r>
              <a:rPr lang="en-US" sz="1400" dirty="0"/>
              <a:t>SDC, VID, OOF, A&amp;AI dependencies.</a:t>
            </a:r>
          </a:p>
          <a:p>
            <a:endParaRPr lang="en-US" sz="1400" dirty="0"/>
          </a:p>
        </p:txBody>
      </p:sp>
      <p:sp>
        <p:nvSpPr>
          <p:cNvPr id="28" name="TextBox 27">
            <a:extLst>
              <a:ext uri="{FF2B5EF4-FFF2-40B4-BE49-F238E27FC236}">
                <a16:creationId xmlns:a16="http://schemas.microsoft.com/office/drawing/2014/main" id="{D9D0549C-8F9C-4071-A936-DC6898A3E3AB}"/>
              </a:ext>
            </a:extLst>
          </p:cNvPr>
          <p:cNvSpPr txBox="1"/>
          <p:nvPr/>
        </p:nvSpPr>
        <p:spPr>
          <a:xfrm>
            <a:off x="250870" y="536006"/>
            <a:ext cx="2489982" cy="646331"/>
          </a:xfrm>
          <a:prstGeom prst="rect">
            <a:avLst/>
          </a:prstGeom>
          <a:noFill/>
        </p:spPr>
        <p:txBody>
          <a:bodyPr wrap="square" rtlCol="0">
            <a:spAutoFit/>
          </a:bodyPr>
          <a:lstStyle/>
          <a:p>
            <a:r>
              <a:rPr lang="en-US" b="1" dirty="0">
                <a:solidFill>
                  <a:srgbClr val="FF0000"/>
                </a:solidFill>
              </a:rPr>
              <a:t>PNF Plug and Play</a:t>
            </a:r>
          </a:p>
          <a:p>
            <a:r>
              <a:rPr lang="en-US" b="1" dirty="0">
                <a:solidFill>
                  <a:srgbClr val="FF0000"/>
                </a:solidFill>
              </a:rPr>
              <a:t>VNF Instantiation</a:t>
            </a:r>
          </a:p>
        </p:txBody>
      </p:sp>
      <p:grpSp>
        <p:nvGrpSpPr>
          <p:cNvPr id="2" name="Group 1">
            <a:extLst>
              <a:ext uri="{FF2B5EF4-FFF2-40B4-BE49-F238E27FC236}">
                <a16:creationId xmlns:a16="http://schemas.microsoft.com/office/drawing/2014/main" id="{815F9133-6FE4-4503-BE5A-D4AEA7E60452}"/>
              </a:ext>
            </a:extLst>
          </p:cNvPr>
          <p:cNvGrpSpPr/>
          <p:nvPr/>
        </p:nvGrpSpPr>
        <p:grpSpPr>
          <a:xfrm>
            <a:off x="228600" y="1206500"/>
            <a:ext cx="2590800" cy="5092700"/>
            <a:chOff x="228600" y="1206500"/>
            <a:chExt cx="2590800" cy="5092700"/>
          </a:xfrm>
        </p:grpSpPr>
        <p:sp>
          <p:nvSpPr>
            <p:cNvPr id="21" name="Rectangle 20">
              <a:extLst>
                <a:ext uri="{FF2B5EF4-FFF2-40B4-BE49-F238E27FC236}">
                  <a16:creationId xmlns:a16="http://schemas.microsoft.com/office/drawing/2014/main" id="{494F91D4-B4BA-418C-9CED-A7886A6F0F8E}"/>
                </a:ext>
              </a:extLst>
            </p:cNvPr>
            <p:cNvSpPr/>
            <p:nvPr/>
          </p:nvSpPr>
          <p:spPr>
            <a:xfrm>
              <a:off x="228600" y="1206500"/>
              <a:ext cx="2590800" cy="50927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D9DC5A9D-1D04-455F-8F3F-DCB5E308CBA8}"/>
                </a:ext>
              </a:extLst>
            </p:cNvPr>
            <p:cNvSpPr/>
            <p:nvPr/>
          </p:nvSpPr>
          <p:spPr>
            <a:xfrm>
              <a:off x="464233" y="2096087"/>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00405788-92BD-4297-9967-A2BE95FADDCE}"/>
                </a:ext>
              </a:extLst>
            </p:cNvPr>
            <p:cNvSpPr txBox="1"/>
            <p:nvPr/>
          </p:nvSpPr>
          <p:spPr>
            <a:xfrm>
              <a:off x="464233" y="2255853"/>
              <a:ext cx="2030043" cy="369332"/>
            </a:xfrm>
            <a:prstGeom prst="rect">
              <a:avLst/>
            </a:prstGeom>
            <a:noFill/>
          </p:spPr>
          <p:txBody>
            <a:bodyPr wrap="none" rtlCol="0">
              <a:spAutoFit/>
            </a:bodyPr>
            <a:lstStyle/>
            <a:p>
              <a:r>
                <a:rPr lang="en-US" dirty="0"/>
                <a:t>Technology Domain</a:t>
              </a:r>
            </a:p>
          </p:txBody>
        </p:sp>
        <p:sp>
          <p:nvSpPr>
            <p:cNvPr id="22" name="TextBox 21">
              <a:extLst>
                <a:ext uri="{FF2B5EF4-FFF2-40B4-BE49-F238E27FC236}">
                  <a16:creationId xmlns:a16="http://schemas.microsoft.com/office/drawing/2014/main" id="{B0B5A1FD-F8AA-483D-96E5-4329DF0C0B61}"/>
                </a:ext>
              </a:extLst>
            </p:cNvPr>
            <p:cNvSpPr txBox="1"/>
            <p:nvPr/>
          </p:nvSpPr>
          <p:spPr>
            <a:xfrm>
              <a:off x="1259488" y="1371053"/>
              <a:ext cx="527709" cy="461665"/>
            </a:xfrm>
            <a:prstGeom prst="rect">
              <a:avLst/>
            </a:prstGeom>
            <a:noFill/>
          </p:spPr>
          <p:txBody>
            <a:bodyPr wrap="none" rtlCol="0">
              <a:spAutoFit/>
            </a:bodyPr>
            <a:lstStyle/>
            <a:p>
              <a:r>
                <a:rPr lang="en-US" sz="2400" b="1" dirty="0">
                  <a:solidFill>
                    <a:srgbClr val="FF0000"/>
                  </a:solidFill>
                </a:rPr>
                <a:t>NF</a:t>
              </a:r>
            </a:p>
          </p:txBody>
        </p:sp>
        <p:sp>
          <p:nvSpPr>
            <p:cNvPr id="25" name="TextBox 24">
              <a:extLst>
                <a:ext uri="{FF2B5EF4-FFF2-40B4-BE49-F238E27FC236}">
                  <a16:creationId xmlns:a16="http://schemas.microsoft.com/office/drawing/2014/main" id="{5259337E-CD46-440E-B50D-2A49E3C955A1}"/>
                </a:ext>
              </a:extLst>
            </p:cNvPr>
            <p:cNvSpPr txBox="1"/>
            <p:nvPr/>
          </p:nvSpPr>
          <p:spPr>
            <a:xfrm>
              <a:off x="990937" y="2513399"/>
              <a:ext cx="1664238" cy="261610"/>
            </a:xfrm>
            <a:prstGeom prst="rect">
              <a:avLst/>
            </a:prstGeom>
            <a:noFill/>
          </p:spPr>
          <p:txBody>
            <a:bodyPr wrap="none" rtlCol="0">
              <a:spAutoFit/>
            </a:bodyPr>
            <a:lstStyle/>
            <a:p>
              <a:r>
                <a:rPr lang="en-US" sz="1100" dirty="0"/>
                <a:t>Service Provider Specified</a:t>
              </a:r>
            </a:p>
          </p:txBody>
        </p:sp>
        <p:sp>
          <p:nvSpPr>
            <p:cNvPr id="26" name="Rectangle: Rounded Corners 25">
              <a:extLst>
                <a:ext uri="{FF2B5EF4-FFF2-40B4-BE49-F238E27FC236}">
                  <a16:creationId xmlns:a16="http://schemas.microsoft.com/office/drawing/2014/main" id="{5A936147-6E65-48C1-B54D-0880869B4B83}"/>
                </a:ext>
              </a:extLst>
            </p:cNvPr>
            <p:cNvSpPr/>
            <p:nvPr/>
          </p:nvSpPr>
          <p:spPr>
            <a:xfrm>
              <a:off x="464233" y="2911903"/>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Rounded Corners 29">
              <a:extLst>
                <a:ext uri="{FF2B5EF4-FFF2-40B4-BE49-F238E27FC236}">
                  <a16:creationId xmlns:a16="http://schemas.microsoft.com/office/drawing/2014/main" id="{766B0F7F-86FA-4369-9195-C1D138BECEC7}"/>
                </a:ext>
              </a:extLst>
            </p:cNvPr>
            <p:cNvSpPr/>
            <p:nvPr/>
          </p:nvSpPr>
          <p:spPr>
            <a:xfrm>
              <a:off x="464233" y="3689620"/>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Rounded Corners 30">
              <a:extLst>
                <a:ext uri="{FF2B5EF4-FFF2-40B4-BE49-F238E27FC236}">
                  <a16:creationId xmlns:a16="http://schemas.microsoft.com/office/drawing/2014/main" id="{DFBE6D3B-3699-40AE-AD13-D0771D73EDEA}"/>
                </a:ext>
              </a:extLst>
            </p:cNvPr>
            <p:cNvSpPr/>
            <p:nvPr/>
          </p:nvSpPr>
          <p:spPr>
            <a:xfrm>
              <a:off x="464233" y="4467336"/>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774A1737-987A-4E65-A9D0-93238B1F4259}"/>
                </a:ext>
              </a:extLst>
            </p:cNvPr>
            <p:cNvSpPr txBox="1"/>
            <p:nvPr/>
          </p:nvSpPr>
          <p:spPr>
            <a:xfrm>
              <a:off x="464233" y="3071669"/>
              <a:ext cx="1005403" cy="369332"/>
            </a:xfrm>
            <a:prstGeom prst="rect">
              <a:avLst/>
            </a:prstGeom>
            <a:noFill/>
          </p:spPr>
          <p:txBody>
            <a:bodyPr wrap="none" rtlCol="0">
              <a:spAutoFit/>
            </a:bodyPr>
            <a:lstStyle/>
            <a:p>
              <a:r>
                <a:rPr lang="en-US" dirty="0"/>
                <a:t>Function</a:t>
              </a:r>
            </a:p>
          </p:txBody>
        </p:sp>
        <p:sp>
          <p:nvSpPr>
            <p:cNvPr id="33" name="TextBox 32">
              <a:extLst>
                <a:ext uri="{FF2B5EF4-FFF2-40B4-BE49-F238E27FC236}">
                  <a16:creationId xmlns:a16="http://schemas.microsoft.com/office/drawing/2014/main" id="{99910093-FCE1-45A9-804C-4B630E9E2CAF}"/>
                </a:ext>
              </a:extLst>
            </p:cNvPr>
            <p:cNvSpPr txBox="1"/>
            <p:nvPr/>
          </p:nvSpPr>
          <p:spPr>
            <a:xfrm>
              <a:off x="464233" y="3849385"/>
              <a:ext cx="1380121" cy="369332"/>
            </a:xfrm>
            <a:prstGeom prst="rect">
              <a:avLst/>
            </a:prstGeom>
            <a:noFill/>
          </p:spPr>
          <p:txBody>
            <a:bodyPr wrap="none" rtlCol="0">
              <a:spAutoFit/>
            </a:bodyPr>
            <a:lstStyle/>
            <a:p>
              <a:r>
                <a:rPr lang="en-US" dirty="0"/>
                <a:t>Primary Role</a:t>
              </a:r>
            </a:p>
          </p:txBody>
        </p:sp>
        <p:sp>
          <p:nvSpPr>
            <p:cNvPr id="34" name="TextBox 33">
              <a:extLst>
                <a:ext uri="{FF2B5EF4-FFF2-40B4-BE49-F238E27FC236}">
                  <a16:creationId xmlns:a16="http://schemas.microsoft.com/office/drawing/2014/main" id="{234D8371-7432-4E9B-929B-A1EF4398BC43}"/>
                </a:ext>
              </a:extLst>
            </p:cNvPr>
            <p:cNvSpPr txBox="1"/>
            <p:nvPr/>
          </p:nvSpPr>
          <p:spPr>
            <a:xfrm>
              <a:off x="464233" y="4627102"/>
              <a:ext cx="1565878" cy="369332"/>
            </a:xfrm>
            <a:prstGeom prst="rect">
              <a:avLst/>
            </a:prstGeom>
            <a:noFill/>
          </p:spPr>
          <p:txBody>
            <a:bodyPr wrap="none" rtlCol="0">
              <a:spAutoFit/>
            </a:bodyPr>
            <a:lstStyle/>
            <a:p>
              <a:r>
                <a:rPr lang="en-US" dirty="0"/>
                <a:t>Cloud Instance</a:t>
              </a:r>
            </a:p>
          </p:txBody>
        </p:sp>
        <p:sp>
          <p:nvSpPr>
            <p:cNvPr id="35" name="Rectangle: Rounded Corners 34">
              <a:extLst>
                <a:ext uri="{FF2B5EF4-FFF2-40B4-BE49-F238E27FC236}">
                  <a16:creationId xmlns:a16="http://schemas.microsoft.com/office/drawing/2014/main" id="{7D7DEA09-DFE9-4358-89FC-E80D5BB5C14B}"/>
                </a:ext>
              </a:extLst>
            </p:cNvPr>
            <p:cNvSpPr/>
            <p:nvPr/>
          </p:nvSpPr>
          <p:spPr>
            <a:xfrm>
              <a:off x="464233" y="5245052"/>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88083053-9828-417E-91CA-94F935EB21C5}"/>
                </a:ext>
              </a:extLst>
            </p:cNvPr>
            <p:cNvSpPr txBox="1"/>
            <p:nvPr/>
          </p:nvSpPr>
          <p:spPr>
            <a:xfrm>
              <a:off x="464233" y="5404817"/>
              <a:ext cx="2172390" cy="369332"/>
            </a:xfrm>
            <a:prstGeom prst="rect">
              <a:avLst/>
            </a:prstGeom>
            <a:noFill/>
          </p:spPr>
          <p:txBody>
            <a:bodyPr wrap="none" rtlCol="0">
              <a:spAutoFit/>
            </a:bodyPr>
            <a:lstStyle/>
            <a:p>
              <a:r>
                <a:rPr lang="en-US" dirty="0"/>
                <a:t>Territory/Geo-Region</a:t>
              </a:r>
            </a:p>
          </p:txBody>
        </p:sp>
        <p:sp>
          <p:nvSpPr>
            <p:cNvPr id="37" name="TextBox 36">
              <a:extLst>
                <a:ext uri="{FF2B5EF4-FFF2-40B4-BE49-F238E27FC236}">
                  <a16:creationId xmlns:a16="http://schemas.microsoft.com/office/drawing/2014/main" id="{01034089-3230-4090-A46D-B1844944B526}"/>
                </a:ext>
              </a:extLst>
            </p:cNvPr>
            <p:cNvSpPr txBox="1"/>
            <p:nvPr/>
          </p:nvSpPr>
          <p:spPr>
            <a:xfrm>
              <a:off x="964950" y="5693067"/>
              <a:ext cx="1664238" cy="261610"/>
            </a:xfrm>
            <a:prstGeom prst="rect">
              <a:avLst/>
            </a:prstGeom>
            <a:noFill/>
          </p:spPr>
          <p:txBody>
            <a:bodyPr wrap="none" rtlCol="0">
              <a:spAutoFit/>
            </a:bodyPr>
            <a:lstStyle/>
            <a:p>
              <a:r>
                <a:rPr lang="en-US" sz="1100" dirty="0"/>
                <a:t>Service Provider Specified</a:t>
              </a:r>
            </a:p>
          </p:txBody>
        </p:sp>
        <p:sp>
          <p:nvSpPr>
            <p:cNvPr id="39" name="TextBox 38">
              <a:extLst>
                <a:ext uri="{FF2B5EF4-FFF2-40B4-BE49-F238E27FC236}">
                  <a16:creationId xmlns:a16="http://schemas.microsoft.com/office/drawing/2014/main" id="{2B4385B7-9665-4C7E-B997-01F5651F9738}"/>
                </a:ext>
              </a:extLst>
            </p:cNvPr>
            <p:cNvSpPr txBox="1"/>
            <p:nvPr/>
          </p:nvSpPr>
          <p:spPr>
            <a:xfrm>
              <a:off x="464233" y="3334808"/>
              <a:ext cx="2137310" cy="246221"/>
            </a:xfrm>
            <a:prstGeom prst="rect">
              <a:avLst/>
            </a:prstGeom>
            <a:noFill/>
          </p:spPr>
          <p:txBody>
            <a:bodyPr wrap="square" rtlCol="0">
              <a:spAutoFit/>
            </a:bodyPr>
            <a:lstStyle/>
            <a:p>
              <a:r>
                <a:rPr lang="en-US" sz="1000" dirty="0"/>
                <a:t>e.g. Assign, Modify, Config, Stop/Start</a:t>
              </a:r>
            </a:p>
          </p:txBody>
        </p:sp>
        <p:sp>
          <p:nvSpPr>
            <p:cNvPr id="40" name="TextBox 39">
              <a:extLst>
                <a:ext uri="{FF2B5EF4-FFF2-40B4-BE49-F238E27FC236}">
                  <a16:creationId xmlns:a16="http://schemas.microsoft.com/office/drawing/2014/main" id="{EA973E16-555D-4C5F-A483-4CB9A2B78E3A}"/>
                </a:ext>
              </a:extLst>
            </p:cNvPr>
            <p:cNvSpPr txBox="1"/>
            <p:nvPr/>
          </p:nvSpPr>
          <p:spPr>
            <a:xfrm>
              <a:off x="955080" y="4125844"/>
              <a:ext cx="1568058" cy="261610"/>
            </a:xfrm>
            <a:prstGeom prst="rect">
              <a:avLst/>
            </a:prstGeom>
            <a:noFill/>
          </p:spPr>
          <p:txBody>
            <a:bodyPr wrap="none" rtlCol="0">
              <a:spAutoFit/>
            </a:bodyPr>
            <a:lstStyle/>
            <a:p>
              <a:r>
                <a:rPr lang="en-US" sz="1100" dirty="0"/>
                <a:t>Primary/Secondary Role</a:t>
              </a:r>
            </a:p>
          </p:txBody>
        </p:sp>
        <p:sp>
          <p:nvSpPr>
            <p:cNvPr id="41" name="TextBox 40">
              <a:extLst>
                <a:ext uri="{FF2B5EF4-FFF2-40B4-BE49-F238E27FC236}">
                  <a16:creationId xmlns:a16="http://schemas.microsoft.com/office/drawing/2014/main" id="{28D568E0-92FC-4F7F-8E1B-97B27189B9AE}"/>
                </a:ext>
              </a:extLst>
            </p:cNvPr>
            <p:cNvSpPr txBox="1"/>
            <p:nvPr/>
          </p:nvSpPr>
          <p:spPr>
            <a:xfrm>
              <a:off x="1013040" y="4894815"/>
              <a:ext cx="413896" cy="261610"/>
            </a:xfrm>
            <a:prstGeom prst="rect">
              <a:avLst/>
            </a:prstGeom>
            <a:noFill/>
          </p:spPr>
          <p:txBody>
            <a:bodyPr wrap="none" rtlCol="0">
              <a:spAutoFit/>
            </a:bodyPr>
            <a:lstStyle/>
            <a:p>
              <a:r>
                <a:rPr lang="en-US" sz="1100" dirty="0"/>
                <a:t>CLLI</a:t>
              </a:r>
            </a:p>
          </p:txBody>
        </p:sp>
      </p:grpSp>
    </p:spTree>
    <p:extLst>
      <p:ext uri="{BB962C8B-B14F-4D97-AF65-F5344CB8AC3E}">
        <p14:creationId xmlns:p14="http://schemas.microsoft.com/office/powerpoint/2010/main" val="295521898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5A7CC21F-4D77-4A60-88AE-764C246D3F28}"/>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84A7E199-722A-4093-A6C6-83BE26415F42}"/>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E0F34857-543C-486E-B160-374CCD2362AD}"/>
                </a:ext>
              </a:extLst>
            </p:cNvPr>
            <p:cNvSpPr txBox="1"/>
            <p:nvPr/>
          </p:nvSpPr>
          <p:spPr>
            <a:xfrm>
              <a:off x="1409836" y="-17858"/>
              <a:ext cx="4044698"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Dynamic Association Flow</a:t>
              </a:r>
            </a:p>
          </p:txBody>
        </p:sp>
        <p:sp>
          <p:nvSpPr>
            <p:cNvPr id="7" name="Rectangle 6">
              <a:extLst>
                <a:ext uri="{FF2B5EF4-FFF2-40B4-BE49-F238E27FC236}">
                  <a16:creationId xmlns:a16="http://schemas.microsoft.com/office/drawing/2014/main" id="{7824165C-0CE3-4528-8B0B-2972948345EC}"/>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32" name="Table 31">
            <a:extLst>
              <a:ext uri="{FF2B5EF4-FFF2-40B4-BE49-F238E27FC236}">
                <a16:creationId xmlns:a16="http://schemas.microsoft.com/office/drawing/2014/main" id="{9F34D747-45D5-4F5E-8B43-9266BE5ECDF5}"/>
              </a:ext>
            </a:extLst>
          </p:cNvPr>
          <p:cNvGraphicFramePr>
            <a:graphicFrameLocks noGrp="1"/>
          </p:cNvGraphicFramePr>
          <p:nvPr>
            <p:extLst>
              <p:ext uri="{D42A27DB-BD31-4B8C-83A1-F6EECF244321}">
                <p14:modId xmlns:p14="http://schemas.microsoft.com/office/powerpoint/2010/main" val="655593967"/>
              </p:ext>
            </p:extLst>
          </p:nvPr>
        </p:nvGraphicFramePr>
        <p:xfrm>
          <a:off x="3503814" y="6982846"/>
          <a:ext cx="3065368" cy="2108200"/>
        </p:xfrm>
        <a:graphic>
          <a:graphicData uri="http://schemas.openxmlformats.org/drawingml/2006/table">
            <a:tbl>
              <a:tblPr firstRow="1" bandRow="1">
                <a:tableStyleId>{5C22544A-7EE6-4342-B048-85BDC9FD1C3A}</a:tableStyleId>
              </a:tblPr>
              <a:tblGrid>
                <a:gridCol w="766342">
                  <a:extLst>
                    <a:ext uri="{9D8B030D-6E8A-4147-A177-3AD203B41FA5}">
                      <a16:colId xmlns:a16="http://schemas.microsoft.com/office/drawing/2014/main" val="2850618537"/>
                    </a:ext>
                  </a:extLst>
                </a:gridCol>
                <a:gridCol w="766342">
                  <a:extLst>
                    <a:ext uri="{9D8B030D-6E8A-4147-A177-3AD203B41FA5}">
                      <a16:colId xmlns:a16="http://schemas.microsoft.com/office/drawing/2014/main" val="3695868275"/>
                    </a:ext>
                  </a:extLst>
                </a:gridCol>
                <a:gridCol w="766342">
                  <a:extLst>
                    <a:ext uri="{9D8B030D-6E8A-4147-A177-3AD203B41FA5}">
                      <a16:colId xmlns:a16="http://schemas.microsoft.com/office/drawing/2014/main" val="780375006"/>
                    </a:ext>
                  </a:extLst>
                </a:gridCol>
                <a:gridCol w="766342">
                  <a:extLst>
                    <a:ext uri="{9D8B030D-6E8A-4147-A177-3AD203B41FA5}">
                      <a16:colId xmlns:a16="http://schemas.microsoft.com/office/drawing/2014/main" val="1322026998"/>
                    </a:ext>
                  </a:extLst>
                </a:gridCol>
              </a:tblGrid>
              <a:tr h="370840">
                <a:tc>
                  <a:txBody>
                    <a:bodyPr/>
                    <a:lstStyle/>
                    <a:p>
                      <a:r>
                        <a:rPr lang="en-US" sz="1000" dirty="0"/>
                        <a:t>Tech Domain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NF (PNF/VNF)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ONAP Platform Controller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Function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5399725"/>
                  </a:ext>
                </a:extLst>
              </a:tr>
              <a:tr h="370840">
                <a:tc>
                  <a:txBody>
                    <a:bodyPr/>
                    <a:lstStyle/>
                    <a:p>
                      <a:r>
                        <a:rPr lang="en-US" sz="1000" dirty="0"/>
                        <a:t>Wireless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E//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Generic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49239981"/>
                  </a:ext>
                </a:extLst>
              </a:tr>
              <a:tr h="370840">
                <a:tc>
                  <a:txBody>
                    <a:bodyPr/>
                    <a:lstStyle/>
                    <a:p>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Nokia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Generic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96346374"/>
                  </a:ext>
                </a:extLst>
              </a:tr>
              <a:tr h="370840">
                <a:tc>
                  <a:txBody>
                    <a:bodyPr/>
                    <a:lstStyle/>
                    <a:p>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Huawei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Generic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89548076"/>
                  </a:ext>
                </a:extLst>
              </a:tr>
              <a:tr h="370840">
                <a:tc>
                  <a:txBody>
                    <a:bodyPr/>
                    <a:lstStyle/>
                    <a:p>
                      <a:r>
                        <a:rPr lang="en-US" sz="1000" dirty="0"/>
                        <a:t>Wireless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err="1"/>
                        <a:t>Xyz</a:t>
                      </a:r>
                      <a:r>
                        <a:rPr lang="en-US" sz="1000" dirty="0"/>
                        <a:t>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solidFill>
                            <a:srgbClr val="0000CC"/>
                          </a:solidFill>
                        </a:rPr>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35345338"/>
                  </a:ext>
                </a:extLst>
              </a:tr>
            </a:tbl>
          </a:graphicData>
        </a:graphic>
      </p:graphicFrame>
      <p:grpSp>
        <p:nvGrpSpPr>
          <p:cNvPr id="8" name="Group 7">
            <a:extLst>
              <a:ext uri="{FF2B5EF4-FFF2-40B4-BE49-F238E27FC236}">
                <a16:creationId xmlns:a16="http://schemas.microsoft.com/office/drawing/2014/main" id="{C433156A-0932-4CA7-BC3C-E48A6A016BED}"/>
              </a:ext>
            </a:extLst>
          </p:cNvPr>
          <p:cNvGrpSpPr/>
          <p:nvPr/>
        </p:nvGrpSpPr>
        <p:grpSpPr>
          <a:xfrm>
            <a:off x="4346831" y="568487"/>
            <a:ext cx="1637418" cy="2892113"/>
            <a:chOff x="228600" y="1310770"/>
            <a:chExt cx="2590800" cy="4576037"/>
          </a:xfrm>
        </p:grpSpPr>
        <p:sp>
          <p:nvSpPr>
            <p:cNvPr id="9" name="Rectangle 8">
              <a:extLst>
                <a:ext uri="{FF2B5EF4-FFF2-40B4-BE49-F238E27FC236}">
                  <a16:creationId xmlns:a16="http://schemas.microsoft.com/office/drawing/2014/main" id="{8567435D-5FA7-42D3-83A8-D8BB65D30A0E}"/>
                </a:ext>
              </a:extLst>
            </p:cNvPr>
            <p:cNvSpPr/>
            <p:nvPr/>
          </p:nvSpPr>
          <p:spPr>
            <a:xfrm>
              <a:off x="228600" y="1347822"/>
              <a:ext cx="2590800" cy="453898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0" name="Rectangle: Rounded Corners 9">
              <a:extLst>
                <a:ext uri="{FF2B5EF4-FFF2-40B4-BE49-F238E27FC236}">
                  <a16:creationId xmlns:a16="http://schemas.microsoft.com/office/drawing/2014/main" id="{C3DDFD4B-8F70-4442-A3BB-B32AD2CEA8CD}"/>
                </a:ext>
              </a:extLst>
            </p:cNvPr>
            <p:cNvSpPr/>
            <p:nvPr/>
          </p:nvSpPr>
          <p:spPr>
            <a:xfrm>
              <a:off x="464233" y="1994487"/>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1" name="Rectangle: Rounded Corners 10">
              <a:extLst>
                <a:ext uri="{FF2B5EF4-FFF2-40B4-BE49-F238E27FC236}">
                  <a16:creationId xmlns:a16="http://schemas.microsoft.com/office/drawing/2014/main" id="{5793C231-085A-4EF4-A272-F9911F82B906}"/>
                </a:ext>
              </a:extLst>
            </p:cNvPr>
            <p:cNvSpPr/>
            <p:nvPr/>
          </p:nvSpPr>
          <p:spPr>
            <a:xfrm>
              <a:off x="464233" y="2772203"/>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2" name="Rectangle: Rounded Corners 11">
              <a:extLst>
                <a:ext uri="{FF2B5EF4-FFF2-40B4-BE49-F238E27FC236}">
                  <a16:creationId xmlns:a16="http://schemas.microsoft.com/office/drawing/2014/main" id="{307513D9-F177-4C0F-BBAE-E5970C0BC2C1}"/>
                </a:ext>
              </a:extLst>
            </p:cNvPr>
            <p:cNvSpPr/>
            <p:nvPr/>
          </p:nvSpPr>
          <p:spPr>
            <a:xfrm>
              <a:off x="464233" y="3549920"/>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3" name="Rectangle: Rounded Corners 12">
              <a:extLst>
                <a:ext uri="{FF2B5EF4-FFF2-40B4-BE49-F238E27FC236}">
                  <a16:creationId xmlns:a16="http://schemas.microsoft.com/office/drawing/2014/main" id="{2EF05469-0B28-42C9-9AF6-792D4C7B0DFA}"/>
                </a:ext>
              </a:extLst>
            </p:cNvPr>
            <p:cNvSpPr/>
            <p:nvPr/>
          </p:nvSpPr>
          <p:spPr>
            <a:xfrm>
              <a:off x="464233" y="4327636"/>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4" name="TextBox 13">
              <a:extLst>
                <a:ext uri="{FF2B5EF4-FFF2-40B4-BE49-F238E27FC236}">
                  <a16:creationId xmlns:a16="http://schemas.microsoft.com/office/drawing/2014/main" id="{D53D4F16-96E0-49B3-903B-9A5A7A441A3E}"/>
                </a:ext>
              </a:extLst>
            </p:cNvPr>
            <p:cNvSpPr txBox="1"/>
            <p:nvPr/>
          </p:nvSpPr>
          <p:spPr>
            <a:xfrm>
              <a:off x="464233" y="2154253"/>
              <a:ext cx="2236247" cy="438281"/>
            </a:xfrm>
            <a:prstGeom prst="rect">
              <a:avLst/>
            </a:prstGeom>
            <a:noFill/>
          </p:spPr>
          <p:txBody>
            <a:bodyPr wrap="none" rtlCol="0">
              <a:spAutoFit/>
            </a:bodyPr>
            <a:lstStyle/>
            <a:p>
              <a:r>
                <a:rPr lang="en-US" sz="1200" dirty="0"/>
                <a:t>Technology Domain</a:t>
              </a:r>
            </a:p>
          </p:txBody>
        </p:sp>
        <p:sp>
          <p:nvSpPr>
            <p:cNvPr id="15" name="TextBox 14">
              <a:extLst>
                <a:ext uri="{FF2B5EF4-FFF2-40B4-BE49-F238E27FC236}">
                  <a16:creationId xmlns:a16="http://schemas.microsoft.com/office/drawing/2014/main" id="{D7DA06F7-4692-4DD7-ADB7-0DE17191DF94}"/>
                </a:ext>
              </a:extLst>
            </p:cNvPr>
            <p:cNvSpPr txBox="1"/>
            <p:nvPr/>
          </p:nvSpPr>
          <p:spPr>
            <a:xfrm>
              <a:off x="464233" y="2931969"/>
              <a:ext cx="1154545" cy="438281"/>
            </a:xfrm>
            <a:prstGeom prst="rect">
              <a:avLst/>
            </a:prstGeom>
            <a:noFill/>
          </p:spPr>
          <p:txBody>
            <a:bodyPr wrap="none" rtlCol="0">
              <a:spAutoFit/>
            </a:bodyPr>
            <a:lstStyle/>
            <a:p>
              <a:r>
                <a:rPr lang="en-US" sz="1200" dirty="0"/>
                <a:t>Function</a:t>
              </a:r>
            </a:p>
          </p:txBody>
        </p:sp>
        <p:sp>
          <p:nvSpPr>
            <p:cNvPr id="16" name="TextBox 15">
              <a:extLst>
                <a:ext uri="{FF2B5EF4-FFF2-40B4-BE49-F238E27FC236}">
                  <a16:creationId xmlns:a16="http://schemas.microsoft.com/office/drawing/2014/main" id="{1CE5B9AC-C700-4924-B04B-8DE96D506E51}"/>
                </a:ext>
              </a:extLst>
            </p:cNvPr>
            <p:cNvSpPr txBox="1"/>
            <p:nvPr/>
          </p:nvSpPr>
          <p:spPr>
            <a:xfrm>
              <a:off x="464233" y="3709684"/>
              <a:ext cx="1554071" cy="438281"/>
            </a:xfrm>
            <a:prstGeom prst="rect">
              <a:avLst/>
            </a:prstGeom>
            <a:noFill/>
          </p:spPr>
          <p:txBody>
            <a:bodyPr wrap="none" rtlCol="0">
              <a:spAutoFit/>
            </a:bodyPr>
            <a:lstStyle/>
            <a:p>
              <a:r>
                <a:rPr lang="en-US" sz="1200" dirty="0"/>
                <a:t>Primary Role</a:t>
              </a:r>
            </a:p>
          </p:txBody>
        </p:sp>
        <p:sp>
          <p:nvSpPr>
            <p:cNvPr id="17" name="TextBox 16">
              <a:extLst>
                <a:ext uri="{FF2B5EF4-FFF2-40B4-BE49-F238E27FC236}">
                  <a16:creationId xmlns:a16="http://schemas.microsoft.com/office/drawing/2014/main" id="{90F4A0F3-FF4D-45AC-A291-E14B55E5E774}"/>
                </a:ext>
              </a:extLst>
            </p:cNvPr>
            <p:cNvSpPr txBox="1"/>
            <p:nvPr/>
          </p:nvSpPr>
          <p:spPr>
            <a:xfrm>
              <a:off x="464233" y="4487401"/>
              <a:ext cx="1744905" cy="438281"/>
            </a:xfrm>
            <a:prstGeom prst="rect">
              <a:avLst/>
            </a:prstGeom>
            <a:noFill/>
          </p:spPr>
          <p:txBody>
            <a:bodyPr wrap="none" rtlCol="0">
              <a:spAutoFit/>
            </a:bodyPr>
            <a:lstStyle/>
            <a:p>
              <a:r>
                <a:rPr lang="en-US" sz="1200" dirty="0"/>
                <a:t>Cloud Instance</a:t>
              </a:r>
            </a:p>
          </p:txBody>
        </p:sp>
        <p:sp>
          <p:nvSpPr>
            <p:cNvPr id="18" name="Rectangle: Rounded Corners 17">
              <a:extLst>
                <a:ext uri="{FF2B5EF4-FFF2-40B4-BE49-F238E27FC236}">
                  <a16:creationId xmlns:a16="http://schemas.microsoft.com/office/drawing/2014/main" id="{1EDFD805-3460-4F90-9EF9-A2862D70915E}"/>
                </a:ext>
              </a:extLst>
            </p:cNvPr>
            <p:cNvSpPr/>
            <p:nvPr/>
          </p:nvSpPr>
          <p:spPr>
            <a:xfrm>
              <a:off x="464233" y="5105352"/>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9" name="TextBox 18">
              <a:extLst>
                <a:ext uri="{FF2B5EF4-FFF2-40B4-BE49-F238E27FC236}">
                  <a16:creationId xmlns:a16="http://schemas.microsoft.com/office/drawing/2014/main" id="{78A67C66-31D9-479E-A907-05F5A10BC191}"/>
                </a:ext>
              </a:extLst>
            </p:cNvPr>
            <p:cNvSpPr txBox="1"/>
            <p:nvPr/>
          </p:nvSpPr>
          <p:spPr>
            <a:xfrm>
              <a:off x="403949" y="5219904"/>
              <a:ext cx="1906217" cy="438281"/>
            </a:xfrm>
            <a:prstGeom prst="rect">
              <a:avLst/>
            </a:prstGeom>
            <a:noFill/>
          </p:spPr>
          <p:txBody>
            <a:bodyPr wrap="none" rtlCol="0">
              <a:spAutoFit/>
            </a:bodyPr>
            <a:lstStyle/>
            <a:p>
              <a:r>
                <a:rPr lang="en-US" sz="1200" dirty="0"/>
                <a:t>Territory/Region</a:t>
              </a:r>
            </a:p>
          </p:txBody>
        </p:sp>
        <p:sp>
          <p:nvSpPr>
            <p:cNvPr id="20" name="TextBox 19">
              <a:extLst>
                <a:ext uri="{FF2B5EF4-FFF2-40B4-BE49-F238E27FC236}">
                  <a16:creationId xmlns:a16="http://schemas.microsoft.com/office/drawing/2014/main" id="{4BF5C999-E93A-4E86-B7CA-34CFAC2B34F9}"/>
                </a:ext>
              </a:extLst>
            </p:cNvPr>
            <p:cNvSpPr txBox="1"/>
            <p:nvPr/>
          </p:nvSpPr>
          <p:spPr>
            <a:xfrm>
              <a:off x="421470" y="1310770"/>
              <a:ext cx="2289713" cy="584374"/>
            </a:xfrm>
            <a:prstGeom prst="rect">
              <a:avLst/>
            </a:prstGeom>
            <a:noFill/>
          </p:spPr>
          <p:txBody>
            <a:bodyPr wrap="none" rtlCol="0">
              <a:spAutoFit/>
            </a:bodyPr>
            <a:lstStyle/>
            <a:p>
              <a:r>
                <a:rPr lang="en-US" b="1" dirty="0">
                  <a:solidFill>
                    <a:srgbClr val="FF0000"/>
                  </a:solidFill>
                </a:rPr>
                <a:t>CONTROLLER</a:t>
              </a:r>
            </a:p>
          </p:txBody>
        </p:sp>
      </p:grpSp>
      <p:grpSp>
        <p:nvGrpSpPr>
          <p:cNvPr id="26" name="Group 25">
            <a:extLst>
              <a:ext uri="{FF2B5EF4-FFF2-40B4-BE49-F238E27FC236}">
                <a16:creationId xmlns:a16="http://schemas.microsoft.com/office/drawing/2014/main" id="{BFC954B7-09C6-4A74-BC2B-806748B2DE09}"/>
              </a:ext>
            </a:extLst>
          </p:cNvPr>
          <p:cNvGrpSpPr/>
          <p:nvPr/>
        </p:nvGrpSpPr>
        <p:grpSpPr>
          <a:xfrm>
            <a:off x="658067" y="1878427"/>
            <a:ext cx="2383213" cy="488603"/>
            <a:chOff x="1305319" y="2373411"/>
            <a:chExt cx="1225034" cy="488603"/>
          </a:xfrm>
        </p:grpSpPr>
        <p:sp>
          <p:nvSpPr>
            <p:cNvPr id="27" name="Rectangle: Rounded Corners 26">
              <a:extLst>
                <a:ext uri="{FF2B5EF4-FFF2-40B4-BE49-F238E27FC236}">
                  <a16:creationId xmlns:a16="http://schemas.microsoft.com/office/drawing/2014/main" id="{97B88548-9452-4AB6-B1B4-0AD2C4C3B17A}"/>
                </a:ext>
              </a:extLst>
            </p:cNvPr>
            <p:cNvSpPr/>
            <p:nvPr/>
          </p:nvSpPr>
          <p:spPr>
            <a:xfrm>
              <a:off x="1305319"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D36AF4A3-FE1D-45AA-BBC8-6558018CB62A}"/>
                </a:ext>
              </a:extLst>
            </p:cNvPr>
            <p:cNvSpPr txBox="1"/>
            <p:nvPr/>
          </p:nvSpPr>
          <p:spPr>
            <a:xfrm>
              <a:off x="1553286" y="2482569"/>
              <a:ext cx="739412" cy="276999"/>
            </a:xfrm>
            <a:prstGeom prst="rect">
              <a:avLst/>
            </a:prstGeom>
            <a:noFill/>
          </p:spPr>
          <p:txBody>
            <a:bodyPr wrap="none" rtlCol="0">
              <a:spAutoFit/>
            </a:bodyPr>
            <a:lstStyle/>
            <a:p>
              <a:pPr algn="ctr"/>
              <a:r>
                <a:rPr lang="en-US" sz="1200" b="1" dirty="0">
                  <a:solidFill>
                    <a:schemeClr val="bg1"/>
                  </a:solidFill>
                </a:rPr>
                <a:t>Controller Registers</a:t>
              </a:r>
            </a:p>
          </p:txBody>
        </p:sp>
      </p:grpSp>
      <p:grpSp>
        <p:nvGrpSpPr>
          <p:cNvPr id="29" name="Group 28">
            <a:extLst>
              <a:ext uri="{FF2B5EF4-FFF2-40B4-BE49-F238E27FC236}">
                <a16:creationId xmlns:a16="http://schemas.microsoft.com/office/drawing/2014/main" id="{BB7489BD-9D78-4C00-AA6F-C93C54A216F0}"/>
              </a:ext>
            </a:extLst>
          </p:cNvPr>
          <p:cNvGrpSpPr/>
          <p:nvPr/>
        </p:nvGrpSpPr>
        <p:grpSpPr>
          <a:xfrm>
            <a:off x="553794" y="4975575"/>
            <a:ext cx="2383213" cy="491841"/>
            <a:chOff x="1305319" y="2398749"/>
            <a:chExt cx="1225034" cy="491841"/>
          </a:xfrm>
        </p:grpSpPr>
        <p:sp>
          <p:nvSpPr>
            <p:cNvPr id="30" name="Rectangle: Rounded Corners 29">
              <a:extLst>
                <a:ext uri="{FF2B5EF4-FFF2-40B4-BE49-F238E27FC236}">
                  <a16:creationId xmlns:a16="http://schemas.microsoft.com/office/drawing/2014/main" id="{3F144230-1C3E-48A7-BA53-215D929DCFF7}"/>
                </a:ext>
              </a:extLst>
            </p:cNvPr>
            <p:cNvSpPr/>
            <p:nvPr/>
          </p:nvSpPr>
          <p:spPr>
            <a:xfrm>
              <a:off x="1305319" y="2401987"/>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0DE939B0-3B5F-4EA0-B4AF-31F676ED628D}"/>
                </a:ext>
              </a:extLst>
            </p:cNvPr>
            <p:cNvSpPr txBox="1"/>
            <p:nvPr/>
          </p:nvSpPr>
          <p:spPr>
            <a:xfrm>
              <a:off x="1573832" y="2398749"/>
              <a:ext cx="682656" cy="461665"/>
            </a:xfrm>
            <a:prstGeom prst="rect">
              <a:avLst/>
            </a:prstGeom>
            <a:noFill/>
          </p:spPr>
          <p:txBody>
            <a:bodyPr wrap="none" rtlCol="0">
              <a:spAutoFit/>
            </a:bodyPr>
            <a:lstStyle/>
            <a:p>
              <a:pPr algn="ctr"/>
              <a:r>
                <a:rPr lang="en-US" sz="1200" b="1" dirty="0">
                  <a:solidFill>
                    <a:schemeClr val="bg1"/>
                  </a:solidFill>
                </a:rPr>
                <a:t>PNF Plug and Play</a:t>
              </a:r>
            </a:p>
            <a:p>
              <a:pPr algn="ctr"/>
              <a:r>
                <a:rPr lang="en-US" sz="1200" b="1" dirty="0">
                  <a:solidFill>
                    <a:schemeClr val="bg1"/>
                  </a:solidFill>
                </a:rPr>
                <a:t>VNF Instantiation</a:t>
              </a:r>
            </a:p>
          </p:txBody>
        </p:sp>
      </p:grpSp>
      <p:grpSp>
        <p:nvGrpSpPr>
          <p:cNvPr id="33" name="Group 32">
            <a:extLst>
              <a:ext uri="{FF2B5EF4-FFF2-40B4-BE49-F238E27FC236}">
                <a16:creationId xmlns:a16="http://schemas.microsoft.com/office/drawing/2014/main" id="{6E45829F-7D3F-4488-B475-9D20DCF1B756}"/>
              </a:ext>
            </a:extLst>
          </p:cNvPr>
          <p:cNvGrpSpPr/>
          <p:nvPr/>
        </p:nvGrpSpPr>
        <p:grpSpPr>
          <a:xfrm>
            <a:off x="668095" y="7590566"/>
            <a:ext cx="2383213" cy="488603"/>
            <a:chOff x="1305319" y="2373411"/>
            <a:chExt cx="1225034" cy="488603"/>
          </a:xfrm>
        </p:grpSpPr>
        <p:sp>
          <p:nvSpPr>
            <p:cNvPr id="34" name="Rectangle: Rounded Corners 33">
              <a:extLst>
                <a:ext uri="{FF2B5EF4-FFF2-40B4-BE49-F238E27FC236}">
                  <a16:creationId xmlns:a16="http://schemas.microsoft.com/office/drawing/2014/main" id="{DCFAE3C9-7A91-4E0F-A6FE-F86F7178EFC4}"/>
                </a:ext>
              </a:extLst>
            </p:cNvPr>
            <p:cNvSpPr/>
            <p:nvPr/>
          </p:nvSpPr>
          <p:spPr>
            <a:xfrm>
              <a:off x="1305319"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32340956-C77B-4CA0-839B-14D762819CCF}"/>
                </a:ext>
              </a:extLst>
            </p:cNvPr>
            <p:cNvSpPr txBox="1"/>
            <p:nvPr/>
          </p:nvSpPr>
          <p:spPr>
            <a:xfrm>
              <a:off x="1822379" y="2487649"/>
              <a:ext cx="185561" cy="276999"/>
            </a:xfrm>
            <a:prstGeom prst="rect">
              <a:avLst/>
            </a:prstGeom>
            <a:noFill/>
          </p:spPr>
          <p:txBody>
            <a:bodyPr wrap="none" rtlCol="0">
              <a:spAutoFit/>
            </a:bodyPr>
            <a:lstStyle/>
            <a:p>
              <a:pPr algn="ctr"/>
              <a:r>
                <a:rPr lang="en-US" sz="1200" b="1" dirty="0">
                  <a:solidFill>
                    <a:schemeClr val="bg1"/>
                  </a:solidFill>
                </a:rPr>
                <a:t>SO</a:t>
              </a:r>
            </a:p>
          </p:txBody>
        </p:sp>
      </p:grpSp>
      <p:sp>
        <p:nvSpPr>
          <p:cNvPr id="36" name="Arrow: Down 35">
            <a:extLst>
              <a:ext uri="{FF2B5EF4-FFF2-40B4-BE49-F238E27FC236}">
                <a16:creationId xmlns:a16="http://schemas.microsoft.com/office/drawing/2014/main" id="{CCD2891E-7DDD-417D-B262-6230DAB4BEE6}"/>
              </a:ext>
            </a:extLst>
          </p:cNvPr>
          <p:cNvSpPr/>
          <p:nvPr/>
        </p:nvSpPr>
        <p:spPr>
          <a:xfrm>
            <a:off x="1456830" y="2883387"/>
            <a:ext cx="564302" cy="146624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Arrow: Down 36">
            <a:extLst>
              <a:ext uri="{FF2B5EF4-FFF2-40B4-BE49-F238E27FC236}">
                <a16:creationId xmlns:a16="http://schemas.microsoft.com/office/drawing/2014/main" id="{C852F27B-9ED0-4A00-BE67-7C8308D49C5C}"/>
              </a:ext>
            </a:extLst>
          </p:cNvPr>
          <p:cNvSpPr/>
          <p:nvPr/>
        </p:nvSpPr>
        <p:spPr>
          <a:xfrm>
            <a:off x="1456830" y="5810150"/>
            <a:ext cx="564302" cy="147449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9" name="Group 38">
            <a:extLst>
              <a:ext uri="{FF2B5EF4-FFF2-40B4-BE49-F238E27FC236}">
                <a16:creationId xmlns:a16="http://schemas.microsoft.com/office/drawing/2014/main" id="{32D00065-F6AE-44D0-B27B-4229CE64D4E5}"/>
              </a:ext>
            </a:extLst>
          </p:cNvPr>
          <p:cNvGrpSpPr/>
          <p:nvPr/>
        </p:nvGrpSpPr>
        <p:grpSpPr>
          <a:xfrm>
            <a:off x="4332829" y="3706066"/>
            <a:ext cx="1674196" cy="3005289"/>
            <a:chOff x="228600" y="1371054"/>
            <a:chExt cx="2590800" cy="4650651"/>
          </a:xfrm>
        </p:grpSpPr>
        <p:sp>
          <p:nvSpPr>
            <p:cNvPr id="40" name="Rectangle 39">
              <a:extLst>
                <a:ext uri="{FF2B5EF4-FFF2-40B4-BE49-F238E27FC236}">
                  <a16:creationId xmlns:a16="http://schemas.microsoft.com/office/drawing/2014/main" id="{0AEE93C9-E18A-4109-8CAB-BDD52D728D89}"/>
                </a:ext>
              </a:extLst>
            </p:cNvPr>
            <p:cNvSpPr/>
            <p:nvPr/>
          </p:nvSpPr>
          <p:spPr>
            <a:xfrm>
              <a:off x="228600" y="1448607"/>
              <a:ext cx="2590800" cy="457309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1" name="Rectangle: Rounded Corners 40">
              <a:extLst>
                <a:ext uri="{FF2B5EF4-FFF2-40B4-BE49-F238E27FC236}">
                  <a16:creationId xmlns:a16="http://schemas.microsoft.com/office/drawing/2014/main" id="{A11AD694-77FB-4F42-AB66-7746B350A29B}"/>
                </a:ext>
              </a:extLst>
            </p:cNvPr>
            <p:cNvSpPr/>
            <p:nvPr/>
          </p:nvSpPr>
          <p:spPr>
            <a:xfrm>
              <a:off x="464233" y="2096087"/>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2" name="TextBox 41">
              <a:extLst>
                <a:ext uri="{FF2B5EF4-FFF2-40B4-BE49-F238E27FC236}">
                  <a16:creationId xmlns:a16="http://schemas.microsoft.com/office/drawing/2014/main" id="{F09B037C-7400-48D5-B8F1-34B7F9DDDCCA}"/>
                </a:ext>
              </a:extLst>
            </p:cNvPr>
            <p:cNvSpPr txBox="1"/>
            <p:nvPr/>
          </p:nvSpPr>
          <p:spPr>
            <a:xfrm>
              <a:off x="464233" y="2255854"/>
              <a:ext cx="2187121" cy="428653"/>
            </a:xfrm>
            <a:prstGeom prst="rect">
              <a:avLst/>
            </a:prstGeom>
            <a:noFill/>
          </p:spPr>
          <p:txBody>
            <a:bodyPr wrap="none" rtlCol="0">
              <a:spAutoFit/>
            </a:bodyPr>
            <a:lstStyle/>
            <a:p>
              <a:r>
                <a:rPr lang="en-US" sz="1200" dirty="0"/>
                <a:t>Technology Domain</a:t>
              </a:r>
            </a:p>
          </p:txBody>
        </p:sp>
        <p:sp>
          <p:nvSpPr>
            <p:cNvPr id="43" name="TextBox 42">
              <a:extLst>
                <a:ext uri="{FF2B5EF4-FFF2-40B4-BE49-F238E27FC236}">
                  <a16:creationId xmlns:a16="http://schemas.microsoft.com/office/drawing/2014/main" id="{1AD31E8E-333A-4A93-A257-3005F9E8752A}"/>
                </a:ext>
              </a:extLst>
            </p:cNvPr>
            <p:cNvSpPr txBox="1"/>
            <p:nvPr/>
          </p:nvSpPr>
          <p:spPr>
            <a:xfrm>
              <a:off x="1259487" y="1371054"/>
              <a:ext cx="640499" cy="523908"/>
            </a:xfrm>
            <a:prstGeom prst="rect">
              <a:avLst/>
            </a:prstGeom>
            <a:noFill/>
          </p:spPr>
          <p:txBody>
            <a:bodyPr wrap="none" rtlCol="0">
              <a:spAutoFit/>
            </a:bodyPr>
            <a:lstStyle/>
            <a:p>
              <a:r>
                <a:rPr lang="en-US" sz="1600" b="1" dirty="0">
                  <a:solidFill>
                    <a:srgbClr val="FF0000"/>
                  </a:solidFill>
                </a:rPr>
                <a:t>NF</a:t>
              </a:r>
            </a:p>
          </p:txBody>
        </p:sp>
        <p:sp>
          <p:nvSpPr>
            <p:cNvPr id="45" name="Rectangle: Rounded Corners 44">
              <a:extLst>
                <a:ext uri="{FF2B5EF4-FFF2-40B4-BE49-F238E27FC236}">
                  <a16:creationId xmlns:a16="http://schemas.microsoft.com/office/drawing/2014/main" id="{6CD28156-9D80-4946-82F8-4C8D3D4F6264}"/>
                </a:ext>
              </a:extLst>
            </p:cNvPr>
            <p:cNvSpPr/>
            <p:nvPr/>
          </p:nvSpPr>
          <p:spPr>
            <a:xfrm>
              <a:off x="464233" y="2911903"/>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6" name="Rectangle: Rounded Corners 45">
              <a:extLst>
                <a:ext uri="{FF2B5EF4-FFF2-40B4-BE49-F238E27FC236}">
                  <a16:creationId xmlns:a16="http://schemas.microsoft.com/office/drawing/2014/main" id="{28864C18-B543-4413-9800-D5905DB5AA4B}"/>
                </a:ext>
              </a:extLst>
            </p:cNvPr>
            <p:cNvSpPr/>
            <p:nvPr/>
          </p:nvSpPr>
          <p:spPr>
            <a:xfrm>
              <a:off x="464233" y="3689620"/>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7" name="Rectangle: Rounded Corners 46">
              <a:extLst>
                <a:ext uri="{FF2B5EF4-FFF2-40B4-BE49-F238E27FC236}">
                  <a16:creationId xmlns:a16="http://schemas.microsoft.com/office/drawing/2014/main" id="{EB99D242-2771-4CC3-B200-628BA2E5CFC1}"/>
                </a:ext>
              </a:extLst>
            </p:cNvPr>
            <p:cNvSpPr/>
            <p:nvPr/>
          </p:nvSpPr>
          <p:spPr>
            <a:xfrm>
              <a:off x="464233" y="4467336"/>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8" name="TextBox 47">
              <a:extLst>
                <a:ext uri="{FF2B5EF4-FFF2-40B4-BE49-F238E27FC236}">
                  <a16:creationId xmlns:a16="http://schemas.microsoft.com/office/drawing/2014/main" id="{F7DDC42B-4428-4958-959D-0A037CABD324}"/>
                </a:ext>
              </a:extLst>
            </p:cNvPr>
            <p:cNvSpPr txBox="1"/>
            <p:nvPr/>
          </p:nvSpPr>
          <p:spPr>
            <a:xfrm>
              <a:off x="464233" y="3071668"/>
              <a:ext cx="1129183" cy="428653"/>
            </a:xfrm>
            <a:prstGeom prst="rect">
              <a:avLst/>
            </a:prstGeom>
            <a:noFill/>
          </p:spPr>
          <p:txBody>
            <a:bodyPr wrap="none" rtlCol="0">
              <a:spAutoFit/>
            </a:bodyPr>
            <a:lstStyle/>
            <a:p>
              <a:r>
                <a:rPr lang="en-US" sz="1200" dirty="0"/>
                <a:t>Function</a:t>
              </a:r>
            </a:p>
          </p:txBody>
        </p:sp>
        <p:sp>
          <p:nvSpPr>
            <p:cNvPr id="49" name="TextBox 48">
              <a:extLst>
                <a:ext uri="{FF2B5EF4-FFF2-40B4-BE49-F238E27FC236}">
                  <a16:creationId xmlns:a16="http://schemas.microsoft.com/office/drawing/2014/main" id="{B691E195-F86E-4E92-85C9-97A321203B96}"/>
                </a:ext>
              </a:extLst>
            </p:cNvPr>
            <p:cNvSpPr txBox="1"/>
            <p:nvPr/>
          </p:nvSpPr>
          <p:spPr>
            <a:xfrm>
              <a:off x="464233" y="3849385"/>
              <a:ext cx="1519931" cy="428653"/>
            </a:xfrm>
            <a:prstGeom prst="rect">
              <a:avLst/>
            </a:prstGeom>
            <a:noFill/>
          </p:spPr>
          <p:txBody>
            <a:bodyPr wrap="none" rtlCol="0">
              <a:spAutoFit/>
            </a:bodyPr>
            <a:lstStyle/>
            <a:p>
              <a:r>
                <a:rPr lang="en-US" sz="1200" dirty="0"/>
                <a:t>Primary Role</a:t>
              </a:r>
            </a:p>
          </p:txBody>
        </p:sp>
        <p:sp>
          <p:nvSpPr>
            <p:cNvPr id="50" name="TextBox 49">
              <a:extLst>
                <a:ext uri="{FF2B5EF4-FFF2-40B4-BE49-F238E27FC236}">
                  <a16:creationId xmlns:a16="http://schemas.microsoft.com/office/drawing/2014/main" id="{52F4346E-47CC-46FD-B3CE-628B7CC1E522}"/>
                </a:ext>
              </a:extLst>
            </p:cNvPr>
            <p:cNvSpPr txBox="1"/>
            <p:nvPr/>
          </p:nvSpPr>
          <p:spPr>
            <a:xfrm>
              <a:off x="464233" y="4627101"/>
              <a:ext cx="1706574" cy="428653"/>
            </a:xfrm>
            <a:prstGeom prst="rect">
              <a:avLst/>
            </a:prstGeom>
            <a:noFill/>
          </p:spPr>
          <p:txBody>
            <a:bodyPr wrap="none" rtlCol="0">
              <a:spAutoFit/>
            </a:bodyPr>
            <a:lstStyle/>
            <a:p>
              <a:r>
                <a:rPr lang="en-US" sz="1200" dirty="0"/>
                <a:t>Cloud Instance</a:t>
              </a:r>
            </a:p>
          </p:txBody>
        </p:sp>
        <p:sp>
          <p:nvSpPr>
            <p:cNvPr id="51" name="Rectangle: Rounded Corners 50">
              <a:extLst>
                <a:ext uri="{FF2B5EF4-FFF2-40B4-BE49-F238E27FC236}">
                  <a16:creationId xmlns:a16="http://schemas.microsoft.com/office/drawing/2014/main" id="{A33F41B4-0D52-47A3-AD6C-25B7A928A2FA}"/>
                </a:ext>
              </a:extLst>
            </p:cNvPr>
            <p:cNvSpPr/>
            <p:nvPr/>
          </p:nvSpPr>
          <p:spPr>
            <a:xfrm>
              <a:off x="464233" y="5245052"/>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52" name="TextBox 51">
              <a:extLst>
                <a:ext uri="{FF2B5EF4-FFF2-40B4-BE49-F238E27FC236}">
                  <a16:creationId xmlns:a16="http://schemas.microsoft.com/office/drawing/2014/main" id="{547732FC-FAA5-4043-AF90-D20882CA60E8}"/>
                </a:ext>
              </a:extLst>
            </p:cNvPr>
            <p:cNvSpPr txBox="1"/>
            <p:nvPr/>
          </p:nvSpPr>
          <p:spPr>
            <a:xfrm>
              <a:off x="464233" y="5404817"/>
              <a:ext cx="2333180" cy="428653"/>
            </a:xfrm>
            <a:prstGeom prst="rect">
              <a:avLst/>
            </a:prstGeom>
            <a:noFill/>
          </p:spPr>
          <p:txBody>
            <a:bodyPr wrap="none" rtlCol="0">
              <a:spAutoFit/>
            </a:bodyPr>
            <a:lstStyle/>
            <a:p>
              <a:r>
                <a:rPr lang="en-US" sz="1200" dirty="0"/>
                <a:t>Territory/Geo-Region</a:t>
              </a:r>
            </a:p>
          </p:txBody>
        </p:sp>
      </p:grpSp>
      <p:sp>
        <p:nvSpPr>
          <p:cNvPr id="57" name="Right Brace 56">
            <a:extLst>
              <a:ext uri="{FF2B5EF4-FFF2-40B4-BE49-F238E27FC236}">
                <a16:creationId xmlns:a16="http://schemas.microsoft.com/office/drawing/2014/main" id="{AA271187-B218-44B7-8685-D7F446D6D8B4}"/>
              </a:ext>
            </a:extLst>
          </p:cNvPr>
          <p:cNvSpPr/>
          <p:nvPr/>
        </p:nvSpPr>
        <p:spPr>
          <a:xfrm flipH="1" flipV="1">
            <a:off x="3233867" y="3693366"/>
            <a:ext cx="326204" cy="3104418"/>
          </a:xfrm>
          <a:prstGeom prst="rightBrace">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Right Brace 57">
            <a:extLst>
              <a:ext uri="{FF2B5EF4-FFF2-40B4-BE49-F238E27FC236}">
                <a16:creationId xmlns:a16="http://schemas.microsoft.com/office/drawing/2014/main" id="{C0C6490D-11A4-4D45-B330-135B8640C26C}"/>
              </a:ext>
            </a:extLst>
          </p:cNvPr>
          <p:cNvSpPr/>
          <p:nvPr/>
        </p:nvSpPr>
        <p:spPr>
          <a:xfrm flipH="1" flipV="1">
            <a:off x="3245481" y="558704"/>
            <a:ext cx="326204" cy="3104418"/>
          </a:xfrm>
          <a:prstGeom prst="rightBrace">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 name="TextBox 2">
            <a:extLst>
              <a:ext uri="{FF2B5EF4-FFF2-40B4-BE49-F238E27FC236}">
                <a16:creationId xmlns:a16="http://schemas.microsoft.com/office/drawing/2014/main" id="{53BC61B6-5DCE-413C-A658-8E2454FFDEE5}"/>
              </a:ext>
            </a:extLst>
          </p:cNvPr>
          <p:cNvSpPr txBox="1"/>
          <p:nvPr/>
        </p:nvSpPr>
        <p:spPr>
          <a:xfrm>
            <a:off x="-2606732" y="6939594"/>
            <a:ext cx="2702984" cy="2123658"/>
          </a:xfrm>
          <a:prstGeom prst="rect">
            <a:avLst/>
          </a:prstGeom>
          <a:solidFill>
            <a:schemeClr val="accent5">
              <a:lumMod val="20000"/>
              <a:lumOff val="80000"/>
            </a:schemeClr>
          </a:solidFill>
        </p:spPr>
        <p:txBody>
          <a:bodyPr wrap="none" rtlCol="0">
            <a:spAutoFit/>
          </a:bodyPr>
          <a:lstStyle/>
          <a:p>
            <a:r>
              <a:rPr lang="en-US" sz="1100" dirty="0"/>
              <a:t>Capacity Planning Org (Design)</a:t>
            </a:r>
          </a:p>
          <a:p>
            <a:r>
              <a:rPr lang="en-US" sz="1100" dirty="0"/>
              <a:t>Design of network / PLAN</a:t>
            </a:r>
          </a:p>
          <a:p>
            <a:r>
              <a:rPr lang="en-US" sz="1100" dirty="0"/>
              <a:t>Mapping of Controller span of control</a:t>
            </a:r>
          </a:p>
          <a:p>
            <a:r>
              <a:rPr lang="en-US" sz="1100" dirty="0"/>
              <a:t>Input into ONAP</a:t>
            </a:r>
          </a:p>
          <a:p>
            <a:r>
              <a:rPr lang="en-US" sz="1100" dirty="0"/>
              <a:t>SDC design </a:t>
            </a:r>
          </a:p>
          <a:p>
            <a:endParaRPr lang="en-US" sz="1100" dirty="0"/>
          </a:p>
          <a:p>
            <a:r>
              <a:rPr lang="en-US" sz="1100" dirty="0"/>
              <a:t>VID Select W/F</a:t>
            </a:r>
          </a:p>
          <a:p>
            <a:r>
              <a:rPr lang="en-US" sz="1100" dirty="0"/>
              <a:t>Option to select Controller type</a:t>
            </a:r>
          </a:p>
          <a:p>
            <a:r>
              <a:rPr lang="en-US" sz="1100" dirty="0"/>
              <a:t>Scaling Health-Check W/F</a:t>
            </a:r>
          </a:p>
          <a:p>
            <a:r>
              <a:rPr lang="en-US" sz="1100" dirty="0"/>
              <a:t>Association in Database to make W/F visible</a:t>
            </a:r>
          </a:p>
          <a:p>
            <a:r>
              <a:rPr lang="en-US" sz="1100" dirty="0"/>
              <a:t>R3 Casa: W/F SO will be given Controller</a:t>
            </a:r>
          </a:p>
          <a:p>
            <a:r>
              <a:rPr lang="en-US" sz="1100" dirty="0"/>
              <a:t>R4 Dub: SO populate controller-NF table </a:t>
            </a:r>
          </a:p>
        </p:txBody>
      </p:sp>
      <p:sp>
        <p:nvSpPr>
          <p:cNvPr id="21" name="TextBox 20">
            <a:extLst>
              <a:ext uri="{FF2B5EF4-FFF2-40B4-BE49-F238E27FC236}">
                <a16:creationId xmlns:a16="http://schemas.microsoft.com/office/drawing/2014/main" id="{7FFB8466-7421-46A8-A2B9-4DA88CDDA9D2}"/>
              </a:ext>
            </a:extLst>
          </p:cNvPr>
          <p:cNvSpPr txBox="1"/>
          <p:nvPr/>
        </p:nvSpPr>
        <p:spPr>
          <a:xfrm>
            <a:off x="1204878" y="8160654"/>
            <a:ext cx="2072683" cy="646331"/>
          </a:xfrm>
          <a:prstGeom prst="rect">
            <a:avLst/>
          </a:prstGeom>
          <a:noFill/>
        </p:spPr>
        <p:txBody>
          <a:bodyPr wrap="none" rtlCol="0">
            <a:spAutoFit/>
          </a:bodyPr>
          <a:lstStyle/>
          <a:p>
            <a:r>
              <a:rPr lang="en-US" dirty="0"/>
              <a:t>Population Function</a:t>
            </a:r>
          </a:p>
          <a:p>
            <a:r>
              <a:rPr lang="en-US" dirty="0"/>
              <a:t>Run Time</a:t>
            </a:r>
          </a:p>
        </p:txBody>
      </p:sp>
      <p:sp>
        <p:nvSpPr>
          <p:cNvPr id="53" name="TextBox 52">
            <a:extLst>
              <a:ext uri="{FF2B5EF4-FFF2-40B4-BE49-F238E27FC236}">
                <a16:creationId xmlns:a16="http://schemas.microsoft.com/office/drawing/2014/main" id="{B31643F5-44A5-40CD-BBC3-461C98CF6697}"/>
              </a:ext>
            </a:extLst>
          </p:cNvPr>
          <p:cNvSpPr txBox="1"/>
          <p:nvPr/>
        </p:nvSpPr>
        <p:spPr>
          <a:xfrm>
            <a:off x="326768" y="5488855"/>
            <a:ext cx="1071127" cy="369332"/>
          </a:xfrm>
          <a:prstGeom prst="rect">
            <a:avLst/>
          </a:prstGeom>
          <a:noFill/>
        </p:spPr>
        <p:txBody>
          <a:bodyPr wrap="none" rtlCol="0">
            <a:spAutoFit/>
          </a:bodyPr>
          <a:lstStyle/>
          <a:p>
            <a:r>
              <a:rPr lang="en-US" dirty="0"/>
              <a:t>Run Time</a:t>
            </a:r>
          </a:p>
        </p:txBody>
      </p:sp>
    </p:spTree>
    <p:extLst>
      <p:ext uri="{BB962C8B-B14F-4D97-AF65-F5344CB8AC3E}">
        <p14:creationId xmlns:p14="http://schemas.microsoft.com/office/powerpoint/2010/main" val="60676065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5A7CC21F-4D77-4A60-88AE-764C246D3F28}"/>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84A7E199-722A-4093-A6C6-83BE26415F42}"/>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E0F34857-543C-486E-B160-374CCD2362AD}"/>
                </a:ext>
              </a:extLst>
            </p:cNvPr>
            <p:cNvSpPr txBox="1"/>
            <p:nvPr/>
          </p:nvSpPr>
          <p:spPr>
            <a:xfrm>
              <a:off x="689289" y="-17858"/>
              <a:ext cx="5485797"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Dynamic Association – Design Time</a:t>
              </a:r>
            </a:p>
          </p:txBody>
        </p:sp>
        <p:sp>
          <p:nvSpPr>
            <p:cNvPr id="7" name="Rectangle 6">
              <a:extLst>
                <a:ext uri="{FF2B5EF4-FFF2-40B4-BE49-F238E27FC236}">
                  <a16:creationId xmlns:a16="http://schemas.microsoft.com/office/drawing/2014/main" id="{7824165C-0CE3-4528-8B0B-2972948345EC}"/>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26" name="Group 25">
            <a:extLst>
              <a:ext uri="{FF2B5EF4-FFF2-40B4-BE49-F238E27FC236}">
                <a16:creationId xmlns:a16="http://schemas.microsoft.com/office/drawing/2014/main" id="{BFC954B7-09C6-4A74-BC2B-806748B2DE09}"/>
              </a:ext>
            </a:extLst>
          </p:cNvPr>
          <p:cNvGrpSpPr/>
          <p:nvPr/>
        </p:nvGrpSpPr>
        <p:grpSpPr>
          <a:xfrm>
            <a:off x="306338" y="1836793"/>
            <a:ext cx="2383213" cy="488603"/>
            <a:chOff x="1305319" y="2373411"/>
            <a:chExt cx="1225034" cy="488603"/>
          </a:xfrm>
        </p:grpSpPr>
        <p:sp>
          <p:nvSpPr>
            <p:cNvPr id="27" name="Rectangle: Rounded Corners 26">
              <a:extLst>
                <a:ext uri="{FF2B5EF4-FFF2-40B4-BE49-F238E27FC236}">
                  <a16:creationId xmlns:a16="http://schemas.microsoft.com/office/drawing/2014/main" id="{97B88548-9452-4AB6-B1B4-0AD2C4C3B17A}"/>
                </a:ext>
              </a:extLst>
            </p:cNvPr>
            <p:cNvSpPr/>
            <p:nvPr/>
          </p:nvSpPr>
          <p:spPr>
            <a:xfrm>
              <a:off x="1305319"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D36AF4A3-FE1D-45AA-BBC8-6558018CB62A}"/>
                </a:ext>
              </a:extLst>
            </p:cNvPr>
            <p:cNvSpPr txBox="1"/>
            <p:nvPr/>
          </p:nvSpPr>
          <p:spPr>
            <a:xfrm>
              <a:off x="1810847" y="2482569"/>
              <a:ext cx="224289" cy="276999"/>
            </a:xfrm>
            <a:prstGeom prst="rect">
              <a:avLst/>
            </a:prstGeom>
            <a:noFill/>
          </p:spPr>
          <p:txBody>
            <a:bodyPr wrap="none" rtlCol="0">
              <a:spAutoFit/>
            </a:bodyPr>
            <a:lstStyle/>
            <a:p>
              <a:pPr algn="ctr"/>
              <a:r>
                <a:rPr lang="en-US" sz="1200" b="1" dirty="0">
                  <a:solidFill>
                    <a:schemeClr val="bg1"/>
                  </a:solidFill>
                </a:rPr>
                <a:t>SDC</a:t>
              </a:r>
            </a:p>
          </p:txBody>
        </p:sp>
      </p:grpSp>
      <p:graphicFrame>
        <p:nvGraphicFramePr>
          <p:cNvPr id="53" name="Table 52">
            <a:extLst>
              <a:ext uri="{FF2B5EF4-FFF2-40B4-BE49-F238E27FC236}">
                <a16:creationId xmlns:a16="http://schemas.microsoft.com/office/drawing/2014/main" id="{EAF7DFF4-5FB6-48C2-9E40-FEB103004376}"/>
              </a:ext>
            </a:extLst>
          </p:cNvPr>
          <p:cNvGraphicFramePr>
            <a:graphicFrameLocks noGrp="1"/>
          </p:cNvGraphicFramePr>
          <p:nvPr>
            <p:extLst>
              <p:ext uri="{D42A27DB-BD31-4B8C-83A1-F6EECF244321}">
                <p14:modId xmlns:p14="http://schemas.microsoft.com/office/powerpoint/2010/main" val="2724387987"/>
              </p:ext>
            </p:extLst>
          </p:nvPr>
        </p:nvGraphicFramePr>
        <p:xfrm>
          <a:off x="3426365" y="1026994"/>
          <a:ext cx="3065368" cy="2108200"/>
        </p:xfrm>
        <a:graphic>
          <a:graphicData uri="http://schemas.openxmlformats.org/drawingml/2006/table">
            <a:tbl>
              <a:tblPr firstRow="1" bandRow="1">
                <a:tableStyleId>{5C22544A-7EE6-4342-B048-85BDC9FD1C3A}</a:tableStyleId>
              </a:tblPr>
              <a:tblGrid>
                <a:gridCol w="766342">
                  <a:extLst>
                    <a:ext uri="{9D8B030D-6E8A-4147-A177-3AD203B41FA5}">
                      <a16:colId xmlns:a16="http://schemas.microsoft.com/office/drawing/2014/main" val="2850618537"/>
                    </a:ext>
                  </a:extLst>
                </a:gridCol>
                <a:gridCol w="766342">
                  <a:extLst>
                    <a:ext uri="{9D8B030D-6E8A-4147-A177-3AD203B41FA5}">
                      <a16:colId xmlns:a16="http://schemas.microsoft.com/office/drawing/2014/main" val="3695868275"/>
                    </a:ext>
                  </a:extLst>
                </a:gridCol>
                <a:gridCol w="766342">
                  <a:extLst>
                    <a:ext uri="{9D8B030D-6E8A-4147-A177-3AD203B41FA5}">
                      <a16:colId xmlns:a16="http://schemas.microsoft.com/office/drawing/2014/main" val="780375006"/>
                    </a:ext>
                  </a:extLst>
                </a:gridCol>
                <a:gridCol w="766342">
                  <a:extLst>
                    <a:ext uri="{9D8B030D-6E8A-4147-A177-3AD203B41FA5}">
                      <a16:colId xmlns:a16="http://schemas.microsoft.com/office/drawing/2014/main" val="1322026998"/>
                    </a:ext>
                  </a:extLst>
                </a:gridCol>
              </a:tblGrid>
              <a:tr h="370840">
                <a:tc>
                  <a:txBody>
                    <a:bodyPr/>
                    <a:lstStyle/>
                    <a:p>
                      <a:r>
                        <a:rPr lang="en-US" sz="1000" dirty="0"/>
                        <a:t>Tech Domain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NF (PNF/VNF)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ONAP Platform Controller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Function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5399725"/>
                  </a:ext>
                </a:extLst>
              </a:tr>
              <a:tr h="370840">
                <a:tc>
                  <a:txBody>
                    <a:bodyPr/>
                    <a:lstStyle/>
                    <a:p>
                      <a:r>
                        <a:rPr lang="en-US" sz="1000" dirty="0"/>
                        <a:t>Wireless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E//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Generic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49239981"/>
                  </a:ext>
                </a:extLst>
              </a:tr>
              <a:tr h="370840">
                <a:tc>
                  <a:txBody>
                    <a:bodyPr/>
                    <a:lstStyle/>
                    <a:p>
                      <a:r>
                        <a:rPr lang="en-US" sz="1000" dirty="0"/>
                        <a:t>Wireless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Nokia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Generic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96346374"/>
                  </a:ext>
                </a:extLst>
              </a:tr>
              <a:tr h="370840">
                <a:tc>
                  <a:txBody>
                    <a:bodyPr/>
                    <a:lstStyle/>
                    <a:p>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Huawei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Generic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89548076"/>
                  </a:ext>
                </a:extLst>
              </a:tr>
              <a:tr h="370840">
                <a:tc>
                  <a:txBody>
                    <a:bodyPr/>
                    <a:lstStyle/>
                    <a:p>
                      <a:r>
                        <a:rPr lang="en-US" sz="1000" dirty="0"/>
                        <a:t>Wireless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err="1"/>
                        <a:t>Xyz</a:t>
                      </a:r>
                      <a:r>
                        <a:rPr lang="en-US" sz="1000" dirty="0"/>
                        <a:t>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solidFill>
                            <a:srgbClr val="0000CC"/>
                          </a:solidFill>
                        </a:rPr>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35345338"/>
                  </a:ext>
                </a:extLst>
              </a:tr>
            </a:tbl>
          </a:graphicData>
        </a:graphic>
      </p:graphicFrame>
      <p:sp>
        <p:nvSpPr>
          <p:cNvPr id="54" name="Right Brace 53">
            <a:extLst>
              <a:ext uri="{FF2B5EF4-FFF2-40B4-BE49-F238E27FC236}">
                <a16:creationId xmlns:a16="http://schemas.microsoft.com/office/drawing/2014/main" id="{EC8AF297-E0F1-43A1-A305-646CCD6A5C77}"/>
              </a:ext>
            </a:extLst>
          </p:cNvPr>
          <p:cNvSpPr/>
          <p:nvPr/>
        </p:nvSpPr>
        <p:spPr>
          <a:xfrm flipH="1" flipV="1">
            <a:off x="3001158" y="528882"/>
            <a:ext cx="326204" cy="5938592"/>
          </a:xfrm>
          <a:prstGeom prst="rightBrace">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TextBox 54">
            <a:extLst>
              <a:ext uri="{FF2B5EF4-FFF2-40B4-BE49-F238E27FC236}">
                <a16:creationId xmlns:a16="http://schemas.microsoft.com/office/drawing/2014/main" id="{6E1E619E-5AD7-4A94-BB86-91523E118B35}"/>
              </a:ext>
            </a:extLst>
          </p:cNvPr>
          <p:cNvSpPr txBox="1"/>
          <p:nvPr/>
        </p:nvSpPr>
        <p:spPr>
          <a:xfrm>
            <a:off x="59561" y="2434554"/>
            <a:ext cx="2932321" cy="4154984"/>
          </a:xfrm>
          <a:prstGeom prst="rect">
            <a:avLst/>
          </a:prstGeom>
          <a:noFill/>
        </p:spPr>
        <p:txBody>
          <a:bodyPr wrap="square" rtlCol="0">
            <a:spAutoFit/>
          </a:bodyPr>
          <a:lstStyle/>
          <a:p>
            <a:r>
              <a:rPr lang="en-US" sz="1200" b="1" dirty="0"/>
              <a:t>STEP 1:</a:t>
            </a:r>
          </a:p>
          <a:p>
            <a:r>
              <a:rPr lang="en-US" sz="1200" b="1" dirty="0"/>
              <a:t>INSTANTIATE CONTROLLER (Design Time)</a:t>
            </a:r>
          </a:p>
          <a:p>
            <a:r>
              <a:rPr lang="en-US" sz="1200" dirty="0"/>
              <a:t>1a. VNF SDK describe attribute functionalities needed within the TOSCA model those capabilities are mapped into a controller based on the table.</a:t>
            </a:r>
          </a:p>
          <a:p>
            <a:r>
              <a:rPr lang="en-US" sz="1200" dirty="0"/>
              <a:t>1a. In the ONAP build, Empty Table is Created.</a:t>
            </a:r>
          </a:p>
          <a:p>
            <a:r>
              <a:rPr lang="en-US" sz="1200" dirty="0"/>
              <a:t>1a. SP provisioning/setup of ONAP instance/installation. i.e. SO, SDN-C, APP-C configuration</a:t>
            </a:r>
          </a:p>
          <a:p>
            <a:r>
              <a:rPr lang="en-US" sz="1200" dirty="0"/>
              <a:t>1b. SP Create instances of Controller</a:t>
            </a:r>
          </a:p>
          <a:p>
            <a:r>
              <a:rPr lang="en-US" sz="1200" dirty="0"/>
              <a:t>1c. Profile Controller (tech fun role instance)</a:t>
            </a:r>
          </a:p>
          <a:p>
            <a:r>
              <a:rPr lang="en-US" sz="1200" dirty="0"/>
              <a:t>1d. Filling in the Controller part of </a:t>
            </a:r>
          </a:p>
          <a:p>
            <a:r>
              <a:rPr lang="en-US" sz="1200" dirty="0"/>
              <a:t>Table. </a:t>
            </a:r>
          </a:p>
          <a:p>
            <a:endParaRPr lang="en-US" sz="1200" dirty="0"/>
          </a:p>
          <a:p>
            <a:r>
              <a:rPr lang="en-US" sz="1200" b="1" dirty="0"/>
              <a:t>STEP 2:</a:t>
            </a:r>
          </a:p>
          <a:p>
            <a:r>
              <a:rPr lang="en-US" sz="1200" b="1" dirty="0"/>
              <a:t>NF MODEL (Design Time)</a:t>
            </a:r>
          </a:p>
          <a:p>
            <a:r>
              <a:rPr lang="en-US" sz="1200" dirty="0"/>
              <a:t>NF Model ingestion/onboarding</a:t>
            </a:r>
          </a:p>
          <a:p>
            <a:r>
              <a:rPr lang="en-US" sz="1200" dirty="0"/>
              <a:t>NF part of table updated (Vendor Class of NF)</a:t>
            </a:r>
          </a:p>
          <a:p>
            <a:r>
              <a:rPr lang="en-US" sz="1200" dirty="0"/>
              <a:t>CSAR &gt; VNF SDK</a:t>
            </a:r>
          </a:p>
        </p:txBody>
      </p:sp>
      <p:grpSp>
        <p:nvGrpSpPr>
          <p:cNvPr id="56" name="Group 55">
            <a:extLst>
              <a:ext uri="{FF2B5EF4-FFF2-40B4-BE49-F238E27FC236}">
                <a16:creationId xmlns:a16="http://schemas.microsoft.com/office/drawing/2014/main" id="{EF15FE84-9C14-4F01-B4A4-F3CB54BB91A0}"/>
              </a:ext>
            </a:extLst>
          </p:cNvPr>
          <p:cNvGrpSpPr/>
          <p:nvPr/>
        </p:nvGrpSpPr>
        <p:grpSpPr>
          <a:xfrm>
            <a:off x="3433747" y="3309996"/>
            <a:ext cx="1674196" cy="3005289"/>
            <a:chOff x="228600" y="1371054"/>
            <a:chExt cx="2590800" cy="4650651"/>
          </a:xfrm>
        </p:grpSpPr>
        <p:sp>
          <p:nvSpPr>
            <p:cNvPr id="59" name="Rectangle 58">
              <a:extLst>
                <a:ext uri="{FF2B5EF4-FFF2-40B4-BE49-F238E27FC236}">
                  <a16:creationId xmlns:a16="http://schemas.microsoft.com/office/drawing/2014/main" id="{BB9CE060-2DBA-4F34-9747-DD1E1E695834}"/>
                </a:ext>
              </a:extLst>
            </p:cNvPr>
            <p:cNvSpPr/>
            <p:nvPr/>
          </p:nvSpPr>
          <p:spPr>
            <a:xfrm>
              <a:off x="228600" y="1448607"/>
              <a:ext cx="2590800" cy="457309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0" name="Rectangle: Rounded Corners 59">
              <a:extLst>
                <a:ext uri="{FF2B5EF4-FFF2-40B4-BE49-F238E27FC236}">
                  <a16:creationId xmlns:a16="http://schemas.microsoft.com/office/drawing/2014/main" id="{A8C6FA2D-B91B-42EA-9926-8F43595BF23B}"/>
                </a:ext>
              </a:extLst>
            </p:cNvPr>
            <p:cNvSpPr/>
            <p:nvPr/>
          </p:nvSpPr>
          <p:spPr>
            <a:xfrm>
              <a:off x="464233" y="2096087"/>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1" name="TextBox 60">
              <a:extLst>
                <a:ext uri="{FF2B5EF4-FFF2-40B4-BE49-F238E27FC236}">
                  <a16:creationId xmlns:a16="http://schemas.microsoft.com/office/drawing/2014/main" id="{3E361A64-67A7-4650-A21C-30521200BFB8}"/>
                </a:ext>
              </a:extLst>
            </p:cNvPr>
            <p:cNvSpPr txBox="1"/>
            <p:nvPr/>
          </p:nvSpPr>
          <p:spPr>
            <a:xfrm>
              <a:off x="464233" y="2255854"/>
              <a:ext cx="2187121" cy="428653"/>
            </a:xfrm>
            <a:prstGeom prst="rect">
              <a:avLst/>
            </a:prstGeom>
            <a:noFill/>
          </p:spPr>
          <p:txBody>
            <a:bodyPr wrap="none" rtlCol="0">
              <a:spAutoFit/>
            </a:bodyPr>
            <a:lstStyle/>
            <a:p>
              <a:r>
                <a:rPr lang="en-US" sz="1200" dirty="0"/>
                <a:t>Technology Domain</a:t>
              </a:r>
            </a:p>
          </p:txBody>
        </p:sp>
        <p:sp>
          <p:nvSpPr>
            <p:cNvPr id="62" name="TextBox 61">
              <a:extLst>
                <a:ext uri="{FF2B5EF4-FFF2-40B4-BE49-F238E27FC236}">
                  <a16:creationId xmlns:a16="http://schemas.microsoft.com/office/drawing/2014/main" id="{B5626B1E-E200-421C-9E3D-EB2795547A7C}"/>
                </a:ext>
              </a:extLst>
            </p:cNvPr>
            <p:cNvSpPr txBox="1"/>
            <p:nvPr/>
          </p:nvSpPr>
          <p:spPr>
            <a:xfrm>
              <a:off x="1259487" y="1371054"/>
              <a:ext cx="640499" cy="523908"/>
            </a:xfrm>
            <a:prstGeom prst="rect">
              <a:avLst/>
            </a:prstGeom>
            <a:noFill/>
          </p:spPr>
          <p:txBody>
            <a:bodyPr wrap="none" rtlCol="0">
              <a:spAutoFit/>
            </a:bodyPr>
            <a:lstStyle/>
            <a:p>
              <a:r>
                <a:rPr lang="en-US" sz="1600" b="1" dirty="0">
                  <a:solidFill>
                    <a:srgbClr val="FF0000"/>
                  </a:solidFill>
                </a:rPr>
                <a:t>NF</a:t>
              </a:r>
            </a:p>
          </p:txBody>
        </p:sp>
        <p:sp>
          <p:nvSpPr>
            <p:cNvPr id="63" name="Rectangle: Rounded Corners 62">
              <a:extLst>
                <a:ext uri="{FF2B5EF4-FFF2-40B4-BE49-F238E27FC236}">
                  <a16:creationId xmlns:a16="http://schemas.microsoft.com/office/drawing/2014/main" id="{2F079C9A-4F20-4918-A93B-A88688D034E4}"/>
                </a:ext>
              </a:extLst>
            </p:cNvPr>
            <p:cNvSpPr/>
            <p:nvPr/>
          </p:nvSpPr>
          <p:spPr>
            <a:xfrm>
              <a:off x="464233" y="2911903"/>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4" name="Rectangle: Rounded Corners 63">
              <a:extLst>
                <a:ext uri="{FF2B5EF4-FFF2-40B4-BE49-F238E27FC236}">
                  <a16:creationId xmlns:a16="http://schemas.microsoft.com/office/drawing/2014/main" id="{0DFA4438-B882-40C4-9F11-800933D13425}"/>
                </a:ext>
              </a:extLst>
            </p:cNvPr>
            <p:cNvSpPr/>
            <p:nvPr/>
          </p:nvSpPr>
          <p:spPr>
            <a:xfrm>
              <a:off x="464233" y="3689620"/>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5" name="Rectangle: Rounded Corners 64">
              <a:extLst>
                <a:ext uri="{FF2B5EF4-FFF2-40B4-BE49-F238E27FC236}">
                  <a16:creationId xmlns:a16="http://schemas.microsoft.com/office/drawing/2014/main" id="{27CCF64F-241B-4454-B90A-2E078036D487}"/>
                </a:ext>
              </a:extLst>
            </p:cNvPr>
            <p:cNvSpPr/>
            <p:nvPr/>
          </p:nvSpPr>
          <p:spPr>
            <a:xfrm>
              <a:off x="464233" y="4467336"/>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6" name="TextBox 65">
              <a:extLst>
                <a:ext uri="{FF2B5EF4-FFF2-40B4-BE49-F238E27FC236}">
                  <a16:creationId xmlns:a16="http://schemas.microsoft.com/office/drawing/2014/main" id="{81ED6F79-A3FC-4E68-8DEC-3899607A741A}"/>
                </a:ext>
              </a:extLst>
            </p:cNvPr>
            <p:cNvSpPr txBox="1"/>
            <p:nvPr/>
          </p:nvSpPr>
          <p:spPr>
            <a:xfrm>
              <a:off x="464233" y="3071669"/>
              <a:ext cx="1129182" cy="428653"/>
            </a:xfrm>
            <a:prstGeom prst="rect">
              <a:avLst/>
            </a:prstGeom>
            <a:noFill/>
          </p:spPr>
          <p:txBody>
            <a:bodyPr wrap="none" rtlCol="0">
              <a:spAutoFit/>
            </a:bodyPr>
            <a:lstStyle/>
            <a:p>
              <a:r>
                <a:rPr lang="en-US" sz="1200" dirty="0"/>
                <a:t>Function</a:t>
              </a:r>
            </a:p>
          </p:txBody>
        </p:sp>
        <p:sp>
          <p:nvSpPr>
            <p:cNvPr id="67" name="TextBox 66">
              <a:extLst>
                <a:ext uri="{FF2B5EF4-FFF2-40B4-BE49-F238E27FC236}">
                  <a16:creationId xmlns:a16="http://schemas.microsoft.com/office/drawing/2014/main" id="{E86DA6BC-0D8C-4678-A153-52BABE59F000}"/>
                </a:ext>
              </a:extLst>
            </p:cNvPr>
            <p:cNvSpPr txBox="1"/>
            <p:nvPr/>
          </p:nvSpPr>
          <p:spPr>
            <a:xfrm>
              <a:off x="464233" y="3849385"/>
              <a:ext cx="1519931" cy="428653"/>
            </a:xfrm>
            <a:prstGeom prst="rect">
              <a:avLst/>
            </a:prstGeom>
            <a:noFill/>
          </p:spPr>
          <p:txBody>
            <a:bodyPr wrap="none" rtlCol="0">
              <a:spAutoFit/>
            </a:bodyPr>
            <a:lstStyle/>
            <a:p>
              <a:r>
                <a:rPr lang="en-US" sz="1200" dirty="0"/>
                <a:t>Primary Role</a:t>
              </a:r>
            </a:p>
          </p:txBody>
        </p:sp>
        <p:sp>
          <p:nvSpPr>
            <p:cNvPr id="68" name="TextBox 67">
              <a:extLst>
                <a:ext uri="{FF2B5EF4-FFF2-40B4-BE49-F238E27FC236}">
                  <a16:creationId xmlns:a16="http://schemas.microsoft.com/office/drawing/2014/main" id="{4E7BE3F6-9F30-4D53-B1BB-B704E9816E1E}"/>
                </a:ext>
              </a:extLst>
            </p:cNvPr>
            <p:cNvSpPr txBox="1"/>
            <p:nvPr/>
          </p:nvSpPr>
          <p:spPr>
            <a:xfrm>
              <a:off x="464233" y="4627101"/>
              <a:ext cx="1706574" cy="428653"/>
            </a:xfrm>
            <a:prstGeom prst="rect">
              <a:avLst/>
            </a:prstGeom>
            <a:noFill/>
          </p:spPr>
          <p:txBody>
            <a:bodyPr wrap="none" rtlCol="0">
              <a:spAutoFit/>
            </a:bodyPr>
            <a:lstStyle/>
            <a:p>
              <a:r>
                <a:rPr lang="en-US" sz="1200" dirty="0"/>
                <a:t>Cloud Instance</a:t>
              </a:r>
            </a:p>
          </p:txBody>
        </p:sp>
        <p:sp>
          <p:nvSpPr>
            <p:cNvPr id="69" name="Rectangle: Rounded Corners 68">
              <a:extLst>
                <a:ext uri="{FF2B5EF4-FFF2-40B4-BE49-F238E27FC236}">
                  <a16:creationId xmlns:a16="http://schemas.microsoft.com/office/drawing/2014/main" id="{673C84A6-3695-4CBB-973D-45C5CB08F5F8}"/>
                </a:ext>
              </a:extLst>
            </p:cNvPr>
            <p:cNvSpPr/>
            <p:nvPr/>
          </p:nvSpPr>
          <p:spPr>
            <a:xfrm>
              <a:off x="464233" y="5245052"/>
              <a:ext cx="2137309" cy="688864"/>
            </a:xfrm>
            <a:prstGeom prst="roundRect">
              <a:avLst/>
            </a:prstGeom>
            <a:solidFill>
              <a:schemeClr val="accent4">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70" name="TextBox 69">
              <a:extLst>
                <a:ext uri="{FF2B5EF4-FFF2-40B4-BE49-F238E27FC236}">
                  <a16:creationId xmlns:a16="http://schemas.microsoft.com/office/drawing/2014/main" id="{BE7D9800-08AE-4294-B923-5C232945345F}"/>
                </a:ext>
              </a:extLst>
            </p:cNvPr>
            <p:cNvSpPr txBox="1"/>
            <p:nvPr/>
          </p:nvSpPr>
          <p:spPr>
            <a:xfrm>
              <a:off x="464233" y="5404817"/>
              <a:ext cx="1864342" cy="428653"/>
            </a:xfrm>
            <a:prstGeom prst="rect">
              <a:avLst/>
            </a:prstGeom>
            <a:noFill/>
          </p:spPr>
          <p:txBody>
            <a:bodyPr wrap="none" rtlCol="0">
              <a:spAutoFit/>
            </a:bodyPr>
            <a:lstStyle/>
            <a:p>
              <a:r>
                <a:rPr lang="en-US" sz="1200" dirty="0"/>
                <a:t>Territory/Region</a:t>
              </a:r>
            </a:p>
          </p:txBody>
        </p:sp>
      </p:grpSp>
      <p:sp>
        <p:nvSpPr>
          <p:cNvPr id="73" name="TextBox 72">
            <a:extLst>
              <a:ext uri="{FF2B5EF4-FFF2-40B4-BE49-F238E27FC236}">
                <a16:creationId xmlns:a16="http://schemas.microsoft.com/office/drawing/2014/main" id="{20B5F50A-468B-46BB-9C65-F0B3470C73FD}"/>
              </a:ext>
            </a:extLst>
          </p:cNvPr>
          <p:cNvSpPr txBox="1"/>
          <p:nvPr/>
        </p:nvSpPr>
        <p:spPr>
          <a:xfrm>
            <a:off x="5417041" y="4329051"/>
            <a:ext cx="1036246" cy="369332"/>
          </a:xfrm>
          <a:prstGeom prst="rect">
            <a:avLst/>
          </a:prstGeom>
          <a:noFill/>
        </p:spPr>
        <p:txBody>
          <a:bodyPr wrap="none" rtlCol="0">
            <a:spAutoFit/>
          </a:bodyPr>
          <a:lstStyle/>
          <a:p>
            <a:r>
              <a:rPr lang="en-US" b="1" dirty="0"/>
              <a:t>CSAR file</a:t>
            </a:r>
          </a:p>
        </p:txBody>
      </p:sp>
      <p:pic>
        <p:nvPicPr>
          <p:cNvPr id="74" name="Picture 73">
            <a:extLst>
              <a:ext uri="{FF2B5EF4-FFF2-40B4-BE49-F238E27FC236}">
                <a16:creationId xmlns:a16="http://schemas.microsoft.com/office/drawing/2014/main" id="{F982E7F7-FF8A-414B-9B60-FFF15F3DF198}"/>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5695243" y="4684410"/>
            <a:ext cx="479843" cy="624011"/>
          </a:xfrm>
          <a:prstGeom prst="rect">
            <a:avLst/>
          </a:prstGeom>
        </p:spPr>
      </p:pic>
      <p:grpSp>
        <p:nvGrpSpPr>
          <p:cNvPr id="2" name="Group 1">
            <a:extLst>
              <a:ext uri="{FF2B5EF4-FFF2-40B4-BE49-F238E27FC236}">
                <a16:creationId xmlns:a16="http://schemas.microsoft.com/office/drawing/2014/main" id="{6855EF1C-7BF6-4696-855D-22C5778BF9B9}"/>
              </a:ext>
            </a:extLst>
          </p:cNvPr>
          <p:cNvGrpSpPr/>
          <p:nvPr/>
        </p:nvGrpSpPr>
        <p:grpSpPr>
          <a:xfrm>
            <a:off x="5311143" y="3388323"/>
            <a:ext cx="1385314" cy="369332"/>
            <a:chOff x="5107943" y="3756623"/>
            <a:chExt cx="1385314" cy="369332"/>
          </a:xfrm>
        </p:grpSpPr>
        <p:sp>
          <p:nvSpPr>
            <p:cNvPr id="76" name="Rectangle 75">
              <a:extLst>
                <a:ext uri="{FF2B5EF4-FFF2-40B4-BE49-F238E27FC236}">
                  <a16:creationId xmlns:a16="http://schemas.microsoft.com/office/drawing/2014/main" id="{9EDFCB1A-DFBF-4203-9AC6-9D1BB480CBC2}"/>
                </a:ext>
              </a:extLst>
            </p:cNvPr>
            <p:cNvSpPr/>
            <p:nvPr/>
          </p:nvSpPr>
          <p:spPr>
            <a:xfrm>
              <a:off x="5107943" y="3764351"/>
              <a:ext cx="1345344"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a:extLst>
                <a:ext uri="{FF2B5EF4-FFF2-40B4-BE49-F238E27FC236}">
                  <a16:creationId xmlns:a16="http://schemas.microsoft.com/office/drawing/2014/main" id="{FF4BD824-CE3B-45CE-BE12-3AD483F187B9}"/>
                </a:ext>
              </a:extLst>
            </p:cNvPr>
            <p:cNvSpPr txBox="1"/>
            <p:nvPr/>
          </p:nvSpPr>
          <p:spPr>
            <a:xfrm>
              <a:off x="5108262" y="3756623"/>
              <a:ext cx="1384995" cy="369332"/>
            </a:xfrm>
            <a:prstGeom prst="rect">
              <a:avLst/>
            </a:prstGeom>
            <a:noFill/>
          </p:spPr>
          <p:txBody>
            <a:bodyPr wrap="none" rtlCol="0">
              <a:spAutoFit/>
            </a:bodyPr>
            <a:lstStyle/>
            <a:p>
              <a:r>
                <a:rPr lang="en-US" b="1" dirty="0">
                  <a:solidFill>
                    <a:schemeClr val="bg1"/>
                  </a:solidFill>
                </a:rPr>
                <a:t>NF PACKAGE</a:t>
              </a:r>
            </a:p>
          </p:txBody>
        </p:sp>
      </p:grpSp>
      <p:sp>
        <p:nvSpPr>
          <p:cNvPr id="78" name="Right Brace 77">
            <a:extLst>
              <a:ext uri="{FF2B5EF4-FFF2-40B4-BE49-F238E27FC236}">
                <a16:creationId xmlns:a16="http://schemas.microsoft.com/office/drawing/2014/main" id="{79A31E67-A8BA-4DF0-89A1-3D6F2CCD4BB7}"/>
              </a:ext>
            </a:extLst>
          </p:cNvPr>
          <p:cNvSpPr/>
          <p:nvPr/>
        </p:nvSpPr>
        <p:spPr>
          <a:xfrm>
            <a:off x="5306359" y="3853344"/>
            <a:ext cx="152800" cy="2325206"/>
          </a:xfrm>
          <a:prstGeom prst="rightBrace">
            <a:avLst>
              <a:gd name="adj1" fmla="val 68676"/>
              <a:gd name="adj2"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79939279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2886A77-0E49-4AC7-80CD-963444B2A365}"/>
              </a:ext>
            </a:extLst>
          </p:cNvPr>
          <p:cNvSpPr txBox="1"/>
          <p:nvPr/>
        </p:nvSpPr>
        <p:spPr>
          <a:xfrm>
            <a:off x="116711" y="19958"/>
            <a:ext cx="6269802" cy="8956298"/>
          </a:xfrm>
          <a:prstGeom prst="rect">
            <a:avLst/>
          </a:prstGeom>
          <a:noFill/>
        </p:spPr>
        <p:txBody>
          <a:bodyPr wrap="square" rtlCol="0">
            <a:spAutoFit/>
          </a:bodyPr>
          <a:lstStyle/>
          <a:p>
            <a:r>
              <a:rPr lang="en-US" sz="1600" b="1" dirty="0"/>
              <a:t>STEP 1:</a:t>
            </a:r>
          </a:p>
          <a:p>
            <a:r>
              <a:rPr lang="en-US" sz="1600" b="1" dirty="0"/>
              <a:t>INSTANTIATE CONTROLLER (ONAP Installation)</a:t>
            </a:r>
          </a:p>
          <a:p>
            <a:r>
              <a:rPr lang="en-US" sz="1600" b="1" dirty="0"/>
              <a:t>WHO: </a:t>
            </a:r>
            <a:r>
              <a:rPr lang="en-US" sz="1600" dirty="0"/>
              <a:t>Capacity/Network Planning Team (Service Provider), ONAP Installation Team (Service Provider)</a:t>
            </a:r>
          </a:p>
          <a:p>
            <a:r>
              <a:rPr lang="en-US" sz="1600" dirty="0"/>
              <a:t>1a. The Table is Created with no value (Empty)</a:t>
            </a:r>
          </a:p>
          <a:p>
            <a:r>
              <a:rPr lang="en-US" sz="1600" dirty="0"/>
              <a:t>1b. SP provisioning/setup of ONAP instance/installation. i.e. SO, SDN-C, APP-C configuration</a:t>
            </a:r>
          </a:p>
          <a:p>
            <a:r>
              <a:rPr lang="en-US" sz="1600" dirty="0"/>
              <a:t>1c. SP Create instances of ONAP Platforms Controller (SDN-C, APP-C, VF-C)</a:t>
            </a:r>
          </a:p>
          <a:p>
            <a:r>
              <a:rPr lang="en-US" sz="1600" dirty="0"/>
              <a:t>1d. Onboard Profile Controller (tech fun role cloud instance </a:t>
            </a:r>
            <a:r>
              <a:rPr lang="en-US" sz="1600" dirty="0" err="1"/>
              <a:t>loc</a:t>
            </a:r>
            <a:r>
              <a:rPr lang="en-US" sz="1600" dirty="0"/>
              <a:t>)</a:t>
            </a:r>
          </a:p>
          <a:p>
            <a:r>
              <a:rPr lang="en-US" sz="1600" dirty="0"/>
              <a:t>1e. Filling in the Controller part of Table. </a:t>
            </a:r>
          </a:p>
          <a:p>
            <a:endParaRPr lang="en-US" sz="1600" dirty="0"/>
          </a:p>
          <a:p>
            <a:r>
              <a:rPr lang="en-US" sz="1600" b="1" dirty="0"/>
              <a:t>STEP 2 (DESIGN TIME ACTIVITIES)</a:t>
            </a:r>
          </a:p>
          <a:p>
            <a:r>
              <a:rPr lang="en-US" sz="1600" b="1" dirty="0"/>
              <a:t>WHO:</a:t>
            </a:r>
          </a:p>
          <a:p>
            <a:r>
              <a:rPr lang="en-US" sz="1600" b="1" dirty="0"/>
              <a:t>SDC Design Studio, CDT, DCAE-DS … </a:t>
            </a:r>
            <a:r>
              <a:rPr lang="en-US" sz="1600" b="1" dirty="0" err="1"/>
              <a:t>etc</a:t>
            </a:r>
            <a:endParaRPr lang="en-US" sz="1600" b="1" dirty="0"/>
          </a:p>
          <a:p>
            <a:r>
              <a:rPr lang="en-US" sz="1600" dirty="0"/>
              <a:t>1a. Input to SDC TOSCA template from VNF-SDK (or manual) that specifies what the NF needs from a controller and NF properties</a:t>
            </a:r>
          </a:p>
          <a:p>
            <a:r>
              <a:rPr lang="en-US" sz="1600" dirty="0"/>
              <a:t>1b. Onboarding PNF-D, Defining Models &amp; Artifacts, Updating SDC Catalog</a:t>
            </a:r>
          </a:p>
          <a:p>
            <a:r>
              <a:rPr lang="en-US" sz="1600" dirty="0"/>
              <a:t>1c. NF information put into the SDC artifacts/CSAR Package</a:t>
            </a:r>
          </a:p>
          <a:p>
            <a:r>
              <a:rPr lang="en-US" sz="1600" dirty="0"/>
              <a:t>1d. (optional) SDC could also update the Controller section of the table (by specifying controller information). Tool/Script to controller information if necessary (due to typos, adaptations for congestion, migrations, new technology domains, </a:t>
            </a:r>
            <a:r>
              <a:rPr lang="en-US" sz="1600" dirty="0" err="1"/>
              <a:t>etc</a:t>
            </a:r>
            <a:r>
              <a:rPr lang="en-US" sz="1600" dirty="0"/>
              <a:t>).</a:t>
            </a:r>
          </a:p>
          <a:p>
            <a:r>
              <a:rPr lang="en-US" sz="1600" dirty="0"/>
              <a:t>1e. SDC distributes Artifacts (CSAR) to ONAP components &amp; listeners</a:t>
            </a:r>
          </a:p>
          <a:p>
            <a:r>
              <a:rPr lang="en-US" sz="1600" dirty="0"/>
              <a:t>1f. Process of ingesting the model (SDC artifacts), SO populates the table (NF part of the table “new”, UPDATES the rest of the table from Optional updates [in step 1d.]).</a:t>
            </a:r>
          </a:p>
          <a:p>
            <a:endParaRPr lang="en-US" sz="1600" dirty="0"/>
          </a:p>
          <a:p>
            <a:r>
              <a:rPr lang="en-US" sz="1600" b="1" dirty="0"/>
              <a:t>STEP 3: (RUN TIME OPERATION)</a:t>
            </a:r>
          </a:p>
          <a:p>
            <a:r>
              <a:rPr lang="en-US" sz="1600" dirty="0"/>
              <a:t>1a. Components in ONAP (e.g. SO, policy) USE the table to find the appropriate controller &amp; APIs for a NF.</a:t>
            </a:r>
          </a:p>
          <a:p>
            <a:r>
              <a:rPr lang="en-US" sz="1600" dirty="0"/>
              <a:t>1b.    When policy’s action require a controller look at the table.</a:t>
            </a:r>
          </a:p>
          <a:p>
            <a:r>
              <a:rPr lang="en-US" sz="1600" dirty="0"/>
              <a:t>	When policy’s action is to consult w/ SO it knows how to talk to SO</a:t>
            </a:r>
          </a:p>
          <a:p>
            <a:r>
              <a:rPr lang="en-US" sz="1600" dirty="0"/>
              <a:t>EXAMPLE: Message from NF, executing a Use Case. e.g. Threshold &gt; NF &gt; DCAE &gt; Policy &gt; Action &gt; SO: Controller to interact w/ NF</a:t>
            </a:r>
          </a:p>
        </p:txBody>
      </p:sp>
      <p:pic>
        <p:nvPicPr>
          <p:cNvPr id="5" name="Picture 4">
            <a:extLst>
              <a:ext uri="{FF2B5EF4-FFF2-40B4-BE49-F238E27FC236}">
                <a16:creationId xmlns:a16="http://schemas.microsoft.com/office/drawing/2014/main" id="{6A4B7398-48A6-4CD8-AC18-3F18BAE8A952}"/>
              </a:ext>
            </a:extLst>
          </p:cNvPr>
          <p:cNvPicPr>
            <a:picLocks noChangeAspect="1"/>
          </p:cNvPicPr>
          <p:nvPr/>
        </p:nvPicPr>
        <p:blipFill>
          <a:blip r:embed="rId2"/>
          <a:stretch>
            <a:fillRect/>
          </a:stretch>
        </p:blipFill>
        <p:spPr>
          <a:xfrm>
            <a:off x="6266894" y="665101"/>
            <a:ext cx="694932" cy="1212972"/>
          </a:xfrm>
          <a:prstGeom prst="rect">
            <a:avLst/>
          </a:prstGeom>
        </p:spPr>
      </p:pic>
      <p:pic>
        <p:nvPicPr>
          <p:cNvPr id="6" name="Picture 5">
            <a:extLst>
              <a:ext uri="{FF2B5EF4-FFF2-40B4-BE49-F238E27FC236}">
                <a16:creationId xmlns:a16="http://schemas.microsoft.com/office/drawing/2014/main" id="{7EBE2BE6-106C-4830-BA85-2B215753AAD5}"/>
              </a:ext>
            </a:extLst>
          </p:cNvPr>
          <p:cNvPicPr>
            <a:picLocks noChangeAspect="1"/>
          </p:cNvPicPr>
          <p:nvPr/>
        </p:nvPicPr>
        <p:blipFill>
          <a:blip r:embed="rId3"/>
          <a:stretch>
            <a:fillRect/>
          </a:stretch>
        </p:blipFill>
        <p:spPr>
          <a:xfrm>
            <a:off x="6232246" y="3615971"/>
            <a:ext cx="710726" cy="1257195"/>
          </a:xfrm>
          <a:prstGeom prst="rect">
            <a:avLst/>
          </a:prstGeom>
        </p:spPr>
      </p:pic>
    </p:spTree>
    <p:extLst>
      <p:ext uri="{BB962C8B-B14F-4D97-AF65-F5344CB8AC3E}">
        <p14:creationId xmlns:p14="http://schemas.microsoft.com/office/powerpoint/2010/main" val="387733871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9C98826-5683-403D-94A9-DC2385729C47}"/>
              </a:ext>
            </a:extLst>
          </p:cNvPr>
          <p:cNvSpPr txBox="1"/>
          <p:nvPr/>
        </p:nvSpPr>
        <p:spPr>
          <a:xfrm>
            <a:off x="116711" y="19958"/>
            <a:ext cx="6269802" cy="6740307"/>
          </a:xfrm>
          <a:prstGeom prst="rect">
            <a:avLst/>
          </a:prstGeom>
          <a:noFill/>
        </p:spPr>
        <p:txBody>
          <a:bodyPr wrap="square" rtlCol="0">
            <a:spAutoFit/>
          </a:bodyPr>
          <a:lstStyle/>
          <a:p>
            <a:r>
              <a:rPr lang="en-US" sz="1600" dirty="0"/>
              <a:t>DISCUSSION</a:t>
            </a:r>
          </a:p>
          <a:p>
            <a:endParaRPr lang="en-US" sz="1600" dirty="0"/>
          </a:p>
          <a:p>
            <a:r>
              <a:rPr lang="en-US" sz="1600" dirty="0"/>
              <a:t>NOTE: Once initial instantiation takes place &amp; mapping, that mapping needs to be maintained for the lifecycle of the NF.</a:t>
            </a:r>
          </a:p>
          <a:p>
            <a:endParaRPr lang="en-US" sz="1600" dirty="0"/>
          </a:p>
          <a:p>
            <a:r>
              <a:rPr lang="en-US" sz="1600" dirty="0"/>
              <a:t>Q: Stability of Table? Will answers change? </a:t>
            </a:r>
          </a:p>
          <a:p>
            <a:r>
              <a:rPr lang="en-US" sz="1600" dirty="0"/>
              <a:t>A: For same data in will get same answer out.</a:t>
            </a:r>
          </a:p>
          <a:p>
            <a:r>
              <a:rPr lang="en-US" sz="1600" dirty="0"/>
              <a:t>A: Updates to the table can be made </a:t>
            </a:r>
          </a:p>
          <a:p>
            <a:endParaRPr lang="en-US" sz="1600" dirty="0"/>
          </a:p>
          <a:p>
            <a:r>
              <a:rPr lang="en-US" sz="1600" dirty="0"/>
              <a:t>Q: (Ben) case: conflict race condition (operator#1 updating / operator#2 updating table).</a:t>
            </a:r>
          </a:p>
          <a:p>
            <a:r>
              <a:rPr lang="en-US" sz="1600" dirty="0"/>
              <a:t>A: Transaction control </a:t>
            </a:r>
          </a:p>
          <a:p>
            <a:r>
              <a:rPr lang="en-US" sz="1600" dirty="0"/>
              <a:t>ONAP installation team updates. Should own data integrity of the table.</a:t>
            </a:r>
          </a:p>
          <a:p>
            <a:r>
              <a:rPr lang="en-US" sz="1600" dirty="0"/>
              <a:t>Maria DB transaction control.</a:t>
            </a:r>
          </a:p>
          <a:p>
            <a:endParaRPr lang="en-US" sz="1600" dirty="0"/>
          </a:p>
          <a:p>
            <a:r>
              <a:rPr lang="en-US" sz="1600" dirty="0"/>
              <a:t>Q: (Oskar) case: granularity of look-up, look-up based on a specific action.</a:t>
            </a:r>
          </a:p>
          <a:p>
            <a:r>
              <a:rPr lang="en-US" sz="1600" dirty="0"/>
              <a:t>Restart but can’t do config modify. </a:t>
            </a:r>
          </a:p>
          <a:p>
            <a:r>
              <a:rPr lang="en-US" sz="1600" dirty="0"/>
              <a:t>For a particular instance of NF handled by one controller instances.</a:t>
            </a:r>
          </a:p>
          <a:p>
            <a:r>
              <a:rPr lang="en-US" sz="1600" dirty="0"/>
              <a:t>Cases w/ dynamic look-up hard to guarantee.</a:t>
            </a:r>
          </a:p>
          <a:p>
            <a:r>
              <a:rPr lang="en-US" sz="1600" dirty="0"/>
              <a:t>If you have granularity on operation-level get two answers depending on which operation you want to perform. </a:t>
            </a:r>
          </a:p>
          <a:p>
            <a:r>
              <a:rPr lang="en-US" sz="1600" dirty="0"/>
              <a:t>Locking in A&amp;AI to block other things.</a:t>
            </a:r>
          </a:p>
          <a:p>
            <a:r>
              <a:rPr lang="en-US" sz="1600" dirty="0"/>
              <a:t>Operations lock out ONAP from doing changes while maintenance</a:t>
            </a:r>
          </a:p>
          <a:p>
            <a:r>
              <a:rPr lang="en-US" sz="1600" dirty="0"/>
              <a:t>Course locking/ Finer locking (future)</a:t>
            </a:r>
          </a:p>
          <a:p>
            <a:r>
              <a:rPr lang="en-US" sz="1600" dirty="0"/>
              <a:t>NF#12 two active Policies</a:t>
            </a:r>
          </a:p>
          <a:p>
            <a:r>
              <a:rPr lang="en-US" sz="1600" dirty="0"/>
              <a:t>Policy #1 Restart Policy #2 Config-Modify. Trigger at same time.</a:t>
            </a:r>
          </a:p>
          <a:p>
            <a:r>
              <a:rPr lang="en-US" sz="1600" dirty="0"/>
              <a:t>Table lookup &gt; Get Controller Instances.</a:t>
            </a:r>
          </a:p>
        </p:txBody>
      </p:sp>
    </p:spTree>
    <p:extLst>
      <p:ext uri="{BB962C8B-B14F-4D97-AF65-F5344CB8AC3E}">
        <p14:creationId xmlns:p14="http://schemas.microsoft.com/office/powerpoint/2010/main" val="167057683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56B6F362-3C12-4A96-AA2C-436A12D89387}"/>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3A1923AD-6705-41BF-B69D-7628CFE7571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77272E38-F5D8-4725-9FD7-76E7A05DF0B9}"/>
                </a:ext>
              </a:extLst>
            </p:cNvPr>
            <p:cNvSpPr txBox="1"/>
            <p:nvPr/>
          </p:nvSpPr>
          <p:spPr>
            <a:xfrm>
              <a:off x="919311" y="-17858"/>
              <a:ext cx="5025736"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NF Controller PROPOSALS (Goal)</a:t>
              </a:r>
            </a:p>
          </p:txBody>
        </p:sp>
        <p:sp>
          <p:nvSpPr>
            <p:cNvPr id="7" name="Rectangle 6">
              <a:extLst>
                <a:ext uri="{FF2B5EF4-FFF2-40B4-BE49-F238E27FC236}">
                  <a16:creationId xmlns:a16="http://schemas.microsoft.com/office/drawing/2014/main" id="{26E2D467-CFA5-4098-8766-9CEA37410EA7}"/>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3D8F8585-C590-4B94-951C-974E11286AF9}"/>
              </a:ext>
            </a:extLst>
          </p:cNvPr>
          <p:cNvSpPr txBox="1"/>
          <p:nvPr/>
        </p:nvSpPr>
        <p:spPr>
          <a:xfrm>
            <a:off x="190587" y="783771"/>
            <a:ext cx="6381664" cy="6463308"/>
          </a:xfrm>
          <a:prstGeom prst="rect">
            <a:avLst/>
          </a:prstGeom>
          <a:noFill/>
        </p:spPr>
        <p:txBody>
          <a:bodyPr wrap="square" rtlCol="0">
            <a:spAutoFit/>
          </a:bodyPr>
          <a:lstStyle/>
          <a:p>
            <a:r>
              <a:rPr lang="en-US" dirty="0"/>
              <a:t>DESIGN-TIME</a:t>
            </a:r>
          </a:p>
          <a:p>
            <a:endParaRPr lang="en-US" dirty="0"/>
          </a:p>
          <a:p>
            <a:r>
              <a:rPr lang="en-US" dirty="0"/>
              <a:t>SDC – Design Studio</a:t>
            </a:r>
          </a:p>
          <a:p>
            <a:r>
              <a:rPr lang="en-US" dirty="0"/>
              <a:t>Onboard a resource (type, role, function, [tech domain])</a:t>
            </a:r>
          </a:p>
          <a:p>
            <a:r>
              <a:rPr lang="en-US" dirty="0"/>
              <a:t>Deduce tech domain? From type-role-function?</a:t>
            </a:r>
          </a:p>
          <a:p>
            <a:r>
              <a:rPr lang="en-US" dirty="0"/>
              <a:t>Operator specifies the Technology Domain of the NF</a:t>
            </a:r>
          </a:p>
          <a:p>
            <a:r>
              <a:rPr lang="en-US" dirty="0"/>
              <a:t>Operator specified the Technology domains</a:t>
            </a:r>
          </a:p>
          <a:p>
            <a:r>
              <a:rPr lang="en-US" dirty="0"/>
              <a:t>(or possibly </a:t>
            </a:r>
            <a:r>
              <a:rPr lang="en-US" dirty="0" err="1"/>
              <a:t>Techdomain</a:t>
            </a:r>
            <a:r>
              <a:rPr lang="en-US" dirty="0"/>
              <a:t> is deduced from type-role-function)</a:t>
            </a:r>
          </a:p>
          <a:p>
            <a:r>
              <a:rPr lang="en-US" dirty="0"/>
              <a:t>Service Provider defines the possible Technology Domains</a:t>
            </a:r>
          </a:p>
          <a:p>
            <a:r>
              <a:rPr lang="en-US" dirty="0"/>
              <a:t>Assign every NE and Service to a Technology Domain</a:t>
            </a:r>
          </a:p>
          <a:p>
            <a:r>
              <a:rPr lang="en-US" dirty="0"/>
              <a:t>TD1 = SDN-C TD2 = VF-C manually modeled, table created.</a:t>
            </a:r>
          </a:p>
          <a:p>
            <a:r>
              <a:rPr lang="en-US" dirty="0" err="1"/>
              <a:t>TechDomain</a:t>
            </a:r>
            <a:r>
              <a:rPr lang="en-US" dirty="0"/>
              <a:t> to </a:t>
            </a:r>
            <a:r>
              <a:rPr lang="en-US" dirty="0" err="1"/>
              <a:t>ONAPPlatformController</a:t>
            </a:r>
            <a:endParaRPr lang="en-US" dirty="0"/>
          </a:p>
          <a:p>
            <a:r>
              <a:rPr lang="en-US" dirty="0"/>
              <a:t>SDC – Model “mapping” &gt; Catalog</a:t>
            </a:r>
          </a:p>
          <a:p>
            <a:endParaRPr lang="en-US" dirty="0"/>
          </a:p>
          <a:p>
            <a:r>
              <a:rPr lang="en-US" dirty="0"/>
              <a:t>RUN-TIME</a:t>
            </a:r>
          </a:p>
          <a:p>
            <a:endParaRPr lang="en-US" dirty="0"/>
          </a:p>
          <a:p>
            <a:r>
              <a:rPr lang="en-US" dirty="0"/>
              <a:t>As a NF registers, the (managing ONAP entity e.g. SO for PNF) would look up the TD &gt; OPC mapping)</a:t>
            </a:r>
          </a:p>
          <a:p>
            <a:endParaRPr lang="en-US" dirty="0"/>
          </a:p>
          <a:p>
            <a:r>
              <a:rPr lang="en-US" dirty="0"/>
              <a:t>3 Technology Controllers (Wireless, Enterprise, Other)</a:t>
            </a:r>
          </a:p>
          <a:p>
            <a:r>
              <a:rPr lang="en-US" dirty="0"/>
              <a:t>When generate controller it populates the table.</a:t>
            </a:r>
          </a:p>
          <a:p>
            <a:r>
              <a:rPr lang="en-US" dirty="0"/>
              <a:t>Dynamically populate table</a:t>
            </a:r>
          </a:p>
          <a:p>
            <a:endParaRPr lang="en-US" dirty="0"/>
          </a:p>
        </p:txBody>
      </p:sp>
    </p:spTree>
    <p:extLst>
      <p:ext uri="{BB962C8B-B14F-4D97-AF65-F5344CB8AC3E}">
        <p14:creationId xmlns:p14="http://schemas.microsoft.com/office/powerpoint/2010/main" val="82838887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8DD44AF8-FFB4-415A-B994-A2ED36371ABC}"/>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C22D7E44-2540-4A6E-AF89-EA8266E79A45}"/>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D2AD524D-E02C-43F8-A98C-43A310A41B10}"/>
                </a:ext>
              </a:extLst>
            </p:cNvPr>
            <p:cNvSpPr txBox="1"/>
            <p:nvPr/>
          </p:nvSpPr>
          <p:spPr>
            <a:xfrm>
              <a:off x="1150148" y="-17858"/>
              <a:ext cx="4564070"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Who Chooses the Controller?</a:t>
              </a:r>
            </a:p>
          </p:txBody>
        </p:sp>
        <p:sp>
          <p:nvSpPr>
            <p:cNvPr id="7" name="Rectangle 6">
              <a:extLst>
                <a:ext uri="{FF2B5EF4-FFF2-40B4-BE49-F238E27FC236}">
                  <a16:creationId xmlns:a16="http://schemas.microsoft.com/office/drawing/2014/main" id="{C54841EE-B460-4D51-BADA-D9697D3E0198}"/>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E66CAC2B-D110-49A5-9A24-1BF9FE67E559}"/>
              </a:ext>
            </a:extLst>
          </p:cNvPr>
          <p:cNvSpPr txBox="1"/>
          <p:nvPr/>
        </p:nvSpPr>
        <p:spPr>
          <a:xfrm>
            <a:off x="393896" y="731519"/>
            <a:ext cx="4371646" cy="584775"/>
          </a:xfrm>
          <a:prstGeom prst="rect">
            <a:avLst/>
          </a:prstGeom>
          <a:noFill/>
        </p:spPr>
        <p:txBody>
          <a:bodyPr wrap="none" rtlCol="0">
            <a:spAutoFit/>
          </a:bodyPr>
          <a:lstStyle/>
          <a:p>
            <a:r>
              <a:rPr lang="en-US" sz="1600" dirty="0"/>
              <a:t>Who Choose the ONAP controller type for the NF?</a:t>
            </a:r>
          </a:p>
          <a:p>
            <a:endParaRPr lang="en-US" sz="1600" dirty="0"/>
          </a:p>
        </p:txBody>
      </p:sp>
      <p:sp>
        <p:nvSpPr>
          <p:cNvPr id="9" name="Cube 8">
            <a:extLst>
              <a:ext uri="{FF2B5EF4-FFF2-40B4-BE49-F238E27FC236}">
                <a16:creationId xmlns:a16="http://schemas.microsoft.com/office/drawing/2014/main" id="{3F7CD8E0-BAA5-4075-8E02-9E98ED33ECF4}"/>
              </a:ext>
            </a:extLst>
          </p:cNvPr>
          <p:cNvSpPr/>
          <p:nvPr/>
        </p:nvSpPr>
        <p:spPr>
          <a:xfrm>
            <a:off x="4737873" y="4179625"/>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8637600D-B5BB-4E5D-A1FC-F1A7DD123531}"/>
              </a:ext>
            </a:extLst>
          </p:cNvPr>
          <p:cNvSpPr txBox="1"/>
          <p:nvPr/>
        </p:nvSpPr>
        <p:spPr>
          <a:xfrm>
            <a:off x="4027307" y="4179625"/>
            <a:ext cx="761747" cy="369332"/>
          </a:xfrm>
          <a:prstGeom prst="rect">
            <a:avLst/>
          </a:prstGeom>
          <a:noFill/>
        </p:spPr>
        <p:txBody>
          <a:bodyPr wrap="none" rtlCol="0">
            <a:spAutoFit/>
          </a:bodyPr>
          <a:lstStyle/>
          <a:p>
            <a:r>
              <a:rPr lang="en-US" dirty="0"/>
              <a:t>PNF-A</a:t>
            </a:r>
          </a:p>
        </p:txBody>
      </p:sp>
      <p:sp>
        <p:nvSpPr>
          <p:cNvPr id="11" name="Cube 10">
            <a:extLst>
              <a:ext uri="{FF2B5EF4-FFF2-40B4-BE49-F238E27FC236}">
                <a16:creationId xmlns:a16="http://schemas.microsoft.com/office/drawing/2014/main" id="{69D4F608-D2D0-4C77-9A55-92EF3F0070C5}"/>
              </a:ext>
            </a:extLst>
          </p:cNvPr>
          <p:cNvSpPr/>
          <p:nvPr/>
        </p:nvSpPr>
        <p:spPr>
          <a:xfrm>
            <a:off x="4719806" y="4853415"/>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B0C7A3D4-9F9F-4BF1-847A-392A57EA16CA}"/>
              </a:ext>
            </a:extLst>
          </p:cNvPr>
          <p:cNvSpPr txBox="1"/>
          <p:nvPr/>
        </p:nvSpPr>
        <p:spPr>
          <a:xfrm>
            <a:off x="4009240" y="4853415"/>
            <a:ext cx="774571" cy="369332"/>
          </a:xfrm>
          <a:prstGeom prst="rect">
            <a:avLst/>
          </a:prstGeom>
          <a:noFill/>
        </p:spPr>
        <p:txBody>
          <a:bodyPr wrap="none" rtlCol="0">
            <a:spAutoFit/>
          </a:bodyPr>
          <a:lstStyle/>
          <a:p>
            <a:r>
              <a:rPr lang="en-US" dirty="0"/>
              <a:t>VNF-A</a:t>
            </a:r>
          </a:p>
        </p:txBody>
      </p:sp>
      <p:sp>
        <p:nvSpPr>
          <p:cNvPr id="13" name="TextBox 12">
            <a:extLst>
              <a:ext uri="{FF2B5EF4-FFF2-40B4-BE49-F238E27FC236}">
                <a16:creationId xmlns:a16="http://schemas.microsoft.com/office/drawing/2014/main" id="{4415B9CC-D692-44BE-BA8A-8AC92C8F7273}"/>
              </a:ext>
            </a:extLst>
          </p:cNvPr>
          <p:cNvSpPr txBox="1"/>
          <p:nvPr/>
        </p:nvSpPr>
        <p:spPr>
          <a:xfrm>
            <a:off x="3986504" y="3426540"/>
            <a:ext cx="1485663" cy="646331"/>
          </a:xfrm>
          <a:prstGeom prst="rect">
            <a:avLst/>
          </a:prstGeom>
          <a:noFill/>
        </p:spPr>
        <p:txBody>
          <a:bodyPr wrap="none" rtlCol="0">
            <a:spAutoFit/>
          </a:bodyPr>
          <a:lstStyle/>
          <a:p>
            <a:r>
              <a:rPr lang="en-US" b="1" dirty="0"/>
              <a:t>Wireless</a:t>
            </a:r>
          </a:p>
          <a:p>
            <a:r>
              <a:rPr lang="en-US" b="1" dirty="0"/>
              <a:t>RAN-Vendor2</a:t>
            </a:r>
          </a:p>
        </p:txBody>
      </p:sp>
      <p:sp>
        <p:nvSpPr>
          <p:cNvPr id="14" name="Rectangle: Rounded Corners 13">
            <a:extLst>
              <a:ext uri="{FF2B5EF4-FFF2-40B4-BE49-F238E27FC236}">
                <a16:creationId xmlns:a16="http://schemas.microsoft.com/office/drawing/2014/main" id="{240B9545-6350-4D4C-B268-563D6AE70A50}"/>
              </a:ext>
            </a:extLst>
          </p:cNvPr>
          <p:cNvSpPr/>
          <p:nvPr/>
        </p:nvSpPr>
        <p:spPr>
          <a:xfrm>
            <a:off x="3914430" y="3405258"/>
            <a:ext cx="1796594" cy="2054972"/>
          </a:xfrm>
          <a:prstGeom prst="roundRect">
            <a:avLst>
              <a:gd name="adj" fmla="val 3652"/>
            </a:avLst>
          </a:prstGeom>
          <a:no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ube 16">
            <a:extLst>
              <a:ext uri="{FF2B5EF4-FFF2-40B4-BE49-F238E27FC236}">
                <a16:creationId xmlns:a16="http://schemas.microsoft.com/office/drawing/2014/main" id="{3B7E41AB-17F8-4CC2-9264-800459E15D53}"/>
              </a:ext>
            </a:extLst>
          </p:cNvPr>
          <p:cNvSpPr/>
          <p:nvPr/>
        </p:nvSpPr>
        <p:spPr>
          <a:xfrm>
            <a:off x="2319486" y="4161577"/>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67B0CF91-FE84-4406-A95F-6B40A6C596A3}"/>
              </a:ext>
            </a:extLst>
          </p:cNvPr>
          <p:cNvSpPr txBox="1"/>
          <p:nvPr/>
        </p:nvSpPr>
        <p:spPr>
          <a:xfrm>
            <a:off x="1608920" y="4161577"/>
            <a:ext cx="761747" cy="369332"/>
          </a:xfrm>
          <a:prstGeom prst="rect">
            <a:avLst/>
          </a:prstGeom>
          <a:noFill/>
        </p:spPr>
        <p:txBody>
          <a:bodyPr wrap="none" rtlCol="0">
            <a:spAutoFit/>
          </a:bodyPr>
          <a:lstStyle/>
          <a:p>
            <a:r>
              <a:rPr lang="en-US" dirty="0"/>
              <a:t>PNF-A</a:t>
            </a:r>
          </a:p>
        </p:txBody>
      </p:sp>
      <p:sp>
        <p:nvSpPr>
          <p:cNvPr id="19" name="Cube 18">
            <a:extLst>
              <a:ext uri="{FF2B5EF4-FFF2-40B4-BE49-F238E27FC236}">
                <a16:creationId xmlns:a16="http://schemas.microsoft.com/office/drawing/2014/main" id="{BCD68074-EAA5-4E75-AA31-4E9379DFD27B}"/>
              </a:ext>
            </a:extLst>
          </p:cNvPr>
          <p:cNvSpPr/>
          <p:nvPr/>
        </p:nvSpPr>
        <p:spPr>
          <a:xfrm>
            <a:off x="2301419" y="4835367"/>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A582341F-D76B-4E5B-86DE-CF9C50080439}"/>
              </a:ext>
            </a:extLst>
          </p:cNvPr>
          <p:cNvSpPr txBox="1"/>
          <p:nvPr/>
        </p:nvSpPr>
        <p:spPr>
          <a:xfrm>
            <a:off x="1590853" y="4835367"/>
            <a:ext cx="774571" cy="369332"/>
          </a:xfrm>
          <a:prstGeom prst="rect">
            <a:avLst/>
          </a:prstGeom>
          <a:noFill/>
        </p:spPr>
        <p:txBody>
          <a:bodyPr wrap="none" rtlCol="0">
            <a:spAutoFit/>
          </a:bodyPr>
          <a:lstStyle/>
          <a:p>
            <a:r>
              <a:rPr lang="en-US" dirty="0"/>
              <a:t>VNF-A</a:t>
            </a:r>
          </a:p>
        </p:txBody>
      </p:sp>
      <p:sp>
        <p:nvSpPr>
          <p:cNvPr id="21" name="Rectangle: Rounded Corners 20">
            <a:extLst>
              <a:ext uri="{FF2B5EF4-FFF2-40B4-BE49-F238E27FC236}">
                <a16:creationId xmlns:a16="http://schemas.microsoft.com/office/drawing/2014/main" id="{218F35CB-F6D3-4DC6-9B05-26D1E8733D18}"/>
              </a:ext>
            </a:extLst>
          </p:cNvPr>
          <p:cNvSpPr/>
          <p:nvPr/>
        </p:nvSpPr>
        <p:spPr>
          <a:xfrm>
            <a:off x="1496043" y="3387210"/>
            <a:ext cx="1796594" cy="2054972"/>
          </a:xfrm>
          <a:prstGeom prst="roundRect">
            <a:avLst>
              <a:gd name="adj" fmla="val 3652"/>
            </a:avLst>
          </a:prstGeom>
          <a:no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ube 21">
            <a:extLst>
              <a:ext uri="{FF2B5EF4-FFF2-40B4-BE49-F238E27FC236}">
                <a16:creationId xmlns:a16="http://schemas.microsoft.com/office/drawing/2014/main" id="{FF23E1A8-B046-4B49-990B-89074F63B900}"/>
              </a:ext>
            </a:extLst>
          </p:cNvPr>
          <p:cNvSpPr/>
          <p:nvPr/>
        </p:nvSpPr>
        <p:spPr>
          <a:xfrm>
            <a:off x="2469596" y="4297360"/>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75F05B53-E272-441D-92AE-9B9B37214396}"/>
              </a:ext>
            </a:extLst>
          </p:cNvPr>
          <p:cNvSpPr txBox="1"/>
          <p:nvPr/>
        </p:nvSpPr>
        <p:spPr>
          <a:xfrm>
            <a:off x="1615891" y="3427996"/>
            <a:ext cx="1538563" cy="646331"/>
          </a:xfrm>
          <a:prstGeom prst="rect">
            <a:avLst/>
          </a:prstGeom>
          <a:noFill/>
        </p:spPr>
        <p:txBody>
          <a:bodyPr wrap="none" rtlCol="0">
            <a:spAutoFit/>
          </a:bodyPr>
          <a:lstStyle/>
          <a:p>
            <a:r>
              <a:rPr lang="en-US" b="1" dirty="0"/>
              <a:t>Wireless</a:t>
            </a:r>
          </a:p>
          <a:p>
            <a:r>
              <a:rPr lang="en-US" b="1" dirty="0"/>
              <a:t>RAN- Vendor1</a:t>
            </a:r>
          </a:p>
        </p:txBody>
      </p:sp>
      <p:sp>
        <p:nvSpPr>
          <p:cNvPr id="24" name="TextBox 23">
            <a:extLst>
              <a:ext uri="{FF2B5EF4-FFF2-40B4-BE49-F238E27FC236}">
                <a16:creationId xmlns:a16="http://schemas.microsoft.com/office/drawing/2014/main" id="{054EE432-36A9-4EF8-87C9-B276D91FF1CF}"/>
              </a:ext>
            </a:extLst>
          </p:cNvPr>
          <p:cNvSpPr txBox="1"/>
          <p:nvPr/>
        </p:nvSpPr>
        <p:spPr>
          <a:xfrm>
            <a:off x="143976" y="3381611"/>
            <a:ext cx="1257973" cy="646331"/>
          </a:xfrm>
          <a:prstGeom prst="rect">
            <a:avLst/>
          </a:prstGeom>
          <a:noFill/>
        </p:spPr>
        <p:txBody>
          <a:bodyPr wrap="none" rtlCol="0">
            <a:spAutoFit/>
          </a:bodyPr>
          <a:lstStyle/>
          <a:p>
            <a:r>
              <a:rPr lang="en-US" b="1" dirty="0">
                <a:solidFill>
                  <a:srgbClr val="0000CC"/>
                </a:solidFill>
              </a:rPr>
              <a:t>Technology</a:t>
            </a:r>
          </a:p>
          <a:p>
            <a:r>
              <a:rPr lang="en-US" b="1" dirty="0">
                <a:solidFill>
                  <a:srgbClr val="0000CC"/>
                </a:solidFill>
              </a:rPr>
              <a:t>Domain</a:t>
            </a:r>
          </a:p>
        </p:txBody>
      </p:sp>
      <p:sp>
        <p:nvSpPr>
          <p:cNvPr id="25" name="Rectangle 24">
            <a:extLst>
              <a:ext uri="{FF2B5EF4-FFF2-40B4-BE49-F238E27FC236}">
                <a16:creationId xmlns:a16="http://schemas.microsoft.com/office/drawing/2014/main" id="{9E9CC659-6049-4F4C-B5BA-7D18D2A2775E}"/>
              </a:ext>
            </a:extLst>
          </p:cNvPr>
          <p:cNvSpPr/>
          <p:nvPr/>
        </p:nvSpPr>
        <p:spPr>
          <a:xfrm>
            <a:off x="266667" y="1529765"/>
            <a:ext cx="6051940" cy="1229878"/>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j</a:t>
            </a:r>
          </a:p>
        </p:txBody>
      </p:sp>
      <p:sp>
        <p:nvSpPr>
          <p:cNvPr id="26" name="Rectangle: Rounded Corners 25">
            <a:extLst>
              <a:ext uri="{FF2B5EF4-FFF2-40B4-BE49-F238E27FC236}">
                <a16:creationId xmlns:a16="http://schemas.microsoft.com/office/drawing/2014/main" id="{C0C81187-8307-44EA-AC49-67467085E4A3}"/>
              </a:ext>
            </a:extLst>
          </p:cNvPr>
          <p:cNvSpPr/>
          <p:nvPr/>
        </p:nvSpPr>
        <p:spPr>
          <a:xfrm>
            <a:off x="2668267" y="1980986"/>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Rounded Corners 26">
            <a:extLst>
              <a:ext uri="{FF2B5EF4-FFF2-40B4-BE49-F238E27FC236}">
                <a16:creationId xmlns:a16="http://schemas.microsoft.com/office/drawing/2014/main" id="{193388B3-C67F-476D-8C18-0BAAB63AA114}"/>
              </a:ext>
            </a:extLst>
          </p:cNvPr>
          <p:cNvSpPr/>
          <p:nvPr/>
        </p:nvSpPr>
        <p:spPr>
          <a:xfrm>
            <a:off x="4064125" y="1980986"/>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Rounded Corners 27">
            <a:extLst>
              <a:ext uri="{FF2B5EF4-FFF2-40B4-BE49-F238E27FC236}">
                <a16:creationId xmlns:a16="http://schemas.microsoft.com/office/drawing/2014/main" id="{39AEF9B0-E2BF-482B-98D6-7E7033328D63}"/>
              </a:ext>
            </a:extLst>
          </p:cNvPr>
          <p:cNvSpPr/>
          <p:nvPr/>
        </p:nvSpPr>
        <p:spPr>
          <a:xfrm>
            <a:off x="1272410" y="1980986"/>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E875FC7F-92E5-4BFE-88B3-0E166AA43275}"/>
              </a:ext>
            </a:extLst>
          </p:cNvPr>
          <p:cNvSpPr txBox="1"/>
          <p:nvPr/>
        </p:nvSpPr>
        <p:spPr>
          <a:xfrm>
            <a:off x="1652675" y="2105384"/>
            <a:ext cx="474810" cy="276999"/>
          </a:xfrm>
          <a:prstGeom prst="rect">
            <a:avLst/>
          </a:prstGeom>
          <a:noFill/>
        </p:spPr>
        <p:txBody>
          <a:bodyPr wrap="none" rtlCol="0">
            <a:spAutoFit/>
          </a:bodyPr>
          <a:lstStyle/>
          <a:p>
            <a:pPr algn="ctr"/>
            <a:r>
              <a:rPr lang="en-US" sz="1200" b="1" dirty="0">
                <a:solidFill>
                  <a:schemeClr val="bg1"/>
                </a:solidFill>
              </a:rPr>
              <a:t>VF-C</a:t>
            </a:r>
          </a:p>
        </p:txBody>
      </p:sp>
      <p:sp>
        <p:nvSpPr>
          <p:cNvPr id="30" name="TextBox 29">
            <a:extLst>
              <a:ext uri="{FF2B5EF4-FFF2-40B4-BE49-F238E27FC236}">
                <a16:creationId xmlns:a16="http://schemas.microsoft.com/office/drawing/2014/main" id="{DB6E786B-922D-47AF-92F7-B038E0681FA5}"/>
              </a:ext>
            </a:extLst>
          </p:cNvPr>
          <p:cNvSpPr txBox="1"/>
          <p:nvPr/>
        </p:nvSpPr>
        <p:spPr>
          <a:xfrm>
            <a:off x="2969848" y="2001541"/>
            <a:ext cx="583814" cy="461665"/>
          </a:xfrm>
          <a:prstGeom prst="rect">
            <a:avLst/>
          </a:prstGeom>
          <a:noFill/>
        </p:spPr>
        <p:txBody>
          <a:bodyPr wrap="none" rtlCol="0">
            <a:spAutoFit/>
          </a:bodyPr>
          <a:lstStyle/>
          <a:p>
            <a:pPr algn="ctr"/>
            <a:r>
              <a:rPr lang="en-US" sz="1200" b="1" dirty="0">
                <a:solidFill>
                  <a:schemeClr val="bg1"/>
                </a:solidFill>
              </a:rPr>
              <a:t>SDN-C</a:t>
            </a:r>
          </a:p>
          <a:p>
            <a:pPr algn="ctr"/>
            <a:r>
              <a:rPr lang="en-US" sz="1200" b="1" dirty="0">
                <a:solidFill>
                  <a:schemeClr val="bg1"/>
                </a:solidFill>
              </a:rPr>
              <a:t>SDN-R</a:t>
            </a:r>
          </a:p>
        </p:txBody>
      </p:sp>
      <p:sp>
        <p:nvSpPr>
          <p:cNvPr id="31" name="TextBox 30">
            <a:extLst>
              <a:ext uri="{FF2B5EF4-FFF2-40B4-BE49-F238E27FC236}">
                <a16:creationId xmlns:a16="http://schemas.microsoft.com/office/drawing/2014/main" id="{3C62DC75-257A-4B7C-BC82-DAD37845E0A8}"/>
              </a:ext>
            </a:extLst>
          </p:cNvPr>
          <p:cNvSpPr txBox="1"/>
          <p:nvPr/>
        </p:nvSpPr>
        <p:spPr>
          <a:xfrm>
            <a:off x="4230261" y="2102466"/>
            <a:ext cx="775551" cy="276999"/>
          </a:xfrm>
          <a:prstGeom prst="rect">
            <a:avLst/>
          </a:prstGeom>
          <a:noFill/>
        </p:spPr>
        <p:txBody>
          <a:bodyPr wrap="none" rtlCol="0">
            <a:spAutoFit/>
          </a:bodyPr>
          <a:lstStyle/>
          <a:p>
            <a:pPr algn="ctr"/>
            <a:r>
              <a:rPr lang="en-US" sz="1200" b="1" dirty="0">
                <a:solidFill>
                  <a:schemeClr val="bg1"/>
                </a:solidFill>
              </a:rPr>
              <a:t>APP-C</a:t>
            </a:r>
          </a:p>
        </p:txBody>
      </p:sp>
      <p:sp>
        <p:nvSpPr>
          <p:cNvPr id="32" name="TextBox 31">
            <a:extLst>
              <a:ext uri="{FF2B5EF4-FFF2-40B4-BE49-F238E27FC236}">
                <a16:creationId xmlns:a16="http://schemas.microsoft.com/office/drawing/2014/main" id="{4258E88C-6FF4-4552-80DB-251A86F94CFC}"/>
              </a:ext>
            </a:extLst>
          </p:cNvPr>
          <p:cNvSpPr txBox="1"/>
          <p:nvPr/>
        </p:nvSpPr>
        <p:spPr>
          <a:xfrm>
            <a:off x="410580" y="1563016"/>
            <a:ext cx="3753656" cy="369332"/>
          </a:xfrm>
          <a:prstGeom prst="rect">
            <a:avLst/>
          </a:prstGeom>
          <a:noFill/>
        </p:spPr>
        <p:txBody>
          <a:bodyPr wrap="none" rtlCol="0">
            <a:spAutoFit/>
          </a:bodyPr>
          <a:lstStyle/>
          <a:p>
            <a:r>
              <a:rPr lang="en-US" b="1" dirty="0">
                <a:solidFill>
                  <a:srgbClr val="FF0000"/>
                </a:solidFill>
              </a:rPr>
              <a:t>ONAP Platform Controller (Run Time)</a:t>
            </a:r>
          </a:p>
        </p:txBody>
      </p:sp>
      <p:cxnSp>
        <p:nvCxnSpPr>
          <p:cNvPr id="3" name="Connector: Elbow 2">
            <a:extLst>
              <a:ext uri="{FF2B5EF4-FFF2-40B4-BE49-F238E27FC236}">
                <a16:creationId xmlns:a16="http://schemas.microsoft.com/office/drawing/2014/main" id="{4307F879-197C-4DAE-A1B7-EAB42AC2D1BE}"/>
              </a:ext>
            </a:extLst>
          </p:cNvPr>
          <p:cNvCxnSpPr>
            <a:cxnSpLocks/>
            <a:stCxn id="30" idx="2"/>
            <a:endCxn id="14" idx="0"/>
          </p:cNvCxnSpPr>
          <p:nvPr/>
        </p:nvCxnSpPr>
        <p:spPr>
          <a:xfrm rot="16200000" flipH="1">
            <a:off x="3566215" y="2158746"/>
            <a:ext cx="942052" cy="1550972"/>
          </a:xfrm>
          <a:prstGeom prst="bentConnector3">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5" name="Connector: Elbow 34">
            <a:extLst>
              <a:ext uri="{FF2B5EF4-FFF2-40B4-BE49-F238E27FC236}">
                <a16:creationId xmlns:a16="http://schemas.microsoft.com/office/drawing/2014/main" id="{C99079E1-6CB7-46EC-BB6D-264B22E08EAE}"/>
              </a:ext>
            </a:extLst>
          </p:cNvPr>
          <p:cNvCxnSpPr>
            <a:cxnSpLocks/>
            <a:stCxn id="28" idx="2"/>
            <a:endCxn id="21" idx="0"/>
          </p:cNvCxnSpPr>
          <p:nvPr/>
        </p:nvCxnSpPr>
        <p:spPr>
          <a:xfrm rot="16200000" flipH="1">
            <a:off x="1680823" y="2673692"/>
            <a:ext cx="917621" cy="509413"/>
          </a:xfrm>
          <a:prstGeom prst="bentConnector3">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9" name="Cube 38">
            <a:extLst>
              <a:ext uri="{FF2B5EF4-FFF2-40B4-BE49-F238E27FC236}">
                <a16:creationId xmlns:a16="http://schemas.microsoft.com/office/drawing/2014/main" id="{3213321F-297B-489E-8D68-712F593FF759}"/>
              </a:ext>
            </a:extLst>
          </p:cNvPr>
          <p:cNvSpPr/>
          <p:nvPr/>
        </p:nvSpPr>
        <p:spPr>
          <a:xfrm>
            <a:off x="3491710" y="6539055"/>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42C206E3-CD6E-4D3B-8AD1-799C12971950}"/>
              </a:ext>
            </a:extLst>
          </p:cNvPr>
          <p:cNvSpPr txBox="1"/>
          <p:nvPr/>
        </p:nvSpPr>
        <p:spPr>
          <a:xfrm>
            <a:off x="2781144" y="6539055"/>
            <a:ext cx="761747" cy="369332"/>
          </a:xfrm>
          <a:prstGeom prst="rect">
            <a:avLst/>
          </a:prstGeom>
          <a:noFill/>
        </p:spPr>
        <p:txBody>
          <a:bodyPr wrap="none" rtlCol="0">
            <a:spAutoFit/>
          </a:bodyPr>
          <a:lstStyle/>
          <a:p>
            <a:r>
              <a:rPr lang="en-US" dirty="0"/>
              <a:t>PNF-A</a:t>
            </a:r>
          </a:p>
        </p:txBody>
      </p:sp>
      <p:sp>
        <p:nvSpPr>
          <p:cNvPr id="41" name="Cube 40">
            <a:extLst>
              <a:ext uri="{FF2B5EF4-FFF2-40B4-BE49-F238E27FC236}">
                <a16:creationId xmlns:a16="http://schemas.microsoft.com/office/drawing/2014/main" id="{7812AABF-CECF-44B4-B02A-9926DBEF1BA0}"/>
              </a:ext>
            </a:extLst>
          </p:cNvPr>
          <p:cNvSpPr/>
          <p:nvPr/>
        </p:nvSpPr>
        <p:spPr>
          <a:xfrm>
            <a:off x="3473643" y="7212845"/>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19F55655-D0EE-475C-AE24-3BB08C2A7909}"/>
              </a:ext>
            </a:extLst>
          </p:cNvPr>
          <p:cNvSpPr txBox="1"/>
          <p:nvPr/>
        </p:nvSpPr>
        <p:spPr>
          <a:xfrm>
            <a:off x="2763077" y="7212845"/>
            <a:ext cx="774571" cy="369332"/>
          </a:xfrm>
          <a:prstGeom prst="rect">
            <a:avLst/>
          </a:prstGeom>
          <a:noFill/>
        </p:spPr>
        <p:txBody>
          <a:bodyPr wrap="none" rtlCol="0">
            <a:spAutoFit/>
          </a:bodyPr>
          <a:lstStyle/>
          <a:p>
            <a:r>
              <a:rPr lang="en-US" dirty="0"/>
              <a:t>VNF-A</a:t>
            </a:r>
          </a:p>
        </p:txBody>
      </p:sp>
      <p:sp>
        <p:nvSpPr>
          <p:cNvPr id="43" name="TextBox 42">
            <a:extLst>
              <a:ext uri="{FF2B5EF4-FFF2-40B4-BE49-F238E27FC236}">
                <a16:creationId xmlns:a16="http://schemas.microsoft.com/office/drawing/2014/main" id="{8E3D6D55-0878-4994-8E1D-70BBC2503559}"/>
              </a:ext>
            </a:extLst>
          </p:cNvPr>
          <p:cNvSpPr txBox="1"/>
          <p:nvPr/>
        </p:nvSpPr>
        <p:spPr>
          <a:xfrm>
            <a:off x="2740341" y="5785970"/>
            <a:ext cx="1485663" cy="646331"/>
          </a:xfrm>
          <a:prstGeom prst="rect">
            <a:avLst/>
          </a:prstGeom>
          <a:noFill/>
        </p:spPr>
        <p:txBody>
          <a:bodyPr wrap="none" rtlCol="0">
            <a:spAutoFit/>
          </a:bodyPr>
          <a:lstStyle/>
          <a:p>
            <a:r>
              <a:rPr lang="en-US" b="1" dirty="0"/>
              <a:t>Wireless</a:t>
            </a:r>
          </a:p>
          <a:p>
            <a:r>
              <a:rPr lang="en-US" b="1" dirty="0"/>
              <a:t>RAN-Vendor3</a:t>
            </a:r>
          </a:p>
        </p:txBody>
      </p:sp>
      <p:sp>
        <p:nvSpPr>
          <p:cNvPr id="44" name="Rectangle: Rounded Corners 43">
            <a:extLst>
              <a:ext uri="{FF2B5EF4-FFF2-40B4-BE49-F238E27FC236}">
                <a16:creationId xmlns:a16="http://schemas.microsoft.com/office/drawing/2014/main" id="{71C67CC6-4CAA-4642-929C-57FB17A9AE61}"/>
              </a:ext>
            </a:extLst>
          </p:cNvPr>
          <p:cNvSpPr/>
          <p:nvPr/>
        </p:nvSpPr>
        <p:spPr>
          <a:xfrm>
            <a:off x="2668267" y="5764688"/>
            <a:ext cx="1796594" cy="2054972"/>
          </a:xfrm>
          <a:prstGeom prst="roundRect">
            <a:avLst>
              <a:gd name="adj" fmla="val 3652"/>
            </a:avLst>
          </a:prstGeom>
          <a:no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5" name="Connector: Elbow 44">
            <a:extLst>
              <a:ext uri="{FF2B5EF4-FFF2-40B4-BE49-F238E27FC236}">
                <a16:creationId xmlns:a16="http://schemas.microsoft.com/office/drawing/2014/main" id="{F46F0262-EF59-43E2-97F4-4BC15DB25362}"/>
              </a:ext>
            </a:extLst>
          </p:cNvPr>
          <p:cNvCxnSpPr>
            <a:cxnSpLocks/>
            <a:endCxn id="44" idx="0"/>
          </p:cNvCxnSpPr>
          <p:nvPr/>
        </p:nvCxnSpPr>
        <p:spPr>
          <a:xfrm rot="16200000" flipH="1">
            <a:off x="1834821" y="4032945"/>
            <a:ext cx="3312958" cy="150528"/>
          </a:xfrm>
          <a:prstGeom prst="bentConnector3">
            <a:avLst>
              <a:gd name="adj1" fmla="val 24152"/>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697003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59C5EC7-181C-404F-8714-37043522FFF8}"/>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1DC22EB0-1591-45C4-B798-83204F6D1280}"/>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3BE96D0-2DCE-4B65-8E27-6ADD523E5FF3}"/>
                </a:ext>
              </a:extLst>
            </p:cNvPr>
            <p:cNvSpPr txBox="1"/>
            <p:nvPr/>
          </p:nvSpPr>
          <p:spPr>
            <a:xfrm>
              <a:off x="1716000" y="-17858"/>
              <a:ext cx="3432351"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NF Controller - Notes </a:t>
              </a:r>
            </a:p>
          </p:txBody>
        </p:sp>
        <p:sp>
          <p:nvSpPr>
            <p:cNvPr id="7" name="Rectangle 6">
              <a:extLst>
                <a:ext uri="{FF2B5EF4-FFF2-40B4-BE49-F238E27FC236}">
                  <a16:creationId xmlns:a16="http://schemas.microsoft.com/office/drawing/2014/main" id="{BEB17A77-8ECA-4DBD-AC4A-B0702C37A49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B5A05B27-4698-408F-8282-3D5601548567}"/>
              </a:ext>
            </a:extLst>
          </p:cNvPr>
          <p:cNvSpPr txBox="1"/>
          <p:nvPr/>
        </p:nvSpPr>
        <p:spPr>
          <a:xfrm>
            <a:off x="393896" y="731519"/>
            <a:ext cx="5637249" cy="4431983"/>
          </a:xfrm>
          <a:prstGeom prst="rect">
            <a:avLst/>
          </a:prstGeom>
          <a:noFill/>
        </p:spPr>
        <p:txBody>
          <a:bodyPr wrap="none" rtlCol="0">
            <a:spAutoFit/>
          </a:bodyPr>
          <a:lstStyle/>
          <a:p>
            <a:r>
              <a:rPr lang="en-US" sz="1600" dirty="0"/>
              <a:t>Identifying the NF controller </a:t>
            </a:r>
          </a:p>
          <a:p>
            <a:r>
              <a:rPr lang="en-US" sz="1600" dirty="0"/>
              <a:t>For VNF is part of the Call Flow</a:t>
            </a:r>
          </a:p>
          <a:p>
            <a:r>
              <a:rPr lang="en-US" sz="1600" dirty="0"/>
              <a:t>	VNF gets orchestrated through recipe &amp; DG &amp; Yang models</a:t>
            </a:r>
          </a:p>
          <a:p>
            <a:r>
              <a:rPr lang="en-US" sz="1600" dirty="0"/>
              <a:t>	(assumption is SDNC is the controller)</a:t>
            </a:r>
          </a:p>
          <a:p>
            <a:r>
              <a:rPr lang="en-US" sz="1600" dirty="0"/>
              <a:t>	VNF can have own domain controller</a:t>
            </a:r>
          </a:p>
          <a:p>
            <a:r>
              <a:rPr lang="en-US" sz="1600" dirty="0"/>
              <a:t>	DG pass control VN adaptor to 3</a:t>
            </a:r>
            <a:r>
              <a:rPr lang="en-US" sz="1600" baseline="30000" dirty="0"/>
              <a:t>rd</a:t>
            </a:r>
            <a:r>
              <a:rPr lang="en-US" sz="1600" dirty="0"/>
              <a:t> party controller</a:t>
            </a:r>
          </a:p>
          <a:p>
            <a:r>
              <a:rPr lang="en-US" sz="1600" dirty="0"/>
              <a:t>PNF controller to be discovered as part of the PnP Flow</a:t>
            </a:r>
          </a:p>
          <a:p>
            <a:r>
              <a:rPr lang="en-US" sz="1600" dirty="0"/>
              <a:t>Provision PNF manually specify the Controller</a:t>
            </a:r>
          </a:p>
          <a:p>
            <a:r>
              <a:rPr lang="en-US" sz="1600" dirty="0"/>
              <a:t>SO passes to APPC service instance</a:t>
            </a:r>
          </a:p>
          <a:p>
            <a:r>
              <a:rPr lang="en-US" sz="1600" dirty="0"/>
              <a:t>SO pulls service info</a:t>
            </a:r>
          </a:p>
          <a:p>
            <a:r>
              <a:rPr lang="en-US" sz="1600" dirty="0"/>
              <a:t>PNF (CU) must be configured first</a:t>
            </a:r>
          </a:p>
          <a:p>
            <a:r>
              <a:rPr lang="en-US" sz="1600" dirty="0"/>
              <a:t>CU configuration process (could identify the ONAP controller)</a:t>
            </a:r>
          </a:p>
          <a:p>
            <a:endParaRPr lang="en-US" sz="1600" dirty="0"/>
          </a:p>
          <a:p>
            <a:r>
              <a:rPr lang="en-US" sz="1600" dirty="0"/>
              <a:t>PNF (routers, access pts, RAN 5G DU, CU)</a:t>
            </a:r>
          </a:p>
          <a:p>
            <a:r>
              <a:rPr lang="en-US" sz="1600" dirty="0"/>
              <a:t>   - SDN-C, VF-C, x-controllers</a:t>
            </a:r>
          </a:p>
          <a:p>
            <a:r>
              <a:rPr lang="en-US" sz="1600" dirty="0"/>
              <a:t>   - ONAP SO needs to know what API &amp; Controller for PNF.</a:t>
            </a:r>
          </a:p>
          <a:p>
            <a:r>
              <a:rPr lang="en-US" sz="1600" dirty="0"/>
              <a:t>   - </a:t>
            </a:r>
          </a:p>
        </p:txBody>
      </p:sp>
    </p:spTree>
    <p:extLst>
      <p:ext uri="{BB962C8B-B14F-4D97-AF65-F5344CB8AC3E}">
        <p14:creationId xmlns:p14="http://schemas.microsoft.com/office/powerpoint/2010/main" val="22318429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B2E65C70-95DE-4605-AB05-8462607B0EA3}"/>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FACD208E-963D-4B8A-AED5-5CBC922EB59F}"/>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6A0A3CFD-9A35-40F2-AA78-EDFA424F69E5}"/>
                </a:ext>
              </a:extLst>
            </p:cNvPr>
            <p:cNvSpPr txBox="1"/>
            <p:nvPr/>
          </p:nvSpPr>
          <p:spPr>
            <a:xfrm>
              <a:off x="1600578" y="-17858"/>
              <a:ext cx="366318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MODELING PRINCIPLES</a:t>
              </a:r>
            </a:p>
          </p:txBody>
        </p:sp>
        <p:sp>
          <p:nvSpPr>
            <p:cNvPr id="7" name="Rectangle 6">
              <a:extLst>
                <a:ext uri="{FF2B5EF4-FFF2-40B4-BE49-F238E27FC236}">
                  <a16:creationId xmlns:a16="http://schemas.microsoft.com/office/drawing/2014/main" id="{6E6CA62D-4550-40C5-8F7C-BB219E1E0877}"/>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9" name="Picture 8">
            <a:extLst>
              <a:ext uri="{FF2B5EF4-FFF2-40B4-BE49-F238E27FC236}">
                <a16:creationId xmlns:a16="http://schemas.microsoft.com/office/drawing/2014/main" id="{9B4000DD-0A33-48A4-B951-B00FBB9355FC}"/>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56717" y="1376825"/>
            <a:ext cx="277467" cy="384968"/>
          </a:xfrm>
          <a:prstGeom prst="rect">
            <a:avLst/>
          </a:prstGeom>
        </p:spPr>
      </p:pic>
      <p:pic>
        <p:nvPicPr>
          <p:cNvPr id="10" name="Picture 9">
            <a:extLst>
              <a:ext uri="{FF2B5EF4-FFF2-40B4-BE49-F238E27FC236}">
                <a16:creationId xmlns:a16="http://schemas.microsoft.com/office/drawing/2014/main" id="{AEB3527B-AC6C-4156-87A6-8CC3A724592A}"/>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6928" y="2014752"/>
            <a:ext cx="302164" cy="393685"/>
          </a:xfrm>
          <a:prstGeom prst="rect">
            <a:avLst/>
          </a:prstGeom>
        </p:spPr>
      </p:pic>
      <p:pic>
        <p:nvPicPr>
          <p:cNvPr id="11" name="Picture 10">
            <a:extLst>
              <a:ext uri="{FF2B5EF4-FFF2-40B4-BE49-F238E27FC236}">
                <a16:creationId xmlns:a16="http://schemas.microsoft.com/office/drawing/2014/main" id="{865D8445-77AB-4947-B9B9-4AE23342745C}"/>
              </a:ext>
            </a:extLst>
          </p:cNvPr>
          <p:cNvPicPr>
            <a:picLocks noChangeAspect="1"/>
          </p:cNvPicPr>
          <p:nvPr/>
        </p:nvPicPr>
        <p:blipFill>
          <a:blip r:embed="rId4">
            <a:clrChange>
              <a:clrFrom>
                <a:srgbClr val="FFFEF9"/>
              </a:clrFrom>
              <a:clrTo>
                <a:srgbClr val="FFFEF9">
                  <a:alpha val="0"/>
                </a:srgbClr>
              </a:clrTo>
            </a:clrChange>
            <a:extLst>
              <a:ext uri="{28A0092B-C50C-407E-A947-70E740481C1C}">
                <a14:useLocalDpi xmlns:a14="http://schemas.microsoft.com/office/drawing/2010/main" val="0"/>
              </a:ext>
            </a:extLst>
          </a:blip>
          <a:stretch>
            <a:fillRect/>
          </a:stretch>
        </p:blipFill>
        <p:spPr>
          <a:xfrm>
            <a:off x="102535" y="766494"/>
            <a:ext cx="328313" cy="396590"/>
          </a:xfrm>
          <a:prstGeom prst="rect">
            <a:avLst/>
          </a:prstGeom>
        </p:spPr>
      </p:pic>
      <p:sp>
        <p:nvSpPr>
          <p:cNvPr id="12" name="TextBox 11">
            <a:extLst>
              <a:ext uri="{FF2B5EF4-FFF2-40B4-BE49-F238E27FC236}">
                <a16:creationId xmlns:a16="http://schemas.microsoft.com/office/drawing/2014/main" id="{7648D7EE-FCD0-4EFD-91EA-EB68C16C2FD5}"/>
              </a:ext>
            </a:extLst>
          </p:cNvPr>
          <p:cNvSpPr txBox="1"/>
          <p:nvPr/>
        </p:nvSpPr>
        <p:spPr>
          <a:xfrm>
            <a:off x="358140" y="6806575"/>
            <a:ext cx="1107996" cy="792525"/>
          </a:xfrm>
          <a:prstGeom prst="rect">
            <a:avLst/>
          </a:prstGeom>
          <a:noFill/>
        </p:spPr>
        <p:txBody>
          <a:bodyPr wrap="none" rtlCol="0">
            <a:spAutoFit/>
          </a:bodyPr>
          <a:lstStyle/>
          <a:p>
            <a:r>
              <a:rPr lang="en-US" sz="1050" b="1" u="sng" dirty="0">
                <a:solidFill>
                  <a:srgbClr val="0000CC"/>
                </a:solidFill>
              </a:rPr>
              <a:t>ONAP Personnel</a:t>
            </a:r>
          </a:p>
          <a:p>
            <a:r>
              <a:rPr lang="en-US" sz="700" dirty="0"/>
              <a:t>“Roles” (Operator</a:t>
            </a:r>
          </a:p>
          <a:p>
            <a:r>
              <a:rPr lang="en-US" sz="700" dirty="0"/>
              <a:t>Governor</a:t>
            </a:r>
          </a:p>
          <a:p>
            <a:r>
              <a:rPr lang="en-US" sz="700" dirty="0"/>
              <a:t>Designer</a:t>
            </a:r>
          </a:p>
          <a:p>
            <a:r>
              <a:rPr lang="en-US" sz="700" dirty="0"/>
              <a:t>Administrator</a:t>
            </a:r>
          </a:p>
          <a:p>
            <a:r>
              <a:rPr lang="en-US" sz="700" dirty="0"/>
              <a:t>Tester)</a:t>
            </a:r>
          </a:p>
        </p:txBody>
      </p:sp>
      <p:sp>
        <p:nvSpPr>
          <p:cNvPr id="13" name="TextBox 12">
            <a:extLst>
              <a:ext uri="{FF2B5EF4-FFF2-40B4-BE49-F238E27FC236}">
                <a16:creationId xmlns:a16="http://schemas.microsoft.com/office/drawing/2014/main" id="{C3F68A58-3319-415F-8593-F1C6A1819750}"/>
              </a:ext>
            </a:extLst>
          </p:cNvPr>
          <p:cNvSpPr txBox="1"/>
          <p:nvPr/>
        </p:nvSpPr>
        <p:spPr>
          <a:xfrm>
            <a:off x="358139" y="1927433"/>
            <a:ext cx="1192955" cy="738664"/>
          </a:xfrm>
          <a:prstGeom prst="rect">
            <a:avLst/>
          </a:prstGeom>
          <a:noFill/>
        </p:spPr>
        <p:txBody>
          <a:bodyPr wrap="none" rtlCol="0">
            <a:spAutoFit/>
          </a:bodyPr>
          <a:lstStyle/>
          <a:p>
            <a:r>
              <a:rPr lang="en-US" sz="1050" b="1" u="sng" dirty="0">
                <a:solidFill>
                  <a:srgbClr val="FF6600"/>
                </a:solidFill>
              </a:rPr>
              <a:t>Vendor Personnel</a:t>
            </a:r>
          </a:p>
          <a:p>
            <a:r>
              <a:rPr lang="en-US" sz="1050" dirty="0"/>
              <a:t>Technician</a:t>
            </a:r>
          </a:p>
          <a:p>
            <a:r>
              <a:rPr lang="en-US" sz="1050" dirty="0"/>
              <a:t>Developers</a:t>
            </a:r>
          </a:p>
          <a:p>
            <a:r>
              <a:rPr lang="en-US" sz="1050" dirty="0"/>
              <a:t>Product Support</a:t>
            </a:r>
          </a:p>
        </p:txBody>
      </p:sp>
      <p:sp>
        <p:nvSpPr>
          <p:cNvPr id="14" name="TextBox 13">
            <a:extLst>
              <a:ext uri="{FF2B5EF4-FFF2-40B4-BE49-F238E27FC236}">
                <a16:creationId xmlns:a16="http://schemas.microsoft.com/office/drawing/2014/main" id="{4EE56CDF-7552-4756-8432-92FCB08E0B69}"/>
              </a:ext>
            </a:extLst>
          </p:cNvPr>
          <p:cNvSpPr txBox="1"/>
          <p:nvPr/>
        </p:nvSpPr>
        <p:spPr>
          <a:xfrm>
            <a:off x="358138" y="1289463"/>
            <a:ext cx="1252266" cy="577081"/>
          </a:xfrm>
          <a:prstGeom prst="rect">
            <a:avLst/>
          </a:prstGeom>
          <a:noFill/>
        </p:spPr>
        <p:txBody>
          <a:bodyPr wrap="none" rtlCol="0">
            <a:spAutoFit/>
          </a:bodyPr>
          <a:lstStyle/>
          <a:p>
            <a:r>
              <a:rPr lang="en-US" sz="1050" b="1" u="sng" dirty="0">
                <a:solidFill>
                  <a:srgbClr val="006600"/>
                </a:solidFill>
              </a:rPr>
              <a:t>Provider Personnel</a:t>
            </a:r>
          </a:p>
          <a:p>
            <a:r>
              <a:rPr lang="en-US" sz="1050" dirty="0"/>
              <a:t>Operators</a:t>
            </a:r>
          </a:p>
          <a:p>
            <a:r>
              <a:rPr lang="en-US" sz="1050" dirty="0"/>
              <a:t>Technicians</a:t>
            </a:r>
          </a:p>
        </p:txBody>
      </p:sp>
      <p:sp>
        <p:nvSpPr>
          <p:cNvPr id="15" name="TextBox 14">
            <a:extLst>
              <a:ext uri="{FF2B5EF4-FFF2-40B4-BE49-F238E27FC236}">
                <a16:creationId xmlns:a16="http://schemas.microsoft.com/office/drawing/2014/main" id="{BC9D5F40-9A5E-4583-A2C8-54A35A61B1F9}"/>
              </a:ext>
            </a:extLst>
          </p:cNvPr>
          <p:cNvSpPr txBox="1"/>
          <p:nvPr/>
        </p:nvSpPr>
        <p:spPr>
          <a:xfrm>
            <a:off x="348312" y="694993"/>
            <a:ext cx="1205779" cy="577081"/>
          </a:xfrm>
          <a:prstGeom prst="rect">
            <a:avLst/>
          </a:prstGeom>
          <a:noFill/>
        </p:spPr>
        <p:txBody>
          <a:bodyPr wrap="none" rtlCol="0">
            <a:spAutoFit/>
          </a:bodyPr>
          <a:lstStyle/>
          <a:p>
            <a:r>
              <a:rPr lang="en-US" sz="1050" b="1" u="sng" dirty="0">
                <a:solidFill>
                  <a:srgbClr val="FF0000"/>
                </a:solidFill>
              </a:rPr>
              <a:t>Planner Personnel</a:t>
            </a:r>
          </a:p>
          <a:p>
            <a:r>
              <a:rPr lang="en-US" sz="1050" dirty="0"/>
              <a:t>Optimization</a:t>
            </a:r>
          </a:p>
          <a:p>
            <a:r>
              <a:rPr lang="en-US" sz="1050" dirty="0"/>
              <a:t>Network Planning</a:t>
            </a:r>
          </a:p>
        </p:txBody>
      </p:sp>
      <p:sp>
        <p:nvSpPr>
          <p:cNvPr id="2" name="Rectangle 1">
            <a:extLst>
              <a:ext uri="{FF2B5EF4-FFF2-40B4-BE49-F238E27FC236}">
                <a16:creationId xmlns:a16="http://schemas.microsoft.com/office/drawing/2014/main" id="{3CA2E927-F3EF-4EFA-85A1-AA64F1FB5631}"/>
              </a:ext>
            </a:extLst>
          </p:cNvPr>
          <p:cNvSpPr/>
          <p:nvPr/>
        </p:nvSpPr>
        <p:spPr>
          <a:xfrm>
            <a:off x="1610404" y="694993"/>
            <a:ext cx="4848453" cy="2682145"/>
          </a:xfrm>
          <a:prstGeom prst="rect">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6FA16FF-55F9-4D56-88D3-EA22AEE64E81}"/>
              </a:ext>
            </a:extLst>
          </p:cNvPr>
          <p:cNvSpPr/>
          <p:nvPr/>
        </p:nvSpPr>
        <p:spPr>
          <a:xfrm>
            <a:off x="1610404" y="3469567"/>
            <a:ext cx="4848453" cy="2682145"/>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B5341A79-D599-4EC0-B07F-A9EE348EBAD4}"/>
              </a:ext>
            </a:extLst>
          </p:cNvPr>
          <p:cNvSpPr/>
          <p:nvPr/>
        </p:nvSpPr>
        <p:spPr>
          <a:xfrm>
            <a:off x="1610404" y="6244141"/>
            <a:ext cx="4848453" cy="268214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612AFCCD-6FD4-41DE-A915-392A5E191BCA}"/>
              </a:ext>
            </a:extLst>
          </p:cNvPr>
          <p:cNvSpPr txBox="1"/>
          <p:nvPr/>
        </p:nvSpPr>
        <p:spPr>
          <a:xfrm>
            <a:off x="1687028" y="734569"/>
            <a:ext cx="1730345" cy="369332"/>
          </a:xfrm>
          <a:prstGeom prst="rect">
            <a:avLst/>
          </a:prstGeom>
          <a:noFill/>
        </p:spPr>
        <p:txBody>
          <a:bodyPr wrap="none" rtlCol="0">
            <a:spAutoFit/>
          </a:bodyPr>
          <a:lstStyle/>
          <a:p>
            <a:r>
              <a:rPr lang="en-US" b="1" dirty="0">
                <a:solidFill>
                  <a:srgbClr val="FF0000"/>
                </a:solidFill>
              </a:rPr>
              <a:t>SERVICE </a:t>
            </a:r>
            <a:r>
              <a:rPr lang="en-US" b="1" u="sng" dirty="0">
                <a:solidFill>
                  <a:srgbClr val="FF0000"/>
                </a:solidFill>
              </a:rPr>
              <a:t>MODEL</a:t>
            </a:r>
          </a:p>
        </p:txBody>
      </p:sp>
      <p:sp>
        <p:nvSpPr>
          <p:cNvPr id="20" name="TextBox 19">
            <a:extLst>
              <a:ext uri="{FF2B5EF4-FFF2-40B4-BE49-F238E27FC236}">
                <a16:creationId xmlns:a16="http://schemas.microsoft.com/office/drawing/2014/main" id="{FB949496-178C-4DAB-A0B4-FC24C2F215D4}"/>
              </a:ext>
            </a:extLst>
          </p:cNvPr>
          <p:cNvSpPr txBox="1"/>
          <p:nvPr/>
        </p:nvSpPr>
        <p:spPr>
          <a:xfrm>
            <a:off x="1687027" y="3512865"/>
            <a:ext cx="1968103" cy="369332"/>
          </a:xfrm>
          <a:prstGeom prst="rect">
            <a:avLst/>
          </a:prstGeom>
          <a:noFill/>
        </p:spPr>
        <p:txBody>
          <a:bodyPr wrap="none" rtlCol="0">
            <a:spAutoFit/>
          </a:bodyPr>
          <a:lstStyle/>
          <a:p>
            <a:r>
              <a:rPr lang="en-US" b="1" dirty="0"/>
              <a:t>RESOURCE </a:t>
            </a:r>
            <a:r>
              <a:rPr lang="en-US" b="1" u="sng" dirty="0"/>
              <a:t>MODEL</a:t>
            </a:r>
          </a:p>
        </p:txBody>
      </p:sp>
      <p:sp>
        <p:nvSpPr>
          <p:cNvPr id="21" name="TextBox 20">
            <a:extLst>
              <a:ext uri="{FF2B5EF4-FFF2-40B4-BE49-F238E27FC236}">
                <a16:creationId xmlns:a16="http://schemas.microsoft.com/office/drawing/2014/main" id="{9D9F61FC-CDD1-4576-928B-D051BE498F53}"/>
              </a:ext>
            </a:extLst>
          </p:cNvPr>
          <p:cNvSpPr txBox="1"/>
          <p:nvPr/>
        </p:nvSpPr>
        <p:spPr>
          <a:xfrm>
            <a:off x="1687026" y="6291161"/>
            <a:ext cx="2766655" cy="369332"/>
          </a:xfrm>
          <a:prstGeom prst="rect">
            <a:avLst/>
          </a:prstGeom>
          <a:noFill/>
        </p:spPr>
        <p:txBody>
          <a:bodyPr wrap="none" rtlCol="0">
            <a:spAutoFit/>
          </a:bodyPr>
          <a:lstStyle/>
          <a:p>
            <a:r>
              <a:rPr lang="en-US" b="1" dirty="0">
                <a:solidFill>
                  <a:srgbClr val="0000CC"/>
                </a:solidFill>
              </a:rPr>
              <a:t>(ONAP) PLATFORM </a:t>
            </a:r>
            <a:r>
              <a:rPr lang="en-US" b="1" u="sng" dirty="0">
                <a:solidFill>
                  <a:srgbClr val="0000CC"/>
                </a:solidFill>
              </a:rPr>
              <a:t>MODEL</a:t>
            </a:r>
          </a:p>
        </p:txBody>
      </p:sp>
      <p:sp>
        <p:nvSpPr>
          <p:cNvPr id="22" name="TextBox 21">
            <a:extLst>
              <a:ext uri="{FF2B5EF4-FFF2-40B4-BE49-F238E27FC236}">
                <a16:creationId xmlns:a16="http://schemas.microsoft.com/office/drawing/2014/main" id="{BC2C80C0-6139-4FAB-89A5-20488F892DE7}"/>
              </a:ext>
            </a:extLst>
          </p:cNvPr>
          <p:cNvSpPr txBox="1"/>
          <p:nvPr/>
        </p:nvSpPr>
        <p:spPr>
          <a:xfrm>
            <a:off x="2049857" y="977361"/>
            <a:ext cx="4364465" cy="2308324"/>
          </a:xfrm>
          <a:prstGeom prst="rect">
            <a:avLst/>
          </a:prstGeom>
          <a:noFill/>
        </p:spPr>
        <p:txBody>
          <a:bodyPr wrap="none" rtlCol="0">
            <a:spAutoFit/>
          </a:bodyPr>
          <a:lstStyle/>
          <a:p>
            <a:r>
              <a:rPr lang="en-US" dirty="0"/>
              <a:t>Services</a:t>
            </a:r>
          </a:p>
          <a:p>
            <a:r>
              <a:rPr lang="en-US" dirty="0"/>
              <a:t>Application Data</a:t>
            </a:r>
          </a:p>
          <a:p>
            <a:r>
              <a:rPr lang="en-US" dirty="0"/>
              <a:t>Operational Operator</a:t>
            </a:r>
          </a:p>
          <a:p>
            <a:r>
              <a:rPr lang="en-US" dirty="0"/>
              <a:t>Functional Aspects</a:t>
            </a:r>
          </a:p>
          <a:p>
            <a:r>
              <a:rPr lang="en-US" dirty="0"/>
              <a:t>Run-Time</a:t>
            </a:r>
          </a:p>
          <a:p>
            <a:r>
              <a:rPr lang="en-US" dirty="0"/>
              <a:t>ONAP Service vs ETSI/OPENO/3GPP Service</a:t>
            </a:r>
          </a:p>
          <a:p>
            <a:r>
              <a:rPr lang="en-US" dirty="0"/>
              <a:t>Orchestrating ONAP component &amp; resources</a:t>
            </a:r>
          </a:p>
          <a:p>
            <a:r>
              <a:rPr lang="en-US" dirty="0"/>
              <a:t>NF Interconnectivity, chaining, relations</a:t>
            </a:r>
          </a:p>
        </p:txBody>
      </p:sp>
      <p:sp>
        <p:nvSpPr>
          <p:cNvPr id="23" name="TextBox 22">
            <a:extLst>
              <a:ext uri="{FF2B5EF4-FFF2-40B4-BE49-F238E27FC236}">
                <a16:creationId xmlns:a16="http://schemas.microsoft.com/office/drawing/2014/main" id="{37008E5C-3E9F-4BBC-B2B3-EF84CF841FC7}"/>
              </a:ext>
            </a:extLst>
          </p:cNvPr>
          <p:cNvSpPr txBox="1"/>
          <p:nvPr/>
        </p:nvSpPr>
        <p:spPr>
          <a:xfrm>
            <a:off x="2050202" y="3906274"/>
            <a:ext cx="2471702" cy="2031325"/>
          </a:xfrm>
          <a:prstGeom prst="rect">
            <a:avLst/>
          </a:prstGeom>
          <a:noFill/>
        </p:spPr>
        <p:txBody>
          <a:bodyPr wrap="none" rtlCol="0">
            <a:spAutoFit/>
          </a:bodyPr>
          <a:lstStyle/>
          <a:p>
            <a:r>
              <a:rPr lang="en-US" dirty="0"/>
              <a:t>Physical Resources</a:t>
            </a:r>
          </a:p>
          <a:p>
            <a:r>
              <a:rPr lang="en-US" dirty="0"/>
              <a:t>Application Data</a:t>
            </a:r>
          </a:p>
          <a:p>
            <a:r>
              <a:rPr lang="en-US" dirty="0"/>
              <a:t>Operational Operator</a:t>
            </a:r>
          </a:p>
          <a:p>
            <a:r>
              <a:rPr lang="en-US" dirty="0"/>
              <a:t>Physical Aspects</a:t>
            </a:r>
          </a:p>
          <a:p>
            <a:r>
              <a:rPr lang="en-US" dirty="0"/>
              <a:t>Run-Time</a:t>
            </a:r>
          </a:p>
          <a:p>
            <a:r>
              <a:rPr lang="en-US" dirty="0"/>
              <a:t>Data/Information model</a:t>
            </a:r>
          </a:p>
          <a:p>
            <a:r>
              <a:rPr lang="en-US" dirty="0"/>
              <a:t>VNF and PNF resources</a:t>
            </a:r>
          </a:p>
        </p:txBody>
      </p:sp>
      <p:sp>
        <p:nvSpPr>
          <p:cNvPr id="24" name="TextBox 23">
            <a:extLst>
              <a:ext uri="{FF2B5EF4-FFF2-40B4-BE49-F238E27FC236}">
                <a16:creationId xmlns:a16="http://schemas.microsoft.com/office/drawing/2014/main" id="{910EB023-D11E-4E0D-B7F7-F0C6754E40DA}"/>
              </a:ext>
            </a:extLst>
          </p:cNvPr>
          <p:cNvSpPr txBox="1"/>
          <p:nvPr/>
        </p:nvSpPr>
        <p:spPr>
          <a:xfrm>
            <a:off x="2050547" y="6625057"/>
            <a:ext cx="4579780" cy="2308324"/>
          </a:xfrm>
          <a:prstGeom prst="rect">
            <a:avLst/>
          </a:prstGeom>
          <a:noFill/>
        </p:spPr>
        <p:txBody>
          <a:bodyPr wrap="none" rtlCol="0">
            <a:spAutoFit/>
          </a:bodyPr>
          <a:lstStyle/>
          <a:p>
            <a:r>
              <a:rPr lang="en-US" dirty="0"/>
              <a:t>NF Interconnectivity</a:t>
            </a:r>
          </a:p>
          <a:p>
            <a:r>
              <a:rPr lang="en-US" dirty="0"/>
              <a:t>ONAP Platform-level information</a:t>
            </a:r>
          </a:p>
          <a:p>
            <a:r>
              <a:rPr lang="en-US" dirty="0"/>
              <a:t>Design-time Operator</a:t>
            </a:r>
          </a:p>
          <a:p>
            <a:r>
              <a:rPr lang="en-US" dirty="0"/>
              <a:t>Templates</a:t>
            </a:r>
          </a:p>
          <a:p>
            <a:r>
              <a:rPr lang="en-US" dirty="0"/>
              <a:t>Meta-data</a:t>
            </a:r>
          </a:p>
          <a:p>
            <a:r>
              <a:rPr lang="en-US" dirty="0"/>
              <a:t>SDC Design Studio &amp; Catalog</a:t>
            </a:r>
          </a:p>
          <a:p>
            <a:r>
              <a:rPr lang="en-US" dirty="0"/>
              <a:t>ONAP Components (SO, A&amp;AI, APPC/SDNC </a:t>
            </a:r>
            <a:r>
              <a:rPr lang="en-US" dirty="0" err="1"/>
              <a:t>etc</a:t>
            </a:r>
            <a:r>
              <a:rPr lang="en-US" dirty="0"/>
              <a:t>)</a:t>
            </a:r>
          </a:p>
          <a:p>
            <a:r>
              <a:rPr lang="en-US" dirty="0"/>
              <a:t>Inventory, Events</a:t>
            </a:r>
          </a:p>
        </p:txBody>
      </p:sp>
      <p:pic>
        <p:nvPicPr>
          <p:cNvPr id="25" name="Picture 24">
            <a:extLst>
              <a:ext uri="{FF2B5EF4-FFF2-40B4-BE49-F238E27FC236}">
                <a16:creationId xmlns:a16="http://schemas.microsoft.com/office/drawing/2014/main" id="{4DEE2969-B996-47DC-B13D-0E8D393ED393}"/>
              </a:ext>
            </a:extLst>
          </p:cNvPr>
          <p:cNvPicPr>
            <a:picLocks noChangeAspect="1"/>
          </p:cNvPicPr>
          <p:nvPr/>
        </p:nvPicPr>
        <p:blipFill>
          <a:blip r:embed="rId5">
            <a:clrChange>
              <a:clrFrom>
                <a:srgbClr val="FCFFFD"/>
              </a:clrFrom>
              <a:clrTo>
                <a:srgbClr val="FCFFFD">
                  <a:alpha val="0"/>
                </a:srgbClr>
              </a:clrTo>
            </a:clrChange>
            <a:extLst>
              <a:ext uri="{28A0092B-C50C-407E-A947-70E740481C1C}">
                <a14:useLocalDpi xmlns:a14="http://schemas.microsoft.com/office/drawing/2010/main" val="0"/>
              </a:ext>
            </a:extLst>
          </a:blip>
          <a:stretch>
            <a:fillRect/>
          </a:stretch>
        </p:blipFill>
        <p:spPr>
          <a:xfrm>
            <a:off x="146419" y="6928946"/>
            <a:ext cx="280373" cy="379158"/>
          </a:xfrm>
          <a:prstGeom prst="rect">
            <a:avLst/>
          </a:prstGeom>
        </p:spPr>
      </p:pic>
    </p:spTree>
    <p:extLst>
      <p:ext uri="{BB962C8B-B14F-4D97-AF65-F5344CB8AC3E}">
        <p14:creationId xmlns:p14="http://schemas.microsoft.com/office/powerpoint/2010/main" val="320529382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014C37A-95FC-477B-BCCA-7D8B11D4AD16}"/>
              </a:ext>
            </a:extLst>
          </p:cNvPr>
          <p:cNvSpPr txBox="1"/>
          <p:nvPr/>
        </p:nvSpPr>
        <p:spPr>
          <a:xfrm>
            <a:off x="256041" y="792837"/>
            <a:ext cx="5132174" cy="8063746"/>
          </a:xfrm>
          <a:prstGeom prst="rect">
            <a:avLst/>
          </a:prstGeom>
          <a:noFill/>
        </p:spPr>
        <p:txBody>
          <a:bodyPr wrap="none" rtlCol="0">
            <a:spAutoFit/>
          </a:bodyPr>
          <a:lstStyle/>
          <a:p>
            <a:r>
              <a:rPr lang="en-US" sz="1400" dirty="0"/>
              <a:t>NOTES: July 17</a:t>
            </a:r>
            <a:r>
              <a:rPr lang="en-US" sz="1400" baseline="30000" dirty="0"/>
              <a:t>th</a:t>
            </a:r>
            <a:r>
              <a:rPr lang="en-US" sz="1400" dirty="0"/>
              <a:t> Modeling Discussion</a:t>
            </a:r>
          </a:p>
          <a:p>
            <a:endParaRPr lang="en-US" sz="1400" dirty="0"/>
          </a:p>
          <a:p>
            <a:r>
              <a:rPr lang="en-US" sz="1400" dirty="0"/>
              <a:t>Seshu</a:t>
            </a:r>
          </a:p>
          <a:p>
            <a:r>
              <a:rPr lang="en-US" sz="1400" dirty="0"/>
              <a:t>We have talking of a TOSCA event-based flavor given</a:t>
            </a:r>
          </a:p>
          <a:p>
            <a:r>
              <a:rPr lang="en-US" sz="1400" dirty="0"/>
              <a:t>To the WF entity-based; </a:t>
            </a:r>
          </a:p>
          <a:p>
            <a:r>
              <a:rPr lang="en-US" sz="1400" dirty="0"/>
              <a:t>SO Trying to adapt – The NF controller modeled-</a:t>
            </a:r>
          </a:p>
          <a:p>
            <a:r>
              <a:rPr lang="en-US" sz="1400" dirty="0"/>
              <a:t>User on client side selects the controller (also has problems)</a:t>
            </a:r>
          </a:p>
          <a:p>
            <a:r>
              <a:rPr lang="en-US" sz="1400" dirty="0"/>
              <a:t>If not the UI, the modeler who can understand this is the case</a:t>
            </a:r>
          </a:p>
          <a:p>
            <a:r>
              <a:rPr lang="en-US" sz="1400" dirty="0"/>
              <a:t>Information that something is a missing point – trying to </a:t>
            </a:r>
          </a:p>
          <a:p>
            <a:r>
              <a:rPr lang="en-US" sz="1400" dirty="0"/>
              <a:t>Can we have a understanding in des-time; for the controller</a:t>
            </a:r>
          </a:p>
          <a:p>
            <a:r>
              <a:rPr lang="en-US" sz="1400" dirty="0"/>
              <a:t>SDN-C, APP-C, VF-C, GNF-C </a:t>
            </a:r>
            <a:r>
              <a:rPr lang="en-US" sz="1400" dirty="0" err="1"/>
              <a:t>etc</a:t>
            </a:r>
            <a:endParaRPr lang="en-US" sz="1400" dirty="0"/>
          </a:p>
          <a:p>
            <a:r>
              <a:rPr lang="en-US" sz="1400" dirty="0"/>
              <a:t>Resources compatible w/ this resource type</a:t>
            </a:r>
          </a:p>
          <a:p>
            <a:r>
              <a:rPr lang="en-US" sz="1400" dirty="0"/>
              <a:t>A designer driven </a:t>
            </a:r>
          </a:p>
          <a:p>
            <a:r>
              <a:rPr lang="en-US" sz="1400" dirty="0"/>
              <a:t>Designer may not know</a:t>
            </a:r>
          </a:p>
          <a:p>
            <a:r>
              <a:rPr lang="en-US" sz="1400" dirty="0"/>
              <a:t>PNF PNP does not use OOF</a:t>
            </a:r>
          </a:p>
          <a:p>
            <a:r>
              <a:rPr lang="en-US" sz="1400" dirty="0"/>
              <a:t>This is a RECURRENT problem (also encountered in Scaling use case)</a:t>
            </a:r>
          </a:p>
          <a:p>
            <a:endParaRPr lang="en-US" sz="1400" dirty="0"/>
          </a:p>
          <a:p>
            <a:r>
              <a:rPr lang="en-US" sz="1400" dirty="0"/>
              <a:t>Alex Vul</a:t>
            </a:r>
          </a:p>
          <a:p>
            <a:r>
              <a:rPr lang="en-US" sz="1400" dirty="0"/>
              <a:t>PLACEMENT POLICY – POLICY FRAMEWORK</a:t>
            </a:r>
          </a:p>
          <a:p>
            <a:r>
              <a:rPr lang="en-US" sz="1400" dirty="0"/>
              <a:t>Design times generic, bind specific VNF</a:t>
            </a:r>
          </a:p>
          <a:p>
            <a:r>
              <a:rPr lang="en-US" sz="1400" dirty="0"/>
              <a:t>Map to OOF.</a:t>
            </a:r>
          </a:p>
          <a:p>
            <a:r>
              <a:rPr lang="en-US" sz="1400" dirty="0"/>
              <a:t>Mechanism exists.</a:t>
            </a:r>
          </a:p>
          <a:p>
            <a:r>
              <a:rPr lang="en-US" sz="1400" dirty="0"/>
              <a:t>Log des; </a:t>
            </a:r>
            <a:r>
              <a:rPr lang="en-US" sz="1400" dirty="0" err="1"/>
              <a:t>phys</a:t>
            </a:r>
            <a:r>
              <a:rPr lang="en-US" sz="1400" dirty="0"/>
              <a:t> infrastructure; binding between 2 (by OOF)</a:t>
            </a:r>
          </a:p>
          <a:p>
            <a:r>
              <a:rPr lang="en-US" sz="1400" dirty="0" err="1"/>
              <a:t>Heirarchical</a:t>
            </a:r>
            <a:r>
              <a:rPr lang="en-US" sz="1400" dirty="0"/>
              <a:t> orchestration</a:t>
            </a:r>
          </a:p>
          <a:p>
            <a:r>
              <a:rPr lang="en-US" sz="1400" dirty="0"/>
              <a:t>Policy design by a Human Operator, designs the policy of PNF.</a:t>
            </a:r>
          </a:p>
          <a:p>
            <a:r>
              <a:rPr lang="en-US" sz="1400" dirty="0"/>
              <a:t>Designer doesn’t know controller;</a:t>
            </a:r>
          </a:p>
          <a:p>
            <a:endParaRPr lang="en-US" sz="1400" dirty="0"/>
          </a:p>
          <a:p>
            <a:r>
              <a:rPr lang="en-US" sz="1400" dirty="0" err="1"/>
              <a:t>Chaker</a:t>
            </a:r>
            <a:r>
              <a:rPr lang="en-US" sz="1400" dirty="0"/>
              <a:t> </a:t>
            </a:r>
            <a:r>
              <a:rPr lang="en-US" sz="1400" dirty="0" err="1"/>
              <a:t>AlHakim</a:t>
            </a:r>
            <a:endParaRPr lang="en-US" sz="1400" dirty="0"/>
          </a:p>
          <a:p>
            <a:r>
              <a:rPr lang="en-US" sz="1400" dirty="0"/>
              <a:t>Restate the problem</a:t>
            </a:r>
          </a:p>
          <a:p>
            <a:r>
              <a:rPr lang="en-US" sz="1400" dirty="0"/>
              <a:t>Add an attribute in A&amp;AI</a:t>
            </a:r>
          </a:p>
          <a:p>
            <a:r>
              <a:rPr lang="en-US" sz="1400" dirty="0"/>
              <a:t>Register a SERVICE. Add service in A&amp;AI.</a:t>
            </a:r>
          </a:p>
          <a:p>
            <a:r>
              <a:rPr lang="en-US" sz="1400" dirty="0"/>
              <a:t>Best way to register the service controller is providing.</a:t>
            </a:r>
          </a:p>
          <a:p>
            <a:r>
              <a:rPr lang="en-US" sz="1400" dirty="0"/>
              <a:t>Creating the service don’t know physical/virtual resources.</a:t>
            </a:r>
          </a:p>
          <a:p>
            <a:endParaRPr lang="en-US" sz="1400" dirty="0"/>
          </a:p>
          <a:p>
            <a:r>
              <a:rPr lang="en-US" sz="1400" dirty="0" err="1"/>
              <a:t>Srini</a:t>
            </a:r>
            <a:r>
              <a:rPr lang="en-US" sz="1400" dirty="0"/>
              <a:t> </a:t>
            </a:r>
            <a:r>
              <a:rPr lang="en-US" sz="1400" dirty="0" err="1"/>
              <a:t>Vellanki</a:t>
            </a:r>
            <a:endParaRPr lang="en-US" sz="1400" dirty="0"/>
          </a:p>
          <a:p>
            <a:r>
              <a:rPr lang="en-US" sz="1400" dirty="0"/>
              <a:t>Workflow designer</a:t>
            </a:r>
          </a:p>
          <a:p>
            <a:r>
              <a:rPr lang="en-US" sz="1400" dirty="0"/>
              <a:t>SERVICE MODEL – which controller to use</a:t>
            </a:r>
          </a:p>
        </p:txBody>
      </p:sp>
      <p:grpSp>
        <p:nvGrpSpPr>
          <p:cNvPr id="3" name="Group 2">
            <a:extLst>
              <a:ext uri="{FF2B5EF4-FFF2-40B4-BE49-F238E27FC236}">
                <a16:creationId xmlns:a16="http://schemas.microsoft.com/office/drawing/2014/main" id="{EFDA248C-2A6B-46CD-8A36-DB829B9EFBD8}"/>
              </a:ext>
            </a:extLst>
          </p:cNvPr>
          <p:cNvGrpSpPr/>
          <p:nvPr/>
        </p:nvGrpSpPr>
        <p:grpSpPr>
          <a:xfrm>
            <a:off x="0" y="-13353"/>
            <a:ext cx="6863269" cy="9157353"/>
            <a:chOff x="-5269" y="-17858"/>
            <a:chExt cx="6863269" cy="8598180"/>
          </a:xfrm>
        </p:grpSpPr>
        <p:sp>
          <p:nvSpPr>
            <p:cNvPr id="5" name="Rectangle 4">
              <a:extLst>
                <a:ext uri="{FF2B5EF4-FFF2-40B4-BE49-F238E27FC236}">
                  <a16:creationId xmlns:a16="http://schemas.microsoft.com/office/drawing/2014/main" id="{5A070CD1-08A8-4769-88EC-BE767F69A9B8}"/>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13FC2042-9B34-4F9C-8331-DDADAF21A64A}"/>
                </a:ext>
              </a:extLst>
            </p:cNvPr>
            <p:cNvSpPr txBox="1"/>
            <p:nvPr/>
          </p:nvSpPr>
          <p:spPr>
            <a:xfrm>
              <a:off x="1716000" y="-17858"/>
              <a:ext cx="3432351"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NF Controller - Notes </a:t>
              </a:r>
            </a:p>
          </p:txBody>
        </p:sp>
        <p:sp>
          <p:nvSpPr>
            <p:cNvPr id="7" name="Rectangle 6">
              <a:extLst>
                <a:ext uri="{FF2B5EF4-FFF2-40B4-BE49-F238E27FC236}">
                  <a16:creationId xmlns:a16="http://schemas.microsoft.com/office/drawing/2014/main" id="{8529EAA0-70D9-42F5-B8E5-A93A4B9C5F81}"/>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155239511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A&amp;AI (</a:t>
            </a:r>
            <a:r>
              <a:rPr lang="en-US" b="1" dirty="0">
                <a:solidFill>
                  <a:schemeClr val="bg1"/>
                </a:solidFill>
              </a:rPr>
              <a:t>Reference</a:t>
            </a:r>
            <a:r>
              <a:rPr lang="en-US" dirty="0">
                <a:solidFill>
                  <a:schemeClr val="bg1"/>
                </a:solidFill>
              </a:rPr>
              <a:t>)</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PNF Plug and Play for 5G RAN</a:t>
            </a:r>
          </a:p>
          <a:p>
            <a:endParaRPr lang="en-US" dirty="0">
              <a:solidFill>
                <a:schemeClr val="bg1"/>
              </a:solidFill>
            </a:endParaRPr>
          </a:p>
          <a:p>
            <a:r>
              <a:rPr lang="en-US" dirty="0">
                <a:solidFill>
                  <a:schemeClr val="bg1"/>
                </a:solidFill>
              </a:rPr>
              <a:t>5G Use Case Team</a:t>
            </a:r>
            <a:endParaRPr lang="ru-RU" sz="1050" dirty="0">
              <a:solidFill>
                <a:schemeClr val="bg1"/>
              </a:solidFill>
            </a:endParaRPr>
          </a:p>
        </p:txBody>
      </p:sp>
    </p:spTree>
    <p:extLst>
      <p:ext uri="{BB962C8B-B14F-4D97-AF65-F5344CB8AC3E}">
        <p14:creationId xmlns:p14="http://schemas.microsoft.com/office/powerpoint/2010/main" val="383994493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8FBB3818-A87F-421D-99D8-E0F1A75FA930}"/>
              </a:ext>
            </a:extLst>
          </p:cNvPr>
          <p:cNvGraphicFramePr>
            <a:graphicFrameLocks noGrp="1"/>
          </p:cNvGraphicFramePr>
          <p:nvPr>
            <p:extLst>
              <p:ext uri="{D42A27DB-BD31-4B8C-83A1-F6EECF244321}">
                <p14:modId xmlns:p14="http://schemas.microsoft.com/office/powerpoint/2010/main" val="268468213"/>
              </p:ext>
            </p:extLst>
          </p:nvPr>
        </p:nvGraphicFramePr>
        <p:xfrm>
          <a:off x="57152" y="838051"/>
          <a:ext cx="6757983" cy="7777480"/>
        </p:xfrm>
        <a:graphic>
          <a:graphicData uri="http://schemas.openxmlformats.org/drawingml/2006/table">
            <a:tbl>
              <a:tblPr firstRow="1" bandRow="1">
                <a:tableStyleId>{5C22544A-7EE6-4342-B048-85BDC9FD1C3A}</a:tableStyleId>
              </a:tblPr>
              <a:tblGrid>
                <a:gridCol w="1076323">
                  <a:extLst>
                    <a:ext uri="{9D8B030D-6E8A-4147-A177-3AD203B41FA5}">
                      <a16:colId xmlns:a16="http://schemas.microsoft.com/office/drawing/2014/main" val="555983829"/>
                    </a:ext>
                  </a:extLst>
                </a:gridCol>
                <a:gridCol w="5681660">
                  <a:extLst>
                    <a:ext uri="{9D8B030D-6E8A-4147-A177-3AD203B41FA5}">
                      <a16:colId xmlns:a16="http://schemas.microsoft.com/office/drawing/2014/main" val="3468207131"/>
                    </a:ext>
                  </a:extLst>
                </a:gridCol>
              </a:tblGrid>
              <a:tr h="370840">
                <a:tc gridSpan="2">
                  <a:txBody>
                    <a:bodyPr/>
                    <a:lstStyle/>
                    <a:p>
                      <a:pPr algn="ctr"/>
                      <a:r>
                        <a:rPr lang="en-US" dirty="0"/>
                        <a:t>ACTIVE &amp; AVAILABLE INVENTORY (A&amp;AI) PROJECT IMPACTS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tc>
                <a:extLst>
                  <a:ext uri="{0D108BD9-81ED-4DB2-BD59-A6C34878D82A}">
                    <a16:rowId xmlns:a16="http://schemas.microsoft.com/office/drawing/2014/main" val="1597204382"/>
                  </a:ext>
                </a:extLst>
              </a:tr>
              <a:tr h="370840">
                <a:tc>
                  <a:txBody>
                    <a:bodyPr/>
                    <a:lstStyle/>
                    <a:p>
                      <a:r>
                        <a:rPr lang="en-US" sz="1400" b="1" dirty="0">
                          <a:solidFill>
                            <a:srgbClr val="0000CC"/>
                          </a:solidFill>
                        </a:rPr>
                        <a:t>New A&amp;AI PNF Parameters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strike="sngStrike" dirty="0">
                          <a:solidFill>
                            <a:srgbClr val="FF0000"/>
                          </a:solidFill>
                        </a:rPr>
                        <a:t>PNF GEOLOCATION </a:t>
                      </a:r>
                      <a:r>
                        <a:rPr lang="en-US" altLang="zh-CN" sz="1400" kern="1200" dirty="0">
                          <a:solidFill>
                            <a:schemeClr val="tx1"/>
                          </a:solidFill>
                          <a:effectLst/>
                          <a:latin typeface="+mn-lt"/>
                          <a:ea typeface="+mn-ea"/>
                          <a:cs typeface="+mn-cs"/>
                        </a:rPr>
                        <a:t>- </a:t>
                      </a:r>
                      <a:r>
                        <a:rPr lang="en-GB" altLang="zh-CN" sz="1400" kern="1200" dirty="0">
                          <a:solidFill>
                            <a:schemeClr val="tx1"/>
                          </a:solidFill>
                          <a:effectLst/>
                          <a:latin typeface="+mn-lt"/>
                          <a:ea typeface="+mn-ea"/>
                          <a:cs typeface="+mn-cs"/>
                        </a:rPr>
                        <a:t>geographical location (e.g. coordinates or address of the building, etc.). Latitude/Longitude. </a:t>
                      </a:r>
                      <a:r>
                        <a:rPr lang="en-GB" altLang="zh-CN" sz="1400" b="1" i="1" kern="1200" dirty="0">
                          <a:solidFill>
                            <a:schemeClr val="tx1"/>
                          </a:solidFill>
                          <a:effectLst/>
                          <a:latin typeface="+mn-lt"/>
                          <a:ea typeface="+mn-ea"/>
                          <a:cs typeface="+mn-cs"/>
                        </a:rPr>
                        <a:t>THIS ALREADY EXISTS VIA ASSOCIATION TO THE “COMPLEX” OBJECT. </a:t>
                      </a:r>
                      <a:r>
                        <a:rPr lang="en-GB" altLang="zh-CN" sz="1400" b="0" i="0" kern="1200" dirty="0">
                          <a:solidFill>
                            <a:schemeClr val="tx1"/>
                          </a:solidFill>
                          <a:effectLst/>
                          <a:latin typeface="+mn-lt"/>
                          <a:ea typeface="+mn-ea"/>
                          <a:cs typeface="+mn-cs"/>
                        </a:rPr>
                        <a:t>The Complex Object represents a BUILDING or location</a:t>
                      </a:r>
                      <a:r>
                        <a:rPr lang="en-GB" sz="1400" kern="1200" dirty="0">
                          <a:solidFill>
                            <a:schemeClr val="tx1"/>
                          </a:solidFill>
                          <a:effectLst/>
                          <a:latin typeface="+mn-lt"/>
                          <a:ea typeface="+mn-ea"/>
                          <a:cs typeface="+mn-cs"/>
                        </a:rPr>
                        <a:t> with geographical information. The AAI PNF will have a UML association to the Complex object.</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31366320"/>
                  </a:ext>
                </a:extLst>
              </a:tr>
              <a:tr h="370840">
                <a:tc>
                  <a:txBody>
                    <a:bodyPr/>
                    <a:lstStyle/>
                    <a:p>
                      <a:r>
                        <a:rPr lang="en-US" sz="1400" b="1" dirty="0">
                          <a:solidFill>
                            <a:srgbClr val="0000CC"/>
                          </a:solidFill>
                        </a:rPr>
                        <a:t>Software Version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dirty="0">
                          <a:solidFill>
                            <a:srgbClr val="0000CC"/>
                          </a:solidFill>
                        </a:rPr>
                        <a:t>DETECTED SOFTWARE PNF VERSION(S) </a:t>
                      </a:r>
                      <a:r>
                        <a:rPr lang="en-US" sz="1400" b="1" dirty="0"/>
                        <a:t>– </a:t>
                      </a:r>
                      <a:r>
                        <a:rPr lang="en-US" sz="1400" b="1" i="0" dirty="0" err="1">
                          <a:solidFill>
                            <a:srgbClr val="0000CC"/>
                          </a:solidFill>
                        </a:rPr>
                        <a:t>swVersionList</a:t>
                      </a:r>
                      <a:r>
                        <a:rPr lang="en-US" sz="1400" i="0" dirty="0"/>
                        <a:t>.</a:t>
                      </a:r>
                      <a:r>
                        <a:rPr lang="en-US" sz="1400" b="1" dirty="0"/>
                        <a:t>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altLang="zh-CN" sz="1400" b="1" kern="1200" dirty="0">
                          <a:solidFill>
                            <a:schemeClr val="tx1"/>
                          </a:solidFill>
                          <a:effectLst/>
                          <a:latin typeface="+mn-lt"/>
                          <a:ea typeface="+mn-ea"/>
                          <a:cs typeface="+mn-cs"/>
                        </a:rPr>
                        <a:t>R3 Casablanca </a:t>
                      </a:r>
                      <a:r>
                        <a:rPr lang="en-US" altLang="zh-CN" sz="1400" b="0" kern="1200" dirty="0">
                          <a:solidFill>
                            <a:schemeClr val="tx1"/>
                          </a:solidFill>
                          <a:effectLst/>
                          <a:latin typeface="+mn-lt"/>
                          <a:ea typeface="+mn-ea"/>
                          <a:cs typeface="+mn-cs"/>
                        </a:rPr>
                        <a:t>– This will be a list of software versions. I</a:t>
                      </a:r>
                      <a:r>
                        <a:rPr lang="en-GB" altLang="zh-CN" sz="1400" kern="1200" dirty="0">
                          <a:solidFill>
                            <a:schemeClr val="tx1"/>
                          </a:solidFill>
                          <a:effectLst/>
                          <a:latin typeface="+mn-lt"/>
                          <a:ea typeface="+mn-ea"/>
                          <a:cs typeface="+mn-cs"/>
                        </a:rPr>
                        <a:t>n Run-Time when PNF registers with ONAP it can report its (list) of PNF Software that is currently has installed. This will be tracked in A&amp;AI entry for that PNF. </a:t>
                      </a:r>
                      <a:r>
                        <a:rPr lang="en-US" sz="1400" dirty="0"/>
                        <a:t>Entry will also an indication that one is </a:t>
                      </a:r>
                      <a:r>
                        <a:rPr lang="en-US" sz="1400" i="1" dirty="0"/>
                        <a:t>Active. </a:t>
                      </a:r>
                      <a:endParaRPr lang="en-US" sz="1400" dirty="0"/>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dirty="0"/>
                        <a:t>R4 Dublin </a:t>
                      </a:r>
                      <a:r>
                        <a:rPr lang="en-US" sz="1400" dirty="0"/>
                        <a:t>– proposing software Object which could be linked by SDC and A&amp;AI.</a:t>
                      </a:r>
                    </a:p>
                    <a:p>
                      <a:r>
                        <a:rPr lang="en-US" sz="1400" b="1" dirty="0" err="1">
                          <a:solidFill>
                            <a:srgbClr val="0000CC"/>
                          </a:solidFill>
                        </a:rPr>
                        <a:t>swVersion</a:t>
                      </a:r>
                      <a:r>
                        <a:rPr lang="en-US" sz="1400" b="1" dirty="0">
                          <a:solidFill>
                            <a:srgbClr val="0000CC"/>
                          </a:solidFill>
                        </a:rPr>
                        <a:t> [1…x] (Array)</a:t>
                      </a:r>
                    </a:p>
                    <a:p>
                      <a:r>
                        <a:rPr lang="en-US" sz="1400" b="1" dirty="0">
                          <a:solidFill>
                            <a:srgbClr val="0000CC"/>
                          </a:solidFill>
                        </a:rPr>
                        <a:t>{ </a:t>
                      </a:r>
                    </a:p>
                    <a:p>
                      <a:r>
                        <a:rPr lang="en-US" sz="1400" b="1" dirty="0">
                          <a:solidFill>
                            <a:srgbClr val="0000CC"/>
                          </a:solidFill>
                        </a:rPr>
                        <a:t>	</a:t>
                      </a:r>
                      <a:r>
                        <a:rPr lang="en-US" sz="1400" b="1" dirty="0" err="1">
                          <a:solidFill>
                            <a:srgbClr val="0000CC"/>
                          </a:solidFill>
                        </a:rPr>
                        <a:t>swVersion</a:t>
                      </a:r>
                      <a:r>
                        <a:rPr lang="en-US" sz="1400" b="1" dirty="0">
                          <a:solidFill>
                            <a:srgbClr val="0000CC"/>
                          </a:solidFill>
                        </a:rPr>
                        <a:t> (String)</a:t>
                      </a:r>
                    </a:p>
                    <a:p>
                      <a:r>
                        <a:rPr lang="en-US" sz="1400" b="1" dirty="0">
                          <a:solidFill>
                            <a:srgbClr val="0000CC"/>
                          </a:solidFill>
                        </a:rPr>
                        <a:t>	</a:t>
                      </a:r>
                      <a:r>
                        <a:rPr lang="en-US" sz="1400" b="1" dirty="0" err="1">
                          <a:solidFill>
                            <a:srgbClr val="0000CC"/>
                          </a:solidFill>
                        </a:rPr>
                        <a:t>activeSw</a:t>
                      </a:r>
                      <a:r>
                        <a:rPr lang="en-US" sz="1400" b="1" dirty="0">
                          <a:solidFill>
                            <a:srgbClr val="0000CC"/>
                          </a:solidFill>
                        </a:rPr>
                        <a:t> (Boolean)</a:t>
                      </a:r>
                    </a:p>
                    <a:p>
                      <a:r>
                        <a:rPr lang="en-US" sz="1400" b="1" dirty="0">
                          <a:solidFill>
                            <a:srgbClr val="0000CC"/>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92158511"/>
                  </a:ext>
                </a:extLst>
              </a:tr>
              <a:tr h="370840">
                <a:tc>
                  <a:txBody>
                    <a:bodyPr/>
                    <a:lstStyle/>
                    <a:p>
                      <a:r>
                        <a:rPr lang="en-US" sz="1400" b="1" dirty="0">
                          <a:solidFill>
                            <a:srgbClr val="0000CC"/>
                          </a:solidFill>
                        </a:rPr>
                        <a:t>Homing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dirty="0">
                          <a:solidFill>
                            <a:srgbClr val="0000CC"/>
                          </a:solidFill>
                        </a:rPr>
                        <a:t>PNF [#1:CU/#2:ONAP] CLOUD HOME (CLOUD SERVER LOCATION) </a:t>
                      </a:r>
                      <a:r>
                        <a:rPr lang="en-US" sz="1400" dirty="0"/>
                        <a:t>– PNF is served by some regional ONAP cloud servers. Serves in “Rehome” PNF. </a:t>
                      </a:r>
                      <a:r>
                        <a:rPr lang="en-US" sz="1400" b="1" dirty="0">
                          <a:solidFill>
                            <a:srgbClr val="FF0000"/>
                          </a:solidFill>
                        </a:rPr>
                        <a:t>CLLI Code </a:t>
                      </a:r>
                      <a:r>
                        <a:rPr lang="en-US" sz="1400" dirty="0"/>
                        <a:t>(specifies location, street address, </a:t>
                      </a:r>
                      <a:r>
                        <a:rPr lang="en-US" sz="1400" b="1" dirty="0" err="1">
                          <a:solidFill>
                            <a:srgbClr val="FF0000"/>
                          </a:solidFill>
                        </a:rPr>
                        <a:t>CloudID</a:t>
                      </a:r>
                      <a:r>
                        <a:rPr lang="en-US" sz="1400" dirty="0"/>
                        <a:t>, physical server is deployed). [Potentially a list of locations]</a:t>
                      </a:r>
                    </a:p>
                    <a:p>
                      <a:r>
                        <a:rPr lang="en-US" sz="1400" dirty="0"/>
                        <a:t>OOF determine the homing of a NF. Anything you home is determined in the context of a deployment. (Homing) Policy used as a f(service). Data center might have been divided into cloud regions. Service VMME running in NE area (distances, regions, tenants where to instantiate PNF). AAI has </a:t>
                      </a:r>
                      <a:r>
                        <a:rPr lang="en-US" sz="1400" b="1" dirty="0"/>
                        <a:t>COMPLEX node</a:t>
                      </a:r>
                      <a:r>
                        <a:rPr lang="en-US" sz="1400" dirty="0"/>
                        <a:t>. “Physical Location ID” (8 char CLLI code, </a:t>
                      </a:r>
                      <a:r>
                        <a:rPr lang="en-US" sz="1400" dirty="0" err="1"/>
                        <a:t>lat</a:t>
                      </a:r>
                      <a:r>
                        <a:rPr lang="en-US" sz="1400" dirty="0"/>
                        <a:t>/long = geolocation info of data center. Cloud region doesn’t span data centers.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40413618"/>
                  </a:ext>
                </a:extLst>
              </a:tr>
              <a:tr h="370840">
                <a:tc>
                  <a:txBody>
                    <a:bodyPr/>
                    <a:lstStyle/>
                    <a:p>
                      <a:r>
                        <a:rPr lang="en-US" sz="1400" b="1" dirty="0">
                          <a:solidFill>
                            <a:srgbClr val="0000CC"/>
                          </a:solidFill>
                        </a:rPr>
                        <a:t>External Manager IP Address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dirty="0">
                          <a:solidFill>
                            <a:srgbClr val="0000CC"/>
                          </a:solidFill>
                        </a:rPr>
                        <a:t>External Manager IP Address </a:t>
                      </a:r>
                      <a:r>
                        <a:rPr lang="en-US" sz="1400" dirty="0"/>
                        <a:t>– provides an additional IP address for the BTS that is vendor-specific and relevant to the OAM management of the BTS.</a:t>
                      </a:r>
                    </a:p>
                    <a:p>
                      <a:r>
                        <a:rPr lang="en-US" sz="1400" dirty="0">
                          <a:solidFill>
                            <a:srgbClr val="FF0000"/>
                          </a:solidFill>
                        </a:rPr>
                        <a:t>SUGGESTION (from Christina A&amp;AI) model the NMS as a PNF itself (and the NMS will have parameters to represent itself; and then PNF can be associated with it).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38619902"/>
                  </a:ext>
                </a:extLst>
              </a:tr>
            </a:tbl>
          </a:graphicData>
        </a:graphic>
      </p:graphicFrame>
      <p:grpSp>
        <p:nvGrpSpPr>
          <p:cNvPr id="3" name="Group 2">
            <a:extLst>
              <a:ext uri="{FF2B5EF4-FFF2-40B4-BE49-F238E27FC236}">
                <a16:creationId xmlns:a16="http://schemas.microsoft.com/office/drawing/2014/main" id="{2BFC207D-789E-4E92-BD03-634C2B898B86}"/>
              </a:ext>
            </a:extLst>
          </p:cNvPr>
          <p:cNvGrpSpPr/>
          <p:nvPr/>
        </p:nvGrpSpPr>
        <p:grpSpPr>
          <a:xfrm>
            <a:off x="-5269" y="-13353"/>
            <a:ext cx="6863269" cy="9157353"/>
            <a:chOff x="-5269" y="-17858"/>
            <a:chExt cx="6863269" cy="8598180"/>
          </a:xfrm>
        </p:grpSpPr>
        <p:sp>
          <p:nvSpPr>
            <p:cNvPr id="4" name="Rectangle 3">
              <a:extLst>
                <a:ext uri="{FF2B5EF4-FFF2-40B4-BE49-F238E27FC236}">
                  <a16:creationId xmlns:a16="http://schemas.microsoft.com/office/drawing/2014/main" id="{3281E67B-A83F-40C2-85F5-3115CD0F391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027B9E8-8D2E-49D5-AB62-659B5DBE7C33}"/>
                </a:ext>
              </a:extLst>
            </p:cNvPr>
            <p:cNvSpPr txBox="1"/>
            <p:nvPr/>
          </p:nvSpPr>
          <p:spPr>
            <a:xfrm>
              <a:off x="717319" y="-17858"/>
              <a:ext cx="5429692"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ACTIVE INVENTORY (A&amp;AI) R3/Casa</a:t>
              </a:r>
            </a:p>
          </p:txBody>
        </p:sp>
        <p:sp>
          <p:nvSpPr>
            <p:cNvPr id="7" name="Rectangle 6">
              <a:extLst>
                <a:ext uri="{FF2B5EF4-FFF2-40B4-BE49-F238E27FC236}">
                  <a16:creationId xmlns:a16="http://schemas.microsoft.com/office/drawing/2014/main" id="{96EEC14D-0CAB-4AC9-80CF-BBE1AEA777A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8" name="Picture 7">
            <a:extLst>
              <a:ext uri="{FF2B5EF4-FFF2-40B4-BE49-F238E27FC236}">
                <a16:creationId xmlns:a16="http://schemas.microsoft.com/office/drawing/2014/main" id="{02E86297-8463-4295-B93D-8421F4EF8791}"/>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735366" y="5409112"/>
            <a:ext cx="339142" cy="406058"/>
          </a:xfrm>
          <a:prstGeom prst="rect">
            <a:avLst/>
          </a:prstGeom>
        </p:spPr>
      </p:pic>
      <p:pic>
        <p:nvPicPr>
          <p:cNvPr id="11" name="Picture 10">
            <a:extLst>
              <a:ext uri="{FF2B5EF4-FFF2-40B4-BE49-F238E27FC236}">
                <a16:creationId xmlns:a16="http://schemas.microsoft.com/office/drawing/2014/main" id="{E82CC921-E616-40D4-8AF3-3D1784D812B8}"/>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735366" y="2632393"/>
            <a:ext cx="339142" cy="406058"/>
          </a:xfrm>
          <a:prstGeom prst="rect">
            <a:avLst/>
          </a:prstGeom>
        </p:spPr>
      </p:pic>
      <p:pic>
        <p:nvPicPr>
          <p:cNvPr id="12" name="Picture 11">
            <a:extLst>
              <a:ext uri="{FF2B5EF4-FFF2-40B4-BE49-F238E27FC236}">
                <a16:creationId xmlns:a16="http://schemas.microsoft.com/office/drawing/2014/main" id="{F00BA99B-8E2C-49E9-9DFD-B68B132F48D1}"/>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735366" y="7937696"/>
            <a:ext cx="339142" cy="406058"/>
          </a:xfrm>
          <a:prstGeom prst="rect">
            <a:avLst/>
          </a:prstGeom>
        </p:spPr>
      </p:pic>
    </p:spTree>
    <p:extLst>
      <p:ext uri="{BB962C8B-B14F-4D97-AF65-F5344CB8AC3E}">
        <p14:creationId xmlns:p14="http://schemas.microsoft.com/office/powerpoint/2010/main" val="169823338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8FBB3818-A87F-421D-99D8-E0F1A75FA930}"/>
              </a:ext>
            </a:extLst>
          </p:cNvPr>
          <p:cNvGraphicFramePr>
            <a:graphicFrameLocks noGrp="1"/>
          </p:cNvGraphicFramePr>
          <p:nvPr>
            <p:extLst/>
          </p:nvPr>
        </p:nvGraphicFramePr>
        <p:xfrm>
          <a:off x="57152" y="838051"/>
          <a:ext cx="6757983" cy="1254760"/>
        </p:xfrm>
        <a:graphic>
          <a:graphicData uri="http://schemas.openxmlformats.org/drawingml/2006/table">
            <a:tbl>
              <a:tblPr firstRow="1" bandRow="1">
                <a:tableStyleId>{5C22544A-7EE6-4342-B048-85BDC9FD1C3A}</a:tableStyleId>
              </a:tblPr>
              <a:tblGrid>
                <a:gridCol w="1076323">
                  <a:extLst>
                    <a:ext uri="{9D8B030D-6E8A-4147-A177-3AD203B41FA5}">
                      <a16:colId xmlns:a16="http://schemas.microsoft.com/office/drawing/2014/main" val="555983829"/>
                    </a:ext>
                  </a:extLst>
                </a:gridCol>
                <a:gridCol w="5681660">
                  <a:extLst>
                    <a:ext uri="{9D8B030D-6E8A-4147-A177-3AD203B41FA5}">
                      <a16:colId xmlns:a16="http://schemas.microsoft.com/office/drawing/2014/main" val="3468207131"/>
                    </a:ext>
                  </a:extLst>
                </a:gridCol>
              </a:tblGrid>
              <a:tr h="370840">
                <a:tc gridSpan="2">
                  <a:txBody>
                    <a:bodyPr/>
                    <a:lstStyle/>
                    <a:p>
                      <a:pPr algn="ctr"/>
                      <a:r>
                        <a:rPr lang="en-US" dirty="0"/>
                        <a:t>ACTIVE &amp; AVAILABLE INVENTORY (A&amp;AI) PROJECT IMPACTS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tc>
                <a:extLst>
                  <a:ext uri="{0D108BD9-81ED-4DB2-BD59-A6C34878D82A}">
                    <a16:rowId xmlns:a16="http://schemas.microsoft.com/office/drawing/2014/main" val="1597204382"/>
                  </a:ext>
                </a:extLst>
              </a:tr>
              <a:tr h="370840">
                <a:tc>
                  <a:txBody>
                    <a:bodyPr/>
                    <a:lstStyle/>
                    <a:p>
                      <a:pPr hangingPunct="0">
                        <a:spcAft>
                          <a:spcPts val="0"/>
                        </a:spcAft>
                      </a:pPr>
                      <a:r>
                        <a:rPr lang="en-US" altLang="zh-CN" sz="1400" b="1" kern="100" dirty="0">
                          <a:solidFill>
                            <a:srgbClr val="0000CC"/>
                          </a:solidFill>
                          <a:effectLst/>
                          <a:latin typeface="+mn-lt"/>
                          <a:ea typeface="Times New Roman" panose="02020603050405020304" pitchFamily="18" charset="0"/>
                          <a:cs typeface="Times New Roman" panose="02020603050405020304" pitchFamily="18" charset="0"/>
                        </a:rPr>
                        <a:t>S/W Image Repository</a:t>
                      </a:r>
                    </a:p>
                    <a:p>
                      <a:pPr hangingPunct="0">
                        <a:spcAft>
                          <a:spcPts val="0"/>
                        </a:spcAft>
                      </a:pPr>
                      <a:endParaRPr lang="en-US" altLang="zh-CN" sz="1400" b="1" kern="100" dirty="0">
                        <a:solidFill>
                          <a:srgbClr val="0000CC"/>
                        </a:solidFill>
                        <a:effectLst/>
                        <a:latin typeface="+mn-lt"/>
                        <a:ea typeface="Times New Roman" panose="02020603050405020304" pitchFamily="18" charset="0"/>
                        <a:cs typeface="Times New Roman" panose="02020603050405020304" pitchFamily="18" charset="0"/>
                      </a:endParaRPr>
                    </a:p>
                    <a:p>
                      <a:pPr hangingPunct="0">
                        <a:spcAft>
                          <a:spcPts val="0"/>
                        </a:spcAft>
                      </a:pPr>
                      <a:endParaRPr lang="zh-CN" sz="1600" b="1" kern="100"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hangingPunct="0"/>
                      <a:r>
                        <a:rPr lang="en-US" altLang="zh-CN" sz="1400" b="1" kern="100" dirty="0">
                          <a:solidFill>
                            <a:srgbClr val="0000CC"/>
                          </a:solidFill>
                          <a:effectLst/>
                          <a:latin typeface="+mn-lt"/>
                          <a:ea typeface="Times New Roman" panose="02020603050405020304" pitchFamily="18" charset="0"/>
                          <a:cs typeface="Times New Roman" panose="02020603050405020304" pitchFamily="18" charset="0"/>
                        </a:rPr>
                        <a:t>S/W Image Repository </a:t>
                      </a:r>
                      <a:r>
                        <a:rPr lang="en-US" altLang="zh-CN" sz="1400" kern="100" dirty="0">
                          <a:solidFill>
                            <a:schemeClr val="tx1"/>
                          </a:solidFill>
                          <a:effectLst/>
                          <a:latin typeface="+mn-lt"/>
                          <a:ea typeface="Times New Roman" panose="02020603050405020304" pitchFamily="18" charset="0"/>
                          <a:cs typeface="Times New Roman" panose="02020603050405020304" pitchFamily="18" charset="0"/>
                        </a:rPr>
                        <a:t>– Where the S/W is located.</a:t>
                      </a:r>
                    </a:p>
                    <a:p>
                      <a:pPr hangingPunct="0"/>
                      <a:r>
                        <a:rPr lang="en-US" altLang="zh-CN" sz="1400" kern="100" dirty="0">
                          <a:solidFill>
                            <a:schemeClr val="tx1"/>
                          </a:solidFill>
                          <a:effectLst/>
                          <a:latin typeface="+mn-lt"/>
                          <a:ea typeface="Times New Roman" panose="02020603050405020304" pitchFamily="18" charset="0"/>
                          <a:cs typeface="Times New Roman" panose="02020603050405020304" pitchFamily="18" charset="0"/>
                        </a:rPr>
                        <a:t>Configuration Parameter. </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2116050"/>
                  </a:ext>
                </a:extLst>
              </a:tr>
            </a:tbl>
          </a:graphicData>
        </a:graphic>
      </p:graphicFrame>
      <p:grpSp>
        <p:nvGrpSpPr>
          <p:cNvPr id="3" name="Group 2">
            <a:extLst>
              <a:ext uri="{FF2B5EF4-FFF2-40B4-BE49-F238E27FC236}">
                <a16:creationId xmlns:a16="http://schemas.microsoft.com/office/drawing/2014/main" id="{2BFC207D-789E-4E92-BD03-634C2B898B86}"/>
              </a:ext>
            </a:extLst>
          </p:cNvPr>
          <p:cNvGrpSpPr/>
          <p:nvPr/>
        </p:nvGrpSpPr>
        <p:grpSpPr>
          <a:xfrm>
            <a:off x="-5269" y="-13353"/>
            <a:ext cx="6863269" cy="9157353"/>
            <a:chOff x="-5269" y="-17858"/>
            <a:chExt cx="6863269" cy="8598180"/>
          </a:xfrm>
        </p:grpSpPr>
        <p:sp>
          <p:nvSpPr>
            <p:cNvPr id="4" name="Rectangle 3">
              <a:extLst>
                <a:ext uri="{FF2B5EF4-FFF2-40B4-BE49-F238E27FC236}">
                  <a16:creationId xmlns:a16="http://schemas.microsoft.com/office/drawing/2014/main" id="{3281E67B-A83F-40C2-85F5-3115CD0F391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027B9E8-8D2E-49D5-AB62-659B5DBE7C33}"/>
                </a:ext>
              </a:extLst>
            </p:cNvPr>
            <p:cNvSpPr txBox="1"/>
            <p:nvPr/>
          </p:nvSpPr>
          <p:spPr>
            <a:xfrm>
              <a:off x="927316" y="-17858"/>
              <a:ext cx="500970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S/W Image Repository / R3 Casa</a:t>
              </a:r>
            </a:p>
          </p:txBody>
        </p:sp>
        <p:sp>
          <p:nvSpPr>
            <p:cNvPr id="7" name="Rectangle 6">
              <a:extLst>
                <a:ext uri="{FF2B5EF4-FFF2-40B4-BE49-F238E27FC236}">
                  <a16:creationId xmlns:a16="http://schemas.microsoft.com/office/drawing/2014/main" id="{96EEC14D-0CAB-4AC9-80CF-BBE1AEA777A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11" name="Picture 10">
            <a:extLst>
              <a:ext uri="{FF2B5EF4-FFF2-40B4-BE49-F238E27FC236}">
                <a16:creationId xmlns:a16="http://schemas.microsoft.com/office/drawing/2014/main" id="{E82CC921-E616-40D4-8AF3-3D1784D812B8}"/>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757745" y="1686753"/>
            <a:ext cx="339142" cy="406058"/>
          </a:xfrm>
          <a:prstGeom prst="rect">
            <a:avLst/>
          </a:prstGeom>
        </p:spPr>
      </p:pic>
    </p:spTree>
    <p:extLst>
      <p:ext uri="{BB962C8B-B14F-4D97-AF65-F5344CB8AC3E}">
        <p14:creationId xmlns:p14="http://schemas.microsoft.com/office/powerpoint/2010/main" val="357609296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9FC4E57-1FC7-4D6A-B55F-16E09A6D6607}"/>
              </a:ext>
            </a:extLst>
          </p:cNvPr>
          <p:cNvSpPr txBox="1"/>
          <p:nvPr/>
        </p:nvSpPr>
        <p:spPr>
          <a:xfrm>
            <a:off x="213360" y="685800"/>
            <a:ext cx="6644640" cy="369332"/>
          </a:xfrm>
          <a:prstGeom prst="rect">
            <a:avLst/>
          </a:prstGeom>
          <a:noFill/>
        </p:spPr>
        <p:txBody>
          <a:bodyPr wrap="square" rtlCol="0">
            <a:spAutoFit/>
          </a:bodyPr>
          <a:lstStyle/>
          <a:p>
            <a:r>
              <a:rPr lang="en-US" dirty="0">
                <a:hlinkClick r:id="rId2"/>
              </a:rPr>
              <a:t>https://wiki.onap.org/pages/viewpage.action?pageId=25431491</a:t>
            </a:r>
            <a:r>
              <a:rPr lang="en-US" dirty="0"/>
              <a:t> </a:t>
            </a:r>
          </a:p>
        </p:txBody>
      </p:sp>
      <p:graphicFrame>
        <p:nvGraphicFramePr>
          <p:cNvPr id="5" name="Table 4">
            <a:extLst>
              <a:ext uri="{FF2B5EF4-FFF2-40B4-BE49-F238E27FC236}">
                <a16:creationId xmlns:a16="http://schemas.microsoft.com/office/drawing/2014/main" id="{DE8A6F62-A74C-420A-B65C-70EBBF9872E5}"/>
              </a:ext>
            </a:extLst>
          </p:cNvPr>
          <p:cNvGraphicFramePr>
            <a:graphicFrameLocks noGrp="1"/>
          </p:cNvGraphicFramePr>
          <p:nvPr>
            <p:extLst>
              <p:ext uri="{D42A27DB-BD31-4B8C-83A1-F6EECF244321}">
                <p14:modId xmlns:p14="http://schemas.microsoft.com/office/powerpoint/2010/main" val="1350519934"/>
              </p:ext>
            </p:extLst>
          </p:nvPr>
        </p:nvGraphicFramePr>
        <p:xfrm>
          <a:off x="465628" y="1824038"/>
          <a:ext cx="5752292" cy="5802312"/>
        </p:xfrm>
        <a:graphic>
          <a:graphicData uri="http://schemas.openxmlformats.org/drawingml/2006/table">
            <a:tbl>
              <a:tblPr/>
              <a:tblGrid>
                <a:gridCol w="5752292">
                  <a:extLst>
                    <a:ext uri="{9D8B030D-6E8A-4147-A177-3AD203B41FA5}">
                      <a16:colId xmlns:a16="http://schemas.microsoft.com/office/drawing/2014/main" val="76173670"/>
                    </a:ext>
                  </a:extLst>
                </a:gridCol>
              </a:tblGrid>
              <a:tr h="5802312">
                <a:tc>
                  <a:txBody>
                    <a:bodyPr/>
                    <a:lstStyle/>
                    <a:p>
                      <a:r>
                        <a:rPr lang="en-US" sz="1300" dirty="0"/>
                        <a:t>PUT /</a:t>
                      </a:r>
                      <a:r>
                        <a:rPr lang="en-US" sz="1300" dirty="0" err="1"/>
                        <a:t>aai</a:t>
                      </a:r>
                      <a:r>
                        <a:rPr lang="en-US" sz="1300" dirty="0"/>
                        <a:t>/v11/cloud-infrastructure/complexes/complex/clli2 HTTP/1.1</a:t>
                      </a:r>
                    </a:p>
                    <a:p>
                      <a:r>
                        <a:rPr lang="en-US" sz="1300" dirty="0"/>
                        <a:t>Host: &lt;AAI_VM1_IP&gt;:8443</a:t>
                      </a:r>
                    </a:p>
                    <a:p>
                      <a:r>
                        <a:rPr lang="en-US" sz="1300" dirty="0"/>
                        <a:t>X-</a:t>
                      </a:r>
                      <a:r>
                        <a:rPr lang="en-US" sz="1300" dirty="0" err="1"/>
                        <a:t>TransactionId</a:t>
                      </a:r>
                      <a:r>
                        <a:rPr lang="en-US" sz="1300" dirty="0"/>
                        <a:t>: 9999</a:t>
                      </a:r>
                    </a:p>
                    <a:p>
                      <a:r>
                        <a:rPr lang="en-US" sz="1300" dirty="0"/>
                        <a:t>X-</a:t>
                      </a:r>
                      <a:r>
                        <a:rPr lang="en-US" sz="1300" dirty="0" err="1"/>
                        <a:t>FromAppId</a:t>
                      </a:r>
                      <a:r>
                        <a:rPr lang="en-US" sz="1300" dirty="0"/>
                        <a:t>: jimmy-postman</a:t>
                      </a:r>
                    </a:p>
                    <a:p>
                      <a:r>
                        <a:rPr lang="en-US" sz="1300" dirty="0"/>
                        <a:t>Real-Time: true</a:t>
                      </a:r>
                    </a:p>
                    <a:p>
                      <a:r>
                        <a:rPr lang="en-US" sz="1300" dirty="0"/>
                        <a:t>Authorization: Basic </a:t>
                      </a:r>
                      <a:r>
                        <a:rPr lang="en-US" sz="1300" dirty="0" err="1"/>
                        <a:t>QUFJOkFBSQ</a:t>
                      </a:r>
                      <a:r>
                        <a:rPr lang="en-US" sz="1300" dirty="0"/>
                        <a:t>==</a:t>
                      </a:r>
                    </a:p>
                    <a:p>
                      <a:r>
                        <a:rPr lang="en-US" sz="1300" dirty="0"/>
                        <a:t>Content-Type: application/</a:t>
                      </a:r>
                      <a:r>
                        <a:rPr lang="en-US" sz="1300" dirty="0" err="1"/>
                        <a:t>json</a:t>
                      </a:r>
                      <a:endParaRPr lang="en-US" sz="1300" dirty="0"/>
                    </a:p>
                    <a:p>
                      <a:r>
                        <a:rPr lang="en-US" sz="1300" dirty="0"/>
                        <a:t>Accept: application/</a:t>
                      </a:r>
                      <a:r>
                        <a:rPr lang="en-US" sz="1300" dirty="0" err="1"/>
                        <a:t>json</a:t>
                      </a:r>
                      <a:endParaRPr lang="en-US" sz="1300" dirty="0"/>
                    </a:p>
                    <a:p>
                      <a:r>
                        <a:rPr lang="en-US" sz="1300" dirty="0"/>
                        <a:t>Cache-Control: no-cache</a:t>
                      </a:r>
                    </a:p>
                    <a:p>
                      <a:r>
                        <a:rPr lang="en-US" sz="1300" dirty="0"/>
                        <a:t>Postman-Token: 734b5a2e-2a89-1cd3-596d-d69904bcda0a</a:t>
                      </a:r>
                    </a:p>
                    <a:p>
                      <a:r>
                        <a:rPr lang="en-US" sz="1300" dirty="0"/>
                        <a:t>  </a:t>
                      </a:r>
                    </a:p>
                    <a:p>
                      <a:r>
                        <a:rPr lang="en-US" sz="1300" dirty="0"/>
                        <a:t>        {</a:t>
                      </a:r>
                    </a:p>
                    <a:p>
                      <a:r>
                        <a:rPr lang="en-US" sz="1300" dirty="0"/>
                        <a:t>            "</a:t>
                      </a:r>
                      <a:r>
                        <a:rPr lang="en-US" sz="1300" dirty="0">
                          <a:solidFill>
                            <a:srgbClr val="FF0000"/>
                          </a:solidFill>
                        </a:rPr>
                        <a:t>physical-location-id</a:t>
                      </a:r>
                      <a:r>
                        <a:rPr lang="en-US" sz="1300" dirty="0"/>
                        <a:t>": "clli2",</a:t>
                      </a:r>
                    </a:p>
                    <a:p>
                      <a:r>
                        <a:rPr lang="en-US" sz="1300" dirty="0"/>
                        <a:t>            "</a:t>
                      </a:r>
                      <a:r>
                        <a:rPr lang="en-US" sz="1300" dirty="0">
                          <a:solidFill>
                            <a:srgbClr val="FF0000"/>
                          </a:solidFill>
                        </a:rPr>
                        <a:t>data-center-code</a:t>
                      </a:r>
                      <a:r>
                        <a:rPr lang="en-US" sz="1300" dirty="0"/>
                        <a:t>": "example-data-center-code-val-6667",</a:t>
                      </a:r>
                    </a:p>
                    <a:p>
                      <a:r>
                        <a:rPr lang="en-US" sz="1300" dirty="0"/>
                        <a:t>            "</a:t>
                      </a:r>
                      <a:r>
                        <a:rPr lang="en-US" sz="1300" dirty="0">
                          <a:solidFill>
                            <a:srgbClr val="FF0000"/>
                          </a:solidFill>
                        </a:rPr>
                        <a:t>complex-name</a:t>
                      </a:r>
                      <a:r>
                        <a:rPr lang="en-US" sz="1300" dirty="0"/>
                        <a:t>": "clli2",</a:t>
                      </a:r>
                    </a:p>
                    <a:p>
                      <a:r>
                        <a:rPr lang="en-US" sz="1300" dirty="0"/>
                        <a:t>            "</a:t>
                      </a:r>
                      <a:r>
                        <a:rPr lang="en-US" sz="1300" dirty="0">
                          <a:solidFill>
                            <a:srgbClr val="FF0000"/>
                          </a:solidFill>
                        </a:rPr>
                        <a:t>identity-</a:t>
                      </a:r>
                      <a:r>
                        <a:rPr lang="en-US" sz="1300" dirty="0" err="1">
                          <a:solidFill>
                            <a:srgbClr val="FF0000"/>
                          </a:solidFill>
                        </a:rPr>
                        <a:t>url</a:t>
                      </a:r>
                      <a:r>
                        <a:rPr lang="en-US" sz="1300" dirty="0"/>
                        <a:t>": "example-identity-url-val-28399",</a:t>
                      </a:r>
                    </a:p>
                    <a:p>
                      <a:r>
                        <a:rPr lang="en-US" sz="1300" dirty="0"/>
                        <a:t>            "</a:t>
                      </a:r>
                      <a:r>
                        <a:rPr lang="en-US" sz="1300" dirty="0">
                          <a:solidFill>
                            <a:srgbClr val="FF0000"/>
                          </a:solidFill>
                        </a:rPr>
                        <a:t>physical-location-type</a:t>
                      </a:r>
                      <a:r>
                        <a:rPr lang="en-US" sz="1300" dirty="0"/>
                        <a:t>": "example-physical-location-type-val-28399",</a:t>
                      </a:r>
                    </a:p>
                    <a:p>
                      <a:r>
                        <a:rPr lang="en-US" sz="1300" dirty="0"/>
                        <a:t>            "</a:t>
                      </a:r>
                      <a:r>
                        <a:rPr lang="en-US" sz="1300" dirty="0">
                          <a:solidFill>
                            <a:srgbClr val="FF0000"/>
                          </a:solidFill>
                        </a:rPr>
                        <a:t>street1</a:t>
                      </a:r>
                      <a:r>
                        <a:rPr lang="en-US" sz="1300" dirty="0"/>
                        <a:t>": "example-street1-700MountainAvenue",</a:t>
                      </a:r>
                    </a:p>
                    <a:p>
                      <a:r>
                        <a:rPr lang="en-US" sz="1300" dirty="0"/>
                        <a:t>            "</a:t>
                      </a:r>
                      <a:r>
                        <a:rPr lang="en-US" sz="1300" dirty="0">
                          <a:solidFill>
                            <a:srgbClr val="FF0000"/>
                          </a:solidFill>
                        </a:rPr>
                        <a:t>street2</a:t>
                      </a:r>
                      <a:r>
                        <a:rPr lang="en-US" sz="1300" dirty="0"/>
                        <a:t>": "example-street2-GlenSideRoad",</a:t>
                      </a:r>
                    </a:p>
                    <a:p>
                      <a:r>
                        <a:rPr lang="en-US" sz="1300" dirty="0"/>
                        <a:t>            "</a:t>
                      </a:r>
                      <a:r>
                        <a:rPr lang="en-US" sz="1300" dirty="0">
                          <a:solidFill>
                            <a:srgbClr val="FF0000"/>
                          </a:solidFill>
                        </a:rPr>
                        <a:t>city</a:t>
                      </a:r>
                      <a:r>
                        <a:rPr lang="en-US" sz="1300" dirty="0"/>
                        <a:t>": "example-city-</a:t>
                      </a:r>
                      <a:r>
                        <a:rPr lang="en-US" sz="1300" dirty="0" err="1"/>
                        <a:t>MurrayHill</a:t>
                      </a:r>
                      <a:r>
                        <a:rPr lang="en-US" sz="1300" dirty="0"/>
                        <a:t>",</a:t>
                      </a:r>
                    </a:p>
                    <a:p>
                      <a:r>
                        <a:rPr lang="en-US" sz="1300" dirty="0"/>
                        <a:t>            "</a:t>
                      </a:r>
                      <a:r>
                        <a:rPr lang="en-US" sz="1300" dirty="0">
                          <a:solidFill>
                            <a:srgbClr val="FF0000"/>
                          </a:solidFill>
                        </a:rPr>
                        <a:t>state</a:t>
                      </a:r>
                      <a:r>
                        <a:rPr lang="en-US" sz="1300" dirty="0"/>
                        <a:t>": "example-state-</a:t>
                      </a:r>
                      <a:r>
                        <a:rPr lang="en-US" sz="1300" dirty="0" err="1"/>
                        <a:t>NewJersey</a:t>
                      </a:r>
                      <a:r>
                        <a:rPr lang="en-US" sz="1300" dirty="0"/>
                        <a:t>",</a:t>
                      </a:r>
                    </a:p>
                    <a:p>
                      <a:r>
                        <a:rPr lang="en-US" sz="1300" dirty="0"/>
                        <a:t>            "</a:t>
                      </a:r>
                      <a:r>
                        <a:rPr lang="en-US" sz="1300" dirty="0">
                          <a:solidFill>
                            <a:srgbClr val="FF0000"/>
                          </a:solidFill>
                        </a:rPr>
                        <a:t>postal-code</a:t>
                      </a:r>
                      <a:r>
                        <a:rPr lang="en-US" sz="1300" dirty="0"/>
                        <a:t>": "example-postal-code-07974",</a:t>
                      </a:r>
                    </a:p>
                    <a:p>
                      <a:r>
                        <a:rPr lang="en-US" sz="1300" dirty="0"/>
                        <a:t>            "</a:t>
                      </a:r>
                      <a:r>
                        <a:rPr lang="en-US" sz="1300" dirty="0">
                          <a:solidFill>
                            <a:srgbClr val="FF0000"/>
                          </a:solidFill>
                        </a:rPr>
                        <a:t>country</a:t>
                      </a:r>
                      <a:r>
                        <a:rPr lang="en-US" sz="1300" dirty="0"/>
                        <a:t>": "example-country-</a:t>
                      </a:r>
                      <a:r>
                        <a:rPr lang="en-US" sz="1300" dirty="0" err="1"/>
                        <a:t>UnitedStates</a:t>
                      </a:r>
                      <a:r>
                        <a:rPr lang="en-US" sz="1300" dirty="0"/>
                        <a:t>",</a:t>
                      </a:r>
                    </a:p>
                    <a:p>
                      <a:r>
                        <a:rPr lang="en-US" sz="1300" dirty="0"/>
                        <a:t>            "</a:t>
                      </a:r>
                      <a:r>
                        <a:rPr lang="en-US" sz="1300" dirty="0">
                          <a:solidFill>
                            <a:srgbClr val="FF0000"/>
                          </a:solidFill>
                        </a:rPr>
                        <a:t>region</a:t>
                      </a:r>
                      <a:r>
                        <a:rPr lang="en-US" sz="1300" dirty="0"/>
                        <a:t>": "example-region-val-28399",</a:t>
                      </a:r>
                    </a:p>
                    <a:p>
                      <a:r>
                        <a:rPr lang="en-US" sz="1300" dirty="0"/>
                        <a:t>            "</a:t>
                      </a:r>
                      <a:r>
                        <a:rPr lang="en-US" sz="1300" dirty="0">
                          <a:solidFill>
                            <a:srgbClr val="FF0000"/>
                          </a:solidFill>
                        </a:rPr>
                        <a:t>latitude</a:t>
                      </a:r>
                      <a:r>
                        <a:rPr lang="en-US" sz="1300" dirty="0"/>
                        <a:t>": "111.1",</a:t>
                      </a:r>
                    </a:p>
                    <a:p>
                      <a:r>
                        <a:rPr lang="en-US" sz="1300" dirty="0"/>
                        <a:t>            "</a:t>
                      </a:r>
                      <a:r>
                        <a:rPr lang="en-US" sz="1300" dirty="0">
                          <a:solidFill>
                            <a:srgbClr val="FF0000"/>
                          </a:solidFill>
                        </a:rPr>
                        <a:t>longitude</a:t>
                      </a:r>
                      <a:r>
                        <a:rPr lang="en-US" sz="1300" dirty="0"/>
                        <a:t>": "234.2,</a:t>
                      </a:r>
                    </a:p>
                    <a:p>
                      <a:r>
                        <a:rPr lang="en-US" sz="1300" dirty="0"/>
                        <a:t>            "</a:t>
                      </a:r>
                      <a:r>
                        <a:rPr lang="en-US" sz="1300" dirty="0">
                          <a:solidFill>
                            <a:srgbClr val="FF0000"/>
                          </a:solidFill>
                        </a:rPr>
                        <a:t>elevation</a:t>
                      </a:r>
                      <a:r>
                        <a:rPr lang="en-US" sz="1300" dirty="0"/>
                        <a:t>": "example-elevation-538feet",</a:t>
                      </a:r>
                    </a:p>
                    <a:p>
                      <a:r>
                        <a:rPr lang="en-US" sz="1300" dirty="0"/>
                        <a:t>            "</a:t>
                      </a:r>
                      <a:r>
                        <a:rPr lang="en-US" sz="1300" dirty="0" err="1">
                          <a:solidFill>
                            <a:srgbClr val="FF0000"/>
                          </a:solidFill>
                        </a:rPr>
                        <a:t>lata</a:t>
                      </a:r>
                      <a:r>
                        <a:rPr lang="en-US" sz="1300" dirty="0"/>
                        <a:t>": "example-lata-val-28399"</a:t>
                      </a:r>
                    </a:p>
                    <a:p>
                      <a:r>
                        <a:rPr lang="en-US" sz="1300" dirty="0"/>
                        <a:t>        }</a:t>
                      </a:r>
                    </a:p>
                  </a:txBody>
                  <a:tcPr marL="0" marR="0" marT="0" marB="0" anchor="ctr">
                    <a:lnL>
                      <a:noFill/>
                    </a:lnL>
                    <a:lnR>
                      <a:noFill/>
                    </a:lnR>
                    <a:lnT>
                      <a:noFill/>
                    </a:lnT>
                    <a:lnB>
                      <a:noFill/>
                    </a:lnB>
                  </a:tcPr>
                </a:tc>
                <a:extLst>
                  <a:ext uri="{0D108BD9-81ED-4DB2-BD59-A6C34878D82A}">
                    <a16:rowId xmlns:a16="http://schemas.microsoft.com/office/drawing/2014/main" val="619242557"/>
                  </a:ext>
                </a:extLst>
              </a:tr>
            </a:tbl>
          </a:graphicData>
        </a:graphic>
      </p:graphicFrame>
      <p:sp>
        <p:nvSpPr>
          <p:cNvPr id="6" name="Rectangle 1">
            <a:extLst>
              <a:ext uri="{FF2B5EF4-FFF2-40B4-BE49-F238E27FC236}">
                <a16:creationId xmlns:a16="http://schemas.microsoft.com/office/drawing/2014/main" id="{C1C6EDD2-BB20-4877-A1CB-9915F279C2D1}"/>
              </a:ext>
            </a:extLst>
          </p:cNvPr>
          <p:cNvSpPr>
            <a:spLocks noChangeArrowheads="1"/>
          </p:cNvSpPr>
          <p:nvPr/>
        </p:nvSpPr>
        <p:spPr bwMode="auto">
          <a:xfrm>
            <a:off x="313228" y="1500872"/>
            <a:ext cx="310854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dirty="0">
                <a:ln>
                  <a:noFill/>
                </a:ln>
                <a:solidFill>
                  <a:schemeClr val="tx1"/>
                </a:solidFill>
                <a:effectLst/>
                <a:latin typeface="Arial" panose="020B0604020202020204" pitchFamily="34" charset="0"/>
              </a:rPr>
              <a:t>Create a Complex Object</a:t>
            </a:r>
            <a:r>
              <a:rPr kumimoji="0" lang="en-US" altLang="en-US"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061693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3CDCECE-289A-4759-9DB1-3084FC9427DB}"/>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DD933187-BB0B-4786-8699-94C313A42F87}"/>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6F5932C1-366D-4E24-A13D-89212781A8E4}"/>
                </a:ext>
              </a:extLst>
            </p:cNvPr>
            <p:cNvSpPr txBox="1"/>
            <p:nvPr/>
          </p:nvSpPr>
          <p:spPr>
            <a:xfrm>
              <a:off x="2195287" y="-17858"/>
              <a:ext cx="2473754"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PNF A&amp;AI Entry</a:t>
              </a:r>
            </a:p>
          </p:txBody>
        </p:sp>
        <p:sp>
          <p:nvSpPr>
            <p:cNvPr id="7" name="Rectangle 6">
              <a:extLst>
                <a:ext uri="{FF2B5EF4-FFF2-40B4-BE49-F238E27FC236}">
                  <a16:creationId xmlns:a16="http://schemas.microsoft.com/office/drawing/2014/main" id="{0F706EEE-B28E-4E27-841C-E6C2BB9312ED}"/>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8" name="Table 7">
            <a:extLst>
              <a:ext uri="{FF2B5EF4-FFF2-40B4-BE49-F238E27FC236}">
                <a16:creationId xmlns:a16="http://schemas.microsoft.com/office/drawing/2014/main" id="{F42719C9-04A4-488E-A5DF-3526070B1EDD}"/>
              </a:ext>
            </a:extLst>
          </p:cNvPr>
          <p:cNvGraphicFramePr>
            <a:graphicFrameLocks noGrp="1"/>
          </p:cNvGraphicFramePr>
          <p:nvPr>
            <p:extLst/>
          </p:nvPr>
        </p:nvGraphicFramePr>
        <p:xfrm>
          <a:off x="168813" y="555786"/>
          <a:ext cx="6503448" cy="8171046"/>
        </p:xfrm>
        <a:graphic>
          <a:graphicData uri="http://schemas.openxmlformats.org/drawingml/2006/table">
            <a:tbl>
              <a:tblPr/>
              <a:tblGrid>
                <a:gridCol w="1686607">
                  <a:extLst>
                    <a:ext uri="{9D8B030D-6E8A-4147-A177-3AD203B41FA5}">
                      <a16:colId xmlns:a16="http://schemas.microsoft.com/office/drawing/2014/main" val="3973419967"/>
                    </a:ext>
                  </a:extLst>
                </a:gridCol>
                <a:gridCol w="4816841">
                  <a:extLst>
                    <a:ext uri="{9D8B030D-6E8A-4147-A177-3AD203B41FA5}">
                      <a16:colId xmlns:a16="http://schemas.microsoft.com/office/drawing/2014/main" val="1084690907"/>
                    </a:ext>
                  </a:extLst>
                </a:gridCol>
              </a:tblGrid>
              <a:tr h="383336">
                <a:tc>
                  <a:txBody>
                    <a:bodyPr/>
                    <a:lstStyle/>
                    <a:p>
                      <a:r>
                        <a:rPr lang="en-US" sz="1800" b="1" dirty="0">
                          <a:solidFill>
                            <a:schemeClr val="bg1"/>
                          </a:solidFill>
                        </a:rPr>
                        <a:t>PARAMETER</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0CC"/>
                    </a:solidFill>
                  </a:tcPr>
                </a:tc>
                <a:tc>
                  <a:txBody>
                    <a:bodyPr/>
                    <a:lstStyle/>
                    <a:p>
                      <a:r>
                        <a:rPr lang="en-US" sz="1800" b="1" dirty="0">
                          <a:solidFill>
                            <a:schemeClr val="bg1"/>
                          </a:solidFill>
                        </a:rPr>
                        <a:t>DESCRIPTION</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0CC"/>
                    </a:solidFill>
                  </a:tcPr>
                </a:tc>
                <a:extLst>
                  <a:ext uri="{0D108BD9-81ED-4DB2-BD59-A6C34878D82A}">
                    <a16:rowId xmlns:a16="http://schemas.microsoft.com/office/drawing/2014/main" val="1596923656"/>
                  </a:ext>
                </a:extLst>
              </a:tr>
              <a:tr h="383336">
                <a:tc>
                  <a:txBody>
                    <a:bodyPr/>
                    <a:lstStyle/>
                    <a:p>
                      <a:r>
                        <a:rPr lang="en-US" sz="1800" b="1" dirty="0">
                          <a:solidFill>
                            <a:srgbClr val="0000CC"/>
                          </a:solidFill>
                        </a:rPr>
                        <a:t>PNF-NAME</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i="1" dirty="0" err="1"/>
                        <a:t>pnf</a:t>
                      </a:r>
                      <a:r>
                        <a:rPr lang="en-US" sz="1800" i="1" dirty="0"/>
                        <a:t>-name </a:t>
                      </a:r>
                      <a:r>
                        <a:rPr lang="en-US" sz="1800" dirty="0"/>
                        <a:t>is the Key in AAI. </a:t>
                      </a:r>
                      <a:r>
                        <a:rPr lang="en-US" sz="1800" dirty="0" err="1"/>
                        <a:t>pnf</a:t>
                      </a:r>
                      <a:r>
                        <a:rPr lang="en-US" sz="1800" dirty="0"/>
                        <a:t>-name is the first three letters of the Vendor and PNF serial number. This is a unique identifier for the PNF instance. It is also called the Correlation ID. </a:t>
                      </a:r>
                    </a:p>
                    <a:p>
                      <a:r>
                        <a:rPr lang="en-US" sz="1800" dirty="0"/>
                        <a:t>Note: MAC address &amp; serial number are unique per vendors; not across vendors, so the Vendor name is added to insure uniqueness.</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19310116"/>
                  </a:ext>
                </a:extLst>
              </a:tr>
              <a:tr h="383336">
                <a:tc>
                  <a:txBody>
                    <a:bodyPr/>
                    <a:lstStyle/>
                    <a:p>
                      <a:r>
                        <a:rPr lang="en-US" sz="1800" b="1" dirty="0">
                          <a:solidFill>
                            <a:srgbClr val="0000CC"/>
                          </a:solidFill>
                        </a:rPr>
                        <a:t>EQUIP-TYPE</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t>The </a:t>
                      </a:r>
                      <a:r>
                        <a:rPr lang="en-US" sz="1800" i="1" dirty="0"/>
                        <a:t>equip-type</a:t>
                      </a:r>
                      <a:r>
                        <a:rPr lang="en-US" sz="1800" dirty="0"/>
                        <a:t> parameter gives the type of the PNF.</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41634182"/>
                  </a:ext>
                </a:extLst>
              </a:tr>
              <a:tr h="696974">
                <a:tc>
                  <a:txBody>
                    <a:bodyPr/>
                    <a:lstStyle/>
                    <a:p>
                      <a:r>
                        <a:rPr lang="en-US" sz="1800" b="1" dirty="0">
                          <a:solidFill>
                            <a:srgbClr val="0000CC"/>
                          </a:solidFill>
                        </a:rPr>
                        <a:t>EQUIP-VENDOR</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t>The </a:t>
                      </a:r>
                      <a:r>
                        <a:rPr lang="en-US" sz="1800" i="1" dirty="0"/>
                        <a:t>equip-vendor </a:t>
                      </a:r>
                      <a:r>
                        <a:rPr lang="en-US" sz="1800" dirty="0"/>
                        <a:t>is an optional parameter which indicates the vendor for the PNF. For example, Nokia or Ericsson.</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36636780"/>
                  </a:ext>
                </a:extLst>
              </a:tr>
              <a:tr h="540155">
                <a:tc>
                  <a:txBody>
                    <a:bodyPr/>
                    <a:lstStyle/>
                    <a:p>
                      <a:r>
                        <a:rPr lang="en-US" sz="1800" b="1" dirty="0">
                          <a:solidFill>
                            <a:srgbClr val="0000CC"/>
                          </a:solidFill>
                        </a:rPr>
                        <a:t>EQUIP-MODEL</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t>The </a:t>
                      </a:r>
                      <a:r>
                        <a:rPr lang="en-US" sz="1800" i="1" dirty="0"/>
                        <a:t>equip-model </a:t>
                      </a:r>
                      <a:r>
                        <a:rPr lang="en-US" sz="1800" dirty="0"/>
                        <a:t>is an optional parameter which indicates the model of the PNF.</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4178192"/>
                  </a:ext>
                </a:extLst>
              </a:tr>
              <a:tr h="646446">
                <a:tc>
                  <a:txBody>
                    <a:bodyPr/>
                    <a:lstStyle/>
                    <a:p>
                      <a:r>
                        <a:rPr lang="en-US" sz="1800" b="1" dirty="0">
                          <a:solidFill>
                            <a:srgbClr val="0000CC"/>
                          </a:solidFill>
                        </a:rPr>
                        <a:t>PNF-ID</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t>UUID = Service provider assigned number from network planner.</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39472429"/>
                  </a:ext>
                </a:extLst>
              </a:tr>
              <a:tr h="853794">
                <a:tc>
                  <a:txBody>
                    <a:bodyPr/>
                    <a:lstStyle/>
                    <a:p>
                      <a:r>
                        <a:rPr lang="en-US" sz="1800" b="1" dirty="0">
                          <a:solidFill>
                            <a:srgbClr val="0000CC"/>
                          </a:solidFill>
                        </a:rPr>
                        <a:t>MANAGER IP ADDRESS </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t>adds </a:t>
                      </a:r>
                      <a:r>
                        <a:rPr lang="en-US" sz="1800" i="1" dirty="0"/>
                        <a:t>ipaddress-v4-oam</a:t>
                      </a:r>
                      <a:r>
                        <a:rPr lang="en-US" sz="1800" dirty="0"/>
                        <a:t>; </a:t>
                      </a:r>
                      <a:r>
                        <a:rPr lang="en-US" sz="1800" i="1" dirty="0"/>
                        <a:t>ipaddress-v6-oam </a:t>
                      </a:r>
                      <a:r>
                        <a:rPr lang="en-US" sz="1800" dirty="0"/>
                        <a:t>This is the “manager IP Address” which for a DU might be a CU IP address; (FYI/ </a:t>
                      </a:r>
                      <a:r>
                        <a:rPr lang="en-US" sz="1800" i="1" dirty="0"/>
                        <a:t>ipaddress-v4-loopback-0</a:t>
                      </a:r>
                      <a:r>
                        <a:rPr lang="en-US" sz="1800" dirty="0"/>
                        <a:t>).</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40737171"/>
                  </a:ext>
                </a:extLst>
              </a:tr>
              <a:tr h="383336">
                <a:tc>
                  <a:txBody>
                    <a:bodyPr/>
                    <a:lstStyle/>
                    <a:p>
                      <a:r>
                        <a:rPr lang="en-US" sz="1800" b="1" dirty="0">
                          <a:solidFill>
                            <a:srgbClr val="0000CC"/>
                          </a:solidFill>
                        </a:rPr>
                        <a:t>MAC ADDRESS</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t>This is the MAC address of the PNF. This is a service field.</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74191561"/>
                  </a:ext>
                </a:extLst>
              </a:tr>
              <a:tr h="383336">
                <a:tc>
                  <a:txBody>
                    <a:bodyPr/>
                    <a:lstStyle/>
                    <a:p>
                      <a:r>
                        <a:rPr lang="en-US" sz="1800" b="1" dirty="0">
                          <a:solidFill>
                            <a:srgbClr val="0000CC"/>
                          </a:solidFill>
                        </a:rPr>
                        <a:t>SERIAL NUMBER</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t>This is the serial number of the PNF. This is a service field.</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39708623"/>
                  </a:ext>
                </a:extLst>
              </a:tr>
              <a:tr h="383336">
                <a:tc>
                  <a:txBody>
                    <a:bodyPr/>
                    <a:lstStyle/>
                    <a:p>
                      <a:r>
                        <a:rPr lang="en-US" sz="1800" b="1" dirty="0">
                          <a:solidFill>
                            <a:srgbClr val="0000CC"/>
                          </a:solidFill>
                        </a:rPr>
                        <a:t>PROXY IP ADDRESS</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t>This field contains the </a:t>
                      </a:r>
                      <a:r>
                        <a:rPr lang="en-US" sz="1800" i="1" dirty="0"/>
                        <a:t>proxy IP address </a:t>
                      </a:r>
                      <a:r>
                        <a:rPr lang="en-US" sz="1800" dirty="0"/>
                        <a:t>for the PNF.</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48355599"/>
                  </a:ext>
                </a:extLst>
              </a:tr>
            </a:tbl>
          </a:graphicData>
        </a:graphic>
      </p:graphicFrame>
    </p:spTree>
    <p:extLst>
      <p:ext uri="{BB962C8B-B14F-4D97-AF65-F5344CB8AC3E}">
        <p14:creationId xmlns:p14="http://schemas.microsoft.com/office/powerpoint/2010/main" val="350217335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PNF Plug and Play </a:t>
            </a:r>
          </a:p>
          <a:p>
            <a:r>
              <a:rPr lang="en-US" b="1" dirty="0">
                <a:solidFill>
                  <a:schemeClr val="bg1"/>
                </a:solidFill>
              </a:rPr>
              <a:t>ROADMAP (After Casablanca)</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PNF Plug and Play for 5G RAN</a:t>
            </a:r>
          </a:p>
          <a:p>
            <a:endParaRPr lang="en-US" dirty="0">
              <a:solidFill>
                <a:schemeClr val="bg1"/>
              </a:solidFill>
            </a:endParaRPr>
          </a:p>
          <a:p>
            <a:r>
              <a:rPr lang="en-US" dirty="0">
                <a:solidFill>
                  <a:schemeClr val="bg1"/>
                </a:solidFill>
              </a:rPr>
              <a:t>5G Use Case Team</a:t>
            </a:r>
            <a:endParaRPr lang="ru-RU" sz="1050" dirty="0">
              <a:solidFill>
                <a:schemeClr val="bg1"/>
              </a:solidFill>
            </a:endParaRPr>
          </a:p>
        </p:txBody>
      </p:sp>
    </p:spTree>
    <p:extLst>
      <p:ext uri="{BB962C8B-B14F-4D97-AF65-F5344CB8AC3E}">
        <p14:creationId xmlns:p14="http://schemas.microsoft.com/office/powerpoint/2010/main" val="352946921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A2B2F9A-1168-4A0E-9665-F9096C9AB2BF}"/>
              </a:ext>
            </a:extLst>
          </p:cNvPr>
          <p:cNvSpPr txBox="1"/>
          <p:nvPr/>
        </p:nvSpPr>
        <p:spPr>
          <a:xfrm>
            <a:off x="84556" y="498071"/>
            <a:ext cx="5662512" cy="4278094"/>
          </a:xfrm>
          <a:prstGeom prst="rect">
            <a:avLst/>
          </a:prstGeom>
          <a:noFill/>
        </p:spPr>
        <p:txBody>
          <a:bodyPr wrap="none" rtlCol="0">
            <a:spAutoFit/>
          </a:bodyPr>
          <a:lstStyle/>
          <a:p>
            <a:r>
              <a:rPr lang="en-US" sz="1600" b="1" dirty="0">
                <a:solidFill>
                  <a:srgbClr val="0000CC"/>
                </a:solidFill>
              </a:rPr>
              <a:t>TOPIC:</a:t>
            </a:r>
          </a:p>
          <a:p>
            <a:r>
              <a:rPr lang="en-US" sz="1600" b="1" dirty="0">
                <a:solidFill>
                  <a:srgbClr val="FF0000"/>
                </a:solidFill>
              </a:rPr>
              <a:t>Adding Description to </a:t>
            </a:r>
            <a:r>
              <a:rPr lang="en-US" sz="1600" b="1" dirty="0" err="1">
                <a:solidFill>
                  <a:srgbClr val="FF0000"/>
                </a:solidFill>
              </a:rPr>
              <a:t>software_versions</a:t>
            </a:r>
            <a:r>
              <a:rPr lang="en-US" sz="1600" b="1" dirty="0">
                <a:solidFill>
                  <a:srgbClr val="FF0000"/>
                </a:solidFill>
              </a:rPr>
              <a:t> (after Casablanca R4+)</a:t>
            </a:r>
          </a:p>
          <a:p>
            <a:r>
              <a:rPr lang="en-US" sz="1600" dirty="0"/>
              <a:t>Problem Statement: Adding Description to </a:t>
            </a:r>
            <a:r>
              <a:rPr lang="en-US" sz="1600" dirty="0" err="1"/>
              <a:t>SWVersionList</a:t>
            </a:r>
            <a:endParaRPr lang="en-US" sz="1600" dirty="0"/>
          </a:p>
          <a:p>
            <a:r>
              <a:rPr lang="en-US" sz="1600" dirty="0"/>
              <a:t>Problem Statement: Add new </a:t>
            </a:r>
            <a:r>
              <a:rPr lang="en-US" sz="1600" b="1" dirty="0"/>
              <a:t>DATATYPE </a:t>
            </a:r>
          </a:p>
          <a:p>
            <a:r>
              <a:rPr lang="en-US" sz="1600" dirty="0"/>
              <a:t>(going through the modeling subcommittee)</a:t>
            </a:r>
          </a:p>
          <a:p>
            <a:endParaRPr lang="en-US" sz="1600" dirty="0"/>
          </a:p>
          <a:p>
            <a:r>
              <a:rPr lang="en-US" sz="1600" b="1" dirty="0">
                <a:solidFill>
                  <a:srgbClr val="0000CC"/>
                </a:solidFill>
              </a:rPr>
              <a:t>SOLUTION</a:t>
            </a:r>
          </a:p>
          <a:p>
            <a:endParaRPr lang="en-US" sz="1600" b="1" dirty="0">
              <a:solidFill>
                <a:srgbClr val="0000CC"/>
              </a:solidFill>
            </a:endParaRPr>
          </a:p>
          <a:p>
            <a:endParaRPr lang="en-US" sz="1600" b="1" dirty="0">
              <a:solidFill>
                <a:srgbClr val="0000CC"/>
              </a:solidFill>
            </a:endParaRPr>
          </a:p>
          <a:p>
            <a:endParaRPr lang="en-US" sz="1600" b="1" dirty="0">
              <a:solidFill>
                <a:srgbClr val="0000CC"/>
              </a:solidFill>
            </a:endParaRPr>
          </a:p>
          <a:p>
            <a:endParaRPr lang="en-US" sz="1600" b="1" dirty="0">
              <a:solidFill>
                <a:srgbClr val="0000CC"/>
              </a:solidFill>
            </a:endParaRPr>
          </a:p>
          <a:p>
            <a:endParaRPr lang="en-US" sz="1600" b="1" dirty="0">
              <a:solidFill>
                <a:srgbClr val="0000CC"/>
              </a:solidFill>
            </a:endParaRPr>
          </a:p>
          <a:p>
            <a:endParaRPr lang="en-US" sz="1600" b="1" dirty="0">
              <a:solidFill>
                <a:srgbClr val="0000CC"/>
              </a:solidFill>
            </a:endParaRPr>
          </a:p>
          <a:p>
            <a:endParaRPr lang="en-US" sz="1600" dirty="0"/>
          </a:p>
          <a:p>
            <a:r>
              <a:rPr lang="en-US" sz="1600" dirty="0"/>
              <a:t>Want a DATA STRUCTURE in the TOSCA MODEL for the NF Model </a:t>
            </a:r>
          </a:p>
          <a:p>
            <a:endParaRPr lang="en-US" sz="1600" dirty="0"/>
          </a:p>
          <a:p>
            <a:r>
              <a:rPr lang="en-US" sz="1600" b="1" dirty="0">
                <a:solidFill>
                  <a:srgbClr val="0000CC"/>
                </a:solidFill>
              </a:rPr>
              <a:t>Discussion</a:t>
            </a:r>
          </a:p>
        </p:txBody>
      </p:sp>
      <p:grpSp>
        <p:nvGrpSpPr>
          <p:cNvPr id="3" name="Group 2">
            <a:extLst>
              <a:ext uri="{FF2B5EF4-FFF2-40B4-BE49-F238E27FC236}">
                <a16:creationId xmlns:a16="http://schemas.microsoft.com/office/drawing/2014/main" id="{0A8C05C3-3C8D-448C-B584-2F7EA727282F}"/>
              </a:ext>
            </a:extLst>
          </p:cNvPr>
          <p:cNvGrpSpPr/>
          <p:nvPr/>
        </p:nvGrpSpPr>
        <p:grpSpPr>
          <a:xfrm>
            <a:off x="0" y="-64154"/>
            <a:ext cx="6863269" cy="9157353"/>
            <a:chOff x="-5269" y="-17858"/>
            <a:chExt cx="6863269" cy="8598180"/>
          </a:xfrm>
        </p:grpSpPr>
        <p:sp>
          <p:nvSpPr>
            <p:cNvPr id="5" name="Rectangle 4">
              <a:extLst>
                <a:ext uri="{FF2B5EF4-FFF2-40B4-BE49-F238E27FC236}">
                  <a16:creationId xmlns:a16="http://schemas.microsoft.com/office/drawing/2014/main" id="{769C93DF-86F3-4D55-AC0A-E94FC219E02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ED2AE160-80FC-4E57-BE22-DC66FD008158}"/>
                </a:ext>
              </a:extLst>
            </p:cNvPr>
            <p:cNvSpPr txBox="1"/>
            <p:nvPr/>
          </p:nvSpPr>
          <p:spPr>
            <a:xfrm>
              <a:off x="1128492" y="-17858"/>
              <a:ext cx="4607352"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TOPIC: SWVERSIONLIST (R4+)</a:t>
              </a:r>
            </a:p>
          </p:txBody>
        </p:sp>
        <p:sp>
          <p:nvSpPr>
            <p:cNvPr id="7" name="Rectangle 6">
              <a:extLst>
                <a:ext uri="{FF2B5EF4-FFF2-40B4-BE49-F238E27FC236}">
                  <a16:creationId xmlns:a16="http://schemas.microsoft.com/office/drawing/2014/main" id="{6D9F69A5-BCF2-4EFC-A05C-F47B03716796}"/>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8" name="Picture 7">
            <a:extLst>
              <a:ext uri="{FF2B5EF4-FFF2-40B4-BE49-F238E27FC236}">
                <a16:creationId xmlns:a16="http://schemas.microsoft.com/office/drawing/2014/main" id="{53D1074D-782D-41E7-9B87-BCA80144ECAB}"/>
              </a:ext>
            </a:extLst>
          </p:cNvPr>
          <p:cNvPicPr>
            <a:picLocks noChangeAspect="1"/>
          </p:cNvPicPr>
          <p:nvPr/>
        </p:nvPicPr>
        <p:blipFill>
          <a:blip r:embed="rId2"/>
          <a:stretch>
            <a:fillRect/>
          </a:stretch>
        </p:blipFill>
        <p:spPr>
          <a:xfrm>
            <a:off x="199484" y="2424439"/>
            <a:ext cx="6464300" cy="1302730"/>
          </a:xfrm>
          <a:prstGeom prst="rect">
            <a:avLst/>
          </a:prstGeom>
        </p:spPr>
      </p:pic>
    </p:spTree>
    <p:extLst>
      <p:ext uri="{BB962C8B-B14F-4D97-AF65-F5344CB8AC3E}">
        <p14:creationId xmlns:p14="http://schemas.microsoft.com/office/powerpoint/2010/main" val="410731796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FD8948B1-4166-4A5E-80E4-8CD226AA7C78}"/>
              </a:ext>
            </a:extLst>
          </p:cNvPr>
          <p:cNvGrpSpPr/>
          <p:nvPr/>
        </p:nvGrpSpPr>
        <p:grpSpPr>
          <a:xfrm>
            <a:off x="631370" y="3405861"/>
            <a:ext cx="5454651" cy="4502604"/>
            <a:chOff x="612775" y="-130629"/>
            <a:chExt cx="2783086" cy="3178629"/>
          </a:xfrm>
        </p:grpSpPr>
        <p:sp>
          <p:nvSpPr>
            <p:cNvPr id="4" name="Rectangle 3">
              <a:extLst>
                <a:ext uri="{FF2B5EF4-FFF2-40B4-BE49-F238E27FC236}">
                  <a16:creationId xmlns:a16="http://schemas.microsoft.com/office/drawing/2014/main" id="{EBAE01F9-DF61-4032-B976-8B2B0C6A5047}"/>
                </a:ext>
              </a:extLst>
            </p:cNvPr>
            <p:cNvSpPr/>
            <p:nvPr/>
          </p:nvSpPr>
          <p:spPr>
            <a:xfrm>
              <a:off x="612775" y="-130629"/>
              <a:ext cx="2783086" cy="31786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FCC67092-292C-42E6-A0C6-F75F51E557A7}"/>
                </a:ext>
              </a:extLst>
            </p:cNvPr>
            <p:cNvSpPr/>
            <p:nvPr/>
          </p:nvSpPr>
          <p:spPr>
            <a:xfrm>
              <a:off x="743404" y="653144"/>
              <a:ext cx="2486663" cy="202437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E4E448B-0A5B-4223-AA59-974626B0111D}"/>
                </a:ext>
              </a:extLst>
            </p:cNvPr>
            <p:cNvSpPr/>
            <p:nvPr/>
          </p:nvSpPr>
          <p:spPr>
            <a:xfrm>
              <a:off x="741775" y="-16339"/>
              <a:ext cx="2486663" cy="62185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TextBox 6">
            <a:extLst>
              <a:ext uri="{FF2B5EF4-FFF2-40B4-BE49-F238E27FC236}">
                <a16:creationId xmlns:a16="http://schemas.microsoft.com/office/drawing/2014/main" id="{619381EE-F644-497D-BAC4-1706A45D7F83}"/>
              </a:ext>
            </a:extLst>
          </p:cNvPr>
          <p:cNvSpPr txBox="1"/>
          <p:nvPr/>
        </p:nvSpPr>
        <p:spPr>
          <a:xfrm>
            <a:off x="1009620" y="3715985"/>
            <a:ext cx="2772041" cy="523220"/>
          </a:xfrm>
          <a:prstGeom prst="rect">
            <a:avLst/>
          </a:prstGeom>
          <a:noFill/>
        </p:spPr>
        <p:txBody>
          <a:bodyPr wrap="none" rtlCol="0">
            <a:spAutoFit/>
          </a:bodyPr>
          <a:lstStyle/>
          <a:p>
            <a:r>
              <a:rPr lang="en-US" sz="2800" b="1" dirty="0"/>
              <a:t>Software (object)</a:t>
            </a:r>
          </a:p>
        </p:txBody>
      </p:sp>
      <p:graphicFrame>
        <p:nvGraphicFramePr>
          <p:cNvPr id="10" name="Table 9">
            <a:extLst>
              <a:ext uri="{FF2B5EF4-FFF2-40B4-BE49-F238E27FC236}">
                <a16:creationId xmlns:a16="http://schemas.microsoft.com/office/drawing/2014/main" id="{84E974AC-FDC9-402D-96E2-DF316FBA98F8}"/>
              </a:ext>
            </a:extLst>
          </p:cNvPr>
          <p:cNvGraphicFramePr>
            <a:graphicFrameLocks noGrp="1"/>
          </p:cNvGraphicFramePr>
          <p:nvPr>
            <p:extLst/>
          </p:nvPr>
        </p:nvGraphicFramePr>
        <p:xfrm>
          <a:off x="1009620" y="4666076"/>
          <a:ext cx="4572000" cy="2489200"/>
        </p:xfrm>
        <a:graphic>
          <a:graphicData uri="http://schemas.openxmlformats.org/drawingml/2006/table">
            <a:tbl>
              <a:tblPr firstRow="1" bandRow="1">
                <a:tableStyleId>{5940675A-B579-460E-94D1-54222C63F5DA}</a:tableStyleId>
              </a:tblPr>
              <a:tblGrid>
                <a:gridCol w="1524000">
                  <a:extLst>
                    <a:ext uri="{9D8B030D-6E8A-4147-A177-3AD203B41FA5}">
                      <a16:colId xmlns:a16="http://schemas.microsoft.com/office/drawing/2014/main" val="4146622558"/>
                    </a:ext>
                  </a:extLst>
                </a:gridCol>
                <a:gridCol w="752475">
                  <a:extLst>
                    <a:ext uri="{9D8B030D-6E8A-4147-A177-3AD203B41FA5}">
                      <a16:colId xmlns:a16="http://schemas.microsoft.com/office/drawing/2014/main" val="2587790653"/>
                    </a:ext>
                  </a:extLst>
                </a:gridCol>
                <a:gridCol w="2295525">
                  <a:extLst>
                    <a:ext uri="{9D8B030D-6E8A-4147-A177-3AD203B41FA5}">
                      <a16:colId xmlns:a16="http://schemas.microsoft.com/office/drawing/2014/main" val="373505065"/>
                    </a:ext>
                  </a:extLst>
                </a:gridCol>
              </a:tblGrid>
              <a:tr h="370840">
                <a:tc>
                  <a:txBody>
                    <a:bodyPr/>
                    <a:lstStyle/>
                    <a:p>
                      <a:r>
                        <a:rPr lang="en-US" b="1" dirty="0">
                          <a:solidFill>
                            <a:schemeClr val="bg1"/>
                          </a:solidFill>
                        </a:rPr>
                        <a:t>FIELD</a:t>
                      </a:r>
                    </a:p>
                  </a:txBody>
                  <a:tcPr>
                    <a:solidFill>
                      <a:srgbClr val="0000CC"/>
                    </a:solidFill>
                  </a:tcPr>
                </a:tc>
                <a:tc>
                  <a:txBody>
                    <a:bodyPr/>
                    <a:lstStyle/>
                    <a:p>
                      <a:r>
                        <a:rPr lang="en-US" b="1" dirty="0">
                          <a:solidFill>
                            <a:schemeClr val="bg1"/>
                          </a:solidFill>
                        </a:rPr>
                        <a:t>TYPE</a:t>
                      </a:r>
                    </a:p>
                  </a:txBody>
                  <a:tcPr>
                    <a:solidFill>
                      <a:srgbClr val="0000CC"/>
                    </a:solidFill>
                  </a:tcPr>
                </a:tc>
                <a:tc>
                  <a:txBody>
                    <a:bodyPr/>
                    <a:lstStyle/>
                    <a:p>
                      <a:r>
                        <a:rPr lang="en-US" b="1" dirty="0">
                          <a:solidFill>
                            <a:schemeClr val="bg1"/>
                          </a:solidFill>
                        </a:rPr>
                        <a:t>DESCRIPTION</a:t>
                      </a:r>
                    </a:p>
                  </a:txBody>
                  <a:tcPr>
                    <a:solidFill>
                      <a:srgbClr val="0000CC"/>
                    </a:solidFill>
                  </a:tcPr>
                </a:tc>
                <a:extLst>
                  <a:ext uri="{0D108BD9-81ED-4DB2-BD59-A6C34878D82A}">
                    <a16:rowId xmlns:a16="http://schemas.microsoft.com/office/drawing/2014/main" val="4201740610"/>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solidFill>
                            <a:srgbClr val="0000CC"/>
                          </a:solidFill>
                        </a:rPr>
                        <a:t>software-id</a:t>
                      </a:r>
                    </a:p>
                  </a:txBody>
                  <a:tcPr/>
                </a:tc>
                <a:tc>
                  <a:txBody>
                    <a:bodyPr/>
                    <a:lstStyle/>
                    <a:p>
                      <a:r>
                        <a:rPr lang="en-US" dirty="0"/>
                        <a:t>String</a:t>
                      </a:r>
                    </a:p>
                  </a:txBody>
                  <a:tcPr/>
                </a:tc>
                <a:tc>
                  <a:txBody>
                    <a:bodyPr/>
                    <a:lstStyle/>
                    <a:p>
                      <a:r>
                        <a:rPr lang="en-US" dirty="0"/>
                        <a:t>Index key for this object</a:t>
                      </a:r>
                    </a:p>
                  </a:txBody>
                  <a:tcPr/>
                </a:tc>
                <a:extLst>
                  <a:ext uri="{0D108BD9-81ED-4DB2-BD59-A6C34878D82A}">
                    <a16:rowId xmlns:a16="http://schemas.microsoft.com/office/drawing/2014/main" val="1287857150"/>
                  </a:ext>
                </a:extLst>
              </a:tr>
              <a:tr h="370840">
                <a:tc>
                  <a:txBody>
                    <a:bodyPr/>
                    <a:lstStyle/>
                    <a:p>
                      <a:r>
                        <a:rPr lang="en-US" dirty="0" err="1">
                          <a:solidFill>
                            <a:srgbClr val="0000CC"/>
                          </a:solidFill>
                        </a:rPr>
                        <a:t>swDescription</a:t>
                      </a:r>
                      <a:endParaRPr lang="en-US" dirty="0">
                        <a:solidFill>
                          <a:srgbClr val="0000CC"/>
                        </a:solidFill>
                      </a:endParaRPr>
                    </a:p>
                  </a:txBody>
                  <a:tcPr/>
                </a:tc>
                <a:tc>
                  <a:txBody>
                    <a:bodyPr/>
                    <a:lstStyle/>
                    <a:p>
                      <a:r>
                        <a:rPr lang="en-US" dirty="0"/>
                        <a:t>String</a:t>
                      </a:r>
                    </a:p>
                  </a:txBody>
                  <a:tcPr/>
                </a:tc>
                <a:tc>
                  <a:txBody>
                    <a:bodyPr/>
                    <a:lstStyle/>
                    <a:p>
                      <a:r>
                        <a:rPr lang="en-US" dirty="0"/>
                        <a:t>Descriptive text of the software </a:t>
                      </a:r>
                    </a:p>
                  </a:txBody>
                  <a:tcPr/>
                </a:tc>
                <a:extLst>
                  <a:ext uri="{0D108BD9-81ED-4DB2-BD59-A6C34878D82A}">
                    <a16:rowId xmlns:a16="http://schemas.microsoft.com/office/drawing/2014/main" val="1561219684"/>
                  </a:ext>
                </a:extLst>
              </a:tr>
              <a:tr h="370840">
                <a:tc>
                  <a:txBody>
                    <a:bodyPr/>
                    <a:lstStyle/>
                    <a:p>
                      <a:r>
                        <a:rPr lang="en-US" dirty="0" err="1">
                          <a:solidFill>
                            <a:srgbClr val="0000CC"/>
                          </a:solidFill>
                        </a:rPr>
                        <a:t>swVersion</a:t>
                      </a:r>
                      <a:endParaRPr lang="en-US" dirty="0">
                        <a:solidFill>
                          <a:srgbClr val="0000CC"/>
                        </a:solidFill>
                      </a:endParaRPr>
                    </a:p>
                  </a:txBody>
                  <a:tcPr/>
                </a:tc>
                <a:tc>
                  <a:txBody>
                    <a:bodyPr/>
                    <a:lstStyle/>
                    <a:p>
                      <a:r>
                        <a:rPr lang="en-US" dirty="0"/>
                        <a:t>String</a:t>
                      </a:r>
                    </a:p>
                  </a:txBody>
                  <a:tcPr/>
                </a:tc>
                <a:tc>
                  <a:txBody>
                    <a:bodyPr/>
                    <a:lstStyle/>
                    <a:p>
                      <a:r>
                        <a:rPr lang="en-US" dirty="0"/>
                        <a:t>The version of this software</a:t>
                      </a:r>
                    </a:p>
                  </a:txBody>
                  <a:tcPr/>
                </a:tc>
                <a:extLst>
                  <a:ext uri="{0D108BD9-81ED-4DB2-BD59-A6C34878D82A}">
                    <a16:rowId xmlns:a16="http://schemas.microsoft.com/office/drawing/2014/main" val="3259565835"/>
                  </a:ext>
                </a:extLst>
              </a:tr>
              <a:tr h="370840">
                <a:tc>
                  <a:txBody>
                    <a:bodyPr/>
                    <a:lstStyle/>
                    <a:p>
                      <a:r>
                        <a:rPr lang="en-US" dirty="0" err="1">
                          <a:solidFill>
                            <a:srgbClr val="0000CC"/>
                          </a:solidFill>
                        </a:rPr>
                        <a:t>swVendor</a:t>
                      </a:r>
                      <a:endParaRPr lang="en-US" dirty="0">
                        <a:solidFill>
                          <a:srgbClr val="0000CC"/>
                        </a:solidFill>
                      </a:endParaRPr>
                    </a:p>
                  </a:txBody>
                  <a:tcPr/>
                </a:tc>
                <a:tc>
                  <a:txBody>
                    <a:bodyPr/>
                    <a:lstStyle/>
                    <a:p>
                      <a:r>
                        <a:rPr lang="en-US" dirty="0"/>
                        <a:t>String</a:t>
                      </a:r>
                    </a:p>
                  </a:txBody>
                  <a:tcPr/>
                </a:tc>
                <a:tc>
                  <a:txBody>
                    <a:bodyPr/>
                    <a:lstStyle/>
                    <a:p>
                      <a:r>
                        <a:rPr lang="en-US" dirty="0"/>
                        <a:t>Vendor for this software</a:t>
                      </a:r>
                    </a:p>
                  </a:txBody>
                  <a:tcPr/>
                </a:tc>
                <a:extLst>
                  <a:ext uri="{0D108BD9-81ED-4DB2-BD59-A6C34878D82A}">
                    <a16:rowId xmlns:a16="http://schemas.microsoft.com/office/drawing/2014/main" val="20227859"/>
                  </a:ext>
                </a:extLst>
              </a:tr>
              <a:tr h="370840">
                <a:tc>
                  <a:txBody>
                    <a:bodyPr/>
                    <a:lstStyle/>
                    <a:p>
                      <a:r>
                        <a:rPr lang="en-US" dirty="0" err="1">
                          <a:solidFill>
                            <a:srgbClr val="0000CC"/>
                          </a:solidFill>
                        </a:rPr>
                        <a:t>swVersionLabel</a:t>
                      </a:r>
                      <a:endParaRPr lang="en-US" dirty="0">
                        <a:solidFill>
                          <a:srgbClr val="0000CC"/>
                        </a:solidFill>
                      </a:endParaRPr>
                    </a:p>
                  </a:txBody>
                  <a:tcPr/>
                </a:tc>
                <a:tc>
                  <a:txBody>
                    <a:bodyPr/>
                    <a:lstStyle/>
                    <a:p>
                      <a:r>
                        <a:rPr lang="en-US" dirty="0"/>
                        <a:t>String</a:t>
                      </a:r>
                    </a:p>
                  </a:txBody>
                  <a:tcPr/>
                </a:tc>
                <a:tc>
                  <a:txBody>
                    <a:bodyPr/>
                    <a:lstStyle/>
                    <a:p>
                      <a:r>
                        <a:rPr lang="en-US" dirty="0"/>
                        <a:t>Semantic label for the software</a:t>
                      </a:r>
                    </a:p>
                  </a:txBody>
                  <a:tcPr/>
                </a:tc>
                <a:extLst>
                  <a:ext uri="{0D108BD9-81ED-4DB2-BD59-A6C34878D82A}">
                    <a16:rowId xmlns:a16="http://schemas.microsoft.com/office/drawing/2014/main" val="1234738205"/>
                  </a:ext>
                </a:extLst>
              </a:tr>
            </a:tbl>
          </a:graphicData>
        </a:graphic>
      </p:graphicFrame>
      <p:grpSp>
        <p:nvGrpSpPr>
          <p:cNvPr id="12" name="Group 11">
            <a:extLst>
              <a:ext uri="{FF2B5EF4-FFF2-40B4-BE49-F238E27FC236}">
                <a16:creationId xmlns:a16="http://schemas.microsoft.com/office/drawing/2014/main" id="{DA7D7B0A-78AA-4658-8470-8B54A553F3C1}"/>
              </a:ext>
            </a:extLst>
          </p:cNvPr>
          <p:cNvGrpSpPr/>
          <p:nvPr/>
        </p:nvGrpSpPr>
        <p:grpSpPr>
          <a:xfrm>
            <a:off x="-5269" y="-13353"/>
            <a:ext cx="6863269" cy="9157353"/>
            <a:chOff x="-5269" y="-17858"/>
            <a:chExt cx="6863269" cy="8598180"/>
          </a:xfrm>
        </p:grpSpPr>
        <p:sp>
          <p:nvSpPr>
            <p:cNvPr id="13" name="Rectangle 12">
              <a:extLst>
                <a:ext uri="{FF2B5EF4-FFF2-40B4-BE49-F238E27FC236}">
                  <a16:creationId xmlns:a16="http://schemas.microsoft.com/office/drawing/2014/main" id="{3E0EAFF4-D829-4F2D-A805-F493EF1A305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4" name="TextBox 13">
              <a:extLst>
                <a:ext uri="{FF2B5EF4-FFF2-40B4-BE49-F238E27FC236}">
                  <a16:creationId xmlns:a16="http://schemas.microsoft.com/office/drawing/2014/main" id="{4BFE4889-EA26-4E80-8967-7724F49C01A8}"/>
                </a:ext>
              </a:extLst>
            </p:cNvPr>
            <p:cNvSpPr txBox="1"/>
            <p:nvPr/>
          </p:nvSpPr>
          <p:spPr>
            <a:xfrm>
              <a:off x="314169" y="-17858"/>
              <a:ext cx="623600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(SDC) </a:t>
              </a:r>
              <a:r>
                <a:rPr lang="en-US" sz="2800" dirty="0" err="1">
                  <a:solidFill>
                    <a:schemeClr val="bg1"/>
                  </a:solidFill>
                  <a:latin typeface="Nokia Pure Headline" pitchFamily="34" charset="0"/>
                </a:rPr>
                <a:t>software_versions</a:t>
              </a:r>
              <a:r>
                <a:rPr lang="en-US" sz="2800" dirty="0">
                  <a:solidFill>
                    <a:schemeClr val="bg1"/>
                  </a:solidFill>
                  <a:latin typeface="Nokia Pure Headline" pitchFamily="34" charset="0"/>
                </a:rPr>
                <a:t> data type (R4+)</a:t>
              </a:r>
            </a:p>
          </p:txBody>
        </p:sp>
        <p:sp>
          <p:nvSpPr>
            <p:cNvPr id="15" name="Rectangle 14">
              <a:extLst>
                <a:ext uri="{FF2B5EF4-FFF2-40B4-BE49-F238E27FC236}">
                  <a16:creationId xmlns:a16="http://schemas.microsoft.com/office/drawing/2014/main" id="{7D06BE51-DFAB-43A3-8856-445BFE0C97DA}"/>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6" name="TextBox 15">
            <a:extLst>
              <a:ext uri="{FF2B5EF4-FFF2-40B4-BE49-F238E27FC236}">
                <a16:creationId xmlns:a16="http://schemas.microsoft.com/office/drawing/2014/main" id="{5773CA36-25E1-421B-94B1-00D4D9DD011C}"/>
              </a:ext>
            </a:extLst>
          </p:cNvPr>
          <p:cNvSpPr txBox="1"/>
          <p:nvPr/>
        </p:nvSpPr>
        <p:spPr>
          <a:xfrm>
            <a:off x="371020" y="1219200"/>
            <a:ext cx="5012141" cy="369332"/>
          </a:xfrm>
          <a:prstGeom prst="rect">
            <a:avLst/>
          </a:prstGeom>
          <a:noFill/>
        </p:spPr>
        <p:txBody>
          <a:bodyPr wrap="none" rtlCol="0">
            <a:spAutoFit/>
          </a:bodyPr>
          <a:lstStyle/>
          <a:p>
            <a:r>
              <a:rPr lang="en-US" dirty="0"/>
              <a:t>New Data Type for modeling PNF Software Versions</a:t>
            </a:r>
          </a:p>
        </p:txBody>
      </p:sp>
    </p:spTree>
    <p:extLst>
      <p:ext uri="{BB962C8B-B14F-4D97-AF65-F5344CB8AC3E}">
        <p14:creationId xmlns:p14="http://schemas.microsoft.com/office/powerpoint/2010/main" val="200898718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0588B45D-2A7D-4D7F-93F1-E53775C98A58}"/>
              </a:ext>
            </a:extLst>
          </p:cNvPr>
          <p:cNvGrpSpPr/>
          <p:nvPr/>
        </p:nvGrpSpPr>
        <p:grpSpPr>
          <a:xfrm>
            <a:off x="0" y="-64154"/>
            <a:ext cx="6863269" cy="9208154"/>
            <a:chOff x="-5269" y="-17858"/>
            <a:chExt cx="6863269" cy="8598180"/>
          </a:xfrm>
        </p:grpSpPr>
        <p:sp>
          <p:nvSpPr>
            <p:cNvPr id="14" name="Rectangle 13">
              <a:extLst>
                <a:ext uri="{FF2B5EF4-FFF2-40B4-BE49-F238E27FC236}">
                  <a16:creationId xmlns:a16="http://schemas.microsoft.com/office/drawing/2014/main" id="{2F255CD8-A913-4F07-B398-A029C4306BFA}"/>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5" name="TextBox 14">
              <a:extLst>
                <a:ext uri="{FF2B5EF4-FFF2-40B4-BE49-F238E27FC236}">
                  <a16:creationId xmlns:a16="http://schemas.microsoft.com/office/drawing/2014/main" id="{7AA04C5F-0ECE-4F77-8C66-0E29827BDF79}"/>
                </a:ext>
              </a:extLst>
            </p:cNvPr>
            <p:cNvSpPr txBox="1"/>
            <p:nvPr/>
          </p:nvSpPr>
          <p:spPr>
            <a:xfrm>
              <a:off x="1341690" y="-17858"/>
              <a:ext cx="4180953"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PNF PACKAGE (R4 DUBLIN)</a:t>
              </a:r>
            </a:p>
          </p:txBody>
        </p:sp>
        <p:sp>
          <p:nvSpPr>
            <p:cNvPr id="16" name="Rectangle 15">
              <a:extLst>
                <a:ext uri="{FF2B5EF4-FFF2-40B4-BE49-F238E27FC236}">
                  <a16:creationId xmlns:a16="http://schemas.microsoft.com/office/drawing/2014/main" id="{A9500F82-B8E2-41F9-877B-4A2BED99180E}"/>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17" name="Group 16">
            <a:extLst>
              <a:ext uri="{FF2B5EF4-FFF2-40B4-BE49-F238E27FC236}">
                <a16:creationId xmlns:a16="http://schemas.microsoft.com/office/drawing/2014/main" id="{23AA35F9-759F-461C-8719-92D08A7CD163}"/>
              </a:ext>
            </a:extLst>
          </p:cNvPr>
          <p:cNvGrpSpPr/>
          <p:nvPr/>
        </p:nvGrpSpPr>
        <p:grpSpPr>
          <a:xfrm>
            <a:off x="3238021" y="3681649"/>
            <a:ext cx="3374244" cy="1826808"/>
            <a:chOff x="522234" y="1396951"/>
            <a:chExt cx="3374244" cy="1826808"/>
          </a:xfrm>
        </p:grpSpPr>
        <p:pic>
          <p:nvPicPr>
            <p:cNvPr id="18" name="Picture 17">
              <a:extLst>
                <a:ext uri="{FF2B5EF4-FFF2-40B4-BE49-F238E27FC236}">
                  <a16:creationId xmlns:a16="http://schemas.microsoft.com/office/drawing/2014/main" id="{A657B15B-B8D2-402B-9CCB-8BEA9F5E6141}"/>
                </a:ext>
              </a:extLst>
            </p:cNvPr>
            <p:cNvPicPr>
              <a:picLocks noChangeAspect="1"/>
            </p:cNvPicPr>
            <p:nvPr/>
          </p:nvPicPr>
          <p:blipFill>
            <a:blip r:embed="rId2"/>
            <a:stretch>
              <a:fillRect/>
            </a:stretch>
          </p:blipFill>
          <p:spPr>
            <a:xfrm>
              <a:off x="522234" y="1790650"/>
              <a:ext cx="2460171" cy="1433109"/>
            </a:xfrm>
            <a:prstGeom prst="rect">
              <a:avLst/>
            </a:prstGeom>
          </p:spPr>
        </p:pic>
        <p:sp>
          <p:nvSpPr>
            <p:cNvPr id="19" name="TextBox 18">
              <a:extLst>
                <a:ext uri="{FF2B5EF4-FFF2-40B4-BE49-F238E27FC236}">
                  <a16:creationId xmlns:a16="http://schemas.microsoft.com/office/drawing/2014/main" id="{8941FAFF-A4DA-4BE5-AF63-543069ACBCEB}"/>
                </a:ext>
              </a:extLst>
            </p:cNvPr>
            <p:cNvSpPr txBox="1"/>
            <p:nvPr/>
          </p:nvSpPr>
          <p:spPr>
            <a:xfrm>
              <a:off x="2860232" y="1839839"/>
              <a:ext cx="1036246" cy="369332"/>
            </a:xfrm>
            <a:prstGeom prst="rect">
              <a:avLst/>
            </a:prstGeom>
            <a:noFill/>
          </p:spPr>
          <p:txBody>
            <a:bodyPr wrap="none" rtlCol="0">
              <a:spAutoFit/>
            </a:bodyPr>
            <a:lstStyle/>
            <a:p>
              <a:r>
                <a:rPr lang="en-US" b="1" dirty="0"/>
                <a:t>CSAR file</a:t>
              </a:r>
            </a:p>
          </p:txBody>
        </p:sp>
        <p:pic>
          <p:nvPicPr>
            <p:cNvPr id="20" name="Picture 19">
              <a:extLst>
                <a:ext uri="{FF2B5EF4-FFF2-40B4-BE49-F238E27FC236}">
                  <a16:creationId xmlns:a16="http://schemas.microsoft.com/office/drawing/2014/main" id="{F74C24E6-365E-4359-A06F-DD656BEED56B}"/>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138434" y="2195198"/>
              <a:ext cx="479843" cy="624011"/>
            </a:xfrm>
            <a:prstGeom prst="rect">
              <a:avLst/>
            </a:prstGeom>
          </p:spPr>
        </p:pic>
        <p:sp>
          <p:nvSpPr>
            <p:cNvPr id="21" name="Rectangle 20">
              <a:extLst>
                <a:ext uri="{FF2B5EF4-FFF2-40B4-BE49-F238E27FC236}">
                  <a16:creationId xmlns:a16="http://schemas.microsoft.com/office/drawing/2014/main" id="{FDDEEAA7-2102-491E-86F5-1B6E4175D779}"/>
                </a:ext>
              </a:extLst>
            </p:cNvPr>
            <p:cNvSpPr/>
            <p:nvPr/>
          </p:nvSpPr>
          <p:spPr>
            <a:xfrm>
              <a:off x="675231" y="1763931"/>
              <a:ext cx="3221247" cy="140638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EABCB0E-46C4-44D5-A180-383435C0EF74}"/>
                </a:ext>
              </a:extLst>
            </p:cNvPr>
            <p:cNvSpPr/>
            <p:nvPr/>
          </p:nvSpPr>
          <p:spPr>
            <a:xfrm>
              <a:off x="675230" y="1404679"/>
              <a:ext cx="3221247"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694A645D-D8DD-4BEC-B2CB-772B1FB752F7}"/>
                </a:ext>
              </a:extLst>
            </p:cNvPr>
            <p:cNvSpPr txBox="1"/>
            <p:nvPr/>
          </p:nvSpPr>
          <p:spPr>
            <a:xfrm>
              <a:off x="713650" y="1396951"/>
              <a:ext cx="1384995" cy="369332"/>
            </a:xfrm>
            <a:prstGeom prst="rect">
              <a:avLst/>
            </a:prstGeom>
            <a:noFill/>
          </p:spPr>
          <p:txBody>
            <a:bodyPr wrap="none" rtlCol="0">
              <a:spAutoFit/>
            </a:bodyPr>
            <a:lstStyle/>
            <a:p>
              <a:r>
                <a:rPr lang="en-US" b="1" dirty="0">
                  <a:solidFill>
                    <a:schemeClr val="bg1"/>
                  </a:solidFill>
                </a:rPr>
                <a:t>NF PACKAGE</a:t>
              </a:r>
            </a:p>
          </p:txBody>
        </p:sp>
        <p:sp>
          <p:nvSpPr>
            <p:cNvPr id="24" name="Right Brace 23">
              <a:extLst>
                <a:ext uri="{FF2B5EF4-FFF2-40B4-BE49-F238E27FC236}">
                  <a16:creationId xmlns:a16="http://schemas.microsoft.com/office/drawing/2014/main" id="{3828BF42-9727-4821-8882-D192EA247BDE}"/>
                </a:ext>
              </a:extLst>
            </p:cNvPr>
            <p:cNvSpPr/>
            <p:nvPr/>
          </p:nvSpPr>
          <p:spPr>
            <a:xfrm>
              <a:off x="2749550" y="1813118"/>
              <a:ext cx="152800" cy="1247581"/>
            </a:xfrm>
            <a:prstGeom prst="rightBrace">
              <a:avLst>
                <a:gd name="adj1" fmla="val 68676"/>
                <a:gd name="adj2"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33" name="Right Brace 32">
            <a:extLst>
              <a:ext uri="{FF2B5EF4-FFF2-40B4-BE49-F238E27FC236}">
                <a16:creationId xmlns:a16="http://schemas.microsoft.com/office/drawing/2014/main" id="{926C7984-5C4B-46FF-A753-88E762424C06}"/>
              </a:ext>
            </a:extLst>
          </p:cNvPr>
          <p:cNvSpPr/>
          <p:nvPr/>
        </p:nvSpPr>
        <p:spPr>
          <a:xfrm>
            <a:off x="2899439" y="504916"/>
            <a:ext cx="326204" cy="8562395"/>
          </a:xfrm>
          <a:prstGeom prst="rightBrace">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Rectangle 6">
            <a:extLst>
              <a:ext uri="{FF2B5EF4-FFF2-40B4-BE49-F238E27FC236}">
                <a16:creationId xmlns:a16="http://schemas.microsoft.com/office/drawing/2014/main" id="{E5A9D1DD-D2D8-4471-A205-F1956F14708D}"/>
              </a:ext>
            </a:extLst>
          </p:cNvPr>
          <p:cNvSpPr/>
          <p:nvPr/>
        </p:nvSpPr>
        <p:spPr>
          <a:xfrm>
            <a:off x="216892" y="855319"/>
            <a:ext cx="2556208" cy="133026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35B29014-D0F4-4A3B-8BDD-0B62192DE94D}"/>
              </a:ext>
            </a:extLst>
          </p:cNvPr>
          <p:cNvSpPr/>
          <p:nvPr/>
        </p:nvSpPr>
        <p:spPr>
          <a:xfrm>
            <a:off x="216891" y="496066"/>
            <a:ext cx="2556208"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79E78B2E-534B-4864-A7E3-713E469BA1EB}"/>
              </a:ext>
            </a:extLst>
          </p:cNvPr>
          <p:cNvSpPr txBox="1"/>
          <p:nvPr/>
        </p:nvSpPr>
        <p:spPr>
          <a:xfrm>
            <a:off x="247379" y="488338"/>
            <a:ext cx="1726436" cy="369332"/>
          </a:xfrm>
          <a:prstGeom prst="rect">
            <a:avLst/>
          </a:prstGeom>
          <a:noFill/>
        </p:spPr>
        <p:txBody>
          <a:bodyPr wrap="none" rtlCol="0">
            <a:spAutoFit/>
          </a:bodyPr>
          <a:lstStyle/>
          <a:p>
            <a:r>
              <a:rPr lang="en-US" b="1" dirty="0">
                <a:solidFill>
                  <a:schemeClr val="bg1"/>
                </a:solidFill>
              </a:rPr>
              <a:t>ALARM DEFINITIONS</a:t>
            </a:r>
          </a:p>
        </p:txBody>
      </p:sp>
      <p:pic>
        <p:nvPicPr>
          <p:cNvPr id="10" name="Picture 2" descr="C:\Users\cheung\AppData\Local\Temp\SNAGHTML648e60b.PNG">
            <a:extLst>
              <a:ext uri="{FF2B5EF4-FFF2-40B4-BE49-F238E27FC236}">
                <a16:creationId xmlns:a16="http://schemas.microsoft.com/office/drawing/2014/main" id="{14514DCA-6A08-494C-BCB9-6C0370FA335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74946" y="1212890"/>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DE8B4F5D-F908-4AE3-A6BA-D8DA1CF1BB25}"/>
              </a:ext>
            </a:extLst>
          </p:cNvPr>
          <p:cNvSpPr txBox="1"/>
          <p:nvPr/>
        </p:nvSpPr>
        <p:spPr>
          <a:xfrm>
            <a:off x="323830" y="997376"/>
            <a:ext cx="1642053" cy="1077218"/>
          </a:xfrm>
          <a:prstGeom prst="rect">
            <a:avLst/>
          </a:prstGeom>
          <a:noFill/>
        </p:spPr>
        <p:txBody>
          <a:bodyPr wrap="none" rtlCol="0">
            <a:spAutoFit/>
          </a:bodyPr>
          <a:lstStyle/>
          <a:p>
            <a:r>
              <a:rPr lang="en-US" sz="1600" b="1" dirty="0"/>
              <a:t>YAML Definitions</a:t>
            </a:r>
          </a:p>
          <a:p>
            <a:r>
              <a:rPr lang="en-US" sz="1200" dirty="0"/>
              <a:t>(Vendor provided)</a:t>
            </a:r>
          </a:p>
          <a:p>
            <a:r>
              <a:rPr lang="en-US" sz="1200" dirty="0"/>
              <a:t>Alarm Dictionary</a:t>
            </a:r>
          </a:p>
          <a:p>
            <a:r>
              <a:rPr lang="en-US" sz="1200" dirty="0"/>
              <a:t>&amp; Sub-tending faults</a:t>
            </a:r>
          </a:p>
          <a:p>
            <a:r>
              <a:rPr lang="en-US" sz="1200" dirty="0"/>
              <a:t>[Static Info]</a:t>
            </a:r>
          </a:p>
        </p:txBody>
      </p:sp>
      <p:sp>
        <p:nvSpPr>
          <p:cNvPr id="28" name="Rectangle 27">
            <a:extLst>
              <a:ext uri="{FF2B5EF4-FFF2-40B4-BE49-F238E27FC236}">
                <a16:creationId xmlns:a16="http://schemas.microsoft.com/office/drawing/2014/main" id="{909EF4F6-A439-4FB5-BCE2-045FB5F71E69}"/>
              </a:ext>
            </a:extLst>
          </p:cNvPr>
          <p:cNvSpPr/>
          <p:nvPr/>
        </p:nvSpPr>
        <p:spPr>
          <a:xfrm>
            <a:off x="216892" y="2603855"/>
            <a:ext cx="2556208" cy="200604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81033B1A-74C6-4BD9-A676-733F132D44B7}"/>
              </a:ext>
            </a:extLst>
          </p:cNvPr>
          <p:cNvSpPr/>
          <p:nvPr/>
        </p:nvSpPr>
        <p:spPr>
          <a:xfrm>
            <a:off x="216891" y="2244603"/>
            <a:ext cx="2556208"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466EBFDF-B6C4-4201-9A3D-33BEC421294A}"/>
              </a:ext>
            </a:extLst>
          </p:cNvPr>
          <p:cNvSpPr txBox="1"/>
          <p:nvPr/>
        </p:nvSpPr>
        <p:spPr>
          <a:xfrm>
            <a:off x="274177" y="2236875"/>
            <a:ext cx="2240293" cy="369332"/>
          </a:xfrm>
          <a:prstGeom prst="rect">
            <a:avLst/>
          </a:prstGeom>
          <a:noFill/>
        </p:spPr>
        <p:txBody>
          <a:bodyPr wrap="none" rtlCol="0">
            <a:spAutoFit/>
          </a:bodyPr>
          <a:lstStyle/>
          <a:p>
            <a:r>
              <a:rPr lang="en-US" b="1" dirty="0">
                <a:solidFill>
                  <a:schemeClr val="bg1"/>
                </a:solidFill>
              </a:rPr>
              <a:t>MEASUREMENT DEFS</a:t>
            </a:r>
          </a:p>
        </p:txBody>
      </p:sp>
      <p:sp>
        <p:nvSpPr>
          <p:cNvPr id="32" name="TextBox 31">
            <a:extLst>
              <a:ext uri="{FF2B5EF4-FFF2-40B4-BE49-F238E27FC236}">
                <a16:creationId xmlns:a16="http://schemas.microsoft.com/office/drawing/2014/main" id="{BEE1CBC4-CDA1-48B4-AAF6-9DB01CB53BF3}"/>
              </a:ext>
            </a:extLst>
          </p:cNvPr>
          <p:cNvSpPr txBox="1"/>
          <p:nvPr/>
        </p:nvSpPr>
        <p:spPr>
          <a:xfrm>
            <a:off x="367569" y="2853182"/>
            <a:ext cx="1642053" cy="707886"/>
          </a:xfrm>
          <a:prstGeom prst="rect">
            <a:avLst/>
          </a:prstGeom>
          <a:noFill/>
        </p:spPr>
        <p:txBody>
          <a:bodyPr wrap="none" rtlCol="0">
            <a:spAutoFit/>
          </a:bodyPr>
          <a:lstStyle/>
          <a:p>
            <a:r>
              <a:rPr lang="en-US" sz="1600" b="1" dirty="0"/>
              <a:t>YAML Definitions</a:t>
            </a:r>
          </a:p>
          <a:p>
            <a:r>
              <a:rPr lang="en-US" sz="1200" dirty="0"/>
              <a:t>(Vendor provided)</a:t>
            </a:r>
          </a:p>
          <a:p>
            <a:r>
              <a:rPr lang="en-US" sz="1200" dirty="0"/>
              <a:t>Meas. Dictionary</a:t>
            </a:r>
          </a:p>
        </p:txBody>
      </p:sp>
      <p:pic>
        <p:nvPicPr>
          <p:cNvPr id="34" name="Picture 2" descr="C:\Users\cheung\AppData\Local\Temp\SNAGHTML648e60b.PNG">
            <a:extLst>
              <a:ext uri="{FF2B5EF4-FFF2-40B4-BE49-F238E27FC236}">
                <a16:creationId xmlns:a16="http://schemas.microsoft.com/office/drawing/2014/main" id="{924F5154-BB0A-4F83-9D0B-F44204C517E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72870" y="3027064"/>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35" name="TextBox 34">
            <a:extLst>
              <a:ext uri="{FF2B5EF4-FFF2-40B4-BE49-F238E27FC236}">
                <a16:creationId xmlns:a16="http://schemas.microsoft.com/office/drawing/2014/main" id="{8327E6BC-771A-4577-96E2-72BEE635A5C3}"/>
              </a:ext>
            </a:extLst>
          </p:cNvPr>
          <p:cNvSpPr txBox="1"/>
          <p:nvPr/>
        </p:nvSpPr>
        <p:spPr>
          <a:xfrm>
            <a:off x="367569" y="3820937"/>
            <a:ext cx="1382686" cy="769441"/>
          </a:xfrm>
          <a:prstGeom prst="rect">
            <a:avLst/>
          </a:prstGeom>
          <a:noFill/>
        </p:spPr>
        <p:txBody>
          <a:bodyPr wrap="none" rtlCol="0">
            <a:spAutoFit/>
          </a:bodyPr>
          <a:lstStyle/>
          <a:p>
            <a:r>
              <a:rPr lang="en-US" sz="1600" b="1" dirty="0"/>
              <a:t>Measurement</a:t>
            </a:r>
          </a:p>
          <a:p>
            <a:r>
              <a:rPr lang="en-US" sz="1600" b="1" dirty="0"/>
              <a:t>Schema</a:t>
            </a:r>
          </a:p>
          <a:p>
            <a:r>
              <a:rPr lang="en-US" sz="1200" dirty="0"/>
              <a:t>(Vendor provided)</a:t>
            </a:r>
          </a:p>
        </p:txBody>
      </p:sp>
      <p:pic>
        <p:nvPicPr>
          <p:cNvPr id="41" name="Picture 2" descr="C:\Users\cheung\AppData\Local\Temp\SNAGHTML648e60b.PNG">
            <a:extLst>
              <a:ext uri="{FF2B5EF4-FFF2-40B4-BE49-F238E27FC236}">
                <a16:creationId xmlns:a16="http://schemas.microsoft.com/office/drawing/2014/main" id="{D216BBC5-7B44-4AC8-B998-4D27255CC27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3061" y="5079903"/>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42" name="TextBox 41">
            <a:extLst>
              <a:ext uri="{FF2B5EF4-FFF2-40B4-BE49-F238E27FC236}">
                <a16:creationId xmlns:a16="http://schemas.microsoft.com/office/drawing/2014/main" id="{B23DBACB-F337-482F-8719-11BC1A3C8B13}"/>
              </a:ext>
            </a:extLst>
          </p:cNvPr>
          <p:cNvSpPr txBox="1"/>
          <p:nvPr/>
        </p:nvSpPr>
        <p:spPr>
          <a:xfrm>
            <a:off x="355186" y="5825231"/>
            <a:ext cx="1597489" cy="523220"/>
          </a:xfrm>
          <a:prstGeom prst="rect">
            <a:avLst/>
          </a:prstGeom>
          <a:noFill/>
        </p:spPr>
        <p:txBody>
          <a:bodyPr wrap="none" rtlCol="0">
            <a:spAutoFit/>
          </a:bodyPr>
          <a:lstStyle/>
          <a:p>
            <a:r>
              <a:rPr lang="en-US" sz="1600" dirty="0"/>
              <a:t>YAML Definitions</a:t>
            </a:r>
          </a:p>
          <a:p>
            <a:r>
              <a:rPr lang="en-US" sz="1200" dirty="0"/>
              <a:t>(Vendor provided)</a:t>
            </a:r>
          </a:p>
        </p:txBody>
      </p:sp>
      <p:pic>
        <p:nvPicPr>
          <p:cNvPr id="43" name="Picture 2" descr="C:\Users\cheung\AppData\Local\Temp\SNAGHTML648e60b.PNG">
            <a:extLst>
              <a:ext uri="{FF2B5EF4-FFF2-40B4-BE49-F238E27FC236}">
                <a16:creationId xmlns:a16="http://schemas.microsoft.com/office/drawing/2014/main" id="{59B4A13B-8A02-4DB7-9882-B03BFBEDCED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19160" y="5857652"/>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44" name="TextBox 43">
            <a:extLst>
              <a:ext uri="{FF2B5EF4-FFF2-40B4-BE49-F238E27FC236}">
                <a16:creationId xmlns:a16="http://schemas.microsoft.com/office/drawing/2014/main" id="{A9C47C92-EEAF-474C-849B-FD7369AC8DAB}"/>
              </a:ext>
            </a:extLst>
          </p:cNvPr>
          <p:cNvSpPr txBox="1"/>
          <p:nvPr/>
        </p:nvSpPr>
        <p:spPr>
          <a:xfrm>
            <a:off x="355186" y="5008634"/>
            <a:ext cx="1359859" cy="769441"/>
          </a:xfrm>
          <a:prstGeom prst="rect">
            <a:avLst/>
          </a:prstGeom>
          <a:noFill/>
        </p:spPr>
        <p:txBody>
          <a:bodyPr wrap="none" rtlCol="0">
            <a:spAutoFit/>
          </a:bodyPr>
          <a:lstStyle/>
          <a:p>
            <a:r>
              <a:rPr lang="en-US" sz="1600" dirty="0"/>
              <a:t>Configuration</a:t>
            </a:r>
          </a:p>
          <a:p>
            <a:r>
              <a:rPr lang="en-US" sz="1600" dirty="0"/>
              <a:t>Schema</a:t>
            </a:r>
          </a:p>
          <a:p>
            <a:r>
              <a:rPr lang="en-US" sz="1200" dirty="0"/>
              <a:t>(Vendor provided)</a:t>
            </a:r>
          </a:p>
        </p:txBody>
      </p:sp>
      <p:grpSp>
        <p:nvGrpSpPr>
          <p:cNvPr id="45" name="Group 44">
            <a:extLst>
              <a:ext uri="{FF2B5EF4-FFF2-40B4-BE49-F238E27FC236}">
                <a16:creationId xmlns:a16="http://schemas.microsoft.com/office/drawing/2014/main" id="{BB65D370-A398-455F-B8B8-7C3DDD22DC94}"/>
              </a:ext>
            </a:extLst>
          </p:cNvPr>
          <p:cNvGrpSpPr/>
          <p:nvPr/>
        </p:nvGrpSpPr>
        <p:grpSpPr>
          <a:xfrm>
            <a:off x="216891" y="4661376"/>
            <a:ext cx="2556209" cy="1773369"/>
            <a:chOff x="675230" y="1396951"/>
            <a:chExt cx="3221248" cy="1773369"/>
          </a:xfrm>
        </p:grpSpPr>
        <p:sp>
          <p:nvSpPr>
            <p:cNvPr id="46" name="Rectangle 45">
              <a:extLst>
                <a:ext uri="{FF2B5EF4-FFF2-40B4-BE49-F238E27FC236}">
                  <a16:creationId xmlns:a16="http://schemas.microsoft.com/office/drawing/2014/main" id="{826B0985-081E-4C2B-A06E-BA3EF79E57DE}"/>
                </a:ext>
              </a:extLst>
            </p:cNvPr>
            <p:cNvSpPr/>
            <p:nvPr/>
          </p:nvSpPr>
          <p:spPr>
            <a:xfrm>
              <a:off x="675231" y="1763931"/>
              <a:ext cx="3221247" cy="140638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3E89A19E-5E05-40E5-A121-171853931F9B}"/>
                </a:ext>
              </a:extLst>
            </p:cNvPr>
            <p:cNvSpPr/>
            <p:nvPr/>
          </p:nvSpPr>
          <p:spPr>
            <a:xfrm>
              <a:off x="675230" y="1404679"/>
              <a:ext cx="3221247"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32914576-C48F-4052-B073-5DCB88455384}"/>
                </a:ext>
              </a:extLst>
            </p:cNvPr>
            <p:cNvSpPr txBox="1"/>
            <p:nvPr/>
          </p:nvSpPr>
          <p:spPr>
            <a:xfrm>
              <a:off x="713650" y="1396951"/>
              <a:ext cx="2941274" cy="369332"/>
            </a:xfrm>
            <a:prstGeom prst="rect">
              <a:avLst/>
            </a:prstGeom>
            <a:noFill/>
          </p:spPr>
          <p:txBody>
            <a:bodyPr wrap="none" rtlCol="0">
              <a:spAutoFit/>
            </a:bodyPr>
            <a:lstStyle/>
            <a:p>
              <a:r>
                <a:rPr lang="en-US" b="1" dirty="0">
                  <a:solidFill>
                    <a:schemeClr val="bg1"/>
                  </a:solidFill>
                </a:rPr>
                <a:t>CONFIGURATION DEFS</a:t>
              </a:r>
            </a:p>
          </p:txBody>
        </p:sp>
      </p:grpSp>
      <p:sp>
        <p:nvSpPr>
          <p:cNvPr id="2" name="TextBox 1">
            <a:extLst>
              <a:ext uri="{FF2B5EF4-FFF2-40B4-BE49-F238E27FC236}">
                <a16:creationId xmlns:a16="http://schemas.microsoft.com/office/drawing/2014/main" id="{E45C4CA5-AB09-4113-B37C-AC511B816FDE}"/>
              </a:ext>
            </a:extLst>
          </p:cNvPr>
          <p:cNvSpPr txBox="1"/>
          <p:nvPr/>
        </p:nvSpPr>
        <p:spPr>
          <a:xfrm>
            <a:off x="3351983" y="5895858"/>
            <a:ext cx="3260282" cy="1785104"/>
          </a:xfrm>
          <a:prstGeom prst="rect">
            <a:avLst/>
          </a:prstGeom>
          <a:noFill/>
        </p:spPr>
        <p:txBody>
          <a:bodyPr wrap="square" rtlCol="0">
            <a:spAutoFit/>
          </a:bodyPr>
          <a:lstStyle/>
          <a:p>
            <a:r>
              <a:rPr lang="en-US" sz="1100" dirty="0"/>
              <a:t>Need to define a common “template” that all vendors </a:t>
            </a:r>
          </a:p>
          <a:p>
            <a:r>
              <a:rPr lang="en-US" sz="1100" dirty="0"/>
              <a:t>Provide dictionaries for. DCAE-DS responsible for reading these files. Closed Loop. Vendor describe alarms being sent. Definition what alarms correlated to (collecting, triggers). CLAMP performs analysis, design of who uses it is SDC. Holmes monitoring micro-services (to receive alarms).</a:t>
            </a:r>
          </a:p>
          <a:p>
            <a:endParaRPr lang="en-US" sz="1100" dirty="0"/>
          </a:p>
          <a:p>
            <a:r>
              <a:rPr lang="en-US" sz="1100" dirty="0"/>
              <a:t>Communication STANDARDS we want to support?</a:t>
            </a:r>
          </a:p>
          <a:p>
            <a:r>
              <a:rPr lang="en-US" sz="1100" dirty="0"/>
              <a:t>[Data Format]</a:t>
            </a:r>
          </a:p>
        </p:txBody>
      </p:sp>
      <p:sp>
        <p:nvSpPr>
          <p:cNvPr id="50" name="TextBox 49">
            <a:extLst>
              <a:ext uri="{FF2B5EF4-FFF2-40B4-BE49-F238E27FC236}">
                <a16:creationId xmlns:a16="http://schemas.microsoft.com/office/drawing/2014/main" id="{5EAE197E-C8C8-4058-BBAE-3A747B4EFD42}"/>
              </a:ext>
            </a:extLst>
          </p:cNvPr>
          <p:cNvSpPr txBox="1"/>
          <p:nvPr/>
        </p:nvSpPr>
        <p:spPr>
          <a:xfrm>
            <a:off x="3238021" y="7796692"/>
            <a:ext cx="3260282" cy="938719"/>
          </a:xfrm>
          <a:prstGeom prst="rect">
            <a:avLst/>
          </a:prstGeom>
          <a:noFill/>
        </p:spPr>
        <p:txBody>
          <a:bodyPr wrap="square" rtlCol="0">
            <a:spAutoFit/>
          </a:bodyPr>
          <a:lstStyle/>
          <a:p>
            <a:r>
              <a:rPr lang="en-US" sz="1100" dirty="0"/>
              <a:t>PNF Alarm #22</a:t>
            </a:r>
          </a:p>
          <a:p>
            <a:r>
              <a:rPr lang="en-US" sz="1100" dirty="0"/>
              <a:t>#22 S/W problem </a:t>
            </a:r>
            <a:r>
              <a:rPr lang="en-US" sz="1100" dirty="0" err="1"/>
              <a:t>xyz</a:t>
            </a:r>
            <a:endParaRPr lang="en-US" sz="1100" dirty="0"/>
          </a:p>
          <a:p>
            <a:r>
              <a:rPr lang="en-US" sz="1100" dirty="0"/>
              <a:t>VES = fault fields; “fault’ domain publish DMaaP</a:t>
            </a:r>
          </a:p>
          <a:p>
            <a:r>
              <a:rPr lang="en-US" sz="1100" dirty="0"/>
              <a:t>Clamp, Analytic, Holmes – [#22 event]</a:t>
            </a:r>
          </a:p>
          <a:p>
            <a:r>
              <a:rPr lang="en-US" sz="1100" dirty="0"/>
              <a:t>Dictionary looks up #22 -&gt; </a:t>
            </a:r>
          </a:p>
        </p:txBody>
      </p:sp>
      <p:sp>
        <p:nvSpPr>
          <p:cNvPr id="52" name="TextBox 51">
            <a:extLst>
              <a:ext uri="{FF2B5EF4-FFF2-40B4-BE49-F238E27FC236}">
                <a16:creationId xmlns:a16="http://schemas.microsoft.com/office/drawing/2014/main" id="{85570E61-E1E7-4BCE-A04E-DAEFB60D8D0F}"/>
              </a:ext>
            </a:extLst>
          </p:cNvPr>
          <p:cNvSpPr txBox="1"/>
          <p:nvPr/>
        </p:nvSpPr>
        <p:spPr>
          <a:xfrm>
            <a:off x="355185" y="6887606"/>
            <a:ext cx="1721265" cy="769441"/>
          </a:xfrm>
          <a:prstGeom prst="rect">
            <a:avLst/>
          </a:prstGeom>
          <a:noFill/>
        </p:spPr>
        <p:txBody>
          <a:bodyPr wrap="square" rtlCol="0">
            <a:spAutoFit/>
          </a:bodyPr>
          <a:lstStyle/>
          <a:p>
            <a:r>
              <a:rPr lang="en-US" sz="1600" b="1" dirty="0"/>
              <a:t>Events</a:t>
            </a:r>
          </a:p>
          <a:p>
            <a:r>
              <a:rPr lang="en-US" sz="1600" b="1" dirty="0"/>
              <a:t>YAML Definitions</a:t>
            </a:r>
          </a:p>
          <a:p>
            <a:r>
              <a:rPr lang="en-US" sz="1200" dirty="0"/>
              <a:t>(</a:t>
            </a:r>
            <a:r>
              <a:rPr lang="en-US" sz="1200" dirty="0" err="1"/>
              <a:t>pnfRegistration</a:t>
            </a:r>
            <a:r>
              <a:rPr lang="en-US" sz="1200" dirty="0"/>
              <a:t>, </a:t>
            </a:r>
            <a:r>
              <a:rPr lang="en-US" sz="1200" dirty="0" err="1"/>
              <a:t>HVVes</a:t>
            </a:r>
            <a:r>
              <a:rPr lang="en-US" sz="1200" dirty="0"/>
              <a:t>)</a:t>
            </a:r>
          </a:p>
        </p:txBody>
      </p:sp>
      <p:pic>
        <p:nvPicPr>
          <p:cNvPr id="53" name="Picture 2" descr="C:\Users\cheung\AppData\Local\Temp\SNAGHTML648e60b.PNG">
            <a:extLst>
              <a:ext uri="{FF2B5EF4-FFF2-40B4-BE49-F238E27FC236}">
                <a16:creationId xmlns:a16="http://schemas.microsoft.com/office/drawing/2014/main" id="{1D645560-F9B3-49C2-A4D9-05FBB0A78A7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6184" y="6902238"/>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56" name="Rectangle 55">
            <a:extLst>
              <a:ext uri="{FF2B5EF4-FFF2-40B4-BE49-F238E27FC236}">
                <a16:creationId xmlns:a16="http://schemas.microsoft.com/office/drawing/2014/main" id="{010AB7D0-B842-4ED2-9608-3B932468F4E5}"/>
              </a:ext>
            </a:extLst>
          </p:cNvPr>
          <p:cNvSpPr/>
          <p:nvPr/>
        </p:nvSpPr>
        <p:spPr>
          <a:xfrm>
            <a:off x="216891" y="6852732"/>
            <a:ext cx="2556208" cy="8906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8AB8FE3E-42C0-43D2-B60A-64CC411CD9C9}"/>
              </a:ext>
            </a:extLst>
          </p:cNvPr>
          <p:cNvSpPr/>
          <p:nvPr/>
        </p:nvSpPr>
        <p:spPr>
          <a:xfrm>
            <a:off x="216890" y="6493479"/>
            <a:ext cx="2556208"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a:extLst>
              <a:ext uri="{FF2B5EF4-FFF2-40B4-BE49-F238E27FC236}">
                <a16:creationId xmlns:a16="http://schemas.microsoft.com/office/drawing/2014/main" id="{5E50D454-C80F-460D-97E7-6B4F554E812D}"/>
              </a:ext>
            </a:extLst>
          </p:cNvPr>
          <p:cNvSpPr txBox="1"/>
          <p:nvPr/>
        </p:nvSpPr>
        <p:spPr>
          <a:xfrm>
            <a:off x="247378" y="6485751"/>
            <a:ext cx="1334211" cy="369332"/>
          </a:xfrm>
          <a:prstGeom prst="rect">
            <a:avLst/>
          </a:prstGeom>
          <a:noFill/>
        </p:spPr>
        <p:txBody>
          <a:bodyPr wrap="none" rtlCol="0">
            <a:spAutoFit/>
          </a:bodyPr>
          <a:lstStyle/>
          <a:p>
            <a:r>
              <a:rPr lang="en-US" b="1" dirty="0">
                <a:solidFill>
                  <a:schemeClr val="bg1"/>
                </a:solidFill>
              </a:rPr>
              <a:t>EVENT DEFS</a:t>
            </a:r>
          </a:p>
        </p:txBody>
      </p:sp>
      <p:sp>
        <p:nvSpPr>
          <p:cNvPr id="51" name="TextBox 50">
            <a:extLst>
              <a:ext uri="{FF2B5EF4-FFF2-40B4-BE49-F238E27FC236}">
                <a16:creationId xmlns:a16="http://schemas.microsoft.com/office/drawing/2014/main" id="{37AFEB0A-858F-4AE4-9313-BD88AA068573}"/>
              </a:ext>
            </a:extLst>
          </p:cNvPr>
          <p:cNvSpPr txBox="1"/>
          <p:nvPr/>
        </p:nvSpPr>
        <p:spPr>
          <a:xfrm>
            <a:off x="355185" y="8211561"/>
            <a:ext cx="1721265" cy="769441"/>
          </a:xfrm>
          <a:prstGeom prst="rect">
            <a:avLst/>
          </a:prstGeom>
          <a:noFill/>
        </p:spPr>
        <p:txBody>
          <a:bodyPr wrap="square" rtlCol="0">
            <a:spAutoFit/>
          </a:bodyPr>
          <a:lstStyle/>
          <a:p>
            <a:r>
              <a:rPr lang="en-US" sz="1600" dirty="0"/>
              <a:t>NF Ext Controller</a:t>
            </a:r>
          </a:p>
          <a:p>
            <a:r>
              <a:rPr lang="en-US" sz="1600" dirty="0"/>
              <a:t>Ansible Playbooks</a:t>
            </a:r>
          </a:p>
          <a:p>
            <a:r>
              <a:rPr lang="en-US" sz="1200" dirty="0"/>
              <a:t>(Ansible Configuration)</a:t>
            </a:r>
          </a:p>
        </p:txBody>
      </p:sp>
      <p:pic>
        <p:nvPicPr>
          <p:cNvPr id="54" name="Picture 2" descr="C:\Users\cheung\AppData\Local\Temp\SNAGHTML648e60b.PNG">
            <a:extLst>
              <a:ext uri="{FF2B5EF4-FFF2-40B4-BE49-F238E27FC236}">
                <a16:creationId xmlns:a16="http://schemas.microsoft.com/office/drawing/2014/main" id="{90C0F3BA-4C51-4287-8B18-28151797A81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19159" y="8396382"/>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59" name="Rectangle 58">
            <a:extLst>
              <a:ext uri="{FF2B5EF4-FFF2-40B4-BE49-F238E27FC236}">
                <a16:creationId xmlns:a16="http://schemas.microsoft.com/office/drawing/2014/main" id="{F164CBAB-9575-49DF-8AC5-FDD947DB4DE2}"/>
              </a:ext>
            </a:extLst>
          </p:cNvPr>
          <p:cNvSpPr/>
          <p:nvPr/>
        </p:nvSpPr>
        <p:spPr>
          <a:xfrm>
            <a:off x="216891" y="8176687"/>
            <a:ext cx="2556208" cy="8906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7C6749B2-B292-48DB-811E-8882CB1C9F37}"/>
              </a:ext>
            </a:extLst>
          </p:cNvPr>
          <p:cNvSpPr/>
          <p:nvPr/>
        </p:nvSpPr>
        <p:spPr>
          <a:xfrm>
            <a:off x="216890" y="7817434"/>
            <a:ext cx="2556208"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a:extLst>
              <a:ext uri="{FF2B5EF4-FFF2-40B4-BE49-F238E27FC236}">
                <a16:creationId xmlns:a16="http://schemas.microsoft.com/office/drawing/2014/main" id="{96E8ADF3-6D1D-467E-B466-ED3641D2F957}"/>
              </a:ext>
            </a:extLst>
          </p:cNvPr>
          <p:cNvSpPr txBox="1"/>
          <p:nvPr/>
        </p:nvSpPr>
        <p:spPr>
          <a:xfrm>
            <a:off x="247378" y="7809706"/>
            <a:ext cx="1736950" cy="369332"/>
          </a:xfrm>
          <a:prstGeom prst="rect">
            <a:avLst/>
          </a:prstGeom>
          <a:noFill/>
        </p:spPr>
        <p:txBody>
          <a:bodyPr wrap="none" rtlCol="0">
            <a:spAutoFit/>
          </a:bodyPr>
          <a:lstStyle/>
          <a:p>
            <a:r>
              <a:rPr lang="en-US" b="1" dirty="0">
                <a:solidFill>
                  <a:schemeClr val="bg1"/>
                </a:solidFill>
              </a:rPr>
              <a:t>PLAYBOOK DEFS</a:t>
            </a:r>
          </a:p>
        </p:txBody>
      </p:sp>
      <p:sp>
        <p:nvSpPr>
          <p:cNvPr id="55" name="TextBox 54">
            <a:extLst>
              <a:ext uri="{FF2B5EF4-FFF2-40B4-BE49-F238E27FC236}">
                <a16:creationId xmlns:a16="http://schemas.microsoft.com/office/drawing/2014/main" id="{2C8D76B5-F9E5-4405-8D2D-C45EB7991DDF}"/>
              </a:ext>
            </a:extLst>
          </p:cNvPr>
          <p:cNvSpPr txBox="1"/>
          <p:nvPr/>
        </p:nvSpPr>
        <p:spPr>
          <a:xfrm>
            <a:off x="3870404" y="2356619"/>
            <a:ext cx="1721265" cy="338554"/>
          </a:xfrm>
          <a:prstGeom prst="rect">
            <a:avLst/>
          </a:prstGeom>
          <a:noFill/>
        </p:spPr>
        <p:txBody>
          <a:bodyPr wrap="square" rtlCol="0">
            <a:spAutoFit/>
          </a:bodyPr>
          <a:lstStyle/>
          <a:p>
            <a:r>
              <a:rPr lang="en-US" sz="1600" dirty="0"/>
              <a:t>Identify Controller</a:t>
            </a:r>
            <a:endParaRPr lang="en-US" sz="1200" dirty="0"/>
          </a:p>
        </p:txBody>
      </p:sp>
      <p:pic>
        <p:nvPicPr>
          <p:cNvPr id="62" name="Picture 2" descr="C:\Users\cheung\AppData\Local\Temp\SNAGHTML648e60b.PNG">
            <a:extLst>
              <a:ext uri="{FF2B5EF4-FFF2-40B4-BE49-F238E27FC236}">
                <a16:creationId xmlns:a16="http://schemas.microsoft.com/office/drawing/2014/main" id="{48BB7B89-2DE5-4DF9-AC34-84C86ECD7AD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38615" y="2488830"/>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63" name="Rectangle 62">
            <a:extLst>
              <a:ext uri="{FF2B5EF4-FFF2-40B4-BE49-F238E27FC236}">
                <a16:creationId xmlns:a16="http://schemas.microsoft.com/office/drawing/2014/main" id="{2D850DA6-7976-4D39-B1AA-7F0A709630FA}"/>
              </a:ext>
            </a:extLst>
          </p:cNvPr>
          <p:cNvSpPr/>
          <p:nvPr/>
        </p:nvSpPr>
        <p:spPr>
          <a:xfrm>
            <a:off x="3732110" y="2321745"/>
            <a:ext cx="2556208" cy="8906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a:extLst>
              <a:ext uri="{FF2B5EF4-FFF2-40B4-BE49-F238E27FC236}">
                <a16:creationId xmlns:a16="http://schemas.microsoft.com/office/drawing/2014/main" id="{7E80BBCB-C0B3-45B6-98BE-239D6A820BB1}"/>
              </a:ext>
            </a:extLst>
          </p:cNvPr>
          <p:cNvSpPr/>
          <p:nvPr/>
        </p:nvSpPr>
        <p:spPr>
          <a:xfrm>
            <a:off x="3732109" y="1962492"/>
            <a:ext cx="2556208"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F38000A3-3848-4A0C-B8AC-1C7285569C3D}"/>
              </a:ext>
            </a:extLst>
          </p:cNvPr>
          <p:cNvSpPr txBox="1"/>
          <p:nvPr/>
        </p:nvSpPr>
        <p:spPr>
          <a:xfrm>
            <a:off x="3762597" y="1954764"/>
            <a:ext cx="864339" cy="369332"/>
          </a:xfrm>
          <a:prstGeom prst="rect">
            <a:avLst/>
          </a:prstGeom>
          <a:noFill/>
        </p:spPr>
        <p:txBody>
          <a:bodyPr wrap="none" rtlCol="0">
            <a:spAutoFit/>
          </a:bodyPr>
          <a:lstStyle/>
          <a:p>
            <a:r>
              <a:rPr lang="en-US" b="1" dirty="0">
                <a:solidFill>
                  <a:schemeClr val="bg1"/>
                </a:solidFill>
              </a:rPr>
              <a:t>POLICY</a:t>
            </a:r>
          </a:p>
        </p:txBody>
      </p:sp>
      <p:sp>
        <p:nvSpPr>
          <p:cNvPr id="66" name="TextBox 65">
            <a:extLst>
              <a:ext uri="{FF2B5EF4-FFF2-40B4-BE49-F238E27FC236}">
                <a16:creationId xmlns:a16="http://schemas.microsoft.com/office/drawing/2014/main" id="{97C855F1-EF18-414D-928B-6D7992F1099F}"/>
              </a:ext>
            </a:extLst>
          </p:cNvPr>
          <p:cNvSpPr txBox="1"/>
          <p:nvPr/>
        </p:nvSpPr>
        <p:spPr>
          <a:xfrm rot="20198361">
            <a:off x="3879785" y="2051217"/>
            <a:ext cx="2477778" cy="954107"/>
          </a:xfrm>
          <a:prstGeom prst="rect">
            <a:avLst/>
          </a:prstGeom>
          <a:noFill/>
        </p:spPr>
        <p:txBody>
          <a:bodyPr wrap="square" rtlCol="0">
            <a:spAutoFit/>
          </a:bodyPr>
          <a:lstStyle/>
          <a:p>
            <a:r>
              <a:rPr lang="en-US" sz="2800" b="1" dirty="0">
                <a:solidFill>
                  <a:srgbClr val="0000CC"/>
                </a:solidFill>
              </a:rPr>
              <a:t>UNDER DISCUSSION</a:t>
            </a:r>
            <a:endParaRPr lang="en-US" sz="2000" b="1" dirty="0">
              <a:solidFill>
                <a:srgbClr val="0000CC"/>
              </a:solidFill>
            </a:endParaRPr>
          </a:p>
        </p:txBody>
      </p:sp>
      <p:pic>
        <p:nvPicPr>
          <p:cNvPr id="67" name="Picture 66">
            <a:extLst>
              <a:ext uri="{FF2B5EF4-FFF2-40B4-BE49-F238E27FC236}">
                <a16:creationId xmlns:a16="http://schemas.microsoft.com/office/drawing/2014/main" id="{0B583EFC-2421-4162-9822-2C136AF6E0F4}"/>
              </a:ext>
            </a:extLst>
          </p:cNvPr>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5293959" y="2727492"/>
            <a:ext cx="339142" cy="406058"/>
          </a:xfrm>
          <a:prstGeom prst="rect">
            <a:avLst/>
          </a:prstGeom>
        </p:spPr>
      </p:pic>
      <p:sp>
        <p:nvSpPr>
          <p:cNvPr id="68" name="Right Brace 67">
            <a:extLst>
              <a:ext uri="{FF2B5EF4-FFF2-40B4-BE49-F238E27FC236}">
                <a16:creationId xmlns:a16="http://schemas.microsoft.com/office/drawing/2014/main" id="{60C59374-A560-4149-A667-81D1696A75BC}"/>
              </a:ext>
            </a:extLst>
          </p:cNvPr>
          <p:cNvSpPr/>
          <p:nvPr/>
        </p:nvSpPr>
        <p:spPr>
          <a:xfrm>
            <a:off x="1785930" y="2637959"/>
            <a:ext cx="270778" cy="1276050"/>
          </a:xfrm>
          <a:prstGeom prst="rightBrace">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Right Brace 68">
            <a:extLst>
              <a:ext uri="{FF2B5EF4-FFF2-40B4-BE49-F238E27FC236}">
                <a16:creationId xmlns:a16="http://schemas.microsoft.com/office/drawing/2014/main" id="{3C2545EA-E555-474B-B3B5-30A216B5D2BA}"/>
              </a:ext>
            </a:extLst>
          </p:cNvPr>
          <p:cNvSpPr/>
          <p:nvPr/>
        </p:nvSpPr>
        <p:spPr>
          <a:xfrm>
            <a:off x="1789837" y="890464"/>
            <a:ext cx="270778" cy="1194181"/>
          </a:xfrm>
          <a:prstGeom prst="rightBrace">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70" name="Picture 2" descr="C:\Users\cheung\AppData\Local\Temp\SNAGHTML648e60b.PNG">
            <a:extLst>
              <a:ext uri="{FF2B5EF4-FFF2-40B4-BE49-F238E27FC236}">
                <a16:creationId xmlns:a16="http://schemas.microsoft.com/office/drawing/2014/main" id="{DDAC4B6A-38BF-4FF5-936E-F790BB2FEE6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72870" y="4037636"/>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71" name="TextBox 70">
            <a:extLst>
              <a:ext uri="{FF2B5EF4-FFF2-40B4-BE49-F238E27FC236}">
                <a16:creationId xmlns:a16="http://schemas.microsoft.com/office/drawing/2014/main" id="{C61D5E8E-A7E4-48CE-98CE-17AB2C1E819E}"/>
              </a:ext>
            </a:extLst>
          </p:cNvPr>
          <p:cNvSpPr txBox="1"/>
          <p:nvPr/>
        </p:nvSpPr>
        <p:spPr>
          <a:xfrm>
            <a:off x="3900892" y="868649"/>
            <a:ext cx="1721265" cy="338554"/>
          </a:xfrm>
          <a:prstGeom prst="rect">
            <a:avLst/>
          </a:prstGeom>
          <a:noFill/>
        </p:spPr>
        <p:txBody>
          <a:bodyPr wrap="square" rtlCol="0">
            <a:spAutoFit/>
          </a:bodyPr>
          <a:lstStyle/>
          <a:p>
            <a:r>
              <a:rPr lang="en-US" sz="1600" dirty="0"/>
              <a:t>Work-Flows</a:t>
            </a:r>
            <a:endParaRPr lang="en-US" sz="1200" dirty="0"/>
          </a:p>
        </p:txBody>
      </p:sp>
      <p:sp>
        <p:nvSpPr>
          <p:cNvPr id="73" name="Rectangle 72">
            <a:extLst>
              <a:ext uri="{FF2B5EF4-FFF2-40B4-BE49-F238E27FC236}">
                <a16:creationId xmlns:a16="http://schemas.microsoft.com/office/drawing/2014/main" id="{D93C3D66-44D1-4298-A1F1-E0A6226D77D2}"/>
              </a:ext>
            </a:extLst>
          </p:cNvPr>
          <p:cNvSpPr/>
          <p:nvPr/>
        </p:nvSpPr>
        <p:spPr>
          <a:xfrm>
            <a:off x="3762598" y="833775"/>
            <a:ext cx="2556208" cy="8906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ADAF5321-B5B9-4B61-8BB6-8776C4B08C88}"/>
              </a:ext>
            </a:extLst>
          </p:cNvPr>
          <p:cNvSpPr/>
          <p:nvPr/>
        </p:nvSpPr>
        <p:spPr>
          <a:xfrm>
            <a:off x="3762597" y="474522"/>
            <a:ext cx="2556208"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a:extLst>
              <a:ext uri="{FF2B5EF4-FFF2-40B4-BE49-F238E27FC236}">
                <a16:creationId xmlns:a16="http://schemas.microsoft.com/office/drawing/2014/main" id="{EC425AE1-BD17-44AF-91A8-98C459A3B9AB}"/>
              </a:ext>
            </a:extLst>
          </p:cNvPr>
          <p:cNvSpPr txBox="1"/>
          <p:nvPr/>
        </p:nvSpPr>
        <p:spPr>
          <a:xfrm>
            <a:off x="3793085" y="466794"/>
            <a:ext cx="1544397" cy="369332"/>
          </a:xfrm>
          <a:prstGeom prst="rect">
            <a:avLst/>
          </a:prstGeom>
          <a:noFill/>
        </p:spPr>
        <p:txBody>
          <a:bodyPr wrap="none" rtlCol="0">
            <a:spAutoFit/>
          </a:bodyPr>
          <a:lstStyle/>
          <a:p>
            <a:r>
              <a:rPr lang="en-US" b="1" dirty="0">
                <a:solidFill>
                  <a:schemeClr val="bg1"/>
                </a:solidFill>
              </a:rPr>
              <a:t>WORK-FLOWS</a:t>
            </a:r>
          </a:p>
        </p:txBody>
      </p:sp>
      <p:sp>
        <p:nvSpPr>
          <p:cNvPr id="72" name="Right Brace 71">
            <a:extLst>
              <a:ext uri="{FF2B5EF4-FFF2-40B4-BE49-F238E27FC236}">
                <a16:creationId xmlns:a16="http://schemas.microsoft.com/office/drawing/2014/main" id="{698A91CF-7B7D-4DE8-808E-4D6FD7D70883}"/>
              </a:ext>
            </a:extLst>
          </p:cNvPr>
          <p:cNvSpPr/>
          <p:nvPr/>
        </p:nvSpPr>
        <p:spPr>
          <a:xfrm rot="5400000" flipV="1">
            <a:off x="4786469" y="1831323"/>
            <a:ext cx="326204" cy="3097469"/>
          </a:xfrm>
          <a:prstGeom prst="rightBrace">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76" name="Picture 2" descr="C:\Users\cheung\AppData\Local\Temp\SNAGHTML648e60b.PNG">
            <a:extLst>
              <a:ext uri="{FF2B5EF4-FFF2-40B4-BE49-F238E27FC236}">
                <a16:creationId xmlns:a16="http://schemas.microsoft.com/office/drawing/2014/main" id="{471F4113-8A1D-4870-94C5-276ADECA5CE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8584" y="7054638"/>
            <a:ext cx="401459" cy="518699"/>
          </a:xfrm>
          <a:prstGeom prst="rect">
            <a:avLst/>
          </a:prstGeom>
          <a:noFill/>
          <a:extLst>
            <a:ext uri="{909E8E84-426E-40DD-AFC4-6F175D3DCCD1}">
              <a14:hiddenFill xmlns:a14="http://schemas.microsoft.com/office/drawing/2010/main">
                <a:solidFill>
                  <a:srgbClr val="FFFFFF"/>
                </a:solidFill>
              </a14:hiddenFill>
            </a:ext>
          </a:extLst>
        </p:spPr>
      </p:pic>
      <p:pic>
        <p:nvPicPr>
          <p:cNvPr id="77" name="Picture 2" descr="C:\Users\cheung\AppData\Local\Temp\SNAGHTML648e60b.PNG">
            <a:extLst>
              <a:ext uri="{FF2B5EF4-FFF2-40B4-BE49-F238E27FC236}">
                <a16:creationId xmlns:a16="http://schemas.microsoft.com/office/drawing/2014/main" id="{9E4C195B-294E-4086-9DEF-510C8BAEF68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0984" y="7207038"/>
            <a:ext cx="401459" cy="5186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94885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D2EB4D7-EA65-4F97-B78C-653616C76F9F}"/>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3CF104AA-0DBB-4302-AC4F-784D2BC6F629}"/>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F2EFC580-71B7-4F62-948F-8ED9E9665544}"/>
                </a:ext>
              </a:extLst>
            </p:cNvPr>
            <p:cNvSpPr txBox="1"/>
            <p:nvPr/>
          </p:nvSpPr>
          <p:spPr>
            <a:xfrm>
              <a:off x="488900" y="-17858"/>
              <a:ext cx="5886548"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INFORMATION HANDLING PRINCIPLES</a:t>
              </a:r>
            </a:p>
          </p:txBody>
        </p:sp>
        <p:sp>
          <p:nvSpPr>
            <p:cNvPr id="7" name="Rectangle 6">
              <a:extLst>
                <a:ext uri="{FF2B5EF4-FFF2-40B4-BE49-F238E27FC236}">
                  <a16:creationId xmlns:a16="http://schemas.microsoft.com/office/drawing/2014/main" id="{3E724D99-FD8C-4F46-8723-A10225F7D727}"/>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9" name="Rectangle 8">
            <a:extLst>
              <a:ext uri="{FF2B5EF4-FFF2-40B4-BE49-F238E27FC236}">
                <a16:creationId xmlns:a16="http://schemas.microsoft.com/office/drawing/2014/main" id="{11A3B0B2-0168-4C8B-B627-749AA6886481}"/>
              </a:ext>
            </a:extLst>
          </p:cNvPr>
          <p:cNvSpPr/>
          <p:nvPr/>
        </p:nvSpPr>
        <p:spPr>
          <a:xfrm>
            <a:off x="1610404" y="726365"/>
            <a:ext cx="4848453" cy="2682145"/>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97C0C86-B3CE-47D6-BEE2-D68FB571CDA0}"/>
              </a:ext>
            </a:extLst>
          </p:cNvPr>
          <p:cNvSpPr/>
          <p:nvPr/>
        </p:nvSpPr>
        <p:spPr>
          <a:xfrm>
            <a:off x="1610404" y="6244141"/>
            <a:ext cx="4848453" cy="268214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0DC316B6-5637-4D38-BCAE-213A0033984C}"/>
              </a:ext>
            </a:extLst>
          </p:cNvPr>
          <p:cNvSpPr txBox="1"/>
          <p:nvPr/>
        </p:nvSpPr>
        <p:spPr>
          <a:xfrm>
            <a:off x="1687026" y="6291159"/>
            <a:ext cx="3272755" cy="369332"/>
          </a:xfrm>
          <a:prstGeom prst="rect">
            <a:avLst/>
          </a:prstGeom>
          <a:noFill/>
        </p:spPr>
        <p:txBody>
          <a:bodyPr wrap="none" rtlCol="0">
            <a:spAutoFit/>
          </a:bodyPr>
          <a:lstStyle/>
          <a:p>
            <a:r>
              <a:rPr lang="en-US" b="1" dirty="0">
                <a:solidFill>
                  <a:srgbClr val="0000CC"/>
                </a:solidFill>
              </a:rPr>
              <a:t>CONFIGURATION INFORMATION</a:t>
            </a:r>
          </a:p>
        </p:txBody>
      </p:sp>
      <p:sp>
        <p:nvSpPr>
          <p:cNvPr id="8" name="Rectangle 7">
            <a:extLst>
              <a:ext uri="{FF2B5EF4-FFF2-40B4-BE49-F238E27FC236}">
                <a16:creationId xmlns:a16="http://schemas.microsoft.com/office/drawing/2014/main" id="{E174197D-617D-40D5-9DC6-84E291A4882A}"/>
              </a:ext>
            </a:extLst>
          </p:cNvPr>
          <p:cNvSpPr/>
          <p:nvPr/>
        </p:nvSpPr>
        <p:spPr>
          <a:xfrm>
            <a:off x="1610404" y="3481065"/>
            <a:ext cx="4848453" cy="2682145"/>
          </a:xfrm>
          <a:prstGeom prst="rect">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519084BD-CD21-4CF8-9977-E315A390F42F}"/>
              </a:ext>
            </a:extLst>
          </p:cNvPr>
          <p:cNvSpPr txBox="1"/>
          <p:nvPr/>
        </p:nvSpPr>
        <p:spPr>
          <a:xfrm>
            <a:off x="1687028" y="3506353"/>
            <a:ext cx="4664354" cy="369332"/>
          </a:xfrm>
          <a:prstGeom prst="rect">
            <a:avLst/>
          </a:prstGeom>
          <a:noFill/>
        </p:spPr>
        <p:txBody>
          <a:bodyPr wrap="none" rtlCol="0">
            <a:spAutoFit/>
          </a:bodyPr>
          <a:lstStyle/>
          <a:p>
            <a:r>
              <a:rPr lang="en-US" b="1" dirty="0">
                <a:solidFill>
                  <a:srgbClr val="FF0000"/>
                </a:solidFill>
              </a:rPr>
              <a:t>RUN-TIME INFORMATION / APPLICATION DATA</a:t>
            </a:r>
          </a:p>
        </p:txBody>
      </p:sp>
      <p:sp>
        <p:nvSpPr>
          <p:cNvPr id="14" name="TextBox 13">
            <a:extLst>
              <a:ext uri="{FF2B5EF4-FFF2-40B4-BE49-F238E27FC236}">
                <a16:creationId xmlns:a16="http://schemas.microsoft.com/office/drawing/2014/main" id="{5A31A18C-A17B-4751-BD99-8C55EC41CBBA}"/>
              </a:ext>
            </a:extLst>
          </p:cNvPr>
          <p:cNvSpPr txBox="1"/>
          <p:nvPr/>
        </p:nvSpPr>
        <p:spPr>
          <a:xfrm>
            <a:off x="2049857" y="3825345"/>
            <a:ext cx="4383059" cy="2308324"/>
          </a:xfrm>
          <a:prstGeom prst="rect">
            <a:avLst/>
          </a:prstGeom>
          <a:noFill/>
        </p:spPr>
        <p:txBody>
          <a:bodyPr wrap="none" rtlCol="0">
            <a:spAutoFit/>
          </a:bodyPr>
          <a:lstStyle/>
          <a:p>
            <a:r>
              <a:rPr lang="en-US" dirty="0"/>
              <a:t>Run-Time Attributes, Run-Time Model</a:t>
            </a:r>
          </a:p>
          <a:p>
            <a:r>
              <a:rPr lang="en-US" dirty="0"/>
              <a:t>Accessing NF instance for ONAP components</a:t>
            </a:r>
          </a:p>
          <a:p>
            <a:r>
              <a:rPr lang="en-US" dirty="0"/>
              <a:t>Instance of a NF</a:t>
            </a:r>
          </a:p>
          <a:p>
            <a:r>
              <a:rPr lang="en-US" dirty="0"/>
              <a:t>Application Data</a:t>
            </a:r>
          </a:p>
          <a:p>
            <a:r>
              <a:rPr lang="en-US" dirty="0"/>
              <a:t>Operational Operator</a:t>
            </a:r>
          </a:p>
          <a:p>
            <a:r>
              <a:rPr lang="en-US" dirty="0"/>
              <a:t>Functional Aspects</a:t>
            </a:r>
          </a:p>
          <a:p>
            <a:r>
              <a:rPr lang="en-US" dirty="0"/>
              <a:t>Orchestrating ONAP component &amp; resources</a:t>
            </a:r>
          </a:p>
          <a:p>
            <a:r>
              <a:rPr lang="en-US" dirty="0"/>
              <a:t>States &amp; modes</a:t>
            </a:r>
          </a:p>
        </p:txBody>
      </p:sp>
      <p:sp>
        <p:nvSpPr>
          <p:cNvPr id="12" name="TextBox 11">
            <a:extLst>
              <a:ext uri="{FF2B5EF4-FFF2-40B4-BE49-F238E27FC236}">
                <a16:creationId xmlns:a16="http://schemas.microsoft.com/office/drawing/2014/main" id="{A3E6B1F1-91B2-486E-A689-CEB401F219C1}"/>
              </a:ext>
            </a:extLst>
          </p:cNvPr>
          <p:cNvSpPr txBox="1"/>
          <p:nvPr/>
        </p:nvSpPr>
        <p:spPr>
          <a:xfrm>
            <a:off x="1687027" y="769663"/>
            <a:ext cx="2913490" cy="369332"/>
          </a:xfrm>
          <a:prstGeom prst="rect">
            <a:avLst/>
          </a:prstGeom>
          <a:noFill/>
        </p:spPr>
        <p:txBody>
          <a:bodyPr wrap="none" rtlCol="0">
            <a:spAutoFit/>
          </a:bodyPr>
          <a:lstStyle/>
          <a:p>
            <a:r>
              <a:rPr lang="en-US" b="1" dirty="0"/>
              <a:t>DESIGN TIME INFORMATION</a:t>
            </a:r>
          </a:p>
        </p:txBody>
      </p:sp>
      <p:sp>
        <p:nvSpPr>
          <p:cNvPr id="15" name="TextBox 14">
            <a:extLst>
              <a:ext uri="{FF2B5EF4-FFF2-40B4-BE49-F238E27FC236}">
                <a16:creationId xmlns:a16="http://schemas.microsoft.com/office/drawing/2014/main" id="{CA488ACD-1C71-4153-B596-67363FEC27D7}"/>
              </a:ext>
            </a:extLst>
          </p:cNvPr>
          <p:cNvSpPr txBox="1"/>
          <p:nvPr/>
        </p:nvSpPr>
        <p:spPr>
          <a:xfrm>
            <a:off x="2050202" y="1163072"/>
            <a:ext cx="4629665" cy="2308324"/>
          </a:xfrm>
          <a:prstGeom prst="rect">
            <a:avLst/>
          </a:prstGeom>
          <a:noFill/>
        </p:spPr>
        <p:txBody>
          <a:bodyPr wrap="none" rtlCol="0">
            <a:spAutoFit/>
          </a:bodyPr>
          <a:lstStyle/>
          <a:p>
            <a:r>
              <a:rPr lang="en-US" dirty="0"/>
              <a:t>Design-time Operator</a:t>
            </a:r>
          </a:p>
          <a:p>
            <a:r>
              <a:rPr lang="en-US" dirty="0"/>
              <a:t>NF Interconnectivity</a:t>
            </a:r>
          </a:p>
          <a:p>
            <a:r>
              <a:rPr lang="en-US" dirty="0"/>
              <a:t>ONAP platform &amp; component information</a:t>
            </a:r>
          </a:p>
          <a:p>
            <a:r>
              <a:rPr lang="en-US" dirty="0"/>
              <a:t>Templates</a:t>
            </a:r>
          </a:p>
          <a:p>
            <a:r>
              <a:rPr lang="en-US" dirty="0"/>
              <a:t>Meta-data, TOSCA semantics (policies, cap/</a:t>
            </a:r>
            <a:r>
              <a:rPr lang="en-US" dirty="0" err="1"/>
              <a:t>req</a:t>
            </a:r>
            <a:r>
              <a:rPr lang="en-US" dirty="0"/>
              <a:t>)</a:t>
            </a:r>
          </a:p>
          <a:p>
            <a:r>
              <a:rPr lang="en-US" dirty="0"/>
              <a:t>Design Time Model</a:t>
            </a:r>
          </a:p>
          <a:p>
            <a:r>
              <a:rPr lang="en-US" dirty="0"/>
              <a:t>Control Loop / Closed loop model</a:t>
            </a:r>
          </a:p>
          <a:p>
            <a:endParaRPr lang="en-US" dirty="0"/>
          </a:p>
        </p:txBody>
      </p:sp>
      <p:sp>
        <p:nvSpPr>
          <p:cNvPr id="16" name="TextBox 15">
            <a:extLst>
              <a:ext uri="{FF2B5EF4-FFF2-40B4-BE49-F238E27FC236}">
                <a16:creationId xmlns:a16="http://schemas.microsoft.com/office/drawing/2014/main" id="{7A9A496E-61C1-4697-B26D-B0725A56FB66}"/>
              </a:ext>
            </a:extLst>
          </p:cNvPr>
          <p:cNvSpPr txBox="1"/>
          <p:nvPr/>
        </p:nvSpPr>
        <p:spPr>
          <a:xfrm>
            <a:off x="2050547" y="6708187"/>
            <a:ext cx="3474606" cy="1200329"/>
          </a:xfrm>
          <a:prstGeom prst="rect">
            <a:avLst/>
          </a:prstGeom>
          <a:noFill/>
        </p:spPr>
        <p:txBody>
          <a:bodyPr wrap="none" rtlCol="0">
            <a:spAutoFit/>
          </a:bodyPr>
          <a:lstStyle/>
          <a:p>
            <a:r>
              <a:rPr lang="en-US" dirty="0"/>
              <a:t>Service Parameters</a:t>
            </a:r>
          </a:p>
          <a:p>
            <a:r>
              <a:rPr lang="en-US" dirty="0"/>
              <a:t>Run-Time parameters</a:t>
            </a:r>
          </a:p>
          <a:p>
            <a:r>
              <a:rPr lang="en-US" dirty="0"/>
              <a:t>Functional Configuration</a:t>
            </a:r>
          </a:p>
          <a:p>
            <a:r>
              <a:rPr lang="en-US" dirty="0"/>
              <a:t>Data Consistency &amp; Data Validation</a:t>
            </a:r>
          </a:p>
        </p:txBody>
      </p:sp>
    </p:spTree>
    <p:extLst>
      <p:ext uri="{BB962C8B-B14F-4D97-AF65-F5344CB8AC3E}">
        <p14:creationId xmlns:p14="http://schemas.microsoft.com/office/powerpoint/2010/main" val="358944605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C457DB7-5BE2-4E50-A221-6B7D85A1BDED}"/>
              </a:ext>
            </a:extLst>
          </p:cNvPr>
          <p:cNvSpPr txBox="1"/>
          <p:nvPr/>
        </p:nvSpPr>
        <p:spPr>
          <a:xfrm>
            <a:off x="466021" y="860879"/>
            <a:ext cx="1721265" cy="769441"/>
          </a:xfrm>
          <a:prstGeom prst="rect">
            <a:avLst/>
          </a:prstGeom>
          <a:noFill/>
        </p:spPr>
        <p:txBody>
          <a:bodyPr wrap="square" rtlCol="0">
            <a:spAutoFit/>
          </a:bodyPr>
          <a:lstStyle/>
          <a:p>
            <a:r>
              <a:rPr lang="en-US" sz="1600" dirty="0"/>
              <a:t>Events</a:t>
            </a:r>
          </a:p>
          <a:p>
            <a:r>
              <a:rPr lang="en-US" sz="1600" dirty="0"/>
              <a:t>YAML Definitions</a:t>
            </a:r>
          </a:p>
          <a:p>
            <a:r>
              <a:rPr lang="en-US" sz="1200" dirty="0"/>
              <a:t>(</a:t>
            </a:r>
            <a:r>
              <a:rPr lang="en-US" sz="1200" dirty="0" err="1"/>
              <a:t>pnfRegistration</a:t>
            </a:r>
            <a:r>
              <a:rPr lang="en-US" sz="1200" dirty="0"/>
              <a:t>, </a:t>
            </a:r>
            <a:r>
              <a:rPr lang="en-US" sz="1200" dirty="0" err="1"/>
              <a:t>HVVes</a:t>
            </a:r>
            <a:r>
              <a:rPr lang="en-US" sz="1200" dirty="0"/>
              <a:t>)</a:t>
            </a:r>
          </a:p>
        </p:txBody>
      </p:sp>
      <p:pic>
        <p:nvPicPr>
          <p:cNvPr id="5" name="Picture 2" descr="C:\Users\cheung\AppData\Local\Temp\SNAGHTML648e60b.PNG">
            <a:extLst>
              <a:ext uri="{FF2B5EF4-FFF2-40B4-BE49-F238E27FC236}">
                <a16:creationId xmlns:a16="http://schemas.microsoft.com/office/drawing/2014/main" id="{B6BCECBE-5423-4664-B5FF-0213EFA45C5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87020" y="875511"/>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56B3A724-80B2-4FFD-ABF1-FCD131FB1B2E}"/>
              </a:ext>
            </a:extLst>
          </p:cNvPr>
          <p:cNvSpPr/>
          <p:nvPr/>
        </p:nvSpPr>
        <p:spPr>
          <a:xfrm>
            <a:off x="327727" y="826005"/>
            <a:ext cx="2556208" cy="8906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E20DE30F-0027-40F2-B8CC-9DBC819E5E46}"/>
              </a:ext>
            </a:extLst>
          </p:cNvPr>
          <p:cNvSpPr/>
          <p:nvPr/>
        </p:nvSpPr>
        <p:spPr>
          <a:xfrm>
            <a:off x="327726" y="466752"/>
            <a:ext cx="2556208"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58FE4AAA-33EE-4738-A4B2-BA019B71CE35}"/>
              </a:ext>
            </a:extLst>
          </p:cNvPr>
          <p:cNvSpPr txBox="1"/>
          <p:nvPr/>
        </p:nvSpPr>
        <p:spPr>
          <a:xfrm>
            <a:off x="358214" y="459024"/>
            <a:ext cx="1334211" cy="369332"/>
          </a:xfrm>
          <a:prstGeom prst="rect">
            <a:avLst/>
          </a:prstGeom>
          <a:noFill/>
        </p:spPr>
        <p:txBody>
          <a:bodyPr wrap="none" rtlCol="0">
            <a:spAutoFit/>
          </a:bodyPr>
          <a:lstStyle/>
          <a:p>
            <a:r>
              <a:rPr lang="en-US" b="1" dirty="0">
                <a:solidFill>
                  <a:schemeClr val="bg1"/>
                </a:solidFill>
              </a:rPr>
              <a:t>EVENT DEFS</a:t>
            </a:r>
          </a:p>
        </p:txBody>
      </p:sp>
      <p:pic>
        <p:nvPicPr>
          <p:cNvPr id="9" name="Picture 2" descr="C:\Users\cheung\AppData\Local\Temp\SNAGHTML648e60b.PNG">
            <a:extLst>
              <a:ext uri="{FF2B5EF4-FFF2-40B4-BE49-F238E27FC236}">
                <a16:creationId xmlns:a16="http://schemas.microsoft.com/office/drawing/2014/main" id="{6211BFCD-1823-4AE3-9643-71A80BA66C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9420" y="1027911"/>
            <a:ext cx="401459" cy="51869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Users\cheung\AppData\Local\Temp\SNAGHTML648e60b.PNG">
            <a:extLst>
              <a:ext uri="{FF2B5EF4-FFF2-40B4-BE49-F238E27FC236}">
                <a16:creationId xmlns:a16="http://schemas.microsoft.com/office/drawing/2014/main" id="{A5AEC7F5-0847-46E5-A251-833CDCB3671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1820" y="1180311"/>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E2A07302-5003-4ED2-848C-3B17B4358C3C}"/>
              </a:ext>
            </a:extLst>
          </p:cNvPr>
          <p:cNvSpPr txBox="1"/>
          <p:nvPr/>
        </p:nvSpPr>
        <p:spPr>
          <a:xfrm>
            <a:off x="348342" y="1944914"/>
            <a:ext cx="6212115" cy="6001643"/>
          </a:xfrm>
          <a:prstGeom prst="rect">
            <a:avLst/>
          </a:prstGeom>
          <a:noFill/>
        </p:spPr>
        <p:txBody>
          <a:bodyPr wrap="square" rtlCol="0">
            <a:spAutoFit/>
          </a:bodyPr>
          <a:lstStyle/>
          <a:p>
            <a:r>
              <a:rPr lang="en-US" sz="1600" dirty="0"/>
              <a:t>YAML Registration – All events a NF supports</a:t>
            </a:r>
          </a:p>
          <a:p>
            <a:r>
              <a:rPr lang="en-US" sz="1600" dirty="0"/>
              <a:t>Indicates how this NF send the data for that event</a:t>
            </a:r>
          </a:p>
          <a:p>
            <a:endParaRPr lang="en-US" sz="1600" dirty="0"/>
          </a:p>
          <a:p>
            <a:r>
              <a:rPr lang="en-US" sz="1600" b="1" u="sng" dirty="0">
                <a:solidFill>
                  <a:srgbClr val="FF0000"/>
                </a:solidFill>
              </a:rPr>
              <a:t>ACTION</a:t>
            </a:r>
            <a:r>
              <a:rPr lang="en-US" sz="1600" dirty="0"/>
              <a:t>: (Sept 25) What is done w/ a VNF now? for VNF YAML Registration. Architecture Team (Chris Donley, Steve Terrill, Brian Freeman)</a:t>
            </a:r>
          </a:p>
          <a:p>
            <a:endParaRPr lang="en-US" sz="1600" dirty="0"/>
          </a:p>
          <a:p>
            <a:r>
              <a:rPr lang="en-US" sz="1600" dirty="0"/>
              <a:t>DCAE is consuming Artifacts / Registration YAML</a:t>
            </a:r>
          </a:p>
          <a:p>
            <a:pPr marL="342900" indent="-342900">
              <a:buAutoNum type="arabicPeriod"/>
            </a:pPr>
            <a:r>
              <a:rPr lang="en-US" sz="1600" dirty="0"/>
              <a:t>Map to Meta-data connected to Service to be instantiated for</a:t>
            </a:r>
          </a:p>
          <a:p>
            <a:pPr marL="342900" indent="-342900">
              <a:buAutoNum type="arabicPeriod"/>
            </a:pPr>
            <a:r>
              <a:rPr lang="en-US" sz="1600" b="1" u="sng" dirty="0">
                <a:solidFill>
                  <a:srgbClr val="FF0000"/>
                </a:solidFill>
              </a:rPr>
              <a:t>ACTION</a:t>
            </a:r>
            <a:r>
              <a:rPr lang="en-US" sz="1600" dirty="0"/>
              <a:t>: DCAE to connect between service &amp; file. What DCAE component will read this information. Who is consuming the information. SERVICE CHANGE HANDLER is the DCAE “LISTENER” of SDC. Anyone can consume the SDC notifications.</a:t>
            </a:r>
          </a:p>
          <a:p>
            <a:pPr marL="342900" indent="-342900">
              <a:buAutoNum type="arabicPeriod"/>
            </a:pPr>
            <a:r>
              <a:rPr lang="en-US" sz="1600" dirty="0"/>
              <a:t>Do they expect same format? </a:t>
            </a:r>
          </a:p>
          <a:p>
            <a:pPr marL="342900" indent="-342900">
              <a:buAutoNum type="arabicPeriod"/>
            </a:pPr>
            <a:r>
              <a:rPr lang="en-US" sz="1600" b="1" u="sng" dirty="0">
                <a:solidFill>
                  <a:srgbClr val="FF0000"/>
                </a:solidFill>
              </a:rPr>
              <a:t>ACTION</a:t>
            </a:r>
            <a:r>
              <a:rPr lang="en-US" sz="1600" dirty="0"/>
              <a:t>: Does SDC need to do Modifications or processing? [FM] no additional mapping [PM]. Does DCAE-DS or DCAE need any modification to consume the data.</a:t>
            </a:r>
          </a:p>
          <a:p>
            <a:pPr marL="342900" indent="-342900">
              <a:buAutoNum type="arabicPeriod"/>
            </a:pPr>
            <a:r>
              <a:rPr lang="en-US" sz="1600" b="1" u="sng" dirty="0">
                <a:solidFill>
                  <a:srgbClr val="FF0000"/>
                </a:solidFill>
              </a:rPr>
              <a:t>SUBSCRIBING</a:t>
            </a:r>
            <a:r>
              <a:rPr lang="en-US" sz="1600" dirty="0"/>
              <a:t> - Subscribing to information. (1) new ARTIFACT TYPE can subscribe to that new type, DCAE makes new service, knows to download the new type, (2) all is packaged in the CSAR package. </a:t>
            </a:r>
          </a:p>
          <a:p>
            <a:pPr marL="342900" indent="-342900">
              <a:buAutoNum type="arabicPeriod"/>
            </a:pPr>
            <a:r>
              <a:rPr lang="en-US" sz="1600" b="1" u="sng" dirty="0">
                <a:solidFill>
                  <a:srgbClr val="FF0000"/>
                </a:solidFill>
              </a:rPr>
              <a:t>ARTIFACT TYPE</a:t>
            </a:r>
            <a:r>
              <a:rPr lang="en-US" sz="1600" dirty="0"/>
              <a:t>: Application that receives the artifact needs to know what it is. Will DCAE try one way to read, or another. </a:t>
            </a:r>
            <a:r>
              <a:rPr lang="en-US" sz="1600" i="1" dirty="0"/>
              <a:t>QUESTION do we need a new Artifact Type or can we reuse the DCAE_TOSCA, DCAE_JSON</a:t>
            </a:r>
            <a:r>
              <a:rPr lang="en-US" sz="1600" dirty="0"/>
              <a:t>.</a:t>
            </a:r>
          </a:p>
        </p:txBody>
      </p:sp>
      <p:grpSp>
        <p:nvGrpSpPr>
          <p:cNvPr id="12" name="Group 11">
            <a:extLst>
              <a:ext uri="{FF2B5EF4-FFF2-40B4-BE49-F238E27FC236}">
                <a16:creationId xmlns:a16="http://schemas.microsoft.com/office/drawing/2014/main" id="{40AED2C9-F733-42E6-A8AD-C440A70D0FAD}"/>
              </a:ext>
            </a:extLst>
          </p:cNvPr>
          <p:cNvGrpSpPr/>
          <p:nvPr/>
        </p:nvGrpSpPr>
        <p:grpSpPr>
          <a:xfrm>
            <a:off x="0" y="-64154"/>
            <a:ext cx="6863269" cy="9208154"/>
            <a:chOff x="-5269" y="-17858"/>
            <a:chExt cx="6863269" cy="8598180"/>
          </a:xfrm>
        </p:grpSpPr>
        <p:sp>
          <p:nvSpPr>
            <p:cNvPr id="13" name="Rectangle 12">
              <a:extLst>
                <a:ext uri="{FF2B5EF4-FFF2-40B4-BE49-F238E27FC236}">
                  <a16:creationId xmlns:a16="http://schemas.microsoft.com/office/drawing/2014/main" id="{7CA208C2-A00D-41F0-9C34-78F8F2AAFA39}"/>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4" name="TextBox 13">
              <a:extLst>
                <a:ext uri="{FF2B5EF4-FFF2-40B4-BE49-F238E27FC236}">
                  <a16:creationId xmlns:a16="http://schemas.microsoft.com/office/drawing/2014/main" id="{1070E628-EACC-4069-A900-86CF485E5B65}"/>
                </a:ext>
              </a:extLst>
            </p:cNvPr>
            <p:cNvSpPr txBox="1"/>
            <p:nvPr/>
          </p:nvSpPr>
          <p:spPr>
            <a:xfrm>
              <a:off x="562636" y="-17858"/>
              <a:ext cx="5739072"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YAML NF REGISTRATION (R4 DUBLIN)</a:t>
              </a:r>
            </a:p>
          </p:txBody>
        </p:sp>
        <p:sp>
          <p:nvSpPr>
            <p:cNvPr id="15" name="Rectangle 14">
              <a:extLst>
                <a:ext uri="{FF2B5EF4-FFF2-40B4-BE49-F238E27FC236}">
                  <a16:creationId xmlns:a16="http://schemas.microsoft.com/office/drawing/2014/main" id="{BDD2D9CD-52B9-4777-A1E7-F1399B2CD940}"/>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71068715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634D897-84D8-4C86-AAEF-17AC30B30E68}"/>
              </a:ext>
            </a:extLst>
          </p:cNvPr>
          <p:cNvSpPr/>
          <p:nvPr/>
        </p:nvSpPr>
        <p:spPr>
          <a:xfrm>
            <a:off x="333375" y="654413"/>
            <a:ext cx="1919115" cy="23083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A54BA208-9808-48EE-BDFA-BE2E4F54F3AD}"/>
              </a:ext>
            </a:extLst>
          </p:cNvPr>
          <p:cNvSpPr txBox="1"/>
          <p:nvPr/>
        </p:nvSpPr>
        <p:spPr>
          <a:xfrm>
            <a:off x="333375" y="654413"/>
            <a:ext cx="1919115" cy="2308324"/>
          </a:xfrm>
          <a:prstGeom prst="rect">
            <a:avLst/>
          </a:prstGeom>
          <a:solidFill>
            <a:schemeClr val="accent1">
              <a:lumMod val="20000"/>
              <a:lumOff val="80000"/>
            </a:schemeClr>
          </a:solidFill>
        </p:spPr>
        <p:txBody>
          <a:bodyPr wrap="none" rtlCol="0">
            <a:spAutoFit/>
          </a:bodyPr>
          <a:lstStyle/>
          <a:p>
            <a:r>
              <a:rPr lang="en-US" sz="400" dirty="0"/>
              <a:t># registration for Fault_vMrf_alarm003</a:t>
            </a:r>
          </a:p>
          <a:p>
            <a:r>
              <a:rPr lang="en-US" sz="400" dirty="0"/>
              <a:t># Constants: the values of domain, </a:t>
            </a:r>
            <a:r>
              <a:rPr lang="en-US" sz="400" dirty="0" err="1"/>
              <a:t>eventName</a:t>
            </a:r>
            <a:r>
              <a:rPr lang="en-US" sz="400" dirty="0"/>
              <a:t>, priority, </a:t>
            </a:r>
            <a:r>
              <a:rPr lang="en-US" sz="400" dirty="0" err="1"/>
              <a:t>vfstatus</a:t>
            </a:r>
            <a:endParaRPr lang="en-US" sz="400" dirty="0"/>
          </a:p>
          <a:p>
            <a:r>
              <a:rPr lang="en-US" sz="400" dirty="0"/>
              <a:t>#            , version, </a:t>
            </a:r>
            <a:r>
              <a:rPr lang="en-US" sz="400" dirty="0" err="1"/>
              <a:t>alarmCondition</a:t>
            </a:r>
            <a:r>
              <a:rPr lang="en-US" sz="400" dirty="0"/>
              <a:t>, </a:t>
            </a:r>
            <a:r>
              <a:rPr lang="en-US" sz="400" dirty="0" err="1"/>
              <a:t>eventSeverity</a:t>
            </a:r>
            <a:r>
              <a:rPr lang="en-US" sz="400" dirty="0"/>
              <a:t>, </a:t>
            </a:r>
            <a:r>
              <a:rPr lang="en-US" sz="400" dirty="0" err="1"/>
              <a:t>eventSourceType</a:t>
            </a:r>
            <a:r>
              <a:rPr lang="en-US" sz="400" dirty="0"/>
              <a:t>,</a:t>
            </a:r>
          </a:p>
          <a:p>
            <a:r>
              <a:rPr lang="en-US" sz="400" dirty="0"/>
              <a:t>#            </a:t>
            </a:r>
            <a:r>
              <a:rPr lang="en-US" sz="400" dirty="0" err="1"/>
              <a:t>faultFieldsVersion</a:t>
            </a:r>
            <a:r>
              <a:rPr lang="en-US" sz="400" dirty="0"/>
              <a:t>, </a:t>
            </a:r>
            <a:r>
              <a:rPr lang="en-US" sz="400" dirty="0" err="1"/>
              <a:t>specificProblem</a:t>
            </a:r>
            <a:r>
              <a:rPr lang="en-US" sz="400" dirty="0"/>
              <a:t>, </a:t>
            </a:r>
          </a:p>
          <a:p>
            <a:r>
              <a:rPr lang="en-US" sz="400" dirty="0"/>
              <a:t># Variables (to be supplied at runtime) include: </a:t>
            </a:r>
            <a:r>
              <a:rPr lang="en-US" sz="400" dirty="0" err="1"/>
              <a:t>eventId</a:t>
            </a:r>
            <a:r>
              <a:rPr lang="en-US" sz="400" dirty="0"/>
              <a:t>, </a:t>
            </a:r>
            <a:r>
              <a:rPr lang="en-US" sz="400" dirty="0" err="1"/>
              <a:t>lastEpochMicrosec</a:t>
            </a:r>
            <a:r>
              <a:rPr lang="en-US" sz="400" dirty="0"/>
              <a:t>,</a:t>
            </a:r>
          </a:p>
          <a:p>
            <a:r>
              <a:rPr lang="en-US" sz="400" dirty="0"/>
              <a:t>#            </a:t>
            </a:r>
            <a:r>
              <a:rPr lang="en-US" sz="400" dirty="0" err="1"/>
              <a:t>reportingEntityId</a:t>
            </a:r>
            <a:r>
              <a:rPr lang="en-US" sz="400" dirty="0"/>
              <a:t>, </a:t>
            </a:r>
            <a:r>
              <a:rPr lang="en-US" sz="400" dirty="0" err="1"/>
              <a:t>reportingEntityName</a:t>
            </a:r>
            <a:r>
              <a:rPr lang="en-US" sz="400" dirty="0"/>
              <a:t>, sequence, </a:t>
            </a:r>
            <a:r>
              <a:rPr lang="en-US" sz="400" dirty="0" err="1"/>
              <a:t>sourceId</a:t>
            </a:r>
            <a:r>
              <a:rPr lang="en-US" sz="400" dirty="0"/>
              <a:t>, </a:t>
            </a:r>
            <a:r>
              <a:rPr lang="en-US" sz="400" dirty="0" err="1"/>
              <a:t>sourceName</a:t>
            </a:r>
            <a:r>
              <a:rPr lang="en-US" sz="400" dirty="0"/>
              <a:t>, </a:t>
            </a:r>
          </a:p>
          <a:p>
            <a:r>
              <a:rPr lang="en-US" sz="400" dirty="0"/>
              <a:t>#            </a:t>
            </a:r>
            <a:r>
              <a:rPr lang="en-US" sz="400" dirty="0" err="1"/>
              <a:t>startEpochMicrosec</a:t>
            </a:r>
            <a:endParaRPr lang="en-US" sz="400" dirty="0"/>
          </a:p>
          <a:p>
            <a:r>
              <a:rPr lang="en-US" sz="400" dirty="0"/>
              <a:t>event: {presence: required, action: [ any, any, alarm003, RECO-</a:t>
            </a:r>
            <a:r>
              <a:rPr lang="en-US" sz="400" dirty="0" err="1"/>
              <a:t>rebuildVnf</a:t>
            </a:r>
            <a:r>
              <a:rPr lang="en-US" sz="400" dirty="0"/>
              <a:t> ], </a:t>
            </a:r>
          </a:p>
          <a:p>
            <a:r>
              <a:rPr lang="en-US" sz="400" dirty="0"/>
              <a:t>structure: {</a:t>
            </a:r>
          </a:p>
          <a:p>
            <a:r>
              <a:rPr lang="en-US" sz="400" dirty="0"/>
              <a:t>    </a:t>
            </a:r>
            <a:r>
              <a:rPr lang="en-US" sz="400" dirty="0" err="1"/>
              <a:t>commonEventHeader</a:t>
            </a:r>
            <a:r>
              <a:rPr lang="en-US" sz="400" dirty="0"/>
              <a:t>: {presence: required, structure: {</a:t>
            </a:r>
          </a:p>
          <a:p>
            <a:r>
              <a:rPr lang="en-US" sz="400" dirty="0"/>
              <a:t>        domain: {presence: required, value: fault},</a:t>
            </a:r>
          </a:p>
          <a:p>
            <a:r>
              <a:rPr lang="en-US" sz="400" dirty="0"/>
              <a:t>        </a:t>
            </a:r>
            <a:r>
              <a:rPr lang="en-US" sz="400" dirty="0" err="1"/>
              <a:t>eventName</a:t>
            </a:r>
            <a:r>
              <a:rPr lang="en-US" sz="400" dirty="0"/>
              <a:t>: {presence: required, value: Fault_Vmrf-Nokia_Alarm003},</a:t>
            </a:r>
          </a:p>
          <a:p>
            <a:r>
              <a:rPr lang="en-US" sz="400" dirty="0"/>
              <a:t>        </a:t>
            </a:r>
            <a:r>
              <a:rPr lang="en-US" sz="400" dirty="0" err="1"/>
              <a:t>eventId</a:t>
            </a:r>
            <a:r>
              <a:rPr lang="en-US" sz="400" dirty="0"/>
              <a:t>: {presence: required},</a:t>
            </a:r>
          </a:p>
          <a:p>
            <a:r>
              <a:rPr lang="en-US" sz="400" dirty="0"/>
              <a:t>        </a:t>
            </a:r>
            <a:r>
              <a:rPr lang="en-US" sz="400" dirty="0" err="1"/>
              <a:t>nfNamingCode</a:t>
            </a:r>
            <a:r>
              <a:rPr lang="en-US" sz="400" dirty="0"/>
              <a:t>: {value: </a:t>
            </a:r>
            <a:r>
              <a:rPr lang="en-US" sz="400" dirty="0" err="1"/>
              <a:t>mrfx</a:t>
            </a:r>
            <a:r>
              <a:rPr lang="en-US" sz="400" dirty="0"/>
              <a:t>},</a:t>
            </a:r>
          </a:p>
          <a:p>
            <a:r>
              <a:rPr lang="en-US" sz="400" dirty="0"/>
              <a:t>        priority: {presence: required, value: Medium},</a:t>
            </a:r>
          </a:p>
          <a:p>
            <a:r>
              <a:rPr lang="en-US" sz="400" dirty="0"/>
              <a:t>        </a:t>
            </a:r>
            <a:r>
              <a:rPr lang="en-US" sz="400" dirty="0" err="1"/>
              <a:t>reportingEntityId</a:t>
            </a:r>
            <a:r>
              <a:rPr lang="en-US" sz="400" dirty="0"/>
              <a:t>: {presence: required},</a:t>
            </a:r>
          </a:p>
          <a:p>
            <a:r>
              <a:rPr lang="en-US" sz="400" dirty="0"/>
              <a:t>        </a:t>
            </a:r>
            <a:r>
              <a:rPr lang="en-US" sz="400" dirty="0" err="1"/>
              <a:t>reportingEntityName</a:t>
            </a:r>
            <a:r>
              <a:rPr lang="en-US" sz="400" dirty="0"/>
              <a:t>: {presence: required},</a:t>
            </a:r>
          </a:p>
          <a:p>
            <a:r>
              <a:rPr lang="en-US" sz="400" dirty="0"/>
              <a:t>        sequence: {presence: required},</a:t>
            </a:r>
          </a:p>
          <a:p>
            <a:r>
              <a:rPr lang="en-US" sz="400" dirty="0"/>
              <a:t>        </a:t>
            </a:r>
            <a:r>
              <a:rPr lang="en-US" sz="400" dirty="0" err="1"/>
              <a:t>sourceId</a:t>
            </a:r>
            <a:r>
              <a:rPr lang="en-US" sz="400" dirty="0"/>
              <a:t>: {presence: required},</a:t>
            </a:r>
          </a:p>
          <a:p>
            <a:r>
              <a:rPr lang="en-US" sz="400" dirty="0"/>
              <a:t>        </a:t>
            </a:r>
            <a:r>
              <a:rPr lang="en-US" sz="400" dirty="0" err="1"/>
              <a:t>sourceName</a:t>
            </a:r>
            <a:r>
              <a:rPr lang="en-US" sz="400" dirty="0"/>
              <a:t>: {presence: required},</a:t>
            </a:r>
          </a:p>
          <a:p>
            <a:r>
              <a:rPr lang="en-US" sz="400" dirty="0"/>
              <a:t>        </a:t>
            </a:r>
            <a:r>
              <a:rPr lang="en-US" sz="400" dirty="0" err="1"/>
              <a:t>startEpochMicrosec</a:t>
            </a:r>
            <a:r>
              <a:rPr lang="en-US" sz="400" dirty="0"/>
              <a:t>: {presence: required},</a:t>
            </a:r>
          </a:p>
          <a:p>
            <a:r>
              <a:rPr lang="en-US" sz="400" dirty="0"/>
              <a:t>        </a:t>
            </a:r>
            <a:r>
              <a:rPr lang="en-US" sz="400" dirty="0" err="1"/>
              <a:t>lastEpochMicrosec</a:t>
            </a:r>
            <a:r>
              <a:rPr lang="en-US" sz="400" dirty="0"/>
              <a:t>: {presence: required},</a:t>
            </a:r>
          </a:p>
          <a:p>
            <a:r>
              <a:rPr lang="en-US" sz="400" dirty="0"/>
              <a:t>        </a:t>
            </a:r>
            <a:r>
              <a:rPr lang="en-US" sz="400" dirty="0" err="1"/>
              <a:t>timeZoneOffset</a:t>
            </a:r>
            <a:r>
              <a:rPr lang="en-US" sz="400" dirty="0"/>
              <a:t>: {presence: required},</a:t>
            </a:r>
          </a:p>
          <a:p>
            <a:r>
              <a:rPr lang="en-US" sz="400" dirty="0"/>
              <a:t>        version: {presence: required, value: 3.0}</a:t>
            </a:r>
          </a:p>
          <a:p>
            <a:r>
              <a:rPr lang="en-US" sz="400" dirty="0"/>
              <a:t>    }},</a:t>
            </a:r>
          </a:p>
          <a:p>
            <a:r>
              <a:rPr lang="en-US" sz="400" dirty="0"/>
              <a:t>    </a:t>
            </a:r>
            <a:r>
              <a:rPr lang="en-US" sz="400" dirty="0" err="1"/>
              <a:t>faultFields</a:t>
            </a:r>
            <a:r>
              <a:rPr lang="en-US" sz="400" dirty="0"/>
              <a:t>: {presence: required, structure: { </a:t>
            </a:r>
          </a:p>
          <a:p>
            <a:r>
              <a:rPr lang="en-US" sz="400" dirty="0"/>
              <a:t>        </a:t>
            </a:r>
            <a:r>
              <a:rPr lang="en-US" sz="400" dirty="0" err="1"/>
              <a:t>alarmCondition</a:t>
            </a:r>
            <a:r>
              <a:rPr lang="en-US" sz="400" dirty="0"/>
              <a:t>: {presence: required, value: alarm003},</a:t>
            </a:r>
          </a:p>
          <a:p>
            <a:r>
              <a:rPr lang="en-US" sz="400" dirty="0"/>
              <a:t>        </a:t>
            </a:r>
            <a:r>
              <a:rPr lang="en-US" sz="400" dirty="0" err="1"/>
              <a:t>eventSeverity</a:t>
            </a:r>
            <a:r>
              <a:rPr lang="en-US" sz="400" dirty="0"/>
              <a:t>: {presence: required, value: MAJOR},</a:t>
            </a:r>
          </a:p>
          <a:p>
            <a:r>
              <a:rPr lang="en-US" sz="400" dirty="0"/>
              <a:t>        </a:t>
            </a:r>
            <a:r>
              <a:rPr lang="en-US" sz="400" dirty="0" err="1"/>
              <a:t>eventSourceType</a:t>
            </a:r>
            <a:r>
              <a:rPr lang="en-US" sz="400" dirty="0"/>
              <a:t>: {presence: required, value: </a:t>
            </a:r>
            <a:r>
              <a:rPr lang="en-US" sz="400" dirty="0" err="1"/>
              <a:t>virtualNetworkFunction</a:t>
            </a:r>
            <a:r>
              <a:rPr lang="en-US" sz="400" dirty="0"/>
              <a:t>},</a:t>
            </a:r>
          </a:p>
          <a:p>
            <a:r>
              <a:rPr lang="en-US" sz="400" dirty="0"/>
              <a:t>        </a:t>
            </a:r>
            <a:r>
              <a:rPr lang="en-US" sz="400" dirty="0" err="1"/>
              <a:t>faultFieldsVersion</a:t>
            </a:r>
            <a:r>
              <a:rPr lang="en-US" sz="400" dirty="0"/>
              <a:t>: {presence: required, value: 3.0},</a:t>
            </a:r>
          </a:p>
          <a:p>
            <a:r>
              <a:rPr lang="en-US" sz="400" dirty="0"/>
              <a:t>        </a:t>
            </a:r>
            <a:r>
              <a:rPr lang="en-US" sz="400" dirty="0" err="1"/>
              <a:t>specificProblem</a:t>
            </a:r>
            <a:r>
              <a:rPr lang="en-US" sz="400" dirty="0"/>
              <a:t>: {presence: required, value: "Configuration file was corrupt or </a:t>
            </a:r>
          </a:p>
          <a:p>
            <a:r>
              <a:rPr lang="en-US" sz="400" dirty="0"/>
              <a:t>                          not present"},</a:t>
            </a:r>
          </a:p>
          <a:p>
            <a:r>
              <a:rPr lang="en-US" sz="400" dirty="0"/>
              <a:t>        </a:t>
            </a:r>
            <a:r>
              <a:rPr lang="en-US" sz="400" dirty="0" err="1"/>
              <a:t>vfStatus</a:t>
            </a:r>
            <a:r>
              <a:rPr lang="en-US" sz="400" dirty="0"/>
              <a:t>: {presence: required, value: "Requesting Termination"}</a:t>
            </a:r>
          </a:p>
          <a:p>
            <a:r>
              <a:rPr lang="en-US" sz="400" dirty="0"/>
              <a:t>     }}</a:t>
            </a:r>
          </a:p>
          <a:p>
            <a:r>
              <a:rPr lang="en-US" sz="400" dirty="0"/>
              <a:t>}}</a:t>
            </a:r>
          </a:p>
          <a:p>
            <a:endParaRPr lang="en-US" sz="400" dirty="0"/>
          </a:p>
        </p:txBody>
      </p:sp>
      <p:sp>
        <p:nvSpPr>
          <p:cNvPr id="6" name="TextBox 5">
            <a:extLst>
              <a:ext uri="{FF2B5EF4-FFF2-40B4-BE49-F238E27FC236}">
                <a16:creationId xmlns:a16="http://schemas.microsoft.com/office/drawing/2014/main" id="{7C5E9DEA-87A5-4C41-B599-A4C347E373CE}"/>
              </a:ext>
            </a:extLst>
          </p:cNvPr>
          <p:cNvSpPr txBox="1"/>
          <p:nvPr/>
        </p:nvSpPr>
        <p:spPr>
          <a:xfrm>
            <a:off x="265749" y="131193"/>
            <a:ext cx="2162001" cy="523220"/>
          </a:xfrm>
          <a:prstGeom prst="rect">
            <a:avLst/>
          </a:prstGeom>
          <a:noFill/>
        </p:spPr>
        <p:txBody>
          <a:bodyPr wrap="square" rtlCol="0">
            <a:spAutoFit/>
          </a:bodyPr>
          <a:lstStyle/>
          <a:p>
            <a:r>
              <a:rPr lang="en-US" sz="1400" b="1" dirty="0"/>
              <a:t>FM / YAML / Definition for Alarm003 (“Record”)</a:t>
            </a:r>
          </a:p>
        </p:txBody>
      </p:sp>
      <p:pic>
        <p:nvPicPr>
          <p:cNvPr id="7" name="Picture 2" descr="C:\Users\cheung\AppData\Local\Temp\SNAGHTML648e60b.PNG">
            <a:extLst>
              <a:ext uri="{FF2B5EF4-FFF2-40B4-BE49-F238E27FC236}">
                <a16:creationId xmlns:a16="http://schemas.microsoft.com/office/drawing/2014/main" id="{26BE6D3D-519E-4445-8D2E-0E0932FDD1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2076" y="1555790"/>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8BDAA4AB-B274-4436-BDCE-901C8504D21E}"/>
              </a:ext>
            </a:extLst>
          </p:cNvPr>
          <p:cNvSpPr txBox="1"/>
          <p:nvPr/>
        </p:nvSpPr>
        <p:spPr>
          <a:xfrm>
            <a:off x="3024593" y="2074489"/>
            <a:ext cx="3500032" cy="1815882"/>
          </a:xfrm>
          <a:prstGeom prst="rect">
            <a:avLst/>
          </a:prstGeom>
          <a:noFill/>
        </p:spPr>
        <p:txBody>
          <a:bodyPr wrap="square" rtlCol="0">
            <a:spAutoFit/>
          </a:bodyPr>
          <a:lstStyle/>
          <a:p>
            <a:r>
              <a:rPr lang="en-US" sz="1400" b="1" dirty="0"/>
              <a:t>YAML REGISTRATION FILE (FM, </a:t>
            </a:r>
            <a:r>
              <a:rPr lang="en-US" sz="1400" b="1" dirty="0" err="1"/>
              <a:t>Heartbeating</a:t>
            </a:r>
            <a:r>
              <a:rPr lang="en-US" sz="1400" b="1" dirty="0"/>
              <a:t>, </a:t>
            </a:r>
            <a:r>
              <a:rPr lang="en-US" sz="1400" b="1" dirty="0" err="1"/>
              <a:t>Meas</a:t>
            </a:r>
            <a:r>
              <a:rPr lang="en-US" sz="1400" b="1" dirty="0"/>
              <a:t>, Syslog, Mobile Flow, Sip Signaling, </a:t>
            </a:r>
            <a:r>
              <a:rPr lang="en-US" sz="1400" b="1" dirty="0" err="1"/>
              <a:t>etc</a:t>
            </a:r>
            <a:r>
              <a:rPr lang="en-US" sz="1400" b="1" dirty="0"/>
              <a:t>)</a:t>
            </a:r>
          </a:p>
          <a:p>
            <a:endParaRPr lang="en-US" sz="1400" dirty="0"/>
          </a:p>
          <a:p>
            <a:r>
              <a:rPr lang="en-US" sz="1400" dirty="0"/>
              <a:t>Separate Registration event PER “NF type” (E//, Nokia, Huawei </a:t>
            </a:r>
            <a:r>
              <a:rPr lang="en-US" sz="1400" dirty="0" err="1"/>
              <a:t>etc</a:t>
            </a:r>
            <a:r>
              <a:rPr lang="en-US" sz="1400" dirty="0"/>
              <a:t>) each PNF has separate presentation onboarded PNF. Building block used in different services.</a:t>
            </a:r>
          </a:p>
        </p:txBody>
      </p:sp>
      <p:cxnSp>
        <p:nvCxnSpPr>
          <p:cNvPr id="10" name="Straight Arrow Connector 9">
            <a:extLst>
              <a:ext uri="{FF2B5EF4-FFF2-40B4-BE49-F238E27FC236}">
                <a16:creationId xmlns:a16="http://schemas.microsoft.com/office/drawing/2014/main" id="{ABCB51E8-1E8E-4E99-9D2E-EEE25768F0AC}"/>
              </a:ext>
            </a:extLst>
          </p:cNvPr>
          <p:cNvCxnSpPr>
            <a:cxnSpLocks/>
            <a:stCxn id="5" idx="3"/>
            <a:endCxn id="7" idx="1"/>
          </p:cNvCxnSpPr>
          <p:nvPr/>
        </p:nvCxnSpPr>
        <p:spPr>
          <a:xfrm>
            <a:off x="2252490" y="1808575"/>
            <a:ext cx="1319586" cy="65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5C63401-AD8D-4EE7-BFFC-0C5220E0FBFC}"/>
              </a:ext>
            </a:extLst>
          </p:cNvPr>
          <p:cNvSpPr txBox="1"/>
          <p:nvPr/>
        </p:nvSpPr>
        <p:spPr>
          <a:xfrm>
            <a:off x="3338016" y="1448738"/>
            <a:ext cx="301686" cy="369332"/>
          </a:xfrm>
          <a:prstGeom prst="rect">
            <a:avLst/>
          </a:prstGeom>
          <a:noFill/>
        </p:spPr>
        <p:txBody>
          <a:bodyPr wrap="none" rtlCol="0">
            <a:spAutoFit/>
          </a:bodyPr>
          <a:lstStyle/>
          <a:p>
            <a:r>
              <a:rPr lang="en-US" dirty="0"/>
              <a:t>1</a:t>
            </a:r>
          </a:p>
        </p:txBody>
      </p:sp>
      <p:sp>
        <p:nvSpPr>
          <p:cNvPr id="12" name="TextBox 11">
            <a:extLst>
              <a:ext uri="{FF2B5EF4-FFF2-40B4-BE49-F238E27FC236}">
                <a16:creationId xmlns:a16="http://schemas.microsoft.com/office/drawing/2014/main" id="{DE55F9D6-E89A-4ADB-BA90-49E514C91528}"/>
              </a:ext>
            </a:extLst>
          </p:cNvPr>
          <p:cNvSpPr txBox="1"/>
          <p:nvPr/>
        </p:nvSpPr>
        <p:spPr>
          <a:xfrm>
            <a:off x="2466615" y="1476986"/>
            <a:ext cx="333746" cy="369332"/>
          </a:xfrm>
          <a:prstGeom prst="rect">
            <a:avLst/>
          </a:prstGeom>
          <a:noFill/>
        </p:spPr>
        <p:txBody>
          <a:bodyPr wrap="none" rtlCol="0">
            <a:spAutoFit/>
          </a:bodyPr>
          <a:lstStyle/>
          <a:p>
            <a:r>
              <a:rPr lang="en-US" dirty="0"/>
              <a:t>N</a:t>
            </a:r>
          </a:p>
        </p:txBody>
      </p:sp>
      <p:sp>
        <p:nvSpPr>
          <p:cNvPr id="13" name="TextBox 12">
            <a:extLst>
              <a:ext uri="{FF2B5EF4-FFF2-40B4-BE49-F238E27FC236}">
                <a16:creationId xmlns:a16="http://schemas.microsoft.com/office/drawing/2014/main" id="{9F15C25C-86F5-4271-B748-F819F6EF2CB3}"/>
              </a:ext>
            </a:extLst>
          </p:cNvPr>
          <p:cNvSpPr txBox="1"/>
          <p:nvPr/>
        </p:nvSpPr>
        <p:spPr>
          <a:xfrm>
            <a:off x="3024593" y="3890371"/>
            <a:ext cx="2423706" cy="738664"/>
          </a:xfrm>
          <a:prstGeom prst="rect">
            <a:avLst/>
          </a:prstGeom>
          <a:noFill/>
        </p:spPr>
        <p:txBody>
          <a:bodyPr wrap="square" rtlCol="0">
            <a:spAutoFit/>
          </a:bodyPr>
          <a:lstStyle/>
          <a:p>
            <a:r>
              <a:rPr lang="en-US" sz="1400" b="1" dirty="0"/>
              <a:t>CONSUMERS: </a:t>
            </a:r>
            <a:r>
              <a:rPr lang="en-US" sz="1400" dirty="0"/>
              <a:t>DCAE, Analytics Applications (?), Custom Plug-ins</a:t>
            </a:r>
          </a:p>
        </p:txBody>
      </p:sp>
      <p:sp>
        <p:nvSpPr>
          <p:cNvPr id="20" name="Rectangle 19">
            <a:extLst>
              <a:ext uri="{FF2B5EF4-FFF2-40B4-BE49-F238E27FC236}">
                <a16:creationId xmlns:a16="http://schemas.microsoft.com/office/drawing/2014/main" id="{501C9C87-6C73-4FFE-B3C0-2D900FFFAF9C}"/>
              </a:ext>
            </a:extLst>
          </p:cNvPr>
          <p:cNvSpPr/>
          <p:nvPr/>
        </p:nvSpPr>
        <p:spPr>
          <a:xfrm>
            <a:off x="319367" y="4866647"/>
            <a:ext cx="4062134" cy="2462213"/>
          </a:xfrm>
          <a:prstGeom prst="rect">
            <a:avLst/>
          </a:prstGeom>
        </p:spPr>
        <p:txBody>
          <a:bodyPr wrap="square">
            <a:spAutoFit/>
          </a:bodyPr>
          <a:lstStyle/>
          <a:p>
            <a:r>
              <a:rPr lang="en-US" sz="1400" dirty="0"/>
              <a:t>•	‘Fault’ for the fault domain</a:t>
            </a:r>
          </a:p>
          <a:p>
            <a:r>
              <a:rPr lang="en-US" sz="1400" dirty="0"/>
              <a:t>•	‘Heartbeat’ for the heartbeat domain</a:t>
            </a:r>
          </a:p>
          <a:p>
            <a:r>
              <a:rPr lang="en-US" sz="1400" dirty="0"/>
              <a:t>•	‘Measurement’ for the measurements domain</a:t>
            </a:r>
          </a:p>
          <a:p>
            <a:r>
              <a:rPr lang="en-US" sz="1400" dirty="0"/>
              <a:t>•	‘</a:t>
            </a:r>
            <a:r>
              <a:rPr lang="en-US" sz="1400" dirty="0" err="1"/>
              <a:t>MobileFlow</a:t>
            </a:r>
            <a:r>
              <a:rPr lang="en-US" sz="1400" dirty="0"/>
              <a:t>’ for the </a:t>
            </a:r>
            <a:r>
              <a:rPr lang="en-US" sz="1400" dirty="0" err="1"/>
              <a:t>mobileFlow</a:t>
            </a:r>
            <a:r>
              <a:rPr lang="en-US" sz="1400" dirty="0"/>
              <a:t> domain</a:t>
            </a:r>
          </a:p>
          <a:p>
            <a:r>
              <a:rPr lang="en-US" sz="1400" dirty="0"/>
              <a:t>•	‘Other’ for the other domain</a:t>
            </a:r>
          </a:p>
          <a:p>
            <a:r>
              <a:rPr lang="en-US" sz="1400" dirty="0"/>
              <a:t>•	‘</a:t>
            </a:r>
            <a:r>
              <a:rPr lang="en-US" sz="1400" dirty="0" err="1"/>
              <a:t>PnfReg</a:t>
            </a:r>
            <a:r>
              <a:rPr lang="en-US" sz="1400" dirty="0"/>
              <a:t>’ for the </a:t>
            </a:r>
            <a:r>
              <a:rPr lang="en-US" sz="1400" dirty="0" err="1"/>
              <a:t>pnfRegistration</a:t>
            </a:r>
            <a:r>
              <a:rPr lang="en-US" sz="1400" dirty="0"/>
              <a:t> domain</a:t>
            </a:r>
          </a:p>
          <a:p>
            <a:r>
              <a:rPr lang="en-US" sz="1400" dirty="0"/>
              <a:t>•	‘</a:t>
            </a:r>
            <a:r>
              <a:rPr lang="en-US" sz="1400" dirty="0" err="1"/>
              <a:t>SipSignaling</a:t>
            </a:r>
            <a:r>
              <a:rPr lang="en-US" sz="1400" dirty="0"/>
              <a:t>’ for the </a:t>
            </a:r>
            <a:r>
              <a:rPr lang="en-US" sz="1400" dirty="0" err="1"/>
              <a:t>sipSignaling</a:t>
            </a:r>
            <a:r>
              <a:rPr lang="en-US" sz="1400" dirty="0"/>
              <a:t> domain</a:t>
            </a:r>
          </a:p>
          <a:p>
            <a:r>
              <a:rPr lang="en-US" sz="1400" dirty="0"/>
              <a:t>•	‘</a:t>
            </a:r>
            <a:r>
              <a:rPr lang="en-US" sz="1400" dirty="0" err="1"/>
              <a:t>StateChange</a:t>
            </a:r>
            <a:r>
              <a:rPr lang="en-US" sz="1400" dirty="0"/>
              <a:t>’ for the </a:t>
            </a:r>
            <a:r>
              <a:rPr lang="en-US" sz="1400" dirty="0" err="1"/>
              <a:t>stateChange</a:t>
            </a:r>
            <a:r>
              <a:rPr lang="en-US" sz="1400" dirty="0"/>
              <a:t> domain</a:t>
            </a:r>
          </a:p>
          <a:p>
            <a:r>
              <a:rPr lang="en-US" sz="1400" dirty="0"/>
              <a:t>•	‘Syslog’ for the syslog domain</a:t>
            </a:r>
          </a:p>
          <a:p>
            <a:r>
              <a:rPr lang="en-US" sz="1400" dirty="0"/>
              <a:t>•	‘</a:t>
            </a:r>
            <a:r>
              <a:rPr lang="en-US" sz="1400" dirty="0" err="1"/>
              <a:t>Tca</a:t>
            </a:r>
            <a:r>
              <a:rPr lang="en-US" sz="1400" dirty="0"/>
              <a:t>’ for the </a:t>
            </a:r>
            <a:r>
              <a:rPr lang="en-US" sz="1400" dirty="0" err="1"/>
              <a:t>thresholdCrossingAlert</a:t>
            </a:r>
            <a:r>
              <a:rPr lang="en-US" sz="1400" dirty="0"/>
              <a:t> domain</a:t>
            </a:r>
          </a:p>
          <a:p>
            <a:r>
              <a:rPr lang="en-US" sz="1400" dirty="0"/>
              <a:t>•	‘</a:t>
            </a:r>
            <a:r>
              <a:rPr lang="en-US" sz="1400" dirty="0" err="1"/>
              <a:t>VoiceQuality</a:t>
            </a:r>
            <a:r>
              <a:rPr lang="en-US" sz="1400" dirty="0"/>
              <a:t>’ for the </a:t>
            </a:r>
            <a:r>
              <a:rPr lang="en-US" sz="1400" dirty="0" err="1"/>
              <a:t>voiceQuality</a:t>
            </a:r>
            <a:r>
              <a:rPr lang="en-US" sz="1400" dirty="0"/>
              <a:t> domain</a:t>
            </a:r>
          </a:p>
        </p:txBody>
      </p:sp>
      <p:sp>
        <p:nvSpPr>
          <p:cNvPr id="21" name="TextBox 20">
            <a:extLst>
              <a:ext uri="{FF2B5EF4-FFF2-40B4-BE49-F238E27FC236}">
                <a16:creationId xmlns:a16="http://schemas.microsoft.com/office/drawing/2014/main" id="{E5D44949-3589-4AFF-B322-3781D23C3086}"/>
              </a:ext>
            </a:extLst>
          </p:cNvPr>
          <p:cNvSpPr txBox="1"/>
          <p:nvPr/>
        </p:nvSpPr>
        <p:spPr>
          <a:xfrm>
            <a:off x="241300" y="7556500"/>
            <a:ext cx="6172200" cy="923330"/>
          </a:xfrm>
          <a:prstGeom prst="rect">
            <a:avLst/>
          </a:prstGeom>
          <a:noFill/>
        </p:spPr>
        <p:txBody>
          <a:bodyPr wrap="square" rtlCol="0">
            <a:spAutoFit/>
          </a:bodyPr>
          <a:lstStyle/>
          <a:p>
            <a:pPr marL="342900" indent="-342900">
              <a:buAutoNum type="arabicPeriod"/>
            </a:pPr>
            <a:r>
              <a:rPr lang="en-US" dirty="0"/>
              <a:t>NORMALIZE – different definition for different NFs. </a:t>
            </a:r>
          </a:p>
          <a:p>
            <a:pPr marL="342900" indent="-342900">
              <a:buAutoNum type="arabicPeriod"/>
            </a:pPr>
            <a:r>
              <a:rPr lang="en-US" dirty="0"/>
              <a:t>DCAE-DS – could be used to modify the YAML registration if necessary</a:t>
            </a:r>
          </a:p>
        </p:txBody>
      </p:sp>
      <p:sp>
        <p:nvSpPr>
          <p:cNvPr id="23" name="Flowchart: Card 22">
            <a:extLst>
              <a:ext uri="{FF2B5EF4-FFF2-40B4-BE49-F238E27FC236}">
                <a16:creationId xmlns:a16="http://schemas.microsoft.com/office/drawing/2014/main" id="{48390DDC-014A-4935-831F-9B43C4FB6C03}"/>
              </a:ext>
            </a:extLst>
          </p:cNvPr>
          <p:cNvSpPr/>
          <p:nvPr/>
        </p:nvSpPr>
        <p:spPr>
          <a:xfrm flipH="1">
            <a:off x="760097" y="3057578"/>
            <a:ext cx="423862" cy="524300"/>
          </a:xfrm>
          <a:prstGeom prst="flowChartPunchedCar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E01FF166-B40F-44F3-A3AA-D79F770B2484}"/>
              </a:ext>
            </a:extLst>
          </p:cNvPr>
          <p:cNvSpPr txBox="1"/>
          <p:nvPr/>
        </p:nvSpPr>
        <p:spPr>
          <a:xfrm>
            <a:off x="1183959" y="3148730"/>
            <a:ext cx="1128963" cy="307777"/>
          </a:xfrm>
          <a:prstGeom prst="rect">
            <a:avLst/>
          </a:prstGeom>
          <a:noFill/>
        </p:spPr>
        <p:txBody>
          <a:bodyPr wrap="none" rtlCol="0">
            <a:spAutoFit/>
          </a:bodyPr>
          <a:lstStyle/>
          <a:p>
            <a:r>
              <a:rPr lang="en-US" sz="1400" dirty="0"/>
              <a:t>Fault records</a:t>
            </a:r>
          </a:p>
        </p:txBody>
      </p:sp>
      <p:sp>
        <p:nvSpPr>
          <p:cNvPr id="25" name="TextBox 24">
            <a:extLst>
              <a:ext uri="{FF2B5EF4-FFF2-40B4-BE49-F238E27FC236}">
                <a16:creationId xmlns:a16="http://schemas.microsoft.com/office/drawing/2014/main" id="{2A672F6B-FA5F-445A-B3B3-9DFC3F3E2BFA}"/>
              </a:ext>
            </a:extLst>
          </p:cNvPr>
          <p:cNvSpPr txBox="1"/>
          <p:nvPr/>
        </p:nvSpPr>
        <p:spPr>
          <a:xfrm>
            <a:off x="1183959" y="3673030"/>
            <a:ext cx="1510413" cy="307777"/>
          </a:xfrm>
          <a:prstGeom prst="rect">
            <a:avLst/>
          </a:prstGeom>
          <a:noFill/>
        </p:spPr>
        <p:txBody>
          <a:bodyPr wrap="none" rtlCol="0">
            <a:spAutoFit/>
          </a:bodyPr>
          <a:lstStyle/>
          <a:p>
            <a:r>
              <a:rPr lang="en-US" sz="1400" dirty="0"/>
              <a:t>Heartbeat records</a:t>
            </a:r>
          </a:p>
        </p:txBody>
      </p:sp>
      <p:sp>
        <p:nvSpPr>
          <p:cNvPr id="26" name="TextBox 25">
            <a:extLst>
              <a:ext uri="{FF2B5EF4-FFF2-40B4-BE49-F238E27FC236}">
                <a16:creationId xmlns:a16="http://schemas.microsoft.com/office/drawing/2014/main" id="{F02B1CDA-D61A-4D61-9346-04E178AC712C}"/>
              </a:ext>
            </a:extLst>
          </p:cNvPr>
          <p:cNvSpPr txBox="1"/>
          <p:nvPr/>
        </p:nvSpPr>
        <p:spPr>
          <a:xfrm>
            <a:off x="1183959" y="4197330"/>
            <a:ext cx="1799788" cy="307777"/>
          </a:xfrm>
          <a:prstGeom prst="rect">
            <a:avLst/>
          </a:prstGeom>
          <a:noFill/>
        </p:spPr>
        <p:txBody>
          <a:bodyPr wrap="none" rtlCol="0">
            <a:spAutoFit/>
          </a:bodyPr>
          <a:lstStyle/>
          <a:p>
            <a:r>
              <a:rPr lang="en-US" sz="1400" dirty="0"/>
              <a:t>Measurement records</a:t>
            </a:r>
          </a:p>
        </p:txBody>
      </p:sp>
      <p:sp>
        <p:nvSpPr>
          <p:cNvPr id="27" name="Flowchart: Card 26">
            <a:extLst>
              <a:ext uri="{FF2B5EF4-FFF2-40B4-BE49-F238E27FC236}">
                <a16:creationId xmlns:a16="http://schemas.microsoft.com/office/drawing/2014/main" id="{945165A3-0930-498F-9438-8D147D27D5F6}"/>
              </a:ext>
            </a:extLst>
          </p:cNvPr>
          <p:cNvSpPr/>
          <p:nvPr/>
        </p:nvSpPr>
        <p:spPr>
          <a:xfrm flipH="1">
            <a:off x="760097" y="3619713"/>
            <a:ext cx="423862" cy="524300"/>
          </a:xfrm>
          <a:prstGeom prst="flowChartPunchedCar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lowchart: Card 27">
            <a:extLst>
              <a:ext uri="{FF2B5EF4-FFF2-40B4-BE49-F238E27FC236}">
                <a16:creationId xmlns:a16="http://schemas.microsoft.com/office/drawing/2014/main" id="{191739D1-BD2C-4617-83CC-9614593A7671}"/>
              </a:ext>
            </a:extLst>
          </p:cNvPr>
          <p:cNvSpPr/>
          <p:nvPr/>
        </p:nvSpPr>
        <p:spPr>
          <a:xfrm flipH="1">
            <a:off x="760097" y="4181848"/>
            <a:ext cx="423862" cy="524300"/>
          </a:xfrm>
          <a:prstGeom prst="flowChartPunchedCar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4401733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5338DEE9-4772-4656-8C84-15C8B59A1ABC}"/>
              </a:ext>
            </a:extLst>
          </p:cNvPr>
          <p:cNvGraphicFramePr>
            <a:graphicFrameLocks noGrp="1"/>
          </p:cNvGraphicFramePr>
          <p:nvPr>
            <p:extLst>
              <p:ext uri="{D42A27DB-BD31-4B8C-83A1-F6EECF244321}">
                <p14:modId xmlns:p14="http://schemas.microsoft.com/office/powerpoint/2010/main" val="3895341762"/>
              </p:ext>
            </p:extLst>
          </p:nvPr>
        </p:nvGraphicFramePr>
        <p:xfrm>
          <a:off x="266700" y="2095500"/>
          <a:ext cx="6172200" cy="4171020"/>
        </p:xfrm>
        <a:graphic>
          <a:graphicData uri="http://schemas.openxmlformats.org/drawingml/2006/table">
            <a:tbl>
              <a:tblPr firstRow="1" bandRow="1">
                <a:tableStyleId>{5C22544A-7EE6-4342-B048-85BDC9FD1C3A}</a:tableStyleId>
              </a:tblPr>
              <a:tblGrid>
                <a:gridCol w="1619250">
                  <a:extLst>
                    <a:ext uri="{9D8B030D-6E8A-4147-A177-3AD203B41FA5}">
                      <a16:colId xmlns:a16="http://schemas.microsoft.com/office/drawing/2014/main" val="73005519"/>
                    </a:ext>
                  </a:extLst>
                </a:gridCol>
                <a:gridCol w="2200275">
                  <a:extLst>
                    <a:ext uri="{9D8B030D-6E8A-4147-A177-3AD203B41FA5}">
                      <a16:colId xmlns:a16="http://schemas.microsoft.com/office/drawing/2014/main" val="2396725489"/>
                    </a:ext>
                  </a:extLst>
                </a:gridCol>
                <a:gridCol w="2352675">
                  <a:extLst>
                    <a:ext uri="{9D8B030D-6E8A-4147-A177-3AD203B41FA5}">
                      <a16:colId xmlns:a16="http://schemas.microsoft.com/office/drawing/2014/main" val="379575138"/>
                    </a:ext>
                  </a:extLst>
                </a:gridCol>
              </a:tblGrid>
              <a:tr h="445460">
                <a:tc>
                  <a:txBody>
                    <a:bodyPr/>
                    <a:lstStyle/>
                    <a:p>
                      <a:r>
                        <a:rPr lang="en-US" dirty="0"/>
                        <a:t>PNF Type</a:t>
                      </a:r>
                    </a:p>
                  </a:txBody>
                  <a:tcPr/>
                </a:tc>
                <a:tc>
                  <a:txBody>
                    <a:bodyPr/>
                    <a:lstStyle/>
                    <a:p>
                      <a:r>
                        <a:rPr lang="en-US" dirty="0"/>
                        <a:t>Release 1 (S/W version)</a:t>
                      </a:r>
                    </a:p>
                  </a:txBody>
                  <a:tcPr/>
                </a:tc>
                <a:tc>
                  <a:txBody>
                    <a:bodyPr/>
                    <a:lstStyle/>
                    <a:p>
                      <a:r>
                        <a:rPr lang="en-US" dirty="0"/>
                        <a:t>Release 2 (S/W version)</a:t>
                      </a:r>
                    </a:p>
                  </a:txBody>
                  <a:tcPr/>
                </a:tc>
                <a:extLst>
                  <a:ext uri="{0D108BD9-81ED-4DB2-BD59-A6C34878D82A}">
                    <a16:rowId xmlns:a16="http://schemas.microsoft.com/office/drawing/2014/main" val="1084364700"/>
                  </a:ext>
                </a:extLst>
              </a:tr>
              <a:tr h="604117">
                <a:tc>
                  <a:txBody>
                    <a:bodyPr/>
                    <a:lstStyle/>
                    <a:p>
                      <a:r>
                        <a:rPr lang="en-US" dirty="0"/>
                        <a:t>E// PNF – FM</a:t>
                      </a:r>
                    </a:p>
                  </a:txBody>
                  <a:tcPr/>
                </a:tc>
                <a:tc>
                  <a:txBody>
                    <a:bodyPr/>
                    <a:lstStyle/>
                    <a:p>
                      <a:r>
                        <a:rPr lang="en-US" dirty="0"/>
                        <a:t>FM “records” (YAML registration file)</a:t>
                      </a:r>
                    </a:p>
                    <a:p>
                      <a:r>
                        <a:rPr lang="en-US" dirty="0" err="1"/>
                        <a:t>YAMLregfile</a:t>
                      </a:r>
                      <a:r>
                        <a:rPr lang="en-US" dirty="0"/>
                        <a:t>-E//Rel1</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FM “records” (YAML registration file)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err="1"/>
                        <a:t>YAMLregfile</a:t>
                      </a:r>
                      <a:r>
                        <a:rPr lang="en-US" dirty="0"/>
                        <a:t>-E//Rel2</a:t>
                      </a:r>
                    </a:p>
                  </a:txBody>
                  <a:tcPr/>
                </a:tc>
                <a:extLst>
                  <a:ext uri="{0D108BD9-81ED-4DB2-BD59-A6C34878D82A}">
                    <a16:rowId xmlns:a16="http://schemas.microsoft.com/office/drawing/2014/main" val="4008598768"/>
                  </a:ext>
                </a:extLst>
              </a:tr>
              <a:tr h="604117">
                <a:tc>
                  <a:txBody>
                    <a:bodyPr/>
                    <a:lstStyle/>
                    <a:p>
                      <a:r>
                        <a:rPr lang="en-US" dirty="0"/>
                        <a:t>E// PNF – PM</a:t>
                      </a:r>
                    </a:p>
                  </a:txBody>
                  <a:tcPr/>
                </a:tc>
                <a:tc>
                  <a:txBody>
                    <a:bodyPr/>
                    <a:lstStyle/>
                    <a:p>
                      <a:r>
                        <a:rPr lang="en-US" dirty="0"/>
                        <a:t>PM “records” (YAML registration file)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err="1"/>
                        <a:t>YAMLregfile</a:t>
                      </a:r>
                      <a:r>
                        <a:rPr lang="en-US" dirty="0"/>
                        <a:t>-E//Rel1</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PM “records” (YAML registration file)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err="1"/>
                        <a:t>YAMLregfile</a:t>
                      </a:r>
                      <a:r>
                        <a:rPr lang="en-US" dirty="0"/>
                        <a:t>-E//Rel2</a:t>
                      </a:r>
                    </a:p>
                  </a:txBody>
                  <a:tcPr/>
                </a:tc>
                <a:extLst>
                  <a:ext uri="{0D108BD9-81ED-4DB2-BD59-A6C34878D82A}">
                    <a16:rowId xmlns:a16="http://schemas.microsoft.com/office/drawing/2014/main" val="2759818897"/>
                  </a:ext>
                </a:extLst>
              </a:tr>
              <a:tr h="604117">
                <a:tc>
                  <a:txBody>
                    <a:bodyPr/>
                    <a:lstStyle/>
                    <a:p>
                      <a:r>
                        <a:rPr lang="en-US" dirty="0"/>
                        <a:t>Nokia PNF – FM</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FM “records” (YAML registration file)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YAMLregfile-NokiaRel1</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FM “records” (YAML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registration file)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YAMLregfile-NokiaRel1</a:t>
                      </a:r>
                    </a:p>
                  </a:txBody>
                  <a:tcPr/>
                </a:tc>
                <a:extLst>
                  <a:ext uri="{0D108BD9-81ED-4DB2-BD59-A6C34878D82A}">
                    <a16:rowId xmlns:a16="http://schemas.microsoft.com/office/drawing/2014/main" val="1248957480"/>
                  </a:ext>
                </a:extLst>
              </a:tr>
              <a:tr h="604117">
                <a:tc>
                  <a:txBody>
                    <a:bodyPr/>
                    <a:lstStyle/>
                    <a:p>
                      <a:r>
                        <a:rPr lang="en-US" dirty="0"/>
                        <a:t>Nokia PNF - PM</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PM “records” (YAML registration file)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YAMLregfile-NokiaRel1</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PM “records” (YAML registration file)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YAMLregfile-NokiaRel1</a:t>
                      </a:r>
                    </a:p>
                  </a:txBody>
                  <a:tcPr/>
                </a:tc>
                <a:extLst>
                  <a:ext uri="{0D108BD9-81ED-4DB2-BD59-A6C34878D82A}">
                    <a16:rowId xmlns:a16="http://schemas.microsoft.com/office/drawing/2014/main" val="3994523925"/>
                  </a:ext>
                </a:extLst>
              </a:tr>
              <a:tr h="445460">
                <a:tc>
                  <a:txBody>
                    <a:bodyPr/>
                    <a:lstStyle/>
                    <a:p>
                      <a:endParaRPr lang="en-US"/>
                    </a:p>
                  </a:txBody>
                  <a:tcPr/>
                </a:tc>
                <a:tc>
                  <a:txBody>
                    <a:bodyPr/>
                    <a:lstStyle/>
                    <a:p>
                      <a:endParaRPr lang="en-US" dirty="0"/>
                    </a:p>
                  </a:txBody>
                  <a:tcPr/>
                </a:tc>
                <a:tc>
                  <a:txBody>
                    <a:bodyPr/>
                    <a:lstStyle/>
                    <a:p>
                      <a:endParaRPr lang="en-US"/>
                    </a:p>
                  </a:txBody>
                  <a:tcPr/>
                </a:tc>
                <a:extLst>
                  <a:ext uri="{0D108BD9-81ED-4DB2-BD59-A6C34878D82A}">
                    <a16:rowId xmlns:a16="http://schemas.microsoft.com/office/drawing/2014/main" val="1937561571"/>
                  </a:ext>
                </a:extLst>
              </a:tr>
              <a:tr h="445460">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649819188"/>
                  </a:ext>
                </a:extLst>
              </a:tr>
            </a:tbl>
          </a:graphicData>
        </a:graphic>
      </p:graphicFrame>
      <p:sp>
        <p:nvSpPr>
          <p:cNvPr id="5" name="TextBox 4">
            <a:extLst>
              <a:ext uri="{FF2B5EF4-FFF2-40B4-BE49-F238E27FC236}">
                <a16:creationId xmlns:a16="http://schemas.microsoft.com/office/drawing/2014/main" id="{932F6B77-8A5B-4D1D-AC5A-2D7D9C174C02}"/>
              </a:ext>
            </a:extLst>
          </p:cNvPr>
          <p:cNvSpPr txBox="1"/>
          <p:nvPr/>
        </p:nvSpPr>
        <p:spPr>
          <a:xfrm>
            <a:off x="447675" y="1209675"/>
            <a:ext cx="5876925" cy="584775"/>
          </a:xfrm>
          <a:prstGeom prst="rect">
            <a:avLst/>
          </a:prstGeom>
          <a:noFill/>
        </p:spPr>
        <p:txBody>
          <a:bodyPr wrap="square" rtlCol="0">
            <a:spAutoFit/>
          </a:bodyPr>
          <a:lstStyle/>
          <a:p>
            <a:r>
              <a:rPr lang="en-US" sz="1600" dirty="0"/>
              <a:t>I have PNF two different releases, in release 1 I may have a group of items In dictionary, in release 2 can I provide different one.</a:t>
            </a:r>
          </a:p>
        </p:txBody>
      </p:sp>
      <p:sp>
        <p:nvSpPr>
          <p:cNvPr id="6" name="TextBox 5">
            <a:extLst>
              <a:ext uri="{FF2B5EF4-FFF2-40B4-BE49-F238E27FC236}">
                <a16:creationId xmlns:a16="http://schemas.microsoft.com/office/drawing/2014/main" id="{B232D8BD-C406-4B1A-AB1D-4F18119DD547}"/>
              </a:ext>
            </a:extLst>
          </p:cNvPr>
          <p:cNvSpPr txBox="1"/>
          <p:nvPr/>
        </p:nvSpPr>
        <p:spPr>
          <a:xfrm>
            <a:off x="700088" y="6372225"/>
            <a:ext cx="5738812" cy="646331"/>
          </a:xfrm>
          <a:prstGeom prst="rect">
            <a:avLst/>
          </a:prstGeom>
          <a:noFill/>
        </p:spPr>
        <p:txBody>
          <a:bodyPr wrap="square" rtlCol="0">
            <a:spAutoFit/>
          </a:bodyPr>
          <a:lstStyle/>
          <a:p>
            <a:r>
              <a:rPr lang="en-US" dirty="0"/>
              <a:t>If just one alarm or one PM changed, could you provide the single “record” or the entire file again?</a:t>
            </a:r>
          </a:p>
        </p:txBody>
      </p:sp>
    </p:spTree>
    <p:extLst>
      <p:ext uri="{BB962C8B-B14F-4D97-AF65-F5344CB8AC3E}">
        <p14:creationId xmlns:p14="http://schemas.microsoft.com/office/powerpoint/2010/main" val="316321391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DBE2F18-49AA-408D-ADFC-174E332F9995}"/>
              </a:ext>
            </a:extLst>
          </p:cNvPr>
          <p:cNvGrpSpPr/>
          <p:nvPr/>
        </p:nvGrpSpPr>
        <p:grpSpPr>
          <a:xfrm>
            <a:off x="0" y="-64154"/>
            <a:ext cx="6863269" cy="9208154"/>
            <a:chOff x="-5269" y="-17858"/>
            <a:chExt cx="6863269" cy="8598180"/>
          </a:xfrm>
        </p:grpSpPr>
        <p:sp>
          <p:nvSpPr>
            <p:cNvPr id="5" name="Rectangle 4">
              <a:extLst>
                <a:ext uri="{FF2B5EF4-FFF2-40B4-BE49-F238E27FC236}">
                  <a16:creationId xmlns:a16="http://schemas.microsoft.com/office/drawing/2014/main" id="{EF6D5710-5D38-4887-93C1-2F4EF5ACEF42}"/>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5E7A34E3-5CD0-4AE5-8C6C-20B22C89B662}"/>
                </a:ext>
              </a:extLst>
            </p:cNvPr>
            <p:cNvSpPr txBox="1"/>
            <p:nvPr/>
          </p:nvSpPr>
          <p:spPr>
            <a:xfrm>
              <a:off x="1918781" y="-17858"/>
              <a:ext cx="3026791"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SDC Artifacts Type</a:t>
              </a:r>
            </a:p>
          </p:txBody>
        </p:sp>
        <p:sp>
          <p:nvSpPr>
            <p:cNvPr id="7" name="Rectangle 6">
              <a:extLst>
                <a:ext uri="{FF2B5EF4-FFF2-40B4-BE49-F238E27FC236}">
                  <a16:creationId xmlns:a16="http://schemas.microsoft.com/office/drawing/2014/main" id="{D92FE66B-81B2-4D03-81C4-8FC2A002170A}"/>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9" name="Table 8">
            <a:extLst>
              <a:ext uri="{FF2B5EF4-FFF2-40B4-BE49-F238E27FC236}">
                <a16:creationId xmlns:a16="http://schemas.microsoft.com/office/drawing/2014/main" id="{AFEA9513-D30A-45AA-B326-C311DEA30C75}"/>
              </a:ext>
            </a:extLst>
          </p:cNvPr>
          <p:cNvGraphicFramePr>
            <a:graphicFrameLocks noGrp="1"/>
          </p:cNvGraphicFramePr>
          <p:nvPr>
            <p:extLst>
              <p:ext uri="{D42A27DB-BD31-4B8C-83A1-F6EECF244321}">
                <p14:modId xmlns:p14="http://schemas.microsoft.com/office/powerpoint/2010/main" val="329435184"/>
              </p:ext>
            </p:extLst>
          </p:nvPr>
        </p:nvGraphicFramePr>
        <p:xfrm>
          <a:off x="108859" y="1258763"/>
          <a:ext cx="6643633" cy="7790210"/>
        </p:xfrm>
        <a:graphic>
          <a:graphicData uri="http://schemas.openxmlformats.org/drawingml/2006/table">
            <a:tbl>
              <a:tblPr/>
              <a:tblGrid>
                <a:gridCol w="1481816">
                  <a:extLst>
                    <a:ext uri="{9D8B030D-6E8A-4147-A177-3AD203B41FA5}">
                      <a16:colId xmlns:a16="http://schemas.microsoft.com/office/drawing/2014/main" val="2404961899"/>
                    </a:ext>
                  </a:extLst>
                </a:gridCol>
                <a:gridCol w="3990975">
                  <a:extLst>
                    <a:ext uri="{9D8B030D-6E8A-4147-A177-3AD203B41FA5}">
                      <a16:colId xmlns:a16="http://schemas.microsoft.com/office/drawing/2014/main" val="360438050"/>
                    </a:ext>
                  </a:extLst>
                </a:gridCol>
                <a:gridCol w="1170842">
                  <a:extLst>
                    <a:ext uri="{9D8B030D-6E8A-4147-A177-3AD203B41FA5}">
                      <a16:colId xmlns:a16="http://schemas.microsoft.com/office/drawing/2014/main" val="1659862211"/>
                    </a:ext>
                  </a:extLst>
                </a:gridCol>
              </a:tblGrid>
              <a:tr h="184200">
                <a:tc>
                  <a:txBody>
                    <a:bodyPr/>
                    <a:lstStyle/>
                    <a:p>
                      <a:r>
                        <a:rPr lang="en-US" sz="1200" b="1" dirty="0">
                          <a:solidFill>
                            <a:schemeClr val="bg1"/>
                          </a:solidFill>
                        </a:rPr>
                        <a:t>Artifact Type</a:t>
                      </a:r>
                      <a:endParaRPr lang="en-US" sz="1200" dirty="0">
                        <a:solidFill>
                          <a:schemeClr val="bg1"/>
                        </a:solidFill>
                      </a:endParaRP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4191"/>
                    </a:solidFill>
                  </a:tcPr>
                </a:tc>
                <a:tc>
                  <a:txBody>
                    <a:bodyPr/>
                    <a:lstStyle/>
                    <a:p>
                      <a:r>
                        <a:rPr lang="en-US" sz="1200" b="1" dirty="0">
                          <a:solidFill>
                            <a:schemeClr val="bg1"/>
                          </a:solidFill>
                        </a:rPr>
                        <a:t>Description</a:t>
                      </a:r>
                      <a:endParaRPr lang="en-US" sz="1200" dirty="0">
                        <a:solidFill>
                          <a:schemeClr val="bg1"/>
                        </a:solidFill>
                      </a:endParaRP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4191"/>
                    </a:solidFill>
                  </a:tcPr>
                </a:tc>
                <a:tc>
                  <a:txBody>
                    <a:bodyPr/>
                    <a:lstStyle/>
                    <a:p>
                      <a:r>
                        <a:rPr lang="en-US" sz="1200" b="1" dirty="0">
                          <a:solidFill>
                            <a:schemeClr val="bg1"/>
                          </a:solidFill>
                        </a:rPr>
                        <a:t>Valid on Component Types</a:t>
                      </a:r>
                      <a:endParaRPr lang="en-US" sz="1200" dirty="0">
                        <a:solidFill>
                          <a:schemeClr val="bg1"/>
                        </a:solidFill>
                      </a:endParaRP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4191"/>
                    </a:solidFill>
                  </a:tcPr>
                </a:tc>
                <a:extLst>
                  <a:ext uri="{0D108BD9-81ED-4DB2-BD59-A6C34878D82A}">
                    <a16:rowId xmlns:a16="http://schemas.microsoft.com/office/drawing/2014/main" val="1631944670"/>
                  </a:ext>
                </a:extLst>
              </a:tr>
              <a:tr h="334910">
                <a:tc>
                  <a:txBody>
                    <a:bodyPr/>
                    <a:lstStyle/>
                    <a:p>
                      <a:r>
                        <a:rPr lang="en-US" sz="1200" b="1" dirty="0">
                          <a:solidFill>
                            <a:srgbClr val="0000CC"/>
                          </a:solidFill>
                        </a:rPr>
                        <a:t>HEAT</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HEAT  Base template (yaml format). Provided by vendor during on-boarding</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VF</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50435038"/>
                  </a:ext>
                </a:extLst>
              </a:tr>
              <a:tr h="410264">
                <a:tc>
                  <a:txBody>
                    <a:bodyPr/>
                    <a:lstStyle/>
                    <a:p>
                      <a:r>
                        <a:rPr lang="en-US" sz="1200" b="1" dirty="0">
                          <a:solidFill>
                            <a:srgbClr val="0000CC"/>
                          </a:solidFill>
                        </a:rPr>
                        <a:t>HEAT_VOL</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HEAT  template defining required volumes (yaml format). Provided by vendor during on-boarding</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VF</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25628583"/>
                  </a:ext>
                </a:extLst>
              </a:tr>
              <a:tr h="410264">
                <a:tc>
                  <a:txBody>
                    <a:bodyPr/>
                    <a:lstStyle/>
                    <a:p>
                      <a:r>
                        <a:rPr lang="en-US" sz="1200" b="1">
                          <a:solidFill>
                            <a:srgbClr val="0000CC"/>
                          </a:solidFill>
                        </a:rPr>
                        <a:t>HEAT_NET</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HEAT  template defining required networks (</a:t>
                      </a:r>
                      <a:r>
                        <a:rPr lang="en-US" sz="1200" dirty="0" err="1"/>
                        <a:t>yaml</a:t>
                      </a:r>
                      <a:r>
                        <a:rPr lang="en-US" sz="1200" dirty="0"/>
                        <a:t> format). Provided by vendor during on-boarding (deprecated)</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VF</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0945216"/>
                  </a:ext>
                </a:extLst>
              </a:tr>
              <a:tr h="937747">
                <a:tc>
                  <a:txBody>
                    <a:bodyPr/>
                    <a:lstStyle/>
                    <a:p>
                      <a:r>
                        <a:rPr lang="en-US" sz="1200" b="1" dirty="0">
                          <a:solidFill>
                            <a:srgbClr val="0000CC"/>
                          </a:solidFill>
                        </a:rPr>
                        <a:t>HEAT_ENV</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HEAT Environment artifact (</a:t>
                      </a:r>
                      <a:r>
                        <a:rPr lang="en-US" sz="1200" dirty="0" err="1"/>
                        <a:t>yaml</a:t>
                      </a:r>
                      <a:r>
                        <a:rPr lang="en-US" sz="1200" dirty="0"/>
                        <a:t> format, extension “.</a:t>
                      </a:r>
                      <a:r>
                        <a:rPr lang="en-US" sz="1200" dirty="0" err="1"/>
                        <a:t>env</a:t>
                      </a:r>
                      <a:r>
                        <a:rPr lang="en-US" sz="1200" dirty="0"/>
                        <a:t>”). This artifact is accompanied to HEAT template and containing values to subset of the template’s parameters. First version is provided by vendor, then SDC generates new content according to designer changes</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VF / VF instance</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45060355"/>
                  </a:ext>
                </a:extLst>
              </a:tr>
              <a:tr h="410264">
                <a:tc>
                  <a:txBody>
                    <a:bodyPr/>
                    <a:lstStyle/>
                    <a:p>
                      <a:r>
                        <a:rPr lang="en-US" sz="1200" b="1">
                          <a:solidFill>
                            <a:srgbClr val="0000CC"/>
                          </a:solidFill>
                        </a:rPr>
                        <a:t>HEAT_ARTIFACT</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Supplementary artifact referenced in HEAT* template (“get_file”). Provided by vendor during on-boarding</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VF</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3732236"/>
                  </a:ext>
                </a:extLst>
              </a:tr>
              <a:tr h="410264">
                <a:tc>
                  <a:txBody>
                    <a:bodyPr/>
                    <a:lstStyle/>
                    <a:p>
                      <a:r>
                        <a:rPr lang="en-US" sz="1200" b="1">
                          <a:solidFill>
                            <a:srgbClr val="0000CC"/>
                          </a:solidFill>
                        </a:rPr>
                        <a:t>HEAT_NESTED</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HEAT file referenced from another HEAT file (</a:t>
                      </a:r>
                      <a:r>
                        <a:rPr lang="en-US" sz="1200" dirty="0" err="1"/>
                        <a:t>yaml</a:t>
                      </a:r>
                      <a:r>
                        <a:rPr lang="en-US" sz="1200" dirty="0"/>
                        <a:t> format). Provided by vendor during on-boarding</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VF</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39469219"/>
                  </a:ext>
                </a:extLst>
              </a:tr>
              <a:tr h="108846">
                <a:tc>
                  <a:txBody>
                    <a:bodyPr/>
                    <a:lstStyle/>
                    <a:p>
                      <a:r>
                        <a:rPr lang="en-US" sz="1200" b="1">
                          <a:solidFill>
                            <a:srgbClr val="0000CC"/>
                          </a:solidFill>
                        </a:rPr>
                        <a:t>YANG_XML</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solidFill>
                            <a:srgbClr val="7030A0"/>
                          </a:solidFill>
                        </a:rPr>
                        <a:t>YANG asset based XML</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Service / VF / VFC</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83095962"/>
                  </a:ext>
                </a:extLst>
              </a:tr>
              <a:tr h="108846">
                <a:tc>
                  <a:txBody>
                    <a:bodyPr/>
                    <a:lstStyle/>
                    <a:p>
                      <a:r>
                        <a:rPr lang="en-US" sz="1200" b="1" dirty="0">
                          <a:solidFill>
                            <a:srgbClr val="0000CC"/>
                          </a:solidFill>
                        </a:rPr>
                        <a:t>VNF_CATALOG</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solidFill>
                            <a:srgbClr val="7030A0"/>
                          </a:solidFill>
                        </a:rPr>
                        <a:t>YANG asset based XML</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Service / VF / VFC</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55671976"/>
                  </a:ext>
                </a:extLst>
              </a:tr>
              <a:tr h="410264">
                <a:tc>
                  <a:txBody>
                    <a:bodyPr/>
                    <a:lstStyle/>
                    <a:p>
                      <a:r>
                        <a:rPr lang="en-US" sz="1200" b="1">
                          <a:solidFill>
                            <a:srgbClr val="0000CC"/>
                          </a:solidFill>
                        </a:rPr>
                        <a:t>MODEL_INVENTORY_PROFILE</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solidFill>
                            <a:srgbClr val="7030A0"/>
                          </a:solidFill>
                        </a:rPr>
                        <a:t>Inventory Asset (XML format). As from 1610 it is generated by SDC during service certification</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Service / VF / VFC</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59561435"/>
                  </a:ext>
                </a:extLst>
              </a:tr>
              <a:tr h="334910">
                <a:tc>
                  <a:txBody>
                    <a:bodyPr/>
                    <a:lstStyle/>
                    <a:p>
                      <a:r>
                        <a:rPr lang="en-US" sz="1200" b="1">
                          <a:solidFill>
                            <a:srgbClr val="0000CC"/>
                          </a:solidFill>
                        </a:rPr>
                        <a:t>MODEL_INVENTORY_PROFILE</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solidFill>
                            <a:srgbClr val="7030A0"/>
                          </a:solidFill>
                        </a:rPr>
                        <a:t>Inventory Asset Named  Query Specification (XML format)</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Service / VF / VFC</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8697143"/>
                  </a:ext>
                </a:extLst>
              </a:tr>
              <a:tr h="259555">
                <a:tc>
                  <a:txBody>
                    <a:bodyPr/>
                    <a:lstStyle/>
                    <a:p>
                      <a:r>
                        <a:rPr lang="en-US" sz="1200" b="1" dirty="0">
                          <a:solidFill>
                            <a:srgbClr val="0000CC"/>
                          </a:solidFill>
                        </a:rPr>
                        <a:t>VF_LICENSE</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solidFill>
                            <a:srgbClr val="7030A0"/>
                          </a:solidFill>
                        </a:rPr>
                        <a:t>VF License Artifact (XML format). Created during on-boarding of the VF</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VF</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44307897"/>
                  </a:ext>
                </a:extLst>
              </a:tr>
              <a:tr h="334910">
                <a:tc>
                  <a:txBody>
                    <a:bodyPr/>
                    <a:lstStyle/>
                    <a:p>
                      <a:r>
                        <a:rPr lang="en-US" sz="1200" b="1" dirty="0">
                          <a:solidFill>
                            <a:srgbClr val="0000CC"/>
                          </a:solidFill>
                        </a:rPr>
                        <a:t>VENDOR_LICENSE</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solidFill>
                            <a:srgbClr val="7030A0"/>
                          </a:solidFill>
                        </a:rPr>
                        <a:t>Vendor License Artifact (XML format). Created during on-boarding of the VF</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VF</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32485725"/>
                  </a:ext>
                </a:extLst>
              </a:tr>
              <a:tr h="108846">
                <a:tc>
                  <a:txBody>
                    <a:bodyPr/>
                    <a:lstStyle/>
                    <a:p>
                      <a:r>
                        <a:rPr lang="en-US" sz="1200" b="1" dirty="0">
                          <a:solidFill>
                            <a:srgbClr val="0000CC"/>
                          </a:solidFill>
                        </a:rPr>
                        <a:t>APPC_CONFIG</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solidFill>
                            <a:srgbClr val="7030A0"/>
                          </a:solidFill>
                        </a:rPr>
                        <a:t>configuration artifact</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VF</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55179493"/>
                  </a:ext>
                </a:extLst>
              </a:tr>
              <a:tr h="485619">
                <a:tc>
                  <a:txBody>
                    <a:bodyPr/>
                    <a:lstStyle/>
                    <a:p>
                      <a:r>
                        <a:rPr lang="en-US" sz="1200" b="1" dirty="0">
                          <a:solidFill>
                            <a:srgbClr val="0000CC"/>
                          </a:solidFill>
                        </a:rPr>
                        <a:t>VF_MODULES_METADATA</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err="1"/>
                        <a:t>Json</a:t>
                      </a:r>
                      <a:r>
                        <a:rPr lang="en-US" sz="1200" dirty="0"/>
                        <a:t> artifact that describes the </a:t>
                      </a:r>
                      <a:r>
                        <a:rPr lang="en-US" sz="1200" dirty="0" err="1"/>
                        <a:t>vfModules</a:t>
                      </a:r>
                      <a:r>
                        <a:rPr lang="en-US" sz="1200" dirty="0"/>
                        <a:t> of the resource. SDC generates this artifact for every VF instance during the service certification.</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Component instance (e.g. VF in Service)</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59196092"/>
                  </a:ext>
                </a:extLst>
              </a:tr>
              <a:tr h="184200">
                <a:tc>
                  <a:txBody>
                    <a:bodyPr/>
                    <a:lstStyle/>
                    <a:p>
                      <a:r>
                        <a:rPr lang="en-US" sz="1200" b="1" dirty="0">
                          <a:solidFill>
                            <a:srgbClr val="0000CC"/>
                          </a:solidFill>
                        </a:rPr>
                        <a:t>DCAE_TOSCA</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solidFill>
                            <a:srgbClr val="7030A0"/>
                          </a:solidFill>
                        </a:rPr>
                        <a:t>TOSCA template used by DCAE (</a:t>
                      </a:r>
                      <a:r>
                        <a:rPr lang="en-US" sz="1200" dirty="0" err="1">
                          <a:solidFill>
                            <a:srgbClr val="7030A0"/>
                          </a:solidFill>
                        </a:rPr>
                        <a:t>yaml</a:t>
                      </a:r>
                      <a:r>
                        <a:rPr lang="en-US" sz="1200" dirty="0">
                          <a:solidFill>
                            <a:srgbClr val="7030A0"/>
                          </a:solidFill>
                        </a:rPr>
                        <a:t> format)</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VF / VFCMT (= monitoring template)</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4570518"/>
                  </a:ext>
                </a:extLst>
              </a:tr>
              <a:tr h="259555">
                <a:tc>
                  <a:txBody>
                    <a:bodyPr/>
                    <a:lstStyle/>
                    <a:p>
                      <a:r>
                        <a:rPr lang="en-US" sz="1200" b="1" dirty="0">
                          <a:solidFill>
                            <a:srgbClr val="0000CC"/>
                          </a:solidFill>
                        </a:rPr>
                        <a:t>DCAE_JSON</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solidFill>
                            <a:srgbClr val="7030A0"/>
                          </a:solidFill>
                        </a:rPr>
                        <a:t>JSON description of the DCAE component / template</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VF / VFCMT (= monitoring template)</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81465357"/>
                  </a:ext>
                </a:extLst>
              </a:tr>
              <a:tr h="108846">
                <a:tc>
                  <a:txBody>
                    <a:bodyPr/>
                    <a:lstStyle/>
                    <a:p>
                      <a:r>
                        <a:rPr lang="en-US" sz="1200" b="1" dirty="0">
                          <a:solidFill>
                            <a:srgbClr val="0000CC"/>
                          </a:solidFill>
                        </a:rPr>
                        <a:t>PLAN</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solidFill>
                            <a:srgbClr val="7030A0"/>
                          </a:solidFill>
                        </a:rPr>
                        <a:t>Workflow artifact type</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Service / VF / VFC</a:t>
                      </a:r>
                    </a:p>
                  </a:txBody>
                  <a:tcPr marL="33491" marR="33491" marT="16745" marB="167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641165"/>
                  </a:ext>
                </a:extLst>
              </a:tr>
            </a:tbl>
          </a:graphicData>
        </a:graphic>
      </p:graphicFrame>
      <p:sp>
        <p:nvSpPr>
          <p:cNvPr id="11" name="Rectangle 10">
            <a:extLst>
              <a:ext uri="{FF2B5EF4-FFF2-40B4-BE49-F238E27FC236}">
                <a16:creationId xmlns:a16="http://schemas.microsoft.com/office/drawing/2014/main" id="{A8A20898-407A-4BCC-BBD4-AD41ACB422ED}"/>
              </a:ext>
            </a:extLst>
          </p:cNvPr>
          <p:cNvSpPr/>
          <p:nvPr/>
        </p:nvSpPr>
        <p:spPr>
          <a:xfrm>
            <a:off x="108859" y="577244"/>
            <a:ext cx="6335484" cy="307777"/>
          </a:xfrm>
          <a:prstGeom prst="rect">
            <a:avLst/>
          </a:prstGeom>
        </p:spPr>
        <p:txBody>
          <a:bodyPr wrap="square">
            <a:spAutoFit/>
          </a:bodyPr>
          <a:lstStyle/>
          <a:p>
            <a:r>
              <a:rPr lang="en-US" sz="1400" dirty="0">
                <a:hlinkClick r:id="rId2"/>
              </a:rPr>
              <a:t>https://wiki.onap.org/display/DW/SDC+supported+artifact+types</a:t>
            </a:r>
            <a:r>
              <a:rPr lang="en-US" sz="1400" dirty="0"/>
              <a:t> </a:t>
            </a:r>
          </a:p>
        </p:txBody>
      </p:sp>
    </p:spTree>
    <p:extLst>
      <p:ext uri="{BB962C8B-B14F-4D97-AF65-F5344CB8AC3E}">
        <p14:creationId xmlns:p14="http://schemas.microsoft.com/office/powerpoint/2010/main" val="381264545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585654C-717B-4F08-92AE-E9A58A1964A2}"/>
              </a:ext>
            </a:extLst>
          </p:cNvPr>
          <p:cNvSpPr/>
          <p:nvPr/>
        </p:nvSpPr>
        <p:spPr>
          <a:xfrm>
            <a:off x="79711" y="729609"/>
            <a:ext cx="6451718" cy="369332"/>
          </a:xfrm>
          <a:prstGeom prst="rect">
            <a:avLst/>
          </a:prstGeom>
        </p:spPr>
        <p:txBody>
          <a:bodyPr wrap="square">
            <a:spAutoFit/>
          </a:bodyPr>
          <a:lstStyle/>
          <a:p>
            <a:r>
              <a:rPr lang="en-US" dirty="0">
                <a:hlinkClick r:id="rId2"/>
              </a:rPr>
              <a:t>https://wiki.onap.org/pages/viewpage.action?pageId=38114398</a:t>
            </a:r>
            <a:r>
              <a:rPr lang="en-US" dirty="0"/>
              <a:t> </a:t>
            </a:r>
          </a:p>
        </p:txBody>
      </p:sp>
      <p:grpSp>
        <p:nvGrpSpPr>
          <p:cNvPr id="5" name="Group 4">
            <a:extLst>
              <a:ext uri="{FF2B5EF4-FFF2-40B4-BE49-F238E27FC236}">
                <a16:creationId xmlns:a16="http://schemas.microsoft.com/office/drawing/2014/main" id="{5304E842-BFC5-4C95-ABBA-5C3CE26F97AC}"/>
              </a:ext>
            </a:extLst>
          </p:cNvPr>
          <p:cNvGrpSpPr/>
          <p:nvPr/>
        </p:nvGrpSpPr>
        <p:grpSpPr>
          <a:xfrm>
            <a:off x="0" y="-64154"/>
            <a:ext cx="6863269" cy="9208154"/>
            <a:chOff x="-5269" y="-17858"/>
            <a:chExt cx="6863269" cy="8598180"/>
          </a:xfrm>
        </p:grpSpPr>
        <p:sp>
          <p:nvSpPr>
            <p:cNvPr id="6" name="Rectangle 5">
              <a:extLst>
                <a:ext uri="{FF2B5EF4-FFF2-40B4-BE49-F238E27FC236}">
                  <a16:creationId xmlns:a16="http://schemas.microsoft.com/office/drawing/2014/main" id="{5905B0BC-DD7C-4101-925D-6DCDAF02B1D8}"/>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B6F0027B-85DF-4E02-A803-92DDA43CF53D}"/>
                </a:ext>
              </a:extLst>
            </p:cNvPr>
            <p:cNvSpPr txBox="1"/>
            <p:nvPr/>
          </p:nvSpPr>
          <p:spPr>
            <a:xfrm>
              <a:off x="1109270" y="-17858"/>
              <a:ext cx="4645824"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Resource / Service Categories</a:t>
              </a:r>
            </a:p>
          </p:txBody>
        </p:sp>
        <p:sp>
          <p:nvSpPr>
            <p:cNvPr id="8" name="Rectangle 7">
              <a:extLst>
                <a:ext uri="{FF2B5EF4-FFF2-40B4-BE49-F238E27FC236}">
                  <a16:creationId xmlns:a16="http://schemas.microsoft.com/office/drawing/2014/main" id="{D35B4796-4273-4E8D-A3BE-72FCB7B41B55}"/>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9" name="Table 8">
            <a:extLst>
              <a:ext uri="{FF2B5EF4-FFF2-40B4-BE49-F238E27FC236}">
                <a16:creationId xmlns:a16="http://schemas.microsoft.com/office/drawing/2014/main" id="{CD2F151C-9BA8-45B6-AF3F-8B9FCFFCE4BE}"/>
              </a:ext>
            </a:extLst>
          </p:cNvPr>
          <p:cNvGraphicFramePr>
            <a:graphicFrameLocks noGrp="1"/>
          </p:cNvGraphicFramePr>
          <p:nvPr/>
        </p:nvGraphicFramePr>
        <p:xfrm>
          <a:off x="1443090" y="2433638"/>
          <a:ext cx="3971821" cy="5802311"/>
        </p:xfrm>
        <a:graphic>
          <a:graphicData uri="http://schemas.openxmlformats.org/drawingml/2006/table">
            <a:tbl>
              <a:tblPr/>
              <a:tblGrid>
                <a:gridCol w="2100043">
                  <a:extLst>
                    <a:ext uri="{9D8B030D-6E8A-4147-A177-3AD203B41FA5}">
                      <a16:colId xmlns:a16="http://schemas.microsoft.com/office/drawing/2014/main" val="319235050"/>
                    </a:ext>
                  </a:extLst>
                </a:gridCol>
                <a:gridCol w="1871778">
                  <a:extLst>
                    <a:ext uri="{9D8B030D-6E8A-4147-A177-3AD203B41FA5}">
                      <a16:colId xmlns:a16="http://schemas.microsoft.com/office/drawing/2014/main" val="2407233454"/>
                    </a:ext>
                  </a:extLst>
                </a:gridCol>
              </a:tblGrid>
              <a:tr h="199550">
                <a:tc>
                  <a:txBody>
                    <a:bodyPr/>
                    <a:lstStyle/>
                    <a:p>
                      <a:r>
                        <a:rPr lang="en-US" sz="900" b="1"/>
                        <a:t>Category</a:t>
                      </a:r>
                      <a:endParaRPr lang="en-US" sz="900"/>
                    </a:p>
                  </a:txBody>
                  <a:tcPr marL="61400" marR="61400" marT="30700" marB="30700" anchor="ctr">
                    <a:lnL>
                      <a:noFill/>
                    </a:lnL>
                    <a:lnR>
                      <a:noFill/>
                    </a:lnR>
                    <a:lnT>
                      <a:noFill/>
                    </a:lnT>
                    <a:lnB>
                      <a:noFill/>
                    </a:lnB>
                  </a:tcPr>
                </a:tc>
                <a:tc>
                  <a:txBody>
                    <a:bodyPr/>
                    <a:lstStyle/>
                    <a:p>
                      <a:r>
                        <a:rPr lang="en-US" sz="900" b="1"/>
                        <a:t>Sub Category</a:t>
                      </a:r>
                      <a:endParaRPr lang="en-US" sz="900"/>
                    </a:p>
                  </a:txBody>
                  <a:tcPr marL="61400" marR="61400" marT="30700" marB="30700" anchor="ctr">
                    <a:lnL>
                      <a:noFill/>
                    </a:lnL>
                    <a:lnR>
                      <a:noFill/>
                    </a:lnR>
                    <a:lnT>
                      <a:noFill/>
                    </a:lnT>
                    <a:lnB>
                      <a:noFill/>
                    </a:lnB>
                  </a:tcPr>
                </a:tc>
                <a:extLst>
                  <a:ext uri="{0D108BD9-81ED-4DB2-BD59-A6C34878D82A}">
                    <a16:rowId xmlns:a16="http://schemas.microsoft.com/office/drawing/2014/main" val="4140754146"/>
                  </a:ext>
                </a:extLst>
              </a:tr>
              <a:tr h="752152">
                <a:tc>
                  <a:txBody>
                    <a:bodyPr/>
                    <a:lstStyle/>
                    <a:p>
                      <a:r>
                        <a:rPr lang="en-US" sz="900"/>
                        <a:t>Network L2-3</a:t>
                      </a:r>
                    </a:p>
                  </a:txBody>
                  <a:tcPr marL="61400" marR="61400" marT="30700" marB="30700" anchor="ctr">
                    <a:lnL>
                      <a:noFill/>
                    </a:lnL>
                    <a:lnR>
                      <a:noFill/>
                    </a:lnR>
                    <a:lnT>
                      <a:noFill/>
                    </a:lnT>
                    <a:lnB>
                      <a:noFill/>
                    </a:lnB>
                  </a:tcPr>
                </a:tc>
                <a:tc>
                  <a:txBody>
                    <a:bodyPr/>
                    <a:lstStyle/>
                    <a:p>
                      <a:r>
                        <a:rPr lang="en-US" sz="900"/>
                        <a:t>LAN Connectors,</a:t>
                      </a:r>
                    </a:p>
                    <a:p>
                      <a:r>
                        <a:rPr lang="en-US" sz="900"/>
                        <a:t>WAN Connectors,</a:t>
                      </a:r>
                    </a:p>
                    <a:p>
                      <a:r>
                        <a:rPr lang="en-US" sz="900"/>
                        <a:t>Router,</a:t>
                      </a:r>
                    </a:p>
                    <a:p>
                      <a:r>
                        <a:rPr lang="en-US" sz="900"/>
                        <a:t>Gateway,</a:t>
                      </a:r>
                    </a:p>
                    <a:p>
                      <a:r>
                        <a:rPr lang="en-US" sz="900"/>
                        <a:t>Infrastructure</a:t>
                      </a:r>
                    </a:p>
                  </a:txBody>
                  <a:tcPr marL="61400" marR="61400" marT="30700" marB="30700" anchor="ctr">
                    <a:lnL>
                      <a:noFill/>
                    </a:lnL>
                    <a:lnR>
                      <a:noFill/>
                    </a:lnR>
                    <a:lnT>
                      <a:noFill/>
                    </a:lnT>
                    <a:lnB>
                      <a:noFill/>
                    </a:lnB>
                  </a:tcPr>
                </a:tc>
                <a:extLst>
                  <a:ext uri="{0D108BD9-81ED-4DB2-BD59-A6C34878D82A}">
                    <a16:rowId xmlns:a16="http://schemas.microsoft.com/office/drawing/2014/main" val="2688647361"/>
                  </a:ext>
                </a:extLst>
              </a:tr>
              <a:tr h="199550">
                <a:tc>
                  <a:txBody>
                    <a:bodyPr/>
                    <a:lstStyle/>
                    <a:p>
                      <a:r>
                        <a:rPr lang="en-US" sz="900"/>
                        <a:t>Network L4+</a:t>
                      </a:r>
                    </a:p>
                  </a:txBody>
                  <a:tcPr marL="61400" marR="61400" marT="30700" marB="30700" anchor="ctr">
                    <a:lnL>
                      <a:noFill/>
                    </a:lnL>
                    <a:lnR>
                      <a:noFill/>
                    </a:lnR>
                    <a:lnT>
                      <a:noFill/>
                    </a:lnT>
                    <a:lnB>
                      <a:noFill/>
                    </a:lnB>
                  </a:tcPr>
                </a:tc>
                <a:tc>
                  <a:txBody>
                    <a:bodyPr/>
                    <a:lstStyle/>
                    <a:p>
                      <a:r>
                        <a:rPr lang="en-US" sz="900"/>
                        <a:t>Common Network Resources</a:t>
                      </a:r>
                    </a:p>
                  </a:txBody>
                  <a:tcPr marL="61400" marR="61400" marT="30700" marB="30700" anchor="ctr">
                    <a:lnL>
                      <a:noFill/>
                    </a:lnL>
                    <a:lnR>
                      <a:noFill/>
                    </a:lnR>
                    <a:lnT>
                      <a:noFill/>
                    </a:lnT>
                    <a:lnB>
                      <a:noFill/>
                    </a:lnB>
                  </a:tcPr>
                </a:tc>
                <a:extLst>
                  <a:ext uri="{0D108BD9-81ED-4DB2-BD59-A6C34878D82A}">
                    <a16:rowId xmlns:a16="http://schemas.microsoft.com/office/drawing/2014/main" val="3243623989"/>
                  </a:ext>
                </a:extLst>
              </a:tr>
              <a:tr h="1166602">
                <a:tc>
                  <a:txBody>
                    <a:bodyPr/>
                    <a:lstStyle/>
                    <a:p>
                      <a:r>
                        <a:rPr lang="en-US" sz="900"/>
                        <a:t>Application L4+</a:t>
                      </a:r>
                    </a:p>
                  </a:txBody>
                  <a:tcPr marL="61400" marR="61400" marT="30700" marB="30700" anchor="ctr">
                    <a:lnL>
                      <a:noFill/>
                    </a:lnL>
                    <a:lnR>
                      <a:noFill/>
                    </a:lnR>
                    <a:lnT>
                      <a:noFill/>
                    </a:lnT>
                    <a:lnB>
                      <a:noFill/>
                    </a:lnB>
                  </a:tcPr>
                </a:tc>
                <a:tc>
                  <a:txBody>
                    <a:bodyPr/>
                    <a:lstStyle/>
                    <a:p>
                      <a:r>
                        <a:rPr lang="en-US" sz="900"/>
                        <a:t>Border Element,</a:t>
                      </a:r>
                    </a:p>
                    <a:p>
                      <a:r>
                        <a:rPr lang="en-US" sz="900"/>
                        <a:t>Database,</a:t>
                      </a:r>
                    </a:p>
                    <a:p>
                      <a:r>
                        <a:rPr lang="en-US" sz="900"/>
                        <a:t>Application Server,</a:t>
                      </a:r>
                    </a:p>
                    <a:p>
                      <a:r>
                        <a:rPr lang="en-US" sz="900"/>
                        <a:t>Web Server,</a:t>
                      </a:r>
                    </a:p>
                    <a:p>
                      <a:r>
                        <a:rPr lang="en-US" sz="900"/>
                        <a:t>Call Control,</a:t>
                      </a:r>
                    </a:p>
                    <a:p>
                      <a:r>
                        <a:rPr lang="en-US" sz="900"/>
                        <a:t>Media Servers,</a:t>
                      </a:r>
                    </a:p>
                    <a:p>
                      <a:r>
                        <a:rPr lang="en-US" sz="900"/>
                        <a:t>Load Balancer,</a:t>
                      </a:r>
                    </a:p>
                    <a:p>
                      <a:r>
                        <a:rPr lang="en-US" sz="900"/>
                        <a:t>Firewall</a:t>
                      </a:r>
                    </a:p>
                  </a:txBody>
                  <a:tcPr marL="61400" marR="61400" marT="30700" marB="30700" anchor="ctr">
                    <a:lnL>
                      <a:noFill/>
                    </a:lnL>
                    <a:lnR>
                      <a:noFill/>
                    </a:lnR>
                    <a:lnT>
                      <a:noFill/>
                    </a:lnT>
                    <a:lnB>
                      <a:noFill/>
                    </a:lnB>
                  </a:tcPr>
                </a:tc>
                <a:extLst>
                  <a:ext uri="{0D108BD9-81ED-4DB2-BD59-A6C34878D82A}">
                    <a16:rowId xmlns:a16="http://schemas.microsoft.com/office/drawing/2014/main" val="1815436584"/>
                  </a:ext>
                </a:extLst>
              </a:tr>
              <a:tr h="752152">
                <a:tc>
                  <a:txBody>
                    <a:bodyPr/>
                    <a:lstStyle/>
                    <a:p>
                      <a:r>
                        <a:rPr lang="en-US" sz="900"/>
                        <a:t>Generic</a:t>
                      </a:r>
                    </a:p>
                  </a:txBody>
                  <a:tcPr marL="61400" marR="61400" marT="30700" marB="30700" anchor="ctr">
                    <a:lnL>
                      <a:noFill/>
                    </a:lnL>
                    <a:lnR>
                      <a:noFill/>
                    </a:lnR>
                    <a:lnT>
                      <a:noFill/>
                    </a:lnT>
                    <a:lnB>
                      <a:noFill/>
                    </a:lnB>
                  </a:tcPr>
                </a:tc>
                <a:tc>
                  <a:txBody>
                    <a:bodyPr/>
                    <a:lstStyle/>
                    <a:p>
                      <a:r>
                        <a:rPr lang="en-US" sz="900"/>
                        <a:t>Infrastructure,</a:t>
                      </a:r>
                    </a:p>
                    <a:p>
                      <a:r>
                        <a:rPr lang="en-US" sz="900"/>
                        <a:t>Database,</a:t>
                      </a:r>
                    </a:p>
                    <a:p>
                      <a:r>
                        <a:rPr lang="en-US" sz="900"/>
                        <a:t>Abstract,</a:t>
                      </a:r>
                    </a:p>
                    <a:p>
                      <a:r>
                        <a:rPr lang="en-US" sz="900"/>
                        <a:t>Rules,</a:t>
                      </a:r>
                    </a:p>
                    <a:p>
                      <a:r>
                        <a:rPr lang="en-US" sz="900"/>
                        <a:t>Network Elements</a:t>
                      </a:r>
                    </a:p>
                  </a:txBody>
                  <a:tcPr marL="61400" marR="61400" marT="30700" marB="30700" anchor="ctr">
                    <a:lnL>
                      <a:noFill/>
                    </a:lnL>
                    <a:lnR>
                      <a:noFill/>
                    </a:lnR>
                    <a:lnT>
                      <a:noFill/>
                    </a:lnT>
                    <a:lnB>
                      <a:noFill/>
                    </a:lnB>
                  </a:tcPr>
                </a:tc>
                <a:extLst>
                  <a:ext uri="{0D108BD9-81ED-4DB2-BD59-A6C34878D82A}">
                    <a16:rowId xmlns:a16="http://schemas.microsoft.com/office/drawing/2014/main" val="2649515928"/>
                  </a:ext>
                </a:extLst>
              </a:tr>
              <a:tr h="337701">
                <a:tc>
                  <a:txBody>
                    <a:bodyPr/>
                    <a:lstStyle/>
                    <a:p>
                      <a:r>
                        <a:rPr lang="en-US" sz="900"/>
                        <a:t>Network Connectivity</a:t>
                      </a:r>
                    </a:p>
                  </a:txBody>
                  <a:tcPr marL="61400" marR="61400" marT="30700" marB="30700" anchor="ctr">
                    <a:lnL>
                      <a:noFill/>
                    </a:lnL>
                    <a:lnR>
                      <a:noFill/>
                    </a:lnR>
                    <a:lnT>
                      <a:noFill/>
                    </a:lnT>
                    <a:lnB>
                      <a:noFill/>
                    </a:lnB>
                  </a:tcPr>
                </a:tc>
                <a:tc>
                  <a:txBody>
                    <a:bodyPr/>
                    <a:lstStyle/>
                    <a:p>
                      <a:r>
                        <a:rPr lang="en-US" sz="900"/>
                        <a:t>Connection Points,</a:t>
                      </a:r>
                    </a:p>
                    <a:p>
                      <a:r>
                        <a:rPr lang="en-US" sz="900"/>
                        <a:t>Virtual Links</a:t>
                      </a:r>
                    </a:p>
                  </a:txBody>
                  <a:tcPr marL="61400" marR="61400" marT="30700" marB="30700" anchor="ctr">
                    <a:lnL>
                      <a:noFill/>
                    </a:lnL>
                    <a:lnR>
                      <a:noFill/>
                    </a:lnR>
                    <a:lnT>
                      <a:noFill/>
                    </a:lnT>
                    <a:lnB>
                      <a:noFill/>
                    </a:lnB>
                  </a:tcPr>
                </a:tc>
                <a:extLst>
                  <a:ext uri="{0D108BD9-81ED-4DB2-BD59-A6C34878D82A}">
                    <a16:rowId xmlns:a16="http://schemas.microsoft.com/office/drawing/2014/main" val="2459241538"/>
                  </a:ext>
                </a:extLst>
              </a:tr>
              <a:tr h="1028452">
                <a:tc>
                  <a:txBody>
                    <a:bodyPr/>
                    <a:lstStyle/>
                    <a:p>
                      <a:r>
                        <a:rPr lang="en-US" sz="900"/>
                        <a:t>DCAE Component</a:t>
                      </a:r>
                    </a:p>
                  </a:txBody>
                  <a:tcPr marL="61400" marR="61400" marT="30700" marB="30700" anchor="ctr">
                    <a:lnL>
                      <a:noFill/>
                    </a:lnL>
                    <a:lnR>
                      <a:noFill/>
                    </a:lnR>
                    <a:lnT>
                      <a:noFill/>
                    </a:lnT>
                    <a:lnB>
                      <a:noFill/>
                    </a:lnB>
                  </a:tcPr>
                </a:tc>
                <a:tc>
                  <a:txBody>
                    <a:bodyPr/>
                    <a:lstStyle/>
                    <a:p>
                      <a:r>
                        <a:rPr lang="en-US" sz="900"/>
                        <a:t>Analytics,</a:t>
                      </a:r>
                    </a:p>
                    <a:p>
                      <a:r>
                        <a:rPr lang="en-US" sz="900"/>
                        <a:t>Policy,</a:t>
                      </a:r>
                    </a:p>
                    <a:p>
                      <a:r>
                        <a:rPr lang="en-US" sz="900"/>
                        <a:t>Utility,</a:t>
                      </a:r>
                    </a:p>
                    <a:p>
                      <a:r>
                        <a:rPr lang="en-US" sz="900"/>
                        <a:t>Collector,</a:t>
                      </a:r>
                    </a:p>
                    <a:p>
                      <a:r>
                        <a:rPr lang="en-US" sz="900"/>
                        <a:t>Source,</a:t>
                      </a:r>
                    </a:p>
                    <a:p>
                      <a:r>
                        <a:rPr lang="en-US" sz="900"/>
                        <a:t>Microservice,</a:t>
                      </a:r>
                    </a:p>
                    <a:p>
                      <a:r>
                        <a:rPr lang="en-US" sz="900"/>
                        <a:t>Database</a:t>
                      </a:r>
                    </a:p>
                  </a:txBody>
                  <a:tcPr marL="61400" marR="61400" marT="30700" marB="30700" anchor="ctr">
                    <a:lnL>
                      <a:noFill/>
                    </a:lnL>
                    <a:lnR>
                      <a:noFill/>
                    </a:lnR>
                    <a:lnT>
                      <a:noFill/>
                    </a:lnT>
                    <a:lnB>
                      <a:noFill/>
                    </a:lnB>
                  </a:tcPr>
                </a:tc>
                <a:extLst>
                  <a:ext uri="{0D108BD9-81ED-4DB2-BD59-A6C34878D82A}">
                    <a16:rowId xmlns:a16="http://schemas.microsoft.com/office/drawing/2014/main" val="3039541346"/>
                  </a:ext>
                </a:extLst>
              </a:tr>
              <a:tr h="199550">
                <a:tc>
                  <a:txBody>
                    <a:bodyPr/>
                    <a:lstStyle/>
                    <a:p>
                      <a:r>
                        <a:rPr lang="en-US" sz="900"/>
                        <a:t>Template</a:t>
                      </a:r>
                    </a:p>
                  </a:txBody>
                  <a:tcPr marL="61400" marR="61400" marT="30700" marB="30700" anchor="ctr">
                    <a:lnL>
                      <a:noFill/>
                    </a:lnL>
                    <a:lnR>
                      <a:noFill/>
                    </a:lnR>
                    <a:lnT>
                      <a:noFill/>
                    </a:lnT>
                    <a:lnB>
                      <a:noFill/>
                    </a:lnB>
                  </a:tcPr>
                </a:tc>
                <a:tc>
                  <a:txBody>
                    <a:bodyPr/>
                    <a:lstStyle/>
                    <a:p>
                      <a:r>
                        <a:rPr lang="en-US" sz="900"/>
                        <a:t>Monitoring Template</a:t>
                      </a:r>
                    </a:p>
                  </a:txBody>
                  <a:tcPr marL="61400" marR="61400" marT="30700" marB="30700" anchor="ctr">
                    <a:lnL>
                      <a:noFill/>
                    </a:lnL>
                    <a:lnR>
                      <a:noFill/>
                    </a:lnR>
                    <a:lnT>
                      <a:noFill/>
                    </a:lnT>
                    <a:lnB>
                      <a:noFill/>
                    </a:lnB>
                  </a:tcPr>
                </a:tc>
                <a:extLst>
                  <a:ext uri="{0D108BD9-81ED-4DB2-BD59-A6C34878D82A}">
                    <a16:rowId xmlns:a16="http://schemas.microsoft.com/office/drawing/2014/main" val="2004064739"/>
                  </a:ext>
                </a:extLst>
              </a:tr>
              <a:tr h="1166602">
                <a:tc>
                  <a:txBody>
                    <a:bodyPr/>
                    <a:lstStyle/>
                    <a:p>
                      <a:r>
                        <a:rPr lang="en-US" sz="900"/>
                        <a:t>Allotted Resource</a:t>
                      </a:r>
                    </a:p>
                  </a:txBody>
                  <a:tcPr marL="61400" marR="61400" marT="30700" marB="30700" anchor="ctr">
                    <a:lnL>
                      <a:noFill/>
                    </a:lnL>
                    <a:lnR>
                      <a:noFill/>
                    </a:lnR>
                    <a:lnT>
                      <a:noFill/>
                    </a:lnT>
                    <a:lnB>
                      <a:noFill/>
                    </a:lnB>
                  </a:tcPr>
                </a:tc>
                <a:tc>
                  <a:txBody>
                    <a:bodyPr/>
                    <a:lstStyle/>
                    <a:p>
                      <a:r>
                        <a:rPr lang="en-US" sz="900" dirty="0"/>
                        <a:t>Tunnel </a:t>
                      </a:r>
                      <a:r>
                        <a:rPr lang="en-US" sz="900" dirty="0" err="1"/>
                        <a:t>XConnect</a:t>
                      </a:r>
                      <a:r>
                        <a:rPr lang="en-US" sz="900" dirty="0"/>
                        <a:t>,</a:t>
                      </a:r>
                    </a:p>
                    <a:p>
                      <a:r>
                        <a:rPr lang="en-US" sz="900" dirty="0"/>
                        <a:t>IP Mux </a:t>
                      </a:r>
                      <a:r>
                        <a:rPr lang="en-US" sz="900" dirty="0" err="1"/>
                        <a:t>Demux</a:t>
                      </a:r>
                      <a:r>
                        <a:rPr lang="en-US" sz="900" dirty="0"/>
                        <a:t>,</a:t>
                      </a:r>
                    </a:p>
                    <a:p>
                      <a:r>
                        <a:rPr lang="en-US" sz="900" dirty="0"/>
                        <a:t>Allotted Resource,</a:t>
                      </a:r>
                    </a:p>
                    <a:p>
                      <a:r>
                        <a:rPr lang="en-US" sz="900" dirty="0"/>
                        <a:t>Security Zone,</a:t>
                      </a:r>
                    </a:p>
                    <a:p>
                      <a:r>
                        <a:rPr lang="en-US" sz="900" dirty="0"/>
                        <a:t>Contrail Route,</a:t>
                      </a:r>
                    </a:p>
                    <a:p>
                      <a:r>
                        <a:rPr lang="en-US" sz="900" dirty="0"/>
                        <a:t>Service Admin</a:t>
                      </a:r>
                    </a:p>
                    <a:p>
                      <a:br>
                        <a:rPr lang="en-US" sz="900" dirty="0"/>
                      </a:br>
                      <a:endParaRPr lang="en-US" sz="900" dirty="0"/>
                    </a:p>
                  </a:txBody>
                  <a:tcPr marL="61400" marR="61400" marT="30700" marB="30700" anchor="ctr">
                    <a:lnL>
                      <a:noFill/>
                    </a:lnL>
                    <a:lnR>
                      <a:noFill/>
                    </a:lnR>
                    <a:lnT>
                      <a:noFill/>
                    </a:lnT>
                    <a:lnB>
                      <a:noFill/>
                    </a:lnB>
                  </a:tcPr>
                </a:tc>
                <a:extLst>
                  <a:ext uri="{0D108BD9-81ED-4DB2-BD59-A6C34878D82A}">
                    <a16:rowId xmlns:a16="http://schemas.microsoft.com/office/drawing/2014/main" val="1703407391"/>
                  </a:ext>
                </a:extLst>
              </a:tr>
            </a:tbl>
          </a:graphicData>
        </a:graphic>
      </p:graphicFrame>
      <p:sp>
        <p:nvSpPr>
          <p:cNvPr id="2" name="TextBox 1">
            <a:extLst>
              <a:ext uri="{FF2B5EF4-FFF2-40B4-BE49-F238E27FC236}">
                <a16:creationId xmlns:a16="http://schemas.microsoft.com/office/drawing/2014/main" id="{B2439FE2-D2E5-4D4B-BC7C-934A971CF058}"/>
              </a:ext>
            </a:extLst>
          </p:cNvPr>
          <p:cNvSpPr txBox="1"/>
          <p:nvPr/>
        </p:nvSpPr>
        <p:spPr>
          <a:xfrm>
            <a:off x="863600" y="1752600"/>
            <a:ext cx="2869375" cy="369332"/>
          </a:xfrm>
          <a:prstGeom prst="rect">
            <a:avLst/>
          </a:prstGeom>
          <a:noFill/>
        </p:spPr>
        <p:txBody>
          <a:bodyPr wrap="none" rtlCol="0">
            <a:spAutoFit/>
          </a:bodyPr>
          <a:lstStyle/>
          <a:p>
            <a:r>
              <a:rPr lang="en-US" dirty="0"/>
              <a:t>Searching in the SDC Catalog</a:t>
            </a:r>
          </a:p>
        </p:txBody>
      </p:sp>
    </p:spTree>
    <p:extLst>
      <p:ext uri="{BB962C8B-B14F-4D97-AF65-F5344CB8AC3E}">
        <p14:creationId xmlns:p14="http://schemas.microsoft.com/office/powerpoint/2010/main" val="64129811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ED164B2449E79469741548C8E5BCEBC@huawei">
            <a:extLst>
              <a:ext uri="{FF2B5EF4-FFF2-40B4-BE49-F238E27FC236}">
                <a16:creationId xmlns:a16="http://schemas.microsoft.com/office/drawing/2014/main" id="{A80757ED-71BF-423A-AFD4-2551BFB310D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817" r="14910"/>
          <a:stretch/>
        </p:blipFill>
        <p:spPr bwMode="auto">
          <a:xfrm>
            <a:off x="0" y="1305368"/>
            <a:ext cx="6857999" cy="5057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0132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1E53D70-FBE8-4C8E-A817-7DB10F4CBEE8}"/>
              </a:ext>
            </a:extLst>
          </p:cNvPr>
          <p:cNvGrpSpPr/>
          <p:nvPr/>
        </p:nvGrpSpPr>
        <p:grpSpPr>
          <a:xfrm>
            <a:off x="0" y="-64154"/>
            <a:ext cx="6863269" cy="9208154"/>
            <a:chOff x="-5269" y="-17858"/>
            <a:chExt cx="6863269" cy="8598180"/>
          </a:xfrm>
        </p:grpSpPr>
        <p:sp>
          <p:nvSpPr>
            <p:cNvPr id="5" name="Rectangle 4">
              <a:extLst>
                <a:ext uri="{FF2B5EF4-FFF2-40B4-BE49-F238E27FC236}">
                  <a16:creationId xmlns:a16="http://schemas.microsoft.com/office/drawing/2014/main" id="{8F301569-59B7-4485-9944-B1D69DDDEDD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6B6C376-D36F-4056-A71B-1940EA93BB93}"/>
                </a:ext>
              </a:extLst>
            </p:cNvPr>
            <p:cNvSpPr txBox="1"/>
            <p:nvPr/>
          </p:nvSpPr>
          <p:spPr>
            <a:xfrm>
              <a:off x="1583745" y="-17858"/>
              <a:ext cx="3696846"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Alarm Dictionary Usage</a:t>
              </a:r>
            </a:p>
          </p:txBody>
        </p:sp>
        <p:sp>
          <p:nvSpPr>
            <p:cNvPr id="7" name="Rectangle 6">
              <a:extLst>
                <a:ext uri="{FF2B5EF4-FFF2-40B4-BE49-F238E27FC236}">
                  <a16:creationId xmlns:a16="http://schemas.microsoft.com/office/drawing/2014/main" id="{A67E180C-AC0C-4C93-B01D-9AD43A4BC465}"/>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6" name="TextBox 15">
            <a:extLst>
              <a:ext uri="{FF2B5EF4-FFF2-40B4-BE49-F238E27FC236}">
                <a16:creationId xmlns:a16="http://schemas.microsoft.com/office/drawing/2014/main" id="{5843D87D-0E36-443E-9FB2-95EE587DB841}"/>
              </a:ext>
            </a:extLst>
          </p:cNvPr>
          <p:cNvSpPr txBox="1"/>
          <p:nvPr/>
        </p:nvSpPr>
        <p:spPr>
          <a:xfrm>
            <a:off x="213452" y="5253702"/>
            <a:ext cx="6520408" cy="4185761"/>
          </a:xfrm>
          <a:prstGeom prst="rect">
            <a:avLst/>
          </a:prstGeom>
          <a:noFill/>
        </p:spPr>
        <p:txBody>
          <a:bodyPr wrap="square" rtlCol="0">
            <a:spAutoFit/>
          </a:bodyPr>
          <a:lstStyle/>
          <a:p>
            <a:r>
              <a:rPr lang="en-US" sz="1400" b="1" u="sng" dirty="0">
                <a:solidFill>
                  <a:srgbClr val="FF0000"/>
                </a:solidFill>
              </a:rPr>
              <a:t>ALARM DICTIONARY</a:t>
            </a:r>
          </a:p>
          <a:p>
            <a:r>
              <a:rPr lang="en-US" sz="1400" dirty="0"/>
              <a:t>Alarm Dictionary defines all alarms/faults published by </a:t>
            </a:r>
            <a:r>
              <a:rPr lang="en-US" sz="1400" dirty="0" err="1"/>
              <a:t>xNF</a:t>
            </a:r>
            <a:r>
              <a:rPr lang="en-US" sz="1400" dirty="0"/>
              <a:t> (x=V or P)</a:t>
            </a:r>
          </a:p>
          <a:p>
            <a:r>
              <a:rPr lang="en-US" sz="1400" dirty="0"/>
              <a:t>Based on 3GPP TS32.111, ETSI, and VES document (v6.0)</a:t>
            </a:r>
          </a:p>
          <a:p>
            <a:r>
              <a:rPr lang="en-US" sz="1400" b="1" u="sng" dirty="0">
                <a:solidFill>
                  <a:srgbClr val="FF0000"/>
                </a:solidFill>
              </a:rPr>
              <a:t>SDC DESIGN STUDIO MAPS VES FAULT Event to Alarm Dictionary</a:t>
            </a:r>
          </a:p>
          <a:p>
            <a:r>
              <a:rPr lang="en-US" sz="1400" dirty="0"/>
              <a:t>SDC Design studio does mapping of Alarm dictionary entries to VES Fault Events to produce a “mapping” definition in the CSAR package. (RATHER than </a:t>
            </a:r>
            <a:r>
              <a:rPr lang="en-US" sz="1400" dirty="0" err="1"/>
              <a:t>mS</a:t>
            </a:r>
            <a:r>
              <a:rPr lang="en-US" sz="1400" dirty="0"/>
              <a:t> doing the mapping because it is more model driven)</a:t>
            </a:r>
          </a:p>
          <a:p>
            <a:r>
              <a:rPr lang="en-US" sz="1400" b="1" u="sng" dirty="0">
                <a:solidFill>
                  <a:srgbClr val="FF0000"/>
                </a:solidFill>
              </a:rPr>
              <a:t>SDC DISTRIBUTES DEFINITIONS</a:t>
            </a:r>
          </a:p>
          <a:p>
            <a:r>
              <a:rPr lang="en-US" sz="1400" dirty="0"/>
              <a:t>SDC creates a definition of how to start-up service. SDC exports the </a:t>
            </a:r>
            <a:r>
              <a:rPr lang="en-US" sz="1400" i="1" dirty="0"/>
              <a:t>CSAR package </a:t>
            </a:r>
            <a:r>
              <a:rPr lang="en-US" sz="1400" dirty="0"/>
              <a:t>with the VES Fault to Alarm dictionary mapping definitions.</a:t>
            </a:r>
          </a:p>
          <a:p>
            <a:r>
              <a:rPr lang="en-US" sz="1400" b="1" u="sng" dirty="0">
                <a:solidFill>
                  <a:srgbClr val="FF0000"/>
                </a:solidFill>
              </a:rPr>
              <a:t>DEFINITIONS &amp; ARTIFACTS (CSAR PACKAGE)</a:t>
            </a:r>
          </a:p>
          <a:p>
            <a:r>
              <a:rPr lang="en-US" sz="1400" dirty="0"/>
              <a:t>1. VES-Alarm mapping definition passed by SDC (CSAR Package) to ONAP components</a:t>
            </a:r>
          </a:p>
          <a:p>
            <a:r>
              <a:rPr lang="en-US" sz="1400" dirty="0"/>
              <a:t>2. DCAE micro-service gets CSAR package </a:t>
            </a:r>
          </a:p>
          <a:p>
            <a:r>
              <a:rPr lang="en-US" sz="1400" b="1" u="sng" dirty="0">
                <a:solidFill>
                  <a:srgbClr val="FF0000"/>
                </a:solidFill>
              </a:rPr>
              <a:t>MICRO SERVICE GETS FAULT EVENT</a:t>
            </a:r>
          </a:p>
          <a:p>
            <a:r>
              <a:rPr lang="en-US" sz="1400" dirty="0"/>
              <a:t>Microservice has subscribed to fault domain DMaaP Topic and receives the VES Fault Event from </a:t>
            </a:r>
            <a:r>
              <a:rPr lang="en-US" sz="1400" dirty="0" err="1"/>
              <a:t>xNF</a:t>
            </a:r>
            <a:r>
              <a:rPr lang="en-US" sz="1400" dirty="0"/>
              <a:t> in run-time.</a:t>
            </a:r>
          </a:p>
          <a:p>
            <a:r>
              <a:rPr lang="en-US" sz="1400" b="1" u="sng" dirty="0">
                <a:solidFill>
                  <a:srgbClr val="FF0000"/>
                </a:solidFill>
              </a:rPr>
              <a:t>MICRO SERVICE PROCESSES EVENT</a:t>
            </a:r>
          </a:p>
          <a:p>
            <a:r>
              <a:rPr lang="en-US" sz="1400" dirty="0"/>
              <a:t>Microservice processes the VES Event using the Alarm Dictionary</a:t>
            </a:r>
          </a:p>
          <a:p>
            <a:endParaRPr lang="en-US" sz="1400" dirty="0"/>
          </a:p>
        </p:txBody>
      </p:sp>
      <p:grpSp>
        <p:nvGrpSpPr>
          <p:cNvPr id="22" name="Group 21">
            <a:extLst>
              <a:ext uri="{FF2B5EF4-FFF2-40B4-BE49-F238E27FC236}">
                <a16:creationId xmlns:a16="http://schemas.microsoft.com/office/drawing/2014/main" id="{57D5594B-0258-4671-9732-628DADB58A22}"/>
              </a:ext>
            </a:extLst>
          </p:cNvPr>
          <p:cNvGrpSpPr/>
          <p:nvPr/>
        </p:nvGrpSpPr>
        <p:grpSpPr>
          <a:xfrm>
            <a:off x="696464" y="518541"/>
            <a:ext cx="712737" cy="4546179"/>
            <a:chOff x="696464" y="576597"/>
            <a:chExt cx="712737" cy="4546179"/>
          </a:xfrm>
        </p:grpSpPr>
        <p:sp>
          <p:nvSpPr>
            <p:cNvPr id="18" name="Rectangle: Rounded Corners 17">
              <a:extLst>
                <a:ext uri="{FF2B5EF4-FFF2-40B4-BE49-F238E27FC236}">
                  <a16:creationId xmlns:a16="http://schemas.microsoft.com/office/drawing/2014/main" id="{CBA98DF2-2E94-4844-83C0-13D939D0C4BC}"/>
                </a:ext>
              </a:extLst>
            </p:cNvPr>
            <p:cNvSpPr/>
            <p:nvPr/>
          </p:nvSpPr>
          <p:spPr>
            <a:xfrm>
              <a:off x="882881" y="948591"/>
              <a:ext cx="307334" cy="4174185"/>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9" name="Group 18">
              <a:extLst>
                <a:ext uri="{FF2B5EF4-FFF2-40B4-BE49-F238E27FC236}">
                  <a16:creationId xmlns:a16="http://schemas.microsoft.com/office/drawing/2014/main" id="{BAB1F345-08A6-4439-AB56-B51E76F17374}"/>
                </a:ext>
              </a:extLst>
            </p:cNvPr>
            <p:cNvGrpSpPr/>
            <p:nvPr/>
          </p:nvGrpSpPr>
          <p:grpSpPr>
            <a:xfrm>
              <a:off x="696464" y="576597"/>
              <a:ext cx="712737" cy="560347"/>
              <a:chOff x="928693" y="593233"/>
              <a:chExt cx="712737" cy="560347"/>
            </a:xfrm>
          </p:grpSpPr>
          <p:sp>
            <p:nvSpPr>
              <p:cNvPr id="20" name="Rectangle: Rounded Corners 19">
                <a:extLst>
                  <a:ext uri="{FF2B5EF4-FFF2-40B4-BE49-F238E27FC236}">
                    <a16:creationId xmlns:a16="http://schemas.microsoft.com/office/drawing/2014/main" id="{12BCAB93-8CFD-4DD5-8AA9-3921E2143048}"/>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6598FA7C-FE0F-41FE-B051-AD076A8640CE}"/>
                  </a:ext>
                </a:extLst>
              </p:cNvPr>
              <p:cNvSpPr txBox="1"/>
              <p:nvPr/>
            </p:nvSpPr>
            <p:spPr>
              <a:xfrm>
                <a:off x="1059585" y="746530"/>
                <a:ext cx="436338" cy="276999"/>
              </a:xfrm>
              <a:prstGeom prst="rect">
                <a:avLst/>
              </a:prstGeom>
              <a:noFill/>
            </p:spPr>
            <p:txBody>
              <a:bodyPr wrap="none" rtlCol="0">
                <a:spAutoFit/>
              </a:bodyPr>
              <a:lstStyle/>
              <a:p>
                <a:pPr algn="ctr"/>
                <a:r>
                  <a:rPr lang="en-US" sz="1200" b="1" dirty="0">
                    <a:solidFill>
                      <a:schemeClr val="bg1"/>
                    </a:solidFill>
                  </a:rPr>
                  <a:t>SDC</a:t>
                </a:r>
              </a:p>
            </p:txBody>
          </p:sp>
        </p:grpSp>
      </p:grpSp>
      <p:pic>
        <p:nvPicPr>
          <p:cNvPr id="8" name="Picture 2" descr="C:\Users\cheung\AppData\Local\Temp\SNAGHTML648e60b.PNG">
            <a:extLst>
              <a:ext uri="{FF2B5EF4-FFF2-40B4-BE49-F238E27FC236}">
                <a16:creationId xmlns:a16="http://schemas.microsoft.com/office/drawing/2014/main" id="{32A5B45B-9F58-4E2A-9DFD-B8D89F9216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6392" y="1408654"/>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17C9650E-5227-41F1-AB10-7914AF2C3BB8}"/>
              </a:ext>
            </a:extLst>
          </p:cNvPr>
          <p:cNvSpPr txBox="1"/>
          <p:nvPr/>
        </p:nvSpPr>
        <p:spPr>
          <a:xfrm>
            <a:off x="90324" y="1849251"/>
            <a:ext cx="4051622" cy="1261884"/>
          </a:xfrm>
          <a:prstGeom prst="rect">
            <a:avLst/>
          </a:prstGeom>
          <a:noFill/>
        </p:spPr>
        <p:txBody>
          <a:bodyPr wrap="none" rtlCol="0">
            <a:spAutoFit/>
          </a:bodyPr>
          <a:lstStyle/>
          <a:p>
            <a:r>
              <a:rPr lang="en-US" sz="1600" dirty="0">
                <a:solidFill>
                  <a:srgbClr val="0000CC"/>
                </a:solidFill>
              </a:rPr>
              <a:t>Alarm Dictionary (Fault VES Definition – YAML)</a:t>
            </a:r>
          </a:p>
          <a:p>
            <a:r>
              <a:rPr lang="en-US" sz="1200" dirty="0"/>
              <a:t>(Vendor provided)</a:t>
            </a:r>
          </a:p>
          <a:p>
            <a:endParaRPr lang="en-US" sz="1200" dirty="0"/>
          </a:p>
          <a:p>
            <a:endParaRPr lang="en-US" sz="1200" dirty="0"/>
          </a:p>
          <a:p>
            <a:r>
              <a:rPr lang="en-US" sz="1200" dirty="0"/>
              <a:t>Alarm #999 map to</a:t>
            </a:r>
          </a:p>
          <a:p>
            <a:r>
              <a:rPr lang="en-US" sz="1200" dirty="0"/>
              <a:t>VES Event </a:t>
            </a:r>
            <a:r>
              <a:rPr lang="en-US" sz="1200" dirty="0" err="1"/>
              <a:t>eventName</a:t>
            </a:r>
            <a:r>
              <a:rPr lang="en-US" sz="1200" dirty="0"/>
              <a:t> </a:t>
            </a:r>
            <a:r>
              <a:rPr lang="en-US" sz="1200" i="1" dirty="0" err="1"/>
              <a:t>fault_Nokia_nfType_alarmName</a:t>
            </a:r>
            <a:r>
              <a:rPr lang="en-US" sz="1200" i="1" dirty="0"/>
              <a:t> </a:t>
            </a:r>
          </a:p>
        </p:txBody>
      </p:sp>
      <p:grpSp>
        <p:nvGrpSpPr>
          <p:cNvPr id="23" name="Group 22">
            <a:extLst>
              <a:ext uri="{FF2B5EF4-FFF2-40B4-BE49-F238E27FC236}">
                <a16:creationId xmlns:a16="http://schemas.microsoft.com/office/drawing/2014/main" id="{1B71798E-6CF4-4B79-874E-A1BBCFF071D7}"/>
              </a:ext>
            </a:extLst>
          </p:cNvPr>
          <p:cNvGrpSpPr/>
          <p:nvPr/>
        </p:nvGrpSpPr>
        <p:grpSpPr>
          <a:xfrm>
            <a:off x="3743852" y="481338"/>
            <a:ext cx="712737" cy="4937481"/>
            <a:chOff x="696464" y="539394"/>
            <a:chExt cx="712737" cy="4937481"/>
          </a:xfrm>
        </p:grpSpPr>
        <p:sp>
          <p:nvSpPr>
            <p:cNvPr id="24" name="Rectangle: Rounded Corners 23">
              <a:extLst>
                <a:ext uri="{FF2B5EF4-FFF2-40B4-BE49-F238E27FC236}">
                  <a16:creationId xmlns:a16="http://schemas.microsoft.com/office/drawing/2014/main" id="{9C40D7EF-16D9-418F-AAD9-0E2CFFC150BD}"/>
                </a:ext>
              </a:extLst>
            </p:cNvPr>
            <p:cNvSpPr/>
            <p:nvPr/>
          </p:nvSpPr>
          <p:spPr>
            <a:xfrm>
              <a:off x="882881" y="948591"/>
              <a:ext cx="307334" cy="4528284"/>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5" name="Group 24">
              <a:extLst>
                <a:ext uri="{FF2B5EF4-FFF2-40B4-BE49-F238E27FC236}">
                  <a16:creationId xmlns:a16="http://schemas.microsoft.com/office/drawing/2014/main" id="{7AD8A8A1-8F2D-481D-BD95-181CEBD5046C}"/>
                </a:ext>
              </a:extLst>
            </p:cNvPr>
            <p:cNvGrpSpPr/>
            <p:nvPr/>
          </p:nvGrpSpPr>
          <p:grpSpPr>
            <a:xfrm>
              <a:off x="696464" y="539394"/>
              <a:ext cx="712737" cy="646331"/>
              <a:chOff x="928693" y="556030"/>
              <a:chExt cx="712737" cy="646331"/>
            </a:xfrm>
          </p:grpSpPr>
          <p:sp>
            <p:nvSpPr>
              <p:cNvPr id="26" name="Rectangle: Rounded Corners 25">
                <a:extLst>
                  <a:ext uri="{FF2B5EF4-FFF2-40B4-BE49-F238E27FC236}">
                    <a16:creationId xmlns:a16="http://schemas.microsoft.com/office/drawing/2014/main" id="{C712DE75-E9CD-4969-BA7C-94C66041009F}"/>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8006B5AF-BEEE-49D8-85BA-9871809E73F1}"/>
                  </a:ext>
                </a:extLst>
              </p:cNvPr>
              <p:cNvSpPr txBox="1"/>
              <p:nvPr/>
            </p:nvSpPr>
            <p:spPr>
              <a:xfrm>
                <a:off x="957123" y="556030"/>
                <a:ext cx="641265" cy="646331"/>
              </a:xfrm>
              <a:prstGeom prst="rect">
                <a:avLst/>
              </a:prstGeom>
              <a:noFill/>
            </p:spPr>
            <p:txBody>
              <a:bodyPr wrap="none" rtlCol="0">
                <a:spAutoFit/>
              </a:bodyPr>
              <a:lstStyle/>
              <a:p>
                <a:pPr algn="ctr"/>
                <a:r>
                  <a:rPr lang="en-US" sz="1200" b="1">
                    <a:solidFill>
                      <a:schemeClr val="bg1"/>
                    </a:solidFill>
                  </a:rPr>
                  <a:t>ONAP</a:t>
                </a:r>
              </a:p>
              <a:p>
                <a:pPr algn="ctr"/>
                <a:r>
                  <a:rPr lang="en-US" sz="1200" b="1" dirty="0">
                    <a:solidFill>
                      <a:schemeClr val="bg1"/>
                    </a:solidFill>
                  </a:rPr>
                  <a:t>Micro</a:t>
                </a:r>
              </a:p>
              <a:p>
                <a:pPr algn="ctr"/>
                <a:r>
                  <a:rPr lang="en-US" sz="1200" b="1" dirty="0">
                    <a:solidFill>
                      <a:schemeClr val="bg1"/>
                    </a:solidFill>
                  </a:rPr>
                  <a:t>Service</a:t>
                </a:r>
              </a:p>
            </p:txBody>
          </p:sp>
        </p:grpSp>
      </p:grpSp>
      <p:pic>
        <p:nvPicPr>
          <p:cNvPr id="28" name="Picture 27">
            <a:extLst>
              <a:ext uri="{FF2B5EF4-FFF2-40B4-BE49-F238E27FC236}">
                <a16:creationId xmlns:a16="http://schemas.microsoft.com/office/drawing/2014/main" id="{62B5A6AB-9F92-42E2-B0C2-46453F1E2759}"/>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620318" y="3540780"/>
            <a:ext cx="399298" cy="519266"/>
          </a:xfrm>
          <a:prstGeom prst="rect">
            <a:avLst/>
          </a:prstGeom>
        </p:spPr>
      </p:pic>
      <p:sp>
        <p:nvSpPr>
          <p:cNvPr id="29" name="TextBox 28">
            <a:extLst>
              <a:ext uri="{FF2B5EF4-FFF2-40B4-BE49-F238E27FC236}">
                <a16:creationId xmlns:a16="http://schemas.microsoft.com/office/drawing/2014/main" id="{C1A86FE5-C8CD-412D-819D-D814A3A81E24}"/>
              </a:ext>
            </a:extLst>
          </p:cNvPr>
          <p:cNvSpPr txBox="1"/>
          <p:nvPr/>
        </p:nvSpPr>
        <p:spPr>
          <a:xfrm>
            <a:off x="90324" y="4030204"/>
            <a:ext cx="1790683" cy="584775"/>
          </a:xfrm>
          <a:prstGeom prst="rect">
            <a:avLst/>
          </a:prstGeom>
          <a:noFill/>
        </p:spPr>
        <p:txBody>
          <a:bodyPr wrap="none" rtlCol="0">
            <a:spAutoFit/>
          </a:bodyPr>
          <a:lstStyle/>
          <a:p>
            <a:r>
              <a:rPr lang="en-US" sz="1600" dirty="0">
                <a:solidFill>
                  <a:srgbClr val="FF0000"/>
                </a:solidFill>
              </a:rPr>
              <a:t>Alarm Dictionary </a:t>
            </a:r>
          </a:p>
          <a:p>
            <a:r>
              <a:rPr lang="en-US" sz="1600" dirty="0">
                <a:solidFill>
                  <a:srgbClr val="FF0000"/>
                </a:solidFill>
              </a:rPr>
              <a:t>Mapping Definition</a:t>
            </a:r>
          </a:p>
        </p:txBody>
      </p:sp>
      <p:sp>
        <p:nvSpPr>
          <p:cNvPr id="30" name="Rectangle 29">
            <a:extLst>
              <a:ext uri="{FF2B5EF4-FFF2-40B4-BE49-F238E27FC236}">
                <a16:creationId xmlns:a16="http://schemas.microsoft.com/office/drawing/2014/main" id="{C7E7557D-FE78-464E-95BC-6C88B92F6F85}"/>
              </a:ext>
            </a:extLst>
          </p:cNvPr>
          <p:cNvSpPr/>
          <p:nvPr/>
        </p:nvSpPr>
        <p:spPr>
          <a:xfrm>
            <a:off x="90324" y="2613027"/>
            <a:ext cx="3585474" cy="5810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Arrow: Down 30">
            <a:extLst>
              <a:ext uri="{FF2B5EF4-FFF2-40B4-BE49-F238E27FC236}">
                <a16:creationId xmlns:a16="http://schemas.microsoft.com/office/drawing/2014/main" id="{B183F294-8703-4A1A-9CB8-472A2006E6C7}"/>
              </a:ext>
            </a:extLst>
          </p:cNvPr>
          <p:cNvSpPr/>
          <p:nvPr/>
        </p:nvSpPr>
        <p:spPr>
          <a:xfrm>
            <a:off x="613926" y="2333627"/>
            <a:ext cx="409922" cy="3238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Arrow: Down 31">
            <a:extLst>
              <a:ext uri="{FF2B5EF4-FFF2-40B4-BE49-F238E27FC236}">
                <a16:creationId xmlns:a16="http://schemas.microsoft.com/office/drawing/2014/main" id="{C9ED4C3C-26E7-4EB2-8946-063595122B69}"/>
              </a:ext>
            </a:extLst>
          </p:cNvPr>
          <p:cNvSpPr/>
          <p:nvPr/>
        </p:nvSpPr>
        <p:spPr>
          <a:xfrm>
            <a:off x="604441" y="3173603"/>
            <a:ext cx="409922" cy="3238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 name="Picture 32">
            <a:extLst>
              <a:ext uri="{FF2B5EF4-FFF2-40B4-BE49-F238E27FC236}">
                <a16:creationId xmlns:a16="http://schemas.microsoft.com/office/drawing/2014/main" id="{530D4A87-4DFE-46B8-B8B9-74EA84D231AA}"/>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675798" y="3399268"/>
            <a:ext cx="399298" cy="519266"/>
          </a:xfrm>
          <a:prstGeom prst="rect">
            <a:avLst/>
          </a:prstGeom>
        </p:spPr>
      </p:pic>
      <p:grpSp>
        <p:nvGrpSpPr>
          <p:cNvPr id="36" name="Group 35">
            <a:extLst>
              <a:ext uri="{FF2B5EF4-FFF2-40B4-BE49-F238E27FC236}">
                <a16:creationId xmlns:a16="http://schemas.microsoft.com/office/drawing/2014/main" id="{96797F34-4282-4BF1-A8D1-A40782B76762}"/>
              </a:ext>
            </a:extLst>
          </p:cNvPr>
          <p:cNvGrpSpPr/>
          <p:nvPr/>
        </p:nvGrpSpPr>
        <p:grpSpPr>
          <a:xfrm>
            <a:off x="4599638" y="481338"/>
            <a:ext cx="712737" cy="4937481"/>
            <a:chOff x="696464" y="539394"/>
            <a:chExt cx="712737" cy="4937481"/>
          </a:xfrm>
        </p:grpSpPr>
        <p:sp>
          <p:nvSpPr>
            <p:cNvPr id="37" name="Rectangle: Rounded Corners 36">
              <a:extLst>
                <a:ext uri="{FF2B5EF4-FFF2-40B4-BE49-F238E27FC236}">
                  <a16:creationId xmlns:a16="http://schemas.microsoft.com/office/drawing/2014/main" id="{394A518F-9C6F-48DE-9988-374724D503D9}"/>
                </a:ext>
              </a:extLst>
            </p:cNvPr>
            <p:cNvSpPr/>
            <p:nvPr/>
          </p:nvSpPr>
          <p:spPr>
            <a:xfrm>
              <a:off x="882881" y="948591"/>
              <a:ext cx="307334" cy="4528284"/>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8" name="Group 37">
              <a:extLst>
                <a:ext uri="{FF2B5EF4-FFF2-40B4-BE49-F238E27FC236}">
                  <a16:creationId xmlns:a16="http://schemas.microsoft.com/office/drawing/2014/main" id="{80B5BF97-9384-449C-B6F0-9A92D35C670E}"/>
                </a:ext>
              </a:extLst>
            </p:cNvPr>
            <p:cNvGrpSpPr/>
            <p:nvPr/>
          </p:nvGrpSpPr>
          <p:grpSpPr>
            <a:xfrm>
              <a:off x="696464" y="539394"/>
              <a:ext cx="712737" cy="646331"/>
              <a:chOff x="928693" y="556030"/>
              <a:chExt cx="712737" cy="646331"/>
            </a:xfrm>
          </p:grpSpPr>
          <p:sp>
            <p:nvSpPr>
              <p:cNvPr id="39" name="Rectangle: Rounded Corners 38">
                <a:extLst>
                  <a:ext uri="{FF2B5EF4-FFF2-40B4-BE49-F238E27FC236}">
                    <a16:creationId xmlns:a16="http://schemas.microsoft.com/office/drawing/2014/main" id="{C32E4ADB-519D-452C-A7AF-74DC9C11F9BC}"/>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10967341-4576-4493-9A40-045A6C5648B1}"/>
                  </a:ext>
                </a:extLst>
              </p:cNvPr>
              <p:cNvSpPr txBox="1"/>
              <p:nvPr/>
            </p:nvSpPr>
            <p:spPr>
              <a:xfrm>
                <a:off x="957123" y="556030"/>
                <a:ext cx="641265" cy="646331"/>
              </a:xfrm>
              <a:prstGeom prst="rect">
                <a:avLst/>
              </a:prstGeom>
              <a:noFill/>
            </p:spPr>
            <p:txBody>
              <a:bodyPr wrap="none" rtlCol="0">
                <a:spAutoFit/>
              </a:bodyPr>
              <a:lstStyle/>
              <a:p>
                <a:pPr algn="ctr"/>
                <a:r>
                  <a:rPr lang="en-US" sz="1200" b="1">
                    <a:solidFill>
                      <a:schemeClr val="bg1"/>
                    </a:solidFill>
                  </a:rPr>
                  <a:t>ONAP</a:t>
                </a:r>
              </a:p>
              <a:p>
                <a:pPr algn="ctr"/>
                <a:r>
                  <a:rPr lang="en-US" sz="1200" b="1" dirty="0">
                    <a:solidFill>
                      <a:schemeClr val="bg1"/>
                    </a:solidFill>
                  </a:rPr>
                  <a:t>Micro</a:t>
                </a:r>
              </a:p>
              <a:p>
                <a:pPr algn="ctr"/>
                <a:r>
                  <a:rPr lang="en-US" sz="1200" b="1" dirty="0">
                    <a:solidFill>
                      <a:schemeClr val="bg1"/>
                    </a:solidFill>
                  </a:rPr>
                  <a:t>Service</a:t>
                </a:r>
              </a:p>
            </p:txBody>
          </p:sp>
        </p:grpSp>
      </p:grpSp>
      <p:sp>
        <p:nvSpPr>
          <p:cNvPr id="34" name="Arrow: Down 33">
            <a:extLst>
              <a:ext uri="{FF2B5EF4-FFF2-40B4-BE49-F238E27FC236}">
                <a16:creationId xmlns:a16="http://schemas.microsoft.com/office/drawing/2014/main" id="{1B40861A-EF8D-4213-876C-07BFED59AAC4}"/>
              </a:ext>
            </a:extLst>
          </p:cNvPr>
          <p:cNvSpPr/>
          <p:nvPr/>
        </p:nvSpPr>
        <p:spPr>
          <a:xfrm rot="16200000">
            <a:off x="2180903" y="2395051"/>
            <a:ext cx="409922" cy="257986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Arrow: Down 40">
            <a:extLst>
              <a:ext uri="{FF2B5EF4-FFF2-40B4-BE49-F238E27FC236}">
                <a16:creationId xmlns:a16="http://schemas.microsoft.com/office/drawing/2014/main" id="{8EAED1DC-93A2-4122-8611-397C04F73D03}"/>
              </a:ext>
            </a:extLst>
          </p:cNvPr>
          <p:cNvSpPr/>
          <p:nvPr/>
        </p:nvSpPr>
        <p:spPr>
          <a:xfrm rot="16200000">
            <a:off x="2809979" y="2079891"/>
            <a:ext cx="409922" cy="38380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2" name="Picture 41">
            <a:extLst>
              <a:ext uri="{FF2B5EF4-FFF2-40B4-BE49-F238E27FC236}">
                <a16:creationId xmlns:a16="http://schemas.microsoft.com/office/drawing/2014/main" id="{C50109C9-F61A-4E46-B0D0-DFC38CCC9930}"/>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996211" y="3718816"/>
            <a:ext cx="399298" cy="519266"/>
          </a:xfrm>
          <a:prstGeom prst="rect">
            <a:avLst/>
          </a:prstGeom>
        </p:spPr>
      </p:pic>
      <p:sp>
        <p:nvSpPr>
          <p:cNvPr id="35" name="TextBox 34">
            <a:extLst>
              <a:ext uri="{FF2B5EF4-FFF2-40B4-BE49-F238E27FC236}">
                <a16:creationId xmlns:a16="http://schemas.microsoft.com/office/drawing/2014/main" id="{B50C6B9B-ACDD-457E-998A-83F4F8D3E252}"/>
              </a:ext>
            </a:extLst>
          </p:cNvPr>
          <p:cNvSpPr txBox="1"/>
          <p:nvPr/>
        </p:nvSpPr>
        <p:spPr>
          <a:xfrm>
            <a:off x="4477566" y="4182486"/>
            <a:ext cx="2393001" cy="646331"/>
          </a:xfrm>
          <a:prstGeom prst="rect">
            <a:avLst/>
          </a:prstGeom>
          <a:noFill/>
        </p:spPr>
        <p:txBody>
          <a:bodyPr wrap="square" rtlCol="0">
            <a:spAutoFit/>
          </a:bodyPr>
          <a:lstStyle/>
          <a:p>
            <a:r>
              <a:rPr lang="en-US" sz="1200" dirty="0"/>
              <a:t>VES Event </a:t>
            </a:r>
            <a:r>
              <a:rPr lang="en-US" sz="1200" dirty="0" err="1"/>
              <a:t>eventName</a:t>
            </a:r>
            <a:r>
              <a:rPr lang="en-US" sz="1200" dirty="0"/>
              <a:t> </a:t>
            </a:r>
            <a:r>
              <a:rPr lang="en-US" sz="1200" i="1" dirty="0" err="1"/>
              <a:t>fault_Nokia_nfType_alarmName</a:t>
            </a:r>
            <a:r>
              <a:rPr lang="en-US" sz="1200" i="1" dirty="0"/>
              <a:t> </a:t>
            </a:r>
          </a:p>
          <a:p>
            <a:r>
              <a:rPr lang="en-US" sz="1200" dirty="0"/>
              <a:t>Alarm #999</a:t>
            </a:r>
          </a:p>
        </p:txBody>
      </p:sp>
      <p:pic>
        <p:nvPicPr>
          <p:cNvPr id="43" name="Picture 2" descr="C:\Users\cheung\AppData\Local\Temp\SNAGHTML648e60b.PNG">
            <a:extLst>
              <a:ext uri="{FF2B5EF4-FFF2-40B4-BE49-F238E27FC236}">
                <a16:creationId xmlns:a16="http://schemas.microsoft.com/office/drawing/2014/main" id="{403CFAA9-CDDA-4EEF-BBCE-87693A5D38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0872" y="1827687"/>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44" name="Arrow: Down 43">
            <a:extLst>
              <a:ext uri="{FF2B5EF4-FFF2-40B4-BE49-F238E27FC236}">
                <a16:creationId xmlns:a16="http://schemas.microsoft.com/office/drawing/2014/main" id="{8EB6FB22-0233-4380-AF9E-33FA31938F6C}"/>
              </a:ext>
            </a:extLst>
          </p:cNvPr>
          <p:cNvSpPr/>
          <p:nvPr/>
        </p:nvSpPr>
        <p:spPr>
          <a:xfrm flipV="1">
            <a:off x="4994050" y="2822312"/>
            <a:ext cx="409922" cy="71961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A27A4057-719B-4E34-8B5A-410DC53D6133}"/>
              </a:ext>
            </a:extLst>
          </p:cNvPr>
          <p:cNvSpPr txBox="1"/>
          <p:nvPr/>
        </p:nvSpPr>
        <p:spPr>
          <a:xfrm>
            <a:off x="4638418" y="2299092"/>
            <a:ext cx="1585114" cy="523220"/>
          </a:xfrm>
          <a:prstGeom prst="rect">
            <a:avLst/>
          </a:prstGeom>
          <a:noFill/>
        </p:spPr>
        <p:txBody>
          <a:bodyPr wrap="none" rtlCol="0">
            <a:spAutoFit/>
          </a:bodyPr>
          <a:lstStyle/>
          <a:p>
            <a:r>
              <a:rPr lang="en-US" sz="1600" dirty="0">
                <a:solidFill>
                  <a:srgbClr val="0000CC"/>
                </a:solidFill>
              </a:rPr>
              <a:t>Alarm Dictionary</a:t>
            </a:r>
            <a:endParaRPr lang="en-US" sz="1200" dirty="0">
              <a:solidFill>
                <a:srgbClr val="0000CC"/>
              </a:solidFill>
            </a:endParaRPr>
          </a:p>
          <a:p>
            <a:r>
              <a:rPr lang="en-US" sz="1200" dirty="0"/>
              <a:t>Alarm #999</a:t>
            </a:r>
          </a:p>
        </p:txBody>
      </p:sp>
      <p:sp>
        <p:nvSpPr>
          <p:cNvPr id="47" name="TextBox 46">
            <a:extLst>
              <a:ext uri="{FF2B5EF4-FFF2-40B4-BE49-F238E27FC236}">
                <a16:creationId xmlns:a16="http://schemas.microsoft.com/office/drawing/2014/main" id="{C691FF95-0CF6-4FF9-9D23-528ADD71E2A9}"/>
              </a:ext>
            </a:extLst>
          </p:cNvPr>
          <p:cNvSpPr txBox="1"/>
          <p:nvPr/>
        </p:nvSpPr>
        <p:spPr>
          <a:xfrm>
            <a:off x="1124505" y="1438134"/>
            <a:ext cx="2114681" cy="246221"/>
          </a:xfrm>
          <a:prstGeom prst="rect">
            <a:avLst/>
          </a:prstGeom>
          <a:noFill/>
        </p:spPr>
        <p:txBody>
          <a:bodyPr wrap="none" rtlCol="0">
            <a:spAutoFit/>
          </a:bodyPr>
          <a:lstStyle/>
          <a:p>
            <a:r>
              <a:rPr lang="en-US" sz="1000" dirty="0">
                <a:solidFill>
                  <a:srgbClr val="0000CC"/>
                </a:solidFill>
              </a:rPr>
              <a:t>Alarm Dictionary provided by vendor</a:t>
            </a:r>
          </a:p>
        </p:txBody>
      </p:sp>
      <p:sp>
        <p:nvSpPr>
          <p:cNvPr id="48" name="Oval 47">
            <a:extLst>
              <a:ext uri="{FF2B5EF4-FFF2-40B4-BE49-F238E27FC236}">
                <a16:creationId xmlns:a16="http://schemas.microsoft.com/office/drawing/2014/main" id="{9711183C-94C8-4B36-B9AB-8C6FB7EBB7FB}"/>
              </a:ext>
            </a:extLst>
          </p:cNvPr>
          <p:cNvSpPr/>
          <p:nvPr/>
        </p:nvSpPr>
        <p:spPr>
          <a:xfrm>
            <a:off x="948285" y="1469403"/>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51" name="TextBox 50">
            <a:extLst>
              <a:ext uri="{FF2B5EF4-FFF2-40B4-BE49-F238E27FC236}">
                <a16:creationId xmlns:a16="http://schemas.microsoft.com/office/drawing/2014/main" id="{C5DD4238-7CB9-49A1-AA5A-5BF94C2B0B21}"/>
              </a:ext>
            </a:extLst>
          </p:cNvPr>
          <p:cNvSpPr txBox="1"/>
          <p:nvPr/>
        </p:nvSpPr>
        <p:spPr>
          <a:xfrm>
            <a:off x="320977" y="4560365"/>
            <a:ext cx="2422340" cy="246221"/>
          </a:xfrm>
          <a:prstGeom prst="rect">
            <a:avLst/>
          </a:prstGeom>
          <a:noFill/>
        </p:spPr>
        <p:txBody>
          <a:bodyPr wrap="square" rtlCol="0">
            <a:spAutoFit/>
          </a:bodyPr>
          <a:lstStyle/>
          <a:p>
            <a:r>
              <a:rPr lang="en-US" sz="1000" i="1" dirty="0">
                <a:solidFill>
                  <a:srgbClr val="0000CC"/>
                </a:solidFill>
              </a:rPr>
              <a:t>SDC Design Studio</a:t>
            </a:r>
            <a:endParaRPr lang="en-US" sz="1000" dirty="0">
              <a:solidFill>
                <a:srgbClr val="0000CC"/>
              </a:solidFill>
            </a:endParaRPr>
          </a:p>
        </p:txBody>
      </p:sp>
      <p:sp>
        <p:nvSpPr>
          <p:cNvPr id="52" name="Oval 51">
            <a:extLst>
              <a:ext uri="{FF2B5EF4-FFF2-40B4-BE49-F238E27FC236}">
                <a16:creationId xmlns:a16="http://schemas.microsoft.com/office/drawing/2014/main" id="{68F2CA82-9430-41F4-A1F3-B6A680CF0FC6}"/>
              </a:ext>
            </a:extLst>
          </p:cNvPr>
          <p:cNvSpPr/>
          <p:nvPr/>
        </p:nvSpPr>
        <p:spPr>
          <a:xfrm>
            <a:off x="173332" y="4591634"/>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2</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53" name="TextBox 52">
            <a:extLst>
              <a:ext uri="{FF2B5EF4-FFF2-40B4-BE49-F238E27FC236}">
                <a16:creationId xmlns:a16="http://schemas.microsoft.com/office/drawing/2014/main" id="{5DC27899-5FDA-4EDB-9B38-3F59B4DDB063}"/>
              </a:ext>
            </a:extLst>
          </p:cNvPr>
          <p:cNvSpPr txBox="1"/>
          <p:nvPr/>
        </p:nvSpPr>
        <p:spPr>
          <a:xfrm>
            <a:off x="4541178" y="4818499"/>
            <a:ext cx="2192682" cy="246221"/>
          </a:xfrm>
          <a:prstGeom prst="rect">
            <a:avLst/>
          </a:prstGeom>
          <a:noFill/>
        </p:spPr>
        <p:txBody>
          <a:bodyPr wrap="square" rtlCol="0">
            <a:spAutoFit/>
          </a:bodyPr>
          <a:lstStyle/>
          <a:p>
            <a:r>
              <a:rPr lang="en-US" sz="1000" dirty="0">
                <a:solidFill>
                  <a:srgbClr val="0000CC"/>
                </a:solidFill>
              </a:rPr>
              <a:t>Microservice gets VES Event</a:t>
            </a:r>
          </a:p>
        </p:txBody>
      </p:sp>
      <p:sp>
        <p:nvSpPr>
          <p:cNvPr id="54" name="Oval 53">
            <a:extLst>
              <a:ext uri="{FF2B5EF4-FFF2-40B4-BE49-F238E27FC236}">
                <a16:creationId xmlns:a16="http://schemas.microsoft.com/office/drawing/2014/main" id="{0C9F3343-E1B6-4D61-AF54-B7998A9685EB}"/>
              </a:ext>
            </a:extLst>
          </p:cNvPr>
          <p:cNvSpPr/>
          <p:nvPr/>
        </p:nvSpPr>
        <p:spPr>
          <a:xfrm>
            <a:off x="4419532" y="4849689"/>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55" name="TextBox 54">
            <a:extLst>
              <a:ext uri="{FF2B5EF4-FFF2-40B4-BE49-F238E27FC236}">
                <a16:creationId xmlns:a16="http://schemas.microsoft.com/office/drawing/2014/main" id="{DBD0335F-D132-4D3E-A1B3-F6669C5D3574}"/>
              </a:ext>
            </a:extLst>
          </p:cNvPr>
          <p:cNvSpPr txBox="1"/>
          <p:nvPr/>
        </p:nvSpPr>
        <p:spPr>
          <a:xfrm>
            <a:off x="2387662" y="4085799"/>
            <a:ext cx="2192682" cy="246221"/>
          </a:xfrm>
          <a:prstGeom prst="rect">
            <a:avLst/>
          </a:prstGeom>
          <a:noFill/>
        </p:spPr>
        <p:txBody>
          <a:bodyPr wrap="square" rtlCol="0">
            <a:spAutoFit/>
          </a:bodyPr>
          <a:lstStyle/>
          <a:p>
            <a:r>
              <a:rPr lang="en-US" sz="1000" dirty="0">
                <a:solidFill>
                  <a:srgbClr val="0000CC"/>
                </a:solidFill>
              </a:rPr>
              <a:t>SDC Exports  CSAR Package</a:t>
            </a:r>
          </a:p>
        </p:txBody>
      </p:sp>
      <p:sp>
        <p:nvSpPr>
          <p:cNvPr id="56" name="Oval 55">
            <a:extLst>
              <a:ext uri="{FF2B5EF4-FFF2-40B4-BE49-F238E27FC236}">
                <a16:creationId xmlns:a16="http://schemas.microsoft.com/office/drawing/2014/main" id="{556A7BBF-B70E-4A0D-AA25-461F2678455A}"/>
              </a:ext>
            </a:extLst>
          </p:cNvPr>
          <p:cNvSpPr/>
          <p:nvPr/>
        </p:nvSpPr>
        <p:spPr>
          <a:xfrm>
            <a:off x="2251641" y="4111083"/>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sp>
        <p:nvSpPr>
          <p:cNvPr id="57" name="TextBox 56">
            <a:extLst>
              <a:ext uri="{FF2B5EF4-FFF2-40B4-BE49-F238E27FC236}">
                <a16:creationId xmlns:a16="http://schemas.microsoft.com/office/drawing/2014/main" id="{0074774E-110D-4ACF-A149-4572510C9CBF}"/>
              </a:ext>
            </a:extLst>
          </p:cNvPr>
          <p:cNvSpPr txBox="1"/>
          <p:nvPr/>
        </p:nvSpPr>
        <p:spPr>
          <a:xfrm>
            <a:off x="4665318" y="1452269"/>
            <a:ext cx="2192682" cy="246221"/>
          </a:xfrm>
          <a:prstGeom prst="rect">
            <a:avLst/>
          </a:prstGeom>
          <a:noFill/>
        </p:spPr>
        <p:txBody>
          <a:bodyPr wrap="square" rtlCol="0">
            <a:spAutoFit/>
          </a:bodyPr>
          <a:lstStyle/>
          <a:p>
            <a:r>
              <a:rPr lang="en-US" sz="1000" dirty="0">
                <a:solidFill>
                  <a:srgbClr val="0000CC"/>
                </a:solidFill>
              </a:rPr>
              <a:t>Microservice processes the VES Event</a:t>
            </a:r>
          </a:p>
        </p:txBody>
      </p:sp>
      <p:sp>
        <p:nvSpPr>
          <p:cNvPr id="58" name="Oval 57">
            <a:extLst>
              <a:ext uri="{FF2B5EF4-FFF2-40B4-BE49-F238E27FC236}">
                <a16:creationId xmlns:a16="http://schemas.microsoft.com/office/drawing/2014/main" id="{C76CA003-C0DB-4094-B61D-6E1830F94E85}"/>
              </a:ext>
            </a:extLst>
          </p:cNvPr>
          <p:cNvSpPr/>
          <p:nvPr/>
        </p:nvSpPr>
        <p:spPr>
          <a:xfrm>
            <a:off x="4541178" y="1495140"/>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5</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0" name="Oval 59">
            <a:extLst>
              <a:ext uri="{FF2B5EF4-FFF2-40B4-BE49-F238E27FC236}">
                <a16:creationId xmlns:a16="http://schemas.microsoft.com/office/drawing/2014/main" id="{88E15B43-6747-49BD-A6AC-D013555B780E}"/>
              </a:ext>
            </a:extLst>
          </p:cNvPr>
          <p:cNvSpPr/>
          <p:nvPr/>
        </p:nvSpPr>
        <p:spPr>
          <a:xfrm>
            <a:off x="68614" y="5321134"/>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61" name="Oval 60">
            <a:extLst>
              <a:ext uri="{FF2B5EF4-FFF2-40B4-BE49-F238E27FC236}">
                <a16:creationId xmlns:a16="http://schemas.microsoft.com/office/drawing/2014/main" id="{CAC681E1-2F8F-40C9-AE8F-59BCF4A2E5C0}"/>
              </a:ext>
            </a:extLst>
          </p:cNvPr>
          <p:cNvSpPr/>
          <p:nvPr/>
        </p:nvSpPr>
        <p:spPr>
          <a:xfrm>
            <a:off x="68614" y="5966083"/>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2</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2" name="Oval 61">
            <a:extLst>
              <a:ext uri="{FF2B5EF4-FFF2-40B4-BE49-F238E27FC236}">
                <a16:creationId xmlns:a16="http://schemas.microsoft.com/office/drawing/2014/main" id="{57F4FD03-99CF-45E1-89F9-73F95A7267DD}"/>
              </a:ext>
            </a:extLst>
          </p:cNvPr>
          <p:cNvSpPr/>
          <p:nvPr/>
        </p:nvSpPr>
        <p:spPr>
          <a:xfrm>
            <a:off x="68614" y="6833304"/>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sp>
        <p:nvSpPr>
          <p:cNvPr id="63" name="Oval 62">
            <a:extLst>
              <a:ext uri="{FF2B5EF4-FFF2-40B4-BE49-F238E27FC236}">
                <a16:creationId xmlns:a16="http://schemas.microsoft.com/office/drawing/2014/main" id="{51E87387-FA36-4650-8EE0-CB3896565632}"/>
              </a:ext>
            </a:extLst>
          </p:cNvPr>
          <p:cNvSpPr/>
          <p:nvPr/>
        </p:nvSpPr>
        <p:spPr>
          <a:xfrm>
            <a:off x="68614" y="8109712"/>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64" name="Oval 63">
            <a:extLst>
              <a:ext uri="{FF2B5EF4-FFF2-40B4-BE49-F238E27FC236}">
                <a16:creationId xmlns:a16="http://schemas.microsoft.com/office/drawing/2014/main" id="{283FA16A-CB68-40E5-9544-2616AA6E29F6}"/>
              </a:ext>
            </a:extLst>
          </p:cNvPr>
          <p:cNvSpPr/>
          <p:nvPr/>
        </p:nvSpPr>
        <p:spPr>
          <a:xfrm>
            <a:off x="68614" y="8754661"/>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5</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Tree>
    <p:extLst>
      <p:ext uri="{BB962C8B-B14F-4D97-AF65-F5344CB8AC3E}">
        <p14:creationId xmlns:p14="http://schemas.microsoft.com/office/powerpoint/2010/main" val="108051893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2DD5FD7-DF6A-4009-9F7C-83F59AB67D0F}"/>
              </a:ext>
            </a:extLst>
          </p:cNvPr>
          <p:cNvSpPr/>
          <p:nvPr/>
        </p:nvSpPr>
        <p:spPr>
          <a:xfrm>
            <a:off x="214313" y="504972"/>
            <a:ext cx="6257925" cy="8679299"/>
          </a:xfrm>
          <a:prstGeom prst="rect">
            <a:avLst/>
          </a:prstGeom>
        </p:spPr>
        <p:txBody>
          <a:bodyPr wrap="square">
            <a:spAutoFit/>
          </a:bodyPr>
          <a:lstStyle/>
          <a:p>
            <a:r>
              <a:rPr lang="en-US" b="1" dirty="0">
                <a:solidFill>
                  <a:srgbClr val="FF0000"/>
                </a:solidFill>
                <a:latin typeface="Calibri" panose="020F0502020204030204" pitchFamily="34" charset="0"/>
                <a:ea typeface="Times New Roman" panose="02020603050405020304" pitchFamily="18" charset="0"/>
              </a:rPr>
              <a:t>ALARM DICTIONARY (Fault YAML File) PURPOSE</a:t>
            </a:r>
          </a:p>
          <a:p>
            <a:pPr marL="342900" indent="-342900">
              <a:buAutoNum type="arabicParenBoth"/>
            </a:pPr>
            <a:r>
              <a:rPr lang="en-US" b="1" dirty="0">
                <a:solidFill>
                  <a:srgbClr val="FF0000"/>
                </a:solidFill>
                <a:latin typeface="Calibri" panose="020F0502020204030204" pitchFamily="34" charset="0"/>
                <a:ea typeface="Times New Roman" panose="02020603050405020304" pitchFamily="18" charset="0"/>
              </a:rPr>
              <a:t>DICTIONARY</a:t>
            </a:r>
            <a:r>
              <a:rPr lang="en-US" dirty="0">
                <a:solidFill>
                  <a:srgbClr val="FF0000"/>
                </a:solidFill>
                <a:latin typeface="Calibri" panose="020F0502020204030204" pitchFamily="34" charset="0"/>
                <a:ea typeface="Times New Roman" panose="02020603050405020304" pitchFamily="18" charset="0"/>
              </a:rPr>
              <a:t> </a:t>
            </a:r>
            <a:r>
              <a:rPr lang="en-US" dirty="0">
                <a:solidFill>
                  <a:srgbClr val="006600"/>
                </a:solidFill>
                <a:latin typeface="Calibri" panose="020F0502020204030204" pitchFamily="34" charset="0"/>
                <a:ea typeface="Times New Roman" panose="02020603050405020304" pitchFamily="18" charset="0"/>
              </a:rPr>
              <a:t>- </a:t>
            </a:r>
            <a:r>
              <a:rPr lang="en-US" dirty="0">
                <a:latin typeface="Calibri" panose="020F0502020204030204" pitchFamily="34" charset="0"/>
                <a:ea typeface="Times New Roman" panose="02020603050405020304" pitchFamily="18" charset="0"/>
              </a:rPr>
              <a:t>it allows for a readily accessible body of the entire set of alarms &amp; faults that are managed by a PNF. It would allow for an operator to see all of the alarms &amp; faults of a PNF without having to wait for individual alarms &amp; faults to arrive in ONAP. </a:t>
            </a:r>
          </a:p>
          <a:p>
            <a:pPr marL="342900" indent="-342900">
              <a:buAutoNum type="arabicParenBoth"/>
            </a:pPr>
            <a:r>
              <a:rPr lang="en-US" b="1" dirty="0">
                <a:solidFill>
                  <a:srgbClr val="FF0000"/>
                </a:solidFill>
                <a:latin typeface="Calibri" panose="020F0502020204030204" pitchFamily="34" charset="0"/>
                <a:ea typeface="Times New Roman" panose="02020603050405020304" pitchFamily="18" charset="0"/>
              </a:rPr>
              <a:t>Analytics facilitator</a:t>
            </a:r>
            <a:r>
              <a:rPr lang="en-US" dirty="0">
                <a:solidFill>
                  <a:srgbClr val="FF0000"/>
                </a:solidFill>
                <a:latin typeface="Calibri" panose="020F0502020204030204" pitchFamily="34" charset="0"/>
                <a:ea typeface="Times New Roman" panose="02020603050405020304" pitchFamily="18" charset="0"/>
              </a:rPr>
              <a:t> </a:t>
            </a:r>
            <a:r>
              <a:rPr lang="en-US" dirty="0">
                <a:solidFill>
                  <a:srgbClr val="006600"/>
                </a:solidFill>
                <a:latin typeface="Calibri" panose="020F0502020204030204" pitchFamily="34" charset="0"/>
                <a:ea typeface="Times New Roman" panose="02020603050405020304" pitchFamily="18" charset="0"/>
              </a:rPr>
              <a:t>– </a:t>
            </a:r>
            <a:r>
              <a:rPr lang="en-US" dirty="0">
                <a:latin typeface="Calibri" panose="020F0502020204030204" pitchFamily="34" charset="0"/>
                <a:ea typeface="Times New Roman" panose="02020603050405020304" pitchFamily="18" charset="0"/>
              </a:rPr>
              <a:t>A dictionary would allow for a variety of vendor specific (or vendor agnostic) analytics applications to be developed. There are a variety of fields in the Alarm Dictionary that would facilitate such analytics capabilities as correlation, escalation, isolation, recovery actions, self-healing, and life cycle management functions. </a:t>
            </a:r>
          </a:p>
          <a:p>
            <a:pPr marL="342900" indent="-342900">
              <a:buAutoNum type="arabicParenBoth"/>
            </a:pPr>
            <a:r>
              <a:rPr lang="en-US" b="1" dirty="0">
                <a:solidFill>
                  <a:srgbClr val="FF0000"/>
                </a:solidFill>
                <a:latin typeface="Calibri" panose="020F0502020204030204" pitchFamily="34" charset="0"/>
                <a:ea typeface="Times New Roman" panose="02020603050405020304" pitchFamily="18" charset="0"/>
              </a:rPr>
              <a:t>GENERAL ANALYTICS</a:t>
            </a:r>
            <a:r>
              <a:rPr lang="en-US" dirty="0">
                <a:solidFill>
                  <a:srgbClr val="FF0000"/>
                </a:solidFill>
                <a:latin typeface="Calibri" panose="020F0502020204030204" pitchFamily="34" charset="0"/>
                <a:ea typeface="Times New Roman" panose="02020603050405020304" pitchFamily="18" charset="0"/>
              </a:rPr>
              <a:t> </a:t>
            </a:r>
            <a:r>
              <a:rPr lang="en-US" dirty="0">
                <a:solidFill>
                  <a:srgbClr val="006600"/>
                </a:solidFill>
                <a:latin typeface="Calibri" panose="020F0502020204030204" pitchFamily="34" charset="0"/>
                <a:ea typeface="Times New Roman" panose="02020603050405020304" pitchFamily="18" charset="0"/>
              </a:rPr>
              <a:t>– </a:t>
            </a:r>
            <a:r>
              <a:rPr lang="en-US" dirty="0">
                <a:latin typeface="Calibri" panose="020F0502020204030204" pitchFamily="34" charset="0"/>
                <a:ea typeface="Times New Roman" panose="02020603050405020304" pitchFamily="18" charset="0"/>
              </a:rPr>
              <a:t>The strength of ONAP is the potential ability to coordinate information from multiple sources, different vendors, and disparate types of NFs. A dictionary can form the foundation for generalized analytics that are vendor agnostic.</a:t>
            </a:r>
            <a:endParaRPr lang="en-US" dirty="0">
              <a:solidFill>
                <a:srgbClr val="006600"/>
              </a:solidFill>
              <a:latin typeface="Calibri" panose="020F0502020204030204" pitchFamily="34" charset="0"/>
              <a:ea typeface="Times New Roman" panose="02020603050405020304" pitchFamily="18" charset="0"/>
            </a:endParaRPr>
          </a:p>
          <a:p>
            <a:r>
              <a:rPr lang="en-US" b="1" dirty="0">
                <a:solidFill>
                  <a:srgbClr val="FF0000"/>
                </a:solidFill>
                <a:latin typeface="Calibri" panose="020F0502020204030204" pitchFamily="34" charset="0"/>
                <a:ea typeface="Times New Roman" panose="02020603050405020304" pitchFamily="18" charset="0"/>
              </a:rPr>
              <a:t>FAULT DICTIONARY PURPOSE</a:t>
            </a:r>
          </a:p>
          <a:p>
            <a:pPr marL="342900" indent="-342900">
              <a:buAutoNum type="arabicParenBoth"/>
            </a:pPr>
            <a:r>
              <a:rPr lang="en-US" b="1" dirty="0">
                <a:solidFill>
                  <a:srgbClr val="FF0000"/>
                </a:solidFill>
              </a:rPr>
              <a:t>FAULTS vs ALARMS</a:t>
            </a:r>
            <a:r>
              <a:rPr lang="en-US" dirty="0"/>
              <a:t> - Fault can be a condition encountered in run-time that does not necessarily create a customer-facing alarm. An alarm is intended to result in a visual notification to a service provider to take action. An analogy would be the “Check engine” light in your car which would correspond to an Alarm. A solenoid, a carburetor, or distributor fault all might lead to a “Check engine” light. A driver (service provider) may not be able to directly act on the specific fault (or indeed care about the fault); but when the “check engine” light went on would know to take some action (go to the service station). </a:t>
            </a:r>
            <a:r>
              <a:rPr lang="en-US" dirty="0" err="1"/>
              <a:t>FRTire</a:t>
            </a:r>
            <a:r>
              <a:rPr lang="en-US" dirty="0"/>
              <a:t>-Fault </a:t>
            </a:r>
            <a:r>
              <a:rPr lang="en-US" dirty="0" err="1"/>
              <a:t>FLTire</a:t>
            </a:r>
            <a:r>
              <a:rPr lang="en-US" dirty="0"/>
              <a:t>-Fault </a:t>
            </a:r>
            <a:r>
              <a:rPr lang="en-US" dirty="0" err="1"/>
              <a:t>RRTire</a:t>
            </a:r>
            <a:r>
              <a:rPr lang="en-US" dirty="0"/>
              <a:t>-Fault </a:t>
            </a:r>
            <a:r>
              <a:rPr lang="en-US" dirty="0" err="1"/>
              <a:t>RLTire</a:t>
            </a:r>
            <a:r>
              <a:rPr lang="en-US" dirty="0"/>
              <a:t>-Fault -&gt; TIRE LOW TIRE PRESSURE Alarm</a:t>
            </a:r>
          </a:p>
        </p:txBody>
      </p:sp>
      <p:grpSp>
        <p:nvGrpSpPr>
          <p:cNvPr id="5" name="Group 4">
            <a:extLst>
              <a:ext uri="{FF2B5EF4-FFF2-40B4-BE49-F238E27FC236}">
                <a16:creationId xmlns:a16="http://schemas.microsoft.com/office/drawing/2014/main" id="{D6F6D032-2B74-4638-BDC7-2BAC7482F26D}"/>
              </a:ext>
            </a:extLst>
          </p:cNvPr>
          <p:cNvGrpSpPr/>
          <p:nvPr/>
        </p:nvGrpSpPr>
        <p:grpSpPr>
          <a:xfrm>
            <a:off x="0" y="-64154"/>
            <a:ext cx="6863269" cy="9208154"/>
            <a:chOff x="-5269" y="-17858"/>
            <a:chExt cx="6863269" cy="8598180"/>
          </a:xfrm>
        </p:grpSpPr>
        <p:sp>
          <p:nvSpPr>
            <p:cNvPr id="6" name="Rectangle 5">
              <a:extLst>
                <a:ext uri="{FF2B5EF4-FFF2-40B4-BE49-F238E27FC236}">
                  <a16:creationId xmlns:a16="http://schemas.microsoft.com/office/drawing/2014/main" id="{02D8ACBB-3992-4143-92A8-B2A428A45AD9}"/>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309E1CFD-E3BC-47EA-A7B5-EEB741EF0E56}"/>
                </a:ext>
              </a:extLst>
            </p:cNvPr>
            <p:cNvSpPr txBox="1"/>
            <p:nvPr/>
          </p:nvSpPr>
          <p:spPr>
            <a:xfrm>
              <a:off x="1583745" y="-17858"/>
              <a:ext cx="3696846"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Alarm Dictionary Usage</a:t>
              </a:r>
            </a:p>
          </p:txBody>
        </p:sp>
        <p:sp>
          <p:nvSpPr>
            <p:cNvPr id="8" name="Rectangle 7">
              <a:extLst>
                <a:ext uri="{FF2B5EF4-FFF2-40B4-BE49-F238E27FC236}">
                  <a16:creationId xmlns:a16="http://schemas.microsoft.com/office/drawing/2014/main" id="{932472F8-D4AB-45FD-BA74-FE394FF2FD47}"/>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184878285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E9A27B9-8ED7-4164-9E8D-B9EA9E165EAB}"/>
              </a:ext>
            </a:extLst>
          </p:cNvPr>
          <p:cNvGrpSpPr/>
          <p:nvPr/>
        </p:nvGrpSpPr>
        <p:grpSpPr>
          <a:xfrm>
            <a:off x="-45786" y="-64154"/>
            <a:ext cx="6909055" cy="9208154"/>
            <a:chOff x="-51055" y="-17858"/>
            <a:chExt cx="6909055" cy="8598180"/>
          </a:xfrm>
        </p:grpSpPr>
        <p:sp>
          <p:nvSpPr>
            <p:cNvPr id="5" name="Rectangle 4">
              <a:extLst>
                <a:ext uri="{FF2B5EF4-FFF2-40B4-BE49-F238E27FC236}">
                  <a16:creationId xmlns:a16="http://schemas.microsoft.com/office/drawing/2014/main" id="{8F84F447-B239-48AF-A0DE-ABAC89065DBB}"/>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1BE0BAF-1106-4F8E-88F5-4DD2C586C43F}"/>
                </a:ext>
              </a:extLst>
            </p:cNvPr>
            <p:cNvSpPr txBox="1"/>
            <p:nvPr/>
          </p:nvSpPr>
          <p:spPr>
            <a:xfrm>
              <a:off x="-51055" y="-17858"/>
              <a:ext cx="6585457"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NF ALARM DICTIONARY FIELDS (Template) </a:t>
              </a:r>
            </a:p>
          </p:txBody>
        </p:sp>
        <p:sp>
          <p:nvSpPr>
            <p:cNvPr id="7" name="Rectangle 6">
              <a:extLst>
                <a:ext uri="{FF2B5EF4-FFF2-40B4-BE49-F238E27FC236}">
                  <a16:creationId xmlns:a16="http://schemas.microsoft.com/office/drawing/2014/main" id="{106B1339-D921-40C0-BBAC-94CBE8F0174C}"/>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2" name="Table 1">
            <a:extLst>
              <a:ext uri="{FF2B5EF4-FFF2-40B4-BE49-F238E27FC236}">
                <a16:creationId xmlns:a16="http://schemas.microsoft.com/office/drawing/2014/main" id="{761E8F1A-C775-4655-A741-A5B3B09B5735}"/>
              </a:ext>
            </a:extLst>
          </p:cNvPr>
          <p:cNvGraphicFramePr>
            <a:graphicFrameLocks noGrp="1"/>
          </p:cNvGraphicFramePr>
          <p:nvPr>
            <p:extLst>
              <p:ext uri="{D42A27DB-BD31-4B8C-83A1-F6EECF244321}">
                <p14:modId xmlns:p14="http://schemas.microsoft.com/office/powerpoint/2010/main" val="2075199845"/>
              </p:ext>
            </p:extLst>
          </p:nvPr>
        </p:nvGraphicFramePr>
        <p:xfrm>
          <a:off x="78480" y="525882"/>
          <a:ext cx="6601720" cy="8214360"/>
        </p:xfrm>
        <a:graphic>
          <a:graphicData uri="http://schemas.openxmlformats.org/drawingml/2006/table">
            <a:tbl>
              <a:tblPr>
                <a:tableStyleId>{616DA210-FB5B-4158-B5E0-FEB733F419BA}</a:tableStyleId>
              </a:tblPr>
              <a:tblGrid>
                <a:gridCol w="1572520">
                  <a:extLst>
                    <a:ext uri="{9D8B030D-6E8A-4147-A177-3AD203B41FA5}">
                      <a16:colId xmlns:a16="http://schemas.microsoft.com/office/drawing/2014/main" val="105220699"/>
                    </a:ext>
                  </a:extLst>
                </a:gridCol>
                <a:gridCol w="5029200">
                  <a:extLst>
                    <a:ext uri="{9D8B030D-6E8A-4147-A177-3AD203B41FA5}">
                      <a16:colId xmlns:a16="http://schemas.microsoft.com/office/drawing/2014/main" val="4071696957"/>
                    </a:ext>
                  </a:extLst>
                </a:gridCol>
              </a:tblGrid>
              <a:tr h="68478">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ALARM FIELD</a:t>
                      </a:r>
                    </a:p>
                  </a:txBody>
                  <a:tcPr marL="17780" marR="68580" marT="0" marB="0">
                    <a:solidFill>
                      <a:srgbClr val="0000CC"/>
                    </a:solidFill>
                  </a:tcPr>
                </a:tc>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DESCRIPTION</a:t>
                      </a:r>
                    </a:p>
                  </a:txBody>
                  <a:tcPr marL="17780" marR="68580" marT="0" marB="0">
                    <a:solidFill>
                      <a:srgbClr val="0000CC"/>
                    </a:solidFill>
                  </a:tcPr>
                </a:tc>
                <a:extLst>
                  <a:ext uri="{0D108BD9-81ED-4DB2-BD59-A6C34878D82A}">
                    <a16:rowId xmlns:a16="http://schemas.microsoft.com/office/drawing/2014/main" val="1393962571"/>
                  </a:ext>
                </a:extLst>
              </a:tr>
              <a:tr h="0">
                <a:tc>
                  <a:txBody>
                    <a:bodyPr/>
                    <a:lstStyle/>
                    <a:p>
                      <a:pPr marL="0" marR="0" hangingPunct="0">
                        <a:spcBef>
                          <a:spcPts val="0"/>
                        </a:spcBef>
                        <a:spcAft>
                          <a:spcPts val="0"/>
                        </a:spcAft>
                      </a:pPr>
                      <a:r>
                        <a:rPr lang="en-GB" sz="1100" b="1" strike="sngStrike" dirty="0">
                          <a:solidFill>
                            <a:srgbClr val="0000CC"/>
                          </a:solidFill>
                          <a:effectLst/>
                          <a:latin typeface="+mn-lt"/>
                        </a:rPr>
                        <a:t>Alarm </a:t>
                      </a:r>
                      <a:r>
                        <a:rPr lang="en-GB" sz="1100" b="1" strike="sngStrike" dirty="0">
                          <a:solidFill>
                            <a:srgbClr val="0000CC"/>
                          </a:solidFill>
                          <a:effectLst/>
                          <a:highlight>
                            <a:srgbClr val="FFFF00"/>
                          </a:highlight>
                          <a:latin typeface="+mn-lt"/>
                        </a:rPr>
                        <a:t>Dictionary Index</a:t>
                      </a:r>
                      <a:endParaRPr lang="en-US" sz="1100" b="1" strike="sngStrike" dirty="0">
                        <a:solidFill>
                          <a:srgbClr val="0000CC"/>
                        </a:solidFill>
                        <a:effectLst/>
                        <a:highlight>
                          <a:srgbClr val="FFFF00"/>
                        </a:highlight>
                        <a:latin typeface="+mn-lt"/>
                        <a:ea typeface="Times New Roman" panose="02020603050405020304" pitchFamily="18" charset="0"/>
                        <a:cs typeface="Times New Roman" panose="02020603050405020304" pitchFamily="18" charset="0"/>
                      </a:endParaRPr>
                    </a:p>
                  </a:txBody>
                  <a:tcPr marL="17780" marR="68580" marT="0" marB="0">
                    <a:solidFill>
                      <a:schemeClr val="bg1">
                        <a:lumMod val="65000"/>
                      </a:schemeClr>
                    </a:solidFill>
                  </a:tcPr>
                </a:tc>
                <a:tc>
                  <a:txBody>
                    <a:bodyPr/>
                    <a:lstStyle/>
                    <a:p>
                      <a:pPr marL="0" marR="0" hangingPunct="0">
                        <a:spcBef>
                          <a:spcPts val="0"/>
                        </a:spcBef>
                        <a:spcAft>
                          <a:spcPts val="0"/>
                        </a:spcAft>
                      </a:pPr>
                      <a:r>
                        <a:rPr lang="en-US" sz="1100" strike="sngStrike" dirty="0">
                          <a:effectLst/>
                          <a:latin typeface="+mn-lt"/>
                          <a:ea typeface="Times New Roman" panose="02020603050405020304" pitchFamily="18" charset="0"/>
                          <a:cs typeface="Times New Roman" panose="02020603050405020304" pitchFamily="18" charset="0"/>
                        </a:rPr>
                        <a:t>Gives the Identifier for the alarm. This is also the Identifier that is used in the VES event so it can be used to associate the event with the definition entry. </a:t>
                      </a:r>
                    </a:p>
                    <a:p>
                      <a:pPr marL="0" marR="0" hangingPunct="0">
                        <a:spcBef>
                          <a:spcPts val="0"/>
                        </a:spcBef>
                        <a:spcAft>
                          <a:spcPts val="0"/>
                        </a:spcAft>
                      </a:pPr>
                      <a:r>
                        <a:rPr lang="en-US" sz="1100" strike="sngStrike" dirty="0">
                          <a:effectLst/>
                          <a:highlight>
                            <a:srgbClr val="FFFF00"/>
                          </a:highlight>
                          <a:latin typeface="+mn-lt"/>
                          <a:ea typeface="Times New Roman" panose="02020603050405020304" pitchFamily="18" charset="0"/>
                          <a:cs typeface="Times New Roman" panose="02020603050405020304" pitchFamily="18" charset="0"/>
                        </a:rPr>
                        <a:t>The VES Event </a:t>
                      </a:r>
                      <a:r>
                        <a:rPr lang="en-US" sz="1100" i="1" strike="sngStrike" dirty="0" err="1">
                          <a:effectLst/>
                          <a:highlight>
                            <a:srgbClr val="FFFF00"/>
                          </a:highlight>
                          <a:latin typeface="+mn-lt"/>
                          <a:ea typeface="Times New Roman" panose="02020603050405020304" pitchFamily="18" charset="0"/>
                          <a:cs typeface="Times New Roman" panose="02020603050405020304" pitchFamily="18" charset="0"/>
                        </a:rPr>
                        <a:t>EventID</a:t>
                      </a:r>
                      <a:r>
                        <a:rPr lang="en-US" sz="1100" i="1" strike="sngStrike" dirty="0">
                          <a:effectLst/>
                          <a:highlight>
                            <a:srgbClr val="FFFF00"/>
                          </a:highlight>
                          <a:latin typeface="+mn-lt"/>
                          <a:ea typeface="Times New Roman" panose="02020603050405020304" pitchFamily="18" charset="0"/>
                          <a:cs typeface="Times New Roman" panose="02020603050405020304" pitchFamily="18" charset="0"/>
                        </a:rPr>
                        <a:t> </a:t>
                      </a:r>
                      <a:r>
                        <a:rPr lang="en-US" sz="1100" strike="sngStrike" dirty="0">
                          <a:effectLst/>
                          <a:highlight>
                            <a:srgbClr val="FFFF00"/>
                          </a:highlight>
                          <a:latin typeface="+mn-lt"/>
                          <a:ea typeface="Times New Roman" panose="02020603050405020304" pitchFamily="18" charset="0"/>
                          <a:cs typeface="Times New Roman" panose="02020603050405020304" pitchFamily="18" charset="0"/>
                        </a:rPr>
                        <a:t>would encode the Alarm number which will correspond to the Alarm Index.</a:t>
                      </a:r>
                    </a:p>
                    <a:p>
                      <a:pPr marL="0" marR="0" hangingPunct="0">
                        <a:spcBef>
                          <a:spcPts val="0"/>
                        </a:spcBef>
                        <a:spcAft>
                          <a:spcPts val="0"/>
                        </a:spcAft>
                      </a:pPr>
                      <a:r>
                        <a:rPr lang="en-US" sz="1100" strike="sngStrike" dirty="0">
                          <a:effectLst/>
                          <a:latin typeface="+mn-lt"/>
                          <a:ea typeface="Times New Roman" panose="02020603050405020304" pitchFamily="18" charset="0"/>
                          <a:cs typeface="Times New Roman" panose="02020603050405020304" pitchFamily="18" charset="0"/>
                        </a:rPr>
                        <a:t>EXAMPLE:  12345</a:t>
                      </a:r>
                    </a:p>
                  </a:txBody>
                  <a:tcPr marL="17780" marR="68580" marT="0" marB="0">
                    <a:solidFill>
                      <a:schemeClr val="bg1">
                        <a:lumMod val="65000"/>
                      </a:schemeClr>
                    </a:solidFill>
                  </a:tcPr>
                </a:tc>
                <a:extLst>
                  <a:ext uri="{0D108BD9-81ED-4DB2-BD59-A6C34878D82A}">
                    <a16:rowId xmlns:a16="http://schemas.microsoft.com/office/drawing/2014/main" val="2521800782"/>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Alarm Name</a:t>
                      </a: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US" sz="1100" dirty="0">
                          <a:effectLst/>
                          <a:latin typeface="+mn-lt"/>
                          <a:ea typeface="Times New Roman" panose="02020603050405020304" pitchFamily="18" charset="0"/>
                          <a:cs typeface="Times New Roman" panose="02020603050405020304" pitchFamily="18" charset="0"/>
                        </a:rPr>
                        <a:t>Alarm Name which will be used in the Event Name. </a:t>
                      </a:r>
                      <a:r>
                        <a:rPr lang="en-US" sz="1100" b="1" dirty="0">
                          <a:effectLst/>
                          <a:latin typeface="+mn-lt"/>
                          <a:ea typeface="Times New Roman" panose="02020603050405020304" pitchFamily="18" charset="0"/>
                          <a:cs typeface="Times New Roman" panose="02020603050405020304" pitchFamily="18" charset="0"/>
                        </a:rPr>
                        <a:t>Note </a:t>
                      </a:r>
                      <a:r>
                        <a:rPr lang="en-US" sz="1100" i="1" dirty="0">
                          <a:effectLst/>
                          <a:latin typeface="+mn-lt"/>
                          <a:ea typeface="Times New Roman" panose="02020603050405020304" pitchFamily="18" charset="0"/>
                          <a:cs typeface="Times New Roman" panose="02020603050405020304" pitchFamily="18" charset="0"/>
                        </a:rPr>
                        <a:t>this maps to the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alarmCondition</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effectLst/>
                          <a:latin typeface="+mn-lt"/>
                          <a:ea typeface="Times New Roman" panose="02020603050405020304" pitchFamily="18" charset="0"/>
                          <a:cs typeface="Times New Roman" panose="02020603050405020304" pitchFamily="18" charset="0"/>
                        </a:rPr>
                        <a:t>faultevent</a:t>
                      </a:r>
                      <a:r>
                        <a:rPr lang="en-US" sz="1100" i="1" dirty="0">
                          <a:effectLst/>
                          <a:latin typeface="+mn-lt"/>
                          <a:ea typeface="Times New Roman" panose="02020603050405020304" pitchFamily="18" charset="0"/>
                          <a:cs typeface="Times New Roman" panose="02020603050405020304" pitchFamily="18" charset="0"/>
                        </a:rPr>
                        <a:t> fields.</a:t>
                      </a:r>
                    </a:p>
                    <a:p>
                      <a:pPr marL="0" marR="0" lvl="0" indent="0" algn="l" defTabSz="685800" rtl="0" eaLnBrk="1" fontAlgn="auto" latinLnBrk="0" hangingPunct="0">
                        <a:lnSpc>
                          <a:spcPct val="100000"/>
                        </a:lnSpc>
                        <a:spcBef>
                          <a:spcPts val="0"/>
                        </a:spcBef>
                        <a:spcAft>
                          <a:spcPts val="0"/>
                        </a:spcAft>
                        <a:buClrTx/>
                        <a:buSzTx/>
                        <a:buFontTx/>
                        <a:buNone/>
                        <a:tabLst/>
                        <a:defRPr/>
                      </a:pPr>
                      <a:r>
                        <a:rPr lang="en-US" sz="1100" i="0" dirty="0">
                          <a:effectLst/>
                          <a:latin typeface="+mn-lt"/>
                          <a:ea typeface="Times New Roman" panose="02020603050405020304" pitchFamily="18" charset="0"/>
                          <a:cs typeface="Times New Roman" panose="02020603050405020304" pitchFamily="18" charset="0"/>
                        </a:rPr>
                        <a:t>EXAMPLE: Synchronization Lost</a:t>
                      </a:r>
                    </a:p>
                  </a:txBody>
                  <a:tcPr marL="17780" marR="68580" marT="0" marB="0"/>
                </a:tc>
                <a:extLst>
                  <a:ext uri="{0D108BD9-81ED-4DB2-BD59-A6C34878D82A}">
                    <a16:rowId xmlns:a16="http://schemas.microsoft.com/office/drawing/2014/main" val="4048029673"/>
                  </a:ext>
                </a:extLst>
              </a:tr>
              <a:tr h="0">
                <a:tc>
                  <a:txBody>
                    <a:bodyPr/>
                    <a:lstStyle/>
                    <a:p>
                      <a:pPr marL="0" marR="0" hangingPunct="0">
                        <a:spcBef>
                          <a:spcPts val="0"/>
                        </a:spcBef>
                        <a:spcAft>
                          <a:spcPts val="0"/>
                        </a:spcAft>
                      </a:pPr>
                      <a:r>
                        <a:rPr lang="en-GB" sz="1100" b="1" dirty="0">
                          <a:solidFill>
                            <a:srgbClr val="0000CC"/>
                          </a:solidFill>
                          <a:effectLst/>
                          <a:latin typeface="+mn-lt"/>
                        </a:rPr>
                        <a:t>Event Type </a:t>
                      </a:r>
                      <a:r>
                        <a:rPr lang="en-GB" sz="1100" b="1" dirty="0">
                          <a:solidFill>
                            <a:srgbClr val="FF0000"/>
                          </a:solidFill>
                          <a:effectLst/>
                          <a:latin typeface="+mn-lt"/>
                        </a:rPr>
                        <a: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Indicates the type of alarm. The types are: Communications Alarm, Processing Error Alarm, Environmental Alarm, Quality of Service Alarm, Equipment Alarm, Integrity Violation, Operational Violation, Physical Violation, Security Service Violation, Mechanism Violation, or Time Domain Violation. </a:t>
                      </a:r>
                      <a:r>
                        <a:rPr lang="en-US" sz="1100" b="1" dirty="0">
                          <a:effectLst/>
                          <a:latin typeface="+mn-lt"/>
                          <a:ea typeface="Times New Roman" panose="02020603050405020304" pitchFamily="18" charset="0"/>
                          <a:cs typeface="Times New Roman" panose="02020603050405020304" pitchFamily="18" charset="0"/>
                        </a:rPr>
                        <a:t>Note </a:t>
                      </a:r>
                      <a:r>
                        <a:rPr lang="en-US" sz="1100" i="1" dirty="0">
                          <a:effectLst/>
                          <a:latin typeface="+mn-lt"/>
                          <a:ea typeface="Times New Roman" panose="02020603050405020304" pitchFamily="18" charset="0"/>
                          <a:cs typeface="Times New Roman" panose="02020603050405020304" pitchFamily="18" charset="0"/>
                        </a:rPr>
                        <a:t>this maps to the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eventCategtory</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effectLst/>
                          <a:latin typeface="+mn-lt"/>
                          <a:ea typeface="Times New Roman" panose="02020603050405020304" pitchFamily="18" charset="0"/>
                          <a:cs typeface="Times New Roman" panose="02020603050405020304" pitchFamily="18" charset="0"/>
                        </a:rPr>
                        <a:t>faultevent</a:t>
                      </a:r>
                      <a:r>
                        <a:rPr lang="en-US" sz="1100" i="1" dirty="0">
                          <a:effectLst/>
                          <a:latin typeface="+mn-lt"/>
                          <a:ea typeface="Times New Roman" panose="02020603050405020304" pitchFamily="18" charset="0"/>
                          <a:cs typeface="Times New Roman" panose="02020603050405020304" pitchFamily="18" charset="0"/>
                        </a:rPr>
                        <a:t> fields.</a:t>
                      </a:r>
                    </a:p>
                    <a:p>
                      <a:pPr marL="0" marR="0" hangingPunct="0">
                        <a:spcBef>
                          <a:spcPts val="0"/>
                        </a:spcBef>
                        <a:spcAft>
                          <a:spcPts val="0"/>
                        </a:spcAft>
                      </a:pPr>
                      <a:r>
                        <a:rPr lang="en-US" sz="1100" i="0" dirty="0">
                          <a:effectLst/>
                          <a:latin typeface="+mn-lt"/>
                          <a:ea typeface="Times New Roman" panose="02020603050405020304" pitchFamily="18" charset="0"/>
                          <a:cs typeface="Times New Roman" panose="02020603050405020304" pitchFamily="18" charset="0"/>
                        </a:rPr>
                        <a:t>EXAMPLE: Quality of Service Alarm</a:t>
                      </a:r>
                    </a:p>
                  </a:txBody>
                  <a:tcPr marL="17780" marR="68580" marT="0" marB="0"/>
                </a:tc>
                <a:extLst>
                  <a:ext uri="{0D108BD9-81ED-4DB2-BD59-A6C34878D82A}">
                    <a16:rowId xmlns:a16="http://schemas.microsoft.com/office/drawing/2014/main" val="1239899462"/>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Meaning of Alarm</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Provides a descriptive meaning of the alarm condition. This is intended to be read by an operator to give an idea of what happened.</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Synchronization has been lost</a:t>
                      </a:r>
                    </a:p>
                  </a:txBody>
                  <a:tcPr marL="17780" marR="68580" marT="0" marB="0"/>
                </a:tc>
                <a:extLst>
                  <a:ext uri="{0D108BD9-81ED-4DB2-BD59-A6C34878D82A}">
                    <a16:rowId xmlns:a16="http://schemas.microsoft.com/office/drawing/2014/main" val="2923133934"/>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Effect of Alarm</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Provides a description of the consequence of the alarm condition. When this alarm condition occurs. This is intended to be read by an operator to give a sense of the effects, consequences, and other impacted areas of the system.</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Loss in Quality of Service</a:t>
                      </a:r>
                    </a:p>
                  </a:txBody>
                  <a:tcPr marL="17780" marR="68580" marT="0" marB="0"/>
                </a:tc>
                <a:extLst>
                  <a:ext uri="{0D108BD9-81ED-4DB2-BD59-A6C34878D82A}">
                    <a16:rowId xmlns:a16="http://schemas.microsoft.com/office/drawing/2014/main" val="1637063918"/>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Managed Object(s)</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Managed object (MO) associated with this Alarm. </a:t>
                      </a:r>
                      <a:r>
                        <a:rPr lang="en-US" sz="1100" b="1" dirty="0">
                          <a:effectLst/>
                          <a:latin typeface="+mn-lt"/>
                          <a:ea typeface="Times New Roman" panose="02020603050405020304" pitchFamily="18" charset="0"/>
                          <a:cs typeface="Times New Roman" panose="02020603050405020304" pitchFamily="18" charset="0"/>
                        </a:rPr>
                        <a:t>Note </a:t>
                      </a:r>
                      <a:r>
                        <a:rPr lang="en-US" sz="1100" i="1" dirty="0">
                          <a:effectLst/>
                          <a:latin typeface="+mn-lt"/>
                          <a:ea typeface="Times New Roman" panose="02020603050405020304" pitchFamily="18" charset="0"/>
                          <a:cs typeface="Times New Roman" panose="02020603050405020304" pitchFamily="18" charset="0"/>
                        </a:rPr>
                        <a:t>this maps to the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eventSourceType</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effectLst/>
                          <a:latin typeface="+mn-lt"/>
                          <a:ea typeface="Times New Roman" panose="02020603050405020304" pitchFamily="18" charset="0"/>
                          <a:cs typeface="Times New Roman" panose="02020603050405020304" pitchFamily="18" charset="0"/>
                        </a:rPr>
                        <a:t>faultevent</a:t>
                      </a:r>
                      <a:r>
                        <a:rPr lang="en-US" sz="1100" i="1" dirty="0">
                          <a:effectLst/>
                          <a:latin typeface="+mn-lt"/>
                          <a:ea typeface="Times New Roman" panose="02020603050405020304" pitchFamily="18" charset="0"/>
                          <a:cs typeface="Times New Roman" panose="02020603050405020304" pitchFamily="18" charset="0"/>
                        </a:rPr>
                        <a:t> fields.</a:t>
                      </a:r>
                    </a:p>
                    <a:p>
                      <a:pPr marL="0" marR="0" hangingPunct="0">
                        <a:spcBef>
                          <a:spcPts val="0"/>
                        </a:spcBef>
                        <a:spcAft>
                          <a:spcPts val="0"/>
                        </a:spcAft>
                      </a:pPr>
                      <a:r>
                        <a:rPr lang="en-US" sz="1100" i="0" dirty="0">
                          <a:effectLst/>
                          <a:latin typeface="+mn-lt"/>
                          <a:ea typeface="Times New Roman" panose="02020603050405020304" pitchFamily="18" charset="0"/>
                          <a:cs typeface="Times New Roman" panose="02020603050405020304" pitchFamily="18" charset="0"/>
                        </a:rPr>
                        <a:t>EXAMPLE: Clock (MO)</a:t>
                      </a:r>
                    </a:p>
                  </a:txBody>
                  <a:tcPr marL="17780" marR="68580" marT="0" marB="0"/>
                </a:tc>
                <a:extLst>
                  <a:ext uri="{0D108BD9-81ED-4DB2-BD59-A6C34878D82A}">
                    <a16:rowId xmlns:a16="http://schemas.microsoft.com/office/drawing/2014/main" val="4219861184"/>
                  </a:ext>
                </a:extLst>
              </a:tr>
              <a:tr h="0">
                <a:tc>
                  <a:txBody>
                    <a:bodyPr/>
                    <a:lstStyle/>
                    <a:p>
                      <a:pPr marL="0" marR="0" hangingPunct="0">
                        <a:spcBef>
                          <a:spcPts val="0"/>
                        </a:spcBef>
                        <a:spcAft>
                          <a:spcPts val="0"/>
                        </a:spcAft>
                      </a:pPr>
                      <a:r>
                        <a:rPr lang="en-GB" sz="1100" b="1" dirty="0">
                          <a:solidFill>
                            <a:srgbClr val="0000CC"/>
                          </a:solidFill>
                          <a:effectLst/>
                          <a:latin typeface="+mn-lt"/>
                        </a:rPr>
                        <a:t>Probable Cause </a:t>
                      </a:r>
                      <a:r>
                        <a:rPr lang="en-GB" sz="1100" b="1" dirty="0">
                          <a:solidFill>
                            <a:srgbClr val="FF0000"/>
                          </a:solidFill>
                          <a:effectLst/>
                          <a:latin typeface="+mn-lt"/>
                        </a:rPr>
                        <a:t>*</a:t>
                      </a:r>
                      <a:endParaRPr lang="en-US" sz="1100" b="1" dirty="0">
                        <a:solidFill>
                          <a:srgbClr val="FF0000"/>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Provides the probable cause qualifier for the alarm. Probable causes are found in 3GPP TS 32.111 Annex B drawn from ITU-T M.3100 and </a:t>
                      </a:r>
                      <a:r>
                        <a:rPr lang="en-GB" sz="1100" kern="1200" dirty="0">
                          <a:solidFill>
                            <a:schemeClr val="tx1"/>
                          </a:solidFill>
                          <a:effectLst/>
                          <a:latin typeface="+mn-lt"/>
                          <a:ea typeface="+mn-ea"/>
                          <a:cs typeface="+mn-cs"/>
                        </a:rPr>
                        <a:t>from ITU-T Recommendation X.721, X.733, and X.736</a:t>
                      </a:r>
                    </a:p>
                    <a:p>
                      <a:pPr marL="0" marR="0" hangingPunct="0">
                        <a:spcBef>
                          <a:spcPts val="0"/>
                        </a:spcBef>
                        <a:spcAft>
                          <a:spcPts val="0"/>
                        </a:spcAft>
                      </a:pPr>
                      <a:r>
                        <a:rPr lang="en-GB" sz="1100" kern="1200" dirty="0">
                          <a:solidFill>
                            <a:schemeClr val="tx1"/>
                          </a:solidFill>
                          <a:effectLst/>
                          <a:latin typeface="+mn-lt"/>
                          <a:ea typeface="+mn-ea"/>
                          <a:cs typeface="+mn-cs"/>
                        </a:rPr>
                        <a:t>EXAMPLE: </a:t>
                      </a:r>
                      <a:r>
                        <a:rPr lang="en-GB" sz="1100" kern="1200" dirty="0" err="1">
                          <a:solidFill>
                            <a:schemeClr val="tx1"/>
                          </a:solidFill>
                          <a:effectLst/>
                          <a:latin typeface="+mn-lt"/>
                          <a:ea typeface="+mn-ea"/>
                          <a:cs typeface="+mn-cs"/>
                        </a:rPr>
                        <a:t>lossOfSynchronisation</a:t>
                      </a:r>
                      <a:r>
                        <a:rPr lang="en-GB" sz="1100" kern="1200" dirty="0">
                          <a:solidFill>
                            <a:schemeClr val="tx1"/>
                          </a:solidFill>
                          <a:effectLst/>
                          <a:latin typeface="+mn-lt"/>
                          <a:ea typeface="+mn-ea"/>
                          <a:cs typeface="+mn-cs"/>
                        </a:rPr>
                        <a:t> </a:t>
                      </a:r>
                      <a:endParaRPr lang="en-US" sz="1100" dirty="0">
                        <a:effectLst/>
                        <a:latin typeface="+mn-lt"/>
                        <a:ea typeface="Times New Roman" panose="02020603050405020304" pitchFamily="18" charset="0"/>
                        <a:cs typeface="Times New Roman" panose="02020603050405020304" pitchFamily="18" charset="0"/>
                      </a:endParaRPr>
                    </a:p>
                  </a:txBody>
                  <a:tcPr marL="17780" marR="68580" marT="0" marB="0"/>
                </a:tc>
                <a:extLst>
                  <a:ext uri="{0D108BD9-81ED-4DB2-BD59-A6C34878D82A}">
                    <a16:rowId xmlns:a16="http://schemas.microsoft.com/office/drawing/2014/main" val="1845260433"/>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Probable Cause Number</a:t>
                      </a:r>
                      <a:r>
                        <a:rPr lang="en-GB" sz="1100" b="1" dirty="0">
                          <a:solidFill>
                            <a:srgbClr val="FF0000"/>
                          </a:solidFill>
                          <a:effectLst/>
                          <a:latin typeface="+mn-lt"/>
                        </a:rPr>
                        <a: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Probable Cause Number the numeric value associated with the Probable Cause</a:t>
                      </a:r>
                    </a:p>
                    <a:p>
                      <a:pPr marL="0" marR="0" lvl="0" indent="0" algn="l" defTabSz="685800" rtl="0" eaLnBrk="1" fontAlgn="auto" latinLnBrk="0" hangingPunct="0">
                        <a:lnSpc>
                          <a:spcPct val="100000"/>
                        </a:lnSpc>
                        <a:spcBef>
                          <a:spcPts val="0"/>
                        </a:spcBef>
                        <a:spcAft>
                          <a:spcPts val="0"/>
                        </a:spcAft>
                        <a:buClrTx/>
                        <a:buSzTx/>
                        <a:buFontTx/>
                        <a:buNone/>
                        <a:tabLst/>
                        <a:defRPr/>
                      </a:pPr>
                      <a:r>
                        <a:rPr lang="en-US" sz="1100" i="0" kern="1200" dirty="0">
                          <a:solidFill>
                            <a:schemeClr val="tx1"/>
                          </a:solidFill>
                          <a:effectLst/>
                          <a:latin typeface="+mn-lt"/>
                          <a:ea typeface="+mn-ea"/>
                          <a:cs typeface="Times New Roman" panose="02020603050405020304" pitchFamily="18" charset="0"/>
                        </a:rPr>
                        <a:t>EXAMPLE: 76</a:t>
                      </a:r>
                      <a:endParaRPr lang="en-GB" sz="1100" i="0" kern="1200" dirty="0">
                        <a:solidFill>
                          <a:schemeClr val="tx1"/>
                        </a:solidFill>
                        <a:effectLst/>
                        <a:latin typeface="+mn-lt"/>
                        <a:ea typeface="+mn-ea"/>
                        <a:cs typeface="+mn-cs"/>
                      </a:endParaRPr>
                    </a:p>
                  </a:txBody>
                  <a:tcPr marL="17780" marR="68580" marT="0" marB="0"/>
                </a:tc>
                <a:extLst>
                  <a:ext uri="{0D108BD9-81ED-4DB2-BD59-A6C34878D82A}">
                    <a16:rowId xmlns:a16="http://schemas.microsoft.com/office/drawing/2014/main" val="1741705248"/>
                  </a:ext>
                </a:extLst>
              </a:tr>
              <a:tr h="0">
                <a:tc>
                  <a:txBody>
                    <a:bodyPr/>
                    <a:lstStyle/>
                    <a:p>
                      <a:pPr marL="0" marR="0" hangingPunct="0">
                        <a:spcBef>
                          <a:spcPts val="0"/>
                        </a:spcBef>
                        <a:spcAft>
                          <a:spcPts val="0"/>
                        </a:spcAft>
                      </a:pPr>
                      <a:r>
                        <a:rPr lang="en-GB" sz="1100" b="1" dirty="0">
                          <a:solidFill>
                            <a:srgbClr val="0000CC"/>
                          </a:solidFill>
                          <a:effectLst/>
                          <a:latin typeface="+mn-lt"/>
                        </a:rPr>
                        <a:t>Specific Problem </a:t>
                      </a:r>
                      <a:r>
                        <a:rPr lang="en-GB" sz="1100" b="1" dirty="0">
                          <a:solidFill>
                            <a:srgbClr val="FF0000"/>
                          </a:solidFill>
                          <a:effectLst/>
                          <a:latin typeface="+mn-lt"/>
                        </a:rPr>
                        <a: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GB" sz="1100" kern="1200" dirty="0">
                          <a:solidFill>
                            <a:schemeClr val="tx1"/>
                          </a:solidFill>
                          <a:effectLst/>
                          <a:latin typeface="+mn-lt"/>
                          <a:ea typeface="+mn-ea"/>
                          <a:cs typeface="+mn-cs"/>
                        </a:rPr>
                        <a:t>(Optional) It provides further qualification on the alarm than probable Cause. This attribute value shall be single-value and of simple type such as integer or string. Defined in ITU-T Recommendation X.733 Clause 8.1.2.2. </a:t>
                      </a:r>
                      <a:r>
                        <a:rPr lang="en-US" sz="1100" b="1" dirty="0">
                          <a:effectLst/>
                          <a:latin typeface="+mn-lt"/>
                          <a:ea typeface="Times New Roman" panose="02020603050405020304" pitchFamily="18" charset="0"/>
                          <a:cs typeface="Times New Roman" panose="02020603050405020304" pitchFamily="18" charset="0"/>
                        </a:rPr>
                        <a:t>Note </a:t>
                      </a:r>
                      <a:r>
                        <a:rPr lang="en-US" sz="1100" i="1" dirty="0">
                          <a:effectLst/>
                          <a:latin typeface="+mn-lt"/>
                          <a:ea typeface="Times New Roman" panose="02020603050405020304" pitchFamily="18" charset="0"/>
                          <a:cs typeface="Times New Roman" panose="02020603050405020304" pitchFamily="18" charset="0"/>
                        </a:rPr>
                        <a:t>this is the 3GPP Specific problem not be confused with the </a:t>
                      </a:r>
                      <a:r>
                        <a:rPr lang="en-US" sz="1100" i="1" dirty="0" err="1">
                          <a:solidFill>
                            <a:schemeClr val="tx1"/>
                          </a:solidFill>
                          <a:effectLst/>
                          <a:latin typeface="+mn-lt"/>
                          <a:ea typeface="Times New Roman" panose="02020603050405020304" pitchFamily="18" charset="0"/>
                          <a:cs typeface="Times New Roman" panose="02020603050405020304" pitchFamily="18" charset="0"/>
                        </a:rPr>
                        <a:t>specificProblem</a:t>
                      </a:r>
                      <a:r>
                        <a:rPr lang="en-US" sz="1100" i="1" dirty="0">
                          <a:effectLst/>
                          <a:latin typeface="+mn-lt"/>
                          <a:ea typeface="Times New Roman" panose="02020603050405020304" pitchFamily="18" charset="0"/>
                          <a:cs typeface="Times New Roman" panose="02020603050405020304" pitchFamily="18" charset="0"/>
                        </a:rPr>
                        <a:t> field of the VES Fault Event in </a:t>
                      </a:r>
                      <a:r>
                        <a:rPr lang="en-US" sz="1100" i="1" dirty="0" err="1">
                          <a:effectLst/>
                          <a:latin typeface="+mn-lt"/>
                          <a:ea typeface="Times New Roman" panose="02020603050405020304" pitchFamily="18" charset="0"/>
                          <a:cs typeface="Times New Roman" panose="02020603050405020304" pitchFamily="18" charset="0"/>
                        </a:rPr>
                        <a:t>faultevent</a:t>
                      </a:r>
                      <a:r>
                        <a:rPr lang="en-US" sz="1100" i="1" dirty="0">
                          <a:effectLst/>
                          <a:latin typeface="+mn-lt"/>
                          <a:ea typeface="Times New Roman" panose="02020603050405020304" pitchFamily="18" charset="0"/>
                          <a:cs typeface="Times New Roman" panose="02020603050405020304" pitchFamily="18" charset="0"/>
                        </a:rPr>
                        <a:t> fields.</a:t>
                      </a:r>
                    </a:p>
                  </a:txBody>
                  <a:tcPr marL="17780" marR="68580" marT="0" marB="0"/>
                </a:tc>
                <a:extLst>
                  <a:ext uri="{0D108BD9-81ED-4DB2-BD59-A6C34878D82A}">
                    <a16:rowId xmlns:a16="http://schemas.microsoft.com/office/drawing/2014/main" val="1016900496"/>
                  </a:ext>
                </a:extLst>
              </a:tr>
              <a:tr h="0">
                <a:tc>
                  <a:txBody>
                    <a:bodyPr/>
                    <a:lstStyle/>
                    <a:p>
                      <a:pPr marL="0" marR="0" hangingPunct="0">
                        <a:spcBef>
                          <a:spcPts val="0"/>
                        </a:spcBef>
                        <a:spcAft>
                          <a:spcPts val="0"/>
                        </a:spcAft>
                      </a:pPr>
                      <a:r>
                        <a:rPr lang="en-GB" sz="1100" b="1" dirty="0">
                          <a:solidFill>
                            <a:srgbClr val="0000CC"/>
                          </a:solidFill>
                          <a:effectLst/>
                          <a:latin typeface="+mn-lt"/>
                        </a:rPr>
                        <a:t>Proposed Repair Actions</a:t>
                      </a:r>
                      <a:r>
                        <a:rPr lang="en-GB" sz="1100" b="1" dirty="0">
                          <a:solidFill>
                            <a:srgbClr val="FF0000"/>
                          </a:solidFill>
                          <a:effectLst/>
                          <a:latin typeface="+mn-lt"/>
                        </a:rPr>
                        <a: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GB" sz="1100" dirty="0">
                          <a:effectLst/>
                          <a:latin typeface="+mn-lt"/>
                          <a:ea typeface="Times New Roman" panose="02020603050405020304" pitchFamily="18" charset="0"/>
                          <a:cs typeface="Arial" panose="020B0604020202020204" pitchFamily="34" charset="0"/>
                        </a:rPr>
                        <a:t>It indicates instructions for proposed repair actions. These are defined in ITU-T Recommendation X.733 clause 8.1.2.12.</a:t>
                      </a:r>
                    </a:p>
                    <a:p>
                      <a:pPr marL="0" marR="0" hangingPunct="0">
                        <a:spcBef>
                          <a:spcPts val="0"/>
                        </a:spcBef>
                        <a:spcAft>
                          <a:spcPts val="0"/>
                        </a:spcAft>
                      </a:pPr>
                      <a:r>
                        <a:rPr lang="en-GB" sz="1100" dirty="0">
                          <a:effectLst/>
                          <a:latin typeface="+mn-lt"/>
                          <a:ea typeface="Times New Roman" panose="02020603050405020304" pitchFamily="18" charset="0"/>
                          <a:cs typeface="Arial" panose="020B0604020202020204" pitchFamily="34" charset="0"/>
                        </a:rPr>
                        <a:t>EXAMPLE: Reset the BTS, ONAP Controller does x</a:t>
                      </a:r>
                      <a:endParaRPr lang="en-US" sz="1100" dirty="0">
                        <a:effectLst/>
                        <a:latin typeface="+mn-lt"/>
                        <a:ea typeface="Times New Roman" panose="02020603050405020304" pitchFamily="18" charset="0"/>
                        <a:cs typeface="Times New Roman" panose="02020603050405020304" pitchFamily="18" charset="0"/>
                      </a:endParaRPr>
                    </a:p>
                  </a:txBody>
                  <a:tcPr marL="17780" marR="17780" marT="0" marB="0"/>
                </a:tc>
                <a:extLst>
                  <a:ext uri="{0D108BD9-81ED-4DB2-BD59-A6C34878D82A}">
                    <a16:rowId xmlns:a16="http://schemas.microsoft.com/office/drawing/2014/main" val="1269391928"/>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Clearing Type</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Indicates whether the alarm is automatically or manually cleared</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Automatic</a:t>
                      </a:r>
                    </a:p>
                  </a:txBody>
                  <a:tcPr marL="17780" marR="17780" marT="0" marB="0"/>
                </a:tc>
                <a:extLst>
                  <a:ext uri="{0D108BD9-81ED-4DB2-BD59-A6C34878D82A}">
                    <a16:rowId xmlns:a16="http://schemas.microsoft.com/office/drawing/2014/main" val="3668577369"/>
                  </a:ext>
                </a:extLst>
              </a:tr>
              <a:tr h="0">
                <a:tc>
                  <a:txBody>
                    <a:bodyPr/>
                    <a:lstStyle/>
                    <a:p>
                      <a:pPr marL="0" marR="0" hangingPunct="0">
                        <a:spcBef>
                          <a:spcPts val="0"/>
                        </a:spcBef>
                        <a:spcAft>
                          <a:spcPts val="0"/>
                        </a:spcAft>
                      </a:pPr>
                      <a:r>
                        <a:rPr lang="en-GB" sz="1100" b="1" dirty="0">
                          <a:solidFill>
                            <a:srgbClr val="0000CC"/>
                          </a:solidFill>
                          <a:effectLst/>
                          <a:latin typeface="+mn-lt"/>
                        </a:rPr>
                        <a:t>Additional Text</a:t>
                      </a:r>
                      <a:r>
                        <a:rPr lang="en-GB" sz="1100" b="1" dirty="0">
                          <a:solidFill>
                            <a:srgbClr val="FF0000"/>
                          </a:solidFill>
                          <a:effectLst/>
                          <a:latin typeface="+mn-lt"/>
                        </a:rPr>
                        <a: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GB" sz="1100" dirty="0">
                          <a:effectLst/>
                          <a:latin typeface="+mn-lt"/>
                          <a:ea typeface="Times New Roman" panose="02020603050405020304" pitchFamily="18" charset="0"/>
                          <a:cs typeface="Arial" panose="020B0604020202020204" pitchFamily="34" charset="0"/>
                        </a:rPr>
                        <a:t>This field contain further information on the alarm.</a:t>
                      </a:r>
                      <a:r>
                        <a:rPr lang="en-GB" sz="1100" dirty="0">
                          <a:effectLst/>
                          <a:latin typeface="+mn-lt"/>
                          <a:ea typeface="Times New Roman" panose="02020603050405020304" pitchFamily="18" charset="0"/>
                          <a:cs typeface="Times New Roman" panose="02020603050405020304" pitchFamily="18" charset="0"/>
                        </a:rPr>
                        <a:t> This attribute provides </a:t>
                      </a:r>
                      <a:r>
                        <a:rPr lang="en-GB" sz="1100" i="1" dirty="0">
                          <a:effectLst/>
                          <a:latin typeface="+mn-lt"/>
                          <a:ea typeface="Times New Roman" panose="02020603050405020304" pitchFamily="18" charset="0"/>
                          <a:cs typeface="Times New Roman" panose="02020603050405020304" pitchFamily="18" charset="0"/>
                        </a:rPr>
                        <a:t>vendor specific </a:t>
                      </a:r>
                      <a:r>
                        <a:rPr lang="en-GB" sz="1100" dirty="0">
                          <a:effectLst/>
                          <a:latin typeface="+mn-lt"/>
                          <a:ea typeface="Times New Roman" panose="02020603050405020304" pitchFamily="18" charset="0"/>
                          <a:cs typeface="Times New Roman" panose="02020603050405020304" pitchFamily="18" charset="0"/>
                        </a:rPr>
                        <a:t>alarm information. A specific condition for this optional population is when an alarm presented by the EM has different values of perceived severity, and / or alarm type.</a:t>
                      </a:r>
                    </a:p>
                    <a:p>
                      <a:pPr marL="0" marR="0" lvl="0" indent="0" algn="l" defTabSz="685800" rtl="0" eaLnBrk="1" fontAlgn="auto" latinLnBrk="0" hangingPunct="0">
                        <a:lnSpc>
                          <a:spcPct val="100000"/>
                        </a:lnSpc>
                        <a:spcBef>
                          <a:spcPts val="0"/>
                        </a:spcBef>
                        <a:spcAft>
                          <a:spcPts val="0"/>
                        </a:spcAft>
                        <a:buClrTx/>
                        <a:buSzTx/>
                        <a:buFontTx/>
                        <a:buNone/>
                        <a:tabLst/>
                        <a:defRPr/>
                      </a:pPr>
                      <a:r>
                        <a:rPr lang="en-GB" sz="1100" dirty="0">
                          <a:effectLst/>
                          <a:latin typeface="+mn-lt"/>
                          <a:ea typeface="Times New Roman" panose="02020603050405020304" pitchFamily="18" charset="0"/>
                          <a:cs typeface="Times New Roman" panose="02020603050405020304" pitchFamily="18" charset="0"/>
                        </a:rPr>
                        <a:t>EXAMPLE: Specific data 10</a:t>
                      </a:r>
                      <a:endParaRPr lang="en-US" sz="1100" dirty="0">
                        <a:effectLst/>
                        <a:latin typeface="+mn-lt"/>
                        <a:ea typeface="Times New Roman" panose="02020603050405020304" pitchFamily="18" charset="0"/>
                        <a:cs typeface="Times New Roman" panose="02020603050405020304" pitchFamily="18" charset="0"/>
                      </a:endParaRPr>
                    </a:p>
                  </a:txBody>
                  <a:tcPr marL="17780" marR="17780" marT="0" marB="0"/>
                </a:tc>
                <a:extLst>
                  <a:ext uri="{0D108BD9-81ED-4DB2-BD59-A6C34878D82A}">
                    <a16:rowId xmlns:a16="http://schemas.microsoft.com/office/drawing/2014/main" val="603426779"/>
                  </a:ext>
                </a:extLst>
              </a:tr>
              <a:tr h="0">
                <a:tc>
                  <a:txBody>
                    <a:bodyPr/>
                    <a:lstStyle/>
                    <a:p>
                      <a:pPr marL="0" marR="0" hangingPunct="0">
                        <a:spcBef>
                          <a:spcPts val="0"/>
                        </a:spcBef>
                        <a:spcAft>
                          <a:spcPts val="0"/>
                        </a:spcAft>
                      </a:pPr>
                      <a:r>
                        <a:rPr lang="en-US" sz="1100" b="1" strike="sngStrike" dirty="0">
                          <a:solidFill>
                            <a:srgbClr val="0000CC"/>
                          </a:solidFill>
                          <a:effectLst/>
                          <a:latin typeface="+mn-lt"/>
                          <a:ea typeface="Times New Roman" panose="02020603050405020304" pitchFamily="18" charset="0"/>
                          <a:cs typeface="Times New Roman" panose="02020603050405020304" pitchFamily="18" charset="0"/>
                        </a:rPr>
                        <a:t>Associated Fault(s)</a:t>
                      </a:r>
                    </a:p>
                  </a:txBody>
                  <a:tcPr marL="17780" marR="68580" marT="0" marB="0">
                    <a:solidFill>
                      <a:schemeClr val="bg1">
                        <a:lumMod val="65000"/>
                      </a:schemeClr>
                    </a:solidFill>
                  </a:tcPr>
                </a:tc>
                <a:tc>
                  <a:txBody>
                    <a:bodyPr/>
                    <a:lstStyle/>
                    <a:p>
                      <a:pPr marL="0" marR="0" hangingPunct="0">
                        <a:spcBef>
                          <a:spcPts val="0"/>
                        </a:spcBef>
                        <a:spcAft>
                          <a:spcPts val="0"/>
                        </a:spcAft>
                      </a:pPr>
                      <a:r>
                        <a:rPr lang="en-US" sz="1100" strike="sngStrike" dirty="0">
                          <a:effectLst/>
                          <a:latin typeface="+mn-lt"/>
                          <a:ea typeface="Times New Roman" panose="02020603050405020304" pitchFamily="18" charset="0"/>
                          <a:cs typeface="Times New Roman" panose="02020603050405020304" pitchFamily="18" charset="0"/>
                        </a:rPr>
                        <a:t>Indicates the associated faults that triggered this alarm. List of fault(s) associated with the alarm cross indexed against a vendor provided fault information.</a:t>
                      </a:r>
                    </a:p>
                    <a:p>
                      <a:pPr marL="0" marR="0" hangingPunct="0">
                        <a:spcBef>
                          <a:spcPts val="0"/>
                        </a:spcBef>
                        <a:spcAft>
                          <a:spcPts val="0"/>
                        </a:spcAft>
                      </a:pPr>
                      <a:r>
                        <a:rPr lang="en-US" sz="1100" strike="sngStrike" dirty="0">
                          <a:effectLst/>
                          <a:latin typeface="+mn-lt"/>
                          <a:ea typeface="Times New Roman" panose="02020603050405020304" pitchFamily="18" charset="0"/>
                          <a:cs typeface="Times New Roman" panose="02020603050405020304" pitchFamily="18" charset="0"/>
                        </a:rPr>
                        <a:t>EXAMPLE: Fault 99999</a:t>
                      </a:r>
                    </a:p>
                  </a:txBody>
                  <a:tcPr marL="17780" marR="17780" marT="0" marB="0">
                    <a:solidFill>
                      <a:schemeClr val="bg1">
                        <a:lumMod val="65000"/>
                      </a:schemeClr>
                    </a:solidFill>
                  </a:tcPr>
                </a:tc>
                <a:extLst>
                  <a:ext uri="{0D108BD9-81ED-4DB2-BD59-A6C34878D82A}">
                    <a16:rowId xmlns:a16="http://schemas.microsoft.com/office/drawing/2014/main" val="3153023529"/>
                  </a:ext>
                </a:extLst>
              </a:tr>
            </a:tbl>
          </a:graphicData>
        </a:graphic>
      </p:graphicFrame>
      <p:pic>
        <p:nvPicPr>
          <p:cNvPr id="8" name="Picture 2" descr="C:\Users\cheung\AppData\Local\Temp\SNAGHTMLfcea3b0.PNG">
            <a:extLst>
              <a:ext uri="{FF2B5EF4-FFF2-40B4-BE49-F238E27FC236}">
                <a16:creationId xmlns:a16="http://schemas.microsoft.com/office/drawing/2014/main" id="{77C28E06-E28F-41C5-B067-47A7563BB9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4720" y="12669"/>
            <a:ext cx="466655" cy="46861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146A35B0-8AE9-4A13-A4CE-FEA47E4679A2}"/>
              </a:ext>
            </a:extLst>
          </p:cNvPr>
          <p:cNvSpPr txBox="1"/>
          <p:nvPr/>
        </p:nvSpPr>
        <p:spPr>
          <a:xfrm>
            <a:off x="211135" y="8784843"/>
            <a:ext cx="1376402" cy="307777"/>
          </a:xfrm>
          <a:prstGeom prst="rect">
            <a:avLst/>
          </a:prstGeom>
          <a:noFill/>
        </p:spPr>
        <p:txBody>
          <a:bodyPr wrap="none" rtlCol="0">
            <a:spAutoFit/>
          </a:bodyPr>
          <a:lstStyle/>
          <a:p>
            <a:r>
              <a:rPr lang="en-US" sz="1400" dirty="0">
                <a:solidFill>
                  <a:srgbClr val="FF0000"/>
                </a:solidFill>
              </a:rPr>
              <a:t>*</a:t>
            </a:r>
            <a:r>
              <a:rPr lang="en-US" sz="1400" dirty="0"/>
              <a:t>3GPP TS32.111</a:t>
            </a:r>
          </a:p>
        </p:txBody>
      </p:sp>
    </p:spTree>
    <p:extLst>
      <p:ext uri="{BB962C8B-B14F-4D97-AF65-F5344CB8AC3E}">
        <p14:creationId xmlns:p14="http://schemas.microsoft.com/office/powerpoint/2010/main" val="279008895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E9A27B9-8ED7-4164-9E8D-B9EA9E165EAB}"/>
              </a:ext>
            </a:extLst>
          </p:cNvPr>
          <p:cNvGrpSpPr/>
          <p:nvPr/>
        </p:nvGrpSpPr>
        <p:grpSpPr>
          <a:xfrm>
            <a:off x="-45786" y="-64154"/>
            <a:ext cx="6909055" cy="9208154"/>
            <a:chOff x="-51055" y="-17858"/>
            <a:chExt cx="6909055" cy="8598180"/>
          </a:xfrm>
        </p:grpSpPr>
        <p:sp>
          <p:nvSpPr>
            <p:cNvPr id="5" name="Rectangle 4">
              <a:extLst>
                <a:ext uri="{FF2B5EF4-FFF2-40B4-BE49-F238E27FC236}">
                  <a16:creationId xmlns:a16="http://schemas.microsoft.com/office/drawing/2014/main" id="{8F84F447-B239-48AF-A0DE-ABAC89065DBB}"/>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1BE0BAF-1106-4F8E-88F5-4DD2C586C43F}"/>
                </a:ext>
              </a:extLst>
            </p:cNvPr>
            <p:cNvSpPr txBox="1"/>
            <p:nvPr/>
          </p:nvSpPr>
          <p:spPr>
            <a:xfrm>
              <a:off x="-51055" y="-17858"/>
              <a:ext cx="6585457"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NF ALARM DICTIONARY FIELDS (Template) </a:t>
              </a:r>
            </a:p>
          </p:txBody>
        </p:sp>
        <p:sp>
          <p:nvSpPr>
            <p:cNvPr id="7" name="Rectangle 6">
              <a:extLst>
                <a:ext uri="{FF2B5EF4-FFF2-40B4-BE49-F238E27FC236}">
                  <a16:creationId xmlns:a16="http://schemas.microsoft.com/office/drawing/2014/main" id="{106B1339-D921-40C0-BBAC-94CBE8F0174C}"/>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2" name="Table 1">
            <a:extLst>
              <a:ext uri="{FF2B5EF4-FFF2-40B4-BE49-F238E27FC236}">
                <a16:creationId xmlns:a16="http://schemas.microsoft.com/office/drawing/2014/main" id="{761E8F1A-C775-4655-A741-A5B3B09B5735}"/>
              </a:ext>
            </a:extLst>
          </p:cNvPr>
          <p:cNvGraphicFramePr>
            <a:graphicFrameLocks noGrp="1"/>
          </p:cNvGraphicFramePr>
          <p:nvPr>
            <p:extLst>
              <p:ext uri="{D42A27DB-BD31-4B8C-83A1-F6EECF244321}">
                <p14:modId xmlns:p14="http://schemas.microsoft.com/office/powerpoint/2010/main" val="2285015183"/>
              </p:ext>
            </p:extLst>
          </p:nvPr>
        </p:nvGraphicFramePr>
        <p:xfrm>
          <a:off x="78480" y="525882"/>
          <a:ext cx="6601720" cy="4023360"/>
        </p:xfrm>
        <a:graphic>
          <a:graphicData uri="http://schemas.openxmlformats.org/drawingml/2006/table">
            <a:tbl>
              <a:tblPr>
                <a:tableStyleId>{616DA210-FB5B-4158-B5E0-FEB733F419BA}</a:tableStyleId>
              </a:tblPr>
              <a:tblGrid>
                <a:gridCol w="1093095">
                  <a:extLst>
                    <a:ext uri="{9D8B030D-6E8A-4147-A177-3AD203B41FA5}">
                      <a16:colId xmlns:a16="http://schemas.microsoft.com/office/drawing/2014/main" val="105220699"/>
                    </a:ext>
                  </a:extLst>
                </a:gridCol>
                <a:gridCol w="2654047">
                  <a:extLst>
                    <a:ext uri="{9D8B030D-6E8A-4147-A177-3AD203B41FA5}">
                      <a16:colId xmlns:a16="http://schemas.microsoft.com/office/drawing/2014/main" val="4071696957"/>
                    </a:ext>
                  </a:extLst>
                </a:gridCol>
                <a:gridCol w="2854578">
                  <a:extLst>
                    <a:ext uri="{9D8B030D-6E8A-4147-A177-3AD203B41FA5}">
                      <a16:colId xmlns:a16="http://schemas.microsoft.com/office/drawing/2014/main" val="4050071874"/>
                    </a:ext>
                  </a:extLst>
                </a:gridCol>
              </a:tblGrid>
              <a:tr h="68478">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ALARM FIELD</a:t>
                      </a:r>
                    </a:p>
                  </a:txBody>
                  <a:tcPr marL="17780" marR="68580" marT="0" marB="0">
                    <a:solidFill>
                      <a:srgbClr val="0000CC"/>
                    </a:solidFill>
                  </a:tcPr>
                </a:tc>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STANDARDS </a:t>
                      </a:r>
                    </a:p>
                  </a:txBody>
                  <a:tcPr marL="17780" marR="68580" marT="0" marB="0">
                    <a:solidFill>
                      <a:srgbClr val="0000CC"/>
                    </a:solidFill>
                  </a:tcPr>
                </a:tc>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VES FAULT EVENT</a:t>
                      </a:r>
                    </a:p>
                  </a:txBody>
                  <a:tcPr marL="17780" marR="68580" marT="0" marB="0">
                    <a:solidFill>
                      <a:srgbClr val="0000CC"/>
                    </a:solidFill>
                  </a:tcPr>
                </a:tc>
                <a:extLst>
                  <a:ext uri="{0D108BD9-81ED-4DB2-BD59-A6C34878D82A}">
                    <a16:rowId xmlns:a16="http://schemas.microsoft.com/office/drawing/2014/main" val="1393962571"/>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Alarm Name</a:t>
                      </a: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US" sz="1100" dirty="0">
                          <a:effectLst/>
                          <a:latin typeface="+mn-lt"/>
                          <a:ea typeface="Times New Roman" panose="02020603050405020304" pitchFamily="18" charset="0"/>
                          <a:cs typeface="Times New Roman" panose="02020603050405020304" pitchFamily="18" charset="0"/>
                        </a:rPr>
                        <a:t>None</a:t>
                      </a:r>
                      <a:endParaRPr lang="en-US" sz="1100" i="0" dirty="0">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US" sz="1100" i="1" dirty="0">
                          <a:effectLst/>
                          <a:latin typeface="+mn-lt"/>
                          <a:ea typeface="Times New Roman" panose="02020603050405020304" pitchFamily="18" charset="0"/>
                          <a:cs typeface="Times New Roman" panose="02020603050405020304" pitchFamily="18" charset="0"/>
                        </a:rPr>
                        <a:t>maps to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alarmCondition</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faultevent</a:t>
                      </a:r>
                      <a:r>
                        <a:rPr lang="en-US" sz="1100" i="1" dirty="0">
                          <a:solidFill>
                            <a:srgbClr val="0000CC"/>
                          </a:solidFill>
                          <a:effectLst/>
                          <a:latin typeface="+mn-lt"/>
                          <a:ea typeface="Times New Roman" panose="02020603050405020304" pitchFamily="18" charset="0"/>
                          <a:cs typeface="Times New Roman" panose="02020603050405020304" pitchFamily="18" charset="0"/>
                        </a:rPr>
                        <a:t> fields</a:t>
                      </a:r>
                      <a:endParaRPr lang="en-US" sz="1100" i="0"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extLst>
                  <a:ext uri="{0D108BD9-81ED-4DB2-BD59-A6C34878D82A}">
                    <a16:rowId xmlns:a16="http://schemas.microsoft.com/office/drawing/2014/main" val="4048029673"/>
                  </a:ext>
                </a:extLst>
              </a:tr>
              <a:tr h="0">
                <a:tc>
                  <a:txBody>
                    <a:bodyPr/>
                    <a:lstStyle/>
                    <a:p>
                      <a:pPr marL="0" marR="0" hangingPunct="0">
                        <a:spcBef>
                          <a:spcPts val="0"/>
                        </a:spcBef>
                        <a:spcAft>
                          <a:spcPts val="0"/>
                        </a:spcAft>
                      </a:pPr>
                      <a:r>
                        <a:rPr lang="en-GB" sz="1100" b="1" dirty="0">
                          <a:solidFill>
                            <a:srgbClr val="0000CC"/>
                          </a:solidFill>
                          <a:effectLst/>
                          <a:latin typeface="+mn-lt"/>
                        </a:rPr>
                        <a:t>Event Type </a:t>
                      </a:r>
                      <a:r>
                        <a:rPr lang="en-GB" sz="1100" b="1" dirty="0">
                          <a:solidFill>
                            <a:srgbClr val="FF0000"/>
                          </a:solidFill>
                          <a:effectLst/>
                          <a:latin typeface="+mn-lt"/>
                        </a:rPr>
                        <a: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3GPP TS32.111</a:t>
                      </a:r>
                      <a:endParaRPr lang="en-US" sz="1100" i="0" dirty="0">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i="1" dirty="0">
                          <a:effectLst/>
                          <a:latin typeface="+mn-lt"/>
                          <a:ea typeface="Times New Roman" panose="02020603050405020304" pitchFamily="18" charset="0"/>
                          <a:cs typeface="Times New Roman" panose="02020603050405020304" pitchFamily="18" charset="0"/>
                        </a:rPr>
                        <a:t>maps to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eventCategtory</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faultevent</a:t>
                      </a:r>
                      <a:r>
                        <a:rPr lang="en-US" sz="1100" i="1" dirty="0">
                          <a:solidFill>
                            <a:srgbClr val="0000CC"/>
                          </a:solidFill>
                          <a:effectLst/>
                          <a:latin typeface="+mn-lt"/>
                          <a:ea typeface="Times New Roman" panose="02020603050405020304" pitchFamily="18" charset="0"/>
                          <a:cs typeface="Times New Roman" panose="02020603050405020304" pitchFamily="18" charset="0"/>
                        </a:rPr>
                        <a:t> fields</a:t>
                      </a:r>
                      <a:endParaRPr lang="en-US" sz="1100" i="0"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extLst>
                  <a:ext uri="{0D108BD9-81ED-4DB2-BD59-A6C34878D82A}">
                    <a16:rowId xmlns:a16="http://schemas.microsoft.com/office/drawing/2014/main" val="1239899462"/>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Meaning of Alarm</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N/A</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N/A</a:t>
                      </a:r>
                    </a:p>
                  </a:txBody>
                  <a:tcPr marL="17780" marR="68580" marT="0" marB="0"/>
                </a:tc>
                <a:extLst>
                  <a:ext uri="{0D108BD9-81ED-4DB2-BD59-A6C34878D82A}">
                    <a16:rowId xmlns:a16="http://schemas.microsoft.com/office/drawing/2014/main" val="2923133934"/>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Effect of Alarm</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N/A</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N/A</a:t>
                      </a:r>
                    </a:p>
                  </a:txBody>
                  <a:tcPr marL="17780" marR="68580" marT="0" marB="0"/>
                </a:tc>
                <a:extLst>
                  <a:ext uri="{0D108BD9-81ED-4DB2-BD59-A6C34878D82A}">
                    <a16:rowId xmlns:a16="http://schemas.microsoft.com/office/drawing/2014/main" val="1637063918"/>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Managed Object(s)</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N/A</a:t>
                      </a:r>
                      <a:endParaRPr lang="en-US" sz="1100" i="0" dirty="0">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i="1" dirty="0">
                          <a:effectLst/>
                          <a:latin typeface="+mn-lt"/>
                          <a:ea typeface="Times New Roman" panose="02020603050405020304" pitchFamily="18" charset="0"/>
                          <a:cs typeface="Times New Roman" panose="02020603050405020304" pitchFamily="18" charset="0"/>
                        </a:rPr>
                        <a:t>maps to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eventSourceType</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faultevent</a:t>
                      </a:r>
                      <a:r>
                        <a:rPr lang="en-US" sz="1100" i="1" dirty="0">
                          <a:solidFill>
                            <a:srgbClr val="0000CC"/>
                          </a:solidFill>
                          <a:effectLst/>
                          <a:latin typeface="+mn-lt"/>
                          <a:ea typeface="Times New Roman" panose="02020603050405020304" pitchFamily="18" charset="0"/>
                          <a:cs typeface="Times New Roman" panose="02020603050405020304" pitchFamily="18" charset="0"/>
                        </a:rPr>
                        <a:t> fields</a:t>
                      </a:r>
                      <a:endParaRPr lang="en-US" sz="1100" i="0"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extLst>
                  <a:ext uri="{0D108BD9-81ED-4DB2-BD59-A6C34878D82A}">
                    <a16:rowId xmlns:a16="http://schemas.microsoft.com/office/drawing/2014/main" val="4219861184"/>
                  </a:ext>
                </a:extLst>
              </a:tr>
              <a:tr h="0">
                <a:tc>
                  <a:txBody>
                    <a:bodyPr/>
                    <a:lstStyle/>
                    <a:p>
                      <a:pPr marL="0" marR="0" hangingPunct="0">
                        <a:spcBef>
                          <a:spcPts val="0"/>
                        </a:spcBef>
                        <a:spcAft>
                          <a:spcPts val="0"/>
                        </a:spcAft>
                      </a:pPr>
                      <a:r>
                        <a:rPr lang="en-GB" sz="1100" b="1" dirty="0">
                          <a:solidFill>
                            <a:srgbClr val="0000CC"/>
                          </a:solidFill>
                          <a:effectLst/>
                          <a:latin typeface="+mn-lt"/>
                        </a:rPr>
                        <a:t>Probable Cause </a:t>
                      </a:r>
                      <a:r>
                        <a:rPr lang="en-GB" sz="1100" b="1" dirty="0">
                          <a:solidFill>
                            <a:srgbClr val="FF0000"/>
                          </a:solidFill>
                          <a:effectLst/>
                          <a:latin typeface="+mn-lt"/>
                        </a:rPr>
                        <a:t>*</a:t>
                      </a:r>
                      <a:endParaRPr lang="en-US" sz="1100" b="1" dirty="0">
                        <a:solidFill>
                          <a:srgbClr val="FF0000"/>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3GPP TS 32.111 Annex B </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ITU-T M.3100 </a:t>
                      </a:r>
                    </a:p>
                    <a:p>
                      <a:pPr marL="0" marR="0" hangingPunct="0">
                        <a:spcBef>
                          <a:spcPts val="0"/>
                        </a:spcBef>
                        <a:spcAft>
                          <a:spcPts val="0"/>
                        </a:spcAft>
                      </a:pPr>
                      <a:r>
                        <a:rPr lang="en-GB" sz="1100" kern="1200" dirty="0">
                          <a:solidFill>
                            <a:schemeClr val="tx1"/>
                          </a:solidFill>
                          <a:effectLst/>
                          <a:latin typeface="+mn-lt"/>
                          <a:ea typeface="+mn-ea"/>
                          <a:cs typeface="+mn-cs"/>
                        </a:rPr>
                        <a:t>ITU-T Recommendation X.721, X.733, and X.736</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N/A</a:t>
                      </a:r>
                    </a:p>
                  </a:txBody>
                  <a:tcPr marL="17780" marR="68580" marT="0" marB="0"/>
                </a:tc>
                <a:extLst>
                  <a:ext uri="{0D108BD9-81ED-4DB2-BD59-A6C34878D82A}">
                    <a16:rowId xmlns:a16="http://schemas.microsoft.com/office/drawing/2014/main" val="1845260433"/>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Probable Cause Number </a:t>
                      </a:r>
                      <a:r>
                        <a:rPr lang="en-GB" sz="1100" b="1" dirty="0">
                          <a:solidFill>
                            <a:srgbClr val="FF0000"/>
                          </a:solidFill>
                          <a:effectLst/>
                          <a:latin typeface="+mn-lt"/>
                        </a:rPr>
                        <a: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3GPP TS 32.111 Annex B </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ITU-T M.3100 </a:t>
                      </a:r>
                    </a:p>
                    <a:p>
                      <a:pPr marL="0" marR="0" hangingPunct="0">
                        <a:spcBef>
                          <a:spcPts val="0"/>
                        </a:spcBef>
                        <a:spcAft>
                          <a:spcPts val="0"/>
                        </a:spcAft>
                      </a:pPr>
                      <a:r>
                        <a:rPr lang="en-GB" sz="1100" kern="1200" dirty="0">
                          <a:solidFill>
                            <a:schemeClr val="tx1"/>
                          </a:solidFill>
                          <a:effectLst/>
                          <a:latin typeface="+mn-lt"/>
                          <a:ea typeface="+mn-ea"/>
                          <a:cs typeface="+mn-cs"/>
                        </a:rPr>
                        <a:t>ITU-T Recommendation X.721, X.733, and X.736</a:t>
                      </a:r>
                      <a:endParaRPr lang="en-GB" sz="1100" i="0" kern="1200" dirty="0">
                        <a:solidFill>
                          <a:schemeClr val="tx1"/>
                        </a:solidFill>
                        <a:effectLst/>
                        <a:latin typeface="+mn-lt"/>
                        <a:ea typeface="+mn-ea"/>
                        <a:cs typeface="+mn-cs"/>
                      </a:endParaRP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US" sz="1100" dirty="0">
                          <a:effectLst/>
                          <a:latin typeface="+mn-lt"/>
                          <a:ea typeface="Times New Roman" panose="02020603050405020304" pitchFamily="18" charset="0"/>
                          <a:cs typeface="Times New Roman" panose="02020603050405020304" pitchFamily="18" charset="0"/>
                        </a:rPr>
                        <a:t>N/A</a:t>
                      </a:r>
                      <a:endParaRPr lang="en-GB" sz="1100" i="0" kern="1200" dirty="0">
                        <a:solidFill>
                          <a:schemeClr val="tx1"/>
                        </a:solidFill>
                        <a:effectLst/>
                        <a:latin typeface="+mn-lt"/>
                        <a:ea typeface="+mn-ea"/>
                        <a:cs typeface="+mn-cs"/>
                      </a:endParaRPr>
                    </a:p>
                  </a:txBody>
                  <a:tcPr marL="17780" marR="68580" marT="0" marB="0"/>
                </a:tc>
                <a:extLst>
                  <a:ext uri="{0D108BD9-81ED-4DB2-BD59-A6C34878D82A}">
                    <a16:rowId xmlns:a16="http://schemas.microsoft.com/office/drawing/2014/main" val="1741705248"/>
                  </a:ext>
                </a:extLst>
              </a:tr>
              <a:tr h="0">
                <a:tc>
                  <a:txBody>
                    <a:bodyPr/>
                    <a:lstStyle/>
                    <a:p>
                      <a:pPr marL="0" marR="0" hangingPunct="0">
                        <a:spcBef>
                          <a:spcPts val="0"/>
                        </a:spcBef>
                        <a:spcAft>
                          <a:spcPts val="0"/>
                        </a:spcAft>
                      </a:pPr>
                      <a:r>
                        <a:rPr lang="en-GB" sz="1100" b="1" dirty="0">
                          <a:solidFill>
                            <a:srgbClr val="0000CC"/>
                          </a:solidFill>
                          <a:effectLst/>
                          <a:latin typeface="+mn-lt"/>
                        </a:rPr>
                        <a:t>Specific Problem </a:t>
                      </a:r>
                      <a:r>
                        <a:rPr lang="en-GB" sz="1100" b="1" dirty="0">
                          <a:solidFill>
                            <a:srgbClr val="FF0000"/>
                          </a:solidFill>
                          <a:effectLst/>
                          <a:latin typeface="+mn-lt"/>
                        </a:rPr>
                        <a: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3GPP TS32.111</a:t>
                      </a:r>
                      <a:r>
                        <a:rPr lang="en-GB" sz="1100" kern="1200" dirty="0">
                          <a:solidFill>
                            <a:schemeClr val="tx1"/>
                          </a:solidFill>
                          <a:effectLst/>
                          <a:latin typeface="+mn-lt"/>
                          <a:ea typeface="+mn-ea"/>
                          <a:cs typeface="+mn-cs"/>
                        </a:rPr>
                        <a:t>. </a:t>
                      </a:r>
                    </a:p>
                    <a:p>
                      <a:pPr marL="0" marR="0" hangingPunct="0">
                        <a:spcBef>
                          <a:spcPts val="0"/>
                        </a:spcBef>
                        <a:spcAft>
                          <a:spcPts val="0"/>
                        </a:spcAft>
                      </a:pPr>
                      <a:r>
                        <a:rPr lang="en-GB" sz="1100" kern="1200" dirty="0">
                          <a:solidFill>
                            <a:schemeClr val="tx1"/>
                          </a:solidFill>
                          <a:effectLst/>
                          <a:latin typeface="+mn-lt"/>
                          <a:ea typeface="+mn-ea"/>
                          <a:cs typeface="+mn-cs"/>
                        </a:rPr>
                        <a:t>ITU-T Recommendation X.733 Clause 8.1.2.2</a:t>
                      </a:r>
                      <a:endParaRPr lang="en-US" sz="1100" i="1" dirty="0">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N/A</a:t>
                      </a:r>
                      <a:endParaRPr lang="en-US" sz="1100" i="1" dirty="0">
                        <a:effectLst/>
                        <a:latin typeface="+mn-lt"/>
                        <a:ea typeface="Times New Roman" panose="02020603050405020304" pitchFamily="18" charset="0"/>
                        <a:cs typeface="Times New Roman" panose="02020603050405020304" pitchFamily="18" charset="0"/>
                      </a:endParaRPr>
                    </a:p>
                  </a:txBody>
                  <a:tcPr marL="17780" marR="68580" marT="0" marB="0"/>
                </a:tc>
                <a:extLst>
                  <a:ext uri="{0D108BD9-81ED-4DB2-BD59-A6C34878D82A}">
                    <a16:rowId xmlns:a16="http://schemas.microsoft.com/office/drawing/2014/main" val="1016900496"/>
                  </a:ext>
                </a:extLst>
              </a:tr>
              <a:tr h="0">
                <a:tc>
                  <a:txBody>
                    <a:bodyPr/>
                    <a:lstStyle/>
                    <a:p>
                      <a:pPr marL="0" marR="0" hangingPunct="0">
                        <a:spcBef>
                          <a:spcPts val="0"/>
                        </a:spcBef>
                        <a:spcAft>
                          <a:spcPts val="0"/>
                        </a:spcAft>
                      </a:pPr>
                      <a:r>
                        <a:rPr lang="en-GB" sz="1100" b="1" dirty="0">
                          <a:solidFill>
                            <a:srgbClr val="0000CC"/>
                          </a:solidFill>
                          <a:effectLst/>
                          <a:latin typeface="+mn-lt"/>
                        </a:rPr>
                        <a:t>Proposed Repair Actions</a:t>
                      </a:r>
                      <a:r>
                        <a:rPr lang="en-GB" sz="1100" b="1" dirty="0">
                          <a:solidFill>
                            <a:srgbClr val="FF0000"/>
                          </a:solidFill>
                          <a:effectLst/>
                          <a:latin typeface="+mn-lt"/>
                        </a:rPr>
                        <a: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3GPP TS32.111</a:t>
                      </a:r>
                    </a:p>
                  </a:txBody>
                  <a:tcPr marL="17780" marR="177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N/A</a:t>
                      </a:r>
                    </a:p>
                  </a:txBody>
                  <a:tcPr marL="17780" marR="17780" marT="0" marB="0"/>
                </a:tc>
                <a:extLst>
                  <a:ext uri="{0D108BD9-81ED-4DB2-BD59-A6C34878D82A}">
                    <a16:rowId xmlns:a16="http://schemas.microsoft.com/office/drawing/2014/main" val="1269391928"/>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Clearing Type</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N/A</a:t>
                      </a:r>
                    </a:p>
                  </a:txBody>
                  <a:tcPr marL="17780" marR="177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N/A</a:t>
                      </a:r>
                    </a:p>
                  </a:txBody>
                  <a:tcPr marL="17780" marR="17780" marT="0" marB="0"/>
                </a:tc>
                <a:extLst>
                  <a:ext uri="{0D108BD9-81ED-4DB2-BD59-A6C34878D82A}">
                    <a16:rowId xmlns:a16="http://schemas.microsoft.com/office/drawing/2014/main" val="3668577369"/>
                  </a:ext>
                </a:extLst>
              </a:tr>
              <a:tr h="0">
                <a:tc>
                  <a:txBody>
                    <a:bodyPr/>
                    <a:lstStyle/>
                    <a:p>
                      <a:pPr marL="0" marR="0" hangingPunct="0">
                        <a:spcBef>
                          <a:spcPts val="0"/>
                        </a:spcBef>
                        <a:spcAft>
                          <a:spcPts val="0"/>
                        </a:spcAft>
                      </a:pPr>
                      <a:r>
                        <a:rPr lang="en-GB" sz="1100" b="1" dirty="0">
                          <a:solidFill>
                            <a:srgbClr val="0000CC"/>
                          </a:solidFill>
                          <a:effectLst/>
                          <a:latin typeface="+mn-lt"/>
                        </a:rPr>
                        <a:t>Additional Text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US" sz="1100" dirty="0">
                          <a:effectLst/>
                          <a:latin typeface="+mn-lt"/>
                          <a:ea typeface="Times New Roman" panose="02020603050405020304" pitchFamily="18" charset="0"/>
                          <a:cs typeface="Times New Roman" panose="02020603050405020304" pitchFamily="18" charset="0"/>
                        </a:rPr>
                        <a:t>3GPP TS32.111</a:t>
                      </a:r>
                    </a:p>
                  </a:txBody>
                  <a:tcPr marL="17780" marR="177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US" sz="1100" dirty="0">
                          <a:effectLst/>
                          <a:latin typeface="+mn-lt"/>
                          <a:ea typeface="Times New Roman" panose="02020603050405020304" pitchFamily="18" charset="0"/>
                          <a:cs typeface="Times New Roman" panose="02020603050405020304" pitchFamily="18" charset="0"/>
                        </a:rPr>
                        <a:t>N/A</a:t>
                      </a:r>
                    </a:p>
                  </a:txBody>
                  <a:tcPr marL="17780" marR="17780" marT="0" marB="0"/>
                </a:tc>
                <a:extLst>
                  <a:ext uri="{0D108BD9-81ED-4DB2-BD59-A6C34878D82A}">
                    <a16:rowId xmlns:a16="http://schemas.microsoft.com/office/drawing/2014/main" val="603426779"/>
                  </a:ext>
                </a:extLst>
              </a:tr>
            </a:tbl>
          </a:graphicData>
        </a:graphic>
      </p:graphicFrame>
      <p:pic>
        <p:nvPicPr>
          <p:cNvPr id="8" name="Picture 2" descr="C:\Users\cheung\AppData\Local\Temp\SNAGHTMLfcea3b0.PNG">
            <a:extLst>
              <a:ext uri="{FF2B5EF4-FFF2-40B4-BE49-F238E27FC236}">
                <a16:creationId xmlns:a16="http://schemas.microsoft.com/office/drawing/2014/main" id="{77C28E06-E28F-41C5-B067-47A7563BB9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4720" y="12669"/>
            <a:ext cx="466655" cy="46861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146A35B0-8AE9-4A13-A4CE-FEA47E4679A2}"/>
              </a:ext>
            </a:extLst>
          </p:cNvPr>
          <p:cNvSpPr txBox="1"/>
          <p:nvPr/>
        </p:nvSpPr>
        <p:spPr>
          <a:xfrm>
            <a:off x="211135" y="8784843"/>
            <a:ext cx="1376402" cy="307777"/>
          </a:xfrm>
          <a:prstGeom prst="rect">
            <a:avLst/>
          </a:prstGeom>
          <a:noFill/>
        </p:spPr>
        <p:txBody>
          <a:bodyPr wrap="none" rtlCol="0">
            <a:spAutoFit/>
          </a:bodyPr>
          <a:lstStyle/>
          <a:p>
            <a:r>
              <a:rPr lang="en-US" sz="1400" dirty="0">
                <a:solidFill>
                  <a:srgbClr val="FF0000"/>
                </a:solidFill>
              </a:rPr>
              <a:t>*</a:t>
            </a:r>
            <a:r>
              <a:rPr lang="en-US" sz="1400" dirty="0"/>
              <a:t>3GPP TS32.111</a:t>
            </a:r>
          </a:p>
        </p:txBody>
      </p:sp>
    </p:spTree>
    <p:extLst>
      <p:ext uri="{BB962C8B-B14F-4D97-AF65-F5344CB8AC3E}">
        <p14:creationId xmlns:p14="http://schemas.microsoft.com/office/powerpoint/2010/main" val="28653692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7D967A6-D399-4B32-9E56-21A851CB1E4F}"/>
              </a:ext>
            </a:extLst>
          </p:cNvPr>
          <p:cNvSpPr txBox="1"/>
          <p:nvPr/>
        </p:nvSpPr>
        <p:spPr>
          <a:xfrm>
            <a:off x="257176" y="571500"/>
            <a:ext cx="5645007" cy="7294305"/>
          </a:xfrm>
          <a:prstGeom prst="rect">
            <a:avLst/>
          </a:prstGeom>
          <a:noFill/>
        </p:spPr>
        <p:txBody>
          <a:bodyPr wrap="none" rtlCol="0">
            <a:spAutoFit/>
          </a:bodyPr>
          <a:lstStyle/>
          <a:p>
            <a:r>
              <a:rPr lang="en-US" dirty="0"/>
              <a:t>Aug 21, 2018</a:t>
            </a:r>
          </a:p>
          <a:p>
            <a:endParaRPr lang="en-US" dirty="0"/>
          </a:p>
          <a:p>
            <a:r>
              <a:rPr lang="en-US" dirty="0"/>
              <a:t>(NK Shankar)</a:t>
            </a:r>
          </a:p>
          <a:p>
            <a:r>
              <a:rPr lang="en-US" dirty="0"/>
              <a:t>PCI Discussion</a:t>
            </a:r>
          </a:p>
          <a:p>
            <a:endParaRPr lang="en-US" dirty="0"/>
          </a:p>
          <a:p>
            <a:r>
              <a:rPr lang="en-US" dirty="0"/>
              <a:t>If ONAP needs to know about PCI to</a:t>
            </a:r>
          </a:p>
          <a:p>
            <a:r>
              <a:rPr lang="en-US" dirty="0"/>
              <a:t>Perform control loop functions, ONAP needs to know</a:t>
            </a:r>
          </a:p>
          <a:p>
            <a:r>
              <a:rPr lang="en-US" dirty="0"/>
              <a:t>As part of a process flow.</a:t>
            </a:r>
          </a:p>
          <a:p>
            <a:endParaRPr lang="en-US" dirty="0"/>
          </a:p>
          <a:p>
            <a:r>
              <a:rPr lang="en-US" dirty="0"/>
              <a:t>(Arash Hekmat)</a:t>
            </a:r>
          </a:p>
          <a:p>
            <a:r>
              <a:rPr lang="en-US" dirty="0"/>
              <a:t>5G Architecture </a:t>
            </a:r>
          </a:p>
          <a:p>
            <a:r>
              <a:rPr lang="en-US" dirty="0"/>
              <a:t>Configuration kept in SDNC/SDNR</a:t>
            </a:r>
          </a:p>
          <a:p>
            <a:r>
              <a:rPr lang="en-US" dirty="0"/>
              <a:t>Source of 5G configuration information.</a:t>
            </a:r>
          </a:p>
          <a:p>
            <a:r>
              <a:rPr lang="en-US" dirty="0"/>
              <a:t>Control designer studio feature to </a:t>
            </a:r>
            <a:r>
              <a:rPr lang="en-US" b="1" dirty="0"/>
              <a:t>CDT </a:t>
            </a:r>
            <a:r>
              <a:rPr lang="en-US" dirty="0"/>
              <a:t>in Casa/R3</a:t>
            </a:r>
          </a:p>
          <a:p>
            <a:r>
              <a:rPr lang="en-US" dirty="0"/>
              <a:t>Adding XML or JSON template for configuration to CDT</a:t>
            </a:r>
          </a:p>
          <a:p>
            <a:r>
              <a:rPr lang="en-US" dirty="0"/>
              <a:t>CDT would move to SDC Design Studio (additional cap)</a:t>
            </a:r>
          </a:p>
          <a:p>
            <a:r>
              <a:rPr lang="en-US" dirty="0"/>
              <a:t>Consume model/create artifacts.</a:t>
            </a:r>
          </a:p>
          <a:p>
            <a:r>
              <a:rPr lang="en-US" dirty="0"/>
              <a:t>When you have config you config a port IP@, </a:t>
            </a:r>
          </a:p>
          <a:p>
            <a:r>
              <a:rPr lang="en-US" dirty="0"/>
              <a:t>Resource Resolution.</a:t>
            </a:r>
          </a:p>
          <a:p>
            <a:r>
              <a:rPr lang="en-US" dirty="0"/>
              <a:t>Dictionary of resources.</a:t>
            </a:r>
          </a:p>
          <a:p>
            <a:r>
              <a:rPr lang="en-US" dirty="0"/>
              <a:t>Parameters are tagged ($, #) resolve @ Run time.</a:t>
            </a:r>
          </a:p>
          <a:p>
            <a:r>
              <a:rPr lang="en-US" dirty="0"/>
              <a:t>As resource resolution </a:t>
            </a:r>
            <a:r>
              <a:rPr lang="en-US" b="1" dirty="0"/>
              <a:t>SDNC</a:t>
            </a:r>
            <a:r>
              <a:rPr lang="en-US" dirty="0"/>
              <a:t> &gt; templates &gt; data dictionary</a:t>
            </a:r>
          </a:p>
          <a:p>
            <a:r>
              <a:rPr lang="en-US" dirty="0"/>
              <a:t>Resolves parameters to configure NF &gt; </a:t>
            </a:r>
          </a:p>
          <a:p>
            <a:r>
              <a:rPr lang="en-US" dirty="0"/>
              <a:t>Protocol to write config (Ansible, Chef, </a:t>
            </a:r>
            <a:r>
              <a:rPr lang="en-US" dirty="0" err="1"/>
              <a:t>Netconf</a:t>
            </a:r>
            <a:r>
              <a:rPr lang="en-US" dirty="0"/>
              <a:t>)</a:t>
            </a:r>
          </a:p>
          <a:p>
            <a:r>
              <a:rPr lang="en-US" dirty="0"/>
              <a:t>UI Data dictionary/parameters to resolve at run-time</a:t>
            </a:r>
          </a:p>
          <a:p>
            <a:endParaRPr lang="en-US" dirty="0"/>
          </a:p>
        </p:txBody>
      </p:sp>
    </p:spTree>
    <p:extLst>
      <p:ext uri="{BB962C8B-B14F-4D97-AF65-F5344CB8AC3E}">
        <p14:creationId xmlns:p14="http://schemas.microsoft.com/office/powerpoint/2010/main" val="266089985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E9A27B9-8ED7-4164-9E8D-B9EA9E165EAB}"/>
              </a:ext>
            </a:extLst>
          </p:cNvPr>
          <p:cNvGrpSpPr/>
          <p:nvPr/>
        </p:nvGrpSpPr>
        <p:grpSpPr>
          <a:xfrm>
            <a:off x="0" y="-64154"/>
            <a:ext cx="6863269" cy="9208154"/>
            <a:chOff x="-5269" y="-17858"/>
            <a:chExt cx="6863269" cy="8598180"/>
          </a:xfrm>
        </p:grpSpPr>
        <p:sp>
          <p:nvSpPr>
            <p:cNvPr id="5" name="Rectangle 4">
              <a:extLst>
                <a:ext uri="{FF2B5EF4-FFF2-40B4-BE49-F238E27FC236}">
                  <a16:creationId xmlns:a16="http://schemas.microsoft.com/office/drawing/2014/main" id="{8F84F447-B239-48AF-A0DE-ABAC89065DBB}"/>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1BE0BAF-1106-4F8E-88F5-4DD2C586C43F}"/>
                </a:ext>
              </a:extLst>
            </p:cNvPr>
            <p:cNvSpPr txBox="1"/>
            <p:nvPr/>
          </p:nvSpPr>
          <p:spPr>
            <a:xfrm>
              <a:off x="20753" y="-17858"/>
              <a:ext cx="6508513" cy="488560"/>
            </a:xfrm>
            <a:prstGeom prst="rect">
              <a:avLst/>
            </a:prstGeom>
            <a:noFill/>
          </p:spPr>
          <p:txBody>
            <a:bodyPr wrap="none" rtlCol="0">
              <a:spAutoFit/>
            </a:bodyPr>
            <a:lstStyle/>
            <a:p>
              <a:pPr algn="ctr"/>
              <a:r>
                <a:rPr lang="en-US" sz="2800">
                  <a:solidFill>
                    <a:schemeClr val="bg1"/>
                  </a:solidFill>
                  <a:latin typeface="Nokia Pure Headline" pitchFamily="34" charset="0"/>
                </a:rPr>
                <a:t>NF FAULT </a:t>
              </a:r>
              <a:r>
                <a:rPr lang="en-US" sz="2800" dirty="0">
                  <a:solidFill>
                    <a:schemeClr val="bg1"/>
                  </a:solidFill>
                  <a:latin typeface="Nokia Pure Headline" pitchFamily="34" charset="0"/>
                </a:rPr>
                <a:t>DICTIONARY FIELDS (Template) </a:t>
              </a:r>
            </a:p>
          </p:txBody>
        </p:sp>
        <p:sp>
          <p:nvSpPr>
            <p:cNvPr id="7" name="Rectangle 6">
              <a:extLst>
                <a:ext uri="{FF2B5EF4-FFF2-40B4-BE49-F238E27FC236}">
                  <a16:creationId xmlns:a16="http://schemas.microsoft.com/office/drawing/2014/main" id="{106B1339-D921-40C0-BBAC-94CBE8F0174C}"/>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2" name="Table 1">
            <a:extLst>
              <a:ext uri="{FF2B5EF4-FFF2-40B4-BE49-F238E27FC236}">
                <a16:creationId xmlns:a16="http://schemas.microsoft.com/office/drawing/2014/main" id="{761E8F1A-C775-4655-A741-A5B3B09B5735}"/>
              </a:ext>
            </a:extLst>
          </p:cNvPr>
          <p:cNvGraphicFramePr>
            <a:graphicFrameLocks noGrp="1"/>
          </p:cNvGraphicFramePr>
          <p:nvPr>
            <p:extLst>
              <p:ext uri="{D42A27DB-BD31-4B8C-83A1-F6EECF244321}">
                <p14:modId xmlns:p14="http://schemas.microsoft.com/office/powerpoint/2010/main" val="4185193282"/>
              </p:ext>
            </p:extLst>
          </p:nvPr>
        </p:nvGraphicFramePr>
        <p:xfrm>
          <a:off x="78480" y="525882"/>
          <a:ext cx="6601720" cy="4191000"/>
        </p:xfrm>
        <a:graphic>
          <a:graphicData uri="http://schemas.openxmlformats.org/drawingml/2006/table">
            <a:tbl>
              <a:tblPr>
                <a:tableStyleId>{616DA210-FB5B-4158-B5E0-FEB733F419BA}</a:tableStyleId>
              </a:tblPr>
              <a:tblGrid>
                <a:gridCol w="1572520">
                  <a:extLst>
                    <a:ext uri="{9D8B030D-6E8A-4147-A177-3AD203B41FA5}">
                      <a16:colId xmlns:a16="http://schemas.microsoft.com/office/drawing/2014/main" val="105220699"/>
                    </a:ext>
                  </a:extLst>
                </a:gridCol>
                <a:gridCol w="5029200">
                  <a:extLst>
                    <a:ext uri="{9D8B030D-6E8A-4147-A177-3AD203B41FA5}">
                      <a16:colId xmlns:a16="http://schemas.microsoft.com/office/drawing/2014/main" val="4071696957"/>
                    </a:ext>
                  </a:extLst>
                </a:gridCol>
              </a:tblGrid>
              <a:tr h="0">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DEFINITION FIELD</a:t>
                      </a:r>
                    </a:p>
                  </a:txBody>
                  <a:tcPr marL="17780" marR="68580" marT="0" marB="0">
                    <a:solidFill>
                      <a:srgbClr val="0000CC"/>
                    </a:solidFill>
                  </a:tcPr>
                </a:tc>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DESCRIPTION</a:t>
                      </a:r>
                    </a:p>
                  </a:txBody>
                  <a:tcPr marL="17780" marR="68580" marT="0" marB="0">
                    <a:solidFill>
                      <a:srgbClr val="0000CC"/>
                    </a:solidFill>
                  </a:tcPr>
                </a:tc>
                <a:extLst>
                  <a:ext uri="{0D108BD9-81ED-4DB2-BD59-A6C34878D82A}">
                    <a16:rowId xmlns:a16="http://schemas.microsoft.com/office/drawing/2014/main" val="1393962571"/>
                  </a:ext>
                </a:extLst>
              </a:tr>
              <a:tr h="0">
                <a:tc>
                  <a:txBody>
                    <a:bodyPr/>
                    <a:lstStyle/>
                    <a:p>
                      <a:pPr marL="0" marR="0" hangingPunct="0">
                        <a:spcBef>
                          <a:spcPts val="0"/>
                        </a:spcBef>
                        <a:spcAft>
                          <a:spcPts val="0"/>
                        </a:spcAft>
                      </a:pPr>
                      <a:r>
                        <a:rPr lang="en-GB" sz="1100" b="1" dirty="0">
                          <a:solidFill>
                            <a:srgbClr val="0000CC"/>
                          </a:solidFill>
                          <a:effectLst/>
                          <a:latin typeface="+mn-lt"/>
                        </a:rPr>
                        <a:t>Fault Id</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Gives the Identifier for the alarm. This is also the Identifier that is used in the VES event so it can be used to associate the event with the definition entry.</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99999</a:t>
                      </a:r>
                    </a:p>
                  </a:txBody>
                  <a:tcPr marL="17780" marR="68580" marT="0" marB="0"/>
                </a:tc>
                <a:extLst>
                  <a:ext uri="{0D108BD9-81ED-4DB2-BD59-A6C34878D82A}">
                    <a16:rowId xmlns:a16="http://schemas.microsoft.com/office/drawing/2014/main" val="2521800782"/>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Fault Name</a:t>
                      </a: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US" sz="1100" dirty="0">
                          <a:effectLst/>
                          <a:latin typeface="+mn-lt"/>
                          <a:ea typeface="Times New Roman" panose="02020603050405020304" pitchFamily="18" charset="0"/>
                          <a:cs typeface="Times New Roman" panose="02020603050405020304" pitchFamily="18" charset="0"/>
                        </a:rPr>
                        <a:t>Alarm Name which will be used in the Event Name. </a:t>
                      </a:r>
                      <a:r>
                        <a:rPr lang="en-US" sz="1100" b="1" dirty="0">
                          <a:effectLst/>
                          <a:latin typeface="+mn-lt"/>
                          <a:ea typeface="Times New Roman" panose="02020603050405020304" pitchFamily="18" charset="0"/>
                          <a:cs typeface="Times New Roman" panose="02020603050405020304" pitchFamily="18" charset="0"/>
                        </a:rPr>
                        <a:t>Note </a:t>
                      </a:r>
                      <a:r>
                        <a:rPr lang="en-US" sz="1100" i="1" dirty="0">
                          <a:effectLst/>
                          <a:latin typeface="+mn-lt"/>
                          <a:ea typeface="Times New Roman" panose="02020603050405020304" pitchFamily="18" charset="0"/>
                          <a:cs typeface="Times New Roman" panose="02020603050405020304" pitchFamily="18" charset="0"/>
                        </a:rPr>
                        <a:t>this maps to the </a:t>
                      </a:r>
                      <a:r>
                        <a:rPr lang="en-US" sz="1100" i="1" dirty="0" err="1">
                          <a:effectLst/>
                          <a:latin typeface="+mn-lt"/>
                          <a:ea typeface="Times New Roman" panose="02020603050405020304" pitchFamily="18" charset="0"/>
                          <a:cs typeface="Times New Roman" panose="02020603050405020304" pitchFamily="18" charset="0"/>
                        </a:rPr>
                        <a:t>alarmCondition</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effectLst/>
                          <a:latin typeface="+mn-lt"/>
                          <a:ea typeface="Times New Roman" panose="02020603050405020304" pitchFamily="18" charset="0"/>
                          <a:cs typeface="Times New Roman" panose="02020603050405020304" pitchFamily="18" charset="0"/>
                        </a:rPr>
                        <a:t>faultevent</a:t>
                      </a:r>
                      <a:r>
                        <a:rPr lang="en-US" sz="1100" i="1" dirty="0">
                          <a:effectLst/>
                          <a:latin typeface="+mn-lt"/>
                          <a:ea typeface="Times New Roman" panose="02020603050405020304" pitchFamily="18" charset="0"/>
                          <a:cs typeface="Times New Roman" panose="02020603050405020304" pitchFamily="18" charset="0"/>
                        </a:rPr>
                        <a:t> fields.</a:t>
                      </a:r>
                    </a:p>
                    <a:p>
                      <a:pPr marL="0" marR="0" lvl="0" indent="0" algn="l" defTabSz="685800" rtl="0" eaLnBrk="1" fontAlgn="auto" latinLnBrk="0" hangingPunct="0">
                        <a:lnSpc>
                          <a:spcPct val="100000"/>
                        </a:lnSpc>
                        <a:spcBef>
                          <a:spcPts val="0"/>
                        </a:spcBef>
                        <a:spcAft>
                          <a:spcPts val="0"/>
                        </a:spcAft>
                        <a:buClrTx/>
                        <a:buSzTx/>
                        <a:buFontTx/>
                        <a:buNone/>
                        <a:tabLst/>
                        <a:defRPr/>
                      </a:pPr>
                      <a:r>
                        <a:rPr lang="en-US" sz="1100" i="0" dirty="0">
                          <a:effectLst/>
                          <a:latin typeface="+mn-lt"/>
                          <a:ea typeface="Times New Roman" panose="02020603050405020304" pitchFamily="18" charset="0"/>
                          <a:cs typeface="Times New Roman" panose="02020603050405020304" pitchFamily="18" charset="0"/>
                        </a:rPr>
                        <a:t>EXAMPLE: Loss of Synchronization</a:t>
                      </a:r>
                    </a:p>
                  </a:txBody>
                  <a:tcPr marL="17780" marR="68580" marT="0" marB="0"/>
                </a:tc>
                <a:extLst>
                  <a:ext uri="{0D108BD9-81ED-4DB2-BD59-A6C34878D82A}">
                    <a16:rowId xmlns:a16="http://schemas.microsoft.com/office/drawing/2014/main" val="4048029673"/>
                  </a:ext>
                </a:extLst>
              </a:tr>
              <a:tr h="0">
                <a:tc>
                  <a:txBody>
                    <a:bodyPr/>
                    <a:lstStyle/>
                    <a:p>
                      <a:pPr marL="0" marR="0" hangingPunct="0">
                        <a:spcBef>
                          <a:spcPts val="0"/>
                        </a:spcBef>
                        <a:spcAft>
                          <a:spcPts val="0"/>
                        </a:spcAft>
                      </a:pPr>
                      <a:r>
                        <a:rPr lang="en-GB" sz="1100" b="1" dirty="0">
                          <a:solidFill>
                            <a:srgbClr val="0000CC"/>
                          </a:solidFill>
                          <a:effectLst/>
                          <a:latin typeface="+mn-lt"/>
                        </a:rPr>
                        <a:t>Fault Description</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Provides a descriptive meaning of the alarm condition. This is intended to be read by an operator to give an idea of what happened.</a:t>
                      </a:r>
                    </a:p>
                    <a:p>
                      <a:pPr marL="0" marR="0" hangingPunct="0">
                        <a:spcBef>
                          <a:spcPts val="0"/>
                        </a:spcBef>
                        <a:spcAft>
                          <a:spcPts val="0"/>
                        </a:spcAft>
                      </a:pPr>
                      <a:r>
                        <a:rPr lang="en-US" sz="1100" i="0" dirty="0">
                          <a:effectLst/>
                          <a:latin typeface="+mn-lt"/>
                          <a:ea typeface="Times New Roman" panose="02020603050405020304" pitchFamily="18" charset="0"/>
                          <a:cs typeface="Times New Roman" panose="02020603050405020304" pitchFamily="18" charset="0"/>
                        </a:rPr>
                        <a:t>EXAMPLE: Synchronization due to PTP IEEE1588 Failure</a:t>
                      </a:r>
                    </a:p>
                  </a:txBody>
                  <a:tcPr marL="17780" marR="68580" marT="0" marB="0"/>
                </a:tc>
                <a:extLst>
                  <a:ext uri="{0D108BD9-81ED-4DB2-BD59-A6C34878D82A}">
                    <a16:rowId xmlns:a16="http://schemas.microsoft.com/office/drawing/2014/main" val="1239899462"/>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Managed Object(s)</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Managed object (MO) associated with this Alarm. </a:t>
                      </a:r>
                      <a:r>
                        <a:rPr lang="en-US" sz="1100" b="1" dirty="0">
                          <a:effectLst/>
                          <a:latin typeface="+mn-lt"/>
                          <a:ea typeface="Times New Roman" panose="02020603050405020304" pitchFamily="18" charset="0"/>
                          <a:cs typeface="Times New Roman" panose="02020603050405020304" pitchFamily="18" charset="0"/>
                        </a:rPr>
                        <a:t>Note </a:t>
                      </a:r>
                      <a:r>
                        <a:rPr lang="en-US" sz="1100" i="1" dirty="0">
                          <a:effectLst/>
                          <a:latin typeface="+mn-lt"/>
                          <a:ea typeface="Times New Roman" panose="02020603050405020304" pitchFamily="18" charset="0"/>
                          <a:cs typeface="Times New Roman" panose="02020603050405020304" pitchFamily="18" charset="0"/>
                        </a:rPr>
                        <a:t>this maps to the </a:t>
                      </a:r>
                      <a:r>
                        <a:rPr lang="en-US" sz="1100" i="1" dirty="0" err="1">
                          <a:effectLst/>
                          <a:latin typeface="+mn-lt"/>
                          <a:ea typeface="Times New Roman" panose="02020603050405020304" pitchFamily="18" charset="0"/>
                          <a:cs typeface="Times New Roman" panose="02020603050405020304" pitchFamily="18" charset="0"/>
                        </a:rPr>
                        <a:t>eventSourceType</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effectLst/>
                          <a:latin typeface="+mn-lt"/>
                          <a:ea typeface="Times New Roman" panose="02020603050405020304" pitchFamily="18" charset="0"/>
                          <a:cs typeface="Times New Roman" panose="02020603050405020304" pitchFamily="18" charset="0"/>
                        </a:rPr>
                        <a:t>faultevent</a:t>
                      </a:r>
                      <a:r>
                        <a:rPr lang="en-US" sz="1100" i="1" dirty="0">
                          <a:effectLst/>
                          <a:latin typeface="+mn-lt"/>
                          <a:ea typeface="Times New Roman" panose="02020603050405020304" pitchFamily="18" charset="0"/>
                          <a:cs typeface="Times New Roman" panose="02020603050405020304" pitchFamily="18" charset="0"/>
                        </a:rPr>
                        <a:t> fields.</a:t>
                      </a:r>
                    </a:p>
                    <a:p>
                      <a:pPr marL="0" marR="0" hangingPunct="0">
                        <a:spcBef>
                          <a:spcPts val="0"/>
                        </a:spcBef>
                        <a:spcAft>
                          <a:spcPts val="0"/>
                        </a:spcAft>
                      </a:pPr>
                      <a:r>
                        <a:rPr lang="en-US" sz="1100" i="0" dirty="0">
                          <a:effectLst/>
                          <a:latin typeface="+mn-lt"/>
                          <a:ea typeface="Times New Roman" panose="02020603050405020304" pitchFamily="18" charset="0"/>
                          <a:cs typeface="Times New Roman" panose="02020603050405020304" pitchFamily="18" charset="0"/>
                        </a:rPr>
                        <a:t>EXAMPLE: Clock (MO)</a:t>
                      </a:r>
                    </a:p>
                  </a:txBody>
                  <a:tcPr marL="17780" marR="68580" marT="0" marB="0"/>
                </a:tc>
                <a:extLst>
                  <a:ext uri="{0D108BD9-81ED-4DB2-BD59-A6C34878D82A}">
                    <a16:rowId xmlns:a16="http://schemas.microsoft.com/office/drawing/2014/main" val="2923133934"/>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Effect of Fault</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Provides a description of the consequence of the alarm condition. When this alarm condition occurs. This is intended to be read by an operator to give a sense of the effects, consequences, and other impacted areas of the system.</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Loss of synchronization affect QoS</a:t>
                      </a:r>
                    </a:p>
                  </a:txBody>
                  <a:tcPr marL="17780" marR="68580" marT="0" marB="0"/>
                </a:tc>
                <a:extLst>
                  <a:ext uri="{0D108BD9-81ED-4DB2-BD59-A6C34878D82A}">
                    <a16:rowId xmlns:a16="http://schemas.microsoft.com/office/drawing/2014/main" val="1637063918"/>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Associated Alarm(s)</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Indicates the associated faults that triggered this alarm. List of fault(s) associated with the alarm cross indexed against a vendor provided fault information.</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12345</a:t>
                      </a:r>
                    </a:p>
                  </a:txBody>
                  <a:tcPr marL="17780" marR="68580" marT="0" marB="0"/>
                </a:tc>
                <a:extLst>
                  <a:ext uri="{0D108BD9-81ED-4DB2-BD59-A6C34878D82A}">
                    <a16:rowId xmlns:a16="http://schemas.microsoft.com/office/drawing/2014/main" val="4219861184"/>
                  </a:ext>
                </a:extLst>
              </a:tr>
              <a:tr h="0">
                <a:tc>
                  <a:txBody>
                    <a:bodyPr/>
                    <a:lstStyle/>
                    <a:p>
                      <a:pPr marL="0" marR="0" hangingPunct="0">
                        <a:spcBef>
                          <a:spcPts val="0"/>
                        </a:spcBef>
                        <a:spcAft>
                          <a:spcPts val="0"/>
                        </a:spcAft>
                      </a:pPr>
                      <a:r>
                        <a:rPr lang="en-GB" sz="1100" b="1" dirty="0">
                          <a:solidFill>
                            <a:srgbClr val="0000CC"/>
                          </a:solidFill>
                          <a:effectLst/>
                          <a:latin typeface="+mn-lt"/>
                        </a:rPr>
                        <a:t>Proposed Repair Actions</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GB" sz="1100" dirty="0">
                          <a:effectLst/>
                          <a:latin typeface="+mn-lt"/>
                          <a:ea typeface="Times New Roman" panose="02020603050405020304" pitchFamily="18" charset="0"/>
                          <a:cs typeface="Arial" panose="020B0604020202020204" pitchFamily="34" charset="0"/>
                        </a:rPr>
                        <a:t>It indicates instructions for proposed repair actions. These are defined in ITU-T Recommendation X.733 clause 8.1.2.12.</a:t>
                      </a:r>
                    </a:p>
                    <a:p>
                      <a:pPr marL="0" marR="0" hangingPunct="0">
                        <a:spcBef>
                          <a:spcPts val="0"/>
                        </a:spcBef>
                        <a:spcAft>
                          <a:spcPts val="0"/>
                        </a:spcAft>
                      </a:pPr>
                      <a:r>
                        <a:rPr lang="en-GB" sz="1100" dirty="0">
                          <a:effectLst/>
                          <a:latin typeface="+mn-lt"/>
                          <a:ea typeface="Times New Roman" panose="02020603050405020304" pitchFamily="18" charset="0"/>
                          <a:cs typeface="Arial" panose="020B0604020202020204" pitchFamily="34" charset="0"/>
                        </a:rPr>
                        <a:t>EXAMPLE: Reset BTS</a:t>
                      </a:r>
                      <a:endParaRPr lang="en-US" sz="1100" dirty="0">
                        <a:effectLst/>
                        <a:latin typeface="+mn-lt"/>
                        <a:ea typeface="Times New Roman" panose="02020603050405020304" pitchFamily="18" charset="0"/>
                        <a:cs typeface="Times New Roman" panose="02020603050405020304" pitchFamily="18" charset="0"/>
                      </a:endParaRPr>
                    </a:p>
                  </a:txBody>
                  <a:tcPr marL="17780" marR="17780" marT="0" marB="0"/>
                </a:tc>
                <a:extLst>
                  <a:ext uri="{0D108BD9-81ED-4DB2-BD59-A6C34878D82A}">
                    <a16:rowId xmlns:a16="http://schemas.microsoft.com/office/drawing/2014/main" val="2486918663"/>
                  </a:ext>
                </a:extLst>
              </a:tr>
              <a:tr h="0">
                <a:tc>
                  <a:txBody>
                    <a:bodyPr/>
                    <a:lstStyle/>
                    <a:p>
                      <a:pPr marL="0" marR="0" hangingPunct="0">
                        <a:spcBef>
                          <a:spcPts val="0"/>
                        </a:spcBef>
                        <a:spcAft>
                          <a:spcPts val="0"/>
                        </a:spcAft>
                      </a:pPr>
                      <a:r>
                        <a:rPr lang="en-GB" sz="1100" b="1" dirty="0">
                          <a:solidFill>
                            <a:srgbClr val="0000CC"/>
                          </a:solidFill>
                          <a:effectLst/>
                          <a:latin typeface="+mn-lt"/>
                        </a:rPr>
                        <a:t>Additional Text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GB" sz="1100" dirty="0">
                          <a:effectLst/>
                          <a:latin typeface="+mn-lt"/>
                          <a:ea typeface="Times New Roman" panose="02020603050405020304" pitchFamily="18" charset="0"/>
                          <a:cs typeface="Arial" panose="020B0604020202020204" pitchFamily="34" charset="0"/>
                        </a:rPr>
                        <a:t>This field contain further information on the alarm.</a:t>
                      </a:r>
                      <a:r>
                        <a:rPr lang="en-GB" sz="1100" dirty="0">
                          <a:effectLst/>
                          <a:latin typeface="+mn-lt"/>
                          <a:ea typeface="Times New Roman" panose="02020603050405020304" pitchFamily="18" charset="0"/>
                          <a:cs typeface="Times New Roman" panose="02020603050405020304" pitchFamily="18" charset="0"/>
                        </a:rPr>
                        <a:t> This attribute provides </a:t>
                      </a:r>
                      <a:r>
                        <a:rPr lang="en-GB" sz="1100" i="1" dirty="0">
                          <a:effectLst/>
                          <a:latin typeface="+mn-lt"/>
                          <a:ea typeface="Times New Roman" panose="02020603050405020304" pitchFamily="18" charset="0"/>
                          <a:cs typeface="Times New Roman" panose="02020603050405020304" pitchFamily="18" charset="0"/>
                        </a:rPr>
                        <a:t>vendor specific </a:t>
                      </a:r>
                      <a:r>
                        <a:rPr lang="en-GB" sz="1100" dirty="0">
                          <a:effectLst/>
                          <a:latin typeface="+mn-lt"/>
                          <a:ea typeface="Times New Roman" panose="02020603050405020304" pitchFamily="18" charset="0"/>
                          <a:cs typeface="Times New Roman" panose="02020603050405020304" pitchFamily="18" charset="0"/>
                        </a:rPr>
                        <a:t>additional fault information. </a:t>
                      </a:r>
                      <a:endParaRPr lang="en-US" sz="1100" dirty="0">
                        <a:effectLst/>
                        <a:latin typeface="+mn-lt"/>
                        <a:ea typeface="Times New Roman" panose="02020603050405020304" pitchFamily="18" charset="0"/>
                        <a:cs typeface="Times New Roman" panose="02020603050405020304" pitchFamily="18" charset="0"/>
                      </a:endParaRPr>
                    </a:p>
                  </a:txBody>
                  <a:tcPr marL="17780" marR="17780" marT="0" marB="0"/>
                </a:tc>
                <a:extLst>
                  <a:ext uri="{0D108BD9-81ED-4DB2-BD59-A6C34878D82A}">
                    <a16:rowId xmlns:a16="http://schemas.microsoft.com/office/drawing/2014/main" val="603426779"/>
                  </a:ext>
                </a:extLst>
              </a:tr>
            </a:tbl>
          </a:graphicData>
        </a:graphic>
      </p:graphicFrame>
      <p:pic>
        <p:nvPicPr>
          <p:cNvPr id="8" name="Picture 2" descr="C:\Users\cheung\AppData\Local\Temp\SNAGHTMLfcea3b0.PNG">
            <a:extLst>
              <a:ext uri="{FF2B5EF4-FFF2-40B4-BE49-F238E27FC236}">
                <a16:creationId xmlns:a16="http://schemas.microsoft.com/office/drawing/2014/main" id="{77C28E06-E28F-41C5-B067-47A7563BB9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4720" y="12669"/>
            <a:ext cx="466655" cy="4686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010592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609920DE-480E-4035-A3AE-74873FAF05FD}"/>
              </a:ext>
            </a:extLst>
          </p:cNvPr>
          <p:cNvGrpSpPr/>
          <p:nvPr/>
        </p:nvGrpSpPr>
        <p:grpSpPr>
          <a:xfrm>
            <a:off x="751877" y="0"/>
            <a:ext cx="5506047" cy="9144000"/>
            <a:chOff x="479803" y="-3186117"/>
            <a:chExt cx="5909525" cy="16069267"/>
          </a:xfrm>
        </p:grpSpPr>
        <p:pic>
          <p:nvPicPr>
            <p:cNvPr id="4" name="Picture 3">
              <a:extLst>
                <a:ext uri="{FF2B5EF4-FFF2-40B4-BE49-F238E27FC236}">
                  <a16:creationId xmlns:a16="http://schemas.microsoft.com/office/drawing/2014/main" id="{74A8FB8E-3DBA-48E7-8279-2E3D62F98A03}"/>
                </a:ext>
              </a:extLst>
            </p:cNvPr>
            <p:cNvPicPr>
              <a:picLocks noChangeAspect="1"/>
            </p:cNvPicPr>
            <p:nvPr/>
          </p:nvPicPr>
          <p:blipFill>
            <a:blip r:embed="rId2"/>
            <a:stretch>
              <a:fillRect/>
            </a:stretch>
          </p:blipFill>
          <p:spPr>
            <a:xfrm>
              <a:off x="479803" y="-3186117"/>
              <a:ext cx="5238095" cy="2019048"/>
            </a:xfrm>
            <a:prstGeom prst="rect">
              <a:avLst/>
            </a:prstGeom>
          </p:spPr>
        </p:pic>
        <p:pic>
          <p:nvPicPr>
            <p:cNvPr id="5" name="Picture 4">
              <a:extLst>
                <a:ext uri="{FF2B5EF4-FFF2-40B4-BE49-F238E27FC236}">
                  <a16:creationId xmlns:a16="http://schemas.microsoft.com/office/drawing/2014/main" id="{4345027D-7705-48C4-B096-F6323CCFEE83}"/>
                </a:ext>
              </a:extLst>
            </p:cNvPr>
            <p:cNvPicPr>
              <a:picLocks noChangeAspect="1"/>
            </p:cNvPicPr>
            <p:nvPr/>
          </p:nvPicPr>
          <p:blipFill>
            <a:blip r:embed="rId3"/>
            <a:stretch>
              <a:fillRect/>
            </a:stretch>
          </p:blipFill>
          <p:spPr>
            <a:xfrm>
              <a:off x="479803" y="-1108133"/>
              <a:ext cx="5571429" cy="2933333"/>
            </a:xfrm>
            <a:prstGeom prst="rect">
              <a:avLst/>
            </a:prstGeom>
          </p:spPr>
        </p:pic>
        <p:pic>
          <p:nvPicPr>
            <p:cNvPr id="6" name="Picture 5">
              <a:extLst>
                <a:ext uri="{FF2B5EF4-FFF2-40B4-BE49-F238E27FC236}">
                  <a16:creationId xmlns:a16="http://schemas.microsoft.com/office/drawing/2014/main" id="{A2014FF5-1EF7-490D-961B-A2DA63B94E7B}"/>
                </a:ext>
              </a:extLst>
            </p:cNvPr>
            <p:cNvPicPr>
              <a:picLocks noChangeAspect="1"/>
            </p:cNvPicPr>
            <p:nvPr/>
          </p:nvPicPr>
          <p:blipFill>
            <a:blip r:embed="rId4"/>
            <a:stretch>
              <a:fillRect/>
            </a:stretch>
          </p:blipFill>
          <p:spPr>
            <a:xfrm>
              <a:off x="479803" y="1694241"/>
              <a:ext cx="4904762" cy="4266667"/>
            </a:xfrm>
            <a:prstGeom prst="rect">
              <a:avLst/>
            </a:prstGeom>
          </p:spPr>
        </p:pic>
        <p:pic>
          <p:nvPicPr>
            <p:cNvPr id="7" name="Picture 6">
              <a:extLst>
                <a:ext uri="{FF2B5EF4-FFF2-40B4-BE49-F238E27FC236}">
                  <a16:creationId xmlns:a16="http://schemas.microsoft.com/office/drawing/2014/main" id="{2C4A3DF0-E8AF-4A29-867B-0A016970587E}"/>
                </a:ext>
              </a:extLst>
            </p:cNvPr>
            <p:cNvPicPr>
              <a:picLocks noChangeAspect="1"/>
            </p:cNvPicPr>
            <p:nvPr/>
          </p:nvPicPr>
          <p:blipFill>
            <a:blip r:embed="rId5"/>
            <a:stretch>
              <a:fillRect/>
            </a:stretch>
          </p:blipFill>
          <p:spPr>
            <a:xfrm>
              <a:off x="646471" y="5960908"/>
              <a:ext cx="5742857" cy="2971429"/>
            </a:xfrm>
            <a:prstGeom prst="rect">
              <a:avLst/>
            </a:prstGeom>
          </p:spPr>
        </p:pic>
        <p:pic>
          <p:nvPicPr>
            <p:cNvPr id="8" name="Picture 7">
              <a:extLst>
                <a:ext uri="{FF2B5EF4-FFF2-40B4-BE49-F238E27FC236}">
                  <a16:creationId xmlns:a16="http://schemas.microsoft.com/office/drawing/2014/main" id="{870EED43-2C3F-457D-8B5A-69FA09F4AB44}"/>
                </a:ext>
              </a:extLst>
            </p:cNvPr>
            <p:cNvPicPr>
              <a:picLocks noChangeAspect="1"/>
            </p:cNvPicPr>
            <p:nvPr/>
          </p:nvPicPr>
          <p:blipFill>
            <a:blip r:embed="rId6"/>
            <a:stretch>
              <a:fillRect/>
            </a:stretch>
          </p:blipFill>
          <p:spPr>
            <a:xfrm>
              <a:off x="732185" y="8987912"/>
              <a:ext cx="5657143" cy="3895238"/>
            </a:xfrm>
            <a:prstGeom prst="rect">
              <a:avLst/>
            </a:prstGeom>
          </p:spPr>
        </p:pic>
      </p:grpSp>
    </p:spTree>
    <p:extLst>
      <p:ext uri="{BB962C8B-B14F-4D97-AF65-F5344CB8AC3E}">
        <p14:creationId xmlns:p14="http://schemas.microsoft.com/office/powerpoint/2010/main" val="110461924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1E53D70-FBE8-4C8E-A817-7DB10F4CBEE8}"/>
              </a:ext>
            </a:extLst>
          </p:cNvPr>
          <p:cNvGrpSpPr/>
          <p:nvPr/>
        </p:nvGrpSpPr>
        <p:grpSpPr>
          <a:xfrm>
            <a:off x="0" y="-64154"/>
            <a:ext cx="6863269" cy="9208154"/>
            <a:chOff x="-5269" y="-17858"/>
            <a:chExt cx="6863269" cy="8598180"/>
          </a:xfrm>
        </p:grpSpPr>
        <p:sp>
          <p:nvSpPr>
            <p:cNvPr id="5" name="Rectangle 4">
              <a:extLst>
                <a:ext uri="{FF2B5EF4-FFF2-40B4-BE49-F238E27FC236}">
                  <a16:creationId xmlns:a16="http://schemas.microsoft.com/office/drawing/2014/main" id="{8F301569-59B7-4485-9944-B1D69DDDEDD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6B6C376-D36F-4056-A71B-1940EA93BB93}"/>
                </a:ext>
              </a:extLst>
            </p:cNvPr>
            <p:cNvSpPr txBox="1"/>
            <p:nvPr/>
          </p:nvSpPr>
          <p:spPr>
            <a:xfrm>
              <a:off x="1791334" y="-17858"/>
              <a:ext cx="3281668"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PM Dictionary Usage</a:t>
              </a:r>
            </a:p>
          </p:txBody>
        </p:sp>
        <p:sp>
          <p:nvSpPr>
            <p:cNvPr id="7" name="Rectangle 6">
              <a:extLst>
                <a:ext uri="{FF2B5EF4-FFF2-40B4-BE49-F238E27FC236}">
                  <a16:creationId xmlns:a16="http://schemas.microsoft.com/office/drawing/2014/main" id="{A67E180C-AC0C-4C93-B01D-9AD43A4BC465}"/>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6" name="TextBox 15">
            <a:extLst>
              <a:ext uri="{FF2B5EF4-FFF2-40B4-BE49-F238E27FC236}">
                <a16:creationId xmlns:a16="http://schemas.microsoft.com/office/drawing/2014/main" id="{5843D87D-0E36-443E-9FB2-95EE587DB841}"/>
              </a:ext>
            </a:extLst>
          </p:cNvPr>
          <p:cNvSpPr txBox="1"/>
          <p:nvPr/>
        </p:nvSpPr>
        <p:spPr>
          <a:xfrm>
            <a:off x="213452" y="5396579"/>
            <a:ext cx="6520408" cy="3970318"/>
          </a:xfrm>
          <a:prstGeom prst="rect">
            <a:avLst/>
          </a:prstGeom>
          <a:noFill/>
        </p:spPr>
        <p:txBody>
          <a:bodyPr wrap="square" rtlCol="0">
            <a:spAutoFit/>
          </a:bodyPr>
          <a:lstStyle/>
          <a:p>
            <a:r>
              <a:rPr lang="en-US" sz="1400" b="1" u="sng" dirty="0">
                <a:solidFill>
                  <a:srgbClr val="FF0000"/>
                </a:solidFill>
              </a:rPr>
              <a:t>PM DICTIONARY</a:t>
            </a:r>
          </a:p>
          <a:p>
            <a:r>
              <a:rPr lang="en-US" sz="1400" dirty="0"/>
              <a:t>PM Dictionary defines all measurements published by </a:t>
            </a:r>
            <a:r>
              <a:rPr lang="en-US" sz="1400" dirty="0" err="1"/>
              <a:t>xNF</a:t>
            </a:r>
            <a:r>
              <a:rPr lang="en-US" sz="1400" dirty="0"/>
              <a:t> (x=V or P)</a:t>
            </a:r>
          </a:p>
          <a:p>
            <a:r>
              <a:rPr lang="en-US" sz="1400" dirty="0"/>
              <a:t>Based on 3GPP TS32.503, ETSI, and VES document (v6.0) [has Cloud scaling counters]</a:t>
            </a:r>
          </a:p>
          <a:p>
            <a:r>
              <a:rPr lang="en-US" sz="1400" b="1" u="sng" dirty="0">
                <a:solidFill>
                  <a:srgbClr val="FF0000"/>
                </a:solidFill>
              </a:rPr>
              <a:t>SDC DESIGN STUDIO MAPS VES FAULT Event to PM Dictionary</a:t>
            </a:r>
          </a:p>
          <a:p>
            <a:r>
              <a:rPr lang="en-US" sz="1400" dirty="0"/>
              <a:t>SDC Design studio does mapping of PM dictionary entries to VES Fault Events to produce a “mapping” definition in the CSAR package.</a:t>
            </a:r>
          </a:p>
          <a:p>
            <a:r>
              <a:rPr lang="en-US" sz="1400" b="1" u="sng" dirty="0">
                <a:solidFill>
                  <a:srgbClr val="FF0000"/>
                </a:solidFill>
              </a:rPr>
              <a:t>SDC DISTRIBUTES DEFINITIONS</a:t>
            </a:r>
          </a:p>
          <a:p>
            <a:r>
              <a:rPr lang="en-US" sz="1400" dirty="0"/>
              <a:t>SDC creates a definition of how to start-up service. SDC exports the </a:t>
            </a:r>
            <a:r>
              <a:rPr lang="en-US" sz="1400" i="1" dirty="0"/>
              <a:t>CSAR package </a:t>
            </a:r>
            <a:r>
              <a:rPr lang="en-US" sz="1400" dirty="0"/>
              <a:t>with the VES Fault to PM dictionary mapping definitions.</a:t>
            </a:r>
          </a:p>
          <a:p>
            <a:r>
              <a:rPr lang="en-US" sz="1400" b="1" u="sng" dirty="0">
                <a:solidFill>
                  <a:srgbClr val="FF0000"/>
                </a:solidFill>
              </a:rPr>
              <a:t>DEFINITIONS &amp; ARTIFACTS (CSAR PACKAGE)</a:t>
            </a:r>
          </a:p>
          <a:p>
            <a:r>
              <a:rPr lang="en-US" sz="1400" dirty="0"/>
              <a:t>1. VES </a:t>
            </a:r>
            <a:r>
              <a:rPr lang="en-US" sz="1400" dirty="0" err="1"/>
              <a:t>meas</a:t>
            </a:r>
            <a:r>
              <a:rPr lang="en-US" sz="1400" dirty="0"/>
              <a:t> mapping definition passed by SDC (CSAR Package) to ONAP components</a:t>
            </a:r>
          </a:p>
          <a:p>
            <a:r>
              <a:rPr lang="en-US" sz="1400" dirty="0"/>
              <a:t>2. DCAE micro-service gets CSAR package </a:t>
            </a:r>
          </a:p>
          <a:p>
            <a:r>
              <a:rPr lang="en-US" sz="1400" b="1" u="sng" dirty="0">
                <a:solidFill>
                  <a:srgbClr val="FF0000"/>
                </a:solidFill>
              </a:rPr>
              <a:t>MICRO SERVICE GETS MEASUREMENT EVENT</a:t>
            </a:r>
          </a:p>
          <a:p>
            <a:r>
              <a:rPr lang="en-US" sz="1400" dirty="0"/>
              <a:t>Microservice has subscribed to fault domain DMaaP Topic and receives the VES Fault Event from </a:t>
            </a:r>
            <a:r>
              <a:rPr lang="en-US" sz="1400" dirty="0" err="1"/>
              <a:t>xNF</a:t>
            </a:r>
            <a:r>
              <a:rPr lang="en-US" sz="1400" dirty="0"/>
              <a:t> in run-time.</a:t>
            </a:r>
          </a:p>
          <a:p>
            <a:r>
              <a:rPr lang="en-US" sz="1400" b="1" u="sng" dirty="0">
                <a:solidFill>
                  <a:srgbClr val="FF0000"/>
                </a:solidFill>
              </a:rPr>
              <a:t>MICRO SERVICE PROCESSES EVENT</a:t>
            </a:r>
          </a:p>
          <a:p>
            <a:r>
              <a:rPr lang="en-US" sz="1400" dirty="0"/>
              <a:t>Microservice processes the VES Event using the PM Measurements Dictionary</a:t>
            </a:r>
          </a:p>
          <a:p>
            <a:endParaRPr lang="en-US" sz="1400" dirty="0"/>
          </a:p>
        </p:txBody>
      </p:sp>
      <p:grpSp>
        <p:nvGrpSpPr>
          <p:cNvPr id="22" name="Group 21">
            <a:extLst>
              <a:ext uri="{FF2B5EF4-FFF2-40B4-BE49-F238E27FC236}">
                <a16:creationId xmlns:a16="http://schemas.microsoft.com/office/drawing/2014/main" id="{57D5594B-0258-4671-9732-628DADB58A22}"/>
              </a:ext>
            </a:extLst>
          </p:cNvPr>
          <p:cNvGrpSpPr/>
          <p:nvPr/>
        </p:nvGrpSpPr>
        <p:grpSpPr>
          <a:xfrm>
            <a:off x="696464" y="518541"/>
            <a:ext cx="712737" cy="4900278"/>
            <a:chOff x="696464" y="576597"/>
            <a:chExt cx="712737" cy="4900278"/>
          </a:xfrm>
        </p:grpSpPr>
        <p:sp>
          <p:nvSpPr>
            <p:cNvPr id="18" name="Rectangle: Rounded Corners 17">
              <a:extLst>
                <a:ext uri="{FF2B5EF4-FFF2-40B4-BE49-F238E27FC236}">
                  <a16:creationId xmlns:a16="http://schemas.microsoft.com/office/drawing/2014/main" id="{CBA98DF2-2E94-4844-83C0-13D939D0C4BC}"/>
                </a:ext>
              </a:extLst>
            </p:cNvPr>
            <p:cNvSpPr/>
            <p:nvPr/>
          </p:nvSpPr>
          <p:spPr>
            <a:xfrm>
              <a:off x="882881" y="948591"/>
              <a:ext cx="307334" cy="4528284"/>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9" name="Group 18">
              <a:extLst>
                <a:ext uri="{FF2B5EF4-FFF2-40B4-BE49-F238E27FC236}">
                  <a16:creationId xmlns:a16="http://schemas.microsoft.com/office/drawing/2014/main" id="{BAB1F345-08A6-4439-AB56-B51E76F17374}"/>
                </a:ext>
              </a:extLst>
            </p:cNvPr>
            <p:cNvGrpSpPr/>
            <p:nvPr/>
          </p:nvGrpSpPr>
          <p:grpSpPr>
            <a:xfrm>
              <a:off x="696464" y="576597"/>
              <a:ext cx="712737" cy="560347"/>
              <a:chOff x="928693" y="593233"/>
              <a:chExt cx="712737" cy="560347"/>
            </a:xfrm>
          </p:grpSpPr>
          <p:sp>
            <p:nvSpPr>
              <p:cNvPr id="20" name="Rectangle: Rounded Corners 19">
                <a:extLst>
                  <a:ext uri="{FF2B5EF4-FFF2-40B4-BE49-F238E27FC236}">
                    <a16:creationId xmlns:a16="http://schemas.microsoft.com/office/drawing/2014/main" id="{12BCAB93-8CFD-4DD5-8AA9-3921E2143048}"/>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6598FA7C-FE0F-41FE-B051-AD076A8640CE}"/>
                  </a:ext>
                </a:extLst>
              </p:cNvPr>
              <p:cNvSpPr txBox="1"/>
              <p:nvPr/>
            </p:nvSpPr>
            <p:spPr>
              <a:xfrm>
                <a:off x="1059585" y="746530"/>
                <a:ext cx="436338" cy="276999"/>
              </a:xfrm>
              <a:prstGeom prst="rect">
                <a:avLst/>
              </a:prstGeom>
              <a:noFill/>
            </p:spPr>
            <p:txBody>
              <a:bodyPr wrap="none" rtlCol="0">
                <a:spAutoFit/>
              </a:bodyPr>
              <a:lstStyle/>
              <a:p>
                <a:pPr algn="ctr"/>
                <a:r>
                  <a:rPr lang="en-US" sz="1200" b="1" dirty="0">
                    <a:solidFill>
                      <a:schemeClr val="bg1"/>
                    </a:solidFill>
                  </a:rPr>
                  <a:t>SDC</a:t>
                </a:r>
              </a:p>
            </p:txBody>
          </p:sp>
        </p:grpSp>
      </p:grpSp>
      <p:pic>
        <p:nvPicPr>
          <p:cNvPr id="8" name="Picture 2" descr="C:\Users\cheung\AppData\Local\Temp\SNAGHTML648e60b.PNG">
            <a:extLst>
              <a:ext uri="{FF2B5EF4-FFF2-40B4-BE49-F238E27FC236}">
                <a16:creationId xmlns:a16="http://schemas.microsoft.com/office/drawing/2014/main" id="{32A5B45B-9F58-4E2A-9DFD-B8D89F9216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6392" y="1408654"/>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17C9650E-5227-41F1-AB10-7914AF2C3BB8}"/>
              </a:ext>
            </a:extLst>
          </p:cNvPr>
          <p:cNvSpPr txBox="1"/>
          <p:nvPr/>
        </p:nvSpPr>
        <p:spPr>
          <a:xfrm>
            <a:off x="90324" y="1849251"/>
            <a:ext cx="2140201" cy="1261884"/>
          </a:xfrm>
          <a:prstGeom prst="rect">
            <a:avLst/>
          </a:prstGeom>
          <a:noFill/>
        </p:spPr>
        <p:txBody>
          <a:bodyPr wrap="none" rtlCol="0">
            <a:spAutoFit/>
          </a:bodyPr>
          <a:lstStyle/>
          <a:p>
            <a:r>
              <a:rPr lang="en-US" sz="1600" dirty="0">
                <a:solidFill>
                  <a:srgbClr val="0000CC"/>
                </a:solidFill>
              </a:rPr>
              <a:t>PM Dictionary</a:t>
            </a:r>
          </a:p>
          <a:p>
            <a:r>
              <a:rPr lang="en-US" sz="1200" dirty="0"/>
              <a:t>(Vendor provided)</a:t>
            </a:r>
          </a:p>
          <a:p>
            <a:endParaRPr lang="en-US" sz="1200" dirty="0"/>
          </a:p>
          <a:p>
            <a:endParaRPr lang="en-US" sz="1200" dirty="0"/>
          </a:p>
          <a:p>
            <a:r>
              <a:rPr lang="en-US" sz="1200" dirty="0"/>
              <a:t>PM Measurement #123 map to</a:t>
            </a:r>
          </a:p>
          <a:p>
            <a:r>
              <a:rPr lang="en-US" sz="1200" dirty="0"/>
              <a:t>PM VES Event </a:t>
            </a:r>
            <a:r>
              <a:rPr lang="en-US" sz="1200" dirty="0" err="1"/>
              <a:t>eventName</a:t>
            </a:r>
            <a:endParaRPr lang="en-US" sz="1200" i="1" dirty="0"/>
          </a:p>
        </p:txBody>
      </p:sp>
      <p:grpSp>
        <p:nvGrpSpPr>
          <p:cNvPr id="23" name="Group 22">
            <a:extLst>
              <a:ext uri="{FF2B5EF4-FFF2-40B4-BE49-F238E27FC236}">
                <a16:creationId xmlns:a16="http://schemas.microsoft.com/office/drawing/2014/main" id="{1B71798E-6CF4-4B79-874E-A1BBCFF071D7}"/>
              </a:ext>
            </a:extLst>
          </p:cNvPr>
          <p:cNvGrpSpPr/>
          <p:nvPr/>
        </p:nvGrpSpPr>
        <p:grpSpPr>
          <a:xfrm>
            <a:off x="3743852" y="481338"/>
            <a:ext cx="712737" cy="4937481"/>
            <a:chOff x="696464" y="539394"/>
            <a:chExt cx="712737" cy="4937481"/>
          </a:xfrm>
        </p:grpSpPr>
        <p:sp>
          <p:nvSpPr>
            <p:cNvPr id="24" name="Rectangle: Rounded Corners 23">
              <a:extLst>
                <a:ext uri="{FF2B5EF4-FFF2-40B4-BE49-F238E27FC236}">
                  <a16:creationId xmlns:a16="http://schemas.microsoft.com/office/drawing/2014/main" id="{9C40D7EF-16D9-418F-AAD9-0E2CFFC150BD}"/>
                </a:ext>
              </a:extLst>
            </p:cNvPr>
            <p:cNvSpPr/>
            <p:nvPr/>
          </p:nvSpPr>
          <p:spPr>
            <a:xfrm>
              <a:off x="882881" y="948591"/>
              <a:ext cx="307334" cy="4528284"/>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5" name="Group 24">
              <a:extLst>
                <a:ext uri="{FF2B5EF4-FFF2-40B4-BE49-F238E27FC236}">
                  <a16:creationId xmlns:a16="http://schemas.microsoft.com/office/drawing/2014/main" id="{7AD8A8A1-8F2D-481D-BD95-181CEBD5046C}"/>
                </a:ext>
              </a:extLst>
            </p:cNvPr>
            <p:cNvGrpSpPr/>
            <p:nvPr/>
          </p:nvGrpSpPr>
          <p:grpSpPr>
            <a:xfrm>
              <a:off x="696464" y="539394"/>
              <a:ext cx="712737" cy="646331"/>
              <a:chOff x="928693" y="556030"/>
              <a:chExt cx="712737" cy="646331"/>
            </a:xfrm>
          </p:grpSpPr>
          <p:sp>
            <p:nvSpPr>
              <p:cNvPr id="26" name="Rectangle: Rounded Corners 25">
                <a:extLst>
                  <a:ext uri="{FF2B5EF4-FFF2-40B4-BE49-F238E27FC236}">
                    <a16:creationId xmlns:a16="http://schemas.microsoft.com/office/drawing/2014/main" id="{C712DE75-E9CD-4969-BA7C-94C66041009F}"/>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8006B5AF-BEEE-49D8-85BA-9871809E73F1}"/>
                  </a:ext>
                </a:extLst>
              </p:cNvPr>
              <p:cNvSpPr txBox="1"/>
              <p:nvPr/>
            </p:nvSpPr>
            <p:spPr>
              <a:xfrm>
                <a:off x="957123" y="556030"/>
                <a:ext cx="641265" cy="646331"/>
              </a:xfrm>
              <a:prstGeom prst="rect">
                <a:avLst/>
              </a:prstGeom>
              <a:noFill/>
            </p:spPr>
            <p:txBody>
              <a:bodyPr wrap="none" rtlCol="0">
                <a:spAutoFit/>
              </a:bodyPr>
              <a:lstStyle/>
              <a:p>
                <a:pPr algn="ctr"/>
                <a:r>
                  <a:rPr lang="en-US" sz="1200" b="1">
                    <a:solidFill>
                      <a:schemeClr val="bg1"/>
                    </a:solidFill>
                  </a:rPr>
                  <a:t>ONAP</a:t>
                </a:r>
              </a:p>
              <a:p>
                <a:pPr algn="ctr"/>
                <a:r>
                  <a:rPr lang="en-US" sz="1200" b="1" dirty="0">
                    <a:solidFill>
                      <a:schemeClr val="bg1"/>
                    </a:solidFill>
                  </a:rPr>
                  <a:t>Micro</a:t>
                </a:r>
              </a:p>
              <a:p>
                <a:pPr algn="ctr"/>
                <a:r>
                  <a:rPr lang="en-US" sz="1200" b="1" dirty="0">
                    <a:solidFill>
                      <a:schemeClr val="bg1"/>
                    </a:solidFill>
                  </a:rPr>
                  <a:t>Service</a:t>
                </a:r>
              </a:p>
            </p:txBody>
          </p:sp>
        </p:grpSp>
      </p:grpSp>
      <p:pic>
        <p:nvPicPr>
          <p:cNvPr id="28" name="Picture 27">
            <a:extLst>
              <a:ext uri="{FF2B5EF4-FFF2-40B4-BE49-F238E27FC236}">
                <a16:creationId xmlns:a16="http://schemas.microsoft.com/office/drawing/2014/main" id="{62B5A6AB-9F92-42E2-B0C2-46453F1E2759}"/>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620318" y="3540780"/>
            <a:ext cx="399298" cy="519266"/>
          </a:xfrm>
          <a:prstGeom prst="rect">
            <a:avLst/>
          </a:prstGeom>
        </p:spPr>
      </p:pic>
      <p:sp>
        <p:nvSpPr>
          <p:cNvPr id="29" name="TextBox 28">
            <a:extLst>
              <a:ext uri="{FF2B5EF4-FFF2-40B4-BE49-F238E27FC236}">
                <a16:creationId xmlns:a16="http://schemas.microsoft.com/office/drawing/2014/main" id="{C1A86FE5-C8CD-412D-819D-D814A3A81E24}"/>
              </a:ext>
            </a:extLst>
          </p:cNvPr>
          <p:cNvSpPr txBox="1"/>
          <p:nvPr/>
        </p:nvSpPr>
        <p:spPr>
          <a:xfrm>
            <a:off x="90324" y="4030204"/>
            <a:ext cx="1790683" cy="584775"/>
          </a:xfrm>
          <a:prstGeom prst="rect">
            <a:avLst/>
          </a:prstGeom>
          <a:noFill/>
        </p:spPr>
        <p:txBody>
          <a:bodyPr wrap="none" rtlCol="0">
            <a:spAutoFit/>
          </a:bodyPr>
          <a:lstStyle/>
          <a:p>
            <a:r>
              <a:rPr lang="en-US" sz="1600" dirty="0">
                <a:solidFill>
                  <a:srgbClr val="FF0000"/>
                </a:solidFill>
              </a:rPr>
              <a:t>PM Dictionary </a:t>
            </a:r>
          </a:p>
          <a:p>
            <a:r>
              <a:rPr lang="en-US" sz="1600" dirty="0">
                <a:solidFill>
                  <a:srgbClr val="FF0000"/>
                </a:solidFill>
              </a:rPr>
              <a:t>Mapping Definition</a:t>
            </a:r>
          </a:p>
        </p:txBody>
      </p:sp>
      <p:sp>
        <p:nvSpPr>
          <p:cNvPr id="30" name="Rectangle 29">
            <a:extLst>
              <a:ext uri="{FF2B5EF4-FFF2-40B4-BE49-F238E27FC236}">
                <a16:creationId xmlns:a16="http://schemas.microsoft.com/office/drawing/2014/main" id="{C7E7557D-FE78-464E-95BC-6C88B92F6F85}"/>
              </a:ext>
            </a:extLst>
          </p:cNvPr>
          <p:cNvSpPr/>
          <p:nvPr/>
        </p:nvSpPr>
        <p:spPr>
          <a:xfrm>
            <a:off x="90324" y="2613027"/>
            <a:ext cx="2070065" cy="5810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Arrow: Down 30">
            <a:extLst>
              <a:ext uri="{FF2B5EF4-FFF2-40B4-BE49-F238E27FC236}">
                <a16:creationId xmlns:a16="http://schemas.microsoft.com/office/drawing/2014/main" id="{B183F294-8703-4A1A-9CB8-472A2006E6C7}"/>
              </a:ext>
            </a:extLst>
          </p:cNvPr>
          <p:cNvSpPr/>
          <p:nvPr/>
        </p:nvSpPr>
        <p:spPr>
          <a:xfrm>
            <a:off x="613926" y="2333627"/>
            <a:ext cx="409922" cy="3238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Arrow: Down 31">
            <a:extLst>
              <a:ext uri="{FF2B5EF4-FFF2-40B4-BE49-F238E27FC236}">
                <a16:creationId xmlns:a16="http://schemas.microsoft.com/office/drawing/2014/main" id="{C9ED4C3C-26E7-4EB2-8946-063595122B69}"/>
              </a:ext>
            </a:extLst>
          </p:cNvPr>
          <p:cNvSpPr/>
          <p:nvPr/>
        </p:nvSpPr>
        <p:spPr>
          <a:xfrm>
            <a:off x="604441" y="3173603"/>
            <a:ext cx="409922" cy="3238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 name="Picture 32">
            <a:extLst>
              <a:ext uri="{FF2B5EF4-FFF2-40B4-BE49-F238E27FC236}">
                <a16:creationId xmlns:a16="http://schemas.microsoft.com/office/drawing/2014/main" id="{530D4A87-4DFE-46B8-B8B9-74EA84D231AA}"/>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675798" y="3399268"/>
            <a:ext cx="399298" cy="519266"/>
          </a:xfrm>
          <a:prstGeom prst="rect">
            <a:avLst/>
          </a:prstGeom>
        </p:spPr>
      </p:pic>
      <p:grpSp>
        <p:nvGrpSpPr>
          <p:cNvPr id="36" name="Group 35">
            <a:extLst>
              <a:ext uri="{FF2B5EF4-FFF2-40B4-BE49-F238E27FC236}">
                <a16:creationId xmlns:a16="http://schemas.microsoft.com/office/drawing/2014/main" id="{96797F34-4282-4BF1-A8D1-A40782B76762}"/>
              </a:ext>
            </a:extLst>
          </p:cNvPr>
          <p:cNvGrpSpPr/>
          <p:nvPr/>
        </p:nvGrpSpPr>
        <p:grpSpPr>
          <a:xfrm>
            <a:off x="4599638" y="481338"/>
            <a:ext cx="712737" cy="4937481"/>
            <a:chOff x="696464" y="539394"/>
            <a:chExt cx="712737" cy="4937481"/>
          </a:xfrm>
        </p:grpSpPr>
        <p:sp>
          <p:nvSpPr>
            <p:cNvPr id="37" name="Rectangle: Rounded Corners 36">
              <a:extLst>
                <a:ext uri="{FF2B5EF4-FFF2-40B4-BE49-F238E27FC236}">
                  <a16:creationId xmlns:a16="http://schemas.microsoft.com/office/drawing/2014/main" id="{394A518F-9C6F-48DE-9988-374724D503D9}"/>
                </a:ext>
              </a:extLst>
            </p:cNvPr>
            <p:cNvSpPr/>
            <p:nvPr/>
          </p:nvSpPr>
          <p:spPr>
            <a:xfrm>
              <a:off x="882881" y="948591"/>
              <a:ext cx="307334" cy="4528284"/>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8" name="Group 37">
              <a:extLst>
                <a:ext uri="{FF2B5EF4-FFF2-40B4-BE49-F238E27FC236}">
                  <a16:creationId xmlns:a16="http://schemas.microsoft.com/office/drawing/2014/main" id="{80B5BF97-9384-449C-B6F0-9A92D35C670E}"/>
                </a:ext>
              </a:extLst>
            </p:cNvPr>
            <p:cNvGrpSpPr/>
            <p:nvPr/>
          </p:nvGrpSpPr>
          <p:grpSpPr>
            <a:xfrm>
              <a:off x="696464" y="539394"/>
              <a:ext cx="712737" cy="646331"/>
              <a:chOff x="928693" y="556030"/>
              <a:chExt cx="712737" cy="646331"/>
            </a:xfrm>
          </p:grpSpPr>
          <p:sp>
            <p:nvSpPr>
              <p:cNvPr id="39" name="Rectangle: Rounded Corners 38">
                <a:extLst>
                  <a:ext uri="{FF2B5EF4-FFF2-40B4-BE49-F238E27FC236}">
                    <a16:creationId xmlns:a16="http://schemas.microsoft.com/office/drawing/2014/main" id="{C32E4ADB-519D-452C-A7AF-74DC9C11F9BC}"/>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10967341-4576-4493-9A40-045A6C5648B1}"/>
                  </a:ext>
                </a:extLst>
              </p:cNvPr>
              <p:cNvSpPr txBox="1"/>
              <p:nvPr/>
            </p:nvSpPr>
            <p:spPr>
              <a:xfrm>
                <a:off x="957123" y="556030"/>
                <a:ext cx="641265" cy="646331"/>
              </a:xfrm>
              <a:prstGeom prst="rect">
                <a:avLst/>
              </a:prstGeom>
              <a:noFill/>
            </p:spPr>
            <p:txBody>
              <a:bodyPr wrap="none" rtlCol="0">
                <a:spAutoFit/>
              </a:bodyPr>
              <a:lstStyle/>
              <a:p>
                <a:pPr algn="ctr"/>
                <a:r>
                  <a:rPr lang="en-US" sz="1200" b="1">
                    <a:solidFill>
                      <a:schemeClr val="bg1"/>
                    </a:solidFill>
                  </a:rPr>
                  <a:t>ONAP</a:t>
                </a:r>
              </a:p>
              <a:p>
                <a:pPr algn="ctr"/>
                <a:r>
                  <a:rPr lang="en-US" sz="1200" b="1" dirty="0">
                    <a:solidFill>
                      <a:schemeClr val="bg1"/>
                    </a:solidFill>
                  </a:rPr>
                  <a:t>Micro</a:t>
                </a:r>
              </a:p>
              <a:p>
                <a:pPr algn="ctr"/>
                <a:r>
                  <a:rPr lang="en-US" sz="1200" b="1" dirty="0">
                    <a:solidFill>
                      <a:schemeClr val="bg1"/>
                    </a:solidFill>
                  </a:rPr>
                  <a:t>Service</a:t>
                </a:r>
              </a:p>
            </p:txBody>
          </p:sp>
        </p:grpSp>
      </p:grpSp>
      <p:sp>
        <p:nvSpPr>
          <p:cNvPr id="34" name="Arrow: Down 33">
            <a:extLst>
              <a:ext uri="{FF2B5EF4-FFF2-40B4-BE49-F238E27FC236}">
                <a16:creationId xmlns:a16="http://schemas.microsoft.com/office/drawing/2014/main" id="{1B40861A-EF8D-4213-876C-07BFED59AAC4}"/>
              </a:ext>
            </a:extLst>
          </p:cNvPr>
          <p:cNvSpPr/>
          <p:nvPr/>
        </p:nvSpPr>
        <p:spPr>
          <a:xfrm rot="16200000">
            <a:off x="2180903" y="2395051"/>
            <a:ext cx="409922" cy="257986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Arrow: Down 40">
            <a:extLst>
              <a:ext uri="{FF2B5EF4-FFF2-40B4-BE49-F238E27FC236}">
                <a16:creationId xmlns:a16="http://schemas.microsoft.com/office/drawing/2014/main" id="{8EAED1DC-93A2-4122-8611-397C04F73D03}"/>
              </a:ext>
            </a:extLst>
          </p:cNvPr>
          <p:cNvSpPr/>
          <p:nvPr/>
        </p:nvSpPr>
        <p:spPr>
          <a:xfrm rot="16200000">
            <a:off x="2809979" y="2079891"/>
            <a:ext cx="409922" cy="38380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2" name="Picture 41">
            <a:extLst>
              <a:ext uri="{FF2B5EF4-FFF2-40B4-BE49-F238E27FC236}">
                <a16:creationId xmlns:a16="http://schemas.microsoft.com/office/drawing/2014/main" id="{C50109C9-F61A-4E46-B0D0-DFC38CCC9930}"/>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996211" y="3718816"/>
            <a:ext cx="399298" cy="519266"/>
          </a:xfrm>
          <a:prstGeom prst="rect">
            <a:avLst/>
          </a:prstGeom>
        </p:spPr>
      </p:pic>
      <p:sp>
        <p:nvSpPr>
          <p:cNvPr id="35" name="TextBox 34">
            <a:extLst>
              <a:ext uri="{FF2B5EF4-FFF2-40B4-BE49-F238E27FC236}">
                <a16:creationId xmlns:a16="http://schemas.microsoft.com/office/drawing/2014/main" id="{B50C6B9B-ACDD-457E-998A-83F4F8D3E252}"/>
              </a:ext>
            </a:extLst>
          </p:cNvPr>
          <p:cNvSpPr txBox="1"/>
          <p:nvPr/>
        </p:nvSpPr>
        <p:spPr>
          <a:xfrm>
            <a:off x="4477566" y="4182486"/>
            <a:ext cx="2393001" cy="461665"/>
          </a:xfrm>
          <a:prstGeom prst="rect">
            <a:avLst/>
          </a:prstGeom>
          <a:noFill/>
        </p:spPr>
        <p:txBody>
          <a:bodyPr wrap="square" rtlCol="0">
            <a:spAutoFit/>
          </a:bodyPr>
          <a:lstStyle/>
          <a:p>
            <a:r>
              <a:rPr lang="en-US" sz="1200" dirty="0"/>
              <a:t>VES Event </a:t>
            </a:r>
            <a:r>
              <a:rPr lang="en-US" sz="1200" dirty="0" err="1"/>
              <a:t>eventName</a:t>
            </a:r>
            <a:endParaRPr lang="en-US" sz="1200" i="1" dirty="0"/>
          </a:p>
          <a:p>
            <a:r>
              <a:rPr lang="en-US" sz="1200" dirty="0"/>
              <a:t>Measurement #123</a:t>
            </a:r>
          </a:p>
        </p:txBody>
      </p:sp>
      <p:pic>
        <p:nvPicPr>
          <p:cNvPr id="43" name="Picture 2" descr="C:\Users\cheung\AppData\Local\Temp\SNAGHTML648e60b.PNG">
            <a:extLst>
              <a:ext uri="{FF2B5EF4-FFF2-40B4-BE49-F238E27FC236}">
                <a16:creationId xmlns:a16="http://schemas.microsoft.com/office/drawing/2014/main" id="{403CFAA9-CDDA-4EEF-BBCE-87693A5D38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94050" y="1816779"/>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44" name="Arrow: Down 43">
            <a:extLst>
              <a:ext uri="{FF2B5EF4-FFF2-40B4-BE49-F238E27FC236}">
                <a16:creationId xmlns:a16="http://schemas.microsoft.com/office/drawing/2014/main" id="{8EB6FB22-0233-4380-AF9E-33FA31938F6C}"/>
              </a:ext>
            </a:extLst>
          </p:cNvPr>
          <p:cNvSpPr/>
          <p:nvPr/>
        </p:nvSpPr>
        <p:spPr>
          <a:xfrm flipV="1">
            <a:off x="4994050" y="2822312"/>
            <a:ext cx="409922" cy="71961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A27A4057-719B-4E34-8B5A-410DC53D6133}"/>
              </a:ext>
            </a:extLst>
          </p:cNvPr>
          <p:cNvSpPr txBox="1"/>
          <p:nvPr/>
        </p:nvSpPr>
        <p:spPr>
          <a:xfrm>
            <a:off x="4638418" y="2299092"/>
            <a:ext cx="1660776" cy="523220"/>
          </a:xfrm>
          <a:prstGeom prst="rect">
            <a:avLst/>
          </a:prstGeom>
          <a:noFill/>
        </p:spPr>
        <p:txBody>
          <a:bodyPr wrap="none" rtlCol="0">
            <a:spAutoFit/>
          </a:bodyPr>
          <a:lstStyle/>
          <a:p>
            <a:r>
              <a:rPr lang="en-US" sz="1600" dirty="0">
                <a:solidFill>
                  <a:srgbClr val="0000CC"/>
                </a:solidFill>
              </a:rPr>
              <a:t>PM Dictionary</a:t>
            </a:r>
            <a:endParaRPr lang="en-US" sz="1200" dirty="0">
              <a:solidFill>
                <a:srgbClr val="0000CC"/>
              </a:solidFill>
            </a:endParaRPr>
          </a:p>
          <a:p>
            <a:r>
              <a:rPr lang="en-US" sz="1200" dirty="0"/>
              <a:t>PM Measurement #123</a:t>
            </a:r>
          </a:p>
        </p:txBody>
      </p:sp>
      <p:sp>
        <p:nvSpPr>
          <p:cNvPr id="47" name="TextBox 46">
            <a:extLst>
              <a:ext uri="{FF2B5EF4-FFF2-40B4-BE49-F238E27FC236}">
                <a16:creationId xmlns:a16="http://schemas.microsoft.com/office/drawing/2014/main" id="{C691FF95-0CF6-4FF9-9D23-528ADD71E2A9}"/>
              </a:ext>
            </a:extLst>
          </p:cNvPr>
          <p:cNvSpPr txBox="1"/>
          <p:nvPr/>
        </p:nvSpPr>
        <p:spPr>
          <a:xfrm>
            <a:off x="1124505" y="1438134"/>
            <a:ext cx="1965603" cy="246221"/>
          </a:xfrm>
          <a:prstGeom prst="rect">
            <a:avLst/>
          </a:prstGeom>
          <a:noFill/>
        </p:spPr>
        <p:txBody>
          <a:bodyPr wrap="none" rtlCol="0">
            <a:spAutoFit/>
          </a:bodyPr>
          <a:lstStyle/>
          <a:p>
            <a:r>
              <a:rPr lang="en-US" sz="1000" dirty="0">
                <a:solidFill>
                  <a:srgbClr val="0000CC"/>
                </a:solidFill>
              </a:rPr>
              <a:t>PM Dictionary provided by vendor</a:t>
            </a:r>
          </a:p>
        </p:txBody>
      </p:sp>
      <p:sp>
        <p:nvSpPr>
          <p:cNvPr id="48" name="Oval 47">
            <a:extLst>
              <a:ext uri="{FF2B5EF4-FFF2-40B4-BE49-F238E27FC236}">
                <a16:creationId xmlns:a16="http://schemas.microsoft.com/office/drawing/2014/main" id="{9711183C-94C8-4B36-B9AB-8C6FB7EBB7FB}"/>
              </a:ext>
            </a:extLst>
          </p:cNvPr>
          <p:cNvSpPr/>
          <p:nvPr/>
        </p:nvSpPr>
        <p:spPr>
          <a:xfrm>
            <a:off x="948285" y="1469403"/>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51" name="TextBox 50">
            <a:extLst>
              <a:ext uri="{FF2B5EF4-FFF2-40B4-BE49-F238E27FC236}">
                <a16:creationId xmlns:a16="http://schemas.microsoft.com/office/drawing/2014/main" id="{C5DD4238-7CB9-49A1-AA5A-5BF94C2B0B21}"/>
              </a:ext>
            </a:extLst>
          </p:cNvPr>
          <p:cNvSpPr txBox="1"/>
          <p:nvPr/>
        </p:nvSpPr>
        <p:spPr>
          <a:xfrm>
            <a:off x="320977" y="4560365"/>
            <a:ext cx="2422340" cy="400110"/>
          </a:xfrm>
          <a:prstGeom prst="rect">
            <a:avLst/>
          </a:prstGeom>
          <a:noFill/>
        </p:spPr>
        <p:txBody>
          <a:bodyPr wrap="square" rtlCol="0">
            <a:spAutoFit/>
          </a:bodyPr>
          <a:lstStyle/>
          <a:p>
            <a:r>
              <a:rPr lang="en-US" sz="1000" i="1" dirty="0">
                <a:solidFill>
                  <a:srgbClr val="0000CC"/>
                </a:solidFill>
              </a:rPr>
              <a:t>SDC Design Studio</a:t>
            </a:r>
            <a:r>
              <a:rPr lang="en-US" sz="1000" dirty="0">
                <a:solidFill>
                  <a:srgbClr val="0000CC"/>
                </a:solidFill>
              </a:rPr>
              <a:t> Maps the PM Dictionary to VES Measurement Event</a:t>
            </a:r>
          </a:p>
        </p:txBody>
      </p:sp>
      <p:sp>
        <p:nvSpPr>
          <p:cNvPr id="52" name="Oval 51">
            <a:extLst>
              <a:ext uri="{FF2B5EF4-FFF2-40B4-BE49-F238E27FC236}">
                <a16:creationId xmlns:a16="http://schemas.microsoft.com/office/drawing/2014/main" id="{68F2CA82-9430-41F4-A1F3-B6A680CF0FC6}"/>
              </a:ext>
            </a:extLst>
          </p:cNvPr>
          <p:cNvSpPr/>
          <p:nvPr/>
        </p:nvSpPr>
        <p:spPr>
          <a:xfrm>
            <a:off x="173332" y="4591634"/>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2</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53" name="TextBox 52">
            <a:extLst>
              <a:ext uri="{FF2B5EF4-FFF2-40B4-BE49-F238E27FC236}">
                <a16:creationId xmlns:a16="http://schemas.microsoft.com/office/drawing/2014/main" id="{5DC27899-5FDA-4EDB-9B38-3F59B4DDB063}"/>
              </a:ext>
            </a:extLst>
          </p:cNvPr>
          <p:cNvSpPr txBox="1"/>
          <p:nvPr/>
        </p:nvSpPr>
        <p:spPr>
          <a:xfrm>
            <a:off x="4541178" y="4818499"/>
            <a:ext cx="2192682" cy="246221"/>
          </a:xfrm>
          <a:prstGeom prst="rect">
            <a:avLst/>
          </a:prstGeom>
          <a:noFill/>
        </p:spPr>
        <p:txBody>
          <a:bodyPr wrap="square" rtlCol="0">
            <a:spAutoFit/>
          </a:bodyPr>
          <a:lstStyle/>
          <a:p>
            <a:r>
              <a:rPr lang="en-US" sz="1000" dirty="0">
                <a:solidFill>
                  <a:srgbClr val="0000CC"/>
                </a:solidFill>
              </a:rPr>
              <a:t>Microservice gets VES Event</a:t>
            </a:r>
          </a:p>
        </p:txBody>
      </p:sp>
      <p:sp>
        <p:nvSpPr>
          <p:cNvPr id="54" name="Oval 53">
            <a:extLst>
              <a:ext uri="{FF2B5EF4-FFF2-40B4-BE49-F238E27FC236}">
                <a16:creationId xmlns:a16="http://schemas.microsoft.com/office/drawing/2014/main" id="{0C9F3343-E1B6-4D61-AF54-B7998A9685EB}"/>
              </a:ext>
            </a:extLst>
          </p:cNvPr>
          <p:cNvSpPr/>
          <p:nvPr/>
        </p:nvSpPr>
        <p:spPr>
          <a:xfrm>
            <a:off x="4419532" y="4849689"/>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55" name="TextBox 54">
            <a:extLst>
              <a:ext uri="{FF2B5EF4-FFF2-40B4-BE49-F238E27FC236}">
                <a16:creationId xmlns:a16="http://schemas.microsoft.com/office/drawing/2014/main" id="{DBD0335F-D132-4D3E-A1B3-F6669C5D3574}"/>
              </a:ext>
            </a:extLst>
          </p:cNvPr>
          <p:cNvSpPr txBox="1"/>
          <p:nvPr/>
        </p:nvSpPr>
        <p:spPr>
          <a:xfrm>
            <a:off x="2387662" y="4085799"/>
            <a:ext cx="2192682" cy="246221"/>
          </a:xfrm>
          <a:prstGeom prst="rect">
            <a:avLst/>
          </a:prstGeom>
          <a:noFill/>
        </p:spPr>
        <p:txBody>
          <a:bodyPr wrap="square" rtlCol="0">
            <a:spAutoFit/>
          </a:bodyPr>
          <a:lstStyle/>
          <a:p>
            <a:r>
              <a:rPr lang="en-US" sz="1000" dirty="0">
                <a:solidFill>
                  <a:srgbClr val="0000CC"/>
                </a:solidFill>
              </a:rPr>
              <a:t>SDC Exports  CSAR Package</a:t>
            </a:r>
          </a:p>
        </p:txBody>
      </p:sp>
      <p:sp>
        <p:nvSpPr>
          <p:cNvPr id="56" name="Oval 55">
            <a:extLst>
              <a:ext uri="{FF2B5EF4-FFF2-40B4-BE49-F238E27FC236}">
                <a16:creationId xmlns:a16="http://schemas.microsoft.com/office/drawing/2014/main" id="{556A7BBF-B70E-4A0D-AA25-461F2678455A}"/>
              </a:ext>
            </a:extLst>
          </p:cNvPr>
          <p:cNvSpPr/>
          <p:nvPr/>
        </p:nvSpPr>
        <p:spPr>
          <a:xfrm>
            <a:off x="2251641" y="4111083"/>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sp>
        <p:nvSpPr>
          <p:cNvPr id="57" name="TextBox 56">
            <a:extLst>
              <a:ext uri="{FF2B5EF4-FFF2-40B4-BE49-F238E27FC236}">
                <a16:creationId xmlns:a16="http://schemas.microsoft.com/office/drawing/2014/main" id="{0074774E-110D-4ACF-A149-4572510C9CBF}"/>
              </a:ext>
            </a:extLst>
          </p:cNvPr>
          <p:cNvSpPr txBox="1"/>
          <p:nvPr/>
        </p:nvSpPr>
        <p:spPr>
          <a:xfrm>
            <a:off x="4665318" y="1452269"/>
            <a:ext cx="2192682" cy="246221"/>
          </a:xfrm>
          <a:prstGeom prst="rect">
            <a:avLst/>
          </a:prstGeom>
          <a:noFill/>
        </p:spPr>
        <p:txBody>
          <a:bodyPr wrap="square" rtlCol="0">
            <a:spAutoFit/>
          </a:bodyPr>
          <a:lstStyle/>
          <a:p>
            <a:r>
              <a:rPr lang="en-US" sz="1000" dirty="0">
                <a:solidFill>
                  <a:srgbClr val="0000CC"/>
                </a:solidFill>
              </a:rPr>
              <a:t>Microservice processes the VES Event</a:t>
            </a:r>
          </a:p>
        </p:txBody>
      </p:sp>
      <p:sp>
        <p:nvSpPr>
          <p:cNvPr id="58" name="Oval 57">
            <a:extLst>
              <a:ext uri="{FF2B5EF4-FFF2-40B4-BE49-F238E27FC236}">
                <a16:creationId xmlns:a16="http://schemas.microsoft.com/office/drawing/2014/main" id="{C76CA003-C0DB-4094-B61D-6E1830F94E85}"/>
              </a:ext>
            </a:extLst>
          </p:cNvPr>
          <p:cNvSpPr/>
          <p:nvPr/>
        </p:nvSpPr>
        <p:spPr>
          <a:xfrm>
            <a:off x="4541178" y="1495140"/>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5</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0" name="Oval 59">
            <a:extLst>
              <a:ext uri="{FF2B5EF4-FFF2-40B4-BE49-F238E27FC236}">
                <a16:creationId xmlns:a16="http://schemas.microsoft.com/office/drawing/2014/main" id="{88E15B43-6747-49BD-A6AC-D013555B780E}"/>
              </a:ext>
            </a:extLst>
          </p:cNvPr>
          <p:cNvSpPr/>
          <p:nvPr/>
        </p:nvSpPr>
        <p:spPr>
          <a:xfrm>
            <a:off x="68614" y="5464011"/>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61" name="Oval 60">
            <a:extLst>
              <a:ext uri="{FF2B5EF4-FFF2-40B4-BE49-F238E27FC236}">
                <a16:creationId xmlns:a16="http://schemas.microsoft.com/office/drawing/2014/main" id="{CAC681E1-2F8F-40C9-AE8F-59BCF4A2E5C0}"/>
              </a:ext>
            </a:extLst>
          </p:cNvPr>
          <p:cNvSpPr/>
          <p:nvPr/>
        </p:nvSpPr>
        <p:spPr>
          <a:xfrm>
            <a:off x="68614" y="6108960"/>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2</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2" name="Oval 61">
            <a:extLst>
              <a:ext uri="{FF2B5EF4-FFF2-40B4-BE49-F238E27FC236}">
                <a16:creationId xmlns:a16="http://schemas.microsoft.com/office/drawing/2014/main" id="{57F4FD03-99CF-45E1-89F9-73F95A7267DD}"/>
              </a:ext>
            </a:extLst>
          </p:cNvPr>
          <p:cNvSpPr/>
          <p:nvPr/>
        </p:nvSpPr>
        <p:spPr>
          <a:xfrm>
            <a:off x="68614" y="6747577"/>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sp>
        <p:nvSpPr>
          <p:cNvPr id="63" name="Oval 62">
            <a:extLst>
              <a:ext uri="{FF2B5EF4-FFF2-40B4-BE49-F238E27FC236}">
                <a16:creationId xmlns:a16="http://schemas.microsoft.com/office/drawing/2014/main" id="{51E87387-FA36-4650-8EE0-CB3896565632}"/>
              </a:ext>
            </a:extLst>
          </p:cNvPr>
          <p:cNvSpPr/>
          <p:nvPr/>
        </p:nvSpPr>
        <p:spPr>
          <a:xfrm>
            <a:off x="68614" y="8023985"/>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64" name="Oval 63">
            <a:extLst>
              <a:ext uri="{FF2B5EF4-FFF2-40B4-BE49-F238E27FC236}">
                <a16:creationId xmlns:a16="http://schemas.microsoft.com/office/drawing/2014/main" id="{283FA16A-CB68-40E5-9544-2616AA6E29F6}"/>
              </a:ext>
            </a:extLst>
          </p:cNvPr>
          <p:cNvSpPr/>
          <p:nvPr/>
        </p:nvSpPr>
        <p:spPr>
          <a:xfrm>
            <a:off x="68614" y="8668934"/>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5</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Tree>
    <p:extLst>
      <p:ext uri="{BB962C8B-B14F-4D97-AF65-F5344CB8AC3E}">
        <p14:creationId xmlns:p14="http://schemas.microsoft.com/office/powerpoint/2010/main" val="119736809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CEE31C6A-7F3C-40C0-9162-F01513C2C86A}"/>
              </a:ext>
            </a:extLst>
          </p:cNvPr>
          <p:cNvGrpSpPr/>
          <p:nvPr/>
        </p:nvGrpSpPr>
        <p:grpSpPr>
          <a:xfrm>
            <a:off x="0" y="-64154"/>
            <a:ext cx="6863269" cy="9208154"/>
            <a:chOff x="-5269" y="-17858"/>
            <a:chExt cx="6863269" cy="8598180"/>
          </a:xfrm>
        </p:grpSpPr>
        <p:sp>
          <p:nvSpPr>
            <p:cNvPr id="5" name="Rectangle 4">
              <a:extLst>
                <a:ext uri="{FF2B5EF4-FFF2-40B4-BE49-F238E27FC236}">
                  <a16:creationId xmlns:a16="http://schemas.microsoft.com/office/drawing/2014/main" id="{113C38EB-13D4-4B02-B009-1BE07B0DD8A8}"/>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3C118839-6E0A-4DB6-9E2F-F10813E13A11}"/>
                </a:ext>
              </a:extLst>
            </p:cNvPr>
            <p:cNvSpPr txBox="1"/>
            <p:nvPr/>
          </p:nvSpPr>
          <p:spPr>
            <a:xfrm>
              <a:off x="1791334" y="-17858"/>
              <a:ext cx="3281668"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PM Dictionary Usage</a:t>
              </a:r>
            </a:p>
          </p:txBody>
        </p:sp>
        <p:sp>
          <p:nvSpPr>
            <p:cNvPr id="7" name="Rectangle 6">
              <a:extLst>
                <a:ext uri="{FF2B5EF4-FFF2-40B4-BE49-F238E27FC236}">
                  <a16:creationId xmlns:a16="http://schemas.microsoft.com/office/drawing/2014/main" id="{F11F671F-232A-4701-9658-6DD6412168CF}"/>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315744683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82D10D5C-8374-4137-B358-5DD5140EBD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CC9931F7-DBF8-41D1-9396-F3D57645CB73}"/>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10BD02A8-AB76-4F2A-8F6A-0CDF650AEEA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BD6AB333-1A64-427A-B1DA-A88C60DFC5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15" name="Group 14">
            <a:extLst>
              <a:ext uri="{FF2B5EF4-FFF2-40B4-BE49-F238E27FC236}">
                <a16:creationId xmlns:a16="http://schemas.microsoft.com/office/drawing/2014/main" id="{AF2CB4A4-0EB9-4A04-AB3C-A17D8E815309}"/>
              </a:ext>
            </a:extLst>
          </p:cNvPr>
          <p:cNvGrpSpPr/>
          <p:nvPr/>
        </p:nvGrpSpPr>
        <p:grpSpPr>
          <a:xfrm>
            <a:off x="2327532" y="4806573"/>
            <a:ext cx="2182762" cy="1915806"/>
            <a:chOff x="520995" y="1747489"/>
            <a:chExt cx="2182762" cy="1915806"/>
          </a:xfrm>
        </p:grpSpPr>
        <p:grpSp>
          <p:nvGrpSpPr>
            <p:cNvPr id="13" name="Group 12">
              <a:extLst>
                <a:ext uri="{FF2B5EF4-FFF2-40B4-BE49-F238E27FC236}">
                  <a16:creationId xmlns:a16="http://schemas.microsoft.com/office/drawing/2014/main" id="{BA76AA66-0EF2-4E0D-BAC8-4E6698D5237F}"/>
                </a:ext>
              </a:extLst>
            </p:cNvPr>
            <p:cNvGrpSpPr/>
            <p:nvPr/>
          </p:nvGrpSpPr>
          <p:grpSpPr>
            <a:xfrm>
              <a:off x="773741" y="2066889"/>
              <a:ext cx="1476158" cy="646850"/>
              <a:chOff x="773741" y="2066889"/>
              <a:chExt cx="1476158" cy="646850"/>
            </a:xfrm>
          </p:grpSpPr>
          <p:sp>
            <p:nvSpPr>
              <p:cNvPr id="8" name="Rectangle 7">
                <a:extLst>
                  <a:ext uri="{FF2B5EF4-FFF2-40B4-BE49-F238E27FC236}">
                    <a16:creationId xmlns:a16="http://schemas.microsoft.com/office/drawing/2014/main" id="{C3F5EBD9-88A8-4789-B917-C197F652DD14}"/>
                  </a:ext>
                </a:extLst>
              </p:cNvPr>
              <p:cNvSpPr/>
              <p:nvPr/>
            </p:nvSpPr>
            <p:spPr>
              <a:xfrm rot="20292847">
                <a:off x="1134638" y="2173307"/>
                <a:ext cx="1027196" cy="5404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F966F469-1EE7-4E93-9E10-7E44C346342E}"/>
                  </a:ext>
                </a:extLst>
              </p:cNvPr>
              <p:cNvSpPr/>
              <p:nvPr/>
            </p:nvSpPr>
            <p:spPr>
              <a:xfrm rot="20292847">
                <a:off x="960742" y="2253514"/>
                <a:ext cx="1027196" cy="4374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0DD6377-C39F-42AB-BD69-18591874161E}"/>
                  </a:ext>
                </a:extLst>
              </p:cNvPr>
              <p:cNvSpPr/>
              <p:nvPr/>
            </p:nvSpPr>
            <p:spPr>
              <a:xfrm rot="20292847">
                <a:off x="773741" y="2424273"/>
                <a:ext cx="1027196" cy="1611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9D3EAD5-AE76-425B-AA73-85C115FD3E7C}"/>
                  </a:ext>
                </a:extLst>
              </p:cNvPr>
              <p:cNvSpPr/>
              <p:nvPr/>
            </p:nvSpPr>
            <p:spPr>
              <a:xfrm rot="20292847">
                <a:off x="1078805" y="2187608"/>
                <a:ext cx="768790" cy="1611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67A8544-689E-4FE9-829E-ED1FC60F644E}"/>
                  </a:ext>
                </a:extLst>
              </p:cNvPr>
              <p:cNvSpPr/>
              <p:nvPr/>
            </p:nvSpPr>
            <p:spPr>
              <a:xfrm rot="21113414">
                <a:off x="1751111" y="2066889"/>
                <a:ext cx="498788" cy="281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696AAF22-BC04-4B53-9CAE-4339CD3B3E51}"/>
                  </a:ext>
                </a:extLst>
              </p:cNvPr>
              <p:cNvSpPr/>
              <p:nvPr/>
            </p:nvSpPr>
            <p:spPr>
              <a:xfrm rot="21113414">
                <a:off x="1680501" y="2415716"/>
                <a:ext cx="498788" cy="281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7" name="Picture 6">
              <a:extLst>
                <a:ext uri="{FF2B5EF4-FFF2-40B4-BE49-F238E27FC236}">
                  <a16:creationId xmlns:a16="http://schemas.microsoft.com/office/drawing/2014/main" id="{EA7327FE-3651-4C96-9E15-334DEB257A0F}"/>
                </a:ext>
              </a:extLst>
            </p:cNvPr>
            <p:cNvPicPr>
              <a:picLocks noChangeAspect="1"/>
            </p:cNvPicPr>
            <p:nvPr/>
          </p:nvPicPr>
          <p:blipFill rotWithShape="1">
            <a:blip r:embed="rId4">
              <a:clrChange>
                <a:clrFrom>
                  <a:srgbClr val="FFFFFF"/>
                </a:clrFrom>
                <a:clrTo>
                  <a:srgbClr val="FFFFFF">
                    <a:alpha val="0"/>
                  </a:srgbClr>
                </a:clrTo>
              </a:clrChange>
              <a:duotone>
                <a:prstClr val="black"/>
                <a:schemeClr val="accent2">
                  <a:tint val="45000"/>
                  <a:satMod val="400000"/>
                </a:schemeClr>
              </a:duotone>
              <a:extLst>
                <a:ext uri="{28A0092B-C50C-407E-A947-70E740481C1C}">
                  <a14:useLocalDpi xmlns:a14="http://schemas.microsoft.com/office/drawing/2010/main" val="0"/>
                </a:ext>
              </a:extLst>
            </a:blip>
            <a:srcRect l="23796" t="19654" r="22398" b="17378"/>
            <a:stretch/>
          </p:blipFill>
          <p:spPr>
            <a:xfrm>
              <a:off x="520995" y="1747489"/>
              <a:ext cx="2182762" cy="1915806"/>
            </a:xfrm>
            <a:prstGeom prst="rect">
              <a:avLst/>
            </a:prstGeom>
          </p:spPr>
        </p:pic>
      </p:grpSp>
      <p:sp>
        <p:nvSpPr>
          <p:cNvPr id="5" name="TextBox 4">
            <a:extLst>
              <a:ext uri="{FF2B5EF4-FFF2-40B4-BE49-F238E27FC236}">
                <a16:creationId xmlns:a16="http://schemas.microsoft.com/office/drawing/2014/main" id="{9DC01AD3-1255-4E5A-BAAD-BFA0D19E4629}"/>
              </a:ext>
            </a:extLst>
          </p:cNvPr>
          <p:cNvSpPr txBox="1"/>
          <p:nvPr/>
        </p:nvSpPr>
        <p:spPr>
          <a:xfrm>
            <a:off x="152158" y="2982815"/>
            <a:ext cx="2671565" cy="954107"/>
          </a:xfrm>
          <a:prstGeom prst="rect">
            <a:avLst/>
          </a:prstGeom>
          <a:noFill/>
        </p:spPr>
        <p:txBody>
          <a:bodyPr wrap="none" rtlCol="0">
            <a:spAutoFit/>
          </a:bodyPr>
          <a:lstStyle/>
          <a:p>
            <a:r>
              <a:rPr lang="en-US" sz="2800" dirty="0">
                <a:solidFill>
                  <a:schemeClr val="bg1"/>
                </a:solidFill>
              </a:rPr>
              <a:t>APPENDIX</a:t>
            </a:r>
          </a:p>
          <a:p>
            <a:r>
              <a:rPr lang="en-US" sz="2800" dirty="0">
                <a:solidFill>
                  <a:schemeClr val="bg1"/>
                </a:solidFill>
              </a:rPr>
              <a:t>&amp; Meeting Notes</a:t>
            </a:r>
          </a:p>
        </p:txBody>
      </p:sp>
    </p:spTree>
    <p:extLst>
      <p:ext uri="{BB962C8B-B14F-4D97-AF65-F5344CB8AC3E}">
        <p14:creationId xmlns:p14="http://schemas.microsoft.com/office/powerpoint/2010/main" val="418590685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340B10B-7951-4151-8E37-215AF0F5B772}"/>
              </a:ext>
            </a:extLst>
          </p:cNvPr>
          <p:cNvPicPr>
            <a:picLocks noChangeAspect="1"/>
          </p:cNvPicPr>
          <p:nvPr/>
        </p:nvPicPr>
        <p:blipFill>
          <a:blip r:embed="rId2"/>
          <a:stretch>
            <a:fillRect/>
          </a:stretch>
        </p:blipFill>
        <p:spPr>
          <a:xfrm>
            <a:off x="136933" y="952733"/>
            <a:ext cx="6533333" cy="3733333"/>
          </a:xfrm>
          <a:prstGeom prst="rect">
            <a:avLst/>
          </a:prstGeom>
        </p:spPr>
      </p:pic>
      <p:pic>
        <p:nvPicPr>
          <p:cNvPr id="5" name="Picture 4">
            <a:extLst>
              <a:ext uri="{FF2B5EF4-FFF2-40B4-BE49-F238E27FC236}">
                <a16:creationId xmlns:a16="http://schemas.microsoft.com/office/drawing/2014/main" id="{2D7A2856-116D-48CA-8B66-2BAC0B40F8DA}"/>
              </a:ext>
            </a:extLst>
          </p:cNvPr>
          <p:cNvPicPr>
            <a:picLocks noChangeAspect="1"/>
          </p:cNvPicPr>
          <p:nvPr/>
        </p:nvPicPr>
        <p:blipFill>
          <a:blip r:embed="rId3"/>
          <a:stretch>
            <a:fillRect/>
          </a:stretch>
        </p:blipFill>
        <p:spPr>
          <a:xfrm>
            <a:off x="136933" y="4776976"/>
            <a:ext cx="3361905" cy="3019048"/>
          </a:xfrm>
          <a:prstGeom prst="rect">
            <a:avLst/>
          </a:prstGeom>
        </p:spPr>
      </p:pic>
      <p:sp>
        <p:nvSpPr>
          <p:cNvPr id="6" name="TextBox 5">
            <a:extLst>
              <a:ext uri="{FF2B5EF4-FFF2-40B4-BE49-F238E27FC236}">
                <a16:creationId xmlns:a16="http://schemas.microsoft.com/office/drawing/2014/main" id="{D851618B-FED7-492B-B9B7-6FD04CE3032C}"/>
              </a:ext>
            </a:extLst>
          </p:cNvPr>
          <p:cNvSpPr txBox="1"/>
          <p:nvPr/>
        </p:nvSpPr>
        <p:spPr>
          <a:xfrm>
            <a:off x="1026110" y="1562100"/>
            <a:ext cx="2472728" cy="369332"/>
          </a:xfrm>
          <a:prstGeom prst="rect">
            <a:avLst/>
          </a:prstGeom>
          <a:noFill/>
        </p:spPr>
        <p:txBody>
          <a:bodyPr wrap="none" rtlCol="0">
            <a:spAutoFit/>
          </a:bodyPr>
          <a:lstStyle/>
          <a:p>
            <a:r>
              <a:rPr lang="en-US" dirty="0"/>
              <a:t>SERVICE LEVEL PACKAGE</a:t>
            </a:r>
          </a:p>
        </p:txBody>
      </p:sp>
      <p:sp>
        <p:nvSpPr>
          <p:cNvPr id="7" name="TextBox 6">
            <a:extLst>
              <a:ext uri="{FF2B5EF4-FFF2-40B4-BE49-F238E27FC236}">
                <a16:creationId xmlns:a16="http://schemas.microsoft.com/office/drawing/2014/main" id="{AC2DF9BC-8626-4BE4-9AE9-AFA214F57F3E}"/>
              </a:ext>
            </a:extLst>
          </p:cNvPr>
          <p:cNvSpPr txBox="1"/>
          <p:nvPr/>
        </p:nvSpPr>
        <p:spPr>
          <a:xfrm>
            <a:off x="1673810" y="2819399"/>
            <a:ext cx="5460213" cy="923330"/>
          </a:xfrm>
          <a:prstGeom prst="rect">
            <a:avLst/>
          </a:prstGeom>
          <a:noFill/>
        </p:spPr>
        <p:txBody>
          <a:bodyPr wrap="none" rtlCol="0">
            <a:spAutoFit/>
          </a:bodyPr>
          <a:lstStyle/>
          <a:p>
            <a:r>
              <a:rPr lang="en-US" dirty="0"/>
              <a:t>Template, TOSCA level template representing some item</a:t>
            </a:r>
          </a:p>
          <a:p>
            <a:r>
              <a:rPr lang="en-US" dirty="0"/>
              <a:t>On-boarded VNF want instance of that virtual firewall</a:t>
            </a:r>
          </a:p>
          <a:p>
            <a:r>
              <a:rPr lang="en-US" dirty="0"/>
              <a:t>Place inside all the orchestrator needs</a:t>
            </a:r>
          </a:p>
        </p:txBody>
      </p:sp>
      <p:pic>
        <p:nvPicPr>
          <p:cNvPr id="8" name="Picture 7">
            <a:extLst>
              <a:ext uri="{FF2B5EF4-FFF2-40B4-BE49-F238E27FC236}">
                <a16:creationId xmlns:a16="http://schemas.microsoft.com/office/drawing/2014/main" id="{B0ED9FB1-A341-4E8F-A07E-F4A13EAF0D78}"/>
              </a:ext>
            </a:extLst>
          </p:cNvPr>
          <p:cNvPicPr>
            <a:picLocks noChangeAspect="1"/>
          </p:cNvPicPr>
          <p:nvPr/>
        </p:nvPicPr>
        <p:blipFill>
          <a:blip r:embed="rId4"/>
          <a:stretch>
            <a:fillRect/>
          </a:stretch>
        </p:blipFill>
        <p:spPr>
          <a:xfrm>
            <a:off x="252950" y="178782"/>
            <a:ext cx="2009524" cy="885714"/>
          </a:xfrm>
          <a:prstGeom prst="rect">
            <a:avLst/>
          </a:prstGeom>
        </p:spPr>
      </p:pic>
    </p:spTree>
    <p:extLst>
      <p:ext uri="{BB962C8B-B14F-4D97-AF65-F5344CB8AC3E}">
        <p14:creationId xmlns:p14="http://schemas.microsoft.com/office/powerpoint/2010/main" val="524843758"/>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FC3E8DA-A3ED-4A12-AFCD-D246ABD1F39C}"/>
              </a:ext>
            </a:extLst>
          </p:cNvPr>
          <p:cNvPicPr>
            <a:picLocks noChangeAspect="1"/>
          </p:cNvPicPr>
          <p:nvPr/>
        </p:nvPicPr>
        <p:blipFill>
          <a:blip r:embed="rId2"/>
          <a:stretch>
            <a:fillRect/>
          </a:stretch>
        </p:blipFill>
        <p:spPr>
          <a:xfrm>
            <a:off x="0" y="3601125"/>
            <a:ext cx="5571429" cy="3295238"/>
          </a:xfrm>
          <a:prstGeom prst="rect">
            <a:avLst/>
          </a:prstGeom>
        </p:spPr>
      </p:pic>
      <p:pic>
        <p:nvPicPr>
          <p:cNvPr id="6" name="Picture 5">
            <a:extLst>
              <a:ext uri="{FF2B5EF4-FFF2-40B4-BE49-F238E27FC236}">
                <a16:creationId xmlns:a16="http://schemas.microsoft.com/office/drawing/2014/main" id="{818C2B24-C016-4C6A-88CE-07F102718418}"/>
              </a:ext>
            </a:extLst>
          </p:cNvPr>
          <p:cNvPicPr>
            <a:picLocks noChangeAspect="1"/>
          </p:cNvPicPr>
          <p:nvPr/>
        </p:nvPicPr>
        <p:blipFill>
          <a:blip r:embed="rId3"/>
          <a:stretch>
            <a:fillRect/>
          </a:stretch>
        </p:blipFill>
        <p:spPr>
          <a:xfrm>
            <a:off x="0" y="0"/>
            <a:ext cx="6858000" cy="3701143"/>
          </a:xfrm>
          <a:prstGeom prst="rect">
            <a:avLst/>
          </a:prstGeom>
        </p:spPr>
      </p:pic>
      <p:pic>
        <p:nvPicPr>
          <p:cNvPr id="7" name="Picture 6">
            <a:extLst>
              <a:ext uri="{FF2B5EF4-FFF2-40B4-BE49-F238E27FC236}">
                <a16:creationId xmlns:a16="http://schemas.microsoft.com/office/drawing/2014/main" id="{CE32D25A-9126-44E1-9D46-3CD6DE44C65F}"/>
              </a:ext>
            </a:extLst>
          </p:cNvPr>
          <p:cNvPicPr>
            <a:picLocks noChangeAspect="1"/>
          </p:cNvPicPr>
          <p:nvPr/>
        </p:nvPicPr>
        <p:blipFill>
          <a:blip r:embed="rId4"/>
          <a:stretch>
            <a:fillRect/>
          </a:stretch>
        </p:blipFill>
        <p:spPr>
          <a:xfrm>
            <a:off x="-51955" y="6796345"/>
            <a:ext cx="6266667" cy="4133333"/>
          </a:xfrm>
          <a:prstGeom prst="rect">
            <a:avLst/>
          </a:prstGeom>
        </p:spPr>
      </p:pic>
      <p:pic>
        <p:nvPicPr>
          <p:cNvPr id="8" name="Picture 7">
            <a:extLst>
              <a:ext uri="{FF2B5EF4-FFF2-40B4-BE49-F238E27FC236}">
                <a16:creationId xmlns:a16="http://schemas.microsoft.com/office/drawing/2014/main" id="{D9D4FCD1-FB90-4937-B1F7-670B1C2183A3}"/>
              </a:ext>
            </a:extLst>
          </p:cNvPr>
          <p:cNvPicPr>
            <a:picLocks noChangeAspect="1"/>
          </p:cNvPicPr>
          <p:nvPr/>
        </p:nvPicPr>
        <p:blipFill>
          <a:blip r:embed="rId5"/>
          <a:stretch>
            <a:fillRect/>
          </a:stretch>
        </p:blipFill>
        <p:spPr>
          <a:xfrm>
            <a:off x="3919713" y="2942644"/>
            <a:ext cx="2819048" cy="1057143"/>
          </a:xfrm>
          <a:prstGeom prst="rect">
            <a:avLst/>
          </a:prstGeom>
        </p:spPr>
      </p:pic>
      <p:graphicFrame>
        <p:nvGraphicFramePr>
          <p:cNvPr id="2" name="Table 1">
            <a:extLst>
              <a:ext uri="{FF2B5EF4-FFF2-40B4-BE49-F238E27FC236}">
                <a16:creationId xmlns:a16="http://schemas.microsoft.com/office/drawing/2014/main" id="{0D10536D-FC6F-47AE-8051-7C02B6059472}"/>
              </a:ext>
            </a:extLst>
          </p:cNvPr>
          <p:cNvGraphicFramePr>
            <a:graphicFrameLocks noGrp="1"/>
          </p:cNvGraphicFramePr>
          <p:nvPr>
            <p:extLst>
              <p:ext uri="{D42A27DB-BD31-4B8C-83A1-F6EECF244321}">
                <p14:modId xmlns:p14="http://schemas.microsoft.com/office/powerpoint/2010/main" val="229396010"/>
              </p:ext>
            </p:extLst>
          </p:nvPr>
        </p:nvGraphicFramePr>
        <p:xfrm>
          <a:off x="0" y="81325"/>
          <a:ext cx="6858000" cy="1463040"/>
        </p:xfrm>
        <a:graphic>
          <a:graphicData uri="http://schemas.openxmlformats.org/drawingml/2006/table">
            <a:tbl>
              <a:tblPr firstRow="1" firstCol="1" bandRow="1">
                <a:tableStyleId>{5C22544A-7EE6-4342-B048-85BDC9FD1C3A}</a:tableStyleId>
              </a:tblPr>
              <a:tblGrid>
                <a:gridCol w="2222500">
                  <a:extLst>
                    <a:ext uri="{9D8B030D-6E8A-4147-A177-3AD203B41FA5}">
                      <a16:colId xmlns:a16="http://schemas.microsoft.com/office/drawing/2014/main" val="567762964"/>
                    </a:ext>
                  </a:extLst>
                </a:gridCol>
                <a:gridCol w="4635500">
                  <a:extLst>
                    <a:ext uri="{9D8B030D-6E8A-4147-A177-3AD203B41FA5}">
                      <a16:colId xmlns:a16="http://schemas.microsoft.com/office/drawing/2014/main" val="2055603925"/>
                    </a:ext>
                  </a:extLst>
                </a:gridCol>
              </a:tblGrid>
              <a:tr h="617695">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GB" altLang="zh-CN" sz="1600" b="1" kern="100" dirty="0" err="1">
                          <a:solidFill>
                            <a:srgbClr val="FF0000"/>
                          </a:solidFill>
                          <a:effectLst/>
                          <a:latin typeface="+mn-lt"/>
                          <a:ea typeface="+mn-ea"/>
                          <a:cs typeface="+mn-cs"/>
                        </a:rPr>
                        <a:t>pnfExtConnPt</a:t>
                      </a:r>
                      <a:r>
                        <a:rPr lang="en-GB" altLang="zh-CN" sz="1600" b="1" kern="100" dirty="0">
                          <a:solidFill>
                            <a:srgbClr val="FF0000"/>
                          </a:solidFill>
                          <a:effectLst/>
                          <a:latin typeface="+mn-lt"/>
                          <a:ea typeface="+mn-ea"/>
                          <a:cs typeface="+mn-cs"/>
                        </a:rPr>
                        <a:t> (modelling def. of connection </a:t>
                      </a:r>
                      <a:r>
                        <a:rPr lang="en-GB" altLang="zh-CN" sz="1600" b="1" kern="100" dirty="0" err="1">
                          <a:solidFill>
                            <a:srgbClr val="FF0000"/>
                          </a:solidFill>
                          <a:effectLst/>
                          <a:latin typeface="+mn-lt"/>
                          <a:ea typeface="+mn-ea"/>
                          <a:cs typeface="+mn-cs"/>
                        </a:rPr>
                        <a:t>pt</a:t>
                      </a:r>
                      <a:r>
                        <a:rPr lang="en-GB" altLang="zh-CN" sz="1600" b="1" kern="100" dirty="0">
                          <a:solidFill>
                            <a:srgbClr val="FF0000"/>
                          </a:solidFill>
                          <a:effectLst/>
                          <a:latin typeface="+mn-lt"/>
                          <a:ea typeface="+mn-ea"/>
                          <a:cs typeface="+mn-cs"/>
                        </a:rPr>
                        <a:t> not a template)</a:t>
                      </a:r>
                      <a:endParaRPr lang="zh-CN" altLang="zh-CN" sz="1600" b="1" kern="100" dirty="0">
                        <a:solidFill>
                          <a:srgbClr val="FF0000"/>
                        </a:solidFill>
                        <a:effectLst/>
                        <a:latin typeface="+mn-lt"/>
                        <a:ea typeface="+mn-ea"/>
                        <a:cs typeface="+mn-cs"/>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hangingPunct="0">
                        <a:spcAft>
                          <a:spcPts val="0"/>
                        </a:spcAft>
                      </a:pPr>
                      <a:r>
                        <a:rPr lang="en-GB" altLang="zh-CN" sz="1600" kern="100" dirty="0">
                          <a:solidFill>
                            <a:schemeClr val="tx1"/>
                          </a:solidFill>
                          <a:effectLst/>
                          <a:latin typeface="+mn-lt"/>
                          <a:ea typeface="Times New Roman" panose="02020603050405020304" pitchFamily="18" charset="0"/>
                          <a:cs typeface="Times New Roman" panose="02020603050405020304" pitchFamily="18" charset="0"/>
                        </a:rPr>
                        <a:t>Specifies the characteristics </a:t>
                      </a:r>
                    </a:p>
                    <a:p>
                      <a:pPr hangingPunct="0">
                        <a:spcAft>
                          <a:spcPts val="0"/>
                        </a:spcAft>
                      </a:pPr>
                      <a:r>
                        <a:rPr lang="en-GB" altLang="zh-CN" sz="1600" kern="100" dirty="0">
                          <a:solidFill>
                            <a:schemeClr val="tx1"/>
                          </a:solidFill>
                          <a:effectLst/>
                          <a:latin typeface="+mn-lt"/>
                          <a:ea typeface="Times New Roman" panose="02020603050405020304" pitchFamily="18" charset="0"/>
                          <a:cs typeface="Times New Roman" panose="02020603050405020304" pitchFamily="18" charset="0"/>
                        </a:rPr>
                        <a:t>of one or more connection </a:t>
                      </a:r>
                    </a:p>
                    <a:p>
                      <a:pPr hangingPunct="0">
                        <a:spcAft>
                          <a:spcPts val="0"/>
                        </a:spcAft>
                      </a:pPr>
                      <a:r>
                        <a:rPr lang="en-GB" altLang="zh-CN" sz="1600" kern="100" dirty="0">
                          <a:solidFill>
                            <a:schemeClr val="tx1"/>
                          </a:solidFill>
                          <a:effectLst/>
                          <a:latin typeface="+mn-lt"/>
                          <a:ea typeface="Times New Roman" panose="02020603050405020304" pitchFamily="18" charset="0"/>
                          <a:cs typeface="Times New Roman" panose="02020603050405020304" pitchFamily="18" charset="0"/>
                        </a:rPr>
                        <a:t>points where to connect the </a:t>
                      </a:r>
                    </a:p>
                    <a:p>
                      <a:pPr hangingPunct="0">
                        <a:spcAft>
                          <a:spcPts val="0"/>
                        </a:spcAft>
                      </a:pPr>
                      <a:r>
                        <a:rPr lang="en-GB" altLang="zh-CN" sz="1600" kern="100" dirty="0">
                          <a:solidFill>
                            <a:schemeClr val="tx1"/>
                          </a:solidFill>
                          <a:effectLst/>
                          <a:latin typeface="+mn-lt"/>
                          <a:ea typeface="Times New Roman" panose="02020603050405020304" pitchFamily="18" charset="0"/>
                          <a:cs typeface="Times New Roman" panose="02020603050405020304" pitchFamily="18" charset="0"/>
                        </a:rPr>
                        <a:t>PNF to a VL. Align ETSI SOL-001.</a:t>
                      </a:r>
                    </a:p>
                    <a:p>
                      <a:pPr hangingPunct="0">
                        <a:spcAft>
                          <a:spcPts val="0"/>
                        </a:spcAft>
                      </a:pPr>
                      <a:r>
                        <a:rPr lang="en-GB" altLang="zh-CN" sz="1600" b="1" kern="100" dirty="0">
                          <a:solidFill>
                            <a:schemeClr val="tx1"/>
                          </a:solidFill>
                          <a:effectLst/>
                          <a:latin typeface="+mn-lt"/>
                          <a:ea typeface="Times New Roman" panose="02020603050405020304" pitchFamily="18" charset="0"/>
                          <a:cs typeface="Times New Roman" panose="02020603050405020304" pitchFamily="18" charset="0"/>
                        </a:rPr>
                        <a:t>ML: connection </a:t>
                      </a:r>
                      <a:r>
                        <a:rPr lang="en-GB" altLang="zh-CN" sz="1600" b="1" kern="100" dirty="0" err="1">
                          <a:solidFill>
                            <a:schemeClr val="tx1"/>
                          </a:solidFill>
                          <a:effectLst/>
                          <a:latin typeface="+mn-lt"/>
                          <a:ea typeface="Times New Roman" panose="02020603050405020304" pitchFamily="18" charset="0"/>
                          <a:cs typeface="Times New Roman" panose="02020603050405020304" pitchFamily="18" charset="0"/>
                        </a:rPr>
                        <a:t>pt</a:t>
                      </a:r>
                      <a:r>
                        <a:rPr lang="en-GB" altLang="zh-CN" sz="1600" b="1" kern="100" dirty="0">
                          <a:solidFill>
                            <a:schemeClr val="tx1"/>
                          </a:solidFill>
                          <a:effectLst/>
                          <a:latin typeface="+mn-lt"/>
                          <a:ea typeface="Times New Roman" panose="02020603050405020304" pitchFamily="18" charset="0"/>
                          <a:cs typeface="Times New Roman" panose="02020603050405020304" pitchFamily="18" charset="0"/>
                        </a:rPr>
                        <a:t> model in TOSCA TEMPLATE not as properties. </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60654458"/>
                  </a:ext>
                </a:extLst>
              </a:tr>
            </a:tbl>
          </a:graphicData>
        </a:graphic>
      </p:graphicFrame>
    </p:spTree>
    <p:extLst>
      <p:ext uri="{BB962C8B-B14F-4D97-AF65-F5344CB8AC3E}">
        <p14:creationId xmlns:p14="http://schemas.microsoft.com/office/powerpoint/2010/main" val="2947145225"/>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F8EE3D7-8FE6-466A-9E76-D72F86F01EA8}"/>
              </a:ext>
            </a:extLst>
          </p:cNvPr>
          <p:cNvPicPr>
            <a:picLocks noChangeAspect="1"/>
          </p:cNvPicPr>
          <p:nvPr/>
        </p:nvPicPr>
        <p:blipFill>
          <a:blip r:embed="rId2"/>
          <a:stretch>
            <a:fillRect/>
          </a:stretch>
        </p:blipFill>
        <p:spPr>
          <a:xfrm>
            <a:off x="0" y="1250467"/>
            <a:ext cx="6858000" cy="2385391"/>
          </a:xfrm>
          <a:prstGeom prst="rect">
            <a:avLst/>
          </a:prstGeom>
        </p:spPr>
      </p:pic>
      <p:sp>
        <p:nvSpPr>
          <p:cNvPr id="5" name="TextBox 4">
            <a:extLst>
              <a:ext uri="{FF2B5EF4-FFF2-40B4-BE49-F238E27FC236}">
                <a16:creationId xmlns:a16="http://schemas.microsoft.com/office/drawing/2014/main" id="{48C3818C-7DE9-44FC-8A5E-A0C5E3613AA2}"/>
              </a:ext>
            </a:extLst>
          </p:cNvPr>
          <p:cNvSpPr txBox="1"/>
          <p:nvPr/>
        </p:nvSpPr>
        <p:spPr>
          <a:xfrm>
            <a:off x="1333500" y="4559300"/>
            <a:ext cx="4702954" cy="369332"/>
          </a:xfrm>
          <a:prstGeom prst="rect">
            <a:avLst/>
          </a:prstGeom>
          <a:noFill/>
        </p:spPr>
        <p:txBody>
          <a:bodyPr wrap="none" rtlCol="0">
            <a:spAutoFit/>
          </a:bodyPr>
          <a:lstStyle/>
          <a:p>
            <a:r>
              <a:rPr lang="en-US" dirty="0"/>
              <a:t>SDN-R in Open Daylight create a A&amp;AI PNF entry</a:t>
            </a:r>
          </a:p>
        </p:txBody>
      </p:sp>
    </p:spTree>
    <p:extLst>
      <p:ext uri="{BB962C8B-B14F-4D97-AF65-F5344CB8AC3E}">
        <p14:creationId xmlns:p14="http://schemas.microsoft.com/office/powerpoint/2010/main" val="2320208182"/>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FF30CED-B926-4823-9FAC-DC622DD76175}"/>
              </a:ext>
            </a:extLst>
          </p:cNvPr>
          <p:cNvPicPr>
            <a:picLocks noChangeAspect="1"/>
          </p:cNvPicPr>
          <p:nvPr/>
        </p:nvPicPr>
        <p:blipFill>
          <a:blip r:embed="rId2"/>
          <a:stretch>
            <a:fillRect/>
          </a:stretch>
        </p:blipFill>
        <p:spPr>
          <a:xfrm>
            <a:off x="0" y="1153418"/>
            <a:ext cx="6858000" cy="2078698"/>
          </a:xfrm>
          <a:prstGeom prst="rect">
            <a:avLst/>
          </a:prstGeom>
          <a:ln>
            <a:solidFill>
              <a:srgbClr val="0000CC"/>
            </a:solidFill>
          </a:ln>
        </p:spPr>
      </p:pic>
      <p:pic>
        <p:nvPicPr>
          <p:cNvPr id="5" name="Picture 4">
            <a:extLst>
              <a:ext uri="{FF2B5EF4-FFF2-40B4-BE49-F238E27FC236}">
                <a16:creationId xmlns:a16="http://schemas.microsoft.com/office/drawing/2014/main" id="{A274FDE9-D58C-4EEA-BAAA-AA35AF2A9908}"/>
              </a:ext>
            </a:extLst>
          </p:cNvPr>
          <p:cNvPicPr>
            <a:picLocks noChangeAspect="1"/>
          </p:cNvPicPr>
          <p:nvPr/>
        </p:nvPicPr>
        <p:blipFill>
          <a:blip r:embed="rId3"/>
          <a:stretch>
            <a:fillRect/>
          </a:stretch>
        </p:blipFill>
        <p:spPr>
          <a:xfrm>
            <a:off x="0" y="3240505"/>
            <a:ext cx="6858000" cy="2715960"/>
          </a:xfrm>
          <a:prstGeom prst="rect">
            <a:avLst/>
          </a:prstGeom>
          <a:ln>
            <a:solidFill>
              <a:srgbClr val="0000CC"/>
            </a:solidFill>
          </a:ln>
        </p:spPr>
      </p:pic>
      <p:pic>
        <p:nvPicPr>
          <p:cNvPr id="6" name="Picture 5">
            <a:extLst>
              <a:ext uri="{FF2B5EF4-FFF2-40B4-BE49-F238E27FC236}">
                <a16:creationId xmlns:a16="http://schemas.microsoft.com/office/drawing/2014/main" id="{0677EB9C-3912-4202-91C3-9EC98093651D}"/>
              </a:ext>
            </a:extLst>
          </p:cNvPr>
          <p:cNvPicPr>
            <a:picLocks noChangeAspect="1"/>
          </p:cNvPicPr>
          <p:nvPr/>
        </p:nvPicPr>
        <p:blipFill>
          <a:blip r:embed="rId4"/>
          <a:stretch>
            <a:fillRect/>
          </a:stretch>
        </p:blipFill>
        <p:spPr>
          <a:xfrm>
            <a:off x="0" y="5956465"/>
            <a:ext cx="6858000" cy="1319493"/>
          </a:xfrm>
          <a:prstGeom prst="rect">
            <a:avLst/>
          </a:prstGeom>
          <a:ln>
            <a:solidFill>
              <a:srgbClr val="0000CC"/>
            </a:solidFill>
          </a:ln>
        </p:spPr>
      </p:pic>
      <p:pic>
        <p:nvPicPr>
          <p:cNvPr id="7" name="Picture 6">
            <a:extLst>
              <a:ext uri="{FF2B5EF4-FFF2-40B4-BE49-F238E27FC236}">
                <a16:creationId xmlns:a16="http://schemas.microsoft.com/office/drawing/2014/main" id="{F64B163D-6DDC-4F45-968D-F0CF01E7248F}"/>
              </a:ext>
            </a:extLst>
          </p:cNvPr>
          <p:cNvPicPr>
            <a:picLocks noChangeAspect="1"/>
          </p:cNvPicPr>
          <p:nvPr/>
        </p:nvPicPr>
        <p:blipFill>
          <a:blip r:embed="rId5"/>
          <a:stretch>
            <a:fillRect/>
          </a:stretch>
        </p:blipFill>
        <p:spPr>
          <a:xfrm>
            <a:off x="0" y="7578650"/>
            <a:ext cx="6858000" cy="1054560"/>
          </a:xfrm>
          <a:prstGeom prst="rect">
            <a:avLst/>
          </a:prstGeom>
          <a:ln>
            <a:solidFill>
              <a:srgbClr val="0000CC"/>
            </a:solidFill>
          </a:ln>
        </p:spPr>
      </p:pic>
      <p:grpSp>
        <p:nvGrpSpPr>
          <p:cNvPr id="8" name="Group 7">
            <a:extLst>
              <a:ext uri="{FF2B5EF4-FFF2-40B4-BE49-F238E27FC236}">
                <a16:creationId xmlns:a16="http://schemas.microsoft.com/office/drawing/2014/main" id="{2316083A-DCB7-4825-8BD5-0CDF2FF246B3}"/>
              </a:ext>
            </a:extLst>
          </p:cNvPr>
          <p:cNvGrpSpPr/>
          <p:nvPr/>
        </p:nvGrpSpPr>
        <p:grpSpPr>
          <a:xfrm>
            <a:off x="-5269" y="-13353"/>
            <a:ext cx="6863269" cy="9157353"/>
            <a:chOff x="-5269" y="-17858"/>
            <a:chExt cx="6863269" cy="8598180"/>
          </a:xfrm>
        </p:grpSpPr>
        <p:sp>
          <p:nvSpPr>
            <p:cNvPr id="9" name="Rectangle 8">
              <a:extLst>
                <a:ext uri="{FF2B5EF4-FFF2-40B4-BE49-F238E27FC236}">
                  <a16:creationId xmlns:a16="http://schemas.microsoft.com/office/drawing/2014/main" id="{FAB8775A-C9EF-4F57-8BB8-4A2B157D88C7}"/>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0" name="TextBox 9">
              <a:extLst>
                <a:ext uri="{FF2B5EF4-FFF2-40B4-BE49-F238E27FC236}">
                  <a16:creationId xmlns:a16="http://schemas.microsoft.com/office/drawing/2014/main" id="{FEFB2E31-5EF5-48BB-A054-5E57EC2CA94C}"/>
                </a:ext>
              </a:extLst>
            </p:cNvPr>
            <p:cNvSpPr txBox="1"/>
            <p:nvPr/>
          </p:nvSpPr>
          <p:spPr>
            <a:xfrm>
              <a:off x="1004261" y="-17858"/>
              <a:ext cx="4855817" cy="491271"/>
            </a:xfrm>
            <a:prstGeom prst="rect">
              <a:avLst/>
            </a:prstGeom>
            <a:noFill/>
          </p:spPr>
          <p:txBody>
            <a:bodyPr wrap="none" rtlCol="0">
              <a:spAutoFit/>
            </a:bodyPr>
            <a:lstStyle/>
            <a:p>
              <a:pPr algn="ctr"/>
              <a:r>
                <a:rPr lang="en-US" sz="2800" dirty="0" err="1">
                  <a:solidFill>
                    <a:schemeClr val="bg1"/>
                  </a:solidFill>
                  <a:latin typeface="Nokia Pure Headline" pitchFamily="34" charset="0"/>
                </a:rPr>
                <a:t>software_versions</a:t>
              </a:r>
              <a:r>
                <a:rPr lang="en-US" sz="2800" dirty="0">
                  <a:solidFill>
                    <a:schemeClr val="bg1"/>
                  </a:solidFill>
                  <a:latin typeface="Nokia Pure Headline" pitchFamily="34" charset="0"/>
                </a:rPr>
                <a:t> (SDC Demo)</a:t>
              </a:r>
            </a:p>
          </p:txBody>
        </p:sp>
        <p:sp>
          <p:nvSpPr>
            <p:cNvPr id="11" name="Rectangle 10">
              <a:extLst>
                <a:ext uri="{FF2B5EF4-FFF2-40B4-BE49-F238E27FC236}">
                  <a16:creationId xmlns:a16="http://schemas.microsoft.com/office/drawing/2014/main" id="{F4EFD68C-E7EA-418C-9FA7-4C4D8082C5F6}"/>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2" name="TextBox 11">
            <a:extLst>
              <a:ext uri="{FF2B5EF4-FFF2-40B4-BE49-F238E27FC236}">
                <a16:creationId xmlns:a16="http://schemas.microsoft.com/office/drawing/2014/main" id="{88E59657-2936-4764-9BAD-0E05FDFB71D4}"/>
              </a:ext>
            </a:extLst>
          </p:cNvPr>
          <p:cNvSpPr txBox="1"/>
          <p:nvPr/>
        </p:nvSpPr>
        <p:spPr>
          <a:xfrm>
            <a:off x="63500" y="482600"/>
            <a:ext cx="5333127" cy="646331"/>
          </a:xfrm>
          <a:prstGeom prst="rect">
            <a:avLst/>
          </a:prstGeom>
          <a:noFill/>
        </p:spPr>
        <p:txBody>
          <a:bodyPr wrap="none" rtlCol="0">
            <a:spAutoFit/>
          </a:bodyPr>
          <a:lstStyle/>
          <a:p>
            <a:r>
              <a:rPr lang="en-US" dirty="0"/>
              <a:t>Demo given by Michael </a:t>
            </a:r>
            <a:r>
              <a:rPr lang="en-US" dirty="0" err="1"/>
              <a:t>Lando</a:t>
            </a:r>
            <a:r>
              <a:rPr lang="en-US" dirty="0"/>
              <a:t> (Aug 21, 2018)</a:t>
            </a:r>
          </a:p>
          <a:p>
            <a:r>
              <a:rPr lang="en-US" dirty="0"/>
              <a:t>Demonstrating </a:t>
            </a:r>
            <a:r>
              <a:rPr lang="en-US" dirty="0" err="1"/>
              <a:t>software_versions</a:t>
            </a:r>
            <a:r>
              <a:rPr lang="en-US" dirty="0"/>
              <a:t> in SDC Design Studio</a:t>
            </a:r>
          </a:p>
        </p:txBody>
      </p:sp>
    </p:spTree>
    <p:extLst>
      <p:ext uri="{BB962C8B-B14F-4D97-AF65-F5344CB8AC3E}">
        <p14:creationId xmlns:p14="http://schemas.microsoft.com/office/powerpoint/2010/main" val="226158544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51788CE-1DD7-4374-9DB7-5B29AD843978}"/>
              </a:ext>
            </a:extLst>
          </p:cNvPr>
          <p:cNvPicPr>
            <a:picLocks noChangeAspect="1"/>
          </p:cNvPicPr>
          <p:nvPr/>
        </p:nvPicPr>
        <p:blipFill>
          <a:blip r:embed="rId2"/>
          <a:stretch>
            <a:fillRect/>
          </a:stretch>
        </p:blipFill>
        <p:spPr>
          <a:xfrm>
            <a:off x="0" y="648524"/>
            <a:ext cx="6858000" cy="2823482"/>
          </a:xfrm>
          <a:prstGeom prst="rect">
            <a:avLst/>
          </a:prstGeom>
          <a:ln>
            <a:solidFill>
              <a:srgbClr val="0000CC"/>
            </a:solidFill>
          </a:ln>
        </p:spPr>
      </p:pic>
      <p:pic>
        <p:nvPicPr>
          <p:cNvPr id="5" name="Picture 4">
            <a:extLst>
              <a:ext uri="{FF2B5EF4-FFF2-40B4-BE49-F238E27FC236}">
                <a16:creationId xmlns:a16="http://schemas.microsoft.com/office/drawing/2014/main" id="{83AB27F1-8AFB-45F2-8004-DDFD431C428F}"/>
              </a:ext>
            </a:extLst>
          </p:cNvPr>
          <p:cNvPicPr>
            <a:picLocks noChangeAspect="1"/>
          </p:cNvPicPr>
          <p:nvPr/>
        </p:nvPicPr>
        <p:blipFill>
          <a:blip r:embed="rId3"/>
          <a:stretch>
            <a:fillRect/>
          </a:stretch>
        </p:blipFill>
        <p:spPr>
          <a:xfrm>
            <a:off x="0" y="6119697"/>
            <a:ext cx="6858000" cy="2937218"/>
          </a:xfrm>
          <a:prstGeom prst="rect">
            <a:avLst/>
          </a:prstGeom>
          <a:ln>
            <a:solidFill>
              <a:srgbClr val="0000CC"/>
            </a:solidFill>
          </a:ln>
        </p:spPr>
      </p:pic>
      <p:pic>
        <p:nvPicPr>
          <p:cNvPr id="6" name="Picture 5">
            <a:extLst>
              <a:ext uri="{FF2B5EF4-FFF2-40B4-BE49-F238E27FC236}">
                <a16:creationId xmlns:a16="http://schemas.microsoft.com/office/drawing/2014/main" id="{DC23CEFA-4D25-44AD-97CE-E93A792DBE51}"/>
              </a:ext>
            </a:extLst>
          </p:cNvPr>
          <p:cNvPicPr>
            <a:picLocks noChangeAspect="1"/>
          </p:cNvPicPr>
          <p:nvPr/>
        </p:nvPicPr>
        <p:blipFill>
          <a:blip r:embed="rId4"/>
          <a:stretch>
            <a:fillRect/>
          </a:stretch>
        </p:blipFill>
        <p:spPr>
          <a:xfrm>
            <a:off x="0" y="3587867"/>
            <a:ext cx="6858000" cy="2401455"/>
          </a:xfrm>
          <a:prstGeom prst="rect">
            <a:avLst/>
          </a:prstGeom>
          <a:ln>
            <a:solidFill>
              <a:srgbClr val="0000CC"/>
            </a:solidFill>
          </a:ln>
        </p:spPr>
      </p:pic>
      <p:grpSp>
        <p:nvGrpSpPr>
          <p:cNvPr id="7" name="Group 6">
            <a:extLst>
              <a:ext uri="{FF2B5EF4-FFF2-40B4-BE49-F238E27FC236}">
                <a16:creationId xmlns:a16="http://schemas.microsoft.com/office/drawing/2014/main" id="{E81124AF-D001-4878-B68A-BD00045CFC00}"/>
              </a:ext>
            </a:extLst>
          </p:cNvPr>
          <p:cNvGrpSpPr/>
          <p:nvPr/>
        </p:nvGrpSpPr>
        <p:grpSpPr>
          <a:xfrm>
            <a:off x="-5269" y="-13353"/>
            <a:ext cx="6863269" cy="9157353"/>
            <a:chOff x="-5269" y="-17858"/>
            <a:chExt cx="6863269" cy="8598180"/>
          </a:xfrm>
        </p:grpSpPr>
        <p:sp>
          <p:nvSpPr>
            <p:cNvPr id="8" name="Rectangle 7">
              <a:extLst>
                <a:ext uri="{FF2B5EF4-FFF2-40B4-BE49-F238E27FC236}">
                  <a16:creationId xmlns:a16="http://schemas.microsoft.com/office/drawing/2014/main" id="{036463A7-F1A4-43AB-9F35-2965636B83D1}"/>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9" name="TextBox 8">
              <a:extLst>
                <a:ext uri="{FF2B5EF4-FFF2-40B4-BE49-F238E27FC236}">
                  <a16:creationId xmlns:a16="http://schemas.microsoft.com/office/drawing/2014/main" id="{B2FE2B20-C639-4222-8B0F-0F4C1C673CE0}"/>
                </a:ext>
              </a:extLst>
            </p:cNvPr>
            <p:cNvSpPr txBox="1"/>
            <p:nvPr/>
          </p:nvSpPr>
          <p:spPr>
            <a:xfrm>
              <a:off x="1004261" y="-17858"/>
              <a:ext cx="4855817" cy="491271"/>
            </a:xfrm>
            <a:prstGeom prst="rect">
              <a:avLst/>
            </a:prstGeom>
            <a:noFill/>
          </p:spPr>
          <p:txBody>
            <a:bodyPr wrap="none" rtlCol="0">
              <a:spAutoFit/>
            </a:bodyPr>
            <a:lstStyle/>
            <a:p>
              <a:pPr algn="ctr"/>
              <a:r>
                <a:rPr lang="en-US" sz="2800" dirty="0" err="1">
                  <a:solidFill>
                    <a:schemeClr val="bg1"/>
                  </a:solidFill>
                  <a:latin typeface="Nokia Pure Headline" pitchFamily="34" charset="0"/>
                </a:rPr>
                <a:t>software_versions</a:t>
              </a:r>
              <a:r>
                <a:rPr lang="en-US" sz="2800" dirty="0">
                  <a:solidFill>
                    <a:schemeClr val="bg1"/>
                  </a:solidFill>
                  <a:latin typeface="Nokia Pure Headline" pitchFamily="34" charset="0"/>
                </a:rPr>
                <a:t> (SDC Demo)</a:t>
              </a:r>
            </a:p>
          </p:txBody>
        </p:sp>
        <p:sp>
          <p:nvSpPr>
            <p:cNvPr id="10" name="Rectangle 9">
              <a:extLst>
                <a:ext uri="{FF2B5EF4-FFF2-40B4-BE49-F238E27FC236}">
                  <a16:creationId xmlns:a16="http://schemas.microsoft.com/office/drawing/2014/main" id="{59DD80A3-B1DC-4B02-9D59-F541D01F098A}"/>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15289196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64E203E-99A6-4F5C-9944-A1634040ECEA}"/>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68D06213-B559-4E2F-B5FD-F22AE2CDB473}"/>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465795F-43BD-4964-A09E-93F4F47D7346}"/>
                </a:ext>
              </a:extLst>
            </p:cNvPr>
            <p:cNvSpPr txBox="1"/>
            <p:nvPr/>
          </p:nvSpPr>
          <p:spPr>
            <a:xfrm>
              <a:off x="1886716" y="-17858"/>
              <a:ext cx="3090911" cy="491271"/>
            </a:xfrm>
            <a:prstGeom prst="rect">
              <a:avLst/>
            </a:prstGeom>
            <a:noFill/>
          </p:spPr>
          <p:txBody>
            <a:bodyPr wrap="none" rtlCol="0">
              <a:spAutoFit/>
            </a:bodyPr>
            <a:lstStyle/>
            <a:p>
              <a:pPr algn="ctr"/>
              <a:r>
                <a:rPr lang="en-US" sz="2800" dirty="0">
                  <a:solidFill>
                    <a:srgbClr val="FF0000"/>
                  </a:solidFill>
                  <a:latin typeface="Nokia Pure Headline" pitchFamily="34" charset="0"/>
                </a:rPr>
                <a:t>VERSION</a:t>
              </a:r>
              <a:r>
                <a:rPr lang="en-US" sz="2800" dirty="0">
                  <a:solidFill>
                    <a:schemeClr val="bg1"/>
                  </a:solidFill>
                  <a:latin typeface="Nokia Pure Headline" pitchFamily="34" charset="0"/>
                </a:rPr>
                <a:t> CONCEPT</a:t>
              </a:r>
            </a:p>
          </p:txBody>
        </p:sp>
        <p:sp>
          <p:nvSpPr>
            <p:cNvPr id="7" name="Rectangle 6">
              <a:extLst>
                <a:ext uri="{FF2B5EF4-FFF2-40B4-BE49-F238E27FC236}">
                  <a16:creationId xmlns:a16="http://schemas.microsoft.com/office/drawing/2014/main" id="{9E0CD97B-856D-4D92-9841-11D42B561628}"/>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Rectangle 7">
            <a:extLst>
              <a:ext uri="{FF2B5EF4-FFF2-40B4-BE49-F238E27FC236}">
                <a16:creationId xmlns:a16="http://schemas.microsoft.com/office/drawing/2014/main" id="{1AB10FBF-FE5E-47C5-B9E8-B447987D817B}"/>
              </a:ext>
            </a:extLst>
          </p:cNvPr>
          <p:cNvSpPr/>
          <p:nvPr/>
        </p:nvSpPr>
        <p:spPr>
          <a:xfrm>
            <a:off x="318915" y="4081455"/>
            <a:ext cx="6193117" cy="3089583"/>
          </a:xfrm>
          <a:prstGeom prst="rect">
            <a:avLst/>
          </a:prstGeom>
          <a:no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8BB0E12E-DC1F-4B84-8C77-C72822B060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4584" y="4332651"/>
            <a:ext cx="697938" cy="697938"/>
          </a:xfrm>
          <a:prstGeom prst="rect">
            <a:avLst/>
          </a:prstGeom>
        </p:spPr>
      </p:pic>
      <p:pic>
        <p:nvPicPr>
          <p:cNvPr id="10" name="Picture 2">
            <a:extLst>
              <a:ext uri="{FF2B5EF4-FFF2-40B4-BE49-F238E27FC236}">
                <a16:creationId xmlns:a16="http://schemas.microsoft.com/office/drawing/2014/main" id="{0C6BE8F5-942B-4D76-872A-6EBC0315CABB}"/>
              </a:ext>
            </a:extLst>
          </p:cNvPr>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18143" y="6065556"/>
            <a:ext cx="890819" cy="510622"/>
          </a:xfrm>
          <a:prstGeom prst="rect">
            <a:avLst/>
          </a:prstGeom>
          <a:noFill/>
          <a:ln w="9525">
            <a:noFill/>
            <a:miter lim="800000"/>
            <a:headEnd/>
            <a:tailEnd/>
          </a:ln>
        </p:spPr>
      </p:pic>
      <p:pic>
        <p:nvPicPr>
          <p:cNvPr id="11" name="Picture 2" descr="C:\Users\cheung\AppData\Local\Temp\SNAGHTML648e60b.PNG">
            <a:extLst>
              <a:ext uri="{FF2B5EF4-FFF2-40B4-BE49-F238E27FC236}">
                <a16:creationId xmlns:a16="http://schemas.microsoft.com/office/drawing/2014/main" id="{DD56C949-ED91-4A60-853F-A9D88864654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7743" y="2309756"/>
            <a:ext cx="611620" cy="790235"/>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8CFB7FA6-2F84-4BA8-9F78-ED36FD403318}"/>
              </a:ext>
            </a:extLst>
          </p:cNvPr>
          <p:cNvSpPr txBox="1"/>
          <p:nvPr/>
        </p:nvSpPr>
        <p:spPr>
          <a:xfrm>
            <a:off x="1604616" y="4081456"/>
            <a:ext cx="4791761" cy="1477328"/>
          </a:xfrm>
          <a:prstGeom prst="rect">
            <a:avLst/>
          </a:prstGeom>
          <a:noFill/>
        </p:spPr>
        <p:txBody>
          <a:bodyPr wrap="none" rtlCol="0">
            <a:spAutoFit/>
          </a:bodyPr>
          <a:lstStyle/>
          <a:p>
            <a:r>
              <a:rPr lang="en-US" b="1" dirty="0">
                <a:solidFill>
                  <a:srgbClr val="FF0000"/>
                </a:solidFill>
              </a:rPr>
              <a:t>PNF Software (version)</a:t>
            </a:r>
          </a:p>
          <a:p>
            <a:r>
              <a:rPr lang="en-US" dirty="0"/>
              <a:t>[Detected Software, Expected Software]</a:t>
            </a:r>
          </a:p>
          <a:p>
            <a:r>
              <a:rPr lang="en-US" b="1" dirty="0"/>
              <a:t>DETECTED PNF S/W – </a:t>
            </a:r>
            <a:r>
              <a:rPr lang="en-US" dirty="0"/>
              <a:t>[Partition1 “Active”] 12345</a:t>
            </a:r>
            <a:endParaRPr lang="en-US" b="1" dirty="0"/>
          </a:p>
          <a:p>
            <a:r>
              <a:rPr lang="en-US" dirty="0"/>
              <a:t>	[Part 2] 67890 [Recovery Partition] 00010</a:t>
            </a:r>
          </a:p>
          <a:p>
            <a:r>
              <a:rPr lang="en-US" b="1" dirty="0"/>
              <a:t>ONAP EXPECTED PNF S/W </a:t>
            </a:r>
            <a:r>
              <a:rPr lang="en-US" dirty="0"/>
              <a:t>3.0 (modeling)</a:t>
            </a:r>
          </a:p>
        </p:txBody>
      </p:sp>
      <p:sp>
        <p:nvSpPr>
          <p:cNvPr id="13" name="TextBox 12">
            <a:extLst>
              <a:ext uri="{FF2B5EF4-FFF2-40B4-BE49-F238E27FC236}">
                <a16:creationId xmlns:a16="http://schemas.microsoft.com/office/drawing/2014/main" id="{5B67F83E-2B41-4E49-9FAD-3C6F3B461C0B}"/>
              </a:ext>
            </a:extLst>
          </p:cNvPr>
          <p:cNvSpPr txBox="1"/>
          <p:nvPr/>
        </p:nvSpPr>
        <p:spPr>
          <a:xfrm>
            <a:off x="1572469" y="2370535"/>
            <a:ext cx="3384837" cy="923330"/>
          </a:xfrm>
          <a:prstGeom prst="rect">
            <a:avLst/>
          </a:prstGeom>
          <a:noFill/>
        </p:spPr>
        <p:txBody>
          <a:bodyPr wrap="none" rtlCol="0">
            <a:spAutoFit/>
          </a:bodyPr>
          <a:lstStyle/>
          <a:p>
            <a:r>
              <a:rPr lang="en-US" b="1" dirty="0">
                <a:solidFill>
                  <a:srgbClr val="FF0000"/>
                </a:solidFill>
              </a:rPr>
              <a:t>PNF-Package (version)</a:t>
            </a:r>
          </a:p>
          <a:p>
            <a:r>
              <a:rPr lang="en-US" dirty="0"/>
              <a:t>Minimal </a:t>
            </a:r>
            <a:r>
              <a:rPr lang="en-US" dirty="0" err="1"/>
              <a:t>PNFPackage</a:t>
            </a:r>
            <a:r>
              <a:rPr lang="en-US" dirty="0"/>
              <a:t> version = 7.1</a:t>
            </a:r>
          </a:p>
          <a:p>
            <a:r>
              <a:rPr lang="en-US" dirty="0"/>
              <a:t>(SDC Versions the Package)</a:t>
            </a:r>
          </a:p>
        </p:txBody>
      </p:sp>
      <p:sp>
        <p:nvSpPr>
          <p:cNvPr id="14" name="TextBox 13">
            <a:extLst>
              <a:ext uri="{FF2B5EF4-FFF2-40B4-BE49-F238E27FC236}">
                <a16:creationId xmlns:a16="http://schemas.microsoft.com/office/drawing/2014/main" id="{5CB8A100-ED79-4B1F-9067-758E88229ADF}"/>
              </a:ext>
            </a:extLst>
          </p:cNvPr>
          <p:cNvSpPr txBox="1"/>
          <p:nvPr/>
        </p:nvSpPr>
        <p:spPr>
          <a:xfrm>
            <a:off x="1588604" y="5720703"/>
            <a:ext cx="2451312" cy="1200329"/>
          </a:xfrm>
          <a:prstGeom prst="rect">
            <a:avLst/>
          </a:prstGeom>
          <a:noFill/>
        </p:spPr>
        <p:txBody>
          <a:bodyPr wrap="none" rtlCol="0">
            <a:spAutoFit/>
          </a:bodyPr>
          <a:lstStyle/>
          <a:p>
            <a:r>
              <a:rPr lang="en-US" b="1" dirty="0">
                <a:solidFill>
                  <a:srgbClr val="FF0000"/>
                </a:solidFill>
              </a:rPr>
              <a:t>PNF Hardware (version)</a:t>
            </a:r>
          </a:p>
          <a:p>
            <a:r>
              <a:rPr lang="en-US" dirty="0"/>
              <a:t>Hardware Version</a:t>
            </a:r>
          </a:p>
          <a:p>
            <a:r>
              <a:rPr lang="en-US" dirty="0"/>
              <a:t>Firmware Version</a:t>
            </a:r>
          </a:p>
          <a:p>
            <a:r>
              <a:rPr lang="en-US" dirty="0"/>
              <a:t>Product Model version</a:t>
            </a:r>
          </a:p>
        </p:txBody>
      </p:sp>
      <p:pic>
        <p:nvPicPr>
          <p:cNvPr id="15" name="Picture 2" descr="C:\Users\cheung\AppData\Local\Temp\SNAGHTML648e60b.PNG">
            <a:extLst>
              <a:ext uri="{FF2B5EF4-FFF2-40B4-BE49-F238E27FC236}">
                <a16:creationId xmlns:a16="http://schemas.microsoft.com/office/drawing/2014/main" id="{D49A1C34-9264-460E-B9F2-9CEDCE2F3FF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7743" y="1278563"/>
            <a:ext cx="611620" cy="790235"/>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7135289F-0BF7-4BC9-9A0B-459153BA4681}"/>
              </a:ext>
            </a:extLst>
          </p:cNvPr>
          <p:cNvSpPr txBox="1"/>
          <p:nvPr/>
        </p:nvSpPr>
        <p:spPr>
          <a:xfrm>
            <a:off x="1555681" y="1212015"/>
            <a:ext cx="2521781" cy="923330"/>
          </a:xfrm>
          <a:prstGeom prst="rect">
            <a:avLst/>
          </a:prstGeom>
          <a:noFill/>
        </p:spPr>
        <p:txBody>
          <a:bodyPr wrap="none" rtlCol="0">
            <a:spAutoFit/>
          </a:bodyPr>
          <a:lstStyle/>
          <a:p>
            <a:r>
              <a:rPr lang="en-US" b="1" dirty="0">
                <a:solidFill>
                  <a:srgbClr val="FF0000"/>
                </a:solidFill>
              </a:rPr>
              <a:t>PNF-Descriptor (version)</a:t>
            </a:r>
          </a:p>
          <a:p>
            <a:r>
              <a:rPr lang="en-US" i="1" dirty="0"/>
              <a:t>Vendor Provided</a:t>
            </a:r>
          </a:p>
          <a:p>
            <a:r>
              <a:rPr lang="en-US" dirty="0"/>
              <a:t>PNFD version = 6</a:t>
            </a:r>
          </a:p>
        </p:txBody>
      </p:sp>
      <p:pic>
        <p:nvPicPr>
          <p:cNvPr id="17" name="Picture 16">
            <a:extLst>
              <a:ext uri="{FF2B5EF4-FFF2-40B4-BE49-F238E27FC236}">
                <a16:creationId xmlns:a16="http://schemas.microsoft.com/office/drawing/2014/main" id="{6AD11908-321E-4598-A325-E2A47EB712B2}"/>
              </a:ext>
            </a:extLst>
          </p:cNvPr>
          <p:cNvPicPr>
            <a:picLocks noChangeAspect="1"/>
          </p:cNvPicPr>
          <p:nvPr/>
        </p:nvPicPr>
        <p:blipFill>
          <a:blip r:embed="rId5"/>
          <a:stretch>
            <a:fillRect/>
          </a:stretch>
        </p:blipFill>
        <p:spPr>
          <a:xfrm>
            <a:off x="4807083" y="2265068"/>
            <a:ext cx="1704948" cy="928588"/>
          </a:xfrm>
          <a:prstGeom prst="rect">
            <a:avLst/>
          </a:prstGeom>
        </p:spPr>
      </p:pic>
      <p:sp>
        <p:nvSpPr>
          <p:cNvPr id="18" name="TextBox 17">
            <a:extLst>
              <a:ext uri="{FF2B5EF4-FFF2-40B4-BE49-F238E27FC236}">
                <a16:creationId xmlns:a16="http://schemas.microsoft.com/office/drawing/2014/main" id="{6046DAB9-2D08-41FA-908D-1BF267E2C8DF}"/>
              </a:ext>
            </a:extLst>
          </p:cNvPr>
          <p:cNvSpPr txBox="1"/>
          <p:nvPr/>
        </p:nvSpPr>
        <p:spPr>
          <a:xfrm>
            <a:off x="230017" y="679936"/>
            <a:ext cx="5181996" cy="369332"/>
          </a:xfrm>
          <a:prstGeom prst="rect">
            <a:avLst/>
          </a:prstGeom>
          <a:noFill/>
        </p:spPr>
        <p:txBody>
          <a:bodyPr wrap="none" rtlCol="0">
            <a:spAutoFit/>
          </a:bodyPr>
          <a:lstStyle/>
          <a:p>
            <a:r>
              <a:rPr lang="en-US" b="1" dirty="0"/>
              <a:t>Diagram of Software Version Management for a PNF</a:t>
            </a:r>
          </a:p>
        </p:txBody>
      </p:sp>
      <p:sp>
        <p:nvSpPr>
          <p:cNvPr id="19" name="Rectangle 18">
            <a:extLst>
              <a:ext uri="{FF2B5EF4-FFF2-40B4-BE49-F238E27FC236}">
                <a16:creationId xmlns:a16="http://schemas.microsoft.com/office/drawing/2014/main" id="{DCB167D2-A09C-4778-A4A0-A9437C006681}"/>
              </a:ext>
            </a:extLst>
          </p:cNvPr>
          <p:cNvSpPr/>
          <p:nvPr/>
        </p:nvSpPr>
        <p:spPr>
          <a:xfrm>
            <a:off x="318914" y="1110824"/>
            <a:ext cx="6193117" cy="2729268"/>
          </a:xfrm>
          <a:prstGeom prst="rect">
            <a:avLst/>
          </a:prstGeom>
          <a:no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992208DE-55EC-462B-99FF-8D28BDF78691}"/>
              </a:ext>
            </a:extLst>
          </p:cNvPr>
          <p:cNvSpPr txBox="1"/>
          <p:nvPr/>
        </p:nvSpPr>
        <p:spPr>
          <a:xfrm>
            <a:off x="368300" y="7171038"/>
            <a:ext cx="3668120" cy="1815882"/>
          </a:xfrm>
          <a:prstGeom prst="rect">
            <a:avLst/>
          </a:prstGeom>
          <a:noFill/>
        </p:spPr>
        <p:txBody>
          <a:bodyPr wrap="none" rtlCol="0">
            <a:spAutoFit/>
          </a:bodyPr>
          <a:lstStyle/>
          <a:p>
            <a:r>
              <a:rPr lang="en-US" sz="1400" dirty="0"/>
              <a:t>Vendor Release – VID match PNF avail in system</a:t>
            </a:r>
          </a:p>
          <a:p>
            <a:r>
              <a:rPr lang="en-US" sz="1400" dirty="0"/>
              <a:t>S/W version management – Use casa </a:t>
            </a:r>
          </a:p>
          <a:p>
            <a:r>
              <a:rPr lang="en-US" sz="1400" dirty="0"/>
              <a:t>  Troubleshoot</a:t>
            </a:r>
          </a:p>
          <a:p>
            <a:r>
              <a:rPr lang="en-US" sz="1400" dirty="0"/>
              <a:t>   Network Analysis</a:t>
            </a:r>
          </a:p>
          <a:p>
            <a:r>
              <a:rPr lang="en-US" sz="1400" dirty="0"/>
              <a:t>  Correlation Version</a:t>
            </a:r>
          </a:p>
          <a:p>
            <a:r>
              <a:rPr lang="en-US" sz="1400" dirty="0"/>
              <a:t>  Error Checking</a:t>
            </a:r>
          </a:p>
          <a:p>
            <a:r>
              <a:rPr lang="en-US" sz="1400" dirty="0"/>
              <a:t>   Modeling informational </a:t>
            </a:r>
          </a:p>
          <a:p>
            <a:r>
              <a:rPr lang="en-US" sz="1400" dirty="0"/>
              <a:t>   Network Planning</a:t>
            </a:r>
          </a:p>
        </p:txBody>
      </p:sp>
      <p:sp>
        <p:nvSpPr>
          <p:cNvPr id="3" name="TextBox 2">
            <a:extLst>
              <a:ext uri="{FF2B5EF4-FFF2-40B4-BE49-F238E27FC236}">
                <a16:creationId xmlns:a16="http://schemas.microsoft.com/office/drawing/2014/main" id="{2299545A-F7B1-4777-A6CD-D18E78E8C71F}"/>
              </a:ext>
            </a:extLst>
          </p:cNvPr>
          <p:cNvSpPr txBox="1"/>
          <p:nvPr/>
        </p:nvSpPr>
        <p:spPr>
          <a:xfrm>
            <a:off x="3571875" y="7937034"/>
            <a:ext cx="3237476" cy="1077218"/>
          </a:xfrm>
          <a:prstGeom prst="rect">
            <a:avLst/>
          </a:prstGeom>
          <a:noFill/>
        </p:spPr>
        <p:txBody>
          <a:bodyPr wrap="square" rtlCol="0">
            <a:spAutoFit/>
          </a:bodyPr>
          <a:lstStyle/>
          <a:p>
            <a:r>
              <a:rPr lang="en-US" sz="1600" dirty="0" err="1"/>
              <a:t>OPENStack</a:t>
            </a:r>
            <a:r>
              <a:rPr lang="en-US" sz="1600" dirty="0"/>
              <a:t> – Image Repository in Glance. In VNF service designer request different version of S/W than is one in PNF itself</a:t>
            </a:r>
          </a:p>
        </p:txBody>
      </p:sp>
    </p:spTree>
    <p:extLst>
      <p:ext uri="{BB962C8B-B14F-4D97-AF65-F5344CB8AC3E}">
        <p14:creationId xmlns:p14="http://schemas.microsoft.com/office/powerpoint/2010/main" val="3218170241"/>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874DB5E7-E9A5-4BAB-8D1B-229193980DFE}"/>
              </a:ext>
            </a:extLst>
          </p:cNvPr>
          <p:cNvGrpSpPr/>
          <p:nvPr/>
        </p:nvGrpSpPr>
        <p:grpSpPr>
          <a:xfrm>
            <a:off x="438150" y="648385"/>
            <a:ext cx="5843638" cy="8345986"/>
            <a:chOff x="438150" y="648385"/>
            <a:chExt cx="5843638" cy="7032579"/>
          </a:xfrm>
        </p:grpSpPr>
        <p:pic>
          <p:nvPicPr>
            <p:cNvPr id="2" name="Picture 1">
              <a:extLst>
                <a:ext uri="{FF2B5EF4-FFF2-40B4-BE49-F238E27FC236}">
                  <a16:creationId xmlns:a16="http://schemas.microsoft.com/office/drawing/2014/main" id="{57F8684A-3169-4BE3-8608-7CE3E228BC91}"/>
                </a:ext>
              </a:extLst>
            </p:cNvPr>
            <p:cNvPicPr>
              <a:picLocks noChangeAspect="1"/>
            </p:cNvPicPr>
            <p:nvPr/>
          </p:nvPicPr>
          <p:blipFill>
            <a:blip r:embed="rId2"/>
            <a:stretch>
              <a:fillRect/>
            </a:stretch>
          </p:blipFill>
          <p:spPr>
            <a:xfrm>
              <a:off x="438150" y="648385"/>
              <a:ext cx="5843638" cy="1910902"/>
            </a:xfrm>
            <a:prstGeom prst="rect">
              <a:avLst/>
            </a:prstGeom>
            <a:ln>
              <a:solidFill>
                <a:srgbClr val="0000CC"/>
              </a:solidFill>
            </a:ln>
          </p:spPr>
        </p:pic>
        <p:pic>
          <p:nvPicPr>
            <p:cNvPr id="3" name="Picture 2">
              <a:extLst>
                <a:ext uri="{FF2B5EF4-FFF2-40B4-BE49-F238E27FC236}">
                  <a16:creationId xmlns:a16="http://schemas.microsoft.com/office/drawing/2014/main" id="{115EF8F0-1E64-434F-850D-ACBFC167869F}"/>
                </a:ext>
              </a:extLst>
            </p:cNvPr>
            <p:cNvPicPr>
              <a:picLocks noChangeAspect="1"/>
            </p:cNvPicPr>
            <p:nvPr/>
          </p:nvPicPr>
          <p:blipFill>
            <a:blip r:embed="rId3"/>
            <a:stretch>
              <a:fillRect/>
            </a:stretch>
          </p:blipFill>
          <p:spPr>
            <a:xfrm>
              <a:off x="438150" y="2657030"/>
              <a:ext cx="5843638" cy="2441911"/>
            </a:xfrm>
            <a:prstGeom prst="rect">
              <a:avLst/>
            </a:prstGeom>
            <a:ln>
              <a:solidFill>
                <a:srgbClr val="0000CC"/>
              </a:solidFill>
            </a:ln>
          </p:spPr>
        </p:pic>
        <p:pic>
          <p:nvPicPr>
            <p:cNvPr id="5" name="Picture 4">
              <a:extLst>
                <a:ext uri="{FF2B5EF4-FFF2-40B4-BE49-F238E27FC236}">
                  <a16:creationId xmlns:a16="http://schemas.microsoft.com/office/drawing/2014/main" id="{698EF155-8E3B-4004-AD5F-4EF47E462D29}"/>
                </a:ext>
              </a:extLst>
            </p:cNvPr>
            <p:cNvPicPr>
              <a:picLocks noChangeAspect="1"/>
            </p:cNvPicPr>
            <p:nvPr/>
          </p:nvPicPr>
          <p:blipFill>
            <a:blip r:embed="rId4"/>
            <a:stretch>
              <a:fillRect/>
            </a:stretch>
          </p:blipFill>
          <p:spPr>
            <a:xfrm>
              <a:off x="438150" y="5188218"/>
              <a:ext cx="5843638" cy="2492746"/>
            </a:xfrm>
            <a:prstGeom prst="rect">
              <a:avLst/>
            </a:prstGeom>
            <a:ln>
              <a:solidFill>
                <a:srgbClr val="0000CC"/>
              </a:solidFill>
            </a:ln>
          </p:spPr>
        </p:pic>
      </p:grpSp>
      <p:grpSp>
        <p:nvGrpSpPr>
          <p:cNvPr id="7" name="Group 6">
            <a:extLst>
              <a:ext uri="{FF2B5EF4-FFF2-40B4-BE49-F238E27FC236}">
                <a16:creationId xmlns:a16="http://schemas.microsoft.com/office/drawing/2014/main" id="{DC88D073-0D55-4C37-8773-8440E9ED43C4}"/>
              </a:ext>
            </a:extLst>
          </p:cNvPr>
          <p:cNvGrpSpPr/>
          <p:nvPr/>
        </p:nvGrpSpPr>
        <p:grpSpPr>
          <a:xfrm>
            <a:off x="-5269" y="-13353"/>
            <a:ext cx="6863269" cy="9157353"/>
            <a:chOff x="-5269" y="-17858"/>
            <a:chExt cx="6863269" cy="8598180"/>
          </a:xfrm>
        </p:grpSpPr>
        <p:sp>
          <p:nvSpPr>
            <p:cNvPr id="8" name="Rectangle 7">
              <a:extLst>
                <a:ext uri="{FF2B5EF4-FFF2-40B4-BE49-F238E27FC236}">
                  <a16:creationId xmlns:a16="http://schemas.microsoft.com/office/drawing/2014/main" id="{CDA018C9-8DFC-453A-95A9-5B27A869B91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9" name="TextBox 8">
              <a:extLst>
                <a:ext uri="{FF2B5EF4-FFF2-40B4-BE49-F238E27FC236}">
                  <a16:creationId xmlns:a16="http://schemas.microsoft.com/office/drawing/2014/main" id="{8C48F00E-0502-4593-B0E3-A7A470D67CF3}"/>
                </a:ext>
              </a:extLst>
            </p:cNvPr>
            <p:cNvSpPr txBox="1"/>
            <p:nvPr/>
          </p:nvSpPr>
          <p:spPr>
            <a:xfrm>
              <a:off x="1004261" y="-17858"/>
              <a:ext cx="4855817" cy="491271"/>
            </a:xfrm>
            <a:prstGeom prst="rect">
              <a:avLst/>
            </a:prstGeom>
            <a:noFill/>
          </p:spPr>
          <p:txBody>
            <a:bodyPr wrap="none" rtlCol="0">
              <a:spAutoFit/>
            </a:bodyPr>
            <a:lstStyle/>
            <a:p>
              <a:pPr algn="ctr"/>
              <a:r>
                <a:rPr lang="en-US" sz="2800" dirty="0" err="1">
                  <a:solidFill>
                    <a:schemeClr val="bg1"/>
                  </a:solidFill>
                  <a:latin typeface="Nokia Pure Headline" pitchFamily="34" charset="0"/>
                </a:rPr>
                <a:t>software_versions</a:t>
              </a:r>
              <a:r>
                <a:rPr lang="en-US" sz="2800" dirty="0">
                  <a:solidFill>
                    <a:schemeClr val="bg1"/>
                  </a:solidFill>
                  <a:latin typeface="Nokia Pure Headline" pitchFamily="34" charset="0"/>
                </a:rPr>
                <a:t> (SDC Demo)</a:t>
              </a:r>
            </a:p>
          </p:txBody>
        </p:sp>
        <p:sp>
          <p:nvSpPr>
            <p:cNvPr id="10" name="Rectangle 9">
              <a:extLst>
                <a:ext uri="{FF2B5EF4-FFF2-40B4-BE49-F238E27FC236}">
                  <a16:creationId xmlns:a16="http://schemas.microsoft.com/office/drawing/2014/main" id="{D09DB914-0036-4D2F-B573-6C616AD24F5F}"/>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1798770982"/>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0B5073C-A621-4696-9210-4EA8939DDFD0}"/>
              </a:ext>
            </a:extLst>
          </p:cNvPr>
          <p:cNvPicPr>
            <a:picLocks noChangeAspect="1"/>
          </p:cNvPicPr>
          <p:nvPr/>
        </p:nvPicPr>
        <p:blipFill>
          <a:blip r:embed="rId2"/>
          <a:stretch>
            <a:fillRect/>
          </a:stretch>
        </p:blipFill>
        <p:spPr>
          <a:xfrm>
            <a:off x="0" y="906085"/>
            <a:ext cx="6858000" cy="2688601"/>
          </a:xfrm>
          <a:prstGeom prst="rect">
            <a:avLst/>
          </a:prstGeom>
          <a:ln>
            <a:solidFill>
              <a:srgbClr val="0000CC"/>
            </a:solidFill>
          </a:ln>
        </p:spPr>
      </p:pic>
      <p:pic>
        <p:nvPicPr>
          <p:cNvPr id="3" name="Picture 2">
            <a:extLst>
              <a:ext uri="{FF2B5EF4-FFF2-40B4-BE49-F238E27FC236}">
                <a16:creationId xmlns:a16="http://schemas.microsoft.com/office/drawing/2014/main" id="{3A3E4A96-E2BA-4011-BDC3-AA779685F518}"/>
              </a:ext>
            </a:extLst>
          </p:cNvPr>
          <p:cNvPicPr>
            <a:picLocks noChangeAspect="1"/>
          </p:cNvPicPr>
          <p:nvPr/>
        </p:nvPicPr>
        <p:blipFill>
          <a:blip r:embed="rId3"/>
          <a:stretch>
            <a:fillRect/>
          </a:stretch>
        </p:blipFill>
        <p:spPr>
          <a:xfrm>
            <a:off x="0" y="3833937"/>
            <a:ext cx="6858000" cy="3786188"/>
          </a:xfrm>
          <a:prstGeom prst="rect">
            <a:avLst/>
          </a:prstGeom>
          <a:ln>
            <a:solidFill>
              <a:srgbClr val="0000CC"/>
            </a:solidFill>
          </a:ln>
        </p:spPr>
      </p:pic>
      <p:grpSp>
        <p:nvGrpSpPr>
          <p:cNvPr id="5" name="Group 4">
            <a:extLst>
              <a:ext uri="{FF2B5EF4-FFF2-40B4-BE49-F238E27FC236}">
                <a16:creationId xmlns:a16="http://schemas.microsoft.com/office/drawing/2014/main" id="{206D7748-6946-4DE8-8D05-9414A83E8B67}"/>
              </a:ext>
            </a:extLst>
          </p:cNvPr>
          <p:cNvGrpSpPr/>
          <p:nvPr/>
        </p:nvGrpSpPr>
        <p:grpSpPr>
          <a:xfrm>
            <a:off x="-5269" y="-13353"/>
            <a:ext cx="6863269" cy="9157353"/>
            <a:chOff x="-5269" y="-17858"/>
            <a:chExt cx="6863269" cy="8598180"/>
          </a:xfrm>
        </p:grpSpPr>
        <p:sp>
          <p:nvSpPr>
            <p:cNvPr id="6" name="Rectangle 5">
              <a:extLst>
                <a:ext uri="{FF2B5EF4-FFF2-40B4-BE49-F238E27FC236}">
                  <a16:creationId xmlns:a16="http://schemas.microsoft.com/office/drawing/2014/main" id="{82773F95-5FC3-47B9-BBDD-4B0852B8448D}"/>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97CE399B-4172-4DDF-993C-B7885EEEDFBD}"/>
                </a:ext>
              </a:extLst>
            </p:cNvPr>
            <p:cNvSpPr txBox="1"/>
            <p:nvPr/>
          </p:nvSpPr>
          <p:spPr>
            <a:xfrm>
              <a:off x="1004261" y="-17858"/>
              <a:ext cx="4855817" cy="491271"/>
            </a:xfrm>
            <a:prstGeom prst="rect">
              <a:avLst/>
            </a:prstGeom>
            <a:noFill/>
          </p:spPr>
          <p:txBody>
            <a:bodyPr wrap="none" rtlCol="0">
              <a:spAutoFit/>
            </a:bodyPr>
            <a:lstStyle/>
            <a:p>
              <a:pPr algn="ctr"/>
              <a:r>
                <a:rPr lang="en-US" sz="2800" dirty="0" err="1">
                  <a:solidFill>
                    <a:schemeClr val="bg1"/>
                  </a:solidFill>
                  <a:latin typeface="Nokia Pure Headline" pitchFamily="34" charset="0"/>
                </a:rPr>
                <a:t>software_versions</a:t>
              </a:r>
              <a:r>
                <a:rPr lang="en-US" sz="2800" dirty="0">
                  <a:solidFill>
                    <a:schemeClr val="bg1"/>
                  </a:solidFill>
                  <a:latin typeface="Nokia Pure Headline" pitchFamily="34" charset="0"/>
                </a:rPr>
                <a:t> (SDC Demo)</a:t>
              </a:r>
            </a:p>
          </p:txBody>
        </p:sp>
        <p:sp>
          <p:nvSpPr>
            <p:cNvPr id="8" name="Rectangle 7">
              <a:extLst>
                <a:ext uri="{FF2B5EF4-FFF2-40B4-BE49-F238E27FC236}">
                  <a16:creationId xmlns:a16="http://schemas.microsoft.com/office/drawing/2014/main" id="{9801F497-786F-46B7-AABB-C5F4EF9E7FE2}"/>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538782075"/>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8E89991-4764-44A9-A57D-28795CFAB8D1}"/>
              </a:ext>
            </a:extLst>
          </p:cNvPr>
          <p:cNvPicPr>
            <a:picLocks noChangeAspect="1"/>
          </p:cNvPicPr>
          <p:nvPr/>
        </p:nvPicPr>
        <p:blipFill>
          <a:blip r:embed="rId2"/>
          <a:stretch>
            <a:fillRect/>
          </a:stretch>
        </p:blipFill>
        <p:spPr>
          <a:xfrm>
            <a:off x="0" y="0"/>
            <a:ext cx="6858000" cy="4998203"/>
          </a:xfrm>
          <a:prstGeom prst="rect">
            <a:avLst/>
          </a:prstGeom>
        </p:spPr>
      </p:pic>
      <p:pic>
        <p:nvPicPr>
          <p:cNvPr id="5" name="Picture 4">
            <a:extLst>
              <a:ext uri="{FF2B5EF4-FFF2-40B4-BE49-F238E27FC236}">
                <a16:creationId xmlns:a16="http://schemas.microsoft.com/office/drawing/2014/main" id="{DA929FFD-3C98-4736-8161-260BB37AFADB}"/>
              </a:ext>
            </a:extLst>
          </p:cNvPr>
          <p:cNvPicPr>
            <a:picLocks noChangeAspect="1"/>
          </p:cNvPicPr>
          <p:nvPr/>
        </p:nvPicPr>
        <p:blipFill>
          <a:blip r:embed="rId3"/>
          <a:stretch>
            <a:fillRect/>
          </a:stretch>
        </p:blipFill>
        <p:spPr>
          <a:xfrm>
            <a:off x="176619" y="4084034"/>
            <a:ext cx="6504762" cy="4933333"/>
          </a:xfrm>
          <a:prstGeom prst="rect">
            <a:avLst/>
          </a:prstGeom>
        </p:spPr>
      </p:pic>
    </p:spTree>
    <p:extLst>
      <p:ext uri="{BB962C8B-B14F-4D97-AF65-F5344CB8AC3E}">
        <p14:creationId xmlns:p14="http://schemas.microsoft.com/office/powerpoint/2010/main" val="3289089898"/>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794ADE5-3E92-4C72-9217-3A0720E19859}"/>
              </a:ext>
            </a:extLst>
          </p:cNvPr>
          <p:cNvPicPr>
            <a:picLocks noChangeAspect="1"/>
          </p:cNvPicPr>
          <p:nvPr/>
        </p:nvPicPr>
        <p:blipFill>
          <a:blip r:embed="rId2"/>
          <a:stretch>
            <a:fillRect/>
          </a:stretch>
        </p:blipFill>
        <p:spPr>
          <a:xfrm>
            <a:off x="0" y="0"/>
            <a:ext cx="6858000" cy="4980214"/>
          </a:xfrm>
          <a:prstGeom prst="rect">
            <a:avLst/>
          </a:prstGeom>
        </p:spPr>
      </p:pic>
      <p:pic>
        <p:nvPicPr>
          <p:cNvPr id="2" name="Picture 1">
            <a:extLst>
              <a:ext uri="{FF2B5EF4-FFF2-40B4-BE49-F238E27FC236}">
                <a16:creationId xmlns:a16="http://schemas.microsoft.com/office/drawing/2014/main" id="{2F99E2C6-A20D-4054-84AC-0D1B4F2BC06F}"/>
              </a:ext>
            </a:extLst>
          </p:cNvPr>
          <p:cNvPicPr>
            <a:picLocks noChangeAspect="1"/>
          </p:cNvPicPr>
          <p:nvPr/>
        </p:nvPicPr>
        <p:blipFill>
          <a:blip r:embed="rId3"/>
          <a:stretch>
            <a:fillRect/>
          </a:stretch>
        </p:blipFill>
        <p:spPr>
          <a:xfrm>
            <a:off x="1443038" y="4980214"/>
            <a:ext cx="3728750" cy="3728750"/>
          </a:xfrm>
          <a:prstGeom prst="rect">
            <a:avLst/>
          </a:prstGeom>
        </p:spPr>
      </p:pic>
    </p:spTree>
    <p:extLst>
      <p:ext uri="{BB962C8B-B14F-4D97-AF65-F5344CB8AC3E}">
        <p14:creationId xmlns:p14="http://schemas.microsoft.com/office/powerpoint/2010/main" val="2213583241"/>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F84C3BF-6E0C-4944-891A-1E97BA8460A0}"/>
              </a:ext>
            </a:extLst>
          </p:cNvPr>
          <p:cNvPicPr>
            <a:picLocks noChangeAspect="1"/>
          </p:cNvPicPr>
          <p:nvPr/>
        </p:nvPicPr>
        <p:blipFill>
          <a:blip r:embed="rId2"/>
          <a:stretch>
            <a:fillRect/>
          </a:stretch>
        </p:blipFill>
        <p:spPr>
          <a:xfrm>
            <a:off x="181348" y="724200"/>
            <a:ext cx="6390901" cy="5139180"/>
          </a:xfrm>
          <a:prstGeom prst="rect">
            <a:avLst/>
          </a:prstGeom>
        </p:spPr>
      </p:pic>
    </p:spTree>
    <p:extLst>
      <p:ext uri="{BB962C8B-B14F-4D97-AF65-F5344CB8AC3E}">
        <p14:creationId xmlns:p14="http://schemas.microsoft.com/office/powerpoint/2010/main" val="236666402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18290</TotalTime>
  <Words>12975</Words>
  <Application>Microsoft Office PowerPoint</Application>
  <PresentationFormat>On-screen Show (4:3)</PresentationFormat>
  <Paragraphs>2095</Paragraphs>
  <Slides>94</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94</vt:i4>
      </vt:variant>
    </vt:vector>
  </HeadingPairs>
  <TitlesOfParts>
    <vt:vector size="103" baseType="lpstr">
      <vt:lpstr>等线</vt:lpstr>
      <vt:lpstr>宋体</vt:lpstr>
      <vt:lpstr>Arial</vt:lpstr>
      <vt:lpstr>Calibri</vt:lpstr>
      <vt:lpstr>Calibri Light</vt:lpstr>
      <vt:lpstr>Nokia Pure Headline</vt:lpstr>
      <vt:lpstr>Nokia Pure Text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Cheung, Ben (Nokia - US/Murray Hill)</dc:creator>
  <cp:lastModifiedBy>Cheung, Ben (Nokia - US/Murray Hill)</cp:lastModifiedBy>
  <cp:revision>940</cp:revision>
  <dcterms:created xsi:type="dcterms:W3CDTF">2018-01-11T16:35:30Z</dcterms:created>
  <dcterms:modified xsi:type="dcterms:W3CDTF">2018-10-03T03:25:51Z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MSIP_Label_b1aa2129-79ec-42c0-bfac-e5b7a0374572_Enabled">
    <vt:lpwstr>True</vt:lpwstr>
  </property>
  <property fmtid="{D5CDD505-2E9C-101B-9397-08002B2CF9AE}" pid="4" name="MSIP_Label_b1aa2129-79ec-42c0-bfac-e5b7a0374572_SiteId">
    <vt:lpwstr>5d471751-9675-428d-917b-70f44f9630b0</vt:lpwstr>
  </property>
  <property fmtid="{D5CDD505-2E9C-101B-9397-08002B2CF9AE}" pid="5" name="MSIP_Label_b1aa2129-79ec-42c0-bfac-e5b7a0374572_Ref">
    <vt:lpwstr>https://api.informationprotection.azure.com/api/5d471751-9675-428d-917b-70f44f9630b0</vt:lpwstr>
  </property>
  <property fmtid="{D5CDD505-2E9C-101B-9397-08002B2CF9AE}" pid="6" name="MSIP_Label_b1aa2129-79ec-42c0-bfac-e5b7a0374572_Owner">
    <vt:lpwstr>ben.cheung@nokia.com</vt:lpwstr>
  </property>
  <property fmtid="{D5CDD505-2E9C-101B-9397-08002B2CF9AE}" pid="7" name="MSIP_Label_b1aa2129-79ec-42c0-bfac-e5b7a0374572_SetDate">
    <vt:lpwstr>2018-07-26T09:58:31.7864333-04:00</vt:lpwstr>
  </property>
  <property fmtid="{D5CDD505-2E9C-101B-9397-08002B2CF9AE}" pid="8" name="MSIP_Label_b1aa2129-79ec-42c0-bfac-e5b7a0374572_Name">
    <vt:lpwstr>Public</vt:lpwstr>
  </property>
  <property fmtid="{D5CDD505-2E9C-101B-9397-08002B2CF9AE}" pid="9" name="MSIP_Label_b1aa2129-79ec-42c0-bfac-e5b7a0374572_Application">
    <vt:lpwstr>Microsoft Azure Information Protection</vt:lpwstr>
  </property>
  <property fmtid="{D5CDD505-2E9C-101B-9397-08002B2CF9AE}" pid="10" name="MSIP_Label_b1aa2129-79ec-42c0-bfac-e5b7a0374572_Extended_MSFT_Method">
    <vt:lpwstr>Manual</vt:lpwstr>
  </property>
  <property fmtid="{D5CDD505-2E9C-101B-9397-08002B2CF9AE}" pid="11" name="Sensitivity">
    <vt:lpwstr>Public</vt:lpwstr>
  </property>
</Properties>
</file>