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5" r:id="rId5"/>
    <p:sldId id="266" r:id="rId6"/>
    <p:sldId id="267" r:id="rId7"/>
    <p:sldId id="259" r:id="rId8"/>
    <p:sldId id="262" r:id="rId9"/>
    <p:sldId id="263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1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66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30162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768895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8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5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1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2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4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3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Relationship+Type" TargetMode="External"/><Relationship Id="rId3" Type="http://schemas.openxmlformats.org/officeDocument/2006/relationships/hyperlink" Target="https://wiki.onap.org/display/DW/Artifact+Type" TargetMode="External"/><Relationship Id="rId7" Type="http://schemas.openxmlformats.org/officeDocument/2006/relationships/hyperlink" Target="https://wiki.onap.org/display/DW/Node+Type" TargetMode="External"/><Relationship Id="rId2" Type="http://schemas.openxmlformats.org/officeDocument/2006/relationships/hyperlink" Target="https://wiki.onap.org/pages/viewpage.action?pageId=38113915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iki.onap.org/display/DW/Interface+Type" TargetMode="External"/><Relationship Id="rId5" Type="http://schemas.openxmlformats.org/officeDocument/2006/relationships/hyperlink" Target="https://wiki.onap.org/display/DW/Data+Type" TargetMode="External"/><Relationship Id="rId4" Type="http://schemas.openxmlformats.org/officeDocument/2006/relationships/hyperlink" Target="https://wiki.onap.org/display/DW/Capabilities+Typ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box.etsi.org/ISG/NFV/Open/Drafts/SOL001_TOSCA_desc/NFV-SOL001v0130.zip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54537F-5316-49E7-88AA-D64F9B1309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Latest Updates in ETSI NFV SOL001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- Suggestion for Dublin release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1ED29E9-B855-4D56-95BA-7AA27A611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Shitao</a:t>
            </a:r>
            <a:r>
              <a:rPr lang="en-US" dirty="0" smtClean="0"/>
              <a:t> li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283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Main updates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>
                <a:solidFill>
                  <a:schemeClr val="bg1"/>
                </a:solidFill>
              </a:rPr>
              <a:t>for VNFD </a:t>
            </a:r>
            <a:r>
              <a:rPr lang="en-US" b="1" dirty="0" smtClean="0">
                <a:solidFill>
                  <a:schemeClr val="bg1"/>
                </a:solidFill>
              </a:rPr>
              <a:t>(4)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961" y="1102380"/>
            <a:ext cx="11506200" cy="4579982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policy types: </a:t>
            </a: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tosca.policies.nfv.InstantiationLevels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tosca.policies.nfv.VduInstantiationLevels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tosca.policies.nfv.VirtualLinkInstantiationLevels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tosca.policies.nfv.ScalingAspects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tosca.policies.nfv.VduScalingAspectDeltas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tosca.policies.nfv.VirtualLinkBitrateScalingAspectDeltas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tosca.policies.nfv.VduInitialDelta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tosca.policies.nfv.VirtualLinkBitrateInitialDelta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tosca.policies.nfv.AntiAffinityRule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sz="2000" dirty="0" err="1" smtClean="0">
                <a:solidFill>
                  <a:srgbClr val="FF0000"/>
                </a:solidFill>
              </a:rPr>
              <a:t>tosca.policies.nfv.AffinityRule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altLang="zh-CN" sz="2000" dirty="0" err="1" smtClean="0">
                <a:solidFill>
                  <a:srgbClr val="FF0000"/>
                </a:solidFill>
              </a:rPr>
              <a:t>tosca.policies.nfv.SecurityGroupRule</a:t>
            </a:r>
            <a:endParaRPr lang="en-GB" altLang="zh-CN" sz="2000" dirty="0" smtClean="0">
              <a:solidFill>
                <a:srgbClr val="FF0000"/>
              </a:solidFill>
            </a:endParaRPr>
          </a:p>
          <a:p>
            <a:pPr lvl="1"/>
            <a:r>
              <a:rPr lang="en-GB" altLang="zh-CN" sz="2000" dirty="0" err="1">
                <a:solidFill>
                  <a:srgbClr val="FF0000"/>
                </a:solidFill>
              </a:rPr>
              <a:t>tosca.policies.nfv.SupportedVnfInterface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166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Current R3 DM (Based on ETSI NFV)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effectLst/>
                <a:hlinkClick r:id="rId2"/>
              </a:rPr>
              <a:t>ONAP R3 Resource DM Proposal based on R2+ clean Version</a:t>
            </a:r>
            <a:endParaRPr lang="en-US" b="1" dirty="0" smtClean="0">
              <a:effectLst/>
            </a:endParaRP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Reference ETSI NFV SOL001 v0.6.0</a:t>
            </a:r>
            <a:endParaRPr lang="en-US" b="1" dirty="0" smtClean="0">
              <a:solidFill>
                <a:schemeClr val="accent1"/>
              </a:solidFill>
              <a:effectLst/>
            </a:endParaRPr>
          </a:p>
          <a:p>
            <a:pPr lvl="1"/>
            <a:r>
              <a:rPr lang="en-US" dirty="0" smtClean="0">
                <a:hlinkClick r:id="rId2"/>
              </a:rPr>
              <a:t>https://wiki.onap.org/pages/viewpage.action?pageId=38113915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902609" y="27035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3"/>
              </a:rPr>
              <a:t>Artifact Type</a:t>
            </a:r>
            <a:r>
              <a:rPr lang="en-US" sz="2400" dirty="0" smtClean="0">
                <a:effectLst/>
              </a:rPr>
              <a:t> (1)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4"/>
              </a:rPr>
              <a:t>Capabilities Type</a:t>
            </a:r>
            <a:r>
              <a:rPr lang="en-US" sz="2400" dirty="0" smtClean="0">
                <a:effectLst/>
              </a:rPr>
              <a:t> (6)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5"/>
              </a:rPr>
              <a:t>Data Type</a:t>
            </a:r>
            <a:r>
              <a:rPr lang="en-US" sz="2400" dirty="0" smtClean="0">
                <a:effectLst/>
              </a:rPr>
              <a:t> (33)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6"/>
              </a:rPr>
              <a:t>Interface Type</a:t>
            </a:r>
            <a:r>
              <a:rPr lang="en-US" sz="2400" dirty="0" smtClean="0">
                <a:effectLst/>
              </a:rPr>
              <a:t> (1)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7"/>
              </a:rPr>
              <a:t>Node Type</a:t>
            </a:r>
            <a:r>
              <a:rPr lang="en-US" sz="2400" dirty="0" smtClean="0">
                <a:effectLst/>
              </a:rPr>
              <a:t> (6)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hlinkClick r:id="rId8"/>
              </a:rPr>
              <a:t>Relationship Type</a:t>
            </a:r>
            <a:r>
              <a:rPr lang="en-US" sz="2400" dirty="0" smtClean="0">
                <a:effectLst/>
              </a:rPr>
              <a:t> (2)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221711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Latest status of ETSI NFV SOL001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Latest draft: 0.13.0</a:t>
            </a:r>
          </a:p>
          <a:p>
            <a:pPr lvl="1"/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docbox.etsi.org/ISG/NFV/Open/Drafts/SOL001_TOSCA_desc/NFV-SOL001v0130.zip</a:t>
            </a:r>
            <a:endParaRPr lang="en-US" sz="2000" dirty="0" smtClean="0"/>
          </a:p>
          <a:p>
            <a:pPr lvl="1"/>
            <a:r>
              <a:rPr lang="en-US" sz="2000" dirty="0" smtClean="0"/>
              <a:t>To be approved as v 2.5.1 during NFV#24 (2018.12.08)</a:t>
            </a:r>
          </a:p>
          <a:p>
            <a:pPr lvl="1"/>
            <a:endParaRPr lang="en-US" sz="2000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982326"/>
              </p:ext>
            </p:extLst>
          </p:nvPr>
        </p:nvGraphicFramePr>
        <p:xfrm>
          <a:off x="1020661" y="2522682"/>
          <a:ext cx="9686654" cy="804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1909"/>
                <a:gridCol w="2112136"/>
                <a:gridCol w="1983346"/>
                <a:gridCol w="1673967"/>
                <a:gridCol w="127529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Reference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Stable Draft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Final Draft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WG App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TB App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chemeClr val="tx1"/>
                          </a:solidFill>
                          <a:effectLst/>
                        </a:rPr>
                        <a:t>SOL001  "TOSCA-based NFV descriptors spec"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2018.10.08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2018.11.08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2018.11.08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2018.12.08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下箭头 4"/>
          <p:cNvSpPr/>
          <p:nvPr/>
        </p:nvSpPr>
        <p:spPr>
          <a:xfrm>
            <a:off x="9262067" y="2062216"/>
            <a:ext cx="283335" cy="386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9514278" y="2019709"/>
            <a:ext cx="202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Now, we are here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0195" y="4104070"/>
            <a:ext cx="40837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Aft>
                <a:spcPts val="0"/>
              </a:spcAft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NSD model: </a:t>
            </a: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Multiple NS deployment flavours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NS scaling Aspect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Multiple Ns instantiation levels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Nested NS design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Vnffgd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NS Monitoring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VnfIndicators</a:t>
            </a:r>
            <a:endParaRPr lang="en-US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Dependencies</a:t>
            </a:r>
            <a:endParaRPr lang="en-US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3916" y="4104070"/>
            <a:ext cx="4231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Aft>
                <a:spcPts val="0"/>
              </a:spcAft>
            </a:pPr>
            <a:r>
              <a:rPr lang="en-GB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VNFD model: </a:t>
            </a: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VnfIndicators</a:t>
            </a:r>
            <a:endParaRPr 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lvl="0" indent="-342900" hangingPunct="0"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en-GB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autoScale</a:t>
            </a:r>
            <a:endParaRPr lang="en-US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4325" y="3388045"/>
            <a:ext cx="8055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Including VNFD, NSD and PNFD TOSCA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Features </a:t>
            </a:r>
            <a:r>
              <a:rPr lang="en-US" dirty="0">
                <a:solidFill>
                  <a:srgbClr val="FF0000"/>
                </a:solidFill>
              </a:rPr>
              <a:t>do not support </a:t>
            </a:r>
            <a:r>
              <a:rPr lang="en-US" dirty="0"/>
              <a:t>in this version:</a:t>
            </a:r>
          </a:p>
        </p:txBody>
      </p:sp>
      <p:sp>
        <p:nvSpPr>
          <p:cNvPr id="10" name="矩形 9"/>
          <p:cNvSpPr/>
          <p:nvPr/>
        </p:nvSpPr>
        <p:spPr>
          <a:xfrm>
            <a:off x="853289" y="5369412"/>
            <a:ext cx="34885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050" dirty="0" smtClean="0">
                <a:latin typeface="Calibri" panose="020F0502020204030204" pitchFamily="34" charset="0"/>
              </a:rPr>
              <a:t>NOTE: One pending </a:t>
            </a:r>
            <a:r>
              <a:rPr lang="en-GB" altLang="zh-CN" sz="1050" dirty="0">
                <a:latin typeface="Calibri" panose="020F0502020204030204" pitchFamily="34" charset="0"/>
              </a:rPr>
              <a:t>issue about software image </a:t>
            </a:r>
            <a:r>
              <a:rPr lang="en-GB" altLang="zh-CN" sz="1050" dirty="0" smtClean="0">
                <a:latin typeface="Calibri" panose="020F0502020204030204" pitchFamily="34" charset="0"/>
              </a:rPr>
              <a:t>identification </a:t>
            </a:r>
            <a:r>
              <a:rPr lang="en-US" altLang="zh-CN" sz="1050" dirty="0">
                <a:latin typeface="Calibri" panose="020F0502020204030204" pitchFamily="34" charset="0"/>
              </a:rPr>
              <a:t>is scheduled to be resolved at </a:t>
            </a:r>
            <a:r>
              <a:rPr lang="en-US" altLang="zh-CN" sz="1050" dirty="0" smtClean="0">
                <a:latin typeface="Calibri" panose="020F0502020204030204" pitchFamily="34" charset="0"/>
              </a:rPr>
              <a:t>NFV#24 meeting.</a:t>
            </a:r>
            <a:r>
              <a:rPr lang="en-GB" altLang="zh-CN" sz="1050" dirty="0" smtClean="0">
                <a:latin typeface="Calibri" panose="020F0502020204030204" pitchFamily="34" charset="0"/>
              </a:rPr>
              <a:t> 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5650272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Main updates compared to R3 </a:t>
            </a:r>
            <a:endParaRPr 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123423"/>
              </p:ext>
            </p:extLst>
          </p:nvPr>
        </p:nvGraphicFramePr>
        <p:xfrm>
          <a:off x="242048" y="978793"/>
          <a:ext cx="11579112" cy="5362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976"/>
                <a:gridCol w="6409764"/>
                <a:gridCol w="4147372"/>
              </a:tblGrid>
              <a:tr h="309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Comment for Dublin</a:t>
                      </a:r>
                      <a:r>
                        <a:rPr lang="en-US" sz="1200" baseline="0" dirty="0" smtClean="0">
                          <a:effectLst/>
                        </a:rPr>
                        <a:t> release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300355"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VNFD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VNF, </a:t>
                      </a:r>
                      <a:r>
                        <a:rPr lang="en-US" sz="1200" dirty="0" err="1" smtClean="0">
                          <a:effectLst/>
                        </a:rPr>
                        <a:t>Vdu.Compute</a:t>
                      </a:r>
                      <a:r>
                        <a:rPr lang="en-US" sz="1200" dirty="0" smtClean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Cp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VduCp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VnfVirtualink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need to be updated</a:t>
                      </a:r>
                      <a:endParaRPr lang="en-US" sz="1200" dirty="0">
                        <a:effectLst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VirtualBlockStorage</a:t>
                      </a:r>
                      <a:r>
                        <a:rPr lang="en-US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VirtualObjectStorage</a:t>
                      </a:r>
                      <a:r>
                        <a:rPr lang="en-US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VirtualFileStorage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New (to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 be considered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37909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Artifact: </a:t>
                      </a:r>
                      <a:r>
                        <a:rPr lang="en-GB" altLang="zh-CN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rPr>
                        <a:t>SwImage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effectLst/>
                        </a:rPr>
                        <a:t>need to be updated</a:t>
                      </a:r>
                      <a:endParaRPr lang="en-US" altLang="zh-CN" sz="1200" dirty="0">
                        <a:effectLst/>
                        <a:latin typeface="Calibri" panose="020F0502020204030204" pitchFamily="34" charset="0"/>
                        <a:ea typeface="+mn-ea"/>
                      </a:endParaRPr>
                    </a:p>
                  </a:txBody>
                  <a:tcPr/>
                </a:tc>
              </a:tr>
              <a:tr h="594248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Policy: </a:t>
                      </a: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InstantiationLevels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VduInstantiationLevels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VirtualLinkInstantiationLevels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altLang="zh-CN" sz="1200" dirty="0">
                        <a:effectLst/>
                        <a:latin typeface="Calibri" panose="020F0502020204030204" pitchFamily="34" charset="0"/>
                        <a:ea typeface="+mn-ea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Policy</a:t>
                      </a:r>
                      <a:r>
                        <a:rPr lang="en-US" sz="1200" dirty="0" smtClean="0">
                          <a:effectLst/>
                        </a:rPr>
                        <a:t>: </a:t>
                      </a:r>
                      <a:r>
                        <a:rPr lang="en-US" sz="1200" dirty="0" err="1" smtClean="0">
                          <a:effectLst/>
                        </a:rPr>
                        <a:t>scalingAspect</a:t>
                      </a:r>
                      <a:r>
                        <a:rPr lang="en-US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VduScalingAspectDeltas</a:t>
                      </a:r>
                      <a:r>
                        <a:rPr lang="en-US" sz="1200" dirty="0" smtClean="0">
                          <a:effectLst/>
                        </a:rPr>
                        <a:t>,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baseline="0" dirty="0" err="1" smtClean="0">
                          <a:effectLst/>
                        </a:rPr>
                        <a:t>VirtualLinkBitrateScalingAspectDeltas</a:t>
                      </a:r>
                      <a:r>
                        <a:rPr lang="en-US" sz="1200" baseline="0" dirty="0" smtClean="0">
                          <a:effectLst/>
                        </a:rPr>
                        <a:t>, </a:t>
                      </a:r>
                      <a:r>
                        <a:rPr lang="en-US" sz="1200" baseline="0" dirty="0" err="1" smtClean="0">
                          <a:effectLst/>
                        </a:rPr>
                        <a:t>VduInitialDelta</a:t>
                      </a:r>
                      <a:r>
                        <a:rPr lang="en-US" sz="1200" baseline="0" dirty="0" smtClean="0">
                          <a:effectLst/>
                        </a:rPr>
                        <a:t>, </a:t>
                      </a:r>
                      <a:r>
                        <a:rPr lang="en-US" sz="1200" baseline="0" dirty="0" err="1" smtClean="0">
                          <a:effectLst/>
                        </a:rPr>
                        <a:t>VirtualLinkBitrateInititalDeltas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effectLst/>
                        </a:rPr>
                        <a:t>Policy: </a:t>
                      </a:r>
                      <a:r>
                        <a:rPr lang="en-US" altLang="zh-CN" sz="1200" dirty="0" err="1" smtClean="0">
                          <a:effectLst/>
                        </a:rPr>
                        <a:t>affinityRule</a:t>
                      </a:r>
                      <a:r>
                        <a:rPr lang="en-US" altLang="zh-CN" sz="1200" dirty="0" smtClean="0">
                          <a:effectLst/>
                        </a:rPr>
                        <a:t>, </a:t>
                      </a:r>
                      <a:r>
                        <a:rPr lang="en-US" altLang="zh-CN" sz="1200" dirty="0" err="1" smtClean="0">
                          <a:effectLst/>
                        </a:rPr>
                        <a:t>antiAffintyRule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Policy</a:t>
                      </a:r>
                      <a:r>
                        <a:rPr lang="en-US" sz="1200" dirty="0" smtClean="0">
                          <a:effectLst/>
                        </a:rPr>
                        <a:t>: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baseline="0" dirty="0" err="1" smtClean="0">
                          <a:effectLst/>
                        </a:rPr>
                        <a:t>SecurityGroupRule</a:t>
                      </a:r>
                      <a:r>
                        <a:rPr lang="en-US" sz="1200" baseline="0" dirty="0" smtClean="0">
                          <a:effectLst/>
                        </a:rPr>
                        <a:t>, </a:t>
                      </a:r>
                      <a:r>
                        <a:rPr lang="en-US" sz="1200" baseline="0" dirty="0" err="1" smtClean="0">
                          <a:effectLst/>
                        </a:rPr>
                        <a:t>SupportedVnfInterface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types to support all of the above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Some </a:t>
                      </a: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r>
                        <a:rPr lang="en-US" sz="1200" dirty="0" smtClean="0">
                          <a:effectLst/>
                        </a:rPr>
                        <a:t>, </a:t>
                      </a:r>
                      <a:r>
                        <a:rPr lang="en-US" sz="1200" dirty="0">
                          <a:effectLst/>
                        </a:rPr>
                        <a:t>some </a:t>
                      </a:r>
                      <a:r>
                        <a:rPr lang="en-US" sz="1200" dirty="0" smtClean="0">
                          <a:effectLst/>
                        </a:rPr>
                        <a:t>need to </a:t>
                      </a:r>
                      <a:r>
                        <a:rPr lang="en-US" sz="1200" dirty="0">
                          <a:effectLst/>
                        </a:rPr>
                        <a:t>be updated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PNFD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tosca.nfv.nodes.PNF</a:t>
                      </a: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tosca.nodes.nfv.PnfExtCp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tosca.datatypes.nfv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CivicAddressElement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tosca.datatypes.nfv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LocationInformation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NSD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tosca.nfv.nodes.NS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tosca.nodes.NS.VirtualLink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tosca.nodes.nfv.Sap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255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tosca.datatypes.nfv.ServiceAvailability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tosca.datatypes.nfv.NsVlProfile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tosca.datatypes.nfv.NsVirtualLinkQos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New 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(to</a:t>
                      </a:r>
                      <a:r>
                        <a:rPr lang="en-US" altLang="zh-CN" sz="1200" baseline="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 be considered</a:t>
                      </a:r>
                      <a:r>
                        <a:rPr lang="en-US" altLang="zh-CN" sz="1200" dirty="0" smtClean="0">
                          <a:effectLst/>
                          <a:latin typeface="Calibri" panose="020F0502020204030204" pitchFamily="34" charset="0"/>
                          <a:ea typeface="+mn-ea"/>
                        </a:rPr>
                        <a:t>)</a:t>
                      </a:r>
                      <a:endParaRPr lang="en-US" sz="12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88053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Way forward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 smtClean="0"/>
              <a:t>Updates R3 </a:t>
            </a:r>
            <a:r>
              <a:rPr lang="en-US" altLang="zh-CN" b="1" dirty="0"/>
              <a:t>DM </a:t>
            </a:r>
            <a:r>
              <a:rPr lang="en-US" altLang="zh-CN" b="1" dirty="0" smtClean="0"/>
              <a:t>(SOL001 branch) based on the latest SOL001 spec (v.2.5.1) in Dublin release.</a:t>
            </a:r>
          </a:p>
          <a:p>
            <a:pPr lvl="1"/>
            <a:r>
              <a:rPr lang="en-US" altLang="zh-CN" b="1" dirty="0" smtClean="0"/>
              <a:t>Selects which types needs to be updated based </a:t>
            </a:r>
            <a:r>
              <a:rPr lang="en-US" altLang="zh-CN" b="1" dirty="0"/>
              <a:t>on requirements and</a:t>
            </a:r>
            <a:r>
              <a:rPr lang="en-US" altLang="zh-CN" dirty="0"/>
              <a:t> </a:t>
            </a:r>
            <a:r>
              <a:rPr lang="en-US" altLang="zh-CN" b="1" dirty="0"/>
              <a:t>use </a:t>
            </a:r>
            <a:r>
              <a:rPr lang="en-US" altLang="zh-CN" b="1" dirty="0" smtClean="0"/>
              <a:t>cases </a:t>
            </a:r>
            <a:r>
              <a:rPr lang="en-US" altLang="zh-CN" b="1" dirty="0"/>
              <a:t>in Dublin </a:t>
            </a:r>
            <a:r>
              <a:rPr lang="en-US" altLang="zh-CN" b="1" dirty="0" smtClean="0"/>
              <a:t>release.</a:t>
            </a:r>
            <a:endParaRPr lang="en-US" altLang="zh-CN" b="1" dirty="0"/>
          </a:p>
          <a:p>
            <a:endParaRPr lang="zh-CN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06613" y="2524125"/>
            <a:ext cx="1082049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0287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403972" y="2070569"/>
            <a:ext cx="11506200" cy="2779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6600" dirty="0" smtClean="0"/>
              <a:t>Main updates for VNFD part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265931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Main updates for VNFD (1)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</a:t>
            </a:r>
            <a:r>
              <a:rPr lang="en-US" b="1" dirty="0" smtClean="0"/>
              <a:t>rtifact Types</a:t>
            </a:r>
          </a:p>
          <a:p>
            <a:pPr lvl="1"/>
            <a:r>
              <a:rPr lang="en-US" dirty="0" err="1" smtClean="0"/>
              <a:t>tosca.artifacts.nfv.SwImage</a:t>
            </a:r>
            <a:r>
              <a:rPr lang="en-US" b="1" dirty="0"/>
              <a:t>(definition needs to be updated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b="1" dirty="0"/>
              <a:t>c</a:t>
            </a:r>
            <a:r>
              <a:rPr lang="en-US" b="1" dirty="0" smtClean="0"/>
              <a:t>apabilities Type</a:t>
            </a:r>
          </a:p>
          <a:p>
            <a:pPr lvl="1"/>
            <a:r>
              <a:rPr lang="en-US" b="1" dirty="0" err="1" smtClean="0"/>
              <a:t>tosca.capabilites.nfv.VirtualBindable</a:t>
            </a:r>
            <a:r>
              <a:rPr lang="en-US" b="1" dirty="0" smtClean="0"/>
              <a:t> (derived from root change to Node)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</a:rPr>
              <a:t>tosca.capabilities.nfv.Metric</a:t>
            </a:r>
            <a:r>
              <a:rPr lang="en-US" b="1" dirty="0" smtClean="0">
                <a:solidFill>
                  <a:srgbClr val="FF0000"/>
                </a:solidFill>
              </a:rPr>
              <a:t> (removed from SOL001)</a:t>
            </a:r>
          </a:p>
          <a:p>
            <a:pPr lvl="1"/>
            <a:r>
              <a:rPr lang="en-US" b="1" dirty="0" err="1" smtClean="0"/>
              <a:t>tosca.capabilites.nfv.VirtualCompute</a:t>
            </a:r>
            <a:r>
              <a:rPr lang="en-US" b="1" dirty="0" smtClean="0"/>
              <a:t> (properties need to be updated)</a:t>
            </a:r>
          </a:p>
          <a:p>
            <a:pPr lvl="1"/>
            <a:r>
              <a:rPr lang="en-US" b="1" dirty="0" err="1" smtClean="0"/>
              <a:t>tosca.capabilities.nfv.VirtualLinkable</a:t>
            </a:r>
            <a:r>
              <a:rPr lang="en-US" b="1" dirty="0" smtClean="0"/>
              <a:t> (adds description)</a:t>
            </a:r>
          </a:p>
          <a:p>
            <a:pPr lvl="1"/>
            <a:r>
              <a:rPr lang="en-US" b="1" dirty="0" err="1" smtClean="0">
                <a:solidFill>
                  <a:srgbClr val="FF0000"/>
                </a:solidFill>
              </a:rPr>
              <a:t>tosca.capabilities.nfv.ExtVirtualLinkable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en-US" b="1" dirty="0">
                <a:solidFill>
                  <a:srgbClr val="FF0000"/>
                </a:solidFill>
              </a:rPr>
              <a:t>removed from SOL001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b="1" dirty="0" err="1" smtClean="0"/>
              <a:t>tosca.capabilities.nfv.VirtualStorage</a:t>
            </a:r>
            <a:r>
              <a:rPr lang="en-US" b="1" dirty="0" smtClean="0"/>
              <a:t> (</a:t>
            </a:r>
            <a:r>
              <a:rPr lang="en-US" b="1" dirty="0"/>
              <a:t>adds description</a:t>
            </a:r>
            <a:r>
              <a:rPr lang="en-US" b="1" dirty="0" smtClean="0"/>
              <a:t>)</a:t>
            </a:r>
          </a:p>
          <a:p>
            <a:r>
              <a:rPr lang="en-US" b="1" dirty="0"/>
              <a:t>r</a:t>
            </a:r>
            <a:r>
              <a:rPr lang="en-US" b="1" dirty="0" smtClean="0"/>
              <a:t>elationship Types</a:t>
            </a:r>
          </a:p>
          <a:p>
            <a:pPr lvl="1"/>
            <a:r>
              <a:rPr lang="en-US" b="1" dirty="0" err="1" smtClean="0"/>
              <a:t>tosca.relationships.nfv.VirtualBindsTo</a:t>
            </a:r>
            <a:r>
              <a:rPr lang="en-US" b="1" dirty="0" smtClean="0"/>
              <a:t> (</a:t>
            </a:r>
            <a:r>
              <a:rPr lang="en-US" b="1" dirty="0"/>
              <a:t>adds description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err="1" smtClean="0"/>
              <a:t>tosca.relationships.nfv.VirtualLinksTo</a:t>
            </a:r>
            <a:r>
              <a:rPr lang="en-US" b="1" dirty="0" smtClean="0"/>
              <a:t> (</a:t>
            </a:r>
            <a:r>
              <a:rPr lang="en-US" b="1" dirty="0"/>
              <a:t>adds description</a:t>
            </a:r>
            <a:r>
              <a:rPr lang="en-US" b="1" dirty="0" smtClean="0"/>
              <a:t>)</a:t>
            </a:r>
          </a:p>
          <a:p>
            <a:pPr lvl="1"/>
            <a:r>
              <a:rPr lang="en-GB" b="1" dirty="0" err="1" smtClean="0">
                <a:solidFill>
                  <a:srgbClr val="FF0000"/>
                </a:solidFill>
              </a:rPr>
              <a:t>tosca.relationships.nfv.AttachesTo</a:t>
            </a:r>
            <a:r>
              <a:rPr lang="en-GB" b="1" dirty="0" smtClean="0">
                <a:solidFill>
                  <a:srgbClr val="FF0000"/>
                </a:solidFill>
              </a:rPr>
              <a:t> (New)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0979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Main updates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>
                <a:solidFill>
                  <a:schemeClr val="bg1"/>
                </a:solidFill>
              </a:rPr>
              <a:t>for VNFD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14325" y="1035207"/>
            <a:ext cx="11877675" cy="5170487"/>
          </a:xfrm>
        </p:spPr>
        <p:txBody>
          <a:bodyPr>
            <a:noAutofit/>
          </a:bodyPr>
          <a:lstStyle/>
          <a:p>
            <a:r>
              <a:rPr lang="en-US" sz="2400" b="1" dirty="0"/>
              <a:t>i</a:t>
            </a:r>
            <a:r>
              <a:rPr lang="en-US" sz="2400" b="1" dirty="0" smtClean="0"/>
              <a:t>nterface Types</a:t>
            </a:r>
          </a:p>
          <a:p>
            <a:pPr lvl="1"/>
            <a:r>
              <a:rPr lang="en-US" sz="2000" b="1" dirty="0" err="1" smtClean="0"/>
              <a:t>tosca.interface.nfv.vnf.lifecycle.Nfv</a:t>
            </a:r>
            <a:r>
              <a:rPr lang="en-US" sz="2000" b="1" dirty="0" smtClean="0"/>
              <a:t> (change to </a:t>
            </a:r>
            <a:r>
              <a:rPr lang="en-US" sz="2000" b="1" dirty="0" err="1" smtClean="0"/>
              <a:t>lifecycle.VnfLcm</a:t>
            </a:r>
            <a:r>
              <a:rPr lang="en-US" sz="2000" b="1" dirty="0" smtClean="0"/>
              <a:t>, definition needs to be updated)</a:t>
            </a:r>
            <a:endParaRPr lang="en-US" sz="2000" dirty="0" smtClean="0"/>
          </a:p>
          <a:p>
            <a:r>
              <a:rPr lang="en-US" sz="2400" b="1" dirty="0"/>
              <a:t>n</a:t>
            </a:r>
            <a:r>
              <a:rPr lang="en-US" sz="2400" b="1" dirty="0" smtClean="0"/>
              <a:t>ode Types</a:t>
            </a:r>
          </a:p>
          <a:p>
            <a:pPr lvl="1"/>
            <a:r>
              <a:rPr lang="en-US" sz="2000" b="1" dirty="0" err="1" smtClean="0"/>
              <a:t>tosca.nodes.nfv.VDU.Compute</a:t>
            </a:r>
            <a:r>
              <a:rPr lang="en-US" sz="2000" b="1" dirty="0" smtClean="0"/>
              <a:t> (definition needs to be updated)</a:t>
            </a:r>
          </a:p>
          <a:p>
            <a:pPr lvl="1"/>
            <a:r>
              <a:rPr lang="en-US" sz="2000" b="1" dirty="0" err="1" smtClean="0">
                <a:solidFill>
                  <a:srgbClr val="FF0000"/>
                </a:solidFill>
              </a:rPr>
              <a:t>tosca.nodes.nfv.VDU.VirtualStorage</a:t>
            </a:r>
            <a:r>
              <a:rPr lang="en-US" sz="2000" b="1" dirty="0" smtClean="0">
                <a:solidFill>
                  <a:srgbClr val="FF0000"/>
                </a:solidFill>
              </a:rPr>
              <a:t> (separated into 3 different types of </a:t>
            </a:r>
            <a:r>
              <a:rPr lang="en-US" sz="2000" b="1" dirty="0" err="1" smtClean="0">
                <a:solidFill>
                  <a:srgbClr val="FF0000"/>
                </a:solidFill>
              </a:rPr>
              <a:t>VirtualStorage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2000" b="1" dirty="0" err="1" smtClean="0"/>
              <a:t>tosca.nodes.nfv.Cp</a:t>
            </a:r>
            <a:r>
              <a:rPr lang="en-US" sz="2000" b="1" dirty="0" smtClean="0"/>
              <a:t> (definition needs to be updated)</a:t>
            </a:r>
          </a:p>
          <a:p>
            <a:pPr lvl="1"/>
            <a:r>
              <a:rPr lang="en-US" sz="2000" b="1" dirty="0" err="1" smtClean="0"/>
              <a:t>tosca.nodes.nfv.VduCp</a:t>
            </a:r>
            <a:r>
              <a:rPr lang="en-US" sz="2000" b="1" dirty="0" smtClean="0"/>
              <a:t> (</a:t>
            </a:r>
            <a:r>
              <a:rPr lang="en-US" sz="2000" b="1" dirty="0"/>
              <a:t>definition </a:t>
            </a:r>
            <a:r>
              <a:rPr lang="en-US" sz="2000" b="1" dirty="0" smtClean="0"/>
              <a:t>needs </a:t>
            </a:r>
            <a:r>
              <a:rPr lang="en-US" sz="2000" b="1" dirty="0"/>
              <a:t>to be updated</a:t>
            </a:r>
            <a:r>
              <a:rPr lang="en-US" sz="2000" b="1" dirty="0" smtClean="0"/>
              <a:t>)</a:t>
            </a:r>
          </a:p>
          <a:p>
            <a:pPr lvl="1"/>
            <a:r>
              <a:rPr lang="en-US" sz="2000" b="1" dirty="0" err="1" smtClean="0"/>
              <a:t>tosca.nodes.nfv.VnfVirtualLink</a:t>
            </a:r>
            <a:r>
              <a:rPr lang="en-US" sz="2000" b="1" dirty="0" smtClean="0"/>
              <a:t> (</a:t>
            </a:r>
            <a:r>
              <a:rPr lang="en-US" sz="2000" b="1" dirty="0"/>
              <a:t>definition needs to be updated</a:t>
            </a:r>
            <a:r>
              <a:rPr lang="en-US" sz="2000" b="1" dirty="0" smtClean="0"/>
              <a:t>)</a:t>
            </a:r>
          </a:p>
          <a:p>
            <a:pPr lvl="1"/>
            <a:r>
              <a:rPr lang="en-US" sz="2000" b="1" dirty="0" err="1" smtClean="0"/>
              <a:t>tosca.nodes.nfv.VNF</a:t>
            </a:r>
            <a:r>
              <a:rPr lang="en-US" sz="2000" b="1" dirty="0" smtClean="0"/>
              <a:t> (</a:t>
            </a:r>
            <a:r>
              <a:rPr lang="en-US" sz="2000" b="1" dirty="0"/>
              <a:t>definition needs to be updated</a:t>
            </a:r>
            <a:r>
              <a:rPr lang="en-US" sz="2000" b="1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en-GB" sz="2000" b="1" dirty="0" err="1" smtClean="0">
                <a:solidFill>
                  <a:srgbClr val="FF0000"/>
                </a:solidFill>
              </a:rPr>
              <a:t>tosca.nodes.nfv.Vdu.VirtualBlockStorage</a:t>
            </a:r>
            <a:r>
              <a:rPr lang="en-GB" sz="2000" b="1" dirty="0" smtClean="0">
                <a:solidFill>
                  <a:srgbClr val="FF0000"/>
                </a:solidFill>
              </a:rPr>
              <a:t> (new)</a:t>
            </a:r>
            <a:endParaRPr lang="en-GB" sz="2000" b="1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2000" b="1" dirty="0" err="1" smtClean="0">
                <a:solidFill>
                  <a:srgbClr val="FF0000"/>
                </a:solidFill>
              </a:rPr>
              <a:t>tosca.nodes.nfv.Vdu.VirtualObjectStorage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(new</a:t>
            </a:r>
            <a:r>
              <a:rPr lang="en-GB" sz="2000" b="1" dirty="0" smtClean="0">
                <a:solidFill>
                  <a:srgbClr val="FF0000"/>
                </a:solidFill>
              </a:rPr>
              <a:t>)</a:t>
            </a:r>
            <a:endParaRPr lang="en-GB" sz="2000" b="1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GB" sz="2000" b="1" dirty="0" err="1" smtClean="0">
                <a:solidFill>
                  <a:srgbClr val="FF0000"/>
                </a:solidFill>
              </a:rPr>
              <a:t>tosca.nodes.nfv.Vdu.VirtualFileStorage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(new</a:t>
            </a:r>
            <a:r>
              <a:rPr lang="en-GB" sz="2000" b="1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g</a:t>
            </a:r>
            <a:r>
              <a:rPr lang="en-GB" sz="2400" b="1" dirty="0" smtClean="0"/>
              <a:t>roup types</a:t>
            </a:r>
          </a:p>
          <a:p>
            <a:pPr lvl="1">
              <a:lnSpc>
                <a:spcPct val="100000"/>
              </a:lnSpc>
            </a:pPr>
            <a:r>
              <a:rPr lang="en-GB" sz="2000" b="1" dirty="0" err="1">
                <a:solidFill>
                  <a:srgbClr val="FF0000"/>
                </a:solidFill>
              </a:rPr>
              <a:t>tosca.groups.nfv.PlacementGroup</a:t>
            </a:r>
            <a:r>
              <a:rPr lang="en-GB" sz="2000" b="1" dirty="0">
                <a:solidFill>
                  <a:srgbClr val="FF0000"/>
                </a:solidFill>
              </a:rPr>
              <a:t>(new</a:t>
            </a:r>
            <a:r>
              <a:rPr lang="en-GB" sz="2000" b="1" dirty="0" smtClean="0">
                <a:solidFill>
                  <a:srgbClr val="FF0000"/>
                </a:solidFill>
              </a:rPr>
              <a:t>)</a:t>
            </a:r>
            <a:endParaRPr lang="en-GB" sz="2000" b="1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09222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Main updates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>
                <a:solidFill>
                  <a:schemeClr val="bg1"/>
                </a:solidFill>
              </a:rPr>
              <a:t>for VNFD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3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455992" y="970813"/>
            <a:ext cx="11506200" cy="5777717"/>
          </a:xfrm>
        </p:spPr>
        <p:txBody>
          <a:bodyPr>
            <a:noAutofit/>
          </a:bodyPr>
          <a:lstStyle/>
          <a:p>
            <a:r>
              <a:rPr lang="en-US" sz="1800" dirty="0" smtClean="0"/>
              <a:t>All the data types used in R3 DM </a:t>
            </a:r>
            <a:r>
              <a:rPr lang="en-US" sz="1800" dirty="0" smtClean="0"/>
              <a:t>need to be</a:t>
            </a:r>
            <a:r>
              <a:rPr lang="en-US" sz="1800" dirty="0" smtClean="0"/>
              <a:t> </a:t>
            </a:r>
            <a:r>
              <a:rPr lang="en-US" sz="1800" dirty="0" smtClean="0"/>
              <a:t>updated in the latest SOL001 spec.</a:t>
            </a:r>
          </a:p>
          <a:p>
            <a:r>
              <a:rPr lang="en-US" sz="1800" dirty="0" smtClean="0"/>
              <a:t>New data types in the latest SOL001 spec:</a:t>
            </a: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tosca.datatypes.nfv.VnfcAdditionalConfigurableProperties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tosca.datatypes.nfv.VirtualLinkProtocolData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tosca.datatypes.nfv.L2ProtocolData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tosca.datatypes.nfv.L3ProtocolData</a:t>
            </a: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tosca.datatypes.nfv.IpAllocationPool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tosca.datatypes.nfv.SwImageData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tosca.datatypes.nfv.VirtualBlockStorageData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tosca.datatypes.nfv.VirtualObjectStorageData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tosca.datatypes.nfv.VirtualFileStorageData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tosca.datatypes.nfv.VirtualLinkBitrateLevel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tosca.datatypes.nfv.VnfOperationAdditionalParameters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tosca.datatypes.nfv.VnfChangeFlavourOperationConfiguration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tosca.datatypes.nfv.VnfChangeExtConnectivityOperationConfiguration</a:t>
            </a: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tosca.datatypes.nfv.VnfMonitoringParameter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tosca.datatypes.nfv.VnfcMonitoringParameter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FF0000"/>
                </a:solidFill>
              </a:rPr>
              <a:t>tosca.datatypes.nfv.VirtualLinkMonitoringParameter</a:t>
            </a:r>
            <a:endParaRPr lang="en-GB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>
                <a:solidFill>
                  <a:srgbClr val="FF0000"/>
                </a:solidFill>
              </a:rPr>
              <a:t>tosca.datatypes.nfv</a:t>
            </a:r>
            <a:r>
              <a:rPr lang="en-GB" sz="1400" dirty="0">
                <a:solidFill>
                  <a:srgbClr val="FF0000"/>
                </a:solidFill>
              </a:rPr>
              <a:t>.</a:t>
            </a:r>
            <a:r>
              <a:rPr lang="en-US" sz="1400" dirty="0" err="1" smtClean="0">
                <a:solidFill>
                  <a:srgbClr val="FF0000"/>
                </a:solidFill>
              </a:rPr>
              <a:t>InterfaceDetails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>
                <a:solidFill>
                  <a:srgbClr val="FF0000"/>
                </a:solidFill>
              </a:rPr>
              <a:t>tosca.datatypes.nfv</a:t>
            </a:r>
            <a:r>
              <a:rPr lang="en-GB" sz="1400" dirty="0">
                <a:solidFill>
                  <a:srgbClr val="FF0000"/>
                </a:solidFill>
              </a:rPr>
              <a:t>.</a:t>
            </a:r>
            <a:r>
              <a:rPr lang="en-US" sz="1400" dirty="0" err="1" smtClean="0">
                <a:solidFill>
                  <a:srgbClr val="FF0000"/>
                </a:solidFill>
              </a:rPr>
              <a:t>UriComponents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err="1">
                <a:solidFill>
                  <a:srgbClr val="FF0000"/>
                </a:solidFill>
              </a:rPr>
              <a:t>tosca.datatypes.nfv</a:t>
            </a:r>
            <a:r>
              <a:rPr lang="en-GB" sz="1400" dirty="0">
                <a:solidFill>
                  <a:srgbClr val="FF0000"/>
                </a:solidFill>
              </a:rPr>
              <a:t>.</a:t>
            </a:r>
            <a:r>
              <a:rPr lang="en-US" sz="1400" dirty="0" err="1" smtClean="0">
                <a:solidFill>
                  <a:srgbClr val="FF0000"/>
                </a:solidFill>
              </a:rPr>
              <a:t>UriAuthority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US" sz="1400" dirty="0" err="1">
                <a:solidFill>
                  <a:srgbClr val="FF0000"/>
                </a:solidFill>
              </a:rPr>
              <a:t>tosca.datatypes.nfv.VnfProfile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182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607</Words>
  <Application>Microsoft Office PowerPoint</Application>
  <PresentationFormat>宽屏</PresentationFormat>
  <Paragraphs>154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Times New Roman</vt:lpstr>
      <vt:lpstr>Wingdings</vt:lpstr>
      <vt:lpstr>Office 主题</vt:lpstr>
      <vt:lpstr>Latest Updates in ETSI NFV SOL001                               - Suggestion for Dublin release</vt:lpstr>
      <vt:lpstr>Current R3 DM (Based on ETSI NFV)</vt:lpstr>
      <vt:lpstr>Latest status of ETSI NFV SOL001</vt:lpstr>
      <vt:lpstr>Main updates compared to R3 </vt:lpstr>
      <vt:lpstr>Way forward</vt:lpstr>
      <vt:lpstr>PowerPoint 演示文稿</vt:lpstr>
      <vt:lpstr>Main updates for VNFD (1)</vt:lpstr>
      <vt:lpstr>Main updates for VNFD (2)</vt:lpstr>
      <vt:lpstr>Main updates for VNFD (3)</vt:lpstr>
      <vt:lpstr>Main updates for VNFD (4)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darft session r2</dc:creator>
  <cp:lastModifiedBy>darft session r2</cp:lastModifiedBy>
  <cp:revision>35</cp:revision>
  <dcterms:created xsi:type="dcterms:W3CDTF">2018-11-14T12:51:01Z</dcterms:created>
  <dcterms:modified xsi:type="dcterms:W3CDTF">2018-11-19T16:11:21Z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(2)y9WalZpzJ8Qk5xYHqlzRchFvx2VUGV60rufA1lRP/D5GOmzUbBRcuUa0yeSS+z1WBYO0PNEN
x8sPJcNyvkC40UDjwnra2C4YIYgSVcQMoV/1wfxXrhwKGGErLwCssA1zxwJEOZnFfwo2AGu4
CSCQJiDQ114YO0zxXPEKsbBQYAuPpjc75oQkldQQSxMHwQ4dCk8ExuVxKw+R197hOCwUAiAF
QaladxLHKQYxc6/XgL</vt:lpwstr>
  </property>
  <property fmtid="{D5CDD505-2E9C-101B-9397-08002B2CF9AE}" pid="3" name="_2015_ms_pID_7253431">
    <vt:lpwstr>D6ZSG1/PrOBv5ZVvrNnuahMGBPGMCP5jfOPsODIn9yQFeqNDG7GUMN
78Fer41gm8l8OvYYYhO0JnnfBuB6OERF/ylHJIeu40FYEtFEa4K+K/SS/GbFJPuFsZqpubgg
1mftin0vm4/YNZFg55ZZsf57gC0XSxgBTamuKnpSPldQKcJIkHxjDv4XQ/dm0UNY9pk=</vt:lpwstr>
  </property>
</Properties>
</file>