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96" r:id="rId2"/>
    <p:sldId id="369" r:id="rId3"/>
    <p:sldId id="370" r:id="rId4"/>
    <p:sldId id="371" r:id="rId5"/>
    <p:sldId id="372" r:id="rId6"/>
    <p:sldId id="373" r:id="rId7"/>
    <p:sldId id="374" r:id="rId8"/>
    <p:sldId id="30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érez Caparrós David, INI-INO-ECO-HCT" initials="PCDI" lastIdx="2" clrIdx="0">
    <p:extLst>
      <p:ext uri="{19B8F6BF-5375-455C-9EA6-DF929625EA0E}">
        <p15:presenceInfo xmlns:p15="http://schemas.microsoft.com/office/powerpoint/2012/main" userId="Pérez Caparrós David, INI-INO-ECO-HC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A4A4"/>
    <a:srgbClr val="FFECE1"/>
    <a:srgbClr val="0000CC"/>
    <a:srgbClr val="FF00FF"/>
    <a:srgbClr val="124191"/>
    <a:srgbClr val="00B0F0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8" autoAdjust="0"/>
    <p:restoredTop sz="95118" autoAdjust="0"/>
  </p:normalViewPr>
  <p:slideViewPr>
    <p:cSldViewPr snapToGrid="0">
      <p:cViewPr varScale="1">
        <p:scale>
          <a:sx n="124" d="100"/>
          <a:sy n="124" d="100"/>
        </p:scale>
        <p:origin x="2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2-05T14:47:34.502" idx="1">
    <p:pos x="2875" y="1940"/>
    <p:text>Added extra attributes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2-06T09:54:35.510" idx="2">
    <p:pos x="2990" y="1890"/>
    <p:text>added fiber access attributes</p:text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C7F0A4-A42A-44BA-8F69-45608BEAB7AE}" type="datetimeFigureOut">
              <a:rPr lang="en-US" smtClean="0"/>
              <a:t>12/5/18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E8AA0-0A82-4DD8-8DED-2DC8E58C00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650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E8AA0-0A82-4DD8-8DED-2DC8E58C00B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255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12/5/18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440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12/5/18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023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12/5/18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038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12/5/18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819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12/5/18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105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12/5/18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908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12/5/18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165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12/5/18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54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12/5/18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932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12/5/18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198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9CA3-44F7-4F22-819A-59AF3D0914CD}" type="datetimeFigureOut">
              <a:rPr lang="en-US" smtClean="0"/>
              <a:t>12/5/18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595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A9CA3-44F7-4F22-819A-59AF3D0914CD}" type="datetimeFigureOut">
              <a:rPr lang="en-US" smtClean="0"/>
              <a:t>12/5/18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DFB4F-F864-40BA-BC40-E594F095AD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286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1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2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9DA848-2134-4B17-BEFA-D9F7132387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2641"/>
            <a:ext cx="9144000" cy="4905359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B2FCB1F-6A00-417B-A2F0-4B0702751310}"/>
              </a:ext>
            </a:extLst>
          </p:cNvPr>
          <p:cNvSpPr txBox="1">
            <a:spLocks/>
          </p:cNvSpPr>
          <p:nvPr/>
        </p:nvSpPr>
        <p:spPr>
          <a:xfrm>
            <a:off x="295065" y="1952641"/>
            <a:ext cx="8302835" cy="151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Modeling to Support Broadband Services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059756E0-EBAC-4283-8284-1FCB32F1B26E}"/>
              </a:ext>
            </a:extLst>
          </p:cNvPr>
          <p:cNvSpPr txBox="1">
            <a:spLocks/>
          </p:cNvSpPr>
          <p:nvPr/>
        </p:nvSpPr>
        <p:spPr>
          <a:xfrm>
            <a:off x="295065" y="4554030"/>
            <a:ext cx="5292191" cy="893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ONAP Modeling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239BC0-9795-440E-9CC0-20720D39B26B}"/>
              </a:ext>
            </a:extLst>
          </p:cNvPr>
          <p:cNvGrpSpPr/>
          <p:nvPr/>
        </p:nvGrpSpPr>
        <p:grpSpPr>
          <a:xfrm>
            <a:off x="152158" y="407934"/>
            <a:ext cx="3669840" cy="811305"/>
            <a:chOff x="1524814" y="5809921"/>
            <a:chExt cx="945329" cy="2089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EE6881E-6057-44F1-98C5-BED81F8EA0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19" y="5819389"/>
              <a:ext cx="933424" cy="19951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0B84CF8-0742-48AA-9EF3-D4C557C97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814" y="5809921"/>
              <a:ext cx="933424" cy="199519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435E52E-8DD2-4F96-84A0-FECDFA3E22A6}"/>
              </a:ext>
            </a:extLst>
          </p:cNvPr>
          <p:cNvSpPr txBox="1"/>
          <p:nvPr/>
        </p:nvSpPr>
        <p:spPr>
          <a:xfrm>
            <a:off x="346522" y="6395136"/>
            <a:ext cx="1806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Nov 20 2018 version 1</a:t>
            </a:r>
          </a:p>
        </p:txBody>
      </p:sp>
      <p:pic>
        <p:nvPicPr>
          <p:cNvPr id="12" name="Picture 2" descr="C:\Users\cheung\AppData\Local\Temp\SNAGHTML31cda19.PNG">
            <a:extLst>
              <a:ext uri="{FF2B5EF4-FFF2-40B4-BE49-F238E27FC236}">
                <a16:creationId xmlns:a16="http://schemas.microsoft.com/office/drawing/2014/main" id="{38634947-F820-4148-A57C-71289E4E5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21" y="2941927"/>
            <a:ext cx="1468184" cy="147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cheung\AppData\Local\Temp\SNAGHTML224c3c67.PNG">
            <a:extLst>
              <a:ext uri="{FF2B5EF4-FFF2-40B4-BE49-F238E27FC236}">
                <a16:creationId xmlns:a16="http://schemas.microsoft.com/office/drawing/2014/main" id="{53449D28-5BB8-401D-B70E-0FE29A28D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186" y="2941927"/>
            <a:ext cx="1468185" cy="146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622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D80C9326-123C-4005-B20F-E5C4A05FB3C8}"/>
              </a:ext>
            </a:extLst>
          </p:cNvPr>
          <p:cNvSpPr/>
          <p:nvPr/>
        </p:nvSpPr>
        <p:spPr>
          <a:xfrm>
            <a:off x="4940659" y="4793996"/>
            <a:ext cx="1433911" cy="8116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Edge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Connectivity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NF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24A5E9D-9AC5-4C9F-B8FE-DDC78E835AD9}"/>
              </a:ext>
            </a:extLst>
          </p:cNvPr>
          <p:cNvSpPr/>
          <p:nvPr/>
        </p:nvSpPr>
        <p:spPr>
          <a:xfrm>
            <a:off x="2151467" y="4772231"/>
            <a:ext cx="1433910" cy="8116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Access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Connectivity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NF</a:t>
            </a:r>
          </a:p>
        </p:txBody>
      </p:sp>
      <p:sp>
        <p:nvSpPr>
          <p:cNvPr id="1025" name="Rectangle 1024">
            <a:extLst>
              <a:ext uri="{FF2B5EF4-FFF2-40B4-BE49-F238E27FC236}">
                <a16:creationId xmlns:a16="http://schemas.microsoft.com/office/drawing/2014/main" id="{6D6BF5F3-FDAE-45FE-B898-EA0A642A5170}"/>
              </a:ext>
            </a:extLst>
          </p:cNvPr>
          <p:cNvSpPr/>
          <p:nvPr/>
        </p:nvSpPr>
        <p:spPr>
          <a:xfrm>
            <a:off x="319105" y="4772232"/>
            <a:ext cx="1356466" cy="8116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Premises</a:t>
            </a:r>
          </a:p>
          <a:p>
            <a:r>
              <a:rPr lang="en-US" dirty="0">
                <a:solidFill>
                  <a:schemeClr val="tx1"/>
                </a:solidFill>
              </a:rPr>
              <a:t>Connectivity</a:t>
            </a:r>
          </a:p>
          <a:p>
            <a:r>
              <a:rPr lang="en-US" dirty="0">
                <a:solidFill>
                  <a:schemeClr val="tx1"/>
                </a:solidFill>
              </a:rPr>
              <a:t>NF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626BE44-1564-4DA5-92AD-76F98FFE6EF1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EBB2134-ACE0-4A1E-9BF6-1B75C4B2D02F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80BAE12-6FED-4AD2-B1FC-44A3B8DBEF62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AB18B2B-D837-44AB-BB75-92FB2D4EF15C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841B5E5B-78DF-4F67-9803-34F1C492FC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2" name="Shape 72">
                <a:extLst>
                  <a:ext uri="{FF2B5EF4-FFF2-40B4-BE49-F238E27FC236}">
                    <a16:creationId xmlns:a16="http://schemas.microsoft.com/office/drawing/2014/main" id="{C4F2A131-13E2-4190-832C-F23A85735B38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61455-DF34-43CE-8BB4-0E4D57AFFFC9}"/>
                </a:ext>
              </a:extLst>
            </p:cNvPr>
            <p:cNvSpPr/>
            <p:nvPr/>
          </p:nvSpPr>
          <p:spPr>
            <a:xfrm>
              <a:off x="241729" y="-2880"/>
              <a:ext cx="307968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BBS Resources</a:t>
              </a:r>
              <a:endParaRPr lang="en-US" sz="3200" dirty="0"/>
            </a:p>
          </p:txBody>
        </p:sp>
      </p:grpSp>
      <p:pic>
        <p:nvPicPr>
          <p:cNvPr id="13" name="Picture 2" descr="C:\Users\cheung\AppData\Local\Temp\SNAGHTML31cda19.PNG">
            <a:extLst>
              <a:ext uri="{FF2B5EF4-FFF2-40B4-BE49-F238E27FC236}">
                <a16:creationId xmlns:a16="http://schemas.microsoft.com/office/drawing/2014/main" id="{8F2784AB-A10A-48FC-A15F-70B29E922D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548" y="2559"/>
            <a:ext cx="541869" cy="54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wiki.onap.org/download/attachments/45297636/BBS-HighLevelArchitectureOverview.png?version=2&amp;modificationDate=1542642187000&amp;api=v2">
            <a:extLst>
              <a:ext uri="{FF2B5EF4-FFF2-40B4-BE49-F238E27FC236}">
                <a16:creationId xmlns:a16="http://schemas.microsoft.com/office/drawing/2014/main" id="{7DE08181-0297-480D-AE82-B71067732B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29" y="581895"/>
            <a:ext cx="8229970" cy="3533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C264453-83FE-4E2E-883C-AD1DA29CB3D2}"/>
              </a:ext>
            </a:extLst>
          </p:cNvPr>
          <p:cNvSpPr txBox="1"/>
          <p:nvPr/>
        </p:nvSpPr>
        <p:spPr>
          <a:xfrm>
            <a:off x="6130730" y="1923911"/>
            <a:ext cx="2396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Transport Network (NF)</a:t>
            </a:r>
          </a:p>
          <a:p>
            <a:r>
              <a:rPr lang="en-US" dirty="0"/>
              <a:t>(Not used)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9CDE0C3-F37F-4FB8-968B-771051CB20F4}"/>
              </a:ext>
            </a:extLst>
          </p:cNvPr>
          <p:cNvSpPr/>
          <p:nvPr/>
        </p:nvSpPr>
        <p:spPr>
          <a:xfrm>
            <a:off x="1481130" y="4877044"/>
            <a:ext cx="220717" cy="19100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6BB650C-B590-4464-8B6C-05DF7FE5B86D}"/>
              </a:ext>
            </a:extLst>
          </p:cNvPr>
          <p:cNvSpPr/>
          <p:nvPr/>
        </p:nvSpPr>
        <p:spPr>
          <a:xfrm>
            <a:off x="2151467" y="4877044"/>
            <a:ext cx="220717" cy="19100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DA5AA9D-2242-419B-8E3C-1452F5AAAC7A}"/>
              </a:ext>
            </a:extLst>
          </p:cNvPr>
          <p:cNvSpPr/>
          <p:nvPr/>
        </p:nvSpPr>
        <p:spPr>
          <a:xfrm>
            <a:off x="3391134" y="4877044"/>
            <a:ext cx="220717" cy="19100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8DD7B9C-0020-4FE5-810A-EF9C921CDAA3}"/>
              </a:ext>
            </a:extLst>
          </p:cNvPr>
          <p:cNvCxnSpPr>
            <a:cxnSpLocks/>
            <a:stCxn id="5" idx="6"/>
          </p:cNvCxnSpPr>
          <p:nvPr/>
        </p:nvCxnSpPr>
        <p:spPr>
          <a:xfrm>
            <a:off x="1701847" y="4972547"/>
            <a:ext cx="449620" cy="0"/>
          </a:xfrm>
          <a:prstGeom prst="line">
            <a:avLst/>
          </a:prstGeom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1A87E72A-5731-4627-9FBF-569F91FBB4AD}"/>
              </a:ext>
            </a:extLst>
          </p:cNvPr>
          <p:cNvSpPr/>
          <p:nvPr/>
        </p:nvSpPr>
        <p:spPr>
          <a:xfrm>
            <a:off x="4947788" y="4877044"/>
            <a:ext cx="220717" cy="19100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C531A08-CFBC-42D5-9C39-AF67891D9F9F}"/>
              </a:ext>
            </a:extLst>
          </p:cNvPr>
          <p:cNvCxnSpPr>
            <a:cxnSpLocks/>
            <a:stCxn id="20" idx="6"/>
            <a:endCxn id="23" idx="2"/>
          </p:cNvCxnSpPr>
          <p:nvPr/>
        </p:nvCxnSpPr>
        <p:spPr>
          <a:xfrm>
            <a:off x="3611851" y="4972547"/>
            <a:ext cx="1335937" cy="0"/>
          </a:xfrm>
          <a:prstGeom prst="line">
            <a:avLst/>
          </a:prstGeom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699983DC-53F8-4579-9150-1CE284E8C6FD}"/>
              </a:ext>
            </a:extLst>
          </p:cNvPr>
          <p:cNvSpPr/>
          <p:nvPr/>
        </p:nvSpPr>
        <p:spPr>
          <a:xfrm>
            <a:off x="6153853" y="4877044"/>
            <a:ext cx="220717" cy="19100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TextBox 1028">
            <a:extLst>
              <a:ext uri="{FF2B5EF4-FFF2-40B4-BE49-F238E27FC236}">
                <a16:creationId xmlns:a16="http://schemas.microsoft.com/office/drawing/2014/main" id="{ECBC0A7C-ACA6-4261-B2FB-0FC9F79FD30A}"/>
              </a:ext>
            </a:extLst>
          </p:cNvPr>
          <p:cNvSpPr txBox="1"/>
          <p:nvPr/>
        </p:nvSpPr>
        <p:spPr>
          <a:xfrm>
            <a:off x="1108624" y="4373525"/>
            <a:ext cx="787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&lt;&lt;</a:t>
            </a:r>
            <a:r>
              <a:rPr lang="en-US" sz="800" dirty="0" err="1"/>
              <a:t>PNFExtCP</a:t>
            </a:r>
            <a:r>
              <a:rPr lang="en-US" sz="800" dirty="0"/>
              <a:t>&gt;&gt;</a:t>
            </a:r>
          </a:p>
          <a:p>
            <a:pPr algn="ctr"/>
            <a:r>
              <a:rPr lang="en-US" sz="800" dirty="0"/>
              <a:t>ONT</a:t>
            </a:r>
          </a:p>
          <a:p>
            <a:pPr algn="ctr"/>
            <a:r>
              <a:rPr lang="en-US" sz="800" dirty="0"/>
              <a:t>NNI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9C08321-2FC8-477A-AF64-21CE1C79FC65}"/>
              </a:ext>
            </a:extLst>
          </p:cNvPr>
          <p:cNvSpPr txBox="1"/>
          <p:nvPr/>
        </p:nvSpPr>
        <p:spPr>
          <a:xfrm>
            <a:off x="3058314" y="4361234"/>
            <a:ext cx="886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&lt;&lt;</a:t>
            </a:r>
            <a:r>
              <a:rPr lang="en-US" sz="800" dirty="0" err="1"/>
              <a:t>VNFExtCP</a:t>
            </a:r>
            <a:r>
              <a:rPr lang="en-US" sz="800" dirty="0"/>
              <a:t>&gt;&gt;</a:t>
            </a:r>
          </a:p>
          <a:p>
            <a:pPr algn="ctr"/>
            <a:r>
              <a:rPr lang="en-US" sz="800" dirty="0"/>
              <a:t>OLT</a:t>
            </a:r>
          </a:p>
          <a:p>
            <a:pPr algn="ctr"/>
            <a:r>
              <a:rPr lang="en-US" sz="800" dirty="0"/>
              <a:t>NNI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44D4306-2D25-4334-9ACA-52D959C2E50B}"/>
              </a:ext>
            </a:extLst>
          </p:cNvPr>
          <p:cNvSpPr txBox="1"/>
          <p:nvPr/>
        </p:nvSpPr>
        <p:spPr>
          <a:xfrm>
            <a:off x="1842544" y="4374571"/>
            <a:ext cx="886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&lt;&lt;</a:t>
            </a:r>
            <a:r>
              <a:rPr lang="en-US" sz="800" dirty="0" err="1"/>
              <a:t>VNFExtCP</a:t>
            </a:r>
            <a:r>
              <a:rPr lang="en-US" sz="800" dirty="0"/>
              <a:t>&gt;&gt;</a:t>
            </a:r>
          </a:p>
          <a:p>
            <a:pPr algn="ctr"/>
            <a:r>
              <a:rPr lang="en-US" sz="800" dirty="0"/>
              <a:t>PON</a:t>
            </a:r>
          </a:p>
          <a:p>
            <a:pPr algn="ctr"/>
            <a:r>
              <a:rPr lang="en-US" sz="800" dirty="0"/>
              <a:t>UNI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DB5A562-0010-47CA-AD8A-4C759D0699B4}"/>
              </a:ext>
            </a:extLst>
          </p:cNvPr>
          <p:cNvSpPr txBox="1"/>
          <p:nvPr/>
        </p:nvSpPr>
        <p:spPr>
          <a:xfrm>
            <a:off x="4614968" y="4372696"/>
            <a:ext cx="886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&lt;&lt;</a:t>
            </a:r>
            <a:r>
              <a:rPr lang="en-US" sz="800" dirty="0" err="1"/>
              <a:t>VNFExtCP</a:t>
            </a:r>
            <a:r>
              <a:rPr lang="en-US" sz="800" dirty="0"/>
              <a:t>&gt;&gt;</a:t>
            </a:r>
          </a:p>
          <a:p>
            <a:pPr algn="ctr"/>
            <a:r>
              <a:rPr lang="en-US" sz="800" dirty="0"/>
              <a:t>BNG</a:t>
            </a:r>
          </a:p>
          <a:p>
            <a:pPr algn="ctr"/>
            <a:r>
              <a:rPr lang="en-US" sz="800" dirty="0"/>
              <a:t>UNI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1748AF8-ECA4-45B2-A656-1148265BEB9A}"/>
              </a:ext>
            </a:extLst>
          </p:cNvPr>
          <p:cNvSpPr txBox="1"/>
          <p:nvPr/>
        </p:nvSpPr>
        <p:spPr>
          <a:xfrm>
            <a:off x="5813905" y="4361234"/>
            <a:ext cx="886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&lt;&lt;</a:t>
            </a:r>
            <a:r>
              <a:rPr lang="en-US" sz="800" dirty="0" err="1"/>
              <a:t>VNFExtCP</a:t>
            </a:r>
            <a:r>
              <a:rPr lang="en-US" sz="800" dirty="0"/>
              <a:t>&gt;&gt;</a:t>
            </a:r>
          </a:p>
          <a:p>
            <a:pPr algn="ctr"/>
            <a:r>
              <a:rPr lang="en-US" sz="800" dirty="0"/>
              <a:t>BNG</a:t>
            </a:r>
          </a:p>
          <a:p>
            <a:pPr algn="ctr"/>
            <a:r>
              <a:rPr lang="en-US" sz="800" dirty="0"/>
              <a:t>NNI</a:t>
            </a:r>
          </a:p>
        </p:txBody>
      </p:sp>
    </p:spTree>
    <p:extLst>
      <p:ext uri="{BB962C8B-B14F-4D97-AF65-F5344CB8AC3E}">
        <p14:creationId xmlns:p14="http://schemas.microsoft.com/office/powerpoint/2010/main" val="1874544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D80C9326-123C-4005-B20F-E5C4A05FB3C8}"/>
              </a:ext>
            </a:extLst>
          </p:cNvPr>
          <p:cNvSpPr/>
          <p:nvPr/>
        </p:nvSpPr>
        <p:spPr>
          <a:xfrm>
            <a:off x="4940659" y="2635970"/>
            <a:ext cx="1433911" cy="8116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Edge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Connectivity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NF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24A5E9D-9AC5-4C9F-B8FE-DDC78E835AD9}"/>
              </a:ext>
            </a:extLst>
          </p:cNvPr>
          <p:cNvSpPr/>
          <p:nvPr/>
        </p:nvSpPr>
        <p:spPr>
          <a:xfrm>
            <a:off x="2151467" y="2614205"/>
            <a:ext cx="1433910" cy="8116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Access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Connectivity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NF</a:t>
            </a:r>
          </a:p>
        </p:txBody>
      </p:sp>
      <p:sp>
        <p:nvSpPr>
          <p:cNvPr id="1025" name="Rectangle 1024">
            <a:extLst>
              <a:ext uri="{FF2B5EF4-FFF2-40B4-BE49-F238E27FC236}">
                <a16:creationId xmlns:a16="http://schemas.microsoft.com/office/drawing/2014/main" id="{6D6BF5F3-FDAE-45FE-B898-EA0A642A5170}"/>
              </a:ext>
            </a:extLst>
          </p:cNvPr>
          <p:cNvSpPr/>
          <p:nvPr/>
        </p:nvSpPr>
        <p:spPr>
          <a:xfrm>
            <a:off x="319105" y="2614206"/>
            <a:ext cx="1356466" cy="8116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Premises</a:t>
            </a:r>
          </a:p>
          <a:p>
            <a:r>
              <a:rPr lang="en-US" dirty="0">
                <a:solidFill>
                  <a:schemeClr val="tx1"/>
                </a:solidFill>
              </a:rPr>
              <a:t>Connectivity</a:t>
            </a:r>
          </a:p>
          <a:p>
            <a:r>
              <a:rPr lang="en-US" dirty="0">
                <a:solidFill>
                  <a:schemeClr val="tx1"/>
                </a:solidFill>
              </a:rPr>
              <a:t>NF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626BE44-1564-4DA5-92AD-76F98FFE6EF1}"/>
              </a:ext>
            </a:extLst>
          </p:cNvPr>
          <p:cNvGrpSpPr/>
          <p:nvPr/>
        </p:nvGrpSpPr>
        <p:grpSpPr>
          <a:xfrm>
            <a:off x="40583" y="96160"/>
            <a:ext cx="9144000" cy="6869915"/>
            <a:chOff x="0" y="-2880"/>
            <a:chExt cx="9144000" cy="686991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EBB2134-ACE0-4A1E-9BF6-1B75C4B2D02F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80BAE12-6FED-4AD2-B1FC-44A3B8DBEF62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AB18B2B-D837-44AB-BB75-92FB2D4EF15C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841B5E5B-78DF-4F67-9803-34F1C492FC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2" name="Shape 72">
                <a:extLst>
                  <a:ext uri="{FF2B5EF4-FFF2-40B4-BE49-F238E27FC236}">
                    <a16:creationId xmlns:a16="http://schemas.microsoft.com/office/drawing/2014/main" id="{C4F2A131-13E2-4190-832C-F23A85735B38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61455-DF34-43CE-8BB4-0E4D57AFFFC9}"/>
                </a:ext>
              </a:extLst>
            </p:cNvPr>
            <p:cNvSpPr/>
            <p:nvPr/>
          </p:nvSpPr>
          <p:spPr>
            <a:xfrm>
              <a:off x="241729" y="-2880"/>
              <a:ext cx="816063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BBS Resources to PNF, VNFs and Services</a:t>
              </a:r>
              <a:endParaRPr lang="en-US" sz="3200" dirty="0"/>
            </a:p>
          </p:txBody>
        </p:sp>
      </p:grpSp>
      <p:pic>
        <p:nvPicPr>
          <p:cNvPr id="13" name="Picture 2" descr="C:\Users\cheung\AppData\Local\Temp\SNAGHTML31cda19.PNG">
            <a:extLst>
              <a:ext uri="{FF2B5EF4-FFF2-40B4-BE49-F238E27FC236}">
                <a16:creationId xmlns:a16="http://schemas.microsoft.com/office/drawing/2014/main" id="{8F2784AB-A10A-48FC-A15F-70B29E922D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548" y="2559"/>
            <a:ext cx="541869" cy="54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D9CDE0C3-F37F-4FB8-968B-771051CB20F4}"/>
              </a:ext>
            </a:extLst>
          </p:cNvPr>
          <p:cNvSpPr/>
          <p:nvPr/>
        </p:nvSpPr>
        <p:spPr>
          <a:xfrm>
            <a:off x="1481130" y="2719018"/>
            <a:ext cx="220717" cy="19100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6BB650C-B590-4464-8B6C-05DF7FE5B86D}"/>
              </a:ext>
            </a:extLst>
          </p:cNvPr>
          <p:cNvSpPr/>
          <p:nvPr/>
        </p:nvSpPr>
        <p:spPr>
          <a:xfrm>
            <a:off x="2151467" y="2719018"/>
            <a:ext cx="220717" cy="19100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DA5AA9D-2242-419B-8E3C-1452F5AAAC7A}"/>
              </a:ext>
            </a:extLst>
          </p:cNvPr>
          <p:cNvSpPr/>
          <p:nvPr/>
        </p:nvSpPr>
        <p:spPr>
          <a:xfrm>
            <a:off x="3391134" y="2719018"/>
            <a:ext cx="220717" cy="19100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8DD7B9C-0020-4FE5-810A-EF9C921CDAA3}"/>
              </a:ext>
            </a:extLst>
          </p:cNvPr>
          <p:cNvCxnSpPr>
            <a:cxnSpLocks/>
            <a:stCxn id="5" idx="6"/>
          </p:cNvCxnSpPr>
          <p:nvPr/>
        </p:nvCxnSpPr>
        <p:spPr>
          <a:xfrm>
            <a:off x="1701847" y="2814521"/>
            <a:ext cx="449620" cy="0"/>
          </a:xfrm>
          <a:prstGeom prst="line">
            <a:avLst/>
          </a:prstGeom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1A87E72A-5731-4627-9FBF-569F91FBB4AD}"/>
              </a:ext>
            </a:extLst>
          </p:cNvPr>
          <p:cNvSpPr/>
          <p:nvPr/>
        </p:nvSpPr>
        <p:spPr>
          <a:xfrm>
            <a:off x="4947788" y="2719018"/>
            <a:ext cx="220717" cy="19100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C531A08-CFBC-42D5-9C39-AF67891D9F9F}"/>
              </a:ext>
            </a:extLst>
          </p:cNvPr>
          <p:cNvCxnSpPr>
            <a:cxnSpLocks/>
            <a:stCxn id="20" idx="6"/>
            <a:endCxn id="23" idx="2"/>
          </p:cNvCxnSpPr>
          <p:nvPr/>
        </p:nvCxnSpPr>
        <p:spPr>
          <a:xfrm>
            <a:off x="3611851" y="2814521"/>
            <a:ext cx="1335937" cy="0"/>
          </a:xfrm>
          <a:prstGeom prst="line">
            <a:avLst/>
          </a:prstGeom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699983DC-53F8-4579-9150-1CE284E8C6FD}"/>
              </a:ext>
            </a:extLst>
          </p:cNvPr>
          <p:cNvSpPr/>
          <p:nvPr/>
        </p:nvSpPr>
        <p:spPr>
          <a:xfrm>
            <a:off x="6153853" y="2719018"/>
            <a:ext cx="220717" cy="19100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TextBox 1028">
            <a:extLst>
              <a:ext uri="{FF2B5EF4-FFF2-40B4-BE49-F238E27FC236}">
                <a16:creationId xmlns:a16="http://schemas.microsoft.com/office/drawing/2014/main" id="{ECBC0A7C-ACA6-4261-B2FB-0FC9F79FD30A}"/>
              </a:ext>
            </a:extLst>
          </p:cNvPr>
          <p:cNvSpPr txBox="1"/>
          <p:nvPr/>
        </p:nvSpPr>
        <p:spPr>
          <a:xfrm>
            <a:off x="1108624" y="2215499"/>
            <a:ext cx="787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&lt;&lt;</a:t>
            </a:r>
            <a:r>
              <a:rPr lang="en-US" sz="800" dirty="0" err="1"/>
              <a:t>PNFExtCP</a:t>
            </a:r>
            <a:r>
              <a:rPr lang="en-US" sz="800" dirty="0"/>
              <a:t>&gt;&gt;</a:t>
            </a:r>
          </a:p>
          <a:p>
            <a:pPr algn="ctr"/>
            <a:r>
              <a:rPr lang="en-US" sz="800" dirty="0"/>
              <a:t>ONT</a:t>
            </a:r>
          </a:p>
          <a:p>
            <a:pPr algn="ctr"/>
            <a:r>
              <a:rPr lang="en-US" sz="800" dirty="0"/>
              <a:t>NNI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9C08321-2FC8-477A-AF64-21CE1C79FC65}"/>
              </a:ext>
            </a:extLst>
          </p:cNvPr>
          <p:cNvSpPr txBox="1"/>
          <p:nvPr/>
        </p:nvSpPr>
        <p:spPr>
          <a:xfrm>
            <a:off x="3058314" y="2203208"/>
            <a:ext cx="886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&lt;&lt;</a:t>
            </a:r>
            <a:r>
              <a:rPr lang="en-US" sz="800" dirty="0" err="1"/>
              <a:t>VNFExtCP</a:t>
            </a:r>
            <a:r>
              <a:rPr lang="en-US" sz="800" dirty="0"/>
              <a:t>&gt;&gt;</a:t>
            </a:r>
          </a:p>
          <a:p>
            <a:pPr algn="ctr"/>
            <a:r>
              <a:rPr lang="en-US" sz="800" dirty="0"/>
              <a:t>OLT</a:t>
            </a:r>
          </a:p>
          <a:p>
            <a:pPr algn="ctr"/>
            <a:r>
              <a:rPr lang="en-US" sz="800" dirty="0"/>
              <a:t>NNI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44D4306-2D25-4334-9ACA-52D959C2E50B}"/>
              </a:ext>
            </a:extLst>
          </p:cNvPr>
          <p:cNvSpPr txBox="1"/>
          <p:nvPr/>
        </p:nvSpPr>
        <p:spPr>
          <a:xfrm>
            <a:off x="1842544" y="2216545"/>
            <a:ext cx="886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&lt;&lt;</a:t>
            </a:r>
            <a:r>
              <a:rPr lang="en-US" sz="800" dirty="0" err="1"/>
              <a:t>VNFExtCP</a:t>
            </a:r>
            <a:r>
              <a:rPr lang="en-US" sz="800" dirty="0"/>
              <a:t>&gt;&gt;</a:t>
            </a:r>
          </a:p>
          <a:p>
            <a:pPr algn="ctr"/>
            <a:r>
              <a:rPr lang="en-US" sz="800" dirty="0"/>
              <a:t>PON</a:t>
            </a:r>
          </a:p>
          <a:p>
            <a:pPr algn="ctr"/>
            <a:r>
              <a:rPr lang="en-US" sz="800" dirty="0"/>
              <a:t>UNI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DB5A562-0010-47CA-AD8A-4C759D0699B4}"/>
              </a:ext>
            </a:extLst>
          </p:cNvPr>
          <p:cNvSpPr txBox="1"/>
          <p:nvPr/>
        </p:nvSpPr>
        <p:spPr>
          <a:xfrm>
            <a:off x="4614968" y="2214670"/>
            <a:ext cx="886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&lt;&lt;</a:t>
            </a:r>
            <a:r>
              <a:rPr lang="en-US" sz="800" dirty="0" err="1"/>
              <a:t>VNFExtCP</a:t>
            </a:r>
            <a:r>
              <a:rPr lang="en-US" sz="800" dirty="0"/>
              <a:t>&gt;&gt;</a:t>
            </a:r>
          </a:p>
          <a:p>
            <a:pPr algn="ctr"/>
            <a:r>
              <a:rPr lang="en-US" sz="800" dirty="0"/>
              <a:t>BNG</a:t>
            </a:r>
          </a:p>
          <a:p>
            <a:pPr algn="ctr"/>
            <a:r>
              <a:rPr lang="en-US" sz="800" dirty="0"/>
              <a:t>UNI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1748AF8-ECA4-45B2-A656-1148265BEB9A}"/>
              </a:ext>
            </a:extLst>
          </p:cNvPr>
          <p:cNvSpPr txBox="1"/>
          <p:nvPr/>
        </p:nvSpPr>
        <p:spPr>
          <a:xfrm>
            <a:off x="5813905" y="2203208"/>
            <a:ext cx="886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&lt;&lt;</a:t>
            </a:r>
            <a:r>
              <a:rPr lang="en-US" sz="800" dirty="0" err="1"/>
              <a:t>VNFExtCP</a:t>
            </a:r>
            <a:r>
              <a:rPr lang="en-US" sz="800" dirty="0"/>
              <a:t>&gt;&gt;</a:t>
            </a:r>
          </a:p>
          <a:p>
            <a:pPr algn="ctr"/>
            <a:r>
              <a:rPr lang="en-US" sz="800" dirty="0"/>
              <a:t>BNG</a:t>
            </a:r>
          </a:p>
          <a:p>
            <a:pPr algn="ctr"/>
            <a:r>
              <a:rPr lang="en-US" sz="800" dirty="0"/>
              <a:t>NNI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F2D295E-00E7-4130-A14D-CDD954A7EBC7}"/>
              </a:ext>
            </a:extLst>
          </p:cNvPr>
          <p:cNvSpPr/>
          <p:nvPr/>
        </p:nvSpPr>
        <p:spPr>
          <a:xfrm>
            <a:off x="558919" y="4111599"/>
            <a:ext cx="679377" cy="8116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ONT</a:t>
            </a:r>
          </a:p>
          <a:p>
            <a:r>
              <a:rPr lang="en-US" dirty="0">
                <a:solidFill>
                  <a:schemeClr val="tx1"/>
                </a:solidFill>
              </a:rPr>
              <a:t>PNF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37CC8D1-2D2B-4236-BC6C-5B9D56E0ECB7}"/>
              </a:ext>
            </a:extLst>
          </p:cNvPr>
          <p:cNvSpPr/>
          <p:nvPr/>
        </p:nvSpPr>
        <p:spPr>
          <a:xfrm>
            <a:off x="1397519" y="4111599"/>
            <a:ext cx="1309842" cy="811629"/>
          </a:xfrm>
          <a:prstGeom prst="rect">
            <a:avLst/>
          </a:prstGeom>
          <a:solidFill>
            <a:srgbClr val="FFEC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PON Access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RFS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D1A9A1E-D6DC-4B60-9F3D-724996A7A127}"/>
              </a:ext>
            </a:extLst>
          </p:cNvPr>
          <p:cNvSpPr/>
          <p:nvPr/>
        </p:nvSpPr>
        <p:spPr>
          <a:xfrm>
            <a:off x="3216262" y="4134924"/>
            <a:ext cx="2209178" cy="8116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Transport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RFS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7FA30AE-849D-418E-A87C-EA9079F51FCD}"/>
              </a:ext>
            </a:extLst>
          </p:cNvPr>
          <p:cNvCxnSpPr>
            <a:cxnSpLocks/>
            <a:stCxn id="34" idx="0"/>
          </p:cNvCxnSpPr>
          <p:nvPr/>
        </p:nvCxnSpPr>
        <p:spPr>
          <a:xfrm flipH="1" flipV="1">
            <a:off x="3540453" y="2905378"/>
            <a:ext cx="780398" cy="1229546"/>
          </a:xfrm>
          <a:prstGeom prst="straightConnector1">
            <a:avLst/>
          </a:prstGeom>
          <a:ln w="127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23EC3D1-967D-4C79-A268-0FF3A2F21AD8}"/>
              </a:ext>
            </a:extLst>
          </p:cNvPr>
          <p:cNvCxnSpPr>
            <a:cxnSpLocks/>
            <a:stCxn id="34" idx="0"/>
            <a:endCxn id="23" idx="4"/>
          </p:cNvCxnSpPr>
          <p:nvPr/>
        </p:nvCxnSpPr>
        <p:spPr>
          <a:xfrm flipV="1">
            <a:off x="4320851" y="2910024"/>
            <a:ext cx="737296" cy="1224900"/>
          </a:xfrm>
          <a:prstGeom prst="straightConnector1">
            <a:avLst/>
          </a:prstGeom>
          <a:ln w="127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1A5F98F-063E-47AE-8AA9-FAA6B943719E}"/>
              </a:ext>
            </a:extLst>
          </p:cNvPr>
          <p:cNvCxnSpPr>
            <a:cxnSpLocks/>
            <a:stCxn id="33" idx="0"/>
          </p:cNvCxnSpPr>
          <p:nvPr/>
        </p:nvCxnSpPr>
        <p:spPr>
          <a:xfrm flipV="1">
            <a:off x="2052440" y="2926001"/>
            <a:ext cx="202055" cy="1185598"/>
          </a:xfrm>
          <a:prstGeom prst="straightConnector1">
            <a:avLst/>
          </a:prstGeom>
          <a:ln w="127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056E009-B6BD-4384-9305-2EB94D284CAD}"/>
              </a:ext>
            </a:extLst>
          </p:cNvPr>
          <p:cNvCxnSpPr>
            <a:cxnSpLocks/>
            <a:stCxn id="33" idx="0"/>
          </p:cNvCxnSpPr>
          <p:nvPr/>
        </p:nvCxnSpPr>
        <p:spPr>
          <a:xfrm flipH="1" flipV="1">
            <a:off x="1599576" y="2936041"/>
            <a:ext cx="452864" cy="1175558"/>
          </a:xfrm>
          <a:prstGeom prst="straightConnector1">
            <a:avLst/>
          </a:prstGeom>
          <a:ln w="127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B2DCECA-36E3-40C4-8A5F-99A6EA80CCD4}"/>
              </a:ext>
            </a:extLst>
          </p:cNvPr>
          <p:cNvCxnSpPr>
            <a:cxnSpLocks/>
            <a:stCxn id="32" idx="0"/>
          </p:cNvCxnSpPr>
          <p:nvPr/>
        </p:nvCxnSpPr>
        <p:spPr>
          <a:xfrm flipV="1">
            <a:off x="898608" y="3425835"/>
            <a:ext cx="6475" cy="685764"/>
          </a:xfrm>
          <a:prstGeom prst="straightConnector1">
            <a:avLst/>
          </a:prstGeom>
          <a:ln w="127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2AD16102-3826-4019-81F1-08B0DB1B0965}"/>
              </a:ext>
            </a:extLst>
          </p:cNvPr>
          <p:cNvSpPr/>
          <p:nvPr/>
        </p:nvSpPr>
        <p:spPr>
          <a:xfrm>
            <a:off x="5641520" y="4152213"/>
            <a:ext cx="2209178" cy="811629"/>
          </a:xfrm>
          <a:prstGeom prst="rect">
            <a:avLst/>
          </a:prstGeom>
          <a:solidFill>
            <a:srgbClr val="F2A4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Internet Access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RFS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8914623F-04A6-4624-ACC7-C6E9BD5D8D78}"/>
              </a:ext>
            </a:extLst>
          </p:cNvPr>
          <p:cNvCxnSpPr>
            <a:cxnSpLocks/>
            <a:stCxn id="50" idx="0"/>
          </p:cNvCxnSpPr>
          <p:nvPr/>
        </p:nvCxnSpPr>
        <p:spPr>
          <a:xfrm flipH="1" flipV="1">
            <a:off x="5736765" y="3480129"/>
            <a:ext cx="1009344" cy="672084"/>
          </a:xfrm>
          <a:prstGeom prst="straightConnector1">
            <a:avLst/>
          </a:prstGeom>
          <a:ln w="127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95F5A4A-00D3-42DF-92F6-4EB1976BB8C6}"/>
              </a:ext>
            </a:extLst>
          </p:cNvPr>
          <p:cNvCxnSpPr>
            <a:cxnSpLocks/>
            <a:stCxn id="50" idx="0"/>
            <a:endCxn id="30" idx="4"/>
          </p:cNvCxnSpPr>
          <p:nvPr/>
        </p:nvCxnSpPr>
        <p:spPr>
          <a:xfrm flipH="1" flipV="1">
            <a:off x="6264212" y="2910024"/>
            <a:ext cx="481897" cy="1242189"/>
          </a:xfrm>
          <a:prstGeom prst="straightConnector1">
            <a:avLst/>
          </a:prstGeom>
          <a:ln w="127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6D02EDCE-7783-4898-8932-1A2A4F00D013}"/>
              </a:ext>
            </a:extLst>
          </p:cNvPr>
          <p:cNvSpPr/>
          <p:nvPr/>
        </p:nvSpPr>
        <p:spPr>
          <a:xfrm>
            <a:off x="2176095" y="924278"/>
            <a:ext cx="1433910" cy="8116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Access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SDN M&amp;C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VNF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ECA2EE0-2886-4580-B64E-81D2D40222FB}"/>
              </a:ext>
            </a:extLst>
          </p:cNvPr>
          <p:cNvSpPr/>
          <p:nvPr/>
        </p:nvSpPr>
        <p:spPr>
          <a:xfrm>
            <a:off x="2928261" y="5603138"/>
            <a:ext cx="2209178" cy="8116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HSIA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CFS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49E502EC-9FC8-44A4-9744-56EE83BB8CB5}"/>
              </a:ext>
            </a:extLst>
          </p:cNvPr>
          <p:cNvCxnSpPr>
            <a:cxnSpLocks/>
            <a:stCxn id="55" idx="0"/>
            <a:endCxn id="32" idx="2"/>
          </p:cNvCxnSpPr>
          <p:nvPr/>
        </p:nvCxnSpPr>
        <p:spPr>
          <a:xfrm flipH="1" flipV="1">
            <a:off x="898608" y="4923227"/>
            <a:ext cx="3134242" cy="679911"/>
          </a:xfrm>
          <a:prstGeom prst="straightConnector1">
            <a:avLst/>
          </a:prstGeom>
          <a:ln w="127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4FC5934-8ADF-437F-8DA5-B0D2BF694DA9}"/>
              </a:ext>
            </a:extLst>
          </p:cNvPr>
          <p:cNvCxnSpPr>
            <a:cxnSpLocks/>
            <a:stCxn id="55" idx="0"/>
            <a:endCxn id="33" idx="2"/>
          </p:cNvCxnSpPr>
          <p:nvPr/>
        </p:nvCxnSpPr>
        <p:spPr>
          <a:xfrm flipH="1" flipV="1">
            <a:off x="2052440" y="4923228"/>
            <a:ext cx="1980410" cy="679910"/>
          </a:xfrm>
          <a:prstGeom prst="straightConnector1">
            <a:avLst/>
          </a:prstGeom>
          <a:ln w="127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7C164AD9-75E9-46DB-97D6-ADDB16EDBD3F}"/>
              </a:ext>
            </a:extLst>
          </p:cNvPr>
          <p:cNvCxnSpPr>
            <a:cxnSpLocks/>
            <a:stCxn id="55" idx="0"/>
            <a:endCxn id="34" idx="2"/>
          </p:cNvCxnSpPr>
          <p:nvPr/>
        </p:nvCxnSpPr>
        <p:spPr>
          <a:xfrm flipV="1">
            <a:off x="4032850" y="4946553"/>
            <a:ext cx="288001" cy="656585"/>
          </a:xfrm>
          <a:prstGeom prst="straightConnector1">
            <a:avLst/>
          </a:prstGeom>
          <a:ln w="127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9D0454AA-DABB-4A1A-B29B-E5EB3F15787F}"/>
              </a:ext>
            </a:extLst>
          </p:cNvPr>
          <p:cNvCxnSpPr>
            <a:cxnSpLocks/>
            <a:stCxn id="55" idx="0"/>
            <a:endCxn id="50" idx="2"/>
          </p:cNvCxnSpPr>
          <p:nvPr/>
        </p:nvCxnSpPr>
        <p:spPr>
          <a:xfrm flipV="1">
            <a:off x="4032850" y="4963842"/>
            <a:ext cx="2713259" cy="639296"/>
          </a:xfrm>
          <a:prstGeom prst="straightConnector1">
            <a:avLst/>
          </a:prstGeom>
          <a:ln w="127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7C030CD-1D92-4C89-BB81-ECC565824BA3}"/>
              </a:ext>
            </a:extLst>
          </p:cNvPr>
          <p:cNvCxnSpPr>
            <a:cxnSpLocks/>
            <a:stCxn id="54" idx="2"/>
            <a:endCxn id="37" idx="0"/>
          </p:cNvCxnSpPr>
          <p:nvPr/>
        </p:nvCxnSpPr>
        <p:spPr>
          <a:xfrm flipH="1">
            <a:off x="2868422" y="1735907"/>
            <a:ext cx="24628" cy="878298"/>
          </a:xfrm>
          <a:prstGeom prst="straightConnector1">
            <a:avLst/>
          </a:prstGeom>
          <a:ln w="127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FD6BCD97-C538-467E-AD48-EB94BEC85CDC}"/>
              </a:ext>
            </a:extLst>
          </p:cNvPr>
          <p:cNvSpPr/>
          <p:nvPr/>
        </p:nvSpPr>
        <p:spPr>
          <a:xfrm>
            <a:off x="4963476" y="920368"/>
            <a:ext cx="1433911" cy="8116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Edge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Connectivity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VNF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2E04A4D5-09D4-4178-8B2F-30A71F8B790A}"/>
              </a:ext>
            </a:extLst>
          </p:cNvPr>
          <p:cNvCxnSpPr>
            <a:cxnSpLocks/>
            <a:stCxn id="73" idx="2"/>
            <a:endCxn id="38" idx="0"/>
          </p:cNvCxnSpPr>
          <p:nvPr/>
        </p:nvCxnSpPr>
        <p:spPr>
          <a:xfrm flipH="1">
            <a:off x="5657615" y="1731997"/>
            <a:ext cx="22817" cy="903973"/>
          </a:xfrm>
          <a:prstGeom prst="straightConnector1">
            <a:avLst/>
          </a:prstGeom>
          <a:ln w="127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4366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024">
            <a:extLst>
              <a:ext uri="{FF2B5EF4-FFF2-40B4-BE49-F238E27FC236}">
                <a16:creationId xmlns:a16="http://schemas.microsoft.com/office/drawing/2014/main" id="{6D6BF5F3-FDAE-45FE-B898-EA0A642A5170}"/>
              </a:ext>
            </a:extLst>
          </p:cNvPr>
          <p:cNvSpPr/>
          <p:nvPr/>
        </p:nvSpPr>
        <p:spPr>
          <a:xfrm>
            <a:off x="241729" y="1105388"/>
            <a:ext cx="1356466" cy="8116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Premises</a:t>
            </a:r>
          </a:p>
          <a:p>
            <a:r>
              <a:rPr lang="en-US" dirty="0">
                <a:solidFill>
                  <a:schemeClr val="tx1"/>
                </a:solidFill>
              </a:rPr>
              <a:t>Connectivity</a:t>
            </a:r>
          </a:p>
          <a:p>
            <a:r>
              <a:rPr lang="en-US" dirty="0">
                <a:solidFill>
                  <a:schemeClr val="tx1"/>
                </a:solidFill>
              </a:rPr>
              <a:t>NF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626BE44-1564-4DA5-92AD-76F98FFE6EF1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EBB2134-ACE0-4A1E-9BF6-1B75C4B2D02F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80BAE12-6FED-4AD2-B1FC-44A3B8DBEF62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AB18B2B-D837-44AB-BB75-92FB2D4EF15C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841B5E5B-78DF-4F67-9803-34F1C492FC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2" name="Shape 72">
                <a:extLst>
                  <a:ext uri="{FF2B5EF4-FFF2-40B4-BE49-F238E27FC236}">
                    <a16:creationId xmlns:a16="http://schemas.microsoft.com/office/drawing/2014/main" id="{C4F2A131-13E2-4190-832C-F23A85735B38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61455-DF34-43CE-8BB4-0E4D57AFFFC9}"/>
                </a:ext>
              </a:extLst>
            </p:cNvPr>
            <p:cNvSpPr/>
            <p:nvPr/>
          </p:nvSpPr>
          <p:spPr>
            <a:xfrm>
              <a:off x="241729" y="-2880"/>
              <a:ext cx="399179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BBS Premises Detail</a:t>
              </a:r>
              <a:endParaRPr lang="en-US" sz="3200" dirty="0"/>
            </a:p>
          </p:txBody>
        </p:sp>
      </p:grpSp>
      <p:pic>
        <p:nvPicPr>
          <p:cNvPr id="13" name="Picture 2" descr="C:\Users\cheung\AppData\Local\Temp\SNAGHTML31cda19.PNG">
            <a:extLst>
              <a:ext uri="{FF2B5EF4-FFF2-40B4-BE49-F238E27FC236}">
                <a16:creationId xmlns:a16="http://schemas.microsoft.com/office/drawing/2014/main" id="{8F2784AB-A10A-48FC-A15F-70B29E922D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548" y="2559"/>
            <a:ext cx="541869" cy="54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D9CDE0C3-F37F-4FB8-968B-771051CB20F4}"/>
              </a:ext>
            </a:extLst>
          </p:cNvPr>
          <p:cNvSpPr/>
          <p:nvPr/>
        </p:nvSpPr>
        <p:spPr>
          <a:xfrm>
            <a:off x="1392494" y="1194361"/>
            <a:ext cx="220717" cy="19100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TextBox 1028">
            <a:extLst>
              <a:ext uri="{FF2B5EF4-FFF2-40B4-BE49-F238E27FC236}">
                <a16:creationId xmlns:a16="http://schemas.microsoft.com/office/drawing/2014/main" id="{ECBC0A7C-ACA6-4261-B2FB-0FC9F79FD30A}"/>
              </a:ext>
            </a:extLst>
          </p:cNvPr>
          <p:cNvSpPr txBox="1"/>
          <p:nvPr/>
        </p:nvSpPr>
        <p:spPr>
          <a:xfrm>
            <a:off x="1031248" y="706681"/>
            <a:ext cx="787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&lt;&lt;</a:t>
            </a:r>
            <a:r>
              <a:rPr lang="en-US" sz="800" dirty="0" err="1"/>
              <a:t>PNFExtCP</a:t>
            </a:r>
            <a:r>
              <a:rPr lang="en-US" sz="800" dirty="0"/>
              <a:t>&gt;&gt;</a:t>
            </a:r>
          </a:p>
          <a:p>
            <a:pPr algn="ctr"/>
            <a:r>
              <a:rPr lang="en-US" sz="800" dirty="0"/>
              <a:t>ONT</a:t>
            </a:r>
          </a:p>
          <a:p>
            <a:pPr algn="ctr"/>
            <a:r>
              <a:rPr lang="en-US" sz="800" dirty="0"/>
              <a:t>NNI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F2D295E-00E7-4130-A14D-CDD954A7EBC7}"/>
              </a:ext>
            </a:extLst>
          </p:cNvPr>
          <p:cNvSpPr/>
          <p:nvPr/>
        </p:nvSpPr>
        <p:spPr>
          <a:xfrm>
            <a:off x="481543" y="2602781"/>
            <a:ext cx="679377" cy="8116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ONT</a:t>
            </a:r>
          </a:p>
          <a:p>
            <a:r>
              <a:rPr lang="en-US" dirty="0">
                <a:solidFill>
                  <a:schemeClr val="tx1"/>
                </a:solidFill>
              </a:rPr>
              <a:t>PNF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B2DCECA-36E3-40C4-8A5F-99A6EA80CCD4}"/>
              </a:ext>
            </a:extLst>
          </p:cNvPr>
          <p:cNvCxnSpPr>
            <a:cxnSpLocks/>
            <a:stCxn id="32" idx="0"/>
          </p:cNvCxnSpPr>
          <p:nvPr/>
        </p:nvCxnSpPr>
        <p:spPr>
          <a:xfrm flipV="1">
            <a:off x="821232" y="1917017"/>
            <a:ext cx="6475" cy="685764"/>
          </a:xfrm>
          <a:prstGeom prst="straightConnector1">
            <a:avLst/>
          </a:prstGeom>
          <a:ln w="127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48B3A5D-CDE7-4796-8770-65CFCD34CD54}"/>
              </a:ext>
            </a:extLst>
          </p:cNvPr>
          <p:cNvSpPr txBox="1"/>
          <p:nvPr/>
        </p:nvSpPr>
        <p:spPr>
          <a:xfrm>
            <a:off x="1818913" y="2768078"/>
            <a:ext cx="39980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ONT PNF: Vendor, Serial Number, </a:t>
            </a:r>
            <a:r>
              <a:rPr lang="en-US" dirty="0" err="1">
                <a:solidFill>
                  <a:srgbClr val="FF0000"/>
                </a:solidFill>
              </a:rPr>
              <a:t>EquipmentID</a:t>
            </a:r>
            <a:r>
              <a:rPr lang="en-US" dirty="0">
                <a:solidFill>
                  <a:srgbClr val="FF0000"/>
                </a:solidFill>
              </a:rPr>
              <a:t> (type), version</a:t>
            </a:r>
          </a:p>
          <a:p>
            <a:endParaRPr 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0C6714F-BDBB-4A7D-9CC3-BBA593C7127D}"/>
              </a:ext>
            </a:extLst>
          </p:cNvPr>
          <p:cNvSpPr txBox="1"/>
          <p:nvPr/>
        </p:nvSpPr>
        <p:spPr>
          <a:xfrm>
            <a:off x="1818913" y="998715"/>
            <a:ext cx="3998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ONT NNI: No additional attributes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605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5626BE44-1564-4DA5-92AD-76F98FFE6EF1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EBB2134-ACE0-4A1E-9BF6-1B75C4B2D02F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80BAE12-6FED-4AD2-B1FC-44A3B8DBEF62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AB18B2B-D837-44AB-BB75-92FB2D4EF15C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841B5E5B-78DF-4F67-9803-34F1C492FC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2" name="Shape 72">
                <a:extLst>
                  <a:ext uri="{FF2B5EF4-FFF2-40B4-BE49-F238E27FC236}">
                    <a16:creationId xmlns:a16="http://schemas.microsoft.com/office/drawing/2014/main" id="{C4F2A131-13E2-4190-832C-F23A85735B38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61455-DF34-43CE-8BB4-0E4D57AFFFC9}"/>
                </a:ext>
              </a:extLst>
            </p:cNvPr>
            <p:cNvSpPr/>
            <p:nvPr/>
          </p:nvSpPr>
          <p:spPr>
            <a:xfrm>
              <a:off x="241729" y="-2880"/>
              <a:ext cx="358284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BBS Access Detail</a:t>
              </a:r>
              <a:endParaRPr lang="en-US" sz="3200" dirty="0"/>
            </a:p>
          </p:txBody>
        </p:sp>
      </p:grpSp>
      <p:pic>
        <p:nvPicPr>
          <p:cNvPr id="13" name="Picture 2" descr="C:\Users\cheung\AppData\Local\Temp\SNAGHTML31cda19.PNG">
            <a:extLst>
              <a:ext uri="{FF2B5EF4-FFF2-40B4-BE49-F238E27FC236}">
                <a16:creationId xmlns:a16="http://schemas.microsoft.com/office/drawing/2014/main" id="{8F2784AB-A10A-48FC-A15F-70B29E922D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548" y="2559"/>
            <a:ext cx="541869" cy="54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48B3A5D-CDE7-4796-8770-65CFCD34CD54}"/>
              </a:ext>
            </a:extLst>
          </p:cNvPr>
          <p:cNvSpPr txBox="1"/>
          <p:nvPr/>
        </p:nvSpPr>
        <p:spPr>
          <a:xfrm>
            <a:off x="2707361" y="1069816"/>
            <a:ext cx="3464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Access SDN M&amp;C VNF: No unique attribute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71CD585-D432-4BBB-B4DE-3D634E1DEAE7}"/>
              </a:ext>
            </a:extLst>
          </p:cNvPr>
          <p:cNvSpPr/>
          <p:nvPr/>
        </p:nvSpPr>
        <p:spPr>
          <a:xfrm>
            <a:off x="550652" y="2617371"/>
            <a:ext cx="1433910" cy="8116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Access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Connectivity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NF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F8521E6-4E48-45A7-9C47-AACD53FBA747}"/>
              </a:ext>
            </a:extLst>
          </p:cNvPr>
          <p:cNvSpPr/>
          <p:nvPr/>
        </p:nvSpPr>
        <p:spPr>
          <a:xfrm>
            <a:off x="550652" y="2722184"/>
            <a:ext cx="220717" cy="19100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91E222E-05E3-43E9-BE46-491BEDCA16C5}"/>
              </a:ext>
            </a:extLst>
          </p:cNvPr>
          <p:cNvSpPr/>
          <p:nvPr/>
        </p:nvSpPr>
        <p:spPr>
          <a:xfrm>
            <a:off x="1790319" y="2722184"/>
            <a:ext cx="220717" cy="19100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47DB708-D0D4-44CA-8689-A2323126E45C}"/>
              </a:ext>
            </a:extLst>
          </p:cNvPr>
          <p:cNvSpPr txBox="1"/>
          <p:nvPr/>
        </p:nvSpPr>
        <p:spPr>
          <a:xfrm>
            <a:off x="1457499" y="2206374"/>
            <a:ext cx="886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&lt;&lt;</a:t>
            </a:r>
            <a:r>
              <a:rPr lang="en-US" sz="800" dirty="0" err="1"/>
              <a:t>VNFExtCP</a:t>
            </a:r>
            <a:r>
              <a:rPr lang="en-US" sz="800" dirty="0"/>
              <a:t>&gt;&gt;</a:t>
            </a:r>
          </a:p>
          <a:p>
            <a:pPr algn="ctr"/>
            <a:r>
              <a:rPr lang="en-US" sz="800" dirty="0"/>
              <a:t>OLT</a:t>
            </a:r>
          </a:p>
          <a:p>
            <a:pPr algn="ctr"/>
            <a:r>
              <a:rPr lang="en-US" sz="800" dirty="0"/>
              <a:t>NNI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1C605A-9B6E-4702-BE30-EB2AB9412F89}"/>
              </a:ext>
            </a:extLst>
          </p:cNvPr>
          <p:cNvSpPr txBox="1"/>
          <p:nvPr/>
        </p:nvSpPr>
        <p:spPr>
          <a:xfrm>
            <a:off x="241729" y="2219711"/>
            <a:ext cx="886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&lt;&lt;</a:t>
            </a:r>
            <a:r>
              <a:rPr lang="en-US" sz="800" dirty="0" err="1"/>
              <a:t>VNFExtCP</a:t>
            </a:r>
            <a:r>
              <a:rPr lang="en-US" sz="800" dirty="0"/>
              <a:t>&gt;&gt;</a:t>
            </a:r>
          </a:p>
          <a:p>
            <a:pPr algn="ctr"/>
            <a:r>
              <a:rPr lang="en-US" sz="800" dirty="0"/>
              <a:t>PON</a:t>
            </a:r>
          </a:p>
          <a:p>
            <a:pPr algn="ctr"/>
            <a:r>
              <a:rPr lang="en-US" sz="800" dirty="0"/>
              <a:t>UNI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FA53567-F9CC-4C14-B47E-51FF8F4A72C5}"/>
              </a:ext>
            </a:extLst>
          </p:cNvPr>
          <p:cNvSpPr/>
          <p:nvPr/>
        </p:nvSpPr>
        <p:spPr>
          <a:xfrm>
            <a:off x="575280" y="927444"/>
            <a:ext cx="1433910" cy="8116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Access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SDN M&amp;C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VNF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1B2EBFB-643F-420E-A869-D0BE92FE67BC}"/>
              </a:ext>
            </a:extLst>
          </p:cNvPr>
          <p:cNvCxnSpPr>
            <a:cxnSpLocks/>
            <a:stCxn id="30" idx="2"/>
            <a:endCxn id="17" idx="0"/>
          </p:cNvCxnSpPr>
          <p:nvPr/>
        </p:nvCxnSpPr>
        <p:spPr>
          <a:xfrm flipH="1">
            <a:off x="1267607" y="1739073"/>
            <a:ext cx="24628" cy="878298"/>
          </a:xfrm>
          <a:prstGeom prst="straightConnector1">
            <a:avLst/>
          </a:prstGeom>
          <a:ln w="127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71F614C-8A6C-41B3-8C58-A6FEA68F8157}"/>
              </a:ext>
            </a:extLst>
          </p:cNvPr>
          <p:cNvSpPr txBox="1"/>
          <p:nvPr/>
        </p:nvSpPr>
        <p:spPr>
          <a:xfrm>
            <a:off x="2440746" y="2410411"/>
            <a:ext cx="39980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PON UNI: OLT ID, Slot ID, Port ID</a:t>
            </a:r>
          </a:p>
          <a:p>
            <a:r>
              <a:rPr lang="en-US" dirty="0"/>
              <a:t>   </a:t>
            </a:r>
          </a:p>
          <a:p>
            <a:r>
              <a:rPr lang="en-US" dirty="0">
                <a:solidFill>
                  <a:srgbClr val="FF0000"/>
                </a:solidFill>
              </a:rPr>
              <a:t>Fiber Access attributes:</a:t>
            </a:r>
          </a:p>
          <a:p>
            <a:r>
              <a:rPr lang="en-US" dirty="0">
                <a:solidFill>
                  <a:srgbClr val="FF0000"/>
                </a:solidFill>
              </a:rPr>
              <a:t>   OTO ID</a:t>
            </a:r>
          </a:p>
          <a:p>
            <a:r>
              <a:rPr lang="en-US" dirty="0">
                <a:solidFill>
                  <a:srgbClr val="FF0000"/>
                </a:solidFill>
              </a:rPr>
              <a:t>   OMDF connector</a:t>
            </a:r>
          </a:p>
          <a:p>
            <a:r>
              <a:rPr lang="en-US" dirty="0">
                <a:solidFill>
                  <a:srgbClr val="FF0000"/>
                </a:solidFill>
              </a:rPr>
              <a:t>   Splitting ratio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OLT NNI: OLT ID, Slot ID, Port ID</a:t>
            </a:r>
          </a:p>
          <a:p>
            <a:r>
              <a:rPr lang="en-US" dirty="0"/>
              <a:t>   SVLAN_ID</a:t>
            </a:r>
          </a:p>
          <a:p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151866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5626BE44-1564-4DA5-92AD-76F98FFE6EF1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EBB2134-ACE0-4A1E-9BF6-1B75C4B2D02F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80BAE12-6FED-4AD2-B1FC-44A3B8DBEF62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AB18B2B-D837-44AB-BB75-92FB2D4EF15C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841B5E5B-78DF-4F67-9803-34F1C492FC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2" name="Shape 72">
                <a:extLst>
                  <a:ext uri="{FF2B5EF4-FFF2-40B4-BE49-F238E27FC236}">
                    <a16:creationId xmlns:a16="http://schemas.microsoft.com/office/drawing/2014/main" id="{C4F2A131-13E2-4190-832C-F23A85735B38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61455-DF34-43CE-8BB4-0E4D57AFFFC9}"/>
                </a:ext>
              </a:extLst>
            </p:cNvPr>
            <p:cNvSpPr/>
            <p:nvPr/>
          </p:nvSpPr>
          <p:spPr>
            <a:xfrm>
              <a:off x="241729" y="-2880"/>
              <a:ext cx="323999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BBS Edge Detail</a:t>
              </a:r>
              <a:endParaRPr lang="en-US" sz="3200" dirty="0"/>
            </a:p>
          </p:txBody>
        </p:sp>
      </p:grpSp>
      <p:pic>
        <p:nvPicPr>
          <p:cNvPr id="13" name="Picture 2" descr="C:\Users\cheung\AppData\Local\Temp\SNAGHTML31cda19.PNG">
            <a:extLst>
              <a:ext uri="{FF2B5EF4-FFF2-40B4-BE49-F238E27FC236}">
                <a16:creationId xmlns:a16="http://schemas.microsoft.com/office/drawing/2014/main" id="{8F2784AB-A10A-48FC-A15F-70B29E922D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548" y="2559"/>
            <a:ext cx="541869" cy="54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71F614C-8A6C-41B3-8C58-A6FEA68F8157}"/>
              </a:ext>
            </a:extLst>
          </p:cNvPr>
          <p:cNvSpPr txBox="1"/>
          <p:nvPr/>
        </p:nvSpPr>
        <p:spPr>
          <a:xfrm>
            <a:off x="3386614" y="4445843"/>
            <a:ext cx="3998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BNG UNI: SVLAN-ID</a:t>
            </a:r>
          </a:p>
          <a:p>
            <a:r>
              <a:rPr lang="en-US" dirty="0"/>
              <a:t>BNG NNI: IP Address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0C17A11-F8E1-474F-873C-D70E66089319}"/>
              </a:ext>
            </a:extLst>
          </p:cNvPr>
          <p:cNvSpPr/>
          <p:nvPr/>
        </p:nvSpPr>
        <p:spPr>
          <a:xfrm>
            <a:off x="325691" y="4537035"/>
            <a:ext cx="1433911" cy="8116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Edge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Connectivity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NF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7A9BAC4-AC23-41C5-B577-DF6C22E3C23F}"/>
              </a:ext>
            </a:extLst>
          </p:cNvPr>
          <p:cNvSpPr/>
          <p:nvPr/>
        </p:nvSpPr>
        <p:spPr>
          <a:xfrm>
            <a:off x="332820" y="4620083"/>
            <a:ext cx="220717" cy="19100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30756A7-85BD-4B2C-9216-64162E6FB76D}"/>
              </a:ext>
            </a:extLst>
          </p:cNvPr>
          <p:cNvSpPr/>
          <p:nvPr/>
        </p:nvSpPr>
        <p:spPr>
          <a:xfrm>
            <a:off x="1538885" y="4620083"/>
            <a:ext cx="220717" cy="19100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B704F69-8782-4C7B-8A8E-D8E45C8265FB}"/>
              </a:ext>
            </a:extLst>
          </p:cNvPr>
          <p:cNvSpPr txBox="1"/>
          <p:nvPr/>
        </p:nvSpPr>
        <p:spPr>
          <a:xfrm>
            <a:off x="0" y="4115735"/>
            <a:ext cx="886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&lt;&lt;</a:t>
            </a:r>
            <a:r>
              <a:rPr lang="en-US" sz="800" dirty="0" err="1"/>
              <a:t>VNFExtCP</a:t>
            </a:r>
            <a:r>
              <a:rPr lang="en-US" sz="800" dirty="0"/>
              <a:t>&gt;&gt;</a:t>
            </a:r>
          </a:p>
          <a:p>
            <a:pPr algn="ctr"/>
            <a:r>
              <a:rPr lang="en-US" sz="800" dirty="0"/>
              <a:t>BNG</a:t>
            </a:r>
          </a:p>
          <a:p>
            <a:pPr algn="ctr"/>
            <a:r>
              <a:rPr lang="en-US" sz="800" dirty="0"/>
              <a:t>UNI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FED6B6-494D-4279-83B2-4EAF8921B3F0}"/>
              </a:ext>
            </a:extLst>
          </p:cNvPr>
          <p:cNvSpPr txBox="1"/>
          <p:nvPr/>
        </p:nvSpPr>
        <p:spPr>
          <a:xfrm>
            <a:off x="1198937" y="4104273"/>
            <a:ext cx="886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&lt;&lt;</a:t>
            </a:r>
            <a:r>
              <a:rPr lang="en-US" sz="800" dirty="0" err="1"/>
              <a:t>VNFExtCP</a:t>
            </a:r>
            <a:r>
              <a:rPr lang="en-US" sz="800" dirty="0"/>
              <a:t>&gt;&gt;</a:t>
            </a:r>
          </a:p>
          <a:p>
            <a:pPr algn="ctr"/>
            <a:r>
              <a:rPr lang="en-US" sz="800" dirty="0"/>
              <a:t>BNG</a:t>
            </a:r>
          </a:p>
          <a:p>
            <a:pPr algn="ctr"/>
            <a:r>
              <a:rPr lang="en-US" sz="800" dirty="0"/>
              <a:t>NNI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F4BD246-7C4D-4384-944C-5485A25B0A46}"/>
              </a:ext>
            </a:extLst>
          </p:cNvPr>
          <p:cNvSpPr/>
          <p:nvPr/>
        </p:nvSpPr>
        <p:spPr>
          <a:xfrm>
            <a:off x="348508" y="1050996"/>
            <a:ext cx="1433911" cy="8116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Edge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Connectivity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VNF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B1DFB9C-D59F-4D87-A730-07991D0EE2EC}"/>
              </a:ext>
            </a:extLst>
          </p:cNvPr>
          <p:cNvCxnSpPr>
            <a:cxnSpLocks/>
            <a:stCxn id="28" idx="2"/>
            <a:endCxn id="21" idx="0"/>
          </p:cNvCxnSpPr>
          <p:nvPr/>
        </p:nvCxnSpPr>
        <p:spPr>
          <a:xfrm flipH="1">
            <a:off x="1042647" y="1862625"/>
            <a:ext cx="22817" cy="2674410"/>
          </a:xfrm>
          <a:prstGeom prst="straightConnector1">
            <a:avLst/>
          </a:prstGeom>
          <a:ln w="127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48F0F1F6-FBAE-49F4-B997-63C979700581}"/>
              </a:ext>
            </a:extLst>
          </p:cNvPr>
          <p:cNvSpPr/>
          <p:nvPr/>
        </p:nvSpPr>
        <p:spPr>
          <a:xfrm>
            <a:off x="3386614" y="881596"/>
            <a:ext cx="3998068" cy="22835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20F5FFB-ADDB-4828-AD6D-54B79E043A8B}"/>
              </a:ext>
            </a:extLst>
          </p:cNvPr>
          <p:cNvSpPr/>
          <p:nvPr/>
        </p:nvSpPr>
        <p:spPr>
          <a:xfrm>
            <a:off x="3481719" y="1058008"/>
            <a:ext cx="1433911" cy="8116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vBNG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VNFC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9B27519-985B-47B0-B57E-D462BE27C96B}"/>
              </a:ext>
            </a:extLst>
          </p:cNvPr>
          <p:cNvSpPr/>
          <p:nvPr/>
        </p:nvSpPr>
        <p:spPr>
          <a:xfrm>
            <a:off x="5248910" y="1058008"/>
            <a:ext cx="1433911" cy="8116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vAAA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VNFC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4966AE2-4DAA-4EE9-B2ED-2A2822D3EF8E}"/>
              </a:ext>
            </a:extLst>
          </p:cNvPr>
          <p:cNvSpPr/>
          <p:nvPr/>
        </p:nvSpPr>
        <p:spPr>
          <a:xfrm>
            <a:off x="5248909" y="2046051"/>
            <a:ext cx="1433911" cy="8116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vDHCP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VNFC</a:t>
            </a:r>
          </a:p>
        </p:txBody>
      </p:sp>
    </p:spTree>
    <p:extLst>
      <p:ext uri="{BB962C8B-B14F-4D97-AF65-F5344CB8AC3E}">
        <p14:creationId xmlns:p14="http://schemas.microsoft.com/office/powerpoint/2010/main" val="2155770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5626BE44-1564-4DA5-92AD-76F98FFE6EF1}"/>
              </a:ext>
            </a:extLst>
          </p:cNvPr>
          <p:cNvGrpSpPr/>
          <p:nvPr/>
        </p:nvGrpSpPr>
        <p:grpSpPr>
          <a:xfrm>
            <a:off x="0" y="-2880"/>
            <a:ext cx="9144000" cy="6869915"/>
            <a:chOff x="0" y="-2880"/>
            <a:chExt cx="9144000" cy="686991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EBB2134-ACE0-4A1E-9BF6-1B75C4B2D02F}"/>
                </a:ext>
              </a:extLst>
            </p:cNvPr>
            <p:cNvGrpSpPr/>
            <p:nvPr/>
          </p:nvGrpSpPr>
          <p:grpSpPr>
            <a:xfrm>
              <a:off x="0" y="-1"/>
              <a:ext cx="9144000" cy="6867036"/>
              <a:chOff x="0" y="-1"/>
              <a:chExt cx="9144000" cy="6867036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80BAE12-6FED-4AD2-B1FC-44A3B8DBEF62}"/>
                  </a:ext>
                </a:extLst>
              </p:cNvPr>
              <p:cNvSpPr/>
              <p:nvPr/>
            </p:nvSpPr>
            <p:spPr>
              <a:xfrm>
                <a:off x="0" y="-1"/>
                <a:ext cx="9144000" cy="5842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AB18B2B-D837-44AB-BB75-92FB2D4EF15C}"/>
                  </a:ext>
                </a:extLst>
              </p:cNvPr>
              <p:cNvSpPr/>
              <p:nvPr/>
            </p:nvSpPr>
            <p:spPr>
              <a:xfrm>
                <a:off x="1" y="6654800"/>
                <a:ext cx="9143999" cy="212235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841B5E5B-78DF-4F67-9803-34F1C492FC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553" y="6680815"/>
                <a:ext cx="1494864" cy="186220"/>
              </a:xfrm>
              <a:prstGeom prst="rect">
                <a:avLst/>
              </a:prstGeom>
            </p:spPr>
          </p:pic>
          <p:pic>
            <p:nvPicPr>
              <p:cNvPr id="12" name="Shape 72">
                <a:extLst>
                  <a:ext uri="{FF2B5EF4-FFF2-40B4-BE49-F238E27FC236}">
                    <a16:creationId xmlns:a16="http://schemas.microsoft.com/office/drawing/2014/main" id="{C4F2A131-13E2-4190-832C-F23A85735B38}"/>
                  </a:ext>
                </a:extLst>
              </p:cNvPr>
              <p:cNvPicPr preferRelativeResize="0"/>
              <p:nvPr/>
            </p:nvPicPr>
            <p:blipFill rotWithShape="1">
              <a:blip r:embed="rId4" cstate="print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1762" y="6680815"/>
                <a:ext cx="2595599" cy="154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61455-DF34-43CE-8BB4-0E4D57AFFFC9}"/>
                </a:ext>
              </a:extLst>
            </p:cNvPr>
            <p:cNvSpPr/>
            <p:nvPr/>
          </p:nvSpPr>
          <p:spPr>
            <a:xfrm>
              <a:off x="241729" y="-2880"/>
              <a:ext cx="376397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BBS RFS Attributes</a:t>
              </a:r>
              <a:endParaRPr lang="en-US" sz="3200" dirty="0"/>
            </a:p>
          </p:txBody>
        </p:sp>
      </p:grpSp>
      <p:pic>
        <p:nvPicPr>
          <p:cNvPr id="13" name="Picture 2" descr="C:\Users\cheung\AppData\Local\Temp\SNAGHTML31cda19.PNG">
            <a:extLst>
              <a:ext uri="{FF2B5EF4-FFF2-40B4-BE49-F238E27FC236}">
                <a16:creationId xmlns:a16="http://schemas.microsoft.com/office/drawing/2014/main" id="{8F2784AB-A10A-48FC-A15F-70B29E922D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548" y="2559"/>
            <a:ext cx="541869" cy="54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5EC39BF8-BB8F-410E-A1EF-20FBB22D70ED}"/>
              </a:ext>
            </a:extLst>
          </p:cNvPr>
          <p:cNvSpPr/>
          <p:nvPr/>
        </p:nvSpPr>
        <p:spPr>
          <a:xfrm>
            <a:off x="263746" y="658266"/>
            <a:ext cx="1309842" cy="811629"/>
          </a:xfrm>
          <a:prstGeom prst="rect">
            <a:avLst/>
          </a:prstGeom>
          <a:solidFill>
            <a:srgbClr val="FFEC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&lt;&lt;VL&gt;&gt;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PON Access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RFS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E6808C9-2579-4614-AE91-B5E318E43A10}"/>
              </a:ext>
            </a:extLst>
          </p:cNvPr>
          <p:cNvSpPr/>
          <p:nvPr/>
        </p:nvSpPr>
        <p:spPr>
          <a:xfrm>
            <a:off x="3655512" y="658265"/>
            <a:ext cx="2209178" cy="8116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&lt;&lt;VL&gt;&gt;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Transport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RFS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9B7197E-E922-4589-A138-9D8BA5ED53EF}"/>
              </a:ext>
            </a:extLst>
          </p:cNvPr>
          <p:cNvSpPr/>
          <p:nvPr/>
        </p:nvSpPr>
        <p:spPr>
          <a:xfrm>
            <a:off x="6503964" y="668371"/>
            <a:ext cx="2209178" cy="811629"/>
          </a:xfrm>
          <a:prstGeom prst="rect">
            <a:avLst/>
          </a:prstGeom>
          <a:solidFill>
            <a:srgbClr val="F2A4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Internet Access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RFS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7CF76E-5A3F-4FDE-BDDA-4C6F33494C37}"/>
              </a:ext>
            </a:extLst>
          </p:cNvPr>
          <p:cNvSpPr txBox="1"/>
          <p:nvPr/>
        </p:nvSpPr>
        <p:spPr>
          <a:xfrm>
            <a:off x="151771" y="1564172"/>
            <a:ext cx="259559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PON UNI</a:t>
            </a:r>
          </a:p>
          <a:p>
            <a:r>
              <a:rPr lang="en-US" dirty="0"/>
              <a:t>   Service Type</a:t>
            </a:r>
          </a:p>
          <a:p>
            <a:r>
              <a:rPr lang="en-US" dirty="0"/>
              <a:t>   Upstream Bandwidth</a:t>
            </a:r>
          </a:p>
          <a:p>
            <a:r>
              <a:rPr lang="en-US" dirty="0"/>
              <a:t>   Downstream Bandwidth</a:t>
            </a:r>
          </a:p>
          <a:p>
            <a:endParaRPr lang="en-US" dirty="0"/>
          </a:p>
          <a:p>
            <a:r>
              <a:rPr lang="en-US" dirty="0"/>
              <a:t>   CVLAN-ID</a:t>
            </a:r>
          </a:p>
          <a:p>
            <a:r>
              <a:rPr lang="en-US" dirty="0"/>
              <a:t>   A-OLT Name</a:t>
            </a:r>
          </a:p>
          <a:p>
            <a:r>
              <a:rPr lang="en-US" dirty="0"/>
              <a:t>   OLT Slot</a:t>
            </a:r>
          </a:p>
          <a:p>
            <a:r>
              <a:rPr lang="en-US" dirty="0"/>
              <a:t>   OLT Port</a:t>
            </a:r>
          </a:p>
          <a:p>
            <a:endParaRPr lang="en-US" dirty="0"/>
          </a:p>
          <a:p>
            <a:r>
              <a:rPr lang="en-US" dirty="0"/>
              <a:t>   ONT Number</a:t>
            </a:r>
          </a:p>
          <a:p>
            <a:r>
              <a:rPr lang="en-US" dirty="0"/>
              <a:t>   ONT Port</a:t>
            </a:r>
          </a:p>
          <a:p>
            <a:endParaRPr lang="en-US" dirty="0"/>
          </a:p>
          <a:p>
            <a:r>
              <a:rPr lang="en-US" dirty="0"/>
              <a:t>OLT NNI</a:t>
            </a:r>
          </a:p>
          <a:p>
            <a:r>
              <a:rPr lang="en-US" dirty="0"/>
              <a:t>   SVLAN-ID</a:t>
            </a:r>
          </a:p>
          <a:p>
            <a:r>
              <a:rPr lang="en-US" dirty="0"/>
              <a:t>   A-OLT Name</a:t>
            </a:r>
          </a:p>
          <a:p>
            <a:r>
              <a:rPr lang="en-US" dirty="0"/>
              <a:t>   OLT Slot</a:t>
            </a:r>
          </a:p>
          <a:p>
            <a:r>
              <a:rPr lang="en-US" dirty="0"/>
              <a:t>   OLT Port</a:t>
            </a:r>
          </a:p>
          <a:p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8FBDC55-61C9-4FAD-AFB4-0BDEF277B06C}"/>
              </a:ext>
            </a:extLst>
          </p:cNvPr>
          <p:cNvSpPr txBox="1"/>
          <p:nvPr/>
        </p:nvSpPr>
        <p:spPr>
          <a:xfrm>
            <a:off x="6503964" y="1716571"/>
            <a:ext cx="20401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AAA Policy: ?</a:t>
            </a:r>
          </a:p>
          <a:p>
            <a:endParaRPr lang="en-US" dirty="0"/>
          </a:p>
          <a:p>
            <a:r>
              <a:rPr lang="en-US" dirty="0"/>
              <a:t>DHCP Entry: ?</a:t>
            </a:r>
          </a:p>
          <a:p>
            <a:endParaRPr lang="en-US" dirty="0"/>
          </a:p>
          <a:p>
            <a:r>
              <a:rPr lang="en-US" dirty="0"/>
              <a:t>BNG Entry: 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BNG NNI:</a:t>
            </a:r>
          </a:p>
          <a:p>
            <a:r>
              <a:rPr lang="en-US" dirty="0"/>
              <a:t>    IP Address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647816-C8D0-4A28-9DE3-7AAFF426639A}"/>
              </a:ext>
            </a:extLst>
          </p:cNvPr>
          <p:cNvSpPr txBox="1"/>
          <p:nvPr/>
        </p:nvSpPr>
        <p:spPr>
          <a:xfrm>
            <a:off x="3715337" y="1716572"/>
            <a:ext cx="204019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OLT NNI</a:t>
            </a:r>
          </a:p>
          <a:p>
            <a:r>
              <a:rPr lang="en-US" dirty="0"/>
              <a:t>   SVLAN-ID</a:t>
            </a:r>
          </a:p>
          <a:p>
            <a:r>
              <a:rPr lang="en-US" dirty="0"/>
              <a:t>   A-OLT Name</a:t>
            </a:r>
          </a:p>
          <a:p>
            <a:r>
              <a:rPr lang="en-US" dirty="0"/>
              <a:t>   OLT Slot</a:t>
            </a:r>
          </a:p>
          <a:p>
            <a:r>
              <a:rPr lang="en-US" dirty="0"/>
              <a:t>   OLT Port</a:t>
            </a:r>
          </a:p>
          <a:p>
            <a:endParaRPr lang="en-US" dirty="0"/>
          </a:p>
          <a:p>
            <a:r>
              <a:rPr lang="en-US" dirty="0"/>
              <a:t>BNG UNI</a:t>
            </a:r>
          </a:p>
          <a:p>
            <a:r>
              <a:rPr lang="en-US" dirty="0"/>
              <a:t>    SVLAN-ID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VTEP (Tunnel Endpoints):</a:t>
            </a:r>
          </a:p>
          <a:p>
            <a:r>
              <a:rPr lang="en-US" dirty="0">
                <a:solidFill>
                  <a:srgbClr val="FF0000"/>
                </a:solidFill>
              </a:rPr>
              <a:t>? To be defined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65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9DA848-2134-4B17-BEFA-D9F7132387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2641"/>
            <a:ext cx="9144000" cy="4905359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B2FCB1F-6A00-417B-A2F0-4B0702751310}"/>
              </a:ext>
            </a:extLst>
          </p:cNvPr>
          <p:cNvSpPr txBox="1">
            <a:spLocks/>
          </p:cNvSpPr>
          <p:nvPr/>
        </p:nvSpPr>
        <p:spPr>
          <a:xfrm>
            <a:off x="295065" y="1952641"/>
            <a:ext cx="8302835" cy="151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REFERENCES / APPENDIX / BACKUP SLIDES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239BC0-9795-440E-9CC0-20720D39B26B}"/>
              </a:ext>
            </a:extLst>
          </p:cNvPr>
          <p:cNvGrpSpPr/>
          <p:nvPr/>
        </p:nvGrpSpPr>
        <p:grpSpPr>
          <a:xfrm>
            <a:off x="152158" y="407934"/>
            <a:ext cx="3669840" cy="811305"/>
            <a:chOff x="1524814" y="5809921"/>
            <a:chExt cx="945329" cy="2089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EE6881E-6057-44F1-98C5-BED81F8EA0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19" y="5819389"/>
              <a:ext cx="933424" cy="19951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0B84CF8-0742-48AA-9EF3-D4C557C97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814" y="5809921"/>
              <a:ext cx="933424" cy="1995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43627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3574</TotalTime>
  <Words>374</Words>
  <Application>Microsoft Macintosh PowerPoint</Application>
  <PresentationFormat>On-screen Show (4:3)</PresentationFormat>
  <Paragraphs>184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Pérez Caparrós David, INI-INO-ECO-HCT</cp:lastModifiedBy>
  <cp:revision>133</cp:revision>
  <dcterms:created xsi:type="dcterms:W3CDTF">2018-11-05T14:19:16Z</dcterms:created>
  <dcterms:modified xsi:type="dcterms:W3CDTF">2018-12-06T08:57:25Z</dcterms:modified>
</cp:coreProperties>
</file>