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80" r:id="rId2"/>
    <p:sldId id="282" r:id="rId3"/>
    <p:sldId id="284" r:id="rId4"/>
    <p:sldId id="285" r:id="rId5"/>
    <p:sldId id="28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39" autoAdjust="0"/>
  </p:normalViewPr>
  <p:slideViewPr>
    <p:cSldViewPr snapToGrid="0">
      <p:cViewPr varScale="1">
        <p:scale>
          <a:sx n="64" d="100"/>
          <a:sy n="64" d="100"/>
        </p:scale>
        <p:origin x="954"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55D754-CE15-4981-BE9E-92904F3B2389}" type="datetimeFigureOut">
              <a:rPr lang="zh-CN" altLang="en-US" smtClean="0"/>
              <a:pPr/>
              <a:t>2019/1/4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9522B9-4F76-443A-9A55-085150E882D0}" type="slidenum">
              <a:rPr lang="zh-CN" altLang="en-US" smtClean="0"/>
              <a:pPr/>
              <a:t>‹#›</a:t>
            </a:fld>
            <a:endParaRPr lang="zh-CN" altLang="en-US"/>
          </a:p>
        </p:txBody>
      </p:sp>
    </p:spTree>
    <p:extLst>
      <p:ext uri="{BB962C8B-B14F-4D97-AF65-F5344CB8AC3E}">
        <p14:creationId xmlns:p14="http://schemas.microsoft.com/office/powerpoint/2010/main" val="888831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3</a:t>
            </a:fld>
            <a:endParaRPr lang="zh-CN" altLang="en-US"/>
          </a:p>
        </p:txBody>
      </p:sp>
    </p:spTree>
    <p:extLst>
      <p:ext uri="{BB962C8B-B14F-4D97-AF65-F5344CB8AC3E}">
        <p14:creationId xmlns:p14="http://schemas.microsoft.com/office/powerpoint/2010/main" val="3039751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4</a:t>
            </a:fld>
            <a:endParaRPr lang="zh-CN" altLang="en-US"/>
          </a:p>
        </p:txBody>
      </p:sp>
    </p:spTree>
    <p:extLst>
      <p:ext uri="{BB962C8B-B14F-4D97-AF65-F5344CB8AC3E}">
        <p14:creationId xmlns:p14="http://schemas.microsoft.com/office/powerpoint/2010/main" val="3002477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5</a:t>
            </a:fld>
            <a:endParaRPr lang="zh-CN" altLang="en-US"/>
          </a:p>
        </p:txBody>
      </p:sp>
    </p:spTree>
    <p:extLst>
      <p:ext uri="{BB962C8B-B14F-4D97-AF65-F5344CB8AC3E}">
        <p14:creationId xmlns:p14="http://schemas.microsoft.com/office/powerpoint/2010/main" val="1706036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1188143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4232923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2675086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437029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3441788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2800757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1698903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3837387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917071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3142596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2EAC349-2590-40AF-924A-DEAEB40102BE}" type="datetimeFigureOut">
              <a:rPr lang="zh-CN" altLang="en-US" smtClean="0"/>
              <a:pPr/>
              <a:t>2019/1/4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1932281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AC349-2590-40AF-924A-DEAEB40102BE}" type="datetimeFigureOut">
              <a:rPr lang="zh-CN" altLang="en-US" smtClean="0"/>
              <a:pPr/>
              <a:t>2019/1/4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val="1471950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txBox="1"/>
          <p:nvPr/>
        </p:nvSpPr>
        <p:spPr>
          <a:xfrm>
            <a:off x="0" y="2975898"/>
            <a:ext cx="12192000" cy="15148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800" b="0" i="0" kern="1200">
                <a:solidFill>
                  <a:schemeClr val="bg1"/>
                </a:solidFill>
                <a:latin typeface="Arial" panose="020B0604020202020204" pitchFamily="34" charset="0"/>
                <a:ea typeface="+mj-ea"/>
                <a:cs typeface="Arial" panose="020B0604020202020204" pitchFamily="34" charset="0"/>
              </a:defRPr>
            </a:lvl1pPr>
          </a:lstStyle>
          <a:p>
            <a:pPr algn="ctr"/>
            <a:r>
              <a:rPr lang="en-US" dirty="0"/>
              <a:t>CCVPN based Service Function Chai</a:t>
            </a:r>
            <a:r>
              <a:rPr lang="en-US" altLang="zh-CN" dirty="0"/>
              <a:t>n</a:t>
            </a:r>
            <a:r>
              <a:rPr lang="en-US" dirty="0"/>
              <a:t>ing (SFC)</a:t>
            </a:r>
            <a:endParaRPr lang="en-US" altLang="zh-CN" dirty="0"/>
          </a:p>
        </p:txBody>
      </p:sp>
      <p:sp>
        <p:nvSpPr>
          <p:cNvPr id="3" name="Заголовок 1"/>
          <p:cNvSpPr txBox="1"/>
          <p:nvPr/>
        </p:nvSpPr>
        <p:spPr>
          <a:xfrm>
            <a:off x="0" y="4107176"/>
            <a:ext cx="10280073" cy="15148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800" b="0" i="0" kern="1200">
                <a:solidFill>
                  <a:schemeClr val="bg1"/>
                </a:solidFill>
                <a:latin typeface="Arial" panose="020B0604020202020204" pitchFamily="34" charset="0"/>
                <a:ea typeface="+mj-ea"/>
                <a:cs typeface="Arial" panose="020B0604020202020204" pitchFamily="34" charset="0"/>
              </a:defRPr>
            </a:lvl1pPr>
          </a:lstStyle>
          <a:p>
            <a:pPr lvl="0" algn="r">
              <a:lnSpc>
                <a:spcPct val="100000"/>
              </a:lnSpc>
              <a:spcBef>
                <a:spcPts val="1800"/>
              </a:spcBef>
              <a:buClr>
                <a:srgbClr val="717074">
                  <a:lumMod val="60000"/>
                  <a:lumOff val="40000"/>
                </a:srgbClr>
              </a:buClr>
              <a:buSzPct val="90000"/>
            </a:pPr>
            <a:r>
              <a:rPr lang="en-US" altLang="zh-Hans" sz="2400" dirty="0">
                <a:solidFill>
                  <a:srgbClr val="6DB33F"/>
                </a:solidFill>
                <a:latin typeface="Metropolis Light"/>
                <a:ea typeface="+mn-ea"/>
                <a:cs typeface="+mn-cs"/>
              </a:rPr>
              <a:t>Design</a:t>
            </a:r>
            <a:r>
              <a:rPr lang="zh-Hans" altLang="en-US" sz="2400" dirty="0">
                <a:solidFill>
                  <a:srgbClr val="6DB33F"/>
                </a:solidFill>
                <a:latin typeface="Metropolis Light"/>
                <a:ea typeface="+mn-ea"/>
                <a:cs typeface="+mn-cs"/>
              </a:rPr>
              <a:t> </a:t>
            </a:r>
            <a:r>
              <a:rPr lang="en-US" altLang="zh-Hans" sz="2400" dirty="0">
                <a:solidFill>
                  <a:srgbClr val="6DB33F"/>
                </a:solidFill>
                <a:latin typeface="Metropolis Light"/>
                <a:ea typeface="+mn-ea"/>
                <a:cs typeface="+mn-cs"/>
              </a:rPr>
              <a:t>and</a:t>
            </a:r>
            <a:r>
              <a:rPr lang="zh-Hans" altLang="en-US" sz="2400" dirty="0">
                <a:solidFill>
                  <a:srgbClr val="6DB33F"/>
                </a:solidFill>
                <a:latin typeface="Metropolis Light"/>
                <a:ea typeface="+mn-ea"/>
                <a:cs typeface="+mn-cs"/>
              </a:rPr>
              <a:t> </a:t>
            </a:r>
            <a:r>
              <a:rPr lang="en-US" altLang="zh-Hans" sz="2400" dirty="0">
                <a:solidFill>
                  <a:srgbClr val="6DB33F"/>
                </a:solidFill>
                <a:latin typeface="Metropolis Light"/>
                <a:ea typeface="+mn-ea"/>
                <a:cs typeface="+mn-cs"/>
              </a:rPr>
              <a:t>flow</a:t>
            </a:r>
            <a:r>
              <a:rPr lang="zh-Hans" altLang="en-US" sz="2400" dirty="0">
                <a:solidFill>
                  <a:srgbClr val="6DB33F"/>
                </a:solidFill>
                <a:latin typeface="Metropolis Light"/>
                <a:ea typeface="+mn-ea"/>
                <a:cs typeface="+mn-cs"/>
              </a:rPr>
              <a:t> </a:t>
            </a:r>
            <a:r>
              <a:rPr lang="en-US" altLang="zh-Hans" sz="2400" dirty="0">
                <a:solidFill>
                  <a:srgbClr val="6DB33F"/>
                </a:solidFill>
                <a:latin typeface="Metropolis Light"/>
                <a:ea typeface="+mn-ea"/>
                <a:cs typeface="+mn-cs"/>
              </a:rPr>
              <a:t>charts</a:t>
            </a:r>
            <a:endParaRPr lang="en-US" altLang="zh-CN" sz="2400" dirty="0">
              <a:solidFill>
                <a:srgbClr val="6DB33F"/>
              </a:solidFill>
              <a:latin typeface="Metropolis Light"/>
              <a:ea typeface="+mn-ea"/>
              <a:cs typeface="+mn-cs"/>
            </a:endParaRP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690831" y="215043"/>
            <a:ext cx="8491827" cy="54744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800" b="1" dirty="0">
                <a:solidFill>
                  <a:schemeClr val="bg1"/>
                </a:solidFill>
                <a:latin typeface="等线"/>
                <a:ea typeface="+mn-ea"/>
                <a:cs typeface="+mn-cs"/>
              </a:rPr>
              <a:t>CCVPN based Service Function Chai</a:t>
            </a:r>
            <a:r>
              <a:rPr lang="en-US" altLang="zh-CN" sz="2800" b="1" dirty="0">
                <a:solidFill>
                  <a:schemeClr val="bg1"/>
                </a:solidFill>
                <a:latin typeface="等线"/>
                <a:ea typeface="等线"/>
                <a:cs typeface="+mn-cs"/>
              </a:rPr>
              <a:t>n</a:t>
            </a:r>
            <a:r>
              <a:rPr lang="en-US" altLang="zh-CN" sz="2800" b="1" dirty="0">
                <a:solidFill>
                  <a:schemeClr val="bg1"/>
                </a:solidFill>
                <a:latin typeface="等线"/>
                <a:ea typeface="+mn-ea"/>
                <a:cs typeface="+mn-cs"/>
              </a:rPr>
              <a:t>ing</a:t>
            </a:r>
            <a:endParaRPr lang="en-GB" sz="2800" b="1" dirty="0">
              <a:solidFill>
                <a:schemeClr val="bg1"/>
              </a:solidFill>
              <a:latin typeface="微软雅黑" panose="020B0503020204020204" pitchFamily="34" charset="-122"/>
              <a:ea typeface="微软雅黑" panose="020B0503020204020204" pitchFamily="34" charset="-122"/>
            </a:endParaRPr>
          </a:p>
        </p:txBody>
      </p:sp>
      <p:sp>
        <p:nvSpPr>
          <p:cNvPr id="12" name="椭圆 11"/>
          <p:cNvSpPr/>
          <p:nvPr/>
        </p:nvSpPr>
        <p:spPr bwMode="auto">
          <a:xfrm>
            <a:off x="3519634" y="4599981"/>
            <a:ext cx="1520461" cy="944391"/>
          </a:xfrm>
          <a:prstGeom prst="ellipse">
            <a:avLst/>
          </a:prstGeom>
          <a:ln w="190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defTabSz="912663" fontAlgn="base">
              <a:spcBef>
                <a:spcPct val="0"/>
              </a:spcBef>
              <a:spcAft>
                <a:spcPct val="0"/>
              </a:spcAft>
              <a:buClr>
                <a:srgbClr val="CC9900"/>
              </a:buClr>
            </a:pPr>
            <a:endParaRPr lang="zh-CN" altLang="en-US" sz="1200" dirty="0" err="1">
              <a:latin typeface="微软雅黑" pitchFamily="34" charset="-122"/>
              <a:ea typeface="微软雅黑" pitchFamily="34" charset="-122"/>
            </a:endParaRPr>
          </a:p>
        </p:txBody>
      </p:sp>
      <p:sp>
        <p:nvSpPr>
          <p:cNvPr id="13" name="椭圆 12"/>
          <p:cNvSpPr/>
          <p:nvPr/>
        </p:nvSpPr>
        <p:spPr bwMode="auto">
          <a:xfrm>
            <a:off x="2427847" y="4708999"/>
            <a:ext cx="1068657" cy="692398"/>
          </a:xfrm>
          <a:prstGeom prst="ellipse">
            <a:avLst/>
          </a:prstGeom>
          <a:ln w="190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defTabSz="912663" fontAlgn="base">
              <a:spcBef>
                <a:spcPct val="0"/>
              </a:spcBef>
              <a:spcAft>
                <a:spcPct val="0"/>
              </a:spcAft>
              <a:buClr>
                <a:srgbClr val="CC9900"/>
              </a:buClr>
            </a:pPr>
            <a:endParaRPr lang="zh-CN" altLang="en-US" sz="1200" dirty="0" err="1">
              <a:latin typeface="微软雅黑" pitchFamily="34" charset="-122"/>
              <a:ea typeface="微软雅黑" pitchFamily="34" charset="-122"/>
            </a:endParaRPr>
          </a:p>
        </p:txBody>
      </p:sp>
      <p:pic>
        <p:nvPicPr>
          <p:cNvPr id="14" name="Picture 1306" descr="图片24"/>
          <p:cNvPicPr>
            <a:picLocks noChangeAspect="1" noChangeArrowheads="1"/>
          </p:cNvPicPr>
          <p:nvPr/>
        </p:nvPicPr>
        <p:blipFill>
          <a:blip r:embed="rId3" cstate="print"/>
          <a:srcRect/>
          <a:stretch>
            <a:fillRect/>
          </a:stretch>
        </p:blipFill>
        <p:spPr bwMode="auto">
          <a:xfrm>
            <a:off x="2308603" y="4915773"/>
            <a:ext cx="268899" cy="325682"/>
          </a:xfrm>
          <a:prstGeom prst="rect">
            <a:avLst/>
          </a:prstGeom>
          <a:noFill/>
          <a:ln w="9525">
            <a:noFill/>
            <a:miter lim="800000"/>
            <a:headEnd/>
            <a:tailEnd/>
          </a:ln>
        </p:spPr>
      </p:pic>
      <p:cxnSp>
        <p:nvCxnSpPr>
          <p:cNvPr id="15" name="直接连接符 14"/>
          <p:cNvCxnSpPr/>
          <p:nvPr/>
        </p:nvCxnSpPr>
        <p:spPr>
          <a:xfrm flipV="1">
            <a:off x="1866723" y="5066526"/>
            <a:ext cx="456138"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16" name="组合 136"/>
          <p:cNvGrpSpPr/>
          <p:nvPr/>
        </p:nvGrpSpPr>
        <p:grpSpPr>
          <a:xfrm>
            <a:off x="1177438" y="4727833"/>
            <a:ext cx="726349" cy="705627"/>
            <a:chOff x="384414" y="3895456"/>
            <a:chExt cx="686031" cy="591627"/>
          </a:xfrm>
        </p:grpSpPr>
        <p:grpSp>
          <p:nvGrpSpPr>
            <p:cNvPr id="17" name="组合 5608"/>
            <p:cNvGrpSpPr>
              <a:grpSpLocks/>
            </p:cNvGrpSpPr>
            <p:nvPr/>
          </p:nvGrpSpPr>
          <p:grpSpPr bwMode="auto">
            <a:xfrm>
              <a:off x="461014" y="3895456"/>
              <a:ext cx="574425" cy="575867"/>
              <a:chOff x="7814886" y="1540523"/>
              <a:chExt cx="852557" cy="849649"/>
            </a:xfrm>
          </p:grpSpPr>
          <p:sp>
            <p:nvSpPr>
              <p:cNvPr id="20" name="Freeform 40"/>
              <p:cNvSpPr>
                <a:spLocks/>
              </p:cNvSpPr>
              <p:nvPr/>
            </p:nvSpPr>
            <p:spPr bwMode="auto">
              <a:xfrm>
                <a:off x="7814886" y="1540523"/>
                <a:ext cx="852557" cy="849649"/>
              </a:xfrm>
              <a:custGeom>
                <a:avLst/>
                <a:gdLst>
                  <a:gd name="T0" fmla="*/ 2147483647 w 2659"/>
                  <a:gd name="T1" fmla="*/ 2147483647 h 2659"/>
                  <a:gd name="T2" fmla="*/ 2147483647 w 2659"/>
                  <a:gd name="T3" fmla="*/ 2147483647 h 2659"/>
                  <a:gd name="T4" fmla="*/ 2147483647 w 2659"/>
                  <a:gd name="T5" fmla="*/ 2147483647 h 2659"/>
                  <a:gd name="T6" fmla="*/ 0 w 2659"/>
                  <a:gd name="T7" fmla="*/ 2147483647 h 2659"/>
                  <a:gd name="T8" fmla="*/ 2147483647 w 2659"/>
                  <a:gd name="T9" fmla="*/ 0 h 2659"/>
                  <a:gd name="T10" fmla="*/ 2147483647 w 2659"/>
                  <a:gd name="T11" fmla="*/ 2147483647 h 26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59" h="2659">
                    <a:moveTo>
                      <a:pt x="2659" y="1329"/>
                    </a:moveTo>
                    <a:lnTo>
                      <a:pt x="2659" y="1329"/>
                    </a:lnTo>
                    <a:cubicBezTo>
                      <a:pt x="2659" y="2064"/>
                      <a:pt x="2064" y="2659"/>
                      <a:pt x="1330" y="2659"/>
                    </a:cubicBezTo>
                    <a:cubicBezTo>
                      <a:pt x="596" y="2659"/>
                      <a:pt x="0" y="2064"/>
                      <a:pt x="0" y="1329"/>
                    </a:cubicBezTo>
                    <a:cubicBezTo>
                      <a:pt x="0" y="595"/>
                      <a:pt x="596" y="0"/>
                      <a:pt x="1330" y="0"/>
                    </a:cubicBezTo>
                    <a:cubicBezTo>
                      <a:pt x="2064" y="0"/>
                      <a:pt x="2659" y="595"/>
                      <a:pt x="2659" y="1329"/>
                    </a:cubicBezTo>
                    <a:close/>
                  </a:path>
                </a:pathLst>
              </a:custGeom>
              <a:solidFill>
                <a:schemeClr val="accent2"/>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grpSp>
            <p:nvGrpSpPr>
              <p:cNvPr id="21" name="组合 5596"/>
              <p:cNvGrpSpPr>
                <a:grpSpLocks/>
              </p:cNvGrpSpPr>
              <p:nvPr/>
            </p:nvGrpSpPr>
            <p:grpSpPr bwMode="auto">
              <a:xfrm>
                <a:off x="7980743" y="1878052"/>
                <a:ext cx="535395" cy="192046"/>
                <a:chOff x="7841077" y="1878052"/>
                <a:chExt cx="535395" cy="192046"/>
              </a:xfrm>
            </p:grpSpPr>
            <p:sp>
              <p:nvSpPr>
                <p:cNvPr id="22" name="Freeform 267"/>
                <p:cNvSpPr>
                  <a:spLocks/>
                </p:cNvSpPr>
                <p:nvPr/>
              </p:nvSpPr>
              <p:spPr bwMode="auto">
                <a:xfrm>
                  <a:off x="7841077" y="1878052"/>
                  <a:ext cx="535395" cy="180405"/>
                </a:xfrm>
                <a:custGeom>
                  <a:avLst/>
                  <a:gdLst>
                    <a:gd name="T0" fmla="*/ 2147483647 w 1674"/>
                    <a:gd name="T1" fmla="*/ 2147483647 h 565"/>
                    <a:gd name="T2" fmla="*/ 2147483647 w 1674"/>
                    <a:gd name="T3" fmla="*/ 2147483647 h 565"/>
                    <a:gd name="T4" fmla="*/ 2147483647 w 1674"/>
                    <a:gd name="T5" fmla="*/ 2147483647 h 565"/>
                    <a:gd name="T6" fmla="*/ 2147483647 w 1674"/>
                    <a:gd name="T7" fmla="*/ 2147483647 h 565"/>
                    <a:gd name="T8" fmla="*/ 2147483647 w 1674"/>
                    <a:gd name="T9" fmla="*/ 2147483647 h 565"/>
                    <a:gd name="T10" fmla="*/ 2147483647 w 1674"/>
                    <a:gd name="T11" fmla="*/ 2147483647 h 565"/>
                    <a:gd name="T12" fmla="*/ 2147483647 w 1674"/>
                    <a:gd name="T13" fmla="*/ 2147483647 h 565"/>
                    <a:gd name="T14" fmla="*/ 2147483647 w 1674"/>
                    <a:gd name="T15" fmla="*/ 2147483647 h 565"/>
                    <a:gd name="T16" fmla="*/ 2147483647 w 1674"/>
                    <a:gd name="T17" fmla="*/ 2147483647 h 565"/>
                    <a:gd name="T18" fmla="*/ 2147483647 w 1674"/>
                    <a:gd name="T19" fmla="*/ 2147483647 h 565"/>
                    <a:gd name="T20" fmla="*/ 2147483647 w 1674"/>
                    <a:gd name="T21" fmla="*/ 2147483647 h 565"/>
                    <a:gd name="T22" fmla="*/ 2147483647 w 1674"/>
                    <a:gd name="T23" fmla="*/ 2147483647 h 565"/>
                    <a:gd name="T24" fmla="*/ 2147483647 w 1674"/>
                    <a:gd name="T25" fmla="*/ 2147483647 h 565"/>
                    <a:gd name="T26" fmla="*/ 0 w 1674"/>
                    <a:gd name="T27" fmla="*/ 2147483647 h 565"/>
                    <a:gd name="T28" fmla="*/ 0 w 1674"/>
                    <a:gd name="T29" fmla="*/ 2147483647 h 565"/>
                    <a:gd name="T30" fmla="*/ 2147483647 w 1674"/>
                    <a:gd name="T31" fmla="*/ 0 h 565"/>
                    <a:gd name="T32" fmla="*/ 2147483647 w 1674"/>
                    <a:gd name="T33" fmla="*/ 0 h 565"/>
                    <a:gd name="T34" fmla="*/ 2147483647 w 1674"/>
                    <a:gd name="T35" fmla="*/ 2147483647 h 565"/>
                    <a:gd name="T36" fmla="*/ 2147483647 w 1674"/>
                    <a:gd name="T37" fmla="*/ 2147483647 h 565"/>
                    <a:gd name="T38" fmla="*/ 2147483647 w 1674"/>
                    <a:gd name="T39" fmla="*/ 2147483647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74" h="565">
                      <a:moveTo>
                        <a:pt x="1607" y="565"/>
                      </a:moveTo>
                      <a:lnTo>
                        <a:pt x="1607" y="565"/>
                      </a:lnTo>
                      <a:lnTo>
                        <a:pt x="1269" y="565"/>
                      </a:lnTo>
                      <a:cubicBezTo>
                        <a:pt x="1250" y="565"/>
                        <a:pt x="1236" y="550"/>
                        <a:pt x="1236" y="532"/>
                      </a:cubicBezTo>
                      <a:cubicBezTo>
                        <a:pt x="1236" y="514"/>
                        <a:pt x="1250" y="499"/>
                        <a:pt x="1269" y="499"/>
                      </a:cubicBezTo>
                      <a:lnTo>
                        <a:pt x="1607" y="499"/>
                      </a:lnTo>
                      <a:lnTo>
                        <a:pt x="1608" y="68"/>
                      </a:lnTo>
                      <a:lnTo>
                        <a:pt x="68" y="67"/>
                      </a:lnTo>
                      <a:lnTo>
                        <a:pt x="67" y="498"/>
                      </a:lnTo>
                      <a:lnTo>
                        <a:pt x="1037" y="499"/>
                      </a:lnTo>
                      <a:cubicBezTo>
                        <a:pt x="1055" y="499"/>
                        <a:pt x="1070" y="514"/>
                        <a:pt x="1070" y="532"/>
                      </a:cubicBezTo>
                      <a:cubicBezTo>
                        <a:pt x="1070" y="550"/>
                        <a:pt x="1055" y="565"/>
                        <a:pt x="1037" y="565"/>
                      </a:cubicBezTo>
                      <a:lnTo>
                        <a:pt x="68" y="565"/>
                      </a:lnTo>
                      <a:cubicBezTo>
                        <a:pt x="30" y="565"/>
                        <a:pt x="0" y="535"/>
                        <a:pt x="0" y="498"/>
                      </a:cubicBezTo>
                      <a:lnTo>
                        <a:pt x="0" y="68"/>
                      </a:lnTo>
                      <a:cubicBezTo>
                        <a:pt x="0" y="31"/>
                        <a:pt x="30" y="0"/>
                        <a:pt x="68" y="0"/>
                      </a:cubicBezTo>
                      <a:lnTo>
                        <a:pt x="1607" y="0"/>
                      </a:lnTo>
                      <a:cubicBezTo>
                        <a:pt x="1644" y="0"/>
                        <a:pt x="1674" y="31"/>
                        <a:pt x="1674" y="68"/>
                      </a:cubicBezTo>
                      <a:lnTo>
                        <a:pt x="1674" y="498"/>
                      </a:lnTo>
                      <a:cubicBezTo>
                        <a:pt x="1674" y="535"/>
                        <a:pt x="1644" y="565"/>
                        <a:pt x="1607" y="565"/>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3" name="Freeform 268"/>
                <p:cNvSpPr>
                  <a:spLocks/>
                </p:cNvSpPr>
                <p:nvPr/>
              </p:nvSpPr>
              <p:spPr bwMode="auto">
                <a:xfrm>
                  <a:off x="8161150" y="2026451"/>
                  <a:ext cx="43647" cy="43647"/>
                </a:xfrm>
                <a:custGeom>
                  <a:avLst/>
                  <a:gdLst>
                    <a:gd name="T0" fmla="*/ 2147483647 w 139"/>
                    <a:gd name="T1" fmla="*/ 2147483647 h 139"/>
                    <a:gd name="T2" fmla="*/ 2147483647 w 139"/>
                    <a:gd name="T3" fmla="*/ 2147483647 h 139"/>
                    <a:gd name="T4" fmla="*/ 0 w 139"/>
                    <a:gd name="T5" fmla="*/ 2147483647 h 139"/>
                    <a:gd name="T6" fmla="*/ 2147483647 w 139"/>
                    <a:gd name="T7" fmla="*/ 0 h 139"/>
                    <a:gd name="T8" fmla="*/ 2147483647 w 139"/>
                    <a:gd name="T9" fmla="*/ 2147483647 h 139"/>
                    <a:gd name="T10" fmla="*/ 2147483647 w 139"/>
                    <a:gd name="T11" fmla="*/ 2147483647 h 1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4" name="Freeform 269"/>
                <p:cNvSpPr>
                  <a:spLocks/>
                </p:cNvSpPr>
                <p:nvPr/>
              </p:nvSpPr>
              <p:spPr bwMode="auto">
                <a:xfrm>
                  <a:off x="8228075" y="2026451"/>
                  <a:ext cx="43647" cy="43647"/>
                </a:xfrm>
                <a:custGeom>
                  <a:avLst/>
                  <a:gdLst>
                    <a:gd name="T0" fmla="*/ 2147483647 w 139"/>
                    <a:gd name="T1" fmla="*/ 2147483647 h 139"/>
                    <a:gd name="T2" fmla="*/ 2147483647 w 139"/>
                    <a:gd name="T3" fmla="*/ 2147483647 h 139"/>
                    <a:gd name="T4" fmla="*/ 0 w 139"/>
                    <a:gd name="T5" fmla="*/ 2147483647 h 139"/>
                    <a:gd name="T6" fmla="*/ 2147483647 w 139"/>
                    <a:gd name="T7" fmla="*/ 0 h 139"/>
                    <a:gd name="T8" fmla="*/ 2147483647 w 139"/>
                    <a:gd name="T9" fmla="*/ 2147483647 h 139"/>
                    <a:gd name="T10" fmla="*/ 2147483647 w 139"/>
                    <a:gd name="T11" fmla="*/ 2147483647 h 1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5" name="Freeform 270"/>
                <p:cNvSpPr>
                  <a:spLocks noEditPoints="1"/>
                </p:cNvSpPr>
                <p:nvPr/>
              </p:nvSpPr>
              <p:spPr bwMode="auto">
                <a:xfrm>
                  <a:off x="7905091" y="1921700"/>
                  <a:ext cx="125120" cy="93112"/>
                </a:xfrm>
                <a:custGeom>
                  <a:avLst/>
                  <a:gdLst>
                    <a:gd name="T0" fmla="*/ 2147483647 w 398"/>
                    <a:gd name="T1" fmla="*/ 2147483647 h 284"/>
                    <a:gd name="T2" fmla="*/ 2147483647 w 398"/>
                    <a:gd name="T3" fmla="*/ 2147483647 h 284"/>
                    <a:gd name="T4" fmla="*/ 2147483647 w 398"/>
                    <a:gd name="T5" fmla="*/ 2147483647 h 284"/>
                    <a:gd name="T6" fmla="*/ 2147483647 w 398"/>
                    <a:gd name="T7" fmla="*/ 2147483647 h 284"/>
                    <a:gd name="T8" fmla="*/ 2147483647 w 398"/>
                    <a:gd name="T9" fmla="*/ 2147483647 h 284"/>
                    <a:gd name="T10" fmla="*/ 2147483647 w 398"/>
                    <a:gd name="T11" fmla="*/ 2147483647 h 284"/>
                    <a:gd name="T12" fmla="*/ 2147483647 w 398"/>
                    <a:gd name="T13" fmla="*/ 2147483647 h 284"/>
                    <a:gd name="T14" fmla="*/ 2147483647 w 398"/>
                    <a:gd name="T15" fmla="*/ 2147483647 h 284"/>
                    <a:gd name="T16" fmla="*/ 0 w 398"/>
                    <a:gd name="T17" fmla="*/ 2147483647 h 284"/>
                    <a:gd name="T18" fmla="*/ 0 w 398"/>
                    <a:gd name="T19" fmla="*/ 0 h 284"/>
                    <a:gd name="T20" fmla="*/ 2147483647 w 398"/>
                    <a:gd name="T21" fmla="*/ 0 h 284"/>
                    <a:gd name="T22" fmla="*/ 2147483647 w 398"/>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8" h="284">
                      <a:moveTo>
                        <a:pt x="40" y="244"/>
                      </a:moveTo>
                      <a:lnTo>
                        <a:pt x="40" y="244"/>
                      </a:lnTo>
                      <a:lnTo>
                        <a:pt x="358" y="244"/>
                      </a:lnTo>
                      <a:lnTo>
                        <a:pt x="358" y="40"/>
                      </a:lnTo>
                      <a:lnTo>
                        <a:pt x="40" y="40"/>
                      </a:lnTo>
                      <a:lnTo>
                        <a:pt x="40" y="244"/>
                      </a:lnTo>
                      <a:close/>
                      <a:moveTo>
                        <a:pt x="398" y="284"/>
                      </a:moveTo>
                      <a:lnTo>
                        <a:pt x="398" y="284"/>
                      </a:lnTo>
                      <a:lnTo>
                        <a:pt x="0" y="284"/>
                      </a:lnTo>
                      <a:lnTo>
                        <a:pt x="0" y="0"/>
                      </a:lnTo>
                      <a:lnTo>
                        <a:pt x="398" y="0"/>
                      </a:lnTo>
                      <a:lnTo>
                        <a:pt x="398" y="284"/>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6" name="Freeform 271"/>
                <p:cNvSpPr>
                  <a:spLocks noEditPoints="1"/>
                </p:cNvSpPr>
                <p:nvPr/>
              </p:nvSpPr>
              <p:spPr bwMode="auto">
                <a:xfrm>
                  <a:off x="7928369" y="1942067"/>
                  <a:ext cx="78564" cy="52376"/>
                </a:xfrm>
                <a:custGeom>
                  <a:avLst/>
                  <a:gdLst>
                    <a:gd name="T0" fmla="*/ 2147483647 w 252"/>
                    <a:gd name="T1" fmla="*/ 2147483647 h 158"/>
                    <a:gd name="T2" fmla="*/ 2147483647 w 252"/>
                    <a:gd name="T3" fmla="*/ 2147483647 h 158"/>
                    <a:gd name="T4" fmla="*/ 2147483647 w 252"/>
                    <a:gd name="T5" fmla="*/ 2147483647 h 158"/>
                    <a:gd name="T6" fmla="*/ 2147483647 w 252"/>
                    <a:gd name="T7" fmla="*/ 2147483647 h 158"/>
                    <a:gd name="T8" fmla="*/ 2147483647 w 252"/>
                    <a:gd name="T9" fmla="*/ 2147483647 h 158"/>
                    <a:gd name="T10" fmla="*/ 2147483647 w 252"/>
                    <a:gd name="T11" fmla="*/ 2147483647 h 158"/>
                    <a:gd name="T12" fmla="*/ 2147483647 w 252"/>
                    <a:gd name="T13" fmla="*/ 2147483647 h 158"/>
                    <a:gd name="T14" fmla="*/ 2147483647 w 252"/>
                    <a:gd name="T15" fmla="*/ 2147483647 h 158"/>
                    <a:gd name="T16" fmla="*/ 2147483647 w 252"/>
                    <a:gd name="T17" fmla="*/ 2147483647 h 158"/>
                    <a:gd name="T18" fmla="*/ 2147483647 w 252"/>
                    <a:gd name="T19" fmla="*/ 2147483647 h 158"/>
                    <a:gd name="T20" fmla="*/ 2147483647 w 252"/>
                    <a:gd name="T21" fmla="*/ 2147483647 h 158"/>
                    <a:gd name="T22" fmla="*/ 0 w 252"/>
                    <a:gd name="T23" fmla="*/ 2147483647 h 158"/>
                    <a:gd name="T24" fmla="*/ 0 w 252"/>
                    <a:gd name="T25" fmla="*/ 2147483647 h 158"/>
                    <a:gd name="T26" fmla="*/ 2147483647 w 252"/>
                    <a:gd name="T27" fmla="*/ 2147483647 h 158"/>
                    <a:gd name="T28" fmla="*/ 2147483647 w 252"/>
                    <a:gd name="T29" fmla="*/ 0 h 158"/>
                    <a:gd name="T30" fmla="*/ 2147483647 w 252"/>
                    <a:gd name="T31" fmla="*/ 0 h 158"/>
                    <a:gd name="T32" fmla="*/ 2147483647 w 252"/>
                    <a:gd name="T33" fmla="*/ 2147483647 h 158"/>
                    <a:gd name="T34" fmla="*/ 2147483647 w 252"/>
                    <a:gd name="T35" fmla="*/ 2147483647 h 158"/>
                    <a:gd name="T36" fmla="*/ 2147483647 w 252"/>
                    <a:gd name="T37" fmla="*/ 2147483647 h 158"/>
                    <a:gd name="T38" fmla="*/ 2147483647 w 252"/>
                    <a:gd name="T39" fmla="*/ 2147483647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2" h="158">
                      <a:moveTo>
                        <a:pt x="27" y="131"/>
                      </a:moveTo>
                      <a:lnTo>
                        <a:pt x="27" y="131"/>
                      </a:lnTo>
                      <a:lnTo>
                        <a:pt x="225" y="131"/>
                      </a:lnTo>
                      <a:lnTo>
                        <a:pt x="225" y="66"/>
                      </a:lnTo>
                      <a:cubicBezTo>
                        <a:pt x="221" y="60"/>
                        <a:pt x="208" y="42"/>
                        <a:pt x="195" y="27"/>
                      </a:cubicBezTo>
                      <a:lnTo>
                        <a:pt x="60" y="27"/>
                      </a:lnTo>
                      <a:cubicBezTo>
                        <a:pt x="46" y="42"/>
                        <a:pt x="31" y="60"/>
                        <a:pt x="27" y="67"/>
                      </a:cubicBezTo>
                      <a:lnTo>
                        <a:pt x="27" y="131"/>
                      </a:lnTo>
                      <a:close/>
                      <a:moveTo>
                        <a:pt x="231" y="158"/>
                      </a:moveTo>
                      <a:lnTo>
                        <a:pt x="231" y="158"/>
                      </a:lnTo>
                      <a:lnTo>
                        <a:pt x="21" y="158"/>
                      </a:lnTo>
                      <a:cubicBezTo>
                        <a:pt x="9" y="158"/>
                        <a:pt x="0" y="148"/>
                        <a:pt x="0" y="137"/>
                      </a:cubicBezTo>
                      <a:lnTo>
                        <a:pt x="0" y="63"/>
                      </a:lnTo>
                      <a:cubicBezTo>
                        <a:pt x="0" y="58"/>
                        <a:pt x="0" y="54"/>
                        <a:pt x="44" y="4"/>
                      </a:cubicBezTo>
                      <a:cubicBezTo>
                        <a:pt x="47" y="1"/>
                        <a:pt x="50" y="0"/>
                        <a:pt x="54" y="0"/>
                      </a:cubicBezTo>
                      <a:lnTo>
                        <a:pt x="202" y="0"/>
                      </a:lnTo>
                      <a:cubicBezTo>
                        <a:pt x="206" y="0"/>
                        <a:pt x="210" y="2"/>
                        <a:pt x="212" y="5"/>
                      </a:cubicBezTo>
                      <a:cubicBezTo>
                        <a:pt x="252" y="54"/>
                        <a:pt x="252" y="58"/>
                        <a:pt x="252" y="63"/>
                      </a:cubicBezTo>
                      <a:lnTo>
                        <a:pt x="252" y="137"/>
                      </a:lnTo>
                      <a:cubicBezTo>
                        <a:pt x="252" y="148"/>
                        <a:pt x="242" y="158"/>
                        <a:pt x="231" y="158"/>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7" name="Freeform 272"/>
                <p:cNvSpPr>
                  <a:spLocks/>
                </p:cNvSpPr>
                <p:nvPr/>
              </p:nvSpPr>
              <p:spPr bwMode="auto">
                <a:xfrm>
                  <a:off x="7966197" y="1956617"/>
                  <a:ext cx="5820" cy="11639"/>
                </a:xfrm>
                <a:custGeom>
                  <a:avLst/>
                  <a:gdLst>
                    <a:gd name="T0" fmla="*/ 2147483647 w 20"/>
                    <a:gd name="T1" fmla="*/ 2147483647 h 35"/>
                    <a:gd name="T2" fmla="*/ 2147483647 w 20"/>
                    <a:gd name="T3" fmla="*/ 2147483647 h 35"/>
                    <a:gd name="T4" fmla="*/ 2147483647 w 20"/>
                    <a:gd name="T5" fmla="*/ 2147483647 h 35"/>
                    <a:gd name="T6" fmla="*/ 2147483647 w 20"/>
                    <a:gd name="T7" fmla="*/ 2147483647 h 35"/>
                    <a:gd name="T8" fmla="*/ 0 w 20"/>
                    <a:gd name="T9" fmla="*/ 2147483647 h 35"/>
                    <a:gd name="T10" fmla="*/ 0 w 20"/>
                    <a:gd name="T11" fmla="*/ 2147483647 h 35"/>
                    <a:gd name="T12" fmla="*/ 2147483647 w 20"/>
                    <a:gd name="T13" fmla="*/ 0 h 35"/>
                    <a:gd name="T14" fmla="*/ 2147483647 w 20"/>
                    <a:gd name="T15" fmla="*/ 0 h 35"/>
                    <a:gd name="T16" fmla="*/ 2147483647 w 20"/>
                    <a:gd name="T17" fmla="*/ 2147483647 h 35"/>
                    <a:gd name="T18" fmla="*/ 2147483647 w 20"/>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 h="35">
                      <a:moveTo>
                        <a:pt x="20" y="27"/>
                      </a:moveTo>
                      <a:lnTo>
                        <a:pt x="20" y="27"/>
                      </a:lnTo>
                      <a:cubicBezTo>
                        <a:pt x="20" y="31"/>
                        <a:pt x="16" y="35"/>
                        <a:pt x="12" y="35"/>
                      </a:cubicBezTo>
                      <a:lnTo>
                        <a:pt x="8" y="35"/>
                      </a:lnTo>
                      <a:cubicBezTo>
                        <a:pt x="4" y="35"/>
                        <a:pt x="0" y="31"/>
                        <a:pt x="0" y="27"/>
                      </a:cubicBezTo>
                      <a:lnTo>
                        <a:pt x="0" y="7"/>
                      </a:lnTo>
                      <a:cubicBezTo>
                        <a:pt x="0" y="3"/>
                        <a:pt x="4" y="0"/>
                        <a:pt x="8" y="0"/>
                      </a:cubicBezTo>
                      <a:lnTo>
                        <a:pt x="12" y="0"/>
                      </a:lnTo>
                      <a:cubicBezTo>
                        <a:pt x="16" y="0"/>
                        <a:pt x="20" y="3"/>
                        <a:pt x="20" y="7"/>
                      </a:cubicBezTo>
                      <a:lnTo>
                        <a:pt x="20" y="2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8" name="Freeform 273"/>
                <p:cNvSpPr>
                  <a:spLocks/>
                </p:cNvSpPr>
                <p:nvPr/>
              </p:nvSpPr>
              <p:spPr bwMode="auto">
                <a:xfrm>
                  <a:off x="7951647" y="1968256"/>
                  <a:ext cx="5820" cy="11639"/>
                </a:xfrm>
                <a:custGeom>
                  <a:avLst/>
                  <a:gdLst>
                    <a:gd name="T0" fmla="*/ 2147483647 w 19"/>
                    <a:gd name="T1" fmla="*/ 2147483647 h 35"/>
                    <a:gd name="T2" fmla="*/ 2147483647 w 19"/>
                    <a:gd name="T3" fmla="*/ 2147483647 h 35"/>
                    <a:gd name="T4" fmla="*/ 2147483647 w 19"/>
                    <a:gd name="T5" fmla="*/ 2147483647 h 35"/>
                    <a:gd name="T6" fmla="*/ 2147483647 w 19"/>
                    <a:gd name="T7" fmla="*/ 2147483647 h 35"/>
                    <a:gd name="T8" fmla="*/ 0 w 19"/>
                    <a:gd name="T9" fmla="*/ 2147483647 h 35"/>
                    <a:gd name="T10" fmla="*/ 0 w 19"/>
                    <a:gd name="T11" fmla="*/ 2147483647 h 35"/>
                    <a:gd name="T12" fmla="*/ 2147483647 w 19"/>
                    <a:gd name="T13" fmla="*/ 0 h 35"/>
                    <a:gd name="T14" fmla="*/ 2147483647 w 19"/>
                    <a:gd name="T15" fmla="*/ 0 h 35"/>
                    <a:gd name="T16" fmla="*/ 2147483647 w 19"/>
                    <a:gd name="T17" fmla="*/ 2147483647 h 35"/>
                    <a:gd name="T18" fmla="*/ 2147483647 w 19"/>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35">
                      <a:moveTo>
                        <a:pt x="19" y="27"/>
                      </a:moveTo>
                      <a:lnTo>
                        <a:pt x="19" y="27"/>
                      </a:lnTo>
                      <a:cubicBezTo>
                        <a:pt x="19" y="32"/>
                        <a:pt x="15" y="35"/>
                        <a:pt x="11" y="35"/>
                      </a:cubicBezTo>
                      <a:lnTo>
                        <a:pt x="7" y="35"/>
                      </a:lnTo>
                      <a:cubicBezTo>
                        <a:pt x="3" y="35"/>
                        <a:pt x="0" y="32"/>
                        <a:pt x="0" y="27"/>
                      </a:cubicBezTo>
                      <a:lnTo>
                        <a:pt x="0" y="8"/>
                      </a:lnTo>
                      <a:cubicBezTo>
                        <a:pt x="0" y="3"/>
                        <a:pt x="3" y="0"/>
                        <a:pt x="7" y="0"/>
                      </a:cubicBezTo>
                      <a:lnTo>
                        <a:pt x="11" y="0"/>
                      </a:lnTo>
                      <a:cubicBezTo>
                        <a:pt x="15" y="0"/>
                        <a:pt x="19" y="3"/>
                        <a:pt x="19" y="8"/>
                      </a:cubicBezTo>
                      <a:lnTo>
                        <a:pt x="19" y="2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9" name="Freeform 274"/>
                <p:cNvSpPr>
                  <a:spLocks/>
                </p:cNvSpPr>
                <p:nvPr/>
              </p:nvSpPr>
              <p:spPr bwMode="auto">
                <a:xfrm>
                  <a:off x="7977836" y="1968256"/>
                  <a:ext cx="5820" cy="11639"/>
                </a:xfrm>
                <a:custGeom>
                  <a:avLst/>
                  <a:gdLst>
                    <a:gd name="T0" fmla="*/ 2147483647 w 19"/>
                    <a:gd name="T1" fmla="*/ 2147483647 h 35"/>
                    <a:gd name="T2" fmla="*/ 2147483647 w 19"/>
                    <a:gd name="T3" fmla="*/ 2147483647 h 35"/>
                    <a:gd name="T4" fmla="*/ 2147483647 w 19"/>
                    <a:gd name="T5" fmla="*/ 2147483647 h 35"/>
                    <a:gd name="T6" fmla="*/ 2147483647 w 19"/>
                    <a:gd name="T7" fmla="*/ 2147483647 h 35"/>
                    <a:gd name="T8" fmla="*/ 0 w 19"/>
                    <a:gd name="T9" fmla="*/ 2147483647 h 35"/>
                    <a:gd name="T10" fmla="*/ 0 w 19"/>
                    <a:gd name="T11" fmla="*/ 2147483647 h 35"/>
                    <a:gd name="T12" fmla="*/ 2147483647 w 19"/>
                    <a:gd name="T13" fmla="*/ 0 h 35"/>
                    <a:gd name="T14" fmla="*/ 2147483647 w 19"/>
                    <a:gd name="T15" fmla="*/ 0 h 35"/>
                    <a:gd name="T16" fmla="*/ 2147483647 w 19"/>
                    <a:gd name="T17" fmla="*/ 2147483647 h 35"/>
                    <a:gd name="T18" fmla="*/ 2147483647 w 19"/>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35">
                      <a:moveTo>
                        <a:pt x="19" y="27"/>
                      </a:moveTo>
                      <a:lnTo>
                        <a:pt x="19" y="27"/>
                      </a:lnTo>
                      <a:cubicBezTo>
                        <a:pt x="19" y="32"/>
                        <a:pt x="16" y="35"/>
                        <a:pt x="12" y="35"/>
                      </a:cubicBezTo>
                      <a:lnTo>
                        <a:pt x="8" y="35"/>
                      </a:lnTo>
                      <a:cubicBezTo>
                        <a:pt x="3" y="35"/>
                        <a:pt x="0" y="32"/>
                        <a:pt x="0" y="27"/>
                      </a:cubicBezTo>
                      <a:lnTo>
                        <a:pt x="0" y="8"/>
                      </a:lnTo>
                      <a:cubicBezTo>
                        <a:pt x="0" y="3"/>
                        <a:pt x="3" y="0"/>
                        <a:pt x="8" y="0"/>
                      </a:cubicBezTo>
                      <a:lnTo>
                        <a:pt x="12" y="0"/>
                      </a:lnTo>
                      <a:cubicBezTo>
                        <a:pt x="16" y="0"/>
                        <a:pt x="19" y="3"/>
                        <a:pt x="19" y="8"/>
                      </a:cubicBezTo>
                      <a:lnTo>
                        <a:pt x="19" y="2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0" name="Freeform 275"/>
                <p:cNvSpPr>
                  <a:spLocks/>
                </p:cNvSpPr>
                <p:nvPr/>
              </p:nvSpPr>
              <p:spPr bwMode="auto">
                <a:xfrm>
                  <a:off x="7873085" y="1965345"/>
                  <a:ext cx="14550" cy="14550"/>
                </a:xfrm>
                <a:custGeom>
                  <a:avLst/>
                  <a:gdLst>
                    <a:gd name="T0" fmla="*/ 2147483647 w 46"/>
                    <a:gd name="T1" fmla="*/ 2147483647 h 47"/>
                    <a:gd name="T2" fmla="*/ 2147483647 w 46"/>
                    <a:gd name="T3" fmla="*/ 2147483647 h 47"/>
                    <a:gd name="T4" fmla="*/ 2147483647 w 46"/>
                    <a:gd name="T5" fmla="*/ 2147483647 h 47"/>
                    <a:gd name="T6" fmla="*/ 0 w 46"/>
                    <a:gd name="T7" fmla="*/ 2147483647 h 47"/>
                    <a:gd name="T8" fmla="*/ 2147483647 w 46"/>
                    <a:gd name="T9" fmla="*/ 0 h 47"/>
                    <a:gd name="T10" fmla="*/ 2147483647 w 46"/>
                    <a:gd name="T11" fmla="*/ 2147483647 h 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 h="47">
                      <a:moveTo>
                        <a:pt x="46" y="24"/>
                      </a:moveTo>
                      <a:lnTo>
                        <a:pt x="46" y="24"/>
                      </a:lnTo>
                      <a:cubicBezTo>
                        <a:pt x="46" y="36"/>
                        <a:pt x="36" y="47"/>
                        <a:pt x="23" y="47"/>
                      </a:cubicBezTo>
                      <a:cubicBezTo>
                        <a:pt x="10" y="47"/>
                        <a:pt x="0" y="36"/>
                        <a:pt x="0" y="24"/>
                      </a:cubicBezTo>
                      <a:cubicBezTo>
                        <a:pt x="0" y="11"/>
                        <a:pt x="10" y="0"/>
                        <a:pt x="23" y="0"/>
                      </a:cubicBezTo>
                      <a:cubicBezTo>
                        <a:pt x="36" y="0"/>
                        <a:pt x="46" y="11"/>
                        <a:pt x="46" y="24"/>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1" name="Freeform 276"/>
                <p:cNvSpPr>
                  <a:spLocks/>
                </p:cNvSpPr>
                <p:nvPr/>
              </p:nvSpPr>
              <p:spPr bwMode="auto">
                <a:xfrm>
                  <a:off x="8097135" y="1965345"/>
                  <a:ext cx="14550" cy="14550"/>
                </a:xfrm>
                <a:custGeom>
                  <a:avLst/>
                  <a:gdLst>
                    <a:gd name="T0" fmla="*/ 2147483647 w 47"/>
                    <a:gd name="T1" fmla="*/ 2147483647 h 47"/>
                    <a:gd name="T2" fmla="*/ 2147483647 w 47"/>
                    <a:gd name="T3" fmla="*/ 2147483647 h 47"/>
                    <a:gd name="T4" fmla="*/ 2147483647 w 47"/>
                    <a:gd name="T5" fmla="*/ 2147483647 h 47"/>
                    <a:gd name="T6" fmla="*/ 0 w 47"/>
                    <a:gd name="T7" fmla="*/ 2147483647 h 47"/>
                    <a:gd name="T8" fmla="*/ 2147483647 w 47"/>
                    <a:gd name="T9" fmla="*/ 0 h 47"/>
                    <a:gd name="T10" fmla="*/ 2147483647 w 47"/>
                    <a:gd name="T11" fmla="*/ 2147483647 h 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 h="47">
                      <a:moveTo>
                        <a:pt x="47" y="24"/>
                      </a:moveTo>
                      <a:lnTo>
                        <a:pt x="47" y="24"/>
                      </a:lnTo>
                      <a:cubicBezTo>
                        <a:pt x="47" y="36"/>
                        <a:pt x="36" y="47"/>
                        <a:pt x="23" y="47"/>
                      </a:cubicBezTo>
                      <a:cubicBezTo>
                        <a:pt x="11" y="47"/>
                        <a:pt x="0" y="36"/>
                        <a:pt x="0" y="24"/>
                      </a:cubicBezTo>
                      <a:cubicBezTo>
                        <a:pt x="0" y="11"/>
                        <a:pt x="11" y="0"/>
                        <a:pt x="23" y="0"/>
                      </a:cubicBezTo>
                      <a:cubicBezTo>
                        <a:pt x="36" y="0"/>
                        <a:pt x="47" y="11"/>
                        <a:pt x="47" y="24"/>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2" name="Freeform 277"/>
                <p:cNvSpPr>
                  <a:spLocks noEditPoints="1"/>
                </p:cNvSpPr>
                <p:nvPr/>
              </p:nvSpPr>
              <p:spPr bwMode="auto">
                <a:xfrm>
                  <a:off x="8041851" y="1971165"/>
                  <a:ext cx="43647" cy="32008"/>
                </a:xfrm>
                <a:custGeom>
                  <a:avLst/>
                  <a:gdLst>
                    <a:gd name="T0" fmla="*/ 2147483647 w 135"/>
                    <a:gd name="T1" fmla="*/ 2147483647 h 97"/>
                    <a:gd name="T2" fmla="*/ 2147483647 w 135"/>
                    <a:gd name="T3" fmla="*/ 2147483647 h 97"/>
                    <a:gd name="T4" fmla="*/ 2147483647 w 135"/>
                    <a:gd name="T5" fmla="*/ 2147483647 h 97"/>
                    <a:gd name="T6" fmla="*/ 2147483647 w 135"/>
                    <a:gd name="T7" fmla="*/ 2147483647 h 97"/>
                    <a:gd name="T8" fmla="*/ 2147483647 w 135"/>
                    <a:gd name="T9" fmla="*/ 2147483647 h 97"/>
                    <a:gd name="T10" fmla="*/ 2147483647 w 135"/>
                    <a:gd name="T11" fmla="*/ 2147483647 h 97"/>
                    <a:gd name="T12" fmla="*/ 2147483647 w 135"/>
                    <a:gd name="T13" fmla="*/ 2147483647 h 97"/>
                    <a:gd name="T14" fmla="*/ 2147483647 w 135"/>
                    <a:gd name="T15" fmla="*/ 2147483647 h 97"/>
                    <a:gd name="T16" fmla="*/ 0 w 135"/>
                    <a:gd name="T17" fmla="*/ 2147483647 h 97"/>
                    <a:gd name="T18" fmla="*/ 0 w 135"/>
                    <a:gd name="T19" fmla="*/ 0 h 97"/>
                    <a:gd name="T20" fmla="*/ 2147483647 w 135"/>
                    <a:gd name="T21" fmla="*/ 0 h 97"/>
                    <a:gd name="T22" fmla="*/ 2147483647 w 135"/>
                    <a:gd name="T23" fmla="*/ 2147483647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5" h="97">
                      <a:moveTo>
                        <a:pt x="14" y="84"/>
                      </a:moveTo>
                      <a:lnTo>
                        <a:pt x="14" y="84"/>
                      </a:lnTo>
                      <a:lnTo>
                        <a:pt x="122" y="84"/>
                      </a:lnTo>
                      <a:lnTo>
                        <a:pt x="122" y="13"/>
                      </a:lnTo>
                      <a:lnTo>
                        <a:pt x="14" y="13"/>
                      </a:lnTo>
                      <a:lnTo>
                        <a:pt x="14" y="84"/>
                      </a:lnTo>
                      <a:close/>
                      <a:moveTo>
                        <a:pt x="135" y="97"/>
                      </a:moveTo>
                      <a:lnTo>
                        <a:pt x="135" y="97"/>
                      </a:lnTo>
                      <a:lnTo>
                        <a:pt x="0" y="97"/>
                      </a:lnTo>
                      <a:lnTo>
                        <a:pt x="0" y="0"/>
                      </a:lnTo>
                      <a:lnTo>
                        <a:pt x="135" y="0"/>
                      </a:lnTo>
                      <a:lnTo>
                        <a:pt x="135" y="9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3" name="Freeform 278"/>
                <p:cNvSpPr>
                  <a:spLocks/>
                </p:cNvSpPr>
                <p:nvPr/>
              </p:nvSpPr>
              <p:spPr bwMode="auto">
                <a:xfrm>
                  <a:off x="8050579"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4" name="Freeform 279"/>
                <p:cNvSpPr>
                  <a:spLocks/>
                </p:cNvSpPr>
                <p:nvPr/>
              </p:nvSpPr>
              <p:spPr bwMode="auto">
                <a:xfrm>
                  <a:off x="8059309"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5" name="Freeform 280"/>
                <p:cNvSpPr>
                  <a:spLocks/>
                </p:cNvSpPr>
                <p:nvPr/>
              </p:nvSpPr>
              <p:spPr bwMode="auto">
                <a:xfrm>
                  <a:off x="8065129" y="1974075"/>
                  <a:ext cx="5820"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6" name="Freeform 281"/>
                <p:cNvSpPr>
                  <a:spLocks/>
                </p:cNvSpPr>
                <p:nvPr/>
              </p:nvSpPr>
              <p:spPr bwMode="auto">
                <a:xfrm>
                  <a:off x="8073857"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7" name="Freeform 282"/>
                <p:cNvSpPr>
                  <a:spLocks/>
                </p:cNvSpPr>
                <p:nvPr/>
              </p:nvSpPr>
              <p:spPr bwMode="auto">
                <a:xfrm>
                  <a:off x="8126233" y="1965345"/>
                  <a:ext cx="58195" cy="40737"/>
                </a:xfrm>
                <a:custGeom>
                  <a:avLst/>
                  <a:gdLst>
                    <a:gd name="T0" fmla="*/ 2147483647 w 174"/>
                    <a:gd name="T1" fmla="*/ 2147483647 h 126"/>
                    <a:gd name="T2" fmla="*/ 2147483647 w 174"/>
                    <a:gd name="T3" fmla="*/ 2147483647 h 126"/>
                    <a:gd name="T4" fmla="*/ 0 w 174"/>
                    <a:gd name="T5" fmla="*/ 2147483647 h 126"/>
                    <a:gd name="T6" fmla="*/ 0 w 174"/>
                    <a:gd name="T7" fmla="*/ 2147483647 h 126"/>
                    <a:gd name="T8" fmla="*/ 2147483647 w 174"/>
                    <a:gd name="T9" fmla="*/ 2147483647 h 126"/>
                    <a:gd name="T10" fmla="*/ 2147483647 w 174"/>
                    <a:gd name="T11" fmla="*/ 0 h 126"/>
                    <a:gd name="T12" fmla="*/ 2147483647 w 174"/>
                    <a:gd name="T13" fmla="*/ 0 h 126"/>
                    <a:gd name="T14" fmla="*/ 2147483647 w 174"/>
                    <a:gd name="T15" fmla="*/ 2147483647 h 126"/>
                    <a:gd name="T16" fmla="*/ 2147483647 w 174"/>
                    <a:gd name="T17" fmla="*/ 2147483647 h 126"/>
                    <a:gd name="T18" fmla="*/ 2147483647 w 174"/>
                    <a:gd name="T19" fmla="*/ 2147483647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126"/>
                      </a:moveTo>
                      <a:lnTo>
                        <a:pt x="174" y="126"/>
                      </a:lnTo>
                      <a:lnTo>
                        <a:pt x="0" y="126"/>
                      </a:lnTo>
                      <a:lnTo>
                        <a:pt x="0" y="24"/>
                      </a:lnTo>
                      <a:lnTo>
                        <a:pt x="57" y="24"/>
                      </a:lnTo>
                      <a:lnTo>
                        <a:pt x="57" y="0"/>
                      </a:lnTo>
                      <a:lnTo>
                        <a:pt x="116" y="0"/>
                      </a:lnTo>
                      <a:lnTo>
                        <a:pt x="116" y="24"/>
                      </a:lnTo>
                      <a:lnTo>
                        <a:pt x="174" y="24"/>
                      </a:lnTo>
                      <a:lnTo>
                        <a:pt x="174" y="126"/>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8" name="Freeform 283"/>
                <p:cNvSpPr>
                  <a:spLocks/>
                </p:cNvSpPr>
                <p:nvPr/>
              </p:nvSpPr>
              <p:spPr bwMode="auto">
                <a:xfrm>
                  <a:off x="8201886" y="1965345"/>
                  <a:ext cx="55286" cy="40737"/>
                </a:xfrm>
                <a:custGeom>
                  <a:avLst/>
                  <a:gdLst>
                    <a:gd name="T0" fmla="*/ 2147483647 w 174"/>
                    <a:gd name="T1" fmla="*/ 0 h 126"/>
                    <a:gd name="T2" fmla="*/ 2147483647 w 174"/>
                    <a:gd name="T3" fmla="*/ 0 h 126"/>
                    <a:gd name="T4" fmla="*/ 0 w 174"/>
                    <a:gd name="T5" fmla="*/ 0 h 126"/>
                    <a:gd name="T6" fmla="*/ 0 w 174"/>
                    <a:gd name="T7" fmla="*/ 2147483647 h 126"/>
                    <a:gd name="T8" fmla="*/ 2147483647 w 174"/>
                    <a:gd name="T9" fmla="*/ 2147483647 h 126"/>
                    <a:gd name="T10" fmla="*/ 2147483647 w 174"/>
                    <a:gd name="T11" fmla="*/ 2147483647 h 126"/>
                    <a:gd name="T12" fmla="*/ 2147483647 w 174"/>
                    <a:gd name="T13" fmla="*/ 2147483647 h 126"/>
                    <a:gd name="T14" fmla="*/ 2147483647 w 174"/>
                    <a:gd name="T15" fmla="*/ 2147483647 h 126"/>
                    <a:gd name="T16" fmla="*/ 2147483647 w 174"/>
                    <a:gd name="T17" fmla="*/ 2147483647 h 126"/>
                    <a:gd name="T18" fmla="*/ 2147483647 w 174"/>
                    <a:gd name="T19" fmla="*/ 0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0"/>
                      </a:moveTo>
                      <a:lnTo>
                        <a:pt x="174" y="0"/>
                      </a:lnTo>
                      <a:lnTo>
                        <a:pt x="0" y="0"/>
                      </a:lnTo>
                      <a:lnTo>
                        <a:pt x="0" y="102"/>
                      </a:lnTo>
                      <a:lnTo>
                        <a:pt x="57" y="102"/>
                      </a:lnTo>
                      <a:lnTo>
                        <a:pt x="57" y="126"/>
                      </a:lnTo>
                      <a:lnTo>
                        <a:pt x="116" y="126"/>
                      </a:lnTo>
                      <a:lnTo>
                        <a:pt x="116" y="102"/>
                      </a:lnTo>
                      <a:lnTo>
                        <a:pt x="174" y="102"/>
                      </a:lnTo>
                      <a:lnTo>
                        <a:pt x="174" y="0"/>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9" name="Freeform 284"/>
                <p:cNvSpPr>
                  <a:spLocks/>
                </p:cNvSpPr>
                <p:nvPr/>
              </p:nvSpPr>
              <p:spPr bwMode="auto">
                <a:xfrm>
                  <a:off x="8280451" y="1965345"/>
                  <a:ext cx="58195" cy="40737"/>
                </a:xfrm>
                <a:custGeom>
                  <a:avLst/>
                  <a:gdLst>
                    <a:gd name="T0" fmla="*/ 2147483647 w 174"/>
                    <a:gd name="T1" fmla="*/ 0 h 126"/>
                    <a:gd name="T2" fmla="*/ 2147483647 w 174"/>
                    <a:gd name="T3" fmla="*/ 0 h 126"/>
                    <a:gd name="T4" fmla="*/ 0 w 174"/>
                    <a:gd name="T5" fmla="*/ 0 h 126"/>
                    <a:gd name="T6" fmla="*/ 0 w 174"/>
                    <a:gd name="T7" fmla="*/ 2147483647 h 126"/>
                    <a:gd name="T8" fmla="*/ 2147483647 w 174"/>
                    <a:gd name="T9" fmla="*/ 2147483647 h 126"/>
                    <a:gd name="T10" fmla="*/ 2147483647 w 174"/>
                    <a:gd name="T11" fmla="*/ 2147483647 h 126"/>
                    <a:gd name="T12" fmla="*/ 2147483647 w 174"/>
                    <a:gd name="T13" fmla="*/ 2147483647 h 126"/>
                    <a:gd name="T14" fmla="*/ 2147483647 w 174"/>
                    <a:gd name="T15" fmla="*/ 2147483647 h 126"/>
                    <a:gd name="T16" fmla="*/ 2147483647 w 174"/>
                    <a:gd name="T17" fmla="*/ 2147483647 h 126"/>
                    <a:gd name="T18" fmla="*/ 2147483647 w 174"/>
                    <a:gd name="T19" fmla="*/ 0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0"/>
                      </a:moveTo>
                      <a:lnTo>
                        <a:pt x="174" y="0"/>
                      </a:lnTo>
                      <a:lnTo>
                        <a:pt x="0" y="0"/>
                      </a:lnTo>
                      <a:lnTo>
                        <a:pt x="0" y="102"/>
                      </a:lnTo>
                      <a:lnTo>
                        <a:pt x="57" y="102"/>
                      </a:lnTo>
                      <a:lnTo>
                        <a:pt x="57" y="126"/>
                      </a:lnTo>
                      <a:lnTo>
                        <a:pt x="116" y="126"/>
                      </a:lnTo>
                      <a:lnTo>
                        <a:pt x="116" y="102"/>
                      </a:lnTo>
                      <a:lnTo>
                        <a:pt x="174" y="102"/>
                      </a:lnTo>
                      <a:lnTo>
                        <a:pt x="174" y="0"/>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40" name="Freeform 285"/>
                <p:cNvSpPr>
                  <a:spLocks noEditPoints="1"/>
                </p:cNvSpPr>
                <p:nvPr/>
              </p:nvSpPr>
              <p:spPr bwMode="auto">
                <a:xfrm>
                  <a:off x="8315368" y="1912970"/>
                  <a:ext cx="23278" cy="23278"/>
                </a:xfrm>
                <a:custGeom>
                  <a:avLst/>
                  <a:gdLst>
                    <a:gd name="T0" fmla="*/ 2147483647 w 67"/>
                    <a:gd name="T1" fmla="*/ 2147483647 h 67"/>
                    <a:gd name="T2" fmla="*/ 2147483647 w 67"/>
                    <a:gd name="T3" fmla="*/ 2147483647 h 67"/>
                    <a:gd name="T4" fmla="*/ 2147483647 w 67"/>
                    <a:gd name="T5" fmla="*/ 2147483647 h 67"/>
                    <a:gd name="T6" fmla="*/ 2147483647 w 67"/>
                    <a:gd name="T7" fmla="*/ 2147483647 h 67"/>
                    <a:gd name="T8" fmla="*/ 2147483647 w 67"/>
                    <a:gd name="T9" fmla="*/ 2147483647 h 67"/>
                    <a:gd name="T10" fmla="*/ 2147483647 w 67"/>
                    <a:gd name="T11" fmla="*/ 2147483647 h 67"/>
                    <a:gd name="T12" fmla="*/ 2147483647 w 67"/>
                    <a:gd name="T13" fmla="*/ 2147483647 h 67"/>
                    <a:gd name="T14" fmla="*/ 2147483647 w 67"/>
                    <a:gd name="T15" fmla="*/ 2147483647 h 67"/>
                    <a:gd name="T16" fmla="*/ 2147483647 w 67"/>
                    <a:gd name="T17" fmla="*/ 2147483647 h 67"/>
                    <a:gd name="T18" fmla="*/ 2147483647 w 67"/>
                    <a:gd name="T19" fmla="*/ 2147483647 h 67"/>
                    <a:gd name="T20" fmla="*/ 2147483647 w 67"/>
                    <a:gd name="T21" fmla="*/ 2147483647 h 67"/>
                    <a:gd name="T22" fmla="*/ 2147483647 w 67"/>
                    <a:gd name="T23" fmla="*/ 2147483647 h 67"/>
                    <a:gd name="T24" fmla="*/ 2147483647 w 67"/>
                    <a:gd name="T25" fmla="*/ 2147483647 h 67"/>
                    <a:gd name="T26" fmla="*/ 2147483647 w 67"/>
                    <a:gd name="T27" fmla="*/ 2147483647 h 67"/>
                    <a:gd name="T28" fmla="*/ 2147483647 w 67"/>
                    <a:gd name="T29" fmla="*/ 0 h 67"/>
                    <a:gd name="T30" fmla="*/ 2147483647 w 67"/>
                    <a:gd name="T31" fmla="*/ 0 h 67"/>
                    <a:gd name="T32" fmla="*/ 0 w 67"/>
                    <a:gd name="T33" fmla="*/ 2147483647 h 67"/>
                    <a:gd name="T34" fmla="*/ 2147483647 w 67"/>
                    <a:gd name="T35" fmla="*/ 2147483647 h 67"/>
                    <a:gd name="T36" fmla="*/ 2147483647 w 67"/>
                    <a:gd name="T37" fmla="*/ 2147483647 h 67"/>
                    <a:gd name="T38" fmla="*/ 2147483647 w 67"/>
                    <a:gd name="T39" fmla="*/ 0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7" h="67">
                      <a:moveTo>
                        <a:pt x="52" y="45"/>
                      </a:moveTo>
                      <a:lnTo>
                        <a:pt x="52" y="45"/>
                      </a:lnTo>
                      <a:lnTo>
                        <a:pt x="45" y="53"/>
                      </a:lnTo>
                      <a:lnTo>
                        <a:pt x="33" y="41"/>
                      </a:lnTo>
                      <a:lnTo>
                        <a:pt x="22" y="53"/>
                      </a:lnTo>
                      <a:lnTo>
                        <a:pt x="15" y="45"/>
                      </a:lnTo>
                      <a:lnTo>
                        <a:pt x="26" y="34"/>
                      </a:lnTo>
                      <a:lnTo>
                        <a:pt x="15" y="22"/>
                      </a:lnTo>
                      <a:lnTo>
                        <a:pt x="22" y="15"/>
                      </a:lnTo>
                      <a:lnTo>
                        <a:pt x="33" y="27"/>
                      </a:lnTo>
                      <a:lnTo>
                        <a:pt x="45" y="15"/>
                      </a:lnTo>
                      <a:lnTo>
                        <a:pt x="52" y="22"/>
                      </a:lnTo>
                      <a:lnTo>
                        <a:pt x="41" y="34"/>
                      </a:lnTo>
                      <a:lnTo>
                        <a:pt x="52" y="45"/>
                      </a:lnTo>
                      <a:close/>
                      <a:moveTo>
                        <a:pt x="33" y="0"/>
                      </a:moveTo>
                      <a:lnTo>
                        <a:pt x="33" y="0"/>
                      </a:lnTo>
                      <a:cubicBezTo>
                        <a:pt x="15" y="0"/>
                        <a:pt x="0" y="15"/>
                        <a:pt x="0" y="34"/>
                      </a:cubicBezTo>
                      <a:cubicBezTo>
                        <a:pt x="0" y="52"/>
                        <a:pt x="15" y="67"/>
                        <a:pt x="33" y="67"/>
                      </a:cubicBezTo>
                      <a:cubicBezTo>
                        <a:pt x="52" y="67"/>
                        <a:pt x="67" y="52"/>
                        <a:pt x="67" y="34"/>
                      </a:cubicBezTo>
                      <a:cubicBezTo>
                        <a:pt x="67" y="15"/>
                        <a:pt x="52" y="0"/>
                        <a:pt x="33" y="0"/>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grpSp>
        </p:grpSp>
        <p:sp>
          <p:nvSpPr>
            <p:cNvPr id="18" name="文本框 10"/>
            <p:cNvSpPr txBox="1"/>
            <p:nvPr/>
          </p:nvSpPr>
          <p:spPr>
            <a:xfrm>
              <a:off x="384414" y="4240862"/>
              <a:ext cx="662749" cy="246221"/>
            </a:xfrm>
            <a:prstGeom prst="rect">
              <a:avLst/>
            </a:prstGeom>
            <a:noFill/>
          </p:spPr>
          <p:txBody>
            <a:bodyPr wrap="square" rtlCol="0">
              <a:spAutoFit/>
            </a:bodyPr>
            <a:lstStyle/>
            <a:p>
              <a:pPr algn="ctr"/>
              <a:r>
                <a:rPr lang="en-US" altLang="zh-CN" sz="1000" b="1" dirty="0">
                  <a:latin typeface="微软雅黑" pitchFamily="34" charset="-122"/>
                  <a:ea typeface="微软雅黑" pitchFamily="34" charset="-122"/>
                </a:rPr>
                <a:t>CPE</a:t>
              </a:r>
              <a:endParaRPr lang="zh-CN" altLang="en-US" sz="1000" b="1" dirty="0">
                <a:latin typeface="微软雅黑" pitchFamily="34" charset="-122"/>
                <a:ea typeface="微软雅黑" pitchFamily="34" charset="-122"/>
              </a:endParaRPr>
            </a:p>
          </p:txBody>
        </p:sp>
        <p:sp>
          <p:nvSpPr>
            <p:cNvPr id="19" name="文本框 11"/>
            <p:cNvSpPr txBox="1"/>
            <p:nvPr/>
          </p:nvSpPr>
          <p:spPr>
            <a:xfrm>
              <a:off x="407696" y="3926005"/>
              <a:ext cx="662749" cy="180637"/>
            </a:xfrm>
            <a:prstGeom prst="rect">
              <a:avLst/>
            </a:prstGeom>
            <a:noFill/>
          </p:spPr>
          <p:txBody>
            <a:bodyPr wrap="square" rtlCol="0">
              <a:spAutoFit/>
            </a:bodyPr>
            <a:lstStyle/>
            <a:p>
              <a:pPr algn="ctr"/>
              <a:endParaRPr lang="zh-CN" altLang="en-US" sz="800" b="1" dirty="0">
                <a:latin typeface="微软雅黑" pitchFamily="34" charset="-122"/>
                <a:ea typeface="微软雅黑" pitchFamily="34" charset="-122"/>
              </a:endParaRPr>
            </a:p>
          </p:txBody>
        </p:sp>
      </p:grpSp>
      <p:pic>
        <p:nvPicPr>
          <p:cNvPr id="41" name="Picture 1306" descr="图片24"/>
          <p:cNvPicPr>
            <a:picLocks noChangeAspect="1" noChangeArrowheads="1"/>
          </p:cNvPicPr>
          <p:nvPr/>
        </p:nvPicPr>
        <p:blipFill>
          <a:blip r:embed="rId3" cstate="print"/>
          <a:srcRect/>
          <a:stretch>
            <a:fillRect/>
          </a:stretch>
        </p:blipFill>
        <p:spPr bwMode="auto">
          <a:xfrm>
            <a:off x="3345869" y="4859255"/>
            <a:ext cx="318983" cy="386342"/>
          </a:xfrm>
          <a:prstGeom prst="rect">
            <a:avLst/>
          </a:prstGeom>
          <a:noFill/>
          <a:ln w="9525">
            <a:noFill/>
            <a:miter lim="800000"/>
            <a:headEnd/>
            <a:tailEnd/>
          </a:ln>
        </p:spPr>
      </p:pic>
      <p:pic>
        <p:nvPicPr>
          <p:cNvPr id="42" name="Picture 1306" descr="图片24"/>
          <p:cNvPicPr>
            <a:picLocks noChangeAspect="1" noChangeArrowheads="1"/>
          </p:cNvPicPr>
          <p:nvPr/>
        </p:nvPicPr>
        <p:blipFill>
          <a:blip r:embed="rId3" cstate="print"/>
          <a:srcRect/>
          <a:stretch>
            <a:fillRect/>
          </a:stretch>
        </p:blipFill>
        <p:spPr bwMode="auto">
          <a:xfrm>
            <a:off x="2852025" y="4546159"/>
            <a:ext cx="268899" cy="325682"/>
          </a:xfrm>
          <a:prstGeom prst="rect">
            <a:avLst/>
          </a:prstGeom>
          <a:noFill/>
          <a:ln w="9525">
            <a:noFill/>
            <a:miter lim="800000"/>
            <a:headEnd/>
            <a:tailEnd/>
          </a:ln>
        </p:spPr>
      </p:pic>
      <p:pic>
        <p:nvPicPr>
          <p:cNvPr id="43" name="Picture 1306" descr="图片24"/>
          <p:cNvPicPr>
            <a:picLocks noChangeAspect="1" noChangeArrowheads="1"/>
          </p:cNvPicPr>
          <p:nvPr/>
        </p:nvPicPr>
        <p:blipFill>
          <a:blip r:embed="rId3" cstate="print"/>
          <a:srcRect/>
          <a:stretch>
            <a:fillRect/>
          </a:stretch>
        </p:blipFill>
        <p:spPr bwMode="auto">
          <a:xfrm>
            <a:off x="2842150" y="5218690"/>
            <a:ext cx="268899" cy="325682"/>
          </a:xfrm>
          <a:prstGeom prst="rect">
            <a:avLst/>
          </a:prstGeom>
          <a:noFill/>
          <a:ln w="9525">
            <a:noFill/>
            <a:miter lim="800000"/>
            <a:headEnd/>
            <a:tailEnd/>
          </a:ln>
        </p:spPr>
      </p:pic>
      <p:pic>
        <p:nvPicPr>
          <p:cNvPr id="44" name="Picture 1306" descr="图片24"/>
          <p:cNvPicPr>
            <a:picLocks noChangeAspect="1" noChangeArrowheads="1"/>
          </p:cNvPicPr>
          <p:nvPr/>
        </p:nvPicPr>
        <p:blipFill>
          <a:blip r:embed="rId3" cstate="print"/>
          <a:srcRect/>
          <a:stretch>
            <a:fillRect/>
          </a:stretch>
        </p:blipFill>
        <p:spPr bwMode="auto">
          <a:xfrm>
            <a:off x="4152461" y="5351200"/>
            <a:ext cx="318983" cy="386342"/>
          </a:xfrm>
          <a:prstGeom prst="rect">
            <a:avLst/>
          </a:prstGeom>
          <a:noFill/>
          <a:ln w="9525">
            <a:noFill/>
            <a:miter lim="800000"/>
            <a:headEnd/>
            <a:tailEnd/>
          </a:ln>
        </p:spPr>
      </p:pic>
      <p:pic>
        <p:nvPicPr>
          <p:cNvPr id="45" name="Picture 1306" descr="图片24"/>
          <p:cNvPicPr>
            <a:picLocks noChangeAspect="1" noChangeArrowheads="1"/>
          </p:cNvPicPr>
          <p:nvPr/>
        </p:nvPicPr>
        <p:blipFill>
          <a:blip r:embed="rId3" cstate="print"/>
          <a:srcRect/>
          <a:stretch>
            <a:fillRect/>
          </a:stretch>
        </p:blipFill>
        <p:spPr bwMode="auto">
          <a:xfrm>
            <a:off x="4856778" y="4859255"/>
            <a:ext cx="318983" cy="386342"/>
          </a:xfrm>
          <a:prstGeom prst="rect">
            <a:avLst/>
          </a:prstGeom>
          <a:noFill/>
          <a:ln w="9525">
            <a:noFill/>
            <a:miter lim="800000"/>
            <a:headEnd/>
            <a:tailEnd/>
          </a:ln>
        </p:spPr>
      </p:pic>
      <p:pic>
        <p:nvPicPr>
          <p:cNvPr id="46" name="Picture 1306" descr="图片24"/>
          <p:cNvPicPr>
            <a:picLocks noChangeAspect="1" noChangeArrowheads="1"/>
          </p:cNvPicPr>
          <p:nvPr/>
        </p:nvPicPr>
        <p:blipFill>
          <a:blip r:embed="rId3" cstate="print"/>
          <a:srcRect/>
          <a:stretch>
            <a:fillRect/>
          </a:stretch>
        </p:blipFill>
        <p:spPr bwMode="auto">
          <a:xfrm>
            <a:off x="4202613" y="4370899"/>
            <a:ext cx="318983" cy="386342"/>
          </a:xfrm>
          <a:prstGeom prst="rect">
            <a:avLst/>
          </a:prstGeom>
          <a:noFill/>
          <a:ln w="9525">
            <a:noFill/>
            <a:miter lim="800000"/>
            <a:headEnd/>
            <a:tailEnd/>
          </a:ln>
        </p:spPr>
      </p:pic>
      <p:grpSp>
        <p:nvGrpSpPr>
          <p:cNvPr id="47" name="组合 171"/>
          <p:cNvGrpSpPr/>
          <p:nvPr/>
        </p:nvGrpSpPr>
        <p:grpSpPr>
          <a:xfrm>
            <a:off x="5680948" y="4664661"/>
            <a:ext cx="701698" cy="693089"/>
            <a:chOff x="406071" y="3895456"/>
            <a:chExt cx="662749" cy="581115"/>
          </a:xfrm>
        </p:grpSpPr>
        <p:grpSp>
          <p:nvGrpSpPr>
            <p:cNvPr id="48" name="组合 5608"/>
            <p:cNvGrpSpPr>
              <a:grpSpLocks/>
            </p:cNvGrpSpPr>
            <p:nvPr/>
          </p:nvGrpSpPr>
          <p:grpSpPr bwMode="auto">
            <a:xfrm>
              <a:off x="461014" y="3895456"/>
              <a:ext cx="574425" cy="575867"/>
              <a:chOff x="7814886" y="1540523"/>
              <a:chExt cx="852557" cy="849649"/>
            </a:xfrm>
          </p:grpSpPr>
          <p:sp>
            <p:nvSpPr>
              <p:cNvPr id="50" name="Freeform 40"/>
              <p:cNvSpPr>
                <a:spLocks/>
              </p:cNvSpPr>
              <p:nvPr/>
            </p:nvSpPr>
            <p:spPr bwMode="auto">
              <a:xfrm>
                <a:off x="7814886" y="1540523"/>
                <a:ext cx="852557" cy="849649"/>
              </a:xfrm>
              <a:custGeom>
                <a:avLst/>
                <a:gdLst>
                  <a:gd name="T0" fmla="*/ 2147483647 w 2659"/>
                  <a:gd name="T1" fmla="*/ 2147483647 h 2659"/>
                  <a:gd name="T2" fmla="*/ 2147483647 w 2659"/>
                  <a:gd name="T3" fmla="*/ 2147483647 h 2659"/>
                  <a:gd name="T4" fmla="*/ 2147483647 w 2659"/>
                  <a:gd name="T5" fmla="*/ 2147483647 h 2659"/>
                  <a:gd name="T6" fmla="*/ 0 w 2659"/>
                  <a:gd name="T7" fmla="*/ 2147483647 h 2659"/>
                  <a:gd name="T8" fmla="*/ 2147483647 w 2659"/>
                  <a:gd name="T9" fmla="*/ 0 h 2659"/>
                  <a:gd name="T10" fmla="*/ 2147483647 w 2659"/>
                  <a:gd name="T11" fmla="*/ 2147483647 h 26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59" h="2659">
                    <a:moveTo>
                      <a:pt x="2659" y="1329"/>
                    </a:moveTo>
                    <a:lnTo>
                      <a:pt x="2659" y="1329"/>
                    </a:lnTo>
                    <a:cubicBezTo>
                      <a:pt x="2659" y="2064"/>
                      <a:pt x="2064" y="2659"/>
                      <a:pt x="1330" y="2659"/>
                    </a:cubicBezTo>
                    <a:cubicBezTo>
                      <a:pt x="596" y="2659"/>
                      <a:pt x="0" y="2064"/>
                      <a:pt x="0" y="1329"/>
                    </a:cubicBezTo>
                    <a:cubicBezTo>
                      <a:pt x="0" y="595"/>
                      <a:pt x="596" y="0"/>
                      <a:pt x="1330" y="0"/>
                    </a:cubicBezTo>
                    <a:cubicBezTo>
                      <a:pt x="2064" y="0"/>
                      <a:pt x="2659" y="595"/>
                      <a:pt x="2659" y="1329"/>
                    </a:cubicBezTo>
                    <a:close/>
                  </a:path>
                </a:pathLst>
              </a:custGeom>
              <a:solidFill>
                <a:schemeClr val="accent2"/>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grpSp>
            <p:nvGrpSpPr>
              <p:cNvPr id="51" name="组合 5596"/>
              <p:cNvGrpSpPr>
                <a:grpSpLocks/>
              </p:cNvGrpSpPr>
              <p:nvPr/>
            </p:nvGrpSpPr>
            <p:grpSpPr bwMode="auto">
              <a:xfrm>
                <a:off x="7980743" y="1878052"/>
                <a:ext cx="535395" cy="192046"/>
                <a:chOff x="7841077" y="1878052"/>
                <a:chExt cx="535395" cy="192046"/>
              </a:xfrm>
            </p:grpSpPr>
            <p:sp>
              <p:nvSpPr>
                <p:cNvPr id="52" name="Freeform 267"/>
                <p:cNvSpPr>
                  <a:spLocks/>
                </p:cNvSpPr>
                <p:nvPr/>
              </p:nvSpPr>
              <p:spPr bwMode="auto">
                <a:xfrm>
                  <a:off x="7841077" y="1878052"/>
                  <a:ext cx="535395" cy="180405"/>
                </a:xfrm>
                <a:custGeom>
                  <a:avLst/>
                  <a:gdLst>
                    <a:gd name="T0" fmla="*/ 2147483647 w 1674"/>
                    <a:gd name="T1" fmla="*/ 2147483647 h 565"/>
                    <a:gd name="T2" fmla="*/ 2147483647 w 1674"/>
                    <a:gd name="T3" fmla="*/ 2147483647 h 565"/>
                    <a:gd name="T4" fmla="*/ 2147483647 w 1674"/>
                    <a:gd name="T5" fmla="*/ 2147483647 h 565"/>
                    <a:gd name="T6" fmla="*/ 2147483647 w 1674"/>
                    <a:gd name="T7" fmla="*/ 2147483647 h 565"/>
                    <a:gd name="T8" fmla="*/ 2147483647 w 1674"/>
                    <a:gd name="T9" fmla="*/ 2147483647 h 565"/>
                    <a:gd name="T10" fmla="*/ 2147483647 w 1674"/>
                    <a:gd name="T11" fmla="*/ 2147483647 h 565"/>
                    <a:gd name="T12" fmla="*/ 2147483647 w 1674"/>
                    <a:gd name="T13" fmla="*/ 2147483647 h 565"/>
                    <a:gd name="T14" fmla="*/ 2147483647 w 1674"/>
                    <a:gd name="T15" fmla="*/ 2147483647 h 565"/>
                    <a:gd name="T16" fmla="*/ 2147483647 w 1674"/>
                    <a:gd name="T17" fmla="*/ 2147483647 h 565"/>
                    <a:gd name="T18" fmla="*/ 2147483647 w 1674"/>
                    <a:gd name="T19" fmla="*/ 2147483647 h 565"/>
                    <a:gd name="T20" fmla="*/ 2147483647 w 1674"/>
                    <a:gd name="T21" fmla="*/ 2147483647 h 565"/>
                    <a:gd name="T22" fmla="*/ 2147483647 w 1674"/>
                    <a:gd name="T23" fmla="*/ 2147483647 h 565"/>
                    <a:gd name="T24" fmla="*/ 2147483647 w 1674"/>
                    <a:gd name="T25" fmla="*/ 2147483647 h 565"/>
                    <a:gd name="T26" fmla="*/ 0 w 1674"/>
                    <a:gd name="T27" fmla="*/ 2147483647 h 565"/>
                    <a:gd name="T28" fmla="*/ 0 w 1674"/>
                    <a:gd name="T29" fmla="*/ 2147483647 h 565"/>
                    <a:gd name="T30" fmla="*/ 2147483647 w 1674"/>
                    <a:gd name="T31" fmla="*/ 0 h 565"/>
                    <a:gd name="T32" fmla="*/ 2147483647 w 1674"/>
                    <a:gd name="T33" fmla="*/ 0 h 565"/>
                    <a:gd name="T34" fmla="*/ 2147483647 w 1674"/>
                    <a:gd name="T35" fmla="*/ 2147483647 h 565"/>
                    <a:gd name="T36" fmla="*/ 2147483647 w 1674"/>
                    <a:gd name="T37" fmla="*/ 2147483647 h 565"/>
                    <a:gd name="T38" fmla="*/ 2147483647 w 1674"/>
                    <a:gd name="T39" fmla="*/ 2147483647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74" h="565">
                      <a:moveTo>
                        <a:pt x="1607" y="565"/>
                      </a:moveTo>
                      <a:lnTo>
                        <a:pt x="1607" y="565"/>
                      </a:lnTo>
                      <a:lnTo>
                        <a:pt x="1269" y="565"/>
                      </a:lnTo>
                      <a:cubicBezTo>
                        <a:pt x="1250" y="565"/>
                        <a:pt x="1236" y="550"/>
                        <a:pt x="1236" y="532"/>
                      </a:cubicBezTo>
                      <a:cubicBezTo>
                        <a:pt x="1236" y="514"/>
                        <a:pt x="1250" y="499"/>
                        <a:pt x="1269" y="499"/>
                      </a:cubicBezTo>
                      <a:lnTo>
                        <a:pt x="1607" y="499"/>
                      </a:lnTo>
                      <a:lnTo>
                        <a:pt x="1608" y="68"/>
                      </a:lnTo>
                      <a:lnTo>
                        <a:pt x="68" y="67"/>
                      </a:lnTo>
                      <a:lnTo>
                        <a:pt x="67" y="498"/>
                      </a:lnTo>
                      <a:lnTo>
                        <a:pt x="1037" y="499"/>
                      </a:lnTo>
                      <a:cubicBezTo>
                        <a:pt x="1055" y="499"/>
                        <a:pt x="1070" y="514"/>
                        <a:pt x="1070" y="532"/>
                      </a:cubicBezTo>
                      <a:cubicBezTo>
                        <a:pt x="1070" y="550"/>
                        <a:pt x="1055" y="565"/>
                        <a:pt x="1037" y="565"/>
                      </a:cubicBezTo>
                      <a:lnTo>
                        <a:pt x="68" y="565"/>
                      </a:lnTo>
                      <a:cubicBezTo>
                        <a:pt x="30" y="565"/>
                        <a:pt x="0" y="535"/>
                        <a:pt x="0" y="498"/>
                      </a:cubicBezTo>
                      <a:lnTo>
                        <a:pt x="0" y="68"/>
                      </a:lnTo>
                      <a:cubicBezTo>
                        <a:pt x="0" y="31"/>
                        <a:pt x="30" y="0"/>
                        <a:pt x="68" y="0"/>
                      </a:cubicBezTo>
                      <a:lnTo>
                        <a:pt x="1607" y="0"/>
                      </a:lnTo>
                      <a:cubicBezTo>
                        <a:pt x="1644" y="0"/>
                        <a:pt x="1674" y="31"/>
                        <a:pt x="1674" y="68"/>
                      </a:cubicBezTo>
                      <a:lnTo>
                        <a:pt x="1674" y="498"/>
                      </a:lnTo>
                      <a:cubicBezTo>
                        <a:pt x="1674" y="535"/>
                        <a:pt x="1644" y="565"/>
                        <a:pt x="1607" y="565"/>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3" name="Freeform 268"/>
                <p:cNvSpPr>
                  <a:spLocks/>
                </p:cNvSpPr>
                <p:nvPr/>
              </p:nvSpPr>
              <p:spPr bwMode="auto">
                <a:xfrm>
                  <a:off x="8161150" y="2026451"/>
                  <a:ext cx="43647" cy="43647"/>
                </a:xfrm>
                <a:custGeom>
                  <a:avLst/>
                  <a:gdLst>
                    <a:gd name="T0" fmla="*/ 2147483647 w 139"/>
                    <a:gd name="T1" fmla="*/ 2147483647 h 139"/>
                    <a:gd name="T2" fmla="*/ 2147483647 w 139"/>
                    <a:gd name="T3" fmla="*/ 2147483647 h 139"/>
                    <a:gd name="T4" fmla="*/ 0 w 139"/>
                    <a:gd name="T5" fmla="*/ 2147483647 h 139"/>
                    <a:gd name="T6" fmla="*/ 2147483647 w 139"/>
                    <a:gd name="T7" fmla="*/ 0 h 139"/>
                    <a:gd name="T8" fmla="*/ 2147483647 w 139"/>
                    <a:gd name="T9" fmla="*/ 2147483647 h 139"/>
                    <a:gd name="T10" fmla="*/ 2147483647 w 139"/>
                    <a:gd name="T11" fmla="*/ 2147483647 h 1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4" name="Freeform 269"/>
                <p:cNvSpPr>
                  <a:spLocks/>
                </p:cNvSpPr>
                <p:nvPr/>
              </p:nvSpPr>
              <p:spPr bwMode="auto">
                <a:xfrm>
                  <a:off x="8228075" y="2026451"/>
                  <a:ext cx="43647" cy="43647"/>
                </a:xfrm>
                <a:custGeom>
                  <a:avLst/>
                  <a:gdLst>
                    <a:gd name="T0" fmla="*/ 2147483647 w 139"/>
                    <a:gd name="T1" fmla="*/ 2147483647 h 139"/>
                    <a:gd name="T2" fmla="*/ 2147483647 w 139"/>
                    <a:gd name="T3" fmla="*/ 2147483647 h 139"/>
                    <a:gd name="T4" fmla="*/ 0 w 139"/>
                    <a:gd name="T5" fmla="*/ 2147483647 h 139"/>
                    <a:gd name="T6" fmla="*/ 2147483647 w 139"/>
                    <a:gd name="T7" fmla="*/ 0 h 139"/>
                    <a:gd name="T8" fmla="*/ 2147483647 w 139"/>
                    <a:gd name="T9" fmla="*/ 2147483647 h 139"/>
                    <a:gd name="T10" fmla="*/ 2147483647 w 139"/>
                    <a:gd name="T11" fmla="*/ 2147483647 h 1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5" name="Freeform 270"/>
                <p:cNvSpPr>
                  <a:spLocks noEditPoints="1"/>
                </p:cNvSpPr>
                <p:nvPr/>
              </p:nvSpPr>
              <p:spPr bwMode="auto">
                <a:xfrm>
                  <a:off x="7905091" y="1921700"/>
                  <a:ext cx="125120" cy="93112"/>
                </a:xfrm>
                <a:custGeom>
                  <a:avLst/>
                  <a:gdLst>
                    <a:gd name="T0" fmla="*/ 2147483647 w 398"/>
                    <a:gd name="T1" fmla="*/ 2147483647 h 284"/>
                    <a:gd name="T2" fmla="*/ 2147483647 w 398"/>
                    <a:gd name="T3" fmla="*/ 2147483647 h 284"/>
                    <a:gd name="T4" fmla="*/ 2147483647 w 398"/>
                    <a:gd name="T5" fmla="*/ 2147483647 h 284"/>
                    <a:gd name="T6" fmla="*/ 2147483647 w 398"/>
                    <a:gd name="T7" fmla="*/ 2147483647 h 284"/>
                    <a:gd name="T8" fmla="*/ 2147483647 w 398"/>
                    <a:gd name="T9" fmla="*/ 2147483647 h 284"/>
                    <a:gd name="T10" fmla="*/ 2147483647 w 398"/>
                    <a:gd name="T11" fmla="*/ 2147483647 h 284"/>
                    <a:gd name="T12" fmla="*/ 2147483647 w 398"/>
                    <a:gd name="T13" fmla="*/ 2147483647 h 284"/>
                    <a:gd name="T14" fmla="*/ 2147483647 w 398"/>
                    <a:gd name="T15" fmla="*/ 2147483647 h 284"/>
                    <a:gd name="T16" fmla="*/ 0 w 398"/>
                    <a:gd name="T17" fmla="*/ 2147483647 h 284"/>
                    <a:gd name="T18" fmla="*/ 0 w 398"/>
                    <a:gd name="T19" fmla="*/ 0 h 284"/>
                    <a:gd name="T20" fmla="*/ 2147483647 w 398"/>
                    <a:gd name="T21" fmla="*/ 0 h 284"/>
                    <a:gd name="T22" fmla="*/ 2147483647 w 398"/>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8" h="284">
                      <a:moveTo>
                        <a:pt x="40" y="244"/>
                      </a:moveTo>
                      <a:lnTo>
                        <a:pt x="40" y="244"/>
                      </a:lnTo>
                      <a:lnTo>
                        <a:pt x="358" y="244"/>
                      </a:lnTo>
                      <a:lnTo>
                        <a:pt x="358" y="40"/>
                      </a:lnTo>
                      <a:lnTo>
                        <a:pt x="40" y="40"/>
                      </a:lnTo>
                      <a:lnTo>
                        <a:pt x="40" y="244"/>
                      </a:lnTo>
                      <a:close/>
                      <a:moveTo>
                        <a:pt x="398" y="284"/>
                      </a:moveTo>
                      <a:lnTo>
                        <a:pt x="398" y="284"/>
                      </a:lnTo>
                      <a:lnTo>
                        <a:pt x="0" y="284"/>
                      </a:lnTo>
                      <a:lnTo>
                        <a:pt x="0" y="0"/>
                      </a:lnTo>
                      <a:lnTo>
                        <a:pt x="398" y="0"/>
                      </a:lnTo>
                      <a:lnTo>
                        <a:pt x="398" y="284"/>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6" name="Freeform 271"/>
                <p:cNvSpPr>
                  <a:spLocks noEditPoints="1"/>
                </p:cNvSpPr>
                <p:nvPr/>
              </p:nvSpPr>
              <p:spPr bwMode="auto">
                <a:xfrm>
                  <a:off x="7928369" y="1942067"/>
                  <a:ext cx="78564" cy="52376"/>
                </a:xfrm>
                <a:custGeom>
                  <a:avLst/>
                  <a:gdLst>
                    <a:gd name="T0" fmla="*/ 2147483647 w 252"/>
                    <a:gd name="T1" fmla="*/ 2147483647 h 158"/>
                    <a:gd name="T2" fmla="*/ 2147483647 w 252"/>
                    <a:gd name="T3" fmla="*/ 2147483647 h 158"/>
                    <a:gd name="T4" fmla="*/ 2147483647 w 252"/>
                    <a:gd name="T5" fmla="*/ 2147483647 h 158"/>
                    <a:gd name="T6" fmla="*/ 2147483647 w 252"/>
                    <a:gd name="T7" fmla="*/ 2147483647 h 158"/>
                    <a:gd name="T8" fmla="*/ 2147483647 w 252"/>
                    <a:gd name="T9" fmla="*/ 2147483647 h 158"/>
                    <a:gd name="T10" fmla="*/ 2147483647 w 252"/>
                    <a:gd name="T11" fmla="*/ 2147483647 h 158"/>
                    <a:gd name="T12" fmla="*/ 2147483647 w 252"/>
                    <a:gd name="T13" fmla="*/ 2147483647 h 158"/>
                    <a:gd name="T14" fmla="*/ 2147483647 w 252"/>
                    <a:gd name="T15" fmla="*/ 2147483647 h 158"/>
                    <a:gd name="T16" fmla="*/ 2147483647 w 252"/>
                    <a:gd name="T17" fmla="*/ 2147483647 h 158"/>
                    <a:gd name="T18" fmla="*/ 2147483647 w 252"/>
                    <a:gd name="T19" fmla="*/ 2147483647 h 158"/>
                    <a:gd name="T20" fmla="*/ 2147483647 w 252"/>
                    <a:gd name="T21" fmla="*/ 2147483647 h 158"/>
                    <a:gd name="T22" fmla="*/ 0 w 252"/>
                    <a:gd name="T23" fmla="*/ 2147483647 h 158"/>
                    <a:gd name="T24" fmla="*/ 0 w 252"/>
                    <a:gd name="T25" fmla="*/ 2147483647 h 158"/>
                    <a:gd name="T26" fmla="*/ 2147483647 w 252"/>
                    <a:gd name="T27" fmla="*/ 2147483647 h 158"/>
                    <a:gd name="T28" fmla="*/ 2147483647 w 252"/>
                    <a:gd name="T29" fmla="*/ 0 h 158"/>
                    <a:gd name="T30" fmla="*/ 2147483647 w 252"/>
                    <a:gd name="T31" fmla="*/ 0 h 158"/>
                    <a:gd name="T32" fmla="*/ 2147483647 w 252"/>
                    <a:gd name="T33" fmla="*/ 2147483647 h 158"/>
                    <a:gd name="T34" fmla="*/ 2147483647 w 252"/>
                    <a:gd name="T35" fmla="*/ 2147483647 h 158"/>
                    <a:gd name="T36" fmla="*/ 2147483647 w 252"/>
                    <a:gd name="T37" fmla="*/ 2147483647 h 158"/>
                    <a:gd name="T38" fmla="*/ 2147483647 w 252"/>
                    <a:gd name="T39" fmla="*/ 2147483647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2" h="158">
                      <a:moveTo>
                        <a:pt x="27" y="131"/>
                      </a:moveTo>
                      <a:lnTo>
                        <a:pt x="27" y="131"/>
                      </a:lnTo>
                      <a:lnTo>
                        <a:pt x="225" y="131"/>
                      </a:lnTo>
                      <a:lnTo>
                        <a:pt x="225" y="66"/>
                      </a:lnTo>
                      <a:cubicBezTo>
                        <a:pt x="221" y="60"/>
                        <a:pt x="208" y="42"/>
                        <a:pt x="195" y="27"/>
                      </a:cubicBezTo>
                      <a:lnTo>
                        <a:pt x="60" y="27"/>
                      </a:lnTo>
                      <a:cubicBezTo>
                        <a:pt x="46" y="42"/>
                        <a:pt x="31" y="60"/>
                        <a:pt x="27" y="67"/>
                      </a:cubicBezTo>
                      <a:lnTo>
                        <a:pt x="27" y="131"/>
                      </a:lnTo>
                      <a:close/>
                      <a:moveTo>
                        <a:pt x="231" y="158"/>
                      </a:moveTo>
                      <a:lnTo>
                        <a:pt x="231" y="158"/>
                      </a:lnTo>
                      <a:lnTo>
                        <a:pt x="21" y="158"/>
                      </a:lnTo>
                      <a:cubicBezTo>
                        <a:pt x="9" y="158"/>
                        <a:pt x="0" y="148"/>
                        <a:pt x="0" y="137"/>
                      </a:cubicBezTo>
                      <a:lnTo>
                        <a:pt x="0" y="63"/>
                      </a:lnTo>
                      <a:cubicBezTo>
                        <a:pt x="0" y="58"/>
                        <a:pt x="0" y="54"/>
                        <a:pt x="44" y="4"/>
                      </a:cubicBezTo>
                      <a:cubicBezTo>
                        <a:pt x="47" y="1"/>
                        <a:pt x="50" y="0"/>
                        <a:pt x="54" y="0"/>
                      </a:cubicBezTo>
                      <a:lnTo>
                        <a:pt x="202" y="0"/>
                      </a:lnTo>
                      <a:cubicBezTo>
                        <a:pt x="206" y="0"/>
                        <a:pt x="210" y="2"/>
                        <a:pt x="212" y="5"/>
                      </a:cubicBezTo>
                      <a:cubicBezTo>
                        <a:pt x="252" y="54"/>
                        <a:pt x="252" y="58"/>
                        <a:pt x="252" y="63"/>
                      </a:cubicBezTo>
                      <a:lnTo>
                        <a:pt x="252" y="137"/>
                      </a:lnTo>
                      <a:cubicBezTo>
                        <a:pt x="252" y="148"/>
                        <a:pt x="242" y="158"/>
                        <a:pt x="231" y="158"/>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7" name="Freeform 272"/>
                <p:cNvSpPr>
                  <a:spLocks/>
                </p:cNvSpPr>
                <p:nvPr/>
              </p:nvSpPr>
              <p:spPr bwMode="auto">
                <a:xfrm>
                  <a:off x="7966197" y="1956617"/>
                  <a:ext cx="5820" cy="11639"/>
                </a:xfrm>
                <a:custGeom>
                  <a:avLst/>
                  <a:gdLst>
                    <a:gd name="T0" fmla="*/ 2147483647 w 20"/>
                    <a:gd name="T1" fmla="*/ 2147483647 h 35"/>
                    <a:gd name="T2" fmla="*/ 2147483647 w 20"/>
                    <a:gd name="T3" fmla="*/ 2147483647 h 35"/>
                    <a:gd name="T4" fmla="*/ 2147483647 w 20"/>
                    <a:gd name="T5" fmla="*/ 2147483647 h 35"/>
                    <a:gd name="T6" fmla="*/ 2147483647 w 20"/>
                    <a:gd name="T7" fmla="*/ 2147483647 h 35"/>
                    <a:gd name="T8" fmla="*/ 0 w 20"/>
                    <a:gd name="T9" fmla="*/ 2147483647 h 35"/>
                    <a:gd name="T10" fmla="*/ 0 w 20"/>
                    <a:gd name="T11" fmla="*/ 2147483647 h 35"/>
                    <a:gd name="T12" fmla="*/ 2147483647 w 20"/>
                    <a:gd name="T13" fmla="*/ 0 h 35"/>
                    <a:gd name="T14" fmla="*/ 2147483647 w 20"/>
                    <a:gd name="T15" fmla="*/ 0 h 35"/>
                    <a:gd name="T16" fmla="*/ 2147483647 w 20"/>
                    <a:gd name="T17" fmla="*/ 2147483647 h 35"/>
                    <a:gd name="T18" fmla="*/ 2147483647 w 20"/>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 h="35">
                      <a:moveTo>
                        <a:pt x="20" y="27"/>
                      </a:moveTo>
                      <a:lnTo>
                        <a:pt x="20" y="27"/>
                      </a:lnTo>
                      <a:cubicBezTo>
                        <a:pt x="20" y="31"/>
                        <a:pt x="16" y="35"/>
                        <a:pt x="12" y="35"/>
                      </a:cubicBezTo>
                      <a:lnTo>
                        <a:pt x="8" y="35"/>
                      </a:lnTo>
                      <a:cubicBezTo>
                        <a:pt x="4" y="35"/>
                        <a:pt x="0" y="31"/>
                        <a:pt x="0" y="27"/>
                      </a:cubicBezTo>
                      <a:lnTo>
                        <a:pt x="0" y="7"/>
                      </a:lnTo>
                      <a:cubicBezTo>
                        <a:pt x="0" y="3"/>
                        <a:pt x="4" y="0"/>
                        <a:pt x="8" y="0"/>
                      </a:cubicBezTo>
                      <a:lnTo>
                        <a:pt x="12" y="0"/>
                      </a:lnTo>
                      <a:cubicBezTo>
                        <a:pt x="16" y="0"/>
                        <a:pt x="20" y="3"/>
                        <a:pt x="20" y="7"/>
                      </a:cubicBezTo>
                      <a:lnTo>
                        <a:pt x="20" y="2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8" name="Freeform 273"/>
                <p:cNvSpPr>
                  <a:spLocks/>
                </p:cNvSpPr>
                <p:nvPr/>
              </p:nvSpPr>
              <p:spPr bwMode="auto">
                <a:xfrm>
                  <a:off x="7951647" y="1968256"/>
                  <a:ext cx="5820" cy="11639"/>
                </a:xfrm>
                <a:custGeom>
                  <a:avLst/>
                  <a:gdLst>
                    <a:gd name="T0" fmla="*/ 2147483647 w 19"/>
                    <a:gd name="T1" fmla="*/ 2147483647 h 35"/>
                    <a:gd name="T2" fmla="*/ 2147483647 w 19"/>
                    <a:gd name="T3" fmla="*/ 2147483647 h 35"/>
                    <a:gd name="T4" fmla="*/ 2147483647 w 19"/>
                    <a:gd name="T5" fmla="*/ 2147483647 h 35"/>
                    <a:gd name="T6" fmla="*/ 2147483647 w 19"/>
                    <a:gd name="T7" fmla="*/ 2147483647 h 35"/>
                    <a:gd name="T8" fmla="*/ 0 w 19"/>
                    <a:gd name="T9" fmla="*/ 2147483647 h 35"/>
                    <a:gd name="T10" fmla="*/ 0 w 19"/>
                    <a:gd name="T11" fmla="*/ 2147483647 h 35"/>
                    <a:gd name="T12" fmla="*/ 2147483647 w 19"/>
                    <a:gd name="T13" fmla="*/ 0 h 35"/>
                    <a:gd name="T14" fmla="*/ 2147483647 w 19"/>
                    <a:gd name="T15" fmla="*/ 0 h 35"/>
                    <a:gd name="T16" fmla="*/ 2147483647 w 19"/>
                    <a:gd name="T17" fmla="*/ 2147483647 h 35"/>
                    <a:gd name="T18" fmla="*/ 2147483647 w 19"/>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35">
                      <a:moveTo>
                        <a:pt x="19" y="27"/>
                      </a:moveTo>
                      <a:lnTo>
                        <a:pt x="19" y="27"/>
                      </a:lnTo>
                      <a:cubicBezTo>
                        <a:pt x="19" y="32"/>
                        <a:pt x="15" y="35"/>
                        <a:pt x="11" y="35"/>
                      </a:cubicBezTo>
                      <a:lnTo>
                        <a:pt x="7" y="35"/>
                      </a:lnTo>
                      <a:cubicBezTo>
                        <a:pt x="3" y="35"/>
                        <a:pt x="0" y="32"/>
                        <a:pt x="0" y="27"/>
                      </a:cubicBezTo>
                      <a:lnTo>
                        <a:pt x="0" y="8"/>
                      </a:lnTo>
                      <a:cubicBezTo>
                        <a:pt x="0" y="3"/>
                        <a:pt x="3" y="0"/>
                        <a:pt x="7" y="0"/>
                      </a:cubicBezTo>
                      <a:lnTo>
                        <a:pt x="11" y="0"/>
                      </a:lnTo>
                      <a:cubicBezTo>
                        <a:pt x="15" y="0"/>
                        <a:pt x="19" y="3"/>
                        <a:pt x="19" y="8"/>
                      </a:cubicBezTo>
                      <a:lnTo>
                        <a:pt x="19" y="2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9" name="Freeform 274"/>
                <p:cNvSpPr>
                  <a:spLocks/>
                </p:cNvSpPr>
                <p:nvPr/>
              </p:nvSpPr>
              <p:spPr bwMode="auto">
                <a:xfrm>
                  <a:off x="7977836" y="1968256"/>
                  <a:ext cx="5820" cy="11639"/>
                </a:xfrm>
                <a:custGeom>
                  <a:avLst/>
                  <a:gdLst>
                    <a:gd name="T0" fmla="*/ 2147483647 w 19"/>
                    <a:gd name="T1" fmla="*/ 2147483647 h 35"/>
                    <a:gd name="T2" fmla="*/ 2147483647 w 19"/>
                    <a:gd name="T3" fmla="*/ 2147483647 h 35"/>
                    <a:gd name="T4" fmla="*/ 2147483647 w 19"/>
                    <a:gd name="T5" fmla="*/ 2147483647 h 35"/>
                    <a:gd name="T6" fmla="*/ 2147483647 w 19"/>
                    <a:gd name="T7" fmla="*/ 2147483647 h 35"/>
                    <a:gd name="T8" fmla="*/ 0 w 19"/>
                    <a:gd name="T9" fmla="*/ 2147483647 h 35"/>
                    <a:gd name="T10" fmla="*/ 0 w 19"/>
                    <a:gd name="T11" fmla="*/ 2147483647 h 35"/>
                    <a:gd name="T12" fmla="*/ 2147483647 w 19"/>
                    <a:gd name="T13" fmla="*/ 0 h 35"/>
                    <a:gd name="T14" fmla="*/ 2147483647 w 19"/>
                    <a:gd name="T15" fmla="*/ 0 h 35"/>
                    <a:gd name="T16" fmla="*/ 2147483647 w 19"/>
                    <a:gd name="T17" fmla="*/ 2147483647 h 35"/>
                    <a:gd name="T18" fmla="*/ 2147483647 w 19"/>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35">
                      <a:moveTo>
                        <a:pt x="19" y="27"/>
                      </a:moveTo>
                      <a:lnTo>
                        <a:pt x="19" y="27"/>
                      </a:lnTo>
                      <a:cubicBezTo>
                        <a:pt x="19" y="32"/>
                        <a:pt x="16" y="35"/>
                        <a:pt x="12" y="35"/>
                      </a:cubicBezTo>
                      <a:lnTo>
                        <a:pt x="8" y="35"/>
                      </a:lnTo>
                      <a:cubicBezTo>
                        <a:pt x="3" y="35"/>
                        <a:pt x="0" y="32"/>
                        <a:pt x="0" y="27"/>
                      </a:cubicBezTo>
                      <a:lnTo>
                        <a:pt x="0" y="8"/>
                      </a:lnTo>
                      <a:cubicBezTo>
                        <a:pt x="0" y="3"/>
                        <a:pt x="3" y="0"/>
                        <a:pt x="8" y="0"/>
                      </a:cubicBezTo>
                      <a:lnTo>
                        <a:pt x="12" y="0"/>
                      </a:lnTo>
                      <a:cubicBezTo>
                        <a:pt x="16" y="0"/>
                        <a:pt x="19" y="3"/>
                        <a:pt x="19" y="8"/>
                      </a:cubicBezTo>
                      <a:lnTo>
                        <a:pt x="19" y="2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0" name="Freeform 275"/>
                <p:cNvSpPr>
                  <a:spLocks/>
                </p:cNvSpPr>
                <p:nvPr/>
              </p:nvSpPr>
              <p:spPr bwMode="auto">
                <a:xfrm>
                  <a:off x="7873085" y="1965345"/>
                  <a:ext cx="14550" cy="14550"/>
                </a:xfrm>
                <a:custGeom>
                  <a:avLst/>
                  <a:gdLst>
                    <a:gd name="T0" fmla="*/ 2147483647 w 46"/>
                    <a:gd name="T1" fmla="*/ 2147483647 h 47"/>
                    <a:gd name="T2" fmla="*/ 2147483647 w 46"/>
                    <a:gd name="T3" fmla="*/ 2147483647 h 47"/>
                    <a:gd name="T4" fmla="*/ 2147483647 w 46"/>
                    <a:gd name="T5" fmla="*/ 2147483647 h 47"/>
                    <a:gd name="T6" fmla="*/ 0 w 46"/>
                    <a:gd name="T7" fmla="*/ 2147483647 h 47"/>
                    <a:gd name="T8" fmla="*/ 2147483647 w 46"/>
                    <a:gd name="T9" fmla="*/ 0 h 47"/>
                    <a:gd name="T10" fmla="*/ 2147483647 w 46"/>
                    <a:gd name="T11" fmla="*/ 2147483647 h 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 h="47">
                      <a:moveTo>
                        <a:pt x="46" y="24"/>
                      </a:moveTo>
                      <a:lnTo>
                        <a:pt x="46" y="24"/>
                      </a:lnTo>
                      <a:cubicBezTo>
                        <a:pt x="46" y="36"/>
                        <a:pt x="36" y="47"/>
                        <a:pt x="23" y="47"/>
                      </a:cubicBezTo>
                      <a:cubicBezTo>
                        <a:pt x="10" y="47"/>
                        <a:pt x="0" y="36"/>
                        <a:pt x="0" y="24"/>
                      </a:cubicBezTo>
                      <a:cubicBezTo>
                        <a:pt x="0" y="11"/>
                        <a:pt x="10" y="0"/>
                        <a:pt x="23" y="0"/>
                      </a:cubicBezTo>
                      <a:cubicBezTo>
                        <a:pt x="36" y="0"/>
                        <a:pt x="46" y="11"/>
                        <a:pt x="46" y="24"/>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1" name="Freeform 276"/>
                <p:cNvSpPr>
                  <a:spLocks/>
                </p:cNvSpPr>
                <p:nvPr/>
              </p:nvSpPr>
              <p:spPr bwMode="auto">
                <a:xfrm>
                  <a:off x="8097135" y="1965345"/>
                  <a:ext cx="14550" cy="14550"/>
                </a:xfrm>
                <a:custGeom>
                  <a:avLst/>
                  <a:gdLst>
                    <a:gd name="T0" fmla="*/ 2147483647 w 47"/>
                    <a:gd name="T1" fmla="*/ 2147483647 h 47"/>
                    <a:gd name="T2" fmla="*/ 2147483647 w 47"/>
                    <a:gd name="T3" fmla="*/ 2147483647 h 47"/>
                    <a:gd name="T4" fmla="*/ 2147483647 w 47"/>
                    <a:gd name="T5" fmla="*/ 2147483647 h 47"/>
                    <a:gd name="T6" fmla="*/ 0 w 47"/>
                    <a:gd name="T7" fmla="*/ 2147483647 h 47"/>
                    <a:gd name="T8" fmla="*/ 2147483647 w 47"/>
                    <a:gd name="T9" fmla="*/ 0 h 47"/>
                    <a:gd name="T10" fmla="*/ 2147483647 w 47"/>
                    <a:gd name="T11" fmla="*/ 2147483647 h 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 h="47">
                      <a:moveTo>
                        <a:pt x="47" y="24"/>
                      </a:moveTo>
                      <a:lnTo>
                        <a:pt x="47" y="24"/>
                      </a:lnTo>
                      <a:cubicBezTo>
                        <a:pt x="47" y="36"/>
                        <a:pt x="36" y="47"/>
                        <a:pt x="23" y="47"/>
                      </a:cubicBezTo>
                      <a:cubicBezTo>
                        <a:pt x="11" y="47"/>
                        <a:pt x="0" y="36"/>
                        <a:pt x="0" y="24"/>
                      </a:cubicBezTo>
                      <a:cubicBezTo>
                        <a:pt x="0" y="11"/>
                        <a:pt x="11" y="0"/>
                        <a:pt x="23" y="0"/>
                      </a:cubicBezTo>
                      <a:cubicBezTo>
                        <a:pt x="36" y="0"/>
                        <a:pt x="47" y="11"/>
                        <a:pt x="47" y="24"/>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2" name="Freeform 277"/>
                <p:cNvSpPr>
                  <a:spLocks noEditPoints="1"/>
                </p:cNvSpPr>
                <p:nvPr/>
              </p:nvSpPr>
              <p:spPr bwMode="auto">
                <a:xfrm>
                  <a:off x="8041851" y="1971165"/>
                  <a:ext cx="43647" cy="32008"/>
                </a:xfrm>
                <a:custGeom>
                  <a:avLst/>
                  <a:gdLst>
                    <a:gd name="T0" fmla="*/ 2147483647 w 135"/>
                    <a:gd name="T1" fmla="*/ 2147483647 h 97"/>
                    <a:gd name="T2" fmla="*/ 2147483647 w 135"/>
                    <a:gd name="T3" fmla="*/ 2147483647 h 97"/>
                    <a:gd name="T4" fmla="*/ 2147483647 w 135"/>
                    <a:gd name="T5" fmla="*/ 2147483647 h 97"/>
                    <a:gd name="T6" fmla="*/ 2147483647 w 135"/>
                    <a:gd name="T7" fmla="*/ 2147483647 h 97"/>
                    <a:gd name="T8" fmla="*/ 2147483647 w 135"/>
                    <a:gd name="T9" fmla="*/ 2147483647 h 97"/>
                    <a:gd name="T10" fmla="*/ 2147483647 w 135"/>
                    <a:gd name="T11" fmla="*/ 2147483647 h 97"/>
                    <a:gd name="T12" fmla="*/ 2147483647 w 135"/>
                    <a:gd name="T13" fmla="*/ 2147483647 h 97"/>
                    <a:gd name="T14" fmla="*/ 2147483647 w 135"/>
                    <a:gd name="T15" fmla="*/ 2147483647 h 97"/>
                    <a:gd name="T16" fmla="*/ 0 w 135"/>
                    <a:gd name="T17" fmla="*/ 2147483647 h 97"/>
                    <a:gd name="T18" fmla="*/ 0 w 135"/>
                    <a:gd name="T19" fmla="*/ 0 h 97"/>
                    <a:gd name="T20" fmla="*/ 2147483647 w 135"/>
                    <a:gd name="T21" fmla="*/ 0 h 97"/>
                    <a:gd name="T22" fmla="*/ 2147483647 w 135"/>
                    <a:gd name="T23" fmla="*/ 2147483647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5" h="97">
                      <a:moveTo>
                        <a:pt x="14" y="84"/>
                      </a:moveTo>
                      <a:lnTo>
                        <a:pt x="14" y="84"/>
                      </a:lnTo>
                      <a:lnTo>
                        <a:pt x="122" y="84"/>
                      </a:lnTo>
                      <a:lnTo>
                        <a:pt x="122" y="13"/>
                      </a:lnTo>
                      <a:lnTo>
                        <a:pt x="14" y="13"/>
                      </a:lnTo>
                      <a:lnTo>
                        <a:pt x="14" y="84"/>
                      </a:lnTo>
                      <a:close/>
                      <a:moveTo>
                        <a:pt x="135" y="97"/>
                      </a:moveTo>
                      <a:lnTo>
                        <a:pt x="135" y="97"/>
                      </a:lnTo>
                      <a:lnTo>
                        <a:pt x="0" y="97"/>
                      </a:lnTo>
                      <a:lnTo>
                        <a:pt x="0" y="0"/>
                      </a:lnTo>
                      <a:lnTo>
                        <a:pt x="135" y="0"/>
                      </a:lnTo>
                      <a:lnTo>
                        <a:pt x="135" y="97"/>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3" name="Freeform 278"/>
                <p:cNvSpPr>
                  <a:spLocks/>
                </p:cNvSpPr>
                <p:nvPr/>
              </p:nvSpPr>
              <p:spPr bwMode="auto">
                <a:xfrm>
                  <a:off x="8050579"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4" name="Freeform 279"/>
                <p:cNvSpPr>
                  <a:spLocks/>
                </p:cNvSpPr>
                <p:nvPr/>
              </p:nvSpPr>
              <p:spPr bwMode="auto">
                <a:xfrm>
                  <a:off x="8059309"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5" name="Freeform 280"/>
                <p:cNvSpPr>
                  <a:spLocks/>
                </p:cNvSpPr>
                <p:nvPr/>
              </p:nvSpPr>
              <p:spPr bwMode="auto">
                <a:xfrm>
                  <a:off x="8065129" y="1974075"/>
                  <a:ext cx="5820"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6" name="Freeform 281"/>
                <p:cNvSpPr>
                  <a:spLocks/>
                </p:cNvSpPr>
                <p:nvPr/>
              </p:nvSpPr>
              <p:spPr bwMode="auto">
                <a:xfrm>
                  <a:off x="8073857"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7" name="Freeform 282"/>
                <p:cNvSpPr>
                  <a:spLocks/>
                </p:cNvSpPr>
                <p:nvPr/>
              </p:nvSpPr>
              <p:spPr bwMode="auto">
                <a:xfrm>
                  <a:off x="8126233" y="1965345"/>
                  <a:ext cx="58195" cy="40737"/>
                </a:xfrm>
                <a:custGeom>
                  <a:avLst/>
                  <a:gdLst>
                    <a:gd name="T0" fmla="*/ 2147483647 w 174"/>
                    <a:gd name="T1" fmla="*/ 2147483647 h 126"/>
                    <a:gd name="T2" fmla="*/ 2147483647 w 174"/>
                    <a:gd name="T3" fmla="*/ 2147483647 h 126"/>
                    <a:gd name="T4" fmla="*/ 0 w 174"/>
                    <a:gd name="T5" fmla="*/ 2147483647 h 126"/>
                    <a:gd name="T6" fmla="*/ 0 w 174"/>
                    <a:gd name="T7" fmla="*/ 2147483647 h 126"/>
                    <a:gd name="T8" fmla="*/ 2147483647 w 174"/>
                    <a:gd name="T9" fmla="*/ 2147483647 h 126"/>
                    <a:gd name="T10" fmla="*/ 2147483647 w 174"/>
                    <a:gd name="T11" fmla="*/ 0 h 126"/>
                    <a:gd name="T12" fmla="*/ 2147483647 w 174"/>
                    <a:gd name="T13" fmla="*/ 0 h 126"/>
                    <a:gd name="T14" fmla="*/ 2147483647 w 174"/>
                    <a:gd name="T15" fmla="*/ 2147483647 h 126"/>
                    <a:gd name="T16" fmla="*/ 2147483647 w 174"/>
                    <a:gd name="T17" fmla="*/ 2147483647 h 126"/>
                    <a:gd name="T18" fmla="*/ 2147483647 w 174"/>
                    <a:gd name="T19" fmla="*/ 2147483647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126"/>
                      </a:moveTo>
                      <a:lnTo>
                        <a:pt x="174" y="126"/>
                      </a:lnTo>
                      <a:lnTo>
                        <a:pt x="0" y="126"/>
                      </a:lnTo>
                      <a:lnTo>
                        <a:pt x="0" y="24"/>
                      </a:lnTo>
                      <a:lnTo>
                        <a:pt x="57" y="24"/>
                      </a:lnTo>
                      <a:lnTo>
                        <a:pt x="57" y="0"/>
                      </a:lnTo>
                      <a:lnTo>
                        <a:pt x="116" y="0"/>
                      </a:lnTo>
                      <a:lnTo>
                        <a:pt x="116" y="24"/>
                      </a:lnTo>
                      <a:lnTo>
                        <a:pt x="174" y="24"/>
                      </a:lnTo>
                      <a:lnTo>
                        <a:pt x="174" y="126"/>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8" name="Freeform 283"/>
                <p:cNvSpPr>
                  <a:spLocks/>
                </p:cNvSpPr>
                <p:nvPr/>
              </p:nvSpPr>
              <p:spPr bwMode="auto">
                <a:xfrm>
                  <a:off x="8201886" y="1965345"/>
                  <a:ext cx="55286" cy="40737"/>
                </a:xfrm>
                <a:custGeom>
                  <a:avLst/>
                  <a:gdLst>
                    <a:gd name="T0" fmla="*/ 2147483647 w 174"/>
                    <a:gd name="T1" fmla="*/ 0 h 126"/>
                    <a:gd name="T2" fmla="*/ 2147483647 w 174"/>
                    <a:gd name="T3" fmla="*/ 0 h 126"/>
                    <a:gd name="T4" fmla="*/ 0 w 174"/>
                    <a:gd name="T5" fmla="*/ 0 h 126"/>
                    <a:gd name="T6" fmla="*/ 0 w 174"/>
                    <a:gd name="T7" fmla="*/ 2147483647 h 126"/>
                    <a:gd name="T8" fmla="*/ 2147483647 w 174"/>
                    <a:gd name="T9" fmla="*/ 2147483647 h 126"/>
                    <a:gd name="T10" fmla="*/ 2147483647 w 174"/>
                    <a:gd name="T11" fmla="*/ 2147483647 h 126"/>
                    <a:gd name="T12" fmla="*/ 2147483647 w 174"/>
                    <a:gd name="T13" fmla="*/ 2147483647 h 126"/>
                    <a:gd name="T14" fmla="*/ 2147483647 w 174"/>
                    <a:gd name="T15" fmla="*/ 2147483647 h 126"/>
                    <a:gd name="T16" fmla="*/ 2147483647 w 174"/>
                    <a:gd name="T17" fmla="*/ 2147483647 h 126"/>
                    <a:gd name="T18" fmla="*/ 2147483647 w 174"/>
                    <a:gd name="T19" fmla="*/ 0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0"/>
                      </a:moveTo>
                      <a:lnTo>
                        <a:pt x="174" y="0"/>
                      </a:lnTo>
                      <a:lnTo>
                        <a:pt x="0" y="0"/>
                      </a:lnTo>
                      <a:lnTo>
                        <a:pt x="0" y="102"/>
                      </a:lnTo>
                      <a:lnTo>
                        <a:pt x="57" y="102"/>
                      </a:lnTo>
                      <a:lnTo>
                        <a:pt x="57" y="126"/>
                      </a:lnTo>
                      <a:lnTo>
                        <a:pt x="116" y="126"/>
                      </a:lnTo>
                      <a:lnTo>
                        <a:pt x="116" y="102"/>
                      </a:lnTo>
                      <a:lnTo>
                        <a:pt x="174" y="102"/>
                      </a:lnTo>
                      <a:lnTo>
                        <a:pt x="174" y="0"/>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9" name="Freeform 284"/>
                <p:cNvSpPr>
                  <a:spLocks/>
                </p:cNvSpPr>
                <p:nvPr/>
              </p:nvSpPr>
              <p:spPr bwMode="auto">
                <a:xfrm>
                  <a:off x="8280451" y="1965345"/>
                  <a:ext cx="58195" cy="40737"/>
                </a:xfrm>
                <a:custGeom>
                  <a:avLst/>
                  <a:gdLst>
                    <a:gd name="T0" fmla="*/ 2147483647 w 174"/>
                    <a:gd name="T1" fmla="*/ 0 h 126"/>
                    <a:gd name="T2" fmla="*/ 2147483647 w 174"/>
                    <a:gd name="T3" fmla="*/ 0 h 126"/>
                    <a:gd name="T4" fmla="*/ 0 w 174"/>
                    <a:gd name="T5" fmla="*/ 0 h 126"/>
                    <a:gd name="T6" fmla="*/ 0 w 174"/>
                    <a:gd name="T7" fmla="*/ 2147483647 h 126"/>
                    <a:gd name="T8" fmla="*/ 2147483647 w 174"/>
                    <a:gd name="T9" fmla="*/ 2147483647 h 126"/>
                    <a:gd name="T10" fmla="*/ 2147483647 w 174"/>
                    <a:gd name="T11" fmla="*/ 2147483647 h 126"/>
                    <a:gd name="T12" fmla="*/ 2147483647 w 174"/>
                    <a:gd name="T13" fmla="*/ 2147483647 h 126"/>
                    <a:gd name="T14" fmla="*/ 2147483647 w 174"/>
                    <a:gd name="T15" fmla="*/ 2147483647 h 126"/>
                    <a:gd name="T16" fmla="*/ 2147483647 w 174"/>
                    <a:gd name="T17" fmla="*/ 2147483647 h 126"/>
                    <a:gd name="T18" fmla="*/ 2147483647 w 174"/>
                    <a:gd name="T19" fmla="*/ 0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0"/>
                      </a:moveTo>
                      <a:lnTo>
                        <a:pt x="174" y="0"/>
                      </a:lnTo>
                      <a:lnTo>
                        <a:pt x="0" y="0"/>
                      </a:lnTo>
                      <a:lnTo>
                        <a:pt x="0" y="102"/>
                      </a:lnTo>
                      <a:lnTo>
                        <a:pt x="57" y="102"/>
                      </a:lnTo>
                      <a:lnTo>
                        <a:pt x="57" y="126"/>
                      </a:lnTo>
                      <a:lnTo>
                        <a:pt x="116" y="126"/>
                      </a:lnTo>
                      <a:lnTo>
                        <a:pt x="116" y="102"/>
                      </a:lnTo>
                      <a:lnTo>
                        <a:pt x="174" y="102"/>
                      </a:lnTo>
                      <a:lnTo>
                        <a:pt x="174" y="0"/>
                      </a:ln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70" name="Freeform 285"/>
                <p:cNvSpPr>
                  <a:spLocks noEditPoints="1"/>
                </p:cNvSpPr>
                <p:nvPr/>
              </p:nvSpPr>
              <p:spPr bwMode="auto">
                <a:xfrm>
                  <a:off x="8315368" y="1912970"/>
                  <a:ext cx="23278" cy="23278"/>
                </a:xfrm>
                <a:custGeom>
                  <a:avLst/>
                  <a:gdLst>
                    <a:gd name="T0" fmla="*/ 2147483647 w 67"/>
                    <a:gd name="T1" fmla="*/ 2147483647 h 67"/>
                    <a:gd name="T2" fmla="*/ 2147483647 w 67"/>
                    <a:gd name="T3" fmla="*/ 2147483647 h 67"/>
                    <a:gd name="T4" fmla="*/ 2147483647 w 67"/>
                    <a:gd name="T5" fmla="*/ 2147483647 h 67"/>
                    <a:gd name="T6" fmla="*/ 2147483647 w 67"/>
                    <a:gd name="T7" fmla="*/ 2147483647 h 67"/>
                    <a:gd name="T8" fmla="*/ 2147483647 w 67"/>
                    <a:gd name="T9" fmla="*/ 2147483647 h 67"/>
                    <a:gd name="T10" fmla="*/ 2147483647 w 67"/>
                    <a:gd name="T11" fmla="*/ 2147483647 h 67"/>
                    <a:gd name="T12" fmla="*/ 2147483647 w 67"/>
                    <a:gd name="T13" fmla="*/ 2147483647 h 67"/>
                    <a:gd name="T14" fmla="*/ 2147483647 w 67"/>
                    <a:gd name="T15" fmla="*/ 2147483647 h 67"/>
                    <a:gd name="T16" fmla="*/ 2147483647 w 67"/>
                    <a:gd name="T17" fmla="*/ 2147483647 h 67"/>
                    <a:gd name="T18" fmla="*/ 2147483647 w 67"/>
                    <a:gd name="T19" fmla="*/ 2147483647 h 67"/>
                    <a:gd name="T20" fmla="*/ 2147483647 w 67"/>
                    <a:gd name="T21" fmla="*/ 2147483647 h 67"/>
                    <a:gd name="T22" fmla="*/ 2147483647 w 67"/>
                    <a:gd name="T23" fmla="*/ 2147483647 h 67"/>
                    <a:gd name="T24" fmla="*/ 2147483647 w 67"/>
                    <a:gd name="T25" fmla="*/ 2147483647 h 67"/>
                    <a:gd name="T26" fmla="*/ 2147483647 w 67"/>
                    <a:gd name="T27" fmla="*/ 2147483647 h 67"/>
                    <a:gd name="T28" fmla="*/ 2147483647 w 67"/>
                    <a:gd name="T29" fmla="*/ 0 h 67"/>
                    <a:gd name="T30" fmla="*/ 2147483647 w 67"/>
                    <a:gd name="T31" fmla="*/ 0 h 67"/>
                    <a:gd name="T32" fmla="*/ 0 w 67"/>
                    <a:gd name="T33" fmla="*/ 2147483647 h 67"/>
                    <a:gd name="T34" fmla="*/ 2147483647 w 67"/>
                    <a:gd name="T35" fmla="*/ 2147483647 h 67"/>
                    <a:gd name="T36" fmla="*/ 2147483647 w 67"/>
                    <a:gd name="T37" fmla="*/ 2147483647 h 67"/>
                    <a:gd name="T38" fmla="*/ 2147483647 w 67"/>
                    <a:gd name="T39" fmla="*/ 0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7" h="67">
                      <a:moveTo>
                        <a:pt x="52" y="45"/>
                      </a:moveTo>
                      <a:lnTo>
                        <a:pt x="52" y="45"/>
                      </a:lnTo>
                      <a:lnTo>
                        <a:pt x="45" y="53"/>
                      </a:lnTo>
                      <a:lnTo>
                        <a:pt x="33" y="41"/>
                      </a:lnTo>
                      <a:lnTo>
                        <a:pt x="22" y="53"/>
                      </a:lnTo>
                      <a:lnTo>
                        <a:pt x="15" y="45"/>
                      </a:lnTo>
                      <a:lnTo>
                        <a:pt x="26" y="34"/>
                      </a:lnTo>
                      <a:lnTo>
                        <a:pt x="15" y="22"/>
                      </a:lnTo>
                      <a:lnTo>
                        <a:pt x="22" y="15"/>
                      </a:lnTo>
                      <a:lnTo>
                        <a:pt x="33" y="27"/>
                      </a:lnTo>
                      <a:lnTo>
                        <a:pt x="45" y="15"/>
                      </a:lnTo>
                      <a:lnTo>
                        <a:pt x="52" y="22"/>
                      </a:lnTo>
                      <a:lnTo>
                        <a:pt x="41" y="34"/>
                      </a:lnTo>
                      <a:lnTo>
                        <a:pt x="52" y="45"/>
                      </a:lnTo>
                      <a:close/>
                      <a:moveTo>
                        <a:pt x="33" y="0"/>
                      </a:moveTo>
                      <a:lnTo>
                        <a:pt x="33" y="0"/>
                      </a:lnTo>
                      <a:cubicBezTo>
                        <a:pt x="15" y="0"/>
                        <a:pt x="0" y="15"/>
                        <a:pt x="0" y="34"/>
                      </a:cubicBezTo>
                      <a:cubicBezTo>
                        <a:pt x="0" y="52"/>
                        <a:pt x="15" y="67"/>
                        <a:pt x="33" y="67"/>
                      </a:cubicBezTo>
                      <a:cubicBezTo>
                        <a:pt x="52" y="67"/>
                        <a:pt x="67" y="52"/>
                        <a:pt x="67" y="34"/>
                      </a:cubicBezTo>
                      <a:cubicBezTo>
                        <a:pt x="67" y="15"/>
                        <a:pt x="52" y="0"/>
                        <a:pt x="33" y="0"/>
                      </a:cubicBezTo>
                      <a:close/>
                    </a:path>
                  </a:pathLst>
                </a:custGeom>
                <a:solidFill>
                  <a:srgbClr val="FEFEF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grpSp>
        </p:grpSp>
        <p:sp>
          <p:nvSpPr>
            <p:cNvPr id="49" name="文本框 41"/>
            <p:cNvSpPr txBox="1"/>
            <p:nvPr/>
          </p:nvSpPr>
          <p:spPr>
            <a:xfrm>
              <a:off x="406071" y="4270129"/>
              <a:ext cx="662749" cy="206442"/>
            </a:xfrm>
            <a:prstGeom prst="rect">
              <a:avLst/>
            </a:prstGeom>
            <a:noFill/>
          </p:spPr>
          <p:txBody>
            <a:bodyPr wrap="square" rtlCol="0">
              <a:spAutoFit/>
            </a:bodyPr>
            <a:lstStyle/>
            <a:p>
              <a:pPr algn="ctr"/>
              <a:r>
                <a:rPr lang="en-US" altLang="zh-CN" sz="1000" b="1" dirty="0">
                  <a:latin typeface="微软雅黑" pitchFamily="34" charset="-122"/>
                  <a:ea typeface="微软雅黑" pitchFamily="34" charset="-122"/>
                </a:rPr>
                <a:t>vCPE</a:t>
              </a:r>
              <a:endParaRPr lang="zh-CN" altLang="en-US" sz="1000" b="1" dirty="0">
                <a:latin typeface="微软雅黑" pitchFamily="34" charset="-122"/>
                <a:ea typeface="微软雅黑" pitchFamily="34" charset="-122"/>
              </a:endParaRPr>
            </a:p>
          </p:txBody>
        </p:sp>
      </p:grpSp>
      <p:cxnSp>
        <p:nvCxnSpPr>
          <p:cNvPr id="71" name="直接连接符 70"/>
          <p:cNvCxnSpPr>
            <a:stCxn id="45" idx="3"/>
          </p:cNvCxnSpPr>
          <p:nvPr/>
        </p:nvCxnSpPr>
        <p:spPr>
          <a:xfrm flipV="1">
            <a:off x="5175761" y="5046759"/>
            <a:ext cx="570805" cy="5667"/>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72" name="任意多边形 71"/>
          <p:cNvSpPr/>
          <p:nvPr/>
        </p:nvSpPr>
        <p:spPr>
          <a:xfrm>
            <a:off x="2170033" y="4230601"/>
            <a:ext cx="3160585" cy="1632030"/>
          </a:xfrm>
          <a:custGeom>
            <a:avLst/>
            <a:gdLst>
              <a:gd name="connsiteX0" fmla="*/ 696 w 3160585"/>
              <a:gd name="connsiteY0" fmla="*/ 914400 h 1632030"/>
              <a:gd name="connsiteX1" fmla="*/ 12271 w 3160585"/>
              <a:gd name="connsiteY1" fmla="*/ 833377 h 1632030"/>
              <a:gd name="connsiteX2" fmla="*/ 23846 w 3160585"/>
              <a:gd name="connsiteY2" fmla="*/ 613458 h 1632030"/>
              <a:gd name="connsiteX3" fmla="*/ 46995 w 3160585"/>
              <a:gd name="connsiteY3" fmla="*/ 544010 h 1632030"/>
              <a:gd name="connsiteX4" fmla="*/ 70145 w 3160585"/>
              <a:gd name="connsiteY4" fmla="*/ 451412 h 1632030"/>
              <a:gd name="connsiteX5" fmla="*/ 116443 w 3160585"/>
              <a:gd name="connsiteY5" fmla="*/ 416688 h 1632030"/>
              <a:gd name="connsiteX6" fmla="*/ 151167 w 3160585"/>
              <a:gd name="connsiteY6" fmla="*/ 393539 h 1632030"/>
              <a:gd name="connsiteX7" fmla="*/ 324788 w 3160585"/>
              <a:gd name="connsiteY7" fmla="*/ 347240 h 1632030"/>
              <a:gd name="connsiteX8" fmla="*/ 394236 w 3160585"/>
              <a:gd name="connsiteY8" fmla="*/ 324091 h 1632030"/>
              <a:gd name="connsiteX9" fmla="*/ 498408 w 3160585"/>
              <a:gd name="connsiteY9" fmla="*/ 277792 h 1632030"/>
              <a:gd name="connsiteX10" fmla="*/ 544707 w 3160585"/>
              <a:gd name="connsiteY10" fmla="*/ 266217 h 1632030"/>
              <a:gd name="connsiteX11" fmla="*/ 614155 w 3160585"/>
              <a:gd name="connsiteY11" fmla="*/ 243068 h 1632030"/>
              <a:gd name="connsiteX12" fmla="*/ 683603 w 3160585"/>
              <a:gd name="connsiteY12" fmla="*/ 231493 h 1632030"/>
              <a:gd name="connsiteX13" fmla="*/ 753051 w 3160585"/>
              <a:gd name="connsiteY13" fmla="*/ 208344 h 1632030"/>
              <a:gd name="connsiteX14" fmla="*/ 845648 w 3160585"/>
              <a:gd name="connsiteY14" fmla="*/ 185195 h 1632030"/>
              <a:gd name="connsiteX15" fmla="*/ 880372 w 3160585"/>
              <a:gd name="connsiteY15" fmla="*/ 173620 h 1632030"/>
              <a:gd name="connsiteX16" fmla="*/ 938246 w 3160585"/>
              <a:gd name="connsiteY16" fmla="*/ 162045 h 1632030"/>
              <a:gd name="connsiteX17" fmla="*/ 984545 w 3160585"/>
              <a:gd name="connsiteY17" fmla="*/ 150471 h 1632030"/>
              <a:gd name="connsiteX18" fmla="*/ 1111866 w 3160585"/>
              <a:gd name="connsiteY18" fmla="*/ 127321 h 1632030"/>
              <a:gd name="connsiteX19" fmla="*/ 1146590 w 3160585"/>
              <a:gd name="connsiteY19" fmla="*/ 104172 h 1632030"/>
              <a:gd name="connsiteX20" fmla="*/ 1181314 w 3160585"/>
              <a:gd name="connsiteY20" fmla="*/ 92597 h 1632030"/>
              <a:gd name="connsiteX21" fmla="*/ 1320210 w 3160585"/>
              <a:gd name="connsiteY21" fmla="*/ 69448 h 1632030"/>
              <a:gd name="connsiteX22" fmla="*/ 1447532 w 3160585"/>
              <a:gd name="connsiteY22" fmla="*/ 46298 h 1632030"/>
              <a:gd name="connsiteX23" fmla="*/ 1574853 w 3160585"/>
              <a:gd name="connsiteY23" fmla="*/ 23149 h 1632030"/>
              <a:gd name="connsiteX24" fmla="*/ 1922094 w 3160585"/>
              <a:gd name="connsiteY24" fmla="*/ 0 h 1632030"/>
              <a:gd name="connsiteX25" fmla="*/ 2454529 w 3160585"/>
              <a:gd name="connsiteY25" fmla="*/ 11574 h 1632030"/>
              <a:gd name="connsiteX26" fmla="*/ 2547127 w 3160585"/>
              <a:gd name="connsiteY26" fmla="*/ 34724 h 1632030"/>
              <a:gd name="connsiteX27" fmla="*/ 2639724 w 3160585"/>
              <a:gd name="connsiteY27" fmla="*/ 57873 h 1632030"/>
              <a:gd name="connsiteX28" fmla="*/ 2674448 w 3160585"/>
              <a:gd name="connsiteY28" fmla="*/ 81022 h 1632030"/>
              <a:gd name="connsiteX29" fmla="*/ 2697598 w 3160585"/>
              <a:gd name="connsiteY29" fmla="*/ 104172 h 1632030"/>
              <a:gd name="connsiteX30" fmla="*/ 2732322 w 3160585"/>
              <a:gd name="connsiteY30" fmla="*/ 115746 h 1632030"/>
              <a:gd name="connsiteX31" fmla="*/ 2767046 w 3160585"/>
              <a:gd name="connsiteY31" fmla="*/ 138896 h 1632030"/>
              <a:gd name="connsiteX32" fmla="*/ 2801770 w 3160585"/>
              <a:gd name="connsiteY32" fmla="*/ 150471 h 1632030"/>
              <a:gd name="connsiteX33" fmla="*/ 2871218 w 3160585"/>
              <a:gd name="connsiteY33" fmla="*/ 196769 h 1632030"/>
              <a:gd name="connsiteX34" fmla="*/ 2917517 w 3160585"/>
              <a:gd name="connsiteY34" fmla="*/ 219919 h 1632030"/>
              <a:gd name="connsiteX35" fmla="*/ 2986965 w 3160585"/>
              <a:gd name="connsiteY35" fmla="*/ 266217 h 1632030"/>
              <a:gd name="connsiteX36" fmla="*/ 3010114 w 3160585"/>
              <a:gd name="connsiteY36" fmla="*/ 300941 h 1632030"/>
              <a:gd name="connsiteX37" fmla="*/ 3067988 w 3160585"/>
              <a:gd name="connsiteY37" fmla="*/ 347240 h 1632030"/>
              <a:gd name="connsiteX38" fmla="*/ 3079562 w 3160585"/>
              <a:gd name="connsiteY38" fmla="*/ 381964 h 1632030"/>
              <a:gd name="connsiteX39" fmla="*/ 3102712 w 3160585"/>
              <a:gd name="connsiteY39" fmla="*/ 405114 h 1632030"/>
              <a:gd name="connsiteX40" fmla="*/ 3137436 w 3160585"/>
              <a:gd name="connsiteY40" fmla="*/ 520860 h 1632030"/>
              <a:gd name="connsiteX41" fmla="*/ 3160585 w 3160585"/>
              <a:gd name="connsiteY41" fmla="*/ 601883 h 1632030"/>
              <a:gd name="connsiteX42" fmla="*/ 3149010 w 3160585"/>
              <a:gd name="connsiteY42" fmla="*/ 1064871 h 1632030"/>
              <a:gd name="connsiteX43" fmla="*/ 3137436 w 3160585"/>
              <a:gd name="connsiteY43" fmla="*/ 1099595 h 1632030"/>
              <a:gd name="connsiteX44" fmla="*/ 3044838 w 3160585"/>
              <a:gd name="connsiteY44" fmla="*/ 1203767 h 1632030"/>
              <a:gd name="connsiteX45" fmla="*/ 3010114 w 3160585"/>
              <a:gd name="connsiteY45" fmla="*/ 1238491 h 1632030"/>
              <a:gd name="connsiteX46" fmla="*/ 2975390 w 3160585"/>
              <a:gd name="connsiteY46" fmla="*/ 1284790 h 1632030"/>
              <a:gd name="connsiteX47" fmla="*/ 2940666 w 3160585"/>
              <a:gd name="connsiteY47" fmla="*/ 1307939 h 1632030"/>
              <a:gd name="connsiteX48" fmla="*/ 2871218 w 3160585"/>
              <a:gd name="connsiteY48" fmla="*/ 1377387 h 1632030"/>
              <a:gd name="connsiteX49" fmla="*/ 2836494 w 3160585"/>
              <a:gd name="connsiteY49" fmla="*/ 1412111 h 1632030"/>
              <a:gd name="connsiteX50" fmla="*/ 2801770 w 3160585"/>
              <a:gd name="connsiteY50" fmla="*/ 1446835 h 1632030"/>
              <a:gd name="connsiteX51" fmla="*/ 2778620 w 3160585"/>
              <a:gd name="connsiteY51" fmla="*/ 1481559 h 1632030"/>
              <a:gd name="connsiteX52" fmla="*/ 2720747 w 3160585"/>
              <a:gd name="connsiteY52" fmla="*/ 1504709 h 1632030"/>
              <a:gd name="connsiteX53" fmla="*/ 2686023 w 3160585"/>
              <a:gd name="connsiteY53" fmla="*/ 1527858 h 1632030"/>
              <a:gd name="connsiteX54" fmla="*/ 2651299 w 3160585"/>
              <a:gd name="connsiteY54" fmla="*/ 1539433 h 1632030"/>
              <a:gd name="connsiteX55" fmla="*/ 2616575 w 3160585"/>
              <a:gd name="connsiteY55" fmla="*/ 1562582 h 1632030"/>
              <a:gd name="connsiteX56" fmla="*/ 2523977 w 3160585"/>
              <a:gd name="connsiteY56" fmla="*/ 1574157 h 1632030"/>
              <a:gd name="connsiteX57" fmla="*/ 2419805 w 3160585"/>
              <a:gd name="connsiteY57" fmla="*/ 1608881 h 1632030"/>
              <a:gd name="connsiteX58" fmla="*/ 2385081 w 3160585"/>
              <a:gd name="connsiteY58" fmla="*/ 1620455 h 1632030"/>
              <a:gd name="connsiteX59" fmla="*/ 2304058 w 3160585"/>
              <a:gd name="connsiteY59" fmla="*/ 1632030 h 1632030"/>
              <a:gd name="connsiteX60" fmla="*/ 1331785 w 3160585"/>
              <a:gd name="connsiteY60" fmla="*/ 1620455 h 1632030"/>
              <a:gd name="connsiteX61" fmla="*/ 1285486 w 3160585"/>
              <a:gd name="connsiteY61" fmla="*/ 1608881 h 1632030"/>
              <a:gd name="connsiteX62" fmla="*/ 1146590 w 3160585"/>
              <a:gd name="connsiteY62" fmla="*/ 1597306 h 1632030"/>
              <a:gd name="connsiteX63" fmla="*/ 1100291 w 3160585"/>
              <a:gd name="connsiteY63" fmla="*/ 1585731 h 1632030"/>
              <a:gd name="connsiteX64" fmla="*/ 1065567 w 3160585"/>
              <a:gd name="connsiteY64" fmla="*/ 1574157 h 1632030"/>
              <a:gd name="connsiteX65" fmla="*/ 996119 w 3160585"/>
              <a:gd name="connsiteY65" fmla="*/ 1562582 h 1632030"/>
              <a:gd name="connsiteX66" fmla="*/ 926671 w 3160585"/>
              <a:gd name="connsiteY66" fmla="*/ 1539433 h 1632030"/>
              <a:gd name="connsiteX67" fmla="*/ 891947 w 3160585"/>
              <a:gd name="connsiteY67" fmla="*/ 1516283 h 1632030"/>
              <a:gd name="connsiteX68" fmla="*/ 857223 w 3160585"/>
              <a:gd name="connsiteY68" fmla="*/ 1504709 h 1632030"/>
              <a:gd name="connsiteX69" fmla="*/ 741476 w 3160585"/>
              <a:gd name="connsiteY69" fmla="*/ 1446835 h 1632030"/>
              <a:gd name="connsiteX70" fmla="*/ 706752 w 3160585"/>
              <a:gd name="connsiteY70" fmla="*/ 1423686 h 1632030"/>
              <a:gd name="connsiteX71" fmla="*/ 660453 w 3160585"/>
              <a:gd name="connsiteY71" fmla="*/ 1400536 h 1632030"/>
              <a:gd name="connsiteX72" fmla="*/ 614155 w 3160585"/>
              <a:gd name="connsiteY72" fmla="*/ 1365812 h 1632030"/>
              <a:gd name="connsiteX73" fmla="*/ 544707 w 3160585"/>
              <a:gd name="connsiteY73" fmla="*/ 1319514 h 1632030"/>
              <a:gd name="connsiteX74" fmla="*/ 521557 w 3160585"/>
              <a:gd name="connsiteY74" fmla="*/ 1284790 h 1632030"/>
              <a:gd name="connsiteX75" fmla="*/ 452109 w 3160585"/>
              <a:gd name="connsiteY75" fmla="*/ 1238491 h 1632030"/>
              <a:gd name="connsiteX76" fmla="*/ 417385 w 3160585"/>
              <a:gd name="connsiteY76" fmla="*/ 1215341 h 1632030"/>
              <a:gd name="connsiteX77" fmla="*/ 382661 w 3160585"/>
              <a:gd name="connsiteY77" fmla="*/ 1192192 h 1632030"/>
              <a:gd name="connsiteX78" fmla="*/ 313213 w 3160585"/>
              <a:gd name="connsiteY78" fmla="*/ 1134319 h 1632030"/>
              <a:gd name="connsiteX79" fmla="*/ 278489 w 3160585"/>
              <a:gd name="connsiteY79" fmla="*/ 1122744 h 1632030"/>
              <a:gd name="connsiteX80" fmla="*/ 220615 w 3160585"/>
              <a:gd name="connsiteY80" fmla="*/ 1064871 h 1632030"/>
              <a:gd name="connsiteX81" fmla="*/ 185891 w 3160585"/>
              <a:gd name="connsiteY81" fmla="*/ 1053296 h 1632030"/>
              <a:gd name="connsiteX82" fmla="*/ 116443 w 3160585"/>
              <a:gd name="connsiteY82" fmla="*/ 1006997 h 1632030"/>
              <a:gd name="connsiteX83" fmla="*/ 35420 w 3160585"/>
              <a:gd name="connsiteY83" fmla="*/ 949124 h 1632030"/>
              <a:gd name="connsiteX84" fmla="*/ 696 w 3160585"/>
              <a:gd name="connsiteY84" fmla="*/ 914400 h 1632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160585" h="1632030">
                <a:moveTo>
                  <a:pt x="696" y="914400"/>
                </a:moveTo>
                <a:cubicBezTo>
                  <a:pt x="-3162" y="895109"/>
                  <a:pt x="10179" y="860579"/>
                  <a:pt x="12271" y="833377"/>
                </a:cubicBezTo>
                <a:cubicBezTo>
                  <a:pt x="17901" y="760185"/>
                  <a:pt x="15100" y="686343"/>
                  <a:pt x="23846" y="613458"/>
                </a:cubicBezTo>
                <a:cubicBezTo>
                  <a:pt x="26753" y="589230"/>
                  <a:pt x="41077" y="567683"/>
                  <a:pt x="46995" y="544010"/>
                </a:cubicBezTo>
                <a:cubicBezTo>
                  <a:pt x="54712" y="513144"/>
                  <a:pt x="54910" y="479343"/>
                  <a:pt x="70145" y="451412"/>
                </a:cubicBezTo>
                <a:cubicBezTo>
                  <a:pt x="79382" y="434477"/>
                  <a:pt x="100745" y="427901"/>
                  <a:pt x="116443" y="416688"/>
                </a:cubicBezTo>
                <a:cubicBezTo>
                  <a:pt x="127763" y="408602"/>
                  <a:pt x="138326" y="398889"/>
                  <a:pt x="151167" y="393539"/>
                </a:cubicBezTo>
                <a:cubicBezTo>
                  <a:pt x="235459" y="358418"/>
                  <a:pt x="246258" y="360329"/>
                  <a:pt x="324788" y="347240"/>
                </a:cubicBezTo>
                <a:cubicBezTo>
                  <a:pt x="347937" y="339524"/>
                  <a:pt x="373933" y="337627"/>
                  <a:pt x="394236" y="324091"/>
                </a:cubicBezTo>
                <a:cubicBezTo>
                  <a:pt x="439841" y="293686"/>
                  <a:pt x="432289" y="294322"/>
                  <a:pt x="498408" y="277792"/>
                </a:cubicBezTo>
                <a:cubicBezTo>
                  <a:pt x="513841" y="273934"/>
                  <a:pt x="529470" y="270788"/>
                  <a:pt x="544707" y="266217"/>
                </a:cubicBezTo>
                <a:cubicBezTo>
                  <a:pt x="568079" y="259205"/>
                  <a:pt x="590086" y="247080"/>
                  <a:pt x="614155" y="243068"/>
                </a:cubicBezTo>
                <a:cubicBezTo>
                  <a:pt x="637304" y="239210"/>
                  <a:pt x="660835" y="237185"/>
                  <a:pt x="683603" y="231493"/>
                </a:cubicBezTo>
                <a:cubicBezTo>
                  <a:pt x="707276" y="225575"/>
                  <a:pt x="729378" y="214262"/>
                  <a:pt x="753051" y="208344"/>
                </a:cubicBezTo>
                <a:cubicBezTo>
                  <a:pt x="783917" y="200628"/>
                  <a:pt x="815465" y="195256"/>
                  <a:pt x="845648" y="185195"/>
                </a:cubicBezTo>
                <a:cubicBezTo>
                  <a:pt x="857223" y="181337"/>
                  <a:pt x="868535" y="176579"/>
                  <a:pt x="880372" y="173620"/>
                </a:cubicBezTo>
                <a:cubicBezTo>
                  <a:pt x="899458" y="168848"/>
                  <a:pt x="919041" y="166313"/>
                  <a:pt x="938246" y="162045"/>
                </a:cubicBezTo>
                <a:cubicBezTo>
                  <a:pt x="953775" y="158594"/>
                  <a:pt x="969016" y="153922"/>
                  <a:pt x="984545" y="150471"/>
                </a:cubicBezTo>
                <a:cubicBezTo>
                  <a:pt x="1033087" y="139684"/>
                  <a:pt x="1061597" y="135699"/>
                  <a:pt x="1111866" y="127321"/>
                </a:cubicBezTo>
                <a:cubicBezTo>
                  <a:pt x="1123441" y="119605"/>
                  <a:pt x="1134148" y="110393"/>
                  <a:pt x="1146590" y="104172"/>
                </a:cubicBezTo>
                <a:cubicBezTo>
                  <a:pt x="1157503" y="98716"/>
                  <a:pt x="1169583" y="95949"/>
                  <a:pt x="1181314" y="92597"/>
                </a:cubicBezTo>
                <a:cubicBezTo>
                  <a:pt x="1240796" y="75602"/>
                  <a:pt x="1245057" y="78842"/>
                  <a:pt x="1320210" y="69448"/>
                </a:cubicBezTo>
                <a:cubicBezTo>
                  <a:pt x="1394709" y="44614"/>
                  <a:pt x="1316657" y="68110"/>
                  <a:pt x="1447532" y="46298"/>
                </a:cubicBezTo>
                <a:cubicBezTo>
                  <a:pt x="1574971" y="25059"/>
                  <a:pt x="1384321" y="42203"/>
                  <a:pt x="1574853" y="23149"/>
                </a:cubicBezTo>
                <a:cubicBezTo>
                  <a:pt x="1669804" y="13654"/>
                  <a:pt x="1833182" y="5230"/>
                  <a:pt x="1922094" y="0"/>
                </a:cubicBezTo>
                <a:lnTo>
                  <a:pt x="2454529" y="11574"/>
                </a:lnTo>
                <a:cubicBezTo>
                  <a:pt x="2498625" y="13303"/>
                  <a:pt x="2509703" y="24518"/>
                  <a:pt x="2547127" y="34724"/>
                </a:cubicBezTo>
                <a:cubicBezTo>
                  <a:pt x="2577822" y="43095"/>
                  <a:pt x="2639724" y="57873"/>
                  <a:pt x="2639724" y="57873"/>
                </a:cubicBezTo>
                <a:cubicBezTo>
                  <a:pt x="2651299" y="65589"/>
                  <a:pt x="2663585" y="72332"/>
                  <a:pt x="2674448" y="81022"/>
                </a:cubicBezTo>
                <a:cubicBezTo>
                  <a:pt x="2682970" y="87839"/>
                  <a:pt x="2688240" y="98557"/>
                  <a:pt x="2697598" y="104172"/>
                </a:cubicBezTo>
                <a:cubicBezTo>
                  <a:pt x="2708060" y="110449"/>
                  <a:pt x="2720747" y="111888"/>
                  <a:pt x="2732322" y="115746"/>
                </a:cubicBezTo>
                <a:cubicBezTo>
                  <a:pt x="2743897" y="123463"/>
                  <a:pt x="2754604" y="132675"/>
                  <a:pt x="2767046" y="138896"/>
                </a:cubicBezTo>
                <a:cubicBezTo>
                  <a:pt x="2777959" y="144352"/>
                  <a:pt x="2791105" y="144546"/>
                  <a:pt x="2801770" y="150471"/>
                </a:cubicBezTo>
                <a:cubicBezTo>
                  <a:pt x="2826091" y="163982"/>
                  <a:pt x="2846333" y="184326"/>
                  <a:pt x="2871218" y="196769"/>
                </a:cubicBezTo>
                <a:cubicBezTo>
                  <a:pt x="2886651" y="204486"/>
                  <a:pt x="2902721" y="211042"/>
                  <a:pt x="2917517" y="219919"/>
                </a:cubicBezTo>
                <a:cubicBezTo>
                  <a:pt x="2941374" y="234233"/>
                  <a:pt x="2986965" y="266217"/>
                  <a:pt x="2986965" y="266217"/>
                </a:cubicBezTo>
                <a:cubicBezTo>
                  <a:pt x="2994681" y="277792"/>
                  <a:pt x="3001424" y="290078"/>
                  <a:pt x="3010114" y="300941"/>
                </a:cubicBezTo>
                <a:cubicBezTo>
                  <a:pt x="3028964" y="324503"/>
                  <a:pt x="3042204" y="330051"/>
                  <a:pt x="3067988" y="347240"/>
                </a:cubicBezTo>
                <a:cubicBezTo>
                  <a:pt x="3071846" y="358815"/>
                  <a:pt x="3073285" y="371502"/>
                  <a:pt x="3079562" y="381964"/>
                </a:cubicBezTo>
                <a:cubicBezTo>
                  <a:pt x="3085177" y="391322"/>
                  <a:pt x="3097832" y="395353"/>
                  <a:pt x="3102712" y="405114"/>
                </a:cubicBezTo>
                <a:cubicBezTo>
                  <a:pt x="3121046" y="441781"/>
                  <a:pt x="3126361" y="482098"/>
                  <a:pt x="3137436" y="520860"/>
                </a:cubicBezTo>
                <a:cubicBezTo>
                  <a:pt x="3170643" y="637086"/>
                  <a:pt x="3124403" y="457158"/>
                  <a:pt x="3160585" y="601883"/>
                </a:cubicBezTo>
                <a:cubicBezTo>
                  <a:pt x="3156727" y="756212"/>
                  <a:pt x="3156182" y="910660"/>
                  <a:pt x="3149010" y="1064871"/>
                </a:cubicBezTo>
                <a:cubicBezTo>
                  <a:pt x="3148443" y="1077059"/>
                  <a:pt x="3143489" y="1089002"/>
                  <a:pt x="3137436" y="1099595"/>
                </a:cubicBezTo>
                <a:cubicBezTo>
                  <a:pt x="3114729" y="1139332"/>
                  <a:pt x="3076207" y="1172398"/>
                  <a:pt x="3044838" y="1203767"/>
                </a:cubicBezTo>
                <a:cubicBezTo>
                  <a:pt x="3033263" y="1215342"/>
                  <a:pt x="3019935" y="1225396"/>
                  <a:pt x="3010114" y="1238491"/>
                </a:cubicBezTo>
                <a:cubicBezTo>
                  <a:pt x="2998539" y="1253924"/>
                  <a:pt x="2989031" y="1271149"/>
                  <a:pt x="2975390" y="1284790"/>
                </a:cubicBezTo>
                <a:cubicBezTo>
                  <a:pt x="2965553" y="1294627"/>
                  <a:pt x="2951063" y="1298697"/>
                  <a:pt x="2940666" y="1307939"/>
                </a:cubicBezTo>
                <a:cubicBezTo>
                  <a:pt x="2916197" y="1329689"/>
                  <a:pt x="2894367" y="1354238"/>
                  <a:pt x="2871218" y="1377387"/>
                </a:cubicBezTo>
                <a:lnTo>
                  <a:pt x="2836494" y="1412111"/>
                </a:lnTo>
                <a:cubicBezTo>
                  <a:pt x="2824919" y="1423686"/>
                  <a:pt x="2810850" y="1433215"/>
                  <a:pt x="2801770" y="1446835"/>
                </a:cubicBezTo>
                <a:cubicBezTo>
                  <a:pt x="2794053" y="1458410"/>
                  <a:pt x="2789940" y="1473473"/>
                  <a:pt x="2778620" y="1481559"/>
                </a:cubicBezTo>
                <a:cubicBezTo>
                  <a:pt x="2761713" y="1493636"/>
                  <a:pt x="2739331" y="1495417"/>
                  <a:pt x="2720747" y="1504709"/>
                </a:cubicBezTo>
                <a:cubicBezTo>
                  <a:pt x="2708305" y="1510930"/>
                  <a:pt x="2698465" y="1521637"/>
                  <a:pt x="2686023" y="1527858"/>
                </a:cubicBezTo>
                <a:cubicBezTo>
                  <a:pt x="2675110" y="1533314"/>
                  <a:pt x="2662212" y="1533977"/>
                  <a:pt x="2651299" y="1539433"/>
                </a:cubicBezTo>
                <a:cubicBezTo>
                  <a:pt x="2638857" y="1545654"/>
                  <a:pt x="2629996" y="1558922"/>
                  <a:pt x="2616575" y="1562582"/>
                </a:cubicBezTo>
                <a:cubicBezTo>
                  <a:pt x="2586565" y="1570767"/>
                  <a:pt x="2554843" y="1570299"/>
                  <a:pt x="2523977" y="1574157"/>
                </a:cubicBezTo>
                <a:lnTo>
                  <a:pt x="2419805" y="1608881"/>
                </a:lnTo>
                <a:cubicBezTo>
                  <a:pt x="2408230" y="1612739"/>
                  <a:pt x="2397159" y="1618730"/>
                  <a:pt x="2385081" y="1620455"/>
                </a:cubicBezTo>
                <a:lnTo>
                  <a:pt x="2304058" y="1632030"/>
                </a:lnTo>
                <a:lnTo>
                  <a:pt x="1331785" y="1620455"/>
                </a:lnTo>
                <a:cubicBezTo>
                  <a:pt x="1315881" y="1620094"/>
                  <a:pt x="1301271" y="1610854"/>
                  <a:pt x="1285486" y="1608881"/>
                </a:cubicBezTo>
                <a:cubicBezTo>
                  <a:pt x="1239386" y="1603119"/>
                  <a:pt x="1192889" y="1601164"/>
                  <a:pt x="1146590" y="1597306"/>
                </a:cubicBezTo>
                <a:cubicBezTo>
                  <a:pt x="1131157" y="1593448"/>
                  <a:pt x="1115587" y="1590101"/>
                  <a:pt x="1100291" y="1585731"/>
                </a:cubicBezTo>
                <a:cubicBezTo>
                  <a:pt x="1088560" y="1582379"/>
                  <a:pt x="1077477" y="1576804"/>
                  <a:pt x="1065567" y="1574157"/>
                </a:cubicBezTo>
                <a:cubicBezTo>
                  <a:pt x="1042657" y="1569066"/>
                  <a:pt x="1018887" y="1568274"/>
                  <a:pt x="996119" y="1562582"/>
                </a:cubicBezTo>
                <a:cubicBezTo>
                  <a:pt x="972446" y="1556664"/>
                  <a:pt x="926671" y="1539433"/>
                  <a:pt x="926671" y="1539433"/>
                </a:cubicBezTo>
                <a:cubicBezTo>
                  <a:pt x="915096" y="1531716"/>
                  <a:pt x="904390" y="1522504"/>
                  <a:pt x="891947" y="1516283"/>
                </a:cubicBezTo>
                <a:cubicBezTo>
                  <a:pt x="881034" y="1510827"/>
                  <a:pt x="867888" y="1510634"/>
                  <a:pt x="857223" y="1504709"/>
                </a:cubicBezTo>
                <a:cubicBezTo>
                  <a:pt x="744469" y="1442068"/>
                  <a:pt x="831960" y="1469456"/>
                  <a:pt x="741476" y="1446835"/>
                </a:cubicBezTo>
                <a:cubicBezTo>
                  <a:pt x="729901" y="1439119"/>
                  <a:pt x="718830" y="1430588"/>
                  <a:pt x="706752" y="1423686"/>
                </a:cubicBezTo>
                <a:cubicBezTo>
                  <a:pt x="691771" y="1415125"/>
                  <a:pt x="675085" y="1409681"/>
                  <a:pt x="660453" y="1400536"/>
                </a:cubicBezTo>
                <a:cubicBezTo>
                  <a:pt x="644094" y="1390312"/>
                  <a:pt x="629959" y="1376875"/>
                  <a:pt x="614155" y="1365812"/>
                </a:cubicBezTo>
                <a:cubicBezTo>
                  <a:pt x="591362" y="1349857"/>
                  <a:pt x="544707" y="1319514"/>
                  <a:pt x="544707" y="1319514"/>
                </a:cubicBezTo>
                <a:cubicBezTo>
                  <a:pt x="536990" y="1307939"/>
                  <a:pt x="532026" y="1293951"/>
                  <a:pt x="521557" y="1284790"/>
                </a:cubicBezTo>
                <a:cubicBezTo>
                  <a:pt x="500619" y="1266469"/>
                  <a:pt x="475258" y="1253924"/>
                  <a:pt x="452109" y="1238491"/>
                </a:cubicBezTo>
                <a:lnTo>
                  <a:pt x="417385" y="1215341"/>
                </a:lnTo>
                <a:cubicBezTo>
                  <a:pt x="405810" y="1207625"/>
                  <a:pt x="392498" y="1202029"/>
                  <a:pt x="382661" y="1192192"/>
                </a:cubicBezTo>
                <a:cubicBezTo>
                  <a:pt x="357062" y="1166593"/>
                  <a:pt x="345443" y="1150434"/>
                  <a:pt x="313213" y="1134319"/>
                </a:cubicBezTo>
                <a:cubicBezTo>
                  <a:pt x="302300" y="1128863"/>
                  <a:pt x="290064" y="1126602"/>
                  <a:pt x="278489" y="1122744"/>
                </a:cubicBezTo>
                <a:cubicBezTo>
                  <a:pt x="255339" y="1088020"/>
                  <a:pt x="259197" y="1084162"/>
                  <a:pt x="220615" y="1064871"/>
                </a:cubicBezTo>
                <a:cubicBezTo>
                  <a:pt x="209702" y="1059415"/>
                  <a:pt x="196556" y="1059221"/>
                  <a:pt x="185891" y="1053296"/>
                </a:cubicBezTo>
                <a:cubicBezTo>
                  <a:pt x="161570" y="1039784"/>
                  <a:pt x="139592" y="1022430"/>
                  <a:pt x="116443" y="1006997"/>
                </a:cubicBezTo>
                <a:cubicBezTo>
                  <a:pt x="81197" y="983500"/>
                  <a:pt x="71312" y="977838"/>
                  <a:pt x="35420" y="949124"/>
                </a:cubicBezTo>
                <a:cubicBezTo>
                  <a:pt x="31159" y="945715"/>
                  <a:pt x="4554" y="933691"/>
                  <a:pt x="696" y="914400"/>
                </a:cubicBezTo>
                <a:close/>
              </a:path>
            </a:pathLst>
          </a:custGeom>
          <a:solidFill>
            <a:schemeClr val="accent1">
              <a:alpha val="2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6"/>
          <p:cNvSpPr txBox="1"/>
          <p:nvPr/>
        </p:nvSpPr>
        <p:spPr>
          <a:xfrm>
            <a:off x="2659567" y="5936514"/>
            <a:ext cx="2616654" cy="307777"/>
          </a:xfrm>
          <a:prstGeom prst="wedgeRectCallout">
            <a:avLst>
              <a:gd name="adj1" fmla="val -23939"/>
              <a:gd name="adj2" fmla="val 21247"/>
            </a:avLst>
          </a:prstGeom>
          <a:solidFill>
            <a:srgbClr val="C00000"/>
          </a:solidFill>
        </p:spPr>
        <p:txBody>
          <a:bodyPr wrap="square" rtlCol="0">
            <a:spAutoFit/>
          </a:bodyPr>
          <a:lstStyle/>
          <a:p>
            <a:r>
              <a:rPr lang="en-US" sz="1400" dirty="0">
                <a:solidFill>
                  <a:schemeClr val="bg1"/>
                </a:solidFill>
              </a:rPr>
              <a:t>SD</a:t>
            </a:r>
            <a:r>
              <a:rPr lang="en-US" altLang="zh-CN" sz="1400" dirty="0">
                <a:solidFill>
                  <a:schemeClr val="bg1"/>
                </a:solidFill>
              </a:rPr>
              <a:t>-WAN</a:t>
            </a:r>
            <a:r>
              <a:rPr lang="en-US" sz="1400" dirty="0">
                <a:solidFill>
                  <a:schemeClr val="bg1"/>
                </a:solidFill>
              </a:rPr>
              <a:t> VPN Infra Service</a:t>
            </a:r>
          </a:p>
        </p:txBody>
      </p:sp>
      <p:sp>
        <p:nvSpPr>
          <p:cNvPr id="74" name="任意多边形 73"/>
          <p:cNvSpPr/>
          <p:nvPr/>
        </p:nvSpPr>
        <p:spPr>
          <a:xfrm>
            <a:off x="1000471" y="4531542"/>
            <a:ext cx="981017" cy="960699"/>
          </a:xfrm>
          <a:custGeom>
            <a:avLst/>
            <a:gdLst>
              <a:gd name="connsiteX0" fmla="*/ 197985 w 981017"/>
              <a:gd name="connsiteY0" fmla="*/ 879676 h 960699"/>
              <a:gd name="connsiteX1" fmla="*/ 1215 w 981017"/>
              <a:gd name="connsiteY1" fmla="*/ 439838 h 960699"/>
              <a:gd name="connsiteX2" fmla="*/ 24365 w 981017"/>
              <a:gd name="connsiteY2" fmla="*/ 381965 h 960699"/>
              <a:gd name="connsiteX3" fmla="*/ 35939 w 981017"/>
              <a:gd name="connsiteY3" fmla="*/ 324092 h 960699"/>
              <a:gd name="connsiteX4" fmla="*/ 59089 w 981017"/>
              <a:gd name="connsiteY4" fmla="*/ 254643 h 960699"/>
              <a:gd name="connsiteX5" fmla="*/ 116962 w 981017"/>
              <a:gd name="connsiteY5" fmla="*/ 185195 h 960699"/>
              <a:gd name="connsiteX6" fmla="*/ 140112 w 981017"/>
              <a:gd name="connsiteY6" fmla="*/ 162046 h 960699"/>
              <a:gd name="connsiteX7" fmla="*/ 197985 w 981017"/>
              <a:gd name="connsiteY7" fmla="*/ 92598 h 960699"/>
              <a:gd name="connsiteX8" fmla="*/ 232709 w 981017"/>
              <a:gd name="connsiteY8" fmla="*/ 81023 h 960699"/>
              <a:gd name="connsiteX9" fmla="*/ 371605 w 981017"/>
              <a:gd name="connsiteY9" fmla="*/ 11575 h 960699"/>
              <a:gd name="connsiteX10" fmla="*/ 406329 w 981017"/>
              <a:gd name="connsiteY10" fmla="*/ 0 h 960699"/>
              <a:gd name="connsiteX11" fmla="*/ 880891 w 981017"/>
              <a:gd name="connsiteY11" fmla="*/ 11575 h 960699"/>
              <a:gd name="connsiteX12" fmla="*/ 915615 w 981017"/>
              <a:gd name="connsiteY12" fmla="*/ 57874 h 960699"/>
              <a:gd name="connsiteX13" fmla="*/ 927190 w 981017"/>
              <a:gd name="connsiteY13" fmla="*/ 127322 h 960699"/>
              <a:gd name="connsiteX14" fmla="*/ 938765 w 981017"/>
              <a:gd name="connsiteY14" fmla="*/ 173621 h 960699"/>
              <a:gd name="connsiteX15" fmla="*/ 961914 w 981017"/>
              <a:gd name="connsiteY15" fmla="*/ 462988 h 960699"/>
              <a:gd name="connsiteX16" fmla="*/ 927190 w 981017"/>
              <a:gd name="connsiteY16" fmla="*/ 798654 h 960699"/>
              <a:gd name="connsiteX17" fmla="*/ 869317 w 981017"/>
              <a:gd name="connsiteY17" fmla="*/ 902826 h 960699"/>
              <a:gd name="connsiteX18" fmla="*/ 811443 w 981017"/>
              <a:gd name="connsiteY18" fmla="*/ 960699 h 960699"/>
              <a:gd name="connsiteX19" fmla="*/ 464203 w 981017"/>
              <a:gd name="connsiteY19" fmla="*/ 949124 h 960699"/>
              <a:gd name="connsiteX20" fmla="*/ 244284 w 981017"/>
              <a:gd name="connsiteY20" fmla="*/ 937550 h 960699"/>
              <a:gd name="connsiteX21" fmla="*/ 221134 w 981017"/>
              <a:gd name="connsiteY21" fmla="*/ 914400 h 960699"/>
              <a:gd name="connsiteX22" fmla="*/ 197985 w 981017"/>
              <a:gd name="connsiteY22" fmla="*/ 879676 h 960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81017" h="960699">
                <a:moveTo>
                  <a:pt x="197985" y="879676"/>
                </a:moveTo>
                <a:cubicBezTo>
                  <a:pt x="161332" y="800582"/>
                  <a:pt x="54117" y="591491"/>
                  <a:pt x="1215" y="439838"/>
                </a:cubicBezTo>
                <a:cubicBezTo>
                  <a:pt x="-5628" y="420220"/>
                  <a:pt x="18395" y="401866"/>
                  <a:pt x="24365" y="381965"/>
                </a:cubicBezTo>
                <a:cubicBezTo>
                  <a:pt x="30018" y="363122"/>
                  <a:pt x="30763" y="343072"/>
                  <a:pt x="35939" y="324092"/>
                </a:cubicBezTo>
                <a:cubicBezTo>
                  <a:pt x="42360" y="300550"/>
                  <a:pt x="41834" y="271898"/>
                  <a:pt x="59089" y="254643"/>
                </a:cubicBezTo>
                <a:cubicBezTo>
                  <a:pt x="141581" y="172151"/>
                  <a:pt x="52497" y="265775"/>
                  <a:pt x="116962" y="185195"/>
                </a:cubicBezTo>
                <a:cubicBezTo>
                  <a:pt x="123779" y="176674"/>
                  <a:pt x="132926" y="170259"/>
                  <a:pt x="140112" y="162046"/>
                </a:cubicBezTo>
                <a:cubicBezTo>
                  <a:pt x="159955" y="139368"/>
                  <a:pt x="175307" y="112441"/>
                  <a:pt x="197985" y="92598"/>
                </a:cubicBezTo>
                <a:cubicBezTo>
                  <a:pt x="207167" y="84564"/>
                  <a:pt x="222044" y="86948"/>
                  <a:pt x="232709" y="81023"/>
                </a:cubicBezTo>
                <a:cubicBezTo>
                  <a:pt x="367336" y="6229"/>
                  <a:pt x="236404" y="56642"/>
                  <a:pt x="371605" y="11575"/>
                </a:cubicBezTo>
                <a:lnTo>
                  <a:pt x="406329" y="0"/>
                </a:lnTo>
                <a:lnTo>
                  <a:pt x="880891" y="11575"/>
                </a:lnTo>
                <a:cubicBezTo>
                  <a:pt x="900059" y="13753"/>
                  <a:pt x="908450" y="39963"/>
                  <a:pt x="915615" y="57874"/>
                </a:cubicBezTo>
                <a:cubicBezTo>
                  <a:pt x="924331" y="79664"/>
                  <a:pt x="922587" y="104309"/>
                  <a:pt x="927190" y="127322"/>
                </a:cubicBezTo>
                <a:cubicBezTo>
                  <a:pt x="930310" y="142921"/>
                  <a:pt x="934907" y="158188"/>
                  <a:pt x="938765" y="173621"/>
                </a:cubicBezTo>
                <a:cubicBezTo>
                  <a:pt x="949400" y="269339"/>
                  <a:pt x="961914" y="366720"/>
                  <a:pt x="961914" y="462988"/>
                </a:cubicBezTo>
                <a:cubicBezTo>
                  <a:pt x="961914" y="774430"/>
                  <a:pt x="1022795" y="703045"/>
                  <a:pt x="927190" y="798654"/>
                </a:cubicBezTo>
                <a:cubicBezTo>
                  <a:pt x="912635" y="842317"/>
                  <a:pt x="909115" y="863029"/>
                  <a:pt x="869317" y="902826"/>
                </a:cubicBezTo>
                <a:lnTo>
                  <a:pt x="811443" y="960699"/>
                </a:lnTo>
                <a:lnTo>
                  <a:pt x="464203" y="949124"/>
                </a:lnTo>
                <a:cubicBezTo>
                  <a:pt x="390856" y="946130"/>
                  <a:pt x="316954" y="947931"/>
                  <a:pt x="244284" y="937550"/>
                </a:cubicBezTo>
                <a:cubicBezTo>
                  <a:pt x="233481" y="936007"/>
                  <a:pt x="228851" y="922117"/>
                  <a:pt x="221134" y="914400"/>
                </a:cubicBezTo>
                <a:cubicBezTo>
                  <a:pt x="207120" y="872356"/>
                  <a:pt x="234638" y="958770"/>
                  <a:pt x="197985" y="879676"/>
                </a:cubicBezTo>
                <a:close/>
              </a:path>
            </a:pathLst>
          </a:custGeom>
          <a:solidFill>
            <a:srgbClr val="C00000">
              <a:alpha val="20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5353749" y="4470380"/>
            <a:ext cx="2440444" cy="1465961"/>
          </a:xfrm>
          <a:custGeom>
            <a:avLst/>
            <a:gdLst>
              <a:gd name="connsiteX0" fmla="*/ 197985 w 981017"/>
              <a:gd name="connsiteY0" fmla="*/ 879676 h 960699"/>
              <a:gd name="connsiteX1" fmla="*/ 1215 w 981017"/>
              <a:gd name="connsiteY1" fmla="*/ 439838 h 960699"/>
              <a:gd name="connsiteX2" fmla="*/ 24365 w 981017"/>
              <a:gd name="connsiteY2" fmla="*/ 381965 h 960699"/>
              <a:gd name="connsiteX3" fmla="*/ 35939 w 981017"/>
              <a:gd name="connsiteY3" fmla="*/ 324092 h 960699"/>
              <a:gd name="connsiteX4" fmla="*/ 59089 w 981017"/>
              <a:gd name="connsiteY4" fmla="*/ 254643 h 960699"/>
              <a:gd name="connsiteX5" fmla="*/ 116962 w 981017"/>
              <a:gd name="connsiteY5" fmla="*/ 185195 h 960699"/>
              <a:gd name="connsiteX6" fmla="*/ 140112 w 981017"/>
              <a:gd name="connsiteY6" fmla="*/ 162046 h 960699"/>
              <a:gd name="connsiteX7" fmla="*/ 197985 w 981017"/>
              <a:gd name="connsiteY7" fmla="*/ 92598 h 960699"/>
              <a:gd name="connsiteX8" fmla="*/ 232709 w 981017"/>
              <a:gd name="connsiteY8" fmla="*/ 81023 h 960699"/>
              <a:gd name="connsiteX9" fmla="*/ 371605 w 981017"/>
              <a:gd name="connsiteY9" fmla="*/ 11575 h 960699"/>
              <a:gd name="connsiteX10" fmla="*/ 406329 w 981017"/>
              <a:gd name="connsiteY10" fmla="*/ 0 h 960699"/>
              <a:gd name="connsiteX11" fmla="*/ 880891 w 981017"/>
              <a:gd name="connsiteY11" fmla="*/ 11575 h 960699"/>
              <a:gd name="connsiteX12" fmla="*/ 915615 w 981017"/>
              <a:gd name="connsiteY12" fmla="*/ 57874 h 960699"/>
              <a:gd name="connsiteX13" fmla="*/ 927190 w 981017"/>
              <a:gd name="connsiteY13" fmla="*/ 127322 h 960699"/>
              <a:gd name="connsiteX14" fmla="*/ 938765 w 981017"/>
              <a:gd name="connsiteY14" fmla="*/ 173621 h 960699"/>
              <a:gd name="connsiteX15" fmla="*/ 961914 w 981017"/>
              <a:gd name="connsiteY15" fmla="*/ 462988 h 960699"/>
              <a:gd name="connsiteX16" fmla="*/ 927190 w 981017"/>
              <a:gd name="connsiteY16" fmla="*/ 798654 h 960699"/>
              <a:gd name="connsiteX17" fmla="*/ 869317 w 981017"/>
              <a:gd name="connsiteY17" fmla="*/ 902826 h 960699"/>
              <a:gd name="connsiteX18" fmla="*/ 811443 w 981017"/>
              <a:gd name="connsiteY18" fmla="*/ 960699 h 960699"/>
              <a:gd name="connsiteX19" fmla="*/ 464203 w 981017"/>
              <a:gd name="connsiteY19" fmla="*/ 949124 h 960699"/>
              <a:gd name="connsiteX20" fmla="*/ 244284 w 981017"/>
              <a:gd name="connsiteY20" fmla="*/ 937550 h 960699"/>
              <a:gd name="connsiteX21" fmla="*/ 221134 w 981017"/>
              <a:gd name="connsiteY21" fmla="*/ 914400 h 960699"/>
              <a:gd name="connsiteX22" fmla="*/ 197985 w 981017"/>
              <a:gd name="connsiteY22" fmla="*/ 879676 h 960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81017" h="960699">
                <a:moveTo>
                  <a:pt x="197985" y="879676"/>
                </a:moveTo>
                <a:cubicBezTo>
                  <a:pt x="161332" y="800582"/>
                  <a:pt x="54117" y="591491"/>
                  <a:pt x="1215" y="439838"/>
                </a:cubicBezTo>
                <a:cubicBezTo>
                  <a:pt x="-5628" y="420220"/>
                  <a:pt x="18395" y="401866"/>
                  <a:pt x="24365" y="381965"/>
                </a:cubicBezTo>
                <a:cubicBezTo>
                  <a:pt x="30018" y="363122"/>
                  <a:pt x="30763" y="343072"/>
                  <a:pt x="35939" y="324092"/>
                </a:cubicBezTo>
                <a:cubicBezTo>
                  <a:pt x="42360" y="300550"/>
                  <a:pt x="41834" y="271898"/>
                  <a:pt x="59089" y="254643"/>
                </a:cubicBezTo>
                <a:cubicBezTo>
                  <a:pt x="141581" y="172151"/>
                  <a:pt x="52497" y="265775"/>
                  <a:pt x="116962" y="185195"/>
                </a:cubicBezTo>
                <a:cubicBezTo>
                  <a:pt x="123779" y="176674"/>
                  <a:pt x="132926" y="170259"/>
                  <a:pt x="140112" y="162046"/>
                </a:cubicBezTo>
                <a:cubicBezTo>
                  <a:pt x="159955" y="139368"/>
                  <a:pt x="175307" y="112441"/>
                  <a:pt x="197985" y="92598"/>
                </a:cubicBezTo>
                <a:cubicBezTo>
                  <a:pt x="207167" y="84564"/>
                  <a:pt x="222044" y="86948"/>
                  <a:pt x="232709" y="81023"/>
                </a:cubicBezTo>
                <a:cubicBezTo>
                  <a:pt x="367336" y="6229"/>
                  <a:pt x="236404" y="56642"/>
                  <a:pt x="371605" y="11575"/>
                </a:cubicBezTo>
                <a:lnTo>
                  <a:pt x="406329" y="0"/>
                </a:lnTo>
                <a:lnTo>
                  <a:pt x="880891" y="11575"/>
                </a:lnTo>
                <a:cubicBezTo>
                  <a:pt x="900059" y="13753"/>
                  <a:pt x="908450" y="39963"/>
                  <a:pt x="915615" y="57874"/>
                </a:cubicBezTo>
                <a:cubicBezTo>
                  <a:pt x="924331" y="79664"/>
                  <a:pt x="922587" y="104309"/>
                  <a:pt x="927190" y="127322"/>
                </a:cubicBezTo>
                <a:cubicBezTo>
                  <a:pt x="930310" y="142921"/>
                  <a:pt x="934907" y="158188"/>
                  <a:pt x="938765" y="173621"/>
                </a:cubicBezTo>
                <a:cubicBezTo>
                  <a:pt x="949400" y="269339"/>
                  <a:pt x="961914" y="366720"/>
                  <a:pt x="961914" y="462988"/>
                </a:cubicBezTo>
                <a:cubicBezTo>
                  <a:pt x="961914" y="774430"/>
                  <a:pt x="1022795" y="703045"/>
                  <a:pt x="927190" y="798654"/>
                </a:cubicBezTo>
                <a:cubicBezTo>
                  <a:pt x="912635" y="842317"/>
                  <a:pt x="909115" y="863029"/>
                  <a:pt x="869317" y="902826"/>
                </a:cubicBezTo>
                <a:lnTo>
                  <a:pt x="811443" y="960699"/>
                </a:lnTo>
                <a:lnTo>
                  <a:pt x="464203" y="949124"/>
                </a:lnTo>
                <a:cubicBezTo>
                  <a:pt x="390856" y="946130"/>
                  <a:pt x="316954" y="947931"/>
                  <a:pt x="244284" y="937550"/>
                </a:cubicBezTo>
                <a:cubicBezTo>
                  <a:pt x="233481" y="936007"/>
                  <a:pt x="228851" y="922117"/>
                  <a:pt x="221134" y="914400"/>
                </a:cubicBezTo>
                <a:cubicBezTo>
                  <a:pt x="207120" y="872356"/>
                  <a:pt x="234638" y="958770"/>
                  <a:pt x="197985" y="879676"/>
                </a:cubicBezTo>
                <a:close/>
              </a:path>
            </a:pathLst>
          </a:custGeom>
          <a:solidFill>
            <a:srgbClr val="C00000">
              <a:alpha val="20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6"/>
          <p:cNvSpPr txBox="1"/>
          <p:nvPr/>
        </p:nvSpPr>
        <p:spPr>
          <a:xfrm>
            <a:off x="196375" y="4392297"/>
            <a:ext cx="1021177" cy="307777"/>
          </a:xfrm>
          <a:prstGeom prst="wedgeRectCallout">
            <a:avLst>
              <a:gd name="adj1" fmla="val -23939"/>
              <a:gd name="adj2" fmla="val 21247"/>
            </a:avLst>
          </a:prstGeom>
          <a:solidFill>
            <a:srgbClr val="C00000"/>
          </a:solidFill>
        </p:spPr>
        <p:txBody>
          <a:bodyPr wrap="none" rtlCol="0">
            <a:spAutoFit/>
          </a:bodyPr>
          <a:lstStyle/>
          <a:p>
            <a:r>
              <a:rPr lang="en-US" sz="1400" dirty="0">
                <a:solidFill>
                  <a:schemeClr val="bg1"/>
                </a:solidFill>
              </a:rPr>
              <a:t>Site Service</a:t>
            </a:r>
          </a:p>
        </p:txBody>
      </p:sp>
      <p:sp>
        <p:nvSpPr>
          <p:cNvPr id="77" name="TextBox 6"/>
          <p:cNvSpPr txBox="1"/>
          <p:nvPr/>
        </p:nvSpPr>
        <p:spPr>
          <a:xfrm>
            <a:off x="5890648" y="4321604"/>
            <a:ext cx="1439086" cy="307777"/>
          </a:xfrm>
          <a:prstGeom prst="wedgeRectCallout">
            <a:avLst>
              <a:gd name="adj1" fmla="val -23939"/>
              <a:gd name="adj2" fmla="val 21247"/>
            </a:avLst>
          </a:prstGeom>
          <a:solidFill>
            <a:srgbClr val="C00000"/>
          </a:solidFill>
        </p:spPr>
        <p:txBody>
          <a:bodyPr wrap="square" rtlCol="0">
            <a:spAutoFit/>
          </a:bodyPr>
          <a:lstStyle/>
          <a:p>
            <a:r>
              <a:rPr lang="en-US" sz="1400" dirty="0">
                <a:solidFill>
                  <a:schemeClr val="bg1"/>
                </a:solidFill>
              </a:rPr>
              <a:t> Site Service</a:t>
            </a:r>
          </a:p>
        </p:txBody>
      </p:sp>
      <p:sp>
        <p:nvSpPr>
          <p:cNvPr id="78" name="圆角矩形 77"/>
          <p:cNvSpPr/>
          <p:nvPr/>
        </p:nvSpPr>
        <p:spPr>
          <a:xfrm>
            <a:off x="2380362" y="2743179"/>
            <a:ext cx="2656115" cy="5370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SDNWAN-Controller</a:t>
            </a:r>
            <a:endParaRPr lang="zh-CN" altLang="en-US" b="1" dirty="0"/>
          </a:p>
        </p:txBody>
      </p:sp>
      <p:sp>
        <p:nvSpPr>
          <p:cNvPr id="79" name="圆角矩形 78"/>
          <p:cNvSpPr/>
          <p:nvPr/>
        </p:nvSpPr>
        <p:spPr>
          <a:xfrm>
            <a:off x="2409392" y="1857808"/>
            <a:ext cx="5234194" cy="53637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zh-CN" b="1" dirty="0"/>
              <a:t>ONAP</a:t>
            </a:r>
            <a:endParaRPr lang="zh-CN" altLang="en-US" b="1" dirty="0"/>
          </a:p>
        </p:txBody>
      </p:sp>
      <p:cxnSp>
        <p:nvCxnSpPr>
          <p:cNvPr id="80" name="直接箭头连接符 79"/>
          <p:cNvCxnSpPr>
            <a:endCxn id="78" idx="0"/>
          </p:cNvCxnSpPr>
          <p:nvPr/>
        </p:nvCxnSpPr>
        <p:spPr>
          <a:xfrm>
            <a:off x="3708420" y="2394179"/>
            <a:ext cx="0" cy="3490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a:endCxn id="72" idx="11"/>
          </p:cNvCxnSpPr>
          <p:nvPr/>
        </p:nvCxnSpPr>
        <p:spPr>
          <a:xfrm flipH="1">
            <a:off x="2784188" y="3280209"/>
            <a:ext cx="895205" cy="119346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82" name="圆角矩形 81"/>
          <p:cNvSpPr/>
          <p:nvPr/>
        </p:nvSpPr>
        <p:spPr>
          <a:xfrm>
            <a:off x="6451620" y="4688095"/>
            <a:ext cx="892629" cy="2902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t>vFW</a:t>
            </a:r>
            <a:endParaRPr lang="zh-CN" altLang="en-US" b="1" dirty="0"/>
          </a:p>
        </p:txBody>
      </p:sp>
      <p:sp>
        <p:nvSpPr>
          <p:cNvPr id="83" name="圆角矩形 82"/>
          <p:cNvSpPr/>
          <p:nvPr/>
        </p:nvSpPr>
        <p:spPr>
          <a:xfrm>
            <a:off x="6458877" y="5130780"/>
            <a:ext cx="892629" cy="2902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t>vBRAS</a:t>
            </a:r>
            <a:endParaRPr lang="zh-CN" altLang="en-US" b="1" dirty="0"/>
          </a:p>
        </p:txBody>
      </p:sp>
      <p:cxnSp>
        <p:nvCxnSpPr>
          <p:cNvPr id="84" name="直接箭头连接符 83"/>
          <p:cNvCxnSpPr>
            <a:stCxn id="78" idx="2"/>
            <a:endCxn id="75" idx="7"/>
          </p:cNvCxnSpPr>
          <p:nvPr/>
        </p:nvCxnSpPr>
        <p:spPr>
          <a:xfrm>
            <a:off x="3708420" y="3280207"/>
            <a:ext cx="2137850" cy="1331471"/>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85" name="直接箭头连接符 84"/>
          <p:cNvCxnSpPr>
            <a:endCxn id="74" idx="11"/>
          </p:cNvCxnSpPr>
          <p:nvPr/>
        </p:nvCxnSpPr>
        <p:spPr>
          <a:xfrm flipH="1">
            <a:off x="1881362" y="3309237"/>
            <a:ext cx="1703687" cy="123388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8022522" y="1672058"/>
            <a:ext cx="3878740" cy="4801314"/>
          </a:xfrm>
          <a:prstGeom prst="rect">
            <a:avLst/>
          </a:prstGeom>
        </p:spPr>
        <p:txBody>
          <a:bodyPr wrap="square">
            <a:spAutoFit/>
          </a:bodyPr>
          <a:lstStyle/>
          <a:p>
            <a:pPr algn="just"/>
            <a:r>
              <a:rPr lang="en-US" altLang="zh-CN" dirty="0">
                <a:latin typeface="Times New Roman" panose="02020603050405020304" pitchFamily="18" charset="0"/>
                <a:cs typeface="Times New Roman" panose="02020603050405020304" pitchFamily="18" charset="0"/>
              </a:rPr>
              <a:t>Scenario: </a:t>
            </a:r>
          </a:p>
          <a:p>
            <a:pPr algn="just"/>
            <a:endParaRPr lang="en-US" altLang="zh-CN" dirty="0">
              <a:latin typeface="Times New Roman" panose="02020603050405020304" pitchFamily="18" charset="0"/>
              <a:cs typeface="Times New Roman" panose="02020603050405020304" pitchFamily="18" charset="0"/>
            </a:endParaRPr>
          </a:p>
          <a:p>
            <a:pPr algn="just"/>
            <a:r>
              <a:rPr lang="en-US" altLang="zh-CN" dirty="0">
                <a:latin typeface="Times New Roman" panose="02020603050405020304" pitchFamily="18" charset="0"/>
                <a:cs typeface="Times New Roman" panose="02020603050405020304" pitchFamily="18" charset="0"/>
              </a:rPr>
              <a:t>We would like to see ONAP can provide the capability of above functions. For example, based on the current CCVPN and </a:t>
            </a:r>
            <a:r>
              <a:rPr lang="en-US" altLang="zh-CN" dirty="0" err="1">
                <a:latin typeface="Times New Roman" panose="02020603050405020304" pitchFamily="18" charset="0"/>
                <a:cs typeface="Times New Roman" panose="02020603050405020304" pitchFamily="18" charset="0"/>
              </a:rPr>
              <a:t>vFW</a:t>
            </a:r>
            <a:r>
              <a:rPr lang="en-US" altLang="zh-CN" dirty="0">
                <a:latin typeface="Times New Roman" panose="02020603050405020304" pitchFamily="18" charset="0"/>
                <a:cs typeface="Times New Roman" panose="02020603050405020304" pitchFamily="18" charset="0"/>
              </a:rPr>
              <a:t> use case, when customer get service like CCVPN established and want add </a:t>
            </a:r>
            <a:r>
              <a:rPr lang="en-US" altLang="zh-CN" dirty="0" err="1">
                <a:latin typeface="Times New Roman" panose="02020603050405020304" pitchFamily="18" charset="0"/>
                <a:cs typeface="Times New Roman" panose="02020603050405020304" pitchFamily="18" charset="0"/>
              </a:rPr>
              <a:t>vFW</a:t>
            </a:r>
            <a:r>
              <a:rPr lang="en-US" altLang="zh-CN" dirty="0">
                <a:latin typeface="Times New Roman" panose="02020603050405020304" pitchFamily="18" charset="0"/>
                <a:cs typeface="Times New Roman" panose="02020603050405020304" pitchFamily="18" charset="0"/>
              </a:rPr>
              <a:t> service, ONAP can automate the way virtual network connections being set up to handle traffic flows. In this case, the SO and SDNC could take chain of services and apply them to different traffic flows depending on the source, destination or type of traffic, which may require a number of manual steps in traditional way. </a:t>
            </a:r>
            <a:endParaRPr lang="zh-CN" altLang="en-US" dirty="0">
              <a:latin typeface="Times New Roman" panose="02020603050405020304" pitchFamily="18" charset="0"/>
              <a:cs typeface="Times New Roman" panose="02020603050405020304" pitchFamily="18" charset="0"/>
            </a:endParaRPr>
          </a:p>
        </p:txBody>
      </p:sp>
      <p:sp>
        <p:nvSpPr>
          <p:cNvPr id="87" name="圆角矩形 86"/>
          <p:cNvSpPr/>
          <p:nvPr/>
        </p:nvSpPr>
        <p:spPr>
          <a:xfrm>
            <a:off x="6437105" y="5544437"/>
            <a:ext cx="892629" cy="2902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a:t>
            </a:r>
            <a:endParaRPr lang="zh-CN" altLang="en-US" b="1" dirty="0"/>
          </a:p>
        </p:txBody>
      </p:sp>
      <p:sp>
        <p:nvSpPr>
          <p:cNvPr id="88" name="矩形 87"/>
          <p:cNvSpPr/>
          <p:nvPr/>
        </p:nvSpPr>
        <p:spPr>
          <a:xfrm>
            <a:off x="531621" y="1154279"/>
            <a:ext cx="2436886" cy="400110"/>
          </a:xfrm>
          <a:prstGeom prst="rect">
            <a:avLst/>
          </a:prstGeom>
        </p:spPr>
        <p:txBody>
          <a:bodyPr wrap="none">
            <a:spAutoFit/>
          </a:bodyPr>
          <a:lstStyle/>
          <a:p>
            <a:pPr marL="285750" indent="-285750">
              <a:buFont typeface="Wingdings" panose="05000000000000000000" pitchFamily="2" charset="2"/>
              <a:buChar char="l"/>
            </a:pPr>
            <a:r>
              <a:rPr lang="en-US" altLang="zh-CN" sz="2000" b="1" dirty="0">
                <a:solidFill>
                  <a:srgbClr val="333333"/>
                </a:solidFill>
                <a:latin typeface="Arial"/>
              </a:rPr>
              <a:t>Overall Diagram</a:t>
            </a:r>
            <a:endParaRPr lang="zh-CN" altLang="en-US" sz="2000" b="1" dirty="0">
              <a:solidFill>
                <a:srgbClr val="333333"/>
              </a:solidFill>
              <a:latin typeface="Arial"/>
            </a:endParaRPr>
          </a:p>
        </p:txBody>
      </p:sp>
      <p:cxnSp>
        <p:nvCxnSpPr>
          <p:cNvPr id="89" name="直接箭头连接符 88"/>
          <p:cNvCxnSpPr/>
          <p:nvPr/>
        </p:nvCxnSpPr>
        <p:spPr>
          <a:xfrm>
            <a:off x="6913055" y="2394179"/>
            <a:ext cx="7848" cy="194261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690831" y="215043"/>
            <a:ext cx="8491827" cy="54744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800" b="1" dirty="0">
                <a:solidFill>
                  <a:schemeClr val="bg1"/>
                </a:solidFill>
                <a:latin typeface="等线"/>
                <a:ea typeface="+mn-ea"/>
                <a:cs typeface="+mn-cs"/>
              </a:rPr>
              <a:t>CCVPN SFC Service Instantiation Flow</a:t>
            </a:r>
            <a:endParaRPr lang="en-GB" sz="2800" b="1" dirty="0">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452B378F-E5BE-4854-A477-171AB9639842}"/>
              </a:ext>
            </a:extLst>
          </p:cNvPr>
          <p:cNvPicPr>
            <a:picLocks noChangeAspect="1"/>
          </p:cNvPicPr>
          <p:nvPr/>
        </p:nvPicPr>
        <p:blipFill>
          <a:blip r:embed="rId3"/>
          <a:stretch>
            <a:fillRect/>
          </a:stretch>
        </p:blipFill>
        <p:spPr>
          <a:xfrm>
            <a:off x="968875" y="1084215"/>
            <a:ext cx="9791489" cy="5773785"/>
          </a:xfrm>
          <a:prstGeom prst="rect">
            <a:avLst/>
          </a:prstGeom>
        </p:spPr>
      </p:pic>
    </p:spTree>
    <p:extLst>
      <p:ext uri="{BB962C8B-B14F-4D97-AF65-F5344CB8AC3E}">
        <p14:creationId xmlns:p14="http://schemas.microsoft.com/office/powerpoint/2010/main" val="2631622422"/>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690831" y="215043"/>
            <a:ext cx="8491827" cy="54744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800" b="1" dirty="0">
                <a:solidFill>
                  <a:schemeClr val="bg1"/>
                </a:solidFill>
                <a:latin typeface="等线"/>
                <a:ea typeface="+mn-ea"/>
                <a:cs typeface="+mn-cs"/>
              </a:rPr>
              <a:t>CCVPN SFC Service Instantiation Flow</a:t>
            </a:r>
            <a:endParaRPr lang="en-GB" sz="2800" b="1" dirty="0">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id="{9DF6B964-7978-4D1D-873A-E20A79795F16}"/>
              </a:ext>
            </a:extLst>
          </p:cNvPr>
          <p:cNvSpPr txBox="1"/>
          <p:nvPr/>
        </p:nvSpPr>
        <p:spPr>
          <a:xfrm>
            <a:off x="434715" y="1274164"/>
            <a:ext cx="11512446" cy="3693319"/>
          </a:xfrm>
          <a:prstGeom prst="rect">
            <a:avLst/>
          </a:prstGeom>
          <a:noFill/>
        </p:spPr>
        <p:txBody>
          <a:bodyPr wrap="square" rtlCol="0">
            <a:spAutoFit/>
          </a:bodyPr>
          <a:lstStyle/>
          <a:p>
            <a:endParaRPr lang="en-US" altLang="zh-CN" dirty="0"/>
          </a:p>
          <a:p>
            <a:r>
              <a:rPr lang="en-US" altLang="zh-CN" dirty="0">
                <a:latin typeface="Times New Roman" panose="02020603050405020304" pitchFamily="18" charset="0"/>
                <a:cs typeface="Times New Roman" panose="02020603050405020304" pitchFamily="18" charset="0"/>
              </a:rPr>
              <a:t>0. SDC design NS with SFC</a:t>
            </a:r>
            <a:r>
              <a:rPr lang="zh-CN" altLang="en-US"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NS manually written</a:t>
            </a:r>
            <a:r>
              <a:rPr lang="zh-CN" altLang="en-US"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then put into SDC</a:t>
            </a:r>
          </a:p>
          <a:p>
            <a:r>
              <a:rPr lang="en-US" altLang="zh-CN" dirty="0">
                <a:latin typeface="Times New Roman" panose="02020603050405020304" pitchFamily="18" charset="0"/>
                <a:cs typeface="Times New Roman" panose="02020603050405020304" pitchFamily="18" charset="0"/>
              </a:rPr>
              <a:t>1. UUI---&gt;SO: Update CCVPN service with adding new NS</a:t>
            </a:r>
          </a:p>
          <a:p>
            <a:r>
              <a:rPr lang="en-US" altLang="zh-CN" dirty="0">
                <a:latin typeface="Times New Roman" panose="02020603050405020304" pitchFamily="18" charset="0"/>
                <a:cs typeface="Times New Roman" panose="02020603050405020304" pitchFamily="18" charset="0"/>
              </a:rPr>
              <a:t>2. SO---&gt;AAI,SDC Catalog: Query AAI and Get Svc Template from SDC Catalog</a:t>
            </a:r>
          </a:p>
          <a:p>
            <a:r>
              <a:rPr lang="en-US" altLang="zh-CN" dirty="0">
                <a:latin typeface="Times New Roman" panose="02020603050405020304" pitchFamily="18" charset="0"/>
                <a:cs typeface="Times New Roman" panose="02020603050405020304" pitchFamily="18" charset="0"/>
              </a:rPr>
              <a:t>3. SO---&gt;VFC: Create &amp; Instantiate NS instance (including SFC)</a:t>
            </a:r>
          </a:p>
          <a:p>
            <a:r>
              <a:rPr lang="en-US" altLang="zh-CN" dirty="0">
                <a:latin typeface="Times New Roman" panose="02020603050405020304" pitchFamily="18" charset="0"/>
                <a:cs typeface="Times New Roman" panose="02020603050405020304" pitchFamily="18" charset="0"/>
              </a:rPr>
              <a:t>4. VFC---&gt;SDC Catalog: download NS package and VNF package</a:t>
            </a:r>
          </a:p>
          <a:p>
            <a:r>
              <a:rPr lang="en-US" altLang="zh-CN" dirty="0">
                <a:latin typeface="Times New Roman" panose="02020603050405020304" pitchFamily="18" charset="0"/>
                <a:cs typeface="Times New Roman" panose="02020603050405020304" pitchFamily="18" charset="0"/>
              </a:rPr>
              <a:t>5. VFC: Calculate SFP</a:t>
            </a:r>
          </a:p>
          <a:p>
            <a:r>
              <a:rPr lang="en-US" altLang="zh-CN" dirty="0">
                <a:latin typeface="Times New Roman" panose="02020603050405020304" pitchFamily="18" charset="0"/>
                <a:cs typeface="Times New Roman" panose="02020603050405020304" pitchFamily="18" charset="0"/>
              </a:rPr>
              <a:t>6. VFC: Create NS, VNF,VL</a:t>
            </a:r>
          </a:p>
          <a:p>
            <a:r>
              <a:rPr lang="en-US" altLang="zh-CN" dirty="0">
                <a:latin typeface="Times New Roman" panose="02020603050405020304" pitchFamily="18" charset="0"/>
                <a:cs typeface="Times New Roman" panose="02020603050405020304" pitchFamily="18" charset="0"/>
              </a:rPr>
              <a:t>    VFC ---&gt;</a:t>
            </a:r>
            <a:r>
              <a:rPr lang="en-US" altLang="zh-CN" dirty="0" err="1">
                <a:latin typeface="Times New Roman" panose="02020603050405020304" pitchFamily="18" charset="0"/>
                <a:cs typeface="Times New Roman" panose="02020603050405020304" pitchFamily="18" charset="0"/>
              </a:rPr>
              <a:t>MCloud</a:t>
            </a:r>
            <a:r>
              <a:rPr lang="en-US" altLang="zh-CN" dirty="0">
                <a:latin typeface="Times New Roman" panose="02020603050405020304" pitchFamily="18" charset="0"/>
                <a:cs typeface="Times New Roman" panose="02020603050405020304" pitchFamily="18" charset="0"/>
              </a:rPr>
              <a:t> : create VM, network,.....  ---&gt;</a:t>
            </a:r>
            <a:r>
              <a:rPr lang="en-US" altLang="zh-CN" dirty="0" err="1">
                <a:latin typeface="Times New Roman" panose="02020603050405020304" pitchFamily="18" charset="0"/>
                <a:cs typeface="Times New Roman" panose="02020603050405020304" pitchFamily="18" charset="0"/>
              </a:rPr>
              <a:t>openstack</a:t>
            </a:r>
            <a:r>
              <a:rPr lang="en-US" altLang="zh-CN" dirty="0">
                <a:latin typeface="Times New Roman" panose="02020603050405020304" pitchFamily="18" charset="0"/>
                <a:cs typeface="Times New Roman" panose="02020603050405020304" pitchFamily="18" charset="0"/>
              </a:rPr>
              <a:t>,....</a:t>
            </a:r>
          </a:p>
          <a:p>
            <a:r>
              <a:rPr lang="en-US" altLang="zh-CN" dirty="0">
                <a:latin typeface="Times New Roman" panose="02020603050405020304" pitchFamily="18" charset="0"/>
                <a:cs typeface="Times New Roman" panose="02020603050405020304" pitchFamily="18" charset="0"/>
              </a:rPr>
              <a:t>7. VFC : create VNFFG,SFC</a:t>
            </a:r>
          </a:p>
          <a:p>
            <a:r>
              <a:rPr lang="en-US" altLang="zh-CN" dirty="0">
                <a:latin typeface="Times New Roman" panose="02020603050405020304" pitchFamily="18" charset="0"/>
                <a:cs typeface="Times New Roman" panose="02020603050405020304" pitchFamily="18" charset="0"/>
              </a:rPr>
              <a:t>    VFC ---&gt;</a:t>
            </a:r>
            <a:r>
              <a:rPr lang="en-US" altLang="zh-CN" dirty="0" err="1">
                <a:latin typeface="Times New Roman" panose="02020603050405020304" pitchFamily="18" charset="0"/>
                <a:cs typeface="Times New Roman" panose="02020603050405020304" pitchFamily="18" charset="0"/>
              </a:rPr>
              <a:t>MCloud</a:t>
            </a:r>
            <a:r>
              <a:rPr lang="en-US" altLang="zh-CN" dirty="0">
                <a:latin typeface="Times New Roman" panose="02020603050405020304" pitchFamily="18" charset="0"/>
                <a:cs typeface="Times New Roman" panose="02020603050405020304" pitchFamily="18" charset="0"/>
              </a:rPr>
              <a:t> : port pair, port chain, ...  ----&gt;</a:t>
            </a:r>
            <a:r>
              <a:rPr lang="en-US" altLang="zh-CN" dirty="0" err="1">
                <a:latin typeface="Times New Roman" panose="02020603050405020304" pitchFamily="18" charset="0"/>
                <a:cs typeface="Times New Roman" panose="02020603050405020304" pitchFamily="18" charset="0"/>
              </a:rPr>
              <a:t>openstack</a:t>
            </a:r>
            <a:r>
              <a:rPr lang="en-US" altLang="zh-CN" dirty="0">
                <a:latin typeface="Times New Roman" panose="02020603050405020304" pitchFamily="18" charset="0"/>
                <a:cs typeface="Times New Roman" panose="02020603050405020304" pitchFamily="18" charset="0"/>
              </a:rPr>
              <a:t>,....</a:t>
            </a:r>
          </a:p>
          <a:p>
            <a:r>
              <a:rPr lang="en-US" altLang="zh-CN" dirty="0">
                <a:latin typeface="Times New Roman" panose="02020603050405020304" pitchFamily="18" charset="0"/>
                <a:cs typeface="Times New Roman" panose="02020603050405020304" pitchFamily="18" charset="0"/>
              </a:rPr>
              <a:t>8.VFC ----&gt;AAI:</a:t>
            </a:r>
            <a:r>
              <a:rPr lang="zh-CN" altLang="en-US" dirty="0">
                <a:latin typeface="Times New Roman" panose="02020603050405020304" pitchFamily="18" charset="0"/>
                <a:cs typeface="Times New Roman" panose="02020603050405020304" pitchFamily="18" charset="0"/>
              </a:rPr>
              <a:t> </a:t>
            </a:r>
            <a:r>
              <a:rPr lang="en-US" altLang="zh-CN">
                <a:latin typeface="Times New Roman" panose="02020603050405020304" pitchFamily="18" charset="0"/>
                <a:cs typeface="Times New Roman" panose="02020603050405020304" pitchFamily="18" charset="0"/>
              </a:rPr>
              <a:t>Save </a:t>
            </a:r>
            <a:r>
              <a:rPr lang="en-US" altLang="zh-CN" dirty="0">
                <a:latin typeface="Times New Roman" panose="02020603050405020304" pitchFamily="18" charset="0"/>
                <a:cs typeface="Times New Roman" panose="02020603050405020304" pitchFamily="18" charset="0"/>
              </a:rPr>
              <a:t>resource data to the database</a:t>
            </a:r>
          </a:p>
          <a:p>
            <a:endParaRPr lang="zh-CN" altLang="en-US" dirty="0"/>
          </a:p>
        </p:txBody>
      </p:sp>
    </p:spTree>
    <p:extLst>
      <p:ext uri="{BB962C8B-B14F-4D97-AF65-F5344CB8AC3E}">
        <p14:creationId xmlns:p14="http://schemas.microsoft.com/office/powerpoint/2010/main" val="3696998718"/>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9">
            <a:extLst>
              <a:ext uri="{FF2B5EF4-FFF2-40B4-BE49-F238E27FC236}">
                <a16:creationId xmlns:a16="http://schemas.microsoft.com/office/drawing/2014/main" id="{0DC1025B-AE50-49CC-8608-31E5BE792EFB}"/>
              </a:ext>
            </a:extLst>
          </p:cNvPr>
          <p:cNvSpPr>
            <a:spLocks noGrp="1"/>
          </p:cNvSpPr>
          <p:nvPr/>
        </p:nvSpPr>
        <p:spPr>
          <a:xfrm>
            <a:off x="2882336" y="2814320"/>
            <a:ext cx="6427328" cy="1229360"/>
          </a:xfrm>
          <a:prstGeom prst="rect">
            <a:avLst/>
          </a:prstGeom>
        </p:spPr>
        <p:txBody>
          <a:bodyPr vert="horz" wrap="square" lIns="0" tIns="0" rIns="0" bIns="0" rtlCol="0" anchor="b">
            <a:noAutofit/>
          </a:bodyPr>
          <a:lstStyle>
            <a:lvl1pPr algn="l" defTabSz="914400" rtl="0" eaLnBrk="1" latinLnBrk="0" hangingPunct="1">
              <a:lnSpc>
                <a:spcPct val="90000"/>
              </a:lnSpc>
              <a:spcBef>
                <a:spcPct val="0"/>
              </a:spcBef>
              <a:buNone/>
              <a:defRPr sz="5000" b="0" kern="1200" cap="none" baseline="0">
                <a:solidFill>
                  <a:schemeClr val="accent2"/>
                </a:solidFill>
                <a:latin typeface="+mj-lt"/>
                <a:ea typeface="+mj-ea"/>
                <a:cs typeface="+mj-cs"/>
              </a:defRPr>
            </a:lvl1pPr>
          </a:lstStyle>
          <a:p>
            <a:r>
              <a:rPr lang="en-US" dirty="0">
                <a:solidFill>
                  <a:schemeClr val="tx1"/>
                </a:solidFill>
              </a:rPr>
              <a:t>Thank You</a:t>
            </a:r>
          </a:p>
        </p:txBody>
      </p:sp>
    </p:spTree>
    <p:extLst>
      <p:ext uri="{BB962C8B-B14F-4D97-AF65-F5344CB8AC3E}">
        <p14:creationId xmlns:p14="http://schemas.microsoft.com/office/powerpoint/2010/main" val="3171523467"/>
      </p:ext>
    </p:extLst>
  </p:cSld>
  <p:clrMapOvr>
    <a:masterClrMapping/>
  </p:clrMapOvr>
  <p:transition>
    <p:wipe dir="r"/>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869</TotalTime>
  <Words>363</Words>
  <Application>Microsoft Office PowerPoint</Application>
  <PresentationFormat>宽屏</PresentationFormat>
  <Paragraphs>40</Paragraphs>
  <Slides>5</Slides>
  <Notes>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vt:i4>
      </vt:variant>
    </vt:vector>
  </HeadingPairs>
  <TitlesOfParts>
    <vt:vector size="14" baseType="lpstr">
      <vt:lpstr>Metropolis Light</vt:lpstr>
      <vt:lpstr>等线</vt:lpstr>
      <vt:lpstr>等线 Light</vt:lpstr>
      <vt:lpstr>微软雅黑</vt:lpstr>
      <vt:lpstr>Arial</vt:lpstr>
      <vt:lpstr>Calibri</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 佳聪</dc:creator>
  <cp:lastModifiedBy>huang zhe</cp:lastModifiedBy>
  <cp:revision>39</cp:revision>
  <dcterms:created xsi:type="dcterms:W3CDTF">2018-12-03T06:03:44Z</dcterms:created>
  <dcterms:modified xsi:type="dcterms:W3CDTF">2019-01-04T11:54:31Z</dcterms:modified>
</cp:coreProperties>
</file>