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78" r:id="rId4"/>
    <p:sldId id="27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0B4322-A8D1-40F8-BC43-C8B6E40C381C}" v="13" dt="2018-08-08T09:25:35.0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394" autoAdjust="0"/>
  </p:normalViewPr>
  <p:slideViewPr>
    <p:cSldViewPr snapToGrid="0" snapToObjects="1">
      <p:cViewPr>
        <p:scale>
          <a:sx n="76" d="100"/>
          <a:sy n="76" d="100"/>
        </p:scale>
        <p:origin x="-504" y="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Fixing+Vulnerabilities+in+the+ONAP+Code+Base" TargetMode="External"/><Relationship Id="rId2" Type="http://schemas.openxmlformats.org/officeDocument/2006/relationships/hyperlink" Target="https://lfprojects.org/policies/code-of-conduct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onap.org/display/DW/OJSI+Tickets+Statu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ONAP Security Meeting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2019-0</a:t>
            </a:r>
            <a:r>
              <a:rPr lang="pl-PL" dirty="0"/>
              <a:t>7</a:t>
            </a:r>
            <a:r>
              <a:rPr lang="en-US" dirty="0" smtClean="0"/>
              <a:t>-</a:t>
            </a:r>
            <a:r>
              <a:rPr lang="pl-PL" dirty="0" smtClean="0"/>
              <a:t>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Topics General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960538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Agenda topics are driven from Jira.</a:t>
            </a:r>
          </a:p>
          <a:p>
            <a:r>
              <a:rPr lang="en-US" sz="2800" dirty="0"/>
              <a:t>Security sub-committee Jira Kanban board: </a:t>
            </a:r>
            <a:endParaRPr lang="pl-PL" sz="2800" dirty="0" smtClean="0"/>
          </a:p>
          <a:p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://jira.onap.org/secure/RapidBoard.jspa?rapidView=103</a:t>
            </a:r>
            <a:r>
              <a:rPr lang="en-US" sz="2800" dirty="0"/>
              <a:t> </a:t>
            </a:r>
          </a:p>
          <a:p>
            <a:r>
              <a:rPr lang="en-US" sz="2800" dirty="0"/>
              <a:t>As viewed in the security sub-committee coordination page: </a:t>
            </a:r>
          </a:p>
          <a:p>
            <a:r>
              <a:rPr lang="en-US" sz="2800" dirty="0">
                <a:hlinkClick r:id="rId3"/>
              </a:rPr>
              <a:t>https://wiki.onap.org/display/DW/ONAP+Security+coordination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Agenda &amp; Minutes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710790"/>
            <a:ext cx="12191999" cy="5579433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en-GB" sz="700" dirty="0" smtClean="0"/>
          </a:p>
          <a:p>
            <a:r>
              <a:rPr lang="pl-PL" sz="1800" dirty="0" smtClean="0"/>
              <a:t>Feedback from </a:t>
            </a:r>
            <a:r>
              <a:rPr lang="pl-PL" sz="1800" dirty="0" err="1" smtClean="0"/>
              <a:t>an</a:t>
            </a:r>
            <a:r>
              <a:rPr lang="pl-PL" sz="1800" dirty="0" smtClean="0"/>
              <a:t> </a:t>
            </a:r>
            <a:r>
              <a:rPr lang="pl-PL" sz="1800" dirty="0" err="1" smtClean="0"/>
              <a:t>experiment</a:t>
            </a:r>
            <a:r>
              <a:rPr lang="pl-PL" sz="1800" dirty="0" smtClean="0"/>
              <a:t> </a:t>
            </a:r>
            <a:r>
              <a:rPr lang="pl-PL" sz="1800" dirty="0"/>
              <a:t>with </a:t>
            </a:r>
            <a:r>
              <a:rPr lang="pl-PL" sz="1800" dirty="0" err="1"/>
              <a:t>scanning</a:t>
            </a:r>
            <a:r>
              <a:rPr lang="pl-PL" sz="1800" dirty="0"/>
              <a:t> ONAP </a:t>
            </a:r>
            <a:r>
              <a:rPr lang="pl-PL" sz="1800" dirty="0" err="1"/>
              <a:t>source</a:t>
            </a:r>
            <a:r>
              <a:rPr lang="pl-PL" sz="1800" dirty="0"/>
              <a:t> </a:t>
            </a:r>
            <a:r>
              <a:rPr lang="pl-PL" sz="1800" dirty="0" err="1"/>
              <a:t>code</a:t>
            </a:r>
            <a:r>
              <a:rPr lang="pl-PL" sz="1800" dirty="0"/>
              <a:t> with </a:t>
            </a:r>
            <a:r>
              <a:rPr lang="pl-PL" sz="1800" dirty="0" err="1" smtClean="0"/>
              <a:t>Coverity</a:t>
            </a:r>
            <a:r>
              <a:rPr lang="pl-PL" sz="1800" dirty="0" smtClean="0"/>
              <a:t> – Artem – </a:t>
            </a:r>
            <a:r>
              <a:rPr lang="pl-PL" sz="1800" dirty="0" err="1" smtClean="0"/>
              <a:t>moved</a:t>
            </a:r>
            <a:r>
              <a:rPr lang="pl-PL" sz="1800" dirty="0" smtClean="0"/>
              <a:t> for the </a:t>
            </a:r>
            <a:r>
              <a:rPr lang="pl-PL" sz="1800" dirty="0" err="1" smtClean="0"/>
              <a:t>next</a:t>
            </a:r>
            <a:r>
              <a:rPr lang="pl-PL" sz="1800" dirty="0" smtClean="0"/>
              <a:t> </a:t>
            </a:r>
            <a:r>
              <a:rPr lang="pl-PL" sz="1800" dirty="0" err="1" smtClean="0"/>
              <a:t>meeting</a:t>
            </a:r>
            <a:endParaRPr lang="pl-PL" sz="1800" dirty="0" smtClean="0"/>
          </a:p>
          <a:p>
            <a:r>
              <a:rPr lang="en-US" sz="1800" dirty="0"/>
              <a:t>OJSI-190 </a:t>
            </a:r>
            <a:r>
              <a:rPr lang="pl-PL" sz="1800" dirty="0" smtClean="0"/>
              <a:t>- </a:t>
            </a:r>
            <a:r>
              <a:rPr lang="en-US" sz="1800" dirty="0" smtClean="0"/>
              <a:t>Portal </a:t>
            </a:r>
            <a:r>
              <a:rPr lang="en-US" sz="1800" dirty="0"/>
              <a:t>encrypting passwords</a:t>
            </a:r>
            <a:endParaRPr lang="pl-PL" sz="1800" dirty="0" smtClean="0"/>
          </a:p>
          <a:p>
            <a:r>
              <a:rPr lang="en-GB" sz="1800" dirty="0" smtClean="0"/>
              <a:t>Status Updates:</a:t>
            </a:r>
          </a:p>
          <a:p>
            <a:pPr lvl="1"/>
            <a:r>
              <a:rPr lang="en-GB" sz="1800" dirty="0" smtClean="0"/>
              <a:t>Known vulnerabilities proposals:</a:t>
            </a:r>
          </a:p>
          <a:p>
            <a:pPr lvl="2"/>
            <a:r>
              <a:rPr lang="en-GB" sz="1400" dirty="0" smtClean="0"/>
              <a:t>Hibernate </a:t>
            </a:r>
            <a:r>
              <a:rPr lang="pl-PL" sz="1400" dirty="0" err="1" smtClean="0"/>
              <a:t>validator</a:t>
            </a:r>
            <a:r>
              <a:rPr lang="pl-PL" sz="1400" dirty="0" smtClean="0"/>
              <a:t> </a:t>
            </a:r>
            <a:r>
              <a:rPr lang="en-GB" sz="1400" dirty="0" smtClean="0"/>
              <a:t>might </a:t>
            </a:r>
            <a:r>
              <a:rPr lang="pl-PL" sz="1400" dirty="0" smtClean="0"/>
              <a:t>not </a:t>
            </a:r>
            <a:r>
              <a:rPr lang="pl-PL" sz="1400" dirty="0" err="1" smtClean="0"/>
              <a:t>catch</a:t>
            </a:r>
            <a:r>
              <a:rPr lang="pl-PL" sz="1400" dirty="0" smtClean="0"/>
              <a:t> </a:t>
            </a:r>
            <a:r>
              <a:rPr lang="pl-PL" sz="1400" dirty="0" err="1" smtClean="0"/>
              <a:t>all</a:t>
            </a:r>
            <a:r>
              <a:rPr lang="pl-PL" sz="1400" dirty="0" smtClean="0"/>
              <a:t> the </a:t>
            </a:r>
            <a:r>
              <a:rPr lang="en-GB" sz="1400" dirty="0" smtClean="0"/>
              <a:t>XSS</a:t>
            </a:r>
            <a:r>
              <a:rPr lang="pl-PL" sz="1400" dirty="0" smtClean="0"/>
              <a:t> </a:t>
            </a:r>
            <a:r>
              <a:rPr lang="pl-PL" sz="1400" dirty="0" err="1" smtClean="0"/>
              <a:t>attacs</a:t>
            </a:r>
            <a:r>
              <a:rPr lang="en-GB" sz="1400" dirty="0" smtClean="0"/>
              <a:t> – Krzysztof</a:t>
            </a:r>
          </a:p>
          <a:p>
            <a:pPr lvl="3"/>
            <a:r>
              <a:rPr lang="en-GB" sz="1200" dirty="0" err="1" smtClean="0"/>
              <a:t>Redhat</a:t>
            </a:r>
            <a:r>
              <a:rPr lang="en-GB" sz="1200" dirty="0" smtClean="0"/>
              <a:t> still confirming (ticket # 491472)</a:t>
            </a:r>
            <a:r>
              <a:rPr lang="pl-PL" sz="1200" dirty="0" smtClean="0"/>
              <a:t> – </a:t>
            </a:r>
            <a:r>
              <a:rPr lang="pl-PL" sz="1200" dirty="0" smtClean="0">
                <a:solidFill>
                  <a:schemeClr val="accent6"/>
                </a:solidFill>
              </a:rPr>
              <a:t>no feedback </a:t>
            </a:r>
            <a:r>
              <a:rPr lang="pl-PL" sz="1200" dirty="0" err="1" smtClean="0">
                <a:solidFill>
                  <a:schemeClr val="accent6"/>
                </a:solidFill>
              </a:rPr>
              <a:t>so</a:t>
            </a:r>
            <a:r>
              <a:rPr lang="pl-PL" sz="1200" dirty="0" smtClean="0">
                <a:solidFill>
                  <a:schemeClr val="accent6"/>
                </a:solidFill>
              </a:rPr>
              <a:t> far for </a:t>
            </a:r>
            <a:r>
              <a:rPr lang="pl-PL" sz="1200" dirty="0" err="1" smtClean="0">
                <a:solidFill>
                  <a:schemeClr val="accent6"/>
                </a:solidFill>
              </a:rPr>
              <a:t>last</a:t>
            </a:r>
            <a:r>
              <a:rPr lang="pl-PL" sz="1200" dirty="0" smtClean="0">
                <a:solidFill>
                  <a:schemeClr val="accent6"/>
                </a:solidFill>
              </a:rPr>
              <a:t> 5 </a:t>
            </a:r>
            <a:r>
              <a:rPr lang="pl-PL" sz="1200" dirty="0" err="1" smtClean="0">
                <a:solidFill>
                  <a:schemeClr val="accent6"/>
                </a:solidFill>
              </a:rPr>
              <a:t>days</a:t>
            </a:r>
            <a:r>
              <a:rPr lang="pl-PL" sz="1200" dirty="0" smtClean="0">
                <a:solidFill>
                  <a:schemeClr val="accent6"/>
                </a:solidFill>
              </a:rPr>
              <a:t> – to be </a:t>
            </a:r>
            <a:r>
              <a:rPr lang="pl-PL" sz="1200" dirty="0" err="1" smtClean="0">
                <a:solidFill>
                  <a:schemeClr val="accent6"/>
                </a:solidFill>
              </a:rPr>
              <a:t>reviewed</a:t>
            </a:r>
            <a:r>
              <a:rPr lang="pl-PL" sz="1200" dirty="0" smtClean="0">
                <a:solidFill>
                  <a:schemeClr val="accent6"/>
                </a:solidFill>
              </a:rPr>
              <a:t> by end of </a:t>
            </a:r>
            <a:r>
              <a:rPr lang="pl-PL" sz="1200" dirty="0" err="1" smtClean="0">
                <a:solidFill>
                  <a:schemeClr val="accent6"/>
                </a:solidFill>
              </a:rPr>
              <a:t>next</a:t>
            </a:r>
            <a:r>
              <a:rPr lang="pl-PL" sz="1200" dirty="0" smtClean="0">
                <a:solidFill>
                  <a:schemeClr val="accent6"/>
                </a:solidFill>
              </a:rPr>
              <a:t> </a:t>
            </a:r>
            <a:r>
              <a:rPr lang="pl-PL" sz="1200" dirty="0" err="1" smtClean="0">
                <a:solidFill>
                  <a:schemeClr val="accent6"/>
                </a:solidFill>
              </a:rPr>
              <a:t>week</a:t>
            </a:r>
            <a:r>
              <a:rPr lang="pl-PL" sz="1200" dirty="0" smtClean="0">
                <a:solidFill>
                  <a:schemeClr val="accent6"/>
                </a:solidFill>
              </a:rPr>
              <a:t> (26th of </a:t>
            </a:r>
            <a:r>
              <a:rPr lang="pl-PL" sz="1200" dirty="0" err="1" smtClean="0">
                <a:solidFill>
                  <a:schemeClr val="accent6"/>
                </a:solidFill>
              </a:rPr>
              <a:t>July</a:t>
            </a:r>
            <a:r>
              <a:rPr lang="pl-PL" sz="1200" dirty="0" smtClean="0">
                <a:solidFill>
                  <a:schemeClr val="accent6"/>
                </a:solidFill>
              </a:rPr>
              <a:t>)</a:t>
            </a:r>
            <a:endParaRPr lang="en-GB" sz="1200" dirty="0" smtClean="0">
              <a:solidFill>
                <a:schemeClr val="accent6"/>
              </a:solidFill>
            </a:endParaRPr>
          </a:p>
          <a:p>
            <a:pPr lvl="1"/>
            <a:r>
              <a:rPr lang="en-GB" sz="1800" dirty="0" smtClean="0"/>
              <a:t>Revision of Vulnerability Review Tables – Amy</a:t>
            </a:r>
            <a:r>
              <a:rPr lang="pl-PL" sz="1800" dirty="0" smtClean="0"/>
              <a:t>, </a:t>
            </a:r>
            <a:r>
              <a:rPr lang="pl-PL" sz="1800" dirty="0" smtClean="0">
                <a:solidFill>
                  <a:schemeClr val="accent6"/>
                </a:solidFill>
              </a:rPr>
              <a:t>for </a:t>
            </a:r>
            <a:r>
              <a:rPr lang="pl-PL" sz="1800" dirty="0" err="1" smtClean="0">
                <a:solidFill>
                  <a:schemeClr val="accent6"/>
                </a:solidFill>
              </a:rPr>
              <a:t>an</a:t>
            </a:r>
            <a:r>
              <a:rPr lang="pl-PL" sz="1800" dirty="0" smtClean="0">
                <a:solidFill>
                  <a:schemeClr val="accent6"/>
                </a:solidFill>
              </a:rPr>
              <a:t> </a:t>
            </a:r>
            <a:r>
              <a:rPr lang="pl-PL" sz="1800" dirty="0" err="1" smtClean="0">
                <a:solidFill>
                  <a:schemeClr val="accent6"/>
                </a:solidFill>
              </a:rPr>
              <a:t>effective</a:t>
            </a:r>
            <a:r>
              <a:rPr lang="pl-PL" sz="1800" dirty="0" smtClean="0">
                <a:solidFill>
                  <a:schemeClr val="accent6"/>
                </a:solidFill>
              </a:rPr>
              <a:t> </a:t>
            </a:r>
            <a:r>
              <a:rPr lang="pl-PL" sz="1800" dirty="0" err="1" smtClean="0">
                <a:solidFill>
                  <a:schemeClr val="accent6"/>
                </a:solidFill>
              </a:rPr>
              <a:t>vulnerability</a:t>
            </a:r>
            <a:r>
              <a:rPr lang="pl-PL" sz="1800" dirty="0" smtClean="0">
                <a:solidFill>
                  <a:schemeClr val="accent6"/>
                </a:solidFill>
              </a:rPr>
              <a:t> we </a:t>
            </a:r>
            <a:r>
              <a:rPr lang="pl-PL" sz="1800" dirty="0" err="1" smtClean="0">
                <a:solidFill>
                  <a:schemeClr val="accent6"/>
                </a:solidFill>
              </a:rPr>
              <a:t>put</a:t>
            </a:r>
            <a:r>
              <a:rPr lang="pl-PL" sz="1800" dirty="0" smtClean="0">
                <a:solidFill>
                  <a:schemeClr val="accent6"/>
                </a:solidFill>
              </a:rPr>
              <a:t> </a:t>
            </a:r>
            <a:r>
              <a:rPr lang="pl-PL" sz="1800" dirty="0" err="1" smtClean="0">
                <a:solidFill>
                  <a:schemeClr val="accent6"/>
                </a:solidFill>
              </a:rPr>
              <a:t>highest</a:t>
            </a:r>
            <a:r>
              <a:rPr lang="pl-PL" sz="1800" dirty="0" smtClean="0">
                <a:solidFill>
                  <a:schemeClr val="accent6"/>
                </a:solidFill>
              </a:rPr>
              <a:t> </a:t>
            </a:r>
            <a:r>
              <a:rPr lang="pl-PL" sz="1800" dirty="0" err="1" smtClean="0">
                <a:solidFill>
                  <a:schemeClr val="accent6"/>
                </a:solidFill>
              </a:rPr>
              <a:t>priority</a:t>
            </a:r>
            <a:r>
              <a:rPr lang="pl-PL" sz="1800" dirty="0" smtClean="0">
                <a:solidFill>
                  <a:schemeClr val="accent6"/>
                </a:solidFill>
              </a:rPr>
              <a:t> and for </a:t>
            </a:r>
            <a:r>
              <a:rPr lang="pl-PL" sz="1800" dirty="0" err="1" smtClean="0">
                <a:solidFill>
                  <a:schemeClr val="accent6"/>
                </a:solidFill>
              </a:rPr>
              <a:t>ineffective</a:t>
            </a:r>
            <a:r>
              <a:rPr lang="pl-PL" sz="1800" dirty="0" smtClean="0">
                <a:solidFill>
                  <a:schemeClr val="accent6"/>
                </a:solidFill>
              </a:rPr>
              <a:t> high</a:t>
            </a:r>
            <a:endParaRPr lang="en-GB" sz="1800" dirty="0" smtClean="0">
              <a:solidFill>
                <a:schemeClr val="accent6"/>
              </a:solidFill>
            </a:endParaRPr>
          </a:p>
          <a:p>
            <a:pPr lvl="1"/>
            <a:r>
              <a:rPr lang="en-GB" sz="1800" dirty="0" smtClean="0">
                <a:hlinkClick r:id="rId2"/>
              </a:rPr>
              <a:t>LF Projects Code of Conduct</a:t>
            </a:r>
            <a:r>
              <a:rPr lang="en-GB" sz="1800" dirty="0" smtClean="0"/>
              <a:t> affirmed by LFN TAC for all </a:t>
            </a:r>
            <a:r>
              <a:rPr lang="en-GB" sz="1800" dirty="0"/>
              <a:t>LFN </a:t>
            </a:r>
            <a:r>
              <a:rPr lang="en-GB" sz="1800" dirty="0" smtClean="0"/>
              <a:t>Projects</a:t>
            </a:r>
          </a:p>
          <a:p>
            <a:pPr lvl="2"/>
            <a:r>
              <a:rPr lang="en-GB" sz="1400" dirty="0" smtClean="0"/>
              <a:t>15 July PTL call -  All projects requested to answer CII Silver Badge </a:t>
            </a:r>
            <a:r>
              <a:rPr lang="en-GB" sz="1400" dirty="0" err="1" smtClean="0"/>
              <a:t>code_of_conduct</a:t>
            </a:r>
            <a:r>
              <a:rPr lang="en-GB" sz="1400" dirty="0" smtClean="0"/>
              <a:t> as </a:t>
            </a:r>
            <a:r>
              <a:rPr lang="en-GB" sz="1400" dirty="0" smtClean="0"/>
              <a:t>Met</a:t>
            </a:r>
            <a:r>
              <a:rPr lang="pl-PL" sz="1400" dirty="0" smtClean="0"/>
              <a:t> – </a:t>
            </a:r>
            <a:r>
              <a:rPr lang="pl-PL" sz="1400" dirty="0" err="1" smtClean="0">
                <a:solidFill>
                  <a:schemeClr val="accent6"/>
                </a:solidFill>
              </a:rPr>
              <a:t>so</a:t>
            </a:r>
            <a:r>
              <a:rPr lang="pl-PL" sz="1400" dirty="0" smtClean="0">
                <a:solidFill>
                  <a:schemeClr val="accent6"/>
                </a:solidFill>
              </a:rPr>
              <a:t> far not </a:t>
            </a:r>
            <a:r>
              <a:rPr lang="pl-PL" sz="1400" dirty="0" err="1" smtClean="0">
                <a:solidFill>
                  <a:schemeClr val="accent6"/>
                </a:solidFill>
              </a:rPr>
              <a:t>that</a:t>
            </a:r>
            <a:r>
              <a:rPr lang="pl-PL" sz="1400" dirty="0" smtClean="0">
                <a:solidFill>
                  <a:schemeClr val="accent6"/>
                </a:solidFill>
              </a:rPr>
              <a:t> </a:t>
            </a:r>
            <a:r>
              <a:rPr lang="pl-PL" sz="1400" dirty="0" err="1" smtClean="0">
                <a:solidFill>
                  <a:schemeClr val="accent6"/>
                </a:solidFill>
              </a:rPr>
              <a:t>many</a:t>
            </a:r>
            <a:r>
              <a:rPr lang="pl-PL" sz="1400" dirty="0" smtClean="0">
                <a:solidFill>
                  <a:schemeClr val="accent6"/>
                </a:solidFill>
              </a:rPr>
              <a:t> </a:t>
            </a:r>
            <a:r>
              <a:rPr lang="pl-PL" sz="1400" dirty="0" err="1" smtClean="0">
                <a:solidFill>
                  <a:schemeClr val="accent6"/>
                </a:solidFill>
              </a:rPr>
              <a:t>executed</a:t>
            </a:r>
            <a:r>
              <a:rPr lang="pl-PL" sz="1400" dirty="0" smtClean="0">
                <a:solidFill>
                  <a:schemeClr val="accent6"/>
                </a:solidFill>
              </a:rPr>
              <a:t> </a:t>
            </a:r>
            <a:r>
              <a:rPr lang="pl-PL" sz="1400" dirty="0" err="1" smtClean="0">
                <a:solidFill>
                  <a:schemeClr val="accent6"/>
                </a:solidFill>
              </a:rPr>
              <a:t>their</a:t>
            </a:r>
            <a:r>
              <a:rPr lang="pl-PL" sz="1400" dirty="0" smtClean="0">
                <a:solidFill>
                  <a:schemeClr val="accent6"/>
                </a:solidFill>
              </a:rPr>
              <a:t> </a:t>
            </a:r>
            <a:r>
              <a:rPr lang="pl-PL" sz="1400" dirty="0" err="1" smtClean="0">
                <a:solidFill>
                  <a:schemeClr val="accent6"/>
                </a:solidFill>
              </a:rPr>
              <a:t>action</a:t>
            </a:r>
            <a:r>
              <a:rPr lang="en-GB" sz="1400" dirty="0" smtClean="0"/>
              <a:t>. </a:t>
            </a:r>
            <a:endParaRPr lang="en-GB" sz="1400" dirty="0" smtClean="0"/>
          </a:p>
          <a:p>
            <a:pPr lvl="1"/>
            <a:r>
              <a:rPr lang="en-GB" sz="1800" dirty="0" smtClean="0"/>
              <a:t>CII Badging - presentation by Tony during last PTLs call on 1st of July:</a:t>
            </a:r>
          </a:p>
          <a:p>
            <a:pPr lvl="2"/>
            <a:r>
              <a:rPr lang="en-GB" sz="1400" dirty="0" smtClean="0"/>
              <a:t>Remind PTLs at the 7/15 call; send email to PTLs; Jira tickets will be raised if the PTLs do not answer the crypto questions in a timely manner</a:t>
            </a:r>
          </a:p>
          <a:p>
            <a:pPr lvl="2"/>
            <a:r>
              <a:rPr lang="en-GB" sz="1400" dirty="0" smtClean="0"/>
              <a:t>How to treat workarounds – Krzysztof</a:t>
            </a:r>
          </a:p>
          <a:p>
            <a:pPr lvl="3"/>
            <a:r>
              <a:rPr lang="en-GB" sz="1200" dirty="0" smtClean="0">
                <a:hlinkClick r:id="rId3"/>
              </a:rPr>
              <a:t>Draft wiki page</a:t>
            </a:r>
            <a:r>
              <a:rPr lang="en-GB" sz="1200" dirty="0" smtClean="0"/>
              <a:t> – Amy &amp; </a:t>
            </a:r>
            <a:r>
              <a:rPr lang="en-GB" sz="1200" dirty="0" smtClean="0"/>
              <a:t>Krzysztof</a:t>
            </a:r>
            <a:r>
              <a:rPr lang="pl-PL" sz="1200" dirty="0" smtClean="0"/>
              <a:t> – </a:t>
            </a:r>
            <a:r>
              <a:rPr lang="pl-PL" sz="1200" dirty="0" err="1" smtClean="0">
                <a:solidFill>
                  <a:schemeClr val="accent6"/>
                </a:solidFill>
              </a:rPr>
              <a:t>discussion</a:t>
            </a:r>
            <a:r>
              <a:rPr lang="pl-PL" sz="1200" dirty="0" smtClean="0">
                <a:solidFill>
                  <a:schemeClr val="accent6"/>
                </a:solidFill>
              </a:rPr>
              <a:t> on </a:t>
            </a:r>
            <a:r>
              <a:rPr lang="pl-PL" sz="1200" dirty="0" err="1" smtClean="0">
                <a:solidFill>
                  <a:schemeClr val="accent6"/>
                </a:solidFill>
              </a:rPr>
              <a:t>fixing</a:t>
            </a:r>
            <a:r>
              <a:rPr lang="pl-PL" sz="1200" dirty="0" smtClean="0">
                <a:solidFill>
                  <a:schemeClr val="accent6"/>
                </a:solidFill>
              </a:rPr>
              <a:t> </a:t>
            </a:r>
            <a:r>
              <a:rPr lang="pl-PL" sz="1200" dirty="0" err="1" smtClean="0">
                <a:solidFill>
                  <a:schemeClr val="accent6"/>
                </a:solidFill>
              </a:rPr>
              <a:t>vulnerabilities</a:t>
            </a:r>
            <a:r>
              <a:rPr lang="pl-PL" sz="1200" dirty="0" smtClean="0">
                <a:solidFill>
                  <a:schemeClr val="accent6"/>
                </a:solidFill>
              </a:rPr>
              <a:t> in the </a:t>
            </a:r>
            <a:r>
              <a:rPr lang="pl-PL" sz="1200" dirty="0" err="1" smtClean="0">
                <a:solidFill>
                  <a:schemeClr val="accent6"/>
                </a:solidFill>
              </a:rPr>
              <a:t>code</a:t>
            </a:r>
            <a:r>
              <a:rPr lang="pl-PL" sz="1200" dirty="0" smtClean="0">
                <a:solidFill>
                  <a:schemeClr val="accent6"/>
                </a:solidFill>
              </a:rPr>
              <a:t> </a:t>
            </a:r>
            <a:r>
              <a:rPr lang="pl-PL" sz="1200" dirty="0" err="1" smtClean="0">
                <a:solidFill>
                  <a:schemeClr val="accent6"/>
                </a:solidFill>
              </a:rPr>
              <a:t>base</a:t>
            </a:r>
            <a:r>
              <a:rPr lang="pl-PL" sz="1200" dirty="0" smtClean="0">
                <a:solidFill>
                  <a:schemeClr val="accent6"/>
                </a:solidFill>
              </a:rPr>
              <a:t> to be </a:t>
            </a:r>
            <a:r>
              <a:rPr lang="pl-PL" sz="1200" dirty="0" err="1" smtClean="0">
                <a:solidFill>
                  <a:schemeClr val="accent6"/>
                </a:solidFill>
              </a:rPr>
              <a:t>continued</a:t>
            </a:r>
            <a:r>
              <a:rPr lang="pl-PL" sz="1200" dirty="0" smtClean="0">
                <a:solidFill>
                  <a:schemeClr val="accent6"/>
                </a:solidFill>
              </a:rPr>
              <a:t> </a:t>
            </a:r>
            <a:r>
              <a:rPr lang="pl-PL" sz="1200" dirty="0" err="1" smtClean="0">
                <a:solidFill>
                  <a:schemeClr val="accent6"/>
                </a:solidFill>
              </a:rPr>
              <a:t>during</a:t>
            </a:r>
            <a:r>
              <a:rPr lang="pl-PL" sz="1200" dirty="0" smtClean="0">
                <a:solidFill>
                  <a:schemeClr val="accent6"/>
                </a:solidFill>
              </a:rPr>
              <a:t> the </a:t>
            </a:r>
            <a:r>
              <a:rPr lang="pl-PL" sz="1200" dirty="0" err="1" smtClean="0">
                <a:solidFill>
                  <a:schemeClr val="accent6"/>
                </a:solidFill>
              </a:rPr>
              <a:t>next</a:t>
            </a:r>
            <a:r>
              <a:rPr lang="pl-PL" sz="1200" dirty="0" smtClean="0">
                <a:solidFill>
                  <a:schemeClr val="accent6"/>
                </a:solidFill>
              </a:rPr>
              <a:t> SECCOM </a:t>
            </a:r>
            <a:r>
              <a:rPr lang="pl-PL" sz="1200" dirty="0" err="1" smtClean="0">
                <a:solidFill>
                  <a:schemeClr val="accent6"/>
                </a:solidFill>
              </a:rPr>
              <a:t>meeting</a:t>
            </a:r>
            <a:r>
              <a:rPr lang="pl-PL" sz="1200" dirty="0" smtClean="0">
                <a:solidFill>
                  <a:schemeClr val="accent6"/>
                </a:solidFill>
              </a:rPr>
              <a:t> on 23rd of </a:t>
            </a:r>
            <a:r>
              <a:rPr lang="pl-PL" sz="1200" dirty="0" err="1" smtClean="0">
                <a:solidFill>
                  <a:schemeClr val="accent6"/>
                </a:solidFill>
              </a:rPr>
              <a:t>July</a:t>
            </a:r>
            <a:r>
              <a:rPr lang="pl-PL" sz="1200" dirty="0" smtClean="0">
                <a:solidFill>
                  <a:schemeClr val="accent6"/>
                </a:solidFill>
              </a:rPr>
              <a:t>.</a:t>
            </a:r>
            <a:r>
              <a:rPr lang="en-GB" sz="1200" dirty="0" smtClean="0">
                <a:solidFill>
                  <a:schemeClr val="accent6"/>
                </a:solidFill>
              </a:rPr>
              <a:t> </a:t>
            </a:r>
            <a:endParaRPr lang="en-GB" sz="1200" dirty="0" smtClean="0">
              <a:solidFill>
                <a:schemeClr val="accent6"/>
              </a:solidFill>
            </a:endParaRPr>
          </a:p>
          <a:p>
            <a:pPr lvl="3"/>
            <a:r>
              <a:rPr lang="en-GB" sz="1200" dirty="0" smtClean="0"/>
              <a:t>Present at 7/15 PTL call</a:t>
            </a:r>
          </a:p>
          <a:p>
            <a:pPr lvl="1"/>
            <a:r>
              <a:rPr lang="en-GB" sz="1800" dirty="0" smtClean="0"/>
              <a:t>OJSI </a:t>
            </a:r>
            <a:r>
              <a:rPr lang="en-GB" sz="1800" dirty="0"/>
              <a:t>tickets tracking – Jim/Pawel/Krzysztof/Amy</a:t>
            </a:r>
          </a:p>
          <a:p>
            <a:pPr lvl="2"/>
            <a:r>
              <a:rPr lang="en-GB" sz="1400" dirty="0"/>
              <a:t>Status updates on every PTLs call – first delivered on 1st of July with special focus on </a:t>
            </a:r>
            <a:r>
              <a:rPr lang="en-GB" sz="1400" dirty="0" err="1"/>
              <a:t>jiras</a:t>
            </a:r>
            <a:r>
              <a:rPr lang="en-GB" sz="1400" dirty="0"/>
              <a:t> with CVEs </a:t>
            </a:r>
            <a:r>
              <a:rPr lang="en-GB" sz="1400" dirty="0" smtClean="0"/>
              <a:t>assigned</a:t>
            </a:r>
          </a:p>
          <a:p>
            <a:pPr lvl="2"/>
            <a:r>
              <a:rPr lang="en-GB" sz="1400" dirty="0" smtClean="0">
                <a:hlinkClick r:id="rId4"/>
              </a:rPr>
              <a:t>OJSI Dashboard</a:t>
            </a:r>
            <a:endParaRPr lang="en-GB" sz="1400" dirty="0"/>
          </a:p>
          <a:p>
            <a:pPr lvl="2"/>
            <a:r>
              <a:rPr lang="en-GB" sz="1400" b="1" dirty="0">
                <a:solidFill>
                  <a:srgbClr val="FF0000"/>
                </a:solidFill>
              </a:rPr>
              <a:t>Deadline for meeting 60 days as in CII Badging requirement is 27th of July</a:t>
            </a:r>
            <a:r>
              <a:rPr lang="en-GB" sz="1400" b="1" dirty="0" smtClean="0">
                <a:solidFill>
                  <a:srgbClr val="FF0000"/>
                </a:solidFill>
              </a:rPr>
              <a:t>!!</a:t>
            </a:r>
            <a:endParaRPr lang="en-GB" sz="1800" dirty="0"/>
          </a:p>
          <a:p>
            <a:pPr lvl="2"/>
            <a:r>
              <a:rPr lang="en-GB" sz="1400" dirty="0" smtClean="0"/>
              <a:t>Krzysztof </a:t>
            </a:r>
            <a:r>
              <a:rPr lang="en-GB" sz="1400" dirty="0"/>
              <a:t>investigating the optimal way to incorporate the </a:t>
            </a:r>
            <a:r>
              <a:rPr lang="en-GB" sz="1400" dirty="0" smtClean="0"/>
              <a:t>test</a:t>
            </a:r>
            <a:endParaRPr lang="en-GB" sz="1800" dirty="0" smtClean="0"/>
          </a:p>
          <a:p>
            <a:pPr lvl="1"/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41494219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42936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38799</TotalTime>
  <Words>314</Words>
  <Application>Microsoft Office PowerPoint</Application>
  <PresentationFormat>Niestandardowy</PresentationFormat>
  <Paragraphs>33</Paragraphs>
  <Slides>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5" baseType="lpstr">
      <vt:lpstr>Office Theme</vt:lpstr>
      <vt:lpstr>ONAP Security Meeting </vt:lpstr>
      <vt:lpstr>Agenda Topics General</vt:lpstr>
      <vt:lpstr>Agenda &amp; Minutes</vt:lpstr>
      <vt:lpstr>Notes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Pawlak Paweł 3 - Korpo</cp:lastModifiedBy>
  <cp:revision>843</cp:revision>
  <cp:lastPrinted>2017-08-07T21:14:23Z</cp:lastPrinted>
  <dcterms:created xsi:type="dcterms:W3CDTF">2017-02-27T16:23:08Z</dcterms:created>
  <dcterms:modified xsi:type="dcterms:W3CDTF">2019-07-17T07:04:18Z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