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sldIdLst>
    <p:sldId id="258" r:id="rId2"/>
    <p:sldId id="259" r:id="rId3"/>
    <p:sldId id="278" r:id="rId4"/>
    <p:sldId id="276" r:id="rId5"/>
    <p:sldId id="277" r:id="rId6"/>
    <p:sldId id="274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0B4322-A8D1-40F8-BC43-C8B6E40C381C}" v="13" dt="2018-08-08T09:25:35.0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394" autoAdjust="0"/>
  </p:normalViewPr>
  <p:slideViewPr>
    <p:cSldViewPr snapToGrid="0" snapToObjects="1">
      <p:cViewPr>
        <p:scale>
          <a:sx n="76" d="100"/>
          <a:sy n="76" d="100"/>
        </p:scale>
        <p:origin x="-1914" y="-82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7/31/2019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ONAP+Security+coordination" TargetMode="External"/><Relationship Id="rId2" Type="http://schemas.openxmlformats.org/officeDocument/2006/relationships/hyperlink" Target="https://jira.onap.org/secure/RapidBoard.jspa?rapidView=103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onap.org/browse/SECCOM-242?jql=project%20%3D%20SECCOM" TargetMode="External"/><Relationship Id="rId7" Type="http://schemas.openxmlformats.org/officeDocument/2006/relationships/hyperlink" Target="https://wiki.onap.org/display/DW/Fixing+Vulnerabilities+in+the+ONAP+Code+Base" TargetMode="External"/><Relationship Id="rId2" Type="http://schemas.openxmlformats.org/officeDocument/2006/relationships/hyperlink" Target="https://jira.onap.org/browse/SECCOM-245?jql=project%20%3D%20SECCO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lfprojects.org/policies/code-of-conduct/" TargetMode="External"/><Relationship Id="rId5" Type="http://schemas.openxmlformats.org/officeDocument/2006/relationships/hyperlink" Target="https://jira.onap.org/projects/SECCOM/issues/SECCOM-249?filter=allissues" TargetMode="External"/><Relationship Id="rId4" Type="http://schemas.openxmlformats.org/officeDocument/2006/relationships/hyperlink" Target="https://jira.onap.org/projects/SECCOM/issues/SECCOM-248?filter=allissue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onap.org/browse/SECCOM-247" TargetMode="External"/><Relationship Id="rId2" Type="http://schemas.openxmlformats.org/officeDocument/2006/relationships/hyperlink" Target="https://wiki.onap.org/display/DW/OJSI+Tickets+Statu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jira.onap.org/browse/SECCOM-243?jql=project%20%3D%20SECCOM" TargetMode="External"/><Relationship Id="rId5" Type="http://schemas.openxmlformats.org/officeDocument/2006/relationships/hyperlink" Target="https://jira.onap.org/browse/SECCOM-231" TargetMode="External"/><Relationship Id="rId4" Type="http://schemas.openxmlformats.org/officeDocument/2006/relationships/hyperlink" Target="https://jira.onap.org/browse/SECCOM-111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onap.org/projects/SECCOM/issues/SECCOM-234?filter=allissues" TargetMode="External"/><Relationship Id="rId2" Type="http://schemas.openxmlformats.org/officeDocument/2006/relationships/hyperlink" Target="https://jira.onap.org/browse/SECCOM-239?jql=project%20%3D%20SECCO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noProof="0" dirty="0" smtClean="0"/>
              <a:t>ONAP Security Meeting</a:t>
            </a:r>
            <a:br>
              <a:rPr lang="en-GB" noProof="0" dirty="0" smtClean="0"/>
            </a:b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noProof="0" dirty="0" smtClean="0"/>
              <a:t>2019-07-30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0384563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 smtClean="0"/>
              <a:t>Agenda Topics General</a:t>
            </a:r>
            <a:endParaRPr lang="en-GB" noProof="0" dirty="0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17127153-054D-4F36-BAF9-5638E931ECA4}"/>
              </a:ext>
            </a:extLst>
          </p:cNvPr>
          <p:cNvSpPr txBox="1"/>
          <p:nvPr/>
        </p:nvSpPr>
        <p:spPr>
          <a:xfrm>
            <a:off x="612512" y="1929459"/>
            <a:ext cx="960538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Agenda topics are driven from Jira.</a:t>
            </a:r>
          </a:p>
          <a:p>
            <a:r>
              <a:rPr lang="en-US" sz="2800" dirty="0"/>
              <a:t>Security sub-committee Jira Kanban board: </a:t>
            </a:r>
            <a:endParaRPr lang="pl-PL" sz="2800" dirty="0" smtClean="0"/>
          </a:p>
          <a:p>
            <a:r>
              <a:rPr lang="en-US" sz="2800" dirty="0" smtClean="0">
                <a:hlinkClick r:id="rId2"/>
              </a:rPr>
              <a:t>https</a:t>
            </a:r>
            <a:r>
              <a:rPr lang="en-US" sz="2800" dirty="0">
                <a:hlinkClick r:id="rId2"/>
              </a:rPr>
              <a:t>://jira.onap.org/secure/RapidBoard.jspa?rapidView=103</a:t>
            </a:r>
            <a:r>
              <a:rPr lang="en-US" sz="2800" dirty="0"/>
              <a:t> </a:t>
            </a:r>
          </a:p>
          <a:p>
            <a:r>
              <a:rPr lang="en-US" sz="2800" dirty="0"/>
              <a:t>As viewed in the security sub-committee coordination page: </a:t>
            </a:r>
          </a:p>
          <a:p>
            <a:r>
              <a:rPr lang="en-US" sz="2800" dirty="0">
                <a:hlinkClick r:id="rId3"/>
              </a:rPr>
              <a:t>https://wiki.onap.org/display/DW/ONAP+Security+coordination</a:t>
            </a:r>
            <a:r>
              <a:rPr lang="en-US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5184662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 smtClean="0"/>
              <a:t>Agenda &amp; Minutes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710790"/>
            <a:ext cx="12191999" cy="5579433"/>
          </a:xfrm>
        </p:spPr>
        <p:txBody>
          <a:bodyPr>
            <a:noAutofit/>
          </a:bodyPr>
          <a:lstStyle/>
          <a:p>
            <a:pPr marL="457200" lvl="1" indent="0">
              <a:buNone/>
            </a:pPr>
            <a:endParaRPr lang="en-GB" sz="700" noProof="0" dirty="0" smtClean="0"/>
          </a:p>
          <a:p>
            <a:r>
              <a:rPr lang="en-GB" sz="1800" noProof="0" dirty="0" smtClean="0"/>
              <a:t>Synch point with </a:t>
            </a:r>
            <a:r>
              <a:rPr lang="en-GB" sz="1800" noProof="0" dirty="0" err="1" smtClean="0"/>
              <a:t>DMaaP</a:t>
            </a:r>
            <a:endParaRPr lang="en-GB" sz="1800" noProof="0" dirty="0" smtClean="0"/>
          </a:p>
          <a:p>
            <a:r>
              <a:rPr lang="en-GB" sz="1800" noProof="0" dirty="0" smtClean="0"/>
              <a:t>SECCOM proposals for ONAP F2F in Antwerp:</a:t>
            </a:r>
          </a:p>
          <a:p>
            <a:pPr lvl="1"/>
            <a:r>
              <a:rPr lang="en-GB" sz="1400" noProof="0" dirty="0" smtClean="0"/>
              <a:t>Container Security for </a:t>
            </a:r>
            <a:r>
              <a:rPr lang="en-GB" sz="1400" noProof="0" dirty="0" smtClean="0"/>
              <a:t>ONAP</a:t>
            </a:r>
            <a:r>
              <a:rPr lang="pl-PL" sz="1400" noProof="0" dirty="0" smtClean="0"/>
              <a:t> (</a:t>
            </a:r>
            <a:r>
              <a:rPr lang="pl-PL" sz="1400" noProof="0" dirty="0" err="1" smtClean="0"/>
              <a:t>Pawel</a:t>
            </a:r>
            <a:r>
              <a:rPr lang="pl-PL" sz="1400" noProof="0" dirty="0" smtClean="0"/>
              <a:t> &amp; </a:t>
            </a:r>
            <a:r>
              <a:rPr lang="pl-PL" sz="1400" noProof="0" dirty="0" err="1" smtClean="0"/>
              <a:t>Amy</a:t>
            </a:r>
            <a:r>
              <a:rPr lang="pl-PL" sz="1400" noProof="0" dirty="0" smtClean="0"/>
              <a:t>)</a:t>
            </a:r>
            <a:endParaRPr lang="en-GB" sz="1400" noProof="0" dirty="0" smtClean="0"/>
          </a:p>
          <a:p>
            <a:pPr lvl="1"/>
            <a:r>
              <a:rPr lang="en-GB" sz="1400" noProof="0" dirty="0" smtClean="0"/>
              <a:t>Kubernetes Security for </a:t>
            </a:r>
            <a:r>
              <a:rPr lang="en-GB" sz="1400" noProof="0" dirty="0" smtClean="0"/>
              <a:t>ONAP</a:t>
            </a:r>
            <a:r>
              <a:rPr lang="pl-PL" sz="1400" dirty="0"/>
              <a:t> (</a:t>
            </a:r>
            <a:r>
              <a:rPr lang="pl-PL" sz="1400" dirty="0" err="1"/>
              <a:t>Pawel</a:t>
            </a:r>
            <a:r>
              <a:rPr lang="pl-PL" sz="1400" dirty="0"/>
              <a:t> &amp; </a:t>
            </a:r>
            <a:r>
              <a:rPr lang="pl-PL" sz="1400" dirty="0" err="1"/>
              <a:t>Amy</a:t>
            </a:r>
            <a:r>
              <a:rPr lang="pl-PL" sz="1400" dirty="0" smtClean="0"/>
              <a:t>)</a:t>
            </a:r>
            <a:endParaRPr lang="en-GB" sz="1400" noProof="0" dirty="0" smtClean="0"/>
          </a:p>
          <a:p>
            <a:pPr lvl="1"/>
            <a:r>
              <a:rPr lang="pl-PL" sz="1400" dirty="0" smtClean="0"/>
              <a:t>ONAP </a:t>
            </a:r>
            <a:r>
              <a:rPr lang="pl-PL" sz="1400" dirty="0" err="1" smtClean="0"/>
              <a:t>security</a:t>
            </a:r>
            <a:r>
              <a:rPr lang="pl-PL" sz="1400" dirty="0" smtClean="0"/>
              <a:t> </a:t>
            </a:r>
            <a:r>
              <a:rPr lang="pl-PL" sz="1400" dirty="0" err="1" smtClean="0"/>
              <a:t>requirements</a:t>
            </a:r>
            <a:r>
              <a:rPr lang="pl-PL" sz="1400" dirty="0" smtClean="0"/>
              <a:t> (</a:t>
            </a:r>
            <a:r>
              <a:rPr lang="pl-PL" sz="1400" dirty="0" err="1" smtClean="0"/>
              <a:t>Samuli</a:t>
            </a:r>
            <a:r>
              <a:rPr lang="pl-PL" sz="1400" dirty="0" smtClean="0"/>
              <a:t>)</a:t>
            </a:r>
          </a:p>
          <a:p>
            <a:pPr lvl="1"/>
            <a:r>
              <a:rPr lang="pl-PL" sz="1400" noProof="0" dirty="0" smtClean="0"/>
              <a:t>OJSI status update + </a:t>
            </a:r>
            <a:r>
              <a:rPr lang="pl-PL" sz="1400" noProof="0" dirty="0" smtClean="0"/>
              <a:t>target (Krzysztof)</a:t>
            </a:r>
            <a:endParaRPr lang="pl-PL" sz="1400" noProof="0" dirty="0" smtClean="0"/>
          </a:p>
          <a:p>
            <a:pPr lvl="1"/>
            <a:r>
              <a:rPr lang="pl-PL" sz="1400" dirty="0" err="1" smtClean="0"/>
              <a:t>Nexus</a:t>
            </a:r>
            <a:r>
              <a:rPr lang="pl-PL" sz="1400" dirty="0" smtClean="0"/>
              <a:t>-IQ vs. </a:t>
            </a:r>
            <a:r>
              <a:rPr lang="pl-PL" sz="1400" dirty="0" err="1" smtClean="0"/>
              <a:t>Whitesoftware</a:t>
            </a:r>
            <a:r>
              <a:rPr lang="pl-PL" sz="1400" dirty="0" smtClean="0"/>
              <a:t> (</a:t>
            </a:r>
            <a:r>
              <a:rPr lang="pl-PL" sz="1400" dirty="0" err="1" smtClean="0"/>
              <a:t>Pawel</a:t>
            </a:r>
            <a:r>
              <a:rPr lang="pl-PL" sz="1400" dirty="0" smtClean="0"/>
              <a:t> &amp; </a:t>
            </a:r>
            <a:r>
              <a:rPr lang="pl-PL" sz="1400" dirty="0" err="1" smtClean="0"/>
              <a:t>Amy</a:t>
            </a:r>
            <a:r>
              <a:rPr lang="pl-PL" sz="1400" dirty="0" smtClean="0"/>
              <a:t>)</a:t>
            </a:r>
            <a:endParaRPr lang="pl-PL" sz="1400" dirty="0" smtClean="0"/>
          </a:p>
          <a:p>
            <a:pPr lvl="1"/>
            <a:r>
              <a:rPr lang="pl-PL" sz="1400" noProof="0" dirty="0" smtClean="0"/>
              <a:t>AAF demo with </a:t>
            </a:r>
            <a:r>
              <a:rPr lang="pl-PL" sz="1400" noProof="0" dirty="0" err="1" smtClean="0"/>
              <a:t>certificates</a:t>
            </a:r>
            <a:r>
              <a:rPr lang="pl-PL" sz="1400" noProof="0" dirty="0" smtClean="0"/>
              <a:t> (Jonathan)</a:t>
            </a:r>
            <a:endParaRPr lang="pl-PL" sz="1400" noProof="0" dirty="0" smtClean="0"/>
          </a:p>
          <a:p>
            <a:pPr lvl="1"/>
            <a:r>
              <a:rPr lang="pl-PL" sz="1400" dirty="0" err="1" smtClean="0"/>
              <a:t>Communication</a:t>
            </a:r>
            <a:r>
              <a:rPr lang="pl-PL" sz="1400" dirty="0" smtClean="0"/>
              <a:t> </a:t>
            </a:r>
            <a:r>
              <a:rPr lang="pl-PL" sz="1400" dirty="0" smtClean="0"/>
              <a:t>matrix (</a:t>
            </a:r>
            <a:r>
              <a:rPr lang="pl-PL" sz="1400" dirty="0" err="1" smtClean="0"/>
              <a:t>Natacha</a:t>
            </a:r>
            <a:r>
              <a:rPr lang="pl-PL" sz="1400" dirty="0" smtClean="0"/>
              <a:t>)</a:t>
            </a:r>
            <a:endParaRPr lang="pl-PL" sz="1400" dirty="0" smtClean="0"/>
          </a:p>
          <a:p>
            <a:pPr lvl="1"/>
            <a:r>
              <a:rPr lang="pl-PL" sz="1400" noProof="0" dirty="0" err="1" smtClean="0"/>
              <a:t>Commonly</a:t>
            </a:r>
            <a:r>
              <a:rPr lang="pl-PL" sz="1400" noProof="0" dirty="0" smtClean="0"/>
              <a:t> </a:t>
            </a:r>
            <a:r>
              <a:rPr lang="pl-PL" sz="1400" noProof="0" dirty="0" err="1" smtClean="0"/>
              <a:t>found</a:t>
            </a:r>
            <a:r>
              <a:rPr lang="pl-PL" sz="1400" noProof="0" dirty="0" smtClean="0"/>
              <a:t> </a:t>
            </a:r>
            <a:r>
              <a:rPr lang="pl-PL" sz="1400" noProof="0" dirty="0" err="1" smtClean="0"/>
              <a:t>vulnerabilities</a:t>
            </a:r>
            <a:r>
              <a:rPr lang="pl-PL" sz="1400" noProof="0" dirty="0" smtClean="0"/>
              <a:t> – software </a:t>
            </a:r>
            <a:r>
              <a:rPr lang="pl-PL" sz="1400" noProof="0" dirty="0" err="1" smtClean="0"/>
              <a:t>composition</a:t>
            </a:r>
            <a:r>
              <a:rPr lang="pl-PL" sz="1400" noProof="0" dirty="0" smtClean="0"/>
              <a:t> </a:t>
            </a:r>
            <a:r>
              <a:rPr lang="pl-PL" sz="1400" noProof="0" dirty="0" err="1" smtClean="0"/>
              <a:t>analysis</a:t>
            </a:r>
            <a:r>
              <a:rPr lang="pl-PL" sz="1400" noProof="0" dirty="0" smtClean="0"/>
              <a:t> (</a:t>
            </a:r>
            <a:r>
              <a:rPr lang="pl-PL" sz="1400" noProof="0" dirty="0" err="1" smtClean="0"/>
              <a:t>Amy</a:t>
            </a:r>
            <a:r>
              <a:rPr lang="pl-PL" sz="1400" noProof="0" dirty="0" smtClean="0"/>
              <a:t>)</a:t>
            </a:r>
            <a:endParaRPr lang="pl-PL" sz="1400" noProof="0" dirty="0" smtClean="0"/>
          </a:p>
          <a:p>
            <a:pPr lvl="1"/>
            <a:r>
              <a:rPr lang="pl-PL" sz="1400" dirty="0" smtClean="0"/>
              <a:t>Status of </a:t>
            </a:r>
            <a:r>
              <a:rPr lang="pl-PL" sz="1400" dirty="0" err="1" smtClean="0"/>
              <a:t>node</a:t>
            </a:r>
            <a:r>
              <a:rPr lang="pl-PL" sz="1400" dirty="0" smtClean="0"/>
              <a:t> port </a:t>
            </a:r>
            <a:r>
              <a:rPr lang="pl-PL" sz="1400" dirty="0" err="1" smtClean="0"/>
              <a:t>removal</a:t>
            </a:r>
            <a:r>
              <a:rPr lang="pl-PL" sz="1400" dirty="0" smtClean="0"/>
              <a:t> (Krzysztof)</a:t>
            </a:r>
            <a:endParaRPr lang="pl-PL" sz="1400" dirty="0" smtClean="0"/>
          </a:p>
          <a:p>
            <a:pPr lvl="1"/>
            <a:r>
              <a:rPr lang="pl-PL" sz="1400" noProof="0" dirty="0" err="1" smtClean="0"/>
              <a:t>Passwords</a:t>
            </a:r>
            <a:r>
              <a:rPr lang="pl-PL" sz="1400" noProof="0" dirty="0" smtClean="0"/>
              <a:t> </a:t>
            </a:r>
            <a:r>
              <a:rPr lang="pl-PL" sz="1400" noProof="0" dirty="0" err="1" smtClean="0"/>
              <a:t>removal</a:t>
            </a:r>
            <a:r>
              <a:rPr lang="pl-PL" sz="1400" noProof="0" dirty="0" smtClean="0"/>
              <a:t> from OOM </a:t>
            </a:r>
            <a:r>
              <a:rPr lang="pl-PL" sz="1400" noProof="0" dirty="0" err="1" smtClean="0"/>
              <a:t>helm</a:t>
            </a:r>
            <a:r>
              <a:rPr lang="pl-PL" sz="1400" noProof="0" dirty="0" smtClean="0"/>
              <a:t> </a:t>
            </a:r>
            <a:r>
              <a:rPr lang="pl-PL" sz="1400" noProof="0" dirty="0" smtClean="0"/>
              <a:t>chart (Krzysztof)</a:t>
            </a:r>
            <a:endParaRPr lang="pl-PL" sz="1400" noProof="0" dirty="0" smtClean="0"/>
          </a:p>
          <a:p>
            <a:pPr lvl="1"/>
            <a:r>
              <a:rPr lang="pl-PL" sz="1400" noProof="0" dirty="0" err="1" smtClean="0"/>
              <a:t>What</a:t>
            </a:r>
            <a:r>
              <a:rPr lang="pl-PL" sz="1400" noProof="0" dirty="0" smtClean="0"/>
              <a:t> </a:t>
            </a:r>
            <a:r>
              <a:rPr lang="pl-PL" sz="1400" noProof="0" dirty="0" err="1" smtClean="0"/>
              <a:t>does</a:t>
            </a:r>
            <a:r>
              <a:rPr lang="pl-PL" sz="1400" noProof="0" dirty="0" smtClean="0"/>
              <a:t> </a:t>
            </a:r>
            <a:r>
              <a:rPr lang="pl-PL" sz="1400" noProof="0" dirty="0" err="1" smtClean="0"/>
              <a:t>it</a:t>
            </a:r>
            <a:r>
              <a:rPr lang="pl-PL" sz="1400" noProof="0" dirty="0" smtClean="0"/>
              <a:t> </a:t>
            </a:r>
            <a:r>
              <a:rPr lang="pl-PL" sz="1400" noProof="0" dirty="0" err="1" smtClean="0"/>
              <a:t>mean</a:t>
            </a:r>
            <a:r>
              <a:rPr lang="pl-PL" sz="1400" noProof="0" dirty="0" smtClean="0"/>
              <a:t> to </a:t>
            </a:r>
            <a:r>
              <a:rPr lang="pl-PL" sz="1400" noProof="0" dirty="0" err="1" smtClean="0"/>
              <a:t>get</a:t>
            </a:r>
            <a:r>
              <a:rPr lang="pl-PL" sz="1400" noProof="0" dirty="0" smtClean="0"/>
              <a:t> </a:t>
            </a:r>
            <a:r>
              <a:rPr lang="pl-PL" sz="1400" noProof="0" dirty="0" err="1" smtClean="0"/>
              <a:t>gold</a:t>
            </a:r>
            <a:r>
              <a:rPr lang="pl-PL" sz="1400" noProof="0" dirty="0" smtClean="0"/>
              <a:t> in CII </a:t>
            </a:r>
            <a:r>
              <a:rPr lang="pl-PL" sz="1400" noProof="0" dirty="0" err="1" smtClean="0"/>
              <a:t>Badging</a:t>
            </a:r>
            <a:r>
              <a:rPr lang="pl-PL" sz="1400" noProof="0" dirty="0" smtClean="0"/>
              <a:t> (Tony)</a:t>
            </a:r>
            <a:endParaRPr lang="pl-PL" sz="1400" noProof="0" dirty="0" smtClean="0"/>
          </a:p>
          <a:p>
            <a:pPr lvl="1"/>
            <a:r>
              <a:rPr lang="pl-PL" sz="1400" dirty="0" smtClean="0"/>
              <a:t>Frankfurt </a:t>
            </a:r>
            <a:r>
              <a:rPr lang="pl-PL" sz="1400" dirty="0" err="1" smtClean="0"/>
              <a:t>security</a:t>
            </a:r>
            <a:r>
              <a:rPr lang="pl-PL" sz="1400" dirty="0" smtClean="0"/>
              <a:t> </a:t>
            </a:r>
            <a:r>
              <a:rPr lang="pl-PL" sz="1400" dirty="0" err="1" smtClean="0"/>
              <a:t>goals</a:t>
            </a:r>
            <a:r>
              <a:rPr lang="pl-PL" sz="1400" dirty="0" smtClean="0"/>
              <a:t> </a:t>
            </a:r>
            <a:r>
              <a:rPr lang="pl-PL" sz="1400" dirty="0" err="1" smtClean="0"/>
              <a:t>review</a:t>
            </a:r>
            <a:r>
              <a:rPr lang="pl-PL" sz="1400" dirty="0" smtClean="0"/>
              <a:t> with the </a:t>
            </a:r>
            <a:r>
              <a:rPr lang="pl-PL" sz="1400" dirty="0" err="1" smtClean="0"/>
              <a:t>community</a:t>
            </a:r>
            <a:r>
              <a:rPr lang="pl-PL" sz="1400" dirty="0" smtClean="0"/>
              <a:t> (</a:t>
            </a:r>
            <a:r>
              <a:rPr lang="pl-PL" sz="1400" dirty="0" err="1" smtClean="0"/>
              <a:t>Pawel</a:t>
            </a:r>
            <a:r>
              <a:rPr lang="pl-PL" sz="1400" dirty="0" smtClean="0"/>
              <a:t>)</a:t>
            </a:r>
            <a:endParaRPr lang="en-GB" sz="1800" noProof="0" dirty="0" smtClean="0"/>
          </a:p>
          <a:p>
            <a:r>
              <a:rPr lang="en-GB" sz="1800" noProof="0" dirty="0" smtClean="0"/>
              <a:t>Feedback from an experiment with scanning ONAP source code with </a:t>
            </a:r>
            <a:r>
              <a:rPr lang="en-GB" sz="1800" noProof="0" dirty="0" err="1" smtClean="0"/>
              <a:t>Coverity</a:t>
            </a:r>
            <a:r>
              <a:rPr lang="en-GB" sz="1800" noProof="0" dirty="0" smtClean="0"/>
              <a:t> – </a:t>
            </a:r>
            <a:r>
              <a:rPr lang="en-GB" sz="1800" noProof="0" dirty="0" err="1" smtClean="0"/>
              <a:t>Artem</a:t>
            </a:r>
            <a:r>
              <a:rPr lang="pl-PL" sz="1800" noProof="0" dirty="0" smtClean="0"/>
              <a:t> – </a:t>
            </a:r>
            <a:r>
              <a:rPr lang="pl-PL" sz="1800" noProof="0" dirty="0" err="1" smtClean="0"/>
              <a:t>moved</a:t>
            </a:r>
            <a:r>
              <a:rPr lang="pl-PL" sz="1800" noProof="0" dirty="0" smtClean="0"/>
              <a:t> </a:t>
            </a:r>
            <a:r>
              <a:rPr lang="pl-PL" sz="1800" noProof="0" dirty="0" err="1" smtClean="0"/>
              <a:t>or</a:t>
            </a:r>
            <a:r>
              <a:rPr lang="pl-PL" sz="1800" noProof="0" dirty="0" smtClean="0"/>
              <a:t> the </a:t>
            </a:r>
            <a:r>
              <a:rPr lang="pl-PL" sz="1800" noProof="0" dirty="0" err="1" smtClean="0"/>
              <a:t>next</a:t>
            </a:r>
            <a:r>
              <a:rPr lang="pl-PL" sz="1800" noProof="0" dirty="0" smtClean="0"/>
              <a:t> </a:t>
            </a:r>
            <a:r>
              <a:rPr lang="pl-PL" sz="1800" noProof="0" dirty="0" err="1" smtClean="0"/>
              <a:t>meeting</a:t>
            </a:r>
            <a:r>
              <a:rPr lang="pl-PL" sz="1800" noProof="0" dirty="0" smtClean="0"/>
              <a:t> on 6th of August.</a:t>
            </a:r>
            <a:r>
              <a:rPr lang="en-GB" sz="1800" noProof="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494219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 smtClean="0"/>
              <a:t>Agenda &amp; Minutes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-15937" y="1059255"/>
            <a:ext cx="12191999" cy="5455337"/>
          </a:xfrm>
        </p:spPr>
        <p:txBody>
          <a:bodyPr>
            <a:noAutofit/>
          </a:bodyPr>
          <a:lstStyle/>
          <a:p>
            <a:r>
              <a:rPr lang="en-GB" sz="1800" dirty="0"/>
              <a:t>Status Updates:</a:t>
            </a:r>
          </a:p>
          <a:p>
            <a:pPr lvl="1"/>
            <a:r>
              <a:rPr lang="en-GB" sz="1800" dirty="0">
                <a:solidFill>
                  <a:srgbClr val="44546A"/>
                </a:solidFill>
                <a:hlinkClick r:id="rId2"/>
              </a:rPr>
              <a:t>SECCOM-245</a:t>
            </a:r>
            <a:r>
              <a:rPr lang="en-GB" sz="1800" dirty="0">
                <a:solidFill>
                  <a:srgbClr val="44546A"/>
                </a:solidFill>
              </a:rPr>
              <a:t> </a:t>
            </a:r>
            <a:r>
              <a:rPr lang="en-GB" sz="1800" dirty="0" err="1"/>
              <a:t>Whitesoftware</a:t>
            </a:r>
            <a:r>
              <a:rPr lang="en-GB" sz="1800" dirty="0"/>
              <a:t> vs. Nexus-IQ benchmarking – Pawel/Amy – we will organize a dedicated call with Dan and Jess this week – Dan agreed to integrate all 9 repos under new tool, SW update considerations to benefit from prioritize feature…</a:t>
            </a:r>
          </a:p>
          <a:p>
            <a:pPr lvl="1"/>
            <a:r>
              <a:rPr lang="en-GB" sz="1800" dirty="0" err="1"/>
              <a:t>xNF</a:t>
            </a:r>
            <a:r>
              <a:rPr lang="en-GB" sz="1800" dirty="0"/>
              <a:t> security requirements for HTTPS - Amy</a:t>
            </a:r>
          </a:p>
          <a:p>
            <a:pPr lvl="1"/>
            <a:r>
              <a:rPr lang="en-GB" sz="1800" dirty="0"/>
              <a:t>Communication matrix </a:t>
            </a:r>
            <a:r>
              <a:rPr lang="en-GB" sz="1800" dirty="0">
                <a:hlinkClick r:id="rId3"/>
              </a:rPr>
              <a:t>SECCOM-242 </a:t>
            </a:r>
            <a:r>
              <a:rPr lang="en-GB" sz="1800" dirty="0"/>
              <a:t>- Natacha</a:t>
            </a:r>
          </a:p>
          <a:p>
            <a:pPr lvl="1"/>
            <a:r>
              <a:rPr lang="en-GB" sz="1800" dirty="0"/>
              <a:t>Known vulnerabilities proposals:</a:t>
            </a:r>
          </a:p>
          <a:p>
            <a:pPr lvl="2"/>
            <a:r>
              <a:rPr lang="en-GB" sz="1400" dirty="0"/>
              <a:t>Hibernate validator might not catch all the XSS attacks – Krzysztof</a:t>
            </a:r>
          </a:p>
          <a:p>
            <a:pPr lvl="3"/>
            <a:r>
              <a:rPr lang="en-GB" sz="1200" dirty="0" err="1"/>
              <a:t>Redhat</a:t>
            </a:r>
            <a:r>
              <a:rPr lang="en-GB" sz="1200" dirty="0"/>
              <a:t> still confirming (ticket # 491472) – </a:t>
            </a:r>
            <a:r>
              <a:rPr lang="pl-PL" sz="1200" dirty="0">
                <a:solidFill>
                  <a:schemeClr val="accent6"/>
                </a:solidFill>
              </a:rPr>
              <a:t>we </a:t>
            </a:r>
            <a:r>
              <a:rPr lang="pl-PL" sz="1200" dirty="0" err="1">
                <a:solidFill>
                  <a:schemeClr val="accent6"/>
                </a:solidFill>
              </a:rPr>
              <a:t>wait</a:t>
            </a:r>
            <a:r>
              <a:rPr lang="pl-PL" sz="1200" dirty="0">
                <a:solidFill>
                  <a:schemeClr val="accent6"/>
                </a:solidFill>
              </a:rPr>
              <a:t> </a:t>
            </a:r>
            <a:r>
              <a:rPr lang="pl-PL" sz="1200" dirty="0" err="1">
                <a:solidFill>
                  <a:schemeClr val="accent6"/>
                </a:solidFill>
              </a:rPr>
              <a:t>up</a:t>
            </a:r>
            <a:r>
              <a:rPr lang="pl-PL" sz="1200" dirty="0">
                <a:solidFill>
                  <a:schemeClr val="accent6"/>
                </a:solidFill>
              </a:rPr>
              <a:t> to 90 </a:t>
            </a:r>
            <a:r>
              <a:rPr lang="pl-PL" sz="1200" dirty="0" err="1">
                <a:solidFill>
                  <a:schemeClr val="accent6"/>
                </a:solidFill>
              </a:rPr>
              <a:t>days</a:t>
            </a:r>
            <a:r>
              <a:rPr lang="pl-PL" sz="1200" dirty="0">
                <a:solidFill>
                  <a:schemeClr val="accent6"/>
                </a:solidFill>
              </a:rPr>
              <a:t> (end of August)</a:t>
            </a:r>
            <a:endParaRPr lang="en-GB" sz="1200" dirty="0">
              <a:solidFill>
                <a:schemeClr val="accent6"/>
              </a:solidFill>
            </a:endParaRPr>
          </a:p>
          <a:p>
            <a:pPr lvl="1"/>
            <a:r>
              <a:rPr lang="en-GB" sz="1800" dirty="0"/>
              <a:t>Revision of Vulnerability Review Tables </a:t>
            </a:r>
            <a:r>
              <a:rPr lang="en-GB" sz="1800" dirty="0">
                <a:hlinkClick r:id="rId4"/>
              </a:rPr>
              <a:t>SECCOM-248</a:t>
            </a:r>
            <a:r>
              <a:rPr lang="en-GB" sz="1800" dirty="0"/>
              <a:t> – Amy, </a:t>
            </a:r>
            <a:r>
              <a:rPr lang="en-GB" sz="1800" dirty="0">
                <a:solidFill>
                  <a:schemeClr val="accent6"/>
                </a:solidFill>
              </a:rPr>
              <a:t>for an effective vulnerability we put highest priority and for ineffective high</a:t>
            </a:r>
            <a:r>
              <a:rPr lang="en-GB" sz="1400" dirty="0"/>
              <a:t>. </a:t>
            </a:r>
            <a:endParaRPr lang="pl-PL" sz="1800" noProof="0" dirty="0" smtClean="0"/>
          </a:p>
          <a:p>
            <a:pPr lvl="1"/>
            <a:r>
              <a:rPr lang="en-GB" sz="1800" noProof="0" dirty="0" smtClean="0"/>
              <a:t>CII </a:t>
            </a:r>
            <a:r>
              <a:rPr lang="en-GB" sz="1800" noProof="0" dirty="0" smtClean="0"/>
              <a:t>Badging updates (3 items pending) – </a:t>
            </a:r>
            <a:r>
              <a:rPr lang="en-GB" sz="1800" noProof="0" dirty="0" smtClean="0">
                <a:hlinkClick r:id="rId5"/>
              </a:rPr>
              <a:t>SECCOM-249</a:t>
            </a:r>
            <a:r>
              <a:rPr lang="en-GB" sz="1800" noProof="0" dirty="0" smtClean="0"/>
              <a:t> - Tony:</a:t>
            </a:r>
          </a:p>
          <a:p>
            <a:pPr lvl="2"/>
            <a:r>
              <a:rPr lang="en-GB" sz="1400" noProof="0" dirty="0" smtClean="0"/>
              <a:t>Crypto question (PTLs)</a:t>
            </a:r>
          </a:p>
          <a:p>
            <a:pPr lvl="2"/>
            <a:r>
              <a:rPr lang="en-GB" sz="1400" noProof="0" dirty="0" smtClean="0">
                <a:hlinkClick r:id="rId6"/>
              </a:rPr>
              <a:t>LF Projects Code of Conduct</a:t>
            </a:r>
            <a:r>
              <a:rPr lang="en-GB" sz="1400" noProof="0" dirty="0" smtClean="0"/>
              <a:t> (PTLs) </a:t>
            </a:r>
          </a:p>
          <a:p>
            <a:pPr lvl="2"/>
            <a:r>
              <a:rPr lang="en-GB" sz="1400" noProof="0" dirty="0" smtClean="0"/>
              <a:t>OJSIs with CVEs and respecting 60 days period (deadline is 27th of July) – </a:t>
            </a:r>
            <a:r>
              <a:rPr lang="en-GB" sz="1400" b="1" noProof="0" dirty="0" smtClean="0">
                <a:solidFill>
                  <a:srgbClr val="FF0000"/>
                </a:solidFill>
              </a:rPr>
              <a:t>SO specific case to be discussed!</a:t>
            </a:r>
          </a:p>
          <a:p>
            <a:pPr lvl="2"/>
            <a:r>
              <a:rPr lang="en-GB" sz="1400" noProof="0" dirty="0" smtClean="0"/>
              <a:t>New PTLs elections results and required update for page editors</a:t>
            </a:r>
          </a:p>
          <a:p>
            <a:pPr lvl="2"/>
            <a:r>
              <a:rPr lang="en-GB" sz="1400" noProof="0" dirty="0" smtClean="0"/>
              <a:t>How to treat workarounds – Krzysztof</a:t>
            </a:r>
          </a:p>
          <a:p>
            <a:pPr lvl="3"/>
            <a:r>
              <a:rPr lang="en-GB" sz="1200" noProof="0" dirty="0" smtClean="0">
                <a:hlinkClick r:id="rId7"/>
              </a:rPr>
              <a:t>Draft wiki page</a:t>
            </a:r>
            <a:r>
              <a:rPr lang="en-GB" sz="1200" noProof="0" dirty="0" smtClean="0"/>
              <a:t> – Amy &amp; Krzysztof – </a:t>
            </a:r>
            <a:r>
              <a:rPr lang="en-GB" sz="1200" noProof="0" dirty="0" smtClean="0">
                <a:solidFill>
                  <a:schemeClr val="accent6"/>
                </a:solidFill>
              </a:rPr>
              <a:t>discussion on fixing vulnerabilities in the code base to be continued during the next SECCOM meeting on 23rd of July. </a:t>
            </a:r>
            <a:endParaRPr lang="en-GB" sz="1800" noProof="0" dirty="0" smtClean="0"/>
          </a:p>
          <a:p>
            <a:pPr marL="457200" lvl="1" indent="0">
              <a:buNone/>
            </a:pPr>
            <a:endParaRPr lang="en-GB" sz="1800" noProof="0" dirty="0" smtClean="0"/>
          </a:p>
        </p:txBody>
      </p:sp>
    </p:spTree>
    <p:extLst>
      <p:ext uri="{BB962C8B-B14F-4D97-AF65-F5344CB8AC3E}">
        <p14:creationId xmlns:p14="http://schemas.microsoft.com/office/powerpoint/2010/main" val="398853015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5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 smtClean="0"/>
              <a:t>Agenda </a:t>
            </a:r>
            <a:r>
              <a:rPr lang="pl-PL" dirty="0"/>
              <a:t>&amp;</a:t>
            </a:r>
            <a:r>
              <a:rPr lang="en-GB" noProof="0" dirty="0" smtClean="0"/>
              <a:t> </a:t>
            </a:r>
            <a:r>
              <a:rPr lang="en-GB" noProof="0" dirty="0" smtClean="0"/>
              <a:t>Minutes 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662250"/>
            <a:ext cx="11506200" cy="557943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GB" sz="1600" noProof="0" dirty="0" smtClean="0"/>
          </a:p>
          <a:p>
            <a:pPr lvl="1"/>
            <a:r>
              <a:rPr lang="en-GB" sz="1800" dirty="0"/>
              <a:t>OJSI tickets tracking – Jim/Pawel/Krzysztof/Amy</a:t>
            </a:r>
          </a:p>
          <a:p>
            <a:pPr lvl="2"/>
            <a:r>
              <a:rPr lang="en-GB" sz="1400" dirty="0"/>
              <a:t>Status updates provided on last PTLs call (29th of July) - Krzysztof</a:t>
            </a:r>
          </a:p>
          <a:p>
            <a:pPr lvl="2"/>
            <a:r>
              <a:rPr lang="en-GB" sz="1400" dirty="0">
                <a:hlinkClick r:id="rId2"/>
              </a:rPr>
              <a:t>OJSI Dashboard</a:t>
            </a:r>
            <a:r>
              <a:rPr lang="en-GB" sz="1400" dirty="0"/>
              <a:t> - Krzysztof</a:t>
            </a:r>
          </a:p>
          <a:p>
            <a:pPr lvl="2"/>
            <a:r>
              <a:rPr lang="en-GB" sz="1400" b="1" dirty="0">
                <a:solidFill>
                  <a:srgbClr val="FF0000"/>
                </a:solidFill>
              </a:rPr>
              <a:t>Deadline for meeting 60 days as in CII Badging requirement is 27th of July!! For SO </a:t>
            </a:r>
            <a:r>
              <a:rPr lang="en-GB" sz="1400" b="1" dirty="0" err="1">
                <a:solidFill>
                  <a:srgbClr val="FF0000"/>
                </a:solidFill>
              </a:rPr>
              <a:t>Seshu</a:t>
            </a:r>
            <a:r>
              <a:rPr lang="en-GB" sz="1400" b="1" dirty="0">
                <a:solidFill>
                  <a:srgbClr val="FF0000"/>
                </a:solidFill>
              </a:rPr>
              <a:t> should open a ticket to LFN to investigate why he was not informed about OJSIs under his </a:t>
            </a:r>
            <a:r>
              <a:rPr lang="en-GB" sz="1400" b="1" dirty="0" err="1">
                <a:solidFill>
                  <a:srgbClr val="FF0000"/>
                </a:solidFill>
              </a:rPr>
              <a:t>respponsibility</a:t>
            </a:r>
            <a:r>
              <a:rPr lang="en-GB" sz="1400" b="1" dirty="0">
                <a:solidFill>
                  <a:srgbClr val="FF0000"/>
                </a:solidFill>
              </a:rPr>
              <a:t> – </a:t>
            </a:r>
            <a:r>
              <a:rPr lang="en-GB" sz="1400" b="1" dirty="0" err="1">
                <a:solidFill>
                  <a:srgbClr val="FF0000"/>
                </a:solidFill>
              </a:rPr>
              <a:t>dealine</a:t>
            </a:r>
            <a:r>
              <a:rPr lang="en-GB" sz="1400" b="1" dirty="0">
                <a:solidFill>
                  <a:srgbClr val="FF0000"/>
                </a:solidFill>
              </a:rPr>
              <a:t> for </a:t>
            </a:r>
            <a:r>
              <a:rPr lang="en-GB" sz="1400" b="1" dirty="0" err="1">
                <a:solidFill>
                  <a:srgbClr val="FF0000"/>
                </a:solidFill>
              </a:rPr>
              <a:t>fixng</a:t>
            </a:r>
            <a:r>
              <a:rPr lang="en-GB" sz="1400" b="1" dirty="0">
                <a:solidFill>
                  <a:srgbClr val="FF0000"/>
                </a:solidFill>
              </a:rPr>
              <a:t> it is extended for SO </a:t>
            </a:r>
            <a:r>
              <a:rPr lang="en-GB" sz="1400" b="1" dirty="0" err="1">
                <a:solidFill>
                  <a:srgbClr val="FF0000"/>
                </a:solidFill>
              </a:rPr>
              <a:t>untill</a:t>
            </a:r>
            <a:r>
              <a:rPr lang="en-GB" sz="1400" b="1" dirty="0">
                <a:solidFill>
                  <a:srgbClr val="FF0000"/>
                </a:solidFill>
              </a:rPr>
              <a:t> 13th of August?.</a:t>
            </a:r>
            <a:endParaRPr lang="en-GB" sz="1800" dirty="0"/>
          </a:p>
          <a:p>
            <a:pPr lvl="2"/>
            <a:r>
              <a:rPr lang="en-GB" sz="1400" dirty="0"/>
              <a:t>Krzysztof investigating the optimal way to incorporate the test</a:t>
            </a:r>
            <a:endParaRPr lang="en-GB" sz="1800" dirty="0"/>
          </a:p>
          <a:p>
            <a:pPr lvl="1"/>
            <a:r>
              <a:rPr lang="en-GB" sz="1800" dirty="0"/>
              <a:t>Proposal: Change Default Expiration Time for AAF Certs to 5yrs - </a:t>
            </a:r>
            <a:r>
              <a:rPr lang="en-GB" sz="1800" dirty="0">
                <a:hlinkClick r:id="rId3"/>
              </a:rPr>
              <a:t>SECCOM-247</a:t>
            </a:r>
            <a:r>
              <a:rPr lang="en-GB" sz="1800" dirty="0"/>
              <a:t> – Jonathan made a demo on PTLs call on 29th of July.</a:t>
            </a:r>
          </a:p>
          <a:p>
            <a:pPr lvl="1"/>
            <a:r>
              <a:rPr lang="en-GB" sz="1800" dirty="0"/>
              <a:t>Containers must not run as root - </a:t>
            </a:r>
            <a:r>
              <a:rPr lang="en-GB" sz="1800" dirty="0">
                <a:hlinkClick r:id="rId4"/>
              </a:rPr>
              <a:t>OJSI-111</a:t>
            </a:r>
            <a:endParaRPr lang="en-GB" sz="1800" dirty="0"/>
          </a:p>
          <a:p>
            <a:pPr lvl="1"/>
            <a:r>
              <a:rPr lang="en-GB" sz="1800" dirty="0"/>
              <a:t>Integrate the check for HTTP/HTTPS into Integration test - </a:t>
            </a:r>
            <a:r>
              <a:rPr lang="en-GB" sz="1800" dirty="0">
                <a:hlinkClick r:id="rId5"/>
              </a:rPr>
              <a:t>OJSI-231</a:t>
            </a:r>
            <a:endParaRPr lang="en-GB" sz="1800" dirty="0"/>
          </a:p>
          <a:p>
            <a:pPr lvl="1"/>
            <a:r>
              <a:rPr lang="en-GB" sz="1800" dirty="0"/>
              <a:t>Extra meetings with Linda -  </a:t>
            </a:r>
            <a:r>
              <a:rPr lang="en-GB" sz="1800" dirty="0">
                <a:hlinkClick r:id="rId6"/>
              </a:rPr>
              <a:t>SECCOM-243</a:t>
            </a:r>
            <a:r>
              <a:rPr lang="en-GB" sz="1800" dirty="0"/>
              <a:t> </a:t>
            </a:r>
            <a:r>
              <a:rPr lang="en-GB" sz="1800" dirty="0" smtClean="0"/>
              <a:t>Pawel/Linda</a:t>
            </a:r>
            <a:endParaRPr lang="pl-PL" sz="1800" noProof="0" dirty="0" smtClean="0"/>
          </a:p>
          <a:p>
            <a:pPr lvl="1"/>
            <a:r>
              <a:rPr lang="en-GB" sz="1800" noProof="0" dirty="0" smtClean="0"/>
              <a:t>Synch </a:t>
            </a:r>
            <a:r>
              <a:rPr lang="en-GB" sz="1800" noProof="0" dirty="0" smtClean="0"/>
              <a:t>with the integration team on the components versioning - Pawel/Amy</a:t>
            </a:r>
          </a:p>
          <a:p>
            <a:pPr lvl="2"/>
            <a:r>
              <a:rPr lang="en-GB" sz="1400" noProof="0" dirty="0" smtClean="0"/>
              <a:t>With Huawei recent decisions both Gary and Yang will not work anymore in the Integration team ;-(</a:t>
            </a:r>
          </a:p>
          <a:p>
            <a:pPr lvl="2"/>
            <a:r>
              <a:rPr lang="en-GB" sz="1400" noProof="0" dirty="0" smtClean="0"/>
              <a:t>Impact on El Alto planning?</a:t>
            </a:r>
          </a:p>
          <a:p>
            <a:pPr lvl="2"/>
            <a:r>
              <a:rPr lang="en-GB" sz="1400" noProof="0" dirty="0" smtClean="0"/>
              <a:t>Brian is the interim Integration </a:t>
            </a:r>
            <a:r>
              <a:rPr lang="en-GB" sz="1400" noProof="0" dirty="0" smtClean="0"/>
              <a:t>person</a:t>
            </a:r>
            <a:endParaRPr lang="en-GB" sz="1400" noProof="0" dirty="0" smtClean="0"/>
          </a:p>
        </p:txBody>
      </p:sp>
    </p:spTree>
    <p:extLst>
      <p:ext uri="{BB962C8B-B14F-4D97-AF65-F5344CB8AC3E}">
        <p14:creationId xmlns:p14="http://schemas.microsoft.com/office/powerpoint/2010/main" val="343005231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Agenda </a:t>
            </a:r>
            <a:r>
              <a:rPr lang="pl-PL" dirty="0"/>
              <a:t>&amp;</a:t>
            </a:r>
            <a:r>
              <a:rPr lang="en-GB" dirty="0"/>
              <a:t> Minutes 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en-GB" sz="1800" dirty="0"/>
              <a:t>Discussion point: when a security issue is published for a specific java component, how to identify the affected </a:t>
            </a:r>
            <a:r>
              <a:rPr lang="en-GB" sz="1800" dirty="0" err="1"/>
              <a:t>docker</a:t>
            </a:r>
            <a:r>
              <a:rPr lang="en-GB" sz="1800" dirty="0"/>
              <a:t> images and the artefacts that are to be rebuilt?</a:t>
            </a:r>
          </a:p>
          <a:p>
            <a:pPr lvl="2"/>
            <a:r>
              <a:rPr lang="en-GB" sz="1400" dirty="0"/>
              <a:t>Scan all container image at the build to create the dependency tree using Maven, need to run a command called </a:t>
            </a:r>
            <a:r>
              <a:rPr lang="en-GB" sz="1400" dirty="0" err="1"/>
              <a:t>mvn</a:t>
            </a:r>
            <a:r>
              <a:rPr lang="en-GB" sz="1400" dirty="0"/>
              <a:t> </a:t>
            </a:r>
            <a:r>
              <a:rPr lang="en-GB" sz="1400" dirty="0" err="1"/>
              <a:t>dependency:tree</a:t>
            </a:r>
            <a:r>
              <a:rPr lang="en-GB" sz="1400" dirty="0"/>
              <a:t> and then search for the artefact</a:t>
            </a:r>
          </a:p>
          <a:p>
            <a:pPr lvl="2"/>
            <a:r>
              <a:rPr lang="en-GB" sz="1400" dirty="0"/>
              <a:t>Make the check for new CVEs part of the nightly build</a:t>
            </a:r>
          </a:p>
          <a:p>
            <a:pPr lvl="2"/>
            <a:r>
              <a:rPr lang="en-GB" sz="1400" dirty="0"/>
              <a:t>Scan the final image</a:t>
            </a:r>
            <a:endParaRPr lang="en-GB" sz="1800" dirty="0"/>
          </a:p>
          <a:p>
            <a:pPr lvl="1"/>
            <a:r>
              <a:rPr lang="en-GB" sz="1800" dirty="0"/>
              <a:t>Additional items to be considered (probably more for Frankfurt release):</a:t>
            </a:r>
            <a:endParaRPr lang="en-GB" sz="1400" dirty="0"/>
          </a:p>
          <a:p>
            <a:pPr lvl="2"/>
            <a:r>
              <a:rPr lang="en-GB" sz="1400" dirty="0"/>
              <a:t>    Cassandra</a:t>
            </a:r>
          </a:p>
          <a:p>
            <a:pPr lvl="2"/>
            <a:r>
              <a:rPr lang="en-GB" sz="1400" dirty="0"/>
              <a:t>    Mongo</a:t>
            </a:r>
          </a:p>
          <a:p>
            <a:pPr lvl="2"/>
            <a:r>
              <a:rPr lang="en-GB" sz="1400" dirty="0"/>
              <a:t>    </a:t>
            </a:r>
            <a:r>
              <a:rPr lang="en-GB" sz="1400" dirty="0" err="1"/>
              <a:t>Mariadb</a:t>
            </a:r>
            <a:endParaRPr lang="en-GB" sz="1400" dirty="0"/>
          </a:p>
          <a:p>
            <a:pPr lvl="2"/>
            <a:r>
              <a:rPr lang="en-GB" sz="1400" dirty="0"/>
              <a:t>    </a:t>
            </a:r>
            <a:r>
              <a:rPr lang="en-GB" sz="1400" dirty="0" err="1"/>
              <a:t>Postgresql</a:t>
            </a:r>
            <a:endParaRPr lang="en-GB" sz="1400" dirty="0"/>
          </a:p>
          <a:p>
            <a:pPr lvl="2"/>
            <a:r>
              <a:rPr lang="en-GB" sz="1400" dirty="0"/>
              <a:t>    </a:t>
            </a:r>
            <a:r>
              <a:rPr lang="en-GB" sz="1400" dirty="0" err="1"/>
              <a:t>Camunda</a:t>
            </a:r>
            <a:endParaRPr lang="en-GB" sz="1400" dirty="0"/>
          </a:p>
          <a:p>
            <a:pPr lvl="2"/>
            <a:r>
              <a:rPr lang="en-GB" sz="1400" dirty="0"/>
              <a:t>    </a:t>
            </a:r>
            <a:r>
              <a:rPr lang="en-GB" sz="1400" dirty="0" err="1"/>
              <a:t>OpenDaylight</a:t>
            </a:r>
            <a:endParaRPr lang="en-GB" sz="1400" dirty="0"/>
          </a:p>
          <a:p>
            <a:pPr lvl="2"/>
            <a:r>
              <a:rPr lang="en-GB" sz="1400" dirty="0"/>
              <a:t>    Kafka</a:t>
            </a:r>
          </a:p>
          <a:p>
            <a:pPr lvl="1"/>
            <a:r>
              <a:rPr lang="en-GB" sz="1800" dirty="0">
                <a:solidFill>
                  <a:srgbClr val="44546A"/>
                </a:solidFill>
              </a:rPr>
              <a:t>Prepare doc infrastructure for OSA – </a:t>
            </a:r>
            <a:r>
              <a:rPr lang="en-GB" sz="1800" dirty="0">
                <a:solidFill>
                  <a:srgbClr val="44546A"/>
                </a:solidFill>
                <a:hlinkClick r:id="rId2"/>
              </a:rPr>
              <a:t>SECCOM-239</a:t>
            </a:r>
            <a:r>
              <a:rPr lang="en-GB" sz="1800" dirty="0">
                <a:solidFill>
                  <a:srgbClr val="44546A"/>
                </a:solidFill>
              </a:rPr>
              <a:t> – Krzysztof</a:t>
            </a:r>
          </a:p>
          <a:p>
            <a:pPr lvl="1"/>
            <a:r>
              <a:rPr lang="en-GB" sz="1800" dirty="0">
                <a:solidFill>
                  <a:srgbClr val="44546A"/>
                </a:solidFill>
              </a:rPr>
              <a:t>Make our test </a:t>
            </a:r>
            <a:r>
              <a:rPr lang="en-GB" sz="1800" dirty="0" err="1">
                <a:solidFill>
                  <a:srgbClr val="44546A"/>
                </a:solidFill>
              </a:rPr>
              <a:t>kubernetes</a:t>
            </a:r>
            <a:r>
              <a:rPr lang="en-GB" sz="1800" dirty="0">
                <a:solidFill>
                  <a:srgbClr val="44546A"/>
                </a:solidFill>
              </a:rPr>
              <a:t> deployment align with CIS guidelines – </a:t>
            </a:r>
            <a:r>
              <a:rPr lang="en-GB" sz="1800" dirty="0">
                <a:solidFill>
                  <a:srgbClr val="44546A"/>
                </a:solidFill>
                <a:hlinkClick r:id="rId3"/>
              </a:rPr>
              <a:t>SECCOM-234</a:t>
            </a:r>
            <a:r>
              <a:rPr lang="en-GB" sz="1800" dirty="0">
                <a:solidFill>
                  <a:srgbClr val="44546A"/>
                </a:solidFill>
              </a:rPr>
              <a:t> – Pawel W./Krzysztof/Amy – under review</a:t>
            </a:r>
          </a:p>
          <a:p>
            <a:r>
              <a:rPr lang="en-GB" sz="1800" dirty="0"/>
              <a:t>A.O.B (5 minutes)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42936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39957</TotalTime>
  <Words>706</Words>
  <Application>Microsoft Office PowerPoint</Application>
  <PresentationFormat>Niestandardowy</PresentationFormat>
  <Paragraphs>77</Paragraphs>
  <Slides>6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7" baseType="lpstr">
      <vt:lpstr>Office Theme</vt:lpstr>
      <vt:lpstr>ONAP Security Meeting </vt:lpstr>
      <vt:lpstr>Agenda Topics General</vt:lpstr>
      <vt:lpstr>Agenda &amp; Minutes</vt:lpstr>
      <vt:lpstr>Agenda &amp; Minutes</vt:lpstr>
      <vt:lpstr>Agenda &amp; Minutes </vt:lpstr>
      <vt:lpstr>Agenda &amp; Minutes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Pawlak Paweł 3 - Korpo</cp:lastModifiedBy>
  <cp:revision>861</cp:revision>
  <cp:lastPrinted>2017-08-07T21:14:23Z</cp:lastPrinted>
  <dcterms:created xsi:type="dcterms:W3CDTF">2017-02-27T16:23:08Z</dcterms:created>
  <dcterms:modified xsi:type="dcterms:W3CDTF">2019-07-31T07:56:41Z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1501682128</vt:lpwstr>
  </property>
</Properties>
</file>