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78" r:id="rId4"/>
    <p:sldId id="276" r:id="rId5"/>
    <p:sldId id="277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>
        <p:scale>
          <a:sx n="76" d="100"/>
          <a:sy n="76" d="100"/>
        </p:scale>
        <p:origin x="-1914" y="-8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tatic+code+analysis+with+Coverity+Scan+service" TargetMode="External"/><Relationship Id="rId2" Type="http://schemas.openxmlformats.org/officeDocument/2006/relationships/hyperlink" Target="https://wiki.onap.org/display/DW/2019+Antwerp+Meeting+Proposa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OOM-1508?jql=text%20~%20%22ingress%20controller%22" TargetMode="External"/><Relationship Id="rId2" Type="http://schemas.openxmlformats.org/officeDocument/2006/relationships/hyperlink" Target="https://jira.onap.org/browse/SECCOM-245?jql=project%20%3D%20SEC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SECCOM-242?jql=project%20%3D%20SECCOM" TargetMode="External"/><Relationship Id="rId4" Type="http://schemas.openxmlformats.org/officeDocument/2006/relationships/hyperlink" Target="https://jira.onap.org/browse/OOM-204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JSI+Tickets+Status" TargetMode="External"/><Relationship Id="rId2" Type="http://schemas.openxmlformats.org/officeDocument/2006/relationships/hyperlink" Target="https://jira.onap.org/projects/SECCOM/issues/SECCOM-248?filter=allissu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fprojects.org/policies/code-of-conduct/" TargetMode="External"/><Relationship Id="rId4" Type="http://schemas.openxmlformats.org/officeDocument/2006/relationships/hyperlink" Target="https://jira.onap.org/projects/SECCOM/issues/SECCOM-249?filter=allissu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111" TargetMode="External"/><Relationship Id="rId7" Type="http://schemas.openxmlformats.org/officeDocument/2006/relationships/hyperlink" Target="https://jira.onap.org/projects/SECCOM/issues/SECCOM-234?filter=allissues" TargetMode="External"/><Relationship Id="rId2" Type="http://schemas.openxmlformats.org/officeDocument/2006/relationships/hyperlink" Target="https://jira.onap.org/browse/SECCOM-2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SECCOM-239?jql=project%20%3D%20SECCOM" TargetMode="External"/><Relationship Id="rId5" Type="http://schemas.openxmlformats.org/officeDocument/2006/relationships/hyperlink" Target="https://jira.onap.org/browse/SECCOM-243?jql=project%20%3D%20SECCOM" TargetMode="External"/><Relationship Id="rId4" Type="http://schemas.openxmlformats.org/officeDocument/2006/relationships/hyperlink" Target="https://jira.onap.org/browse/SECCOM-2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2019-0</a:t>
            </a:r>
            <a:r>
              <a:rPr lang="pl-PL" noProof="0" dirty="0" smtClean="0"/>
              <a:t>8</a:t>
            </a:r>
            <a:r>
              <a:rPr lang="en-GB" noProof="0" dirty="0" smtClean="0"/>
              <a:t>-</a:t>
            </a:r>
            <a:r>
              <a:rPr lang="pl-PL" dirty="0" smtClean="0"/>
              <a:t>13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 smtClean="0"/>
          </a:p>
          <a:p>
            <a:r>
              <a:rPr lang="en-GB" sz="1800" noProof="0" dirty="0" smtClean="0"/>
              <a:t>Synch point with </a:t>
            </a:r>
            <a:r>
              <a:rPr lang="en-GB" sz="1800" noProof="0" dirty="0" err="1" smtClean="0"/>
              <a:t>DMaaP</a:t>
            </a:r>
            <a:endParaRPr lang="en-GB" sz="1800" noProof="0" dirty="0" smtClean="0"/>
          </a:p>
          <a:p>
            <a:r>
              <a:rPr lang="en-GB" sz="1800" noProof="0" dirty="0" smtClean="0"/>
              <a:t>SECCOM proposals for ONAP F2F in Antwerp</a:t>
            </a:r>
            <a:r>
              <a:rPr lang="pl-PL" sz="1800" noProof="0" dirty="0" smtClean="0"/>
              <a:t> (</a:t>
            </a:r>
            <a:r>
              <a:rPr lang="pl-PL" sz="1800" noProof="0" dirty="0" err="1" smtClean="0"/>
              <a:t>already</a:t>
            </a:r>
            <a:r>
              <a:rPr lang="pl-PL" sz="1800" noProof="0" dirty="0" smtClean="0"/>
              <a:t> </a:t>
            </a:r>
            <a:r>
              <a:rPr lang="pl-PL" sz="1800" noProof="0" dirty="0" err="1" smtClean="0"/>
              <a:t>available</a:t>
            </a:r>
            <a:r>
              <a:rPr lang="pl-PL" sz="1800" noProof="0" dirty="0" smtClean="0"/>
              <a:t> </a:t>
            </a:r>
            <a:r>
              <a:rPr lang="pl-PL" sz="1800" noProof="0" dirty="0" err="1" smtClean="0"/>
              <a:t>at</a:t>
            </a:r>
            <a:r>
              <a:rPr lang="pl-PL" sz="1800" noProof="0" dirty="0" smtClean="0"/>
              <a:t> the </a:t>
            </a:r>
            <a:r>
              <a:rPr lang="pl-PL" sz="1800" noProof="0" dirty="0" err="1" smtClean="0">
                <a:hlinkClick r:id="rId2"/>
              </a:rPr>
              <a:t>wik</a:t>
            </a:r>
            <a:r>
              <a:rPr lang="pl-PL" sz="1800" noProof="0" dirty="0" err="1" smtClean="0"/>
              <a:t>i</a:t>
            </a:r>
            <a:r>
              <a:rPr lang="pl-PL" sz="1800" noProof="0" dirty="0" smtClean="0"/>
              <a:t>)</a:t>
            </a:r>
            <a:r>
              <a:rPr lang="en-GB" sz="1800" noProof="0" dirty="0" smtClean="0"/>
              <a:t>:</a:t>
            </a:r>
          </a:p>
          <a:p>
            <a:pPr lvl="1"/>
            <a:r>
              <a:rPr lang="en-GB" sz="1400" noProof="0" dirty="0" smtClean="0"/>
              <a:t>Container Security for ONAP</a:t>
            </a:r>
            <a:r>
              <a:rPr lang="pl-PL" sz="1400" noProof="0" dirty="0" smtClean="0"/>
              <a:t> (</a:t>
            </a:r>
            <a:r>
              <a:rPr lang="pl-PL" sz="1400" noProof="0" dirty="0" err="1" smtClean="0"/>
              <a:t>Pawel</a:t>
            </a:r>
            <a:r>
              <a:rPr lang="pl-PL" sz="1400" noProof="0" dirty="0" smtClean="0"/>
              <a:t> &amp; </a:t>
            </a:r>
            <a:r>
              <a:rPr lang="pl-PL" sz="1400" noProof="0" dirty="0" err="1" smtClean="0"/>
              <a:t>Amy</a:t>
            </a:r>
            <a:r>
              <a:rPr lang="pl-PL" sz="1400" noProof="0" dirty="0" smtClean="0"/>
              <a:t>)</a:t>
            </a:r>
            <a:endParaRPr lang="en-GB" sz="1400" noProof="0" dirty="0" smtClean="0"/>
          </a:p>
          <a:p>
            <a:pPr lvl="1"/>
            <a:r>
              <a:rPr lang="en-GB" sz="1400" noProof="0" dirty="0" smtClean="0"/>
              <a:t>Kubernetes Security for ONAP</a:t>
            </a:r>
            <a:r>
              <a:rPr lang="pl-PL" sz="1400" dirty="0"/>
              <a:t> (</a:t>
            </a:r>
            <a:r>
              <a:rPr lang="pl-PL" sz="1400" dirty="0" err="1"/>
              <a:t>Pawel</a:t>
            </a:r>
            <a:r>
              <a:rPr lang="pl-PL" sz="1400" dirty="0"/>
              <a:t> &amp; </a:t>
            </a:r>
            <a:r>
              <a:rPr lang="pl-PL" sz="1400" dirty="0" err="1"/>
              <a:t>Amy</a:t>
            </a:r>
            <a:r>
              <a:rPr lang="pl-PL" sz="1400" dirty="0" smtClean="0"/>
              <a:t>)</a:t>
            </a:r>
            <a:endParaRPr lang="en-GB" sz="1400" noProof="0" dirty="0" smtClean="0"/>
          </a:p>
          <a:p>
            <a:pPr lvl="1"/>
            <a:r>
              <a:rPr lang="pl-PL" sz="1400" dirty="0" smtClean="0"/>
              <a:t>ONAP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requirements</a:t>
            </a:r>
            <a:r>
              <a:rPr lang="pl-PL" sz="1400" dirty="0" smtClean="0"/>
              <a:t> (</a:t>
            </a:r>
            <a:r>
              <a:rPr lang="pl-PL" sz="1400" dirty="0" err="1" smtClean="0"/>
              <a:t>Samuli</a:t>
            </a:r>
            <a:r>
              <a:rPr lang="pl-PL" sz="1400" dirty="0" smtClean="0"/>
              <a:t>)</a:t>
            </a:r>
          </a:p>
          <a:p>
            <a:pPr lvl="1"/>
            <a:r>
              <a:rPr lang="pl-PL" sz="1400" noProof="0" dirty="0" smtClean="0"/>
              <a:t>OJSI status update + target (Krzysztof)</a:t>
            </a:r>
          </a:p>
          <a:p>
            <a:pPr lvl="1"/>
            <a:r>
              <a:rPr lang="pl-PL" sz="1400" dirty="0" err="1" smtClean="0"/>
              <a:t>Nexus</a:t>
            </a:r>
            <a:r>
              <a:rPr lang="pl-PL" sz="1400" dirty="0" smtClean="0"/>
              <a:t>-IQ vs. </a:t>
            </a:r>
            <a:r>
              <a:rPr lang="pl-PL" sz="1400" dirty="0" err="1" smtClean="0"/>
              <a:t>Whitesoftware</a:t>
            </a:r>
            <a:r>
              <a:rPr lang="pl-PL" sz="1400" dirty="0" smtClean="0"/>
              <a:t> (</a:t>
            </a:r>
            <a:r>
              <a:rPr lang="pl-PL" sz="1400" dirty="0" err="1" smtClean="0"/>
              <a:t>Pawel</a:t>
            </a:r>
            <a:r>
              <a:rPr lang="pl-PL" sz="1400" dirty="0" smtClean="0"/>
              <a:t> &amp; </a:t>
            </a:r>
            <a:r>
              <a:rPr lang="pl-PL" sz="1400" dirty="0" err="1" smtClean="0"/>
              <a:t>Amy</a:t>
            </a:r>
            <a:r>
              <a:rPr lang="pl-PL" sz="1400" dirty="0" smtClean="0"/>
              <a:t>)</a:t>
            </a:r>
          </a:p>
          <a:p>
            <a:pPr lvl="1"/>
            <a:r>
              <a:rPr lang="pl-PL" sz="1400" noProof="0" dirty="0" smtClean="0"/>
              <a:t>AAF demo with </a:t>
            </a:r>
            <a:r>
              <a:rPr lang="pl-PL" sz="1400" noProof="0" dirty="0" err="1" smtClean="0"/>
              <a:t>certificates</a:t>
            </a:r>
            <a:r>
              <a:rPr lang="pl-PL" sz="1400" noProof="0" dirty="0" smtClean="0"/>
              <a:t> (Jonathan)</a:t>
            </a:r>
          </a:p>
          <a:p>
            <a:pPr lvl="1"/>
            <a:r>
              <a:rPr lang="pl-PL" sz="1400" dirty="0" err="1" smtClean="0"/>
              <a:t>Communication</a:t>
            </a:r>
            <a:r>
              <a:rPr lang="pl-PL" sz="1400" dirty="0" smtClean="0"/>
              <a:t> matrix (</a:t>
            </a:r>
            <a:r>
              <a:rPr lang="pl-PL" sz="1400" dirty="0" err="1" smtClean="0"/>
              <a:t>Natacha</a:t>
            </a:r>
            <a:r>
              <a:rPr lang="pl-PL" sz="1400" dirty="0" smtClean="0"/>
              <a:t>)</a:t>
            </a:r>
          </a:p>
          <a:p>
            <a:pPr lvl="1"/>
            <a:r>
              <a:rPr lang="pl-PL" sz="1400" noProof="0" dirty="0" err="1" smtClean="0"/>
              <a:t>Commonly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found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vulnerabilities</a:t>
            </a:r>
            <a:r>
              <a:rPr lang="pl-PL" sz="1400" noProof="0" dirty="0" smtClean="0"/>
              <a:t> – software </a:t>
            </a:r>
            <a:r>
              <a:rPr lang="pl-PL" sz="1400" noProof="0" dirty="0" err="1" smtClean="0"/>
              <a:t>composition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analysis</a:t>
            </a:r>
            <a:r>
              <a:rPr lang="pl-PL" sz="1400" noProof="0" dirty="0" smtClean="0"/>
              <a:t> (</a:t>
            </a:r>
            <a:r>
              <a:rPr lang="pl-PL" sz="1400" noProof="0" dirty="0" err="1" smtClean="0"/>
              <a:t>Amy</a:t>
            </a:r>
            <a:r>
              <a:rPr lang="pl-PL" sz="1400" noProof="0" dirty="0" smtClean="0"/>
              <a:t>)</a:t>
            </a:r>
          </a:p>
          <a:p>
            <a:pPr lvl="1"/>
            <a:r>
              <a:rPr lang="pl-PL" sz="1400" dirty="0" smtClean="0"/>
              <a:t>Status of </a:t>
            </a:r>
            <a:r>
              <a:rPr lang="pl-PL" sz="1400" dirty="0" err="1" smtClean="0"/>
              <a:t>node</a:t>
            </a:r>
            <a:r>
              <a:rPr lang="pl-PL" sz="1400" dirty="0" smtClean="0"/>
              <a:t> port </a:t>
            </a:r>
            <a:r>
              <a:rPr lang="pl-PL" sz="1400" dirty="0" err="1" smtClean="0"/>
              <a:t>removal</a:t>
            </a:r>
            <a:r>
              <a:rPr lang="pl-PL" sz="1400" dirty="0" smtClean="0"/>
              <a:t> (Krzysztof)</a:t>
            </a:r>
          </a:p>
          <a:p>
            <a:pPr lvl="1"/>
            <a:r>
              <a:rPr lang="pl-PL" sz="1400" noProof="0" dirty="0" err="1" smtClean="0"/>
              <a:t>Passwords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removal</a:t>
            </a:r>
            <a:r>
              <a:rPr lang="pl-PL" sz="1400" noProof="0" dirty="0" smtClean="0"/>
              <a:t> from OOM </a:t>
            </a:r>
            <a:r>
              <a:rPr lang="pl-PL" sz="1400" noProof="0" dirty="0" err="1" smtClean="0"/>
              <a:t>helm</a:t>
            </a:r>
            <a:r>
              <a:rPr lang="pl-PL" sz="1400" noProof="0" dirty="0" smtClean="0"/>
              <a:t> chart (Krzysztof)</a:t>
            </a:r>
          </a:p>
          <a:p>
            <a:pPr lvl="1"/>
            <a:r>
              <a:rPr lang="pl-PL" sz="1400" noProof="0" dirty="0" err="1" smtClean="0"/>
              <a:t>What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does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it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mean</a:t>
            </a:r>
            <a:r>
              <a:rPr lang="pl-PL" sz="1400" noProof="0" dirty="0" smtClean="0"/>
              <a:t> to </a:t>
            </a:r>
            <a:r>
              <a:rPr lang="pl-PL" sz="1400" noProof="0" dirty="0" err="1" smtClean="0"/>
              <a:t>get</a:t>
            </a:r>
            <a:r>
              <a:rPr lang="pl-PL" sz="1400" noProof="0" dirty="0" smtClean="0"/>
              <a:t> </a:t>
            </a:r>
            <a:r>
              <a:rPr lang="pl-PL" sz="1400" noProof="0" dirty="0" err="1" smtClean="0"/>
              <a:t>gold</a:t>
            </a:r>
            <a:r>
              <a:rPr lang="pl-PL" sz="1400" noProof="0" dirty="0" smtClean="0"/>
              <a:t> in CII </a:t>
            </a:r>
            <a:r>
              <a:rPr lang="pl-PL" sz="1400" noProof="0" dirty="0" err="1" smtClean="0"/>
              <a:t>Badging</a:t>
            </a:r>
            <a:r>
              <a:rPr lang="pl-PL" sz="1400" noProof="0" dirty="0" smtClean="0"/>
              <a:t> (Tony)</a:t>
            </a:r>
          </a:p>
          <a:p>
            <a:pPr lvl="1"/>
            <a:r>
              <a:rPr lang="pl-PL" sz="1400" dirty="0" smtClean="0"/>
              <a:t>Frankfurt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goals</a:t>
            </a:r>
            <a:r>
              <a:rPr lang="pl-PL" sz="1400" dirty="0" smtClean="0"/>
              <a:t> </a:t>
            </a:r>
            <a:r>
              <a:rPr lang="pl-PL" sz="1400" dirty="0" err="1" smtClean="0"/>
              <a:t>review</a:t>
            </a:r>
            <a:r>
              <a:rPr lang="pl-PL" sz="1400" dirty="0" smtClean="0"/>
              <a:t> with the </a:t>
            </a:r>
            <a:r>
              <a:rPr lang="pl-PL" sz="1400" dirty="0" err="1" smtClean="0"/>
              <a:t>community</a:t>
            </a:r>
            <a:r>
              <a:rPr lang="pl-PL" sz="1400" dirty="0" smtClean="0"/>
              <a:t> (</a:t>
            </a:r>
            <a:r>
              <a:rPr lang="pl-PL" sz="1400" dirty="0" err="1" smtClean="0"/>
              <a:t>Pawel</a:t>
            </a:r>
            <a:r>
              <a:rPr lang="pl-PL" sz="1400" dirty="0" smtClean="0"/>
              <a:t>)</a:t>
            </a:r>
          </a:p>
          <a:p>
            <a:pPr lvl="1"/>
            <a:r>
              <a:rPr lang="pl-PL" sz="1400" b="1" noProof="0" dirty="0" err="1" smtClean="0"/>
              <a:t>Join</a:t>
            </a:r>
            <a:r>
              <a:rPr lang="pl-PL" sz="1400" b="1" dirty="0" smtClean="0"/>
              <a:t>t </a:t>
            </a:r>
            <a:r>
              <a:rPr lang="pl-PL" sz="1400" b="1" dirty="0" err="1" smtClean="0"/>
              <a:t>synch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meeting</a:t>
            </a:r>
            <a:r>
              <a:rPr lang="pl-PL" sz="1400" b="1" dirty="0" smtClean="0"/>
              <a:t> with ODL on </a:t>
            </a:r>
            <a:r>
              <a:rPr lang="pl-PL" sz="1400" b="1" dirty="0" err="1" smtClean="0"/>
              <a:t>fixing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upstream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security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vulnerabilities</a:t>
            </a:r>
            <a:endParaRPr lang="en-GB" sz="1800" b="1" noProof="0" dirty="0" smtClean="0"/>
          </a:p>
          <a:p>
            <a:r>
              <a:rPr lang="en-GB" sz="1800" noProof="0" dirty="0" smtClean="0"/>
              <a:t>Feedback from an experiment with scanning ONAP source code with </a:t>
            </a:r>
            <a:r>
              <a:rPr lang="en-GB" sz="1800" noProof="0" dirty="0" err="1" smtClean="0"/>
              <a:t>Coverity</a:t>
            </a:r>
            <a:r>
              <a:rPr lang="en-GB" sz="1800" noProof="0" dirty="0" smtClean="0"/>
              <a:t> – </a:t>
            </a:r>
            <a:r>
              <a:rPr lang="en-GB" sz="1800" noProof="0" dirty="0" err="1" smtClean="0"/>
              <a:t>Artem</a:t>
            </a:r>
            <a:r>
              <a:rPr lang="pl-PL" sz="1800" noProof="0" dirty="0" smtClean="0"/>
              <a:t> – </a:t>
            </a:r>
            <a:r>
              <a:rPr lang="pl-PL" sz="1800" dirty="0">
                <a:hlinkClick r:id="rId3"/>
              </a:rPr>
              <a:t>https://</a:t>
            </a:r>
            <a:r>
              <a:rPr lang="pl-PL" sz="1800" dirty="0" smtClean="0">
                <a:hlinkClick r:id="rId3"/>
              </a:rPr>
              <a:t>wiki.onap.org/display/DW/Static+code+analysis+with+Coverity+Scan+service</a:t>
            </a:r>
            <a:r>
              <a:rPr lang="pl-PL" sz="1800" dirty="0" smtClean="0"/>
              <a:t> </a:t>
            </a:r>
            <a:r>
              <a:rPr lang="en-GB" sz="1800" noProof="0" dirty="0" smtClean="0"/>
              <a:t> </a:t>
            </a:r>
            <a:endParaRPr lang="pl-PL" sz="1800" noProof="0" dirty="0" smtClean="0"/>
          </a:p>
          <a:p>
            <a:r>
              <a:rPr lang="pl-PL" sz="1400" dirty="0" smtClean="0"/>
              <a:t>)</a:t>
            </a:r>
            <a:endParaRPr lang="en-GB" sz="1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5937" y="1059255"/>
            <a:ext cx="12191999" cy="5455337"/>
          </a:xfrm>
        </p:spPr>
        <p:txBody>
          <a:bodyPr>
            <a:noAutofit/>
          </a:bodyPr>
          <a:lstStyle/>
          <a:p>
            <a:r>
              <a:rPr lang="pl-PL" sz="1800" dirty="0"/>
              <a:t>Frankfurt </a:t>
            </a:r>
            <a:r>
              <a:rPr lang="pl-PL" sz="1800" dirty="0" err="1"/>
              <a:t>security</a:t>
            </a:r>
            <a:r>
              <a:rPr lang="pl-PL" sz="1800" dirty="0"/>
              <a:t> </a:t>
            </a:r>
            <a:r>
              <a:rPr lang="pl-PL" sz="1800" dirty="0" err="1"/>
              <a:t>goals</a:t>
            </a:r>
            <a:r>
              <a:rPr lang="pl-PL" sz="1800" dirty="0"/>
              <a:t> and </a:t>
            </a:r>
            <a:r>
              <a:rPr lang="pl-PL" sz="1800" dirty="0" err="1"/>
              <a:t>SoW</a:t>
            </a:r>
            <a:r>
              <a:rPr lang="pl-PL" sz="1800" dirty="0"/>
              <a:t>:</a:t>
            </a:r>
          </a:p>
          <a:p>
            <a:pPr lvl="1"/>
            <a:r>
              <a:rPr lang="pl-PL" sz="1400" dirty="0" err="1"/>
              <a:t>Ingress</a:t>
            </a:r>
            <a:r>
              <a:rPr lang="pl-PL" sz="1400" dirty="0"/>
              <a:t> </a:t>
            </a:r>
            <a:r>
              <a:rPr lang="pl-PL" sz="1400" dirty="0" err="1"/>
              <a:t>controller</a:t>
            </a:r>
            <a:r>
              <a:rPr lang="pl-PL" sz="1400" dirty="0"/>
              <a:t> (Krzysztof)</a:t>
            </a:r>
          </a:p>
          <a:p>
            <a:pPr lvl="1"/>
            <a:r>
              <a:rPr lang="pl-PL" sz="1400" dirty="0"/>
              <a:t>ISTIO POC?  - </a:t>
            </a:r>
            <a:r>
              <a:rPr lang="pl-PL" sz="1400" dirty="0" err="1"/>
              <a:t>limited</a:t>
            </a:r>
            <a:r>
              <a:rPr lang="pl-PL" sz="1400" dirty="0"/>
              <a:t> ONAP </a:t>
            </a:r>
            <a:r>
              <a:rPr lang="pl-PL" sz="1400" dirty="0" err="1"/>
              <a:t>deployment</a:t>
            </a:r>
            <a:r>
              <a:rPr lang="pl-PL" sz="1400" dirty="0"/>
              <a:t> </a:t>
            </a:r>
            <a:r>
              <a:rPr lang="pl-PL" sz="1400" dirty="0" err="1"/>
              <a:t>scope</a:t>
            </a:r>
            <a:r>
              <a:rPr lang="pl-PL" sz="1400" dirty="0"/>
              <a:t> (</a:t>
            </a:r>
            <a:r>
              <a:rPr lang="pl-PL" sz="1400" dirty="0" err="1"/>
              <a:t>Hampus</a:t>
            </a:r>
            <a:r>
              <a:rPr lang="pl-PL" sz="1400" dirty="0"/>
              <a:t>)</a:t>
            </a:r>
          </a:p>
          <a:p>
            <a:pPr lvl="1"/>
            <a:r>
              <a:rPr lang="pl-PL" sz="1400" dirty="0" err="1"/>
              <a:t>Containers</a:t>
            </a:r>
            <a:r>
              <a:rPr lang="pl-PL" sz="1400" dirty="0"/>
              <a:t> and </a:t>
            </a:r>
            <a:r>
              <a:rPr lang="pl-PL" sz="1400" dirty="0" err="1"/>
              <a:t>Kubernetes</a:t>
            </a:r>
            <a:r>
              <a:rPr lang="pl-PL" sz="1400" dirty="0"/>
              <a:t> </a:t>
            </a:r>
            <a:r>
              <a:rPr lang="pl-PL" sz="1400" dirty="0" err="1"/>
              <a:t>secure</a:t>
            </a:r>
            <a:r>
              <a:rPr lang="pl-PL" sz="1400" dirty="0"/>
              <a:t> </a:t>
            </a:r>
            <a:r>
              <a:rPr lang="pl-PL" sz="1400" dirty="0" err="1"/>
              <a:t>configuration</a:t>
            </a:r>
            <a:r>
              <a:rPr lang="pl-PL" sz="1400" dirty="0"/>
              <a:t> (</a:t>
            </a:r>
            <a:r>
              <a:rPr lang="pl-PL" sz="1400" dirty="0" err="1"/>
              <a:t>Amy</a:t>
            </a:r>
            <a:r>
              <a:rPr lang="pl-PL" sz="1400" dirty="0"/>
              <a:t>)</a:t>
            </a:r>
          </a:p>
          <a:p>
            <a:pPr lvl="1"/>
            <a:r>
              <a:rPr lang="pl-PL" sz="1400" dirty="0" err="1"/>
              <a:t>Coverity</a:t>
            </a:r>
            <a:r>
              <a:rPr lang="pl-PL" sz="1400" dirty="0"/>
              <a:t> </a:t>
            </a:r>
            <a:r>
              <a:rPr lang="pl-PL" sz="1400" dirty="0" err="1"/>
              <a:t>integration</a:t>
            </a:r>
            <a:r>
              <a:rPr lang="pl-PL" sz="1400" dirty="0"/>
              <a:t> by end of Frankfurt (</a:t>
            </a:r>
            <a:r>
              <a:rPr lang="pl-PL" sz="1400" dirty="0" err="1"/>
              <a:t>Amy</a:t>
            </a:r>
            <a:r>
              <a:rPr lang="pl-PL" sz="1400" dirty="0"/>
              <a:t>)</a:t>
            </a:r>
          </a:p>
          <a:p>
            <a:pPr lvl="1"/>
            <a:r>
              <a:rPr lang="pl-PL" sz="1400" dirty="0"/>
              <a:t>HTTP </a:t>
            </a:r>
            <a:r>
              <a:rPr lang="pl-PL" sz="1400" dirty="0" err="1"/>
              <a:t>communication</a:t>
            </a:r>
            <a:r>
              <a:rPr lang="pl-PL" sz="1400" dirty="0"/>
              <a:t> vs. HTTPS (</a:t>
            </a:r>
            <a:r>
              <a:rPr lang="pl-PL" sz="1400" dirty="0" err="1"/>
              <a:t>preferred</a:t>
            </a:r>
            <a:r>
              <a:rPr lang="pl-PL" sz="1400" dirty="0"/>
              <a:t>, </a:t>
            </a:r>
            <a:r>
              <a:rPr lang="pl-PL" sz="1400" dirty="0" err="1" smtClean="0"/>
              <a:t>recommended</a:t>
            </a:r>
            <a:r>
              <a:rPr lang="pl-PL" sz="1400" smtClean="0"/>
              <a:t>,</a:t>
            </a:r>
            <a:r>
              <a:rPr lang="pl-PL" sz="1400" smtClean="0"/>
              <a:t> </a:t>
            </a:r>
            <a:r>
              <a:rPr lang="pl-PL" sz="1400" dirty="0"/>
              <a:t>target), </a:t>
            </a:r>
            <a:r>
              <a:rPr lang="pl-PL" sz="1400" dirty="0" err="1"/>
              <a:t>only</a:t>
            </a:r>
            <a:r>
              <a:rPr lang="pl-PL" sz="1400" dirty="0"/>
              <a:t> Jonathan </a:t>
            </a:r>
            <a:r>
              <a:rPr lang="pl-PL" sz="1400" dirty="0" err="1"/>
              <a:t>justification</a:t>
            </a:r>
            <a:r>
              <a:rPr lang="pl-PL" sz="1400" dirty="0"/>
              <a:t> was </a:t>
            </a:r>
            <a:r>
              <a:rPr lang="pl-PL" sz="1400" dirty="0" err="1"/>
              <a:t>presented</a:t>
            </a:r>
            <a:r>
              <a:rPr lang="pl-PL" sz="1400" dirty="0"/>
              <a:t> </a:t>
            </a:r>
            <a:r>
              <a:rPr lang="pl-PL" sz="1400" dirty="0" err="1"/>
              <a:t>so</a:t>
            </a:r>
            <a:r>
              <a:rPr lang="pl-PL" sz="1400" dirty="0"/>
              <a:t> far</a:t>
            </a:r>
          </a:p>
          <a:p>
            <a:pPr lvl="1"/>
            <a:r>
              <a:rPr lang="pl-PL" sz="1400" dirty="0" err="1"/>
              <a:t>Secure</a:t>
            </a:r>
            <a:r>
              <a:rPr lang="pl-PL" sz="1400" dirty="0"/>
              <a:t> </a:t>
            </a:r>
            <a:r>
              <a:rPr lang="pl-PL" sz="1400" dirty="0" err="1"/>
              <a:t>communication</a:t>
            </a:r>
            <a:r>
              <a:rPr lang="pl-PL" sz="1400" dirty="0"/>
              <a:t> (</a:t>
            </a:r>
            <a:r>
              <a:rPr lang="pl-PL" sz="1400" dirty="0" err="1"/>
              <a:t>Hampus</a:t>
            </a:r>
            <a:r>
              <a:rPr lang="pl-PL" sz="1400" dirty="0"/>
              <a:t>)</a:t>
            </a:r>
          </a:p>
          <a:p>
            <a:pPr lvl="1"/>
            <a:r>
              <a:rPr lang="pl-PL" sz="1400" dirty="0" err="1"/>
              <a:t>Password</a:t>
            </a:r>
            <a:r>
              <a:rPr lang="pl-PL" sz="1400" dirty="0"/>
              <a:t> </a:t>
            </a:r>
            <a:r>
              <a:rPr lang="pl-PL" sz="1400" dirty="0" err="1"/>
              <a:t>removal</a:t>
            </a:r>
            <a:r>
              <a:rPr lang="pl-PL" sz="1400" dirty="0"/>
              <a:t> from OOM HELM </a:t>
            </a:r>
            <a:r>
              <a:rPr lang="pl-PL" sz="1400" dirty="0" err="1"/>
              <a:t>charts</a:t>
            </a:r>
            <a:r>
              <a:rPr lang="pl-PL" sz="1400" dirty="0"/>
              <a:t> (</a:t>
            </a:r>
            <a:r>
              <a:rPr lang="pl-PL" sz="1400" dirty="0" smtClean="0"/>
              <a:t>Krzysztof)</a:t>
            </a:r>
            <a:endParaRPr lang="pl-PL" sz="1800" dirty="0" smtClean="0"/>
          </a:p>
          <a:p>
            <a:r>
              <a:rPr lang="en-GB" sz="1800" dirty="0" smtClean="0"/>
              <a:t>Status </a:t>
            </a:r>
            <a:r>
              <a:rPr lang="en-GB" sz="1800" dirty="0"/>
              <a:t>Updates: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  <a:hlinkClick r:id="rId2"/>
              </a:rPr>
              <a:t>SECCOM-245</a:t>
            </a:r>
            <a:r>
              <a:rPr lang="en-GB" sz="1800" dirty="0">
                <a:solidFill>
                  <a:srgbClr val="44546A"/>
                </a:solidFill>
              </a:rPr>
              <a:t> </a:t>
            </a:r>
            <a:r>
              <a:rPr lang="en-GB" sz="1800" dirty="0" err="1"/>
              <a:t>Whitesoftware</a:t>
            </a:r>
            <a:r>
              <a:rPr lang="en-GB" sz="1800" dirty="0"/>
              <a:t> vs. Nexus-IQ benchmarking – Pawel/Amy – </a:t>
            </a:r>
            <a:r>
              <a:rPr lang="pl-PL" sz="1800" dirty="0" err="1" smtClean="0"/>
              <a:t>series</a:t>
            </a:r>
            <a:r>
              <a:rPr lang="pl-PL" sz="1800" dirty="0" smtClean="0"/>
              <a:t> of </a:t>
            </a:r>
            <a:r>
              <a:rPr lang="pl-PL" sz="1800" dirty="0" err="1" smtClean="0"/>
              <a:t>meetings</a:t>
            </a:r>
            <a:r>
              <a:rPr lang="pl-PL" sz="1800" dirty="0" smtClean="0"/>
              <a:t> </a:t>
            </a:r>
            <a:r>
              <a:rPr lang="pl-PL" sz="1800" dirty="0" err="1" smtClean="0"/>
              <a:t>done</a:t>
            </a:r>
            <a:r>
              <a:rPr lang="pl-PL" sz="1800" dirty="0" smtClean="0"/>
              <a:t> with </a:t>
            </a:r>
            <a:r>
              <a:rPr lang="pl-PL" sz="1800" dirty="0" err="1" smtClean="0"/>
              <a:t>Whitesoftware</a:t>
            </a:r>
            <a:r>
              <a:rPr lang="pl-PL" sz="1800" dirty="0" smtClean="0"/>
              <a:t> and </a:t>
            </a:r>
            <a:r>
              <a:rPr lang="pl-PL" sz="1800" dirty="0" err="1" smtClean="0"/>
              <a:t>Jess</a:t>
            </a:r>
            <a:r>
              <a:rPr lang="pl-PL" sz="1800" dirty="0" smtClean="0"/>
              <a:t>, Dan, </a:t>
            </a:r>
            <a:r>
              <a:rPr lang="pl-PL" sz="1800" dirty="0" err="1" smtClean="0"/>
              <a:t>Amy</a:t>
            </a:r>
            <a:r>
              <a:rPr lang="pl-PL" sz="1800" dirty="0" smtClean="0"/>
              <a:t>, </a:t>
            </a:r>
            <a:r>
              <a:rPr lang="pl-PL" sz="1800" dirty="0" err="1" smtClean="0"/>
              <a:t>Kenny</a:t>
            </a:r>
            <a:r>
              <a:rPr lang="pl-PL" sz="1800" dirty="0" smtClean="0"/>
              <a:t> – Jenkins </a:t>
            </a:r>
            <a:r>
              <a:rPr lang="pl-PL" sz="1800" dirty="0" err="1" smtClean="0"/>
              <a:t>config</a:t>
            </a:r>
            <a:r>
              <a:rPr lang="pl-PL" sz="1800" dirty="0" smtClean="0"/>
              <a:t> </a:t>
            </a:r>
            <a:r>
              <a:rPr lang="pl-PL" sz="1800" dirty="0" err="1" smtClean="0"/>
              <a:t>tuning</a:t>
            </a:r>
            <a:r>
              <a:rPr lang="pl-PL" sz="1800" dirty="0" smtClean="0"/>
              <a:t> in </a:t>
            </a:r>
            <a:r>
              <a:rPr lang="pl-PL" sz="1800" dirty="0" err="1" smtClean="0"/>
              <a:t>progress</a:t>
            </a:r>
            <a:r>
              <a:rPr lang="pl-PL" sz="1800" dirty="0" smtClean="0"/>
              <a:t>. </a:t>
            </a:r>
            <a:r>
              <a:rPr lang="pl-PL" sz="1800" dirty="0" err="1" smtClean="0"/>
              <a:t>Additional</a:t>
            </a:r>
            <a:r>
              <a:rPr lang="pl-PL" sz="1800" dirty="0" smtClean="0"/>
              <a:t> </a:t>
            </a:r>
            <a:r>
              <a:rPr lang="pl-PL" sz="1800" dirty="0" err="1" smtClean="0"/>
              <a:t>license</a:t>
            </a:r>
            <a:r>
              <a:rPr lang="pl-PL" sz="1800" dirty="0" smtClean="0"/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 smtClean="0"/>
              <a:t>needed</a:t>
            </a:r>
            <a:r>
              <a:rPr lang="pl-PL" sz="1800" dirty="0" smtClean="0"/>
              <a:t> to be </a:t>
            </a:r>
            <a:r>
              <a:rPr lang="pl-PL" sz="1800" dirty="0" err="1" smtClean="0"/>
              <a:t>purchased</a:t>
            </a:r>
            <a:r>
              <a:rPr lang="pl-PL" sz="1800" dirty="0" smtClean="0"/>
              <a:t> on LFN </a:t>
            </a:r>
            <a:r>
              <a:rPr lang="pl-PL" sz="1800" dirty="0" err="1" smtClean="0"/>
              <a:t>side</a:t>
            </a:r>
            <a:r>
              <a:rPr lang="pl-PL" sz="1800" dirty="0" smtClean="0"/>
              <a:t> to </a:t>
            </a:r>
            <a:r>
              <a:rPr lang="pl-PL" sz="1800" dirty="0" err="1" smtClean="0"/>
              <a:t>enable</a:t>
            </a:r>
            <a:r>
              <a:rPr lang="pl-PL" sz="1800" dirty="0" smtClean="0"/>
              <a:t> „</a:t>
            </a:r>
            <a:r>
              <a:rPr lang="pl-PL" sz="1800" dirty="0" err="1" smtClean="0"/>
              <a:t>prioritized</a:t>
            </a:r>
            <a:r>
              <a:rPr lang="pl-PL" sz="1800" dirty="0" smtClean="0"/>
              <a:t>” </a:t>
            </a:r>
            <a:r>
              <a:rPr lang="pl-PL" sz="1800" dirty="0" err="1" smtClean="0"/>
              <a:t>feature</a:t>
            </a:r>
            <a:r>
              <a:rPr lang="pl-PL" sz="1800" dirty="0" smtClean="0"/>
              <a:t>.</a:t>
            </a:r>
          </a:p>
          <a:p>
            <a:pPr lvl="1"/>
            <a:r>
              <a:rPr lang="pl-PL" sz="1800" dirty="0" err="1" smtClean="0"/>
              <a:t>Ingress</a:t>
            </a:r>
            <a:r>
              <a:rPr lang="pl-PL" sz="1800" dirty="0" smtClean="0"/>
              <a:t> </a:t>
            </a:r>
            <a:r>
              <a:rPr lang="pl-PL" sz="1800" dirty="0" err="1" smtClean="0"/>
              <a:t>controller</a:t>
            </a:r>
            <a:r>
              <a:rPr lang="pl-PL" sz="1800" dirty="0" smtClean="0"/>
              <a:t> status </a:t>
            </a:r>
            <a:r>
              <a:rPr lang="pl-PL" sz="1800" dirty="0" err="1" smtClean="0"/>
              <a:t>review</a:t>
            </a:r>
            <a:r>
              <a:rPr lang="pl-PL" sz="1800" dirty="0" smtClean="0"/>
              <a:t> </a:t>
            </a:r>
            <a:r>
              <a:rPr lang="pl-PL" sz="1800" dirty="0" smtClean="0">
                <a:hlinkClick r:id="rId3"/>
              </a:rPr>
              <a:t>OOM-1508</a:t>
            </a:r>
            <a:r>
              <a:rPr lang="pl-PL" sz="1800" dirty="0" smtClean="0"/>
              <a:t> – Krzysztof/Lucjan</a:t>
            </a:r>
          </a:p>
          <a:p>
            <a:pPr lvl="1"/>
            <a:r>
              <a:rPr lang="pl-PL" sz="1800" dirty="0" smtClean="0"/>
              <a:t>OOM </a:t>
            </a:r>
            <a:r>
              <a:rPr lang="pl-PL" sz="1800" dirty="0" err="1" smtClean="0"/>
              <a:t>hardcoded</a:t>
            </a:r>
            <a:r>
              <a:rPr lang="pl-PL" sz="1800" dirty="0" smtClean="0"/>
              <a:t> </a:t>
            </a:r>
            <a:r>
              <a:rPr lang="pl-PL" sz="1800" dirty="0" err="1" smtClean="0"/>
              <a:t>pwd</a:t>
            </a:r>
            <a:r>
              <a:rPr lang="pl-PL" sz="1800" dirty="0" smtClean="0"/>
              <a:t> </a:t>
            </a:r>
            <a:r>
              <a:rPr lang="pl-PL" sz="1800" dirty="0" err="1" smtClean="0"/>
              <a:t>removal</a:t>
            </a:r>
            <a:r>
              <a:rPr lang="pl-PL" sz="1800" dirty="0" smtClean="0"/>
              <a:t> </a:t>
            </a:r>
            <a:r>
              <a:rPr lang="pl-PL" sz="1800" dirty="0" smtClean="0">
                <a:hlinkClick r:id="rId4"/>
              </a:rPr>
              <a:t>OOM-2044</a:t>
            </a:r>
            <a:r>
              <a:rPr lang="pl-PL" sz="1800" dirty="0" smtClean="0"/>
              <a:t> – Krzysztof </a:t>
            </a:r>
            <a:endParaRPr lang="en-GB" sz="1800" dirty="0"/>
          </a:p>
          <a:p>
            <a:pPr lvl="1"/>
            <a:r>
              <a:rPr lang="en-GB" sz="1800" dirty="0" err="1"/>
              <a:t>xNF</a:t>
            </a:r>
            <a:r>
              <a:rPr lang="en-GB" sz="1800" dirty="0"/>
              <a:t> security requirements for HTTPS </a:t>
            </a:r>
            <a:r>
              <a:rPr lang="en-GB" sz="1800" dirty="0" smtClean="0"/>
              <a:t>– Amy</a:t>
            </a:r>
            <a:r>
              <a:rPr lang="pl-PL" sz="1800" dirty="0" smtClean="0"/>
              <a:t>/Linda</a:t>
            </a:r>
            <a:endParaRPr lang="en-GB" sz="1800" dirty="0"/>
          </a:p>
          <a:p>
            <a:pPr lvl="1"/>
            <a:r>
              <a:rPr lang="en-GB" sz="1800" dirty="0"/>
              <a:t>Communication matrix </a:t>
            </a:r>
            <a:r>
              <a:rPr lang="en-GB" sz="1800" dirty="0">
                <a:hlinkClick r:id="rId5"/>
              </a:rPr>
              <a:t>SECCOM-242 </a:t>
            </a:r>
            <a:r>
              <a:rPr lang="en-GB" sz="1800" dirty="0"/>
              <a:t>- Natacha</a:t>
            </a:r>
          </a:p>
          <a:p>
            <a:pPr lvl="1"/>
            <a:r>
              <a:rPr lang="en-GB" sz="1800" dirty="0"/>
              <a:t>Known vulnerabilities proposals:</a:t>
            </a:r>
          </a:p>
          <a:p>
            <a:pPr lvl="2"/>
            <a:r>
              <a:rPr lang="en-GB" sz="1400" dirty="0"/>
              <a:t>Hibernate validator might not catch all the XSS attacks – Krzysztof</a:t>
            </a:r>
          </a:p>
          <a:p>
            <a:pPr lvl="3"/>
            <a:r>
              <a:rPr lang="en-GB" sz="1200" dirty="0" err="1"/>
              <a:t>Redhat</a:t>
            </a:r>
            <a:r>
              <a:rPr lang="en-GB" sz="1200" dirty="0"/>
              <a:t> still confirming (ticket # 491472) </a:t>
            </a:r>
            <a:r>
              <a:rPr lang="en-GB" sz="1200" dirty="0" smtClean="0"/>
              <a:t>–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vulnerability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confirmed</a:t>
            </a:r>
            <a:r>
              <a:rPr lang="pl-PL" sz="1200" dirty="0" smtClean="0">
                <a:solidFill>
                  <a:schemeClr val="accent6"/>
                </a:solidFill>
              </a:rPr>
              <a:t> by </a:t>
            </a:r>
            <a:r>
              <a:rPr lang="pl-PL" sz="1200" dirty="0" err="1" smtClean="0">
                <a:solidFill>
                  <a:schemeClr val="accent6"/>
                </a:solidFill>
              </a:rPr>
              <a:t>RedHat</a:t>
            </a:r>
            <a:r>
              <a:rPr lang="pl-PL" sz="1200" dirty="0" smtClean="0">
                <a:solidFill>
                  <a:schemeClr val="accent6"/>
                </a:solidFill>
              </a:rPr>
              <a:t> – </a:t>
            </a:r>
            <a:r>
              <a:rPr lang="pl-PL" sz="1200" dirty="0" err="1" smtClean="0">
                <a:solidFill>
                  <a:schemeClr val="accent6"/>
                </a:solidFill>
              </a:rPr>
              <a:t>disclosure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date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under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negotioation</a:t>
            </a:r>
            <a:endParaRPr lang="en-GB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30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</a:t>
            </a:r>
            <a:r>
              <a:rPr lang="pl-PL" dirty="0"/>
              <a:t>&amp;</a:t>
            </a:r>
            <a:r>
              <a:rPr lang="en-GB" noProof="0" dirty="0" smtClean="0"/>
              <a:t> Minutes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600" noProof="0" dirty="0" smtClean="0"/>
          </a:p>
          <a:p>
            <a:pPr lvl="1"/>
            <a:r>
              <a:rPr lang="en-GB" sz="1800" dirty="0"/>
              <a:t>Revision of Vulnerability Review Tables </a:t>
            </a:r>
            <a:r>
              <a:rPr lang="en-GB" sz="1800" dirty="0">
                <a:hlinkClick r:id="rId2"/>
              </a:rPr>
              <a:t>SECCOM-248</a:t>
            </a:r>
            <a:r>
              <a:rPr lang="en-GB" sz="1800" dirty="0"/>
              <a:t> – Amy</a:t>
            </a:r>
            <a:r>
              <a:rPr lang="pl-PL" sz="1800" dirty="0"/>
              <a:t> </a:t>
            </a:r>
            <a:r>
              <a:rPr lang="pl-PL" sz="1800" dirty="0" err="1"/>
              <a:t>completed</a:t>
            </a:r>
            <a:r>
              <a:rPr lang="pl-PL" sz="1800" dirty="0"/>
              <a:t> the </a:t>
            </a:r>
            <a:r>
              <a:rPr lang="pl-PL" sz="1800" dirty="0" err="1"/>
              <a:t>work</a:t>
            </a:r>
            <a:r>
              <a:rPr lang="pl-PL" sz="1800" dirty="0"/>
              <a:t>!</a:t>
            </a:r>
            <a:r>
              <a:rPr lang="en-GB" sz="1800" dirty="0"/>
              <a:t>, </a:t>
            </a:r>
            <a:r>
              <a:rPr lang="en-GB" sz="1800" dirty="0">
                <a:solidFill>
                  <a:schemeClr val="accent6"/>
                </a:solidFill>
              </a:rPr>
              <a:t>for an effective vulnerability we put highest priority and for ineffective high</a:t>
            </a:r>
            <a:r>
              <a:rPr lang="en-GB" sz="1400" dirty="0"/>
              <a:t>. </a:t>
            </a:r>
            <a:endParaRPr lang="pl-PL" sz="1400" dirty="0"/>
          </a:p>
          <a:p>
            <a:pPr lvl="1"/>
            <a:r>
              <a:rPr lang="en-GB" sz="1800" dirty="0"/>
              <a:t>OJSI tickets tracking – Jim/Pawel/Krzysztof/Amy</a:t>
            </a:r>
          </a:p>
          <a:p>
            <a:pPr lvl="2"/>
            <a:r>
              <a:rPr lang="en-GB" sz="1400" dirty="0"/>
              <a:t>Status updates provided on last PTLs call (29th of July) - Krzysztof</a:t>
            </a:r>
          </a:p>
          <a:p>
            <a:pPr lvl="2"/>
            <a:r>
              <a:rPr lang="en-GB" sz="1400" dirty="0">
                <a:hlinkClick r:id="rId3"/>
              </a:rPr>
              <a:t>OJSI Dashboard</a:t>
            </a:r>
            <a:r>
              <a:rPr lang="en-GB" sz="1400" dirty="0"/>
              <a:t> - Krzysztof</a:t>
            </a:r>
          </a:p>
          <a:p>
            <a:pPr lvl="2"/>
            <a:r>
              <a:rPr lang="en-GB" sz="1400" b="1" dirty="0">
                <a:solidFill>
                  <a:srgbClr val="FF0000"/>
                </a:solidFill>
              </a:rPr>
              <a:t>Deadline for meeting 60 days as in CII Badging requirement is 27th of July!! For SO </a:t>
            </a:r>
            <a:r>
              <a:rPr lang="en-GB" sz="1400" b="1" dirty="0" err="1">
                <a:solidFill>
                  <a:srgbClr val="FF0000"/>
                </a:solidFill>
              </a:rPr>
              <a:t>Seshu</a:t>
            </a:r>
            <a:r>
              <a:rPr lang="en-GB" sz="1400" b="1" dirty="0">
                <a:solidFill>
                  <a:srgbClr val="FF0000"/>
                </a:solidFill>
              </a:rPr>
              <a:t> should open a ticket to LFN to investigate why he was not informed about OJSIs under his responsibility – </a:t>
            </a:r>
            <a:r>
              <a:rPr lang="en-GB" sz="1400" b="1" dirty="0" err="1">
                <a:solidFill>
                  <a:srgbClr val="FF0000"/>
                </a:solidFill>
              </a:rPr>
              <a:t>dea</a:t>
            </a:r>
            <a:r>
              <a:rPr lang="pl-PL" sz="1400" b="1" dirty="0">
                <a:solidFill>
                  <a:srgbClr val="FF0000"/>
                </a:solidFill>
              </a:rPr>
              <a:t>d</a:t>
            </a:r>
            <a:r>
              <a:rPr lang="en-GB" sz="1400" b="1" dirty="0">
                <a:solidFill>
                  <a:srgbClr val="FF0000"/>
                </a:solidFill>
              </a:rPr>
              <a:t>line for fix</a:t>
            </a:r>
            <a:r>
              <a:rPr lang="pl-PL" sz="1400" b="1" dirty="0">
                <a:solidFill>
                  <a:srgbClr val="FF0000"/>
                </a:solidFill>
              </a:rPr>
              <a:t>i</a:t>
            </a:r>
            <a:r>
              <a:rPr lang="en-GB" sz="1400" b="1" dirty="0">
                <a:solidFill>
                  <a:srgbClr val="FF0000"/>
                </a:solidFill>
              </a:rPr>
              <a:t>ng it is extended for SO until 13th of August?.</a:t>
            </a:r>
            <a:endParaRPr lang="en-GB" sz="1800" dirty="0"/>
          </a:p>
          <a:p>
            <a:pPr lvl="2"/>
            <a:r>
              <a:rPr lang="en-GB" sz="1400" dirty="0"/>
              <a:t>Krzysztof investigating the optimal way to incorporate the </a:t>
            </a:r>
            <a:r>
              <a:rPr lang="en-GB" sz="1400" dirty="0" smtClean="0"/>
              <a:t>test</a:t>
            </a:r>
            <a:endParaRPr lang="pl-PL" sz="1800" dirty="0" smtClean="0"/>
          </a:p>
          <a:p>
            <a:pPr lvl="1"/>
            <a:r>
              <a:rPr lang="en-GB" sz="1800" dirty="0" smtClean="0"/>
              <a:t>CII </a:t>
            </a:r>
            <a:r>
              <a:rPr lang="en-GB" sz="1800" dirty="0"/>
              <a:t>Badging updates (3 items pending) – </a:t>
            </a:r>
            <a:r>
              <a:rPr lang="en-GB" sz="1800" dirty="0">
                <a:hlinkClick r:id="rId4"/>
              </a:rPr>
              <a:t>SECCOM-249</a:t>
            </a:r>
            <a:r>
              <a:rPr lang="en-GB" sz="1800" dirty="0"/>
              <a:t> – Tony</a:t>
            </a:r>
            <a:r>
              <a:rPr lang="pl-PL" sz="1800" dirty="0"/>
              <a:t> – demo </a:t>
            </a:r>
            <a:r>
              <a:rPr lang="pl-PL" sz="1800" dirty="0" err="1"/>
              <a:t>provided</a:t>
            </a:r>
            <a:r>
              <a:rPr lang="pl-PL" sz="1800" dirty="0"/>
              <a:t> with Jonathan </a:t>
            </a:r>
            <a:r>
              <a:rPr lang="pl-PL" sz="1800" dirty="0" err="1"/>
              <a:t>at</a:t>
            </a:r>
            <a:r>
              <a:rPr lang="pl-PL" sz="1800" dirty="0"/>
              <a:t> the </a:t>
            </a:r>
            <a:r>
              <a:rPr lang="pl-PL" sz="1800" dirty="0" err="1"/>
              <a:t>last</a:t>
            </a:r>
            <a:r>
              <a:rPr lang="pl-PL" sz="1800" dirty="0"/>
              <a:t> </a:t>
            </a:r>
            <a:r>
              <a:rPr lang="pl-PL" sz="1800" dirty="0" err="1"/>
              <a:t>PTLs</a:t>
            </a:r>
            <a:r>
              <a:rPr lang="pl-PL" sz="1800" dirty="0"/>
              <a:t> </a:t>
            </a:r>
            <a:r>
              <a:rPr lang="pl-PL" sz="1800" dirty="0" err="1"/>
              <a:t>call</a:t>
            </a:r>
            <a:r>
              <a:rPr lang="en-GB" sz="1800" dirty="0"/>
              <a:t>:</a:t>
            </a:r>
          </a:p>
          <a:p>
            <a:pPr lvl="2"/>
            <a:r>
              <a:rPr lang="en-GB" sz="1400" dirty="0"/>
              <a:t>Crypto question (PTLs)</a:t>
            </a:r>
          </a:p>
          <a:p>
            <a:pPr lvl="2"/>
            <a:r>
              <a:rPr lang="en-GB" sz="1400" dirty="0">
                <a:hlinkClick r:id="rId5"/>
              </a:rPr>
              <a:t>LF Projects Code of Conduct</a:t>
            </a:r>
            <a:r>
              <a:rPr lang="en-GB" sz="1400" dirty="0"/>
              <a:t> (PTLs</a:t>
            </a:r>
            <a:r>
              <a:rPr lang="en-GB" sz="1400" dirty="0" smtClean="0"/>
              <a:t>)</a:t>
            </a:r>
            <a:r>
              <a:rPr lang="pl-PL" sz="1400" dirty="0" smtClean="0"/>
              <a:t>, missing </a:t>
            </a:r>
            <a:r>
              <a:rPr lang="pl-PL" sz="1400" dirty="0" err="1" smtClean="0"/>
              <a:t>input</a:t>
            </a:r>
            <a:r>
              <a:rPr lang="pl-PL" sz="1400" dirty="0" smtClean="0"/>
              <a:t> from:</a:t>
            </a:r>
            <a:r>
              <a:rPr lang="en-GB" sz="1400" dirty="0" smtClean="0"/>
              <a:t> </a:t>
            </a:r>
            <a:endParaRPr lang="pl-PL" sz="1400" dirty="0" smtClean="0"/>
          </a:p>
          <a:p>
            <a:pPr lvl="3"/>
            <a:r>
              <a:rPr lang="en-US" sz="900" dirty="0" smtClean="0"/>
              <a:t>CLI</a:t>
            </a:r>
            <a:endParaRPr lang="pl-PL" sz="900" dirty="0"/>
          </a:p>
          <a:p>
            <a:pPr lvl="3"/>
            <a:r>
              <a:rPr lang="en-US" sz="900" dirty="0" err="1" smtClean="0"/>
              <a:t>ExtAPI</a:t>
            </a:r>
            <a:endParaRPr lang="pl-PL" sz="900" dirty="0"/>
          </a:p>
          <a:p>
            <a:pPr lvl="3"/>
            <a:r>
              <a:rPr lang="en-US" sz="900" dirty="0" smtClean="0"/>
              <a:t>Holmes</a:t>
            </a:r>
            <a:endParaRPr lang="pl-PL" sz="900" dirty="0"/>
          </a:p>
          <a:p>
            <a:pPr lvl="3"/>
            <a:r>
              <a:rPr lang="en-US" sz="900" dirty="0" smtClean="0"/>
              <a:t>Modeling</a:t>
            </a:r>
            <a:r>
              <a:rPr lang="en-US" sz="900" dirty="0"/>
              <a:t>, OOM</a:t>
            </a:r>
            <a:endParaRPr lang="pl-PL" sz="900" dirty="0"/>
          </a:p>
          <a:p>
            <a:pPr lvl="3"/>
            <a:r>
              <a:rPr lang="en-US" sz="900" dirty="0" smtClean="0"/>
              <a:t>VNFSDK</a:t>
            </a:r>
            <a:endParaRPr lang="pl-PL" sz="900" dirty="0"/>
          </a:p>
          <a:p>
            <a:pPr lvl="3"/>
            <a:r>
              <a:rPr lang="en-US" sz="900" dirty="0" err="1" smtClean="0"/>
              <a:t>UsecaseUI</a:t>
            </a:r>
            <a:endParaRPr lang="pl-PL" sz="900" dirty="0"/>
          </a:p>
          <a:p>
            <a:pPr lvl="3"/>
            <a:r>
              <a:rPr lang="en-US" sz="900" dirty="0" smtClean="0"/>
              <a:t>VFC</a:t>
            </a:r>
            <a:endParaRPr lang="en-GB" sz="800" dirty="0"/>
          </a:p>
          <a:p>
            <a:pPr lvl="2"/>
            <a:r>
              <a:rPr lang="en-GB" sz="1400" dirty="0"/>
              <a:t>OJSIs with CVEs and respecting 60 days period (deadline is 27th of July) </a:t>
            </a:r>
            <a:r>
              <a:rPr lang="en-GB" sz="1400" dirty="0" smtClean="0"/>
              <a:t>–</a:t>
            </a:r>
            <a:r>
              <a:rPr lang="pl-PL" sz="1400" dirty="0" smtClean="0"/>
              <a:t> list of </a:t>
            </a:r>
            <a:r>
              <a:rPr lang="pl-PL" sz="1400" dirty="0" err="1" smtClean="0"/>
              <a:t>projects</a:t>
            </a:r>
            <a:r>
              <a:rPr lang="pl-PL" sz="1400" dirty="0" smtClean="0"/>
              <a:t> </a:t>
            </a:r>
            <a:r>
              <a:rPr lang="pl-PL" sz="1400" dirty="0" err="1" smtClean="0"/>
              <a:t>prepared</a:t>
            </a:r>
            <a:r>
              <a:rPr lang="pl-PL" sz="1400" dirty="0" smtClean="0"/>
              <a:t> by Krzysztof</a:t>
            </a:r>
          </a:p>
          <a:p>
            <a:pPr lvl="2"/>
            <a:r>
              <a:rPr lang="en-GB" sz="1400" dirty="0" smtClean="0"/>
              <a:t>New </a:t>
            </a:r>
            <a:r>
              <a:rPr lang="en-GB" sz="1400" dirty="0"/>
              <a:t>PTLs elections results and required update for page </a:t>
            </a:r>
            <a:r>
              <a:rPr lang="en-GB" sz="1400" dirty="0" smtClean="0"/>
              <a:t>editors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Minutes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sz="1800" dirty="0"/>
              <a:t>Proposal: Change Default Expiration Time for AAF Certs to 5yrs - </a:t>
            </a:r>
            <a:r>
              <a:rPr lang="en-GB" sz="1800" dirty="0">
                <a:hlinkClick r:id="rId2"/>
              </a:rPr>
              <a:t>SECCOM-247</a:t>
            </a:r>
            <a:r>
              <a:rPr lang="en-GB" sz="1800" dirty="0"/>
              <a:t> – Jonathan made a demo on PTLs call on 29th of July.</a:t>
            </a:r>
          </a:p>
          <a:p>
            <a:pPr lvl="1"/>
            <a:r>
              <a:rPr lang="en-GB" sz="1800" dirty="0"/>
              <a:t>Containers must not run as root - </a:t>
            </a:r>
            <a:r>
              <a:rPr lang="en-GB" sz="1800" dirty="0">
                <a:hlinkClick r:id="rId3"/>
              </a:rPr>
              <a:t>OJSI-111</a:t>
            </a:r>
            <a:r>
              <a:rPr lang="pl-PL" sz="1800" dirty="0"/>
              <a:t> – Krzysztof </a:t>
            </a:r>
            <a:r>
              <a:rPr lang="pl-PL" sz="1800" dirty="0" err="1"/>
              <a:t>shared</a:t>
            </a:r>
            <a:r>
              <a:rPr lang="pl-PL" sz="1800" dirty="0"/>
              <a:t> list with Integration team</a:t>
            </a:r>
            <a:endParaRPr lang="en-GB" sz="1800" dirty="0"/>
          </a:p>
          <a:p>
            <a:pPr lvl="1"/>
            <a:r>
              <a:rPr lang="en-GB" sz="1800" dirty="0"/>
              <a:t>Integrate the check for HTTP/HTTPS into Integration test - </a:t>
            </a:r>
            <a:r>
              <a:rPr lang="en-GB" sz="1800" dirty="0">
                <a:hlinkClick r:id="rId4"/>
              </a:rPr>
              <a:t>OJSI-231</a:t>
            </a:r>
            <a:endParaRPr lang="en-GB" sz="1800" dirty="0"/>
          </a:p>
          <a:p>
            <a:pPr lvl="1"/>
            <a:r>
              <a:rPr lang="en-GB" sz="1800" dirty="0"/>
              <a:t>Extra meetings with Linda -  </a:t>
            </a:r>
            <a:r>
              <a:rPr lang="en-GB" sz="1800" dirty="0">
                <a:hlinkClick r:id="rId5"/>
              </a:rPr>
              <a:t>SECCOM-243</a:t>
            </a:r>
            <a:r>
              <a:rPr lang="en-GB" sz="1800" dirty="0"/>
              <a:t> Pawel/Linda</a:t>
            </a:r>
            <a:r>
              <a:rPr lang="pl-PL" sz="1800" dirty="0"/>
              <a:t> – SECCOM feedback on </a:t>
            </a:r>
            <a:r>
              <a:rPr lang="pl-PL" sz="1800" dirty="0" err="1"/>
              <a:t>new</a:t>
            </a:r>
            <a:r>
              <a:rPr lang="pl-PL" sz="1800" dirty="0"/>
              <a:t> </a:t>
            </a:r>
            <a:r>
              <a:rPr lang="pl-PL" sz="1800" dirty="0" err="1"/>
              <a:t>jiras</a:t>
            </a:r>
            <a:r>
              <a:rPr lang="pl-PL" sz="1800" dirty="0"/>
              <a:t>?</a:t>
            </a:r>
          </a:p>
          <a:p>
            <a:pPr lvl="1"/>
            <a:r>
              <a:rPr lang="en-GB" sz="1800" dirty="0"/>
              <a:t>Synch with the integration team on the components versioning - Pawel/Amy</a:t>
            </a:r>
          </a:p>
          <a:p>
            <a:pPr lvl="2"/>
            <a:r>
              <a:rPr lang="en-GB" sz="1400" dirty="0"/>
              <a:t>With Huawei recent decisions both Gary and Yang will not work anymore in the Integration team ;-(</a:t>
            </a:r>
          </a:p>
          <a:p>
            <a:pPr lvl="2"/>
            <a:r>
              <a:rPr lang="en-GB" sz="1400" dirty="0"/>
              <a:t>Impact on El Alto planning?</a:t>
            </a:r>
          </a:p>
          <a:p>
            <a:pPr lvl="2"/>
            <a:r>
              <a:rPr lang="en-GB" sz="1400" dirty="0"/>
              <a:t>Brian is the interim Integration person</a:t>
            </a:r>
          </a:p>
          <a:p>
            <a:pPr lvl="1"/>
            <a:r>
              <a:rPr lang="en-GB" sz="1800" dirty="0" smtClean="0"/>
              <a:t>Additional </a:t>
            </a:r>
            <a:r>
              <a:rPr lang="en-GB" sz="1800" dirty="0"/>
              <a:t>items to be considered (probably more for Frankfurt release):</a:t>
            </a:r>
            <a:endParaRPr lang="en-GB" sz="1400" dirty="0"/>
          </a:p>
          <a:p>
            <a:pPr lvl="2"/>
            <a:r>
              <a:rPr lang="en-GB" sz="1400" dirty="0"/>
              <a:t>    Cassandra</a:t>
            </a:r>
          </a:p>
          <a:p>
            <a:pPr lvl="2"/>
            <a:r>
              <a:rPr lang="en-GB" sz="1400" dirty="0"/>
              <a:t>    Mongo</a:t>
            </a:r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Mariadb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Postgresql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Camunda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OpenDaylight</a:t>
            </a:r>
            <a:endParaRPr lang="en-GB" sz="1400" dirty="0"/>
          </a:p>
          <a:p>
            <a:pPr lvl="2"/>
            <a:r>
              <a:rPr lang="en-GB" sz="1400" dirty="0"/>
              <a:t>    Kafka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Prepare doc infrastructure for OSA – </a:t>
            </a:r>
            <a:r>
              <a:rPr lang="en-GB" sz="1800" dirty="0">
                <a:solidFill>
                  <a:srgbClr val="44546A"/>
                </a:solidFill>
                <a:hlinkClick r:id="rId6"/>
              </a:rPr>
              <a:t>SECCOM-239</a:t>
            </a:r>
            <a:r>
              <a:rPr lang="en-GB" sz="1800" dirty="0">
                <a:solidFill>
                  <a:srgbClr val="44546A"/>
                </a:solidFill>
              </a:rPr>
              <a:t> – Krzysztof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Make our test </a:t>
            </a:r>
            <a:r>
              <a:rPr lang="en-GB" sz="1800" dirty="0" err="1">
                <a:solidFill>
                  <a:srgbClr val="44546A"/>
                </a:solidFill>
              </a:rPr>
              <a:t>kubernetes</a:t>
            </a:r>
            <a:r>
              <a:rPr lang="en-GB" sz="1800" dirty="0">
                <a:solidFill>
                  <a:srgbClr val="44546A"/>
                </a:solidFill>
              </a:rPr>
              <a:t> deployment align with CIS guidelines – </a:t>
            </a:r>
            <a:r>
              <a:rPr lang="en-GB" sz="1800" dirty="0">
                <a:solidFill>
                  <a:srgbClr val="44546A"/>
                </a:solidFill>
                <a:hlinkClick r:id="rId7"/>
              </a:rPr>
              <a:t>SECCOM-234</a:t>
            </a:r>
            <a:r>
              <a:rPr lang="en-GB" sz="1800" dirty="0">
                <a:solidFill>
                  <a:srgbClr val="44546A"/>
                </a:solidFill>
              </a:rPr>
              <a:t> – Pawel W./Krzysztof/Amy – </a:t>
            </a:r>
            <a:r>
              <a:rPr lang="pl-PL" sz="1800" dirty="0" smtClean="0">
                <a:solidFill>
                  <a:srgbClr val="44546A"/>
                </a:solidFill>
              </a:rPr>
              <a:t>CIS v1.2 was </a:t>
            </a:r>
            <a:r>
              <a:rPr lang="pl-PL" sz="1800" dirty="0" err="1" smtClean="0">
                <a:solidFill>
                  <a:srgbClr val="44546A"/>
                </a:solidFill>
              </a:rPr>
              <a:t>sent</a:t>
            </a:r>
            <a:r>
              <a:rPr lang="pl-PL" sz="1800" dirty="0" smtClean="0">
                <a:solidFill>
                  <a:srgbClr val="44546A"/>
                </a:solidFill>
              </a:rPr>
              <a:t> to SECCOM – </a:t>
            </a:r>
            <a:r>
              <a:rPr lang="pl-PL" sz="1800" dirty="0" err="1" smtClean="0">
                <a:solidFill>
                  <a:srgbClr val="44546A"/>
                </a:solidFill>
              </a:rPr>
              <a:t>any</a:t>
            </a:r>
            <a:r>
              <a:rPr lang="pl-PL" sz="1800" dirty="0" smtClean="0">
                <a:solidFill>
                  <a:srgbClr val="44546A"/>
                </a:solidFill>
              </a:rPr>
              <a:t> </a:t>
            </a:r>
            <a:r>
              <a:rPr lang="pl-PL" sz="1800" dirty="0" err="1" smtClean="0">
                <a:solidFill>
                  <a:srgbClr val="44546A"/>
                </a:solidFill>
              </a:rPr>
              <a:t>comments</a:t>
            </a:r>
            <a:r>
              <a:rPr lang="pl-PL" sz="1800" dirty="0" smtClean="0">
                <a:solidFill>
                  <a:srgbClr val="44546A"/>
                </a:solidFill>
              </a:rPr>
              <a:t>?.</a:t>
            </a:r>
            <a:endParaRPr lang="en-GB" sz="1800" dirty="0">
              <a:solidFill>
                <a:srgbClr val="44546A"/>
              </a:solidFill>
            </a:endParaRPr>
          </a:p>
          <a:p>
            <a:r>
              <a:rPr lang="en-GB" sz="1800" dirty="0"/>
              <a:t>A.O.B 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41827</TotalTime>
  <Words>753</Words>
  <Application>Microsoft Office PowerPoint</Application>
  <PresentationFormat>Niestandardowy</PresentationFormat>
  <Paragraphs>90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ONAP Security Meeting </vt:lpstr>
      <vt:lpstr>Agenda Topics General</vt:lpstr>
      <vt:lpstr>Agenda &amp; Minutes</vt:lpstr>
      <vt:lpstr>Agenda &amp; Minutes</vt:lpstr>
      <vt:lpstr>Agenda &amp; Minutes </vt:lpstr>
      <vt:lpstr>Agenda &amp; Minutes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878</cp:revision>
  <cp:lastPrinted>2017-08-07T21:14:23Z</cp:lastPrinted>
  <dcterms:created xsi:type="dcterms:W3CDTF">2017-02-27T16:23:08Z</dcterms:created>
  <dcterms:modified xsi:type="dcterms:W3CDTF">2019-08-14T06:53:03Z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