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5" r:id="rId2"/>
  </p:sldMasterIdLst>
  <p:notesMasterIdLst>
    <p:notesMasterId r:id="rId11"/>
  </p:notesMasterIdLst>
  <p:sldIdLst>
    <p:sldId id="258" r:id="rId3"/>
    <p:sldId id="267" r:id="rId4"/>
    <p:sldId id="287" r:id="rId5"/>
    <p:sldId id="286" r:id="rId6"/>
    <p:sldId id="278" r:id="rId7"/>
    <p:sldId id="283" r:id="rId8"/>
    <p:sldId id="301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06" autoAdjust="0"/>
  </p:normalViewPr>
  <p:slideViewPr>
    <p:cSldViewPr snapToGrid="0" snapToObjects="1">
      <p:cViewPr>
        <p:scale>
          <a:sx n="76" d="100"/>
          <a:sy n="76" d="100"/>
        </p:scale>
        <p:origin x="-504" y="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Terrill" userId="1a503661-408e-44dd-b008-82fa7994bcd3" providerId="ADAL" clId="{D39A3576-379A-4C39-94C5-5301D7771003}"/>
    <pc:docChg chg="undo custSel addSld modSld">
      <pc:chgData name="Stephen Terrill" userId="1a503661-408e-44dd-b008-82fa7994bcd3" providerId="ADAL" clId="{D39A3576-379A-4C39-94C5-5301D7771003}" dt="2018-08-01T13:20:37.229" v="386" actId="20577"/>
      <pc:docMkLst>
        <pc:docMk/>
      </pc:docMkLst>
      <pc:sldChg chg="modSp">
        <pc:chgData name="Stephen Terrill" userId="1a503661-408e-44dd-b008-82fa7994bcd3" providerId="ADAL" clId="{D39A3576-379A-4C39-94C5-5301D7771003}" dt="2018-08-01T06:46:32.521" v="154" actId="20577"/>
        <pc:sldMkLst>
          <pc:docMk/>
          <pc:sldMk cId="1567565267" sldId="272"/>
        </pc:sldMkLst>
        <pc:spChg chg="mod">
          <ac:chgData name="Stephen Terrill" userId="1a503661-408e-44dd-b008-82fa7994bcd3" providerId="ADAL" clId="{D39A3576-379A-4C39-94C5-5301D7771003}" dt="2018-08-01T06:46:32.521" v="154" actId="20577"/>
          <ac:spMkLst>
            <pc:docMk/>
            <pc:sldMk cId="1567565267" sldId="272"/>
            <ac:spMk id="4" creationId="{C51B6556-F4BA-4201-8F5E-C57BC7E8DDBA}"/>
          </ac:spMkLst>
        </pc:spChg>
      </pc:sldChg>
    </pc:docChg>
  </pc:docChgLst>
  <pc:docChgLst>
    <pc:chgData name="Stephen Terrill" userId="1a503661-408e-44dd-b008-82fa7994bcd3" providerId="ADAL" clId="{470B4322-A8D1-40F8-BC43-C8B6E40C381C}"/>
    <pc:docChg chg="modSld">
      <pc:chgData name="Stephen Terrill" userId="1a503661-408e-44dd-b008-82fa7994bcd3" providerId="ADAL" clId="{470B4322-A8D1-40F8-BC43-C8B6E40C381C}" dt="2018-08-08T09:25:35.021" v="12" actId="20577"/>
      <pc:docMkLst>
        <pc:docMk/>
      </pc:docMkLst>
      <pc:sldChg chg="modSp">
        <pc:chgData name="Stephen Terrill" userId="1a503661-408e-44dd-b008-82fa7994bcd3" providerId="ADAL" clId="{470B4322-A8D1-40F8-BC43-C8B6E40C381C}" dt="2018-08-08T09:25:35.021" v="12" actId="20577"/>
        <pc:sldMkLst>
          <pc:docMk/>
          <pc:sldMk cId="1977914666" sldId="286"/>
        </pc:sldMkLst>
        <pc:spChg chg="mod">
          <ac:chgData name="Stephen Terrill" userId="1a503661-408e-44dd-b008-82fa7994bcd3" providerId="ADAL" clId="{470B4322-A8D1-40F8-BC43-C8B6E40C381C}" dt="2018-08-08T09:25:35.021" v="12" actId="20577"/>
          <ac:spMkLst>
            <pc:docMk/>
            <pc:sldMk cId="1977914666" sldId="286"/>
            <ac:spMk id="4" creationId="{FBC313D1-B520-429C-A1D3-3C7EEFC24DF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38653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2579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2859751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142649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06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ONAP F2F SECCOM subcommittee update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11332718" cy="1641346"/>
          </a:xfrm>
        </p:spPr>
        <p:txBody>
          <a:bodyPr>
            <a:normAutofit/>
          </a:bodyPr>
          <a:lstStyle/>
          <a:p>
            <a:r>
              <a:rPr lang="en-GB" noProof="0" dirty="0" smtClean="0"/>
              <a:t>Pawel Pawlak</a:t>
            </a:r>
            <a:r>
              <a:rPr lang="pl-PL" noProof="0" dirty="0" smtClean="0"/>
              <a:t>, </a:t>
            </a:r>
            <a:r>
              <a:rPr lang="pl-PL" noProof="0" dirty="0" err="1" smtClean="0"/>
              <a:t>Amy</a:t>
            </a:r>
            <a:r>
              <a:rPr lang="pl-PL" noProof="0" dirty="0" smtClean="0"/>
              <a:t> </a:t>
            </a:r>
            <a:r>
              <a:rPr lang="pl-PL" noProof="0" dirty="0" err="1" smtClean="0"/>
              <a:t>Zwarico</a:t>
            </a:r>
            <a:r>
              <a:rPr lang="pl-PL" noProof="0" dirty="0" smtClean="0"/>
              <a:t> </a:t>
            </a:r>
            <a:r>
              <a:rPr lang="en-GB" noProof="0" dirty="0" smtClean="0"/>
              <a:t> 																																																									2</a:t>
            </a:r>
            <a:r>
              <a:rPr lang="en-GB" dirty="0" err="1" smtClean="0"/>
              <a:t>nd</a:t>
            </a:r>
            <a:r>
              <a:rPr lang="en-GB" noProof="0" dirty="0" smtClean="0"/>
              <a:t> April 2019</a:t>
            </a:r>
          </a:p>
          <a:p>
            <a:endParaRPr lang="en-GB" noProof="0" dirty="0" smtClean="0"/>
          </a:p>
          <a:p>
            <a:endParaRPr lang="en-GB" noProof="0" dirty="0" smtClean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279AC76F-3F38-4A9A-8532-EDD5444387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9A898BF2-AA66-46BF-9CCE-7AC35EB66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Sessions </a:t>
            </a:r>
            <a:r>
              <a:rPr lang="en-GB" dirty="0" smtClean="0"/>
              <a:t>proposals 1/2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66C818D-386B-420F-91F1-AB4B14E2B1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347408" cy="5170487"/>
          </a:xfrm>
        </p:spPr>
        <p:txBody>
          <a:bodyPr>
            <a:normAutofit lnSpcReduction="10000"/>
          </a:bodyPr>
          <a:lstStyle/>
          <a:p>
            <a:r>
              <a:rPr lang="en-GB" noProof="0" dirty="0" smtClean="0"/>
              <a:t>Guidelines for basic API security:</a:t>
            </a:r>
          </a:p>
          <a:p>
            <a:pPr lvl="1"/>
            <a:r>
              <a:rPr lang="pl-PL" dirty="0"/>
              <a:t>H</a:t>
            </a:r>
            <a:r>
              <a:rPr lang="en-GB" noProof="0" dirty="0" err="1" smtClean="0"/>
              <a:t>ttps</a:t>
            </a:r>
            <a:r>
              <a:rPr lang="en-GB" noProof="0" dirty="0" smtClean="0"/>
              <a:t> communication</a:t>
            </a:r>
          </a:p>
          <a:p>
            <a:pPr lvl="1"/>
            <a:r>
              <a:rPr lang="pl-PL" dirty="0"/>
              <a:t>A</a:t>
            </a:r>
            <a:r>
              <a:rPr lang="en-GB" dirty="0" err="1" smtClean="0"/>
              <a:t>uthentication</a:t>
            </a:r>
            <a:r>
              <a:rPr lang="en-GB" dirty="0" smtClean="0"/>
              <a:t> and authorization</a:t>
            </a:r>
          </a:p>
          <a:p>
            <a:pPr lvl="1"/>
            <a:r>
              <a:rPr lang="pl-PL" noProof="0" dirty="0"/>
              <a:t>I</a:t>
            </a:r>
            <a:r>
              <a:rPr lang="en-GB" noProof="0" dirty="0" err="1" smtClean="0"/>
              <a:t>nput</a:t>
            </a:r>
            <a:r>
              <a:rPr lang="en-GB" noProof="0" dirty="0" smtClean="0"/>
              <a:t> validation</a:t>
            </a:r>
          </a:p>
          <a:p>
            <a:r>
              <a:rPr lang="en-GB" noProof="0" dirty="0" smtClean="0"/>
              <a:t>Remove of Swagger UI in production environment</a:t>
            </a:r>
          </a:p>
          <a:p>
            <a:r>
              <a:rPr lang="en-GB" dirty="0" smtClean="0"/>
              <a:t>Remove code that would allow for SQL injection</a:t>
            </a:r>
          </a:p>
          <a:p>
            <a:pPr lvl="1"/>
            <a:r>
              <a:rPr lang="pl-PL" dirty="0" err="1" smtClean="0"/>
              <a:t>Identified</a:t>
            </a:r>
            <a:r>
              <a:rPr lang="pl-PL" dirty="0" smtClean="0"/>
              <a:t> b</a:t>
            </a:r>
            <a:r>
              <a:rPr lang="en-GB" dirty="0" smtClean="0"/>
              <a:t>y SONAR scans</a:t>
            </a:r>
          </a:p>
          <a:p>
            <a:pPr lvl="1"/>
            <a:r>
              <a:rPr lang="pl-PL" dirty="0" err="1" smtClean="0"/>
              <a:t>Identified</a:t>
            </a:r>
            <a:r>
              <a:rPr lang="pl-PL" dirty="0" smtClean="0"/>
              <a:t> b</a:t>
            </a:r>
            <a:r>
              <a:rPr lang="en-GB" dirty="0" smtClean="0"/>
              <a:t>y Jenkins verify jobs </a:t>
            </a:r>
            <a:endParaRPr lang="en-GB" noProof="0" dirty="0" smtClean="0"/>
          </a:p>
          <a:p>
            <a:r>
              <a:rPr lang="en-GB" dirty="0" smtClean="0"/>
              <a:t>In M0 milestone </a:t>
            </a:r>
          </a:p>
          <a:p>
            <a:pPr lvl="1"/>
            <a:r>
              <a:rPr lang="pl-PL" dirty="0" smtClean="0"/>
              <a:t>A</a:t>
            </a:r>
            <a:r>
              <a:rPr lang="en-GB" dirty="0" err="1" smtClean="0"/>
              <a:t>dd</a:t>
            </a:r>
            <a:r>
              <a:rPr lang="en-GB" dirty="0" smtClean="0"/>
              <a:t> bugs reported by user to vulnerability review reports</a:t>
            </a:r>
          </a:p>
          <a:p>
            <a:pPr lvl="1"/>
            <a:r>
              <a:rPr lang="en-GB" noProof="0" dirty="0" smtClean="0"/>
              <a:t>Add CII Badging commitments </a:t>
            </a:r>
          </a:p>
          <a:p>
            <a:r>
              <a:rPr lang="en-GB" noProof="0" dirty="0" smtClean="0"/>
              <a:t>Security documentation</a:t>
            </a:r>
            <a:r>
              <a:rPr lang="en-GB" dirty="0" smtClean="0"/>
              <a:t> for the domain for use in an operator environment  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25757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279AC76F-3F38-4A9A-8532-EDD5444387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9A898BF2-AA66-46BF-9CCE-7AC35EB66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Sessions </a:t>
            </a:r>
            <a:r>
              <a:rPr lang="en-GB" dirty="0" smtClean="0"/>
              <a:t>proposals 2/2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66C818D-386B-420F-91F1-AB4B14E2B1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Prioriti</a:t>
            </a:r>
            <a:r>
              <a:rPr lang="pl-PL" dirty="0" err="1" smtClean="0"/>
              <a:t>zed</a:t>
            </a:r>
            <a:r>
              <a:rPr lang="en-GB" dirty="0" smtClean="0"/>
              <a:t> proposals by SECCOM for:</a:t>
            </a:r>
          </a:p>
          <a:p>
            <a:pPr lvl="1"/>
            <a:r>
              <a:rPr lang="en-GB" noProof="0" dirty="0" smtClean="0"/>
              <a:t>Specific</a:t>
            </a:r>
            <a:r>
              <a:rPr lang="en-GB" dirty="0" smtClean="0"/>
              <a:t> unmet </a:t>
            </a:r>
            <a:r>
              <a:rPr lang="en-GB" noProof="0" dirty="0" smtClean="0"/>
              <a:t>CII Badging requirements</a:t>
            </a:r>
          </a:p>
          <a:p>
            <a:pPr lvl="1"/>
            <a:r>
              <a:rPr lang="en-GB" dirty="0" smtClean="0"/>
              <a:t>Bugs identified in penetration tests</a:t>
            </a:r>
          </a:p>
          <a:p>
            <a:r>
              <a:rPr lang="en-GB" dirty="0" smtClean="0"/>
              <a:t>S</a:t>
            </a:r>
            <a:r>
              <a:rPr lang="en-GB" noProof="0" dirty="0" err="1" smtClean="0"/>
              <a:t>ecurity</a:t>
            </a:r>
            <a:r>
              <a:rPr lang="en-GB" dirty="0" smtClean="0"/>
              <a:t> guidelines:</a:t>
            </a:r>
          </a:p>
          <a:p>
            <a:pPr lvl="1"/>
            <a:r>
              <a:rPr lang="en-GB" dirty="0" smtClean="0"/>
              <a:t>Documented best practices</a:t>
            </a:r>
          </a:p>
          <a:p>
            <a:pPr lvl="1"/>
            <a:r>
              <a:rPr lang="en-GB" dirty="0" smtClean="0"/>
              <a:t>Recorded training provided to the ONAP community </a:t>
            </a:r>
          </a:p>
          <a:p>
            <a:r>
              <a:rPr lang="pl-PL" dirty="0"/>
              <a:t>E</a:t>
            </a:r>
            <a:r>
              <a:rPr lang="en-GB" dirty="0" err="1" smtClean="0"/>
              <a:t>xecute</a:t>
            </a:r>
            <a:r>
              <a:rPr lang="en-GB" dirty="0" smtClean="0"/>
              <a:t> tests on the most current versions of </a:t>
            </a:r>
            <a:r>
              <a:rPr lang="en-GB" dirty="0" err="1" smtClean="0"/>
              <a:t>dockers</a:t>
            </a:r>
            <a:r>
              <a:rPr lang="en-GB" dirty="0" smtClean="0"/>
              <a:t> and </a:t>
            </a:r>
            <a:r>
              <a:rPr lang="en-GB" dirty="0" err="1" smtClean="0"/>
              <a:t>kubernetes</a:t>
            </a:r>
            <a:endParaRPr lang="en-GB" dirty="0" smtClean="0"/>
          </a:p>
          <a:p>
            <a:r>
              <a:rPr lang="en-GB" dirty="0" smtClean="0"/>
              <a:t>Require projects to look at the vulnerability SONAR code scans to identify vulnerabilities in their projects</a:t>
            </a:r>
          </a:p>
          <a:p>
            <a:r>
              <a:rPr lang="en-GB" noProof="0" dirty="0" smtClean="0"/>
              <a:t>„</a:t>
            </a:r>
            <a:r>
              <a:rPr lang="en-GB" noProof="0" dirty="0" err="1" smtClean="0"/>
              <a:t>Automagic</a:t>
            </a:r>
            <a:r>
              <a:rPr lang="en-GB" noProof="0" dirty="0" smtClean="0"/>
              <a:t>” certificate deployment and renewal – </a:t>
            </a:r>
            <a:r>
              <a:rPr lang="en-GB" dirty="0" smtClean="0"/>
              <a:t>a guideline </a:t>
            </a:r>
            <a:r>
              <a:rPr lang="en-GB" noProof="0" dirty="0" smtClean="0"/>
              <a:t>to be prepared with assumption of basic background of the reader.</a:t>
            </a:r>
          </a:p>
          <a:p>
            <a:r>
              <a:rPr lang="en-GB" dirty="0" smtClean="0"/>
              <a:t>Authentication is not in scope of ONAP but a centralized authentication server.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7249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279AC76F-3F38-4A9A-8532-EDD5444387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9A898BF2-AA66-46BF-9CCE-7AC35EB66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Pen tests results follow-up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66C818D-386B-420F-91F1-AB4B14E2B1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Report pen tests results to operators and others by May 1st – but still it will not be a public report!</a:t>
            </a:r>
          </a:p>
          <a:p>
            <a:r>
              <a:rPr lang="en-GB" dirty="0" smtClean="0"/>
              <a:t>Next week identify top priorities and then ask PTLs to scope the work effort to fix it</a:t>
            </a:r>
            <a:r>
              <a:rPr lang="pl-PL" dirty="0" smtClean="0"/>
              <a:t>.</a:t>
            </a:r>
            <a:r>
              <a:rPr lang="en-GB" dirty="0" smtClean="0"/>
              <a:t> </a:t>
            </a:r>
            <a:r>
              <a:rPr lang="pl-PL" dirty="0"/>
              <a:t>C</a:t>
            </a:r>
            <a:r>
              <a:rPr lang="en-GB" dirty="0" err="1" smtClean="0"/>
              <a:t>onfirmed</a:t>
            </a:r>
            <a:r>
              <a:rPr lang="en-GB" dirty="0" smtClean="0"/>
              <a:t> and then effort to be assessed with PTLs for fixing it. </a:t>
            </a:r>
          </a:p>
          <a:p>
            <a:r>
              <a:rPr lang="en-GB" noProof="0" dirty="0" smtClean="0"/>
              <a:t>SECCOM certification for ONAP projects per release.</a:t>
            </a:r>
          </a:p>
          <a:p>
            <a:r>
              <a:rPr lang="en-GB" dirty="0" smtClean="0"/>
              <a:t>Internship from Samsung and LFN could be used to remove XSS (Cross side scripting) – to be decided which project we start with.</a:t>
            </a:r>
            <a:r>
              <a:rPr lang="en-GB" noProof="0" dirty="0" smtClean="0"/>
              <a:t> 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40713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5C5A9B77-C352-4AA8-829E-8CBCF4439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9B6D04FF-4CFA-46CD-A8C8-2D5B9A99F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Scanning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4D1E3AD-2B26-4174-869E-C22A734794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noProof="0" dirty="0" smtClean="0"/>
              <a:t>New tool (</a:t>
            </a:r>
            <a:r>
              <a:rPr lang="en-GB" noProof="0" dirty="0" err="1" smtClean="0"/>
              <a:t>Whitesource</a:t>
            </a:r>
            <a:r>
              <a:rPr lang="en-GB" noProof="0" dirty="0" smtClean="0"/>
              <a:t>) as an alternative to Nexus-IQ is under examination – looking for ONAP project </a:t>
            </a:r>
            <a:r>
              <a:rPr lang="en-GB" noProof="0" dirty="0" err="1" smtClean="0"/>
              <a:t>PoC</a:t>
            </a:r>
            <a:r>
              <a:rPr lang="en-GB" noProof="0" dirty="0" smtClean="0"/>
              <a:t> to benchmark against</a:t>
            </a:r>
            <a:r>
              <a:rPr lang="en-GB" dirty="0" smtClean="0"/>
              <a:t> Nexus-IQ scan results   </a:t>
            </a:r>
          </a:p>
          <a:p>
            <a:r>
              <a:rPr lang="en-GB" noProof="0" dirty="0" smtClean="0"/>
              <a:t>Increase the scope of </a:t>
            </a:r>
            <a:r>
              <a:rPr lang="en-GB" dirty="0" smtClean="0"/>
              <a:t>SONAR code coverage tests as an exercise </a:t>
            </a:r>
          </a:p>
          <a:p>
            <a:pPr lvl="1"/>
            <a:r>
              <a:rPr lang="en-GB" dirty="0" err="1" smtClean="0"/>
              <a:t>Javascript</a:t>
            </a:r>
            <a:r>
              <a:rPr lang="en-GB" dirty="0" smtClean="0"/>
              <a:t>, Python </a:t>
            </a:r>
          </a:p>
          <a:p>
            <a:pPr lvl="1"/>
            <a:r>
              <a:rPr lang="pl-PL" dirty="0"/>
              <a:t>T</a:t>
            </a:r>
            <a:r>
              <a:rPr lang="en-GB" dirty="0" err="1" smtClean="0"/>
              <a:t>ake</a:t>
            </a:r>
            <a:r>
              <a:rPr lang="en-GB" dirty="0" smtClean="0"/>
              <a:t> a snapshot of each project code coverage prior turning on scanning for other language</a:t>
            </a:r>
          </a:p>
          <a:p>
            <a:pPr lvl="1"/>
            <a:r>
              <a:rPr lang="pl-PL" dirty="0"/>
              <a:t>I</a:t>
            </a:r>
            <a:r>
              <a:rPr lang="en-GB" dirty="0" smtClean="0"/>
              <a:t>t would not be counted into the overall code coverage for the projects</a:t>
            </a:r>
          </a:p>
          <a:p>
            <a:pPr lvl="1"/>
            <a:r>
              <a:rPr lang="en-GB" dirty="0" smtClean="0"/>
              <a:t>It gives us better overview of security per project in this domain</a:t>
            </a:r>
          </a:p>
          <a:p>
            <a:pPr lvl="1"/>
            <a:r>
              <a:rPr lang="en-GB" dirty="0" smtClean="0"/>
              <a:t>Target: Dublin RC0 </a:t>
            </a:r>
          </a:p>
          <a:p>
            <a:r>
              <a:rPr lang="en-GB" dirty="0" smtClean="0"/>
              <a:t>Special focus and support on upgrading vulnerable packages in portal SDK and CCSDK – multiple projects include this code</a:t>
            </a:r>
          </a:p>
          <a:p>
            <a:pPr lvl="1"/>
            <a:r>
              <a:rPr lang="en-GB" dirty="0" smtClean="0"/>
              <a:t>Angular old versions MUST be upgraded first!</a:t>
            </a:r>
          </a:p>
          <a:p>
            <a:pPr lvl="1"/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7078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2FCAB6CB-176B-4C53-923F-0DA070296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2A45A653-3314-45AB-BC1A-4ABE31CF9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Dublin release summary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64B7148-8D75-4776-B032-7DE880976F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noProof="0" dirty="0" smtClean="0"/>
              <a:t>We have limited resources like all ONAP projects.</a:t>
            </a:r>
          </a:p>
          <a:p>
            <a:r>
              <a:rPr lang="en-GB" noProof="0" dirty="0" smtClean="0"/>
              <a:t>Prioritization of tasks allowed for concentration of our efforts mainly on the most important subjects.</a:t>
            </a:r>
          </a:p>
          <a:p>
            <a:r>
              <a:rPr lang="en-GB" noProof="0" dirty="0" smtClean="0"/>
              <a:t>Focus on continuous improvement and optimization of security processes.</a:t>
            </a:r>
          </a:p>
          <a:p>
            <a:r>
              <a:rPr lang="en-GB" noProof="0" dirty="0" smtClean="0"/>
              <a:t>Effort on ideas consultation with PTLs community.</a:t>
            </a:r>
          </a:p>
          <a:p>
            <a:r>
              <a:rPr lang="en-GB" noProof="0" dirty="0" smtClean="0"/>
              <a:t>Good tendency in increased contributions both from operators (AT&amp;T, Orange, DT, Bell Canada, Verizon) and suppliers (Samsung, Ericsson, Nokia).</a:t>
            </a:r>
          </a:p>
          <a:p>
            <a:r>
              <a:rPr lang="en-GB" noProof="0" dirty="0" smtClean="0"/>
              <a:t>ONAP internal coordination (with Architecture Subcommittee, Integration Testing) and external (with ODL) is very important.</a:t>
            </a:r>
          </a:p>
          <a:p>
            <a:r>
              <a:rPr lang="en-GB" noProof="0" dirty="0" smtClean="0"/>
              <a:t>We manage to work in an agile mode:</a:t>
            </a:r>
          </a:p>
          <a:p>
            <a:pPr lvl="1"/>
            <a:r>
              <a:rPr lang="en-GB" noProof="0" dirty="0" smtClean="0"/>
              <a:t>Using Jira, KANBAN, backlog</a:t>
            </a:r>
          </a:p>
          <a:p>
            <a:pPr lvl="1"/>
            <a:r>
              <a:rPr lang="en-GB" noProof="0" dirty="0" smtClean="0"/>
              <a:t>Flexible approach with requests coming from ONAP community  </a:t>
            </a:r>
          </a:p>
          <a:p>
            <a:r>
              <a:rPr lang="en-GB" noProof="0" dirty="0" smtClean="0"/>
              <a:t>Stats in Dublin: over 130 </a:t>
            </a:r>
            <a:r>
              <a:rPr lang="en-GB" noProof="0" dirty="0" err="1" smtClean="0"/>
              <a:t>jiras</a:t>
            </a:r>
            <a:r>
              <a:rPr lang="en-GB" noProof="0" dirty="0" smtClean="0"/>
              <a:t> opened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5112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8007772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 Alto Potential Deliverables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7229" y="1379703"/>
            <a:ext cx="11854871" cy="1938461"/>
          </a:xfrm>
          <a:prstGeom prst="rect">
            <a:avLst/>
          </a:prstGeom>
          <a:noFill/>
          <a:ln w="25400">
            <a:solidFill>
              <a:srgbClr val="5A5A5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534" y="2097486"/>
            <a:ext cx="126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Design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7231" y="3428589"/>
            <a:ext cx="11854871" cy="3008421"/>
          </a:xfrm>
          <a:prstGeom prst="rect">
            <a:avLst/>
          </a:prstGeom>
          <a:noFill/>
          <a:ln w="25400">
            <a:solidFill>
              <a:srgbClr val="5A5A5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03F24AA-8DDC-4DD1-945B-EDDC3BF41CBC}"/>
              </a:ext>
            </a:extLst>
          </p:cNvPr>
          <p:cNvSpPr txBox="1"/>
          <p:nvPr/>
        </p:nvSpPr>
        <p:spPr>
          <a:xfrm>
            <a:off x="1488323" y="971165"/>
            <a:ext cx="2872274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S3P</a:t>
            </a:r>
            <a:endParaRPr lang="en-US" sz="20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534" y="4517793"/>
            <a:ext cx="126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Build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003F24AA-8DDC-4DD1-945B-EDDC3BF41CBC}"/>
              </a:ext>
            </a:extLst>
          </p:cNvPr>
          <p:cNvSpPr txBox="1"/>
          <p:nvPr/>
        </p:nvSpPr>
        <p:spPr>
          <a:xfrm>
            <a:off x="5085203" y="961501"/>
            <a:ext cx="2872274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SECCOM</a:t>
            </a:r>
            <a:endParaRPr lang="en-US" sz="20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003F24AA-8DDC-4DD1-945B-EDDC3BF41CBC}"/>
              </a:ext>
            </a:extLst>
          </p:cNvPr>
          <p:cNvSpPr txBox="1"/>
          <p:nvPr/>
        </p:nvSpPr>
        <p:spPr>
          <a:xfrm>
            <a:off x="8898779" y="971165"/>
            <a:ext cx="2872274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 Work</a:t>
            </a:r>
            <a:endParaRPr lang="en-US" sz="2000" dirty="0">
              <a:solidFill>
                <a:srgbClr val="4454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itle 2"/>
          <p:cNvSpPr txBox="1">
            <a:spLocks/>
          </p:cNvSpPr>
          <p:nvPr/>
        </p:nvSpPr>
        <p:spPr>
          <a:xfrm>
            <a:off x="3964330" y="191080"/>
            <a:ext cx="8007772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US" sz="1800" i="1" dirty="0" smtClean="0">
                <a:solidFill>
                  <a:prstClr val="white"/>
                </a:solidFill>
              </a:rPr>
              <a:t>Providing recommendations</a:t>
            </a:r>
          </a:p>
          <a:p>
            <a:pPr algn="r"/>
            <a:r>
              <a:rPr lang="en-US" sz="1800" i="1" dirty="0" smtClean="0">
                <a:solidFill>
                  <a:prstClr val="white"/>
                </a:solidFill>
              </a:rPr>
              <a:t>and project guidance</a:t>
            </a:r>
            <a:endParaRPr lang="en-US" sz="1800" i="1" dirty="0">
              <a:solidFill>
                <a:prstClr val="white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003F24AA-8DDC-4DD1-945B-EDDC3BF41CBC}"/>
              </a:ext>
            </a:extLst>
          </p:cNvPr>
          <p:cNvSpPr txBox="1"/>
          <p:nvPr/>
        </p:nvSpPr>
        <p:spPr>
          <a:xfrm>
            <a:off x="5158026" y="1387838"/>
            <a:ext cx="3300174" cy="195438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ONAP Security Requirements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security documentation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communication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 best practices to disable processes in containers running as root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003F24AA-8DDC-4DD1-945B-EDDC3BF41CBC}"/>
              </a:ext>
            </a:extLst>
          </p:cNvPr>
          <p:cNvSpPr txBox="1"/>
          <p:nvPr/>
        </p:nvSpPr>
        <p:spPr>
          <a:xfrm>
            <a:off x="1330111" y="1387838"/>
            <a:ext cx="3017520" cy="121571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CII Badging Improvement</a:t>
            </a:r>
          </a:p>
          <a:p>
            <a:pPr marL="628650" lvl="1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projects Passing</a:t>
            </a:r>
          </a:p>
          <a:p>
            <a:pPr marL="628650" lvl="1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projects 50% Silver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by Design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03F24AA-8DDC-4DD1-945B-EDDC3BF41CBC}"/>
              </a:ext>
            </a:extLst>
          </p:cNvPr>
          <p:cNvSpPr txBox="1"/>
          <p:nvPr/>
        </p:nvSpPr>
        <p:spPr>
          <a:xfrm>
            <a:off x="1329267" y="3426493"/>
            <a:ext cx="3894666" cy="30008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all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XSS vulnerabilities </a:t>
            </a:r>
            <a:endParaRPr lang="en-US" sz="16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all SQL injection vulnerabilities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AuthN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/AuthZ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all interfaces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local password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 protection by default with configurable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Disable all non-HTTP(S)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ports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Dev/test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 and examples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removed from release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Swagger UI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003F24AA-8DDC-4DD1-945B-EDDC3BF41CBC}"/>
              </a:ext>
            </a:extLst>
          </p:cNvPr>
          <p:cNvSpPr txBox="1"/>
          <p:nvPr/>
        </p:nvSpPr>
        <p:spPr>
          <a:xfrm>
            <a:off x="5158026" y="3426493"/>
            <a:ext cx="3064961" cy="138499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Composition Analysis on </a:t>
            </a:r>
            <a:r>
              <a:rPr lang="en-US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javascript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python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and deploy static application security test tool</a:t>
            </a:r>
          </a:p>
          <a:p>
            <a:pPr>
              <a:spcAft>
                <a:spcPts val="600"/>
              </a:spcAft>
              <a:defRPr/>
            </a:pPr>
            <a:endParaRPr lang="en-US" sz="1600" dirty="0" smtClean="0">
              <a:solidFill>
                <a:srgbClr val="000000"/>
              </a:solidFill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42171FA9-E7BD-443D-A544-082B6FDBDF9D}"/>
              </a:ext>
            </a:extLst>
          </p:cNvPr>
          <p:cNvSpPr txBox="1"/>
          <p:nvPr/>
        </p:nvSpPr>
        <p:spPr>
          <a:xfrm>
            <a:off x="8942170" y="3426493"/>
            <a:ext cx="2872274" cy="161367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Automated security testing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(Integration)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Java, Docker, Kubernetes 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 (Integration)</a:t>
            </a: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Certificate management improvements (AAF)</a:t>
            </a:r>
          </a:p>
          <a:p>
            <a:pPr defTabSz="457200">
              <a:defRPr/>
            </a:pPr>
            <a:endParaRPr lang="en-US" sz="1400" b="1" dirty="0">
              <a:solidFill>
                <a:srgbClr val="009FDB"/>
              </a:solidFill>
              <a:latin typeface="ATT Aleck Sans" panose="020B0503020203020204" pitchFamily="34" charset="0"/>
              <a:cs typeface="ATT Aleck Sans" panose="020B0503020203020204" pitchFamily="34" charset="0"/>
            </a:endParaRPr>
          </a:p>
          <a:p>
            <a:pPr defTabSz="457200">
              <a:defRPr/>
            </a:pPr>
            <a:endParaRPr lang="en-US" sz="1400" b="1" dirty="0">
              <a:solidFill>
                <a:srgbClr val="009FDB"/>
              </a:solidFill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42171FA9-E7BD-443D-A544-082B6FDBDF9D}"/>
              </a:ext>
            </a:extLst>
          </p:cNvPr>
          <p:cNvSpPr txBox="1"/>
          <p:nvPr/>
        </p:nvSpPr>
        <p:spPr>
          <a:xfrm>
            <a:off x="8942170" y="1387838"/>
            <a:ext cx="2872274" cy="14277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RBAC Strategy (Arch)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AAF enhancements for </a:t>
            </a:r>
            <a:r>
              <a:rPr lang="en-US" sz="16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xNF</a:t>
            </a: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secure communication (AAF)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 all external and internal ports in K8S clusters</a:t>
            </a:r>
            <a:endParaRPr lang="en-US" sz="1400" dirty="0">
              <a:solidFill>
                <a:srgbClr val="009FD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>
              <a:defRPr/>
            </a:pPr>
            <a:endParaRPr lang="en-US" sz="1400" b="1" dirty="0">
              <a:solidFill>
                <a:srgbClr val="009FDB"/>
              </a:solidFill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1838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02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ontrollerScope_v3.pptx" id="{28E9490B-5D65-4E5E-9483-B0B053AAC961}" vid="{F46BACDA-4390-47A1-9393-2717BF35541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19618</TotalTime>
  <Words>665</Words>
  <Application>Microsoft Office PowerPoint</Application>
  <PresentationFormat>Niestandardowy</PresentationFormat>
  <Paragraphs>91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8</vt:i4>
      </vt:variant>
    </vt:vector>
  </HeadingPairs>
  <TitlesOfParts>
    <vt:vector size="10" baseType="lpstr">
      <vt:lpstr>Office Theme</vt:lpstr>
      <vt:lpstr>1_Office Theme</vt:lpstr>
      <vt:lpstr>ONAP F2F SECCOM subcommittee update</vt:lpstr>
      <vt:lpstr>Sessions proposals 1/2</vt:lpstr>
      <vt:lpstr>Sessions proposals 2/2</vt:lpstr>
      <vt:lpstr>Pen tests results follow-up</vt:lpstr>
      <vt:lpstr>Scanning</vt:lpstr>
      <vt:lpstr>Dublin release summary</vt:lpstr>
      <vt:lpstr>El Alto Potential Deliverables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620</cp:revision>
  <cp:lastPrinted>2017-08-07T21:14:23Z</cp:lastPrinted>
  <dcterms:created xsi:type="dcterms:W3CDTF">2017-02-27T16:23:08Z</dcterms:created>
  <dcterms:modified xsi:type="dcterms:W3CDTF">2019-04-02T22:33:14Z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