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8" r:id="rId2"/>
    <p:sldMasterId id="2147483670" r:id="rId3"/>
    <p:sldMasterId id="2147483666" r:id="rId4"/>
  </p:sldMasterIdLst>
  <p:notesMasterIdLst>
    <p:notesMasterId r:id="rId13"/>
  </p:notesMasterIdLst>
  <p:handoutMasterIdLst>
    <p:handoutMasterId r:id="rId14"/>
  </p:handoutMasterIdLst>
  <p:sldIdLst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</p:sldIdLst>
  <p:sldSz cx="12195175" cy="6859588"/>
  <p:notesSz cx="6858000" cy="9144000"/>
  <p:defaultTextStyle>
    <a:defPPr>
      <a:defRPr lang="zh-CN"/>
    </a:defPPr>
    <a:lvl1pPr marL="0" algn="l" defTabSz="121927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6" algn="l" defTabSz="121927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72" algn="l" defTabSz="121927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908" algn="l" defTabSz="121927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45" algn="l" defTabSz="121927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80" algn="l" defTabSz="121927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816" algn="l" defTabSz="121927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52" algn="l" defTabSz="121927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87" algn="l" defTabSz="121927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76" userDrawn="1">
          <p15:clr>
            <a:srgbClr val="A4A3A4"/>
          </p15:clr>
        </p15:guide>
        <p15:guide id="2" orient="horz" pos="104" userDrawn="1">
          <p15:clr>
            <a:srgbClr val="A4A3A4"/>
          </p15:clr>
        </p15:guide>
        <p15:guide id="3" orient="horz" pos="3976" userDrawn="1">
          <p15:clr>
            <a:srgbClr val="A4A3A4"/>
          </p15:clr>
        </p15:guide>
        <p15:guide id="4" orient="horz" pos="952" userDrawn="1">
          <p15:clr>
            <a:srgbClr val="A4A3A4"/>
          </p15:clr>
        </p15:guide>
        <p15:guide id="5" pos="367" userDrawn="1">
          <p15:clr>
            <a:srgbClr val="A4A3A4"/>
          </p15:clr>
        </p15:guide>
        <p15:guide id="6" pos="7335" userDrawn="1">
          <p15:clr>
            <a:srgbClr val="A4A3A4"/>
          </p15:clr>
        </p15:guide>
        <p15:guide id="7" orient="horz" pos="618">
          <p15:clr>
            <a:srgbClr val="A4A3A4"/>
          </p15:clr>
        </p15:guide>
        <p15:guide id="8" orient="horz" pos="255">
          <p15:clr>
            <a:srgbClr val="A4A3A4"/>
          </p15:clr>
        </p15:guide>
        <p15:guide id="9" orient="horz" pos="3566">
          <p15:clr>
            <a:srgbClr val="A4A3A4"/>
          </p15:clr>
        </p15:guide>
        <p15:guide id="10" orient="horz" pos="7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6" autoAdjust="0"/>
    <p:restoredTop sz="72727" autoAdjust="0"/>
  </p:normalViewPr>
  <p:slideViewPr>
    <p:cSldViewPr snapToObjects="1">
      <p:cViewPr varScale="1">
        <p:scale>
          <a:sx n="45" d="100"/>
          <a:sy n="45" d="100"/>
        </p:scale>
        <p:origin x="1136" y="168"/>
      </p:cViewPr>
      <p:guideLst>
        <p:guide orient="horz" pos="776"/>
        <p:guide orient="horz" pos="104"/>
        <p:guide orient="horz" pos="3976"/>
        <p:guide orient="horz" pos="952"/>
        <p:guide pos="367"/>
        <p:guide pos="7335"/>
        <p:guide orient="horz" pos="618"/>
        <p:guide orient="horz" pos="255"/>
        <p:guide orient="horz" pos="3566"/>
        <p:guide orient="horz" pos="7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0" d="100"/>
          <a:sy n="70" d="100"/>
        </p:scale>
        <p:origin x="-3048" y="-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37AC6-CD63-43A6-A8AF-DA6897023C72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B85BE-7573-414C-BEC9-C51CBD1DD4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803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9E7B5-B554-4C4B-AD82-1C0A95C172C6}" type="datetimeFigureOut">
              <a:rPr kumimoji="1" lang="zh-CN" altLang="en-US" smtClean="0"/>
              <a:pPr/>
              <a:t>2019/3/13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1D466-F4D4-3844-A064-3522DC12235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59660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1D466-F4D4-3844-A064-3522DC122350}" type="slidenum">
              <a:rPr kumimoji="1" lang="zh-CN" altLang="en-US" smtClean="0"/>
              <a:pPr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14975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1D466-F4D4-3844-A064-3522DC122350}" type="slidenum">
              <a:rPr kumimoji="1" lang="zh-CN" altLang="en-US" smtClean="0"/>
              <a:pPr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26465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1D466-F4D4-3844-A064-3522DC122350}" type="slidenum">
              <a:rPr kumimoji="1" lang="zh-CN" altLang="en-US" smtClean="0"/>
              <a:pPr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14267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1D466-F4D4-3844-A064-3522DC122350}" type="slidenum">
              <a:rPr kumimoji="1" lang="zh-CN" altLang="en-US" smtClean="0"/>
              <a:pPr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86314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1D466-F4D4-3844-A064-3522DC122350}" type="slidenum">
              <a:rPr kumimoji="1" lang="zh-CN" altLang="en-US" smtClean="0"/>
              <a:pPr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3664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1D466-F4D4-3844-A064-3522DC122350}" type="slidenum">
              <a:rPr kumimoji="1" lang="zh-CN" altLang="en-US" smtClean="0"/>
              <a:pPr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60538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1D466-F4D4-3844-A064-3522DC122350}" type="slidenum">
              <a:rPr kumimoji="1" lang="zh-CN" altLang="en-US" smtClean="0"/>
              <a:pPr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9310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1D466-F4D4-3844-A064-3522DC122350}" type="slidenum">
              <a:rPr kumimoji="1" lang="zh-CN" altLang="en-US" smtClean="0"/>
              <a:pPr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06843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副标题 2"/>
          <p:cNvSpPr>
            <a:spLocks noGrp="1"/>
          </p:cNvSpPr>
          <p:nvPr>
            <p:ph type="subTitle" idx="11" hasCustomPrompt="1"/>
          </p:nvPr>
        </p:nvSpPr>
        <p:spPr>
          <a:xfrm>
            <a:off x="582613" y="2781722"/>
            <a:ext cx="6595094" cy="446276"/>
          </a:xfrm>
          <a:prstGeom prst="rect">
            <a:avLst/>
          </a:prstGeom>
        </p:spPr>
        <p:txBody>
          <a:bodyPr/>
          <a:lstStyle>
            <a:lvl1pPr marL="342969" marR="0" indent="-342969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Tx/>
              <a:buFontTx/>
              <a:buNone/>
              <a:tabLst/>
              <a:defRPr sz="2300" baseline="0">
                <a:solidFill>
                  <a:schemeClr val="bg1"/>
                </a:solidFill>
                <a:latin typeface="Akkurat Pro" pitchFamily="34" charset="0"/>
              </a:defRPr>
            </a:lvl1pPr>
            <a:lvl2pPr marL="457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9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1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342969" marR="0" lvl="0" indent="-342969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Tx/>
              <a:buFontTx/>
              <a:buNone/>
              <a:tabLst/>
              <a:defRPr/>
            </a:pPr>
            <a:r>
              <a:rPr lang="en-US" altLang="zh-CN" dirty="0"/>
              <a:t>Headline in </a:t>
            </a:r>
            <a:r>
              <a:rPr lang="en-US" altLang="zh-CN" dirty="0" err="1"/>
              <a:t>Akkurat</a:t>
            </a:r>
            <a:r>
              <a:rPr lang="en-US" altLang="zh-CN" dirty="0"/>
              <a:t> Pro Regular 23 point</a:t>
            </a:r>
            <a:endParaRPr lang="zh-CN" altLang="en-US" dirty="0"/>
          </a:p>
        </p:txBody>
      </p:sp>
      <p:sp>
        <p:nvSpPr>
          <p:cNvPr id="6" name="标题 1"/>
          <p:cNvSpPr>
            <a:spLocks noGrp="1"/>
          </p:cNvSpPr>
          <p:nvPr>
            <p:ph type="title" hasCustomPrompt="1"/>
          </p:nvPr>
        </p:nvSpPr>
        <p:spPr>
          <a:xfrm>
            <a:off x="582613" y="1806325"/>
            <a:ext cx="10627542" cy="710067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Akkurat Pro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Headline in </a:t>
            </a:r>
            <a:r>
              <a:rPr lang="en-US" altLang="zh-CN" dirty="0" err="1"/>
              <a:t>Akkurat</a:t>
            </a:r>
            <a:r>
              <a:rPr lang="en-US" altLang="zh-CN" dirty="0"/>
              <a:t> Pro Regular 40 point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834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 hasCustomPrompt="1"/>
          </p:nvPr>
        </p:nvSpPr>
        <p:spPr>
          <a:xfrm>
            <a:off x="582612" y="381163"/>
            <a:ext cx="11061701" cy="600359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12194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>
                <a:solidFill>
                  <a:schemeClr val="bg1"/>
                </a:solidFill>
                <a:latin typeface="Akkurat Pro" pitchFamily="34" charset="0"/>
              </a:defRPr>
            </a:lvl1pPr>
          </a:lstStyle>
          <a:p>
            <a:r>
              <a:rPr lang="en-US" altLang="zh-CN" dirty="0"/>
              <a:t>Headline in </a:t>
            </a:r>
            <a:r>
              <a:rPr lang="en-US" altLang="zh-CN" dirty="0" err="1"/>
              <a:t>Akkurat</a:t>
            </a:r>
            <a:r>
              <a:rPr lang="en-US" altLang="zh-CN" dirty="0"/>
              <a:t> Pro Regular 32 point</a:t>
            </a:r>
          </a:p>
        </p:txBody>
      </p:sp>
      <p:sp>
        <p:nvSpPr>
          <p:cNvPr id="7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82613" y="1268414"/>
            <a:ext cx="11061700" cy="4392612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94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aseline="0">
                <a:solidFill>
                  <a:schemeClr val="bg1"/>
                </a:solidFill>
                <a:latin typeface="Akkurat Pro" pitchFamily="34" charset="0"/>
              </a:defRPr>
            </a:lvl1pPr>
            <a:lvl2pPr marL="609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9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8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dirty="0"/>
              <a:t>Copy text in </a:t>
            </a:r>
            <a:r>
              <a:rPr lang="en-US" altLang="zh-CN" dirty="0" err="1"/>
              <a:t>Akkurat</a:t>
            </a:r>
            <a:r>
              <a:rPr lang="en-US" altLang="zh-CN" dirty="0"/>
              <a:t> Pro Regular 20 - 14 point </a:t>
            </a:r>
          </a:p>
        </p:txBody>
      </p:sp>
    </p:spTree>
    <p:extLst>
      <p:ext uri="{BB962C8B-B14F-4D97-AF65-F5344CB8AC3E}">
        <p14:creationId xmlns:p14="http://schemas.microsoft.com/office/powerpoint/2010/main" val="152912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 hasCustomPrompt="1"/>
          </p:nvPr>
        </p:nvSpPr>
        <p:spPr>
          <a:xfrm>
            <a:off x="582612" y="381163"/>
            <a:ext cx="11061701" cy="600359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12194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>
                <a:solidFill>
                  <a:schemeClr val="bg1"/>
                </a:solidFill>
                <a:latin typeface="Akkurat Pro" pitchFamily="34" charset="0"/>
              </a:defRPr>
            </a:lvl1pPr>
          </a:lstStyle>
          <a:p>
            <a:pPr marL="0" marR="0" lvl="0" indent="0" algn="l" defTabSz="12194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kkurat Pro" pitchFamily="34" charset="0"/>
              </a:rPr>
              <a:t>Headline in </a:t>
            </a:r>
            <a:r>
              <a:rPr kumimoji="0" lang="en-US" altLang="zh-CN" sz="32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kkurat Pro" pitchFamily="34" charset="0"/>
              </a:rPr>
              <a:t>Akkurat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kkurat Pro" pitchFamily="34" charset="0"/>
              </a:rPr>
              <a:t> Pro Regular 32 point</a:t>
            </a:r>
          </a:p>
        </p:txBody>
      </p:sp>
      <p:sp>
        <p:nvSpPr>
          <p:cNvPr id="7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82613" y="1268414"/>
            <a:ext cx="11061700" cy="4392612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94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aseline="0">
                <a:solidFill>
                  <a:schemeClr val="bg1"/>
                </a:solidFill>
                <a:latin typeface="Akkurat Pro" pitchFamily="34" charset="0"/>
              </a:defRPr>
            </a:lvl1pPr>
            <a:lvl2pPr marL="609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9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8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2194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kkurat Pro" pitchFamily="34" charset="0"/>
              </a:rPr>
              <a:t>Copy text in </a:t>
            </a:r>
            <a:r>
              <a:rPr kumimoji="0" lang="en-US" altLang="zh-CN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kkurat Pro" pitchFamily="34" charset="0"/>
              </a:rPr>
              <a:t>Akkurat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kkurat Pro" pitchFamily="34" charset="0"/>
              </a:rPr>
              <a:t> Pro Regular 20 - 14 point </a:t>
            </a:r>
          </a:p>
        </p:txBody>
      </p:sp>
    </p:spTree>
    <p:extLst>
      <p:ext uri="{BB962C8B-B14F-4D97-AF65-F5344CB8AC3E}">
        <p14:creationId xmlns:p14="http://schemas.microsoft.com/office/powerpoint/2010/main" val="1421144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/>
          <p:nvPr userDrawn="1"/>
        </p:nvSpPr>
        <p:spPr>
          <a:xfrm>
            <a:off x="1273051" y="3201576"/>
            <a:ext cx="3096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kkurat Pro" charset="0"/>
                <a:ea typeface="Akkurat Pro" charset="0"/>
                <a:cs typeface="Akkurat Pro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8691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7205" cy="685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078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ransition advClick="0" advTm="8000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lang="zh-CN" altLang="en-US" sz="4000" b="1" dirty="0">
          <a:solidFill>
            <a:schemeClr val="bg1"/>
          </a:solidFill>
          <a:latin typeface="Akkurat Pro" pitchFamily="34" charset="0"/>
          <a:ea typeface="Arial Unicode MS" panose="020B0604020202020204" pitchFamily="34" charset="-122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1" b="1">
          <a:solidFill>
            <a:schemeClr val="bg1"/>
          </a:solidFill>
          <a:latin typeface="黑体" pitchFamily="49" charset="-122"/>
          <a:ea typeface="黑体" pitchFamily="49" charset="-122"/>
          <a:cs typeface="宋体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1" b="1">
          <a:solidFill>
            <a:schemeClr val="bg1"/>
          </a:solidFill>
          <a:latin typeface="黑体" pitchFamily="49" charset="-122"/>
          <a:ea typeface="黑体" pitchFamily="49" charset="-122"/>
          <a:cs typeface="宋体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1" b="1">
          <a:solidFill>
            <a:schemeClr val="bg1"/>
          </a:solidFill>
          <a:latin typeface="黑体" pitchFamily="49" charset="-122"/>
          <a:ea typeface="黑体" pitchFamily="49" charset="-122"/>
          <a:cs typeface="宋体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1" b="1">
          <a:solidFill>
            <a:schemeClr val="bg1"/>
          </a:solidFill>
          <a:latin typeface="黑体" pitchFamily="49" charset="-122"/>
          <a:ea typeface="黑体" pitchFamily="49" charset="-122"/>
          <a:cs typeface="宋体" charset="-122"/>
        </a:defRPr>
      </a:lvl5pPr>
      <a:lvl6pPr marL="457291" algn="l" rtl="0" eaLnBrk="1" fontAlgn="base" hangingPunct="1">
        <a:spcBef>
          <a:spcPct val="0"/>
        </a:spcBef>
        <a:spcAft>
          <a:spcPct val="0"/>
        </a:spcAft>
        <a:defRPr sz="3201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6pPr>
      <a:lvl7pPr marL="914583" algn="l" rtl="0" eaLnBrk="1" fontAlgn="base" hangingPunct="1">
        <a:spcBef>
          <a:spcPct val="0"/>
        </a:spcBef>
        <a:spcAft>
          <a:spcPct val="0"/>
        </a:spcAft>
        <a:defRPr sz="3201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7pPr>
      <a:lvl8pPr marL="1371874" algn="l" rtl="0" eaLnBrk="1" fontAlgn="base" hangingPunct="1">
        <a:spcBef>
          <a:spcPct val="0"/>
        </a:spcBef>
        <a:spcAft>
          <a:spcPct val="0"/>
        </a:spcAft>
        <a:defRPr sz="3201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8pPr>
      <a:lvl9pPr marL="1829166" algn="l" rtl="0" eaLnBrk="1" fontAlgn="base" hangingPunct="1">
        <a:spcBef>
          <a:spcPct val="0"/>
        </a:spcBef>
        <a:spcAft>
          <a:spcPct val="0"/>
        </a:spcAft>
        <a:defRPr sz="3201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9pPr>
    </p:titleStyle>
    <p:bodyStyle>
      <a:lvl1pPr marL="342969" marR="0" indent="-342969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990000"/>
        </a:buClr>
        <a:buSzTx/>
        <a:buFontTx/>
        <a:buNone/>
        <a:tabLst/>
        <a:defRPr sz="2400" b="0">
          <a:solidFill>
            <a:schemeClr val="bg1"/>
          </a:solidFill>
          <a:latin typeface="Akkurat Pro" pitchFamily="34" charset="0"/>
          <a:ea typeface="+mj-ea"/>
          <a:cs typeface="Arial" panose="020B0604020202020204" pitchFamily="34" charset="0"/>
        </a:defRPr>
      </a:lvl1pPr>
      <a:lvl2pPr marL="743099" indent="-28580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›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229" indent="-228646" algn="l" rtl="0" eaLnBrk="1" fontAlgn="base" hangingPunct="1">
        <a:spcBef>
          <a:spcPct val="20000"/>
        </a:spcBef>
        <a:spcAft>
          <a:spcPct val="0"/>
        </a:spcAft>
        <a:buFont typeface="FrutigerNext LT Medium" pitchFamily="34" charset="0"/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600520" indent="-228646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811" indent="-22864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5103" indent="-22864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2394" indent="-22864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686" indent="-22864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977" indent="-22864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91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583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874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166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457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749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40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332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7205" cy="685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08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1219444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91" indent="-457291" algn="l" defTabSz="1219444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798" indent="-381076" algn="l" defTabSz="1219444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305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4027" indent="-304861" algn="l" defTabSz="1219444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749" indent="-304861" algn="l" defTabSz="1219444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471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192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914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2636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7205" cy="685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36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1219444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91" indent="-457291" algn="l" defTabSz="1219444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798" indent="-381076" algn="l" defTabSz="1219444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305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4027" indent="-304861" algn="l" defTabSz="1219444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749" indent="-304861" algn="l" defTabSz="1219444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471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192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914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2636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7205" cy="685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44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1219444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91" indent="-457291" algn="l" defTabSz="1219444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798" indent="-381076" algn="l" defTabSz="1219444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305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4027" indent="-304861" algn="l" defTabSz="1219444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749" indent="-304861" algn="l" defTabSz="1219444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471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192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914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2636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video" Target="../media/media1.wmv"/><Relationship Id="rId7" Type="http://schemas.openxmlformats.org/officeDocument/2006/relationships/notesSlide" Target="../notesSlides/notesSlide2.xml"/><Relationship Id="rId12" Type="http://schemas.openxmlformats.org/officeDocument/2006/relationships/image" Target="../media/image10.png"/><Relationship Id="rId2" Type="http://schemas.microsoft.com/office/2007/relationships/media" Target="../media/media1.wmv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3.xml"/><Relationship Id="rId11" Type="http://schemas.openxmlformats.org/officeDocument/2006/relationships/image" Target="../media/image13.png"/><Relationship Id="rId5" Type="http://schemas.openxmlformats.org/officeDocument/2006/relationships/video" Target="../media/media2.wmv"/><Relationship Id="rId10" Type="http://schemas.openxmlformats.org/officeDocument/2006/relationships/image" Target="../media/image7.png"/><Relationship Id="rId4" Type="http://schemas.microsoft.com/office/2007/relationships/media" Target="../media/media2.wmv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media" Target="../media/media4.wmv"/><Relationship Id="rId7" Type="http://schemas.openxmlformats.org/officeDocument/2006/relationships/image" Target="../media/image22.png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20.png"/><Relationship Id="rId4" Type="http://schemas.openxmlformats.org/officeDocument/2006/relationships/video" Target="../media/media4.wmv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0.png"/><Relationship Id="rId2" Type="http://schemas.openxmlformats.org/officeDocument/2006/relationships/video" Target="../media/media5.wmv"/><Relationship Id="rId1" Type="http://schemas.microsoft.com/office/2007/relationships/media" Target="../media/media5.wmv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media" Target="../media/media7.wmv"/><Relationship Id="rId7" Type="http://schemas.openxmlformats.org/officeDocument/2006/relationships/image" Target="../media/image27.png"/><Relationship Id="rId2" Type="http://schemas.openxmlformats.org/officeDocument/2006/relationships/video" Target="../media/media6.wmv"/><Relationship Id="rId1" Type="http://schemas.microsoft.com/office/2007/relationships/media" Target="../media/media6.wmv"/><Relationship Id="rId6" Type="http://schemas.openxmlformats.org/officeDocument/2006/relationships/notesSlide" Target="../notesSlides/notesSlide7.xml"/><Relationship Id="rId11" Type="http://schemas.openxmlformats.org/officeDocument/2006/relationships/image" Target="../media/image30.png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29.png"/><Relationship Id="rId4" Type="http://schemas.openxmlformats.org/officeDocument/2006/relationships/video" Target="../media/media7.wmv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media" Target="../media/media9.wmv"/><Relationship Id="rId7" Type="http://schemas.openxmlformats.org/officeDocument/2006/relationships/image" Target="../media/image31.png"/><Relationship Id="rId2" Type="http://schemas.openxmlformats.org/officeDocument/2006/relationships/video" Target="../media/media8.wmv"/><Relationship Id="rId1" Type="http://schemas.microsoft.com/office/2007/relationships/media" Target="../media/media8.wmv"/><Relationship Id="rId6" Type="http://schemas.openxmlformats.org/officeDocument/2006/relationships/notesSlide" Target="../notesSlides/notesSlide8.xml"/><Relationship Id="rId11" Type="http://schemas.openxmlformats.org/officeDocument/2006/relationships/image" Target="../media/image34.png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33.png"/><Relationship Id="rId4" Type="http://schemas.openxmlformats.org/officeDocument/2006/relationships/video" Target="../media/media9.wmv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圆角矩形 68"/>
          <p:cNvSpPr/>
          <p:nvPr/>
        </p:nvSpPr>
        <p:spPr>
          <a:xfrm>
            <a:off x="1140599" y="1942168"/>
            <a:ext cx="4457303" cy="3540867"/>
          </a:xfrm>
          <a:prstGeom prst="roundRect">
            <a:avLst/>
          </a:prstGeom>
          <a:blipFill dpi="0" rotWithShape="1">
            <a:blip r:embed="rId3" cstate="print">
              <a:alphaModFix amt="63000"/>
            </a:blip>
            <a:srcRect/>
            <a:stretch>
              <a:fillRect/>
            </a:stretch>
          </a:blip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zh-CN" dirty="0"/>
              <a:t>ONAP-Powered Connectivity Service: CCVPN  Demo</a:t>
            </a:r>
            <a:br>
              <a:rPr lang="en-US" altLang="zh-CN" dirty="0"/>
            </a:br>
            <a:r>
              <a:rPr lang="en-US" altLang="zh-CN" sz="2400" dirty="0">
                <a:solidFill>
                  <a:srgbClr val="FFFF00"/>
                </a:solidFill>
              </a:rPr>
              <a:t>Cross Operator, Cross Domain, Cross Layer VPN Service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1777107" y="4286873"/>
            <a:ext cx="1058689" cy="66899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OTN</a:t>
            </a: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Domain1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3073251" y="4286873"/>
            <a:ext cx="1058689" cy="66899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OTN</a:t>
            </a: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Domain2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pic>
        <p:nvPicPr>
          <p:cNvPr id="7" name="Picture 2" descr="Image result for vodafone logo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7" r="26587" b="26231"/>
          <a:stretch/>
        </p:blipFill>
        <p:spPr bwMode="auto">
          <a:xfrm>
            <a:off x="8972792" y="1329087"/>
            <a:ext cx="586293" cy="5165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Image result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8" t="32418" r="60546" b="32418"/>
          <a:stretch/>
        </p:blipFill>
        <p:spPr bwMode="auto">
          <a:xfrm>
            <a:off x="2882506" y="1301625"/>
            <a:ext cx="565592" cy="526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圆角矩形 2"/>
          <p:cNvSpPr/>
          <p:nvPr/>
        </p:nvSpPr>
        <p:spPr>
          <a:xfrm>
            <a:off x="1864381" y="3371691"/>
            <a:ext cx="884139" cy="3835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OTN Controller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161634" y="3371691"/>
            <a:ext cx="884139" cy="3838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OTN Controller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10" name="立方体 9"/>
          <p:cNvSpPr/>
          <p:nvPr/>
        </p:nvSpPr>
        <p:spPr>
          <a:xfrm>
            <a:off x="1201043" y="4523819"/>
            <a:ext cx="432048" cy="216024"/>
          </a:xfrm>
          <a:prstGeom prst="cub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CPE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634138" y="2157713"/>
            <a:ext cx="1936913" cy="4788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ONAP(CMCC)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3" name="直接箭头连接符 12"/>
          <p:cNvCxnSpPr>
            <a:stCxn id="5" idx="0"/>
            <a:endCxn id="9" idx="2"/>
          </p:cNvCxnSpPr>
          <p:nvPr/>
        </p:nvCxnSpPr>
        <p:spPr>
          <a:xfrm flipV="1">
            <a:off x="3602596" y="3755558"/>
            <a:ext cx="1108" cy="53131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4" idx="0"/>
            <a:endCxn id="3" idx="2"/>
          </p:cNvCxnSpPr>
          <p:nvPr/>
        </p:nvCxnSpPr>
        <p:spPr>
          <a:xfrm flipH="1" flipV="1">
            <a:off x="2306451" y="3755253"/>
            <a:ext cx="1" cy="53162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5" idx="1"/>
            <a:endCxn id="4" idx="7"/>
          </p:cNvCxnSpPr>
          <p:nvPr/>
        </p:nvCxnSpPr>
        <p:spPr>
          <a:xfrm flipH="1">
            <a:off x="2680755" y="4384845"/>
            <a:ext cx="547537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897787" y="462137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stCxn id="5" idx="3"/>
            <a:endCxn id="4" idx="5"/>
          </p:cNvCxnSpPr>
          <p:nvPr/>
        </p:nvCxnSpPr>
        <p:spPr>
          <a:xfrm flipH="1">
            <a:off x="2680755" y="4857895"/>
            <a:ext cx="547537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直接箭头连接符 26"/>
          <p:cNvCxnSpPr>
            <a:stCxn id="4" idx="2"/>
          </p:cNvCxnSpPr>
          <p:nvPr/>
        </p:nvCxnSpPr>
        <p:spPr>
          <a:xfrm flipH="1">
            <a:off x="1570493" y="4621370"/>
            <a:ext cx="206614" cy="10461"/>
          </a:xfrm>
          <a:prstGeom prst="straightConnector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Freeform 6"/>
          <p:cNvSpPr>
            <a:spLocks/>
          </p:cNvSpPr>
          <p:nvPr/>
        </p:nvSpPr>
        <p:spPr bwMode="auto">
          <a:xfrm>
            <a:off x="4319823" y="4091401"/>
            <a:ext cx="1118967" cy="766494"/>
          </a:xfrm>
          <a:custGeom>
            <a:avLst/>
            <a:gdLst>
              <a:gd name="T0" fmla="*/ 637 w 754"/>
              <a:gd name="T1" fmla="*/ 407 h 415"/>
              <a:gd name="T2" fmla="*/ 92 w 754"/>
              <a:gd name="T3" fmla="*/ 403 h 415"/>
              <a:gd name="T4" fmla="*/ 15 w 754"/>
              <a:gd name="T5" fmla="*/ 290 h 415"/>
              <a:gd name="T6" fmla="*/ 139 w 754"/>
              <a:gd name="T7" fmla="*/ 204 h 415"/>
              <a:gd name="T8" fmla="*/ 287 w 754"/>
              <a:gd name="T9" fmla="*/ 26 h 415"/>
              <a:gd name="T10" fmla="*/ 504 w 754"/>
              <a:gd name="T11" fmla="*/ 122 h 415"/>
              <a:gd name="T12" fmla="*/ 650 w 754"/>
              <a:gd name="T13" fmla="*/ 119 h 415"/>
              <a:gd name="T14" fmla="*/ 678 w 754"/>
              <a:gd name="T15" fmla="*/ 244 h 415"/>
              <a:gd name="T16" fmla="*/ 742 w 754"/>
              <a:gd name="T17" fmla="*/ 336 h 415"/>
              <a:gd name="T18" fmla="*/ 637 w 754"/>
              <a:gd name="T19" fmla="*/ 407 h 415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8992 w 10000"/>
              <a:gd name="connsiteY7" fmla="*/ 5880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054 w 10000"/>
              <a:gd name="connsiteY7" fmla="*/ 5692 h 10000"/>
              <a:gd name="connsiteX8" fmla="*/ 9841 w 10000"/>
              <a:gd name="connsiteY8" fmla="*/ 8096 h 10000"/>
              <a:gd name="connsiteX9" fmla="*/ 8448 w 10000"/>
              <a:gd name="connsiteY9" fmla="*/ 980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8448" y="9807"/>
                </a:moveTo>
                <a:lnTo>
                  <a:pt x="1220" y="9711"/>
                </a:lnTo>
                <a:cubicBezTo>
                  <a:pt x="1220" y="9711"/>
                  <a:pt x="0" y="9253"/>
                  <a:pt x="199" y="6988"/>
                </a:cubicBezTo>
                <a:cubicBezTo>
                  <a:pt x="424" y="4530"/>
                  <a:pt x="1638" y="4336"/>
                  <a:pt x="1638" y="4336"/>
                </a:cubicBezTo>
                <a:cubicBezTo>
                  <a:pt x="1638" y="4336"/>
                  <a:pt x="1711" y="1277"/>
                  <a:pt x="3806" y="627"/>
                </a:cubicBezTo>
                <a:cubicBezTo>
                  <a:pt x="5849" y="0"/>
                  <a:pt x="6684" y="2940"/>
                  <a:pt x="6684" y="2940"/>
                </a:cubicBezTo>
                <a:cubicBezTo>
                  <a:pt x="6684" y="2940"/>
                  <a:pt x="7732" y="1542"/>
                  <a:pt x="8621" y="2867"/>
                </a:cubicBezTo>
                <a:cubicBezTo>
                  <a:pt x="9363" y="3952"/>
                  <a:pt x="9054" y="5692"/>
                  <a:pt x="9054" y="5692"/>
                </a:cubicBezTo>
                <a:cubicBezTo>
                  <a:pt x="9054" y="5692"/>
                  <a:pt x="10000" y="6361"/>
                  <a:pt x="9841" y="8096"/>
                </a:cubicBezTo>
                <a:cubicBezTo>
                  <a:pt x="9668" y="10000"/>
                  <a:pt x="8448" y="9807"/>
                  <a:pt x="8448" y="980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endParaRPr lang="en-US" altLang="zh-CN" sz="5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4626161" y="4503380"/>
            <a:ext cx="432048" cy="2160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1050" dirty="0" err="1">
                <a:solidFill>
                  <a:schemeClr val="tx1"/>
                </a:solidFill>
              </a:rPr>
              <a:t>vGW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cxnSp>
        <p:nvCxnSpPr>
          <p:cNvPr id="42" name="直接箭头连接符 41"/>
          <p:cNvCxnSpPr>
            <a:stCxn id="29" idx="2"/>
            <a:endCxn id="5" idx="6"/>
          </p:cNvCxnSpPr>
          <p:nvPr/>
        </p:nvCxnSpPr>
        <p:spPr>
          <a:xfrm flipH="1" flipV="1">
            <a:off x="4131940" y="4621370"/>
            <a:ext cx="210150" cy="5657"/>
          </a:xfrm>
          <a:prstGeom prst="straightConnector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8" name="圆角矩形 47"/>
          <p:cNvSpPr/>
          <p:nvPr/>
        </p:nvSpPr>
        <p:spPr>
          <a:xfrm>
            <a:off x="4437236" y="3371386"/>
            <a:ext cx="884139" cy="3838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SD-WAN</a:t>
            </a: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Controller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cxnSp>
        <p:nvCxnSpPr>
          <p:cNvPr id="50" name="直接箭头连接符 49"/>
          <p:cNvCxnSpPr>
            <a:stCxn id="3" idx="0"/>
            <a:endCxn id="11" idx="2"/>
          </p:cNvCxnSpPr>
          <p:nvPr/>
        </p:nvCxnSpPr>
        <p:spPr>
          <a:xfrm flipV="1">
            <a:off x="2306451" y="2636593"/>
            <a:ext cx="1296144" cy="735098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>
            <a:stCxn id="9" idx="0"/>
            <a:endCxn id="11" idx="2"/>
          </p:cNvCxnSpPr>
          <p:nvPr/>
        </p:nvCxnSpPr>
        <p:spPr>
          <a:xfrm flipH="1" flipV="1">
            <a:off x="3602595" y="2636593"/>
            <a:ext cx="1109" cy="735098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>
            <a:stCxn id="48" idx="0"/>
            <a:endCxn id="11" idx="2"/>
          </p:cNvCxnSpPr>
          <p:nvPr/>
        </p:nvCxnSpPr>
        <p:spPr>
          <a:xfrm flipH="1" flipV="1">
            <a:off x="3602595" y="2636593"/>
            <a:ext cx="1276711" cy="734793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>
            <a:stCxn id="41" idx="0"/>
            <a:endCxn id="48" idx="2"/>
          </p:cNvCxnSpPr>
          <p:nvPr/>
        </p:nvCxnSpPr>
        <p:spPr>
          <a:xfrm flipV="1">
            <a:off x="4842185" y="3755253"/>
            <a:ext cx="37121" cy="74812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>
            <a:stCxn id="10" idx="0"/>
            <a:endCxn id="48" idx="2"/>
          </p:cNvCxnSpPr>
          <p:nvPr/>
        </p:nvCxnSpPr>
        <p:spPr>
          <a:xfrm flipV="1">
            <a:off x="1444070" y="3755253"/>
            <a:ext cx="3435236" cy="76856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圆角矩形 64"/>
          <p:cNvSpPr/>
          <p:nvPr/>
        </p:nvSpPr>
        <p:spPr>
          <a:xfrm>
            <a:off x="7485187" y="1919055"/>
            <a:ext cx="3861428" cy="3540867"/>
          </a:xfrm>
          <a:prstGeom prst="roundRect">
            <a:avLst/>
          </a:prstGeom>
          <a:blipFill>
            <a:blip r:embed="rId6" cstate="print">
              <a:alphaModFix amt="63000"/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9337947" y="4286873"/>
            <a:ext cx="1058689" cy="66899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OTN</a:t>
            </a: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Domain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9415901" y="3409665"/>
            <a:ext cx="884139" cy="3838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OTN Controller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71" name="立方体 70"/>
          <p:cNvSpPr/>
          <p:nvPr/>
        </p:nvSpPr>
        <p:spPr>
          <a:xfrm>
            <a:off x="10754827" y="4480520"/>
            <a:ext cx="432048" cy="216024"/>
          </a:xfrm>
          <a:prstGeom prst="cub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CPE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72" name="圆角矩形 71"/>
          <p:cNvSpPr/>
          <p:nvPr/>
        </p:nvSpPr>
        <p:spPr>
          <a:xfrm>
            <a:off x="8243207" y="2157713"/>
            <a:ext cx="1936913" cy="4788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ONAP(VDF)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73" name="直接箭头连接符 72"/>
          <p:cNvCxnSpPr>
            <a:stCxn id="67" idx="0"/>
            <a:endCxn id="70" idx="2"/>
          </p:cNvCxnSpPr>
          <p:nvPr/>
        </p:nvCxnSpPr>
        <p:spPr>
          <a:xfrm flipH="1" flipV="1">
            <a:off x="9857971" y="3793532"/>
            <a:ext cx="9321" cy="493341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>
            <a:stCxn id="67" idx="6"/>
            <a:endCxn id="71" idx="2"/>
          </p:cNvCxnSpPr>
          <p:nvPr/>
        </p:nvCxnSpPr>
        <p:spPr>
          <a:xfrm flipV="1">
            <a:off x="10396636" y="4615535"/>
            <a:ext cx="358191" cy="5835"/>
          </a:xfrm>
          <a:prstGeom prst="straightConnector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8" name="Freeform 6"/>
          <p:cNvSpPr>
            <a:spLocks/>
          </p:cNvSpPr>
          <p:nvPr/>
        </p:nvSpPr>
        <p:spPr bwMode="auto">
          <a:xfrm>
            <a:off x="7755320" y="4182716"/>
            <a:ext cx="1118967" cy="766494"/>
          </a:xfrm>
          <a:custGeom>
            <a:avLst/>
            <a:gdLst>
              <a:gd name="T0" fmla="*/ 637 w 754"/>
              <a:gd name="T1" fmla="*/ 407 h 415"/>
              <a:gd name="T2" fmla="*/ 92 w 754"/>
              <a:gd name="T3" fmla="*/ 403 h 415"/>
              <a:gd name="T4" fmla="*/ 15 w 754"/>
              <a:gd name="T5" fmla="*/ 290 h 415"/>
              <a:gd name="T6" fmla="*/ 139 w 754"/>
              <a:gd name="T7" fmla="*/ 204 h 415"/>
              <a:gd name="T8" fmla="*/ 287 w 754"/>
              <a:gd name="T9" fmla="*/ 26 h 415"/>
              <a:gd name="T10" fmla="*/ 504 w 754"/>
              <a:gd name="T11" fmla="*/ 122 h 415"/>
              <a:gd name="T12" fmla="*/ 650 w 754"/>
              <a:gd name="T13" fmla="*/ 119 h 415"/>
              <a:gd name="T14" fmla="*/ 678 w 754"/>
              <a:gd name="T15" fmla="*/ 244 h 415"/>
              <a:gd name="T16" fmla="*/ 742 w 754"/>
              <a:gd name="T17" fmla="*/ 336 h 415"/>
              <a:gd name="T18" fmla="*/ 637 w 754"/>
              <a:gd name="T19" fmla="*/ 407 h 415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8992 w 10000"/>
              <a:gd name="connsiteY7" fmla="*/ 5880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054 w 10000"/>
              <a:gd name="connsiteY7" fmla="*/ 5692 h 10000"/>
              <a:gd name="connsiteX8" fmla="*/ 9841 w 10000"/>
              <a:gd name="connsiteY8" fmla="*/ 8096 h 10000"/>
              <a:gd name="connsiteX9" fmla="*/ 8448 w 10000"/>
              <a:gd name="connsiteY9" fmla="*/ 980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8448" y="9807"/>
                </a:moveTo>
                <a:lnTo>
                  <a:pt x="1220" y="9711"/>
                </a:lnTo>
                <a:cubicBezTo>
                  <a:pt x="1220" y="9711"/>
                  <a:pt x="0" y="9253"/>
                  <a:pt x="199" y="6988"/>
                </a:cubicBezTo>
                <a:cubicBezTo>
                  <a:pt x="424" y="4530"/>
                  <a:pt x="1638" y="4336"/>
                  <a:pt x="1638" y="4336"/>
                </a:cubicBezTo>
                <a:cubicBezTo>
                  <a:pt x="1638" y="4336"/>
                  <a:pt x="1711" y="1277"/>
                  <a:pt x="3806" y="627"/>
                </a:cubicBezTo>
                <a:cubicBezTo>
                  <a:pt x="5849" y="0"/>
                  <a:pt x="6684" y="2940"/>
                  <a:pt x="6684" y="2940"/>
                </a:cubicBezTo>
                <a:cubicBezTo>
                  <a:pt x="6684" y="2940"/>
                  <a:pt x="7732" y="1542"/>
                  <a:pt x="8621" y="2867"/>
                </a:cubicBezTo>
                <a:cubicBezTo>
                  <a:pt x="9363" y="3952"/>
                  <a:pt x="9054" y="5692"/>
                  <a:pt x="9054" y="5692"/>
                </a:cubicBezTo>
                <a:cubicBezTo>
                  <a:pt x="9054" y="5692"/>
                  <a:pt x="10000" y="6361"/>
                  <a:pt x="9841" y="8096"/>
                </a:cubicBezTo>
                <a:cubicBezTo>
                  <a:pt x="9668" y="10000"/>
                  <a:pt x="8448" y="9807"/>
                  <a:pt x="8448" y="980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endParaRPr lang="en-US" altLang="zh-CN" sz="5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圆角矩形 78"/>
          <p:cNvSpPr/>
          <p:nvPr/>
        </p:nvSpPr>
        <p:spPr>
          <a:xfrm>
            <a:off x="8061537" y="4523819"/>
            <a:ext cx="432048" cy="2160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1050" dirty="0" err="1">
                <a:solidFill>
                  <a:schemeClr val="tx1"/>
                </a:solidFill>
              </a:rPr>
              <a:t>vGW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81" name="圆角矩形 80"/>
          <p:cNvSpPr/>
          <p:nvPr/>
        </p:nvSpPr>
        <p:spPr>
          <a:xfrm>
            <a:off x="8093768" y="3412966"/>
            <a:ext cx="884139" cy="3838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SD-WAN</a:t>
            </a:r>
          </a:p>
          <a:p>
            <a:pPr algn="ctr"/>
            <a:r>
              <a:rPr lang="en-US" altLang="zh-CN" sz="1100" dirty="0">
                <a:solidFill>
                  <a:schemeClr val="tx1"/>
                </a:solidFill>
              </a:rPr>
              <a:t>Controller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cxnSp>
        <p:nvCxnSpPr>
          <p:cNvPr id="83" name="直接箭头连接符 82"/>
          <p:cNvCxnSpPr>
            <a:stCxn id="70" idx="0"/>
            <a:endCxn id="72" idx="2"/>
          </p:cNvCxnSpPr>
          <p:nvPr/>
        </p:nvCxnSpPr>
        <p:spPr>
          <a:xfrm flipH="1" flipV="1">
            <a:off x="9211664" y="2636593"/>
            <a:ext cx="646307" cy="773072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>
            <a:stCxn id="81" idx="0"/>
            <a:endCxn id="72" idx="2"/>
          </p:cNvCxnSpPr>
          <p:nvPr/>
        </p:nvCxnSpPr>
        <p:spPr>
          <a:xfrm flipV="1">
            <a:off x="8535838" y="2636593"/>
            <a:ext cx="675826" cy="776373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>
            <a:stCxn id="79" idx="0"/>
            <a:endCxn id="81" idx="2"/>
          </p:cNvCxnSpPr>
          <p:nvPr/>
        </p:nvCxnSpPr>
        <p:spPr>
          <a:xfrm flipV="1">
            <a:off x="8277561" y="3796833"/>
            <a:ext cx="258277" cy="72698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/>
          <p:cNvCxnSpPr>
            <a:stCxn id="71" idx="0"/>
            <a:endCxn id="81" idx="2"/>
          </p:cNvCxnSpPr>
          <p:nvPr/>
        </p:nvCxnSpPr>
        <p:spPr>
          <a:xfrm flipH="1" flipV="1">
            <a:off x="8535838" y="3796833"/>
            <a:ext cx="2462016" cy="68368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箭头连接符 104"/>
          <p:cNvCxnSpPr>
            <a:stCxn id="78" idx="7"/>
            <a:endCxn id="67" idx="2"/>
          </p:cNvCxnSpPr>
          <p:nvPr/>
        </p:nvCxnSpPr>
        <p:spPr>
          <a:xfrm>
            <a:off x="8768433" y="4619004"/>
            <a:ext cx="569514" cy="2366"/>
          </a:xfrm>
          <a:prstGeom prst="straightConnector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0" name="直接箭头连接符 109"/>
          <p:cNvCxnSpPr>
            <a:stCxn id="72" idx="1"/>
            <a:endCxn id="11" idx="3"/>
          </p:cNvCxnSpPr>
          <p:nvPr/>
        </p:nvCxnSpPr>
        <p:spPr>
          <a:xfrm flipH="1">
            <a:off x="4571051" y="2397153"/>
            <a:ext cx="3672156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云形 131"/>
          <p:cNvSpPr/>
          <p:nvPr/>
        </p:nvSpPr>
        <p:spPr bwMode="auto">
          <a:xfrm>
            <a:off x="5927137" y="4255003"/>
            <a:ext cx="1276756" cy="621919"/>
          </a:xfrm>
          <a:prstGeom prst="cloud">
            <a:avLst/>
          </a:prstGeom>
          <a:gradFill flip="none" rotWithShape="1">
            <a:gsLst>
              <a:gs pos="0">
                <a:srgbClr val="90AFEC"/>
              </a:gs>
              <a:gs pos="100000">
                <a:srgbClr val="E5ECFB"/>
              </a:gs>
            </a:gsLst>
            <a:lin ang="135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1614" tIns="30804" rIns="61614" bIns="30804" anchor="ctr"/>
          <a:lstStyle/>
          <a:p>
            <a:pPr defTabSz="622504">
              <a:defRPr/>
            </a:pPr>
            <a:endParaRPr lang="en-US" altLang="zh-CN" sz="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4" name="直接箭头连接符 113"/>
          <p:cNvCxnSpPr>
            <a:stCxn id="41" idx="3"/>
            <a:endCxn id="79" idx="1"/>
          </p:cNvCxnSpPr>
          <p:nvPr/>
        </p:nvCxnSpPr>
        <p:spPr>
          <a:xfrm>
            <a:off x="5058209" y="4611392"/>
            <a:ext cx="3003328" cy="20439"/>
          </a:xfrm>
          <a:prstGeom prst="straightConnector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17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602" y="2431688"/>
            <a:ext cx="1064200" cy="2483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ysDot"/>
            <a:headEnd type="triangle" w="med" len="med"/>
            <a:tailEnd type="triangle" w="med" len="med"/>
          </a:ln>
          <a:effectLst/>
        </p:spPr>
      </p:pic>
      <p:sp>
        <p:nvSpPr>
          <p:cNvPr id="120" name="Flowchart: Alternate Process 218"/>
          <p:cNvSpPr/>
          <p:nvPr/>
        </p:nvSpPr>
        <p:spPr bwMode="auto">
          <a:xfrm>
            <a:off x="1864381" y="5071024"/>
            <a:ext cx="2247535" cy="211373"/>
          </a:xfrm>
          <a:prstGeom prst="flowChartAlternateProcess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035" tIns="0" rIns="79035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" kern="0" dirty="0">
                <a:solidFill>
                  <a:srgbClr val="000000"/>
                </a:solidFill>
                <a:latin typeface="Arial"/>
              </a:rPr>
              <a:t>L2 Underlay (</a:t>
            </a:r>
            <a:r>
              <a:rPr lang="en-US" altLang="zh-CN" sz="1000" kern="0" dirty="0" err="1">
                <a:solidFill>
                  <a:srgbClr val="000000"/>
                </a:solidFill>
                <a:latin typeface="Arial"/>
              </a:rPr>
              <a:t>EoODU</a:t>
            </a:r>
            <a:r>
              <a:rPr lang="en-US" altLang="zh-CN" sz="1000" kern="0" dirty="0">
                <a:solidFill>
                  <a:srgbClr val="000000"/>
                </a:solidFill>
                <a:latin typeface="Arial"/>
              </a:rPr>
              <a:t>)</a:t>
            </a:r>
            <a:endParaRPr lang="zh-CN" altLang="en-US" sz="10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Hexagon 222"/>
          <p:cNvSpPr/>
          <p:nvPr/>
        </p:nvSpPr>
        <p:spPr bwMode="auto">
          <a:xfrm>
            <a:off x="5372153" y="5064977"/>
            <a:ext cx="671890" cy="216395"/>
          </a:xfrm>
          <a:prstGeom prst="hexagon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39518" rIns="0" bIns="395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" kern="0" dirty="0">
                <a:solidFill>
                  <a:srgbClr val="000000"/>
                </a:solidFill>
                <a:latin typeface="Arial"/>
              </a:rPr>
              <a:t>Handoff</a:t>
            </a:r>
            <a:endParaRPr lang="zh-CN" altLang="en-US" sz="10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Flowchart: Alternate Process 218"/>
          <p:cNvSpPr/>
          <p:nvPr/>
        </p:nvSpPr>
        <p:spPr bwMode="auto">
          <a:xfrm>
            <a:off x="4395246" y="5071457"/>
            <a:ext cx="771882" cy="205916"/>
          </a:xfrm>
          <a:prstGeom prst="flowChartAlternateProcess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" kern="0" dirty="0">
                <a:solidFill>
                  <a:srgbClr val="000000"/>
                </a:solidFill>
                <a:latin typeface="Arial"/>
              </a:rPr>
              <a:t>L3 VNF</a:t>
            </a:r>
            <a:endParaRPr lang="zh-CN" altLang="en-US" sz="10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Flowchart: Alternate Process 218"/>
          <p:cNvSpPr/>
          <p:nvPr/>
        </p:nvSpPr>
        <p:spPr bwMode="auto">
          <a:xfrm>
            <a:off x="1201043" y="5064977"/>
            <a:ext cx="493655" cy="205916"/>
          </a:xfrm>
          <a:prstGeom prst="flowChartAlternateProcess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" kern="0" dirty="0">
                <a:solidFill>
                  <a:srgbClr val="000000"/>
                </a:solidFill>
                <a:latin typeface="Arial"/>
              </a:rPr>
              <a:t>L3 PNF</a:t>
            </a:r>
            <a:endParaRPr lang="zh-CN" altLang="en-US" sz="1000" kern="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5" name="直接箭头连接符 124"/>
          <p:cNvCxnSpPr>
            <a:stCxn id="123" idx="3"/>
            <a:endCxn id="122" idx="1"/>
          </p:cNvCxnSpPr>
          <p:nvPr/>
        </p:nvCxnSpPr>
        <p:spPr>
          <a:xfrm>
            <a:off x="1694698" y="5167935"/>
            <a:ext cx="2700548" cy="648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箭头连接符 125"/>
          <p:cNvCxnSpPr>
            <a:endCxn id="121" idx="3"/>
          </p:cNvCxnSpPr>
          <p:nvPr/>
        </p:nvCxnSpPr>
        <p:spPr>
          <a:xfrm>
            <a:off x="5147704" y="5158403"/>
            <a:ext cx="224449" cy="1477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Flowchart: Alternate Process 218"/>
          <p:cNvSpPr/>
          <p:nvPr/>
        </p:nvSpPr>
        <p:spPr bwMode="auto">
          <a:xfrm>
            <a:off x="8999829" y="5067827"/>
            <a:ext cx="1411688" cy="205214"/>
          </a:xfrm>
          <a:prstGeom prst="flowChartAlternateProcess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035" tIns="0" rIns="79035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" kern="0" dirty="0">
                <a:solidFill>
                  <a:srgbClr val="000000"/>
                </a:solidFill>
                <a:latin typeface="Arial"/>
              </a:rPr>
              <a:t>L2 Underlay (</a:t>
            </a:r>
            <a:r>
              <a:rPr lang="en-US" altLang="zh-CN" sz="1000" kern="0" dirty="0" err="1">
                <a:solidFill>
                  <a:srgbClr val="000000"/>
                </a:solidFill>
                <a:latin typeface="Arial"/>
              </a:rPr>
              <a:t>EoODU</a:t>
            </a:r>
            <a:r>
              <a:rPr lang="en-US" altLang="zh-CN" sz="1000" kern="0" dirty="0">
                <a:solidFill>
                  <a:srgbClr val="000000"/>
                </a:solidFill>
                <a:latin typeface="Arial"/>
              </a:rPr>
              <a:t>)</a:t>
            </a:r>
            <a:endParaRPr lang="zh-CN" altLang="en-US" sz="10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Hexagon 222"/>
          <p:cNvSpPr/>
          <p:nvPr/>
        </p:nvSpPr>
        <p:spPr bwMode="auto">
          <a:xfrm>
            <a:off x="7130101" y="5066002"/>
            <a:ext cx="671890" cy="216395"/>
          </a:xfrm>
          <a:prstGeom prst="hexagon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39518" rIns="0" bIns="395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" kern="0" dirty="0">
                <a:solidFill>
                  <a:srgbClr val="000000"/>
                </a:solidFill>
                <a:latin typeface="Arial"/>
              </a:rPr>
              <a:t>Handoff</a:t>
            </a:r>
            <a:endParaRPr lang="zh-CN" altLang="en-US" sz="10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Flowchart: Alternate Process 218"/>
          <p:cNvSpPr/>
          <p:nvPr/>
        </p:nvSpPr>
        <p:spPr bwMode="auto">
          <a:xfrm>
            <a:off x="10694846" y="5068259"/>
            <a:ext cx="587317" cy="205916"/>
          </a:xfrm>
          <a:prstGeom prst="flowChartAlternateProcess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" kern="0" dirty="0">
                <a:solidFill>
                  <a:srgbClr val="000000"/>
                </a:solidFill>
                <a:latin typeface="Arial"/>
              </a:rPr>
              <a:t>L3 PNF</a:t>
            </a:r>
            <a:endParaRPr lang="zh-CN" altLang="en-US" sz="10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Flowchart: Alternate Process 218"/>
          <p:cNvSpPr/>
          <p:nvPr/>
        </p:nvSpPr>
        <p:spPr bwMode="auto">
          <a:xfrm>
            <a:off x="7996379" y="5069573"/>
            <a:ext cx="493655" cy="205916"/>
          </a:xfrm>
          <a:prstGeom prst="flowChartAlternateProcess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" kern="0" dirty="0">
                <a:solidFill>
                  <a:srgbClr val="000000"/>
                </a:solidFill>
                <a:latin typeface="Arial"/>
              </a:rPr>
              <a:t>L3 VNF</a:t>
            </a:r>
            <a:endParaRPr lang="zh-CN" altLang="en-US" sz="1000" kern="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4" name="直接箭头连接符 133"/>
          <p:cNvCxnSpPr>
            <a:stCxn id="133" idx="3"/>
            <a:endCxn id="132" idx="1"/>
          </p:cNvCxnSpPr>
          <p:nvPr/>
        </p:nvCxnSpPr>
        <p:spPr>
          <a:xfrm flipV="1">
            <a:off x="8490034" y="5171217"/>
            <a:ext cx="2204812" cy="131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箭头连接符 134"/>
          <p:cNvCxnSpPr>
            <a:stCxn id="121" idx="0"/>
            <a:endCxn id="131" idx="3"/>
          </p:cNvCxnSpPr>
          <p:nvPr/>
        </p:nvCxnSpPr>
        <p:spPr>
          <a:xfrm>
            <a:off x="6044043" y="5173175"/>
            <a:ext cx="1086058" cy="10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箭头连接符 140"/>
          <p:cNvCxnSpPr>
            <a:stCxn id="131" idx="0"/>
            <a:endCxn id="133" idx="1"/>
          </p:cNvCxnSpPr>
          <p:nvPr/>
        </p:nvCxnSpPr>
        <p:spPr>
          <a:xfrm flipV="1">
            <a:off x="7801991" y="5172531"/>
            <a:ext cx="194388" cy="166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>
            <a:stCxn id="123" idx="1"/>
          </p:cNvCxnSpPr>
          <p:nvPr/>
        </p:nvCxnSpPr>
        <p:spPr>
          <a:xfrm>
            <a:off x="1201043" y="5167935"/>
            <a:ext cx="0" cy="6381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>
            <a:off x="11282163" y="5139431"/>
            <a:ext cx="0" cy="6381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箭头连接符 149"/>
          <p:cNvCxnSpPr/>
          <p:nvPr/>
        </p:nvCxnSpPr>
        <p:spPr>
          <a:xfrm>
            <a:off x="1201043" y="5535770"/>
            <a:ext cx="1008112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圆角矩形 151"/>
          <p:cNvSpPr/>
          <p:nvPr/>
        </p:nvSpPr>
        <p:spPr>
          <a:xfrm>
            <a:off x="6185515" y="5430301"/>
            <a:ext cx="1064200" cy="21093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>
                <a:solidFill>
                  <a:schemeClr val="tx1"/>
                </a:solidFill>
              </a:rPr>
              <a:t>CCVPN Service</a:t>
            </a:r>
            <a:endParaRPr lang="zh-CN" altLang="en-US" sz="900" dirty="0">
              <a:solidFill>
                <a:schemeClr val="tx1"/>
              </a:solidFill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735" y="4520512"/>
            <a:ext cx="329331" cy="201715"/>
          </a:xfrm>
          <a:prstGeom prst="rect">
            <a:avLst/>
          </a:prstGeom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015" y="3442273"/>
            <a:ext cx="329331" cy="201715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454" y="3434786"/>
            <a:ext cx="329331" cy="201715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447" y="3392905"/>
            <a:ext cx="329331" cy="201715"/>
          </a:xfrm>
          <a:prstGeom prst="rect">
            <a:avLst/>
          </a:prstGeom>
        </p:spPr>
      </p:pic>
      <p:pic>
        <p:nvPicPr>
          <p:cNvPr id="91" name="图片 9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961" y="3384911"/>
            <a:ext cx="329331" cy="201715"/>
          </a:xfrm>
          <a:prstGeom prst="rect">
            <a:avLst/>
          </a:prstGeom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390" y="3376917"/>
            <a:ext cx="329331" cy="201715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716" y="4512477"/>
            <a:ext cx="329331" cy="201715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735" y="4513485"/>
            <a:ext cx="329331" cy="2017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584" y="4641130"/>
            <a:ext cx="382893" cy="220900"/>
          </a:xfrm>
          <a:prstGeom prst="rect">
            <a:avLst/>
          </a:prstGeom>
        </p:spPr>
      </p:pic>
      <p:pic>
        <p:nvPicPr>
          <p:cNvPr id="95" name="图片 9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229" y="4715200"/>
            <a:ext cx="382893" cy="220900"/>
          </a:xfrm>
          <a:prstGeom prst="rect">
            <a:avLst/>
          </a:prstGeom>
        </p:spPr>
      </p:pic>
      <p:pic>
        <p:nvPicPr>
          <p:cNvPr id="96" name="图片 9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54" y="4450834"/>
            <a:ext cx="329331" cy="201715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223" y="4443199"/>
            <a:ext cx="329331" cy="201715"/>
          </a:xfrm>
          <a:prstGeom prst="rect">
            <a:avLst/>
          </a:prstGeom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463" y="4425402"/>
            <a:ext cx="329331" cy="201715"/>
          </a:xfrm>
          <a:prstGeom prst="rect">
            <a:avLst/>
          </a:prstGeom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482" y="4425312"/>
            <a:ext cx="329331" cy="20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15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10"/>
    </mc:Choice>
    <mc:Fallback xmlns="">
      <p:transition spd="slow" advTm="921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rvice Instantiate_2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780062" y="5840470"/>
            <a:ext cx="1558010" cy="973700"/>
          </a:xfrm>
          <a:prstGeom prst="rect">
            <a:avLst/>
          </a:prstGeom>
        </p:spPr>
      </p:pic>
      <p:sp>
        <p:nvSpPr>
          <p:cNvPr id="64" name="圆角矩形 63"/>
          <p:cNvSpPr/>
          <p:nvPr/>
        </p:nvSpPr>
        <p:spPr>
          <a:xfrm>
            <a:off x="559694" y="1664111"/>
            <a:ext cx="4961829" cy="23716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0923" y="117426"/>
            <a:ext cx="11061701" cy="600359"/>
          </a:xfrm>
        </p:spPr>
        <p:txBody>
          <a:bodyPr>
            <a:noAutofit/>
          </a:bodyPr>
          <a:lstStyle/>
          <a:p>
            <a:pPr>
              <a:lnSpc>
                <a:spcPts val="4300"/>
              </a:lnSpc>
            </a:pPr>
            <a:r>
              <a:rPr lang="en-US" altLang="zh-CN" sz="2400" b="1" dirty="0">
                <a:solidFill>
                  <a:srgbClr val="FFFF00"/>
                </a:solidFill>
                <a:ea typeface="微软雅黑" panose="020B0503020204020204" pitchFamily="34" charset="-122"/>
                <a:cs typeface="+mn-cs"/>
              </a:rPr>
              <a:t>How CCVPN works with ONAP</a:t>
            </a:r>
            <a:endParaRPr lang="zh-CN" altLang="en-US" sz="2400" b="1" dirty="0">
              <a:solidFill>
                <a:srgbClr val="FFFF00"/>
              </a:solidFill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673800" y="5126764"/>
            <a:ext cx="1058689" cy="668994"/>
          </a:xfrm>
          <a:prstGeom prst="ellipse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Domain1</a:t>
            </a:r>
            <a:endParaRPr lang="zh-CN" altLang="en-US" sz="1200" dirty="0">
              <a:latin typeface="Akkurat" pitchFamily="2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960228" y="5126764"/>
            <a:ext cx="1058689" cy="668994"/>
          </a:xfrm>
          <a:prstGeom prst="ellipse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Domain2</a:t>
            </a:r>
            <a:endParaRPr lang="zh-CN" altLang="en-US" sz="1200" dirty="0">
              <a:latin typeface="Akkurat" pitchFamily="2" charset="0"/>
            </a:endParaRPr>
          </a:p>
        </p:txBody>
      </p:sp>
      <p:sp>
        <p:nvSpPr>
          <p:cNvPr id="30" name="立方体 29"/>
          <p:cNvSpPr/>
          <p:nvPr/>
        </p:nvSpPr>
        <p:spPr>
          <a:xfrm>
            <a:off x="1025728" y="5358511"/>
            <a:ext cx="432048" cy="216024"/>
          </a:xfrm>
          <a:prstGeom prst="cube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1200" kern="0" dirty="0">
                <a:solidFill>
                  <a:prstClr val="white"/>
                </a:solidFill>
                <a:latin typeface="Akkurat Pro" panose="020B0504020101020102" pitchFamily="34" charset="0"/>
                <a:sym typeface="???? Bold" charset="0"/>
              </a:rPr>
              <a:t>CPE</a:t>
            </a:r>
            <a:endParaRPr lang="zh-CN" altLang="en-US" sz="1200" kern="0" dirty="0">
              <a:solidFill>
                <a:prstClr val="white"/>
              </a:solidFill>
              <a:latin typeface="Akkurat Pro" panose="020B0504020101020102" pitchFamily="34" charset="0"/>
              <a:sym typeface="???? Bold" charset="0"/>
            </a:endParaRPr>
          </a:p>
        </p:txBody>
      </p:sp>
      <p:cxnSp>
        <p:nvCxnSpPr>
          <p:cNvPr id="31" name="直接箭头连接符 30"/>
          <p:cNvCxnSpPr>
            <a:stCxn id="29" idx="0"/>
            <a:endCxn id="37" idx="2"/>
          </p:cNvCxnSpPr>
          <p:nvPr/>
        </p:nvCxnSpPr>
        <p:spPr>
          <a:xfrm flipV="1">
            <a:off x="3489573" y="4777231"/>
            <a:ext cx="0" cy="349533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直接箭头连接符 31"/>
          <p:cNvCxnSpPr>
            <a:stCxn id="28" idx="0"/>
            <a:endCxn id="36" idx="2"/>
          </p:cNvCxnSpPr>
          <p:nvPr/>
        </p:nvCxnSpPr>
        <p:spPr>
          <a:xfrm flipV="1">
            <a:off x="2203145" y="4777078"/>
            <a:ext cx="0" cy="349686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直接箭头连接符 32"/>
          <p:cNvCxnSpPr>
            <a:stCxn id="29" idx="1"/>
            <a:endCxn id="28" idx="7"/>
          </p:cNvCxnSpPr>
          <p:nvPr/>
        </p:nvCxnSpPr>
        <p:spPr>
          <a:xfrm flipH="1">
            <a:off x="2577447" y="5224736"/>
            <a:ext cx="537823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4" name="直接箭头连接符 33"/>
          <p:cNvCxnSpPr/>
          <p:nvPr/>
        </p:nvCxnSpPr>
        <p:spPr>
          <a:xfrm flipH="1">
            <a:off x="1467186" y="5461261"/>
            <a:ext cx="206614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5" name="直接箭头连接符 34"/>
          <p:cNvCxnSpPr/>
          <p:nvPr/>
        </p:nvCxnSpPr>
        <p:spPr>
          <a:xfrm flipH="1">
            <a:off x="4018917" y="5461261"/>
            <a:ext cx="222068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6" name="圆角矩形 35"/>
          <p:cNvSpPr/>
          <p:nvPr/>
        </p:nvSpPr>
        <p:spPr>
          <a:xfrm>
            <a:off x="1761075" y="4393516"/>
            <a:ext cx="884139" cy="383562"/>
          </a:xfrm>
          <a:prstGeom prst="roundRect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 Controller</a:t>
            </a:r>
            <a:endParaRPr lang="zh-CN" altLang="en-US" sz="1200" dirty="0">
              <a:latin typeface="Akkurat" pitchFamily="2" charset="0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3047503" y="4393364"/>
            <a:ext cx="884139" cy="383867"/>
          </a:xfrm>
          <a:prstGeom prst="roundRect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 Controller</a:t>
            </a:r>
            <a:endParaRPr lang="zh-CN" altLang="en-US" sz="1200" dirty="0">
              <a:latin typeface="Akkurat" pitchFamily="2" charset="0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4333930" y="4393364"/>
            <a:ext cx="884139" cy="383867"/>
          </a:xfrm>
          <a:prstGeom prst="roundRect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SD-WAN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Controller</a:t>
            </a:r>
            <a:endParaRPr lang="zh-CN" altLang="en-US" sz="1200" dirty="0">
              <a:latin typeface="Akkurat" pitchFamily="2" charset="0"/>
            </a:endParaRPr>
          </a:p>
        </p:txBody>
      </p:sp>
      <p:cxnSp>
        <p:nvCxnSpPr>
          <p:cNvPr id="39" name="直接箭头连接符 38"/>
          <p:cNvCxnSpPr>
            <a:stCxn id="43" idx="0"/>
            <a:endCxn id="38" idx="2"/>
          </p:cNvCxnSpPr>
          <p:nvPr/>
        </p:nvCxnSpPr>
        <p:spPr>
          <a:xfrm flipH="1" flipV="1">
            <a:off x="4776000" y="4777231"/>
            <a:ext cx="1163" cy="657274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直接箭头连接符 39"/>
          <p:cNvCxnSpPr>
            <a:stCxn id="30" idx="0"/>
            <a:endCxn id="38" idx="2"/>
          </p:cNvCxnSpPr>
          <p:nvPr/>
        </p:nvCxnSpPr>
        <p:spPr>
          <a:xfrm flipV="1">
            <a:off x="1268755" y="4777231"/>
            <a:ext cx="3507245" cy="581280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直接箭头连接符 40"/>
          <p:cNvCxnSpPr/>
          <p:nvPr/>
        </p:nvCxnSpPr>
        <p:spPr>
          <a:xfrm flipH="1">
            <a:off x="2574252" y="5716074"/>
            <a:ext cx="547537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2" name="Freeform 27"/>
          <p:cNvSpPr>
            <a:spLocks noEditPoints="1"/>
          </p:cNvSpPr>
          <p:nvPr/>
        </p:nvSpPr>
        <p:spPr bwMode="auto">
          <a:xfrm>
            <a:off x="4220410" y="5098144"/>
            <a:ext cx="1111179" cy="647434"/>
          </a:xfrm>
          <a:custGeom>
            <a:avLst/>
            <a:gdLst/>
            <a:ahLst/>
            <a:cxnLst>
              <a:cxn ang="0">
                <a:pos x="8324" y="38"/>
              </a:cxn>
              <a:cxn ang="0">
                <a:pos x="9087" y="203"/>
              </a:cxn>
              <a:cxn ang="0">
                <a:pos x="9799" y="487"/>
              </a:cxn>
              <a:cxn ang="0">
                <a:pos x="10451" y="880"/>
              </a:cxn>
              <a:cxn ang="0">
                <a:pos x="11031" y="1370"/>
              </a:cxn>
              <a:cxn ang="0">
                <a:pos x="11529" y="1947"/>
              </a:cxn>
              <a:cxn ang="0">
                <a:pos x="11934" y="2598"/>
              </a:cxn>
              <a:cxn ang="0">
                <a:pos x="12234" y="3314"/>
              </a:cxn>
              <a:cxn ang="0">
                <a:pos x="12378" y="3497"/>
              </a:cxn>
              <a:cxn ang="0">
                <a:pos x="12496" y="3494"/>
              </a:cxn>
              <a:cxn ang="0">
                <a:pos x="13119" y="3540"/>
              </a:cxn>
              <a:cxn ang="0">
                <a:pos x="13870" y="3738"/>
              </a:cxn>
              <a:cxn ang="0">
                <a:pos x="14554" y="4074"/>
              </a:cxn>
              <a:cxn ang="0">
                <a:pos x="15156" y="4535"/>
              </a:cxn>
              <a:cxn ang="0">
                <a:pos x="15663" y="5102"/>
              </a:cxn>
              <a:cxn ang="0">
                <a:pos x="16056" y="5761"/>
              </a:cxn>
              <a:cxn ang="0">
                <a:pos x="16320" y="6494"/>
              </a:cxn>
              <a:cxn ang="0">
                <a:pos x="16438" y="7286"/>
              </a:cxn>
              <a:cxn ang="0">
                <a:pos x="16401" y="8075"/>
              </a:cxn>
              <a:cxn ang="0">
                <a:pos x="16222" y="8813"/>
              </a:cxn>
              <a:cxn ang="0">
                <a:pos x="15915" y="9491"/>
              </a:cxn>
              <a:cxn ang="0">
                <a:pos x="15494" y="10093"/>
              </a:cxn>
              <a:cxn ang="0">
                <a:pos x="14974" y="10606"/>
              </a:cxn>
              <a:cxn ang="0">
                <a:pos x="14369" y="11014"/>
              </a:cxn>
              <a:cxn ang="0">
                <a:pos x="13693" y="11305"/>
              </a:cxn>
              <a:cxn ang="0">
                <a:pos x="12960" y="11462"/>
              </a:cxn>
              <a:cxn ang="0">
                <a:pos x="3341" y="11487"/>
              </a:cxn>
              <a:cxn ang="0">
                <a:pos x="2760" y="11436"/>
              </a:cxn>
              <a:cxn ang="0">
                <a:pos x="2156" y="11265"/>
              </a:cxn>
              <a:cxn ang="0">
                <a:pos x="1603" y="10987"/>
              </a:cxn>
              <a:cxn ang="0">
                <a:pos x="1113" y="10615"/>
              </a:cxn>
              <a:cxn ang="0">
                <a:pos x="697" y="10159"/>
              </a:cxn>
              <a:cxn ang="0">
                <a:pos x="368" y="9631"/>
              </a:cxn>
              <a:cxn ang="0">
                <a:pos x="137" y="9044"/>
              </a:cxn>
              <a:cxn ang="0">
                <a:pos x="15" y="8410"/>
              </a:cxn>
              <a:cxn ang="0">
                <a:pos x="15" y="7754"/>
              </a:cxn>
              <a:cxn ang="0">
                <a:pos x="132" y="7132"/>
              </a:cxn>
              <a:cxn ang="0">
                <a:pos x="354" y="6556"/>
              </a:cxn>
              <a:cxn ang="0">
                <a:pos x="671" y="6034"/>
              </a:cxn>
              <a:cxn ang="0">
                <a:pos x="1072" y="5582"/>
              </a:cxn>
              <a:cxn ang="0">
                <a:pos x="1546" y="5208"/>
              </a:cxn>
              <a:cxn ang="0">
                <a:pos x="2082" y="4924"/>
              </a:cxn>
              <a:cxn ang="0">
                <a:pos x="2668" y="4741"/>
              </a:cxn>
              <a:cxn ang="0">
                <a:pos x="3015" y="4212"/>
              </a:cxn>
              <a:cxn ang="0">
                <a:pos x="3225" y="3295"/>
              </a:cxn>
              <a:cxn ang="0">
                <a:pos x="3597" y="2453"/>
              </a:cxn>
              <a:cxn ang="0">
                <a:pos x="4113" y="1704"/>
              </a:cxn>
              <a:cxn ang="0">
                <a:pos x="4754" y="1069"/>
              </a:cxn>
              <a:cxn ang="0">
                <a:pos x="5503" y="565"/>
              </a:cxn>
              <a:cxn ang="0">
                <a:pos x="6342" y="211"/>
              </a:cxn>
              <a:cxn ang="0">
                <a:pos x="7250" y="25"/>
              </a:cxn>
              <a:cxn ang="0">
                <a:pos x="9148" y="9515"/>
              </a:cxn>
              <a:cxn ang="0">
                <a:pos x="9106" y="9484"/>
              </a:cxn>
              <a:cxn ang="0">
                <a:pos x="9023" y="9509"/>
              </a:cxn>
              <a:cxn ang="0">
                <a:pos x="9156" y="9528"/>
              </a:cxn>
              <a:cxn ang="0">
                <a:pos x="6408" y="9503"/>
              </a:cxn>
              <a:cxn ang="0">
                <a:pos x="6368" y="9519"/>
              </a:cxn>
            </a:cxnLst>
            <a:rect l="0" t="0" r="r" b="b"/>
            <a:pathLst>
              <a:path w="16443" h="11487">
                <a:moveTo>
                  <a:pt x="7726" y="0"/>
                </a:moveTo>
                <a:lnTo>
                  <a:pt x="7928" y="4"/>
                </a:lnTo>
                <a:lnTo>
                  <a:pt x="8127" y="17"/>
                </a:lnTo>
                <a:lnTo>
                  <a:pt x="8324" y="38"/>
                </a:lnTo>
                <a:lnTo>
                  <a:pt x="8519" y="68"/>
                </a:lnTo>
                <a:lnTo>
                  <a:pt x="8711" y="105"/>
                </a:lnTo>
                <a:lnTo>
                  <a:pt x="8900" y="150"/>
                </a:lnTo>
                <a:lnTo>
                  <a:pt x="9087" y="203"/>
                </a:lnTo>
                <a:lnTo>
                  <a:pt x="9270" y="263"/>
                </a:lnTo>
                <a:lnTo>
                  <a:pt x="9450" y="331"/>
                </a:lnTo>
                <a:lnTo>
                  <a:pt x="9626" y="406"/>
                </a:lnTo>
                <a:lnTo>
                  <a:pt x="9799" y="487"/>
                </a:lnTo>
                <a:lnTo>
                  <a:pt x="9969" y="576"/>
                </a:lnTo>
                <a:lnTo>
                  <a:pt x="10133" y="670"/>
                </a:lnTo>
                <a:lnTo>
                  <a:pt x="10294" y="772"/>
                </a:lnTo>
                <a:lnTo>
                  <a:pt x="10451" y="880"/>
                </a:lnTo>
                <a:lnTo>
                  <a:pt x="10604" y="994"/>
                </a:lnTo>
                <a:lnTo>
                  <a:pt x="10751" y="1113"/>
                </a:lnTo>
                <a:lnTo>
                  <a:pt x="10893" y="1239"/>
                </a:lnTo>
                <a:lnTo>
                  <a:pt x="11031" y="1370"/>
                </a:lnTo>
                <a:lnTo>
                  <a:pt x="11164" y="1507"/>
                </a:lnTo>
                <a:lnTo>
                  <a:pt x="11291" y="1648"/>
                </a:lnTo>
                <a:lnTo>
                  <a:pt x="11412" y="1795"/>
                </a:lnTo>
                <a:lnTo>
                  <a:pt x="11529" y="1947"/>
                </a:lnTo>
                <a:lnTo>
                  <a:pt x="11640" y="2102"/>
                </a:lnTo>
                <a:lnTo>
                  <a:pt x="11743" y="2264"/>
                </a:lnTo>
                <a:lnTo>
                  <a:pt x="11842" y="2429"/>
                </a:lnTo>
                <a:lnTo>
                  <a:pt x="11934" y="2598"/>
                </a:lnTo>
                <a:lnTo>
                  <a:pt x="12019" y="2772"/>
                </a:lnTo>
                <a:lnTo>
                  <a:pt x="12097" y="2948"/>
                </a:lnTo>
                <a:lnTo>
                  <a:pt x="12169" y="3129"/>
                </a:lnTo>
                <a:lnTo>
                  <a:pt x="12234" y="3314"/>
                </a:lnTo>
                <a:lnTo>
                  <a:pt x="12291" y="3501"/>
                </a:lnTo>
                <a:lnTo>
                  <a:pt x="12320" y="3499"/>
                </a:lnTo>
                <a:lnTo>
                  <a:pt x="12349" y="3498"/>
                </a:lnTo>
                <a:lnTo>
                  <a:pt x="12378" y="3497"/>
                </a:lnTo>
                <a:lnTo>
                  <a:pt x="12407" y="3496"/>
                </a:lnTo>
                <a:lnTo>
                  <a:pt x="12437" y="3495"/>
                </a:lnTo>
                <a:lnTo>
                  <a:pt x="12466" y="3494"/>
                </a:lnTo>
                <a:lnTo>
                  <a:pt x="12496" y="3494"/>
                </a:lnTo>
                <a:lnTo>
                  <a:pt x="12524" y="3494"/>
                </a:lnTo>
                <a:lnTo>
                  <a:pt x="12726" y="3499"/>
                </a:lnTo>
                <a:lnTo>
                  <a:pt x="12924" y="3515"/>
                </a:lnTo>
                <a:lnTo>
                  <a:pt x="13119" y="3540"/>
                </a:lnTo>
                <a:lnTo>
                  <a:pt x="13313" y="3575"/>
                </a:lnTo>
                <a:lnTo>
                  <a:pt x="13502" y="3621"/>
                </a:lnTo>
                <a:lnTo>
                  <a:pt x="13688" y="3674"/>
                </a:lnTo>
                <a:lnTo>
                  <a:pt x="13870" y="3738"/>
                </a:lnTo>
                <a:lnTo>
                  <a:pt x="14047" y="3809"/>
                </a:lnTo>
                <a:lnTo>
                  <a:pt x="14221" y="3889"/>
                </a:lnTo>
                <a:lnTo>
                  <a:pt x="14390" y="3977"/>
                </a:lnTo>
                <a:lnTo>
                  <a:pt x="14554" y="4074"/>
                </a:lnTo>
                <a:lnTo>
                  <a:pt x="14712" y="4179"/>
                </a:lnTo>
                <a:lnTo>
                  <a:pt x="14867" y="4290"/>
                </a:lnTo>
                <a:lnTo>
                  <a:pt x="15015" y="4409"/>
                </a:lnTo>
                <a:lnTo>
                  <a:pt x="15156" y="4535"/>
                </a:lnTo>
                <a:lnTo>
                  <a:pt x="15293" y="4667"/>
                </a:lnTo>
                <a:lnTo>
                  <a:pt x="15423" y="4806"/>
                </a:lnTo>
                <a:lnTo>
                  <a:pt x="15546" y="4951"/>
                </a:lnTo>
                <a:lnTo>
                  <a:pt x="15663" y="5102"/>
                </a:lnTo>
                <a:lnTo>
                  <a:pt x="15772" y="5259"/>
                </a:lnTo>
                <a:lnTo>
                  <a:pt x="15875" y="5421"/>
                </a:lnTo>
                <a:lnTo>
                  <a:pt x="15969" y="5588"/>
                </a:lnTo>
                <a:lnTo>
                  <a:pt x="16056" y="5761"/>
                </a:lnTo>
                <a:lnTo>
                  <a:pt x="16134" y="5938"/>
                </a:lnTo>
                <a:lnTo>
                  <a:pt x="16205" y="6119"/>
                </a:lnTo>
                <a:lnTo>
                  <a:pt x="16266" y="6305"/>
                </a:lnTo>
                <a:lnTo>
                  <a:pt x="16320" y="6494"/>
                </a:lnTo>
                <a:lnTo>
                  <a:pt x="16363" y="6687"/>
                </a:lnTo>
                <a:lnTo>
                  <a:pt x="16398" y="6884"/>
                </a:lnTo>
                <a:lnTo>
                  <a:pt x="16422" y="7083"/>
                </a:lnTo>
                <a:lnTo>
                  <a:pt x="16438" y="7286"/>
                </a:lnTo>
                <a:lnTo>
                  <a:pt x="16443" y="7490"/>
                </a:lnTo>
                <a:lnTo>
                  <a:pt x="16438" y="7688"/>
                </a:lnTo>
                <a:lnTo>
                  <a:pt x="16425" y="7883"/>
                </a:lnTo>
                <a:lnTo>
                  <a:pt x="16401" y="8075"/>
                </a:lnTo>
                <a:lnTo>
                  <a:pt x="16369" y="8264"/>
                </a:lnTo>
                <a:lnTo>
                  <a:pt x="16328" y="8451"/>
                </a:lnTo>
                <a:lnTo>
                  <a:pt x="16280" y="8634"/>
                </a:lnTo>
                <a:lnTo>
                  <a:pt x="16222" y="8813"/>
                </a:lnTo>
                <a:lnTo>
                  <a:pt x="16156" y="8989"/>
                </a:lnTo>
                <a:lnTo>
                  <a:pt x="16083" y="9161"/>
                </a:lnTo>
                <a:lnTo>
                  <a:pt x="16003" y="9328"/>
                </a:lnTo>
                <a:lnTo>
                  <a:pt x="15915" y="9491"/>
                </a:lnTo>
                <a:lnTo>
                  <a:pt x="15820" y="9649"/>
                </a:lnTo>
                <a:lnTo>
                  <a:pt x="15717" y="9802"/>
                </a:lnTo>
                <a:lnTo>
                  <a:pt x="15610" y="9950"/>
                </a:lnTo>
                <a:lnTo>
                  <a:pt x="15494" y="10093"/>
                </a:lnTo>
                <a:lnTo>
                  <a:pt x="15373" y="10230"/>
                </a:lnTo>
                <a:lnTo>
                  <a:pt x="15246" y="10361"/>
                </a:lnTo>
                <a:lnTo>
                  <a:pt x="15113" y="10487"/>
                </a:lnTo>
                <a:lnTo>
                  <a:pt x="14974" y="10606"/>
                </a:lnTo>
                <a:lnTo>
                  <a:pt x="14831" y="10718"/>
                </a:lnTo>
                <a:lnTo>
                  <a:pt x="14682" y="10824"/>
                </a:lnTo>
                <a:lnTo>
                  <a:pt x="14527" y="10923"/>
                </a:lnTo>
                <a:lnTo>
                  <a:pt x="14369" y="11014"/>
                </a:lnTo>
                <a:lnTo>
                  <a:pt x="14206" y="11098"/>
                </a:lnTo>
                <a:lnTo>
                  <a:pt x="14039" y="11176"/>
                </a:lnTo>
                <a:lnTo>
                  <a:pt x="13868" y="11244"/>
                </a:lnTo>
                <a:lnTo>
                  <a:pt x="13693" y="11305"/>
                </a:lnTo>
                <a:lnTo>
                  <a:pt x="13514" y="11357"/>
                </a:lnTo>
                <a:lnTo>
                  <a:pt x="13332" y="11401"/>
                </a:lnTo>
                <a:lnTo>
                  <a:pt x="13147" y="11436"/>
                </a:lnTo>
                <a:lnTo>
                  <a:pt x="12960" y="11462"/>
                </a:lnTo>
                <a:lnTo>
                  <a:pt x="12770" y="11479"/>
                </a:lnTo>
                <a:lnTo>
                  <a:pt x="12770" y="11487"/>
                </a:lnTo>
                <a:lnTo>
                  <a:pt x="12524" y="11487"/>
                </a:lnTo>
                <a:lnTo>
                  <a:pt x="3341" y="11487"/>
                </a:lnTo>
                <a:lnTo>
                  <a:pt x="3079" y="11487"/>
                </a:lnTo>
                <a:lnTo>
                  <a:pt x="3079" y="11477"/>
                </a:lnTo>
                <a:lnTo>
                  <a:pt x="2919" y="11459"/>
                </a:lnTo>
                <a:lnTo>
                  <a:pt x="2760" y="11436"/>
                </a:lnTo>
                <a:lnTo>
                  <a:pt x="2605" y="11404"/>
                </a:lnTo>
                <a:lnTo>
                  <a:pt x="2453" y="11365"/>
                </a:lnTo>
                <a:lnTo>
                  <a:pt x="2303" y="11318"/>
                </a:lnTo>
                <a:lnTo>
                  <a:pt x="2156" y="11265"/>
                </a:lnTo>
                <a:lnTo>
                  <a:pt x="2013" y="11205"/>
                </a:lnTo>
                <a:lnTo>
                  <a:pt x="1872" y="11139"/>
                </a:lnTo>
                <a:lnTo>
                  <a:pt x="1736" y="11067"/>
                </a:lnTo>
                <a:lnTo>
                  <a:pt x="1603" y="10987"/>
                </a:lnTo>
                <a:lnTo>
                  <a:pt x="1474" y="10903"/>
                </a:lnTo>
                <a:lnTo>
                  <a:pt x="1349" y="10813"/>
                </a:lnTo>
                <a:lnTo>
                  <a:pt x="1229" y="10716"/>
                </a:lnTo>
                <a:lnTo>
                  <a:pt x="1113" y="10615"/>
                </a:lnTo>
                <a:lnTo>
                  <a:pt x="1001" y="10508"/>
                </a:lnTo>
                <a:lnTo>
                  <a:pt x="895" y="10396"/>
                </a:lnTo>
                <a:lnTo>
                  <a:pt x="793" y="10280"/>
                </a:lnTo>
                <a:lnTo>
                  <a:pt x="697" y="10159"/>
                </a:lnTo>
                <a:lnTo>
                  <a:pt x="606" y="10033"/>
                </a:lnTo>
                <a:lnTo>
                  <a:pt x="521" y="9903"/>
                </a:lnTo>
                <a:lnTo>
                  <a:pt x="441" y="9769"/>
                </a:lnTo>
                <a:lnTo>
                  <a:pt x="368" y="9631"/>
                </a:lnTo>
                <a:lnTo>
                  <a:pt x="300" y="9490"/>
                </a:lnTo>
                <a:lnTo>
                  <a:pt x="239" y="9345"/>
                </a:lnTo>
                <a:lnTo>
                  <a:pt x="185" y="9197"/>
                </a:lnTo>
                <a:lnTo>
                  <a:pt x="137" y="9044"/>
                </a:lnTo>
                <a:lnTo>
                  <a:pt x="96" y="8890"/>
                </a:lnTo>
                <a:lnTo>
                  <a:pt x="62" y="8733"/>
                </a:lnTo>
                <a:lnTo>
                  <a:pt x="35" y="8573"/>
                </a:lnTo>
                <a:lnTo>
                  <a:pt x="15" y="8410"/>
                </a:lnTo>
                <a:lnTo>
                  <a:pt x="4" y="8246"/>
                </a:lnTo>
                <a:lnTo>
                  <a:pt x="0" y="8079"/>
                </a:lnTo>
                <a:lnTo>
                  <a:pt x="4" y="7916"/>
                </a:lnTo>
                <a:lnTo>
                  <a:pt x="15" y="7754"/>
                </a:lnTo>
                <a:lnTo>
                  <a:pt x="34" y="7596"/>
                </a:lnTo>
                <a:lnTo>
                  <a:pt x="60" y="7439"/>
                </a:lnTo>
                <a:lnTo>
                  <a:pt x="92" y="7284"/>
                </a:lnTo>
                <a:lnTo>
                  <a:pt x="132" y="7132"/>
                </a:lnTo>
                <a:lnTo>
                  <a:pt x="178" y="6983"/>
                </a:lnTo>
                <a:lnTo>
                  <a:pt x="230" y="6837"/>
                </a:lnTo>
                <a:lnTo>
                  <a:pt x="289" y="6694"/>
                </a:lnTo>
                <a:lnTo>
                  <a:pt x="354" y="6556"/>
                </a:lnTo>
                <a:lnTo>
                  <a:pt x="424" y="6420"/>
                </a:lnTo>
                <a:lnTo>
                  <a:pt x="502" y="6287"/>
                </a:lnTo>
                <a:lnTo>
                  <a:pt x="584" y="6159"/>
                </a:lnTo>
                <a:lnTo>
                  <a:pt x="671" y="6034"/>
                </a:lnTo>
                <a:lnTo>
                  <a:pt x="765" y="5914"/>
                </a:lnTo>
                <a:lnTo>
                  <a:pt x="862" y="5799"/>
                </a:lnTo>
                <a:lnTo>
                  <a:pt x="965" y="5688"/>
                </a:lnTo>
                <a:lnTo>
                  <a:pt x="1072" y="5582"/>
                </a:lnTo>
                <a:lnTo>
                  <a:pt x="1184" y="5480"/>
                </a:lnTo>
                <a:lnTo>
                  <a:pt x="1301" y="5384"/>
                </a:lnTo>
                <a:lnTo>
                  <a:pt x="1421" y="5293"/>
                </a:lnTo>
                <a:lnTo>
                  <a:pt x="1546" y="5208"/>
                </a:lnTo>
                <a:lnTo>
                  <a:pt x="1675" y="5128"/>
                </a:lnTo>
                <a:lnTo>
                  <a:pt x="1807" y="5054"/>
                </a:lnTo>
                <a:lnTo>
                  <a:pt x="1942" y="4986"/>
                </a:lnTo>
                <a:lnTo>
                  <a:pt x="2082" y="4924"/>
                </a:lnTo>
                <a:lnTo>
                  <a:pt x="2224" y="4869"/>
                </a:lnTo>
                <a:lnTo>
                  <a:pt x="2369" y="4819"/>
                </a:lnTo>
                <a:lnTo>
                  <a:pt x="2517" y="4777"/>
                </a:lnTo>
                <a:lnTo>
                  <a:pt x="2668" y="4741"/>
                </a:lnTo>
                <a:lnTo>
                  <a:pt x="2821" y="4713"/>
                </a:lnTo>
                <a:lnTo>
                  <a:pt x="2976" y="4692"/>
                </a:lnTo>
                <a:lnTo>
                  <a:pt x="2990" y="4450"/>
                </a:lnTo>
                <a:lnTo>
                  <a:pt x="3015" y="4212"/>
                </a:lnTo>
                <a:lnTo>
                  <a:pt x="3051" y="3976"/>
                </a:lnTo>
                <a:lnTo>
                  <a:pt x="3098" y="3744"/>
                </a:lnTo>
                <a:lnTo>
                  <a:pt x="3156" y="3517"/>
                </a:lnTo>
                <a:lnTo>
                  <a:pt x="3225" y="3295"/>
                </a:lnTo>
                <a:lnTo>
                  <a:pt x="3303" y="3076"/>
                </a:lnTo>
                <a:lnTo>
                  <a:pt x="3391" y="2863"/>
                </a:lnTo>
                <a:lnTo>
                  <a:pt x="3489" y="2655"/>
                </a:lnTo>
                <a:lnTo>
                  <a:pt x="3597" y="2453"/>
                </a:lnTo>
                <a:lnTo>
                  <a:pt x="3713" y="2256"/>
                </a:lnTo>
                <a:lnTo>
                  <a:pt x="3837" y="2065"/>
                </a:lnTo>
                <a:lnTo>
                  <a:pt x="3971" y="1882"/>
                </a:lnTo>
                <a:lnTo>
                  <a:pt x="4113" y="1704"/>
                </a:lnTo>
                <a:lnTo>
                  <a:pt x="4262" y="1535"/>
                </a:lnTo>
                <a:lnTo>
                  <a:pt x="4419" y="1371"/>
                </a:lnTo>
                <a:lnTo>
                  <a:pt x="4583" y="1216"/>
                </a:lnTo>
                <a:lnTo>
                  <a:pt x="4754" y="1069"/>
                </a:lnTo>
                <a:lnTo>
                  <a:pt x="4932" y="930"/>
                </a:lnTo>
                <a:lnTo>
                  <a:pt x="5117" y="800"/>
                </a:lnTo>
                <a:lnTo>
                  <a:pt x="5307" y="677"/>
                </a:lnTo>
                <a:lnTo>
                  <a:pt x="5503" y="565"/>
                </a:lnTo>
                <a:lnTo>
                  <a:pt x="5705" y="462"/>
                </a:lnTo>
                <a:lnTo>
                  <a:pt x="5912" y="368"/>
                </a:lnTo>
                <a:lnTo>
                  <a:pt x="6124" y="284"/>
                </a:lnTo>
                <a:lnTo>
                  <a:pt x="6342" y="211"/>
                </a:lnTo>
                <a:lnTo>
                  <a:pt x="6563" y="147"/>
                </a:lnTo>
                <a:lnTo>
                  <a:pt x="6788" y="95"/>
                </a:lnTo>
                <a:lnTo>
                  <a:pt x="7018" y="54"/>
                </a:lnTo>
                <a:lnTo>
                  <a:pt x="7250" y="25"/>
                </a:lnTo>
                <a:lnTo>
                  <a:pt x="7487" y="6"/>
                </a:lnTo>
                <a:lnTo>
                  <a:pt x="7726" y="0"/>
                </a:lnTo>
                <a:close/>
                <a:moveTo>
                  <a:pt x="9156" y="9528"/>
                </a:moveTo>
                <a:lnTo>
                  <a:pt x="9148" y="9515"/>
                </a:lnTo>
                <a:lnTo>
                  <a:pt x="9141" y="9503"/>
                </a:lnTo>
                <a:lnTo>
                  <a:pt x="9134" y="9491"/>
                </a:lnTo>
                <a:lnTo>
                  <a:pt x="9127" y="9478"/>
                </a:lnTo>
                <a:lnTo>
                  <a:pt x="9106" y="9484"/>
                </a:lnTo>
                <a:lnTo>
                  <a:pt x="9086" y="9491"/>
                </a:lnTo>
                <a:lnTo>
                  <a:pt x="9065" y="9498"/>
                </a:lnTo>
                <a:lnTo>
                  <a:pt x="9045" y="9503"/>
                </a:lnTo>
                <a:lnTo>
                  <a:pt x="9023" y="9509"/>
                </a:lnTo>
                <a:lnTo>
                  <a:pt x="9003" y="9515"/>
                </a:lnTo>
                <a:lnTo>
                  <a:pt x="8982" y="9521"/>
                </a:lnTo>
                <a:lnTo>
                  <a:pt x="8961" y="9528"/>
                </a:lnTo>
                <a:lnTo>
                  <a:pt x="9156" y="9528"/>
                </a:lnTo>
                <a:close/>
                <a:moveTo>
                  <a:pt x="6492" y="9528"/>
                </a:moveTo>
                <a:lnTo>
                  <a:pt x="6464" y="9519"/>
                </a:lnTo>
                <a:lnTo>
                  <a:pt x="6435" y="9511"/>
                </a:lnTo>
                <a:lnTo>
                  <a:pt x="6408" y="9503"/>
                </a:lnTo>
                <a:lnTo>
                  <a:pt x="6379" y="9495"/>
                </a:lnTo>
                <a:lnTo>
                  <a:pt x="6376" y="9503"/>
                </a:lnTo>
                <a:lnTo>
                  <a:pt x="6372" y="9511"/>
                </a:lnTo>
                <a:lnTo>
                  <a:pt x="6368" y="9519"/>
                </a:lnTo>
                <a:lnTo>
                  <a:pt x="6364" y="9528"/>
                </a:lnTo>
                <a:lnTo>
                  <a:pt x="6492" y="9528"/>
                </a:lnTo>
                <a:close/>
              </a:path>
            </a:pathLst>
          </a:cu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endParaRPr lang="zh-CN" altLang="en-US" sz="1200">
              <a:solidFill>
                <a:schemeClr val="lt1"/>
              </a:solidFill>
              <a:latin typeface="Akkurat" pitchFamily="2" charset="0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4483196" y="5434505"/>
            <a:ext cx="587934" cy="216024"/>
          </a:xfrm>
          <a:prstGeom prst="roundRect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1200" kern="0" dirty="0" err="1">
                <a:solidFill>
                  <a:prstClr val="white"/>
                </a:solidFill>
                <a:latin typeface="Akkurat Pro" panose="020B0504020101020102" pitchFamily="34" charset="0"/>
                <a:sym typeface="???? Bold" charset="0"/>
              </a:rPr>
              <a:t>vGW</a:t>
            </a:r>
            <a:endParaRPr lang="zh-CN" altLang="en-US" sz="1200" kern="0" dirty="0">
              <a:solidFill>
                <a:prstClr val="white"/>
              </a:solidFill>
              <a:latin typeface="Akkurat Pro" panose="020B0504020101020102" pitchFamily="34" charset="0"/>
              <a:sym typeface="???? Bold" charset="0"/>
            </a:endParaRPr>
          </a:p>
        </p:txBody>
      </p:sp>
      <p:sp>
        <p:nvSpPr>
          <p:cNvPr id="44" name="爆炸形 1 43"/>
          <p:cNvSpPr/>
          <p:nvPr/>
        </p:nvSpPr>
        <p:spPr bwMode="auto">
          <a:xfrm>
            <a:off x="2739448" y="5638039"/>
            <a:ext cx="213820" cy="156070"/>
          </a:xfrm>
          <a:prstGeom prst="irregularSeal1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Next LT Regular" pitchFamily="2" charset="0"/>
              <a:ea typeface="MS PGothic" pitchFamily="34" charset="-128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737040" y="5114446"/>
            <a:ext cx="1058689" cy="668994"/>
          </a:xfrm>
          <a:prstGeom prst="ellipse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Domain1</a:t>
            </a:r>
            <a:endParaRPr lang="zh-CN" altLang="en-US" sz="1200" dirty="0">
              <a:latin typeface="Akkurat" pitchFamily="2" charset="0"/>
            </a:endParaRPr>
          </a:p>
        </p:txBody>
      </p:sp>
      <p:sp>
        <p:nvSpPr>
          <p:cNvPr id="47" name="立方体 46"/>
          <p:cNvSpPr/>
          <p:nvPr/>
        </p:nvSpPr>
        <p:spPr>
          <a:xfrm>
            <a:off x="9193931" y="5307325"/>
            <a:ext cx="432048" cy="216024"/>
          </a:xfrm>
          <a:prstGeom prst="cube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1200" kern="0" dirty="0">
                <a:solidFill>
                  <a:prstClr val="white"/>
                </a:solidFill>
                <a:latin typeface="Akkurat Pro" panose="020B0504020101020102" pitchFamily="34" charset="0"/>
                <a:sym typeface="???? Bold" charset="0"/>
              </a:rPr>
              <a:t>CPE</a:t>
            </a:r>
            <a:endParaRPr lang="zh-CN" altLang="en-US" sz="1200" kern="0" dirty="0">
              <a:solidFill>
                <a:prstClr val="white"/>
              </a:solidFill>
              <a:latin typeface="Akkurat Pro" panose="020B0504020101020102" pitchFamily="34" charset="0"/>
              <a:sym typeface="???? Bold" charset="0"/>
            </a:endParaRPr>
          </a:p>
        </p:txBody>
      </p:sp>
      <p:cxnSp>
        <p:nvCxnSpPr>
          <p:cNvPr id="48" name="直接箭头连接符 47"/>
          <p:cNvCxnSpPr>
            <a:stCxn id="46" idx="0"/>
            <a:endCxn id="50" idx="2"/>
          </p:cNvCxnSpPr>
          <p:nvPr/>
        </p:nvCxnSpPr>
        <p:spPr>
          <a:xfrm flipV="1">
            <a:off x="8266385" y="4764760"/>
            <a:ext cx="0" cy="349686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箭头连接符 48"/>
          <p:cNvCxnSpPr>
            <a:stCxn id="47" idx="2"/>
            <a:endCxn id="46" idx="6"/>
          </p:cNvCxnSpPr>
          <p:nvPr/>
        </p:nvCxnSpPr>
        <p:spPr>
          <a:xfrm flipH="1">
            <a:off x="8795729" y="5442340"/>
            <a:ext cx="398202" cy="6603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0" name="圆角矩形 49"/>
          <p:cNvSpPr/>
          <p:nvPr/>
        </p:nvSpPr>
        <p:spPr>
          <a:xfrm>
            <a:off x="7824315" y="4381198"/>
            <a:ext cx="884139" cy="383562"/>
          </a:xfrm>
          <a:prstGeom prst="roundRect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 Controller</a:t>
            </a:r>
            <a:endParaRPr lang="zh-CN" altLang="en-US" sz="1200" dirty="0">
              <a:latin typeface="Akkurat" pitchFamily="2" charset="0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 flipH="1">
            <a:off x="7528130" y="5449095"/>
            <a:ext cx="222068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2" name="圆角矩形 51"/>
          <p:cNvSpPr/>
          <p:nvPr/>
        </p:nvSpPr>
        <p:spPr>
          <a:xfrm>
            <a:off x="6530471" y="4381198"/>
            <a:ext cx="884139" cy="383867"/>
          </a:xfrm>
          <a:prstGeom prst="roundRect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SD-WAN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Controller</a:t>
            </a:r>
            <a:endParaRPr lang="zh-CN" altLang="en-US" sz="1200" dirty="0">
              <a:latin typeface="Akkurat" pitchFamily="2" charset="0"/>
            </a:endParaRPr>
          </a:p>
        </p:txBody>
      </p:sp>
      <p:cxnSp>
        <p:nvCxnSpPr>
          <p:cNvPr id="53" name="直接箭头连接符 52"/>
          <p:cNvCxnSpPr>
            <a:stCxn id="55" idx="0"/>
            <a:endCxn id="52" idx="2"/>
          </p:cNvCxnSpPr>
          <p:nvPr/>
        </p:nvCxnSpPr>
        <p:spPr>
          <a:xfrm flipH="1" flipV="1">
            <a:off x="6972541" y="4765065"/>
            <a:ext cx="1163" cy="657274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Freeform 27"/>
          <p:cNvSpPr>
            <a:spLocks noEditPoints="1"/>
          </p:cNvSpPr>
          <p:nvPr/>
        </p:nvSpPr>
        <p:spPr bwMode="auto">
          <a:xfrm>
            <a:off x="6416951" y="5085978"/>
            <a:ext cx="1111179" cy="647434"/>
          </a:xfrm>
          <a:custGeom>
            <a:avLst/>
            <a:gdLst/>
            <a:ahLst/>
            <a:cxnLst>
              <a:cxn ang="0">
                <a:pos x="8324" y="38"/>
              </a:cxn>
              <a:cxn ang="0">
                <a:pos x="9087" y="203"/>
              </a:cxn>
              <a:cxn ang="0">
                <a:pos x="9799" y="487"/>
              </a:cxn>
              <a:cxn ang="0">
                <a:pos x="10451" y="880"/>
              </a:cxn>
              <a:cxn ang="0">
                <a:pos x="11031" y="1370"/>
              </a:cxn>
              <a:cxn ang="0">
                <a:pos x="11529" y="1947"/>
              </a:cxn>
              <a:cxn ang="0">
                <a:pos x="11934" y="2598"/>
              </a:cxn>
              <a:cxn ang="0">
                <a:pos x="12234" y="3314"/>
              </a:cxn>
              <a:cxn ang="0">
                <a:pos x="12378" y="3497"/>
              </a:cxn>
              <a:cxn ang="0">
                <a:pos x="12496" y="3494"/>
              </a:cxn>
              <a:cxn ang="0">
                <a:pos x="13119" y="3540"/>
              </a:cxn>
              <a:cxn ang="0">
                <a:pos x="13870" y="3738"/>
              </a:cxn>
              <a:cxn ang="0">
                <a:pos x="14554" y="4074"/>
              </a:cxn>
              <a:cxn ang="0">
                <a:pos x="15156" y="4535"/>
              </a:cxn>
              <a:cxn ang="0">
                <a:pos x="15663" y="5102"/>
              </a:cxn>
              <a:cxn ang="0">
                <a:pos x="16056" y="5761"/>
              </a:cxn>
              <a:cxn ang="0">
                <a:pos x="16320" y="6494"/>
              </a:cxn>
              <a:cxn ang="0">
                <a:pos x="16438" y="7286"/>
              </a:cxn>
              <a:cxn ang="0">
                <a:pos x="16401" y="8075"/>
              </a:cxn>
              <a:cxn ang="0">
                <a:pos x="16222" y="8813"/>
              </a:cxn>
              <a:cxn ang="0">
                <a:pos x="15915" y="9491"/>
              </a:cxn>
              <a:cxn ang="0">
                <a:pos x="15494" y="10093"/>
              </a:cxn>
              <a:cxn ang="0">
                <a:pos x="14974" y="10606"/>
              </a:cxn>
              <a:cxn ang="0">
                <a:pos x="14369" y="11014"/>
              </a:cxn>
              <a:cxn ang="0">
                <a:pos x="13693" y="11305"/>
              </a:cxn>
              <a:cxn ang="0">
                <a:pos x="12960" y="11462"/>
              </a:cxn>
              <a:cxn ang="0">
                <a:pos x="3341" y="11487"/>
              </a:cxn>
              <a:cxn ang="0">
                <a:pos x="2760" y="11436"/>
              </a:cxn>
              <a:cxn ang="0">
                <a:pos x="2156" y="11265"/>
              </a:cxn>
              <a:cxn ang="0">
                <a:pos x="1603" y="10987"/>
              </a:cxn>
              <a:cxn ang="0">
                <a:pos x="1113" y="10615"/>
              </a:cxn>
              <a:cxn ang="0">
                <a:pos x="697" y="10159"/>
              </a:cxn>
              <a:cxn ang="0">
                <a:pos x="368" y="9631"/>
              </a:cxn>
              <a:cxn ang="0">
                <a:pos x="137" y="9044"/>
              </a:cxn>
              <a:cxn ang="0">
                <a:pos x="15" y="8410"/>
              </a:cxn>
              <a:cxn ang="0">
                <a:pos x="15" y="7754"/>
              </a:cxn>
              <a:cxn ang="0">
                <a:pos x="132" y="7132"/>
              </a:cxn>
              <a:cxn ang="0">
                <a:pos x="354" y="6556"/>
              </a:cxn>
              <a:cxn ang="0">
                <a:pos x="671" y="6034"/>
              </a:cxn>
              <a:cxn ang="0">
                <a:pos x="1072" y="5582"/>
              </a:cxn>
              <a:cxn ang="0">
                <a:pos x="1546" y="5208"/>
              </a:cxn>
              <a:cxn ang="0">
                <a:pos x="2082" y="4924"/>
              </a:cxn>
              <a:cxn ang="0">
                <a:pos x="2668" y="4741"/>
              </a:cxn>
              <a:cxn ang="0">
                <a:pos x="3015" y="4212"/>
              </a:cxn>
              <a:cxn ang="0">
                <a:pos x="3225" y="3295"/>
              </a:cxn>
              <a:cxn ang="0">
                <a:pos x="3597" y="2453"/>
              </a:cxn>
              <a:cxn ang="0">
                <a:pos x="4113" y="1704"/>
              </a:cxn>
              <a:cxn ang="0">
                <a:pos x="4754" y="1069"/>
              </a:cxn>
              <a:cxn ang="0">
                <a:pos x="5503" y="565"/>
              </a:cxn>
              <a:cxn ang="0">
                <a:pos x="6342" y="211"/>
              </a:cxn>
              <a:cxn ang="0">
                <a:pos x="7250" y="25"/>
              </a:cxn>
              <a:cxn ang="0">
                <a:pos x="9148" y="9515"/>
              </a:cxn>
              <a:cxn ang="0">
                <a:pos x="9106" y="9484"/>
              </a:cxn>
              <a:cxn ang="0">
                <a:pos x="9023" y="9509"/>
              </a:cxn>
              <a:cxn ang="0">
                <a:pos x="9156" y="9528"/>
              </a:cxn>
              <a:cxn ang="0">
                <a:pos x="6408" y="9503"/>
              </a:cxn>
              <a:cxn ang="0">
                <a:pos x="6368" y="9519"/>
              </a:cxn>
            </a:cxnLst>
            <a:rect l="0" t="0" r="r" b="b"/>
            <a:pathLst>
              <a:path w="16443" h="11487">
                <a:moveTo>
                  <a:pt x="7726" y="0"/>
                </a:moveTo>
                <a:lnTo>
                  <a:pt x="7928" y="4"/>
                </a:lnTo>
                <a:lnTo>
                  <a:pt x="8127" y="17"/>
                </a:lnTo>
                <a:lnTo>
                  <a:pt x="8324" y="38"/>
                </a:lnTo>
                <a:lnTo>
                  <a:pt x="8519" y="68"/>
                </a:lnTo>
                <a:lnTo>
                  <a:pt x="8711" y="105"/>
                </a:lnTo>
                <a:lnTo>
                  <a:pt x="8900" y="150"/>
                </a:lnTo>
                <a:lnTo>
                  <a:pt x="9087" y="203"/>
                </a:lnTo>
                <a:lnTo>
                  <a:pt x="9270" y="263"/>
                </a:lnTo>
                <a:lnTo>
                  <a:pt x="9450" y="331"/>
                </a:lnTo>
                <a:lnTo>
                  <a:pt x="9626" y="406"/>
                </a:lnTo>
                <a:lnTo>
                  <a:pt x="9799" y="487"/>
                </a:lnTo>
                <a:lnTo>
                  <a:pt x="9969" y="576"/>
                </a:lnTo>
                <a:lnTo>
                  <a:pt x="10133" y="670"/>
                </a:lnTo>
                <a:lnTo>
                  <a:pt x="10294" y="772"/>
                </a:lnTo>
                <a:lnTo>
                  <a:pt x="10451" y="880"/>
                </a:lnTo>
                <a:lnTo>
                  <a:pt x="10604" y="994"/>
                </a:lnTo>
                <a:lnTo>
                  <a:pt x="10751" y="1113"/>
                </a:lnTo>
                <a:lnTo>
                  <a:pt x="10893" y="1239"/>
                </a:lnTo>
                <a:lnTo>
                  <a:pt x="11031" y="1370"/>
                </a:lnTo>
                <a:lnTo>
                  <a:pt x="11164" y="1507"/>
                </a:lnTo>
                <a:lnTo>
                  <a:pt x="11291" y="1648"/>
                </a:lnTo>
                <a:lnTo>
                  <a:pt x="11412" y="1795"/>
                </a:lnTo>
                <a:lnTo>
                  <a:pt x="11529" y="1947"/>
                </a:lnTo>
                <a:lnTo>
                  <a:pt x="11640" y="2102"/>
                </a:lnTo>
                <a:lnTo>
                  <a:pt x="11743" y="2264"/>
                </a:lnTo>
                <a:lnTo>
                  <a:pt x="11842" y="2429"/>
                </a:lnTo>
                <a:lnTo>
                  <a:pt x="11934" y="2598"/>
                </a:lnTo>
                <a:lnTo>
                  <a:pt x="12019" y="2772"/>
                </a:lnTo>
                <a:lnTo>
                  <a:pt x="12097" y="2948"/>
                </a:lnTo>
                <a:lnTo>
                  <a:pt x="12169" y="3129"/>
                </a:lnTo>
                <a:lnTo>
                  <a:pt x="12234" y="3314"/>
                </a:lnTo>
                <a:lnTo>
                  <a:pt x="12291" y="3501"/>
                </a:lnTo>
                <a:lnTo>
                  <a:pt x="12320" y="3499"/>
                </a:lnTo>
                <a:lnTo>
                  <a:pt x="12349" y="3498"/>
                </a:lnTo>
                <a:lnTo>
                  <a:pt x="12378" y="3497"/>
                </a:lnTo>
                <a:lnTo>
                  <a:pt x="12407" y="3496"/>
                </a:lnTo>
                <a:lnTo>
                  <a:pt x="12437" y="3495"/>
                </a:lnTo>
                <a:lnTo>
                  <a:pt x="12466" y="3494"/>
                </a:lnTo>
                <a:lnTo>
                  <a:pt x="12496" y="3494"/>
                </a:lnTo>
                <a:lnTo>
                  <a:pt x="12524" y="3494"/>
                </a:lnTo>
                <a:lnTo>
                  <a:pt x="12726" y="3499"/>
                </a:lnTo>
                <a:lnTo>
                  <a:pt x="12924" y="3515"/>
                </a:lnTo>
                <a:lnTo>
                  <a:pt x="13119" y="3540"/>
                </a:lnTo>
                <a:lnTo>
                  <a:pt x="13313" y="3575"/>
                </a:lnTo>
                <a:lnTo>
                  <a:pt x="13502" y="3621"/>
                </a:lnTo>
                <a:lnTo>
                  <a:pt x="13688" y="3674"/>
                </a:lnTo>
                <a:lnTo>
                  <a:pt x="13870" y="3738"/>
                </a:lnTo>
                <a:lnTo>
                  <a:pt x="14047" y="3809"/>
                </a:lnTo>
                <a:lnTo>
                  <a:pt x="14221" y="3889"/>
                </a:lnTo>
                <a:lnTo>
                  <a:pt x="14390" y="3977"/>
                </a:lnTo>
                <a:lnTo>
                  <a:pt x="14554" y="4074"/>
                </a:lnTo>
                <a:lnTo>
                  <a:pt x="14712" y="4179"/>
                </a:lnTo>
                <a:lnTo>
                  <a:pt x="14867" y="4290"/>
                </a:lnTo>
                <a:lnTo>
                  <a:pt x="15015" y="4409"/>
                </a:lnTo>
                <a:lnTo>
                  <a:pt x="15156" y="4535"/>
                </a:lnTo>
                <a:lnTo>
                  <a:pt x="15293" y="4667"/>
                </a:lnTo>
                <a:lnTo>
                  <a:pt x="15423" y="4806"/>
                </a:lnTo>
                <a:lnTo>
                  <a:pt x="15546" y="4951"/>
                </a:lnTo>
                <a:lnTo>
                  <a:pt x="15663" y="5102"/>
                </a:lnTo>
                <a:lnTo>
                  <a:pt x="15772" y="5259"/>
                </a:lnTo>
                <a:lnTo>
                  <a:pt x="15875" y="5421"/>
                </a:lnTo>
                <a:lnTo>
                  <a:pt x="15969" y="5588"/>
                </a:lnTo>
                <a:lnTo>
                  <a:pt x="16056" y="5761"/>
                </a:lnTo>
                <a:lnTo>
                  <a:pt x="16134" y="5938"/>
                </a:lnTo>
                <a:lnTo>
                  <a:pt x="16205" y="6119"/>
                </a:lnTo>
                <a:lnTo>
                  <a:pt x="16266" y="6305"/>
                </a:lnTo>
                <a:lnTo>
                  <a:pt x="16320" y="6494"/>
                </a:lnTo>
                <a:lnTo>
                  <a:pt x="16363" y="6687"/>
                </a:lnTo>
                <a:lnTo>
                  <a:pt x="16398" y="6884"/>
                </a:lnTo>
                <a:lnTo>
                  <a:pt x="16422" y="7083"/>
                </a:lnTo>
                <a:lnTo>
                  <a:pt x="16438" y="7286"/>
                </a:lnTo>
                <a:lnTo>
                  <a:pt x="16443" y="7490"/>
                </a:lnTo>
                <a:lnTo>
                  <a:pt x="16438" y="7688"/>
                </a:lnTo>
                <a:lnTo>
                  <a:pt x="16425" y="7883"/>
                </a:lnTo>
                <a:lnTo>
                  <a:pt x="16401" y="8075"/>
                </a:lnTo>
                <a:lnTo>
                  <a:pt x="16369" y="8264"/>
                </a:lnTo>
                <a:lnTo>
                  <a:pt x="16328" y="8451"/>
                </a:lnTo>
                <a:lnTo>
                  <a:pt x="16280" y="8634"/>
                </a:lnTo>
                <a:lnTo>
                  <a:pt x="16222" y="8813"/>
                </a:lnTo>
                <a:lnTo>
                  <a:pt x="16156" y="8989"/>
                </a:lnTo>
                <a:lnTo>
                  <a:pt x="16083" y="9161"/>
                </a:lnTo>
                <a:lnTo>
                  <a:pt x="16003" y="9328"/>
                </a:lnTo>
                <a:lnTo>
                  <a:pt x="15915" y="9491"/>
                </a:lnTo>
                <a:lnTo>
                  <a:pt x="15820" y="9649"/>
                </a:lnTo>
                <a:lnTo>
                  <a:pt x="15717" y="9802"/>
                </a:lnTo>
                <a:lnTo>
                  <a:pt x="15610" y="9950"/>
                </a:lnTo>
                <a:lnTo>
                  <a:pt x="15494" y="10093"/>
                </a:lnTo>
                <a:lnTo>
                  <a:pt x="15373" y="10230"/>
                </a:lnTo>
                <a:lnTo>
                  <a:pt x="15246" y="10361"/>
                </a:lnTo>
                <a:lnTo>
                  <a:pt x="15113" y="10487"/>
                </a:lnTo>
                <a:lnTo>
                  <a:pt x="14974" y="10606"/>
                </a:lnTo>
                <a:lnTo>
                  <a:pt x="14831" y="10718"/>
                </a:lnTo>
                <a:lnTo>
                  <a:pt x="14682" y="10824"/>
                </a:lnTo>
                <a:lnTo>
                  <a:pt x="14527" y="10923"/>
                </a:lnTo>
                <a:lnTo>
                  <a:pt x="14369" y="11014"/>
                </a:lnTo>
                <a:lnTo>
                  <a:pt x="14206" y="11098"/>
                </a:lnTo>
                <a:lnTo>
                  <a:pt x="14039" y="11176"/>
                </a:lnTo>
                <a:lnTo>
                  <a:pt x="13868" y="11244"/>
                </a:lnTo>
                <a:lnTo>
                  <a:pt x="13693" y="11305"/>
                </a:lnTo>
                <a:lnTo>
                  <a:pt x="13514" y="11357"/>
                </a:lnTo>
                <a:lnTo>
                  <a:pt x="13332" y="11401"/>
                </a:lnTo>
                <a:lnTo>
                  <a:pt x="13147" y="11436"/>
                </a:lnTo>
                <a:lnTo>
                  <a:pt x="12960" y="11462"/>
                </a:lnTo>
                <a:lnTo>
                  <a:pt x="12770" y="11479"/>
                </a:lnTo>
                <a:lnTo>
                  <a:pt x="12770" y="11487"/>
                </a:lnTo>
                <a:lnTo>
                  <a:pt x="12524" y="11487"/>
                </a:lnTo>
                <a:lnTo>
                  <a:pt x="3341" y="11487"/>
                </a:lnTo>
                <a:lnTo>
                  <a:pt x="3079" y="11487"/>
                </a:lnTo>
                <a:lnTo>
                  <a:pt x="3079" y="11477"/>
                </a:lnTo>
                <a:lnTo>
                  <a:pt x="2919" y="11459"/>
                </a:lnTo>
                <a:lnTo>
                  <a:pt x="2760" y="11436"/>
                </a:lnTo>
                <a:lnTo>
                  <a:pt x="2605" y="11404"/>
                </a:lnTo>
                <a:lnTo>
                  <a:pt x="2453" y="11365"/>
                </a:lnTo>
                <a:lnTo>
                  <a:pt x="2303" y="11318"/>
                </a:lnTo>
                <a:lnTo>
                  <a:pt x="2156" y="11265"/>
                </a:lnTo>
                <a:lnTo>
                  <a:pt x="2013" y="11205"/>
                </a:lnTo>
                <a:lnTo>
                  <a:pt x="1872" y="11139"/>
                </a:lnTo>
                <a:lnTo>
                  <a:pt x="1736" y="11067"/>
                </a:lnTo>
                <a:lnTo>
                  <a:pt x="1603" y="10987"/>
                </a:lnTo>
                <a:lnTo>
                  <a:pt x="1474" y="10903"/>
                </a:lnTo>
                <a:lnTo>
                  <a:pt x="1349" y="10813"/>
                </a:lnTo>
                <a:lnTo>
                  <a:pt x="1229" y="10716"/>
                </a:lnTo>
                <a:lnTo>
                  <a:pt x="1113" y="10615"/>
                </a:lnTo>
                <a:lnTo>
                  <a:pt x="1001" y="10508"/>
                </a:lnTo>
                <a:lnTo>
                  <a:pt x="895" y="10396"/>
                </a:lnTo>
                <a:lnTo>
                  <a:pt x="793" y="10280"/>
                </a:lnTo>
                <a:lnTo>
                  <a:pt x="697" y="10159"/>
                </a:lnTo>
                <a:lnTo>
                  <a:pt x="606" y="10033"/>
                </a:lnTo>
                <a:lnTo>
                  <a:pt x="521" y="9903"/>
                </a:lnTo>
                <a:lnTo>
                  <a:pt x="441" y="9769"/>
                </a:lnTo>
                <a:lnTo>
                  <a:pt x="368" y="9631"/>
                </a:lnTo>
                <a:lnTo>
                  <a:pt x="300" y="9490"/>
                </a:lnTo>
                <a:lnTo>
                  <a:pt x="239" y="9345"/>
                </a:lnTo>
                <a:lnTo>
                  <a:pt x="185" y="9197"/>
                </a:lnTo>
                <a:lnTo>
                  <a:pt x="137" y="9044"/>
                </a:lnTo>
                <a:lnTo>
                  <a:pt x="96" y="8890"/>
                </a:lnTo>
                <a:lnTo>
                  <a:pt x="62" y="8733"/>
                </a:lnTo>
                <a:lnTo>
                  <a:pt x="35" y="8573"/>
                </a:lnTo>
                <a:lnTo>
                  <a:pt x="15" y="8410"/>
                </a:lnTo>
                <a:lnTo>
                  <a:pt x="4" y="8246"/>
                </a:lnTo>
                <a:lnTo>
                  <a:pt x="0" y="8079"/>
                </a:lnTo>
                <a:lnTo>
                  <a:pt x="4" y="7916"/>
                </a:lnTo>
                <a:lnTo>
                  <a:pt x="15" y="7754"/>
                </a:lnTo>
                <a:lnTo>
                  <a:pt x="34" y="7596"/>
                </a:lnTo>
                <a:lnTo>
                  <a:pt x="60" y="7439"/>
                </a:lnTo>
                <a:lnTo>
                  <a:pt x="92" y="7284"/>
                </a:lnTo>
                <a:lnTo>
                  <a:pt x="132" y="7132"/>
                </a:lnTo>
                <a:lnTo>
                  <a:pt x="178" y="6983"/>
                </a:lnTo>
                <a:lnTo>
                  <a:pt x="230" y="6837"/>
                </a:lnTo>
                <a:lnTo>
                  <a:pt x="289" y="6694"/>
                </a:lnTo>
                <a:lnTo>
                  <a:pt x="354" y="6556"/>
                </a:lnTo>
                <a:lnTo>
                  <a:pt x="424" y="6420"/>
                </a:lnTo>
                <a:lnTo>
                  <a:pt x="502" y="6287"/>
                </a:lnTo>
                <a:lnTo>
                  <a:pt x="584" y="6159"/>
                </a:lnTo>
                <a:lnTo>
                  <a:pt x="671" y="6034"/>
                </a:lnTo>
                <a:lnTo>
                  <a:pt x="765" y="5914"/>
                </a:lnTo>
                <a:lnTo>
                  <a:pt x="862" y="5799"/>
                </a:lnTo>
                <a:lnTo>
                  <a:pt x="965" y="5688"/>
                </a:lnTo>
                <a:lnTo>
                  <a:pt x="1072" y="5582"/>
                </a:lnTo>
                <a:lnTo>
                  <a:pt x="1184" y="5480"/>
                </a:lnTo>
                <a:lnTo>
                  <a:pt x="1301" y="5384"/>
                </a:lnTo>
                <a:lnTo>
                  <a:pt x="1421" y="5293"/>
                </a:lnTo>
                <a:lnTo>
                  <a:pt x="1546" y="5208"/>
                </a:lnTo>
                <a:lnTo>
                  <a:pt x="1675" y="5128"/>
                </a:lnTo>
                <a:lnTo>
                  <a:pt x="1807" y="5054"/>
                </a:lnTo>
                <a:lnTo>
                  <a:pt x="1942" y="4986"/>
                </a:lnTo>
                <a:lnTo>
                  <a:pt x="2082" y="4924"/>
                </a:lnTo>
                <a:lnTo>
                  <a:pt x="2224" y="4869"/>
                </a:lnTo>
                <a:lnTo>
                  <a:pt x="2369" y="4819"/>
                </a:lnTo>
                <a:lnTo>
                  <a:pt x="2517" y="4777"/>
                </a:lnTo>
                <a:lnTo>
                  <a:pt x="2668" y="4741"/>
                </a:lnTo>
                <a:lnTo>
                  <a:pt x="2821" y="4713"/>
                </a:lnTo>
                <a:lnTo>
                  <a:pt x="2976" y="4692"/>
                </a:lnTo>
                <a:lnTo>
                  <a:pt x="2990" y="4450"/>
                </a:lnTo>
                <a:lnTo>
                  <a:pt x="3015" y="4212"/>
                </a:lnTo>
                <a:lnTo>
                  <a:pt x="3051" y="3976"/>
                </a:lnTo>
                <a:lnTo>
                  <a:pt x="3098" y="3744"/>
                </a:lnTo>
                <a:lnTo>
                  <a:pt x="3156" y="3517"/>
                </a:lnTo>
                <a:lnTo>
                  <a:pt x="3225" y="3295"/>
                </a:lnTo>
                <a:lnTo>
                  <a:pt x="3303" y="3076"/>
                </a:lnTo>
                <a:lnTo>
                  <a:pt x="3391" y="2863"/>
                </a:lnTo>
                <a:lnTo>
                  <a:pt x="3489" y="2655"/>
                </a:lnTo>
                <a:lnTo>
                  <a:pt x="3597" y="2453"/>
                </a:lnTo>
                <a:lnTo>
                  <a:pt x="3713" y="2256"/>
                </a:lnTo>
                <a:lnTo>
                  <a:pt x="3837" y="2065"/>
                </a:lnTo>
                <a:lnTo>
                  <a:pt x="3971" y="1882"/>
                </a:lnTo>
                <a:lnTo>
                  <a:pt x="4113" y="1704"/>
                </a:lnTo>
                <a:lnTo>
                  <a:pt x="4262" y="1535"/>
                </a:lnTo>
                <a:lnTo>
                  <a:pt x="4419" y="1371"/>
                </a:lnTo>
                <a:lnTo>
                  <a:pt x="4583" y="1216"/>
                </a:lnTo>
                <a:lnTo>
                  <a:pt x="4754" y="1069"/>
                </a:lnTo>
                <a:lnTo>
                  <a:pt x="4932" y="930"/>
                </a:lnTo>
                <a:lnTo>
                  <a:pt x="5117" y="800"/>
                </a:lnTo>
                <a:lnTo>
                  <a:pt x="5307" y="677"/>
                </a:lnTo>
                <a:lnTo>
                  <a:pt x="5503" y="565"/>
                </a:lnTo>
                <a:lnTo>
                  <a:pt x="5705" y="462"/>
                </a:lnTo>
                <a:lnTo>
                  <a:pt x="5912" y="368"/>
                </a:lnTo>
                <a:lnTo>
                  <a:pt x="6124" y="284"/>
                </a:lnTo>
                <a:lnTo>
                  <a:pt x="6342" y="211"/>
                </a:lnTo>
                <a:lnTo>
                  <a:pt x="6563" y="147"/>
                </a:lnTo>
                <a:lnTo>
                  <a:pt x="6788" y="95"/>
                </a:lnTo>
                <a:lnTo>
                  <a:pt x="7018" y="54"/>
                </a:lnTo>
                <a:lnTo>
                  <a:pt x="7250" y="25"/>
                </a:lnTo>
                <a:lnTo>
                  <a:pt x="7487" y="6"/>
                </a:lnTo>
                <a:lnTo>
                  <a:pt x="7726" y="0"/>
                </a:lnTo>
                <a:close/>
                <a:moveTo>
                  <a:pt x="9156" y="9528"/>
                </a:moveTo>
                <a:lnTo>
                  <a:pt x="9148" y="9515"/>
                </a:lnTo>
                <a:lnTo>
                  <a:pt x="9141" y="9503"/>
                </a:lnTo>
                <a:lnTo>
                  <a:pt x="9134" y="9491"/>
                </a:lnTo>
                <a:lnTo>
                  <a:pt x="9127" y="9478"/>
                </a:lnTo>
                <a:lnTo>
                  <a:pt x="9106" y="9484"/>
                </a:lnTo>
                <a:lnTo>
                  <a:pt x="9086" y="9491"/>
                </a:lnTo>
                <a:lnTo>
                  <a:pt x="9065" y="9498"/>
                </a:lnTo>
                <a:lnTo>
                  <a:pt x="9045" y="9503"/>
                </a:lnTo>
                <a:lnTo>
                  <a:pt x="9023" y="9509"/>
                </a:lnTo>
                <a:lnTo>
                  <a:pt x="9003" y="9515"/>
                </a:lnTo>
                <a:lnTo>
                  <a:pt x="8982" y="9521"/>
                </a:lnTo>
                <a:lnTo>
                  <a:pt x="8961" y="9528"/>
                </a:lnTo>
                <a:lnTo>
                  <a:pt x="9156" y="9528"/>
                </a:lnTo>
                <a:close/>
                <a:moveTo>
                  <a:pt x="6492" y="9528"/>
                </a:moveTo>
                <a:lnTo>
                  <a:pt x="6464" y="9519"/>
                </a:lnTo>
                <a:lnTo>
                  <a:pt x="6435" y="9511"/>
                </a:lnTo>
                <a:lnTo>
                  <a:pt x="6408" y="9503"/>
                </a:lnTo>
                <a:lnTo>
                  <a:pt x="6379" y="9495"/>
                </a:lnTo>
                <a:lnTo>
                  <a:pt x="6376" y="9503"/>
                </a:lnTo>
                <a:lnTo>
                  <a:pt x="6372" y="9511"/>
                </a:lnTo>
                <a:lnTo>
                  <a:pt x="6368" y="9519"/>
                </a:lnTo>
                <a:lnTo>
                  <a:pt x="6364" y="9528"/>
                </a:lnTo>
                <a:lnTo>
                  <a:pt x="6492" y="9528"/>
                </a:lnTo>
                <a:close/>
              </a:path>
            </a:pathLst>
          </a:cu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endParaRPr lang="zh-CN" altLang="en-US" sz="1200">
              <a:solidFill>
                <a:schemeClr val="lt1"/>
              </a:solidFill>
              <a:latin typeface="Akkurat" pitchFamily="2" charset="0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6679737" y="5422339"/>
            <a:ext cx="587934" cy="216024"/>
          </a:xfrm>
          <a:prstGeom prst="roundRect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1200" kern="0" dirty="0" err="1">
                <a:solidFill>
                  <a:prstClr val="white"/>
                </a:solidFill>
                <a:latin typeface="Akkurat Pro" panose="020B0504020101020102" pitchFamily="34" charset="0"/>
                <a:sym typeface="???? Bold" charset="0"/>
              </a:rPr>
              <a:t>vGW</a:t>
            </a:r>
            <a:endParaRPr lang="zh-CN" altLang="en-US" sz="1200" kern="0" dirty="0">
              <a:solidFill>
                <a:prstClr val="white"/>
              </a:solidFill>
              <a:latin typeface="Akkurat Pro" panose="020B0504020101020102" pitchFamily="34" charset="0"/>
              <a:sym typeface="???? Bold" charset="0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5331589" y="5528161"/>
            <a:ext cx="14108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 flipH="1" flipV="1">
            <a:off x="6972541" y="4754506"/>
            <a:ext cx="2452735" cy="758070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5" name="横卷形 114"/>
          <p:cNvSpPr/>
          <p:nvPr/>
        </p:nvSpPr>
        <p:spPr>
          <a:xfrm>
            <a:off x="4483196" y="1215623"/>
            <a:ext cx="1107152" cy="288032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70C0"/>
                </a:solidFill>
              </a:rPr>
              <a:t>CCVPN templates</a:t>
            </a:r>
          </a:p>
        </p:txBody>
      </p:sp>
      <p:sp>
        <p:nvSpPr>
          <p:cNvPr id="116" name="横卷形 115"/>
          <p:cNvSpPr/>
          <p:nvPr/>
        </p:nvSpPr>
        <p:spPr>
          <a:xfrm>
            <a:off x="10249690" y="1200469"/>
            <a:ext cx="1107152" cy="288032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70C0"/>
                </a:solidFill>
              </a:rPr>
              <a:t>CCVPN templates</a:t>
            </a:r>
          </a:p>
        </p:txBody>
      </p:sp>
      <p:cxnSp>
        <p:nvCxnSpPr>
          <p:cNvPr id="123" name="直接箭头连接符 122"/>
          <p:cNvCxnSpPr/>
          <p:nvPr/>
        </p:nvCxnSpPr>
        <p:spPr>
          <a:xfrm>
            <a:off x="7506695" y="477466"/>
            <a:ext cx="855360" cy="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箭头连接符 124"/>
          <p:cNvCxnSpPr/>
          <p:nvPr/>
        </p:nvCxnSpPr>
        <p:spPr>
          <a:xfrm>
            <a:off x="7506695" y="765498"/>
            <a:ext cx="8553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箭头连接符 138"/>
          <p:cNvCxnSpPr/>
          <p:nvPr/>
        </p:nvCxnSpPr>
        <p:spPr>
          <a:xfrm>
            <a:off x="7501301" y="189434"/>
            <a:ext cx="855360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1"/>
          <p:nvPr/>
        </p:nvSpPr>
        <p:spPr>
          <a:xfrm>
            <a:off x="8362101" y="59180"/>
            <a:ext cx="3689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Topology Discovery</a:t>
            </a:r>
          </a:p>
        </p:txBody>
      </p:sp>
      <p:sp>
        <p:nvSpPr>
          <p:cNvPr id="143" name="文本框 142"/>
          <p:cNvSpPr txBox="1"/>
          <p:nvPr/>
        </p:nvSpPr>
        <p:spPr>
          <a:xfrm>
            <a:off x="8364314" y="333450"/>
            <a:ext cx="3689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Service Provisioning</a:t>
            </a:r>
          </a:p>
        </p:txBody>
      </p:sp>
      <p:sp>
        <p:nvSpPr>
          <p:cNvPr id="144" name="文本框 143"/>
          <p:cNvSpPr txBox="1"/>
          <p:nvPr/>
        </p:nvSpPr>
        <p:spPr>
          <a:xfrm>
            <a:off x="8364314" y="619046"/>
            <a:ext cx="3689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Closed Loop</a:t>
            </a:r>
          </a:p>
        </p:txBody>
      </p:sp>
      <p:pic>
        <p:nvPicPr>
          <p:cNvPr id="150" name="Picture 2" descr="Image result for vodafone logo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7" r="26587" b="26231"/>
          <a:stretch/>
        </p:blipFill>
        <p:spPr bwMode="auto">
          <a:xfrm>
            <a:off x="7831723" y="1081004"/>
            <a:ext cx="586293" cy="51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1" name="Picture 4" descr="Image result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8" t="32418" r="60546" b="32418"/>
          <a:stretch/>
        </p:blipFill>
        <p:spPr bwMode="auto">
          <a:xfrm>
            <a:off x="2362418" y="1081004"/>
            <a:ext cx="565592" cy="52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449791" y="1213449"/>
            <a:ext cx="884139" cy="2990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UUI</a:t>
            </a:r>
            <a:endParaRPr lang="en-US" sz="1000" dirty="0"/>
          </a:p>
        </p:txBody>
      </p:sp>
      <p:sp>
        <p:nvSpPr>
          <p:cNvPr id="100" name="矩形 99"/>
          <p:cNvSpPr/>
          <p:nvPr/>
        </p:nvSpPr>
        <p:spPr>
          <a:xfrm>
            <a:off x="9137388" y="1227475"/>
            <a:ext cx="884139" cy="2990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UUI</a:t>
            </a:r>
            <a:endParaRPr lang="en-US" sz="1000" dirty="0"/>
          </a:p>
        </p:txBody>
      </p:sp>
      <p:sp>
        <p:nvSpPr>
          <p:cNvPr id="89" name="Freeform 187"/>
          <p:cNvSpPr>
            <a:spLocks noEditPoints="1"/>
          </p:cNvSpPr>
          <p:nvPr/>
        </p:nvSpPr>
        <p:spPr bwMode="auto">
          <a:xfrm>
            <a:off x="9559067" y="5013970"/>
            <a:ext cx="544472" cy="489747"/>
          </a:xfrm>
          <a:custGeom>
            <a:avLst/>
            <a:gdLst>
              <a:gd name="T0" fmla="*/ 150 w 188"/>
              <a:gd name="T1" fmla="*/ 89 h 174"/>
              <a:gd name="T2" fmla="*/ 137 w 188"/>
              <a:gd name="T3" fmla="*/ 168 h 174"/>
              <a:gd name="T4" fmla="*/ 113 w 188"/>
              <a:gd name="T5" fmla="*/ 122 h 174"/>
              <a:gd name="T6" fmla="*/ 77 w 188"/>
              <a:gd name="T7" fmla="*/ 119 h 174"/>
              <a:gd name="T8" fmla="*/ 74 w 188"/>
              <a:gd name="T9" fmla="*/ 168 h 174"/>
              <a:gd name="T10" fmla="*/ 38 w 188"/>
              <a:gd name="T11" fmla="*/ 155 h 174"/>
              <a:gd name="T12" fmla="*/ 35 w 188"/>
              <a:gd name="T13" fmla="*/ 86 h 174"/>
              <a:gd name="T14" fmla="*/ 32 w 188"/>
              <a:gd name="T15" fmla="*/ 155 h 174"/>
              <a:gd name="T16" fmla="*/ 137 w 188"/>
              <a:gd name="T17" fmla="*/ 174 h 174"/>
              <a:gd name="T18" fmla="*/ 156 w 188"/>
              <a:gd name="T19" fmla="*/ 89 h 174"/>
              <a:gd name="T20" fmla="*/ 107 w 188"/>
              <a:gd name="T21" fmla="*/ 168 h 174"/>
              <a:gd name="T22" fmla="*/ 80 w 188"/>
              <a:gd name="T23" fmla="*/ 125 h 174"/>
              <a:gd name="T24" fmla="*/ 107 w 188"/>
              <a:gd name="T25" fmla="*/ 168 h 174"/>
              <a:gd name="T26" fmla="*/ 161 w 188"/>
              <a:gd name="T27" fmla="*/ 48 h 174"/>
              <a:gd name="T28" fmla="*/ 155 w 188"/>
              <a:gd name="T29" fmla="*/ 12 h 174"/>
              <a:gd name="T30" fmla="*/ 137 w 188"/>
              <a:gd name="T31" fmla="*/ 1 h 174"/>
              <a:gd name="T32" fmla="*/ 126 w 188"/>
              <a:gd name="T33" fmla="*/ 20 h 174"/>
              <a:gd name="T34" fmla="*/ 124 w 188"/>
              <a:gd name="T35" fmla="*/ 21 h 174"/>
              <a:gd name="T36" fmla="*/ 96 w 188"/>
              <a:gd name="T37" fmla="*/ 1 h 174"/>
              <a:gd name="T38" fmla="*/ 92 w 188"/>
              <a:gd name="T39" fmla="*/ 1 h 174"/>
              <a:gd name="T40" fmla="*/ 5 w 188"/>
              <a:gd name="T41" fmla="*/ 64 h 174"/>
              <a:gd name="T42" fmla="*/ 3 w 188"/>
              <a:gd name="T43" fmla="*/ 79 h 174"/>
              <a:gd name="T44" fmla="*/ 15 w 188"/>
              <a:gd name="T45" fmla="*/ 88 h 174"/>
              <a:gd name="T46" fmla="*/ 16 w 188"/>
              <a:gd name="T47" fmla="*/ 88 h 174"/>
              <a:gd name="T48" fmla="*/ 94 w 188"/>
              <a:gd name="T49" fmla="*/ 32 h 174"/>
              <a:gd name="T50" fmla="*/ 172 w 188"/>
              <a:gd name="T51" fmla="*/ 88 h 174"/>
              <a:gd name="T52" fmla="*/ 182 w 188"/>
              <a:gd name="T53" fmla="*/ 83 h 174"/>
              <a:gd name="T54" fmla="*/ 182 w 188"/>
              <a:gd name="T55" fmla="*/ 64 h 174"/>
              <a:gd name="T56" fmla="*/ 177 w 188"/>
              <a:gd name="T57" fmla="*/ 80 h 174"/>
              <a:gd name="T58" fmla="*/ 96 w 188"/>
              <a:gd name="T59" fmla="*/ 26 h 174"/>
              <a:gd name="T60" fmla="*/ 92 w 188"/>
              <a:gd name="T61" fmla="*/ 26 h 174"/>
              <a:gd name="T62" fmla="*/ 11 w 188"/>
              <a:gd name="T63" fmla="*/ 80 h 174"/>
              <a:gd name="T64" fmla="*/ 7 w 188"/>
              <a:gd name="T65" fmla="*/ 72 h 174"/>
              <a:gd name="T66" fmla="*/ 89 w 188"/>
              <a:gd name="T67" fmla="*/ 11 h 174"/>
              <a:gd name="T68" fmla="*/ 98 w 188"/>
              <a:gd name="T69" fmla="*/ 10 h 174"/>
              <a:gd name="T70" fmla="*/ 125 w 188"/>
              <a:gd name="T71" fmla="*/ 28 h 174"/>
              <a:gd name="T72" fmla="*/ 132 w 188"/>
              <a:gd name="T73" fmla="*/ 12 h 174"/>
              <a:gd name="T74" fmla="*/ 144 w 188"/>
              <a:gd name="T75" fmla="*/ 7 h 174"/>
              <a:gd name="T76" fmla="*/ 149 w 188"/>
              <a:gd name="T77" fmla="*/ 38 h 174"/>
              <a:gd name="T78" fmla="*/ 179 w 188"/>
              <a:gd name="T79" fmla="*/ 6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8" h="174">
                <a:moveTo>
                  <a:pt x="153" y="86"/>
                </a:moveTo>
                <a:cubicBezTo>
                  <a:pt x="151" y="86"/>
                  <a:pt x="150" y="87"/>
                  <a:pt x="150" y="89"/>
                </a:cubicBezTo>
                <a:cubicBezTo>
                  <a:pt x="150" y="155"/>
                  <a:pt x="150" y="155"/>
                  <a:pt x="150" y="155"/>
                </a:cubicBezTo>
                <a:cubicBezTo>
                  <a:pt x="150" y="162"/>
                  <a:pt x="144" y="168"/>
                  <a:pt x="137" y="168"/>
                </a:cubicBezTo>
                <a:cubicBezTo>
                  <a:pt x="113" y="168"/>
                  <a:pt x="113" y="168"/>
                  <a:pt x="113" y="168"/>
                </a:cubicBezTo>
                <a:cubicBezTo>
                  <a:pt x="113" y="122"/>
                  <a:pt x="113" y="122"/>
                  <a:pt x="113" y="122"/>
                </a:cubicBezTo>
                <a:cubicBezTo>
                  <a:pt x="113" y="121"/>
                  <a:pt x="112" y="119"/>
                  <a:pt x="110" y="119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6" y="119"/>
                  <a:pt x="74" y="121"/>
                  <a:pt x="74" y="122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51" y="168"/>
                  <a:pt x="51" y="168"/>
                  <a:pt x="51" y="168"/>
                </a:cubicBezTo>
                <a:cubicBezTo>
                  <a:pt x="44" y="168"/>
                  <a:pt x="38" y="162"/>
                  <a:pt x="38" y="155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7"/>
                  <a:pt x="37" y="86"/>
                  <a:pt x="35" y="86"/>
                </a:cubicBezTo>
                <a:cubicBezTo>
                  <a:pt x="33" y="86"/>
                  <a:pt x="32" y="87"/>
                  <a:pt x="32" y="89"/>
                </a:cubicBezTo>
                <a:cubicBezTo>
                  <a:pt x="32" y="155"/>
                  <a:pt x="32" y="155"/>
                  <a:pt x="32" y="155"/>
                </a:cubicBezTo>
                <a:cubicBezTo>
                  <a:pt x="32" y="166"/>
                  <a:pt x="41" y="174"/>
                  <a:pt x="51" y="174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47" y="174"/>
                  <a:pt x="156" y="166"/>
                  <a:pt x="156" y="155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56" y="87"/>
                  <a:pt x="154" y="86"/>
                  <a:pt x="153" y="86"/>
                </a:cubicBezTo>
                <a:close/>
                <a:moveTo>
                  <a:pt x="107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7" y="125"/>
                  <a:pt x="107" y="125"/>
                  <a:pt x="107" y="125"/>
                </a:cubicBezTo>
                <a:lnTo>
                  <a:pt x="107" y="168"/>
                </a:lnTo>
                <a:close/>
                <a:moveTo>
                  <a:pt x="182" y="64"/>
                </a:moveTo>
                <a:cubicBezTo>
                  <a:pt x="161" y="48"/>
                  <a:pt x="161" y="48"/>
                  <a:pt x="161" y="48"/>
                </a:cubicBezTo>
                <a:cubicBezTo>
                  <a:pt x="158" y="46"/>
                  <a:pt x="155" y="41"/>
                  <a:pt x="155" y="38"/>
                </a:cubicBezTo>
                <a:cubicBezTo>
                  <a:pt x="155" y="12"/>
                  <a:pt x="155" y="12"/>
                  <a:pt x="155" y="12"/>
                </a:cubicBezTo>
                <a:cubicBezTo>
                  <a:pt x="155" y="6"/>
                  <a:pt x="150" y="1"/>
                  <a:pt x="144" y="1"/>
                </a:cubicBezTo>
                <a:cubicBezTo>
                  <a:pt x="137" y="1"/>
                  <a:pt x="137" y="1"/>
                  <a:pt x="137" y="1"/>
                </a:cubicBezTo>
                <a:cubicBezTo>
                  <a:pt x="131" y="1"/>
                  <a:pt x="126" y="6"/>
                  <a:pt x="126" y="12"/>
                </a:cubicBezTo>
                <a:cubicBezTo>
                  <a:pt x="126" y="20"/>
                  <a:pt x="126" y="20"/>
                  <a:pt x="126" y="20"/>
                </a:cubicBezTo>
                <a:cubicBezTo>
                  <a:pt x="126" y="22"/>
                  <a:pt x="125" y="22"/>
                  <a:pt x="125" y="22"/>
                </a:cubicBezTo>
                <a:cubicBezTo>
                  <a:pt x="125" y="22"/>
                  <a:pt x="125" y="22"/>
                  <a:pt x="124" y="21"/>
                </a:cubicBezTo>
                <a:cubicBezTo>
                  <a:pt x="101" y="5"/>
                  <a:pt x="101" y="5"/>
                  <a:pt x="101" y="5"/>
                </a:cubicBezTo>
                <a:cubicBezTo>
                  <a:pt x="99" y="3"/>
                  <a:pt x="96" y="2"/>
                  <a:pt x="96" y="1"/>
                </a:cubicBezTo>
                <a:cubicBezTo>
                  <a:pt x="95" y="1"/>
                  <a:pt x="95" y="0"/>
                  <a:pt x="94" y="0"/>
                </a:cubicBezTo>
                <a:cubicBezTo>
                  <a:pt x="93" y="0"/>
                  <a:pt x="92" y="1"/>
                  <a:pt x="92" y="1"/>
                </a:cubicBezTo>
                <a:cubicBezTo>
                  <a:pt x="91" y="2"/>
                  <a:pt x="89" y="4"/>
                  <a:pt x="85" y="6"/>
                </a:cubicBezTo>
                <a:cubicBezTo>
                  <a:pt x="5" y="64"/>
                  <a:pt x="5" y="64"/>
                  <a:pt x="5" y="64"/>
                </a:cubicBezTo>
                <a:cubicBezTo>
                  <a:pt x="3" y="65"/>
                  <a:pt x="1" y="68"/>
                  <a:pt x="1" y="71"/>
                </a:cubicBezTo>
                <a:cubicBezTo>
                  <a:pt x="0" y="74"/>
                  <a:pt x="1" y="77"/>
                  <a:pt x="3" y="79"/>
                </a:cubicBezTo>
                <a:cubicBezTo>
                  <a:pt x="6" y="83"/>
                  <a:pt x="6" y="83"/>
                  <a:pt x="6" y="83"/>
                </a:cubicBezTo>
                <a:cubicBezTo>
                  <a:pt x="8" y="86"/>
                  <a:pt x="11" y="88"/>
                  <a:pt x="15" y="88"/>
                </a:cubicBezTo>
                <a:cubicBezTo>
                  <a:pt x="15" y="88"/>
                  <a:pt x="15" y="88"/>
                  <a:pt x="15" y="88"/>
                </a:cubicBezTo>
                <a:cubicBezTo>
                  <a:pt x="15" y="88"/>
                  <a:pt x="16" y="88"/>
                  <a:pt x="16" y="88"/>
                </a:cubicBezTo>
                <a:cubicBezTo>
                  <a:pt x="17" y="88"/>
                  <a:pt x="17" y="88"/>
                  <a:pt x="17" y="87"/>
                </a:cubicBezTo>
                <a:cubicBezTo>
                  <a:pt x="94" y="32"/>
                  <a:pt x="94" y="32"/>
                  <a:pt x="94" y="32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1" y="88"/>
                  <a:pt x="171" y="88"/>
                  <a:pt x="172" y="88"/>
                </a:cubicBezTo>
                <a:cubicBezTo>
                  <a:pt x="172" y="88"/>
                  <a:pt x="173" y="88"/>
                  <a:pt x="173" y="88"/>
                </a:cubicBezTo>
                <a:cubicBezTo>
                  <a:pt x="177" y="88"/>
                  <a:pt x="180" y="86"/>
                  <a:pt x="182" y="83"/>
                </a:cubicBezTo>
                <a:cubicBezTo>
                  <a:pt x="185" y="79"/>
                  <a:pt x="185" y="79"/>
                  <a:pt x="185" y="79"/>
                </a:cubicBezTo>
                <a:cubicBezTo>
                  <a:pt x="188" y="74"/>
                  <a:pt x="187" y="67"/>
                  <a:pt x="182" y="64"/>
                </a:cubicBezTo>
                <a:close/>
                <a:moveTo>
                  <a:pt x="180" y="76"/>
                </a:moveTo>
                <a:cubicBezTo>
                  <a:pt x="177" y="80"/>
                  <a:pt x="177" y="80"/>
                  <a:pt x="177" y="80"/>
                </a:cubicBezTo>
                <a:cubicBezTo>
                  <a:pt x="176" y="81"/>
                  <a:pt x="175" y="82"/>
                  <a:pt x="173" y="82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5" y="25"/>
                  <a:pt x="93" y="25"/>
                  <a:pt x="92" y="26"/>
                </a:cubicBezTo>
                <a:cubicBezTo>
                  <a:pt x="15" y="82"/>
                  <a:pt x="15" y="82"/>
                  <a:pt x="15" y="82"/>
                </a:cubicBezTo>
                <a:cubicBezTo>
                  <a:pt x="13" y="82"/>
                  <a:pt x="12" y="81"/>
                  <a:pt x="11" y="80"/>
                </a:cubicBezTo>
                <a:cubicBezTo>
                  <a:pt x="8" y="76"/>
                  <a:pt x="8" y="76"/>
                  <a:pt x="8" y="76"/>
                </a:cubicBezTo>
                <a:cubicBezTo>
                  <a:pt x="7" y="75"/>
                  <a:pt x="7" y="73"/>
                  <a:pt x="7" y="72"/>
                </a:cubicBezTo>
                <a:cubicBezTo>
                  <a:pt x="7" y="70"/>
                  <a:pt x="8" y="69"/>
                  <a:pt x="9" y="69"/>
                </a:cubicBezTo>
                <a:cubicBezTo>
                  <a:pt x="89" y="11"/>
                  <a:pt x="89" y="11"/>
                  <a:pt x="89" y="11"/>
                </a:cubicBezTo>
                <a:cubicBezTo>
                  <a:pt x="91" y="9"/>
                  <a:pt x="93" y="8"/>
                  <a:pt x="94" y="7"/>
                </a:cubicBezTo>
                <a:cubicBezTo>
                  <a:pt x="95" y="8"/>
                  <a:pt x="96" y="9"/>
                  <a:pt x="98" y="10"/>
                </a:cubicBezTo>
                <a:cubicBezTo>
                  <a:pt x="120" y="26"/>
                  <a:pt x="120" y="26"/>
                  <a:pt x="120" y="26"/>
                </a:cubicBezTo>
                <a:cubicBezTo>
                  <a:pt x="122" y="27"/>
                  <a:pt x="124" y="28"/>
                  <a:pt x="125" y="28"/>
                </a:cubicBezTo>
                <a:cubicBezTo>
                  <a:pt x="128" y="28"/>
                  <a:pt x="132" y="26"/>
                  <a:pt x="132" y="20"/>
                </a:cubicBezTo>
                <a:cubicBezTo>
                  <a:pt x="132" y="12"/>
                  <a:pt x="132" y="12"/>
                  <a:pt x="132" y="12"/>
                </a:cubicBezTo>
                <a:cubicBezTo>
                  <a:pt x="132" y="9"/>
                  <a:pt x="134" y="7"/>
                  <a:pt x="137" y="7"/>
                </a:cubicBezTo>
                <a:cubicBezTo>
                  <a:pt x="144" y="7"/>
                  <a:pt x="144" y="7"/>
                  <a:pt x="144" y="7"/>
                </a:cubicBezTo>
                <a:cubicBezTo>
                  <a:pt x="147" y="7"/>
                  <a:pt x="149" y="9"/>
                  <a:pt x="149" y="12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9" y="43"/>
                  <a:pt x="153" y="50"/>
                  <a:pt x="157" y="53"/>
                </a:cubicBezTo>
                <a:cubicBezTo>
                  <a:pt x="179" y="69"/>
                  <a:pt x="179" y="69"/>
                  <a:pt x="179" y="69"/>
                </a:cubicBezTo>
                <a:cubicBezTo>
                  <a:pt x="181" y="70"/>
                  <a:pt x="182" y="73"/>
                  <a:pt x="180" y="76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548764" y="5456690"/>
            <a:ext cx="893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London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90" name="Freeform 187"/>
          <p:cNvSpPr>
            <a:spLocks noEditPoints="1"/>
          </p:cNvSpPr>
          <p:nvPr/>
        </p:nvSpPr>
        <p:spPr bwMode="auto">
          <a:xfrm>
            <a:off x="502746" y="5099090"/>
            <a:ext cx="544472" cy="489747"/>
          </a:xfrm>
          <a:custGeom>
            <a:avLst/>
            <a:gdLst>
              <a:gd name="T0" fmla="*/ 150 w 188"/>
              <a:gd name="T1" fmla="*/ 89 h 174"/>
              <a:gd name="T2" fmla="*/ 137 w 188"/>
              <a:gd name="T3" fmla="*/ 168 h 174"/>
              <a:gd name="T4" fmla="*/ 113 w 188"/>
              <a:gd name="T5" fmla="*/ 122 h 174"/>
              <a:gd name="T6" fmla="*/ 77 w 188"/>
              <a:gd name="T7" fmla="*/ 119 h 174"/>
              <a:gd name="T8" fmla="*/ 74 w 188"/>
              <a:gd name="T9" fmla="*/ 168 h 174"/>
              <a:gd name="T10" fmla="*/ 38 w 188"/>
              <a:gd name="T11" fmla="*/ 155 h 174"/>
              <a:gd name="T12" fmla="*/ 35 w 188"/>
              <a:gd name="T13" fmla="*/ 86 h 174"/>
              <a:gd name="T14" fmla="*/ 32 w 188"/>
              <a:gd name="T15" fmla="*/ 155 h 174"/>
              <a:gd name="T16" fmla="*/ 137 w 188"/>
              <a:gd name="T17" fmla="*/ 174 h 174"/>
              <a:gd name="T18" fmla="*/ 156 w 188"/>
              <a:gd name="T19" fmla="*/ 89 h 174"/>
              <a:gd name="T20" fmla="*/ 107 w 188"/>
              <a:gd name="T21" fmla="*/ 168 h 174"/>
              <a:gd name="T22" fmla="*/ 80 w 188"/>
              <a:gd name="T23" fmla="*/ 125 h 174"/>
              <a:gd name="T24" fmla="*/ 107 w 188"/>
              <a:gd name="T25" fmla="*/ 168 h 174"/>
              <a:gd name="T26" fmla="*/ 161 w 188"/>
              <a:gd name="T27" fmla="*/ 48 h 174"/>
              <a:gd name="T28" fmla="*/ 155 w 188"/>
              <a:gd name="T29" fmla="*/ 12 h 174"/>
              <a:gd name="T30" fmla="*/ 137 w 188"/>
              <a:gd name="T31" fmla="*/ 1 h 174"/>
              <a:gd name="T32" fmla="*/ 126 w 188"/>
              <a:gd name="T33" fmla="*/ 20 h 174"/>
              <a:gd name="T34" fmla="*/ 124 w 188"/>
              <a:gd name="T35" fmla="*/ 21 h 174"/>
              <a:gd name="T36" fmla="*/ 96 w 188"/>
              <a:gd name="T37" fmla="*/ 1 h 174"/>
              <a:gd name="T38" fmla="*/ 92 w 188"/>
              <a:gd name="T39" fmla="*/ 1 h 174"/>
              <a:gd name="T40" fmla="*/ 5 w 188"/>
              <a:gd name="T41" fmla="*/ 64 h 174"/>
              <a:gd name="T42" fmla="*/ 3 w 188"/>
              <a:gd name="T43" fmla="*/ 79 h 174"/>
              <a:gd name="T44" fmla="*/ 15 w 188"/>
              <a:gd name="T45" fmla="*/ 88 h 174"/>
              <a:gd name="T46" fmla="*/ 16 w 188"/>
              <a:gd name="T47" fmla="*/ 88 h 174"/>
              <a:gd name="T48" fmla="*/ 94 w 188"/>
              <a:gd name="T49" fmla="*/ 32 h 174"/>
              <a:gd name="T50" fmla="*/ 172 w 188"/>
              <a:gd name="T51" fmla="*/ 88 h 174"/>
              <a:gd name="T52" fmla="*/ 182 w 188"/>
              <a:gd name="T53" fmla="*/ 83 h 174"/>
              <a:gd name="T54" fmla="*/ 182 w 188"/>
              <a:gd name="T55" fmla="*/ 64 h 174"/>
              <a:gd name="T56" fmla="*/ 177 w 188"/>
              <a:gd name="T57" fmla="*/ 80 h 174"/>
              <a:gd name="T58" fmla="*/ 96 w 188"/>
              <a:gd name="T59" fmla="*/ 26 h 174"/>
              <a:gd name="T60" fmla="*/ 92 w 188"/>
              <a:gd name="T61" fmla="*/ 26 h 174"/>
              <a:gd name="T62" fmla="*/ 11 w 188"/>
              <a:gd name="T63" fmla="*/ 80 h 174"/>
              <a:gd name="T64" fmla="*/ 7 w 188"/>
              <a:gd name="T65" fmla="*/ 72 h 174"/>
              <a:gd name="T66" fmla="*/ 89 w 188"/>
              <a:gd name="T67" fmla="*/ 11 h 174"/>
              <a:gd name="T68" fmla="*/ 98 w 188"/>
              <a:gd name="T69" fmla="*/ 10 h 174"/>
              <a:gd name="T70" fmla="*/ 125 w 188"/>
              <a:gd name="T71" fmla="*/ 28 h 174"/>
              <a:gd name="T72" fmla="*/ 132 w 188"/>
              <a:gd name="T73" fmla="*/ 12 h 174"/>
              <a:gd name="T74" fmla="*/ 144 w 188"/>
              <a:gd name="T75" fmla="*/ 7 h 174"/>
              <a:gd name="T76" fmla="*/ 149 w 188"/>
              <a:gd name="T77" fmla="*/ 38 h 174"/>
              <a:gd name="T78" fmla="*/ 179 w 188"/>
              <a:gd name="T79" fmla="*/ 6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8" h="174">
                <a:moveTo>
                  <a:pt x="153" y="86"/>
                </a:moveTo>
                <a:cubicBezTo>
                  <a:pt x="151" y="86"/>
                  <a:pt x="150" y="87"/>
                  <a:pt x="150" y="89"/>
                </a:cubicBezTo>
                <a:cubicBezTo>
                  <a:pt x="150" y="155"/>
                  <a:pt x="150" y="155"/>
                  <a:pt x="150" y="155"/>
                </a:cubicBezTo>
                <a:cubicBezTo>
                  <a:pt x="150" y="162"/>
                  <a:pt x="144" y="168"/>
                  <a:pt x="137" y="168"/>
                </a:cubicBezTo>
                <a:cubicBezTo>
                  <a:pt x="113" y="168"/>
                  <a:pt x="113" y="168"/>
                  <a:pt x="113" y="168"/>
                </a:cubicBezTo>
                <a:cubicBezTo>
                  <a:pt x="113" y="122"/>
                  <a:pt x="113" y="122"/>
                  <a:pt x="113" y="122"/>
                </a:cubicBezTo>
                <a:cubicBezTo>
                  <a:pt x="113" y="121"/>
                  <a:pt x="112" y="119"/>
                  <a:pt x="110" y="119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6" y="119"/>
                  <a:pt x="74" y="121"/>
                  <a:pt x="74" y="122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51" y="168"/>
                  <a:pt x="51" y="168"/>
                  <a:pt x="51" y="168"/>
                </a:cubicBezTo>
                <a:cubicBezTo>
                  <a:pt x="44" y="168"/>
                  <a:pt x="38" y="162"/>
                  <a:pt x="38" y="155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7"/>
                  <a:pt x="37" y="86"/>
                  <a:pt x="35" y="86"/>
                </a:cubicBezTo>
                <a:cubicBezTo>
                  <a:pt x="33" y="86"/>
                  <a:pt x="32" y="87"/>
                  <a:pt x="32" y="89"/>
                </a:cubicBezTo>
                <a:cubicBezTo>
                  <a:pt x="32" y="155"/>
                  <a:pt x="32" y="155"/>
                  <a:pt x="32" y="155"/>
                </a:cubicBezTo>
                <a:cubicBezTo>
                  <a:pt x="32" y="166"/>
                  <a:pt x="41" y="174"/>
                  <a:pt x="51" y="174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47" y="174"/>
                  <a:pt x="156" y="166"/>
                  <a:pt x="156" y="155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56" y="87"/>
                  <a:pt x="154" y="86"/>
                  <a:pt x="153" y="86"/>
                </a:cubicBezTo>
                <a:close/>
                <a:moveTo>
                  <a:pt x="107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7" y="125"/>
                  <a:pt x="107" y="125"/>
                  <a:pt x="107" y="125"/>
                </a:cubicBezTo>
                <a:lnTo>
                  <a:pt x="107" y="168"/>
                </a:lnTo>
                <a:close/>
                <a:moveTo>
                  <a:pt x="182" y="64"/>
                </a:moveTo>
                <a:cubicBezTo>
                  <a:pt x="161" y="48"/>
                  <a:pt x="161" y="48"/>
                  <a:pt x="161" y="48"/>
                </a:cubicBezTo>
                <a:cubicBezTo>
                  <a:pt x="158" y="46"/>
                  <a:pt x="155" y="41"/>
                  <a:pt x="155" y="38"/>
                </a:cubicBezTo>
                <a:cubicBezTo>
                  <a:pt x="155" y="12"/>
                  <a:pt x="155" y="12"/>
                  <a:pt x="155" y="12"/>
                </a:cubicBezTo>
                <a:cubicBezTo>
                  <a:pt x="155" y="6"/>
                  <a:pt x="150" y="1"/>
                  <a:pt x="144" y="1"/>
                </a:cubicBezTo>
                <a:cubicBezTo>
                  <a:pt x="137" y="1"/>
                  <a:pt x="137" y="1"/>
                  <a:pt x="137" y="1"/>
                </a:cubicBezTo>
                <a:cubicBezTo>
                  <a:pt x="131" y="1"/>
                  <a:pt x="126" y="6"/>
                  <a:pt x="126" y="12"/>
                </a:cubicBezTo>
                <a:cubicBezTo>
                  <a:pt x="126" y="20"/>
                  <a:pt x="126" y="20"/>
                  <a:pt x="126" y="20"/>
                </a:cubicBezTo>
                <a:cubicBezTo>
                  <a:pt x="126" y="22"/>
                  <a:pt x="125" y="22"/>
                  <a:pt x="125" y="22"/>
                </a:cubicBezTo>
                <a:cubicBezTo>
                  <a:pt x="125" y="22"/>
                  <a:pt x="125" y="22"/>
                  <a:pt x="124" y="21"/>
                </a:cubicBezTo>
                <a:cubicBezTo>
                  <a:pt x="101" y="5"/>
                  <a:pt x="101" y="5"/>
                  <a:pt x="101" y="5"/>
                </a:cubicBezTo>
                <a:cubicBezTo>
                  <a:pt x="99" y="3"/>
                  <a:pt x="96" y="2"/>
                  <a:pt x="96" y="1"/>
                </a:cubicBezTo>
                <a:cubicBezTo>
                  <a:pt x="95" y="1"/>
                  <a:pt x="95" y="0"/>
                  <a:pt x="94" y="0"/>
                </a:cubicBezTo>
                <a:cubicBezTo>
                  <a:pt x="93" y="0"/>
                  <a:pt x="92" y="1"/>
                  <a:pt x="92" y="1"/>
                </a:cubicBezTo>
                <a:cubicBezTo>
                  <a:pt x="91" y="2"/>
                  <a:pt x="89" y="4"/>
                  <a:pt x="85" y="6"/>
                </a:cubicBezTo>
                <a:cubicBezTo>
                  <a:pt x="5" y="64"/>
                  <a:pt x="5" y="64"/>
                  <a:pt x="5" y="64"/>
                </a:cubicBezTo>
                <a:cubicBezTo>
                  <a:pt x="3" y="65"/>
                  <a:pt x="1" y="68"/>
                  <a:pt x="1" y="71"/>
                </a:cubicBezTo>
                <a:cubicBezTo>
                  <a:pt x="0" y="74"/>
                  <a:pt x="1" y="77"/>
                  <a:pt x="3" y="79"/>
                </a:cubicBezTo>
                <a:cubicBezTo>
                  <a:pt x="6" y="83"/>
                  <a:pt x="6" y="83"/>
                  <a:pt x="6" y="83"/>
                </a:cubicBezTo>
                <a:cubicBezTo>
                  <a:pt x="8" y="86"/>
                  <a:pt x="11" y="88"/>
                  <a:pt x="15" y="88"/>
                </a:cubicBezTo>
                <a:cubicBezTo>
                  <a:pt x="15" y="88"/>
                  <a:pt x="15" y="88"/>
                  <a:pt x="15" y="88"/>
                </a:cubicBezTo>
                <a:cubicBezTo>
                  <a:pt x="15" y="88"/>
                  <a:pt x="16" y="88"/>
                  <a:pt x="16" y="88"/>
                </a:cubicBezTo>
                <a:cubicBezTo>
                  <a:pt x="17" y="88"/>
                  <a:pt x="17" y="88"/>
                  <a:pt x="17" y="87"/>
                </a:cubicBezTo>
                <a:cubicBezTo>
                  <a:pt x="94" y="32"/>
                  <a:pt x="94" y="32"/>
                  <a:pt x="94" y="32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1" y="88"/>
                  <a:pt x="171" y="88"/>
                  <a:pt x="172" y="88"/>
                </a:cubicBezTo>
                <a:cubicBezTo>
                  <a:pt x="172" y="88"/>
                  <a:pt x="173" y="88"/>
                  <a:pt x="173" y="88"/>
                </a:cubicBezTo>
                <a:cubicBezTo>
                  <a:pt x="177" y="88"/>
                  <a:pt x="180" y="86"/>
                  <a:pt x="182" y="83"/>
                </a:cubicBezTo>
                <a:cubicBezTo>
                  <a:pt x="185" y="79"/>
                  <a:pt x="185" y="79"/>
                  <a:pt x="185" y="79"/>
                </a:cubicBezTo>
                <a:cubicBezTo>
                  <a:pt x="188" y="74"/>
                  <a:pt x="187" y="67"/>
                  <a:pt x="182" y="64"/>
                </a:cubicBezTo>
                <a:close/>
                <a:moveTo>
                  <a:pt x="180" y="76"/>
                </a:moveTo>
                <a:cubicBezTo>
                  <a:pt x="177" y="80"/>
                  <a:pt x="177" y="80"/>
                  <a:pt x="177" y="80"/>
                </a:cubicBezTo>
                <a:cubicBezTo>
                  <a:pt x="176" y="81"/>
                  <a:pt x="175" y="82"/>
                  <a:pt x="173" y="82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5" y="25"/>
                  <a:pt x="93" y="25"/>
                  <a:pt x="92" y="26"/>
                </a:cubicBezTo>
                <a:cubicBezTo>
                  <a:pt x="15" y="82"/>
                  <a:pt x="15" y="82"/>
                  <a:pt x="15" y="82"/>
                </a:cubicBezTo>
                <a:cubicBezTo>
                  <a:pt x="13" y="82"/>
                  <a:pt x="12" y="81"/>
                  <a:pt x="11" y="80"/>
                </a:cubicBezTo>
                <a:cubicBezTo>
                  <a:pt x="8" y="76"/>
                  <a:pt x="8" y="76"/>
                  <a:pt x="8" y="76"/>
                </a:cubicBezTo>
                <a:cubicBezTo>
                  <a:pt x="7" y="75"/>
                  <a:pt x="7" y="73"/>
                  <a:pt x="7" y="72"/>
                </a:cubicBezTo>
                <a:cubicBezTo>
                  <a:pt x="7" y="70"/>
                  <a:pt x="8" y="69"/>
                  <a:pt x="9" y="69"/>
                </a:cubicBezTo>
                <a:cubicBezTo>
                  <a:pt x="89" y="11"/>
                  <a:pt x="89" y="11"/>
                  <a:pt x="89" y="11"/>
                </a:cubicBezTo>
                <a:cubicBezTo>
                  <a:pt x="91" y="9"/>
                  <a:pt x="93" y="8"/>
                  <a:pt x="94" y="7"/>
                </a:cubicBezTo>
                <a:cubicBezTo>
                  <a:pt x="95" y="8"/>
                  <a:pt x="96" y="9"/>
                  <a:pt x="98" y="10"/>
                </a:cubicBezTo>
                <a:cubicBezTo>
                  <a:pt x="120" y="26"/>
                  <a:pt x="120" y="26"/>
                  <a:pt x="120" y="26"/>
                </a:cubicBezTo>
                <a:cubicBezTo>
                  <a:pt x="122" y="27"/>
                  <a:pt x="124" y="28"/>
                  <a:pt x="125" y="28"/>
                </a:cubicBezTo>
                <a:cubicBezTo>
                  <a:pt x="128" y="28"/>
                  <a:pt x="132" y="26"/>
                  <a:pt x="132" y="20"/>
                </a:cubicBezTo>
                <a:cubicBezTo>
                  <a:pt x="132" y="12"/>
                  <a:pt x="132" y="12"/>
                  <a:pt x="132" y="12"/>
                </a:cubicBezTo>
                <a:cubicBezTo>
                  <a:pt x="132" y="9"/>
                  <a:pt x="134" y="7"/>
                  <a:pt x="137" y="7"/>
                </a:cubicBezTo>
                <a:cubicBezTo>
                  <a:pt x="144" y="7"/>
                  <a:pt x="144" y="7"/>
                  <a:pt x="144" y="7"/>
                </a:cubicBezTo>
                <a:cubicBezTo>
                  <a:pt x="147" y="7"/>
                  <a:pt x="149" y="9"/>
                  <a:pt x="149" y="12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9" y="43"/>
                  <a:pt x="153" y="50"/>
                  <a:pt x="157" y="53"/>
                </a:cubicBezTo>
                <a:cubicBezTo>
                  <a:pt x="179" y="69"/>
                  <a:pt x="179" y="69"/>
                  <a:pt x="179" y="69"/>
                </a:cubicBezTo>
                <a:cubicBezTo>
                  <a:pt x="181" y="70"/>
                  <a:pt x="182" y="73"/>
                  <a:pt x="180" y="76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文本框 93"/>
          <p:cNvSpPr txBox="1"/>
          <p:nvPr/>
        </p:nvSpPr>
        <p:spPr>
          <a:xfrm>
            <a:off x="492443" y="5541810"/>
            <a:ext cx="893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Beijing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889744" y="2294434"/>
            <a:ext cx="1003759" cy="43204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Policy Framework</a:t>
            </a:r>
          </a:p>
        </p:txBody>
      </p:sp>
      <p:sp>
        <p:nvSpPr>
          <p:cNvPr id="86" name="圆角矩形 85"/>
          <p:cNvSpPr/>
          <p:nvPr/>
        </p:nvSpPr>
        <p:spPr>
          <a:xfrm>
            <a:off x="821566" y="2281828"/>
            <a:ext cx="854504" cy="44311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DCAE</a:t>
            </a:r>
          </a:p>
        </p:txBody>
      </p:sp>
      <p:sp>
        <p:nvSpPr>
          <p:cNvPr id="95" name="圆角矩形 94"/>
          <p:cNvSpPr/>
          <p:nvPr/>
        </p:nvSpPr>
        <p:spPr>
          <a:xfrm>
            <a:off x="3193702" y="2294434"/>
            <a:ext cx="737940" cy="44311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SO</a:t>
            </a:r>
          </a:p>
        </p:txBody>
      </p:sp>
      <p:sp>
        <p:nvSpPr>
          <p:cNvPr id="97" name="圆角矩形 96"/>
          <p:cNvSpPr/>
          <p:nvPr/>
        </p:nvSpPr>
        <p:spPr>
          <a:xfrm>
            <a:off x="2455403" y="3330005"/>
            <a:ext cx="1034170" cy="43204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SDN-C</a:t>
            </a:r>
          </a:p>
        </p:txBody>
      </p:sp>
      <p:sp>
        <p:nvSpPr>
          <p:cNvPr id="99" name="圆角矩形 98"/>
          <p:cNvSpPr/>
          <p:nvPr/>
        </p:nvSpPr>
        <p:spPr>
          <a:xfrm>
            <a:off x="4129951" y="2281908"/>
            <a:ext cx="1008113" cy="44881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A&amp;AI/ESR</a:t>
            </a:r>
          </a:p>
        </p:txBody>
      </p:sp>
      <p:sp>
        <p:nvSpPr>
          <p:cNvPr id="103" name="圆角矩形 102"/>
          <p:cNvSpPr/>
          <p:nvPr/>
        </p:nvSpPr>
        <p:spPr>
          <a:xfrm>
            <a:off x="988812" y="1771713"/>
            <a:ext cx="4103591" cy="3048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ONAP External APIs</a:t>
            </a:r>
          </a:p>
        </p:txBody>
      </p:sp>
      <p:sp>
        <p:nvSpPr>
          <p:cNvPr id="104" name="圆角矩形 103"/>
          <p:cNvSpPr/>
          <p:nvPr/>
        </p:nvSpPr>
        <p:spPr>
          <a:xfrm>
            <a:off x="7105699" y="1789777"/>
            <a:ext cx="4076925" cy="3048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ONAP External APIs</a:t>
            </a:r>
          </a:p>
        </p:txBody>
      </p:sp>
      <p:sp>
        <p:nvSpPr>
          <p:cNvPr id="108" name="圆角矩形 107"/>
          <p:cNvSpPr/>
          <p:nvPr/>
        </p:nvSpPr>
        <p:spPr>
          <a:xfrm>
            <a:off x="8012453" y="2342874"/>
            <a:ext cx="1003759" cy="43204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Policy Framework</a:t>
            </a:r>
          </a:p>
        </p:txBody>
      </p:sp>
      <p:sp>
        <p:nvSpPr>
          <p:cNvPr id="110" name="圆角矩形 109"/>
          <p:cNvSpPr/>
          <p:nvPr/>
        </p:nvSpPr>
        <p:spPr>
          <a:xfrm>
            <a:off x="6979045" y="2343218"/>
            <a:ext cx="854504" cy="44311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DCAE</a:t>
            </a:r>
          </a:p>
        </p:txBody>
      </p:sp>
      <p:sp>
        <p:nvSpPr>
          <p:cNvPr id="112" name="圆角矩形 111"/>
          <p:cNvSpPr/>
          <p:nvPr/>
        </p:nvSpPr>
        <p:spPr>
          <a:xfrm>
            <a:off x="9257667" y="2336879"/>
            <a:ext cx="737940" cy="44311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SO</a:t>
            </a:r>
          </a:p>
        </p:txBody>
      </p:sp>
      <p:sp>
        <p:nvSpPr>
          <p:cNvPr id="114" name="圆角矩形 113"/>
          <p:cNvSpPr/>
          <p:nvPr/>
        </p:nvSpPr>
        <p:spPr>
          <a:xfrm>
            <a:off x="10174511" y="2336879"/>
            <a:ext cx="1008113" cy="44881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A&amp;AI/ESR</a:t>
            </a:r>
          </a:p>
        </p:txBody>
      </p:sp>
      <p:sp>
        <p:nvSpPr>
          <p:cNvPr id="117" name="圆角矩形 116"/>
          <p:cNvSpPr/>
          <p:nvPr/>
        </p:nvSpPr>
        <p:spPr>
          <a:xfrm>
            <a:off x="8365954" y="3330005"/>
            <a:ext cx="1034170" cy="43204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SDN-C</a:t>
            </a:r>
          </a:p>
        </p:txBody>
      </p:sp>
      <p:cxnSp>
        <p:nvCxnSpPr>
          <p:cNvPr id="118" name="直接箭头连接符 117"/>
          <p:cNvCxnSpPr>
            <a:endCxn id="97" idx="2"/>
          </p:cNvCxnSpPr>
          <p:nvPr/>
        </p:nvCxnSpPr>
        <p:spPr>
          <a:xfrm flipV="1">
            <a:off x="2960228" y="3762053"/>
            <a:ext cx="12260" cy="431790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箭头连接符 118"/>
          <p:cNvCxnSpPr>
            <a:stCxn id="97" idx="0"/>
            <a:endCxn id="99" idx="2"/>
          </p:cNvCxnSpPr>
          <p:nvPr/>
        </p:nvCxnSpPr>
        <p:spPr>
          <a:xfrm flipV="1">
            <a:off x="2972488" y="2730724"/>
            <a:ext cx="1440000" cy="599281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箭头连接符 119"/>
          <p:cNvCxnSpPr>
            <a:endCxn id="117" idx="2"/>
          </p:cNvCxnSpPr>
          <p:nvPr/>
        </p:nvCxnSpPr>
        <p:spPr>
          <a:xfrm flipV="1">
            <a:off x="8883039" y="3762053"/>
            <a:ext cx="0" cy="484399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箭头连接符 120"/>
          <p:cNvCxnSpPr>
            <a:stCxn id="117" idx="0"/>
            <a:endCxn id="114" idx="2"/>
          </p:cNvCxnSpPr>
          <p:nvPr/>
        </p:nvCxnSpPr>
        <p:spPr>
          <a:xfrm flipV="1">
            <a:off x="8883039" y="2785695"/>
            <a:ext cx="1795529" cy="544310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圆角矩形 64"/>
          <p:cNvSpPr/>
          <p:nvPr/>
        </p:nvSpPr>
        <p:spPr>
          <a:xfrm>
            <a:off x="6572497" y="1590634"/>
            <a:ext cx="4961829" cy="23716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66" name="横卷形 65"/>
          <p:cNvSpPr/>
          <p:nvPr/>
        </p:nvSpPr>
        <p:spPr>
          <a:xfrm>
            <a:off x="3430931" y="3305221"/>
            <a:ext cx="479803" cy="190572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70C0"/>
                </a:solidFill>
              </a:rPr>
              <a:t>DGs</a:t>
            </a:r>
          </a:p>
        </p:txBody>
      </p:sp>
      <p:sp>
        <p:nvSpPr>
          <p:cNvPr id="67" name="横卷形 66"/>
          <p:cNvSpPr/>
          <p:nvPr/>
        </p:nvSpPr>
        <p:spPr>
          <a:xfrm>
            <a:off x="3796867" y="2215451"/>
            <a:ext cx="594606" cy="179323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70C0"/>
                </a:solidFill>
              </a:rPr>
              <a:t>BPMNs</a:t>
            </a:r>
          </a:p>
        </p:txBody>
      </p:sp>
      <p:sp>
        <p:nvSpPr>
          <p:cNvPr id="68" name="横卷形 67"/>
          <p:cNvSpPr/>
          <p:nvPr/>
        </p:nvSpPr>
        <p:spPr>
          <a:xfrm>
            <a:off x="9794219" y="2244240"/>
            <a:ext cx="581680" cy="179372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rgbClr val="0070C0"/>
                </a:solidFill>
              </a:rPr>
              <a:t>BPMNs</a:t>
            </a:r>
          </a:p>
        </p:txBody>
      </p:sp>
      <p:sp>
        <p:nvSpPr>
          <p:cNvPr id="69" name="横卷形 68"/>
          <p:cNvSpPr/>
          <p:nvPr/>
        </p:nvSpPr>
        <p:spPr>
          <a:xfrm>
            <a:off x="2522169" y="2221127"/>
            <a:ext cx="479803" cy="173647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70C0"/>
                </a:solidFill>
              </a:rPr>
              <a:t>rules</a:t>
            </a:r>
          </a:p>
        </p:txBody>
      </p:sp>
      <p:sp>
        <p:nvSpPr>
          <p:cNvPr id="70" name="横卷形 69"/>
          <p:cNvSpPr/>
          <p:nvPr/>
        </p:nvSpPr>
        <p:spPr>
          <a:xfrm>
            <a:off x="1388936" y="2255132"/>
            <a:ext cx="466038" cy="148745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70C0"/>
                </a:solidFill>
              </a:rPr>
              <a:t>rules</a:t>
            </a:r>
          </a:p>
        </p:txBody>
      </p:sp>
      <p:sp>
        <p:nvSpPr>
          <p:cNvPr id="71" name="横卷形 70"/>
          <p:cNvSpPr/>
          <p:nvPr/>
        </p:nvSpPr>
        <p:spPr>
          <a:xfrm>
            <a:off x="7515706" y="2257992"/>
            <a:ext cx="442271" cy="136783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70C0"/>
                </a:solidFill>
              </a:rPr>
              <a:t>rules</a:t>
            </a:r>
          </a:p>
        </p:txBody>
      </p:sp>
      <p:sp>
        <p:nvSpPr>
          <p:cNvPr id="72" name="横卷形 71"/>
          <p:cNvSpPr/>
          <p:nvPr/>
        </p:nvSpPr>
        <p:spPr>
          <a:xfrm>
            <a:off x="8632962" y="2257993"/>
            <a:ext cx="437725" cy="158821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70C0"/>
                </a:solidFill>
              </a:rPr>
              <a:t>rules</a:t>
            </a:r>
          </a:p>
        </p:txBody>
      </p:sp>
      <p:sp>
        <p:nvSpPr>
          <p:cNvPr id="73" name="横卷形 72"/>
          <p:cNvSpPr/>
          <p:nvPr/>
        </p:nvSpPr>
        <p:spPr>
          <a:xfrm>
            <a:off x="9260700" y="3288047"/>
            <a:ext cx="479803" cy="202900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70C0"/>
                </a:solidFill>
              </a:rPr>
              <a:t>DGs</a:t>
            </a:r>
          </a:p>
        </p:txBody>
      </p:sp>
      <p:cxnSp>
        <p:nvCxnSpPr>
          <p:cNvPr id="77" name="直接箭头连接符 76"/>
          <p:cNvCxnSpPr>
            <a:stCxn id="3" idx="2"/>
          </p:cNvCxnSpPr>
          <p:nvPr/>
        </p:nvCxnSpPr>
        <p:spPr>
          <a:xfrm flipH="1">
            <a:off x="3651570" y="1512514"/>
            <a:ext cx="240291" cy="980325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箭头连接符 77"/>
          <p:cNvCxnSpPr/>
          <p:nvPr/>
        </p:nvCxnSpPr>
        <p:spPr>
          <a:xfrm flipH="1">
            <a:off x="2953268" y="2547425"/>
            <a:ext cx="683284" cy="948368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>
          <a:xfrm>
            <a:off x="2960228" y="3495793"/>
            <a:ext cx="12260" cy="698050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/>
          <p:nvPr/>
        </p:nvCxnSpPr>
        <p:spPr>
          <a:xfrm flipH="1">
            <a:off x="8883039" y="2476036"/>
            <a:ext cx="689125" cy="1097774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箭头连接符 87"/>
          <p:cNvCxnSpPr/>
          <p:nvPr/>
        </p:nvCxnSpPr>
        <p:spPr>
          <a:xfrm>
            <a:off x="8893953" y="3573491"/>
            <a:ext cx="0" cy="663200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3653660" y="1945808"/>
            <a:ext cx="1058188" cy="590610"/>
          </a:xfrm>
          <a:prstGeom prst="straightConnector1">
            <a:avLst/>
          </a:prstGeom>
          <a:ln w="19050">
            <a:solidFill>
              <a:srgbClr val="FFC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箭头连接符 95"/>
          <p:cNvCxnSpPr/>
          <p:nvPr/>
        </p:nvCxnSpPr>
        <p:spPr>
          <a:xfrm flipH="1">
            <a:off x="4706404" y="1962003"/>
            <a:ext cx="3222577" cy="0"/>
          </a:xfrm>
          <a:prstGeom prst="straightConnector1">
            <a:avLst/>
          </a:prstGeom>
          <a:ln w="19050">
            <a:solidFill>
              <a:srgbClr val="FFC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箭头连接符 97"/>
          <p:cNvCxnSpPr/>
          <p:nvPr/>
        </p:nvCxnSpPr>
        <p:spPr>
          <a:xfrm flipH="1" flipV="1">
            <a:off x="7905112" y="1953193"/>
            <a:ext cx="1667051" cy="500025"/>
          </a:xfrm>
          <a:prstGeom prst="straightConnector1">
            <a:avLst/>
          </a:prstGeom>
          <a:ln w="19050">
            <a:solidFill>
              <a:srgbClr val="FFC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箭头连接符 112"/>
          <p:cNvCxnSpPr/>
          <p:nvPr/>
        </p:nvCxnSpPr>
        <p:spPr>
          <a:xfrm flipH="1">
            <a:off x="9600945" y="1517603"/>
            <a:ext cx="103170" cy="930404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箭头连接符 121"/>
          <p:cNvCxnSpPr/>
          <p:nvPr/>
        </p:nvCxnSpPr>
        <p:spPr>
          <a:xfrm>
            <a:off x="1362762" y="2608767"/>
            <a:ext cx="884151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箭头连接符 123"/>
          <p:cNvCxnSpPr/>
          <p:nvPr/>
        </p:nvCxnSpPr>
        <p:spPr>
          <a:xfrm flipH="1" flipV="1">
            <a:off x="1332546" y="2634735"/>
            <a:ext cx="914367" cy="1628285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箭头连接符 125"/>
          <p:cNvCxnSpPr/>
          <p:nvPr/>
        </p:nvCxnSpPr>
        <p:spPr>
          <a:xfrm>
            <a:off x="2191391" y="2558436"/>
            <a:ext cx="513965" cy="969791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箭头连接符 126"/>
          <p:cNvCxnSpPr/>
          <p:nvPr/>
        </p:nvCxnSpPr>
        <p:spPr>
          <a:xfrm flipH="1">
            <a:off x="2423685" y="3520577"/>
            <a:ext cx="308804" cy="74905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7. esr reg and network topo manage">
            <a:hlinkClick r:id="" action="ppaction://media"/>
            <a:extLst>
              <a:ext uri="{FF2B5EF4-FFF2-40B4-BE49-F238E27FC236}">
                <a16:creationId xmlns:a16="http://schemas.microsoft.com/office/drawing/2014/main" id="{56511A77-B398-2E4B-B396-651A356C4EBD}"/>
              </a:ext>
            </a:extLst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7420986" y="5859729"/>
            <a:ext cx="1272514" cy="954441"/>
          </a:xfrm>
          <a:prstGeom prst="rect">
            <a:avLst/>
          </a:prstGeom>
        </p:spPr>
      </p:pic>
      <p:sp>
        <p:nvSpPr>
          <p:cNvPr id="91" name="文本框 90">
            <a:extLst>
              <a:ext uri="{FF2B5EF4-FFF2-40B4-BE49-F238E27FC236}">
                <a16:creationId xmlns:a16="http://schemas.microsoft.com/office/drawing/2014/main" id="{03E4EFE5-93B3-A745-9418-38F7487602EC}"/>
              </a:ext>
            </a:extLst>
          </p:cNvPr>
          <p:cNvSpPr txBox="1"/>
          <p:nvPr/>
        </p:nvSpPr>
        <p:spPr>
          <a:xfrm>
            <a:off x="7263495" y="6113077"/>
            <a:ext cx="15564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Topology</a:t>
            </a:r>
          </a:p>
          <a:p>
            <a:pPr algn="ctr"/>
            <a:r>
              <a:rPr lang="en-US" sz="1400" dirty="0">
                <a:solidFill>
                  <a:srgbClr val="002060"/>
                </a:solidFill>
              </a:rPr>
              <a:t>Discovery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4E895DF1-B254-CC4C-8EDF-0A0C9FC8C480}"/>
              </a:ext>
            </a:extLst>
          </p:cNvPr>
          <p:cNvSpPr txBox="1"/>
          <p:nvPr/>
        </p:nvSpPr>
        <p:spPr>
          <a:xfrm>
            <a:off x="8775663" y="6075339"/>
            <a:ext cx="15564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Service</a:t>
            </a:r>
          </a:p>
          <a:p>
            <a:pPr algn="ctr"/>
            <a:r>
              <a:rPr lang="en-US" sz="1400" dirty="0">
                <a:solidFill>
                  <a:srgbClr val="002060"/>
                </a:solidFill>
              </a:rPr>
              <a:t>Provisioning</a:t>
            </a:r>
          </a:p>
        </p:txBody>
      </p:sp>
      <p:pic>
        <p:nvPicPr>
          <p:cNvPr id="101" name="图片 10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340" y="5056239"/>
            <a:ext cx="671922" cy="4115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5176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12"/>
    </mc:Choice>
    <mc:Fallback xmlns="">
      <p:transition spd="slow" advTm="216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5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video fullScrn="1">
              <p:cMediaNode vol="80000">
                <p:cTn id="66" fill="hold" display="0">
                  <p:stCondLst>
                    <p:cond delay="indefinite"/>
                  </p:stCondLst>
                </p:cTn>
                <p:tgtEl>
                  <p:spTgt spid="87"/>
                </p:tgtEl>
              </p:cMediaNode>
            </p:video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 vol="80000">
                <p:cTn id="7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285329" y="6145176"/>
            <a:ext cx="1058689" cy="668994"/>
          </a:xfrm>
          <a:prstGeom prst="ellipse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Domain1</a:t>
            </a:r>
            <a:endParaRPr lang="zh-CN" altLang="en-US" sz="1200" dirty="0">
              <a:latin typeface="Akkurat" pitchFamily="2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571757" y="6145176"/>
            <a:ext cx="1058689" cy="668994"/>
          </a:xfrm>
          <a:prstGeom prst="ellipse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Domain2</a:t>
            </a:r>
            <a:endParaRPr lang="zh-CN" altLang="en-US" sz="1200" dirty="0">
              <a:latin typeface="Akkurat" pitchFamily="2" charset="0"/>
            </a:endParaRPr>
          </a:p>
        </p:txBody>
      </p:sp>
      <p:sp>
        <p:nvSpPr>
          <p:cNvPr id="6" name="立方体 5"/>
          <p:cNvSpPr/>
          <p:nvPr/>
        </p:nvSpPr>
        <p:spPr>
          <a:xfrm>
            <a:off x="1637257" y="6376923"/>
            <a:ext cx="432048" cy="216024"/>
          </a:xfrm>
          <a:prstGeom prst="cube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1200" kern="0" dirty="0">
                <a:solidFill>
                  <a:prstClr val="white"/>
                </a:solidFill>
                <a:latin typeface="Akkurat Pro" panose="020B0504020101020102" pitchFamily="34" charset="0"/>
                <a:sym typeface="???? Bold" charset="0"/>
              </a:rPr>
              <a:t>CPE</a:t>
            </a:r>
            <a:endParaRPr lang="zh-CN" altLang="en-US" sz="1200" kern="0" dirty="0">
              <a:solidFill>
                <a:prstClr val="white"/>
              </a:solidFill>
              <a:latin typeface="Akkurat Pro" panose="020B0504020101020102" pitchFamily="34" charset="0"/>
              <a:sym typeface="???? Bold" charset="0"/>
            </a:endParaRPr>
          </a:p>
        </p:txBody>
      </p:sp>
      <p:cxnSp>
        <p:nvCxnSpPr>
          <p:cNvPr id="7" name="直接箭头连接符 6"/>
          <p:cNvCxnSpPr>
            <a:stCxn id="5" idx="0"/>
            <a:endCxn id="13" idx="2"/>
          </p:cNvCxnSpPr>
          <p:nvPr/>
        </p:nvCxnSpPr>
        <p:spPr>
          <a:xfrm flipV="1">
            <a:off x="4101102" y="5795643"/>
            <a:ext cx="0" cy="349533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直接箭头连接符 7"/>
          <p:cNvCxnSpPr>
            <a:stCxn id="4" idx="0"/>
            <a:endCxn id="12" idx="2"/>
          </p:cNvCxnSpPr>
          <p:nvPr/>
        </p:nvCxnSpPr>
        <p:spPr>
          <a:xfrm flipV="1">
            <a:off x="2814674" y="5795490"/>
            <a:ext cx="0" cy="349686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直接箭头连接符 8"/>
          <p:cNvCxnSpPr>
            <a:stCxn id="5" idx="1"/>
            <a:endCxn id="4" idx="7"/>
          </p:cNvCxnSpPr>
          <p:nvPr/>
        </p:nvCxnSpPr>
        <p:spPr>
          <a:xfrm flipH="1">
            <a:off x="3188976" y="6243148"/>
            <a:ext cx="537823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箭头连接符 9"/>
          <p:cNvCxnSpPr/>
          <p:nvPr/>
        </p:nvCxnSpPr>
        <p:spPr>
          <a:xfrm flipH="1">
            <a:off x="2078715" y="6479673"/>
            <a:ext cx="206614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箭头连接符 10"/>
          <p:cNvCxnSpPr/>
          <p:nvPr/>
        </p:nvCxnSpPr>
        <p:spPr>
          <a:xfrm flipH="1">
            <a:off x="4630446" y="6479673"/>
            <a:ext cx="222068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圆角矩形 11"/>
          <p:cNvSpPr/>
          <p:nvPr/>
        </p:nvSpPr>
        <p:spPr>
          <a:xfrm>
            <a:off x="2372604" y="5411928"/>
            <a:ext cx="884139" cy="383562"/>
          </a:xfrm>
          <a:prstGeom prst="roundRect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 Controller</a:t>
            </a:r>
            <a:endParaRPr lang="zh-CN" altLang="en-US" sz="1200" dirty="0">
              <a:latin typeface="Akkurat" pitchFamily="2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659032" y="5411776"/>
            <a:ext cx="884139" cy="383867"/>
          </a:xfrm>
          <a:prstGeom prst="roundRect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 Controller</a:t>
            </a:r>
            <a:endParaRPr lang="zh-CN" altLang="en-US" sz="1200" dirty="0">
              <a:latin typeface="Akkurat" pitchFamily="2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945459" y="5411776"/>
            <a:ext cx="884139" cy="383867"/>
          </a:xfrm>
          <a:prstGeom prst="roundRect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SD-WAN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Controller</a:t>
            </a:r>
            <a:endParaRPr lang="zh-CN" altLang="en-US" sz="1200" dirty="0">
              <a:latin typeface="Akkurat" pitchFamily="2" charset="0"/>
            </a:endParaRPr>
          </a:p>
        </p:txBody>
      </p:sp>
      <p:cxnSp>
        <p:nvCxnSpPr>
          <p:cNvPr id="15" name="直接箭头连接符 14"/>
          <p:cNvCxnSpPr>
            <a:stCxn id="19" idx="0"/>
            <a:endCxn id="14" idx="2"/>
          </p:cNvCxnSpPr>
          <p:nvPr/>
        </p:nvCxnSpPr>
        <p:spPr>
          <a:xfrm flipH="1" flipV="1">
            <a:off x="5387529" y="5795643"/>
            <a:ext cx="1163" cy="657274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箭头连接符 15"/>
          <p:cNvCxnSpPr>
            <a:stCxn id="6" idx="0"/>
            <a:endCxn id="14" idx="2"/>
          </p:cNvCxnSpPr>
          <p:nvPr/>
        </p:nvCxnSpPr>
        <p:spPr>
          <a:xfrm flipV="1">
            <a:off x="1880284" y="5795643"/>
            <a:ext cx="3507245" cy="581280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箭头连接符 16"/>
          <p:cNvCxnSpPr/>
          <p:nvPr/>
        </p:nvCxnSpPr>
        <p:spPr>
          <a:xfrm flipH="1">
            <a:off x="3185781" y="6734486"/>
            <a:ext cx="547537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Freeform 27"/>
          <p:cNvSpPr>
            <a:spLocks noEditPoints="1"/>
          </p:cNvSpPr>
          <p:nvPr/>
        </p:nvSpPr>
        <p:spPr bwMode="auto">
          <a:xfrm>
            <a:off x="4831939" y="6116556"/>
            <a:ext cx="1111179" cy="647434"/>
          </a:xfrm>
          <a:custGeom>
            <a:avLst/>
            <a:gdLst/>
            <a:ahLst/>
            <a:cxnLst>
              <a:cxn ang="0">
                <a:pos x="8324" y="38"/>
              </a:cxn>
              <a:cxn ang="0">
                <a:pos x="9087" y="203"/>
              </a:cxn>
              <a:cxn ang="0">
                <a:pos x="9799" y="487"/>
              </a:cxn>
              <a:cxn ang="0">
                <a:pos x="10451" y="880"/>
              </a:cxn>
              <a:cxn ang="0">
                <a:pos x="11031" y="1370"/>
              </a:cxn>
              <a:cxn ang="0">
                <a:pos x="11529" y="1947"/>
              </a:cxn>
              <a:cxn ang="0">
                <a:pos x="11934" y="2598"/>
              </a:cxn>
              <a:cxn ang="0">
                <a:pos x="12234" y="3314"/>
              </a:cxn>
              <a:cxn ang="0">
                <a:pos x="12378" y="3497"/>
              </a:cxn>
              <a:cxn ang="0">
                <a:pos x="12496" y="3494"/>
              </a:cxn>
              <a:cxn ang="0">
                <a:pos x="13119" y="3540"/>
              </a:cxn>
              <a:cxn ang="0">
                <a:pos x="13870" y="3738"/>
              </a:cxn>
              <a:cxn ang="0">
                <a:pos x="14554" y="4074"/>
              </a:cxn>
              <a:cxn ang="0">
                <a:pos x="15156" y="4535"/>
              </a:cxn>
              <a:cxn ang="0">
                <a:pos x="15663" y="5102"/>
              </a:cxn>
              <a:cxn ang="0">
                <a:pos x="16056" y="5761"/>
              </a:cxn>
              <a:cxn ang="0">
                <a:pos x="16320" y="6494"/>
              </a:cxn>
              <a:cxn ang="0">
                <a:pos x="16438" y="7286"/>
              </a:cxn>
              <a:cxn ang="0">
                <a:pos x="16401" y="8075"/>
              </a:cxn>
              <a:cxn ang="0">
                <a:pos x="16222" y="8813"/>
              </a:cxn>
              <a:cxn ang="0">
                <a:pos x="15915" y="9491"/>
              </a:cxn>
              <a:cxn ang="0">
                <a:pos x="15494" y="10093"/>
              </a:cxn>
              <a:cxn ang="0">
                <a:pos x="14974" y="10606"/>
              </a:cxn>
              <a:cxn ang="0">
                <a:pos x="14369" y="11014"/>
              </a:cxn>
              <a:cxn ang="0">
                <a:pos x="13693" y="11305"/>
              </a:cxn>
              <a:cxn ang="0">
                <a:pos x="12960" y="11462"/>
              </a:cxn>
              <a:cxn ang="0">
                <a:pos x="3341" y="11487"/>
              </a:cxn>
              <a:cxn ang="0">
                <a:pos x="2760" y="11436"/>
              </a:cxn>
              <a:cxn ang="0">
                <a:pos x="2156" y="11265"/>
              </a:cxn>
              <a:cxn ang="0">
                <a:pos x="1603" y="10987"/>
              </a:cxn>
              <a:cxn ang="0">
                <a:pos x="1113" y="10615"/>
              </a:cxn>
              <a:cxn ang="0">
                <a:pos x="697" y="10159"/>
              </a:cxn>
              <a:cxn ang="0">
                <a:pos x="368" y="9631"/>
              </a:cxn>
              <a:cxn ang="0">
                <a:pos x="137" y="9044"/>
              </a:cxn>
              <a:cxn ang="0">
                <a:pos x="15" y="8410"/>
              </a:cxn>
              <a:cxn ang="0">
                <a:pos x="15" y="7754"/>
              </a:cxn>
              <a:cxn ang="0">
                <a:pos x="132" y="7132"/>
              </a:cxn>
              <a:cxn ang="0">
                <a:pos x="354" y="6556"/>
              </a:cxn>
              <a:cxn ang="0">
                <a:pos x="671" y="6034"/>
              </a:cxn>
              <a:cxn ang="0">
                <a:pos x="1072" y="5582"/>
              </a:cxn>
              <a:cxn ang="0">
                <a:pos x="1546" y="5208"/>
              </a:cxn>
              <a:cxn ang="0">
                <a:pos x="2082" y="4924"/>
              </a:cxn>
              <a:cxn ang="0">
                <a:pos x="2668" y="4741"/>
              </a:cxn>
              <a:cxn ang="0">
                <a:pos x="3015" y="4212"/>
              </a:cxn>
              <a:cxn ang="0">
                <a:pos x="3225" y="3295"/>
              </a:cxn>
              <a:cxn ang="0">
                <a:pos x="3597" y="2453"/>
              </a:cxn>
              <a:cxn ang="0">
                <a:pos x="4113" y="1704"/>
              </a:cxn>
              <a:cxn ang="0">
                <a:pos x="4754" y="1069"/>
              </a:cxn>
              <a:cxn ang="0">
                <a:pos x="5503" y="565"/>
              </a:cxn>
              <a:cxn ang="0">
                <a:pos x="6342" y="211"/>
              </a:cxn>
              <a:cxn ang="0">
                <a:pos x="7250" y="25"/>
              </a:cxn>
              <a:cxn ang="0">
                <a:pos x="9148" y="9515"/>
              </a:cxn>
              <a:cxn ang="0">
                <a:pos x="9106" y="9484"/>
              </a:cxn>
              <a:cxn ang="0">
                <a:pos x="9023" y="9509"/>
              </a:cxn>
              <a:cxn ang="0">
                <a:pos x="9156" y="9528"/>
              </a:cxn>
              <a:cxn ang="0">
                <a:pos x="6408" y="9503"/>
              </a:cxn>
              <a:cxn ang="0">
                <a:pos x="6368" y="9519"/>
              </a:cxn>
            </a:cxnLst>
            <a:rect l="0" t="0" r="r" b="b"/>
            <a:pathLst>
              <a:path w="16443" h="11487">
                <a:moveTo>
                  <a:pt x="7726" y="0"/>
                </a:moveTo>
                <a:lnTo>
                  <a:pt x="7928" y="4"/>
                </a:lnTo>
                <a:lnTo>
                  <a:pt x="8127" y="17"/>
                </a:lnTo>
                <a:lnTo>
                  <a:pt x="8324" y="38"/>
                </a:lnTo>
                <a:lnTo>
                  <a:pt x="8519" y="68"/>
                </a:lnTo>
                <a:lnTo>
                  <a:pt x="8711" y="105"/>
                </a:lnTo>
                <a:lnTo>
                  <a:pt x="8900" y="150"/>
                </a:lnTo>
                <a:lnTo>
                  <a:pt x="9087" y="203"/>
                </a:lnTo>
                <a:lnTo>
                  <a:pt x="9270" y="263"/>
                </a:lnTo>
                <a:lnTo>
                  <a:pt x="9450" y="331"/>
                </a:lnTo>
                <a:lnTo>
                  <a:pt x="9626" y="406"/>
                </a:lnTo>
                <a:lnTo>
                  <a:pt x="9799" y="487"/>
                </a:lnTo>
                <a:lnTo>
                  <a:pt x="9969" y="576"/>
                </a:lnTo>
                <a:lnTo>
                  <a:pt x="10133" y="670"/>
                </a:lnTo>
                <a:lnTo>
                  <a:pt x="10294" y="772"/>
                </a:lnTo>
                <a:lnTo>
                  <a:pt x="10451" y="880"/>
                </a:lnTo>
                <a:lnTo>
                  <a:pt x="10604" y="994"/>
                </a:lnTo>
                <a:lnTo>
                  <a:pt x="10751" y="1113"/>
                </a:lnTo>
                <a:lnTo>
                  <a:pt x="10893" y="1239"/>
                </a:lnTo>
                <a:lnTo>
                  <a:pt x="11031" y="1370"/>
                </a:lnTo>
                <a:lnTo>
                  <a:pt x="11164" y="1507"/>
                </a:lnTo>
                <a:lnTo>
                  <a:pt x="11291" y="1648"/>
                </a:lnTo>
                <a:lnTo>
                  <a:pt x="11412" y="1795"/>
                </a:lnTo>
                <a:lnTo>
                  <a:pt x="11529" y="1947"/>
                </a:lnTo>
                <a:lnTo>
                  <a:pt x="11640" y="2102"/>
                </a:lnTo>
                <a:lnTo>
                  <a:pt x="11743" y="2264"/>
                </a:lnTo>
                <a:lnTo>
                  <a:pt x="11842" y="2429"/>
                </a:lnTo>
                <a:lnTo>
                  <a:pt x="11934" y="2598"/>
                </a:lnTo>
                <a:lnTo>
                  <a:pt x="12019" y="2772"/>
                </a:lnTo>
                <a:lnTo>
                  <a:pt x="12097" y="2948"/>
                </a:lnTo>
                <a:lnTo>
                  <a:pt x="12169" y="3129"/>
                </a:lnTo>
                <a:lnTo>
                  <a:pt x="12234" y="3314"/>
                </a:lnTo>
                <a:lnTo>
                  <a:pt x="12291" y="3501"/>
                </a:lnTo>
                <a:lnTo>
                  <a:pt x="12320" y="3499"/>
                </a:lnTo>
                <a:lnTo>
                  <a:pt x="12349" y="3498"/>
                </a:lnTo>
                <a:lnTo>
                  <a:pt x="12378" y="3497"/>
                </a:lnTo>
                <a:lnTo>
                  <a:pt x="12407" y="3496"/>
                </a:lnTo>
                <a:lnTo>
                  <a:pt x="12437" y="3495"/>
                </a:lnTo>
                <a:lnTo>
                  <a:pt x="12466" y="3494"/>
                </a:lnTo>
                <a:lnTo>
                  <a:pt x="12496" y="3494"/>
                </a:lnTo>
                <a:lnTo>
                  <a:pt x="12524" y="3494"/>
                </a:lnTo>
                <a:lnTo>
                  <a:pt x="12726" y="3499"/>
                </a:lnTo>
                <a:lnTo>
                  <a:pt x="12924" y="3515"/>
                </a:lnTo>
                <a:lnTo>
                  <a:pt x="13119" y="3540"/>
                </a:lnTo>
                <a:lnTo>
                  <a:pt x="13313" y="3575"/>
                </a:lnTo>
                <a:lnTo>
                  <a:pt x="13502" y="3621"/>
                </a:lnTo>
                <a:lnTo>
                  <a:pt x="13688" y="3674"/>
                </a:lnTo>
                <a:lnTo>
                  <a:pt x="13870" y="3738"/>
                </a:lnTo>
                <a:lnTo>
                  <a:pt x="14047" y="3809"/>
                </a:lnTo>
                <a:lnTo>
                  <a:pt x="14221" y="3889"/>
                </a:lnTo>
                <a:lnTo>
                  <a:pt x="14390" y="3977"/>
                </a:lnTo>
                <a:lnTo>
                  <a:pt x="14554" y="4074"/>
                </a:lnTo>
                <a:lnTo>
                  <a:pt x="14712" y="4179"/>
                </a:lnTo>
                <a:lnTo>
                  <a:pt x="14867" y="4290"/>
                </a:lnTo>
                <a:lnTo>
                  <a:pt x="15015" y="4409"/>
                </a:lnTo>
                <a:lnTo>
                  <a:pt x="15156" y="4535"/>
                </a:lnTo>
                <a:lnTo>
                  <a:pt x="15293" y="4667"/>
                </a:lnTo>
                <a:lnTo>
                  <a:pt x="15423" y="4806"/>
                </a:lnTo>
                <a:lnTo>
                  <a:pt x="15546" y="4951"/>
                </a:lnTo>
                <a:lnTo>
                  <a:pt x="15663" y="5102"/>
                </a:lnTo>
                <a:lnTo>
                  <a:pt x="15772" y="5259"/>
                </a:lnTo>
                <a:lnTo>
                  <a:pt x="15875" y="5421"/>
                </a:lnTo>
                <a:lnTo>
                  <a:pt x="15969" y="5588"/>
                </a:lnTo>
                <a:lnTo>
                  <a:pt x="16056" y="5761"/>
                </a:lnTo>
                <a:lnTo>
                  <a:pt x="16134" y="5938"/>
                </a:lnTo>
                <a:lnTo>
                  <a:pt x="16205" y="6119"/>
                </a:lnTo>
                <a:lnTo>
                  <a:pt x="16266" y="6305"/>
                </a:lnTo>
                <a:lnTo>
                  <a:pt x="16320" y="6494"/>
                </a:lnTo>
                <a:lnTo>
                  <a:pt x="16363" y="6687"/>
                </a:lnTo>
                <a:lnTo>
                  <a:pt x="16398" y="6884"/>
                </a:lnTo>
                <a:lnTo>
                  <a:pt x="16422" y="7083"/>
                </a:lnTo>
                <a:lnTo>
                  <a:pt x="16438" y="7286"/>
                </a:lnTo>
                <a:lnTo>
                  <a:pt x="16443" y="7490"/>
                </a:lnTo>
                <a:lnTo>
                  <a:pt x="16438" y="7688"/>
                </a:lnTo>
                <a:lnTo>
                  <a:pt x="16425" y="7883"/>
                </a:lnTo>
                <a:lnTo>
                  <a:pt x="16401" y="8075"/>
                </a:lnTo>
                <a:lnTo>
                  <a:pt x="16369" y="8264"/>
                </a:lnTo>
                <a:lnTo>
                  <a:pt x="16328" y="8451"/>
                </a:lnTo>
                <a:lnTo>
                  <a:pt x="16280" y="8634"/>
                </a:lnTo>
                <a:lnTo>
                  <a:pt x="16222" y="8813"/>
                </a:lnTo>
                <a:lnTo>
                  <a:pt x="16156" y="8989"/>
                </a:lnTo>
                <a:lnTo>
                  <a:pt x="16083" y="9161"/>
                </a:lnTo>
                <a:lnTo>
                  <a:pt x="16003" y="9328"/>
                </a:lnTo>
                <a:lnTo>
                  <a:pt x="15915" y="9491"/>
                </a:lnTo>
                <a:lnTo>
                  <a:pt x="15820" y="9649"/>
                </a:lnTo>
                <a:lnTo>
                  <a:pt x="15717" y="9802"/>
                </a:lnTo>
                <a:lnTo>
                  <a:pt x="15610" y="9950"/>
                </a:lnTo>
                <a:lnTo>
                  <a:pt x="15494" y="10093"/>
                </a:lnTo>
                <a:lnTo>
                  <a:pt x="15373" y="10230"/>
                </a:lnTo>
                <a:lnTo>
                  <a:pt x="15246" y="10361"/>
                </a:lnTo>
                <a:lnTo>
                  <a:pt x="15113" y="10487"/>
                </a:lnTo>
                <a:lnTo>
                  <a:pt x="14974" y="10606"/>
                </a:lnTo>
                <a:lnTo>
                  <a:pt x="14831" y="10718"/>
                </a:lnTo>
                <a:lnTo>
                  <a:pt x="14682" y="10824"/>
                </a:lnTo>
                <a:lnTo>
                  <a:pt x="14527" y="10923"/>
                </a:lnTo>
                <a:lnTo>
                  <a:pt x="14369" y="11014"/>
                </a:lnTo>
                <a:lnTo>
                  <a:pt x="14206" y="11098"/>
                </a:lnTo>
                <a:lnTo>
                  <a:pt x="14039" y="11176"/>
                </a:lnTo>
                <a:lnTo>
                  <a:pt x="13868" y="11244"/>
                </a:lnTo>
                <a:lnTo>
                  <a:pt x="13693" y="11305"/>
                </a:lnTo>
                <a:lnTo>
                  <a:pt x="13514" y="11357"/>
                </a:lnTo>
                <a:lnTo>
                  <a:pt x="13332" y="11401"/>
                </a:lnTo>
                <a:lnTo>
                  <a:pt x="13147" y="11436"/>
                </a:lnTo>
                <a:lnTo>
                  <a:pt x="12960" y="11462"/>
                </a:lnTo>
                <a:lnTo>
                  <a:pt x="12770" y="11479"/>
                </a:lnTo>
                <a:lnTo>
                  <a:pt x="12770" y="11487"/>
                </a:lnTo>
                <a:lnTo>
                  <a:pt x="12524" y="11487"/>
                </a:lnTo>
                <a:lnTo>
                  <a:pt x="3341" y="11487"/>
                </a:lnTo>
                <a:lnTo>
                  <a:pt x="3079" y="11487"/>
                </a:lnTo>
                <a:lnTo>
                  <a:pt x="3079" y="11477"/>
                </a:lnTo>
                <a:lnTo>
                  <a:pt x="2919" y="11459"/>
                </a:lnTo>
                <a:lnTo>
                  <a:pt x="2760" y="11436"/>
                </a:lnTo>
                <a:lnTo>
                  <a:pt x="2605" y="11404"/>
                </a:lnTo>
                <a:lnTo>
                  <a:pt x="2453" y="11365"/>
                </a:lnTo>
                <a:lnTo>
                  <a:pt x="2303" y="11318"/>
                </a:lnTo>
                <a:lnTo>
                  <a:pt x="2156" y="11265"/>
                </a:lnTo>
                <a:lnTo>
                  <a:pt x="2013" y="11205"/>
                </a:lnTo>
                <a:lnTo>
                  <a:pt x="1872" y="11139"/>
                </a:lnTo>
                <a:lnTo>
                  <a:pt x="1736" y="11067"/>
                </a:lnTo>
                <a:lnTo>
                  <a:pt x="1603" y="10987"/>
                </a:lnTo>
                <a:lnTo>
                  <a:pt x="1474" y="10903"/>
                </a:lnTo>
                <a:lnTo>
                  <a:pt x="1349" y="10813"/>
                </a:lnTo>
                <a:lnTo>
                  <a:pt x="1229" y="10716"/>
                </a:lnTo>
                <a:lnTo>
                  <a:pt x="1113" y="10615"/>
                </a:lnTo>
                <a:lnTo>
                  <a:pt x="1001" y="10508"/>
                </a:lnTo>
                <a:lnTo>
                  <a:pt x="895" y="10396"/>
                </a:lnTo>
                <a:lnTo>
                  <a:pt x="793" y="10280"/>
                </a:lnTo>
                <a:lnTo>
                  <a:pt x="697" y="10159"/>
                </a:lnTo>
                <a:lnTo>
                  <a:pt x="606" y="10033"/>
                </a:lnTo>
                <a:lnTo>
                  <a:pt x="521" y="9903"/>
                </a:lnTo>
                <a:lnTo>
                  <a:pt x="441" y="9769"/>
                </a:lnTo>
                <a:lnTo>
                  <a:pt x="368" y="9631"/>
                </a:lnTo>
                <a:lnTo>
                  <a:pt x="300" y="9490"/>
                </a:lnTo>
                <a:lnTo>
                  <a:pt x="239" y="9345"/>
                </a:lnTo>
                <a:lnTo>
                  <a:pt x="185" y="9197"/>
                </a:lnTo>
                <a:lnTo>
                  <a:pt x="137" y="9044"/>
                </a:lnTo>
                <a:lnTo>
                  <a:pt x="96" y="8890"/>
                </a:lnTo>
                <a:lnTo>
                  <a:pt x="62" y="8733"/>
                </a:lnTo>
                <a:lnTo>
                  <a:pt x="35" y="8573"/>
                </a:lnTo>
                <a:lnTo>
                  <a:pt x="15" y="8410"/>
                </a:lnTo>
                <a:lnTo>
                  <a:pt x="4" y="8246"/>
                </a:lnTo>
                <a:lnTo>
                  <a:pt x="0" y="8079"/>
                </a:lnTo>
                <a:lnTo>
                  <a:pt x="4" y="7916"/>
                </a:lnTo>
                <a:lnTo>
                  <a:pt x="15" y="7754"/>
                </a:lnTo>
                <a:lnTo>
                  <a:pt x="34" y="7596"/>
                </a:lnTo>
                <a:lnTo>
                  <a:pt x="60" y="7439"/>
                </a:lnTo>
                <a:lnTo>
                  <a:pt x="92" y="7284"/>
                </a:lnTo>
                <a:lnTo>
                  <a:pt x="132" y="7132"/>
                </a:lnTo>
                <a:lnTo>
                  <a:pt x="178" y="6983"/>
                </a:lnTo>
                <a:lnTo>
                  <a:pt x="230" y="6837"/>
                </a:lnTo>
                <a:lnTo>
                  <a:pt x="289" y="6694"/>
                </a:lnTo>
                <a:lnTo>
                  <a:pt x="354" y="6556"/>
                </a:lnTo>
                <a:lnTo>
                  <a:pt x="424" y="6420"/>
                </a:lnTo>
                <a:lnTo>
                  <a:pt x="502" y="6287"/>
                </a:lnTo>
                <a:lnTo>
                  <a:pt x="584" y="6159"/>
                </a:lnTo>
                <a:lnTo>
                  <a:pt x="671" y="6034"/>
                </a:lnTo>
                <a:lnTo>
                  <a:pt x="765" y="5914"/>
                </a:lnTo>
                <a:lnTo>
                  <a:pt x="862" y="5799"/>
                </a:lnTo>
                <a:lnTo>
                  <a:pt x="965" y="5688"/>
                </a:lnTo>
                <a:lnTo>
                  <a:pt x="1072" y="5582"/>
                </a:lnTo>
                <a:lnTo>
                  <a:pt x="1184" y="5480"/>
                </a:lnTo>
                <a:lnTo>
                  <a:pt x="1301" y="5384"/>
                </a:lnTo>
                <a:lnTo>
                  <a:pt x="1421" y="5293"/>
                </a:lnTo>
                <a:lnTo>
                  <a:pt x="1546" y="5208"/>
                </a:lnTo>
                <a:lnTo>
                  <a:pt x="1675" y="5128"/>
                </a:lnTo>
                <a:lnTo>
                  <a:pt x="1807" y="5054"/>
                </a:lnTo>
                <a:lnTo>
                  <a:pt x="1942" y="4986"/>
                </a:lnTo>
                <a:lnTo>
                  <a:pt x="2082" y="4924"/>
                </a:lnTo>
                <a:lnTo>
                  <a:pt x="2224" y="4869"/>
                </a:lnTo>
                <a:lnTo>
                  <a:pt x="2369" y="4819"/>
                </a:lnTo>
                <a:lnTo>
                  <a:pt x="2517" y="4777"/>
                </a:lnTo>
                <a:lnTo>
                  <a:pt x="2668" y="4741"/>
                </a:lnTo>
                <a:lnTo>
                  <a:pt x="2821" y="4713"/>
                </a:lnTo>
                <a:lnTo>
                  <a:pt x="2976" y="4692"/>
                </a:lnTo>
                <a:lnTo>
                  <a:pt x="2990" y="4450"/>
                </a:lnTo>
                <a:lnTo>
                  <a:pt x="3015" y="4212"/>
                </a:lnTo>
                <a:lnTo>
                  <a:pt x="3051" y="3976"/>
                </a:lnTo>
                <a:lnTo>
                  <a:pt x="3098" y="3744"/>
                </a:lnTo>
                <a:lnTo>
                  <a:pt x="3156" y="3517"/>
                </a:lnTo>
                <a:lnTo>
                  <a:pt x="3225" y="3295"/>
                </a:lnTo>
                <a:lnTo>
                  <a:pt x="3303" y="3076"/>
                </a:lnTo>
                <a:lnTo>
                  <a:pt x="3391" y="2863"/>
                </a:lnTo>
                <a:lnTo>
                  <a:pt x="3489" y="2655"/>
                </a:lnTo>
                <a:lnTo>
                  <a:pt x="3597" y="2453"/>
                </a:lnTo>
                <a:lnTo>
                  <a:pt x="3713" y="2256"/>
                </a:lnTo>
                <a:lnTo>
                  <a:pt x="3837" y="2065"/>
                </a:lnTo>
                <a:lnTo>
                  <a:pt x="3971" y="1882"/>
                </a:lnTo>
                <a:lnTo>
                  <a:pt x="4113" y="1704"/>
                </a:lnTo>
                <a:lnTo>
                  <a:pt x="4262" y="1535"/>
                </a:lnTo>
                <a:lnTo>
                  <a:pt x="4419" y="1371"/>
                </a:lnTo>
                <a:lnTo>
                  <a:pt x="4583" y="1216"/>
                </a:lnTo>
                <a:lnTo>
                  <a:pt x="4754" y="1069"/>
                </a:lnTo>
                <a:lnTo>
                  <a:pt x="4932" y="930"/>
                </a:lnTo>
                <a:lnTo>
                  <a:pt x="5117" y="800"/>
                </a:lnTo>
                <a:lnTo>
                  <a:pt x="5307" y="677"/>
                </a:lnTo>
                <a:lnTo>
                  <a:pt x="5503" y="565"/>
                </a:lnTo>
                <a:lnTo>
                  <a:pt x="5705" y="462"/>
                </a:lnTo>
                <a:lnTo>
                  <a:pt x="5912" y="368"/>
                </a:lnTo>
                <a:lnTo>
                  <a:pt x="6124" y="284"/>
                </a:lnTo>
                <a:lnTo>
                  <a:pt x="6342" y="211"/>
                </a:lnTo>
                <a:lnTo>
                  <a:pt x="6563" y="147"/>
                </a:lnTo>
                <a:lnTo>
                  <a:pt x="6788" y="95"/>
                </a:lnTo>
                <a:lnTo>
                  <a:pt x="7018" y="54"/>
                </a:lnTo>
                <a:lnTo>
                  <a:pt x="7250" y="25"/>
                </a:lnTo>
                <a:lnTo>
                  <a:pt x="7487" y="6"/>
                </a:lnTo>
                <a:lnTo>
                  <a:pt x="7726" y="0"/>
                </a:lnTo>
                <a:close/>
                <a:moveTo>
                  <a:pt x="9156" y="9528"/>
                </a:moveTo>
                <a:lnTo>
                  <a:pt x="9148" y="9515"/>
                </a:lnTo>
                <a:lnTo>
                  <a:pt x="9141" y="9503"/>
                </a:lnTo>
                <a:lnTo>
                  <a:pt x="9134" y="9491"/>
                </a:lnTo>
                <a:lnTo>
                  <a:pt x="9127" y="9478"/>
                </a:lnTo>
                <a:lnTo>
                  <a:pt x="9106" y="9484"/>
                </a:lnTo>
                <a:lnTo>
                  <a:pt x="9086" y="9491"/>
                </a:lnTo>
                <a:lnTo>
                  <a:pt x="9065" y="9498"/>
                </a:lnTo>
                <a:lnTo>
                  <a:pt x="9045" y="9503"/>
                </a:lnTo>
                <a:lnTo>
                  <a:pt x="9023" y="9509"/>
                </a:lnTo>
                <a:lnTo>
                  <a:pt x="9003" y="9515"/>
                </a:lnTo>
                <a:lnTo>
                  <a:pt x="8982" y="9521"/>
                </a:lnTo>
                <a:lnTo>
                  <a:pt x="8961" y="9528"/>
                </a:lnTo>
                <a:lnTo>
                  <a:pt x="9156" y="9528"/>
                </a:lnTo>
                <a:close/>
                <a:moveTo>
                  <a:pt x="6492" y="9528"/>
                </a:moveTo>
                <a:lnTo>
                  <a:pt x="6464" y="9519"/>
                </a:lnTo>
                <a:lnTo>
                  <a:pt x="6435" y="9511"/>
                </a:lnTo>
                <a:lnTo>
                  <a:pt x="6408" y="9503"/>
                </a:lnTo>
                <a:lnTo>
                  <a:pt x="6379" y="9495"/>
                </a:lnTo>
                <a:lnTo>
                  <a:pt x="6376" y="9503"/>
                </a:lnTo>
                <a:lnTo>
                  <a:pt x="6372" y="9511"/>
                </a:lnTo>
                <a:lnTo>
                  <a:pt x="6368" y="9519"/>
                </a:lnTo>
                <a:lnTo>
                  <a:pt x="6364" y="9528"/>
                </a:lnTo>
                <a:lnTo>
                  <a:pt x="6492" y="9528"/>
                </a:lnTo>
                <a:close/>
              </a:path>
            </a:pathLst>
          </a:cu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endParaRPr lang="zh-CN" altLang="en-US" sz="1200">
              <a:solidFill>
                <a:schemeClr val="lt1"/>
              </a:solidFill>
              <a:latin typeface="Akkurat" pitchFamily="2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094725" y="6452917"/>
            <a:ext cx="587934" cy="216024"/>
          </a:xfrm>
          <a:prstGeom prst="roundRect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1200" kern="0" dirty="0" err="1">
                <a:solidFill>
                  <a:prstClr val="white"/>
                </a:solidFill>
                <a:latin typeface="Akkurat Pro" panose="020B0504020101020102" pitchFamily="34" charset="0"/>
                <a:sym typeface="???? Bold" charset="0"/>
              </a:rPr>
              <a:t>vGW</a:t>
            </a:r>
            <a:endParaRPr lang="zh-CN" altLang="en-US" sz="1200" kern="0" dirty="0">
              <a:solidFill>
                <a:prstClr val="white"/>
              </a:solidFill>
              <a:latin typeface="Akkurat Pro" panose="020B0504020101020102" pitchFamily="34" charset="0"/>
              <a:sym typeface="???? Bold" charset="0"/>
            </a:endParaRPr>
          </a:p>
        </p:txBody>
      </p:sp>
      <p:sp>
        <p:nvSpPr>
          <p:cNvPr id="20" name="爆炸形 1 19"/>
          <p:cNvSpPr/>
          <p:nvPr/>
        </p:nvSpPr>
        <p:spPr bwMode="auto">
          <a:xfrm>
            <a:off x="3350977" y="6656451"/>
            <a:ext cx="213820" cy="156070"/>
          </a:xfrm>
          <a:prstGeom prst="irregularSeal1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FrutigerNext LT Regular" pitchFamily="2" charset="0"/>
              <a:ea typeface="MS PGothic" pitchFamily="34" charset="-128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348569" y="6132858"/>
            <a:ext cx="1058689" cy="668994"/>
          </a:xfrm>
          <a:prstGeom prst="ellipse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Domain1</a:t>
            </a:r>
            <a:endParaRPr lang="zh-CN" altLang="en-US" sz="1200" dirty="0">
              <a:latin typeface="Akkurat" pitchFamily="2" charset="0"/>
            </a:endParaRPr>
          </a:p>
        </p:txBody>
      </p:sp>
      <p:sp>
        <p:nvSpPr>
          <p:cNvPr id="22" name="立方体 21"/>
          <p:cNvSpPr/>
          <p:nvPr/>
        </p:nvSpPr>
        <p:spPr>
          <a:xfrm>
            <a:off x="9805460" y="6325737"/>
            <a:ext cx="432048" cy="216024"/>
          </a:xfrm>
          <a:prstGeom prst="cube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1200" kern="0" dirty="0">
                <a:solidFill>
                  <a:prstClr val="white"/>
                </a:solidFill>
                <a:latin typeface="Akkurat Pro" panose="020B0504020101020102" pitchFamily="34" charset="0"/>
                <a:sym typeface="???? Bold" charset="0"/>
              </a:rPr>
              <a:t>CPE</a:t>
            </a:r>
            <a:endParaRPr lang="zh-CN" altLang="en-US" sz="1200" kern="0" dirty="0">
              <a:solidFill>
                <a:prstClr val="white"/>
              </a:solidFill>
              <a:latin typeface="Akkurat Pro" panose="020B0504020101020102" pitchFamily="34" charset="0"/>
              <a:sym typeface="???? Bold" charset="0"/>
            </a:endParaRPr>
          </a:p>
        </p:txBody>
      </p:sp>
      <p:cxnSp>
        <p:nvCxnSpPr>
          <p:cNvPr id="23" name="直接箭头连接符 22"/>
          <p:cNvCxnSpPr>
            <a:stCxn id="21" idx="0"/>
            <a:endCxn id="25" idx="2"/>
          </p:cNvCxnSpPr>
          <p:nvPr/>
        </p:nvCxnSpPr>
        <p:spPr>
          <a:xfrm flipV="1">
            <a:off x="8877914" y="5783172"/>
            <a:ext cx="0" cy="349686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直接箭头连接符 23"/>
          <p:cNvCxnSpPr>
            <a:stCxn id="22" idx="2"/>
            <a:endCxn id="21" idx="6"/>
          </p:cNvCxnSpPr>
          <p:nvPr/>
        </p:nvCxnSpPr>
        <p:spPr>
          <a:xfrm flipH="1">
            <a:off x="9407258" y="6460752"/>
            <a:ext cx="398202" cy="6603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圆角矩形 24"/>
          <p:cNvSpPr/>
          <p:nvPr/>
        </p:nvSpPr>
        <p:spPr>
          <a:xfrm>
            <a:off x="8435844" y="5399610"/>
            <a:ext cx="884139" cy="383562"/>
          </a:xfrm>
          <a:prstGeom prst="roundRect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OTN Controller</a:t>
            </a:r>
            <a:endParaRPr lang="zh-CN" altLang="en-US" sz="1200" dirty="0">
              <a:latin typeface="Akkurat" pitchFamily="2" charset="0"/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 flipH="1">
            <a:off x="8139659" y="6467507"/>
            <a:ext cx="222068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  <a:ln w="9525"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圆角矩形 26"/>
          <p:cNvSpPr/>
          <p:nvPr/>
        </p:nvSpPr>
        <p:spPr>
          <a:xfrm>
            <a:off x="7142000" y="5399610"/>
            <a:ext cx="884139" cy="383867"/>
          </a:xfrm>
          <a:prstGeom prst="roundRect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SD-WAN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latin typeface="Akkurat" pitchFamily="2" charset="0"/>
              </a:rPr>
              <a:t>Controller</a:t>
            </a:r>
            <a:endParaRPr lang="zh-CN" altLang="en-US" sz="1200" dirty="0">
              <a:latin typeface="Akkurat" pitchFamily="2" charset="0"/>
            </a:endParaRPr>
          </a:p>
        </p:txBody>
      </p:sp>
      <p:cxnSp>
        <p:nvCxnSpPr>
          <p:cNvPr id="28" name="直接箭头连接符 27"/>
          <p:cNvCxnSpPr>
            <a:stCxn id="30" idx="0"/>
            <a:endCxn id="27" idx="2"/>
          </p:cNvCxnSpPr>
          <p:nvPr/>
        </p:nvCxnSpPr>
        <p:spPr>
          <a:xfrm flipH="1" flipV="1">
            <a:off x="7584070" y="5783477"/>
            <a:ext cx="1163" cy="657274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Freeform 27"/>
          <p:cNvSpPr>
            <a:spLocks noEditPoints="1"/>
          </p:cNvSpPr>
          <p:nvPr/>
        </p:nvSpPr>
        <p:spPr bwMode="auto">
          <a:xfrm>
            <a:off x="7028480" y="6104390"/>
            <a:ext cx="1111179" cy="647434"/>
          </a:xfrm>
          <a:custGeom>
            <a:avLst/>
            <a:gdLst/>
            <a:ahLst/>
            <a:cxnLst>
              <a:cxn ang="0">
                <a:pos x="8324" y="38"/>
              </a:cxn>
              <a:cxn ang="0">
                <a:pos x="9087" y="203"/>
              </a:cxn>
              <a:cxn ang="0">
                <a:pos x="9799" y="487"/>
              </a:cxn>
              <a:cxn ang="0">
                <a:pos x="10451" y="880"/>
              </a:cxn>
              <a:cxn ang="0">
                <a:pos x="11031" y="1370"/>
              </a:cxn>
              <a:cxn ang="0">
                <a:pos x="11529" y="1947"/>
              </a:cxn>
              <a:cxn ang="0">
                <a:pos x="11934" y="2598"/>
              </a:cxn>
              <a:cxn ang="0">
                <a:pos x="12234" y="3314"/>
              </a:cxn>
              <a:cxn ang="0">
                <a:pos x="12378" y="3497"/>
              </a:cxn>
              <a:cxn ang="0">
                <a:pos x="12496" y="3494"/>
              </a:cxn>
              <a:cxn ang="0">
                <a:pos x="13119" y="3540"/>
              </a:cxn>
              <a:cxn ang="0">
                <a:pos x="13870" y="3738"/>
              </a:cxn>
              <a:cxn ang="0">
                <a:pos x="14554" y="4074"/>
              </a:cxn>
              <a:cxn ang="0">
                <a:pos x="15156" y="4535"/>
              </a:cxn>
              <a:cxn ang="0">
                <a:pos x="15663" y="5102"/>
              </a:cxn>
              <a:cxn ang="0">
                <a:pos x="16056" y="5761"/>
              </a:cxn>
              <a:cxn ang="0">
                <a:pos x="16320" y="6494"/>
              </a:cxn>
              <a:cxn ang="0">
                <a:pos x="16438" y="7286"/>
              </a:cxn>
              <a:cxn ang="0">
                <a:pos x="16401" y="8075"/>
              </a:cxn>
              <a:cxn ang="0">
                <a:pos x="16222" y="8813"/>
              </a:cxn>
              <a:cxn ang="0">
                <a:pos x="15915" y="9491"/>
              </a:cxn>
              <a:cxn ang="0">
                <a:pos x="15494" y="10093"/>
              </a:cxn>
              <a:cxn ang="0">
                <a:pos x="14974" y="10606"/>
              </a:cxn>
              <a:cxn ang="0">
                <a:pos x="14369" y="11014"/>
              </a:cxn>
              <a:cxn ang="0">
                <a:pos x="13693" y="11305"/>
              </a:cxn>
              <a:cxn ang="0">
                <a:pos x="12960" y="11462"/>
              </a:cxn>
              <a:cxn ang="0">
                <a:pos x="3341" y="11487"/>
              </a:cxn>
              <a:cxn ang="0">
                <a:pos x="2760" y="11436"/>
              </a:cxn>
              <a:cxn ang="0">
                <a:pos x="2156" y="11265"/>
              </a:cxn>
              <a:cxn ang="0">
                <a:pos x="1603" y="10987"/>
              </a:cxn>
              <a:cxn ang="0">
                <a:pos x="1113" y="10615"/>
              </a:cxn>
              <a:cxn ang="0">
                <a:pos x="697" y="10159"/>
              </a:cxn>
              <a:cxn ang="0">
                <a:pos x="368" y="9631"/>
              </a:cxn>
              <a:cxn ang="0">
                <a:pos x="137" y="9044"/>
              </a:cxn>
              <a:cxn ang="0">
                <a:pos x="15" y="8410"/>
              </a:cxn>
              <a:cxn ang="0">
                <a:pos x="15" y="7754"/>
              </a:cxn>
              <a:cxn ang="0">
                <a:pos x="132" y="7132"/>
              </a:cxn>
              <a:cxn ang="0">
                <a:pos x="354" y="6556"/>
              </a:cxn>
              <a:cxn ang="0">
                <a:pos x="671" y="6034"/>
              </a:cxn>
              <a:cxn ang="0">
                <a:pos x="1072" y="5582"/>
              </a:cxn>
              <a:cxn ang="0">
                <a:pos x="1546" y="5208"/>
              </a:cxn>
              <a:cxn ang="0">
                <a:pos x="2082" y="4924"/>
              </a:cxn>
              <a:cxn ang="0">
                <a:pos x="2668" y="4741"/>
              </a:cxn>
              <a:cxn ang="0">
                <a:pos x="3015" y="4212"/>
              </a:cxn>
              <a:cxn ang="0">
                <a:pos x="3225" y="3295"/>
              </a:cxn>
              <a:cxn ang="0">
                <a:pos x="3597" y="2453"/>
              </a:cxn>
              <a:cxn ang="0">
                <a:pos x="4113" y="1704"/>
              </a:cxn>
              <a:cxn ang="0">
                <a:pos x="4754" y="1069"/>
              </a:cxn>
              <a:cxn ang="0">
                <a:pos x="5503" y="565"/>
              </a:cxn>
              <a:cxn ang="0">
                <a:pos x="6342" y="211"/>
              </a:cxn>
              <a:cxn ang="0">
                <a:pos x="7250" y="25"/>
              </a:cxn>
              <a:cxn ang="0">
                <a:pos x="9148" y="9515"/>
              </a:cxn>
              <a:cxn ang="0">
                <a:pos x="9106" y="9484"/>
              </a:cxn>
              <a:cxn ang="0">
                <a:pos x="9023" y="9509"/>
              </a:cxn>
              <a:cxn ang="0">
                <a:pos x="9156" y="9528"/>
              </a:cxn>
              <a:cxn ang="0">
                <a:pos x="6408" y="9503"/>
              </a:cxn>
              <a:cxn ang="0">
                <a:pos x="6368" y="9519"/>
              </a:cxn>
            </a:cxnLst>
            <a:rect l="0" t="0" r="r" b="b"/>
            <a:pathLst>
              <a:path w="16443" h="11487">
                <a:moveTo>
                  <a:pt x="7726" y="0"/>
                </a:moveTo>
                <a:lnTo>
                  <a:pt x="7928" y="4"/>
                </a:lnTo>
                <a:lnTo>
                  <a:pt x="8127" y="17"/>
                </a:lnTo>
                <a:lnTo>
                  <a:pt x="8324" y="38"/>
                </a:lnTo>
                <a:lnTo>
                  <a:pt x="8519" y="68"/>
                </a:lnTo>
                <a:lnTo>
                  <a:pt x="8711" y="105"/>
                </a:lnTo>
                <a:lnTo>
                  <a:pt x="8900" y="150"/>
                </a:lnTo>
                <a:lnTo>
                  <a:pt x="9087" y="203"/>
                </a:lnTo>
                <a:lnTo>
                  <a:pt x="9270" y="263"/>
                </a:lnTo>
                <a:lnTo>
                  <a:pt x="9450" y="331"/>
                </a:lnTo>
                <a:lnTo>
                  <a:pt x="9626" y="406"/>
                </a:lnTo>
                <a:lnTo>
                  <a:pt x="9799" y="487"/>
                </a:lnTo>
                <a:lnTo>
                  <a:pt x="9969" y="576"/>
                </a:lnTo>
                <a:lnTo>
                  <a:pt x="10133" y="670"/>
                </a:lnTo>
                <a:lnTo>
                  <a:pt x="10294" y="772"/>
                </a:lnTo>
                <a:lnTo>
                  <a:pt x="10451" y="880"/>
                </a:lnTo>
                <a:lnTo>
                  <a:pt x="10604" y="994"/>
                </a:lnTo>
                <a:lnTo>
                  <a:pt x="10751" y="1113"/>
                </a:lnTo>
                <a:lnTo>
                  <a:pt x="10893" y="1239"/>
                </a:lnTo>
                <a:lnTo>
                  <a:pt x="11031" y="1370"/>
                </a:lnTo>
                <a:lnTo>
                  <a:pt x="11164" y="1507"/>
                </a:lnTo>
                <a:lnTo>
                  <a:pt x="11291" y="1648"/>
                </a:lnTo>
                <a:lnTo>
                  <a:pt x="11412" y="1795"/>
                </a:lnTo>
                <a:lnTo>
                  <a:pt x="11529" y="1947"/>
                </a:lnTo>
                <a:lnTo>
                  <a:pt x="11640" y="2102"/>
                </a:lnTo>
                <a:lnTo>
                  <a:pt x="11743" y="2264"/>
                </a:lnTo>
                <a:lnTo>
                  <a:pt x="11842" y="2429"/>
                </a:lnTo>
                <a:lnTo>
                  <a:pt x="11934" y="2598"/>
                </a:lnTo>
                <a:lnTo>
                  <a:pt x="12019" y="2772"/>
                </a:lnTo>
                <a:lnTo>
                  <a:pt x="12097" y="2948"/>
                </a:lnTo>
                <a:lnTo>
                  <a:pt x="12169" y="3129"/>
                </a:lnTo>
                <a:lnTo>
                  <a:pt x="12234" y="3314"/>
                </a:lnTo>
                <a:lnTo>
                  <a:pt x="12291" y="3501"/>
                </a:lnTo>
                <a:lnTo>
                  <a:pt x="12320" y="3499"/>
                </a:lnTo>
                <a:lnTo>
                  <a:pt x="12349" y="3498"/>
                </a:lnTo>
                <a:lnTo>
                  <a:pt x="12378" y="3497"/>
                </a:lnTo>
                <a:lnTo>
                  <a:pt x="12407" y="3496"/>
                </a:lnTo>
                <a:lnTo>
                  <a:pt x="12437" y="3495"/>
                </a:lnTo>
                <a:lnTo>
                  <a:pt x="12466" y="3494"/>
                </a:lnTo>
                <a:lnTo>
                  <a:pt x="12496" y="3494"/>
                </a:lnTo>
                <a:lnTo>
                  <a:pt x="12524" y="3494"/>
                </a:lnTo>
                <a:lnTo>
                  <a:pt x="12726" y="3499"/>
                </a:lnTo>
                <a:lnTo>
                  <a:pt x="12924" y="3515"/>
                </a:lnTo>
                <a:lnTo>
                  <a:pt x="13119" y="3540"/>
                </a:lnTo>
                <a:lnTo>
                  <a:pt x="13313" y="3575"/>
                </a:lnTo>
                <a:lnTo>
                  <a:pt x="13502" y="3621"/>
                </a:lnTo>
                <a:lnTo>
                  <a:pt x="13688" y="3674"/>
                </a:lnTo>
                <a:lnTo>
                  <a:pt x="13870" y="3738"/>
                </a:lnTo>
                <a:lnTo>
                  <a:pt x="14047" y="3809"/>
                </a:lnTo>
                <a:lnTo>
                  <a:pt x="14221" y="3889"/>
                </a:lnTo>
                <a:lnTo>
                  <a:pt x="14390" y="3977"/>
                </a:lnTo>
                <a:lnTo>
                  <a:pt x="14554" y="4074"/>
                </a:lnTo>
                <a:lnTo>
                  <a:pt x="14712" y="4179"/>
                </a:lnTo>
                <a:lnTo>
                  <a:pt x="14867" y="4290"/>
                </a:lnTo>
                <a:lnTo>
                  <a:pt x="15015" y="4409"/>
                </a:lnTo>
                <a:lnTo>
                  <a:pt x="15156" y="4535"/>
                </a:lnTo>
                <a:lnTo>
                  <a:pt x="15293" y="4667"/>
                </a:lnTo>
                <a:lnTo>
                  <a:pt x="15423" y="4806"/>
                </a:lnTo>
                <a:lnTo>
                  <a:pt x="15546" y="4951"/>
                </a:lnTo>
                <a:lnTo>
                  <a:pt x="15663" y="5102"/>
                </a:lnTo>
                <a:lnTo>
                  <a:pt x="15772" y="5259"/>
                </a:lnTo>
                <a:lnTo>
                  <a:pt x="15875" y="5421"/>
                </a:lnTo>
                <a:lnTo>
                  <a:pt x="15969" y="5588"/>
                </a:lnTo>
                <a:lnTo>
                  <a:pt x="16056" y="5761"/>
                </a:lnTo>
                <a:lnTo>
                  <a:pt x="16134" y="5938"/>
                </a:lnTo>
                <a:lnTo>
                  <a:pt x="16205" y="6119"/>
                </a:lnTo>
                <a:lnTo>
                  <a:pt x="16266" y="6305"/>
                </a:lnTo>
                <a:lnTo>
                  <a:pt x="16320" y="6494"/>
                </a:lnTo>
                <a:lnTo>
                  <a:pt x="16363" y="6687"/>
                </a:lnTo>
                <a:lnTo>
                  <a:pt x="16398" y="6884"/>
                </a:lnTo>
                <a:lnTo>
                  <a:pt x="16422" y="7083"/>
                </a:lnTo>
                <a:lnTo>
                  <a:pt x="16438" y="7286"/>
                </a:lnTo>
                <a:lnTo>
                  <a:pt x="16443" y="7490"/>
                </a:lnTo>
                <a:lnTo>
                  <a:pt x="16438" y="7688"/>
                </a:lnTo>
                <a:lnTo>
                  <a:pt x="16425" y="7883"/>
                </a:lnTo>
                <a:lnTo>
                  <a:pt x="16401" y="8075"/>
                </a:lnTo>
                <a:lnTo>
                  <a:pt x="16369" y="8264"/>
                </a:lnTo>
                <a:lnTo>
                  <a:pt x="16328" y="8451"/>
                </a:lnTo>
                <a:lnTo>
                  <a:pt x="16280" y="8634"/>
                </a:lnTo>
                <a:lnTo>
                  <a:pt x="16222" y="8813"/>
                </a:lnTo>
                <a:lnTo>
                  <a:pt x="16156" y="8989"/>
                </a:lnTo>
                <a:lnTo>
                  <a:pt x="16083" y="9161"/>
                </a:lnTo>
                <a:lnTo>
                  <a:pt x="16003" y="9328"/>
                </a:lnTo>
                <a:lnTo>
                  <a:pt x="15915" y="9491"/>
                </a:lnTo>
                <a:lnTo>
                  <a:pt x="15820" y="9649"/>
                </a:lnTo>
                <a:lnTo>
                  <a:pt x="15717" y="9802"/>
                </a:lnTo>
                <a:lnTo>
                  <a:pt x="15610" y="9950"/>
                </a:lnTo>
                <a:lnTo>
                  <a:pt x="15494" y="10093"/>
                </a:lnTo>
                <a:lnTo>
                  <a:pt x="15373" y="10230"/>
                </a:lnTo>
                <a:lnTo>
                  <a:pt x="15246" y="10361"/>
                </a:lnTo>
                <a:lnTo>
                  <a:pt x="15113" y="10487"/>
                </a:lnTo>
                <a:lnTo>
                  <a:pt x="14974" y="10606"/>
                </a:lnTo>
                <a:lnTo>
                  <a:pt x="14831" y="10718"/>
                </a:lnTo>
                <a:lnTo>
                  <a:pt x="14682" y="10824"/>
                </a:lnTo>
                <a:lnTo>
                  <a:pt x="14527" y="10923"/>
                </a:lnTo>
                <a:lnTo>
                  <a:pt x="14369" y="11014"/>
                </a:lnTo>
                <a:lnTo>
                  <a:pt x="14206" y="11098"/>
                </a:lnTo>
                <a:lnTo>
                  <a:pt x="14039" y="11176"/>
                </a:lnTo>
                <a:lnTo>
                  <a:pt x="13868" y="11244"/>
                </a:lnTo>
                <a:lnTo>
                  <a:pt x="13693" y="11305"/>
                </a:lnTo>
                <a:lnTo>
                  <a:pt x="13514" y="11357"/>
                </a:lnTo>
                <a:lnTo>
                  <a:pt x="13332" y="11401"/>
                </a:lnTo>
                <a:lnTo>
                  <a:pt x="13147" y="11436"/>
                </a:lnTo>
                <a:lnTo>
                  <a:pt x="12960" y="11462"/>
                </a:lnTo>
                <a:lnTo>
                  <a:pt x="12770" y="11479"/>
                </a:lnTo>
                <a:lnTo>
                  <a:pt x="12770" y="11487"/>
                </a:lnTo>
                <a:lnTo>
                  <a:pt x="12524" y="11487"/>
                </a:lnTo>
                <a:lnTo>
                  <a:pt x="3341" y="11487"/>
                </a:lnTo>
                <a:lnTo>
                  <a:pt x="3079" y="11487"/>
                </a:lnTo>
                <a:lnTo>
                  <a:pt x="3079" y="11477"/>
                </a:lnTo>
                <a:lnTo>
                  <a:pt x="2919" y="11459"/>
                </a:lnTo>
                <a:lnTo>
                  <a:pt x="2760" y="11436"/>
                </a:lnTo>
                <a:lnTo>
                  <a:pt x="2605" y="11404"/>
                </a:lnTo>
                <a:lnTo>
                  <a:pt x="2453" y="11365"/>
                </a:lnTo>
                <a:lnTo>
                  <a:pt x="2303" y="11318"/>
                </a:lnTo>
                <a:lnTo>
                  <a:pt x="2156" y="11265"/>
                </a:lnTo>
                <a:lnTo>
                  <a:pt x="2013" y="11205"/>
                </a:lnTo>
                <a:lnTo>
                  <a:pt x="1872" y="11139"/>
                </a:lnTo>
                <a:lnTo>
                  <a:pt x="1736" y="11067"/>
                </a:lnTo>
                <a:lnTo>
                  <a:pt x="1603" y="10987"/>
                </a:lnTo>
                <a:lnTo>
                  <a:pt x="1474" y="10903"/>
                </a:lnTo>
                <a:lnTo>
                  <a:pt x="1349" y="10813"/>
                </a:lnTo>
                <a:lnTo>
                  <a:pt x="1229" y="10716"/>
                </a:lnTo>
                <a:lnTo>
                  <a:pt x="1113" y="10615"/>
                </a:lnTo>
                <a:lnTo>
                  <a:pt x="1001" y="10508"/>
                </a:lnTo>
                <a:lnTo>
                  <a:pt x="895" y="10396"/>
                </a:lnTo>
                <a:lnTo>
                  <a:pt x="793" y="10280"/>
                </a:lnTo>
                <a:lnTo>
                  <a:pt x="697" y="10159"/>
                </a:lnTo>
                <a:lnTo>
                  <a:pt x="606" y="10033"/>
                </a:lnTo>
                <a:lnTo>
                  <a:pt x="521" y="9903"/>
                </a:lnTo>
                <a:lnTo>
                  <a:pt x="441" y="9769"/>
                </a:lnTo>
                <a:lnTo>
                  <a:pt x="368" y="9631"/>
                </a:lnTo>
                <a:lnTo>
                  <a:pt x="300" y="9490"/>
                </a:lnTo>
                <a:lnTo>
                  <a:pt x="239" y="9345"/>
                </a:lnTo>
                <a:lnTo>
                  <a:pt x="185" y="9197"/>
                </a:lnTo>
                <a:lnTo>
                  <a:pt x="137" y="9044"/>
                </a:lnTo>
                <a:lnTo>
                  <a:pt x="96" y="8890"/>
                </a:lnTo>
                <a:lnTo>
                  <a:pt x="62" y="8733"/>
                </a:lnTo>
                <a:lnTo>
                  <a:pt x="35" y="8573"/>
                </a:lnTo>
                <a:lnTo>
                  <a:pt x="15" y="8410"/>
                </a:lnTo>
                <a:lnTo>
                  <a:pt x="4" y="8246"/>
                </a:lnTo>
                <a:lnTo>
                  <a:pt x="0" y="8079"/>
                </a:lnTo>
                <a:lnTo>
                  <a:pt x="4" y="7916"/>
                </a:lnTo>
                <a:lnTo>
                  <a:pt x="15" y="7754"/>
                </a:lnTo>
                <a:lnTo>
                  <a:pt x="34" y="7596"/>
                </a:lnTo>
                <a:lnTo>
                  <a:pt x="60" y="7439"/>
                </a:lnTo>
                <a:lnTo>
                  <a:pt x="92" y="7284"/>
                </a:lnTo>
                <a:lnTo>
                  <a:pt x="132" y="7132"/>
                </a:lnTo>
                <a:lnTo>
                  <a:pt x="178" y="6983"/>
                </a:lnTo>
                <a:lnTo>
                  <a:pt x="230" y="6837"/>
                </a:lnTo>
                <a:lnTo>
                  <a:pt x="289" y="6694"/>
                </a:lnTo>
                <a:lnTo>
                  <a:pt x="354" y="6556"/>
                </a:lnTo>
                <a:lnTo>
                  <a:pt x="424" y="6420"/>
                </a:lnTo>
                <a:lnTo>
                  <a:pt x="502" y="6287"/>
                </a:lnTo>
                <a:lnTo>
                  <a:pt x="584" y="6159"/>
                </a:lnTo>
                <a:lnTo>
                  <a:pt x="671" y="6034"/>
                </a:lnTo>
                <a:lnTo>
                  <a:pt x="765" y="5914"/>
                </a:lnTo>
                <a:lnTo>
                  <a:pt x="862" y="5799"/>
                </a:lnTo>
                <a:lnTo>
                  <a:pt x="965" y="5688"/>
                </a:lnTo>
                <a:lnTo>
                  <a:pt x="1072" y="5582"/>
                </a:lnTo>
                <a:lnTo>
                  <a:pt x="1184" y="5480"/>
                </a:lnTo>
                <a:lnTo>
                  <a:pt x="1301" y="5384"/>
                </a:lnTo>
                <a:lnTo>
                  <a:pt x="1421" y="5293"/>
                </a:lnTo>
                <a:lnTo>
                  <a:pt x="1546" y="5208"/>
                </a:lnTo>
                <a:lnTo>
                  <a:pt x="1675" y="5128"/>
                </a:lnTo>
                <a:lnTo>
                  <a:pt x="1807" y="5054"/>
                </a:lnTo>
                <a:lnTo>
                  <a:pt x="1942" y="4986"/>
                </a:lnTo>
                <a:lnTo>
                  <a:pt x="2082" y="4924"/>
                </a:lnTo>
                <a:lnTo>
                  <a:pt x="2224" y="4869"/>
                </a:lnTo>
                <a:lnTo>
                  <a:pt x="2369" y="4819"/>
                </a:lnTo>
                <a:lnTo>
                  <a:pt x="2517" y="4777"/>
                </a:lnTo>
                <a:lnTo>
                  <a:pt x="2668" y="4741"/>
                </a:lnTo>
                <a:lnTo>
                  <a:pt x="2821" y="4713"/>
                </a:lnTo>
                <a:lnTo>
                  <a:pt x="2976" y="4692"/>
                </a:lnTo>
                <a:lnTo>
                  <a:pt x="2990" y="4450"/>
                </a:lnTo>
                <a:lnTo>
                  <a:pt x="3015" y="4212"/>
                </a:lnTo>
                <a:lnTo>
                  <a:pt x="3051" y="3976"/>
                </a:lnTo>
                <a:lnTo>
                  <a:pt x="3098" y="3744"/>
                </a:lnTo>
                <a:lnTo>
                  <a:pt x="3156" y="3517"/>
                </a:lnTo>
                <a:lnTo>
                  <a:pt x="3225" y="3295"/>
                </a:lnTo>
                <a:lnTo>
                  <a:pt x="3303" y="3076"/>
                </a:lnTo>
                <a:lnTo>
                  <a:pt x="3391" y="2863"/>
                </a:lnTo>
                <a:lnTo>
                  <a:pt x="3489" y="2655"/>
                </a:lnTo>
                <a:lnTo>
                  <a:pt x="3597" y="2453"/>
                </a:lnTo>
                <a:lnTo>
                  <a:pt x="3713" y="2256"/>
                </a:lnTo>
                <a:lnTo>
                  <a:pt x="3837" y="2065"/>
                </a:lnTo>
                <a:lnTo>
                  <a:pt x="3971" y="1882"/>
                </a:lnTo>
                <a:lnTo>
                  <a:pt x="4113" y="1704"/>
                </a:lnTo>
                <a:lnTo>
                  <a:pt x="4262" y="1535"/>
                </a:lnTo>
                <a:lnTo>
                  <a:pt x="4419" y="1371"/>
                </a:lnTo>
                <a:lnTo>
                  <a:pt x="4583" y="1216"/>
                </a:lnTo>
                <a:lnTo>
                  <a:pt x="4754" y="1069"/>
                </a:lnTo>
                <a:lnTo>
                  <a:pt x="4932" y="930"/>
                </a:lnTo>
                <a:lnTo>
                  <a:pt x="5117" y="800"/>
                </a:lnTo>
                <a:lnTo>
                  <a:pt x="5307" y="677"/>
                </a:lnTo>
                <a:lnTo>
                  <a:pt x="5503" y="565"/>
                </a:lnTo>
                <a:lnTo>
                  <a:pt x="5705" y="462"/>
                </a:lnTo>
                <a:lnTo>
                  <a:pt x="5912" y="368"/>
                </a:lnTo>
                <a:lnTo>
                  <a:pt x="6124" y="284"/>
                </a:lnTo>
                <a:lnTo>
                  <a:pt x="6342" y="211"/>
                </a:lnTo>
                <a:lnTo>
                  <a:pt x="6563" y="147"/>
                </a:lnTo>
                <a:lnTo>
                  <a:pt x="6788" y="95"/>
                </a:lnTo>
                <a:lnTo>
                  <a:pt x="7018" y="54"/>
                </a:lnTo>
                <a:lnTo>
                  <a:pt x="7250" y="25"/>
                </a:lnTo>
                <a:lnTo>
                  <a:pt x="7487" y="6"/>
                </a:lnTo>
                <a:lnTo>
                  <a:pt x="7726" y="0"/>
                </a:lnTo>
                <a:close/>
                <a:moveTo>
                  <a:pt x="9156" y="9528"/>
                </a:moveTo>
                <a:lnTo>
                  <a:pt x="9148" y="9515"/>
                </a:lnTo>
                <a:lnTo>
                  <a:pt x="9141" y="9503"/>
                </a:lnTo>
                <a:lnTo>
                  <a:pt x="9134" y="9491"/>
                </a:lnTo>
                <a:lnTo>
                  <a:pt x="9127" y="9478"/>
                </a:lnTo>
                <a:lnTo>
                  <a:pt x="9106" y="9484"/>
                </a:lnTo>
                <a:lnTo>
                  <a:pt x="9086" y="9491"/>
                </a:lnTo>
                <a:lnTo>
                  <a:pt x="9065" y="9498"/>
                </a:lnTo>
                <a:lnTo>
                  <a:pt x="9045" y="9503"/>
                </a:lnTo>
                <a:lnTo>
                  <a:pt x="9023" y="9509"/>
                </a:lnTo>
                <a:lnTo>
                  <a:pt x="9003" y="9515"/>
                </a:lnTo>
                <a:lnTo>
                  <a:pt x="8982" y="9521"/>
                </a:lnTo>
                <a:lnTo>
                  <a:pt x="8961" y="9528"/>
                </a:lnTo>
                <a:lnTo>
                  <a:pt x="9156" y="9528"/>
                </a:lnTo>
                <a:close/>
                <a:moveTo>
                  <a:pt x="6492" y="9528"/>
                </a:moveTo>
                <a:lnTo>
                  <a:pt x="6464" y="9519"/>
                </a:lnTo>
                <a:lnTo>
                  <a:pt x="6435" y="9511"/>
                </a:lnTo>
                <a:lnTo>
                  <a:pt x="6408" y="9503"/>
                </a:lnTo>
                <a:lnTo>
                  <a:pt x="6379" y="9495"/>
                </a:lnTo>
                <a:lnTo>
                  <a:pt x="6376" y="9503"/>
                </a:lnTo>
                <a:lnTo>
                  <a:pt x="6372" y="9511"/>
                </a:lnTo>
                <a:lnTo>
                  <a:pt x="6368" y="9519"/>
                </a:lnTo>
                <a:lnTo>
                  <a:pt x="6364" y="9528"/>
                </a:lnTo>
                <a:lnTo>
                  <a:pt x="6492" y="9528"/>
                </a:lnTo>
                <a:close/>
              </a:path>
            </a:pathLst>
          </a:cu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buClr>
                <a:srgbClr val="CC9900"/>
              </a:buClr>
              <a:defRPr/>
            </a:pPr>
            <a:endParaRPr lang="zh-CN" altLang="en-US" sz="1200">
              <a:solidFill>
                <a:schemeClr val="lt1"/>
              </a:solidFill>
              <a:latin typeface="Akkurat" pitchFamily="2" charset="0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291266" y="6440751"/>
            <a:ext cx="587934" cy="216024"/>
          </a:xfrm>
          <a:prstGeom prst="roundRect">
            <a:avLst/>
          </a:prstGeom>
          <a:gradFill flip="none" rotWithShape="1">
            <a:gsLst>
              <a:gs pos="0">
                <a:srgbClr val="92D050"/>
              </a:gs>
              <a:gs pos="10000">
                <a:srgbClr val="92D050">
                  <a:alpha val="51000"/>
                </a:srgbClr>
              </a:gs>
              <a:gs pos="83000">
                <a:srgbClr val="92D050">
                  <a:alpha val="11000"/>
                </a:srgbClr>
              </a:gs>
            </a:gsLst>
            <a:lin ang="5400000" scaled="1"/>
            <a:tileRect/>
          </a:gradFill>
          <a:ln w="6350">
            <a:gradFill>
              <a:gsLst>
                <a:gs pos="0">
                  <a:srgbClr val="92D050"/>
                </a:gs>
                <a:gs pos="50000">
                  <a:srgbClr val="92D050"/>
                </a:gs>
                <a:gs pos="100000">
                  <a:srgbClr val="92D05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buClr>
                <a:schemeClr val="bg1"/>
              </a:buClr>
              <a:buSzPct val="60000"/>
              <a:defRPr/>
            </a:pPr>
            <a:r>
              <a:rPr lang="en-US" altLang="zh-CN" sz="1200" kern="0" dirty="0" err="1">
                <a:solidFill>
                  <a:prstClr val="white"/>
                </a:solidFill>
                <a:latin typeface="Akkurat Pro" panose="020B0504020101020102" pitchFamily="34" charset="0"/>
                <a:sym typeface="???? Bold" charset="0"/>
              </a:rPr>
              <a:t>vGW</a:t>
            </a:r>
            <a:endParaRPr lang="zh-CN" altLang="en-US" sz="1200" kern="0" dirty="0">
              <a:solidFill>
                <a:prstClr val="white"/>
              </a:solidFill>
              <a:latin typeface="Akkurat Pro" panose="020B0504020101020102" pitchFamily="34" charset="0"/>
              <a:sym typeface="???? Bold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943118" y="6546573"/>
            <a:ext cx="14108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H="1" flipV="1">
            <a:off x="7584070" y="5772918"/>
            <a:ext cx="2452735" cy="758070"/>
          </a:xfrm>
          <a:prstGeom prst="straightConnector1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3" name="Freeform 187"/>
          <p:cNvSpPr>
            <a:spLocks noEditPoints="1"/>
          </p:cNvSpPr>
          <p:nvPr/>
        </p:nvSpPr>
        <p:spPr bwMode="auto">
          <a:xfrm>
            <a:off x="10170596" y="6032382"/>
            <a:ext cx="544472" cy="489747"/>
          </a:xfrm>
          <a:custGeom>
            <a:avLst/>
            <a:gdLst>
              <a:gd name="T0" fmla="*/ 150 w 188"/>
              <a:gd name="T1" fmla="*/ 89 h 174"/>
              <a:gd name="T2" fmla="*/ 137 w 188"/>
              <a:gd name="T3" fmla="*/ 168 h 174"/>
              <a:gd name="T4" fmla="*/ 113 w 188"/>
              <a:gd name="T5" fmla="*/ 122 h 174"/>
              <a:gd name="T6" fmla="*/ 77 w 188"/>
              <a:gd name="T7" fmla="*/ 119 h 174"/>
              <a:gd name="T8" fmla="*/ 74 w 188"/>
              <a:gd name="T9" fmla="*/ 168 h 174"/>
              <a:gd name="T10" fmla="*/ 38 w 188"/>
              <a:gd name="T11" fmla="*/ 155 h 174"/>
              <a:gd name="T12" fmla="*/ 35 w 188"/>
              <a:gd name="T13" fmla="*/ 86 h 174"/>
              <a:gd name="T14" fmla="*/ 32 w 188"/>
              <a:gd name="T15" fmla="*/ 155 h 174"/>
              <a:gd name="T16" fmla="*/ 137 w 188"/>
              <a:gd name="T17" fmla="*/ 174 h 174"/>
              <a:gd name="T18" fmla="*/ 156 w 188"/>
              <a:gd name="T19" fmla="*/ 89 h 174"/>
              <a:gd name="T20" fmla="*/ 107 w 188"/>
              <a:gd name="T21" fmla="*/ 168 h 174"/>
              <a:gd name="T22" fmla="*/ 80 w 188"/>
              <a:gd name="T23" fmla="*/ 125 h 174"/>
              <a:gd name="T24" fmla="*/ 107 w 188"/>
              <a:gd name="T25" fmla="*/ 168 h 174"/>
              <a:gd name="T26" fmla="*/ 161 w 188"/>
              <a:gd name="T27" fmla="*/ 48 h 174"/>
              <a:gd name="T28" fmla="*/ 155 w 188"/>
              <a:gd name="T29" fmla="*/ 12 h 174"/>
              <a:gd name="T30" fmla="*/ 137 w 188"/>
              <a:gd name="T31" fmla="*/ 1 h 174"/>
              <a:gd name="T32" fmla="*/ 126 w 188"/>
              <a:gd name="T33" fmla="*/ 20 h 174"/>
              <a:gd name="T34" fmla="*/ 124 w 188"/>
              <a:gd name="T35" fmla="*/ 21 h 174"/>
              <a:gd name="T36" fmla="*/ 96 w 188"/>
              <a:gd name="T37" fmla="*/ 1 h 174"/>
              <a:gd name="T38" fmla="*/ 92 w 188"/>
              <a:gd name="T39" fmla="*/ 1 h 174"/>
              <a:gd name="T40" fmla="*/ 5 w 188"/>
              <a:gd name="T41" fmla="*/ 64 h 174"/>
              <a:gd name="T42" fmla="*/ 3 w 188"/>
              <a:gd name="T43" fmla="*/ 79 h 174"/>
              <a:gd name="T44" fmla="*/ 15 w 188"/>
              <a:gd name="T45" fmla="*/ 88 h 174"/>
              <a:gd name="T46" fmla="*/ 16 w 188"/>
              <a:gd name="T47" fmla="*/ 88 h 174"/>
              <a:gd name="T48" fmla="*/ 94 w 188"/>
              <a:gd name="T49" fmla="*/ 32 h 174"/>
              <a:gd name="T50" fmla="*/ 172 w 188"/>
              <a:gd name="T51" fmla="*/ 88 h 174"/>
              <a:gd name="T52" fmla="*/ 182 w 188"/>
              <a:gd name="T53" fmla="*/ 83 h 174"/>
              <a:gd name="T54" fmla="*/ 182 w 188"/>
              <a:gd name="T55" fmla="*/ 64 h 174"/>
              <a:gd name="T56" fmla="*/ 177 w 188"/>
              <a:gd name="T57" fmla="*/ 80 h 174"/>
              <a:gd name="T58" fmla="*/ 96 w 188"/>
              <a:gd name="T59" fmla="*/ 26 h 174"/>
              <a:gd name="T60" fmla="*/ 92 w 188"/>
              <a:gd name="T61" fmla="*/ 26 h 174"/>
              <a:gd name="T62" fmla="*/ 11 w 188"/>
              <a:gd name="T63" fmla="*/ 80 h 174"/>
              <a:gd name="T64" fmla="*/ 7 w 188"/>
              <a:gd name="T65" fmla="*/ 72 h 174"/>
              <a:gd name="T66" fmla="*/ 89 w 188"/>
              <a:gd name="T67" fmla="*/ 11 h 174"/>
              <a:gd name="T68" fmla="*/ 98 w 188"/>
              <a:gd name="T69" fmla="*/ 10 h 174"/>
              <a:gd name="T70" fmla="*/ 125 w 188"/>
              <a:gd name="T71" fmla="*/ 28 h 174"/>
              <a:gd name="T72" fmla="*/ 132 w 188"/>
              <a:gd name="T73" fmla="*/ 12 h 174"/>
              <a:gd name="T74" fmla="*/ 144 w 188"/>
              <a:gd name="T75" fmla="*/ 7 h 174"/>
              <a:gd name="T76" fmla="*/ 149 w 188"/>
              <a:gd name="T77" fmla="*/ 38 h 174"/>
              <a:gd name="T78" fmla="*/ 179 w 188"/>
              <a:gd name="T79" fmla="*/ 6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8" h="174">
                <a:moveTo>
                  <a:pt x="153" y="86"/>
                </a:moveTo>
                <a:cubicBezTo>
                  <a:pt x="151" y="86"/>
                  <a:pt x="150" y="87"/>
                  <a:pt x="150" y="89"/>
                </a:cubicBezTo>
                <a:cubicBezTo>
                  <a:pt x="150" y="155"/>
                  <a:pt x="150" y="155"/>
                  <a:pt x="150" y="155"/>
                </a:cubicBezTo>
                <a:cubicBezTo>
                  <a:pt x="150" y="162"/>
                  <a:pt x="144" y="168"/>
                  <a:pt x="137" y="168"/>
                </a:cubicBezTo>
                <a:cubicBezTo>
                  <a:pt x="113" y="168"/>
                  <a:pt x="113" y="168"/>
                  <a:pt x="113" y="168"/>
                </a:cubicBezTo>
                <a:cubicBezTo>
                  <a:pt x="113" y="122"/>
                  <a:pt x="113" y="122"/>
                  <a:pt x="113" y="122"/>
                </a:cubicBezTo>
                <a:cubicBezTo>
                  <a:pt x="113" y="121"/>
                  <a:pt x="112" y="119"/>
                  <a:pt x="110" y="119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6" y="119"/>
                  <a:pt x="74" y="121"/>
                  <a:pt x="74" y="122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51" y="168"/>
                  <a:pt x="51" y="168"/>
                  <a:pt x="51" y="168"/>
                </a:cubicBezTo>
                <a:cubicBezTo>
                  <a:pt x="44" y="168"/>
                  <a:pt x="38" y="162"/>
                  <a:pt x="38" y="155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7"/>
                  <a:pt x="37" y="86"/>
                  <a:pt x="35" y="86"/>
                </a:cubicBezTo>
                <a:cubicBezTo>
                  <a:pt x="33" y="86"/>
                  <a:pt x="32" y="87"/>
                  <a:pt x="32" y="89"/>
                </a:cubicBezTo>
                <a:cubicBezTo>
                  <a:pt x="32" y="155"/>
                  <a:pt x="32" y="155"/>
                  <a:pt x="32" y="155"/>
                </a:cubicBezTo>
                <a:cubicBezTo>
                  <a:pt x="32" y="166"/>
                  <a:pt x="41" y="174"/>
                  <a:pt x="51" y="174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47" y="174"/>
                  <a:pt x="156" y="166"/>
                  <a:pt x="156" y="155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56" y="87"/>
                  <a:pt x="154" y="86"/>
                  <a:pt x="153" y="86"/>
                </a:cubicBezTo>
                <a:close/>
                <a:moveTo>
                  <a:pt x="107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7" y="125"/>
                  <a:pt x="107" y="125"/>
                  <a:pt x="107" y="125"/>
                </a:cubicBezTo>
                <a:lnTo>
                  <a:pt x="107" y="168"/>
                </a:lnTo>
                <a:close/>
                <a:moveTo>
                  <a:pt x="182" y="64"/>
                </a:moveTo>
                <a:cubicBezTo>
                  <a:pt x="161" y="48"/>
                  <a:pt x="161" y="48"/>
                  <a:pt x="161" y="48"/>
                </a:cubicBezTo>
                <a:cubicBezTo>
                  <a:pt x="158" y="46"/>
                  <a:pt x="155" y="41"/>
                  <a:pt x="155" y="38"/>
                </a:cubicBezTo>
                <a:cubicBezTo>
                  <a:pt x="155" y="12"/>
                  <a:pt x="155" y="12"/>
                  <a:pt x="155" y="12"/>
                </a:cubicBezTo>
                <a:cubicBezTo>
                  <a:pt x="155" y="6"/>
                  <a:pt x="150" y="1"/>
                  <a:pt x="144" y="1"/>
                </a:cubicBezTo>
                <a:cubicBezTo>
                  <a:pt x="137" y="1"/>
                  <a:pt x="137" y="1"/>
                  <a:pt x="137" y="1"/>
                </a:cubicBezTo>
                <a:cubicBezTo>
                  <a:pt x="131" y="1"/>
                  <a:pt x="126" y="6"/>
                  <a:pt x="126" y="12"/>
                </a:cubicBezTo>
                <a:cubicBezTo>
                  <a:pt x="126" y="20"/>
                  <a:pt x="126" y="20"/>
                  <a:pt x="126" y="20"/>
                </a:cubicBezTo>
                <a:cubicBezTo>
                  <a:pt x="126" y="22"/>
                  <a:pt x="125" y="22"/>
                  <a:pt x="125" y="22"/>
                </a:cubicBezTo>
                <a:cubicBezTo>
                  <a:pt x="125" y="22"/>
                  <a:pt x="125" y="22"/>
                  <a:pt x="124" y="21"/>
                </a:cubicBezTo>
                <a:cubicBezTo>
                  <a:pt x="101" y="5"/>
                  <a:pt x="101" y="5"/>
                  <a:pt x="101" y="5"/>
                </a:cubicBezTo>
                <a:cubicBezTo>
                  <a:pt x="99" y="3"/>
                  <a:pt x="96" y="2"/>
                  <a:pt x="96" y="1"/>
                </a:cubicBezTo>
                <a:cubicBezTo>
                  <a:pt x="95" y="1"/>
                  <a:pt x="95" y="0"/>
                  <a:pt x="94" y="0"/>
                </a:cubicBezTo>
                <a:cubicBezTo>
                  <a:pt x="93" y="0"/>
                  <a:pt x="92" y="1"/>
                  <a:pt x="92" y="1"/>
                </a:cubicBezTo>
                <a:cubicBezTo>
                  <a:pt x="91" y="2"/>
                  <a:pt x="89" y="4"/>
                  <a:pt x="85" y="6"/>
                </a:cubicBezTo>
                <a:cubicBezTo>
                  <a:pt x="5" y="64"/>
                  <a:pt x="5" y="64"/>
                  <a:pt x="5" y="64"/>
                </a:cubicBezTo>
                <a:cubicBezTo>
                  <a:pt x="3" y="65"/>
                  <a:pt x="1" y="68"/>
                  <a:pt x="1" y="71"/>
                </a:cubicBezTo>
                <a:cubicBezTo>
                  <a:pt x="0" y="74"/>
                  <a:pt x="1" y="77"/>
                  <a:pt x="3" y="79"/>
                </a:cubicBezTo>
                <a:cubicBezTo>
                  <a:pt x="6" y="83"/>
                  <a:pt x="6" y="83"/>
                  <a:pt x="6" y="83"/>
                </a:cubicBezTo>
                <a:cubicBezTo>
                  <a:pt x="8" y="86"/>
                  <a:pt x="11" y="88"/>
                  <a:pt x="15" y="88"/>
                </a:cubicBezTo>
                <a:cubicBezTo>
                  <a:pt x="15" y="88"/>
                  <a:pt x="15" y="88"/>
                  <a:pt x="15" y="88"/>
                </a:cubicBezTo>
                <a:cubicBezTo>
                  <a:pt x="15" y="88"/>
                  <a:pt x="16" y="88"/>
                  <a:pt x="16" y="88"/>
                </a:cubicBezTo>
                <a:cubicBezTo>
                  <a:pt x="17" y="88"/>
                  <a:pt x="17" y="88"/>
                  <a:pt x="17" y="87"/>
                </a:cubicBezTo>
                <a:cubicBezTo>
                  <a:pt x="94" y="32"/>
                  <a:pt x="94" y="32"/>
                  <a:pt x="94" y="32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1" y="88"/>
                  <a:pt x="171" y="88"/>
                  <a:pt x="172" y="88"/>
                </a:cubicBezTo>
                <a:cubicBezTo>
                  <a:pt x="172" y="88"/>
                  <a:pt x="173" y="88"/>
                  <a:pt x="173" y="88"/>
                </a:cubicBezTo>
                <a:cubicBezTo>
                  <a:pt x="177" y="88"/>
                  <a:pt x="180" y="86"/>
                  <a:pt x="182" y="83"/>
                </a:cubicBezTo>
                <a:cubicBezTo>
                  <a:pt x="185" y="79"/>
                  <a:pt x="185" y="79"/>
                  <a:pt x="185" y="79"/>
                </a:cubicBezTo>
                <a:cubicBezTo>
                  <a:pt x="188" y="74"/>
                  <a:pt x="187" y="67"/>
                  <a:pt x="182" y="64"/>
                </a:cubicBezTo>
                <a:close/>
                <a:moveTo>
                  <a:pt x="180" y="76"/>
                </a:moveTo>
                <a:cubicBezTo>
                  <a:pt x="177" y="80"/>
                  <a:pt x="177" y="80"/>
                  <a:pt x="177" y="80"/>
                </a:cubicBezTo>
                <a:cubicBezTo>
                  <a:pt x="176" y="81"/>
                  <a:pt x="175" y="82"/>
                  <a:pt x="173" y="82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5" y="25"/>
                  <a:pt x="93" y="25"/>
                  <a:pt x="92" y="26"/>
                </a:cubicBezTo>
                <a:cubicBezTo>
                  <a:pt x="15" y="82"/>
                  <a:pt x="15" y="82"/>
                  <a:pt x="15" y="82"/>
                </a:cubicBezTo>
                <a:cubicBezTo>
                  <a:pt x="13" y="82"/>
                  <a:pt x="12" y="81"/>
                  <a:pt x="11" y="80"/>
                </a:cubicBezTo>
                <a:cubicBezTo>
                  <a:pt x="8" y="76"/>
                  <a:pt x="8" y="76"/>
                  <a:pt x="8" y="76"/>
                </a:cubicBezTo>
                <a:cubicBezTo>
                  <a:pt x="7" y="75"/>
                  <a:pt x="7" y="73"/>
                  <a:pt x="7" y="72"/>
                </a:cubicBezTo>
                <a:cubicBezTo>
                  <a:pt x="7" y="70"/>
                  <a:pt x="8" y="69"/>
                  <a:pt x="9" y="69"/>
                </a:cubicBezTo>
                <a:cubicBezTo>
                  <a:pt x="89" y="11"/>
                  <a:pt x="89" y="11"/>
                  <a:pt x="89" y="11"/>
                </a:cubicBezTo>
                <a:cubicBezTo>
                  <a:pt x="91" y="9"/>
                  <a:pt x="93" y="8"/>
                  <a:pt x="94" y="7"/>
                </a:cubicBezTo>
                <a:cubicBezTo>
                  <a:pt x="95" y="8"/>
                  <a:pt x="96" y="9"/>
                  <a:pt x="98" y="10"/>
                </a:cubicBezTo>
                <a:cubicBezTo>
                  <a:pt x="120" y="26"/>
                  <a:pt x="120" y="26"/>
                  <a:pt x="120" y="26"/>
                </a:cubicBezTo>
                <a:cubicBezTo>
                  <a:pt x="122" y="27"/>
                  <a:pt x="124" y="28"/>
                  <a:pt x="125" y="28"/>
                </a:cubicBezTo>
                <a:cubicBezTo>
                  <a:pt x="128" y="28"/>
                  <a:pt x="132" y="26"/>
                  <a:pt x="132" y="20"/>
                </a:cubicBezTo>
                <a:cubicBezTo>
                  <a:pt x="132" y="12"/>
                  <a:pt x="132" y="12"/>
                  <a:pt x="132" y="12"/>
                </a:cubicBezTo>
                <a:cubicBezTo>
                  <a:pt x="132" y="9"/>
                  <a:pt x="134" y="7"/>
                  <a:pt x="137" y="7"/>
                </a:cubicBezTo>
                <a:cubicBezTo>
                  <a:pt x="144" y="7"/>
                  <a:pt x="144" y="7"/>
                  <a:pt x="144" y="7"/>
                </a:cubicBezTo>
                <a:cubicBezTo>
                  <a:pt x="147" y="7"/>
                  <a:pt x="149" y="9"/>
                  <a:pt x="149" y="12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9" y="43"/>
                  <a:pt x="153" y="50"/>
                  <a:pt x="157" y="53"/>
                </a:cubicBezTo>
                <a:cubicBezTo>
                  <a:pt x="179" y="69"/>
                  <a:pt x="179" y="69"/>
                  <a:pt x="179" y="69"/>
                </a:cubicBezTo>
                <a:cubicBezTo>
                  <a:pt x="181" y="70"/>
                  <a:pt x="182" y="73"/>
                  <a:pt x="180" y="76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10160293" y="6475102"/>
            <a:ext cx="893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London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35" name="Freeform 187"/>
          <p:cNvSpPr>
            <a:spLocks noEditPoints="1"/>
          </p:cNvSpPr>
          <p:nvPr/>
        </p:nvSpPr>
        <p:spPr bwMode="auto">
          <a:xfrm>
            <a:off x="1114275" y="6117502"/>
            <a:ext cx="544472" cy="489747"/>
          </a:xfrm>
          <a:custGeom>
            <a:avLst/>
            <a:gdLst>
              <a:gd name="T0" fmla="*/ 150 w 188"/>
              <a:gd name="T1" fmla="*/ 89 h 174"/>
              <a:gd name="T2" fmla="*/ 137 w 188"/>
              <a:gd name="T3" fmla="*/ 168 h 174"/>
              <a:gd name="T4" fmla="*/ 113 w 188"/>
              <a:gd name="T5" fmla="*/ 122 h 174"/>
              <a:gd name="T6" fmla="*/ 77 w 188"/>
              <a:gd name="T7" fmla="*/ 119 h 174"/>
              <a:gd name="T8" fmla="*/ 74 w 188"/>
              <a:gd name="T9" fmla="*/ 168 h 174"/>
              <a:gd name="T10" fmla="*/ 38 w 188"/>
              <a:gd name="T11" fmla="*/ 155 h 174"/>
              <a:gd name="T12" fmla="*/ 35 w 188"/>
              <a:gd name="T13" fmla="*/ 86 h 174"/>
              <a:gd name="T14" fmla="*/ 32 w 188"/>
              <a:gd name="T15" fmla="*/ 155 h 174"/>
              <a:gd name="T16" fmla="*/ 137 w 188"/>
              <a:gd name="T17" fmla="*/ 174 h 174"/>
              <a:gd name="T18" fmla="*/ 156 w 188"/>
              <a:gd name="T19" fmla="*/ 89 h 174"/>
              <a:gd name="T20" fmla="*/ 107 w 188"/>
              <a:gd name="T21" fmla="*/ 168 h 174"/>
              <a:gd name="T22" fmla="*/ 80 w 188"/>
              <a:gd name="T23" fmla="*/ 125 h 174"/>
              <a:gd name="T24" fmla="*/ 107 w 188"/>
              <a:gd name="T25" fmla="*/ 168 h 174"/>
              <a:gd name="T26" fmla="*/ 161 w 188"/>
              <a:gd name="T27" fmla="*/ 48 h 174"/>
              <a:gd name="T28" fmla="*/ 155 w 188"/>
              <a:gd name="T29" fmla="*/ 12 h 174"/>
              <a:gd name="T30" fmla="*/ 137 w 188"/>
              <a:gd name="T31" fmla="*/ 1 h 174"/>
              <a:gd name="T32" fmla="*/ 126 w 188"/>
              <a:gd name="T33" fmla="*/ 20 h 174"/>
              <a:gd name="T34" fmla="*/ 124 w 188"/>
              <a:gd name="T35" fmla="*/ 21 h 174"/>
              <a:gd name="T36" fmla="*/ 96 w 188"/>
              <a:gd name="T37" fmla="*/ 1 h 174"/>
              <a:gd name="T38" fmla="*/ 92 w 188"/>
              <a:gd name="T39" fmla="*/ 1 h 174"/>
              <a:gd name="T40" fmla="*/ 5 w 188"/>
              <a:gd name="T41" fmla="*/ 64 h 174"/>
              <a:gd name="T42" fmla="*/ 3 w 188"/>
              <a:gd name="T43" fmla="*/ 79 h 174"/>
              <a:gd name="T44" fmla="*/ 15 w 188"/>
              <a:gd name="T45" fmla="*/ 88 h 174"/>
              <a:gd name="T46" fmla="*/ 16 w 188"/>
              <a:gd name="T47" fmla="*/ 88 h 174"/>
              <a:gd name="T48" fmla="*/ 94 w 188"/>
              <a:gd name="T49" fmla="*/ 32 h 174"/>
              <a:gd name="T50" fmla="*/ 172 w 188"/>
              <a:gd name="T51" fmla="*/ 88 h 174"/>
              <a:gd name="T52" fmla="*/ 182 w 188"/>
              <a:gd name="T53" fmla="*/ 83 h 174"/>
              <a:gd name="T54" fmla="*/ 182 w 188"/>
              <a:gd name="T55" fmla="*/ 64 h 174"/>
              <a:gd name="T56" fmla="*/ 177 w 188"/>
              <a:gd name="T57" fmla="*/ 80 h 174"/>
              <a:gd name="T58" fmla="*/ 96 w 188"/>
              <a:gd name="T59" fmla="*/ 26 h 174"/>
              <a:gd name="T60" fmla="*/ 92 w 188"/>
              <a:gd name="T61" fmla="*/ 26 h 174"/>
              <a:gd name="T62" fmla="*/ 11 w 188"/>
              <a:gd name="T63" fmla="*/ 80 h 174"/>
              <a:gd name="T64" fmla="*/ 7 w 188"/>
              <a:gd name="T65" fmla="*/ 72 h 174"/>
              <a:gd name="T66" fmla="*/ 89 w 188"/>
              <a:gd name="T67" fmla="*/ 11 h 174"/>
              <a:gd name="T68" fmla="*/ 98 w 188"/>
              <a:gd name="T69" fmla="*/ 10 h 174"/>
              <a:gd name="T70" fmla="*/ 125 w 188"/>
              <a:gd name="T71" fmla="*/ 28 h 174"/>
              <a:gd name="T72" fmla="*/ 132 w 188"/>
              <a:gd name="T73" fmla="*/ 12 h 174"/>
              <a:gd name="T74" fmla="*/ 144 w 188"/>
              <a:gd name="T75" fmla="*/ 7 h 174"/>
              <a:gd name="T76" fmla="*/ 149 w 188"/>
              <a:gd name="T77" fmla="*/ 38 h 174"/>
              <a:gd name="T78" fmla="*/ 179 w 188"/>
              <a:gd name="T79" fmla="*/ 6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8" h="174">
                <a:moveTo>
                  <a:pt x="153" y="86"/>
                </a:moveTo>
                <a:cubicBezTo>
                  <a:pt x="151" y="86"/>
                  <a:pt x="150" y="87"/>
                  <a:pt x="150" y="89"/>
                </a:cubicBezTo>
                <a:cubicBezTo>
                  <a:pt x="150" y="155"/>
                  <a:pt x="150" y="155"/>
                  <a:pt x="150" y="155"/>
                </a:cubicBezTo>
                <a:cubicBezTo>
                  <a:pt x="150" y="162"/>
                  <a:pt x="144" y="168"/>
                  <a:pt x="137" y="168"/>
                </a:cubicBezTo>
                <a:cubicBezTo>
                  <a:pt x="113" y="168"/>
                  <a:pt x="113" y="168"/>
                  <a:pt x="113" y="168"/>
                </a:cubicBezTo>
                <a:cubicBezTo>
                  <a:pt x="113" y="122"/>
                  <a:pt x="113" y="122"/>
                  <a:pt x="113" y="122"/>
                </a:cubicBezTo>
                <a:cubicBezTo>
                  <a:pt x="113" y="121"/>
                  <a:pt x="112" y="119"/>
                  <a:pt x="110" y="119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6" y="119"/>
                  <a:pt x="74" y="121"/>
                  <a:pt x="74" y="122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51" y="168"/>
                  <a:pt x="51" y="168"/>
                  <a:pt x="51" y="168"/>
                </a:cubicBezTo>
                <a:cubicBezTo>
                  <a:pt x="44" y="168"/>
                  <a:pt x="38" y="162"/>
                  <a:pt x="38" y="155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7"/>
                  <a:pt x="37" y="86"/>
                  <a:pt x="35" y="86"/>
                </a:cubicBezTo>
                <a:cubicBezTo>
                  <a:pt x="33" y="86"/>
                  <a:pt x="32" y="87"/>
                  <a:pt x="32" y="89"/>
                </a:cubicBezTo>
                <a:cubicBezTo>
                  <a:pt x="32" y="155"/>
                  <a:pt x="32" y="155"/>
                  <a:pt x="32" y="155"/>
                </a:cubicBezTo>
                <a:cubicBezTo>
                  <a:pt x="32" y="166"/>
                  <a:pt x="41" y="174"/>
                  <a:pt x="51" y="174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47" y="174"/>
                  <a:pt x="156" y="166"/>
                  <a:pt x="156" y="155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56" y="87"/>
                  <a:pt x="154" y="86"/>
                  <a:pt x="153" y="86"/>
                </a:cubicBezTo>
                <a:close/>
                <a:moveTo>
                  <a:pt x="107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7" y="125"/>
                  <a:pt x="107" y="125"/>
                  <a:pt x="107" y="125"/>
                </a:cubicBezTo>
                <a:lnTo>
                  <a:pt x="107" y="168"/>
                </a:lnTo>
                <a:close/>
                <a:moveTo>
                  <a:pt x="182" y="64"/>
                </a:moveTo>
                <a:cubicBezTo>
                  <a:pt x="161" y="48"/>
                  <a:pt x="161" y="48"/>
                  <a:pt x="161" y="48"/>
                </a:cubicBezTo>
                <a:cubicBezTo>
                  <a:pt x="158" y="46"/>
                  <a:pt x="155" y="41"/>
                  <a:pt x="155" y="38"/>
                </a:cubicBezTo>
                <a:cubicBezTo>
                  <a:pt x="155" y="12"/>
                  <a:pt x="155" y="12"/>
                  <a:pt x="155" y="12"/>
                </a:cubicBezTo>
                <a:cubicBezTo>
                  <a:pt x="155" y="6"/>
                  <a:pt x="150" y="1"/>
                  <a:pt x="144" y="1"/>
                </a:cubicBezTo>
                <a:cubicBezTo>
                  <a:pt x="137" y="1"/>
                  <a:pt x="137" y="1"/>
                  <a:pt x="137" y="1"/>
                </a:cubicBezTo>
                <a:cubicBezTo>
                  <a:pt x="131" y="1"/>
                  <a:pt x="126" y="6"/>
                  <a:pt x="126" y="12"/>
                </a:cubicBezTo>
                <a:cubicBezTo>
                  <a:pt x="126" y="20"/>
                  <a:pt x="126" y="20"/>
                  <a:pt x="126" y="20"/>
                </a:cubicBezTo>
                <a:cubicBezTo>
                  <a:pt x="126" y="22"/>
                  <a:pt x="125" y="22"/>
                  <a:pt x="125" y="22"/>
                </a:cubicBezTo>
                <a:cubicBezTo>
                  <a:pt x="125" y="22"/>
                  <a:pt x="125" y="22"/>
                  <a:pt x="124" y="21"/>
                </a:cubicBezTo>
                <a:cubicBezTo>
                  <a:pt x="101" y="5"/>
                  <a:pt x="101" y="5"/>
                  <a:pt x="101" y="5"/>
                </a:cubicBezTo>
                <a:cubicBezTo>
                  <a:pt x="99" y="3"/>
                  <a:pt x="96" y="2"/>
                  <a:pt x="96" y="1"/>
                </a:cubicBezTo>
                <a:cubicBezTo>
                  <a:pt x="95" y="1"/>
                  <a:pt x="95" y="0"/>
                  <a:pt x="94" y="0"/>
                </a:cubicBezTo>
                <a:cubicBezTo>
                  <a:pt x="93" y="0"/>
                  <a:pt x="92" y="1"/>
                  <a:pt x="92" y="1"/>
                </a:cubicBezTo>
                <a:cubicBezTo>
                  <a:pt x="91" y="2"/>
                  <a:pt x="89" y="4"/>
                  <a:pt x="85" y="6"/>
                </a:cubicBezTo>
                <a:cubicBezTo>
                  <a:pt x="5" y="64"/>
                  <a:pt x="5" y="64"/>
                  <a:pt x="5" y="64"/>
                </a:cubicBezTo>
                <a:cubicBezTo>
                  <a:pt x="3" y="65"/>
                  <a:pt x="1" y="68"/>
                  <a:pt x="1" y="71"/>
                </a:cubicBezTo>
                <a:cubicBezTo>
                  <a:pt x="0" y="74"/>
                  <a:pt x="1" y="77"/>
                  <a:pt x="3" y="79"/>
                </a:cubicBezTo>
                <a:cubicBezTo>
                  <a:pt x="6" y="83"/>
                  <a:pt x="6" y="83"/>
                  <a:pt x="6" y="83"/>
                </a:cubicBezTo>
                <a:cubicBezTo>
                  <a:pt x="8" y="86"/>
                  <a:pt x="11" y="88"/>
                  <a:pt x="15" y="88"/>
                </a:cubicBezTo>
                <a:cubicBezTo>
                  <a:pt x="15" y="88"/>
                  <a:pt x="15" y="88"/>
                  <a:pt x="15" y="88"/>
                </a:cubicBezTo>
                <a:cubicBezTo>
                  <a:pt x="15" y="88"/>
                  <a:pt x="16" y="88"/>
                  <a:pt x="16" y="88"/>
                </a:cubicBezTo>
                <a:cubicBezTo>
                  <a:pt x="17" y="88"/>
                  <a:pt x="17" y="88"/>
                  <a:pt x="17" y="87"/>
                </a:cubicBezTo>
                <a:cubicBezTo>
                  <a:pt x="94" y="32"/>
                  <a:pt x="94" y="32"/>
                  <a:pt x="94" y="32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1" y="88"/>
                  <a:pt x="171" y="88"/>
                  <a:pt x="172" y="88"/>
                </a:cubicBezTo>
                <a:cubicBezTo>
                  <a:pt x="172" y="88"/>
                  <a:pt x="173" y="88"/>
                  <a:pt x="173" y="88"/>
                </a:cubicBezTo>
                <a:cubicBezTo>
                  <a:pt x="177" y="88"/>
                  <a:pt x="180" y="86"/>
                  <a:pt x="182" y="83"/>
                </a:cubicBezTo>
                <a:cubicBezTo>
                  <a:pt x="185" y="79"/>
                  <a:pt x="185" y="79"/>
                  <a:pt x="185" y="79"/>
                </a:cubicBezTo>
                <a:cubicBezTo>
                  <a:pt x="188" y="74"/>
                  <a:pt x="187" y="67"/>
                  <a:pt x="182" y="64"/>
                </a:cubicBezTo>
                <a:close/>
                <a:moveTo>
                  <a:pt x="180" y="76"/>
                </a:moveTo>
                <a:cubicBezTo>
                  <a:pt x="177" y="80"/>
                  <a:pt x="177" y="80"/>
                  <a:pt x="177" y="80"/>
                </a:cubicBezTo>
                <a:cubicBezTo>
                  <a:pt x="176" y="81"/>
                  <a:pt x="175" y="82"/>
                  <a:pt x="173" y="82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5" y="25"/>
                  <a:pt x="93" y="25"/>
                  <a:pt x="92" y="26"/>
                </a:cubicBezTo>
                <a:cubicBezTo>
                  <a:pt x="15" y="82"/>
                  <a:pt x="15" y="82"/>
                  <a:pt x="15" y="82"/>
                </a:cubicBezTo>
                <a:cubicBezTo>
                  <a:pt x="13" y="82"/>
                  <a:pt x="12" y="81"/>
                  <a:pt x="11" y="80"/>
                </a:cubicBezTo>
                <a:cubicBezTo>
                  <a:pt x="8" y="76"/>
                  <a:pt x="8" y="76"/>
                  <a:pt x="8" y="76"/>
                </a:cubicBezTo>
                <a:cubicBezTo>
                  <a:pt x="7" y="75"/>
                  <a:pt x="7" y="73"/>
                  <a:pt x="7" y="72"/>
                </a:cubicBezTo>
                <a:cubicBezTo>
                  <a:pt x="7" y="70"/>
                  <a:pt x="8" y="69"/>
                  <a:pt x="9" y="69"/>
                </a:cubicBezTo>
                <a:cubicBezTo>
                  <a:pt x="89" y="11"/>
                  <a:pt x="89" y="11"/>
                  <a:pt x="89" y="11"/>
                </a:cubicBezTo>
                <a:cubicBezTo>
                  <a:pt x="91" y="9"/>
                  <a:pt x="93" y="8"/>
                  <a:pt x="94" y="7"/>
                </a:cubicBezTo>
                <a:cubicBezTo>
                  <a:pt x="95" y="8"/>
                  <a:pt x="96" y="9"/>
                  <a:pt x="98" y="10"/>
                </a:cubicBezTo>
                <a:cubicBezTo>
                  <a:pt x="120" y="26"/>
                  <a:pt x="120" y="26"/>
                  <a:pt x="120" y="26"/>
                </a:cubicBezTo>
                <a:cubicBezTo>
                  <a:pt x="122" y="27"/>
                  <a:pt x="124" y="28"/>
                  <a:pt x="125" y="28"/>
                </a:cubicBezTo>
                <a:cubicBezTo>
                  <a:pt x="128" y="28"/>
                  <a:pt x="132" y="26"/>
                  <a:pt x="132" y="20"/>
                </a:cubicBezTo>
                <a:cubicBezTo>
                  <a:pt x="132" y="12"/>
                  <a:pt x="132" y="12"/>
                  <a:pt x="132" y="12"/>
                </a:cubicBezTo>
                <a:cubicBezTo>
                  <a:pt x="132" y="9"/>
                  <a:pt x="134" y="7"/>
                  <a:pt x="137" y="7"/>
                </a:cubicBezTo>
                <a:cubicBezTo>
                  <a:pt x="144" y="7"/>
                  <a:pt x="144" y="7"/>
                  <a:pt x="144" y="7"/>
                </a:cubicBezTo>
                <a:cubicBezTo>
                  <a:pt x="147" y="7"/>
                  <a:pt x="149" y="9"/>
                  <a:pt x="149" y="12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9" y="43"/>
                  <a:pt x="153" y="50"/>
                  <a:pt x="157" y="53"/>
                </a:cubicBezTo>
                <a:cubicBezTo>
                  <a:pt x="179" y="69"/>
                  <a:pt x="179" y="69"/>
                  <a:pt x="179" y="69"/>
                </a:cubicBezTo>
                <a:cubicBezTo>
                  <a:pt x="181" y="70"/>
                  <a:pt x="182" y="73"/>
                  <a:pt x="180" y="76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6889675" y="6463572"/>
            <a:ext cx="3647638" cy="35459"/>
          </a:xfrm>
          <a:prstGeom prst="line">
            <a:avLst/>
          </a:prstGeom>
          <a:ln w="28575">
            <a:solidFill>
              <a:srgbClr val="FFFF0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2" descr="Image result for vodafone logo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7" r="26587" b="26231"/>
          <a:stretch/>
        </p:blipFill>
        <p:spPr bwMode="auto">
          <a:xfrm>
            <a:off x="9114111" y="477466"/>
            <a:ext cx="586293" cy="51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Image result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8" t="32418" r="60546" b="32418"/>
          <a:stretch/>
        </p:blipFill>
        <p:spPr bwMode="auto">
          <a:xfrm>
            <a:off x="2755307" y="432021"/>
            <a:ext cx="565592" cy="52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标题 1"/>
          <p:cNvSpPr>
            <a:spLocks noGrp="1"/>
          </p:cNvSpPr>
          <p:nvPr>
            <p:ph type="ctrTitle"/>
          </p:nvPr>
        </p:nvSpPr>
        <p:spPr>
          <a:xfrm>
            <a:off x="143090" y="-40200"/>
            <a:ext cx="11061701" cy="600359"/>
          </a:xfrm>
        </p:spPr>
        <p:txBody>
          <a:bodyPr>
            <a:noAutofit/>
          </a:bodyPr>
          <a:lstStyle/>
          <a:p>
            <a:pPr>
              <a:lnSpc>
                <a:spcPts val="4300"/>
              </a:lnSpc>
            </a:pPr>
            <a:r>
              <a:rPr lang="en-US" altLang="zh-CN" sz="2400" b="1" dirty="0">
                <a:solidFill>
                  <a:srgbClr val="FFFF00"/>
                </a:solidFill>
                <a:ea typeface="微软雅黑" panose="020B0503020204020204" pitchFamily="34" charset="-122"/>
                <a:cs typeface="+mn-cs"/>
              </a:rPr>
              <a:t>How CCVPN works with ONAP</a:t>
            </a:r>
            <a:endParaRPr lang="zh-CN" altLang="en-US" sz="2400" b="1" dirty="0">
              <a:solidFill>
                <a:srgbClr val="FFFF00"/>
              </a:solidFill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774583" y="4795394"/>
            <a:ext cx="2856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Topology Discovery</a:t>
            </a:r>
          </a:p>
        </p:txBody>
      </p:sp>
      <p:sp>
        <p:nvSpPr>
          <p:cNvPr id="57" name="矩形 56"/>
          <p:cNvSpPr/>
          <p:nvPr/>
        </p:nvSpPr>
        <p:spPr>
          <a:xfrm>
            <a:off x="4761762" y="4796595"/>
            <a:ext cx="2977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Service Provisioning</a:t>
            </a:r>
          </a:p>
        </p:txBody>
      </p:sp>
      <p:sp>
        <p:nvSpPr>
          <p:cNvPr id="58" name="矩形 57"/>
          <p:cNvSpPr/>
          <p:nvPr/>
        </p:nvSpPr>
        <p:spPr>
          <a:xfrm>
            <a:off x="5226091" y="4810682"/>
            <a:ext cx="1915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Closed Loop</a:t>
            </a: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70704" y="1159475"/>
            <a:ext cx="5831355" cy="3589606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1875" y="1147486"/>
            <a:ext cx="5886720" cy="3623687"/>
          </a:xfrm>
          <a:prstGeom prst="rect">
            <a:avLst/>
          </a:prstGeom>
        </p:spPr>
      </p:pic>
      <p:sp>
        <p:nvSpPr>
          <p:cNvPr id="63" name="圆角矩形 62"/>
          <p:cNvSpPr/>
          <p:nvPr/>
        </p:nvSpPr>
        <p:spPr>
          <a:xfrm>
            <a:off x="5483215" y="1696758"/>
            <a:ext cx="494988" cy="2095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直接箭头连接符 67"/>
          <p:cNvCxnSpPr/>
          <p:nvPr/>
        </p:nvCxnSpPr>
        <p:spPr>
          <a:xfrm flipV="1">
            <a:off x="3217267" y="4725938"/>
            <a:ext cx="20461" cy="1359598"/>
          </a:xfrm>
          <a:prstGeom prst="straightConnector1">
            <a:avLst/>
          </a:prstGeom>
          <a:ln w="28575"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/>
          <p:cNvCxnSpPr/>
          <p:nvPr/>
        </p:nvCxnSpPr>
        <p:spPr>
          <a:xfrm flipV="1">
            <a:off x="8617867" y="4661620"/>
            <a:ext cx="0" cy="1360463"/>
          </a:xfrm>
          <a:prstGeom prst="straightConnector1">
            <a:avLst/>
          </a:prstGeom>
          <a:ln w="28575"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图片 8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1067" y="1132333"/>
            <a:ext cx="5849591" cy="3618010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98641" y="1185352"/>
            <a:ext cx="5794059" cy="3583662"/>
          </a:xfrm>
          <a:prstGeom prst="rect">
            <a:avLst/>
          </a:prstGeom>
        </p:spPr>
      </p:pic>
      <p:sp>
        <p:nvSpPr>
          <p:cNvPr id="85" name="圆角矩形 84"/>
          <p:cNvSpPr/>
          <p:nvPr/>
        </p:nvSpPr>
        <p:spPr>
          <a:xfrm>
            <a:off x="1386511" y="2013673"/>
            <a:ext cx="4344198" cy="32380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圆角矩形 85"/>
          <p:cNvSpPr/>
          <p:nvPr/>
        </p:nvSpPr>
        <p:spPr>
          <a:xfrm>
            <a:off x="7434260" y="2013846"/>
            <a:ext cx="4344198" cy="32380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直接连接符 88"/>
          <p:cNvCxnSpPr/>
          <p:nvPr/>
        </p:nvCxnSpPr>
        <p:spPr>
          <a:xfrm flipV="1">
            <a:off x="8877914" y="4610880"/>
            <a:ext cx="0" cy="1474656"/>
          </a:xfrm>
          <a:prstGeom prst="line">
            <a:avLst/>
          </a:prstGeom>
          <a:ln w="28575">
            <a:solidFill>
              <a:srgbClr val="FFC000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flipH="1">
            <a:off x="5899958" y="2175353"/>
            <a:ext cx="1497198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任意多边形 105"/>
          <p:cNvSpPr/>
          <p:nvPr/>
        </p:nvSpPr>
        <p:spPr>
          <a:xfrm>
            <a:off x="1381539" y="6454491"/>
            <a:ext cx="4769882" cy="294346"/>
          </a:xfrm>
          <a:custGeom>
            <a:avLst/>
            <a:gdLst>
              <a:gd name="connsiteX0" fmla="*/ 0 w 4731026"/>
              <a:gd name="connsiteY0" fmla="*/ 25822 h 294346"/>
              <a:gd name="connsiteX1" fmla="*/ 1709531 w 4731026"/>
              <a:gd name="connsiteY1" fmla="*/ 25822 h 294346"/>
              <a:gd name="connsiteX2" fmla="*/ 2077278 w 4731026"/>
              <a:gd name="connsiteY2" fmla="*/ 294179 h 294346"/>
              <a:gd name="connsiteX3" fmla="*/ 2425148 w 4731026"/>
              <a:gd name="connsiteY3" fmla="*/ 65579 h 294346"/>
              <a:gd name="connsiteX4" fmla="*/ 4731026 w 4731026"/>
              <a:gd name="connsiteY4" fmla="*/ 35761 h 294346"/>
              <a:gd name="connsiteX5" fmla="*/ 4731026 w 4731026"/>
              <a:gd name="connsiteY5" fmla="*/ 35761 h 29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31026" h="294346">
                <a:moveTo>
                  <a:pt x="0" y="25822"/>
                </a:moveTo>
                <a:cubicBezTo>
                  <a:pt x="681659" y="3459"/>
                  <a:pt x="1363318" y="-18904"/>
                  <a:pt x="1709531" y="25822"/>
                </a:cubicBezTo>
                <a:cubicBezTo>
                  <a:pt x="2055744" y="70548"/>
                  <a:pt x="1958009" y="287553"/>
                  <a:pt x="2077278" y="294179"/>
                </a:cubicBezTo>
                <a:cubicBezTo>
                  <a:pt x="2196548" y="300805"/>
                  <a:pt x="1982857" y="108649"/>
                  <a:pt x="2425148" y="65579"/>
                </a:cubicBezTo>
                <a:cubicBezTo>
                  <a:pt x="2867439" y="22509"/>
                  <a:pt x="4731026" y="35761"/>
                  <a:pt x="4731026" y="35761"/>
                </a:cubicBezTo>
                <a:lnTo>
                  <a:pt x="4731026" y="35761"/>
                </a:lnTo>
              </a:path>
            </a:pathLst>
          </a:custGeom>
          <a:noFill/>
          <a:ln>
            <a:solidFill>
              <a:srgbClr val="FFFF00"/>
            </a:solidFill>
            <a:prstDash val="dash"/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圆角矩形 107"/>
          <p:cNvSpPr/>
          <p:nvPr/>
        </p:nvSpPr>
        <p:spPr>
          <a:xfrm>
            <a:off x="5274601" y="2139319"/>
            <a:ext cx="203493" cy="13834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" name="图片 10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6987" y="710153"/>
            <a:ext cx="7473600" cy="4040401"/>
          </a:xfrm>
          <a:prstGeom prst="rect">
            <a:avLst/>
          </a:prstGeom>
        </p:spPr>
      </p:pic>
      <p:sp>
        <p:nvSpPr>
          <p:cNvPr id="110" name="线形标注 1 109"/>
          <p:cNvSpPr/>
          <p:nvPr/>
        </p:nvSpPr>
        <p:spPr>
          <a:xfrm>
            <a:off x="4621672" y="1476233"/>
            <a:ext cx="816497" cy="268412"/>
          </a:xfrm>
          <a:prstGeom prst="borderCallout1">
            <a:avLst>
              <a:gd name="adj1" fmla="val 16869"/>
              <a:gd name="adj2" fmla="val 106776"/>
              <a:gd name="adj3" fmla="val 137761"/>
              <a:gd name="adj4" fmla="val 228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FFC000"/>
                </a:solidFill>
              </a:rPr>
              <a:t>Cross link1</a:t>
            </a:r>
          </a:p>
        </p:txBody>
      </p:sp>
      <p:cxnSp>
        <p:nvCxnSpPr>
          <p:cNvPr id="116" name="直接箭头连接符 115"/>
          <p:cNvCxnSpPr/>
          <p:nvPr/>
        </p:nvCxnSpPr>
        <p:spPr>
          <a:xfrm>
            <a:off x="3320899" y="4789570"/>
            <a:ext cx="360040" cy="0"/>
          </a:xfrm>
          <a:prstGeom prst="straightConnector1">
            <a:avLst/>
          </a:prstGeom>
          <a:ln w="28575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任意多边形 128"/>
          <p:cNvSpPr/>
          <p:nvPr/>
        </p:nvSpPr>
        <p:spPr>
          <a:xfrm>
            <a:off x="1401417" y="6241603"/>
            <a:ext cx="4681331" cy="280417"/>
          </a:xfrm>
          <a:custGeom>
            <a:avLst/>
            <a:gdLst>
              <a:gd name="connsiteX0" fmla="*/ 4681331 w 4681331"/>
              <a:gd name="connsiteY0" fmla="*/ 248649 h 280417"/>
              <a:gd name="connsiteX1" fmla="*/ 2494722 w 4681331"/>
              <a:gd name="connsiteY1" fmla="*/ 258588 h 280417"/>
              <a:gd name="connsiteX2" fmla="*/ 2007705 w 4681331"/>
              <a:gd name="connsiteY2" fmla="*/ 171 h 280417"/>
              <a:gd name="connsiteX3" fmla="*/ 1540566 w 4681331"/>
              <a:gd name="connsiteY3" fmla="*/ 218832 h 280417"/>
              <a:gd name="connsiteX4" fmla="*/ 0 w 4681331"/>
              <a:gd name="connsiteY4" fmla="*/ 228771 h 28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1331" h="280417">
                <a:moveTo>
                  <a:pt x="4681331" y="248649"/>
                </a:moveTo>
                <a:cubicBezTo>
                  <a:pt x="3810828" y="274325"/>
                  <a:pt x="2940326" y="300001"/>
                  <a:pt x="2494722" y="258588"/>
                </a:cubicBezTo>
                <a:cubicBezTo>
                  <a:pt x="2049118" y="217175"/>
                  <a:pt x="2166731" y="6797"/>
                  <a:pt x="2007705" y="171"/>
                </a:cubicBezTo>
                <a:cubicBezTo>
                  <a:pt x="1848679" y="-6455"/>
                  <a:pt x="1875183" y="180732"/>
                  <a:pt x="1540566" y="218832"/>
                </a:cubicBezTo>
                <a:cubicBezTo>
                  <a:pt x="1205949" y="256932"/>
                  <a:pt x="0" y="228771"/>
                  <a:pt x="0" y="228771"/>
                </a:cubicBezTo>
              </a:path>
            </a:pathLst>
          </a:custGeom>
          <a:noFill/>
          <a:ln>
            <a:solidFill>
              <a:srgbClr val="FFFF00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线形标注 1 129"/>
          <p:cNvSpPr/>
          <p:nvPr/>
        </p:nvSpPr>
        <p:spPr>
          <a:xfrm>
            <a:off x="4618164" y="1476233"/>
            <a:ext cx="816497" cy="268412"/>
          </a:xfrm>
          <a:prstGeom prst="borderCallout1">
            <a:avLst>
              <a:gd name="adj1" fmla="val 16869"/>
              <a:gd name="adj2" fmla="val 106776"/>
              <a:gd name="adj3" fmla="val 137761"/>
              <a:gd name="adj4" fmla="val 228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FFC000"/>
                </a:solidFill>
              </a:rPr>
              <a:t>Cross link2</a:t>
            </a:r>
          </a:p>
        </p:txBody>
      </p:sp>
      <p:cxnSp>
        <p:nvCxnSpPr>
          <p:cNvPr id="132" name="直接箭头连接符 131"/>
          <p:cNvCxnSpPr/>
          <p:nvPr/>
        </p:nvCxnSpPr>
        <p:spPr>
          <a:xfrm flipH="1">
            <a:off x="3693683" y="4776812"/>
            <a:ext cx="21490" cy="1317278"/>
          </a:xfrm>
          <a:prstGeom prst="straightConnector1">
            <a:avLst/>
          </a:prstGeom>
          <a:ln w="28575"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箭头连接符 133"/>
          <p:cNvCxnSpPr/>
          <p:nvPr/>
        </p:nvCxnSpPr>
        <p:spPr>
          <a:xfrm flipH="1">
            <a:off x="3696518" y="4800224"/>
            <a:ext cx="21490" cy="1317278"/>
          </a:xfrm>
          <a:prstGeom prst="straightConnector1">
            <a:avLst/>
          </a:prstGeom>
          <a:ln w="28575"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57715" y="559971"/>
            <a:ext cx="8613056" cy="475630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418" y="6018685"/>
            <a:ext cx="643490" cy="39413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53154" y="1177246"/>
            <a:ext cx="5811468" cy="3504057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394214" y="1172098"/>
            <a:ext cx="5705455" cy="34754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1085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791"/>
    </mc:Choice>
    <mc:Fallback xmlns="">
      <p:transition spd="slow" advTm="587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xit" presetSubtype="3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22" presetClass="entr" presetSubtype="1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000"/>
                            </p:stCondLst>
                            <p:childTnLst>
                              <p:par>
                                <p:cTn id="87" presetID="2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0"/>
                            </p:stCondLst>
                            <p:childTnLst>
                              <p:par>
                                <p:cTn id="91" presetID="22" presetClass="entr" presetSubtype="8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0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5" presetID="22" presetClass="entr" presetSubtype="1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9" presetID="22" presetClass="entr" presetSubtype="8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7500"/>
                            </p:stCondLst>
                            <p:childTnLst>
                              <p:par>
                                <p:cTn id="15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7" presetID="2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9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6500"/>
                            </p:stCondLst>
                            <p:childTnLst>
                              <p:par>
                                <p:cTn id="17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7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6" grpId="0"/>
      <p:bldP spid="57" grpId="0"/>
      <p:bldP spid="57" grpId="1"/>
      <p:bldP spid="58" grpId="0"/>
      <p:bldP spid="63" grpId="0" animBg="1"/>
      <p:bldP spid="85" grpId="0" animBg="1"/>
      <p:bldP spid="85" grpId="1" animBg="1"/>
      <p:bldP spid="86" grpId="0" animBg="1"/>
      <p:bldP spid="86" grpId="1" animBg="1"/>
      <p:bldP spid="106" grpId="0" animBg="1"/>
      <p:bldP spid="106" grpId="1" animBg="1"/>
      <p:bldP spid="108" grpId="0" animBg="1"/>
      <p:bldP spid="110" grpId="0" animBg="1"/>
      <p:bldP spid="110" grpId="1" animBg="1"/>
      <p:bldP spid="129" grpId="0" animBg="1"/>
      <p:bldP spid="1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圆角矩形 50"/>
          <p:cNvSpPr/>
          <p:nvPr/>
        </p:nvSpPr>
        <p:spPr>
          <a:xfrm>
            <a:off x="4234381" y="981522"/>
            <a:ext cx="7703171" cy="4159957"/>
          </a:xfrm>
          <a:prstGeom prst="roundRect">
            <a:avLst>
              <a:gd name="adj" fmla="val 2215"/>
            </a:avLst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CC9900"/>
              </a:buClr>
              <a:defRPr/>
            </a:pPr>
            <a:endParaRPr lang="zh-CN" altLang="en-US" sz="1400"/>
          </a:p>
        </p:txBody>
      </p:sp>
      <p:pic>
        <p:nvPicPr>
          <p:cNvPr id="45" name="Picture 7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9375" y="1296552"/>
            <a:ext cx="7535117" cy="36454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4363" y="272798"/>
            <a:ext cx="11061701" cy="600359"/>
          </a:xfrm>
        </p:spPr>
        <p:txBody>
          <a:bodyPr>
            <a:noAutofit/>
          </a:bodyPr>
          <a:lstStyle/>
          <a:p>
            <a:pPr>
              <a:lnSpc>
                <a:spcPts val="4300"/>
              </a:lnSpc>
            </a:pPr>
            <a:r>
              <a:rPr lang="en-US" altLang="zh-CN" sz="2400" b="1" dirty="0">
                <a:solidFill>
                  <a:srgbClr val="FFFF00"/>
                </a:solidFill>
                <a:ea typeface="微软雅黑" panose="020B0503020204020204" pitchFamily="34" charset="-122"/>
                <a:cs typeface="+mn-cs"/>
              </a:rPr>
              <a:t>How to make it work: </a:t>
            </a:r>
            <a:r>
              <a:rPr lang="en-US" sz="2400" b="1" dirty="0">
                <a:solidFill>
                  <a:srgbClr val="FFFF00"/>
                </a:solidFill>
                <a:ea typeface="微软雅黑" panose="020B0503020204020204" pitchFamily="34" charset="-122"/>
                <a:cs typeface="+mn-cs"/>
              </a:rPr>
              <a:t>C</a:t>
            </a:r>
            <a:r>
              <a:rPr lang="en-US" altLang="zh-CN" sz="2400" b="1" dirty="0">
                <a:solidFill>
                  <a:srgbClr val="FFFF00"/>
                </a:solidFill>
                <a:ea typeface="微软雅黑" panose="020B0503020204020204" pitchFamily="34" charset="-122"/>
                <a:cs typeface="+mn-cs"/>
              </a:rPr>
              <a:t>odeless Solution For CCVPN</a:t>
            </a:r>
            <a:endParaRPr lang="zh-CN" altLang="en-US" sz="2400" b="1" dirty="0">
              <a:solidFill>
                <a:srgbClr val="FFFF00"/>
              </a:solidFill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2" name="椭圆 161"/>
          <p:cNvSpPr/>
          <p:nvPr/>
        </p:nvSpPr>
        <p:spPr>
          <a:xfrm>
            <a:off x="493500" y="5735650"/>
            <a:ext cx="223200" cy="2222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Akkurat" pitchFamily="2" charset="0"/>
              </a:rPr>
              <a:t>1</a:t>
            </a:r>
            <a:endParaRPr lang="zh-CN" altLang="en-US" sz="1800" b="1" dirty="0">
              <a:solidFill>
                <a:schemeClr val="bg1"/>
              </a:solidFill>
              <a:latin typeface="Akkurat" pitchFamily="2" charset="0"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667202" y="5735650"/>
            <a:ext cx="2969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prstClr val="white"/>
                </a:solidFill>
                <a:latin typeface="Akkurat" pitchFamily="2" charset="0"/>
              </a:rPr>
              <a:t>Model-based VF</a:t>
            </a:r>
            <a:r>
              <a:rPr lang="zh-CN" altLang="en-US" sz="1800" dirty="0">
                <a:solidFill>
                  <a:prstClr val="white"/>
                </a:solidFill>
                <a:latin typeface="Akkurat" pitchFamily="2" charset="0"/>
              </a:rPr>
              <a:t> </a:t>
            </a:r>
            <a:r>
              <a:rPr lang="en-US" altLang="zh-CN" sz="1800" dirty="0">
                <a:solidFill>
                  <a:prstClr val="white"/>
                </a:solidFill>
                <a:latin typeface="Akkurat" pitchFamily="2" charset="0"/>
              </a:rPr>
              <a:t>Onboarding</a:t>
            </a:r>
            <a:endParaRPr lang="zh-CN" altLang="en-US" sz="1800" dirty="0">
              <a:solidFill>
                <a:prstClr val="white"/>
              </a:solidFill>
              <a:latin typeface="Akkurat" pitchFamily="2" charset="0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3574754" y="5735650"/>
            <a:ext cx="223200" cy="2222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Akkurat" pitchFamily="2" charset="0"/>
              </a:rPr>
              <a:t>2</a:t>
            </a:r>
            <a:endParaRPr lang="zh-CN" altLang="en-US" sz="1800" b="1" dirty="0">
              <a:solidFill>
                <a:schemeClr val="bg1"/>
              </a:solidFill>
              <a:latin typeface="Akkurat" pitchFamily="2" charset="0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752947" y="5735650"/>
            <a:ext cx="214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prstClr val="white"/>
                </a:solidFill>
                <a:latin typeface="Akkurat" pitchFamily="2" charset="0"/>
              </a:rPr>
              <a:t>Service Design</a:t>
            </a:r>
            <a:endParaRPr lang="zh-CN" altLang="en-US" sz="1800" dirty="0">
              <a:solidFill>
                <a:prstClr val="white"/>
              </a:solidFill>
              <a:latin typeface="Akkurat" pitchFamily="2" charset="0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5790718" y="2182404"/>
            <a:ext cx="223200" cy="2222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Akkurat" pitchFamily="2" charset="0"/>
              </a:rPr>
              <a:t>2</a:t>
            </a:r>
            <a:endParaRPr lang="zh-CN" altLang="en-US" sz="1800" b="1" dirty="0">
              <a:solidFill>
                <a:schemeClr val="bg1"/>
              </a:solidFill>
              <a:latin typeface="Akkurat" pitchFamily="2" charset="0"/>
            </a:endParaRPr>
          </a:p>
        </p:txBody>
      </p:sp>
      <p:sp>
        <p:nvSpPr>
          <p:cNvPr id="154" name="椭圆 153"/>
          <p:cNvSpPr/>
          <p:nvPr/>
        </p:nvSpPr>
        <p:spPr>
          <a:xfrm>
            <a:off x="4793627" y="1961961"/>
            <a:ext cx="223200" cy="2222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Akkurat" pitchFamily="2" charset="0"/>
              </a:rPr>
              <a:t>1</a:t>
            </a:r>
            <a:endParaRPr lang="zh-CN" altLang="en-US" sz="1800" b="1" dirty="0">
              <a:solidFill>
                <a:schemeClr val="bg1"/>
              </a:solidFill>
              <a:latin typeface="Akkurat" pitchFamily="2" charset="0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5885399" y="2741273"/>
            <a:ext cx="223200" cy="2222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Akkurat" pitchFamily="2" charset="0"/>
              </a:rPr>
              <a:t>3</a:t>
            </a:r>
            <a:endParaRPr lang="zh-CN" altLang="en-US" sz="1800" b="1" dirty="0">
              <a:solidFill>
                <a:schemeClr val="bg1"/>
              </a:solidFill>
              <a:latin typeface="Akkurat" pitchFamily="2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5779426" y="2477400"/>
            <a:ext cx="223200" cy="2222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Akkurat" pitchFamily="2" charset="0"/>
              </a:rPr>
              <a:t>4</a:t>
            </a:r>
            <a:endParaRPr lang="zh-CN" altLang="en-US" sz="1800" b="1" dirty="0">
              <a:solidFill>
                <a:schemeClr val="bg1"/>
              </a:solidFill>
              <a:latin typeface="Akkurat" pitchFamily="2" charset="0"/>
            </a:endParaRPr>
          </a:p>
        </p:txBody>
      </p:sp>
      <p:cxnSp>
        <p:nvCxnSpPr>
          <p:cNvPr id="8" name="直接连接符 7"/>
          <p:cNvCxnSpPr>
            <a:stCxn id="11" idx="3"/>
          </p:cNvCxnSpPr>
          <p:nvPr/>
        </p:nvCxnSpPr>
        <p:spPr>
          <a:xfrm flipV="1">
            <a:off x="2999061" y="1511054"/>
            <a:ext cx="1235320" cy="820507"/>
          </a:xfrm>
          <a:prstGeom prst="line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3010353" y="2476449"/>
            <a:ext cx="1224028" cy="1892024"/>
          </a:xfrm>
          <a:prstGeom prst="line">
            <a:avLst/>
          </a:prstGeom>
          <a:gradFill flip="none" rotWithShape="1">
            <a:gsLst>
              <a:gs pos="48000">
                <a:srgbClr val="21DFE9">
                  <a:alpha val="0"/>
                </a:srgbClr>
              </a:gs>
              <a:gs pos="100000">
                <a:srgbClr val="21DFE9">
                  <a:alpha val="12000"/>
                </a:srgbClr>
              </a:gs>
            </a:gsLst>
            <a:lin ang="5400000" scaled="1"/>
            <a:tileRect/>
          </a:gradFill>
          <a:ln w="3175">
            <a:gradFill>
              <a:gsLst>
                <a:gs pos="0">
                  <a:srgbClr val="4BF0F0">
                    <a:alpha val="51000"/>
                  </a:srgbClr>
                </a:gs>
                <a:gs pos="50000">
                  <a:srgbClr val="4BF0F0">
                    <a:alpha val="25000"/>
                  </a:srgbClr>
                </a:gs>
                <a:gs pos="100000">
                  <a:srgbClr val="4BF0F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3752947" y="2073094"/>
            <a:ext cx="1040680" cy="12007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5025823" y="2132726"/>
            <a:ext cx="753603" cy="160811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stCxn id="92" idx="6"/>
          </p:cNvCxnSpPr>
          <p:nvPr/>
        </p:nvCxnSpPr>
        <p:spPr>
          <a:xfrm flipV="1">
            <a:off x="6013918" y="2073094"/>
            <a:ext cx="2963989" cy="220444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192931" y="1799105"/>
            <a:ext cx="3752341" cy="2840184"/>
            <a:chOff x="521923" y="1413570"/>
            <a:chExt cx="4752527" cy="3427091"/>
          </a:xfrm>
        </p:grpSpPr>
        <p:sp>
          <p:nvSpPr>
            <p:cNvPr id="6" name="圆角矩形 5"/>
            <p:cNvSpPr/>
            <p:nvPr/>
          </p:nvSpPr>
          <p:spPr>
            <a:xfrm>
              <a:off x="521923" y="1413570"/>
              <a:ext cx="4752527" cy="3427091"/>
            </a:xfrm>
            <a:prstGeom prst="roundRect">
              <a:avLst>
                <a:gd name="adj" fmla="val 2215"/>
              </a:avLst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rgbClr val="CC9900"/>
                </a:buClr>
                <a:defRPr/>
              </a:pPr>
              <a:endParaRPr lang="zh-CN" altLang="en-US" sz="1000"/>
            </a:p>
          </p:txBody>
        </p:sp>
        <p:sp>
          <p:nvSpPr>
            <p:cNvPr id="4" name="椭圆 3"/>
            <p:cNvSpPr/>
            <p:nvPr/>
          </p:nvSpPr>
          <p:spPr>
            <a:xfrm>
              <a:off x="1291798" y="3945774"/>
              <a:ext cx="1058689" cy="668994"/>
            </a:xfrm>
            <a:prstGeom prst="ellipse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buClr>
                  <a:srgbClr val="CC9900"/>
                </a:buClr>
                <a:defRPr/>
              </a:pPr>
              <a:r>
                <a:rPr lang="en-US" altLang="zh-CN" sz="1200" dirty="0">
                  <a:latin typeface="Akkurat" pitchFamily="2" charset="0"/>
                </a:rPr>
                <a:t>OTN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1200" dirty="0">
                  <a:latin typeface="Akkurat" pitchFamily="2" charset="0"/>
                </a:rPr>
                <a:t>Domain1</a:t>
              </a:r>
              <a:endParaRPr lang="zh-CN" altLang="en-US" sz="1200" dirty="0">
                <a:latin typeface="Akkurat" pitchFamily="2" charset="0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578226" y="3945774"/>
              <a:ext cx="1058689" cy="668994"/>
            </a:xfrm>
            <a:prstGeom prst="ellipse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buClr>
                  <a:srgbClr val="CC9900"/>
                </a:buClr>
                <a:defRPr/>
              </a:pPr>
              <a:r>
                <a:rPr lang="en-US" altLang="zh-CN" sz="1200" dirty="0">
                  <a:latin typeface="Akkurat" pitchFamily="2" charset="0"/>
                </a:rPr>
                <a:t>OTN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1200" dirty="0">
                  <a:latin typeface="Akkurat" pitchFamily="2" charset="0"/>
                </a:rPr>
                <a:t>Domain2</a:t>
              </a:r>
              <a:endParaRPr lang="zh-CN" altLang="en-US" sz="1200" dirty="0">
                <a:latin typeface="Akkurat" pitchFamily="2" charset="0"/>
              </a:endParaRPr>
            </a:p>
          </p:txBody>
        </p:sp>
        <p:sp>
          <p:nvSpPr>
            <p:cNvPr id="10" name="立方体 9"/>
            <p:cNvSpPr/>
            <p:nvPr/>
          </p:nvSpPr>
          <p:spPr>
            <a:xfrm>
              <a:off x="643726" y="4177521"/>
              <a:ext cx="432048" cy="216024"/>
            </a:xfrm>
            <a:prstGeom prst="cube">
              <a:avLst/>
            </a:prstGeom>
            <a:gradFill flip="none" rotWithShape="1">
              <a:gsLst>
                <a:gs pos="0">
                  <a:srgbClr val="92D050"/>
                </a:gs>
                <a:gs pos="10000">
                  <a:srgbClr val="92D050">
                    <a:alpha val="51000"/>
                  </a:srgbClr>
                </a:gs>
                <a:gs pos="83000">
                  <a:srgbClr val="92D050">
                    <a:alpha val="11000"/>
                  </a:srgbClr>
                </a:gs>
              </a:gsLst>
              <a:lin ang="5400000" scaled="1"/>
              <a:tileRect/>
            </a:gradFill>
            <a:ln w="6350">
              <a:gradFill>
                <a:gsLst>
                  <a:gs pos="0">
                    <a:srgbClr val="92D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buClr>
                  <a:schemeClr val="bg1"/>
                </a:buClr>
                <a:buSzPct val="60000"/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Akkurat Pro" panose="020B0504020101020102" pitchFamily="34" charset="0"/>
                  <a:sym typeface="???? Bold" charset="0"/>
                </a:rPr>
                <a:t>CPE</a:t>
              </a:r>
              <a:endParaRPr lang="zh-CN" altLang="en-US" sz="1200" kern="0" dirty="0">
                <a:solidFill>
                  <a:prstClr val="white"/>
                </a:solidFill>
                <a:latin typeface="Akkurat Pro" panose="020B0504020101020102" pitchFamily="34" charset="0"/>
                <a:sym typeface="???? Bold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2139114" y="1816614"/>
              <a:ext cx="1936913" cy="478880"/>
            </a:xfrm>
            <a:prstGeom prst="roundRect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rgbClr val="CC9900"/>
                </a:buClr>
                <a:defRPr/>
              </a:pPr>
              <a:endParaRPr lang="zh-CN" altLang="en-US" sz="1400" dirty="0"/>
            </a:p>
          </p:txBody>
        </p:sp>
        <p:cxnSp>
          <p:nvCxnSpPr>
            <p:cNvPr id="13" name="直接箭头连接符 12"/>
            <p:cNvCxnSpPr>
              <a:stCxn id="5" idx="0"/>
              <a:endCxn id="9" idx="2"/>
            </p:cNvCxnSpPr>
            <p:nvPr/>
          </p:nvCxnSpPr>
          <p:spPr>
            <a:xfrm flipV="1">
              <a:off x="3107571" y="3414308"/>
              <a:ext cx="33643" cy="531466"/>
            </a:xfrm>
            <a:prstGeom prst="straightConnector1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直接箭头连接符 13"/>
            <p:cNvCxnSpPr>
              <a:stCxn id="4" idx="0"/>
              <a:endCxn id="3" idx="2"/>
            </p:cNvCxnSpPr>
            <p:nvPr/>
          </p:nvCxnSpPr>
          <p:spPr>
            <a:xfrm flipV="1">
              <a:off x="1821142" y="3414154"/>
              <a:ext cx="33643" cy="531620"/>
            </a:xfrm>
            <a:prstGeom prst="straightConnector1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直接箭头连接符 17"/>
            <p:cNvCxnSpPr>
              <a:stCxn id="5" idx="1"/>
              <a:endCxn id="4" idx="7"/>
            </p:cNvCxnSpPr>
            <p:nvPr/>
          </p:nvCxnSpPr>
          <p:spPr>
            <a:xfrm flipH="1">
              <a:off x="2195445" y="4043746"/>
              <a:ext cx="537823" cy="0"/>
            </a:xfrm>
            <a:prstGeom prst="straightConnector1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直接箭头连接符 26"/>
            <p:cNvCxnSpPr/>
            <p:nvPr/>
          </p:nvCxnSpPr>
          <p:spPr>
            <a:xfrm flipH="1">
              <a:off x="1085184" y="4280271"/>
              <a:ext cx="206614" cy="0"/>
            </a:xfrm>
            <a:prstGeom prst="straightConnector1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2" name="直接箭头连接符 41"/>
            <p:cNvCxnSpPr/>
            <p:nvPr/>
          </p:nvCxnSpPr>
          <p:spPr>
            <a:xfrm flipH="1">
              <a:off x="3636915" y="4280271"/>
              <a:ext cx="222068" cy="0"/>
            </a:xfrm>
            <a:prstGeom prst="straightConnector1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" name="圆角矩形 2"/>
            <p:cNvSpPr/>
            <p:nvPr/>
          </p:nvSpPr>
          <p:spPr>
            <a:xfrm>
              <a:off x="1412715" y="3030592"/>
              <a:ext cx="884139" cy="383562"/>
            </a:xfrm>
            <a:prstGeom prst="roundRect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buClr>
                  <a:srgbClr val="CC9900"/>
                </a:buClr>
                <a:defRPr/>
              </a:pPr>
              <a:r>
                <a:rPr lang="en-US" altLang="zh-CN" sz="1000" dirty="0">
                  <a:latin typeface="Akkurat" pitchFamily="2" charset="0"/>
                </a:rPr>
                <a:t>OTN Controller</a:t>
              </a:r>
              <a:endParaRPr lang="zh-CN" altLang="en-US" sz="1000" dirty="0">
                <a:latin typeface="Akkurat" pitchFamily="2" charset="0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699144" y="3030440"/>
              <a:ext cx="884139" cy="383867"/>
            </a:xfrm>
            <a:prstGeom prst="roundRect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buClr>
                  <a:srgbClr val="CC9900"/>
                </a:buClr>
                <a:defRPr/>
              </a:pPr>
              <a:r>
                <a:rPr lang="en-US" altLang="zh-CN" sz="1000" dirty="0">
                  <a:latin typeface="Akkurat" pitchFamily="2" charset="0"/>
                </a:rPr>
                <a:t>OTN Controller</a:t>
              </a:r>
              <a:endParaRPr lang="zh-CN" altLang="en-US" sz="1000" dirty="0">
                <a:latin typeface="Akkurat" pitchFamily="2" charset="0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3985571" y="3030440"/>
              <a:ext cx="884139" cy="383867"/>
            </a:xfrm>
            <a:prstGeom prst="roundRect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buClr>
                  <a:srgbClr val="CC9900"/>
                </a:buClr>
                <a:defRPr/>
              </a:pPr>
              <a:r>
                <a:rPr lang="en-US" altLang="zh-CN" sz="1000" dirty="0">
                  <a:latin typeface="Akkurat" pitchFamily="2" charset="0"/>
                </a:rPr>
                <a:t>SD-WAN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1000" dirty="0">
                  <a:latin typeface="Akkurat" pitchFamily="2" charset="0"/>
                </a:rPr>
                <a:t>Controller</a:t>
              </a:r>
              <a:endParaRPr lang="zh-CN" altLang="en-US" sz="1000" dirty="0">
                <a:latin typeface="Akkurat" pitchFamily="2" charset="0"/>
              </a:endParaRPr>
            </a:p>
          </p:txBody>
        </p:sp>
        <p:cxnSp>
          <p:nvCxnSpPr>
            <p:cNvPr id="50" name="直接箭头连接符 49"/>
            <p:cNvCxnSpPr>
              <a:stCxn id="3" idx="0"/>
              <a:endCxn id="11" idx="2"/>
            </p:cNvCxnSpPr>
            <p:nvPr/>
          </p:nvCxnSpPr>
          <p:spPr>
            <a:xfrm flipV="1">
              <a:off x="1854785" y="2295494"/>
              <a:ext cx="1252786" cy="735098"/>
            </a:xfrm>
            <a:prstGeom prst="straightConnector1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3" name="直接箭头连接符 52"/>
            <p:cNvCxnSpPr>
              <a:stCxn id="9" idx="0"/>
              <a:endCxn id="11" idx="2"/>
            </p:cNvCxnSpPr>
            <p:nvPr/>
          </p:nvCxnSpPr>
          <p:spPr>
            <a:xfrm flipH="1" flipV="1">
              <a:off x="3107571" y="2295494"/>
              <a:ext cx="33643" cy="734946"/>
            </a:xfrm>
            <a:prstGeom prst="straightConnector1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6" name="直接箭头连接符 55"/>
            <p:cNvCxnSpPr>
              <a:stCxn id="48" idx="0"/>
              <a:endCxn id="11" idx="2"/>
            </p:cNvCxnSpPr>
            <p:nvPr/>
          </p:nvCxnSpPr>
          <p:spPr>
            <a:xfrm flipH="1" flipV="1">
              <a:off x="3107571" y="2295494"/>
              <a:ext cx="1320070" cy="734946"/>
            </a:xfrm>
            <a:prstGeom prst="straightConnector1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9" name="直接箭头连接符 58"/>
            <p:cNvCxnSpPr>
              <a:stCxn id="41" idx="0"/>
              <a:endCxn id="48" idx="2"/>
            </p:cNvCxnSpPr>
            <p:nvPr/>
          </p:nvCxnSpPr>
          <p:spPr>
            <a:xfrm flipV="1">
              <a:off x="4395162" y="3414308"/>
              <a:ext cx="32479" cy="839208"/>
            </a:xfrm>
            <a:prstGeom prst="straightConnector1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2" name="直接箭头连接符 61"/>
            <p:cNvCxnSpPr>
              <a:stCxn id="10" idx="0"/>
              <a:endCxn id="48" idx="2"/>
            </p:cNvCxnSpPr>
            <p:nvPr/>
          </p:nvCxnSpPr>
          <p:spPr>
            <a:xfrm flipV="1">
              <a:off x="888094" y="3414308"/>
              <a:ext cx="3539547" cy="763213"/>
            </a:xfrm>
            <a:prstGeom prst="straightConnector1">
              <a:avLst/>
            </a:pr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9" name="直接箭头连接符 88"/>
            <p:cNvCxnSpPr/>
            <p:nvPr/>
          </p:nvCxnSpPr>
          <p:spPr>
            <a:xfrm flipH="1">
              <a:off x="2192250" y="4535084"/>
              <a:ext cx="547537" cy="0"/>
            </a:xfrm>
            <a:prstGeom prst="straightConnector1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7" name="Freeform 27"/>
            <p:cNvSpPr>
              <a:spLocks noEditPoints="1"/>
            </p:cNvSpPr>
            <p:nvPr/>
          </p:nvSpPr>
          <p:spPr bwMode="auto">
            <a:xfrm>
              <a:off x="3838408" y="3917154"/>
              <a:ext cx="1111179" cy="647434"/>
            </a:xfrm>
            <a:custGeom>
              <a:avLst/>
              <a:gdLst/>
              <a:ahLst/>
              <a:cxnLst>
                <a:cxn ang="0">
                  <a:pos x="8324" y="38"/>
                </a:cxn>
                <a:cxn ang="0">
                  <a:pos x="9087" y="203"/>
                </a:cxn>
                <a:cxn ang="0">
                  <a:pos x="9799" y="487"/>
                </a:cxn>
                <a:cxn ang="0">
                  <a:pos x="10451" y="880"/>
                </a:cxn>
                <a:cxn ang="0">
                  <a:pos x="11031" y="1370"/>
                </a:cxn>
                <a:cxn ang="0">
                  <a:pos x="11529" y="1947"/>
                </a:cxn>
                <a:cxn ang="0">
                  <a:pos x="11934" y="2598"/>
                </a:cxn>
                <a:cxn ang="0">
                  <a:pos x="12234" y="3314"/>
                </a:cxn>
                <a:cxn ang="0">
                  <a:pos x="12378" y="3497"/>
                </a:cxn>
                <a:cxn ang="0">
                  <a:pos x="12496" y="3494"/>
                </a:cxn>
                <a:cxn ang="0">
                  <a:pos x="13119" y="3540"/>
                </a:cxn>
                <a:cxn ang="0">
                  <a:pos x="13870" y="3738"/>
                </a:cxn>
                <a:cxn ang="0">
                  <a:pos x="14554" y="4074"/>
                </a:cxn>
                <a:cxn ang="0">
                  <a:pos x="15156" y="4535"/>
                </a:cxn>
                <a:cxn ang="0">
                  <a:pos x="15663" y="5102"/>
                </a:cxn>
                <a:cxn ang="0">
                  <a:pos x="16056" y="5761"/>
                </a:cxn>
                <a:cxn ang="0">
                  <a:pos x="16320" y="6494"/>
                </a:cxn>
                <a:cxn ang="0">
                  <a:pos x="16438" y="7286"/>
                </a:cxn>
                <a:cxn ang="0">
                  <a:pos x="16401" y="8075"/>
                </a:cxn>
                <a:cxn ang="0">
                  <a:pos x="16222" y="8813"/>
                </a:cxn>
                <a:cxn ang="0">
                  <a:pos x="15915" y="9491"/>
                </a:cxn>
                <a:cxn ang="0">
                  <a:pos x="15494" y="10093"/>
                </a:cxn>
                <a:cxn ang="0">
                  <a:pos x="14974" y="10606"/>
                </a:cxn>
                <a:cxn ang="0">
                  <a:pos x="14369" y="11014"/>
                </a:cxn>
                <a:cxn ang="0">
                  <a:pos x="13693" y="11305"/>
                </a:cxn>
                <a:cxn ang="0">
                  <a:pos x="12960" y="11462"/>
                </a:cxn>
                <a:cxn ang="0">
                  <a:pos x="3341" y="11487"/>
                </a:cxn>
                <a:cxn ang="0">
                  <a:pos x="2760" y="11436"/>
                </a:cxn>
                <a:cxn ang="0">
                  <a:pos x="2156" y="11265"/>
                </a:cxn>
                <a:cxn ang="0">
                  <a:pos x="1603" y="10987"/>
                </a:cxn>
                <a:cxn ang="0">
                  <a:pos x="1113" y="10615"/>
                </a:cxn>
                <a:cxn ang="0">
                  <a:pos x="697" y="10159"/>
                </a:cxn>
                <a:cxn ang="0">
                  <a:pos x="368" y="9631"/>
                </a:cxn>
                <a:cxn ang="0">
                  <a:pos x="137" y="9044"/>
                </a:cxn>
                <a:cxn ang="0">
                  <a:pos x="15" y="8410"/>
                </a:cxn>
                <a:cxn ang="0">
                  <a:pos x="15" y="7754"/>
                </a:cxn>
                <a:cxn ang="0">
                  <a:pos x="132" y="7132"/>
                </a:cxn>
                <a:cxn ang="0">
                  <a:pos x="354" y="6556"/>
                </a:cxn>
                <a:cxn ang="0">
                  <a:pos x="671" y="6034"/>
                </a:cxn>
                <a:cxn ang="0">
                  <a:pos x="1072" y="5582"/>
                </a:cxn>
                <a:cxn ang="0">
                  <a:pos x="1546" y="5208"/>
                </a:cxn>
                <a:cxn ang="0">
                  <a:pos x="2082" y="4924"/>
                </a:cxn>
                <a:cxn ang="0">
                  <a:pos x="2668" y="4741"/>
                </a:cxn>
                <a:cxn ang="0">
                  <a:pos x="3015" y="4212"/>
                </a:cxn>
                <a:cxn ang="0">
                  <a:pos x="3225" y="3295"/>
                </a:cxn>
                <a:cxn ang="0">
                  <a:pos x="3597" y="2453"/>
                </a:cxn>
                <a:cxn ang="0">
                  <a:pos x="4113" y="1704"/>
                </a:cxn>
                <a:cxn ang="0">
                  <a:pos x="4754" y="1069"/>
                </a:cxn>
                <a:cxn ang="0">
                  <a:pos x="5503" y="565"/>
                </a:cxn>
                <a:cxn ang="0">
                  <a:pos x="6342" y="211"/>
                </a:cxn>
                <a:cxn ang="0">
                  <a:pos x="7250" y="25"/>
                </a:cxn>
                <a:cxn ang="0">
                  <a:pos x="9148" y="9515"/>
                </a:cxn>
                <a:cxn ang="0">
                  <a:pos x="9106" y="9484"/>
                </a:cxn>
                <a:cxn ang="0">
                  <a:pos x="9023" y="9509"/>
                </a:cxn>
                <a:cxn ang="0">
                  <a:pos x="9156" y="9528"/>
                </a:cxn>
                <a:cxn ang="0">
                  <a:pos x="6408" y="9503"/>
                </a:cxn>
                <a:cxn ang="0">
                  <a:pos x="6368" y="9519"/>
                </a:cxn>
              </a:cxnLst>
              <a:rect l="0" t="0" r="r" b="b"/>
              <a:pathLst>
                <a:path w="16443" h="11487">
                  <a:moveTo>
                    <a:pt x="7726" y="0"/>
                  </a:moveTo>
                  <a:lnTo>
                    <a:pt x="7928" y="4"/>
                  </a:lnTo>
                  <a:lnTo>
                    <a:pt x="8127" y="17"/>
                  </a:lnTo>
                  <a:lnTo>
                    <a:pt x="8324" y="38"/>
                  </a:lnTo>
                  <a:lnTo>
                    <a:pt x="8519" y="68"/>
                  </a:lnTo>
                  <a:lnTo>
                    <a:pt x="8711" y="105"/>
                  </a:lnTo>
                  <a:lnTo>
                    <a:pt x="8900" y="150"/>
                  </a:lnTo>
                  <a:lnTo>
                    <a:pt x="9087" y="203"/>
                  </a:lnTo>
                  <a:lnTo>
                    <a:pt x="9270" y="263"/>
                  </a:lnTo>
                  <a:lnTo>
                    <a:pt x="9450" y="331"/>
                  </a:lnTo>
                  <a:lnTo>
                    <a:pt x="9626" y="406"/>
                  </a:lnTo>
                  <a:lnTo>
                    <a:pt x="9799" y="487"/>
                  </a:lnTo>
                  <a:lnTo>
                    <a:pt x="9969" y="576"/>
                  </a:lnTo>
                  <a:lnTo>
                    <a:pt x="10133" y="670"/>
                  </a:lnTo>
                  <a:lnTo>
                    <a:pt x="10294" y="772"/>
                  </a:lnTo>
                  <a:lnTo>
                    <a:pt x="10451" y="880"/>
                  </a:lnTo>
                  <a:lnTo>
                    <a:pt x="10604" y="994"/>
                  </a:lnTo>
                  <a:lnTo>
                    <a:pt x="10751" y="1113"/>
                  </a:lnTo>
                  <a:lnTo>
                    <a:pt x="10893" y="1239"/>
                  </a:lnTo>
                  <a:lnTo>
                    <a:pt x="11031" y="1370"/>
                  </a:lnTo>
                  <a:lnTo>
                    <a:pt x="11164" y="1507"/>
                  </a:lnTo>
                  <a:lnTo>
                    <a:pt x="11291" y="1648"/>
                  </a:lnTo>
                  <a:lnTo>
                    <a:pt x="11412" y="1795"/>
                  </a:lnTo>
                  <a:lnTo>
                    <a:pt x="11529" y="1947"/>
                  </a:lnTo>
                  <a:lnTo>
                    <a:pt x="11640" y="2102"/>
                  </a:lnTo>
                  <a:lnTo>
                    <a:pt x="11743" y="2264"/>
                  </a:lnTo>
                  <a:lnTo>
                    <a:pt x="11842" y="2429"/>
                  </a:lnTo>
                  <a:lnTo>
                    <a:pt x="11934" y="2598"/>
                  </a:lnTo>
                  <a:lnTo>
                    <a:pt x="12019" y="2772"/>
                  </a:lnTo>
                  <a:lnTo>
                    <a:pt x="12097" y="2948"/>
                  </a:lnTo>
                  <a:lnTo>
                    <a:pt x="12169" y="3129"/>
                  </a:lnTo>
                  <a:lnTo>
                    <a:pt x="12234" y="3314"/>
                  </a:lnTo>
                  <a:lnTo>
                    <a:pt x="12291" y="3501"/>
                  </a:lnTo>
                  <a:lnTo>
                    <a:pt x="12320" y="3499"/>
                  </a:lnTo>
                  <a:lnTo>
                    <a:pt x="12349" y="3498"/>
                  </a:lnTo>
                  <a:lnTo>
                    <a:pt x="12378" y="3497"/>
                  </a:lnTo>
                  <a:lnTo>
                    <a:pt x="12407" y="3496"/>
                  </a:lnTo>
                  <a:lnTo>
                    <a:pt x="12437" y="3495"/>
                  </a:lnTo>
                  <a:lnTo>
                    <a:pt x="12466" y="3494"/>
                  </a:lnTo>
                  <a:lnTo>
                    <a:pt x="12496" y="3494"/>
                  </a:lnTo>
                  <a:lnTo>
                    <a:pt x="12524" y="3494"/>
                  </a:lnTo>
                  <a:lnTo>
                    <a:pt x="12726" y="3499"/>
                  </a:lnTo>
                  <a:lnTo>
                    <a:pt x="12924" y="3515"/>
                  </a:lnTo>
                  <a:lnTo>
                    <a:pt x="13119" y="3540"/>
                  </a:lnTo>
                  <a:lnTo>
                    <a:pt x="13313" y="3575"/>
                  </a:lnTo>
                  <a:lnTo>
                    <a:pt x="13502" y="3621"/>
                  </a:lnTo>
                  <a:lnTo>
                    <a:pt x="13688" y="3674"/>
                  </a:lnTo>
                  <a:lnTo>
                    <a:pt x="13870" y="3738"/>
                  </a:lnTo>
                  <a:lnTo>
                    <a:pt x="14047" y="3809"/>
                  </a:lnTo>
                  <a:lnTo>
                    <a:pt x="14221" y="3889"/>
                  </a:lnTo>
                  <a:lnTo>
                    <a:pt x="14390" y="3977"/>
                  </a:lnTo>
                  <a:lnTo>
                    <a:pt x="14554" y="4074"/>
                  </a:lnTo>
                  <a:lnTo>
                    <a:pt x="14712" y="4179"/>
                  </a:lnTo>
                  <a:lnTo>
                    <a:pt x="14867" y="4290"/>
                  </a:lnTo>
                  <a:lnTo>
                    <a:pt x="15015" y="4409"/>
                  </a:lnTo>
                  <a:lnTo>
                    <a:pt x="15156" y="4535"/>
                  </a:lnTo>
                  <a:lnTo>
                    <a:pt x="15293" y="4667"/>
                  </a:lnTo>
                  <a:lnTo>
                    <a:pt x="15423" y="4806"/>
                  </a:lnTo>
                  <a:lnTo>
                    <a:pt x="15546" y="4951"/>
                  </a:lnTo>
                  <a:lnTo>
                    <a:pt x="15663" y="5102"/>
                  </a:lnTo>
                  <a:lnTo>
                    <a:pt x="15772" y="5259"/>
                  </a:lnTo>
                  <a:lnTo>
                    <a:pt x="15875" y="5421"/>
                  </a:lnTo>
                  <a:lnTo>
                    <a:pt x="15969" y="5588"/>
                  </a:lnTo>
                  <a:lnTo>
                    <a:pt x="16056" y="5761"/>
                  </a:lnTo>
                  <a:lnTo>
                    <a:pt x="16134" y="5938"/>
                  </a:lnTo>
                  <a:lnTo>
                    <a:pt x="16205" y="6119"/>
                  </a:lnTo>
                  <a:lnTo>
                    <a:pt x="16266" y="6305"/>
                  </a:lnTo>
                  <a:lnTo>
                    <a:pt x="16320" y="6494"/>
                  </a:lnTo>
                  <a:lnTo>
                    <a:pt x="16363" y="6687"/>
                  </a:lnTo>
                  <a:lnTo>
                    <a:pt x="16398" y="6884"/>
                  </a:lnTo>
                  <a:lnTo>
                    <a:pt x="16422" y="7083"/>
                  </a:lnTo>
                  <a:lnTo>
                    <a:pt x="16438" y="7286"/>
                  </a:lnTo>
                  <a:lnTo>
                    <a:pt x="16443" y="7490"/>
                  </a:lnTo>
                  <a:lnTo>
                    <a:pt x="16438" y="7688"/>
                  </a:lnTo>
                  <a:lnTo>
                    <a:pt x="16425" y="7883"/>
                  </a:lnTo>
                  <a:lnTo>
                    <a:pt x="16401" y="8075"/>
                  </a:lnTo>
                  <a:lnTo>
                    <a:pt x="16369" y="8264"/>
                  </a:lnTo>
                  <a:lnTo>
                    <a:pt x="16328" y="8451"/>
                  </a:lnTo>
                  <a:lnTo>
                    <a:pt x="16280" y="8634"/>
                  </a:lnTo>
                  <a:lnTo>
                    <a:pt x="16222" y="8813"/>
                  </a:lnTo>
                  <a:lnTo>
                    <a:pt x="16156" y="8989"/>
                  </a:lnTo>
                  <a:lnTo>
                    <a:pt x="16083" y="9161"/>
                  </a:lnTo>
                  <a:lnTo>
                    <a:pt x="16003" y="9328"/>
                  </a:lnTo>
                  <a:lnTo>
                    <a:pt x="15915" y="9491"/>
                  </a:lnTo>
                  <a:lnTo>
                    <a:pt x="15820" y="9649"/>
                  </a:lnTo>
                  <a:lnTo>
                    <a:pt x="15717" y="9802"/>
                  </a:lnTo>
                  <a:lnTo>
                    <a:pt x="15610" y="9950"/>
                  </a:lnTo>
                  <a:lnTo>
                    <a:pt x="15494" y="10093"/>
                  </a:lnTo>
                  <a:lnTo>
                    <a:pt x="15373" y="10230"/>
                  </a:lnTo>
                  <a:lnTo>
                    <a:pt x="15246" y="10361"/>
                  </a:lnTo>
                  <a:lnTo>
                    <a:pt x="15113" y="10487"/>
                  </a:lnTo>
                  <a:lnTo>
                    <a:pt x="14974" y="10606"/>
                  </a:lnTo>
                  <a:lnTo>
                    <a:pt x="14831" y="10718"/>
                  </a:lnTo>
                  <a:lnTo>
                    <a:pt x="14682" y="10824"/>
                  </a:lnTo>
                  <a:lnTo>
                    <a:pt x="14527" y="10923"/>
                  </a:lnTo>
                  <a:lnTo>
                    <a:pt x="14369" y="11014"/>
                  </a:lnTo>
                  <a:lnTo>
                    <a:pt x="14206" y="11098"/>
                  </a:lnTo>
                  <a:lnTo>
                    <a:pt x="14039" y="11176"/>
                  </a:lnTo>
                  <a:lnTo>
                    <a:pt x="13868" y="11244"/>
                  </a:lnTo>
                  <a:lnTo>
                    <a:pt x="13693" y="11305"/>
                  </a:lnTo>
                  <a:lnTo>
                    <a:pt x="13514" y="11357"/>
                  </a:lnTo>
                  <a:lnTo>
                    <a:pt x="13332" y="11401"/>
                  </a:lnTo>
                  <a:lnTo>
                    <a:pt x="13147" y="11436"/>
                  </a:lnTo>
                  <a:lnTo>
                    <a:pt x="12960" y="11462"/>
                  </a:lnTo>
                  <a:lnTo>
                    <a:pt x="12770" y="11479"/>
                  </a:lnTo>
                  <a:lnTo>
                    <a:pt x="12770" y="11487"/>
                  </a:lnTo>
                  <a:lnTo>
                    <a:pt x="12524" y="11487"/>
                  </a:lnTo>
                  <a:lnTo>
                    <a:pt x="3341" y="11487"/>
                  </a:lnTo>
                  <a:lnTo>
                    <a:pt x="3079" y="11487"/>
                  </a:lnTo>
                  <a:lnTo>
                    <a:pt x="3079" y="11477"/>
                  </a:lnTo>
                  <a:lnTo>
                    <a:pt x="2919" y="11459"/>
                  </a:lnTo>
                  <a:lnTo>
                    <a:pt x="2760" y="11436"/>
                  </a:lnTo>
                  <a:lnTo>
                    <a:pt x="2605" y="11404"/>
                  </a:lnTo>
                  <a:lnTo>
                    <a:pt x="2453" y="11365"/>
                  </a:lnTo>
                  <a:lnTo>
                    <a:pt x="2303" y="11318"/>
                  </a:lnTo>
                  <a:lnTo>
                    <a:pt x="2156" y="11265"/>
                  </a:lnTo>
                  <a:lnTo>
                    <a:pt x="2013" y="11205"/>
                  </a:lnTo>
                  <a:lnTo>
                    <a:pt x="1872" y="11139"/>
                  </a:lnTo>
                  <a:lnTo>
                    <a:pt x="1736" y="11067"/>
                  </a:lnTo>
                  <a:lnTo>
                    <a:pt x="1603" y="10987"/>
                  </a:lnTo>
                  <a:lnTo>
                    <a:pt x="1474" y="10903"/>
                  </a:lnTo>
                  <a:lnTo>
                    <a:pt x="1349" y="10813"/>
                  </a:lnTo>
                  <a:lnTo>
                    <a:pt x="1229" y="10716"/>
                  </a:lnTo>
                  <a:lnTo>
                    <a:pt x="1113" y="10615"/>
                  </a:lnTo>
                  <a:lnTo>
                    <a:pt x="1001" y="10508"/>
                  </a:lnTo>
                  <a:lnTo>
                    <a:pt x="895" y="10396"/>
                  </a:lnTo>
                  <a:lnTo>
                    <a:pt x="793" y="10280"/>
                  </a:lnTo>
                  <a:lnTo>
                    <a:pt x="697" y="10159"/>
                  </a:lnTo>
                  <a:lnTo>
                    <a:pt x="606" y="10033"/>
                  </a:lnTo>
                  <a:lnTo>
                    <a:pt x="521" y="9903"/>
                  </a:lnTo>
                  <a:lnTo>
                    <a:pt x="441" y="9769"/>
                  </a:lnTo>
                  <a:lnTo>
                    <a:pt x="368" y="9631"/>
                  </a:lnTo>
                  <a:lnTo>
                    <a:pt x="300" y="9490"/>
                  </a:lnTo>
                  <a:lnTo>
                    <a:pt x="239" y="9345"/>
                  </a:lnTo>
                  <a:lnTo>
                    <a:pt x="185" y="9197"/>
                  </a:lnTo>
                  <a:lnTo>
                    <a:pt x="137" y="9044"/>
                  </a:lnTo>
                  <a:lnTo>
                    <a:pt x="96" y="8890"/>
                  </a:lnTo>
                  <a:lnTo>
                    <a:pt x="62" y="8733"/>
                  </a:lnTo>
                  <a:lnTo>
                    <a:pt x="35" y="8573"/>
                  </a:lnTo>
                  <a:lnTo>
                    <a:pt x="15" y="8410"/>
                  </a:lnTo>
                  <a:lnTo>
                    <a:pt x="4" y="8246"/>
                  </a:lnTo>
                  <a:lnTo>
                    <a:pt x="0" y="8079"/>
                  </a:lnTo>
                  <a:lnTo>
                    <a:pt x="4" y="7916"/>
                  </a:lnTo>
                  <a:lnTo>
                    <a:pt x="15" y="7754"/>
                  </a:lnTo>
                  <a:lnTo>
                    <a:pt x="34" y="7596"/>
                  </a:lnTo>
                  <a:lnTo>
                    <a:pt x="60" y="7439"/>
                  </a:lnTo>
                  <a:lnTo>
                    <a:pt x="92" y="7284"/>
                  </a:lnTo>
                  <a:lnTo>
                    <a:pt x="132" y="7132"/>
                  </a:lnTo>
                  <a:lnTo>
                    <a:pt x="178" y="6983"/>
                  </a:lnTo>
                  <a:lnTo>
                    <a:pt x="230" y="6837"/>
                  </a:lnTo>
                  <a:lnTo>
                    <a:pt x="289" y="6694"/>
                  </a:lnTo>
                  <a:lnTo>
                    <a:pt x="354" y="6556"/>
                  </a:lnTo>
                  <a:lnTo>
                    <a:pt x="424" y="6420"/>
                  </a:lnTo>
                  <a:lnTo>
                    <a:pt x="502" y="6287"/>
                  </a:lnTo>
                  <a:lnTo>
                    <a:pt x="584" y="6159"/>
                  </a:lnTo>
                  <a:lnTo>
                    <a:pt x="671" y="6034"/>
                  </a:lnTo>
                  <a:lnTo>
                    <a:pt x="765" y="5914"/>
                  </a:lnTo>
                  <a:lnTo>
                    <a:pt x="862" y="5799"/>
                  </a:lnTo>
                  <a:lnTo>
                    <a:pt x="965" y="5688"/>
                  </a:lnTo>
                  <a:lnTo>
                    <a:pt x="1072" y="5582"/>
                  </a:lnTo>
                  <a:lnTo>
                    <a:pt x="1184" y="5480"/>
                  </a:lnTo>
                  <a:lnTo>
                    <a:pt x="1301" y="5384"/>
                  </a:lnTo>
                  <a:lnTo>
                    <a:pt x="1421" y="5293"/>
                  </a:lnTo>
                  <a:lnTo>
                    <a:pt x="1546" y="5208"/>
                  </a:lnTo>
                  <a:lnTo>
                    <a:pt x="1675" y="5128"/>
                  </a:lnTo>
                  <a:lnTo>
                    <a:pt x="1807" y="5054"/>
                  </a:lnTo>
                  <a:lnTo>
                    <a:pt x="1942" y="4986"/>
                  </a:lnTo>
                  <a:lnTo>
                    <a:pt x="2082" y="4924"/>
                  </a:lnTo>
                  <a:lnTo>
                    <a:pt x="2224" y="4869"/>
                  </a:lnTo>
                  <a:lnTo>
                    <a:pt x="2369" y="4819"/>
                  </a:lnTo>
                  <a:lnTo>
                    <a:pt x="2517" y="4777"/>
                  </a:lnTo>
                  <a:lnTo>
                    <a:pt x="2668" y="4741"/>
                  </a:lnTo>
                  <a:lnTo>
                    <a:pt x="2821" y="4713"/>
                  </a:lnTo>
                  <a:lnTo>
                    <a:pt x="2976" y="4692"/>
                  </a:lnTo>
                  <a:lnTo>
                    <a:pt x="2990" y="4450"/>
                  </a:lnTo>
                  <a:lnTo>
                    <a:pt x="3015" y="4212"/>
                  </a:lnTo>
                  <a:lnTo>
                    <a:pt x="3051" y="3976"/>
                  </a:lnTo>
                  <a:lnTo>
                    <a:pt x="3098" y="3744"/>
                  </a:lnTo>
                  <a:lnTo>
                    <a:pt x="3156" y="3517"/>
                  </a:lnTo>
                  <a:lnTo>
                    <a:pt x="3225" y="3295"/>
                  </a:lnTo>
                  <a:lnTo>
                    <a:pt x="3303" y="3076"/>
                  </a:lnTo>
                  <a:lnTo>
                    <a:pt x="3391" y="2863"/>
                  </a:lnTo>
                  <a:lnTo>
                    <a:pt x="3489" y="2655"/>
                  </a:lnTo>
                  <a:lnTo>
                    <a:pt x="3597" y="2453"/>
                  </a:lnTo>
                  <a:lnTo>
                    <a:pt x="3713" y="2256"/>
                  </a:lnTo>
                  <a:lnTo>
                    <a:pt x="3837" y="2065"/>
                  </a:lnTo>
                  <a:lnTo>
                    <a:pt x="3971" y="1882"/>
                  </a:lnTo>
                  <a:lnTo>
                    <a:pt x="4113" y="1704"/>
                  </a:lnTo>
                  <a:lnTo>
                    <a:pt x="4262" y="1535"/>
                  </a:lnTo>
                  <a:lnTo>
                    <a:pt x="4419" y="1371"/>
                  </a:lnTo>
                  <a:lnTo>
                    <a:pt x="4583" y="1216"/>
                  </a:lnTo>
                  <a:lnTo>
                    <a:pt x="4754" y="1069"/>
                  </a:lnTo>
                  <a:lnTo>
                    <a:pt x="4932" y="930"/>
                  </a:lnTo>
                  <a:lnTo>
                    <a:pt x="5117" y="800"/>
                  </a:lnTo>
                  <a:lnTo>
                    <a:pt x="5307" y="677"/>
                  </a:lnTo>
                  <a:lnTo>
                    <a:pt x="5503" y="565"/>
                  </a:lnTo>
                  <a:lnTo>
                    <a:pt x="5705" y="462"/>
                  </a:lnTo>
                  <a:lnTo>
                    <a:pt x="5912" y="368"/>
                  </a:lnTo>
                  <a:lnTo>
                    <a:pt x="6124" y="284"/>
                  </a:lnTo>
                  <a:lnTo>
                    <a:pt x="6342" y="211"/>
                  </a:lnTo>
                  <a:lnTo>
                    <a:pt x="6563" y="147"/>
                  </a:lnTo>
                  <a:lnTo>
                    <a:pt x="6788" y="95"/>
                  </a:lnTo>
                  <a:lnTo>
                    <a:pt x="7018" y="54"/>
                  </a:lnTo>
                  <a:lnTo>
                    <a:pt x="7250" y="25"/>
                  </a:lnTo>
                  <a:lnTo>
                    <a:pt x="7487" y="6"/>
                  </a:lnTo>
                  <a:lnTo>
                    <a:pt x="7726" y="0"/>
                  </a:lnTo>
                  <a:close/>
                  <a:moveTo>
                    <a:pt x="9156" y="9528"/>
                  </a:moveTo>
                  <a:lnTo>
                    <a:pt x="9148" y="9515"/>
                  </a:lnTo>
                  <a:lnTo>
                    <a:pt x="9141" y="9503"/>
                  </a:lnTo>
                  <a:lnTo>
                    <a:pt x="9134" y="9491"/>
                  </a:lnTo>
                  <a:lnTo>
                    <a:pt x="9127" y="9478"/>
                  </a:lnTo>
                  <a:lnTo>
                    <a:pt x="9106" y="9484"/>
                  </a:lnTo>
                  <a:lnTo>
                    <a:pt x="9086" y="9491"/>
                  </a:lnTo>
                  <a:lnTo>
                    <a:pt x="9065" y="9498"/>
                  </a:lnTo>
                  <a:lnTo>
                    <a:pt x="9045" y="9503"/>
                  </a:lnTo>
                  <a:lnTo>
                    <a:pt x="9023" y="9509"/>
                  </a:lnTo>
                  <a:lnTo>
                    <a:pt x="9003" y="9515"/>
                  </a:lnTo>
                  <a:lnTo>
                    <a:pt x="8982" y="9521"/>
                  </a:lnTo>
                  <a:lnTo>
                    <a:pt x="8961" y="9528"/>
                  </a:lnTo>
                  <a:lnTo>
                    <a:pt x="9156" y="9528"/>
                  </a:lnTo>
                  <a:close/>
                  <a:moveTo>
                    <a:pt x="6492" y="9528"/>
                  </a:moveTo>
                  <a:lnTo>
                    <a:pt x="6464" y="9519"/>
                  </a:lnTo>
                  <a:lnTo>
                    <a:pt x="6435" y="9511"/>
                  </a:lnTo>
                  <a:lnTo>
                    <a:pt x="6408" y="9503"/>
                  </a:lnTo>
                  <a:lnTo>
                    <a:pt x="6379" y="9495"/>
                  </a:lnTo>
                  <a:lnTo>
                    <a:pt x="6376" y="9503"/>
                  </a:lnTo>
                  <a:lnTo>
                    <a:pt x="6372" y="9511"/>
                  </a:lnTo>
                  <a:lnTo>
                    <a:pt x="6368" y="9519"/>
                  </a:lnTo>
                  <a:lnTo>
                    <a:pt x="6364" y="9528"/>
                  </a:lnTo>
                  <a:lnTo>
                    <a:pt x="6492" y="9528"/>
                  </a:lnTo>
                  <a:close/>
                </a:path>
              </a:pathLst>
            </a:custGeom>
            <a:gradFill flip="none" rotWithShape="1">
              <a:gsLst>
                <a:gs pos="48000">
                  <a:srgbClr val="21DFE9">
                    <a:alpha val="0"/>
                  </a:srgbClr>
                </a:gs>
                <a:gs pos="100000">
                  <a:srgbClr val="21DFE9">
                    <a:alpha val="12000"/>
                  </a:srgbClr>
                </a:gs>
              </a:gsLst>
              <a:lin ang="5400000" scaled="1"/>
              <a:tileRect/>
            </a:gradFill>
            <a:ln w="3175">
              <a:gradFill>
                <a:gsLst>
                  <a:gs pos="0">
                    <a:srgbClr val="4BF0F0">
                      <a:alpha val="51000"/>
                    </a:srgbClr>
                  </a:gs>
                  <a:gs pos="50000">
                    <a:srgbClr val="4BF0F0">
                      <a:alpha val="25000"/>
                    </a:srgbClr>
                  </a:gs>
                  <a:gs pos="100000">
                    <a:srgbClr val="4BF0F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buClr>
                  <a:srgbClr val="CC9900"/>
                </a:buClr>
                <a:defRPr/>
              </a:pPr>
              <a:endParaRPr lang="zh-CN" altLang="en-US" sz="1200">
                <a:solidFill>
                  <a:schemeClr val="lt1"/>
                </a:solidFill>
                <a:latin typeface="Akkurat" pitchFamily="2" charset="0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4101194" y="4253515"/>
              <a:ext cx="587934" cy="216024"/>
            </a:xfrm>
            <a:prstGeom prst="roundRect">
              <a:avLst/>
            </a:prstGeom>
            <a:gradFill flip="none" rotWithShape="1">
              <a:gsLst>
                <a:gs pos="0">
                  <a:srgbClr val="92D050"/>
                </a:gs>
                <a:gs pos="10000">
                  <a:srgbClr val="92D050">
                    <a:alpha val="51000"/>
                  </a:srgbClr>
                </a:gs>
                <a:gs pos="83000">
                  <a:srgbClr val="92D050">
                    <a:alpha val="11000"/>
                  </a:srgbClr>
                </a:gs>
              </a:gsLst>
              <a:lin ang="5400000" scaled="1"/>
              <a:tileRect/>
            </a:gradFill>
            <a:ln w="6350">
              <a:gradFill>
                <a:gsLst>
                  <a:gs pos="0">
                    <a:srgbClr val="92D050"/>
                  </a:gs>
                  <a:gs pos="50000">
                    <a:srgbClr val="92D050"/>
                  </a:gs>
                  <a:gs pos="100000">
                    <a:srgbClr val="92D05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buClr>
                  <a:schemeClr val="bg1"/>
                </a:buClr>
                <a:buSzPct val="60000"/>
                <a:defRPr/>
              </a:pPr>
              <a:r>
                <a:rPr lang="en-US" altLang="zh-CN" sz="1200" kern="0" dirty="0" err="1">
                  <a:solidFill>
                    <a:prstClr val="white"/>
                  </a:solidFill>
                  <a:latin typeface="Akkurat Pro" panose="020B0504020101020102" pitchFamily="34" charset="0"/>
                  <a:sym typeface="???? Bold" charset="0"/>
                </a:rPr>
                <a:t>vGW</a:t>
              </a:r>
              <a:endParaRPr lang="zh-CN" altLang="en-US" sz="1200" kern="0" dirty="0">
                <a:solidFill>
                  <a:prstClr val="white"/>
                </a:solidFill>
                <a:latin typeface="Akkurat Pro" panose="020B0504020101020102" pitchFamily="34" charset="0"/>
                <a:sym typeface="???? Bold" charset="0"/>
              </a:endParaRPr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5889" y="1878333"/>
              <a:ext cx="923363" cy="355443"/>
            </a:xfrm>
            <a:prstGeom prst="rect">
              <a:avLst/>
            </a:prstGeom>
          </p:spPr>
        </p:pic>
        <p:sp>
          <p:nvSpPr>
            <p:cNvPr id="55" name="爆炸形 1 54"/>
            <p:cNvSpPr/>
            <p:nvPr/>
          </p:nvSpPr>
          <p:spPr bwMode="auto">
            <a:xfrm>
              <a:off x="2357446" y="4457049"/>
              <a:ext cx="213820" cy="156070"/>
            </a:xfrm>
            <a:prstGeom prst="irregularSeal1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9200" tIns="39600" rIns="79200" bIns="396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FrutigerNext LT Regular" pitchFamily="2" charset="0"/>
                <a:ea typeface="MS PGothic" pitchFamily="34" charset="-128"/>
              </a:endParaRPr>
            </a:p>
          </p:txBody>
        </p:sp>
      </p:grpSp>
      <p:sp>
        <p:nvSpPr>
          <p:cNvPr id="60" name="椭圆 59"/>
          <p:cNvSpPr/>
          <p:nvPr/>
        </p:nvSpPr>
        <p:spPr>
          <a:xfrm>
            <a:off x="6016617" y="5719133"/>
            <a:ext cx="223200" cy="2222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Akkurat" pitchFamily="2" charset="0"/>
              </a:rPr>
              <a:t>3</a:t>
            </a:r>
            <a:endParaRPr lang="zh-CN" altLang="en-US" sz="1800" b="1" dirty="0">
              <a:solidFill>
                <a:schemeClr val="bg1"/>
              </a:solidFill>
              <a:latin typeface="Akkurat" pitchFamily="2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241603" y="5673822"/>
            <a:ext cx="3004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prstClr val="white"/>
                </a:solidFill>
                <a:latin typeface="Akkurat" pitchFamily="2" charset="0"/>
              </a:rPr>
              <a:t>Control Logic Design(BPMN/DG)</a:t>
            </a:r>
            <a:endParaRPr lang="zh-CN" altLang="en-US" sz="1800" dirty="0">
              <a:solidFill>
                <a:prstClr val="white"/>
              </a:solidFill>
              <a:latin typeface="Akkurat" pitchFamily="2" charset="0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9074098" y="5673822"/>
            <a:ext cx="223200" cy="2222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  <a:latin typeface="Akkurat" pitchFamily="2" charset="0"/>
              </a:rPr>
              <a:t>4</a:t>
            </a:r>
            <a:endParaRPr lang="zh-CN" altLang="en-US" sz="1800" b="1" dirty="0">
              <a:solidFill>
                <a:schemeClr val="bg1"/>
              </a:solidFill>
              <a:latin typeface="Akkurat" pitchFamily="2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273286" y="5663642"/>
            <a:ext cx="2743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prstClr val="white"/>
                </a:solidFill>
                <a:latin typeface="Akkurat" pitchFamily="2" charset="0"/>
              </a:rPr>
              <a:t>Analysis/Policy Rule Design</a:t>
            </a:r>
            <a:endParaRPr lang="zh-CN" altLang="en-US" sz="1800" dirty="0">
              <a:solidFill>
                <a:prstClr val="white"/>
              </a:solidFill>
              <a:latin typeface="Akkurat" pitchFamily="2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0903" y="5288544"/>
            <a:ext cx="4445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4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steps</a:t>
            </a:r>
            <a:r>
              <a:rPr lang="en-US" sz="2000" dirty="0">
                <a:solidFill>
                  <a:srgbClr val="FFFF00"/>
                </a:solidFill>
              </a:rPr>
              <a:t> to develop CCVPN on ONAP:</a:t>
            </a: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6002626" y="2307852"/>
            <a:ext cx="959057" cy="254065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V="1">
            <a:off x="6013918" y="2293537"/>
            <a:ext cx="2099893" cy="294996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6099191" y="2446278"/>
            <a:ext cx="2878716" cy="358039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46" idx="6"/>
          </p:cNvCxnSpPr>
          <p:nvPr/>
        </p:nvCxnSpPr>
        <p:spPr>
          <a:xfrm>
            <a:off x="6108599" y="2852407"/>
            <a:ext cx="2077220" cy="426163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60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75"/>
    </mc:Choice>
    <mc:Fallback xmlns="">
      <p:transition spd="slow" advTm="8975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10333" y="179112"/>
            <a:ext cx="11061701" cy="600359"/>
          </a:xfrm>
        </p:spPr>
        <p:txBody>
          <a:bodyPr>
            <a:noAutofit/>
          </a:bodyPr>
          <a:lstStyle/>
          <a:p>
            <a:pPr>
              <a:lnSpc>
                <a:spcPts val="4300"/>
              </a:lnSpc>
            </a:pPr>
            <a:r>
              <a:rPr lang="en-US" altLang="zh-CN" sz="2400" b="1" dirty="0">
                <a:solidFill>
                  <a:srgbClr val="FFFF00"/>
                </a:solidFill>
                <a:ea typeface="微软雅黑" panose="020B0503020204020204" pitchFamily="34" charset="-122"/>
                <a:cs typeface="+mn-cs"/>
              </a:rPr>
              <a:t>Step1: Model-based Resource</a:t>
            </a:r>
            <a:r>
              <a:rPr lang="zh-CN" altLang="en-US" sz="2400" b="1" dirty="0">
                <a:solidFill>
                  <a:srgbClr val="FFFF00"/>
                </a:solidFill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2400" b="1" dirty="0">
                <a:solidFill>
                  <a:srgbClr val="FFFF00"/>
                </a:solidFill>
                <a:ea typeface="微软雅黑" panose="020B0503020204020204" pitchFamily="34" charset="-122"/>
                <a:cs typeface="+mn-cs"/>
              </a:rPr>
              <a:t>Onboarding</a:t>
            </a:r>
            <a:endParaRPr lang="zh-CN" altLang="en-US" sz="2400" b="1" dirty="0">
              <a:solidFill>
                <a:srgbClr val="FFFF00"/>
              </a:solidFill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552971" y="1325208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prstClr val="white"/>
                </a:solidFill>
                <a:latin typeface="Yu Gothic UI" panose="020B0500000000000000" pitchFamily="34" charset="-128"/>
                <a:ea typeface="Yu Gothic UI" panose="020B0500000000000000" pitchFamily="34" charset="-128"/>
              </a:rPr>
              <a:t>CCVPN analysis and decompose scenario to resource definitions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prstClr val="white"/>
                </a:solidFill>
                <a:latin typeface="Yu Gothic UI" panose="020B0500000000000000" pitchFamily="34" charset="-128"/>
                <a:ea typeface="Yu Gothic UI" panose="020B0500000000000000" pitchFamily="34" charset="-128"/>
              </a:rPr>
              <a:t>Onboard VNF/Configuration as VF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prstClr val="white"/>
                </a:solidFill>
                <a:latin typeface="Yu Gothic UI" panose="020B0500000000000000" pitchFamily="34" charset="-128"/>
                <a:ea typeface="Yu Gothic UI" panose="020B0500000000000000" pitchFamily="34" charset="-128"/>
              </a:rPr>
              <a:t>Test VF</a:t>
            </a:r>
          </a:p>
        </p:txBody>
      </p:sp>
      <p:pic>
        <p:nvPicPr>
          <p:cNvPr id="3" name="VNF Onboardin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425049" y="5969326"/>
            <a:ext cx="1341028" cy="83809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457053" y="257047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Akkurat"/>
              </a:rPr>
              <a:t>VNFs </a:t>
            </a:r>
            <a:endParaRPr lang="zh-CN" altLang="en-US" sz="2000" dirty="0">
              <a:solidFill>
                <a:schemeClr val="bg1"/>
              </a:solidFill>
              <a:latin typeface="Akkura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66602" y="3638654"/>
            <a:ext cx="3054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1"/>
                </a:solidFill>
                <a:latin typeface="Akkurat"/>
              </a:defRPr>
            </a:lvl1pPr>
          </a:lstStyle>
          <a:p>
            <a:r>
              <a:rPr lang="en-US" altLang="zh-CN" dirty="0"/>
              <a:t>Configurations</a:t>
            </a:r>
            <a:endParaRPr lang="zh-CN" altLang="en-US" dirty="0"/>
          </a:p>
        </p:txBody>
      </p:sp>
      <p:pic>
        <p:nvPicPr>
          <p:cNvPr id="9" name="Resource Onboarding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9888461" y="5983015"/>
            <a:ext cx="1341028" cy="838094"/>
          </a:xfrm>
          <a:prstGeom prst="rect">
            <a:avLst/>
          </a:prstGeom>
        </p:spPr>
      </p:pic>
      <p:sp>
        <p:nvSpPr>
          <p:cNvPr id="7" name="竖卷形 6"/>
          <p:cNvSpPr/>
          <p:nvPr/>
        </p:nvSpPr>
        <p:spPr>
          <a:xfrm>
            <a:off x="4457053" y="2984275"/>
            <a:ext cx="1016762" cy="350772"/>
          </a:xfrm>
          <a:prstGeom prst="vertic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ar1000V.csar</a:t>
            </a:r>
          </a:p>
        </p:txBody>
      </p:sp>
      <p:sp>
        <p:nvSpPr>
          <p:cNvPr id="13" name="竖卷形 12"/>
          <p:cNvSpPr/>
          <p:nvPr/>
        </p:nvSpPr>
        <p:spPr>
          <a:xfrm>
            <a:off x="4388726" y="4053725"/>
            <a:ext cx="1016766" cy="287264"/>
          </a:xfrm>
          <a:prstGeom prst="vertic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tx1"/>
                </a:solidFill>
              </a:rPr>
              <a:t>Site.yml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6" name="竖卷形 15"/>
          <p:cNvSpPr/>
          <p:nvPr/>
        </p:nvSpPr>
        <p:spPr>
          <a:xfrm>
            <a:off x="4388730" y="4391984"/>
            <a:ext cx="1016762" cy="287264"/>
          </a:xfrm>
          <a:prstGeom prst="vertic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tx1"/>
                </a:solidFill>
              </a:rPr>
              <a:t>Device.yml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7" name="竖卷形 16"/>
          <p:cNvSpPr/>
          <p:nvPr/>
        </p:nvSpPr>
        <p:spPr>
          <a:xfrm>
            <a:off x="4388729" y="4730000"/>
            <a:ext cx="1016763" cy="336119"/>
          </a:xfrm>
          <a:prstGeom prst="vertic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tx1"/>
                </a:solidFill>
              </a:rPr>
              <a:t>Sitewan.yml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8" name="竖卷形 17"/>
          <p:cNvSpPr/>
          <p:nvPr/>
        </p:nvSpPr>
        <p:spPr>
          <a:xfrm>
            <a:off x="4388728" y="5066120"/>
            <a:ext cx="1016764" cy="287264"/>
          </a:xfrm>
          <a:prstGeom prst="vertic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tx1"/>
                </a:solidFill>
              </a:rPr>
              <a:t>Sitelan.yml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9" name="竖卷形 18"/>
          <p:cNvSpPr/>
          <p:nvPr/>
        </p:nvSpPr>
        <p:spPr>
          <a:xfrm>
            <a:off x="4388727" y="5402239"/>
            <a:ext cx="1016765" cy="287264"/>
          </a:xfrm>
          <a:prstGeom prst="vertic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tx1"/>
                </a:solidFill>
              </a:rPr>
              <a:t>Sppartner.yml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20" name="竖卷形 19"/>
          <p:cNvSpPr/>
          <p:nvPr/>
        </p:nvSpPr>
        <p:spPr>
          <a:xfrm>
            <a:off x="5488660" y="4053725"/>
            <a:ext cx="1206304" cy="287264"/>
          </a:xfrm>
          <a:prstGeom prst="vertic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tx1"/>
                </a:solidFill>
              </a:rPr>
              <a:t>Sotn</a:t>
            </a:r>
            <a:r>
              <a:rPr lang="en-US" sz="900" dirty="0">
                <a:solidFill>
                  <a:schemeClr val="tx1"/>
                </a:solidFill>
              </a:rPr>
              <a:t> </a:t>
            </a:r>
            <a:r>
              <a:rPr lang="en-US" sz="900" dirty="0" err="1">
                <a:solidFill>
                  <a:schemeClr val="tx1"/>
                </a:solidFill>
              </a:rPr>
              <a:t>connectivity.yml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21" name="竖卷形 20"/>
          <p:cNvSpPr/>
          <p:nvPr/>
        </p:nvSpPr>
        <p:spPr>
          <a:xfrm>
            <a:off x="5468665" y="4386878"/>
            <a:ext cx="1206304" cy="287264"/>
          </a:xfrm>
          <a:prstGeom prst="vertic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SDWAN </a:t>
            </a:r>
            <a:r>
              <a:rPr lang="en-US" sz="900" dirty="0" err="1">
                <a:solidFill>
                  <a:schemeClr val="tx1"/>
                </a:solidFill>
              </a:rPr>
              <a:t>connectivity.yml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425049" y="6182330"/>
            <a:ext cx="1373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VNF onboarding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788335" y="2810311"/>
            <a:ext cx="4421820" cy="2819133"/>
          </a:xfrm>
          <a:prstGeom prst="rect">
            <a:avLst/>
          </a:prstGeom>
        </p:spPr>
      </p:pic>
      <p:cxnSp>
        <p:nvCxnSpPr>
          <p:cNvPr id="24" name="直接箭头连接符 23"/>
          <p:cNvCxnSpPr/>
          <p:nvPr/>
        </p:nvCxnSpPr>
        <p:spPr>
          <a:xfrm>
            <a:off x="5462008" y="3324265"/>
            <a:ext cx="2975358" cy="243281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flipV="1">
            <a:off x="5440210" y="3776877"/>
            <a:ext cx="2997156" cy="126561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圆角矩形 46"/>
          <p:cNvSpPr/>
          <p:nvPr/>
        </p:nvSpPr>
        <p:spPr>
          <a:xfrm>
            <a:off x="822015" y="2901440"/>
            <a:ext cx="3374435" cy="27828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48" name="椭圆 47"/>
          <p:cNvSpPr/>
          <p:nvPr/>
        </p:nvSpPr>
        <p:spPr>
          <a:xfrm>
            <a:off x="1384421" y="4763472"/>
            <a:ext cx="751701" cy="52577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OTN</a:t>
            </a:r>
          </a:p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Domain1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304722" y="4763472"/>
            <a:ext cx="751701" cy="52577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OTN</a:t>
            </a:r>
          </a:p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Domain2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1446388" y="4044215"/>
            <a:ext cx="627765" cy="30144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OTN Controller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2367476" y="4044215"/>
            <a:ext cx="627765" cy="3016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OTN Controller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2" name="立方体 51"/>
          <p:cNvSpPr/>
          <p:nvPr/>
        </p:nvSpPr>
        <p:spPr>
          <a:xfrm>
            <a:off x="975398" y="4949692"/>
            <a:ext cx="306767" cy="169777"/>
          </a:xfrm>
          <a:prstGeom prst="cub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CPE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1992938" y="3090128"/>
            <a:ext cx="1375266" cy="376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ONAP(CMCC)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54" name="直接箭头连接符 53"/>
          <p:cNvCxnSpPr>
            <a:stCxn id="49" idx="0"/>
            <a:endCxn id="51" idx="2"/>
          </p:cNvCxnSpPr>
          <p:nvPr/>
        </p:nvCxnSpPr>
        <p:spPr>
          <a:xfrm flipV="1">
            <a:off x="2680572" y="4345902"/>
            <a:ext cx="787" cy="41757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>
            <a:stCxn id="48" idx="0"/>
            <a:endCxn id="50" idx="2"/>
          </p:cNvCxnSpPr>
          <p:nvPr/>
        </p:nvCxnSpPr>
        <p:spPr>
          <a:xfrm flipH="1" flipV="1">
            <a:off x="1760271" y="4345663"/>
            <a:ext cx="1" cy="417809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>
            <a:stCxn id="49" idx="1"/>
            <a:endCxn id="48" idx="7"/>
          </p:cNvCxnSpPr>
          <p:nvPr/>
        </p:nvCxnSpPr>
        <p:spPr>
          <a:xfrm flipH="1">
            <a:off x="2026038" y="4840470"/>
            <a:ext cx="388767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7" name="直接箭头连接符 56"/>
          <p:cNvCxnSpPr>
            <a:stCxn id="49" idx="3"/>
            <a:endCxn id="48" idx="5"/>
          </p:cNvCxnSpPr>
          <p:nvPr/>
        </p:nvCxnSpPr>
        <p:spPr>
          <a:xfrm flipH="1">
            <a:off x="2026038" y="5212248"/>
            <a:ext cx="388767" cy="0"/>
          </a:xfrm>
          <a:prstGeom prst="straightConnector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8" name="直接箭头连接符 57"/>
          <p:cNvCxnSpPr>
            <a:stCxn id="48" idx="2"/>
          </p:cNvCxnSpPr>
          <p:nvPr/>
        </p:nvCxnSpPr>
        <p:spPr>
          <a:xfrm flipH="1">
            <a:off x="1237719" y="5026359"/>
            <a:ext cx="146702" cy="8221"/>
          </a:xfrm>
          <a:prstGeom prst="straightConnector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9" name="Freeform 6"/>
          <p:cNvSpPr>
            <a:spLocks/>
          </p:cNvSpPr>
          <p:nvPr/>
        </p:nvSpPr>
        <p:spPr bwMode="auto">
          <a:xfrm>
            <a:off x="3189825" y="4609847"/>
            <a:ext cx="794500" cy="602401"/>
          </a:xfrm>
          <a:custGeom>
            <a:avLst/>
            <a:gdLst>
              <a:gd name="T0" fmla="*/ 637 w 754"/>
              <a:gd name="T1" fmla="*/ 407 h 415"/>
              <a:gd name="T2" fmla="*/ 92 w 754"/>
              <a:gd name="T3" fmla="*/ 403 h 415"/>
              <a:gd name="T4" fmla="*/ 15 w 754"/>
              <a:gd name="T5" fmla="*/ 290 h 415"/>
              <a:gd name="T6" fmla="*/ 139 w 754"/>
              <a:gd name="T7" fmla="*/ 204 h 415"/>
              <a:gd name="T8" fmla="*/ 287 w 754"/>
              <a:gd name="T9" fmla="*/ 26 h 415"/>
              <a:gd name="T10" fmla="*/ 504 w 754"/>
              <a:gd name="T11" fmla="*/ 122 h 415"/>
              <a:gd name="T12" fmla="*/ 650 w 754"/>
              <a:gd name="T13" fmla="*/ 119 h 415"/>
              <a:gd name="T14" fmla="*/ 678 w 754"/>
              <a:gd name="T15" fmla="*/ 244 h 415"/>
              <a:gd name="T16" fmla="*/ 742 w 754"/>
              <a:gd name="T17" fmla="*/ 336 h 415"/>
              <a:gd name="T18" fmla="*/ 637 w 754"/>
              <a:gd name="T19" fmla="*/ 407 h 415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8992 w 10000"/>
              <a:gd name="connsiteY7" fmla="*/ 5880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054 w 10000"/>
              <a:gd name="connsiteY7" fmla="*/ 5692 h 10000"/>
              <a:gd name="connsiteX8" fmla="*/ 9841 w 10000"/>
              <a:gd name="connsiteY8" fmla="*/ 8096 h 10000"/>
              <a:gd name="connsiteX9" fmla="*/ 8448 w 10000"/>
              <a:gd name="connsiteY9" fmla="*/ 980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8448" y="9807"/>
                </a:moveTo>
                <a:lnTo>
                  <a:pt x="1220" y="9711"/>
                </a:lnTo>
                <a:cubicBezTo>
                  <a:pt x="1220" y="9711"/>
                  <a:pt x="0" y="9253"/>
                  <a:pt x="199" y="6988"/>
                </a:cubicBezTo>
                <a:cubicBezTo>
                  <a:pt x="424" y="4530"/>
                  <a:pt x="1638" y="4336"/>
                  <a:pt x="1638" y="4336"/>
                </a:cubicBezTo>
                <a:cubicBezTo>
                  <a:pt x="1638" y="4336"/>
                  <a:pt x="1711" y="1277"/>
                  <a:pt x="3806" y="627"/>
                </a:cubicBezTo>
                <a:cubicBezTo>
                  <a:pt x="5849" y="0"/>
                  <a:pt x="6684" y="2940"/>
                  <a:pt x="6684" y="2940"/>
                </a:cubicBezTo>
                <a:cubicBezTo>
                  <a:pt x="6684" y="2940"/>
                  <a:pt x="7732" y="1542"/>
                  <a:pt x="8621" y="2867"/>
                </a:cubicBezTo>
                <a:cubicBezTo>
                  <a:pt x="9363" y="3952"/>
                  <a:pt x="9054" y="5692"/>
                  <a:pt x="9054" y="5692"/>
                </a:cubicBezTo>
                <a:cubicBezTo>
                  <a:pt x="9054" y="5692"/>
                  <a:pt x="10000" y="6361"/>
                  <a:pt x="9841" y="8096"/>
                </a:cubicBezTo>
                <a:cubicBezTo>
                  <a:pt x="9668" y="10000"/>
                  <a:pt x="8448" y="9807"/>
                  <a:pt x="8448" y="980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endParaRPr lang="en-US" altLang="zh-CN" sz="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3407334" y="4933628"/>
            <a:ext cx="306767" cy="16977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800" dirty="0" err="1">
                <a:solidFill>
                  <a:schemeClr val="tx1"/>
                </a:solidFill>
              </a:rPr>
              <a:t>vGW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61" name="直接箭头连接符 60"/>
          <p:cNvCxnSpPr>
            <a:stCxn id="59" idx="2"/>
            <a:endCxn id="49" idx="6"/>
          </p:cNvCxnSpPr>
          <p:nvPr/>
        </p:nvCxnSpPr>
        <p:spPr>
          <a:xfrm flipH="1" flipV="1">
            <a:off x="3056422" y="5026359"/>
            <a:ext cx="149213" cy="4446"/>
          </a:xfrm>
          <a:prstGeom prst="straightConnector1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2" name="圆角矩形 61"/>
          <p:cNvSpPr/>
          <p:nvPr/>
        </p:nvSpPr>
        <p:spPr>
          <a:xfrm>
            <a:off x="3273191" y="4043975"/>
            <a:ext cx="627765" cy="3016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SD-WAN</a:t>
            </a:r>
          </a:p>
          <a:p>
            <a:pPr algn="ctr"/>
            <a:r>
              <a:rPr lang="en-US" altLang="zh-CN" sz="800" dirty="0">
                <a:solidFill>
                  <a:schemeClr val="tx1"/>
                </a:solidFill>
              </a:rPr>
              <a:t>Controller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63" name="直接箭头连接符 62"/>
          <p:cNvCxnSpPr>
            <a:stCxn id="50" idx="0"/>
            <a:endCxn id="53" idx="2"/>
          </p:cNvCxnSpPr>
          <p:nvPr/>
        </p:nvCxnSpPr>
        <p:spPr>
          <a:xfrm flipV="1">
            <a:off x="1760271" y="3466488"/>
            <a:ext cx="920301" cy="57772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>
            <a:stCxn id="51" idx="0"/>
            <a:endCxn id="53" idx="2"/>
          </p:cNvCxnSpPr>
          <p:nvPr/>
        </p:nvCxnSpPr>
        <p:spPr>
          <a:xfrm flipH="1" flipV="1">
            <a:off x="2680572" y="3466488"/>
            <a:ext cx="787" cy="57772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>
            <a:stCxn id="62" idx="0"/>
            <a:endCxn id="53" idx="2"/>
          </p:cNvCxnSpPr>
          <p:nvPr/>
        </p:nvCxnSpPr>
        <p:spPr>
          <a:xfrm flipH="1" flipV="1">
            <a:off x="2680572" y="3466488"/>
            <a:ext cx="906503" cy="57748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>
            <a:stCxn id="60" idx="0"/>
            <a:endCxn id="62" idx="2"/>
          </p:cNvCxnSpPr>
          <p:nvPr/>
        </p:nvCxnSpPr>
        <p:spPr>
          <a:xfrm flipV="1">
            <a:off x="3560717" y="4345663"/>
            <a:ext cx="26357" cy="58796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>
            <a:stCxn id="52" idx="0"/>
            <a:endCxn id="62" idx="2"/>
          </p:cNvCxnSpPr>
          <p:nvPr/>
        </p:nvCxnSpPr>
        <p:spPr>
          <a:xfrm flipV="1">
            <a:off x="1147955" y="4345663"/>
            <a:ext cx="2439119" cy="604029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lowchart: Alternate Process 218"/>
          <p:cNvSpPr/>
          <p:nvPr/>
        </p:nvSpPr>
        <p:spPr bwMode="auto">
          <a:xfrm>
            <a:off x="1446388" y="5379749"/>
            <a:ext cx="1595816" cy="166122"/>
          </a:xfrm>
          <a:prstGeom prst="flowChartAlternateProcess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035" tIns="0" rIns="79035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kern="0" dirty="0">
                <a:solidFill>
                  <a:srgbClr val="000000"/>
                </a:solidFill>
                <a:latin typeface="Arial"/>
              </a:rPr>
              <a:t>L2 Underlay (</a:t>
            </a:r>
            <a:r>
              <a:rPr lang="en-US" altLang="zh-CN" sz="800" kern="0" dirty="0" err="1">
                <a:solidFill>
                  <a:srgbClr val="000000"/>
                </a:solidFill>
                <a:latin typeface="Arial"/>
              </a:rPr>
              <a:t>EoODU</a:t>
            </a:r>
            <a:r>
              <a:rPr lang="en-US" altLang="zh-CN" sz="800" kern="0" dirty="0">
                <a:solidFill>
                  <a:srgbClr val="000000"/>
                </a:solidFill>
                <a:latin typeface="Arial"/>
              </a:rPr>
              <a:t>)</a:t>
            </a:r>
            <a:endParaRPr lang="zh-CN" altLang="en-US" sz="8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Flowchart: Alternate Process 218"/>
          <p:cNvSpPr/>
          <p:nvPr/>
        </p:nvSpPr>
        <p:spPr bwMode="auto">
          <a:xfrm>
            <a:off x="3243377" y="5380090"/>
            <a:ext cx="548059" cy="161833"/>
          </a:xfrm>
          <a:prstGeom prst="flowChartAlternateProcess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kern="0" dirty="0">
                <a:solidFill>
                  <a:srgbClr val="000000"/>
                </a:solidFill>
                <a:latin typeface="Arial"/>
              </a:rPr>
              <a:t>L3 VNF</a:t>
            </a:r>
            <a:endParaRPr lang="zh-CN" altLang="en-US" sz="8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Flowchart: Alternate Process 218"/>
          <p:cNvSpPr/>
          <p:nvPr/>
        </p:nvSpPr>
        <p:spPr bwMode="auto">
          <a:xfrm>
            <a:off x="975398" y="5374997"/>
            <a:ext cx="350510" cy="161833"/>
          </a:xfrm>
          <a:prstGeom prst="flowChartAlternateProcess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ts val="6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kern="0" dirty="0">
                <a:solidFill>
                  <a:srgbClr val="000000"/>
                </a:solidFill>
                <a:latin typeface="Arial"/>
              </a:rPr>
              <a:t>L3 PNF</a:t>
            </a:r>
            <a:endParaRPr lang="zh-CN" altLang="en-US" sz="800" kern="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1" name="直接箭头连接符 70"/>
          <p:cNvCxnSpPr>
            <a:stCxn id="70" idx="3"/>
            <a:endCxn id="69" idx="1"/>
          </p:cNvCxnSpPr>
          <p:nvPr/>
        </p:nvCxnSpPr>
        <p:spPr>
          <a:xfrm>
            <a:off x="1325908" y="5455913"/>
            <a:ext cx="1917469" cy="509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V="1">
            <a:off x="3497544" y="5030805"/>
            <a:ext cx="1583967" cy="292083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59" idx="5"/>
          </p:cNvCxnSpPr>
          <p:nvPr/>
        </p:nvCxnSpPr>
        <p:spPr>
          <a:xfrm flipV="1">
            <a:off x="3720869" y="3376232"/>
            <a:ext cx="1386582" cy="1410721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78"/>
          <p:cNvSpPr txBox="1"/>
          <p:nvPr/>
        </p:nvSpPr>
        <p:spPr>
          <a:xfrm>
            <a:off x="9705063" y="6135599"/>
            <a:ext cx="1774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Configuration onboarding</a:t>
            </a:r>
          </a:p>
        </p:txBody>
      </p:sp>
      <p:pic>
        <p:nvPicPr>
          <p:cNvPr id="72" name="Picture 7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4764" y="91955"/>
            <a:ext cx="2334025" cy="1129177"/>
          </a:xfrm>
          <a:prstGeom prst="rect">
            <a:avLst/>
          </a:prstGeom>
        </p:spPr>
      </p:pic>
      <p:sp>
        <p:nvSpPr>
          <p:cNvPr id="73" name="圆角矩形 72"/>
          <p:cNvSpPr/>
          <p:nvPr/>
        </p:nvSpPr>
        <p:spPr>
          <a:xfrm>
            <a:off x="9826863" y="261442"/>
            <a:ext cx="591203" cy="1197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4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82"/>
    </mc:Choice>
    <mc:Fallback xmlns="">
      <p:transition spd="slow" advTm="13882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 fullScrn="1"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08955" y="250470"/>
            <a:ext cx="11061701" cy="600359"/>
          </a:xfrm>
        </p:spPr>
        <p:txBody>
          <a:bodyPr>
            <a:noAutofit/>
          </a:bodyPr>
          <a:lstStyle/>
          <a:p>
            <a:pPr>
              <a:lnSpc>
                <a:spcPts val="4300"/>
              </a:lnSpc>
            </a:pPr>
            <a:r>
              <a:rPr lang="en-US" altLang="zh-CN" sz="2400" b="1" dirty="0">
                <a:solidFill>
                  <a:srgbClr val="FFFF00"/>
                </a:solidFill>
                <a:ea typeface="微软雅黑" panose="020B0503020204020204" pitchFamily="34" charset="-122"/>
                <a:cs typeface="+mn-cs"/>
              </a:rPr>
              <a:t>Step2: Service Design</a:t>
            </a:r>
            <a:endParaRPr lang="zh-CN" altLang="en-US" sz="2400" b="1" dirty="0">
              <a:solidFill>
                <a:srgbClr val="FFFF00"/>
              </a:solidFill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841003" y="1087417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prstClr val="white"/>
                </a:solidFill>
                <a:latin typeface="Akkurat" pitchFamily="2" charset="0"/>
              </a:rPr>
              <a:t>Design service composited by resources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prstClr val="white"/>
                </a:solidFill>
                <a:latin typeface="Akkurat" pitchFamily="2" charset="0"/>
              </a:rPr>
              <a:t>Test service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prstClr val="white"/>
                </a:solidFill>
                <a:latin typeface="Akkurat" pitchFamily="2" charset="0"/>
              </a:rPr>
              <a:t>Distribute service template to run time</a:t>
            </a:r>
          </a:p>
        </p:txBody>
      </p:sp>
      <p:pic>
        <p:nvPicPr>
          <p:cNvPr id="3" name="4. Service Desig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9446374" y="5836678"/>
            <a:ext cx="1512716" cy="94539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68484" y="2010747"/>
            <a:ext cx="7200800" cy="382593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315334" y="6047764"/>
            <a:ext cx="1774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Service</a:t>
            </a:r>
          </a:p>
          <a:p>
            <a:pPr algn="ctr"/>
            <a:r>
              <a:rPr lang="en-US" sz="1400" dirty="0">
                <a:solidFill>
                  <a:srgbClr val="002060"/>
                </a:solidFill>
              </a:rPr>
              <a:t>Design</a:t>
            </a:r>
          </a:p>
        </p:txBody>
      </p:sp>
      <p:pic>
        <p:nvPicPr>
          <p:cNvPr id="8" name="Picture 7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4764" y="91955"/>
            <a:ext cx="2334025" cy="1129177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9826863" y="261442"/>
            <a:ext cx="591203" cy="1197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5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63"/>
    </mc:Choice>
    <mc:Fallback xmlns="">
      <p:transition spd="slow" advTm="12363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792" y="164350"/>
            <a:ext cx="11061701" cy="600359"/>
          </a:xfrm>
        </p:spPr>
        <p:txBody>
          <a:bodyPr>
            <a:noAutofit/>
          </a:bodyPr>
          <a:lstStyle/>
          <a:p>
            <a:pPr>
              <a:lnSpc>
                <a:spcPts val="4300"/>
              </a:lnSpc>
            </a:pPr>
            <a:r>
              <a:rPr lang="en-US" altLang="zh-CN" sz="2400" b="1" dirty="0">
                <a:solidFill>
                  <a:srgbClr val="FFFF00"/>
                </a:solidFill>
                <a:ea typeface="微软雅黑" panose="020B0503020204020204" pitchFamily="34" charset="-122"/>
                <a:cs typeface="+mn-cs"/>
              </a:rPr>
              <a:t>Step3: Service/Resource Flows Design  (BPMN/DG)</a:t>
            </a:r>
            <a:endParaRPr lang="zh-CN" altLang="en-US" sz="2400" b="1" dirty="0">
              <a:solidFill>
                <a:srgbClr val="FFFF00"/>
              </a:solidFill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762417" y="933321"/>
            <a:ext cx="72793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schemeClr val="bg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Service/Resource BPMN workflow design (Vendor Agnostic) 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schemeClr val="bg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Resource instance DG flow design (Vendor Adaption)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schemeClr val="bg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Upload BPMN to SO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schemeClr val="bg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Upload DG to SDN-C</a:t>
            </a:r>
          </a:p>
        </p:txBody>
      </p:sp>
      <p:pic>
        <p:nvPicPr>
          <p:cNvPr id="3" name="Workflow Desig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041802" y="5835541"/>
            <a:ext cx="1555097" cy="97187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99278" y="3894315"/>
            <a:ext cx="5303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Akkurat"/>
              </a:rPr>
              <a:t>Service/Resource workflow design(BPMN)</a:t>
            </a:r>
            <a:endParaRPr lang="zh-CN" altLang="en-US" sz="1400" dirty="0">
              <a:solidFill>
                <a:schemeClr val="bg1"/>
              </a:solidFill>
              <a:latin typeface="Akkura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77107" y="5884998"/>
            <a:ext cx="4989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Akkurat"/>
              </a:rPr>
              <a:t>Resource flow design(DG) </a:t>
            </a:r>
            <a:endParaRPr lang="zh-CN" altLang="en-US" sz="1400" dirty="0">
              <a:solidFill>
                <a:schemeClr val="bg1"/>
              </a:solidFill>
              <a:latin typeface="Akkurat"/>
            </a:endParaRPr>
          </a:p>
        </p:txBody>
      </p:sp>
      <p:pic>
        <p:nvPicPr>
          <p:cNvPr id="10" name="DG Design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9706264" y="5835541"/>
            <a:ext cx="1545229" cy="965713"/>
          </a:xfrm>
          <a:prstGeom prst="rect">
            <a:avLst/>
          </a:prstGeom>
        </p:spPr>
      </p:pic>
      <p:pic>
        <p:nvPicPr>
          <p:cNvPr id="17" name="Picture 7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1941" y="2560569"/>
            <a:ext cx="6072372" cy="293774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32887" y="2277666"/>
            <a:ext cx="2711950" cy="162652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532887" y="4211793"/>
            <a:ext cx="2711950" cy="1688339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>
            <a:off x="4244837" y="2853730"/>
            <a:ext cx="4947493" cy="432048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V="1">
            <a:off x="4244837" y="4430026"/>
            <a:ext cx="4335059" cy="830252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8125558" y="6081368"/>
            <a:ext cx="1373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BPMN</a:t>
            </a:r>
          </a:p>
          <a:p>
            <a:pPr algn="ctr"/>
            <a:r>
              <a:rPr lang="en-US" sz="1400" dirty="0">
                <a:solidFill>
                  <a:srgbClr val="002060"/>
                </a:solidFill>
              </a:rPr>
              <a:t>Design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804976" y="6081368"/>
            <a:ext cx="1373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DG</a:t>
            </a:r>
          </a:p>
          <a:p>
            <a:pPr algn="ctr"/>
            <a:r>
              <a:rPr lang="en-US" sz="1400" dirty="0">
                <a:solidFill>
                  <a:srgbClr val="002060"/>
                </a:solidFill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7114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90"/>
    </mc:Choice>
    <mc:Fallback xmlns="">
      <p:transition spd="slow" advTm="1539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0923" y="107249"/>
            <a:ext cx="11061701" cy="600359"/>
          </a:xfrm>
        </p:spPr>
        <p:txBody>
          <a:bodyPr>
            <a:noAutofit/>
          </a:bodyPr>
          <a:lstStyle/>
          <a:p>
            <a:pPr>
              <a:lnSpc>
                <a:spcPts val="4300"/>
              </a:lnSpc>
            </a:pPr>
            <a:r>
              <a:rPr lang="en-US" altLang="zh-CN" sz="2400" b="1" dirty="0">
                <a:solidFill>
                  <a:srgbClr val="FFFF00"/>
                </a:solidFill>
                <a:ea typeface="微软雅黑" panose="020B0503020204020204" pitchFamily="34" charset="-122"/>
                <a:cs typeface="+mn-cs"/>
              </a:rPr>
              <a:t>Step4: Analysis/Policy Rule Design</a:t>
            </a:r>
            <a:endParaRPr lang="zh-CN" altLang="en-US" sz="2400" b="1" dirty="0">
              <a:solidFill>
                <a:srgbClr val="FFFF00"/>
              </a:solidFill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582611" y="837506"/>
            <a:ext cx="6191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schemeClr val="bg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Define data analysis rule 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schemeClr val="bg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Define policy rule 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schemeClr val="bg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Upload data analysis rule to DCAE/Holmes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solidFill>
                  <a:schemeClr val="bg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Upload policy rule to Policy</a:t>
            </a:r>
          </a:p>
        </p:txBody>
      </p:sp>
      <p:pic>
        <p:nvPicPr>
          <p:cNvPr id="3" name="9. CCVPN Policy To Running Syste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9943503" y="5761463"/>
            <a:ext cx="1451112" cy="1040016"/>
          </a:xfrm>
          <a:prstGeom prst="rect">
            <a:avLst/>
          </a:prstGeom>
        </p:spPr>
      </p:pic>
      <p:pic>
        <p:nvPicPr>
          <p:cNvPr id="11" name="Picture 7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7531" y="2037835"/>
            <a:ext cx="6072372" cy="293774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687922" y="2210662"/>
            <a:ext cx="3027418" cy="20374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673385" y="4641958"/>
            <a:ext cx="3096344" cy="195618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68818" y="2668418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Data analysis rule design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68818" y="485915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Policy rule design</a:t>
            </a: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4009355" y="2558565"/>
            <a:ext cx="4608512" cy="45153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4009355" y="2859008"/>
            <a:ext cx="3918950" cy="2442995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10. Add DCAE Holmes Analysis Rule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8287320" y="5761462"/>
            <a:ext cx="1556712" cy="1045958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8443082" y="6081368"/>
            <a:ext cx="1373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Analysis rule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upload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925791" y="6081368"/>
            <a:ext cx="1373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Policy rule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upload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64678" y="3012505"/>
            <a:ext cx="24883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</a:rPr>
              <a:t>Step 1. Collect alarms</a:t>
            </a:r>
          </a:p>
          <a:p>
            <a:endParaRPr lang="en-US" altLang="zh-CN" sz="1000" dirty="0">
              <a:solidFill>
                <a:schemeClr val="bg1"/>
              </a:solidFill>
            </a:endParaRPr>
          </a:p>
          <a:p>
            <a:r>
              <a:rPr lang="en-US" sz="1000" dirty="0">
                <a:solidFill>
                  <a:schemeClr val="bg1"/>
                </a:solidFill>
              </a:rPr>
              <a:t>Step2: Analyze the alarms</a:t>
            </a:r>
          </a:p>
          <a:p>
            <a:endParaRPr lang="en-US" sz="1000" dirty="0">
              <a:solidFill>
                <a:schemeClr val="bg1"/>
              </a:solidFill>
            </a:endParaRPr>
          </a:p>
          <a:p>
            <a:r>
              <a:rPr lang="en-US" sz="1000" dirty="0">
                <a:solidFill>
                  <a:schemeClr val="bg1"/>
                </a:solidFill>
              </a:rPr>
              <a:t>Step3: trigger a cross-link down event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93228" y="5217587"/>
            <a:ext cx="23934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</a:rPr>
              <a:t>1.Subscribe with the cross-link down event.</a:t>
            </a:r>
          </a:p>
          <a:p>
            <a:endParaRPr lang="en-US" altLang="zh-CN" sz="1000" dirty="0">
              <a:solidFill>
                <a:schemeClr val="bg1"/>
              </a:solidFill>
            </a:endParaRPr>
          </a:p>
          <a:p>
            <a:r>
              <a:rPr lang="en-US" altLang="zh-CN" sz="1000" dirty="0">
                <a:solidFill>
                  <a:schemeClr val="bg1"/>
                </a:solidFill>
              </a:rPr>
              <a:t>2.Take action  to reroute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68830" y="5077267"/>
            <a:ext cx="5514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We upload the rules by command line now. It have been planed by ONAP to support this operation by Portal.</a:t>
            </a:r>
          </a:p>
        </p:txBody>
      </p:sp>
    </p:spTree>
    <p:extLst>
      <p:ext uri="{BB962C8B-B14F-4D97-AF65-F5344CB8AC3E}">
        <p14:creationId xmlns:p14="http://schemas.microsoft.com/office/powerpoint/2010/main" val="67840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86"/>
    </mc:Choice>
    <mc:Fallback xmlns="">
      <p:transition spd="slow" advTm="16886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video fullScrn="1"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|6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25.8"/>
</p:tagLst>
</file>

<file path=ppt/theme/theme1.xml><?xml version="1.0" encoding="utf-8"?>
<a:theme xmlns:a="http://schemas.openxmlformats.org/drawingml/2006/main" name="Blank">
  <a:themeElements>
    <a:clrScheme name="default 5">
      <a:dk1>
        <a:srgbClr val="000000"/>
      </a:dk1>
      <a:lt1>
        <a:srgbClr val="FFFFFF"/>
      </a:lt1>
      <a:dk2>
        <a:srgbClr val="990000"/>
      </a:dk2>
      <a:lt2>
        <a:srgbClr val="B2B2B2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自定义 1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solidFill>
            <a:schemeClr val="tx1"/>
          </a:solidFill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CC9900"/>
          </a:buClr>
          <a:buSzTx/>
          <a:buFont typeface="Wingdings" pitchFamily="2" charset="2"/>
          <a:buChar char="n"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ln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内容Copytext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6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内容Copytext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ank yo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CW PP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20282</TotalTime>
  <Words>482</Words>
  <Application>Microsoft Macintosh PowerPoint</Application>
  <PresentationFormat>自定义</PresentationFormat>
  <Paragraphs>203</Paragraphs>
  <Slides>8</Slides>
  <Notes>8</Notes>
  <HiddenSlides>0</HiddenSlides>
  <MMClips>9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8</vt:i4>
      </vt:variant>
    </vt:vector>
  </HeadingPairs>
  <TitlesOfParts>
    <vt:vector size="28" baseType="lpstr">
      <vt:lpstr>???? Bold</vt:lpstr>
      <vt:lpstr>等线</vt:lpstr>
      <vt:lpstr>黑体</vt:lpstr>
      <vt:lpstr>华文细黑</vt:lpstr>
      <vt:lpstr>宋体</vt:lpstr>
      <vt:lpstr>微软雅黑</vt:lpstr>
      <vt:lpstr>Akkurat</vt:lpstr>
      <vt:lpstr>Akkurat Pro</vt:lpstr>
      <vt:lpstr>Arial Unicode MS</vt:lpstr>
      <vt:lpstr>FrutigerNext LT Medium</vt:lpstr>
      <vt:lpstr>FrutigerNext LT Regular</vt:lpstr>
      <vt:lpstr>MS PGothic</vt:lpstr>
      <vt:lpstr>Yu Gothic Medium</vt:lpstr>
      <vt:lpstr>Yu Gothic UI</vt:lpstr>
      <vt:lpstr>Arial</vt:lpstr>
      <vt:lpstr>Calibri</vt:lpstr>
      <vt:lpstr>Blank</vt:lpstr>
      <vt:lpstr>内容Copytext </vt:lpstr>
      <vt:lpstr>1_内容Copytext </vt:lpstr>
      <vt:lpstr>Thank you</vt:lpstr>
      <vt:lpstr>ONAP-Powered Connectivity Service: CCVPN  Demo Cross Operator, Cross Domain, Cross Layer VPN Service</vt:lpstr>
      <vt:lpstr>How CCVPN works with ONAP</vt:lpstr>
      <vt:lpstr>How CCVPN works with ONAP</vt:lpstr>
      <vt:lpstr>How to make it work: Codeless Solution For CCVPN</vt:lpstr>
      <vt:lpstr>Step1: Model-based Resource Onboarding</vt:lpstr>
      <vt:lpstr>Step2: Service Design</vt:lpstr>
      <vt:lpstr>Step3: Service/Resource Flows Design  (BPMN/DG)</vt:lpstr>
      <vt:lpstr>Step4: Analysis/Policy Rule Design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Zhouchuan (Luc)</dc:creator>
  <cp:lastModifiedBy>LinMeng</cp:lastModifiedBy>
  <cp:revision>538</cp:revision>
  <dcterms:created xsi:type="dcterms:W3CDTF">2014-09-24T01:01:53Z</dcterms:created>
  <dcterms:modified xsi:type="dcterms:W3CDTF">2019-03-13T02:03:19Z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_ms_pID_72543">
    <vt:lpwstr>(3)LnZC7oz8To7Y22xH3O/e8/X6gkcAfRUeHpPKe9auJUq9yzXFzrGV+j1DVZzgI0EDzC0+5uAn
JRM3s2IrrRCN1xLLc5QCYMfFYASWKQEv6iy1EnUE8rYaLKTG6HQjCqbkdbEQ9AilA4wlcUGp
M+k9aV/YBB7bikGlSXRZgKrcuKUoPTRW/pwdIjDDNwoeATG48Nbp4PibsYPQdwtvyHcMCRzq
oFE7OBQURzIUP5l6z3</vt:lpwstr>
  </property>
  <property fmtid="{D5CDD505-2E9C-101B-9397-08002B2CF9AE}" pid="3" name="_new_ms_pID_725431">
    <vt:lpwstr>HT427Rj6lAztVHZEJkxSciTysHWHm3pp5pN5bdc8jI+R61LnM43/Id
OJR/5SFPGpxMNY+Ik687ggiaLVMQscvYPOkYpYvR1VHcjWO8LpQ8Jk53dz+OU+dlYUxEyVKl
nYzFJYTuHXU49As1XFzB/2i2wAX+Yjn1QhbYw+qyfxCE4z7K7zPku/WWV3NPVhG2wti/wSUD
AM0CoU+WY5x1lW5yWyWZ3mYynTqhsmvMoz2Q</vt:lpwstr>
  </property>
  <property fmtid="{D5CDD505-2E9C-101B-9397-08002B2CF9AE}" pid="4" name="_new_ms_pID_725432">
    <vt:lpwstr>of/ts7Wz4tkV5CWwOAx2QBtKm6tC/Xu4PptY
e8yjtgJI/F4gvLnqMJLIFc4L3zL3adNOX5ClTsL7BprpsyLPcNPaVLnaJJkx23gviqr0Df3e
</vt:lpwstr>
  </property>
  <property fmtid="{D5CDD505-2E9C-101B-9397-08002B2CF9AE}" pid="5" name="_2015_ms_pID_725343">
    <vt:lpwstr>(3)lhWVbvLmt61HXrHpcUC3amj+JLeL52uU+mhIyrg4+3m7PtxFTl617CM1zG/nqEYCpJSScc7p
4oVZDjr9DT7MpiuDmqGdOLXMql9l/MVZnLMfCAA75lMhwBGhyNI3R/xPFqPKKKOUp7JVA/2n
SJz7sGCvnnaMUSYZBNq27AQUp1m6YUV5fq95Z/+2MvRbQGrUySPg7tE/k3PV1vdGJEYKXT4w
1mM9jZaGmqDUzcMN5S</vt:lpwstr>
  </property>
  <property fmtid="{D5CDD505-2E9C-101B-9397-08002B2CF9AE}" pid="6" name="_2015_ms_pID_7253431">
    <vt:lpwstr>eo9nW9csKkt2Q3DhhhTgORsE+jzhQU7B8azmPeUIlT56iu7jc6C8Rn
cVlRuH/gFpbxoW4JOTjXmMtGHH/VNBR4gdNjyaUAfjilewKXgfnZcxdntWDycC6g6qG8CQi7
c8LOOML7gJegdzuYIEZCKYHlb/PzPaGdf2P6EvucER0ER606xxDWRpA7ENJBnnCsXXf6L3Cr
+74cMZoEJkj4XUZj9IvZ2D7omp4GHCFFNNep</vt:lpwstr>
  </property>
  <property fmtid="{D5CDD505-2E9C-101B-9397-08002B2CF9AE}" pid="7" name="_2015_ms_pID_7253432">
    <vt:lpwstr>/Lae72rbtg3niPkGEL8hYkHT1Oa15J8hThAo
8OGzIeHJbFNIwzJcPlz4l4dRmfdyvg==</vt:lpwstr>
  </property>
  <property fmtid="{D5CDD505-2E9C-101B-9397-08002B2CF9AE}" pid="8" name="_readonly">
    <vt:lpwstr/>
  </property>
  <property fmtid="{D5CDD505-2E9C-101B-9397-08002B2CF9AE}" pid="9" name="_change">
    <vt:lpwstr/>
  </property>
  <property fmtid="{D5CDD505-2E9C-101B-9397-08002B2CF9AE}" pid="10" name="_full-control">
    <vt:lpwstr/>
  </property>
  <property fmtid="{D5CDD505-2E9C-101B-9397-08002B2CF9AE}" pid="11" name="sflag">
    <vt:lpwstr>1538299102</vt:lpwstr>
  </property>
</Properties>
</file>