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</p:sldMasterIdLst>
  <p:notesMasterIdLst>
    <p:notesMasterId r:id="rId30"/>
  </p:notesMasterIdLst>
  <p:handoutMasterIdLst>
    <p:handoutMasterId r:id="rId31"/>
  </p:handoutMasterIdLst>
  <p:sldIdLst>
    <p:sldId id="256" r:id="rId2"/>
    <p:sldId id="307" r:id="rId3"/>
    <p:sldId id="308" r:id="rId4"/>
    <p:sldId id="293" r:id="rId5"/>
    <p:sldId id="294" r:id="rId6"/>
    <p:sldId id="306" r:id="rId7"/>
    <p:sldId id="287" r:id="rId8"/>
    <p:sldId id="301" r:id="rId9"/>
    <p:sldId id="305" r:id="rId10"/>
    <p:sldId id="303" r:id="rId11"/>
    <p:sldId id="300" r:id="rId12"/>
    <p:sldId id="295" r:id="rId13"/>
    <p:sldId id="298" r:id="rId14"/>
    <p:sldId id="299" r:id="rId15"/>
    <p:sldId id="296" r:id="rId16"/>
    <p:sldId id="297" r:id="rId17"/>
    <p:sldId id="304" r:id="rId18"/>
    <p:sldId id="266" r:id="rId19"/>
    <p:sldId id="279" r:id="rId20"/>
    <p:sldId id="288" r:id="rId21"/>
    <p:sldId id="286" r:id="rId22"/>
    <p:sldId id="285" r:id="rId23"/>
    <p:sldId id="272" r:id="rId24"/>
    <p:sldId id="273" r:id="rId25"/>
    <p:sldId id="274" r:id="rId26"/>
    <p:sldId id="302" r:id="rId27"/>
    <p:sldId id="275" r:id="rId28"/>
    <p:sldId id="28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55" userDrawn="1">
          <p15:clr>
            <a:srgbClr val="A4A3A4"/>
          </p15:clr>
        </p15:guide>
        <p15:guide id="2" pos="5896" userDrawn="1">
          <p15:clr>
            <a:srgbClr val="A4A3A4"/>
          </p15:clr>
        </p15:guide>
        <p15:guide id="3" orient="horz" pos="1680" userDrawn="1">
          <p15:clr>
            <a:srgbClr val="A4A3A4"/>
          </p15:clr>
        </p15:guide>
        <p15:guide id="4" pos="7187" userDrawn="1">
          <p15:clr>
            <a:srgbClr val="A4A3A4"/>
          </p15:clr>
        </p15:guide>
        <p15:guide id="5" pos="7569" userDrawn="1">
          <p15:clr>
            <a:srgbClr val="A4A3A4"/>
          </p15:clr>
        </p15:guide>
        <p15:guide id="6" pos="111" userDrawn="1">
          <p15:clr>
            <a:srgbClr val="A4A3A4"/>
          </p15:clr>
        </p15:guide>
        <p15:guide id="7" pos="3840" userDrawn="1">
          <p15:clr>
            <a:srgbClr val="A4A3A4"/>
          </p15:clr>
        </p15:guide>
        <p15:guide id="8" pos="6804" userDrawn="1">
          <p15:clr>
            <a:srgbClr val="A4A3A4"/>
          </p15:clr>
        </p15:guide>
        <p15:guide id="9" orient="horz" pos="726">
          <p15:clr>
            <a:srgbClr val="A4A3A4"/>
          </p15:clr>
        </p15:guide>
        <p15:guide id="10" pos="5992">
          <p15:clr>
            <a:srgbClr val="A4A3A4"/>
          </p15:clr>
        </p15:guide>
        <p15:guide id="11" pos="6900">
          <p15:clr>
            <a:srgbClr val="A4A3A4"/>
          </p15:clr>
        </p15:guide>
        <p15:guide id="12" pos="312" userDrawn="1">
          <p15:clr>
            <a:srgbClr val="A4A3A4"/>
          </p15:clr>
        </p15:guide>
        <p15:guide id="13" pos="70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vin Vachon" initials="" lastIdx="1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6459C"/>
    <a:srgbClr val="262626"/>
    <a:srgbClr val="7F7F7F"/>
    <a:srgbClr val="595959"/>
    <a:srgbClr val="A6A6A6"/>
    <a:srgbClr val="525252"/>
    <a:srgbClr val="2671BA"/>
    <a:srgbClr val="22A9E1"/>
    <a:srgbClr val="274E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42" autoAdjust="0"/>
    <p:restoredTop sz="50000" autoAdjust="0"/>
  </p:normalViewPr>
  <p:slideViewPr>
    <p:cSldViewPr snapToGrid="0">
      <p:cViewPr varScale="1">
        <p:scale>
          <a:sx n="117" d="100"/>
          <a:sy n="117" d="100"/>
        </p:scale>
        <p:origin x="126" y="540"/>
      </p:cViewPr>
      <p:guideLst>
        <p:guide orient="horz" pos="3355"/>
        <p:guide pos="5896"/>
        <p:guide orient="horz" pos="1680"/>
        <p:guide pos="7187"/>
        <p:guide pos="7569"/>
        <p:guide pos="111"/>
        <p:guide pos="3840"/>
        <p:guide pos="6804"/>
        <p:guide orient="horz" pos="726"/>
        <p:guide pos="5992"/>
        <p:guide pos="6900"/>
        <p:guide pos="312"/>
        <p:guide pos="7091"/>
      </p:guideLst>
    </p:cSldViewPr>
  </p:slideViewPr>
  <p:outlineViewPr>
    <p:cViewPr>
      <p:scale>
        <a:sx n="33" d="100"/>
        <a:sy n="33" d="100"/>
      </p:scale>
      <p:origin x="0" y="7987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14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BD9DE-34A6-411E-90E2-147072CC6145}" type="datetimeFigureOut">
              <a:rPr lang="en-US" smtClean="0"/>
              <a:pPr/>
              <a:t>3/28/2019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0E0EF-9712-4AE4-9971-1DF5D1559B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8245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3026B-546F-435F-92FE-8E31877B91A3}" type="datetimeFigureOut">
              <a:rPr lang="en-US" smtClean="0"/>
              <a:pPr/>
              <a:t>3/28/2019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BCDBC-26FF-4D62-8BD6-DA4090E382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6664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F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5555974"/>
            <a:ext cx="12191999" cy="1302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469829" y="1004174"/>
            <a:ext cx="11722170" cy="1541590"/>
          </a:xfrm>
        </p:spPr>
        <p:txBody>
          <a:bodyPr tIns="0" bIns="0" anchor="b" anchorCtr="0"/>
          <a:lstStyle>
            <a:lvl1pPr>
              <a:defRPr sz="5400">
                <a:solidFill>
                  <a:srgbClr val="274E9D"/>
                </a:solidFill>
                <a:latin typeface="Sansation" panose="02000000000000000000" pitchFamily="2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3" name="Title 7"/>
          <p:cNvSpPr txBox="1">
            <a:spLocks/>
          </p:cNvSpPr>
          <p:nvPr userDrawn="1"/>
        </p:nvSpPr>
        <p:spPr>
          <a:xfrm>
            <a:off x="469830" y="1300713"/>
            <a:ext cx="11722170" cy="2098181"/>
          </a:xfrm>
          <a:prstGeom prst="rect">
            <a:avLst/>
          </a:prstGeom>
          <a:effectLst/>
        </p:spPr>
        <p:txBody>
          <a:bodyPr vert="horz" lIns="0" tIns="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8000" b="0" kern="1200" dirty="0">
                <a:solidFill>
                  <a:srgbClr val="01209E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9829" y="2550517"/>
            <a:ext cx="11556518" cy="1144916"/>
          </a:xfrm>
        </p:spPr>
        <p:txBody>
          <a:bodyPr tIns="0">
            <a:normAutofit/>
          </a:bodyPr>
          <a:lstStyle>
            <a:lvl1pPr marL="0" indent="0">
              <a:buFontTx/>
              <a:buNone/>
              <a:defRPr sz="3400">
                <a:solidFill>
                  <a:srgbClr val="000000"/>
                </a:solidFill>
                <a:latin typeface="Sansation" panose="02000000000000000000" pitchFamily="2" charset="0"/>
              </a:defRPr>
            </a:lvl1pPr>
          </a:lstStyle>
          <a:p>
            <a:r>
              <a:rPr lang="en-US" dirty="0"/>
              <a:t>Sub Title Here</a:t>
            </a:r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D8A82B5E-827F-48A9-8306-4A09ADC19AEE}"/>
              </a:ext>
            </a:extLst>
          </p:cNvPr>
          <p:cNvSpPr/>
          <p:nvPr userDrawn="1"/>
        </p:nvSpPr>
        <p:spPr>
          <a:xfrm>
            <a:off x="0" y="5098241"/>
            <a:ext cx="9271961" cy="864158"/>
          </a:xfrm>
          <a:custGeom>
            <a:avLst/>
            <a:gdLst>
              <a:gd name="connsiteX0" fmla="*/ 0 w 10008158"/>
              <a:gd name="connsiteY0" fmla="*/ 0 h 864158"/>
              <a:gd name="connsiteX1" fmla="*/ 9144000 w 10008158"/>
              <a:gd name="connsiteY1" fmla="*/ 0 h 864158"/>
              <a:gd name="connsiteX2" fmla="*/ 10008158 w 10008158"/>
              <a:gd name="connsiteY2" fmla="*/ 864158 h 864158"/>
              <a:gd name="connsiteX3" fmla="*/ 10048 w 10008158"/>
              <a:gd name="connsiteY3" fmla="*/ 864158 h 864158"/>
              <a:gd name="connsiteX4" fmla="*/ 0 w 10008158"/>
              <a:gd name="connsiteY4" fmla="*/ 0 h 86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8158" h="864158">
                <a:moveTo>
                  <a:pt x="0" y="0"/>
                </a:moveTo>
                <a:lnTo>
                  <a:pt x="9144000" y="0"/>
                </a:lnTo>
                <a:lnTo>
                  <a:pt x="10008158" y="864158"/>
                </a:lnTo>
                <a:lnTo>
                  <a:pt x="10048" y="86415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9ED8F2"/>
              </a:gs>
              <a:gs pos="41000">
                <a:srgbClr val="2295D1"/>
              </a:gs>
              <a:gs pos="87000">
                <a:srgbClr val="067AC1"/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 descr="SlideArt2pm-04.png">
            <a:extLst>
              <a:ext uri="{FF2B5EF4-FFF2-40B4-BE49-F238E27FC236}">
                <a16:creationId xmlns:a16="http://schemas.microsoft.com/office/drawing/2014/main" id="{3EE8A872-E1A6-45AB-9567-716A3BCC27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8508"/>
            <a:ext cx="12192000" cy="51803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C3BE997-459A-4C56-A516-963708CA16E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373" y="4828675"/>
            <a:ext cx="2467362" cy="146015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77516" y="3747103"/>
            <a:ext cx="8304547" cy="1182688"/>
          </a:xfr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en-US"/>
              <a:t>Author, company, project, meeting, date, other</a:t>
            </a:r>
          </a:p>
        </p:txBody>
      </p:sp>
    </p:spTree>
    <p:extLst>
      <p:ext uri="{BB962C8B-B14F-4D97-AF65-F5344CB8AC3E}">
        <p14:creationId xmlns:p14="http://schemas.microsoft.com/office/powerpoint/2010/main" val="63223929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F_Bum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5555974"/>
            <a:ext cx="12191999" cy="1302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469830" y="2153843"/>
            <a:ext cx="11722170" cy="1541590"/>
          </a:xfrm>
        </p:spPr>
        <p:txBody>
          <a:bodyPr tIns="0" bIns="0" anchor="t" anchorCtr="0"/>
          <a:lstStyle>
            <a:lvl1pPr algn="ctr">
              <a:defRPr sz="5400">
                <a:solidFill>
                  <a:srgbClr val="274E9D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3" name="Title 7"/>
          <p:cNvSpPr txBox="1">
            <a:spLocks/>
          </p:cNvSpPr>
          <p:nvPr userDrawn="1"/>
        </p:nvSpPr>
        <p:spPr>
          <a:xfrm>
            <a:off x="469830" y="1300713"/>
            <a:ext cx="11722170" cy="2098181"/>
          </a:xfrm>
          <a:prstGeom prst="rect">
            <a:avLst/>
          </a:prstGeom>
          <a:effectLst/>
        </p:spPr>
        <p:txBody>
          <a:bodyPr vert="horz" lIns="0" tIns="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8000" b="0" kern="1200" dirty="0">
                <a:solidFill>
                  <a:srgbClr val="01209E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D8A82B5E-827F-48A9-8306-4A09ADC19AEE}"/>
              </a:ext>
            </a:extLst>
          </p:cNvPr>
          <p:cNvSpPr/>
          <p:nvPr userDrawn="1"/>
        </p:nvSpPr>
        <p:spPr>
          <a:xfrm flipH="1">
            <a:off x="1641422" y="5388963"/>
            <a:ext cx="10550577" cy="568277"/>
          </a:xfrm>
          <a:custGeom>
            <a:avLst/>
            <a:gdLst>
              <a:gd name="connsiteX0" fmla="*/ 0 w 10008158"/>
              <a:gd name="connsiteY0" fmla="*/ 0 h 864158"/>
              <a:gd name="connsiteX1" fmla="*/ 9144000 w 10008158"/>
              <a:gd name="connsiteY1" fmla="*/ 0 h 864158"/>
              <a:gd name="connsiteX2" fmla="*/ 10008158 w 10008158"/>
              <a:gd name="connsiteY2" fmla="*/ 864158 h 864158"/>
              <a:gd name="connsiteX3" fmla="*/ 10048 w 10008158"/>
              <a:gd name="connsiteY3" fmla="*/ 864158 h 864158"/>
              <a:gd name="connsiteX4" fmla="*/ 0 w 10008158"/>
              <a:gd name="connsiteY4" fmla="*/ 0 h 86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8158" h="864158">
                <a:moveTo>
                  <a:pt x="0" y="0"/>
                </a:moveTo>
                <a:lnTo>
                  <a:pt x="9144000" y="0"/>
                </a:lnTo>
                <a:lnTo>
                  <a:pt x="10008158" y="864158"/>
                </a:lnTo>
                <a:lnTo>
                  <a:pt x="10048" y="86415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9ED8F2">
                  <a:alpha val="50000"/>
                </a:srgbClr>
              </a:gs>
              <a:gs pos="41000">
                <a:srgbClr val="2295D1">
                  <a:alpha val="50000"/>
                </a:srgbClr>
              </a:gs>
              <a:gs pos="87000">
                <a:srgbClr val="067AC1">
                  <a:alpha val="5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 descr="SlideArt2pm-04.png">
            <a:extLst>
              <a:ext uri="{FF2B5EF4-FFF2-40B4-BE49-F238E27FC236}">
                <a16:creationId xmlns:a16="http://schemas.microsoft.com/office/drawing/2014/main" id="{3EE8A872-E1A6-45AB-9567-716A3BCC27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8508"/>
            <a:ext cx="12192000" cy="51803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C3BE997-459A-4C56-A516-963708CA16E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54" y="5388964"/>
            <a:ext cx="1201649" cy="71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7859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74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F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250" y="247732"/>
            <a:ext cx="11712230" cy="764704"/>
          </a:xfrm>
          <a:ln>
            <a:noFill/>
          </a:ln>
        </p:spPr>
        <p:txBody>
          <a:bodyPr/>
          <a:lstStyle>
            <a:lvl1pPr>
              <a:defRPr>
                <a:solidFill>
                  <a:srgbClr val="274E9D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71250" y="1210574"/>
            <a:ext cx="11088925" cy="4781550"/>
          </a:xfrm>
        </p:spPr>
        <p:txBody>
          <a:bodyPr/>
          <a:lstStyle>
            <a:lvl1pPr>
              <a:buSzPct val="85000"/>
              <a:defRPr>
                <a:solidFill>
                  <a:srgbClr val="595959"/>
                </a:solidFill>
              </a:defRPr>
            </a:lvl1pPr>
            <a:lvl2pPr>
              <a:buSzPct val="85000"/>
              <a:defRPr>
                <a:solidFill>
                  <a:srgbClr val="595959"/>
                </a:solidFill>
              </a:defRPr>
            </a:lvl2pPr>
            <a:lvl3pPr>
              <a:buSzPct val="85000"/>
              <a:defRPr>
                <a:solidFill>
                  <a:srgbClr val="595959"/>
                </a:solidFill>
              </a:defRPr>
            </a:lvl3pPr>
            <a:lvl4pPr>
              <a:buSzPct val="85000"/>
              <a:defRPr>
                <a:solidFill>
                  <a:srgbClr val="595959"/>
                </a:solidFill>
              </a:defRPr>
            </a:lvl4pPr>
            <a:lvl5pPr>
              <a:buSzPct val="85000"/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65991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F_Standard_2Pan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250" y="247732"/>
            <a:ext cx="11712230" cy="764704"/>
          </a:xfrm>
          <a:ln>
            <a:noFill/>
          </a:ln>
        </p:spPr>
        <p:txBody>
          <a:bodyPr/>
          <a:lstStyle>
            <a:lvl1pPr>
              <a:defRPr>
                <a:solidFill>
                  <a:srgbClr val="274E9D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71251" y="1210574"/>
            <a:ext cx="5624750" cy="4781550"/>
          </a:xfrm>
        </p:spPr>
        <p:txBody>
          <a:bodyPr/>
          <a:lstStyle>
            <a:lvl1pPr>
              <a:buSzPct val="85000"/>
              <a:defRPr>
                <a:solidFill>
                  <a:srgbClr val="595959"/>
                </a:solidFill>
              </a:defRPr>
            </a:lvl1pPr>
            <a:lvl2pPr>
              <a:buSzPct val="85000"/>
              <a:defRPr>
                <a:solidFill>
                  <a:srgbClr val="595959"/>
                </a:solidFill>
              </a:defRPr>
            </a:lvl2pPr>
            <a:lvl3pPr>
              <a:buSzPct val="85000"/>
              <a:defRPr>
                <a:solidFill>
                  <a:srgbClr val="595959"/>
                </a:solidFill>
              </a:defRPr>
            </a:lvl3pPr>
            <a:lvl4pPr>
              <a:buSzPct val="85000"/>
              <a:defRPr>
                <a:solidFill>
                  <a:srgbClr val="595959"/>
                </a:solidFill>
              </a:defRPr>
            </a:lvl4pPr>
            <a:lvl5pPr>
              <a:buSzPct val="85000"/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7D694FAD-7BE0-4D90-8A9C-6102843B12E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27365" y="1210574"/>
            <a:ext cx="5624750" cy="4781550"/>
          </a:xfrm>
        </p:spPr>
        <p:txBody>
          <a:bodyPr/>
          <a:lstStyle>
            <a:lvl1pPr>
              <a:buSzPct val="85000"/>
              <a:defRPr>
                <a:solidFill>
                  <a:srgbClr val="595959"/>
                </a:solidFill>
              </a:defRPr>
            </a:lvl1pPr>
            <a:lvl2pPr>
              <a:buSzPct val="85000"/>
              <a:defRPr>
                <a:solidFill>
                  <a:srgbClr val="595959"/>
                </a:solidFill>
              </a:defRPr>
            </a:lvl2pPr>
            <a:lvl3pPr>
              <a:buSzPct val="85000"/>
              <a:defRPr>
                <a:solidFill>
                  <a:srgbClr val="595959"/>
                </a:solidFill>
              </a:defRPr>
            </a:lvl3pPr>
            <a:lvl4pPr>
              <a:buSzPct val="85000"/>
              <a:defRPr>
                <a:solidFill>
                  <a:srgbClr val="595959"/>
                </a:solidFill>
              </a:defRPr>
            </a:lvl4pPr>
            <a:lvl5pPr>
              <a:buSzPct val="85000"/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1961811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F_Standard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250" y="247732"/>
            <a:ext cx="11712230" cy="764704"/>
          </a:xfrm>
          <a:ln>
            <a:noFill/>
          </a:ln>
        </p:spPr>
        <p:txBody>
          <a:bodyPr/>
          <a:lstStyle>
            <a:lvl1pPr>
              <a:defRPr>
                <a:solidFill>
                  <a:srgbClr val="274E9D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71250" y="1210574"/>
            <a:ext cx="11088925" cy="4781550"/>
          </a:xfrm>
        </p:spPr>
        <p:txBody>
          <a:bodyPr/>
          <a:lstStyle>
            <a:lvl1pPr>
              <a:buSzPct val="85000"/>
              <a:defRPr>
                <a:solidFill>
                  <a:srgbClr val="7F7F7F"/>
                </a:solidFill>
              </a:defRPr>
            </a:lvl1pPr>
            <a:lvl2pPr>
              <a:buSzPct val="85000"/>
              <a:defRPr>
                <a:solidFill>
                  <a:srgbClr val="7F7F7F"/>
                </a:solidFill>
              </a:defRPr>
            </a:lvl2pPr>
            <a:lvl3pPr>
              <a:buSzPct val="85000"/>
              <a:defRPr>
                <a:solidFill>
                  <a:srgbClr val="7F7F7F"/>
                </a:solidFill>
              </a:defRPr>
            </a:lvl3pPr>
            <a:lvl4pPr>
              <a:buSzPct val="85000"/>
              <a:defRPr>
                <a:solidFill>
                  <a:srgbClr val="7F7F7F"/>
                </a:solidFill>
              </a:defRPr>
            </a:lvl4pPr>
            <a:lvl5pPr>
              <a:buSzPct val="85000"/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900624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F_Standard_Light_2Pan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250" y="247732"/>
            <a:ext cx="11712230" cy="764704"/>
          </a:xfrm>
          <a:ln>
            <a:noFill/>
          </a:ln>
        </p:spPr>
        <p:txBody>
          <a:bodyPr/>
          <a:lstStyle>
            <a:lvl1pPr>
              <a:defRPr>
                <a:solidFill>
                  <a:srgbClr val="274E9D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71251" y="1210574"/>
            <a:ext cx="5624750" cy="4781550"/>
          </a:xfrm>
        </p:spPr>
        <p:txBody>
          <a:bodyPr/>
          <a:lstStyle>
            <a:lvl1pPr>
              <a:buSzPct val="85000"/>
              <a:defRPr>
                <a:solidFill>
                  <a:srgbClr val="7F7F7F"/>
                </a:solidFill>
              </a:defRPr>
            </a:lvl1pPr>
            <a:lvl2pPr>
              <a:buSzPct val="85000"/>
              <a:defRPr>
                <a:solidFill>
                  <a:srgbClr val="7F7F7F"/>
                </a:solidFill>
              </a:defRPr>
            </a:lvl2pPr>
            <a:lvl3pPr>
              <a:buSzPct val="85000"/>
              <a:defRPr>
                <a:solidFill>
                  <a:srgbClr val="7F7F7F"/>
                </a:solidFill>
              </a:defRPr>
            </a:lvl3pPr>
            <a:lvl4pPr>
              <a:buSzPct val="85000"/>
              <a:defRPr>
                <a:solidFill>
                  <a:srgbClr val="7F7F7F"/>
                </a:solidFill>
              </a:defRPr>
            </a:lvl4pPr>
            <a:lvl5pPr>
              <a:buSzPct val="85000"/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C6B30D81-9558-44B1-BB77-79E80DC758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27365" y="1210574"/>
            <a:ext cx="5624750" cy="4781550"/>
          </a:xfrm>
        </p:spPr>
        <p:txBody>
          <a:bodyPr/>
          <a:lstStyle>
            <a:lvl1pPr>
              <a:buSzPct val="85000"/>
              <a:defRPr>
                <a:solidFill>
                  <a:srgbClr val="7F7F7F"/>
                </a:solidFill>
              </a:defRPr>
            </a:lvl1pPr>
            <a:lvl2pPr>
              <a:buSzPct val="85000"/>
              <a:defRPr>
                <a:solidFill>
                  <a:srgbClr val="7F7F7F"/>
                </a:solidFill>
              </a:defRPr>
            </a:lvl2pPr>
            <a:lvl3pPr>
              <a:buSzPct val="85000"/>
              <a:defRPr>
                <a:solidFill>
                  <a:srgbClr val="7F7F7F"/>
                </a:solidFill>
              </a:defRPr>
            </a:lvl3pPr>
            <a:lvl4pPr>
              <a:buSzPct val="85000"/>
              <a:defRPr>
                <a:solidFill>
                  <a:srgbClr val="7F7F7F"/>
                </a:solidFill>
              </a:defRPr>
            </a:lvl4pPr>
            <a:lvl5pPr>
              <a:buSzPct val="85000"/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4563300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F_no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9988" y="241388"/>
            <a:ext cx="11712230" cy="764704"/>
          </a:xfrm>
          <a:ln>
            <a:noFill/>
          </a:ln>
        </p:spPr>
        <p:txBody>
          <a:bodyPr/>
          <a:lstStyle>
            <a:lvl1pPr>
              <a:defRPr sz="3400">
                <a:solidFill>
                  <a:srgbClr val="274E9D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566394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9770" y="241410"/>
            <a:ext cx="11712230" cy="76470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96753"/>
            <a:ext cx="109728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F935C6-2949-413C-B33B-5A1952914AE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7293" y="6498236"/>
            <a:ext cx="541036" cy="320040"/>
          </a:xfrm>
          <a:prstGeom prst="rect">
            <a:avLst/>
          </a:prstGeom>
        </p:spPr>
      </p:pic>
      <p:sp>
        <p:nvSpPr>
          <p:cNvPr id="7" name="Freeform 2">
            <a:extLst>
              <a:ext uri="{FF2B5EF4-FFF2-40B4-BE49-F238E27FC236}">
                <a16:creationId xmlns:a16="http://schemas.microsoft.com/office/drawing/2014/main" id="{894C6852-3C77-4154-BD7A-79876B8A6FC1}"/>
              </a:ext>
            </a:extLst>
          </p:cNvPr>
          <p:cNvSpPr>
            <a:spLocks noChangeAspect="1"/>
          </p:cNvSpPr>
          <p:nvPr userDrawn="1"/>
        </p:nvSpPr>
        <p:spPr>
          <a:xfrm>
            <a:off x="11777685" y="6501094"/>
            <a:ext cx="414315" cy="246888"/>
          </a:xfrm>
          <a:custGeom>
            <a:avLst/>
            <a:gdLst>
              <a:gd name="connsiteX0" fmla="*/ 0 w 613186"/>
              <a:gd name="connsiteY0" fmla="*/ 0 h 283285"/>
              <a:gd name="connsiteX1" fmla="*/ 251012 w 613186"/>
              <a:gd name="connsiteY1" fmla="*/ 283285 h 283285"/>
              <a:gd name="connsiteX2" fmla="*/ 613186 w 613186"/>
              <a:gd name="connsiteY2" fmla="*/ 283285 h 283285"/>
              <a:gd name="connsiteX3" fmla="*/ 613186 w 613186"/>
              <a:gd name="connsiteY3" fmla="*/ 3586 h 283285"/>
              <a:gd name="connsiteX4" fmla="*/ 0 w 613186"/>
              <a:gd name="connsiteY4" fmla="*/ 0 h 283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186" h="283285">
                <a:moveTo>
                  <a:pt x="0" y="0"/>
                </a:moveTo>
                <a:lnTo>
                  <a:pt x="251012" y="283285"/>
                </a:lnTo>
                <a:lnTo>
                  <a:pt x="613186" y="283285"/>
                </a:lnTo>
                <a:lnTo>
                  <a:pt x="613186" y="35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rgbClr val="22A9E1"/>
              </a:gs>
              <a:gs pos="0">
                <a:srgbClr val="26459C"/>
              </a:gs>
              <a:gs pos="56000">
                <a:srgbClr val="2671BA"/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017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39" r:id="rId2"/>
    <p:sldLayoutId id="2147483825" r:id="rId3"/>
    <p:sldLayoutId id="2147483835" r:id="rId4"/>
    <p:sldLayoutId id="2147483830" r:id="rId5"/>
    <p:sldLayoutId id="2147483832" r:id="rId6"/>
    <p:sldLayoutId id="2147483829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3400" b="0" kern="1200" dirty="0">
          <a:solidFill>
            <a:srgbClr val="274E9D"/>
          </a:solidFill>
          <a:latin typeface="Sansation" panose="020000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85000"/>
        <a:buFont typeface="Arial" pitchFamily="34" charset="0"/>
        <a:buChar char="•"/>
        <a:defRPr sz="3200" b="0" i="0" kern="1200">
          <a:solidFill>
            <a:srgbClr val="7F7F7F"/>
          </a:solidFill>
          <a:latin typeface="+mn-lt"/>
          <a:ea typeface="+mn-ea"/>
          <a:cs typeface="Sansation Regular"/>
        </a:defRPr>
      </a:lvl1pPr>
      <a:lvl2pPr marL="742950" indent="-285750" algn="l" defTabSz="914400" rtl="0" eaLnBrk="1" latinLnBrk="0" hangingPunct="1">
        <a:spcBef>
          <a:spcPct val="20000"/>
        </a:spcBef>
        <a:buSzPct val="85000"/>
        <a:buFont typeface="Arial" pitchFamily="34" charset="0"/>
        <a:buChar char="–"/>
        <a:defRPr sz="2600" b="0" i="0" kern="1200">
          <a:solidFill>
            <a:srgbClr val="7F7F7F"/>
          </a:solidFill>
          <a:latin typeface="+mn-lt"/>
          <a:ea typeface="+mn-ea"/>
          <a:cs typeface="Sansation Regular"/>
        </a:defRPr>
      </a:lvl2pPr>
      <a:lvl3pPr marL="1143000" indent="-228600" algn="l" defTabSz="914400" rtl="0" eaLnBrk="1" latinLnBrk="0" hangingPunct="1">
        <a:spcBef>
          <a:spcPct val="20000"/>
        </a:spcBef>
        <a:buSzPct val="85000"/>
        <a:buFont typeface="Arial" pitchFamily="34" charset="0"/>
        <a:buChar char="•"/>
        <a:defRPr sz="2400" b="0" i="0" kern="1200">
          <a:solidFill>
            <a:srgbClr val="7F7F7F"/>
          </a:solidFill>
          <a:latin typeface="+mn-lt"/>
          <a:ea typeface="+mn-ea"/>
          <a:cs typeface="Sansation Regular"/>
        </a:defRPr>
      </a:lvl3pPr>
      <a:lvl4pPr marL="1600200" indent="-228600" algn="l" defTabSz="914400" rtl="0" eaLnBrk="1" latinLnBrk="0" hangingPunct="1">
        <a:spcBef>
          <a:spcPct val="20000"/>
        </a:spcBef>
        <a:buSzPct val="85000"/>
        <a:buFont typeface="Arial" pitchFamily="34" charset="0"/>
        <a:buChar char="–"/>
        <a:defRPr sz="2000" b="0" i="0" kern="1200">
          <a:solidFill>
            <a:srgbClr val="7F7F7F"/>
          </a:solidFill>
          <a:latin typeface="+mn-lt"/>
          <a:ea typeface="+mn-ea"/>
          <a:cs typeface="Sansation Regular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mef.net/display/LSO/Legato+IPS+-+Call+Details" TargetMode="External"/><Relationship Id="rId2" Type="http://schemas.openxmlformats.org/officeDocument/2006/relationships/hyperlink" Target="https://wiki.mef.net/pages/viewpage.action?pageId=82231371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github.com/MEF-GIT/MEF-LSO-Legato-SDK/tree/master/experimental" TargetMode="External"/><Relationship Id="rId5" Type="http://schemas.openxmlformats.org/officeDocument/2006/relationships/hyperlink" Target="https://wiki.mef.net/display/LSO/Legato+IPS+Contributions" TargetMode="External"/><Relationship Id="rId4" Type="http://schemas.openxmlformats.org/officeDocument/2006/relationships/hyperlink" Target="https://wiki.mef.net/display/LSO/Legato+IPS+Call+Notes-2019Q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9829" y="1004174"/>
            <a:ext cx="11556518" cy="1541590"/>
          </a:xfrm>
        </p:spPr>
        <p:txBody>
          <a:bodyPr/>
          <a:lstStyle/>
          <a:p>
            <a:r>
              <a:rPr lang="en-US" dirty="0"/>
              <a:t>MEF Services Common Model &amp; LSO Legato Interface </a:t>
            </a:r>
            <a:r>
              <a:rPr lang="en-US" dirty="0" smtClean="0"/>
              <a:t>Profile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 In collaboration with ONAP External API project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77516" y="3747102"/>
            <a:ext cx="4114059" cy="1389441"/>
          </a:xfrm>
        </p:spPr>
        <p:txBody>
          <a:bodyPr>
            <a:normAutofit/>
          </a:bodyPr>
          <a:lstStyle/>
          <a:p>
            <a:r>
              <a:rPr lang="en-US" dirty="0" smtClean="0"/>
              <a:t>Karthik Sethuraman</a:t>
            </a:r>
            <a:r>
              <a:rPr lang="en-US" dirty="0"/>
              <a:t>, </a:t>
            </a:r>
            <a:r>
              <a:rPr lang="en-US" dirty="0" smtClean="0"/>
              <a:t>NEC</a:t>
            </a:r>
          </a:p>
          <a:p>
            <a:r>
              <a:rPr lang="en-US" dirty="0"/>
              <a:t>Jack Pugaczewski, CenturyLink</a:t>
            </a:r>
          </a:p>
          <a:p>
            <a:r>
              <a:rPr lang="en-US" dirty="0" smtClean="0"/>
              <a:t>Andy Mayer, AT&amp;T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134573" y="3167270"/>
            <a:ext cx="1840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 Animated slides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86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250" y="190584"/>
            <a:ext cx="11712230" cy="764704"/>
          </a:xfrm>
        </p:spPr>
        <p:txBody>
          <a:bodyPr/>
          <a:lstStyle/>
          <a:p>
            <a:r>
              <a:rPr lang="en-US" dirty="0"/>
              <a:t>MEF Service Specifications  Mapping (from MSCM project)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1250" y="1012373"/>
            <a:ext cx="11277157" cy="5592536"/>
          </a:xfrm>
        </p:spPr>
        <p:txBody>
          <a:bodyPr>
            <a:normAutofit/>
          </a:bodyPr>
          <a:lstStyle/>
          <a:p>
            <a:r>
              <a:rPr lang="en-US" dirty="0"/>
              <a:t>Mapping MSCM to Legato IPS Envelope model</a:t>
            </a:r>
          </a:p>
          <a:p>
            <a:pPr lvl="1"/>
            <a:r>
              <a:rPr lang="en-US" dirty="0"/>
              <a:t>MSCM Service classes planned to be mapped to Legato Service Specification class</a:t>
            </a:r>
          </a:p>
          <a:p>
            <a:pPr lvl="2"/>
            <a:r>
              <a:rPr lang="en-US" dirty="0"/>
              <a:t>Using the UML abstraction/specify relationship</a:t>
            </a:r>
          </a:p>
          <a:p>
            <a:r>
              <a:rPr lang="en-US" dirty="0"/>
              <a:t>Use tooling to generate </a:t>
            </a:r>
            <a:r>
              <a:rPr lang="en-US" dirty="0" err="1"/>
              <a:t>OpenAPI</a:t>
            </a:r>
            <a:r>
              <a:rPr lang="en-US" dirty="0"/>
              <a:t>/JSON Schema</a:t>
            </a:r>
          </a:p>
          <a:p>
            <a:pPr lvl="1"/>
            <a:r>
              <a:rPr lang="en-US" dirty="0"/>
              <a:t>Auto populate the meta-data fields and meta-data-like fields (category, sub-category)</a:t>
            </a:r>
          </a:p>
          <a:p>
            <a:pPr lvl="2"/>
            <a:r>
              <a:rPr lang="en-US" dirty="0"/>
              <a:t>@</a:t>
            </a:r>
            <a:r>
              <a:rPr lang="en-US" dirty="0" err="1"/>
              <a:t>schemaLocation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MEF MSCM </a:t>
            </a:r>
            <a:r>
              <a:rPr lang="en-US" dirty="0" err="1">
                <a:sym typeface="Wingdings" pitchFamily="2" charset="2"/>
              </a:rPr>
              <a:t>Git</a:t>
            </a:r>
            <a:r>
              <a:rPr lang="en-US" dirty="0">
                <a:sym typeface="Wingdings" pitchFamily="2" charset="2"/>
              </a:rPr>
              <a:t> repo public/published location</a:t>
            </a:r>
          </a:p>
          <a:p>
            <a:pPr lvl="2"/>
            <a:r>
              <a:rPr lang="en-US" dirty="0">
                <a:sym typeface="Wingdings" pitchFamily="2" charset="2"/>
              </a:rPr>
              <a:t>@</a:t>
            </a:r>
            <a:r>
              <a:rPr lang="en-US" dirty="0" err="1">
                <a:sym typeface="Wingdings" pitchFamily="2" charset="2"/>
              </a:rPr>
              <a:t>baseType</a:t>
            </a:r>
            <a:r>
              <a:rPr lang="en-US" dirty="0">
                <a:sym typeface="Wingdings" pitchFamily="2" charset="2"/>
              </a:rPr>
              <a:t>  </a:t>
            </a:r>
            <a:r>
              <a:rPr lang="en-US" dirty="0" err="1">
                <a:sym typeface="Wingdings" pitchFamily="2" charset="2"/>
              </a:rPr>
              <a:t>MEFServiceSpecification</a:t>
            </a:r>
            <a:r>
              <a:rPr lang="en-US" dirty="0">
                <a:sym typeface="Wingdings" pitchFamily="2" charset="2"/>
              </a:rPr>
              <a:t>, @type  Specific MEF Service type (e.g. EPL, EVPL, etc)</a:t>
            </a:r>
          </a:p>
          <a:p>
            <a:pPr lvl="1"/>
            <a:r>
              <a:rPr lang="en-US" dirty="0">
                <a:solidFill>
                  <a:schemeClr val="accent4"/>
                </a:solidFill>
                <a:sym typeface="Wingdings" pitchFamily="2" charset="2"/>
              </a:rPr>
              <a:t>Generate Service Specification Characteristic/Value for every MSCM Service </a:t>
            </a:r>
            <a:r>
              <a:rPr lang="en-US" dirty="0" smtClean="0">
                <a:solidFill>
                  <a:schemeClr val="accent4"/>
                </a:solidFill>
                <a:sym typeface="Wingdings" pitchFamily="2" charset="2"/>
              </a:rPr>
              <a:t>class-attribute</a:t>
            </a:r>
            <a:endParaRPr lang="en-US" dirty="0">
              <a:solidFill>
                <a:schemeClr val="accent4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0031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MSCM Additional Reference</a:t>
            </a:r>
          </a:p>
        </p:txBody>
      </p:sp>
    </p:spTree>
    <p:extLst>
      <p:ext uri="{BB962C8B-B14F-4D97-AF65-F5344CB8AC3E}">
        <p14:creationId xmlns:p14="http://schemas.microsoft.com/office/powerpoint/2010/main" val="169420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AD75A4-71FC-481F-BA49-5EC9D9223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60" y="367645"/>
            <a:ext cx="10476878" cy="638194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8B6933D-3F17-441E-9FF9-021F23D1047A}"/>
              </a:ext>
            </a:extLst>
          </p:cNvPr>
          <p:cNvSpPr/>
          <p:nvPr/>
        </p:nvSpPr>
        <p:spPr>
          <a:xfrm rot="2300680">
            <a:off x="6698190" y="1971168"/>
            <a:ext cx="2044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DRAFT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303E9-33EB-4BE4-9A43-FD86DC132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7298" y="247732"/>
            <a:ext cx="5396181" cy="764704"/>
          </a:xfrm>
        </p:spPr>
        <p:txBody>
          <a:bodyPr/>
          <a:lstStyle/>
          <a:p>
            <a:r>
              <a:rPr lang="en-US" dirty="0"/>
              <a:t>MSCM SD-WAN</a:t>
            </a:r>
          </a:p>
        </p:txBody>
      </p:sp>
    </p:spTree>
    <p:extLst>
      <p:ext uri="{BB962C8B-B14F-4D97-AF65-F5344CB8AC3E}">
        <p14:creationId xmlns:p14="http://schemas.microsoft.com/office/powerpoint/2010/main" val="268853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028E7-6120-4323-84A8-6683D81AE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MSCM EVC Model Skeleton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323C12-7C51-4CAF-9E63-31D2D538D3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6" y="822806"/>
            <a:ext cx="10046368" cy="559739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436AE72-9767-43A7-88B3-81AFFE503FB8}"/>
              </a:ext>
            </a:extLst>
          </p:cNvPr>
          <p:cNvSpPr/>
          <p:nvPr/>
        </p:nvSpPr>
        <p:spPr>
          <a:xfrm rot="2300680">
            <a:off x="4388126" y="1357307"/>
            <a:ext cx="2044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69759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D04EE0-6A94-48CF-826E-D1CC6B4C1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86" y="318408"/>
            <a:ext cx="10393135" cy="63368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F0FE597-8D3D-4AE0-9719-048D1AE8CE6D}"/>
              </a:ext>
            </a:extLst>
          </p:cNvPr>
          <p:cNvSpPr/>
          <p:nvPr/>
        </p:nvSpPr>
        <p:spPr>
          <a:xfrm rot="2300680">
            <a:off x="2616478" y="1555161"/>
            <a:ext cx="2044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DRAFT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FF189F-817E-48CA-9054-770EB63A2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4471" y="255957"/>
            <a:ext cx="5238862" cy="764704"/>
          </a:xfrm>
        </p:spPr>
        <p:txBody>
          <a:bodyPr/>
          <a:lstStyle/>
          <a:p>
            <a:r>
              <a:rPr lang="en-US" dirty="0"/>
              <a:t>MSCM EVC Services Model Skeleton</a:t>
            </a:r>
          </a:p>
        </p:txBody>
      </p:sp>
    </p:spTree>
    <p:extLst>
      <p:ext uri="{BB962C8B-B14F-4D97-AF65-F5344CB8AC3E}">
        <p14:creationId xmlns:p14="http://schemas.microsoft.com/office/powerpoint/2010/main" val="85750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8CAFF-52EC-40FD-B137-D3D4B8BF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MSCM OVC Model Skeleton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40B630-E94B-4271-9731-16705269EA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9" y="1012436"/>
            <a:ext cx="11502301" cy="584556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525DEAE-4F33-4AE5-BAC5-C2018364C982}"/>
              </a:ext>
            </a:extLst>
          </p:cNvPr>
          <p:cNvSpPr/>
          <p:nvPr/>
        </p:nvSpPr>
        <p:spPr>
          <a:xfrm rot="2300680">
            <a:off x="6393309" y="1886947"/>
            <a:ext cx="2044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09533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4426B-EC06-409A-8409-54C0D2D1F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MSCM OVC Services Model Skeleton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405474-F132-4831-AC07-70272568C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164" y="1012436"/>
            <a:ext cx="8563519" cy="546588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139F71-BDAE-4355-A81E-D855D3AE60C1}"/>
              </a:ext>
            </a:extLst>
          </p:cNvPr>
          <p:cNvSpPr/>
          <p:nvPr/>
        </p:nvSpPr>
        <p:spPr>
          <a:xfrm rot="2300680">
            <a:off x="3774830" y="1971169"/>
            <a:ext cx="2044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65527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LSAPI Additional Reference</a:t>
            </a:r>
          </a:p>
        </p:txBody>
      </p:sp>
    </p:spTree>
    <p:extLst>
      <p:ext uri="{BB962C8B-B14F-4D97-AF65-F5344CB8AC3E}">
        <p14:creationId xmlns:p14="http://schemas.microsoft.com/office/powerpoint/2010/main" val="207464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770" y="133432"/>
            <a:ext cx="11712230" cy="764704"/>
          </a:xfrm>
        </p:spPr>
        <p:txBody>
          <a:bodyPr/>
          <a:lstStyle/>
          <a:p>
            <a:r>
              <a:rPr lang="en-GB" dirty="0"/>
              <a:t>Legato IPS Project Scope &amp; Deliverables (all phases)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>
          <a:xfrm>
            <a:off x="471250" y="889909"/>
            <a:ext cx="11088925" cy="5372099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/>
              <a:t>[L64001_004] Interface Profile Specification for MEF LSO Legato IRP covering</a:t>
            </a:r>
          </a:p>
          <a:p>
            <a:pPr lvl="1">
              <a:spcAft>
                <a:spcPts val="0"/>
              </a:spcAft>
            </a:pPr>
            <a:r>
              <a:rPr lang="en-US" sz="2200" dirty="0">
                <a:solidFill>
                  <a:srgbClr val="26459C"/>
                </a:solidFill>
              </a:rPr>
              <a:t>Service Catalog</a:t>
            </a:r>
          </a:p>
          <a:p>
            <a:pPr lvl="1">
              <a:spcAft>
                <a:spcPts val="0"/>
              </a:spcAft>
            </a:pPr>
            <a:r>
              <a:rPr lang="en-US" sz="2200" dirty="0">
                <a:solidFill>
                  <a:srgbClr val="26459C"/>
                </a:solidFill>
              </a:rPr>
              <a:t>Service Ordering (including Service Instantiation) </a:t>
            </a:r>
          </a:p>
          <a:p>
            <a:pPr lvl="1">
              <a:spcAft>
                <a:spcPts val="0"/>
              </a:spcAft>
            </a:pPr>
            <a:r>
              <a:rPr lang="en-US" sz="2200" dirty="0">
                <a:solidFill>
                  <a:srgbClr val="26459C"/>
                </a:solidFill>
              </a:rPr>
              <a:t>Service Inventory</a:t>
            </a:r>
          </a:p>
          <a:p>
            <a:pPr lvl="1">
              <a:spcAft>
                <a:spcPts val="0"/>
              </a:spcAft>
            </a:pPr>
            <a:r>
              <a:rPr lang="en-US" sz="2200" dirty="0">
                <a:solidFill>
                  <a:srgbClr val="26459C"/>
                </a:solidFill>
              </a:rPr>
              <a:t>Service Topology </a:t>
            </a:r>
          </a:p>
          <a:p>
            <a:pPr lvl="1">
              <a:spcAft>
                <a:spcPts val="0"/>
              </a:spcAft>
            </a:pPr>
            <a:r>
              <a:rPr lang="en-US" sz="2200" dirty="0">
                <a:solidFill>
                  <a:srgbClr val="26459C"/>
                </a:solidFill>
              </a:rPr>
              <a:t>Service Notification</a:t>
            </a:r>
          </a:p>
          <a:p>
            <a:pPr lvl="1">
              <a:spcAft>
                <a:spcPts val="0"/>
              </a:spcAft>
            </a:pPr>
            <a:r>
              <a:rPr lang="en-US" sz="2200" dirty="0"/>
              <a:t>License Usage</a:t>
            </a:r>
          </a:p>
          <a:p>
            <a:r>
              <a:rPr lang="en-US" sz="2800" dirty="0"/>
              <a:t>Deliverables</a:t>
            </a:r>
          </a:p>
          <a:p>
            <a:pPr lvl="1">
              <a:spcAft>
                <a:spcPts val="0"/>
              </a:spcAft>
            </a:pPr>
            <a:r>
              <a:rPr lang="en-US" sz="2200" dirty="0">
                <a:solidFill>
                  <a:srgbClr val="26459C"/>
                </a:solidFill>
              </a:rPr>
              <a:t>Interface Profile Specification (IPS)</a:t>
            </a:r>
          </a:p>
          <a:p>
            <a:pPr lvl="2"/>
            <a:r>
              <a:rPr lang="en-US" sz="2000" dirty="0">
                <a:solidFill>
                  <a:srgbClr val="26459C"/>
                </a:solidFill>
              </a:rPr>
              <a:t>Terminology, Requirements &amp; Use Cases</a:t>
            </a:r>
          </a:p>
          <a:p>
            <a:pPr lvl="2"/>
            <a:r>
              <a:rPr lang="en-US" sz="2000" dirty="0">
                <a:solidFill>
                  <a:srgbClr val="26459C"/>
                </a:solidFill>
              </a:rPr>
              <a:t>Information Model (Class, State &amp; Sequence diagrams)</a:t>
            </a:r>
          </a:p>
          <a:p>
            <a:pPr lvl="1">
              <a:spcAft>
                <a:spcPts val="0"/>
              </a:spcAft>
            </a:pPr>
            <a:r>
              <a:rPr lang="en-US" sz="2400" dirty="0"/>
              <a:t>Interface Implementation Specification (IIS) </a:t>
            </a:r>
          </a:p>
          <a:p>
            <a:pPr lvl="2">
              <a:spcAft>
                <a:spcPts val="0"/>
              </a:spcAft>
            </a:pPr>
            <a:r>
              <a:rPr lang="en-US" sz="2000" dirty="0"/>
              <a:t>Project proposal calls out ONAP (</a:t>
            </a:r>
            <a:r>
              <a:rPr lang="en-US" sz="2000" dirty="0" err="1"/>
              <a:t>ExtAPI</a:t>
            </a:r>
            <a:r>
              <a:rPr lang="en-US" sz="2000" dirty="0"/>
              <a:t>)</a:t>
            </a:r>
          </a:p>
          <a:p>
            <a:pPr lvl="2"/>
            <a:r>
              <a:rPr lang="en-US" sz="2000" dirty="0"/>
              <a:t>IM – API data-schema mapping</a:t>
            </a:r>
          </a:p>
          <a:p>
            <a:pPr lvl="2"/>
            <a:r>
              <a:rPr lang="en-US" sz="2000" dirty="0"/>
              <a:t>Guides &amp; other stuff </a:t>
            </a:r>
            <a:r>
              <a:rPr lang="en-US" sz="2000" dirty="0">
                <a:sym typeface="Wingdings" pitchFamily="2" charset="2"/>
              </a:rPr>
              <a:t>(plan to</a:t>
            </a:r>
            <a:r>
              <a:rPr lang="en-US" sz="2000" dirty="0"/>
              <a:t> follow Sonata template </a:t>
            </a:r>
            <a:r>
              <a:rPr lang="en-US" sz="2000" dirty="0">
                <a:sym typeface="Wingdings" pitchFamily="2" charset="2"/>
              </a:rPr>
              <a:t>)</a:t>
            </a:r>
            <a:endParaRPr lang="en-US" sz="2000" dirty="0"/>
          </a:p>
          <a:p>
            <a:pPr lvl="1">
              <a:spcAft>
                <a:spcPts val="0"/>
              </a:spcAft>
            </a:pPr>
            <a:r>
              <a:rPr lang="en-US" sz="2400" dirty="0"/>
              <a:t>Software Artifacts</a:t>
            </a:r>
          </a:p>
          <a:p>
            <a:pPr lvl="2"/>
            <a:r>
              <a:rPr lang="en-US" sz="2200" dirty="0">
                <a:solidFill>
                  <a:srgbClr val="26459C"/>
                </a:solidFill>
              </a:rPr>
              <a:t>Papyrus UML + </a:t>
            </a:r>
            <a:r>
              <a:rPr lang="en-US" sz="2200" dirty="0" err="1">
                <a:solidFill>
                  <a:srgbClr val="26459C"/>
                </a:solidFill>
              </a:rPr>
              <a:t>Gendoc</a:t>
            </a:r>
            <a:r>
              <a:rPr lang="en-US" sz="2200" dirty="0">
                <a:solidFill>
                  <a:srgbClr val="26459C"/>
                </a:solidFill>
              </a:rPr>
              <a:t> output</a:t>
            </a:r>
          </a:p>
          <a:p>
            <a:pPr lvl="2"/>
            <a:r>
              <a:rPr lang="en-US" sz="2200" dirty="0" err="1"/>
              <a:t>OpenAPI</a:t>
            </a:r>
            <a:r>
              <a:rPr lang="en-US" sz="2200" dirty="0"/>
              <a:t>/JSON schema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4979" y="6343648"/>
            <a:ext cx="3081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6459C"/>
                </a:solidFill>
              </a:rPr>
              <a:t>* Phase 1 (current) focus items</a:t>
            </a:r>
          </a:p>
        </p:txBody>
      </p:sp>
    </p:spTree>
    <p:extLst>
      <p:ext uri="{BB962C8B-B14F-4D97-AF65-F5344CB8AC3E}">
        <p14:creationId xmlns:p14="http://schemas.microsoft.com/office/powerpoint/2010/main" val="286237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250" y="111252"/>
            <a:ext cx="11712230" cy="764704"/>
          </a:xfrm>
        </p:spPr>
        <p:txBody>
          <a:bodyPr/>
          <a:lstStyle/>
          <a:p>
            <a:r>
              <a:rPr lang="en-US" dirty="0"/>
              <a:t>Use Cases under scope (all phases)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1250" y="846158"/>
            <a:ext cx="11088925" cy="5445457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26459C"/>
                </a:solidFill>
              </a:rPr>
              <a:t>In support of MEF 55 Requirements and Operational Threads</a:t>
            </a:r>
          </a:p>
          <a:p>
            <a:r>
              <a:rPr lang="en-US" dirty="0">
                <a:solidFill>
                  <a:schemeClr val="accent1"/>
                </a:solidFill>
              </a:rPr>
              <a:t>Agile Product/Service design</a:t>
            </a:r>
          </a:p>
          <a:p>
            <a:pPr lvl="1"/>
            <a:r>
              <a:rPr lang="en-US" dirty="0"/>
              <a:t>Service Catalog &amp; Specification</a:t>
            </a:r>
          </a:p>
          <a:p>
            <a:pPr lvl="1"/>
            <a:r>
              <a:rPr lang="en-US" dirty="0"/>
              <a:t>Technology &amp; Service agnostic framework/mechanism</a:t>
            </a:r>
          </a:p>
          <a:p>
            <a:r>
              <a:rPr lang="en-US" dirty="0">
                <a:solidFill>
                  <a:schemeClr val="accent1"/>
                </a:solidFill>
              </a:rPr>
              <a:t>Order Fulfillment &amp; Service Control</a:t>
            </a:r>
          </a:p>
          <a:p>
            <a:pPr lvl="1"/>
            <a:r>
              <a:rPr lang="en-US" dirty="0"/>
              <a:t>Service Configuration and Activation</a:t>
            </a:r>
          </a:p>
          <a:p>
            <a:pPr lvl="1"/>
            <a:r>
              <a:rPr lang="en-US" dirty="0"/>
              <a:t>Service Control</a:t>
            </a:r>
          </a:p>
          <a:p>
            <a:pPr lvl="1"/>
            <a:r>
              <a:rPr lang="en-US" dirty="0"/>
              <a:t>Service Inventory and Topology</a:t>
            </a:r>
          </a:p>
          <a:p>
            <a:pPr lvl="1"/>
            <a:r>
              <a:rPr lang="en-US" dirty="0"/>
              <a:t>Service change Notification and Reporting</a:t>
            </a:r>
          </a:p>
          <a:p>
            <a:r>
              <a:rPr lang="en-US" dirty="0"/>
              <a:t>Service Activation Testing</a:t>
            </a:r>
          </a:p>
          <a:p>
            <a:r>
              <a:rPr lang="en-US" dirty="0"/>
              <a:t>Service Problem and Quality Management</a:t>
            </a:r>
          </a:p>
          <a:p>
            <a:r>
              <a:rPr lang="en-US" dirty="0"/>
              <a:t>Service Usage measurements &amp; reporting (in support of Billing)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4979" y="6343648"/>
            <a:ext cx="3081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6459C"/>
                </a:solidFill>
              </a:rPr>
              <a:t>* Phase 1 (current) focus items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3126" y="2005236"/>
            <a:ext cx="10935519" cy="137109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9988" y="29051"/>
            <a:ext cx="11712230" cy="764704"/>
          </a:xfrm>
        </p:spPr>
        <p:txBody>
          <a:bodyPr/>
          <a:lstStyle/>
          <a:p>
            <a:r>
              <a:rPr lang="en-US" dirty="0"/>
              <a:t>Overview: MEF approach to Standardized APIs</a:t>
            </a:r>
          </a:p>
        </p:txBody>
      </p:sp>
      <p:sp>
        <p:nvSpPr>
          <p:cNvPr id="4" name="Rectangle 3"/>
          <p:cNvSpPr/>
          <p:nvPr/>
        </p:nvSpPr>
        <p:spPr>
          <a:xfrm>
            <a:off x="363126" y="871107"/>
            <a:ext cx="10935519" cy="6243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3127" y="849135"/>
            <a:ext cx="1702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MEF Service Specifications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126" y="2274749"/>
            <a:ext cx="1632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MEF Information Models</a:t>
            </a:r>
          </a:p>
        </p:txBody>
      </p:sp>
      <p:sp>
        <p:nvSpPr>
          <p:cNvPr id="8" name="Rectangle 7"/>
          <p:cNvSpPr/>
          <p:nvPr/>
        </p:nvSpPr>
        <p:spPr>
          <a:xfrm>
            <a:off x="332781" y="3913923"/>
            <a:ext cx="10935519" cy="9492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2781" y="3930252"/>
            <a:ext cx="1972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MEF Interface Profile Specifications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9114" y="5373469"/>
            <a:ext cx="10935519" cy="9404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82848" y="5553985"/>
            <a:ext cx="1678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MEF API and Data Schema</a:t>
            </a:r>
          </a:p>
        </p:txBody>
      </p:sp>
      <p:sp>
        <p:nvSpPr>
          <p:cNvPr id="12" name="Up-Down Arrow 11"/>
          <p:cNvSpPr/>
          <p:nvPr/>
        </p:nvSpPr>
        <p:spPr>
          <a:xfrm>
            <a:off x="5894828" y="1537690"/>
            <a:ext cx="195943" cy="46498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-Down Arrow 12"/>
          <p:cNvSpPr/>
          <p:nvPr/>
        </p:nvSpPr>
        <p:spPr>
          <a:xfrm>
            <a:off x="5910942" y="3403658"/>
            <a:ext cx="195943" cy="46498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-Down Arrow 13"/>
          <p:cNvSpPr/>
          <p:nvPr/>
        </p:nvSpPr>
        <p:spPr>
          <a:xfrm>
            <a:off x="5913025" y="4897412"/>
            <a:ext cx="195943" cy="46498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2065792" y="1032157"/>
            <a:ext cx="1265464" cy="3193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SD-WAN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3588840" y="1032157"/>
            <a:ext cx="1265464" cy="3193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EVC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121001" y="1032157"/>
            <a:ext cx="1265464" cy="3193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OVC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6653162" y="1032157"/>
            <a:ext cx="1265464" cy="3193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L1CS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185323" y="1032157"/>
            <a:ext cx="1265464" cy="3193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IP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9754537" y="1032157"/>
            <a:ext cx="1265464" cy="3193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Others…..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370973" y="2996285"/>
            <a:ext cx="2654434" cy="31937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MEF Core Model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3688554" y="2991462"/>
            <a:ext cx="2222754" cy="31937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General Common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622404" y="2094462"/>
            <a:ext cx="3203056" cy="860456"/>
            <a:chOff x="1729266" y="3959306"/>
            <a:chExt cx="3203056" cy="860456"/>
          </a:xfrm>
        </p:grpSpPr>
        <p:sp>
          <p:nvSpPr>
            <p:cNvPr id="25" name="Rounded Rectangle 24"/>
            <p:cNvSpPr/>
            <p:nvPr/>
          </p:nvSpPr>
          <p:spPr>
            <a:xfrm>
              <a:off x="1752194" y="3959306"/>
              <a:ext cx="3180128" cy="834589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151733" y="4010756"/>
              <a:ext cx="1093588" cy="3193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NRM-CON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3344967" y="4010225"/>
              <a:ext cx="1138175" cy="3193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NRM-OAM</a:t>
              </a: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2742737" y="4389872"/>
              <a:ext cx="1003605" cy="3193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NRM-L1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729266" y="4329884"/>
              <a:ext cx="1133456" cy="489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Resource</a:t>
              </a:r>
            </a:p>
            <a:p>
              <a:pPr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Common</a:t>
              </a: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3836227" y="4389871"/>
              <a:ext cx="1003605" cy="3193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Others…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974229" y="2085209"/>
            <a:ext cx="3034211" cy="860456"/>
            <a:chOff x="5081091" y="3950053"/>
            <a:chExt cx="3034211" cy="860456"/>
          </a:xfrm>
        </p:grpSpPr>
        <p:sp>
          <p:nvSpPr>
            <p:cNvPr id="28" name="Rounded Rectangle 27"/>
            <p:cNvSpPr/>
            <p:nvPr/>
          </p:nvSpPr>
          <p:spPr>
            <a:xfrm>
              <a:off x="5081091" y="3950053"/>
              <a:ext cx="3034211" cy="834589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295405" y="4002478"/>
              <a:ext cx="1075397" cy="3193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EVC-OVC</a:t>
              </a: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6470134" y="3993675"/>
              <a:ext cx="1012352" cy="3193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SD-WAN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111237" y="4392934"/>
              <a:ext cx="775272" cy="3193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L1CS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085714" y="4320631"/>
              <a:ext cx="1133456" cy="489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Service</a:t>
              </a:r>
            </a:p>
            <a:p>
              <a:pPr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Common</a:t>
              </a: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6986132" y="4391864"/>
              <a:ext cx="1003605" cy="3193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Others…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871216" y="3969527"/>
            <a:ext cx="2125013" cy="834589"/>
            <a:chOff x="2008423" y="2460754"/>
            <a:chExt cx="2125013" cy="834589"/>
          </a:xfrm>
        </p:grpSpPr>
        <p:sp>
          <p:nvSpPr>
            <p:cNvPr id="47" name="Rounded Rectangle 46"/>
            <p:cNvSpPr/>
            <p:nvPr/>
          </p:nvSpPr>
          <p:spPr>
            <a:xfrm>
              <a:off x="2008423" y="2460754"/>
              <a:ext cx="2125013" cy="8345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2091870" y="2512204"/>
              <a:ext cx="990875" cy="31937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NRP</a:t>
              </a: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3146349" y="2509966"/>
              <a:ext cx="895010" cy="31937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SOAM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094786" y="2920964"/>
              <a:ext cx="1133456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Presto</a:t>
              </a: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3040858" y="2879457"/>
              <a:ext cx="1003605" cy="31937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Others…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106053" y="3973993"/>
            <a:ext cx="2866594" cy="834589"/>
            <a:chOff x="4243260" y="2465220"/>
            <a:chExt cx="2866594" cy="834589"/>
          </a:xfrm>
        </p:grpSpPr>
        <p:sp>
          <p:nvSpPr>
            <p:cNvPr id="53" name="Rounded Rectangle 52"/>
            <p:cNvSpPr/>
            <p:nvPr/>
          </p:nvSpPr>
          <p:spPr>
            <a:xfrm>
              <a:off x="4243260" y="2465220"/>
              <a:ext cx="2866594" cy="8345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4463186" y="2477082"/>
              <a:ext cx="1093588" cy="358965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Service</a:t>
              </a:r>
            </a:p>
            <a:p>
              <a:pPr algn="ctr">
                <a:lnSpc>
                  <a:spcPts val="1200"/>
                </a:lnSpc>
              </a:pPr>
              <a:r>
                <a:rPr lang="en-US" sz="1600" dirty="0"/>
                <a:t>Catalog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253531" y="2942001"/>
              <a:ext cx="1133456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Legato</a:t>
              </a:r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6034472" y="2901242"/>
              <a:ext cx="1003605" cy="31937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Others…</a:t>
              </a: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5057914" y="2869133"/>
              <a:ext cx="910179" cy="358965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Service</a:t>
              </a:r>
            </a:p>
            <a:p>
              <a:pPr algn="ctr">
                <a:lnSpc>
                  <a:spcPts val="1200"/>
                </a:lnSpc>
              </a:pPr>
              <a:r>
                <a:rPr lang="en-US" sz="1600" dirty="0"/>
                <a:t>Order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681184" y="2486166"/>
              <a:ext cx="1093588" cy="358965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Service</a:t>
              </a:r>
            </a:p>
            <a:p>
              <a:pPr algn="ctr">
                <a:lnSpc>
                  <a:spcPts val="1200"/>
                </a:lnSpc>
              </a:pPr>
              <a:r>
                <a:rPr lang="en-US" sz="1600" dirty="0"/>
                <a:t>Inventory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0324571" y="3969527"/>
            <a:ext cx="906377" cy="834589"/>
            <a:chOff x="10461778" y="2460754"/>
            <a:chExt cx="906377" cy="834589"/>
          </a:xfrm>
        </p:grpSpPr>
        <p:sp>
          <p:nvSpPr>
            <p:cNvPr id="67" name="Rounded Rectangle 66"/>
            <p:cNvSpPr/>
            <p:nvPr/>
          </p:nvSpPr>
          <p:spPr>
            <a:xfrm>
              <a:off x="10532591" y="2460754"/>
              <a:ext cx="745760" cy="8345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0461778" y="2732797"/>
              <a:ext cx="906377" cy="489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Others</a:t>
              </a:r>
            </a:p>
            <a:p>
              <a:pPr algn="ctr"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…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175242" y="2107732"/>
            <a:ext cx="3034211" cy="860456"/>
            <a:chOff x="8282104" y="3972576"/>
            <a:chExt cx="3034211" cy="860456"/>
          </a:xfrm>
        </p:grpSpPr>
        <p:sp>
          <p:nvSpPr>
            <p:cNvPr id="41" name="Rounded Rectangle 40"/>
            <p:cNvSpPr/>
            <p:nvPr/>
          </p:nvSpPr>
          <p:spPr>
            <a:xfrm>
              <a:off x="8282104" y="3972576"/>
              <a:ext cx="3034211" cy="834589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8496418" y="4025001"/>
              <a:ext cx="1075397" cy="3193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Access</a:t>
              </a:r>
            </a:p>
            <a:p>
              <a:pPr algn="ctr">
                <a:lnSpc>
                  <a:spcPts val="1200"/>
                </a:lnSpc>
              </a:pPr>
              <a:r>
                <a:rPr lang="en-US" sz="1600" dirty="0"/>
                <a:t>E-Line</a:t>
              </a: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9671147" y="4016198"/>
              <a:ext cx="1012352" cy="3193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SD-WAN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286727" y="4343154"/>
              <a:ext cx="1133456" cy="489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Product</a:t>
              </a:r>
            </a:p>
            <a:p>
              <a:pPr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Common</a:t>
              </a: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10268785" y="4414387"/>
              <a:ext cx="948943" cy="3193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Others…</a:t>
              </a:r>
            </a:p>
          </p:txBody>
        </p:sp>
        <p:sp>
          <p:nvSpPr>
            <p:cNvPr id="69" name="Rounded Rectangle 68"/>
            <p:cNvSpPr/>
            <p:nvPr/>
          </p:nvSpPr>
          <p:spPr>
            <a:xfrm>
              <a:off x="9238382" y="4414386"/>
              <a:ext cx="938941" cy="3193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EPL/EVPL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747615" y="5412744"/>
            <a:ext cx="2354771" cy="834589"/>
            <a:chOff x="1888489" y="974435"/>
            <a:chExt cx="2354771" cy="834589"/>
          </a:xfrm>
        </p:grpSpPr>
        <p:sp>
          <p:nvSpPr>
            <p:cNvPr id="70" name="Rounded Rectangle 69"/>
            <p:cNvSpPr/>
            <p:nvPr/>
          </p:nvSpPr>
          <p:spPr>
            <a:xfrm>
              <a:off x="1906166" y="974435"/>
              <a:ext cx="2337094" cy="834589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888489" y="1499903"/>
              <a:ext cx="1208876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Presto SDK</a:t>
              </a: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3157232" y="1449789"/>
              <a:ext cx="873109" cy="319377"/>
            </a:xfrm>
            <a:prstGeom prst="roundRect">
              <a:avLst/>
            </a:prstGeom>
            <a:solidFill>
              <a:schemeClr val="accent4">
                <a:lumMod val="50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ODL </a:t>
              </a:r>
              <a:r>
                <a:rPr lang="en-US" sz="1600" dirty="0" err="1"/>
                <a:t>UniMgr</a:t>
              </a:r>
              <a:r>
                <a:rPr lang="en-US" sz="1600" dirty="0"/>
                <a:t> </a:t>
              </a:r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1989613" y="1044400"/>
              <a:ext cx="873109" cy="319377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YANG schema </a:t>
              </a: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3050959" y="1044399"/>
              <a:ext cx="979382" cy="319377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 err="1"/>
                <a:t>OpenAPI</a:t>
              </a:r>
              <a:r>
                <a:rPr lang="en-US" sz="1600" dirty="0"/>
                <a:t> schema 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312602" y="5415692"/>
            <a:ext cx="2321296" cy="834589"/>
            <a:chOff x="4453476" y="977383"/>
            <a:chExt cx="2321296" cy="834589"/>
          </a:xfrm>
        </p:grpSpPr>
        <p:sp>
          <p:nvSpPr>
            <p:cNvPr id="76" name="Rounded Rectangle 75"/>
            <p:cNvSpPr/>
            <p:nvPr/>
          </p:nvSpPr>
          <p:spPr>
            <a:xfrm>
              <a:off x="4471153" y="977383"/>
              <a:ext cx="2303619" cy="834589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453476" y="1502851"/>
              <a:ext cx="1227708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Legato SDK</a:t>
              </a: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5731646" y="1452737"/>
              <a:ext cx="873109" cy="319377"/>
            </a:xfrm>
            <a:prstGeom prst="roundRect">
              <a:avLst/>
            </a:prstGeom>
            <a:solidFill>
              <a:schemeClr val="accent4">
                <a:lumMod val="50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ONAP </a:t>
              </a:r>
              <a:r>
                <a:rPr lang="en-US" sz="1600" dirty="0" err="1"/>
                <a:t>ExtAPI</a:t>
              </a:r>
              <a:endParaRPr lang="en-US" sz="1600" dirty="0"/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4554600" y="1047348"/>
              <a:ext cx="873109" cy="319377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JSON schema </a:t>
              </a:r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5625373" y="1047347"/>
              <a:ext cx="979382" cy="319377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 err="1"/>
                <a:t>OpenAPI</a:t>
              </a:r>
              <a:r>
                <a:rPr lang="en-US" sz="1600" dirty="0"/>
                <a:t> schema 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314329" y="5420748"/>
            <a:ext cx="2320068" cy="834589"/>
            <a:chOff x="7455203" y="982439"/>
            <a:chExt cx="2320068" cy="834589"/>
          </a:xfrm>
        </p:grpSpPr>
        <p:sp>
          <p:nvSpPr>
            <p:cNvPr id="81" name="Rounded Rectangle 80"/>
            <p:cNvSpPr/>
            <p:nvPr/>
          </p:nvSpPr>
          <p:spPr>
            <a:xfrm>
              <a:off x="7472881" y="982439"/>
              <a:ext cx="2302390" cy="834589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455203" y="1507907"/>
              <a:ext cx="1300579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Sonata SDK</a:t>
              </a:r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8808088" y="1457793"/>
              <a:ext cx="798395" cy="319377"/>
            </a:xfrm>
            <a:prstGeom prst="roundRect">
              <a:avLst/>
            </a:prstGeom>
            <a:solidFill>
              <a:schemeClr val="accent4">
                <a:lumMod val="50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?</a:t>
              </a:r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7556328" y="1052404"/>
              <a:ext cx="873109" cy="319377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JSON schema </a:t>
              </a: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8627101" y="1052403"/>
              <a:ext cx="979382" cy="319377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 err="1"/>
                <a:t>OpenAPI</a:t>
              </a:r>
              <a:r>
                <a:rPr lang="en-US" sz="1600" dirty="0"/>
                <a:t> schema 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0371974" y="5452281"/>
            <a:ext cx="906377" cy="834589"/>
            <a:chOff x="10512848" y="1013972"/>
            <a:chExt cx="906377" cy="834589"/>
          </a:xfrm>
        </p:grpSpPr>
        <p:sp>
          <p:nvSpPr>
            <p:cNvPr id="86" name="Rounded Rectangle 85"/>
            <p:cNvSpPr/>
            <p:nvPr/>
          </p:nvSpPr>
          <p:spPr>
            <a:xfrm>
              <a:off x="10546893" y="1013972"/>
              <a:ext cx="765287" cy="834589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0512848" y="1233822"/>
              <a:ext cx="906377" cy="489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Others</a:t>
              </a:r>
            </a:p>
            <a:p>
              <a:pPr algn="ctr"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…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125449" y="3973993"/>
            <a:ext cx="3180128" cy="834589"/>
            <a:chOff x="7262656" y="2465220"/>
            <a:chExt cx="3180128" cy="834589"/>
          </a:xfrm>
        </p:grpSpPr>
        <p:sp>
          <p:nvSpPr>
            <p:cNvPr id="61" name="Rounded Rectangle 60"/>
            <p:cNvSpPr/>
            <p:nvPr/>
          </p:nvSpPr>
          <p:spPr>
            <a:xfrm>
              <a:off x="7262656" y="2465220"/>
              <a:ext cx="3180128" cy="83458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7392756" y="2501731"/>
              <a:ext cx="885583" cy="358965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Ordering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272927" y="2942001"/>
              <a:ext cx="1133456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dirty="0">
                  <a:solidFill>
                    <a:srgbClr val="000000"/>
                  </a:solidFill>
                </a:rPr>
                <a:t>Sonata</a:t>
              </a: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9346689" y="2928441"/>
              <a:ext cx="1003605" cy="31937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r>
                <a:rPr lang="en-US" dirty="0"/>
                <a:t>Others…</a:t>
              </a: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8032798" y="2909680"/>
              <a:ext cx="1275420" cy="358965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 err="1"/>
                <a:t>Serviceablity</a:t>
              </a:r>
              <a:endParaRPr lang="en-US" sz="1600" dirty="0"/>
            </a:p>
          </p:txBody>
        </p:sp>
        <p:sp>
          <p:nvSpPr>
            <p:cNvPr id="66" name="Rounded Rectangle 65"/>
            <p:cNvSpPr/>
            <p:nvPr/>
          </p:nvSpPr>
          <p:spPr>
            <a:xfrm>
              <a:off x="8362441" y="2505901"/>
              <a:ext cx="917563" cy="358965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Inventory</a:t>
              </a:r>
            </a:p>
          </p:txBody>
        </p:sp>
        <p:sp>
          <p:nvSpPr>
            <p:cNvPr id="89" name="Rounded Rectangle 88"/>
            <p:cNvSpPr/>
            <p:nvPr/>
          </p:nvSpPr>
          <p:spPr>
            <a:xfrm>
              <a:off x="9364106" y="2502494"/>
              <a:ext cx="917563" cy="358965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0" rtlCol="0" anchor="ctr"/>
            <a:lstStyle/>
            <a:p>
              <a:pPr algn="ctr">
                <a:lnSpc>
                  <a:spcPts val="1200"/>
                </a:lnSpc>
              </a:pPr>
              <a:r>
                <a:rPr lang="en-US" sz="1600" dirty="0"/>
                <a:t>Quote</a:t>
              </a:r>
            </a:p>
          </p:txBody>
        </p:sp>
      </p:grpSp>
      <p:sp>
        <p:nvSpPr>
          <p:cNvPr id="71" name="Oval 70"/>
          <p:cNvSpPr/>
          <p:nvPr/>
        </p:nvSpPr>
        <p:spPr>
          <a:xfrm>
            <a:off x="5539350" y="5794785"/>
            <a:ext cx="1032900" cy="5890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6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5" grpId="0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7" grpId="0" animBg="1"/>
      <p:bldP spid="7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of MEF 55 Operational Threads – Phase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1250" y="1037230"/>
            <a:ext cx="11088925" cy="539086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Designing and Launching a New Product Offering</a:t>
            </a:r>
          </a:p>
          <a:p>
            <a:pPr lvl="1"/>
            <a:r>
              <a:rPr lang="en-US" dirty="0"/>
              <a:t>A specification of the Services needed to support Product Instances corresponding to the Product Offering is created and retrieved </a:t>
            </a:r>
          </a:p>
          <a:p>
            <a:r>
              <a:rPr lang="en-US" dirty="0"/>
              <a:t>Product Ordering and Service Activation Orchestration</a:t>
            </a:r>
          </a:p>
          <a:p>
            <a:pPr lvl="1"/>
            <a:r>
              <a:rPr lang="en-US" dirty="0"/>
              <a:t>LSO fulfills the order by selecting, assigning, configuring and activating the appropriate Services and associated resources that support the ordered Product Instance </a:t>
            </a:r>
          </a:p>
          <a:p>
            <a:r>
              <a:rPr lang="en-US" dirty="0"/>
              <a:t>Controlling a Service </a:t>
            </a:r>
          </a:p>
          <a:p>
            <a:pPr lvl="1"/>
            <a:r>
              <a:rPr lang="en-US" dirty="0"/>
              <a:t>The Customer initiates a request to dynamically control a permitted aspect of its Service (e.g., bandwidth change or implementing traffic filtering controls, etc.). </a:t>
            </a:r>
          </a:p>
          <a:p>
            <a:pPr lvl="1"/>
            <a:r>
              <a:rPr lang="en-US" dirty="0"/>
              <a:t>LSO uses the defined service constraints and policies to determine if the dynamic control request is permitted.</a:t>
            </a:r>
          </a:p>
          <a:p>
            <a:pPr lvl="1"/>
            <a:r>
              <a:rPr lang="en-US" dirty="0"/>
              <a:t>LSO effects the necessary changes within its own domain to service the request.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Requirements – Phase 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1250" y="1064525"/>
            <a:ext cx="11088925" cy="5336275"/>
          </a:xfrm>
        </p:spPr>
        <p:txBody>
          <a:bodyPr>
            <a:normAutofit fontScale="92500"/>
          </a:bodyPr>
          <a:lstStyle/>
          <a:p>
            <a:r>
              <a:rPr lang="en-US" dirty="0"/>
              <a:t>Derived from the use case descriptions</a:t>
            </a:r>
          </a:p>
          <a:p>
            <a:r>
              <a:rPr lang="en-US" dirty="0"/>
              <a:t>Interface requirements as opposed to “business” requirements</a:t>
            </a:r>
          </a:p>
          <a:p>
            <a:r>
              <a:rPr lang="en-US" dirty="0"/>
              <a:t>English description of interface functions to be supported in implementation-agnostic manner - Includes </a:t>
            </a:r>
          </a:p>
          <a:p>
            <a:pPr lvl="1"/>
            <a:r>
              <a:rPr lang="en-US" dirty="0"/>
              <a:t>High-level functional behavior/logic</a:t>
            </a:r>
          </a:p>
          <a:p>
            <a:pPr lvl="1"/>
            <a:r>
              <a:rPr lang="en-US" dirty="0"/>
              <a:t>Pre-conditions/Post-conditions</a:t>
            </a:r>
          </a:p>
          <a:p>
            <a:pPr lvl="1"/>
            <a:r>
              <a:rPr lang="en-US" dirty="0"/>
              <a:t>Key attributes to be exchanged (input/output), notifications, error/exceptions</a:t>
            </a:r>
          </a:p>
          <a:p>
            <a:r>
              <a:rPr lang="en-US" dirty="0"/>
              <a:t>In support of following MEF 55, section 8.2 Business requirements</a:t>
            </a:r>
          </a:p>
          <a:p>
            <a:pPr lvl="1"/>
            <a:r>
              <a:rPr lang="en-US" dirty="0"/>
              <a:t>Fulfillment : R-LSO-RA-3, R-LSO-RA-4,</a:t>
            </a:r>
          </a:p>
          <a:p>
            <a:pPr lvl="1"/>
            <a:r>
              <a:rPr lang="en-US" dirty="0"/>
              <a:t>Configuration: R-LSO-RA-8, R-LSO-RA-10, R-LSO-RA-11, R-LSO-RA-12</a:t>
            </a:r>
          </a:p>
          <a:p>
            <a:pPr lvl="1"/>
            <a:r>
              <a:rPr lang="en-US" dirty="0"/>
              <a:t>Control: [R-LSO-RA-13] to [R-LSO-RA-20]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1250" y="190584"/>
            <a:ext cx="11712230" cy="764704"/>
          </a:xfrm>
        </p:spPr>
        <p:txBody>
          <a:bodyPr/>
          <a:lstStyle/>
          <a:p>
            <a:r>
              <a:rPr lang="en-US" dirty="0"/>
              <a:t>Key Envelope IM Constructs from ONAP </a:t>
            </a:r>
            <a:r>
              <a:rPr lang="en-US" dirty="0" err="1"/>
              <a:t>ExtAPI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33927" y="1069521"/>
            <a:ext cx="11088925" cy="556804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Service Catalog</a:t>
            </a:r>
          </a:p>
          <a:p>
            <a:pPr lvl="1"/>
            <a:r>
              <a:rPr lang="en-US" dirty="0"/>
              <a:t>Service Specification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Service Specification Characteristic/Value (drop/don’t -use)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Resource Specification</a:t>
            </a:r>
          </a:p>
          <a:p>
            <a:pPr lvl="1"/>
            <a:r>
              <a:rPr lang="en-US" dirty="0"/>
              <a:t>Related Party</a:t>
            </a:r>
          </a:p>
          <a:p>
            <a:pPr lvl="1"/>
            <a:r>
              <a:rPr lang="en-US" dirty="0"/>
              <a:t>State machines: Lifecycle (Certification) Status &amp; Distribution  Status</a:t>
            </a:r>
          </a:p>
          <a:p>
            <a:r>
              <a:rPr lang="en-US" dirty="0"/>
              <a:t>Service Ordering</a:t>
            </a:r>
          </a:p>
          <a:p>
            <a:pPr lvl="1"/>
            <a:r>
              <a:rPr lang="en-US" dirty="0"/>
              <a:t>Service Order</a:t>
            </a:r>
          </a:p>
          <a:p>
            <a:pPr lvl="1"/>
            <a:r>
              <a:rPr lang="en-US" dirty="0"/>
              <a:t>Service Order Item</a:t>
            </a:r>
          </a:p>
          <a:p>
            <a:pPr lvl="1"/>
            <a:r>
              <a:rPr lang="en-US" dirty="0"/>
              <a:t>Service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Service Characteristic/Value</a:t>
            </a:r>
          </a:p>
          <a:p>
            <a:pPr lvl="1"/>
            <a:r>
              <a:rPr lang="en-US" dirty="0"/>
              <a:t>Related Party</a:t>
            </a:r>
          </a:p>
          <a:p>
            <a:pPr lvl="1"/>
            <a:r>
              <a:rPr lang="en-US" dirty="0"/>
              <a:t>State machines: Order State &amp; Lifecycle State</a:t>
            </a:r>
          </a:p>
          <a:p>
            <a:r>
              <a:rPr lang="en-US" dirty="0"/>
              <a:t>Service Inventory</a:t>
            </a:r>
          </a:p>
          <a:p>
            <a:pPr lvl="1"/>
            <a:r>
              <a:rPr lang="en-US" dirty="0"/>
              <a:t>Service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Service Characteristic/Value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Supporting Resource</a:t>
            </a:r>
          </a:p>
          <a:p>
            <a:pPr lvl="1"/>
            <a:r>
              <a:rPr lang="en-US" dirty="0"/>
              <a:t>Related Party</a:t>
            </a:r>
          </a:p>
          <a:p>
            <a:pPr lvl="1"/>
            <a:r>
              <a:rPr lang="en-US" dirty="0"/>
              <a:t>State Machines: Lifecycle State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09" y="0"/>
            <a:ext cx="11445239" cy="764704"/>
          </a:xfrm>
        </p:spPr>
        <p:txBody>
          <a:bodyPr/>
          <a:lstStyle/>
          <a:p>
            <a:r>
              <a:rPr lang="en-US" dirty="0"/>
              <a:t>LSAPI Service Catalog model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6296" y="655091"/>
            <a:ext cx="8738832" cy="5855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1139F71-BDAE-4355-A81E-D855D3AE60C1}"/>
              </a:ext>
            </a:extLst>
          </p:cNvPr>
          <p:cNvSpPr/>
          <p:nvPr/>
        </p:nvSpPr>
        <p:spPr>
          <a:xfrm rot="2300680">
            <a:off x="5415094" y="2470790"/>
            <a:ext cx="2044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DRAFT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770" y="0"/>
            <a:ext cx="11712230" cy="682388"/>
          </a:xfrm>
        </p:spPr>
        <p:txBody>
          <a:bodyPr/>
          <a:lstStyle/>
          <a:p>
            <a:r>
              <a:rPr lang="en-US" dirty="0"/>
              <a:t>LSAPI Service Order model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92" y="824551"/>
            <a:ext cx="11977329" cy="5371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1139F71-BDAE-4355-A81E-D855D3AE60C1}"/>
              </a:ext>
            </a:extLst>
          </p:cNvPr>
          <p:cNvSpPr/>
          <p:nvPr/>
        </p:nvSpPr>
        <p:spPr>
          <a:xfrm rot="2300680">
            <a:off x="5754460" y="1773206"/>
            <a:ext cx="2044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DRAFT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770" y="-40944"/>
            <a:ext cx="11712230" cy="736979"/>
          </a:xfrm>
        </p:spPr>
        <p:txBody>
          <a:bodyPr/>
          <a:lstStyle/>
          <a:p>
            <a:r>
              <a:rPr lang="en-US" dirty="0"/>
              <a:t>LSAPI Service Inventory model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5775" y="647771"/>
            <a:ext cx="8597591" cy="591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1139F71-BDAE-4355-A81E-D855D3AE60C1}"/>
              </a:ext>
            </a:extLst>
          </p:cNvPr>
          <p:cNvSpPr/>
          <p:nvPr/>
        </p:nvSpPr>
        <p:spPr>
          <a:xfrm rot="2300680">
            <a:off x="6018409" y="2376521"/>
            <a:ext cx="2044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DRAFT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LSAPI Data Types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5418" y="1556770"/>
            <a:ext cx="6259275" cy="416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1139F71-BDAE-4355-A81E-D855D3AE60C1}"/>
              </a:ext>
            </a:extLst>
          </p:cNvPr>
          <p:cNvSpPr/>
          <p:nvPr/>
        </p:nvSpPr>
        <p:spPr>
          <a:xfrm rot="2300680">
            <a:off x="3774829" y="3175636"/>
            <a:ext cx="2044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16933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LSAPI Metadata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5219" y="1433015"/>
            <a:ext cx="4512015" cy="3030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1139F71-BDAE-4355-A81E-D855D3AE60C1}"/>
              </a:ext>
            </a:extLst>
          </p:cNvPr>
          <p:cNvSpPr/>
          <p:nvPr/>
        </p:nvSpPr>
        <p:spPr>
          <a:xfrm rot="2300680">
            <a:off x="5132290" y="3366337"/>
            <a:ext cx="2044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DRAFT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Resources &amp;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Project Home is on the MEF Member Wiki</a:t>
            </a:r>
          </a:p>
          <a:p>
            <a:pPr lvl="1"/>
            <a:r>
              <a:rPr lang="en-GB" dirty="0">
                <a:hlinkClick r:id="rId2"/>
              </a:rPr>
              <a:t>https://wiki.mef.net/pages/viewpage.action?pageId=82231371</a:t>
            </a:r>
            <a:endParaRPr lang="en-GB" dirty="0"/>
          </a:p>
          <a:p>
            <a:r>
              <a:rPr lang="en-GB" dirty="0"/>
              <a:t>Call Details</a:t>
            </a:r>
          </a:p>
          <a:p>
            <a:pPr lvl="1"/>
            <a:r>
              <a:rPr lang="en-GB" dirty="0">
                <a:hlinkClick r:id="rId3"/>
              </a:rPr>
              <a:t>https://wiki.mef.net/display/LSO/Legato+IPS+-+Call+Details</a:t>
            </a:r>
            <a:endParaRPr lang="en-GB" dirty="0"/>
          </a:p>
          <a:p>
            <a:pPr lvl="1"/>
            <a:r>
              <a:rPr lang="en-GB" dirty="0"/>
              <a:t>Calls on Wednesdays at 12 PM US Eastern Time(EDT)</a:t>
            </a:r>
            <a:endParaRPr lang="en-US" dirty="0"/>
          </a:p>
          <a:p>
            <a:r>
              <a:rPr lang="en-GB" dirty="0"/>
              <a:t>Meeting notes are on the wiki:</a:t>
            </a:r>
          </a:p>
          <a:p>
            <a:pPr lvl="1"/>
            <a:r>
              <a:rPr lang="en-GB" dirty="0">
                <a:hlinkClick r:id="rId4"/>
              </a:rPr>
              <a:t>https://wiki.mef.net/display/LSO/Legato+IPS+Call+Notes-2019Q1</a:t>
            </a:r>
            <a:endParaRPr lang="en-GB" dirty="0"/>
          </a:p>
          <a:p>
            <a:r>
              <a:rPr lang="en-GB" dirty="0"/>
              <a:t>Contributions are on the wiki:</a:t>
            </a:r>
          </a:p>
          <a:p>
            <a:pPr lvl="1"/>
            <a:r>
              <a:rPr lang="en-GB" dirty="0">
                <a:hlinkClick r:id="rId5"/>
              </a:rPr>
              <a:t>https://wiki.mef.net/display/LSO/Legato+IPS+Contributions</a:t>
            </a:r>
            <a:endParaRPr lang="en-GB" dirty="0"/>
          </a:p>
          <a:p>
            <a:r>
              <a:rPr lang="en-GB" dirty="0"/>
              <a:t>Papyrus UML, API, etc are on MEF </a:t>
            </a:r>
            <a:r>
              <a:rPr lang="en-GB" dirty="0" err="1"/>
              <a:t>Github</a:t>
            </a:r>
            <a:endParaRPr lang="en-GB" dirty="0"/>
          </a:p>
          <a:p>
            <a:pPr lvl="1"/>
            <a:r>
              <a:rPr lang="en-GB" dirty="0">
                <a:hlinkClick r:id="rId6"/>
              </a:rPr>
              <a:t>https://github.com/MEF-GIT/MEF-LSO-Legato-SDK/tree/master/experimental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C9A3-C551-4C0F-BB9F-B1D1A6A4C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MCM – MEF Core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30D2FD-CF25-4A63-ADEB-96D96ABC70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1250" y="1012436"/>
            <a:ext cx="11088925" cy="540721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MEF Core Model (MCM) is an “umbrella” information model that provides </a:t>
            </a:r>
            <a:r>
              <a:rPr lang="en-US" dirty="0"/>
              <a:t>a </a:t>
            </a:r>
            <a:r>
              <a:rPr lang="en-US" dirty="0" smtClean="0"/>
              <a:t>base </a:t>
            </a:r>
            <a:r>
              <a:rPr lang="en-US" dirty="0"/>
              <a:t>set of </a:t>
            </a:r>
            <a:r>
              <a:rPr lang="en-US" dirty="0" smtClean="0"/>
              <a:t>object definitions, relationships and </a:t>
            </a:r>
            <a:r>
              <a:rPr lang="en-US" dirty="0"/>
              <a:t>reusable </a:t>
            </a:r>
            <a:r>
              <a:rPr lang="en-US" dirty="0" smtClean="0"/>
              <a:t>patterns supporting the concepts defined in MEF LSO architecture</a:t>
            </a:r>
          </a:p>
          <a:p>
            <a:pPr lvl="1"/>
            <a:r>
              <a:rPr lang="en-US" dirty="0" smtClean="0"/>
              <a:t>Enables </a:t>
            </a:r>
            <a:r>
              <a:rPr lang="en-US" dirty="0"/>
              <a:t>similar </a:t>
            </a:r>
            <a:r>
              <a:rPr lang="en-US" dirty="0" smtClean="0"/>
              <a:t>concepts to be modeled using </a:t>
            </a:r>
            <a:r>
              <a:rPr lang="en-US" dirty="0"/>
              <a:t>the same </a:t>
            </a:r>
            <a:r>
              <a:rPr lang="en-US" dirty="0" smtClean="0"/>
              <a:t>patterns</a:t>
            </a:r>
          </a:p>
          <a:p>
            <a:pPr lvl="1"/>
            <a:r>
              <a:rPr lang="en-US" dirty="0" smtClean="0"/>
              <a:t>It is </a:t>
            </a:r>
            <a:r>
              <a:rPr lang="en-US" dirty="0"/>
              <a:t>the primary model from which </a:t>
            </a:r>
            <a:r>
              <a:rPr lang="en-US" dirty="0" smtClean="0"/>
              <a:t>other </a:t>
            </a:r>
            <a:r>
              <a:rPr lang="en-US" dirty="0"/>
              <a:t>MEF information models are </a:t>
            </a:r>
            <a:r>
              <a:rPr lang="en-US" dirty="0" smtClean="0"/>
              <a:t>extended</a:t>
            </a:r>
            <a:endParaRPr lang="en-US" dirty="0"/>
          </a:p>
          <a:p>
            <a:r>
              <a:rPr lang="en-US" dirty="0" smtClean="0"/>
              <a:t>MCM’s models the LSO concepts </a:t>
            </a:r>
            <a:r>
              <a:rPr lang="en-US" dirty="0"/>
              <a:t>and functions </a:t>
            </a:r>
            <a:r>
              <a:rPr lang="en-US" dirty="0" smtClean="0"/>
              <a:t>from a </a:t>
            </a:r>
            <a:r>
              <a:rPr lang="en-US" dirty="0"/>
              <a:t>Service Provider’s point-of-view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includes interactions between the Service Provider and its Partners, as well as interactions between the Service Provider and its Customers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Built from a top-down, bottom-up approach</a:t>
            </a:r>
          </a:p>
          <a:p>
            <a:r>
              <a:rPr lang="en-US" dirty="0" smtClean="0"/>
              <a:t>MCM is available as a MEF standard (MEF 78)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432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98C40-8CD0-42D8-BC21-EDE0A1790E09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MEF Services Common Model Scope within MEF LSO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5518F0-553C-4E82-98FF-7B4705FCB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486" y="994574"/>
            <a:ext cx="8254093" cy="586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21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4D5CC-8223-8A49-AC19-B52F8CF81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88" y="118928"/>
            <a:ext cx="11712230" cy="764704"/>
          </a:xfrm>
        </p:spPr>
        <p:txBody>
          <a:bodyPr/>
          <a:lstStyle/>
          <a:p>
            <a:r>
              <a:rPr lang="en-US" dirty="0"/>
              <a:t>MSCM and other Model Relationships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219C74-F144-4D13-97BD-BEDC9C18BB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664" y="876689"/>
            <a:ext cx="7911193" cy="570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01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771" y="141532"/>
            <a:ext cx="11712230" cy="764704"/>
          </a:xfrm>
        </p:spPr>
        <p:txBody>
          <a:bodyPr/>
          <a:lstStyle/>
          <a:p>
            <a:r>
              <a:rPr lang="en-US" dirty="0"/>
              <a:t>MSCM Information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14350" y="906236"/>
            <a:ext cx="11070771" cy="56007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MSCM is intended to be leveraged at multiple LSO interfaces for multiple API development efforts. </a:t>
            </a:r>
          </a:p>
          <a:p>
            <a:pPr lvl="1"/>
            <a:r>
              <a:rPr lang="en-US" dirty="0"/>
              <a:t>Sonata, Cantata, Allegro, Interlude, Legato, </a:t>
            </a:r>
            <a:r>
              <a:rPr lang="en-US" dirty="0" err="1"/>
              <a:t>etc</a:t>
            </a:r>
            <a:r>
              <a:rPr lang="en-US" dirty="0"/>
              <a:t>  </a:t>
            </a:r>
          </a:p>
          <a:p>
            <a:pPr lvl="1"/>
            <a:r>
              <a:rPr lang="en-US" dirty="0"/>
              <a:t>Each of these interfaces can leverage the common objects, attributes and relationships defined in the MSCM</a:t>
            </a:r>
          </a:p>
          <a:p>
            <a:r>
              <a:rPr lang="en-US" dirty="0"/>
              <a:t>MSCM covers multiple MEF service specifications</a:t>
            </a:r>
          </a:p>
          <a:p>
            <a:pPr lvl="1"/>
            <a:r>
              <a:rPr lang="en-US" dirty="0"/>
              <a:t>SD-WAN Services</a:t>
            </a:r>
          </a:p>
          <a:p>
            <a:pPr lvl="1"/>
            <a:r>
              <a:rPr lang="en-US" dirty="0"/>
              <a:t>EVC Services (EP-LINE, EVP-LINE, EP-LAN, EVP-LAN, EP-TREE, EVP-TREE)</a:t>
            </a:r>
          </a:p>
          <a:p>
            <a:pPr lvl="1"/>
            <a:r>
              <a:rPr lang="en-US" dirty="0"/>
              <a:t>OVC Services (ACCESS-ELINE, TRANSIT-ELINE, ACCESS-ELAN, TRANSIT-ELAN)</a:t>
            </a:r>
          </a:p>
          <a:p>
            <a:pPr lvl="1"/>
            <a:r>
              <a:rPr lang="en-US" dirty="0"/>
              <a:t>Others (IP, L1, Cloud, Elastic,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MSCM is based-on/derived-from MEF Core Model (MCM) constructs</a:t>
            </a:r>
          </a:p>
          <a:p>
            <a:pPr lvl="1"/>
            <a:r>
              <a:rPr lang="en-US" dirty="0" err="1"/>
              <a:t>MCMServiceInterface</a:t>
            </a:r>
            <a:r>
              <a:rPr lang="en-US" dirty="0"/>
              <a:t>, </a:t>
            </a:r>
            <a:r>
              <a:rPr lang="en-US" dirty="0" err="1"/>
              <a:t>MCMServiceEndPoint</a:t>
            </a:r>
            <a:r>
              <a:rPr lang="en-US" dirty="0"/>
              <a:t>, </a:t>
            </a:r>
            <a:r>
              <a:rPr lang="en-US" dirty="0" err="1"/>
              <a:t>MCMOrderedService</a:t>
            </a:r>
            <a:r>
              <a:rPr lang="en-US" dirty="0"/>
              <a:t>, </a:t>
            </a:r>
            <a:r>
              <a:rPr lang="en-US" dirty="0" err="1"/>
              <a:t>MCMPartnerService</a:t>
            </a:r>
            <a:r>
              <a:rPr lang="en-US" dirty="0"/>
              <a:t>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MSCM consolidates common types and common objects into models that can be imported by other efforts.</a:t>
            </a:r>
          </a:p>
          <a:p>
            <a:r>
              <a:rPr lang="en-US" dirty="0"/>
              <a:t>MSCM aims to align with other external SDO models such as ONF Transport API (TAPI)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66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MEF Legato IPS Scope within MEF LSO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313" y="1091820"/>
            <a:ext cx="7836594" cy="530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848669" y="2784143"/>
            <a:ext cx="1241946" cy="4094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529850" y="1692323"/>
            <a:ext cx="3484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Use Case Actors: BA &amp; SOF</a:t>
            </a:r>
          </a:p>
          <a:p>
            <a:r>
              <a:rPr lang="en-US" dirty="0">
                <a:solidFill>
                  <a:schemeClr val="tx2"/>
                </a:solidFill>
              </a:rPr>
              <a:t>Use cases from the perspective of </a:t>
            </a:r>
          </a:p>
          <a:p>
            <a:r>
              <a:rPr lang="en-US" dirty="0">
                <a:solidFill>
                  <a:schemeClr val="tx2"/>
                </a:solidFill>
              </a:rPr>
              <a:t>Client/Requestor: BA</a:t>
            </a:r>
          </a:p>
          <a:p>
            <a:r>
              <a:rPr lang="en-US" dirty="0">
                <a:solidFill>
                  <a:schemeClr val="tx2"/>
                </a:solidFill>
              </a:rPr>
              <a:t>Server/Provider:   SOF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6892119" y="3739486"/>
            <a:ext cx="2347415" cy="2019869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Legato &amp; MSCM Information Models – High Level View</a:t>
            </a:r>
          </a:p>
        </p:txBody>
      </p:sp>
      <p:sp>
        <p:nvSpPr>
          <p:cNvPr id="6" name="Rectangle 5"/>
          <p:cNvSpPr/>
          <p:nvPr/>
        </p:nvSpPr>
        <p:spPr>
          <a:xfrm>
            <a:off x="6796585" y="1937983"/>
            <a:ext cx="4694835" cy="39169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124135" y="4230805"/>
            <a:ext cx="1555845" cy="10645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62626"/>
                </a:solidFill>
              </a:rPr>
              <a:t>Service Specification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126410" y="2349688"/>
            <a:ext cx="1555845" cy="10645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62626"/>
                </a:solidFill>
              </a:rPr>
              <a:t>Service Order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435156" y="2351963"/>
            <a:ext cx="1555845" cy="10645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62626"/>
                </a:solidFill>
              </a:rPr>
              <a:t>Service Order Item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435156" y="4221706"/>
            <a:ext cx="1555845" cy="10645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62626"/>
                </a:solidFill>
              </a:rPr>
              <a:t>Service Instance</a:t>
            </a:r>
          </a:p>
        </p:txBody>
      </p:sp>
      <p:cxnSp>
        <p:nvCxnSpPr>
          <p:cNvPr id="16" name="Elbow Connector 15"/>
          <p:cNvCxnSpPr>
            <a:stCxn id="9" idx="2"/>
            <a:endCxn id="10" idx="0"/>
          </p:cNvCxnSpPr>
          <p:nvPr/>
        </p:nvCxnSpPr>
        <p:spPr>
          <a:xfrm>
            <a:off x="10213079" y="3416489"/>
            <a:ext cx="0" cy="805217"/>
          </a:xfrm>
          <a:prstGeom prst="straightConnector1">
            <a:avLst/>
          </a:prstGeom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diamond" w="lg" len="lg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5"/>
          <p:cNvCxnSpPr>
            <a:stCxn id="8" idx="3"/>
            <a:endCxn id="9" idx="1"/>
          </p:cNvCxnSpPr>
          <p:nvPr/>
        </p:nvCxnSpPr>
        <p:spPr>
          <a:xfrm>
            <a:off x="8682255" y="2881951"/>
            <a:ext cx="752901" cy="2275"/>
          </a:xfrm>
          <a:prstGeom prst="straightConnector1">
            <a:avLst/>
          </a:prstGeom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diamond" w="lg" len="lg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563" y="1897039"/>
            <a:ext cx="4975780" cy="403712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3603009" y="1984774"/>
            <a:ext cx="1902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62626"/>
                </a:solidFill>
              </a:rPr>
              <a:t>MSCM (Legato payload model)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55898" y="1951629"/>
            <a:ext cx="31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62626"/>
                </a:solidFill>
              </a:rPr>
              <a:t>LSAPI (Legato envelope model)</a:t>
            </a:r>
          </a:p>
        </p:txBody>
      </p:sp>
      <p:cxnSp>
        <p:nvCxnSpPr>
          <p:cNvPr id="30" name="Elbow Connector 15"/>
          <p:cNvCxnSpPr>
            <a:stCxn id="10" idx="1"/>
            <a:endCxn id="7" idx="3"/>
          </p:cNvCxnSpPr>
          <p:nvPr/>
        </p:nvCxnSpPr>
        <p:spPr>
          <a:xfrm flipH="1">
            <a:off x="8679980" y="4753969"/>
            <a:ext cx="755176" cy="9099"/>
          </a:xfrm>
          <a:prstGeom prst="straightConnector1">
            <a:avLst/>
          </a:prstGeom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15"/>
          <p:cNvCxnSpPr>
            <a:endCxn id="7" idx="1"/>
          </p:cNvCxnSpPr>
          <p:nvPr/>
        </p:nvCxnSpPr>
        <p:spPr>
          <a:xfrm>
            <a:off x="5513695" y="4763068"/>
            <a:ext cx="1610440" cy="0"/>
          </a:xfrm>
          <a:prstGeom prst="straightConnector1">
            <a:avLst/>
          </a:prstGeom>
          <a:ln w="38100" cap="flat" cmpd="sng" algn="ctr">
            <a:solidFill>
              <a:schemeClr val="accent1">
                <a:lumMod val="75000"/>
              </a:schemeClr>
            </a:solidFill>
            <a:prstDash val="sysDash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568286" y="4353636"/>
            <a:ext cx="1099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62626"/>
                </a:solidFill>
              </a:rPr>
              <a:t>&lt;Specify&gt;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071820" y="3755407"/>
            <a:ext cx="1636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Service Catalog</a:t>
            </a:r>
          </a:p>
        </p:txBody>
      </p:sp>
    </p:spTree>
    <p:extLst>
      <p:ext uri="{BB962C8B-B14F-4D97-AF65-F5344CB8AC3E}">
        <p14:creationId xmlns:p14="http://schemas.microsoft.com/office/powerpoint/2010/main" val="58567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6" grpId="0" animBg="1"/>
      <p:bldP spid="7" grpId="0" animBg="1"/>
      <p:bldP spid="8" grpId="0" animBg="1"/>
      <p:bldP spid="9" grpId="0" animBg="1"/>
      <p:bldP spid="10" grpId="0" animBg="1"/>
      <p:bldP spid="27" grpId="0"/>
      <p:bldP spid="28" grpId="0"/>
      <p:bldP spid="41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Legato Service </a:t>
            </a:r>
            <a:r>
              <a:rPr lang="en-US" u="sng" dirty="0">
                <a:solidFill>
                  <a:srgbClr val="26459C"/>
                </a:solidFill>
              </a:rPr>
              <a:t>API</a:t>
            </a:r>
            <a:r>
              <a:rPr lang="en-US" dirty="0"/>
              <a:t> Information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71250" y="1210573"/>
            <a:ext cx="11162857" cy="533951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Generic Service Interface Information Model (envelope)</a:t>
            </a:r>
          </a:p>
          <a:p>
            <a:pPr lvl="1"/>
            <a:r>
              <a:rPr lang="en-US" dirty="0"/>
              <a:t>Initial draft created from analysis of ONAP External API information model (by reverse engineering ONAP External API documentation)</a:t>
            </a:r>
          </a:p>
          <a:p>
            <a:pPr lvl="1"/>
            <a:r>
              <a:rPr lang="en-US" dirty="0"/>
              <a:t>Need to evolve terminology definitions, class details, class associations, state machines, sequences, etc </a:t>
            </a:r>
          </a:p>
          <a:p>
            <a:r>
              <a:rPr lang="en-US" dirty="0"/>
              <a:t>MEF Service Specification Models (payload)</a:t>
            </a:r>
          </a:p>
          <a:p>
            <a:pPr lvl="1"/>
            <a:r>
              <a:rPr lang="en-US" dirty="0"/>
              <a:t>Current idea is to model MSCM services as Service Specifications that can be retrieved via a Service Catalog API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May need to prune MSCM Service classes (create an Legato Interface “Profile”)</a:t>
            </a:r>
          </a:p>
          <a:p>
            <a:pPr lvl="2"/>
            <a:r>
              <a:rPr lang="en-US" dirty="0">
                <a:solidFill>
                  <a:schemeClr val="accent4"/>
                </a:solidFill>
              </a:rPr>
              <a:t>No need to curtail to a specific service spec, but can describe a service in the use cases as an example</a:t>
            </a:r>
          </a:p>
          <a:p>
            <a:pPr lvl="1"/>
            <a:r>
              <a:rPr lang="en-US" dirty="0"/>
              <a:t>MSCM sub-classes MCM &amp; hence inherits all MCM attributes</a:t>
            </a:r>
          </a:p>
          <a:p>
            <a:pPr lvl="1"/>
            <a:r>
              <a:rPr lang="en-US" dirty="0"/>
              <a:t>Identify mapping between common/similar attributes in MSCM &amp; Legato IM (ONAP </a:t>
            </a:r>
            <a:r>
              <a:rPr lang="en-US" dirty="0" err="1"/>
              <a:t>ExtAPI</a:t>
            </a:r>
            <a:r>
              <a:rPr lang="en-US" dirty="0"/>
              <a:t> based)  </a:t>
            </a:r>
          </a:p>
        </p:txBody>
      </p:sp>
    </p:spTree>
    <p:extLst>
      <p:ext uri="{BB962C8B-B14F-4D97-AF65-F5344CB8AC3E}">
        <p14:creationId xmlns:p14="http://schemas.microsoft.com/office/powerpoint/2010/main" val="235036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MEF Qx layout">
  <a:themeElements>
    <a:clrScheme name="MEF">
      <a:dk1>
        <a:srgbClr val="7F7F7F"/>
      </a:dk1>
      <a:lt1>
        <a:srgbClr val="FFFFFF"/>
      </a:lt1>
      <a:dk2>
        <a:srgbClr val="595959"/>
      </a:dk2>
      <a:lt2>
        <a:srgbClr val="F0F1F2"/>
      </a:lt2>
      <a:accent1>
        <a:srgbClr val="274E9D"/>
      </a:accent1>
      <a:accent2>
        <a:srgbClr val="3D7BC7"/>
      </a:accent2>
      <a:accent3>
        <a:srgbClr val="4BACC6"/>
      </a:accent3>
      <a:accent4>
        <a:srgbClr val="EB5E1C"/>
      </a:accent4>
      <a:accent5>
        <a:srgbClr val="FFC000"/>
      </a:accent5>
      <a:accent6>
        <a:srgbClr val="327177"/>
      </a:accent6>
      <a:hlink>
        <a:srgbClr val="4BACC6"/>
      </a:hlink>
      <a:folHlink>
        <a:srgbClr val="8064A2"/>
      </a:folHlink>
    </a:clrScheme>
    <a:fontScheme name="ME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flat" cmpd="sng" algn="ctr">
          <a:solidFill>
            <a:schemeClr val="accent1">
              <a:lumMod val="75000"/>
            </a:schemeClr>
          </a:solidFill>
          <a:prstDash val="sysDash"/>
          <a:round/>
          <a:headEnd type="arrow" w="sm" len="sm"/>
          <a:tailEnd type="arrow" w="sm" len="sm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EF_Template_New_2017" id="{2110132B-94CB-49D8-8D99-950ADA6D46A9}" vid="{323C969F-5A25-471E-B047-FA62B4287D4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MEF_Template_New_2017</Template>
  <TotalTime>2823</TotalTime>
  <Words>1212</Words>
  <Application>Microsoft Office PowerPoint</Application>
  <PresentationFormat>Widescreen</PresentationFormat>
  <Paragraphs>236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Sansation</vt:lpstr>
      <vt:lpstr>Sansation Regular</vt:lpstr>
      <vt:lpstr>Wingdings</vt:lpstr>
      <vt:lpstr>1_MEF Qx layout</vt:lpstr>
      <vt:lpstr>MEF Services Common Model &amp; LSO Legato Interface Profile*</vt:lpstr>
      <vt:lpstr>Overview: MEF approach to Standardized APIs</vt:lpstr>
      <vt:lpstr>MCM – MEF Core Model</vt:lpstr>
      <vt:lpstr>MEF Services Common Model Scope within MEF LSO</vt:lpstr>
      <vt:lpstr>MSCM and other Model Relationships</vt:lpstr>
      <vt:lpstr>MSCM Information Model</vt:lpstr>
      <vt:lpstr>MEF Legato IPS Scope within MEF LSO</vt:lpstr>
      <vt:lpstr>Legato &amp; MSCM Information Models – High Level View</vt:lpstr>
      <vt:lpstr>Legato Service API Information Model</vt:lpstr>
      <vt:lpstr>MEF Service Specifications  Mapping (from MSCM project)</vt:lpstr>
      <vt:lpstr>MSCM Additional Reference</vt:lpstr>
      <vt:lpstr>MSCM SD-WAN</vt:lpstr>
      <vt:lpstr>MSCM EVC Model Skeleton</vt:lpstr>
      <vt:lpstr>MSCM EVC Services Model Skeleton</vt:lpstr>
      <vt:lpstr>MSCM OVC Model Skeleton</vt:lpstr>
      <vt:lpstr>MSCM OVC Services Model Skeleton </vt:lpstr>
      <vt:lpstr>LSAPI Additional Reference</vt:lpstr>
      <vt:lpstr>Legato IPS Project Scope &amp; Deliverables (all phases)</vt:lpstr>
      <vt:lpstr>Use Cases under scope (all phases)</vt:lpstr>
      <vt:lpstr>Support of MEF 55 Operational Threads – Phase 1</vt:lpstr>
      <vt:lpstr>Requirements – Phase 1</vt:lpstr>
      <vt:lpstr>Key Envelope IM Constructs from ONAP ExtAPI</vt:lpstr>
      <vt:lpstr>LSAPI Service Catalog model</vt:lpstr>
      <vt:lpstr>LSAPI Service Order model</vt:lpstr>
      <vt:lpstr>LSAPI Service Inventory model</vt:lpstr>
      <vt:lpstr>LSAPI Data Types</vt:lpstr>
      <vt:lpstr>LSAPI Metadata</vt:lpstr>
      <vt:lpstr>Project Resources &amp;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Goals and Objectives (1 slide only)</dc:title>
  <dc:creator>Christopher Cullan</dc:creator>
  <cp:lastModifiedBy>Sethuraman, Karthik</cp:lastModifiedBy>
  <cp:revision>119</cp:revision>
  <dcterms:created xsi:type="dcterms:W3CDTF">2018-02-26T20:09:19Z</dcterms:created>
  <dcterms:modified xsi:type="dcterms:W3CDTF">2019-03-28T16:03:40Z</dcterms:modified>
  <cp:category>MEF 3.0 Template</cp:category>
</cp:coreProperties>
</file>