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1" r:id="rId2"/>
    <p:sldMasterId id="2147483843" r:id="rId3"/>
    <p:sldMasterId id="2147483853" r:id="rId4"/>
  </p:sldMasterIdLst>
  <p:notesMasterIdLst>
    <p:notesMasterId r:id="rId9"/>
  </p:notesMasterIdLst>
  <p:sldIdLst>
    <p:sldId id="256" r:id="rId5"/>
    <p:sldId id="400" r:id="rId6"/>
    <p:sldId id="405" r:id="rId7"/>
    <p:sldId id="406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eg Kaplan" initials="OK" lastIdx="1" clrIdx="0">
    <p:extLst>
      <p:ext uri="{19B8F6BF-5375-455C-9EA6-DF929625EA0E}">
        <p15:presenceInfo xmlns:p15="http://schemas.microsoft.com/office/powerpoint/2012/main" userId="Oleg Kapl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C8F52"/>
    <a:srgbClr val="F7C96D"/>
    <a:srgbClr val="F47A74"/>
    <a:srgbClr val="FC823E"/>
    <a:srgbClr val="81C9FF"/>
    <a:srgbClr val="CEC9F1"/>
    <a:srgbClr val="FF7C80"/>
    <a:srgbClr val="BEB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61" autoAdjust="0"/>
    <p:restoredTop sz="95268" autoAdjust="0"/>
  </p:normalViewPr>
  <p:slideViewPr>
    <p:cSldViewPr snapToGrid="0">
      <p:cViewPr varScale="1">
        <p:scale>
          <a:sx n="86" d="100"/>
          <a:sy n="86" d="100"/>
        </p:scale>
        <p:origin x="302" y="72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4290" y="7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EF92E-91F2-4BFE-90C1-FFD61C24237D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5466A-7B78-4FC2-BB31-178AF2EE3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5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5466A-7B78-4FC2-BB31-178AF2EE3C0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227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C5466A-7B78-4FC2-BB31-178AF2EE3C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3786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C5466A-7B78-4FC2-BB31-178AF2EE3C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057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C5466A-7B78-4FC2-BB31-178AF2EE3C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6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.bin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3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2.jpg"/><Relationship Id="rId4" Type="http://schemas.openxmlformats.org/officeDocument/2006/relationships/image" Target="../media/image20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2.jpg"/><Relationship Id="rId4" Type="http://schemas.openxmlformats.org/officeDocument/2006/relationships/image" Target="../media/image20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2.jpg"/><Relationship Id="rId4" Type="http://schemas.openxmlformats.org/officeDocument/2006/relationships/image" Target="../media/image20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2.jpg"/><Relationship Id="rId4" Type="http://schemas.openxmlformats.org/officeDocument/2006/relationships/image" Target="../media/image20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3.emf"/><Relationship Id="rId4" Type="http://schemas.openxmlformats.org/officeDocument/2006/relationships/image" Target="../media/image20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27" name="Freeform: Shape 26"/>
            <p:cNvSpPr>
              <a:spLocks/>
            </p:cNvSpPr>
            <p:nvPr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7" name="Freeform: Shape 36"/>
            <p:cNvSpPr>
              <a:spLocks/>
            </p:cNvSpPr>
            <p:nvPr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846" y="5411980"/>
            <a:ext cx="1051560" cy="63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6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8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(no sideb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li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707650" cy="1231106"/>
          </a:xfrm>
        </p:spPr>
        <p:txBody>
          <a:bodyPr anchor="b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A6189-716F-42E6-8FFE-2AD705FD33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7688" y="3829050"/>
            <a:ext cx="4706937" cy="1828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206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l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>
            <a:spLocks/>
          </p:cNvSpPr>
          <p:nvPr/>
        </p:nvSpPr>
        <p:spPr bwMode="white">
          <a:xfrm>
            <a:off x="0" y="1587"/>
            <a:ext cx="6607952" cy="6856413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144191"/>
            <a:ext cx="3568279" cy="1846659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B3B0C4"/>
                </a:solidFill>
              </a:rPr>
              <a:t>Information Security Level 2 – Sensitive</a:t>
            </a:r>
            <a:br>
              <a:rPr lang="en-US" dirty="0">
                <a:solidFill>
                  <a:srgbClr val="B3B0C4"/>
                </a:solidFill>
              </a:rPr>
            </a:br>
            <a:r>
              <a:rPr lang="en-US" dirty="0">
                <a:solidFill>
                  <a:srgbClr val="B3B0C4"/>
                </a:solidFill>
              </a:rPr>
              <a:t>© 2017 – Proprietary &amp; Confidential Information of Amdocs</a:t>
            </a:r>
          </a:p>
        </p:txBody>
      </p:sp>
      <p:sp>
        <p:nvSpPr>
          <p:cNvPr id="19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B3B0C4"/>
                </a:solidFill>
              </a:rPr>
              <a:t>‹#›</a:t>
            </a:fld>
            <a:endParaRPr lang="en-US" sz="1200" dirty="0">
              <a:solidFill>
                <a:srgbClr val="B3B0C4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F20C75-A833-43F2-A042-7BB5F46415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6100" y="3829050"/>
            <a:ext cx="3568700" cy="182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76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ilit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240" y="0"/>
            <a:ext cx="5318760" cy="6858000"/>
          </a:xfrm>
          <a:prstGeom prst="rect">
            <a:avLst/>
          </a:prstGeom>
        </p:spPr>
      </p:pic>
      <p:sp useBgFill="1">
        <p:nvSpPr>
          <p:cNvPr id="9" name="Freeform: Shape 8"/>
          <p:cNvSpPr>
            <a:spLocks/>
          </p:cNvSpPr>
          <p:nvPr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09383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420" y="0"/>
            <a:ext cx="8069580" cy="6858000"/>
          </a:xfrm>
          <a:prstGeom prst="rect">
            <a:avLst/>
          </a:prstGeom>
        </p:spPr>
      </p:pic>
      <p:sp>
        <p:nvSpPr>
          <p:cNvPr id="31" name="Freeform: Shape 13"/>
          <p:cNvSpPr>
            <a:spLocks/>
          </p:cNvSpPr>
          <p:nvPr/>
        </p:nvSpPr>
        <p:spPr bwMode="white">
          <a:xfrm>
            <a:off x="0" y="794"/>
            <a:ext cx="6607952" cy="6857206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588" y="1588"/>
            <a:ext cx="12188825" cy="6858000"/>
          </a:xfrm>
          <a:custGeom>
            <a:avLst/>
            <a:gdLst>
              <a:gd name="T0" fmla="*/ 7678 w 7678"/>
              <a:gd name="T1" fmla="*/ 0 h 4320"/>
              <a:gd name="T2" fmla="*/ 0 w 7678"/>
              <a:gd name="T3" fmla="*/ 0 h 4320"/>
              <a:gd name="T4" fmla="*/ 0 w 7678"/>
              <a:gd name="T5" fmla="*/ 379 h 4320"/>
              <a:gd name="T6" fmla="*/ 176 w 7678"/>
              <a:gd name="T7" fmla="*/ 379 h 4320"/>
              <a:gd name="T8" fmla="*/ 1216 w 7678"/>
              <a:gd name="T9" fmla="*/ 3929 h 4320"/>
              <a:gd name="T10" fmla="*/ 0 w 7678"/>
              <a:gd name="T11" fmla="*/ 3929 h 4320"/>
              <a:gd name="T12" fmla="*/ 0 w 7678"/>
              <a:gd name="T13" fmla="*/ 4320 h 4320"/>
              <a:gd name="T14" fmla="*/ 7678 w 7678"/>
              <a:gd name="T15" fmla="*/ 4320 h 4320"/>
              <a:gd name="T16" fmla="*/ 1510 w 7678"/>
              <a:gd name="T17" fmla="*/ 3929 h 4320"/>
              <a:gd name="T18" fmla="*/ 469 w 7678"/>
              <a:gd name="T19" fmla="*/ 379 h 4320"/>
              <a:gd name="T20" fmla="*/ 808 w 7678"/>
              <a:gd name="T21" fmla="*/ 379 h 4320"/>
              <a:gd name="T22" fmla="*/ 1848 w 7678"/>
              <a:gd name="T23" fmla="*/ 3929 h 4320"/>
              <a:gd name="T24" fmla="*/ 1510 w 7678"/>
              <a:gd name="T25" fmla="*/ 3929 h 4320"/>
              <a:gd name="T26" fmla="*/ 2170 w 7678"/>
              <a:gd name="T27" fmla="*/ 3929 h 4320"/>
              <a:gd name="T28" fmla="*/ 1130 w 7678"/>
              <a:gd name="T29" fmla="*/ 379 h 4320"/>
              <a:gd name="T30" fmla="*/ 3421 w 7678"/>
              <a:gd name="T31" fmla="*/ 379 h 4320"/>
              <a:gd name="T32" fmla="*/ 4461 w 7678"/>
              <a:gd name="T33" fmla="*/ 3929 h 4320"/>
              <a:gd name="T34" fmla="*/ 2170 w 7678"/>
              <a:gd name="T35" fmla="*/ 3929 h 4320"/>
              <a:gd name="T36" fmla="*/ 4519 w 7678"/>
              <a:gd name="T37" fmla="*/ 3929 h 4320"/>
              <a:gd name="T38" fmla="*/ 3479 w 7678"/>
              <a:gd name="T39" fmla="*/ 379 h 4320"/>
              <a:gd name="T40" fmla="*/ 3542 w 7678"/>
              <a:gd name="T41" fmla="*/ 379 h 4320"/>
              <a:gd name="T42" fmla="*/ 4583 w 7678"/>
              <a:gd name="T43" fmla="*/ 3929 h 4320"/>
              <a:gd name="T44" fmla="*/ 4519 w 7678"/>
              <a:gd name="T45" fmla="*/ 392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78" h="4320">
                <a:moveTo>
                  <a:pt x="7678" y="0"/>
                </a:moveTo>
                <a:lnTo>
                  <a:pt x="0" y="0"/>
                </a:lnTo>
                <a:lnTo>
                  <a:pt x="0" y="379"/>
                </a:lnTo>
                <a:lnTo>
                  <a:pt x="176" y="379"/>
                </a:lnTo>
                <a:lnTo>
                  <a:pt x="1216" y="3929"/>
                </a:lnTo>
                <a:lnTo>
                  <a:pt x="0" y="3929"/>
                </a:lnTo>
                <a:lnTo>
                  <a:pt x="0" y="4320"/>
                </a:lnTo>
                <a:lnTo>
                  <a:pt x="7678" y="4320"/>
                </a:lnTo>
                <a:moveTo>
                  <a:pt x="1510" y="3929"/>
                </a:moveTo>
                <a:lnTo>
                  <a:pt x="469" y="379"/>
                </a:lnTo>
                <a:lnTo>
                  <a:pt x="808" y="379"/>
                </a:lnTo>
                <a:lnTo>
                  <a:pt x="1848" y="3929"/>
                </a:lnTo>
                <a:lnTo>
                  <a:pt x="1510" y="3929"/>
                </a:lnTo>
                <a:moveTo>
                  <a:pt x="2170" y="3929"/>
                </a:moveTo>
                <a:lnTo>
                  <a:pt x="1130" y="379"/>
                </a:lnTo>
                <a:lnTo>
                  <a:pt x="3421" y="379"/>
                </a:lnTo>
                <a:lnTo>
                  <a:pt x="4461" y="3929"/>
                </a:lnTo>
                <a:lnTo>
                  <a:pt x="2170" y="3929"/>
                </a:lnTo>
                <a:moveTo>
                  <a:pt x="4519" y="3929"/>
                </a:moveTo>
                <a:lnTo>
                  <a:pt x="3479" y="379"/>
                </a:lnTo>
                <a:lnTo>
                  <a:pt x="3542" y="379"/>
                </a:lnTo>
                <a:lnTo>
                  <a:pt x="4583" y="3929"/>
                </a:lnTo>
                <a:lnTo>
                  <a:pt x="4519" y="39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505770" cy="1231106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30" name="Rectangle 2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8E7A2-3970-4C00-BDA4-8FF8746E13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7688" y="3829050"/>
            <a:ext cx="4708525" cy="1828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49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7498080" cy="5806440"/>
          </a:xfrm>
          <a:prstGeom prst="rect">
            <a:avLst/>
          </a:prstGeom>
        </p:spPr>
      </p:pic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Freeform: Shape 44"/>
          <p:cNvSpPr>
            <a:spLocks/>
          </p:cNvSpPr>
          <p:nvPr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20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22" name="Freeform: Shape 21"/>
          <p:cNvSpPr>
            <a:spLocks/>
          </p:cNvSpPr>
          <p:nvPr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7510EA-42BB-483E-94A0-0BAE7A0A08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67575" y="4025900"/>
            <a:ext cx="4375150" cy="1828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8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7475220" cy="5806440"/>
          </a:xfrm>
          <a:prstGeom prst="rect">
            <a:avLst/>
          </a:prstGeom>
        </p:spPr>
      </p:pic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: Shape 23"/>
          <p:cNvSpPr>
            <a:spLocks/>
          </p:cNvSpPr>
          <p:nvPr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Freeform: Shape 44"/>
          <p:cNvSpPr>
            <a:spLocks/>
          </p:cNvSpPr>
          <p:nvPr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3D8B4E-A9E8-4B22-82F7-2DC2B76698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67575" y="4025900"/>
            <a:ext cx="4375150" cy="1828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09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6" name="Freeform 42"/>
            <p:cNvSpPr>
              <a:spLocks/>
            </p:cNvSpPr>
            <p:nvPr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0" name="Freeform: Shape 59"/>
            <p:cNvSpPr>
              <a:spLocks/>
            </p:cNvSpPr>
            <p:nvPr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1" name="Freeform: Shape 60"/>
            <p:cNvSpPr>
              <a:spLocks/>
            </p:cNvSpPr>
            <p:nvPr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24" name="Freeform: Shape 9"/>
          <p:cNvSpPr>
            <a:spLocks/>
          </p:cNvSpPr>
          <p:nvPr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7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0" name="Freeform: Shape 49"/>
            <p:cNvSpPr>
              <a:spLocks/>
            </p:cNvSpPr>
            <p:nvPr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1" name="Freeform: Shape 50"/>
            <p:cNvSpPr>
              <a:spLocks/>
            </p:cNvSpPr>
            <p:nvPr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3514" y="6419031"/>
            <a:ext cx="1359211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8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15" name="Freeform: Shape 9"/>
          <p:cNvSpPr>
            <a:spLocks/>
          </p:cNvSpPr>
          <p:nvPr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6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7A44A6-906E-438E-B008-77D209A0E8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</p:spTree>
    <p:extLst>
      <p:ext uri="{BB962C8B-B14F-4D97-AF65-F5344CB8AC3E}">
        <p14:creationId xmlns:p14="http://schemas.microsoft.com/office/powerpoint/2010/main" val="154808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518108"/>
          </a:xfrm>
        </p:spPr>
        <p:txBody>
          <a:bodyPr>
            <a:spAutoFit/>
          </a:bodyPr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5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1"/>
            <a:endParaRPr lang="en-US" sz="1899" dirty="0" err="1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88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9"/>
            <a:ext cx="11091672" cy="1518108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5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1"/>
            <a:endParaRPr lang="en-US" sz="1899" dirty="0" err="1">
              <a:solidFill>
                <a:prstClr val="white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9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399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449430"/>
            <a:ext cx="11091672" cy="5538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392424" y="3392425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1"/>
            <a:endParaRPr lang="en-US" sz="1899" dirty="0" err="1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1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" name="think-cell Slide" r:id="rId4" imgW="384" imgH="385" progId="TCLayout.ActiveDocument.1">
                  <p:embed/>
                </p:oleObj>
              </mc:Choice>
              <mc:Fallback>
                <p:oleObj name="think-cell Slide" r:id="rId4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518108"/>
          </a:xfrm>
        </p:spPr>
        <p:txBody>
          <a:bodyPr>
            <a:spAutoFit/>
          </a:bodyPr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5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799" dirty="0" err="1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1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9"/>
            <a:ext cx="11091672" cy="1518108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 rot="5400000">
            <a:off x="-3392424" y="3392425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799" dirty="0" err="1">
              <a:solidFill>
                <a:prstClr val="white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9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399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449430"/>
            <a:ext cx="11091672" cy="55387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" name="think-cell Slide" r:id="rId4" imgW="384" imgH="385" progId="TCLayout.ActiveDocument.1">
                  <p:embed/>
                </p:oleObj>
              </mc:Choice>
              <mc:Fallback>
                <p:oleObj name="think-cell Slide" r:id="rId4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392424" y="3392425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799" dirty="0" err="1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0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914126">
              <a:defRPr/>
            </a:pPr>
            <a:r>
              <a:rPr lang="en-US" sz="3999" b="1" dirty="0">
                <a:solidFill>
                  <a:prstClr val="white"/>
                </a:solidFill>
              </a:rPr>
              <a:t>Thank you</a:t>
            </a:r>
          </a:p>
        </p:txBody>
      </p:sp>
      <p:sp>
        <p:nvSpPr>
          <p:cNvPr id="15" name="Freeform: Shape 9"/>
          <p:cNvSpPr>
            <a:spLocks/>
          </p:cNvSpPr>
          <p:nvPr userDrawn="1"/>
        </p:nvSpPr>
        <p:spPr bwMode="auto">
          <a:xfrm flipH="1">
            <a:off x="4770121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sz="1799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485" y="6382385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930178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340" y="502920"/>
            <a:ext cx="6423660" cy="5852160"/>
          </a:xfrm>
          <a:prstGeom prst="rect">
            <a:avLst/>
          </a:prstGeom>
        </p:spPr>
      </p:pic>
      <p:sp useBgFill="1">
        <p:nvSpPr>
          <p:cNvPr id="29" name="Freeform 5"/>
          <p:cNvSpPr>
            <a:spLocks noChangeAspect="1" noEditPoints="1"/>
          </p:cNvSpPr>
          <p:nvPr/>
        </p:nvSpPr>
        <p:spPr bwMode="auto">
          <a:xfrm>
            <a:off x="5559634" y="3175"/>
            <a:ext cx="6632366" cy="6858000"/>
          </a:xfrm>
          <a:custGeom>
            <a:avLst/>
            <a:gdLst>
              <a:gd name="T0" fmla="*/ 4174 w 4174"/>
              <a:gd name="T1" fmla="*/ 0 h 4316"/>
              <a:gd name="T2" fmla="*/ 0 w 4174"/>
              <a:gd name="T3" fmla="*/ 0 h 4316"/>
              <a:gd name="T4" fmla="*/ 0 w 4174"/>
              <a:gd name="T5" fmla="*/ 4316 h 4316"/>
              <a:gd name="T6" fmla="*/ 4174 w 4174"/>
              <a:gd name="T7" fmla="*/ 4316 h 4316"/>
              <a:gd name="T8" fmla="*/ 4174 w 4174"/>
              <a:gd name="T9" fmla="*/ 3962 h 4316"/>
              <a:gd name="T10" fmla="*/ 4013 w 4174"/>
              <a:gd name="T11" fmla="*/ 3962 h 4316"/>
              <a:gd name="T12" fmla="*/ 2959 w 4174"/>
              <a:gd name="T13" fmla="*/ 354 h 4316"/>
              <a:gd name="T14" fmla="*/ 3301 w 4174"/>
              <a:gd name="T15" fmla="*/ 354 h 4316"/>
              <a:gd name="T16" fmla="*/ 4174 w 4174"/>
              <a:gd name="T17" fmla="*/ 3341 h 4316"/>
              <a:gd name="T18" fmla="*/ 4174 w 4174"/>
              <a:gd name="T19" fmla="*/ 2322 h 4316"/>
              <a:gd name="T20" fmla="*/ 3598 w 4174"/>
              <a:gd name="T21" fmla="*/ 354 h 4316"/>
              <a:gd name="T22" fmla="*/ 4174 w 4174"/>
              <a:gd name="T23" fmla="*/ 354 h 4316"/>
              <a:gd name="T24" fmla="*/ 4174 w 4174"/>
              <a:gd name="T25" fmla="*/ 0 h 4316"/>
              <a:gd name="T26" fmla="*/ 1242 w 4174"/>
              <a:gd name="T27" fmla="*/ 3962 h 4316"/>
              <a:gd name="T28" fmla="*/ 186 w 4174"/>
              <a:gd name="T29" fmla="*/ 354 h 4316"/>
              <a:gd name="T30" fmla="*/ 250 w 4174"/>
              <a:gd name="T31" fmla="*/ 354 h 4316"/>
              <a:gd name="T32" fmla="*/ 1305 w 4174"/>
              <a:gd name="T33" fmla="*/ 3962 h 4316"/>
              <a:gd name="T34" fmla="*/ 1242 w 4174"/>
              <a:gd name="T35" fmla="*/ 3962 h 4316"/>
              <a:gd name="T36" fmla="*/ 3687 w 4174"/>
              <a:gd name="T37" fmla="*/ 3962 h 4316"/>
              <a:gd name="T38" fmla="*/ 1363 w 4174"/>
              <a:gd name="T39" fmla="*/ 3962 h 4316"/>
              <a:gd name="T40" fmla="*/ 309 w 4174"/>
              <a:gd name="T41" fmla="*/ 354 h 4316"/>
              <a:gd name="T42" fmla="*/ 2633 w 4174"/>
              <a:gd name="T43" fmla="*/ 354 h 4316"/>
              <a:gd name="T44" fmla="*/ 3687 w 4174"/>
              <a:gd name="T45" fmla="*/ 3962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74" h="4316">
                <a:moveTo>
                  <a:pt x="4174" y="0"/>
                </a:moveTo>
                <a:lnTo>
                  <a:pt x="0" y="0"/>
                </a:lnTo>
                <a:lnTo>
                  <a:pt x="0" y="4316"/>
                </a:lnTo>
                <a:lnTo>
                  <a:pt x="4174" y="4316"/>
                </a:lnTo>
                <a:lnTo>
                  <a:pt x="4174" y="3962"/>
                </a:lnTo>
                <a:lnTo>
                  <a:pt x="4013" y="3962"/>
                </a:lnTo>
                <a:lnTo>
                  <a:pt x="2959" y="354"/>
                </a:lnTo>
                <a:lnTo>
                  <a:pt x="3301" y="354"/>
                </a:lnTo>
                <a:lnTo>
                  <a:pt x="4174" y="3341"/>
                </a:lnTo>
                <a:lnTo>
                  <a:pt x="4174" y="2322"/>
                </a:lnTo>
                <a:lnTo>
                  <a:pt x="3598" y="354"/>
                </a:lnTo>
                <a:lnTo>
                  <a:pt x="4174" y="354"/>
                </a:lnTo>
                <a:lnTo>
                  <a:pt x="4174" y="0"/>
                </a:lnTo>
                <a:close/>
                <a:moveTo>
                  <a:pt x="1242" y="3962"/>
                </a:moveTo>
                <a:lnTo>
                  <a:pt x="186" y="354"/>
                </a:lnTo>
                <a:lnTo>
                  <a:pt x="250" y="354"/>
                </a:lnTo>
                <a:lnTo>
                  <a:pt x="1305" y="3962"/>
                </a:lnTo>
                <a:lnTo>
                  <a:pt x="1242" y="3962"/>
                </a:lnTo>
                <a:close/>
                <a:moveTo>
                  <a:pt x="3687" y="3962"/>
                </a:moveTo>
                <a:lnTo>
                  <a:pt x="1363" y="3962"/>
                </a:lnTo>
                <a:lnTo>
                  <a:pt x="309" y="354"/>
                </a:lnTo>
                <a:lnTo>
                  <a:pt x="2633" y="354"/>
                </a:lnTo>
                <a:lnTo>
                  <a:pt x="3687" y="3962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: Shape 30"/>
          <p:cNvSpPr>
            <a:spLocks/>
          </p:cNvSpPr>
          <p:nvPr/>
        </p:nvSpPr>
        <p:spPr bwMode="auto">
          <a:xfrm>
            <a:off x="9936487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8640" y="1830745"/>
            <a:ext cx="5547360" cy="615553"/>
          </a:xfrm>
        </p:spPr>
        <p:txBody>
          <a:bodyPr anchor="b" anchorCtr="0"/>
          <a:lstStyle>
            <a:lvl1pPr algn="l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3886384"/>
            <a:ext cx="5547360" cy="482183"/>
          </a:xfrm>
        </p:spPr>
        <p:txBody>
          <a:bodyPr wrap="square">
            <a:spAutoFit/>
          </a:bodyPr>
          <a:lstStyle>
            <a:lvl1pPr marL="0" indent="0" algn="l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" y="2628076"/>
            <a:ext cx="5547360" cy="525463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73" y="5967121"/>
            <a:ext cx="21237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2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4627" y="235714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:a16="http://schemas.microsoft.com/office/drawing/2014/main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4812A73-BC6C-44F9-B0B3-DB3C838F8FC9}"/>
              </a:ext>
            </a:extLst>
          </p:cNvPr>
          <p:cNvSpPr/>
          <p:nvPr userDrawn="1"/>
        </p:nvSpPr>
        <p:spPr>
          <a:xfrm>
            <a:off x="16735" y="27729"/>
            <a:ext cx="12192000" cy="83075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80836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:a16="http://schemas.microsoft.com/office/drawing/2014/main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01AA95-EAA7-4089-BD5A-1BF24C965D03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084435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8521853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:a16="http://schemas.microsoft.com/office/drawing/2014/main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00321511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:a16="http://schemas.microsoft.com/office/drawing/2014/main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19F142-37E9-4EDA-9831-E18D0857DE5C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80578"/>
      </p:ext>
    </p:extLst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:a16="http://schemas.microsoft.com/office/drawing/2014/main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57F6D4-AF43-4074-B80A-F86354508B85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987332"/>
      </p:ext>
    </p:extLst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:a16="http://schemas.microsoft.com/office/drawing/2014/main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32337609"/>
      </p:ext>
    </p:extLst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A6DBF-2679-4264-84B8-894521BA4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E47AF-0B7C-41D0-A9AF-4B8D2E508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78444-FB0A-422F-9D73-9FEF4F3D7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51F9-4D19-425A-B67E-DD6131A4F287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08C24-2743-40E9-8999-475CE754B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4F0BD-6808-4699-94CE-C8140EEE0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70679-598D-4746-AACD-635114950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2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1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54669"/>
            <a:ext cx="11091672" cy="449354"/>
          </a:xfrm>
        </p:spPr>
        <p:txBody>
          <a:bodyPr bIns="18288"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9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518364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115888" indent="0">
              <a:buFont typeface="Wingdings" panose="05000000000000000000" pitchFamily="2" charset="2"/>
              <a:buNone/>
              <a:defRPr/>
            </a:lvl2pPr>
            <a:lvl3pPr marL="233363" indent="0">
              <a:buFont typeface="Wingdings" panose="05000000000000000000" pitchFamily="2" charset="2"/>
              <a:buNone/>
              <a:defRPr/>
            </a:lvl3pPr>
            <a:lvl4pPr marL="341313" indent="0">
              <a:buFont typeface="Wingdings" panose="05000000000000000000" pitchFamily="2" charset="2"/>
              <a:buNone/>
              <a:defRPr/>
            </a:lvl4pPr>
            <a:lvl5pPr marL="45720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9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head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524000"/>
            <a:ext cx="11091672" cy="1518364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115888" indent="0">
              <a:buFont typeface="Wingdings" panose="05000000000000000000" pitchFamily="2" charset="2"/>
              <a:buNone/>
              <a:defRPr/>
            </a:lvl2pPr>
            <a:lvl3pPr marL="233363" indent="0">
              <a:buFont typeface="Wingdings" panose="05000000000000000000" pitchFamily="2" charset="2"/>
              <a:buNone/>
              <a:defRPr/>
            </a:lvl3pPr>
            <a:lvl4pPr marL="341313" indent="0">
              <a:buFont typeface="Wingdings" panose="05000000000000000000" pitchFamily="2" charset="2"/>
              <a:buNone/>
              <a:defRPr/>
            </a:lvl4pPr>
            <a:lvl5pPr marL="45720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954" y="106496"/>
            <a:ext cx="11095037" cy="441192"/>
          </a:xfrm>
        </p:spPr>
        <p:txBody>
          <a:bodyPr anchor="b" anchorCtr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51565"/>
            <a:ext cx="11091672" cy="449354"/>
          </a:xfrm>
        </p:spPr>
        <p:txBody>
          <a:bodyPr vert="horz" wrap="square" lIns="0" tIns="0" rIns="0" bIns="18288" rtlCol="0" anchor="b" anchorCtr="0">
            <a:spAutoFit/>
          </a:bodyPr>
          <a:lstStyle>
            <a:lvl1pPr>
              <a:defRPr lang="en-US" sz="280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0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380" y="0"/>
            <a:ext cx="5341620" cy="6858000"/>
          </a:xfrm>
          <a:prstGeom prst="rect">
            <a:avLst/>
          </a:prstGeom>
        </p:spPr>
      </p:pic>
      <p:sp>
        <p:nvSpPr>
          <p:cNvPr id="8" name="Freeform: Shape 7"/>
          <p:cNvSpPr>
            <a:spLocks/>
          </p:cNvSpPr>
          <p:nvPr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518364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115888" indent="0">
              <a:buFont typeface="Wingdings" panose="05000000000000000000" pitchFamily="2" charset="2"/>
              <a:buNone/>
              <a:defRPr/>
            </a:lvl2pPr>
            <a:lvl3pPr marL="233363" indent="0">
              <a:buFont typeface="Wingdings" panose="05000000000000000000" pitchFamily="2" charset="2"/>
              <a:buNone/>
              <a:defRPr/>
            </a:lvl3pPr>
            <a:lvl4pPr marL="341313" indent="0">
              <a:buFont typeface="Wingdings" panose="05000000000000000000" pitchFamily="2" charset="2"/>
              <a:buNone/>
              <a:defRPr/>
            </a:lvl4pPr>
            <a:lvl5pPr marL="45720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6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688" y="1524000"/>
            <a:ext cx="5273992" cy="1518364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115888" indent="0">
              <a:buFont typeface="Wingdings" panose="05000000000000000000" pitchFamily="2" charset="2"/>
              <a:buNone/>
              <a:defRPr/>
            </a:lvl2pPr>
            <a:lvl3pPr marL="233363" indent="0">
              <a:buFont typeface="Wingdings" panose="05000000000000000000" pitchFamily="2" charset="2"/>
              <a:buNone/>
              <a:defRPr/>
            </a:lvl3pPr>
            <a:lvl4pPr marL="341313" indent="0">
              <a:buFont typeface="Wingdings" panose="05000000000000000000" pitchFamily="2" charset="2"/>
              <a:buNone/>
              <a:defRPr/>
            </a:lvl4pPr>
            <a:lvl5pPr marL="45720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1524000"/>
            <a:ext cx="5267873" cy="1518364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115888" indent="0">
              <a:buFont typeface="Wingdings" panose="05000000000000000000" pitchFamily="2" charset="2"/>
              <a:buNone/>
              <a:defRPr/>
            </a:lvl2pPr>
            <a:lvl3pPr marL="233363" indent="0">
              <a:buFont typeface="Wingdings" panose="05000000000000000000" pitchFamily="2" charset="2"/>
              <a:buNone/>
              <a:defRPr/>
            </a:lvl3pPr>
            <a:lvl4pPr marL="341313" indent="0">
              <a:buFont typeface="Wingdings" panose="05000000000000000000" pitchFamily="2" charset="2"/>
              <a:buNone/>
              <a:defRPr/>
            </a:lvl4pPr>
            <a:lvl5pPr marL="45720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27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1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6521" y="450025"/>
            <a:ext cx="11091672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24000"/>
            <a:ext cx="11091672" cy="4747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82" r:id="rId3"/>
    <p:sldLayoutId id="2147483660" r:id="rId4"/>
    <p:sldLayoutId id="2147483680" r:id="rId5"/>
    <p:sldLayoutId id="2147483673" r:id="rId6"/>
    <p:sldLayoutId id="2147483687" r:id="rId7"/>
    <p:sldLayoutId id="2147483685" r:id="rId8"/>
    <p:sldLayoutId id="2147483661" r:id="rId9"/>
    <p:sldLayoutId id="2147483654" r:id="rId10"/>
    <p:sldLayoutId id="2147483677" r:id="rId11"/>
    <p:sldLayoutId id="2147483655" r:id="rId12"/>
    <p:sldLayoutId id="2147483674" r:id="rId13"/>
    <p:sldLayoutId id="2147483676" r:id="rId14"/>
    <p:sldLayoutId id="2147483681" r:id="rId15"/>
    <p:sldLayoutId id="2147483672" r:id="rId16"/>
    <p:sldLayoutId id="2147483668" r:id="rId17"/>
    <p:sldLayoutId id="2147483669" r:id="rId18"/>
    <p:sldLayoutId id="2147483667" r:id="rId19"/>
    <p:sldLayoutId id="2147483675" r:id="rId20"/>
    <p:sldLayoutId id="2147483699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15888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>
          <a:solidFill>
            <a:srgbClr val="626469"/>
          </a:solidFill>
          <a:latin typeface="+mn-lt"/>
          <a:ea typeface="+mn-ea"/>
          <a:cs typeface="+mn-cs"/>
        </a:defRPr>
      </a:lvl2pPr>
      <a:lvl3pPr marL="233363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341313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45720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3960">
          <p15:clr>
            <a:srgbClr val="F26B43"/>
          </p15:clr>
        </p15:guide>
        <p15:guide id="3" orient="horz" pos="345">
          <p15:clr>
            <a:srgbClr val="F26B43"/>
          </p15:clr>
        </p15:guide>
        <p15:guide id="4" pos="345">
          <p15:clr>
            <a:srgbClr val="F26B43"/>
          </p15:clr>
        </p15:guide>
        <p15:guide id="5" pos="7334">
          <p15:clr>
            <a:srgbClr val="F26B43"/>
          </p15:clr>
        </p15:guide>
        <p15:guide id="7" orient="horz" pos="960">
          <p15:clr>
            <a:srgbClr val="A4A3A4"/>
          </p15:clr>
        </p15:guide>
        <p15:guide id="12" orient="horz" pos="2160">
          <p15:clr>
            <a:srgbClr val="A4A3A4"/>
          </p15:clr>
        </p15:guide>
        <p15:guide id="13" orient="horz" pos="632">
          <p15:clr>
            <a:srgbClr val="A4A3A4"/>
          </p15:clr>
        </p15:guide>
        <p15:guide id="14" orient="horz" pos="1193">
          <p15:clr>
            <a:srgbClr val="A4A3A4"/>
          </p15:clr>
        </p15:guide>
        <p15:guide id="15" orient="horz" pos="1422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6521" y="450025"/>
            <a:ext cx="11091672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24000"/>
            <a:ext cx="11091672" cy="4747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1178533" y="6347387"/>
            <a:ext cx="4114800" cy="365125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6E7CA0"/>
                </a:solidFill>
              </a:rPr>
              <a:t>Information Security Level 2 – Sensitive</a:t>
            </a:r>
            <a:br>
              <a:rPr dirty="0">
                <a:solidFill>
                  <a:srgbClr val="6E7CA0"/>
                </a:solidFill>
              </a:rPr>
            </a:br>
            <a:r>
              <a:rPr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548641" y="6347387"/>
            <a:ext cx="629893" cy="365125"/>
          </a:xfrm>
          <a:prstGeom prst="rect">
            <a:avLst/>
          </a:prstGeom>
        </p:spPr>
        <p:txBody>
          <a:bodyPr vert="horz" lIns="0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sz="1200">
                <a:solidFill>
                  <a:srgbClr val="6E7CA0"/>
                </a:solidFill>
              </a:rPr>
              <a:pPr/>
              <a:t>‹#›</a:t>
            </a:fld>
            <a:endParaRPr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2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126" rtl="0" eaLnBrk="1" latinLnBrk="0" hangingPunct="1">
        <a:lnSpc>
          <a:spcPct val="100000"/>
        </a:lnSpc>
        <a:spcBef>
          <a:spcPct val="0"/>
        </a:spcBef>
        <a:buNone/>
        <a:defRPr sz="3599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lnSpc>
          <a:spcPct val="100000"/>
        </a:lnSpc>
        <a:spcBef>
          <a:spcPts val="1000"/>
        </a:spcBef>
        <a:buFontTx/>
        <a:buNone/>
        <a:defRPr sz="1999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799" kern="1200">
          <a:solidFill>
            <a:srgbClr val="626469"/>
          </a:solidFill>
          <a:latin typeface="+mn-lt"/>
          <a:ea typeface="+mn-ea"/>
          <a:cs typeface="+mn-cs"/>
        </a:defRPr>
      </a:lvl2pPr>
      <a:lvl3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3960">
          <p15:clr>
            <a:srgbClr val="F26B43"/>
          </p15:clr>
        </p15:guide>
        <p15:guide id="3" orient="horz" pos="345">
          <p15:clr>
            <a:srgbClr val="F26B43"/>
          </p15:clr>
        </p15:guide>
        <p15:guide id="4" pos="345">
          <p15:clr>
            <a:srgbClr val="F26B43"/>
          </p15:clr>
        </p15:guide>
        <p15:guide id="5" pos="7334">
          <p15:clr>
            <a:srgbClr val="F26B43"/>
          </p15:clr>
        </p15:guide>
        <p15:guide id="6" orient="horz" pos="960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632">
          <p15:clr>
            <a:srgbClr val="A4A3A4"/>
          </p15:clr>
        </p15:guide>
        <p15:guide id="9" orient="horz" pos="1193">
          <p15:clr>
            <a:srgbClr val="A4A3A4"/>
          </p15:clr>
        </p15:guide>
        <p15:guide id="10" orient="horz" pos="1422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" name="think-cell Slide" r:id="rId8" imgW="384" imgH="385" progId="TCLayout.ActiveDocument.1">
                  <p:embed/>
                </p:oleObj>
              </mc:Choice>
              <mc:Fallback>
                <p:oleObj name="think-cell Slide" r:id="rId8" imgW="384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6521" y="450025"/>
            <a:ext cx="11091672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24000"/>
            <a:ext cx="11091672" cy="4747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1178533" y="6347387"/>
            <a:ext cx="4114800" cy="365125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700" dirty="0">
                <a:solidFill>
                  <a:srgbClr val="6E7CA0"/>
                </a:solidFill>
              </a:rPr>
              <a:t>Information Security Level 2 – Sensitive</a:t>
            </a:r>
            <a:br>
              <a:rPr sz="700" dirty="0">
                <a:solidFill>
                  <a:srgbClr val="6E7CA0"/>
                </a:solidFill>
              </a:rPr>
            </a:br>
            <a:r>
              <a:rPr sz="700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548641" y="6347387"/>
            <a:ext cx="629893" cy="365125"/>
          </a:xfrm>
          <a:prstGeom prst="rect">
            <a:avLst/>
          </a:prstGeom>
        </p:spPr>
        <p:txBody>
          <a:bodyPr vert="horz" lIns="0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sz="1200">
                <a:solidFill>
                  <a:srgbClr val="6E7CA0"/>
                </a:solidFill>
              </a:rPr>
              <a:pPr/>
              <a:t>‹#›</a:t>
            </a:fld>
            <a:endParaRPr sz="1200" dirty="0">
              <a:solidFill>
                <a:srgbClr val="6E7C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0" y="-1"/>
            <a:ext cx="11432977" cy="635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18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126" rtl="0" eaLnBrk="1" latinLnBrk="0" hangingPunct="1">
        <a:lnSpc>
          <a:spcPct val="100000"/>
        </a:lnSpc>
        <a:spcBef>
          <a:spcPct val="0"/>
        </a:spcBef>
        <a:buNone/>
        <a:defRPr sz="3599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lnSpc>
          <a:spcPct val="100000"/>
        </a:lnSpc>
        <a:spcBef>
          <a:spcPts val="1000"/>
        </a:spcBef>
        <a:buFontTx/>
        <a:buNone/>
        <a:defRPr sz="1999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799" kern="1200">
          <a:solidFill>
            <a:srgbClr val="626469"/>
          </a:solidFill>
          <a:latin typeface="+mn-lt"/>
          <a:ea typeface="+mn-ea"/>
          <a:cs typeface="+mn-cs"/>
        </a:defRPr>
      </a:lvl2pPr>
      <a:lvl3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126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3960">
          <p15:clr>
            <a:srgbClr val="F26B43"/>
          </p15:clr>
        </p15:guide>
        <p15:guide id="3" orient="horz" pos="345">
          <p15:clr>
            <a:srgbClr val="F26B43"/>
          </p15:clr>
        </p15:guide>
        <p15:guide id="4" pos="345">
          <p15:clr>
            <a:srgbClr val="F26B43"/>
          </p15:clr>
        </p15:guide>
        <p15:guide id="5" pos="7334">
          <p15:clr>
            <a:srgbClr val="F26B43"/>
          </p15:clr>
        </p15:guide>
        <p15:guide id="6" orient="horz" pos="960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632">
          <p15:clr>
            <a:srgbClr val="A4A3A4"/>
          </p15:clr>
        </p15:guide>
        <p15:guide id="9" orient="horz" pos="1193">
          <p15:clr>
            <a:srgbClr val="A4A3A4"/>
          </p15:clr>
        </p15:guide>
        <p15:guide id="10" orient="horz" pos="1422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5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60" r:id="rId6"/>
    <p:sldLayoutId id="2147483861" r:id="rId7"/>
    <p:sldLayoutId id="2147483863" r:id="rId8"/>
    <p:sldLayoutId id="2147483951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4" Type="http://schemas.openxmlformats.org/officeDocument/2006/relationships/hyperlink" Target="http://priorprobability.com/2014/09/20/constitutional-question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275" y="1830745"/>
            <a:ext cx="11093450" cy="615553"/>
          </a:xfrm>
        </p:spPr>
        <p:txBody>
          <a:bodyPr/>
          <a:lstStyle/>
          <a:p>
            <a:r>
              <a:rPr lang="en-US" dirty="0"/>
              <a:t>OSM</a:t>
            </a:r>
            <a:r>
              <a:rPr lang="he-IL" dirty="0"/>
              <a:t> </a:t>
            </a:r>
            <a:r>
              <a:rPr lang="en-US" dirty="0"/>
              <a:t> - ONAP Harmonization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30887"/>
          </a:xfrm>
        </p:spPr>
        <p:txBody>
          <a:bodyPr/>
          <a:lstStyle/>
          <a:p>
            <a:r>
              <a:rPr lang="en-US" sz="2800" b="1" dirty="0"/>
              <a:t>Status From GSMA Meeting – 29 Nov 2018</a:t>
            </a:r>
          </a:p>
        </p:txBody>
      </p:sp>
    </p:spTree>
    <p:extLst>
      <p:ext uri="{BB962C8B-B14F-4D97-AF65-F5344CB8AC3E}">
        <p14:creationId xmlns:p14="http://schemas.microsoft.com/office/powerpoint/2010/main" val="256061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5070" y="130581"/>
            <a:ext cx="11816929" cy="952032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302E45"/>
                </a:solidFill>
                <a:latin typeface="Century Gothic" panose="020F0302020204030204"/>
                <a:cs typeface="+mj-cs"/>
              </a:rPr>
              <a:t>Harmonization Use Case Considered in GSMA Meeting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127C8E-B27F-423F-8515-45BEA69E482C}"/>
              </a:ext>
            </a:extLst>
          </p:cNvPr>
          <p:cNvSpPr txBox="1"/>
          <p:nvPr/>
        </p:nvSpPr>
        <p:spPr>
          <a:xfrm>
            <a:off x="3775841" y="2963992"/>
            <a:ext cx="1360296" cy="1140014"/>
          </a:xfrm>
          <a:prstGeom prst="rect">
            <a:avLst/>
          </a:prstGeom>
          <a:solidFill>
            <a:srgbClr val="0070C0"/>
          </a:solidFill>
          <a:ln>
            <a:solidFill>
              <a:srgbClr val="FFFFFF">
                <a:lumMod val="95000"/>
              </a:srgbClr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SDC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BB68167-AB9C-48CB-A58E-76019196D6AB}"/>
              </a:ext>
            </a:extLst>
          </p:cNvPr>
          <p:cNvSpPr/>
          <p:nvPr/>
        </p:nvSpPr>
        <p:spPr>
          <a:xfrm>
            <a:off x="6084558" y="2018090"/>
            <a:ext cx="2359369" cy="2821902"/>
          </a:xfrm>
          <a:prstGeom prst="ellipse">
            <a:avLst/>
          </a:prstGeom>
          <a:solidFill>
            <a:srgbClr val="B5190C">
              <a:lumMod val="20000"/>
              <a:lumOff val="80000"/>
              <a:alpha val="56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kern="0" dirty="0">
                <a:solidFill>
                  <a:srgbClr val="E46200">
                    <a:lumMod val="75000"/>
                  </a:srgbClr>
                </a:solidFill>
                <a:latin typeface="Arial"/>
                <a:sym typeface="Arial"/>
              </a:rPr>
              <a:t>Distribution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252601-49DE-4806-A13C-8F1D2DC067AB}"/>
              </a:ext>
            </a:extLst>
          </p:cNvPr>
          <p:cNvSpPr txBox="1"/>
          <p:nvPr/>
        </p:nvSpPr>
        <p:spPr>
          <a:xfrm>
            <a:off x="9411226" y="3846708"/>
            <a:ext cx="1105487" cy="585373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z="140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OSM-O</a:t>
            </a: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8EF28B38-86B2-461E-AB4D-724A09C6E244}"/>
              </a:ext>
            </a:extLst>
          </p:cNvPr>
          <p:cNvSpPr/>
          <p:nvPr/>
        </p:nvSpPr>
        <p:spPr>
          <a:xfrm>
            <a:off x="5007088" y="3918085"/>
            <a:ext cx="894504" cy="775062"/>
          </a:xfrm>
          <a:prstGeom prst="flowChartMagneticDisk">
            <a:avLst/>
          </a:prstGeom>
          <a:solidFill>
            <a:srgbClr val="535353">
              <a:lumMod val="75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OSM</a:t>
            </a:r>
            <a:endParaRPr lang="he-IL" sz="1000" kern="0" dirty="0">
              <a:solidFill>
                <a:srgbClr val="FFFFFF"/>
              </a:solidFill>
              <a:latin typeface="Arial"/>
              <a:sym typeface="Arial"/>
            </a:endParaRPr>
          </a:p>
          <a:p>
            <a:pPr algn="ctr"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repository</a:t>
            </a:r>
          </a:p>
        </p:txBody>
      </p:sp>
      <p:sp>
        <p:nvSpPr>
          <p:cNvPr id="19" name="Vertical Scroll 37">
            <a:extLst>
              <a:ext uri="{FF2B5EF4-FFF2-40B4-BE49-F238E27FC236}">
                <a16:creationId xmlns:a16="http://schemas.microsoft.com/office/drawing/2014/main" id="{E49B667B-729D-4EF2-927C-FCB19C53EEB8}"/>
              </a:ext>
            </a:extLst>
          </p:cNvPr>
          <p:cNvSpPr/>
          <p:nvPr/>
        </p:nvSpPr>
        <p:spPr>
          <a:xfrm>
            <a:off x="5724018" y="3714166"/>
            <a:ext cx="831273" cy="387927"/>
          </a:xfrm>
          <a:prstGeom prst="verticalScroll">
            <a:avLst/>
          </a:prstGeom>
          <a:solidFill>
            <a:srgbClr val="B5190C"/>
          </a:solidFill>
          <a:ln w="25400" cap="flat" cmpd="sng" algn="ctr">
            <a:solidFill>
              <a:srgbClr val="A7A7A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3-rd party Parsers</a:t>
            </a:r>
          </a:p>
        </p:txBody>
      </p:sp>
      <p:sp>
        <p:nvSpPr>
          <p:cNvPr id="20" name="Vertical Scroll 38">
            <a:extLst>
              <a:ext uri="{FF2B5EF4-FFF2-40B4-BE49-F238E27FC236}">
                <a16:creationId xmlns:a16="http://schemas.microsoft.com/office/drawing/2014/main" id="{C5819559-F109-40E1-9841-FFFC366034B9}"/>
              </a:ext>
            </a:extLst>
          </p:cNvPr>
          <p:cNvSpPr/>
          <p:nvPr/>
        </p:nvSpPr>
        <p:spPr>
          <a:xfrm>
            <a:off x="5606870" y="3776949"/>
            <a:ext cx="831273" cy="387927"/>
          </a:xfrm>
          <a:prstGeom prst="verticalScroll">
            <a:avLst/>
          </a:prstGeom>
          <a:solidFill>
            <a:srgbClr val="B5190C"/>
          </a:solidFill>
          <a:ln w="25400" cap="flat" cmpd="sng" algn="ctr">
            <a:solidFill>
              <a:srgbClr val="A7A7A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OSM</a:t>
            </a:r>
            <a:r>
              <a:rPr lang="he-IL" sz="1000" kern="0" dirty="0">
                <a:solidFill>
                  <a:srgbClr val="FFFFFF"/>
                </a:solidFill>
                <a:latin typeface="Arial"/>
                <a:sym typeface="Arial"/>
              </a:rPr>
              <a:t> </a:t>
            </a: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Parsers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FE347E4E-A3C0-4EB7-ADE6-077DA39C7BAD}"/>
              </a:ext>
            </a:extLst>
          </p:cNvPr>
          <p:cNvSpPr/>
          <p:nvPr/>
        </p:nvSpPr>
        <p:spPr>
          <a:xfrm>
            <a:off x="4772948" y="2277071"/>
            <a:ext cx="993499" cy="891261"/>
          </a:xfrm>
          <a:prstGeom prst="flowChartMagneticDisk">
            <a:avLst/>
          </a:prstGeom>
          <a:solidFill>
            <a:srgbClr val="E46200">
              <a:lumMod val="75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SDC catalogue</a:t>
            </a:r>
          </a:p>
        </p:txBody>
      </p:sp>
      <p:sp>
        <p:nvSpPr>
          <p:cNvPr id="22" name="Vertical Scroll 45">
            <a:extLst>
              <a:ext uri="{FF2B5EF4-FFF2-40B4-BE49-F238E27FC236}">
                <a16:creationId xmlns:a16="http://schemas.microsoft.com/office/drawing/2014/main" id="{EDB69A87-0E51-4F68-8A8F-9E145825756F}"/>
              </a:ext>
            </a:extLst>
          </p:cNvPr>
          <p:cNvSpPr/>
          <p:nvPr/>
        </p:nvSpPr>
        <p:spPr>
          <a:xfrm>
            <a:off x="4935174" y="3042328"/>
            <a:ext cx="831273" cy="387927"/>
          </a:xfrm>
          <a:prstGeom prst="verticalScroll">
            <a:avLst/>
          </a:prstGeom>
          <a:solidFill>
            <a:srgbClr val="C00000"/>
          </a:solidFill>
          <a:ln w="25400" cap="flat" cmpd="sng" algn="ctr">
            <a:solidFill>
              <a:srgbClr val="A7A7A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sym typeface="Arial"/>
              </a:rPr>
              <a:t>OSM Model’s</a:t>
            </a:r>
          </a:p>
        </p:txBody>
      </p:sp>
      <p:cxnSp>
        <p:nvCxnSpPr>
          <p:cNvPr id="23" name="Curved Connector 49">
            <a:extLst>
              <a:ext uri="{FF2B5EF4-FFF2-40B4-BE49-F238E27FC236}">
                <a16:creationId xmlns:a16="http://schemas.microsoft.com/office/drawing/2014/main" id="{7F3CEDB9-6B8B-4409-A9B3-F201C9125160}"/>
              </a:ext>
            </a:extLst>
          </p:cNvPr>
          <p:cNvCxnSpPr>
            <a:stCxn id="22" idx="3"/>
            <a:endCxn id="11" idx="1"/>
          </p:cNvCxnSpPr>
          <p:nvPr/>
        </p:nvCxnSpPr>
        <p:spPr>
          <a:xfrm rot="10800000" flipH="1" flipV="1">
            <a:off x="5717956" y="3236291"/>
            <a:ext cx="3693270" cy="903103"/>
          </a:xfrm>
          <a:prstGeom prst="curvedConnector3">
            <a:avLst>
              <a:gd name="adj1" fmla="val 31508"/>
            </a:avLst>
          </a:prstGeom>
          <a:noFill/>
          <a:ln w="19050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cxnSp>
        <p:nvCxnSpPr>
          <p:cNvPr id="24" name="Curved Connector 50">
            <a:extLst>
              <a:ext uri="{FF2B5EF4-FFF2-40B4-BE49-F238E27FC236}">
                <a16:creationId xmlns:a16="http://schemas.microsoft.com/office/drawing/2014/main" id="{A069D586-6CFC-4FE8-80F4-01A0118B6CCA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6506798" y="4085517"/>
            <a:ext cx="2904427" cy="1661890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sp>
        <p:nvSpPr>
          <p:cNvPr id="25" name="Right Bracket 24">
            <a:extLst>
              <a:ext uri="{FF2B5EF4-FFF2-40B4-BE49-F238E27FC236}">
                <a16:creationId xmlns:a16="http://schemas.microsoft.com/office/drawing/2014/main" id="{2A5BA7AF-882A-47FC-A7DC-711D781EFC9D}"/>
              </a:ext>
            </a:extLst>
          </p:cNvPr>
          <p:cNvSpPr/>
          <p:nvPr/>
        </p:nvSpPr>
        <p:spPr>
          <a:xfrm>
            <a:off x="10294213" y="576997"/>
            <a:ext cx="640743" cy="3005875"/>
          </a:xfrm>
          <a:prstGeom prst="rightBracket">
            <a:avLst/>
          </a:prstGeom>
          <a:noFill/>
          <a:ln w="9525" cap="flat" cmpd="sng" algn="ctr">
            <a:solidFill>
              <a:srgbClr val="0D2957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400" kern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27984F-9746-414F-AAFE-BB69D4031C49}"/>
              </a:ext>
            </a:extLst>
          </p:cNvPr>
          <p:cNvSpPr txBox="1"/>
          <p:nvPr/>
        </p:nvSpPr>
        <p:spPr>
          <a:xfrm>
            <a:off x="11079304" y="1618653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kern="0" dirty="0">
                <a:solidFill>
                  <a:srgbClr val="0070C0"/>
                </a:solidFill>
                <a:latin typeface="Arial"/>
                <a:cs typeface="Arial"/>
                <a:sym typeface="Arial"/>
              </a:rPr>
              <a:t>ONAP</a:t>
            </a:r>
          </a:p>
        </p:txBody>
      </p:sp>
      <p:sp>
        <p:nvSpPr>
          <p:cNvPr id="27" name="Right Bracket 26">
            <a:extLst>
              <a:ext uri="{FF2B5EF4-FFF2-40B4-BE49-F238E27FC236}">
                <a16:creationId xmlns:a16="http://schemas.microsoft.com/office/drawing/2014/main" id="{96D03121-581B-413F-B766-84FB9E8D6EEC}"/>
              </a:ext>
            </a:extLst>
          </p:cNvPr>
          <p:cNvSpPr/>
          <p:nvPr/>
        </p:nvSpPr>
        <p:spPr>
          <a:xfrm>
            <a:off x="10324194" y="3776949"/>
            <a:ext cx="640743" cy="2342202"/>
          </a:xfrm>
          <a:prstGeom prst="rightBracket">
            <a:avLst/>
          </a:prstGeom>
          <a:noFill/>
          <a:ln w="9525" cap="flat" cmpd="sng" algn="ctr">
            <a:solidFill>
              <a:srgbClr val="0D2957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400" kern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C7037D-E523-44BB-85CF-0DE28DD2777E}"/>
              </a:ext>
            </a:extLst>
          </p:cNvPr>
          <p:cNvSpPr txBox="1"/>
          <p:nvPr/>
        </p:nvSpPr>
        <p:spPr>
          <a:xfrm>
            <a:off x="10964937" y="4768143"/>
            <a:ext cx="642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>
                <a:solidFill>
                  <a:srgbClr val="C00000"/>
                </a:solidFill>
                <a:latin typeface="Arial"/>
                <a:cs typeface="Arial"/>
                <a:sym typeface="Arial"/>
              </a:rPr>
              <a:t>OSM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BAD38C-7B67-41AE-B284-25D034199143}"/>
              </a:ext>
            </a:extLst>
          </p:cNvPr>
          <p:cNvSpPr/>
          <p:nvPr/>
        </p:nvSpPr>
        <p:spPr>
          <a:xfrm>
            <a:off x="2378045" y="2315290"/>
            <a:ext cx="1561872" cy="2438921"/>
          </a:xfrm>
          <a:prstGeom prst="ellipse">
            <a:avLst/>
          </a:prstGeom>
          <a:solidFill>
            <a:srgbClr val="B5190C">
              <a:lumMod val="20000"/>
              <a:lumOff val="80000"/>
              <a:alpha val="56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kern="0" dirty="0">
                <a:solidFill>
                  <a:srgbClr val="E46200">
                    <a:lumMod val="75000"/>
                  </a:srgbClr>
                </a:solidFill>
                <a:latin typeface="Arial"/>
                <a:sym typeface="Arial"/>
              </a:rPr>
              <a:t>On-boarding</a:t>
            </a:r>
          </a:p>
        </p:txBody>
      </p:sp>
      <p:sp>
        <p:nvSpPr>
          <p:cNvPr id="30" name="Vertical Scroll 58">
            <a:extLst>
              <a:ext uri="{FF2B5EF4-FFF2-40B4-BE49-F238E27FC236}">
                <a16:creationId xmlns:a16="http://schemas.microsoft.com/office/drawing/2014/main" id="{BCAC2A2A-1BBF-41C4-A65D-369E19D7A99C}"/>
              </a:ext>
            </a:extLst>
          </p:cNvPr>
          <p:cNvSpPr/>
          <p:nvPr/>
        </p:nvSpPr>
        <p:spPr>
          <a:xfrm>
            <a:off x="1932848" y="2868567"/>
            <a:ext cx="831273" cy="387927"/>
          </a:xfrm>
          <a:prstGeom prst="verticalScroll">
            <a:avLst/>
          </a:prstGeom>
          <a:solidFill>
            <a:srgbClr val="C00000"/>
          </a:solidFill>
          <a:ln w="25400" cap="flat" cmpd="sng" algn="ctr">
            <a:solidFill>
              <a:srgbClr val="A7A7A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>
                <a:solidFill>
                  <a:srgbClr val="FFFFFF"/>
                </a:solidFill>
                <a:latin typeface="Arial"/>
                <a:sym typeface="Arial"/>
              </a:rPr>
              <a:t>VNF-D YANG</a:t>
            </a:r>
          </a:p>
        </p:txBody>
      </p:sp>
      <p:sp>
        <p:nvSpPr>
          <p:cNvPr id="31" name="文本占位符 2">
            <a:extLst>
              <a:ext uri="{FF2B5EF4-FFF2-40B4-BE49-F238E27FC236}">
                <a16:creationId xmlns:a16="http://schemas.microsoft.com/office/drawing/2014/main" id="{AF060BDA-E39D-49FD-9185-BEE69B459EEB}"/>
              </a:ext>
            </a:extLst>
          </p:cNvPr>
          <p:cNvSpPr txBox="1">
            <a:spLocks/>
          </p:cNvSpPr>
          <p:nvPr/>
        </p:nvSpPr>
        <p:spPr>
          <a:xfrm>
            <a:off x="816427" y="5282749"/>
            <a:ext cx="10669475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15888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626469"/>
                </a:solidFill>
                <a:latin typeface="+mn-lt"/>
                <a:ea typeface="+mn-ea"/>
                <a:cs typeface="+mn-cs"/>
              </a:defRPr>
            </a:lvl2pPr>
            <a:lvl3pPr marL="233363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41313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400">
              <a:lnSpc>
                <a:spcPts val="1400"/>
              </a:lnSpc>
            </a:pPr>
            <a:r>
              <a:rPr lang="en-US" altLang="zh-CN" sz="1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SDC onboard the OSM YANG model and translate it into an Internal DM </a:t>
            </a:r>
          </a:p>
          <a:p>
            <a:pPr marL="152400">
              <a:lnSpc>
                <a:spcPts val="1400"/>
              </a:lnSpc>
            </a:pPr>
            <a:r>
              <a:rPr lang="en-US" altLang="zh-CN" sz="1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SDC distributes applicable models, parsers and other artifacts to</a:t>
            </a:r>
          </a:p>
          <a:p>
            <a:pPr marL="438150" indent="-285750">
              <a:lnSpc>
                <a:spcPts val="8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ONAP components</a:t>
            </a:r>
          </a:p>
          <a:p>
            <a:pPr marL="438150" indent="-285750">
              <a:lnSpc>
                <a:spcPts val="8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OSM components including YANG VNFD/NSD</a:t>
            </a:r>
            <a:endParaRPr lang="en-US" altLang="zh-CN" sz="1400" dirty="0">
              <a:solidFill>
                <a:srgbClr val="302E45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05A6A2-D08B-45D3-80BA-E8084DB6732C}"/>
              </a:ext>
            </a:extLst>
          </p:cNvPr>
          <p:cNvSpPr txBox="1"/>
          <p:nvPr/>
        </p:nvSpPr>
        <p:spPr>
          <a:xfrm>
            <a:off x="9411225" y="5454498"/>
            <a:ext cx="1094867" cy="585817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z="140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RO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888B0F-D6B2-4688-B149-3D36CBF9972B}"/>
              </a:ext>
            </a:extLst>
          </p:cNvPr>
          <p:cNvSpPr txBox="1"/>
          <p:nvPr/>
        </p:nvSpPr>
        <p:spPr>
          <a:xfrm>
            <a:off x="9413257" y="4640210"/>
            <a:ext cx="1105487" cy="585373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z="140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VCA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10B4E4-D891-4042-81E3-1866A82AEFDD}"/>
              </a:ext>
            </a:extLst>
          </p:cNvPr>
          <p:cNvSpPr txBox="1"/>
          <p:nvPr/>
        </p:nvSpPr>
        <p:spPr>
          <a:xfrm>
            <a:off x="9426806" y="1392261"/>
            <a:ext cx="1089907" cy="578756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1400" b="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DCAE</a:t>
            </a:r>
          </a:p>
        </p:txBody>
      </p:sp>
      <p:sp>
        <p:nvSpPr>
          <p:cNvPr id="35" name="Vertical Scroll 58">
            <a:extLst>
              <a:ext uri="{FF2B5EF4-FFF2-40B4-BE49-F238E27FC236}">
                <a16:creationId xmlns:a16="http://schemas.microsoft.com/office/drawing/2014/main" id="{520C40B6-CD51-4F1B-B2C1-C7F226E214DF}"/>
              </a:ext>
            </a:extLst>
          </p:cNvPr>
          <p:cNvSpPr/>
          <p:nvPr/>
        </p:nvSpPr>
        <p:spPr>
          <a:xfrm>
            <a:off x="1923154" y="3639958"/>
            <a:ext cx="831273" cy="387927"/>
          </a:xfrm>
          <a:prstGeom prst="verticalScroll">
            <a:avLst/>
          </a:prstGeom>
          <a:solidFill>
            <a:srgbClr val="C00000"/>
          </a:solidFill>
          <a:ln w="25400" cap="flat" cmpd="sng" algn="ctr">
            <a:solidFill>
              <a:srgbClr val="A7A7A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>
                <a:solidFill>
                  <a:srgbClr val="FFFFFF"/>
                </a:solidFill>
                <a:latin typeface="Arial"/>
                <a:sym typeface="Arial"/>
              </a:rPr>
              <a:t>VNF-Juju charms</a:t>
            </a:r>
          </a:p>
        </p:txBody>
      </p:sp>
      <p:cxnSp>
        <p:nvCxnSpPr>
          <p:cNvPr id="36" name="Curved Connector 49">
            <a:extLst>
              <a:ext uri="{FF2B5EF4-FFF2-40B4-BE49-F238E27FC236}">
                <a16:creationId xmlns:a16="http://schemas.microsoft.com/office/drawing/2014/main" id="{B39EF875-0147-4794-B582-DF13A121B8E1}"/>
              </a:ext>
            </a:extLst>
          </p:cNvPr>
          <p:cNvCxnSpPr>
            <a:cxnSpLocks/>
            <a:stCxn id="19" idx="3"/>
            <a:endCxn id="33" idx="1"/>
          </p:cNvCxnSpPr>
          <p:nvPr/>
        </p:nvCxnSpPr>
        <p:spPr>
          <a:xfrm rot="10800000" flipH="1" flipV="1">
            <a:off x="6506799" y="3908129"/>
            <a:ext cx="2906457" cy="1024767"/>
          </a:xfrm>
          <a:prstGeom prst="curvedConnector3">
            <a:avLst>
              <a:gd name="adj1" fmla="val 56225"/>
            </a:avLst>
          </a:prstGeom>
          <a:noFill/>
          <a:ln w="19050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8B2B037-DA5B-4090-B20E-1F750843E6BD}"/>
              </a:ext>
            </a:extLst>
          </p:cNvPr>
          <p:cNvCxnSpPr>
            <a:cxnSpLocks/>
          </p:cNvCxnSpPr>
          <p:nvPr/>
        </p:nvCxnSpPr>
        <p:spPr>
          <a:xfrm flipH="1" flipV="1">
            <a:off x="8737733" y="2321132"/>
            <a:ext cx="573438" cy="97550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C0B0144-09FB-4D55-9936-B81DA03FB923}"/>
              </a:ext>
            </a:extLst>
          </p:cNvPr>
          <p:cNvCxnSpPr>
            <a:cxnSpLocks/>
          </p:cNvCxnSpPr>
          <p:nvPr/>
        </p:nvCxnSpPr>
        <p:spPr>
          <a:xfrm flipH="1">
            <a:off x="8743628" y="1731969"/>
            <a:ext cx="558561" cy="175120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A535980-27C8-4C10-BFD9-F09EB61F31A9}"/>
              </a:ext>
            </a:extLst>
          </p:cNvPr>
          <p:cNvSpPr txBox="1"/>
          <p:nvPr/>
        </p:nvSpPr>
        <p:spPr>
          <a:xfrm>
            <a:off x="9456824" y="2173858"/>
            <a:ext cx="1089907" cy="578756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1400" b="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AAI</a:t>
            </a:r>
          </a:p>
        </p:txBody>
      </p:sp>
      <p:cxnSp>
        <p:nvCxnSpPr>
          <p:cNvPr id="40" name="Curved Connector 48">
            <a:extLst>
              <a:ext uri="{FF2B5EF4-FFF2-40B4-BE49-F238E27FC236}">
                <a16:creationId xmlns:a16="http://schemas.microsoft.com/office/drawing/2014/main" id="{1760942B-9C81-4F61-8372-E4DC842DA0C0}"/>
              </a:ext>
            </a:extLst>
          </p:cNvPr>
          <p:cNvCxnSpPr>
            <a:cxnSpLocks/>
            <a:stCxn id="21" idx="4"/>
            <a:endCxn id="42" idx="1"/>
          </p:cNvCxnSpPr>
          <p:nvPr/>
        </p:nvCxnSpPr>
        <p:spPr>
          <a:xfrm flipV="1">
            <a:off x="5766447" y="2505537"/>
            <a:ext cx="1312639" cy="217165"/>
          </a:xfrm>
          <a:prstGeom prst="curvedConnector5">
            <a:avLst>
              <a:gd name="adj1" fmla="val 43981"/>
              <a:gd name="adj2" fmla="val 2107"/>
              <a:gd name="adj3" fmla="val 72778"/>
            </a:avLst>
          </a:prstGeom>
          <a:noFill/>
          <a:ln w="19050" cap="flat" cmpd="sng" algn="ctr">
            <a:solidFill>
              <a:srgbClr val="008CEA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251B31E-311A-40FA-AA91-B921634677B5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8539868" y="3062531"/>
            <a:ext cx="871358" cy="1076864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Vertical Scroll 4">
            <a:extLst>
              <a:ext uri="{FF2B5EF4-FFF2-40B4-BE49-F238E27FC236}">
                <a16:creationId xmlns:a16="http://schemas.microsoft.com/office/drawing/2014/main" id="{E0E7214B-6B14-4EF8-B4BF-9A3DE1D21A5A}"/>
              </a:ext>
            </a:extLst>
          </p:cNvPr>
          <p:cNvSpPr/>
          <p:nvPr/>
        </p:nvSpPr>
        <p:spPr>
          <a:xfrm>
            <a:off x="6921071" y="1873476"/>
            <a:ext cx="1770432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Run-time DM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0B2F1A0-1B7C-47CE-BE00-B7E6AE733D12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8199701" y="3198081"/>
            <a:ext cx="1213556" cy="1734816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17B6F54-8A66-4820-9944-9CFF1678205B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7846115" y="3147491"/>
            <a:ext cx="1565110" cy="2599916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7171DD6-2C9D-4310-875F-A6E96EF4EFC8}"/>
              </a:ext>
            </a:extLst>
          </p:cNvPr>
          <p:cNvSpPr txBox="1"/>
          <p:nvPr/>
        </p:nvSpPr>
        <p:spPr>
          <a:xfrm>
            <a:off x="9401652" y="648014"/>
            <a:ext cx="1089907" cy="578756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1400" b="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SO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A7DF8BA-ED6C-469D-A39F-4D82FB3B09AD}"/>
              </a:ext>
            </a:extLst>
          </p:cNvPr>
          <p:cNvCxnSpPr>
            <a:cxnSpLocks/>
            <a:stCxn id="46" idx="1"/>
            <a:endCxn id="42" idx="0"/>
          </p:cNvCxnSpPr>
          <p:nvPr/>
        </p:nvCxnSpPr>
        <p:spPr>
          <a:xfrm flipH="1">
            <a:off x="7806287" y="937392"/>
            <a:ext cx="1595365" cy="936084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ACF4024-F301-45FA-9913-03A30E617C82}"/>
              </a:ext>
            </a:extLst>
          </p:cNvPr>
          <p:cNvSpPr txBox="1"/>
          <p:nvPr/>
        </p:nvSpPr>
        <p:spPr>
          <a:xfrm>
            <a:off x="683581" y="3244297"/>
            <a:ext cx="134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ETSI NFV SOL004</a:t>
            </a:r>
          </a:p>
          <a:p>
            <a:r>
              <a:rPr lang="en-US" sz="1200" dirty="0"/>
              <a:t>ETSI NFV SOL006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439C665-F5DB-448A-A6DD-42361EEA9CCB}"/>
              </a:ext>
            </a:extLst>
          </p:cNvPr>
          <p:cNvSpPr txBox="1"/>
          <p:nvPr/>
        </p:nvSpPr>
        <p:spPr>
          <a:xfrm>
            <a:off x="9440548" y="2903307"/>
            <a:ext cx="1089907" cy="578756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1400" b="0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VF-C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5A0F3DC-1A46-4525-84D5-EF44BC06E7AB}"/>
              </a:ext>
            </a:extLst>
          </p:cNvPr>
          <p:cNvCxnSpPr>
            <a:cxnSpLocks/>
            <a:endCxn id="42" idx="3"/>
          </p:cNvCxnSpPr>
          <p:nvPr/>
        </p:nvCxnSpPr>
        <p:spPr>
          <a:xfrm flipH="1" flipV="1">
            <a:off x="8533488" y="2505537"/>
            <a:ext cx="803002" cy="687150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60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740" y="142043"/>
            <a:ext cx="11810259" cy="480981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302E45"/>
                </a:solidFill>
                <a:latin typeface="Century Gothic" panose="020F0302020204030204"/>
                <a:cs typeface="+mj-cs"/>
              </a:rPr>
              <a:t>Harmonization Status from GSMA meeting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6A74C386-0581-4563-A319-BA73251E1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258070"/>
              </p:ext>
            </p:extLst>
          </p:nvPr>
        </p:nvGraphicFramePr>
        <p:xfrm>
          <a:off x="328470" y="1074197"/>
          <a:ext cx="11603114" cy="39528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15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7441">
                  <a:extLst>
                    <a:ext uri="{9D8B030D-6E8A-4147-A177-3AD203B41FA5}">
                      <a16:colId xmlns:a16="http://schemas.microsoft.com/office/drawing/2014/main" val="3161272739"/>
                    </a:ext>
                  </a:extLst>
                </a:gridCol>
              </a:tblGrid>
              <a:tr h="45303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 Goals Proposed by GSMA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Proposal for consideration and handling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244">
                <a:tc>
                  <a:txBody>
                    <a:bodyPr/>
                    <a:lstStyle/>
                    <a:p>
                      <a:r>
                        <a:rPr lang="en-US" sz="2000" dirty="0"/>
                        <a:t>Common extendable </a:t>
                      </a:r>
                    </a:p>
                    <a:p>
                      <a:r>
                        <a:rPr lang="en-US" sz="2000" dirty="0"/>
                        <a:t>Info Model and Data Model for service design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OSM and ONAP cooperation to develop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Common extendable IM/DM for service design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Common extendable DM for service run-time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155702"/>
                  </a:ext>
                </a:extLst>
              </a:tr>
              <a:tr h="724616">
                <a:tc>
                  <a:txBody>
                    <a:bodyPr/>
                    <a:lstStyle/>
                    <a:p>
                      <a:r>
                        <a:rPr lang="en-US" sz="2000" dirty="0"/>
                        <a:t>Consider a common Data Model for VNF onboarding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Common handling of both VNF descriptor and VNF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2886">
                <a:tc>
                  <a:txBody>
                    <a:bodyPr/>
                    <a:lstStyle/>
                    <a:p>
                      <a:r>
                        <a:rPr lang="en-US" sz="2000" dirty="0"/>
                        <a:t>Data Model for Run-time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Developing a common extendable DM for Run-time for VNF/Service Instance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6064">
                <a:tc>
                  <a:txBody>
                    <a:bodyPr/>
                    <a:lstStyle/>
                    <a:p>
                      <a:r>
                        <a:rPr lang="en-US" sz="2000" dirty="0"/>
                        <a:t>Interfaces/API’s for Interconnection of OSM and ONAP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Consider NB/SB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ETSI Or/Or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Common O-API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355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5070" y="130581"/>
            <a:ext cx="11816929" cy="952032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302E45"/>
                </a:solidFill>
                <a:latin typeface="Century Gothic" panose="020F0302020204030204"/>
                <a:cs typeface="+mj-cs"/>
              </a:rPr>
              <a:t>Harmonization Pilot Project Proposed by GSMA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3C325C-5EE6-41DE-88E4-A631DA043352}"/>
              </a:ext>
            </a:extLst>
          </p:cNvPr>
          <p:cNvSpPr txBox="1"/>
          <p:nvPr/>
        </p:nvSpPr>
        <p:spPr>
          <a:xfrm flipH="1">
            <a:off x="653142" y="1066799"/>
            <a:ext cx="1119051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ea typeface="MS PGothic" panose="020B0600070205080204" pitchFamily="34" charset="-128"/>
                <a:cs typeface="Arial" panose="020B0604020202020204" pitchFamily="34" charset="0"/>
              </a:rPr>
              <a:t>Allowing OSM orchestrator to be used with ONAP</a:t>
            </a:r>
          </a:p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ea typeface="MS PGothic" panose="020B0600070205080204" pitchFamily="34" charset="-128"/>
                <a:cs typeface="Arial" panose="020B0604020202020204" pitchFamily="34" charset="0"/>
              </a:rPr>
              <a:t>Demonstrate that harmonization is desirable and should not add complexity </a:t>
            </a:r>
          </a:p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ea typeface="MS PGothic" panose="020B0600070205080204" pitchFamily="34" charset="-128"/>
                <a:cs typeface="Arial" panose="020B0604020202020204" pitchFamily="34" charset="0"/>
              </a:rPr>
              <a:t>Give a measure of how far the models in the two organizations are</a:t>
            </a:r>
          </a:p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ea typeface="MS PGothic" panose="020B0600070205080204" pitchFamily="34" charset="-128"/>
                <a:cs typeface="Arial" panose="020B0604020202020204" pitchFamily="34" charset="0"/>
              </a:rPr>
              <a:t>The project will also be a proof of concept for modularization</a:t>
            </a:r>
          </a:p>
          <a:p>
            <a:pPr marL="342900" indent="-342900">
              <a:lnSpc>
                <a:spcPct val="200000"/>
              </a:lnSpc>
              <a:buClr>
                <a:srgbClr val="00B050"/>
              </a:buClr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US" sz="2400" dirty="0">
                <a:ea typeface="MS PGothic" panose="020B0600070205080204" pitchFamily="34" charset="-128"/>
                <a:cs typeface="Arial" panose="020B0604020202020204" pitchFamily="34" charset="0"/>
              </a:rPr>
              <a:t>Time 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22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Amdocs 2018">
  <a:themeElements>
    <a:clrScheme name="Custom 1">
      <a:dk1>
        <a:srgbClr val="000000"/>
      </a:dk1>
      <a:lt1>
        <a:sysClr val="window" lastClr="FFFFFF"/>
      </a:lt1>
      <a:dk2>
        <a:srgbClr val="302E45"/>
      </a:dk2>
      <a:lt2>
        <a:srgbClr val="DFE1DF"/>
      </a:lt2>
      <a:accent1>
        <a:srgbClr val="DFE1DF"/>
      </a:accent1>
      <a:accent2>
        <a:srgbClr val="A7A8AA"/>
      </a:accent2>
      <a:accent3>
        <a:srgbClr val="FDB515"/>
      </a:accent3>
      <a:accent4>
        <a:srgbClr val="F2665F"/>
      </a:accent4>
      <a:accent5>
        <a:srgbClr val="EC008C"/>
      </a:accent5>
      <a:accent6>
        <a:srgbClr val="302E45"/>
      </a:accent6>
      <a:hlink>
        <a:srgbClr val="041E42"/>
      </a:hlink>
      <a:folHlink>
        <a:srgbClr val="EC00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mdocs 2018" id="{5CA77510-D27B-43F8-A243-793A977F5B83}" vid="{CC68D476-06A8-4BB5-97F8-67A24C55724A}"/>
    </a:ext>
  </a:extLst>
</a:theme>
</file>

<file path=ppt/theme/theme2.xml><?xml version="1.0" encoding="utf-8"?>
<a:theme xmlns:a="http://schemas.openxmlformats.org/drawingml/2006/main" name="1_4-05194 Amdocs 2017 Light PPT Template">
  <a:themeElements>
    <a:clrScheme name="Custom 1">
      <a:dk1>
        <a:srgbClr val="000000"/>
      </a:dk1>
      <a:lt1>
        <a:sysClr val="window" lastClr="FFFFFF"/>
      </a:lt1>
      <a:dk2>
        <a:srgbClr val="302E45"/>
      </a:dk2>
      <a:lt2>
        <a:srgbClr val="DFE1DF"/>
      </a:lt2>
      <a:accent1>
        <a:srgbClr val="DFE1DF"/>
      </a:accent1>
      <a:accent2>
        <a:srgbClr val="A7A8AA"/>
      </a:accent2>
      <a:accent3>
        <a:srgbClr val="FDB515"/>
      </a:accent3>
      <a:accent4>
        <a:srgbClr val="F2665F"/>
      </a:accent4>
      <a:accent5>
        <a:srgbClr val="EC008C"/>
      </a:accent5>
      <a:accent6>
        <a:srgbClr val="302E45"/>
      </a:accent6>
      <a:hlink>
        <a:srgbClr val="041E42"/>
      </a:hlink>
      <a:folHlink>
        <a:srgbClr val="EC00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mdocs 2017 PowerPoint template_v02.potx" id="{858CCF8D-8FC4-4A71-8C1F-1747E5088756}" vid="{BA73F85E-CE59-4A5C-8F0B-8363CB2CE2FB}"/>
    </a:ext>
  </a:extLst>
</a:theme>
</file>

<file path=ppt/theme/theme3.xml><?xml version="1.0" encoding="utf-8"?>
<a:theme xmlns:a="http://schemas.openxmlformats.org/drawingml/2006/main" name="7_4-05194 Amdocs 2017 Light PPT Template">
  <a:themeElements>
    <a:clrScheme name="Custom 1">
      <a:dk1>
        <a:srgbClr val="000000"/>
      </a:dk1>
      <a:lt1>
        <a:sysClr val="window" lastClr="FFFFFF"/>
      </a:lt1>
      <a:dk2>
        <a:srgbClr val="302E45"/>
      </a:dk2>
      <a:lt2>
        <a:srgbClr val="DFE1DF"/>
      </a:lt2>
      <a:accent1>
        <a:srgbClr val="DFE1DF"/>
      </a:accent1>
      <a:accent2>
        <a:srgbClr val="A7A8AA"/>
      </a:accent2>
      <a:accent3>
        <a:srgbClr val="FDB515"/>
      </a:accent3>
      <a:accent4>
        <a:srgbClr val="F2665F"/>
      </a:accent4>
      <a:accent5>
        <a:srgbClr val="EC008C"/>
      </a:accent5>
      <a:accent6>
        <a:srgbClr val="302E45"/>
      </a:accent6>
      <a:hlink>
        <a:srgbClr val="041E42"/>
      </a:hlink>
      <a:folHlink>
        <a:srgbClr val="EC00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mdocs 2017 PPT template - light_v16.potx" id="{96DFD55B-A387-4BFC-A158-E7F6673BD4B4}" vid="{A2C13D02-4456-4430-9FF7-1FA98FA3C59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SDC_VID_Presentation_.pptx  -  Read-Only" id="{5AB73530-97AD-4FF6-A94C-9F5D293631A7}" vid="{F976D333-460A-4FB8-84CE-0A535DECF3B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56183</TotalTime>
  <Words>238</Words>
  <Application>Microsoft Office PowerPoint</Application>
  <PresentationFormat>Widescreen</PresentationFormat>
  <Paragraphs>56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7" baseType="lpstr">
      <vt:lpstr>MS PGothic</vt:lpstr>
      <vt:lpstr>宋体</vt:lpstr>
      <vt:lpstr>.AppleSystemUIFont</vt:lpstr>
      <vt:lpstr>Arial</vt:lpstr>
      <vt:lpstr>Calibri</vt:lpstr>
      <vt:lpstr>Century Gothic</vt:lpstr>
      <vt:lpstr>Times New Roman</vt:lpstr>
      <vt:lpstr>Wingdings</vt:lpstr>
      <vt:lpstr>Amdocs 2018</vt:lpstr>
      <vt:lpstr>1_4-05194 Amdocs 2017 Light PPT Template</vt:lpstr>
      <vt:lpstr>7_4-05194 Amdocs 2017 Light PPT Template</vt:lpstr>
      <vt:lpstr>Office Theme</vt:lpstr>
      <vt:lpstr>think-cell Slide</vt:lpstr>
      <vt:lpstr>OSM  - ONAP Harmonization</vt:lpstr>
      <vt:lpstr>Harmonization Use Case Considered in GSMA Meeting</vt:lpstr>
      <vt:lpstr>Harmonization Status from GSMA meeting</vt:lpstr>
      <vt:lpstr>Harmonization Pilot Project Proposed by GSMA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Amdocs Hosted NFV</dc:title>
  <dc:creator>Tzvika Naveh</dc:creator>
  <cp:lastModifiedBy>Andrei</cp:lastModifiedBy>
  <cp:revision>499</cp:revision>
  <cp:lastPrinted>2018-11-19T09:17:12Z</cp:lastPrinted>
  <dcterms:created xsi:type="dcterms:W3CDTF">2018-01-17T07:16:34Z</dcterms:created>
  <dcterms:modified xsi:type="dcterms:W3CDTF">2019-01-09T19:55:46Z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8e6c812-1773-4581-a444-e7429c9ef302_Enabled">
    <vt:lpwstr>True</vt:lpwstr>
  </property>
  <property fmtid="{D5CDD505-2E9C-101B-9397-08002B2CF9AE}" pid="3" name="MSIP_Label_98e6c812-1773-4581-a444-e7429c9ef302_SiteId">
    <vt:lpwstr>c8eca3ca-1276-46d5-9d9d-a0f2a028920f</vt:lpwstr>
  </property>
  <property fmtid="{D5CDD505-2E9C-101B-9397-08002B2CF9AE}" pid="4" name="MSIP_Label_98e6c812-1773-4581-a444-e7429c9ef302_Owner">
    <vt:lpwstr>ANDREIK@amdocs.com</vt:lpwstr>
  </property>
  <property fmtid="{D5CDD505-2E9C-101B-9397-08002B2CF9AE}" pid="5" name="MSIP_Label_98e6c812-1773-4581-a444-e7429c9ef302_SetDate">
    <vt:lpwstr>2018-11-12T11:14:30.1493077Z</vt:lpwstr>
  </property>
  <property fmtid="{D5CDD505-2E9C-101B-9397-08002B2CF9AE}" pid="6" name="MSIP_Label_98e6c812-1773-4581-a444-e7429c9ef302_Name">
    <vt:lpwstr>Public</vt:lpwstr>
  </property>
  <property fmtid="{D5CDD505-2E9C-101B-9397-08002B2CF9AE}" pid="7" name="MSIP_Label_98e6c812-1773-4581-a444-e7429c9ef302_Application">
    <vt:lpwstr>Microsoft Azure Information Protection</vt:lpwstr>
  </property>
  <property fmtid="{D5CDD505-2E9C-101B-9397-08002B2CF9AE}" pid="8" name="MSIP_Label_98e6c812-1773-4581-a444-e7429c9ef302_Extended_MSFT_Method">
    <vt:lpwstr>Manual</vt:lpwstr>
  </property>
  <property fmtid="{D5CDD505-2E9C-101B-9397-08002B2CF9AE}" pid="9" name="Sensitivity">
    <vt:lpwstr>Public</vt:lpwstr>
  </property>
</Properties>
</file>