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96" r:id="rId2"/>
  </p:sldMasterIdLst>
  <p:notesMasterIdLst>
    <p:notesMasterId r:id="rId6"/>
  </p:notesMasterIdLst>
  <p:handoutMasterIdLst>
    <p:handoutMasterId r:id="rId7"/>
  </p:handoutMasterIdLst>
  <p:sldIdLst>
    <p:sldId id="297" r:id="rId3"/>
    <p:sldId id="305" r:id="rId4"/>
    <p:sldId id="306" r:id="rId5"/>
  </p:sldIdLst>
  <p:sldSz cx="9144000" cy="5143500" type="screen16x9"/>
  <p:notesSz cx="9144000" cy="5149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guide id="3" orient="horz" pos="287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1C1F"/>
    <a:srgbClr val="D6262E"/>
    <a:srgbClr val="A7A9AC"/>
    <a:srgbClr val="1D2F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89" autoAdjust="0"/>
    <p:restoredTop sz="94354" autoAdjust="0"/>
  </p:normalViewPr>
  <p:slideViewPr>
    <p:cSldViewPr>
      <p:cViewPr varScale="1">
        <p:scale>
          <a:sx n="88" d="100"/>
          <a:sy n="88" d="100"/>
        </p:scale>
        <p:origin x="96" y="110"/>
      </p:cViewPr>
      <p:guideLst>
        <p:guide orient="horz" pos="2880"/>
        <p:guide pos="2160"/>
        <p:guide orient="horz" pos="2876"/>
      </p:guideLst>
    </p:cSldViewPr>
  </p:slideViewPr>
  <p:notesTextViewPr>
    <p:cViewPr>
      <p:scale>
        <a:sx n="100" d="100"/>
        <a:sy n="100" d="100"/>
      </p:scale>
      <p:origin x="0" y="0"/>
    </p:cViewPr>
  </p:notesTextViewPr>
  <p:notesViewPr>
    <p:cSldViewPr>
      <p:cViewPr varScale="1">
        <p:scale>
          <a:sx n="97" d="100"/>
          <a:sy n="97" d="100"/>
        </p:scale>
        <p:origin x="264"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rojects.tmforum.org/wiki/display/AP/TMF909+NaaS+Component+Suite" TargetMode="External"/><Relationship Id="rId1" Type="http://schemas.openxmlformats.org/officeDocument/2006/relationships/hyperlink" Target="https://projects.tmforum.org/wiki/download/attachments/96571694/Business%20Operating%20System%20%28BOS%29-v1.pdf?version=1&amp;modificationDate=1537534492000&amp;api=v2" TargetMode="Externa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projects.tmforum.org/wiki/download/attachments/96571694/Business%20Operating%20System%20%28BOS%29-v1.pdf?version=1&amp;modificationDate=1537534492000&amp;api=v2" TargetMode="External"/><Relationship Id="rId1" Type="http://schemas.openxmlformats.org/officeDocument/2006/relationships/image" Target="../media/image4.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projects.tmforum.org/wiki/display/AP/TMF909+NaaS+Component+Suite" TargetMode="Externa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23DC38-6CC3-4E89-8BEE-A445551632E5}" type="doc">
      <dgm:prSet loTypeId="urn:microsoft.com/office/officeart/2005/8/layout/pList2" loCatId="list" qsTypeId="urn:microsoft.com/office/officeart/2005/8/quickstyle/simple4" qsCatId="simple" csTypeId="urn:microsoft.com/office/officeart/2005/8/colors/accent1_1" csCatId="accent1" phldr="1"/>
      <dgm:spPr/>
      <dgm:t>
        <a:bodyPr/>
        <a:lstStyle/>
        <a:p>
          <a:endParaRPr lang="en-US"/>
        </a:p>
      </dgm:t>
    </dgm:pt>
    <dgm:pt modelId="{02FA07A6-13D0-4C02-A76A-DF289B8BD8F2}">
      <dgm:prSet custT="1"/>
      <dgm:spPr/>
      <dgm:t>
        <a:bodyPr/>
        <a:lstStyle/>
        <a:p>
          <a:pPr>
            <a:buFont typeface="+mj-lt"/>
            <a:buNone/>
          </a:pPr>
          <a:r>
            <a:rPr lang="en-US" sz="1400" b="1" dirty="0"/>
            <a:t>1</a:t>
          </a:r>
          <a:r>
            <a:rPr lang="en-US" sz="1800" b="1" dirty="0"/>
            <a:t>. </a:t>
          </a:r>
          <a:r>
            <a:rPr lang="en-US" sz="1800" b="1" dirty="0">
              <a:hlinkClick xmlns:r="http://schemas.openxmlformats.org/officeDocument/2006/relationships" r:id="rId1"/>
            </a:rPr>
            <a:t>BOS</a:t>
          </a:r>
          <a:r>
            <a:rPr lang="en-US" sz="1800" b="1" dirty="0"/>
            <a:t> using ONAP NBI</a:t>
          </a:r>
        </a:p>
        <a:p>
          <a:pPr>
            <a:buFont typeface="+mj-lt"/>
            <a:buNone/>
          </a:pPr>
          <a:r>
            <a:rPr lang="en-US" sz="1050" dirty="0"/>
            <a:t>BOS (Business Operating System open source reference implementation) is expected </a:t>
          </a:r>
          <a:r>
            <a:rPr lang="en-US" sz="1050" b="1" dirty="0"/>
            <a:t>to bring requirements to the NBI top down </a:t>
          </a:r>
          <a:r>
            <a:rPr lang="en-US" sz="1050" dirty="0"/>
            <a:t>from more of an end to end product perspective. BOS will be demonstrated at Nice and is expected to have ONAP as a component.</a:t>
          </a:r>
        </a:p>
      </dgm:t>
      <dgm:extLst>
        <a:ext uri="{E40237B7-FDA0-4F09-8148-C483321AD2D9}">
          <dgm14:cNvPr xmlns:dgm14="http://schemas.microsoft.com/office/drawing/2010/diagram" id="0" name="">
            <a:hlinkClick xmlns:r="http://schemas.openxmlformats.org/officeDocument/2006/relationships" r:id="rId1"/>
          </dgm14:cNvPr>
        </a:ext>
      </dgm:extLst>
    </dgm:pt>
    <dgm:pt modelId="{5EA1E176-DF8B-41BB-BE39-D25E8A9E583B}" type="parTrans" cxnId="{87C1F242-7AB0-448C-A48A-5CD575ADF584}">
      <dgm:prSet/>
      <dgm:spPr/>
      <dgm:t>
        <a:bodyPr/>
        <a:lstStyle/>
        <a:p>
          <a:endParaRPr lang="en-US"/>
        </a:p>
      </dgm:t>
    </dgm:pt>
    <dgm:pt modelId="{8EC25CFA-0AC5-4AAD-9A68-7A6A126F3EAD}" type="sibTrans" cxnId="{87C1F242-7AB0-448C-A48A-5CD575ADF584}">
      <dgm:prSet/>
      <dgm:spPr/>
      <dgm:t>
        <a:bodyPr/>
        <a:lstStyle/>
        <a:p>
          <a:endParaRPr lang="en-US"/>
        </a:p>
      </dgm:t>
    </dgm:pt>
    <dgm:pt modelId="{B961813D-F2A6-45E3-A890-D6F9A36255E2}">
      <dgm:prSet custT="1"/>
      <dgm:spPr/>
      <dgm:t>
        <a:bodyPr/>
        <a:lstStyle/>
        <a:p>
          <a:pPr>
            <a:buFont typeface="+mj-lt"/>
            <a:buNone/>
          </a:pPr>
          <a:r>
            <a:rPr lang="en-US" sz="1400" b="1" dirty="0"/>
            <a:t>2 </a:t>
          </a:r>
          <a:r>
            <a:rPr lang="en-US" sz="1800" b="1" dirty="0">
              <a:hlinkClick xmlns:r="http://schemas.openxmlformats.org/officeDocument/2006/relationships" r:id="rId2"/>
            </a:rPr>
            <a:t>NaaS</a:t>
          </a:r>
          <a:r>
            <a:rPr lang="en-US" sz="1800" b="1" dirty="0"/>
            <a:t> APIs Maturing</a:t>
          </a:r>
        </a:p>
        <a:p>
          <a:pPr>
            <a:buFont typeface="+mj-lt"/>
            <a:buNone/>
          </a:pPr>
          <a:r>
            <a:rPr lang="en-US" sz="1200" dirty="0"/>
            <a:t>The TM Forum NaaS API suite is maturing and is expected to help </a:t>
          </a:r>
          <a:r>
            <a:rPr lang="en-US" sz="1200" b="1" dirty="0"/>
            <a:t>clarify the broader requirements at the NBI</a:t>
          </a:r>
          <a:r>
            <a:rPr lang="en-US" sz="1200" dirty="0"/>
            <a:t>, for ONAP and other implementations.</a:t>
          </a:r>
        </a:p>
      </dgm:t>
    </dgm:pt>
    <dgm:pt modelId="{CCC8F826-D2BB-4D09-9163-BB32635A2272}" type="parTrans" cxnId="{B4D93F3E-6606-4370-A723-44AFAAB56CBC}">
      <dgm:prSet/>
      <dgm:spPr/>
      <dgm:t>
        <a:bodyPr/>
        <a:lstStyle/>
        <a:p>
          <a:endParaRPr lang="en-US"/>
        </a:p>
      </dgm:t>
    </dgm:pt>
    <dgm:pt modelId="{BADD88F5-B014-41A5-BE2F-10CC9171A9D2}" type="sibTrans" cxnId="{B4D93F3E-6606-4370-A723-44AFAAB56CBC}">
      <dgm:prSet/>
      <dgm:spPr/>
      <dgm:t>
        <a:bodyPr/>
        <a:lstStyle/>
        <a:p>
          <a:endParaRPr lang="en-US"/>
        </a:p>
      </dgm:t>
    </dgm:pt>
    <dgm:pt modelId="{DA29794B-ABF5-404F-B39E-E18D20AC2876}">
      <dgm:prSet custT="1"/>
      <dgm:spPr/>
      <dgm:t>
        <a:bodyPr/>
        <a:lstStyle/>
        <a:p>
          <a:pPr>
            <a:buFont typeface="+mj-lt"/>
            <a:buNone/>
          </a:pPr>
          <a:r>
            <a:rPr lang="en-US" sz="1400" b="1" dirty="0"/>
            <a:t>3</a:t>
          </a:r>
          <a:r>
            <a:rPr lang="en-US" sz="1800" b="1" dirty="0"/>
            <a:t>. 5G Slicing coordination </a:t>
          </a:r>
          <a:endParaRPr lang="en-US" sz="1600" b="1" dirty="0"/>
        </a:p>
        <a:p>
          <a:pPr>
            <a:buFont typeface="+mj-lt"/>
            <a:buNone/>
          </a:pPr>
          <a:r>
            <a:rPr lang="en-US" sz="1200" dirty="0"/>
            <a:t>Still </a:t>
          </a:r>
          <a:r>
            <a:rPr lang="en-US" sz="1200" b="1" dirty="0"/>
            <a:t>seeking a better way to coordinate </a:t>
          </a:r>
          <a:r>
            <a:rPr lang="en-US" sz="1200" dirty="0"/>
            <a:t>and exchange material regarding 5G Network Slicing. Requirements and model alignment</a:t>
          </a:r>
          <a:r>
            <a:rPr lang="en-US" sz="1400" dirty="0"/>
            <a:t>.</a:t>
          </a:r>
        </a:p>
      </dgm:t>
    </dgm:pt>
    <dgm:pt modelId="{C225D4EE-EC65-4E05-B8EB-E8769EC06636}" type="parTrans" cxnId="{E345F3B4-1BFB-4976-BAEC-82308A966C4F}">
      <dgm:prSet/>
      <dgm:spPr/>
      <dgm:t>
        <a:bodyPr/>
        <a:lstStyle/>
        <a:p>
          <a:endParaRPr lang="en-US"/>
        </a:p>
      </dgm:t>
    </dgm:pt>
    <dgm:pt modelId="{A1AABB10-9EEA-4FFC-9EA7-48A518ED9CE1}" type="sibTrans" cxnId="{E345F3B4-1BFB-4976-BAEC-82308A966C4F}">
      <dgm:prSet/>
      <dgm:spPr/>
      <dgm:t>
        <a:bodyPr/>
        <a:lstStyle/>
        <a:p>
          <a:endParaRPr lang="en-US"/>
        </a:p>
      </dgm:t>
    </dgm:pt>
    <dgm:pt modelId="{57C6C9DE-23DA-427E-83CC-42F37EDEFC71}">
      <dgm:prSet custT="1"/>
      <dgm:spPr/>
      <dgm:t>
        <a:bodyPr/>
        <a:lstStyle/>
        <a:p>
          <a:pPr>
            <a:buFont typeface="+mj-lt"/>
            <a:buNone/>
          </a:pPr>
          <a:r>
            <a:rPr lang="en-US" sz="1600" b="1" dirty="0"/>
            <a:t>4 </a:t>
          </a:r>
          <a:r>
            <a:rPr lang="en-US" sz="1800" b="1" dirty="0"/>
            <a:t>MEF/ONAP</a:t>
          </a:r>
          <a:r>
            <a:rPr lang="en-US" sz="1600" b="1" dirty="0"/>
            <a:t> </a:t>
          </a:r>
          <a:r>
            <a:rPr lang="en-US" sz="1400" b="1" dirty="0"/>
            <a:t>Ongoing Collaboration</a:t>
          </a:r>
        </a:p>
        <a:p>
          <a:pPr>
            <a:buFont typeface="+mj-lt"/>
            <a:buNone/>
          </a:pPr>
          <a:r>
            <a:rPr lang="en-US" sz="1200" dirty="0"/>
            <a:t>We are continuing to work jointly with MEF and ONAP to assure </a:t>
          </a:r>
          <a:r>
            <a:rPr lang="en-US" sz="1200" b="1" dirty="0"/>
            <a:t>emerging API requirements </a:t>
          </a:r>
          <a:r>
            <a:rPr lang="en-US" sz="1200" dirty="0"/>
            <a:t>can be met and alignment between the APIs maintained. </a:t>
          </a:r>
        </a:p>
      </dgm:t>
    </dgm:pt>
    <dgm:pt modelId="{76E3788D-2BF7-4C5B-830A-9A5544B6097A}" type="parTrans" cxnId="{9893FB2B-E4EB-4EAA-9E36-F15F18EF19D3}">
      <dgm:prSet/>
      <dgm:spPr/>
      <dgm:t>
        <a:bodyPr/>
        <a:lstStyle/>
        <a:p>
          <a:endParaRPr lang="en-US"/>
        </a:p>
      </dgm:t>
    </dgm:pt>
    <dgm:pt modelId="{909BCA4C-9CD4-4740-B299-D442BDE29502}" type="sibTrans" cxnId="{9893FB2B-E4EB-4EAA-9E36-F15F18EF19D3}">
      <dgm:prSet/>
      <dgm:spPr/>
      <dgm:t>
        <a:bodyPr/>
        <a:lstStyle/>
        <a:p>
          <a:endParaRPr lang="en-US"/>
        </a:p>
      </dgm:t>
    </dgm:pt>
    <dgm:pt modelId="{AF01833F-0640-46A2-A035-BAF59F1BDD47}" type="pres">
      <dgm:prSet presAssocID="{0223DC38-6CC3-4E89-8BEE-A445551632E5}" presName="Name0" presStyleCnt="0">
        <dgm:presLayoutVars>
          <dgm:dir/>
          <dgm:resizeHandles val="exact"/>
        </dgm:presLayoutVars>
      </dgm:prSet>
      <dgm:spPr/>
    </dgm:pt>
    <dgm:pt modelId="{3180EE76-4A0C-4270-8962-0F4356E38CC9}" type="pres">
      <dgm:prSet presAssocID="{0223DC38-6CC3-4E89-8BEE-A445551632E5}" presName="bkgdShp" presStyleLbl="alignAccFollowNode1" presStyleIdx="0" presStyleCnt="1" custLinFactNeighborX="-877" custLinFactNeighborY="4040"/>
      <dgm:spPr>
        <a:ln>
          <a:noFill/>
        </a:ln>
      </dgm:spPr>
    </dgm:pt>
    <dgm:pt modelId="{D231C54E-A311-41A1-91A6-65B97DDB5948}" type="pres">
      <dgm:prSet presAssocID="{0223DC38-6CC3-4E89-8BEE-A445551632E5}" presName="linComp" presStyleCnt="0"/>
      <dgm:spPr/>
    </dgm:pt>
    <dgm:pt modelId="{2A4459DC-7E1D-4911-BCA0-8148491FF1A4}" type="pres">
      <dgm:prSet presAssocID="{02FA07A6-13D0-4C02-A76A-DF289B8BD8F2}" presName="compNode" presStyleCnt="0"/>
      <dgm:spPr/>
    </dgm:pt>
    <dgm:pt modelId="{4DFF4869-3D6C-4E1C-A684-AA54DB1DF2E2}" type="pres">
      <dgm:prSet presAssocID="{02FA07A6-13D0-4C02-A76A-DF289B8BD8F2}" presName="node" presStyleLbl="node1" presStyleIdx="0" presStyleCnt="4">
        <dgm:presLayoutVars>
          <dgm:bulletEnabled val="1"/>
        </dgm:presLayoutVars>
      </dgm:prSet>
      <dgm:spPr/>
    </dgm:pt>
    <dgm:pt modelId="{DBF5817C-BFFB-4DE3-B9EA-733FD322C9B5}" type="pres">
      <dgm:prSet presAssocID="{02FA07A6-13D0-4C02-A76A-DF289B8BD8F2}" presName="invisiNode" presStyleLbl="node1" presStyleIdx="0" presStyleCnt="4"/>
      <dgm:spPr/>
    </dgm:pt>
    <dgm:pt modelId="{40B61E5E-D861-4544-8A36-A64508771677}" type="pres">
      <dgm:prSet presAssocID="{02FA07A6-13D0-4C02-A76A-DF289B8BD8F2}" presName="imagNode" presStyleLbl="fgImgPlace1" presStyleIdx="0" presStyleCnt="4"/>
      <dgm:spPr>
        <a:blipFill rotWithShape="1">
          <a:blip xmlns:r="http://schemas.openxmlformats.org/officeDocument/2006/relationships" r:embed="rId3"/>
          <a:stretch>
            <a:fillRect/>
          </a:stretch>
        </a:blipFill>
      </dgm:spPr>
    </dgm:pt>
    <dgm:pt modelId="{906A4283-0F13-4F22-B0D3-9A2F8B6294C2}" type="pres">
      <dgm:prSet presAssocID="{8EC25CFA-0AC5-4AAD-9A68-7A6A126F3EAD}" presName="sibTrans" presStyleLbl="sibTrans2D1" presStyleIdx="0" presStyleCnt="0"/>
      <dgm:spPr/>
    </dgm:pt>
    <dgm:pt modelId="{9F847CF1-307B-45FF-9F28-1D27E94702E3}" type="pres">
      <dgm:prSet presAssocID="{B961813D-F2A6-45E3-A890-D6F9A36255E2}" presName="compNode" presStyleCnt="0"/>
      <dgm:spPr/>
    </dgm:pt>
    <dgm:pt modelId="{E09384DF-6E46-4C44-A98C-7E9C97D6CF74}" type="pres">
      <dgm:prSet presAssocID="{B961813D-F2A6-45E3-A890-D6F9A36255E2}" presName="node" presStyleLbl="node1" presStyleIdx="1" presStyleCnt="4">
        <dgm:presLayoutVars>
          <dgm:bulletEnabled val="1"/>
        </dgm:presLayoutVars>
      </dgm:prSet>
      <dgm:spPr/>
    </dgm:pt>
    <dgm:pt modelId="{6936407E-C89C-475F-B683-E9711D6BD6D4}" type="pres">
      <dgm:prSet presAssocID="{B961813D-F2A6-45E3-A890-D6F9A36255E2}" presName="invisiNode" presStyleLbl="node1" presStyleIdx="1" presStyleCnt="4"/>
      <dgm:spPr/>
    </dgm:pt>
    <dgm:pt modelId="{7AF5EFF3-F9DB-4951-91AD-51EE0DFBD643}" type="pres">
      <dgm:prSet presAssocID="{B961813D-F2A6-45E3-A890-D6F9A36255E2}" presName="imagNode" presStyleLbl="fgImgPlace1" presStyleIdx="1" presStyleCnt="4"/>
      <dgm:spPr>
        <a:blipFill rotWithShape="1">
          <a:blip xmlns:r="http://schemas.openxmlformats.org/officeDocument/2006/relationships" r:embed="rId4"/>
          <a:stretch>
            <a:fillRect/>
          </a:stretch>
        </a:blipFill>
      </dgm:spPr>
    </dgm:pt>
    <dgm:pt modelId="{2ADD0BC9-E637-4286-94B0-7ACF7F21482F}" type="pres">
      <dgm:prSet presAssocID="{BADD88F5-B014-41A5-BE2F-10CC9171A9D2}" presName="sibTrans" presStyleLbl="sibTrans2D1" presStyleIdx="0" presStyleCnt="0"/>
      <dgm:spPr/>
    </dgm:pt>
    <dgm:pt modelId="{44D7A3FA-6CEF-484B-AF97-F457691BE9BC}" type="pres">
      <dgm:prSet presAssocID="{DA29794B-ABF5-404F-B39E-E18D20AC2876}" presName="compNode" presStyleCnt="0"/>
      <dgm:spPr/>
    </dgm:pt>
    <dgm:pt modelId="{E52C107D-8403-41FE-B021-67A2B0C068A6}" type="pres">
      <dgm:prSet presAssocID="{DA29794B-ABF5-404F-B39E-E18D20AC2876}" presName="node" presStyleLbl="node1" presStyleIdx="2" presStyleCnt="4">
        <dgm:presLayoutVars>
          <dgm:bulletEnabled val="1"/>
        </dgm:presLayoutVars>
      </dgm:prSet>
      <dgm:spPr/>
    </dgm:pt>
    <dgm:pt modelId="{945158BF-AFC9-40A9-92A7-F65BB56336EE}" type="pres">
      <dgm:prSet presAssocID="{DA29794B-ABF5-404F-B39E-E18D20AC2876}" presName="invisiNode" presStyleLbl="node1" presStyleIdx="2" presStyleCnt="4"/>
      <dgm:spPr/>
    </dgm:pt>
    <dgm:pt modelId="{5498D092-AFB5-4CAF-B536-64BA2D08AFBF}" type="pres">
      <dgm:prSet presAssocID="{DA29794B-ABF5-404F-B39E-E18D20AC2876}" presName="imagNode" presStyleLbl="fgImgPlace1" presStyleIdx="2" presStyleCnt="4"/>
      <dgm:spPr>
        <a:blipFill rotWithShape="1">
          <a:blip xmlns:r="http://schemas.openxmlformats.org/officeDocument/2006/relationships" r:embed="rId5"/>
          <a:stretch>
            <a:fillRect/>
          </a:stretch>
        </a:blipFill>
      </dgm:spPr>
    </dgm:pt>
    <dgm:pt modelId="{04B7E3B1-F553-48AE-88C3-1B55D9111435}" type="pres">
      <dgm:prSet presAssocID="{A1AABB10-9EEA-4FFC-9EA7-48A518ED9CE1}" presName="sibTrans" presStyleLbl="sibTrans2D1" presStyleIdx="0" presStyleCnt="0"/>
      <dgm:spPr/>
    </dgm:pt>
    <dgm:pt modelId="{0C227AFC-5E36-4F1B-994C-FDED8C7AD303}" type="pres">
      <dgm:prSet presAssocID="{57C6C9DE-23DA-427E-83CC-42F37EDEFC71}" presName="compNode" presStyleCnt="0"/>
      <dgm:spPr/>
    </dgm:pt>
    <dgm:pt modelId="{63649738-44A4-4F7C-B942-33BD2A4D3315}" type="pres">
      <dgm:prSet presAssocID="{57C6C9DE-23DA-427E-83CC-42F37EDEFC71}" presName="node" presStyleLbl="node1" presStyleIdx="3" presStyleCnt="4">
        <dgm:presLayoutVars>
          <dgm:bulletEnabled val="1"/>
        </dgm:presLayoutVars>
      </dgm:prSet>
      <dgm:spPr/>
    </dgm:pt>
    <dgm:pt modelId="{A032CEB1-A0F4-4E2F-9080-E9DF61FCA9B5}" type="pres">
      <dgm:prSet presAssocID="{57C6C9DE-23DA-427E-83CC-42F37EDEFC71}" presName="invisiNode" presStyleLbl="node1" presStyleIdx="3" presStyleCnt="4"/>
      <dgm:spPr/>
    </dgm:pt>
    <dgm:pt modelId="{4D25DDC1-8236-48D1-A789-D257779EA696}" type="pres">
      <dgm:prSet presAssocID="{57C6C9DE-23DA-427E-83CC-42F37EDEFC71}" presName="imagNode" presStyleLbl="fgImgPlace1" presStyleIdx="3" presStyleCnt="4"/>
      <dgm:spPr>
        <a:blipFill rotWithShape="1">
          <a:blip xmlns:r="http://schemas.openxmlformats.org/officeDocument/2006/relationships" r:embed="rId6"/>
          <a:stretch>
            <a:fillRect/>
          </a:stretch>
        </a:blipFill>
      </dgm:spPr>
    </dgm:pt>
  </dgm:ptLst>
  <dgm:cxnLst>
    <dgm:cxn modelId="{9893FB2B-E4EB-4EAA-9E36-F15F18EF19D3}" srcId="{0223DC38-6CC3-4E89-8BEE-A445551632E5}" destId="{57C6C9DE-23DA-427E-83CC-42F37EDEFC71}" srcOrd="3" destOrd="0" parTransId="{76E3788D-2BF7-4C5B-830A-9A5544B6097A}" sibTransId="{909BCA4C-9CD4-4740-B299-D442BDE29502}"/>
    <dgm:cxn modelId="{B4D93F3E-6606-4370-A723-44AFAAB56CBC}" srcId="{0223DC38-6CC3-4E89-8BEE-A445551632E5}" destId="{B961813D-F2A6-45E3-A890-D6F9A36255E2}" srcOrd="1" destOrd="0" parTransId="{CCC8F826-D2BB-4D09-9163-BB32635A2272}" sibTransId="{BADD88F5-B014-41A5-BE2F-10CC9171A9D2}"/>
    <dgm:cxn modelId="{5419FC5D-A0E1-413F-95EE-85A6C628C78C}" type="presOf" srcId="{BADD88F5-B014-41A5-BE2F-10CC9171A9D2}" destId="{2ADD0BC9-E637-4286-94B0-7ACF7F21482F}" srcOrd="0" destOrd="0" presId="urn:microsoft.com/office/officeart/2005/8/layout/pList2"/>
    <dgm:cxn modelId="{87C1F242-7AB0-448C-A48A-5CD575ADF584}" srcId="{0223DC38-6CC3-4E89-8BEE-A445551632E5}" destId="{02FA07A6-13D0-4C02-A76A-DF289B8BD8F2}" srcOrd="0" destOrd="0" parTransId="{5EA1E176-DF8B-41BB-BE39-D25E8A9E583B}" sibTransId="{8EC25CFA-0AC5-4AAD-9A68-7A6A126F3EAD}"/>
    <dgm:cxn modelId="{16E0A371-8B00-4493-9B7E-1DF48C00A9F0}" type="presOf" srcId="{57C6C9DE-23DA-427E-83CC-42F37EDEFC71}" destId="{63649738-44A4-4F7C-B942-33BD2A4D3315}" srcOrd="0" destOrd="0" presId="urn:microsoft.com/office/officeart/2005/8/layout/pList2"/>
    <dgm:cxn modelId="{5EFC3DB1-0023-447C-934A-75CB86FDCCFA}" type="presOf" srcId="{02FA07A6-13D0-4C02-A76A-DF289B8BD8F2}" destId="{4DFF4869-3D6C-4E1C-A684-AA54DB1DF2E2}" srcOrd="0" destOrd="0" presId="urn:microsoft.com/office/officeart/2005/8/layout/pList2"/>
    <dgm:cxn modelId="{E345F3B4-1BFB-4976-BAEC-82308A966C4F}" srcId="{0223DC38-6CC3-4E89-8BEE-A445551632E5}" destId="{DA29794B-ABF5-404F-B39E-E18D20AC2876}" srcOrd="2" destOrd="0" parTransId="{C225D4EE-EC65-4E05-B8EB-E8769EC06636}" sibTransId="{A1AABB10-9EEA-4FFC-9EA7-48A518ED9CE1}"/>
    <dgm:cxn modelId="{3D0ADEC2-6EB2-4B46-B71B-4B306C9EED14}" type="presOf" srcId="{0223DC38-6CC3-4E89-8BEE-A445551632E5}" destId="{AF01833F-0640-46A2-A035-BAF59F1BDD47}" srcOrd="0" destOrd="0" presId="urn:microsoft.com/office/officeart/2005/8/layout/pList2"/>
    <dgm:cxn modelId="{673641C8-8F80-45AA-B24B-BB22CDE108F8}" type="presOf" srcId="{8EC25CFA-0AC5-4AAD-9A68-7A6A126F3EAD}" destId="{906A4283-0F13-4F22-B0D3-9A2F8B6294C2}" srcOrd="0" destOrd="0" presId="urn:microsoft.com/office/officeart/2005/8/layout/pList2"/>
    <dgm:cxn modelId="{4F4123E7-FAFD-4BA3-B574-FEBCDBBA404B}" type="presOf" srcId="{B961813D-F2A6-45E3-A890-D6F9A36255E2}" destId="{E09384DF-6E46-4C44-A98C-7E9C97D6CF74}" srcOrd="0" destOrd="0" presId="urn:microsoft.com/office/officeart/2005/8/layout/pList2"/>
    <dgm:cxn modelId="{63F11FEC-3790-47FD-8424-A4D418745B41}" type="presOf" srcId="{DA29794B-ABF5-404F-B39E-E18D20AC2876}" destId="{E52C107D-8403-41FE-B021-67A2B0C068A6}" srcOrd="0" destOrd="0" presId="urn:microsoft.com/office/officeart/2005/8/layout/pList2"/>
    <dgm:cxn modelId="{E90AD2EC-D3D6-4DE0-90DE-7C53B1F0159C}" type="presOf" srcId="{A1AABB10-9EEA-4FFC-9EA7-48A518ED9CE1}" destId="{04B7E3B1-F553-48AE-88C3-1B55D9111435}" srcOrd="0" destOrd="0" presId="urn:microsoft.com/office/officeart/2005/8/layout/pList2"/>
    <dgm:cxn modelId="{F65B7F1F-6C60-4555-BCB8-83FEC015CBEB}" type="presParOf" srcId="{AF01833F-0640-46A2-A035-BAF59F1BDD47}" destId="{3180EE76-4A0C-4270-8962-0F4356E38CC9}" srcOrd="0" destOrd="0" presId="urn:microsoft.com/office/officeart/2005/8/layout/pList2"/>
    <dgm:cxn modelId="{6F07B2AA-C935-4614-8FA7-112371DB803D}" type="presParOf" srcId="{AF01833F-0640-46A2-A035-BAF59F1BDD47}" destId="{D231C54E-A311-41A1-91A6-65B97DDB5948}" srcOrd="1" destOrd="0" presId="urn:microsoft.com/office/officeart/2005/8/layout/pList2"/>
    <dgm:cxn modelId="{1FD3038C-46DE-472E-9E67-8541A9BAD12D}" type="presParOf" srcId="{D231C54E-A311-41A1-91A6-65B97DDB5948}" destId="{2A4459DC-7E1D-4911-BCA0-8148491FF1A4}" srcOrd="0" destOrd="0" presId="urn:microsoft.com/office/officeart/2005/8/layout/pList2"/>
    <dgm:cxn modelId="{6D5CE800-01EB-4A48-9C75-82E86DFD43C9}" type="presParOf" srcId="{2A4459DC-7E1D-4911-BCA0-8148491FF1A4}" destId="{4DFF4869-3D6C-4E1C-A684-AA54DB1DF2E2}" srcOrd="0" destOrd="0" presId="urn:microsoft.com/office/officeart/2005/8/layout/pList2"/>
    <dgm:cxn modelId="{8E223A01-F42C-41CC-B821-92B9D73F012C}" type="presParOf" srcId="{2A4459DC-7E1D-4911-BCA0-8148491FF1A4}" destId="{DBF5817C-BFFB-4DE3-B9EA-733FD322C9B5}" srcOrd="1" destOrd="0" presId="urn:microsoft.com/office/officeart/2005/8/layout/pList2"/>
    <dgm:cxn modelId="{B78F6225-8398-43FF-93E4-F2ED82392998}" type="presParOf" srcId="{2A4459DC-7E1D-4911-BCA0-8148491FF1A4}" destId="{40B61E5E-D861-4544-8A36-A64508771677}" srcOrd="2" destOrd="0" presId="urn:microsoft.com/office/officeart/2005/8/layout/pList2"/>
    <dgm:cxn modelId="{BDE58551-B013-4531-AED1-78F3FB8DF278}" type="presParOf" srcId="{D231C54E-A311-41A1-91A6-65B97DDB5948}" destId="{906A4283-0F13-4F22-B0D3-9A2F8B6294C2}" srcOrd="1" destOrd="0" presId="urn:microsoft.com/office/officeart/2005/8/layout/pList2"/>
    <dgm:cxn modelId="{4F6F7F74-3799-4AB7-9984-6E6BABEAE0BC}" type="presParOf" srcId="{D231C54E-A311-41A1-91A6-65B97DDB5948}" destId="{9F847CF1-307B-45FF-9F28-1D27E94702E3}" srcOrd="2" destOrd="0" presId="urn:microsoft.com/office/officeart/2005/8/layout/pList2"/>
    <dgm:cxn modelId="{BFAECB40-26EE-4DD5-A0D3-C6A85474AAFC}" type="presParOf" srcId="{9F847CF1-307B-45FF-9F28-1D27E94702E3}" destId="{E09384DF-6E46-4C44-A98C-7E9C97D6CF74}" srcOrd="0" destOrd="0" presId="urn:microsoft.com/office/officeart/2005/8/layout/pList2"/>
    <dgm:cxn modelId="{3AB097A3-59E0-4EDA-A63A-DF9F2DE8A70F}" type="presParOf" srcId="{9F847CF1-307B-45FF-9F28-1D27E94702E3}" destId="{6936407E-C89C-475F-B683-E9711D6BD6D4}" srcOrd="1" destOrd="0" presId="urn:microsoft.com/office/officeart/2005/8/layout/pList2"/>
    <dgm:cxn modelId="{B10E728E-AED1-4A60-B3A9-C6868F7C232D}" type="presParOf" srcId="{9F847CF1-307B-45FF-9F28-1D27E94702E3}" destId="{7AF5EFF3-F9DB-4951-91AD-51EE0DFBD643}" srcOrd="2" destOrd="0" presId="urn:microsoft.com/office/officeart/2005/8/layout/pList2"/>
    <dgm:cxn modelId="{E5D06A09-B0E8-43D5-981F-E3891468DFDC}" type="presParOf" srcId="{D231C54E-A311-41A1-91A6-65B97DDB5948}" destId="{2ADD0BC9-E637-4286-94B0-7ACF7F21482F}" srcOrd="3" destOrd="0" presId="urn:microsoft.com/office/officeart/2005/8/layout/pList2"/>
    <dgm:cxn modelId="{095E4A45-A2D4-4BD1-9EED-D7F4569E2927}" type="presParOf" srcId="{D231C54E-A311-41A1-91A6-65B97DDB5948}" destId="{44D7A3FA-6CEF-484B-AF97-F457691BE9BC}" srcOrd="4" destOrd="0" presId="urn:microsoft.com/office/officeart/2005/8/layout/pList2"/>
    <dgm:cxn modelId="{C05B930F-467F-41A9-A84B-79311E7875CC}" type="presParOf" srcId="{44D7A3FA-6CEF-484B-AF97-F457691BE9BC}" destId="{E52C107D-8403-41FE-B021-67A2B0C068A6}" srcOrd="0" destOrd="0" presId="urn:microsoft.com/office/officeart/2005/8/layout/pList2"/>
    <dgm:cxn modelId="{88566BE8-260F-4890-A35F-CADB2D47BBD4}" type="presParOf" srcId="{44D7A3FA-6CEF-484B-AF97-F457691BE9BC}" destId="{945158BF-AFC9-40A9-92A7-F65BB56336EE}" srcOrd="1" destOrd="0" presId="urn:microsoft.com/office/officeart/2005/8/layout/pList2"/>
    <dgm:cxn modelId="{90056B46-92F4-4E69-9A9B-507FAA4FF832}" type="presParOf" srcId="{44D7A3FA-6CEF-484B-AF97-F457691BE9BC}" destId="{5498D092-AFB5-4CAF-B536-64BA2D08AFBF}" srcOrd="2" destOrd="0" presId="urn:microsoft.com/office/officeart/2005/8/layout/pList2"/>
    <dgm:cxn modelId="{32C3CC75-9003-4645-A51D-078AA304B097}" type="presParOf" srcId="{D231C54E-A311-41A1-91A6-65B97DDB5948}" destId="{04B7E3B1-F553-48AE-88C3-1B55D9111435}" srcOrd="5" destOrd="0" presId="urn:microsoft.com/office/officeart/2005/8/layout/pList2"/>
    <dgm:cxn modelId="{9EE26F36-6400-411D-8818-C07C29D280B8}" type="presParOf" srcId="{D231C54E-A311-41A1-91A6-65B97DDB5948}" destId="{0C227AFC-5E36-4F1B-994C-FDED8C7AD303}" srcOrd="6" destOrd="0" presId="urn:microsoft.com/office/officeart/2005/8/layout/pList2"/>
    <dgm:cxn modelId="{44601070-187C-4F30-8EA8-3E441A005CA8}" type="presParOf" srcId="{0C227AFC-5E36-4F1B-994C-FDED8C7AD303}" destId="{63649738-44A4-4F7C-B942-33BD2A4D3315}" srcOrd="0" destOrd="0" presId="urn:microsoft.com/office/officeart/2005/8/layout/pList2"/>
    <dgm:cxn modelId="{0154CB50-DD65-4C8C-9EB4-02E03B9C4AAC}" type="presParOf" srcId="{0C227AFC-5E36-4F1B-994C-FDED8C7AD303}" destId="{A032CEB1-A0F4-4E2F-9080-E9DF61FCA9B5}" srcOrd="1" destOrd="0" presId="urn:microsoft.com/office/officeart/2005/8/layout/pList2"/>
    <dgm:cxn modelId="{66069E59-EC53-47B3-96B5-67B6D1A1BB74}" type="presParOf" srcId="{0C227AFC-5E36-4F1B-994C-FDED8C7AD303}" destId="{4D25DDC1-8236-48D1-A789-D257779EA696}"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80EE76-4A0C-4270-8962-0F4356E38CC9}">
      <dsp:nvSpPr>
        <dsp:cNvPr id="0" name=""/>
        <dsp:cNvSpPr/>
      </dsp:nvSpPr>
      <dsp:spPr>
        <a:xfrm>
          <a:off x="0" y="76192"/>
          <a:ext cx="8686800" cy="1885950"/>
        </a:xfrm>
        <a:prstGeom prst="roundRect">
          <a:avLst>
            <a:gd name="adj" fmla="val 10000"/>
          </a:avLst>
        </a:prstGeom>
        <a:solidFill>
          <a:schemeClr val="lt1">
            <a:alpha val="90000"/>
            <a:tint val="40000"/>
            <a:hueOff val="0"/>
            <a:satOff val="0"/>
            <a:lumOff val="0"/>
            <a:alphaOff val="0"/>
          </a:schemeClr>
        </a:solidFill>
        <a:ln w="9525" cap="flat" cmpd="sng" algn="ctr">
          <a:noFill/>
          <a:prstDash val="solid"/>
        </a:ln>
        <a:effectLst/>
      </dsp:spPr>
      <dsp:style>
        <a:lnRef idx="1">
          <a:scrgbClr r="0" g="0" b="0"/>
        </a:lnRef>
        <a:fillRef idx="1">
          <a:scrgbClr r="0" g="0" b="0"/>
        </a:fillRef>
        <a:effectRef idx="0">
          <a:scrgbClr r="0" g="0" b="0"/>
        </a:effectRef>
        <a:fontRef idx="minor"/>
      </dsp:style>
    </dsp:sp>
    <dsp:sp modelId="{40B61E5E-D861-4544-8A36-A64508771677}">
      <dsp:nvSpPr>
        <dsp:cNvPr id="0" name=""/>
        <dsp:cNvSpPr/>
      </dsp:nvSpPr>
      <dsp:spPr>
        <a:xfrm>
          <a:off x="262996" y="251460"/>
          <a:ext cx="1897862" cy="1383030"/>
        </a:xfrm>
        <a:prstGeom prst="roundRect">
          <a:avLst>
            <a:gd name="adj" fmla="val 10000"/>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DFF4869-3D6C-4E1C-A684-AA54DB1DF2E2}">
      <dsp:nvSpPr>
        <dsp:cNvPr id="0" name=""/>
        <dsp:cNvSpPr/>
      </dsp:nvSpPr>
      <dsp:spPr>
        <a:xfrm rot="10800000">
          <a:off x="262996" y="1885950"/>
          <a:ext cx="1897862" cy="2305050"/>
        </a:xfrm>
        <a:prstGeom prst="round2SameRect">
          <a:avLst>
            <a:gd name="adj1" fmla="val 10500"/>
            <a:gd name="adj2" fmla="val 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Font typeface="+mj-lt"/>
            <a:buNone/>
          </a:pPr>
          <a:r>
            <a:rPr lang="en-US" sz="1400" b="1" kern="1200" dirty="0"/>
            <a:t>1</a:t>
          </a:r>
          <a:r>
            <a:rPr lang="en-US" sz="1800" b="1" kern="1200" dirty="0"/>
            <a:t>. </a:t>
          </a:r>
          <a:r>
            <a:rPr lang="en-US" sz="1800" b="1" kern="1200" dirty="0">
              <a:hlinkClick xmlns:r="http://schemas.openxmlformats.org/officeDocument/2006/relationships" r:id="rId2"/>
            </a:rPr>
            <a:t>BOS</a:t>
          </a:r>
          <a:r>
            <a:rPr lang="en-US" sz="1800" b="1" kern="1200" dirty="0"/>
            <a:t> using ONAP NBI</a:t>
          </a:r>
        </a:p>
        <a:p>
          <a:pPr marL="0" lvl="0" indent="0" algn="ctr" defTabSz="622300">
            <a:lnSpc>
              <a:spcPct val="90000"/>
            </a:lnSpc>
            <a:spcBef>
              <a:spcPct val="0"/>
            </a:spcBef>
            <a:spcAft>
              <a:spcPct val="35000"/>
            </a:spcAft>
            <a:buFont typeface="+mj-lt"/>
            <a:buNone/>
          </a:pPr>
          <a:r>
            <a:rPr lang="en-US" sz="1050" kern="1200" dirty="0"/>
            <a:t>BOS (Business Operating System open source reference implementation) is expected </a:t>
          </a:r>
          <a:r>
            <a:rPr lang="en-US" sz="1050" b="1" kern="1200" dirty="0"/>
            <a:t>to bring requirements to the NBI top down </a:t>
          </a:r>
          <a:r>
            <a:rPr lang="en-US" sz="1050" kern="1200" dirty="0"/>
            <a:t>from more of an end to end product perspective. BOS will be demonstrated at Nice and is expected to have ONAP as a component.</a:t>
          </a:r>
        </a:p>
      </dsp:txBody>
      <dsp:txXfrm rot="10800000">
        <a:off x="321362" y="1885950"/>
        <a:ext cx="1781130" cy="2246684"/>
      </dsp:txXfrm>
    </dsp:sp>
    <dsp:sp modelId="{7AF5EFF3-F9DB-4951-91AD-51EE0DFBD643}">
      <dsp:nvSpPr>
        <dsp:cNvPr id="0" name=""/>
        <dsp:cNvSpPr/>
      </dsp:nvSpPr>
      <dsp:spPr>
        <a:xfrm>
          <a:off x="2350644" y="251460"/>
          <a:ext cx="1897862" cy="1383030"/>
        </a:xfrm>
        <a:prstGeom prst="roundRect">
          <a:avLst>
            <a:gd name="adj" fmla="val 10000"/>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9384DF-6E46-4C44-A98C-7E9C97D6CF74}">
      <dsp:nvSpPr>
        <dsp:cNvPr id="0" name=""/>
        <dsp:cNvSpPr/>
      </dsp:nvSpPr>
      <dsp:spPr>
        <a:xfrm rot="10800000">
          <a:off x="2350644" y="1885950"/>
          <a:ext cx="1897862" cy="2305050"/>
        </a:xfrm>
        <a:prstGeom prst="round2SameRect">
          <a:avLst>
            <a:gd name="adj1" fmla="val 10500"/>
            <a:gd name="adj2" fmla="val 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Font typeface="+mj-lt"/>
            <a:buNone/>
          </a:pPr>
          <a:r>
            <a:rPr lang="en-US" sz="1400" b="1" kern="1200" dirty="0"/>
            <a:t>2 </a:t>
          </a:r>
          <a:r>
            <a:rPr lang="en-US" sz="1800" b="1" kern="1200" dirty="0">
              <a:hlinkClick xmlns:r="http://schemas.openxmlformats.org/officeDocument/2006/relationships" r:id="rId4"/>
            </a:rPr>
            <a:t>NaaS</a:t>
          </a:r>
          <a:r>
            <a:rPr lang="en-US" sz="1800" b="1" kern="1200" dirty="0"/>
            <a:t> APIs Maturing</a:t>
          </a:r>
        </a:p>
        <a:p>
          <a:pPr marL="0" lvl="0" indent="0" algn="ctr" defTabSz="622300">
            <a:lnSpc>
              <a:spcPct val="90000"/>
            </a:lnSpc>
            <a:spcBef>
              <a:spcPct val="0"/>
            </a:spcBef>
            <a:spcAft>
              <a:spcPct val="35000"/>
            </a:spcAft>
            <a:buFont typeface="+mj-lt"/>
            <a:buNone/>
          </a:pPr>
          <a:r>
            <a:rPr lang="en-US" sz="1200" kern="1200" dirty="0"/>
            <a:t>The TM Forum NaaS API suite is maturing and is expected to help </a:t>
          </a:r>
          <a:r>
            <a:rPr lang="en-US" sz="1200" b="1" kern="1200" dirty="0"/>
            <a:t>clarify the broader requirements at the NBI</a:t>
          </a:r>
          <a:r>
            <a:rPr lang="en-US" sz="1200" kern="1200" dirty="0"/>
            <a:t>, for ONAP and other implementations.</a:t>
          </a:r>
        </a:p>
      </dsp:txBody>
      <dsp:txXfrm rot="10800000">
        <a:off x="2409010" y="1885950"/>
        <a:ext cx="1781130" cy="2246684"/>
      </dsp:txXfrm>
    </dsp:sp>
    <dsp:sp modelId="{5498D092-AFB5-4CAF-B536-64BA2D08AFBF}">
      <dsp:nvSpPr>
        <dsp:cNvPr id="0" name=""/>
        <dsp:cNvSpPr/>
      </dsp:nvSpPr>
      <dsp:spPr>
        <a:xfrm>
          <a:off x="4438293" y="251460"/>
          <a:ext cx="1897862" cy="1383030"/>
        </a:xfrm>
        <a:prstGeom prst="roundRect">
          <a:avLst>
            <a:gd name="adj" fmla="val 10000"/>
          </a:avLst>
        </a:prstGeom>
        <a:blipFill rotWithShape="1">
          <a:blip xmlns:r="http://schemas.openxmlformats.org/officeDocument/2006/relationships" r:embed="rId5"/>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52C107D-8403-41FE-B021-67A2B0C068A6}">
      <dsp:nvSpPr>
        <dsp:cNvPr id="0" name=""/>
        <dsp:cNvSpPr/>
      </dsp:nvSpPr>
      <dsp:spPr>
        <a:xfrm rot="10800000">
          <a:off x="4438293" y="1885950"/>
          <a:ext cx="1897862" cy="2305050"/>
        </a:xfrm>
        <a:prstGeom prst="round2SameRect">
          <a:avLst>
            <a:gd name="adj1" fmla="val 10500"/>
            <a:gd name="adj2" fmla="val 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Font typeface="+mj-lt"/>
            <a:buNone/>
          </a:pPr>
          <a:r>
            <a:rPr lang="en-US" sz="1400" b="1" kern="1200" dirty="0"/>
            <a:t>3</a:t>
          </a:r>
          <a:r>
            <a:rPr lang="en-US" sz="1800" b="1" kern="1200" dirty="0"/>
            <a:t>. 5G Slicing coordination </a:t>
          </a:r>
          <a:endParaRPr lang="en-US" sz="1600" b="1" kern="1200" dirty="0"/>
        </a:p>
        <a:p>
          <a:pPr marL="0" lvl="0" indent="0" algn="ctr" defTabSz="622300">
            <a:lnSpc>
              <a:spcPct val="90000"/>
            </a:lnSpc>
            <a:spcBef>
              <a:spcPct val="0"/>
            </a:spcBef>
            <a:spcAft>
              <a:spcPct val="35000"/>
            </a:spcAft>
            <a:buFont typeface="+mj-lt"/>
            <a:buNone/>
          </a:pPr>
          <a:r>
            <a:rPr lang="en-US" sz="1200" kern="1200" dirty="0"/>
            <a:t>Still </a:t>
          </a:r>
          <a:r>
            <a:rPr lang="en-US" sz="1200" b="1" kern="1200" dirty="0"/>
            <a:t>seeking a better way to coordinate </a:t>
          </a:r>
          <a:r>
            <a:rPr lang="en-US" sz="1200" kern="1200" dirty="0"/>
            <a:t>and exchange material regarding 5G Network Slicing. Requirements and model alignment</a:t>
          </a:r>
          <a:r>
            <a:rPr lang="en-US" sz="1400" kern="1200" dirty="0"/>
            <a:t>.</a:t>
          </a:r>
        </a:p>
      </dsp:txBody>
      <dsp:txXfrm rot="10800000">
        <a:off x="4496659" y="1885950"/>
        <a:ext cx="1781130" cy="2246684"/>
      </dsp:txXfrm>
    </dsp:sp>
    <dsp:sp modelId="{4D25DDC1-8236-48D1-A789-D257779EA696}">
      <dsp:nvSpPr>
        <dsp:cNvPr id="0" name=""/>
        <dsp:cNvSpPr/>
      </dsp:nvSpPr>
      <dsp:spPr>
        <a:xfrm>
          <a:off x="6525941" y="251460"/>
          <a:ext cx="1897862" cy="1383030"/>
        </a:xfrm>
        <a:prstGeom prst="roundRect">
          <a:avLst>
            <a:gd name="adj" fmla="val 10000"/>
          </a:avLst>
        </a:prstGeom>
        <a:blipFill rotWithShape="1">
          <a:blip xmlns:r="http://schemas.openxmlformats.org/officeDocument/2006/relationships" r:embed="rId6"/>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3649738-44A4-4F7C-B942-33BD2A4D3315}">
      <dsp:nvSpPr>
        <dsp:cNvPr id="0" name=""/>
        <dsp:cNvSpPr/>
      </dsp:nvSpPr>
      <dsp:spPr>
        <a:xfrm rot="10800000">
          <a:off x="6525941" y="1885950"/>
          <a:ext cx="1897862" cy="2305050"/>
        </a:xfrm>
        <a:prstGeom prst="round2SameRect">
          <a:avLst>
            <a:gd name="adj1" fmla="val 10500"/>
            <a:gd name="adj2" fmla="val 0"/>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Font typeface="+mj-lt"/>
            <a:buNone/>
          </a:pPr>
          <a:r>
            <a:rPr lang="en-US" sz="1600" b="1" kern="1200" dirty="0"/>
            <a:t>4 </a:t>
          </a:r>
          <a:r>
            <a:rPr lang="en-US" sz="1800" b="1" kern="1200" dirty="0"/>
            <a:t>MEF/ONAP</a:t>
          </a:r>
          <a:r>
            <a:rPr lang="en-US" sz="1600" b="1" kern="1200" dirty="0"/>
            <a:t> </a:t>
          </a:r>
          <a:r>
            <a:rPr lang="en-US" sz="1400" b="1" kern="1200" dirty="0"/>
            <a:t>Ongoing Collaboration</a:t>
          </a:r>
        </a:p>
        <a:p>
          <a:pPr marL="0" lvl="0" indent="0" algn="ctr" defTabSz="711200">
            <a:lnSpc>
              <a:spcPct val="90000"/>
            </a:lnSpc>
            <a:spcBef>
              <a:spcPct val="0"/>
            </a:spcBef>
            <a:spcAft>
              <a:spcPct val="35000"/>
            </a:spcAft>
            <a:buFont typeface="+mj-lt"/>
            <a:buNone/>
          </a:pPr>
          <a:r>
            <a:rPr lang="en-US" sz="1200" kern="1200" dirty="0"/>
            <a:t>We are continuing to work jointly with MEF and ONAP to assure </a:t>
          </a:r>
          <a:r>
            <a:rPr lang="en-US" sz="1200" b="1" kern="1200" dirty="0"/>
            <a:t>emerging API requirements </a:t>
          </a:r>
          <a:r>
            <a:rPr lang="en-US" sz="1200" kern="1200" dirty="0"/>
            <a:t>can be met and alignment between the APIs maintained. </a:t>
          </a:r>
        </a:p>
      </dsp:txBody>
      <dsp:txXfrm rot="10800000">
        <a:off x="6584307" y="1885950"/>
        <a:ext cx="1781130" cy="2246684"/>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846FC6CD-BEFB-B94C-8B15-770EF6C645B9}" type="datetimeFigureOut">
              <a:rPr lang="en-US" smtClean="0"/>
              <a:t>3/29/2019</a:t>
            </a:fld>
            <a:endParaRPr lang="en-US"/>
          </a:p>
        </p:txBody>
      </p:sp>
      <p:sp>
        <p:nvSpPr>
          <p:cNvPr id="4" name="Footer Placeholder 3"/>
          <p:cNvSpPr>
            <a:spLocks noGrp="1"/>
          </p:cNvSpPr>
          <p:nvPr>
            <p:ph type="ftr" sz="quarter" idx="2"/>
          </p:nvPr>
        </p:nvSpPr>
        <p:spPr>
          <a:xfrm>
            <a:off x="0" y="4891088"/>
            <a:ext cx="3962400" cy="257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4891088"/>
            <a:ext cx="3962400" cy="257175"/>
          </a:xfrm>
          <a:prstGeom prst="rect">
            <a:avLst/>
          </a:prstGeom>
        </p:spPr>
        <p:txBody>
          <a:bodyPr vert="horz" lIns="91440" tIns="45720" rIns="91440" bIns="45720" rtlCol="0" anchor="b"/>
          <a:lstStyle>
            <a:lvl1pPr algn="r">
              <a:defRPr sz="1200"/>
            </a:lvl1pPr>
          </a:lstStyle>
          <a:p>
            <a:fld id="{F4D81D01-E8E2-2842-A249-96AC2997CB04}" type="slidenum">
              <a:rPr lang="en-US" smtClean="0"/>
              <a:t>‹#›</a:t>
            </a:fld>
            <a:endParaRPr lang="en-US"/>
          </a:p>
        </p:txBody>
      </p:sp>
    </p:spTree>
    <p:extLst>
      <p:ext uri="{BB962C8B-B14F-4D97-AF65-F5344CB8AC3E}">
        <p14:creationId xmlns:p14="http://schemas.microsoft.com/office/powerpoint/2010/main" val="148174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5876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80013" y="0"/>
            <a:ext cx="3962400" cy="258763"/>
          </a:xfrm>
          <a:prstGeom prst="rect">
            <a:avLst/>
          </a:prstGeom>
        </p:spPr>
        <p:txBody>
          <a:bodyPr vert="horz" lIns="91440" tIns="45720" rIns="91440" bIns="45720" rtlCol="0"/>
          <a:lstStyle>
            <a:lvl1pPr algn="r">
              <a:defRPr sz="1200"/>
            </a:lvl1pPr>
          </a:lstStyle>
          <a:p>
            <a:fld id="{C5B47915-2D4A-44DD-A55B-A93F041E157C}" type="datetimeFigureOut">
              <a:rPr lang="en-US" smtClean="0"/>
              <a:t>3/29/2019</a:t>
            </a:fld>
            <a:endParaRPr lang="en-US" dirty="0"/>
          </a:p>
        </p:txBody>
      </p:sp>
      <p:sp>
        <p:nvSpPr>
          <p:cNvPr id="4" name="Slide Image Placeholder 3"/>
          <p:cNvSpPr>
            <a:spLocks noGrp="1" noRot="1" noChangeAspect="1"/>
          </p:cNvSpPr>
          <p:nvPr>
            <p:ph type="sldImg" idx="2"/>
          </p:nvPr>
        </p:nvSpPr>
        <p:spPr>
          <a:xfrm>
            <a:off x="3028950" y="644525"/>
            <a:ext cx="3086100" cy="17367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2478088"/>
            <a:ext cx="7315200" cy="2028825"/>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4891088"/>
            <a:ext cx="3962400" cy="25876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80013" y="4891088"/>
            <a:ext cx="3962400" cy="258762"/>
          </a:xfrm>
          <a:prstGeom prst="rect">
            <a:avLst/>
          </a:prstGeom>
        </p:spPr>
        <p:txBody>
          <a:bodyPr vert="horz" lIns="91440" tIns="45720" rIns="91440" bIns="45720" rtlCol="0" anchor="b"/>
          <a:lstStyle>
            <a:lvl1pPr algn="r">
              <a:defRPr sz="1200"/>
            </a:lvl1pPr>
          </a:lstStyle>
          <a:p>
            <a:fld id="{E868F246-B3C9-412E-BD0E-C290D7FBC3C4}" type="slidenum">
              <a:rPr lang="en-US" smtClean="0"/>
              <a:t>‹#›</a:t>
            </a:fld>
            <a:endParaRPr lang="en-US" dirty="0"/>
          </a:p>
        </p:txBody>
      </p:sp>
    </p:spTree>
    <p:extLst>
      <p:ext uri="{BB962C8B-B14F-4D97-AF65-F5344CB8AC3E}">
        <p14:creationId xmlns:p14="http://schemas.microsoft.com/office/powerpoint/2010/main" val="407399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1</a:t>
            </a:fld>
            <a:endParaRPr lang="en-US" dirty="0"/>
          </a:p>
        </p:txBody>
      </p:sp>
    </p:spTree>
    <p:extLst>
      <p:ext uri="{BB962C8B-B14F-4D97-AF65-F5344CB8AC3E}">
        <p14:creationId xmlns:p14="http://schemas.microsoft.com/office/powerpoint/2010/main" val="228840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NaaS</a:t>
            </a:r>
            <a:r>
              <a:rPr lang="en-GB" dirty="0"/>
              <a:t> is a critical specification for operationally and commercially  decoupling technology specific domains from the  next generation BSS/OSS for which we are developing an Open Source reference implementation called BOS ( AI, Cloud Native, Autonomic computing and closed control loop based).  This need for decoupling is being promoted by Orange, Vodafone, Telstra and several other TM Forum members as a critical operator requirement for Next Generation OSS/BSS.</a:t>
            </a:r>
            <a:endParaRPr lang="en-US" dirty="0"/>
          </a:p>
          <a:p>
            <a:r>
              <a:rPr lang="en-GB" dirty="0"/>
              <a:t>Managing the progressing alignment of ONAP </a:t>
            </a:r>
            <a:r>
              <a:rPr lang="en-GB" dirty="0" err="1"/>
              <a:t>ExtAPI</a:t>
            </a:r>
            <a:r>
              <a:rPr lang="en-GB" dirty="0"/>
              <a:t> with this </a:t>
            </a:r>
            <a:r>
              <a:rPr lang="en-GB" dirty="0" err="1"/>
              <a:t>NaaS</a:t>
            </a:r>
            <a:r>
              <a:rPr lang="en-GB" dirty="0"/>
              <a:t> approach would simplify the integration of ONAP with commercial and open source next generation OSS/BSS and drive up the value of ONAP by lowering the integration tax with OSS/BSS.</a:t>
            </a:r>
            <a:endParaRPr lang="en-US" dirty="0"/>
          </a:p>
          <a:p>
            <a:endParaRPr lang="en-US" dirty="0"/>
          </a:p>
        </p:txBody>
      </p:sp>
      <p:sp>
        <p:nvSpPr>
          <p:cNvPr id="4" name="Slide Number Placeholder 3"/>
          <p:cNvSpPr>
            <a:spLocks noGrp="1"/>
          </p:cNvSpPr>
          <p:nvPr>
            <p:ph type="sldNum" sz="quarter" idx="5"/>
          </p:nvPr>
        </p:nvSpPr>
        <p:spPr/>
        <p:txBody>
          <a:bodyPr/>
          <a:lstStyle/>
          <a:p>
            <a:fld id="{E868F246-B3C9-412E-BD0E-C290D7FBC3C4}" type="slidenum">
              <a:rPr lang="en-US" smtClean="0"/>
              <a:t>2</a:t>
            </a:fld>
            <a:endParaRPr lang="en-US" dirty="0"/>
          </a:p>
        </p:txBody>
      </p:sp>
    </p:spTree>
    <p:extLst>
      <p:ext uri="{BB962C8B-B14F-4D97-AF65-F5344CB8AC3E}">
        <p14:creationId xmlns:p14="http://schemas.microsoft.com/office/powerpoint/2010/main" val="640746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efaul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14350"/>
            <a:ext cx="8686800" cy="4191000"/>
          </a:xfrm>
        </p:spPr>
        <p:txBody>
          <a:bodyPr>
            <a:normAutofit/>
          </a:bodyPr>
          <a:lstStyle>
            <a:lvl1pPr>
              <a:defRPr sz="1600"/>
            </a:lvl1pPr>
            <a:lvl2pPr>
              <a:defRPr sz="1400"/>
            </a:lvl2pPr>
            <a:lvl3pPr>
              <a:defRPr sz="1200"/>
            </a:lvl3pPr>
            <a:lvl4pPr>
              <a:defRPr sz="11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Placeholder 1"/>
          <p:cNvSpPr>
            <a:spLocks noGrp="1"/>
          </p:cNvSpPr>
          <p:nvPr>
            <p:ph type="title"/>
          </p:nvPr>
        </p:nvSpPr>
        <p:spPr>
          <a:xfrm>
            <a:off x="152400" y="102267"/>
            <a:ext cx="7696200" cy="234660"/>
          </a:xfrm>
          <a:prstGeom prst="rect">
            <a:avLst/>
          </a:prstGeom>
        </p:spPr>
        <p:txBody>
          <a:bodyPr vert="horz" lIns="91440" tIns="45720" rIns="91440" bIns="45720" rtlCol="0" anchor="ctr">
            <a:noAutofit/>
          </a:bodyPr>
          <a:lstStyle/>
          <a:p>
            <a:r>
              <a:rPr lang="en-GB" dirty="0"/>
              <a:t>Click to edit Master title style</a:t>
            </a:r>
            <a:endParaRPr lang="en-US" dirty="0"/>
          </a:p>
        </p:txBody>
      </p:sp>
    </p:spTree>
    <p:extLst>
      <p:ext uri="{BB962C8B-B14F-4D97-AF65-F5344CB8AC3E}">
        <p14:creationId xmlns:p14="http://schemas.microsoft.com/office/powerpoint/2010/main" val="1649914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Example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01246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rt Example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6"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7"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53678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Title Slide Cogs">
    <p:bg>
      <p:bgPr>
        <a:blipFill rotWithShape="1">
          <a:blip r:embed="rId2"/>
          <a:stretch>
            <a:fillRect/>
          </a:stretch>
        </a:blipFill>
        <a:effectLst/>
      </p:bgPr>
    </p:bg>
    <p:spTree>
      <p:nvGrpSpPr>
        <p:cNvPr id="1" name=""/>
        <p:cNvGrpSpPr/>
        <p:nvPr/>
      </p:nvGrpSpPr>
      <p:grpSpPr>
        <a:xfrm>
          <a:off x="0" y="0"/>
          <a:ext cx="0" cy="0"/>
          <a:chOff x="0" y="0"/>
          <a:chExt cx="0" cy="0"/>
        </a:xfrm>
      </p:grpSpPr>
      <p:sp>
        <p:nvSpPr>
          <p:cNvPr id="6" name="Title 1"/>
          <p:cNvSpPr>
            <a:spLocks noGrp="1"/>
          </p:cNvSpPr>
          <p:nvPr>
            <p:ph type="ctrTitle" hasCustomPrompt="1"/>
          </p:nvPr>
        </p:nvSpPr>
        <p:spPr>
          <a:xfrm>
            <a:off x="304800" y="1885950"/>
            <a:ext cx="4800600" cy="1600200"/>
          </a:xfrm>
          <a:prstGeom prst="rect">
            <a:avLst/>
          </a:prstGeom>
        </p:spPr>
        <p:txBody>
          <a:bodyPr anchor="t"/>
          <a:lstStyle>
            <a:lvl1pPr algn="l">
              <a:defRPr sz="4000">
                <a:solidFill>
                  <a:schemeClr val="bg1"/>
                </a:solidFill>
              </a:defRPr>
            </a:lvl1pPr>
          </a:lstStyle>
          <a:p>
            <a:r>
              <a:rPr lang="en-GB" dirty="0"/>
              <a:t>Click to edit </a:t>
            </a:r>
            <a:br>
              <a:rPr lang="en-GB" dirty="0"/>
            </a:br>
            <a:r>
              <a:rPr lang="en-GB" dirty="0"/>
              <a:t>Master title style</a:t>
            </a:r>
            <a:endParaRPr lang="en-US" dirty="0"/>
          </a:p>
        </p:txBody>
      </p:sp>
      <p:sp>
        <p:nvSpPr>
          <p:cNvPr id="14" name="Rectangle 13"/>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0050" y="57150"/>
            <a:ext cx="1047750" cy="317561"/>
          </a:xfrm>
          <a:prstGeom prst="rect">
            <a:avLst/>
          </a:prstGeom>
        </p:spPr>
      </p:pic>
      <p:sp>
        <p:nvSpPr>
          <p:cNvPr id="7"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2018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449834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efault Slide with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8686800" cy="304800"/>
          </a:xfrm>
        </p:spPr>
        <p:txBody>
          <a:bodyPr anchor="b">
            <a:noAutofit/>
          </a:bodyPr>
          <a:lstStyle>
            <a:lvl1pPr marL="0" indent="0">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819150"/>
            <a:ext cx="8686800" cy="388620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56968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153943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 Slide Cogs">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85950"/>
            <a:ext cx="7772400" cy="914399"/>
          </a:xfrm>
        </p:spPr>
        <p:txBody>
          <a:bodyPr anchor="t"/>
          <a:lstStyle>
            <a:lvl1pPr>
              <a:defRPr sz="4000">
                <a:solidFill>
                  <a:srgbClr val="1D2F3A"/>
                </a:solidFill>
              </a:defRPr>
            </a:lvl1pPr>
          </a:lstStyle>
          <a:p>
            <a:r>
              <a:rPr lang="en-GB" dirty="0"/>
              <a:t>Click to edit Master title style</a:t>
            </a:r>
            <a:endParaRPr lang="en-US" dirty="0"/>
          </a:p>
        </p:txBody>
      </p:sp>
      <p:sp>
        <p:nvSpPr>
          <p:cNvPr id="13" name="Rectangle 12"/>
          <p:cNvSpPr/>
          <p:nvPr userDrawn="1"/>
        </p:nvSpPr>
        <p:spPr>
          <a:xfrm>
            <a:off x="7924800" y="4778825"/>
            <a:ext cx="1143000" cy="3044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9"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0" name="Rectangle 9"/>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056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 Image">
    <p:spTree>
      <p:nvGrpSpPr>
        <p:cNvPr id="1" name=""/>
        <p:cNvGrpSpPr/>
        <p:nvPr/>
      </p:nvGrpSpPr>
      <p:grpSpPr>
        <a:xfrm>
          <a:off x="0" y="0"/>
          <a:ext cx="0" cy="0"/>
          <a:chOff x="0" y="0"/>
          <a:chExt cx="0" cy="0"/>
        </a:xfrm>
      </p:grpSpPr>
      <p:sp>
        <p:nvSpPr>
          <p:cNvPr id="16" name="Rectangle 15"/>
          <p:cNvSpPr/>
          <p:nvPr userDrawn="1"/>
        </p:nvSpPr>
        <p:spPr>
          <a:xfrm>
            <a:off x="5562600" y="4476750"/>
            <a:ext cx="3581400" cy="666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3" name="Rectangle 2"/>
          <p:cNvSpPr/>
          <p:nvPr userDrawn="1"/>
        </p:nvSpPr>
        <p:spPr>
          <a:xfrm>
            <a:off x="0" y="590550"/>
            <a:ext cx="9144000" cy="403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6"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chemeClr val="accent3"/>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8"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chemeClr val="tx1"/>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4" name="Picture Placeholder 13"/>
          <p:cNvSpPr>
            <a:spLocks noGrp="1"/>
          </p:cNvSpPr>
          <p:nvPr>
            <p:ph type="pic" sz="quarter" idx="13"/>
          </p:nvPr>
        </p:nvSpPr>
        <p:spPr>
          <a:xfrm>
            <a:off x="5715000" y="0"/>
            <a:ext cx="3429000" cy="5143500"/>
          </a:xfrm>
        </p:spPr>
        <p:txBody>
          <a:bodyPr/>
          <a:lstStyle/>
          <a:p>
            <a:endParaRPr lang="en-US"/>
          </a:p>
        </p:txBody>
      </p:sp>
      <p:pic>
        <p:nvPicPr>
          <p:cNvPr id="12" name="Picture 11" descr="TMForum_Logo2018.RedGray-CMYK-NEW.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01000" y="57150"/>
            <a:ext cx="1066800" cy="323335"/>
          </a:xfrm>
          <a:prstGeom prst="rect">
            <a:avLst/>
          </a:prstGeom>
        </p:spPr>
      </p:pic>
      <p:sp>
        <p:nvSpPr>
          <p:cNvPr id="13" name="Title 1"/>
          <p:cNvSpPr>
            <a:spLocks noGrp="1"/>
          </p:cNvSpPr>
          <p:nvPr>
            <p:ph type="ctrTitle"/>
          </p:nvPr>
        </p:nvSpPr>
        <p:spPr>
          <a:xfrm>
            <a:off x="304800" y="1885950"/>
            <a:ext cx="4800600" cy="914399"/>
          </a:xfrm>
        </p:spPr>
        <p:txBody>
          <a:bodyPr numCol="1" anchor="t"/>
          <a:lstStyle>
            <a:lvl1pPr>
              <a:defRPr sz="4000">
                <a:solidFill>
                  <a:srgbClr val="1D2F3A"/>
                </a:solidFill>
              </a:defRPr>
            </a:lvl1pPr>
          </a:lstStyle>
          <a:p>
            <a:r>
              <a:rPr lang="en-GB" dirty="0"/>
              <a:t>Click to edit Master title style</a:t>
            </a:r>
            <a:endParaRPr lang="en-US" dirty="0"/>
          </a:p>
        </p:txBody>
      </p:sp>
      <p:sp>
        <p:nvSpPr>
          <p:cNvPr id="17" name="Rectangle 16"/>
          <p:cNvSpPr/>
          <p:nvPr userDrawn="1"/>
        </p:nvSpPr>
        <p:spPr>
          <a:xfrm>
            <a:off x="0" y="1962150"/>
            <a:ext cx="152400" cy="6096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4484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3 - Background Image">
    <p:spTree>
      <p:nvGrpSpPr>
        <p:cNvPr id="1" name=""/>
        <p:cNvGrpSpPr/>
        <p:nvPr/>
      </p:nvGrpSpPr>
      <p:grpSpPr>
        <a:xfrm>
          <a:off x="0" y="0"/>
          <a:ext cx="0" cy="0"/>
          <a:chOff x="0" y="0"/>
          <a:chExt cx="0" cy="0"/>
        </a:xfrm>
      </p:grpSpPr>
      <p:sp>
        <p:nvSpPr>
          <p:cNvPr id="3" name="Rectangle 2"/>
          <p:cNvSpPr/>
          <p:nvPr userDrawn="1"/>
        </p:nvSpPr>
        <p:spPr>
          <a:xfrm>
            <a:off x="0" y="1"/>
            <a:ext cx="9144000" cy="5143499"/>
          </a:xfrm>
          <a:prstGeom prst="rect">
            <a:avLst/>
          </a:prstGeom>
          <a:solidFill>
            <a:srgbClr val="2931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0050" y="57150"/>
            <a:ext cx="1047750" cy="317561"/>
          </a:xfrm>
          <a:prstGeom prst="rect">
            <a:avLst/>
          </a:prstGeom>
        </p:spPr>
      </p:pic>
      <p:sp>
        <p:nvSpPr>
          <p:cNvPr id="13" name="Content Placeholder 2"/>
          <p:cNvSpPr>
            <a:spLocks noGrp="1"/>
          </p:cNvSpPr>
          <p:nvPr>
            <p:ph idx="1" hasCustomPrompt="1"/>
          </p:nvPr>
        </p:nvSpPr>
        <p:spPr>
          <a:xfrm>
            <a:off x="304800" y="41719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Job Title, Company</a:t>
            </a:r>
            <a:endParaRPr lang="en-US" dirty="0"/>
          </a:p>
        </p:txBody>
      </p:sp>
      <p:sp>
        <p:nvSpPr>
          <p:cNvPr id="14" name="Content Placeholder 2"/>
          <p:cNvSpPr>
            <a:spLocks noGrp="1"/>
          </p:cNvSpPr>
          <p:nvPr>
            <p:ph idx="11" hasCustomPrompt="1"/>
          </p:nvPr>
        </p:nvSpPr>
        <p:spPr>
          <a:xfrm>
            <a:off x="304800" y="3943350"/>
            <a:ext cx="3581400" cy="228600"/>
          </a:xfrm>
        </p:spPr>
        <p:txBody>
          <a:bodyPr anchor="ctr">
            <a:noAutofit/>
          </a:bodyPr>
          <a:lstStyle>
            <a:lvl1pPr marL="0" indent="0">
              <a:buNone/>
              <a:defRPr sz="1400">
                <a:solidFill>
                  <a:srgbClr val="FFFFFF"/>
                </a:solidFill>
                <a:latin typeface="+mn-lt"/>
              </a:defRPr>
            </a:lvl1pPr>
            <a:lvl2pPr>
              <a:defRPr sz="1400"/>
            </a:lvl2pPr>
            <a:lvl3pPr>
              <a:defRPr sz="1200"/>
            </a:lvl3pPr>
            <a:lvl4pPr>
              <a:defRPr sz="1100"/>
            </a:lvl4pPr>
            <a:lvl5pPr>
              <a:defRPr sz="1100"/>
            </a:lvl5pPr>
          </a:lstStyle>
          <a:p>
            <a:pPr lvl="0"/>
            <a:r>
              <a:rPr lang="en-GB" dirty="0"/>
              <a:t>Name</a:t>
            </a:r>
            <a:endParaRPr lang="en-US" dirty="0"/>
          </a:p>
        </p:txBody>
      </p:sp>
      <p:sp>
        <p:nvSpPr>
          <p:cNvPr id="16" name="Rectangle 15"/>
          <p:cNvSpPr/>
          <p:nvPr userDrawn="1"/>
        </p:nvSpPr>
        <p:spPr>
          <a:xfrm>
            <a:off x="0" y="1962150"/>
            <a:ext cx="152400" cy="609600"/>
          </a:xfrm>
          <a:prstGeom prst="rect">
            <a:avLst/>
          </a:prstGeom>
          <a:solidFill>
            <a:srgbClr val="E0121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a:spLocks noGrp="1"/>
          </p:cNvSpPr>
          <p:nvPr>
            <p:ph type="ctrTitle"/>
          </p:nvPr>
        </p:nvSpPr>
        <p:spPr>
          <a:xfrm>
            <a:off x="304800" y="1885950"/>
            <a:ext cx="7772400" cy="914399"/>
          </a:xfrm>
        </p:spPr>
        <p:txBody>
          <a:bodyPr anchor="t"/>
          <a:lstStyle>
            <a:lvl1pPr>
              <a:defRPr sz="4000">
                <a:solidFill>
                  <a:srgbClr val="FFFFFF"/>
                </a:solidFill>
              </a:defRPr>
            </a:lvl1pPr>
          </a:lstStyle>
          <a:p>
            <a:r>
              <a:rPr lang="en-GB" dirty="0"/>
              <a:t>Click to edit Master title style</a:t>
            </a:r>
            <a:endParaRPr lang="en-US" dirty="0"/>
          </a:p>
        </p:txBody>
      </p:sp>
    </p:spTree>
    <p:extLst>
      <p:ext uri="{BB962C8B-B14F-4D97-AF65-F5344CB8AC3E}">
        <p14:creationId xmlns:p14="http://schemas.microsoft.com/office/powerpoint/2010/main" val="4237386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514350"/>
            <a:ext cx="42672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572000" y="514350"/>
            <a:ext cx="4343400" cy="4191000"/>
          </a:xfrm>
        </p:spPr>
        <p:txBody>
          <a:bodyPr>
            <a:normAutofit/>
          </a:bodyPr>
          <a:lstStyle>
            <a:lvl1pPr>
              <a:defRPr sz="1600"/>
            </a:lvl1pPr>
            <a:lvl2pPr>
              <a:defRPr sz="1400"/>
            </a:lvl2pPr>
            <a:lvl3pPr>
              <a:defRPr sz="1200"/>
            </a:lvl3pPr>
            <a:lvl4pPr>
              <a:defRPr sz="1100"/>
            </a:lvl4pPr>
            <a:lvl5pPr>
              <a:defRPr sz="11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itle Placeholder 1"/>
          <p:cNvSpPr>
            <a:spLocks noGrp="1"/>
          </p:cNvSpPr>
          <p:nvPr>
            <p:ph type="title"/>
          </p:nvPr>
        </p:nvSpPr>
        <p:spPr>
          <a:xfrm>
            <a:off x="152400" y="102267"/>
            <a:ext cx="7696200" cy="234660"/>
          </a:xfrm>
          <a:prstGeom prst="rect">
            <a:avLst/>
          </a:prstGeom>
        </p:spPr>
        <p:txBody>
          <a:bodyPr vert="horz" lIns="91440" tIns="45720" rIns="91440" bIns="45720" rtlCol="0" anchor="ctr">
            <a:noAutofit/>
          </a:bodyPr>
          <a:lstStyle/>
          <a:p>
            <a:r>
              <a:rPr lang="en-GB" dirty="0"/>
              <a:t>Click to edit Master title style</a:t>
            </a:r>
            <a:endParaRPr lang="en-US" dirty="0"/>
          </a:p>
        </p:txBody>
      </p:sp>
    </p:spTree>
    <p:extLst>
      <p:ext uri="{BB962C8B-B14F-4D97-AF65-F5344CB8AC3E}">
        <p14:creationId xmlns:p14="http://schemas.microsoft.com/office/powerpoint/2010/main" val="60136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28600" y="514350"/>
            <a:ext cx="4268788" cy="480420"/>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228600" y="1123199"/>
            <a:ext cx="4268788"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572000" y="514350"/>
            <a:ext cx="4346575" cy="480420"/>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572000" y="1123199"/>
            <a:ext cx="4346575" cy="3582151"/>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08524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endParaRPr lang="en-US" dirty="0"/>
          </a:p>
        </p:txBody>
      </p:sp>
      <p:sp>
        <p:nvSpPr>
          <p:cNvPr id="3" name="Content Placeholder 2"/>
          <p:cNvSpPr>
            <a:spLocks noGrp="1"/>
          </p:cNvSpPr>
          <p:nvPr>
            <p:ph idx="1"/>
          </p:nvPr>
        </p:nvSpPr>
        <p:spPr>
          <a:xfrm>
            <a:off x="228600" y="1428750"/>
            <a:ext cx="8686800" cy="1371600"/>
          </a:xfrm>
        </p:spPr>
        <p:txBody>
          <a:bodyPr>
            <a:normAutofit/>
          </a:bodyPr>
          <a:lstStyle>
            <a:lvl1pPr marL="0" indent="0">
              <a:buNone/>
              <a:defRPr sz="1600"/>
            </a:lvl1pPr>
            <a:lvl2pPr>
              <a:defRPr sz="1400"/>
            </a:lvl2pPr>
            <a:lvl3pPr>
              <a:defRPr sz="1200"/>
            </a:lvl3pPr>
            <a:lvl4pPr>
              <a:defRPr sz="1100"/>
            </a:lvl4pPr>
            <a:lvl5pPr>
              <a:defRPr sz="1100"/>
            </a:lvl5pPr>
          </a:lstStyle>
          <a:p>
            <a:pPr lvl="0"/>
            <a:r>
              <a:rPr lang="en-GB" dirty="0"/>
              <a:t>Click to edit Master text styles</a:t>
            </a:r>
          </a:p>
        </p:txBody>
      </p:sp>
      <p:sp>
        <p:nvSpPr>
          <p:cNvPr id="9" name="Content Placeholder 8"/>
          <p:cNvSpPr>
            <a:spLocks noGrp="1"/>
          </p:cNvSpPr>
          <p:nvPr>
            <p:ph sz="quarter" idx="10" hasCustomPrompt="1"/>
          </p:nvPr>
        </p:nvSpPr>
        <p:spPr>
          <a:xfrm>
            <a:off x="228600" y="3333750"/>
            <a:ext cx="2133600" cy="457200"/>
          </a:xfrm>
        </p:spPr>
        <p:txBody>
          <a:bodyPr>
            <a:noAutofit/>
          </a:bodyPr>
          <a:lstStyle>
            <a:lvl1pPr marL="0" indent="0">
              <a:buNone/>
              <a:defRPr sz="1100" i="1" baseline="0">
                <a:solidFill>
                  <a:srgbClr val="999999"/>
                </a:solidFill>
              </a:defRPr>
            </a:lvl1pPr>
          </a:lstStyle>
          <a:p>
            <a:pPr lvl="0"/>
            <a:r>
              <a:rPr lang="en-GB" dirty="0"/>
              <a:t>Job Title, Company</a:t>
            </a:r>
            <a:endParaRPr lang="en-US" dirty="0"/>
          </a:p>
        </p:txBody>
      </p:sp>
      <p:sp>
        <p:nvSpPr>
          <p:cNvPr id="10" name="Content Placeholder 8"/>
          <p:cNvSpPr>
            <a:spLocks noGrp="1"/>
          </p:cNvSpPr>
          <p:nvPr>
            <p:ph sz="quarter" idx="11" hasCustomPrompt="1"/>
          </p:nvPr>
        </p:nvSpPr>
        <p:spPr>
          <a:xfrm>
            <a:off x="228600" y="2952750"/>
            <a:ext cx="2133600" cy="228600"/>
          </a:xfrm>
        </p:spPr>
        <p:txBody>
          <a:bodyPr>
            <a:noAutofit/>
          </a:bodyPr>
          <a:lstStyle>
            <a:lvl1pPr marL="0" indent="0">
              <a:buNone/>
              <a:defRPr sz="1600" i="1" baseline="0">
                <a:solidFill>
                  <a:srgbClr val="999999"/>
                </a:solidFill>
              </a:defRPr>
            </a:lvl1pPr>
          </a:lstStyle>
          <a:p>
            <a:pPr lvl="0"/>
            <a:r>
              <a:rPr lang="en-GB" dirty="0"/>
              <a:t>Name</a:t>
            </a:r>
            <a:endParaRPr lang="en-US" dirty="0"/>
          </a:p>
        </p:txBody>
      </p:sp>
      <p:sp>
        <p:nvSpPr>
          <p:cNvPr id="11" name="object 12"/>
          <p:cNvSpPr/>
          <p:nvPr userDrawn="1"/>
        </p:nvSpPr>
        <p:spPr>
          <a:xfrm>
            <a:off x="304800" y="3333749"/>
            <a:ext cx="533400" cy="45719"/>
          </a:xfrm>
          <a:custGeom>
            <a:avLst/>
            <a:gdLst/>
            <a:ahLst/>
            <a:cxnLst/>
            <a:rect l="l" t="t" r="r" b="b"/>
            <a:pathLst>
              <a:path w="628650">
                <a:moveTo>
                  <a:pt x="0" y="0"/>
                </a:moveTo>
                <a:lnTo>
                  <a:pt x="628230" y="0"/>
                </a:lnTo>
              </a:path>
            </a:pathLst>
          </a:custGeom>
          <a:ln w="6350">
            <a:solidFill>
              <a:srgbClr val="E8222C"/>
            </a:solidFill>
          </a:ln>
        </p:spPr>
        <p:txBody>
          <a:bodyPr wrap="square" lIns="0" tIns="0" rIns="0" bIns="0" rtlCol="0"/>
          <a:lstStyle/>
          <a:p>
            <a:endParaRPr/>
          </a:p>
        </p:txBody>
      </p:sp>
      <p:sp>
        <p:nvSpPr>
          <p:cNvPr id="14" name="Content Placeholder 8"/>
          <p:cNvSpPr>
            <a:spLocks noGrp="1"/>
          </p:cNvSpPr>
          <p:nvPr>
            <p:ph sz="quarter" idx="12" hasCustomPrompt="1"/>
          </p:nvPr>
        </p:nvSpPr>
        <p:spPr>
          <a:xfrm>
            <a:off x="228600" y="590550"/>
            <a:ext cx="2133600" cy="457200"/>
          </a:xfrm>
        </p:spPr>
        <p:txBody>
          <a:bodyPr>
            <a:noAutofit/>
          </a:bodyPr>
          <a:lstStyle>
            <a:lvl1pPr marL="0" indent="0">
              <a:buNone/>
              <a:defRPr sz="9600" i="0" baseline="0">
                <a:solidFill>
                  <a:schemeClr val="accent1"/>
                </a:solidFill>
                <a:latin typeface="+mj-lt"/>
              </a:defRPr>
            </a:lvl1pPr>
          </a:lstStyle>
          <a:p>
            <a:pPr lvl="0"/>
            <a:r>
              <a:rPr lang="en-GB" dirty="0"/>
              <a:t>“</a:t>
            </a:r>
            <a:endParaRPr lang="en-US" dirty="0"/>
          </a:p>
        </p:txBody>
      </p:sp>
    </p:spTree>
    <p:extLst>
      <p:ext uri="{BB962C8B-B14F-4D97-AF65-F5344CB8AC3E}">
        <p14:creationId xmlns:p14="http://schemas.microsoft.com/office/powerpoint/2010/main" val="3615902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400" y="102267"/>
            <a:ext cx="7696200" cy="234660"/>
          </a:xfrm>
          <a:prstGeom prst="rect">
            <a:avLst/>
          </a:prstGeom>
        </p:spPr>
        <p:txBody>
          <a:bodyPr vert="horz" lIns="91440" tIns="45720" rIns="91440" bIns="45720" rtlCol="0" anchor="ctr">
            <a:noAutofit/>
          </a:bodyPr>
          <a:lstStyle/>
          <a:p>
            <a:r>
              <a:rPr lang="en-GB" dirty="0"/>
              <a:t>Click to edit Master title style</a:t>
            </a:r>
            <a:endParaRPr lang="en-US" dirty="0"/>
          </a:p>
        </p:txBody>
      </p:sp>
      <p:sp>
        <p:nvSpPr>
          <p:cNvPr id="3" name="Text Placeholder 2"/>
          <p:cNvSpPr>
            <a:spLocks noGrp="1"/>
          </p:cNvSpPr>
          <p:nvPr>
            <p:ph type="body" idx="1"/>
          </p:nvPr>
        </p:nvSpPr>
        <p:spPr>
          <a:xfrm>
            <a:off x="228600" y="514350"/>
            <a:ext cx="8686800" cy="426720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7" name="object 3"/>
          <p:cNvSpPr txBox="1"/>
          <p:nvPr userDrawn="1"/>
        </p:nvSpPr>
        <p:spPr>
          <a:xfrm>
            <a:off x="7010400" y="48577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2018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pic>
        <p:nvPicPr>
          <p:cNvPr id="8" name="Picture 7" descr="TMForum_Logo2018.RedGray-CMYK-NEW.png"/>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8001000" y="57150"/>
            <a:ext cx="1066800" cy="323335"/>
          </a:xfrm>
          <a:prstGeom prst="rect">
            <a:avLst/>
          </a:prstGeom>
        </p:spPr>
      </p:pic>
    </p:spTree>
    <p:extLst>
      <p:ext uri="{BB962C8B-B14F-4D97-AF65-F5344CB8AC3E}">
        <p14:creationId xmlns:p14="http://schemas.microsoft.com/office/powerpoint/2010/main" val="2408461698"/>
      </p:ext>
    </p:extLst>
  </p:cSld>
  <p:clrMap bg1="lt1" tx1="dk1" bg2="lt2" tx2="dk2" accent1="accent1" accent2="accent2" accent3="accent3" accent4="accent4" accent5="accent5" accent6="accent6" hlink="hlink" folHlink="folHlink"/>
  <p:sldLayoutIdLst>
    <p:sldLayoutId id="2147483671" r:id="rId1"/>
    <p:sldLayoutId id="2147483695" r:id="rId2"/>
    <p:sldLayoutId id="2147483688" r:id="rId3"/>
    <p:sldLayoutId id="2147483670" r:id="rId4"/>
    <p:sldLayoutId id="2147483692" r:id="rId5"/>
    <p:sldLayoutId id="2147483687" r:id="rId6"/>
    <p:sldLayoutId id="2147483673" r:id="rId7"/>
    <p:sldLayoutId id="2147483674" r:id="rId8"/>
    <p:sldLayoutId id="2147483691" r:id="rId9"/>
    <p:sldLayoutId id="2147483689" r:id="rId10"/>
    <p:sldLayoutId id="2147483690" r:id="rId11"/>
  </p:sldLayoutIdLst>
  <p:txStyles>
    <p:titleStyle>
      <a:lvl1pPr algn="l" defTabSz="457200" rtl="0" eaLnBrk="1" latinLnBrk="0" hangingPunct="1">
        <a:spcBef>
          <a:spcPct val="0"/>
        </a:spcBef>
        <a:buNone/>
        <a:defRPr sz="20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2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1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20050" y="57150"/>
            <a:ext cx="1047750" cy="317561"/>
          </a:xfrm>
          <a:prstGeom prst="rect">
            <a:avLst/>
          </a:prstGeom>
        </p:spPr>
      </p:pic>
      <p:sp>
        <p:nvSpPr>
          <p:cNvPr id="8" name="object 3"/>
          <p:cNvSpPr txBox="1"/>
          <p:nvPr userDrawn="1"/>
        </p:nvSpPr>
        <p:spPr>
          <a:xfrm>
            <a:off x="6934201" y="4781550"/>
            <a:ext cx="1981199" cy="135935"/>
          </a:xfrm>
          <a:prstGeom prst="rect">
            <a:avLst/>
          </a:prstGeom>
        </p:spPr>
        <p:txBody>
          <a:bodyPr vert="horz" wrap="square" lIns="0" tIns="12700" rIns="0" bIns="0" rtlCol="0">
            <a:spAutoFit/>
          </a:bodyPr>
          <a:lstStyle/>
          <a:p>
            <a:pPr marL="61594" algn="r">
              <a:spcBef>
                <a:spcPts val="105"/>
              </a:spcBef>
            </a:pPr>
            <a:r>
              <a:rPr lang="is-IS" sz="800" dirty="0">
                <a:solidFill>
                  <a:srgbClr val="999999"/>
                </a:solidFill>
              </a:rPr>
              <a:t>© 2017 TM Forum |</a:t>
            </a:r>
            <a:r>
              <a:rPr lang="is-IS" sz="800" spc="80" dirty="0">
                <a:solidFill>
                  <a:srgbClr val="999999"/>
                </a:solidFill>
              </a:rPr>
              <a:t> </a:t>
            </a:r>
            <a:fld id="{FE1BC5A7-5ADC-7C46-99BB-5F157FBEB3E3}" type="slidenum">
              <a:rPr lang="is-IS" sz="800" smtClean="0">
                <a:solidFill>
                  <a:srgbClr val="999999"/>
                </a:solidFill>
              </a:rPr>
              <a:t>‹#›</a:t>
            </a:fld>
            <a:endParaRPr lang="is-IS" sz="800" dirty="0">
              <a:solidFill>
                <a:srgbClr val="999999"/>
              </a:solidFill>
            </a:endParaRPr>
          </a:p>
        </p:txBody>
      </p:sp>
    </p:spTree>
    <p:extLst>
      <p:ext uri="{BB962C8B-B14F-4D97-AF65-F5344CB8AC3E}">
        <p14:creationId xmlns:p14="http://schemas.microsoft.com/office/powerpoint/2010/main" val="2376134040"/>
      </p:ext>
    </p:extLst>
  </p:cSld>
  <p:clrMap bg1="lt1" tx1="dk1" bg2="lt2" tx2="dk2" accent1="accent1" accent2="accent2" accent3="accent3" accent4="accent4" accent5="accent5" accent6="accent6" hlink="hlink" folHlink="folHlink"/>
  <p:sldLayoutIdLst>
    <p:sldLayoutId id="2147483693"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projects.tmforum.org/wiki/display/CS/Skynet+-+C19.0.05" TargetMode="External"/><Relationship Id="rId2" Type="http://schemas.openxmlformats.org/officeDocument/2006/relationships/hyperlink" Target="https://projects.tmforum.org/wiki/display/CS/5G+Riders+on+the+Storm+-+C19.0.01" TargetMode="External"/><Relationship Id="rId1" Type="http://schemas.openxmlformats.org/officeDocument/2006/relationships/slideLayout" Target="../slideLayouts/slideLayout1.xml"/><Relationship Id="rId6" Type="http://schemas.openxmlformats.org/officeDocument/2006/relationships/hyperlink" Target="https://projects.tmforum.org/wiki/x/vIR7Bg" TargetMode="External"/><Relationship Id="rId5" Type="http://schemas.openxmlformats.org/officeDocument/2006/relationships/hyperlink" Target="https://projects.tmforum.org/wiki/x/GoR7Bg" TargetMode="External"/><Relationship Id="rId4" Type="http://schemas.openxmlformats.org/officeDocument/2006/relationships/hyperlink" Target="https://projects.tmforum.org/wiki/x/aoR7B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b="1" dirty="0"/>
              <a:t>TM Forum ONAP update</a:t>
            </a:r>
            <a:br>
              <a:rPr lang="en-US" b="1" dirty="0"/>
            </a:br>
            <a:endParaRPr lang="en-US" dirty="0"/>
          </a:p>
        </p:txBody>
      </p:sp>
      <p:sp>
        <p:nvSpPr>
          <p:cNvPr id="8" name="Content Placeholder 7"/>
          <p:cNvSpPr>
            <a:spLocks noGrp="1"/>
          </p:cNvSpPr>
          <p:nvPr>
            <p:ph idx="1"/>
          </p:nvPr>
        </p:nvSpPr>
        <p:spPr/>
        <p:txBody>
          <a:bodyPr/>
          <a:lstStyle/>
          <a:p>
            <a:endParaRPr lang="en-US" dirty="0"/>
          </a:p>
        </p:txBody>
      </p:sp>
      <p:sp>
        <p:nvSpPr>
          <p:cNvPr id="9" name="Content Placeholder 8"/>
          <p:cNvSpPr>
            <a:spLocks noGrp="1"/>
          </p:cNvSpPr>
          <p:nvPr>
            <p:ph idx="11"/>
          </p:nvPr>
        </p:nvSpPr>
        <p:spPr/>
        <p:txBody>
          <a:bodyPr/>
          <a:lstStyle/>
          <a:p>
            <a:endParaRPr lang="en-US" dirty="0"/>
          </a:p>
        </p:txBody>
      </p:sp>
    </p:spTree>
    <p:extLst>
      <p:ext uri="{BB962C8B-B14F-4D97-AF65-F5344CB8AC3E}">
        <p14:creationId xmlns:p14="http://schemas.microsoft.com/office/powerpoint/2010/main" val="402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id="{5D6603AD-C53B-4015-A9D2-BC20ACA689D3}"/>
              </a:ext>
            </a:extLst>
          </p:cNvPr>
          <p:cNvGraphicFramePr>
            <a:graphicFrameLocks noGrp="1"/>
          </p:cNvGraphicFramePr>
          <p:nvPr>
            <p:ph idx="1"/>
            <p:extLst>
              <p:ext uri="{D42A27DB-BD31-4B8C-83A1-F6EECF244321}">
                <p14:modId xmlns:p14="http://schemas.microsoft.com/office/powerpoint/2010/main" val="2772387408"/>
              </p:ext>
            </p:extLst>
          </p:nvPr>
        </p:nvGraphicFramePr>
        <p:xfrm>
          <a:off x="152400" y="590550"/>
          <a:ext cx="86868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5"/>
          <p:cNvSpPr>
            <a:spLocks noGrp="1"/>
          </p:cNvSpPr>
          <p:nvPr>
            <p:ph type="title"/>
          </p:nvPr>
        </p:nvSpPr>
        <p:spPr>
          <a:xfrm>
            <a:off x="152400" y="92220"/>
            <a:ext cx="7696200" cy="234660"/>
          </a:xfrm>
        </p:spPr>
        <p:txBody>
          <a:bodyPr/>
          <a:lstStyle/>
          <a:p>
            <a:r>
              <a:rPr lang="en-US" dirty="0"/>
              <a:t>4 Areas of interest for Dublin  </a:t>
            </a:r>
          </a:p>
        </p:txBody>
      </p:sp>
    </p:spTree>
    <p:extLst>
      <p:ext uri="{BB962C8B-B14F-4D97-AF65-F5344CB8AC3E}">
        <p14:creationId xmlns:p14="http://schemas.microsoft.com/office/powerpoint/2010/main" val="3329918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5F1C4F-C8CC-468D-8C4B-1358B8E80E80}"/>
              </a:ext>
            </a:extLst>
          </p:cNvPr>
          <p:cNvSpPr>
            <a:spLocks noGrp="1"/>
          </p:cNvSpPr>
          <p:nvPr>
            <p:ph idx="1"/>
          </p:nvPr>
        </p:nvSpPr>
        <p:spPr>
          <a:xfrm>
            <a:off x="228600" y="819150"/>
            <a:ext cx="8686800" cy="4191000"/>
          </a:xfrm>
        </p:spPr>
        <p:txBody>
          <a:bodyPr>
            <a:normAutofit fontScale="92500" lnSpcReduction="20000"/>
          </a:bodyPr>
          <a:lstStyle/>
          <a:p>
            <a:r>
              <a:rPr lang="en-IE" b="1" dirty="0">
                <a:hlinkClick r:id="rId2"/>
              </a:rPr>
              <a:t>5G Riders on the Storm</a:t>
            </a:r>
            <a:endParaRPr lang="en-US" b="1" dirty="0"/>
          </a:p>
          <a:p>
            <a:pPr lvl="1"/>
            <a:r>
              <a:rPr lang="en-IE" dirty="0"/>
              <a:t>This catalyst focuses on the operational use cases and ODA framework required to support lifeline communications during extreme weather events such as storms and flooding. ONAP performs Resource Orchestration role and interoperates with external Service Orchestration as well as external assurance systems and slice management. 5G aspects also include enhanced slice templates (GSMA NEST) and proposals for new Slicing APIs based on 3GPP work.</a:t>
            </a:r>
          </a:p>
          <a:p>
            <a:r>
              <a:rPr lang="en-US" b="1" dirty="0">
                <a:hlinkClick r:id="rId3"/>
              </a:rPr>
              <a:t>Skynet</a:t>
            </a:r>
            <a:endParaRPr lang="en-US" b="1" dirty="0"/>
          </a:p>
          <a:p>
            <a:pPr lvl="1"/>
            <a:r>
              <a:rPr lang="en-US" dirty="0"/>
              <a:t>End-to-end service orchestration and monetization on a 5G network slice in the hybrid network for large enterprises with multiple global locations</a:t>
            </a:r>
            <a:endParaRPr lang="en-US" b="1" dirty="0"/>
          </a:p>
          <a:p>
            <a:r>
              <a:rPr lang="en-US" b="1" u="sng" dirty="0">
                <a:hlinkClick r:id="rId4"/>
              </a:rPr>
              <a:t>The Digital Business Marketplace</a:t>
            </a:r>
            <a:endParaRPr lang="en-US" b="1" u="sng" dirty="0"/>
          </a:p>
          <a:p>
            <a:pPr lvl="1"/>
            <a:r>
              <a:rPr lang="en-US" dirty="0"/>
              <a:t>Exploring &amp; illustrating how to help your business deliver multi-party digital products and services,  frictionless trading, and profitable new digital business partnerships by establishing and curating your own digital platform ecosystem, and/or leveraging a digital platform from an existing ecosystem.</a:t>
            </a:r>
          </a:p>
          <a:p>
            <a:r>
              <a:rPr lang="en-US" b="1" u="sng" dirty="0">
                <a:hlinkClick r:id="rId5"/>
              </a:rPr>
              <a:t>Artificial Intelligence for IT &amp; Network Operations (</a:t>
            </a:r>
            <a:r>
              <a:rPr lang="en-US" b="1" u="sng" dirty="0" err="1">
                <a:hlinkClick r:id="rId5"/>
              </a:rPr>
              <a:t>AIOps</a:t>
            </a:r>
            <a:r>
              <a:rPr lang="en-US" b="1" u="sng" dirty="0">
                <a:hlinkClick r:id="rId5"/>
              </a:rPr>
              <a:t>) - Phase II</a:t>
            </a:r>
            <a:endParaRPr lang="en-US" b="1" u="sng" dirty="0"/>
          </a:p>
          <a:p>
            <a:pPr lvl="1"/>
            <a:r>
              <a:rPr lang="en-US" dirty="0"/>
              <a:t>AI is a tremendous opportunity for CSPs to address the need to provide higher quality and richer services at lower costs. In order to exploit the AI value in CSPs operations, we want to implement a framework and reusable assets for AIOPS that can be easily adopted in future projects, in line with industry standards and best practices.</a:t>
            </a:r>
            <a:endParaRPr lang="en-US" b="1" u="sng" dirty="0"/>
          </a:p>
          <a:p>
            <a:r>
              <a:rPr lang="en-US" b="1" dirty="0">
                <a:hlinkClick r:id="rId6"/>
              </a:rPr>
              <a:t>Via Optimus : 5G Planning &amp;  Optimization ( focus on assured roaming ) </a:t>
            </a:r>
            <a:endParaRPr lang="en-US" b="1" dirty="0"/>
          </a:p>
          <a:p>
            <a:pPr lvl="1"/>
            <a:r>
              <a:rPr lang="en-US" dirty="0"/>
              <a:t>The catalyst project will focus on Planning and Optimization of 5G network resources in support of network slice instances. The Catalyst will also focus on the management of slices in a roaming scenario across CSP boundaries. Blockchain technology will be explored for use in facilitating inter-CSP Network Slice Fulfilment and Assurance, and SLA enforcement and verification.</a:t>
            </a:r>
          </a:p>
        </p:txBody>
      </p:sp>
      <p:sp>
        <p:nvSpPr>
          <p:cNvPr id="3" name="Title 2">
            <a:extLst>
              <a:ext uri="{FF2B5EF4-FFF2-40B4-BE49-F238E27FC236}">
                <a16:creationId xmlns:a16="http://schemas.microsoft.com/office/drawing/2014/main" id="{670C1D40-9E5A-4507-A730-B10A5A0DDACF}"/>
              </a:ext>
            </a:extLst>
          </p:cNvPr>
          <p:cNvSpPr>
            <a:spLocks noGrp="1"/>
          </p:cNvSpPr>
          <p:nvPr>
            <p:ph type="title"/>
          </p:nvPr>
        </p:nvSpPr>
        <p:spPr>
          <a:xfrm>
            <a:off x="0" y="209550"/>
            <a:ext cx="7696200" cy="234660"/>
          </a:xfrm>
        </p:spPr>
        <p:txBody>
          <a:bodyPr/>
          <a:lstStyle/>
          <a:p>
            <a:r>
              <a:rPr lang="en-US" dirty="0"/>
              <a:t>Digital Transformation World, May 14-16</a:t>
            </a:r>
            <a:br>
              <a:rPr lang="en-US" dirty="0"/>
            </a:br>
            <a:r>
              <a:rPr lang="en-US" sz="1600" dirty="0"/>
              <a:t>Catalysts using ONAP</a:t>
            </a:r>
          </a:p>
        </p:txBody>
      </p:sp>
    </p:spTree>
    <p:extLst>
      <p:ext uri="{BB962C8B-B14F-4D97-AF65-F5344CB8AC3E}">
        <p14:creationId xmlns:p14="http://schemas.microsoft.com/office/powerpoint/2010/main" val="4198444285"/>
      </p:ext>
    </p:extLst>
  </p:cSld>
  <p:clrMapOvr>
    <a:masterClrMapping/>
  </p:clrMapOvr>
</p:sld>
</file>

<file path=ppt/theme/theme1.xml><?xml version="1.0" encoding="utf-8"?>
<a:theme xmlns:a="http://schemas.openxmlformats.org/drawingml/2006/main" name="TM Forum Theme 2017">
  <a:themeElements>
    <a:clrScheme name="TMForum">
      <a:dk1>
        <a:srgbClr val="29313B"/>
      </a:dk1>
      <a:lt1>
        <a:sysClr val="window" lastClr="FFFFFF"/>
      </a:lt1>
      <a:dk2>
        <a:srgbClr val="29313B"/>
      </a:dk2>
      <a:lt2>
        <a:srgbClr val="FFFFFF"/>
      </a:lt2>
      <a:accent1>
        <a:srgbClr val="E0121D"/>
      </a:accent1>
      <a:accent2>
        <a:srgbClr val="29313B"/>
      </a:accent2>
      <a:accent3>
        <a:srgbClr val="999999"/>
      </a:accent3>
      <a:accent4>
        <a:srgbClr val="133595"/>
      </a:accent4>
      <a:accent5>
        <a:srgbClr val="572F7E"/>
      </a:accent5>
      <a:accent6>
        <a:srgbClr val="FD7F3A"/>
      </a:accent6>
      <a:hlink>
        <a:srgbClr val="E0121D"/>
      </a:hlink>
      <a:folHlink>
        <a:srgbClr val="9B1C1F"/>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Georgia"/>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10134</TotalTime>
  <Words>281</Words>
  <Application>Microsoft Office PowerPoint</Application>
  <PresentationFormat>On-screen Show (16:9)</PresentationFormat>
  <Paragraphs>25</Paragraphs>
  <Slides>3</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vt:i4>
      </vt:variant>
    </vt:vector>
  </HeadingPairs>
  <TitlesOfParts>
    <vt:vector size="8" baseType="lpstr">
      <vt:lpstr>Arial</vt:lpstr>
      <vt:lpstr>Calibri</vt:lpstr>
      <vt:lpstr>Georgia</vt:lpstr>
      <vt:lpstr>TM Forum Theme 2017</vt:lpstr>
      <vt:lpstr>Custom Design</vt:lpstr>
      <vt:lpstr>TM Forum ONAP update </vt:lpstr>
      <vt:lpstr>4 Areas of interest for Dublin  </vt:lpstr>
      <vt:lpstr>Digital Transformation World, May 14-16 Catalysts using ONAP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1</dc:title>
  <dc:creator>Paul  Wilson</dc:creator>
  <cp:lastModifiedBy>Kenneth Dilbeck</cp:lastModifiedBy>
  <cp:revision>272</cp:revision>
  <dcterms:created xsi:type="dcterms:W3CDTF">2017-11-23T12:00:50Z</dcterms:created>
  <dcterms:modified xsi:type="dcterms:W3CDTF">2019-03-29T20:44:04Z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2017-11-23T00:00:00Z</vt:filetime>
  </property>
  <property fmtid="{D5CDD505-2E9C-101B-9397-08002B2CF9AE}" pid="3" name="Creator">
    <vt:lpwstr>QuarkXPress(R) 12.21</vt:lpwstr>
  </property>
  <property fmtid="{D5CDD505-2E9C-101B-9397-08002B2CF9AE}" pid="4" name="LastSaved">
    <vt:filetime>2017-11-23T00:00:00Z</vt:filetime>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1553852107</vt:lpwstr>
  </property>
</Properties>
</file>