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5" r:id="rId3"/>
    <p:sldMasterId id="2147483679" r:id="rId4"/>
  </p:sldMasterIdLst>
  <p:notesMasterIdLst>
    <p:notesMasterId r:id="rId13"/>
  </p:notesMasterIdLst>
  <p:sldIdLst>
    <p:sldId id="292" r:id="rId5"/>
    <p:sldId id="256" r:id="rId6"/>
    <p:sldId id="390" r:id="rId7"/>
    <p:sldId id="306" r:id="rId8"/>
    <p:sldId id="297" r:id="rId9"/>
    <p:sldId id="298" r:id="rId10"/>
    <p:sldId id="388" r:id="rId11"/>
    <p:sldId id="39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474B9-8789-4516-BB60-4737D8B699C4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B4D18-6AD1-43F0-B06F-EA95D6A0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2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4A743-FE04-447A-BCEE-D052DFF8D6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879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4C430-4C90-439A-97A3-2F9EB00BD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AE1E58-4E6D-4AB2-85DE-782051AB2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E0F08-730A-4EE4-9F3F-EA234EF81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C5F08-F4DF-4AD3-A524-DFF12A777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91683-7710-4931-B626-D387962E1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2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EC9CE-4701-4066-AB9F-9E579BC0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935608-3E75-4E42-AD24-3F21A530BF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23F9D-1896-4A0C-892D-83699FDE5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59F89-1D64-428C-BD81-34B2EE9E4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6A1F3-C80C-4BC4-91D7-4583C4CF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6D0E91-DA5A-4B92-879E-287BF2D77E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E3905-8250-4D04-8388-9A5EB104B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0BD42-780C-4F98-A9DD-7C8150E8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49F1F-9B01-42D6-961D-64B3E9A76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B1EBE-152C-432C-B245-2CA8424D3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67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9" y="-9138"/>
            <a:ext cx="12198371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3" y="4554183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1" y="499222"/>
            <a:ext cx="3748643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969665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40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4789810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0" i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968236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-9138"/>
            <a:ext cx="12198371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5495775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1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32190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060662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5725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641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693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1946C-443C-4B23-9308-81493C1DB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DC476-6EF8-48A8-A08C-3F09BC1F6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62B47-2DB1-48BE-AD08-5D6595CBD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1441C-9708-42CA-8AFB-5C7A3350E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E4284-BA92-4E17-A8D9-AF70FFF95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4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9054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4009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2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9151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7125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290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4031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9501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45443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DEFF-90AC-4047-AC28-CA3D42AA6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74EE16-6EB1-448B-B24F-73326CF7F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E0037-4C87-4348-935D-1EEE1145D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407C4-3658-4B4E-9241-B8E0BFEFE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33D36-9CF7-4915-B014-E7B585B29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95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87AE-4F22-4FE6-8E13-CD0A3394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7BB48-BE31-447E-A500-1837B5995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D6C59-6AF7-4F44-AAAD-AAEA4DAEA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966B-F538-4923-9CA0-E022306E2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B8155-A10C-4618-9B06-1EC6447C5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929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5C2F4-23EE-477E-B111-11747FDCF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5282C-FB2D-4E10-BC4D-D00A76B9D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14EEC-32BB-4479-A6F3-953FBDE4F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C6E46-E69E-443A-8B6C-6D05447C1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ACA15-2564-48A7-9883-DB6261D77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0008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45C32-A2EC-4A4D-AAB6-62BF55169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D85502-C4E0-48A2-96E7-36E1DEE2E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1F71A-6641-451F-8CB5-9E9ED3D79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C8CE4-4FEE-4402-AEB9-811C56010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0DEB5-1B9A-4F7F-86D2-F2F6039FC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4262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2E076-6994-48EB-B601-2FEACD129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5B7F8-A145-4E7E-A2EA-7221F41A30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1F1C36-11F4-4B9F-A5B1-C854A22C90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37F5E7-50BF-4887-8994-21DED960A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0813BC-CCFD-4C9A-B6D4-DC4DDEBE6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E65246-FB1A-47E4-887A-E1961DDE6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9009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EB1A7-DD05-4766-9F35-F0A832297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C6F02A-B092-472B-80C4-4710822CC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8B549-1A9D-4CC7-8D69-D163ACBA4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AFA66B-3018-4202-9B94-6023952444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822CBF-CE61-4F4B-AA8D-11347C9065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B74B99-03E4-460B-872F-387513F77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7CCFFD-A2E3-42CF-8B82-14069D508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E4E722-B643-40B6-954C-379DF8FD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0613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39675-0119-45B1-BF96-7BA9B06C1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85F85B-387F-418F-83EC-C3DB6EC65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39928D-3F3F-4DBF-A310-BB1FDAEAA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6A9982-9DAF-4C21-BB64-1C8D2A12D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4960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2CEDAE-CA01-41C3-9BDC-A7EFF3CC3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58876E-2545-4CEA-8ADA-270CA5364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2E7DE-FC57-4B3C-99AD-EC1C63C91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774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BF47A-47BF-4D7B-8C00-4C1B997C2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802EB-BD99-48F5-90B4-E8FD787E6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73E917-2C5E-4BDF-9B56-15A54DE6A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187ACB-5CFC-4A08-9454-9C42E2F91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68379-B334-4B0C-9B50-78ECF43BA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14718-1FA7-4281-8922-2FAA28A14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464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ACEE6-8067-459D-945B-565CD98DD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745221-F001-41ED-AAD2-D813FE4802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B34DC2-79A7-4701-94E0-201C9DF5D7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B92BC-D566-44DA-99EF-35DDF8927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228A5-75FF-4D6B-AA98-3A7F02EF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005237-3469-4983-8130-9664D4A0C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2020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A6767-E644-4DC8-9659-F07D7FE33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FC4AA2-519D-4740-9173-59D92F5A3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720FA-5E52-4DAD-A454-539D963A7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A2389-373B-4A89-A071-2F65A518E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8E0D4-F810-46A1-A5CD-149B148EC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7433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F67BD1-F08F-4FD6-9B43-C2DC6E1F45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89C8EC-2983-450D-AA9A-9B23108191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7472-A9D0-4797-9C89-AE0725C2E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EA871-D5B3-4C76-BCD1-C360CEBF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D98E3-AD6F-40A2-B000-1542C64BF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4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7E83C-5CB7-4FDE-8762-546215BE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36CD-9EB3-4ABB-8E4E-C8EBD4B29B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D0ACCB-CFD7-480A-B74C-D258C9884E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6EC4B6-C2EE-40B2-B8F6-A1BA3762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7A4BB5-B2C7-48BC-9A8F-C7C0F8C01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7875F-D01C-4F34-A5EF-4033BC349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91C94-C76E-45C9-85AE-AC434270F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61C71-EA82-4A10-9A96-EC57FDB3F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2E351-7715-4D26-A2CC-61BA117E6C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1C16A-F3E0-450B-A915-194DD46C3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5B18BF-E7AD-4C65-9270-B0F1D4A171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33EC0A-7BB9-4633-88DA-E8A7EE2DD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0B3631-3C31-4F4A-B495-E0DD78239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19751E-DE93-4D5A-AC95-DBBF01CF4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6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CE87E-72F2-44C2-A5AC-2444CA39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2E8DF-F8CF-4DE7-A549-BF73B8A6B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9371E6-D633-4F2A-8487-EAAF6860C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11FC50-EFB1-4B4D-974C-B328B7F5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5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EF0CD4-1F77-406A-9E6E-7DBC23969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2CC30E-1FE8-4582-81C8-FA3A8D66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7FE20-8632-4D65-BD8E-E2A88D93A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7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EBEF0-5A4E-4903-A03D-091E660A2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87FEC-C5D9-4985-A721-3E66D0002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63B475-A788-4DDE-AECE-4D2AAE191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2391DD-DD6A-4018-B236-C18054503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389512-A6DD-4903-AAD4-4A840BF4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7B4E1B-A907-4FCE-A594-8CE84B91A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07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5CDC5-4C4F-493B-B8E3-E6109E82F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50CED5-C954-459A-B56A-C7D79B7345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9EC40-AD70-4613-8613-9517DE173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373FBB-FC2B-4183-BFA1-05341FBB2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D385FF-609C-4C9C-864B-B74ECCA79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846DA2-570F-4CC4-BD82-3BCB8F86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57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7DE7AC-D851-491E-B39A-A9559AC49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B3F364-4FFC-4ED5-A184-0B04C438B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9195D-5B9C-4E9F-8886-2FFE8BA74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0A6AA-DEF2-4BD6-B0D1-A5E840EDBA0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D8DFD-3FD3-4236-87DE-87D79B96E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B0425-2894-4A6D-AC35-E7CDDFB8A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BD696-D210-4995-801D-55616893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8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1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3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2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2" y="6604617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5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82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8" r:id="rId5"/>
  </p:sldLayoutIdLst>
  <p:transition>
    <p:wipe dir="r"/>
  </p:transition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1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.AppleSystemUIFont" charset="-120"/>
        <a:buChar char="-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773E5ADE-7775-46E6-929B-1E78BBC5C221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31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918E76-FF1B-4317-AFFA-95B9BBDE3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ED8876-1102-4304-924E-6B2436792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A92F2-1004-473B-95B9-AED6960C8C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AE4A9-9D65-485D-BB55-5C395283F487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56EDA-B9D1-4ABD-BAA0-EBEAF4B152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25A4D-E112-4180-945B-4DBDE2653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59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v770d@att.com" TargetMode="Externa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rial" charset="0"/>
                <a:ea typeface="Arial" charset="0"/>
                <a:cs typeface="Arial" charset="0"/>
              </a:rPr>
              <a:t>DCAE -  Service Components</a:t>
            </a:r>
            <a:br>
              <a:rPr lang="en-US" sz="4000" b="1" dirty="0">
                <a:latin typeface="Arial" charset="0"/>
                <a:ea typeface="Arial" charset="0"/>
                <a:cs typeface="Arial" charset="0"/>
              </a:rPr>
            </a:br>
            <a:r>
              <a:rPr lang="en-US" sz="4000" b="1" dirty="0">
                <a:latin typeface="Arial" charset="0"/>
                <a:ea typeface="Arial" charset="0"/>
                <a:cs typeface="Arial" charset="0"/>
              </a:rPr>
              <a:t>Onboarding and Lifecycle Management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6AAA13DA-17C2-4E9C-AC38-698CA9635894}"/>
              </a:ext>
            </a:extLst>
          </p:cNvPr>
          <p:cNvSpPr txBox="1">
            <a:spLocks/>
          </p:cNvSpPr>
          <p:nvPr/>
        </p:nvSpPr>
        <p:spPr>
          <a:xfrm>
            <a:off x="6209881" y="5365821"/>
            <a:ext cx="6627583" cy="7212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Vijay VK(</a:t>
            </a:r>
            <a:r>
              <a:rPr lang="en-US" dirty="0">
                <a:hlinkClick r:id="rId2"/>
              </a:rPr>
              <a:t>vv770d@att.com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B7DD33-19FD-4452-A2C3-65BD5AC0505B}"/>
              </a:ext>
            </a:extLst>
          </p:cNvPr>
          <p:cNvSpPr txBox="1">
            <a:spLocks/>
          </p:cNvSpPr>
          <p:nvPr/>
        </p:nvSpPr>
        <p:spPr>
          <a:xfrm>
            <a:off x="279449" y="180070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panose="020B0604020202020204" pitchFamily="34" charset="0"/>
              </a:rPr>
              <a:t>ONAP DCAE R3 ARCHITECTURE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8B4573-5C7D-42B0-B1A5-E1A2D03457A1}"/>
              </a:ext>
            </a:extLst>
          </p:cNvPr>
          <p:cNvSpPr/>
          <p:nvPr/>
        </p:nvSpPr>
        <p:spPr>
          <a:xfrm>
            <a:off x="863506" y="1507649"/>
            <a:ext cx="10454781" cy="40602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0D5A83-4378-46D2-8B1F-D489E52B70B0}"/>
              </a:ext>
            </a:extLst>
          </p:cNvPr>
          <p:cNvSpPr/>
          <p:nvPr/>
        </p:nvSpPr>
        <p:spPr>
          <a:xfrm>
            <a:off x="1410191" y="1869670"/>
            <a:ext cx="5290653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FBFE5C-FC13-4DB2-BEA0-F4A54B28563F}"/>
              </a:ext>
            </a:extLst>
          </p:cNvPr>
          <p:cNvSpPr/>
          <p:nvPr/>
        </p:nvSpPr>
        <p:spPr>
          <a:xfrm>
            <a:off x="2978311" y="4526256"/>
            <a:ext cx="922456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 (JSON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627C8DA-39E1-4428-9F91-563B0CD78E9C}"/>
              </a:ext>
            </a:extLst>
          </p:cNvPr>
          <p:cNvSpPr/>
          <p:nvPr/>
        </p:nvSpPr>
        <p:spPr>
          <a:xfrm>
            <a:off x="4161955" y="4522997"/>
            <a:ext cx="922456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9243108-6D0D-4484-B8D2-BF234E46A6BC}"/>
              </a:ext>
            </a:extLst>
          </p:cNvPr>
          <p:cNvSpPr/>
          <p:nvPr/>
        </p:nvSpPr>
        <p:spPr>
          <a:xfrm>
            <a:off x="5386413" y="4522997"/>
            <a:ext cx="922456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AC52A30-D63D-4BFA-86B5-90C2A5EBDD95}"/>
              </a:ext>
            </a:extLst>
          </p:cNvPr>
          <p:cNvSpPr/>
          <p:nvPr/>
        </p:nvSpPr>
        <p:spPr>
          <a:xfrm>
            <a:off x="4345379" y="2620428"/>
            <a:ext cx="958006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2B35A7-E6B8-4076-9EAE-C2A88E9649E9}"/>
              </a:ext>
            </a:extLst>
          </p:cNvPr>
          <p:cNvSpPr/>
          <p:nvPr/>
        </p:nvSpPr>
        <p:spPr>
          <a:xfrm>
            <a:off x="7247529" y="2472383"/>
            <a:ext cx="3552038" cy="2567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Platform</a:t>
            </a:r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3C1E924E-475E-4662-8734-A02BEB986983}"/>
              </a:ext>
            </a:extLst>
          </p:cNvPr>
          <p:cNvSpPr/>
          <p:nvPr/>
        </p:nvSpPr>
        <p:spPr>
          <a:xfrm>
            <a:off x="9257047" y="2628748"/>
            <a:ext cx="1365218" cy="46632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Cloudify Manager</a:t>
            </a: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2C27623C-0E50-4E49-A1DC-30DFC604DD11}"/>
              </a:ext>
            </a:extLst>
          </p:cNvPr>
          <p:cNvSpPr/>
          <p:nvPr/>
        </p:nvSpPr>
        <p:spPr>
          <a:xfrm>
            <a:off x="7572964" y="4337185"/>
            <a:ext cx="887400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 Handler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93787EA9-C0F3-449E-9645-10809FF87BD2}"/>
              </a:ext>
            </a:extLst>
          </p:cNvPr>
          <p:cNvSpPr/>
          <p:nvPr/>
        </p:nvSpPr>
        <p:spPr>
          <a:xfrm>
            <a:off x="8618501" y="3482167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Inventory API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372C77F4-8176-4A89-AA6A-0A74F822B9E9}"/>
              </a:ext>
            </a:extLst>
          </p:cNvPr>
          <p:cNvSpPr/>
          <p:nvPr/>
        </p:nvSpPr>
        <p:spPr>
          <a:xfrm>
            <a:off x="9675789" y="4316949"/>
            <a:ext cx="958794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Handler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E9AFC83-7CCA-419F-A3F6-A3FC803790ED}"/>
              </a:ext>
            </a:extLst>
          </p:cNvPr>
          <p:cNvSpPr/>
          <p:nvPr/>
        </p:nvSpPr>
        <p:spPr>
          <a:xfrm>
            <a:off x="1771091" y="2620428"/>
            <a:ext cx="1061557" cy="43483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92B2388-A2DB-402C-8218-757F9F41AE65}"/>
              </a:ext>
            </a:extLst>
          </p:cNvPr>
          <p:cNvSpPr/>
          <p:nvPr/>
        </p:nvSpPr>
        <p:spPr>
          <a:xfrm>
            <a:off x="7255395" y="2014432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A10A19A-2338-4B94-8144-BB0AAE8341AE}"/>
              </a:ext>
            </a:extLst>
          </p:cNvPr>
          <p:cNvSpPr/>
          <p:nvPr/>
        </p:nvSpPr>
        <p:spPr>
          <a:xfrm>
            <a:off x="5537225" y="2614666"/>
            <a:ext cx="958006" cy="434828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4A7D592-007A-4B0A-A99C-A385AABBCD2D}"/>
              </a:ext>
            </a:extLst>
          </p:cNvPr>
          <p:cNvSpPr/>
          <p:nvPr/>
        </p:nvSpPr>
        <p:spPr>
          <a:xfrm>
            <a:off x="4889635" y="3604987"/>
            <a:ext cx="958006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C06C93F-93F1-484E-9C5D-09D380E62B6F}"/>
              </a:ext>
            </a:extLst>
          </p:cNvPr>
          <p:cNvSpPr/>
          <p:nvPr/>
        </p:nvSpPr>
        <p:spPr>
          <a:xfrm>
            <a:off x="1747581" y="3588602"/>
            <a:ext cx="958006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SNMP-VES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E1DB555-15A8-4153-925C-8A6A78CBE4D9}"/>
              </a:ext>
            </a:extLst>
          </p:cNvPr>
          <p:cNvSpPr/>
          <p:nvPr/>
        </p:nvSpPr>
        <p:spPr>
          <a:xfrm>
            <a:off x="1710444" y="4501528"/>
            <a:ext cx="1006679" cy="434829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EBD86D4-E476-4CF2-9401-39A7559F69DF}"/>
              </a:ext>
            </a:extLst>
          </p:cNvPr>
          <p:cNvSpPr/>
          <p:nvPr/>
        </p:nvSpPr>
        <p:spPr>
          <a:xfrm>
            <a:off x="863507" y="1033032"/>
            <a:ext cx="10454781" cy="3250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E1253EF-3762-48BB-BA4E-1BE23348D0F7}"/>
              </a:ext>
            </a:extLst>
          </p:cNvPr>
          <p:cNvSpPr/>
          <p:nvPr/>
        </p:nvSpPr>
        <p:spPr>
          <a:xfrm>
            <a:off x="7164514" y="1915162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F208836-7316-4D38-8109-74FF633CD125}"/>
              </a:ext>
            </a:extLst>
          </p:cNvPr>
          <p:cNvSpPr/>
          <p:nvPr/>
        </p:nvSpPr>
        <p:spPr>
          <a:xfrm>
            <a:off x="7090411" y="1824281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F99195AF-21E4-414E-A816-E18292EE428C}"/>
              </a:ext>
            </a:extLst>
          </p:cNvPr>
          <p:cNvSpPr/>
          <p:nvPr/>
        </p:nvSpPr>
        <p:spPr>
          <a:xfrm>
            <a:off x="8625347" y="4323633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Change Handler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298AEBBF-CD32-43A0-A950-41D978D67102}"/>
              </a:ext>
            </a:extLst>
          </p:cNvPr>
          <p:cNvSpPr/>
          <p:nvPr/>
        </p:nvSpPr>
        <p:spPr>
          <a:xfrm>
            <a:off x="7536808" y="3495719"/>
            <a:ext cx="905822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Binding Service</a:t>
            </a:r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9C23E72E-46A0-41F2-B26E-62D3A6D5E587}"/>
              </a:ext>
            </a:extLst>
          </p:cNvPr>
          <p:cNvSpPr/>
          <p:nvPr/>
        </p:nvSpPr>
        <p:spPr>
          <a:xfrm>
            <a:off x="9700194" y="3482167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PostGres DB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5A56EBAE-8507-4C1B-AF4B-5F55BCDFD2A4}"/>
              </a:ext>
            </a:extLst>
          </p:cNvPr>
          <p:cNvSpPr/>
          <p:nvPr/>
        </p:nvSpPr>
        <p:spPr>
          <a:xfrm>
            <a:off x="1616253" y="5770879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D3BBF253-86B8-4D8F-B804-AC53B470E2BE}"/>
              </a:ext>
            </a:extLst>
          </p:cNvPr>
          <p:cNvSpPr/>
          <p:nvPr/>
        </p:nvSpPr>
        <p:spPr>
          <a:xfrm>
            <a:off x="4487555" y="5769758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36A95E4-04D1-40DB-85B5-6CE51B6A2A12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2262206" y="4751617"/>
            <a:ext cx="0" cy="1042341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A6A9AD5-BC53-43A5-9E5A-22A77A90D73E}"/>
              </a:ext>
            </a:extLst>
          </p:cNvPr>
          <p:cNvCxnSpPr>
            <a:cxnSpLocks/>
          </p:cNvCxnSpPr>
          <p:nvPr/>
        </p:nvCxnSpPr>
        <p:spPr>
          <a:xfrm flipV="1">
            <a:off x="4786299" y="4896094"/>
            <a:ext cx="0" cy="897864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7260B1BB-62D3-4E0B-8752-2C665F6D87C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738520" y="5074565"/>
            <a:ext cx="865247" cy="6355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8DD48BB-99BB-4FB8-84ED-C47E3013E0AC}"/>
              </a:ext>
            </a:extLst>
          </p:cNvPr>
          <p:cNvCxnSpPr>
            <a:cxnSpLocks/>
          </p:cNvCxnSpPr>
          <p:nvPr/>
        </p:nvCxnSpPr>
        <p:spPr>
          <a:xfrm flipV="1">
            <a:off x="5628441" y="4959720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D474692-0069-42D9-B91A-5F13F9CBCDD7}"/>
              </a:ext>
            </a:extLst>
          </p:cNvPr>
          <p:cNvCxnSpPr/>
          <p:nvPr/>
        </p:nvCxnSpPr>
        <p:spPr>
          <a:xfrm flipV="1">
            <a:off x="2254683" y="4023430"/>
            <a:ext cx="0" cy="478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7DB193F-E797-4160-ABF9-B5365E4EEE9F}"/>
              </a:ext>
            </a:extLst>
          </p:cNvPr>
          <p:cNvCxnSpPr/>
          <p:nvPr/>
        </p:nvCxnSpPr>
        <p:spPr>
          <a:xfrm flipV="1">
            <a:off x="2254683" y="3095074"/>
            <a:ext cx="0" cy="4935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0F0A47E-A103-4251-AB48-949A07396F3A}"/>
              </a:ext>
            </a:extLst>
          </p:cNvPr>
          <p:cNvCxnSpPr/>
          <p:nvPr/>
        </p:nvCxnSpPr>
        <p:spPr>
          <a:xfrm flipH="1" flipV="1">
            <a:off x="2361459" y="3049494"/>
            <a:ext cx="1127464" cy="14735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A5DD74-7F88-4C2E-A15A-10A9DF55C353}"/>
              </a:ext>
            </a:extLst>
          </p:cNvPr>
          <p:cNvCxnSpPr>
            <a:cxnSpLocks/>
          </p:cNvCxnSpPr>
          <p:nvPr/>
        </p:nvCxnSpPr>
        <p:spPr>
          <a:xfrm flipV="1">
            <a:off x="3496319" y="3063577"/>
            <a:ext cx="0" cy="14690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7B70DF8-2092-4132-8E1F-73002A960FCE}"/>
              </a:ext>
            </a:extLst>
          </p:cNvPr>
          <p:cNvCxnSpPr>
            <a:cxnSpLocks/>
          </p:cNvCxnSpPr>
          <p:nvPr/>
        </p:nvCxnSpPr>
        <p:spPr>
          <a:xfrm flipV="1">
            <a:off x="3496320" y="3000640"/>
            <a:ext cx="892852" cy="15364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0E51892-0028-410E-9DB3-01CA977A82D8}"/>
              </a:ext>
            </a:extLst>
          </p:cNvPr>
          <p:cNvCxnSpPr/>
          <p:nvPr/>
        </p:nvCxnSpPr>
        <p:spPr>
          <a:xfrm flipV="1">
            <a:off x="3545850" y="3063577"/>
            <a:ext cx="2030531" cy="14379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C4BA2B3-EB06-4113-A63A-2CD2CFA2A5E6}"/>
              </a:ext>
            </a:extLst>
          </p:cNvPr>
          <p:cNvCxnSpPr/>
          <p:nvPr/>
        </p:nvCxnSpPr>
        <p:spPr>
          <a:xfrm flipV="1">
            <a:off x="4745015" y="4039815"/>
            <a:ext cx="454832" cy="4598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8993054-EC5E-44F0-B479-8D378695DB91}"/>
              </a:ext>
            </a:extLst>
          </p:cNvPr>
          <p:cNvCxnSpPr>
            <a:cxnSpLocks/>
          </p:cNvCxnSpPr>
          <p:nvPr/>
        </p:nvCxnSpPr>
        <p:spPr>
          <a:xfrm flipH="1" flipV="1">
            <a:off x="4003879" y="3085046"/>
            <a:ext cx="1382534" cy="511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7C6224B-F292-40FC-85B5-5000DF9069AF}"/>
              </a:ext>
            </a:extLst>
          </p:cNvPr>
          <p:cNvCxnSpPr>
            <a:cxnSpLocks/>
          </p:cNvCxnSpPr>
          <p:nvPr/>
        </p:nvCxnSpPr>
        <p:spPr>
          <a:xfrm flipV="1">
            <a:off x="2262080" y="3066836"/>
            <a:ext cx="851337" cy="4990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row: Down 42">
            <a:extLst>
              <a:ext uri="{FF2B5EF4-FFF2-40B4-BE49-F238E27FC236}">
                <a16:creationId xmlns:a16="http://schemas.microsoft.com/office/drawing/2014/main" id="{A99EB326-292B-448E-91EE-D3FC7158E9D9}"/>
              </a:ext>
            </a:extLst>
          </p:cNvPr>
          <p:cNvSpPr/>
          <p:nvPr/>
        </p:nvSpPr>
        <p:spPr>
          <a:xfrm>
            <a:off x="3379492" y="1358043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8B12790C-56F4-4956-B044-7E1D0CB1707E}"/>
              </a:ext>
            </a:extLst>
          </p:cNvPr>
          <p:cNvSpPr/>
          <p:nvPr/>
        </p:nvSpPr>
        <p:spPr>
          <a:xfrm rot="10800000">
            <a:off x="5717671" y="1352226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AFAC879-0A89-49AD-A798-A9DCC638C453}"/>
              </a:ext>
            </a:extLst>
          </p:cNvPr>
          <p:cNvCxnSpPr/>
          <p:nvPr/>
        </p:nvCxnSpPr>
        <p:spPr>
          <a:xfrm flipH="1" flipV="1">
            <a:off x="3678072" y="3085046"/>
            <a:ext cx="1708341" cy="1515573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be 45">
            <a:extLst>
              <a:ext uri="{FF2B5EF4-FFF2-40B4-BE49-F238E27FC236}">
                <a16:creationId xmlns:a16="http://schemas.microsoft.com/office/drawing/2014/main" id="{94458344-C944-4DCD-A582-53D5C38C07B9}"/>
              </a:ext>
            </a:extLst>
          </p:cNvPr>
          <p:cNvSpPr/>
          <p:nvPr/>
        </p:nvSpPr>
        <p:spPr>
          <a:xfrm>
            <a:off x="7396785" y="5701226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6F886FDE-C4D1-439F-967A-BE4FA3002C19}"/>
              </a:ext>
            </a:extLst>
          </p:cNvPr>
          <p:cNvSpPr/>
          <p:nvPr/>
        </p:nvSpPr>
        <p:spPr>
          <a:xfrm>
            <a:off x="8558396" y="5685127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48" name="Cube 47">
            <a:extLst>
              <a:ext uri="{FF2B5EF4-FFF2-40B4-BE49-F238E27FC236}">
                <a16:creationId xmlns:a16="http://schemas.microsoft.com/office/drawing/2014/main" id="{94F00E45-4DF6-40FB-AD8F-FA0A2476B174}"/>
              </a:ext>
            </a:extLst>
          </p:cNvPr>
          <p:cNvSpPr/>
          <p:nvPr/>
        </p:nvSpPr>
        <p:spPr>
          <a:xfrm>
            <a:off x="9861398" y="5681924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87E5984-7B15-49CF-BC49-DC93CFF8EEF3}"/>
              </a:ext>
            </a:extLst>
          </p:cNvPr>
          <p:cNvCxnSpPr>
            <a:cxnSpLocks/>
            <a:stCxn id="47" idx="0"/>
          </p:cNvCxnSpPr>
          <p:nvPr/>
        </p:nvCxnSpPr>
        <p:spPr>
          <a:xfrm flipV="1">
            <a:off x="9035021" y="4754981"/>
            <a:ext cx="0" cy="930146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2A2F953-25B4-4822-A46E-85AFD7843F8D}"/>
              </a:ext>
            </a:extLst>
          </p:cNvPr>
          <p:cNvCxnSpPr>
            <a:cxnSpLocks/>
          </p:cNvCxnSpPr>
          <p:nvPr/>
        </p:nvCxnSpPr>
        <p:spPr>
          <a:xfrm flipV="1">
            <a:off x="9052652" y="3912573"/>
            <a:ext cx="0" cy="42461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04A1EC9-17B9-4725-9588-66DA7AAC2AA4}"/>
              </a:ext>
            </a:extLst>
          </p:cNvPr>
          <p:cNvCxnSpPr>
            <a:cxnSpLocks/>
          </p:cNvCxnSpPr>
          <p:nvPr/>
        </p:nvCxnSpPr>
        <p:spPr>
          <a:xfrm>
            <a:off x="9531169" y="3730457"/>
            <a:ext cx="1446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F770704B-1F0B-465F-AA41-196DB0F85FE5}"/>
              </a:ext>
            </a:extLst>
          </p:cNvPr>
          <p:cNvSpPr txBox="1"/>
          <p:nvPr/>
        </p:nvSpPr>
        <p:spPr>
          <a:xfrm>
            <a:off x="8903215" y="5220054"/>
            <a:ext cx="621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3DC3E09-BD32-4686-8FC3-E0B30A4C9DAB}"/>
              </a:ext>
            </a:extLst>
          </p:cNvPr>
          <p:cNvCxnSpPr>
            <a:cxnSpLocks/>
          </p:cNvCxnSpPr>
          <p:nvPr/>
        </p:nvCxnSpPr>
        <p:spPr>
          <a:xfrm flipV="1">
            <a:off x="10207389" y="4754981"/>
            <a:ext cx="0" cy="926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A1F38A40-E656-4CF1-B095-233AEC8497A4}"/>
              </a:ext>
            </a:extLst>
          </p:cNvPr>
          <p:cNvCxnSpPr/>
          <p:nvPr/>
        </p:nvCxnSpPr>
        <p:spPr>
          <a:xfrm rot="5400000" flipH="1" flipV="1">
            <a:off x="9668758" y="3351125"/>
            <a:ext cx="1484869" cy="446781"/>
          </a:xfrm>
          <a:prstGeom prst="bentConnector3">
            <a:avLst>
              <a:gd name="adj1" fmla="val 1921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A0B1F3E-F89F-4974-AC92-DFAC571DAEA8}"/>
              </a:ext>
            </a:extLst>
          </p:cNvPr>
          <p:cNvCxnSpPr/>
          <p:nvPr/>
        </p:nvCxnSpPr>
        <p:spPr>
          <a:xfrm flipV="1">
            <a:off x="10285042" y="2259110"/>
            <a:ext cx="0" cy="3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D6E26F8-B0D2-47BA-9475-8C5BA02576BD}"/>
              </a:ext>
            </a:extLst>
          </p:cNvPr>
          <p:cNvCxnSpPr/>
          <p:nvPr/>
        </p:nvCxnSpPr>
        <p:spPr>
          <a:xfrm flipV="1">
            <a:off x="8194088" y="2259110"/>
            <a:ext cx="1138335" cy="1236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Arrow: Down 56">
            <a:extLst>
              <a:ext uri="{FF2B5EF4-FFF2-40B4-BE49-F238E27FC236}">
                <a16:creationId xmlns:a16="http://schemas.microsoft.com/office/drawing/2014/main" id="{1EA665E9-74CC-4E87-A1BD-AD3C0C85978D}"/>
              </a:ext>
            </a:extLst>
          </p:cNvPr>
          <p:cNvSpPr/>
          <p:nvPr/>
        </p:nvSpPr>
        <p:spPr>
          <a:xfrm rot="16200000">
            <a:off x="7054973" y="3343835"/>
            <a:ext cx="147121" cy="85537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16437E2-6FB6-4DAD-9AC5-65E1E493B9F2}"/>
              </a:ext>
            </a:extLst>
          </p:cNvPr>
          <p:cNvCxnSpPr>
            <a:cxnSpLocks/>
          </p:cNvCxnSpPr>
          <p:nvPr/>
        </p:nvCxnSpPr>
        <p:spPr>
          <a:xfrm flipH="1" flipV="1">
            <a:off x="7874115" y="4746032"/>
            <a:ext cx="4647" cy="91221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E5EB5CA-0B62-46A1-BCF9-EF4F54C9ECED}"/>
              </a:ext>
            </a:extLst>
          </p:cNvPr>
          <p:cNvCxnSpPr>
            <a:cxnSpLocks/>
          </p:cNvCxnSpPr>
          <p:nvPr/>
        </p:nvCxnSpPr>
        <p:spPr>
          <a:xfrm flipV="1">
            <a:off x="7942281" y="2897172"/>
            <a:ext cx="1314766" cy="14466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79D8FDB-3464-4F82-A09B-DF57DF97D751}"/>
              </a:ext>
            </a:extLst>
          </p:cNvPr>
          <p:cNvCxnSpPr/>
          <p:nvPr/>
        </p:nvCxnSpPr>
        <p:spPr>
          <a:xfrm flipH="1">
            <a:off x="6700844" y="2878736"/>
            <a:ext cx="255620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90D8D84-81D6-4A2F-A75D-1A6FEC93419B}"/>
              </a:ext>
            </a:extLst>
          </p:cNvPr>
          <p:cNvCxnSpPr/>
          <p:nvPr/>
        </p:nvCxnSpPr>
        <p:spPr>
          <a:xfrm>
            <a:off x="5628271" y="6428877"/>
            <a:ext cx="68511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3843434D-D2D2-4277-9D93-BCD30690B0AE}"/>
              </a:ext>
            </a:extLst>
          </p:cNvPr>
          <p:cNvSpPr txBox="1"/>
          <p:nvPr/>
        </p:nvSpPr>
        <p:spPr>
          <a:xfrm>
            <a:off x="6346184" y="6281535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AAFA83E6-2B48-4182-9A46-88D7E4CDA631}"/>
              </a:ext>
            </a:extLst>
          </p:cNvPr>
          <p:cNvCxnSpPr/>
          <p:nvPr/>
        </p:nvCxnSpPr>
        <p:spPr>
          <a:xfrm>
            <a:off x="5631381" y="6646594"/>
            <a:ext cx="685117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D74ACEA8-2DB8-4735-B0DF-6F9128700293}"/>
              </a:ext>
            </a:extLst>
          </p:cNvPr>
          <p:cNvSpPr txBox="1"/>
          <p:nvPr/>
        </p:nvSpPr>
        <p:spPr>
          <a:xfrm>
            <a:off x="6349294" y="6499252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distribution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E839164-AD85-4C2E-9C4E-64ABD49B63D8}"/>
              </a:ext>
            </a:extLst>
          </p:cNvPr>
          <p:cNvCxnSpPr>
            <a:cxnSpLocks/>
          </p:cNvCxnSpPr>
          <p:nvPr/>
        </p:nvCxnSpPr>
        <p:spPr>
          <a:xfrm>
            <a:off x="3450135" y="6653048"/>
            <a:ext cx="7913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EF41591-BBF9-48E3-8547-B60B418F5D95}"/>
              </a:ext>
            </a:extLst>
          </p:cNvPr>
          <p:cNvSpPr txBox="1"/>
          <p:nvPr/>
        </p:nvSpPr>
        <p:spPr>
          <a:xfrm>
            <a:off x="4194681" y="6405038"/>
            <a:ext cx="1652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Changes &amp; Configuration flow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2F6ADDC-16B2-4717-B5AB-E9BF98013F11}"/>
              </a:ext>
            </a:extLst>
          </p:cNvPr>
          <p:cNvCxnSpPr>
            <a:cxnSpLocks/>
            <a:endCxn id="69" idx="1"/>
          </p:cNvCxnSpPr>
          <p:nvPr/>
        </p:nvCxnSpPr>
        <p:spPr>
          <a:xfrm>
            <a:off x="3476769" y="6367207"/>
            <a:ext cx="7424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9C400222-F7E0-4AED-985A-9CEF3ECAE43A}"/>
              </a:ext>
            </a:extLst>
          </p:cNvPr>
          <p:cNvSpPr/>
          <p:nvPr/>
        </p:nvSpPr>
        <p:spPr>
          <a:xfrm>
            <a:off x="3155958" y="2346137"/>
            <a:ext cx="1006679" cy="434829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383AC00-4C5B-4B49-8279-E5472F446CDF}"/>
              </a:ext>
            </a:extLst>
          </p:cNvPr>
          <p:cNvSpPr txBox="1"/>
          <p:nvPr/>
        </p:nvSpPr>
        <p:spPr>
          <a:xfrm>
            <a:off x="4219199" y="6228707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Event Data flow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577BCDB-A4F6-4425-A0BF-F99866F7981A}"/>
              </a:ext>
            </a:extLst>
          </p:cNvPr>
          <p:cNvSpPr/>
          <p:nvPr/>
        </p:nvSpPr>
        <p:spPr>
          <a:xfrm>
            <a:off x="3065704" y="2628748"/>
            <a:ext cx="1006679" cy="434829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TCA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C4E4879-4687-432E-A36F-10DF2046C985}"/>
              </a:ext>
            </a:extLst>
          </p:cNvPr>
          <p:cNvCxnSpPr>
            <a:cxnSpLocks/>
          </p:cNvCxnSpPr>
          <p:nvPr/>
        </p:nvCxnSpPr>
        <p:spPr>
          <a:xfrm flipH="1">
            <a:off x="6683088" y="2805327"/>
            <a:ext cx="263157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977775E-C159-4F1B-B913-28CB08869D51}"/>
              </a:ext>
            </a:extLst>
          </p:cNvPr>
          <p:cNvSpPr txBox="1"/>
          <p:nvPr/>
        </p:nvSpPr>
        <p:spPr>
          <a:xfrm>
            <a:off x="5102103" y="4309251"/>
            <a:ext cx="837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6395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FE1F0E-13CF-472D-B9D7-51E672B12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C46DE0-5CE1-4402-9AAC-2F84F7F26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FFFFFF"/>
                </a:solidFill>
              </a:rPr>
              <a:t>Design time specification – Component spec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A93C1A-AFFC-4527-9171-AA96A506D4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lvl="3" indent="0" defTabSz="914400">
              <a:lnSpc>
                <a:spcPct val="85000"/>
              </a:lnSpc>
              <a:spcBef>
                <a:spcPts val="600"/>
              </a:spcBef>
              <a:buNone/>
            </a:pPr>
            <a:endParaRPr lang="en-US" sz="2000" dirty="0">
              <a:solidFill>
                <a:prstClr val="black">
                  <a:lumMod val="85000"/>
                  <a:lumOff val="15000"/>
                </a:prstClr>
              </a:solidFill>
              <a:latin typeface="Calibri Light" panose="020F0302020204030204"/>
              <a:cs typeface="+mn-cs"/>
            </a:endParaRPr>
          </a:p>
          <a:p>
            <a:pPr marL="822960" lvl="3" indent="-822960" defTabSz="914400">
              <a:lnSpc>
                <a:spcPct val="85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  <a:cs typeface="+mn-cs"/>
              </a:rPr>
              <a:t>Defining input and output structure</a:t>
            </a:r>
          </a:p>
          <a:p>
            <a:pPr marL="822960" lvl="3" indent="-822960" defTabSz="914400">
              <a:lnSpc>
                <a:spcPct val="85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  <a:cs typeface="+mn-cs"/>
              </a:rPr>
              <a:t>Topic Keys</a:t>
            </a:r>
          </a:p>
          <a:p>
            <a:pPr marL="822960" lvl="3" indent="-822960" defTabSz="914400">
              <a:lnSpc>
                <a:spcPct val="85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  <a:cs typeface="+mn-cs"/>
              </a:rPr>
              <a:t>Configuration	</a:t>
            </a:r>
          </a:p>
          <a:p>
            <a:pPr marL="1159920" lvl="8" indent="-457200" defTabSz="914400">
              <a:lnSpc>
                <a:spcPct val="85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</a:rPr>
              <a:t>Design-time</a:t>
            </a:r>
          </a:p>
          <a:p>
            <a:pPr marL="1159920" lvl="8" indent="-457200" defTabSz="914400">
              <a:lnSpc>
                <a:spcPct val="85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</a:rPr>
              <a:t>Deployment-time</a:t>
            </a:r>
          </a:p>
          <a:p>
            <a:pPr marL="1159920" lvl="8" indent="-457200" defTabSz="914400">
              <a:lnSpc>
                <a:spcPct val="85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</a:rPr>
              <a:t>Policy editable</a:t>
            </a:r>
          </a:p>
          <a:p>
            <a:pPr marL="822960" lvl="3" indent="-822960" defTabSz="914400">
              <a:lnSpc>
                <a:spcPct val="85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  <a:cs typeface="+mn-cs"/>
              </a:rPr>
              <a:t>Policy Model</a:t>
            </a:r>
          </a:p>
          <a:p>
            <a:pPr marL="822960" lvl="3" indent="-822960" defTabSz="914400">
              <a:lnSpc>
                <a:spcPct val="85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  <a:cs typeface="+mn-cs"/>
              </a:rPr>
              <a:t>Filesystem mapping</a:t>
            </a:r>
          </a:p>
          <a:p>
            <a:pPr marL="822960" lvl="3" indent="-822960" defTabSz="914400">
              <a:lnSpc>
                <a:spcPct val="85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  <a:cs typeface="+mn-cs"/>
              </a:rPr>
              <a:t>Port mapping</a:t>
            </a:r>
          </a:p>
          <a:p>
            <a:pPr marL="822960" lvl="3" indent="-822960" defTabSz="914400">
              <a:lnSpc>
                <a:spcPct val="85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  <a:cs typeface="+mn-cs"/>
              </a:rPr>
              <a:t>Image specification</a:t>
            </a:r>
          </a:p>
        </p:txBody>
      </p:sp>
    </p:spTree>
    <p:extLst>
      <p:ext uri="{BB962C8B-B14F-4D97-AF65-F5344CB8AC3E}">
        <p14:creationId xmlns:p14="http://schemas.microsoft.com/office/powerpoint/2010/main" val="89268834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A73CD2-C0E8-4B26-ACDD-42E21E78D87E}"/>
              </a:ext>
            </a:extLst>
          </p:cNvPr>
          <p:cNvSpPr txBox="1"/>
          <p:nvPr/>
        </p:nvSpPr>
        <p:spPr>
          <a:xfrm>
            <a:off x="502417" y="221064"/>
            <a:ext cx="6491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Design time Flow (onboarding)</a:t>
            </a:r>
          </a:p>
        </p:txBody>
      </p:sp>
      <p:pic>
        <p:nvPicPr>
          <p:cNvPr id="7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BAC0F2C-5028-44D0-8023-85DC04FD46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379" y="1376544"/>
            <a:ext cx="11043138" cy="518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32387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1C970-16B2-4FE8-89D5-1E05C6266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35" y="-223946"/>
            <a:ext cx="10772775" cy="1658198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Component spec (Example)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1F1CA5-967E-4C21-B309-7AB60DFF6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06" y="1604500"/>
            <a:ext cx="5845487" cy="19001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4D6C11-504D-427A-AC9D-3A0E1E976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74934"/>
            <a:ext cx="5610225" cy="18764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55F14D-63DE-49EC-AEF1-B393DF9FD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9557" y="965071"/>
            <a:ext cx="7267575" cy="541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676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1C970-16B2-4FE8-89D5-1E05C6266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21" y="-262797"/>
            <a:ext cx="10772775" cy="1658198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Blueprint (Example)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3D183E-5A9B-4925-94DE-5621B21FB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21" y="1004626"/>
            <a:ext cx="5916438" cy="33345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16CC74-BBEB-410B-86A0-D0C17F06D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92" y="4400726"/>
            <a:ext cx="5120211" cy="24783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D4B142-0783-44E9-84E3-CC54C38EBB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468" y="266456"/>
            <a:ext cx="5051800" cy="21925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92BB12-A2CE-4916-9D33-F619B0E672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3467" y="2514278"/>
            <a:ext cx="6148423" cy="37728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8E3B6D-EEF1-42C5-8446-D62D898D4A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3468" y="6419937"/>
            <a:ext cx="2708686" cy="87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500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FE1F0E-13CF-472D-B9D7-51E672B12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>
                <a:solidFill>
                  <a:prstClr val="black">
                    <a:alpha val="50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C46DE0-5CE1-4402-9AAC-2F84F7F26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component requirement for Integration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A93C1A-AFFC-4527-9171-AA96A506D4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GB" sz="1800" dirty="0"/>
          </a:p>
          <a:p>
            <a:r>
              <a:rPr lang="en-GB" sz="2400" dirty="0">
                <a:latin typeface="+mn-lt"/>
              </a:rPr>
              <a:t>Provide component spec identify the configuration/model</a:t>
            </a:r>
          </a:p>
          <a:p>
            <a:r>
              <a:rPr lang="en-US" sz="2400" dirty="0" err="1">
                <a:latin typeface="+mn-lt"/>
              </a:rPr>
              <a:t>ConfigBindingService</a:t>
            </a:r>
            <a:r>
              <a:rPr lang="en-US" sz="2400" dirty="0">
                <a:latin typeface="+mn-lt"/>
              </a:rPr>
              <a:t> Integration</a:t>
            </a:r>
          </a:p>
          <a:p>
            <a:r>
              <a:rPr lang="en-US" sz="2400" dirty="0">
                <a:latin typeface="+mn-lt"/>
              </a:rPr>
              <a:t>Notification mechanism (optional)</a:t>
            </a:r>
          </a:p>
          <a:p>
            <a:r>
              <a:rPr lang="en-US" sz="2400" dirty="0">
                <a:latin typeface="+mn-lt"/>
              </a:rPr>
              <a:t>Support s3p (resiliency/security support)</a:t>
            </a:r>
            <a:endParaRPr lang="en-GB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6922487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7BA692-AA87-4056-BFF0-0E97F26F10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DF4222-3412-4238-B001-843D91468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DCAE Platform requirements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2BA7CF-C4F1-4D60-B849-9FB445EE3B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Allow new MS/applications/components to be onboarded independently; identify design time and run-time parameters (policy config) during modelling</a:t>
            </a:r>
          </a:p>
          <a:p>
            <a:pPr marL="685800" lvl="2" indent="0">
              <a:buNone/>
            </a:pPr>
            <a:r>
              <a:rPr lang="en-US" dirty="0"/>
              <a:t>Existing modelling use a combination of </a:t>
            </a:r>
            <a:r>
              <a:rPr lang="en-US" dirty="0" err="1"/>
              <a:t>json</a:t>
            </a:r>
            <a:r>
              <a:rPr lang="en-US" dirty="0"/>
              <a:t>-&gt;</a:t>
            </a:r>
            <a:r>
              <a:rPr lang="en-US" dirty="0" err="1"/>
              <a:t>tosca</a:t>
            </a:r>
            <a:r>
              <a:rPr lang="en-US" dirty="0"/>
              <a:t> to represent it. Need similar abstracted helm templates generated for onboarded services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Allow Service assurance flow composition and deployment of individual or group of component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Support interface to CLAMP to trigger instantiation of new MS (s)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Support interface between Policy and MS for dynamic configuration update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Complete view of MS and relation maintained at single/multisite K8S scenarios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Hierarchical deployment support</a:t>
            </a:r>
          </a:p>
          <a:p>
            <a:pPr marL="457200" indent="-457200">
              <a:buFont typeface="+mj-lt"/>
              <a:buAutoNum type="arabicPeriod"/>
            </a:pPr>
            <a:r>
              <a:rPr lang="en-US"/>
              <a:t>Dynamic topics(MR) and feeds(DR) </a:t>
            </a:r>
            <a:r>
              <a:rPr lang="en-US" dirty="0"/>
              <a:t>provisioning and role assignment for MS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Healthcheck of all deployment component to be available for CLAMP/external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Dynamic reconfiguration of MS based on </a:t>
            </a:r>
            <a:r>
              <a:rPr lang="en-US" dirty="0" err="1"/>
              <a:t>xNF</a:t>
            </a:r>
            <a:r>
              <a:rPr lang="en-US" dirty="0"/>
              <a:t> instantiations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(Dynamic deployment of MS based on </a:t>
            </a:r>
            <a:r>
              <a:rPr lang="en-US" dirty="0" err="1"/>
              <a:t>xNF</a:t>
            </a:r>
            <a:r>
              <a:rPr lang="en-US" dirty="0"/>
              <a:t> instantiation)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Provide an consistent configuration </a:t>
            </a:r>
            <a:r>
              <a:rPr lang="en-US" dirty="0" err="1"/>
              <a:t>api</a:t>
            </a:r>
            <a:r>
              <a:rPr lang="en-US" dirty="0"/>
              <a:t> access for all deployed 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Infrastructure/VM deployment support (PNDA is not all containerized)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Scaling of MS</a:t>
            </a:r>
          </a:p>
          <a:p>
            <a:pPr marL="685800" lvl="1" indent="-3429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9002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5480</TotalTime>
  <Words>316</Words>
  <Application>Microsoft Office PowerPoint</Application>
  <PresentationFormat>Widescreen</PresentationFormat>
  <Paragraphs>78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.AppleSystemUIFont</vt:lpstr>
      <vt:lpstr>Arial</vt:lpstr>
      <vt:lpstr>Calibri</vt:lpstr>
      <vt:lpstr>Calibri Light</vt:lpstr>
      <vt:lpstr>Wingdings</vt:lpstr>
      <vt:lpstr>Office Theme</vt:lpstr>
      <vt:lpstr>1_Office Theme</vt:lpstr>
      <vt:lpstr>Metropolitan</vt:lpstr>
      <vt:lpstr>2_Office Theme</vt:lpstr>
      <vt:lpstr>DCAE -  Service Components Onboarding and Lifecycle Management</vt:lpstr>
      <vt:lpstr>PowerPoint Presentation</vt:lpstr>
      <vt:lpstr>Design time specification – Component spec</vt:lpstr>
      <vt:lpstr>PowerPoint Presentation</vt:lpstr>
      <vt:lpstr>Component spec (Example)</vt:lpstr>
      <vt:lpstr>Blueprint (Example)</vt:lpstr>
      <vt:lpstr>Service component requirement for Integration</vt:lpstr>
      <vt:lpstr>DCAE Platform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DCEA Casablanca security status</dc:title>
  <dc:creator>VENKATESH KUMAR, VIJAY</dc:creator>
  <cp:lastModifiedBy>VENKATESH KUMAR, VIJAY</cp:lastModifiedBy>
  <cp:revision>54</cp:revision>
  <dcterms:created xsi:type="dcterms:W3CDTF">2018-12-05T17:10:20Z</dcterms:created>
  <dcterms:modified xsi:type="dcterms:W3CDTF">2019-02-05T21:56:48Z</dcterms:modified>
</cp:coreProperties>
</file>