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399" r:id="rId2"/>
    <p:sldId id="1752" r:id="rId3"/>
    <p:sldId id="1715" r:id="rId4"/>
    <p:sldId id="1738" r:id="rId5"/>
    <p:sldId id="1754" r:id="rId6"/>
    <p:sldId id="1731" r:id="rId7"/>
    <p:sldId id="1747" r:id="rId8"/>
    <p:sldId id="1733" r:id="rId9"/>
    <p:sldId id="1753" r:id="rId10"/>
    <p:sldId id="1756" r:id="rId11"/>
    <p:sldId id="1748" r:id="rId12"/>
    <p:sldId id="1758" r:id="rId13"/>
    <p:sldId id="1745" r:id="rId14"/>
    <p:sldId id="1757" r:id="rId15"/>
    <p:sldId id="260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7F7F7F"/>
    <a:srgbClr val="0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266"/>
    <p:restoredTop sz="93005"/>
  </p:normalViewPr>
  <p:slideViewPr>
    <p:cSldViewPr snapToGrid="0" snapToObjects="1">
      <p:cViewPr varScale="1">
        <p:scale>
          <a:sx n="150" d="100"/>
          <a:sy n="150" d="100"/>
        </p:scale>
        <p:origin x="1344" y="1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07-15T21:05:30.982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0 0,'47'0,"19"0,-10 0,-8 0,1 0,36 0,-37 0,1 0,0 0,-1 0,36 0,-35 0,-1 0,32 0,-13 0,-4 0,-24 0,7 0,-17 0,18 0,-19 0,8 0,-10 0,0 0,-8 0,6 0,17 0,-10 0,10 0,-7 0,-13 0,26 0,6 0,-18 0,5 0,-30 0,3 0,6 0,-4 0,3 0,3 0,-2 0,4 0,1 0,-6 0,1 0,5 0,-13 0,6 0,0 0,-5 0,9 0,-10 0,10 0,-10 0,23 0,-20 0,20 0,-22 0,4 0,5 0,-9 0,16 0,-16 0,4 0,1 0,-6 0,10 0,-7 0,1 0,2 0,-2 0,-1 0,4 0,-4 0,1 0,3 0,-1 0,6 0,-5 0,-1 0,-4 0,2 0,4 0,-5 0,4 0,-4 0,1 0,2 0,-2 0,-1 0,4 0,-4 0,1 0,2 0,-2 0,-1 0,7 0,-10 0,13 0,-5 0,-1 0,-1 0,0 0,-6 0,10 0,-7 0,1 0,2 0,-2 0,-1 0,7 0,-10 0,6 0,0 0,-5 0,10 0,-12 0,8 0,-4 0,1 0,2 0,-2 0,-1 0,4 0,-4 0,5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07-15T21:05:38.953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0 1385,'61'8,"12"-2,-7-6,1 0,-4 0,-14 0,14 0,-10 8,10-6,-32 6,-3-8,-19 0,4 0,20 7,-7-5,25 6,-12-8,10 0,0 0,1 0,-11 0,-3 0,-17 0,-3 0,-2 0,8 0,-6 0,12 0,-9 0,-1 0,6 0,-13 0,13 0,-13 0,13 0,-5 0,7 0,10 0,-8-6,19 5,-7-6,-1 7,-9 0,-6 0,-5 0,-1 0,6 0,-13 0,10 0,-3 0,-3 0,20 0,-14-6,15 5,-10-6,0 7,0 0,10 0,-4 0,-2 0,40 0,-17 0,1 0,5 0,2 0,0 0,-1 0,3 0,16 0,0 0,-16 0,-2 0,-7 0,-1 0,8 0,-6 0,-7 0,23 0,-52 0,5 0,-13 0,6 0,0 0,2 0,8 0,-9 0,17 0,-21 0,31 0,-32 0,32 0,-31 0,20 0,-22 0,4 0,5 0,-9 0,9 0,0 0,-9 0,9 0,-8 0,-2 0,10 0,-9 0,5 0,0 0,-6 0,17 0,-15 0,15 0,-10 0,1 0,15 0,-2 0,-1 0,14 0,-31 0,20 0,-22 0,4 0,2 0,-7 0,14 0,-14 0,13 0,-12 0,12 0,-6 0,1 0,-3 0,-2 0,0 0,5 0,-5 0,4 0,-4 0,1 0,2 0,-2 0,-1 0,4 0,-3 0,-1 0,4 0,-4 0,1 0,2 0,1 0,-3 0,2 0,0 0,-6 0,9 0,-5 0,-1 0,4 0,-3 5,-1-4,7 3,-3-4,8 0,0 0,-7 0,-3 0,-2 0,3 0,-1 0,0 0,-2 0,8 0,-6 0,12 0,-17 0,24 0,-22 0,22 0,-24 0,6 0,10 0,-13 0,13 0,-18 0,5 0,4 0,-2 0,1 0,-3 0,8 0,1 0,0 0,-6 0,-8 0,12 0,-9 0,9 0,-8 0,-3 0,12 0,-10 0,5 0,0 0,-6 0,10 0,-3 0,-3 0,1 0,-2 0,0 0,5-4,-4 3,-2-4,5 5,-7 0,11 0,-12 0,8 0,-4-4,1 3,2-4,-2 5,-1 0,22-8,-22 6,18-6,-23 8,0-4,16 3,-11-4,18 5,-21-4,6 3,-1-4,-5 5,13-6,-12 4,4-4,2 6,1 0,0 0,-2 0,-4-4,2 2,-1-2,4 4,-8-5,8 4,-4-3,1 4,2-5,-6 4,6-3,-2 4,-1-5,11 4,-13-4,9 5,-7-4,-4-2,8 1,-4 0,1 5,2-4,-6 3,6-8,-2 7,-1-2,4-1,-8 4,8-8,-8 4,8-1,-8-3,8 3,-8 1,8-4,-8 3,3-4,1 0,-4 0,4 0,-1-1,-3 6,8-4,-8 3,4-4,-1 4,-2-3,6-1,-6 3,2-6,1 7,-4-4,7 4,-6-3,2 4,1-5,-4 0,8 4,-8-3,3 3,1-4,-4 0,4 0,-1 0,-2 0,2-5,-4 8,5-6,-4 7,4-4,-5-5,0 4,1-4,-1 5,4 0,-2 0,6 0,-10 0,9-1,-10 1,8 0,-5-5,0 4,1-3,-1 3,4 1,-2 0,2 0,-3 0,5-13,18-14,-5 0,13-1,-27 20,2 6,-11 6,9-7,-4 6,4-3,-1 1,1 8,1-9,3 9,-8-8,8 8,-4-3,1 4,2 0,-2-5,-1 4,4-3,-4 4,1 0,2 0,-2 0,-1 0,4 0,-4 0,1 0,2 0,-2 0,7 0,-7 0,2 0,-4 0,2 0,3 0,-3 0,2 0,1 0,5 0,3 0,-8 0,-1-5,-4 4,2-4,-1 1,4 3,-8-4,8 5,-1-6,-1 5,0-6,-2 7,8 0,-6 0,5 0,-8 0,-2 0,10 0,-9-4,5 3,-3-4,0 1,1 3,2-4,-6 1,6 2,-2-2,-1-1,4 4,-8-3,8 4,-4-5,1 4,3-3,-4 4,0-5,4 4,-8-4,8 5,-3-4,-1 3,4-8,-8 8,11-10,-10 9,6-8,-4 4,-3 0,11-4,-2-4,7-8,40-27,-37 23,29-9,-41 30,-6 1,5-2,-2-4,-4 5,8-4,-8 3,4-4,-1 4,-3-3,8 8,-8-8,8 8,-8-8,8 3,-8-4,8 4,-4 2,1-1,2 4,-6-3,6 4,-2-5,-1 4,4-3,-4 4,8 0,1 0,-5 0,6 0,-12 0,4 0,2 0,-7 0,11 0,-12 0,8 0,-4 0,1 0,3 0,-4 0,1 0,2 0,-2 0,3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07-15T21:05:46.071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0 0,'86'0,"-7"0,-16 0,3 0,14 0,0 0,-24 0,19 10,-44-8,12 8,-19-4,-13-4,6 4,8-6,-12 4,12-3,-16 4,5-1,8 4,1-2,-4 4,-8-9,2 8,-2-8,8 4,-2-1,-6 6,-2 6,-5-1,-4 4,0-3,4 0,-3 3,3-8,-4 8,0-4,0 1,0 3,0-3,20-5,-4-2,11-9,8 0,-14 0,26 0,-26 0,13 0,-23 0,13 0,-13 0,6 0,1 0,-7 0,11 0,-12 0,8 0,-4 0,1 0,2 0,1 0,-3 4,2-3,0 4,-6-5,10 0,-4 0,-5 4,7-3,-8 8,3-8,7 8,-10-3,6-1,-4 4,-2-3,2 4,-4 4,1-2,-1 2,0-4,1 5,-1-4,0 3,1-4,-1 5,0-4,2 11,-1-10,1 2,-2-1,-4-2,3 5,2 3,-4-8,6 8,-11-8,8 4,-2 12,-2-13,5 13,-9-17,3 4,0 2,-3-1,8 4,-8-7,7 7,-3-8,0 16,-1-14,-4 9,5 1,-4-10,7 9,-7-7,3-4,-4 12,0-11,0 7,0-4,0 0,0 6,0-6,0 4,0-3,0-1,0 8,0-11,0 6,0 9,0-13,0 13,0-17,0 4,0 6,0-3,0 2,0-4,0 0,0 5,0-4,0 3,0-4,0 1,0 3,0-3,0-1,0 4,0-3,0-1,0 4,0 0,0-2,0 1,0-4,0 2,0 4,0-4,0 3,0-4,4 1,-3 3,3-8,-4 8,4-3,2-1,7-5,2-5,-1-5,4 0,-4 0,1 0,10 0,-6 0,4 0,1 0,-13 0,13 0,-13 0,6 0,-1 0,-4 0,16 0,-16 0,16 0,-9 0,-1 0,-1 0,-4 0,2 0,7 0,-7 0,1 0,-2 0,0 0,12 0,-9 0,21-8,-17 0,26-10,-26 10,14 0,-24 8,6 0,0 0,-5 0,9 0,-10 0,14 0,-13 0,16-6,-10 4,1-4,5 6,-13 0,6 0,0 0,-5 0,13 0,-14 0,6 0,3 0,-7 0,15 0,-17 0,13 0,-13 0,13 0,-13 0,6 0,0 0,-5 0,13 0,-14 0,6 0,0 0,-5 0,9 0,-10 0,6 0,5 0,2 0,6 0,-12 0,-1 0,-4 0,5 0,-3 0,2 0,-4 0,2 0,4 0,-5 0,0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C03F49-3E40-EC4B-8E91-170300885BB3}" type="datetimeFigureOut">
              <a:rPr lang="en-US" smtClean="0"/>
              <a:t>7/26/19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AB9AD5-88A7-7945-83AC-3D3911749F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0007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636604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83945093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28048727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3832562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60882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ransition>
    <p:wipe dir="r"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6.sv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display/DW/SO+VNFM+Adapter+APIs" TargetMode="External"/><Relationship Id="rId2" Type="http://schemas.openxmlformats.org/officeDocument/2006/relationships/hyperlink" Target="https://wiki.onap.org/pages/viewpage.action?pageId=4852991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iki.onap.org/pages/viewpage.action?pageId=63996543" TargetMode="External"/><Relationship Id="rId5" Type="http://schemas.openxmlformats.org/officeDocument/2006/relationships/hyperlink" Target="https://wiki.onap.org/display/DW/SO+VNFM+Adapter+Feature+Candidates+for+Frankfurt" TargetMode="External"/><Relationship Id="rId4" Type="http://schemas.openxmlformats.org/officeDocument/2006/relationships/hyperlink" Target="https://wiki.onap.org/display/DW/SO+VNFM+Adapter+Test+Case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customXml" Target="../ink/ink2.xml"/><Relationship Id="rId3" Type="http://schemas.openxmlformats.org/officeDocument/2006/relationships/image" Target="../media/image5.png"/><Relationship Id="rId7" Type="http://schemas.openxmlformats.org/officeDocument/2006/relationships/image" Target="../media/image15.png"/><Relationship Id="rId2" Type="http://schemas.openxmlformats.org/officeDocument/2006/relationships/hyperlink" Target="https://wiki.onap.org/display/DW/SOL005+and+SOL003+Package+Management" TargetMode="Externa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1.xml"/><Relationship Id="rId11" Type="http://schemas.openxmlformats.org/officeDocument/2006/relationships/image" Target="../media/image17.png"/><Relationship Id="rId5" Type="http://schemas.openxmlformats.org/officeDocument/2006/relationships/image" Target="../media/image14.png"/><Relationship Id="rId10" Type="http://schemas.openxmlformats.org/officeDocument/2006/relationships/customXml" Target="../ink/ink3.xml"/><Relationship Id="rId4" Type="http://schemas.openxmlformats.org/officeDocument/2006/relationships/image" Target="../media/image6.svg"/><Relationship Id="rId9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pages/viewpage.action?pageId=63996543" TargetMode="Externa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hyperlink" Target="https://docs.onap.org/en/latest/_downloads/0fea611e8b07fb4042e1a66ce202898c/CATALOG_API_Specification_v1.json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6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>
            <a:spLocks noGrp="1"/>
          </p:cNvSpPr>
          <p:nvPr>
            <p:ph type="ctrTitle"/>
          </p:nvPr>
        </p:nvSpPr>
        <p:spPr>
          <a:xfrm>
            <a:off x="366522" y="2352527"/>
            <a:ext cx="10493156" cy="1738706"/>
          </a:xfrm>
          <a:prstGeom prst="rect">
            <a:avLst/>
          </a:prstGeom>
        </p:spPr>
        <p:txBody>
          <a:bodyPr>
            <a:noAutofit/>
          </a:bodyPr>
          <a:lstStyle/>
          <a:p>
            <a:br>
              <a:rPr lang="en-US" sz="3200" b="1" dirty="0">
                <a:solidFill>
                  <a:schemeClr val="tx1"/>
                </a:solidFill>
              </a:rPr>
            </a:br>
            <a:r>
              <a:rPr lang="en-US" sz="3200" b="1" dirty="0"/>
              <a:t>ETSI-Alignment Architecture and Roadmap</a:t>
            </a:r>
            <a:br>
              <a:rPr lang="en-US" sz="3200" b="1" dirty="0"/>
            </a:br>
            <a:r>
              <a:rPr lang="en-US" sz="3200" b="1" dirty="0"/>
              <a:t>	- </a:t>
            </a:r>
            <a:r>
              <a:rPr lang="en-US" sz="2400" b="1" dirty="0"/>
              <a:t>ETSI Package Onboarding, Management, Catalog Manager</a:t>
            </a:r>
            <a:br>
              <a:rPr lang="en-US" sz="2400" b="1" dirty="0"/>
            </a:br>
            <a:r>
              <a:rPr lang="en-US" sz="2400" b="1" dirty="0"/>
              <a:t>	- SOL003/SOL005 Adapter</a:t>
            </a:r>
            <a:br>
              <a:rPr lang="en-US" sz="3200" b="1" dirty="0"/>
            </a:br>
            <a:endParaRPr lang="en-US" sz="1050" b="1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082EAC4-BD30-4E5F-9854-B494D3F376DF}"/>
              </a:ext>
            </a:extLst>
          </p:cNvPr>
          <p:cNvSpPr/>
          <p:nvPr/>
        </p:nvSpPr>
        <p:spPr>
          <a:xfrm>
            <a:off x="491420" y="5304488"/>
            <a:ext cx="452604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July 16</a:t>
            </a:r>
            <a:r>
              <a:rPr lang="en-US" baseline="30000" dirty="0">
                <a:solidFill>
                  <a:schemeClr val="bg1"/>
                </a:solidFill>
              </a:rPr>
              <a:t>th</a:t>
            </a:r>
            <a:r>
              <a:rPr lang="en-US" dirty="0">
                <a:solidFill>
                  <a:schemeClr val="bg1"/>
                </a:solidFill>
              </a:rPr>
              <a:t>, 2019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Byung-Woo Jun, Ericsson Software Technology</a:t>
            </a:r>
          </a:p>
        </p:txBody>
      </p:sp>
    </p:spTree>
    <p:extLst>
      <p:ext uri="{BB962C8B-B14F-4D97-AF65-F5344CB8AC3E}">
        <p14:creationId xmlns:p14="http://schemas.microsoft.com/office/powerpoint/2010/main" val="4278711540"/>
      </p:ext>
    </p:extLst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9F2384CE-98D6-6E4A-ADFE-84071968E8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2368" y="1018091"/>
            <a:ext cx="5490500" cy="3673919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9E36A03-CDD2-4A8B-9943-A594A40C1B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CC853B-AB60-4164-AE18-035F9827A0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ETSI Catalog Manager – SOL003/SOL005 Adapter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4BFE0EC-86A7-41A9-A37D-CBD96BD7E95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9132" y="1034981"/>
            <a:ext cx="6646984" cy="3063644"/>
          </a:xfrm>
          <a:effectLst/>
        </p:spPr>
        <p:txBody>
          <a:bodyPr>
            <a:noAutofit/>
          </a:bodyPr>
          <a:lstStyle/>
          <a:p>
            <a:r>
              <a:rPr lang="en-US" sz="1200" dirty="0"/>
              <a:t>ETSI Catalog Manager consists of two microservices:</a:t>
            </a:r>
          </a:p>
          <a:p>
            <a:pPr lvl="1"/>
            <a:r>
              <a:rPr lang="en-US" sz="1200" dirty="0"/>
              <a:t>ETSI Catalog API</a:t>
            </a:r>
          </a:p>
          <a:p>
            <a:pPr lvl="1"/>
            <a:r>
              <a:rPr lang="en-US" sz="1200" dirty="0"/>
              <a:t>ETSI Catalog DB</a:t>
            </a:r>
          </a:p>
          <a:p>
            <a:r>
              <a:rPr lang="en-US" sz="1200" dirty="0"/>
              <a:t>ETSI Catalog Manager provides RESTful services to Adapters: </a:t>
            </a:r>
          </a:p>
          <a:p>
            <a:pPr lvl="1"/>
            <a:r>
              <a:rPr lang="en-US" sz="1200" dirty="0"/>
              <a:t>ETSI package management for the Adapters.</a:t>
            </a:r>
          </a:p>
          <a:p>
            <a:pPr lvl="2"/>
            <a:r>
              <a:rPr lang="en-US" sz="1200" dirty="0"/>
              <a:t>GET /</a:t>
            </a:r>
            <a:r>
              <a:rPr lang="en-US" sz="1200" dirty="0" err="1"/>
              <a:t>api</a:t>
            </a:r>
            <a:r>
              <a:rPr lang="en-US" sz="1200" dirty="0"/>
              <a:t>/catalog/v1/</a:t>
            </a:r>
            <a:r>
              <a:rPr lang="en-US" sz="1200" dirty="0" err="1"/>
              <a:t>vnfpackages</a:t>
            </a:r>
            <a:r>
              <a:rPr lang="en-US" sz="1200" dirty="0"/>
              <a:t>/{</a:t>
            </a:r>
            <a:r>
              <a:rPr lang="en-US" sz="1200" dirty="0" err="1"/>
              <a:t>csarId</a:t>
            </a:r>
            <a:r>
              <a:rPr lang="en-US" sz="1200" dirty="0"/>
              <a:t>}</a:t>
            </a:r>
          </a:p>
          <a:p>
            <a:pPr lvl="2"/>
            <a:r>
              <a:rPr lang="en-US" sz="1200" dirty="0"/>
              <a:t>Need to pass artifacts (images) to VIM thru the Adapter</a:t>
            </a:r>
          </a:p>
          <a:p>
            <a:pPr lvl="2"/>
            <a:r>
              <a:rPr lang="en-US" sz="1200" dirty="0"/>
              <a:t>Get the original vendor VNF package </a:t>
            </a:r>
          </a:p>
          <a:p>
            <a:pPr lvl="3"/>
            <a:r>
              <a:rPr lang="en-US" sz="1200" dirty="0"/>
              <a:t>ETSI Catalog APIs will be enhanced to extract the original vendor VNF package from the ONBOARDING_PACKAGE directory</a:t>
            </a:r>
          </a:p>
          <a:p>
            <a:pPr lvl="3"/>
            <a:r>
              <a:rPr lang="en-US" sz="1200" dirty="0"/>
              <a:t>Does the vendor original package include VNF software image or path?</a:t>
            </a:r>
          </a:p>
          <a:p>
            <a:pPr lvl="1"/>
            <a:r>
              <a:rPr lang="en-US" sz="1200" dirty="0"/>
              <a:t>Retrieving VNFD for SOL003 Adapter</a:t>
            </a:r>
          </a:p>
          <a:p>
            <a:pPr lvl="1"/>
            <a:r>
              <a:rPr lang="en-US" sz="1200" dirty="0"/>
              <a:t>Retrieving NSD/VNFD for SOL005 Adapter</a:t>
            </a:r>
          </a:p>
          <a:p>
            <a:pPr lvl="2"/>
            <a:r>
              <a:rPr lang="en-US" sz="1200" dirty="0"/>
              <a:t>GET /</a:t>
            </a:r>
            <a:r>
              <a:rPr lang="en-US" sz="1200" dirty="0" err="1"/>
              <a:t>nspackages</a:t>
            </a:r>
            <a:r>
              <a:rPr lang="en-US" sz="1200" dirty="0"/>
              <a:t>/{</a:t>
            </a:r>
            <a:r>
              <a:rPr lang="en-US" sz="1200" dirty="0" err="1"/>
              <a:t>csarId</a:t>
            </a:r>
            <a:r>
              <a:rPr lang="en-US" sz="1200" dirty="0"/>
              <a:t>}              // query NS package info</a:t>
            </a:r>
          </a:p>
          <a:p>
            <a:pPr lvl="2"/>
            <a:r>
              <a:rPr lang="en-US" sz="1200" dirty="0"/>
              <a:t>More SOL005 Adapter requirements are being collected.</a:t>
            </a:r>
          </a:p>
          <a:p>
            <a:pPr lvl="2"/>
            <a:endParaRPr lang="en-US" sz="800" dirty="0"/>
          </a:p>
          <a:p>
            <a:pPr lvl="1"/>
            <a:endParaRPr lang="en-US" sz="1200" dirty="0"/>
          </a:p>
          <a:p>
            <a:pPr lvl="1"/>
            <a:endParaRPr lang="en-US" sz="1200" dirty="0"/>
          </a:p>
          <a:p>
            <a:pPr lvl="1"/>
            <a:endParaRPr lang="en-US" sz="1200" dirty="0"/>
          </a:p>
          <a:p>
            <a:endParaRPr lang="en-US" sz="1200" dirty="0"/>
          </a:p>
          <a:p>
            <a:pPr lvl="2"/>
            <a:endParaRPr lang="en-US" sz="1200" dirty="0"/>
          </a:p>
          <a:p>
            <a:pPr lvl="1"/>
            <a:endParaRPr lang="en-US" sz="1200" dirty="0"/>
          </a:p>
          <a:p>
            <a:pPr marL="457200" lvl="1" indent="0">
              <a:buNone/>
            </a:pPr>
            <a:endParaRPr lang="en-US" sz="1400" dirty="0"/>
          </a:p>
        </p:txBody>
      </p:sp>
      <p:pic>
        <p:nvPicPr>
          <p:cNvPr id="8" name="Graphic 7" descr="Playbook">
            <a:extLst>
              <a:ext uri="{FF2B5EF4-FFF2-40B4-BE49-F238E27FC236}">
                <a16:creationId xmlns:a16="http://schemas.microsoft.com/office/drawing/2014/main" id="{D094BD48-511B-4149-930E-003B01079A7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239140" y="190229"/>
            <a:ext cx="466994" cy="466994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5CC75DA1-7F3F-A44E-8936-321224831B03}"/>
              </a:ext>
            </a:extLst>
          </p:cNvPr>
          <p:cNvSpPr/>
          <p:nvPr/>
        </p:nvSpPr>
        <p:spPr>
          <a:xfrm>
            <a:off x="8307976" y="2194560"/>
            <a:ext cx="2751909" cy="2752444"/>
          </a:xfrm>
          <a:prstGeom prst="ellipse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466D553-42F1-4442-9CCD-89B468DC491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4961" y="4511727"/>
            <a:ext cx="2974554" cy="1798381"/>
          </a:xfrm>
          <a:prstGeom prst="rect">
            <a:avLst/>
          </a:prstGeom>
        </p:spPr>
      </p:pic>
      <p:cxnSp>
        <p:nvCxnSpPr>
          <p:cNvPr id="12" name="Curved Connector 11">
            <a:extLst>
              <a:ext uri="{FF2B5EF4-FFF2-40B4-BE49-F238E27FC236}">
                <a16:creationId xmlns:a16="http://schemas.microsoft.com/office/drawing/2014/main" id="{13B94016-AC10-F249-B267-325F364D891F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-148891" y="2811126"/>
            <a:ext cx="1659118" cy="731414"/>
          </a:xfrm>
          <a:prstGeom prst="curvedConnector3">
            <a:avLst>
              <a:gd name="adj1" fmla="val 99432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8060028"/>
      </p:ext>
    </p:extLst>
  </p:cSld>
  <p:clrMapOvr>
    <a:masterClrMapping/>
  </p:clrMapOvr>
  <p:transition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9E36A03-CDD2-4A8B-9943-A594A40C1B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CC853B-AB60-4164-AE18-035F9827A0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OOF-based Granting (HPA Support)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4BFE0EC-86A7-41A9-A37D-CBD96BD7E95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41442" y="1138372"/>
            <a:ext cx="5372762" cy="4960503"/>
          </a:xfrm>
          <a:effectLst/>
        </p:spPr>
        <p:txBody>
          <a:bodyPr>
            <a:noAutofit/>
          </a:bodyPr>
          <a:lstStyle/>
          <a:p>
            <a:r>
              <a:rPr lang="en-US" sz="1400" dirty="0"/>
              <a:t>During SO decompose, SO calls OOF for collecting homing information for the service.</a:t>
            </a:r>
          </a:p>
          <a:p>
            <a:r>
              <a:rPr lang="en-US" sz="1400" dirty="0"/>
              <a:t>VNFM Adapter - OOF</a:t>
            </a:r>
          </a:p>
          <a:p>
            <a:pPr marL="404813" lvl="5" indent="-285750"/>
            <a:r>
              <a:rPr lang="en-US" sz="1400" dirty="0"/>
              <a:t>VNFM Adapter sends out homing requests to OOF (OSDF) containing resource info</a:t>
            </a:r>
          </a:p>
          <a:p>
            <a:pPr marL="404813" lvl="5" indent="-285750"/>
            <a:r>
              <a:rPr lang="en-US" sz="1400" dirty="0"/>
              <a:t>OOF (OSDF) pulls all the related homing constraints from Policy</a:t>
            </a:r>
          </a:p>
          <a:p>
            <a:pPr marL="404813" lvl="5" indent="-285750"/>
            <a:r>
              <a:rPr lang="en-US" sz="1400" dirty="0"/>
              <a:t>OOF (HAS) checks AAI database to pull region (flavor) information</a:t>
            </a:r>
          </a:p>
          <a:p>
            <a:pPr marL="404813" lvl="5" indent="-285750"/>
            <a:r>
              <a:rPr lang="en-US" sz="1400" dirty="0"/>
              <a:t>OOF (HAS) communicates with Multi-Cloud to check cloud capacity (vims which fulfill the requirements)</a:t>
            </a:r>
          </a:p>
          <a:p>
            <a:pPr marL="404813" lvl="5" indent="-285750"/>
            <a:r>
              <a:rPr lang="en-US" sz="1400" dirty="0"/>
              <a:t>OOF (OSDF) returns homing allocation solution to VNFM Adapter</a:t>
            </a:r>
          </a:p>
          <a:p>
            <a:pPr marL="404813" lvl="6" indent="-285750"/>
            <a:r>
              <a:rPr lang="en-US" sz="1400" dirty="0"/>
              <a:t>OOF collects information as following:</a:t>
            </a:r>
          </a:p>
          <a:p>
            <a:pPr marL="404813" lvl="6" indent="-285750"/>
            <a:r>
              <a:rPr lang="en-US" sz="1400" dirty="0"/>
              <a:t>Service and Resource Info, from: AAI</a:t>
            </a:r>
          </a:p>
          <a:p>
            <a:pPr marL="404813" lvl="6" indent="-285750"/>
            <a:r>
              <a:rPr lang="en-US" sz="1400" dirty="0"/>
              <a:t>HPA Flavors/Capabilities/Capacity Info, from: AAI</a:t>
            </a:r>
          </a:p>
          <a:p>
            <a:pPr marL="404813" lvl="6" indent="-285750"/>
            <a:r>
              <a:rPr lang="en-US" sz="1400" dirty="0"/>
              <a:t>Policy Models (Homing, PCI) from: Policy</a:t>
            </a:r>
          </a:p>
          <a:p>
            <a:pPr marL="404813" lvl="6" indent="-285750"/>
            <a:r>
              <a:rPr lang="en-US" sz="1400" dirty="0"/>
              <a:t>Infrastructure Metrics Info (capacity), from: </a:t>
            </a:r>
            <a:r>
              <a:rPr lang="en-US" sz="1400" dirty="0" err="1"/>
              <a:t>MultiCloud</a:t>
            </a:r>
            <a:endParaRPr lang="en-US" sz="1400" dirty="0"/>
          </a:p>
          <a:p>
            <a:pPr marL="404813" lvl="6" indent="-285750"/>
            <a:r>
              <a:rPr lang="en-US" sz="1400" dirty="0"/>
              <a:t>Cloud Agnostic Intent Info, from: </a:t>
            </a:r>
            <a:r>
              <a:rPr lang="en-US" sz="1400" dirty="0" err="1"/>
              <a:t>MultiCloud</a:t>
            </a:r>
            <a:endParaRPr lang="en-US" sz="1400" dirty="0"/>
          </a:p>
          <a:p>
            <a:pPr marL="404813" lvl="6" indent="-285750"/>
            <a:r>
              <a:rPr lang="en-US" sz="1400" dirty="0"/>
              <a:t>PCI configuration data (not yet a part of SDC model)</a:t>
            </a:r>
          </a:p>
          <a:p>
            <a:endParaRPr lang="en-US" sz="1600" dirty="0"/>
          </a:p>
          <a:p>
            <a:endParaRPr lang="en-US" sz="1600" dirty="0"/>
          </a:p>
          <a:p>
            <a:pPr lvl="1"/>
            <a:endParaRPr lang="en-US" sz="1600" dirty="0"/>
          </a:p>
          <a:p>
            <a:endParaRPr lang="en-US" sz="1600" dirty="0"/>
          </a:p>
          <a:p>
            <a:pPr marL="457200" lvl="1" indent="0">
              <a:buNone/>
            </a:pPr>
            <a:endParaRPr lang="en-US" sz="1400" dirty="0"/>
          </a:p>
        </p:txBody>
      </p:sp>
      <p:pic>
        <p:nvPicPr>
          <p:cNvPr id="8" name="Graphic 7" descr="Playbook">
            <a:extLst>
              <a:ext uri="{FF2B5EF4-FFF2-40B4-BE49-F238E27FC236}">
                <a16:creationId xmlns:a16="http://schemas.microsoft.com/office/drawing/2014/main" id="{D094BD48-511B-4149-930E-003B01079A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39140" y="190229"/>
            <a:ext cx="466994" cy="46699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34BE030-988B-1A41-B507-CB7E7BEA67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69523" y="1318583"/>
            <a:ext cx="6402860" cy="4220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3884315"/>
      </p:ext>
    </p:extLst>
  </p:cSld>
  <p:clrMapOvr>
    <a:masterClrMapping/>
  </p:clrMapOvr>
  <p:transition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9E36A03-CDD2-4A8B-9943-A594A40C1B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CC853B-AB60-4164-AE18-035F9827A0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Authentication and Authorization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4BFE0EC-86A7-41A9-A37D-CBD96BD7E95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9132" y="1034980"/>
            <a:ext cx="6464468" cy="5365820"/>
          </a:xfrm>
          <a:effectLst/>
        </p:spPr>
        <p:txBody>
          <a:bodyPr>
            <a:noAutofit/>
          </a:bodyPr>
          <a:lstStyle/>
          <a:p>
            <a:r>
              <a:rPr lang="en-US" sz="1200" dirty="0"/>
              <a:t>Leverage AAF for authentication and authorization to secure communications among ONAP components and SVNFM and external NFVO (App-to-App AA). The following is input from AT&amp;T. More to discuss…</a:t>
            </a:r>
          </a:p>
          <a:p>
            <a:pPr lvl="1"/>
            <a:r>
              <a:rPr lang="en-US" sz="1200" dirty="0"/>
              <a:t>OAuth2 is not yet used in ONAP. Start with HTTP Basic Authentication with HTTPS</a:t>
            </a:r>
          </a:p>
          <a:p>
            <a:pPr lvl="1"/>
            <a:r>
              <a:rPr lang="en-US" sz="1200" dirty="0"/>
              <a:t>Update an application pom file and add properties; i.e., no application code changes?</a:t>
            </a:r>
          </a:p>
          <a:p>
            <a:pPr lvl="2"/>
            <a:r>
              <a:rPr lang="en-US" sz="1200" dirty="0"/>
              <a:t>Remove Spring Security as well, as we cannot have both in place</a:t>
            </a:r>
          </a:p>
          <a:p>
            <a:pPr lvl="1"/>
            <a:r>
              <a:rPr lang="en-US" sz="1200" dirty="0"/>
              <a:t>There is no need to use the CADI Rest Client at all</a:t>
            </a:r>
          </a:p>
          <a:p>
            <a:pPr lvl="1"/>
            <a:r>
              <a:rPr lang="en-US" sz="1200" dirty="0"/>
              <a:t>The CADI filter can be configured to handle authorization; that is the method AT&amp;T uses, or the application can enforce the authorization. It supports basic URI matching semantics</a:t>
            </a:r>
          </a:p>
          <a:p>
            <a:pPr lvl="1"/>
            <a:r>
              <a:rPr lang="en-US" sz="1200" dirty="0"/>
              <a:t>Generate certificates by AAF for HTTPS is the current gap.</a:t>
            </a:r>
          </a:p>
          <a:p>
            <a:r>
              <a:rPr lang="en-US" sz="1200" dirty="0"/>
              <a:t>Authentication and Authorization on SOL003 and SOL005 APIs need to be supported.</a:t>
            </a:r>
          </a:p>
          <a:p>
            <a:pPr lvl="1"/>
            <a:r>
              <a:rPr lang="en-US" sz="1200" dirty="0"/>
              <a:t>HTTP Basic Authentication + TLS</a:t>
            </a:r>
          </a:p>
          <a:p>
            <a:pPr lvl="1"/>
            <a:r>
              <a:rPr lang="en-US" sz="1200" dirty="0"/>
              <a:t>OAuth2</a:t>
            </a:r>
          </a:p>
          <a:p>
            <a:pPr lvl="1"/>
            <a:r>
              <a:rPr lang="en-US" sz="1200" dirty="0"/>
              <a:t>Two-way TLS</a:t>
            </a:r>
          </a:p>
          <a:p>
            <a:r>
              <a:rPr lang="en-US" sz="1200" dirty="0"/>
              <a:t>How does ONAP support vendor-specific SVNFM security (authentication/authorization)? It is under discussion.</a:t>
            </a:r>
          </a:p>
          <a:p>
            <a:pPr lvl="1"/>
            <a:r>
              <a:rPr lang="en-US" sz="1200" dirty="0"/>
              <a:t>Security between SOL003/SOL005 and SVNFM/NFVO</a:t>
            </a:r>
          </a:p>
          <a:p>
            <a:pPr lvl="1"/>
            <a:r>
              <a:rPr lang="en-US" sz="1200" dirty="0"/>
              <a:t>Each SVNFM can use their own security mechanism; i.e., non-AAF based</a:t>
            </a:r>
          </a:p>
          <a:p>
            <a:pPr marL="0" indent="0">
              <a:buNone/>
            </a:pPr>
            <a:r>
              <a:rPr lang="en-US" sz="1200" dirty="0"/>
              <a:t>Note: </a:t>
            </a:r>
          </a:p>
          <a:p>
            <a:pPr>
              <a:buFont typeface="+mj-lt"/>
              <a:buAutoNum type="arabicPeriod"/>
            </a:pPr>
            <a:r>
              <a:rPr lang="en-US" sz="1200" dirty="0"/>
              <a:t>Communications between SOL003/SOL005 Adapter and SVNFM/NFVO must be secured through HTTPS</a:t>
            </a:r>
          </a:p>
          <a:p>
            <a:pPr>
              <a:buFont typeface="+mj-lt"/>
              <a:buAutoNum type="arabicPeriod"/>
            </a:pPr>
            <a:r>
              <a:rPr lang="en-US" sz="1200" dirty="0"/>
              <a:t>SOL002 Adapter is facing the similar security requirements.</a:t>
            </a:r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endParaRPr lang="en-US" sz="1200" dirty="0"/>
          </a:p>
          <a:p>
            <a:pPr lvl="1"/>
            <a:endParaRPr lang="en-US" sz="1200" dirty="0"/>
          </a:p>
          <a:p>
            <a:pPr lvl="1"/>
            <a:endParaRPr lang="en-US" sz="1200" dirty="0"/>
          </a:p>
          <a:p>
            <a:pPr lvl="1"/>
            <a:endParaRPr lang="en-US" sz="1200" dirty="0"/>
          </a:p>
          <a:p>
            <a:pPr lvl="2"/>
            <a:endParaRPr lang="en-US" sz="1200" dirty="0"/>
          </a:p>
          <a:p>
            <a:pPr lvl="1"/>
            <a:endParaRPr lang="en-US" sz="1200" dirty="0"/>
          </a:p>
          <a:p>
            <a:pPr marL="457200" lvl="1" indent="0">
              <a:buNone/>
            </a:pPr>
            <a:endParaRPr lang="en-US" sz="1400" dirty="0"/>
          </a:p>
        </p:txBody>
      </p:sp>
      <p:pic>
        <p:nvPicPr>
          <p:cNvPr id="8" name="Graphic 7" descr="Playbook">
            <a:extLst>
              <a:ext uri="{FF2B5EF4-FFF2-40B4-BE49-F238E27FC236}">
                <a16:creationId xmlns:a16="http://schemas.microsoft.com/office/drawing/2014/main" id="{D094BD48-511B-4149-930E-003B01079A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39140" y="190229"/>
            <a:ext cx="466994" cy="46699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F5D7E5C-1C4B-BD46-8488-2D9913E482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12042" y="1527142"/>
            <a:ext cx="5600825" cy="429587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7F0E331-198F-974D-994F-B811E5EAAD3B}"/>
              </a:ext>
            </a:extLst>
          </p:cNvPr>
          <p:cNvSpPr txBox="1"/>
          <p:nvPr/>
        </p:nvSpPr>
        <p:spPr>
          <a:xfrm>
            <a:off x="10282888" y="5365477"/>
            <a:ext cx="11897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SOL003/SOL005</a:t>
            </a:r>
          </a:p>
          <a:p>
            <a:pPr algn="ctr"/>
            <a:r>
              <a:rPr lang="en-US" sz="1200" dirty="0"/>
              <a:t>Adapter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6F24B54-A92E-BD40-BBFA-9C4AD1D0DCA5}"/>
              </a:ext>
            </a:extLst>
          </p:cNvPr>
          <p:cNvSpPr txBox="1"/>
          <p:nvPr/>
        </p:nvSpPr>
        <p:spPr>
          <a:xfrm>
            <a:off x="7559186" y="5365477"/>
            <a:ext cx="7014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SVNFM/</a:t>
            </a:r>
          </a:p>
          <a:p>
            <a:pPr algn="ctr"/>
            <a:r>
              <a:rPr lang="en-US" sz="1200" dirty="0"/>
              <a:t>NFVO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0F2A461-3F9C-574D-8D47-E4A0EEE65F5C}"/>
              </a:ext>
            </a:extLst>
          </p:cNvPr>
          <p:cNvSpPr txBox="1"/>
          <p:nvPr/>
        </p:nvSpPr>
        <p:spPr>
          <a:xfrm>
            <a:off x="7183830" y="4649196"/>
            <a:ext cx="16450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Which AA will be used?</a:t>
            </a:r>
          </a:p>
        </p:txBody>
      </p:sp>
    </p:spTree>
    <p:extLst>
      <p:ext uri="{BB962C8B-B14F-4D97-AF65-F5344CB8AC3E}">
        <p14:creationId xmlns:p14="http://schemas.microsoft.com/office/powerpoint/2010/main" val="3847185910"/>
      </p:ext>
    </p:extLst>
  </p:cSld>
  <p:clrMapOvr>
    <a:masterClrMapping/>
  </p:clrMapOvr>
  <p:transition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9E36A03-CDD2-4A8B-9943-A594A40C1B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CC853B-AB60-4164-AE18-035F9827A0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Open Issues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4BFE0EC-86A7-41A9-A37D-CBD96BD7E95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961" y="1377942"/>
            <a:ext cx="9856650" cy="4186835"/>
          </a:xfrm>
        </p:spPr>
        <p:txBody>
          <a:bodyPr>
            <a:noAutofit/>
          </a:bodyPr>
          <a:lstStyle/>
          <a:p>
            <a:endParaRPr lang="en-US" sz="1400" dirty="0"/>
          </a:p>
          <a:p>
            <a:r>
              <a:rPr lang="en-US" sz="1200" dirty="0"/>
              <a:t>Storing the original vendor VNF package with certificate and signature?</a:t>
            </a:r>
          </a:p>
          <a:p>
            <a:r>
              <a:rPr lang="en-US" sz="1200" dirty="0"/>
              <a:t>Mapping between SOL001 VNFD to SDC AID DM, including </a:t>
            </a:r>
            <a:r>
              <a:rPr lang="en-US" sz="1200" dirty="0" err="1"/>
              <a:t>ScalingAspect+Delta</a:t>
            </a:r>
            <a:r>
              <a:rPr lang="en-US" sz="1200" dirty="0"/>
              <a:t> and VF-Module - Not all VNFD needs to be transformed to the SDC AID DM</a:t>
            </a:r>
          </a:p>
          <a:p>
            <a:r>
              <a:rPr lang="en-US" sz="1200" dirty="0"/>
              <a:t>Deployment location of SOL003 Adapter </a:t>
            </a:r>
          </a:p>
          <a:p>
            <a:r>
              <a:rPr lang="en-US" sz="1200" dirty="0"/>
              <a:t>How does ONAP support vendor-specific SVNFM security (authentication/authorization)? </a:t>
            </a:r>
          </a:p>
          <a:p>
            <a:r>
              <a:rPr lang="en-US" sz="1200" dirty="0"/>
              <a:t>SOL007 (NS package) support is under discussion</a:t>
            </a:r>
          </a:p>
          <a:p>
            <a:r>
              <a:rPr lang="en-US" sz="1200" dirty="0"/>
              <a:t>Certificate generation and distribution by AAF</a:t>
            </a:r>
          </a:p>
          <a:p>
            <a:r>
              <a:rPr lang="en-US" sz="1200" dirty="0"/>
              <a:t>SOL005 Adapter requirements for the ETSI Catalog Manager</a:t>
            </a:r>
          </a:p>
          <a:p>
            <a:r>
              <a:rPr lang="en-US" sz="1200" dirty="0"/>
              <a:t>Where (SOL003 Adapter, or SO NFVO) do we support VNF software image transfer to VIM?</a:t>
            </a:r>
          </a:p>
          <a:p>
            <a:endParaRPr lang="en-US" sz="1200" dirty="0"/>
          </a:p>
          <a:p>
            <a:endParaRPr lang="en-US" sz="1200" dirty="0"/>
          </a:p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023307101"/>
      </p:ext>
    </p:extLst>
  </p:cSld>
  <p:clrMapOvr>
    <a:masterClrMapping/>
  </p:clrMapOvr>
  <p:transition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9E36A03-CDD2-4A8B-9943-A594A40C1B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CC853B-AB60-4164-AE18-035F9827A0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References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4BFE0EC-86A7-41A9-A37D-CBD96BD7E95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961" y="1377942"/>
            <a:ext cx="9856650" cy="4186835"/>
          </a:xfrm>
        </p:spPr>
        <p:txBody>
          <a:bodyPr>
            <a:noAutofit/>
          </a:bodyPr>
          <a:lstStyle/>
          <a:p>
            <a:endParaRPr lang="en-US" sz="1400" dirty="0"/>
          </a:p>
          <a:p>
            <a:r>
              <a:rPr lang="en-US" sz="1200" dirty="0"/>
              <a:t>SO Plug-in Support for VNFM (SO VNFM Adapter), </a:t>
            </a:r>
            <a:r>
              <a:rPr lang="en-US" sz="1200" dirty="0">
                <a:hlinkClick r:id="rId2"/>
              </a:rPr>
              <a:t>https://wiki.onap.org/pages/viewpage.action?pageId=48529911</a:t>
            </a:r>
            <a:endParaRPr lang="en-US" sz="1200" dirty="0"/>
          </a:p>
          <a:p>
            <a:r>
              <a:rPr lang="en-US" sz="1200" dirty="0"/>
              <a:t>SO VNFM Adapter APIs, </a:t>
            </a:r>
            <a:r>
              <a:rPr lang="en-US" sz="1200" dirty="0">
                <a:hlinkClick r:id="rId3"/>
              </a:rPr>
              <a:t>https://wiki.onap.org/display/DW/SO+VNFM+Adapter+APIs</a:t>
            </a:r>
            <a:endParaRPr lang="en-US" sz="1200" dirty="0"/>
          </a:p>
          <a:p>
            <a:r>
              <a:rPr lang="en-US" sz="1200" dirty="0"/>
              <a:t>SO VNFM Adapter Test Case, </a:t>
            </a:r>
            <a:r>
              <a:rPr lang="en-US" sz="1200" dirty="0">
                <a:hlinkClick r:id="rId4"/>
              </a:rPr>
              <a:t>https://wiki.onap.org/display/DW/SO+VNFM+Adapter+Test+Case</a:t>
            </a:r>
            <a:endParaRPr lang="en-US" sz="1200" dirty="0"/>
          </a:p>
          <a:p>
            <a:r>
              <a:rPr lang="en-US" sz="1200" dirty="0"/>
              <a:t>SO VNFM Adapter Feature Candidates for Frankfurt, </a:t>
            </a:r>
            <a:r>
              <a:rPr lang="en-US" sz="1200" dirty="0">
                <a:hlinkClick r:id="rId5"/>
              </a:rPr>
              <a:t>https://wiki.onap.org/display/DW/SO+VNFM+Adapter+Feature+Candidates+for+Frankfurt</a:t>
            </a:r>
            <a:endParaRPr lang="en-US" sz="1200" dirty="0"/>
          </a:p>
          <a:p>
            <a:r>
              <a:rPr lang="en-US" sz="1200" dirty="0"/>
              <a:t>SO ETSI Catalog DB handling for NS and VNF/PNF packages, </a:t>
            </a:r>
            <a:r>
              <a:rPr lang="en-US" sz="1200" dirty="0">
                <a:hlinkClick r:id="rId6"/>
              </a:rPr>
              <a:t>https://wiki.onap.org/pages/viewpage.action?pageId=63996543</a:t>
            </a:r>
            <a:endParaRPr lang="en-US" sz="1200" dirty="0"/>
          </a:p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923878930"/>
      </p:ext>
    </p:extLst>
  </p:cSld>
  <p:clrMapOvr>
    <a:masterClrMapping/>
  </p:clrMapOvr>
  <p:transition>
    <p:wipe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5B1834B-E19A-E047-BF31-D3D067F7DEFC}"/>
              </a:ext>
            </a:extLst>
          </p:cNvPr>
          <p:cNvSpPr txBox="1"/>
          <p:nvPr/>
        </p:nvSpPr>
        <p:spPr>
          <a:xfrm>
            <a:off x="5001768" y="3685032"/>
            <a:ext cx="20409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2417371306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9E36A03-CDD2-4A8B-9943-A594A40C1B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CC853B-AB60-4164-AE18-035F9827A0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Agenda</a:t>
            </a:r>
          </a:p>
        </p:txBody>
      </p:sp>
      <p:pic>
        <p:nvPicPr>
          <p:cNvPr id="8" name="Graphic 7" descr="Playbook">
            <a:extLst>
              <a:ext uri="{FF2B5EF4-FFF2-40B4-BE49-F238E27FC236}">
                <a16:creationId xmlns:a16="http://schemas.microsoft.com/office/drawing/2014/main" id="{D094BD48-511B-4149-930E-003B01079A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39140" y="190229"/>
            <a:ext cx="466994" cy="466994"/>
          </a:xfrm>
          <a:prstGeom prst="rect">
            <a:avLst/>
          </a:prstGeom>
        </p:spPr>
      </p:pic>
      <p:sp>
        <p:nvSpPr>
          <p:cNvPr id="270" name="Text Placeholder 3">
            <a:extLst>
              <a:ext uri="{FF2B5EF4-FFF2-40B4-BE49-F238E27FC236}">
                <a16:creationId xmlns:a16="http://schemas.microsoft.com/office/drawing/2014/main" id="{15C35458-11C4-6F45-9AF4-DBEA8A292BC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9132" y="1034980"/>
            <a:ext cx="2280891" cy="3549135"/>
          </a:xfrm>
          <a:effectLst/>
        </p:spPr>
        <p:txBody>
          <a:bodyPr>
            <a:noAutofit/>
          </a:bodyPr>
          <a:lstStyle/>
          <a:p>
            <a:pPr lvl="1"/>
            <a:endParaRPr lang="en-US" sz="1000" dirty="0"/>
          </a:p>
          <a:p>
            <a:pPr marL="457200" lvl="1" indent="0">
              <a:buNone/>
            </a:pPr>
            <a:endParaRPr lang="en-US" sz="1400" dirty="0"/>
          </a:p>
        </p:txBody>
      </p:sp>
      <p:sp>
        <p:nvSpPr>
          <p:cNvPr id="274" name="Text Placeholder 3">
            <a:extLst>
              <a:ext uri="{FF2B5EF4-FFF2-40B4-BE49-F238E27FC236}">
                <a16:creationId xmlns:a16="http://schemas.microsoft.com/office/drawing/2014/main" id="{047A0851-CBD9-EE42-A0FE-6E8CB73156F7}"/>
              </a:ext>
            </a:extLst>
          </p:cNvPr>
          <p:cNvSpPr txBox="1">
            <a:spLocks/>
          </p:cNvSpPr>
          <p:nvPr/>
        </p:nvSpPr>
        <p:spPr>
          <a:xfrm>
            <a:off x="79132" y="1176385"/>
            <a:ext cx="8507519" cy="4660426"/>
          </a:xfrm>
          <a:prstGeom prst="rect">
            <a:avLst/>
          </a:prstGeom>
          <a:effectLst/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z="1600" dirty="0"/>
              <a:t>SOL003 VNF Adapter Features and Candidates</a:t>
            </a:r>
          </a:p>
          <a:p>
            <a:pPr lvl="0"/>
            <a:r>
              <a:rPr lang="en-US" sz="1600" dirty="0"/>
              <a:t>SOL003 VNFM Adapter Architecture for Frankfurt</a:t>
            </a:r>
          </a:p>
          <a:p>
            <a:pPr lvl="0"/>
            <a:r>
              <a:rPr lang="en-US" sz="1600" dirty="0"/>
              <a:t>SDC VNF/PNF Onboarding Enhancement and Distribution</a:t>
            </a:r>
          </a:p>
          <a:p>
            <a:pPr lvl="0"/>
            <a:r>
              <a:rPr lang="en-US" sz="1600" dirty="0"/>
              <a:t>ETSI Package Management Architecture</a:t>
            </a:r>
          </a:p>
          <a:p>
            <a:pPr lvl="0"/>
            <a:r>
              <a:rPr lang="en-US" sz="1600" dirty="0"/>
              <a:t>ETSI Package and Security via SOL005 and SOL003</a:t>
            </a:r>
          </a:p>
          <a:p>
            <a:pPr lvl="0"/>
            <a:r>
              <a:rPr lang="en-US" sz="1600" dirty="0"/>
              <a:t>SO ETSI Catalog DB Support for NS, VNF and PNF</a:t>
            </a:r>
          </a:p>
          <a:p>
            <a:pPr lvl="0"/>
            <a:r>
              <a:rPr lang="en-US" sz="1600" dirty="0"/>
              <a:t>SDC – SO SDC Controller – ETSI Catalog Manager</a:t>
            </a:r>
          </a:p>
          <a:p>
            <a:pPr lvl="0"/>
            <a:r>
              <a:rPr lang="en-US" sz="1600" dirty="0"/>
              <a:t>ETSI Catalog Manager – SOL003/SOL005 Adapter</a:t>
            </a:r>
          </a:p>
          <a:p>
            <a:pPr lvl="0"/>
            <a:r>
              <a:rPr lang="en-US" sz="1600" dirty="0"/>
              <a:t>OOF-based Granting (</a:t>
            </a:r>
            <a:r>
              <a:rPr lang="en-US" sz="1600"/>
              <a:t>HPA Support)</a:t>
            </a:r>
            <a:endParaRPr lang="en-US" sz="1600" dirty="0"/>
          </a:p>
          <a:p>
            <a:pPr lvl="0"/>
            <a:r>
              <a:rPr lang="en-US" sz="1600" dirty="0"/>
              <a:t>Authentication and Authorization</a:t>
            </a:r>
          </a:p>
          <a:p>
            <a:pPr marL="0" indent="0">
              <a:buNone/>
            </a:pPr>
            <a:endParaRPr lang="en-US" sz="1600" dirty="0"/>
          </a:p>
          <a:p>
            <a:pPr marL="457200" lvl="1" indent="0">
              <a:buFont typeface=".AppleSystemUIFont" charset="-120"/>
              <a:buNone/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173607864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9E36A03-CDD2-4A8B-9943-A594A40C1B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CC853B-AB60-4164-AE18-035F9827A0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SO VNFM Adapter Features and Candidates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4BFE0EC-86A7-41A9-A37D-CBD96BD7E95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31494" y="1123123"/>
            <a:ext cx="11725154" cy="5234134"/>
          </a:xfrm>
        </p:spPr>
        <p:txBody>
          <a:bodyPr>
            <a:noAutofit/>
          </a:bodyPr>
          <a:lstStyle/>
          <a:p>
            <a:endParaRPr lang="en-US" sz="1200" dirty="0"/>
          </a:p>
          <a:p>
            <a:pPr lvl="1"/>
            <a:endParaRPr lang="en-US" sz="1400" dirty="0"/>
          </a:p>
          <a:p>
            <a:pPr lvl="1"/>
            <a:endParaRPr lang="en-US" sz="1400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EE5554F6-30ED-D844-B35E-5FD5CBC5BFC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1796871"/>
              </p:ext>
            </p:extLst>
          </p:nvPr>
        </p:nvGraphicFramePr>
        <p:xfrm>
          <a:off x="314961" y="1123123"/>
          <a:ext cx="10796543" cy="5218191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10796543">
                  <a:extLst>
                    <a:ext uri="{9D8B030D-6E8A-4147-A177-3AD203B41FA5}">
                      <a16:colId xmlns:a16="http://schemas.microsoft.com/office/drawing/2014/main" val="4278787574"/>
                    </a:ext>
                  </a:extLst>
                </a:gridCol>
              </a:tblGrid>
              <a:tr h="380902">
                <a:tc>
                  <a:txBody>
                    <a:bodyPr/>
                    <a:lstStyle/>
                    <a:p>
                      <a:r>
                        <a:rPr lang="en-US" sz="1200" b="0" dirty="0"/>
                        <a:t>List of Features and Candidates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6517737"/>
                  </a:ext>
                </a:extLst>
              </a:tr>
              <a:tr h="1128428">
                <a:tc>
                  <a:txBody>
                    <a:bodyPr/>
                    <a:lstStyle/>
                    <a:p>
                      <a:r>
                        <a:rPr lang="en-US" sz="1400" b="0" dirty="0"/>
                        <a:t>Features included in Dublin</a:t>
                      </a:r>
                    </a:p>
                    <a:p>
                      <a:pPr marL="628650" lvl="1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b="0" dirty="0"/>
                        <a:t>Create VNF, Instantiate VNF, Terminate VNF and Delete VNF, including Granting, Subscription and Lifecycle Notifications</a:t>
                      </a:r>
                    </a:p>
                    <a:p>
                      <a:pPr marL="628650" lvl="1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b="0" dirty="0"/>
                        <a:t>Tracking capability: which VNFM instance has handled which VNF instance.</a:t>
                      </a:r>
                    </a:p>
                    <a:p>
                      <a:pPr marL="628650" lvl="1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b="0" dirty="0"/>
                        <a:t>BPMN Building Block Workflows and Java-based recipes for Create (</a:t>
                      </a:r>
                      <a:r>
                        <a:rPr lang="en-US" sz="1200" b="0" dirty="0" err="1"/>
                        <a:t>Create+Instantiate</a:t>
                      </a:r>
                      <a:r>
                        <a:rPr lang="en-US" sz="1200" b="0" dirty="0"/>
                        <a:t>) and Delete (</a:t>
                      </a:r>
                      <a:r>
                        <a:rPr lang="en-US" sz="1200" b="0" dirty="0" err="1"/>
                        <a:t>Terminate+Delete</a:t>
                      </a:r>
                      <a:r>
                        <a:rPr lang="en-US" sz="1200" b="0" dirty="0"/>
                        <a:t>) VNF</a:t>
                      </a:r>
                    </a:p>
                    <a:p>
                      <a:pPr marL="628650" lvl="1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b="0" dirty="0"/>
                        <a:t>VNFM Simulator, which is used for Integration Testing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7559154"/>
                  </a:ext>
                </a:extLst>
              </a:tr>
              <a:tr h="1128428">
                <a:tc>
                  <a:txBody>
                    <a:bodyPr/>
                    <a:lstStyle/>
                    <a:p>
                      <a:r>
                        <a:rPr lang="en-US" sz="1400" dirty="0"/>
                        <a:t>Feature Candidates for El Alto</a:t>
                      </a:r>
                    </a:p>
                    <a:p>
                      <a:pPr marL="628650" lvl="1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Authentication between the VNFM Adapter and the VNFM</a:t>
                      </a:r>
                    </a:p>
                    <a:p>
                      <a:pPr marL="628650" lvl="1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VNFM Simulator enhancement and refactoring</a:t>
                      </a:r>
                    </a:p>
                    <a:p>
                      <a:pPr marL="628650" lvl="1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CSIT of SOL003 ETSI Alignment (SDC → SO → SOL003 VNFM Adapter → VNFM)</a:t>
                      </a:r>
                    </a:p>
                    <a:p>
                      <a:pPr marL="628650" lvl="1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SO-Monitoring HTTPs Support</a:t>
                      </a:r>
                    </a:p>
                    <a:p>
                      <a:pPr marL="628650" lvl="1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Preload using </a:t>
                      </a:r>
                      <a:r>
                        <a:rPr lang="en-US" sz="12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user_param</a:t>
                      </a:r>
                      <a:r>
                        <a:rPr lang="en-US" sz="12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(without UI changes)</a:t>
                      </a:r>
                    </a:p>
                    <a:p>
                      <a:pPr marL="628650" lvl="1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Add support of Query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9762231"/>
                  </a:ext>
                </a:extLst>
              </a:tr>
              <a:tr h="1636221">
                <a:tc>
                  <a:txBody>
                    <a:bodyPr/>
                    <a:lstStyle/>
                    <a:p>
                      <a:r>
                        <a:rPr lang="en-US" sz="1400" dirty="0">
                          <a:highlight>
                            <a:srgbClr val="FFFF00"/>
                          </a:highlight>
                        </a:rPr>
                        <a:t>Feature candidates for Frankfurt</a:t>
                      </a:r>
                    </a:p>
                    <a:p>
                      <a:pPr marL="628650" lvl="1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highlight>
                            <a:srgbClr val="FFFF00"/>
                          </a:highlight>
                        </a:rPr>
                        <a:t>VNFM Adapter exposes its NBI to any VNFM Adapter client</a:t>
                      </a:r>
                    </a:p>
                    <a:p>
                      <a:pPr marL="628650" lvl="1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highlight>
                            <a:srgbClr val="FFFF00"/>
                          </a:highlight>
                        </a:rPr>
                        <a:t>Package Management of SOL004 including SOL001, based on SOL005 and SOL003</a:t>
                      </a:r>
                    </a:p>
                    <a:p>
                      <a:pPr marL="628650" lvl="1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highlight>
                            <a:srgbClr val="FFFF00"/>
                          </a:highlight>
                        </a:rPr>
                        <a:t>Mapping between </a:t>
                      </a:r>
                      <a:r>
                        <a:rPr lang="en-US" sz="1200" dirty="0" err="1">
                          <a:highlight>
                            <a:srgbClr val="FFFF00"/>
                          </a:highlight>
                        </a:rPr>
                        <a:t>ScalingAspect+Delta</a:t>
                      </a:r>
                      <a:r>
                        <a:rPr lang="en-US" sz="1200" dirty="0">
                          <a:highlight>
                            <a:srgbClr val="FFFF00"/>
                          </a:highlight>
                        </a:rPr>
                        <a:t> and VF-Module for Scaling</a:t>
                      </a:r>
                    </a:p>
                    <a:p>
                      <a:pPr marL="628650" lvl="1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highlight>
                            <a:srgbClr val="FFFF00"/>
                          </a:highlight>
                        </a:rPr>
                        <a:t>Policy-based Scaling (with VNF Indicator &amp; VES event handling)</a:t>
                      </a:r>
                    </a:p>
                    <a:p>
                      <a:pPr marL="628650" lvl="1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highlight>
                            <a:srgbClr val="FFFF00"/>
                          </a:highlight>
                        </a:rPr>
                        <a:t>SO ETSI Catalog DB handling for NS and VNF packages</a:t>
                      </a:r>
                    </a:p>
                    <a:p>
                      <a:pPr marL="628650" lvl="1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highlight>
                            <a:srgbClr val="FFFF00"/>
                          </a:highlight>
                        </a:rPr>
                        <a:t>Addition of ETSI SOL003 operations (Modify, Scale, Operation Status, FM, PM, Heal, VNF Indicator, Grant enhancement, &amp; retry, rollback, failing, cancelling, Resource Quota Available Notification – to be determined for operation selections and priorities)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177312"/>
                  </a:ext>
                </a:extLst>
              </a:tr>
              <a:tr h="620636">
                <a:tc>
                  <a:txBody>
                    <a:bodyPr/>
                    <a:lstStyle/>
                    <a:p>
                      <a:r>
                        <a:rPr lang="en-US" sz="1400" dirty="0">
                          <a:highlight>
                            <a:srgbClr val="FFFF00"/>
                          </a:highlight>
                        </a:rPr>
                        <a:t>Other Related Feature Requests (SDC Enhancement Requests) for El Alto or Frankfurt</a:t>
                      </a:r>
                    </a:p>
                    <a:p>
                      <a:pPr marL="628650" lvl="1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highlight>
                            <a:srgbClr val="FFFF00"/>
                          </a:highlight>
                        </a:rPr>
                        <a:t>SOL004 VNF onboarding and distribution support (SDC-2072, SDC-2282)</a:t>
                      </a:r>
                    </a:p>
                    <a:p>
                      <a:pPr marL="628650" lvl="1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highlight>
                            <a:srgbClr val="FFFF00"/>
                          </a:highlight>
                        </a:rPr>
                        <a:t>Mapping between SOL001 VNFD to SDC AID DM, including </a:t>
                      </a:r>
                      <a:r>
                        <a:rPr lang="en-US" sz="1200" dirty="0" err="1">
                          <a:highlight>
                            <a:srgbClr val="FFFF00"/>
                          </a:highlight>
                        </a:rPr>
                        <a:t>ScalingAspect+Delta</a:t>
                      </a:r>
                      <a:r>
                        <a:rPr lang="en-US" sz="1200" dirty="0">
                          <a:highlight>
                            <a:srgbClr val="FFFF00"/>
                          </a:highlight>
                        </a:rPr>
                        <a:t> and VF-Module - Not all VNFD needs to be transformed to the SDC AID DM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6567971"/>
                  </a:ext>
                </a:extLst>
              </a:tr>
            </a:tbl>
          </a:graphicData>
        </a:graphic>
      </p:graphicFrame>
      <p:pic>
        <p:nvPicPr>
          <p:cNvPr id="6" name="Graphic 5" descr="Presentation with checklist">
            <a:extLst>
              <a:ext uri="{FF2B5EF4-FFF2-40B4-BE49-F238E27FC236}">
                <a16:creationId xmlns:a16="http://schemas.microsoft.com/office/drawing/2014/main" id="{F6317458-C87B-404A-9957-88354F0EA7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111504" y="197831"/>
            <a:ext cx="4572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8152103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596EC09-179B-5540-A0DD-DEF5CCF7C5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53491" y="1371217"/>
            <a:ext cx="8282298" cy="4949341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9E36A03-CDD2-4A8B-9943-A594A40C1B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C9CD605-947A-3C4E-98CB-B055F943FEB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alpha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alpha val="50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CC853B-AB60-4164-AE18-035F9827A0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SOL003 VNFM Adapter Architecture For Frankfurt</a:t>
            </a:r>
          </a:p>
        </p:txBody>
      </p:sp>
      <p:pic>
        <p:nvPicPr>
          <p:cNvPr id="17" name="Graphic 16" descr="Gears">
            <a:extLst>
              <a:ext uri="{FF2B5EF4-FFF2-40B4-BE49-F238E27FC236}">
                <a16:creationId xmlns:a16="http://schemas.microsoft.com/office/drawing/2014/main" id="{7A791956-F74F-1E45-84E3-4C5A0687D40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281639" y="197831"/>
            <a:ext cx="440098" cy="440098"/>
          </a:xfrm>
          <a:prstGeom prst="rect">
            <a:avLst/>
          </a:prstGeom>
        </p:spPr>
      </p:pic>
      <p:sp>
        <p:nvSpPr>
          <p:cNvPr id="22" name="Text Placeholder 3">
            <a:extLst>
              <a:ext uri="{FF2B5EF4-FFF2-40B4-BE49-F238E27FC236}">
                <a16:creationId xmlns:a16="http://schemas.microsoft.com/office/drawing/2014/main" id="{65F44250-CF50-B04F-85E2-A054F0492B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6211" y="1172696"/>
            <a:ext cx="3831327" cy="5206805"/>
          </a:xfrm>
        </p:spPr>
        <p:txBody>
          <a:bodyPr>
            <a:noAutofit/>
          </a:bodyPr>
          <a:lstStyle/>
          <a:p>
            <a:pPr>
              <a:buFont typeface="+mj-lt"/>
              <a:buAutoNum type="arabicPeriod"/>
            </a:pPr>
            <a:r>
              <a:rPr lang="en-US" sz="1200" dirty="0"/>
              <a:t>VNFM Adapter exposes its NBI to any VNFM Adapter client</a:t>
            </a:r>
          </a:p>
          <a:p>
            <a:pPr>
              <a:buFont typeface="+mj-lt"/>
              <a:buAutoNum type="arabicPeriod"/>
            </a:pPr>
            <a:r>
              <a:rPr lang="en-US" sz="1200" dirty="0"/>
              <a:t>Interfaces are refactored to be generic (accessed by other ONAP/External components) - TBD</a:t>
            </a:r>
          </a:p>
          <a:p>
            <a:pPr>
              <a:buFont typeface="+mj-lt"/>
              <a:buAutoNum type="arabicPeriod"/>
            </a:pPr>
            <a:r>
              <a:rPr lang="en-US" sz="1200" dirty="0"/>
              <a:t>SDC CSAR including the SDC internal model and the vendor original SOL004 package is supported</a:t>
            </a:r>
          </a:p>
          <a:p>
            <a:pPr>
              <a:buFont typeface="+mj-lt"/>
              <a:buAutoNum type="arabicPeriod"/>
            </a:pPr>
            <a:r>
              <a:rPr lang="en-US" sz="1200" dirty="0"/>
              <a:t>SO leverages ETSI Catalog </a:t>
            </a:r>
            <a:r>
              <a:rPr lang="en-US" sz="1200" dirty="0" err="1"/>
              <a:t>Microserve</a:t>
            </a:r>
            <a:r>
              <a:rPr lang="en-US" sz="1200" dirty="0"/>
              <a:t> for ETSI-based NS, VNF and PNF</a:t>
            </a:r>
          </a:p>
          <a:p>
            <a:pPr>
              <a:buFont typeface="+mj-lt"/>
              <a:buAutoNum type="arabicPeriod"/>
            </a:pPr>
            <a:r>
              <a:rPr lang="en-US" sz="1200" dirty="0"/>
              <a:t>VNFM Adapter retrieves VNF package from Catalog Manager</a:t>
            </a:r>
          </a:p>
          <a:p>
            <a:pPr>
              <a:buFont typeface="+mj-lt"/>
              <a:buAutoNum type="arabicPeriod"/>
            </a:pPr>
            <a:r>
              <a:rPr lang="en-US" sz="1200" dirty="0"/>
              <a:t>VNFM Adapter Client uses MSB to locate the VNFM Adapter</a:t>
            </a:r>
          </a:p>
          <a:p>
            <a:pPr>
              <a:buFont typeface="+mj-lt"/>
              <a:buAutoNum type="arabicPeriod"/>
            </a:pPr>
            <a:r>
              <a:rPr lang="en-US" sz="1200" dirty="0"/>
              <a:t>VNFM Adapter locates a VNFM based on a better VNFM locating mechanism</a:t>
            </a:r>
          </a:p>
          <a:p>
            <a:pPr>
              <a:buFont typeface="+mj-lt"/>
              <a:buAutoNum type="arabicPeriod"/>
            </a:pPr>
            <a:r>
              <a:rPr lang="en-US" sz="1200" dirty="0"/>
              <a:t>VNFM Adapter and SVNFM support additional SOL003 operations, possibly including modification for configuration</a:t>
            </a:r>
          </a:p>
          <a:p>
            <a:pPr>
              <a:buFont typeface="+mj-lt"/>
              <a:buAutoNum type="arabicPeriod"/>
            </a:pPr>
            <a:r>
              <a:rPr lang="en-US" sz="1200" dirty="0"/>
              <a:t>VNFM Adapter and SVNFM support authentication and authorization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200" dirty="0"/>
              <a:t>AAF will be used for authentication and authorization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200" dirty="0"/>
              <a:t>But, vendor SVNFMs may use their own AA mechanism</a:t>
            </a:r>
          </a:p>
          <a:p>
            <a:pPr>
              <a:buFont typeface="+mj-lt"/>
              <a:buAutoNum type="arabicPeriod"/>
            </a:pPr>
            <a:endParaRPr lang="en-US" sz="1200" dirty="0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D5425890-BCAE-BA44-A45B-309F827D46E0}"/>
              </a:ext>
            </a:extLst>
          </p:cNvPr>
          <p:cNvSpPr/>
          <p:nvPr/>
        </p:nvSpPr>
        <p:spPr>
          <a:xfrm>
            <a:off x="7472067" y="2856780"/>
            <a:ext cx="243840" cy="251599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1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86E295A2-26D2-8346-9542-0C48453B41C5}"/>
              </a:ext>
            </a:extLst>
          </p:cNvPr>
          <p:cNvSpPr/>
          <p:nvPr/>
        </p:nvSpPr>
        <p:spPr>
          <a:xfrm>
            <a:off x="4327655" y="3402733"/>
            <a:ext cx="243840" cy="251599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3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C7FEF864-9C7B-1C43-8958-008A9C78A1FD}"/>
              </a:ext>
            </a:extLst>
          </p:cNvPr>
          <p:cNvSpPr/>
          <p:nvPr/>
        </p:nvSpPr>
        <p:spPr>
          <a:xfrm>
            <a:off x="4449575" y="5116772"/>
            <a:ext cx="243840" cy="251599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4</a:t>
            </a: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3B6FBD16-BD14-5949-AF6C-E22F4301E343}"/>
              </a:ext>
            </a:extLst>
          </p:cNvPr>
          <p:cNvSpPr/>
          <p:nvPr/>
        </p:nvSpPr>
        <p:spPr>
          <a:xfrm>
            <a:off x="6315355" y="1356691"/>
            <a:ext cx="243840" cy="251599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6</a:t>
            </a: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420029D4-43E9-9D44-9C3D-BE9E95063C2D}"/>
              </a:ext>
            </a:extLst>
          </p:cNvPr>
          <p:cNvSpPr/>
          <p:nvPr/>
        </p:nvSpPr>
        <p:spPr>
          <a:xfrm>
            <a:off x="7067702" y="4953609"/>
            <a:ext cx="243840" cy="251599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5</a:t>
            </a: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54524001-C03F-F24A-885A-4C31397E004A}"/>
              </a:ext>
            </a:extLst>
          </p:cNvPr>
          <p:cNvSpPr/>
          <p:nvPr/>
        </p:nvSpPr>
        <p:spPr>
          <a:xfrm>
            <a:off x="7205041" y="3395769"/>
            <a:ext cx="243840" cy="251599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2</a:t>
            </a: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0329E42D-D6C1-B847-B9B1-B394BDE1A1D3}"/>
              </a:ext>
            </a:extLst>
          </p:cNvPr>
          <p:cNvSpPr/>
          <p:nvPr/>
        </p:nvSpPr>
        <p:spPr>
          <a:xfrm>
            <a:off x="8171944" y="1314519"/>
            <a:ext cx="243840" cy="251599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7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3F7AB4FD-B061-4445-B378-3CD02F5F9990}"/>
              </a:ext>
            </a:extLst>
          </p:cNvPr>
          <p:cNvSpPr/>
          <p:nvPr/>
        </p:nvSpPr>
        <p:spPr>
          <a:xfrm>
            <a:off x="8958613" y="3063885"/>
            <a:ext cx="243840" cy="251599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8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B8B2C088-61A4-DD45-BFEE-921D375F2F1A}"/>
              </a:ext>
            </a:extLst>
          </p:cNvPr>
          <p:cNvSpPr/>
          <p:nvPr/>
        </p:nvSpPr>
        <p:spPr>
          <a:xfrm>
            <a:off x="8958613" y="3642734"/>
            <a:ext cx="243840" cy="251599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42770722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9E36A03-CDD2-4A8B-9943-A594A40C1B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CC853B-AB60-4164-AE18-035F9827A0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SDC VNF/PNF Onboarding Enhancement and Distribution</a:t>
            </a:r>
          </a:p>
        </p:txBody>
      </p:sp>
      <p:pic>
        <p:nvPicPr>
          <p:cNvPr id="8" name="Graphic 7" descr="Playbook">
            <a:extLst>
              <a:ext uri="{FF2B5EF4-FFF2-40B4-BE49-F238E27FC236}">
                <a16:creationId xmlns:a16="http://schemas.microsoft.com/office/drawing/2014/main" id="{D094BD48-511B-4149-930E-003B01079A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39140" y="190229"/>
            <a:ext cx="466994" cy="466994"/>
          </a:xfrm>
          <a:prstGeom prst="rect">
            <a:avLst/>
          </a:prstGeom>
        </p:spPr>
      </p:pic>
      <p:sp>
        <p:nvSpPr>
          <p:cNvPr id="270" name="Text Placeholder 3">
            <a:extLst>
              <a:ext uri="{FF2B5EF4-FFF2-40B4-BE49-F238E27FC236}">
                <a16:creationId xmlns:a16="http://schemas.microsoft.com/office/drawing/2014/main" id="{15C35458-11C4-6F45-9AF4-DBEA8A292BC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4841" y="1036948"/>
            <a:ext cx="6658047" cy="5467240"/>
          </a:xfrm>
          <a:effectLst/>
        </p:spPr>
        <p:txBody>
          <a:bodyPr>
            <a:noAutofit/>
          </a:bodyPr>
          <a:lstStyle/>
          <a:p>
            <a:r>
              <a:rPr lang="en-US" sz="1200" dirty="0"/>
              <a:t>SDC takes the vendor provided package and adds some files or changes files and meta data according to SDC procedure.</a:t>
            </a:r>
          </a:p>
          <a:p>
            <a:r>
              <a:rPr lang="en-US" sz="1200" dirty="0"/>
              <a:t>Enhancement (Ericsson contribution) was made to the SDC Dublin to support SOL004 PNF onboarding with .zip and .</a:t>
            </a:r>
            <a:r>
              <a:rPr lang="en-US" sz="1200" dirty="0" err="1"/>
              <a:t>csar</a:t>
            </a:r>
            <a:r>
              <a:rPr lang="en-US" sz="1200" dirty="0"/>
              <a:t> file extensions.</a:t>
            </a:r>
          </a:p>
          <a:p>
            <a:pPr lvl="1"/>
            <a:r>
              <a:rPr lang="en-US" sz="1200" dirty="0"/>
              <a:t>The enhancement can be used for VNF onboarding – it is being tested.</a:t>
            </a:r>
          </a:p>
          <a:p>
            <a:pPr lvl="1"/>
            <a:r>
              <a:rPr lang="en-US" sz="1200" dirty="0"/>
              <a:t>SDC VSP and Resource </a:t>
            </a:r>
            <a:r>
              <a:rPr lang="en-US" sz="1200" dirty="0" err="1"/>
              <a:t>csar</a:t>
            </a:r>
            <a:r>
              <a:rPr lang="en-US" sz="1200" dirty="0"/>
              <a:t> files have the ONBOARDING_PACKAGE, which contains the original vendor VNF package.</a:t>
            </a:r>
          </a:p>
          <a:p>
            <a:pPr lvl="2"/>
            <a:r>
              <a:rPr lang="en-US" sz="1200" dirty="0"/>
              <a:t>The VNFM and external NFVO use the original vendor VNF/NS packages.</a:t>
            </a:r>
          </a:p>
          <a:p>
            <a:r>
              <a:rPr lang="en-US" sz="1200" dirty="0"/>
              <a:t>At onboarding, SDC checks the file extension and performs the following procedures</a:t>
            </a:r>
          </a:p>
          <a:p>
            <a:pPr lvl="1">
              <a:buFont typeface="+mj-lt"/>
              <a:buAutoNum type="arabicPeriod"/>
            </a:pPr>
            <a:r>
              <a:rPr lang="en-US" sz="1200" dirty="0"/>
              <a:t>If the file is .zip, SDC unzips</a:t>
            </a:r>
          </a:p>
          <a:p>
            <a:pPr lvl="2">
              <a:buFont typeface="+mj-lt"/>
              <a:buAutoNum type="arabicPeriod"/>
            </a:pPr>
            <a:r>
              <a:rPr lang="en-US" sz="1200" dirty="0"/>
              <a:t>If it has .cert &amp; .</a:t>
            </a:r>
            <a:r>
              <a:rPr lang="en-US" sz="1200" dirty="0" err="1"/>
              <a:t>cms</a:t>
            </a:r>
            <a:r>
              <a:rPr lang="en-US" sz="1200" dirty="0"/>
              <a:t>, it is a package with security and security validation will be performed.</a:t>
            </a:r>
          </a:p>
          <a:p>
            <a:pPr lvl="2">
              <a:buFont typeface="+mj-lt"/>
              <a:buAutoNum type="arabicPeriod"/>
            </a:pPr>
            <a:r>
              <a:rPr lang="en-US" sz="1200" dirty="0"/>
              <a:t>If it does not include .cert &amp; .</a:t>
            </a:r>
            <a:r>
              <a:rPr lang="en-US" sz="1200" dirty="0" err="1"/>
              <a:t>cms</a:t>
            </a:r>
            <a:r>
              <a:rPr lang="en-US" sz="1200" dirty="0"/>
              <a:t>, it is an existing Heat template onboarding, and SDC follows the Heat template onboarding procedure</a:t>
            </a:r>
          </a:p>
          <a:p>
            <a:pPr lvl="1">
              <a:buFont typeface="+mj-lt"/>
              <a:buAutoNum type="arabicPeriod"/>
            </a:pPr>
            <a:r>
              <a:rPr lang="en-US" sz="1200" dirty="0"/>
              <a:t>If the file is .</a:t>
            </a:r>
            <a:r>
              <a:rPr lang="en-US" sz="1200" dirty="0" err="1"/>
              <a:t>csar</a:t>
            </a:r>
            <a:r>
              <a:rPr lang="en-US" sz="1200" dirty="0"/>
              <a:t>, it is a package without security.</a:t>
            </a:r>
          </a:p>
          <a:p>
            <a:pPr lvl="1">
              <a:buFont typeface="+mj-lt"/>
              <a:buAutoNum type="arabicPeriod"/>
            </a:pPr>
            <a:r>
              <a:rPr lang="en-US" sz="1200" dirty="0"/>
              <a:t>Next, SDC will check the </a:t>
            </a:r>
            <a:r>
              <a:rPr lang="en-US" sz="1200" dirty="0" err="1"/>
              <a:t>TOSCA.meta</a:t>
            </a:r>
            <a:r>
              <a:rPr lang="en-US" sz="1200" dirty="0"/>
              <a:t> file. </a:t>
            </a:r>
          </a:p>
          <a:p>
            <a:pPr lvl="1">
              <a:buFont typeface="+mj-lt"/>
              <a:buAutoNum type="arabicPeriod"/>
            </a:pPr>
            <a:r>
              <a:rPr lang="en-US" sz="1200" dirty="0"/>
              <a:t>If it contains SOL004v2.?.1 keywords, the package will be handled as SOL004v2.?.1.</a:t>
            </a:r>
          </a:p>
          <a:p>
            <a:pPr lvl="1">
              <a:buFont typeface="+mj-lt"/>
              <a:buAutoNum type="arabicPeriod"/>
            </a:pPr>
            <a:r>
              <a:rPr lang="en-US" sz="1200" dirty="0"/>
              <a:t>Otherwise, it will be handled as existing TOSCA (non SOL004) package onboarding which will not have the ONBOARDING_PACKAGE artifact.</a:t>
            </a:r>
          </a:p>
          <a:p>
            <a:r>
              <a:rPr lang="en-US" sz="1200" dirty="0"/>
              <a:t>Distribution of vendor VNF packages with certificates and signatures to SVFNM need to be sorted out.</a:t>
            </a:r>
          </a:p>
          <a:p>
            <a:r>
              <a:rPr lang="en-US" sz="1200" dirty="0"/>
              <a:t>Note: </a:t>
            </a:r>
          </a:p>
          <a:p>
            <a:pPr lvl="1">
              <a:buFont typeface="+mj-lt"/>
              <a:buAutoNum type="arabicPeriod"/>
            </a:pPr>
            <a:r>
              <a:rPr lang="en-US" sz="1200" dirty="0"/>
              <a:t>currently, VF-C supports CSAR-format without certificate or signature – TBD</a:t>
            </a:r>
          </a:p>
          <a:p>
            <a:pPr lvl="1">
              <a:buFont typeface="+mj-lt"/>
              <a:buAutoNum type="arabicPeriod"/>
            </a:pPr>
            <a:r>
              <a:rPr lang="en-US" sz="1200" dirty="0"/>
              <a:t>SOL003 Adapter needs to support ETSI package management – see next pages</a:t>
            </a:r>
          </a:p>
          <a:p>
            <a:pPr lvl="1">
              <a:buFont typeface="+mj-lt"/>
              <a:buAutoNum type="arabicPeriod"/>
            </a:pPr>
            <a:r>
              <a:rPr lang="en-US" sz="1200" dirty="0"/>
              <a:t>Mapping SOL001 VNFD into SDC AID DM is not yet defined.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7415B133-2D09-BB45-8A82-69BD8F3AF736}"/>
              </a:ext>
            </a:extLst>
          </p:cNvPr>
          <p:cNvGrpSpPr/>
          <p:nvPr/>
        </p:nvGrpSpPr>
        <p:grpSpPr>
          <a:xfrm>
            <a:off x="6820194" y="1461151"/>
            <a:ext cx="5052189" cy="1593328"/>
            <a:chOff x="3364591" y="1213816"/>
            <a:chExt cx="8456570" cy="212445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EEC13C76-B2A3-0A4B-824E-AAFD24C44A9D}"/>
                </a:ext>
              </a:extLst>
            </p:cNvPr>
            <p:cNvGrpSpPr/>
            <p:nvPr/>
          </p:nvGrpSpPr>
          <p:grpSpPr>
            <a:xfrm>
              <a:off x="3364591" y="1490815"/>
              <a:ext cx="8456570" cy="1847456"/>
              <a:chOff x="3364591" y="1339983"/>
              <a:chExt cx="8456570" cy="1847456"/>
            </a:xfrm>
          </p:grpSpPr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32788F5F-0EEF-DA47-867E-8AB7D544804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364591" y="1339983"/>
                <a:ext cx="8341543" cy="1847456"/>
              </a:xfrm>
              <a:prstGeom prst="rect">
                <a:avLst/>
              </a:prstGeom>
            </p:spPr>
          </p:pic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5A748AB8-5957-B746-BF1C-986E00930720}"/>
                  </a:ext>
                </a:extLst>
              </p:cNvPr>
              <p:cNvSpPr/>
              <p:nvPr/>
            </p:nvSpPr>
            <p:spPr>
              <a:xfrm>
                <a:off x="6495068" y="1428574"/>
                <a:ext cx="2356701" cy="315386"/>
              </a:xfrm>
              <a:prstGeom prst="ellipse">
                <a:avLst/>
              </a:prstGeom>
              <a:no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highlight>
                    <a:srgbClr val="FFFF00"/>
                  </a:highlight>
                </a:endParaRPr>
              </a:p>
            </p:txBody>
          </p:sp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89A6278C-0F41-9347-AA30-B9ACD05D405D}"/>
                  </a:ext>
                </a:extLst>
              </p:cNvPr>
              <p:cNvSpPr/>
              <p:nvPr/>
            </p:nvSpPr>
            <p:spPr>
              <a:xfrm>
                <a:off x="9464460" y="2000213"/>
                <a:ext cx="2356701" cy="315386"/>
              </a:xfrm>
              <a:prstGeom prst="ellipse">
                <a:avLst/>
              </a:prstGeom>
              <a:no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highlight>
                    <a:srgbClr val="FFFF00"/>
                  </a:highlight>
                </a:endParaRPr>
              </a:p>
            </p:txBody>
          </p: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AB25BF8C-9123-6B48-874B-DFA34B4F27D5}"/>
                </a:ext>
              </a:extLst>
            </p:cNvPr>
            <p:cNvSpPr txBox="1"/>
            <p:nvPr/>
          </p:nvSpPr>
          <p:spPr>
            <a:xfrm>
              <a:off x="7180585" y="1217452"/>
              <a:ext cx="70955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VSP </a:t>
              </a:r>
              <a:r>
                <a:rPr lang="en-US" sz="1200" dirty="0" err="1"/>
                <a:t>csar</a:t>
              </a:r>
              <a:endParaRPr lang="en-US" sz="1200" dirty="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CD3F9D2-ED9A-8E4A-8256-82E0B96397A2}"/>
                </a:ext>
              </a:extLst>
            </p:cNvPr>
            <p:cNvSpPr txBox="1"/>
            <p:nvPr/>
          </p:nvSpPr>
          <p:spPr>
            <a:xfrm>
              <a:off x="10208357" y="1213816"/>
              <a:ext cx="104695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Resource </a:t>
              </a:r>
              <a:r>
                <a:rPr lang="en-US" sz="1200" dirty="0" err="1"/>
                <a:t>csar</a:t>
              </a:r>
              <a:endParaRPr lang="en-US" sz="1200" dirty="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40B70F32-8BF6-C04D-B958-3B341B5C0033}"/>
                </a:ext>
              </a:extLst>
            </p:cNvPr>
            <p:cNvSpPr txBox="1"/>
            <p:nvPr/>
          </p:nvSpPr>
          <p:spPr>
            <a:xfrm>
              <a:off x="3686018" y="1221087"/>
              <a:ext cx="168469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Onboarding vendor </a:t>
              </a:r>
              <a:r>
                <a:rPr lang="en-US" sz="1200" dirty="0" err="1"/>
                <a:t>csar</a:t>
              </a:r>
              <a:endParaRPr lang="en-US" sz="1200" dirty="0"/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A478A948-61A3-7E4C-9942-96BBA206DA5A}"/>
              </a:ext>
            </a:extLst>
          </p:cNvPr>
          <p:cNvGrpSpPr/>
          <p:nvPr/>
        </p:nvGrpSpPr>
        <p:grpSpPr>
          <a:xfrm>
            <a:off x="6755438" y="3182567"/>
            <a:ext cx="4717199" cy="1619551"/>
            <a:chOff x="6755438" y="3323972"/>
            <a:chExt cx="4717199" cy="1619551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6B09780D-76F4-4847-9FE2-8D8072D31CD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755438" y="3557943"/>
              <a:ext cx="4717199" cy="1385580"/>
            </a:xfrm>
            <a:prstGeom prst="rect">
              <a:avLst/>
            </a:prstGeom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AA98F285-15AC-5441-BD00-E2C692231739}"/>
                </a:ext>
              </a:extLst>
            </p:cNvPr>
            <p:cNvSpPr txBox="1"/>
            <p:nvPr/>
          </p:nvSpPr>
          <p:spPr>
            <a:xfrm>
              <a:off x="6786527" y="3323972"/>
              <a:ext cx="370646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Supported VNF Package security in SDC Dublin – option 2</a:t>
              </a:r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63BCF196-569C-8048-A913-B621C7E6635E}"/>
              </a:ext>
            </a:extLst>
          </p:cNvPr>
          <p:cNvGrpSpPr/>
          <p:nvPr/>
        </p:nvGrpSpPr>
        <p:grpSpPr>
          <a:xfrm>
            <a:off x="6829621" y="4884367"/>
            <a:ext cx="3803665" cy="1508573"/>
            <a:chOff x="6829621" y="4884367"/>
            <a:chExt cx="3803665" cy="1508573"/>
          </a:xfrm>
        </p:grpSpPr>
        <p:sp>
          <p:nvSpPr>
            <p:cNvPr id="25" name="Rounded Rectangle 24">
              <a:extLst>
                <a:ext uri="{FF2B5EF4-FFF2-40B4-BE49-F238E27FC236}">
                  <a16:creationId xmlns:a16="http://schemas.microsoft.com/office/drawing/2014/main" id="{AC279C54-0102-8044-BB4A-5B53D3820273}"/>
                </a:ext>
              </a:extLst>
            </p:cNvPr>
            <p:cNvSpPr/>
            <p:nvPr/>
          </p:nvSpPr>
          <p:spPr>
            <a:xfrm>
              <a:off x="7012223" y="5175315"/>
              <a:ext cx="774317" cy="339365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/>
                <a:t>SDC</a:t>
              </a:r>
            </a:p>
          </p:txBody>
        </p:sp>
        <p:sp>
          <p:nvSpPr>
            <p:cNvPr id="27" name="Rounded Rectangle 26">
              <a:extLst>
                <a:ext uri="{FF2B5EF4-FFF2-40B4-BE49-F238E27FC236}">
                  <a16:creationId xmlns:a16="http://schemas.microsoft.com/office/drawing/2014/main" id="{BC7BFB24-2496-7140-98D7-3848A4212DA0}"/>
                </a:ext>
              </a:extLst>
            </p:cNvPr>
            <p:cNvSpPr/>
            <p:nvPr/>
          </p:nvSpPr>
          <p:spPr>
            <a:xfrm>
              <a:off x="8382218" y="5175314"/>
              <a:ext cx="1044586" cy="461915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28" name="Rounded Rectangle 27">
              <a:extLst>
                <a:ext uri="{FF2B5EF4-FFF2-40B4-BE49-F238E27FC236}">
                  <a16:creationId xmlns:a16="http://schemas.microsoft.com/office/drawing/2014/main" id="{E138ECD9-E389-B940-B9EF-02C6A9F809F0}"/>
                </a:ext>
              </a:extLst>
            </p:cNvPr>
            <p:cNvSpPr/>
            <p:nvPr/>
          </p:nvSpPr>
          <p:spPr>
            <a:xfrm>
              <a:off x="9858969" y="5175314"/>
              <a:ext cx="774317" cy="339365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/>
                <a:t>VF-C</a:t>
              </a:r>
            </a:p>
          </p:txBody>
        </p:sp>
        <p:sp>
          <p:nvSpPr>
            <p:cNvPr id="29" name="Rounded Rectangle 28">
              <a:extLst>
                <a:ext uri="{FF2B5EF4-FFF2-40B4-BE49-F238E27FC236}">
                  <a16:creationId xmlns:a16="http://schemas.microsoft.com/office/drawing/2014/main" id="{3739CD87-95C5-4341-A865-0A758FE53B23}"/>
                </a:ext>
              </a:extLst>
            </p:cNvPr>
            <p:cNvSpPr/>
            <p:nvPr/>
          </p:nvSpPr>
          <p:spPr>
            <a:xfrm>
              <a:off x="8537610" y="5458116"/>
              <a:ext cx="774317" cy="339365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/>
                <a:t>SOL003</a:t>
              </a:r>
            </a:p>
            <a:p>
              <a:pPr algn="ctr"/>
              <a:r>
                <a:rPr lang="en-US" sz="1000" dirty="0"/>
                <a:t>Adapter</a:t>
              </a:r>
            </a:p>
          </p:txBody>
        </p:sp>
        <p:sp>
          <p:nvSpPr>
            <p:cNvPr id="30" name="Rounded Rectangle 29">
              <a:extLst>
                <a:ext uri="{FF2B5EF4-FFF2-40B4-BE49-F238E27FC236}">
                  <a16:creationId xmlns:a16="http://schemas.microsoft.com/office/drawing/2014/main" id="{D387C303-532B-FB43-BEEC-A46F36673B0D}"/>
                </a:ext>
              </a:extLst>
            </p:cNvPr>
            <p:cNvSpPr/>
            <p:nvPr/>
          </p:nvSpPr>
          <p:spPr>
            <a:xfrm>
              <a:off x="9858969" y="6035809"/>
              <a:ext cx="774317" cy="339365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/>
                <a:t>SVNFM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02D647ED-CBF4-A840-B2CE-0E7DC56DBB34}"/>
                </a:ext>
              </a:extLst>
            </p:cNvPr>
            <p:cNvSpPr txBox="1"/>
            <p:nvPr/>
          </p:nvSpPr>
          <p:spPr>
            <a:xfrm>
              <a:off x="8382218" y="5148834"/>
              <a:ext cx="32893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schemeClr val="bg1"/>
                  </a:solidFill>
                </a:rPr>
                <a:t>SO</a:t>
              </a:r>
            </a:p>
          </p:txBody>
        </p:sp>
        <p:cxnSp>
          <p:nvCxnSpPr>
            <p:cNvPr id="32" name="Curved Connector 31">
              <a:extLst>
                <a:ext uri="{FF2B5EF4-FFF2-40B4-BE49-F238E27FC236}">
                  <a16:creationId xmlns:a16="http://schemas.microsoft.com/office/drawing/2014/main" id="{12444F54-008F-644E-988E-5B340941D8F0}"/>
                </a:ext>
              </a:extLst>
            </p:cNvPr>
            <p:cNvCxnSpPr>
              <a:cxnSpLocks/>
              <a:stCxn id="25" idx="0"/>
              <a:endCxn id="27" idx="0"/>
            </p:cNvCxnSpPr>
            <p:nvPr/>
          </p:nvCxnSpPr>
          <p:spPr>
            <a:xfrm rot="5400000" flipH="1" flipV="1">
              <a:off x="8151946" y="4422751"/>
              <a:ext cx="1" cy="1505129"/>
            </a:xfrm>
            <a:prstGeom prst="curvedConnector3">
              <a:avLst>
                <a:gd name="adj1" fmla="val 2286010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urved Connector 41">
              <a:extLst>
                <a:ext uri="{FF2B5EF4-FFF2-40B4-BE49-F238E27FC236}">
                  <a16:creationId xmlns:a16="http://schemas.microsoft.com/office/drawing/2014/main" id="{6BB5ED6F-4F32-6349-87E1-60DEF8FACA9F}"/>
                </a:ext>
              </a:extLst>
            </p:cNvPr>
            <p:cNvCxnSpPr>
              <a:cxnSpLocks/>
              <a:stCxn id="29" idx="2"/>
              <a:endCxn id="30" idx="0"/>
            </p:cNvCxnSpPr>
            <p:nvPr/>
          </p:nvCxnSpPr>
          <p:spPr>
            <a:xfrm rot="16200000" flipH="1">
              <a:off x="9466284" y="5255965"/>
              <a:ext cx="238328" cy="1321359"/>
            </a:xfrm>
            <a:prstGeom prst="curved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Cube 45">
              <a:extLst>
                <a:ext uri="{FF2B5EF4-FFF2-40B4-BE49-F238E27FC236}">
                  <a16:creationId xmlns:a16="http://schemas.microsoft.com/office/drawing/2014/main" id="{112765A0-E1DE-4A45-827A-FF52650425B4}"/>
                </a:ext>
              </a:extLst>
            </p:cNvPr>
            <p:cNvSpPr/>
            <p:nvPr/>
          </p:nvSpPr>
          <p:spPr>
            <a:xfrm>
              <a:off x="9442154" y="5797480"/>
              <a:ext cx="242893" cy="264467"/>
            </a:xfrm>
            <a:prstGeom prst="cube">
              <a:avLst/>
            </a:prstGeom>
            <a:solidFill>
              <a:schemeClr val="accent4">
                <a:lumMod val="75000"/>
              </a:schemeClr>
            </a:solidFill>
            <a:ln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1" name="Curved Connector 50">
              <a:extLst>
                <a:ext uri="{FF2B5EF4-FFF2-40B4-BE49-F238E27FC236}">
                  <a16:creationId xmlns:a16="http://schemas.microsoft.com/office/drawing/2014/main" id="{9D35F401-E12B-1B42-875A-4571595E2036}"/>
                </a:ext>
              </a:extLst>
            </p:cNvPr>
            <p:cNvCxnSpPr>
              <a:cxnSpLocks/>
              <a:stCxn id="25" idx="0"/>
              <a:endCxn id="28" idx="0"/>
            </p:cNvCxnSpPr>
            <p:nvPr/>
          </p:nvCxnSpPr>
          <p:spPr>
            <a:xfrm rot="5400000" flipH="1" flipV="1">
              <a:off x="8822755" y="3751942"/>
              <a:ext cx="1" cy="2846746"/>
            </a:xfrm>
            <a:prstGeom prst="curvedConnector3">
              <a:avLst>
                <a:gd name="adj1" fmla="val 2286010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Cube 32">
              <a:extLst>
                <a:ext uri="{FF2B5EF4-FFF2-40B4-BE49-F238E27FC236}">
                  <a16:creationId xmlns:a16="http://schemas.microsoft.com/office/drawing/2014/main" id="{D687CA25-8A02-3046-B9BF-863F273E64C3}"/>
                </a:ext>
              </a:extLst>
            </p:cNvPr>
            <p:cNvSpPr/>
            <p:nvPr/>
          </p:nvSpPr>
          <p:spPr>
            <a:xfrm>
              <a:off x="7957854" y="4884367"/>
              <a:ext cx="242893" cy="264467"/>
            </a:xfrm>
            <a:prstGeom prst="cube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Cube 40">
              <a:extLst>
                <a:ext uri="{FF2B5EF4-FFF2-40B4-BE49-F238E27FC236}">
                  <a16:creationId xmlns:a16="http://schemas.microsoft.com/office/drawing/2014/main" id="{BA54DC4F-D7AE-E547-AAAA-69E9C96AE604}"/>
                </a:ext>
              </a:extLst>
            </p:cNvPr>
            <p:cNvSpPr/>
            <p:nvPr/>
          </p:nvSpPr>
          <p:spPr>
            <a:xfrm>
              <a:off x="9488355" y="4895593"/>
              <a:ext cx="242893" cy="264467"/>
            </a:xfrm>
            <a:prstGeom prst="cube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Cube 53">
              <a:extLst>
                <a:ext uri="{FF2B5EF4-FFF2-40B4-BE49-F238E27FC236}">
                  <a16:creationId xmlns:a16="http://schemas.microsoft.com/office/drawing/2014/main" id="{C4CE98C5-5577-3740-BBA3-C9CCF8A9D8F4}"/>
                </a:ext>
              </a:extLst>
            </p:cNvPr>
            <p:cNvSpPr/>
            <p:nvPr/>
          </p:nvSpPr>
          <p:spPr>
            <a:xfrm>
              <a:off x="9447681" y="5883409"/>
              <a:ext cx="152400" cy="152400"/>
            </a:xfrm>
            <a:prstGeom prst="cub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Cube 54">
              <a:extLst>
                <a:ext uri="{FF2B5EF4-FFF2-40B4-BE49-F238E27FC236}">
                  <a16:creationId xmlns:a16="http://schemas.microsoft.com/office/drawing/2014/main" id="{7BDA5902-F600-334A-B9E9-47A86B30710F}"/>
                </a:ext>
              </a:extLst>
            </p:cNvPr>
            <p:cNvSpPr/>
            <p:nvPr/>
          </p:nvSpPr>
          <p:spPr>
            <a:xfrm>
              <a:off x="6832554" y="5687024"/>
              <a:ext cx="242893" cy="264467"/>
            </a:xfrm>
            <a:prstGeom prst="cube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E638548E-0B13-2C4F-9AB0-444942E886B9}"/>
                </a:ext>
              </a:extLst>
            </p:cNvPr>
            <p:cNvSpPr txBox="1"/>
            <p:nvPr/>
          </p:nvSpPr>
          <p:spPr>
            <a:xfrm>
              <a:off x="7072514" y="5630459"/>
              <a:ext cx="122228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/>
                <a:t>ONAP internal package with the original vendor CSAR/Zip</a:t>
              </a:r>
            </a:p>
          </p:txBody>
        </p:sp>
        <p:sp>
          <p:nvSpPr>
            <p:cNvPr id="57" name="Cube 56">
              <a:extLst>
                <a:ext uri="{FF2B5EF4-FFF2-40B4-BE49-F238E27FC236}">
                  <a16:creationId xmlns:a16="http://schemas.microsoft.com/office/drawing/2014/main" id="{AAC0E8D4-7A68-4241-B0D8-BCDD86D7AA17}"/>
                </a:ext>
              </a:extLst>
            </p:cNvPr>
            <p:cNvSpPr/>
            <p:nvPr/>
          </p:nvSpPr>
          <p:spPr>
            <a:xfrm>
              <a:off x="6829621" y="6128473"/>
              <a:ext cx="242893" cy="264467"/>
            </a:xfrm>
            <a:prstGeom prst="cube">
              <a:avLst/>
            </a:prstGeom>
            <a:solidFill>
              <a:schemeClr val="accent4">
                <a:lumMod val="75000"/>
              </a:schemeClr>
            </a:solidFill>
            <a:ln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8CCBCD52-E6D5-184C-A57E-CA52E94CD023}"/>
                </a:ext>
              </a:extLst>
            </p:cNvPr>
            <p:cNvSpPr txBox="1"/>
            <p:nvPr/>
          </p:nvSpPr>
          <p:spPr>
            <a:xfrm>
              <a:off x="7072514" y="6047151"/>
              <a:ext cx="122228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/>
                <a:t>Vendor package including certificate</a:t>
              </a:r>
            </a:p>
          </p:txBody>
        </p:sp>
        <p:sp>
          <p:nvSpPr>
            <p:cNvPr id="65" name="Cube 64">
              <a:extLst>
                <a:ext uri="{FF2B5EF4-FFF2-40B4-BE49-F238E27FC236}">
                  <a16:creationId xmlns:a16="http://schemas.microsoft.com/office/drawing/2014/main" id="{7AA9EA9D-8E64-F649-A9F4-CC65F9B12AC3}"/>
                </a:ext>
              </a:extLst>
            </p:cNvPr>
            <p:cNvSpPr/>
            <p:nvPr/>
          </p:nvSpPr>
          <p:spPr>
            <a:xfrm>
              <a:off x="8100565" y="6128473"/>
              <a:ext cx="242893" cy="264467"/>
            </a:xfrm>
            <a:prstGeom prst="cub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132FA0DD-C60A-2042-90D5-C00478DE5D47}"/>
                </a:ext>
              </a:extLst>
            </p:cNvPr>
            <p:cNvSpPr txBox="1"/>
            <p:nvPr/>
          </p:nvSpPr>
          <p:spPr>
            <a:xfrm>
              <a:off x="8288528" y="6163247"/>
              <a:ext cx="132136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/>
                <a:t>Vendor package CSAR</a:t>
              </a:r>
            </a:p>
          </p:txBody>
        </p:sp>
      </p:grpSp>
      <p:sp>
        <p:nvSpPr>
          <p:cNvPr id="67" name="TextBox 66">
            <a:extLst>
              <a:ext uri="{FF2B5EF4-FFF2-40B4-BE49-F238E27FC236}">
                <a16:creationId xmlns:a16="http://schemas.microsoft.com/office/drawing/2014/main" id="{CC8D4A15-E074-444B-97E3-B1E3814581D0}"/>
              </a:ext>
            </a:extLst>
          </p:cNvPr>
          <p:cNvSpPr txBox="1"/>
          <p:nvPr/>
        </p:nvSpPr>
        <p:spPr>
          <a:xfrm>
            <a:off x="9539013" y="5485376"/>
            <a:ext cx="292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190733550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3B04EBDF-FAAB-C542-9970-8D3CF776747A}"/>
              </a:ext>
            </a:extLst>
          </p:cNvPr>
          <p:cNvSpPr/>
          <p:nvPr/>
        </p:nvSpPr>
        <p:spPr>
          <a:xfrm>
            <a:off x="6233746" y="5815492"/>
            <a:ext cx="5542865" cy="57071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9E36A03-CDD2-4A8B-9943-A594A40C1B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CC853B-AB60-4164-AE18-035F9827A0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ETSI Package Management Architecture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4BFE0EC-86A7-41A9-A37D-CBD96BD7E95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14068" y="1097280"/>
            <a:ext cx="4889452" cy="520680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200" dirty="0"/>
              <a:t>The diagram depicts a possible package management architecture. It is posted in ONAP Wiki, </a:t>
            </a:r>
            <a:r>
              <a:rPr lang="en-US" sz="1200" dirty="0">
                <a:hlinkClick r:id="rId2"/>
              </a:rPr>
              <a:t>https://wiki.onap.org/display/DW/SOL005+and+SOL003+Package+Management</a:t>
            </a:r>
            <a:endParaRPr lang="en-US" sz="1200" dirty="0"/>
          </a:p>
          <a:p>
            <a:pPr>
              <a:buFont typeface="+mj-lt"/>
              <a:buAutoNum type="arabicPeriod"/>
            </a:pPr>
            <a:r>
              <a:rPr lang="en-US" sz="1200" dirty="0"/>
              <a:t>SDC supports SOL004 VNF/PNF package onboarding, and stores the original vendor VNF/PNF package inside the SDC package – Ericsson contribution in Dublin</a:t>
            </a:r>
          </a:p>
          <a:p>
            <a:pPr lvl="1">
              <a:buFont typeface="+mj-lt"/>
              <a:buAutoNum type="alphaUcPeriod"/>
            </a:pPr>
            <a:r>
              <a:rPr lang="en-US" sz="1200" dirty="0"/>
              <a:t>PNF onboarding was tested</a:t>
            </a:r>
          </a:p>
          <a:p>
            <a:pPr lvl="1">
              <a:buFont typeface="+mj-lt"/>
              <a:buAutoNum type="alphaUcPeriod"/>
            </a:pPr>
            <a:r>
              <a:rPr lang="en-US" sz="1200" dirty="0"/>
              <a:t>VNF onboarding is being tested in El Alto / Frankfurt</a:t>
            </a:r>
          </a:p>
          <a:p>
            <a:pPr>
              <a:buFont typeface="+mj-lt"/>
              <a:buAutoNum type="arabicPeriod"/>
            </a:pPr>
            <a:r>
              <a:rPr lang="en-US" sz="1200" dirty="0"/>
              <a:t>SDC supports VNF/PNF package onboarding and/or accepts VNF/PNF package management interfaces from OSS/BSS via SOL005 Package Management APIs (TBD) </a:t>
            </a:r>
          </a:p>
          <a:p>
            <a:pPr>
              <a:buFont typeface="+mj-lt"/>
              <a:buAutoNum type="arabicPeriod"/>
            </a:pPr>
            <a:r>
              <a:rPr lang="en-US" sz="1200" dirty="0"/>
              <a:t>ONAP Runtime components store SOL004 Packages as needed</a:t>
            </a:r>
          </a:p>
          <a:p>
            <a:pPr lvl="1">
              <a:buFont typeface="+mj-lt"/>
              <a:buAutoNum type="alphaUcPeriod"/>
            </a:pPr>
            <a:r>
              <a:rPr lang="en-US" sz="1200" dirty="0"/>
              <a:t>For the SO case, see the subsequent page, SO ETSI Catalog DB Support for NS, VNF and PNF</a:t>
            </a:r>
          </a:p>
          <a:p>
            <a:pPr>
              <a:buFont typeface="+mj-lt"/>
              <a:buAutoNum type="arabicPeriod"/>
            </a:pPr>
            <a:r>
              <a:rPr lang="en-US" sz="1200" dirty="0"/>
              <a:t>SOL003 VNFM Adapter provides VNFMs Query/Fetch VNF packages/contents/artifacts, Reading VNFD and subscription/notification services – see the following page</a:t>
            </a:r>
          </a:p>
          <a:p>
            <a:pPr>
              <a:buFont typeface="+mj-lt"/>
              <a:buAutoNum type="arabicPeriod"/>
            </a:pPr>
            <a:r>
              <a:rPr lang="en-US" sz="1200" dirty="0"/>
              <a:t>SOL005 Adapter provides NSD/PNFD management and SOL005 VNF package management – see the following page</a:t>
            </a:r>
          </a:p>
          <a:p>
            <a:pPr marL="0" indent="0">
              <a:buNone/>
            </a:pPr>
            <a:r>
              <a:rPr lang="en-US" sz="1200" dirty="0">
                <a:solidFill>
                  <a:srgbClr val="7030A0"/>
                </a:solidFill>
              </a:rPr>
              <a:t>Note: </a:t>
            </a:r>
          </a:p>
          <a:p>
            <a:pPr marL="285750" indent="-285750">
              <a:buFont typeface="+mj-lt"/>
              <a:buAutoNum type="romanUcPeriod"/>
            </a:pPr>
            <a:r>
              <a:rPr lang="en-US" sz="1200" dirty="0">
                <a:solidFill>
                  <a:srgbClr val="7030A0"/>
                </a:solidFill>
              </a:rPr>
              <a:t>SOL007 (NS package) support is under discussion.</a:t>
            </a:r>
          </a:p>
          <a:p>
            <a:pPr marL="285750" indent="-285750">
              <a:buFont typeface="+mj-lt"/>
              <a:buAutoNum type="romanUcPeriod"/>
            </a:pPr>
            <a:r>
              <a:rPr lang="en-US" sz="1200" dirty="0">
                <a:solidFill>
                  <a:srgbClr val="7030A0"/>
                </a:solidFill>
              </a:rPr>
              <a:t>To simplify the package distribution and storage, the Runtime Catalog Manager is suggested for the future.</a:t>
            </a:r>
            <a:endParaRPr lang="en-US" sz="1200" dirty="0"/>
          </a:p>
          <a:p>
            <a:pPr marL="0" indent="0">
              <a:buNone/>
            </a:pPr>
            <a:endParaRPr lang="en-US" sz="1200" dirty="0"/>
          </a:p>
          <a:p>
            <a:pPr lvl="1"/>
            <a:endParaRPr lang="en-US" sz="1200" dirty="0"/>
          </a:p>
        </p:txBody>
      </p:sp>
      <p:pic>
        <p:nvPicPr>
          <p:cNvPr id="8" name="Graphic 7" descr="Playbook">
            <a:extLst>
              <a:ext uri="{FF2B5EF4-FFF2-40B4-BE49-F238E27FC236}">
                <a16:creationId xmlns:a16="http://schemas.microsoft.com/office/drawing/2014/main" id="{3645B4EA-28D1-D348-8D3A-308BE1D6AF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239140" y="190229"/>
            <a:ext cx="466994" cy="466994"/>
          </a:xfrm>
          <a:prstGeom prst="rect">
            <a:avLst/>
          </a:prstGeom>
        </p:spPr>
      </p:pic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0C2620D2-0703-8344-9AA2-8685E5432D23}"/>
              </a:ext>
            </a:extLst>
          </p:cNvPr>
          <p:cNvSpPr/>
          <p:nvPr/>
        </p:nvSpPr>
        <p:spPr>
          <a:xfrm>
            <a:off x="7335720" y="5918731"/>
            <a:ext cx="659423" cy="202223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OSS/BSS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90562F96-B269-164B-BF98-5360F8EAA6E3}"/>
              </a:ext>
            </a:extLst>
          </p:cNvPr>
          <p:cNvSpPr/>
          <p:nvPr/>
        </p:nvSpPr>
        <p:spPr>
          <a:xfrm>
            <a:off x="8558190" y="5918731"/>
            <a:ext cx="659423" cy="202223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NFVO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F35B3965-17C6-9643-AC8D-F253485C93D6}"/>
              </a:ext>
            </a:extLst>
          </p:cNvPr>
          <p:cNvCxnSpPr>
            <a:stCxn id="5" idx="3"/>
            <a:endCxn id="14" idx="1"/>
          </p:cNvCxnSpPr>
          <p:nvPr/>
        </p:nvCxnSpPr>
        <p:spPr>
          <a:xfrm>
            <a:off x="7995143" y="6019843"/>
            <a:ext cx="563047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83D73340-F26B-CD4B-ADDB-636B440DD6AC}"/>
              </a:ext>
            </a:extLst>
          </p:cNvPr>
          <p:cNvSpPr txBox="1"/>
          <p:nvPr/>
        </p:nvSpPr>
        <p:spPr>
          <a:xfrm>
            <a:off x="7995143" y="5815493"/>
            <a:ext cx="58060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accent5"/>
                </a:solidFill>
              </a:rPr>
              <a:t>SOL005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E1A27539-FA15-DC40-B986-171FE1383192}"/>
              </a:ext>
            </a:extLst>
          </p:cNvPr>
          <p:cNvSpPr/>
          <p:nvPr/>
        </p:nvSpPr>
        <p:spPr>
          <a:xfrm>
            <a:off x="9615159" y="5924381"/>
            <a:ext cx="659423" cy="202223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NFVO</a:t>
            </a: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5C6D6A-E27F-CE42-AC88-519A0FF03A62}"/>
              </a:ext>
            </a:extLst>
          </p:cNvPr>
          <p:cNvSpPr/>
          <p:nvPr/>
        </p:nvSpPr>
        <p:spPr>
          <a:xfrm>
            <a:off x="10837629" y="5924381"/>
            <a:ext cx="659423" cy="202223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VNFM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4CAAC781-FB7D-1C46-AC2F-20436175E0B4}"/>
              </a:ext>
            </a:extLst>
          </p:cNvPr>
          <p:cNvCxnSpPr>
            <a:stCxn id="18" idx="3"/>
            <a:endCxn id="19" idx="1"/>
          </p:cNvCxnSpPr>
          <p:nvPr/>
        </p:nvCxnSpPr>
        <p:spPr>
          <a:xfrm>
            <a:off x="10274582" y="6025493"/>
            <a:ext cx="563047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FCF4D373-9386-CC48-AD3A-4BB2D4E68FE3}"/>
              </a:ext>
            </a:extLst>
          </p:cNvPr>
          <p:cNvSpPr txBox="1"/>
          <p:nvPr/>
        </p:nvSpPr>
        <p:spPr>
          <a:xfrm>
            <a:off x="10274582" y="5821143"/>
            <a:ext cx="58060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accent5"/>
                </a:solidFill>
              </a:rPr>
              <a:t>SOL003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EF7364D-3D8E-284B-8911-5525FFA94DB7}"/>
              </a:ext>
            </a:extLst>
          </p:cNvPr>
          <p:cNvSpPr txBox="1"/>
          <p:nvPr/>
        </p:nvSpPr>
        <p:spPr>
          <a:xfrm>
            <a:off x="7482348" y="6150202"/>
            <a:ext cx="15840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tx2"/>
                </a:solidFill>
              </a:rPr>
              <a:t>{SDC, SO, SOL005 Adapter}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3E7ABD4-8F16-3A47-B06E-5FFE2A5928EA}"/>
              </a:ext>
            </a:extLst>
          </p:cNvPr>
          <p:cNvSpPr txBox="1"/>
          <p:nvPr/>
        </p:nvSpPr>
        <p:spPr>
          <a:xfrm>
            <a:off x="9846978" y="6150202"/>
            <a:ext cx="15840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tx2"/>
                </a:solidFill>
              </a:rPr>
              <a:t>{SDC, SO, SOL003 Adapter}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3D718AF5-3BAC-9E4D-8677-F4B6066AE2E7}"/>
              </a:ext>
            </a:extLst>
          </p:cNvPr>
          <p:cNvCxnSpPr>
            <a:cxnSpLocks/>
            <a:stCxn id="23" idx="0"/>
            <a:endCxn id="17" idx="2"/>
          </p:cNvCxnSpPr>
          <p:nvPr/>
        </p:nvCxnSpPr>
        <p:spPr>
          <a:xfrm flipV="1">
            <a:off x="8274392" y="6061714"/>
            <a:ext cx="11055" cy="884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F48876FD-A955-624A-97E2-DC66EAE57FBF}"/>
              </a:ext>
            </a:extLst>
          </p:cNvPr>
          <p:cNvCxnSpPr>
            <a:cxnSpLocks/>
          </p:cNvCxnSpPr>
          <p:nvPr/>
        </p:nvCxnSpPr>
        <p:spPr>
          <a:xfrm flipV="1">
            <a:off x="10540728" y="6086298"/>
            <a:ext cx="11055" cy="884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F2DB59DB-34C5-9641-986A-49E5232591D2}"/>
              </a:ext>
            </a:extLst>
          </p:cNvPr>
          <p:cNvSpPr txBox="1"/>
          <p:nvPr/>
        </p:nvSpPr>
        <p:spPr>
          <a:xfrm>
            <a:off x="6182776" y="5884037"/>
            <a:ext cx="6864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tx2"/>
                </a:solidFill>
              </a:rPr>
              <a:t>ETSI View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6743092-7AC9-854D-A52F-19D4A7C51523}"/>
              </a:ext>
            </a:extLst>
          </p:cNvPr>
          <p:cNvSpPr txBox="1"/>
          <p:nvPr/>
        </p:nvSpPr>
        <p:spPr>
          <a:xfrm>
            <a:off x="6183133" y="6139986"/>
            <a:ext cx="106792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tx2"/>
                </a:solidFill>
              </a:rPr>
              <a:t>ONAP realization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D489163A-C3D8-9A49-8B51-B8E63D478A2A}"/>
              </a:ext>
            </a:extLst>
          </p:cNvPr>
          <p:cNvGrpSpPr/>
          <p:nvPr/>
        </p:nvGrpSpPr>
        <p:grpSpPr>
          <a:xfrm>
            <a:off x="5524106" y="1300899"/>
            <a:ext cx="6532187" cy="4235213"/>
            <a:chOff x="5100484" y="1349829"/>
            <a:chExt cx="6955810" cy="4186283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DC7FB8C2-F419-3044-AF85-36CF152B568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100484" y="1349829"/>
              <a:ext cx="6955810" cy="4186283"/>
            </a:xfrm>
            <a:prstGeom prst="rect">
              <a:avLst/>
            </a:prstGeom>
          </p:spPr>
        </p:pic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AF0B432F-12DF-794D-844B-B3F41BDD53FF}"/>
                </a:ext>
              </a:extLst>
            </p:cNvPr>
            <p:cNvSpPr/>
            <p:nvPr/>
          </p:nvSpPr>
          <p:spPr>
            <a:xfrm>
              <a:off x="9521236" y="2565200"/>
              <a:ext cx="2087288" cy="2076468"/>
            </a:xfrm>
            <a:prstGeom prst="ellipse">
              <a:avLst/>
            </a:prstGeom>
            <a:noFill/>
            <a:ln w="2540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AA0975A7-C952-E044-9D4E-0B39FA87DF62}"/>
                </a:ext>
              </a:extLst>
            </p:cNvPr>
            <p:cNvSpPr/>
            <p:nvPr/>
          </p:nvSpPr>
          <p:spPr>
            <a:xfrm>
              <a:off x="7390964" y="3429000"/>
              <a:ext cx="243840" cy="25159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1</a:t>
              </a:r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9562D6E8-35CF-1D49-89D2-8BDFFCFA97A1}"/>
                </a:ext>
              </a:extLst>
            </p:cNvPr>
            <p:cNvSpPr/>
            <p:nvPr/>
          </p:nvSpPr>
          <p:spPr>
            <a:xfrm>
              <a:off x="6479495" y="2851638"/>
              <a:ext cx="243840" cy="25159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2</a:t>
              </a:r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2C41D1BB-C9C7-0247-837A-D0B2951ED838}"/>
                </a:ext>
              </a:extLst>
            </p:cNvPr>
            <p:cNvSpPr/>
            <p:nvPr/>
          </p:nvSpPr>
          <p:spPr>
            <a:xfrm>
              <a:off x="9187525" y="3428999"/>
              <a:ext cx="243840" cy="25159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3</a:t>
              </a: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A58AE3F4-FF74-8549-AC1A-8422EE6EA35C}"/>
                </a:ext>
              </a:extLst>
            </p:cNvPr>
            <p:cNvSpPr/>
            <p:nvPr/>
          </p:nvSpPr>
          <p:spPr>
            <a:xfrm>
              <a:off x="9989103" y="2640622"/>
              <a:ext cx="243840" cy="25159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4</a:t>
              </a:r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4DA871C9-A8A9-B04F-8BC9-56BCEDC0486C}"/>
                </a:ext>
              </a:extLst>
            </p:cNvPr>
            <p:cNvSpPr/>
            <p:nvPr/>
          </p:nvSpPr>
          <p:spPr>
            <a:xfrm>
              <a:off x="9989103" y="3988778"/>
              <a:ext cx="243840" cy="25159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5</a:t>
              </a:r>
            </a:p>
          </p:txBody>
        </p:sp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15" name="Ink 14">
                  <a:extLst>
                    <a:ext uri="{FF2B5EF4-FFF2-40B4-BE49-F238E27FC236}">
                      <a16:creationId xmlns:a16="http://schemas.microsoft.com/office/drawing/2014/main" id="{D2AC9B50-9433-BB46-98DF-D9CF0FE2B0DF}"/>
                    </a:ext>
                  </a:extLst>
                </p14:cNvPr>
                <p14:cNvContentPartPr/>
                <p14:nvPr/>
              </p14:nvContentPartPr>
              <p14:xfrm>
                <a:off x="6079944" y="3447264"/>
                <a:ext cx="1203840" cy="360"/>
              </p14:xfrm>
            </p:contentPart>
          </mc:Choice>
          <mc:Fallback xmlns="">
            <p:pic>
              <p:nvPicPr>
                <p:cNvPr id="15" name="Ink 14">
                  <a:extLst>
                    <a:ext uri="{FF2B5EF4-FFF2-40B4-BE49-F238E27FC236}">
                      <a16:creationId xmlns:a16="http://schemas.microsoft.com/office/drawing/2014/main" id="{D2AC9B50-9433-BB46-98DF-D9CF0FE2B0DF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6022454" y="3339264"/>
                  <a:ext cx="1318437" cy="21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25" name="Ink 24">
                  <a:extLst>
                    <a:ext uri="{FF2B5EF4-FFF2-40B4-BE49-F238E27FC236}">
                      <a16:creationId xmlns:a16="http://schemas.microsoft.com/office/drawing/2014/main" id="{4BD2011B-5A86-8F44-ACFD-BF4EBE3F65FD}"/>
                    </a:ext>
                  </a:extLst>
                </p14:cNvPr>
                <p14:cNvContentPartPr/>
                <p14:nvPr/>
              </p14:nvContentPartPr>
              <p14:xfrm>
                <a:off x="7326624" y="2940384"/>
                <a:ext cx="3665160" cy="510480"/>
              </p14:xfrm>
            </p:contentPart>
          </mc:Choice>
          <mc:Fallback xmlns="">
            <p:pic>
              <p:nvPicPr>
                <p:cNvPr id="25" name="Ink 24">
                  <a:extLst>
                    <a:ext uri="{FF2B5EF4-FFF2-40B4-BE49-F238E27FC236}">
                      <a16:creationId xmlns:a16="http://schemas.microsoft.com/office/drawing/2014/main" id="{4BD2011B-5A86-8F44-ACFD-BF4EBE3F65FD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7269122" y="2834019"/>
                  <a:ext cx="3779780" cy="72356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27" name="Ink 26">
                  <a:extLst>
                    <a:ext uri="{FF2B5EF4-FFF2-40B4-BE49-F238E27FC236}">
                      <a16:creationId xmlns:a16="http://schemas.microsoft.com/office/drawing/2014/main" id="{E82215DB-2397-D14F-805D-024D51913206}"/>
                    </a:ext>
                  </a:extLst>
                </p14:cNvPr>
                <p14:cNvContentPartPr/>
                <p14:nvPr/>
              </p14:nvContentPartPr>
              <p14:xfrm>
                <a:off x="9638904" y="3435024"/>
                <a:ext cx="1349280" cy="669600"/>
              </p14:xfrm>
            </p:contentPart>
          </mc:Choice>
          <mc:Fallback xmlns="">
            <p:pic>
              <p:nvPicPr>
                <p:cNvPr id="27" name="Ink 26">
                  <a:extLst>
                    <a:ext uri="{FF2B5EF4-FFF2-40B4-BE49-F238E27FC236}">
                      <a16:creationId xmlns:a16="http://schemas.microsoft.com/office/drawing/2014/main" id="{E82215DB-2397-D14F-805D-024D51913206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9581390" y="3328230"/>
                  <a:ext cx="1463925" cy="882833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2589896647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16C03D09-D80D-CB40-813A-74038F6AB1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5711" y="1555423"/>
            <a:ext cx="7397938" cy="4180784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9E36A03-CDD2-4A8B-9943-A594A40C1B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CC853B-AB60-4164-AE18-035F9827A0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ETSI Package and Security via SOL005 and SOL003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4BFE0EC-86A7-41A9-A37D-CBD96BD7E95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97963" y="1097280"/>
            <a:ext cx="4637988" cy="5294093"/>
          </a:xfrm>
        </p:spPr>
        <p:txBody>
          <a:bodyPr>
            <a:noAutofit/>
          </a:bodyPr>
          <a:lstStyle/>
          <a:p>
            <a:r>
              <a:rPr lang="en-US" sz="1200" dirty="0"/>
              <a:t>Requirement: External NFVO and SVNFM need to validate incoming ETSI package</a:t>
            </a:r>
          </a:p>
          <a:p>
            <a:r>
              <a:rPr lang="en-US" sz="1200" dirty="0"/>
              <a:t>Vendor SOL004 VNF Package with certificate and signature is onboarded into SDC</a:t>
            </a:r>
          </a:p>
          <a:p>
            <a:pPr lvl="1"/>
            <a:r>
              <a:rPr lang="en-US" sz="1200" dirty="0"/>
              <a:t>ZIP-format VNF package includes CSAR, Signature and Certificate </a:t>
            </a:r>
          </a:p>
          <a:p>
            <a:r>
              <a:rPr lang="en-US" sz="1200" dirty="0"/>
              <a:t>SDC validates VNF package based on the certificate and signature</a:t>
            </a:r>
          </a:p>
          <a:p>
            <a:r>
              <a:rPr lang="en-US" sz="1200" dirty="0"/>
              <a:t>SDC generates SDC internal model plus the vendor SOL004 package CSAR and ZIP (with certificate and signature) – the supported format is TBD based on the security requirement</a:t>
            </a:r>
          </a:p>
          <a:p>
            <a:r>
              <a:rPr lang="en-US" sz="1200" dirty="0"/>
              <a:t>SO queries the package thru SDC</a:t>
            </a:r>
          </a:p>
          <a:p>
            <a:r>
              <a:rPr lang="en-US" sz="1200" dirty="0"/>
              <a:t>SO stores Service + Non ETSI model</a:t>
            </a:r>
          </a:p>
          <a:p>
            <a:pPr lvl="1"/>
            <a:r>
              <a:rPr lang="en-US" sz="1200" dirty="0"/>
              <a:t>Not all VNFD needs to be transformed to the SDC AID DM - TBD</a:t>
            </a:r>
          </a:p>
          <a:p>
            <a:r>
              <a:rPr lang="en-US" sz="1200" dirty="0"/>
              <a:t>SO stores ETSI / vendor VNF package CSAR or ZIP – the supported format is TBD based on the security requirement</a:t>
            </a:r>
          </a:p>
          <a:p>
            <a:r>
              <a:rPr lang="en-US" sz="1200" dirty="0"/>
              <a:t>SOL003 Adapter provides VNF package management APIs</a:t>
            </a:r>
          </a:p>
          <a:p>
            <a:r>
              <a:rPr lang="en-US" sz="1200" dirty="0"/>
              <a:t>SOL005 Adapter provides NS package management APIs</a:t>
            </a:r>
          </a:p>
          <a:p>
            <a:r>
              <a:rPr lang="en-US" sz="1200" dirty="0"/>
              <a:t>If CSAR-format is chosen, NFVO/SVFNM trusts integrity (</a:t>
            </a:r>
            <a:r>
              <a:rPr lang="en-US" sz="1200" dirty="0" err="1"/>
              <a:t>authN</a:t>
            </a:r>
            <a:r>
              <a:rPr lang="en-US" sz="1200" dirty="0"/>
              <a:t> and </a:t>
            </a:r>
            <a:r>
              <a:rPr lang="en-US" sz="1200" dirty="0" err="1"/>
              <a:t>authZ</a:t>
            </a:r>
            <a:r>
              <a:rPr lang="en-US" sz="1200" dirty="0"/>
              <a:t>) between the Adapters and NFVO/SVNFM.</a:t>
            </a:r>
          </a:p>
          <a:p>
            <a:r>
              <a:rPr lang="en-US" sz="1200" dirty="0"/>
              <a:t>For certificate validation, we need to resolve Certificate Authority (CA) placement.</a:t>
            </a:r>
          </a:p>
        </p:txBody>
      </p:sp>
      <p:pic>
        <p:nvPicPr>
          <p:cNvPr id="8" name="Graphic 7" descr="Playbook">
            <a:extLst>
              <a:ext uri="{FF2B5EF4-FFF2-40B4-BE49-F238E27FC236}">
                <a16:creationId xmlns:a16="http://schemas.microsoft.com/office/drawing/2014/main" id="{3645B4EA-28D1-D348-8D3A-308BE1D6AF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239140" y="190229"/>
            <a:ext cx="466994" cy="466994"/>
          </a:xfrm>
          <a:prstGeom prst="rect">
            <a:avLst/>
          </a:prstGeom>
        </p:spPr>
      </p:pic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BAFE57D1-5981-C245-BD34-7A479C416B70}"/>
              </a:ext>
            </a:extLst>
          </p:cNvPr>
          <p:cNvSpPr/>
          <p:nvPr/>
        </p:nvSpPr>
        <p:spPr>
          <a:xfrm>
            <a:off x="10086680" y="1206631"/>
            <a:ext cx="829559" cy="429419"/>
          </a:xfrm>
          <a:prstGeom prst="roundRect">
            <a:avLst/>
          </a:prstGeom>
          <a:solidFill>
            <a:schemeClr val="bg1">
              <a:lumMod val="8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E1FEB80-01A7-2B4F-A469-81204E69D648}"/>
              </a:ext>
            </a:extLst>
          </p:cNvPr>
          <p:cNvSpPr txBox="1"/>
          <p:nvPr/>
        </p:nvSpPr>
        <p:spPr>
          <a:xfrm>
            <a:off x="10088320" y="1194744"/>
            <a:ext cx="8279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Certificate</a:t>
            </a:r>
          </a:p>
          <a:p>
            <a:r>
              <a:rPr lang="en-US" sz="1200" dirty="0"/>
              <a:t>Authority</a:t>
            </a:r>
          </a:p>
        </p:txBody>
      </p:sp>
      <p:sp>
        <p:nvSpPr>
          <p:cNvPr id="18" name="Rounded Rectangular Callout 17">
            <a:extLst>
              <a:ext uri="{FF2B5EF4-FFF2-40B4-BE49-F238E27FC236}">
                <a16:creationId xmlns:a16="http://schemas.microsoft.com/office/drawing/2014/main" id="{927F5252-9996-E64E-B4B1-E2C0538B3B2E}"/>
              </a:ext>
            </a:extLst>
          </p:cNvPr>
          <p:cNvSpPr/>
          <p:nvPr/>
        </p:nvSpPr>
        <p:spPr bwMode="auto">
          <a:xfrm>
            <a:off x="10262333" y="4996253"/>
            <a:ext cx="1307811" cy="612648"/>
          </a:xfrm>
          <a:prstGeom prst="wedgeRoundRectCallout">
            <a:avLst>
              <a:gd name="adj1" fmla="val -17507"/>
              <a:gd name="adj2" fmla="val -138503"/>
              <a:gd name="adj3" fmla="val 16667"/>
            </a:avLst>
          </a:prstGeom>
          <a:solidFill>
            <a:schemeClr val="bg1">
              <a:lumMod val="75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R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1000" b="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+mn-lt"/>
              </a:rPr>
              <a:t>Pass VNF package  including software image</a:t>
            </a:r>
          </a:p>
        </p:txBody>
      </p:sp>
    </p:spTree>
    <p:extLst>
      <p:ext uri="{BB962C8B-B14F-4D97-AF65-F5344CB8AC3E}">
        <p14:creationId xmlns:p14="http://schemas.microsoft.com/office/powerpoint/2010/main" val="2659812154"/>
      </p:ext>
    </p:extLst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FEBFD451-F899-5F42-8BBF-0C1907AC45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2368" y="1018091"/>
            <a:ext cx="5490500" cy="3673919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9E36A03-CDD2-4A8B-9943-A594A40C1B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CC853B-AB60-4164-AE18-035F9827A0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SO ETSI Catalog DB Support for NS, VNF and PNF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4BFE0EC-86A7-41A9-A37D-CBD96BD7E95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9132" y="1034980"/>
            <a:ext cx="6646984" cy="3549135"/>
          </a:xfrm>
          <a:effectLst/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100" dirty="0"/>
              <a:t>Instead of building ETSI Catalog management in SO, leverage the existing ETSI Catalog Manager function – Working with CMCC and plan to discuss with CMCC sometime next week</a:t>
            </a:r>
          </a:p>
          <a:p>
            <a:r>
              <a:rPr lang="en-US" sz="1000" dirty="0"/>
              <a:t>Consideration of leveraging VF-C Catalog Microservices for the NS, VNF and PNF catalog support, </a:t>
            </a:r>
            <a:r>
              <a:rPr lang="en-US" sz="1000" dirty="0">
                <a:hlinkClick r:id="rId3"/>
              </a:rPr>
              <a:t>https://wiki.onap.org/pages/viewpage.action?pageId=63996543</a:t>
            </a:r>
            <a:endParaRPr lang="en-US" sz="1000" dirty="0"/>
          </a:p>
          <a:p>
            <a:pPr lvl="1"/>
            <a:r>
              <a:rPr lang="en-US" sz="1000" dirty="0"/>
              <a:t>VFC Catalog Manager function consists of two microservices: VF-C DB and VF-C Catalog. Deployment of these microservices is independent of VF-C, and the microservices have no dependency on other VF-C components – a good stepping stone towards common ETSI Catalog management</a:t>
            </a:r>
            <a:endParaRPr lang="en-US" sz="1000" u="sng" dirty="0"/>
          </a:p>
          <a:p>
            <a:pPr lvl="1">
              <a:buFont typeface="+mj-lt"/>
              <a:buAutoNum type="arabicPeriod"/>
            </a:pPr>
            <a:r>
              <a:rPr lang="en-US" sz="1000" dirty="0"/>
              <a:t>VF-C Catalog DB Microservice</a:t>
            </a:r>
          </a:p>
          <a:p>
            <a:pPr lvl="2"/>
            <a:r>
              <a:rPr lang="en-US" sz="1000" dirty="0"/>
              <a:t>Database: </a:t>
            </a:r>
            <a:r>
              <a:rPr lang="en-US" sz="1000" dirty="0" err="1"/>
              <a:t>nfvocatalog</a:t>
            </a:r>
            <a:r>
              <a:rPr lang="en-US" sz="1000" dirty="0"/>
              <a:t> (vfc-</a:t>
            </a:r>
            <a:r>
              <a:rPr lang="en-US" sz="1000" dirty="0" err="1"/>
              <a:t>nfvo</a:t>
            </a:r>
            <a:r>
              <a:rPr lang="en-US" sz="1000" dirty="0"/>
              <a:t>-catalog-</a:t>
            </a:r>
            <a:r>
              <a:rPr lang="en-US" sz="1000" dirty="0" err="1"/>
              <a:t>createdb.sql</a:t>
            </a:r>
            <a:r>
              <a:rPr lang="en-US" sz="1000" dirty="0"/>
              <a:t>   // create </a:t>
            </a:r>
            <a:r>
              <a:rPr lang="en-US" sz="1000" dirty="0" err="1"/>
              <a:t>db</a:t>
            </a:r>
            <a:r>
              <a:rPr lang="en-US" sz="1000" dirty="0"/>
              <a:t> scripts)</a:t>
            </a:r>
          </a:p>
          <a:p>
            <a:pPr lvl="2"/>
            <a:r>
              <a:rPr lang="en-US" sz="1000" dirty="0"/>
              <a:t>Database Table (vfc-</a:t>
            </a:r>
            <a:r>
              <a:rPr lang="en-US" sz="1000" dirty="0" err="1"/>
              <a:t>nfvo</a:t>
            </a:r>
            <a:r>
              <a:rPr lang="en-US" sz="1000" dirty="0"/>
              <a:t>-catalog-</a:t>
            </a:r>
            <a:r>
              <a:rPr lang="en-US" sz="1000" dirty="0" err="1"/>
              <a:t>createobj.sql</a:t>
            </a:r>
            <a:r>
              <a:rPr lang="en-US" sz="1000" dirty="0"/>
              <a:t>             // create tables scripts)</a:t>
            </a:r>
          </a:p>
          <a:p>
            <a:pPr lvl="3"/>
            <a:r>
              <a:rPr lang="en-US" sz="1000" dirty="0" err="1"/>
              <a:t>Catalog_NSPackage</a:t>
            </a:r>
            <a:endParaRPr lang="en-US" sz="1000" dirty="0"/>
          </a:p>
          <a:p>
            <a:pPr lvl="3"/>
            <a:r>
              <a:rPr lang="en-US" sz="1000" dirty="0"/>
              <a:t>Catalog_VNFPackage</a:t>
            </a:r>
          </a:p>
          <a:p>
            <a:pPr lvl="3"/>
            <a:r>
              <a:rPr lang="en-US" sz="1000" dirty="0"/>
              <a:t>Catalog_PNFPackage</a:t>
            </a:r>
          </a:p>
          <a:p>
            <a:pPr lvl="3"/>
            <a:r>
              <a:rPr lang="en-US" sz="1000" dirty="0"/>
              <a:t>Catalog_SoftwareImageModel</a:t>
            </a:r>
          </a:p>
          <a:p>
            <a:pPr lvl="1">
              <a:buFont typeface="+mj-lt"/>
              <a:buAutoNum type="arabicPeriod"/>
            </a:pPr>
            <a:r>
              <a:rPr lang="en-US" sz="1000" dirty="0"/>
              <a:t>VF-C Catalog (API) Microservice</a:t>
            </a:r>
          </a:p>
          <a:p>
            <a:pPr lvl="2"/>
            <a:r>
              <a:rPr lang="en-US" sz="1000" dirty="0"/>
              <a:t>vfc-catalog docker</a:t>
            </a:r>
          </a:p>
          <a:p>
            <a:pPr lvl="1"/>
            <a:r>
              <a:rPr lang="en-US" sz="1000" dirty="0"/>
              <a:t>VFC Catalog REST APIs (following is part of Swagger REST APIs), </a:t>
            </a:r>
            <a:r>
              <a:rPr lang="en-US" sz="1000" u="sng" dirty="0">
                <a:hlinkClick r:id="rId4" tooltip="https://docs.onap.org/en/latest/_downloads/0fea611e8b07fb4042e1a66ce202898c/CATALOG_API_Specification_v1.json"/>
              </a:rPr>
              <a:t>https://docs.onap.org/en/latest/_downloads/0fea611e8b07fb4042e1a66ce202898c/CATALOG_API_Specification_v1.json</a:t>
            </a:r>
            <a:endParaRPr lang="en-US" sz="1000" dirty="0"/>
          </a:p>
          <a:p>
            <a:pPr lvl="2"/>
            <a:endParaRPr lang="en-US" sz="1000" dirty="0"/>
          </a:p>
          <a:p>
            <a:pPr lvl="1"/>
            <a:endParaRPr lang="en-US" sz="800" dirty="0"/>
          </a:p>
          <a:p>
            <a:pPr marL="457200" lvl="1" indent="0">
              <a:buNone/>
            </a:pPr>
            <a:endParaRPr lang="en-US" sz="1400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5E878CC7-F9EF-EC4A-A263-3250DECB42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931112"/>
              </p:ext>
            </p:extLst>
          </p:nvPr>
        </p:nvGraphicFramePr>
        <p:xfrm>
          <a:off x="644526" y="4648978"/>
          <a:ext cx="10924178" cy="190500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3957413">
                  <a:extLst>
                    <a:ext uri="{9D8B030D-6E8A-4147-A177-3AD203B41FA5}">
                      <a16:colId xmlns:a16="http://schemas.microsoft.com/office/drawing/2014/main" val="2210490904"/>
                    </a:ext>
                  </a:extLst>
                </a:gridCol>
                <a:gridCol w="3680362">
                  <a:extLst>
                    <a:ext uri="{9D8B030D-6E8A-4147-A177-3AD203B41FA5}">
                      <a16:colId xmlns:a16="http://schemas.microsoft.com/office/drawing/2014/main" val="3097056833"/>
                    </a:ext>
                  </a:extLst>
                </a:gridCol>
                <a:gridCol w="3286403">
                  <a:extLst>
                    <a:ext uri="{9D8B030D-6E8A-4147-A177-3AD203B41FA5}">
                      <a16:colId xmlns:a16="http://schemas.microsoft.com/office/drawing/2014/main" val="2175701889"/>
                    </a:ext>
                  </a:extLst>
                </a:gridCol>
              </a:tblGrid>
              <a:tr h="226021">
                <a:tc>
                  <a:txBody>
                    <a:bodyPr/>
                    <a:lstStyle/>
                    <a:p>
                      <a:r>
                        <a:rPr lang="en-US" sz="1000" b="0" dirty="0"/>
                        <a:t>NS Package Management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/>
                        <a:t>VNF Package Management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/>
                        <a:t>PNF Management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3133271"/>
                  </a:ext>
                </a:extLst>
              </a:tr>
              <a:tr h="678064">
                <a:tc>
                  <a:txBody>
                    <a:bodyPr/>
                    <a:lstStyle/>
                    <a:p>
                      <a:pPr marL="285750" lvl="2" indent="-171450" algn="l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900" dirty="0"/>
                        <a:t>GET /</a:t>
                      </a:r>
                      <a:r>
                        <a:rPr lang="en-US" sz="900" dirty="0" err="1"/>
                        <a:t>nspackages</a:t>
                      </a:r>
                      <a:r>
                        <a:rPr lang="en-US" sz="900" dirty="0"/>
                        <a:t>                             // query NS package info</a:t>
                      </a:r>
                    </a:p>
                    <a:p>
                      <a:pPr marL="285750" lvl="2" indent="-171450" algn="l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900" dirty="0"/>
                        <a:t>POST /</a:t>
                      </a:r>
                      <a:r>
                        <a:rPr lang="en-US" sz="900" dirty="0" err="1"/>
                        <a:t>nspackages</a:t>
                      </a:r>
                      <a:r>
                        <a:rPr lang="en-US" sz="900" dirty="0"/>
                        <a:t>                           // NS package distribute / create</a:t>
                      </a:r>
                    </a:p>
                    <a:p>
                      <a:pPr marL="285750" lvl="2" indent="-171450" algn="l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900" dirty="0"/>
                        <a:t>GET /</a:t>
                      </a:r>
                      <a:r>
                        <a:rPr lang="en-US" sz="900" dirty="0" err="1"/>
                        <a:t>nspackages</a:t>
                      </a:r>
                      <a:r>
                        <a:rPr lang="en-US" sz="900" dirty="0"/>
                        <a:t>/{</a:t>
                      </a:r>
                      <a:r>
                        <a:rPr lang="en-US" sz="900" dirty="0" err="1"/>
                        <a:t>csarId</a:t>
                      </a:r>
                      <a:r>
                        <a:rPr lang="en-US" sz="900" dirty="0"/>
                        <a:t>}              // query NS package info</a:t>
                      </a:r>
                    </a:p>
                    <a:p>
                      <a:pPr marL="285750" lvl="2" indent="-171450" algn="l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900" dirty="0"/>
                        <a:t>DELETE /</a:t>
                      </a:r>
                      <a:r>
                        <a:rPr lang="en-US" sz="900" dirty="0" err="1"/>
                        <a:t>nspackages</a:t>
                      </a:r>
                      <a:r>
                        <a:rPr lang="en-US" sz="900" dirty="0"/>
                        <a:t>/{</a:t>
                      </a:r>
                      <a:r>
                        <a:rPr lang="en-US" sz="900" dirty="0" err="1"/>
                        <a:t>csarId</a:t>
                      </a:r>
                      <a:r>
                        <a:rPr lang="en-US" sz="900" dirty="0"/>
                        <a:t>}        // delete NS package</a:t>
                      </a:r>
                    </a:p>
                  </a:txBody>
                  <a:tcPr marR="0" marT="91440" marB="91440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900" dirty="0"/>
                        <a:t>GET /</a:t>
                      </a:r>
                      <a:r>
                        <a:rPr lang="en-US" sz="900" dirty="0" err="1"/>
                        <a:t>vnfpackages</a:t>
                      </a:r>
                      <a:r>
                        <a:rPr lang="en-US" sz="900" dirty="0"/>
                        <a:t>                        //query </a:t>
                      </a:r>
                      <a:r>
                        <a:rPr lang="en-US" sz="900" dirty="0" err="1"/>
                        <a:t>vnf</a:t>
                      </a:r>
                      <a:r>
                        <a:rPr lang="en-US" sz="900" dirty="0"/>
                        <a:t> package info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900" dirty="0"/>
                        <a:t>POST /</a:t>
                      </a:r>
                      <a:r>
                        <a:rPr lang="en-US" sz="900" dirty="0" err="1"/>
                        <a:t>vnfpackages</a:t>
                      </a:r>
                      <a:r>
                        <a:rPr lang="en-US" sz="900" dirty="0"/>
                        <a:t>                      // </a:t>
                      </a:r>
                      <a:r>
                        <a:rPr lang="en-US" sz="900" dirty="0" err="1"/>
                        <a:t>vnf</a:t>
                      </a:r>
                      <a:r>
                        <a:rPr lang="en-US" sz="900" dirty="0"/>
                        <a:t> package distribute / create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900" dirty="0"/>
                        <a:t>GET /</a:t>
                      </a:r>
                      <a:r>
                        <a:rPr lang="en-US" sz="900" dirty="0" err="1"/>
                        <a:t>vnfpackages</a:t>
                      </a:r>
                      <a:r>
                        <a:rPr lang="en-US" sz="900" dirty="0"/>
                        <a:t>/{</a:t>
                      </a:r>
                      <a:r>
                        <a:rPr lang="en-US" sz="900" dirty="0" err="1"/>
                        <a:t>csarId</a:t>
                      </a:r>
                      <a:r>
                        <a:rPr lang="en-US" sz="900" dirty="0"/>
                        <a:t>}         // query </a:t>
                      </a:r>
                      <a:r>
                        <a:rPr lang="en-US" sz="900" dirty="0" err="1"/>
                        <a:t>vnf</a:t>
                      </a:r>
                      <a:r>
                        <a:rPr lang="en-US" sz="900" dirty="0"/>
                        <a:t> package info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900" dirty="0"/>
                        <a:t>DELETE /</a:t>
                      </a:r>
                      <a:r>
                        <a:rPr lang="en-US" sz="900" dirty="0" err="1"/>
                        <a:t>vnfpackages</a:t>
                      </a:r>
                      <a:r>
                        <a:rPr lang="en-US" sz="900" dirty="0"/>
                        <a:t>/{</a:t>
                      </a:r>
                      <a:r>
                        <a:rPr lang="en-US" sz="900" dirty="0" err="1"/>
                        <a:t>csarId</a:t>
                      </a:r>
                      <a:r>
                        <a:rPr lang="en-US" sz="900" dirty="0"/>
                        <a:t>}   // delete </a:t>
                      </a:r>
                      <a:r>
                        <a:rPr lang="en-US" sz="900" dirty="0" err="1"/>
                        <a:t>vnf</a:t>
                      </a:r>
                      <a:r>
                        <a:rPr lang="en-US" sz="900" dirty="0"/>
                        <a:t> package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900" dirty="0"/>
                        <a:t>PUT /</a:t>
                      </a:r>
                      <a:r>
                        <a:rPr lang="en-US" sz="900" dirty="0" err="1"/>
                        <a:t>vnfpackages</a:t>
                      </a:r>
                      <a:r>
                        <a:rPr lang="en-US" sz="900" dirty="0"/>
                        <a:t>/{</a:t>
                      </a:r>
                      <a:r>
                        <a:rPr lang="en-US" sz="900" dirty="0" err="1"/>
                        <a:t>csarId</a:t>
                      </a:r>
                      <a:r>
                        <a:rPr lang="en-US" sz="900" dirty="0"/>
                        <a:t>}.        // create/upload </a:t>
                      </a:r>
                      <a:r>
                        <a:rPr lang="en-US" sz="900" dirty="0" err="1"/>
                        <a:t>vnf</a:t>
                      </a:r>
                      <a:r>
                        <a:rPr lang="en-US" sz="900" dirty="0"/>
                        <a:t> package</a:t>
                      </a:r>
                    </a:p>
                  </a:txBody>
                  <a:tcPr marR="0" marT="91440" marB="91440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900" dirty="0"/>
                        <a:t>GET /</a:t>
                      </a:r>
                      <a:r>
                        <a:rPr lang="en-US" sz="900" dirty="0" err="1"/>
                        <a:t>pnf_descriptors</a:t>
                      </a:r>
                      <a:endParaRPr lang="en-US" sz="9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900" dirty="0"/>
                        <a:t>POST /</a:t>
                      </a:r>
                      <a:r>
                        <a:rPr lang="en-US" sz="900" dirty="0" err="1"/>
                        <a:t>pnf_descriptors</a:t>
                      </a:r>
                      <a:endParaRPr lang="en-US" sz="9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900" dirty="0"/>
                        <a:t>GET /</a:t>
                      </a:r>
                      <a:r>
                        <a:rPr lang="en-US" sz="900" dirty="0" err="1"/>
                        <a:t>pnf_descriptors</a:t>
                      </a:r>
                      <a:r>
                        <a:rPr lang="en-US" sz="900" dirty="0"/>
                        <a:t>/{</a:t>
                      </a:r>
                      <a:r>
                        <a:rPr lang="en-US" sz="900" dirty="0" err="1"/>
                        <a:t>pnfdInfoId</a:t>
                      </a:r>
                      <a:r>
                        <a:rPr lang="en-US" sz="900" dirty="0"/>
                        <a:t>}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900" dirty="0"/>
                        <a:t>DELETE /</a:t>
                      </a:r>
                      <a:r>
                        <a:rPr lang="en-US" sz="900" dirty="0" err="1"/>
                        <a:t>pnf_descriptors</a:t>
                      </a:r>
                      <a:r>
                        <a:rPr lang="en-US" sz="900" dirty="0"/>
                        <a:t>/{</a:t>
                      </a:r>
                      <a:r>
                        <a:rPr lang="en-US" sz="900" dirty="0" err="1"/>
                        <a:t>pnfdInfoId</a:t>
                      </a:r>
                      <a:r>
                        <a:rPr lang="en-US" sz="900" dirty="0"/>
                        <a:t>}</a:t>
                      </a:r>
                    </a:p>
                  </a:txBody>
                  <a:tcPr marR="0" marT="91440" marB="91440"/>
                </a:tc>
                <a:extLst>
                  <a:ext uri="{0D108BD9-81ED-4DB2-BD59-A6C34878D82A}">
                    <a16:rowId xmlns:a16="http://schemas.microsoft.com/office/drawing/2014/main" val="698617481"/>
                  </a:ext>
                </a:extLst>
              </a:tr>
              <a:tr h="310779">
                <a:tc>
                  <a:txBody>
                    <a:bodyPr/>
                    <a:lstStyle/>
                    <a:p>
                      <a:pPr marL="114300" lvl="2" indent="0" algn="l">
                        <a:buFont typeface="Arial" panose="020B0604020202020204" pitchFamily="34" charset="0"/>
                        <a:buNone/>
                        <a:tabLst/>
                      </a:pPr>
                      <a:r>
                        <a:rPr lang="en-US" sz="1000" b="0" dirty="0">
                          <a:solidFill>
                            <a:schemeClr val="bg1"/>
                          </a:solidFill>
                        </a:rPr>
                        <a:t>Model Parsing</a:t>
                      </a:r>
                    </a:p>
                  </a:txBody>
                  <a:tcPr marR="0" marT="91440" marB="9144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000" b="0" dirty="0">
                          <a:solidFill>
                            <a:schemeClr val="bg1"/>
                          </a:solidFill>
                        </a:rPr>
                        <a:t>Job Management (used for async LCM)</a:t>
                      </a:r>
                    </a:p>
                  </a:txBody>
                  <a:tcPr marR="0" marT="91440" marB="9144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000" b="1" dirty="0">
                          <a:solidFill>
                            <a:schemeClr val="bg1"/>
                          </a:solidFill>
                        </a:rPr>
                        <a:t>More…</a:t>
                      </a:r>
                    </a:p>
                  </a:txBody>
                  <a:tcPr marR="0" marT="91440" marB="91440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8121126"/>
                  </a:ext>
                </a:extLst>
              </a:tr>
              <a:tr h="423790">
                <a:tc>
                  <a:txBody>
                    <a:bodyPr/>
                    <a:lstStyle/>
                    <a:p>
                      <a:pPr marL="285750" lvl="2" indent="-171450" algn="l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900" dirty="0"/>
                        <a:t>POST /</a:t>
                      </a:r>
                      <a:r>
                        <a:rPr lang="en-US" sz="900" dirty="0" err="1"/>
                        <a:t>parsernsd</a:t>
                      </a:r>
                      <a:r>
                        <a:rPr lang="en-US" sz="900" dirty="0"/>
                        <a:t>                             // NS package model</a:t>
                      </a:r>
                    </a:p>
                    <a:p>
                      <a:pPr marL="285750" lvl="2" indent="-171450" algn="l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900" dirty="0"/>
                        <a:t>POST /</a:t>
                      </a:r>
                      <a:r>
                        <a:rPr lang="en-US" sz="900" dirty="0" err="1"/>
                        <a:t>parservnfd</a:t>
                      </a:r>
                      <a:r>
                        <a:rPr lang="en-US" sz="900" dirty="0"/>
                        <a:t>                            // VNF package model</a:t>
                      </a:r>
                    </a:p>
                  </a:txBody>
                  <a:tcPr marR="0" marT="91440" marB="91440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900" dirty="0"/>
                        <a:t>GET /jobs/{</a:t>
                      </a:r>
                      <a:r>
                        <a:rPr lang="en-US" sz="900" dirty="0" err="1"/>
                        <a:t>jobId</a:t>
                      </a:r>
                      <a:r>
                        <a:rPr lang="en-US" sz="900" dirty="0"/>
                        <a:t>}                         // Job Status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900" dirty="0"/>
                        <a:t>POST /jobs/{</a:t>
                      </a:r>
                      <a:r>
                        <a:rPr lang="en-US" sz="900" dirty="0" err="1"/>
                        <a:t>jobId</a:t>
                      </a:r>
                      <a:r>
                        <a:rPr lang="en-US" sz="900" dirty="0"/>
                        <a:t>}                       // Update Job Status</a:t>
                      </a:r>
                    </a:p>
                  </a:txBody>
                  <a:tcPr marR="0" marT="91440" marB="91440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sz="900" dirty="0"/>
                    </a:p>
                  </a:txBody>
                  <a:tcPr marR="0" marT="91440" marB="91440"/>
                </a:tc>
                <a:extLst>
                  <a:ext uri="{0D108BD9-81ED-4DB2-BD59-A6C34878D82A}">
                    <a16:rowId xmlns:a16="http://schemas.microsoft.com/office/drawing/2014/main" val="3067243653"/>
                  </a:ext>
                </a:extLst>
              </a:tr>
            </a:tbl>
          </a:graphicData>
        </a:graphic>
      </p:graphicFrame>
      <p:pic>
        <p:nvPicPr>
          <p:cNvPr id="8" name="Graphic 7" descr="Playbook">
            <a:extLst>
              <a:ext uri="{FF2B5EF4-FFF2-40B4-BE49-F238E27FC236}">
                <a16:creationId xmlns:a16="http://schemas.microsoft.com/office/drawing/2014/main" id="{D094BD48-511B-4149-930E-003B01079A7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239140" y="190229"/>
            <a:ext cx="466994" cy="466994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5CC75DA1-7F3F-A44E-8936-321224831B03}"/>
              </a:ext>
            </a:extLst>
          </p:cNvPr>
          <p:cNvSpPr/>
          <p:nvPr/>
        </p:nvSpPr>
        <p:spPr>
          <a:xfrm>
            <a:off x="8387862" y="3305908"/>
            <a:ext cx="2162907" cy="1404259"/>
          </a:xfrm>
          <a:prstGeom prst="ellipse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FF55B3B2-3B0E-2F49-8DE0-1E0989F2EA04}"/>
              </a:ext>
            </a:extLst>
          </p:cNvPr>
          <p:cNvSpPr/>
          <p:nvPr/>
        </p:nvSpPr>
        <p:spPr>
          <a:xfrm>
            <a:off x="9015473" y="4278961"/>
            <a:ext cx="243840" cy="25159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1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640DC8BD-E6B9-1547-BA20-24F22C899E35}"/>
              </a:ext>
            </a:extLst>
          </p:cNvPr>
          <p:cNvSpPr/>
          <p:nvPr/>
        </p:nvSpPr>
        <p:spPr>
          <a:xfrm>
            <a:off x="8771633" y="3851644"/>
            <a:ext cx="243840" cy="25159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885122841"/>
      </p:ext>
    </p:extLst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3B57BB7A-258E-974B-BCA2-F268B4440F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2368" y="1018091"/>
            <a:ext cx="5490500" cy="3673919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9E36A03-CDD2-4A8B-9943-A594A40C1B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CC853B-AB60-4164-AE18-035F9827A0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SDC – SO SDC Controller – ETSI Catalog Manager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4BFE0EC-86A7-41A9-A37D-CBD96BD7E95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9131" y="1034980"/>
            <a:ext cx="6679887" cy="5167857"/>
          </a:xfrm>
          <a:effectLst/>
        </p:spPr>
        <p:txBody>
          <a:bodyPr>
            <a:noAutofit/>
          </a:bodyPr>
          <a:lstStyle/>
          <a:p>
            <a:r>
              <a:rPr lang="en-US" sz="1200" dirty="0"/>
              <a:t>SO SDC Controller module (</a:t>
            </a:r>
            <a:r>
              <a:rPr lang="en-US" sz="1200" dirty="0" err="1"/>
              <a:t>ASDCController</a:t>
            </a:r>
            <a:r>
              <a:rPr lang="en-US" sz="1200" dirty="0"/>
              <a:t> and </a:t>
            </a:r>
            <a:r>
              <a:rPr lang="en-US" sz="1200" dirty="0" err="1"/>
              <a:t>ToscaResourceInstall</a:t>
            </a:r>
            <a:r>
              <a:rPr lang="en-US" sz="1200" dirty="0"/>
              <a:t>) needs to be updated for handling SOL004 packages including SOL001 VNFD and PNFD.</a:t>
            </a:r>
          </a:p>
          <a:p>
            <a:r>
              <a:rPr lang="en-US" sz="1200" dirty="0"/>
              <a:t>Service-level catalog and other non-ETSI catalog (SDC AID DM) will be stored in SO Catalog DB.</a:t>
            </a:r>
          </a:p>
          <a:p>
            <a:r>
              <a:rPr lang="en-US" sz="1200" dirty="0"/>
              <a:t>VNF/PNF/NS-level catalog handling would be simplified:</a:t>
            </a:r>
          </a:p>
          <a:p>
            <a:pPr lvl="1"/>
            <a:r>
              <a:rPr lang="en-US" sz="1200" dirty="0"/>
              <a:t>By using the ETSI Catalog Manager, ETSI VNF/PNF/NS-level catalogs (i.e., original vendor packages) will be stored in ETSI Catalog DB</a:t>
            </a:r>
          </a:p>
          <a:p>
            <a:pPr lvl="1"/>
            <a:r>
              <a:rPr lang="en-US" sz="1200" dirty="0"/>
              <a:t>SO itself does not need to manage ETSI-based VNF LCM; i.e., delegates the LCM to VNFM through the SOL003 VNFM Adapter</a:t>
            </a:r>
          </a:p>
          <a:p>
            <a:r>
              <a:rPr lang="en-US" sz="1200" dirty="0"/>
              <a:t>In Frankfurt, VNF package management is the first focus.</a:t>
            </a:r>
          </a:p>
          <a:p>
            <a:r>
              <a:rPr lang="en-US" sz="1200" dirty="0"/>
              <a:t>ETSI Catalog Manager POST API will be used to store the VNF packages</a:t>
            </a:r>
          </a:p>
          <a:p>
            <a:pPr lvl="1"/>
            <a:r>
              <a:rPr lang="en-US" sz="1200" dirty="0">
                <a:solidFill>
                  <a:srgbClr val="FF0000"/>
                </a:solidFill>
              </a:rPr>
              <a:t>POST /</a:t>
            </a:r>
            <a:r>
              <a:rPr lang="en-US" sz="1200" dirty="0" err="1">
                <a:solidFill>
                  <a:srgbClr val="FF0000"/>
                </a:solidFill>
              </a:rPr>
              <a:t>api</a:t>
            </a:r>
            <a:r>
              <a:rPr lang="en-US" sz="1200" dirty="0">
                <a:solidFill>
                  <a:srgbClr val="FF0000"/>
                </a:solidFill>
              </a:rPr>
              <a:t>/catalog/v1/</a:t>
            </a:r>
            <a:r>
              <a:rPr lang="en-US" sz="1200" dirty="0" err="1">
                <a:solidFill>
                  <a:srgbClr val="FF0000"/>
                </a:solidFill>
              </a:rPr>
              <a:t>vnfpackages</a:t>
            </a:r>
            <a:r>
              <a:rPr lang="en-US" sz="1200" dirty="0">
                <a:solidFill>
                  <a:srgbClr val="FF0000"/>
                </a:solidFill>
              </a:rPr>
              <a:t> // passing </a:t>
            </a:r>
            <a:r>
              <a:rPr lang="en-US" sz="1200" dirty="0" err="1">
                <a:solidFill>
                  <a:srgbClr val="FF0000"/>
                </a:solidFill>
              </a:rPr>
              <a:t>csarId</a:t>
            </a:r>
            <a:r>
              <a:rPr lang="en-US" sz="1200" dirty="0">
                <a:solidFill>
                  <a:srgbClr val="FF0000"/>
                </a:solidFill>
              </a:rPr>
              <a:t>, </a:t>
            </a:r>
            <a:r>
              <a:rPr lang="en-US" sz="1200" dirty="0" err="1">
                <a:solidFill>
                  <a:srgbClr val="FF0000"/>
                </a:solidFill>
              </a:rPr>
              <a:t>vimIds</a:t>
            </a:r>
            <a:r>
              <a:rPr lang="en-US" sz="1200" dirty="0">
                <a:solidFill>
                  <a:srgbClr val="FF0000"/>
                </a:solidFill>
              </a:rPr>
              <a:t> and </a:t>
            </a:r>
            <a:r>
              <a:rPr lang="en-US" sz="1200" dirty="0" err="1">
                <a:solidFill>
                  <a:srgbClr val="FF0000"/>
                </a:solidFill>
              </a:rPr>
              <a:t>labVimId</a:t>
            </a:r>
            <a:endParaRPr lang="en-US" sz="1200" dirty="0">
              <a:solidFill>
                <a:srgbClr val="FF0000"/>
              </a:solidFill>
            </a:endParaRPr>
          </a:p>
          <a:p>
            <a:r>
              <a:rPr lang="en-US" sz="1200" dirty="0"/>
              <a:t>Q&amp;A: </a:t>
            </a:r>
          </a:p>
          <a:p>
            <a:pPr lvl="1"/>
            <a:r>
              <a:rPr lang="en-US" sz="1200" dirty="0"/>
              <a:t>How does VFC handle VNF packages from SDC? Does it use SDC AID DM? Does it use VF-Modules?</a:t>
            </a:r>
          </a:p>
          <a:p>
            <a:pPr lvl="1"/>
            <a:r>
              <a:rPr lang="en-US" sz="1200" dirty="0"/>
              <a:t>Answer: </a:t>
            </a:r>
          </a:p>
          <a:p>
            <a:pPr lvl="2"/>
            <a:r>
              <a:rPr lang="en-US" sz="1200" dirty="0"/>
              <a:t>VF-C supports SDC internal models with the original vendor package and ETSI-based VNF package</a:t>
            </a:r>
          </a:p>
          <a:p>
            <a:pPr lvl="2"/>
            <a:r>
              <a:rPr lang="en-US" sz="1200" dirty="0"/>
              <a:t>Currently, no VF-Module support from VF-C and SOL003 VNFM Adapter</a:t>
            </a:r>
          </a:p>
          <a:p>
            <a:pPr lvl="2"/>
            <a:r>
              <a:rPr lang="en-US" sz="1200" dirty="0"/>
              <a:t>VF-Module mapping and handling need to be sorted out.</a:t>
            </a:r>
          </a:p>
          <a:p>
            <a:pPr lvl="1"/>
            <a:endParaRPr lang="en-US" sz="1200" dirty="0"/>
          </a:p>
          <a:p>
            <a:pPr marL="457200" lvl="1" indent="0">
              <a:buNone/>
            </a:pPr>
            <a:endParaRPr lang="en-US" sz="1400" dirty="0"/>
          </a:p>
        </p:txBody>
      </p:sp>
      <p:pic>
        <p:nvPicPr>
          <p:cNvPr id="8" name="Graphic 7" descr="Playbook">
            <a:extLst>
              <a:ext uri="{FF2B5EF4-FFF2-40B4-BE49-F238E27FC236}">
                <a16:creationId xmlns:a16="http://schemas.microsoft.com/office/drawing/2014/main" id="{D094BD48-511B-4149-930E-003B01079A7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239140" y="190229"/>
            <a:ext cx="466994" cy="466994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5CC75DA1-7F3F-A44E-8936-321224831B03}"/>
              </a:ext>
            </a:extLst>
          </p:cNvPr>
          <p:cNvSpPr/>
          <p:nvPr/>
        </p:nvSpPr>
        <p:spPr>
          <a:xfrm>
            <a:off x="7001692" y="1828801"/>
            <a:ext cx="3641170" cy="2997724"/>
          </a:xfrm>
          <a:prstGeom prst="ellipse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DD49E41-D023-284E-90BA-0B68AB053C6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52367" y="4990389"/>
            <a:ext cx="2958467" cy="147181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12" name="Curved Connector 11">
            <a:extLst>
              <a:ext uri="{FF2B5EF4-FFF2-40B4-BE49-F238E27FC236}">
                <a16:creationId xmlns:a16="http://schemas.microsoft.com/office/drawing/2014/main" id="{028789A7-C130-B240-BB8A-13A09516B6F5}"/>
              </a:ext>
            </a:extLst>
          </p:cNvPr>
          <p:cNvCxnSpPr>
            <a:cxnSpLocks/>
          </p:cNvCxnSpPr>
          <p:nvPr/>
        </p:nvCxnSpPr>
        <p:spPr>
          <a:xfrm rot="10800000">
            <a:off x="5863472" y="3518573"/>
            <a:ext cx="1483520" cy="1471819"/>
          </a:xfrm>
          <a:prstGeom prst="curvedConnector3">
            <a:avLst>
              <a:gd name="adj1" fmla="val 31572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5303999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102725</TotalTime>
  <Words>2626</Words>
  <Application>Microsoft Macintosh PowerPoint</Application>
  <PresentationFormat>Widescreen</PresentationFormat>
  <Paragraphs>294</Paragraphs>
  <Slides>15</Slides>
  <Notes>0</Notes>
  <HiddenSlides>1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.AppleSystemUIFont</vt:lpstr>
      <vt:lpstr>Arial</vt:lpstr>
      <vt:lpstr>Calibri</vt:lpstr>
      <vt:lpstr>1_Office Theme</vt:lpstr>
      <vt:lpstr> ETSI-Alignment Architecture and Roadmap  - ETSI Package Onboarding, Management, Catalog Manager  - SOL003/SOL005 Adapter </vt:lpstr>
      <vt:lpstr>Agenda</vt:lpstr>
      <vt:lpstr>SO VNFM Adapter Features and Candidates</vt:lpstr>
      <vt:lpstr>SOL003 VNFM Adapter Architecture For Frankfurt</vt:lpstr>
      <vt:lpstr>SDC VNF/PNF Onboarding Enhancement and Distribution</vt:lpstr>
      <vt:lpstr>ETSI Package Management Architecture</vt:lpstr>
      <vt:lpstr>ETSI Package and Security via SOL005 and SOL003</vt:lpstr>
      <vt:lpstr>SO ETSI Catalog DB Support for NS, VNF and PNF</vt:lpstr>
      <vt:lpstr>SDC – SO SDC Controller – ETSI Catalog Manager</vt:lpstr>
      <vt:lpstr>ETSI Catalog Manager – SOL003/SOL005 Adapter</vt:lpstr>
      <vt:lpstr>OOF-based Granting (HPA Support)</vt:lpstr>
      <vt:lpstr>Authentication and Authorization</vt:lpstr>
      <vt:lpstr>Open Issues</vt:lpstr>
      <vt:lpstr>References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Generic NF Controller (L4-7) Architecture w SOL003</dc:title>
  <dc:creator>NG, JOHN;Oliveira, Fred</dc:creator>
  <cp:lastModifiedBy>Byung-Woo Jun</cp:lastModifiedBy>
  <cp:revision>613</cp:revision>
  <cp:lastPrinted>2019-07-11T02:38:21Z</cp:lastPrinted>
  <dcterms:created xsi:type="dcterms:W3CDTF">2018-01-31T16:09:36Z</dcterms:created>
  <dcterms:modified xsi:type="dcterms:W3CDTF">2019-07-26T16:03:34Z</dcterms:modified>
</cp:coreProperties>
</file>