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09" r:id="rId3"/>
    <p:sldId id="312" r:id="rId4"/>
    <p:sldId id="310" r:id="rId5"/>
    <p:sldId id="311" r:id="rId6"/>
    <p:sldId id="314" r:id="rId7"/>
    <p:sldId id="31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37FF"/>
    <a:srgbClr val="A143E8"/>
    <a:srgbClr val="FF0505"/>
    <a:srgbClr val="BCE4FC"/>
    <a:srgbClr val="FFFFFF"/>
    <a:srgbClr val="006F8D"/>
    <a:srgbClr val="009893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65" autoAdjust="0"/>
    <p:restoredTop sz="93941" autoAdjust="0"/>
  </p:normalViewPr>
  <p:slideViewPr>
    <p:cSldViewPr snapToGrid="0" snapToObjects="1">
      <p:cViewPr varScale="1">
        <p:scale>
          <a:sx n="74" d="100"/>
          <a:sy n="74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2/1/2018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10972801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206500"/>
            <a:ext cx="10972801" cy="3048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6pPr>
            <a:lvl7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65" y="6356351"/>
            <a:ext cx="41158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VMWARE CONFIDENTIAL – INTERNAL ONLY</a:t>
            </a:r>
          </a:p>
        </p:txBody>
      </p:sp>
    </p:spTree>
    <p:extLst>
      <p:ext uri="{BB962C8B-B14F-4D97-AF65-F5344CB8AC3E}">
        <p14:creationId xmlns:p14="http://schemas.microsoft.com/office/powerpoint/2010/main" val="355210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AT&amp;T Proprietary (Restricted)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96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Residential+Broadband+vCPE+Drafts+for+discussion?preview=/10783327/16005563/vCPE+Use+Case+-+Customer+Service+Instantiation+-+171103.pptx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OF+-+MultiCloud+interaction+in+R2" TargetMode="External"/><Relationship Id="rId2" Type="http://schemas.openxmlformats.org/officeDocument/2006/relationships/hyperlink" Target="https://wiki.onap.org/display/DW/vCPE+Homing+Use+Cas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openstack.org/nova/pike/admin/flavors.html" TargetMode="External"/><Relationship Id="rId4" Type="http://schemas.openxmlformats.org/officeDocument/2006/relationships/hyperlink" Target="https://docs.vmware.com/en/VMware-Integrated-OpenStack/4.1/com.vmware.openstack.admin.doc/GUID-D2C17D33-EC6C-4B8C-A9A3-25417917461F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1211" y="2248931"/>
            <a:ext cx="11788345" cy="2928550"/>
          </a:xfrm>
        </p:spPr>
        <p:txBody>
          <a:bodyPr>
            <a:normAutofit/>
          </a:bodyPr>
          <a:lstStyle/>
          <a:p>
            <a:r>
              <a:rPr lang="en-US" sz="4000" b="1" dirty="0"/>
              <a:t>Driving Superior Isolation for Tiered Services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0DBFDDBF-ACA7-4704-A636-3AD7157B3C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10556582" cy="103161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Driving Superior Isolation using Resource Reservation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09600" y="1046965"/>
            <a:ext cx="10972801" cy="679483"/>
          </a:xfrm>
        </p:spPr>
        <p:txBody>
          <a:bodyPr>
            <a:normAutofit/>
          </a:bodyPr>
          <a:lstStyle/>
          <a:p>
            <a:r>
              <a:rPr lang="en-US" dirty="0"/>
              <a:t>Driving Superior Isolation for Tiered Services using Resource Pool Minimum Guarantee </a:t>
            </a:r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562600" y="1653398"/>
            <a:ext cx="0" cy="434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578639" y="1644119"/>
            <a:ext cx="25146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Upstream OpenStack with KVM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391400" y="1676400"/>
            <a:ext cx="28956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VMware Integrated OpenStack (VIO) with VMware ESXi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1000" y="4337656"/>
            <a:ext cx="4876800" cy="4572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Quotas define maximum, but doesn’t guarantee availability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1000" y="4911859"/>
            <a:ext cx="4876800" cy="4572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“Noisy Neighbor” impacts performance as no isolation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81000" y="5480656"/>
            <a:ext cx="4876800" cy="4572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Sub-optimal capacity planning as tenant’s growth plan unknown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543800" y="2501901"/>
            <a:ext cx="2438400" cy="1676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671535" y="2545671"/>
            <a:ext cx="9906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8991600" y="3581400"/>
            <a:ext cx="762000" cy="5334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8839742" y="2903155"/>
            <a:ext cx="762000" cy="533464"/>
          </a:xfrm>
          <a:prstGeom prst="rect">
            <a:avLst/>
          </a:prstGeom>
          <a:solidFill>
            <a:srgbClr val="F3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0661360" y="3531503"/>
            <a:ext cx="108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Total Resource </a:t>
            </a:r>
          </a:p>
        </p:txBody>
      </p:sp>
      <p:cxnSp>
        <p:nvCxnSpPr>
          <p:cNvPr id="24" name="Straight Arrow Connector 23"/>
          <p:cNvCxnSpPr>
            <a:stCxn id="22" idx="1"/>
          </p:cNvCxnSpPr>
          <p:nvPr/>
        </p:nvCxnSpPr>
        <p:spPr>
          <a:xfrm flipH="1">
            <a:off x="9972240" y="3654614"/>
            <a:ext cx="689120" cy="444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518834" y="2327399"/>
            <a:ext cx="10800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Resource Pools per Tenants     Reference [1]: </a:t>
            </a:r>
          </a:p>
        </p:txBody>
      </p:sp>
      <p:cxnSp>
        <p:nvCxnSpPr>
          <p:cNvPr id="28" name="Straight Arrow Connector 27"/>
          <p:cNvCxnSpPr>
            <a:cxnSpLocks/>
            <a:stCxn id="25" idx="1"/>
            <a:endCxn id="21" idx="3"/>
          </p:cNvCxnSpPr>
          <p:nvPr/>
        </p:nvCxnSpPr>
        <p:spPr>
          <a:xfrm flipH="1">
            <a:off x="9601742" y="2604398"/>
            <a:ext cx="917092" cy="565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  <a:stCxn id="25" idx="1"/>
          </p:cNvCxnSpPr>
          <p:nvPr/>
        </p:nvCxnSpPr>
        <p:spPr>
          <a:xfrm flipH="1">
            <a:off x="8662140" y="2604398"/>
            <a:ext cx="1856694" cy="138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25" idx="1"/>
          </p:cNvCxnSpPr>
          <p:nvPr/>
        </p:nvCxnSpPr>
        <p:spPr>
          <a:xfrm flipH="1">
            <a:off x="9753602" y="2604398"/>
            <a:ext cx="765232" cy="1050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705127" y="3051008"/>
            <a:ext cx="108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Unallocated Resource; used for backward compatibility</a:t>
            </a:r>
          </a:p>
        </p:txBody>
      </p:sp>
      <p:cxnSp>
        <p:nvCxnSpPr>
          <p:cNvPr id="36" name="Straight Arrow Connector 35"/>
          <p:cNvCxnSpPr>
            <a:stCxn id="34" idx="3"/>
          </p:cNvCxnSpPr>
          <p:nvPr/>
        </p:nvCxnSpPr>
        <p:spPr>
          <a:xfrm>
            <a:off x="6785207" y="3404951"/>
            <a:ext cx="1196550" cy="228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6096000" y="4288730"/>
            <a:ext cx="4876800" cy="4572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Resource Pool guarantees resource availability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096000" y="4862933"/>
            <a:ext cx="4876800" cy="4572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Strong isolation differentiates tiered services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096000" y="5431730"/>
            <a:ext cx="4876800" cy="4572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Optimal capacity planning as each tenant sizes individual Resource Pool for projected growth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DD54A69-BCF6-449B-BCEA-1F3AC89A0F69}"/>
              </a:ext>
            </a:extLst>
          </p:cNvPr>
          <p:cNvSpPr/>
          <p:nvPr/>
        </p:nvSpPr>
        <p:spPr>
          <a:xfrm>
            <a:off x="2348357" y="6021949"/>
            <a:ext cx="66518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Reference [1]: Multi-Cloud Object Hierarchy &amp; Capability Information Model: https://docs.google.com/document/d/1iOb8SymGoK7U6N5ZcYtrIPh_LaJMW_UHYdFWe7UOBNk/edit#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5989F27-D95F-48B9-8658-19116135987F}"/>
              </a:ext>
            </a:extLst>
          </p:cNvPr>
          <p:cNvSpPr/>
          <p:nvPr/>
        </p:nvSpPr>
        <p:spPr>
          <a:xfrm>
            <a:off x="1618535" y="2511418"/>
            <a:ext cx="2438400" cy="1676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41961F2-48C3-4B61-B363-5914FC1CB739}"/>
              </a:ext>
            </a:extLst>
          </p:cNvPr>
          <p:cNvSpPr/>
          <p:nvPr/>
        </p:nvSpPr>
        <p:spPr>
          <a:xfrm>
            <a:off x="1741111" y="2597934"/>
            <a:ext cx="9906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519CDD4-DEA9-4FDE-91FA-043EBD9D5EA6}"/>
              </a:ext>
            </a:extLst>
          </p:cNvPr>
          <p:cNvSpPr/>
          <p:nvPr/>
        </p:nvSpPr>
        <p:spPr>
          <a:xfrm>
            <a:off x="2565012" y="2754209"/>
            <a:ext cx="990599" cy="763230"/>
          </a:xfrm>
          <a:prstGeom prst="rect">
            <a:avLst/>
          </a:prstGeom>
          <a:solidFill>
            <a:srgbClr val="F38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1ACC987-7A62-442A-8751-0E5EB5947FB2}"/>
              </a:ext>
            </a:extLst>
          </p:cNvPr>
          <p:cNvSpPr/>
          <p:nvPr/>
        </p:nvSpPr>
        <p:spPr>
          <a:xfrm>
            <a:off x="2219716" y="3328158"/>
            <a:ext cx="990600" cy="7608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36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EC16-ABA3-4118-89C7-CACE9AACAE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Residential vCPE 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A4EF1C-D26D-4D93-9CF3-83D2C3E69E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79645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EBE0BC-22C7-4EDA-84E9-C22A8F449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9AACA2-AD05-46C9-B73A-3B14D0CB5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Applying Resource Pools for Residential vCPE Service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D2838DE-CB66-45FA-8807-81116F4AE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957995"/>
              </p:ext>
            </p:extLst>
          </p:nvPr>
        </p:nvGraphicFramePr>
        <p:xfrm>
          <a:off x="-4382" y="4112759"/>
          <a:ext cx="12196381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3476">
                  <a:extLst>
                    <a:ext uri="{9D8B030D-6E8A-4147-A177-3AD203B41FA5}">
                      <a16:colId xmlns:a16="http://schemas.microsoft.com/office/drawing/2014/main" val="3422555148"/>
                    </a:ext>
                  </a:extLst>
                </a:gridCol>
                <a:gridCol w="957532">
                  <a:extLst>
                    <a:ext uri="{9D8B030D-6E8A-4147-A177-3AD203B41FA5}">
                      <a16:colId xmlns:a16="http://schemas.microsoft.com/office/drawing/2014/main" val="1022268787"/>
                    </a:ext>
                  </a:extLst>
                </a:gridCol>
                <a:gridCol w="897148">
                  <a:extLst>
                    <a:ext uri="{9D8B030D-6E8A-4147-A177-3AD203B41FA5}">
                      <a16:colId xmlns:a16="http://schemas.microsoft.com/office/drawing/2014/main" val="795904284"/>
                    </a:ext>
                  </a:extLst>
                </a:gridCol>
                <a:gridCol w="1221115">
                  <a:extLst>
                    <a:ext uri="{9D8B030D-6E8A-4147-A177-3AD203B41FA5}">
                      <a16:colId xmlns:a16="http://schemas.microsoft.com/office/drawing/2014/main" val="638496965"/>
                    </a:ext>
                  </a:extLst>
                </a:gridCol>
                <a:gridCol w="1290699">
                  <a:extLst>
                    <a:ext uri="{9D8B030D-6E8A-4147-A177-3AD203B41FA5}">
                      <a16:colId xmlns:a16="http://schemas.microsoft.com/office/drawing/2014/main" val="3850158"/>
                    </a:ext>
                  </a:extLst>
                </a:gridCol>
                <a:gridCol w="791465">
                  <a:extLst>
                    <a:ext uri="{9D8B030D-6E8A-4147-A177-3AD203B41FA5}">
                      <a16:colId xmlns:a16="http://schemas.microsoft.com/office/drawing/2014/main" val="1916611885"/>
                    </a:ext>
                  </a:extLst>
                </a:gridCol>
                <a:gridCol w="1124946">
                  <a:extLst>
                    <a:ext uri="{9D8B030D-6E8A-4147-A177-3AD203B41FA5}">
                      <a16:colId xmlns:a16="http://schemas.microsoft.com/office/drawing/2014/main" val="17483432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  <a:p>
                      <a:pPr algn="ctr"/>
                      <a:r>
                        <a:rPr lang="en-US" sz="1800" dirty="0"/>
                        <a:t>Object 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  <a:p>
                      <a:pPr algn="ctr"/>
                      <a:r>
                        <a:rPr lang="en-US" sz="1800" dirty="0"/>
                        <a:t>Assoc.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  <a:p>
                      <a:pPr algn="ctr"/>
                      <a:r>
                        <a:rPr lang="en-US" sz="1800" dirty="0"/>
                        <a:t>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Min Guarantee vCPU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Min Guarantee Mem (GB)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Max vCPU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Max Mem (GB)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19080"/>
                  </a:ext>
                </a:extLst>
              </a:tr>
              <a:tr h="646714">
                <a:tc>
                  <a:txBody>
                    <a:bodyPr/>
                    <a:lstStyle/>
                    <a:p>
                      <a:r>
                        <a:rPr lang="en-US" sz="1600" i="1" dirty="0"/>
                        <a:t>Resource Slice 1</a:t>
                      </a:r>
                    </a:p>
                    <a:p>
                      <a:r>
                        <a:rPr lang="en-US" sz="1600" dirty="0"/>
                        <a:t>[VIO Terminology:  Tenant Virtual Data Centers (vDC), Upstream OpenStack Terminology (</a:t>
                      </a:r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- referring to resource management attributes such as Quota or </a:t>
                      </a:r>
                      <a:r>
                        <a:rPr lang="en-US" sz="1600" dirty="0"/>
                        <a:t>Resource Pool – work in progress)]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Tenant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7030A0"/>
                          </a:solidFill>
                        </a:rPr>
                        <a:t>Gold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7030A0"/>
                          </a:solidFill>
                        </a:rPr>
                        <a:t>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7030A0"/>
                          </a:solidFill>
                        </a:rPr>
                        <a:t>1300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959198"/>
                  </a:ext>
                </a:extLst>
              </a:tr>
              <a:tr h="291421">
                <a:tc>
                  <a:txBody>
                    <a:bodyPr/>
                    <a:lstStyle/>
                    <a:p>
                      <a:r>
                        <a:rPr lang="en-US" sz="1600" i="1" dirty="0"/>
                        <a:t>Resource Slice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Tenant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i="0" dirty="0">
                          <a:solidFill>
                            <a:srgbClr val="7030A0"/>
                          </a:solidFill>
                        </a:rPr>
                        <a:t>Silver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7030A0"/>
                          </a:solidFill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7030A0"/>
                          </a:solidFill>
                        </a:rPr>
                        <a:t>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01753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917C718-C84F-4196-AA82-8C1282090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854279"/>
              </p:ext>
            </p:extLst>
          </p:nvPr>
        </p:nvGraphicFramePr>
        <p:xfrm>
          <a:off x="-94" y="1815571"/>
          <a:ext cx="638057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5454">
                  <a:extLst>
                    <a:ext uri="{9D8B030D-6E8A-4147-A177-3AD203B41FA5}">
                      <a16:colId xmlns:a16="http://schemas.microsoft.com/office/drawing/2014/main" val="925313892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658246201"/>
                    </a:ext>
                  </a:extLst>
                </a:gridCol>
                <a:gridCol w="782320">
                  <a:extLst>
                    <a:ext uri="{9D8B030D-6E8A-4147-A177-3AD203B41FA5}">
                      <a16:colId xmlns:a16="http://schemas.microsoft.com/office/drawing/2014/main" val="3402636113"/>
                    </a:ext>
                  </a:extLst>
                </a:gridCol>
              </a:tblGrid>
              <a:tr h="33780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HW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vCPU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Mem (GB)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380254"/>
                  </a:ext>
                </a:extLst>
              </a:tr>
              <a:tr h="477892">
                <a:tc>
                  <a:txBody>
                    <a:bodyPr/>
                    <a:lstStyle/>
                    <a:p>
                      <a:r>
                        <a:rPr lang="en-US" sz="1600" i="1" dirty="0"/>
                        <a:t>Resource Cluster 1</a:t>
                      </a:r>
                      <a:r>
                        <a:rPr lang="en-US" sz="1600" dirty="0"/>
                        <a:t> </a:t>
                      </a:r>
                    </a:p>
                    <a:p>
                      <a:r>
                        <a:rPr lang="en-US" sz="1600" dirty="0"/>
                        <a:t>[Upstream OpenStack and VIO Terminology: Host Aggregate]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44065"/>
                  </a:ext>
                </a:extLst>
              </a:tr>
              <a:tr h="477892">
                <a:tc>
                  <a:txBody>
                    <a:bodyPr/>
                    <a:lstStyle/>
                    <a:p>
                      <a:r>
                        <a:rPr lang="en-US" sz="1600" i="1" dirty="0"/>
                        <a:t>Resource Cluster Group 1 (maps to Resource Cluster 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[Upstream OpenStack and VIO Terminology: Set of Host Aggregates]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76280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EE803B0-0663-4AFE-B47A-BFE33BEF5C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835773"/>
              </p:ext>
            </p:extLst>
          </p:nvPr>
        </p:nvGraphicFramePr>
        <p:xfrm>
          <a:off x="6672410" y="1825363"/>
          <a:ext cx="3474720" cy="9496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4720">
                  <a:extLst>
                    <a:ext uri="{9D8B030D-6E8A-4147-A177-3AD203B41FA5}">
                      <a16:colId xmlns:a16="http://schemas.microsoft.com/office/drawing/2014/main" val="2445745024"/>
                    </a:ext>
                  </a:extLst>
                </a:gridCol>
              </a:tblGrid>
              <a:tr h="37057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Object Configuration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429808"/>
                  </a:ext>
                </a:extLst>
              </a:tr>
              <a:tr h="455095">
                <a:tc>
                  <a:txBody>
                    <a:bodyPr/>
                    <a:lstStyle/>
                    <a:p>
                      <a:r>
                        <a:rPr lang="en-US" sz="1600" i="1" dirty="0"/>
                        <a:t>Tenant 1</a:t>
                      </a:r>
                      <a:r>
                        <a:rPr lang="en-US" sz="1600" dirty="0"/>
                        <a:t> [Upstream OpenStack and VIO Terminology: Project]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009929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9E9CB2A7-C3A2-48A5-9600-29F75A71CC49}"/>
              </a:ext>
            </a:extLst>
          </p:cNvPr>
          <p:cNvSpPr/>
          <p:nvPr/>
        </p:nvSpPr>
        <p:spPr>
          <a:xfrm>
            <a:off x="-20319" y="954166"/>
            <a:ext cx="1221670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Exemplary Tiered Residential vCPE Services</a:t>
            </a:r>
          </a:p>
          <a:p>
            <a:pPr lvl="1"/>
            <a:r>
              <a:rPr lang="en-US" sz="1600" b="1" dirty="0">
                <a:solidFill>
                  <a:srgbClr val="7030A0"/>
                </a:solidFill>
              </a:rPr>
              <a:t>Gold   –   “Residential Broadband with Parental Control” - </a:t>
            </a:r>
            <a:r>
              <a:rPr lang="en-US" sz="1600" b="1" dirty="0">
                <a:solidFill>
                  <a:schemeClr val="accent5"/>
                </a:solidFill>
              </a:rPr>
              <a:t>Enforce higher min guarantee under traffic bursts using Resource Reservation</a:t>
            </a:r>
          </a:p>
          <a:p>
            <a:pPr lvl="1"/>
            <a:r>
              <a:rPr lang="en-US" sz="1600" b="1" dirty="0">
                <a:solidFill>
                  <a:srgbClr val="7030A0"/>
                </a:solidFill>
              </a:rPr>
              <a:t>Silver  –   “Residential Broadband” 		              - </a:t>
            </a:r>
            <a:r>
              <a:rPr lang="en-US" sz="1600" b="1" dirty="0">
                <a:solidFill>
                  <a:schemeClr val="accent5"/>
                </a:solidFill>
              </a:rPr>
              <a:t>Enforce lower min guarantee under traffic bursts using Resource Reservation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79EC82-D275-4AE9-958C-561662A1AD5B}"/>
              </a:ext>
            </a:extLst>
          </p:cNvPr>
          <p:cNvSpPr txBox="1"/>
          <p:nvPr/>
        </p:nvSpPr>
        <p:spPr>
          <a:xfrm>
            <a:off x="6663784" y="3153643"/>
            <a:ext cx="4593689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u="sng" dirty="0"/>
              <a:t>Note</a:t>
            </a:r>
            <a:r>
              <a:rPr lang="en-US" dirty="0"/>
              <a:t>: For a given resource, sum of Minimum Guarantees cannot exceed physical capacity </a:t>
            </a:r>
          </a:p>
        </p:txBody>
      </p:sp>
    </p:spTree>
    <p:extLst>
      <p:ext uri="{BB962C8B-B14F-4D97-AF65-F5344CB8AC3E}">
        <p14:creationId xmlns:p14="http://schemas.microsoft.com/office/powerpoint/2010/main" val="102183878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2143" y="133287"/>
            <a:ext cx="10672234" cy="768476"/>
          </a:xfrm>
        </p:spPr>
        <p:txBody>
          <a:bodyPr>
            <a:normAutofit/>
          </a:bodyPr>
          <a:lstStyle/>
          <a:p>
            <a:r>
              <a:rPr lang="en-US" sz="3200" b="1" dirty="0"/>
              <a:t>Residential vCPE ONAP Example (1)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7" y="977607"/>
            <a:ext cx="7947399" cy="445799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572860A-51F0-4701-B7CD-7D3D2ABD8AF3}"/>
              </a:ext>
            </a:extLst>
          </p:cNvPr>
          <p:cNvSpPr/>
          <p:nvPr/>
        </p:nvSpPr>
        <p:spPr>
          <a:xfrm>
            <a:off x="7946982" y="987250"/>
            <a:ext cx="42450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b="1" dirty="0"/>
              <a:t>Cloud Region Capabilities used by ONAP 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Min Guarantee Capability - Min, Max per resource (CPU, Memory) for Resource Pool and VM</a:t>
            </a:r>
          </a:p>
          <a:p>
            <a:pPr lvl="0"/>
            <a:r>
              <a:rPr lang="en-US" sz="1600" b="1" dirty="0"/>
              <a:t>Constraints used by 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VBNG location is fixed based on subscriber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VG MUX to VBNG Data Center connectivity latency cannot exceed certain value</a:t>
            </a:r>
          </a:p>
          <a:p>
            <a:r>
              <a:rPr lang="en-US" sz="1600" b="1" dirty="0"/>
              <a:t>Optimization Policies (in prioritized order) used by OF for per service VG VNF placement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Choose Cloud Region based on the above 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Prefer Cloud Region with Min Guarantee Capability for Gold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Prefer Cloud Region with least average/peak utilization at a Cloud Region, Tenant and Resource Pool (if Cloud Region has min guarantee capability)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D00BEB-E6B6-4ED7-91BD-69C400D16AEF}"/>
              </a:ext>
            </a:extLst>
          </p:cNvPr>
          <p:cNvSpPr/>
          <p:nvPr/>
        </p:nvSpPr>
        <p:spPr>
          <a:xfrm>
            <a:off x="263743" y="5501285"/>
            <a:ext cx="7406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/>
              <a:t>Source: ONAP R1 vCPE use case – Illustrative sequence diagrams </a:t>
            </a:r>
            <a:r>
              <a:rPr lang="en-US" sz="1000" dirty="0"/>
              <a:t>(</a:t>
            </a:r>
            <a:r>
              <a:rPr lang="en-US" sz="1000" dirty="0">
                <a:hlinkClick r:id="rId3"/>
              </a:rPr>
              <a:t>https://wiki.onap.org/display/DW/Residential+Broadband+vCPE+Drafts+for+discussion?preview=%2F10783327%2F16005563%2FvCPE+Use+Case+-+Customer+Service+Instantiation+-+171103.pptx</a:t>
            </a:r>
            <a:r>
              <a:rPr lang="en-US" sz="1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01277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943D31-5432-4022-9FDF-6648D4AAF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02BB2E-AA8B-42B3-B653-402AE87CD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Residential vCPE ONAP Example (2) 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814371-015B-4A30-BBE5-34FA978E2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800" dirty="0"/>
              <a:t>ONAP OF&lt;-&gt;Multi Cloud Work in Progress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hlinkClick r:id="rId2"/>
              </a:rPr>
              <a:t>https://wiki.onap.org/display/DW/vCPE+Homing+Use+Case</a:t>
            </a:r>
            <a:r>
              <a:rPr lang="en-US" sz="16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hlinkClick r:id="rId3"/>
              </a:rPr>
              <a:t>https://wiki.onap.org/display/DW/OOF+-+MultiCloud+interaction+in+R2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VMware VIO configuration for min guarantee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Resource Pool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4"/>
              </a:rPr>
              <a:t>https://docs.vmware.com/en/VMware-Integrated-OpenStack/4.1/com.vmware.openstack.admin.doc/GUID-D2C17D33-EC6C-4B8C-A9A3-25417917461F.html</a:t>
            </a:r>
            <a:endParaRPr lang="en-US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VM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5"/>
              </a:rPr>
              <a:t>https://docs.openstack.org/nova/pike/admin/flavors.html</a:t>
            </a:r>
            <a:endParaRPr lang="en-US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56653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EC16-ABA3-4118-89C7-CACE9AACAE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Enterprise Mobile vEPC Example (todo)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A4EF1C-D26D-4D93-9CF3-83D2C3E69E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18442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6486</TotalTime>
  <Words>612</Words>
  <Application>Microsoft Office PowerPoint</Application>
  <PresentationFormat>Widescreen</PresentationFormat>
  <Paragraphs>82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Office Theme</vt:lpstr>
      <vt:lpstr>Driving Superior Isolation for Tiered Services</vt:lpstr>
      <vt:lpstr>Driving Superior Isolation using Resource Reservation</vt:lpstr>
      <vt:lpstr>Residential vCPE Example</vt:lpstr>
      <vt:lpstr>Applying Resource Pools for Residential vCPE Service</vt:lpstr>
      <vt:lpstr>Residential vCPE ONAP Example (1) </vt:lpstr>
      <vt:lpstr>Residential vCPE ONAP Example (2) </vt:lpstr>
      <vt:lpstr>Enterprise Mobile vEPC Example (todo)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Ramki Krishnan</cp:lastModifiedBy>
  <cp:revision>455</cp:revision>
  <dcterms:created xsi:type="dcterms:W3CDTF">2017-02-27T16:23:08Z</dcterms:created>
  <dcterms:modified xsi:type="dcterms:W3CDTF">2018-02-01T21:46:43Z</dcterms:modified>
</cp:coreProperties>
</file>