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sldIdLst>
    <p:sldId id="306" r:id="rId2"/>
    <p:sldId id="351" r:id="rId3"/>
    <p:sldId id="352" r:id="rId4"/>
    <p:sldId id="353" r:id="rId5"/>
    <p:sldId id="354" r:id="rId6"/>
    <p:sldId id="356" r:id="rId7"/>
    <p:sldId id="355" r:id="rId8"/>
    <p:sldId id="357" r:id="rId9"/>
    <p:sldId id="358" r:id="rId10"/>
    <p:sldId id="359" r:id="rId11"/>
    <p:sldId id="360" r:id="rId12"/>
    <p:sldId id="331" r:id="rId13"/>
    <p:sldId id="332" r:id="rId14"/>
    <p:sldId id="339" r:id="rId15"/>
    <p:sldId id="334" r:id="rId16"/>
    <p:sldId id="362" r:id="rId17"/>
    <p:sldId id="329" r:id="rId18"/>
    <p:sldId id="333" r:id="rId19"/>
    <p:sldId id="328" r:id="rId20"/>
    <p:sldId id="337" r:id="rId21"/>
    <p:sldId id="335" r:id="rId22"/>
    <p:sldId id="336" r:id="rId23"/>
    <p:sldId id="338" r:id="rId24"/>
    <p:sldId id="340" r:id="rId25"/>
    <p:sldId id="343" r:id="rId26"/>
    <p:sldId id="344" r:id="rId27"/>
    <p:sldId id="345" r:id="rId28"/>
    <p:sldId id="347" r:id="rId29"/>
    <p:sldId id="348" r:id="rId30"/>
    <p:sldId id="349" r:id="rId31"/>
    <p:sldId id="341" r:id="rId32"/>
    <p:sldId id="346" r:id="rId33"/>
    <p:sldId id="350" r:id="rId34"/>
    <p:sldId id="36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23" autoAdjust="0"/>
    <p:restoredTop sz="77052"/>
  </p:normalViewPr>
  <p:slideViewPr>
    <p:cSldViewPr snapToGrid="0" snapToObjects="1">
      <p:cViewPr varScale="1">
        <p:scale>
          <a:sx n="117" d="100"/>
          <a:sy n="117" d="100"/>
        </p:scale>
        <p:origin x="-288" y="-10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1/28/2019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252959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Tree>
    <p:extLst>
      <p:ext uri="{BB962C8B-B14F-4D97-AF65-F5344CB8AC3E}">
        <p14:creationId xmlns:p14="http://schemas.microsoft.com/office/powerpoint/2010/main" val="472692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452967" y="452966"/>
            <a:ext cx="11294533" cy="831852"/>
          </a:xfrm>
        </p:spPr>
        <p:txBody>
          <a:bodyPr/>
          <a:lstStyle>
            <a:lvl1pPr>
              <a:lnSpc>
                <a:spcPct val="90000"/>
              </a:lnSpc>
              <a:spcAft>
                <a:spcPts val="0"/>
              </a:spcAft>
              <a:defRPr sz="2700">
                <a:solidFill>
                  <a:srgbClr val="FF6600"/>
                </a:solidFill>
                <a:latin typeface="Helvetica 75 Bold" panose="020B0804020202020204" pitchFamily="34" charset="0"/>
              </a:defRPr>
            </a:lvl1pPr>
          </a:lstStyle>
          <a:p>
            <a:r>
              <a:rPr lang="fr-FR" smtClean="0"/>
              <a:t>Modifiez le style du titre</a:t>
            </a:r>
            <a:endParaRPr lang="en-US" dirty="0"/>
          </a:p>
        </p:txBody>
      </p:sp>
      <p:sp>
        <p:nvSpPr>
          <p:cNvPr id="3" name="Content Placeholder 2"/>
          <p:cNvSpPr>
            <a:spLocks noGrp="1"/>
          </p:cNvSpPr>
          <p:nvPr>
            <p:ph idx="1"/>
          </p:nvPr>
        </p:nvSpPr>
        <p:spPr>
          <a:xfrm>
            <a:off x="452966" y="1739900"/>
            <a:ext cx="5420785" cy="4220632"/>
          </a:xfrm>
        </p:spPr>
        <p:txBody>
          <a:bodyPr/>
          <a:lstStyle>
            <a:lvl1pPr>
              <a:lnSpc>
                <a:spcPct val="90000"/>
              </a:lnSpc>
              <a:spcAft>
                <a:spcPts val="1067"/>
              </a:spcAft>
              <a:defRPr>
                <a:solidFill>
                  <a:srgbClr val="FF6600"/>
                </a:solidFill>
                <a:latin typeface="Helvetica 75 Bold" panose="020B0804020202020204" pitchFamily="34" charset="0"/>
              </a:defRPr>
            </a:lvl1pPr>
            <a:lvl2pPr>
              <a:lnSpc>
                <a:spcPct val="90000"/>
              </a:lnSpc>
              <a:spcAft>
                <a:spcPts val="1067"/>
              </a:spcAft>
              <a:defRPr>
                <a:latin typeface="Helvetica 75 Bold" panose="020B0804020202020204" pitchFamily="34" charset="0"/>
              </a:defRPr>
            </a:lvl2pPr>
            <a:lvl3pPr>
              <a:lnSpc>
                <a:spcPct val="90000"/>
              </a:lnSpc>
              <a:spcAft>
                <a:spcPts val="1067"/>
              </a:spcAft>
              <a:defRPr>
                <a:latin typeface="Helvetica 75 Bold" panose="020B0804020202020204" pitchFamily="34" charset="0"/>
              </a:defRPr>
            </a:lvl3pPr>
            <a:lvl4pPr>
              <a:lnSpc>
                <a:spcPct val="90000"/>
              </a:lnSpc>
              <a:spcAft>
                <a:spcPts val="1067"/>
              </a:spcAft>
              <a:defRPr>
                <a:latin typeface="Helvetica 75 Bold" panose="020B0804020202020204" pitchFamily="34" charset="0"/>
              </a:defRPr>
            </a:lvl4pPr>
            <a:lvl5pPr>
              <a:lnSpc>
                <a:spcPct val="90000"/>
              </a:lnSpc>
              <a:spcAft>
                <a:spcPts val="1067"/>
              </a:spcAft>
              <a:defRPr>
                <a:latin typeface="Helvetica 75 Bold" panose="020B0804020202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2"/>
          <p:cNvSpPr>
            <a:spLocks noGrp="1"/>
          </p:cNvSpPr>
          <p:nvPr>
            <p:ph idx="10"/>
          </p:nvPr>
        </p:nvSpPr>
        <p:spPr>
          <a:xfrm>
            <a:off x="6318252" y="1739900"/>
            <a:ext cx="5420785" cy="4220632"/>
          </a:xfrm>
        </p:spPr>
        <p:txBody>
          <a:bodyPr/>
          <a:lstStyle>
            <a:lvl1pPr>
              <a:lnSpc>
                <a:spcPct val="90000"/>
              </a:lnSpc>
              <a:spcAft>
                <a:spcPts val="1067"/>
              </a:spcAft>
              <a:defRPr>
                <a:solidFill>
                  <a:srgbClr val="FF6600"/>
                </a:solidFill>
                <a:latin typeface="Helvetica 75 Bold" panose="020B0804020202020204" pitchFamily="34" charset="0"/>
              </a:defRPr>
            </a:lvl1pPr>
            <a:lvl2pPr>
              <a:lnSpc>
                <a:spcPct val="90000"/>
              </a:lnSpc>
              <a:spcAft>
                <a:spcPts val="1067"/>
              </a:spcAft>
              <a:defRPr>
                <a:latin typeface="Helvetica 75 Bold" panose="020B0804020202020204" pitchFamily="34" charset="0"/>
              </a:defRPr>
            </a:lvl2pPr>
            <a:lvl3pPr>
              <a:lnSpc>
                <a:spcPct val="90000"/>
              </a:lnSpc>
              <a:spcAft>
                <a:spcPts val="1067"/>
              </a:spcAft>
              <a:defRPr>
                <a:latin typeface="Helvetica 75 Bold" panose="020B0804020202020204" pitchFamily="34" charset="0"/>
              </a:defRPr>
            </a:lvl3pPr>
            <a:lvl4pPr>
              <a:lnSpc>
                <a:spcPct val="90000"/>
              </a:lnSpc>
              <a:spcAft>
                <a:spcPts val="1067"/>
              </a:spcAft>
              <a:defRPr>
                <a:latin typeface="Helvetica 75 Bold" panose="020B0804020202020204" pitchFamily="34" charset="0"/>
              </a:defRPr>
            </a:lvl4pPr>
            <a:lvl5pPr>
              <a:lnSpc>
                <a:spcPct val="90000"/>
              </a:lnSpc>
              <a:spcAft>
                <a:spcPts val="1067"/>
              </a:spcAft>
              <a:defRPr>
                <a:latin typeface="Helvetica 75 Bold" panose="020B0804020202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extLst>
      <p:ext uri="{BB962C8B-B14F-4D97-AF65-F5344CB8AC3E}">
        <p14:creationId xmlns:p14="http://schemas.microsoft.com/office/powerpoint/2010/main" val="1521808667"/>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452967" y="452967"/>
            <a:ext cx="11294533" cy="831851"/>
          </a:xfrm>
        </p:spPr>
        <p:txBody>
          <a:bodyPr/>
          <a:lstStyle>
            <a:lvl1pPr>
              <a:lnSpc>
                <a:spcPct val="90000"/>
              </a:lnSpc>
              <a:spcAft>
                <a:spcPts val="0"/>
              </a:spcAft>
              <a:defRPr sz="2700">
                <a:solidFill>
                  <a:srgbClr val="FF6600"/>
                </a:solidFill>
                <a:latin typeface="Helvetica 75 Bold" panose="020B0804020202020204" pitchFamily="34" charset="0"/>
              </a:defRPr>
            </a:lvl1pPr>
          </a:lstStyle>
          <a:p>
            <a:r>
              <a:rPr lang="fr-FR" smtClean="0"/>
              <a:t>Modifiez le style du titre</a:t>
            </a:r>
            <a:endParaRPr lang="en-US" dirty="0"/>
          </a:p>
        </p:txBody>
      </p:sp>
      <p:sp>
        <p:nvSpPr>
          <p:cNvPr id="3" name="Content Placeholder 2"/>
          <p:cNvSpPr>
            <a:spLocks noGrp="1"/>
          </p:cNvSpPr>
          <p:nvPr>
            <p:ph idx="1"/>
          </p:nvPr>
        </p:nvSpPr>
        <p:spPr>
          <a:xfrm>
            <a:off x="452969" y="1739900"/>
            <a:ext cx="11294532" cy="4220633"/>
          </a:xfrm>
        </p:spPr>
        <p:txBody>
          <a:bodyPr/>
          <a:lstStyle>
            <a:lvl1pPr>
              <a:lnSpc>
                <a:spcPct val="90000"/>
              </a:lnSpc>
              <a:spcAft>
                <a:spcPts val="1067"/>
              </a:spcAft>
              <a:defRPr sz="1900">
                <a:solidFill>
                  <a:srgbClr val="FF6600"/>
                </a:solidFill>
                <a:latin typeface="Helvetica 75 Bold" panose="020B0804020202020204" pitchFamily="34" charset="0"/>
              </a:defRPr>
            </a:lvl1pPr>
            <a:lvl2pPr>
              <a:lnSpc>
                <a:spcPct val="90000"/>
              </a:lnSpc>
              <a:spcAft>
                <a:spcPts val="1067"/>
              </a:spcAft>
              <a:defRPr sz="1900">
                <a:latin typeface="Helvetica 75 Bold" panose="020B0804020202020204" pitchFamily="34" charset="0"/>
              </a:defRPr>
            </a:lvl2pPr>
            <a:lvl3pPr>
              <a:lnSpc>
                <a:spcPct val="90000"/>
              </a:lnSpc>
              <a:spcAft>
                <a:spcPts val="1067"/>
              </a:spcAft>
              <a:defRPr sz="1900">
                <a:latin typeface="Helvetica 75 Bold" panose="020B0804020202020204" pitchFamily="34" charset="0"/>
              </a:defRPr>
            </a:lvl3pPr>
            <a:lvl4pPr>
              <a:lnSpc>
                <a:spcPct val="90000"/>
              </a:lnSpc>
              <a:spcAft>
                <a:spcPts val="1067"/>
              </a:spcAft>
              <a:defRPr sz="1900">
                <a:latin typeface="Helvetica 75 Bold" panose="020B0804020202020204" pitchFamily="34" charset="0"/>
              </a:defRPr>
            </a:lvl4pPr>
            <a:lvl5pPr>
              <a:lnSpc>
                <a:spcPct val="90000"/>
              </a:lnSpc>
              <a:spcAft>
                <a:spcPts val="1067"/>
              </a:spcAft>
              <a:defRPr sz="1900">
                <a:latin typeface="Helvetica 75 Bold" panose="020B0804020202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extLst>
      <p:ext uri="{BB962C8B-B14F-4D97-AF65-F5344CB8AC3E}">
        <p14:creationId xmlns:p14="http://schemas.microsoft.com/office/powerpoint/2010/main" val="1536271664"/>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7.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ONAP </a:t>
            </a:r>
            <a:r>
              <a:rPr lang="pl-PL" dirty="0" smtClean="0"/>
              <a:t>Casablanca </a:t>
            </a:r>
            <a:r>
              <a:rPr lang="en-US" dirty="0" smtClean="0"/>
              <a:t>– </a:t>
            </a:r>
            <a:r>
              <a:rPr lang="pl-PL" dirty="0" err="1" smtClean="0"/>
              <a:t>Change</a:t>
            </a:r>
            <a:r>
              <a:rPr lang="pl-PL" dirty="0" smtClean="0"/>
              <a:t> Management </a:t>
            </a:r>
            <a:r>
              <a:rPr lang="en-US" dirty="0" smtClean="0"/>
              <a:t>Traffic </a:t>
            </a:r>
            <a:r>
              <a:rPr lang="en-US" dirty="0" err="1" smtClean="0"/>
              <a:t>Distributio</a:t>
            </a:r>
            <a:r>
              <a:rPr lang="pl-PL" dirty="0" smtClean="0"/>
              <a:t>n</a:t>
            </a:r>
            <a:r>
              <a:rPr lang="en-US" dirty="0" smtClean="0"/>
              <a:t/>
            </a:r>
            <a:br>
              <a:rPr lang="en-US" dirty="0" smtClean="0"/>
            </a:br>
            <a:r>
              <a:rPr lang="pl-PL" dirty="0" smtClean="0"/>
              <a:t/>
            </a:r>
            <a:br>
              <a:rPr lang="pl-PL" dirty="0" smtClean="0"/>
            </a:br>
            <a:endParaRPr lang="en-US" dirty="0"/>
          </a:p>
        </p:txBody>
      </p:sp>
      <p:sp>
        <p:nvSpPr>
          <p:cNvPr id="3" name="Subtitle 2"/>
          <p:cNvSpPr>
            <a:spLocks noGrp="1"/>
          </p:cNvSpPr>
          <p:nvPr>
            <p:ph type="subTitle" idx="1"/>
          </p:nvPr>
        </p:nvSpPr>
        <p:spPr/>
        <p:txBody>
          <a:bodyPr>
            <a:normAutofit/>
          </a:bodyPr>
          <a:lstStyle/>
          <a:p>
            <a:endParaRPr lang="en-US" dirty="0" smtClean="0"/>
          </a:p>
          <a:p>
            <a:endParaRPr lang="en-US" dirty="0" smtClean="0"/>
          </a:p>
          <a:p>
            <a:endParaRPr lang="en-US" dirty="0" smtClean="0"/>
          </a:p>
        </p:txBody>
      </p:sp>
      <p:sp>
        <p:nvSpPr>
          <p:cNvPr id="4" name="TextBox 3"/>
          <p:cNvSpPr txBox="1"/>
          <p:nvPr/>
        </p:nvSpPr>
        <p:spPr>
          <a:xfrm>
            <a:off x="366522" y="4693026"/>
            <a:ext cx="3771724" cy="1354217"/>
          </a:xfrm>
          <a:prstGeom prst="rect">
            <a:avLst/>
          </a:prstGeom>
          <a:noFill/>
        </p:spPr>
        <p:txBody>
          <a:bodyPr wrap="square" rtlCol="0">
            <a:spAutoFit/>
          </a:bodyPr>
          <a:lstStyle/>
          <a:p>
            <a:r>
              <a:rPr lang="pl-PL" sz="2800" dirty="0" smtClean="0">
                <a:solidFill>
                  <a:schemeClr val="bg1"/>
                </a:solidFill>
                <a:latin typeface="Arial" panose="020B0604020202020204" pitchFamily="34" charset="0"/>
                <a:cs typeface="Arial" panose="020B0604020202020204" pitchFamily="34" charset="0"/>
              </a:rPr>
              <a:t>AT&amp;T, Orange Poland </a:t>
            </a:r>
          </a:p>
          <a:p>
            <a:r>
              <a:rPr lang="pl-PL" dirty="0" smtClean="0">
                <a:solidFill>
                  <a:schemeClr val="bg1"/>
                </a:solidFill>
                <a:latin typeface="Arial" panose="020B0604020202020204" pitchFamily="34" charset="0"/>
                <a:cs typeface="Arial" panose="020B0604020202020204" pitchFamily="34" charset="0"/>
              </a:rPr>
              <a:t>Ajay Mahimkar</a:t>
            </a:r>
          </a:p>
          <a:p>
            <a:r>
              <a:rPr lang="pl-PL" dirty="0" smtClean="0">
                <a:solidFill>
                  <a:schemeClr val="bg1"/>
                </a:solidFill>
                <a:latin typeface="Arial" panose="020B0604020202020204" pitchFamily="34" charset="0"/>
                <a:cs typeface="Arial" panose="020B0604020202020204" pitchFamily="34" charset="0"/>
              </a:rPr>
              <a:t>Łukasz Rajewski</a:t>
            </a:r>
          </a:p>
          <a:p>
            <a:r>
              <a:rPr lang="pl-PL" dirty="0" smtClean="0">
                <a:solidFill>
                  <a:schemeClr val="bg1"/>
                </a:solidFill>
                <a:latin typeface="Arial" panose="020B0604020202020204" pitchFamily="34" charset="0"/>
                <a:cs typeface="Arial" panose="020B0604020202020204" pitchFamily="34" charset="0"/>
              </a:rPr>
              <a:t>Tomasz Osiński</a:t>
            </a:r>
            <a:endParaRPr lang="pl-PL" dirty="0">
              <a:solidFill>
                <a:schemeClr val="bg1"/>
              </a:solidFill>
              <a:latin typeface="Arial" panose="020B0604020202020204" pitchFamily="34" charset="0"/>
              <a:cs typeface="Arial" panose="020B0604020202020204" pitchFamily="34"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hemat blokowy: proces 3"/>
          <p:cNvSpPr/>
          <p:nvPr/>
        </p:nvSpPr>
        <p:spPr>
          <a:xfrm>
            <a:off x="4809100" y="3118109"/>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700" b="1" spc="67" dirty="0">
                <a:ln w="11430"/>
                <a:solidFill>
                  <a:schemeClr val="tx1"/>
                </a:solidFill>
                <a:effectLst>
                  <a:outerShdw blurRad="76200" dist="50800" dir="5400000" algn="tl" rotWithShape="0">
                    <a:srgbClr val="000000">
                      <a:alpha val="65000"/>
                    </a:srgbClr>
                  </a:outerShdw>
                </a:effectLst>
              </a:rPr>
              <a:t>PKG</a:t>
            </a:r>
          </a:p>
        </p:txBody>
      </p:sp>
      <p:sp>
        <p:nvSpPr>
          <p:cNvPr id="6" name="Schemat blokowy: proces 5"/>
          <p:cNvSpPr/>
          <p:nvPr/>
        </p:nvSpPr>
        <p:spPr>
          <a:xfrm>
            <a:off x="7413720" y="2028226"/>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700" b="1" spc="67" dirty="0">
                <a:ln w="11430"/>
                <a:solidFill>
                  <a:schemeClr val="tx1"/>
                </a:solidFill>
                <a:effectLst>
                  <a:outerShdw blurRad="76200" dist="50800" dir="5400000" algn="tl" rotWithShape="0">
                    <a:srgbClr val="000000">
                      <a:alpha val="65000"/>
                    </a:srgbClr>
                  </a:outerShdw>
                </a:effectLst>
              </a:rPr>
              <a:t>FW 1</a:t>
            </a:r>
          </a:p>
        </p:txBody>
      </p:sp>
      <p:sp>
        <p:nvSpPr>
          <p:cNvPr id="7" name="Schemat blokowy: proces 6"/>
          <p:cNvSpPr/>
          <p:nvPr/>
        </p:nvSpPr>
        <p:spPr>
          <a:xfrm>
            <a:off x="10110708" y="2028225"/>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700" b="1" spc="67" dirty="0">
                <a:ln w="11430"/>
                <a:solidFill>
                  <a:schemeClr val="tx1"/>
                </a:solidFill>
                <a:effectLst>
                  <a:outerShdw blurRad="76200" dist="50800" dir="5400000" algn="tl" rotWithShape="0">
                    <a:srgbClr val="000000">
                      <a:alpha val="65000"/>
                    </a:srgbClr>
                  </a:outerShdw>
                </a:effectLst>
              </a:rPr>
              <a:t>SINK 1</a:t>
            </a:r>
          </a:p>
        </p:txBody>
      </p:sp>
      <p:sp>
        <p:nvSpPr>
          <p:cNvPr id="8" name="Schemat blokowy: proces 7"/>
          <p:cNvSpPr/>
          <p:nvPr/>
        </p:nvSpPr>
        <p:spPr>
          <a:xfrm>
            <a:off x="7413720" y="4226455"/>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700" b="1" spc="67" dirty="0">
                <a:ln w="11430"/>
                <a:solidFill>
                  <a:schemeClr val="tx1"/>
                </a:solidFill>
                <a:effectLst>
                  <a:outerShdw blurRad="76200" dist="50800" dir="5400000" algn="tl" rotWithShape="0">
                    <a:srgbClr val="000000">
                      <a:alpha val="65000"/>
                    </a:srgbClr>
                  </a:outerShdw>
                </a:effectLst>
              </a:rPr>
              <a:t>FW 2</a:t>
            </a:r>
          </a:p>
        </p:txBody>
      </p:sp>
      <p:sp>
        <p:nvSpPr>
          <p:cNvPr id="9" name="Schemat blokowy: proces 8"/>
          <p:cNvSpPr/>
          <p:nvPr/>
        </p:nvSpPr>
        <p:spPr>
          <a:xfrm>
            <a:off x="10110708" y="4226455"/>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700" b="1" spc="67" dirty="0">
                <a:ln w="11430"/>
                <a:solidFill>
                  <a:schemeClr val="tx1"/>
                </a:solidFill>
                <a:effectLst>
                  <a:outerShdw blurRad="76200" dist="50800" dir="5400000" algn="tl" rotWithShape="0">
                    <a:srgbClr val="000000">
                      <a:alpha val="65000"/>
                    </a:srgbClr>
                  </a:outerShdw>
                </a:effectLst>
              </a:rPr>
              <a:t>SINK 2</a:t>
            </a:r>
          </a:p>
        </p:txBody>
      </p:sp>
      <p:cxnSp>
        <p:nvCxnSpPr>
          <p:cNvPr id="11" name="Łącznik prosty ze strzałką 10"/>
          <p:cNvCxnSpPr>
            <a:stCxn id="4" idx="3"/>
            <a:endCxn id="6" idx="1"/>
          </p:cNvCxnSpPr>
          <p:nvPr/>
        </p:nvCxnSpPr>
        <p:spPr>
          <a:xfrm flipV="1">
            <a:off x="6465573" y="2528884"/>
            <a:ext cx="948148" cy="1089883"/>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a:stCxn id="4" idx="3"/>
            <a:endCxn id="8" idx="1"/>
          </p:cNvCxnSpPr>
          <p:nvPr/>
        </p:nvCxnSpPr>
        <p:spPr>
          <a:xfrm>
            <a:off x="6465573" y="3618767"/>
            <a:ext cx="948148" cy="110834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Łącznik prosty ze strzałką 16"/>
          <p:cNvCxnSpPr>
            <a:stCxn id="6" idx="3"/>
            <a:endCxn id="7" idx="1"/>
          </p:cNvCxnSpPr>
          <p:nvPr/>
        </p:nvCxnSpPr>
        <p:spPr>
          <a:xfrm flipV="1">
            <a:off x="9070193" y="2528884"/>
            <a:ext cx="1040516" cy="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p:cNvCxnSpPr>
            <a:stCxn id="8" idx="3"/>
            <a:endCxn id="9" idx="1"/>
          </p:cNvCxnSpPr>
          <p:nvPr/>
        </p:nvCxnSpPr>
        <p:spPr>
          <a:xfrm>
            <a:off x="9070193" y="4727113"/>
            <a:ext cx="1040516"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pole tekstowe 22"/>
          <p:cNvSpPr txBox="1"/>
          <p:nvPr/>
        </p:nvSpPr>
        <p:spPr>
          <a:xfrm>
            <a:off x="7413720" y="3203139"/>
            <a:ext cx="1656472" cy="369332"/>
          </a:xfrm>
          <a:prstGeom prst="rect">
            <a:avLst/>
          </a:prstGeom>
          <a:noFill/>
        </p:spPr>
        <p:txBody>
          <a:bodyPr wrap="square" lIns="121917" tIns="60958" rIns="121917" bIns="60958" rtlCol="0">
            <a:spAutoFit/>
          </a:bodyPr>
          <a:lstStyle/>
          <a:p>
            <a:r>
              <a:rPr lang="pl-PL" sz="1600" dirty="0"/>
              <a:t>192.168.10.100</a:t>
            </a:r>
          </a:p>
        </p:txBody>
      </p:sp>
      <p:sp>
        <p:nvSpPr>
          <p:cNvPr id="24" name="pole tekstowe 23"/>
          <p:cNvSpPr txBox="1"/>
          <p:nvPr/>
        </p:nvSpPr>
        <p:spPr>
          <a:xfrm>
            <a:off x="7395247" y="5438314"/>
            <a:ext cx="1656472" cy="369332"/>
          </a:xfrm>
          <a:prstGeom prst="rect">
            <a:avLst/>
          </a:prstGeom>
          <a:noFill/>
        </p:spPr>
        <p:txBody>
          <a:bodyPr wrap="square" lIns="121917" tIns="60958" rIns="121917" bIns="60958" rtlCol="0">
            <a:spAutoFit/>
          </a:bodyPr>
          <a:lstStyle/>
          <a:p>
            <a:r>
              <a:rPr lang="pl-PL" sz="1600" dirty="0"/>
              <a:t>192.168.10.110</a:t>
            </a:r>
          </a:p>
        </p:txBody>
      </p:sp>
      <p:sp>
        <p:nvSpPr>
          <p:cNvPr id="31" name="pole tekstowe 30"/>
          <p:cNvSpPr txBox="1"/>
          <p:nvPr/>
        </p:nvSpPr>
        <p:spPr>
          <a:xfrm>
            <a:off x="10129181" y="3192069"/>
            <a:ext cx="1656472" cy="369332"/>
          </a:xfrm>
          <a:prstGeom prst="rect">
            <a:avLst/>
          </a:prstGeom>
          <a:noFill/>
        </p:spPr>
        <p:txBody>
          <a:bodyPr wrap="square" lIns="121917" tIns="60958" rIns="121917" bIns="60958" rtlCol="0">
            <a:spAutoFit/>
          </a:bodyPr>
          <a:lstStyle/>
          <a:p>
            <a:r>
              <a:rPr lang="pl-PL" sz="1600" dirty="0"/>
              <a:t>192.168.20.250</a:t>
            </a:r>
          </a:p>
        </p:txBody>
      </p:sp>
      <p:sp>
        <p:nvSpPr>
          <p:cNvPr id="32" name="pole tekstowe 31"/>
          <p:cNvSpPr txBox="1"/>
          <p:nvPr/>
        </p:nvSpPr>
        <p:spPr>
          <a:xfrm>
            <a:off x="10110708" y="5427243"/>
            <a:ext cx="1656472" cy="369332"/>
          </a:xfrm>
          <a:prstGeom prst="rect">
            <a:avLst/>
          </a:prstGeom>
          <a:noFill/>
        </p:spPr>
        <p:txBody>
          <a:bodyPr wrap="square" lIns="121917" tIns="60958" rIns="121917" bIns="60958" rtlCol="0">
            <a:spAutoFit/>
          </a:bodyPr>
          <a:lstStyle/>
          <a:p>
            <a:r>
              <a:rPr lang="pl-PL" sz="1600" dirty="0"/>
              <a:t>192.168.20.240</a:t>
            </a:r>
          </a:p>
        </p:txBody>
      </p:sp>
      <p:sp>
        <p:nvSpPr>
          <p:cNvPr id="34" name="Symbol zastępczy zawartości 2"/>
          <p:cNvSpPr>
            <a:spLocks noGrp="1"/>
          </p:cNvSpPr>
          <p:nvPr>
            <p:ph idx="1"/>
          </p:nvPr>
        </p:nvSpPr>
        <p:spPr>
          <a:xfrm>
            <a:off x="465934" y="2533227"/>
            <a:ext cx="3936732" cy="3904611"/>
          </a:xfrm>
        </p:spPr>
        <p:txBody>
          <a:bodyPr/>
          <a:lstStyle/>
          <a:p>
            <a:pPr marL="380990" indent="-380990">
              <a:buFont typeface="Wingdings" panose="05000000000000000000" pitchFamily="2" charset="2"/>
              <a:buChar char="§"/>
            </a:pPr>
            <a:r>
              <a:rPr lang="pl-PL" dirty="0" err="1" smtClean="0">
                <a:solidFill>
                  <a:schemeClr val="tx2"/>
                </a:solidFill>
                <a:latin typeface="Arial" panose="020B0604020202020204" pitchFamily="34" charset="0"/>
              </a:rPr>
              <a:t>vFW</a:t>
            </a:r>
            <a:r>
              <a:rPr lang="pl-PL" dirty="0" smtClean="0">
                <a:solidFill>
                  <a:schemeClr val="tx2"/>
                </a:solidFill>
                <a:latin typeface="Arial" panose="020B0604020202020204" pitchFamily="34" charset="0"/>
              </a:rPr>
              <a:t> </a:t>
            </a:r>
            <a:r>
              <a:rPr lang="en-US" dirty="0" smtClean="0">
                <a:solidFill>
                  <a:schemeClr val="tx2"/>
                </a:solidFill>
                <a:latin typeface="Arial" panose="020B0604020202020204" pitchFamily="34" charset="0"/>
              </a:rPr>
              <a:t>TD Scenario</a:t>
            </a:r>
          </a:p>
          <a:p>
            <a:pPr marL="742932" lvl="3" indent="-380990">
              <a:buFont typeface="Arial" panose="020B0604020202020204" pitchFamily="34" charset="0"/>
              <a:buChar char="•"/>
            </a:pPr>
            <a:r>
              <a:rPr lang="en-US" dirty="0" smtClean="0">
                <a:latin typeface="Arial" panose="020B0604020202020204" pitchFamily="34" charset="0"/>
              </a:rPr>
              <a:t>Invoke </a:t>
            </a:r>
            <a:r>
              <a:rPr lang="pl-PL" dirty="0" smtClean="0">
                <a:latin typeface="Arial" panose="020B0604020202020204" pitchFamily="34" charset="0"/>
              </a:rPr>
              <a:t>DT </a:t>
            </a:r>
            <a:r>
              <a:rPr lang="en-US" dirty="0" smtClean="0">
                <a:latin typeface="Arial" panose="020B0604020202020204" pitchFamily="34" charset="0"/>
              </a:rPr>
              <a:t>LCM operation</a:t>
            </a:r>
          </a:p>
          <a:p>
            <a:pPr marL="742932" lvl="3" indent="-380990">
              <a:buFont typeface="Arial" panose="020B0604020202020204" pitchFamily="34" charset="0"/>
              <a:buChar char="•"/>
            </a:pPr>
            <a:r>
              <a:rPr lang="en-US" dirty="0" smtClean="0">
                <a:latin typeface="Arial" panose="020B0604020202020204" pitchFamily="34" charset="0"/>
              </a:rPr>
              <a:t>Execute Dedicated </a:t>
            </a:r>
            <a:r>
              <a:rPr lang="en-US" dirty="0" err="1" smtClean="0">
                <a:latin typeface="Arial" panose="020B0604020202020204" pitchFamily="34" charset="0"/>
              </a:rPr>
              <a:t>Ansible</a:t>
            </a:r>
            <a:r>
              <a:rPr lang="en-US" dirty="0" smtClean="0">
                <a:latin typeface="Arial" panose="020B0604020202020204" pitchFamily="34" charset="0"/>
              </a:rPr>
              <a:t> Playbook</a:t>
            </a:r>
          </a:p>
          <a:p>
            <a:pPr marL="742932" lvl="3" indent="-380990">
              <a:buFont typeface="Arial" panose="020B0604020202020204" pitchFamily="34" charset="0"/>
              <a:buChar char="•"/>
            </a:pPr>
            <a:r>
              <a:rPr lang="en-US" dirty="0" smtClean="0">
                <a:latin typeface="Arial" panose="020B0604020202020204" pitchFamily="34" charset="0"/>
              </a:rPr>
              <a:t>Change route with FW 2 gateway</a:t>
            </a:r>
          </a:p>
          <a:p>
            <a:pPr marL="742932" lvl="3" indent="-380990">
              <a:buFont typeface="Arial" panose="020B0604020202020204" pitchFamily="34" charset="0"/>
              <a:buChar char="•"/>
            </a:pPr>
            <a:r>
              <a:rPr lang="en-US" dirty="0" smtClean="0">
                <a:latin typeface="Arial" panose="020B0604020202020204" pitchFamily="34" charset="0"/>
              </a:rPr>
              <a:t>Reconfigure streams in VPP packet generator to destination SINK 2</a:t>
            </a:r>
          </a:p>
          <a:p>
            <a:pPr marL="742932" lvl="3" indent="-380990">
              <a:buFont typeface="Arial" panose="020B0604020202020204" pitchFamily="34" charset="0"/>
              <a:buChar char="•"/>
            </a:pPr>
            <a:r>
              <a:rPr lang="en-US" dirty="0" smtClean="0">
                <a:latin typeface="Arial" panose="020B0604020202020204" pitchFamily="34" charset="0"/>
              </a:rPr>
              <a:t>Restart VPP streams</a:t>
            </a:r>
          </a:p>
        </p:txBody>
      </p:sp>
      <p:pic>
        <p:nvPicPr>
          <p:cNvPr id="8194"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40126" y="1035487"/>
            <a:ext cx="1234583" cy="94738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14944" y="5773665"/>
            <a:ext cx="1248000" cy="95502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06269" y="5777483"/>
            <a:ext cx="1234583" cy="947384"/>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40125" y="1025178"/>
            <a:ext cx="1248000" cy="95502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Znalezione obrazy dla zapytania co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4831585" y="3158854"/>
            <a:ext cx="451620" cy="451620"/>
          </a:xfrm>
          <a:prstGeom prst="rect">
            <a:avLst/>
          </a:prstGeom>
          <a:noFill/>
          <a:extLst>
            <a:ext uri="{909E8E84-426E-40DD-AFC4-6F175D3DCCD1}">
              <a14:hiddenFill xmlns:a14="http://schemas.microsoft.com/office/drawing/2010/main">
                <a:solidFill>
                  <a:srgbClr val="FFFFFF"/>
                </a:solidFill>
              </a14:hiddenFill>
            </a:ext>
          </a:extLst>
        </p:spPr>
      </p:pic>
      <p:sp>
        <p:nvSpPr>
          <p:cNvPr id="22" name="Schemat blokowy: proces 21"/>
          <p:cNvSpPr/>
          <p:nvPr/>
        </p:nvSpPr>
        <p:spPr>
          <a:xfrm>
            <a:off x="4809100" y="1222154"/>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400" b="1" spc="67" dirty="0">
                <a:ln w="11430"/>
                <a:solidFill>
                  <a:schemeClr val="tx1"/>
                </a:solidFill>
                <a:effectLst>
                  <a:outerShdw blurRad="76200" dist="50800" dir="5400000" algn="tl" rotWithShape="0">
                    <a:srgbClr val="000000">
                      <a:alpha val="65000"/>
                    </a:srgbClr>
                  </a:outerShdw>
                </a:effectLst>
              </a:rPr>
              <a:t>ANSIBLE</a:t>
            </a:r>
          </a:p>
        </p:txBody>
      </p:sp>
      <p:cxnSp>
        <p:nvCxnSpPr>
          <p:cNvPr id="5" name="Łącznik prosty ze strzałką 4"/>
          <p:cNvCxnSpPr/>
          <p:nvPr/>
        </p:nvCxnSpPr>
        <p:spPr>
          <a:xfrm>
            <a:off x="5637336" y="2424854"/>
            <a:ext cx="0" cy="514773"/>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Schemat blokowy: proces 25"/>
          <p:cNvSpPr/>
          <p:nvPr/>
        </p:nvSpPr>
        <p:spPr>
          <a:xfrm>
            <a:off x="2221687" y="1214106"/>
            <a:ext cx="1656472" cy="1001316"/>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400" b="1" spc="67" dirty="0">
                <a:ln w="11430"/>
                <a:solidFill>
                  <a:schemeClr val="tx1"/>
                </a:solidFill>
                <a:effectLst>
                  <a:outerShdw blurRad="76200" dist="50800" dir="5400000" algn="tl" rotWithShape="0">
                    <a:srgbClr val="000000">
                      <a:alpha val="65000"/>
                    </a:srgbClr>
                  </a:outerShdw>
                </a:effectLst>
              </a:rPr>
              <a:t>APP-C</a:t>
            </a:r>
          </a:p>
        </p:txBody>
      </p:sp>
      <p:cxnSp>
        <p:nvCxnSpPr>
          <p:cNvPr id="27" name="Łącznik prosty ze strzałką 26"/>
          <p:cNvCxnSpPr/>
          <p:nvPr/>
        </p:nvCxnSpPr>
        <p:spPr>
          <a:xfrm>
            <a:off x="4064000" y="1700648"/>
            <a:ext cx="541867" cy="0"/>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Schemat blokowy: łącznik 2"/>
          <p:cNvSpPr/>
          <p:nvPr/>
        </p:nvSpPr>
        <p:spPr>
          <a:xfrm>
            <a:off x="352213" y="1214105"/>
            <a:ext cx="975360" cy="889579"/>
          </a:xfrm>
          <a:prstGeom prst="flowChartConnector">
            <a:avLst/>
          </a:prstGeom>
          <a:ln>
            <a:noFill/>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lIns="121917" tIns="60958" rIns="121917" bIns="60958"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1200" b="1" spc="67" dirty="0">
                <a:ln w="11430"/>
                <a:solidFill>
                  <a:schemeClr val="tx1"/>
                </a:solidFill>
                <a:effectLst>
                  <a:outerShdw blurRad="76200" dist="50800" dir="5400000" algn="tl" rotWithShape="0">
                    <a:srgbClr val="000000">
                      <a:alpha val="65000"/>
                    </a:srgbClr>
                  </a:outerShdw>
                </a:effectLst>
              </a:rPr>
              <a:t>TD</a:t>
            </a:r>
          </a:p>
          <a:p>
            <a:pPr algn="ctr"/>
            <a:r>
              <a:rPr lang="pl-PL" sz="1200" b="1" spc="67" dirty="0">
                <a:ln w="11430"/>
                <a:solidFill>
                  <a:schemeClr val="tx1"/>
                </a:solidFill>
                <a:effectLst>
                  <a:outerShdw blurRad="76200" dist="50800" dir="5400000" algn="tl" rotWithShape="0">
                    <a:srgbClr val="000000">
                      <a:alpha val="65000"/>
                    </a:srgbClr>
                  </a:outerShdw>
                </a:effectLst>
              </a:rPr>
              <a:t>LCM</a:t>
            </a:r>
          </a:p>
        </p:txBody>
      </p:sp>
      <p:cxnSp>
        <p:nvCxnSpPr>
          <p:cNvPr id="28" name="Łącznik prosty ze strzałką 27"/>
          <p:cNvCxnSpPr/>
          <p:nvPr/>
        </p:nvCxnSpPr>
        <p:spPr>
          <a:xfrm>
            <a:off x="1449493" y="1680869"/>
            <a:ext cx="568960" cy="0"/>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Traffic</a:t>
            </a:r>
            <a:r>
              <a:rPr lang="pl-PL" sz="3200" dirty="0" smtClean="0">
                <a:solidFill>
                  <a:schemeClr val="bg1"/>
                </a:solidFill>
                <a:latin typeface="Arial" panose="020B0604020202020204" pitchFamily="34" charset="0"/>
              </a:rPr>
              <a:t> </a:t>
            </a:r>
            <a:r>
              <a:rPr lang="en-US" sz="3200" dirty="0" smtClean="0">
                <a:solidFill>
                  <a:schemeClr val="bg1"/>
                </a:solidFill>
                <a:latin typeface="Arial" panose="020B0604020202020204" pitchFamily="34" charset="0"/>
              </a:rPr>
              <a:t>Distribution </a:t>
            </a:r>
            <a:r>
              <a:rPr lang="pl-PL" sz="3200" dirty="0" smtClean="0">
                <a:solidFill>
                  <a:schemeClr val="bg1"/>
                </a:solidFill>
                <a:latin typeface="Arial" panose="020B0604020202020204" pitchFamily="34" charset="0"/>
              </a:rPr>
              <a:t>– Casablanca – </a:t>
            </a:r>
            <a:r>
              <a:rPr lang="pl-PL" sz="3200" dirty="0" err="1" smtClean="0">
                <a:solidFill>
                  <a:schemeClr val="bg1"/>
                </a:solidFill>
                <a:latin typeface="Arial" panose="020B0604020202020204" pitchFamily="34" charset="0"/>
              </a:rPr>
              <a:t>vFW</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Use</a:t>
            </a:r>
            <a:r>
              <a:rPr lang="pl-PL" sz="3200" dirty="0" smtClean="0">
                <a:solidFill>
                  <a:schemeClr val="bg1"/>
                </a:solidFill>
                <a:latin typeface="Arial" panose="020B0604020202020204" pitchFamily="34" charset="0"/>
              </a:rPr>
              <a:t> Case</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49145877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0" presetClass="exit" presetSubtype="0" fill="hold" nodeType="withEffect">
                                  <p:stCondLst>
                                    <p:cond delay="0"/>
                                  </p:stCondLst>
                                  <p:childTnLst>
                                    <p:animEffect transition="out" filter="fade">
                                      <p:cBhvr>
                                        <p:cTn id="22" dur="500"/>
                                        <p:tgtEl>
                                          <p:spTgt spid="11"/>
                                        </p:tgtEl>
                                      </p:cBhvr>
                                    </p:animEffect>
                                    <p:set>
                                      <p:cBhvr>
                                        <p:cTn id="23" dur="1" fill="hold">
                                          <p:stCondLst>
                                            <p:cond delay="499"/>
                                          </p:stCondLst>
                                        </p:cTn>
                                        <p:tgtEl>
                                          <p:spTgt spid="11"/>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7"/>
                                        </p:tgtEl>
                                      </p:cBhvr>
                                    </p:animEffect>
                                    <p:set>
                                      <p:cBhvr>
                                        <p:cTn id="26" dur="1" fill="hold">
                                          <p:stCondLst>
                                            <p:cond delay="499"/>
                                          </p:stCondLst>
                                        </p:cTn>
                                        <p:tgtEl>
                                          <p:spTgt spid="1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96"/>
                                        </p:tgtEl>
                                        <p:attrNameLst>
                                          <p:attrName>style.visibility</p:attrName>
                                        </p:attrNameLst>
                                      </p:cBhvr>
                                      <p:to>
                                        <p:strVal val="visible"/>
                                      </p:to>
                                    </p:set>
                                  </p:childTnLst>
                                </p:cTn>
                              </p:par>
                              <p:par>
                                <p:cTn id="33" presetID="10" presetClass="exit" presetSubtype="0" fill="hold" nodeType="withEffect">
                                  <p:stCondLst>
                                    <p:cond delay="0"/>
                                  </p:stCondLst>
                                  <p:childTnLst>
                                    <p:animEffect transition="out" filter="fade">
                                      <p:cBhvr>
                                        <p:cTn id="34" dur="500"/>
                                        <p:tgtEl>
                                          <p:spTgt spid="38"/>
                                        </p:tgtEl>
                                      </p:cBhvr>
                                    </p:animEffect>
                                    <p:set>
                                      <p:cBhvr>
                                        <p:cTn id="35" dur="1" fill="hold">
                                          <p:stCondLst>
                                            <p:cond delay="499"/>
                                          </p:stCondLst>
                                        </p:cTn>
                                        <p:tgtEl>
                                          <p:spTgt spid="38"/>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39"/>
                                        </p:tgtEl>
                                      </p:cBhvr>
                                    </p:animEffect>
                                    <p:set>
                                      <p:cBhvr>
                                        <p:cTn id="38"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ONAP Dublin – </a:t>
            </a:r>
            <a:r>
              <a:rPr lang="pl-PL" dirty="0" err="1" smtClean="0"/>
              <a:t>Change</a:t>
            </a:r>
            <a:r>
              <a:rPr lang="pl-PL" dirty="0" smtClean="0"/>
              <a:t> Management </a:t>
            </a:r>
            <a:r>
              <a:rPr lang="en-US" dirty="0" smtClean="0"/>
              <a:t>Traffic Distribution </a:t>
            </a:r>
            <a:r>
              <a:rPr lang="pl-PL" dirty="0" smtClean="0"/>
              <a:t>				   </a:t>
            </a:r>
            <a:r>
              <a:rPr lang="en-US" dirty="0" smtClean="0"/>
              <a:t>Requirements</a:t>
            </a:r>
            <a:br>
              <a:rPr lang="en-US" dirty="0" smtClean="0"/>
            </a:br>
            <a:r>
              <a:rPr lang="pl-PL" dirty="0" smtClean="0"/>
              <a:t/>
            </a:r>
            <a:br>
              <a:rPr lang="pl-PL" dirty="0" smtClean="0"/>
            </a:br>
            <a:r>
              <a:rPr lang="pl-PL" dirty="0" smtClean="0"/>
              <a:t>v1.2</a:t>
            </a:r>
            <a:endParaRPr lang="en-US" dirty="0"/>
          </a:p>
        </p:txBody>
      </p:sp>
      <p:sp>
        <p:nvSpPr>
          <p:cNvPr id="3" name="Subtitle 2"/>
          <p:cNvSpPr>
            <a:spLocks noGrp="1"/>
          </p:cNvSpPr>
          <p:nvPr>
            <p:ph type="subTitle" idx="1"/>
          </p:nvPr>
        </p:nvSpPr>
        <p:spPr/>
        <p:txBody>
          <a:bodyPr>
            <a:normAutofit/>
          </a:bodyPr>
          <a:lstStyle/>
          <a:p>
            <a:endParaRPr lang="en-US" dirty="0" smtClean="0"/>
          </a:p>
          <a:p>
            <a:endParaRPr lang="en-US" dirty="0" smtClean="0"/>
          </a:p>
          <a:p>
            <a:endParaRPr lang="en-US" dirty="0" smtClean="0"/>
          </a:p>
        </p:txBody>
      </p:sp>
      <p:sp>
        <p:nvSpPr>
          <p:cNvPr id="4" name="Prostokąt 3"/>
          <p:cNvSpPr/>
          <p:nvPr/>
        </p:nvSpPr>
        <p:spPr>
          <a:xfrm>
            <a:off x="293044" y="6275300"/>
            <a:ext cx="1338828" cy="369332"/>
          </a:xfrm>
          <a:prstGeom prst="rect">
            <a:avLst/>
          </a:prstGeom>
        </p:spPr>
        <p:txBody>
          <a:bodyPr wrap="none">
            <a:spAutoFit/>
          </a:bodyPr>
          <a:lstStyle/>
          <a:p>
            <a:r>
              <a:rPr lang="pl-PL" dirty="0">
                <a:solidFill>
                  <a:schemeClr val="bg1"/>
                </a:solidFill>
                <a:latin typeface="Arial" panose="020B0604020202020204" pitchFamily="34" charset="0"/>
                <a:cs typeface="Arial" panose="020B0604020202020204" pitchFamily="34" charset="0"/>
              </a:rPr>
              <a:t>28.01.2019</a:t>
            </a:r>
          </a:p>
        </p:txBody>
      </p:sp>
    </p:spTree>
    <p:extLst>
      <p:ext uri="{BB962C8B-B14F-4D97-AF65-F5344CB8AC3E}">
        <p14:creationId xmlns:p14="http://schemas.microsoft.com/office/powerpoint/2010/main" val="3334206291"/>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9198" y="988547"/>
            <a:ext cx="8413749" cy="5769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rostokąt zaokrąglony 4"/>
          <p:cNvSpPr/>
          <p:nvPr/>
        </p:nvSpPr>
        <p:spPr>
          <a:xfrm>
            <a:off x="6663663" y="5974352"/>
            <a:ext cx="1711080" cy="288000"/>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7" name="Symbol zastępczy zawartości 2"/>
          <p:cNvSpPr>
            <a:spLocks noGrp="1"/>
          </p:cNvSpPr>
          <p:nvPr>
            <p:ph idx="1"/>
          </p:nvPr>
        </p:nvSpPr>
        <p:spPr>
          <a:xfrm>
            <a:off x="465935" y="1201451"/>
            <a:ext cx="3423485" cy="5128013"/>
          </a:xfrm>
        </p:spPr>
        <p:txBody>
          <a:bodyPr>
            <a:normAutofit fontScale="85000" lnSpcReduction="20000"/>
          </a:bodyPr>
          <a:lstStyle/>
          <a:p>
            <a:pPr>
              <a:buFont typeface="Arial" panose="020B0604020202020204" pitchFamily="34" charset="0"/>
              <a:buChar char="•"/>
            </a:pPr>
            <a:r>
              <a:rPr lang="en-US" dirty="0" smtClean="0">
                <a:solidFill>
                  <a:schemeClr val="tx2"/>
                </a:solidFill>
                <a:latin typeface="Arial" panose="020B0604020202020204" pitchFamily="34" charset="0"/>
              </a:rPr>
              <a:t>Traffic Distribution is part of Scale In workflow</a:t>
            </a:r>
          </a:p>
          <a:p>
            <a:pPr>
              <a:buFont typeface="Arial" panose="020B0604020202020204" pitchFamily="34" charset="0"/>
              <a:buChar char="•"/>
            </a:pPr>
            <a:r>
              <a:rPr lang="en-US" dirty="0" smtClean="0">
                <a:solidFill>
                  <a:schemeClr val="tx2"/>
                </a:solidFill>
                <a:latin typeface="Arial" panose="020B0604020202020204" pitchFamily="34" charset="0"/>
              </a:rPr>
              <a:t>In order to Scale In instance Traffic must be migrated before</a:t>
            </a:r>
          </a:p>
          <a:p>
            <a:pPr>
              <a:buFont typeface="Arial" panose="020B0604020202020204" pitchFamily="34" charset="0"/>
              <a:buChar char="•"/>
            </a:pPr>
            <a:r>
              <a:rPr lang="en-US" dirty="0" smtClean="0">
                <a:solidFill>
                  <a:schemeClr val="tx2"/>
                </a:solidFill>
                <a:latin typeface="Arial" panose="020B0604020202020204" pitchFamily="34" charset="0"/>
              </a:rPr>
              <a:t>Must be preceded by </a:t>
            </a:r>
          </a:p>
          <a:p>
            <a:pPr marL="558786" lvl="2" indent="-380990">
              <a:buFont typeface="Arial" panose="020B0604020202020204" pitchFamily="34" charset="0"/>
              <a:buChar char="•"/>
            </a:pPr>
            <a:r>
              <a:rPr lang="en-US" dirty="0" smtClean="0">
                <a:latin typeface="Arial" panose="020B0604020202020204" pitchFamily="34" charset="0"/>
              </a:rPr>
              <a:t>Selection of VF instance</a:t>
            </a:r>
          </a:p>
          <a:p>
            <a:pPr marL="558786" lvl="2" indent="-380990">
              <a:buFont typeface="Arial" panose="020B0604020202020204" pitchFamily="34" charset="0"/>
              <a:buChar char="•"/>
            </a:pPr>
            <a:r>
              <a:rPr lang="en-US" dirty="0" smtClean="0">
                <a:latin typeface="Arial" panose="020B0604020202020204" pitchFamily="34" charset="0"/>
              </a:rPr>
              <a:t>Selection of VF instance destinations</a:t>
            </a:r>
          </a:p>
          <a:p>
            <a:pPr marL="558786" lvl="2" indent="-380990">
              <a:buFont typeface="Arial" panose="020B0604020202020204" pitchFamily="34" charset="0"/>
              <a:buChar char="•"/>
            </a:pPr>
            <a:r>
              <a:rPr lang="en-US" dirty="0" smtClean="0">
                <a:latin typeface="Arial" panose="020B0604020202020204" pitchFamily="34" charset="0"/>
              </a:rPr>
              <a:t>Selection of anchor points</a:t>
            </a:r>
          </a:p>
          <a:p>
            <a:pPr marL="558786" lvl="2" indent="-380990">
              <a:buFont typeface="Arial" panose="020B0604020202020204" pitchFamily="34" charset="0"/>
              <a:buChar char="•"/>
            </a:pPr>
            <a:r>
              <a:rPr lang="en-US" dirty="0" smtClean="0">
                <a:latin typeface="Arial" panose="020B0604020202020204" pitchFamily="34" charset="0"/>
              </a:rPr>
              <a:t>Identification of distribution policy: distribution weights</a:t>
            </a:r>
          </a:p>
          <a:p>
            <a:pPr marL="558786" lvl="2" indent="-380990">
              <a:buFont typeface="Arial" panose="020B0604020202020204" pitchFamily="34" charset="0"/>
              <a:buChar char="•"/>
            </a:pPr>
            <a:r>
              <a:rPr lang="en-US" dirty="0" smtClean="0">
                <a:latin typeface="Arial" panose="020B0604020202020204" pitchFamily="34" charset="0"/>
              </a:rPr>
              <a:t>Gathering of necessary configuration input</a:t>
            </a:r>
            <a:endParaRPr lang="en-US" dirty="0">
              <a:latin typeface="Arial" panose="020B0604020202020204" pitchFamily="34" charset="0"/>
            </a:endParaRPr>
          </a:p>
        </p:txBody>
      </p:sp>
      <p:sp>
        <p:nvSpPr>
          <p:cNvPr id="8" name="pole tekstowe 7"/>
          <p:cNvSpPr txBox="1"/>
          <p:nvPr/>
        </p:nvSpPr>
        <p:spPr>
          <a:xfrm>
            <a:off x="10512491" y="6523793"/>
            <a:ext cx="1679509" cy="292384"/>
          </a:xfrm>
          <a:prstGeom prst="rect">
            <a:avLst/>
          </a:prstGeom>
          <a:noFill/>
        </p:spPr>
        <p:txBody>
          <a:bodyPr wrap="square" lIns="121917" tIns="60958" rIns="121917" bIns="60958" rtlCol="0">
            <a:spAutoFit/>
          </a:bodyPr>
          <a:lstStyle/>
          <a:p>
            <a:r>
              <a:rPr lang="pl-PL" sz="1100" dirty="0"/>
              <a:t>© ONAP Wiki 2018</a:t>
            </a:r>
          </a:p>
        </p:txBody>
      </p:sp>
      <p:sp>
        <p:nvSpPr>
          <p:cNvPr id="9"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Traffic</a:t>
            </a:r>
            <a:r>
              <a:rPr lang="pl-PL" sz="3200" dirty="0" smtClean="0">
                <a:solidFill>
                  <a:schemeClr val="bg1"/>
                </a:solidFill>
                <a:latin typeface="Arial" panose="020B0604020202020204" pitchFamily="34" charset="0"/>
              </a:rPr>
              <a:t> </a:t>
            </a:r>
            <a:r>
              <a:rPr lang="en-US" sz="3200" dirty="0" smtClean="0">
                <a:solidFill>
                  <a:schemeClr val="bg1"/>
                </a:solidFill>
                <a:latin typeface="Arial" panose="020B0604020202020204" pitchFamily="34" charset="0"/>
              </a:rPr>
              <a:t>Distribution </a:t>
            </a:r>
            <a:r>
              <a:rPr lang="pl-PL" sz="3200" dirty="0" err="1" smtClean="0">
                <a:solidFill>
                  <a:schemeClr val="bg1"/>
                </a:solidFill>
                <a:latin typeface="Arial" panose="020B0604020202020204" pitchFamily="34" charset="0"/>
              </a:rPr>
              <a:t>WorkFlow</a:t>
            </a:r>
            <a:r>
              <a:rPr lang="pl-PL" sz="3200" dirty="0" smtClean="0">
                <a:solidFill>
                  <a:schemeClr val="bg1"/>
                </a:solidFill>
                <a:latin typeface="Arial" panose="020B0604020202020204" pitchFamily="34" charset="0"/>
              </a:rPr>
              <a:t> in </a:t>
            </a:r>
            <a:r>
              <a:rPr lang="pl-PL" sz="3200" dirty="0" err="1" smtClean="0">
                <a:solidFill>
                  <a:schemeClr val="bg1"/>
                </a:solidFill>
                <a:latin typeface="Arial" panose="020B0604020202020204" pitchFamily="34" charset="0"/>
              </a:rPr>
              <a:t>ScaleIn</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use</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case</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context</a:t>
            </a:r>
            <a:r>
              <a:rPr lang="pl-PL" sz="3200" dirty="0" smtClean="0">
                <a:solidFill>
                  <a:schemeClr val="bg1"/>
                </a:solidFill>
                <a:latin typeface="Arial" panose="020B0604020202020204" pitchFamily="34" charset="0"/>
              </a:rPr>
              <a:t> (1)</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203703895"/>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4819" y="989995"/>
            <a:ext cx="6614944" cy="59247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Prostokąt zaokrąglony 5"/>
          <p:cNvSpPr/>
          <p:nvPr/>
        </p:nvSpPr>
        <p:spPr>
          <a:xfrm>
            <a:off x="7334725" y="2595787"/>
            <a:ext cx="1381259" cy="93385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7" name="Prostokąt zaokrąglony 6"/>
          <p:cNvSpPr/>
          <p:nvPr/>
        </p:nvSpPr>
        <p:spPr>
          <a:xfrm>
            <a:off x="7334725" y="3862550"/>
            <a:ext cx="1381259" cy="93385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8" name="Symbol zastępczy zawartości 2"/>
          <p:cNvSpPr>
            <a:spLocks noGrp="1"/>
          </p:cNvSpPr>
          <p:nvPr>
            <p:ph idx="1"/>
          </p:nvPr>
        </p:nvSpPr>
        <p:spPr>
          <a:xfrm>
            <a:off x="465934" y="1201451"/>
            <a:ext cx="4537865" cy="5128013"/>
          </a:xfrm>
        </p:spPr>
        <p:txBody>
          <a:bodyPr>
            <a:normAutofit fontScale="62500" lnSpcReduction="20000"/>
          </a:bodyPr>
          <a:lstStyle/>
          <a:p>
            <a:pPr>
              <a:buFont typeface="Arial" panose="020B0604020202020204" pitchFamily="34" charset="0"/>
              <a:buChar char="•"/>
            </a:pPr>
            <a:r>
              <a:rPr lang="en-US" dirty="0" smtClean="0">
                <a:solidFill>
                  <a:schemeClr val="accent1">
                    <a:lumMod val="50000"/>
                  </a:schemeClr>
                </a:solidFill>
                <a:latin typeface="Arial" panose="020B0604020202020204" pitchFamily="34" charset="0"/>
              </a:rPr>
              <a:t>Scale In operation is triggered by policy or VID portal</a:t>
            </a:r>
          </a:p>
          <a:p>
            <a:pPr>
              <a:buFont typeface="Arial" panose="020B0604020202020204" pitchFamily="34" charset="0"/>
              <a:buChar char="•"/>
            </a:pPr>
            <a:r>
              <a:rPr lang="en-US" dirty="0" smtClean="0">
                <a:solidFill>
                  <a:schemeClr val="accent1">
                    <a:lumMod val="50000"/>
                  </a:schemeClr>
                </a:solidFill>
                <a:latin typeface="Arial" panose="020B0604020202020204" pitchFamily="34" charset="0"/>
              </a:rPr>
              <a:t>SO coordinates whole process and executes necessary action of sub-flows </a:t>
            </a:r>
          </a:p>
          <a:p>
            <a:pPr>
              <a:buFont typeface="Arial" panose="020B0604020202020204" pitchFamily="34" charset="0"/>
              <a:buChar char="•"/>
            </a:pPr>
            <a:r>
              <a:rPr lang="en-US" dirty="0" smtClean="0">
                <a:solidFill>
                  <a:schemeClr val="accent1">
                    <a:lumMod val="50000"/>
                  </a:schemeClr>
                </a:solidFill>
                <a:latin typeface="Arial" panose="020B0604020202020204" pitchFamily="34" charset="0"/>
              </a:rPr>
              <a:t>Traffic </a:t>
            </a:r>
            <a:r>
              <a:rPr lang="pl-PL" dirty="0" smtClean="0">
                <a:solidFill>
                  <a:schemeClr val="accent1">
                    <a:lumMod val="50000"/>
                  </a:schemeClr>
                </a:solidFill>
                <a:latin typeface="Arial" panose="020B0604020202020204" pitchFamily="34" charset="0"/>
              </a:rPr>
              <a:t>Distribution </a:t>
            </a:r>
            <a:r>
              <a:rPr lang="en-US" dirty="0" smtClean="0">
                <a:solidFill>
                  <a:schemeClr val="accent1">
                    <a:lumMod val="50000"/>
                  </a:schemeClr>
                </a:solidFill>
                <a:latin typeface="Arial" panose="020B0604020202020204" pitchFamily="34" charset="0"/>
              </a:rPr>
              <a:t>is an LCM action and is invoked by controller</a:t>
            </a:r>
          </a:p>
          <a:p>
            <a:pPr>
              <a:buFont typeface="Arial" panose="020B0604020202020204" pitchFamily="34" charset="0"/>
              <a:buChar char="•"/>
            </a:pPr>
            <a:r>
              <a:rPr lang="en-US" dirty="0" smtClean="0">
                <a:solidFill>
                  <a:schemeClr val="accent1">
                    <a:lumMod val="50000"/>
                  </a:schemeClr>
                </a:solidFill>
                <a:latin typeface="Arial" panose="020B0604020202020204" pitchFamily="34" charset="0"/>
              </a:rPr>
              <a:t>OOF delivers input parameters for DT Action: Anchor, Destinations, </a:t>
            </a:r>
            <a:r>
              <a:rPr lang="pl-PL" dirty="0" smtClean="0">
                <a:solidFill>
                  <a:schemeClr val="accent1">
                    <a:lumMod val="50000"/>
                  </a:schemeClr>
                </a:solidFill>
                <a:latin typeface="Arial" panose="020B0604020202020204" pitchFamily="34" charset="0"/>
              </a:rPr>
              <a:t>Distribution Policy</a:t>
            </a:r>
            <a:endParaRPr lang="en-US" dirty="0" smtClean="0">
              <a:solidFill>
                <a:schemeClr val="accent1">
                  <a:lumMod val="50000"/>
                </a:schemeClr>
              </a:solidFill>
              <a:latin typeface="Arial" panose="020B0604020202020204" pitchFamily="34" charset="0"/>
            </a:endParaRPr>
          </a:p>
          <a:p>
            <a:pPr>
              <a:buFont typeface="Arial" panose="020B0604020202020204" pitchFamily="34" charset="0"/>
              <a:buChar char="•"/>
            </a:pPr>
            <a:r>
              <a:rPr lang="en-US" dirty="0" smtClean="0">
                <a:solidFill>
                  <a:schemeClr val="accent1">
                    <a:lumMod val="50000"/>
                  </a:schemeClr>
                </a:solidFill>
                <a:latin typeface="Arial" panose="020B0604020202020204" pitchFamily="34" charset="0"/>
              </a:rPr>
              <a:t>Anchor point performs distribution of traffic</a:t>
            </a:r>
            <a:r>
              <a:rPr lang="pl-PL" dirty="0" smtClean="0">
                <a:solidFill>
                  <a:schemeClr val="accent1">
                    <a:lumMod val="50000"/>
                  </a:schemeClr>
                </a:solidFill>
                <a:latin typeface="Arial" panose="020B0604020202020204" pitchFamily="34" charset="0"/>
              </a:rPr>
              <a:t>. </a:t>
            </a:r>
            <a:r>
              <a:rPr lang="pl-PL" dirty="0" err="1" smtClean="0">
                <a:solidFill>
                  <a:schemeClr val="accent1">
                    <a:lumMod val="50000"/>
                  </a:schemeClr>
                </a:solidFill>
                <a:latin typeface="Arial" panose="020B0604020202020204" pitchFamily="34" charset="0"/>
              </a:rPr>
              <a:t>Examples</a:t>
            </a:r>
            <a:r>
              <a:rPr lang="pl-PL" dirty="0" smtClean="0">
                <a:solidFill>
                  <a:schemeClr val="accent1">
                    <a:lumMod val="50000"/>
                  </a:schemeClr>
                </a:solidFill>
                <a:latin typeface="Arial" panose="020B0604020202020204" pitchFamily="34" charset="0"/>
              </a:rPr>
              <a:t>:</a:t>
            </a:r>
            <a:endParaRPr lang="en-US" dirty="0" smtClean="0">
              <a:solidFill>
                <a:schemeClr val="accent1">
                  <a:lumMod val="50000"/>
                </a:schemeClr>
              </a:solidFill>
              <a:latin typeface="Arial" panose="020B0604020202020204" pitchFamily="34" charset="0"/>
            </a:endParaRPr>
          </a:p>
          <a:p>
            <a:pPr marL="819130" lvl="3" indent="-457189">
              <a:buFont typeface="+mj-lt"/>
              <a:buAutoNum type="arabicPeriod"/>
            </a:pPr>
            <a:r>
              <a:rPr lang="en-US" sz="2600" b="1" dirty="0" smtClean="0">
                <a:solidFill>
                  <a:schemeClr val="accent1">
                    <a:lumMod val="50000"/>
                  </a:schemeClr>
                </a:solidFill>
                <a:latin typeface="Arial" panose="020B0604020202020204" pitchFamily="34" charset="0"/>
              </a:rPr>
              <a:t>VNF(C) – sub-component or other VNF in service</a:t>
            </a:r>
            <a:r>
              <a:rPr lang="pl-PL" sz="2600" b="1" dirty="0" smtClean="0">
                <a:solidFill>
                  <a:schemeClr val="accent1">
                    <a:lumMod val="50000"/>
                  </a:schemeClr>
                </a:solidFill>
                <a:latin typeface="Arial" panose="020B0604020202020204" pitchFamily="34" charset="0"/>
              </a:rPr>
              <a:t> (Dublin)</a:t>
            </a:r>
            <a:endParaRPr lang="en-US" sz="2600" b="1" dirty="0" smtClean="0">
              <a:solidFill>
                <a:schemeClr val="accent1">
                  <a:lumMod val="50000"/>
                </a:schemeClr>
              </a:solidFill>
              <a:latin typeface="Arial" panose="020B0604020202020204" pitchFamily="34" charset="0"/>
            </a:endParaRPr>
          </a:p>
          <a:p>
            <a:pPr marL="819130" lvl="3" indent="-457189">
              <a:buFont typeface="+mj-lt"/>
              <a:buAutoNum type="arabicPeriod"/>
            </a:pPr>
            <a:r>
              <a:rPr lang="en-US" sz="2600" dirty="0" smtClean="0">
                <a:solidFill>
                  <a:schemeClr val="accent1">
                    <a:lumMod val="50000"/>
                  </a:schemeClr>
                </a:solidFill>
                <a:latin typeface="Arial" panose="020B0604020202020204" pitchFamily="34" charset="0"/>
              </a:rPr>
              <a:t>SDNC – network controller</a:t>
            </a:r>
          </a:p>
          <a:p>
            <a:pPr marL="819130" lvl="3" indent="-457189">
              <a:buFont typeface="+mj-lt"/>
              <a:buAutoNum type="arabicPeriod"/>
            </a:pPr>
            <a:r>
              <a:rPr lang="en-US" sz="2600" dirty="0" err="1" smtClean="0">
                <a:solidFill>
                  <a:schemeClr val="accent1">
                    <a:lumMod val="50000"/>
                  </a:schemeClr>
                </a:solidFill>
                <a:latin typeface="Arial" panose="020B0604020202020204" pitchFamily="34" charset="0"/>
              </a:rPr>
              <a:t>MultiCloud</a:t>
            </a:r>
            <a:r>
              <a:rPr lang="en-US" sz="2600" dirty="0" smtClean="0">
                <a:solidFill>
                  <a:schemeClr val="accent1">
                    <a:lumMod val="50000"/>
                  </a:schemeClr>
                </a:solidFill>
                <a:latin typeface="Arial" panose="020B0604020202020204" pitchFamily="34" charset="0"/>
              </a:rPr>
              <a:t> – e.g. LB, SCF, DNS on VIM level</a:t>
            </a:r>
            <a:endParaRPr lang="en-US" sz="2600" dirty="0">
              <a:solidFill>
                <a:schemeClr val="accent1">
                  <a:lumMod val="50000"/>
                </a:schemeClr>
              </a:solidFill>
              <a:latin typeface="Arial" panose="020B0604020202020204" pitchFamily="34" charset="0"/>
            </a:endParaRPr>
          </a:p>
        </p:txBody>
      </p:sp>
      <p:sp>
        <p:nvSpPr>
          <p:cNvPr id="5" name="Strzałka w dół 4"/>
          <p:cNvSpPr/>
          <p:nvPr/>
        </p:nvSpPr>
        <p:spPr>
          <a:xfrm>
            <a:off x="7350851" y="1322938"/>
            <a:ext cx="39886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0" name="Strzałka w dół 9"/>
          <p:cNvSpPr/>
          <p:nvPr/>
        </p:nvSpPr>
        <p:spPr>
          <a:xfrm rot="5400000">
            <a:off x="9373699" y="2218604"/>
            <a:ext cx="39886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1" name="Strzałka w dół 10"/>
          <p:cNvSpPr/>
          <p:nvPr/>
        </p:nvSpPr>
        <p:spPr>
          <a:xfrm>
            <a:off x="6697512" y="3415078"/>
            <a:ext cx="39886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3" name="Strzałka w dół 12"/>
          <p:cNvSpPr/>
          <p:nvPr/>
        </p:nvSpPr>
        <p:spPr>
          <a:xfrm>
            <a:off x="9455284" y="4820191"/>
            <a:ext cx="39886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pl-PL" dirty="0" smtClean="0"/>
              <a:t>2</a:t>
            </a:r>
            <a:endParaRPr lang="pl-PL" dirty="0"/>
          </a:p>
        </p:txBody>
      </p:sp>
      <p:sp>
        <p:nvSpPr>
          <p:cNvPr id="14" name="Strzałka w dół 13"/>
          <p:cNvSpPr/>
          <p:nvPr/>
        </p:nvSpPr>
        <p:spPr>
          <a:xfrm>
            <a:off x="6039795" y="4210591"/>
            <a:ext cx="398869"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pl-PL" dirty="0"/>
              <a:t>3</a:t>
            </a:r>
          </a:p>
        </p:txBody>
      </p:sp>
      <p:sp>
        <p:nvSpPr>
          <p:cNvPr id="3" name="Prostokąt 2"/>
          <p:cNvSpPr/>
          <p:nvPr/>
        </p:nvSpPr>
        <p:spPr>
          <a:xfrm>
            <a:off x="7898559" y="1075326"/>
            <a:ext cx="1056000" cy="787200"/>
          </a:xfrm>
          <a:prstGeom prst="rect">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pl-PL" sz="1100" dirty="0">
                <a:solidFill>
                  <a:schemeClr val="tx1">
                    <a:lumMod val="65000"/>
                    <a:lumOff val="35000"/>
                  </a:schemeClr>
                </a:solidFill>
              </a:rPr>
              <a:t>OOF</a:t>
            </a:r>
          </a:p>
        </p:txBody>
      </p:sp>
      <p:cxnSp>
        <p:nvCxnSpPr>
          <p:cNvPr id="24" name="Łącznik prosty ze strzałką 23"/>
          <p:cNvCxnSpPr>
            <a:stCxn id="3" idx="2"/>
          </p:cNvCxnSpPr>
          <p:nvPr/>
        </p:nvCxnSpPr>
        <p:spPr>
          <a:xfrm>
            <a:off x="8426559" y="1862526"/>
            <a:ext cx="0" cy="802032"/>
          </a:xfrm>
          <a:prstGeom prst="straightConnector1">
            <a:avLst/>
          </a:prstGeom>
          <a:ln w="19050">
            <a:solidFill>
              <a:schemeClr val="tx1">
                <a:lumMod val="85000"/>
                <a:lumOff val="1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pole tekstowe 28"/>
          <p:cNvSpPr txBox="1"/>
          <p:nvPr/>
        </p:nvSpPr>
        <p:spPr>
          <a:xfrm>
            <a:off x="8025354" y="2058357"/>
            <a:ext cx="1093247" cy="410369"/>
          </a:xfrm>
          <a:prstGeom prst="rect">
            <a:avLst/>
          </a:prstGeom>
          <a:solidFill>
            <a:schemeClr val="bg1"/>
          </a:solidFill>
        </p:spPr>
        <p:txBody>
          <a:bodyPr wrap="square" lIns="121917" tIns="60958" rIns="121917" bIns="60958" rtlCol="0">
            <a:spAutoFit/>
          </a:bodyPr>
          <a:lstStyle/>
          <a:p>
            <a:r>
              <a:rPr lang="en-US" sz="900" dirty="0">
                <a:solidFill>
                  <a:schemeClr val="tx1">
                    <a:lumMod val="65000"/>
                    <a:lumOff val="35000"/>
                  </a:schemeClr>
                </a:solidFill>
              </a:rPr>
              <a:t>Anchor, Destinations</a:t>
            </a:r>
          </a:p>
        </p:txBody>
      </p:sp>
      <p:sp>
        <p:nvSpPr>
          <p:cNvPr id="31" name="Prostokąt zaokrąglony 30"/>
          <p:cNvSpPr/>
          <p:nvPr/>
        </p:nvSpPr>
        <p:spPr>
          <a:xfrm>
            <a:off x="7791605" y="988103"/>
            <a:ext cx="1326996" cy="93385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32" name="Strzałka w dół 31"/>
          <p:cNvSpPr/>
          <p:nvPr/>
        </p:nvSpPr>
        <p:spPr>
          <a:xfrm>
            <a:off x="8612291" y="2027960"/>
            <a:ext cx="398869" cy="609600"/>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grpSp>
        <p:nvGrpSpPr>
          <p:cNvPr id="7168" name="Grupa 7167"/>
          <p:cNvGrpSpPr/>
          <p:nvPr/>
        </p:nvGrpSpPr>
        <p:grpSpPr>
          <a:xfrm>
            <a:off x="7626485" y="5578384"/>
            <a:ext cx="609600" cy="398869"/>
            <a:chOff x="5719864" y="4104657"/>
            <a:chExt cx="457200" cy="299152"/>
          </a:xfrm>
        </p:grpSpPr>
        <p:sp>
          <p:nvSpPr>
            <p:cNvPr id="12" name="Strzałka w dół 11"/>
            <p:cNvSpPr/>
            <p:nvPr/>
          </p:nvSpPr>
          <p:spPr>
            <a:xfrm rot="16200000">
              <a:off x="5798888" y="4025633"/>
              <a:ext cx="29915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30" name="pole tekstowe 29"/>
            <p:cNvSpPr txBox="1"/>
            <p:nvPr/>
          </p:nvSpPr>
          <p:spPr>
            <a:xfrm>
              <a:off x="5768748" y="4122240"/>
              <a:ext cx="304800" cy="276999"/>
            </a:xfrm>
            <a:prstGeom prst="rect">
              <a:avLst/>
            </a:prstGeom>
            <a:noFill/>
          </p:spPr>
          <p:txBody>
            <a:bodyPr wrap="square" rtlCol="0">
              <a:spAutoFit/>
            </a:bodyPr>
            <a:lstStyle/>
            <a:p>
              <a:r>
                <a:rPr lang="pl-PL" dirty="0" smtClean="0">
                  <a:solidFill>
                    <a:schemeClr val="bg1"/>
                  </a:solidFill>
                </a:rPr>
                <a:t>1</a:t>
              </a:r>
              <a:endParaRPr lang="pl-PL" dirty="0">
                <a:solidFill>
                  <a:schemeClr val="bg1"/>
                </a:solidFill>
              </a:endParaRPr>
            </a:p>
          </p:txBody>
        </p:sp>
      </p:grpSp>
      <p:sp>
        <p:nvSpPr>
          <p:cNvPr id="35" name="pole tekstowe 34"/>
          <p:cNvSpPr txBox="1"/>
          <p:nvPr/>
        </p:nvSpPr>
        <p:spPr>
          <a:xfrm>
            <a:off x="10512491" y="6511611"/>
            <a:ext cx="1679509" cy="292384"/>
          </a:xfrm>
          <a:prstGeom prst="rect">
            <a:avLst/>
          </a:prstGeom>
          <a:noFill/>
        </p:spPr>
        <p:txBody>
          <a:bodyPr wrap="square" lIns="121917" tIns="60958" rIns="121917" bIns="60958" rtlCol="0">
            <a:spAutoFit/>
          </a:bodyPr>
          <a:lstStyle/>
          <a:p>
            <a:r>
              <a:rPr lang="pl-PL" sz="1100" dirty="0"/>
              <a:t>© ONAP Wiki 2018</a:t>
            </a:r>
          </a:p>
        </p:txBody>
      </p:sp>
      <p:sp>
        <p:nvSpPr>
          <p:cNvPr id="21"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en-US" sz="3200" dirty="0" smtClean="0">
                <a:solidFill>
                  <a:schemeClr val="bg1"/>
                </a:solidFill>
                <a:latin typeface="Arial" panose="020B0604020202020204" pitchFamily="34" charset="0"/>
              </a:rPr>
              <a:t>Distribution </a:t>
            </a:r>
            <a:r>
              <a:rPr lang="pl-PL" sz="3200" dirty="0" err="1" smtClean="0">
                <a:solidFill>
                  <a:schemeClr val="bg1"/>
                </a:solidFill>
                <a:latin typeface="Arial" panose="020B0604020202020204" pitchFamily="34" charset="0"/>
              </a:rPr>
              <a:t>WorkFlow</a:t>
            </a:r>
            <a:r>
              <a:rPr lang="pl-PL" sz="3200" dirty="0" smtClean="0">
                <a:solidFill>
                  <a:schemeClr val="bg1"/>
                </a:solidFill>
                <a:latin typeface="Arial" panose="020B0604020202020204" pitchFamily="34" charset="0"/>
              </a:rPr>
              <a:t> in </a:t>
            </a:r>
            <a:r>
              <a:rPr lang="pl-PL" sz="3200" dirty="0" err="1" smtClean="0">
                <a:solidFill>
                  <a:schemeClr val="bg1"/>
                </a:solidFill>
                <a:latin typeface="Arial" panose="020B0604020202020204" pitchFamily="34" charset="0"/>
              </a:rPr>
              <a:t>ScaleIn</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use</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case</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context</a:t>
            </a:r>
            <a:r>
              <a:rPr lang="pl-PL" sz="3200" dirty="0" smtClean="0">
                <a:solidFill>
                  <a:schemeClr val="bg1"/>
                </a:solidFill>
                <a:latin typeface="Arial" panose="020B0604020202020204" pitchFamily="34" charset="0"/>
              </a:rPr>
              <a:t> (2)</a:t>
            </a:r>
            <a:endParaRPr lang="pl-PL" sz="3200" dirty="0">
              <a:solidFill>
                <a:schemeClr val="bg1"/>
              </a:solidFill>
              <a:latin typeface="Arial" panose="020B0604020202020204" pitchFamily="34" charset="0"/>
            </a:endParaRPr>
          </a:p>
        </p:txBody>
      </p:sp>
      <p:sp>
        <p:nvSpPr>
          <p:cNvPr id="22" name="Prostokąt zaokrąglony 21"/>
          <p:cNvSpPr/>
          <p:nvPr/>
        </p:nvSpPr>
        <p:spPr>
          <a:xfrm rot="1189770">
            <a:off x="3294001" y="3073150"/>
            <a:ext cx="6289325" cy="175214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400" dirty="0" smtClean="0">
                <a:solidFill>
                  <a:srgbClr val="FF0000"/>
                </a:solidFill>
              </a:rPr>
              <a:t>SCALEOUT INTEGRATION ALSO POSSIBLE</a:t>
            </a:r>
            <a:endParaRPr lang="pl-PL" sz="4400" dirty="0">
              <a:solidFill>
                <a:srgbClr val="FF0000"/>
              </a:solidFill>
            </a:endParaRPr>
          </a:p>
        </p:txBody>
      </p:sp>
    </p:spTree>
    <p:extLst>
      <p:ext uri="{BB962C8B-B14F-4D97-AF65-F5344CB8AC3E}">
        <p14:creationId xmlns:p14="http://schemas.microsoft.com/office/powerpoint/2010/main" val="355602284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16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 grpId="0" animBg="1"/>
      <p:bldP spid="10" grpId="0" animBg="1"/>
      <p:bldP spid="11" grpId="0" animBg="1"/>
      <p:bldP spid="13" grpId="0" animBg="1"/>
      <p:bldP spid="14" grpId="0" animBg="1"/>
      <p:bldP spid="31" grpId="0" animBg="1"/>
      <p:bldP spid="32"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ytuł 2"/>
          <p:cNvSpPr>
            <a:spLocks noGrp="1"/>
          </p:cNvSpPr>
          <p:nvPr>
            <p:ph type="title"/>
          </p:nvPr>
        </p:nvSpPr>
        <p:spPr/>
        <p:txBody>
          <a:bodyPr>
            <a:normAutofit fontScale="90000"/>
          </a:bodyPr>
          <a:lstStyle/>
          <a:p>
            <a:r>
              <a:rPr lang="en-US" dirty="0" smtClean="0"/>
              <a:t>Anchor Point, Destination point and distribution policy</a:t>
            </a:r>
            <a:endParaRPr lang="en-US" dirty="0"/>
          </a:p>
        </p:txBody>
      </p:sp>
      <p:sp>
        <p:nvSpPr>
          <p:cNvPr id="5" name="Schemat blokowy: proces 4"/>
          <p:cNvSpPr/>
          <p:nvPr/>
        </p:nvSpPr>
        <p:spPr>
          <a:xfrm>
            <a:off x="5202179" y="4350767"/>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LB</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6" name="Schemat blokowy: proces 5"/>
          <p:cNvSpPr/>
          <p:nvPr/>
        </p:nvSpPr>
        <p:spPr>
          <a:xfrm>
            <a:off x="7155644" y="353335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DNS 1</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7" name="Schemat blokowy: proces 6"/>
          <p:cNvSpPr/>
          <p:nvPr/>
        </p:nvSpPr>
        <p:spPr>
          <a:xfrm>
            <a:off x="7155644" y="5182027"/>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DNS 2</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8" name="Łącznik prosty ze strzałką 7"/>
          <p:cNvCxnSpPr>
            <a:stCxn id="5" idx="3"/>
            <a:endCxn id="6" idx="1"/>
          </p:cNvCxnSpPr>
          <p:nvPr/>
        </p:nvCxnSpPr>
        <p:spPr>
          <a:xfrm flipV="1">
            <a:off x="6444533" y="3908849"/>
            <a:ext cx="711111" cy="8174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Łącznik prosty ze strzałką 8"/>
          <p:cNvCxnSpPr>
            <a:stCxn id="5" idx="3"/>
            <a:endCxn id="7" idx="1"/>
          </p:cNvCxnSpPr>
          <p:nvPr/>
        </p:nvCxnSpPr>
        <p:spPr>
          <a:xfrm>
            <a:off x="6444533" y="4726261"/>
            <a:ext cx="711111" cy="83126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 name="Picture 6" descr="Znalezione obrazy dla zapytania co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219042" y="4381326"/>
            <a:ext cx="338715" cy="338715"/>
          </a:xfrm>
          <a:prstGeom prst="rect">
            <a:avLst/>
          </a:prstGeom>
          <a:noFill/>
          <a:extLst>
            <a:ext uri="{909E8E84-426E-40DD-AFC4-6F175D3DCCD1}">
              <a14:hiddenFill xmlns:a14="http://schemas.microsoft.com/office/drawing/2010/main">
                <a:solidFill>
                  <a:srgbClr val="FFFFFF"/>
                </a:solidFill>
              </a14:hiddenFill>
            </a:ext>
          </a:extLst>
        </p:spPr>
      </p:pic>
      <p:sp>
        <p:nvSpPr>
          <p:cNvPr id="11" name="Schemat blokowy: proces 10"/>
          <p:cNvSpPr/>
          <p:nvPr/>
        </p:nvSpPr>
        <p:spPr>
          <a:xfrm>
            <a:off x="3211454" y="4352379"/>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PKG</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12" name="Łącznik prosty ze strzałką 11"/>
          <p:cNvCxnSpPr>
            <a:stCxn id="11" idx="3"/>
            <a:endCxn id="5" idx="1"/>
          </p:cNvCxnSpPr>
          <p:nvPr/>
        </p:nvCxnSpPr>
        <p:spPr>
          <a:xfrm flipV="1">
            <a:off x="4453808" y="4726261"/>
            <a:ext cx="748371" cy="16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Symbol zastępczy tekstu 3"/>
          <p:cNvSpPr>
            <a:spLocks noGrp="1"/>
          </p:cNvSpPr>
          <p:nvPr>
            <p:ph type="body" sz="quarter" idx="10"/>
          </p:nvPr>
        </p:nvSpPr>
        <p:spPr>
          <a:xfrm>
            <a:off x="314323" y="1138238"/>
            <a:ext cx="11148334" cy="2094819"/>
          </a:xfrm>
        </p:spPr>
        <p:txBody>
          <a:bodyPr>
            <a:normAutofit/>
          </a:bodyPr>
          <a:lstStyle/>
          <a:p>
            <a:pPr marL="457200" indent="-457200">
              <a:buFont typeface="+mj-lt"/>
              <a:buAutoNum type="arabicPeriod"/>
            </a:pPr>
            <a:r>
              <a:rPr lang="en-US" sz="2000" dirty="0" smtClean="0"/>
              <a:t>An anchor point is responsible for distribution of a traffic</a:t>
            </a:r>
          </a:p>
          <a:p>
            <a:pPr marL="457200" indent="-457200">
              <a:buFont typeface="+mj-lt"/>
              <a:buAutoNum type="arabicPeriod"/>
            </a:pPr>
            <a:r>
              <a:rPr lang="en-US" sz="2000" dirty="0" smtClean="0"/>
              <a:t>A destination point is responsible for traffic handling</a:t>
            </a:r>
          </a:p>
          <a:p>
            <a:pPr marL="457200" indent="-457200">
              <a:buFont typeface="+mj-lt"/>
              <a:buAutoNum type="arabicPeriod"/>
            </a:pPr>
            <a:r>
              <a:rPr lang="en-US" sz="2000" dirty="0" smtClean="0"/>
              <a:t>Rollback should be handled also by an anchor point</a:t>
            </a:r>
          </a:p>
          <a:p>
            <a:pPr marL="457200" indent="-457200">
              <a:buFont typeface="+mj-lt"/>
              <a:buAutoNum type="arabicPeriod"/>
            </a:pPr>
            <a:r>
              <a:rPr lang="en-US" sz="2000" dirty="0" smtClean="0"/>
              <a:t>There is a need to remember a result of distribution: distribution </a:t>
            </a:r>
            <a:r>
              <a:rPr lang="pl-PL" sz="2000" dirty="0" smtClean="0"/>
              <a:t>policy, </a:t>
            </a:r>
            <a:r>
              <a:rPr lang="pl-PL" sz="2000" dirty="0" err="1" smtClean="0"/>
              <a:t>anchor</a:t>
            </a:r>
            <a:r>
              <a:rPr lang="pl-PL" sz="2000" dirty="0" smtClean="0"/>
              <a:t> point </a:t>
            </a:r>
            <a:r>
              <a:rPr lang="en-US" sz="2000" dirty="0" smtClean="0"/>
              <a:t>and distribution points: for a rollback purpose or for a future distributions</a:t>
            </a:r>
          </a:p>
        </p:txBody>
      </p:sp>
      <p:sp>
        <p:nvSpPr>
          <p:cNvPr id="15" name="pole tekstowe 14"/>
          <p:cNvSpPr txBox="1"/>
          <p:nvPr/>
        </p:nvSpPr>
        <p:spPr>
          <a:xfrm>
            <a:off x="5256497" y="4882692"/>
            <a:ext cx="1188036" cy="246221"/>
          </a:xfrm>
          <a:prstGeom prst="rect">
            <a:avLst/>
          </a:prstGeom>
          <a:noFill/>
        </p:spPr>
        <p:txBody>
          <a:bodyPr wrap="square" rtlCol="0">
            <a:spAutoFit/>
          </a:bodyPr>
          <a:lstStyle/>
          <a:p>
            <a:r>
              <a:rPr lang="en-US" sz="1000" dirty="0" smtClean="0">
                <a:solidFill>
                  <a:schemeClr val="accent1">
                    <a:lumMod val="50000"/>
                  </a:schemeClr>
                </a:solidFill>
                <a:latin typeface="Arial" panose="020B0604020202020204" pitchFamily="34" charset="0"/>
                <a:cs typeface="Arial" panose="020B0604020202020204" pitchFamily="34" charset="0"/>
              </a:rPr>
              <a:t>DT Anchor Point</a:t>
            </a:r>
            <a:endParaRPr lang="en-US" sz="1000" dirty="0">
              <a:solidFill>
                <a:schemeClr val="accent1">
                  <a:lumMod val="50000"/>
                </a:schemeClr>
              </a:solidFill>
              <a:latin typeface="Arial" panose="020B0604020202020204" pitchFamily="34" charset="0"/>
              <a:cs typeface="Arial" panose="020B0604020202020204" pitchFamily="34" charset="0"/>
            </a:endParaRPr>
          </a:p>
        </p:txBody>
      </p:sp>
      <p:sp>
        <p:nvSpPr>
          <p:cNvPr id="16" name="pole tekstowe 15"/>
          <p:cNvSpPr txBox="1"/>
          <p:nvPr/>
        </p:nvSpPr>
        <p:spPr>
          <a:xfrm>
            <a:off x="7087141" y="4034861"/>
            <a:ext cx="1396945" cy="246221"/>
          </a:xfrm>
          <a:prstGeom prst="rect">
            <a:avLst/>
          </a:prstGeom>
          <a:noFill/>
        </p:spPr>
        <p:txBody>
          <a:bodyPr wrap="square" rtlCol="0">
            <a:spAutoFit/>
          </a:bodyPr>
          <a:lstStyle/>
          <a:p>
            <a:r>
              <a:rPr lang="en-US" sz="1000" dirty="0" smtClean="0">
                <a:solidFill>
                  <a:schemeClr val="accent1">
                    <a:lumMod val="50000"/>
                  </a:schemeClr>
                </a:solidFill>
                <a:latin typeface="Arial" panose="020B0604020202020204" pitchFamily="34" charset="0"/>
                <a:cs typeface="Arial" panose="020B0604020202020204" pitchFamily="34" charset="0"/>
              </a:rPr>
              <a:t>DT Destination Point</a:t>
            </a:r>
            <a:endParaRPr lang="en-US" sz="1000" dirty="0">
              <a:solidFill>
                <a:schemeClr val="accent1">
                  <a:lumMod val="50000"/>
                </a:schemeClr>
              </a:solidFill>
              <a:latin typeface="Arial" panose="020B0604020202020204" pitchFamily="34" charset="0"/>
              <a:cs typeface="Arial" panose="020B0604020202020204" pitchFamily="34" charset="0"/>
            </a:endParaRPr>
          </a:p>
        </p:txBody>
      </p:sp>
      <p:cxnSp>
        <p:nvCxnSpPr>
          <p:cNvPr id="17" name="Łącznik prosty ze strzałką 16"/>
          <p:cNvCxnSpPr/>
          <p:nvPr/>
        </p:nvCxnSpPr>
        <p:spPr>
          <a:xfrm flipV="1">
            <a:off x="1120057" y="4831239"/>
            <a:ext cx="748371" cy="16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pole tekstowe 3"/>
          <p:cNvSpPr txBox="1"/>
          <p:nvPr/>
        </p:nvSpPr>
        <p:spPr>
          <a:xfrm>
            <a:off x="1128221" y="4525074"/>
            <a:ext cx="710293" cy="307777"/>
          </a:xfrm>
          <a:prstGeom prst="rect">
            <a:avLst/>
          </a:prstGeom>
          <a:noFill/>
        </p:spPr>
        <p:txBody>
          <a:bodyPr wrap="square" rtlCol="0">
            <a:spAutoFit/>
          </a:bodyPr>
          <a:lstStyle/>
          <a:p>
            <a:r>
              <a:rPr lang="en-US" sz="1400" dirty="0" smtClean="0"/>
              <a:t>traffic</a:t>
            </a:r>
            <a:endParaRPr lang="en-US" sz="1400" dirty="0"/>
          </a:p>
        </p:txBody>
      </p:sp>
      <p:sp>
        <p:nvSpPr>
          <p:cNvPr id="13" name="pole tekstowe 12"/>
          <p:cNvSpPr txBox="1"/>
          <p:nvPr/>
        </p:nvSpPr>
        <p:spPr>
          <a:xfrm>
            <a:off x="8686800" y="3696340"/>
            <a:ext cx="775607" cy="369332"/>
          </a:xfrm>
          <a:prstGeom prst="rect">
            <a:avLst/>
          </a:prstGeom>
          <a:noFill/>
        </p:spPr>
        <p:txBody>
          <a:bodyPr wrap="square" rtlCol="0">
            <a:spAutoFit/>
          </a:bodyPr>
          <a:lstStyle/>
          <a:p>
            <a:r>
              <a:rPr lang="pl-PL" dirty="0" smtClean="0"/>
              <a:t>40%</a:t>
            </a:r>
            <a:endParaRPr lang="pl-PL" dirty="0"/>
          </a:p>
        </p:txBody>
      </p:sp>
      <p:sp>
        <p:nvSpPr>
          <p:cNvPr id="18" name="pole tekstowe 17"/>
          <p:cNvSpPr txBox="1"/>
          <p:nvPr/>
        </p:nvSpPr>
        <p:spPr>
          <a:xfrm>
            <a:off x="8686799" y="5372855"/>
            <a:ext cx="775607" cy="369332"/>
          </a:xfrm>
          <a:prstGeom prst="rect">
            <a:avLst/>
          </a:prstGeom>
          <a:noFill/>
        </p:spPr>
        <p:txBody>
          <a:bodyPr wrap="square" rtlCol="0">
            <a:spAutoFit/>
          </a:bodyPr>
          <a:lstStyle/>
          <a:p>
            <a:r>
              <a:rPr lang="pl-PL" dirty="0"/>
              <a:t>6</a:t>
            </a:r>
            <a:r>
              <a:rPr lang="pl-PL" dirty="0" smtClean="0"/>
              <a:t>0%</a:t>
            </a:r>
            <a:endParaRPr lang="pl-PL" dirty="0"/>
          </a:p>
        </p:txBody>
      </p:sp>
      <p:pic>
        <p:nvPicPr>
          <p:cNvPr id="19" name="Picture 6" descr="Znalezione obrazy dla zapytania co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228844" y="5372855"/>
            <a:ext cx="338715" cy="338715"/>
          </a:xfrm>
          <a:prstGeom prst="rect">
            <a:avLst/>
          </a:prstGeom>
          <a:noFill/>
          <a:extLst>
            <a:ext uri="{909E8E84-426E-40DD-AFC4-6F175D3DCCD1}">
              <a14:hiddenFill xmlns:a14="http://schemas.microsoft.com/office/drawing/2010/main">
                <a:solidFill>
                  <a:srgbClr val="FFFFFF"/>
                </a:solidFill>
              </a14:hiddenFill>
            </a:ext>
          </a:extLst>
        </p:spPr>
      </p:pic>
      <p:sp>
        <p:nvSpPr>
          <p:cNvPr id="20" name="pole tekstowe 19"/>
          <p:cNvSpPr txBox="1"/>
          <p:nvPr/>
        </p:nvSpPr>
        <p:spPr>
          <a:xfrm>
            <a:off x="945921" y="5032479"/>
            <a:ext cx="1076838" cy="307777"/>
          </a:xfrm>
          <a:prstGeom prst="rect">
            <a:avLst/>
          </a:prstGeom>
          <a:noFill/>
        </p:spPr>
        <p:txBody>
          <a:bodyPr wrap="square" rtlCol="0">
            <a:spAutoFit/>
          </a:bodyPr>
          <a:lstStyle/>
          <a:p>
            <a:r>
              <a:rPr lang="pl-PL" sz="1400" dirty="0" smtClean="0"/>
              <a:t>DT LCM </a:t>
            </a:r>
            <a:r>
              <a:rPr lang="pl-PL" sz="1400" dirty="0" err="1" smtClean="0"/>
              <a:t>Req</a:t>
            </a:r>
            <a:endParaRPr lang="pl-PL" sz="1400" dirty="0"/>
          </a:p>
        </p:txBody>
      </p:sp>
    </p:spTree>
    <p:extLst>
      <p:ext uri="{BB962C8B-B14F-4D97-AF65-F5344CB8AC3E}">
        <p14:creationId xmlns:p14="http://schemas.microsoft.com/office/powerpoint/2010/main" val="155929338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a:xfrm>
            <a:off x="11703174" y="6504192"/>
            <a:ext cx="607358" cy="365125"/>
          </a:xfrm>
        </p:spPr>
        <p:txBody>
          <a:bodyPr/>
          <a:lstStyle/>
          <a:p>
            <a:fld id="{6C9CD605-947A-3C4E-98CB-B055F943FEBA}" type="slidenum">
              <a:rPr lang="en-US" smtClean="0"/>
              <a:pPr/>
              <a:t>15</a:t>
            </a:fld>
            <a:endParaRPr lang="en-US" dirty="0"/>
          </a:p>
        </p:txBody>
      </p:sp>
      <p:sp>
        <p:nvSpPr>
          <p:cNvPr id="3" name="Tytuł 2"/>
          <p:cNvSpPr>
            <a:spLocks noGrp="1"/>
          </p:cNvSpPr>
          <p:nvPr>
            <p:ph type="title"/>
          </p:nvPr>
        </p:nvSpPr>
        <p:spPr/>
        <p:txBody>
          <a:bodyPr>
            <a:normAutofit fontScale="90000"/>
          </a:bodyPr>
          <a:lstStyle/>
          <a:p>
            <a:r>
              <a:rPr lang="en-US" dirty="0" smtClean="0"/>
              <a:t>OOF</a:t>
            </a:r>
            <a:r>
              <a:rPr lang="pl-PL" dirty="0" smtClean="0"/>
              <a:t> (El </a:t>
            </a:r>
            <a:r>
              <a:rPr lang="pl-PL" dirty="0" err="1" smtClean="0"/>
              <a:t>Alto</a:t>
            </a:r>
            <a:r>
              <a:rPr lang="pl-PL" dirty="0" smtClean="0"/>
              <a:t>)</a:t>
            </a:r>
            <a:endParaRPr lang="en-US" dirty="0"/>
          </a:p>
        </p:txBody>
      </p:sp>
      <p:sp>
        <p:nvSpPr>
          <p:cNvPr id="4" name="Symbol zastępczy tekstu 3"/>
          <p:cNvSpPr>
            <a:spLocks noGrp="1"/>
          </p:cNvSpPr>
          <p:nvPr>
            <p:ph type="body" sz="quarter" idx="10"/>
          </p:nvPr>
        </p:nvSpPr>
        <p:spPr>
          <a:xfrm>
            <a:off x="314323" y="1138238"/>
            <a:ext cx="11315181" cy="5170487"/>
          </a:xfrm>
        </p:spPr>
        <p:txBody>
          <a:bodyPr>
            <a:normAutofit/>
          </a:bodyPr>
          <a:lstStyle/>
          <a:p>
            <a:r>
              <a:rPr lang="en-US" sz="2000" dirty="0" smtClean="0"/>
              <a:t>Algorithm for Traffic Distribution Workflow in OOF</a:t>
            </a:r>
          </a:p>
          <a:p>
            <a:pPr lvl="1"/>
            <a:r>
              <a:rPr lang="en-US" sz="1800" dirty="0" smtClean="0"/>
              <a:t>Traffic Distribution Optimization algorithm aims to deliver extra information for </a:t>
            </a:r>
            <a:r>
              <a:rPr lang="en-US" sz="1800" dirty="0" err="1" smtClean="0"/>
              <a:t>DistributeTraffic</a:t>
            </a:r>
            <a:r>
              <a:rPr lang="en-US" sz="1800" dirty="0" smtClean="0"/>
              <a:t> LCM in APPC – requires an access to some database (distribution history)</a:t>
            </a:r>
          </a:p>
          <a:p>
            <a:pPr lvl="1"/>
            <a:r>
              <a:rPr lang="en-US" sz="1800" dirty="0" smtClean="0"/>
              <a:t>Anchor Point –</a:t>
            </a:r>
            <a:r>
              <a:rPr lang="pl-PL" sz="1800" dirty="0" smtClean="0"/>
              <a:t> </a:t>
            </a:r>
            <a:r>
              <a:rPr lang="pl-PL" sz="1800" dirty="0" err="1" smtClean="0"/>
              <a:t>Firstly</a:t>
            </a:r>
            <a:r>
              <a:rPr lang="pl-PL" sz="1800" dirty="0" smtClean="0"/>
              <a:t> </a:t>
            </a:r>
            <a:r>
              <a:rPr lang="en-US" sz="1800" dirty="0" smtClean="0"/>
              <a:t>VF-module instance that will perform an operation of Traffic Distribution. In the future other methods</a:t>
            </a:r>
          </a:p>
          <a:p>
            <a:pPr lvl="1"/>
            <a:r>
              <a:rPr lang="en-US" sz="1800" dirty="0" smtClean="0"/>
              <a:t>Destination Point - VF-module instance</a:t>
            </a:r>
            <a:r>
              <a:rPr lang="pl-PL" sz="1800" dirty="0" smtClean="0"/>
              <a:t>(s)</a:t>
            </a:r>
            <a:r>
              <a:rPr lang="en-US" sz="1800" dirty="0" smtClean="0"/>
              <a:t> that will take a traffic</a:t>
            </a:r>
          </a:p>
          <a:p>
            <a:pPr lvl="1"/>
            <a:r>
              <a:rPr lang="en-US" sz="1800" dirty="0" smtClean="0"/>
              <a:t>A&amp;AI delivers an information about existing VNF instances and VF instances, </a:t>
            </a:r>
            <a:r>
              <a:rPr lang="en-US" sz="1800" dirty="0" err="1" smtClean="0"/>
              <a:t>vnf</a:t>
            </a:r>
            <a:r>
              <a:rPr lang="en-US" sz="1800" dirty="0" smtClean="0"/>
              <a:t>-type for anchor point, and </a:t>
            </a:r>
            <a:r>
              <a:rPr lang="en-US" sz="1800" dirty="0" err="1" smtClean="0"/>
              <a:t>vnf</a:t>
            </a:r>
            <a:r>
              <a:rPr lang="en-US" sz="1800" dirty="0" smtClean="0"/>
              <a:t>-type for traffic distribution destination</a:t>
            </a:r>
          </a:p>
          <a:p>
            <a:pPr lvl="1"/>
            <a:r>
              <a:rPr lang="en-US" sz="1800" dirty="0" smtClean="0"/>
              <a:t>Policy delivers an information about traffic distribution </a:t>
            </a:r>
            <a:r>
              <a:rPr lang="en-US" sz="1800" dirty="0" err="1" smtClean="0"/>
              <a:t>polic</a:t>
            </a:r>
            <a:r>
              <a:rPr lang="pl-PL" sz="1800" dirty="0" err="1" smtClean="0"/>
              <a:t>ies</a:t>
            </a:r>
            <a:endParaRPr lang="en-US" sz="1800" dirty="0" smtClean="0"/>
          </a:p>
          <a:p>
            <a:pPr lvl="1"/>
            <a:r>
              <a:rPr lang="en-US" sz="1800" dirty="0" smtClean="0"/>
              <a:t>Algorithm delivers </a:t>
            </a:r>
            <a:r>
              <a:rPr lang="pl-PL" sz="1800" dirty="0" err="1" smtClean="0"/>
              <a:t>an</a:t>
            </a:r>
            <a:r>
              <a:rPr lang="pl-PL" sz="1800" dirty="0" smtClean="0"/>
              <a:t> </a:t>
            </a:r>
            <a:r>
              <a:rPr lang="en-US" sz="1800" dirty="0" smtClean="0"/>
              <a:t>anchor point and list of destinations (format of action-identifiers for APPC LCM)</a:t>
            </a:r>
          </a:p>
        </p:txBody>
      </p:sp>
      <p:sp>
        <p:nvSpPr>
          <p:cNvPr id="6" name="Prostokąt 5"/>
          <p:cNvSpPr/>
          <p:nvPr/>
        </p:nvSpPr>
        <p:spPr>
          <a:xfrm>
            <a:off x="4562257" y="4423804"/>
            <a:ext cx="1825093" cy="1441938"/>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Prostokąt 4"/>
          <p:cNvSpPr/>
          <p:nvPr/>
        </p:nvSpPr>
        <p:spPr>
          <a:xfrm>
            <a:off x="4863609" y="4833256"/>
            <a:ext cx="1195754" cy="904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TDO</a:t>
            </a:r>
            <a:endParaRPr lang="en-US" dirty="0"/>
          </a:p>
        </p:txBody>
      </p:sp>
      <p:cxnSp>
        <p:nvCxnSpPr>
          <p:cNvPr id="10" name="Łącznik prosty ze strzałką 9"/>
          <p:cNvCxnSpPr/>
          <p:nvPr/>
        </p:nvCxnSpPr>
        <p:spPr>
          <a:xfrm>
            <a:off x="6425193" y="4639291"/>
            <a:ext cx="1326925"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p:nvPr/>
        </p:nvCxnSpPr>
        <p:spPr>
          <a:xfrm>
            <a:off x="6425193" y="5026356"/>
            <a:ext cx="1326925"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flipH="1">
            <a:off x="2405210" y="4692579"/>
            <a:ext cx="2157047"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flipH="1">
            <a:off x="2405210" y="5596966"/>
            <a:ext cx="2157047"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pole tekstowe 16"/>
          <p:cNvSpPr txBox="1"/>
          <p:nvPr/>
        </p:nvSpPr>
        <p:spPr>
          <a:xfrm>
            <a:off x="4644319" y="4463924"/>
            <a:ext cx="1441938" cy="369332"/>
          </a:xfrm>
          <a:prstGeom prst="rect">
            <a:avLst/>
          </a:prstGeom>
          <a:noFill/>
        </p:spPr>
        <p:txBody>
          <a:bodyPr wrap="square" rtlCol="0">
            <a:spAutoFit/>
          </a:bodyPr>
          <a:lstStyle/>
          <a:p>
            <a:r>
              <a:rPr lang="en-US" dirty="0" smtClean="0">
                <a:solidFill>
                  <a:srgbClr val="006F8D"/>
                </a:solidFill>
              </a:rPr>
              <a:t>OOF</a:t>
            </a:r>
            <a:endParaRPr lang="en-US" dirty="0">
              <a:solidFill>
                <a:srgbClr val="006F8D"/>
              </a:solidFill>
            </a:endParaRPr>
          </a:p>
        </p:txBody>
      </p:sp>
      <p:sp>
        <p:nvSpPr>
          <p:cNvPr id="18" name="Prostokąt 17"/>
          <p:cNvSpPr/>
          <p:nvPr/>
        </p:nvSpPr>
        <p:spPr>
          <a:xfrm>
            <a:off x="1861062" y="4345892"/>
            <a:ext cx="936559" cy="7118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A&amp;AI</a:t>
            </a:r>
            <a:endParaRPr lang="en-US" dirty="0"/>
          </a:p>
        </p:txBody>
      </p:sp>
      <p:sp>
        <p:nvSpPr>
          <p:cNvPr id="19" name="Prostokąt 18"/>
          <p:cNvSpPr/>
          <p:nvPr/>
        </p:nvSpPr>
        <p:spPr>
          <a:xfrm>
            <a:off x="1861062" y="5354077"/>
            <a:ext cx="901389" cy="6900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a:t>
            </a:r>
            <a:endParaRPr lang="en-US" dirty="0"/>
          </a:p>
        </p:txBody>
      </p:sp>
      <p:sp>
        <p:nvSpPr>
          <p:cNvPr id="20" name="pole tekstowe 19"/>
          <p:cNvSpPr txBox="1"/>
          <p:nvPr/>
        </p:nvSpPr>
        <p:spPr>
          <a:xfrm>
            <a:off x="2791226" y="4412081"/>
            <a:ext cx="1852246" cy="307777"/>
          </a:xfrm>
          <a:prstGeom prst="rect">
            <a:avLst/>
          </a:prstGeom>
          <a:noFill/>
        </p:spPr>
        <p:txBody>
          <a:bodyPr wrap="square" rtlCol="0">
            <a:spAutoFit/>
          </a:bodyPr>
          <a:lstStyle/>
          <a:p>
            <a:r>
              <a:rPr lang="en-US" sz="1400" dirty="0" err="1" smtClean="0"/>
              <a:t>vnf</a:t>
            </a:r>
            <a:r>
              <a:rPr lang="en-US" sz="1400" dirty="0" smtClean="0"/>
              <a:t>-list, </a:t>
            </a:r>
            <a:r>
              <a:rPr lang="en-US" sz="1400" dirty="0" err="1" smtClean="0"/>
              <a:t>vf</a:t>
            </a:r>
            <a:r>
              <a:rPr lang="en-US" sz="1400" dirty="0" smtClean="0"/>
              <a:t>-instance-list</a:t>
            </a:r>
            <a:endParaRPr lang="en-US" sz="1400" dirty="0"/>
          </a:p>
        </p:txBody>
      </p:sp>
      <p:sp>
        <p:nvSpPr>
          <p:cNvPr id="21" name="pole tekstowe 20"/>
          <p:cNvSpPr txBox="1"/>
          <p:nvPr/>
        </p:nvSpPr>
        <p:spPr>
          <a:xfrm>
            <a:off x="2749661" y="5558866"/>
            <a:ext cx="1547447" cy="523220"/>
          </a:xfrm>
          <a:prstGeom prst="rect">
            <a:avLst/>
          </a:prstGeom>
          <a:noFill/>
        </p:spPr>
        <p:txBody>
          <a:bodyPr wrap="square" rtlCol="0">
            <a:spAutoFit/>
          </a:bodyPr>
          <a:lstStyle/>
          <a:p>
            <a:r>
              <a:rPr lang="pl-PL" sz="1400" dirty="0" err="1"/>
              <a:t>t</a:t>
            </a:r>
            <a:r>
              <a:rPr lang="pl-PL" sz="1400" dirty="0" err="1" smtClean="0"/>
              <a:t>raffic</a:t>
            </a:r>
            <a:r>
              <a:rPr lang="pl-PL" sz="1400" dirty="0" smtClean="0"/>
              <a:t> </a:t>
            </a:r>
            <a:r>
              <a:rPr lang="en-US" sz="1400" dirty="0" smtClean="0"/>
              <a:t>distribution </a:t>
            </a:r>
            <a:r>
              <a:rPr lang="en-US" sz="1400" dirty="0" err="1" smtClean="0"/>
              <a:t>polic</a:t>
            </a:r>
            <a:r>
              <a:rPr lang="pl-PL" sz="1400" dirty="0" err="1" smtClean="0"/>
              <a:t>ies</a:t>
            </a:r>
            <a:endParaRPr lang="en-US" sz="1400" dirty="0"/>
          </a:p>
        </p:txBody>
      </p:sp>
      <p:sp>
        <p:nvSpPr>
          <p:cNvPr id="22" name="pole tekstowe 21"/>
          <p:cNvSpPr txBox="1"/>
          <p:nvPr/>
        </p:nvSpPr>
        <p:spPr>
          <a:xfrm>
            <a:off x="2790002" y="4636728"/>
            <a:ext cx="1772255" cy="523220"/>
          </a:xfrm>
          <a:prstGeom prst="rect">
            <a:avLst/>
          </a:prstGeom>
          <a:noFill/>
        </p:spPr>
        <p:txBody>
          <a:bodyPr wrap="square" rtlCol="0">
            <a:spAutoFit/>
          </a:bodyPr>
          <a:lstStyle/>
          <a:p>
            <a:r>
              <a:rPr lang="en-US" sz="1400" dirty="0" smtClean="0">
                <a:solidFill>
                  <a:srgbClr val="FF0000"/>
                </a:solidFill>
              </a:rPr>
              <a:t>anchor point </a:t>
            </a:r>
            <a:r>
              <a:rPr lang="en-US" sz="1400" dirty="0" err="1" smtClean="0">
                <a:solidFill>
                  <a:srgbClr val="FF0000"/>
                </a:solidFill>
              </a:rPr>
              <a:t>vnf</a:t>
            </a:r>
            <a:r>
              <a:rPr lang="en-US" sz="1400" dirty="0" smtClean="0">
                <a:solidFill>
                  <a:srgbClr val="FF0000"/>
                </a:solidFill>
              </a:rPr>
              <a:t>-type</a:t>
            </a:r>
          </a:p>
          <a:p>
            <a:r>
              <a:rPr lang="en-US" sz="1400" dirty="0" smtClean="0">
                <a:solidFill>
                  <a:srgbClr val="FF0000"/>
                </a:solidFill>
              </a:rPr>
              <a:t>destination </a:t>
            </a:r>
            <a:r>
              <a:rPr lang="en-US" sz="1400" dirty="0" err="1" smtClean="0">
                <a:solidFill>
                  <a:srgbClr val="FF0000"/>
                </a:solidFill>
              </a:rPr>
              <a:t>vnf-typ</a:t>
            </a:r>
            <a:r>
              <a:rPr lang="pl-PL" sz="1400" dirty="0" smtClean="0">
                <a:solidFill>
                  <a:srgbClr val="FF0000"/>
                </a:solidFill>
              </a:rPr>
              <a:t>e</a:t>
            </a:r>
            <a:endParaRPr lang="en-US" sz="1400" dirty="0">
              <a:solidFill>
                <a:srgbClr val="FF0000"/>
              </a:solidFill>
            </a:endParaRPr>
          </a:p>
        </p:txBody>
      </p:sp>
      <p:sp>
        <p:nvSpPr>
          <p:cNvPr id="23" name="Prostokąt 22"/>
          <p:cNvSpPr/>
          <p:nvPr/>
        </p:nvSpPr>
        <p:spPr>
          <a:xfrm>
            <a:off x="7764816" y="4459814"/>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24" name="pole tekstowe 23"/>
          <p:cNvSpPr txBox="1"/>
          <p:nvPr/>
        </p:nvSpPr>
        <p:spPr>
          <a:xfrm>
            <a:off x="6425193" y="4339738"/>
            <a:ext cx="1117550" cy="307777"/>
          </a:xfrm>
          <a:prstGeom prst="rect">
            <a:avLst/>
          </a:prstGeom>
          <a:noFill/>
        </p:spPr>
        <p:txBody>
          <a:bodyPr wrap="none" rtlCol="0">
            <a:spAutoFit/>
          </a:bodyPr>
          <a:lstStyle/>
          <a:p>
            <a:r>
              <a:rPr lang="en-US" sz="1400" dirty="0" smtClean="0"/>
              <a:t>anchor point</a:t>
            </a:r>
            <a:endParaRPr lang="en-US" sz="1400" dirty="0"/>
          </a:p>
        </p:txBody>
      </p:sp>
      <p:sp>
        <p:nvSpPr>
          <p:cNvPr id="25" name="pole tekstowe 24"/>
          <p:cNvSpPr txBox="1"/>
          <p:nvPr/>
        </p:nvSpPr>
        <p:spPr>
          <a:xfrm>
            <a:off x="6424941" y="4762844"/>
            <a:ext cx="1334789" cy="523220"/>
          </a:xfrm>
          <a:prstGeom prst="rect">
            <a:avLst/>
          </a:prstGeom>
          <a:noFill/>
        </p:spPr>
        <p:txBody>
          <a:bodyPr wrap="none" rtlCol="0">
            <a:spAutoFit/>
          </a:bodyPr>
          <a:lstStyle/>
          <a:p>
            <a:r>
              <a:rPr lang="en-US" sz="1400" dirty="0" smtClean="0"/>
              <a:t>destinations list</a:t>
            </a:r>
          </a:p>
          <a:p>
            <a:r>
              <a:rPr lang="en-US" sz="1400" dirty="0" smtClean="0"/>
              <a:t>with we</a:t>
            </a:r>
            <a:r>
              <a:rPr lang="pl-PL" sz="1400" dirty="0" smtClean="0"/>
              <a:t>i</a:t>
            </a:r>
            <a:r>
              <a:rPr lang="en-US" sz="1400" dirty="0" err="1" smtClean="0"/>
              <a:t>ghts</a:t>
            </a:r>
            <a:endParaRPr lang="en-US" sz="1400" dirty="0"/>
          </a:p>
        </p:txBody>
      </p:sp>
      <p:sp>
        <p:nvSpPr>
          <p:cNvPr id="28" name="Prostokąt 27"/>
          <p:cNvSpPr/>
          <p:nvPr/>
        </p:nvSpPr>
        <p:spPr>
          <a:xfrm>
            <a:off x="12578518" y="1492623"/>
            <a:ext cx="3493477" cy="1169551"/>
          </a:xfrm>
          <a:prstGeom prst="rect">
            <a:avLst/>
          </a:prstGeom>
        </p:spPr>
        <p:txBody>
          <a:bodyPr wrap="square">
            <a:spAutoFit/>
          </a:bodyPr>
          <a:lstStyle/>
          <a:p>
            <a:r>
              <a:rPr lang="pl-PL" sz="1400" dirty="0">
                <a:solidFill>
                  <a:schemeClr val="accent2">
                    <a:lumMod val="75000"/>
                  </a:schemeClr>
                </a:solidFill>
              </a:rPr>
              <a:t>"</a:t>
            </a:r>
            <a:r>
              <a:rPr lang="pl-PL" sz="1400" dirty="0" err="1">
                <a:solidFill>
                  <a:schemeClr val="accent2">
                    <a:lumMod val="75000"/>
                  </a:schemeClr>
                </a:solidFill>
              </a:rPr>
              <a:t>action-identifiers</a:t>
            </a:r>
            <a:r>
              <a:rPr lang="pl-PL" sz="1400" dirty="0">
                <a:solidFill>
                  <a:schemeClr val="accent2">
                    <a:lumMod val="75000"/>
                  </a:schemeClr>
                </a:solidFill>
              </a:rPr>
              <a:t>": {</a:t>
            </a:r>
          </a:p>
          <a:p>
            <a:r>
              <a:rPr lang="pl-PL" sz="1400" dirty="0">
                <a:solidFill>
                  <a:schemeClr val="accent2">
                    <a:lumMod val="75000"/>
                  </a:schemeClr>
                </a:solidFill>
              </a:rPr>
              <a:t>	"</a:t>
            </a:r>
            <a:r>
              <a:rPr lang="pl-PL" sz="1400" dirty="0" err="1">
                <a:solidFill>
                  <a:schemeClr val="accent2">
                    <a:lumMod val="75000"/>
                  </a:schemeClr>
                </a:solidFill>
              </a:rPr>
              <a:t>vnf</a:t>
            </a:r>
            <a:r>
              <a:rPr lang="pl-PL" sz="1400" dirty="0">
                <a:solidFill>
                  <a:schemeClr val="accent2">
                    <a:lumMod val="75000"/>
                  </a:schemeClr>
                </a:solidFill>
              </a:rPr>
              <a:t>-id": "&lt;VNF_ID&gt;",</a:t>
            </a:r>
          </a:p>
          <a:p>
            <a:r>
              <a:rPr lang="pl-PL" sz="1400" dirty="0">
                <a:solidFill>
                  <a:schemeClr val="accent2">
                    <a:lumMod val="75000"/>
                  </a:schemeClr>
                </a:solidFill>
              </a:rPr>
              <a:t>	"</a:t>
            </a:r>
            <a:r>
              <a:rPr lang="pl-PL" sz="1400" dirty="0" err="1">
                <a:solidFill>
                  <a:schemeClr val="accent2">
                    <a:lumMod val="75000"/>
                  </a:schemeClr>
                </a:solidFill>
              </a:rPr>
              <a:t>vnfc-name</a:t>
            </a:r>
            <a:r>
              <a:rPr lang="pl-PL" sz="1400" dirty="0">
                <a:solidFill>
                  <a:schemeClr val="accent2">
                    <a:lumMod val="75000"/>
                  </a:schemeClr>
                </a:solidFill>
              </a:rPr>
              <a:t>": "&lt;VNFC_NAME&gt;",</a:t>
            </a:r>
          </a:p>
          <a:p>
            <a:r>
              <a:rPr lang="pl-PL" sz="1400" dirty="0">
                <a:solidFill>
                  <a:schemeClr val="accent2">
                    <a:lumMod val="75000"/>
                  </a:schemeClr>
                </a:solidFill>
              </a:rPr>
              <a:t>	"</a:t>
            </a:r>
            <a:r>
              <a:rPr lang="pl-PL" sz="1400" dirty="0" err="1">
                <a:solidFill>
                  <a:schemeClr val="accent2">
                    <a:lumMod val="75000"/>
                  </a:schemeClr>
                </a:solidFill>
              </a:rPr>
              <a:t>vserver</a:t>
            </a:r>
            <a:r>
              <a:rPr lang="pl-PL" sz="1400" dirty="0">
                <a:solidFill>
                  <a:schemeClr val="accent2">
                    <a:lumMod val="75000"/>
                  </a:schemeClr>
                </a:solidFill>
              </a:rPr>
              <a:t>-id": "VSERVER_ID"</a:t>
            </a:r>
          </a:p>
          <a:p>
            <a:r>
              <a:rPr lang="pl-PL" sz="1400" dirty="0">
                <a:solidFill>
                  <a:schemeClr val="accent2">
                    <a:lumMod val="75000"/>
                  </a:schemeClr>
                </a:solidFill>
              </a:rPr>
              <a:t>}</a:t>
            </a:r>
          </a:p>
        </p:txBody>
      </p:sp>
      <p:sp>
        <p:nvSpPr>
          <p:cNvPr id="29" name="Prostokąt 28"/>
          <p:cNvSpPr/>
          <p:nvPr/>
        </p:nvSpPr>
        <p:spPr>
          <a:xfrm>
            <a:off x="12414673" y="736601"/>
            <a:ext cx="2499723" cy="369332"/>
          </a:xfrm>
          <a:prstGeom prst="rect">
            <a:avLst/>
          </a:prstGeom>
        </p:spPr>
        <p:txBody>
          <a:bodyPr wrap="none">
            <a:spAutoFit/>
          </a:bodyPr>
          <a:lstStyle/>
          <a:p>
            <a:r>
              <a:rPr lang="en-US" dirty="0" smtClean="0">
                <a:solidFill>
                  <a:schemeClr val="tx2"/>
                </a:solidFill>
              </a:rPr>
              <a:t>action-identifiers</a:t>
            </a:r>
            <a:r>
              <a:rPr lang="pl-PL" dirty="0" smtClean="0">
                <a:solidFill>
                  <a:schemeClr val="tx2"/>
                </a:solidFill>
              </a:rPr>
              <a:t> </a:t>
            </a:r>
            <a:r>
              <a:rPr lang="pl-PL" dirty="0" err="1" smtClean="0">
                <a:solidFill>
                  <a:schemeClr val="tx2"/>
                </a:solidFill>
              </a:rPr>
              <a:t>header</a:t>
            </a:r>
            <a:endParaRPr lang="pl-PL" dirty="0">
              <a:solidFill>
                <a:schemeClr val="tx2"/>
              </a:solidFill>
            </a:endParaRPr>
          </a:p>
        </p:txBody>
      </p:sp>
      <p:sp>
        <p:nvSpPr>
          <p:cNvPr id="27" name="Prostokąt 26"/>
          <p:cNvSpPr/>
          <p:nvPr/>
        </p:nvSpPr>
        <p:spPr>
          <a:xfrm>
            <a:off x="9611947" y="4460374"/>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APPC</a:t>
            </a:r>
            <a:endParaRPr lang="en-US" dirty="0"/>
          </a:p>
        </p:txBody>
      </p:sp>
      <p:sp>
        <p:nvSpPr>
          <p:cNvPr id="30" name="Prostokąt 29"/>
          <p:cNvSpPr/>
          <p:nvPr/>
        </p:nvSpPr>
        <p:spPr>
          <a:xfrm>
            <a:off x="9611947" y="5709701"/>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A&amp;AI</a:t>
            </a:r>
            <a:endParaRPr lang="en-US" dirty="0"/>
          </a:p>
        </p:txBody>
      </p:sp>
      <p:sp>
        <p:nvSpPr>
          <p:cNvPr id="31" name="Prostokąt 30"/>
          <p:cNvSpPr/>
          <p:nvPr/>
        </p:nvSpPr>
        <p:spPr>
          <a:xfrm>
            <a:off x="11094394" y="4458006"/>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err="1" smtClean="0"/>
              <a:t>Ansible</a:t>
            </a:r>
            <a:r>
              <a:rPr lang="pl-PL" dirty="0" smtClean="0"/>
              <a:t> Server</a:t>
            </a:r>
            <a:endParaRPr lang="en-US" dirty="0"/>
          </a:p>
        </p:txBody>
      </p:sp>
      <p:sp>
        <p:nvSpPr>
          <p:cNvPr id="11" name="pole tekstowe 10"/>
          <p:cNvSpPr txBox="1"/>
          <p:nvPr/>
        </p:nvSpPr>
        <p:spPr>
          <a:xfrm>
            <a:off x="8696579" y="4533791"/>
            <a:ext cx="941051" cy="276999"/>
          </a:xfrm>
          <a:prstGeom prst="rect">
            <a:avLst/>
          </a:prstGeom>
          <a:noFill/>
        </p:spPr>
        <p:txBody>
          <a:bodyPr wrap="square" rtlCol="0">
            <a:spAutoFit/>
          </a:bodyPr>
          <a:lstStyle/>
          <a:p>
            <a:r>
              <a:rPr lang="pl-PL" sz="1200" dirty="0" smtClean="0"/>
              <a:t>DT LCM </a:t>
            </a:r>
            <a:r>
              <a:rPr lang="pl-PL" sz="1200" dirty="0" err="1" smtClean="0"/>
              <a:t>Req</a:t>
            </a:r>
            <a:endParaRPr lang="pl-PL" sz="1200" dirty="0"/>
          </a:p>
        </p:txBody>
      </p:sp>
      <p:cxnSp>
        <p:nvCxnSpPr>
          <p:cNvPr id="32" name="Łącznik prosty ze strzałką 31"/>
          <p:cNvCxnSpPr/>
          <p:nvPr/>
        </p:nvCxnSpPr>
        <p:spPr>
          <a:xfrm flipV="1">
            <a:off x="8767482" y="4833255"/>
            <a:ext cx="870148" cy="18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Łącznik prosty ze strzałką 32"/>
          <p:cNvCxnSpPr>
            <a:stCxn id="27" idx="3"/>
            <a:endCxn id="31" idx="1"/>
          </p:cNvCxnSpPr>
          <p:nvPr/>
        </p:nvCxnSpPr>
        <p:spPr>
          <a:xfrm flipV="1">
            <a:off x="10564735" y="4833256"/>
            <a:ext cx="529659" cy="23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Łącznik prosty ze strzałką 37"/>
          <p:cNvCxnSpPr>
            <a:stCxn id="27" idx="2"/>
            <a:endCxn id="30" idx="0"/>
          </p:cNvCxnSpPr>
          <p:nvPr/>
        </p:nvCxnSpPr>
        <p:spPr>
          <a:xfrm>
            <a:off x="10088341" y="5210873"/>
            <a:ext cx="0" cy="49882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Prostokąt 34"/>
          <p:cNvSpPr/>
          <p:nvPr/>
        </p:nvSpPr>
        <p:spPr>
          <a:xfrm>
            <a:off x="53788" y="4345627"/>
            <a:ext cx="936559" cy="7118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SDC</a:t>
            </a:r>
            <a:endParaRPr lang="en-US" dirty="0"/>
          </a:p>
        </p:txBody>
      </p:sp>
      <p:cxnSp>
        <p:nvCxnSpPr>
          <p:cNvPr id="36" name="Łącznik prosty ze strzałką 35"/>
          <p:cNvCxnSpPr>
            <a:stCxn id="35" idx="3"/>
            <a:endCxn id="18" idx="1"/>
          </p:cNvCxnSpPr>
          <p:nvPr/>
        </p:nvCxnSpPr>
        <p:spPr>
          <a:xfrm>
            <a:off x="990347" y="4701534"/>
            <a:ext cx="870715" cy="2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pole tekstowe 36"/>
          <p:cNvSpPr txBox="1"/>
          <p:nvPr/>
        </p:nvSpPr>
        <p:spPr>
          <a:xfrm>
            <a:off x="976492" y="4422951"/>
            <a:ext cx="1081471" cy="523220"/>
          </a:xfrm>
          <a:prstGeom prst="rect">
            <a:avLst/>
          </a:prstGeom>
          <a:noFill/>
        </p:spPr>
        <p:txBody>
          <a:bodyPr wrap="square" rtlCol="0">
            <a:spAutoFit/>
          </a:bodyPr>
          <a:lstStyle/>
          <a:p>
            <a:r>
              <a:rPr lang="pl-PL" sz="1400" dirty="0" err="1"/>
              <a:t>d</a:t>
            </a:r>
            <a:r>
              <a:rPr lang="en-US" sz="1400" dirty="0" err="1" smtClean="0"/>
              <a:t>istribut</a:t>
            </a:r>
            <a:r>
              <a:rPr lang="pl-PL" sz="1400" dirty="0" smtClean="0"/>
              <a:t>e</a:t>
            </a:r>
          </a:p>
          <a:p>
            <a:r>
              <a:rPr lang="pl-PL" sz="1400" dirty="0" smtClean="0"/>
              <a:t>service</a:t>
            </a:r>
          </a:p>
        </p:txBody>
      </p:sp>
      <p:sp>
        <p:nvSpPr>
          <p:cNvPr id="34" name="pole tekstowe 33"/>
          <p:cNvSpPr txBox="1"/>
          <p:nvPr/>
        </p:nvSpPr>
        <p:spPr>
          <a:xfrm>
            <a:off x="8696579" y="4864952"/>
            <a:ext cx="941052" cy="461665"/>
          </a:xfrm>
          <a:prstGeom prst="rect">
            <a:avLst/>
          </a:prstGeom>
          <a:noFill/>
        </p:spPr>
        <p:txBody>
          <a:bodyPr wrap="square" rtlCol="0">
            <a:spAutoFit/>
          </a:bodyPr>
          <a:lstStyle/>
          <a:p>
            <a:r>
              <a:rPr lang="pl-PL" sz="1200" dirty="0" smtClean="0"/>
              <a:t>DT </a:t>
            </a:r>
            <a:r>
              <a:rPr lang="pl-PL" sz="1200" dirty="0" err="1" smtClean="0"/>
              <a:t>Check</a:t>
            </a:r>
            <a:r>
              <a:rPr lang="pl-PL" sz="1200" dirty="0" smtClean="0"/>
              <a:t> LCM </a:t>
            </a:r>
            <a:r>
              <a:rPr lang="pl-PL" sz="1200" dirty="0" err="1" smtClean="0"/>
              <a:t>Req</a:t>
            </a:r>
            <a:endParaRPr lang="pl-PL" sz="1200" dirty="0"/>
          </a:p>
        </p:txBody>
      </p:sp>
    </p:spTree>
    <p:extLst>
      <p:ext uri="{BB962C8B-B14F-4D97-AF65-F5344CB8AC3E}">
        <p14:creationId xmlns:p14="http://schemas.microsoft.com/office/powerpoint/2010/main" val="696251051"/>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a:xfrm>
            <a:off x="11703174" y="6504192"/>
            <a:ext cx="607358" cy="365125"/>
          </a:xfrm>
        </p:spPr>
        <p:txBody>
          <a:bodyPr/>
          <a:lstStyle/>
          <a:p>
            <a:fld id="{6C9CD605-947A-3C4E-98CB-B055F943FEBA}" type="slidenum">
              <a:rPr lang="en-US" smtClean="0"/>
              <a:pPr/>
              <a:t>16</a:t>
            </a:fld>
            <a:endParaRPr lang="en-US" dirty="0"/>
          </a:p>
        </p:txBody>
      </p:sp>
      <p:sp>
        <p:nvSpPr>
          <p:cNvPr id="3" name="Tytuł 2"/>
          <p:cNvSpPr>
            <a:spLocks noGrp="1"/>
          </p:cNvSpPr>
          <p:nvPr>
            <p:ph type="title"/>
          </p:nvPr>
        </p:nvSpPr>
        <p:spPr/>
        <p:txBody>
          <a:bodyPr>
            <a:normAutofit fontScale="90000"/>
          </a:bodyPr>
          <a:lstStyle/>
          <a:p>
            <a:r>
              <a:rPr lang="en-US" dirty="0" smtClean="0"/>
              <a:t>OOF (Dublin)</a:t>
            </a:r>
            <a:endParaRPr lang="en-US" dirty="0"/>
          </a:p>
        </p:txBody>
      </p:sp>
      <p:sp>
        <p:nvSpPr>
          <p:cNvPr id="4" name="Symbol zastępczy tekstu 3"/>
          <p:cNvSpPr>
            <a:spLocks noGrp="1"/>
          </p:cNvSpPr>
          <p:nvPr>
            <p:ph type="body" sz="quarter" idx="10"/>
          </p:nvPr>
        </p:nvSpPr>
        <p:spPr>
          <a:xfrm>
            <a:off x="314323" y="1138238"/>
            <a:ext cx="11315181" cy="5321962"/>
          </a:xfrm>
        </p:spPr>
        <p:txBody>
          <a:bodyPr>
            <a:normAutofit/>
          </a:bodyPr>
          <a:lstStyle/>
          <a:p>
            <a:r>
              <a:rPr lang="en-US" sz="2000" dirty="0" smtClean="0"/>
              <a:t>Algorithm for Traffic Distribution Workflow in OOF</a:t>
            </a:r>
          </a:p>
          <a:p>
            <a:pPr lvl="1"/>
            <a:r>
              <a:rPr lang="en-US" sz="1800" dirty="0" smtClean="0"/>
              <a:t>Traffic Distribution Optimization algorithm aims to deliver extra information for </a:t>
            </a:r>
            <a:r>
              <a:rPr lang="en-US" sz="1800" dirty="0" err="1" smtClean="0"/>
              <a:t>DistributeTraffic</a:t>
            </a:r>
            <a:r>
              <a:rPr lang="en-US" sz="1800" dirty="0" smtClean="0"/>
              <a:t> LCM in APPC – requires an access to some database (distribution history)</a:t>
            </a:r>
          </a:p>
          <a:p>
            <a:pPr lvl="1"/>
            <a:r>
              <a:rPr lang="en-US" sz="1800" dirty="0" smtClean="0"/>
              <a:t>Anchor Point – Firstly VF-module instance that will perform an operation of Traffic Distribution. In the future other methods</a:t>
            </a:r>
          </a:p>
          <a:p>
            <a:pPr lvl="1"/>
            <a:r>
              <a:rPr lang="en-US" sz="1800" dirty="0" smtClean="0"/>
              <a:t>Destination Point - VF-module instance</a:t>
            </a:r>
            <a:r>
              <a:rPr lang="pl-PL" sz="1800" dirty="0" smtClean="0"/>
              <a:t>(s)</a:t>
            </a:r>
            <a:r>
              <a:rPr lang="en-US" sz="1800" dirty="0" smtClean="0"/>
              <a:t> that will take a traffic</a:t>
            </a:r>
          </a:p>
          <a:p>
            <a:pPr lvl="1"/>
            <a:r>
              <a:rPr lang="en-US" sz="1800" dirty="0" smtClean="0"/>
              <a:t>A&amp;AI delivers an information about existing VNF instances and VF instances</a:t>
            </a:r>
          </a:p>
          <a:p>
            <a:pPr lvl="1"/>
            <a:r>
              <a:rPr lang="en-US" sz="1800" dirty="0" smtClean="0"/>
              <a:t>(</a:t>
            </a:r>
            <a:r>
              <a:rPr lang="en-US" sz="1800" dirty="0" smtClean="0">
                <a:solidFill>
                  <a:srgbClr val="FF0000"/>
                </a:solidFill>
              </a:rPr>
              <a:t>Stretch</a:t>
            </a:r>
            <a:r>
              <a:rPr lang="en-US" sz="1800" dirty="0" smtClean="0"/>
              <a:t>) Policy delivers an information about traffic distribution policies</a:t>
            </a:r>
          </a:p>
          <a:p>
            <a:pPr lvl="1"/>
            <a:r>
              <a:rPr lang="en-US" sz="1800" dirty="0" smtClean="0"/>
              <a:t>Algorithm delivers </a:t>
            </a:r>
            <a:r>
              <a:rPr lang="pl-PL" sz="1800" dirty="0" err="1" smtClean="0"/>
              <a:t>an</a:t>
            </a:r>
            <a:r>
              <a:rPr lang="pl-PL" sz="1800" dirty="0" smtClean="0"/>
              <a:t> </a:t>
            </a:r>
            <a:r>
              <a:rPr lang="en-US" sz="1800" dirty="0" smtClean="0"/>
              <a:t>anchor point and list of destinations (format of action-identifiers for APPC LCM)</a:t>
            </a:r>
          </a:p>
          <a:p>
            <a:pPr lvl="1"/>
            <a:r>
              <a:rPr lang="en-US" sz="1800" dirty="0" smtClean="0">
                <a:solidFill>
                  <a:srgbClr val="FF0000"/>
                </a:solidFill>
              </a:rPr>
              <a:t>Priority is to build SO workflow – OOF algorithm can be simplified but must be present</a:t>
            </a:r>
          </a:p>
        </p:txBody>
      </p:sp>
      <p:sp>
        <p:nvSpPr>
          <p:cNvPr id="6" name="Prostokąt 5"/>
          <p:cNvSpPr/>
          <p:nvPr/>
        </p:nvSpPr>
        <p:spPr>
          <a:xfrm>
            <a:off x="3758191" y="4423804"/>
            <a:ext cx="1825093" cy="1441938"/>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Prostokąt 4"/>
          <p:cNvSpPr/>
          <p:nvPr/>
        </p:nvSpPr>
        <p:spPr>
          <a:xfrm>
            <a:off x="4059543" y="4833256"/>
            <a:ext cx="1195754" cy="904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TDO</a:t>
            </a:r>
          </a:p>
          <a:p>
            <a:pPr algn="ctr"/>
            <a:endParaRPr lang="en-US" dirty="0" smtClean="0"/>
          </a:p>
          <a:p>
            <a:pPr algn="ctr"/>
            <a:endParaRPr lang="en-US" dirty="0"/>
          </a:p>
        </p:txBody>
      </p:sp>
      <p:cxnSp>
        <p:nvCxnSpPr>
          <p:cNvPr id="10" name="Łącznik prosty ze strzałką 9"/>
          <p:cNvCxnSpPr/>
          <p:nvPr/>
        </p:nvCxnSpPr>
        <p:spPr>
          <a:xfrm>
            <a:off x="5621127" y="4639291"/>
            <a:ext cx="1326925"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p:nvPr/>
        </p:nvCxnSpPr>
        <p:spPr>
          <a:xfrm>
            <a:off x="5621127" y="5026356"/>
            <a:ext cx="1326925"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flipH="1">
            <a:off x="1601144" y="4692579"/>
            <a:ext cx="2157047"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p:cNvCxnSpPr/>
          <p:nvPr/>
        </p:nvCxnSpPr>
        <p:spPr>
          <a:xfrm flipH="1">
            <a:off x="1601144" y="5596966"/>
            <a:ext cx="2157047"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pole tekstowe 16"/>
          <p:cNvSpPr txBox="1"/>
          <p:nvPr/>
        </p:nvSpPr>
        <p:spPr>
          <a:xfrm>
            <a:off x="3840253" y="4463924"/>
            <a:ext cx="1441938" cy="369332"/>
          </a:xfrm>
          <a:prstGeom prst="rect">
            <a:avLst/>
          </a:prstGeom>
          <a:noFill/>
        </p:spPr>
        <p:txBody>
          <a:bodyPr wrap="square" rtlCol="0">
            <a:spAutoFit/>
          </a:bodyPr>
          <a:lstStyle/>
          <a:p>
            <a:r>
              <a:rPr lang="en-US" dirty="0" smtClean="0">
                <a:solidFill>
                  <a:srgbClr val="006F8D"/>
                </a:solidFill>
              </a:rPr>
              <a:t>OOF</a:t>
            </a:r>
            <a:endParaRPr lang="en-US" dirty="0">
              <a:solidFill>
                <a:srgbClr val="006F8D"/>
              </a:solidFill>
            </a:endParaRPr>
          </a:p>
        </p:txBody>
      </p:sp>
      <p:sp>
        <p:nvSpPr>
          <p:cNvPr id="18" name="Prostokąt 17"/>
          <p:cNvSpPr/>
          <p:nvPr/>
        </p:nvSpPr>
        <p:spPr>
          <a:xfrm>
            <a:off x="1056996" y="4345892"/>
            <a:ext cx="936559" cy="7118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A&amp;AI</a:t>
            </a:r>
            <a:endParaRPr lang="en-US" dirty="0"/>
          </a:p>
        </p:txBody>
      </p:sp>
      <p:sp>
        <p:nvSpPr>
          <p:cNvPr id="19" name="Prostokąt 18"/>
          <p:cNvSpPr/>
          <p:nvPr/>
        </p:nvSpPr>
        <p:spPr>
          <a:xfrm>
            <a:off x="1056996" y="5354077"/>
            <a:ext cx="901389" cy="6900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Policy</a:t>
            </a:r>
            <a:endParaRPr lang="en-US" dirty="0"/>
          </a:p>
        </p:txBody>
      </p:sp>
      <p:sp>
        <p:nvSpPr>
          <p:cNvPr id="20" name="pole tekstowe 19"/>
          <p:cNvSpPr txBox="1"/>
          <p:nvPr/>
        </p:nvSpPr>
        <p:spPr>
          <a:xfrm>
            <a:off x="1945595" y="4412081"/>
            <a:ext cx="1852246" cy="307777"/>
          </a:xfrm>
          <a:prstGeom prst="rect">
            <a:avLst/>
          </a:prstGeom>
          <a:noFill/>
        </p:spPr>
        <p:txBody>
          <a:bodyPr wrap="square" rtlCol="0">
            <a:spAutoFit/>
          </a:bodyPr>
          <a:lstStyle/>
          <a:p>
            <a:r>
              <a:rPr lang="en-US" sz="1400" dirty="0" err="1" smtClean="0"/>
              <a:t>vnf</a:t>
            </a:r>
            <a:r>
              <a:rPr lang="en-US" sz="1400" dirty="0" smtClean="0"/>
              <a:t>-list, </a:t>
            </a:r>
            <a:r>
              <a:rPr lang="en-US" sz="1400" dirty="0" err="1" smtClean="0"/>
              <a:t>vf</a:t>
            </a:r>
            <a:r>
              <a:rPr lang="en-US" sz="1400" dirty="0" smtClean="0"/>
              <a:t>-instance-list</a:t>
            </a:r>
            <a:endParaRPr lang="en-US" sz="1400" dirty="0"/>
          </a:p>
        </p:txBody>
      </p:sp>
      <p:sp>
        <p:nvSpPr>
          <p:cNvPr id="21" name="pole tekstowe 20"/>
          <p:cNvSpPr txBox="1"/>
          <p:nvPr/>
        </p:nvSpPr>
        <p:spPr>
          <a:xfrm>
            <a:off x="1945595" y="5558866"/>
            <a:ext cx="1547447" cy="523220"/>
          </a:xfrm>
          <a:prstGeom prst="rect">
            <a:avLst/>
          </a:prstGeom>
          <a:noFill/>
        </p:spPr>
        <p:txBody>
          <a:bodyPr wrap="square" rtlCol="0">
            <a:spAutoFit/>
          </a:bodyPr>
          <a:lstStyle/>
          <a:p>
            <a:r>
              <a:rPr lang="en-US" sz="1400" dirty="0" smtClean="0"/>
              <a:t>traffic distribution policies (</a:t>
            </a:r>
            <a:r>
              <a:rPr lang="en-US" sz="1400" dirty="0" smtClean="0">
                <a:solidFill>
                  <a:srgbClr val="FF0000"/>
                </a:solidFill>
              </a:rPr>
              <a:t>stretch </a:t>
            </a:r>
            <a:r>
              <a:rPr lang="en-US" sz="1400" dirty="0" smtClean="0"/>
              <a:t>)</a:t>
            </a:r>
            <a:endParaRPr lang="en-US" sz="1400" dirty="0"/>
          </a:p>
        </p:txBody>
      </p:sp>
      <p:sp>
        <p:nvSpPr>
          <p:cNvPr id="22" name="pole tekstowe 21"/>
          <p:cNvSpPr txBox="1"/>
          <p:nvPr/>
        </p:nvSpPr>
        <p:spPr>
          <a:xfrm>
            <a:off x="4020128" y="5072420"/>
            <a:ext cx="1306554" cy="707886"/>
          </a:xfrm>
          <a:prstGeom prst="rect">
            <a:avLst/>
          </a:prstGeom>
          <a:noFill/>
        </p:spPr>
        <p:txBody>
          <a:bodyPr wrap="square" rtlCol="0">
            <a:spAutoFit/>
          </a:bodyPr>
          <a:lstStyle/>
          <a:p>
            <a:r>
              <a:rPr lang="en-US" sz="1000" dirty="0" smtClean="0">
                <a:solidFill>
                  <a:srgbClr val="FF0000"/>
                </a:solidFill>
              </a:rPr>
              <a:t>anchor point </a:t>
            </a:r>
            <a:r>
              <a:rPr lang="en-US" sz="1000" dirty="0" err="1" smtClean="0">
                <a:solidFill>
                  <a:srgbClr val="FF0000"/>
                </a:solidFill>
              </a:rPr>
              <a:t>vnf</a:t>
            </a:r>
            <a:r>
              <a:rPr lang="en-US" sz="1000" dirty="0" smtClean="0">
                <a:solidFill>
                  <a:srgbClr val="FF0000"/>
                </a:solidFill>
              </a:rPr>
              <a:t>-type</a:t>
            </a:r>
          </a:p>
          <a:p>
            <a:r>
              <a:rPr lang="en-US" sz="1000" dirty="0" smtClean="0">
                <a:solidFill>
                  <a:srgbClr val="FF0000"/>
                </a:solidFill>
              </a:rPr>
              <a:t>destination </a:t>
            </a:r>
            <a:r>
              <a:rPr lang="en-US" sz="1000" dirty="0" err="1" smtClean="0">
                <a:solidFill>
                  <a:srgbClr val="FF0000"/>
                </a:solidFill>
              </a:rPr>
              <a:t>vnf</a:t>
            </a:r>
            <a:r>
              <a:rPr lang="en-US" sz="1000" dirty="0" smtClean="0">
                <a:solidFill>
                  <a:srgbClr val="FF0000"/>
                </a:solidFill>
              </a:rPr>
              <a:t>-type</a:t>
            </a:r>
          </a:p>
          <a:p>
            <a:r>
              <a:rPr lang="en-US" sz="1000" dirty="0" smtClean="0">
                <a:solidFill>
                  <a:srgbClr val="FF0000"/>
                </a:solidFill>
              </a:rPr>
              <a:t>(</a:t>
            </a:r>
            <a:r>
              <a:rPr lang="en-US" sz="1000" dirty="0" smtClean="0">
                <a:solidFill>
                  <a:srgbClr val="FF0000"/>
                </a:solidFill>
              </a:rPr>
              <a:t>hardcoded</a:t>
            </a:r>
            <a:r>
              <a:rPr lang="pl-PL" sz="1000" dirty="0" smtClean="0">
                <a:solidFill>
                  <a:srgbClr val="FF0000"/>
                </a:solidFill>
              </a:rPr>
              <a:t>, policy </a:t>
            </a:r>
            <a:r>
              <a:rPr lang="pl-PL" sz="1000" dirty="0" err="1" smtClean="0">
                <a:solidFill>
                  <a:srgbClr val="FF0000"/>
                </a:solidFill>
              </a:rPr>
              <a:t>or</a:t>
            </a:r>
            <a:r>
              <a:rPr lang="pl-PL" sz="1000" dirty="0" smtClean="0">
                <a:solidFill>
                  <a:srgbClr val="FF0000"/>
                </a:solidFill>
              </a:rPr>
              <a:t> from </a:t>
            </a:r>
            <a:r>
              <a:rPr lang="pl-PL" sz="1000" dirty="0" err="1" smtClean="0">
                <a:solidFill>
                  <a:srgbClr val="FF0000"/>
                </a:solidFill>
              </a:rPr>
              <a:t>workflow</a:t>
            </a:r>
            <a:r>
              <a:rPr lang="pl-PL" sz="1000" dirty="0" smtClean="0">
                <a:solidFill>
                  <a:srgbClr val="FF0000"/>
                </a:solidFill>
              </a:rPr>
              <a:t> </a:t>
            </a:r>
            <a:r>
              <a:rPr lang="pl-PL" sz="1000" dirty="0" err="1" smtClean="0">
                <a:solidFill>
                  <a:srgbClr val="FF0000"/>
                </a:solidFill>
              </a:rPr>
              <a:t>input</a:t>
            </a:r>
            <a:r>
              <a:rPr lang="en-US" sz="1000" dirty="0" smtClean="0">
                <a:solidFill>
                  <a:srgbClr val="FF0000"/>
                </a:solidFill>
              </a:rPr>
              <a:t>)</a:t>
            </a:r>
            <a:endParaRPr lang="en-US" sz="1000" dirty="0">
              <a:solidFill>
                <a:srgbClr val="FF0000"/>
              </a:solidFill>
            </a:endParaRPr>
          </a:p>
        </p:txBody>
      </p:sp>
      <p:sp>
        <p:nvSpPr>
          <p:cNvPr id="23" name="Prostokąt 22"/>
          <p:cNvSpPr/>
          <p:nvPr/>
        </p:nvSpPr>
        <p:spPr>
          <a:xfrm>
            <a:off x="6960750" y="4459814"/>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a:t>
            </a:r>
            <a:endParaRPr lang="en-US" dirty="0"/>
          </a:p>
        </p:txBody>
      </p:sp>
      <p:sp>
        <p:nvSpPr>
          <p:cNvPr id="24" name="pole tekstowe 23"/>
          <p:cNvSpPr txBox="1"/>
          <p:nvPr/>
        </p:nvSpPr>
        <p:spPr>
          <a:xfrm>
            <a:off x="5621127" y="4339738"/>
            <a:ext cx="1117550" cy="307777"/>
          </a:xfrm>
          <a:prstGeom prst="rect">
            <a:avLst/>
          </a:prstGeom>
          <a:noFill/>
        </p:spPr>
        <p:txBody>
          <a:bodyPr wrap="none" rtlCol="0">
            <a:spAutoFit/>
          </a:bodyPr>
          <a:lstStyle/>
          <a:p>
            <a:r>
              <a:rPr lang="en-US" sz="1400" dirty="0" smtClean="0"/>
              <a:t>anchor point</a:t>
            </a:r>
            <a:endParaRPr lang="en-US" sz="1400" dirty="0"/>
          </a:p>
        </p:txBody>
      </p:sp>
      <p:sp>
        <p:nvSpPr>
          <p:cNvPr id="25" name="pole tekstowe 24"/>
          <p:cNvSpPr txBox="1"/>
          <p:nvPr/>
        </p:nvSpPr>
        <p:spPr>
          <a:xfrm>
            <a:off x="5620875" y="4762844"/>
            <a:ext cx="1334789" cy="523220"/>
          </a:xfrm>
          <a:prstGeom prst="rect">
            <a:avLst/>
          </a:prstGeom>
          <a:noFill/>
        </p:spPr>
        <p:txBody>
          <a:bodyPr wrap="none" rtlCol="0">
            <a:spAutoFit/>
          </a:bodyPr>
          <a:lstStyle/>
          <a:p>
            <a:r>
              <a:rPr lang="en-US" sz="1400" dirty="0" smtClean="0"/>
              <a:t>destinations list</a:t>
            </a:r>
          </a:p>
          <a:p>
            <a:r>
              <a:rPr lang="en-US" sz="1400" dirty="0" smtClean="0"/>
              <a:t>with weights</a:t>
            </a:r>
            <a:endParaRPr lang="en-US" sz="1400" dirty="0"/>
          </a:p>
        </p:txBody>
      </p:sp>
      <p:sp>
        <p:nvSpPr>
          <p:cNvPr id="28" name="Prostokąt 27"/>
          <p:cNvSpPr/>
          <p:nvPr/>
        </p:nvSpPr>
        <p:spPr>
          <a:xfrm>
            <a:off x="12578518" y="1492623"/>
            <a:ext cx="3493477" cy="1169551"/>
          </a:xfrm>
          <a:prstGeom prst="rect">
            <a:avLst/>
          </a:prstGeom>
        </p:spPr>
        <p:txBody>
          <a:bodyPr wrap="square">
            <a:spAutoFit/>
          </a:bodyPr>
          <a:lstStyle/>
          <a:p>
            <a:r>
              <a:rPr lang="en-US" sz="1400" dirty="0" smtClean="0">
                <a:solidFill>
                  <a:schemeClr val="accent2">
                    <a:lumMod val="75000"/>
                  </a:schemeClr>
                </a:solidFill>
              </a:rPr>
              <a:t>"action-identifiers": {</a:t>
            </a:r>
          </a:p>
          <a:p>
            <a:r>
              <a:rPr lang="en-US" sz="1400" dirty="0" smtClean="0">
                <a:solidFill>
                  <a:schemeClr val="accent2">
                    <a:lumMod val="75000"/>
                  </a:schemeClr>
                </a:solidFill>
              </a:rPr>
              <a:t>	"</a:t>
            </a:r>
            <a:r>
              <a:rPr lang="en-US" sz="1400" dirty="0" err="1" smtClean="0">
                <a:solidFill>
                  <a:schemeClr val="accent2">
                    <a:lumMod val="75000"/>
                  </a:schemeClr>
                </a:solidFill>
              </a:rPr>
              <a:t>vnf</a:t>
            </a:r>
            <a:r>
              <a:rPr lang="en-US" sz="1400" dirty="0" smtClean="0">
                <a:solidFill>
                  <a:schemeClr val="accent2">
                    <a:lumMod val="75000"/>
                  </a:schemeClr>
                </a:solidFill>
              </a:rPr>
              <a:t>-id": "&lt;VNF_ID&gt;",</a:t>
            </a:r>
          </a:p>
          <a:p>
            <a:r>
              <a:rPr lang="en-US" sz="1400" dirty="0" smtClean="0">
                <a:solidFill>
                  <a:schemeClr val="accent2">
                    <a:lumMod val="75000"/>
                  </a:schemeClr>
                </a:solidFill>
              </a:rPr>
              <a:t>	"</a:t>
            </a:r>
            <a:r>
              <a:rPr lang="en-US" sz="1400" dirty="0" err="1" smtClean="0">
                <a:solidFill>
                  <a:schemeClr val="accent2">
                    <a:lumMod val="75000"/>
                  </a:schemeClr>
                </a:solidFill>
              </a:rPr>
              <a:t>vnfc</a:t>
            </a:r>
            <a:r>
              <a:rPr lang="en-US" sz="1400" dirty="0" smtClean="0">
                <a:solidFill>
                  <a:schemeClr val="accent2">
                    <a:lumMod val="75000"/>
                  </a:schemeClr>
                </a:solidFill>
              </a:rPr>
              <a:t>-name": "&lt;VNFC_NAME&gt;",</a:t>
            </a:r>
          </a:p>
          <a:p>
            <a:r>
              <a:rPr lang="en-US" sz="1400" dirty="0" smtClean="0">
                <a:solidFill>
                  <a:schemeClr val="accent2">
                    <a:lumMod val="75000"/>
                  </a:schemeClr>
                </a:solidFill>
              </a:rPr>
              <a:t>	"</a:t>
            </a:r>
            <a:r>
              <a:rPr lang="en-US" sz="1400" dirty="0" err="1" smtClean="0">
                <a:solidFill>
                  <a:schemeClr val="accent2">
                    <a:lumMod val="75000"/>
                  </a:schemeClr>
                </a:solidFill>
              </a:rPr>
              <a:t>vserver</a:t>
            </a:r>
            <a:r>
              <a:rPr lang="en-US" sz="1400" dirty="0" smtClean="0">
                <a:solidFill>
                  <a:schemeClr val="accent2">
                    <a:lumMod val="75000"/>
                  </a:schemeClr>
                </a:solidFill>
              </a:rPr>
              <a:t>-id": "VSERVER_ID"</a:t>
            </a:r>
          </a:p>
          <a:p>
            <a:r>
              <a:rPr lang="en-US" sz="1400" dirty="0" smtClean="0">
                <a:solidFill>
                  <a:schemeClr val="accent2">
                    <a:lumMod val="75000"/>
                  </a:schemeClr>
                </a:solidFill>
              </a:rPr>
              <a:t>}</a:t>
            </a:r>
            <a:endParaRPr lang="en-US" sz="1400" dirty="0">
              <a:solidFill>
                <a:schemeClr val="accent2">
                  <a:lumMod val="75000"/>
                </a:schemeClr>
              </a:solidFill>
            </a:endParaRPr>
          </a:p>
        </p:txBody>
      </p:sp>
      <p:sp>
        <p:nvSpPr>
          <p:cNvPr id="29" name="Prostokąt 28"/>
          <p:cNvSpPr/>
          <p:nvPr/>
        </p:nvSpPr>
        <p:spPr>
          <a:xfrm>
            <a:off x="12414673" y="736601"/>
            <a:ext cx="2499723" cy="369332"/>
          </a:xfrm>
          <a:prstGeom prst="rect">
            <a:avLst/>
          </a:prstGeom>
        </p:spPr>
        <p:txBody>
          <a:bodyPr wrap="none">
            <a:spAutoFit/>
          </a:bodyPr>
          <a:lstStyle/>
          <a:p>
            <a:r>
              <a:rPr lang="en-US" dirty="0" smtClean="0">
                <a:solidFill>
                  <a:schemeClr val="tx2"/>
                </a:solidFill>
              </a:rPr>
              <a:t>action-identifiers header</a:t>
            </a:r>
            <a:endParaRPr lang="en-US" dirty="0">
              <a:solidFill>
                <a:schemeClr val="tx2"/>
              </a:solidFill>
            </a:endParaRPr>
          </a:p>
        </p:txBody>
      </p:sp>
      <p:sp>
        <p:nvSpPr>
          <p:cNvPr id="27" name="Prostokąt 26"/>
          <p:cNvSpPr/>
          <p:nvPr/>
        </p:nvSpPr>
        <p:spPr>
          <a:xfrm>
            <a:off x="8807881" y="4460374"/>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APPC</a:t>
            </a:r>
            <a:endParaRPr lang="en-US" dirty="0"/>
          </a:p>
        </p:txBody>
      </p:sp>
      <p:sp>
        <p:nvSpPr>
          <p:cNvPr id="30" name="Prostokąt 29"/>
          <p:cNvSpPr/>
          <p:nvPr/>
        </p:nvSpPr>
        <p:spPr>
          <a:xfrm>
            <a:off x="8807881" y="5709701"/>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A&amp;AI</a:t>
            </a:r>
            <a:endParaRPr lang="en-US" dirty="0"/>
          </a:p>
        </p:txBody>
      </p:sp>
      <p:sp>
        <p:nvSpPr>
          <p:cNvPr id="31" name="Prostokąt 30"/>
          <p:cNvSpPr/>
          <p:nvPr/>
        </p:nvSpPr>
        <p:spPr>
          <a:xfrm>
            <a:off x="10290328" y="4458006"/>
            <a:ext cx="952788" cy="750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Ansible</a:t>
            </a:r>
            <a:r>
              <a:rPr lang="en-US" dirty="0" smtClean="0"/>
              <a:t> Server</a:t>
            </a:r>
            <a:endParaRPr lang="en-US" dirty="0"/>
          </a:p>
        </p:txBody>
      </p:sp>
      <p:cxnSp>
        <p:nvCxnSpPr>
          <p:cNvPr id="32" name="Łącznik prosty ze strzałką 31"/>
          <p:cNvCxnSpPr>
            <a:stCxn id="23" idx="3"/>
          </p:cNvCxnSpPr>
          <p:nvPr/>
        </p:nvCxnSpPr>
        <p:spPr>
          <a:xfrm flipV="1">
            <a:off x="7913538" y="4833255"/>
            <a:ext cx="870148" cy="18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Łącznik prosty ze strzałką 32"/>
          <p:cNvCxnSpPr>
            <a:stCxn id="27" idx="3"/>
            <a:endCxn id="31" idx="1"/>
          </p:cNvCxnSpPr>
          <p:nvPr/>
        </p:nvCxnSpPr>
        <p:spPr>
          <a:xfrm flipV="1">
            <a:off x="9760669" y="4833256"/>
            <a:ext cx="529659" cy="23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Łącznik prosty ze strzałką 37"/>
          <p:cNvCxnSpPr>
            <a:stCxn id="27" idx="2"/>
            <a:endCxn id="30" idx="0"/>
          </p:cNvCxnSpPr>
          <p:nvPr/>
        </p:nvCxnSpPr>
        <p:spPr>
          <a:xfrm>
            <a:off x="9284275" y="5210873"/>
            <a:ext cx="0" cy="49882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pole tekstowe 33"/>
          <p:cNvSpPr txBox="1"/>
          <p:nvPr/>
        </p:nvSpPr>
        <p:spPr>
          <a:xfrm>
            <a:off x="7890218" y="4533791"/>
            <a:ext cx="941051" cy="276999"/>
          </a:xfrm>
          <a:prstGeom prst="rect">
            <a:avLst/>
          </a:prstGeom>
          <a:noFill/>
        </p:spPr>
        <p:txBody>
          <a:bodyPr wrap="square" rtlCol="0">
            <a:spAutoFit/>
          </a:bodyPr>
          <a:lstStyle/>
          <a:p>
            <a:r>
              <a:rPr lang="en-US" sz="1200" dirty="0" smtClean="0"/>
              <a:t>DT LCM </a:t>
            </a:r>
            <a:r>
              <a:rPr lang="en-US" sz="1200" dirty="0" err="1" smtClean="0"/>
              <a:t>Req</a:t>
            </a:r>
            <a:endParaRPr lang="en-US" sz="1200" dirty="0"/>
          </a:p>
        </p:txBody>
      </p:sp>
      <p:sp>
        <p:nvSpPr>
          <p:cNvPr id="39" name="pole tekstowe 38"/>
          <p:cNvSpPr txBox="1"/>
          <p:nvPr/>
        </p:nvSpPr>
        <p:spPr>
          <a:xfrm>
            <a:off x="7890218" y="4864952"/>
            <a:ext cx="941052" cy="461665"/>
          </a:xfrm>
          <a:prstGeom prst="rect">
            <a:avLst/>
          </a:prstGeom>
          <a:noFill/>
        </p:spPr>
        <p:txBody>
          <a:bodyPr wrap="square" rtlCol="0">
            <a:spAutoFit/>
          </a:bodyPr>
          <a:lstStyle/>
          <a:p>
            <a:r>
              <a:rPr lang="en-US" sz="1200" dirty="0" smtClean="0"/>
              <a:t>DT Check LCM </a:t>
            </a:r>
            <a:r>
              <a:rPr lang="en-US" sz="1200" dirty="0" err="1" smtClean="0"/>
              <a:t>Req</a:t>
            </a:r>
            <a:endParaRPr lang="en-US" sz="1200" dirty="0"/>
          </a:p>
        </p:txBody>
      </p:sp>
      <p:sp>
        <p:nvSpPr>
          <p:cNvPr id="8" name="pole tekstowe 7"/>
          <p:cNvSpPr txBox="1"/>
          <p:nvPr/>
        </p:nvSpPr>
        <p:spPr>
          <a:xfrm>
            <a:off x="4503033" y="4492226"/>
            <a:ext cx="1022062" cy="307777"/>
          </a:xfrm>
          <a:prstGeom prst="rect">
            <a:avLst/>
          </a:prstGeom>
          <a:noFill/>
        </p:spPr>
        <p:txBody>
          <a:bodyPr wrap="square" rtlCol="0">
            <a:spAutoFit/>
          </a:bodyPr>
          <a:lstStyle/>
          <a:p>
            <a:r>
              <a:rPr lang="en-US" sz="1400" dirty="0" smtClean="0">
                <a:solidFill>
                  <a:srgbClr val="FF0000"/>
                </a:solidFill>
              </a:rPr>
              <a:t>simplified</a:t>
            </a:r>
            <a:endParaRPr lang="en-US" sz="1400" dirty="0">
              <a:solidFill>
                <a:srgbClr val="FF0000"/>
              </a:solidFill>
            </a:endParaRPr>
          </a:p>
        </p:txBody>
      </p:sp>
    </p:spTree>
    <p:extLst>
      <p:ext uri="{BB962C8B-B14F-4D97-AF65-F5344CB8AC3E}">
        <p14:creationId xmlns:p14="http://schemas.microsoft.com/office/powerpoint/2010/main" val="1225280240"/>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ytuł 2"/>
          <p:cNvSpPr>
            <a:spLocks noGrp="1"/>
          </p:cNvSpPr>
          <p:nvPr>
            <p:ph type="title"/>
          </p:nvPr>
        </p:nvSpPr>
        <p:spPr/>
        <p:txBody>
          <a:bodyPr>
            <a:normAutofit fontScale="90000"/>
          </a:bodyPr>
          <a:lstStyle/>
          <a:p>
            <a:r>
              <a:rPr lang="pl-PL" dirty="0" smtClean="0"/>
              <a:t>SDC, A&amp;AI, SO &amp; Policy</a:t>
            </a:r>
            <a:endParaRPr lang="pl-PL" dirty="0"/>
          </a:p>
        </p:txBody>
      </p:sp>
      <p:sp>
        <p:nvSpPr>
          <p:cNvPr id="4" name="Symbol zastępczy tekstu 3"/>
          <p:cNvSpPr>
            <a:spLocks noGrp="1"/>
          </p:cNvSpPr>
          <p:nvPr>
            <p:ph type="body" sz="quarter" idx="10"/>
          </p:nvPr>
        </p:nvSpPr>
        <p:spPr/>
        <p:txBody>
          <a:bodyPr>
            <a:normAutofit fontScale="92500" lnSpcReduction="10000"/>
          </a:bodyPr>
          <a:lstStyle/>
          <a:p>
            <a:r>
              <a:rPr lang="en-US" dirty="0" smtClean="0"/>
              <a:t>SDC</a:t>
            </a:r>
            <a:r>
              <a:rPr lang="pl-PL" dirty="0" smtClean="0"/>
              <a:t> </a:t>
            </a:r>
            <a:r>
              <a:rPr lang="en-US" dirty="0"/>
              <a:t>(</a:t>
            </a:r>
            <a:r>
              <a:rPr lang="en-US" dirty="0">
                <a:solidFill>
                  <a:srgbClr val="FF0000"/>
                </a:solidFill>
              </a:rPr>
              <a:t>Deferred for </a:t>
            </a:r>
            <a:r>
              <a:rPr lang="pl-PL" dirty="0">
                <a:solidFill>
                  <a:srgbClr val="FF0000"/>
                </a:solidFill>
              </a:rPr>
              <a:t>El </a:t>
            </a:r>
            <a:r>
              <a:rPr lang="pl-PL" dirty="0" err="1">
                <a:solidFill>
                  <a:srgbClr val="FF0000"/>
                </a:solidFill>
              </a:rPr>
              <a:t>Alto</a:t>
            </a:r>
            <a:r>
              <a:rPr lang="en-US" dirty="0"/>
              <a:t>)</a:t>
            </a:r>
            <a:endParaRPr lang="en-US" dirty="0" smtClean="0"/>
          </a:p>
          <a:p>
            <a:pPr lvl="1"/>
            <a:r>
              <a:rPr lang="en-US" dirty="0" smtClean="0"/>
              <a:t>An ability to define </a:t>
            </a:r>
            <a:r>
              <a:rPr lang="en-US" dirty="0" err="1" smtClean="0"/>
              <a:t>dt</a:t>
            </a:r>
            <a:r>
              <a:rPr lang="en-US" dirty="0" smtClean="0"/>
              <a:t>-anchor-point </a:t>
            </a:r>
            <a:r>
              <a:rPr lang="en-US" dirty="0" err="1" smtClean="0"/>
              <a:t>dt</a:t>
            </a:r>
            <a:r>
              <a:rPr lang="en-US" dirty="0" smtClean="0"/>
              <a:t>-destination-point on the level of VNF in Virtual Service composition (or in the other more convenient way)</a:t>
            </a:r>
          </a:p>
          <a:p>
            <a:r>
              <a:rPr lang="en-US" dirty="0" smtClean="0"/>
              <a:t>Changes in A&amp;AI (</a:t>
            </a:r>
            <a:r>
              <a:rPr lang="en-US" dirty="0" smtClean="0">
                <a:solidFill>
                  <a:srgbClr val="FF0000"/>
                </a:solidFill>
              </a:rPr>
              <a:t>Deferred for </a:t>
            </a:r>
            <a:r>
              <a:rPr lang="pl-PL" dirty="0" smtClean="0">
                <a:solidFill>
                  <a:srgbClr val="FF0000"/>
                </a:solidFill>
              </a:rPr>
              <a:t>El </a:t>
            </a:r>
            <a:r>
              <a:rPr lang="pl-PL" dirty="0" err="1" smtClean="0">
                <a:solidFill>
                  <a:srgbClr val="FF0000"/>
                </a:solidFill>
              </a:rPr>
              <a:t>Alto</a:t>
            </a:r>
            <a:r>
              <a:rPr lang="en-US" dirty="0" smtClean="0"/>
              <a:t>)</a:t>
            </a:r>
          </a:p>
          <a:p>
            <a:pPr lvl="1"/>
            <a:r>
              <a:rPr lang="en-US" dirty="0" smtClean="0"/>
              <a:t>Change in the VNF model to introduce an </a:t>
            </a:r>
            <a:r>
              <a:rPr lang="en-US" dirty="0" err="1" smtClean="0"/>
              <a:t>dt</a:t>
            </a:r>
            <a:r>
              <a:rPr lang="en-US" dirty="0" smtClean="0"/>
              <a:t>-anchor-point capability to </a:t>
            </a:r>
            <a:r>
              <a:rPr lang="en-US" dirty="0" err="1" smtClean="0"/>
              <a:t>vnf</a:t>
            </a:r>
            <a:r>
              <a:rPr lang="en-US" dirty="0" smtClean="0"/>
              <a:t> of </a:t>
            </a:r>
            <a:r>
              <a:rPr lang="en-US" dirty="0" err="1" smtClean="0"/>
              <a:t>vf</a:t>
            </a:r>
            <a:endParaRPr lang="en-US" dirty="0" smtClean="0"/>
          </a:p>
          <a:p>
            <a:pPr lvl="1"/>
            <a:r>
              <a:rPr lang="en-US" dirty="0" smtClean="0"/>
              <a:t>Change in the VNF model to introduce an </a:t>
            </a:r>
            <a:r>
              <a:rPr lang="en-US" dirty="0" err="1" smtClean="0"/>
              <a:t>dt</a:t>
            </a:r>
            <a:r>
              <a:rPr lang="en-US" dirty="0" smtClean="0"/>
              <a:t>-destination-point capability to </a:t>
            </a:r>
            <a:r>
              <a:rPr lang="en-US" dirty="0" err="1" smtClean="0"/>
              <a:t>vnf</a:t>
            </a:r>
            <a:r>
              <a:rPr lang="en-US" dirty="0" smtClean="0"/>
              <a:t> of </a:t>
            </a:r>
            <a:r>
              <a:rPr lang="en-US" dirty="0" err="1" smtClean="0"/>
              <a:t>vf</a:t>
            </a:r>
            <a:endParaRPr lang="en-US" dirty="0" smtClean="0"/>
          </a:p>
          <a:p>
            <a:pPr lvl="1"/>
            <a:r>
              <a:rPr lang="en-US" dirty="0" smtClean="0"/>
              <a:t>Perhaps there is a need to hold pairs of (</a:t>
            </a:r>
            <a:r>
              <a:rPr lang="en-US" dirty="0" err="1" smtClean="0"/>
              <a:t>dt</a:t>
            </a:r>
            <a:r>
              <a:rPr lang="en-US" dirty="0" smtClean="0"/>
              <a:t>-anchor-point, </a:t>
            </a:r>
            <a:r>
              <a:rPr lang="en-US" dirty="0" err="1" smtClean="0"/>
              <a:t>dt</a:t>
            </a:r>
            <a:r>
              <a:rPr lang="en-US" dirty="0" smtClean="0"/>
              <a:t>-destination-point) to allow </a:t>
            </a:r>
            <a:r>
              <a:rPr lang="en-US" dirty="0" err="1" smtClean="0"/>
              <a:t>ScaleOut</a:t>
            </a:r>
            <a:r>
              <a:rPr lang="en-US" dirty="0" smtClean="0"/>
              <a:t>/In for any VNF in Virtual Service</a:t>
            </a:r>
          </a:p>
          <a:p>
            <a:r>
              <a:rPr lang="en-US" dirty="0" smtClean="0"/>
              <a:t>Changes in SO</a:t>
            </a:r>
          </a:p>
          <a:p>
            <a:pPr lvl="1"/>
            <a:r>
              <a:rPr lang="en-US" dirty="0" smtClean="0"/>
              <a:t>New dedicated workflow for Traffic Distribution</a:t>
            </a:r>
          </a:p>
          <a:p>
            <a:pPr lvl="1"/>
            <a:r>
              <a:rPr lang="en-US" dirty="0" smtClean="0"/>
              <a:t>Integration with TDA algorithm from OOF</a:t>
            </a:r>
          </a:p>
          <a:p>
            <a:r>
              <a:rPr lang="en-US" dirty="0" smtClean="0"/>
              <a:t>Changes in Policy (</a:t>
            </a:r>
            <a:r>
              <a:rPr lang="en-US" dirty="0" smtClean="0">
                <a:solidFill>
                  <a:srgbClr val="FF0000"/>
                </a:solidFill>
              </a:rPr>
              <a:t>Stretch goal for Dublin</a:t>
            </a:r>
            <a:r>
              <a:rPr lang="en-US" dirty="0" smtClean="0"/>
              <a:t>)</a:t>
            </a:r>
          </a:p>
          <a:p>
            <a:pPr lvl="1"/>
            <a:r>
              <a:rPr lang="en-US" dirty="0" smtClean="0"/>
              <a:t>Dedicated policy for specification of traffic distribution weight, destination point selection and anchor point selection</a:t>
            </a:r>
            <a:endParaRPr lang="en-US" dirty="0"/>
          </a:p>
        </p:txBody>
      </p:sp>
    </p:spTree>
    <p:extLst>
      <p:ext uri="{BB962C8B-B14F-4D97-AF65-F5344CB8AC3E}">
        <p14:creationId xmlns:p14="http://schemas.microsoft.com/office/powerpoint/2010/main" val="1956520470"/>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ytuł 2"/>
          <p:cNvSpPr>
            <a:spLocks noGrp="1"/>
          </p:cNvSpPr>
          <p:nvPr>
            <p:ph type="title"/>
          </p:nvPr>
        </p:nvSpPr>
        <p:spPr/>
        <p:txBody>
          <a:bodyPr>
            <a:normAutofit fontScale="90000"/>
          </a:bodyPr>
          <a:lstStyle/>
          <a:p>
            <a:r>
              <a:rPr lang="pl-PL" dirty="0" smtClean="0"/>
              <a:t>APPC – Manual </a:t>
            </a:r>
            <a:r>
              <a:rPr lang="pl-PL" dirty="0" err="1" smtClean="0"/>
              <a:t>Ansible</a:t>
            </a:r>
            <a:r>
              <a:rPr lang="pl-PL" dirty="0" smtClean="0"/>
              <a:t> Server </a:t>
            </a:r>
            <a:r>
              <a:rPr lang="pl-PL" dirty="0" err="1" smtClean="0"/>
              <a:t>Configuration</a:t>
            </a:r>
            <a:r>
              <a:rPr lang="pl-PL" dirty="0" smtClean="0"/>
              <a:t> </a:t>
            </a:r>
            <a:r>
              <a:rPr lang="pl-PL" dirty="0" err="1" smtClean="0"/>
              <a:t>Today</a:t>
            </a:r>
            <a:endParaRPr lang="pl-PL" dirty="0"/>
          </a:p>
        </p:txBody>
      </p:sp>
      <p:graphicFrame>
        <p:nvGraphicFramePr>
          <p:cNvPr id="5" name="Obiekt 4"/>
          <p:cNvGraphicFramePr>
            <a:graphicFrameLocks noChangeAspect="1"/>
          </p:cNvGraphicFramePr>
          <p:nvPr>
            <p:extLst>
              <p:ext uri="{D42A27DB-BD31-4B8C-83A1-F6EECF244321}">
                <p14:modId xmlns:p14="http://schemas.microsoft.com/office/powerpoint/2010/main" val="3836128642"/>
              </p:ext>
            </p:extLst>
          </p:nvPr>
        </p:nvGraphicFramePr>
        <p:xfrm>
          <a:off x="2790825" y="4349750"/>
          <a:ext cx="5872163" cy="1992313"/>
        </p:xfrm>
        <a:graphic>
          <a:graphicData uri="http://schemas.openxmlformats.org/presentationml/2006/ole">
            <mc:AlternateContent xmlns:mc="http://schemas.openxmlformats.org/markup-compatibility/2006">
              <mc:Choice xmlns:v="urn:schemas-microsoft-com:vml" Requires="v">
                <p:oleObj spid="_x0000_s1171" name="Document" r:id="rId3" imgW="5234532" imgH="1781277" progId="Word.Document.8">
                  <p:embed/>
                </p:oleObj>
              </mc:Choice>
              <mc:Fallback>
                <p:oleObj name="Document" r:id="rId3" imgW="5234532" imgH="1781277" progId="Word.Document.8">
                  <p:embed/>
                  <p:pic>
                    <p:nvPicPr>
                      <p:cNvPr id="0" name=""/>
                      <p:cNvPicPr>
                        <a:picLocks noChangeAspect="1" noChangeArrowheads="1"/>
                      </p:cNvPicPr>
                      <p:nvPr/>
                    </p:nvPicPr>
                    <p:blipFill>
                      <a:blip r:embed="rId4"/>
                      <a:srcRect/>
                      <a:stretch>
                        <a:fillRect/>
                      </a:stretch>
                    </p:blipFill>
                    <p:spPr bwMode="auto">
                      <a:xfrm>
                        <a:off x="2790825" y="4349750"/>
                        <a:ext cx="5872163" cy="1992313"/>
                      </a:xfrm>
                      <a:prstGeom prst="rect">
                        <a:avLst/>
                      </a:prstGeom>
                      <a:noFill/>
                      <a:extLst/>
                    </p:spPr>
                  </p:pic>
                </p:oleObj>
              </mc:Fallback>
            </mc:AlternateContent>
          </a:graphicData>
        </a:graphic>
      </p:graphicFrame>
      <p:sp>
        <p:nvSpPr>
          <p:cNvPr id="6" name="pole tekstowe 5"/>
          <p:cNvSpPr txBox="1"/>
          <p:nvPr/>
        </p:nvSpPr>
        <p:spPr>
          <a:xfrm>
            <a:off x="3743924" y="3698640"/>
            <a:ext cx="5165613" cy="369332"/>
          </a:xfrm>
          <a:prstGeom prst="rect">
            <a:avLst/>
          </a:prstGeom>
          <a:noFill/>
        </p:spPr>
        <p:txBody>
          <a:bodyPr wrap="square" rtlCol="0">
            <a:spAutoFit/>
          </a:bodyPr>
          <a:lstStyle/>
          <a:p>
            <a:r>
              <a:rPr lang="en-US" dirty="0" smtClean="0">
                <a:solidFill>
                  <a:schemeClr val="tx2"/>
                </a:solidFill>
                <a:latin typeface="Arial" panose="020B0604020202020204" pitchFamily="34" charset="0"/>
                <a:cs typeface="Arial" panose="020B0604020202020204" pitchFamily="34" charset="0"/>
              </a:rPr>
              <a:t>+ APPC MySQL DB Configuration…</a:t>
            </a:r>
            <a:endParaRPr lang="en-US" dirty="0">
              <a:solidFill>
                <a:schemeClr val="tx2"/>
              </a:solidFill>
              <a:latin typeface="Arial" panose="020B0604020202020204" pitchFamily="34" charset="0"/>
              <a:cs typeface="Arial" panose="020B0604020202020204" pitchFamily="34" charset="0"/>
            </a:endParaRPr>
          </a:p>
        </p:txBody>
      </p:sp>
      <p:sp>
        <p:nvSpPr>
          <p:cNvPr id="7" name="Prostokąt 6"/>
          <p:cNvSpPr/>
          <p:nvPr/>
        </p:nvSpPr>
        <p:spPr>
          <a:xfrm>
            <a:off x="313131" y="985740"/>
            <a:ext cx="8137377" cy="2677656"/>
          </a:xfrm>
          <a:prstGeom prst="rect">
            <a:avLst/>
          </a:prstGeom>
        </p:spPr>
        <p:txBody>
          <a:bodyPr wrap="square">
            <a:spAutoFit/>
          </a:bodyPr>
          <a:lstStyle/>
          <a:p>
            <a:pPr marL="285750" indent="-285750">
              <a:lnSpc>
                <a:spcPct val="150000"/>
              </a:lnSpc>
              <a:buFont typeface="Arial" panose="020B0604020202020204" pitchFamily="34" charset="0"/>
              <a:buChar char="•"/>
            </a:pPr>
            <a:r>
              <a:rPr lang="en-US" sz="2800" dirty="0" smtClean="0">
                <a:solidFill>
                  <a:schemeClr val="tx2"/>
                </a:solidFill>
                <a:latin typeface="Arial" panose="020B0604020202020204" pitchFamily="34" charset="0"/>
                <a:cs typeface="Arial" panose="020B0604020202020204" pitchFamily="34" charset="0"/>
              </a:rPr>
              <a:t>Copy Playbook into </a:t>
            </a:r>
            <a:r>
              <a:rPr lang="en-US" sz="2800" dirty="0" err="1" smtClean="0">
                <a:solidFill>
                  <a:schemeClr val="tx2"/>
                </a:solidFill>
                <a:latin typeface="Arial" panose="020B0604020202020204" pitchFamily="34" charset="0"/>
                <a:cs typeface="Arial" panose="020B0604020202020204" pitchFamily="34" charset="0"/>
              </a:rPr>
              <a:t>Ansible</a:t>
            </a:r>
            <a:r>
              <a:rPr lang="en-US" sz="2800" dirty="0" smtClean="0">
                <a:solidFill>
                  <a:schemeClr val="tx2"/>
                </a:solidFill>
                <a:latin typeface="Arial" panose="020B0604020202020204" pitchFamily="34" charset="0"/>
                <a:cs typeface="Arial" panose="020B0604020202020204" pitchFamily="34" charset="0"/>
              </a:rPr>
              <a:t> Server</a:t>
            </a:r>
          </a:p>
          <a:p>
            <a:pPr marL="285750" indent="-285750">
              <a:lnSpc>
                <a:spcPct val="150000"/>
              </a:lnSpc>
              <a:buFont typeface="Arial" panose="020B0604020202020204" pitchFamily="34" charset="0"/>
              <a:buChar char="•"/>
            </a:pPr>
            <a:r>
              <a:rPr lang="en-US" sz="2800" dirty="0" smtClean="0">
                <a:solidFill>
                  <a:schemeClr val="tx2"/>
                </a:solidFill>
                <a:latin typeface="Arial" panose="020B0604020202020204" pitchFamily="34" charset="0"/>
                <a:cs typeface="Arial" panose="020B0604020202020204" pitchFamily="34" charset="0"/>
              </a:rPr>
              <a:t>Copy Private Key File of VM(s)</a:t>
            </a:r>
          </a:p>
          <a:p>
            <a:pPr marL="285750" indent="-285750">
              <a:lnSpc>
                <a:spcPct val="150000"/>
              </a:lnSpc>
              <a:buFont typeface="Arial" panose="020B0604020202020204" pitchFamily="34" charset="0"/>
              <a:buChar char="•"/>
            </a:pPr>
            <a:r>
              <a:rPr lang="en-US" sz="2800" dirty="0" smtClean="0">
                <a:solidFill>
                  <a:schemeClr val="tx2"/>
                </a:solidFill>
                <a:latin typeface="Arial" panose="020B0604020202020204" pitchFamily="34" charset="0"/>
                <a:cs typeface="Arial" panose="020B0604020202020204" pitchFamily="34" charset="0"/>
              </a:rPr>
              <a:t>Edit Inventory file adding VMs</a:t>
            </a:r>
          </a:p>
          <a:p>
            <a:pPr marL="285750" indent="-285750">
              <a:lnSpc>
                <a:spcPct val="150000"/>
              </a:lnSpc>
              <a:buFont typeface="Arial" panose="020B0604020202020204" pitchFamily="34" charset="0"/>
              <a:buChar char="•"/>
            </a:pPr>
            <a:r>
              <a:rPr lang="en-US" sz="2800" dirty="0" smtClean="0">
                <a:solidFill>
                  <a:schemeClr val="tx2"/>
                </a:solidFill>
                <a:latin typeface="Arial" panose="020B0604020202020204" pitchFamily="34" charset="0"/>
                <a:cs typeface="Arial" panose="020B0604020202020204" pitchFamily="34" charset="0"/>
              </a:rPr>
              <a:t>Test Configuration of </a:t>
            </a:r>
            <a:r>
              <a:rPr lang="en-US" sz="2800" dirty="0" err="1" smtClean="0">
                <a:solidFill>
                  <a:schemeClr val="tx2"/>
                </a:solidFill>
                <a:latin typeface="Arial" panose="020B0604020202020204" pitchFamily="34" charset="0"/>
                <a:cs typeface="Arial" panose="020B0604020202020204" pitchFamily="34" charset="0"/>
              </a:rPr>
              <a:t>Ansible</a:t>
            </a:r>
            <a:r>
              <a:rPr lang="en-US" sz="2800" dirty="0" smtClean="0">
                <a:solidFill>
                  <a:schemeClr val="tx2"/>
                </a:solidFill>
                <a:latin typeface="Arial" panose="020B0604020202020204" pitchFamily="34" charset="0"/>
                <a:cs typeface="Arial" panose="020B0604020202020204" pitchFamily="34" charset="0"/>
              </a:rPr>
              <a:t> for new VMs</a:t>
            </a:r>
            <a:endParaRPr lang="en-US" sz="2800" dirty="0">
              <a:solidFill>
                <a:schemeClr val="tx2"/>
              </a:solidFill>
              <a:latin typeface="Arial" panose="020B0604020202020204" pitchFamily="34" charset="0"/>
              <a:cs typeface="Arial" panose="020B0604020202020204" pitchFamily="34" charset="0"/>
            </a:endParaRPr>
          </a:p>
        </p:txBody>
      </p:sp>
      <p:sp>
        <p:nvSpPr>
          <p:cNvPr id="4" name="Prostokąt zaokrąglony 3"/>
          <p:cNvSpPr/>
          <p:nvPr/>
        </p:nvSpPr>
        <p:spPr>
          <a:xfrm rot="1703084">
            <a:off x="914401" y="2706986"/>
            <a:ext cx="6563762" cy="175214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400" dirty="0" smtClean="0">
                <a:solidFill>
                  <a:srgbClr val="FF0000"/>
                </a:solidFill>
              </a:rPr>
              <a:t>REQUIRED AUTOMATION</a:t>
            </a:r>
            <a:endParaRPr lang="pl-PL" sz="4400" dirty="0">
              <a:solidFill>
                <a:srgbClr val="FF0000"/>
              </a:solidFill>
            </a:endParaRPr>
          </a:p>
        </p:txBody>
      </p:sp>
      <p:sp>
        <p:nvSpPr>
          <p:cNvPr id="8" name="pole tekstowe 7"/>
          <p:cNvSpPr txBox="1"/>
          <p:nvPr/>
        </p:nvSpPr>
        <p:spPr>
          <a:xfrm>
            <a:off x="8735414" y="1585904"/>
            <a:ext cx="3269479"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chemeClr val="accent1">
                    <a:lumMod val="50000"/>
                  </a:schemeClr>
                </a:solidFill>
                <a:latin typeface="Arial" panose="020B0604020202020204" pitchFamily="34" charset="0"/>
                <a:cs typeface="Arial" panose="020B0604020202020204" pitchFamily="34" charset="0"/>
              </a:rPr>
              <a:t>New step for VNF Instantiation, </a:t>
            </a:r>
            <a:r>
              <a:rPr lang="en-US" sz="2400" dirty="0" err="1" smtClean="0">
                <a:solidFill>
                  <a:schemeClr val="accent1">
                    <a:lumMod val="50000"/>
                  </a:schemeClr>
                </a:solidFill>
                <a:latin typeface="Arial" panose="020B0604020202020204" pitchFamily="34" charset="0"/>
                <a:cs typeface="Arial" panose="020B0604020202020204" pitchFamily="34" charset="0"/>
              </a:rPr>
              <a:t>ScaleOut</a:t>
            </a:r>
            <a:r>
              <a:rPr lang="en-US" sz="2400" dirty="0" smtClean="0">
                <a:solidFill>
                  <a:schemeClr val="accent1">
                    <a:lumMod val="50000"/>
                  </a:schemeClr>
                </a:solidFill>
                <a:latin typeface="Arial" panose="020B0604020202020204" pitchFamily="34" charset="0"/>
                <a:cs typeface="Arial" panose="020B0604020202020204" pitchFamily="34" charset="0"/>
              </a:rPr>
              <a:t> and </a:t>
            </a:r>
            <a:r>
              <a:rPr lang="en-US" sz="2400" dirty="0" err="1" smtClean="0">
                <a:solidFill>
                  <a:schemeClr val="accent1">
                    <a:lumMod val="50000"/>
                  </a:schemeClr>
                </a:solidFill>
                <a:latin typeface="Arial" panose="020B0604020202020204" pitchFamily="34" charset="0"/>
                <a:cs typeface="Arial" panose="020B0604020202020204" pitchFamily="34" charset="0"/>
              </a:rPr>
              <a:t>ScaleIN</a:t>
            </a:r>
            <a:r>
              <a:rPr lang="en-US" sz="2400" dirty="0" smtClean="0">
                <a:solidFill>
                  <a:schemeClr val="accent1">
                    <a:lumMod val="50000"/>
                  </a:schemeClr>
                </a:solidFill>
                <a:latin typeface="Arial" panose="020B0604020202020204" pitchFamily="34" charset="0"/>
                <a:cs typeface="Arial" panose="020B0604020202020204" pitchFamily="34" charset="0"/>
              </a:rPr>
              <a:t> procedure?</a:t>
            </a:r>
          </a:p>
          <a:p>
            <a:pPr marL="342900" indent="-342900">
              <a:buFont typeface="Arial" panose="020B0604020202020204" pitchFamily="34" charset="0"/>
              <a:buChar char="•"/>
            </a:pPr>
            <a:endParaRPr lang="en-US" sz="2400" dirty="0" smtClean="0">
              <a:solidFill>
                <a:schemeClr val="accent1">
                  <a:lumMod val="50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solidFill>
                  <a:schemeClr val="accent1">
                    <a:lumMod val="50000"/>
                  </a:schemeClr>
                </a:solidFill>
                <a:latin typeface="Arial" panose="020B0604020202020204" pitchFamily="34" charset="0"/>
                <a:cs typeface="Arial" panose="020B0604020202020204" pitchFamily="34" charset="0"/>
              </a:rPr>
              <a:t>What about </a:t>
            </a:r>
            <a:r>
              <a:rPr lang="en-US" sz="2400" dirty="0" err="1" smtClean="0">
                <a:solidFill>
                  <a:schemeClr val="accent1">
                    <a:lumMod val="50000"/>
                  </a:schemeClr>
                </a:solidFill>
                <a:latin typeface="Arial" panose="020B0604020202020204" pitchFamily="34" charset="0"/>
                <a:cs typeface="Arial" panose="020B0604020202020204" pitchFamily="34" charset="0"/>
              </a:rPr>
              <a:t>NetConf</a:t>
            </a:r>
            <a:r>
              <a:rPr lang="en-US" sz="2400" dirty="0" smtClean="0">
                <a:solidFill>
                  <a:schemeClr val="accent1">
                    <a:lumMod val="50000"/>
                  </a:schemeClr>
                </a:solidFill>
                <a:latin typeface="Arial" panose="020B0604020202020204" pitchFamily="34" charset="0"/>
                <a:cs typeface="Arial" panose="020B0604020202020204" pitchFamily="34" charset="0"/>
              </a:rPr>
              <a:t> and Chef? Do we need to configure here APPC manually also?</a:t>
            </a:r>
            <a:endParaRPr lang="en-US" sz="24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445059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ytuł 2"/>
          <p:cNvSpPr>
            <a:spLocks noGrp="1"/>
          </p:cNvSpPr>
          <p:nvPr>
            <p:ph type="title"/>
          </p:nvPr>
        </p:nvSpPr>
        <p:spPr/>
        <p:txBody>
          <a:bodyPr>
            <a:normAutofit fontScale="90000"/>
          </a:bodyPr>
          <a:lstStyle/>
          <a:p>
            <a:r>
              <a:rPr lang="pl-PL" dirty="0" smtClean="0"/>
              <a:t>APPC </a:t>
            </a:r>
            <a:endParaRPr lang="pl-PL" dirty="0"/>
          </a:p>
        </p:txBody>
      </p:sp>
      <p:sp>
        <p:nvSpPr>
          <p:cNvPr id="4" name="Symbol zastępczy tekstu 3"/>
          <p:cNvSpPr>
            <a:spLocks noGrp="1"/>
          </p:cNvSpPr>
          <p:nvPr>
            <p:ph type="body" sz="quarter" idx="10"/>
          </p:nvPr>
        </p:nvSpPr>
        <p:spPr/>
        <p:txBody>
          <a:bodyPr>
            <a:normAutofit lnSpcReduction="10000"/>
          </a:bodyPr>
          <a:lstStyle/>
          <a:p>
            <a:r>
              <a:rPr lang="en-US" dirty="0" smtClean="0"/>
              <a:t>Distribute Traffic LCM (and not only) should work with VNFC</a:t>
            </a:r>
          </a:p>
          <a:p>
            <a:pPr lvl="1"/>
            <a:r>
              <a:rPr lang="en-US" sz="2000" dirty="0" smtClean="0"/>
              <a:t>Now </a:t>
            </a:r>
            <a:r>
              <a:rPr lang="en-US" sz="2000" dirty="0" err="1" smtClean="0"/>
              <a:t>vnf</a:t>
            </a:r>
            <a:r>
              <a:rPr lang="en-US" sz="2000" dirty="0" smtClean="0"/>
              <a:t>-id only is supported in LCM actions</a:t>
            </a:r>
          </a:p>
          <a:p>
            <a:pPr lvl="1"/>
            <a:r>
              <a:rPr lang="en-US" sz="2000" dirty="0" err="1" smtClean="0"/>
              <a:t>vnfc</a:t>
            </a:r>
            <a:r>
              <a:rPr lang="en-US" sz="2000" dirty="0" smtClean="0"/>
              <a:t>-name or </a:t>
            </a:r>
            <a:r>
              <a:rPr lang="en-US" sz="2000" dirty="0" err="1" smtClean="0"/>
              <a:t>vserver</a:t>
            </a:r>
            <a:r>
              <a:rPr lang="en-US" sz="2000" dirty="0" smtClean="0"/>
              <a:t>-id from Dublin</a:t>
            </a:r>
          </a:p>
          <a:p>
            <a:r>
              <a:rPr lang="en-US" dirty="0" smtClean="0"/>
              <a:t>New LCM Operation: </a:t>
            </a:r>
            <a:r>
              <a:rPr lang="en-US" dirty="0" err="1" smtClean="0"/>
              <a:t>DistributeTraffic</a:t>
            </a:r>
            <a:r>
              <a:rPr lang="en-US" dirty="0" smtClean="0"/>
              <a:t>-Check (used for </a:t>
            </a:r>
            <a:r>
              <a:rPr lang="en-US" dirty="0" err="1" smtClean="0"/>
              <a:t>postcheck</a:t>
            </a:r>
            <a:r>
              <a:rPr lang="en-US" dirty="0" smtClean="0"/>
              <a:t> and </a:t>
            </a:r>
            <a:r>
              <a:rPr lang="en-US" dirty="0" err="1" smtClean="0"/>
              <a:t>precheck</a:t>
            </a:r>
            <a:r>
              <a:rPr lang="en-US" dirty="0" smtClean="0"/>
              <a:t> operations) – maybe some extra requirement for payload</a:t>
            </a:r>
          </a:p>
          <a:p>
            <a:r>
              <a:rPr lang="en-US" dirty="0" smtClean="0"/>
              <a:t>Playbook for Distribute Traffic for </a:t>
            </a:r>
            <a:r>
              <a:rPr lang="en-US" dirty="0" err="1" smtClean="0"/>
              <a:t>vFW</a:t>
            </a:r>
            <a:r>
              <a:rPr lang="en-US" dirty="0" smtClean="0"/>
              <a:t> should be modified</a:t>
            </a:r>
          </a:p>
          <a:p>
            <a:pPr lvl="1"/>
            <a:r>
              <a:rPr lang="en-US" sz="2000" dirty="0" smtClean="0"/>
              <a:t>No need of extra payload file with input parameters for </a:t>
            </a:r>
            <a:r>
              <a:rPr lang="en-US" sz="2000" dirty="0" err="1" smtClean="0"/>
              <a:t>Ansible</a:t>
            </a:r>
            <a:r>
              <a:rPr lang="en-US" sz="2000" dirty="0" smtClean="0"/>
              <a:t> Playbook</a:t>
            </a:r>
          </a:p>
          <a:p>
            <a:pPr lvl="1"/>
            <a:r>
              <a:rPr lang="en-US" sz="2000" dirty="0" smtClean="0"/>
              <a:t>All parameters can be specified in request template in CDT</a:t>
            </a:r>
          </a:p>
          <a:p>
            <a:pPr lvl="1"/>
            <a:r>
              <a:rPr lang="en-US" sz="2000" dirty="0" smtClean="0"/>
              <a:t>Playbook input parameters will come from APP-C request</a:t>
            </a:r>
            <a:endParaRPr lang="en-US" dirty="0" smtClean="0"/>
          </a:p>
          <a:p>
            <a:r>
              <a:rPr lang="en-US" dirty="0" smtClean="0"/>
              <a:t>Automation of </a:t>
            </a:r>
            <a:r>
              <a:rPr lang="en-US" dirty="0" err="1" smtClean="0"/>
              <a:t>Ansible</a:t>
            </a:r>
            <a:r>
              <a:rPr lang="en-US" dirty="0" smtClean="0"/>
              <a:t> Server configuration (for all instances of server)</a:t>
            </a:r>
          </a:p>
          <a:p>
            <a:pPr lvl="1"/>
            <a:r>
              <a:rPr lang="en-US" sz="2000" dirty="0" smtClean="0"/>
              <a:t>Automation of private key file upload</a:t>
            </a:r>
          </a:p>
          <a:p>
            <a:pPr lvl="1"/>
            <a:r>
              <a:rPr lang="en-US" sz="2000" dirty="0" smtClean="0"/>
              <a:t>Automation of Inventory file update</a:t>
            </a:r>
          </a:p>
          <a:p>
            <a:pPr lvl="1"/>
            <a:r>
              <a:rPr lang="en-US" sz="2000" dirty="0" smtClean="0"/>
              <a:t>Automation of </a:t>
            </a:r>
            <a:r>
              <a:rPr lang="en-US" sz="2000" dirty="0" err="1" smtClean="0"/>
              <a:t>Ansible</a:t>
            </a:r>
            <a:r>
              <a:rPr lang="en-US" sz="2000" dirty="0" smtClean="0"/>
              <a:t> script upload</a:t>
            </a:r>
          </a:p>
          <a:p>
            <a:pPr lvl="1"/>
            <a:r>
              <a:rPr lang="en-US" sz="2000" dirty="0" smtClean="0"/>
              <a:t>Fix of issue with </a:t>
            </a:r>
            <a:r>
              <a:rPr lang="en-US" sz="2000" dirty="0" err="1" smtClean="0"/>
              <a:t>Ansible</a:t>
            </a:r>
            <a:r>
              <a:rPr lang="en-US" sz="2000" dirty="0" smtClean="0"/>
              <a:t> access and credentials for created VNF Type</a:t>
            </a:r>
          </a:p>
        </p:txBody>
      </p:sp>
    </p:spTree>
    <p:extLst>
      <p:ext uri="{BB962C8B-B14F-4D97-AF65-F5344CB8AC3E}">
        <p14:creationId xmlns:p14="http://schemas.microsoft.com/office/powerpoint/2010/main" val="283386423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1413162" y="1522021"/>
            <a:ext cx="9407236" cy="430883"/>
          </a:xfrm>
          <a:prstGeom prst="rect">
            <a:avLst/>
          </a:prstGeom>
          <a:solidFill>
            <a:schemeClr val="bg1">
              <a:lumMod val="50000"/>
            </a:schemeClr>
          </a:solidFill>
        </p:spPr>
        <p:txBody>
          <a:bodyPr wrap="square" lIns="121917" tIns="60958" rIns="121917" bIns="60958" rtlCol="0">
            <a:spAutoFit/>
          </a:bodyPr>
          <a:lstStyle/>
          <a:p>
            <a:r>
              <a:rPr lang="en-US" sz="2000" dirty="0" smtClean="0">
                <a:solidFill>
                  <a:schemeClr val="bg1"/>
                </a:solidFill>
                <a:latin typeface="Arial" panose="020B0604020202020204" pitchFamily="34" charset="0"/>
                <a:cs typeface="Arial" panose="020B0604020202020204" pitchFamily="34" charset="0"/>
              </a:rPr>
              <a:t>Coordinated change of software of existing VNF instance with LCM operations</a:t>
            </a:r>
            <a:endParaRPr lang="en-US" sz="2000" dirty="0">
              <a:solidFill>
                <a:schemeClr val="bg1"/>
              </a:solidFill>
              <a:latin typeface="Arial" panose="020B0604020202020204" pitchFamily="34" charset="0"/>
              <a:cs typeface="Arial" panose="020B0604020202020204" pitchFamily="34" charset="0"/>
            </a:endParaRPr>
          </a:p>
        </p:txBody>
      </p:sp>
      <p:sp>
        <p:nvSpPr>
          <p:cNvPr id="5" name="Symbol zastępczy zawartości 4"/>
          <p:cNvSpPr>
            <a:spLocks noGrp="1"/>
          </p:cNvSpPr>
          <p:nvPr>
            <p:ph idx="1"/>
          </p:nvPr>
        </p:nvSpPr>
        <p:spPr>
          <a:xfrm>
            <a:off x="4221405" y="2387586"/>
            <a:ext cx="3661831" cy="2101287"/>
          </a:xfrm>
        </p:spPr>
        <p:txBody>
          <a:bodyPr>
            <a:normAutofit fontScale="92500" lnSpcReduction="10000"/>
          </a:bodyPr>
          <a:lstStyle/>
          <a:p>
            <a:r>
              <a:rPr lang="en-US" sz="2400" dirty="0">
                <a:solidFill>
                  <a:schemeClr val="tx2"/>
                </a:solidFill>
                <a:latin typeface="Arial" panose="020B0604020202020204" pitchFamily="34" charset="0"/>
              </a:rPr>
              <a:t>Upgrade</a:t>
            </a:r>
            <a:endParaRPr lang="en-US" dirty="0" smtClean="0">
              <a:solidFill>
                <a:schemeClr val="tx2"/>
              </a:solidFill>
              <a:latin typeface="Arial" panose="020B0604020202020204" pitchFamily="34" charset="0"/>
            </a:endParaRPr>
          </a:p>
          <a:p>
            <a:pPr marL="558786" lvl="2" indent="-380990">
              <a:buFont typeface="Arial" panose="020B0604020202020204" pitchFamily="34" charset="0"/>
              <a:buChar char="•"/>
            </a:pPr>
            <a:r>
              <a:rPr lang="en-US" dirty="0" smtClean="0">
                <a:latin typeface="Arial" panose="020B0604020202020204" pitchFamily="34" charset="0"/>
              </a:rPr>
              <a:t>New functionality</a:t>
            </a:r>
          </a:p>
          <a:p>
            <a:pPr marL="558786" lvl="2" indent="-380990">
              <a:buFont typeface="Arial" panose="020B0604020202020204" pitchFamily="34" charset="0"/>
              <a:buChar char="•"/>
            </a:pPr>
            <a:r>
              <a:rPr lang="en-US" dirty="0" smtClean="0">
                <a:latin typeface="Arial" panose="020B0604020202020204" pitchFamily="34" charset="0"/>
              </a:rPr>
              <a:t>Significant improvements</a:t>
            </a:r>
          </a:p>
          <a:p>
            <a:pPr marL="558786" lvl="2" indent="-380990">
              <a:buFont typeface="Arial" panose="020B0604020202020204" pitchFamily="34" charset="0"/>
              <a:buChar char="•"/>
            </a:pPr>
            <a:r>
              <a:rPr lang="en-US" dirty="0" smtClean="0">
                <a:latin typeface="Arial" panose="020B0604020202020204" pitchFamily="34" charset="0"/>
              </a:rPr>
              <a:t>Migration of Configuration</a:t>
            </a:r>
          </a:p>
          <a:p>
            <a:pPr marL="558786" lvl="2" indent="-380990">
              <a:buFont typeface="Arial" panose="020B0604020202020204" pitchFamily="34" charset="0"/>
              <a:buChar char="•"/>
            </a:pPr>
            <a:r>
              <a:rPr lang="en-US" dirty="0" smtClean="0">
                <a:solidFill>
                  <a:schemeClr val="accent2"/>
                </a:solidFill>
                <a:latin typeface="Arial" panose="020B0604020202020204" pitchFamily="34" charset="0"/>
              </a:rPr>
              <a:t>Complex</a:t>
            </a:r>
          </a:p>
        </p:txBody>
      </p:sp>
      <p:sp>
        <p:nvSpPr>
          <p:cNvPr id="6" name="Symbol zastępczy zawartości 4"/>
          <p:cNvSpPr txBox="1">
            <a:spLocks/>
          </p:cNvSpPr>
          <p:nvPr/>
        </p:nvSpPr>
        <p:spPr bwMode="auto">
          <a:xfrm>
            <a:off x="8113952" y="2387586"/>
            <a:ext cx="3412451" cy="238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514350" rtl="0" eaLnBrk="1" fontAlgn="base" hangingPunct="1">
              <a:lnSpc>
                <a:spcPct val="90000"/>
              </a:lnSpc>
              <a:spcBef>
                <a:spcPct val="0"/>
              </a:spcBef>
              <a:spcAft>
                <a:spcPts val="800"/>
              </a:spcAft>
              <a:buFont typeface="Arial" pitchFamily="34" charset="0"/>
              <a:defRPr sz="1400" kern="1200">
                <a:solidFill>
                  <a:srgbClr val="FF6600"/>
                </a:solidFill>
                <a:latin typeface="Helvetica 75 Bold" panose="020B0804020202020204" pitchFamily="34" charset="0"/>
                <a:ea typeface="ＭＳ Ｐゴシック" pitchFamily="34" charset="-128"/>
                <a:cs typeface="+mn-cs"/>
              </a:defRPr>
            </a:lvl1pPr>
            <a:lvl2pPr algn="l" defTabSz="514350" rtl="0" eaLnBrk="1" fontAlgn="base" hangingPunct="1">
              <a:lnSpc>
                <a:spcPct val="90000"/>
              </a:lnSpc>
              <a:spcBef>
                <a:spcPct val="0"/>
              </a:spcBef>
              <a:spcAft>
                <a:spcPts val="800"/>
              </a:spcAft>
              <a:buFont typeface="Arial" pitchFamily="34" charset="0"/>
              <a:defRPr sz="1400" kern="1200">
                <a:solidFill>
                  <a:schemeClr val="tx1"/>
                </a:solidFill>
                <a:latin typeface="Helvetica 75 Bold" panose="020B0804020202020204" pitchFamily="34" charset="0"/>
                <a:ea typeface="ＭＳ Ｐゴシック" pitchFamily="34" charset="-128"/>
                <a:cs typeface="+mn-cs"/>
              </a:defRPr>
            </a:lvl2pPr>
            <a:lvl3pPr marL="133350" indent="-133350"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3pPr>
            <a:lvl4pPr marL="271463"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4pPr>
            <a:lvl5pPr marL="406400"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r>
              <a:rPr lang="en-US" sz="2400" dirty="0">
                <a:solidFill>
                  <a:schemeClr val="tx2"/>
                </a:solidFill>
                <a:latin typeface="Arial" panose="020B0604020202020204" pitchFamily="34" charset="0"/>
                <a:cs typeface="Arial" panose="020B0604020202020204" pitchFamily="34" charset="0"/>
              </a:rPr>
              <a:t>VNF Package Change</a:t>
            </a:r>
          </a:p>
          <a:p>
            <a:pPr marL="558786" lvl="2" indent="-380990">
              <a:buFont typeface="Arial" panose="020B0604020202020204" pitchFamily="34" charset="0"/>
              <a:buChar char="•"/>
            </a:pPr>
            <a:r>
              <a:rPr lang="en-US" sz="1800" dirty="0" smtClean="0">
                <a:solidFill>
                  <a:schemeClr val="tx2"/>
                </a:solidFill>
                <a:latin typeface="Arial" panose="020B0604020202020204" pitchFamily="34" charset="0"/>
                <a:cs typeface="Arial" panose="020B0604020202020204" pitchFamily="34" charset="0"/>
              </a:rPr>
              <a:t>New deployment models</a:t>
            </a:r>
          </a:p>
          <a:p>
            <a:pPr marL="558786" lvl="2" indent="-380990">
              <a:buFont typeface="Arial" panose="020B0604020202020204" pitchFamily="34" charset="0"/>
              <a:buChar char="•"/>
            </a:pPr>
            <a:r>
              <a:rPr lang="en-US" sz="1800" dirty="0" smtClean="0">
                <a:solidFill>
                  <a:schemeClr val="tx2"/>
                </a:solidFill>
                <a:latin typeface="Arial" panose="020B0604020202020204" pitchFamily="34" charset="0"/>
                <a:cs typeface="Arial" panose="020B0604020202020204" pitchFamily="34" charset="0"/>
              </a:rPr>
              <a:t>New decomposition</a:t>
            </a:r>
            <a:endParaRPr lang="pl-PL" sz="1800" dirty="0" smtClean="0">
              <a:solidFill>
                <a:schemeClr val="tx2"/>
              </a:solidFill>
              <a:latin typeface="Arial" panose="020B0604020202020204" pitchFamily="34" charset="0"/>
              <a:cs typeface="Arial" panose="020B0604020202020204" pitchFamily="34" charset="0"/>
            </a:endParaRPr>
          </a:p>
          <a:p>
            <a:pPr marL="558786" lvl="2" indent="-380990">
              <a:buFont typeface="Arial" panose="020B0604020202020204" pitchFamily="34" charset="0"/>
              <a:buChar char="•"/>
            </a:pPr>
            <a:r>
              <a:rPr lang="pl-PL" sz="1800" dirty="0" smtClean="0">
                <a:solidFill>
                  <a:schemeClr val="tx2"/>
                </a:solidFill>
                <a:latin typeface="Arial" panose="020B0604020202020204" pitchFamily="34" charset="0"/>
                <a:cs typeface="Arial" panose="020B0604020202020204" pitchFamily="34" charset="0"/>
              </a:rPr>
              <a:t>+ New software</a:t>
            </a:r>
            <a:endParaRPr lang="en-US" sz="1800" dirty="0" smtClean="0">
              <a:solidFill>
                <a:schemeClr val="tx2"/>
              </a:solidFill>
              <a:latin typeface="Arial" panose="020B0604020202020204" pitchFamily="34" charset="0"/>
              <a:cs typeface="Arial" panose="020B0604020202020204" pitchFamily="34" charset="0"/>
            </a:endParaRPr>
          </a:p>
          <a:p>
            <a:pPr marL="558786" lvl="2" indent="-380990">
              <a:buFont typeface="Arial" panose="020B0604020202020204" pitchFamily="34" charset="0"/>
              <a:buChar char="•"/>
            </a:pPr>
            <a:r>
              <a:rPr lang="en-US" sz="1800" dirty="0" smtClean="0">
                <a:solidFill>
                  <a:srgbClr val="FF0000"/>
                </a:solidFill>
                <a:latin typeface="Arial" panose="020B0604020202020204" pitchFamily="34" charset="0"/>
                <a:cs typeface="Arial" panose="020B0604020202020204" pitchFamily="34" charset="0"/>
              </a:rPr>
              <a:t>Very Complex</a:t>
            </a:r>
          </a:p>
        </p:txBody>
      </p:sp>
      <p:sp>
        <p:nvSpPr>
          <p:cNvPr id="7" name="Symbol zastępczy zawartości 4"/>
          <p:cNvSpPr txBox="1">
            <a:spLocks/>
          </p:cNvSpPr>
          <p:nvPr/>
        </p:nvSpPr>
        <p:spPr bwMode="auto">
          <a:xfrm>
            <a:off x="489333" y="2387586"/>
            <a:ext cx="3412451" cy="224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514350" rtl="0" eaLnBrk="1" fontAlgn="base" hangingPunct="1">
              <a:lnSpc>
                <a:spcPct val="90000"/>
              </a:lnSpc>
              <a:spcBef>
                <a:spcPct val="0"/>
              </a:spcBef>
              <a:spcAft>
                <a:spcPts val="800"/>
              </a:spcAft>
              <a:buFont typeface="Arial" pitchFamily="34" charset="0"/>
              <a:defRPr sz="1400" kern="1200">
                <a:solidFill>
                  <a:srgbClr val="FF6600"/>
                </a:solidFill>
                <a:latin typeface="Helvetica 75 Bold" panose="020B0804020202020204" pitchFamily="34" charset="0"/>
                <a:ea typeface="ＭＳ Ｐゴシック" pitchFamily="34" charset="-128"/>
                <a:cs typeface="+mn-cs"/>
              </a:defRPr>
            </a:lvl1pPr>
            <a:lvl2pPr algn="l" defTabSz="514350" rtl="0" eaLnBrk="1" fontAlgn="base" hangingPunct="1">
              <a:lnSpc>
                <a:spcPct val="90000"/>
              </a:lnSpc>
              <a:spcBef>
                <a:spcPct val="0"/>
              </a:spcBef>
              <a:spcAft>
                <a:spcPts val="800"/>
              </a:spcAft>
              <a:buFont typeface="Arial" pitchFamily="34" charset="0"/>
              <a:defRPr sz="1400" kern="1200">
                <a:solidFill>
                  <a:schemeClr val="tx1"/>
                </a:solidFill>
                <a:latin typeface="Helvetica 75 Bold" panose="020B0804020202020204" pitchFamily="34" charset="0"/>
                <a:ea typeface="ＭＳ Ｐゴシック" pitchFamily="34" charset="-128"/>
                <a:cs typeface="+mn-cs"/>
              </a:defRPr>
            </a:lvl2pPr>
            <a:lvl3pPr marL="133350" indent="-133350"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3pPr>
            <a:lvl4pPr marL="271463"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4pPr>
            <a:lvl5pPr marL="406400"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r>
              <a:rPr lang="en-US" sz="2400" dirty="0">
                <a:solidFill>
                  <a:schemeClr val="tx2"/>
                </a:solidFill>
                <a:latin typeface="Arial" panose="020B0604020202020204" pitchFamily="34" charset="0"/>
                <a:cs typeface="Arial" panose="020B0604020202020204" pitchFamily="34" charset="0"/>
              </a:rPr>
              <a:t>Update</a:t>
            </a:r>
          </a:p>
          <a:p>
            <a:pPr marL="558786" lvl="2" indent="-380990">
              <a:buFont typeface="Arial" panose="020B0604020202020204" pitchFamily="34" charset="0"/>
              <a:buChar char="•"/>
            </a:pPr>
            <a:r>
              <a:rPr lang="en-US" sz="1800" dirty="0" smtClean="0">
                <a:solidFill>
                  <a:schemeClr val="tx2"/>
                </a:solidFill>
                <a:latin typeface="Arial" panose="020B0604020202020204" pitchFamily="34" charset="0"/>
                <a:cs typeface="Arial" panose="020B0604020202020204" pitchFamily="34" charset="0"/>
              </a:rPr>
              <a:t>Functionality is the same</a:t>
            </a:r>
          </a:p>
          <a:p>
            <a:pPr marL="558786" lvl="2" indent="-380990">
              <a:buFont typeface="Arial" panose="020B0604020202020204" pitchFamily="34" charset="0"/>
              <a:buChar char="•"/>
            </a:pPr>
            <a:r>
              <a:rPr lang="en-US" sz="1800" dirty="0" smtClean="0">
                <a:solidFill>
                  <a:schemeClr val="tx2"/>
                </a:solidFill>
                <a:latin typeface="Arial" panose="020B0604020202020204" pitchFamily="34" charset="0"/>
                <a:cs typeface="Arial" panose="020B0604020202020204" pitchFamily="34" charset="0"/>
              </a:rPr>
              <a:t>Bug Fixes, patches</a:t>
            </a:r>
          </a:p>
          <a:p>
            <a:pPr marL="558786" lvl="2" indent="-380990">
              <a:buFont typeface="Arial" panose="020B0604020202020204" pitchFamily="34" charset="0"/>
              <a:buChar char="•"/>
            </a:pPr>
            <a:r>
              <a:rPr lang="en-US" sz="1800" dirty="0" smtClean="0">
                <a:solidFill>
                  <a:schemeClr val="tx2"/>
                </a:solidFill>
                <a:latin typeface="Arial" panose="020B0604020202020204" pitchFamily="34" charset="0"/>
                <a:cs typeface="Arial" panose="020B0604020202020204" pitchFamily="34" charset="0"/>
              </a:rPr>
              <a:t>Security Issues</a:t>
            </a:r>
          </a:p>
          <a:p>
            <a:pPr marL="558786" lvl="2" indent="-380990">
              <a:buFont typeface="Arial" panose="020B0604020202020204" pitchFamily="34" charset="0"/>
              <a:buChar char="•"/>
            </a:pPr>
            <a:r>
              <a:rPr lang="en-US" sz="1800" dirty="0" smtClean="0">
                <a:solidFill>
                  <a:srgbClr val="00B050"/>
                </a:solidFill>
                <a:latin typeface="Arial" panose="020B0604020202020204" pitchFamily="34" charset="0"/>
                <a:cs typeface="Arial" panose="020B0604020202020204" pitchFamily="34" charset="0"/>
              </a:rPr>
              <a:t>Simple</a:t>
            </a:r>
          </a:p>
        </p:txBody>
      </p:sp>
      <p:sp>
        <p:nvSpPr>
          <p:cNvPr id="8" name="pole tekstowe 7"/>
          <p:cNvSpPr txBox="1"/>
          <p:nvPr/>
        </p:nvSpPr>
        <p:spPr>
          <a:xfrm>
            <a:off x="2729347" y="5941625"/>
            <a:ext cx="6816437" cy="430883"/>
          </a:xfrm>
          <a:prstGeom prst="rect">
            <a:avLst/>
          </a:prstGeom>
          <a:solidFill>
            <a:schemeClr val="bg1">
              <a:lumMod val="50000"/>
            </a:schemeClr>
          </a:solidFill>
        </p:spPr>
        <p:txBody>
          <a:bodyPr wrap="square" lIns="121917" tIns="60958" rIns="121917" bIns="60958" rtlCol="0">
            <a:spAutoFit/>
          </a:bodyPr>
          <a:lstStyle/>
          <a:p>
            <a:r>
              <a:rPr lang="en-US" sz="2000" dirty="0" smtClean="0">
                <a:solidFill>
                  <a:schemeClr val="bg1"/>
                </a:solidFill>
                <a:latin typeface="Arial" panose="020B0604020202020204" pitchFamily="34" charset="0"/>
                <a:cs typeface="Arial" panose="020B0604020202020204" pitchFamily="34" charset="0"/>
              </a:rPr>
              <a:t>Change scenario depends on </a:t>
            </a:r>
            <a:r>
              <a:rPr lang="pl-PL" sz="2000" dirty="0" smtClean="0">
                <a:solidFill>
                  <a:schemeClr val="bg1"/>
                </a:solidFill>
                <a:latin typeface="Arial" panose="020B0604020202020204" pitchFamily="34" charset="0"/>
                <a:cs typeface="Arial" panose="020B0604020202020204" pitchFamily="34" charset="0"/>
              </a:rPr>
              <a:t>C</a:t>
            </a:r>
            <a:r>
              <a:rPr lang="en-US" sz="2000" dirty="0" err="1" smtClean="0">
                <a:solidFill>
                  <a:schemeClr val="bg1"/>
                </a:solidFill>
                <a:latin typeface="Arial" panose="020B0604020202020204" pitchFamily="34" charset="0"/>
                <a:cs typeface="Arial" panose="020B0604020202020204" pitchFamily="34" charset="0"/>
              </a:rPr>
              <a:t>hange</a:t>
            </a:r>
            <a:r>
              <a:rPr lang="en-US" sz="2000" dirty="0" smtClean="0">
                <a:solidFill>
                  <a:schemeClr val="bg1"/>
                </a:solidFill>
                <a:latin typeface="Arial" panose="020B0604020202020204" pitchFamily="34" charset="0"/>
                <a:cs typeface="Arial" panose="020B0604020202020204" pitchFamily="34" charset="0"/>
              </a:rPr>
              <a:t> type and VNF type</a:t>
            </a:r>
            <a:endParaRPr lang="en-US" sz="2000" dirty="0">
              <a:solidFill>
                <a:schemeClr val="bg1"/>
              </a:solidFill>
              <a:latin typeface="Arial" panose="020B0604020202020204" pitchFamily="34" charset="0"/>
              <a:cs typeface="Arial" panose="020B0604020202020204" pitchFamily="34" charset="0"/>
            </a:endParaRPr>
          </a:p>
        </p:txBody>
      </p:sp>
      <p:sp>
        <p:nvSpPr>
          <p:cNvPr id="9" name="Strzałka w dół 8"/>
          <p:cNvSpPr/>
          <p:nvPr/>
        </p:nvSpPr>
        <p:spPr>
          <a:xfrm>
            <a:off x="5084619" y="4777499"/>
            <a:ext cx="1530925" cy="8058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0"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smtClean="0">
                <a:solidFill>
                  <a:schemeClr val="bg1"/>
                </a:solidFill>
                <a:latin typeface="Arial" panose="020B0604020202020204" pitchFamily="34" charset="0"/>
              </a:rPr>
              <a:t>VNF </a:t>
            </a:r>
            <a:r>
              <a:rPr lang="pl-PL" sz="3200" dirty="0" err="1" smtClean="0">
                <a:solidFill>
                  <a:schemeClr val="bg1"/>
                </a:solidFill>
                <a:latin typeface="Arial" panose="020B0604020202020204" pitchFamily="34" charset="0"/>
              </a:rPr>
              <a:t>Change</a:t>
            </a:r>
            <a:r>
              <a:rPr lang="pl-PL" sz="3200" dirty="0" smtClean="0">
                <a:solidFill>
                  <a:schemeClr val="bg1"/>
                </a:solidFill>
                <a:latin typeface="Arial" panose="020B0604020202020204" pitchFamily="34" charset="0"/>
              </a:rPr>
              <a:t> Management</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21879195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ytuł 2"/>
          <p:cNvSpPr>
            <a:spLocks noGrp="1"/>
          </p:cNvSpPr>
          <p:nvPr>
            <p:ph type="title"/>
          </p:nvPr>
        </p:nvSpPr>
        <p:spPr/>
        <p:txBody>
          <a:bodyPr>
            <a:normAutofit fontScale="90000"/>
          </a:bodyPr>
          <a:lstStyle/>
          <a:p>
            <a:r>
              <a:rPr lang="pl-PL" dirty="0" smtClean="0"/>
              <a:t>Test Case - Casablanca and Dublin </a:t>
            </a:r>
            <a:r>
              <a:rPr lang="pl-PL" dirty="0" err="1" smtClean="0"/>
              <a:t>Release</a:t>
            </a:r>
            <a:r>
              <a:rPr lang="pl-PL" dirty="0" smtClean="0"/>
              <a:t> – </a:t>
            </a:r>
            <a:r>
              <a:rPr lang="pl-PL" dirty="0" err="1" smtClean="0"/>
              <a:t>vFW</a:t>
            </a:r>
            <a:r>
              <a:rPr lang="pl-PL" dirty="0" smtClean="0"/>
              <a:t> DT </a:t>
            </a:r>
            <a:endParaRPr lang="pl-PL" dirty="0"/>
          </a:p>
        </p:txBody>
      </p:sp>
      <p:sp>
        <p:nvSpPr>
          <p:cNvPr id="5" name="Schemat blokowy: proces 4"/>
          <p:cNvSpPr/>
          <p:nvPr/>
        </p:nvSpPr>
        <p:spPr>
          <a:xfrm>
            <a:off x="5798825" y="314562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PKG</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6" name="Schemat blokowy: proces 5"/>
          <p:cNvSpPr/>
          <p:nvPr/>
        </p:nvSpPr>
        <p:spPr>
          <a:xfrm>
            <a:off x="7752290" y="2328213"/>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FW 1</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7" name="Schemat blokowy: proces 6"/>
          <p:cNvSpPr/>
          <p:nvPr/>
        </p:nvSpPr>
        <p:spPr>
          <a:xfrm>
            <a:off x="9775031" y="2328212"/>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SINK 1</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8" name="Schemat blokowy: proces 7"/>
          <p:cNvSpPr/>
          <p:nvPr/>
        </p:nvSpPr>
        <p:spPr>
          <a:xfrm>
            <a:off x="7752290" y="397688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FW 2</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9" name="Schemat blokowy: proces 8"/>
          <p:cNvSpPr/>
          <p:nvPr/>
        </p:nvSpPr>
        <p:spPr>
          <a:xfrm>
            <a:off x="9775031" y="397688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SINK 2</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10" name="Łącznik prosty ze strzałką 9"/>
          <p:cNvCxnSpPr>
            <a:stCxn id="5" idx="3"/>
            <a:endCxn id="6" idx="1"/>
          </p:cNvCxnSpPr>
          <p:nvPr/>
        </p:nvCxnSpPr>
        <p:spPr>
          <a:xfrm flipV="1">
            <a:off x="7041179" y="2703707"/>
            <a:ext cx="711111" cy="8174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a:stCxn id="5" idx="3"/>
            <a:endCxn id="8" idx="1"/>
          </p:cNvCxnSpPr>
          <p:nvPr/>
        </p:nvCxnSpPr>
        <p:spPr>
          <a:xfrm>
            <a:off x="7041179" y="3521119"/>
            <a:ext cx="711111" cy="83126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a:stCxn id="6" idx="3"/>
            <a:endCxn id="7" idx="1"/>
          </p:cNvCxnSpPr>
          <p:nvPr/>
        </p:nvCxnSpPr>
        <p:spPr>
          <a:xfrm flipV="1">
            <a:off x="8994644" y="2703706"/>
            <a:ext cx="780387" cy="1"/>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a:stCxn id="8" idx="3"/>
            <a:endCxn id="9" idx="1"/>
          </p:cNvCxnSpPr>
          <p:nvPr/>
        </p:nvCxnSpPr>
        <p:spPr>
          <a:xfrm>
            <a:off x="8994644" y="4352379"/>
            <a:ext cx="780387" cy="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8"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47094" y="1293963"/>
            <a:ext cx="925937" cy="7105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8208" y="5110133"/>
            <a:ext cx="936000" cy="7162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21701" y="5112997"/>
            <a:ext cx="925937" cy="7105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7094" y="1286231"/>
            <a:ext cx="936000" cy="71626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Znalezione obrazy dla zapytania co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815688" y="3176184"/>
            <a:ext cx="338715" cy="338715"/>
          </a:xfrm>
          <a:prstGeom prst="rect">
            <a:avLst/>
          </a:prstGeom>
          <a:noFill/>
          <a:extLst>
            <a:ext uri="{909E8E84-426E-40DD-AFC4-6F175D3DCCD1}">
              <a14:hiddenFill xmlns:a14="http://schemas.microsoft.com/office/drawing/2010/main">
                <a:solidFill>
                  <a:srgbClr val="FFFFFF"/>
                </a:solidFill>
              </a14:hiddenFill>
            </a:ext>
          </a:extLst>
        </p:spPr>
      </p:pic>
      <p:sp>
        <p:nvSpPr>
          <p:cNvPr id="23" name="Symbol zastępczy tekstu 3"/>
          <p:cNvSpPr>
            <a:spLocks noGrp="1"/>
          </p:cNvSpPr>
          <p:nvPr>
            <p:ph type="body" sz="quarter" idx="10"/>
          </p:nvPr>
        </p:nvSpPr>
        <p:spPr>
          <a:xfrm>
            <a:off x="314324" y="1138238"/>
            <a:ext cx="4036003" cy="5170487"/>
          </a:xfrm>
        </p:spPr>
        <p:txBody>
          <a:bodyPr>
            <a:normAutofit/>
          </a:bodyPr>
          <a:lstStyle/>
          <a:p>
            <a:pPr marL="457200" indent="-457200">
              <a:buFont typeface="+mj-lt"/>
              <a:buAutoNum type="arabicPeriod"/>
            </a:pPr>
            <a:r>
              <a:rPr lang="en-US" sz="2000" dirty="0" smtClean="0"/>
              <a:t>Only traffic migrations is possible</a:t>
            </a:r>
          </a:p>
          <a:p>
            <a:pPr marL="457200" indent="-457200">
              <a:buFont typeface="+mj-lt"/>
              <a:buAutoNum type="arabicPeriod"/>
            </a:pPr>
            <a:r>
              <a:rPr lang="en-US" sz="2000" dirty="0" smtClean="0"/>
              <a:t>No </a:t>
            </a:r>
            <a:r>
              <a:rPr lang="en-US" sz="2000" dirty="0" err="1" smtClean="0"/>
              <a:t>ScaleOUT</a:t>
            </a:r>
            <a:r>
              <a:rPr lang="en-US" sz="2000" dirty="0" smtClean="0"/>
              <a:t> and no </a:t>
            </a:r>
            <a:r>
              <a:rPr lang="en-US" sz="2000" dirty="0" err="1" smtClean="0"/>
              <a:t>ScaleIN</a:t>
            </a:r>
            <a:endParaRPr lang="en-US" sz="2000" dirty="0" smtClean="0"/>
          </a:p>
          <a:p>
            <a:pPr lvl="1"/>
            <a:r>
              <a:rPr lang="en-US" sz="1600" dirty="0" smtClean="0"/>
              <a:t>vFW1, vFW2, </a:t>
            </a:r>
            <a:r>
              <a:rPr lang="en-US" sz="1600" dirty="0" err="1" smtClean="0"/>
              <a:t>vSINK</a:t>
            </a:r>
            <a:r>
              <a:rPr lang="en-US" sz="1600" dirty="0" smtClean="0"/>
              <a:t> 1 and </a:t>
            </a:r>
            <a:r>
              <a:rPr lang="en-US" sz="1600" dirty="0" err="1" smtClean="0"/>
              <a:t>vSINK</a:t>
            </a:r>
            <a:r>
              <a:rPr lang="en-US" sz="1600" dirty="0" smtClean="0"/>
              <a:t> 2 already present</a:t>
            </a:r>
          </a:p>
          <a:p>
            <a:pPr lvl="1"/>
            <a:r>
              <a:rPr lang="en-US" sz="1600" dirty="0" smtClean="0"/>
              <a:t>No need to make </a:t>
            </a:r>
            <a:r>
              <a:rPr lang="en-US" sz="1600" dirty="0" err="1" smtClean="0"/>
              <a:t>ScaleIN</a:t>
            </a:r>
            <a:r>
              <a:rPr lang="en-US" sz="1600" dirty="0" smtClean="0"/>
              <a:t>, </a:t>
            </a:r>
            <a:r>
              <a:rPr lang="en-US" sz="1600" dirty="0" err="1" smtClean="0"/>
              <a:t>ScaleO</a:t>
            </a:r>
            <a:r>
              <a:rPr lang="pl-PL" sz="1600" dirty="0" smtClean="0"/>
              <a:t>UT</a:t>
            </a:r>
            <a:endParaRPr lang="en-US" sz="1600" dirty="0" smtClean="0"/>
          </a:p>
          <a:p>
            <a:pPr marL="457200" indent="-457200">
              <a:buFont typeface="+mj-lt"/>
              <a:buAutoNum type="arabicPeriod"/>
            </a:pPr>
            <a:r>
              <a:rPr lang="en-US" sz="2000" dirty="0" smtClean="0"/>
              <a:t>Can be used for</a:t>
            </a:r>
            <a:r>
              <a:rPr lang="pl-PL" sz="2000" dirty="0" smtClean="0"/>
              <a:t> </a:t>
            </a:r>
            <a:r>
              <a:rPr lang="pl-PL" sz="2000" dirty="0" err="1" smtClean="0"/>
              <a:t>simple</a:t>
            </a:r>
            <a:r>
              <a:rPr lang="en-US" sz="2000" dirty="0" smtClean="0"/>
              <a:t> tests of Traffic Distribution</a:t>
            </a:r>
            <a:r>
              <a:rPr lang="pl-PL" sz="2000" dirty="0" smtClean="0"/>
              <a:t> LCM and TD </a:t>
            </a:r>
            <a:r>
              <a:rPr lang="pl-PL" sz="2000" dirty="0" err="1" smtClean="0"/>
              <a:t>Workflow</a:t>
            </a:r>
            <a:endParaRPr lang="en-US" sz="2000" dirty="0" smtClean="0"/>
          </a:p>
          <a:p>
            <a:pPr marL="457200" indent="-457200">
              <a:buFont typeface="+mj-lt"/>
              <a:buAutoNum type="arabicPeriod"/>
            </a:pPr>
            <a:r>
              <a:rPr lang="en-US" sz="2000" dirty="0" err="1" smtClean="0"/>
              <a:t>vFW</a:t>
            </a:r>
            <a:r>
              <a:rPr lang="en-US" sz="2000" dirty="0" smtClean="0"/>
              <a:t> + </a:t>
            </a:r>
            <a:r>
              <a:rPr lang="en-US" sz="2000" dirty="0" err="1" smtClean="0"/>
              <a:t>vSINK</a:t>
            </a:r>
            <a:r>
              <a:rPr lang="en-US" sz="2000" dirty="0" smtClean="0"/>
              <a:t> allows to observe traffic on Dashboard</a:t>
            </a:r>
          </a:p>
          <a:p>
            <a:pPr lvl="1"/>
            <a:r>
              <a:rPr lang="en-US" sz="1600" dirty="0" smtClean="0"/>
              <a:t>Good for demonstrations</a:t>
            </a:r>
          </a:p>
          <a:p>
            <a:pPr lvl="1"/>
            <a:r>
              <a:rPr lang="en-US" sz="1600" dirty="0" smtClean="0"/>
              <a:t>Easy to check distribution</a:t>
            </a:r>
            <a:endParaRPr lang="en-US" sz="1600" dirty="0"/>
          </a:p>
        </p:txBody>
      </p:sp>
      <p:sp>
        <p:nvSpPr>
          <p:cNvPr id="24" name="pole tekstowe 23"/>
          <p:cNvSpPr txBox="1"/>
          <p:nvPr/>
        </p:nvSpPr>
        <p:spPr>
          <a:xfrm>
            <a:off x="5871249" y="3663369"/>
            <a:ext cx="1188036" cy="246221"/>
          </a:xfrm>
          <a:prstGeom prst="rect">
            <a:avLst/>
          </a:prstGeom>
          <a:noFill/>
        </p:spPr>
        <p:txBody>
          <a:bodyPr wrap="square" rtlCol="0">
            <a:spAutoFit/>
          </a:bodyPr>
          <a:lstStyle/>
          <a:p>
            <a:r>
              <a:rPr lang="pl-PL" sz="1000" dirty="0" smtClean="0">
                <a:solidFill>
                  <a:schemeClr val="accent1">
                    <a:lumMod val="50000"/>
                  </a:schemeClr>
                </a:solidFill>
                <a:latin typeface="Arial" panose="020B0604020202020204" pitchFamily="34" charset="0"/>
                <a:cs typeface="Arial" panose="020B0604020202020204" pitchFamily="34" charset="0"/>
              </a:rPr>
              <a:t>DT </a:t>
            </a:r>
            <a:r>
              <a:rPr lang="pl-PL" sz="1000" dirty="0" err="1" smtClean="0">
                <a:solidFill>
                  <a:schemeClr val="accent1">
                    <a:lumMod val="50000"/>
                  </a:schemeClr>
                </a:solidFill>
                <a:latin typeface="Arial" panose="020B0604020202020204" pitchFamily="34" charset="0"/>
                <a:cs typeface="Arial" panose="020B0604020202020204" pitchFamily="34" charset="0"/>
              </a:rPr>
              <a:t>Anchor</a:t>
            </a:r>
            <a:r>
              <a:rPr lang="pl-PL" sz="1000" dirty="0" smtClean="0">
                <a:solidFill>
                  <a:schemeClr val="accent1">
                    <a:lumMod val="50000"/>
                  </a:schemeClr>
                </a:solidFill>
                <a:latin typeface="Arial" panose="020B0604020202020204" pitchFamily="34" charset="0"/>
                <a:cs typeface="Arial" panose="020B0604020202020204" pitchFamily="34" charset="0"/>
              </a:rPr>
              <a:t> Point</a:t>
            </a:r>
            <a:endParaRPr lang="pl-PL" sz="1000" dirty="0">
              <a:solidFill>
                <a:schemeClr val="accent1">
                  <a:lumMod val="50000"/>
                </a:schemeClr>
              </a:solidFill>
              <a:latin typeface="Arial" panose="020B0604020202020204" pitchFamily="34" charset="0"/>
              <a:cs typeface="Arial" panose="020B0604020202020204" pitchFamily="34" charset="0"/>
            </a:endParaRPr>
          </a:p>
        </p:txBody>
      </p:sp>
      <p:sp>
        <p:nvSpPr>
          <p:cNvPr id="25" name="pole tekstowe 24"/>
          <p:cNvSpPr txBox="1"/>
          <p:nvPr/>
        </p:nvSpPr>
        <p:spPr>
          <a:xfrm>
            <a:off x="9729765" y="2829719"/>
            <a:ext cx="1369785" cy="246221"/>
          </a:xfrm>
          <a:prstGeom prst="rect">
            <a:avLst/>
          </a:prstGeom>
          <a:noFill/>
        </p:spPr>
        <p:txBody>
          <a:bodyPr wrap="square" rtlCol="0">
            <a:spAutoFit/>
          </a:bodyPr>
          <a:lstStyle/>
          <a:p>
            <a:r>
              <a:rPr lang="pl-PL" sz="1000" dirty="0" smtClean="0">
                <a:solidFill>
                  <a:schemeClr val="accent1">
                    <a:lumMod val="50000"/>
                  </a:schemeClr>
                </a:solidFill>
                <a:latin typeface="Arial" panose="020B0604020202020204" pitchFamily="34" charset="0"/>
                <a:cs typeface="Arial" panose="020B0604020202020204" pitchFamily="34" charset="0"/>
              </a:rPr>
              <a:t>DT </a:t>
            </a:r>
            <a:r>
              <a:rPr lang="pl-PL" sz="1000" dirty="0" err="1" smtClean="0">
                <a:solidFill>
                  <a:schemeClr val="accent1">
                    <a:lumMod val="50000"/>
                  </a:schemeClr>
                </a:solidFill>
                <a:latin typeface="Arial" panose="020B0604020202020204" pitchFamily="34" charset="0"/>
                <a:cs typeface="Arial" panose="020B0604020202020204" pitchFamily="34" charset="0"/>
              </a:rPr>
              <a:t>Destination</a:t>
            </a:r>
            <a:r>
              <a:rPr lang="pl-PL" sz="1000" dirty="0" smtClean="0">
                <a:solidFill>
                  <a:schemeClr val="accent1">
                    <a:lumMod val="50000"/>
                  </a:schemeClr>
                </a:solidFill>
                <a:latin typeface="Arial" panose="020B0604020202020204" pitchFamily="34" charset="0"/>
                <a:cs typeface="Arial" panose="020B0604020202020204" pitchFamily="34" charset="0"/>
              </a:rPr>
              <a:t> Point</a:t>
            </a:r>
            <a:endParaRPr lang="pl-PL" sz="1000" dirty="0">
              <a:solidFill>
                <a:schemeClr val="accent1">
                  <a:lumMod val="50000"/>
                </a:schemeClr>
              </a:solidFill>
              <a:latin typeface="Arial" panose="020B0604020202020204" pitchFamily="34" charset="0"/>
              <a:cs typeface="Arial" panose="020B0604020202020204" pitchFamily="34" charset="0"/>
            </a:endParaRPr>
          </a:p>
        </p:txBody>
      </p:sp>
      <p:sp>
        <p:nvSpPr>
          <p:cNvPr id="27" name="pole tekstowe 26"/>
          <p:cNvSpPr txBox="1"/>
          <p:nvPr/>
        </p:nvSpPr>
        <p:spPr>
          <a:xfrm>
            <a:off x="7691235" y="2847824"/>
            <a:ext cx="1369785" cy="246221"/>
          </a:xfrm>
          <a:prstGeom prst="rect">
            <a:avLst/>
          </a:prstGeom>
          <a:noFill/>
        </p:spPr>
        <p:txBody>
          <a:bodyPr wrap="square" rtlCol="0">
            <a:spAutoFit/>
          </a:bodyPr>
          <a:lstStyle/>
          <a:p>
            <a:r>
              <a:rPr lang="pl-PL" sz="1000" dirty="0" smtClean="0">
                <a:solidFill>
                  <a:schemeClr val="accent1">
                    <a:lumMod val="50000"/>
                  </a:schemeClr>
                </a:solidFill>
                <a:latin typeface="Arial" panose="020B0604020202020204" pitchFamily="34" charset="0"/>
                <a:cs typeface="Arial" panose="020B0604020202020204" pitchFamily="34" charset="0"/>
              </a:rPr>
              <a:t>DT </a:t>
            </a:r>
            <a:r>
              <a:rPr lang="pl-PL" sz="1000" dirty="0" err="1" smtClean="0">
                <a:solidFill>
                  <a:schemeClr val="accent1">
                    <a:lumMod val="50000"/>
                  </a:schemeClr>
                </a:solidFill>
                <a:latin typeface="Arial" panose="020B0604020202020204" pitchFamily="34" charset="0"/>
                <a:cs typeface="Arial" panose="020B0604020202020204" pitchFamily="34" charset="0"/>
              </a:rPr>
              <a:t>Destination</a:t>
            </a:r>
            <a:r>
              <a:rPr lang="pl-PL" sz="1000" dirty="0" smtClean="0">
                <a:solidFill>
                  <a:schemeClr val="accent1">
                    <a:lumMod val="50000"/>
                  </a:schemeClr>
                </a:solidFill>
                <a:latin typeface="Arial" panose="020B0604020202020204" pitchFamily="34" charset="0"/>
                <a:cs typeface="Arial" panose="020B0604020202020204" pitchFamily="34" charset="0"/>
              </a:rPr>
              <a:t> Point</a:t>
            </a:r>
            <a:endParaRPr lang="pl-PL" sz="1000" dirty="0">
              <a:solidFill>
                <a:schemeClr val="accent1">
                  <a:lumMod val="50000"/>
                </a:schemeClr>
              </a:solidFill>
              <a:latin typeface="Arial" panose="020B0604020202020204" pitchFamily="34" charset="0"/>
              <a:cs typeface="Arial" panose="020B0604020202020204" pitchFamily="34" charset="0"/>
            </a:endParaRPr>
          </a:p>
        </p:txBody>
      </p:sp>
      <p:sp>
        <p:nvSpPr>
          <p:cNvPr id="29" name="Objaśnienie liniowe 1 28"/>
          <p:cNvSpPr/>
          <p:nvPr/>
        </p:nvSpPr>
        <p:spPr>
          <a:xfrm>
            <a:off x="4891391" y="5397275"/>
            <a:ext cx="1980463" cy="781852"/>
          </a:xfrm>
          <a:prstGeom prst="borderCallout1">
            <a:avLst>
              <a:gd name="adj1" fmla="val -14627"/>
              <a:gd name="adj2" fmla="val 81396"/>
              <a:gd name="adj3" fmla="val -174726"/>
              <a:gd name="adj4" fmla="val 96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We have to change next hop (</a:t>
            </a:r>
            <a:r>
              <a:rPr lang="en-US" sz="1200" dirty="0" err="1" smtClean="0"/>
              <a:t>vFW</a:t>
            </a:r>
            <a:r>
              <a:rPr lang="en-US" sz="1200" dirty="0" smtClean="0"/>
              <a:t> IP) AND destination (SINK IP) to perform Traffic Migration</a:t>
            </a:r>
            <a:endParaRPr lang="en-US" sz="1200" dirty="0"/>
          </a:p>
        </p:txBody>
      </p:sp>
    </p:spTree>
    <p:extLst>
      <p:ext uri="{BB962C8B-B14F-4D97-AF65-F5344CB8AC3E}">
        <p14:creationId xmlns:p14="http://schemas.microsoft.com/office/powerpoint/2010/main" val="336892800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0" presetClass="exit" presetSubtype="0" fill="hold" nodeType="withEffect">
                                  <p:stCondLst>
                                    <p:cond delay="0"/>
                                  </p:stCondLst>
                                  <p:childTnLst>
                                    <p:animEffect transition="out" filter="fad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0" presetClass="exit" presetSubtype="0" fill="hold" nodeType="withEffect">
                                  <p:stCondLst>
                                    <p:cond delay="0"/>
                                  </p:stCondLst>
                                  <p:childTnLst>
                                    <p:animEffect transition="out" filter="fade">
                                      <p:cBhvr>
                                        <p:cTn id="28" dur="500"/>
                                        <p:tgtEl>
                                          <p:spTgt spid="20"/>
                                        </p:tgtEl>
                                      </p:cBhvr>
                                    </p:animEffect>
                                    <p:set>
                                      <p:cBhvr>
                                        <p:cTn id="29" dur="1" fill="hold">
                                          <p:stCondLst>
                                            <p:cond delay="499"/>
                                          </p:stCondLst>
                                        </p:cTn>
                                        <p:tgtEl>
                                          <p:spTgt spid="20"/>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21"/>
                                        </p:tgtEl>
                                      </p:cBhvr>
                                    </p:animEffect>
                                    <p:set>
                                      <p:cBhvr>
                                        <p:cTn id="3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ytuł 2"/>
          <p:cNvSpPr>
            <a:spLocks noGrp="1"/>
          </p:cNvSpPr>
          <p:nvPr>
            <p:ph type="title"/>
          </p:nvPr>
        </p:nvSpPr>
        <p:spPr>
          <a:xfrm>
            <a:off x="314960" y="197831"/>
            <a:ext cx="12021275" cy="538770"/>
          </a:xfrm>
        </p:spPr>
        <p:txBody>
          <a:bodyPr>
            <a:normAutofit/>
          </a:bodyPr>
          <a:lstStyle/>
          <a:p>
            <a:r>
              <a:rPr lang="pl-PL" sz="2800" dirty="0" err="1" smtClean="0"/>
              <a:t>vLB</a:t>
            </a:r>
            <a:r>
              <a:rPr lang="pl-PL" sz="2800" dirty="0" smtClean="0"/>
              <a:t>/</a:t>
            </a:r>
            <a:r>
              <a:rPr lang="pl-PL" sz="2800" dirty="0" err="1" smtClean="0"/>
              <a:t>vDNS</a:t>
            </a:r>
            <a:r>
              <a:rPr lang="pl-PL" sz="2800" dirty="0" smtClean="0"/>
              <a:t> </a:t>
            </a:r>
            <a:r>
              <a:rPr lang="pl-PL" sz="2800" dirty="0"/>
              <a:t>– Test Case for </a:t>
            </a:r>
            <a:r>
              <a:rPr lang="pl-PL" sz="2800" dirty="0" err="1" smtClean="0"/>
              <a:t>Scale</a:t>
            </a:r>
            <a:r>
              <a:rPr lang="pl-PL" sz="2800" dirty="0" smtClean="0"/>
              <a:t> </a:t>
            </a:r>
            <a:r>
              <a:rPr lang="pl-PL" sz="2800" dirty="0"/>
              <a:t>and </a:t>
            </a:r>
            <a:r>
              <a:rPr lang="pl-PL" sz="2800" dirty="0" err="1"/>
              <a:t>Change</a:t>
            </a:r>
            <a:r>
              <a:rPr lang="pl-PL" sz="2800" dirty="0"/>
              <a:t> </a:t>
            </a:r>
            <a:r>
              <a:rPr lang="pl-PL" sz="2800" dirty="0" smtClean="0"/>
              <a:t>Management (</a:t>
            </a:r>
            <a:r>
              <a:rPr lang="en-US" sz="2800" dirty="0"/>
              <a:t>El </a:t>
            </a:r>
            <a:r>
              <a:rPr lang="en-US" sz="2800" dirty="0" smtClean="0"/>
              <a:t>Alto</a:t>
            </a:r>
            <a:r>
              <a:rPr lang="pl-PL" sz="2800" dirty="0" smtClean="0"/>
              <a:t>?)</a:t>
            </a:r>
            <a:endParaRPr lang="pl-PL" sz="2800" dirty="0"/>
          </a:p>
        </p:txBody>
      </p:sp>
      <p:sp>
        <p:nvSpPr>
          <p:cNvPr id="5" name="Schemat blokowy: proces 4"/>
          <p:cNvSpPr/>
          <p:nvPr/>
        </p:nvSpPr>
        <p:spPr>
          <a:xfrm>
            <a:off x="7835750" y="314562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LB</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6" name="Schemat blokowy: proces 5"/>
          <p:cNvSpPr/>
          <p:nvPr/>
        </p:nvSpPr>
        <p:spPr>
          <a:xfrm>
            <a:off x="9789215" y="2328213"/>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DNS 1</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7" name="Schemat blokowy: proces 6"/>
          <p:cNvSpPr/>
          <p:nvPr/>
        </p:nvSpPr>
        <p:spPr>
          <a:xfrm>
            <a:off x="9789215" y="397688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DNS 2</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8" name="Łącznik prosty ze strzałką 7"/>
          <p:cNvCxnSpPr>
            <a:stCxn id="5" idx="3"/>
            <a:endCxn id="6" idx="1"/>
          </p:cNvCxnSpPr>
          <p:nvPr/>
        </p:nvCxnSpPr>
        <p:spPr>
          <a:xfrm flipV="1">
            <a:off x="9078104" y="2703707"/>
            <a:ext cx="711111" cy="8174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Łącznik prosty ze strzałką 8"/>
          <p:cNvCxnSpPr>
            <a:stCxn id="5" idx="3"/>
            <a:endCxn id="7" idx="1"/>
          </p:cNvCxnSpPr>
          <p:nvPr/>
        </p:nvCxnSpPr>
        <p:spPr>
          <a:xfrm>
            <a:off x="9078104" y="3521119"/>
            <a:ext cx="711111" cy="83126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 name="Picture 6" descr="Znalezione obrazy dla zapytania cog"/>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852613" y="3176184"/>
            <a:ext cx="338715" cy="338715"/>
          </a:xfrm>
          <a:prstGeom prst="rect">
            <a:avLst/>
          </a:prstGeom>
          <a:noFill/>
          <a:extLst>
            <a:ext uri="{909E8E84-426E-40DD-AFC4-6F175D3DCCD1}">
              <a14:hiddenFill xmlns:a14="http://schemas.microsoft.com/office/drawing/2010/main">
                <a:solidFill>
                  <a:srgbClr val="FFFFFF"/>
                </a:solidFill>
              </a14:hiddenFill>
            </a:ext>
          </a:extLst>
        </p:spPr>
      </p:pic>
      <p:sp>
        <p:nvSpPr>
          <p:cNvPr id="11" name="Schemat blokowy: proces 10"/>
          <p:cNvSpPr/>
          <p:nvPr/>
        </p:nvSpPr>
        <p:spPr>
          <a:xfrm>
            <a:off x="5845025" y="3147237"/>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l-PL" sz="2000" b="1" spc="50" dirty="0" smtClean="0">
                <a:ln w="11430"/>
                <a:solidFill>
                  <a:schemeClr val="tx1">
                    <a:lumMod val="95000"/>
                    <a:lumOff val="5000"/>
                  </a:schemeClr>
                </a:solidFill>
                <a:effectLst>
                  <a:outerShdw blurRad="76200" dist="50800" dir="5400000" algn="tl" rotWithShape="0">
                    <a:srgbClr val="000000">
                      <a:alpha val="65000"/>
                    </a:srgbClr>
                  </a:outerShdw>
                </a:effectLst>
              </a:rPr>
              <a:t>PKG</a:t>
            </a:r>
            <a:endParaRPr lang="pl-PL"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12" name="Łącznik prosty ze strzałką 11"/>
          <p:cNvCxnSpPr>
            <a:stCxn id="11" idx="3"/>
            <a:endCxn id="5" idx="1"/>
          </p:cNvCxnSpPr>
          <p:nvPr/>
        </p:nvCxnSpPr>
        <p:spPr>
          <a:xfrm flipV="1">
            <a:off x="7087379" y="3521119"/>
            <a:ext cx="748371" cy="16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Symbol zastępczy tekstu 3"/>
          <p:cNvSpPr>
            <a:spLocks noGrp="1"/>
          </p:cNvSpPr>
          <p:nvPr>
            <p:ph type="body" sz="quarter" idx="10"/>
          </p:nvPr>
        </p:nvSpPr>
        <p:spPr>
          <a:xfrm>
            <a:off x="314324" y="1138238"/>
            <a:ext cx="3949858" cy="5170487"/>
          </a:xfrm>
        </p:spPr>
        <p:txBody>
          <a:bodyPr>
            <a:normAutofit/>
          </a:bodyPr>
          <a:lstStyle/>
          <a:p>
            <a:pPr marL="457200" indent="-457200">
              <a:buFont typeface="+mj-lt"/>
              <a:buAutoNum type="arabicPeriod"/>
            </a:pPr>
            <a:r>
              <a:rPr lang="en-US" sz="2000" dirty="0" smtClean="0"/>
              <a:t>LB allows to Distribute Traffic </a:t>
            </a:r>
          </a:p>
          <a:p>
            <a:pPr marL="457200" indent="-457200">
              <a:buFont typeface="+mj-lt"/>
              <a:buAutoNum type="arabicPeriod"/>
            </a:pPr>
            <a:r>
              <a:rPr lang="en-US" sz="2000" dirty="0" err="1" smtClean="0"/>
              <a:t>ScaleOut</a:t>
            </a:r>
            <a:r>
              <a:rPr lang="pl-PL" sz="2000" dirty="0" smtClean="0"/>
              <a:t> </a:t>
            </a:r>
            <a:r>
              <a:rPr lang="pl-PL" sz="2000" dirty="0" err="1" smtClean="0"/>
              <a:t>used</a:t>
            </a:r>
            <a:endParaRPr lang="en-US" sz="2000" dirty="0" smtClean="0"/>
          </a:p>
          <a:p>
            <a:pPr lvl="1"/>
            <a:r>
              <a:rPr lang="en-US" sz="1600" dirty="0" smtClean="0"/>
              <a:t>New Instance of </a:t>
            </a:r>
            <a:r>
              <a:rPr lang="en-US" sz="1600" dirty="0" err="1" smtClean="0"/>
              <a:t>vDNS</a:t>
            </a:r>
            <a:endParaRPr lang="en-US" sz="1600" dirty="0" smtClean="0"/>
          </a:p>
          <a:p>
            <a:pPr lvl="1"/>
            <a:r>
              <a:rPr lang="en-US" sz="1600" dirty="0" err="1" smtClean="0"/>
              <a:t>vDNS</a:t>
            </a:r>
            <a:r>
              <a:rPr lang="en-US" sz="1600" dirty="0" smtClean="0"/>
              <a:t> 2 in can have different version than </a:t>
            </a:r>
            <a:r>
              <a:rPr lang="en-US" sz="1600" dirty="0" err="1" smtClean="0"/>
              <a:t>vDNS</a:t>
            </a:r>
            <a:r>
              <a:rPr lang="en-US" sz="1600" dirty="0" smtClean="0"/>
              <a:t> 1</a:t>
            </a:r>
          </a:p>
          <a:p>
            <a:pPr lvl="1"/>
            <a:r>
              <a:rPr lang="en-US" sz="1600" dirty="0" smtClean="0"/>
              <a:t>Extra step req. for DT test</a:t>
            </a:r>
          </a:p>
          <a:p>
            <a:pPr marL="457200" indent="-457200">
              <a:buFont typeface="+mj-lt"/>
              <a:buAutoNum type="arabicPeriod"/>
            </a:pPr>
            <a:r>
              <a:rPr lang="en-US" sz="2000" dirty="0" err="1" smtClean="0"/>
              <a:t>ScaleOut</a:t>
            </a:r>
            <a:r>
              <a:rPr lang="en-US" sz="2000" dirty="0" smtClean="0"/>
              <a:t> + </a:t>
            </a:r>
            <a:r>
              <a:rPr lang="en-US" sz="2000" dirty="0" err="1" smtClean="0"/>
              <a:t>ScaleIn</a:t>
            </a:r>
            <a:r>
              <a:rPr lang="en-US" sz="2000" dirty="0" smtClean="0"/>
              <a:t> allows to realize </a:t>
            </a:r>
            <a:r>
              <a:rPr lang="en-US" sz="2000" dirty="0" smtClean="0">
                <a:solidFill>
                  <a:srgbClr val="FF0000"/>
                </a:solidFill>
              </a:rPr>
              <a:t>Build and Replace Software Upgrade Scenario</a:t>
            </a:r>
          </a:p>
          <a:p>
            <a:pPr marL="457200" indent="-457200">
              <a:buFont typeface="+mj-lt"/>
              <a:buAutoNum type="arabicPeriod"/>
            </a:pPr>
            <a:r>
              <a:rPr lang="en-US" sz="2000" dirty="0" smtClean="0"/>
              <a:t>It is not so easy to show result of Traffic Distribution</a:t>
            </a:r>
          </a:p>
          <a:p>
            <a:pPr lvl="1"/>
            <a:r>
              <a:rPr lang="en-US" sz="1600" dirty="0" smtClean="0"/>
              <a:t>Lack of dedicated Dashboard</a:t>
            </a:r>
          </a:p>
          <a:p>
            <a:pPr lvl="1"/>
            <a:r>
              <a:rPr lang="en-US" sz="1600" dirty="0" smtClean="0"/>
              <a:t>Not so nice for demonstrations</a:t>
            </a:r>
          </a:p>
          <a:p>
            <a:pPr lvl="1"/>
            <a:r>
              <a:rPr lang="en-US" sz="1600" dirty="0" smtClean="0"/>
              <a:t>Need to monitor traffic in DNS</a:t>
            </a:r>
          </a:p>
        </p:txBody>
      </p:sp>
      <p:sp>
        <p:nvSpPr>
          <p:cNvPr id="15" name="pole tekstowe 14"/>
          <p:cNvSpPr txBox="1"/>
          <p:nvPr/>
        </p:nvSpPr>
        <p:spPr>
          <a:xfrm>
            <a:off x="7890068" y="3677550"/>
            <a:ext cx="1188036" cy="246221"/>
          </a:xfrm>
          <a:prstGeom prst="rect">
            <a:avLst/>
          </a:prstGeom>
          <a:noFill/>
        </p:spPr>
        <p:txBody>
          <a:bodyPr wrap="square" rtlCol="0">
            <a:spAutoFit/>
          </a:bodyPr>
          <a:lstStyle/>
          <a:p>
            <a:r>
              <a:rPr lang="pl-PL" sz="1000" dirty="0" smtClean="0">
                <a:solidFill>
                  <a:schemeClr val="accent1">
                    <a:lumMod val="50000"/>
                  </a:schemeClr>
                </a:solidFill>
                <a:latin typeface="Arial" panose="020B0604020202020204" pitchFamily="34" charset="0"/>
                <a:cs typeface="Arial" panose="020B0604020202020204" pitchFamily="34" charset="0"/>
              </a:rPr>
              <a:t>DT </a:t>
            </a:r>
            <a:r>
              <a:rPr lang="pl-PL" sz="1000" dirty="0" err="1" smtClean="0">
                <a:solidFill>
                  <a:schemeClr val="accent1">
                    <a:lumMod val="50000"/>
                  </a:schemeClr>
                </a:solidFill>
                <a:latin typeface="Arial" panose="020B0604020202020204" pitchFamily="34" charset="0"/>
                <a:cs typeface="Arial" panose="020B0604020202020204" pitchFamily="34" charset="0"/>
              </a:rPr>
              <a:t>Anchor</a:t>
            </a:r>
            <a:r>
              <a:rPr lang="pl-PL" sz="1000" dirty="0" smtClean="0">
                <a:solidFill>
                  <a:schemeClr val="accent1">
                    <a:lumMod val="50000"/>
                  </a:schemeClr>
                </a:solidFill>
                <a:latin typeface="Arial" panose="020B0604020202020204" pitchFamily="34" charset="0"/>
                <a:cs typeface="Arial" panose="020B0604020202020204" pitchFamily="34" charset="0"/>
              </a:rPr>
              <a:t> Point</a:t>
            </a:r>
            <a:endParaRPr lang="pl-PL" sz="1000" dirty="0">
              <a:solidFill>
                <a:schemeClr val="accent1">
                  <a:lumMod val="50000"/>
                </a:schemeClr>
              </a:solidFill>
              <a:latin typeface="Arial" panose="020B0604020202020204" pitchFamily="34" charset="0"/>
              <a:cs typeface="Arial" panose="020B0604020202020204" pitchFamily="34" charset="0"/>
            </a:endParaRPr>
          </a:p>
        </p:txBody>
      </p:sp>
      <p:sp>
        <p:nvSpPr>
          <p:cNvPr id="16" name="pole tekstowe 15"/>
          <p:cNvSpPr txBox="1"/>
          <p:nvPr/>
        </p:nvSpPr>
        <p:spPr>
          <a:xfrm>
            <a:off x="9720712" y="2829719"/>
            <a:ext cx="1396945" cy="246221"/>
          </a:xfrm>
          <a:prstGeom prst="rect">
            <a:avLst/>
          </a:prstGeom>
          <a:noFill/>
        </p:spPr>
        <p:txBody>
          <a:bodyPr wrap="square" rtlCol="0">
            <a:spAutoFit/>
          </a:bodyPr>
          <a:lstStyle/>
          <a:p>
            <a:r>
              <a:rPr lang="pl-PL" sz="1000" dirty="0" smtClean="0">
                <a:solidFill>
                  <a:schemeClr val="accent1">
                    <a:lumMod val="50000"/>
                  </a:schemeClr>
                </a:solidFill>
                <a:latin typeface="Arial" panose="020B0604020202020204" pitchFamily="34" charset="0"/>
                <a:cs typeface="Arial" panose="020B0604020202020204" pitchFamily="34" charset="0"/>
              </a:rPr>
              <a:t>DT </a:t>
            </a:r>
            <a:r>
              <a:rPr lang="pl-PL" sz="1000" dirty="0" err="1" smtClean="0">
                <a:solidFill>
                  <a:schemeClr val="accent1">
                    <a:lumMod val="50000"/>
                  </a:schemeClr>
                </a:solidFill>
                <a:latin typeface="Arial" panose="020B0604020202020204" pitchFamily="34" charset="0"/>
                <a:cs typeface="Arial" panose="020B0604020202020204" pitchFamily="34" charset="0"/>
              </a:rPr>
              <a:t>Destination</a:t>
            </a:r>
            <a:r>
              <a:rPr lang="pl-PL" sz="1000" dirty="0" smtClean="0">
                <a:solidFill>
                  <a:schemeClr val="accent1">
                    <a:lumMod val="50000"/>
                  </a:schemeClr>
                </a:solidFill>
                <a:latin typeface="Arial" panose="020B0604020202020204" pitchFamily="34" charset="0"/>
                <a:cs typeface="Arial" panose="020B0604020202020204" pitchFamily="34" charset="0"/>
              </a:rPr>
              <a:t> Point</a:t>
            </a:r>
            <a:endParaRPr lang="pl-PL" sz="10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342281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0" presetClass="exit" presetSubtype="0" fill="hold"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ytuł 2"/>
          <p:cNvSpPr>
            <a:spLocks noGrp="1"/>
          </p:cNvSpPr>
          <p:nvPr>
            <p:ph type="title"/>
          </p:nvPr>
        </p:nvSpPr>
        <p:spPr>
          <a:xfrm>
            <a:off x="314960" y="197831"/>
            <a:ext cx="11972290" cy="538770"/>
          </a:xfrm>
        </p:spPr>
        <p:txBody>
          <a:bodyPr>
            <a:normAutofit/>
          </a:bodyPr>
          <a:lstStyle/>
          <a:p>
            <a:r>
              <a:rPr lang="en-US" sz="2800" dirty="0" err="1" smtClean="0"/>
              <a:t>vLB</a:t>
            </a:r>
            <a:r>
              <a:rPr lang="en-US" sz="2800" dirty="0" smtClean="0"/>
              <a:t>/</a:t>
            </a:r>
            <a:r>
              <a:rPr lang="en-US" sz="2800" dirty="0" err="1" smtClean="0"/>
              <a:t>vFW</a:t>
            </a:r>
            <a:r>
              <a:rPr lang="en-US" sz="2800" dirty="0" smtClean="0"/>
              <a:t> – Test Case for Scale and Change Management</a:t>
            </a:r>
            <a:r>
              <a:rPr lang="pl-PL" sz="2800" dirty="0" smtClean="0"/>
              <a:t> (</a:t>
            </a:r>
            <a:r>
              <a:rPr lang="en-US" sz="2800" dirty="0"/>
              <a:t>El </a:t>
            </a:r>
            <a:r>
              <a:rPr lang="en-US" sz="2800" dirty="0" smtClean="0"/>
              <a:t>Alto</a:t>
            </a:r>
            <a:r>
              <a:rPr lang="pl-PL" sz="2800" dirty="0" smtClean="0"/>
              <a:t>?)</a:t>
            </a:r>
            <a:endParaRPr lang="en-US" sz="2800" dirty="0"/>
          </a:p>
        </p:txBody>
      </p:sp>
      <p:sp>
        <p:nvSpPr>
          <p:cNvPr id="5" name="Schemat blokowy: proces 4"/>
          <p:cNvSpPr/>
          <p:nvPr/>
        </p:nvSpPr>
        <p:spPr>
          <a:xfrm>
            <a:off x="6649807" y="314562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LB/NAT</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6" name="Schemat blokowy: proces 5"/>
          <p:cNvSpPr/>
          <p:nvPr/>
        </p:nvSpPr>
        <p:spPr>
          <a:xfrm>
            <a:off x="8603272" y="2328213"/>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FW 1</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7" name="Schemat blokowy: proces 6"/>
          <p:cNvSpPr/>
          <p:nvPr/>
        </p:nvSpPr>
        <p:spPr>
          <a:xfrm>
            <a:off x="10626013" y="2328212"/>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SINK 1</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8" name="Schemat blokowy: proces 7"/>
          <p:cNvSpPr/>
          <p:nvPr/>
        </p:nvSpPr>
        <p:spPr>
          <a:xfrm>
            <a:off x="8603272" y="397688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FW 2</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sp>
        <p:nvSpPr>
          <p:cNvPr id="9" name="Schemat blokowy: proces 8"/>
          <p:cNvSpPr/>
          <p:nvPr/>
        </p:nvSpPr>
        <p:spPr>
          <a:xfrm>
            <a:off x="10626013" y="3976885"/>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SINK 2</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10" name="Łącznik prosty ze strzałką 9"/>
          <p:cNvCxnSpPr>
            <a:stCxn id="5" idx="3"/>
            <a:endCxn id="6" idx="1"/>
          </p:cNvCxnSpPr>
          <p:nvPr/>
        </p:nvCxnSpPr>
        <p:spPr>
          <a:xfrm flipV="1">
            <a:off x="7892161" y="2703707"/>
            <a:ext cx="711111" cy="8174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Łącznik prosty ze strzałką 10"/>
          <p:cNvCxnSpPr>
            <a:stCxn id="5" idx="3"/>
            <a:endCxn id="8" idx="1"/>
          </p:cNvCxnSpPr>
          <p:nvPr/>
        </p:nvCxnSpPr>
        <p:spPr>
          <a:xfrm>
            <a:off x="7892161" y="3521119"/>
            <a:ext cx="711111" cy="83126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Łącznik prosty ze strzałką 11"/>
          <p:cNvCxnSpPr>
            <a:stCxn id="6" idx="3"/>
            <a:endCxn id="7" idx="1"/>
          </p:cNvCxnSpPr>
          <p:nvPr/>
        </p:nvCxnSpPr>
        <p:spPr>
          <a:xfrm flipV="1">
            <a:off x="9845626" y="2703706"/>
            <a:ext cx="780387" cy="1"/>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a:stCxn id="8" idx="3"/>
            <a:endCxn id="9" idx="1"/>
          </p:cNvCxnSpPr>
          <p:nvPr/>
        </p:nvCxnSpPr>
        <p:spPr>
          <a:xfrm>
            <a:off x="9845626" y="4352379"/>
            <a:ext cx="780387" cy="0"/>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8"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8076" y="1293963"/>
            <a:ext cx="925937" cy="7105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79190" y="5110133"/>
            <a:ext cx="936000" cy="7162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trello-attachments.s3.amazonaws.com/5a4e1aad51c92127c746bf25/5b9126de54562a5f4dca122f/fce2b47b7caa161a0aecfc667cb3e1b3/no-traf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72683" y="5112997"/>
            <a:ext cx="925937" cy="7105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https://trello-attachments.s3.amazonaws.com/5a4e1aad51c92127c746bf25/5b9126de54562a5f4dca122f/e59366c7ac7d71c55beea289225f973e/full-traffi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07129" y="1286231"/>
            <a:ext cx="936000" cy="71626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Znalezione obrazy dla zapytania co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666670" y="3112813"/>
            <a:ext cx="338715" cy="338715"/>
          </a:xfrm>
          <a:prstGeom prst="rect">
            <a:avLst/>
          </a:prstGeom>
          <a:noFill/>
          <a:extLst>
            <a:ext uri="{909E8E84-426E-40DD-AFC4-6F175D3DCCD1}">
              <a14:hiddenFill xmlns:a14="http://schemas.microsoft.com/office/drawing/2010/main">
                <a:solidFill>
                  <a:srgbClr val="FFFFFF"/>
                </a:solidFill>
              </a14:hiddenFill>
            </a:ext>
          </a:extLst>
        </p:spPr>
      </p:pic>
      <p:sp>
        <p:nvSpPr>
          <p:cNvPr id="25" name="Schemat blokowy: proces 24"/>
          <p:cNvSpPr/>
          <p:nvPr/>
        </p:nvSpPr>
        <p:spPr>
          <a:xfrm>
            <a:off x="4659082" y="3147237"/>
            <a:ext cx="1242354" cy="750987"/>
          </a:xfrm>
          <a:prstGeom prst="flowChartProcess">
            <a:avLst/>
          </a:prstGeom>
          <a:ln cap="rnd">
            <a:noFill/>
            <a:round/>
          </a:ln>
          <a:effectLst>
            <a:glow rad="635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000" b="1" spc="50" dirty="0" smtClean="0">
                <a:ln w="11430"/>
                <a:solidFill>
                  <a:schemeClr val="tx1">
                    <a:lumMod val="95000"/>
                    <a:lumOff val="5000"/>
                  </a:schemeClr>
                </a:solidFill>
                <a:effectLst>
                  <a:outerShdw blurRad="76200" dist="50800" dir="5400000" algn="tl" rotWithShape="0">
                    <a:srgbClr val="000000">
                      <a:alpha val="65000"/>
                    </a:srgbClr>
                  </a:outerShdw>
                </a:effectLst>
              </a:rPr>
              <a:t>PKG</a:t>
            </a:r>
            <a:endParaRPr lang="en-US" sz="2000" b="1" spc="50" dirty="0">
              <a:ln w="11430"/>
              <a:solidFill>
                <a:schemeClr val="tx1">
                  <a:lumMod val="95000"/>
                  <a:lumOff val="5000"/>
                </a:schemeClr>
              </a:solidFill>
              <a:effectLst>
                <a:outerShdw blurRad="76200" dist="50800" dir="5400000" algn="tl" rotWithShape="0">
                  <a:srgbClr val="000000">
                    <a:alpha val="65000"/>
                  </a:srgbClr>
                </a:outerShdw>
              </a:effectLst>
            </a:endParaRPr>
          </a:p>
        </p:txBody>
      </p:sp>
      <p:cxnSp>
        <p:nvCxnSpPr>
          <p:cNvPr id="27" name="Łącznik prosty ze strzałką 26"/>
          <p:cNvCxnSpPr>
            <a:stCxn id="25" idx="3"/>
            <a:endCxn id="5" idx="1"/>
          </p:cNvCxnSpPr>
          <p:nvPr/>
        </p:nvCxnSpPr>
        <p:spPr>
          <a:xfrm flipV="1">
            <a:off x="5901436" y="3521119"/>
            <a:ext cx="748371" cy="1612"/>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Symbol zastępczy tekstu 3"/>
          <p:cNvSpPr>
            <a:spLocks noGrp="1"/>
          </p:cNvSpPr>
          <p:nvPr>
            <p:ph type="body" sz="quarter" idx="10"/>
          </p:nvPr>
        </p:nvSpPr>
        <p:spPr>
          <a:xfrm>
            <a:off x="314324" y="1138238"/>
            <a:ext cx="3949858" cy="5170487"/>
          </a:xfrm>
        </p:spPr>
        <p:txBody>
          <a:bodyPr>
            <a:normAutofit fontScale="92500"/>
          </a:bodyPr>
          <a:lstStyle/>
          <a:p>
            <a:pPr marL="457200" indent="-457200">
              <a:buFont typeface="+mj-lt"/>
              <a:buAutoNum type="arabicPeriod"/>
            </a:pPr>
            <a:r>
              <a:rPr lang="en-US" sz="2200" dirty="0" smtClean="0"/>
              <a:t>LB allows to distribute traffic</a:t>
            </a:r>
          </a:p>
          <a:p>
            <a:pPr marL="457200" indent="-457200">
              <a:buFont typeface="+mj-lt"/>
              <a:buAutoNum type="arabicPeriod"/>
            </a:pPr>
            <a:r>
              <a:rPr lang="en-US" sz="2200" dirty="0" smtClean="0"/>
              <a:t>NAT allows to change destination for PKG </a:t>
            </a:r>
          </a:p>
          <a:p>
            <a:pPr marL="457200" indent="-457200">
              <a:buFont typeface="+mj-lt"/>
              <a:buAutoNum type="arabicPeriod"/>
            </a:pPr>
            <a:r>
              <a:rPr lang="en-US" sz="2200" dirty="0" err="1" smtClean="0"/>
              <a:t>ScaleOut</a:t>
            </a:r>
            <a:r>
              <a:rPr lang="pl-PL" sz="2200" dirty="0" smtClean="0"/>
              <a:t> </a:t>
            </a:r>
            <a:r>
              <a:rPr lang="pl-PL" sz="2200" dirty="0" err="1" smtClean="0"/>
              <a:t>used</a:t>
            </a:r>
            <a:endParaRPr lang="en-US" sz="2200" dirty="0" smtClean="0"/>
          </a:p>
          <a:p>
            <a:pPr lvl="1"/>
            <a:r>
              <a:rPr lang="en-US" sz="1800" dirty="0" smtClean="0"/>
              <a:t>New Instance of </a:t>
            </a:r>
            <a:r>
              <a:rPr lang="en-US" sz="1800" dirty="0" err="1" smtClean="0"/>
              <a:t>vFW</a:t>
            </a:r>
            <a:r>
              <a:rPr lang="en-US" sz="1800" dirty="0" smtClean="0"/>
              <a:t> + </a:t>
            </a:r>
            <a:r>
              <a:rPr lang="en-US" sz="1800" dirty="0" err="1" smtClean="0"/>
              <a:t>vSINK</a:t>
            </a:r>
            <a:endParaRPr lang="en-US" sz="1800" dirty="0" smtClean="0"/>
          </a:p>
          <a:p>
            <a:pPr lvl="1"/>
            <a:r>
              <a:rPr lang="en-US" sz="1800" dirty="0" err="1" smtClean="0"/>
              <a:t>vFW</a:t>
            </a:r>
            <a:r>
              <a:rPr lang="en-US" sz="1800" dirty="0" smtClean="0"/>
              <a:t> 2 in can have different version than </a:t>
            </a:r>
            <a:r>
              <a:rPr lang="en-US" sz="1800" dirty="0" err="1" smtClean="0"/>
              <a:t>vFW</a:t>
            </a:r>
            <a:r>
              <a:rPr lang="en-US" sz="1800" dirty="0" smtClean="0"/>
              <a:t> 1</a:t>
            </a:r>
          </a:p>
          <a:p>
            <a:pPr lvl="1"/>
            <a:r>
              <a:rPr lang="en-US" sz="1800" dirty="0" smtClean="0"/>
              <a:t>Extra step req. for DT test</a:t>
            </a:r>
          </a:p>
          <a:p>
            <a:pPr marL="457200" indent="-457200">
              <a:buFont typeface="+mj-lt"/>
              <a:buAutoNum type="arabicPeriod"/>
            </a:pPr>
            <a:r>
              <a:rPr lang="en-US" sz="2200" dirty="0" err="1" smtClean="0"/>
              <a:t>ScaleOut</a:t>
            </a:r>
            <a:r>
              <a:rPr lang="en-US" sz="2200" dirty="0" smtClean="0"/>
              <a:t> + </a:t>
            </a:r>
            <a:r>
              <a:rPr lang="en-US" sz="2200" dirty="0" err="1" smtClean="0"/>
              <a:t>ScaleIn</a:t>
            </a:r>
            <a:r>
              <a:rPr lang="en-US" sz="2200" dirty="0" smtClean="0"/>
              <a:t> allows to realize </a:t>
            </a:r>
            <a:r>
              <a:rPr lang="en-US" sz="2200" dirty="0" smtClean="0">
                <a:solidFill>
                  <a:srgbClr val="FF0000"/>
                </a:solidFill>
              </a:rPr>
              <a:t>Build and Replace Software Upgrade Scenario</a:t>
            </a:r>
          </a:p>
          <a:p>
            <a:pPr marL="457200" indent="-457200">
              <a:buFont typeface="+mj-lt"/>
              <a:buAutoNum type="arabicPeriod"/>
            </a:pPr>
            <a:r>
              <a:rPr lang="en-US" sz="2200" dirty="0" err="1" smtClean="0"/>
              <a:t>vFW</a:t>
            </a:r>
            <a:r>
              <a:rPr lang="en-US" sz="2200" dirty="0" smtClean="0"/>
              <a:t> + </a:t>
            </a:r>
            <a:r>
              <a:rPr lang="en-US" sz="2200" dirty="0" err="1" smtClean="0"/>
              <a:t>vSINK</a:t>
            </a:r>
            <a:r>
              <a:rPr lang="en-US" sz="2200" dirty="0" smtClean="0"/>
              <a:t> allows to observe traffic on Dashboard</a:t>
            </a:r>
          </a:p>
          <a:p>
            <a:pPr lvl="1"/>
            <a:r>
              <a:rPr lang="en-US" sz="1700" dirty="0" smtClean="0"/>
              <a:t>Good for demonstrations</a:t>
            </a:r>
          </a:p>
          <a:p>
            <a:pPr lvl="1"/>
            <a:r>
              <a:rPr lang="en-US" sz="1700" dirty="0" smtClean="0"/>
              <a:t>Easy to check distribution</a:t>
            </a:r>
          </a:p>
        </p:txBody>
      </p:sp>
      <p:sp>
        <p:nvSpPr>
          <p:cNvPr id="33" name="pole tekstowe 32"/>
          <p:cNvSpPr txBox="1"/>
          <p:nvPr/>
        </p:nvSpPr>
        <p:spPr>
          <a:xfrm>
            <a:off x="6702882" y="3653846"/>
            <a:ext cx="1188036" cy="246221"/>
          </a:xfrm>
          <a:prstGeom prst="rect">
            <a:avLst/>
          </a:prstGeom>
          <a:noFill/>
        </p:spPr>
        <p:txBody>
          <a:bodyPr wrap="square" rtlCol="0">
            <a:spAutoFit/>
          </a:bodyPr>
          <a:lstStyle/>
          <a:p>
            <a:r>
              <a:rPr lang="en-US" sz="1000" dirty="0" smtClean="0">
                <a:solidFill>
                  <a:schemeClr val="accent1">
                    <a:lumMod val="50000"/>
                  </a:schemeClr>
                </a:solidFill>
                <a:latin typeface="Arial" panose="020B0604020202020204" pitchFamily="34" charset="0"/>
                <a:cs typeface="Arial" panose="020B0604020202020204" pitchFamily="34" charset="0"/>
              </a:rPr>
              <a:t>DT Anchor Point</a:t>
            </a:r>
            <a:endParaRPr lang="en-US" sz="1000" dirty="0">
              <a:solidFill>
                <a:schemeClr val="accent1">
                  <a:lumMod val="50000"/>
                </a:schemeClr>
              </a:solidFill>
              <a:latin typeface="Arial" panose="020B0604020202020204" pitchFamily="34" charset="0"/>
              <a:cs typeface="Arial" panose="020B0604020202020204" pitchFamily="34" charset="0"/>
            </a:endParaRPr>
          </a:p>
        </p:txBody>
      </p:sp>
      <p:sp>
        <p:nvSpPr>
          <p:cNvPr id="35" name="pole tekstowe 34"/>
          <p:cNvSpPr txBox="1"/>
          <p:nvPr/>
        </p:nvSpPr>
        <p:spPr>
          <a:xfrm>
            <a:off x="8543823" y="2829719"/>
            <a:ext cx="1369722" cy="246221"/>
          </a:xfrm>
          <a:prstGeom prst="rect">
            <a:avLst/>
          </a:prstGeom>
          <a:noFill/>
        </p:spPr>
        <p:txBody>
          <a:bodyPr wrap="square" rtlCol="0">
            <a:spAutoFit/>
          </a:bodyPr>
          <a:lstStyle/>
          <a:p>
            <a:r>
              <a:rPr lang="en-US" sz="1000" dirty="0" smtClean="0">
                <a:solidFill>
                  <a:schemeClr val="accent1">
                    <a:lumMod val="50000"/>
                  </a:schemeClr>
                </a:solidFill>
                <a:latin typeface="Arial" panose="020B0604020202020204" pitchFamily="34" charset="0"/>
                <a:cs typeface="Arial" panose="020B0604020202020204" pitchFamily="34" charset="0"/>
              </a:rPr>
              <a:t>DT Destination Point</a:t>
            </a:r>
            <a:endParaRPr lang="en-US" sz="1000" dirty="0">
              <a:solidFill>
                <a:schemeClr val="accent1">
                  <a:lumMod val="50000"/>
                </a:schemeClr>
              </a:solidFill>
              <a:latin typeface="Arial" panose="020B0604020202020204" pitchFamily="34" charset="0"/>
              <a:cs typeface="Arial" panose="020B0604020202020204" pitchFamily="34" charset="0"/>
            </a:endParaRPr>
          </a:p>
        </p:txBody>
      </p:sp>
      <p:sp>
        <p:nvSpPr>
          <p:cNvPr id="4" name="Objaśnienie liniowe 1 3"/>
          <p:cNvSpPr/>
          <p:nvPr/>
        </p:nvSpPr>
        <p:spPr>
          <a:xfrm>
            <a:off x="5901436" y="5112997"/>
            <a:ext cx="1528610" cy="622635"/>
          </a:xfrm>
          <a:prstGeom prst="borderCallout1">
            <a:avLst>
              <a:gd name="adj1" fmla="val 18750"/>
              <a:gd name="adj2" fmla="val -8333"/>
              <a:gd name="adj3" fmla="val -176295"/>
              <a:gd name="adj4" fmla="val -45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We don</a:t>
            </a:r>
            <a:r>
              <a:rPr lang="pl-PL" sz="1200" dirty="0" smtClean="0"/>
              <a:t>’</a:t>
            </a:r>
            <a:r>
              <a:rPr lang="en-US" sz="1200" dirty="0" smtClean="0"/>
              <a:t>t want to change destination (SINK IP here)</a:t>
            </a:r>
            <a:endParaRPr lang="en-US" sz="1200" dirty="0"/>
          </a:p>
        </p:txBody>
      </p:sp>
    </p:spTree>
    <p:extLst>
      <p:ext uri="{BB962C8B-B14F-4D97-AF65-F5344CB8AC3E}">
        <p14:creationId xmlns:p14="http://schemas.microsoft.com/office/powerpoint/2010/main" val="40783814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0" presetClass="exit" presetSubtype="0" fill="hold" nodeType="withEffect">
                                  <p:stCondLst>
                                    <p:cond delay="0"/>
                                  </p:stCondLst>
                                  <p:childTnLst>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0" presetClass="exit" presetSubtype="0" fill="hold" nodeType="withEffect">
                                  <p:stCondLst>
                                    <p:cond delay="0"/>
                                  </p:stCondLst>
                                  <p:childTnLst>
                                    <p:animEffect transition="out" filter="fade">
                                      <p:cBhvr>
                                        <p:cTn id="34" dur="500"/>
                                        <p:tgtEl>
                                          <p:spTgt spid="20"/>
                                        </p:tgtEl>
                                      </p:cBhvr>
                                    </p:animEffect>
                                    <p:set>
                                      <p:cBhvr>
                                        <p:cTn id="35" dur="1" fill="hold">
                                          <p:stCondLst>
                                            <p:cond delay="499"/>
                                          </p:stCondLst>
                                        </p:cTn>
                                        <p:tgtEl>
                                          <p:spTgt spid="20"/>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21"/>
                                        </p:tgtEl>
                                      </p:cBhvr>
                                    </p:animEffect>
                                    <p:set>
                                      <p:cBhvr>
                                        <p:cTn id="38" dur="1" fill="hold">
                                          <p:stCondLst>
                                            <p:cond delay="499"/>
                                          </p:stCondLst>
                                        </p:cTn>
                                        <p:tgtEl>
                                          <p:spTgt spid="21"/>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27"/>
                                        </p:tgtEl>
                                      </p:cBhvr>
                                    </p:animEffect>
                                    <p:set>
                                      <p:cBhvr>
                                        <p:cTn id="41" dur="1" fill="hold">
                                          <p:stCondLst>
                                            <p:cond delay="499"/>
                                          </p:stCondLst>
                                        </p:cTn>
                                        <p:tgtEl>
                                          <p:spTgt spid="27"/>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0" nodeType="clickEffect">
                                  <p:stCondLst>
                                    <p:cond delay="0"/>
                                  </p:stCondLst>
                                  <p:childTnLst>
                                    <p:set>
                                      <p:cBhvr>
                                        <p:cTn id="45" dur="1" fill="hold">
                                          <p:stCondLst>
                                            <p:cond delay="0"/>
                                          </p:stCondLst>
                                        </p:cTn>
                                        <p:tgtEl>
                                          <p:spTgt spid="7"/>
                                        </p:tgtEl>
                                        <p:attrNameLst>
                                          <p:attrName>style.visibility</p:attrName>
                                        </p:attrNameLst>
                                      </p:cBhvr>
                                      <p:to>
                                        <p:strVal val="hidden"/>
                                      </p:to>
                                    </p:set>
                                  </p:childTnLst>
                                </p:cTn>
                              </p:par>
                              <p:par>
                                <p:cTn id="46" presetID="1" presetClass="exit"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0" nodeType="withEffect">
                                  <p:stCondLst>
                                    <p:cond delay="0"/>
                                  </p:stCondLst>
                                  <p:childTnLst>
                                    <p:set>
                                      <p:cBhvr>
                                        <p:cTn id="51" dur="1" fill="hold">
                                          <p:stCondLst>
                                            <p:cond delay="0"/>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ytuł 2"/>
          <p:cNvSpPr>
            <a:spLocks noGrp="1"/>
          </p:cNvSpPr>
          <p:nvPr>
            <p:ph type="title"/>
          </p:nvPr>
        </p:nvSpPr>
        <p:spPr/>
        <p:txBody>
          <a:bodyPr>
            <a:normAutofit fontScale="90000"/>
          </a:bodyPr>
          <a:lstStyle/>
          <a:p>
            <a:r>
              <a:rPr lang="en-US" dirty="0" err="1" smtClean="0"/>
              <a:t>vLB</a:t>
            </a:r>
            <a:r>
              <a:rPr lang="en-US" dirty="0" smtClean="0"/>
              <a:t>/</a:t>
            </a:r>
            <a:r>
              <a:rPr lang="en-US" dirty="0" err="1" smtClean="0"/>
              <a:t>vFW</a:t>
            </a:r>
            <a:r>
              <a:rPr lang="en-US" dirty="0" smtClean="0"/>
              <a:t> –</a:t>
            </a:r>
            <a:r>
              <a:rPr lang="pl-PL" dirty="0" smtClean="0"/>
              <a:t> Reference </a:t>
            </a:r>
            <a:r>
              <a:rPr lang="pl-PL" dirty="0" err="1" smtClean="0"/>
              <a:t>Use</a:t>
            </a:r>
            <a:r>
              <a:rPr lang="pl-PL" dirty="0" smtClean="0"/>
              <a:t> Case </a:t>
            </a:r>
            <a:r>
              <a:rPr lang="en-US" dirty="0" smtClean="0"/>
              <a:t>for El Alto</a:t>
            </a:r>
            <a:endParaRPr lang="en-US" dirty="0"/>
          </a:p>
        </p:txBody>
      </p:sp>
      <p:sp>
        <p:nvSpPr>
          <p:cNvPr id="4" name="Symbol zastępczy tekstu 3"/>
          <p:cNvSpPr>
            <a:spLocks noGrp="1"/>
          </p:cNvSpPr>
          <p:nvPr>
            <p:ph type="body" sz="quarter" idx="10"/>
          </p:nvPr>
        </p:nvSpPr>
        <p:spPr>
          <a:xfrm>
            <a:off x="314325" y="1138238"/>
            <a:ext cx="10921711" cy="5170487"/>
          </a:xfrm>
        </p:spPr>
        <p:txBody>
          <a:bodyPr>
            <a:normAutofit/>
          </a:bodyPr>
          <a:lstStyle/>
          <a:p>
            <a:r>
              <a:rPr lang="en-US" sz="2400" dirty="0" smtClean="0"/>
              <a:t>Purpose: to have a use case that shows the newest functions of ONAP</a:t>
            </a:r>
          </a:p>
          <a:p>
            <a:r>
              <a:rPr lang="en-US" sz="2400" dirty="0" smtClean="0"/>
              <a:t>CDS Blueprint for easy deployment of the use case</a:t>
            </a:r>
          </a:p>
          <a:p>
            <a:r>
              <a:rPr lang="en-US" sz="2400" dirty="0" smtClean="0"/>
              <a:t>Improved Heat templates</a:t>
            </a:r>
          </a:p>
          <a:p>
            <a:pPr lvl="1"/>
            <a:r>
              <a:rPr lang="en-US" sz="2000" dirty="0" smtClean="0"/>
              <a:t>An automatic allocation of IP addresses</a:t>
            </a:r>
          </a:p>
          <a:p>
            <a:pPr lvl="1"/>
            <a:r>
              <a:rPr lang="en-US" sz="2000" dirty="0" err="1" smtClean="0"/>
              <a:t>vPKG</a:t>
            </a:r>
            <a:r>
              <a:rPr lang="en-US" sz="2000" dirty="0" smtClean="0"/>
              <a:t>, </a:t>
            </a:r>
            <a:r>
              <a:rPr lang="en-US" sz="2000" dirty="0" err="1" smtClean="0"/>
              <a:t>vLB</a:t>
            </a:r>
            <a:r>
              <a:rPr lang="en-US" sz="2000" dirty="0" smtClean="0"/>
              <a:t>, </a:t>
            </a:r>
            <a:r>
              <a:rPr lang="en-US" sz="2000" dirty="0" err="1" smtClean="0"/>
              <a:t>vFW</a:t>
            </a:r>
            <a:r>
              <a:rPr lang="en-US" sz="2000" dirty="0" smtClean="0"/>
              <a:t>, </a:t>
            </a:r>
            <a:r>
              <a:rPr lang="en-US" sz="2000" dirty="0" err="1" smtClean="0"/>
              <a:t>vSINK</a:t>
            </a:r>
            <a:r>
              <a:rPr lang="en-US" sz="2000" dirty="0" smtClean="0"/>
              <a:t> in separate Heat templates</a:t>
            </a:r>
          </a:p>
          <a:p>
            <a:r>
              <a:rPr lang="en-US" sz="2400" dirty="0" smtClean="0"/>
              <a:t>Scripts for LCM actions prepared in APPC/CDT</a:t>
            </a:r>
          </a:p>
          <a:p>
            <a:pPr lvl="1"/>
            <a:r>
              <a:rPr lang="en-US" sz="2000" dirty="0" err="1" smtClean="0"/>
              <a:t>Ansible</a:t>
            </a:r>
            <a:r>
              <a:rPr lang="en-US" sz="2000" dirty="0" smtClean="0"/>
              <a:t>/</a:t>
            </a:r>
            <a:r>
              <a:rPr lang="pl-PL" sz="2000" dirty="0" smtClean="0"/>
              <a:t>NETCONF</a:t>
            </a:r>
            <a:r>
              <a:rPr lang="en-US" sz="2000" dirty="0" smtClean="0"/>
              <a:t> scripts prepared</a:t>
            </a:r>
          </a:p>
          <a:p>
            <a:pPr lvl="1"/>
            <a:r>
              <a:rPr lang="en-US" sz="2000" dirty="0" smtClean="0"/>
              <a:t>APPC/CDT request templates with exemplary input parameters</a:t>
            </a:r>
            <a:endParaRPr lang="en-US" sz="2200" dirty="0" smtClean="0"/>
          </a:p>
          <a:p>
            <a:r>
              <a:rPr lang="en-US" sz="2400" dirty="0" smtClean="0"/>
              <a:t>Customized Build &amp; Replace Software Upgrade Workflow</a:t>
            </a:r>
          </a:p>
          <a:p>
            <a:r>
              <a:rPr lang="en-US" sz="2400" dirty="0" smtClean="0"/>
              <a:t>Exemplary analytical application for DCAE – Monitoring of traffic load</a:t>
            </a:r>
          </a:p>
          <a:p>
            <a:r>
              <a:rPr lang="en-US" sz="2400" dirty="0" smtClean="0"/>
              <a:t>CLAMP – Triggers Traffic (Re)Distribution and/or </a:t>
            </a:r>
            <a:r>
              <a:rPr lang="en-US" sz="2400" dirty="0" err="1" smtClean="0"/>
              <a:t>ScaleIn</a:t>
            </a:r>
            <a:r>
              <a:rPr lang="en-US" sz="2400" dirty="0" smtClean="0"/>
              <a:t>, </a:t>
            </a:r>
            <a:r>
              <a:rPr lang="en-US" sz="2400" dirty="0" err="1" smtClean="0"/>
              <a:t>ScaleOut</a:t>
            </a:r>
            <a:endParaRPr lang="en-US" sz="2400" dirty="0" smtClean="0"/>
          </a:p>
          <a:p>
            <a:r>
              <a:rPr lang="en-US" sz="2400" b="1" dirty="0" smtClean="0"/>
              <a:t>Other required features should be added to the list by respective team</a:t>
            </a:r>
          </a:p>
        </p:txBody>
      </p:sp>
    </p:spTree>
    <p:extLst>
      <p:ext uri="{BB962C8B-B14F-4D97-AF65-F5344CB8AC3E}">
        <p14:creationId xmlns:p14="http://schemas.microsoft.com/office/powerpoint/2010/main" val="205604317"/>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24</a:t>
            </a:fld>
            <a:endParaRPr lang="en-US" dirty="0"/>
          </a:p>
        </p:txBody>
      </p:sp>
      <p:sp>
        <p:nvSpPr>
          <p:cNvPr id="6" name="Title 1"/>
          <p:cNvSpPr txBox="1">
            <a:spLocks/>
          </p:cNvSpPr>
          <p:nvPr/>
        </p:nvSpPr>
        <p:spPr>
          <a:xfrm>
            <a:off x="366522" y="2823498"/>
            <a:ext cx="11332718" cy="1514822"/>
          </a:xfrm>
          <a:prstGeom prst="rect">
            <a:avLst/>
          </a:prstGeom>
        </p:spPr>
        <p:txBody>
          <a:bodyPr>
            <a:noAutofit/>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sz="3200" dirty="0" smtClean="0"/>
              <a:t>Traffic Distribution </a:t>
            </a:r>
            <a:r>
              <a:rPr lang="pl-PL" sz="3200" dirty="0" smtClean="0"/>
              <a:t>– </a:t>
            </a:r>
            <a:r>
              <a:rPr lang="pl-PL" sz="3200" dirty="0" err="1" smtClean="0"/>
              <a:t>Sequence</a:t>
            </a:r>
            <a:r>
              <a:rPr lang="pl-PL" sz="3200" dirty="0" smtClean="0"/>
              <a:t> </a:t>
            </a:r>
            <a:r>
              <a:rPr lang="pl-PL" sz="3200" dirty="0" err="1" smtClean="0"/>
              <a:t>Diagrams</a:t>
            </a:r>
            <a:r>
              <a:rPr lang="pl-PL" sz="3200" dirty="0" smtClean="0"/>
              <a:t> with </a:t>
            </a:r>
            <a:r>
              <a:rPr lang="pl-PL" sz="3200" dirty="0" err="1" smtClean="0"/>
              <a:t>Description</a:t>
            </a:r>
            <a:endParaRPr lang="pl-PL" sz="3200" dirty="0" smtClean="0"/>
          </a:p>
          <a:p>
            <a:endParaRPr lang="pl-PL" sz="3200" dirty="0"/>
          </a:p>
          <a:p>
            <a:endParaRPr lang="pl-PL" sz="3200" dirty="0"/>
          </a:p>
          <a:p>
            <a:r>
              <a:rPr lang="pl-PL" sz="3200" dirty="0" smtClean="0"/>
              <a:t>v1.1</a:t>
            </a:r>
            <a:endParaRPr lang="en-US" sz="3200" dirty="0"/>
          </a:p>
        </p:txBody>
      </p:sp>
      <p:sp>
        <p:nvSpPr>
          <p:cNvPr id="4" name="Prostokąt 3"/>
          <p:cNvSpPr/>
          <p:nvPr/>
        </p:nvSpPr>
        <p:spPr>
          <a:xfrm>
            <a:off x="293044" y="6275300"/>
            <a:ext cx="1338828" cy="369332"/>
          </a:xfrm>
          <a:prstGeom prst="rect">
            <a:avLst/>
          </a:prstGeom>
        </p:spPr>
        <p:txBody>
          <a:bodyPr wrap="none">
            <a:spAutoFit/>
          </a:bodyPr>
          <a:lstStyle/>
          <a:p>
            <a:r>
              <a:rPr lang="pl-PL" dirty="0">
                <a:solidFill>
                  <a:schemeClr val="bg1"/>
                </a:solidFill>
                <a:latin typeface="Arial" panose="020B0604020202020204" pitchFamily="34" charset="0"/>
                <a:cs typeface="Arial" panose="020B0604020202020204" pitchFamily="34" charset="0"/>
              </a:rPr>
              <a:t>28.01.2019</a:t>
            </a:r>
          </a:p>
        </p:txBody>
      </p:sp>
    </p:spTree>
    <p:extLst>
      <p:ext uri="{BB962C8B-B14F-4D97-AF65-F5344CB8AC3E}">
        <p14:creationId xmlns:p14="http://schemas.microsoft.com/office/powerpoint/2010/main" val="1825494069"/>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a:t>
            </a:r>
            <a:r>
              <a:rPr lang="pl-PL" dirty="0" smtClean="0"/>
              <a:t>1</a:t>
            </a:r>
            <a:r>
              <a:rPr lang="en-US" dirty="0" smtClean="0"/>
              <a:t>)</a:t>
            </a:r>
            <a:endParaRPr lang="en-US" dirty="0"/>
          </a:p>
        </p:txBody>
      </p:sp>
      <p:sp>
        <p:nvSpPr>
          <p:cNvPr id="4" name="Symbol zastępczy tekstu 3"/>
          <p:cNvSpPr>
            <a:spLocks noGrp="1"/>
          </p:cNvSpPr>
          <p:nvPr>
            <p:ph type="body" sz="quarter" idx="10"/>
          </p:nvPr>
        </p:nvSpPr>
        <p:spPr>
          <a:xfrm>
            <a:off x="314325" y="1138238"/>
            <a:ext cx="11254379" cy="5170487"/>
          </a:xfrm>
        </p:spPr>
        <p:txBody>
          <a:bodyPr>
            <a:normAutofit/>
          </a:bodyPr>
          <a:lstStyle/>
          <a:p>
            <a:r>
              <a:rPr lang="en-US" sz="2400" dirty="0" smtClean="0"/>
              <a:t>Purpose: preparation of necessary input parameters for execution of phase</a:t>
            </a:r>
          </a:p>
          <a:p>
            <a:r>
              <a:rPr lang="en-US" sz="2400" dirty="0" smtClean="0"/>
              <a:t>Goal is to determine: </a:t>
            </a:r>
          </a:p>
          <a:p>
            <a:pPr lvl="1"/>
            <a:r>
              <a:rPr lang="en-US" sz="2000" dirty="0" smtClean="0"/>
              <a:t>Destination Point VNFC List</a:t>
            </a:r>
          </a:p>
          <a:p>
            <a:pPr lvl="1"/>
            <a:r>
              <a:rPr lang="en-US" sz="2000" dirty="0" smtClean="0"/>
              <a:t>Anchor Point VNFCs Map (for each Destination VNFC can be different)</a:t>
            </a:r>
          </a:p>
          <a:p>
            <a:pPr lvl="1"/>
            <a:r>
              <a:rPr lang="en-US" sz="2000" dirty="0" smtClean="0"/>
              <a:t>Distribution Weights or Distribution Policy for each Destination VNFC and its Anchor Point</a:t>
            </a:r>
          </a:p>
          <a:p>
            <a:r>
              <a:rPr lang="en-US" sz="2400" dirty="0" smtClean="0"/>
              <a:t>Dependencies</a:t>
            </a:r>
          </a:p>
          <a:p>
            <a:pPr lvl="1"/>
            <a:r>
              <a:rPr lang="en-US" sz="2000" dirty="0" smtClean="0"/>
              <a:t>SO – Coordinates whole process of preparation for traffic distribution</a:t>
            </a:r>
          </a:p>
          <a:p>
            <a:pPr lvl="1"/>
            <a:r>
              <a:rPr lang="en-US" sz="2000" dirty="0" smtClean="0"/>
              <a:t>OOF – It is used to retrieve required input parameters</a:t>
            </a:r>
          </a:p>
          <a:p>
            <a:pPr lvl="1"/>
            <a:r>
              <a:rPr lang="en-US" sz="2000" dirty="0" smtClean="0"/>
              <a:t>AAI – Has information about current topology and anchor VNF type for VNF type being distributed. It allows also to retrieve additional properties that could be used for selection of destination or anchor point</a:t>
            </a:r>
          </a:p>
          <a:p>
            <a:pPr lvl="1"/>
            <a:r>
              <a:rPr lang="en-US" sz="2000" dirty="0" smtClean="0"/>
              <a:t>Policy – selection of distribution point and anchor point, distribution policy</a:t>
            </a:r>
            <a:r>
              <a:rPr lang="pl-PL" sz="2000" dirty="0" smtClean="0"/>
              <a:t> (i.e. </a:t>
            </a:r>
            <a:r>
              <a:rPr lang="pl-PL" sz="2000" dirty="0" err="1" smtClean="0"/>
              <a:t>distr</a:t>
            </a:r>
            <a:r>
              <a:rPr lang="pl-PL" sz="2000" dirty="0" smtClean="0"/>
              <a:t>. </a:t>
            </a:r>
            <a:r>
              <a:rPr lang="pl-PL" sz="2000" dirty="0" err="1" smtClean="0"/>
              <a:t>weights</a:t>
            </a:r>
            <a:r>
              <a:rPr lang="pl-PL" sz="2000" dirty="0" smtClean="0"/>
              <a:t>)</a:t>
            </a:r>
            <a:endParaRPr lang="en-US" sz="2000" dirty="0" smtClean="0"/>
          </a:p>
          <a:p>
            <a:r>
              <a:rPr lang="en-US" sz="2400" dirty="0" smtClean="0"/>
              <a:t>Should be ready for a future use in a distribution rollback process (to revert a partial distribution)</a:t>
            </a:r>
            <a:endParaRPr lang="en-US" sz="2000" dirty="0" smtClean="0"/>
          </a:p>
        </p:txBody>
      </p:sp>
    </p:spTree>
    <p:extLst>
      <p:ext uri="{BB962C8B-B14F-4D97-AF65-F5344CB8AC3E}">
        <p14:creationId xmlns:p14="http://schemas.microsoft.com/office/powerpoint/2010/main" val="402615179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(2)</a:t>
            </a:r>
            <a:endParaRPr lang="en-US" dirty="0"/>
          </a:p>
        </p:txBody>
      </p:sp>
      <p:pic>
        <p:nvPicPr>
          <p:cNvPr id="12" name="Obraz 11"/>
          <p:cNvPicPr>
            <a:picLocks noChangeAspect="1"/>
          </p:cNvPicPr>
          <p:nvPr/>
        </p:nvPicPr>
        <p:blipFill rotWithShape="1">
          <a:blip r:embed="rId2">
            <a:extLst>
              <a:ext uri="{28A0092B-C50C-407E-A947-70E740481C1C}">
                <a14:useLocalDpi xmlns:a14="http://schemas.microsoft.com/office/drawing/2010/main" val="0"/>
              </a:ext>
            </a:extLst>
          </a:blip>
          <a:srcRect b="53423"/>
          <a:stretch/>
        </p:blipFill>
        <p:spPr>
          <a:xfrm>
            <a:off x="265234" y="1102179"/>
            <a:ext cx="5735520" cy="3788228"/>
          </a:xfrm>
          <a:prstGeom prst="rect">
            <a:avLst/>
          </a:prstGeom>
        </p:spPr>
      </p:pic>
      <p:pic>
        <p:nvPicPr>
          <p:cNvPr id="13" name="Obraz 12"/>
          <p:cNvPicPr>
            <a:picLocks noChangeAspect="1"/>
          </p:cNvPicPr>
          <p:nvPr/>
        </p:nvPicPr>
        <p:blipFill rotWithShape="1">
          <a:blip r:embed="rId2">
            <a:extLst>
              <a:ext uri="{28A0092B-C50C-407E-A947-70E740481C1C}">
                <a14:useLocalDpi xmlns:a14="http://schemas.microsoft.com/office/drawing/2010/main" val="0"/>
              </a:ext>
            </a:extLst>
          </a:blip>
          <a:srcRect b="91769"/>
          <a:stretch/>
        </p:blipFill>
        <p:spPr>
          <a:xfrm>
            <a:off x="6070888" y="1102179"/>
            <a:ext cx="5735520" cy="669471"/>
          </a:xfrm>
          <a:prstGeom prst="rect">
            <a:avLst/>
          </a:prstGeom>
        </p:spPr>
      </p:pic>
      <p:pic>
        <p:nvPicPr>
          <p:cNvPr id="14" name="Obraz 13"/>
          <p:cNvPicPr>
            <a:picLocks noChangeAspect="1"/>
          </p:cNvPicPr>
          <p:nvPr/>
        </p:nvPicPr>
        <p:blipFill rotWithShape="1">
          <a:blip r:embed="rId2">
            <a:extLst>
              <a:ext uri="{28A0092B-C50C-407E-A947-70E740481C1C}">
                <a14:useLocalDpi xmlns:a14="http://schemas.microsoft.com/office/drawing/2010/main" val="0"/>
              </a:ext>
            </a:extLst>
          </a:blip>
          <a:srcRect t="46477"/>
          <a:stretch/>
        </p:blipFill>
        <p:spPr>
          <a:xfrm>
            <a:off x="6070888" y="1771650"/>
            <a:ext cx="5735520" cy="4353231"/>
          </a:xfrm>
          <a:prstGeom prst="rect">
            <a:avLst/>
          </a:prstGeom>
        </p:spPr>
      </p:pic>
    </p:spTree>
    <p:extLst>
      <p:ext uri="{BB962C8B-B14F-4D97-AF65-F5344CB8AC3E}">
        <p14:creationId xmlns:p14="http://schemas.microsoft.com/office/powerpoint/2010/main" val="3256344734"/>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a:t>
            </a:r>
            <a:r>
              <a:rPr lang="pl-PL" dirty="0" smtClean="0"/>
              <a:t>3</a:t>
            </a:r>
            <a:r>
              <a:rPr lang="en-US" dirty="0" smtClean="0"/>
              <a:t>)</a:t>
            </a:r>
            <a:endParaRPr lang="en-US" dirty="0"/>
          </a:p>
        </p:txBody>
      </p:sp>
      <p:sp>
        <p:nvSpPr>
          <p:cNvPr id="7" name="Symbol zastępczy tekstu 3"/>
          <p:cNvSpPr>
            <a:spLocks noGrp="1"/>
          </p:cNvSpPr>
          <p:nvPr>
            <p:ph type="body" sz="quarter" idx="10"/>
          </p:nvPr>
        </p:nvSpPr>
        <p:spPr>
          <a:xfrm>
            <a:off x="314325" y="1138238"/>
            <a:ext cx="11254379" cy="5170487"/>
          </a:xfrm>
        </p:spPr>
        <p:txBody>
          <a:bodyPr>
            <a:normAutofit/>
          </a:bodyPr>
          <a:lstStyle/>
          <a:p>
            <a:pPr marL="457200" indent="-457200">
              <a:buFont typeface="+mj-lt"/>
              <a:buAutoNum type="arabicPeriod"/>
            </a:pPr>
            <a:r>
              <a:rPr lang="en-US" sz="2000" dirty="0" smtClean="0"/>
              <a:t>DT Workflow is triggered manually from VID – alternatively can be triggered by </a:t>
            </a:r>
            <a:r>
              <a:rPr lang="en-US" sz="2000" dirty="0" err="1" smtClean="0"/>
              <a:t>DMaaP</a:t>
            </a:r>
            <a:r>
              <a:rPr lang="en-US" sz="2000" dirty="0" smtClean="0"/>
              <a:t> event. Action is invoked for specific VNF Instance (VNF that traffic should be distributed) and Service Instance which holds this VNF instance. Some extra parameters could be specified at this stage to influence a generic way how OOF calculates conditions for distribution i.e.</a:t>
            </a:r>
          </a:p>
          <a:p>
            <a:pPr lvl="1"/>
            <a:r>
              <a:rPr lang="en-US" sz="1600" dirty="0" smtClean="0"/>
              <a:t>List of VNFC that should be excluded from </a:t>
            </a:r>
            <a:r>
              <a:rPr lang="pl-PL" sz="1600" dirty="0" smtClean="0"/>
              <a:t>a </a:t>
            </a:r>
            <a:r>
              <a:rPr lang="en-US" sz="1600" dirty="0" smtClean="0"/>
              <a:t>distribution</a:t>
            </a:r>
          </a:p>
          <a:p>
            <a:pPr lvl="1"/>
            <a:r>
              <a:rPr lang="en-US" sz="1600" dirty="0" smtClean="0"/>
              <a:t>List of VNFC that should </a:t>
            </a:r>
            <a:r>
              <a:rPr lang="pl-PL" sz="1600" dirty="0" smtClean="0"/>
              <a:t>be </a:t>
            </a:r>
            <a:r>
              <a:rPr lang="pl-PL" sz="1600" dirty="0" err="1" smtClean="0"/>
              <a:t>included</a:t>
            </a:r>
            <a:r>
              <a:rPr lang="pl-PL" sz="1600" dirty="0" smtClean="0"/>
              <a:t> in a </a:t>
            </a:r>
            <a:r>
              <a:rPr lang="pl-PL" sz="1600" dirty="0" err="1" smtClean="0"/>
              <a:t>distribution</a:t>
            </a:r>
            <a:endParaRPr lang="en-US" sz="1600" dirty="0" smtClean="0"/>
          </a:p>
          <a:p>
            <a:pPr lvl="1"/>
            <a:r>
              <a:rPr lang="en-US" sz="1600" dirty="0" err="1" smtClean="0"/>
              <a:t>DistributionId</a:t>
            </a:r>
            <a:r>
              <a:rPr lang="en-US" sz="1600" dirty="0" smtClean="0"/>
              <a:t> (some identifier of TD being kept in OOF) to revert previous result of previous distribution – for rollback of previously failed traffic distribution</a:t>
            </a:r>
          </a:p>
          <a:p>
            <a:pPr lvl="1"/>
            <a:r>
              <a:rPr lang="en-US" sz="1600" dirty="0" smtClean="0"/>
              <a:t>Mode: Distribution/Reverse Distribution</a:t>
            </a:r>
          </a:p>
          <a:p>
            <a:pPr marL="457200" indent="-457200">
              <a:buFont typeface="+mj-lt"/>
              <a:buAutoNum type="arabicPeriod"/>
            </a:pPr>
            <a:r>
              <a:rPr lang="en-US" sz="2000" dirty="0" smtClean="0"/>
              <a:t>SO asks OOF to retrieve parameters required for distribution: destinations, anchor points and distribution policy (e.g. distribution weights, load balancing mode – specific to anchor point)</a:t>
            </a:r>
          </a:p>
          <a:p>
            <a:pPr lvl="1"/>
            <a:r>
              <a:rPr lang="en-US" sz="1600" dirty="0" smtClean="0"/>
              <a:t>Alternatively A&amp;AI can be considered to store this information</a:t>
            </a:r>
          </a:p>
          <a:p>
            <a:pPr marL="457200" indent="-457200">
              <a:buFont typeface="+mj-lt"/>
              <a:buAutoNum type="arabicPeriod"/>
            </a:pPr>
            <a:r>
              <a:rPr lang="en-US" sz="2000" dirty="0" smtClean="0"/>
              <a:t>Retrieve remembered values of previously calculated destinations, anchor points and distribution policy (for specified </a:t>
            </a:r>
            <a:r>
              <a:rPr lang="en-US" sz="2000" dirty="0" err="1" smtClean="0"/>
              <a:t>DistributionId</a:t>
            </a:r>
            <a:r>
              <a:rPr lang="en-US" sz="2000" dirty="0" smtClean="0"/>
              <a:t>, </a:t>
            </a:r>
            <a:r>
              <a:rPr lang="en-US" sz="2000" dirty="0" err="1" smtClean="0"/>
              <a:t>VnfId</a:t>
            </a:r>
            <a:r>
              <a:rPr lang="en-US" sz="2000" dirty="0" smtClean="0"/>
              <a:t>)</a:t>
            </a:r>
          </a:p>
          <a:p>
            <a:pPr lvl="1"/>
            <a:r>
              <a:rPr lang="en-US" sz="1600" dirty="0" smtClean="0"/>
              <a:t>Useful for Reverse Distribution</a:t>
            </a:r>
          </a:p>
          <a:p>
            <a:pPr lvl="1"/>
            <a:r>
              <a:rPr lang="en-US" sz="1600" dirty="0" smtClean="0"/>
              <a:t>May be useful for calculation of future distribution parameters for particular </a:t>
            </a:r>
            <a:r>
              <a:rPr lang="en-US" sz="1600" dirty="0" err="1" smtClean="0"/>
              <a:t>VnfId</a:t>
            </a:r>
            <a:r>
              <a:rPr lang="en-US" sz="1600" dirty="0" smtClean="0"/>
              <a:t> on historical distributions basis</a:t>
            </a:r>
          </a:p>
        </p:txBody>
      </p:sp>
    </p:spTree>
    <p:extLst>
      <p:ext uri="{BB962C8B-B14F-4D97-AF65-F5344CB8AC3E}">
        <p14:creationId xmlns:p14="http://schemas.microsoft.com/office/powerpoint/2010/main" val="3619418703"/>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a:t>
            </a:r>
            <a:r>
              <a:rPr lang="pl-PL" dirty="0"/>
              <a:t>4</a:t>
            </a:r>
            <a:r>
              <a:rPr lang="en-US" dirty="0" smtClean="0"/>
              <a:t>)</a:t>
            </a:r>
            <a:endParaRPr lang="en-US" dirty="0"/>
          </a:p>
        </p:txBody>
      </p:sp>
      <p:sp>
        <p:nvSpPr>
          <p:cNvPr id="7" name="Symbol zastępczy tekstu 3"/>
          <p:cNvSpPr>
            <a:spLocks noGrp="1"/>
          </p:cNvSpPr>
          <p:nvPr>
            <p:ph type="body" sz="quarter" idx="10"/>
          </p:nvPr>
        </p:nvSpPr>
        <p:spPr>
          <a:xfrm>
            <a:off x="314325" y="1138238"/>
            <a:ext cx="11254379" cy="5170487"/>
          </a:xfrm>
        </p:spPr>
        <p:txBody>
          <a:bodyPr>
            <a:normAutofit/>
          </a:bodyPr>
          <a:lstStyle/>
          <a:p>
            <a:pPr marL="0" indent="0" defTabSz="540000">
              <a:buNone/>
            </a:pPr>
            <a:r>
              <a:rPr lang="en-US" sz="2000" dirty="0" smtClean="0"/>
              <a:t>4-5. Retrieve a list of all VNFC that belong to the specified </a:t>
            </a:r>
            <a:r>
              <a:rPr lang="en-US" sz="2000" dirty="0" err="1" smtClean="0"/>
              <a:t>VnfId</a:t>
            </a:r>
            <a:r>
              <a:rPr lang="en-US" sz="2000" dirty="0" smtClean="0"/>
              <a:t>. This list of candidates for 	distribution must be filtered later on</a:t>
            </a:r>
          </a:p>
          <a:p>
            <a:pPr marL="0" indent="0" defTabSz="540000">
              <a:buNone/>
            </a:pPr>
            <a:r>
              <a:rPr lang="en-US" sz="2000" dirty="0" smtClean="0"/>
              <a:t>6-7. For each VNFC Destination candidate we retrieve some properties from A&amp;AI that may be useful for their filtering</a:t>
            </a:r>
          </a:p>
          <a:p>
            <a:pPr lvl="1"/>
            <a:r>
              <a:rPr lang="en-US" sz="1600" dirty="0" smtClean="0"/>
              <a:t>This properties will be determined later on – when first algorithm for destination selection will be designed. If there will be no such properties for Dublin this step will be omitted</a:t>
            </a:r>
          </a:p>
          <a:p>
            <a:pPr marL="0" indent="0">
              <a:buNone/>
            </a:pPr>
            <a:r>
              <a:rPr lang="en-US" sz="2000" dirty="0" smtClean="0"/>
              <a:t>8-9. From Policy we take values of some policies for destination selection algorithm</a:t>
            </a:r>
          </a:p>
          <a:p>
            <a:pPr lvl="1"/>
            <a:r>
              <a:rPr lang="en-US" sz="1600" dirty="0" smtClean="0"/>
              <a:t>TBD: what policy should be used here for? Maybe something similar to </a:t>
            </a:r>
            <a:r>
              <a:rPr lang="en-US" sz="1600" dirty="0" err="1" smtClean="0"/>
              <a:t>ConfigScaleOut</a:t>
            </a:r>
            <a:r>
              <a:rPr lang="en-US" sz="1600" dirty="0" smtClean="0"/>
              <a:t> should be considered instead?</a:t>
            </a:r>
          </a:p>
          <a:p>
            <a:pPr marL="457200" indent="-457200">
              <a:buFont typeface="+mj-lt"/>
              <a:buAutoNum type="arabicPeriod" startAt="10"/>
            </a:pPr>
            <a:r>
              <a:rPr lang="en-US" sz="2000" dirty="0" smtClean="0"/>
              <a:t>OOF executes an algorithm that selects a list of destination VNFCs. It results with </a:t>
            </a:r>
            <a:r>
              <a:rPr lang="en-US" sz="2000" i="1" dirty="0" smtClean="0"/>
              <a:t>m</a:t>
            </a:r>
            <a:r>
              <a:rPr lang="en-US" sz="2000" dirty="0" smtClean="0"/>
              <a:t> VNFC Destination points. Algorithm will use following information</a:t>
            </a:r>
          </a:p>
          <a:p>
            <a:pPr lvl="1"/>
            <a:r>
              <a:rPr lang="en-US" sz="1600" dirty="0"/>
              <a:t>List </a:t>
            </a:r>
            <a:r>
              <a:rPr lang="pl-PL" sz="1600" dirty="0" smtClean="0"/>
              <a:t>of n </a:t>
            </a:r>
            <a:r>
              <a:rPr lang="en-US" sz="1600" dirty="0" smtClean="0"/>
              <a:t>VNFC Candidate</a:t>
            </a:r>
          </a:p>
          <a:p>
            <a:pPr lvl="1"/>
            <a:r>
              <a:rPr lang="en-US" sz="1600" dirty="0" smtClean="0"/>
              <a:t>Results of past distribution (if specified in the request)</a:t>
            </a:r>
          </a:p>
          <a:p>
            <a:pPr lvl="1"/>
            <a:r>
              <a:rPr lang="en-US" sz="1600" dirty="0" smtClean="0"/>
              <a:t>Distribution </a:t>
            </a:r>
            <a:r>
              <a:rPr lang="pl-PL" sz="1600" dirty="0" smtClean="0"/>
              <a:t>p</a:t>
            </a:r>
            <a:r>
              <a:rPr lang="en-US" sz="1600" dirty="0" err="1" smtClean="0"/>
              <a:t>olicy</a:t>
            </a:r>
            <a:r>
              <a:rPr lang="en-US" sz="1600" dirty="0" smtClean="0"/>
              <a:t>, like preferred regions</a:t>
            </a:r>
          </a:p>
          <a:p>
            <a:pPr lvl="1"/>
            <a:r>
              <a:rPr lang="en-US" sz="1600" dirty="0" smtClean="0"/>
              <a:t>Additional properties from A&amp;AI when required by the algorithm</a:t>
            </a:r>
          </a:p>
          <a:p>
            <a:pPr marL="0" indent="0">
              <a:buNone/>
            </a:pPr>
            <a:endParaRPr lang="en-US" sz="2000" dirty="0" smtClean="0"/>
          </a:p>
        </p:txBody>
      </p:sp>
    </p:spTree>
    <p:extLst>
      <p:ext uri="{BB962C8B-B14F-4D97-AF65-F5344CB8AC3E}">
        <p14:creationId xmlns:p14="http://schemas.microsoft.com/office/powerpoint/2010/main" val="1862491103"/>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a:t>
            </a:r>
            <a:r>
              <a:rPr lang="pl-PL" dirty="0" smtClean="0"/>
              <a:t>5</a:t>
            </a:r>
            <a:r>
              <a:rPr lang="en-US" dirty="0" smtClean="0"/>
              <a:t>)</a:t>
            </a:r>
            <a:endParaRPr lang="en-US" dirty="0"/>
          </a:p>
        </p:txBody>
      </p:sp>
      <p:sp>
        <p:nvSpPr>
          <p:cNvPr id="7" name="Symbol zastępczy tekstu 3"/>
          <p:cNvSpPr>
            <a:spLocks noGrp="1"/>
          </p:cNvSpPr>
          <p:nvPr>
            <p:ph type="body" sz="quarter" idx="10"/>
          </p:nvPr>
        </p:nvSpPr>
        <p:spPr>
          <a:xfrm>
            <a:off x="314325" y="1138238"/>
            <a:ext cx="11254379" cy="5170487"/>
          </a:xfrm>
        </p:spPr>
        <p:txBody>
          <a:bodyPr>
            <a:normAutofit/>
          </a:bodyPr>
          <a:lstStyle/>
          <a:p>
            <a:pPr marL="0" indent="0" defTabSz="540000">
              <a:buNone/>
            </a:pPr>
            <a:r>
              <a:rPr lang="en-US" sz="2000" dirty="0" smtClean="0"/>
              <a:t>11-12. Retrieve a VNF Type of Anchor point that is specific to the Destination VNF type</a:t>
            </a:r>
          </a:p>
          <a:p>
            <a:pPr lvl="1"/>
            <a:r>
              <a:rPr lang="en-US" sz="1600" dirty="0" smtClean="0"/>
              <a:t>VNF must belong to the same Virtual service like the one that destination VNF belongs to</a:t>
            </a:r>
          </a:p>
          <a:p>
            <a:pPr lvl="1"/>
            <a:r>
              <a:rPr lang="en-US" sz="1600" dirty="0" smtClean="0"/>
              <a:t>Anchor VNF type should be defined in the design time in SDC</a:t>
            </a:r>
          </a:p>
          <a:p>
            <a:pPr lvl="1"/>
            <a:r>
              <a:rPr lang="en-US" sz="1600" dirty="0" smtClean="0"/>
              <a:t>Information about  the Anchor VNF type should be kept in A&amp;AI</a:t>
            </a:r>
          </a:p>
          <a:p>
            <a:pPr marL="0" indent="0" defTabSz="540000">
              <a:buNone/>
            </a:pPr>
            <a:r>
              <a:rPr lang="en-US" sz="2000" dirty="0" smtClean="0"/>
              <a:t>13-14. Retrieve a list of all VNFC that are a type of Anchor VNF type. This list of candidates for 	distribution must be filtered later on</a:t>
            </a:r>
          </a:p>
          <a:p>
            <a:pPr marL="0" indent="0" defTabSz="540000">
              <a:buNone/>
            </a:pPr>
            <a:r>
              <a:rPr lang="en-US" sz="2000" dirty="0" smtClean="0"/>
              <a:t>15-16. For each VNFC Anchor point candidate we retrieve some properties from A&amp;AI that may be 	useful for their filtering</a:t>
            </a:r>
          </a:p>
          <a:p>
            <a:pPr lvl="1"/>
            <a:r>
              <a:rPr lang="en-US" sz="1600" dirty="0" smtClean="0"/>
              <a:t>This properties will be determined later on – when first algorithm for destination selection will be designed. If there will be no such properties for Dublin this step will be omitted</a:t>
            </a:r>
          </a:p>
          <a:p>
            <a:pPr marL="0" indent="0">
              <a:buNone/>
            </a:pPr>
            <a:r>
              <a:rPr lang="en-US" sz="2000" dirty="0" smtClean="0"/>
              <a:t>17-18. From Policy we take values of some policies for anchor point selection algorithm</a:t>
            </a:r>
          </a:p>
          <a:p>
            <a:pPr lvl="1"/>
            <a:r>
              <a:rPr lang="en-US" sz="1600" dirty="0" smtClean="0"/>
              <a:t>TBD: what policy should </a:t>
            </a:r>
            <a:r>
              <a:rPr lang="pl-PL" sz="1600" dirty="0" smtClean="0"/>
              <a:t>be </a:t>
            </a:r>
            <a:r>
              <a:rPr lang="en-US" sz="1600" dirty="0" smtClean="0"/>
              <a:t>used here for? Maybe something similar to </a:t>
            </a:r>
            <a:r>
              <a:rPr lang="en-US" sz="1600" dirty="0" err="1" smtClean="0"/>
              <a:t>ConfigScaleOut</a:t>
            </a:r>
            <a:r>
              <a:rPr lang="en-US" sz="1600" dirty="0" smtClean="0"/>
              <a:t> should be considered instead?</a:t>
            </a:r>
            <a:endParaRPr lang="en-US" sz="2000" dirty="0" smtClean="0"/>
          </a:p>
        </p:txBody>
      </p:sp>
    </p:spTree>
    <p:extLst>
      <p:ext uri="{BB962C8B-B14F-4D97-AF65-F5344CB8AC3E}">
        <p14:creationId xmlns:p14="http://schemas.microsoft.com/office/powerpoint/2010/main" val="2566384418"/>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iekt 3"/>
          <p:cNvGraphicFramePr>
            <a:graphicFrameLocks noGrp="1" noChangeAspect="1"/>
          </p:cNvGraphicFramePr>
          <p:nvPr>
            <p:extLst>
              <p:ext uri="{D42A27DB-BD31-4B8C-83A1-F6EECF244321}">
                <p14:modId xmlns:p14="http://schemas.microsoft.com/office/powerpoint/2010/main" val="1055654659"/>
              </p:ext>
            </p:extLst>
          </p:nvPr>
        </p:nvGraphicFramePr>
        <p:xfrm>
          <a:off x="3774788" y="1393609"/>
          <a:ext cx="4100368" cy="2739448"/>
        </p:xfrm>
        <a:graphic>
          <a:graphicData uri="http://schemas.openxmlformats.org/presentationml/2006/ole">
            <mc:AlternateContent xmlns:mc="http://schemas.openxmlformats.org/markup-compatibility/2006">
              <mc:Choice xmlns:v="urn:schemas-microsoft-com:vml" Requires="v">
                <p:oleObj spid="_x0000_s2224" name="Visio" r:id="rId3" imgW="6124504" imgH="4092728" progId="Visio.Drawing.11">
                  <p:embed/>
                </p:oleObj>
              </mc:Choice>
              <mc:Fallback>
                <p:oleObj name="Visio" r:id="rId3" imgW="6124504" imgH="4092728" progId="Visio.Drawing.11">
                  <p:embed/>
                  <p:pic>
                    <p:nvPicPr>
                      <p:cNvPr id="0" name=""/>
                      <p:cNvPicPr>
                        <a:picLocks noGrp="1" noChangeAspect="1" noChangeArrowheads="1"/>
                      </p:cNvPicPr>
                      <p:nvPr/>
                    </p:nvPicPr>
                    <p:blipFill>
                      <a:blip r:embed="rId4"/>
                      <a:srcRect/>
                      <a:stretch>
                        <a:fillRect/>
                      </a:stretch>
                    </p:blipFill>
                    <p:spPr bwMode="auto">
                      <a:xfrm>
                        <a:off x="3774788" y="1393609"/>
                        <a:ext cx="4100368" cy="2739448"/>
                      </a:xfrm>
                      <a:prstGeom prst="rect">
                        <a:avLst/>
                      </a:prstGeom>
                      <a:noFill/>
                      <a:ln>
                        <a:noFill/>
                      </a:ln>
                    </p:spPr>
                  </p:pic>
                </p:oleObj>
              </mc:Fallback>
            </mc:AlternateContent>
          </a:graphicData>
        </a:graphic>
      </p:graphicFrame>
      <p:sp>
        <p:nvSpPr>
          <p:cNvPr id="5" name="pole tekstowe 4"/>
          <p:cNvSpPr txBox="1"/>
          <p:nvPr/>
        </p:nvSpPr>
        <p:spPr>
          <a:xfrm>
            <a:off x="6109856" y="2865733"/>
            <a:ext cx="900545" cy="410369"/>
          </a:xfrm>
          <a:prstGeom prst="rect">
            <a:avLst/>
          </a:prstGeom>
          <a:noFill/>
        </p:spPr>
        <p:txBody>
          <a:bodyPr wrap="square" lIns="121917" tIns="60958" rIns="121917" bIns="60958" rtlCol="0">
            <a:spAutoFit/>
          </a:bodyPr>
          <a:lstStyle/>
          <a:p>
            <a:r>
              <a:rPr lang="pl-PL" dirty="0" smtClean="0"/>
              <a:t>V1.0</a:t>
            </a:r>
            <a:endParaRPr lang="pl-PL" dirty="0"/>
          </a:p>
        </p:txBody>
      </p:sp>
      <p:sp>
        <p:nvSpPr>
          <p:cNvPr id="8" name="pole tekstowe 7"/>
          <p:cNvSpPr txBox="1"/>
          <p:nvPr/>
        </p:nvSpPr>
        <p:spPr>
          <a:xfrm>
            <a:off x="1" y="2133601"/>
            <a:ext cx="5061527" cy="410369"/>
          </a:xfrm>
          <a:prstGeom prst="rect">
            <a:avLst/>
          </a:prstGeom>
          <a:noFill/>
        </p:spPr>
        <p:txBody>
          <a:bodyPr wrap="square" lIns="121917" tIns="60958" rIns="121917" bIns="60958" rtlCol="0">
            <a:spAutoFit/>
          </a:bodyPr>
          <a:lstStyle/>
          <a:p>
            <a:r>
              <a:rPr lang="pl-PL" dirty="0" smtClean="0"/>
              <a:t>010010010011100100010100011001001</a:t>
            </a:r>
            <a:endParaRPr lang="pl-PL" dirty="0"/>
          </a:p>
        </p:txBody>
      </p:sp>
      <p:sp>
        <p:nvSpPr>
          <p:cNvPr id="9" name="pole tekstowe 8"/>
          <p:cNvSpPr txBox="1"/>
          <p:nvPr/>
        </p:nvSpPr>
        <p:spPr>
          <a:xfrm>
            <a:off x="6106877" y="2867713"/>
            <a:ext cx="900545" cy="410369"/>
          </a:xfrm>
          <a:prstGeom prst="rect">
            <a:avLst/>
          </a:prstGeom>
          <a:noFill/>
        </p:spPr>
        <p:txBody>
          <a:bodyPr wrap="square" lIns="121917" tIns="60958" rIns="121917" bIns="60958" rtlCol="0">
            <a:spAutoFit/>
          </a:bodyPr>
          <a:lstStyle/>
          <a:p>
            <a:r>
              <a:rPr lang="pl-PL" dirty="0" smtClean="0"/>
              <a:t>V2.0</a:t>
            </a:r>
            <a:endParaRPr lang="pl-PL" dirty="0"/>
          </a:p>
        </p:txBody>
      </p:sp>
      <p:graphicFrame>
        <p:nvGraphicFramePr>
          <p:cNvPr id="7" name="Obiekt 6"/>
          <p:cNvGraphicFramePr>
            <a:graphicFrameLocks noGrp="1" noChangeAspect="1"/>
          </p:cNvGraphicFramePr>
          <p:nvPr>
            <p:extLst>
              <p:ext uri="{D42A27DB-BD31-4B8C-83A1-F6EECF244321}">
                <p14:modId xmlns:p14="http://schemas.microsoft.com/office/powerpoint/2010/main" val="4179066230"/>
              </p:ext>
            </p:extLst>
          </p:nvPr>
        </p:nvGraphicFramePr>
        <p:xfrm>
          <a:off x="301341" y="1384686"/>
          <a:ext cx="4102100" cy="2741084"/>
        </p:xfrm>
        <a:graphic>
          <a:graphicData uri="http://schemas.openxmlformats.org/presentationml/2006/ole">
            <mc:AlternateContent xmlns:mc="http://schemas.openxmlformats.org/markup-compatibility/2006">
              <mc:Choice xmlns:v="urn:schemas-microsoft-com:vml" Requires="v">
                <p:oleObj spid="_x0000_s2225" name="Visio" r:id="rId5" imgW="6124504" imgH="4092728" progId="Visio.Drawing.11">
                  <p:embed/>
                </p:oleObj>
              </mc:Choice>
              <mc:Fallback>
                <p:oleObj name="Visio" r:id="rId5" imgW="6124504" imgH="4092728" progId="Visio.Drawing.11">
                  <p:embed/>
                  <p:pic>
                    <p:nvPicPr>
                      <p:cNvPr id="0" name=""/>
                      <p:cNvPicPr>
                        <a:picLocks noGrp="1" noChangeAspect="1" noChangeArrowheads="1"/>
                      </p:cNvPicPr>
                      <p:nvPr/>
                    </p:nvPicPr>
                    <p:blipFill>
                      <a:blip r:embed="rId6"/>
                      <a:srcRect/>
                      <a:stretch>
                        <a:fillRect/>
                      </a:stretch>
                    </p:blipFill>
                    <p:spPr bwMode="auto">
                      <a:xfrm>
                        <a:off x="301341" y="1384686"/>
                        <a:ext cx="4102100" cy="274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pole tekstowe 9"/>
          <p:cNvSpPr txBox="1"/>
          <p:nvPr/>
        </p:nvSpPr>
        <p:spPr>
          <a:xfrm>
            <a:off x="7130474" y="2148285"/>
            <a:ext cx="5061527" cy="410369"/>
          </a:xfrm>
          <a:prstGeom prst="rect">
            <a:avLst/>
          </a:prstGeom>
          <a:noFill/>
        </p:spPr>
        <p:txBody>
          <a:bodyPr wrap="square" lIns="121917" tIns="60958" rIns="121917" bIns="60958" rtlCol="0">
            <a:spAutoFit/>
          </a:bodyPr>
          <a:lstStyle/>
          <a:p>
            <a:r>
              <a:rPr lang="pl-PL" dirty="0" smtClean="0"/>
              <a:t>010010010011100100010100011001001</a:t>
            </a:r>
            <a:endParaRPr lang="pl-PL" dirty="0"/>
          </a:p>
        </p:txBody>
      </p:sp>
      <p:graphicFrame>
        <p:nvGraphicFramePr>
          <p:cNvPr id="6" name="Obiekt 5"/>
          <p:cNvGraphicFramePr>
            <a:graphicFrameLocks noGrp="1" noChangeAspect="1"/>
          </p:cNvGraphicFramePr>
          <p:nvPr>
            <p:extLst>
              <p:ext uri="{D42A27DB-BD31-4B8C-83A1-F6EECF244321}">
                <p14:modId xmlns:p14="http://schemas.microsoft.com/office/powerpoint/2010/main" val="2051415662"/>
              </p:ext>
            </p:extLst>
          </p:nvPr>
        </p:nvGraphicFramePr>
        <p:xfrm>
          <a:off x="7156639" y="1402003"/>
          <a:ext cx="4102100" cy="2741084"/>
        </p:xfrm>
        <a:graphic>
          <a:graphicData uri="http://schemas.openxmlformats.org/presentationml/2006/ole">
            <mc:AlternateContent xmlns:mc="http://schemas.openxmlformats.org/markup-compatibility/2006">
              <mc:Choice xmlns:v="urn:schemas-microsoft-com:vml" Requires="v">
                <p:oleObj spid="_x0000_s2226" name="Visio" r:id="rId7" imgW="6124504" imgH="4092728" progId="Visio.Drawing.11">
                  <p:embed/>
                </p:oleObj>
              </mc:Choice>
              <mc:Fallback>
                <p:oleObj name="Visio" r:id="rId7" imgW="6124504" imgH="4092728" progId="Visio.Drawing.11">
                  <p:embed/>
                  <p:pic>
                    <p:nvPicPr>
                      <p:cNvPr id="0" name=""/>
                      <p:cNvPicPr>
                        <a:picLocks noGrp="1" noChangeAspect="1" noChangeArrowheads="1"/>
                      </p:cNvPicPr>
                      <p:nvPr/>
                    </p:nvPicPr>
                    <p:blipFill>
                      <a:blip r:embed="rId8"/>
                      <a:srcRect/>
                      <a:stretch>
                        <a:fillRect/>
                      </a:stretch>
                    </p:blipFill>
                    <p:spPr bwMode="auto">
                      <a:xfrm>
                        <a:off x="7156639" y="1402003"/>
                        <a:ext cx="4102100" cy="274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pole tekstowe 10"/>
          <p:cNvSpPr txBox="1"/>
          <p:nvPr/>
        </p:nvSpPr>
        <p:spPr>
          <a:xfrm>
            <a:off x="2682928" y="5065434"/>
            <a:ext cx="1365827" cy="451405"/>
          </a:xfrm>
          <a:prstGeom prst="rect">
            <a:avLst/>
          </a:prstGeom>
          <a:noFill/>
        </p:spPr>
        <p:txBody>
          <a:bodyPr wrap="square" lIns="121917" tIns="60958" rIns="121917" bIns="60958" rtlCol="0">
            <a:spAutoFit/>
          </a:bodyPr>
          <a:lstStyle/>
          <a:p>
            <a:r>
              <a:rPr lang="pl-PL" sz="2100" dirty="0">
                <a:solidFill>
                  <a:schemeClr val="tx2"/>
                </a:solidFill>
              </a:rPr>
              <a:t>ZDD? </a:t>
            </a:r>
          </a:p>
        </p:txBody>
      </p:sp>
      <p:grpSp>
        <p:nvGrpSpPr>
          <p:cNvPr id="27" name="Grupa 26"/>
          <p:cNvGrpSpPr/>
          <p:nvPr/>
        </p:nvGrpSpPr>
        <p:grpSpPr>
          <a:xfrm>
            <a:off x="3147396" y="3860240"/>
            <a:ext cx="5143499" cy="584200"/>
            <a:chOff x="2400300" y="2847975"/>
            <a:chExt cx="3857624" cy="438150"/>
          </a:xfrm>
        </p:grpSpPr>
        <p:sp>
          <p:nvSpPr>
            <p:cNvPr id="13" name="Prostokąt 12"/>
            <p:cNvSpPr/>
            <p:nvPr/>
          </p:nvSpPr>
          <p:spPr>
            <a:xfrm>
              <a:off x="2400300" y="2847975"/>
              <a:ext cx="1114425" cy="4381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solidFill>
                    <a:schemeClr val="tx2"/>
                  </a:solidFill>
                </a:rPr>
                <a:t>NFVO</a:t>
              </a:r>
              <a:endParaRPr lang="pl-PL" dirty="0">
                <a:solidFill>
                  <a:schemeClr val="tx2"/>
                </a:solidFill>
              </a:endParaRPr>
            </a:p>
          </p:txBody>
        </p:sp>
        <p:sp>
          <p:nvSpPr>
            <p:cNvPr id="14" name="Prostokąt 13"/>
            <p:cNvSpPr/>
            <p:nvPr/>
          </p:nvSpPr>
          <p:spPr>
            <a:xfrm>
              <a:off x="3781424" y="2847975"/>
              <a:ext cx="1114425" cy="4381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solidFill>
                    <a:schemeClr val="tx2"/>
                  </a:solidFill>
                </a:rPr>
                <a:t>VNFM</a:t>
              </a:r>
              <a:endParaRPr lang="pl-PL" dirty="0">
                <a:solidFill>
                  <a:schemeClr val="tx2"/>
                </a:solidFill>
              </a:endParaRPr>
            </a:p>
          </p:txBody>
        </p:sp>
        <p:sp>
          <p:nvSpPr>
            <p:cNvPr id="15" name="Prostokąt 14"/>
            <p:cNvSpPr/>
            <p:nvPr/>
          </p:nvSpPr>
          <p:spPr>
            <a:xfrm>
              <a:off x="5143499" y="2847975"/>
              <a:ext cx="1114425" cy="4381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solidFill>
                    <a:schemeClr val="tx2"/>
                  </a:solidFill>
                </a:rPr>
                <a:t>EMS</a:t>
              </a:r>
              <a:endParaRPr lang="pl-PL" dirty="0">
                <a:solidFill>
                  <a:schemeClr val="tx2"/>
                </a:solidFill>
              </a:endParaRPr>
            </a:p>
          </p:txBody>
        </p:sp>
        <p:cxnSp>
          <p:nvCxnSpPr>
            <p:cNvPr id="17" name="Łącznik prosty ze strzałką 16"/>
            <p:cNvCxnSpPr>
              <a:stCxn id="13" idx="3"/>
              <a:endCxn id="14" idx="1"/>
            </p:cNvCxnSpPr>
            <p:nvPr/>
          </p:nvCxnSpPr>
          <p:spPr>
            <a:xfrm>
              <a:off x="3514725" y="3067050"/>
              <a:ext cx="266699"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Łącznik prosty ze strzałką 17"/>
            <p:cNvCxnSpPr>
              <a:stCxn id="14" idx="3"/>
              <a:endCxn id="15" idx="1"/>
            </p:cNvCxnSpPr>
            <p:nvPr/>
          </p:nvCxnSpPr>
          <p:spPr>
            <a:xfrm>
              <a:off x="4895849" y="3067050"/>
              <a:ext cx="247650"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1" name="pole tekstowe 20"/>
          <p:cNvSpPr txBox="1"/>
          <p:nvPr/>
        </p:nvSpPr>
        <p:spPr>
          <a:xfrm>
            <a:off x="4048754" y="5065434"/>
            <a:ext cx="4243945" cy="451405"/>
          </a:xfrm>
          <a:prstGeom prst="rect">
            <a:avLst/>
          </a:prstGeom>
          <a:noFill/>
        </p:spPr>
        <p:txBody>
          <a:bodyPr wrap="square" lIns="121917" tIns="60958" rIns="121917" bIns="60958" rtlCol="0">
            <a:spAutoFit/>
          </a:bodyPr>
          <a:lstStyle/>
          <a:p>
            <a:r>
              <a:rPr lang="pl-PL" sz="2100" dirty="0"/>
              <a:t>Zero </a:t>
            </a:r>
            <a:r>
              <a:rPr lang="pl-PL" sz="2100" dirty="0" err="1"/>
              <a:t>Downtime</a:t>
            </a:r>
            <a:r>
              <a:rPr lang="pl-PL" sz="2100" dirty="0"/>
              <a:t> Deployment </a:t>
            </a:r>
          </a:p>
        </p:txBody>
      </p:sp>
      <p:grpSp>
        <p:nvGrpSpPr>
          <p:cNvPr id="29" name="Grupa 28"/>
          <p:cNvGrpSpPr/>
          <p:nvPr/>
        </p:nvGrpSpPr>
        <p:grpSpPr>
          <a:xfrm>
            <a:off x="2131946" y="5809810"/>
            <a:ext cx="6775796" cy="467250"/>
            <a:chOff x="2291872" y="4353699"/>
            <a:chExt cx="5081847" cy="350438"/>
          </a:xfrm>
        </p:grpSpPr>
        <p:sp>
          <p:nvSpPr>
            <p:cNvPr id="12" name="pole tekstowe 11"/>
            <p:cNvSpPr txBox="1"/>
            <p:nvPr/>
          </p:nvSpPr>
          <p:spPr>
            <a:xfrm>
              <a:off x="2291872" y="4392513"/>
              <a:ext cx="1209940" cy="311624"/>
            </a:xfrm>
            <a:prstGeom prst="rect">
              <a:avLst/>
            </a:prstGeom>
            <a:noFill/>
          </p:spPr>
          <p:txBody>
            <a:bodyPr wrap="square" rtlCol="0">
              <a:spAutoFit/>
            </a:bodyPr>
            <a:lstStyle/>
            <a:p>
              <a:r>
                <a:rPr lang="pl-PL" sz="2100" dirty="0" err="1"/>
                <a:t>Near</a:t>
              </a:r>
              <a:r>
                <a:rPr lang="pl-PL" sz="2100" dirty="0">
                  <a:solidFill>
                    <a:schemeClr val="bg2"/>
                  </a:solidFill>
                </a:rPr>
                <a:t>-</a:t>
              </a:r>
              <a:r>
                <a:rPr lang="pl-PL" sz="2100" dirty="0">
                  <a:solidFill>
                    <a:schemeClr val="tx2"/>
                  </a:solidFill>
                </a:rPr>
                <a:t>ZDD</a:t>
              </a:r>
              <a:endParaRPr lang="pl-PL" dirty="0">
                <a:solidFill>
                  <a:schemeClr val="tx2"/>
                </a:solidFill>
              </a:endParaRPr>
            </a:p>
          </p:txBody>
        </p:sp>
        <p:sp>
          <p:nvSpPr>
            <p:cNvPr id="22" name="pole tekstowe 21"/>
            <p:cNvSpPr txBox="1"/>
            <p:nvPr/>
          </p:nvSpPr>
          <p:spPr>
            <a:xfrm>
              <a:off x="3725644" y="4353699"/>
              <a:ext cx="3648075" cy="311624"/>
            </a:xfrm>
            <a:prstGeom prst="rect">
              <a:avLst/>
            </a:prstGeom>
            <a:noFill/>
          </p:spPr>
          <p:txBody>
            <a:bodyPr wrap="square" rtlCol="0">
              <a:spAutoFit/>
            </a:bodyPr>
            <a:lstStyle/>
            <a:p>
              <a:r>
                <a:rPr lang="pl-PL" sz="2100" dirty="0" err="1"/>
                <a:t>Near</a:t>
              </a:r>
              <a:r>
                <a:rPr lang="pl-PL" sz="2100" dirty="0"/>
                <a:t> - Zero </a:t>
              </a:r>
              <a:r>
                <a:rPr lang="pl-PL" sz="2100" dirty="0" err="1"/>
                <a:t>Downtime</a:t>
              </a:r>
              <a:r>
                <a:rPr lang="pl-PL" sz="2100" dirty="0"/>
                <a:t> Deployment </a:t>
              </a:r>
            </a:p>
          </p:txBody>
        </p:sp>
      </p:grpSp>
      <p:grpSp>
        <p:nvGrpSpPr>
          <p:cNvPr id="30" name="Grupa 29"/>
          <p:cNvGrpSpPr/>
          <p:nvPr/>
        </p:nvGrpSpPr>
        <p:grpSpPr>
          <a:xfrm>
            <a:off x="1509095" y="3743956"/>
            <a:ext cx="1612903" cy="815828"/>
            <a:chOff x="1171574" y="2760761"/>
            <a:chExt cx="1209677" cy="611871"/>
          </a:xfrm>
        </p:grpSpPr>
        <p:cxnSp>
          <p:nvCxnSpPr>
            <p:cNvPr id="24" name="Łącznik prosty ze strzałką 23"/>
            <p:cNvCxnSpPr/>
            <p:nvPr/>
          </p:nvCxnSpPr>
          <p:spPr>
            <a:xfrm>
              <a:off x="1171575" y="3067050"/>
              <a:ext cx="108585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pole tekstowe 24"/>
            <p:cNvSpPr txBox="1"/>
            <p:nvPr/>
          </p:nvSpPr>
          <p:spPr>
            <a:xfrm>
              <a:off x="1171575" y="2760761"/>
              <a:ext cx="1209676" cy="253916"/>
            </a:xfrm>
            <a:prstGeom prst="rect">
              <a:avLst/>
            </a:prstGeom>
            <a:noFill/>
          </p:spPr>
          <p:txBody>
            <a:bodyPr wrap="square" rtlCol="0">
              <a:spAutoFit/>
            </a:bodyPr>
            <a:lstStyle/>
            <a:p>
              <a:r>
                <a:rPr lang="pl-PL" sz="1600" dirty="0"/>
                <a:t>VNF Update</a:t>
              </a:r>
            </a:p>
          </p:txBody>
        </p:sp>
        <p:sp>
          <p:nvSpPr>
            <p:cNvPr id="26" name="pole tekstowe 25"/>
            <p:cNvSpPr txBox="1"/>
            <p:nvPr/>
          </p:nvSpPr>
          <p:spPr>
            <a:xfrm>
              <a:off x="1171574" y="3118716"/>
              <a:ext cx="1209675" cy="253916"/>
            </a:xfrm>
            <a:prstGeom prst="rect">
              <a:avLst/>
            </a:prstGeom>
            <a:noFill/>
          </p:spPr>
          <p:txBody>
            <a:bodyPr wrap="square" rtlCol="0">
              <a:spAutoFit/>
            </a:bodyPr>
            <a:lstStyle/>
            <a:p>
              <a:r>
                <a:rPr lang="pl-PL" sz="1600" dirty="0"/>
                <a:t>VNF Upgrade</a:t>
              </a:r>
            </a:p>
          </p:txBody>
        </p:sp>
      </p:grpSp>
      <p:sp>
        <p:nvSpPr>
          <p:cNvPr id="28" name="pole tekstowe 27"/>
          <p:cNvSpPr txBox="1"/>
          <p:nvPr/>
        </p:nvSpPr>
        <p:spPr>
          <a:xfrm>
            <a:off x="4794829" y="970882"/>
            <a:ext cx="2215572" cy="451405"/>
          </a:xfrm>
          <a:prstGeom prst="rect">
            <a:avLst/>
          </a:prstGeom>
          <a:noFill/>
        </p:spPr>
        <p:txBody>
          <a:bodyPr wrap="square" lIns="121917" tIns="60958" rIns="121917" bIns="60958" rtlCol="0">
            <a:spAutoFit/>
          </a:bodyPr>
          <a:lstStyle/>
          <a:p>
            <a:r>
              <a:rPr lang="pl-PL" sz="2100" dirty="0"/>
              <a:t>VNF</a:t>
            </a:r>
            <a:r>
              <a:rPr lang="pl-PL" sz="2100" dirty="0">
                <a:solidFill>
                  <a:schemeClr val="bg2"/>
                </a:solidFill>
              </a:rPr>
              <a:t> </a:t>
            </a:r>
            <a:r>
              <a:rPr lang="pl-PL" sz="2100" dirty="0" err="1">
                <a:solidFill>
                  <a:schemeClr val="tx2"/>
                </a:solidFill>
              </a:rPr>
              <a:t>Change</a:t>
            </a:r>
            <a:r>
              <a:rPr lang="pl-PL" sz="2100" dirty="0">
                <a:solidFill>
                  <a:schemeClr val="tx2"/>
                </a:solidFill>
              </a:rPr>
              <a:t>?</a:t>
            </a:r>
            <a:r>
              <a:rPr lang="pl-PL" sz="2100" dirty="0">
                <a:solidFill>
                  <a:schemeClr val="bg2"/>
                </a:solidFill>
              </a:rPr>
              <a:t> </a:t>
            </a:r>
          </a:p>
        </p:txBody>
      </p:sp>
      <p:sp>
        <p:nvSpPr>
          <p:cNvPr id="32"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smtClean="0">
                <a:solidFill>
                  <a:schemeClr val="bg1"/>
                </a:solidFill>
                <a:latin typeface="Arial" panose="020B0604020202020204" pitchFamily="34" charset="0"/>
              </a:rPr>
              <a:t>ZDD VNF </a:t>
            </a:r>
            <a:r>
              <a:rPr lang="pl-PL" sz="3200" dirty="0" err="1" smtClean="0">
                <a:solidFill>
                  <a:schemeClr val="bg1"/>
                </a:solidFill>
                <a:latin typeface="Arial" panose="020B0604020202020204" pitchFamily="34" charset="0"/>
              </a:rPr>
              <a:t>Change</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28993529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0" presetClass="exit" presetSubtype="0" fill="hold" grpId="1" nodeType="withEffect">
                                  <p:stCondLst>
                                    <p:cond delay="0"/>
                                  </p:stCondLst>
                                  <p:childTnLst>
                                    <p:animEffect transition="out" filter="fade">
                                      <p:cBhvr>
                                        <p:cTn id="20" dur="100"/>
                                        <p:tgtEl>
                                          <p:spTgt spid="5"/>
                                        </p:tgtEl>
                                      </p:cBhvr>
                                    </p:animEffect>
                                    <p:set>
                                      <p:cBhvr>
                                        <p:cTn id="21" dur="1" fill="hold">
                                          <p:stCondLst>
                                            <p:cond delay="99"/>
                                          </p:stCondLst>
                                        </p:cTn>
                                        <p:tgtEl>
                                          <p:spTgt spid="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8" grpId="0"/>
      <p:bldP spid="9" grpId="0"/>
      <p:bldP spid="10" grpId="0"/>
      <p:bldP spid="11"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Preparation Phase (</a:t>
            </a:r>
            <a:r>
              <a:rPr lang="pl-PL" dirty="0" smtClean="0"/>
              <a:t>5</a:t>
            </a:r>
            <a:r>
              <a:rPr lang="en-US" dirty="0" smtClean="0"/>
              <a:t>)</a:t>
            </a:r>
            <a:endParaRPr lang="en-US" dirty="0"/>
          </a:p>
        </p:txBody>
      </p:sp>
      <p:sp>
        <p:nvSpPr>
          <p:cNvPr id="7" name="Symbol zastępczy tekstu 3"/>
          <p:cNvSpPr>
            <a:spLocks noGrp="1"/>
          </p:cNvSpPr>
          <p:nvPr>
            <p:ph type="body" sz="quarter" idx="10"/>
          </p:nvPr>
        </p:nvSpPr>
        <p:spPr>
          <a:xfrm>
            <a:off x="314325" y="1138238"/>
            <a:ext cx="11434082" cy="5170487"/>
          </a:xfrm>
        </p:spPr>
        <p:txBody>
          <a:bodyPr>
            <a:normAutofit lnSpcReduction="10000"/>
          </a:bodyPr>
          <a:lstStyle/>
          <a:p>
            <a:pPr marL="0" indent="0" defTabSz="540000">
              <a:buNone/>
            </a:pPr>
            <a:r>
              <a:rPr lang="en-US" sz="2000" dirty="0" smtClean="0"/>
              <a:t>19. For each VNFC Destination point candidate OOF executes an algorithm for anchor point 	determination. It results with </a:t>
            </a:r>
            <a:r>
              <a:rPr lang="en-US" sz="2000" i="1" dirty="0" smtClean="0"/>
              <a:t>k</a:t>
            </a:r>
            <a:r>
              <a:rPr lang="en-US" sz="2000" dirty="0" smtClean="0"/>
              <a:t> VNFC Anchor points. Algorithm will use following information	</a:t>
            </a:r>
          </a:p>
          <a:p>
            <a:pPr lvl="1" defTabSz="540000"/>
            <a:r>
              <a:rPr lang="en-US" sz="1600" dirty="0" smtClean="0"/>
              <a:t>List of m Destination Points</a:t>
            </a:r>
          </a:p>
          <a:p>
            <a:pPr lvl="1" defTabSz="540000"/>
            <a:r>
              <a:rPr lang="en-US" sz="1600" dirty="0" smtClean="0"/>
              <a:t>List of j Anchor Point candidates</a:t>
            </a:r>
          </a:p>
          <a:p>
            <a:pPr lvl="1"/>
            <a:r>
              <a:rPr lang="en-US" sz="1600" dirty="0" smtClean="0"/>
              <a:t>Results of past distribution (if specified in the request) – i.e. already distributed VNFC by this Anchor point</a:t>
            </a:r>
          </a:p>
          <a:p>
            <a:pPr lvl="1"/>
            <a:r>
              <a:rPr lang="en-US" sz="1600" dirty="0" smtClean="0"/>
              <a:t>Anchor point selection policy, like preferred regions</a:t>
            </a:r>
          </a:p>
          <a:p>
            <a:pPr lvl="1"/>
            <a:r>
              <a:rPr lang="en-US" sz="1600" dirty="0" smtClean="0"/>
              <a:t>Additional properties from A&amp;AI when required by the algorithm</a:t>
            </a:r>
          </a:p>
          <a:p>
            <a:pPr marL="0" indent="0" defTabSz="540000">
              <a:buNone/>
            </a:pPr>
            <a:r>
              <a:rPr lang="en-US" sz="2000" dirty="0" smtClean="0"/>
              <a:t>20. For each VNFC Anchor point OOF executes an algorithm for distribution policy determination</a:t>
            </a:r>
          </a:p>
          <a:p>
            <a:pPr lvl="1" defTabSz="540000"/>
            <a:r>
              <a:rPr lang="en-US" sz="1600" dirty="0" smtClean="0"/>
              <a:t>Expression of policy may vary depending on the Anchor type (percentage, explicit like least connections, round robin etc.) but </a:t>
            </a:r>
            <a:r>
              <a:rPr lang="en-US" sz="1600" dirty="0" err="1" smtClean="0"/>
              <a:t>Ansible</a:t>
            </a:r>
            <a:r>
              <a:rPr lang="en-US" sz="1600" dirty="0" smtClean="0"/>
              <a:t>/Chef script should receive always the same format</a:t>
            </a:r>
          </a:p>
          <a:p>
            <a:pPr lvl="1" defTabSz="540000"/>
            <a:r>
              <a:rPr lang="en-US" sz="1600" dirty="0" smtClean="0"/>
              <a:t>How to unify it?</a:t>
            </a:r>
          </a:p>
          <a:p>
            <a:pPr marL="0" indent="0" defTabSz="540000">
              <a:buNone/>
            </a:pPr>
            <a:r>
              <a:rPr lang="en-US" sz="2000" dirty="0" smtClean="0"/>
              <a:t>21. Determined list of Destinations, associated Anchor Points and Distribution policies</a:t>
            </a:r>
          </a:p>
          <a:p>
            <a:pPr lvl="1" defTabSz="540000"/>
            <a:r>
              <a:rPr lang="en-US" sz="1600" dirty="0" smtClean="0"/>
              <a:t>Useful to build future rollback mechanism based on the same procedure</a:t>
            </a:r>
          </a:p>
          <a:p>
            <a:pPr lvl="1" defTabSz="540000"/>
            <a:r>
              <a:rPr lang="en-US" sz="1600" dirty="0" smtClean="0"/>
              <a:t>Information must be stored in some database. But where? Local DB of OOF?</a:t>
            </a:r>
          </a:p>
          <a:p>
            <a:pPr lvl="1" defTabSz="540000"/>
            <a:r>
              <a:rPr lang="en-US" sz="1600" dirty="0" smtClean="0"/>
              <a:t>There must mechanisms that will clear this data on regular basis</a:t>
            </a:r>
          </a:p>
          <a:p>
            <a:pPr lvl="1" defTabSz="540000"/>
            <a:r>
              <a:rPr lang="en-US" sz="1600" dirty="0" smtClean="0"/>
              <a:t>Parameters are remembered under one identifier: </a:t>
            </a:r>
            <a:r>
              <a:rPr lang="en-US" sz="1600" dirty="0" err="1" smtClean="0"/>
              <a:t>DistributionId</a:t>
            </a:r>
            <a:r>
              <a:rPr lang="en-US" sz="1600" dirty="0" smtClean="0"/>
              <a:t> </a:t>
            </a:r>
          </a:p>
          <a:p>
            <a:pPr marL="0" indent="0" defTabSz="540000">
              <a:buNone/>
            </a:pPr>
            <a:r>
              <a:rPr lang="en-US" sz="2000" dirty="0" smtClean="0"/>
              <a:t>22. Result is returned from OOF to SO, preparation phase is completed</a:t>
            </a:r>
          </a:p>
        </p:txBody>
      </p:sp>
    </p:spTree>
    <p:extLst>
      <p:ext uri="{BB962C8B-B14F-4D97-AF65-F5344CB8AC3E}">
        <p14:creationId xmlns:p14="http://schemas.microsoft.com/office/powerpoint/2010/main" val="2933422912"/>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Execution Phase (1)</a:t>
            </a:r>
            <a:endParaRPr lang="en-US" dirty="0"/>
          </a:p>
        </p:txBody>
      </p:sp>
      <p:sp>
        <p:nvSpPr>
          <p:cNvPr id="4" name="Symbol zastępczy tekstu 3"/>
          <p:cNvSpPr>
            <a:spLocks noGrp="1"/>
          </p:cNvSpPr>
          <p:nvPr>
            <p:ph type="body" sz="quarter" idx="10"/>
          </p:nvPr>
        </p:nvSpPr>
        <p:spPr>
          <a:xfrm>
            <a:off x="314325" y="1138238"/>
            <a:ext cx="10921711" cy="5170487"/>
          </a:xfrm>
        </p:spPr>
        <p:txBody>
          <a:bodyPr>
            <a:normAutofit fontScale="92500" lnSpcReduction="10000"/>
          </a:bodyPr>
          <a:lstStyle/>
          <a:p>
            <a:r>
              <a:rPr lang="en-US" sz="2400" dirty="0" smtClean="0"/>
              <a:t>Purpose: execution of traffic distribution workflow base on information calculated by OOF</a:t>
            </a:r>
          </a:p>
          <a:p>
            <a:pPr lvl="1"/>
            <a:r>
              <a:rPr lang="en-US" sz="2000" dirty="0" smtClean="0"/>
              <a:t>Loop: for each destination the same set o operations</a:t>
            </a:r>
          </a:p>
          <a:p>
            <a:pPr lvl="1"/>
            <a:r>
              <a:rPr lang="en-US" sz="2000" dirty="0" smtClean="0"/>
              <a:t>Question is if procedure should not be grouped by anchor points</a:t>
            </a:r>
          </a:p>
          <a:p>
            <a:r>
              <a:rPr lang="en-US" sz="2400" dirty="0" smtClean="0"/>
              <a:t>Procedure must determine</a:t>
            </a:r>
          </a:p>
          <a:p>
            <a:pPr lvl="1"/>
            <a:r>
              <a:rPr lang="en-US" sz="2000" dirty="0" smtClean="0"/>
              <a:t>Destination VNFCs</a:t>
            </a:r>
          </a:p>
          <a:p>
            <a:pPr lvl="1"/>
            <a:r>
              <a:rPr lang="en-US" sz="2000" dirty="0" smtClean="0"/>
              <a:t>Anchor Point VNFCs (for each Destination VNFC can be different)</a:t>
            </a:r>
          </a:p>
          <a:p>
            <a:pPr lvl="1"/>
            <a:r>
              <a:rPr lang="en-US" sz="2000" dirty="0" smtClean="0"/>
              <a:t>Distribution Weights or Distribution Policy</a:t>
            </a:r>
          </a:p>
          <a:p>
            <a:r>
              <a:rPr lang="en-US" sz="2400" dirty="0" smtClean="0"/>
              <a:t>Dependencies</a:t>
            </a:r>
          </a:p>
          <a:p>
            <a:pPr lvl="1"/>
            <a:r>
              <a:rPr lang="en-US" sz="2000" dirty="0" smtClean="0"/>
              <a:t>SO</a:t>
            </a:r>
          </a:p>
          <a:p>
            <a:pPr lvl="1"/>
            <a:r>
              <a:rPr lang="en-US" sz="2000" dirty="0" smtClean="0"/>
              <a:t>OOF</a:t>
            </a:r>
          </a:p>
          <a:p>
            <a:pPr lvl="1"/>
            <a:r>
              <a:rPr lang="en-US" sz="2000" dirty="0" smtClean="0"/>
              <a:t>Controllers(APPC, SDNC)</a:t>
            </a:r>
          </a:p>
          <a:p>
            <a:pPr lvl="1"/>
            <a:r>
              <a:rPr lang="en-US" sz="2000" dirty="0" smtClean="0"/>
              <a:t>Anchor VNFCs</a:t>
            </a:r>
          </a:p>
          <a:p>
            <a:pPr lvl="1"/>
            <a:r>
              <a:rPr lang="en-US" sz="2000" dirty="0" smtClean="0"/>
              <a:t>Destination VNFCs</a:t>
            </a:r>
          </a:p>
          <a:p>
            <a:r>
              <a:rPr lang="en-US" sz="2400" dirty="0" smtClean="0"/>
              <a:t>Should be ready for future use in distribution rollback process (to revert partial distribution)</a:t>
            </a:r>
          </a:p>
        </p:txBody>
      </p:sp>
    </p:spTree>
    <p:extLst>
      <p:ext uri="{BB962C8B-B14F-4D97-AF65-F5344CB8AC3E}">
        <p14:creationId xmlns:p14="http://schemas.microsoft.com/office/powerpoint/2010/main" val="122351349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ytuł 2"/>
          <p:cNvSpPr>
            <a:spLocks noGrp="1"/>
          </p:cNvSpPr>
          <p:nvPr>
            <p:ph type="title"/>
          </p:nvPr>
        </p:nvSpPr>
        <p:spPr/>
        <p:txBody>
          <a:bodyPr>
            <a:normAutofit fontScale="90000"/>
          </a:bodyPr>
          <a:lstStyle/>
          <a:p>
            <a:r>
              <a:rPr lang="pl-PL" dirty="0" err="1" smtClean="0"/>
              <a:t>Traffic</a:t>
            </a:r>
            <a:r>
              <a:rPr lang="pl-PL" dirty="0" smtClean="0"/>
              <a:t> Distribution </a:t>
            </a:r>
            <a:r>
              <a:rPr lang="pl-PL" dirty="0" err="1" smtClean="0"/>
              <a:t>Workflow</a:t>
            </a:r>
            <a:r>
              <a:rPr lang="pl-PL" dirty="0" smtClean="0"/>
              <a:t> – </a:t>
            </a:r>
            <a:r>
              <a:rPr lang="pl-PL" dirty="0" err="1" smtClean="0"/>
              <a:t>Execution</a:t>
            </a:r>
            <a:r>
              <a:rPr lang="pl-PL" dirty="0" smtClean="0"/>
              <a:t> </a:t>
            </a:r>
            <a:r>
              <a:rPr lang="pl-PL" dirty="0" err="1" smtClean="0"/>
              <a:t>Phase</a:t>
            </a:r>
            <a:r>
              <a:rPr lang="pl-PL" dirty="0" smtClean="0"/>
              <a:t> (2)</a:t>
            </a:r>
            <a:endParaRPr lang="en-US" dirty="0"/>
          </a:p>
        </p:txBody>
      </p:sp>
      <p:pic>
        <p:nvPicPr>
          <p:cNvPr id="6" name="Obraz 5"/>
          <p:cNvPicPr>
            <a:picLocks noChangeAspect="1"/>
          </p:cNvPicPr>
          <p:nvPr/>
        </p:nvPicPr>
        <p:blipFill rotWithShape="1">
          <a:blip r:embed="rId2">
            <a:extLst>
              <a:ext uri="{28A0092B-C50C-407E-A947-70E740481C1C}">
                <a14:useLocalDpi xmlns:a14="http://schemas.microsoft.com/office/drawing/2010/main" val="0"/>
              </a:ext>
            </a:extLst>
          </a:blip>
          <a:srcRect b="52832"/>
          <a:stretch/>
        </p:blipFill>
        <p:spPr>
          <a:xfrm>
            <a:off x="319718" y="1085850"/>
            <a:ext cx="5754517" cy="5339444"/>
          </a:xfrm>
          <a:prstGeom prst="rect">
            <a:avLst/>
          </a:prstGeom>
        </p:spPr>
      </p:pic>
      <p:pic>
        <p:nvPicPr>
          <p:cNvPr id="7" name="Obraz 6"/>
          <p:cNvPicPr>
            <a:picLocks noChangeAspect="1"/>
          </p:cNvPicPr>
          <p:nvPr/>
        </p:nvPicPr>
        <p:blipFill rotWithShape="1">
          <a:blip r:embed="rId2">
            <a:extLst>
              <a:ext uri="{28A0092B-C50C-407E-A947-70E740481C1C}">
                <a14:useLocalDpi xmlns:a14="http://schemas.microsoft.com/office/drawing/2010/main" val="0"/>
              </a:ext>
            </a:extLst>
          </a:blip>
          <a:srcRect b="95601"/>
          <a:stretch/>
        </p:blipFill>
        <p:spPr>
          <a:xfrm>
            <a:off x="6200797" y="1085849"/>
            <a:ext cx="5754517" cy="498022"/>
          </a:xfrm>
          <a:prstGeom prst="rect">
            <a:avLst/>
          </a:prstGeom>
        </p:spPr>
      </p:pic>
      <p:pic>
        <p:nvPicPr>
          <p:cNvPr id="8" name="Obraz 7"/>
          <p:cNvPicPr>
            <a:picLocks noChangeAspect="1"/>
          </p:cNvPicPr>
          <p:nvPr/>
        </p:nvPicPr>
        <p:blipFill rotWithShape="1">
          <a:blip r:embed="rId2">
            <a:extLst>
              <a:ext uri="{28A0092B-C50C-407E-A947-70E740481C1C}">
                <a14:useLocalDpi xmlns:a14="http://schemas.microsoft.com/office/drawing/2010/main" val="0"/>
              </a:ext>
            </a:extLst>
          </a:blip>
          <a:srcRect l="-277" t="47564" r="277" b="7196"/>
          <a:stretch/>
        </p:blipFill>
        <p:spPr>
          <a:xfrm>
            <a:off x="6184468" y="1534887"/>
            <a:ext cx="5754517" cy="5121252"/>
          </a:xfrm>
          <a:prstGeom prst="rect">
            <a:avLst/>
          </a:prstGeom>
        </p:spPr>
      </p:pic>
    </p:spTree>
    <p:extLst>
      <p:ext uri="{BB962C8B-B14F-4D97-AF65-F5344CB8AC3E}">
        <p14:creationId xmlns:p14="http://schemas.microsoft.com/office/powerpoint/2010/main" val="84380972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a:t>
            </a:r>
            <a:r>
              <a:rPr lang="pl-PL" dirty="0" err="1"/>
              <a:t>Execution</a:t>
            </a:r>
            <a:r>
              <a:rPr lang="pl-PL" dirty="0"/>
              <a:t> </a:t>
            </a:r>
            <a:r>
              <a:rPr lang="en-US" dirty="0" smtClean="0"/>
              <a:t>Phase (</a:t>
            </a:r>
            <a:r>
              <a:rPr lang="pl-PL" dirty="0" smtClean="0"/>
              <a:t>4</a:t>
            </a:r>
            <a:r>
              <a:rPr lang="en-US" dirty="0" smtClean="0"/>
              <a:t>)</a:t>
            </a:r>
            <a:endParaRPr lang="en-US" dirty="0"/>
          </a:p>
        </p:txBody>
      </p:sp>
      <p:sp>
        <p:nvSpPr>
          <p:cNvPr id="7" name="Symbol zastępczy tekstu 3"/>
          <p:cNvSpPr>
            <a:spLocks noGrp="1"/>
          </p:cNvSpPr>
          <p:nvPr>
            <p:ph type="body" sz="quarter" idx="10"/>
          </p:nvPr>
        </p:nvSpPr>
        <p:spPr>
          <a:xfrm>
            <a:off x="314325" y="1138238"/>
            <a:ext cx="11434082" cy="5170487"/>
          </a:xfrm>
        </p:spPr>
        <p:txBody>
          <a:bodyPr>
            <a:normAutofit/>
          </a:bodyPr>
          <a:lstStyle/>
          <a:p>
            <a:pPr marL="0" indent="0" defTabSz="540000">
              <a:buNone/>
            </a:pPr>
            <a:r>
              <a:rPr lang="en-US" sz="2000" dirty="0" smtClean="0"/>
              <a:t>23. We look up for controller (SDNC, APPC) specific for Anchor VNFC and Destination VNFC </a:t>
            </a:r>
          </a:p>
          <a:p>
            <a:pPr marL="0" indent="0" defTabSz="540000">
              <a:buNone/>
            </a:pPr>
            <a:r>
              <a:rPr lang="en-US" sz="2000" dirty="0" smtClean="0"/>
              <a:t>24-27. SO Locks Anchor Point VNFC and? Destination VNFC – to avoid any concurrent changes</a:t>
            </a:r>
          </a:p>
          <a:p>
            <a:pPr marL="0" indent="0" defTabSz="540000">
              <a:buNone/>
            </a:pPr>
            <a:r>
              <a:rPr lang="en-US" sz="2000" dirty="0" smtClean="0"/>
              <a:t>28-33. SO Executes DT Pre-Check LCM action on Anchor Point VNFC with help of Controller</a:t>
            </a:r>
          </a:p>
          <a:p>
            <a:pPr lvl="1" defTabSz="540000"/>
            <a:r>
              <a:rPr lang="en-US" sz="1600" dirty="0" smtClean="0"/>
              <a:t>As input </a:t>
            </a:r>
            <a:r>
              <a:rPr lang="en-US" sz="1600" dirty="0" err="1" smtClean="0"/>
              <a:t>Ansible</a:t>
            </a:r>
            <a:r>
              <a:rPr lang="en-US" sz="1600" dirty="0" smtClean="0"/>
              <a:t>/Chef script will receive proposed parameters for future distribution</a:t>
            </a:r>
          </a:p>
          <a:p>
            <a:pPr lvl="1" defTabSz="540000"/>
            <a:r>
              <a:rPr lang="en-US" sz="1600" dirty="0" smtClean="0"/>
              <a:t>When Pre-Check fails distribution should be stopped. If some distributions were already performed rollback should be invoked</a:t>
            </a:r>
          </a:p>
          <a:p>
            <a:pPr marL="0" indent="0" defTabSz="540000">
              <a:buNone/>
            </a:pPr>
            <a:r>
              <a:rPr lang="en-US" sz="2000" dirty="0" smtClean="0"/>
              <a:t>34-39. SO Executes DT Pre-Check LCM action on Destination Point VNFC with help of Controller</a:t>
            </a:r>
          </a:p>
          <a:p>
            <a:pPr lvl="1" defTabSz="540000"/>
            <a:r>
              <a:rPr lang="en-US" sz="1600" dirty="0" smtClean="0"/>
              <a:t>As input </a:t>
            </a:r>
            <a:r>
              <a:rPr lang="en-US" sz="1600" dirty="0" err="1" smtClean="0"/>
              <a:t>Ansible</a:t>
            </a:r>
            <a:r>
              <a:rPr lang="en-US" sz="1600" dirty="0" smtClean="0"/>
              <a:t>/Chef script will receive proposed parameters for future distribution</a:t>
            </a:r>
          </a:p>
          <a:p>
            <a:pPr lvl="1" defTabSz="540000"/>
            <a:r>
              <a:rPr lang="en-US" sz="1600" dirty="0" smtClean="0"/>
              <a:t>When Pre-Check fails distribution should be stopped. If some distributions were already performed rollback should be invoked</a:t>
            </a:r>
          </a:p>
          <a:p>
            <a:pPr marL="0" indent="0" defTabSz="540000">
              <a:buNone/>
            </a:pPr>
            <a:r>
              <a:rPr lang="en-US" sz="2000" dirty="0" smtClean="0"/>
              <a:t>40. Pre-Check status is verified – if it failed distribution is stopped and rollback is triggered </a:t>
            </a:r>
          </a:p>
          <a:p>
            <a:pPr marL="0" indent="0" defTabSz="540000">
              <a:buNone/>
            </a:pPr>
            <a:r>
              <a:rPr lang="en-US" sz="2000" dirty="0" smtClean="0"/>
              <a:t>42-46. SO Executes Distribute Traffic LCM action on Anchor Point VNFC with help of Controller</a:t>
            </a:r>
          </a:p>
          <a:p>
            <a:pPr lvl="1" defTabSz="540000"/>
            <a:r>
              <a:rPr lang="en-US" sz="1600" dirty="0" smtClean="0"/>
              <a:t>Anchor Point performs the distribution on associated destination</a:t>
            </a:r>
          </a:p>
          <a:p>
            <a:pPr lvl="1" defTabSz="540000"/>
            <a:r>
              <a:rPr lang="en-US" sz="1600" dirty="0" smtClean="0"/>
              <a:t>When distribution fails further steps should be stopped. If some distributions were already performed rollback should be invoked</a:t>
            </a:r>
            <a:endParaRPr lang="en-US" sz="2000" dirty="0" smtClean="0"/>
          </a:p>
          <a:p>
            <a:pPr marL="0" indent="0" defTabSz="540000">
              <a:buNone/>
            </a:pPr>
            <a:endParaRPr lang="en-US" sz="2000" dirty="0" smtClean="0"/>
          </a:p>
        </p:txBody>
      </p:sp>
    </p:spTree>
    <p:extLst>
      <p:ext uri="{BB962C8B-B14F-4D97-AF65-F5344CB8AC3E}">
        <p14:creationId xmlns:p14="http://schemas.microsoft.com/office/powerpoint/2010/main" val="2541679010"/>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ytuł 2"/>
          <p:cNvSpPr>
            <a:spLocks noGrp="1"/>
          </p:cNvSpPr>
          <p:nvPr>
            <p:ph type="title"/>
          </p:nvPr>
        </p:nvSpPr>
        <p:spPr/>
        <p:txBody>
          <a:bodyPr>
            <a:normAutofit fontScale="90000"/>
          </a:bodyPr>
          <a:lstStyle/>
          <a:p>
            <a:r>
              <a:rPr lang="en-US" dirty="0" smtClean="0"/>
              <a:t>Traffic Distribution Workflow – Execution Phase (</a:t>
            </a:r>
            <a:r>
              <a:rPr lang="pl-PL" dirty="0" smtClean="0"/>
              <a:t>5</a:t>
            </a:r>
            <a:r>
              <a:rPr lang="en-US" dirty="0" smtClean="0"/>
              <a:t>)</a:t>
            </a:r>
            <a:endParaRPr lang="en-US" dirty="0"/>
          </a:p>
        </p:txBody>
      </p:sp>
      <p:sp>
        <p:nvSpPr>
          <p:cNvPr id="7" name="Symbol zastępczy tekstu 3"/>
          <p:cNvSpPr>
            <a:spLocks noGrp="1"/>
          </p:cNvSpPr>
          <p:nvPr>
            <p:ph type="body" sz="quarter" idx="10"/>
          </p:nvPr>
        </p:nvSpPr>
        <p:spPr>
          <a:xfrm>
            <a:off x="314325" y="1138238"/>
            <a:ext cx="11434082" cy="5170487"/>
          </a:xfrm>
        </p:spPr>
        <p:txBody>
          <a:bodyPr>
            <a:normAutofit/>
          </a:bodyPr>
          <a:lstStyle/>
          <a:p>
            <a:pPr marL="0" indent="0" defTabSz="540000">
              <a:buNone/>
            </a:pPr>
            <a:r>
              <a:rPr lang="en-US" sz="2000" dirty="0" smtClean="0"/>
              <a:t>47-52. SO Executes DT Post-Check LCM action on Anchor Point VNFC with help of Controller</a:t>
            </a:r>
          </a:p>
          <a:p>
            <a:pPr lvl="1" defTabSz="540000"/>
            <a:r>
              <a:rPr lang="en-US" sz="1600" dirty="0" smtClean="0"/>
              <a:t>As input </a:t>
            </a:r>
            <a:r>
              <a:rPr lang="en-US" sz="1600" dirty="0" err="1" smtClean="0"/>
              <a:t>Ansible</a:t>
            </a:r>
            <a:r>
              <a:rPr lang="en-US" sz="1600" dirty="0" smtClean="0"/>
              <a:t>/Chef script will receive proposed parameters of already performed distribution</a:t>
            </a:r>
          </a:p>
          <a:p>
            <a:pPr lvl="1" defTabSz="540000"/>
            <a:r>
              <a:rPr lang="en-US" sz="1600" dirty="0" smtClean="0"/>
              <a:t>When Post-Check fails (result is different than expected) further distribution should be stopped. If some distributions were already performed rollback should be invoked</a:t>
            </a:r>
            <a:endParaRPr lang="en-US" sz="2000" dirty="0" smtClean="0"/>
          </a:p>
          <a:p>
            <a:pPr marL="0" indent="0" defTabSz="540000">
              <a:buNone/>
            </a:pPr>
            <a:r>
              <a:rPr lang="en-US" sz="2000" dirty="0" smtClean="0"/>
              <a:t>53-58. SO Executes DT Post-Check LCM action on Destination Point VNFC with help of Controller</a:t>
            </a:r>
          </a:p>
          <a:p>
            <a:pPr lvl="1" defTabSz="540000"/>
            <a:r>
              <a:rPr lang="en-US" sz="1600" dirty="0" smtClean="0"/>
              <a:t>As input </a:t>
            </a:r>
            <a:r>
              <a:rPr lang="en-US" sz="1600" dirty="0" err="1" smtClean="0"/>
              <a:t>Ansible</a:t>
            </a:r>
            <a:r>
              <a:rPr lang="en-US" sz="1600" dirty="0" smtClean="0"/>
              <a:t>/Chef script will receive proposed parameters of already performed distribution</a:t>
            </a:r>
          </a:p>
          <a:p>
            <a:pPr lvl="1" defTabSz="540000"/>
            <a:r>
              <a:rPr lang="en-US" sz="1600" dirty="0" smtClean="0"/>
              <a:t>When Post-Check fails (result is different than expected) further distribution should be stopped. If some distributions were already performed rollback should be invoked</a:t>
            </a:r>
          </a:p>
          <a:p>
            <a:pPr marL="0" indent="0" defTabSz="540000">
              <a:buNone/>
            </a:pPr>
            <a:r>
              <a:rPr lang="en-US" sz="2000" dirty="0" smtClean="0"/>
              <a:t>59. Overall result of distribution to particular Destination VNFC is verified – rollback is invoked when 	some steps were not completed successfully </a:t>
            </a:r>
          </a:p>
          <a:p>
            <a:pPr marL="0" indent="0" defTabSz="540000">
              <a:buNone/>
            </a:pPr>
            <a:r>
              <a:rPr lang="en-US" sz="2000" dirty="0" smtClean="0"/>
              <a:t>60-61. Result of distribution (successful or not) is remembered in OOF (to reuse is in further preparation phase i.e. during rollback)</a:t>
            </a:r>
          </a:p>
          <a:p>
            <a:pPr marL="0" indent="0" defTabSz="540000">
              <a:buNone/>
            </a:pPr>
            <a:r>
              <a:rPr lang="en-US" sz="2000" dirty="0" smtClean="0"/>
              <a:t>62-65. SO Unlocks Anchor Point VNFC and? Destination VNFC – to allow further changes</a:t>
            </a:r>
          </a:p>
          <a:p>
            <a:pPr marL="0" indent="0" defTabSz="540000">
              <a:buNone/>
            </a:pPr>
            <a:endParaRPr lang="en-US" sz="2000" dirty="0" smtClean="0"/>
          </a:p>
          <a:p>
            <a:pPr marL="0" indent="0" defTabSz="540000">
              <a:buNone/>
            </a:pPr>
            <a:endParaRPr lang="en-US" sz="2000" dirty="0" smtClean="0"/>
          </a:p>
        </p:txBody>
      </p:sp>
    </p:spTree>
    <p:extLst>
      <p:ext uri="{BB962C8B-B14F-4D97-AF65-F5344CB8AC3E}">
        <p14:creationId xmlns:p14="http://schemas.microsoft.com/office/powerpoint/2010/main" val="1851220925"/>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p:cNvPicPr>
          <p:nvPr/>
        </p:nvPicPr>
        <p:blipFill>
          <a:blip r:embed="rId2"/>
          <a:stretch>
            <a:fillRect/>
          </a:stretch>
        </p:blipFill>
        <p:spPr>
          <a:xfrm>
            <a:off x="143339" y="722840"/>
            <a:ext cx="11999979" cy="3954299"/>
          </a:xfrm>
          <a:prstGeom prst="rect">
            <a:avLst/>
          </a:prstGeom>
        </p:spPr>
      </p:pic>
      <p:sp>
        <p:nvSpPr>
          <p:cNvPr id="10" name="Symbol zastępczy zawartości 2"/>
          <p:cNvSpPr>
            <a:spLocks noGrp="1"/>
          </p:cNvSpPr>
          <p:nvPr>
            <p:ph idx="1"/>
          </p:nvPr>
        </p:nvSpPr>
        <p:spPr>
          <a:xfrm>
            <a:off x="431371" y="4598989"/>
            <a:ext cx="11711947" cy="1902352"/>
          </a:xfrm>
        </p:spPr>
        <p:txBody>
          <a:bodyPr>
            <a:normAutofit fontScale="85000" lnSpcReduction="20000"/>
          </a:bodyPr>
          <a:lstStyle/>
          <a:p>
            <a:pPr marL="457189" indent="-457189">
              <a:buFont typeface="Wingdings" panose="05000000000000000000" pitchFamily="2" charset="2"/>
              <a:buChar char="§"/>
            </a:pPr>
            <a:r>
              <a:rPr lang="en-US" sz="2600" dirty="0" smtClean="0">
                <a:solidFill>
                  <a:schemeClr val="tx2"/>
                </a:solidFill>
                <a:latin typeface="Arial" panose="020B0604020202020204" pitchFamily="34" charset="0"/>
              </a:rPr>
              <a:t>Change process workflow</a:t>
            </a:r>
          </a:p>
          <a:p>
            <a:pPr marL="634984" lvl="2" indent="-457189">
              <a:buFont typeface="Arial" panose="020B0604020202020204" pitchFamily="34" charset="0"/>
              <a:buChar char="•"/>
            </a:pPr>
            <a:r>
              <a:rPr lang="en-US" dirty="0" smtClean="0">
                <a:latin typeface="Arial" panose="020B0604020202020204" pitchFamily="34" charset="0"/>
              </a:rPr>
              <a:t>Different operations that should be performed on VNF instance (new, old or modified)</a:t>
            </a:r>
          </a:p>
          <a:p>
            <a:pPr marL="634984" lvl="2" indent="-457189">
              <a:buFont typeface="Arial" panose="020B0604020202020204" pitchFamily="34" charset="0"/>
              <a:buChar char="•"/>
            </a:pPr>
            <a:r>
              <a:rPr lang="en-US" dirty="0" smtClean="0">
                <a:latin typeface="Arial" panose="020B0604020202020204" pitchFamily="34" charset="0"/>
              </a:rPr>
              <a:t>Operations must by executed in specified order – only then change can be successful</a:t>
            </a:r>
          </a:p>
          <a:p>
            <a:pPr marL="634984" lvl="2" indent="-457189">
              <a:buFont typeface="Arial" panose="020B0604020202020204" pitchFamily="34" charset="0"/>
              <a:buChar char="•"/>
            </a:pPr>
            <a:r>
              <a:rPr lang="en-US" dirty="0" smtClean="0">
                <a:latin typeface="Arial" panose="020B0604020202020204" pitchFamily="34" charset="0"/>
              </a:rPr>
              <a:t>Performed automatically in time of change that must be scheduled before</a:t>
            </a:r>
          </a:p>
          <a:p>
            <a:pPr marL="634984" lvl="2" indent="-457189">
              <a:buFont typeface="Arial" panose="020B0604020202020204" pitchFamily="34" charset="0"/>
              <a:buChar char="•"/>
            </a:pPr>
            <a:r>
              <a:rPr lang="en-US" dirty="0" smtClean="0">
                <a:latin typeface="Arial" panose="020B0604020202020204" pitchFamily="34" charset="0"/>
              </a:rPr>
              <a:t>Workflow can be different for each type of VNF and for different versions (v1.0 -&gt; v2.0 != v1.0 -&gt; v1.2 )</a:t>
            </a:r>
          </a:p>
        </p:txBody>
      </p:sp>
      <p:sp>
        <p:nvSpPr>
          <p:cNvPr id="5" name="pole tekstowe 4"/>
          <p:cNvSpPr txBox="1"/>
          <p:nvPr/>
        </p:nvSpPr>
        <p:spPr>
          <a:xfrm>
            <a:off x="10512491" y="6406104"/>
            <a:ext cx="1679509" cy="292384"/>
          </a:xfrm>
          <a:prstGeom prst="rect">
            <a:avLst/>
          </a:prstGeom>
          <a:noFill/>
        </p:spPr>
        <p:txBody>
          <a:bodyPr wrap="square" lIns="121917" tIns="60958" rIns="121917" bIns="60958" rtlCol="0">
            <a:spAutoFit/>
          </a:bodyPr>
          <a:lstStyle/>
          <a:p>
            <a:r>
              <a:rPr lang="pl-PL" sz="1100" dirty="0"/>
              <a:t>© ONAP Wiki 2018</a:t>
            </a:r>
          </a:p>
        </p:txBody>
      </p:sp>
      <p:sp>
        <p:nvSpPr>
          <p:cNvPr id="7"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Change</a:t>
            </a:r>
            <a:r>
              <a:rPr lang="pl-PL" sz="3200" dirty="0" smtClean="0">
                <a:solidFill>
                  <a:schemeClr val="bg1"/>
                </a:solidFill>
                <a:latin typeface="Arial" panose="020B0604020202020204" pitchFamily="34" charset="0"/>
              </a:rPr>
              <a:t> Management </a:t>
            </a:r>
            <a:r>
              <a:rPr lang="pl-PL" sz="3200" dirty="0" err="1" smtClean="0">
                <a:solidFill>
                  <a:schemeClr val="bg1"/>
                </a:solidFill>
                <a:latin typeface="Arial" panose="020B0604020202020204" pitchFamily="34" charset="0"/>
              </a:rPr>
              <a:t>Workflows</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445985504"/>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trzałka w prawo 3"/>
          <p:cNvSpPr/>
          <p:nvPr/>
        </p:nvSpPr>
        <p:spPr>
          <a:xfrm>
            <a:off x="740227" y="3069775"/>
            <a:ext cx="10755087" cy="11103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pl-PL" sz="3200" dirty="0">
                <a:solidFill>
                  <a:schemeClr val="bg1"/>
                </a:solidFill>
              </a:rPr>
              <a:t>In-System Software Upgrade</a:t>
            </a:r>
          </a:p>
        </p:txBody>
      </p:sp>
      <p:grpSp>
        <p:nvGrpSpPr>
          <p:cNvPr id="9" name="Grupa 8"/>
          <p:cNvGrpSpPr/>
          <p:nvPr/>
        </p:nvGrpSpPr>
        <p:grpSpPr>
          <a:xfrm>
            <a:off x="5580742" y="1098596"/>
            <a:ext cx="537028" cy="2080032"/>
            <a:chOff x="4185556" y="823947"/>
            <a:chExt cx="402771" cy="1560024"/>
          </a:xfrm>
        </p:grpSpPr>
        <p:sp>
          <p:nvSpPr>
            <p:cNvPr id="6" name="Strzałka w dół 5"/>
            <p:cNvSpPr/>
            <p:nvPr/>
          </p:nvSpPr>
          <p:spPr>
            <a:xfrm>
              <a:off x="4185556" y="827314"/>
              <a:ext cx="402771" cy="155665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bg1"/>
                </a:solidFill>
              </a:endParaRPr>
            </a:p>
          </p:txBody>
        </p:sp>
        <p:sp>
          <p:nvSpPr>
            <p:cNvPr id="7" name="pole tekstowe 6"/>
            <p:cNvSpPr txBox="1"/>
            <p:nvPr/>
          </p:nvSpPr>
          <p:spPr>
            <a:xfrm rot="16200000">
              <a:off x="3691294" y="1409948"/>
              <a:ext cx="1391294" cy="219291"/>
            </a:xfrm>
            <a:prstGeom prst="rect">
              <a:avLst/>
            </a:prstGeom>
            <a:noFill/>
          </p:spPr>
          <p:txBody>
            <a:bodyPr wrap="square" rtlCol="0">
              <a:spAutoFit/>
            </a:bodyPr>
            <a:lstStyle/>
            <a:p>
              <a:pPr algn="ctr"/>
              <a:r>
                <a:rPr lang="pl-PL" sz="1300" dirty="0">
                  <a:solidFill>
                    <a:schemeClr val="bg1"/>
                  </a:solidFill>
                </a:rPr>
                <a:t>Upgrade Software</a:t>
              </a:r>
            </a:p>
          </p:txBody>
        </p:sp>
      </p:grpSp>
      <p:grpSp>
        <p:nvGrpSpPr>
          <p:cNvPr id="10" name="Grupa 9"/>
          <p:cNvGrpSpPr/>
          <p:nvPr/>
        </p:nvGrpSpPr>
        <p:grpSpPr>
          <a:xfrm>
            <a:off x="1843318" y="1098593"/>
            <a:ext cx="537028" cy="2080032"/>
            <a:chOff x="4185556" y="823947"/>
            <a:chExt cx="402771" cy="1560024"/>
          </a:xfrm>
        </p:grpSpPr>
        <p:sp>
          <p:nvSpPr>
            <p:cNvPr id="11" name="Strzałka w dół 10"/>
            <p:cNvSpPr/>
            <p:nvPr/>
          </p:nvSpPr>
          <p:spPr>
            <a:xfrm>
              <a:off x="4185556" y="827314"/>
              <a:ext cx="402771" cy="155665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bg1"/>
                </a:solidFill>
              </a:endParaRPr>
            </a:p>
          </p:txBody>
        </p:sp>
        <p:sp>
          <p:nvSpPr>
            <p:cNvPr id="12" name="pole tekstowe 11"/>
            <p:cNvSpPr txBox="1"/>
            <p:nvPr/>
          </p:nvSpPr>
          <p:spPr>
            <a:xfrm rot="16200000">
              <a:off x="3691294" y="1409948"/>
              <a:ext cx="1391294" cy="219291"/>
            </a:xfrm>
            <a:prstGeom prst="rect">
              <a:avLst/>
            </a:prstGeom>
            <a:noFill/>
          </p:spPr>
          <p:txBody>
            <a:bodyPr wrap="square" rtlCol="0">
              <a:spAutoFit/>
            </a:bodyPr>
            <a:lstStyle/>
            <a:p>
              <a:pPr algn="ctr"/>
              <a:r>
                <a:rPr lang="pl-PL" sz="1300" dirty="0">
                  <a:solidFill>
                    <a:schemeClr val="bg1"/>
                  </a:solidFill>
                </a:rPr>
                <a:t>Upgrade Backup</a:t>
              </a:r>
            </a:p>
          </p:txBody>
        </p:sp>
      </p:grpSp>
      <p:grpSp>
        <p:nvGrpSpPr>
          <p:cNvPr id="13" name="Grupa 12"/>
          <p:cNvGrpSpPr/>
          <p:nvPr/>
        </p:nvGrpSpPr>
        <p:grpSpPr>
          <a:xfrm>
            <a:off x="9506857" y="1126565"/>
            <a:ext cx="537028" cy="2080032"/>
            <a:chOff x="4185556" y="823947"/>
            <a:chExt cx="402771" cy="1560024"/>
          </a:xfrm>
        </p:grpSpPr>
        <p:sp>
          <p:nvSpPr>
            <p:cNvPr id="14" name="Strzałka w dół 13"/>
            <p:cNvSpPr/>
            <p:nvPr/>
          </p:nvSpPr>
          <p:spPr>
            <a:xfrm>
              <a:off x="4185556" y="827314"/>
              <a:ext cx="402771" cy="155665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bg1"/>
                </a:solidFill>
              </a:endParaRPr>
            </a:p>
          </p:txBody>
        </p:sp>
        <p:sp>
          <p:nvSpPr>
            <p:cNvPr id="15" name="pole tekstowe 14"/>
            <p:cNvSpPr txBox="1"/>
            <p:nvPr/>
          </p:nvSpPr>
          <p:spPr>
            <a:xfrm rot="16200000">
              <a:off x="3691294" y="1409948"/>
              <a:ext cx="1391294" cy="219291"/>
            </a:xfrm>
            <a:prstGeom prst="rect">
              <a:avLst/>
            </a:prstGeom>
            <a:noFill/>
          </p:spPr>
          <p:txBody>
            <a:bodyPr wrap="square" rtlCol="0">
              <a:spAutoFit/>
            </a:bodyPr>
            <a:lstStyle/>
            <a:p>
              <a:pPr algn="ctr"/>
              <a:r>
                <a:rPr lang="pl-PL" sz="1300" dirty="0">
                  <a:solidFill>
                    <a:schemeClr val="bg1"/>
                  </a:solidFill>
                </a:rPr>
                <a:t>Upgrade </a:t>
              </a:r>
              <a:r>
                <a:rPr lang="pl-PL" sz="1300" dirty="0" err="1">
                  <a:solidFill>
                    <a:schemeClr val="bg1"/>
                  </a:solidFill>
                </a:rPr>
                <a:t>Backout</a:t>
              </a:r>
              <a:endParaRPr lang="pl-PL" sz="1300" dirty="0">
                <a:solidFill>
                  <a:schemeClr val="bg1"/>
                </a:solidFill>
              </a:endParaRPr>
            </a:p>
          </p:txBody>
        </p:sp>
      </p:grpSp>
      <p:grpSp>
        <p:nvGrpSpPr>
          <p:cNvPr id="16" name="Grupa 15"/>
          <p:cNvGrpSpPr/>
          <p:nvPr/>
        </p:nvGrpSpPr>
        <p:grpSpPr>
          <a:xfrm>
            <a:off x="7486603" y="1098595"/>
            <a:ext cx="537028" cy="2080032"/>
            <a:chOff x="4185556" y="823947"/>
            <a:chExt cx="402771" cy="1560024"/>
          </a:xfrm>
        </p:grpSpPr>
        <p:sp>
          <p:nvSpPr>
            <p:cNvPr id="17" name="Strzałka w dół 16"/>
            <p:cNvSpPr/>
            <p:nvPr/>
          </p:nvSpPr>
          <p:spPr>
            <a:xfrm>
              <a:off x="4185556" y="827314"/>
              <a:ext cx="402771" cy="155665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bg1"/>
                </a:solidFill>
              </a:endParaRPr>
            </a:p>
          </p:txBody>
        </p:sp>
        <p:sp>
          <p:nvSpPr>
            <p:cNvPr id="18" name="pole tekstowe 17"/>
            <p:cNvSpPr txBox="1"/>
            <p:nvPr/>
          </p:nvSpPr>
          <p:spPr>
            <a:xfrm rot="16200000">
              <a:off x="3691294" y="1409948"/>
              <a:ext cx="1391294" cy="219291"/>
            </a:xfrm>
            <a:prstGeom prst="rect">
              <a:avLst/>
            </a:prstGeom>
            <a:noFill/>
          </p:spPr>
          <p:txBody>
            <a:bodyPr wrap="square" rtlCol="0">
              <a:spAutoFit/>
            </a:bodyPr>
            <a:lstStyle/>
            <a:p>
              <a:pPr algn="ctr"/>
              <a:r>
                <a:rPr lang="pl-PL" sz="1300" dirty="0" err="1">
                  <a:solidFill>
                    <a:schemeClr val="bg1"/>
                  </a:solidFill>
                </a:rPr>
                <a:t>UpgradePostCheck</a:t>
              </a:r>
              <a:endParaRPr lang="pl-PL" sz="1300" dirty="0">
                <a:solidFill>
                  <a:schemeClr val="bg1"/>
                </a:solidFill>
              </a:endParaRPr>
            </a:p>
          </p:txBody>
        </p:sp>
      </p:grpSp>
      <p:grpSp>
        <p:nvGrpSpPr>
          <p:cNvPr id="19" name="Grupa 18"/>
          <p:cNvGrpSpPr/>
          <p:nvPr/>
        </p:nvGrpSpPr>
        <p:grpSpPr>
          <a:xfrm>
            <a:off x="3792717" y="1076823"/>
            <a:ext cx="537028" cy="2080032"/>
            <a:chOff x="4185556" y="823947"/>
            <a:chExt cx="402771" cy="1560024"/>
          </a:xfrm>
        </p:grpSpPr>
        <p:sp>
          <p:nvSpPr>
            <p:cNvPr id="20" name="Strzałka w dół 19"/>
            <p:cNvSpPr/>
            <p:nvPr/>
          </p:nvSpPr>
          <p:spPr>
            <a:xfrm>
              <a:off x="4185556" y="827314"/>
              <a:ext cx="402771" cy="155665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bg1"/>
                </a:solidFill>
              </a:endParaRPr>
            </a:p>
          </p:txBody>
        </p:sp>
        <p:sp>
          <p:nvSpPr>
            <p:cNvPr id="21" name="pole tekstowe 20"/>
            <p:cNvSpPr txBox="1"/>
            <p:nvPr/>
          </p:nvSpPr>
          <p:spPr>
            <a:xfrm rot="16200000">
              <a:off x="3691294" y="1409948"/>
              <a:ext cx="1391294" cy="219291"/>
            </a:xfrm>
            <a:prstGeom prst="rect">
              <a:avLst/>
            </a:prstGeom>
            <a:noFill/>
          </p:spPr>
          <p:txBody>
            <a:bodyPr wrap="square" rtlCol="0">
              <a:spAutoFit/>
            </a:bodyPr>
            <a:lstStyle/>
            <a:p>
              <a:pPr algn="ctr"/>
              <a:r>
                <a:rPr lang="pl-PL" sz="1300" dirty="0" err="1">
                  <a:solidFill>
                    <a:schemeClr val="bg1"/>
                  </a:solidFill>
                </a:rPr>
                <a:t>UpgradePreCheck</a:t>
              </a:r>
              <a:endParaRPr lang="pl-PL" sz="1300" dirty="0">
                <a:solidFill>
                  <a:schemeClr val="bg1"/>
                </a:solidFill>
              </a:endParaRPr>
            </a:p>
          </p:txBody>
        </p:sp>
      </p:grpSp>
      <p:sp>
        <p:nvSpPr>
          <p:cNvPr id="22" name="Strzałka w dół 21"/>
          <p:cNvSpPr/>
          <p:nvPr/>
        </p:nvSpPr>
        <p:spPr>
          <a:xfrm>
            <a:off x="5181597" y="4368810"/>
            <a:ext cx="1349828" cy="97245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23" name="pole tekstowe 22"/>
          <p:cNvSpPr txBox="1"/>
          <p:nvPr/>
        </p:nvSpPr>
        <p:spPr>
          <a:xfrm>
            <a:off x="3712878" y="5588002"/>
            <a:ext cx="4502199" cy="410369"/>
          </a:xfrm>
          <a:prstGeom prst="rect">
            <a:avLst/>
          </a:prstGeom>
          <a:solidFill>
            <a:schemeClr val="bg1">
              <a:lumMod val="50000"/>
            </a:schemeClr>
          </a:solidFill>
        </p:spPr>
        <p:txBody>
          <a:bodyPr wrap="square" lIns="121917" tIns="60958" rIns="121917" bIns="60958" rtlCol="0">
            <a:spAutoFit/>
          </a:bodyPr>
          <a:lstStyle/>
          <a:p>
            <a:pPr algn="ctr"/>
            <a:r>
              <a:rPr lang="pl-PL" dirty="0" err="1" smtClean="0">
                <a:solidFill>
                  <a:schemeClr val="bg1"/>
                </a:solidFill>
              </a:rPr>
              <a:t>Custom</a:t>
            </a:r>
            <a:r>
              <a:rPr lang="pl-PL" dirty="0" smtClean="0">
                <a:solidFill>
                  <a:schemeClr val="bg1"/>
                </a:solidFill>
              </a:rPr>
              <a:t> Upgrade </a:t>
            </a:r>
            <a:r>
              <a:rPr lang="pl-PL" dirty="0" err="1" smtClean="0">
                <a:solidFill>
                  <a:schemeClr val="bg1"/>
                </a:solidFill>
              </a:rPr>
              <a:t>WorkFlow</a:t>
            </a:r>
            <a:endParaRPr lang="pl-PL" dirty="0">
              <a:solidFill>
                <a:schemeClr val="bg1"/>
              </a:solidFill>
            </a:endParaRPr>
          </a:p>
        </p:txBody>
      </p:sp>
      <p:grpSp>
        <p:nvGrpSpPr>
          <p:cNvPr id="30" name="Grupa 29"/>
          <p:cNvGrpSpPr/>
          <p:nvPr/>
        </p:nvGrpSpPr>
        <p:grpSpPr>
          <a:xfrm>
            <a:off x="870864" y="1404301"/>
            <a:ext cx="10482072" cy="1025924"/>
            <a:chOff x="653148" y="1053225"/>
            <a:chExt cx="7861554" cy="769443"/>
          </a:xfrm>
        </p:grpSpPr>
        <p:sp>
          <p:nvSpPr>
            <p:cNvPr id="24" name="pole tekstowe 23"/>
            <p:cNvSpPr txBox="1"/>
            <p:nvPr/>
          </p:nvSpPr>
          <p:spPr>
            <a:xfrm>
              <a:off x="653148" y="1053227"/>
              <a:ext cx="851161" cy="769441"/>
            </a:xfrm>
            <a:prstGeom prst="rect">
              <a:avLst/>
            </a:prstGeom>
            <a:noFill/>
          </p:spPr>
          <p:txBody>
            <a:bodyPr wrap="square" rtlCol="0">
              <a:spAutoFit/>
            </a:bodyPr>
            <a:lstStyle/>
            <a:p>
              <a:r>
                <a:rPr lang="pl-PL" sz="5900" dirty="0"/>
                <a:t>…</a:t>
              </a:r>
            </a:p>
          </p:txBody>
        </p:sp>
        <p:sp>
          <p:nvSpPr>
            <p:cNvPr id="25" name="pole tekstowe 24"/>
            <p:cNvSpPr txBox="1"/>
            <p:nvPr/>
          </p:nvSpPr>
          <p:spPr>
            <a:xfrm>
              <a:off x="1937657" y="1053226"/>
              <a:ext cx="851161" cy="769441"/>
            </a:xfrm>
            <a:prstGeom prst="rect">
              <a:avLst/>
            </a:prstGeom>
            <a:noFill/>
          </p:spPr>
          <p:txBody>
            <a:bodyPr wrap="square" rtlCol="0">
              <a:spAutoFit/>
            </a:bodyPr>
            <a:lstStyle/>
            <a:p>
              <a:r>
                <a:rPr lang="pl-PL" sz="5900" dirty="0"/>
                <a:t>…</a:t>
              </a:r>
            </a:p>
          </p:txBody>
        </p:sp>
        <p:sp>
          <p:nvSpPr>
            <p:cNvPr id="26" name="pole tekstowe 25"/>
            <p:cNvSpPr txBox="1"/>
            <p:nvPr/>
          </p:nvSpPr>
          <p:spPr>
            <a:xfrm>
              <a:off x="3356167" y="1053227"/>
              <a:ext cx="851161" cy="769441"/>
            </a:xfrm>
            <a:prstGeom prst="rect">
              <a:avLst/>
            </a:prstGeom>
            <a:noFill/>
          </p:spPr>
          <p:txBody>
            <a:bodyPr wrap="square" rtlCol="0">
              <a:spAutoFit/>
            </a:bodyPr>
            <a:lstStyle/>
            <a:p>
              <a:r>
                <a:rPr lang="pl-PL" sz="5900" dirty="0"/>
                <a:t>…</a:t>
              </a:r>
            </a:p>
          </p:txBody>
        </p:sp>
        <p:sp>
          <p:nvSpPr>
            <p:cNvPr id="27" name="pole tekstowe 26"/>
            <p:cNvSpPr txBox="1"/>
            <p:nvPr/>
          </p:nvSpPr>
          <p:spPr>
            <a:xfrm>
              <a:off x="4765862" y="1053225"/>
              <a:ext cx="851161" cy="769441"/>
            </a:xfrm>
            <a:prstGeom prst="rect">
              <a:avLst/>
            </a:prstGeom>
            <a:noFill/>
          </p:spPr>
          <p:txBody>
            <a:bodyPr wrap="square" rtlCol="0">
              <a:spAutoFit/>
            </a:bodyPr>
            <a:lstStyle/>
            <a:p>
              <a:r>
                <a:rPr lang="pl-PL" sz="5900" dirty="0"/>
                <a:t>…</a:t>
              </a:r>
            </a:p>
          </p:txBody>
        </p:sp>
        <p:sp>
          <p:nvSpPr>
            <p:cNvPr id="28" name="pole tekstowe 27"/>
            <p:cNvSpPr txBox="1"/>
            <p:nvPr/>
          </p:nvSpPr>
          <p:spPr>
            <a:xfrm>
              <a:off x="6215736" y="1053227"/>
              <a:ext cx="851161" cy="769441"/>
            </a:xfrm>
            <a:prstGeom prst="rect">
              <a:avLst/>
            </a:prstGeom>
            <a:noFill/>
          </p:spPr>
          <p:txBody>
            <a:bodyPr wrap="square" rtlCol="0">
              <a:spAutoFit/>
            </a:bodyPr>
            <a:lstStyle/>
            <a:p>
              <a:r>
                <a:rPr lang="pl-PL" sz="5900" dirty="0"/>
                <a:t>…</a:t>
              </a:r>
            </a:p>
          </p:txBody>
        </p:sp>
        <p:sp>
          <p:nvSpPr>
            <p:cNvPr id="29" name="pole tekstowe 28"/>
            <p:cNvSpPr txBox="1"/>
            <p:nvPr/>
          </p:nvSpPr>
          <p:spPr>
            <a:xfrm>
              <a:off x="7663541" y="1053226"/>
              <a:ext cx="851161" cy="769441"/>
            </a:xfrm>
            <a:prstGeom prst="rect">
              <a:avLst/>
            </a:prstGeom>
            <a:noFill/>
          </p:spPr>
          <p:txBody>
            <a:bodyPr wrap="square" rtlCol="0">
              <a:spAutoFit/>
            </a:bodyPr>
            <a:lstStyle/>
            <a:p>
              <a:r>
                <a:rPr lang="pl-PL" sz="5900" dirty="0"/>
                <a:t>…</a:t>
              </a:r>
            </a:p>
          </p:txBody>
        </p:sp>
      </p:grpSp>
      <p:sp>
        <p:nvSpPr>
          <p:cNvPr id="31"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Change</a:t>
            </a:r>
            <a:r>
              <a:rPr lang="pl-PL" sz="3200" dirty="0" smtClean="0">
                <a:solidFill>
                  <a:schemeClr val="bg1"/>
                </a:solidFill>
                <a:latin typeface="Arial" panose="020B0604020202020204" pitchFamily="34" charset="0"/>
              </a:rPr>
              <a:t> Management – Beijing – In-System Software Upgrade</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29837238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a:off x="51518" y="1198964"/>
            <a:ext cx="12090866" cy="3279016"/>
          </a:xfrm>
          <a:prstGeom prst="rect">
            <a:avLst/>
          </a:prstGeom>
          <a:ln>
            <a:solidFill>
              <a:schemeClr val="tx1"/>
            </a:solidFill>
          </a:ln>
        </p:spPr>
      </p:pic>
      <p:sp>
        <p:nvSpPr>
          <p:cNvPr id="5" name="Prostokąt 4"/>
          <p:cNvSpPr/>
          <p:nvPr/>
        </p:nvSpPr>
        <p:spPr>
          <a:xfrm>
            <a:off x="281438" y="4638661"/>
            <a:ext cx="11518677" cy="2015932"/>
          </a:xfrm>
          <a:prstGeom prst="rect">
            <a:avLst/>
          </a:prstGeom>
        </p:spPr>
        <p:txBody>
          <a:bodyPr wrap="square" lIns="121917" tIns="60958" rIns="121917" bIns="60958">
            <a:spAutoFit/>
          </a:bodyPr>
          <a:lstStyle/>
          <a:p>
            <a:pPr marL="380990" indent="-380990">
              <a:buFont typeface="Wingdings" panose="05000000000000000000" pitchFamily="2" charset="2"/>
              <a:buChar char="§"/>
            </a:pPr>
            <a:r>
              <a:rPr lang="en-US" sz="2000" dirty="0" smtClean="0">
                <a:solidFill>
                  <a:schemeClr val="tx2"/>
                </a:solidFill>
                <a:latin typeface="Arial" panose="020B0604020202020204" pitchFamily="34" charset="0"/>
                <a:cs typeface="Arial" panose="020B0604020202020204" pitchFamily="34" charset="0"/>
              </a:rPr>
              <a:t>Design of </a:t>
            </a:r>
            <a:r>
              <a:rPr lang="en-US" sz="2000" dirty="0" err="1" smtClean="0">
                <a:solidFill>
                  <a:schemeClr val="tx2"/>
                </a:solidFill>
                <a:latin typeface="Arial" panose="020B0604020202020204" pitchFamily="34" charset="0"/>
                <a:cs typeface="Arial" panose="020B0604020202020204" pitchFamily="34" charset="0"/>
              </a:rPr>
              <a:t>WorkFlow</a:t>
            </a:r>
            <a:r>
              <a:rPr lang="en-US" sz="2000" dirty="0" smtClean="0">
                <a:solidFill>
                  <a:schemeClr val="tx2"/>
                </a:solidFill>
                <a:latin typeface="Arial" panose="020B0604020202020204" pitchFamily="34" charset="0"/>
                <a:cs typeface="Arial" panose="020B0604020202020204" pitchFamily="34" charset="0"/>
              </a:rPr>
              <a:t> in SDC</a:t>
            </a:r>
          </a:p>
          <a:p>
            <a:pPr marL="380990" indent="-380990">
              <a:buFont typeface="Wingdings" panose="05000000000000000000" pitchFamily="2" charset="2"/>
              <a:buChar char="§"/>
            </a:pPr>
            <a:r>
              <a:rPr lang="en-US" sz="2000" dirty="0" smtClean="0">
                <a:solidFill>
                  <a:schemeClr val="tx2"/>
                </a:solidFill>
                <a:latin typeface="Arial" panose="020B0604020202020204" pitchFamily="34" charset="0"/>
                <a:cs typeface="Arial" panose="020B0604020202020204" pitchFamily="34" charset="0"/>
              </a:rPr>
              <a:t>Distribution of </a:t>
            </a:r>
            <a:r>
              <a:rPr lang="en-US" sz="2000" dirty="0" err="1" smtClean="0">
                <a:solidFill>
                  <a:schemeClr val="tx2"/>
                </a:solidFill>
                <a:latin typeface="Arial" panose="020B0604020202020204" pitchFamily="34" charset="0"/>
                <a:cs typeface="Arial" panose="020B0604020202020204" pitchFamily="34" charset="0"/>
              </a:rPr>
              <a:t>WorkFlow</a:t>
            </a:r>
            <a:r>
              <a:rPr lang="en-US" sz="2000" dirty="0" smtClean="0">
                <a:solidFill>
                  <a:schemeClr val="tx2"/>
                </a:solidFill>
                <a:latin typeface="Arial" panose="020B0604020202020204" pitchFamily="34" charset="0"/>
                <a:cs typeface="Arial" panose="020B0604020202020204" pitchFamily="34" charset="0"/>
              </a:rPr>
              <a:t> to SO</a:t>
            </a:r>
          </a:p>
          <a:p>
            <a:pPr marL="380990" indent="-380990">
              <a:buFont typeface="Wingdings" panose="05000000000000000000" pitchFamily="2" charset="2"/>
              <a:buChar char="§"/>
            </a:pPr>
            <a:r>
              <a:rPr lang="en-US" sz="2000" dirty="0" smtClean="0">
                <a:solidFill>
                  <a:schemeClr val="tx2"/>
                </a:solidFill>
                <a:latin typeface="Arial" panose="020B0604020202020204" pitchFamily="34" charset="0"/>
                <a:cs typeface="Arial" panose="020B0604020202020204" pitchFamily="34" charset="0"/>
              </a:rPr>
              <a:t>Execution of </a:t>
            </a:r>
            <a:r>
              <a:rPr lang="en-US" sz="2000" dirty="0" err="1" smtClean="0">
                <a:solidFill>
                  <a:schemeClr val="tx2"/>
                </a:solidFill>
                <a:latin typeface="Arial" panose="020B0604020202020204" pitchFamily="34" charset="0"/>
                <a:cs typeface="Arial" panose="020B0604020202020204" pitchFamily="34" charset="0"/>
              </a:rPr>
              <a:t>WorkFlow</a:t>
            </a:r>
            <a:r>
              <a:rPr lang="en-US" sz="2000" dirty="0" smtClean="0">
                <a:solidFill>
                  <a:schemeClr val="tx2"/>
                </a:solidFill>
                <a:latin typeface="Arial" panose="020B0604020202020204" pitchFamily="34" charset="0"/>
                <a:cs typeface="Arial" panose="020B0604020202020204" pitchFamily="34" charset="0"/>
              </a:rPr>
              <a:t> by SO i.e.</a:t>
            </a:r>
          </a:p>
          <a:p>
            <a:pPr marL="855112" lvl="1" indent="-380990">
              <a:buFont typeface="Wingdings" panose="05000000000000000000" pitchFamily="2" charset="2"/>
              <a:buChar char="§"/>
            </a:pPr>
            <a:r>
              <a:rPr lang="en-US" sz="2000" dirty="0" smtClean="0">
                <a:solidFill>
                  <a:schemeClr val="tx2"/>
                </a:solidFill>
                <a:latin typeface="Arial" panose="020B0604020202020204" pitchFamily="34" charset="0"/>
                <a:cs typeface="Arial" panose="020B0604020202020204" pitchFamily="34" charset="0"/>
              </a:rPr>
              <a:t>Update of A&amp;AI</a:t>
            </a:r>
          </a:p>
          <a:p>
            <a:pPr marL="855112" lvl="1" indent="-380990">
              <a:buFont typeface="Wingdings" panose="05000000000000000000" pitchFamily="2" charset="2"/>
              <a:buChar char="§"/>
            </a:pPr>
            <a:r>
              <a:rPr lang="en-US" sz="2000" dirty="0" smtClean="0">
                <a:solidFill>
                  <a:schemeClr val="tx2"/>
                </a:solidFill>
                <a:latin typeface="Arial" panose="020B0604020202020204" pitchFamily="34" charset="0"/>
                <a:cs typeface="Arial" panose="020B0604020202020204" pitchFamily="34" charset="0"/>
              </a:rPr>
              <a:t>Invoke LCM operation by Controller (</a:t>
            </a:r>
            <a:r>
              <a:rPr lang="en-US" sz="2000" dirty="0" err="1" smtClean="0">
                <a:solidFill>
                  <a:schemeClr val="tx2"/>
                </a:solidFill>
                <a:latin typeface="Arial" panose="020B0604020202020204" pitchFamily="34" charset="0"/>
                <a:cs typeface="Arial" panose="020B0604020202020204" pitchFamily="34" charset="0"/>
              </a:rPr>
              <a:t>StartVNF</a:t>
            </a:r>
            <a:r>
              <a:rPr lang="en-US" sz="2000" dirty="0" smtClean="0">
                <a:solidFill>
                  <a:schemeClr val="tx2"/>
                </a:solidFill>
                <a:latin typeface="Arial" panose="020B0604020202020204" pitchFamily="34" charset="0"/>
                <a:cs typeface="Arial" panose="020B0604020202020204" pitchFamily="34" charset="0"/>
              </a:rPr>
              <a:t>, </a:t>
            </a:r>
            <a:r>
              <a:rPr lang="en-US" sz="2000" dirty="0" err="1" smtClean="0">
                <a:solidFill>
                  <a:schemeClr val="tx2"/>
                </a:solidFill>
                <a:latin typeface="Arial" panose="020B0604020202020204" pitchFamily="34" charset="0"/>
                <a:cs typeface="Arial" panose="020B0604020202020204" pitchFamily="34" charset="0"/>
              </a:rPr>
              <a:t>StopTraffic</a:t>
            </a:r>
            <a:r>
              <a:rPr lang="en-US" sz="2000" dirty="0" smtClean="0">
                <a:solidFill>
                  <a:schemeClr val="tx2"/>
                </a:solidFill>
                <a:latin typeface="Arial" panose="020B0604020202020204" pitchFamily="34" charset="0"/>
                <a:cs typeface="Arial" panose="020B0604020202020204" pitchFamily="34" charset="0"/>
              </a:rPr>
              <a:t>, </a:t>
            </a:r>
            <a:r>
              <a:rPr lang="en-US" sz="2000" dirty="0" err="1" smtClean="0">
                <a:solidFill>
                  <a:schemeClr val="tx2"/>
                </a:solidFill>
                <a:latin typeface="Arial" panose="020B0604020202020204" pitchFamily="34" charset="0"/>
                <a:cs typeface="Arial" panose="020B0604020202020204" pitchFamily="34" charset="0"/>
              </a:rPr>
              <a:t>DistributeTraffic</a:t>
            </a:r>
            <a:r>
              <a:rPr lang="en-US" sz="2000" dirty="0" smtClean="0">
                <a:solidFill>
                  <a:schemeClr val="tx2"/>
                </a:solidFill>
                <a:latin typeface="Arial" panose="020B0604020202020204" pitchFamily="34" charset="0"/>
                <a:cs typeface="Arial" panose="020B0604020202020204" pitchFamily="34" charset="0"/>
              </a:rPr>
              <a:t>, </a:t>
            </a:r>
            <a:r>
              <a:rPr lang="en-US" sz="2000" dirty="0" err="1" smtClean="0">
                <a:solidFill>
                  <a:schemeClr val="tx2"/>
                </a:solidFill>
                <a:latin typeface="Arial" panose="020B0604020202020204" pitchFamily="34" charset="0"/>
                <a:cs typeface="Arial" panose="020B0604020202020204" pitchFamily="34" charset="0"/>
              </a:rPr>
              <a:t>etc</a:t>
            </a:r>
            <a:r>
              <a:rPr lang="en-US" sz="2000" dirty="0" smtClean="0">
                <a:solidFill>
                  <a:schemeClr val="tx2"/>
                </a:solidFill>
                <a:latin typeface="Arial" panose="020B0604020202020204" pitchFamily="34" charset="0"/>
                <a:cs typeface="Arial" panose="020B0604020202020204" pitchFamily="34" charset="0"/>
              </a:rPr>
              <a:t>…)</a:t>
            </a:r>
          </a:p>
          <a:p>
            <a:pPr marL="380990" indent="-380990">
              <a:buFont typeface="Wingdings" panose="05000000000000000000" pitchFamily="2" charset="2"/>
              <a:buChar char="§"/>
            </a:pPr>
            <a:endParaRPr lang="en-US" sz="2100" dirty="0">
              <a:solidFill>
                <a:schemeClr val="tx2"/>
              </a:solidFill>
              <a:latin typeface="Arial" panose="020B0604020202020204" pitchFamily="34" charset="0"/>
              <a:cs typeface="Arial" panose="020B0604020202020204" pitchFamily="34" charset="0"/>
            </a:endParaRPr>
          </a:p>
        </p:txBody>
      </p:sp>
      <p:sp>
        <p:nvSpPr>
          <p:cNvPr id="7" name="pole tekstowe 6"/>
          <p:cNvSpPr txBox="1"/>
          <p:nvPr/>
        </p:nvSpPr>
        <p:spPr>
          <a:xfrm>
            <a:off x="10512491" y="6187161"/>
            <a:ext cx="1679509" cy="292384"/>
          </a:xfrm>
          <a:prstGeom prst="rect">
            <a:avLst/>
          </a:prstGeom>
          <a:noFill/>
        </p:spPr>
        <p:txBody>
          <a:bodyPr wrap="square" lIns="121917" tIns="60958" rIns="121917" bIns="60958" rtlCol="0">
            <a:spAutoFit/>
          </a:bodyPr>
          <a:lstStyle/>
          <a:p>
            <a:r>
              <a:rPr lang="pl-PL" sz="1100" dirty="0"/>
              <a:t>© ONAP Wiki 2018</a:t>
            </a:r>
          </a:p>
        </p:txBody>
      </p:sp>
      <p:sp>
        <p:nvSpPr>
          <p:cNvPr id="8" name="Tytuł 2"/>
          <p:cNvSpPr txBox="1">
            <a:spLocks/>
          </p:cNvSpPr>
          <p:nvPr/>
        </p:nvSpPr>
        <p:spPr>
          <a:xfrm>
            <a:off x="314961" y="197831"/>
            <a:ext cx="11506200" cy="538770"/>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Change</a:t>
            </a:r>
            <a:r>
              <a:rPr lang="pl-PL" sz="3200" dirty="0" smtClean="0">
                <a:solidFill>
                  <a:schemeClr val="bg1"/>
                </a:solidFill>
                <a:latin typeface="Arial" panose="020B0604020202020204" pitchFamily="34" charset="0"/>
              </a:rPr>
              <a:t> Management – Casablanca – </a:t>
            </a:r>
            <a:r>
              <a:rPr lang="pl-PL" sz="3200" dirty="0" err="1" smtClean="0">
                <a:solidFill>
                  <a:schemeClr val="bg1"/>
                </a:solidFill>
                <a:latin typeface="Arial" panose="020B0604020202020204" pitchFamily="34" charset="0"/>
              </a:rPr>
              <a:t>Flexible</a:t>
            </a:r>
            <a:r>
              <a:rPr lang="pl-PL" sz="3200" dirty="0" smtClean="0">
                <a:solidFill>
                  <a:schemeClr val="bg1"/>
                </a:solidFill>
                <a:latin typeface="Arial" panose="020B0604020202020204" pitchFamily="34" charset="0"/>
              </a:rPr>
              <a:t> </a:t>
            </a:r>
            <a:r>
              <a:rPr lang="pl-PL" sz="3200" dirty="0" err="1" smtClean="0">
                <a:solidFill>
                  <a:schemeClr val="bg1"/>
                </a:solidFill>
                <a:latin typeface="Arial" panose="020B0604020202020204" pitchFamily="34" charset="0"/>
              </a:rPr>
              <a:t>Workflow</a:t>
            </a:r>
            <a:r>
              <a:rPr lang="pl-PL" sz="3200" dirty="0" smtClean="0">
                <a:solidFill>
                  <a:schemeClr val="bg1"/>
                </a:solidFill>
                <a:latin typeface="Arial" panose="020B0604020202020204" pitchFamily="34" charset="0"/>
              </a:rPr>
              <a:t> Designer</a:t>
            </a:r>
            <a:endParaRPr lang="pl-PL" sz="3200" dirty="0">
              <a:solidFill>
                <a:schemeClr val="bg1"/>
              </a:solidFill>
              <a:latin typeface="Arial" panose="020B0604020202020204" pitchFamily="34" charset="0"/>
            </a:endParaRPr>
          </a:p>
        </p:txBody>
      </p:sp>
      <p:sp>
        <p:nvSpPr>
          <p:cNvPr id="9" name="Prostokąt zaokrąglony 8"/>
          <p:cNvSpPr/>
          <p:nvPr/>
        </p:nvSpPr>
        <p:spPr>
          <a:xfrm rot="1189770">
            <a:off x="2952288" y="2114109"/>
            <a:ext cx="6289325" cy="144872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400" dirty="0" smtClean="0">
                <a:solidFill>
                  <a:srgbClr val="FF0000"/>
                </a:solidFill>
              </a:rPr>
              <a:t>NOT ONLY FOR UPGRADE</a:t>
            </a:r>
            <a:endParaRPr lang="pl-PL" sz="4400" dirty="0">
              <a:solidFill>
                <a:srgbClr val="FF0000"/>
              </a:solidFill>
            </a:endParaRPr>
          </a:p>
        </p:txBody>
      </p:sp>
    </p:spTree>
    <p:extLst>
      <p:ext uri="{BB962C8B-B14F-4D97-AF65-F5344CB8AC3E}">
        <p14:creationId xmlns:p14="http://schemas.microsoft.com/office/powerpoint/2010/main" val="878134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zawartości 2"/>
          <p:cNvSpPr txBox="1">
            <a:spLocks/>
          </p:cNvSpPr>
          <p:nvPr/>
        </p:nvSpPr>
        <p:spPr bwMode="auto">
          <a:xfrm>
            <a:off x="431371" y="1124744"/>
            <a:ext cx="7347910"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514350" rtl="0" eaLnBrk="1" fontAlgn="base" hangingPunct="1">
              <a:lnSpc>
                <a:spcPct val="90000"/>
              </a:lnSpc>
              <a:spcBef>
                <a:spcPct val="0"/>
              </a:spcBef>
              <a:spcAft>
                <a:spcPts val="800"/>
              </a:spcAft>
              <a:buFont typeface="Arial" pitchFamily="34" charset="0"/>
              <a:defRPr sz="1400" kern="1200">
                <a:solidFill>
                  <a:srgbClr val="FF6600"/>
                </a:solidFill>
                <a:latin typeface="Helvetica 75 Bold" panose="020B0804020202020204" pitchFamily="34" charset="0"/>
                <a:ea typeface="ＭＳ Ｐゴシック" pitchFamily="34" charset="-128"/>
                <a:cs typeface="+mn-cs"/>
              </a:defRPr>
            </a:lvl1pPr>
            <a:lvl2pPr algn="l" defTabSz="514350" rtl="0" eaLnBrk="1" fontAlgn="base" hangingPunct="1">
              <a:lnSpc>
                <a:spcPct val="90000"/>
              </a:lnSpc>
              <a:spcBef>
                <a:spcPct val="0"/>
              </a:spcBef>
              <a:spcAft>
                <a:spcPts val="800"/>
              </a:spcAft>
              <a:buFont typeface="Arial" pitchFamily="34" charset="0"/>
              <a:defRPr sz="1400" kern="1200">
                <a:solidFill>
                  <a:schemeClr val="tx1"/>
                </a:solidFill>
                <a:latin typeface="Helvetica 75 Bold" panose="020B0804020202020204" pitchFamily="34" charset="0"/>
                <a:ea typeface="ＭＳ Ｐゴシック" pitchFamily="34" charset="-128"/>
                <a:cs typeface="+mn-cs"/>
              </a:defRPr>
            </a:lvl2pPr>
            <a:lvl3pPr marL="133350" indent="-133350"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3pPr>
            <a:lvl4pPr marL="271463"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4pPr>
            <a:lvl5pPr marL="406400" indent="-134938" algn="l" defTabSz="514350" rtl="0" eaLnBrk="1" fontAlgn="base" hangingPunct="1">
              <a:lnSpc>
                <a:spcPct val="90000"/>
              </a:lnSpc>
              <a:spcBef>
                <a:spcPct val="0"/>
              </a:spcBef>
              <a:spcAft>
                <a:spcPts val="800"/>
              </a:spcAft>
              <a:buClr>
                <a:schemeClr val="tx1"/>
              </a:buClr>
              <a:buFont typeface="Helvetica 75" panose="020B0804020202020204" pitchFamily="34" charset="0"/>
              <a:buChar char="−"/>
              <a:defRPr sz="1400" kern="1200">
                <a:solidFill>
                  <a:schemeClr val="tx1"/>
                </a:solidFill>
                <a:latin typeface="Helvetica 75 Bold" panose="020B0804020202020204" pitchFamily="34" charset="0"/>
                <a:ea typeface="ＭＳ Ｐゴシック" pitchFamily="34" charset="-128"/>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380990" indent="-380990">
              <a:buFont typeface="Wingdings" panose="05000000000000000000" pitchFamily="2" charset="2"/>
              <a:buChar char="§"/>
            </a:pPr>
            <a:r>
              <a:rPr lang="en-US" sz="2100" dirty="0">
                <a:solidFill>
                  <a:schemeClr val="tx2"/>
                </a:solidFill>
                <a:latin typeface="Arial" panose="020B0604020202020204" pitchFamily="34" charset="0"/>
                <a:cs typeface="Arial" panose="020B0604020202020204" pitchFamily="34" charset="0"/>
              </a:rPr>
              <a:t>Build and </a:t>
            </a:r>
            <a:r>
              <a:rPr lang="pl-PL" sz="2100" dirty="0" smtClean="0">
                <a:solidFill>
                  <a:schemeClr val="tx2"/>
                </a:solidFill>
                <a:latin typeface="Arial" panose="020B0604020202020204" pitchFamily="34" charset="0"/>
                <a:cs typeface="Arial" panose="020B0604020202020204" pitchFamily="34" charset="0"/>
              </a:rPr>
              <a:t>R</a:t>
            </a:r>
            <a:r>
              <a:rPr lang="en-US" sz="2100" dirty="0" err="1" smtClean="0">
                <a:solidFill>
                  <a:schemeClr val="tx2"/>
                </a:solidFill>
                <a:latin typeface="Arial" panose="020B0604020202020204" pitchFamily="34" charset="0"/>
                <a:cs typeface="Arial" panose="020B0604020202020204" pitchFamily="34" charset="0"/>
              </a:rPr>
              <a:t>eplace</a:t>
            </a:r>
            <a:r>
              <a:rPr lang="en-US" sz="2100" dirty="0" smtClean="0">
                <a:solidFill>
                  <a:schemeClr val="tx2"/>
                </a:solidFill>
                <a:latin typeface="Arial" panose="020B0604020202020204" pitchFamily="34" charset="0"/>
                <a:cs typeface="Arial" panose="020B0604020202020204" pitchFamily="34" charset="0"/>
              </a:rPr>
              <a:t> </a:t>
            </a:r>
            <a:r>
              <a:rPr lang="en-US" sz="2100" dirty="0">
                <a:solidFill>
                  <a:schemeClr val="tx2"/>
                </a:solidFill>
                <a:latin typeface="Arial" panose="020B0604020202020204" pitchFamily="34" charset="0"/>
                <a:cs typeface="Arial" panose="020B0604020202020204" pitchFamily="34" charset="0"/>
              </a:rPr>
              <a:t>VNF </a:t>
            </a:r>
            <a:r>
              <a:rPr lang="pl-PL" sz="2100" dirty="0" smtClean="0">
                <a:solidFill>
                  <a:schemeClr val="tx2"/>
                </a:solidFill>
                <a:latin typeface="Arial" panose="020B0604020202020204" pitchFamily="34" charset="0"/>
                <a:cs typeface="Arial" panose="020B0604020202020204" pitchFamily="34" charset="0"/>
              </a:rPr>
              <a:t>U</a:t>
            </a:r>
            <a:r>
              <a:rPr lang="en-US" sz="2100" dirty="0" err="1" smtClean="0">
                <a:solidFill>
                  <a:schemeClr val="tx2"/>
                </a:solidFill>
                <a:latin typeface="Arial" panose="020B0604020202020204" pitchFamily="34" charset="0"/>
                <a:cs typeface="Arial" panose="020B0604020202020204" pitchFamily="34" charset="0"/>
              </a:rPr>
              <a:t>pgrade</a:t>
            </a:r>
            <a:r>
              <a:rPr lang="pl-PL" sz="2100" dirty="0" smtClean="0">
                <a:solidFill>
                  <a:schemeClr val="tx2"/>
                </a:solidFill>
                <a:latin typeface="Arial" panose="020B0604020202020204" pitchFamily="34" charset="0"/>
                <a:cs typeface="Arial" panose="020B0604020202020204" pitchFamily="34" charset="0"/>
              </a:rPr>
              <a:t> </a:t>
            </a:r>
            <a:r>
              <a:rPr lang="pl-PL" sz="2100" dirty="0" err="1">
                <a:solidFill>
                  <a:schemeClr val="tx2"/>
                </a:solidFill>
                <a:latin typeface="Arial" panose="020B0604020202020204" pitchFamily="34" charset="0"/>
                <a:cs typeface="Arial" panose="020B0604020202020204" pitchFamily="34" charset="0"/>
              </a:rPr>
              <a:t>Inspiration</a:t>
            </a:r>
            <a:endParaRPr lang="en-US" sz="2100" dirty="0">
              <a:solidFill>
                <a:schemeClr val="tx2"/>
              </a:solidFill>
              <a:latin typeface="Arial" panose="020B0604020202020204" pitchFamily="34" charset="0"/>
              <a:cs typeface="Arial" panose="020B0604020202020204" pitchFamily="34" charset="0"/>
            </a:endParaRPr>
          </a:p>
          <a:p>
            <a:pPr marL="819130" lvl="3" indent="-457189">
              <a:buFont typeface="+mj-lt"/>
              <a:buAutoNum type="arabicPeriod"/>
            </a:pPr>
            <a:r>
              <a:rPr lang="en-US" sz="1600" dirty="0" smtClean="0">
                <a:solidFill>
                  <a:schemeClr val="tx2"/>
                </a:solidFill>
                <a:latin typeface="Arial" panose="020B0604020202020204" pitchFamily="34" charset="0"/>
                <a:cs typeface="Arial" panose="020B0604020202020204" pitchFamily="34" charset="0"/>
              </a:rPr>
              <a:t>Create new VNF instance with upgraded software</a:t>
            </a:r>
          </a:p>
          <a:p>
            <a:pPr marL="819130" lvl="3" indent="-457189">
              <a:buFont typeface="+mj-lt"/>
              <a:buAutoNum type="arabicPeriod"/>
            </a:pPr>
            <a:r>
              <a:rPr lang="en-US" sz="1600" dirty="0" smtClean="0">
                <a:solidFill>
                  <a:schemeClr val="tx2"/>
                </a:solidFill>
                <a:latin typeface="Arial" panose="020B0604020202020204" pitchFamily="34" charset="0"/>
                <a:cs typeface="Arial" panose="020B0604020202020204" pitchFamily="34" charset="0"/>
              </a:rPr>
              <a:t>Copy relevant configuration from original VNF</a:t>
            </a:r>
          </a:p>
          <a:p>
            <a:pPr marL="819130" lvl="3" indent="-457189">
              <a:buFont typeface="+mj-lt"/>
              <a:buAutoNum type="arabicPeriod"/>
            </a:pPr>
            <a:r>
              <a:rPr lang="en-US" sz="1600" b="1" dirty="0" smtClean="0">
                <a:solidFill>
                  <a:schemeClr val="tx2"/>
                </a:solidFill>
                <a:latin typeface="Arial" panose="020B0604020202020204" pitchFamily="34" charset="0"/>
                <a:cs typeface="Arial" panose="020B0604020202020204" pitchFamily="34" charset="0"/>
              </a:rPr>
              <a:t>Migrate traffic to new VNF instance</a:t>
            </a:r>
          </a:p>
          <a:p>
            <a:pPr marL="819130" lvl="3" indent="-457189">
              <a:buFont typeface="+mj-lt"/>
              <a:buAutoNum type="arabicPeriod"/>
            </a:pPr>
            <a:r>
              <a:rPr lang="en-US" sz="1600" dirty="0" smtClean="0">
                <a:solidFill>
                  <a:schemeClr val="tx2"/>
                </a:solidFill>
                <a:latin typeface="Arial" panose="020B0604020202020204" pitchFamily="34" charset="0"/>
                <a:cs typeface="Arial" panose="020B0604020202020204" pitchFamily="34" charset="0"/>
              </a:rPr>
              <a:t>Delete old VNF instance</a:t>
            </a:r>
          </a:p>
          <a:p>
            <a:pPr marL="380990" indent="-380990">
              <a:buFont typeface="Wingdings" panose="05000000000000000000" pitchFamily="2" charset="2"/>
              <a:buChar char="§"/>
            </a:pPr>
            <a:r>
              <a:rPr lang="en-US" sz="2100" dirty="0">
                <a:solidFill>
                  <a:schemeClr val="tx2"/>
                </a:solidFill>
                <a:latin typeface="Arial" panose="020B0604020202020204" pitchFamily="34" charset="0"/>
                <a:cs typeface="Arial" panose="020B0604020202020204" pitchFamily="34" charset="0"/>
              </a:rPr>
              <a:t>Traffic Migration LCM API</a:t>
            </a:r>
          </a:p>
          <a:p>
            <a:pPr marL="380990" indent="-380990">
              <a:buFont typeface="Wingdings" panose="05000000000000000000" pitchFamily="2" charset="2"/>
              <a:buChar char="§"/>
            </a:pPr>
            <a:r>
              <a:rPr lang="en-US" sz="2100" dirty="0">
                <a:solidFill>
                  <a:schemeClr val="tx2"/>
                </a:solidFill>
                <a:latin typeface="Arial" panose="020B0604020202020204" pitchFamily="34" charset="0"/>
                <a:cs typeface="Arial" panose="020B0604020202020204" pitchFamily="34" charset="0"/>
              </a:rPr>
              <a:t>Flexible workflow design and orchestration</a:t>
            </a:r>
          </a:p>
          <a:p>
            <a:pPr marL="742932" lvl="3" indent="-380990">
              <a:buFont typeface="Arial" panose="020B0604020202020204" pitchFamily="34" charset="0"/>
              <a:buChar char="•"/>
            </a:pPr>
            <a:r>
              <a:rPr lang="en-US" sz="1600" dirty="0" smtClean="0">
                <a:solidFill>
                  <a:schemeClr val="tx2"/>
                </a:solidFill>
                <a:latin typeface="Arial" panose="020B0604020202020204" pitchFamily="34" charset="0"/>
                <a:cs typeface="Arial" panose="020B0604020202020204" pitchFamily="34" charset="0"/>
              </a:rPr>
              <a:t>CM workflow as a composition of building blocks</a:t>
            </a:r>
          </a:p>
          <a:p>
            <a:pPr marL="922844" lvl="4" indent="-380990">
              <a:buFont typeface="Arial" panose="020B0604020202020204" pitchFamily="34" charset="0"/>
              <a:buChar char="•"/>
            </a:pPr>
            <a:r>
              <a:rPr lang="en-US" sz="1600" dirty="0" smtClean="0">
                <a:solidFill>
                  <a:schemeClr val="tx2"/>
                </a:solidFill>
                <a:latin typeface="Arial" panose="020B0604020202020204" pitchFamily="34" charset="0"/>
                <a:cs typeface="Arial" panose="020B0604020202020204" pitchFamily="34" charset="0"/>
              </a:rPr>
              <a:t>Lock/unlock, health check, conflict check, etc. </a:t>
            </a:r>
          </a:p>
          <a:p>
            <a:pPr marL="742932" lvl="3" indent="-380990">
              <a:buFont typeface="Arial" panose="020B0604020202020204" pitchFamily="34" charset="0"/>
              <a:buChar char="•"/>
            </a:pPr>
            <a:r>
              <a:rPr lang="en-US" sz="1600" dirty="0" smtClean="0">
                <a:solidFill>
                  <a:schemeClr val="tx2"/>
                </a:solidFill>
                <a:latin typeface="Arial" panose="020B0604020202020204" pitchFamily="34" charset="0"/>
                <a:cs typeface="Arial" panose="020B0604020202020204" pitchFamily="34" charset="0"/>
              </a:rPr>
              <a:t>Orchestrate the workflow execution</a:t>
            </a:r>
          </a:p>
          <a:p>
            <a:pPr marL="742932" lvl="3" indent="-380990">
              <a:buFont typeface="Arial" panose="020B0604020202020204" pitchFamily="34" charset="0"/>
              <a:buChar char="•"/>
            </a:pPr>
            <a:r>
              <a:rPr lang="en-US" sz="1600" dirty="0" smtClean="0">
                <a:solidFill>
                  <a:schemeClr val="tx2"/>
                </a:solidFill>
                <a:latin typeface="Arial" panose="020B0604020202020204" pitchFamily="34" charset="0"/>
                <a:cs typeface="Arial" panose="020B0604020202020204" pitchFamily="34" charset="0"/>
              </a:rPr>
              <a:t>Re-use of building-blocks and provides flexibility to users to dynamically adapt their workflow </a:t>
            </a:r>
          </a:p>
          <a:p>
            <a:pPr marL="380990" indent="-380990">
              <a:buFont typeface="Wingdings" panose="05000000000000000000" pitchFamily="2" charset="2"/>
              <a:buChar char="§"/>
            </a:pPr>
            <a:r>
              <a:rPr lang="en-US" sz="2100" dirty="0">
                <a:solidFill>
                  <a:schemeClr val="tx2"/>
                </a:solidFill>
                <a:latin typeface="Arial" panose="020B0604020202020204" pitchFamily="34" charset="0"/>
                <a:cs typeface="Arial" panose="020B0604020202020204" pitchFamily="34" charset="0"/>
              </a:rPr>
              <a:t>Simplified (time-based) scheduling of </a:t>
            </a:r>
            <a:r>
              <a:rPr lang="en-US" sz="2100" dirty="0" smtClean="0">
                <a:solidFill>
                  <a:schemeClr val="tx2"/>
                </a:solidFill>
                <a:latin typeface="Arial" panose="020B0604020202020204" pitchFamily="34" charset="0"/>
                <a:cs typeface="Arial" panose="020B0604020202020204" pitchFamily="34" charset="0"/>
              </a:rPr>
              <a:t>Workflow</a:t>
            </a:r>
            <a:r>
              <a:rPr lang="pl-PL" sz="2100" dirty="0" smtClean="0">
                <a:solidFill>
                  <a:schemeClr val="tx2"/>
                </a:solidFill>
                <a:latin typeface="Arial" panose="020B0604020202020204" pitchFamily="34" charset="0"/>
                <a:cs typeface="Arial" panose="020B0604020202020204" pitchFamily="34" charset="0"/>
              </a:rPr>
              <a:t> (OOF)</a:t>
            </a:r>
          </a:p>
          <a:p>
            <a:pPr marL="380990" indent="-380990">
              <a:buFont typeface="Wingdings" panose="05000000000000000000" pitchFamily="2" charset="2"/>
              <a:buChar char="§"/>
            </a:pPr>
            <a:r>
              <a:rPr lang="pl-PL" sz="2100" dirty="0" smtClean="0">
                <a:solidFill>
                  <a:schemeClr val="tx2"/>
                </a:solidFill>
                <a:latin typeface="Arial" panose="020B0604020202020204" pitchFamily="34" charset="0"/>
                <a:cs typeface="Arial" panose="020B0604020202020204" pitchFamily="34" charset="0"/>
              </a:rPr>
              <a:t>5G PNF Software Upgrade (In-place SW)</a:t>
            </a:r>
            <a:endParaRPr lang="en-US" sz="2100" dirty="0">
              <a:solidFill>
                <a:schemeClr val="tx2"/>
              </a:solidFill>
              <a:latin typeface="Arial" panose="020B0604020202020204" pitchFamily="34" charset="0"/>
              <a:cs typeface="Arial" panose="020B0604020202020204" pitchFamily="34" charset="0"/>
            </a:endParaRPr>
          </a:p>
        </p:txBody>
      </p:sp>
      <p:sp>
        <p:nvSpPr>
          <p:cNvPr id="5" name="Freeform 6"/>
          <p:cNvSpPr/>
          <p:nvPr/>
        </p:nvSpPr>
        <p:spPr>
          <a:xfrm flipH="1">
            <a:off x="10011839" y="1353011"/>
            <a:ext cx="1045028" cy="3971108"/>
          </a:xfrm>
          <a:custGeom>
            <a:avLst/>
            <a:gdLst>
              <a:gd name="connsiteX0" fmla="*/ 783771 w 783771"/>
              <a:gd name="connsiteY0" fmla="*/ 0 h 2978331"/>
              <a:gd name="connsiteX1" fmla="*/ 0 w 783771"/>
              <a:gd name="connsiteY1" fmla="*/ 1306286 h 2978331"/>
              <a:gd name="connsiteX2" fmla="*/ 783771 w 783771"/>
              <a:gd name="connsiteY2" fmla="*/ 2978331 h 2978331"/>
            </a:gdLst>
            <a:ahLst/>
            <a:cxnLst>
              <a:cxn ang="0">
                <a:pos x="connsiteX0" y="connsiteY0"/>
              </a:cxn>
              <a:cxn ang="0">
                <a:pos x="connsiteX1" y="connsiteY1"/>
              </a:cxn>
              <a:cxn ang="0">
                <a:pos x="connsiteX2" y="connsiteY2"/>
              </a:cxn>
            </a:cxnLst>
            <a:rect l="l" t="t" r="r" b="b"/>
            <a:pathLst>
              <a:path w="783771" h="2978331">
                <a:moveTo>
                  <a:pt x="783771" y="0"/>
                </a:moveTo>
                <a:cubicBezTo>
                  <a:pt x="391885" y="404949"/>
                  <a:pt x="0" y="809898"/>
                  <a:pt x="0" y="1306286"/>
                </a:cubicBezTo>
                <a:cubicBezTo>
                  <a:pt x="0" y="1802674"/>
                  <a:pt x="628468" y="2743200"/>
                  <a:pt x="783771" y="2978331"/>
                </a:cubicBezTo>
              </a:path>
            </a:pathLst>
          </a:custGeom>
          <a:noFill/>
          <a:ln w="57150">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p>
        </p:txBody>
      </p:sp>
      <p:sp>
        <p:nvSpPr>
          <p:cNvPr id="6" name="Freeform 11"/>
          <p:cNvSpPr/>
          <p:nvPr/>
        </p:nvSpPr>
        <p:spPr>
          <a:xfrm>
            <a:off x="8221630" y="1323358"/>
            <a:ext cx="1045028" cy="3971108"/>
          </a:xfrm>
          <a:custGeom>
            <a:avLst/>
            <a:gdLst>
              <a:gd name="connsiteX0" fmla="*/ 783771 w 783771"/>
              <a:gd name="connsiteY0" fmla="*/ 0 h 2978331"/>
              <a:gd name="connsiteX1" fmla="*/ 0 w 783771"/>
              <a:gd name="connsiteY1" fmla="*/ 1306286 h 2978331"/>
              <a:gd name="connsiteX2" fmla="*/ 783771 w 783771"/>
              <a:gd name="connsiteY2" fmla="*/ 2978331 h 2978331"/>
            </a:gdLst>
            <a:ahLst/>
            <a:cxnLst>
              <a:cxn ang="0">
                <a:pos x="connsiteX0" y="connsiteY0"/>
              </a:cxn>
              <a:cxn ang="0">
                <a:pos x="connsiteX1" y="connsiteY1"/>
              </a:cxn>
              <a:cxn ang="0">
                <a:pos x="connsiteX2" y="connsiteY2"/>
              </a:cxn>
            </a:cxnLst>
            <a:rect l="l" t="t" r="r" b="b"/>
            <a:pathLst>
              <a:path w="783771" h="2978331">
                <a:moveTo>
                  <a:pt x="783771" y="0"/>
                </a:moveTo>
                <a:cubicBezTo>
                  <a:pt x="391885" y="404949"/>
                  <a:pt x="0" y="809898"/>
                  <a:pt x="0" y="1306286"/>
                </a:cubicBezTo>
                <a:cubicBezTo>
                  <a:pt x="0" y="1802674"/>
                  <a:pt x="628468" y="2743200"/>
                  <a:pt x="783771" y="2978331"/>
                </a:cubicBezTo>
              </a:path>
            </a:pathLst>
          </a:custGeom>
          <a:noFill/>
          <a:ln w="57150">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p>
        </p:txBody>
      </p:sp>
      <p:sp>
        <p:nvSpPr>
          <p:cNvPr id="7" name="Rectangle 4"/>
          <p:cNvSpPr/>
          <p:nvPr/>
        </p:nvSpPr>
        <p:spPr>
          <a:xfrm>
            <a:off x="7779281" y="2686902"/>
            <a:ext cx="985129" cy="7965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sz="1600" dirty="0"/>
              <a:t>VNF </a:t>
            </a:r>
            <a:r>
              <a:rPr lang="pl-PL" sz="1600" dirty="0"/>
              <a:t>v</a:t>
            </a:r>
            <a:r>
              <a:rPr lang="en-US" sz="1600" dirty="0"/>
              <a:t>1</a:t>
            </a:r>
          </a:p>
        </p:txBody>
      </p:sp>
      <p:sp>
        <p:nvSpPr>
          <p:cNvPr id="8" name="Rectangle 5"/>
          <p:cNvSpPr/>
          <p:nvPr/>
        </p:nvSpPr>
        <p:spPr>
          <a:xfrm>
            <a:off x="10401920" y="2686902"/>
            <a:ext cx="985129" cy="7965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sz="1600" dirty="0"/>
              <a:t>VNF </a:t>
            </a:r>
            <a:r>
              <a:rPr lang="pl-PL" sz="1600" dirty="0"/>
              <a:t>v</a:t>
            </a:r>
            <a:r>
              <a:rPr lang="en-US" sz="1600" dirty="0"/>
              <a:t>2</a:t>
            </a:r>
          </a:p>
        </p:txBody>
      </p:sp>
      <p:sp>
        <p:nvSpPr>
          <p:cNvPr id="9" name="TextBox 12"/>
          <p:cNvSpPr txBox="1"/>
          <p:nvPr/>
        </p:nvSpPr>
        <p:spPr>
          <a:xfrm>
            <a:off x="8744143" y="1713233"/>
            <a:ext cx="1280666" cy="400105"/>
          </a:xfrm>
          <a:prstGeom prst="rect">
            <a:avLst/>
          </a:prstGeom>
          <a:noFill/>
        </p:spPr>
        <p:txBody>
          <a:bodyPr wrap="none" lIns="121917" tIns="60958" rIns="121917" bIns="60958" rtlCol="0">
            <a:spAutoFit/>
          </a:bodyPr>
          <a:lstStyle/>
          <a:p>
            <a:r>
              <a:rPr lang="en-US" dirty="0" smtClean="0"/>
              <a:t>Traffic flow</a:t>
            </a:r>
            <a:endParaRPr lang="en-US" dirty="0"/>
          </a:p>
        </p:txBody>
      </p:sp>
      <p:grpSp>
        <p:nvGrpSpPr>
          <p:cNvPr id="10" name="Group 13"/>
          <p:cNvGrpSpPr/>
          <p:nvPr/>
        </p:nvGrpSpPr>
        <p:grpSpPr>
          <a:xfrm>
            <a:off x="9036388" y="2739954"/>
            <a:ext cx="1059211" cy="1002274"/>
            <a:chOff x="3518526" y="3009926"/>
            <a:chExt cx="794408" cy="751705"/>
          </a:xfrm>
        </p:grpSpPr>
        <p:sp>
          <p:nvSpPr>
            <p:cNvPr id="11" name="Right Arrow 14"/>
            <p:cNvSpPr/>
            <p:nvPr/>
          </p:nvSpPr>
          <p:spPr>
            <a:xfrm>
              <a:off x="3663071" y="3009926"/>
              <a:ext cx="649863" cy="4795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5"/>
            <p:cNvSpPr txBox="1"/>
            <p:nvPr/>
          </p:nvSpPr>
          <p:spPr>
            <a:xfrm>
              <a:off x="3518526" y="3484632"/>
              <a:ext cx="587132" cy="276999"/>
            </a:xfrm>
            <a:prstGeom prst="rect">
              <a:avLst/>
            </a:prstGeom>
            <a:noFill/>
          </p:spPr>
          <p:txBody>
            <a:bodyPr wrap="none" rtlCol="0">
              <a:spAutoFit/>
            </a:bodyPr>
            <a:lstStyle/>
            <a:p>
              <a:r>
                <a:rPr lang="pl-PL" dirty="0" err="1" smtClean="0"/>
                <a:t>Config</a:t>
              </a:r>
              <a:endParaRPr lang="en-US" dirty="0"/>
            </a:p>
          </p:txBody>
        </p:sp>
      </p:grpSp>
      <p:sp>
        <p:nvSpPr>
          <p:cNvPr id="13" name="pole tekstowe 12"/>
          <p:cNvSpPr txBox="1"/>
          <p:nvPr/>
        </p:nvSpPr>
        <p:spPr>
          <a:xfrm>
            <a:off x="11200475" y="3524568"/>
            <a:ext cx="330181" cy="400105"/>
          </a:xfrm>
          <a:prstGeom prst="rect">
            <a:avLst/>
          </a:prstGeom>
          <a:noFill/>
        </p:spPr>
        <p:txBody>
          <a:bodyPr wrap="square" lIns="121917" tIns="60958" rIns="121917" bIns="60958" rtlCol="0">
            <a:spAutoFit/>
          </a:bodyPr>
          <a:lstStyle/>
          <a:p>
            <a:r>
              <a:rPr lang="pl-PL" dirty="0" smtClean="0"/>
              <a:t>1</a:t>
            </a:r>
            <a:endParaRPr lang="pl-PL" dirty="0"/>
          </a:p>
        </p:txBody>
      </p:sp>
      <p:sp>
        <p:nvSpPr>
          <p:cNvPr id="14" name="pole tekstowe 13"/>
          <p:cNvSpPr txBox="1"/>
          <p:nvPr/>
        </p:nvSpPr>
        <p:spPr>
          <a:xfrm>
            <a:off x="9357159" y="2413797"/>
            <a:ext cx="363235" cy="400105"/>
          </a:xfrm>
          <a:prstGeom prst="rect">
            <a:avLst/>
          </a:prstGeom>
          <a:noFill/>
        </p:spPr>
        <p:txBody>
          <a:bodyPr wrap="none" lIns="121917" tIns="60958" rIns="121917" bIns="60958" rtlCol="0">
            <a:spAutoFit/>
          </a:bodyPr>
          <a:lstStyle/>
          <a:p>
            <a:r>
              <a:rPr lang="pl-PL" dirty="0" smtClean="0"/>
              <a:t>2</a:t>
            </a:r>
            <a:endParaRPr lang="pl-PL" dirty="0"/>
          </a:p>
        </p:txBody>
      </p:sp>
      <p:sp>
        <p:nvSpPr>
          <p:cNvPr id="15" name="pole tekstowe 14"/>
          <p:cNvSpPr txBox="1"/>
          <p:nvPr/>
        </p:nvSpPr>
        <p:spPr>
          <a:xfrm>
            <a:off x="7654391" y="3514784"/>
            <a:ext cx="514349" cy="410369"/>
          </a:xfrm>
          <a:prstGeom prst="rect">
            <a:avLst/>
          </a:prstGeom>
          <a:noFill/>
        </p:spPr>
        <p:txBody>
          <a:bodyPr wrap="square" lIns="121917" tIns="60958" rIns="121917" bIns="60958" rtlCol="0">
            <a:spAutoFit/>
          </a:bodyPr>
          <a:lstStyle/>
          <a:p>
            <a:r>
              <a:rPr lang="pl-PL" dirty="0"/>
              <a:t>4</a:t>
            </a:r>
          </a:p>
        </p:txBody>
      </p:sp>
      <p:sp>
        <p:nvSpPr>
          <p:cNvPr id="16" name="pole tekstowe 15"/>
          <p:cNvSpPr txBox="1"/>
          <p:nvPr/>
        </p:nvSpPr>
        <p:spPr>
          <a:xfrm>
            <a:off x="8362161" y="1475284"/>
            <a:ext cx="363235" cy="400105"/>
          </a:xfrm>
          <a:prstGeom prst="rect">
            <a:avLst/>
          </a:prstGeom>
          <a:noFill/>
        </p:spPr>
        <p:txBody>
          <a:bodyPr wrap="none" lIns="121917" tIns="60958" rIns="121917" bIns="60958" rtlCol="0">
            <a:spAutoFit/>
          </a:bodyPr>
          <a:lstStyle/>
          <a:p>
            <a:r>
              <a:rPr lang="pl-PL" dirty="0" smtClean="0"/>
              <a:t>3</a:t>
            </a:r>
            <a:endParaRPr lang="pl-PL" dirty="0"/>
          </a:p>
        </p:txBody>
      </p:sp>
      <p:sp>
        <p:nvSpPr>
          <p:cNvPr id="17" name="pole tekstowe 16"/>
          <p:cNvSpPr txBox="1"/>
          <p:nvPr/>
        </p:nvSpPr>
        <p:spPr>
          <a:xfrm>
            <a:off x="10534352" y="1464964"/>
            <a:ext cx="363235" cy="400105"/>
          </a:xfrm>
          <a:prstGeom prst="rect">
            <a:avLst/>
          </a:prstGeom>
          <a:noFill/>
        </p:spPr>
        <p:txBody>
          <a:bodyPr wrap="none" lIns="121917" tIns="60958" rIns="121917" bIns="60958" rtlCol="0">
            <a:spAutoFit/>
          </a:bodyPr>
          <a:lstStyle/>
          <a:p>
            <a:r>
              <a:rPr lang="pl-PL" dirty="0" smtClean="0"/>
              <a:t>3</a:t>
            </a:r>
            <a:endParaRPr lang="pl-PL" dirty="0"/>
          </a:p>
        </p:txBody>
      </p:sp>
      <p:sp>
        <p:nvSpPr>
          <p:cNvPr id="18"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Change</a:t>
            </a:r>
            <a:r>
              <a:rPr lang="pl-PL" sz="3200" dirty="0" smtClean="0">
                <a:solidFill>
                  <a:schemeClr val="bg1"/>
                </a:solidFill>
                <a:latin typeface="Arial" panose="020B0604020202020204" pitchFamily="34" charset="0"/>
              </a:rPr>
              <a:t> Management – Casablanca – Beijing Extensions</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193509014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0" presetClass="exit" presetSubtype="0" fill="hold" grpId="1" nodeType="withEffect">
                                  <p:stCondLst>
                                    <p:cond delay="0"/>
                                  </p:stCondLst>
                                  <p:childTnLst>
                                    <p:animEffect transition="out" filter="fad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1"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10"/>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grpId="0" nodeType="clickEffect">
                                  <p:stCondLst>
                                    <p:cond delay="300"/>
                                  </p:stCondLst>
                                  <p:childTnLst>
                                    <p:set>
                                      <p:cBhvr rctx="PPT">
                                        <p:cTn id="34" dur="5800"/>
                                        <p:tgtEl>
                                          <p:spTgt spid="6"/>
                                        </p:tgtEl>
                                        <p:attrNameLst>
                                          <p:attrName>style.opacity</p:attrName>
                                        </p:attrNameLst>
                                      </p:cBhvr>
                                      <p:to>
                                        <p:strVal val="0.1"/>
                                      </p:to>
                                    </p:set>
                                    <p:animEffect filter="image" prLst="opacity: 0.1">
                                      <p:cBhvr rctx="IE">
                                        <p:cTn id="35" dur="5800"/>
                                        <p:tgtEl>
                                          <p:spTgt spid="6"/>
                                        </p:tgtEl>
                                      </p:cBhvr>
                                    </p:animEffect>
                                  </p:childTnLst>
                                  <p:subTnLst>
                                    <p:set>
                                      <p:cBhvr override="childStyle">
                                        <p:cTn dur="1" fill="hold" display="0" masterRel="sameClick" afterEffect="1">
                                          <p:stCondLst>
                                            <p:cond evt="end" delay="0">
                                              <p:tn val="33"/>
                                            </p:cond>
                                          </p:stCondLst>
                                        </p:cTn>
                                        <p:tgtEl>
                                          <p:spTgt spid="6"/>
                                        </p:tgtEl>
                                        <p:attrNameLst>
                                          <p:attrName>style.visibility</p:attrName>
                                        </p:attrNameLst>
                                      </p:cBhvr>
                                      <p:to>
                                        <p:strVal val="hidden"/>
                                      </p:to>
                                    </p:set>
                                  </p:subTnLst>
                                </p:cTn>
                              </p:par>
                              <p:par>
                                <p:cTn id="36" presetID="1"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grpId="0" nodeType="clickEffect">
                                  <p:stCondLst>
                                    <p:cond delay="0"/>
                                  </p:stCondLst>
                                  <p:childTnLst>
                                    <p:set>
                                      <p:cBhvr rctx="PPT">
                                        <p:cTn id="45" dur="indefinite"/>
                                        <p:tgtEl>
                                          <p:spTgt spid="7"/>
                                        </p:tgtEl>
                                        <p:attrNameLst>
                                          <p:attrName>style.opacity</p:attrName>
                                        </p:attrNameLst>
                                      </p:cBhvr>
                                      <p:to>
                                        <p:strVal val="0.1"/>
                                      </p:to>
                                    </p:set>
                                    <p:animEffect filter="image" prLst="opacity: 0.1">
                                      <p:cBhvr rctx="IE">
                                        <p:cTn id="46" dur="indefinite"/>
                                        <p:tgtEl>
                                          <p:spTgt spid="7"/>
                                        </p:tgtEl>
                                      </p:cBhvr>
                                    </p:animEffect>
                                  </p:childTnLst>
                                  <p:subTnLst>
                                    <p:set>
                                      <p:cBhvr override="childStyle">
                                        <p:cTn dur="1" fill="hold" display="0" masterRel="sameClick" afterEffect="1">
                                          <p:stCondLst>
                                            <p:cond evt="end" delay="0">
                                              <p:tn val="44"/>
                                            </p:cond>
                                          </p:stCondLst>
                                        </p:cTn>
                                        <p:tgtEl>
                                          <p:spTgt spid="7"/>
                                        </p:tgtEl>
                                        <p:attrNameLst>
                                          <p:attrName>style.visibility</p:attrName>
                                        </p:attrNameLst>
                                      </p:cBhvr>
                                      <p:to>
                                        <p:strVal val="hidden"/>
                                      </p:to>
                                    </p:set>
                                  </p:subTnLst>
                                </p:cTn>
                              </p:par>
                              <p:par>
                                <p:cTn id="47" presetID="1" presetClass="entr" presetSubtype="0" fill="hold" nodeType="withEffect">
                                  <p:stCondLst>
                                    <p:cond delay="0"/>
                                  </p:stCondLst>
                                  <p:childTnLst>
                                    <p:set>
                                      <p:cBhvr>
                                        <p:cTn id="48" dur="1" fill="hold">
                                          <p:stCondLst>
                                            <p:cond delay="0"/>
                                          </p:stCondLst>
                                        </p:cTn>
                                        <p:tgtEl>
                                          <p:spTgt spid="4">
                                            <p:txEl>
                                              <p:pRg st="4" end="4"/>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6"/>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7"/>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
                                            <p:txEl>
                                              <p:pRg st="6" end="6"/>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
                                            <p:txEl>
                                              <p:pRg st="7" end="7"/>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
                                            <p:txEl>
                                              <p:pRg st="8" end="8"/>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
                                            <p:txEl>
                                              <p:pRg st="9" end="9"/>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
                                            <p:txEl>
                                              <p:pRg st="10" end="10"/>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
                                            <p:txEl>
                                              <p:pRg st="11" end="11"/>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3" grpId="1"/>
      <p:bldP spid="14" grpId="0"/>
      <p:bldP spid="14" grpId="1"/>
      <p:bldP spid="15" grpId="0"/>
      <p:bldP spid="16" grpId="0"/>
      <p:bldP spid="16" grpId="1"/>
      <p:bldP spid="17" grpId="0"/>
      <p:bldP spid="1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6050128" y="978794"/>
            <a:ext cx="6031036" cy="5657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Symbol zastępczy zawartości 12"/>
          <p:cNvSpPr>
            <a:spLocks noGrp="1"/>
          </p:cNvSpPr>
          <p:nvPr>
            <p:ph idx="1"/>
          </p:nvPr>
        </p:nvSpPr>
        <p:spPr>
          <a:xfrm>
            <a:off x="452966" y="1522657"/>
            <a:ext cx="5451012" cy="4220632"/>
          </a:xfrm>
        </p:spPr>
        <p:txBody>
          <a:bodyPr>
            <a:normAutofit lnSpcReduction="10000"/>
          </a:bodyPr>
          <a:lstStyle/>
          <a:p>
            <a:pPr marL="380990" lvl="3" indent="-380990">
              <a:buClr>
                <a:schemeClr val="tx2"/>
              </a:buClr>
              <a:buFont typeface="Wingdings" panose="05000000000000000000" pitchFamily="2" charset="2"/>
              <a:buChar char="§"/>
            </a:pPr>
            <a:r>
              <a:rPr lang="en-US" sz="2100" dirty="0">
                <a:latin typeface="Arial" panose="020B0604020202020204" pitchFamily="34" charset="0"/>
              </a:rPr>
              <a:t>Traffic Distribution</a:t>
            </a:r>
          </a:p>
          <a:p>
            <a:pPr marL="560902" lvl="4" indent="-380990">
              <a:buFont typeface="Wingdings" panose="05000000000000000000" pitchFamily="2" charset="2"/>
              <a:buChar char="§"/>
            </a:pPr>
            <a:r>
              <a:rPr lang="en-US" dirty="0" smtClean="0">
                <a:latin typeface="Arial" panose="020B0604020202020204" pitchFamily="34" charset="0"/>
              </a:rPr>
              <a:t>New LCM Operation in ONAP</a:t>
            </a:r>
          </a:p>
          <a:p>
            <a:pPr marL="560902" lvl="4" indent="-380990">
              <a:buFont typeface="Wingdings" panose="05000000000000000000" pitchFamily="2" charset="2"/>
              <a:buChar char="§"/>
            </a:pPr>
            <a:r>
              <a:rPr lang="en-US" dirty="0" smtClean="0">
                <a:latin typeface="Arial" panose="020B0604020202020204" pitchFamily="34" charset="0"/>
              </a:rPr>
              <a:t>Application Level – Beyond NFV MANO</a:t>
            </a:r>
          </a:p>
          <a:p>
            <a:pPr marL="560902" lvl="4" indent="-380990">
              <a:buFont typeface="Wingdings" panose="05000000000000000000" pitchFamily="2" charset="2"/>
              <a:buChar char="§"/>
            </a:pPr>
            <a:r>
              <a:rPr lang="en-US" dirty="0" smtClean="0">
                <a:latin typeface="Arial" panose="020B0604020202020204" pitchFamily="34" charset="0"/>
              </a:rPr>
              <a:t>Traffic Distribution Patterns</a:t>
            </a:r>
          </a:p>
          <a:p>
            <a:pPr marL="380990" lvl="3" indent="-380990">
              <a:buClr>
                <a:schemeClr val="tx2"/>
              </a:buClr>
              <a:buFont typeface="Wingdings" panose="05000000000000000000" pitchFamily="2" charset="2"/>
              <a:buChar char="§"/>
            </a:pPr>
            <a:r>
              <a:rPr lang="en-US" sz="2100" dirty="0">
                <a:latin typeface="Arial" panose="020B0604020202020204" pitchFamily="34" charset="0"/>
              </a:rPr>
              <a:t>Other Cases</a:t>
            </a:r>
          </a:p>
          <a:p>
            <a:pPr marL="560902" lvl="4" indent="-380990">
              <a:buFont typeface="Wingdings" panose="05000000000000000000" pitchFamily="2" charset="2"/>
              <a:buChar char="§"/>
            </a:pPr>
            <a:r>
              <a:rPr lang="en-US" dirty="0" err="1" smtClean="0">
                <a:latin typeface="Arial" panose="020B0604020202020204" pitchFamily="34" charset="0"/>
              </a:rPr>
              <a:t>ScaleOut</a:t>
            </a:r>
            <a:r>
              <a:rPr lang="en-US" dirty="0" smtClean="0">
                <a:latin typeface="Arial" panose="020B0604020202020204" pitchFamily="34" charset="0"/>
              </a:rPr>
              <a:t> - VNF is created</a:t>
            </a:r>
          </a:p>
          <a:p>
            <a:pPr marL="560902" lvl="4" indent="-380990">
              <a:buFont typeface="Wingdings" panose="05000000000000000000" pitchFamily="2" charset="2"/>
              <a:buChar char="§"/>
            </a:pPr>
            <a:r>
              <a:rPr lang="en-US" dirty="0" err="1" smtClean="0">
                <a:latin typeface="Arial" panose="020B0604020202020204" pitchFamily="34" charset="0"/>
              </a:rPr>
              <a:t>ScaleIN</a:t>
            </a:r>
            <a:r>
              <a:rPr lang="en-US" dirty="0" smtClean="0">
                <a:latin typeface="Arial" panose="020B0604020202020204" pitchFamily="34" charset="0"/>
              </a:rPr>
              <a:t> - VNF is removed</a:t>
            </a:r>
          </a:p>
          <a:p>
            <a:pPr marL="560902" lvl="4" indent="-380990">
              <a:buFont typeface="Wingdings" panose="05000000000000000000" pitchFamily="2" charset="2"/>
              <a:buChar char="§"/>
            </a:pPr>
            <a:r>
              <a:rPr lang="en-US" dirty="0" smtClean="0">
                <a:latin typeface="Arial" panose="020B0604020202020204" pitchFamily="34" charset="0"/>
              </a:rPr>
              <a:t>VNF Upgrade</a:t>
            </a:r>
          </a:p>
          <a:p>
            <a:pPr marL="560902" lvl="4" indent="-380990">
              <a:buFont typeface="Wingdings" panose="05000000000000000000" pitchFamily="2" charset="2"/>
              <a:buChar char="§"/>
            </a:pPr>
            <a:r>
              <a:rPr lang="en-US" dirty="0" smtClean="0">
                <a:latin typeface="Arial" panose="020B0604020202020204" pitchFamily="34" charset="0"/>
              </a:rPr>
              <a:t>VNF Evacuation – VNF Failure</a:t>
            </a:r>
          </a:p>
          <a:p>
            <a:pPr marL="560902" lvl="4" indent="-380990">
              <a:buFont typeface="Wingdings" panose="05000000000000000000" pitchFamily="2" charset="2"/>
              <a:buChar char="§"/>
            </a:pPr>
            <a:r>
              <a:rPr lang="en-US" dirty="0" smtClean="0">
                <a:latin typeface="Arial" panose="020B0604020202020204" pitchFamily="34" charset="0"/>
              </a:rPr>
              <a:t>Load Optimization</a:t>
            </a:r>
            <a:endParaRPr lang="en-US" dirty="0">
              <a:latin typeface="Arial" panose="020B0604020202020204" pitchFamily="34" charset="0"/>
            </a:endParaRPr>
          </a:p>
        </p:txBody>
      </p:sp>
      <p:sp>
        <p:nvSpPr>
          <p:cNvPr id="7"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Traffic</a:t>
            </a:r>
            <a:r>
              <a:rPr lang="pl-PL" sz="3200" dirty="0" smtClean="0">
                <a:solidFill>
                  <a:schemeClr val="bg1"/>
                </a:solidFill>
                <a:latin typeface="Arial" panose="020B0604020202020204" pitchFamily="34" charset="0"/>
              </a:rPr>
              <a:t> </a:t>
            </a:r>
            <a:r>
              <a:rPr lang="en-US" sz="3200" dirty="0" smtClean="0">
                <a:solidFill>
                  <a:schemeClr val="bg1"/>
                </a:solidFill>
                <a:latin typeface="Arial" panose="020B0604020202020204" pitchFamily="34" charset="0"/>
              </a:rPr>
              <a:t>Distribution </a:t>
            </a:r>
            <a:r>
              <a:rPr lang="pl-PL" sz="3200" dirty="0" smtClean="0">
                <a:solidFill>
                  <a:schemeClr val="bg1"/>
                </a:solidFill>
                <a:latin typeface="Arial" panose="020B0604020202020204" pitchFamily="34" charset="0"/>
              </a:rPr>
              <a:t>– Casablanca – </a:t>
            </a:r>
            <a:r>
              <a:rPr lang="pl-PL" sz="3200" dirty="0" err="1" smtClean="0">
                <a:solidFill>
                  <a:schemeClr val="bg1"/>
                </a:solidFill>
                <a:latin typeface="Arial" panose="020B0604020202020204" pitchFamily="34" charset="0"/>
              </a:rPr>
              <a:t>Scenario</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258833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3"/>
          <a:stretch>
            <a:fillRect/>
          </a:stretch>
        </p:blipFill>
        <p:spPr>
          <a:xfrm>
            <a:off x="431371" y="932723"/>
            <a:ext cx="11482363" cy="5555044"/>
          </a:xfrm>
          <a:prstGeom prst="rect">
            <a:avLst/>
          </a:prstGeom>
        </p:spPr>
      </p:pic>
      <p:sp>
        <p:nvSpPr>
          <p:cNvPr id="3" name="pole tekstowe 2"/>
          <p:cNvSpPr txBox="1"/>
          <p:nvPr/>
        </p:nvSpPr>
        <p:spPr>
          <a:xfrm>
            <a:off x="10512491" y="6406104"/>
            <a:ext cx="1679509" cy="292384"/>
          </a:xfrm>
          <a:prstGeom prst="rect">
            <a:avLst/>
          </a:prstGeom>
          <a:noFill/>
        </p:spPr>
        <p:txBody>
          <a:bodyPr wrap="square" lIns="121917" tIns="60958" rIns="121917" bIns="60958" rtlCol="0">
            <a:spAutoFit/>
          </a:bodyPr>
          <a:lstStyle/>
          <a:p>
            <a:r>
              <a:rPr lang="pl-PL" sz="1100" dirty="0"/>
              <a:t>© ONAP Wiki 2018</a:t>
            </a:r>
          </a:p>
        </p:txBody>
      </p:sp>
      <p:sp>
        <p:nvSpPr>
          <p:cNvPr id="12" name="Prostokąt zaokrąglony 11"/>
          <p:cNvSpPr/>
          <p:nvPr/>
        </p:nvSpPr>
        <p:spPr>
          <a:xfrm>
            <a:off x="7440149" y="3525011"/>
            <a:ext cx="1212784" cy="11521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3" name="Prostokąt zaokrąglony 12"/>
          <p:cNvSpPr/>
          <p:nvPr/>
        </p:nvSpPr>
        <p:spPr>
          <a:xfrm>
            <a:off x="5774267" y="3525011"/>
            <a:ext cx="1485900" cy="11521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sp>
        <p:nvSpPr>
          <p:cNvPr id="14" name="Prostokąt zaokrąglony 13"/>
          <p:cNvSpPr/>
          <p:nvPr/>
        </p:nvSpPr>
        <p:spPr>
          <a:xfrm>
            <a:off x="911013" y="1926504"/>
            <a:ext cx="2462107" cy="701549"/>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pl-PL"/>
          </a:p>
        </p:txBody>
      </p:sp>
      <p:grpSp>
        <p:nvGrpSpPr>
          <p:cNvPr id="19" name="Grupa 18"/>
          <p:cNvGrpSpPr/>
          <p:nvPr/>
        </p:nvGrpSpPr>
        <p:grpSpPr>
          <a:xfrm>
            <a:off x="6517217" y="3150179"/>
            <a:ext cx="1156335" cy="767304"/>
            <a:chOff x="1915886" y="4441371"/>
            <a:chExt cx="867251" cy="575478"/>
          </a:xfrm>
        </p:grpSpPr>
        <p:sp>
          <p:nvSpPr>
            <p:cNvPr id="17" name="Wybuch 1 16"/>
            <p:cNvSpPr/>
            <p:nvPr/>
          </p:nvSpPr>
          <p:spPr>
            <a:xfrm>
              <a:off x="1915886" y="4441371"/>
              <a:ext cx="867251" cy="57547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8" name="pole tekstowe 17"/>
            <p:cNvSpPr txBox="1"/>
            <p:nvPr/>
          </p:nvSpPr>
          <p:spPr>
            <a:xfrm>
              <a:off x="2146347" y="4535670"/>
              <a:ext cx="533400" cy="369332"/>
            </a:xfrm>
            <a:prstGeom prst="rect">
              <a:avLst/>
            </a:prstGeom>
            <a:noFill/>
          </p:spPr>
          <p:txBody>
            <a:bodyPr wrap="square" rtlCol="0">
              <a:spAutoFit/>
            </a:bodyPr>
            <a:lstStyle/>
            <a:p>
              <a:r>
                <a:rPr lang="pl-PL" sz="1300" dirty="0"/>
                <a:t>New API</a:t>
              </a:r>
            </a:p>
          </p:txBody>
        </p:sp>
      </p:grpSp>
      <p:grpSp>
        <p:nvGrpSpPr>
          <p:cNvPr id="20" name="Grupa 19"/>
          <p:cNvGrpSpPr/>
          <p:nvPr/>
        </p:nvGrpSpPr>
        <p:grpSpPr>
          <a:xfrm>
            <a:off x="8034510" y="3141359"/>
            <a:ext cx="1156335" cy="767304"/>
            <a:chOff x="1915886" y="4441371"/>
            <a:chExt cx="867251" cy="575478"/>
          </a:xfrm>
        </p:grpSpPr>
        <p:sp>
          <p:nvSpPr>
            <p:cNvPr id="21" name="Wybuch 1 20"/>
            <p:cNvSpPr/>
            <p:nvPr/>
          </p:nvSpPr>
          <p:spPr>
            <a:xfrm>
              <a:off x="1915886" y="4441371"/>
              <a:ext cx="867251" cy="57547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2" name="pole tekstowe 21"/>
            <p:cNvSpPr txBox="1"/>
            <p:nvPr/>
          </p:nvSpPr>
          <p:spPr>
            <a:xfrm>
              <a:off x="2146347" y="4535670"/>
              <a:ext cx="533400" cy="369332"/>
            </a:xfrm>
            <a:prstGeom prst="rect">
              <a:avLst/>
            </a:prstGeom>
            <a:noFill/>
          </p:spPr>
          <p:txBody>
            <a:bodyPr wrap="square" rtlCol="0">
              <a:spAutoFit/>
            </a:bodyPr>
            <a:lstStyle/>
            <a:p>
              <a:r>
                <a:rPr lang="pl-PL" sz="1300" dirty="0"/>
                <a:t>New API</a:t>
              </a:r>
            </a:p>
          </p:txBody>
        </p:sp>
      </p:grpSp>
      <p:grpSp>
        <p:nvGrpSpPr>
          <p:cNvPr id="23" name="Grupa 22"/>
          <p:cNvGrpSpPr/>
          <p:nvPr/>
        </p:nvGrpSpPr>
        <p:grpSpPr>
          <a:xfrm>
            <a:off x="2977078" y="1684633"/>
            <a:ext cx="1156335" cy="767304"/>
            <a:chOff x="1915886" y="4441371"/>
            <a:chExt cx="867251" cy="575478"/>
          </a:xfrm>
        </p:grpSpPr>
        <p:sp>
          <p:nvSpPr>
            <p:cNvPr id="24" name="Wybuch 1 23"/>
            <p:cNvSpPr/>
            <p:nvPr/>
          </p:nvSpPr>
          <p:spPr>
            <a:xfrm>
              <a:off x="1915886" y="4441371"/>
              <a:ext cx="867251" cy="57547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5" name="pole tekstowe 24"/>
            <p:cNvSpPr txBox="1"/>
            <p:nvPr/>
          </p:nvSpPr>
          <p:spPr>
            <a:xfrm>
              <a:off x="1996889" y="4600986"/>
              <a:ext cx="720932" cy="219291"/>
            </a:xfrm>
            <a:prstGeom prst="rect">
              <a:avLst/>
            </a:prstGeom>
            <a:noFill/>
          </p:spPr>
          <p:txBody>
            <a:bodyPr wrap="square" rtlCol="0">
              <a:spAutoFit/>
            </a:bodyPr>
            <a:lstStyle/>
            <a:p>
              <a:pPr algn="ctr"/>
              <a:r>
                <a:rPr lang="pl-PL" sz="1300" dirty="0" err="1"/>
                <a:t>vFW</a:t>
              </a:r>
              <a:r>
                <a:rPr lang="pl-PL" sz="1300" dirty="0"/>
                <a:t> TD</a:t>
              </a:r>
            </a:p>
          </p:txBody>
        </p:sp>
      </p:grpSp>
      <p:sp>
        <p:nvSpPr>
          <p:cNvPr id="26" name="Tytuł 2"/>
          <p:cNvSpPr txBox="1">
            <a:spLocks/>
          </p:cNvSpPr>
          <p:nvPr/>
        </p:nvSpPr>
        <p:spPr>
          <a:xfrm>
            <a:off x="314961" y="197831"/>
            <a:ext cx="11506200" cy="53877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spcAft>
                <a:spcPts val="0"/>
              </a:spcAft>
              <a:buNone/>
              <a:defRPr sz="2700" b="0" i="0" kern="1200">
                <a:solidFill>
                  <a:srgbClr val="FF6600"/>
                </a:solidFill>
                <a:latin typeface="Helvetica 75 Bold" panose="020B0804020202020204" pitchFamily="34" charset="0"/>
                <a:ea typeface="+mj-ea"/>
                <a:cs typeface="Arial" panose="020B0604020202020204" pitchFamily="34" charset="0"/>
              </a:defRPr>
            </a:lvl1pPr>
          </a:lstStyle>
          <a:p>
            <a:r>
              <a:rPr lang="pl-PL" sz="3200" dirty="0" err="1" smtClean="0">
                <a:solidFill>
                  <a:schemeClr val="bg1"/>
                </a:solidFill>
                <a:latin typeface="Arial" panose="020B0604020202020204" pitchFamily="34" charset="0"/>
              </a:rPr>
              <a:t>Traffic</a:t>
            </a:r>
            <a:r>
              <a:rPr lang="pl-PL" sz="3200" dirty="0" smtClean="0">
                <a:solidFill>
                  <a:schemeClr val="bg1"/>
                </a:solidFill>
                <a:latin typeface="Arial" panose="020B0604020202020204" pitchFamily="34" charset="0"/>
              </a:rPr>
              <a:t> </a:t>
            </a:r>
            <a:r>
              <a:rPr lang="en-US" sz="3200" dirty="0" smtClean="0">
                <a:solidFill>
                  <a:schemeClr val="bg1"/>
                </a:solidFill>
                <a:latin typeface="Arial" panose="020B0604020202020204" pitchFamily="34" charset="0"/>
              </a:rPr>
              <a:t>Distribution </a:t>
            </a:r>
            <a:r>
              <a:rPr lang="pl-PL" sz="3200" dirty="0" smtClean="0">
                <a:solidFill>
                  <a:schemeClr val="bg1"/>
                </a:solidFill>
                <a:latin typeface="Arial" panose="020B0604020202020204" pitchFamily="34" charset="0"/>
              </a:rPr>
              <a:t>– Casablanca – </a:t>
            </a:r>
            <a:r>
              <a:rPr lang="pl-PL" sz="3200" dirty="0" err="1" smtClean="0">
                <a:solidFill>
                  <a:schemeClr val="bg1"/>
                </a:solidFill>
                <a:latin typeface="Arial" panose="020B0604020202020204" pitchFamily="34" charset="0"/>
              </a:rPr>
              <a:t>Changes</a:t>
            </a:r>
            <a:r>
              <a:rPr lang="pl-PL" sz="3200" dirty="0" smtClean="0">
                <a:solidFill>
                  <a:schemeClr val="bg1"/>
                </a:solidFill>
                <a:latin typeface="Arial" panose="020B0604020202020204" pitchFamily="34" charset="0"/>
              </a:rPr>
              <a:t> in ONAP</a:t>
            </a:r>
            <a:endParaRPr lang="pl-PL" sz="3200" dirty="0">
              <a:solidFill>
                <a:schemeClr val="bg1"/>
              </a:solidFill>
              <a:latin typeface="Arial" panose="020B0604020202020204" pitchFamily="34" charset="0"/>
            </a:endParaRPr>
          </a:p>
        </p:txBody>
      </p:sp>
    </p:spTree>
    <p:extLst>
      <p:ext uri="{BB962C8B-B14F-4D97-AF65-F5344CB8AC3E}">
        <p14:creationId xmlns:p14="http://schemas.microsoft.com/office/powerpoint/2010/main" val="3005615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50576</TotalTime>
  <Words>2789</Words>
  <Application>Microsoft Office PowerPoint</Application>
  <PresentationFormat>Niestandardowy</PresentationFormat>
  <Paragraphs>469</Paragraphs>
  <Slides>34</Slides>
  <Notes>2</Notes>
  <HiddenSlides>0</HiddenSlides>
  <MMClips>0</MMClips>
  <ScaleCrop>false</ScaleCrop>
  <HeadingPairs>
    <vt:vector size="6" baseType="variant">
      <vt:variant>
        <vt:lpstr>Motyw</vt:lpstr>
      </vt:variant>
      <vt:variant>
        <vt:i4>1</vt:i4>
      </vt:variant>
      <vt:variant>
        <vt:lpstr>Osadzone serwery OLE</vt:lpstr>
      </vt:variant>
      <vt:variant>
        <vt:i4>2</vt:i4>
      </vt:variant>
      <vt:variant>
        <vt:lpstr>Tytuły slajdów</vt:lpstr>
      </vt:variant>
      <vt:variant>
        <vt:i4>34</vt:i4>
      </vt:variant>
    </vt:vector>
  </HeadingPairs>
  <TitlesOfParts>
    <vt:vector size="37" baseType="lpstr">
      <vt:lpstr>Office Theme</vt:lpstr>
      <vt:lpstr>Visio</vt:lpstr>
      <vt:lpstr>Document</vt:lpstr>
      <vt:lpstr>ONAP Casablanca – Change Management Traffic Distribution  </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ONAP Dublin – Change Management Traffic Distribution        Requirements  v1.2</vt:lpstr>
      <vt:lpstr>Prezentacja programu PowerPoint</vt:lpstr>
      <vt:lpstr>Prezentacja programu PowerPoint</vt:lpstr>
      <vt:lpstr>Anchor Point, Destination point and distribution policy</vt:lpstr>
      <vt:lpstr>OOF (El Alto)</vt:lpstr>
      <vt:lpstr>OOF (Dublin)</vt:lpstr>
      <vt:lpstr>SDC, A&amp;AI, SO &amp; Policy</vt:lpstr>
      <vt:lpstr>APPC – Manual Ansible Server Configuration Today</vt:lpstr>
      <vt:lpstr>APPC </vt:lpstr>
      <vt:lpstr>Test Case - Casablanca and Dublin Release – vFW DT </vt:lpstr>
      <vt:lpstr>vLB/vDNS – Test Case for Scale and Change Management (El Alto?)</vt:lpstr>
      <vt:lpstr>vLB/vFW – Test Case for Scale and Change Management (El Alto?)</vt:lpstr>
      <vt:lpstr>vLB/vFW – Reference Use Case for El Alto</vt:lpstr>
      <vt:lpstr>Prezentacja programu PowerPoint</vt:lpstr>
      <vt:lpstr>Traffic Distribution Workflow – Preparation Phase (1)</vt:lpstr>
      <vt:lpstr>Traffic Distribution Workflow – Preparation Phase (2)</vt:lpstr>
      <vt:lpstr>Traffic Distribution Workflow – Preparation Phase (3)</vt:lpstr>
      <vt:lpstr>Traffic Distribution Workflow – Preparation Phase (4)</vt:lpstr>
      <vt:lpstr>Traffic Distribution Workflow – Preparation Phase (5)</vt:lpstr>
      <vt:lpstr>Traffic Distribution Workflow – Preparation Phase (5)</vt:lpstr>
      <vt:lpstr>Traffic Distribution Workflow – Execution Phase (1)</vt:lpstr>
      <vt:lpstr>Traffic Distribution Workflow – Execution Phase (2)</vt:lpstr>
      <vt:lpstr>Traffic Distribution Workflow – Execution Phase (4)</vt:lpstr>
      <vt:lpstr>Traffic Distribution Workflow – Execution Phase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Łukasz Rajewski</cp:lastModifiedBy>
  <cp:revision>710</cp:revision>
  <dcterms:created xsi:type="dcterms:W3CDTF">2017-02-27T16:23:08Z</dcterms:created>
  <dcterms:modified xsi:type="dcterms:W3CDTF">2019-02-01T09:41:04Z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(3)Q7/iN0OuXf+jQ8ilPyNn4p+DHOm6XtAqWfksBPTRQL/RpctMsoBmvk7r68b0SeiK++6P3yEH
Ydh0tUgATEUgdzevCTiaBTT9s7ViHA3qqP3o01wO8LolWlNBSskySBHFtBOoBt5O3b6VCrjT
rvBNZS669u289vGhmZ07YCA4lkJamREbXct+vyf7vyec8D/AHqlnX32nwHpR8OTP2Ybyh4Xo
kZ175/W0vF/ADY68LK</vt:lpwstr>
  </property>
  <property fmtid="{D5CDD505-2E9C-101B-9397-08002B2CF9AE}" pid="3" name="_2015_ms_pID_7253431">
    <vt:lpwstr>jxmuKg8zu+qf2GGJMe2CNgqJe1NkpUt0GKtFrZdxjHgZb0wN/mopA2
GonxcxTWKlVvd7V0QQkQ1Zc/iTHHXsY/99gnt2/7adyuki+lKgcCMtcex4k4HCZv1WuO3ZPj
H3nUFpRL3HNMr+M1zVnYRXBVDkV+y1D84ID0L772y8Jkj9ed2+5kiMqOohpEU9yAmk3sbPQw
NUr18vxEGJvKemDA9P8DgzLhgBhuAMNui/Ru</vt:lpwstr>
  </property>
  <property fmtid="{D5CDD505-2E9C-101B-9397-08002B2CF9AE}" pid="4" name="_2015_ms_pID_7253432">
    <vt:lpwstr>QQ==</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1523854906</vt:lpwstr>
  </property>
</Properties>
</file>