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75" r:id="rId2"/>
    <p:sldId id="354" r:id="rId3"/>
    <p:sldId id="353" r:id="rId4"/>
    <p:sldId id="1099" r:id="rId5"/>
    <p:sldId id="457" r:id="rId6"/>
    <p:sldId id="811" r:id="rId7"/>
    <p:sldId id="549" r:id="rId8"/>
    <p:sldId id="347" r:id="rId9"/>
    <p:sldId id="553" r:id="rId10"/>
    <p:sldId id="363" r:id="rId11"/>
    <p:sldId id="377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FF9900"/>
    <a:srgbClr val="FF7C80"/>
    <a:srgbClr val="92D050"/>
    <a:srgbClr val="005E27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67" autoAdjust="0"/>
    <p:restoredTop sz="89455" autoAdjust="0"/>
  </p:normalViewPr>
  <p:slideViewPr>
    <p:cSldViewPr snapToGrid="0" snapToObjects="1">
      <p:cViewPr varScale="1">
        <p:scale>
          <a:sx n="77" d="100"/>
          <a:sy n="77" d="100"/>
        </p:scale>
        <p:origin x="26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98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87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388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25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DF0C3-41A5-4AD0-A3F8-C60DC5CB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634944-6DB7-45DD-868C-DA73D4151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E1E4-16B2-4BA4-B2FD-8F52D792A7D3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B78C5-E3A7-448C-9409-493113C5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3AC1C-3AE9-4117-93BD-169ED9654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CB38-50AA-4B16-BF32-8F0FA1BB37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4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5.bin"/><Relationship Id="rId4" Type="http://schemas.openxmlformats.org/officeDocument/2006/relationships/hyperlink" Target="https://developers.google.com/protocol-buffers/docs/proto3#jso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4529963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5G Use Case</a:t>
            </a:r>
            <a:br>
              <a:rPr lang="en-US" dirty="0"/>
            </a:br>
            <a:r>
              <a:rPr lang="en-US" dirty="0"/>
              <a:t>Proposal for Dublin</a:t>
            </a:r>
            <a:br>
              <a:rPr lang="en-US" dirty="0"/>
            </a:br>
            <a:r>
              <a:rPr lang="en-US" dirty="0"/>
              <a:t>- Bulk PM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936273"/>
            <a:ext cx="4008788" cy="808919"/>
          </a:xfrm>
        </p:spPr>
        <p:txBody>
          <a:bodyPr>
            <a:normAutofit/>
          </a:bodyPr>
          <a:lstStyle/>
          <a:p>
            <a:r>
              <a:rPr lang="en-US" dirty="0"/>
              <a:t>Ericsson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CA" sz="2000" dirty="0" err="1"/>
              <a:t>DMaaP</a:t>
            </a:r>
            <a:r>
              <a:rPr lang="en-CA" sz="2000" dirty="0"/>
              <a:t> DR:  optional support will allow consumers to specify the </a:t>
            </a:r>
            <a:r>
              <a:rPr lang="en-CA" sz="2000" dirty="0">
                <a:hlinkClick r:id="rId3" action="ppaction://hlinksldjump"/>
              </a:rPr>
              <a:t>encoding for their DR feed</a:t>
            </a:r>
            <a:r>
              <a:rPr lang="en-CA" sz="2000" dirty="0"/>
              <a:t>:</a:t>
            </a:r>
          </a:p>
          <a:p>
            <a:pPr lvl="2"/>
            <a:r>
              <a:rPr lang="en-CA" sz="1600" dirty="0"/>
              <a:t>If DR has support, then content is encoded and sent to consumer in requested format</a:t>
            </a:r>
          </a:p>
          <a:p>
            <a:pPr lvl="2"/>
            <a:r>
              <a:rPr lang="en-CA" sz="1600" dirty="0"/>
              <a:t>If DR has no support, error indicating unsupported encoding requested</a:t>
            </a:r>
          </a:p>
          <a:p>
            <a:pPr lvl="2"/>
            <a:endParaRPr lang="en-CA" sz="1600" dirty="0"/>
          </a:p>
          <a:p>
            <a:pPr lvl="1"/>
            <a:r>
              <a:rPr lang="en-CA" sz="2000" dirty="0"/>
              <a:t>DCAE DFC:  Small impact.</a:t>
            </a:r>
          </a:p>
          <a:p>
            <a:pPr lvl="2"/>
            <a:r>
              <a:rPr lang="en-CA" sz="1600" dirty="0"/>
              <a:t>DFC publishes in source format from NF.  Same behaviour as Casablanca.</a:t>
            </a:r>
          </a:p>
          <a:p>
            <a:pPr lvl="2"/>
            <a:r>
              <a:rPr lang="en-CA" sz="1600" dirty="0"/>
              <a:t>DFC provides metadata in DR feed</a:t>
            </a:r>
          </a:p>
          <a:p>
            <a:endParaRPr lang="en-US" sz="2000" dirty="0"/>
          </a:p>
          <a:p>
            <a:r>
              <a:rPr lang="en-US" sz="2000" dirty="0" err="1"/>
              <a:t>DMaaP</a:t>
            </a:r>
            <a:r>
              <a:rPr lang="en-US" sz="2000" dirty="0"/>
              <a:t> DR will introduce a new API minor version update that will A) deprecate ATT specific headers, B) introduce new headers replacing the ATT specific ones, C) pass through header "content-encoding" if supplied by the producer. </a:t>
            </a:r>
            <a:endParaRPr lang="en-CA" sz="2000" dirty="0"/>
          </a:p>
          <a:p>
            <a:pPr lvl="2"/>
            <a:endParaRPr lang="en-CA" sz="1600" dirty="0"/>
          </a:p>
          <a:p>
            <a:r>
              <a:rPr lang="en-US" sz="1800" dirty="0"/>
              <a:t>Producer or Subscriber will be able to use either the old version or new version of the interface. This allows </a:t>
            </a:r>
            <a:r>
              <a:rPr lang="en-US" sz="1800" dirty="0" err="1"/>
              <a:t>DMaaP</a:t>
            </a:r>
            <a:r>
              <a:rPr lang="en-US" sz="1800" dirty="0"/>
              <a:t> to be updated and existing Producers and Subscribers do not need to be updated. </a:t>
            </a:r>
            <a:endParaRPr lang="en-CA" sz="1800" dirty="0"/>
          </a:p>
          <a:p>
            <a:pPr lvl="2"/>
            <a:endParaRPr lang="en-CA" sz="1600" dirty="0"/>
          </a:p>
          <a:p>
            <a:pPr lvl="2"/>
            <a:endParaRPr lang="en-US" sz="16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0E1627D-2992-450F-8AE8-0C15386D2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232350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DMaaP</a:t>
            </a:r>
            <a:r>
              <a:rPr lang="en-US" dirty="0"/>
              <a:t> Data Router Enhancements</a:t>
            </a:r>
          </a:p>
        </p:txBody>
      </p:sp>
    </p:spTree>
    <p:extLst>
      <p:ext uri="{BB962C8B-B14F-4D97-AF65-F5344CB8AC3E}">
        <p14:creationId xmlns:p14="http://schemas.microsoft.com/office/powerpoint/2010/main" val="223645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9931B03-F083-4108-81D4-9660F5E9EE1F}"/>
              </a:ext>
            </a:extLst>
          </p:cNvPr>
          <p:cNvSpPr/>
          <p:nvPr/>
        </p:nvSpPr>
        <p:spPr>
          <a:xfrm>
            <a:off x="2851169" y="2892728"/>
            <a:ext cx="1550137" cy="215840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consumer spec.</a:t>
            </a:r>
            <a:br>
              <a:rPr lang="en-CA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CA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encoding (e.g. </a:t>
            </a:r>
            <a:r>
              <a:rPr lang="en-CA" sz="1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gzip</a:t>
            </a:r>
            <a:r>
              <a:rPr lang="en-CA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Autofit/>
          </a:bodyPr>
          <a:lstStyle/>
          <a:p>
            <a:r>
              <a:rPr lang="en-US" sz="1800" dirty="0"/>
              <a:t>3GPP PM Mapper microservice (consumer specified content encoding)</a:t>
            </a:r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977B6F52-A0CF-45FD-892E-E08C64CA2AE0}"/>
              </a:ext>
            </a:extLst>
          </p:cNvPr>
          <p:cNvSpPr/>
          <p:nvPr/>
        </p:nvSpPr>
        <p:spPr>
          <a:xfrm>
            <a:off x="2423886" y="1034779"/>
            <a:ext cx="5854083" cy="13930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err="1"/>
              <a:t>DMaaP</a:t>
            </a:r>
            <a:r>
              <a:rPr lang="en-CA" dirty="0"/>
              <a:t> Data Router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B96E48D-B931-4A48-B603-1A5B89D43323}"/>
              </a:ext>
            </a:extLst>
          </p:cNvPr>
          <p:cNvSpPr/>
          <p:nvPr/>
        </p:nvSpPr>
        <p:spPr>
          <a:xfrm>
            <a:off x="10164827" y="1278240"/>
            <a:ext cx="1168563" cy="249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Casablanca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D2648E0-F39C-41BE-AEE3-9B8BCC77992C}"/>
              </a:ext>
            </a:extLst>
          </p:cNvPr>
          <p:cNvSpPr/>
          <p:nvPr/>
        </p:nvSpPr>
        <p:spPr>
          <a:xfrm>
            <a:off x="10164827" y="1608688"/>
            <a:ext cx="1168563" cy="2492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Dublin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DB8AC085-EB0F-48B2-8BAE-AFA405FDC9F0}"/>
              </a:ext>
            </a:extLst>
          </p:cNvPr>
          <p:cNvCxnSpPr>
            <a:cxnSpLocks/>
            <a:stCxn id="16" idx="5"/>
          </p:cNvCxnSpPr>
          <p:nvPr/>
        </p:nvCxnSpPr>
        <p:spPr>
          <a:xfrm rot="5400000">
            <a:off x="3251547" y="2724629"/>
            <a:ext cx="2744438" cy="1454324"/>
          </a:xfrm>
          <a:prstGeom prst="bentConnector3">
            <a:avLst>
              <a:gd name="adj1" fmla="val 50000"/>
            </a:avLst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8B002DD-16B3-4141-8851-64E738949F6E}"/>
              </a:ext>
            </a:extLst>
          </p:cNvPr>
          <p:cNvSpPr/>
          <p:nvPr/>
        </p:nvSpPr>
        <p:spPr>
          <a:xfrm>
            <a:off x="6646787" y="4417977"/>
            <a:ext cx="2017312" cy="94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r>
              <a:rPr lang="en-CA" dirty="0"/>
              <a:t>DFC</a:t>
            </a:r>
          </a:p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endParaRPr lang="en-CA" dirty="0"/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ADF456E1-AA4E-47D9-81B5-0AF842F4C579}"/>
              </a:ext>
            </a:extLst>
          </p:cNvPr>
          <p:cNvCxnSpPr>
            <a:cxnSpLocks/>
            <a:endCxn id="38" idx="0"/>
          </p:cNvCxnSpPr>
          <p:nvPr/>
        </p:nvCxnSpPr>
        <p:spPr>
          <a:xfrm rot="16200000" flipH="1">
            <a:off x="5685042" y="2447575"/>
            <a:ext cx="2315543" cy="1625260"/>
          </a:xfrm>
          <a:prstGeom prst="bentConnector3">
            <a:avLst>
              <a:gd name="adj1" fmla="val 50000"/>
            </a:avLst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Multidocument 41">
            <a:extLst>
              <a:ext uri="{FF2B5EF4-FFF2-40B4-BE49-F238E27FC236}">
                <a16:creationId xmlns:a16="http://schemas.microsoft.com/office/drawing/2014/main" id="{651BC7E6-60B9-4807-A1DA-4FC9FA8B60AC}"/>
              </a:ext>
            </a:extLst>
          </p:cNvPr>
          <p:cNvSpPr/>
          <p:nvPr/>
        </p:nvSpPr>
        <p:spPr>
          <a:xfrm>
            <a:off x="6980939" y="2653822"/>
            <a:ext cx="1179380" cy="104576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3GPP PM XML</a:t>
            </a:r>
          </a:p>
        </p:txBody>
      </p:sp>
      <p:sp>
        <p:nvSpPr>
          <p:cNvPr id="44" name="Flowchart: Multidocument 43">
            <a:extLst>
              <a:ext uri="{FF2B5EF4-FFF2-40B4-BE49-F238E27FC236}">
                <a16:creationId xmlns:a16="http://schemas.microsoft.com/office/drawing/2014/main" id="{4F7C8A59-B783-4A17-B4C8-798B9FB9F9C3}"/>
              </a:ext>
            </a:extLst>
          </p:cNvPr>
          <p:cNvSpPr/>
          <p:nvPr/>
        </p:nvSpPr>
        <p:spPr>
          <a:xfrm>
            <a:off x="8048568" y="3301563"/>
            <a:ext cx="947739" cy="837087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file</a:t>
            </a:r>
            <a:br>
              <a:rPr lang="en-CA" sz="1200" dirty="0"/>
            </a:br>
            <a:r>
              <a:rPr lang="en-CA" sz="1200" dirty="0"/>
              <a:t>metadata</a:t>
            </a: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5BFB7CF0-34F4-4B51-B3C9-C85E7C9B0A75}"/>
              </a:ext>
            </a:extLst>
          </p:cNvPr>
          <p:cNvSpPr/>
          <p:nvPr/>
        </p:nvSpPr>
        <p:spPr>
          <a:xfrm>
            <a:off x="7523228" y="3473068"/>
            <a:ext cx="363133" cy="365125"/>
          </a:xfrm>
          <a:prstGeom prst="plus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Flowchart: Multidocument 49">
            <a:extLst>
              <a:ext uri="{FF2B5EF4-FFF2-40B4-BE49-F238E27FC236}">
                <a16:creationId xmlns:a16="http://schemas.microsoft.com/office/drawing/2014/main" id="{95F0673B-1BDB-4B04-8FDB-59B5A9A0A7D2}"/>
              </a:ext>
            </a:extLst>
          </p:cNvPr>
          <p:cNvSpPr/>
          <p:nvPr/>
        </p:nvSpPr>
        <p:spPr>
          <a:xfrm>
            <a:off x="3153201" y="3553525"/>
            <a:ext cx="1179380" cy="104576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3GPP PM XML</a:t>
            </a:r>
          </a:p>
        </p:txBody>
      </p:sp>
      <p:sp>
        <p:nvSpPr>
          <p:cNvPr id="52" name="Flowchart: Multidocument 51">
            <a:extLst>
              <a:ext uri="{FF2B5EF4-FFF2-40B4-BE49-F238E27FC236}">
                <a16:creationId xmlns:a16="http://schemas.microsoft.com/office/drawing/2014/main" id="{988F2BFD-FDA3-47A9-9A9A-810781A9BBF1}"/>
              </a:ext>
            </a:extLst>
          </p:cNvPr>
          <p:cNvSpPr/>
          <p:nvPr/>
        </p:nvSpPr>
        <p:spPr>
          <a:xfrm>
            <a:off x="4104155" y="4326404"/>
            <a:ext cx="947739" cy="837087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file</a:t>
            </a:r>
            <a:br>
              <a:rPr lang="en-CA" sz="1200" dirty="0"/>
            </a:br>
            <a:r>
              <a:rPr lang="en-CA" sz="1200" dirty="0"/>
              <a:t>metadata</a:t>
            </a:r>
          </a:p>
        </p:txBody>
      </p:sp>
      <p:sp>
        <p:nvSpPr>
          <p:cNvPr id="54" name="Cross 53">
            <a:extLst>
              <a:ext uri="{FF2B5EF4-FFF2-40B4-BE49-F238E27FC236}">
                <a16:creationId xmlns:a16="http://schemas.microsoft.com/office/drawing/2014/main" id="{57321375-37A4-4902-8AC2-D5DF287DB90D}"/>
              </a:ext>
            </a:extLst>
          </p:cNvPr>
          <p:cNvSpPr/>
          <p:nvPr/>
        </p:nvSpPr>
        <p:spPr>
          <a:xfrm>
            <a:off x="3701222" y="4502243"/>
            <a:ext cx="363133" cy="365125"/>
          </a:xfrm>
          <a:prstGeom prst="plus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83760A83-EF3A-4834-9CA5-ADC4211E8A0C}"/>
              </a:ext>
            </a:extLst>
          </p:cNvPr>
          <p:cNvSpPr/>
          <p:nvPr/>
        </p:nvSpPr>
        <p:spPr>
          <a:xfrm>
            <a:off x="2851169" y="5426972"/>
            <a:ext cx="2118500" cy="609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E.g. 3GPP PM Mapper</a:t>
            </a:r>
            <a:endParaRPr lang="en-CA" dirty="0"/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9FEA1B6B-23A6-4149-A4DE-BA57D25706F4}"/>
              </a:ext>
            </a:extLst>
          </p:cNvPr>
          <p:cNvCxnSpPr>
            <a:cxnSpLocks/>
            <a:stCxn id="57" idx="3"/>
          </p:cNvCxnSpPr>
          <p:nvPr/>
        </p:nvCxnSpPr>
        <p:spPr>
          <a:xfrm flipV="1">
            <a:off x="4969669" y="2013824"/>
            <a:ext cx="632845" cy="3717948"/>
          </a:xfrm>
          <a:prstGeom prst="bentConnector2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61E8FAFC-9CE2-45A0-9D76-568649F57EFE}"/>
              </a:ext>
            </a:extLst>
          </p:cNvPr>
          <p:cNvCxnSpPr>
            <a:cxnSpLocks/>
            <a:stCxn id="54" idx="2"/>
            <a:endCxn id="57" idx="0"/>
          </p:cNvCxnSpPr>
          <p:nvPr/>
        </p:nvCxnSpPr>
        <p:spPr>
          <a:xfrm rot="16200000" flipH="1">
            <a:off x="3616802" y="5133355"/>
            <a:ext cx="559604" cy="27630"/>
          </a:xfrm>
          <a:prstGeom prst="bentConnector3">
            <a:avLst>
              <a:gd name="adj1" fmla="val 50000"/>
            </a:avLst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E5CA1DF-6A2E-457E-81E0-42A3481BFF35}"/>
              </a:ext>
            </a:extLst>
          </p:cNvPr>
          <p:cNvSpPr/>
          <p:nvPr/>
        </p:nvSpPr>
        <p:spPr>
          <a:xfrm>
            <a:off x="2558422" y="2653823"/>
            <a:ext cx="3176574" cy="355522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05F56A6C-4912-437B-9CE7-7D5AA80695D6}"/>
              </a:ext>
            </a:extLst>
          </p:cNvPr>
          <p:cNvCxnSpPr>
            <a:cxnSpLocks/>
            <a:stCxn id="38" idx="3"/>
            <a:endCxn id="75" idx="0"/>
          </p:cNvCxnSpPr>
          <p:nvPr/>
        </p:nvCxnSpPr>
        <p:spPr>
          <a:xfrm>
            <a:off x="8664099" y="4892540"/>
            <a:ext cx="1688675" cy="870846"/>
          </a:xfrm>
          <a:prstGeom prst="bentConnector2">
            <a:avLst/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E8E2BAB-5C27-480F-BE8A-9AA641A3C5B1}"/>
              </a:ext>
            </a:extLst>
          </p:cNvPr>
          <p:cNvSpPr/>
          <p:nvPr/>
        </p:nvSpPr>
        <p:spPr>
          <a:xfrm>
            <a:off x="9344118" y="5763386"/>
            <a:ext cx="2017312" cy="5387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NF (e.g. 5G PNF)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4BC1EEEC-CE38-4D4B-891F-7CEADA48358D}"/>
              </a:ext>
            </a:extLst>
          </p:cNvPr>
          <p:cNvSpPr/>
          <p:nvPr/>
        </p:nvSpPr>
        <p:spPr>
          <a:xfrm>
            <a:off x="6486008" y="2515107"/>
            <a:ext cx="1791961" cy="1684792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Flowchart: Multidocument 79">
            <a:extLst>
              <a:ext uri="{FF2B5EF4-FFF2-40B4-BE49-F238E27FC236}">
                <a16:creationId xmlns:a16="http://schemas.microsoft.com/office/drawing/2014/main" id="{EBFF4BC8-03B7-492B-8C6A-7135B863DC32}"/>
              </a:ext>
            </a:extLst>
          </p:cNvPr>
          <p:cNvSpPr/>
          <p:nvPr/>
        </p:nvSpPr>
        <p:spPr>
          <a:xfrm>
            <a:off x="9741757" y="4381207"/>
            <a:ext cx="1179380" cy="104576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3GPP PM XML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8E7E452-60BE-4FEE-AD44-066207FF555B}"/>
              </a:ext>
            </a:extLst>
          </p:cNvPr>
          <p:cNvSpPr txBox="1"/>
          <p:nvPr/>
        </p:nvSpPr>
        <p:spPr>
          <a:xfrm>
            <a:off x="9543859" y="3687556"/>
            <a:ext cx="2573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Files are collected from</a:t>
            </a:r>
            <a:br>
              <a:rPr lang="en-CA" dirty="0"/>
            </a:br>
            <a:r>
              <a:rPr lang="en-CA" dirty="0"/>
              <a:t>NFs in their native format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3587947-7F76-450D-BE10-3B5340663AC5}"/>
              </a:ext>
            </a:extLst>
          </p:cNvPr>
          <p:cNvSpPr txBox="1"/>
          <p:nvPr/>
        </p:nvSpPr>
        <p:spPr>
          <a:xfrm>
            <a:off x="8573156" y="1910099"/>
            <a:ext cx="2573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Files are published from</a:t>
            </a:r>
            <a:br>
              <a:rPr lang="en-CA" dirty="0"/>
            </a:br>
            <a:r>
              <a:rPr lang="en-CA" dirty="0"/>
              <a:t>NFs in their native format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811B506-0B34-4768-885D-B5A5F108FA16}"/>
              </a:ext>
            </a:extLst>
          </p:cNvPr>
          <p:cNvSpPr txBox="1"/>
          <p:nvPr/>
        </p:nvSpPr>
        <p:spPr>
          <a:xfrm>
            <a:off x="472109" y="3655630"/>
            <a:ext cx="1981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Consumers specify</a:t>
            </a:r>
          </a:p>
          <a:p>
            <a:r>
              <a:rPr lang="en-CA" dirty="0"/>
              <a:t>preferred encoding</a:t>
            </a: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F1100B57-BB51-4630-B4FE-86AE350D7C56}"/>
              </a:ext>
            </a:extLst>
          </p:cNvPr>
          <p:cNvSpPr/>
          <p:nvPr/>
        </p:nvSpPr>
        <p:spPr>
          <a:xfrm>
            <a:off x="222115" y="1170650"/>
            <a:ext cx="1976443" cy="95455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Encoding/Decoding handler</a:t>
            </a:r>
            <a:br>
              <a:rPr lang="en-CA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CA" sz="1600" dirty="0"/>
          </a:p>
        </p:txBody>
      </p: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7E5F94C9-097E-402F-B2FE-435068492FC8}"/>
              </a:ext>
            </a:extLst>
          </p:cNvPr>
          <p:cNvCxnSpPr>
            <a:cxnSpLocks/>
            <a:endCxn id="89" idx="3"/>
          </p:cNvCxnSpPr>
          <p:nvPr/>
        </p:nvCxnSpPr>
        <p:spPr>
          <a:xfrm rot="10800000" flipV="1">
            <a:off x="2198558" y="1479430"/>
            <a:ext cx="678498" cy="168500"/>
          </a:xfrm>
          <a:prstGeom prst="bentConnector3">
            <a:avLst>
              <a:gd name="adj1" fmla="val 50000"/>
            </a:avLst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2E5A7EB7-FEA3-4C57-9616-D61C8B5E64FE}"/>
              </a:ext>
            </a:extLst>
          </p:cNvPr>
          <p:cNvCxnSpPr>
            <a:cxnSpLocks/>
            <a:endCxn id="89" idx="2"/>
          </p:cNvCxnSpPr>
          <p:nvPr/>
        </p:nvCxnSpPr>
        <p:spPr>
          <a:xfrm rot="10800000">
            <a:off x="1210338" y="2125209"/>
            <a:ext cx="1819125" cy="204640"/>
          </a:xfrm>
          <a:prstGeom prst="bentConnector2">
            <a:avLst/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98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5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EB2AB45-43E9-4DC3-B359-E03D845CD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23" y="1127864"/>
            <a:ext cx="6800850" cy="51149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- Casablanca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E2A9677-3C8A-46E1-919E-8416A8BE3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8346" y="1085660"/>
            <a:ext cx="5158007" cy="5114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PM support in Casablanca includes:</a:t>
            </a:r>
          </a:p>
          <a:p>
            <a:pPr>
              <a:buFontTx/>
              <a:buChar char="-"/>
            </a:pPr>
            <a:r>
              <a:rPr lang="en-US" sz="2400" dirty="0"/>
              <a:t>Data File Collector microservice</a:t>
            </a:r>
          </a:p>
          <a:p>
            <a:pPr>
              <a:buFontTx/>
              <a:buChar char="-"/>
            </a:pPr>
            <a:r>
              <a:rPr lang="en-US" sz="2400" i="1" dirty="0"/>
              <a:t>Notification:  </a:t>
            </a:r>
            <a:r>
              <a:rPr lang="en-US" sz="2400" i="1" dirty="0" err="1"/>
              <a:t>fileReady</a:t>
            </a:r>
            <a:r>
              <a:rPr lang="en-US" sz="2400" dirty="0"/>
              <a:t> VES event</a:t>
            </a:r>
          </a:p>
          <a:p>
            <a:pPr>
              <a:buFontTx/>
              <a:buChar char="-"/>
            </a:pPr>
            <a:r>
              <a:rPr lang="en-US" sz="2400" dirty="0"/>
              <a:t>UC to collect PM files and distribute via Data Router</a:t>
            </a:r>
          </a:p>
          <a:p>
            <a:pPr lvl="1">
              <a:buFontTx/>
              <a:buChar char="-"/>
            </a:pPr>
            <a:r>
              <a:rPr lang="en-US" dirty="0"/>
              <a:t>DFC listens for '</a:t>
            </a:r>
            <a:r>
              <a:rPr lang="en-US" dirty="0" err="1"/>
              <a:t>FileReady</a:t>
            </a:r>
            <a:r>
              <a:rPr lang="en-US" dirty="0"/>
              <a:t>' VES events sent from an </a:t>
            </a:r>
            <a:r>
              <a:rPr lang="en-US" dirty="0" err="1"/>
              <a:t>xNF</a:t>
            </a:r>
            <a:r>
              <a:rPr lang="en-US" dirty="0"/>
              <a:t> via the VES collector. </a:t>
            </a:r>
          </a:p>
          <a:p>
            <a:pPr lvl="1">
              <a:buFontTx/>
              <a:buChar char="-"/>
            </a:pPr>
            <a:r>
              <a:rPr lang="en-US" dirty="0"/>
              <a:t>as files become available DFC fetches them.</a:t>
            </a:r>
          </a:p>
          <a:p>
            <a:pPr lvl="1">
              <a:buFontTx/>
              <a:buChar char="-"/>
            </a:pPr>
            <a:r>
              <a:rPr lang="en-US" dirty="0"/>
              <a:t>the collected data files are published internally on a </a:t>
            </a:r>
            <a:r>
              <a:rPr lang="en-US" dirty="0" err="1"/>
              <a:t>DMaaP</a:t>
            </a:r>
            <a:r>
              <a:rPr lang="en-US" dirty="0"/>
              <a:t> Data Router (DR) feed.</a:t>
            </a:r>
          </a:p>
          <a:p>
            <a:pPr>
              <a:buFontTx/>
              <a:buChar char="-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074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EB2AB45-43E9-4DC3-B359-E03D845CD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3" y="1127864"/>
            <a:ext cx="6800850" cy="51149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– Dublin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8E2A9677-3C8A-46E1-919E-8416A8BE3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68346" y="1085660"/>
            <a:ext cx="5158007" cy="5114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PM support in Dublin proposal:</a:t>
            </a:r>
          </a:p>
          <a:p>
            <a:pPr>
              <a:buFontTx/>
              <a:buChar char="-"/>
            </a:pPr>
            <a:r>
              <a:rPr lang="en-US" sz="2400" dirty="0"/>
              <a:t>3GPP PM Mapper microservice</a:t>
            </a:r>
          </a:p>
          <a:p>
            <a:pPr>
              <a:buFontTx/>
              <a:buChar char="-"/>
            </a:pPr>
            <a:r>
              <a:rPr lang="en-US" sz="2400" i="1" dirty="0"/>
              <a:t>perf3gpp</a:t>
            </a:r>
            <a:r>
              <a:rPr lang="en-US" sz="2400" dirty="0"/>
              <a:t>:  </a:t>
            </a:r>
            <a:r>
              <a:rPr lang="en-US" sz="2400" i="1" dirty="0" err="1"/>
              <a:t>pmMeasResult</a:t>
            </a:r>
            <a:r>
              <a:rPr lang="en-US" sz="2400" dirty="0"/>
              <a:t> VES event </a:t>
            </a:r>
          </a:p>
          <a:p>
            <a:pPr>
              <a:buFontTx/>
              <a:buChar char="-"/>
            </a:pPr>
            <a:r>
              <a:rPr lang="en-US" sz="2400" dirty="0"/>
              <a:t>UC to convert PM data from 3GPP XML input to VES </a:t>
            </a:r>
            <a:r>
              <a:rPr lang="en-US" sz="2400" i="1" dirty="0" err="1"/>
              <a:t>pmMeasResult</a:t>
            </a:r>
            <a:r>
              <a:rPr lang="en-US" sz="2400" i="1" dirty="0"/>
              <a:t> </a:t>
            </a:r>
            <a:r>
              <a:rPr lang="en-US" sz="2400" dirty="0"/>
              <a:t>output</a:t>
            </a:r>
            <a:r>
              <a:rPr lang="en-US" sz="2400" i="1" dirty="0"/>
              <a:t>:</a:t>
            </a:r>
          </a:p>
          <a:p>
            <a:pPr lvl="1">
              <a:buFontTx/>
              <a:buChar char="-"/>
            </a:pPr>
            <a:r>
              <a:rPr lang="en-US" dirty="0"/>
              <a:t>micro-service subscribes to PM feed from DR </a:t>
            </a:r>
          </a:p>
          <a:p>
            <a:pPr lvl="1">
              <a:buFontTx/>
              <a:buChar char="-"/>
            </a:pPr>
            <a:r>
              <a:rPr lang="en-US" dirty="0"/>
              <a:t>measurements from the PM files are extracted and mapped to VES </a:t>
            </a:r>
            <a:r>
              <a:rPr lang="en-US" i="1" dirty="0" err="1"/>
              <a:t>pmMeasResult</a:t>
            </a:r>
            <a:r>
              <a:rPr lang="en-US" i="1" dirty="0"/>
              <a:t> </a:t>
            </a:r>
            <a:r>
              <a:rPr lang="en-US" dirty="0"/>
              <a:t>events</a:t>
            </a:r>
          </a:p>
          <a:p>
            <a:pPr>
              <a:buFontTx/>
              <a:buChar char="-"/>
            </a:pPr>
            <a:endParaRPr lang="en-US" sz="2400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0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25576A-7557-4BA8-9E34-6E999B9B0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140" y="3527063"/>
            <a:ext cx="1752600" cy="6191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589909-7BF6-4BBE-BFC4-D3D64F314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3" y="1113796"/>
            <a:ext cx="7000875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7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PM related Use Cases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961" y="1125856"/>
            <a:ext cx="11506200" cy="51704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dirty="0"/>
              <a:t>UC1: 3GPP PM Counter collection and VES creation in ONAP</a:t>
            </a:r>
          </a:p>
          <a:p>
            <a:pPr lvl="1">
              <a:buFontTx/>
              <a:buChar char="-"/>
            </a:pPr>
            <a:r>
              <a:rPr lang="en-US" dirty="0"/>
              <a:t>3GPP PM Mapper microservice</a:t>
            </a:r>
          </a:p>
          <a:p>
            <a:pPr lvl="1">
              <a:buFontTx/>
              <a:buChar char="-"/>
            </a:pPr>
            <a:r>
              <a:rPr lang="en-US" dirty="0"/>
              <a:t>VES </a:t>
            </a:r>
            <a:r>
              <a:rPr lang="en-US" dirty="0" err="1"/>
              <a:t>pmMeasResult</a:t>
            </a:r>
            <a:r>
              <a:rPr lang="en-US" dirty="0"/>
              <a:t> (run-time, data flows and handling)</a:t>
            </a:r>
          </a:p>
          <a:p>
            <a:pPr lvl="1">
              <a:buFontTx/>
              <a:buChar char="-"/>
            </a:pPr>
            <a:r>
              <a:rPr lang="en-CA" dirty="0"/>
              <a:t>PM Dictionary handling (</a:t>
            </a:r>
            <a:r>
              <a:rPr lang="en-US" dirty="0"/>
              <a:t>SDC-DS mapping config, artifact distribution</a:t>
            </a:r>
            <a:r>
              <a:rPr lang="en-CA" dirty="0"/>
              <a:t>)</a:t>
            </a:r>
          </a:p>
          <a:p>
            <a:pPr marL="0" indent="0">
              <a:buNone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UC2: </a:t>
            </a:r>
            <a:r>
              <a:rPr lang="en-US" b="1" dirty="0"/>
              <a:t>Closed Loop support using 3GPP PM data</a:t>
            </a:r>
          </a:p>
          <a:p>
            <a:pPr lvl="1">
              <a:buFontTx/>
              <a:buChar char="-"/>
            </a:pPr>
            <a:r>
              <a:rPr lang="en-US" dirty="0"/>
              <a:t>TBC:  PM trigger policy to perform CM update  (depends on the NETCONF work in Dublin)</a:t>
            </a:r>
          </a:p>
          <a:p>
            <a:pPr lvl="1">
              <a:buFontTx/>
              <a:buChar char="-"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Additional requirements:  PM Handling enhancements</a:t>
            </a:r>
          </a:p>
          <a:p>
            <a:pPr lvl="1">
              <a:buFontTx/>
              <a:buChar char="-"/>
            </a:pPr>
            <a:r>
              <a:rPr lang="en-CA" dirty="0"/>
              <a:t>DFC robustness enhancement (file collection retry handling)</a:t>
            </a:r>
          </a:p>
          <a:p>
            <a:pPr lvl="1">
              <a:buFontTx/>
              <a:buChar char="-"/>
            </a:pPr>
            <a:r>
              <a:rPr lang="en-CA" dirty="0" err="1"/>
              <a:t>DMaaP</a:t>
            </a:r>
            <a:r>
              <a:rPr lang="en-CA" dirty="0"/>
              <a:t> DR enhanced handling (support for Bulk PM UC; optional DR consumer specified feed encoding)</a:t>
            </a:r>
          </a:p>
        </p:txBody>
      </p:sp>
    </p:spTree>
    <p:extLst>
      <p:ext uri="{BB962C8B-B14F-4D97-AF65-F5344CB8AC3E}">
        <p14:creationId xmlns:p14="http://schemas.microsoft.com/office/powerpoint/2010/main" val="245006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34">
            <a:extLst>
              <a:ext uri="{FF2B5EF4-FFF2-40B4-BE49-F238E27FC236}">
                <a16:creationId xmlns:a16="http://schemas.microsoft.com/office/drawing/2014/main" id="{A9ED4968-7137-46AC-9881-CEAB885AD0B6}"/>
              </a:ext>
            </a:extLst>
          </p:cNvPr>
          <p:cNvSpPr txBox="1"/>
          <p:nvPr/>
        </p:nvSpPr>
        <p:spPr>
          <a:xfrm>
            <a:off x="6506814" y="940977"/>
            <a:ext cx="5266087" cy="5489618"/>
          </a:xfrm>
          <a:prstGeom prst="rect">
            <a:avLst/>
          </a:prstGeom>
          <a:noFill/>
        </p:spPr>
        <p:txBody>
          <a:bodyPr wrap="square" lIns="40500" tIns="40500" rIns="40500" bIns="40500" rtlCol="0">
            <a:spAutoFit/>
          </a:bodyPr>
          <a:lstStyle/>
          <a:p>
            <a:pPr defTabSz="202490">
              <a:spcAft>
                <a:spcPts val="400"/>
              </a:spcAft>
              <a:tabLst>
                <a:tab pos="202490" algn="l"/>
              </a:tabLst>
            </a:pPr>
            <a:r>
              <a:rPr lang="en-US" sz="1600" b="1" dirty="0">
                <a:solidFill>
                  <a:schemeClr val="tx2"/>
                </a:solidFill>
                <a:ea typeface="Nokia Pure Text Light" panose="020B0403020202020204" pitchFamily="34" charset="0"/>
              </a:rPr>
              <a:t>Bulk PM File Upload and Performance Event Generation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Network Function (NF) establishes a HTTP/TLS connection to the DCAE VES Collector. 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NF sends FileReady notification Event to DCAE VES Collector. Event is encoded in JSON and sent via HTTP/TLS.  HTTP/TLS connection is set up and torn down every time a FileReady notification event is sent. 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DCAE VES Collector publishes the event to appropriate topic in DMaaP Message Router (MR).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DCAE File Collector retrieves the FileReady notification event from DMaaP MR.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File Collector uploads PM File from NF using a secure file transfer protocol; FTPES supported in Casablanca.  NF authenticates the connection.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File Collector publishes PM Data to DMaaP Data Router (DR).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PM Mapper retrieves PM Data from DR and generates 3GPP Performance events as configured by PM Mapper File.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PM Mapper publishes Performance events to MR.</a:t>
            </a:r>
          </a:p>
          <a:p>
            <a:pPr defTabSz="202490">
              <a:spcAft>
                <a:spcPts val="800"/>
              </a:spcAft>
              <a:tabLst>
                <a:tab pos="202490" algn="l"/>
              </a:tabLst>
            </a:pPr>
            <a:r>
              <a:rPr lang="en-US" sz="1467" dirty="0">
                <a:solidFill>
                  <a:schemeClr val="tx2"/>
                </a:solidFill>
                <a:ea typeface="Nokia Pure Text Light" panose="020B0403020202020204" pitchFamily="34" charset="0"/>
              </a:rPr>
              <a:t>Analytics Applications (AA) retrieve the 3GPP Performance events of interest from MR.  AA analyze the data to produce statistics and KPIs and optimization recommendations.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0F260FF-CDAE-47FA-8E26-1B815FA4831D}"/>
              </a:ext>
            </a:extLst>
          </p:cNvPr>
          <p:cNvGrpSpPr/>
          <p:nvPr/>
        </p:nvGrpSpPr>
        <p:grpSpPr>
          <a:xfrm>
            <a:off x="540319" y="196034"/>
            <a:ext cx="5551133" cy="5981319"/>
            <a:chOff x="1337130" y="130631"/>
            <a:chExt cx="3470774" cy="4485989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5395B175-1830-43DE-AC84-026397D386CE}"/>
                </a:ext>
              </a:extLst>
            </p:cNvPr>
            <p:cNvSpPr/>
            <p:nvPr/>
          </p:nvSpPr>
          <p:spPr>
            <a:xfrm rot="16200000">
              <a:off x="4359665" y="335413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90F8D807-3901-4861-A07D-4BC91077EDD7}"/>
                </a:ext>
              </a:extLst>
            </p:cNvPr>
            <p:cNvSpPr/>
            <p:nvPr/>
          </p:nvSpPr>
          <p:spPr>
            <a:xfrm>
              <a:off x="2107212" y="616422"/>
              <a:ext cx="136224" cy="3990840"/>
            </a:xfrm>
            <a:prstGeom prst="roundRect">
              <a:avLst/>
            </a:prstGeom>
            <a:solidFill>
              <a:srgbClr val="A8BB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71D6A81D-421C-45E6-B23F-F6CE8EDF3B29}"/>
                </a:ext>
              </a:extLst>
            </p:cNvPr>
            <p:cNvSpPr/>
            <p:nvPr/>
          </p:nvSpPr>
          <p:spPr>
            <a:xfrm rot="16200000">
              <a:off x="3023208" y="346324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AE46C472-66F1-49D0-97D8-BF2633AEBC17}"/>
                </a:ext>
              </a:extLst>
            </p:cNvPr>
            <p:cNvSpPr/>
            <p:nvPr/>
          </p:nvSpPr>
          <p:spPr>
            <a:xfrm rot="16200000">
              <a:off x="3937660" y="350496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50A26D4-8DFF-426F-8BBC-DBFA94A1CDD0}"/>
                </a:ext>
              </a:extLst>
            </p:cNvPr>
            <p:cNvGrpSpPr/>
            <p:nvPr/>
          </p:nvGrpSpPr>
          <p:grpSpPr>
            <a:xfrm>
              <a:off x="1342685" y="130631"/>
              <a:ext cx="3388796" cy="4473510"/>
              <a:chOff x="-18048" y="-90594"/>
              <a:chExt cx="8032703" cy="9956373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929ED23-D0F3-40FC-AFB7-5AB11683D684}"/>
                  </a:ext>
                </a:extLst>
              </p:cNvPr>
              <p:cNvSpPr/>
              <p:nvPr/>
            </p:nvSpPr>
            <p:spPr>
              <a:xfrm>
                <a:off x="-1316" y="0"/>
                <a:ext cx="7984274" cy="446574"/>
              </a:xfrm>
              <a:prstGeom prst="rect">
                <a:avLst/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7FBAD87-2911-4A6E-A0BB-8572800A8979}"/>
                  </a:ext>
                </a:extLst>
              </p:cNvPr>
              <p:cNvSpPr txBox="1"/>
              <p:nvPr/>
            </p:nvSpPr>
            <p:spPr>
              <a:xfrm>
                <a:off x="-7623" y="-90594"/>
                <a:ext cx="7922403" cy="530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67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Bulk PM File Upload and Performance Event Generation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4A18EAB-44DD-48FC-8E55-3D036E836FF4}"/>
                  </a:ext>
                </a:extLst>
              </p:cNvPr>
              <p:cNvSpPr/>
              <p:nvPr/>
            </p:nvSpPr>
            <p:spPr>
              <a:xfrm>
                <a:off x="-18048" y="-50341"/>
                <a:ext cx="8032703" cy="9916120"/>
              </a:xfrm>
              <a:prstGeom prst="rect">
                <a:avLst/>
              </a:prstGeom>
              <a:noFill/>
              <a:ln w="28575"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33458E0-3B39-4AF5-8D06-B0D361A208E9}"/>
                </a:ext>
              </a:extLst>
            </p:cNvPr>
            <p:cNvGrpSpPr/>
            <p:nvPr/>
          </p:nvGrpSpPr>
          <p:grpSpPr>
            <a:xfrm>
              <a:off x="3869706" y="397624"/>
              <a:ext cx="418141" cy="4205204"/>
              <a:chOff x="6065948" y="569539"/>
              <a:chExt cx="991153" cy="8325078"/>
            </a:xfrm>
          </p:grpSpPr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879662F4-B2FD-4544-AABF-D27123BB521E}"/>
                  </a:ext>
                </a:extLst>
              </p:cNvPr>
              <p:cNvSpPr/>
              <p:nvPr/>
            </p:nvSpPr>
            <p:spPr>
              <a:xfrm>
                <a:off x="6422898" y="1066578"/>
                <a:ext cx="307334" cy="7828039"/>
              </a:xfrm>
              <a:prstGeom prst="roundRect">
                <a:avLst/>
              </a:prstGeom>
              <a:solidFill>
                <a:srgbClr val="A8BB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56A75832-1795-48F5-9AFD-4C508F7D637A}"/>
                  </a:ext>
                </a:extLst>
              </p:cNvPr>
              <p:cNvSpPr txBox="1"/>
              <p:nvPr/>
            </p:nvSpPr>
            <p:spPr>
              <a:xfrm>
                <a:off x="6065948" y="569539"/>
                <a:ext cx="991153" cy="624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PM</a:t>
                </a:r>
              </a:p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Mapper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BCAC9B0-DBC8-44C2-988E-FAD4596316D0}"/>
                </a:ext>
              </a:extLst>
            </p:cNvPr>
            <p:cNvGrpSpPr/>
            <p:nvPr/>
          </p:nvGrpSpPr>
          <p:grpSpPr>
            <a:xfrm>
              <a:off x="1468111" y="361898"/>
              <a:ext cx="2775982" cy="4254722"/>
              <a:chOff x="1331291" y="236246"/>
              <a:chExt cx="3701308" cy="4755570"/>
            </a:xfrm>
          </p:grpSpPr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574082B5-AE72-4B56-961D-02FB7D6C373D}"/>
                  </a:ext>
                </a:extLst>
              </p:cNvPr>
              <p:cNvSpPr/>
              <p:nvPr/>
            </p:nvSpPr>
            <p:spPr>
              <a:xfrm>
                <a:off x="4149890" y="542724"/>
                <a:ext cx="172875" cy="4420564"/>
              </a:xfrm>
              <a:prstGeom prst="roundRect">
                <a:avLst/>
              </a:prstGeom>
              <a:solidFill>
                <a:srgbClr val="A8BB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5E1737DF-12D3-4CF0-9E74-5621B2C56DC7}"/>
                  </a:ext>
                </a:extLst>
              </p:cNvPr>
              <p:cNvSpPr/>
              <p:nvPr/>
            </p:nvSpPr>
            <p:spPr>
              <a:xfrm rot="16200000">
                <a:off x="4032447" y="187808"/>
                <a:ext cx="316369" cy="501749"/>
              </a:xfrm>
              <a:prstGeom prst="roundRect">
                <a:avLst>
                  <a:gd name="adj" fmla="val 19383"/>
                </a:avLst>
              </a:prstGeom>
              <a:solidFill>
                <a:srgbClr val="12419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D3E04176-C7DD-4E97-A567-7E2D9613F457}"/>
                  </a:ext>
                </a:extLst>
              </p:cNvPr>
              <p:cNvGrpSpPr/>
              <p:nvPr/>
            </p:nvGrpSpPr>
            <p:grpSpPr>
              <a:xfrm>
                <a:off x="3501493" y="259319"/>
                <a:ext cx="989560" cy="4702431"/>
                <a:chOff x="3978410" y="512493"/>
                <a:chExt cx="1759222" cy="8328873"/>
              </a:xfrm>
            </p:grpSpPr>
            <p:sp>
              <p:nvSpPr>
                <p:cNvPr id="189" name="Rectangle: Rounded Corners 188">
                  <a:extLst>
                    <a:ext uri="{FF2B5EF4-FFF2-40B4-BE49-F238E27FC236}">
                      <a16:creationId xmlns:a16="http://schemas.microsoft.com/office/drawing/2014/main" id="{5F24EF7E-5F11-44A4-9579-9012668AA8A7}"/>
                    </a:ext>
                  </a:extLst>
                </p:cNvPr>
                <p:cNvSpPr/>
                <p:nvPr/>
              </p:nvSpPr>
              <p:spPr>
                <a:xfrm>
                  <a:off x="3978410" y="1048937"/>
                  <a:ext cx="320737" cy="7792429"/>
                </a:xfrm>
                <a:prstGeom prst="roundRect">
                  <a:avLst/>
                </a:prstGeom>
                <a:solidFill>
                  <a:srgbClr val="A8BB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TextBox 209">
                  <a:extLst>
                    <a:ext uri="{FF2B5EF4-FFF2-40B4-BE49-F238E27FC236}">
                      <a16:creationId xmlns:a16="http://schemas.microsoft.com/office/drawing/2014/main" id="{0C0299E2-1C37-48AA-9F99-FC05C26A3D9F}"/>
                    </a:ext>
                  </a:extLst>
                </p:cNvPr>
                <p:cNvSpPr txBox="1"/>
                <p:nvPr/>
              </p:nvSpPr>
              <p:spPr>
                <a:xfrm>
                  <a:off x="4755982" y="512493"/>
                  <a:ext cx="981650" cy="6247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67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Data </a:t>
                  </a:r>
                </a:p>
                <a:p>
                  <a:pPr algn="ctr"/>
                  <a:r>
                    <a:rPr lang="en-US" sz="1067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Router </a:t>
                  </a:r>
                </a:p>
              </p:txBody>
            </p:sp>
          </p:grpSp>
          <p:sp>
            <p:nvSpPr>
              <p:cNvPr id="199" name="Rectangle: Rounded Corners 198">
                <a:extLst>
                  <a:ext uri="{FF2B5EF4-FFF2-40B4-BE49-F238E27FC236}">
                    <a16:creationId xmlns:a16="http://schemas.microsoft.com/office/drawing/2014/main" id="{112E3E41-CD66-4119-A377-A1A7BF98A79E}"/>
                  </a:ext>
                </a:extLst>
              </p:cNvPr>
              <p:cNvSpPr/>
              <p:nvPr/>
            </p:nvSpPr>
            <p:spPr>
              <a:xfrm>
                <a:off x="1472656" y="531191"/>
                <a:ext cx="181632" cy="4460625"/>
              </a:xfrm>
              <a:prstGeom prst="roundRect">
                <a:avLst/>
              </a:prstGeom>
              <a:solidFill>
                <a:srgbClr val="A8BB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468EA91-E530-458A-8B5B-0B5174BFE1FC}"/>
                  </a:ext>
                </a:extLst>
              </p:cNvPr>
              <p:cNvGrpSpPr/>
              <p:nvPr/>
            </p:nvGrpSpPr>
            <p:grpSpPr>
              <a:xfrm>
                <a:off x="1931616" y="282966"/>
                <a:ext cx="1050730" cy="4692253"/>
                <a:chOff x="2395135" y="540343"/>
                <a:chExt cx="1867964" cy="8324828"/>
              </a:xfrm>
            </p:grpSpPr>
            <p:sp>
              <p:nvSpPr>
                <p:cNvPr id="173" name="Rectangle: Rounded Corners 172">
                  <a:extLst>
                    <a:ext uri="{FF2B5EF4-FFF2-40B4-BE49-F238E27FC236}">
                      <a16:creationId xmlns:a16="http://schemas.microsoft.com/office/drawing/2014/main" id="{D3A72CC3-3360-4F5A-8105-0C31D148C449}"/>
                    </a:ext>
                  </a:extLst>
                </p:cNvPr>
                <p:cNvSpPr/>
                <p:nvPr/>
              </p:nvSpPr>
              <p:spPr>
                <a:xfrm>
                  <a:off x="3946366" y="1009546"/>
                  <a:ext cx="316733" cy="7855625"/>
                </a:xfrm>
                <a:prstGeom prst="roundRect">
                  <a:avLst/>
                </a:prstGeom>
                <a:solidFill>
                  <a:srgbClr val="A8BB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67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532A4C62-7A38-4915-899A-DA5474B4D3EB}"/>
                    </a:ext>
                  </a:extLst>
                </p:cNvPr>
                <p:cNvSpPr txBox="1"/>
                <p:nvPr/>
              </p:nvSpPr>
              <p:spPr>
                <a:xfrm>
                  <a:off x="2395135" y="540343"/>
                  <a:ext cx="1150323" cy="6257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067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VES </a:t>
                  </a:r>
                </a:p>
                <a:p>
                  <a:pPr algn="ctr"/>
                  <a:r>
                    <a:rPr lang="en-US" sz="1067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Collector</a:t>
                  </a:r>
                </a:p>
              </p:txBody>
            </p:sp>
          </p:grp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3FEFA0EB-4E8B-4D30-958C-982D69E66639}"/>
                  </a:ext>
                </a:extLst>
              </p:cNvPr>
              <p:cNvSpPr/>
              <p:nvPr/>
            </p:nvSpPr>
            <p:spPr>
              <a:xfrm rot="16200000">
                <a:off x="1969233" y="267305"/>
                <a:ext cx="220699" cy="1346745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Authenticate connection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E092414B-FF25-4041-B4E8-8B3F1DAA86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67317" y="791325"/>
                <a:ext cx="530772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FEF5C5-7008-45E2-A3C1-80F38759F419}"/>
                  </a:ext>
                </a:extLst>
              </p:cNvPr>
              <p:cNvSpPr txBox="1"/>
              <p:nvPr/>
            </p:nvSpPr>
            <p:spPr>
              <a:xfrm>
                <a:off x="1594804" y="1071764"/>
                <a:ext cx="692493" cy="215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HTTP/TLS</a:t>
                </a:r>
              </a:p>
            </p:txBody>
          </p:sp>
          <p:sp>
            <p:nvSpPr>
              <p:cNvPr id="213" name="Rectangle: Rounded Corners 212">
                <a:extLst>
                  <a:ext uri="{FF2B5EF4-FFF2-40B4-BE49-F238E27FC236}">
                    <a16:creationId xmlns:a16="http://schemas.microsoft.com/office/drawing/2014/main" id="{1F451FA1-69A4-449C-BF72-1545527F9EF0}"/>
                  </a:ext>
                </a:extLst>
              </p:cNvPr>
              <p:cNvSpPr/>
              <p:nvPr/>
            </p:nvSpPr>
            <p:spPr>
              <a:xfrm rot="16200000">
                <a:off x="1983600" y="753694"/>
                <a:ext cx="185894" cy="1300606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1067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Rectangle: Rounded Corners 173">
                <a:extLst>
                  <a:ext uri="{FF2B5EF4-FFF2-40B4-BE49-F238E27FC236}">
                    <a16:creationId xmlns:a16="http://schemas.microsoft.com/office/drawing/2014/main" id="{C85C7505-52DD-4790-B7BB-3453B53DF885}"/>
                  </a:ext>
                </a:extLst>
              </p:cNvPr>
              <p:cNvSpPr/>
              <p:nvPr/>
            </p:nvSpPr>
            <p:spPr>
              <a:xfrm rot="16200000">
                <a:off x="2460052" y="1466649"/>
                <a:ext cx="220355" cy="2223357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Upload PM file</a:t>
                </a:r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5" name="Straight Arrow Connector 174">
                <a:extLst>
                  <a:ext uri="{FF2B5EF4-FFF2-40B4-BE49-F238E27FC236}">
                    <a16:creationId xmlns:a16="http://schemas.microsoft.com/office/drawing/2014/main" id="{93F0D312-691F-42DF-ABF4-4ECBD332AC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45204" y="2447299"/>
                <a:ext cx="1846431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51783507-1E3C-484D-A103-086E2E0459D7}"/>
                  </a:ext>
                </a:extLst>
              </p:cNvPr>
              <p:cNvSpPr/>
              <p:nvPr/>
            </p:nvSpPr>
            <p:spPr>
              <a:xfrm rot="16200000">
                <a:off x="2496834" y="1376739"/>
                <a:ext cx="192548" cy="827284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Publish Event</a:t>
                </a:r>
              </a:p>
            </p:txBody>
          </p:sp>
          <p:cxnSp>
            <p:nvCxnSpPr>
              <p:cNvPr id="171" name="Straight Arrow Connector 170">
                <a:extLst>
                  <a:ext uri="{FF2B5EF4-FFF2-40B4-BE49-F238E27FC236}">
                    <a16:creationId xmlns:a16="http://schemas.microsoft.com/office/drawing/2014/main" id="{8488B05E-A691-4CDE-A8F8-5433E1AEEC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45980" y="1660200"/>
                <a:ext cx="465122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5692E93B-0B0A-4216-B895-8B0CE5C05D91}"/>
                  </a:ext>
                </a:extLst>
              </p:cNvPr>
              <p:cNvSpPr txBox="1"/>
              <p:nvPr/>
            </p:nvSpPr>
            <p:spPr>
              <a:xfrm>
                <a:off x="1595599" y="565057"/>
                <a:ext cx="692493" cy="2150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7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HTTP/TLS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45BA079-75CD-403E-9440-2D46CEB42298}"/>
                  </a:ext>
                </a:extLst>
              </p:cNvPr>
              <p:cNvSpPr txBox="1"/>
              <p:nvPr/>
            </p:nvSpPr>
            <p:spPr>
              <a:xfrm>
                <a:off x="1331291" y="1292252"/>
                <a:ext cx="1418733" cy="215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Send FileReady event </a:t>
                </a:r>
              </a:p>
            </p:txBody>
          </p:sp>
          <p:pic>
            <p:nvPicPr>
              <p:cNvPr id="133" name="Picture 132">
                <a:extLst>
                  <a:ext uri="{FF2B5EF4-FFF2-40B4-BE49-F238E27FC236}">
                    <a16:creationId xmlns:a16="http://schemas.microsoft.com/office/drawing/2014/main" id="{0D48E4A8-FE5E-4458-B66B-B19FF9B8BE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5934" y="672915"/>
                <a:ext cx="156669" cy="156669"/>
              </a:xfrm>
              <a:prstGeom prst="rect">
                <a:avLst/>
              </a:prstGeom>
            </p:spPr>
          </p:pic>
          <p:sp>
            <p:nvSpPr>
              <p:cNvPr id="180" name="Oval 179">
                <a:extLst>
                  <a:ext uri="{FF2B5EF4-FFF2-40B4-BE49-F238E27FC236}">
                    <a16:creationId xmlns:a16="http://schemas.microsoft.com/office/drawing/2014/main" id="{DD6E54C2-AEED-448D-8AB7-55CEEA6F825C}"/>
                  </a:ext>
                </a:extLst>
              </p:cNvPr>
              <p:cNvSpPr/>
              <p:nvPr/>
            </p:nvSpPr>
            <p:spPr>
              <a:xfrm>
                <a:off x="3754053" y="3252111"/>
                <a:ext cx="249560" cy="196770"/>
              </a:xfrm>
              <a:prstGeom prst="ellipse">
                <a:avLst/>
              </a:prstGeom>
              <a:solidFill>
                <a:srgbClr val="0000CC"/>
              </a:solidFill>
              <a:ln w="2857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289307">
                  <a:defRPr/>
                </a:pPr>
                <a:r>
                  <a:rPr lang="en-US" sz="1067" b="1" kern="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8261F1D-8781-45CA-87B9-9CBF7783CFE6}"/>
                  </a:ext>
                </a:extLst>
              </p:cNvPr>
              <p:cNvSpPr txBox="1"/>
              <p:nvPr/>
            </p:nvSpPr>
            <p:spPr>
              <a:xfrm>
                <a:off x="1681800" y="2238088"/>
                <a:ext cx="1517578" cy="2150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67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FTPES</a:t>
                </a:r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348EB4FA-5C2B-4D44-BE0B-98C8172AD5DA}"/>
                  </a:ext>
                </a:extLst>
              </p:cNvPr>
              <p:cNvSpPr/>
              <p:nvPr/>
            </p:nvSpPr>
            <p:spPr>
              <a:xfrm rot="16200000">
                <a:off x="4426507" y="2833323"/>
                <a:ext cx="215583" cy="996601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Retrieve PM Data +metadata</a:t>
                </a:r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3A1B15FB-749A-467A-915D-A9B98976192D}"/>
                  </a:ext>
                </a:extLst>
              </p:cNvPr>
              <p:cNvSpPr txBox="1"/>
              <p:nvPr/>
            </p:nvSpPr>
            <p:spPr>
              <a:xfrm>
                <a:off x="3269273" y="236246"/>
                <a:ext cx="647057" cy="352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File </a:t>
                </a:r>
              </a:p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Collector</a:t>
                </a:r>
              </a:p>
            </p:txBody>
          </p:sp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id="{FF9107C2-47DF-4F22-8283-F727084F4B05}"/>
                  </a:ext>
                </a:extLst>
              </p:cNvPr>
              <p:cNvSpPr/>
              <p:nvPr/>
            </p:nvSpPr>
            <p:spPr>
              <a:xfrm rot="16200000">
                <a:off x="3134705" y="1651916"/>
                <a:ext cx="220355" cy="878027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Retrieve Event</a:t>
                </a:r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EA50846C-573C-42E1-8210-64198F1E51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322765" y="3195680"/>
                <a:ext cx="397295" cy="298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E947A247-F44A-456B-BAF9-2F71390180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79865" y="1967299"/>
                <a:ext cx="516645" cy="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9DECC828-E4CF-483A-9AA6-544E9A5C645C}"/>
                  </a:ext>
                </a:extLst>
              </p:cNvPr>
              <p:cNvSpPr/>
              <p:nvPr/>
            </p:nvSpPr>
            <p:spPr>
              <a:xfrm rot="16200000">
                <a:off x="3925260" y="2382134"/>
                <a:ext cx="202963" cy="1070212"/>
              </a:xfrm>
              <a:prstGeom prst="roundRect">
                <a:avLst/>
              </a:prstGeom>
              <a:solidFill>
                <a:srgbClr val="D8D9D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1067" dirty="0">
                    <a:solidFill>
                      <a:srgbClr val="00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Publish PM Data + metadata</a:t>
                </a:r>
              </a:p>
            </p:txBody>
          </p:sp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FA10AE3B-6BEA-46F1-88D5-B0441E3859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2554" y="2493226"/>
                <a:ext cx="155374" cy="155374"/>
              </a:xfrm>
              <a:prstGeom prst="rect">
                <a:avLst/>
              </a:prstGeom>
            </p:spPr>
          </p:pic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A38F22C8-2835-4A51-81BA-D2C86A054D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664635" y="2806026"/>
                <a:ext cx="503215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763A5877-CC05-4F3F-9FC3-DAD6B8DF3820}"/>
                </a:ext>
              </a:extLst>
            </p:cNvPr>
            <p:cNvSpPr/>
            <p:nvPr/>
          </p:nvSpPr>
          <p:spPr>
            <a:xfrm rot="16200000">
              <a:off x="2508461" y="347153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AA99A35-B250-4548-AB2B-65F13B665B9E}"/>
                </a:ext>
              </a:extLst>
            </p:cNvPr>
            <p:cNvSpPr txBox="1"/>
            <p:nvPr/>
          </p:nvSpPr>
          <p:spPr>
            <a:xfrm>
              <a:off x="2419931" y="380551"/>
              <a:ext cx="498322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Message </a:t>
              </a:r>
            </a:p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Router </a:t>
              </a: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41284E62-987A-479B-B429-8DA163640399}"/>
                </a:ext>
              </a:extLst>
            </p:cNvPr>
            <p:cNvSpPr/>
            <p:nvPr/>
          </p:nvSpPr>
          <p:spPr>
            <a:xfrm rot="16200000">
              <a:off x="1496905" y="341809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70FE1DC6-B46C-44C4-9B2E-5661435316AB}"/>
                </a:ext>
              </a:extLst>
            </p:cNvPr>
            <p:cNvSpPr/>
            <p:nvPr/>
          </p:nvSpPr>
          <p:spPr>
            <a:xfrm rot="16200000">
              <a:off x="2038614" y="343926"/>
              <a:ext cx="283049" cy="376312"/>
            </a:xfrm>
            <a:prstGeom prst="roundRect">
              <a:avLst>
                <a:gd name="adj" fmla="val 19383"/>
              </a:avLst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F58D876-B494-43DC-8B3B-84D567865116}"/>
                </a:ext>
              </a:extLst>
            </p:cNvPr>
            <p:cNvSpPr txBox="1"/>
            <p:nvPr/>
          </p:nvSpPr>
          <p:spPr>
            <a:xfrm>
              <a:off x="1935783" y="373737"/>
              <a:ext cx="509347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VES </a:t>
              </a:r>
            </a:p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Collector 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13B19C35-B05F-4F23-8941-501FEFD0626C}"/>
                </a:ext>
              </a:extLst>
            </p:cNvPr>
            <p:cNvSpPr txBox="1"/>
            <p:nvPr/>
          </p:nvSpPr>
          <p:spPr>
            <a:xfrm>
              <a:off x="1509630" y="409676"/>
              <a:ext cx="286846" cy="315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VNF</a:t>
              </a:r>
            </a:p>
            <a:p>
              <a:pPr algn="ctr"/>
              <a:r>
                <a:rPr lang="en-US" sz="1067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PNF</a:t>
              </a: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EEEC0EDE-7D8E-441F-8369-8B2ADEF13EA0}"/>
                </a:ext>
              </a:extLst>
            </p:cNvPr>
            <p:cNvSpPr/>
            <p:nvPr/>
          </p:nvSpPr>
          <p:spPr>
            <a:xfrm>
              <a:off x="2869177" y="2705173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7863707C-3841-42AE-910A-4F4778992A0D}"/>
                </a:ext>
              </a:extLst>
            </p:cNvPr>
            <p:cNvSpPr/>
            <p:nvPr/>
          </p:nvSpPr>
          <p:spPr>
            <a:xfrm>
              <a:off x="1350447" y="2363357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9C6C2DE-1296-4B55-A0F2-8AAD61E8F426}"/>
                </a:ext>
              </a:extLst>
            </p:cNvPr>
            <p:cNvSpPr/>
            <p:nvPr/>
          </p:nvSpPr>
          <p:spPr>
            <a:xfrm>
              <a:off x="2363070" y="1972213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0D784AD-6C89-4B65-B8E3-5DC8F0B2A804}"/>
                </a:ext>
              </a:extLst>
            </p:cNvPr>
            <p:cNvSpPr/>
            <p:nvPr/>
          </p:nvSpPr>
          <p:spPr>
            <a:xfrm>
              <a:off x="1885715" y="1656154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BBD6BED-D987-476A-B763-11908A7AD6B4}"/>
                </a:ext>
              </a:extLst>
            </p:cNvPr>
            <p:cNvSpPr/>
            <p:nvPr/>
          </p:nvSpPr>
          <p:spPr>
            <a:xfrm>
              <a:off x="1347082" y="1339023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3318A64C-9F63-461D-A127-6A135F898231}"/>
                </a:ext>
              </a:extLst>
            </p:cNvPr>
            <p:cNvSpPr/>
            <p:nvPr/>
          </p:nvSpPr>
          <p:spPr>
            <a:xfrm>
              <a:off x="1337130" y="879628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B55017BF-3942-4059-B10C-C968B2438E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3490" y="1317725"/>
              <a:ext cx="398079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90765A2-5443-42FD-BE92-C0DA53AC6B16}"/>
                </a:ext>
              </a:extLst>
            </p:cNvPr>
            <p:cNvGrpSpPr/>
            <p:nvPr/>
          </p:nvGrpSpPr>
          <p:grpSpPr>
            <a:xfrm>
              <a:off x="4227397" y="389294"/>
              <a:ext cx="580507" cy="4220585"/>
              <a:chOff x="6020297" y="525743"/>
              <a:chExt cx="1376020" cy="8355527"/>
            </a:xfrm>
          </p:grpSpPr>
          <p:sp>
            <p:nvSpPr>
              <p:cNvPr id="68" name="Rectangle: Rounded Corners 67">
                <a:extLst>
                  <a:ext uri="{FF2B5EF4-FFF2-40B4-BE49-F238E27FC236}">
                    <a16:creationId xmlns:a16="http://schemas.microsoft.com/office/drawing/2014/main" id="{697613CD-0CAD-47B6-9C6F-2FF9AA69D362}"/>
                  </a:ext>
                </a:extLst>
              </p:cNvPr>
              <p:cNvSpPr/>
              <p:nvPr/>
            </p:nvSpPr>
            <p:spPr>
              <a:xfrm>
                <a:off x="6511651" y="1053231"/>
                <a:ext cx="307334" cy="7828039"/>
              </a:xfrm>
              <a:prstGeom prst="roundRect">
                <a:avLst/>
              </a:prstGeom>
              <a:solidFill>
                <a:srgbClr val="A8BB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67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2AD9B7C8-8453-4925-8541-0CB35D6A1BBF}"/>
                  </a:ext>
                </a:extLst>
              </p:cNvPr>
              <p:cNvSpPr txBox="1"/>
              <p:nvPr/>
            </p:nvSpPr>
            <p:spPr>
              <a:xfrm>
                <a:off x="6020297" y="525743"/>
                <a:ext cx="1376020" cy="624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Analytics </a:t>
                </a:r>
              </a:p>
              <a:p>
                <a:pPr algn="ctr"/>
                <a:r>
                  <a:rPr lang="en-US" sz="1067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Application</a:t>
                </a:r>
              </a:p>
            </p:txBody>
          </p:sp>
        </p:grp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C7186342-E177-4E0D-A3BF-FB643E7DCC17}"/>
                </a:ext>
              </a:extLst>
            </p:cNvPr>
            <p:cNvSpPr/>
            <p:nvPr/>
          </p:nvSpPr>
          <p:spPr>
            <a:xfrm rot="16200000">
              <a:off x="3300924" y="2675145"/>
              <a:ext cx="140050" cy="1596337"/>
            </a:xfrm>
            <a:prstGeom prst="roundRect">
              <a:avLst/>
            </a:prstGeom>
            <a:solidFill>
              <a:srgbClr val="D8D9D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67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Publish 3GPP Performance Event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F4EE5CBA-B549-4EAF-905B-2FF52832B7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10140" y="3389592"/>
              <a:ext cx="1309475" cy="396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EAF9DFDA-A950-4AEF-B975-23F1524690B1}"/>
                </a:ext>
              </a:extLst>
            </p:cNvPr>
            <p:cNvSpPr/>
            <p:nvPr/>
          </p:nvSpPr>
          <p:spPr>
            <a:xfrm rot="16200000">
              <a:off x="3503371" y="2850396"/>
              <a:ext cx="154758" cy="2005560"/>
            </a:xfrm>
            <a:prstGeom prst="roundRect">
              <a:avLst/>
            </a:prstGeom>
            <a:solidFill>
              <a:srgbClr val="D8D9D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67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Retrieve 3GPP Performance Event</a:t>
              </a:r>
              <a:endParaRPr 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018CE333-7E5C-4E70-95B5-1ECF384EAF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62342" y="3758733"/>
              <a:ext cx="1788701" cy="198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D3E3505E-52A5-4B42-B579-95E6C2B77EF4}"/>
                </a:ext>
              </a:extLst>
            </p:cNvPr>
            <p:cNvSpPr/>
            <p:nvPr/>
          </p:nvSpPr>
          <p:spPr>
            <a:xfrm>
              <a:off x="2311009" y="3389859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D4BBE806-076F-41D7-A97E-6373D040E808}"/>
                </a:ext>
              </a:extLst>
            </p:cNvPr>
            <p:cNvSpPr/>
            <p:nvPr/>
          </p:nvSpPr>
          <p:spPr>
            <a:xfrm>
              <a:off x="2320194" y="3765153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067" b="1" kern="0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178EAC8C-74CA-4955-91EB-BA76B511078C}"/>
              </a:ext>
            </a:extLst>
          </p:cNvPr>
          <p:cNvSpPr/>
          <p:nvPr/>
        </p:nvSpPr>
        <p:spPr>
          <a:xfrm>
            <a:off x="6114362" y="1317978"/>
            <a:ext cx="249560" cy="234729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289307">
              <a:defRPr/>
            </a:pPr>
            <a:r>
              <a:rPr lang="en-US" sz="1200" b="1" kern="0" dirty="0">
                <a:solidFill>
                  <a:srgbClr val="FFFFFF"/>
                </a:solidFill>
                <a:latin typeface="Nokia Pure Text Light"/>
              </a:rPr>
              <a:t>1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0954A8-6C1B-4F55-B5DF-59FE189D774F}"/>
              </a:ext>
            </a:extLst>
          </p:cNvPr>
          <p:cNvGrpSpPr/>
          <p:nvPr/>
        </p:nvGrpSpPr>
        <p:grpSpPr>
          <a:xfrm>
            <a:off x="6130272" y="1560263"/>
            <a:ext cx="285707" cy="4464553"/>
            <a:chOff x="4850660" y="400904"/>
            <a:chExt cx="214280" cy="3348414"/>
          </a:xfrm>
        </p:grpSpPr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BC6F57F8-20DC-42E9-A921-B481A42E3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0660" y="400904"/>
              <a:ext cx="146161" cy="146161"/>
            </a:xfrm>
            <a:prstGeom prst="rect">
              <a:avLst/>
            </a:prstGeom>
          </p:spPr>
        </p:pic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96BC0772-254C-4194-85E8-A0156EF0F2EA}"/>
                </a:ext>
              </a:extLst>
            </p:cNvPr>
            <p:cNvSpPr/>
            <p:nvPr/>
          </p:nvSpPr>
          <p:spPr>
            <a:xfrm>
              <a:off x="4865658" y="2906308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7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1912FDC3-F09C-462B-A69D-8AB1559C2198}"/>
                </a:ext>
              </a:extLst>
            </p:cNvPr>
            <p:cNvSpPr/>
            <p:nvPr/>
          </p:nvSpPr>
          <p:spPr>
            <a:xfrm>
              <a:off x="4868096" y="2601100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6</a:t>
              </a:r>
            </a:p>
          </p:txBody>
        </p:sp>
        <p:pic>
          <p:nvPicPr>
            <p:cNvPr id="116" name="Picture 115">
              <a:extLst>
                <a:ext uri="{FF2B5EF4-FFF2-40B4-BE49-F238E27FC236}">
                  <a16:creationId xmlns:a16="http://schemas.microsoft.com/office/drawing/2014/main" id="{3ED8B458-23E4-442D-B567-D8F59D961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096" y="2325756"/>
              <a:ext cx="116530" cy="139010"/>
            </a:xfrm>
            <a:prstGeom prst="rect">
              <a:avLst/>
            </a:prstGeom>
          </p:spPr>
        </p:pic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658AA923-45EC-4426-9E1F-51E16889E6AD}"/>
                </a:ext>
              </a:extLst>
            </p:cNvPr>
            <p:cNvSpPr/>
            <p:nvPr/>
          </p:nvSpPr>
          <p:spPr>
            <a:xfrm>
              <a:off x="4863107" y="812532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2</a:t>
              </a: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E510B01B-1D4C-445A-B716-C40F49153F33}"/>
                </a:ext>
              </a:extLst>
            </p:cNvPr>
            <p:cNvSpPr/>
            <p:nvPr/>
          </p:nvSpPr>
          <p:spPr>
            <a:xfrm>
              <a:off x="4867161" y="1271331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3</a:t>
              </a: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4FE3415C-F74D-431B-8EDD-25CCE1028465}"/>
                </a:ext>
              </a:extLst>
            </p:cNvPr>
            <p:cNvSpPr/>
            <p:nvPr/>
          </p:nvSpPr>
          <p:spPr>
            <a:xfrm>
              <a:off x="4867161" y="1736375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4</a:t>
              </a:r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147F7E5B-DD8E-47EB-9622-EDA7CC5E961A}"/>
                </a:ext>
              </a:extLst>
            </p:cNvPr>
            <p:cNvSpPr/>
            <p:nvPr/>
          </p:nvSpPr>
          <p:spPr>
            <a:xfrm>
              <a:off x="4868096" y="2080081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5</a:t>
              </a: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5A7C3E98-0F42-4ECC-BC53-D37F302BD859}"/>
                </a:ext>
              </a:extLst>
            </p:cNvPr>
            <p:cNvSpPr/>
            <p:nvPr/>
          </p:nvSpPr>
          <p:spPr>
            <a:xfrm>
              <a:off x="4871230" y="3268063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8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F51CB8F3-8764-4FAC-956B-4D1C4C487A8C}"/>
                </a:ext>
              </a:extLst>
            </p:cNvPr>
            <p:cNvSpPr/>
            <p:nvPr/>
          </p:nvSpPr>
          <p:spPr>
            <a:xfrm>
              <a:off x="4877770" y="3573271"/>
              <a:ext cx="187170" cy="176047"/>
            </a:xfrm>
            <a:prstGeom prst="ellipse">
              <a:avLst/>
            </a:prstGeom>
            <a:solidFill>
              <a:srgbClr val="0000CC"/>
            </a:solidFill>
            <a:ln w="2857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22781" tIns="22781" rIns="22781" bIns="227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289307">
                <a:defRPr/>
              </a:pPr>
              <a:r>
                <a:rPr lang="en-US" sz="1200" b="1" kern="0" dirty="0">
                  <a:solidFill>
                    <a:srgbClr val="FFFFFF"/>
                  </a:solidFill>
                  <a:latin typeface="Nokia Pure Text Light"/>
                </a:rPr>
                <a:t>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348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47A80ECF-1892-4F69-BBBC-2C57366E52B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00063" y="2380911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" name="Wordpad Document" showAsIcon="1" r:id="rId3" imgW="914400" imgH="792360" progId="WordPad.Document.1">
                  <p:embed/>
                </p:oleObj>
              </mc:Choice>
              <mc:Fallback>
                <p:oleObj name="Wordpad Document" showAsIcon="1" r:id="rId3" imgW="914400" imgH="792360" progId="WordPad.Document.1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47A80ECF-1892-4F69-BBBC-2C57366E52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00063" y="2380911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Autofit/>
          </a:bodyPr>
          <a:lstStyle/>
          <a:p>
            <a:r>
              <a:rPr lang="en-US" sz="1800" dirty="0"/>
              <a:t>3GPP PM Mapper microservice (Dublin perf3gpp domain specific interactions)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0D832C-C216-438C-8C85-85A5DBFA6E46}"/>
              </a:ext>
            </a:extLst>
          </p:cNvPr>
          <p:cNvSpPr/>
          <p:nvPr/>
        </p:nvSpPr>
        <p:spPr>
          <a:xfrm>
            <a:off x="1221081" y="3084337"/>
            <a:ext cx="5927785" cy="158682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600" dirty="0"/>
              <a:t>3GPP PM Mapper			                 		</a:t>
            </a:r>
          </a:p>
          <a:p>
            <a:pPr algn="ctr"/>
            <a:r>
              <a:rPr lang="en-CA" dirty="0"/>
              <a:t>		</a:t>
            </a:r>
          </a:p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C9528F-3070-45FF-B8C8-487608FBA819}"/>
              </a:ext>
            </a:extLst>
          </p:cNvPr>
          <p:cNvSpPr txBox="1"/>
          <p:nvPr/>
        </p:nvSpPr>
        <p:spPr>
          <a:xfrm>
            <a:off x="525058" y="207274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DMaaP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D166A4-6E98-42F8-83BC-CCC95A8716A9}"/>
              </a:ext>
            </a:extLst>
          </p:cNvPr>
          <p:cNvSpPr txBox="1"/>
          <p:nvPr/>
        </p:nvSpPr>
        <p:spPr>
          <a:xfrm>
            <a:off x="525057" y="298559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DCAE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61640FC-0DBB-42FE-AD4C-085699834A9B}"/>
              </a:ext>
            </a:extLst>
          </p:cNvPr>
          <p:cNvCxnSpPr>
            <a:cxnSpLocks/>
          </p:cNvCxnSpPr>
          <p:nvPr/>
        </p:nvCxnSpPr>
        <p:spPr>
          <a:xfrm>
            <a:off x="657772" y="4912386"/>
            <a:ext cx="890968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22D1CB3-6B00-4202-BD3E-5FFCF42BDCBA}"/>
              </a:ext>
            </a:extLst>
          </p:cNvPr>
          <p:cNvSpPr/>
          <p:nvPr/>
        </p:nvSpPr>
        <p:spPr>
          <a:xfrm>
            <a:off x="2134146" y="5039699"/>
            <a:ext cx="2829773" cy="12811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Design Studio (DCAE-DS)</a:t>
            </a:r>
          </a:p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endParaRPr lang="en-CA" dirty="0"/>
          </a:p>
        </p:txBody>
      </p:sp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2CCE9B6A-0535-4E23-AC30-3998D29B66DA}"/>
              </a:ext>
            </a:extLst>
          </p:cNvPr>
          <p:cNvSpPr/>
          <p:nvPr/>
        </p:nvSpPr>
        <p:spPr>
          <a:xfrm>
            <a:off x="2134146" y="1063538"/>
            <a:ext cx="2867025" cy="8191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Message Router</a:t>
            </a:r>
          </a:p>
        </p:txBody>
      </p:sp>
      <p:sp>
        <p:nvSpPr>
          <p:cNvPr id="16" name="Arrow: Left-Right 15">
            <a:extLst>
              <a:ext uri="{FF2B5EF4-FFF2-40B4-BE49-F238E27FC236}">
                <a16:creationId xmlns:a16="http://schemas.microsoft.com/office/drawing/2014/main" id="{977B6F52-A0CF-45FD-892E-E08C64CA2AE0}"/>
              </a:ext>
            </a:extLst>
          </p:cNvPr>
          <p:cNvSpPr/>
          <p:nvPr/>
        </p:nvSpPr>
        <p:spPr>
          <a:xfrm>
            <a:off x="6663091" y="1055343"/>
            <a:ext cx="2867025" cy="8191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Data Router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B96E48D-B931-4A48-B603-1A5B89D43323}"/>
              </a:ext>
            </a:extLst>
          </p:cNvPr>
          <p:cNvSpPr/>
          <p:nvPr/>
        </p:nvSpPr>
        <p:spPr>
          <a:xfrm>
            <a:off x="10861512" y="73191"/>
            <a:ext cx="1168563" cy="249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Casablanca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D2648E0-F39C-41BE-AEE3-9B8BCC77992C}"/>
              </a:ext>
            </a:extLst>
          </p:cNvPr>
          <p:cNvSpPr/>
          <p:nvPr/>
        </p:nvSpPr>
        <p:spPr>
          <a:xfrm>
            <a:off x="10861512" y="403639"/>
            <a:ext cx="1168563" cy="2492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Dublin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9BA0ACB9-4FC2-4945-9B64-618E24658ABE}"/>
              </a:ext>
            </a:extLst>
          </p:cNvPr>
          <p:cNvCxnSpPr>
            <a:cxnSpLocks/>
            <a:stCxn id="15" idx="5"/>
            <a:endCxn id="120" idx="0"/>
          </p:cNvCxnSpPr>
          <p:nvPr/>
        </p:nvCxnSpPr>
        <p:spPr>
          <a:xfrm rot="16200000" flipH="1">
            <a:off x="2961306" y="2284251"/>
            <a:ext cx="1504638" cy="291933"/>
          </a:xfrm>
          <a:prstGeom prst="bentConnector3">
            <a:avLst/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91E90CA-1CA9-44DD-B38B-3FB51866C1B5}"/>
              </a:ext>
            </a:extLst>
          </p:cNvPr>
          <p:cNvCxnSpPr>
            <a:cxnSpLocks/>
            <a:stCxn id="56" idx="3"/>
            <a:endCxn id="34" idx="1"/>
          </p:cNvCxnSpPr>
          <p:nvPr/>
        </p:nvCxnSpPr>
        <p:spPr>
          <a:xfrm flipV="1">
            <a:off x="7429175" y="5563954"/>
            <a:ext cx="219101" cy="61151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F21CF5A-2985-4CB9-BB52-9B1C57D0F6CF}"/>
              </a:ext>
            </a:extLst>
          </p:cNvPr>
          <p:cNvSpPr/>
          <p:nvPr/>
        </p:nvSpPr>
        <p:spPr>
          <a:xfrm>
            <a:off x="7648276" y="5345656"/>
            <a:ext cx="2017312" cy="4365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Policy</a:t>
            </a:r>
          </a:p>
        </p:txBody>
      </p:sp>
      <p:sp>
        <p:nvSpPr>
          <p:cNvPr id="45" name="Flowchart: Multidocument 44">
            <a:extLst>
              <a:ext uri="{FF2B5EF4-FFF2-40B4-BE49-F238E27FC236}">
                <a16:creationId xmlns:a16="http://schemas.microsoft.com/office/drawing/2014/main" id="{85BA7806-0EEC-492D-B104-35110C7923BE}"/>
              </a:ext>
            </a:extLst>
          </p:cNvPr>
          <p:cNvSpPr/>
          <p:nvPr/>
        </p:nvSpPr>
        <p:spPr>
          <a:xfrm>
            <a:off x="525058" y="5471284"/>
            <a:ext cx="1174242" cy="849609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PM</a:t>
            </a:r>
            <a:br>
              <a:rPr lang="en-CA" sz="1200" dirty="0"/>
            </a:br>
            <a:r>
              <a:rPr lang="en-CA" sz="1200" dirty="0"/>
              <a:t>Dictionaries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65EDB14-5684-4D8F-A944-02C46B9EDE4B}"/>
              </a:ext>
            </a:extLst>
          </p:cNvPr>
          <p:cNvCxnSpPr>
            <a:cxnSpLocks/>
            <a:stCxn id="45" idx="3"/>
            <a:endCxn id="51" idx="1"/>
          </p:cNvCxnSpPr>
          <p:nvPr/>
        </p:nvCxnSpPr>
        <p:spPr>
          <a:xfrm flipV="1">
            <a:off x="1699300" y="5820351"/>
            <a:ext cx="1121239" cy="75738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F061FB82-C1A7-4887-BC01-653B5E6182C5}"/>
              </a:ext>
            </a:extLst>
          </p:cNvPr>
          <p:cNvSpPr/>
          <p:nvPr/>
        </p:nvSpPr>
        <p:spPr>
          <a:xfrm>
            <a:off x="2820539" y="5448199"/>
            <a:ext cx="1524673" cy="7443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dirty="0"/>
              <a:t>PM</a:t>
            </a:r>
            <a:br>
              <a:rPr lang="en-CA" dirty="0"/>
            </a:br>
            <a:r>
              <a:rPr lang="en-CA" dirty="0"/>
              <a:t>Configuration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4783D31-8B71-43A6-B774-741042AFD809}"/>
              </a:ext>
            </a:extLst>
          </p:cNvPr>
          <p:cNvCxnSpPr>
            <a:cxnSpLocks/>
            <a:stCxn id="14" idx="3"/>
            <a:endCxn id="56" idx="1"/>
          </p:cNvCxnSpPr>
          <p:nvPr/>
        </p:nvCxnSpPr>
        <p:spPr>
          <a:xfrm flipV="1">
            <a:off x="4963919" y="5625105"/>
            <a:ext cx="1291014" cy="55191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owchart: Multidocument 55">
            <a:extLst>
              <a:ext uri="{FF2B5EF4-FFF2-40B4-BE49-F238E27FC236}">
                <a16:creationId xmlns:a16="http://schemas.microsoft.com/office/drawing/2014/main" id="{C44497E6-4308-42F6-9D40-6A5DC981EB02}"/>
              </a:ext>
            </a:extLst>
          </p:cNvPr>
          <p:cNvSpPr/>
          <p:nvPr/>
        </p:nvSpPr>
        <p:spPr>
          <a:xfrm>
            <a:off x="6254933" y="5200300"/>
            <a:ext cx="1174242" cy="849609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Mapper</a:t>
            </a:r>
            <a:br>
              <a:rPr lang="en-CA" sz="1200" dirty="0"/>
            </a:br>
            <a:r>
              <a:rPr lang="en-CA" sz="1200" dirty="0"/>
              <a:t>config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6F8507E-6AB1-454D-800A-B15E8412D320}"/>
              </a:ext>
            </a:extLst>
          </p:cNvPr>
          <p:cNvCxnSpPr>
            <a:cxnSpLocks/>
            <a:stCxn id="34" idx="0"/>
            <a:endCxn id="60" idx="5"/>
          </p:cNvCxnSpPr>
          <p:nvPr/>
        </p:nvCxnSpPr>
        <p:spPr>
          <a:xfrm flipH="1" flipV="1">
            <a:off x="7260987" y="4635287"/>
            <a:ext cx="1395945" cy="710369"/>
          </a:xfrm>
          <a:prstGeom prst="straightConnector1">
            <a:avLst/>
          </a:prstGeom>
          <a:ln w="25400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5A9CD36-34C5-46FD-9F31-8BE32F9C2051}"/>
              </a:ext>
            </a:extLst>
          </p:cNvPr>
          <p:cNvSpPr txBox="1"/>
          <p:nvPr/>
        </p:nvSpPr>
        <p:spPr>
          <a:xfrm>
            <a:off x="7979585" y="5812196"/>
            <a:ext cx="1304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Instantiate new</a:t>
            </a:r>
            <a:br>
              <a:rPr lang="en-CA" sz="1200" dirty="0"/>
            </a:br>
            <a:r>
              <a:rPr lang="en-CA" sz="1200" dirty="0"/>
              <a:t>or update existing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DB8AC085-EB0F-48B2-8BAE-AFA405FDC9F0}"/>
              </a:ext>
            </a:extLst>
          </p:cNvPr>
          <p:cNvCxnSpPr>
            <a:cxnSpLocks/>
            <a:stCxn id="16" idx="5"/>
          </p:cNvCxnSpPr>
          <p:nvPr/>
        </p:nvCxnSpPr>
        <p:spPr>
          <a:xfrm rot="5400000">
            <a:off x="6522811" y="2295759"/>
            <a:ext cx="2199849" cy="947738"/>
          </a:xfrm>
          <a:prstGeom prst="bentConnector2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lowchart: Multidocument 72">
            <a:extLst>
              <a:ext uri="{FF2B5EF4-FFF2-40B4-BE49-F238E27FC236}">
                <a16:creationId xmlns:a16="http://schemas.microsoft.com/office/drawing/2014/main" id="{79EE46F4-CEFB-4E3C-A62C-DA35EFD9D923}"/>
              </a:ext>
            </a:extLst>
          </p:cNvPr>
          <p:cNvSpPr/>
          <p:nvPr/>
        </p:nvSpPr>
        <p:spPr>
          <a:xfrm>
            <a:off x="1802677" y="1995050"/>
            <a:ext cx="1690961" cy="849609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VES perf3gpp </a:t>
            </a:r>
            <a:r>
              <a:rPr lang="en-CA" sz="1200" dirty="0" err="1"/>
              <a:t>pmMeasResults</a:t>
            </a:r>
            <a:endParaRPr lang="en-CA" sz="1200" dirty="0"/>
          </a:p>
        </p:txBody>
      </p:sp>
      <p:sp>
        <p:nvSpPr>
          <p:cNvPr id="108" name="Flowchart: Multidocument 107">
            <a:extLst>
              <a:ext uri="{FF2B5EF4-FFF2-40B4-BE49-F238E27FC236}">
                <a16:creationId xmlns:a16="http://schemas.microsoft.com/office/drawing/2014/main" id="{7A381B73-CF40-43AA-BCA7-6B49076FCB08}"/>
              </a:ext>
            </a:extLst>
          </p:cNvPr>
          <p:cNvSpPr/>
          <p:nvPr/>
        </p:nvSpPr>
        <p:spPr>
          <a:xfrm>
            <a:off x="4941605" y="3090335"/>
            <a:ext cx="826230" cy="650184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000" dirty="0"/>
              <a:t>XML</a:t>
            </a:r>
            <a:br>
              <a:rPr lang="en-CA" sz="1000" dirty="0"/>
            </a:br>
            <a:r>
              <a:rPr lang="en-CA" sz="1000" dirty="0"/>
              <a:t>data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031ADA3F-E457-4740-9B61-D6FEAA4705DF}"/>
              </a:ext>
            </a:extLst>
          </p:cNvPr>
          <p:cNvCxnSpPr>
            <a:cxnSpLocks/>
            <a:stCxn id="7" idx="3"/>
            <a:endCxn id="91" idx="6"/>
          </p:cNvCxnSpPr>
          <p:nvPr/>
        </p:nvCxnSpPr>
        <p:spPr>
          <a:xfrm flipH="1">
            <a:off x="5848897" y="3877748"/>
            <a:ext cx="1299969" cy="41361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3D7C312E-D19D-4A1A-9940-221943366506}"/>
              </a:ext>
            </a:extLst>
          </p:cNvPr>
          <p:cNvCxnSpPr>
            <a:cxnSpLocks/>
            <a:stCxn id="91" idx="1"/>
            <a:endCxn id="120" idx="4"/>
          </p:cNvCxnSpPr>
          <p:nvPr/>
        </p:nvCxnSpPr>
        <p:spPr>
          <a:xfrm flipH="1" flipV="1">
            <a:off x="3859592" y="3774431"/>
            <a:ext cx="125610" cy="331010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8D2031C-A2F4-4418-8387-ACEA5821AB17}"/>
              </a:ext>
            </a:extLst>
          </p:cNvPr>
          <p:cNvSpPr/>
          <p:nvPr/>
        </p:nvSpPr>
        <p:spPr>
          <a:xfrm>
            <a:off x="3342528" y="3182537"/>
            <a:ext cx="1034128" cy="5918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create</a:t>
            </a:r>
            <a:br>
              <a:rPr lang="en-CA" sz="1200" dirty="0"/>
            </a:br>
            <a:r>
              <a:rPr lang="en-CA" sz="1200" dirty="0"/>
              <a:t>PM event(s)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2A767740-CB26-411B-B8BB-3AC403D3E182}"/>
              </a:ext>
            </a:extLst>
          </p:cNvPr>
          <p:cNvCxnSpPr>
            <a:cxnSpLocks/>
            <a:stCxn id="108" idx="1"/>
            <a:endCxn id="120" idx="6"/>
          </p:cNvCxnSpPr>
          <p:nvPr/>
        </p:nvCxnSpPr>
        <p:spPr>
          <a:xfrm flipH="1">
            <a:off x="4376656" y="3415427"/>
            <a:ext cx="564949" cy="63057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DE3BB210-B6B5-4EF8-87DE-25FC622DFF32}"/>
              </a:ext>
            </a:extLst>
          </p:cNvPr>
          <p:cNvCxnSpPr>
            <a:cxnSpLocks/>
            <a:endCxn id="91" idx="2"/>
          </p:cNvCxnSpPr>
          <p:nvPr/>
        </p:nvCxnSpPr>
        <p:spPr>
          <a:xfrm>
            <a:off x="3244698" y="4109149"/>
            <a:ext cx="420745" cy="182209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8B002DD-16B3-4141-8851-64E738949F6E}"/>
              </a:ext>
            </a:extLst>
          </p:cNvPr>
          <p:cNvSpPr/>
          <p:nvPr/>
        </p:nvSpPr>
        <p:spPr>
          <a:xfrm>
            <a:off x="9649631" y="3309494"/>
            <a:ext cx="2017312" cy="9491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  <a:p>
            <a:pPr algn="ctr"/>
            <a:endParaRPr lang="en-CA" dirty="0"/>
          </a:p>
          <a:p>
            <a:pPr algn="ctr"/>
            <a:r>
              <a:rPr lang="en-CA" dirty="0"/>
              <a:t>DFC</a:t>
            </a:r>
          </a:p>
          <a:p>
            <a:pPr algn="ctr"/>
            <a:endParaRPr lang="en-CA" dirty="0"/>
          </a:p>
          <a:p>
            <a:pPr algn="ctr"/>
            <a:endParaRPr lang="en-CA" dirty="0"/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ADF456E1-AA4E-47D9-81B5-0AF842F4C579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90506" y="1385292"/>
            <a:ext cx="1639790" cy="2208613"/>
          </a:xfrm>
          <a:prstGeom prst="bentConnector3">
            <a:avLst>
              <a:gd name="adj1" fmla="val 50000"/>
            </a:avLst>
          </a:prstGeom>
          <a:ln w="254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Multidocument 41">
            <a:extLst>
              <a:ext uri="{FF2B5EF4-FFF2-40B4-BE49-F238E27FC236}">
                <a16:creationId xmlns:a16="http://schemas.microsoft.com/office/drawing/2014/main" id="{651BC7E6-60B9-4807-A1DA-4FC9FA8B60AC}"/>
              </a:ext>
            </a:extLst>
          </p:cNvPr>
          <p:cNvSpPr/>
          <p:nvPr/>
        </p:nvSpPr>
        <p:spPr>
          <a:xfrm>
            <a:off x="9839605" y="1532395"/>
            <a:ext cx="1179380" cy="104576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3GPP PM XML</a:t>
            </a:r>
          </a:p>
        </p:txBody>
      </p:sp>
      <p:sp>
        <p:nvSpPr>
          <p:cNvPr id="44" name="Flowchart: Multidocument 43">
            <a:extLst>
              <a:ext uri="{FF2B5EF4-FFF2-40B4-BE49-F238E27FC236}">
                <a16:creationId xmlns:a16="http://schemas.microsoft.com/office/drawing/2014/main" id="{4F7C8A59-B783-4A17-B4C8-798B9FB9F9C3}"/>
              </a:ext>
            </a:extLst>
          </p:cNvPr>
          <p:cNvSpPr/>
          <p:nvPr/>
        </p:nvSpPr>
        <p:spPr>
          <a:xfrm>
            <a:off x="10744634" y="2161285"/>
            <a:ext cx="947739" cy="837087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file</a:t>
            </a:r>
            <a:br>
              <a:rPr lang="en-CA" sz="1200" dirty="0"/>
            </a:br>
            <a:r>
              <a:rPr lang="en-CA" sz="1200" dirty="0"/>
              <a:t>metadata</a:t>
            </a: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5BFB7CF0-34F4-4B51-B3C9-C85E7C9B0A75}"/>
              </a:ext>
            </a:extLst>
          </p:cNvPr>
          <p:cNvSpPr/>
          <p:nvPr/>
        </p:nvSpPr>
        <p:spPr>
          <a:xfrm>
            <a:off x="10381894" y="2351641"/>
            <a:ext cx="363133" cy="365125"/>
          </a:xfrm>
          <a:prstGeom prst="plus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Flowchart: Multidocument 49">
            <a:extLst>
              <a:ext uri="{FF2B5EF4-FFF2-40B4-BE49-F238E27FC236}">
                <a16:creationId xmlns:a16="http://schemas.microsoft.com/office/drawing/2014/main" id="{95F0673B-1BDB-4B04-8FDB-59B5A9A0A7D2}"/>
              </a:ext>
            </a:extLst>
          </p:cNvPr>
          <p:cNvSpPr/>
          <p:nvPr/>
        </p:nvSpPr>
        <p:spPr>
          <a:xfrm>
            <a:off x="7517203" y="3415140"/>
            <a:ext cx="1179380" cy="104576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3GPP PM XML</a:t>
            </a:r>
          </a:p>
        </p:txBody>
      </p:sp>
      <p:sp>
        <p:nvSpPr>
          <p:cNvPr id="52" name="Flowchart: Multidocument 51">
            <a:extLst>
              <a:ext uri="{FF2B5EF4-FFF2-40B4-BE49-F238E27FC236}">
                <a16:creationId xmlns:a16="http://schemas.microsoft.com/office/drawing/2014/main" id="{988F2BFD-FDA3-47A9-9A9A-810781A9BBF1}"/>
              </a:ext>
            </a:extLst>
          </p:cNvPr>
          <p:cNvSpPr/>
          <p:nvPr/>
        </p:nvSpPr>
        <p:spPr>
          <a:xfrm>
            <a:off x="8377203" y="4015697"/>
            <a:ext cx="947739" cy="837087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200" dirty="0"/>
              <a:t>file</a:t>
            </a:r>
            <a:br>
              <a:rPr lang="en-CA" sz="1200" dirty="0"/>
            </a:br>
            <a:r>
              <a:rPr lang="en-CA" sz="1200" dirty="0"/>
              <a:t>metadata</a:t>
            </a:r>
          </a:p>
        </p:txBody>
      </p:sp>
      <p:sp>
        <p:nvSpPr>
          <p:cNvPr id="54" name="Cross 53">
            <a:extLst>
              <a:ext uri="{FF2B5EF4-FFF2-40B4-BE49-F238E27FC236}">
                <a16:creationId xmlns:a16="http://schemas.microsoft.com/office/drawing/2014/main" id="{57321375-37A4-4902-8AC2-D5DF287DB90D}"/>
              </a:ext>
            </a:extLst>
          </p:cNvPr>
          <p:cNvSpPr/>
          <p:nvPr/>
        </p:nvSpPr>
        <p:spPr>
          <a:xfrm>
            <a:off x="8014463" y="4206053"/>
            <a:ext cx="363133" cy="365125"/>
          </a:xfrm>
          <a:prstGeom prst="plus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Flowchart: Multidocument 54">
            <a:extLst>
              <a:ext uri="{FF2B5EF4-FFF2-40B4-BE49-F238E27FC236}">
                <a16:creationId xmlns:a16="http://schemas.microsoft.com/office/drawing/2014/main" id="{2FBC2CD4-9220-403E-9008-385AD448938B}"/>
              </a:ext>
            </a:extLst>
          </p:cNvPr>
          <p:cNvSpPr/>
          <p:nvPr/>
        </p:nvSpPr>
        <p:spPr>
          <a:xfrm>
            <a:off x="5892636" y="3465425"/>
            <a:ext cx="826230" cy="650184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A" sz="1000" dirty="0"/>
              <a:t>metadata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1C4C2A2-09FA-4EB9-ABA3-6E770984DD2B}"/>
              </a:ext>
            </a:extLst>
          </p:cNvPr>
          <p:cNvCxnSpPr>
            <a:cxnSpLocks/>
            <a:stCxn id="55" idx="1"/>
            <a:endCxn id="120" idx="5"/>
          </p:cNvCxnSpPr>
          <p:nvPr/>
        </p:nvCxnSpPr>
        <p:spPr>
          <a:xfrm flipH="1" flipV="1">
            <a:off x="4225211" y="3687750"/>
            <a:ext cx="1667425" cy="102767"/>
          </a:xfrm>
          <a:prstGeom prst="straightConnector1">
            <a:avLst/>
          </a:prstGeom>
          <a:ln w="254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E1ED0574-C7F7-4C76-A044-6189EEBD0B06}"/>
              </a:ext>
            </a:extLst>
          </p:cNvPr>
          <p:cNvSpPr/>
          <p:nvPr/>
        </p:nvSpPr>
        <p:spPr>
          <a:xfrm>
            <a:off x="3665443" y="4028432"/>
            <a:ext cx="2183454" cy="5258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Validation:</a:t>
            </a:r>
          </a:p>
          <a:p>
            <a:pPr algn="ctr"/>
            <a:r>
              <a:rPr lang="en-CA" sz="1200" dirty="0"/>
              <a:t>- XML schema</a:t>
            </a:r>
            <a:br>
              <a:rPr lang="en-CA" sz="1200" dirty="0"/>
            </a:br>
            <a:r>
              <a:rPr lang="en-CA" sz="1200" dirty="0"/>
              <a:t>compliance </a:t>
            </a:r>
            <a:endParaRPr lang="en-CA" sz="10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963303C-C22D-4194-B03B-60D148DF40D3}"/>
              </a:ext>
            </a:extLst>
          </p:cNvPr>
          <p:cNvSpPr/>
          <p:nvPr/>
        </p:nvSpPr>
        <p:spPr>
          <a:xfrm>
            <a:off x="6354922" y="4186444"/>
            <a:ext cx="1061521" cy="5258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200" dirty="0"/>
              <a:t>Mapping</a:t>
            </a:r>
            <a:br>
              <a:rPr lang="en-CA" sz="1200" dirty="0"/>
            </a:br>
            <a:r>
              <a:rPr lang="en-CA" sz="1200" dirty="0"/>
              <a:t>config</a:t>
            </a:r>
            <a:endParaRPr lang="en-CA" sz="10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46E8555-CF2B-4ABD-8A6B-F93D4EB8623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899055" y="1842995"/>
          <a:ext cx="7540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" name="Packager Shell Object" showAsIcon="1" r:id="rId5" imgW="754560" imgH="439560" progId="Package">
                  <p:embed/>
                </p:oleObj>
              </mc:Choice>
              <mc:Fallback>
                <p:oleObj name="Packager Shell Object" showAsIcon="1" r:id="rId5" imgW="754560" imgH="439560" progId="Packag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46E8555-CF2B-4ABD-8A6B-F93D4EB862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99055" y="1842995"/>
                        <a:ext cx="754063" cy="43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347C1387-42E0-4332-88BC-E6C49E5617C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822825" y="4625975"/>
          <a:ext cx="2544763" cy="6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8" name="Wordpad Document" r:id="rId7" imgW="3657600" imgH="176040" progId="WordPad.Document.1">
                  <p:embed/>
                </p:oleObj>
              </mc:Choice>
              <mc:Fallback>
                <p:oleObj name="Wordpad Document" r:id="rId7" imgW="3657600" imgH="176040" progId="WordPad.Document.1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347C1387-42E0-4332-88BC-E6C49E5617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22825" y="4625975"/>
                        <a:ext cx="2544763" cy="6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150BA4E1-24E3-45CE-9E24-530A28AE94D3}"/>
              </a:ext>
            </a:extLst>
          </p:cNvPr>
          <p:cNvSpPr/>
          <p:nvPr/>
        </p:nvSpPr>
        <p:spPr>
          <a:xfrm>
            <a:off x="6334693" y="2250531"/>
            <a:ext cx="947739" cy="4082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940B3F3-F000-4CD1-AA16-9AA31F953FAC}"/>
              </a:ext>
            </a:extLst>
          </p:cNvPr>
          <p:cNvSpPr/>
          <p:nvPr/>
        </p:nvSpPr>
        <p:spPr>
          <a:xfrm>
            <a:off x="4909570" y="2468828"/>
            <a:ext cx="947739" cy="4082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A3A6EB4-5413-478E-BB96-4803C654C252}"/>
              </a:ext>
            </a:extLst>
          </p:cNvPr>
          <p:cNvSpPr txBox="1"/>
          <p:nvPr/>
        </p:nvSpPr>
        <p:spPr>
          <a:xfrm>
            <a:off x="3659336" y="2230439"/>
            <a:ext cx="125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VES sample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ED6F6EB-4C35-49F0-A79A-8ACD744C3BA6}"/>
              </a:ext>
            </a:extLst>
          </p:cNvPr>
          <p:cNvSpPr txBox="1"/>
          <p:nvPr/>
        </p:nvSpPr>
        <p:spPr>
          <a:xfrm>
            <a:off x="7104208" y="2878387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XML sample</a:t>
            </a:r>
          </a:p>
        </p:txBody>
      </p:sp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id="{7F10463D-C4AA-45A4-857B-21CD8A378B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667403"/>
              </p:ext>
            </p:extLst>
          </p:nvPr>
        </p:nvGraphicFramePr>
        <p:xfrm>
          <a:off x="2175304" y="3938685"/>
          <a:ext cx="14001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9" name="Packager Shell Object" showAsIcon="1" r:id="rId9" imgW="1399680" imgH="439560" progId="Package">
                  <p:embed/>
                </p:oleObj>
              </mc:Choice>
              <mc:Fallback>
                <p:oleObj name="Packager Shell Object" showAsIcon="1" r:id="rId9" imgW="1399680" imgH="439560" progId="Package">
                  <p:embed/>
                  <p:pic>
                    <p:nvPicPr>
                      <p:cNvPr id="32" name="Object 31">
                        <a:extLst>
                          <a:ext uri="{FF2B5EF4-FFF2-40B4-BE49-F238E27FC236}">
                            <a16:creationId xmlns:a16="http://schemas.microsoft.com/office/drawing/2014/main" id="{7F10463D-C4AA-45A4-857B-21CD8A378B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75304" y="3938685"/>
                        <a:ext cx="1400175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114FA31-67C6-4EAA-9CE5-7AFBEB6E6C5C}"/>
              </a:ext>
            </a:extLst>
          </p:cNvPr>
          <p:cNvSpPr txBox="1"/>
          <p:nvPr/>
        </p:nvSpPr>
        <p:spPr>
          <a:xfrm>
            <a:off x="274091" y="3593884"/>
            <a:ext cx="1979470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Source XML data is converted to VES PM events but content (e.g. counter names, units) are unchanged.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83BAB8-C2A7-4894-8049-712224C0A567}"/>
              </a:ext>
            </a:extLst>
          </p:cNvPr>
          <p:cNvSpPr txBox="1"/>
          <p:nvPr/>
        </p:nvSpPr>
        <p:spPr>
          <a:xfrm>
            <a:off x="3899055" y="5646424"/>
            <a:ext cx="2170809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Service design selects counters for specific NF and PM dictionary version.</a:t>
            </a:r>
          </a:p>
        </p:txBody>
      </p:sp>
    </p:spTree>
    <p:extLst>
      <p:ext uri="{BB962C8B-B14F-4D97-AF65-F5344CB8AC3E}">
        <p14:creationId xmlns:p14="http://schemas.microsoft.com/office/powerpoint/2010/main" val="30136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>
            <a:extLst>
              <a:ext uri="{FF2B5EF4-FFF2-40B4-BE49-F238E27FC236}">
                <a16:creationId xmlns:a16="http://schemas.microsoft.com/office/drawing/2014/main" id="{AA784C24-F3D9-4535-B466-8A1787E9C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34" y="7309"/>
            <a:ext cx="10672234" cy="768476"/>
          </a:xfrm>
        </p:spPr>
        <p:txBody>
          <a:bodyPr>
            <a:normAutofit/>
          </a:bodyPr>
          <a:lstStyle/>
          <a:p>
            <a:r>
              <a:rPr lang="en-US" dirty="0" err="1"/>
              <a:t>pmMeasResult</a:t>
            </a:r>
            <a:r>
              <a:rPr lang="en-US" dirty="0"/>
              <a:t> event schema (json)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8F7455-28E3-4969-9E5F-74EB3DBDD193}"/>
              </a:ext>
            </a:extLst>
          </p:cNvPr>
          <p:cNvSpPr/>
          <p:nvPr/>
        </p:nvSpPr>
        <p:spPr>
          <a:xfrm>
            <a:off x="878352" y="1128224"/>
            <a:ext cx="416843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{  </a:t>
            </a:r>
            <a:br>
              <a:rPr lang="en-CA" sz="1200" dirty="0"/>
            </a:br>
            <a:r>
              <a:rPr lang="en-CA" sz="1200" dirty="0"/>
              <a:t>   </a:t>
            </a:r>
            <a:r>
              <a:rPr lang="en-CA" sz="1200" b="1" dirty="0"/>
              <a:t>"$</a:t>
            </a:r>
            <a:r>
              <a:rPr lang="en-CA" sz="1200" b="1" dirty="0" err="1"/>
              <a:t>schema"</a:t>
            </a:r>
            <a:r>
              <a:rPr lang="en-CA" sz="1200" dirty="0" err="1"/>
              <a:t>:"http</a:t>
            </a:r>
            <a:r>
              <a:rPr lang="en-CA" sz="1200" dirty="0"/>
              <a:t>://json-schema.org/draft-04/schema#",</a:t>
            </a:r>
            <a:br>
              <a:rPr lang="en-CA" sz="1200" dirty="0"/>
            </a:br>
            <a:r>
              <a:rPr lang="en-CA" sz="1200" dirty="0"/>
              <a:t>   </a:t>
            </a:r>
            <a:r>
              <a:rPr lang="en-CA" sz="1200" b="1" dirty="0"/>
              <a:t>"</a:t>
            </a:r>
            <a:r>
              <a:rPr lang="en-CA" sz="1200" b="1" dirty="0" err="1"/>
              <a:t>title"</a:t>
            </a:r>
            <a:r>
              <a:rPr lang="en-CA" sz="1200" dirty="0" err="1"/>
              <a:t>:"VES</a:t>
            </a:r>
            <a:r>
              <a:rPr lang="en-CA" sz="1200" dirty="0"/>
              <a:t> Event Listener Common Event Format",</a:t>
            </a:r>
            <a:br>
              <a:rPr lang="en-CA" sz="1200" dirty="0"/>
            </a:br>
            <a:r>
              <a:rPr lang="en-CA" sz="1200" dirty="0"/>
              <a:t>   </a:t>
            </a:r>
            <a:r>
              <a:rPr lang="en-CA" sz="1200" b="1" dirty="0"/>
              <a:t>"</a:t>
            </a:r>
            <a:r>
              <a:rPr lang="en-CA" sz="1200" b="1" dirty="0" err="1"/>
              <a:t>type"</a:t>
            </a:r>
            <a:r>
              <a:rPr lang="en-CA" sz="1200" dirty="0" err="1"/>
              <a:t>:"object</a:t>
            </a:r>
            <a:r>
              <a:rPr lang="en-CA" sz="1200" dirty="0"/>
              <a:t>",</a:t>
            </a:r>
            <a:br>
              <a:rPr lang="en-CA" sz="1200" dirty="0"/>
            </a:br>
            <a:r>
              <a:rPr lang="en-CA" sz="1200" dirty="0"/>
              <a:t>   </a:t>
            </a:r>
            <a:r>
              <a:rPr lang="en-CA" sz="1200" b="1" dirty="0"/>
              <a:t>"properties"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</a:t>
            </a:r>
            <a:r>
              <a:rPr lang="en-CA" sz="1200" b="1" dirty="0"/>
              <a:t>"definitions"</a:t>
            </a:r>
            <a:r>
              <a:rPr lang="en-CA" sz="1200" dirty="0"/>
              <a:t>:{  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commonEventHeader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"event"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eventList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internalHeaderFields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hashMap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"perf3gppFields"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measDataCollection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measInfo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iMeasInfoId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measInfoId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iMeasTypes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measTypes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compactMeasValue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measValue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integerMeasResult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numberMeasResult</a:t>
            </a:r>
            <a:r>
              <a:rPr lang="en-CA" sz="1200" b="1" dirty="0"/>
              <a:t>"</a:t>
            </a:r>
            <a:r>
              <a:rPr lang="en-CA" sz="1200" dirty="0"/>
              <a:t>:{  },</a:t>
            </a:r>
            <a:br>
              <a:rPr lang="en-CA" sz="1200" dirty="0"/>
            </a:br>
            <a:r>
              <a:rPr lang="en-CA" sz="1200" dirty="0"/>
              <a:t>      </a:t>
            </a:r>
            <a:r>
              <a:rPr lang="en-CA" sz="1200" b="1" dirty="0"/>
              <a:t>"</a:t>
            </a:r>
            <a:r>
              <a:rPr lang="en-CA" sz="1200" b="1" dirty="0" err="1"/>
              <a:t>nullMeasResult</a:t>
            </a:r>
            <a:r>
              <a:rPr lang="en-CA" sz="1200" b="1" dirty="0"/>
              <a:t>"</a:t>
            </a:r>
            <a:r>
              <a:rPr lang="en-CA" sz="1200" dirty="0"/>
              <a:t>:{  }</a:t>
            </a:r>
            <a:br>
              <a:rPr lang="en-CA" sz="1200" dirty="0"/>
            </a:br>
            <a:r>
              <a:rPr lang="en-CA" sz="1200" dirty="0"/>
              <a:t>   }</a:t>
            </a:r>
            <a:br>
              <a:rPr lang="en-CA" sz="1200" dirty="0"/>
            </a:br>
            <a:r>
              <a:rPr lang="en-CA" sz="1200" dirty="0"/>
              <a:t>}</a:t>
            </a:r>
          </a:p>
          <a:p>
            <a:endParaRPr lang="en-CA" sz="12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43CA789-2E77-4D1E-BB76-36F94E6D45D8}"/>
              </a:ext>
            </a:extLst>
          </p:cNvPr>
          <p:cNvSpPr txBox="1">
            <a:spLocks/>
          </p:cNvSpPr>
          <p:nvPr/>
        </p:nvSpPr>
        <p:spPr>
          <a:xfrm>
            <a:off x="5821402" y="1669617"/>
            <a:ext cx="2277980" cy="510323"/>
          </a:xfrm>
          <a:prstGeom prst="roundRect">
            <a:avLst>
              <a:gd name="adj" fmla="val 50000"/>
            </a:avLst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CA" sz="2400" b="1" dirty="0"/>
              <a:t>Schema:</a:t>
            </a:r>
            <a:endParaRPr lang="en-IE" sz="2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232B4A-5605-4BAD-A060-8FDE0A167705}"/>
              </a:ext>
            </a:extLst>
          </p:cNvPr>
          <p:cNvSpPr/>
          <p:nvPr/>
        </p:nvSpPr>
        <p:spPr>
          <a:xfrm>
            <a:off x="7777747" y="569874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CA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https://developers.google.com/protocol-buffers/docs/proto3#json</a:t>
            </a:r>
            <a:endParaRPr lang="en-CA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CA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DDCEFF1-4CA9-4565-8320-7CE62729419F}"/>
              </a:ext>
            </a:extLst>
          </p:cNvPr>
          <p:cNvSpPr txBox="1">
            <a:spLocks/>
          </p:cNvSpPr>
          <p:nvPr/>
        </p:nvSpPr>
        <p:spPr>
          <a:xfrm>
            <a:off x="4985238" y="5474614"/>
            <a:ext cx="5058198" cy="510323"/>
          </a:xfrm>
          <a:prstGeom prst="roundRect">
            <a:avLst>
              <a:gd name="adj" fmla="val 50000"/>
            </a:avLst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200" dirty="0"/>
              <a:t>JSON schema updated to match </a:t>
            </a:r>
            <a:r>
              <a:rPr lang="en-CA" sz="1200" dirty="0" err="1"/>
              <a:t>rtPM</a:t>
            </a:r>
            <a:r>
              <a:rPr lang="en-CA" sz="1200" dirty="0"/>
              <a:t> proto as of 10-05, based on </a:t>
            </a:r>
            <a:r>
              <a:rPr lang="en-CA" sz="1200" b="1" dirty="0"/>
              <a:t>proto to json mapping as defined in:</a:t>
            </a:r>
            <a:endParaRPr lang="en-IE" sz="1200" b="1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E8A8A6F-1144-4ABB-8025-6856CB8CA0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453839"/>
              </p:ext>
            </p:extLst>
          </p:nvPr>
        </p:nvGraphicFramePr>
        <p:xfrm>
          <a:off x="6308783" y="2578361"/>
          <a:ext cx="1566863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Packager Shell Object" showAsIcon="1" r:id="rId5" imgW="1567440" imgH="439560" progId="Package">
                  <p:embed/>
                </p:oleObj>
              </mc:Choice>
              <mc:Fallback>
                <p:oleObj name="Packager Shell Object" showAsIcon="1" r:id="rId5" imgW="1567440" imgH="439560" progId="Packag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E8A8A6F-1144-4ABB-8025-6856CB8CA0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08783" y="2578361"/>
                        <a:ext cx="1566863" cy="43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44264AF-C0DA-4319-87DB-7F825E15629A}"/>
              </a:ext>
            </a:extLst>
          </p:cNvPr>
          <p:cNvSpPr txBox="1">
            <a:spLocks/>
          </p:cNvSpPr>
          <p:nvPr/>
        </p:nvSpPr>
        <p:spPr>
          <a:xfrm>
            <a:off x="7990333" y="2404075"/>
            <a:ext cx="5058198" cy="510323"/>
          </a:xfrm>
          <a:prstGeom prst="roundRect">
            <a:avLst>
              <a:gd name="adj" fmla="val 50000"/>
            </a:avLst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200" dirty="0"/>
              <a:t>Version proposed for Dublin, includes generic</a:t>
            </a:r>
            <a:br>
              <a:rPr lang="en-IE" sz="1200" b="1" dirty="0"/>
            </a:br>
            <a:r>
              <a:rPr lang="en-IE" sz="1200" b="1" dirty="0" err="1"/>
              <a:t>stringMeasResult</a:t>
            </a:r>
            <a:r>
              <a:rPr lang="en-IE" sz="1200" dirty="0"/>
              <a:t> to support vendor specified</a:t>
            </a:r>
            <a:br>
              <a:rPr lang="en-IE" sz="1200" dirty="0"/>
            </a:br>
            <a:r>
              <a:rPr lang="en-IE" sz="1200" dirty="0"/>
              <a:t>counter types.</a:t>
            </a:r>
          </a:p>
        </p:txBody>
      </p:sp>
    </p:spTree>
    <p:extLst>
      <p:ext uri="{BB962C8B-B14F-4D97-AF65-F5344CB8AC3E}">
        <p14:creationId xmlns:p14="http://schemas.microsoft.com/office/powerpoint/2010/main" val="1558663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PM Dictionary support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PM Dictionary artifact proposed for Dublin (Nokia </a:t>
            </a:r>
            <a:r>
              <a:rPr lang="en-US" sz="2400" dirty="0" err="1"/>
              <a:t>contrib</a:t>
            </a:r>
            <a:r>
              <a:rPr lang="en-US" sz="2400" dirty="0"/>
              <a:t>)</a:t>
            </a:r>
          </a:p>
          <a:p>
            <a:pPr lvl="1"/>
            <a:r>
              <a:rPr lang="en-US" sz="2000" dirty="0">
                <a:ea typeface="Nokia Pure Text Light" panose="020B0304040602060303" pitchFamily="34" charset="0"/>
                <a:cs typeface="Nokia Pure Text Light" panose="020B0304040602060303" pitchFamily="34" charset="0"/>
              </a:rPr>
              <a:t>PM Dictionary p</a:t>
            </a:r>
            <a:r>
              <a:rPr lang="en-US" sz="2000" dirty="0"/>
              <a:t>rovides </a:t>
            </a:r>
            <a:r>
              <a:rPr lang="en-US" sz="2000" dirty="0">
                <a:cs typeface="Arial"/>
              </a:rPr>
              <a:t>detailed information about each Measurement that a NF produces, including Measurement Name, Measurement Family, Measured Object Class, Description, Collection Method, Value Ranges, Unit of Measure, Triggering Conditions and other information.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common schema for the PM Dictionary is used by each vendor</a:t>
            </a:r>
          </a:p>
          <a:p>
            <a:pPr lvl="1"/>
            <a:r>
              <a:rPr lang="en-US" sz="2000" dirty="0"/>
              <a:t>PM Dictionary to be included in PNF Package</a:t>
            </a:r>
          </a:p>
          <a:p>
            <a:pPr lvl="1"/>
            <a:endParaRPr lang="en-US" sz="2000" dirty="0"/>
          </a:p>
          <a:p>
            <a:r>
              <a:rPr lang="en-US" sz="2400" dirty="0"/>
              <a:t>For Bulk PM, the PM Dictionaries are  used to allow service designer to select which PM Counters they want mapped to VES PM Events</a:t>
            </a:r>
          </a:p>
          <a:p>
            <a:pPr lvl="1"/>
            <a:r>
              <a:rPr lang="en-US" sz="2000" dirty="0"/>
              <a:t>e.g. PM Dictionaries used during service definition to create the 3GPP PM Mapper configuration needed at instantiation</a:t>
            </a:r>
          </a:p>
          <a:p>
            <a:pPr lvl="1"/>
            <a:endParaRPr lang="en-US" sz="2400" dirty="0"/>
          </a:p>
          <a:p>
            <a:r>
              <a:rPr lang="en-US" sz="2400" dirty="0"/>
              <a:t>Further information:  </a:t>
            </a:r>
            <a:r>
              <a:rPr lang="en-US" sz="2400" dirty="0">
                <a:hlinkClick r:id="rId2"/>
              </a:rPr>
              <a:t>5G - FM Meta Data / 5G - PM Dictionary</a:t>
            </a:r>
            <a:endParaRPr lang="en-US" sz="24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9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CA" dirty="0"/>
              <a:t>Improve DFC file collection robustness, i.e. missed collection handling</a:t>
            </a:r>
          </a:p>
          <a:p>
            <a:pPr lvl="1"/>
            <a:r>
              <a:rPr lang="en-CA" dirty="0"/>
              <a:t>In Casablanca </a:t>
            </a:r>
            <a:r>
              <a:rPr lang="en-CA" dirty="0" err="1"/>
              <a:t>xNF</a:t>
            </a:r>
            <a:r>
              <a:rPr lang="en-CA" dirty="0"/>
              <a:t> are required to send only </a:t>
            </a:r>
            <a:r>
              <a:rPr lang="en-CA" u="sng" dirty="0"/>
              <a:t>new</a:t>
            </a:r>
            <a:r>
              <a:rPr lang="en-CA" dirty="0"/>
              <a:t> files available for collection in the </a:t>
            </a:r>
            <a:r>
              <a:rPr lang="en-CA" dirty="0" err="1"/>
              <a:t>fileReady</a:t>
            </a:r>
            <a:r>
              <a:rPr lang="en-CA" dirty="0"/>
              <a:t> notification.  As a result, files may be potentially missed e.g. if a </a:t>
            </a:r>
            <a:r>
              <a:rPr lang="en-CA" dirty="0" err="1"/>
              <a:t>fileReady</a:t>
            </a:r>
            <a:r>
              <a:rPr lang="en-CA" dirty="0"/>
              <a:t> message is lost</a:t>
            </a:r>
          </a:p>
          <a:p>
            <a:pPr lvl="1"/>
            <a:r>
              <a:rPr lang="en-CA" dirty="0" err="1"/>
              <a:t>fileReady</a:t>
            </a:r>
            <a:r>
              <a:rPr lang="en-CA" dirty="0"/>
              <a:t> notification update: recommend that as long as a file is still available on the </a:t>
            </a:r>
            <a:r>
              <a:rPr lang="en-CA" dirty="0" err="1"/>
              <a:t>xNF</a:t>
            </a:r>
            <a:r>
              <a:rPr lang="en-CA" dirty="0"/>
              <a:t> it should be included in the </a:t>
            </a:r>
            <a:r>
              <a:rPr lang="en-CA" dirty="0" err="1"/>
              <a:t>fileReady</a:t>
            </a:r>
            <a:r>
              <a:rPr lang="en-CA" dirty="0"/>
              <a:t> notification</a:t>
            </a:r>
          </a:p>
          <a:p>
            <a:pPr lvl="2"/>
            <a:r>
              <a:rPr lang="en-CA" dirty="0"/>
              <a:t>do not propose change to </a:t>
            </a:r>
            <a:r>
              <a:rPr lang="en-CA" dirty="0" err="1"/>
              <a:t>fileReady</a:t>
            </a:r>
            <a:r>
              <a:rPr lang="en-CA" dirty="0"/>
              <a:t> message, only the contents</a:t>
            </a:r>
          </a:p>
          <a:p>
            <a:pPr lvl="1"/>
            <a:r>
              <a:rPr lang="en-CA" dirty="0" err="1"/>
              <a:t>xNF</a:t>
            </a:r>
            <a:r>
              <a:rPr lang="en-CA" dirty="0"/>
              <a:t> which sends only new files in the </a:t>
            </a:r>
            <a:r>
              <a:rPr lang="en-CA" dirty="0" err="1"/>
              <a:t>fileReady</a:t>
            </a:r>
            <a:r>
              <a:rPr lang="en-CA" dirty="0"/>
              <a:t> still works, but will not benefit from the enhanced handling at DFC</a:t>
            </a:r>
          </a:p>
          <a:p>
            <a:pPr lvl="2"/>
            <a:r>
              <a:rPr lang="en-CA" dirty="0"/>
              <a:t>add new VNF req to define the improved handling</a:t>
            </a:r>
          </a:p>
          <a:p>
            <a:pPr lvl="1"/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344F753-3FC1-4B4A-BA73-58F4FFF80ED4}"/>
              </a:ext>
            </a:extLst>
          </p:cNvPr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Datafile Collector Enhancements</a:t>
            </a:r>
          </a:p>
        </p:txBody>
      </p:sp>
    </p:spTree>
    <p:extLst>
      <p:ext uri="{BB962C8B-B14F-4D97-AF65-F5344CB8AC3E}">
        <p14:creationId xmlns:p14="http://schemas.microsoft.com/office/powerpoint/2010/main" val="17893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7608</TotalTime>
  <Words>1077</Words>
  <Application>Microsoft Office PowerPoint</Application>
  <PresentationFormat>Widescreen</PresentationFormat>
  <Paragraphs>211</Paragraphs>
  <Slides>12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DengXian</vt:lpstr>
      <vt:lpstr>.AppleSystemUIFont</vt:lpstr>
      <vt:lpstr>Arial</vt:lpstr>
      <vt:lpstr>Calibri</vt:lpstr>
      <vt:lpstr>Nokia Pure Text Light</vt:lpstr>
      <vt:lpstr>Office Theme</vt:lpstr>
      <vt:lpstr>Wordpad Document</vt:lpstr>
      <vt:lpstr>Packager Shell Object</vt:lpstr>
      <vt:lpstr>Package</vt:lpstr>
      <vt:lpstr>5G Use Case Proposal for Dublin - Bulk PM</vt:lpstr>
      <vt:lpstr>Overview - Casablanca</vt:lpstr>
      <vt:lpstr>Overview – Dublin</vt:lpstr>
      <vt:lpstr>PM related Use Cases</vt:lpstr>
      <vt:lpstr>PowerPoint Presentation</vt:lpstr>
      <vt:lpstr>3GPP PM Mapper microservice (Dublin perf3gpp domain specific interactions)</vt:lpstr>
      <vt:lpstr>pmMeasResult event schema (json)</vt:lpstr>
      <vt:lpstr>PM Dictionary support</vt:lpstr>
      <vt:lpstr>PowerPoint Presentation</vt:lpstr>
      <vt:lpstr>DMaaP Data Router Enhancements</vt:lpstr>
      <vt:lpstr>3GPP PM Mapper microservice (consumer specified content encoding)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 Malm</dc:creator>
  <cp:lastModifiedBy>Mark Scott</cp:lastModifiedBy>
  <cp:revision>398</cp:revision>
  <cp:lastPrinted>2017-09-21T21:17:08Z</cp:lastPrinted>
  <dcterms:created xsi:type="dcterms:W3CDTF">2017-02-27T16:23:08Z</dcterms:created>
  <dcterms:modified xsi:type="dcterms:W3CDTF">2018-12-06T16:39:15Z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