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sldIdLst>
    <p:sldId id="257" r:id="rId2"/>
    <p:sldId id="267" r:id="rId3"/>
    <p:sldId id="266" r:id="rId4"/>
    <p:sldId id="264" r:id="rId5"/>
    <p:sldId id="268" r:id="rId6"/>
    <p:sldId id="272" r:id="rId7"/>
    <p:sldId id="273" r:id="rId8"/>
    <p:sldId id="27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029" autoAdjust="0"/>
    <p:restoredTop sz="94660"/>
  </p:normalViewPr>
  <p:slideViewPr>
    <p:cSldViewPr snapToGrid="0">
      <p:cViewPr varScale="1">
        <p:scale>
          <a:sx n="85" d="100"/>
          <a:sy n="85" d="100"/>
        </p:scale>
        <p:origin x="108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089297"/>
      </p:ext>
    </p:extLst>
  </p:cSld>
  <p:clrMapOvr>
    <a:masterClrMapping/>
  </p:clrMapOvr>
  <p:transition>
    <p:wipe dir="r"/>
  </p:transition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175F07CB-D807-4A71-BC45-70664C79695F}" type="datetimeFigureOut">
              <a:rPr lang="en-US" smtClean="0"/>
              <a:t>6/28/2018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C0396397-57C5-45E8-82C1-E541BA26C9B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770709"/>
      </p:ext>
    </p:extLst>
  </p:cSld>
  <p:clrMapOvr>
    <a:masterClrMapping/>
  </p:clrMapOvr>
  <p:transition>
    <p:wipe dir="r"/>
  </p:transition>
  <p:hf sldNum="0"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175F07CB-D807-4A71-BC45-70664C79695F}" type="datetimeFigureOut">
              <a:rPr lang="en-US" smtClean="0"/>
              <a:t>6/28/2018</a:t>
            </a:fld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C0396397-57C5-45E8-82C1-E541BA26C9B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62909872"/>
      </p:ext>
    </p:extLst>
  </p:cSld>
  <p:clrMapOvr>
    <a:masterClrMapping/>
  </p:clrMapOvr>
  <p:transition>
    <p:wipe dir="r"/>
  </p:transition>
  <p:hf sldNum="0"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570019"/>
      </p:ext>
    </p:extLst>
  </p:cSld>
  <p:clrMapOvr>
    <a:masterClrMapping/>
  </p:clrMapOvr>
  <p:transition>
    <p:wipe dir="r"/>
  </p:transition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F07CB-D807-4A71-BC45-70664C79695F}" type="datetimeFigureOut">
              <a:rPr lang="en-US" smtClean="0"/>
              <a:t>6/28/2018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96397-57C5-45E8-82C1-E541BA26C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413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ridge4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ltGray">
          <a:xfrm>
            <a:off x="2117" y="1"/>
            <a:ext cx="3929163" cy="1071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1" descr="Mahindra Logo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gray">
          <a:xfrm>
            <a:off x="9395012" y="467287"/>
            <a:ext cx="1960277" cy="406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40023230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8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75F07CB-D807-4A71-BC45-70664C79695F}" type="datetimeFigureOut">
              <a:rPr lang="en-US" smtClean="0"/>
              <a:t>6/28/2018</a:t>
            </a:fld>
            <a:endParaRPr lang="en-US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0396397-57C5-45E8-82C1-E541BA26C9B5}" type="slidenum">
              <a:rPr lang="en-US" smtClean="0"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/>
        </p:nvPicPr>
        <p:blipFill rotWithShape="1">
          <a:blip r:embed="rId10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123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60" r:id="rId6"/>
  </p:sldLayoutIdLst>
  <p:transition>
    <p:wipe dir="r"/>
  </p:transition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Box 60"/>
          <p:cNvSpPr txBox="1"/>
          <p:nvPr/>
        </p:nvSpPr>
        <p:spPr>
          <a:xfrm>
            <a:off x="3254050" y="2542226"/>
            <a:ext cx="55089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ndara" panose="020E0502030303020204" pitchFamily="34" charset="0"/>
                <a:ea typeface="+mn-ea"/>
                <a:cs typeface="+mn-cs"/>
              </a:rPr>
              <a:t>VES Universal Mapper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75000"/>
                </a:srgbClr>
              </a:solidFill>
              <a:effectLst/>
              <a:uLnTx/>
              <a:uFillTx/>
              <a:latin typeface="Candara" panose="020E0502030303020204" pitchFamily="34" charset="0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54050" y="3569838"/>
            <a:ext cx="55089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ndara" panose="020E0502030303020204" pitchFamily="34" charset="0"/>
                <a:ea typeface="+mn-ea"/>
                <a:cs typeface="+mn-cs"/>
              </a:rPr>
              <a:t>High level Solution</a:t>
            </a:r>
            <a:r>
              <a:rPr kumimoji="0" lang="en-US" sz="2800" b="1" i="0" u="none" strike="noStrike" kern="1200" cap="none" spc="0" normalizeH="0" noProof="0" dirty="0" smtClean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ndara" panose="020E0502030303020204" pitchFamily="34" charset="0"/>
                <a:ea typeface="+mn-ea"/>
                <a:cs typeface="+mn-cs"/>
              </a:rPr>
              <a:t>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ndara" panose="020E0502030303020204" pitchFamily="34" charset="0"/>
                <a:ea typeface="+mn-ea"/>
                <a:cs typeface="+mn-cs"/>
              </a:rPr>
              <a:t>Design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75000"/>
                </a:srgbClr>
              </a:solidFill>
              <a:effectLst/>
              <a:uLnTx/>
              <a:uFillTx/>
              <a:latin typeface="Candara" panose="020E0502030303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898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20">
            <a:extLst>
              <a:ext uri="{FF2B5EF4-FFF2-40B4-BE49-F238E27FC236}">
                <a16:creationId xmlns:a16="http://schemas.microsoft.com/office/drawing/2014/main" id="{471E538C-62D5-49A7-B943-8F8F1C4D200E}"/>
              </a:ext>
            </a:extLst>
          </p:cNvPr>
          <p:cNvSpPr/>
          <p:nvPr/>
        </p:nvSpPr>
        <p:spPr>
          <a:xfrm>
            <a:off x="8102991" y="1832582"/>
            <a:ext cx="3660091" cy="4118052"/>
          </a:xfrm>
          <a:prstGeom prst="roundRect">
            <a:avLst/>
          </a:prstGeom>
          <a:gradFill>
            <a:gsLst>
              <a:gs pos="0">
                <a:schemeClr val="accent1"/>
              </a:gs>
              <a:gs pos="74000">
                <a:schemeClr val="accent1">
                  <a:alpha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25">
            <a:extLst>
              <a:ext uri="{FF2B5EF4-FFF2-40B4-BE49-F238E27FC236}">
                <a16:creationId xmlns:a16="http://schemas.microsoft.com/office/drawing/2014/main" id="{1B1C32FB-C4AF-4667-AD62-53A3BDE8DAD3}"/>
              </a:ext>
            </a:extLst>
          </p:cNvPr>
          <p:cNvSpPr/>
          <p:nvPr/>
        </p:nvSpPr>
        <p:spPr>
          <a:xfrm>
            <a:off x="391404" y="1828214"/>
            <a:ext cx="3660091" cy="4122420"/>
          </a:xfrm>
          <a:prstGeom prst="roundRect">
            <a:avLst/>
          </a:pr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D499B3F-0B05-4CA5-8719-C5A773B7A38B}"/>
              </a:ext>
            </a:extLst>
          </p:cNvPr>
          <p:cNvSpPr txBox="1"/>
          <p:nvPr/>
        </p:nvSpPr>
        <p:spPr>
          <a:xfrm>
            <a:off x="737947" y="3479734"/>
            <a:ext cx="27701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ndara" panose="020E0502030303020204" pitchFamily="34" charset="0"/>
                <a:cs typeface="Browallia New" panose="020B0604020202020204" pitchFamily="34" charset="-34"/>
              </a:rPr>
              <a:t>PROBLEM </a:t>
            </a:r>
          </a:p>
        </p:txBody>
      </p:sp>
      <p:sp>
        <p:nvSpPr>
          <p:cNvPr id="8" name="Rounded Rectangle 26">
            <a:extLst>
              <a:ext uri="{FF2B5EF4-FFF2-40B4-BE49-F238E27FC236}">
                <a16:creationId xmlns:a16="http://schemas.microsoft.com/office/drawing/2014/main" id="{A0AE128B-B8E8-491A-BF7B-A8602CA45939}"/>
              </a:ext>
            </a:extLst>
          </p:cNvPr>
          <p:cNvSpPr/>
          <p:nvPr/>
        </p:nvSpPr>
        <p:spPr>
          <a:xfrm>
            <a:off x="4265954" y="1828213"/>
            <a:ext cx="3660091" cy="4122421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7B06C2-988E-480B-BF55-4A45B27336FA}"/>
              </a:ext>
            </a:extLst>
          </p:cNvPr>
          <p:cNvSpPr txBox="1"/>
          <p:nvPr/>
        </p:nvSpPr>
        <p:spPr>
          <a:xfrm>
            <a:off x="737947" y="4113125"/>
            <a:ext cx="296700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>
                <a:solidFill>
                  <a:schemeClr val="bg1"/>
                </a:solidFill>
                <a:latin typeface="Candara" panose="020E0502030303020204" pitchFamily="34" charset="0"/>
                <a:cs typeface="Browallia New" panose="020B0604020202020204" pitchFamily="34" charset="-34"/>
              </a:rPr>
              <a:t>Different VNF vendors generates event and telemetry data in different formats. Out of the box all VNF vendors may not support ONAP VES format. 	 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E09B0CC-946B-43E2-AA24-EF91BE5AA495}"/>
              </a:ext>
            </a:extLst>
          </p:cNvPr>
          <p:cNvCxnSpPr/>
          <p:nvPr/>
        </p:nvCxnSpPr>
        <p:spPr>
          <a:xfrm flipV="1">
            <a:off x="990867" y="3975382"/>
            <a:ext cx="2461161" cy="1406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59D7BD5A-F4D9-4B14-B0A8-56E2A87F7C9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3225" y="1718312"/>
            <a:ext cx="2142873" cy="214287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EC0D64A-C201-4DAD-B2E9-E161C2FBE6B6}"/>
              </a:ext>
            </a:extLst>
          </p:cNvPr>
          <p:cNvSpPr txBox="1"/>
          <p:nvPr/>
        </p:nvSpPr>
        <p:spPr>
          <a:xfrm>
            <a:off x="4685142" y="3477460"/>
            <a:ext cx="27701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ndara" panose="020E0502030303020204" pitchFamily="34" charset="0"/>
                <a:cs typeface="Browallia New" panose="020B0604020202020204" pitchFamily="34" charset="-34"/>
              </a:rPr>
              <a:t>SOLUTION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94BC104-BD4C-4802-8C87-676D8B59C970}"/>
              </a:ext>
            </a:extLst>
          </p:cNvPr>
          <p:cNvSpPr txBox="1"/>
          <p:nvPr/>
        </p:nvSpPr>
        <p:spPr>
          <a:xfrm>
            <a:off x="8547968" y="3477460"/>
            <a:ext cx="27701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ndara" panose="020E0502030303020204" pitchFamily="34" charset="0"/>
                <a:cs typeface="Browallia New" panose="020B0604020202020204" pitchFamily="34" charset="-34"/>
              </a:rPr>
              <a:t>BUSINESS BENEFIT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E469D44-6591-4275-AF79-E8B92395D581}"/>
              </a:ext>
            </a:extLst>
          </p:cNvPr>
          <p:cNvCxnSpPr/>
          <p:nvPr/>
        </p:nvCxnSpPr>
        <p:spPr>
          <a:xfrm flipV="1">
            <a:off x="4865416" y="3955096"/>
            <a:ext cx="2461161" cy="1406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DEFAC48-8A7E-488F-8304-F644FC1F53BF}"/>
              </a:ext>
            </a:extLst>
          </p:cNvPr>
          <p:cNvCxnSpPr/>
          <p:nvPr/>
        </p:nvCxnSpPr>
        <p:spPr>
          <a:xfrm flipV="1">
            <a:off x="8702453" y="3962130"/>
            <a:ext cx="2461161" cy="1406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7C8C41DE-DDBA-4270-9E3F-0EF39343495F}"/>
              </a:ext>
            </a:extLst>
          </p:cNvPr>
          <p:cNvSpPr txBox="1"/>
          <p:nvPr/>
        </p:nvSpPr>
        <p:spPr>
          <a:xfrm>
            <a:off x="4612496" y="4113125"/>
            <a:ext cx="296700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>
                <a:solidFill>
                  <a:schemeClr val="bg1"/>
                </a:solidFill>
                <a:latin typeface="Candara" panose="020E0502030303020204" pitchFamily="34" charset="0"/>
                <a:cs typeface="Browallia New" panose="020B0604020202020204" pitchFamily="34" charset="-34"/>
              </a:rPr>
              <a:t>A generic adapter which can convert different formats of event and telemetry data to VES format which is needed by ONAP.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FCAE2CE-7335-4AEA-965E-58F7877731A9}"/>
              </a:ext>
            </a:extLst>
          </p:cNvPr>
          <p:cNvSpPr txBox="1"/>
          <p:nvPr/>
        </p:nvSpPr>
        <p:spPr>
          <a:xfrm>
            <a:off x="8547968" y="4113124"/>
            <a:ext cx="296700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>
                <a:solidFill>
                  <a:schemeClr val="bg1"/>
                </a:solidFill>
                <a:latin typeface="Candara" panose="020E0502030303020204" pitchFamily="34" charset="0"/>
                <a:cs typeface="Browallia New" panose="020B0604020202020204" pitchFamily="34" charset="-34"/>
              </a:rPr>
              <a:t>VES </a:t>
            </a:r>
            <a:r>
              <a:rPr lang="en-US" sz="1600" dirty="0" smtClean="0">
                <a:solidFill>
                  <a:schemeClr val="bg1"/>
                </a:solidFill>
                <a:latin typeface="Candara" panose="020E0502030303020204" pitchFamily="34" charset="0"/>
                <a:cs typeface="Browallia New" panose="020B0604020202020204" pitchFamily="34" charset="-34"/>
              </a:rPr>
              <a:t>Universal Mapper </a:t>
            </a:r>
            <a:r>
              <a:rPr lang="en-US" sz="1600" dirty="0">
                <a:solidFill>
                  <a:schemeClr val="bg1"/>
                </a:solidFill>
                <a:latin typeface="Candara" panose="020E0502030303020204" pitchFamily="34" charset="0"/>
                <a:cs typeface="Browallia New" panose="020B0604020202020204" pitchFamily="34" charset="-34"/>
              </a:rPr>
              <a:t>makes all VNF’s ONAP compatible which will enable rapid VNF onboarding and reduced time to market leading to increased revenue generation.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92A1FE1-D0D4-4D62-835D-F348B617962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6204" y="1997154"/>
            <a:ext cx="1453658" cy="145365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3E9834A-787E-4F5A-87E3-BA80C42292F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1018" y="2095304"/>
            <a:ext cx="1303989" cy="1303989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-823836" y="424147"/>
            <a:ext cx="55089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rPr>
              <a:t>VES Universal</a:t>
            </a:r>
            <a:r>
              <a:rPr kumimoji="0" lang="en-US" sz="28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rPr>
              <a:t> Mapper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608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82702" y="926901"/>
            <a:ext cx="546640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cs typeface="Browallia New" panose="020B0604020202020204" pitchFamily="34" charset="-34"/>
              </a:rPr>
              <a:t>All SNMP traps received by the SNMP Trap receiver are </a:t>
            </a:r>
            <a:r>
              <a:rPr lang="en-US" sz="1600" dirty="0" err="1" smtClean="0">
                <a:solidFill>
                  <a:schemeClr val="accent1">
                    <a:lumMod val="50000"/>
                  </a:schemeClr>
                </a:solidFill>
                <a:cs typeface="Browallia New" panose="020B0604020202020204" pitchFamily="34" charset="-34"/>
              </a:rPr>
              <a:t>coverted</a:t>
            </a: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cs typeface="Browallia New" panose="020B0604020202020204" pitchFamily="34" charset="-34"/>
              </a:rPr>
              <a:t> to </a:t>
            </a:r>
            <a:r>
              <a:rPr lang="en-US" sz="1600" dirty="0" err="1" smtClean="0">
                <a:solidFill>
                  <a:schemeClr val="accent1">
                    <a:lumMod val="50000"/>
                  </a:schemeClr>
                </a:solidFill>
                <a:cs typeface="Browallia New" panose="020B0604020202020204" pitchFamily="34" charset="-34"/>
              </a:rPr>
              <a:t>json</a:t>
            </a: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cs typeface="Browallia New" panose="020B0604020202020204" pitchFamily="34" charset="-34"/>
              </a:rPr>
              <a:t> and pushed to </a:t>
            </a:r>
            <a:r>
              <a:rPr lang="en-US" sz="1600" dirty="0" err="1" smtClean="0">
                <a:solidFill>
                  <a:schemeClr val="accent1">
                    <a:lumMod val="50000"/>
                  </a:schemeClr>
                </a:solidFill>
                <a:cs typeface="Browallia New" panose="020B0604020202020204" pitchFamily="34" charset="-34"/>
              </a:rPr>
              <a:t>DMaaP</a:t>
            </a: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cs typeface="Browallia New" panose="020B0604020202020204" pitchFamily="34" charset="-34"/>
              </a:rPr>
              <a:t> by trap receiver.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cs typeface="Browallia New" panose="020B0604020202020204" pitchFamily="34" charset="-34"/>
              </a:rPr>
              <a:t>The Universal VES Adapter micro service will subscribe to the SNMP traps topic from </a:t>
            </a:r>
            <a:r>
              <a:rPr lang="en-US" sz="1600" dirty="0" err="1" smtClean="0">
                <a:solidFill>
                  <a:schemeClr val="accent1">
                    <a:lumMod val="50000"/>
                  </a:schemeClr>
                </a:solidFill>
                <a:cs typeface="Browallia New" panose="020B0604020202020204" pitchFamily="34" charset="-34"/>
              </a:rPr>
              <a:t>DMaaP</a:t>
            </a: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cs typeface="Browallia New" panose="020B0604020202020204" pitchFamily="34" charset="-34"/>
              </a:rPr>
              <a:t> queue. </a:t>
            </a:r>
            <a:endParaRPr lang="en-US" sz="1600" dirty="0">
              <a:solidFill>
                <a:schemeClr val="accent1">
                  <a:lumMod val="50000"/>
                </a:schemeClr>
              </a:solidFill>
              <a:cs typeface="Browallia New" panose="020B0604020202020204" pitchFamily="34" charset="-34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cs typeface="Browallia New" panose="020B0604020202020204" pitchFamily="34" charset="-34"/>
              </a:rPr>
              <a:t>Each SNMP trap processor micro service will parse the 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cs typeface="Browallia New" panose="020B0604020202020204" pitchFamily="34" charset="-34"/>
              </a:rPr>
              <a:t>system object id , generic and specific tarp id’s present in the SNMP Trap </a:t>
            </a: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cs typeface="Browallia New" panose="020B0604020202020204" pitchFamily="34" charset="-34"/>
              </a:rPr>
              <a:t>and if they match the id’s they are processing, it will further process the trap else drop the trap.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cs typeface="Browallia New" panose="020B0604020202020204" pitchFamily="34" charset="-34"/>
              </a:rPr>
              <a:t>The Universal VES Adapter will then pick up the corresponding mapping file from repository for each trap by using the system object id as identifier.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cs typeface="Browallia New" panose="020B0604020202020204" pitchFamily="34" charset="-34"/>
              </a:rPr>
              <a:t>The 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cs typeface="Browallia New" panose="020B0604020202020204" pitchFamily="34" charset="-34"/>
              </a:rPr>
              <a:t>Universal VES Adapter will </a:t>
            </a: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cs typeface="Browallia New" panose="020B0604020202020204" pitchFamily="34" charset="-34"/>
              </a:rPr>
              <a:t>use the mappings from the mapping file and creates the VES object for the corresponding trap.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cs typeface="Browallia New" panose="020B0604020202020204" pitchFamily="34" charset="-34"/>
              </a:rPr>
              <a:t>For 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cs typeface="Browallia New" panose="020B0604020202020204" pitchFamily="34" charset="-34"/>
              </a:rPr>
              <a:t>SNMP Traps for which no mapping file is identified, a default mapping file is used </a:t>
            </a: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cs typeface="Browallia New" panose="020B0604020202020204" pitchFamily="34" charset="-34"/>
              </a:rPr>
              <a:t>with generic mappings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cs typeface="Browallia New" panose="020B0604020202020204" pitchFamily="34" charset="-34"/>
              </a:rPr>
              <a:t> </a:t>
            </a: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cs typeface="Browallia New" panose="020B0604020202020204" pitchFamily="34" charset="-34"/>
              </a:rPr>
              <a:t>to create the VES object.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chemeClr val="accent1">
                    <a:lumMod val="50000"/>
                  </a:schemeClr>
                </a:solidFill>
                <a:cs typeface="Browallia New" panose="020B0604020202020204" pitchFamily="34" charset="-34"/>
              </a:rPr>
              <a:t>The VES formatted Event will be then publish to the specific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  <a:cs typeface="Browallia New" panose="020B0604020202020204" pitchFamily="34" charset="-34"/>
              </a:rPr>
              <a:t>DMaaP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cs typeface="Browallia New" panose="020B0604020202020204" pitchFamily="34" charset="-34"/>
              </a:rPr>
              <a:t> </a:t>
            </a:r>
            <a:r>
              <a:rPr lang="en-US" sz="1600">
                <a:solidFill>
                  <a:schemeClr val="accent1">
                    <a:lumMod val="50000"/>
                  </a:schemeClr>
                </a:solidFill>
                <a:cs typeface="Browallia New" panose="020B0604020202020204" pitchFamily="34" charset="-34"/>
              </a:rPr>
              <a:t>topic</a:t>
            </a:r>
            <a:r>
              <a:rPr lang="en-US" sz="1600" smtClean="0">
                <a:solidFill>
                  <a:schemeClr val="accent1">
                    <a:lumMod val="50000"/>
                  </a:schemeClr>
                </a:solidFill>
                <a:cs typeface="Browallia New" panose="020B0604020202020204" pitchFamily="34" charset="-34"/>
              </a:rPr>
              <a:t>.</a:t>
            </a:r>
            <a:endParaRPr lang="en-US" sz="1600" dirty="0" smtClean="0">
              <a:solidFill>
                <a:schemeClr val="accent1">
                  <a:lumMod val="50000"/>
                </a:schemeClr>
              </a:solidFill>
              <a:cs typeface="Browallia New" panose="020B0604020202020204" pitchFamily="34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6148" y="465236"/>
            <a:ext cx="51541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Universal VES </a:t>
            </a:r>
            <a:r>
              <a:rPr lang="en-US" sz="2400" b="1" dirty="0" smtClean="0">
                <a:solidFill>
                  <a:schemeClr val="bg1"/>
                </a:solidFill>
              </a:rPr>
              <a:t>Mapper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5277245" y="1195668"/>
            <a:ext cx="4702628" cy="4646173"/>
          </a:xfrm>
          <a:prstGeom prst="round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121809" y="1929269"/>
            <a:ext cx="1883570" cy="286497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377405" y="5438404"/>
            <a:ext cx="2664822" cy="330198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DMaaP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699252" y="2222771"/>
            <a:ext cx="1849654" cy="286497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lowchart: Magnetic Disk 10"/>
          <p:cNvSpPr/>
          <p:nvPr/>
        </p:nvSpPr>
        <p:spPr>
          <a:xfrm>
            <a:off x="10422597" y="3628678"/>
            <a:ext cx="1291046" cy="1116209"/>
          </a:xfrm>
          <a:prstGeom prst="flowChartMagneticDisk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Cache DB</a:t>
            </a:r>
            <a:endParaRPr lang="en-US" dirty="0"/>
          </a:p>
        </p:txBody>
      </p:sp>
      <p:sp>
        <p:nvSpPr>
          <p:cNvPr id="12" name="Flowchart: Magnetic Disk 11"/>
          <p:cNvSpPr/>
          <p:nvPr/>
        </p:nvSpPr>
        <p:spPr>
          <a:xfrm>
            <a:off x="10457243" y="2103459"/>
            <a:ext cx="1291046" cy="1050712"/>
          </a:xfrm>
          <a:prstGeom prst="flowChartMagneticDisk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Persistent DB</a:t>
            </a:r>
            <a:endParaRPr lang="en-US" dirty="0"/>
          </a:p>
        </p:txBody>
      </p:sp>
      <p:sp>
        <p:nvSpPr>
          <p:cNvPr id="13" name="Left-Right Arrow 12"/>
          <p:cNvSpPr/>
          <p:nvPr/>
        </p:nvSpPr>
        <p:spPr>
          <a:xfrm>
            <a:off x="9761481" y="3282012"/>
            <a:ext cx="436785" cy="314242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Up-Down Arrow 13"/>
          <p:cNvSpPr/>
          <p:nvPr/>
        </p:nvSpPr>
        <p:spPr>
          <a:xfrm>
            <a:off x="10910362" y="3193226"/>
            <a:ext cx="311161" cy="445573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5909293" y="4381147"/>
            <a:ext cx="1389018" cy="5649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Trap Parser</a:t>
            </a:r>
            <a:endParaRPr lang="en-US" sz="1600" dirty="0"/>
          </a:p>
        </p:txBody>
      </p:sp>
      <p:sp>
        <p:nvSpPr>
          <p:cNvPr id="16" name="Rounded Rectangle 15"/>
          <p:cNvSpPr/>
          <p:nvPr/>
        </p:nvSpPr>
        <p:spPr>
          <a:xfrm>
            <a:off x="5927237" y="3688552"/>
            <a:ext cx="1389018" cy="5977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Identify the mapping file</a:t>
            </a:r>
            <a:endParaRPr lang="en-US" sz="1400" dirty="0"/>
          </a:p>
        </p:txBody>
      </p:sp>
      <p:sp>
        <p:nvSpPr>
          <p:cNvPr id="17" name="Rounded Rectangle 16"/>
          <p:cNvSpPr/>
          <p:nvPr/>
        </p:nvSpPr>
        <p:spPr>
          <a:xfrm>
            <a:off x="5909293" y="3005015"/>
            <a:ext cx="1389018" cy="5660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Create</a:t>
            </a:r>
            <a:r>
              <a:rPr lang="en-US" sz="1400" dirty="0" smtClean="0"/>
              <a:t> </a:t>
            </a:r>
            <a:r>
              <a:rPr lang="en-US" sz="1400" dirty="0"/>
              <a:t>VES</a:t>
            </a:r>
            <a:r>
              <a:rPr lang="en-US" sz="1400" dirty="0" smtClean="0"/>
              <a:t> </a:t>
            </a:r>
            <a:r>
              <a:rPr lang="en-US" sz="1400" dirty="0"/>
              <a:t>JSON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5926373" y="2318205"/>
            <a:ext cx="1389018" cy="54443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Push To DMaap</a:t>
            </a:r>
            <a:endParaRPr lang="en-US" sz="1400" dirty="0"/>
          </a:p>
        </p:txBody>
      </p:sp>
      <p:sp>
        <p:nvSpPr>
          <p:cNvPr id="19" name="Rounded Rectangle 18"/>
          <p:cNvSpPr/>
          <p:nvPr/>
        </p:nvSpPr>
        <p:spPr>
          <a:xfrm>
            <a:off x="5962679" y="6183947"/>
            <a:ext cx="3586760" cy="56170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SNMP Trap Receiver</a:t>
            </a:r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5909293" y="272613"/>
            <a:ext cx="3586760" cy="56170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VES Listener REST Service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7911827" y="2249015"/>
            <a:ext cx="1849654" cy="286497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ounded Rectangle 24"/>
          <p:cNvSpPr/>
          <p:nvPr/>
        </p:nvSpPr>
        <p:spPr>
          <a:xfrm>
            <a:off x="8188676" y="4377883"/>
            <a:ext cx="1389018" cy="5649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Trap Parser</a:t>
            </a:r>
            <a:endParaRPr lang="en-US" sz="1600" dirty="0"/>
          </a:p>
        </p:txBody>
      </p:sp>
      <p:sp>
        <p:nvSpPr>
          <p:cNvPr id="26" name="Rounded Rectangle 25"/>
          <p:cNvSpPr/>
          <p:nvPr/>
        </p:nvSpPr>
        <p:spPr>
          <a:xfrm>
            <a:off x="8188676" y="3634199"/>
            <a:ext cx="1389018" cy="5977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Identify the mapping file</a:t>
            </a:r>
            <a:endParaRPr lang="en-US" sz="1400" dirty="0"/>
          </a:p>
        </p:txBody>
      </p:sp>
      <p:sp>
        <p:nvSpPr>
          <p:cNvPr id="27" name="Rounded Rectangle 26"/>
          <p:cNvSpPr/>
          <p:nvPr/>
        </p:nvSpPr>
        <p:spPr>
          <a:xfrm>
            <a:off x="8205999" y="2971519"/>
            <a:ext cx="1389018" cy="5660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Create</a:t>
            </a:r>
            <a:r>
              <a:rPr lang="en-US" sz="1400" dirty="0" smtClean="0"/>
              <a:t> </a:t>
            </a:r>
            <a:r>
              <a:rPr lang="en-US" sz="1400" dirty="0"/>
              <a:t>VES</a:t>
            </a:r>
            <a:r>
              <a:rPr lang="en-US" sz="1400" dirty="0" smtClean="0"/>
              <a:t> </a:t>
            </a:r>
            <a:r>
              <a:rPr lang="en-US" sz="1400" dirty="0"/>
              <a:t>JSON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8160421" y="2318796"/>
            <a:ext cx="1389018" cy="54443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Push To DMaap</a:t>
            </a:r>
            <a:endParaRPr lang="en-US" sz="1400" dirty="0"/>
          </a:p>
        </p:txBody>
      </p:sp>
      <p:cxnSp>
        <p:nvCxnSpPr>
          <p:cNvPr id="29" name="Elbow Connector 28"/>
          <p:cNvCxnSpPr/>
          <p:nvPr/>
        </p:nvCxnSpPr>
        <p:spPr>
          <a:xfrm rot="16200000" flipV="1">
            <a:off x="6835781" y="4613506"/>
            <a:ext cx="300437" cy="1290240"/>
          </a:xfrm>
          <a:prstGeom prst="bentConnector3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lbow Connector 29"/>
          <p:cNvCxnSpPr/>
          <p:nvPr/>
        </p:nvCxnSpPr>
        <p:spPr>
          <a:xfrm rot="5400000" flipH="1" flipV="1">
            <a:off x="8273757" y="4789321"/>
            <a:ext cx="318727" cy="986525"/>
          </a:xfrm>
          <a:prstGeom prst="bentConnector3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lbow Connector 30"/>
          <p:cNvCxnSpPr/>
          <p:nvPr/>
        </p:nvCxnSpPr>
        <p:spPr>
          <a:xfrm rot="5400000" flipH="1" flipV="1">
            <a:off x="6649087" y="1698885"/>
            <a:ext cx="548640" cy="731520"/>
          </a:xfrm>
          <a:prstGeom prst="bentConnector3">
            <a:avLst>
              <a:gd name="adj1" fmla="val 38095"/>
            </a:avLst>
          </a:prstGeom>
          <a:ln w="57150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2" name="Oval 31"/>
          <p:cNvSpPr/>
          <p:nvPr/>
        </p:nvSpPr>
        <p:spPr>
          <a:xfrm>
            <a:off x="8706742" y="6196038"/>
            <a:ext cx="387531" cy="23199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>
            <a:off x="7544479" y="4634988"/>
            <a:ext cx="387531" cy="23199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34" name="Oval 33"/>
          <p:cNvSpPr/>
          <p:nvPr/>
        </p:nvSpPr>
        <p:spPr>
          <a:xfrm>
            <a:off x="7519430" y="3904780"/>
            <a:ext cx="387531" cy="23199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3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5" name="Oval 34"/>
          <p:cNvSpPr/>
          <p:nvPr/>
        </p:nvSpPr>
        <p:spPr>
          <a:xfrm>
            <a:off x="7540678" y="3165139"/>
            <a:ext cx="387531" cy="23199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36" name="Oval 35"/>
          <p:cNvSpPr/>
          <p:nvPr/>
        </p:nvSpPr>
        <p:spPr>
          <a:xfrm>
            <a:off x="7551136" y="2470809"/>
            <a:ext cx="387531" cy="23199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6377405" y="1337547"/>
            <a:ext cx="2664822" cy="423219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DMaaP</a:t>
            </a:r>
            <a:endParaRPr lang="en-US" dirty="0"/>
          </a:p>
        </p:txBody>
      </p:sp>
      <p:cxnSp>
        <p:nvCxnSpPr>
          <p:cNvPr id="85" name="Elbow Connector 84"/>
          <p:cNvCxnSpPr/>
          <p:nvPr/>
        </p:nvCxnSpPr>
        <p:spPr>
          <a:xfrm rot="16200000" flipV="1">
            <a:off x="8031298" y="1681955"/>
            <a:ext cx="548640" cy="731520"/>
          </a:xfrm>
          <a:prstGeom prst="bentConnector3">
            <a:avLst>
              <a:gd name="adj1" fmla="val 50000"/>
            </a:avLst>
          </a:prstGeom>
          <a:ln w="57150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Up Arrow 1"/>
          <p:cNvSpPr/>
          <p:nvPr/>
        </p:nvSpPr>
        <p:spPr>
          <a:xfrm>
            <a:off x="7566915" y="820261"/>
            <a:ext cx="355975" cy="517286"/>
          </a:xfrm>
          <a:prstGeom prst="up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Up Arrow 37"/>
          <p:cNvSpPr/>
          <p:nvPr/>
        </p:nvSpPr>
        <p:spPr>
          <a:xfrm>
            <a:off x="7531828" y="5754274"/>
            <a:ext cx="355975" cy="420179"/>
          </a:xfrm>
          <a:prstGeom prst="up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61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6577" y="453232"/>
            <a:ext cx="57590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Run Time SNMP </a:t>
            </a:r>
            <a:r>
              <a:rPr lang="en-US" sz="2400" b="1" dirty="0">
                <a:solidFill>
                  <a:schemeClr val="bg1"/>
                </a:solidFill>
              </a:rPr>
              <a:t>Processing(Beijing Release) 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49340" y="1251728"/>
            <a:ext cx="11350923" cy="5369841"/>
            <a:chOff x="-2177" y="1251728"/>
            <a:chExt cx="12313917" cy="5369841"/>
          </a:xfrm>
        </p:grpSpPr>
        <p:sp>
          <p:nvSpPr>
            <p:cNvPr id="6" name="Flowchart: Process 5"/>
            <p:cNvSpPr/>
            <p:nvPr/>
          </p:nvSpPr>
          <p:spPr>
            <a:xfrm>
              <a:off x="-2177" y="1823500"/>
              <a:ext cx="825136" cy="424004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VNF</a:t>
              </a:r>
              <a:endParaRPr lang="en-US" dirty="0"/>
            </a:p>
          </p:txBody>
        </p:sp>
        <p:sp>
          <p:nvSpPr>
            <p:cNvPr id="7" name="Oval 6"/>
            <p:cNvSpPr/>
            <p:nvPr/>
          </p:nvSpPr>
          <p:spPr>
            <a:xfrm>
              <a:off x="1447798" y="1251730"/>
              <a:ext cx="1632857" cy="156754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sz="1600" dirty="0" smtClean="0"/>
                <a:t>Sends SNMP Trap to SNMP Trap Collector</a:t>
              </a:r>
              <a:endParaRPr lang="en-US" sz="1600" dirty="0"/>
            </a:p>
          </p:txBody>
        </p:sp>
        <p:sp>
          <p:nvSpPr>
            <p:cNvPr id="8" name="Flowchart: Process 7"/>
            <p:cNvSpPr/>
            <p:nvPr/>
          </p:nvSpPr>
          <p:spPr>
            <a:xfrm>
              <a:off x="3860072" y="1570135"/>
              <a:ext cx="1476103" cy="930731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dirty="0" smtClean="0"/>
                <a:t>SNMP Trap Collector</a:t>
              </a:r>
              <a:endParaRPr lang="en-US" dirty="0"/>
            </a:p>
          </p:txBody>
        </p:sp>
        <p:sp>
          <p:nvSpPr>
            <p:cNvPr id="9" name="Oval 8"/>
            <p:cNvSpPr/>
            <p:nvPr/>
          </p:nvSpPr>
          <p:spPr>
            <a:xfrm>
              <a:off x="5729150" y="1251728"/>
              <a:ext cx="1632857" cy="156754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sz="1600" dirty="0" smtClean="0"/>
                <a:t>Trap collector pushes received traps to </a:t>
              </a:r>
              <a:r>
                <a:rPr lang="en-IN" sz="1600" dirty="0" err="1" smtClean="0"/>
                <a:t>DMaaP</a:t>
              </a:r>
              <a:endParaRPr lang="en-US" sz="1600" dirty="0"/>
            </a:p>
          </p:txBody>
        </p:sp>
        <p:sp>
          <p:nvSpPr>
            <p:cNvPr id="10" name="Flowchart: Document 9"/>
            <p:cNvSpPr/>
            <p:nvPr/>
          </p:nvSpPr>
          <p:spPr>
            <a:xfrm>
              <a:off x="8586649" y="1463998"/>
              <a:ext cx="1489166" cy="1143001"/>
            </a:xfrm>
            <a:prstGeom prst="flowChartDocumen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dirty="0" err="1" smtClean="0"/>
                <a:t>DMaaP</a:t>
              </a:r>
              <a:r>
                <a:rPr lang="en-IN" dirty="0" smtClean="0"/>
                <a:t> SNMP Trap Queue</a:t>
              </a:r>
              <a:endParaRPr lang="en-US" dirty="0"/>
            </a:p>
          </p:txBody>
        </p:sp>
        <p:sp>
          <p:nvSpPr>
            <p:cNvPr id="11" name="Oval 10"/>
            <p:cNvSpPr/>
            <p:nvPr/>
          </p:nvSpPr>
          <p:spPr>
            <a:xfrm>
              <a:off x="10678882" y="1251728"/>
              <a:ext cx="1632858" cy="156754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sz="1400" dirty="0" smtClean="0"/>
                <a:t>Trap Processer subscribes  SNMP Traps </a:t>
              </a:r>
              <a:r>
                <a:rPr lang="en-IN" sz="1400" dirty="0" err="1" smtClean="0"/>
                <a:t>DMaaP</a:t>
              </a:r>
              <a:r>
                <a:rPr lang="en-IN" sz="1400" dirty="0" smtClean="0"/>
                <a:t> Topic.</a:t>
              </a:r>
              <a:endParaRPr lang="en-US" sz="1400" dirty="0"/>
            </a:p>
          </p:txBody>
        </p:sp>
        <p:sp>
          <p:nvSpPr>
            <p:cNvPr id="12" name="Flowchart: Process 11"/>
            <p:cNvSpPr/>
            <p:nvPr/>
          </p:nvSpPr>
          <p:spPr>
            <a:xfrm>
              <a:off x="10757259" y="3771278"/>
              <a:ext cx="1476103" cy="930731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Universal VES Adapter</a:t>
              </a:r>
              <a:endParaRPr lang="en-US" dirty="0"/>
            </a:p>
          </p:txBody>
        </p:sp>
        <p:sp>
          <p:nvSpPr>
            <p:cNvPr id="13" name="Flowchart: Multidocument 12"/>
            <p:cNvSpPr/>
            <p:nvPr/>
          </p:nvSpPr>
          <p:spPr>
            <a:xfrm>
              <a:off x="8350426" y="5368708"/>
              <a:ext cx="1489166" cy="1252861"/>
            </a:xfrm>
            <a:prstGeom prst="flowChartMultidocumen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Mapping files</a:t>
              </a:r>
              <a:endParaRPr lang="en-US" dirty="0"/>
            </a:p>
          </p:txBody>
        </p:sp>
        <p:sp>
          <p:nvSpPr>
            <p:cNvPr id="14" name="Oval 13"/>
            <p:cNvSpPr/>
            <p:nvPr/>
          </p:nvSpPr>
          <p:spPr>
            <a:xfrm>
              <a:off x="8387440" y="3452873"/>
              <a:ext cx="1632857" cy="156754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sz="1400" dirty="0" smtClean="0"/>
                <a:t>Trap Processer picks the correct mapping file using sys </a:t>
              </a:r>
              <a:r>
                <a:rPr lang="en-IN" sz="1400" dirty="0" err="1" smtClean="0"/>
                <a:t>obj</a:t>
              </a:r>
              <a:r>
                <a:rPr lang="en-IN" sz="1400" dirty="0" smtClean="0"/>
                <a:t> ID.</a:t>
              </a:r>
              <a:endParaRPr lang="en-US" sz="1400" dirty="0"/>
            </a:p>
          </p:txBody>
        </p:sp>
        <p:sp>
          <p:nvSpPr>
            <p:cNvPr id="15" name="Oval 14"/>
            <p:cNvSpPr/>
            <p:nvPr/>
          </p:nvSpPr>
          <p:spPr>
            <a:xfrm>
              <a:off x="5729151" y="3390772"/>
              <a:ext cx="1976845" cy="187355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sz="1400" dirty="0" smtClean="0"/>
                <a:t>Trap Processer creates VES event and push the </a:t>
              </a:r>
              <a:r>
                <a:rPr lang="en-IN" sz="1400" dirty="0" err="1" smtClean="0"/>
                <a:t>ves</a:t>
              </a:r>
              <a:r>
                <a:rPr lang="en-IN" sz="1400" dirty="0" smtClean="0"/>
                <a:t> formatted traps to </a:t>
              </a:r>
              <a:r>
                <a:rPr lang="en-IN" sz="1400" dirty="0" err="1" smtClean="0"/>
                <a:t>dmaap</a:t>
              </a:r>
              <a:r>
                <a:rPr lang="en-IN" sz="1400" dirty="0" smtClean="0"/>
                <a:t> queue.</a:t>
              </a:r>
              <a:endParaRPr lang="en-US" sz="1400" dirty="0"/>
            </a:p>
          </p:txBody>
        </p:sp>
        <p:cxnSp>
          <p:nvCxnSpPr>
            <p:cNvPr id="16" name="Straight Arrow Connector 15"/>
            <p:cNvCxnSpPr>
              <a:stCxn id="6" idx="3"/>
              <a:endCxn id="7" idx="2"/>
            </p:cNvCxnSpPr>
            <p:nvPr/>
          </p:nvCxnSpPr>
          <p:spPr>
            <a:xfrm>
              <a:off x="822959" y="2035502"/>
              <a:ext cx="62483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>
              <a:stCxn id="7" idx="6"/>
              <a:endCxn id="8" idx="1"/>
            </p:cNvCxnSpPr>
            <p:nvPr/>
          </p:nvCxnSpPr>
          <p:spPr>
            <a:xfrm flipV="1">
              <a:off x="3080655" y="2035501"/>
              <a:ext cx="779417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>
              <a:stCxn id="8" idx="3"/>
              <a:endCxn id="9" idx="2"/>
            </p:cNvCxnSpPr>
            <p:nvPr/>
          </p:nvCxnSpPr>
          <p:spPr>
            <a:xfrm flipV="1">
              <a:off x="5336175" y="2035500"/>
              <a:ext cx="392975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stCxn id="9" idx="6"/>
              <a:endCxn id="10" idx="1"/>
            </p:cNvCxnSpPr>
            <p:nvPr/>
          </p:nvCxnSpPr>
          <p:spPr>
            <a:xfrm flipV="1">
              <a:off x="7362007" y="2035499"/>
              <a:ext cx="1224642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10" idx="3"/>
              <a:endCxn id="11" idx="2"/>
            </p:cNvCxnSpPr>
            <p:nvPr/>
          </p:nvCxnSpPr>
          <p:spPr>
            <a:xfrm>
              <a:off x="10075815" y="2035499"/>
              <a:ext cx="603067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>
              <a:stCxn id="11" idx="4"/>
              <a:endCxn id="12" idx="0"/>
            </p:cNvCxnSpPr>
            <p:nvPr/>
          </p:nvCxnSpPr>
          <p:spPr>
            <a:xfrm flipH="1">
              <a:off x="11495310" y="2819271"/>
              <a:ext cx="1" cy="95200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>
              <a:stCxn id="12" idx="1"/>
              <a:endCxn id="14" idx="6"/>
            </p:cNvCxnSpPr>
            <p:nvPr/>
          </p:nvCxnSpPr>
          <p:spPr>
            <a:xfrm flipH="1">
              <a:off x="10020297" y="4236644"/>
              <a:ext cx="736962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>
              <a:stCxn id="14" idx="4"/>
              <a:endCxn id="13" idx="0"/>
            </p:cNvCxnSpPr>
            <p:nvPr/>
          </p:nvCxnSpPr>
          <p:spPr>
            <a:xfrm flipH="1">
              <a:off x="9197458" y="5020416"/>
              <a:ext cx="6411" cy="348292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flipH="1">
              <a:off x="7705995" y="4236643"/>
              <a:ext cx="68144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Flowchart: Process 26"/>
            <p:cNvSpPr/>
            <p:nvPr/>
          </p:nvSpPr>
          <p:spPr>
            <a:xfrm>
              <a:off x="3860073" y="3771278"/>
              <a:ext cx="1476103" cy="930731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dirty="0" smtClean="0"/>
                <a:t>DMAAP</a:t>
              </a:r>
              <a:endParaRPr lang="en-US" dirty="0"/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 flipH="1">
              <a:off x="5336177" y="4236644"/>
              <a:ext cx="598573" cy="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09964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36484" y="2986363"/>
            <a:ext cx="55089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ndara" panose="020E0502030303020204" pitchFamily="34" charset="0"/>
                <a:ea typeface="+mn-ea"/>
                <a:cs typeface="+mn-cs"/>
              </a:rPr>
              <a:t>Demo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75000"/>
                </a:srgbClr>
              </a:solidFill>
              <a:effectLst/>
              <a:uLnTx/>
              <a:uFillTx/>
              <a:latin typeface="Candara" panose="020E0502030303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42297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>
            <a:off x="1794935" y="1807139"/>
            <a:ext cx="7224889" cy="311403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403566" y="1972491"/>
            <a:ext cx="6074228" cy="5094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DMaap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390503" y="3095897"/>
            <a:ext cx="1515291" cy="6270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VES collector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882537" y="3609701"/>
            <a:ext cx="1515291" cy="6270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SNMP collector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949440" y="3398514"/>
            <a:ext cx="1515291" cy="6270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VES Mapper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180115" y="3894847"/>
            <a:ext cx="1515291" cy="627017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File Collector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074730" y="5539018"/>
            <a:ext cx="1105991" cy="6270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VNF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349931" y="5575698"/>
            <a:ext cx="1175657" cy="6270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E/// VNF</a:t>
            </a:r>
            <a:endParaRPr lang="en-US" dirty="0"/>
          </a:p>
        </p:txBody>
      </p:sp>
      <p:cxnSp>
        <p:nvCxnSpPr>
          <p:cNvPr id="11" name="Straight Arrow Connector 10"/>
          <p:cNvCxnSpPr>
            <a:stCxn id="8" idx="0"/>
            <a:endCxn id="5" idx="2"/>
          </p:cNvCxnSpPr>
          <p:nvPr/>
        </p:nvCxnSpPr>
        <p:spPr>
          <a:xfrm flipV="1">
            <a:off x="3627726" y="4236718"/>
            <a:ext cx="12457" cy="13023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9" idx="0"/>
            <a:endCxn id="7" idx="2"/>
          </p:cNvCxnSpPr>
          <p:nvPr/>
        </p:nvCxnSpPr>
        <p:spPr>
          <a:xfrm flipV="1">
            <a:off x="4937760" y="4521864"/>
            <a:ext cx="1" cy="10538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4151809" y="2527663"/>
            <a:ext cx="1" cy="10188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5155473" y="2527663"/>
            <a:ext cx="0" cy="13519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6" idx="0"/>
          </p:cNvCxnSpPr>
          <p:nvPr/>
        </p:nvCxnSpPr>
        <p:spPr>
          <a:xfrm flipH="1" flipV="1">
            <a:off x="7707085" y="2523306"/>
            <a:ext cx="1" cy="8752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7308698" y="2504803"/>
            <a:ext cx="6483" cy="8937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976233" y="4985876"/>
            <a:ext cx="8708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SNMP Trap</a:t>
            </a:r>
            <a:endParaRPr lang="en-US" sz="1200" dirty="0"/>
          </a:p>
        </p:txBody>
      </p:sp>
      <p:sp>
        <p:nvSpPr>
          <p:cNvPr id="29" name="TextBox 28"/>
          <p:cNvSpPr txBox="1"/>
          <p:nvPr/>
        </p:nvSpPr>
        <p:spPr>
          <a:xfrm>
            <a:off x="3590336" y="2644226"/>
            <a:ext cx="9589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SNMP JSON </a:t>
            </a:r>
          </a:p>
          <a:p>
            <a:r>
              <a:rPr lang="en-US" sz="1200" dirty="0" smtClean="0"/>
              <a:t>format</a:t>
            </a:r>
            <a:endParaRPr lang="en-US" sz="1200" dirty="0"/>
          </a:p>
        </p:txBody>
      </p:sp>
      <p:sp>
        <p:nvSpPr>
          <p:cNvPr id="34" name="TextBox 33"/>
          <p:cNvSpPr txBox="1"/>
          <p:nvPr/>
        </p:nvSpPr>
        <p:spPr>
          <a:xfrm>
            <a:off x="6449670" y="2769266"/>
            <a:ext cx="9589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SNMP JSON </a:t>
            </a:r>
          </a:p>
          <a:p>
            <a:r>
              <a:rPr lang="en-US" sz="1200" dirty="0" smtClean="0"/>
              <a:t>format</a:t>
            </a:r>
            <a:endParaRPr lang="en-US" sz="1200" dirty="0"/>
          </a:p>
        </p:txBody>
      </p:sp>
      <p:sp>
        <p:nvSpPr>
          <p:cNvPr id="35" name="TextBox 34"/>
          <p:cNvSpPr txBox="1"/>
          <p:nvPr/>
        </p:nvSpPr>
        <p:spPr>
          <a:xfrm>
            <a:off x="7641792" y="2741993"/>
            <a:ext cx="8083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VES JSON </a:t>
            </a:r>
          </a:p>
          <a:p>
            <a:r>
              <a:rPr lang="en-US" sz="1200" dirty="0" smtClean="0"/>
              <a:t>format</a:t>
            </a:r>
            <a:endParaRPr lang="en-US" sz="1200" dirty="0"/>
          </a:p>
        </p:txBody>
      </p:sp>
      <p:sp>
        <p:nvSpPr>
          <p:cNvPr id="37" name="Oval 36"/>
          <p:cNvSpPr/>
          <p:nvPr/>
        </p:nvSpPr>
        <p:spPr>
          <a:xfrm>
            <a:off x="3234019" y="5236422"/>
            <a:ext cx="259330" cy="21151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8" name="Oval 37"/>
          <p:cNvSpPr/>
          <p:nvPr/>
        </p:nvSpPr>
        <p:spPr>
          <a:xfrm>
            <a:off x="4204292" y="2908605"/>
            <a:ext cx="274321" cy="3135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39" name="Oval 38"/>
          <p:cNvSpPr/>
          <p:nvPr/>
        </p:nvSpPr>
        <p:spPr>
          <a:xfrm>
            <a:off x="6675119" y="3177586"/>
            <a:ext cx="274321" cy="3135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40" name="Oval 39"/>
          <p:cNvSpPr/>
          <p:nvPr/>
        </p:nvSpPr>
        <p:spPr>
          <a:xfrm>
            <a:off x="8241127" y="2908605"/>
            <a:ext cx="274321" cy="3135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549253" y="1345474"/>
            <a:ext cx="12701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Option 1</a:t>
            </a:r>
            <a:endParaRPr lang="en-US" sz="2400" dirty="0"/>
          </a:p>
        </p:txBody>
      </p:sp>
      <p:sp>
        <p:nvSpPr>
          <p:cNvPr id="42" name="TextBox 41"/>
          <p:cNvSpPr txBox="1"/>
          <p:nvPr/>
        </p:nvSpPr>
        <p:spPr>
          <a:xfrm>
            <a:off x="4919040" y="4921173"/>
            <a:ext cx="6942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FTP/SCP</a:t>
            </a:r>
            <a:endParaRPr lang="en-US" sz="1200" dirty="0"/>
          </a:p>
        </p:txBody>
      </p:sp>
      <p:sp>
        <p:nvSpPr>
          <p:cNvPr id="43" name="TextBox 42"/>
          <p:cNvSpPr txBox="1"/>
          <p:nvPr/>
        </p:nvSpPr>
        <p:spPr>
          <a:xfrm>
            <a:off x="5093540" y="3134973"/>
            <a:ext cx="10521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File contain in</a:t>
            </a:r>
          </a:p>
          <a:p>
            <a:r>
              <a:rPr lang="en-US" sz="1200" dirty="0" smtClean="0"/>
              <a:t> </a:t>
            </a:r>
            <a:r>
              <a:rPr lang="en-US" sz="1200" dirty="0" smtClean="0"/>
              <a:t>JSON </a:t>
            </a:r>
            <a:r>
              <a:rPr lang="en-US" sz="1200" dirty="0" smtClean="0"/>
              <a:t>format</a:t>
            </a:r>
            <a:endParaRPr lang="en-US" sz="1200" dirty="0"/>
          </a:p>
        </p:txBody>
      </p:sp>
      <p:sp>
        <p:nvSpPr>
          <p:cNvPr id="44" name="Oval 43"/>
          <p:cNvSpPr/>
          <p:nvPr/>
        </p:nvSpPr>
        <p:spPr>
          <a:xfrm>
            <a:off x="5014287" y="5186781"/>
            <a:ext cx="274321" cy="313509"/>
          </a:xfrm>
          <a:prstGeom prst="ellips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45" name="Oval 44"/>
          <p:cNvSpPr/>
          <p:nvPr/>
        </p:nvSpPr>
        <p:spPr>
          <a:xfrm>
            <a:off x="5242268" y="2819334"/>
            <a:ext cx="274321" cy="313509"/>
          </a:xfrm>
          <a:prstGeom prst="ellips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3911674" y="2192547"/>
            <a:ext cx="643459" cy="24702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7195809" y="2213707"/>
            <a:ext cx="643459" cy="24702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MR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448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817510" y="1807139"/>
            <a:ext cx="7258755" cy="297553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403566" y="1972491"/>
            <a:ext cx="6074228" cy="5094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DMaap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390503" y="3095897"/>
            <a:ext cx="1515291" cy="6270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VES collector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882537" y="3609701"/>
            <a:ext cx="1515291" cy="6270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SNMP collector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949440" y="3398514"/>
            <a:ext cx="1515291" cy="6270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VES Mapper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087186" y="5582992"/>
            <a:ext cx="1105991" cy="6270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VNF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93624" y="5575698"/>
            <a:ext cx="1175657" cy="6270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E/// VNF</a:t>
            </a:r>
            <a:endParaRPr lang="en-US" dirty="0"/>
          </a:p>
        </p:txBody>
      </p:sp>
      <p:cxnSp>
        <p:nvCxnSpPr>
          <p:cNvPr id="11" name="Straight Arrow Connector 10"/>
          <p:cNvCxnSpPr>
            <a:stCxn id="8" idx="0"/>
            <a:endCxn id="5" idx="2"/>
          </p:cNvCxnSpPr>
          <p:nvPr/>
        </p:nvCxnSpPr>
        <p:spPr>
          <a:xfrm flipV="1">
            <a:off x="3640182" y="4236718"/>
            <a:ext cx="1" cy="13462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4151809" y="2527663"/>
            <a:ext cx="1" cy="10188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9" idx="0"/>
          </p:cNvCxnSpPr>
          <p:nvPr/>
        </p:nvCxnSpPr>
        <p:spPr>
          <a:xfrm flipV="1">
            <a:off x="5081453" y="2523306"/>
            <a:ext cx="12087" cy="30523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6" idx="0"/>
          </p:cNvCxnSpPr>
          <p:nvPr/>
        </p:nvCxnSpPr>
        <p:spPr>
          <a:xfrm flipH="1" flipV="1">
            <a:off x="7707085" y="2523306"/>
            <a:ext cx="1" cy="8752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7308698" y="2504803"/>
            <a:ext cx="6483" cy="8937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840765" y="5189078"/>
            <a:ext cx="8708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SNMP Trap</a:t>
            </a:r>
            <a:endParaRPr lang="en-US" sz="1200" dirty="0"/>
          </a:p>
        </p:txBody>
      </p:sp>
      <p:sp>
        <p:nvSpPr>
          <p:cNvPr id="29" name="TextBox 28"/>
          <p:cNvSpPr txBox="1"/>
          <p:nvPr/>
        </p:nvSpPr>
        <p:spPr>
          <a:xfrm>
            <a:off x="3590336" y="2644226"/>
            <a:ext cx="9589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SNMP JSON </a:t>
            </a:r>
          </a:p>
          <a:p>
            <a:r>
              <a:rPr lang="en-US" sz="1200" dirty="0" smtClean="0"/>
              <a:t>format</a:t>
            </a:r>
            <a:endParaRPr lang="en-US" sz="1200" dirty="0"/>
          </a:p>
        </p:txBody>
      </p:sp>
      <p:sp>
        <p:nvSpPr>
          <p:cNvPr id="34" name="TextBox 33"/>
          <p:cNvSpPr txBox="1"/>
          <p:nvPr/>
        </p:nvSpPr>
        <p:spPr>
          <a:xfrm>
            <a:off x="6449670" y="2769266"/>
            <a:ext cx="9589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SNMP JSON </a:t>
            </a:r>
          </a:p>
          <a:p>
            <a:r>
              <a:rPr lang="en-US" sz="1200" dirty="0" smtClean="0"/>
              <a:t>format</a:t>
            </a:r>
            <a:endParaRPr lang="en-US" sz="1200" dirty="0"/>
          </a:p>
        </p:txBody>
      </p:sp>
      <p:sp>
        <p:nvSpPr>
          <p:cNvPr id="35" name="TextBox 34"/>
          <p:cNvSpPr txBox="1"/>
          <p:nvPr/>
        </p:nvSpPr>
        <p:spPr>
          <a:xfrm>
            <a:off x="7641792" y="2741993"/>
            <a:ext cx="8083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VES JSON </a:t>
            </a:r>
          </a:p>
          <a:p>
            <a:r>
              <a:rPr lang="en-US" sz="1200" dirty="0" smtClean="0"/>
              <a:t>format</a:t>
            </a:r>
            <a:endParaRPr lang="en-US" sz="1200" dirty="0"/>
          </a:p>
        </p:txBody>
      </p:sp>
      <p:sp>
        <p:nvSpPr>
          <p:cNvPr id="37" name="Oval 36"/>
          <p:cNvSpPr/>
          <p:nvPr/>
        </p:nvSpPr>
        <p:spPr>
          <a:xfrm>
            <a:off x="3258787" y="4875569"/>
            <a:ext cx="274321" cy="3135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8" name="Oval 37"/>
          <p:cNvSpPr/>
          <p:nvPr/>
        </p:nvSpPr>
        <p:spPr>
          <a:xfrm>
            <a:off x="4204292" y="2908605"/>
            <a:ext cx="274321" cy="3135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39" name="Oval 38"/>
          <p:cNvSpPr/>
          <p:nvPr/>
        </p:nvSpPr>
        <p:spPr>
          <a:xfrm>
            <a:off x="6675119" y="3177586"/>
            <a:ext cx="274321" cy="3135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40" name="Oval 39"/>
          <p:cNvSpPr/>
          <p:nvPr/>
        </p:nvSpPr>
        <p:spPr>
          <a:xfrm>
            <a:off x="8241127" y="2908605"/>
            <a:ext cx="274321" cy="3135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549253" y="1345474"/>
            <a:ext cx="12701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Option 2</a:t>
            </a:r>
            <a:endParaRPr lang="en-US" sz="2400" dirty="0"/>
          </a:p>
        </p:txBody>
      </p:sp>
      <p:sp>
        <p:nvSpPr>
          <p:cNvPr id="45" name="Oval 44"/>
          <p:cNvSpPr/>
          <p:nvPr/>
        </p:nvSpPr>
        <p:spPr>
          <a:xfrm>
            <a:off x="5242268" y="4038533"/>
            <a:ext cx="274321" cy="313509"/>
          </a:xfrm>
          <a:prstGeom prst="ellips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050482" y="4386880"/>
            <a:ext cx="10521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File contain in</a:t>
            </a:r>
          </a:p>
          <a:p>
            <a:r>
              <a:rPr lang="en-US" sz="1200" dirty="0" smtClean="0"/>
              <a:t> </a:t>
            </a:r>
            <a:r>
              <a:rPr lang="en-US" sz="1200" dirty="0" smtClean="0"/>
              <a:t>JSON </a:t>
            </a:r>
            <a:r>
              <a:rPr lang="en-US" sz="1200" dirty="0" smtClean="0"/>
              <a:t>format</a:t>
            </a:r>
            <a:endParaRPr lang="en-US" sz="1200" dirty="0"/>
          </a:p>
        </p:txBody>
      </p:sp>
      <p:sp>
        <p:nvSpPr>
          <p:cNvPr id="27" name="Rounded Rectangle 26"/>
          <p:cNvSpPr/>
          <p:nvPr/>
        </p:nvSpPr>
        <p:spPr>
          <a:xfrm>
            <a:off x="3911674" y="2192547"/>
            <a:ext cx="643459" cy="24702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7202385" y="2186434"/>
            <a:ext cx="643459" cy="24702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MR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1491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36484" y="2986363"/>
            <a:ext cx="55089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ndara" panose="020E0502030303020204" pitchFamily="34" charset="0"/>
                <a:ea typeface="+mn-ea"/>
                <a:cs typeface="+mn-cs"/>
              </a:rPr>
              <a:t>Thank</a:t>
            </a:r>
            <a:r>
              <a:rPr kumimoji="0" lang="en-US" sz="4000" b="1" i="0" u="none" strike="noStrike" kern="1200" cap="none" spc="0" normalizeH="0" noProof="0" dirty="0" smtClean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ndara" panose="020E0502030303020204" pitchFamily="34" charset="0"/>
                <a:ea typeface="+mn-ea"/>
                <a:cs typeface="+mn-cs"/>
              </a:rPr>
              <a:t> You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75000"/>
                </a:srgbClr>
              </a:solidFill>
              <a:effectLst/>
              <a:uLnTx/>
              <a:uFillTx/>
              <a:latin typeface="Candara" panose="020E0502030303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086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DNC-232_UserStoryPP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SDNC-232_UserStoryPPT</Template>
  <TotalTime>3317</TotalTime>
  <Words>452</Words>
  <Application>Microsoft Office PowerPoint</Application>
  <PresentationFormat>Widescreen</PresentationFormat>
  <Paragraphs>99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.AppleSystemUIFont</vt:lpstr>
      <vt:lpstr>Arial</vt:lpstr>
      <vt:lpstr>Browallia New</vt:lpstr>
      <vt:lpstr>Calibri</vt:lpstr>
      <vt:lpstr>Candara</vt:lpstr>
      <vt:lpstr>Wingdings</vt:lpstr>
      <vt:lpstr>SDNC-232_UserStoryPPT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Tech Mahindra Limited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Chaitanya Reddy Pullareddygari</dc:creator>
  <cp:lastModifiedBy>Atul Shegokar</cp:lastModifiedBy>
  <cp:revision>76</cp:revision>
  <dcterms:created xsi:type="dcterms:W3CDTF">2018-01-11T08:03:12Z</dcterms:created>
  <dcterms:modified xsi:type="dcterms:W3CDTF">2018-06-28T12:08:50Z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LPManualFileClassification">
    <vt:lpwstr>{1A067545-A4E2-4FA1-8094-0D7902669705}</vt:lpwstr>
  </property>
  <property fmtid="{D5CDD505-2E9C-101B-9397-08002B2CF9AE}" pid="3" name="DLPManualFileClassificationLastModifiedBy">
    <vt:lpwstr>ATT\CP00523083</vt:lpwstr>
  </property>
  <property fmtid="{D5CDD505-2E9C-101B-9397-08002B2CF9AE}" pid="4" name="DLPManualFileClassificationLastModificationDate">
    <vt:lpwstr>1515658616</vt:lpwstr>
  </property>
  <property fmtid="{D5CDD505-2E9C-101B-9397-08002B2CF9AE}" pid="5" name="DLPManualFileClassificationVersion">
    <vt:lpwstr>10.0.100.37</vt:lpwstr>
  </property>
  <property fmtid="{D5CDD505-2E9C-101B-9397-08002B2CF9AE}" pid="6" name="Data_Classification">
    <vt:lpwstr>TechM Company Confidential</vt:lpwstr>
  </property>
</Properties>
</file>