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89" r:id="rId2"/>
    <p:sldId id="298" r:id="rId3"/>
    <p:sldId id="297" r:id="rId4"/>
    <p:sldId id="291" r:id="rId5"/>
    <p:sldId id="300" r:id="rId6"/>
    <p:sldId id="301" r:id="rId7"/>
    <p:sldId id="286" r:id="rId8"/>
    <p:sldId id="302" r:id="rId9"/>
    <p:sldId id="303" r:id="rId10"/>
    <p:sldId id="293" r:id="rId11"/>
    <p:sldId id="304" r:id="rId12"/>
    <p:sldId id="299" r:id="rId13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ENKATESH KUMAR, VIJAY" initials="VKV" lastIdx="3" clrIdx="0">
    <p:extLst>
      <p:ext uri="{19B8F6BF-5375-455C-9EA6-DF929625EA0E}">
        <p15:presenceInfo xmlns:p15="http://schemas.microsoft.com/office/powerpoint/2012/main" userId="S-1-5-21-2057499049-1289676208-1959431660-246966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019" autoAdjust="0"/>
  </p:normalViewPr>
  <p:slideViewPr>
    <p:cSldViewPr snapToGrid="0">
      <p:cViewPr varScale="1">
        <p:scale>
          <a:sx n="104" d="100"/>
          <a:sy n="104" d="100"/>
        </p:scale>
        <p:origin x="120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10-31T17:53:18.816" idx="2">
    <p:pos x="978" y="2193"/>
    <p:text/>
    <p:extLst>
      <p:ext uri="{C676402C-5697-4E1C-873F-D02D1690AC5C}">
        <p15:threadingInfo xmlns:p15="http://schemas.microsoft.com/office/powerpoint/2012/main" timeZoneBias="240"/>
      </p:ext>
    </p:extLst>
  </p:cm>
  <p:cm authorId="1" dt="2018-10-31T17:53:20.747" idx="3">
    <p:pos x="10" y="10"/>
    <p:text/>
    <p:extLst>
      <p:ext uri="{C676402C-5697-4E1C-873F-D02D1690AC5C}">
        <p15:threadingInfo xmlns:p15="http://schemas.microsoft.com/office/powerpoint/2012/main" timeZoneBias="24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1727"/>
          </a:xfrm>
          <a:prstGeom prst="rect">
            <a:avLst/>
          </a:prstGeom>
        </p:spPr>
        <p:txBody>
          <a:bodyPr vert="horz" lIns="96657" tIns="48328" rIns="96657" bIns="48328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1"/>
            <a:ext cx="3169920" cy="481727"/>
          </a:xfrm>
          <a:prstGeom prst="rect">
            <a:avLst/>
          </a:prstGeom>
        </p:spPr>
        <p:txBody>
          <a:bodyPr vert="horz" lIns="96657" tIns="48328" rIns="96657" bIns="48328" rtlCol="0"/>
          <a:lstStyle>
            <a:lvl1pPr algn="r">
              <a:defRPr sz="1300"/>
            </a:lvl1pPr>
          </a:lstStyle>
          <a:p>
            <a:fld id="{A5BE5A74-92DD-453B-881D-907E1502C186}" type="datetimeFigureOut">
              <a:rPr lang="en-US" smtClean="0"/>
              <a:t>10/31/2018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57" tIns="48328" rIns="96657" bIns="4832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57" tIns="48328" rIns="96657" bIns="48328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57" tIns="48328" rIns="96657" bIns="48328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57" tIns="48328" rIns="96657" bIns="48328" rtlCol="0" anchor="b"/>
          <a:lstStyle>
            <a:lvl1pPr algn="r">
              <a:defRPr sz="1300"/>
            </a:lvl1pPr>
          </a:lstStyle>
          <a:p>
            <a:fld id="{B4A0F35D-B74B-4068-A2BA-ADC1C46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675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onap.org/browse/DCAEGEN2-919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they were related to </a:t>
            </a:r>
            <a:r>
              <a:rPr lang="en-US" dirty="0" err="1"/>
              <a:t>ConfigBindingService</a:t>
            </a:r>
            <a:r>
              <a:rPr lang="en-US" dirty="0"/>
              <a:t> module. There were no recent update made into component however the recent builds jobs were impacted by release of newer Flake version into </a:t>
            </a:r>
            <a:r>
              <a:rPr lang="en-US" dirty="0" err="1"/>
              <a:t>GlobalPypi</a:t>
            </a:r>
            <a:r>
              <a:rPr lang="en-US" dirty="0"/>
              <a:t> which failed builds due to stricter validations. This has been fixed and new builds are successful (tracked on </a:t>
            </a:r>
            <a:r>
              <a:rPr lang="en-US" u="sng" dirty="0">
                <a:hlinkClick r:id="rId3"/>
              </a:rPr>
              <a:t>DCAEGEN2-919</a:t>
            </a:r>
            <a:r>
              <a:rPr lang="en-US" dirty="0"/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A0F35D-B74B-4068-A2BA-ADC1C46C08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1698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buFontTx/>
              <a:buChar char="-"/>
            </a:pPr>
            <a:r>
              <a:rPr lang="en-US" dirty="0"/>
              <a:t>JJB</a:t>
            </a:r>
          </a:p>
          <a:p>
            <a:pPr lvl="1">
              <a:buFontTx/>
              <a:buChar char="-"/>
            </a:pPr>
            <a:r>
              <a:rPr lang="en-US" dirty="0" err="1"/>
              <a:t>Cherrypicking</a:t>
            </a:r>
            <a:endParaRPr lang="en-US" dirty="0"/>
          </a:p>
          <a:p>
            <a:pPr lvl="1">
              <a:buFontTx/>
              <a:buChar char="-"/>
            </a:pPr>
            <a:r>
              <a:rPr lang="en-US" dirty="0"/>
              <a:t>Version updates on master</a:t>
            </a:r>
          </a:p>
          <a:p>
            <a:pPr lvl="1">
              <a:buFontTx/>
              <a:buChar char="-"/>
            </a:pPr>
            <a:endParaRPr lang="en-US" dirty="0"/>
          </a:p>
          <a:p>
            <a:pPr lvl="1">
              <a:buFontTx/>
              <a:buChar char="-"/>
            </a:pPr>
            <a:r>
              <a:rPr lang="en-US" dirty="0"/>
              <a:t>Open </a:t>
            </a:r>
            <a:r>
              <a:rPr lang="en-US" dirty="0" err="1"/>
              <a:t>gerrit</a:t>
            </a:r>
            <a:r>
              <a:rPr lang="en-US" dirty="0"/>
              <a:t> (DFC?)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A0F35D-B74B-4068-A2BA-ADC1C46C08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0661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buFontTx/>
              <a:buChar char="-"/>
            </a:pPr>
            <a:r>
              <a:rPr lang="en-US" dirty="0"/>
              <a:t>JJB</a:t>
            </a:r>
          </a:p>
          <a:p>
            <a:pPr lvl="1">
              <a:buFontTx/>
              <a:buChar char="-"/>
            </a:pPr>
            <a:r>
              <a:rPr lang="en-US" dirty="0" err="1"/>
              <a:t>Cherypicking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A0F35D-B74B-4068-A2BA-ADC1C46C08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2236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buFontTx/>
              <a:buChar char="-"/>
            </a:pPr>
            <a:r>
              <a:rPr lang="en-US" dirty="0" err="1"/>
              <a:t>Healthcheck</a:t>
            </a:r>
            <a:endParaRPr lang="en-US" dirty="0"/>
          </a:p>
          <a:p>
            <a:pPr lvl="1">
              <a:buFontTx/>
              <a:buChar char="-"/>
            </a:pPr>
            <a:r>
              <a:rPr lang="en-US" dirty="0"/>
              <a:t>- Jenkins jobs </a:t>
            </a:r>
          </a:p>
          <a:p>
            <a:pPr lvl="1">
              <a:buFontTx/>
              <a:buChar char="-"/>
            </a:pPr>
            <a:r>
              <a:rPr lang="en-US" dirty="0"/>
              <a:t>CSIT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A0F35D-B74B-4068-A2BA-ADC1C46C08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8186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buFontTx/>
              <a:buChar char="-"/>
            </a:pPr>
            <a:r>
              <a:rPr lang="en-US" dirty="0" err="1"/>
              <a:t>Healthcheck</a:t>
            </a:r>
            <a:endParaRPr lang="en-US" dirty="0"/>
          </a:p>
          <a:p>
            <a:pPr lvl="1">
              <a:buFontTx/>
              <a:buChar char="-"/>
            </a:pPr>
            <a:r>
              <a:rPr lang="en-US" dirty="0"/>
              <a:t>- Jenkins jobs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A0F35D-B74B-4068-A2BA-ADC1C46C08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1853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buFontTx/>
              <a:buChar char="-"/>
            </a:pPr>
            <a:r>
              <a:rPr lang="en-US" dirty="0"/>
              <a:t>Enabling TLS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AAF integration (CADI)</a:t>
            </a:r>
          </a:p>
          <a:p>
            <a:pPr marL="628650" lvl="1" indent="-171450">
              <a:buFontTx/>
              <a:buChar char="-"/>
            </a:pPr>
            <a:r>
              <a:rPr lang="en-US" dirty="0" err="1"/>
              <a:t>Istio</a:t>
            </a:r>
            <a:r>
              <a:rPr lang="en-US" dirty="0"/>
              <a:t>/service mesh?</a:t>
            </a:r>
          </a:p>
          <a:p>
            <a:pPr marL="628650" lvl="1" indent="-171450">
              <a:buFontTx/>
              <a:buChar char="-"/>
            </a:pPr>
            <a:endParaRPr lang="en-US" dirty="0"/>
          </a:p>
          <a:p>
            <a:pPr marL="628650" lvl="1" indent="-171450">
              <a:buFontTx/>
              <a:buChar char="-"/>
            </a:pPr>
            <a:endParaRPr lang="en-US" dirty="0"/>
          </a:p>
          <a:p>
            <a:pPr marL="628650" lvl="1" indent="-171450">
              <a:buFontTx/>
              <a:buChar char="-"/>
            </a:pPr>
            <a:r>
              <a:rPr lang="en-US" dirty="0"/>
              <a:t>Architecture (</a:t>
            </a:r>
            <a:r>
              <a:rPr lang="en-US" dirty="0" err="1"/>
              <a:t>onap</a:t>
            </a:r>
            <a:r>
              <a:rPr lang="en-US" dirty="0"/>
              <a:t>) and </a:t>
            </a:r>
            <a:r>
              <a:rPr lang="en-US" dirty="0" err="1"/>
              <a:t>usecases</a:t>
            </a:r>
            <a:r>
              <a:rPr lang="en-US" dirty="0"/>
              <a:t> priorities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A0F35D-B74B-4068-A2BA-ADC1C46C08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2983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buFontTx/>
              <a:buChar char="-"/>
            </a:pPr>
            <a:r>
              <a:rPr lang="en-US" dirty="0" err="1"/>
              <a:t>Healthcheck</a:t>
            </a:r>
            <a:endParaRPr lang="en-US" dirty="0"/>
          </a:p>
          <a:p>
            <a:pPr lvl="1">
              <a:buFontTx/>
              <a:buChar char="-"/>
            </a:pPr>
            <a:r>
              <a:rPr lang="en-US" dirty="0"/>
              <a:t>- Jenkins jobs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A0F35D-B74B-4068-A2BA-ADC1C46C08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84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34BB70-23DF-48EC-BD4B-8B4992D448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A20CFB-07AD-4AF4-BD48-E398E69DC7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E3F275-E971-4D4E-AF18-EB54540C35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8BC31-8D9F-4943-A493-3728154B5543}" type="datetimeFigureOut">
              <a:rPr lang="en-US" smtClean="0"/>
              <a:t>10/31/2018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79CEE4-8172-46D4-B8E5-115A86F28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B5C979-7426-4EAB-9AF0-9251AB41B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38F8F-322A-442E-9E2C-68F7F1BCA5A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922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A957C-62DD-4E8F-B8EE-E613CD006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6B033C-427B-4E87-AB3B-63F5AED013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7F4033-6BD3-4761-ADEF-0068E6CA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8BC31-8D9F-4943-A493-3728154B5543}" type="datetimeFigureOut">
              <a:rPr lang="en-US" smtClean="0"/>
              <a:t>10/31/2018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36B558-6C59-4222-8545-8D8037999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700069-78B2-47F9-89AD-55862C232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38F8F-322A-442E-9E2C-68F7F1BCA5A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299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AD1466-563F-4189-8240-33381DEAB0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1C6023E-027F-4772-AE3E-7052A75F00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E3D387-83B5-4F52-8DC5-FB258FE10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8BC31-8D9F-4943-A493-3728154B5543}" type="datetimeFigureOut">
              <a:rPr lang="en-US" smtClean="0"/>
              <a:t>10/31/2018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7AE6D1-39E4-4DDA-B320-899A897B4F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116FE4-96A6-4423-A192-0BBE55F3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38F8F-322A-442E-9E2C-68F7F1BCA5A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98121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39710919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583627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0963E2-B6CD-4F0E-8167-89848CCE7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3FDCA6-97D9-405D-A8FD-2CE760559C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D76A79-5D3B-4451-ABAB-8996F7200C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8BC31-8D9F-4943-A493-3728154B5543}" type="datetimeFigureOut">
              <a:rPr lang="en-US" smtClean="0"/>
              <a:t>10/31/2018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B1E0F4-6298-4AFD-82D8-B84DF7EE6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D3B480-6DF6-49EF-B74B-EC6BE4839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38F8F-322A-442E-9E2C-68F7F1BCA5A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652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E5C4E0-7412-44F0-81B9-DAF4F68811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D475D8-0D7A-42E0-AA92-AB51A28ED9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73962B-369E-48CD-A11C-42C125D65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8BC31-8D9F-4943-A493-3728154B5543}" type="datetimeFigureOut">
              <a:rPr lang="en-US" smtClean="0"/>
              <a:t>10/31/2018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979A28-A1C5-4342-9BBB-1107F7302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9156F3-6BCF-460D-84B6-2A6277B6D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38F8F-322A-442E-9E2C-68F7F1BCA5A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920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14805-5DEA-4563-BF62-479CC56A7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E1DACF-417D-4C86-8FAD-AEC2704081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065C6D-DE29-4A67-9CD5-E77DF48FB5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B5FB8B-F2E3-48D2-AEAF-C63ACCB31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8BC31-8D9F-4943-A493-3728154B5543}" type="datetimeFigureOut">
              <a:rPr lang="en-US" smtClean="0"/>
              <a:t>10/31/2018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9C9722-A7E3-4166-914C-8B7CB4E45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04405D-6054-49B3-9C63-15DC8BFE3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38F8F-322A-442E-9E2C-68F7F1BCA5A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975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BA719-5504-4797-BF5B-5DD330CA22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004271-6CC5-43D0-8355-1CE7EC0CD6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0C03BC-7907-4FA0-ACD7-831E9CE48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C97F2BE-8B20-4829-B4EA-6AE847869C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515A10-F74E-4EA7-96EA-31ACEB06CD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8E22159-EA8C-445B-803B-3AF4F8A6A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8BC31-8D9F-4943-A493-3728154B5543}" type="datetimeFigureOut">
              <a:rPr lang="en-US" smtClean="0"/>
              <a:t>10/31/2018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097D3A1-7D47-4892-9FA9-D929DEE46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D845665-380D-418F-AF57-C62AA860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38F8F-322A-442E-9E2C-68F7F1BCA5A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262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516391-6E95-4CC8-880A-6A42299422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E7AB1B-96F0-4E38-BD69-46DCA7BA8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8BC31-8D9F-4943-A493-3728154B5543}" type="datetimeFigureOut">
              <a:rPr lang="en-US" smtClean="0"/>
              <a:t>10/31/2018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5139BA-A933-408E-AED8-1186CCD88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F249B3-A295-489D-A23B-9ED59AFD5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38F8F-322A-442E-9E2C-68F7F1BCA5A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179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542C139-8576-4639-811B-44F934FFF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8BC31-8D9F-4943-A493-3728154B5543}" type="datetimeFigureOut">
              <a:rPr lang="en-US" smtClean="0"/>
              <a:t>10/31/2018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A4525E-C646-4AFF-858E-4E038BF43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D7D5CD-D2E2-4BA1-8663-D00B58B03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38F8F-322A-442E-9E2C-68F7F1BCA5A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338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F0916E-8DDF-4834-9452-E9030A7D9D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B6A9BF-BB49-4C37-8E74-3C5F35CE88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20CB8F-123A-45D1-B46A-580BDC457A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04EF82-41E1-4312-83FE-652F4C651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8BC31-8D9F-4943-A493-3728154B5543}" type="datetimeFigureOut">
              <a:rPr lang="en-US" smtClean="0"/>
              <a:t>10/31/2018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C510F0-5EB0-479C-94EC-84EF3461A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BEB9F1-9603-4095-9EDE-C2E6EA67C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38F8F-322A-442E-9E2C-68F7F1BCA5A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285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8F9E8-9793-443E-83FD-F96A3D833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95246C-0508-4A65-A99B-4492789471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B1DACD-9844-4D0A-915B-762374249F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A13971-9BD8-4A67-B7C1-16CCFADC4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8BC31-8D9F-4943-A493-3728154B5543}" type="datetimeFigureOut">
              <a:rPr lang="en-US" smtClean="0"/>
              <a:t>10/31/2018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BFA8DC-0CCE-4822-B650-F2AB5A014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BA86D7-CC37-4912-80FE-FFF943364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38F8F-322A-442E-9E2C-68F7F1BCA5A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107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898A46B-DB8F-4966-B2D6-380DBDA6C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26EA53-730F-4B05-9FE7-6AAFD95D20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120C9E-1368-4ADF-BCFC-35897198CD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88BC31-8D9F-4943-A493-3728154B5543}" type="datetimeFigureOut">
              <a:rPr lang="en-US" smtClean="0"/>
              <a:t>10/31/2018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DD324-7A47-4AAE-BF66-D82BCAD543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CF6B9-78D0-4FD0-A06B-046EC9F9FF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38F8F-322A-442E-9E2C-68F7F1BCA5A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23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comments" Target="../comments/commen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errit.onap.org/r/#/admin/projects/dcaegen2/platform/blueprint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s://gerrit.onap.org/r/#/admin/projects/dcaegen2/utils" TargetMode="External"/><Relationship Id="rId4" Type="http://schemas.openxmlformats.org/officeDocument/2006/relationships/hyperlink" Target="https://gerrit.onap.org/r/#/admin/projects/dcaegen2/platform/plugin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nexus-iq.wl.linuxfoundation.org/assets/index.html#/dashboard/violation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wiki.onap.org/pages/editpage.action?pageId=41421168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Dublin+Items+for+discussion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66395" y="2823210"/>
            <a:ext cx="10010775" cy="1515110"/>
          </a:xfrm>
        </p:spPr>
        <p:txBody>
          <a:bodyPr>
            <a:normAutofit/>
          </a:bodyPr>
          <a:lstStyle/>
          <a:p>
            <a:r>
              <a:rPr lang="en-US" sz="4800" dirty="0"/>
              <a:t>DCAE Weekly Meeting	</a:t>
            </a:r>
            <a:endParaRPr lang="en-US" altLang="zh-CN" sz="4800" dirty="0">
              <a:ea typeface="宋体" panose="02010600030101010101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/>
              <a:t>2018-11</a:t>
            </a:r>
            <a:r>
              <a:rPr lang="en-US" dirty="0"/>
              <a:t>-01</a:t>
            </a:r>
          </a:p>
        </p:txBody>
      </p:sp>
    </p:spTree>
    <p:extLst>
      <p:ext uri="{BB962C8B-B14F-4D97-AF65-F5344CB8AC3E}">
        <p14:creationId xmlns:p14="http://schemas.microsoft.com/office/powerpoint/2010/main" val="3094094458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DCAE Status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162E82-0668-485F-8B0F-C15D95D3B0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Services targeted for R4 with platform integration</a:t>
            </a:r>
          </a:p>
          <a:p>
            <a:pPr marL="0" indent="0">
              <a:buNone/>
            </a:pPr>
            <a:endParaRPr lang="en-US" dirty="0"/>
          </a:p>
          <a:p>
            <a:pPr lvl="0"/>
            <a:r>
              <a:rPr lang="en-US" dirty="0"/>
              <a:t>Mapper MS </a:t>
            </a:r>
          </a:p>
          <a:p>
            <a:pPr lvl="0"/>
            <a:r>
              <a:rPr lang="en-US" dirty="0"/>
              <a:t>Heartbeat MS </a:t>
            </a:r>
          </a:p>
          <a:p>
            <a:pPr lvl="0"/>
            <a:r>
              <a:rPr lang="en-US" dirty="0"/>
              <a:t>TCA-Gen2</a:t>
            </a:r>
          </a:p>
          <a:p>
            <a:pPr lvl="0"/>
            <a:r>
              <a:rPr lang="en-US" dirty="0"/>
              <a:t>PM-Mapper </a:t>
            </a:r>
          </a:p>
          <a:p>
            <a:pPr lvl="0"/>
            <a:r>
              <a:rPr lang="en-US" dirty="0" err="1"/>
              <a:t>RESTConf</a:t>
            </a:r>
            <a:endParaRPr lang="en-US" dirty="0"/>
          </a:p>
          <a:p>
            <a:pPr lvl="0"/>
            <a:r>
              <a:rPr lang="en-US" dirty="0"/>
              <a:t>ZTT (PNDA app)</a:t>
            </a:r>
          </a:p>
        </p:txBody>
      </p:sp>
    </p:spTree>
    <p:extLst>
      <p:ext uri="{BB962C8B-B14F-4D97-AF65-F5344CB8AC3E}">
        <p14:creationId xmlns:p14="http://schemas.microsoft.com/office/powerpoint/2010/main" val="387567608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DCAE Weekly updates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162E82-0668-485F-8B0F-C15D95D3B0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r>
              <a:rPr lang="en-US" u="sng" dirty="0"/>
              <a:t>ONAP-Dublin </a:t>
            </a:r>
          </a:p>
          <a:p>
            <a:pPr marL="0" indent="0">
              <a:buNone/>
            </a:pPr>
            <a:r>
              <a:rPr lang="en-US" dirty="0"/>
              <a:t>https://wiki.onap.org/display/DW/SP+priorities+for+Dublin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Architecture </a:t>
            </a:r>
          </a:p>
          <a:p>
            <a:pPr>
              <a:buFontTx/>
              <a:buChar char="-"/>
            </a:pPr>
            <a:r>
              <a:rPr lang="en-US" dirty="0"/>
              <a:t>https://wiki.onap.org/display/DW/Dublin+Architecture+Planning+Meeting</a:t>
            </a:r>
          </a:p>
          <a:p>
            <a:pPr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7806809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DCAE Meeting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0E923D29-68A0-476F-B6D5-EBDDD74E754C}"/>
              </a:ext>
            </a:extLst>
          </p:cNvPr>
          <p:cNvSpPr txBox="1">
            <a:spLocks/>
          </p:cNvSpPr>
          <p:nvPr/>
        </p:nvSpPr>
        <p:spPr>
          <a:xfrm>
            <a:off x="466725" y="1290638"/>
            <a:ext cx="11506200" cy="51704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Tx/>
              <a:buChar char="-"/>
            </a:pPr>
            <a:endParaRPr lang="en-US" dirty="0"/>
          </a:p>
          <a:p>
            <a:pPr marL="457200" lvl="1" indent="0">
              <a:buNone/>
            </a:pPr>
            <a:r>
              <a:rPr lang="en-US" dirty="0">
                <a:solidFill>
                  <a:srgbClr val="FF0000"/>
                </a:solidFill>
              </a:rPr>
              <a:t>IMPORTANT : Meeting will be rescheduled to 10.30 </a:t>
            </a:r>
            <a:r>
              <a:rPr lang="en-US">
                <a:solidFill>
                  <a:srgbClr val="FF0000"/>
                </a:solidFill>
              </a:rPr>
              <a:t>EST /15.30 UTC(</a:t>
            </a:r>
            <a:r>
              <a:rPr lang="en-US" dirty="0">
                <a:solidFill>
                  <a:srgbClr val="FF0000"/>
                </a:solidFill>
              </a:rPr>
              <a:t>same bridge)</a:t>
            </a:r>
          </a:p>
          <a:p>
            <a:pPr marL="457200" lvl="1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r>
              <a:rPr lang="en-US" dirty="0">
                <a:solidFill>
                  <a:srgbClr val="FF0000"/>
                </a:solidFill>
              </a:rPr>
              <a:t>***EFFECTIVE NEXT WEEK (11/08/18)***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Font typeface="Arial" panose="020B0604020202020204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712030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DCAE Weekly meeting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162E82-0668-485F-8B0F-C15D95D3B0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Agenda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RC1 Status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Release branch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CLM Report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RC2 Priorities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Dublin planning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329496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DCAE RC1 Status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162E82-0668-485F-8B0F-C15D95D3B0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DCAE </a:t>
            </a:r>
            <a:r>
              <a:rPr lang="en-US" dirty="0" err="1"/>
              <a:t>Healthcheck</a:t>
            </a:r>
            <a:r>
              <a:rPr lang="en-US" dirty="0"/>
              <a:t> was reported as failing on OOM-Staging (10/25) </a:t>
            </a:r>
          </a:p>
          <a:p>
            <a:pPr lvl="0"/>
            <a:r>
              <a:rPr lang="en-US" dirty="0"/>
              <a:t>Failed Daily jobs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Pair-wise testing </a:t>
            </a:r>
          </a:p>
          <a:p>
            <a:pPr lvl="1"/>
            <a:r>
              <a:rPr lang="en-US" dirty="0"/>
              <a:t>PRH-SO In-progress</a:t>
            </a:r>
          </a:p>
        </p:txBody>
      </p:sp>
      <p:pic>
        <p:nvPicPr>
          <p:cNvPr id="1026" name="Picture 2" descr="image001">
            <a:extLst>
              <a:ext uri="{FF2B5EF4-FFF2-40B4-BE49-F238E27FC236}">
                <a16:creationId xmlns:a16="http://schemas.microsoft.com/office/drawing/2014/main" id="{DEDEA53B-D997-4470-A985-68A4FC6B0F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8108" y="2454556"/>
            <a:ext cx="5998873" cy="1208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0257558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DCAE Weekly updates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162E82-0668-485F-8B0F-C15D95D3B0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Casablanca branched</a:t>
            </a:r>
          </a:p>
          <a:p>
            <a:pPr lvl="1">
              <a:buFontTx/>
              <a:buChar char="-"/>
            </a:pPr>
            <a:r>
              <a:rPr lang="en-US" dirty="0"/>
              <a:t>dcaegen2/services/</a:t>
            </a:r>
            <a:r>
              <a:rPr lang="en-US" dirty="0" err="1"/>
              <a:t>prh</a:t>
            </a:r>
            <a:endParaRPr lang="en-US" dirty="0"/>
          </a:p>
          <a:p>
            <a:pPr lvl="1">
              <a:buFontTx/>
              <a:buChar char="-"/>
            </a:pPr>
            <a:r>
              <a:rPr lang="en-US" dirty="0"/>
              <a:t>dcaegen2/collectors/</a:t>
            </a:r>
            <a:r>
              <a:rPr lang="en-US" dirty="0" err="1"/>
              <a:t>hv-ves</a:t>
            </a:r>
            <a:endParaRPr lang="en-US" dirty="0"/>
          </a:p>
          <a:p>
            <a:pPr lvl="1">
              <a:buFontTx/>
              <a:buChar char="-"/>
            </a:pPr>
            <a:r>
              <a:rPr lang="en-US" dirty="0"/>
              <a:t>dcaegen2/deployments </a:t>
            </a:r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r>
              <a:rPr lang="en-US" dirty="0"/>
              <a:t>Next set (targeted EOW)</a:t>
            </a:r>
          </a:p>
          <a:p>
            <a:pPr lvl="1">
              <a:buFontTx/>
              <a:buChar char="-"/>
            </a:pPr>
            <a:r>
              <a:rPr lang="en-US" u="sng" dirty="0">
                <a:hlinkClick r:id="rId3"/>
              </a:rPr>
              <a:t>dcaegen2/platform/blueprints</a:t>
            </a:r>
            <a:endParaRPr lang="en-US" u="sng" dirty="0"/>
          </a:p>
          <a:p>
            <a:pPr lvl="1">
              <a:buFontTx/>
              <a:buChar char="-"/>
            </a:pPr>
            <a:r>
              <a:rPr lang="en-US" u="sng" dirty="0">
                <a:hlinkClick r:id="rId4"/>
              </a:rPr>
              <a:t>dcaegen2/platform/plugins</a:t>
            </a:r>
            <a:endParaRPr lang="en-US" u="sng" dirty="0"/>
          </a:p>
          <a:p>
            <a:pPr lvl="1">
              <a:buFontTx/>
              <a:buChar char="-"/>
            </a:pPr>
            <a:r>
              <a:rPr lang="en-US" u="sng" dirty="0">
                <a:hlinkClick r:id="rId5"/>
              </a:rPr>
              <a:t>dcaegen2/</a:t>
            </a:r>
            <a:r>
              <a:rPr lang="en-US" u="sng" dirty="0" err="1">
                <a:hlinkClick r:id="rId5"/>
              </a:rPr>
              <a:t>utils</a:t>
            </a:r>
            <a:endParaRPr lang="en-US" u="sng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*All other repo will be release branched early next week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03504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DCAE Weekly updates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162E82-0668-485F-8B0F-C15D95D3B0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CLM Scans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hlinkClick r:id="rId3"/>
              </a:rPr>
              <a:t>https://nexus-iq.wl.linuxfoundation.org/assets/index.html#/dashboard/violations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hlinkClick r:id="rId4"/>
              </a:rPr>
              <a:t>https://wiki.onap.org/pages/editpage.action?pageId=41421168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0918436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DCAE Weekly updates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162E82-0668-485F-8B0F-C15D95D3B0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/>
              <a:t>RC2 Priorities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Support integration testing and address any issues identified by integration team</a:t>
            </a:r>
          </a:p>
          <a:p>
            <a:endParaRPr lang="en-US" dirty="0"/>
          </a:p>
          <a:p>
            <a:r>
              <a:rPr lang="en-US" dirty="0"/>
              <a:t>Documentation</a:t>
            </a:r>
          </a:p>
        </p:txBody>
      </p:sp>
    </p:spTree>
    <p:extLst>
      <p:ext uri="{BB962C8B-B14F-4D97-AF65-F5344CB8AC3E}">
        <p14:creationId xmlns:p14="http://schemas.microsoft.com/office/powerpoint/2010/main" val="2223617602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1A7DD9-4908-5340-B36B-4CAEDCFF4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Casablanca R3 Timeline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8D78EE-EA95-684D-986D-5CE04A45752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31D33150-3838-5341-BD29-8EABF54372E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3334771"/>
              </p:ext>
            </p:extLst>
          </p:nvPr>
        </p:nvGraphicFramePr>
        <p:xfrm>
          <a:off x="838199" y="1805810"/>
          <a:ext cx="9262145" cy="30849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68465">
                  <a:extLst>
                    <a:ext uri="{9D8B030D-6E8A-4147-A177-3AD203B41FA5}">
                      <a16:colId xmlns:a16="http://schemas.microsoft.com/office/drawing/2014/main" val="2042044917"/>
                    </a:ext>
                  </a:extLst>
                </a:gridCol>
                <a:gridCol w="2952325">
                  <a:extLst>
                    <a:ext uri="{9D8B030D-6E8A-4147-A177-3AD203B41FA5}">
                      <a16:colId xmlns:a16="http://schemas.microsoft.com/office/drawing/2014/main" val="2904711228"/>
                    </a:ext>
                  </a:extLst>
                </a:gridCol>
                <a:gridCol w="2841355">
                  <a:extLst>
                    <a:ext uri="{9D8B030D-6E8A-4147-A177-3AD203B41FA5}">
                      <a16:colId xmlns:a16="http://schemas.microsoft.com/office/drawing/2014/main" val="2572969397"/>
                    </a:ext>
                  </a:extLst>
                </a:gridCol>
              </a:tblGrid>
              <a:tr h="58522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700" u="none" strike="noStrike" dirty="0">
                          <a:effectLst/>
                        </a:rPr>
                        <a:t>Kick-Off (Open Intent To Participate)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92" marR="8792" marT="87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700" u="none" strike="noStrike" dirty="0">
                          <a:effectLst/>
                        </a:rPr>
                        <a:t>M0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92" marR="8792" marT="87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700" u="none" strike="noStrike" dirty="0">
                          <a:effectLst/>
                        </a:rPr>
                        <a:t>May 25 - June 21 2018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92" marR="8792" marT="87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3765628"/>
                  </a:ext>
                </a:extLst>
              </a:tr>
              <a:tr h="31246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700" u="none" strike="noStrike" dirty="0">
                          <a:effectLst/>
                        </a:rPr>
                        <a:t>Planning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92" marR="8792" marT="87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700" u="none" strike="noStrike" dirty="0">
                          <a:effectLst/>
                        </a:rPr>
                        <a:t>M1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92" marR="8792" marT="87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700" u="none" strike="noStrike" dirty="0">
                          <a:effectLst/>
                        </a:rPr>
                        <a:t>28-Jun-18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92" marR="8792" marT="87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6593733"/>
                  </a:ext>
                </a:extLst>
              </a:tr>
              <a:tr h="31246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700" u="none" strike="noStrike" dirty="0">
                          <a:effectLst/>
                        </a:rPr>
                        <a:t>Functionality freeze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92" marR="8792" marT="87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700" u="none" strike="noStrike" dirty="0">
                          <a:effectLst/>
                        </a:rPr>
                        <a:t>M2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92" marR="8792" marT="87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700" u="none" strike="noStrike" dirty="0">
                          <a:effectLst/>
                        </a:rPr>
                        <a:t>26-Jul-18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92" marR="8792" marT="87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8819182"/>
                  </a:ext>
                </a:extLst>
              </a:tr>
              <a:tr h="31246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700" u="none" strike="noStrike" dirty="0">
                          <a:effectLst/>
                        </a:rPr>
                        <a:t>API Freeze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92" marR="8792" marT="87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700" u="none" strike="noStrike" dirty="0">
                          <a:effectLst/>
                        </a:rPr>
                        <a:t>M3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92" marR="8792" marT="87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700" u="none" strike="noStrike" dirty="0">
                          <a:effectLst/>
                        </a:rPr>
                        <a:t>23-Aug-18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92" marR="8792" marT="87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6999464"/>
                  </a:ext>
                </a:extLst>
              </a:tr>
              <a:tr h="31246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700" u="none" strike="noStrike" dirty="0">
                          <a:effectLst/>
                        </a:rPr>
                        <a:t>Code Freeze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92" marR="8792" marT="87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700" u="none" strike="noStrike" dirty="0">
                          <a:effectLst/>
                        </a:rPr>
                        <a:t>M4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92" marR="8792" marT="87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700" u="none" strike="noStrike" dirty="0">
                          <a:effectLst/>
                        </a:rPr>
                        <a:t>20-Sep-18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92" marR="8792" marT="87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4608681"/>
                  </a:ext>
                </a:extLst>
              </a:tr>
              <a:tr h="31246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700" u="none" strike="noStrike" dirty="0">
                          <a:effectLst/>
                        </a:rPr>
                        <a:t>Integration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92" marR="8792" marT="87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700" u="none" strike="noStrike" dirty="0">
                          <a:effectLst/>
                        </a:rPr>
                        <a:t>RC0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92" marR="8792" marT="87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700" u="none" strike="noStrike" dirty="0">
                          <a:effectLst/>
                        </a:rPr>
                        <a:t>11-Oct-18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92" marR="8792" marT="87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6362231"/>
                  </a:ext>
                </a:extLst>
              </a:tr>
              <a:tr h="312468">
                <a:tc>
                  <a:txBody>
                    <a:bodyPr/>
                    <a:lstStyle/>
                    <a:p>
                      <a:pPr algn="l" fontAlgn="ctr"/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92" marR="8792" marT="87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700" u="none" strike="noStrike" dirty="0">
                          <a:effectLst/>
                        </a:rPr>
                        <a:t>RC1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92" marR="8792" marT="87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700" u="none" strike="noStrike" dirty="0">
                          <a:effectLst/>
                        </a:rPr>
                        <a:t>25-Oct-18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92" marR="8792" marT="87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355430"/>
                  </a:ext>
                </a:extLst>
              </a:tr>
              <a:tr h="312468">
                <a:tc>
                  <a:txBody>
                    <a:bodyPr/>
                    <a:lstStyle/>
                    <a:p>
                      <a:pPr algn="l" fontAlgn="ctr"/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92" marR="8792" marT="87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7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RC2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8792" marR="8792" marT="87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7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8-Nov-18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8792" marR="8792" marT="87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690597"/>
                  </a:ext>
                </a:extLst>
              </a:tr>
              <a:tr h="31246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700" u="none" strike="noStrike" dirty="0">
                          <a:effectLst/>
                        </a:rPr>
                        <a:t>Sign-Off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92" marR="8792" marT="87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700" u="none" strike="noStrike" dirty="0">
                          <a:effectLst/>
                        </a:rPr>
                        <a:t>Release Delivery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92" marR="8792" marT="87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7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15-Nov-18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00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8792" marR="8792" marT="87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87905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6532906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DCAE Weekly updates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162E82-0668-485F-8B0F-C15D95D3B0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u="sng" dirty="0"/>
          </a:p>
          <a:p>
            <a:pPr marL="0" indent="0">
              <a:buNone/>
            </a:pPr>
            <a:endParaRPr lang="en-US" u="sng" dirty="0"/>
          </a:p>
          <a:p>
            <a:pPr marL="0" indent="0">
              <a:buNone/>
            </a:pPr>
            <a:r>
              <a:rPr lang="en-US" u="sng" dirty="0"/>
              <a:t>Dublin – DCAE </a:t>
            </a:r>
            <a:r>
              <a:rPr lang="en-US" u="sng" dirty="0" err="1"/>
              <a:t>Priorites</a:t>
            </a:r>
            <a:endParaRPr lang="en-US" u="sng" dirty="0"/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>
                <a:hlinkClick r:id="rId3"/>
              </a:rPr>
              <a:t>https://wiki.onap.org/display/DW/Dublin+Items+for+discussion</a:t>
            </a: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602430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DCAE Weekly – Dublin Focus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162E82-0668-485F-8B0F-C15D95D3B0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u="sng" dirty="0"/>
          </a:p>
          <a:p>
            <a:r>
              <a:rPr lang="en-US" dirty="0"/>
              <a:t>Security</a:t>
            </a:r>
          </a:p>
          <a:p>
            <a:pPr lvl="1"/>
            <a:r>
              <a:rPr lang="en-US" dirty="0"/>
              <a:t>Enabling TLS for interfaces</a:t>
            </a:r>
          </a:p>
          <a:p>
            <a:pPr lvl="2"/>
            <a:r>
              <a:rPr lang="en-US" dirty="0"/>
              <a:t>AAF integration (dynamic cert + CADI library access)</a:t>
            </a:r>
          </a:p>
          <a:p>
            <a:pPr lvl="2"/>
            <a:r>
              <a:rPr lang="en-US" dirty="0" err="1"/>
              <a:t>Istio</a:t>
            </a:r>
            <a:r>
              <a:rPr lang="en-US" dirty="0"/>
              <a:t>/Service Mesh</a:t>
            </a:r>
          </a:p>
          <a:p>
            <a:pPr lvl="2"/>
            <a:endParaRPr lang="en-US" dirty="0"/>
          </a:p>
          <a:p>
            <a:r>
              <a:rPr lang="en-US" dirty="0"/>
              <a:t>DCAE modularizing for edge support</a:t>
            </a:r>
          </a:p>
          <a:p>
            <a:r>
              <a:rPr lang="en-US" dirty="0"/>
              <a:t>Design Flow and Policy modelling</a:t>
            </a:r>
          </a:p>
          <a:p>
            <a:r>
              <a:rPr lang="en-US" dirty="0"/>
              <a:t>PNDA Integration + Application deployment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721124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31326</TotalTime>
  <Words>447</Words>
  <Application>Microsoft Office PowerPoint</Application>
  <PresentationFormat>Widescreen</PresentationFormat>
  <Paragraphs>139</Paragraphs>
  <Slides>12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等线</vt:lpstr>
      <vt:lpstr>等线 Light</vt:lpstr>
      <vt:lpstr>宋体</vt:lpstr>
      <vt:lpstr>Arial</vt:lpstr>
      <vt:lpstr>Calibri</vt:lpstr>
      <vt:lpstr>Calibri Light</vt:lpstr>
      <vt:lpstr>Wingdings</vt:lpstr>
      <vt:lpstr>Office Theme</vt:lpstr>
      <vt:lpstr>DCAE Weekly Meeting </vt:lpstr>
      <vt:lpstr>DCAE Weekly meeting</vt:lpstr>
      <vt:lpstr>DCAE RC1 Status</vt:lpstr>
      <vt:lpstr>DCAE Weekly updates</vt:lpstr>
      <vt:lpstr>DCAE Weekly updates</vt:lpstr>
      <vt:lpstr>DCAE Weekly updates</vt:lpstr>
      <vt:lpstr>Casablanca R3 Timeline</vt:lpstr>
      <vt:lpstr>DCAE Weekly updates</vt:lpstr>
      <vt:lpstr>DCAE Weekly – Dublin Focus</vt:lpstr>
      <vt:lpstr>DCAE Status</vt:lpstr>
      <vt:lpstr>DCAE Weekly updates</vt:lpstr>
      <vt:lpstr>DCAE Meeting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Capability Coming into ECOMP from Beijing:</dc:title>
  <dc:creator>VENKATESH KUMAR, VIJAY</dc:creator>
  <cp:lastModifiedBy>VENKATESH KUMAR, VIJAY</cp:lastModifiedBy>
  <cp:revision>270</cp:revision>
  <cp:lastPrinted>2018-09-20T16:14:14Z</cp:lastPrinted>
  <dcterms:created xsi:type="dcterms:W3CDTF">2018-05-21T15:03:34Z</dcterms:created>
  <dcterms:modified xsi:type="dcterms:W3CDTF">2018-11-01T18:37:47Z</dcterms:modified>
</cp:coreProperties>
</file>