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79" r:id="rId2"/>
    <p:sldId id="260" r:id="rId3"/>
    <p:sldId id="261" r:id="rId4"/>
    <p:sldId id="266" r:id="rId5"/>
    <p:sldId id="776" r:id="rId6"/>
    <p:sldId id="779" r:id="rId7"/>
    <p:sldId id="778" r:id="rId8"/>
    <p:sldId id="781" r:id="rId9"/>
    <p:sldId id="543" r:id="rId10"/>
    <p:sldId id="780" r:id="rId11"/>
    <p:sldId id="783" r:id="rId12"/>
    <p:sldId id="784" r:id="rId13"/>
    <p:sldId id="782" r:id="rId14"/>
    <p:sldId id="707" r:id="rId15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53" userDrawn="1">
          <p15:clr>
            <a:srgbClr val="A4A3A4"/>
          </p15:clr>
        </p15:guide>
        <p15:guide id="2" pos="256" userDrawn="1">
          <p15:clr>
            <a:srgbClr val="A4A3A4"/>
          </p15:clr>
        </p15:guide>
        <p15:guide id="3" pos="5638" userDrawn="1">
          <p15:clr>
            <a:srgbClr val="A4A3A4"/>
          </p15:clr>
        </p15:guide>
        <p15:guide id="4" pos="3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70C0"/>
    <a:srgbClr val="4473C5"/>
    <a:srgbClr val="07657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157" autoAdjust="0"/>
    <p:restoredTop sz="96302" autoAdjust="0"/>
  </p:normalViewPr>
  <p:slideViewPr>
    <p:cSldViewPr snapToGrid="0">
      <p:cViewPr varScale="1">
        <p:scale>
          <a:sx n="166" d="100"/>
          <a:sy n="166" d="100"/>
        </p:scale>
        <p:origin x="184" y="328"/>
      </p:cViewPr>
      <p:guideLst>
        <p:guide orient="horz" pos="653"/>
        <p:guide pos="256"/>
        <p:guide pos="5638"/>
        <p:guide pos="31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7532"/>
    </p:cViewPr>
  </p:sorterViewPr>
  <p:notesViewPr>
    <p:cSldViewPr snapToGrid="0">
      <p:cViewPr>
        <p:scale>
          <a:sx n="50" d="100"/>
          <a:sy n="50" d="100"/>
        </p:scale>
        <p:origin x="3403" y="41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Cisco Live 2016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BB765C-1689-445F-A5DD-9324B5682EC7}" type="datetime1">
              <a:rPr lang="en-GB" smtClean="0"/>
              <a:t>08/11/2018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3A43E-2B08-42A3-9C92-4D138A04E7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235027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Cisco Live 2016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DFC68-6A9B-400B-B967-10391FAE3588}" type="datetime1">
              <a:rPr lang="en-GB" smtClean="0"/>
              <a:t>08/11/2018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FA4A4-C10A-49FC-AF1A-861163FEA0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16665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7A1FA6-25DE-9E4E-A34D-CF67DE7DBDC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353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925" y="218947"/>
            <a:ext cx="8513064" cy="765432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352925" y="1077913"/>
            <a:ext cx="8513064" cy="33988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09709" y="4884989"/>
            <a:ext cx="35966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600" kern="1200" smtClean="0">
                <a:solidFill>
                  <a:srgbClr val="000000"/>
                </a:solidFill>
                <a:latin typeface="+mn-lt"/>
                <a:ea typeface="+mn-ea"/>
                <a:cs typeface="CiscoSans Thin"/>
              </a:defRPr>
            </a:lvl1pPr>
          </a:lstStyle>
          <a:p>
            <a:fld id="{96A97DD0-5BE7-4856-A2A9-C42C6688E607}" type="slidenum">
              <a:rPr/>
              <a:pPr/>
              <a:t>‹#›</a:t>
            </a:fld>
            <a:endParaRPr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22533" y="4946904"/>
            <a:ext cx="716863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>
            <a:lvl1pPr algn="l">
              <a:defRPr lang="en-US" sz="600" dirty="0">
                <a:solidFill>
                  <a:srgbClr val="000000"/>
                </a:solidFill>
                <a:cs typeface="CiscoSans Thin"/>
              </a:defRPr>
            </a:lvl1pPr>
          </a:lstStyle>
          <a:p>
            <a:pPr defTabSz="610744"/>
            <a:endParaRPr lang="en-US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72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09709" y="4884989"/>
            <a:ext cx="35966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600" kern="1200" smtClean="0">
                <a:solidFill>
                  <a:srgbClr val="000000"/>
                </a:solidFill>
                <a:latin typeface="+mn-lt"/>
                <a:ea typeface="+mn-ea"/>
                <a:cs typeface="CiscoSans Thin"/>
              </a:defRPr>
            </a:lvl1pPr>
          </a:lstStyle>
          <a:p>
            <a:fld id="{96A97DD0-5BE7-4856-A2A9-C42C6688E607}" type="slidenum">
              <a:rPr/>
              <a:pPr/>
              <a:t>‹#›</a:t>
            </a:fld>
            <a:endParaRPr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22533" y="4946904"/>
            <a:ext cx="716863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>
            <a:lvl1pPr algn="l">
              <a:defRPr lang="en-US" sz="600" dirty="0">
                <a:solidFill>
                  <a:srgbClr val="000000"/>
                </a:solidFill>
                <a:cs typeface="CiscoSans Thin"/>
              </a:defRPr>
            </a:lvl1pPr>
          </a:lstStyle>
          <a:p>
            <a:pPr defTabSz="610744"/>
            <a:endParaRPr lang="en-US" dirty="0">
              <a:ea typeface="ＭＳ Ｐゴシック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356616" y="217715"/>
            <a:ext cx="8513064" cy="76543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52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4 Heavy Graph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09709" y="4884989"/>
            <a:ext cx="35966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600" kern="1200" smtClean="0">
                <a:solidFill>
                  <a:srgbClr val="000000"/>
                </a:solidFill>
                <a:latin typeface="+mn-lt"/>
                <a:ea typeface="+mn-ea"/>
                <a:cs typeface="CiscoSans Thin"/>
              </a:defRPr>
            </a:lvl1pPr>
          </a:lstStyle>
          <a:p>
            <a:fld id="{96A97DD0-5BE7-4856-A2A9-C42C6688E607}" type="slidenum">
              <a:rPr/>
              <a:pPr/>
              <a:t>‹#›</a:t>
            </a:fld>
            <a:endParaRPr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22533" y="4946904"/>
            <a:ext cx="716863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>
            <a:lvl1pPr algn="l">
              <a:defRPr lang="en-US" sz="600" dirty="0">
                <a:solidFill>
                  <a:srgbClr val="000000"/>
                </a:solidFill>
                <a:cs typeface="CiscoSans Thin"/>
              </a:defRPr>
            </a:lvl1pPr>
          </a:lstStyle>
          <a:p>
            <a:pPr defTabSz="610744"/>
            <a:endParaRPr lang="en-US" dirty="0">
              <a:ea typeface="ＭＳ Ｐゴシック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56616" y="155576"/>
            <a:ext cx="8513064" cy="434974"/>
          </a:xfrm>
        </p:spPr>
        <p:txBody>
          <a:bodyPr/>
          <a:lstStyle>
            <a:lvl1pPr marL="6251" indent="-6251" algn="l" defTabSz="4572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800" b="0" kern="1200" baseline="0" dirty="0">
                <a:solidFill>
                  <a:schemeClr val="tx1"/>
                </a:solidFill>
                <a:latin typeface="+mj-lt"/>
                <a:ea typeface="+mj-ea"/>
                <a:cs typeface="+mj-cs"/>
                <a:sym typeface="Arial" pitchFamily="34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</p:spTree>
    <p:extLst>
      <p:ext uri="{BB962C8B-B14F-4D97-AF65-F5344CB8AC3E}">
        <p14:creationId xmlns:p14="http://schemas.microsoft.com/office/powerpoint/2010/main" val="3664756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462301" y="1201738"/>
            <a:ext cx="8277344" cy="338931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8600" indent="-171450">
              <a:lnSpc>
                <a:spcPct val="95000"/>
              </a:lnSpc>
              <a:spcBef>
                <a:spcPts val="1110"/>
              </a:spcBef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457200" indent="-165100">
              <a:lnSpc>
                <a:spcPct val="95000"/>
              </a:lnSpc>
              <a:spcBef>
                <a:spcPts val="450"/>
              </a:spcBef>
              <a:buClr>
                <a:schemeClr val="tx1"/>
              </a:buClr>
              <a:buSzPct val="80000"/>
              <a:buFont typeface="Arial"/>
              <a:buChar char="•"/>
              <a:defRPr sz="18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685800" indent="-109538">
              <a:buClr>
                <a:schemeClr val="tx1"/>
              </a:buClr>
              <a:buSzPct val="80000"/>
              <a:buFont typeface="Arial"/>
              <a:buChar char="•"/>
              <a:defRPr sz="16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911035" indent="-171415">
              <a:buClr>
                <a:schemeClr val="tx1"/>
              </a:buClr>
              <a:buSzPct val="80000"/>
              <a:buFont typeface="Arial"/>
              <a:buChar char="•"/>
              <a:defRPr sz="14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082450" indent="-168240">
              <a:buClr>
                <a:schemeClr val="tx1"/>
              </a:buClr>
              <a:buSzPct val="80000"/>
              <a:buFont typeface="Arial"/>
              <a:buChar char="•"/>
              <a:defRPr sz="12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437766" y="341313"/>
            <a:ext cx="8345488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8520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43997" y="192024"/>
            <a:ext cx="8257032" cy="731520"/>
          </a:xfrm>
        </p:spPr>
        <p:txBody>
          <a:bodyPr anchor="b" anchorCtr="0"/>
          <a:lstStyle>
            <a:lvl1pPr>
              <a:defRPr lang="en-US" sz="2800" b="0" i="0" u="none" kern="1200" dirty="0">
                <a:solidFill>
                  <a:schemeClr val="tx2"/>
                </a:solidFill>
                <a:latin typeface="CiscoSansTT Light" panose="020B0503020201020303" pitchFamily="34" charset="0"/>
                <a:ea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4"/>
          <p:cNvSpPr>
            <a:spLocks noGrp="1"/>
          </p:cNvSpPr>
          <p:nvPr>
            <p:ph sz="quarter" idx="11" hasCustomPrompt="1"/>
          </p:nvPr>
        </p:nvSpPr>
        <p:spPr>
          <a:xfrm>
            <a:off x="443997" y="1197864"/>
            <a:ext cx="8257032" cy="3392424"/>
          </a:xfrm>
          <a:prstGeom prst="rect">
            <a:avLst/>
          </a:prstGeom>
        </p:spPr>
        <p:txBody>
          <a:bodyPr/>
          <a:lstStyle>
            <a:lvl1pPr marL="169863" indent="-169863" algn="l" defTabSz="684213" rtl="0" eaLnBrk="1" fontAlgn="base" hangingPunct="1">
              <a:lnSpc>
                <a:spcPct val="95000"/>
              </a:lnSpc>
              <a:spcBef>
                <a:spcPts val="1101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2000" b="0" i="0" kern="1200" dirty="0">
                <a:solidFill>
                  <a:schemeClr val="tx1"/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1pPr>
            <a:lvl2pPr marL="341313" indent="-171450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800" b="0" i="0" kern="1200" dirty="0">
                <a:solidFill>
                  <a:schemeClr val="tx1"/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2pPr>
            <a:lvl3pPr marL="511175" indent="-169863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600" b="0" i="0" kern="1200" dirty="0">
                <a:solidFill>
                  <a:schemeClr val="tx1"/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3pPr>
            <a:lvl4pPr marL="503238" indent="-169863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  <a:defRPr lang="en-US" sz="1800" b="0" i="0" kern="1200" dirty="0">
                <a:solidFill>
                  <a:schemeClr val="tx1"/>
                </a:solidFill>
                <a:latin typeface="CiscoSansTT Light" panose="020B0503020201020303" pitchFamily="34" charset="0"/>
                <a:ea typeface="CiscoSansTT Thin" charset="0"/>
                <a:cs typeface="CiscoSansTT Thin" charset="0"/>
              </a:defRPr>
            </a:lvl4pPr>
          </a:lstStyle>
          <a:p>
            <a:pPr marL="171450" lvl="0" indent="-171450" algn="l" defTabSz="684213" rtl="0" eaLnBrk="1" fontAlgn="base" hangingPunct="1">
              <a:lnSpc>
                <a:spcPct val="95000"/>
              </a:lnSpc>
              <a:spcBef>
                <a:spcPts val="111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6" name="Rectangle 4">
            <a:extLst>
              <a:ext uri="{FF2B5EF4-FFF2-40B4-BE49-F238E27FC236}">
                <a16:creationId xmlns:a16="http://schemas.microsoft.com/office/drawing/2014/main" id="{AED59B0F-C472-469F-8983-6C5A6F04ED5F}"/>
              </a:ext>
            </a:extLst>
          </p:cNvPr>
          <p:cNvSpPr>
            <a:spLocks noChangeArrowheads="1"/>
          </p:cNvSpPr>
          <p:nvPr userDrawn="1"/>
        </p:nvSpPr>
        <p:spPr bwMode="black">
          <a:xfrm>
            <a:off x="5849925" y="4946904"/>
            <a:ext cx="2544460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marL="0" marR="0" lvl="0" indent="0" algn="r" defTabSz="6107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iscoSansTT Light" panose="020B0503020201020303" pitchFamily="34" charset="0"/>
                <a:ea typeface="ＭＳ Ｐゴシック" charset="0"/>
                <a:cs typeface="CiscoSansTT Light" panose="020B0503020201020303" pitchFamily="34" charset="0"/>
              </a:rPr>
              <a:t>© 2018  Cisco and/or its affiliates. All rights reserved.   Cisco Public</a:t>
            </a:r>
          </a:p>
        </p:txBody>
      </p:sp>
      <p:sp>
        <p:nvSpPr>
          <p:cNvPr id="4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370150" y="4880892"/>
            <a:ext cx="35966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600" kern="1200" smtClean="0">
                <a:solidFill>
                  <a:schemeClr val="tx1"/>
                </a:solidFill>
                <a:latin typeface="CiscoSansTT Light" panose="020B0503020201020303" pitchFamily="34" charset="0"/>
                <a:ea typeface="+mn-ea"/>
                <a:cs typeface="CiscoSans Thin"/>
              </a:defRPr>
            </a:lvl1pPr>
          </a:lstStyle>
          <a:p>
            <a:fld id="{96A97DD0-5BE7-4856-A2A9-C42C6688E60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22533" y="4946904"/>
            <a:ext cx="716863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>
            <a:lvl1pPr algn="l">
              <a:defRPr lang="en-US" sz="600" dirty="0">
                <a:solidFill>
                  <a:schemeClr val="tx1"/>
                </a:solidFill>
                <a:latin typeface="CiscoSansTT Light" panose="020B0503020201020303" pitchFamily="34" charset="0"/>
                <a:cs typeface="CiscoSansTT Light" panose="020B0503020201020303" pitchFamily="34" charset="0"/>
              </a:defRPr>
            </a:lvl1pPr>
          </a:lstStyle>
          <a:p>
            <a:pPr defTabSz="610744"/>
            <a:r>
              <a:rPr lang="en-US"/>
              <a:t>NSO Summit 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11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Slide-animated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3999" cy="4273192"/>
          </a:xfrm>
          <a:prstGeom prst="rect">
            <a:avLst/>
          </a:prstGeom>
          <a:solidFill>
            <a:srgbClr val="CC1C1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904"/>
            <a:ext cx="9144000" cy="3990975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69496" y="3385812"/>
            <a:ext cx="8296421" cy="288131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1400" b="0" i="0">
                <a:solidFill>
                  <a:srgbClr val="FFFFFE"/>
                </a:solidFill>
                <a:latin typeface="+mn-lt"/>
                <a:cs typeface="CiscoSans"/>
              </a:defRPr>
            </a:lvl1pPr>
            <a:lvl2pPr marL="342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Speaker Name</a:t>
            </a:r>
            <a:endParaRPr lang="en-US" dirty="0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469496" y="3625809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400" b="0" i="0" kern="1200" dirty="0" smtClean="0">
                <a:solidFill>
                  <a:srgbClr val="FFFFFE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469496" y="4273192"/>
            <a:ext cx="8296421" cy="28813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400" b="0" i="0" kern="1200" dirty="0" smtClean="0">
                <a:solidFill>
                  <a:srgbClr val="FFFFFE"/>
                </a:solidFill>
                <a:latin typeface="+mn-lt"/>
                <a:ea typeface="+mn-ea"/>
                <a:cs typeface="CiscoSans ExtraLight" pitchFamily="34" charset="0"/>
              </a:defRPr>
            </a:lvl1pPr>
            <a:lvl2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63292" y="2804077"/>
            <a:ext cx="8302625" cy="299001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200" baseline="0">
                <a:solidFill>
                  <a:srgbClr val="FFFFFE"/>
                </a:solidFill>
                <a:latin typeface="+mj-lt"/>
              </a:defRPr>
            </a:lvl1pPr>
            <a:lvl2pPr marL="304781" indent="0">
              <a:buNone/>
              <a:defRPr/>
            </a:lvl2pPr>
            <a:lvl3pPr marL="427401" indent="0">
              <a:buNone/>
              <a:defRPr/>
            </a:lvl3pPr>
            <a:lvl4pPr marL="516694" indent="0">
              <a:buNone/>
              <a:defRPr/>
            </a:lvl4pPr>
            <a:lvl5pPr marL="601221" indent="0">
              <a:buNone/>
              <a:defRPr/>
            </a:lvl5pPr>
          </a:lstStyle>
          <a:p>
            <a:pPr lvl="0"/>
            <a:r>
              <a:rPr lang="en-GB" dirty="0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425765" y="2232591"/>
            <a:ext cx="8340152" cy="644730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200" b="0" i="0" spc="0" baseline="0">
                <a:solidFill>
                  <a:srgbClr val="FFFFF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CiscoSans Thin"/>
              </a:defRPr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80156"/>
            <a:ext cx="9144000" cy="963344"/>
          </a:xfrm>
          <a:prstGeom prst="rect">
            <a:avLst/>
          </a:prstGeom>
        </p:spPr>
      </p:pic>
      <p:pic>
        <p:nvPicPr>
          <p:cNvPr id="12" name="Picture 11" descr="pnda2w-trans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74" y="362034"/>
            <a:ext cx="1847858" cy="970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25991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white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1" tIns="34286" rIns="68571" bIns="34286" anchor="ctr"/>
          <a:lstStyle/>
          <a:p>
            <a:endParaRPr lang="en-US"/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hidden">
          <a:xfrm>
            <a:off x="0" y="0"/>
            <a:ext cx="9144000" cy="13335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1" tIns="34286" rIns="68571" bIns="34286" anchor="ctr"/>
          <a:lstStyle/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416425" y="915409"/>
            <a:ext cx="7598042" cy="256994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600" b="0" i="0" spc="0" baseline="0">
                <a:solidFill>
                  <a:srgbClr val="3E6BB4"/>
                </a:solidFill>
                <a:latin typeface="+mj-lt"/>
                <a:cs typeface="CiscoSans Thin"/>
              </a:defRPr>
            </a:lvl1pPr>
          </a:lstStyle>
          <a:p>
            <a:r>
              <a:rPr lang="en-GB" dirty="0"/>
              <a:t>Section 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92215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22533" y="4946904"/>
            <a:ext cx="716863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>
            <a:lvl1pPr algn="l">
              <a:defRPr lang="en-US" sz="600" dirty="0">
                <a:solidFill>
                  <a:srgbClr val="000000"/>
                </a:solidFill>
                <a:cs typeface="CiscoSans Thin"/>
              </a:defRPr>
            </a:lvl1pPr>
          </a:lstStyle>
          <a:p>
            <a:pPr defTabSz="610744"/>
            <a:endParaRPr lang="en-US" dirty="0">
              <a:ea typeface="ＭＳ Ｐゴシック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356616" y="217715"/>
            <a:ext cx="8513064" cy="765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Arial" pitchFamily="34" charset="0"/>
              </a:rPr>
              <a:t>Slide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 userDrawn="1">
            <p:ph type="body" idx="1"/>
          </p:nvPr>
        </p:nvSpPr>
        <p:spPr bwMode="auto">
          <a:xfrm>
            <a:off x="356616" y="1079426"/>
            <a:ext cx="8513064" cy="330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>
                <a:sym typeface="Arial" pitchFamily="34" charset="0"/>
              </a:rPr>
              <a:t>Click to edit Master text styles</a:t>
            </a:r>
          </a:p>
          <a:p>
            <a:pPr lvl="1"/>
            <a:r>
              <a:rPr lang="en-US" dirty="0">
                <a:sym typeface="Arial" pitchFamily="34" charset="0"/>
              </a:rPr>
              <a:t>Second level</a:t>
            </a:r>
          </a:p>
          <a:p>
            <a:pPr lvl="2"/>
            <a:r>
              <a:rPr lang="en-US" dirty="0">
                <a:sym typeface="Arial" pitchFamily="34" charset="0"/>
              </a:rPr>
              <a:t>Third level</a:t>
            </a:r>
          </a:p>
          <a:p>
            <a:pPr lvl="3"/>
            <a:r>
              <a:rPr lang="en-US" dirty="0">
                <a:sym typeface="Arial" pitchFamily="34" charset="0"/>
              </a:rPr>
              <a:t>Fourth level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409709" y="4884989"/>
            <a:ext cx="35966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600" kern="1200" smtClean="0">
                <a:solidFill>
                  <a:srgbClr val="000000"/>
                </a:solidFill>
                <a:latin typeface="+mn-lt"/>
                <a:ea typeface="+mn-ea"/>
                <a:cs typeface="CiscoSans Thin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96A97DD0-5BE7-4856-A2A9-C42C6688E607}" type="slidenum">
              <a:rPr/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dirty="0"/>
          </a:p>
        </p:txBody>
      </p:sp>
      <p:sp>
        <p:nvSpPr>
          <p:cNvPr id="9" name="Rectangle 4"/>
          <p:cNvSpPr>
            <a:spLocks noChangeArrowheads="1"/>
          </p:cNvSpPr>
          <p:nvPr userDrawn="1"/>
        </p:nvSpPr>
        <p:spPr bwMode="ltGray">
          <a:xfrm>
            <a:off x="5985510" y="4946904"/>
            <a:ext cx="2472136" cy="15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61586" tIns="30792" rIns="61586" bIns="30792" anchor="b">
            <a:spAutoFit/>
          </a:bodyPr>
          <a:lstStyle/>
          <a:p>
            <a:pPr algn="r" defTabSz="610744"/>
            <a:r>
              <a:rPr lang="en-US" sz="600" dirty="0">
                <a:solidFill>
                  <a:srgbClr val="000000"/>
                </a:solidFill>
                <a:ea typeface="ＭＳ Ｐゴシック" charset="0"/>
                <a:cs typeface="CiscoSans Thin"/>
              </a:rPr>
              <a:t>© 2017  Cisco and/or its affiliates. All rights reserved.   Cisco Public</a:t>
            </a:r>
          </a:p>
        </p:txBody>
      </p:sp>
      <p:pic>
        <p:nvPicPr>
          <p:cNvPr id="10" name="Picture 2" descr="Image result for cisco logo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616" y="4789319"/>
            <a:ext cx="361231" cy="191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011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702" r:id="rId2"/>
    <p:sldLayoutId id="2147483708" r:id="rId3"/>
    <p:sldLayoutId id="2147483710" r:id="rId4"/>
    <p:sldLayoutId id="2147483711" r:id="rId5"/>
    <p:sldLayoutId id="2147483712" r:id="rId6"/>
    <p:sldLayoutId id="2147483713" r:id="rId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marL="6251" indent="-6251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2800" b="0" kern="1200" dirty="0" smtClean="0">
          <a:solidFill>
            <a:schemeClr val="tx1"/>
          </a:solidFill>
          <a:latin typeface="+mj-lt"/>
          <a:ea typeface="+mj-ea"/>
          <a:cs typeface="+mj-cs"/>
          <a:sym typeface="Arial" pitchFamily="34" charset="0"/>
        </a:defRPr>
      </a:lvl1pPr>
      <a:lvl2pPr marL="6251" indent="-6251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rgbClr val="B1059D"/>
          </a:solidFill>
          <a:latin typeface="Arial" pitchFamily="-107" charset="0"/>
          <a:ea typeface="Apple LiGothic Medium" pitchFamily="-107" charset="-120"/>
          <a:cs typeface="Apple LiGothic Medium" pitchFamily="-107" charset="-120"/>
          <a:sym typeface="Arial" pitchFamily="34" charset="0"/>
        </a:defRPr>
      </a:lvl2pPr>
      <a:lvl3pPr marL="6251" indent="-6251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rgbClr val="B1059D"/>
          </a:solidFill>
          <a:latin typeface="Arial" pitchFamily="-107" charset="0"/>
          <a:ea typeface="Apple LiGothic Medium" pitchFamily="-107" charset="-120"/>
          <a:cs typeface="Apple LiGothic Medium" pitchFamily="-107" charset="-120"/>
          <a:sym typeface="Arial" pitchFamily="34" charset="0"/>
        </a:defRPr>
      </a:lvl3pPr>
      <a:lvl4pPr marL="6251" indent="-6251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rgbClr val="B1059D"/>
          </a:solidFill>
          <a:latin typeface="Arial" pitchFamily="-107" charset="0"/>
          <a:ea typeface="Apple LiGothic Medium" pitchFamily="-107" charset="-120"/>
          <a:cs typeface="Apple LiGothic Medium" pitchFamily="-107" charset="-120"/>
          <a:sym typeface="Arial" pitchFamily="34" charset="0"/>
        </a:defRPr>
      </a:lvl4pPr>
      <a:lvl5pPr marL="6251" indent="-6251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rgbClr val="B1059D"/>
          </a:solidFill>
          <a:latin typeface="Arial" pitchFamily="-107" charset="0"/>
          <a:ea typeface="Apple LiGothic Medium" pitchFamily="-107" charset="-120"/>
          <a:cs typeface="Apple LiGothic Medium" pitchFamily="-107" charset="-120"/>
          <a:sym typeface="Arial" pitchFamily="34" charset="0"/>
        </a:defRPr>
      </a:lvl5pPr>
      <a:lvl6pPr marL="263426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rgbClr val="1EB9E4"/>
          </a:solidFill>
          <a:latin typeface="Arial" pitchFamily="-107" charset="0"/>
          <a:ea typeface="Apple LiGothic Medium" pitchFamily="-107" charset="-120"/>
          <a:cs typeface="Apple LiGothic Medium" pitchFamily="-107" charset="-120"/>
          <a:sym typeface="Arial" pitchFamily="-107" charset="0"/>
        </a:defRPr>
      </a:lvl6pPr>
      <a:lvl7pPr marL="520601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rgbClr val="1EB9E4"/>
          </a:solidFill>
          <a:latin typeface="Arial" pitchFamily="-107" charset="0"/>
          <a:ea typeface="Apple LiGothic Medium" pitchFamily="-107" charset="-120"/>
          <a:cs typeface="Apple LiGothic Medium" pitchFamily="-107" charset="-120"/>
          <a:sym typeface="Arial" pitchFamily="-107" charset="0"/>
        </a:defRPr>
      </a:lvl7pPr>
      <a:lvl8pPr marL="777776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rgbClr val="1EB9E4"/>
          </a:solidFill>
          <a:latin typeface="Arial" pitchFamily="-107" charset="0"/>
          <a:ea typeface="Apple LiGothic Medium" pitchFamily="-107" charset="-120"/>
          <a:cs typeface="Apple LiGothic Medium" pitchFamily="-107" charset="-120"/>
          <a:sym typeface="Arial" pitchFamily="-107" charset="0"/>
        </a:defRPr>
      </a:lvl8pPr>
      <a:lvl9pPr marL="1034951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700" b="1">
          <a:solidFill>
            <a:srgbClr val="1EB9E4"/>
          </a:solidFill>
          <a:latin typeface="Arial" pitchFamily="-107" charset="0"/>
          <a:ea typeface="Apple LiGothic Medium" pitchFamily="-107" charset="-120"/>
          <a:cs typeface="Apple LiGothic Medium" pitchFamily="-107" charset="-120"/>
          <a:sym typeface="Arial" pitchFamily="-107" charset="0"/>
        </a:defRPr>
      </a:lvl9pPr>
    </p:titleStyle>
    <p:bodyStyle>
      <a:lvl1pPr marL="187523" indent="-185738" algn="l" rtl="0" eaLnBrk="1" fontAlgn="base" hangingPunct="1">
        <a:lnSpc>
          <a:spcPct val="90000"/>
        </a:lnSpc>
        <a:spcBef>
          <a:spcPts val="1200"/>
        </a:spcBef>
        <a:spcAft>
          <a:spcPct val="0"/>
        </a:spcAft>
        <a:buClrTx/>
        <a:buSzPct val="80000"/>
        <a:buFont typeface="Arial" panose="020B0604020202020204" pitchFamily="34" charset="0"/>
        <a:buChar char="•"/>
        <a:defRPr sz="18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386656" indent="-193775" algn="l" rtl="0" eaLnBrk="1" fontAlgn="base" hangingPunct="1">
        <a:lnSpc>
          <a:spcPct val="90000"/>
        </a:lnSpc>
        <a:spcBef>
          <a:spcPts val="400"/>
        </a:spcBef>
        <a:spcAft>
          <a:spcPct val="0"/>
        </a:spcAft>
        <a:buClrTx/>
        <a:buSzPct val="80000"/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2pPr>
      <a:lvl3pPr marL="546497" indent="-159842" algn="l" rtl="0" eaLnBrk="1" fontAlgn="base" hangingPunct="1">
        <a:lnSpc>
          <a:spcPct val="90000"/>
        </a:lnSpc>
        <a:spcBef>
          <a:spcPts val="200"/>
        </a:spcBef>
        <a:spcAft>
          <a:spcPct val="0"/>
        </a:spcAft>
        <a:buClrTx/>
        <a:buSzPct val="80000"/>
        <a:buFont typeface="Arial" panose="020B0604020202020204" pitchFamily="34" charset="0"/>
        <a:buChar char="•"/>
        <a:defRPr sz="14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3pPr>
      <a:lvl4pPr marL="706339" indent="-159842" algn="l" rtl="0" eaLnBrk="1" fontAlgn="base" hangingPunct="1">
        <a:lnSpc>
          <a:spcPct val="90000"/>
        </a:lnSpc>
        <a:spcBef>
          <a:spcPts val="200"/>
        </a:spcBef>
        <a:spcAft>
          <a:spcPct val="0"/>
        </a:spcAft>
        <a:buClrTx/>
        <a:buSzPct val="80000"/>
        <a:buFont typeface="Arial" panose="020B0604020202020204" pitchFamily="34" charset="0"/>
        <a:buChar char="•"/>
        <a:defRPr sz="14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4pPr>
      <a:lvl5pPr marL="773311" indent="-66973" algn="l" rtl="0" eaLnBrk="1" fontAlgn="base" hangingPunct="1">
        <a:lnSpc>
          <a:spcPct val="95000"/>
        </a:lnSpc>
        <a:spcBef>
          <a:spcPts val="675"/>
        </a:spcBef>
        <a:spcAft>
          <a:spcPct val="0"/>
        </a:spcAft>
        <a:buClr>
          <a:srgbClr val="FFFFFF"/>
        </a:buClr>
        <a:buSzPct val="100000"/>
        <a:buFont typeface="Arial" pitchFamily="34" charset="0"/>
        <a:buChar char="»"/>
        <a:defRPr>
          <a:solidFill>
            <a:schemeClr val="tx2"/>
          </a:solidFill>
          <a:latin typeface="+mn-lt"/>
          <a:ea typeface="+mn-ea"/>
          <a:cs typeface="+mn-cs"/>
          <a:sym typeface="Arial" pitchFamily="34" charset="0"/>
        </a:defRPr>
      </a:lvl5pPr>
      <a:lvl6pPr marL="1416248" indent="-128588" algn="l" rtl="0" eaLnBrk="1" fontAlgn="base" hangingPunct="1">
        <a:lnSpc>
          <a:spcPct val="95000"/>
        </a:lnSpc>
        <a:spcBef>
          <a:spcPts val="1013"/>
        </a:spcBef>
        <a:spcAft>
          <a:spcPct val="0"/>
        </a:spcAft>
        <a:buClr>
          <a:srgbClr val="FFFFFF"/>
        </a:buClr>
        <a:buSzPct val="100000"/>
        <a:buFont typeface="Arial" pitchFamily="-107" charset="0"/>
        <a:buChar char="»"/>
        <a:defRPr>
          <a:solidFill>
            <a:schemeClr val="tx1"/>
          </a:solidFill>
          <a:latin typeface="+mn-lt"/>
          <a:ea typeface="+mn-ea"/>
          <a:cs typeface="+mn-cs"/>
          <a:sym typeface="Arial" pitchFamily="-107" charset="0"/>
        </a:defRPr>
      </a:lvl6pPr>
      <a:lvl7pPr marL="1673423" indent="-128588" algn="l" rtl="0" eaLnBrk="1" fontAlgn="base" hangingPunct="1">
        <a:lnSpc>
          <a:spcPct val="95000"/>
        </a:lnSpc>
        <a:spcBef>
          <a:spcPts val="1013"/>
        </a:spcBef>
        <a:spcAft>
          <a:spcPct val="0"/>
        </a:spcAft>
        <a:buClr>
          <a:srgbClr val="FFFFFF"/>
        </a:buClr>
        <a:buSzPct val="100000"/>
        <a:buFont typeface="Arial" pitchFamily="-107" charset="0"/>
        <a:buChar char="»"/>
        <a:defRPr>
          <a:solidFill>
            <a:schemeClr val="tx1"/>
          </a:solidFill>
          <a:latin typeface="+mn-lt"/>
          <a:ea typeface="+mn-ea"/>
          <a:cs typeface="+mn-cs"/>
          <a:sym typeface="Arial" pitchFamily="-107" charset="0"/>
        </a:defRPr>
      </a:lvl7pPr>
      <a:lvl8pPr marL="1930598" indent="-128588" algn="l" rtl="0" eaLnBrk="1" fontAlgn="base" hangingPunct="1">
        <a:lnSpc>
          <a:spcPct val="95000"/>
        </a:lnSpc>
        <a:spcBef>
          <a:spcPts val="1013"/>
        </a:spcBef>
        <a:spcAft>
          <a:spcPct val="0"/>
        </a:spcAft>
        <a:buClr>
          <a:srgbClr val="FFFFFF"/>
        </a:buClr>
        <a:buSzPct val="100000"/>
        <a:buFont typeface="Arial" pitchFamily="-107" charset="0"/>
        <a:buChar char="»"/>
        <a:defRPr>
          <a:solidFill>
            <a:schemeClr val="tx1"/>
          </a:solidFill>
          <a:latin typeface="+mn-lt"/>
          <a:ea typeface="+mn-ea"/>
          <a:cs typeface="+mn-cs"/>
          <a:sym typeface="Arial" pitchFamily="-107" charset="0"/>
        </a:defRPr>
      </a:lvl8pPr>
      <a:lvl9pPr marL="2187773" indent="-128588" algn="l" rtl="0" eaLnBrk="1" fontAlgn="base" hangingPunct="1">
        <a:lnSpc>
          <a:spcPct val="95000"/>
        </a:lnSpc>
        <a:spcBef>
          <a:spcPts val="1013"/>
        </a:spcBef>
        <a:spcAft>
          <a:spcPct val="0"/>
        </a:spcAft>
        <a:buClr>
          <a:srgbClr val="FFFFFF"/>
        </a:buClr>
        <a:buSzPct val="100000"/>
        <a:buFont typeface="Arial" pitchFamily="-107" charset="0"/>
        <a:buChar char="»"/>
        <a:defRPr>
          <a:solidFill>
            <a:schemeClr val="tx1"/>
          </a:solidFill>
          <a:latin typeface="+mn-lt"/>
          <a:ea typeface="+mn-ea"/>
          <a:cs typeface="+mn-cs"/>
          <a:sym typeface="Arial" pitchFamily="-107" charset="0"/>
        </a:defRPr>
      </a:lvl9pPr>
    </p:bodyStyle>
    <p:otherStyle>
      <a:defPPr>
        <a:defRPr lang="en-US"/>
      </a:defPPr>
      <a:lvl1pPr marL="0" algn="l" defTabSz="25717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25717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25717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25717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25717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25717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25717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25717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257175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lfnetworking.org/display/LN/OPNFV-ONAP+January+2019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425765" y="1918138"/>
            <a:ext cx="8340152" cy="1423390"/>
          </a:xfrm>
        </p:spPr>
        <p:txBody>
          <a:bodyPr/>
          <a:lstStyle/>
          <a:p>
            <a:r>
              <a:rPr lang="en-US" dirty="0"/>
              <a:t>PNDA Integration</a:t>
            </a:r>
            <a:br>
              <a:rPr lang="en-US" dirty="0"/>
            </a:br>
            <a:r>
              <a:rPr lang="en-US" dirty="0"/>
              <a:t>Into ONAP DCAE</a:t>
            </a:r>
          </a:p>
        </p:txBody>
      </p:sp>
    </p:spTree>
    <p:extLst>
      <p:ext uri="{BB962C8B-B14F-4D97-AF65-F5344CB8AC3E}">
        <p14:creationId xmlns:p14="http://schemas.microsoft.com/office/powerpoint/2010/main" val="1065746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92206C2-2C59-9042-9BF0-2F4B3B0D11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7150" indent="0">
              <a:buNone/>
            </a:pPr>
            <a:r>
              <a:rPr lang="en-US" sz="1600" dirty="0"/>
              <a:t>Deploy</a:t>
            </a:r>
          </a:p>
          <a:p>
            <a:pPr marL="292100" lvl="1" indent="0">
              <a:buNone/>
            </a:pPr>
            <a:r>
              <a:rPr lang="en-GB" sz="1400" dirty="0">
                <a:latin typeface="Courier" pitchFamily="2" charset="0"/>
              </a:rPr>
              <a:t>curl –k -u </a:t>
            </a:r>
            <a:r>
              <a:rPr lang="en-GB" sz="1400" dirty="0" err="1">
                <a:latin typeface="Courier" pitchFamily="2" charset="0"/>
              </a:rPr>
              <a:t>pnda:pnda</a:t>
            </a:r>
            <a:r>
              <a:rPr lang="en-GB" sz="1400" dirty="0">
                <a:latin typeface="Courier" pitchFamily="2" charset="0"/>
              </a:rPr>
              <a:t> -X PUT </a:t>
            </a:r>
            <a:br>
              <a:rPr lang="en-GB" sz="1400" dirty="0">
                <a:latin typeface="Courier" pitchFamily="2" charset="0"/>
              </a:rPr>
            </a:br>
            <a:r>
              <a:rPr lang="en-GB" sz="1400" dirty="0">
                <a:latin typeface="Courier" pitchFamily="2" charset="0"/>
              </a:rPr>
              <a:t>  </a:t>
            </a:r>
            <a:r>
              <a:rPr lang="en-GB" sz="1200" dirty="0">
                <a:latin typeface="Courier" pitchFamily="2" charset="0"/>
              </a:rPr>
              <a:t>https://knox.service.simpledemo.onap.org:8443/gateway/</a:t>
            </a:r>
            <a:r>
              <a:rPr lang="en-GB" sz="1200" dirty="0" err="1">
                <a:latin typeface="Courier" pitchFamily="2" charset="0"/>
              </a:rPr>
              <a:t>pnda</a:t>
            </a:r>
            <a:r>
              <a:rPr lang="en-GB" sz="1200" dirty="0">
                <a:latin typeface="Courier" pitchFamily="2" charset="0"/>
              </a:rPr>
              <a:t>/repository/packages/ </a:t>
            </a:r>
            <a:br>
              <a:rPr lang="en-GB" sz="1400" dirty="0">
                <a:latin typeface="Courier" pitchFamily="2" charset="0"/>
              </a:rPr>
            </a:br>
            <a:r>
              <a:rPr lang="en-GB" sz="1400" dirty="0">
                <a:latin typeface="Courier" pitchFamily="2" charset="0"/>
              </a:rPr>
              <a:t>  --upload-file pnda-ztt-app-0.0.4.tar.gz</a:t>
            </a:r>
            <a:br>
              <a:rPr lang="en-GB" sz="1400" dirty="0">
                <a:latin typeface="Courier" pitchFamily="2" charset="0"/>
              </a:rPr>
            </a:br>
            <a:r>
              <a:rPr lang="en-GB" sz="1400" dirty="0">
                <a:latin typeface="Courier" pitchFamily="2" charset="0"/>
              </a:rPr>
              <a:t>  &gt; /dev/null</a:t>
            </a:r>
            <a:endParaRPr lang="en-US" sz="1400" dirty="0">
              <a:latin typeface="Courier" pitchFamily="2" charset="0"/>
            </a:endParaRPr>
          </a:p>
          <a:p>
            <a:pPr marL="57150" indent="0">
              <a:buNone/>
            </a:pPr>
            <a:r>
              <a:rPr lang="en-US" sz="1600" dirty="0"/>
              <a:t>List</a:t>
            </a:r>
            <a:endParaRPr lang="en-US" dirty="0"/>
          </a:p>
          <a:p>
            <a:pPr marL="292100" lvl="1" indent="0">
              <a:buNone/>
            </a:pPr>
            <a:r>
              <a:rPr lang="en-US" sz="1400" dirty="0">
                <a:latin typeface="Courier" pitchFamily="2" charset="0"/>
              </a:rPr>
              <a:t>curl -k -u </a:t>
            </a:r>
            <a:r>
              <a:rPr lang="en-US" sz="1400" dirty="0" err="1">
                <a:latin typeface="Courier" pitchFamily="2" charset="0"/>
              </a:rPr>
              <a:t>pnda:pnda</a:t>
            </a:r>
            <a:r>
              <a:rPr lang="en-US" sz="1400" dirty="0">
                <a:latin typeface="Courier" pitchFamily="2" charset="0"/>
              </a:rPr>
              <a:t> </a:t>
            </a:r>
            <a:br>
              <a:rPr lang="en-US" sz="1400" dirty="0">
                <a:latin typeface="Courier" pitchFamily="2" charset="0"/>
              </a:rPr>
            </a:br>
            <a:r>
              <a:rPr lang="en-US" sz="1400" dirty="0">
                <a:latin typeface="Courier" pitchFamily="2" charset="0"/>
              </a:rPr>
              <a:t>  </a:t>
            </a:r>
            <a:r>
              <a:rPr lang="en-US" sz="1200" dirty="0">
                <a:latin typeface="Courier" pitchFamily="2" charset="0"/>
              </a:rPr>
              <a:t>https://knox.service.simpledemo.onap.org:8443/gateway/</a:t>
            </a:r>
            <a:r>
              <a:rPr lang="en-US" sz="1200" dirty="0" err="1">
                <a:latin typeface="Courier" pitchFamily="2" charset="0"/>
              </a:rPr>
              <a:t>pnda</a:t>
            </a:r>
            <a:r>
              <a:rPr lang="en-US" sz="1200" dirty="0">
                <a:latin typeface="Courier" pitchFamily="2" charset="0"/>
              </a:rPr>
              <a:t>/repository/packages/</a:t>
            </a:r>
          </a:p>
          <a:p>
            <a:pPr marL="292100" lvl="1" indent="0">
              <a:buNone/>
            </a:pPr>
            <a:r>
              <a:rPr lang="en-US" sz="1200" dirty="0">
                <a:latin typeface="Courier" pitchFamily="2" charset="0"/>
              </a:rPr>
              <a:t>[{"</a:t>
            </a:r>
            <a:r>
              <a:rPr lang="en-US" sz="1200" dirty="0" err="1">
                <a:latin typeface="Courier" pitchFamily="2" charset="0"/>
              </a:rPr>
              <a:t>latest_versions</a:t>
            </a:r>
            <a:r>
              <a:rPr lang="en-US" sz="1200" dirty="0">
                <a:latin typeface="Courier" pitchFamily="2" charset="0"/>
              </a:rPr>
              <a:t>": [{"version": "0.0.4", "file": "pnda-ztt-app-0.0.4.tar.gz"}], "name": "</a:t>
            </a:r>
            <a:r>
              <a:rPr lang="en-US" sz="1200" dirty="0" err="1">
                <a:latin typeface="Courier" pitchFamily="2" charset="0"/>
              </a:rPr>
              <a:t>pnda</a:t>
            </a:r>
            <a:r>
              <a:rPr lang="en-US" sz="1200" dirty="0">
                <a:latin typeface="Courier" pitchFamily="2" charset="0"/>
              </a:rPr>
              <a:t>-</a:t>
            </a:r>
            <a:r>
              <a:rPr lang="en-US" sz="1200" dirty="0" err="1">
                <a:latin typeface="Courier" pitchFamily="2" charset="0"/>
              </a:rPr>
              <a:t>ztt</a:t>
            </a:r>
            <a:r>
              <a:rPr lang="en-US" sz="1200" dirty="0">
                <a:latin typeface="Courier" pitchFamily="2" charset="0"/>
              </a:rPr>
              <a:t>-app"}]</a:t>
            </a:r>
            <a:endParaRPr lang="en-US" sz="1100" dirty="0">
              <a:latin typeface="Courier" pitchFamily="2" charset="0"/>
            </a:endParaRPr>
          </a:p>
          <a:p>
            <a:pPr marL="57150" indent="0">
              <a:buNone/>
            </a:pPr>
            <a:r>
              <a:rPr lang="en-US" sz="1600" dirty="0"/>
              <a:t>Delete</a:t>
            </a:r>
            <a:endParaRPr lang="en-US" dirty="0"/>
          </a:p>
          <a:p>
            <a:pPr marL="292100" lvl="1" indent="0">
              <a:buNone/>
            </a:pPr>
            <a:r>
              <a:rPr lang="en-GB" sz="1400" dirty="0">
                <a:latin typeface="Courier" pitchFamily="2" charset="0"/>
              </a:rPr>
              <a:t>curl -k -u </a:t>
            </a:r>
            <a:r>
              <a:rPr lang="en-GB" sz="1400" dirty="0" err="1">
                <a:latin typeface="Courier" pitchFamily="2" charset="0"/>
              </a:rPr>
              <a:t>pnda:pnda</a:t>
            </a:r>
            <a:r>
              <a:rPr lang="en-GB" sz="1400" dirty="0">
                <a:latin typeface="Courier" pitchFamily="2" charset="0"/>
              </a:rPr>
              <a:t> -XDELETE </a:t>
            </a:r>
            <a:br>
              <a:rPr lang="en-GB" sz="1400" dirty="0">
                <a:latin typeface="Courier" pitchFamily="2" charset="0"/>
              </a:rPr>
            </a:br>
            <a:r>
              <a:rPr lang="en-GB" sz="1400" dirty="0">
                <a:latin typeface="Courier" pitchFamily="2" charset="0"/>
              </a:rPr>
              <a:t>  </a:t>
            </a:r>
            <a:r>
              <a:rPr lang="en-GB" sz="1200" dirty="0">
                <a:latin typeface="Courier" pitchFamily="2" charset="0"/>
              </a:rPr>
              <a:t>https://knox.service.simpledemo.onap.org:8443/gateway/</a:t>
            </a:r>
            <a:r>
              <a:rPr lang="en-GB" sz="1200" dirty="0" err="1">
                <a:latin typeface="Courier" pitchFamily="2" charset="0"/>
              </a:rPr>
              <a:t>pnda</a:t>
            </a:r>
            <a:r>
              <a:rPr lang="en-GB" sz="1200" dirty="0">
                <a:latin typeface="Courier" pitchFamily="2" charset="0"/>
              </a:rPr>
              <a:t>/repository/packages/</a:t>
            </a:r>
            <a:br>
              <a:rPr lang="en-GB" sz="1200" dirty="0">
                <a:latin typeface="Courier" pitchFamily="2" charset="0"/>
              </a:rPr>
            </a:br>
            <a:r>
              <a:rPr lang="en-GB" sz="1200" dirty="0">
                <a:latin typeface="Courier" pitchFamily="2" charset="0"/>
              </a:rPr>
              <a:t>     pnda-ztt-app-0.0.4.tar.gz</a:t>
            </a:r>
          </a:p>
          <a:p>
            <a:pPr marL="29210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E2C83D-456A-8E42-9DB5-81C51F6209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PNDA Application Deployment</a:t>
            </a:r>
          </a:p>
        </p:txBody>
      </p:sp>
    </p:spTree>
    <p:extLst>
      <p:ext uri="{BB962C8B-B14F-4D97-AF65-F5344CB8AC3E}">
        <p14:creationId xmlns:p14="http://schemas.microsoft.com/office/powerpoint/2010/main" val="13803650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CBBA2-5551-914C-BC83-D2472D0F9B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95759336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69AB81-7E51-AC4E-A788-E1CF101B13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Direct PNDA data integration – </a:t>
            </a:r>
            <a:r>
              <a:rPr lang="en-US"/>
              <a:t>with PNDA ingest </a:t>
            </a:r>
            <a:r>
              <a:rPr lang="en-US" dirty="0"/>
              <a:t>configuration</a:t>
            </a:r>
          </a:p>
          <a:p>
            <a:r>
              <a:rPr lang="en-US" dirty="0"/>
              <a:t>Integrate PNDA apps with DCAE catalog</a:t>
            </a:r>
          </a:p>
          <a:p>
            <a:r>
              <a:rPr lang="en-US" dirty="0"/>
              <a:t>Integrate PNDA service discovery with MSB</a:t>
            </a:r>
          </a:p>
          <a:p>
            <a:r>
              <a:rPr lang="en-US" dirty="0"/>
              <a:t>Leverage </a:t>
            </a:r>
            <a:r>
              <a:rPr lang="en-US" dirty="0" err="1"/>
              <a:t>DMaaP</a:t>
            </a:r>
            <a:r>
              <a:rPr lang="en-US" dirty="0"/>
              <a:t>/Kafka for PNDA instead of native PNDA/Kafka</a:t>
            </a:r>
          </a:p>
          <a:p>
            <a:r>
              <a:rPr lang="en-US" dirty="0" err="1"/>
              <a:t>Containerisation</a:t>
            </a:r>
            <a:r>
              <a:rPr lang="en-US" dirty="0"/>
              <a:t> of PNDA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1B3630-9582-DE40-8CB0-4099B1BC2F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255493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5BDD4-ABDE-BA4A-A47A-E1EE19AEE70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Community</a:t>
            </a:r>
          </a:p>
        </p:txBody>
      </p:sp>
    </p:spTree>
    <p:extLst>
      <p:ext uri="{BB962C8B-B14F-4D97-AF65-F5344CB8AC3E}">
        <p14:creationId xmlns:p14="http://schemas.microsoft.com/office/powerpoint/2010/main" val="3320351347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1600" dirty="0"/>
              <a:t>Enhanced communication channels</a:t>
            </a:r>
          </a:p>
          <a:p>
            <a:pPr lvl="1"/>
            <a:r>
              <a:rPr lang="en-US" sz="1400" dirty="0"/>
              <a:t>Establish recurring (weekly) community calls – Is Friday, 6am PT a good slot?</a:t>
            </a:r>
          </a:p>
          <a:p>
            <a:pPr lvl="1"/>
            <a:r>
              <a:rPr lang="en-US" sz="1400" dirty="0"/>
              <a:t>“tech-discuss” mailing lists</a:t>
            </a:r>
          </a:p>
          <a:p>
            <a:r>
              <a:rPr lang="en-US" sz="1600" dirty="0"/>
              <a:t>Establishment of a complete technical charter and technical/project steering committee for PNDA</a:t>
            </a:r>
          </a:p>
          <a:p>
            <a:pPr lvl="1"/>
            <a:r>
              <a:rPr lang="en-US" sz="1400" dirty="0"/>
              <a:t>Mimic charter from established LFN projects – ONAP, OPNFV, ODL, </a:t>
            </a:r>
            <a:r>
              <a:rPr lang="en-US" sz="1400" dirty="0" err="1"/>
              <a:t>FD.io</a:t>
            </a:r>
            <a:r>
              <a:rPr lang="en-US" sz="1400" dirty="0"/>
              <a:t>..</a:t>
            </a:r>
          </a:p>
          <a:p>
            <a:pPr lvl="2"/>
            <a:r>
              <a:rPr lang="en-US" sz="1200" dirty="0"/>
              <a:t>incl. process for onboarding of additional committers, chair;</a:t>
            </a:r>
          </a:p>
          <a:p>
            <a:pPr lvl="1"/>
            <a:r>
              <a:rPr lang="en-US" sz="1400" dirty="0"/>
              <a:t>Consider to enable PNDA sub-projects, e.g. PNDA core platform, PNDA apps, ..</a:t>
            </a:r>
          </a:p>
          <a:p>
            <a:r>
              <a:rPr lang="en-US" sz="1600" dirty="0"/>
              <a:t>Community events </a:t>
            </a:r>
          </a:p>
          <a:p>
            <a:pPr lvl="1"/>
            <a:r>
              <a:rPr lang="en-US" sz="1400" dirty="0"/>
              <a:t>Upcoming ONAP Developer Design Forum: </a:t>
            </a:r>
            <a:br>
              <a:rPr lang="en-US" sz="1400" dirty="0"/>
            </a:br>
            <a:r>
              <a:rPr lang="en-US" sz="1400" dirty="0">
                <a:hlinkClick r:id="rId2"/>
              </a:rPr>
              <a:t>https://wiki.lfnetworking.org/display/LN/OPNFV-ONAP+January+2019</a:t>
            </a:r>
            <a:r>
              <a:rPr lang="en-US" sz="1400" dirty="0"/>
              <a:t> </a:t>
            </a:r>
          </a:p>
          <a:p>
            <a:pPr lvl="1"/>
            <a:r>
              <a:rPr lang="en-US" sz="1400" dirty="0"/>
              <a:t>Plan for a dedicated PNDA event (co-located with a conference)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PNDA Community Evolution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85225" y="4881563"/>
            <a:ext cx="358775" cy="274637"/>
          </a:xfrm>
        </p:spPr>
        <p:txBody>
          <a:bodyPr/>
          <a:lstStyle/>
          <a:p>
            <a:fld id="{96A97DD0-5BE7-4856-A2A9-C42C6688E607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223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54E6CDF-BA0C-4449-B89E-3FAF839A22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925" y="218947"/>
            <a:ext cx="8513064" cy="765432"/>
          </a:xfrm>
        </p:spPr>
        <p:txBody>
          <a:bodyPr/>
          <a:lstStyle/>
          <a:p>
            <a:r>
              <a:rPr lang="de-DE" dirty="0" err="1">
                <a:solidFill>
                  <a:schemeClr val="tx1"/>
                </a:solidFill>
                <a:latin typeface="CiscoSans ExtraLight" panose="020B0303020201020303" pitchFamily="34" charset="0"/>
              </a:rPr>
              <a:t>Platform</a:t>
            </a:r>
            <a:r>
              <a:rPr lang="de-DE" dirty="0">
                <a:solidFill>
                  <a:schemeClr val="tx1"/>
                </a:solidFill>
                <a:latin typeface="CiscoSans ExtraLight" panose="020B0303020201020303" pitchFamily="34" charset="0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CiscoSans ExtraLight" panose="020B0303020201020303" pitchFamily="34" charset="0"/>
              </a:rPr>
              <a:t>for</a:t>
            </a:r>
            <a:r>
              <a:rPr lang="de-DE" dirty="0">
                <a:solidFill>
                  <a:schemeClr val="tx1"/>
                </a:solidFill>
                <a:latin typeface="CiscoSans ExtraLight" panose="020B0303020201020303" pitchFamily="34" charset="0"/>
              </a:rPr>
              <a:t> Network Data Analytics </a:t>
            </a:r>
            <a:r>
              <a:rPr lang="de-DE" dirty="0" err="1">
                <a:solidFill>
                  <a:schemeClr val="tx1"/>
                </a:solidFill>
                <a:latin typeface="CiscoSans ExtraLight" panose="020B0303020201020303" pitchFamily="34" charset="0"/>
              </a:rPr>
              <a:t>PNDA.io</a:t>
            </a:r>
            <a:br>
              <a:rPr lang="de-DE" dirty="0">
                <a:latin typeface="CiscoSans ExtraLight" panose="020B0303020201020303" pitchFamily="34" charset="0"/>
              </a:rPr>
            </a:br>
            <a:r>
              <a:rPr lang="de-DE" dirty="0" err="1">
                <a:solidFill>
                  <a:schemeClr val="accent1"/>
                </a:solidFill>
                <a:latin typeface="CiscoSans ExtraLight" panose="020B0303020201020303" pitchFamily="34" charset="0"/>
              </a:rPr>
              <a:t>Overview</a:t>
            </a:r>
            <a:endParaRPr lang="de-DE" dirty="0">
              <a:solidFill>
                <a:schemeClr val="accent1"/>
              </a:solidFill>
              <a:latin typeface="CiscoSans ExtraLight" panose="020B0303020201020303" pitchFamily="34" charset="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E84DF3CF-37AD-944E-AA6D-D2F1962F9F5B}"/>
              </a:ext>
            </a:extLst>
          </p:cNvPr>
          <p:cNvSpPr txBox="1">
            <a:spLocks/>
          </p:cNvSpPr>
          <p:nvPr/>
        </p:nvSpPr>
        <p:spPr>
          <a:xfrm>
            <a:off x="5335461" y="1346468"/>
            <a:ext cx="3530528" cy="3130282"/>
          </a:xfrm>
          <a:prstGeom prst="rect">
            <a:avLst/>
          </a:prstGeom>
        </p:spPr>
        <p:txBody>
          <a:bodyPr/>
          <a:lstStyle>
            <a:lvl1pPr marL="169863" indent="-169863" algn="l" defTabSz="684213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Arial" charset="0"/>
              <a:buChar char="•"/>
              <a:defRPr lang="en-US" sz="15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lang="en-US" sz="14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/>
              <a:t>Simple, scalable open data platform</a:t>
            </a:r>
          </a:p>
          <a:p>
            <a:r>
              <a:rPr lang="en-GB" sz="1600"/>
              <a:t>Provides a common set of services for developing analytics applications</a:t>
            </a:r>
          </a:p>
          <a:p>
            <a:r>
              <a:rPr lang="en-GB" sz="1600"/>
              <a:t>Accelerates the process of developing big data analytics applications whilst significantly reducing the TCO</a:t>
            </a:r>
          </a:p>
          <a:p>
            <a:r>
              <a:rPr lang="en-GB" sz="1600"/>
              <a:t>PNDA provides a platform for convergence of network data analytics</a:t>
            </a:r>
          </a:p>
        </p:txBody>
      </p:sp>
      <p:sp>
        <p:nvSpPr>
          <p:cNvPr id="10" name="Rounded Rectangle 77">
            <a:extLst>
              <a:ext uri="{FF2B5EF4-FFF2-40B4-BE49-F238E27FC236}">
                <a16:creationId xmlns:a16="http://schemas.microsoft.com/office/drawing/2014/main" id="{D04F8087-E30D-C641-B179-61309DC4E1BF}"/>
              </a:ext>
            </a:extLst>
          </p:cNvPr>
          <p:cNvSpPr/>
          <p:nvPr/>
        </p:nvSpPr>
        <p:spPr>
          <a:xfrm>
            <a:off x="4187289" y="1346470"/>
            <a:ext cx="1097764" cy="1304073"/>
          </a:xfrm>
          <a:prstGeom prst="roundRect">
            <a:avLst>
              <a:gd name="adj" fmla="val 7658"/>
            </a:avLst>
          </a:prstGeom>
          <a:solidFill>
            <a:schemeClr val="tx1">
              <a:lumMod val="25000"/>
              <a:lumOff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2214960-B2D3-E04D-B1A3-40755271CC84}"/>
              </a:ext>
            </a:extLst>
          </p:cNvPr>
          <p:cNvSpPr/>
          <p:nvPr/>
        </p:nvSpPr>
        <p:spPr>
          <a:xfrm>
            <a:off x="490008" y="1346470"/>
            <a:ext cx="727969" cy="3053918"/>
          </a:xfrm>
          <a:prstGeom prst="rect">
            <a:avLst/>
          </a:prstGeom>
          <a:solidFill>
            <a:schemeClr val="tx1">
              <a:lumMod val="25000"/>
              <a:lumOff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FC5CA70-8356-9A4A-BCC9-48A4B27ECA5C}"/>
              </a:ext>
            </a:extLst>
          </p:cNvPr>
          <p:cNvSpPr/>
          <p:nvPr/>
        </p:nvSpPr>
        <p:spPr>
          <a:xfrm>
            <a:off x="638859" y="4015479"/>
            <a:ext cx="430264" cy="284703"/>
          </a:xfrm>
          <a:prstGeom prst="rect">
            <a:avLst/>
          </a:prstGeom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GB" sz="700">
                <a:solidFill>
                  <a:srgbClr val="000000"/>
                </a:solidFill>
              </a:rPr>
              <a:t>PNDA</a:t>
            </a:r>
            <a:br>
              <a:rPr lang="en-GB" sz="700">
                <a:solidFill>
                  <a:srgbClr val="000000"/>
                </a:solidFill>
              </a:rPr>
            </a:br>
            <a:r>
              <a:rPr lang="en-GB" sz="700">
                <a:solidFill>
                  <a:srgbClr val="000000"/>
                </a:solidFill>
              </a:rPr>
              <a:t>Plugins</a:t>
            </a:r>
          </a:p>
        </p:txBody>
      </p:sp>
      <p:sp>
        <p:nvSpPr>
          <p:cNvPr id="13" name="Right Arrow 93">
            <a:extLst>
              <a:ext uri="{FF2B5EF4-FFF2-40B4-BE49-F238E27FC236}">
                <a16:creationId xmlns:a16="http://schemas.microsoft.com/office/drawing/2014/main" id="{0425A322-7696-0D44-8F06-DF5B52B7897E}"/>
              </a:ext>
            </a:extLst>
          </p:cNvPr>
          <p:cNvSpPr/>
          <p:nvPr/>
        </p:nvSpPr>
        <p:spPr>
          <a:xfrm>
            <a:off x="563164" y="1651521"/>
            <a:ext cx="700019" cy="383478"/>
          </a:xfrm>
          <a:prstGeom prst="rightArrow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r>
              <a:rPr lang="en-GB" sz="1800">
                <a:solidFill>
                  <a:srgbClr val="FFFFFF"/>
                </a:solidFill>
              </a:rPr>
              <a:t>ODL</a:t>
            </a:r>
          </a:p>
        </p:txBody>
      </p:sp>
      <p:sp>
        <p:nvSpPr>
          <p:cNvPr id="14" name="Right Arrow 94">
            <a:extLst>
              <a:ext uri="{FF2B5EF4-FFF2-40B4-BE49-F238E27FC236}">
                <a16:creationId xmlns:a16="http://schemas.microsoft.com/office/drawing/2014/main" id="{70840803-41CB-5545-980F-C955B07E3541}"/>
              </a:ext>
            </a:extLst>
          </p:cNvPr>
          <p:cNvSpPr/>
          <p:nvPr/>
        </p:nvSpPr>
        <p:spPr>
          <a:xfrm>
            <a:off x="561189" y="2063287"/>
            <a:ext cx="700019" cy="383478"/>
          </a:xfrm>
          <a:prstGeom prst="rightArrow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r>
              <a:rPr lang="en-GB" sz="1800">
                <a:solidFill>
                  <a:srgbClr val="FFFFFF"/>
                </a:solidFill>
              </a:rPr>
              <a:t>Logstash</a:t>
            </a:r>
          </a:p>
        </p:txBody>
      </p:sp>
      <p:sp>
        <p:nvSpPr>
          <p:cNvPr id="15" name="Right Arrow 95">
            <a:extLst>
              <a:ext uri="{FF2B5EF4-FFF2-40B4-BE49-F238E27FC236}">
                <a16:creationId xmlns:a16="http://schemas.microsoft.com/office/drawing/2014/main" id="{73F6D790-DDE5-1A4A-AD62-9EB608F9F93F}"/>
              </a:ext>
            </a:extLst>
          </p:cNvPr>
          <p:cNvSpPr/>
          <p:nvPr/>
        </p:nvSpPr>
        <p:spPr>
          <a:xfrm>
            <a:off x="561189" y="2507417"/>
            <a:ext cx="700019" cy="383478"/>
          </a:xfrm>
          <a:prstGeom prst="rightArrow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r>
              <a:rPr lang="en-GB" sz="1800" err="1">
                <a:solidFill>
                  <a:srgbClr val="FFFFFF"/>
                </a:solidFill>
              </a:rPr>
              <a:t>OpenBPM</a:t>
            </a:r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16" name="Right Arrow 96">
            <a:extLst>
              <a:ext uri="{FF2B5EF4-FFF2-40B4-BE49-F238E27FC236}">
                <a16:creationId xmlns:a16="http://schemas.microsoft.com/office/drawing/2014/main" id="{9B4DFEB8-CB5C-5E47-9B26-B6DA3F127F07}"/>
              </a:ext>
            </a:extLst>
          </p:cNvPr>
          <p:cNvSpPr/>
          <p:nvPr/>
        </p:nvSpPr>
        <p:spPr>
          <a:xfrm>
            <a:off x="556632" y="2951547"/>
            <a:ext cx="700019" cy="383478"/>
          </a:xfrm>
          <a:prstGeom prst="rightArrow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r>
              <a:rPr lang="en-GB" sz="1800">
                <a:solidFill>
                  <a:srgbClr val="FFFFFF"/>
                </a:solidFill>
              </a:rPr>
              <a:t>pmacct</a:t>
            </a:r>
          </a:p>
        </p:txBody>
      </p:sp>
      <p:sp>
        <p:nvSpPr>
          <p:cNvPr id="17" name="Right Arrow 97">
            <a:extLst>
              <a:ext uri="{FF2B5EF4-FFF2-40B4-BE49-F238E27FC236}">
                <a16:creationId xmlns:a16="http://schemas.microsoft.com/office/drawing/2014/main" id="{3BD459A2-B5B8-8545-BC63-7C035E799BDC}"/>
              </a:ext>
            </a:extLst>
          </p:cNvPr>
          <p:cNvSpPr/>
          <p:nvPr/>
        </p:nvSpPr>
        <p:spPr>
          <a:xfrm>
            <a:off x="563864" y="3389675"/>
            <a:ext cx="700019" cy="383478"/>
          </a:xfrm>
          <a:prstGeom prst="rightArrow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r>
              <a:rPr lang="en-GB" sz="1800">
                <a:solidFill>
                  <a:srgbClr val="FFFFFF"/>
                </a:solidFill>
              </a:rPr>
              <a:t>Telemetry</a:t>
            </a:r>
          </a:p>
        </p:txBody>
      </p:sp>
      <p:sp>
        <p:nvSpPr>
          <p:cNvPr id="18" name="Rounded Rectangle 98">
            <a:extLst>
              <a:ext uri="{FF2B5EF4-FFF2-40B4-BE49-F238E27FC236}">
                <a16:creationId xmlns:a16="http://schemas.microsoft.com/office/drawing/2014/main" id="{4E47486E-0EA6-8346-B949-DDC2A71E3565}"/>
              </a:ext>
            </a:extLst>
          </p:cNvPr>
          <p:cNvSpPr/>
          <p:nvPr/>
        </p:nvSpPr>
        <p:spPr>
          <a:xfrm>
            <a:off x="1345223" y="1349992"/>
            <a:ext cx="2780778" cy="3053918"/>
          </a:xfrm>
          <a:prstGeom prst="roundRect">
            <a:avLst>
              <a:gd name="adj" fmla="val 7658"/>
            </a:avLst>
          </a:prstGeom>
          <a:solidFill>
            <a:schemeClr val="tx1">
              <a:lumMod val="25000"/>
              <a:lumOff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Rounded Rectangle 99">
            <a:extLst>
              <a:ext uri="{FF2B5EF4-FFF2-40B4-BE49-F238E27FC236}">
                <a16:creationId xmlns:a16="http://schemas.microsoft.com/office/drawing/2014/main" id="{AB4AF162-0678-F641-B6C2-427B8DC24754}"/>
              </a:ext>
            </a:extLst>
          </p:cNvPr>
          <p:cNvSpPr/>
          <p:nvPr/>
        </p:nvSpPr>
        <p:spPr>
          <a:xfrm>
            <a:off x="2011934" y="1688053"/>
            <a:ext cx="525553" cy="370943"/>
          </a:xfrm>
          <a:prstGeom prst="roundRect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7500" lnSpcReduction="20000"/>
          </a:bodyPr>
          <a:lstStyle/>
          <a:p>
            <a:pPr algn="ctr"/>
            <a:r>
              <a:rPr lang="en-US" sz="1800">
                <a:solidFill>
                  <a:srgbClr val="FFFFFF"/>
                </a:solidFill>
              </a:rPr>
              <a:t>Real</a:t>
            </a:r>
          </a:p>
          <a:p>
            <a:pPr algn="ctr"/>
            <a:r>
              <a:rPr lang="en-US" sz="1800">
                <a:solidFill>
                  <a:srgbClr val="FFFFFF"/>
                </a:solidFill>
              </a:rPr>
              <a:t>-time</a:t>
            </a:r>
          </a:p>
        </p:txBody>
      </p:sp>
      <p:sp>
        <p:nvSpPr>
          <p:cNvPr id="20" name="Rounded Rectangle 100">
            <a:extLst>
              <a:ext uri="{FF2B5EF4-FFF2-40B4-BE49-F238E27FC236}">
                <a16:creationId xmlns:a16="http://schemas.microsoft.com/office/drawing/2014/main" id="{3E0C04E0-DB09-C548-A8D0-C9DF0695316D}"/>
              </a:ext>
            </a:extLst>
          </p:cNvPr>
          <p:cNvSpPr/>
          <p:nvPr/>
        </p:nvSpPr>
        <p:spPr>
          <a:xfrm rot="5400000">
            <a:off x="527372" y="2452423"/>
            <a:ext cx="2285255" cy="363255"/>
          </a:xfrm>
          <a:prstGeom prst="roundRect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/>
            <a:r>
              <a:rPr lang="en-US" sz="1800">
                <a:solidFill>
                  <a:srgbClr val="FFFFFF"/>
                </a:solidFill>
              </a:rPr>
              <a:t>Data Distribution</a:t>
            </a:r>
          </a:p>
        </p:txBody>
      </p:sp>
      <p:sp>
        <p:nvSpPr>
          <p:cNvPr id="21" name="Can 101">
            <a:extLst>
              <a:ext uri="{FF2B5EF4-FFF2-40B4-BE49-F238E27FC236}">
                <a16:creationId xmlns:a16="http://schemas.microsoft.com/office/drawing/2014/main" id="{0FC6E1EB-DAEF-8747-BEC6-89CBF2F779B1}"/>
              </a:ext>
            </a:extLst>
          </p:cNvPr>
          <p:cNvSpPr/>
          <p:nvPr/>
        </p:nvSpPr>
        <p:spPr>
          <a:xfrm>
            <a:off x="2037014" y="3247866"/>
            <a:ext cx="475386" cy="426462"/>
          </a:xfrm>
          <a:prstGeom prst="can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r>
              <a:rPr lang="en-US" sz="1800">
                <a:solidFill>
                  <a:srgbClr val="FFFFFF"/>
                </a:solidFill>
              </a:rPr>
              <a:t>File</a:t>
            </a:r>
            <a:br>
              <a:rPr lang="en-US" sz="1800">
                <a:solidFill>
                  <a:srgbClr val="FFFFFF"/>
                </a:solidFill>
              </a:rPr>
            </a:br>
            <a:r>
              <a:rPr lang="en-US" sz="1800">
                <a:solidFill>
                  <a:srgbClr val="FFFFFF"/>
                </a:solidFill>
              </a:rPr>
              <a:t>Store</a:t>
            </a:r>
          </a:p>
        </p:txBody>
      </p:sp>
      <p:sp>
        <p:nvSpPr>
          <p:cNvPr id="22" name="Rounded Rectangle 102">
            <a:extLst>
              <a:ext uri="{FF2B5EF4-FFF2-40B4-BE49-F238E27FC236}">
                <a16:creationId xmlns:a16="http://schemas.microsoft.com/office/drawing/2014/main" id="{FF9AB2FF-7C8F-AF4E-A72E-F82740D62251}"/>
              </a:ext>
            </a:extLst>
          </p:cNvPr>
          <p:cNvSpPr/>
          <p:nvPr/>
        </p:nvSpPr>
        <p:spPr>
          <a:xfrm>
            <a:off x="1488370" y="3943396"/>
            <a:ext cx="2504930" cy="363255"/>
          </a:xfrm>
          <a:prstGeom prst="roundRect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7500" lnSpcReduction="20000"/>
          </a:bodyPr>
          <a:lstStyle/>
          <a:p>
            <a:pPr algn="ctr"/>
            <a:r>
              <a:rPr lang="en-US" sz="1800">
                <a:solidFill>
                  <a:srgbClr val="FFFFFF"/>
                </a:solidFill>
              </a:rPr>
              <a:t>Platform Services: Installation, </a:t>
            </a:r>
            <a:r>
              <a:rPr lang="en-US" sz="1800" err="1">
                <a:solidFill>
                  <a:srgbClr val="FFFFFF"/>
                </a:solidFill>
              </a:rPr>
              <a:t>Mgmt</a:t>
            </a:r>
            <a:r>
              <a:rPr lang="en-US" sz="1800">
                <a:solidFill>
                  <a:srgbClr val="FFFFFF"/>
                </a:solidFill>
              </a:rPr>
              <a:t>, </a:t>
            </a:r>
            <a:br>
              <a:rPr lang="en-US" sz="1800">
                <a:solidFill>
                  <a:srgbClr val="FFFFFF"/>
                </a:solidFill>
              </a:rPr>
            </a:br>
            <a:r>
              <a:rPr lang="en-US" sz="1800">
                <a:solidFill>
                  <a:srgbClr val="FFFFFF"/>
                </a:solidFill>
              </a:rPr>
              <a:t>Security, Data Privacy</a:t>
            </a:r>
          </a:p>
        </p:txBody>
      </p:sp>
      <p:sp>
        <p:nvSpPr>
          <p:cNvPr id="23" name="Rounded Rectangle 103">
            <a:extLst>
              <a:ext uri="{FF2B5EF4-FFF2-40B4-BE49-F238E27FC236}">
                <a16:creationId xmlns:a16="http://schemas.microsoft.com/office/drawing/2014/main" id="{BD332FA3-8979-3F4E-8DB5-DDC71C2BD5BE}"/>
              </a:ext>
            </a:extLst>
          </p:cNvPr>
          <p:cNvSpPr/>
          <p:nvPr/>
        </p:nvSpPr>
        <p:spPr>
          <a:xfrm>
            <a:off x="4194459" y="2655519"/>
            <a:ext cx="1097764" cy="1749296"/>
          </a:xfrm>
          <a:prstGeom prst="roundRect">
            <a:avLst>
              <a:gd name="adj" fmla="val 7658"/>
            </a:avLst>
          </a:prstGeom>
          <a:solidFill>
            <a:schemeClr val="tx1">
              <a:lumMod val="25000"/>
              <a:lumOff val="75000"/>
            </a:schemeClr>
          </a:solidFill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Rounded Rectangle 104">
            <a:extLst>
              <a:ext uri="{FF2B5EF4-FFF2-40B4-BE49-F238E27FC236}">
                <a16:creationId xmlns:a16="http://schemas.microsoft.com/office/drawing/2014/main" id="{0F8186E5-096D-D949-B155-9268C1554DF0}"/>
              </a:ext>
            </a:extLst>
          </p:cNvPr>
          <p:cNvSpPr/>
          <p:nvPr/>
        </p:nvSpPr>
        <p:spPr>
          <a:xfrm>
            <a:off x="4321454" y="3940449"/>
            <a:ext cx="829874" cy="363255"/>
          </a:xfrm>
          <a:prstGeom prst="roundRect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normAutofit fontScale="47500" lnSpcReduction="20000"/>
          </a:bodyPr>
          <a:lstStyle/>
          <a:p>
            <a:pPr algn="ctr"/>
            <a:r>
              <a:rPr lang="en-US" sz="1800">
                <a:solidFill>
                  <a:srgbClr val="FFFFFF"/>
                </a:solidFill>
              </a:rPr>
              <a:t>App Packaging and </a:t>
            </a:r>
            <a:r>
              <a:rPr lang="en-US" sz="1800" err="1">
                <a:solidFill>
                  <a:srgbClr val="FFFFFF"/>
                </a:solidFill>
              </a:rPr>
              <a:t>Mgmt</a:t>
            </a: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5" name="Rounded Rectangle 105">
            <a:extLst>
              <a:ext uri="{FF2B5EF4-FFF2-40B4-BE49-F238E27FC236}">
                <a16:creationId xmlns:a16="http://schemas.microsoft.com/office/drawing/2014/main" id="{2FDC1E37-E596-934C-AEB4-036DE7CD2583}"/>
              </a:ext>
            </a:extLst>
          </p:cNvPr>
          <p:cNvSpPr/>
          <p:nvPr/>
        </p:nvSpPr>
        <p:spPr>
          <a:xfrm>
            <a:off x="2011934" y="2213783"/>
            <a:ext cx="525553" cy="370943"/>
          </a:xfrm>
          <a:prstGeom prst="roundRect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800">
                <a:solidFill>
                  <a:srgbClr val="FFFFFF"/>
                </a:solidFill>
              </a:rPr>
              <a:t>Stream</a:t>
            </a:r>
          </a:p>
        </p:txBody>
      </p:sp>
      <p:sp>
        <p:nvSpPr>
          <p:cNvPr id="26" name="Rounded Rectangle 107">
            <a:extLst>
              <a:ext uri="{FF2B5EF4-FFF2-40B4-BE49-F238E27FC236}">
                <a16:creationId xmlns:a16="http://schemas.microsoft.com/office/drawing/2014/main" id="{6046CE17-99AF-3442-ADF5-743AA47D0B55}"/>
              </a:ext>
            </a:extLst>
          </p:cNvPr>
          <p:cNvSpPr/>
          <p:nvPr/>
        </p:nvSpPr>
        <p:spPr>
          <a:xfrm>
            <a:off x="2011934" y="2697660"/>
            <a:ext cx="525553" cy="370943"/>
          </a:xfrm>
          <a:prstGeom prst="roundRect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7500" lnSpcReduction="20000"/>
          </a:bodyPr>
          <a:lstStyle/>
          <a:p>
            <a:pPr algn="ctr"/>
            <a:r>
              <a:rPr lang="en-US" sz="1800">
                <a:solidFill>
                  <a:srgbClr val="FFFFFF"/>
                </a:solidFill>
              </a:rPr>
              <a:t>Batch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370AF8C-9CD8-7A45-A87C-FF2AC42DC6CB}"/>
              </a:ext>
            </a:extLst>
          </p:cNvPr>
          <p:cNvSpPr/>
          <p:nvPr/>
        </p:nvSpPr>
        <p:spPr>
          <a:xfrm>
            <a:off x="2003942" y="1467241"/>
            <a:ext cx="580947" cy="176982"/>
          </a:xfrm>
          <a:prstGeom prst="rect">
            <a:avLst/>
          </a:prstGeom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GB" sz="700">
                <a:solidFill>
                  <a:srgbClr val="000000"/>
                </a:solidFill>
              </a:rPr>
              <a:t>Processing</a:t>
            </a:r>
          </a:p>
        </p:txBody>
      </p:sp>
      <p:sp>
        <p:nvSpPr>
          <p:cNvPr id="28" name="Rounded Rectangle 109">
            <a:extLst>
              <a:ext uri="{FF2B5EF4-FFF2-40B4-BE49-F238E27FC236}">
                <a16:creationId xmlns:a16="http://schemas.microsoft.com/office/drawing/2014/main" id="{BB95BCC3-04A9-B74D-90F2-5E0DBD13D09B}"/>
              </a:ext>
            </a:extLst>
          </p:cNvPr>
          <p:cNvSpPr/>
          <p:nvPr/>
        </p:nvSpPr>
        <p:spPr>
          <a:xfrm>
            <a:off x="2724622" y="1688053"/>
            <a:ext cx="525553" cy="370943"/>
          </a:xfrm>
          <a:prstGeom prst="roundRect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normAutofit fontScale="47500" lnSpcReduction="20000"/>
          </a:bodyPr>
          <a:lstStyle/>
          <a:p>
            <a:pPr algn="ctr"/>
            <a:r>
              <a:rPr lang="en-US" sz="1800">
                <a:solidFill>
                  <a:srgbClr val="FFFFFF"/>
                </a:solidFill>
              </a:rPr>
              <a:t>SQL Query</a:t>
            </a:r>
          </a:p>
        </p:txBody>
      </p:sp>
      <p:sp>
        <p:nvSpPr>
          <p:cNvPr id="29" name="Rounded Rectangle 110">
            <a:extLst>
              <a:ext uri="{FF2B5EF4-FFF2-40B4-BE49-F238E27FC236}">
                <a16:creationId xmlns:a16="http://schemas.microsoft.com/office/drawing/2014/main" id="{1F7416C7-8317-6245-93A6-C806AE4BFCC2}"/>
              </a:ext>
            </a:extLst>
          </p:cNvPr>
          <p:cNvSpPr/>
          <p:nvPr/>
        </p:nvSpPr>
        <p:spPr>
          <a:xfrm>
            <a:off x="2724622" y="2213783"/>
            <a:ext cx="525553" cy="370943"/>
          </a:xfrm>
          <a:prstGeom prst="roundRect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700">
                <a:solidFill>
                  <a:srgbClr val="FFFFFF"/>
                </a:solidFill>
              </a:rPr>
              <a:t>OLAP Cube</a:t>
            </a:r>
          </a:p>
        </p:txBody>
      </p:sp>
      <p:sp>
        <p:nvSpPr>
          <p:cNvPr id="30" name="Rounded Rectangle 111">
            <a:extLst>
              <a:ext uri="{FF2B5EF4-FFF2-40B4-BE49-F238E27FC236}">
                <a16:creationId xmlns:a16="http://schemas.microsoft.com/office/drawing/2014/main" id="{36F4CB43-2166-924B-99D7-9BAB5ACBB64C}"/>
              </a:ext>
            </a:extLst>
          </p:cNvPr>
          <p:cNvSpPr/>
          <p:nvPr/>
        </p:nvSpPr>
        <p:spPr>
          <a:xfrm>
            <a:off x="2724622" y="2697660"/>
            <a:ext cx="525553" cy="370943"/>
          </a:xfrm>
          <a:prstGeom prst="roundRect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700">
                <a:solidFill>
                  <a:srgbClr val="FFFFFF"/>
                </a:solidFill>
              </a:rPr>
              <a:t>Search/</a:t>
            </a:r>
            <a:br>
              <a:rPr lang="en-US" sz="700">
                <a:solidFill>
                  <a:srgbClr val="FFFFFF"/>
                </a:solidFill>
              </a:rPr>
            </a:br>
            <a:r>
              <a:rPr lang="en-US" sz="700">
                <a:solidFill>
                  <a:srgbClr val="FFFFFF"/>
                </a:solidFill>
              </a:rPr>
              <a:t>Lucene</a:t>
            </a:r>
          </a:p>
        </p:txBody>
      </p:sp>
      <p:sp>
        <p:nvSpPr>
          <p:cNvPr id="31" name="Can 112">
            <a:extLst>
              <a:ext uri="{FF2B5EF4-FFF2-40B4-BE49-F238E27FC236}">
                <a16:creationId xmlns:a16="http://schemas.microsoft.com/office/drawing/2014/main" id="{44F5D58A-992D-9442-A766-64271782A272}"/>
              </a:ext>
            </a:extLst>
          </p:cNvPr>
          <p:cNvSpPr/>
          <p:nvPr/>
        </p:nvSpPr>
        <p:spPr>
          <a:xfrm>
            <a:off x="2749702" y="3247866"/>
            <a:ext cx="475386" cy="426462"/>
          </a:xfrm>
          <a:prstGeom prst="can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r>
              <a:rPr lang="en-US" sz="1800">
                <a:solidFill>
                  <a:srgbClr val="FFFFFF"/>
                </a:solidFill>
              </a:rPr>
              <a:t>NoSQL</a:t>
            </a:r>
          </a:p>
        </p:txBody>
      </p:sp>
      <p:sp>
        <p:nvSpPr>
          <p:cNvPr id="32" name="Can 113">
            <a:extLst>
              <a:ext uri="{FF2B5EF4-FFF2-40B4-BE49-F238E27FC236}">
                <a16:creationId xmlns:a16="http://schemas.microsoft.com/office/drawing/2014/main" id="{EE818A9D-2488-D247-8593-0E9EE6BE87B8}"/>
              </a:ext>
            </a:extLst>
          </p:cNvPr>
          <p:cNvSpPr/>
          <p:nvPr/>
        </p:nvSpPr>
        <p:spPr>
          <a:xfrm>
            <a:off x="3447466" y="3247866"/>
            <a:ext cx="475386" cy="426462"/>
          </a:xfrm>
          <a:prstGeom prst="can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r>
              <a:rPr lang="en-US" sz="1800">
                <a:solidFill>
                  <a:srgbClr val="FFFFFF"/>
                </a:solidFill>
              </a:rPr>
              <a:t>Time</a:t>
            </a:r>
            <a:br>
              <a:rPr lang="en-US" sz="1800">
                <a:solidFill>
                  <a:srgbClr val="FFFFFF"/>
                </a:solidFill>
              </a:rPr>
            </a:br>
            <a:r>
              <a:rPr lang="en-US" sz="1800">
                <a:solidFill>
                  <a:srgbClr val="FFFFFF"/>
                </a:solidFill>
              </a:rPr>
              <a:t>Series</a:t>
            </a:r>
          </a:p>
        </p:txBody>
      </p:sp>
      <p:sp>
        <p:nvSpPr>
          <p:cNvPr id="33" name="Rounded Rectangle 114">
            <a:extLst>
              <a:ext uri="{FF2B5EF4-FFF2-40B4-BE49-F238E27FC236}">
                <a16:creationId xmlns:a16="http://schemas.microsoft.com/office/drawing/2014/main" id="{4ECCCFEA-2F45-5A41-B14C-9BD92E009BC2}"/>
              </a:ext>
            </a:extLst>
          </p:cNvPr>
          <p:cNvSpPr/>
          <p:nvPr/>
        </p:nvSpPr>
        <p:spPr>
          <a:xfrm>
            <a:off x="3422386" y="1688053"/>
            <a:ext cx="525553" cy="370943"/>
          </a:xfrm>
          <a:prstGeom prst="roundRect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>
            <a:normAutofit fontScale="32500" lnSpcReduction="20000"/>
          </a:bodyPr>
          <a:lstStyle/>
          <a:p>
            <a:pPr algn="ctr"/>
            <a:r>
              <a:rPr lang="en-US" sz="1800">
                <a:solidFill>
                  <a:srgbClr val="FFFFFF"/>
                </a:solidFill>
              </a:rPr>
              <a:t>Data</a:t>
            </a:r>
          </a:p>
          <a:p>
            <a:pPr algn="ctr"/>
            <a:r>
              <a:rPr lang="en-US" sz="1800">
                <a:solidFill>
                  <a:srgbClr val="FFFFFF"/>
                </a:solidFill>
              </a:rPr>
              <a:t>Exploration</a:t>
            </a:r>
          </a:p>
        </p:txBody>
      </p:sp>
      <p:sp>
        <p:nvSpPr>
          <p:cNvPr id="34" name="Rounded Rectangle 115">
            <a:extLst>
              <a:ext uri="{FF2B5EF4-FFF2-40B4-BE49-F238E27FC236}">
                <a16:creationId xmlns:a16="http://schemas.microsoft.com/office/drawing/2014/main" id="{CB86A218-E39E-A949-90CD-3B3A5AEDE59B}"/>
              </a:ext>
            </a:extLst>
          </p:cNvPr>
          <p:cNvSpPr/>
          <p:nvPr/>
        </p:nvSpPr>
        <p:spPr>
          <a:xfrm>
            <a:off x="3422386" y="2213783"/>
            <a:ext cx="525553" cy="370943"/>
          </a:xfrm>
          <a:prstGeom prst="roundRect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normAutofit fontScale="32500" lnSpcReduction="20000"/>
          </a:bodyPr>
          <a:lstStyle/>
          <a:p>
            <a:pPr algn="ctr"/>
            <a:r>
              <a:rPr lang="en-US" sz="1800">
                <a:solidFill>
                  <a:srgbClr val="FFFFFF"/>
                </a:solidFill>
              </a:rPr>
              <a:t>Metric </a:t>
            </a:r>
            <a:r>
              <a:rPr lang="en-US" sz="1800" err="1">
                <a:solidFill>
                  <a:srgbClr val="FFFFFF"/>
                </a:solidFill>
              </a:rPr>
              <a:t>Visualisation</a:t>
            </a: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5" name="Rounded Rectangle 116">
            <a:extLst>
              <a:ext uri="{FF2B5EF4-FFF2-40B4-BE49-F238E27FC236}">
                <a16:creationId xmlns:a16="http://schemas.microsoft.com/office/drawing/2014/main" id="{741AF05A-34A3-274E-8CC2-8C7E1E0ADA6B}"/>
              </a:ext>
            </a:extLst>
          </p:cNvPr>
          <p:cNvSpPr/>
          <p:nvPr/>
        </p:nvSpPr>
        <p:spPr>
          <a:xfrm>
            <a:off x="3422386" y="2697660"/>
            <a:ext cx="525553" cy="370943"/>
          </a:xfrm>
          <a:prstGeom prst="roundRect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normAutofit fontScale="32500" lnSpcReduction="20000"/>
          </a:bodyPr>
          <a:lstStyle/>
          <a:p>
            <a:pPr algn="ctr"/>
            <a:r>
              <a:rPr lang="en-US" sz="1800">
                <a:solidFill>
                  <a:srgbClr val="FFFFFF"/>
                </a:solidFill>
              </a:rPr>
              <a:t>Event </a:t>
            </a:r>
            <a:r>
              <a:rPr lang="en-US" sz="1800" err="1">
                <a:solidFill>
                  <a:srgbClr val="FFFFFF"/>
                </a:solidFill>
              </a:rPr>
              <a:t>Visualisation</a:t>
            </a: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36" name="Rounded Rectangle 117">
            <a:extLst>
              <a:ext uri="{FF2B5EF4-FFF2-40B4-BE49-F238E27FC236}">
                <a16:creationId xmlns:a16="http://schemas.microsoft.com/office/drawing/2014/main" id="{A25B4F76-77B7-7847-897E-4A48664F3D97}"/>
              </a:ext>
            </a:extLst>
          </p:cNvPr>
          <p:cNvSpPr/>
          <p:nvPr/>
        </p:nvSpPr>
        <p:spPr>
          <a:xfrm>
            <a:off x="4380028" y="2817528"/>
            <a:ext cx="689937" cy="370943"/>
          </a:xfrm>
          <a:prstGeom prst="roundRect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normAutofit fontScale="40000" lnSpcReduction="20000"/>
          </a:bodyPr>
          <a:lstStyle/>
          <a:p>
            <a:pPr algn="ctr"/>
            <a:r>
              <a:rPr lang="en-GB" sz="1800">
                <a:solidFill>
                  <a:srgbClr val="FFFFFF"/>
                </a:solidFill>
              </a:rPr>
              <a:t>PNDA Managed App</a:t>
            </a:r>
          </a:p>
        </p:txBody>
      </p:sp>
      <p:sp>
        <p:nvSpPr>
          <p:cNvPr id="37" name="Rounded Rectangle 118">
            <a:extLst>
              <a:ext uri="{FF2B5EF4-FFF2-40B4-BE49-F238E27FC236}">
                <a16:creationId xmlns:a16="http://schemas.microsoft.com/office/drawing/2014/main" id="{CBD0AAE0-3D0C-E942-8C59-C2FD0DC471A4}"/>
              </a:ext>
            </a:extLst>
          </p:cNvPr>
          <p:cNvSpPr/>
          <p:nvPr/>
        </p:nvSpPr>
        <p:spPr>
          <a:xfrm>
            <a:off x="4380028" y="3272745"/>
            <a:ext cx="689937" cy="370943"/>
          </a:xfrm>
          <a:prstGeom prst="roundRect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>
            <a:normAutofit fontScale="40000" lnSpcReduction="20000"/>
          </a:bodyPr>
          <a:lstStyle/>
          <a:p>
            <a:pPr algn="ctr"/>
            <a:r>
              <a:rPr lang="en-GB" sz="1800">
                <a:solidFill>
                  <a:srgbClr val="FFFFFF"/>
                </a:solidFill>
              </a:rPr>
              <a:t>PNDA Managed App</a:t>
            </a:r>
          </a:p>
        </p:txBody>
      </p:sp>
      <p:sp>
        <p:nvSpPr>
          <p:cNvPr id="38" name="Rounded Rectangle 119">
            <a:extLst>
              <a:ext uri="{FF2B5EF4-FFF2-40B4-BE49-F238E27FC236}">
                <a16:creationId xmlns:a16="http://schemas.microsoft.com/office/drawing/2014/main" id="{50937ABA-9EED-564A-8338-CB22882CFFD4}"/>
              </a:ext>
            </a:extLst>
          </p:cNvPr>
          <p:cNvSpPr/>
          <p:nvPr/>
        </p:nvSpPr>
        <p:spPr>
          <a:xfrm>
            <a:off x="4380028" y="1685169"/>
            <a:ext cx="689937" cy="370943"/>
          </a:xfrm>
          <a:prstGeom prst="roundRect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>
            <a:normAutofit fontScale="40000" lnSpcReduction="20000"/>
          </a:bodyPr>
          <a:lstStyle/>
          <a:p>
            <a:pPr algn="ctr"/>
            <a:r>
              <a:rPr lang="en-GB" sz="1800">
                <a:solidFill>
                  <a:srgbClr val="FFFFFF"/>
                </a:solidFill>
              </a:rPr>
              <a:t>Unmanaged</a:t>
            </a:r>
          </a:p>
          <a:p>
            <a:pPr algn="ctr"/>
            <a:r>
              <a:rPr lang="en-GB" sz="1800">
                <a:solidFill>
                  <a:srgbClr val="FFFFFF"/>
                </a:solidFill>
              </a:rPr>
              <a:t>App</a:t>
            </a:r>
          </a:p>
        </p:txBody>
      </p:sp>
      <p:sp>
        <p:nvSpPr>
          <p:cNvPr id="39" name="Rounded Rectangle 120">
            <a:extLst>
              <a:ext uri="{FF2B5EF4-FFF2-40B4-BE49-F238E27FC236}">
                <a16:creationId xmlns:a16="http://schemas.microsoft.com/office/drawing/2014/main" id="{9F4A181B-07A4-3542-B916-6BBAD53E9F61}"/>
              </a:ext>
            </a:extLst>
          </p:cNvPr>
          <p:cNvSpPr/>
          <p:nvPr/>
        </p:nvSpPr>
        <p:spPr>
          <a:xfrm>
            <a:off x="4380028" y="2166555"/>
            <a:ext cx="689937" cy="370943"/>
          </a:xfrm>
          <a:prstGeom prst="roundRect">
            <a:avLst/>
          </a:prstGeom>
          <a:solidFill>
            <a:srgbClr val="120B5B">
              <a:alpha val="50000"/>
            </a:srgbClr>
          </a:solidFill>
          <a:ln>
            <a:noFill/>
          </a:ln>
          <a:effectLst>
            <a:outerShdw blurRad="76200" dist="50800" dir="5400000" algn="ctr" rotWithShape="0">
              <a:srgbClr val="000000">
                <a:alpha val="2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>
            <a:normAutofit fontScale="40000" lnSpcReduction="20000"/>
          </a:bodyPr>
          <a:lstStyle/>
          <a:p>
            <a:pPr algn="ctr"/>
            <a:r>
              <a:rPr lang="en-GB" sz="1800">
                <a:solidFill>
                  <a:srgbClr val="FFFFFF"/>
                </a:solidFill>
              </a:rPr>
              <a:t>Unmanaged</a:t>
            </a:r>
          </a:p>
          <a:p>
            <a:pPr algn="ctr"/>
            <a:r>
              <a:rPr lang="en-GB" sz="1800">
                <a:solidFill>
                  <a:srgbClr val="FFFFFF"/>
                </a:solidFill>
              </a:rPr>
              <a:t>App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B038895-3BEB-E348-91B7-EAC12BCD43AD}"/>
              </a:ext>
            </a:extLst>
          </p:cNvPr>
          <p:cNvSpPr/>
          <p:nvPr/>
        </p:nvSpPr>
        <p:spPr>
          <a:xfrm>
            <a:off x="2791997" y="1467241"/>
            <a:ext cx="383778" cy="176982"/>
          </a:xfrm>
          <a:prstGeom prst="rect">
            <a:avLst/>
          </a:prstGeom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GB" sz="700">
                <a:solidFill>
                  <a:srgbClr val="000000"/>
                </a:solidFill>
              </a:rPr>
              <a:t>Query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C4B57B4-FD79-184B-A795-E50721AFF738}"/>
              </a:ext>
            </a:extLst>
          </p:cNvPr>
          <p:cNvSpPr/>
          <p:nvPr/>
        </p:nvSpPr>
        <p:spPr>
          <a:xfrm>
            <a:off x="3304920" y="1417947"/>
            <a:ext cx="760484" cy="284703"/>
          </a:xfrm>
          <a:prstGeom prst="rect">
            <a:avLst/>
          </a:prstGeom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GB" sz="700">
                <a:solidFill>
                  <a:srgbClr val="000000"/>
                </a:solidFill>
              </a:rPr>
              <a:t>Visualisation</a:t>
            </a:r>
            <a:br>
              <a:rPr lang="en-GB" sz="700">
                <a:solidFill>
                  <a:srgbClr val="000000"/>
                </a:solidFill>
              </a:rPr>
            </a:br>
            <a:r>
              <a:rPr lang="en-GB" sz="700">
                <a:solidFill>
                  <a:srgbClr val="000000"/>
                </a:solidFill>
              </a:rPr>
              <a:t>and Exploration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4AFF274-BC61-3F4B-9928-80BCD694C535}"/>
              </a:ext>
            </a:extLst>
          </p:cNvPr>
          <p:cNvSpPr/>
          <p:nvPr/>
        </p:nvSpPr>
        <p:spPr>
          <a:xfrm>
            <a:off x="4393286" y="1378053"/>
            <a:ext cx="619419" cy="284703"/>
          </a:xfrm>
          <a:prstGeom prst="rect">
            <a:avLst/>
          </a:prstGeom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GB" sz="700">
                <a:solidFill>
                  <a:srgbClr val="000000"/>
                </a:solidFill>
              </a:rPr>
              <a:t>PNDA </a:t>
            </a:r>
            <a:br>
              <a:rPr lang="en-GB" sz="700">
                <a:solidFill>
                  <a:srgbClr val="000000"/>
                </a:solidFill>
              </a:rPr>
            </a:br>
            <a:r>
              <a:rPr lang="en-GB" sz="700">
                <a:solidFill>
                  <a:srgbClr val="000000"/>
                </a:solidFill>
              </a:rPr>
              <a:t>Applications</a:t>
            </a:r>
          </a:p>
        </p:txBody>
      </p:sp>
      <p:cxnSp>
        <p:nvCxnSpPr>
          <p:cNvPr id="43" name="Straight Connector 136">
            <a:extLst>
              <a:ext uri="{FF2B5EF4-FFF2-40B4-BE49-F238E27FC236}">
                <a16:creationId xmlns:a16="http://schemas.microsoft.com/office/drawing/2014/main" id="{CA58BB1F-CA6D-AF48-B813-A3F51335B515}"/>
              </a:ext>
            </a:extLst>
          </p:cNvPr>
          <p:cNvCxnSpPr/>
          <p:nvPr/>
        </p:nvCxnSpPr>
        <p:spPr>
          <a:xfrm>
            <a:off x="1278968" y="4165600"/>
            <a:ext cx="0" cy="341384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082D984F-6C5B-0540-B98C-5FC1D9882BCA}"/>
              </a:ext>
            </a:extLst>
          </p:cNvPr>
          <p:cNvSpPr/>
          <p:nvPr/>
        </p:nvSpPr>
        <p:spPr>
          <a:xfrm>
            <a:off x="936349" y="4523772"/>
            <a:ext cx="672318" cy="284703"/>
          </a:xfrm>
          <a:prstGeom prst="rect">
            <a:avLst/>
          </a:prstGeom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GB" sz="700">
                <a:solidFill>
                  <a:srgbClr val="000000"/>
                </a:solidFill>
              </a:rPr>
              <a:t>PNDA</a:t>
            </a:r>
            <a:br>
              <a:rPr lang="en-GB" sz="700">
                <a:solidFill>
                  <a:srgbClr val="000000"/>
                </a:solidFill>
              </a:rPr>
            </a:br>
            <a:r>
              <a:rPr lang="en-GB" sz="700">
                <a:solidFill>
                  <a:srgbClr val="000000"/>
                </a:solidFill>
              </a:rPr>
              <a:t>Producer API</a:t>
            </a:r>
          </a:p>
        </p:txBody>
      </p:sp>
      <p:cxnSp>
        <p:nvCxnSpPr>
          <p:cNvPr id="45" name="Straight Connector 138">
            <a:extLst>
              <a:ext uri="{FF2B5EF4-FFF2-40B4-BE49-F238E27FC236}">
                <a16:creationId xmlns:a16="http://schemas.microsoft.com/office/drawing/2014/main" id="{0FC28F67-2686-4746-B6DE-A381ECCB7660}"/>
              </a:ext>
            </a:extLst>
          </p:cNvPr>
          <p:cNvCxnSpPr/>
          <p:nvPr/>
        </p:nvCxnSpPr>
        <p:spPr>
          <a:xfrm flipH="1">
            <a:off x="4148633" y="1397628"/>
            <a:ext cx="2588" cy="3055411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BA02BC31-963E-CB4B-97FA-B19831247654}"/>
              </a:ext>
            </a:extLst>
          </p:cNvPr>
          <p:cNvSpPr/>
          <p:nvPr/>
        </p:nvSpPr>
        <p:spPr>
          <a:xfrm>
            <a:off x="3755040" y="4523772"/>
            <a:ext cx="722011" cy="284703"/>
          </a:xfrm>
          <a:prstGeom prst="rect">
            <a:avLst/>
          </a:prstGeom>
        </p:spPr>
        <p:txBody>
          <a:bodyPr wrap="none" lIns="68589" tIns="34295" rIns="68589" bIns="34295">
            <a:spAutoFit/>
          </a:bodyPr>
          <a:lstStyle/>
          <a:p>
            <a:pPr algn="ctr"/>
            <a:r>
              <a:rPr lang="en-GB" sz="700">
                <a:solidFill>
                  <a:srgbClr val="000000"/>
                </a:solidFill>
              </a:rPr>
              <a:t>PNDA</a:t>
            </a:r>
            <a:br>
              <a:rPr lang="en-GB" sz="700">
                <a:solidFill>
                  <a:srgbClr val="000000"/>
                </a:solidFill>
              </a:rPr>
            </a:br>
            <a:r>
              <a:rPr lang="en-GB" sz="700">
                <a:solidFill>
                  <a:srgbClr val="000000"/>
                </a:solidFill>
              </a:rPr>
              <a:t>Consumer API</a:t>
            </a:r>
          </a:p>
        </p:txBody>
      </p:sp>
      <p:pic>
        <p:nvPicPr>
          <p:cNvPr id="47" name="Picture 41">
            <a:extLst>
              <a:ext uri="{FF2B5EF4-FFF2-40B4-BE49-F238E27FC236}">
                <a16:creationId xmlns:a16="http://schemas.microsoft.com/office/drawing/2014/main" id="{B0B1418E-A713-3040-B416-296425B802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2511" y="46193"/>
            <a:ext cx="746155" cy="746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146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170302A-E13D-C848-9CFA-064EBEF96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925" y="218947"/>
            <a:ext cx="8513064" cy="765432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  <a:latin typeface="CiscoSans ExtraLight" panose="020B0303020201020303" pitchFamily="34" charset="0"/>
              </a:rPr>
              <a:t>ONAP </a:t>
            </a:r>
            <a:r>
              <a:rPr lang="en-US" dirty="0">
                <a:solidFill>
                  <a:schemeClr val="tx1"/>
                </a:solidFill>
                <a:latin typeface="CiscoSans ExtraLight" panose="020B0303020201020303" pitchFamily="34" charset="0"/>
              </a:rPr>
              <a:t>Data Collection, Analytics, Events (DCAE)</a:t>
            </a:r>
            <a:br>
              <a:rPr lang="en-US" dirty="0">
                <a:solidFill>
                  <a:schemeClr val="tx1"/>
                </a:solidFill>
                <a:latin typeface="CiscoSans ExtraLight" panose="020B0303020201020303" pitchFamily="34" charset="0"/>
              </a:rPr>
            </a:br>
            <a:r>
              <a:rPr lang="en-US" dirty="0">
                <a:solidFill>
                  <a:schemeClr val="accent1"/>
                </a:solidFill>
                <a:latin typeface="CiscoSans ExtraLight" panose="020B0303020201020303" pitchFamily="34" charset="0"/>
              </a:rPr>
              <a:t>Overview</a:t>
            </a:r>
            <a:endParaRPr lang="de-DE" dirty="0">
              <a:solidFill>
                <a:schemeClr val="accent1"/>
              </a:solidFill>
              <a:latin typeface="CiscoSans ExtraLight" panose="020B0303020201020303" pitchFamily="34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CDF9210-5BD9-4B46-A42E-11D83921CE1E}"/>
              </a:ext>
            </a:extLst>
          </p:cNvPr>
          <p:cNvSpPr txBox="1">
            <a:spLocks/>
          </p:cNvSpPr>
          <p:nvPr/>
        </p:nvSpPr>
        <p:spPr>
          <a:xfrm>
            <a:off x="352925" y="1077914"/>
            <a:ext cx="8513064" cy="3398837"/>
          </a:xfrm>
          <a:prstGeom prst="rect">
            <a:avLst/>
          </a:prstGeom>
        </p:spPr>
        <p:txBody>
          <a:bodyPr/>
          <a:lstStyle>
            <a:lvl1pPr marL="169863" indent="-169863" algn="l" defTabSz="684213" rtl="0" eaLnBrk="1" fontAlgn="base" hangingPunct="1">
              <a:lnSpc>
                <a:spcPct val="95000"/>
              </a:lnSpc>
              <a:spcBef>
                <a:spcPts val="1075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Arial" charset="0"/>
              <a:buChar char="•"/>
              <a:defRPr lang="en-US" sz="15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1pPr>
            <a:lvl2pPr marL="358775" indent="-215900" algn="l" defTabSz="684213" rtl="0" eaLnBrk="1" fontAlgn="base" hangingPunct="1">
              <a:lnSpc>
                <a:spcPct val="95000"/>
              </a:lnSpc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Font typeface="Arial" charset="0"/>
              <a:buChar char="•"/>
              <a:defRPr lang="en-US" sz="14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2pPr>
            <a:lvl3pPr marL="431800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2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3pPr>
            <a:lvl4pPr marL="503238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4pPr>
            <a:lvl5pPr marL="574675" indent="-169863" algn="l" defTabSz="684213" rtl="0" eaLnBrk="1" fontAlgn="base" hangingPunct="1">
              <a:lnSpc>
                <a:spcPct val="95000"/>
              </a:lnSpc>
              <a:spcBef>
                <a:spcPts val="625"/>
              </a:spcBef>
              <a:spcAft>
                <a:spcPct val="0"/>
              </a:spcAft>
              <a:buFont typeface="Arial" charset="0"/>
              <a:buChar char="•"/>
              <a:defRPr lang="en-US" sz="1100" kern="1200" dirty="0">
                <a:solidFill>
                  <a:schemeClr val="tx1"/>
                </a:solidFill>
                <a:latin typeface="+mn-lt"/>
                <a:ea typeface="ＭＳ Ｐゴシック" charset="0"/>
                <a:cs typeface="CiscoSans"/>
              </a:defRPr>
            </a:lvl5pPr>
            <a:lvl6pPr marL="863856" indent="-171445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935844" indent="-171422" algn="l" defTabSz="685777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20" indent="0" algn="l" defTabSz="685777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53" indent="-171445" algn="l" defTabSz="6857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Open, </a:t>
            </a:r>
            <a:r>
              <a:rPr lang="fr-FR" dirty="0" err="1"/>
              <a:t>pluggable</a:t>
            </a:r>
            <a:r>
              <a:rPr lang="fr-FR" dirty="0"/>
              <a:t> </a:t>
            </a:r>
            <a:r>
              <a:rPr lang="fr-FR" dirty="0" err="1"/>
              <a:t>platform</a:t>
            </a:r>
            <a:r>
              <a:rPr lang="fr-FR" dirty="0"/>
              <a:t> for “</a:t>
            </a:r>
            <a:r>
              <a:rPr lang="fr-FR" dirty="0" err="1"/>
              <a:t>sensing</a:t>
            </a:r>
            <a:r>
              <a:rPr lang="fr-FR" dirty="0"/>
              <a:t> and </a:t>
            </a:r>
            <a:r>
              <a:rPr lang="fr-FR" dirty="0" err="1"/>
              <a:t>making</a:t>
            </a:r>
            <a:r>
              <a:rPr lang="fr-FR" dirty="0"/>
              <a:t> </a:t>
            </a:r>
            <a:r>
              <a:rPr lang="fr-FR" dirty="0" err="1"/>
              <a:t>sense</a:t>
            </a:r>
            <a:r>
              <a:rPr lang="fr-FR" dirty="0"/>
              <a:t>” for ONAP </a:t>
            </a:r>
          </a:p>
          <a:p>
            <a:r>
              <a:rPr lang="fr-FR" dirty="0" err="1"/>
              <a:t>Functional</a:t>
            </a:r>
            <a:r>
              <a:rPr lang="fr-FR" dirty="0"/>
              <a:t> requirements</a:t>
            </a:r>
          </a:p>
          <a:p>
            <a:pPr lvl="1"/>
            <a:r>
              <a:rPr lang="fr-FR" dirty="0"/>
              <a:t>Of ONAP</a:t>
            </a:r>
          </a:p>
          <a:p>
            <a:pPr lvl="2"/>
            <a:r>
              <a:rPr lang="fr-FR" dirty="0" err="1"/>
              <a:t>Interfacing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other</a:t>
            </a:r>
            <a:r>
              <a:rPr lang="fr-FR" dirty="0"/>
              <a:t> ONAP components</a:t>
            </a:r>
          </a:p>
          <a:p>
            <a:pPr lvl="2"/>
            <a:r>
              <a:rPr lang="fr-FR" dirty="0"/>
              <a:t>”Model </a:t>
            </a:r>
            <a:r>
              <a:rPr lang="fr-FR" dirty="0" err="1"/>
              <a:t>driven</a:t>
            </a:r>
            <a:r>
              <a:rPr lang="fr-FR" dirty="0"/>
              <a:t>”</a:t>
            </a:r>
          </a:p>
          <a:p>
            <a:pPr lvl="3"/>
            <a:r>
              <a:rPr lang="fr-FR" dirty="0"/>
              <a:t>DCAE service components are </a:t>
            </a:r>
            <a:r>
              <a:rPr lang="fr-FR" dirty="0" err="1"/>
              <a:t>modeled</a:t>
            </a:r>
            <a:endParaRPr lang="fr-FR" dirty="0"/>
          </a:p>
          <a:p>
            <a:pPr lvl="3"/>
            <a:r>
              <a:rPr lang="fr-FR" dirty="0" err="1"/>
              <a:t>Generated</a:t>
            </a:r>
            <a:r>
              <a:rPr lang="fr-FR" dirty="0"/>
              <a:t> </a:t>
            </a:r>
            <a:r>
              <a:rPr lang="fr-FR" dirty="0" err="1"/>
              <a:t>events</a:t>
            </a:r>
            <a:r>
              <a:rPr lang="fr-FR" dirty="0"/>
              <a:t> are </a:t>
            </a:r>
            <a:r>
              <a:rPr lang="fr-FR" dirty="0" err="1"/>
              <a:t>modeled</a:t>
            </a:r>
            <a:endParaRPr lang="fr-FR" dirty="0"/>
          </a:p>
          <a:p>
            <a:pPr lvl="3"/>
            <a:r>
              <a:rPr lang="fr-FR" dirty="0"/>
              <a:t>Operations are </a:t>
            </a:r>
            <a:r>
              <a:rPr lang="fr-FR" dirty="0" err="1"/>
              <a:t>modeled</a:t>
            </a:r>
            <a:r>
              <a:rPr lang="fr-FR" dirty="0"/>
              <a:t> </a:t>
            </a:r>
          </a:p>
          <a:p>
            <a:pPr lvl="1"/>
            <a:r>
              <a:rPr lang="fr-FR" dirty="0"/>
              <a:t>For ONAP</a:t>
            </a:r>
          </a:p>
          <a:p>
            <a:pPr lvl="2"/>
            <a:r>
              <a:rPr lang="fr-FR" dirty="0"/>
              <a:t>Able to </a:t>
            </a:r>
            <a:r>
              <a:rPr lang="fr-FR" dirty="0" err="1"/>
              <a:t>incorporate</a:t>
            </a:r>
            <a:r>
              <a:rPr lang="fr-FR" dirty="0"/>
              <a:t> the best collection and </a:t>
            </a:r>
            <a:r>
              <a:rPr lang="fr-FR" dirty="0" err="1"/>
              <a:t>analytics</a:t>
            </a:r>
            <a:r>
              <a:rPr lang="fr-FR" dirty="0"/>
              <a:t> technologies </a:t>
            </a:r>
            <a:r>
              <a:rPr lang="fr-FR" dirty="0" err="1"/>
              <a:t>into</a:t>
            </a:r>
            <a:r>
              <a:rPr lang="fr-FR" dirty="0"/>
              <a:t> a </a:t>
            </a:r>
            <a:r>
              <a:rPr lang="fr-FR" dirty="0" err="1"/>
              <a:t>catalog</a:t>
            </a:r>
            <a:endParaRPr lang="fr-FR" dirty="0"/>
          </a:p>
          <a:p>
            <a:pPr lvl="2"/>
            <a:r>
              <a:rPr lang="fr-FR" dirty="0"/>
              <a:t>Able to </a:t>
            </a:r>
            <a:r>
              <a:rPr lang="fr-FR" dirty="0" err="1"/>
              <a:t>collect</a:t>
            </a:r>
            <a:r>
              <a:rPr lang="fr-FR" dirty="0"/>
              <a:t>, </a:t>
            </a:r>
            <a:r>
              <a:rPr lang="fr-FR" dirty="0" err="1"/>
              <a:t>analyze</a:t>
            </a:r>
            <a:r>
              <a:rPr lang="fr-FR" dirty="0"/>
              <a:t>, and </a:t>
            </a:r>
            <a:r>
              <a:rPr lang="fr-FR" dirty="0" err="1"/>
              <a:t>generate</a:t>
            </a:r>
            <a:r>
              <a:rPr lang="fr-FR" dirty="0"/>
              <a:t> </a:t>
            </a:r>
            <a:r>
              <a:rPr lang="fr-FR" dirty="0" err="1"/>
              <a:t>actionable</a:t>
            </a:r>
            <a:r>
              <a:rPr lang="fr-FR" dirty="0"/>
              <a:t> </a:t>
            </a:r>
            <a:r>
              <a:rPr lang="fr-FR" dirty="0" err="1"/>
              <a:t>events</a:t>
            </a:r>
            <a:r>
              <a:rPr lang="fr-FR" dirty="0"/>
              <a:t> </a:t>
            </a:r>
            <a:r>
              <a:rPr lang="fr-FR" dirty="0" err="1"/>
              <a:t>following</a:t>
            </a:r>
            <a:r>
              <a:rPr lang="fr-FR" dirty="0"/>
              <a:t> the requirements of control applications, </a:t>
            </a:r>
            <a:r>
              <a:rPr lang="fr-FR" dirty="0" err="1"/>
              <a:t>e.g</a:t>
            </a:r>
            <a:r>
              <a:rPr lang="fr-FR" dirty="0"/>
              <a:t>. </a:t>
            </a:r>
            <a:r>
              <a:rPr lang="fr-FR" dirty="0" err="1"/>
              <a:t>delay</a:t>
            </a:r>
            <a:r>
              <a:rPr lang="fr-FR" dirty="0"/>
              <a:t>, bandwidth, resource </a:t>
            </a:r>
            <a:r>
              <a:rPr lang="fr-FR" dirty="0" err="1"/>
              <a:t>constraints</a:t>
            </a:r>
            <a:r>
              <a:rPr lang="fr-FR" dirty="0"/>
              <a:t>, etc.</a:t>
            </a:r>
          </a:p>
        </p:txBody>
      </p:sp>
    </p:spTree>
    <p:extLst>
      <p:ext uri="{BB962C8B-B14F-4D97-AF65-F5344CB8AC3E}">
        <p14:creationId xmlns:p14="http://schemas.microsoft.com/office/powerpoint/2010/main" val="1562860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1">
            <a:extLst>
              <a:ext uri="{FF2B5EF4-FFF2-40B4-BE49-F238E27FC236}">
                <a16:creationId xmlns:a16="http://schemas.microsoft.com/office/drawing/2014/main" id="{EE35E4CB-8897-5D44-94D3-03958CC0C06B}"/>
              </a:ext>
            </a:extLst>
          </p:cNvPr>
          <p:cNvSpPr/>
          <p:nvPr/>
        </p:nvSpPr>
        <p:spPr>
          <a:xfrm>
            <a:off x="543625" y="2954355"/>
            <a:ext cx="3587803" cy="1352370"/>
          </a:xfrm>
          <a:prstGeom prst="roundRect">
            <a:avLst>
              <a:gd name="adj" fmla="val 9210"/>
            </a:avLst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DCAE Collector Services (Docker Containers)</a:t>
            </a:r>
          </a:p>
        </p:txBody>
      </p:sp>
      <p:sp>
        <p:nvSpPr>
          <p:cNvPr id="5" name="Rounded Rectangle 2">
            <a:extLst>
              <a:ext uri="{FF2B5EF4-FFF2-40B4-BE49-F238E27FC236}">
                <a16:creationId xmlns:a16="http://schemas.microsoft.com/office/drawing/2014/main" id="{5BC9B90E-D710-9F44-BE12-2F13AEE96161}"/>
              </a:ext>
            </a:extLst>
          </p:cNvPr>
          <p:cNvSpPr/>
          <p:nvPr/>
        </p:nvSpPr>
        <p:spPr>
          <a:xfrm>
            <a:off x="543623" y="1460257"/>
            <a:ext cx="2988242" cy="1401152"/>
          </a:xfrm>
          <a:prstGeom prst="roundRect">
            <a:avLst>
              <a:gd name="adj" fmla="val 7358"/>
            </a:avLst>
          </a:prstGeom>
          <a:solidFill>
            <a:schemeClr val="bg1"/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>
                <a:solidFill>
                  <a:schemeClr val="bg2"/>
                </a:solidFill>
              </a:rPr>
              <a:t>DCAE Platform Core</a:t>
            </a:r>
          </a:p>
        </p:txBody>
      </p:sp>
      <p:sp>
        <p:nvSpPr>
          <p:cNvPr id="6" name="Rounded Rectangle 3">
            <a:extLst>
              <a:ext uri="{FF2B5EF4-FFF2-40B4-BE49-F238E27FC236}">
                <a16:creationId xmlns:a16="http://schemas.microsoft.com/office/drawing/2014/main" id="{30E412B8-77FF-F340-BC4A-CE8F8EFC205E}"/>
              </a:ext>
            </a:extLst>
          </p:cNvPr>
          <p:cNvSpPr/>
          <p:nvPr/>
        </p:nvSpPr>
        <p:spPr>
          <a:xfrm>
            <a:off x="632994" y="1738666"/>
            <a:ext cx="2828885" cy="478112"/>
          </a:xfrm>
          <a:prstGeom prst="round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ONAP Lifecycle Manager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(Cloudify Manager)</a:t>
            </a:r>
          </a:p>
        </p:txBody>
      </p:sp>
      <p:sp>
        <p:nvSpPr>
          <p:cNvPr id="7" name="Rounded Rectangle 4">
            <a:extLst>
              <a:ext uri="{FF2B5EF4-FFF2-40B4-BE49-F238E27FC236}">
                <a16:creationId xmlns:a16="http://schemas.microsoft.com/office/drawing/2014/main" id="{BDB3EE7D-77EC-C54A-827D-99C22B85D4FA}"/>
              </a:ext>
            </a:extLst>
          </p:cNvPr>
          <p:cNvSpPr/>
          <p:nvPr/>
        </p:nvSpPr>
        <p:spPr>
          <a:xfrm>
            <a:off x="632994" y="2300427"/>
            <a:ext cx="2828885" cy="478112"/>
          </a:xfrm>
          <a:prstGeom prst="roundRect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Service &amp; </a:t>
            </a:r>
            <a:r>
              <a:rPr lang="en-US" sz="1200" err="1">
                <a:solidFill>
                  <a:schemeClr val="bg1"/>
                </a:solidFill>
              </a:rPr>
              <a:t>Config</a:t>
            </a:r>
            <a:r>
              <a:rPr lang="en-US" sz="1200">
                <a:solidFill>
                  <a:schemeClr val="bg1"/>
                </a:solidFill>
              </a:rPr>
              <a:t> Registry</a:t>
            </a:r>
          </a:p>
          <a:p>
            <a:pPr algn="ctr"/>
            <a:r>
              <a:rPr lang="en-US" sz="1200">
                <a:solidFill>
                  <a:schemeClr val="bg1"/>
                </a:solidFill>
              </a:rPr>
              <a:t>(Consul)</a:t>
            </a:r>
          </a:p>
        </p:txBody>
      </p:sp>
      <p:sp>
        <p:nvSpPr>
          <p:cNvPr id="8" name="Rounded Rectangle 5">
            <a:extLst>
              <a:ext uri="{FF2B5EF4-FFF2-40B4-BE49-F238E27FC236}">
                <a16:creationId xmlns:a16="http://schemas.microsoft.com/office/drawing/2014/main" id="{B7D1520C-C111-4E4B-9C64-02C0DAC7C1D6}"/>
              </a:ext>
            </a:extLst>
          </p:cNvPr>
          <p:cNvSpPr/>
          <p:nvPr/>
        </p:nvSpPr>
        <p:spPr>
          <a:xfrm>
            <a:off x="4289190" y="2945058"/>
            <a:ext cx="4285614" cy="1352370"/>
          </a:xfrm>
          <a:prstGeom prst="roundRect">
            <a:avLst>
              <a:gd name="adj" fmla="val 921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r"/>
            <a:r>
              <a:rPr lang="en-US" sz="1200" dirty="0">
                <a:solidFill>
                  <a:schemeClr val="bg1"/>
                </a:solidFill>
              </a:rPr>
              <a:t>DCAE Data Platform (</a:t>
            </a:r>
            <a:r>
              <a:rPr lang="en-US" sz="1200" dirty="0" err="1">
                <a:solidFill>
                  <a:schemeClr val="bg1"/>
                </a:solidFill>
              </a:rPr>
              <a:t>PNDA.io</a:t>
            </a:r>
            <a:r>
              <a:rPr lang="en-US" sz="12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9" name="Rounded Rectangle 6">
            <a:extLst>
              <a:ext uri="{FF2B5EF4-FFF2-40B4-BE49-F238E27FC236}">
                <a16:creationId xmlns:a16="http://schemas.microsoft.com/office/drawing/2014/main" id="{0F2090FC-8BA3-D948-87FC-F5E8C2770ED8}"/>
              </a:ext>
            </a:extLst>
          </p:cNvPr>
          <p:cNvSpPr/>
          <p:nvPr/>
        </p:nvSpPr>
        <p:spPr>
          <a:xfrm>
            <a:off x="3652472" y="1460257"/>
            <a:ext cx="3471535" cy="1401152"/>
          </a:xfrm>
          <a:prstGeom prst="roundRect">
            <a:avLst>
              <a:gd name="adj" fmla="val 9210"/>
            </a:avLst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DCAE Control Platform (Docker Containers)</a:t>
            </a:r>
          </a:p>
        </p:txBody>
      </p:sp>
      <p:sp>
        <p:nvSpPr>
          <p:cNvPr id="10" name="Cube 9">
            <a:extLst>
              <a:ext uri="{FF2B5EF4-FFF2-40B4-BE49-F238E27FC236}">
                <a16:creationId xmlns:a16="http://schemas.microsoft.com/office/drawing/2014/main" id="{3D517FB6-4A63-1C42-B6D4-22F13A1FCD08}"/>
              </a:ext>
            </a:extLst>
          </p:cNvPr>
          <p:cNvSpPr/>
          <p:nvPr/>
        </p:nvSpPr>
        <p:spPr>
          <a:xfrm>
            <a:off x="423017" y="1233972"/>
            <a:ext cx="8439792" cy="3184571"/>
          </a:xfrm>
          <a:prstGeom prst="cube">
            <a:avLst>
              <a:gd name="adj" fmla="val 3803"/>
            </a:avLst>
          </a:prstGeom>
          <a:noFill/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b="1">
              <a:solidFill>
                <a:schemeClr val="bg2"/>
              </a:solidFill>
            </a:endParaRPr>
          </a:p>
        </p:txBody>
      </p:sp>
      <p:sp>
        <p:nvSpPr>
          <p:cNvPr id="11" name="Cube 10">
            <a:extLst>
              <a:ext uri="{FF2B5EF4-FFF2-40B4-BE49-F238E27FC236}">
                <a16:creationId xmlns:a16="http://schemas.microsoft.com/office/drawing/2014/main" id="{2BD00103-5511-0442-A01E-4E7505183BBF}"/>
              </a:ext>
            </a:extLst>
          </p:cNvPr>
          <p:cNvSpPr/>
          <p:nvPr/>
        </p:nvSpPr>
        <p:spPr>
          <a:xfrm>
            <a:off x="701387" y="3511060"/>
            <a:ext cx="1030788" cy="541297"/>
          </a:xfrm>
          <a:prstGeom prst="cube">
            <a:avLst/>
          </a:prstGeom>
          <a:solidFill>
            <a:srgbClr val="00B050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Collector</a:t>
            </a:r>
          </a:p>
          <a:p>
            <a:pPr algn="ctr"/>
            <a:r>
              <a:rPr lang="en-US" sz="1200">
                <a:solidFill>
                  <a:schemeClr val="bg1"/>
                </a:solidFill>
              </a:rPr>
              <a:t>(VES)</a:t>
            </a:r>
          </a:p>
        </p:txBody>
      </p:sp>
      <p:sp>
        <p:nvSpPr>
          <p:cNvPr id="12" name="Cube 11">
            <a:extLst>
              <a:ext uri="{FF2B5EF4-FFF2-40B4-BE49-F238E27FC236}">
                <a16:creationId xmlns:a16="http://schemas.microsoft.com/office/drawing/2014/main" id="{CA9C296A-FE5F-DB41-BEBE-B43B7C237207}"/>
              </a:ext>
            </a:extLst>
          </p:cNvPr>
          <p:cNvSpPr/>
          <p:nvPr/>
        </p:nvSpPr>
        <p:spPr>
          <a:xfrm>
            <a:off x="1773820" y="3511060"/>
            <a:ext cx="1030788" cy="541297"/>
          </a:xfrm>
          <a:prstGeom prst="cube">
            <a:avLst/>
          </a:prstGeom>
          <a:solidFill>
            <a:srgbClr val="00B050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Collector</a:t>
            </a:r>
          </a:p>
          <a:p>
            <a:pPr algn="ctr"/>
            <a:r>
              <a:rPr lang="en-US" sz="1200">
                <a:solidFill>
                  <a:schemeClr val="bg1"/>
                </a:solidFill>
              </a:rPr>
              <a:t>SNMP</a:t>
            </a:r>
          </a:p>
        </p:txBody>
      </p:sp>
      <p:sp>
        <p:nvSpPr>
          <p:cNvPr id="13" name="Cube 12">
            <a:extLst>
              <a:ext uri="{FF2B5EF4-FFF2-40B4-BE49-F238E27FC236}">
                <a16:creationId xmlns:a16="http://schemas.microsoft.com/office/drawing/2014/main" id="{91CA127B-25B2-3F4F-AD78-59597BEEB083}"/>
              </a:ext>
            </a:extLst>
          </p:cNvPr>
          <p:cNvSpPr/>
          <p:nvPr/>
        </p:nvSpPr>
        <p:spPr>
          <a:xfrm>
            <a:off x="2841915" y="3511060"/>
            <a:ext cx="1082999" cy="541297"/>
          </a:xfrm>
          <a:prstGeom prst="cube">
            <a:avLst/>
          </a:prstGeom>
          <a:solidFill>
            <a:srgbClr val="00B050"/>
          </a:solidFill>
          <a:ln w="952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Collector</a:t>
            </a:r>
          </a:p>
          <a:p>
            <a:pPr algn="ctr"/>
            <a:r>
              <a:rPr lang="en-US" sz="1200">
                <a:solidFill>
                  <a:schemeClr val="bg1"/>
                </a:solidFill>
              </a:rPr>
              <a:t>Telemetry</a:t>
            </a:r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80BB2AE1-D2DF-BE4C-9C0F-8704FE7C69B3}"/>
              </a:ext>
            </a:extLst>
          </p:cNvPr>
          <p:cNvSpPr/>
          <p:nvPr/>
        </p:nvSpPr>
        <p:spPr>
          <a:xfrm>
            <a:off x="4471832" y="3515072"/>
            <a:ext cx="1238889" cy="521343"/>
          </a:xfrm>
          <a:prstGeom prst="cube">
            <a:avLst/>
          </a:prstGeom>
          <a:solidFill>
            <a:srgbClr val="00B050"/>
          </a:solidFill>
          <a:ln w="9525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lnSpc>
                <a:spcPct val="90000"/>
              </a:lnSpc>
            </a:pPr>
            <a:r>
              <a:rPr lang="en-US" sz="1200">
                <a:solidFill>
                  <a:schemeClr val="bg1"/>
                </a:solidFill>
              </a:rPr>
              <a:t>* Analytics ZTT</a:t>
            </a:r>
          </a:p>
          <a:p>
            <a:pPr algn="ctr">
              <a:lnSpc>
                <a:spcPct val="90000"/>
              </a:lnSpc>
            </a:pPr>
            <a:r>
              <a:rPr lang="en-US" sz="1200">
                <a:solidFill>
                  <a:schemeClr val="bg1"/>
                </a:solidFill>
              </a:rPr>
              <a:t>(Data Norm)</a:t>
            </a:r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8D158EF5-2EBC-394B-B4D3-F511C5EEFF1E}"/>
              </a:ext>
            </a:extLst>
          </p:cNvPr>
          <p:cNvSpPr/>
          <p:nvPr/>
        </p:nvSpPr>
        <p:spPr>
          <a:xfrm>
            <a:off x="5779554" y="3515072"/>
            <a:ext cx="1238889" cy="521343"/>
          </a:xfrm>
          <a:prstGeom prst="cube">
            <a:avLst/>
          </a:prstGeom>
          <a:solidFill>
            <a:srgbClr val="00B050"/>
          </a:solidFill>
          <a:ln w="9525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lnSpc>
                <a:spcPct val="90000"/>
              </a:lnSpc>
            </a:pPr>
            <a:r>
              <a:rPr lang="en-US" sz="1100">
                <a:solidFill>
                  <a:schemeClr val="bg1"/>
                </a:solidFill>
              </a:rPr>
              <a:t>* Analytics (TCA)</a:t>
            </a:r>
          </a:p>
          <a:p>
            <a:pPr algn="ctr">
              <a:lnSpc>
                <a:spcPct val="90000"/>
              </a:lnSpc>
            </a:pPr>
            <a:r>
              <a:rPr lang="en-US" sz="1100">
                <a:solidFill>
                  <a:schemeClr val="bg1"/>
                </a:solidFill>
              </a:rPr>
              <a:t>(</a:t>
            </a:r>
            <a:r>
              <a:rPr lang="en-US" sz="1100" err="1">
                <a:solidFill>
                  <a:schemeClr val="bg1"/>
                </a:solidFill>
              </a:rPr>
              <a:t>Grafana</a:t>
            </a:r>
            <a:r>
              <a:rPr lang="en-US" sz="110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C6418D2B-FB2D-EC45-91BB-6AC16B3E7C83}"/>
              </a:ext>
            </a:extLst>
          </p:cNvPr>
          <p:cNvSpPr/>
          <p:nvPr/>
        </p:nvSpPr>
        <p:spPr>
          <a:xfrm>
            <a:off x="7106363" y="3511060"/>
            <a:ext cx="1314518" cy="521343"/>
          </a:xfrm>
          <a:prstGeom prst="cube">
            <a:avLst/>
          </a:prstGeom>
          <a:solidFill>
            <a:srgbClr val="00B050"/>
          </a:solidFill>
          <a:ln w="9525">
            <a:solidFill>
              <a:schemeClr val="bg1"/>
            </a:solidFill>
            <a:prstDash val="dash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>
              <a:lnSpc>
                <a:spcPct val="90000"/>
              </a:lnSpc>
            </a:pPr>
            <a:r>
              <a:rPr lang="en-US" sz="1200">
                <a:solidFill>
                  <a:schemeClr val="bg1"/>
                </a:solidFill>
              </a:rPr>
              <a:t>Analytics</a:t>
            </a:r>
          </a:p>
          <a:p>
            <a:pPr algn="ctr">
              <a:lnSpc>
                <a:spcPct val="90000"/>
              </a:lnSpc>
            </a:pPr>
            <a:r>
              <a:rPr lang="en-US" sz="1200">
                <a:solidFill>
                  <a:schemeClr val="bg1"/>
                </a:solidFill>
              </a:rPr>
              <a:t>(Correlation)</a:t>
            </a:r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6824EB26-EEF8-3443-8539-15E74415A76B}"/>
              </a:ext>
            </a:extLst>
          </p:cNvPr>
          <p:cNvSpPr/>
          <p:nvPr/>
        </p:nvSpPr>
        <p:spPr>
          <a:xfrm>
            <a:off x="3868088" y="1771153"/>
            <a:ext cx="1308150" cy="484593"/>
          </a:xfrm>
          <a:prstGeom prst="cube">
            <a:avLst/>
          </a:prstGeom>
          <a:solidFill>
            <a:srgbClr val="4473C5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Dispatcher</a:t>
            </a:r>
          </a:p>
          <a:p>
            <a:pPr algn="ctr"/>
            <a:r>
              <a:rPr lang="en-US" sz="1200">
                <a:solidFill>
                  <a:schemeClr val="bg1"/>
                </a:solidFill>
              </a:rPr>
              <a:t>(NB API)</a:t>
            </a:r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F1A4AF85-1338-404F-8CA0-F9EDF90A2BA5}"/>
              </a:ext>
            </a:extLst>
          </p:cNvPr>
          <p:cNvSpPr/>
          <p:nvPr/>
        </p:nvSpPr>
        <p:spPr>
          <a:xfrm>
            <a:off x="3842926" y="2306930"/>
            <a:ext cx="1308150" cy="484593"/>
          </a:xfrm>
          <a:prstGeom prst="cube">
            <a:avLst/>
          </a:prstGeom>
          <a:solidFill>
            <a:srgbClr val="4473C5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Policy</a:t>
            </a:r>
          </a:p>
          <a:p>
            <a:pPr algn="ctr"/>
            <a:r>
              <a:rPr lang="en-US" sz="1200">
                <a:solidFill>
                  <a:schemeClr val="bg1"/>
                </a:solidFill>
              </a:rPr>
              <a:t>Handler</a:t>
            </a:r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B84BDA71-66D3-7248-B1C1-0AC753A8987B}"/>
              </a:ext>
            </a:extLst>
          </p:cNvPr>
          <p:cNvSpPr/>
          <p:nvPr/>
        </p:nvSpPr>
        <p:spPr>
          <a:xfrm>
            <a:off x="5296847" y="1761822"/>
            <a:ext cx="1487181" cy="484593"/>
          </a:xfrm>
          <a:prstGeom prst="cube">
            <a:avLst/>
          </a:prstGeom>
          <a:solidFill>
            <a:srgbClr val="4473C5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Service Change Handler</a:t>
            </a:r>
          </a:p>
        </p:txBody>
      </p:sp>
      <p:sp>
        <p:nvSpPr>
          <p:cNvPr id="20" name="Cube 19">
            <a:extLst>
              <a:ext uri="{FF2B5EF4-FFF2-40B4-BE49-F238E27FC236}">
                <a16:creationId xmlns:a16="http://schemas.microsoft.com/office/drawing/2014/main" id="{6FC2E6E8-9731-F048-8FFF-044BFAC74CD6}"/>
              </a:ext>
            </a:extLst>
          </p:cNvPr>
          <p:cNvSpPr/>
          <p:nvPr/>
        </p:nvSpPr>
        <p:spPr>
          <a:xfrm>
            <a:off x="5256861" y="2300429"/>
            <a:ext cx="1487181" cy="484593"/>
          </a:xfrm>
          <a:prstGeom prst="cube">
            <a:avLst/>
          </a:prstGeom>
          <a:solidFill>
            <a:srgbClr val="4473C5"/>
          </a:solidFill>
          <a:ln w="12700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Inventory</a:t>
            </a:r>
          </a:p>
        </p:txBody>
      </p:sp>
      <p:sp>
        <p:nvSpPr>
          <p:cNvPr id="21" name="Rounded Rectangle 18">
            <a:extLst>
              <a:ext uri="{FF2B5EF4-FFF2-40B4-BE49-F238E27FC236}">
                <a16:creationId xmlns:a16="http://schemas.microsoft.com/office/drawing/2014/main" id="{CC4A820E-15F9-C840-AD75-852B23391A9D}"/>
              </a:ext>
            </a:extLst>
          </p:cNvPr>
          <p:cNvSpPr/>
          <p:nvPr/>
        </p:nvSpPr>
        <p:spPr>
          <a:xfrm>
            <a:off x="7331453" y="1586178"/>
            <a:ext cx="1177353" cy="1261203"/>
          </a:xfrm>
          <a:prstGeom prst="roundRect">
            <a:avLst>
              <a:gd name="adj" fmla="val 9210"/>
            </a:avLst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>
                <a:solidFill>
                  <a:schemeClr val="bg1"/>
                </a:solidFill>
              </a:rPr>
              <a:t>DCAE</a:t>
            </a:r>
          </a:p>
          <a:p>
            <a:pPr algn="ctr"/>
            <a:r>
              <a:rPr lang="en-US" sz="1200" err="1">
                <a:solidFill>
                  <a:schemeClr val="bg1"/>
                </a:solidFill>
              </a:rPr>
              <a:t>PGaaS</a:t>
            </a:r>
            <a:endParaRPr lang="en-US" sz="120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3D21D7F-8A81-FD4C-B5E9-ECCEFA71ECD0}"/>
              </a:ext>
            </a:extLst>
          </p:cNvPr>
          <p:cNvSpPr txBox="1"/>
          <p:nvPr/>
        </p:nvSpPr>
        <p:spPr>
          <a:xfrm>
            <a:off x="1732177" y="4450731"/>
            <a:ext cx="18101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DCAE Platform Components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8E6CA93-D5DB-9644-9053-132BB29C386C}"/>
              </a:ext>
            </a:extLst>
          </p:cNvPr>
          <p:cNvSpPr txBox="1"/>
          <p:nvPr/>
        </p:nvSpPr>
        <p:spPr>
          <a:xfrm>
            <a:off x="1732175" y="4648640"/>
            <a:ext cx="17604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DCAE Service Components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769FE3E7-797D-394C-8141-1DFE30D6D218}"/>
              </a:ext>
            </a:extLst>
          </p:cNvPr>
          <p:cNvSpPr/>
          <p:nvPr/>
        </p:nvSpPr>
        <p:spPr>
          <a:xfrm>
            <a:off x="902588" y="4497612"/>
            <a:ext cx="883714" cy="151027"/>
          </a:xfrm>
          <a:prstGeom prst="roundRect">
            <a:avLst/>
          </a:prstGeom>
          <a:solidFill>
            <a:srgbClr val="0070C0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951904E-C3F2-474F-972D-D2B65EC52B3A}"/>
              </a:ext>
            </a:extLst>
          </p:cNvPr>
          <p:cNvSpPr/>
          <p:nvPr/>
        </p:nvSpPr>
        <p:spPr>
          <a:xfrm>
            <a:off x="902588" y="4703214"/>
            <a:ext cx="883714" cy="151027"/>
          </a:xfrm>
          <a:prstGeom prst="roundRect">
            <a:avLst/>
          </a:prstGeom>
          <a:solidFill>
            <a:srgbClr val="00B05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44EBA21-B878-B241-A17F-051C2FD6F528}"/>
              </a:ext>
            </a:extLst>
          </p:cNvPr>
          <p:cNvSpPr txBox="1"/>
          <p:nvPr/>
        </p:nvSpPr>
        <p:spPr>
          <a:xfrm>
            <a:off x="4397727" y="4052355"/>
            <a:ext cx="20954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>
                <a:solidFill>
                  <a:schemeClr val="bg1"/>
                </a:solidFill>
              </a:rPr>
              <a:t>* Existing PDNA Capabilities</a:t>
            </a:r>
          </a:p>
        </p:txBody>
      </p:sp>
      <p:sp>
        <p:nvSpPr>
          <p:cNvPr id="27" name="TextBox 20">
            <a:extLst>
              <a:ext uri="{FF2B5EF4-FFF2-40B4-BE49-F238E27FC236}">
                <a16:creationId xmlns:a16="http://schemas.microsoft.com/office/drawing/2014/main" id="{9F58E0ED-128D-5346-BEA1-ECE8012C38CC}"/>
              </a:ext>
            </a:extLst>
          </p:cNvPr>
          <p:cNvSpPr txBox="1"/>
          <p:nvPr/>
        </p:nvSpPr>
        <p:spPr>
          <a:xfrm>
            <a:off x="835803" y="4829741"/>
            <a:ext cx="16962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/>
              <a:t>[1] Replaces CDAP Broker</a:t>
            </a:r>
          </a:p>
        </p:txBody>
      </p:sp>
      <p:sp>
        <p:nvSpPr>
          <p:cNvPr id="28" name="Title 26">
            <a:extLst>
              <a:ext uri="{FF2B5EF4-FFF2-40B4-BE49-F238E27FC236}">
                <a16:creationId xmlns:a16="http://schemas.microsoft.com/office/drawing/2014/main" id="{15C96842-823A-5947-80BF-5AD6817C5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925" y="218947"/>
            <a:ext cx="8513064" cy="765432"/>
          </a:xfrm>
        </p:spPr>
        <p:txBody>
          <a:bodyPr/>
          <a:lstStyle/>
          <a:p>
            <a:r>
              <a:rPr lang="de-DE" dirty="0">
                <a:solidFill>
                  <a:schemeClr val="tx1"/>
                </a:solidFill>
              </a:rPr>
              <a:t>PNDA </a:t>
            </a:r>
            <a:r>
              <a:rPr lang="de-DE" dirty="0" err="1">
                <a:solidFill>
                  <a:schemeClr val="tx1"/>
                </a:solidFill>
              </a:rPr>
              <a:t>Within</a:t>
            </a:r>
            <a:r>
              <a:rPr lang="de-DE" dirty="0">
                <a:solidFill>
                  <a:schemeClr val="tx1"/>
                </a:solidFill>
              </a:rPr>
              <a:t> DCAE</a:t>
            </a:r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FDCDBC9F-3892-9E4E-9952-4511851DE2FC}"/>
              </a:ext>
            </a:extLst>
          </p:cNvPr>
          <p:cNvSpPr/>
          <p:nvPr/>
        </p:nvSpPr>
        <p:spPr>
          <a:xfrm>
            <a:off x="4471830" y="2977365"/>
            <a:ext cx="1437264" cy="521343"/>
          </a:xfrm>
          <a:prstGeom prst="cub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bg1"/>
            </a:solidFill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100">
                <a:solidFill>
                  <a:schemeClr val="bg1"/>
                </a:solidFill>
              </a:rPr>
              <a:t>PNDA Deployment Manager [1]</a:t>
            </a:r>
          </a:p>
        </p:txBody>
      </p:sp>
    </p:spTree>
    <p:extLst>
      <p:ext uri="{BB962C8B-B14F-4D97-AF65-F5344CB8AC3E}">
        <p14:creationId xmlns:p14="http://schemas.microsoft.com/office/powerpoint/2010/main" val="2462023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8EFD4-357C-DF48-9044-DE3F25820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PNDA in DCAE – Tasks </a:t>
            </a:r>
            <a:r>
              <a:rPr lang="de-DE" dirty="0" err="1"/>
              <a:t>and</a:t>
            </a:r>
            <a:r>
              <a:rPr lang="de-DE" dirty="0"/>
              <a:t> Status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A59CA1-D275-5943-A73F-8E03655D6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455" y="1152475"/>
            <a:ext cx="8429385" cy="3151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932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B12137C-7DCD-A341-B043-109D4C6E8C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66037" y="1201738"/>
            <a:ext cx="5773608" cy="3389312"/>
          </a:xfrm>
        </p:spPr>
        <p:txBody>
          <a:bodyPr/>
          <a:lstStyle/>
          <a:p>
            <a:r>
              <a:rPr lang="en-US" dirty="0"/>
              <a:t>The PNDA chart has 2 sub-charts</a:t>
            </a:r>
          </a:p>
          <a:p>
            <a:r>
              <a:rPr lang="en-US" dirty="0" err="1"/>
              <a:t>dcae</a:t>
            </a:r>
            <a:r>
              <a:rPr lang="en-US" dirty="0"/>
              <a:t>-</a:t>
            </a:r>
            <a:r>
              <a:rPr lang="en-US" dirty="0" err="1"/>
              <a:t>pnda</a:t>
            </a:r>
            <a:r>
              <a:rPr lang="en-US" dirty="0"/>
              <a:t>-mirror</a:t>
            </a:r>
          </a:p>
          <a:p>
            <a:pPr lvl="1"/>
            <a:r>
              <a:rPr lang="en-US" dirty="0"/>
              <a:t>Container hosting PNDA packages</a:t>
            </a:r>
          </a:p>
          <a:p>
            <a:pPr lvl="1"/>
            <a:r>
              <a:rPr lang="en-US" dirty="0"/>
              <a:t>Service to expose HTTP package server</a:t>
            </a:r>
          </a:p>
          <a:p>
            <a:r>
              <a:rPr lang="en-US" dirty="0" err="1"/>
              <a:t>dcae</a:t>
            </a:r>
            <a:r>
              <a:rPr lang="en-US" dirty="0"/>
              <a:t>-</a:t>
            </a:r>
            <a:r>
              <a:rPr lang="en-US" dirty="0" err="1"/>
              <a:t>pnda</a:t>
            </a:r>
            <a:r>
              <a:rPr lang="en-US" dirty="0"/>
              <a:t>-bootstrap</a:t>
            </a:r>
          </a:p>
          <a:p>
            <a:pPr lvl="1"/>
            <a:r>
              <a:rPr lang="en-US" dirty="0"/>
              <a:t>Job to run </a:t>
            </a:r>
            <a:r>
              <a:rPr lang="en-US" dirty="0" err="1"/>
              <a:t>pnda</a:t>
            </a:r>
            <a:r>
              <a:rPr lang="en-US" dirty="0"/>
              <a:t>-cli installer</a:t>
            </a:r>
          </a:p>
          <a:p>
            <a:pPr lvl="1"/>
            <a:r>
              <a:rPr lang="en-US" dirty="0"/>
              <a:t>All configuration pushed into container by Helm chart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F3C5F1-60F9-3341-99F5-C977187A8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OOM Helm Charts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C927E9-8417-A648-9494-25458242F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766" y="1201738"/>
            <a:ext cx="2405318" cy="3389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983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0A397A-965E-624F-9D69-7D4BF0F56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Deployment – PNDA Install with Heat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F05005D-0149-1E4C-8278-DACB4ABE9BB9}"/>
              </a:ext>
            </a:extLst>
          </p:cNvPr>
          <p:cNvCxnSpPr>
            <a:cxnSpLocks/>
          </p:cNvCxnSpPr>
          <p:nvPr/>
        </p:nvCxnSpPr>
        <p:spPr bwMode="auto">
          <a:xfrm>
            <a:off x="694671" y="2492219"/>
            <a:ext cx="7699316" cy="0"/>
          </a:xfrm>
          <a:prstGeom prst="line">
            <a:avLst/>
          </a:prstGeom>
          <a:solidFill>
            <a:srgbClr val="0183B7"/>
          </a:solidFill>
          <a:ln w="762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43FCCE2C-E1C5-3947-9852-A47D88F55712}"/>
              </a:ext>
            </a:extLst>
          </p:cNvPr>
          <p:cNvSpPr/>
          <p:nvPr/>
        </p:nvSpPr>
        <p:spPr bwMode="auto">
          <a:xfrm>
            <a:off x="462337" y="1263719"/>
            <a:ext cx="8136097" cy="3267183"/>
          </a:xfrm>
          <a:prstGeom prst="rect">
            <a:avLst/>
          </a:prstGeom>
          <a:noFill/>
          <a:ln w="28575" cap="rnd">
            <a:solidFill>
              <a:schemeClr val="bg2">
                <a:lumMod val="50000"/>
              </a:schemeClr>
            </a:solidFill>
            <a:prstDash val="sysDot"/>
            <a:miter lim="800000"/>
            <a:headEnd type="none" w="med" len="med"/>
            <a:tailEnd type="triangle" w="med" len="med"/>
          </a:ln>
        </p:spPr>
        <p:txBody>
          <a:bodyPr rtlCol="0" anchor="t" anchorCtr="0"/>
          <a:lstStyle/>
          <a:p>
            <a:pPr algn="ctr"/>
            <a:r>
              <a:rPr lang="en-US" dirty="0" err="1"/>
              <a:t>Openstack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3B4AEE-8201-7D41-8BFD-AE313AA68CBA}"/>
              </a:ext>
            </a:extLst>
          </p:cNvPr>
          <p:cNvSpPr txBox="1"/>
          <p:nvPr/>
        </p:nvSpPr>
        <p:spPr>
          <a:xfrm>
            <a:off x="615051" y="1984387"/>
            <a:ext cx="79060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shared</a:t>
            </a:r>
          </a:p>
          <a:p>
            <a:pPr algn="r"/>
            <a:r>
              <a:rPr lang="en-US" dirty="0"/>
              <a:t>network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B65254-63EA-1D44-944C-00653E4C0ACA}"/>
              </a:ext>
            </a:extLst>
          </p:cNvPr>
          <p:cNvSpPr/>
          <p:nvPr/>
        </p:nvSpPr>
        <p:spPr bwMode="auto">
          <a:xfrm>
            <a:off x="694672" y="2762518"/>
            <a:ext cx="3630748" cy="1501257"/>
          </a:xfrm>
          <a:prstGeom prst="rect">
            <a:avLst/>
          </a:prstGeom>
          <a:noFill/>
          <a:ln w="19050" cap="rnd">
            <a:solidFill>
              <a:schemeClr val="bg2">
                <a:lumMod val="50000"/>
              </a:schemeClr>
            </a:solidFill>
            <a:prstDash val="sysDot"/>
            <a:miter lim="800000"/>
            <a:headEnd type="none" w="med" len="med"/>
            <a:tailEnd type="triangle" w="med" len="med"/>
          </a:ln>
        </p:spPr>
        <p:txBody>
          <a:bodyPr rtlCol="0" anchor="b" anchorCtr="0"/>
          <a:lstStyle/>
          <a:p>
            <a:r>
              <a:rPr lang="en-US" dirty="0"/>
              <a:t>Kubernetes</a:t>
            </a:r>
          </a:p>
          <a:p>
            <a:r>
              <a:rPr lang="en-US" dirty="0"/>
              <a:t>Cluster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2EC8FCF-E229-4544-81B0-DCAEA7217DDE}"/>
              </a:ext>
            </a:extLst>
          </p:cNvPr>
          <p:cNvSpPr/>
          <p:nvPr/>
        </p:nvSpPr>
        <p:spPr bwMode="auto">
          <a:xfrm>
            <a:off x="4684498" y="2762517"/>
            <a:ext cx="3709489" cy="1501257"/>
          </a:xfrm>
          <a:prstGeom prst="rect">
            <a:avLst/>
          </a:prstGeom>
          <a:noFill/>
          <a:ln w="19050" cap="rnd">
            <a:solidFill>
              <a:schemeClr val="bg2">
                <a:lumMod val="50000"/>
              </a:schemeClr>
            </a:solidFill>
            <a:prstDash val="sysDot"/>
            <a:miter lim="800000"/>
            <a:headEnd type="none" w="med" len="med"/>
            <a:tailEnd type="triangle" w="med" len="med"/>
          </a:ln>
        </p:spPr>
        <p:txBody>
          <a:bodyPr rtlCol="0" anchor="b" anchorCtr="0"/>
          <a:lstStyle/>
          <a:p>
            <a:pPr algn="r"/>
            <a:r>
              <a:rPr lang="en-US" dirty="0"/>
              <a:t>PNDA</a:t>
            </a:r>
          </a:p>
          <a:p>
            <a:pPr algn="r"/>
            <a:r>
              <a:rPr lang="en-US" dirty="0"/>
              <a:t>Cluster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5E3A8FD-0932-8C41-98C3-11C5CB5BB500}"/>
              </a:ext>
            </a:extLst>
          </p:cNvPr>
          <p:cNvSpPr/>
          <p:nvPr/>
        </p:nvSpPr>
        <p:spPr>
          <a:xfrm>
            <a:off x="1529706" y="1625444"/>
            <a:ext cx="805682" cy="540575"/>
          </a:xfrm>
          <a:prstGeom prst="roundRect">
            <a:avLst>
              <a:gd name="adj" fmla="val 9210"/>
            </a:avLst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b="1" dirty="0"/>
              <a:t>Helm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134EB5B5-5948-3049-8722-B2B78C310EEA}"/>
              </a:ext>
            </a:extLst>
          </p:cNvPr>
          <p:cNvSpPr/>
          <p:nvPr/>
        </p:nvSpPr>
        <p:spPr>
          <a:xfrm>
            <a:off x="929504" y="2948683"/>
            <a:ext cx="899296" cy="716123"/>
          </a:xfrm>
          <a:prstGeom prst="roundRect">
            <a:avLst>
              <a:gd name="adj" fmla="val 9210"/>
            </a:avLst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b="1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0292E26-FBE5-8642-A802-9A08E17E406A}"/>
              </a:ext>
            </a:extLst>
          </p:cNvPr>
          <p:cNvSpPr/>
          <p:nvPr/>
        </p:nvSpPr>
        <p:spPr>
          <a:xfrm>
            <a:off x="2032810" y="2948684"/>
            <a:ext cx="899296" cy="716122"/>
          </a:xfrm>
          <a:prstGeom prst="roundRect">
            <a:avLst>
              <a:gd name="adj" fmla="val 9210"/>
            </a:avLst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b="1" dirty="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0DF04EB-7D84-1B42-8875-8ACE74156143}"/>
              </a:ext>
            </a:extLst>
          </p:cNvPr>
          <p:cNvSpPr/>
          <p:nvPr/>
        </p:nvSpPr>
        <p:spPr>
          <a:xfrm>
            <a:off x="3136116" y="2948683"/>
            <a:ext cx="899296" cy="716122"/>
          </a:xfrm>
          <a:prstGeom prst="roundRect">
            <a:avLst>
              <a:gd name="adj" fmla="val 9210"/>
            </a:avLst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b="1" dirty="0"/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8377AFB-49CE-3D42-A580-65E80B1F675F}"/>
              </a:ext>
            </a:extLst>
          </p:cNvPr>
          <p:cNvSpPr/>
          <p:nvPr/>
        </p:nvSpPr>
        <p:spPr>
          <a:xfrm>
            <a:off x="4983872" y="2948683"/>
            <a:ext cx="899296" cy="716123"/>
          </a:xfrm>
          <a:prstGeom prst="roundRect">
            <a:avLst>
              <a:gd name="adj" fmla="val 9210"/>
            </a:avLst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b="1" dirty="0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279CC788-1431-4147-96C5-EE3DB098C152}"/>
              </a:ext>
            </a:extLst>
          </p:cNvPr>
          <p:cNvSpPr/>
          <p:nvPr/>
        </p:nvSpPr>
        <p:spPr>
          <a:xfrm>
            <a:off x="6087178" y="2948684"/>
            <a:ext cx="899296" cy="716122"/>
          </a:xfrm>
          <a:prstGeom prst="roundRect">
            <a:avLst>
              <a:gd name="adj" fmla="val 9210"/>
            </a:avLst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b="1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5326045B-A24E-6C49-9A3B-EEDE78F51F88}"/>
              </a:ext>
            </a:extLst>
          </p:cNvPr>
          <p:cNvSpPr/>
          <p:nvPr/>
        </p:nvSpPr>
        <p:spPr>
          <a:xfrm>
            <a:off x="7190484" y="2948683"/>
            <a:ext cx="899296" cy="716122"/>
          </a:xfrm>
          <a:prstGeom prst="roundRect">
            <a:avLst>
              <a:gd name="adj" fmla="val 9210"/>
            </a:avLst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b="1" dirty="0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741A35D1-F555-174C-A90E-4D447B037B55}"/>
              </a:ext>
            </a:extLst>
          </p:cNvPr>
          <p:cNvSpPr/>
          <p:nvPr/>
        </p:nvSpPr>
        <p:spPr>
          <a:xfrm>
            <a:off x="995905" y="3032794"/>
            <a:ext cx="766491" cy="237071"/>
          </a:xfrm>
          <a:prstGeom prst="roundRect">
            <a:avLst>
              <a:gd name="adj" fmla="val 9210"/>
            </a:avLst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200" dirty="0">
                <a:solidFill>
                  <a:schemeClr val="accent6"/>
                </a:solidFill>
              </a:rPr>
              <a:t>DMAAP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EC71F7C-3482-644E-B3F6-C9090B42715A}"/>
              </a:ext>
            </a:extLst>
          </p:cNvPr>
          <p:cNvCxnSpPr>
            <a:stCxn id="12" idx="2"/>
          </p:cNvCxnSpPr>
          <p:nvPr/>
        </p:nvCxnSpPr>
        <p:spPr bwMode="auto">
          <a:xfrm>
            <a:off x="1932547" y="2166019"/>
            <a:ext cx="0" cy="326200"/>
          </a:xfrm>
          <a:prstGeom prst="line">
            <a:avLst/>
          </a:prstGeom>
          <a:solidFill>
            <a:srgbClr val="0183B7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6C3DD24-A094-9143-A9D7-415023F35FD8}"/>
              </a:ext>
            </a:extLst>
          </p:cNvPr>
          <p:cNvCxnSpPr>
            <a:cxnSpLocks/>
          </p:cNvCxnSpPr>
          <p:nvPr/>
        </p:nvCxnSpPr>
        <p:spPr bwMode="auto">
          <a:xfrm>
            <a:off x="1398991" y="2492219"/>
            <a:ext cx="0" cy="456464"/>
          </a:xfrm>
          <a:prstGeom prst="line">
            <a:avLst/>
          </a:prstGeom>
          <a:solidFill>
            <a:srgbClr val="0183B7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F53ACD9-19BA-2249-B39B-C4EFEFC95374}"/>
              </a:ext>
            </a:extLst>
          </p:cNvPr>
          <p:cNvCxnSpPr>
            <a:cxnSpLocks/>
          </p:cNvCxnSpPr>
          <p:nvPr/>
        </p:nvCxnSpPr>
        <p:spPr bwMode="auto">
          <a:xfrm>
            <a:off x="2482450" y="2492219"/>
            <a:ext cx="0" cy="456464"/>
          </a:xfrm>
          <a:prstGeom prst="line">
            <a:avLst/>
          </a:prstGeom>
          <a:solidFill>
            <a:srgbClr val="0183B7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4F1770C-F87A-E946-B4B8-42A4A11D03E5}"/>
              </a:ext>
            </a:extLst>
          </p:cNvPr>
          <p:cNvCxnSpPr>
            <a:cxnSpLocks/>
          </p:cNvCxnSpPr>
          <p:nvPr/>
        </p:nvCxnSpPr>
        <p:spPr bwMode="auto">
          <a:xfrm>
            <a:off x="3585763" y="2492219"/>
            <a:ext cx="0" cy="456464"/>
          </a:xfrm>
          <a:prstGeom prst="line">
            <a:avLst/>
          </a:prstGeom>
          <a:solidFill>
            <a:srgbClr val="0183B7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08C3C0C-DEDF-9B4A-9901-1065A56154D0}"/>
              </a:ext>
            </a:extLst>
          </p:cNvPr>
          <p:cNvCxnSpPr>
            <a:cxnSpLocks/>
          </p:cNvCxnSpPr>
          <p:nvPr/>
        </p:nvCxnSpPr>
        <p:spPr bwMode="auto">
          <a:xfrm>
            <a:off x="5423239" y="2508854"/>
            <a:ext cx="0" cy="456464"/>
          </a:xfrm>
          <a:prstGeom prst="line">
            <a:avLst/>
          </a:prstGeom>
          <a:solidFill>
            <a:srgbClr val="0183B7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2700321-265F-A343-B136-EE2E20F038C7}"/>
              </a:ext>
            </a:extLst>
          </p:cNvPr>
          <p:cNvCxnSpPr>
            <a:cxnSpLocks/>
          </p:cNvCxnSpPr>
          <p:nvPr/>
        </p:nvCxnSpPr>
        <p:spPr bwMode="auto">
          <a:xfrm>
            <a:off x="6536826" y="2508854"/>
            <a:ext cx="0" cy="456464"/>
          </a:xfrm>
          <a:prstGeom prst="line">
            <a:avLst/>
          </a:prstGeom>
          <a:solidFill>
            <a:srgbClr val="0183B7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31D0B8-F198-0247-B665-AB9AF7852E3D}"/>
              </a:ext>
            </a:extLst>
          </p:cNvPr>
          <p:cNvCxnSpPr>
            <a:cxnSpLocks/>
          </p:cNvCxnSpPr>
          <p:nvPr/>
        </p:nvCxnSpPr>
        <p:spPr bwMode="auto">
          <a:xfrm>
            <a:off x="7640132" y="2504941"/>
            <a:ext cx="0" cy="456464"/>
          </a:xfrm>
          <a:prstGeom prst="line">
            <a:avLst/>
          </a:prstGeom>
          <a:solidFill>
            <a:srgbClr val="0183B7"/>
          </a:solidFill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1" name="Left Brace 40">
            <a:extLst>
              <a:ext uri="{FF2B5EF4-FFF2-40B4-BE49-F238E27FC236}">
                <a16:creationId xmlns:a16="http://schemas.microsoft.com/office/drawing/2014/main" id="{95DBFA5D-E248-2B44-90B7-E4F379BEBF20}"/>
              </a:ext>
            </a:extLst>
          </p:cNvPr>
          <p:cNvSpPr/>
          <p:nvPr/>
        </p:nvSpPr>
        <p:spPr bwMode="auto">
          <a:xfrm rot="5400000">
            <a:off x="6404322" y="445765"/>
            <a:ext cx="269842" cy="3709491"/>
          </a:xfrm>
          <a:prstGeom prst="leftBrace">
            <a:avLst/>
          </a:prstGeom>
          <a:noFill/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6" name="Curved Connector 45">
            <a:extLst>
              <a:ext uri="{FF2B5EF4-FFF2-40B4-BE49-F238E27FC236}">
                <a16:creationId xmlns:a16="http://schemas.microsoft.com/office/drawing/2014/main" id="{65DF2F1C-ABBD-904F-979D-E17BF6BE0218}"/>
              </a:ext>
            </a:extLst>
          </p:cNvPr>
          <p:cNvCxnSpPr>
            <a:cxnSpLocks/>
            <a:endCxn id="16" idx="2"/>
          </p:cNvCxnSpPr>
          <p:nvPr/>
        </p:nvCxnSpPr>
        <p:spPr bwMode="auto">
          <a:xfrm rot="16200000" flipH="1">
            <a:off x="4300556" y="2531842"/>
            <a:ext cx="418172" cy="1847756"/>
          </a:xfrm>
          <a:prstGeom prst="curvedConnector3">
            <a:avLst>
              <a:gd name="adj1" fmla="val 198892"/>
            </a:avLst>
          </a:prstGeom>
          <a:solidFill>
            <a:srgbClr val="0183B7"/>
          </a:solidFill>
          <a:ln w="28575" cap="flat" cmpd="sng" algn="ctr">
            <a:solidFill>
              <a:srgbClr val="00B050"/>
            </a:solidFill>
            <a:prstDash val="sysDash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50" name="Curved Connector 49">
            <a:extLst>
              <a:ext uri="{FF2B5EF4-FFF2-40B4-BE49-F238E27FC236}">
                <a16:creationId xmlns:a16="http://schemas.microsoft.com/office/drawing/2014/main" id="{0914AFD1-CBA2-D549-85CA-43F73C883B20}"/>
              </a:ext>
            </a:extLst>
          </p:cNvPr>
          <p:cNvCxnSpPr>
            <a:cxnSpLocks/>
            <a:endCxn id="17" idx="2"/>
          </p:cNvCxnSpPr>
          <p:nvPr/>
        </p:nvCxnSpPr>
        <p:spPr bwMode="auto">
          <a:xfrm rot="16200000" flipH="1">
            <a:off x="4852209" y="1980189"/>
            <a:ext cx="418172" cy="2951062"/>
          </a:xfrm>
          <a:prstGeom prst="curvedConnector3">
            <a:avLst>
              <a:gd name="adj1" fmla="val 265228"/>
            </a:avLst>
          </a:prstGeom>
          <a:solidFill>
            <a:srgbClr val="0183B7"/>
          </a:solidFill>
          <a:ln w="28575" cap="flat" cmpd="sng" algn="ctr">
            <a:solidFill>
              <a:srgbClr val="00B050"/>
            </a:solidFill>
            <a:prstDash val="sysDash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54" name="Curved Connector 53">
            <a:extLst>
              <a:ext uri="{FF2B5EF4-FFF2-40B4-BE49-F238E27FC236}">
                <a16:creationId xmlns:a16="http://schemas.microsoft.com/office/drawing/2014/main" id="{01111924-C906-C748-9D97-2D5E05744FDD}"/>
              </a:ext>
            </a:extLst>
          </p:cNvPr>
          <p:cNvCxnSpPr>
            <a:cxnSpLocks/>
            <a:endCxn id="18" idx="2"/>
          </p:cNvCxnSpPr>
          <p:nvPr/>
        </p:nvCxnSpPr>
        <p:spPr bwMode="auto">
          <a:xfrm rot="16200000" flipH="1">
            <a:off x="5403863" y="1428535"/>
            <a:ext cx="418171" cy="4054368"/>
          </a:xfrm>
          <a:prstGeom prst="curvedConnector3">
            <a:avLst>
              <a:gd name="adj1" fmla="val 356136"/>
            </a:avLst>
          </a:prstGeom>
          <a:solidFill>
            <a:srgbClr val="0183B7"/>
          </a:solidFill>
          <a:ln w="28575" cap="flat" cmpd="sng" algn="ctr">
            <a:solidFill>
              <a:srgbClr val="00B050"/>
            </a:solidFill>
            <a:prstDash val="sysDash"/>
            <a:round/>
            <a:headEnd type="none" w="med" len="med"/>
            <a:tailEnd type="triangle" w="med" len="med"/>
          </a:ln>
          <a:effectLst/>
        </p:spPr>
      </p:cxn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7E5D0762-9B6D-4B4A-B8A4-6CE028ACE19B}"/>
              </a:ext>
            </a:extLst>
          </p:cNvPr>
          <p:cNvSpPr/>
          <p:nvPr/>
        </p:nvSpPr>
        <p:spPr>
          <a:xfrm>
            <a:off x="2062079" y="2980960"/>
            <a:ext cx="803623" cy="439105"/>
          </a:xfrm>
          <a:prstGeom prst="roundRect">
            <a:avLst>
              <a:gd name="adj" fmla="val 921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100" dirty="0">
                <a:solidFill>
                  <a:schemeClr val="accent6"/>
                </a:solidFill>
              </a:rPr>
              <a:t>DCAE</a:t>
            </a:r>
          </a:p>
          <a:p>
            <a:pPr algn="ctr"/>
            <a:r>
              <a:rPr lang="en-US" sz="1100" dirty="0">
                <a:solidFill>
                  <a:schemeClr val="accent6"/>
                </a:solidFill>
              </a:rPr>
              <a:t>bootstrap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AF7E8DCA-E1F0-E74C-8245-1B8D4348F54B}"/>
              </a:ext>
            </a:extLst>
          </p:cNvPr>
          <p:cNvSpPr/>
          <p:nvPr/>
        </p:nvSpPr>
        <p:spPr>
          <a:xfrm>
            <a:off x="2109117" y="3213107"/>
            <a:ext cx="803623" cy="439105"/>
          </a:xfrm>
          <a:prstGeom prst="roundRect">
            <a:avLst>
              <a:gd name="adj" fmla="val 921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100" dirty="0">
                <a:solidFill>
                  <a:schemeClr val="accent6"/>
                </a:solidFill>
              </a:rPr>
              <a:t>PNDA</a:t>
            </a:r>
          </a:p>
          <a:p>
            <a:pPr algn="ctr"/>
            <a:r>
              <a:rPr lang="en-US" sz="1100" dirty="0">
                <a:solidFill>
                  <a:schemeClr val="accent6"/>
                </a:solidFill>
              </a:rPr>
              <a:t>bootstrap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FCDC17C5-EB2E-9142-8DD1-B06C090107A5}"/>
              </a:ext>
            </a:extLst>
          </p:cNvPr>
          <p:cNvSpPr/>
          <p:nvPr/>
        </p:nvSpPr>
        <p:spPr>
          <a:xfrm>
            <a:off x="3170530" y="2990871"/>
            <a:ext cx="803623" cy="439105"/>
          </a:xfrm>
          <a:prstGeom prst="roundRect">
            <a:avLst>
              <a:gd name="adj" fmla="val 921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1100" dirty="0">
                <a:solidFill>
                  <a:schemeClr val="accent6"/>
                </a:solidFill>
              </a:rPr>
              <a:t>PNDA</a:t>
            </a:r>
          </a:p>
          <a:p>
            <a:pPr algn="ctr"/>
            <a:r>
              <a:rPr lang="en-US" sz="1100" dirty="0">
                <a:solidFill>
                  <a:schemeClr val="accent6"/>
                </a:solidFill>
              </a:rPr>
              <a:t>Mirror</a:t>
            </a:r>
          </a:p>
        </p:txBody>
      </p: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6993A48A-A2A4-DA41-A857-76BF70AF855D}"/>
              </a:ext>
            </a:extLst>
          </p:cNvPr>
          <p:cNvCxnSpPr>
            <a:cxnSpLocks/>
            <a:stCxn id="14" idx="2"/>
            <a:endCxn id="41" idx="1"/>
          </p:cNvCxnSpPr>
          <p:nvPr/>
        </p:nvCxnSpPr>
        <p:spPr bwMode="auto">
          <a:xfrm rot="5400000" flipH="1" flipV="1">
            <a:off x="3761242" y="886805"/>
            <a:ext cx="1499216" cy="4056785"/>
          </a:xfrm>
          <a:prstGeom prst="bentConnector5">
            <a:avLst>
              <a:gd name="adj1" fmla="val -15248"/>
              <a:gd name="adj2" fmla="val 13534"/>
              <a:gd name="adj3" fmla="val 115248"/>
            </a:avLst>
          </a:prstGeom>
          <a:solidFill>
            <a:srgbClr val="0183B7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820DFDB-EC7C-5942-80CE-DE42AFC027DA}"/>
              </a:ext>
            </a:extLst>
          </p:cNvPr>
          <p:cNvSpPr txBox="1"/>
          <p:nvPr/>
        </p:nvSpPr>
        <p:spPr>
          <a:xfrm>
            <a:off x="3842972" y="1881085"/>
            <a:ext cx="140271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Heat templates</a:t>
            </a:r>
          </a:p>
        </p:txBody>
      </p:sp>
    </p:spTree>
    <p:extLst>
      <p:ext uri="{BB962C8B-B14F-4D97-AF65-F5344CB8AC3E}">
        <p14:creationId xmlns:p14="http://schemas.microsoft.com/office/powerpoint/2010/main" val="1639443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41" grpId="0" animBg="1"/>
      <p:bldP spid="60" grpId="0" animBg="1"/>
      <p:bldP spid="59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8BA4C4-E15A-5247-AD94-D40CEEC7C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7560" y="213228"/>
            <a:ext cx="7691717" cy="471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986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1AC5B-A7DC-104B-9D21-0E31EBBDE8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898915390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Cisco Live 2017 (Berlin)">
  <a:themeElements>
    <a:clrScheme name="Cisco Live 2015">
      <a:dk1>
        <a:srgbClr val="676767"/>
      </a:dk1>
      <a:lt1>
        <a:srgbClr val="FFFFFF"/>
      </a:lt1>
      <a:dk2>
        <a:srgbClr val="A6A6A6"/>
      </a:dk2>
      <a:lt2>
        <a:srgbClr val="595959"/>
      </a:lt2>
      <a:accent1>
        <a:srgbClr val="00A3DE"/>
      </a:accent1>
      <a:accent2>
        <a:srgbClr val="F99D33"/>
      </a:accent2>
      <a:accent3>
        <a:srgbClr val="3DA649"/>
      </a:accent3>
      <a:accent4>
        <a:srgbClr val="F26122"/>
      </a:accent4>
      <a:accent5>
        <a:srgbClr val="0D868E"/>
      </a:accent5>
      <a:accent6>
        <a:srgbClr val="214794"/>
      </a:accent6>
      <a:hlink>
        <a:srgbClr val="2BA2D7"/>
      </a:hlink>
      <a:folHlink>
        <a:srgbClr val="2968AF"/>
      </a:folHlink>
    </a:clrScheme>
    <a:fontScheme name="Bullets-graphic element">
      <a:majorFont>
        <a:latin typeface="Arial"/>
        <a:ea typeface="Apple LiGothic Medium"/>
        <a:cs typeface="Apple LiGothic Medium"/>
      </a:majorFont>
      <a:minorFont>
        <a:latin typeface="Arial"/>
        <a:ea typeface="Apple LiGothic Medium"/>
        <a:cs typeface="Apple LiGothic Medium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76200" cap="rnd">
          <a:solidFill>
            <a:schemeClr val="bg2">
              <a:lumMod val="50000"/>
            </a:schemeClr>
          </a:solidFill>
          <a:prstDash val="sysDot"/>
          <a:miter lim="800000"/>
          <a:headEnd type="none" w="med" len="med"/>
          <a:tailEnd type="triangle" w="med" len="med"/>
        </a:ln>
      </a:spPr>
      <a:bodyPr rtlCol="0" anchor="ctr"/>
      <a:lstStyle>
        <a:defPPr algn="ctr">
          <a:defRPr/>
        </a:defPPr>
      </a:lstStyle>
    </a:spDef>
    <a:lnDef>
      <a:spPr bwMode="auto">
        <a:solidFill>
          <a:srgbClr val="0183B7"/>
        </a:soli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spcBef>
            <a:spcPts val="600"/>
          </a:spcBef>
          <a:defRPr dirty="0" err="1" smtClean="0"/>
        </a:defPPr>
      </a:lstStyle>
    </a:txDef>
  </a:objectDefaults>
  <a:extraClrSchemeLst>
    <a:extraClrScheme>
      <a:clrScheme name="Bullets-graphic elem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CL17_PPT_Master Template Final" id="{DAA70B6E-4E05-4E5D-95AD-FC63CFB3ED8B}" vid="{05959456-C11D-47A8-9C54-5ADB429CED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CL17_PPT_Master_Template_Final</Template>
  <TotalTime>1634</TotalTime>
  <Words>489</Words>
  <Application>Microsoft Macintosh PowerPoint</Application>
  <PresentationFormat>On-screen Show (16:9)</PresentationFormat>
  <Paragraphs>143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5" baseType="lpstr">
      <vt:lpstr>ＭＳ Ｐゴシック</vt:lpstr>
      <vt:lpstr>Apple LiGothic Medium</vt:lpstr>
      <vt:lpstr>Arial</vt:lpstr>
      <vt:lpstr>Calibri</vt:lpstr>
      <vt:lpstr>CiscoSans</vt:lpstr>
      <vt:lpstr>CiscoSans ExtraLight</vt:lpstr>
      <vt:lpstr>CiscoSans Thin</vt:lpstr>
      <vt:lpstr>CiscoSansTT Light</vt:lpstr>
      <vt:lpstr>CiscoSansTT Thin</vt:lpstr>
      <vt:lpstr>Courier</vt:lpstr>
      <vt:lpstr>Cisco Live 2017 (Berlin)</vt:lpstr>
      <vt:lpstr>PNDA Integration Into ONAP DCAE</vt:lpstr>
      <vt:lpstr>Platform for Network Data Analytics PNDA.io Overview</vt:lpstr>
      <vt:lpstr>ONAP Data Collection, Analytics, Events (DCAE) Overview</vt:lpstr>
      <vt:lpstr>PNDA Within DCAE</vt:lpstr>
      <vt:lpstr>PNDA in DCAE – Tasks and Status</vt:lpstr>
      <vt:lpstr>OOM Helm Charts</vt:lpstr>
      <vt:lpstr>Deployment – PNDA Install with Heat</vt:lpstr>
      <vt:lpstr>PowerPoint Presentation</vt:lpstr>
      <vt:lpstr>Demo</vt:lpstr>
      <vt:lpstr>PNDA Application Deployment</vt:lpstr>
      <vt:lpstr>Next Steps</vt:lpstr>
      <vt:lpstr>Next Steps</vt:lpstr>
      <vt:lpstr>Community</vt:lpstr>
      <vt:lpstr>PNDA Community Evolution</vt:lpstr>
    </vt:vector>
  </TitlesOfParts>
  <Company>Cisco Systems, Inc.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Brockners (fbrockne)</dc:creator>
  <cp:lastModifiedBy>Microsoft Office User</cp:lastModifiedBy>
  <cp:revision>238</cp:revision>
  <dcterms:created xsi:type="dcterms:W3CDTF">2016-12-23T11:21:10Z</dcterms:created>
  <dcterms:modified xsi:type="dcterms:W3CDTF">2018-11-08T16:17:06Z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07841bbc-cd3c-4a76-827f-75a2226890f4</vt:lpwstr>
  </property>
  <property fmtid="{D5CDD505-2E9C-101B-9397-08002B2CF9AE}" pid="3" name="Jive_LatestUserAccountName">
    <vt:lpwstr>bshapira</vt:lpwstr>
  </property>
  <property fmtid="{D5CDD505-2E9C-101B-9397-08002B2CF9AE}" pid="4" name="Offisync_UpdateToken">
    <vt:lpwstr>2</vt:lpwstr>
  </property>
  <property fmtid="{D5CDD505-2E9C-101B-9397-08002B2CF9AE}" pid="5" name="Jive_VersionGuid">
    <vt:lpwstr>6f92d705-ce8a-4d55-ba86-38b61de9a105</vt:lpwstr>
  </property>
  <property fmtid="{D5CDD505-2E9C-101B-9397-08002B2CF9AE}" pid="6" name="Offisync_UniqueId">
    <vt:lpwstr>1375327</vt:lpwstr>
  </property>
  <property fmtid="{D5CDD505-2E9C-101B-9397-08002B2CF9AE}" pid="7" name="Offisync_ProviderInitializationData">
    <vt:lpwstr>https://cisco.jiveon.com</vt:lpwstr>
  </property>
</Properties>
</file>