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9" r:id="rId2"/>
  </p:sldMasterIdLst>
  <p:notesMasterIdLst>
    <p:notesMasterId r:id="rId47"/>
  </p:notesMasterIdLst>
  <p:sldIdLst>
    <p:sldId id="321" r:id="rId3"/>
    <p:sldId id="426" r:id="rId4"/>
    <p:sldId id="487" r:id="rId5"/>
    <p:sldId id="394" r:id="rId6"/>
    <p:sldId id="481" r:id="rId7"/>
    <p:sldId id="488" r:id="rId8"/>
    <p:sldId id="472" r:id="rId9"/>
    <p:sldId id="482" r:id="rId10"/>
    <p:sldId id="483" r:id="rId11"/>
    <p:sldId id="484" r:id="rId12"/>
    <p:sldId id="485" r:id="rId13"/>
    <p:sldId id="486" r:id="rId14"/>
    <p:sldId id="477" r:id="rId15"/>
    <p:sldId id="399" r:id="rId16"/>
    <p:sldId id="479" r:id="rId17"/>
    <p:sldId id="427" r:id="rId18"/>
    <p:sldId id="421" r:id="rId19"/>
    <p:sldId id="476" r:id="rId20"/>
    <p:sldId id="455" r:id="rId21"/>
    <p:sldId id="475" r:id="rId22"/>
    <p:sldId id="458" r:id="rId23"/>
    <p:sldId id="457" r:id="rId24"/>
    <p:sldId id="401" r:id="rId25"/>
    <p:sldId id="444" r:id="rId26"/>
    <p:sldId id="403" r:id="rId27"/>
    <p:sldId id="441" r:id="rId28"/>
    <p:sldId id="358" r:id="rId29"/>
    <p:sldId id="359" r:id="rId30"/>
    <p:sldId id="360" r:id="rId31"/>
    <p:sldId id="405" r:id="rId32"/>
    <p:sldId id="445" r:id="rId33"/>
    <p:sldId id="446" r:id="rId34"/>
    <p:sldId id="409" r:id="rId35"/>
    <p:sldId id="418" r:id="rId36"/>
    <p:sldId id="381" r:id="rId37"/>
    <p:sldId id="466" r:id="rId38"/>
    <p:sldId id="468" r:id="rId39"/>
    <p:sldId id="416" r:id="rId40"/>
    <p:sldId id="368" r:id="rId41"/>
    <p:sldId id="464" r:id="rId42"/>
    <p:sldId id="465" r:id="rId43"/>
    <p:sldId id="424" r:id="rId44"/>
    <p:sldId id="454" r:id="rId45"/>
    <p:sldId id="467" r:id="rId4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66FF66"/>
    <a:srgbClr val="FB908D"/>
    <a:srgbClr val="0000FF"/>
    <a:srgbClr val="66FFFF"/>
    <a:srgbClr val="009900"/>
    <a:srgbClr val="FF7C80"/>
    <a:srgbClr val="FF9900"/>
    <a:srgbClr val="080808"/>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649" autoAdjust="0"/>
    <p:restoredTop sz="96252" autoAdjust="0"/>
  </p:normalViewPr>
  <p:slideViewPr>
    <p:cSldViewPr snapToGrid="0" snapToObjects="1">
      <p:cViewPr varScale="1">
        <p:scale>
          <a:sx n="99" d="100"/>
          <a:sy n="99" d="100"/>
        </p:scale>
        <p:origin x="84" y="390"/>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1/18/2019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D64D30-9643-42BF-AC17-64360FEF933D}" type="slidenum">
              <a:rPr lang="en-US" smtClean="0"/>
              <a:t>3</a:t>
            </a:fld>
            <a:endParaRPr lang="en-US" dirty="0"/>
          </a:p>
        </p:txBody>
      </p:sp>
    </p:spTree>
    <p:extLst>
      <p:ext uri="{BB962C8B-B14F-4D97-AF65-F5344CB8AC3E}">
        <p14:creationId xmlns:p14="http://schemas.microsoft.com/office/powerpoint/2010/main" val="1978398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D64D30-9643-42BF-AC17-64360FEF933D}" type="slidenum">
              <a:rPr lang="en-US" smtClean="0"/>
              <a:t>4</a:t>
            </a:fld>
            <a:endParaRPr lang="en-US" dirty="0"/>
          </a:p>
        </p:txBody>
      </p:sp>
    </p:spTree>
    <p:extLst>
      <p:ext uri="{BB962C8B-B14F-4D97-AF65-F5344CB8AC3E}">
        <p14:creationId xmlns:p14="http://schemas.microsoft.com/office/powerpoint/2010/main" val="647890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D64D30-9643-42BF-AC17-64360FEF933D}" type="slidenum">
              <a:rPr lang="en-US" smtClean="0"/>
              <a:t>6</a:t>
            </a:fld>
            <a:endParaRPr lang="en-US" dirty="0"/>
          </a:p>
        </p:txBody>
      </p:sp>
    </p:spTree>
    <p:extLst>
      <p:ext uri="{BB962C8B-B14F-4D97-AF65-F5344CB8AC3E}">
        <p14:creationId xmlns:p14="http://schemas.microsoft.com/office/powerpoint/2010/main" val="4290220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D64D30-9643-42BF-AC17-64360FEF933D}" type="slidenum">
              <a:rPr lang="en-US" smtClean="0"/>
              <a:t>15</a:t>
            </a:fld>
            <a:endParaRPr lang="en-US" dirty="0"/>
          </a:p>
        </p:txBody>
      </p:sp>
    </p:spTree>
    <p:extLst>
      <p:ext uri="{BB962C8B-B14F-4D97-AF65-F5344CB8AC3E}">
        <p14:creationId xmlns:p14="http://schemas.microsoft.com/office/powerpoint/2010/main" val="4166757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28</a:t>
            </a:fld>
            <a:endParaRPr lang="en-US" dirty="0"/>
          </a:p>
        </p:txBody>
      </p:sp>
    </p:spTree>
    <p:extLst>
      <p:ext uri="{BB962C8B-B14F-4D97-AF65-F5344CB8AC3E}">
        <p14:creationId xmlns:p14="http://schemas.microsoft.com/office/powerpoint/2010/main" val="2143835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D64D30-9643-42BF-AC17-64360FEF933D}" type="slidenum">
              <a:rPr lang="en-US" smtClean="0"/>
              <a:t>37</a:t>
            </a:fld>
            <a:endParaRPr lang="en-US" dirty="0"/>
          </a:p>
        </p:txBody>
      </p:sp>
    </p:spTree>
    <p:extLst>
      <p:ext uri="{BB962C8B-B14F-4D97-AF65-F5344CB8AC3E}">
        <p14:creationId xmlns:p14="http://schemas.microsoft.com/office/powerpoint/2010/main" val="3989961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D64D30-9643-42BF-AC17-64360FEF933D}"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1721164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D64D30-9643-42BF-AC17-64360FEF933D}" type="slidenum">
              <a:rPr lang="en-US" smtClean="0"/>
              <a:t>44</a:t>
            </a:fld>
            <a:endParaRPr lang="en-US" dirty="0"/>
          </a:p>
        </p:txBody>
      </p:sp>
    </p:spTree>
    <p:extLst>
      <p:ext uri="{BB962C8B-B14F-4D97-AF65-F5344CB8AC3E}">
        <p14:creationId xmlns:p14="http://schemas.microsoft.com/office/powerpoint/2010/main" val="37993013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469363"/>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530789804"/>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51139018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12CB907E-C602-C34B-93F7-CA9E40714286}" type="slidenum">
              <a:rPr lang="en-US" smtClean="0">
                <a:solidFill>
                  <a:prstClr val="black">
                    <a:alpha val="50000"/>
                  </a:prstClr>
                </a:solidFill>
              </a:rPr>
              <a:pPr/>
              <a:t>‹#›</a:t>
            </a:fld>
            <a:r>
              <a:rPr lang="en-US" dirty="0">
                <a:solidFill>
                  <a:prstClr val="black">
                    <a:alpha val="50000"/>
                  </a:prstClr>
                </a:solidFill>
              </a:rPr>
              <a:t> </a:t>
            </a:r>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5313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t>1/18/2019</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446461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4" name="Slide Number Placeholder 5"/>
          <p:cNvSpPr>
            <a:spLocks noGrp="1"/>
          </p:cNvSpPr>
          <p:nvPr>
            <p:ph type="sldNum" sz="quarter" idx="13"/>
          </p:nvPr>
        </p:nvSpPr>
        <p:spPr/>
        <p:txBody>
          <a:bodyPr/>
          <a:lstStyle>
            <a:lvl1pPr>
              <a:defRPr/>
            </a:lvl1pPr>
          </a:lstStyle>
          <a:p>
            <a:pPr>
              <a:defRPr/>
            </a:pPr>
            <a:fld id="{F98AD551-1896-6D44-B0B1-213AAAED08DA}" type="slidenum">
              <a:rPr lang="en-US"/>
              <a:pPr>
                <a:defRPr/>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5" name="Content Placeholder 4"/>
          <p:cNvSpPr>
            <a:spLocks noGrp="1"/>
          </p:cNvSpPr>
          <p:nvPr>
            <p:ph sz="quarter" idx="12"/>
          </p:nvPr>
        </p:nvSpPr>
        <p:spPr>
          <a:xfrm>
            <a:off x="491067" y="1139370"/>
            <a:ext cx="11211984" cy="481216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38730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263161348"/>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1.xml"/><Relationship Id="rId7" Type="http://schemas.openxmlformats.org/officeDocument/2006/relationships/image" Target="../media/image1.jp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2.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10"/>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2"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5" name="MSIPCMfa73459faadad62f2ab4a774" descr="{&quot;HashCode&quot;:2133105206,&quot;Placement&quot;:&quot;Footer&quot;,&quot;Top&quot;:524.1047,&quot;Left&quot;:420.843231,&quot;SlideWidth&quot;:960,&quot;SlideHeight&quot;:540}">
            <a:extLst>
              <a:ext uri="{FF2B5EF4-FFF2-40B4-BE49-F238E27FC236}">
                <a16:creationId xmlns:a16="http://schemas.microsoft.com/office/drawing/2014/main" xmlns="" id="{48520761-FDED-4DC8-90AC-3860BA32E0A2}"/>
              </a:ext>
            </a:extLst>
          </p:cNvPr>
          <p:cNvSpPr txBox="1"/>
          <p:nvPr userDrawn="1"/>
        </p:nvSpPr>
        <p:spPr>
          <a:xfrm>
            <a:off x="5344709" y="6656129"/>
            <a:ext cx="1502583" cy="201870"/>
          </a:xfrm>
          <a:prstGeom prst="rect">
            <a:avLst/>
          </a:prstGeom>
          <a:noFill/>
        </p:spPr>
        <p:txBody>
          <a:bodyPr vert="horz" wrap="square" lIns="0" tIns="0" rIns="0" bIns="0" rtlCol="0" anchor="ctr" anchorCtr="1">
            <a:spAutoFit/>
          </a:bodyPr>
          <a:lstStyle/>
          <a:p>
            <a:pPr algn="ctr">
              <a:spcBef>
                <a:spcPts val="0"/>
              </a:spcBef>
              <a:spcAft>
                <a:spcPts val="0"/>
              </a:spcAft>
            </a:pPr>
            <a:r>
              <a:rPr lang="en-US" sz="700" dirty="0">
                <a:solidFill>
                  <a:srgbClr val="000000"/>
                </a:solidFill>
                <a:latin typeface="Arial" panose="020B0604020202020204" pitchFamily="34" charset="0"/>
              </a:rPr>
              <a:t>Sensitivity: Internal &amp; Restricted</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 id="2147483658" r:id="rId8"/>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solidFill>
                <a:prstClr val="black">
                  <a:alpha val="50000"/>
                </a:prstClr>
              </a:solidFill>
            </a:endParaRPr>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solidFill>
                <a:prstClr val="black">
                  <a:tint val="75000"/>
                </a:prstClr>
              </a:solidFill>
            </a:endParaRPr>
          </a:p>
        </p:txBody>
      </p:sp>
    </p:spTree>
    <p:extLst>
      <p:ext uri="{BB962C8B-B14F-4D97-AF65-F5344CB8AC3E}">
        <p14:creationId xmlns:p14="http://schemas.microsoft.com/office/powerpoint/2010/main" val="30500440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g"/><Relationship Id="rId9" Type="http://schemas.openxmlformats.org/officeDocument/2006/relationships/image" Target="../media/image21.jpeg"/></Relationships>
</file>

<file path=ppt/slides/_rels/slide2.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image" Target="../media/image5.pn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3761A4A-CB50-4903-A03C-204836853BE5}"/>
              </a:ext>
            </a:extLst>
          </p:cNvPr>
          <p:cNvSpPr>
            <a:spLocks noGrp="1"/>
          </p:cNvSpPr>
          <p:nvPr>
            <p:ph type="ctrTitle"/>
          </p:nvPr>
        </p:nvSpPr>
        <p:spPr>
          <a:xfrm>
            <a:off x="366522" y="1999408"/>
            <a:ext cx="11332718" cy="1962991"/>
          </a:xfrm>
        </p:spPr>
        <p:txBody>
          <a:bodyPr>
            <a:normAutofit fontScale="90000"/>
          </a:bodyPr>
          <a:lstStyle/>
          <a:p>
            <a:pPr algn="ctr"/>
            <a:r>
              <a:rPr lang="en-US" dirty="0"/>
              <a:t>OOF-PCI: </a:t>
            </a:r>
            <a:r>
              <a:rPr lang="en-US" dirty="0" smtClean="0"/>
              <a:t>PCI and ANR Optimization</a:t>
            </a:r>
            <a:r>
              <a:rPr lang="en-US" dirty="0"/>
              <a:t/>
            </a:r>
            <a:br>
              <a:rPr lang="en-US" dirty="0"/>
            </a:br>
            <a:r>
              <a:rPr lang="en-US" dirty="0"/>
              <a:t>using ONAP Optimization Framework (OOF):</a:t>
            </a:r>
            <a:br>
              <a:rPr lang="en-US" dirty="0"/>
            </a:br>
            <a:r>
              <a:rPr lang="en-US" dirty="0"/>
              <a:t/>
            </a:r>
            <a:br>
              <a:rPr lang="en-US" dirty="0"/>
            </a:br>
            <a:r>
              <a:rPr lang="en-US" dirty="0"/>
              <a:t>ONAP </a:t>
            </a:r>
            <a:r>
              <a:rPr lang="en-US" dirty="0" smtClean="0"/>
              <a:t>Dublin </a:t>
            </a:r>
            <a:r>
              <a:rPr lang="en-US" dirty="0"/>
              <a:t>Proof of Concept</a:t>
            </a:r>
            <a:endParaRPr lang="ru-RU" dirty="0"/>
          </a:p>
        </p:txBody>
      </p:sp>
      <p:sp>
        <p:nvSpPr>
          <p:cNvPr id="3" name="Подзаголовок 2">
            <a:extLst>
              <a:ext uri="{FF2B5EF4-FFF2-40B4-BE49-F238E27FC236}">
                <a16:creationId xmlns:a16="http://schemas.microsoft.com/office/drawing/2014/main" xmlns="" id="{1075DA0E-9951-4209-8525-2F0CC40F3F4E}"/>
              </a:ext>
            </a:extLst>
          </p:cNvPr>
          <p:cNvSpPr>
            <a:spLocks noGrp="1"/>
          </p:cNvSpPr>
          <p:nvPr>
            <p:ph type="subTitle" idx="1"/>
          </p:nvPr>
        </p:nvSpPr>
        <p:spPr>
          <a:xfrm>
            <a:off x="4712743" y="4152538"/>
            <a:ext cx="2387967" cy="604841"/>
          </a:xfrm>
        </p:spPr>
        <p:txBody>
          <a:bodyPr>
            <a:normAutofit/>
          </a:bodyPr>
          <a:lstStyle/>
          <a:p>
            <a:r>
              <a:rPr lang="en-US" dirty="0" smtClean="0"/>
              <a:t>Jan 17, 2019</a:t>
            </a:r>
            <a:endParaRPr lang="ru-RU" dirty="0"/>
          </a:p>
        </p:txBody>
      </p:sp>
      <p:sp>
        <p:nvSpPr>
          <p:cNvPr id="4" name="Подзаголовок 2">
            <a:extLst>
              <a:ext uri="{FF2B5EF4-FFF2-40B4-BE49-F238E27FC236}">
                <a16:creationId xmlns:a16="http://schemas.microsoft.com/office/drawing/2014/main" xmlns="" id="{1075DA0E-9951-4209-8525-2F0CC40F3F4E}"/>
              </a:ext>
            </a:extLst>
          </p:cNvPr>
          <p:cNvSpPr txBox="1">
            <a:spLocks/>
          </p:cNvSpPr>
          <p:nvPr/>
        </p:nvSpPr>
        <p:spPr>
          <a:xfrm>
            <a:off x="1764399" y="4757378"/>
            <a:ext cx="8869679" cy="151446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pPr>
              <a:tabLst>
                <a:tab pos="1546225" algn="l"/>
              </a:tabLst>
            </a:pPr>
            <a:endParaRPr lang="ru-RU" sz="2000" dirty="0">
              <a:latin typeface="+mn-lt"/>
            </a:endParaRPr>
          </a:p>
        </p:txBody>
      </p:sp>
    </p:spTree>
    <p:extLst>
      <p:ext uri="{BB962C8B-B14F-4D97-AF65-F5344CB8AC3E}">
        <p14:creationId xmlns:p14="http://schemas.microsoft.com/office/powerpoint/2010/main" val="39089630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3B7BFB0-01BD-407A-84E2-76644713EDA9}"/>
              </a:ext>
            </a:extLst>
          </p:cNvPr>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a:extLst>
              <a:ext uri="{FF2B5EF4-FFF2-40B4-BE49-F238E27FC236}">
                <a16:creationId xmlns:a16="http://schemas.microsoft.com/office/drawing/2014/main" xmlns="" id="{C51277E1-3B26-4BCB-AAD8-2AFA6D3D6D4D}"/>
              </a:ext>
            </a:extLst>
          </p:cNvPr>
          <p:cNvSpPr>
            <a:spLocks noGrp="1"/>
          </p:cNvSpPr>
          <p:nvPr>
            <p:ph type="title"/>
          </p:nvPr>
        </p:nvSpPr>
        <p:spPr>
          <a:xfrm>
            <a:off x="314961" y="197831"/>
            <a:ext cx="11506200" cy="744940"/>
          </a:xfrm>
        </p:spPr>
        <p:txBody>
          <a:bodyPr>
            <a:normAutofit/>
          </a:bodyPr>
          <a:lstStyle/>
          <a:p>
            <a:r>
              <a:rPr lang="en-US" dirty="0"/>
              <a:t>OOF Enhancement for Dublin Release</a:t>
            </a:r>
          </a:p>
        </p:txBody>
      </p:sp>
      <p:sp>
        <p:nvSpPr>
          <p:cNvPr id="4" name="Text Placeholder 3">
            <a:extLst>
              <a:ext uri="{FF2B5EF4-FFF2-40B4-BE49-F238E27FC236}">
                <a16:creationId xmlns:a16="http://schemas.microsoft.com/office/drawing/2014/main" xmlns="" id="{EAA8309F-282D-4E75-A5A5-80E28946FCB4}"/>
              </a:ext>
            </a:extLst>
          </p:cNvPr>
          <p:cNvSpPr>
            <a:spLocks noGrp="1"/>
          </p:cNvSpPr>
          <p:nvPr>
            <p:ph type="body" sz="quarter" idx="10"/>
          </p:nvPr>
        </p:nvSpPr>
        <p:spPr/>
        <p:txBody>
          <a:bodyPr>
            <a:normAutofit/>
          </a:bodyPr>
          <a:lstStyle/>
          <a:p>
            <a:r>
              <a:rPr lang="en-US" dirty="0"/>
              <a:t>Add optimization for </a:t>
            </a:r>
            <a:r>
              <a:rPr lang="en-US" dirty="0" smtClean="0"/>
              <a:t>centralized ANR </a:t>
            </a:r>
            <a:r>
              <a:rPr lang="en-US" dirty="0"/>
              <a:t>(Automated Neighbor Relations) SON functionality, which is closely coupled to PCI SON</a:t>
            </a:r>
          </a:p>
          <a:p>
            <a:r>
              <a:rPr lang="en-US" dirty="0"/>
              <a:t>Changes to: </a:t>
            </a:r>
            <a:r>
              <a:rPr lang="en-US" dirty="0" smtClean="0"/>
              <a:t>SON </a:t>
            </a:r>
            <a:r>
              <a:rPr lang="en-US" dirty="0"/>
              <a:t>Handler MS, Policy, SDN-R, RAN Simulator</a:t>
            </a:r>
          </a:p>
          <a:p>
            <a:r>
              <a:rPr lang="en-US" dirty="0"/>
              <a:t>Add RAN Simulator functionality to provide data</a:t>
            </a:r>
          </a:p>
          <a:p>
            <a:pPr lvl="1"/>
            <a:r>
              <a:rPr lang="en-US" dirty="0"/>
              <a:t>Add metrics for neighboring cell pairs needed for ANR, e.g. handover KPIs</a:t>
            </a:r>
          </a:p>
          <a:p>
            <a:pPr lvl="1"/>
            <a:r>
              <a:rPr lang="en-US" dirty="0"/>
              <a:t>Implement messages between SDN-R and RAN Simulator to support ANR function (e.g. cell relationship table, neighbor add and delete actions)</a:t>
            </a:r>
          </a:p>
        </p:txBody>
      </p:sp>
    </p:spTree>
    <p:extLst>
      <p:ext uri="{BB962C8B-B14F-4D97-AF65-F5344CB8AC3E}">
        <p14:creationId xmlns:p14="http://schemas.microsoft.com/office/powerpoint/2010/main" val="2247315881"/>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3B7BFB0-01BD-407A-84E2-76644713EDA9}"/>
              </a:ext>
            </a:extLst>
          </p:cNvPr>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a:extLst>
              <a:ext uri="{FF2B5EF4-FFF2-40B4-BE49-F238E27FC236}">
                <a16:creationId xmlns:a16="http://schemas.microsoft.com/office/drawing/2014/main" xmlns="" id="{C51277E1-3B26-4BCB-AAD8-2AFA6D3D6D4D}"/>
              </a:ext>
            </a:extLst>
          </p:cNvPr>
          <p:cNvSpPr>
            <a:spLocks noGrp="1"/>
          </p:cNvSpPr>
          <p:nvPr>
            <p:ph type="title"/>
          </p:nvPr>
        </p:nvSpPr>
        <p:spPr>
          <a:xfrm>
            <a:off x="314961" y="197831"/>
            <a:ext cx="11506200" cy="744940"/>
          </a:xfrm>
        </p:spPr>
        <p:txBody>
          <a:bodyPr>
            <a:normAutofit/>
          </a:bodyPr>
          <a:lstStyle/>
          <a:p>
            <a:r>
              <a:rPr lang="en-US" dirty="0"/>
              <a:t>Policy Enhancement for Dublin for SON Coordination</a:t>
            </a:r>
          </a:p>
        </p:txBody>
      </p:sp>
      <p:sp>
        <p:nvSpPr>
          <p:cNvPr id="4" name="Text Placeholder 3">
            <a:extLst>
              <a:ext uri="{FF2B5EF4-FFF2-40B4-BE49-F238E27FC236}">
                <a16:creationId xmlns:a16="http://schemas.microsoft.com/office/drawing/2014/main" xmlns="" id="{EAA8309F-282D-4E75-A5A5-80E28946FCB4}"/>
              </a:ext>
            </a:extLst>
          </p:cNvPr>
          <p:cNvSpPr>
            <a:spLocks noGrp="1"/>
          </p:cNvSpPr>
          <p:nvPr>
            <p:ph type="body" sz="quarter" idx="10"/>
          </p:nvPr>
        </p:nvSpPr>
        <p:spPr/>
        <p:txBody>
          <a:bodyPr>
            <a:normAutofit/>
          </a:bodyPr>
          <a:lstStyle/>
          <a:p>
            <a:r>
              <a:rPr lang="en-US" dirty="0"/>
              <a:t>Enhance the Policy functionality for Control Loop Coordination (CLC) – build on basic functionality in Casablanca</a:t>
            </a:r>
          </a:p>
          <a:p>
            <a:r>
              <a:rPr lang="en-US" dirty="0"/>
              <a:t>POC to implement two Control Loops (one could be PCI-SON) and demonstrate coordination using CLC</a:t>
            </a:r>
          </a:p>
        </p:txBody>
      </p:sp>
    </p:spTree>
    <p:extLst>
      <p:ext uri="{BB962C8B-B14F-4D97-AF65-F5344CB8AC3E}">
        <p14:creationId xmlns:p14="http://schemas.microsoft.com/office/powerpoint/2010/main" val="157376478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3B7BFB0-01BD-407A-84E2-76644713EDA9}"/>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a16="http://schemas.microsoft.com/office/drawing/2014/main" xmlns="" id="{C51277E1-3B26-4BCB-AAD8-2AFA6D3D6D4D}"/>
              </a:ext>
            </a:extLst>
          </p:cNvPr>
          <p:cNvSpPr>
            <a:spLocks noGrp="1"/>
          </p:cNvSpPr>
          <p:nvPr>
            <p:ph type="title"/>
          </p:nvPr>
        </p:nvSpPr>
        <p:spPr>
          <a:xfrm>
            <a:off x="314961" y="197831"/>
            <a:ext cx="11506200" cy="744940"/>
          </a:xfrm>
        </p:spPr>
        <p:txBody>
          <a:bodyPr>
            <a:normAutofit fontScale="90000"/>
          </a:bodyPr>
          <a:lstStyle/>
          <a:p>
            <a:r>
              <a:rPr lang="en-US" dirty="0"/>
              <a:t>5G Configuration Management: SDN-R Enhancements for Dublin Release</a:t>
            </a:r>
          </a:p>
        </p:txBody>
      </p:sp>
      <p:sp>
        <p:nvSpPr>
          <p:cNvPr id="4" name="Text Placeholder 3">
            <a:extLst>
              <a:ext uri="{FF2B5EF4-FFF2-40B4-BE49-F238E27FC236}">
                <a16:creationId xmlns:a16="http://schemas.microsoft.com/office/drawing/2014/main" xmlns="" id="{EAA8309F-282D-4E75-A5A5-80E28946FCB4}"/>
              </a:ext>
            </a:extLst>
          </p:cNvPr>
          <p:cNvSpPr>
            <a:spLocks noGrp="1"/>
          </p:cNvSpPr>
          <p:nvPr>
            <p:ph type="body" sz="quarter" idx="10"/>
          </p:nvPr>
        </p:nvSpPr>
        <p:spPr/>
        <p:txBody>
          <a:bodyPr>
            <a:normAutofit/>
          </a:bodyPr>
          <a:lstStyle/>
          <a:p>
            <a:r>
              <a:rPr lang="en-US" sz="2400" dirty="0"/>
              <a:t>Common RAN Information Model</a:t>
            </a:r>
          </a:p>
          <a:p>
            <a:pPr lvl="1"/>
            <a:r>
              <a:rPr lang="en-US" sz="2000" dirty="0"/>
              <a:t>Build on Casablanca RAN Information Model, and target consensus among vendors for complete common RAN information model</a:t>
            </a:r>
          </a:p>
          <a:p>
            <a:r>
              <a:rPr lang="en-US" sz="2400" dirty="0"/>
              <a:t>SDN-C/SDN-R Controller enhancements</a:t>
            </a:r>
          </a:p>
          <a:p>
            <a:pPr lvl="1"/>
            <a:r>
              <a:rPr lang="en-US" sz="2000" dirty="0"/>
              <a:t>Implement both Configuration Database and Operational Database as per ODL industry practice, leveraging Casablanca POC work on ConfigDB database</a:t>
            </a:r>
          </a:p>
          <a:p>
            <a:pPr lvl="1"/>
            <a:r>
              <a:rPr lang="en-US" sz="2000" dirty="0"/>
              <a:t>Configuration Database – values needed to perform / initiate configuration</a:t>
            </a:r>
          </a:p>
          <a:p>
            <a:pPr lvl="1"/>
            <a:r>
              <a:rPr lang="en-US" sz="2000" dirty="0"/>
              <a:t>Operational Database – dynamically changing network parameters relevant to ONAP and SDN-C/SDN-R</a:t>
            </a:r>
          </a:p>
          <a:p>
            <a:pPr lvl="1"/>
            <a:r>
              <a:rPr lang="en-US" sz="2000" dirty="0"/>
              <a:t>Support history of config state as needed for Change Management</a:t>
            </a:r>
          </a:p>
          <a:p>
            <a:pPr lvl="1"/>
            <a:r>
              <a:rPr lang="en-US" sz="2000" dirty="0"/>
              <a:t>Support both reactive and predictive network change actions</a:t>
            </a:r>
          </a:p>
          <a:p>
            <a:r>
              <a:rPr lang="en-US" sz="2400" dirty="0"/>
              <a:t>Inventory &amp; Configuration Management synchronization</a:t>
            </a:r>
          </a:p>
          <a:p>
            <a:pPr lvl="1"/>
            <a:r>
              <a:rPr lang="en-US" sz="2000" dirty="0"/>
              <a:t>Develop models and relationship between A&amp;AI Database and SDN-C Configuration Database and Operational Database</a:t>
            </a:r>
          </a:p>
          <a:p>
            <a:pPr lvl="1"/>
            <a:r>
              <a:rPr lang="en-US" sz="2000" dirty="0"/>
              <a:t>A&amp;AI is primary reference for inventory and id of VNF, PNF, elements</a:t>
            </a:r>
          </a:p>
        </p:txBody>
      </p:sp>
    </p:spTree>
    <p:extLst>
      <p:ext uri="{BB962C8B-B14F-4D97-AF65-F5344CB8AC3E}">
        <p14:creationId xmlns:p14="http://schemas.microsoft.com/office/powerpoint/2010/main" val="4015130189"/>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501776"/>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3A3E2DD-0738-4A7C-81ED-6565AC27D233}"/>
              </a:ext>
            </a:extLst>
          </p:cNvPr>
          <p:cNvSpPr txBox="1"/>
          <p:nvPr/>
        </p:nvSpPr>
        <p:spPr>
          <a:xfrm>
            <a:off x="457430" y="3478877"/>
            <a:ext cx="8959312" cy="923330"/>
          </a:xfrm>
          <a:prstGeom prst="rect">
            <a:avLst/>
          </a:prstGeom>
          <a:noFill/>
        </p:spPr>
        <p:txBody>
          <a:bodyPr wrap="none" rtlCol="0">
            <a:spAutoFit/>
          </a:bodyPr>
          <a:lstStyle/>
          <a:p>
            <a:r>
              <a:rPr lang="en-US" sz="5400" dirty="0" smtClean="0">
                <a:solidFill>
                  <a:schemeClr val="bg1"/>
                </a:solidFill>
              </a:rPr>
              <a:t>Backup (ONAP Casablanca </a:t>
            </a:r>
            <a:r>
              <a:rPr lang="en-US" sz="5400" dirty="0" err="1" smtClean="0">
                <a:solidFill>
                  <a:schemeClr val="bg1"/>
                </a:solidFill>
              </a:rPr>
              <a:t>PoC</a:t>
            </a:r>
            <a:r>
              <a:rPr lang="en-US" sz="5400" dirty="0" smtClean="0">
                <a:solidFill>
                  <a:schemeClr val="bg1"/>
                </a:solidFill>
              </a:rPr>
              <a:t>)</a:t>
            </a:r>
            <a:endParaRPr lang="en-US" sz="5400" dirty="0">
              <a:solidFill>
                <a:schemeClr val="bg1"/>
              </a:solidFill>
            </a:endParaRPr>
          </a:p>
        </p:txBody>
      </p:sp>
    </p:spTree>
    <p:extLst>
      <p:ext uri="{BB962C8B-B14F-4D97-AF65-F5344CB8AC3E}">
        <p14:creationId xmlns:p14="http://schemas.microsoft.com/office/powerpoint/2010/main" val="1062042208"/>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1604" y="1177290"/>
            <a:ext cx="11691796" cy="5021262"/>
          </a:xfrm>
        </p:spPr>
        <p:txBody>
          <a:bodyPr>
            <a:normAutofit fontScale="92500"/>
          </a:bodyPr>
          <a:lstStyle/>
          <a:p>
            <a:pPr marL="342900" indent="-342900">
              <a:buFont typeface="Arial" panose="020B0604020202020204" pitchFamily="34" charset="0"/>
              <a:buChar char="•"/>
            </a:pPr>
            <a:r>
              <a:rPr lang="en-US" sz="2800" dirty="0">
                <a:solidFill>
                  <a:schemeClr val="tx1"/>
                </a:solidFill>
              </a:rPr>
              <a:t>OOM-based ONAP Casablanca installation in Rutgers Winlab OWL</a:t>
            </a:r>
          </a:p>
          <a:p>
            <a:pPr marL="342900" indent="-342900">
              <a:buFont typeface="Arial" panose="020B0604020202020204" pitchFamily="34" charset="0"/>
              <a:buChar char="•"/>
            </a:pPr>
            <a:r>
              <a:rPr lang="en-US" sz="2800" dirty="0">
                <a:solidFill>
                  <a:schemeClr val="tx1"/>
                </a:solidFill>
              </a:rPr>
              <a:t>OOF enhanced with solver and API for PCI Optimization</a:t>
            </a:r>
          </a:p>
          <a:p>
            <a:pPr marL="342900" indent="-342900">
              <a:buFont typeface="Arial" panose="020B0604020202020204" pitchFamily="34" charset="0"/>
              <a:buChar char="•"/>
            </a:pPr>
            <a:r>
              <a:rPr lang="en-US" sz="2800" dirty="0">
                <a:solidFill>
                  <a:schemeClr val="tx1"/>
                </a:solidFill>
              </a:rPr>
              <a:t>Policy enhanced for PCI Control Loop</a:t>
            </a:r>
          </a:p>
          <a:p>
            <a:pPr marL="342900" indent="-342900">
              <a:buFont typeface="Arial" panose="020B0604020202020204" pitchFamily="34" charset="0"/>
              <a:buChar char="•"/>
            </a:pPr>
            <a:r>
              <a:rPr lang="en-US" sz="2800" dirty="0">
                <a:solidFill>
                  <a:schemeClr val="tx1"/>
                </a:solidFill>
              </a:rPr>
              <a:t>New PCI Handler microservice – interfaces with OOF, Policy, SDN-R</a:t>
            </a:r>
          </a:p>
          <a:p>
            <a:pPr marL="342900" indent="-342900">
              <a:buFont typeface="Arial" panose="020B0604020202020204" pitchFamily="34" charset="0"/>
              <a:buChar char="•"/>
            </a:pPr>
            <a:r>
              <a:rPr lang="en-US" sz="2800" dirty="0">
                <a:solidFill>
                  <a:schemeClr val="tx1"/>
                </a:solidFill>
              </a:rPr>
              <a:t>SDN-R enhancements for PCI Control Loop (receiving CL msg from Policy, DG for CL, netconf notifications from RAN, DMaaP notifications to MS)</a:t>
            </a:r>
          </a:p>
          <a:p>
            <a:pPr marL="342900" indent="-342900">
              <a:buFont typeface="Arial" panose="020B0604020202020204" pitchFamily="34" charset="0"/>
              <a:buChar char="•"/>
            </a:pPr>
            <a:r>
              <a:rPr lang="en-US" sz="2800" dirty="0">
                <a:solidFill>
                  <a:schemeClr val="tx1"/>
                </a:solidFill>
              </a:rPr>
              <a:t>New </a:t>
            </a:r>
            <a:r>
              <a:rPr lang="en-US" sz="2800" dirty="0" smtClean="0">
                <a:solidFill>
                  <a:schemeClr val="tx1"/>
                </a:solidFill>
              </a:rPr>
              <a:t>ConfigDB </a:t>
            </a:r>
            <a:r>
              <a:rPr lang="en-US" sz="2800" dirty="0">
                <a:solidFill>
                  <a:schemeClr val="tx1"/>
                </a:solidFill>
              </a:rPr>
              <a:t>with query </a:t>
            </a:r>
            <a:r>
              <a:rPr lang="en-US" sz="2800" dirty="0" smtClean="0">
                <a:solidFill>
                  <a:schemeClr val="tx1"/>
                </a:solidFill>
              </a:rPr>
              <a:t>API </a:t>
            </a:r>
            <a:r>
              <a:rPr lang="en-US" sz="2800" dirty="0">
                <a:solidFill>
                  <a:schemeClr val="tx1"/>
                </a:solidFill>
              </a:rPr>
              <a:t>as part of SDN-R</a:t>
            </a:r>
          </a:p>
          <a:p>
            <a:pPr marL="342900" indent="-342900">
              <a:buFont typeface="Arial" panose="020B0604020202020204" pitchFamily="34" charset="0"/>
              <a:buChar char="•"/>
            </a:pPr>
            <a:r>
              <a:rPr lang="en-US" sz="2800" dirty="0">
                <a:solidFill>
                  <a:schemeClr val="tx1"/>
                </a:solidFill>
              </a:rPr>
              <a:t>RAN Simulator for ~350 cells and ~27 Honeycomb netconf servers (pnfs); with GUI to change/view cells, and PCI collisions/confusions. </a:t>
            </a:r>
          </a:p>
          <a:p>
            <a:pPr marL="342900" indent="-342900">
              <a:buFont typeface="Arial" panose="020B0604020202020204" pitchFamily="34" charset="0"/>
              <a:buChar char="•"/>
            </a:pPr>
            <a:r>
              <a:rPr lang="en-US" sz="2800" dirty="0">
                <a:solidFill>
                  <a:schemeClr val="tx1"/>
                </a:solidFill>
              </a:rPr>
              <a:t>Common RAN </a:t>
            </a:r>
            <a:r>
              <a:rPr lang="en-US" sz="2800" dirty="0" smtClean="0">
                <a:solidFill>
                  <a:schemeClr val="tx1"/>
                </a:solidFill>
              </a:rPr>
              <a:t>Yang </a:t>
            </a:r>
            <a:r>
              <a:rPr lang="en-US" sz="2800" dirty="0">
                <a:solidFill>
                  <a:schemeClr val="tx1"/>
                </a:solidFill>
              </a:rPr>
              <a:t>model for PCI</a:t>
            </a:r>
            <a:br>
              <a:rPr lang="en-US" sz="2800" dirty="0">
                <a:solidFill>
                  <a:schemeClr val="tx1"/>
                </a:solidFill>
              </a:rPr>
            </a:br>
            <a:r>
              <a:rPr lang="en-US" sz="2800" dirty="0">
                <a:solidFill>
                  <a:schemeClr val="tx1"/>
                </a:solidFill>
              </a:rPr>
              <a:t>  </a:t>
            </a:r>
            <a:endParaRPr lang="en-US" sz="2800" b="1" dirty="0">
              <a:solidFill>
                <a:schemeClr val="tx1"/>
              </a:solidFill>
            </a:endParaRPr>
          </a:p>
          <a:p>
            <a:pPr marL="0" indent="0">
              <a:buNone/>
            </a:pPr>
            <a:endParaRPr lang="en-US" dirty="0">
              <a:solidFill>
                <a:schemeClr val="tx1"/>
              </a:solidFill>
            </a:endParaRPr>
          </a:p>
        </p:txBody>
      </p:sp>
      <p:sp>
        <p:nvSpPr>
          <p:cNvPr id="3" name="Title 2"/>
          <p:cNvSpPr>
            <a:spLocks noGrp="1"/>
          </p:cNvSpPr>
          <p:nvPr>
            <p:ph type="title"/>
          </p:nvPr>
        </p:nvSpPr>
        <p:spPr>
          <a:xfrm>
            <a:off x="609600" y="231620"/>
            <a:ext cx="11353800" cy="640080"/>
          </a:xfrm>
        </p:spPr>
        <p:txBody>
          <a:bodyPr>
            <a:normAutofit/>
          </a:bodyPr>
          <a:lstStyle/>
          <a:p>
            <a:r>
              <a:rPr lang="en-US" dirty="0"/>
              <a:t>OOF-PCI </a:t>
            </a:r>
            <a:r>
              <a:rPr lang="en-US" dirty="0" smtClean="0"/>
              <a:t>Casablanca PoC </a:t>
            </a:r>
            <a:r>
              <a:rPr lang="en-US" dirty="0"/>
              <a:t>Highlights</a:t>
            </a:r>
          </a:p>
        </p:txBody>
      </p:sp>
    </p:spTree>
    <p:extLst>
      <p:ext uri="{BB962C8B-B14F-4D97-AF65-F5344CB8AC3E}">
        <p14:creationId xmlns:p14="http://schemas.microsoft.com/office/powerpoint/2010/main" val="161893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9559834" y="1161845"/>
            <a:ext cx="2271339" cy="92254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11"/>
          </p:nvPr>
        </p:nvSpPr>
        <p:spPr/>
        <p:txBody>
          <a:bodyPr/>
          <a:lstStyle/>
          <a:p>
            <a:fld id="{12CB907E-C602-C34B-93F7-CA9E40714286}" type="slidenum">
              <a:rPr lang="en-US" smtClean="0"/>
              <a:pPr/>
              <a:t>16</a:t>
            </a:fld>
            <a:r>
              <a:rPr lang="en-US" dirty="0"/>
              <a:t> </a:t>
            </a:r>
          </a:p>
        </p:txBody>
      </p:sp>
      <p:sp>
        <p:nvSpPr>
          <p:cNvPr id="3" name="Title 2"/>
          <p:cNvSpPr>
            <a:spLocks noGrp="1"/>
          </p:cNvSpPr>
          <p:nvPr>
            <p:ph type="title"/>
          </p:nvPr>
        </p:nvSpPr>
        <p:spPr/>
        <p:txBody>
          <a:bodyPr>
            <a:normAutofit/>
          </a:bodyPr>
          <a:lstStyle/>
          <a:p>
            <a:r>
              <a:rPr lang="en-US" sz="2800" dirty="0"/>
              <a:t>ONAP Casablanca PoC: PCI Optimization using OOF</a:t>
            </a:r>
          </a:p>
        </p:txBody>
      </p:sp>
      <p:grpSp>
        <p:nvGrpSpPr>
          <p:cNvPr id="7" name="Group 6"/>
          <p:cNvGrpSpPr/>
          <p:nvPr/>
        </p:nvGrpSpPr>
        <p:grpSpPr>
          <a:xfrm>
            <a:off x="612914" y="1269421"/>
            <a:ext cx="11255264" cy="2573061"/>
            <a:chOff x="1123294" y="1056223"/>
            <a:chExt cx="10549165" cy="2209509"/>
          </a:xfrm>
        </p:grpSpPr>
        <p:sp>
          <p:nvSpPr>
            <p:cNvPr id="5" name="Rectangle 4"/>
            <p:cNvSpPr/>
            <p:nvPr/>
          </p:nvSpPr>
          <p:spPr>
            <a:xfrm>
              <a:off x="2903568" y="2307648"/>
              <a:ext cx="1323589" cy="584377"/>
            </a:xfrm>
            <a:prstGeom prst="rect">
              <a:avLst/>
            </a:prstGeom>
            <a:solidFill>
              <a:schemeClr val="accent4">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sz="2000" dirty="0" smtClean="0">
                  <a:solidFill>
                    <a:schemeClr val="tx2"/>
                  </a:solidFill>
                </a:rPr>
                <a:t>PCI </a:t>
              </a:r>
              <a:r>
                <a:rPr lang="en-US" sz="2000" dirty="0">
                  <a:solidFill>
                    <a:schemeClr val="tx2"/>
                  </a:solidFill>
                </a:rPr>
                <a:t>Handler MS</a:t>
              </a:r>
            </a:p>
          </p:txBody>
        </p:sp>
        <p:sp>
          <p:nvSpPr>
            <p:cNvPr id="6" name="Rectangle 5"/>
            <p:cNvSpPr/>
            <p:nvPr/>
          </p:nvSpPr>
          <p:spPr>
            <a:xfrm>
              <a:off x="1123294" y="2086916"/>
              <a:ext cx="1077686" cy="808751"/>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sz="2000" dirty="0">
                  <a:solidFill>
                    <a:schemeClr val="tx2"/>
                  </a:solidFill>
                </a:rPr>
                <a:t>OOF</a:t>
              </a:r>
            </a:p>
            <a:p>
              <a:endParaRPr lang="en-US" sz="2000" dirty="0">
                <a:solidFill>
                  <a:schemeClr val="tx2"/>
                </a:solidFill>
              </a:endParaRPr>
            </a:p>
          </p:txBody>
        </p:sp>
        <p:sp>
          <p:nvSpPr>
            <p:cNvPr id="9" name="Rectangle 8"/>
            <p:cNvSpPr/>
            <p:nvPr/>
          </p:nvSpPr>
          <p:spPr>
            <a:xfrm>
              <a:off x="6673067" y="2068305"/>
              <a:ext cx="1447800" cy="827362"/>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sz="2000" dirty="0">
                  <a:solidFill>
                    <a:schemeClr val="tx2"/>
                  </a:solidFill>
                </a:rPr>
                <a:t>SDN-C</a:t>
              </a:r>
            </a:p>
          </p:txBody>
        </p:sp>
        <p:sp>
          <p:nvSpPr>
            <p:cNvPr id="17" name="Rectangle 16"/>
            <p:cNvSpPr/>
            <p:nvPr/>
          </p:nvSpPr>
          <p:spPr>
            <a:xfrm>
              <a:off x="4997737" y="2068305"/>
              <a:ext cx="911932" cy="818907"/>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sz="2000" dirty="0">
                  <a:solidFill>
                    <a:schemeClr val="tx2"/>
                  </a:solidFill>
                </a:rPr>
                <a:t>Policy</a:t>
              </a:r>
            </a:p>
          </p:txBody>
        </p:sp>
        <p:sp>
          <p:nvSpPr>
            <p:cNvPr id="19" name="Rectangle 18"/>
            <p:cNvSpPr/>
            <p:nvPr/>
          </p:nvSpPr>
          <p:spPr>
            <a:xfrm>
              <a:off x="9521912" y="1963052"/>
              <a:ext cx="2150547" cy="764911"/>
            </a:xfrm>
            <a:prstGeom prst="rect">
              <a:avLst/>
            </a:prstGeom>
            <a:solidFill>
              <a:schemeClr val="accent3">
                <a:lumMod val="20000"/>
                <a:lumOff val="8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smtClean="0">
                  <a:solidFill>
                    <a:schemeClr val="tx2"/>
                  </a:solidFill>
                </a:rPr>
                <a:t>RAN Simulator (w/GUI)</a:t>
              </a:r>
              <a:endParaRPr lang="en-US" dirty="0">
                <a:solidFill>
                  <a:schemeClr val="tx2"/>
                </a:solidFill>
              </a:endParaRPr>
            </a:p>
            <a:p>
              <a:pPr marL="169863" indent="-169863">
                <a:buFont typeface="Arial" panose="020B0604020202020204" pitchFamily="34" charset="0"/>
                <a:buChar char="•"/>
              </a:pPr>
              <a:r>
                <a:rPr lang="en-US" dirty="0">
                  <a:solidFill>
                    <a:schemeClr val="tx2"/>
                  </a:solidFill>
                </a:rPr>
                <a:t>~350 Cells</a:t>
              </a:r>
            </a:p>
            <a:p>
              <a:pPr marL="169863" indent="-169863">
                <a:buFont typeface="Arial" panose="020B0604020202020204" pitchFamily="34" charset="0"/>
                <a:buChar char="•"/>
              </a:pPr>
              <a:r>
                <a:rPr lang="en-US" dirty="0">
                  <a:solidFill>
                    <a:schemeClr val="tx2"/>
                  </a:solidFill>
                </a:rPr>
                <a:t>Nbr_list, PCI values</a:t>
              </a:r>
            </a:p>
          </p:txBody>
        </p:sp>
        <p:cxnSp>
          <p:nvCxnSpPr>
            <p:cNvPr id="67" name="Straight Arrow Connector 66"/>
            <p:cNvCxnSpPr/>
            <p:nvPr/>
          </p:nvCxnSpPr>
          <p:spPr>
            <a:xfrm flipH="1" flipV="1">
              <a:off x="5909669" y="2525887"/>
              <a:ext cx="763398" cy="422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flipH="1">
              <a:off x="4249721" y="2760964"/>
              <a:ext cx="748016"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p:nvPr/>
          </p:nvCxnSpPr>
          <p:spPr>
            <a:xfrm>
              <a:off x="4227157" y="2506702"/>
              <a:ext cx="770580" cy="7153"/>
            </a:xfrm>
            <a:prstGeom prst="straightConnector1">
              <a:avLst/>
            </a:prstGeom>
            <a:ln w="25400" cmpd="sng">
              <a:solidFill>
                <a:srgbClr val="FF0000"/>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84" name="Oval 83"/>
            <p:cNvSpPr/>
            <p:nvPr/>
          </p:nvSpPr>
          <p:spPr>
            <a:xfrm>
              <a:off x="4536399" y="2663489"/>
              <a:ext cx="294066" cy="31528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2</a:t>
              </a:r>
            </a:p>
          </p:txBody>
        </p:sp>
        <p:sp>
          <p:nvSpPr>
            <p:cNvPr id="85" name="Oval 84"/>
            <p:cNvSpPr/>
            <p:nvPr/>
          </p:nvSpPr>
          <p:spPr>
            <a:xfrm>
              <a:off x="2397635" y="2748932"/>
              <a:ext cx="294066" cy="31528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5</a:t>
              </a:r>
            </a:p>
          </p:txBody>
        </p:sp>
        <p:sp>
          <p:nvSpPr>
            <p:cNvPr id="87" name="Oval 86"/>
            <p:cNvSpPr/>
            <p:nvPr/>
          </p:nvSpPr>
          <p:spPr>
            <a:xfrm>
              <a:off x="2370637" y="1833002"/>
              <a:ext cx="294066" cy="31528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6</a:t>
              </a:r>
            </a:p>
          </p:txBody>
        </p:sp>
        <p:sp>
          <p:nvSpPr>
            <p:cNvPr id="90" name="Oval 89"/>
            <p:cNvSpPr/>
            <p:nvPr/>
          </p:nvSpPr>
          <p:spPr>
            <a:xfrm>
              <a:off x="3726719" y="2554859"/>
              <a:ext cx="349282" cy="31528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t>1b</a:t>
              </a:r>
            </a:p>
          </p:txBody>
        </p:sp>
        <p:sp>
          <p:nvSpPr>
            <p:cNvPr id="91" name="Oval 90"/>
            <p:cNvSpPr/>
            <p:nvPr/>
          </p:nvSpPr>
          <p:spPr>
            <a:xfrm>
              <a:off x="1749754" y="2271430"/>
              <a:ext cx="338192" cy="299316"/>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t>1c</a:t>
              </a:r>
            </a:p>
          </p:txBody>
        </p:sp>
        <p:cxnSp>
          <p:nvCxnSpPr>
            <p:cNvPr id="111" name="Straight Arrow Connector 110"/>
            <p:cNvCxnSpPr/>
            <p:nvPr/>
          </p:nvCxnSpPr>
          <p:spPr>
            <a:xfrm flipV="1">
              <a:off x="2278969" y="2470606"/>
              <a:ext cx="602035" cy="4206"/>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15" name="Straight Arrow Connector 114"/>
            <p:cNvCxnSpPr/>
            <p:nvPr/>
          </p:nvCxnSpPr>
          <p:spPr>
            <a:xfrm flipH="1">
              <a:off x="2223544" y="2675207"/>
              <a:ext cx="680024" cy="0"/>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244" name="TextBox 243"/>
            <p:cNvSpPr txBox="1"/>
            <p:nvPr/>
          </p:nvSpPr>
          <p:spPr>
            <a:xfrm>
              <a:off x="8223460" y="1545331"/>
              <a:ext cx="1104407" cy="374493"/>
            </a:xfrm>
            <a:prstGeom prst="rect">
              <a:avLst/>
            </a:prstGeom>
            <a:noFill/>
            <a:ln>
              <a:noFill/>
            </a:ln>
          </p:spPr>
          <p:txBody>
            <a:bodyPr wrap="none" lIns="0" tIns="0" rIns="0" bIns="0" rtlCol="0">
              <a:noAutofit/>
            </a:bodyPr>
            <a:lstStyle/>
            <a:p>
              <a:r>
                <a:rPr lang="en-US" sz="1600" i="1" dirty="0">
                  <a:solidFill>
                    <a:schemeClr val="tx2"/>
                  </a:solidFill>
                </a:rPr>
                <a:t>Config Value</a:t>
              </a:r>
            </a:p>
            <a:p>
              <a:r>
                <a:rPr lang="en-US" sz="1600" i="1" dirty="0">
                  <a:solidFill>
                    <a:schemeClr val="tx2"/>
                  </a:solidFill>
                </a:rPr>
                <a:t>Change Notifn</a:t>
              </a:r>
            </a:p>
          </p:txBody>
        </p:sp>
        <p:sp>
          <p:nvSpPr>
            <p:cNvPr id="257" name="TextBox 256"/>
            <p:cNvSpPr txBox="1"/>
            <p:nvPr/>
          </p:nvSpPr>
          <p:spPr>
            <a:xfrm>
              <a:off x="10241535" y="1478232"/>
              <a:ext cx="1104407" cy="279764"/>
            </a:xfrm>
            <a:prstGeom prst="rect">
              <a:avLst/>
            </a:prstGeom>
            <a:noFill/>
            <a:ln>
              <a:noFill/>
            </a:ln>
          </p:spPr>
          <p:txBody>
            <a:bodyPr wrap="none" lIns="0" tIns="0" rIns="0" bIns="0" rtlCol="0">
              <a:noAutofit/>
            </a:bodyPr>
            <a:lstStyle/>
            <a:p>
              <a:r>
                <a:rPr lang="en-US" sz="1600" dirty="0"/>
                <a:t>(Netconf/Yang)</a:t>
              </a:r>
            </a:p>
          </p:txBody>
        </p:sp>
        <p:sp>
          <p:nvSpPr>
            <p:cNvPr id="99" name="Oval 98"/>
            <p:cNvSpPr/>
            <p:nvPr/>
          </p:nvSpPr>
          <p:spPr>
            <a:xfrm>
              <a:off x="4381388" y="2266878"/>
              <a:ext cx="334631" cy="362556"/>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9</a:t>
              </a:r>
            </a:p>
          </p:txBody>
        </p:sp>
        <p:cxnSp>
          <p:nvCxnSpPr>
            <p:cNvPr id="105" name="Straight Arrow Connector 104"/>
            <p:cNvCxnSpPr>
              <a:cxnSpLocks/>
            </p:cNvCxnSpPr>
            <p:nvPr/>
          </p:nvCxnSpPr>
          <p:spPr>
            <a:xfrm flipV="1">
              <a:off x="7224726" y="1559920"/>
              <a:ext cx="1965" cy="487798"/>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08" name="Oval 107"/>
            <p:cNvSpPr/>
            <p:nvPr/>
          </p:nvSpPr>
          <p:spPr>
            <a:xfrm>
              <a:off x="7579862" y="2102530"/>
              <a:ext cx="349282" cy="31528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t>1d</a:t>
              </a:r>
            </a:p>
          </p:txBody>
        </p:sp>
        <p:sp>
          <p:nvSpPr>
            <p:cNvPr id="102" name="Oval 101"/>
            <p:cNvSpPr/>
            <p:nvPr/>
          </p:nvSpPr>
          <p:spPr>
            <a:xfrm>
              <a:off x="5050146" y="2421022"/>
              <a:ext cx="388708" cy="33183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t>1a</a:t>
              </a:r>
            </a:p>
          </p:txBody>
        </p:sp>
        <p:cxnSp>
          <p:nvCxnSpPr>
            <p:cNvPr id="82" name="Straight Arrow Connector 81"/>
            <p:cNvCxnSpPr/>
            <p:nvPr/>
          </p:nvCxnSpPr>
          <p:spPr>
            <a:xfrm flipH="1">
              <a:off x="2223544" y="2226347"/>
              <a:ext cx="2774194"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88" name="Oval 87"/>
            <p:cNvSpPr/>
            <p:nvPr/>
          </p:nvSpPr>
          <p:spPr>
            <a:xfrm>
              <a:off x="2365264" y="2269950"/>
              <a:ext cx="294066" cy="31528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8</a:t>
              </a:r>
            </a:p>
          </p:txBody>
        </p:sp>
        <p:sp>
          <p:nvSpPr>
            <p:cNvPr id="94" name="Oval 93"/>
            <p:cNvSpPr/>
            <p:nvPr/>
          </p:nvSpPr>
          <p:spPr>
            <a:xfrm>
              <a:off x="6057634" y="2108507"/>
              <a:ext cx="374541" cy="347824"/>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10</a:t>
              </a:r>
            </a:p>
          </p:txBody>
        </p:sp>
        <p:cxnSp>
          <p:nvCxnSpPr>
            <p:cNvPr id="114" name="Straight Arrow Connector 113"/>
            <p:cNvCxnSpPr>
              <a:cxnSpLocks/>
            </p:cNvCxnSpPr>
            <p:nvPr/>
          </p:nvCxnSpPr>
          <p:spPr>
            <a:xfrm flipH="1" flipV="1">
              <a:off x="7468599" y="1161464"/>
              <a:ext cx="2408" cy="906476"/>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8135826" y="2284298"/>
              <a:ext cx="1386086" cy="14924"/>
            </a:xfrm>
            <a:prstGeom prst="straightConnector1">
              <a:avLst/>
            </a:prstGeom>
            <a:ln w="25400" cmpd="sng">
              <a:solidFill>
                <a:schemeClr val="accent6"/>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6009750" y="2922154"/>
              <a:ext cx="3499180" cy="343578"/>
            </a:xfrm>
            <a:prstGeom prst="rect">
              <a:avLst/>
            </a:prstGeom>
            <a:noFill/>
          </p:spPr>
          <p:txBody>
            <a:bodyPr wrap="none" rtlCol="0">
              <a:spAutoFit/>
            </a:bodyPr>
            <a:lstStyle/>
            <a:p>
              <a:r>
                <a:rPr lang="en-US" sz="2000" dirty="0"/>
                <a:t>(SDN-C work done in SDN-R team)</a:t>
              </a:r>
            </a:p>
          </p:txBody>
        </p:sp>
        <p:cxnSp>
          <p:nvCxnSpPr>
            <p:cNvPr id="49" name="Elbow Connector 103">
              <a:extLst>
                <a:ext uri="{FF2B5EF4-FFF2-40B4-BE49-F238E27FC236}">
                  <a16:creationId xmlns:a16="http://schemas.microsoft.com/office/drawing/2014/main" xmlns="" id="{E4DD0DC1-8EC1-41AC-8674-1F640893E8CB}"/>
                </a:ext>
              </a:extLst>
            </p:cNvPr>
            <p:cNvCxnSpPr>
              <a:cxnSpLocks/>
              <a:endCxn id="5" idx="0"/>
            </p:cNvCxnSpPr>
            <p:nvPr/>
          </p:nvCxnSpPr>
          <p:spPr>
            <a:xfrm rot="10800000" flipV="1">
              <a:off x="3565364" y="1583474"/>
              <a:ext cx="3646735" cy="724174"/>
            </a:xfrm>
            <a:prstGeom prst="bentConnector2">
              <a:avLst/>
            </a:prstGeom>
            <a:ln w="28575" cmpd="sng">
              <a:solidFill>
                <a:schemeClr val="tx1"/>
              </a:solidFill>
              <a:prstDash val="solid"/>
              <a:headEnd type="none"/>
              <a:tailEnd type="arrow" w="lg" len="lg"/>
            </a:ln>
            <a:effectLst/>
          </p:spPr>
          <p:style>
            <a:lnRef idx="2">
              <a:schemeClr val="accent1"/>
            </a:lnRef>
            <a:fillRef idx="0">
              <a:schemeClr val="accent1"/>
            </a:fillRef>
            <a:effectRef idx="1">
              <a:schemeClr val="accent1"/>
            </a:effectRef>
            <a:fontRef idx="minor">
              <a:schemeClr val="tx1"/>
            </a:fontRef>
          </p:style>
        </p:cxnSp>
        <p:cxnSp>
          <p:nvCxnSpPr>
            <p:cNvPr id="60" name="Elbow Connector 103">
              <a:extLst>
                <a:ext uri="{FF2B5EF4-FFF2-40B4-BE49-F238E27FC236}">
                  <a16:creationId xmlns:a16="http://schemas.microsoft.com/office/drawing/2014/main" xmlns="" id="{832B9521-A0B7-4732-8821-A48411D755D4}"/>
                </a:ext>
              </a:extLst>
            </p:cNvPr>
            <p:cNvCxnSpPr>
              <a:cxnSpLocks/>
            </p:cNvCxnSpPr>
            <p:nvPr/>
          </p:nvCxnSpPr>
          <p:spPr>
            <a:xfrm>
              <a:off x="3997737" y="1782121"/>
              <a:ext cx="2852759" cy="278564"/>
            </a:xfrm>
            <a:prstGeom prst="bentConnector3">
              <a:avLst>
                <a:gd name="adj1" fmla="val 100610"/>
              </a:avLst>
            </a:prstGeom>
            <a:ln w="28575" cmpd="sng">
              <a:solidFill>
                <a:srgbClr val="FF0000"/>
              </a:solidFill>
              <a:prstDash val="solid"/>
              <a:headEnd type="arrow"/>
              <a:tailEnd type="none" w="lg" len="lg"/>
            </a:ln>
            <a:effectLst/>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xmlns="" id="{BE32B311-6BE5-411D-A459-B8B84389AC51}"/>
                </a:ext>
              </a:extLst>
            </p:cNvPr>
            <p:cNvCxnSpPr>
              <a:cxnSpLocks/>
            </p:cNvCxnSpPr>
            <p:nvPr/>
          </p:nvCxnSpPr>
          <p:spPr>
            <a:xfrm flipV="1">
              <a:off x="4000145" y="1756039"/>
              <a:ext cx="0" cy="551609"/>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80" name="Oval 79">
              <a:extLst>
                <a:ext uri="{FF2B5EF4-FFF2-40B4-BE49-F238E27FC236}">
                  <a16:creationId xmlns:a16="http://schemas.microsoft.com/office/drawing/2014/main" xmlns="" id="{C0AED774-D9A4-4A8B-8642-BB3CA4C5ADEC}"/>
                </a:ext>
              </a:extLst>
            </p:cNvPr>
            <p:cNvSpPr/>
            <p:nvPr/>
          </p:nvSpPr>
          <p:spPr>
            <a:xfrm flipH="1">
              <a:off x="3318427" y="1662992"/>
              <a:ext cx="425340" cy="37303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4b</a:t>
              </a:r>
            </a:p>
          </p:txBody>
        </p:sp>
        <p:sp>
          <p:nvSpPr>
            <p:cNvPr id="109" name="Oval 108"/>
            <p:cNvSpPr/>
            <p:nvPr/>
          </p:nvSpPr>
          <p:spPr>
            <a:xfrm>
              <a:off x="4284960" y="1687314"/>
              <a:ext cx="444399" cy="37303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4a</a:t>
              </a:r>
            </a:p>
          </p:txBody>
        </p:sp>
        <p:cxnSp>
          <p:nvCxnSpPr>
            <p:cNvPr id="56" name="Straight Arrow Connector 55"/>
            <p:cNvCxnSpPr/>
            <p:nvPr/>
          </p:nvCxnSpPr>
          <p:spPr>
            <a:xfrm flipH="1" flipV="1">
              <a:off x="8135826" y="2550679"/>
              <a:ext cx="1386086" cy="4180"/>
            </a:xfrm>
            <a:prstGeom prst="straightConnector1">
              <a:avLst/>
            </a:prstGeom>
            <a:ln w="25400" cmpd="sng">
              <a:solidFill>
                <a:schemeClr val="accent6"/>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8160298" y="2710128"/>
              <a:ext cx="1533063" cy="286023"/>
            </a:xfrm>
            <a:prstGeom prst="rect">
              <a:avLst/>
            </a:prstGeom>
            <a:noFill/>
            <a:ln>
              <a:noFill/>
            </a:ln>
          </p:spPr>
          <p:txBody>
            <a:bodyPr wrap="none" lIns="0" tIns="0" rIns="0" bIns="0" rtlCol="0">
              <a:noAutofit/>
            </a:bodyPr>
            <a:lstStyle/>
            <a:p>
              <a:r>
                <a:rPr lang="en-US" sz="1600" i="1" dirty="0">
                  <a:solidFill>
                    <a:schemeClr val="tx2"/>
                  </a:solidFill>
                </a:rPr>
                <a:t>Config Value Change</a:t>
              </a:r>
            </a:p>
          </p:txBody>
        </p:sp>
        <p:sp>
          <p:nvSpPr>
            <p:cNvPr id="89" name="Oval 88"/>
            <p:cNvSpPr/>
            <p:nvPr/>
          </p:nvSpPr>
          <p:spPr>
            <a:xfrm>
              <a:off x="8812456" y="2342002"/>
              <a:ext cx="430413" cy="362556"/>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11</a:t>
              </a:r>
            </a:p>
          </p:txBody>
        </p:sp>
        <p:cxnSp>
          <p:nvCxnSpPr>
            <p:cNvPr id="58" name="Straight Arrow Connector 57"/>
            <p:cNvCxnSpPr/>
            <p:nvPr/>
          </p:nvCxnSpPr>
          <p:spPr>
            <a:xfrm flipH="1">
              <a:off x="9651307" y="1191458"/>
              <a:ext cx="489026" cy="1"/>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flipH="1">
              <a:off x="9651307" y="1419069"/>
              <a:ext cx="489026" cy="1"/>
            </a:xfrm>
            <a:prstGeom prst="straightConnector1">
              <a:avLst/>
            </a:prstGeom>
            <a:ln w="25400" cmpd="sng">
              <a:solidFill>
                <a:srgbClr val="FF000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H="1">
              <a:off x="9641333" y="1588534"/>
              <a:ext cx="489026" cy="1"/>
            </a:xfrm>
            <a:prstGeom prst="straightConnector1">
              <a:avLst/>
            </a:prstGeom>
            <a:ln w="25400" cmpd="sng">
              <a:solidFill>
                <a:srgbClr val="92D05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10241535" y="1260473"/>
              <a:ext cx="1104407" cy="279764"/>
            </a:xfrm>
            <a:prstGeom prst="rect">
              <a:avLst/>
            </a:prstGeom>
            <a:noFill/>
            <a:ln>
              <a:noFill/>
            </a:ln>
          </p:spPr>
          <p:txBody>
            <a:bodyPr wrap="none" lIns="0" tIns="0" rIns="0" bIns="0" rtlCol="0">
              <a:noAutofit/>
            </a:bodyPr>
            <a:lstStyle/>
            <a:p>
              <a:r>
                <a:rPr lang="en-US" sz="1600" dirty="0"/>
                <a:t>DMaaP Message</a:t>
              </a:r>
            </a:p>
          </p:txBody>
        </p:sp>
        <p:sp>
          <p:nvSpPr>
            <p:cNvPr id="64" name="TextBox 63"/>
            <p:cNvSpPr txBox="1"/>
            <p:nvPr/>
          </p:nvSpPr>
          <p:spPr>
            <a:xfrm>
              <a:off x="10241535" y="1056223"/>
              <a:ext cx="1104407" cy="279764"/>
            </a:xfrm>
            <a:prstGeom prst="rect">
              <a:avLst/>
            </a:prstGeom>
            <a:noFill/>
            <a:ln>
              <a:noFill/>
            </a:ln>
          </p:spPr>
          <p:txBody>
            <a:bodyPr wrap="none" lIns="0" tIns="0" rIns="0" bIns="0" rtlCol="0">
              <a:noAutofit/>
            </a:bodyPr>
            <a:lstStyle/>
            <a:p>
              <a:r>
                <a:rPr lang="en-US" sz="1600" dirty="0"/>
                <a:t>REST API</a:t>
              </a:r>
            </a:p>
          </p:txBody>
        </p:sp>
        <p:sp>
          <p:nvSpPr>
            <p:cNvPr id="79" name="Oval 78"/>
            <p:cNvSpPr/>
            <p:nvPr/>
          </p:nvSpPr>
          <p:spPr>
            <a:xfrm>
              <a:off x="8385345" y="2031424"/>
              <a:ext cx="339934" cy="37303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3</a:t>
              </a:r>
            </a:p>
          </p:txBody>
        </p:sp>
        <p:cxnSp>
          <p:nvCxnSpPr>
            <p:cNvPr id="104" name="Elbow Connector 103"/>
            <p:cNvCxnSpPr>
              <a:cxnSpLocks/>
              <a:endCxn id="6" idx="0"/>
            </p:cNvCxnSpPr>
            <p:nvPr/>
          </p:nvCxnSpPr>
          <p:spPr>
            <a:xfrm rot="10800000" flipV="1">
              <a:off x="1662137" y="1183054"/>
              <a:ext cx="5806462" cy="903861"/>
            </a:xfrm>
            <a:prstGeom prst="bentConnector2">
              <a:avLst/>
            </a:prstGeom>
            <a:ln w="28575" cmpd="sng">
              <a:solidFill>
                <a:schemeClr val="tx1"/>
              </a:solidFill>
              <a:prstDash val="solid"/>
              <a:tailEnd type="arrow" w="lg" len="lg"/>
            </a:ln>
            <a:effectLst/>
          </p:spPr>
          <p:style>
            <a:lnRef idx="2">
              <a:schemeClr val="accent1"/>
            </a:lnRef>
            <a:fillRef idx="0">
              <a:schemeClr val="accent1"/>
            </a:fillRef>
            <a:effectRef idx="1">
              <a:schemeClr val="accent1"/>
            </a:effectRef>
            <a:fontRef idx="minor">
              <a:schemeClr val="tx1"/>
            </a:fontRef>
          </p:style>
        </p:cxnSp>
        <p:sp>
          <p:nvSpPr>
            <p:cNvPr id="126" name="Oval 125"/>
            <p:cNvSpPr/>
            <p:nvPr/>
          </p:nvSpPr>
          <p:spPr>
            <a:xfrm>
              <a:off x="1476717" y="1314906"/>
              <a:ext cx="366023" cy="340731"/>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dirty="0">
                  <a:solidFill>
                    <a:schemeClr val="tx2"/>
                  </a:solidFill>
                </a:rPr>
                <a:t>7</a:t>
              </a:r>
            </a:p>
          </p:txBody>
        </p:sp>
      </p:grpSp>
      <p:sp>
        <p:nvSpPr>
          <p:cNvPr id="8" name="TextBox 7"/>
          <p:cNvSpPr txBox="1"/>
          <p:nvPr/>
        </p:nvSpPr>
        <p:spPr>
          <a:xfrm>
            <a:off x="389290" y="4879081"/>
            <a:ext cx="10976480" cy="707886"/>
          </a:xfrm>
          <a:prstGeom prst="rect">
            <a:avLst/>
          </a:prstGeom>
          <a:noFill/>
        </p:spPr>
        <p:txBody>
          <a:bodyPr wrap="square" rtlCol="0">
            <a:spAutoFit/>
          </a:bodyPr>
          <a:lstStyle/>
          <a:p>
            <a:pPr marL="228600" indent="-228600">
              <a:buFont typeface="Arial" panose="020B0604020202020204" pitchFamily="34" charset="0"/>
              <a:buChar char="•"/>
            </a:pPr>
            <a:r>
              <a:rPr lang="en-US" sz="2000" dirty="0" smtClean="0"/>
              <a:t>Developed </a:t>
            </a:r>
            <a:r>
              <a:rPr lang="en-US" sz="2000" dirty="0"/>
              <a:t>core part of SON control loop for PCI using generic SON data flows</a:t>
            </a:r>
          </a:p>
          <a:p>
            <a:pPr marL="228600" indent="-228600">
              <a:buFont typeface="Arial" panose="020B0604020202020204" pitchFamily="34" charset="0"/>
              <a:buChar char="•"/>
            </a:pPr>
            <a:r>
              <a:rPr lang="en-US" sz="2000" dirty="0" smtClean="0"/>
              <a:t>Casablanca Proof </a:t>
            </a:r>
            <a:r>
              <a:rPr lang="en-US" sz="2000" dirty="0"/>
              <a:t>of Concept (</a:t>
            </a:r>
            <a:r>
              <a:rPr lang="en-US" sz="2000" dirty="0" smtClean="0"/>
              <a:t>PoC</a:t>
            </a:r>
            <a:r>
              <a:rPr lang="en-US" sz="2000" dirty="0"/>
              <a:t>)/Live Demo on Dec </a:t>
            </a:r>
            <a:r>
              <a:rPr lang="en-US" sz="2000" dirty="0" smtClean="0"/>
              <a:t>13, 2019</a:t>
            </a:r>
            <a:endParaRPr lang="en-US" sz="2000" dirty="0"/>
          </a:p>
        </p:txBody>
      </p:sp>
      <p:sp>
        <p:nvSpPr>
          <p:cNvPr id="10" name="TextBox 9"/>
          <p:cNvSpPr txBox="1"/>
          <p:nvPr/>
        </p:nvSpPr>
        <p:spPr>
          <a:xfrm>
            <a:off x="108759" y="3618107"/>
            <a:ext cx="2221121" cy="707886"/>
          </a:xfrm>
          <a:prstGeom prst="rect">
            <a:avLst/>
          </a:prstGeom>
          <a:noFill/>
        </p:spPr>
        <p:txBody>
          <a:bodyPr wrap="none" rtlCol="0">
            <a:spAutoFit/>
          </a:bodyPr>
          <a:lstStyle/>
          <a:p>
            <a:pPr algn="ctr"/>
            <a:r>
              <a:rPr lang="en-US" sz="2000" i="1" dirty="0">
                <a:solidFill>
                  <a:srgbClr val="9933FF"/>
                </a:solidFill>
              </a:rPr>
              <a:t>New basic PCI</a:t>
            </a:r>
          </a:p>
          <a:p>
            <a:pPr algn="ctr"/>
            <a:r>
              <a:rPr lang="en-US" sz="2000" i="1" dirty="0">
                <a:solidFill>
                  <a:srgbClr val="9933FF"/>
                </a:solidFill>
              </a:rPr>
              <a:t>optimization solver </a:t>
            </a:r>
          </a:p>
        </p:txBody>
      </p:sp>
      <p:sp>
        <p:nvSpPr>
          <p:cNvPr id="52" name="TextBox 51"/>
          <p:cNvSpPr txBox="1"/>
          <p:nvPr/>
        </p:nvSpPr>
        <p:spPr>
          <a:xfrm>
            <a:off x="2401896" y="3597928"/>
            <a:ext cx="1505669" cy="707886"/>
          </a:xfrm>
          <a:prstGeom prst="rect">
            <a:avLst/>
          </a:prstGeom>
          <a:noFill/>
        </p:spPr>
        <p:txBody>
          <a:bodyPr wrap="none" rtlCol="0">
            <a:spAutoFit/>
          </a:bodyPr>
          <a:lstStyle/>
          <a:p>
            <a:pPr algn="ctr"/>
            <a:r>
              <a:rPr lang="en-US" sz="2000" i="1" dirty="0">
                <a:solidFill>
                  <a:srgbClr val="9933FF"/>
                </a:solidFill>
              </a:rPr>
              <a:t>New handler</a:t>
            </a:r>
          </a:p>
          <a:p>
            <a:pPr algn="ctr"/>
            <a:r>
              <a:rPr lang="en-US" sz="2000" i="1" dirty="0">
                <a:solidFill>
                  <a:srgbClr val="9933FF"/>
                </a:solidFill>
              </a:rPr>
              <a:t>microservice</a:t>
            </a:r>
          </a:p>
        </p:txBody>
      </p:sp>
      <p:sp>
        <p:nvSpPr>
          <p:cNvPr id="53" name="TextBox 52"/>
          <p:cNvSpPr txBox="1"/>
          <p:nvPr/>
        </p:nvSpPr>
        <p:spPr>
          <a:xfrm>
            <a:off x="4309054" y="3606345"/>
            <a:ext cx="1759007" cy="707886"/>
          </a:xfrm>
          <a:prstGeom prst="rect">
            <a:avLst/>
          </a:prstGeom>
          <a:noFill/>
        </p:spPr>
        <p:txBody>
          <a:bodyPr wrap="none" rtlCol="0">
            <a:spAutoFit/>
          </a:bodyPr>
          <a:lstStyle/>
          <a:p>
            <a:pPr algn="ctr"/>
            <a:r>
              <a:rPr lang="en-US" sz="2000" i="1" dirty="0">
                <a:solidFill>
                  <a:srgbClr val="9933FF"/>
                </a:solidFill>
              </a:rPr>
              <a:t>Enhancements </a:t>
            </a:r>
          </a:p>
          <a:p>
            <a:pPr algn="ctr"/>
            <a:r>
              <a:rPr lang="en-US" sz="2000" i="1" dirty="0">
                <a:solidFill>
                  <a:srgbClr val="9933FF"/>
                </a:solidFill>
              </a:rPr>
              <a:t>in Policy CL</a:t>
            </a:r>
          </a:p>
        </p:txBody>
      </p:sp>
      <p:sp>
        <p:nvSpPr>
          <p:cNvPr id="54" name="TextBox 53"/>
          <p:cNvSpPr txBox="1"/>
          <p:nvPr/>
        </p:nvSpPr>
        <p:spPr>
          <a:xfrm>
            <a:off x="9599393" y="3475035"/>
            <a:ext cx="2309094" cy="1015663"/>
          </a:xfrm>
          <a:prstGeom prst="rect">
            <a:avLst/>
          </a:prstGeom>
          <a:noFill/>
        </p:spPr>
        <p:txBody>
          <a:bodyPr wrap="none" rtlCol="0">
            <a:spAutoFit/>
          </a:bodyPr>
          <a:lstStyle/>
          <a:p>
            <a:pPr algn="ctr"/>
            <a:r>
              <a:rPr lang="en-US" sz="2000" i="1" dirty="0">
                <a:solidFill>
                  <a:srgbClr val="9933FF"/>
                </a:solidFill>
              </a:rPr>
              <a:t>Simulated RAN with </a:t>
            </a:r>
          </a:p>
          <a:p>
            <a:pPr algn="ctr"/>
            <a:r>
              <a:rPr lang="en-US" sz="2000" i="1" dirty="0">
                <a:solidFill>
                  <a:srgbClr val="9933FF"/>
                </a:solidFill>
              </a:rPr>
              <a:t>large number of </a:t>
            </a:r>
          </a:p>
          <a:p>
            <a:pPr algn="ctr"/>
            <a:r>
              <a:rPr lang="en-US" sz="2000" i="1" dirty="0">
                <a:solidFill>
                  <a:srgbClr val="9933FF"/>
                </a:solidFill>
              </a:rPr>
              <a:t>netconf servers</a:t>
            </a:r>
          </a:p>
        </p:txBody>
      </p:sp>
      <p:sp>
        <p:nvSpPr>
          <p:cNvPr id="59" name="Rectangle 58"/>
          <p:cNvSpPr/>
          <p:nvPr/>
        </p:nvSpPr>
        <p:spPr>
          <a:xfrm>
            <a:off x="6916108" y="2187929"/>
            <a:ext cx="1011747" cy="250386"/>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a:solidFill>
                  <a:schemeClr val="tx2"/>
                </a:solidFill>
              </a:rPr>
              <a:t>ConfigDB</a:t>
            </a:r>
          </a:p>
        </p:txBody>
      </p:sp>
      <p:sp>
        <p:nvSpPr>
          <p:cNvPr id="66" name="TextBox 65"/>
          <p:cNvSpPr txBox="1"/>
          <p:nvPr/>
        </p:nvSpPr>
        <p:spPr>
          <a:xfrm>
            <a:off x="6459795" y="3773696"/>
            <a:ext cx="2829026" cy="707886"/>
          </a:xfrm>
          <a:prstGeom prst="rect">
            <a:avLst/>
          </a:prstGeom>
          <a:noFill/>
        </p:spPr>
        <p:txBody>
          <a:bodyPr wrap="square" rtlCol="0">
            <a:spAutoFit/>
          </a:bodyPr>
          <a:lstStyle/>
          <a:p>
            <a:pPr algn="ctr"/>
            <a:r>
              <a:rPr lang="en-US" sz="2000" i="1" dirty="0">
                <a:solidFill>
                  <a:srgbClr val="9933FF"/>
                </a:solidFill>
              </a:rPr>
              <a:t>Enhancements in SDN-R,</a:t>
            </a:r>
            <a:br>
              <a:rPr lang="en-US" sz="2000" i="1" dirty="0">
                <a:solidFill>
                  <a:srgbClr val="9933FF"/>
                </a:solidFill>
              </a:rPr>
            </a:br>
            <a:r>
              <a:rPr lang="en-US" sz="2000" i="1" dirty="0">
                <a:solidFill>
                  <a:srgbClr val="9933FF"/>
                </a:solidFill>
              </a:rPr>
              <a:t>new ConfigDB</a:t>
            </a:r>
          </a:p>
        </p:txBody>
      </p:sp>
    </p:spTree>
    <p:extLst>
      <p:ext uri="{BB962C8B-B14F-4D97-AF65-F5344CB8AC3E}">
        <p14:creationId xmlns:p14="http://schemas.microsoft.com/office/powerpoint/2010/main" val="120704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A56DC23D-AA99-4949-AD63-8DEC20981C4B}"/>
              </a:ext>
            </a:extLst>
          </p:cNvPr>
          <p:cNvSpPr>
            <a:spLocks noGrp="1"/>
          </p:cNvSpPr>
          <p:nvPr>
            <p:ph type="title"/>
          </p:nvPr>
        </p:nvSpPr>
        <p:spPr/>
        <p:txBody>
          <a:bodyPr/>
          <a:lstStyle/>
          <a:p>
            <a:r>
              <a:rPr lang="en-US" dirty="0" smtClean="0"/>
              <a:t>Contributors – ONAP Casablanca POC</a:t>
            </a:r>
            <a:endParaRPr lang="en-US" dirty="0"/>
          </a:p>
        </p:txBody>
      </p:sp>
      <p:graphicFrame>
        <p:nvGraphicFramePr>
          <p:cNvPr id="5" name="Table 4">
            <a:extLst>
              <a:ext uri="{FF2B5EF4-FFF2-40B4-BE49-F238E27FC236}">
                <a16:creationId xmlns:a16="http://schemas.microsoft.com/office/drawing/2014/main" xmlns="" id="{0CF4AED6-F385-4A68-B9D1-9D6E442D3053}"/>
              </a:ext>
            </a:extLst>
          </p:cNvPr>
          <p:cNvGraphicFramePr>
            <a:graphicFrameLocks noGrp="1"/>
          </p:cNvGraphicFramePr>
          <p:nvPr>
            <p:extLst>
              <p:ext uri="{D42A27DB-BD31-4B8C-83A1-F6EECF244321}">
                <p14:modId xmlns:p14="http://schemas.microsoft.com/office/powerpoint/2010/main" val="1618956176"/>
              </p:ext>
            </p:extLst>
          </p:nvPr>
        </p:nvGraphicFramePr>
        <p:xfrm>
          <a:off x="294969" y="990392"/>
          <a:ext cx="11636476" cy="5305747"/>
        </p:xfrm>
        <a:graphic>
          <a:graphicData uri="http://schemas.openxmlformats.org/drawingml/2006/table">
            <a:tbl>
              <a:tblPr firstRow="1" bandRow="1">
                <a:tableStyleId>{BDBED569-4797-4DF1-A0F4-6AAB3CD982D8}</a:tableStyleId>
              </a:tblPr>
              <a:tblGrid>
                <a:gridCol w="2029131">
                  <a:extLst>
                    <a:ext uri="{9D8B030D-6E8A-4147-A177-3AD203B41FA5}">
                      <a16:colId xmlns:a16="http://schemas.microsoft.com/office/drawing/2014/main" xmlns="" val="569386911"/>
                    </a:ext>
                  </a:extLst>
                </a:gridCol>
                <a:gridCol w="5600700">
                  <a:extLst>
                    <a:ext uri="{9D8B030D-6E8A-4147-A177-3AD203B41FA5}">
                      <a16:colId xmlns:a16="http://schemas.microsoft.com/office/drawing/2014/main" xmlns="" val="723253078"/>
                    </a:ext>
                  </a:extLst>
                </a:gridCol>
                <a:gridCol w="4006645">
                  <a:extLst>
                    <a:ext uri="{9D8B030D-6E8A-4147-A177-3AD203B41FA5}">
                      <a16:colId xmlns:a16="http://schemas.microsoft.com/office/drawing/2014/main" xmlns="" val="3818401900"/>
                    </a:ext>
                  </a:extLst>
                </a:gridCol>
              </a:tblGrid>
              <a:tr h="441338">
                <a:tc>
                  <a:txBody>
                    <a:bodyPr/>
                    <a:lstStyle/>
                    <a:p>
                      <a:pPr algn="ctr"/>
                      <a:r>
                        <a:rPr lang="en-US" sz="2000" dirty="0"/>
                        <a:t>Organization</a:t>
                      </a:r>
                    </a:p>
                  </a:txBody>
                  <a:tcPr/>
                </a:tc>
                <a:tc>
                  <a:txBody>
                    <a:bodyPr/>
                    <a:lstStyle/>
                    <a:p>
                      <a:pPr algn="ctr"/>
                      <a:r>
                        <a:rPr lang="en-US" sz="2000" dirty="0"/>
                        <a:t>Contributor(s)</a:t>
                      </a:r>
                    </a:p>
                  </a:txBody>
                  <a:tcPr/>
                </a:tc>
                <a:tc>
                  <a:txBody>
                    <a:bodyPr/>
                    <a:lstStyle/>
                    <a:p>
                      <a:pPr algn="ctr"/>
                      <a:r>
                        <a:rPr lang="en-US" sz="2000" dirty="0"/>
                        <a:t>Topic(s)/Area(s)</a:t>
                      </a:r>
                    </a:p>
                  </a:txBody>
                  <a:tcPr/>
                </a:tc>
                <a:extLst>
                  <a:ext uri="{0D108BD9-81ED-4DB2-BD59-A6C34878D82A}">
                    <a16:rowId xmlns:a16="http://schemas.microsoft.com/office/drawing/2014/main" xmlns="" val="2837475182"/>
                  </a:ext>
                </a:extLst>
              </a:tr>
              <a:tr h="970943">
                <a:tc>
                  <a:txBody>
                    <a:bodyPr/>
                    <a:lstStyle/>
                    <a:p>
                      <a:r>
                        <a:rPr lang="en-US" sz="1800" dirty="0"/>
                        <a:t>AT&amp;T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N. K. Shankaranarayanan, Sarat</a:t>
                      </a:r>
                      <a:r>
                        <a:rPr lang="en-US" sz="1800" baseline="0" dirty="0"/>
                        <a:t> Puthenpura, </a:t>
                      </a:r>
                      <a:br>
                        <a:rPr lang="en-US" sz="1800" baseline="0" dirty="0"/>
                      </a:br>
                      <a:r>
                        <a:rPr lang="en-US" sz="1800" dirty="0"/>
                        <a:t>P. N. Shankaranarayanan, Carlos de Andrade, </a:t>
                      </a:r>
                      <a:r>
                        <a:rPr lang="en-US" sz="1800" dirty="0" smtClean="0"/>
                        <a:t/>
                      </a:r>
                      <a:br>
                        <a:rPr lang="en-US" sz="1800" dirty="0" smtClean="0"/>
                      </a:br>
                      <a:r>
                        <a:rPr lang="en-US" sz="1800" dirty="0" smtClean="0"/>
                        <a:t>Vikas </a:t>
                      </a:r>
                      <a:r>
                        <a:rPr lang="en-US" sz="1800" dirty="0"/>
                        <a:t>Varma, George Clapp, Tracy van Brakle, </a:t>
                      </a:r>
                      <a:br>
                        <a:rPr lang="en-US" sz="1800" dirty="0"/>
                      </a:br>
                      <a:r>
                        <a:rPr lang="en-US" sz="1800" dirty="0"/>
                        <a:t>Pam Dragosh,</a:t>
                      </a:r>
                      <a:r>
                        <a:rPr lang="en-US" sz="1800" baseline="0" dirty="0"/>
                        <a:t> Dan </a:t>
                      </a:r>
                      <a:r>
                        <a:rPr lang="en-US" sz="1800" baseline="0" dirty="0" smtClean="0"/>
                        <a:t>Timoney, Brian Freeman</a:t>
                      </a:r>
                      <a:endParaRPr lang="en-US" sz="1800" dirty="0"/>
                    </a:p>
                  </a:txBody>
                  <a:tcPr/>
                </a:tc>
                <a:tc>
                  <a:txBody>
                    <a:bodyPr/>
                    <a:lstStyle/>
                    <a:p>
                      <a:r>
                        <a:rPr lang="en-US" sz="1800" dirty="0"/>
                        <a:t>Use case lead &amp; conceptualization, </a:t>
                      </a:r>
                      <a:r>
                        <a:rPr lang="en-US" sz="1800" dirty="0" smtClean="0"/>
                        <a:t/>
                      </a:r>
                      <a:br>
                        <a:rPr lang="en-US" sz="1800" dirty="0" smtClean="0"/>
                      </a:br>
                      <a:r>
                        <a:rPr lang="en-US" sz="1800" dirty="0" smtClean="0"/>
                        <a:t>OOF</a:t>
                      </a:r>
                      <a:r>
                        <a:rPr lang="en-US" sz="1800" dirty="0"/>
                        <a:t>, SDN-R, ONAP setup at Winlab, </a:t>
                      </a:r>
                      <a:r>
                        <a:rPr lang="en-US" sz="1800" dirty="0" smtClean="0"/>
                        <a:t/>
                      </a:r>
                      <a:br>
                        <a:rPr lang="en-US" sz="1800" dirty="0" smtClean="0"/>
                      </a:br>
                      <a:r>
                        <a:rPr lang="en-US" sz="1800" dirty="0" smtClean="0"/>
                        <a:t>Policy </a:t>
                      </a:r>
                      <a:r>
                        <a:rPr lang="en-US" sz="1800" dirty="0"/>
                        <a:t>and</a:t>
                      </a:r>
                      <a:r>
                        <a:rPr lang="en-US" sz="1800" baseline="0" dirty="0"/>
                        <a:t> </a:t>
                      </a:r>
                      <a:r>
                        <a:rPr lang="en-US" sz="1800" baseline="0" dirty="0" smtClean="0"/>
                        <a:t>SDN-C/SDN-R </a:t>
                      </a:r>
                      <a:r>
                        <a:rPr lang="en-US" sz="1800" baseline="0" dirty="0"/>
                        <a:t>support</a:t>
                      </a:r>
                      <a:endParaRPr lang="en-US" sz="1800" dirty="0"/>
                    </a:p>
                  </a:txBody>
                  <a:tcPr/>
                </a:tc>
                <a:extLst>
                  <a:ext uri="{0D108BD9-81ED-4DB2-BD59-A6C34878D82A}">
                    <a16:rowId xmlns:a16="http://schemas.microsoft.com/office/drawing/2014/main" xmlns="" val="2110079092"/>
                  </a:ext>
                </a:extLst>
              </a:tr>
              <a:tr h="382493">
                <a:tc>
                  <a:txBody>
                    <a:bodyPr/>
                    <a:lstStyle/>
                    <a:p>
                      <a:r>
                        <a:rPr lang="en-US" sz="1800" dirty="0"/>
                        <a:t>Nokia</a:t>
                      </a:r>
                    </a:p>
                  </a:txBody>
                  <a:tcPr/>
                </a:tc>
                <a:tc>
                  <a:txBody>
                    <a:bodyPr/>
                    <a:lstStyle/>
                    <a:p>
                      <a:r>
                        <a:rPr lang="en-US" sz="1800" dirty="0"/>
                        <a:t>Ferri Tafreshi</a:t>
                      </a:r>
                    </a:p>
                  </a:txBody>
                  <a:tcPr/>
                </a:tc>
                <a:tc>
                  <a:txBody>
                    <a:bodyPr/>
                    <a:lstStyle/>
                    <a:p>
                      <a:r>
                        <a:rPr lang="en-US" sz="1800" dirty="0"/>
                        <a:t>Use case conceptualization</a:t>
                      </a:r>
                    </a:p>
                  </a:txBody>
                  <a:tcPr/>
                </a:tc>
                <a:extLst>
                  <a:ext uri="{0D108BD9-81ED-4DB2-BD59-A6C34878D82A}">
                    <a16:rowId xmlns:a16="http://schemas.microsoft.com/office/drawing/2014/main" xmlns="" val="1181383317"/>
                  </a:ext>
                </a:extLst>
              </a:tr>
              <a:tr h="382493">
                <a:tc>
                  <a:txBody>
                    <a:bodyPr/>
                    <a:lstStyle/>
                    <a:p>
                      <a:r>
                        <a:rPr lang="en-US" sz="1800" dirty="0"/>
                        <a:t>Reliance Jio</a:t>
                      </a:r>
                    </a:p>
                  </a:txBody>
                  <a:tcPr/>
                </a:tc>
                <a:tc>
                  <a:txBody>
                    <a:bodyPr/>
                    <a:lstStyle/>
                    <a:p>
                      <a:r>
                        <a:rPr lang="en-US" sz="1800" dirty="0"/>
                        <a:t>Dilip Krishnaswamy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Use case conceptualization</a:t>
                      </a:r>
                    </a:p>
                  </a:txBody>
                  <a:tcPr/>
                </a:tc>
                <a:extLst>
                  <a:ext uri="{0D108BD9-81ED-4DB2-BD59-A6C34878D82A}">
                    <a16:rowId xmlns:a16="http://schemas.microsoft.com/office/drawing/2014/main" xmlns="" val="1751973910"/>
                  </a:ext>
                </a:extLst>
              </a:tr>
              <a:tr h="382493">
                <a:tc>
                  <a:txBody>
                    <a:bodyPr/>
                    <a:lstStyle/>
                    <a:p>
                      <a:r>
                        <a:rPr lang="en-US" sz="1800" dirty="0"/>
                        <a:t>Rutgers University</a:t>
                      </a:r>
                    </a:p>
                  </a:txBody>
                  <a:tcPr/>
                </a:tc>
                <a:tc>
                  <a:txBody>
                    <a:bodyPr/>
                    <a:lstStyle/>
                    <a:p>
                      <a:pPr marL="0" algn="l" defTabSz="914400" rtl="0" eaLnBrk="1" latinLnBrk="0" hangingPunct="1"/>
                      <a:r>
                        <a:rPr lang="en-US" sz="1800" kern="1200" dirty="0">
                          <a:solidFill>
                            <a:schemeClr val="tx1"/>
                          </a:solidFill>
                          <a:latin typeface="+mn-lt"/>
                          <a:ea typeface="+mn-ea"/>
                          <a:cs typeface="+mn-cs"/>
                        </a:rPr>
                        <a:t>Ivan Seskar, Mohit Sheth, Aayush Shah</a:t>
                      </a:r>
                    </a:p>
                  </a:txBody>
                  <a:tcPr/>
                </a:tc>
                <a:tc>
                  <a:txBody>
                    <a:bodyPr/>
                    <a:lstStyle/>
                    <a:p>
                      <a:r>
                        <a:rPr lang="en-US" sz="1800" dirty="0" smtClean="0"/>
                        <a:t>ONAP setup at Winlab</a:t>
                      </a:r>
                      <a:endParaRPr lang="en-US" sz="1800" dirty="0"/>
                    </a:p>
                  </a:txBody>
                  <a:tcPr/>
                </a:tc>
                <a:extLst>
                  <a:ext uri="{0D108BD9-81ED-4DB2-BD59-A6C34878D82A}">
                    <a16:rowId xmlns:a16="http://schemas.microsoft.com/office/drawing/2014/main" xmlns="" val="3110603193"/>
                  </a:ext>
                </a:extLst>
              </a:tr>
              <a:tr h="676718">
                <a:tc>
                  <a:txBody>
                    <a:bodyPr/>
                    <a:lstStyle/>
                    <a:p>
                      <a:r>
                        <a:rPr lang="en-US" sz="1800" dirty="0"/>
                        <a:t>h</a:t>
                      </a:r>
                      <a:r>
                        <a:rPr lang="en-US" sz="1800" dirty="0" smtClean="0"/>
                        <a:t>ighstreet </a:t>
                      </a:r>
                      <a:r>
                        <a:rPr lang="en-US" sz="1800" dirty="0"/>
                        <a:t>t</a:t>
                      </a:r>
                      <a:r>
                        <a:rPr lang="en-US" sz="1800" dirty="0" smtClean="0"/>
                        <a:t>echnologies</a:t>
                      </a:r>
                      <a:endParaRPr lang="en-US" sz="1800" dirty="0"/>
                    </a:p>
                  </a:txBody>
                  <a:tcPr/>
                </a:tc>
                <a:tc>
                  <a:txBody>
                    <a:bodyPr/>
                    <a:lstStyle/>
                    <a:p>
                      <a:r>
                        <a:rPr lang="en-US" sz="1800" dirty="0"/>
                        <a:t>Martin Skorupski, Herbert Eiselt, Hanif Kukkali</a:t>
                      </a:r>
                    </a:p>
                  </a:txBody>
                  <a:tcPr/>
                </a:tc>
                <a:tc>
                  <a:txBody>
                    <a:bodyPr/>
                    <a:lstStyle/>
                    <a:p>
                      <a:r>
                        <a:rPr lang="en-US" sz="1800" dirty="0"/>
                        <a:t>ONAP setup at Winlab, </a:t>
                      </a:r>
                      <a:r>
                        <a:rPr lang="en-US" sz="1800" dirty="0" smtClean="0"/>
                        <a:t/>
                      </a:r>
                      <a:br>
                        <a:rPr lang="en-US" sz="1800" dirty="0" smtClean="0"/>
                      </a:br>
                      <a:r>
                        <a:rPr lang="en-US" sz="1800" dirty="0" smtClean="0"/>
                        <a:t>support </a:t>
                      </a:r>
                      <a:r>
                        <a:rPr lang="en-US" sz="1800" dirty="0"/>
                        <a:t>for SDN-R and RAN-Sim</a:t>
                      </a:r>
                    </a:p>
                  </a:txBody>
                  <a:tcPr/>
                </a:tc>
                <a:extLst>
                  <a:ext uri="{0D108BD9-81ED-4DB2-BD59-A6C34878D82A}">
                    <a16:rowId xmlns:a16="http://schemas.microsoft.com/office/drawing/2014/main" xmlns="" val="2145836924"/>
                  </a:ext>
                </a:extLst>
              </a:tr>
              <a:tr h="498056">
                <a:tc>
                  <a:txBody>
                    <a:bodyPr/>
                    <a:lstStyle/>
                    <a:p>
                      <a:r>
                        <a:rPr lang="en-US" sz="1800" dirty="0"/>
                        <a:t>Tech Mahindra</a:t>
                      </a:r>
                    </a:p>
                  </a:txBody>
                  <a:tcPr/>
                </a:tc>
                <a:tc>
                  <a:txBody>
                    <a:bodyPr/>
                    <a:lstStyle/>
                    <a:p>
                      <a:r>
                        <a:rPr lang="en-US" sz="1800" dirty="0"/>
                        <a:t>Sandeep Shah, Vineeth Agarwal, Devendra Chauhan</a:t>
                      </a:r>
                    </a:p>
                  </a:txBody>
                  <a:tcPr/>
                </a:tc>
                <a:tc>
                  <a:txBody>
                    <a:bodyPr/>
                    <a:lstStyle/>
                    <a:p>
                      <a:r>
                        <a:rPr lang="en-US" sz="1800" dirty="0"/>
                        <a:t>SDN-R, Config DB</a:t>
                      </a:r>
                    </a:p>
                  </a:txBody>
                  <a:tcPr/>
                </a:tc>
                <a:extLst>
                  <a:ext uri="{0D108BD9-81ED-4DB2-BD59-A6C34878D82A}">
                    <a16:rowId xmlns:a16="http://schemas.microsoft.com/office/drawing/2014/main" xmlns="" val="2693685332"/>
                  </a:ext>
                </a:extLst>
              </a:tr>
              <a:tr h="382493">
                <a:tc>
                  <a:txBody>
                    <a:bodyPr/>
                    <a:lstStyle/>
                    <a:p>
                      <a:r>
                        <a:rPr lang="en-US" sz="1800" dirty="0"/>
                        <a:t>Lumina Networks</a:t>
                      </a:r>
                    </a:p>
                  </a:txBody>
                  <a:tcPr/>
                </a:tc>
                <a:tc>
                  <a:txBody>
                    <a:bodyPr/>
                    <a:lstStyle/>
                    <a:p>
                      <a:r>
                        <a:rPr lang="en-US" sz="1800" dirty="0"/>
                        <a:t>Jeff Hartley</a:t>
                      </a:r>
                    </a:p>
                  </a:txBody>
                  <a:tcPr/>
                </a:tc>
                <a:tc>
                  <a:txBody>
                    <a:bodyPr/>
                    <a:lstStyle/>
                    <a:p>
                      <a:r>
                        <a:rPr lang="en-US" sz="1800" dirty="0"/>
                        <a:t>Support for SDN-R</a:t>
                      </a:r>
                    </a:p>
                  </a:txBody>
                  <a:tcPr/>
                </a:tc>
                <a:extLst>
                  <a:ext uri="{0D108BD9-81ED-4DB2-BD59-A6C34878D82A}">
                    <a16:rowId xmlns:a16="http://schemas.microsoft.com/office/drawing/2014/main" xmlns="" val="382151967"/>
                  </a:ext>
                </a:extLst>
              </a:tr>
              <a:tr h="970943">
                <a:tc>
                  <a:txBody>
                    <a:bodyPr/>
                    <a:lstStyle/>
                    <a:p>
                      <a:r>
                        <a:rPr lang="en-US" sz="1800" dirty="0"/>
                        <a:t>Wipro</a:t>
                      </a:r>
                    </a:p>
                  </a:txBody>
                  <a:tcPr/>
                </a:tc>
                <a:tc>
                  <a:txBody>
                    <a:bodyPr/>
                    <a:lstStyle/>
                    <a:p>
                      <a:r>
                        <a:rPr lang="en-US" sz="1800" dirty="0"/>
                        <a:t>Swaminathan S, Saravanan A, Krishna Moorthy, </a:t>
                      </a:r>
                      <a:r>
                        <a:rPr lang="en-US" sz="1800" dirty="0" smtClean="0"/>
                        <a:t/>
                      </a:r>
                      <a:br>
                        <a:rPr lang="en-US" sz="1800" dirty="0" smtClean="0"/>
                      </a:br>
                      <a:r>
                        <a:rPr lang="en-US" sz="1800" dirty="0" smtClean="0"/>
                        <a:t>Mehreen </a:t>
                      </a:r>
                      <a:r>
                        <a:rPr lang="en-US" sz="1800" dirty="0"/>
                        <a:t>K, Ramya R, Phunith Kumar, Ramesh R</a:t>
                      </a:r>
                    </a:p>
                  </a:txBody>
                  <a:tcPr/>
                </a:tc>
                <a:tc>
                  <a:txBody>
                    <a:bodyPr/>
                    <a:lstStyle/>
                    <a:p>
                      <a:r>
                        <a:rPr lang="en-US" sz="1800" dirty="0"/>
                        <a:t>Policy, PCI-Handler Microservice, </a:t>
                      </a:r>
                      <a:r>
                        <a:rPr lang="en-US" sz="1800" dirty="0" smtClean="0"/>
                        <a:t/>
                      </a:r>
                      <a:br>
                        <a:rPr lang="en-US" sz="1800" dirty="0" smtClean="0"/>
                      </a:br>
                      <a:r>
                        <a:rPr lang="en-US" sz="1800" dirty="0" smtClean="0"/>
                        <a:t>RAN-Sim</a:t>
                      </a:r>
                      <a:r>
                        <a:rPr lang="en-US" sz="1800" dirty="0"/>
                        <a:t>, RAN-Sim GUI, </a:t>
                      </a:r>
                      <a:r>
                        <a:rPr lang="en-US" sz="1800" dirty="0" smtClean="0"/>
                        <a:t/>
                      </a:r>
                      <a:br>
                        <a:rPr lang="en-US" sz="1800" dirty="0" smtClean="0"/>
                      </a:br>
                      <a:r>
                        <a:rPr lang="en-US" sz="1800" dirty="0" smtClean="0"/>
                        <a:t>Honeycomb </a:t>
                      </a:r>
                      <a:r>
                        <a:rPr lang="en-US" sz="1800" dirty="0"/>
                        <a:t>enhancements</a:t>
                      </a:r>
                    </a:p>
                  </a:txBody>
                  <a:tcPr/>
                </a:tc>
                <a:extLst>
                  <a:ext uri="{0D108BD9-81ED-4DB2-BD59-A6C34878D82A}">
                    <a16:rowId xmlns:a16="http://schemas.microsoft.com/office/drawing/2014/main" xmlns="" val="1387524825"/>
                  </a:ext>
                </a:extLst>
              </a:tr>
            </a:tbl>
          </a:graphicData>
        </a:graphic>
      </p:graphicFrame>
    </p:spTree>
    <p:extLst>
      <p:ext uri="{BB962C8B-B14F-4D97-AF65-F5344CB8AC3E}">
        <p14:creationId xmlns:p14="http://schemas.microsoft.com/office/powerpoint/2010/main" val="1945500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3A3E2DD-0738-4A7C-81ED-6565AC27D233}"/>
              </a:ext>
            </a:extLst>
          </p:cNvPr>
          <p:cNvSpPr txBox="1"/>
          <p:nvPr/>
        </p:nvSpPr>
        <p:spPr>
          <a:xfrm>
            <a:off x="457430" y="3478877"/>
            <a:ext cx="8825173" cy="923330"/>
          </a:xfrm>
          <a:prstGeom prst="rect">
            <a:avLst/>
          </a:prstGeom>
          <a:noFill/>
        </p:spPr>
        <p:txBody>
          <a:bodyPr wrap="none" rtlCol="0">
            <a:spAutoFit/>
          </a:bodyPr>
          <a:lstStyle/>
          <a:p>
            <a:r>
              <a:rPr lang="en-US" sz="5400" dirty="0">
                <a:solidFill>
                  <a:schemeClr val="bg1"/>
                </a:solidFill>
              </a:rPr>
              <a:t>ONAP Wireless Lab Installation</a:t>
            </a:r>
          </a:p>
        </p:txBody>
      </p:sp>
    </p:spTree>
    <p:extLst>
      <p:ext uri="{BB962C8B-B14F-4D97-AF65-F5344CB8AC3E}">
        <p14:creationId xmlns:p14="http://schemas.microsoft.com/office/powerpoint/2010/main" val="3573887273"/>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F98E99CB-9184-4E85-BC90-973E56F47FD6}"/>
              </a:ext>
            </a:extLst>
          </p:cNvPr>
          <p:cNvSpPr>
            <a:spLocks noGrp="1"/>
          </p:cNvSpPr>
          <p:nvPr>
            <p:ph type="sldNum" sz="quarter" idx="11"/>
          </p:nvPr>
        </p:nvSpPr>
        <p:spPr/>
        <p:txBody>
          <a:bodyPr/>
          <a:lstStyle/>
          <a:p>
            <a:fld id="{12CB907E-C602-C34B-93F7-CA9E40714286}" type="slidenum">
              <a:rPr lang="en-US" smtClean="0">
                <a:solidFill>
                  <a:prstClr val="black">
                    <a:alpha val="50000"/>
                  </a:prstClr>
                </a:solidFill>
              </a:rPr>
              <a:pPr/>
              <a:t>19</a:t>
            </a:fld>
            <a:r>
              <a:rPr lang="en-US" dirty="0">
                <a:solidFill>
                  <a:prstClr val="black">
                    <a:alpha val="50000"/>
                  </a:prstClr>
                </a:solidFill>
              </a:rPr>
              <a:t> </a:t>
            </a:r>
          </a:p>
        </p:txBody>
      </p:sp>
      <p:sp>
        <p:nvSpPr>
          <p:cNvPr id="3" name="Title 2">
            <a:extLst>
              <a:ext uri="{FF2B5EF4-FFF2-40B4-BE49-F238E27FC236}">
                <a16:creationId xmlns:a16="http://schemas.microsoft.com/office/drawing/2014/main" xmlns="" id="{8AB2B297-104F-4FEB-87A5-3FBE23663037}"/>
              </a:ext>
            </a:extLst>
          </p:cNvPr>
          <p:cNvSpPr>
            <a:spLocks noGrp="1"/>
          </p:cNvSpPr>
          <p:nvPr>
            <p:ph type="title"/>
          </p:nvPr>
        </p:nvSpPr>
        <p:spPr/>
        <p:txBody>
          <a:bodyPr>
            <a:normAutofit fontScale="90000"/>
          </a:bodyPr>
          <a:lstStyle/>
          <a:p>
            <a:r>
              <a:rPr lang="en-US" dirty="0"/>
              <a:t>WINLAB at Rutgers University</a:t>
            </a:r>
          </a:p>
        </p:txBody>
      </p:sp>
      <p:pic>
        <p:nvPicPr>
          <p:cNvPr id="5" name="Picture 3" descr="OrbitBldg">
            <a:extLst>
              <a:ext uri="{FF2B5EF4-FFF2-40B4-BE49-F238E27FC236}">
                <a16:creationId xmlns:a16="http://schemas.microsoft.com/office/drawing/2014/main" xmlns="" id="{386D70E7-E0BA-4AC1-836A-52CBC21055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94359" y="1013268"/>
            <a:ext cx="2537557" cy="1598386"/>
          </a:xfrm>
          <a:prstGeom prst="rect">
            <a:avLst/>
          </a:prstGeom>
        </p:spPr>
      </p:pic>
      <p:sp>
        <p:nvSpPr>
          <p:cNvPr id="7" name="Text Box 7">
            <a:extLst>
              <a:ext uri="{FF2B5EF4-FFF2-40B4-BE49-F238E27FC236}">
                <a16:creationId xmlns:a16="http://schemas.microsoft.com/office/drawing/2014/main" xmlns="" id="{379EE7AE-353E-4DEC-80F4-939ED12C11B0}"/>
              </a:ext>
            </a:extLst>
          </p:cNvPr>
          <p:cNvSpPr txBox="1">
            <a:spLocks noChangeArrowheads="1"/>
          </p:cNvSpPr>
          <p:nvPr/>
        </p:nvSpPr>
        <p:spPr bwMode="auto">
          <a:xfrm>
            <a:off x="594360" y="2580776"/>
            <a:ext cx="24384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kumimoji="1" sz="900" b="1">
                <a:solidFill>
                  <a:schemeClr val="tx1"/>
                </a:solidFill>
                <a:latin typeface="Arial" charset="0"/>
              </a:defRPr>
            </a:lvl1pPr>
            <a:lvl2pPr marL="742950" indent="-285750">
              <a:defRPr kumimoji="1" sz="900" b="1">
                <a:solidFill>
                  <a:schemeClr val="tx1"/>
                </a:solidFill>
                <a:latin typeface="Arial" charset="0"/>
              </a:defRPr>
            </a:lvl2pPr>
            <a:lvl3pPr marL="1143000" indent="-228600">
              <a:defRPr kumimoji="1" sz="900" b="1">
                <a:solidFill>
                  <a:schemeClr val="tx1"/>
                </a:solidFill>
                <a:latin typeface="Arial" charset="0"/>
              </a:defRPr>
            </a:lvl3pPr>
            <a:lvl4pPr marL="1600200" indent="-228600">
              <a:defRPr kumimoji="1" sz="900" b="1">
                <a:solidFill>
                  <a:schemeClr val="tx1"/>
                </a:solidFill>
                <a:latin typeface="Arial" charset="0"/>
              </a:defRPr>
            </a:lvl4pPr>
            <a:lvl5pPr marL="2057400" indent="-228600">
              <a:defRPr kumimoji="1" sz="900" b="1">
                <a:solidFill>
                  <a:schemeClr val="tx1"/>
                </a:solidFill>
                <a:latin typeface="Arial" charset="0"/>
              </a:defRPr>
            </a:lvl5pPr>
            <a:lvl6pPr marL="2514600" indent="-228600" algn="ctr" eaLnBrk="0" fontAlgn="base" hangingPunct="0">
              <a:lnSpc>
                <a:spcPct val="85000"/>
              </a:lnSpc>
              <a:spcBef>
                <a:spcPct val="20000"/>
              </a:spcBef>
              <a:spcAft>
                <a:spcPct val="0"/>
              </a:spcAft>
              <a:defRPr kumimoji="1" sz="900" b="1">
                <a:solidFill>
                  <a:schemeClr val="tx1"/>
                </a:solidFill>
                <a:latin typeface="Arial" charset="0"/>
              </a:defRPr>
            </a:lvl6pPr>
            <a:lvl7pPr marL="2971800" indent="-228600" algn="ctr" eaLnBrk="0" fontAlgn="base" hangingPunct="0">
              <a:lnSpc>
                <a:spcPct val="85000"/>
              </a:lnSpc>
              <a:spcBef>
                <a:spcPct val="20000"/>
              </a:spcBef>
              <a:spcAft>
                <a:spcPct val="0"/>
              </a:spcAft>
              <a:defRPr kumimoji="1" sz="900" b="1">
                <a:solidFill>
                  <a:schemeClr val="tx1"/>
                </a:solidFill>
                <a:latin typeface="Arial" charset="0"/>
              </a:defRPr>
            </a:lvl7pPr>
            <a:lvl8pPr marL="3429000" indent="-228600" algn="ctr" eaLnBrk="0" fontAlgn="base" hangingPunct="0">
              <a:lnSpc>
                <a:spcPct val="85000"/>
              </a:lnSpc>
              <a:spcBef>
                <a:spcPct val="20000"/>
              </a:spcBef>
              <a:spcAft>
                <a:spcPct val="0"/>
              </a:spcAft>
              <a:defRPr kumimoji="1" sz="900" b="1">
                <a:solidFill>
                  <a:schemeClr val="tx1"/>
                </a:solidFill>
                <a:latin typeface="Arial" charset="0"/>
              </a:defRPr>
            </a:lvl8pPr>
            <a:lvl9pPr marL="3886200" indent="-228600" algn="ctr" eaLnBrk="0" fontAlgn="base" hangingPunct="0">
              <a:lnSpc>
                <a:spcPct val="85000"/>
              </a:lnSpc>
              <a:spcBef>
                <a:spcPct val="20000"/>
              </a:spcBef>
              <a:spcAft>
                <a:spcPct val="0"/>
              </a:spcAft>
              <a:defRPr kumimoji="1" sz="900" b="1">
                <a:solidFill>
                  <a:schemeClr val="tx1"/>
                </a:solidFill>
                <a:latin typeface="Arial" charset="0"/>
              </a:defRPr>
            </a:lvl9pPr>
          </a:lstStyle>
          <a:p>
            <a:pPr algn="ctr"/>
            <a:r>
              <a:rPr lang="en-US" sz="1200" dirty="0">
                <a:solidFill>
                  <a:prstClr val="black"/>
                </a:solidFill>
              </a:rPr>
              <a:t>WINLAB Tech Center Facility</a:t>
            </a:r>
          </a:p>
        </p:txBody>
      </p:sp>
      <p:sp>
        <p:nvSpPr>
          <p:cNvPr id="8" name="Rectangle 3">
            <a:extLst>
              <a:ext uri="{FF2B5EF4-FFF2-40B4-BE49-F238E27FC236}">
                <a16:creationId xmlns:a16="http://schemas.microsoft.com/office/drawing/2014/main" xmlns="" id="{83D68550-491B-47D2-8ACA-E974A1B36854}"/>
              </a:ext>
            </a:extLst>
          </p:cNvPr>
          <p:cNvSpPr>
            <a:spLocks noChangeArrowheads="1"/>
          </p:cNvSpPr>
          <p:nvPr/>
        </p:nvSpPr>
        <p:spPr bwMode="auto">
          <a:xfrm>
            <a:off x="3584825" y="1213876"/>
            <a:ext cx="4631754" cy="1482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Clr>
                <a:srgbClr val="E7E6E6"/>
              </a:buClr>
              <a:buSzPct val="75000"/>
            </a:pPr>
            <a:r>
              <a:rPr lang="en-US" sz="2000" dirty="0">
                <a:solidFill>
                  <a:prstClr val="black"/>
                </a:solidFill>
              </a:rPr>
              <a:t>WINLAB founded in 1989 as a collaborative</a:t>
            </a:r>
          </a:p>
          <a:p>
            <a:pPr>
              <a:buClr>
                <a:srgbClr val="E7E6E6"/>
              </a:buClr>
              <a:buSzPct val="75000"/>
            </a:pPr>
            <a:r>
              <a:rPr lang="en-US" sz="2000" dirty="0">
                <a:solidFill>
                  <a:prstClr val="black"/>
                </a:solidFill>
              </a:rPr>
              <a:t>industry-university research center with</a:t>
            </a:r>
          </a:p>
          <a:p>
            <a:pPr>
              <a:buClr>
                <a:srgbClr val="E7E6E6"/>
              </a:buClr>
              <a:buSzPct val="75000"/>
            </a:pPr>
            <a:r>
              <a:rPr lang="en-US" sz="2000" dirty="0">
                <a:solidFill>
                  <a:prstClr val="black"/>
                </a:solidFill>
              </a:rPr>
              <a:t>specialized focus on wireless networking</a:t>
            </a:r>
          </a:p>
        </p:txBody>
      </p:sp>
      <p:sp>
        <p:nvSpPr>
          <p:cNvPr id="9" name="Rectangle 3">
            <a:extLst>
              <a:ext uri="{FF2B5EF4-FFF2-40B4-BE49-F238E27FC236}">
                <a16:creationId xmlns:a16="http://schemas.microsoft.com/office/drawing/2014/main" xmlns="" id="{CD7F6586-5C39-443E-96E1-80E9984D6425}"/>
              </a:ext>
            </a:extLst>
          </p:cNvPr>
          <p:cNvSpPr>
            <a:spLocks noChangeArrowheads="1"/>
          </p:cNvSpPr>
          <p:nvPr/>
        </p:nvSpPr>
        <p:spPr bwMode="auto">
          <a:xfrm>
            <a:off x="8228229" y="2208202"/>
            <a:ext cx="3742372" cy="69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Aft>
                <a:spcPct val="20000"/>
              </a:spcAft>
              <a:buClr>
                <a:srgbClr val="ED7D31"/>
              </a:buClr>
              <a:buSzPct val="80000"/>
            </a:pPr>
            <a:r>
              <a:rPr lang="en-US" sz="1200" dirty="0">
                <a:solidFill>
                  <a:prstClr val="black"/>
                </a:solidFill>
              </a:rPr>
              <a:t>~25 faculty/staff, most from the ECE and CS departments at Rutgers</a:t>
            </a:r>
          </a:p>
          <a:p>
            <a:pPr>
              <a:spcAft>
                <a:spcPct val="20000"/>
              </a:spcAft>
              <a:buClr>
                <a:srgbClr val="ED7D31"/>
              </a:buClr>
              <a:buSzPct val="80000"/>
            </a:pPr>
            <a:r>
              <a:rPr lang="en-US" sz="1200" dirty="0">
                <a:solidFill>
                  <a:prstClr val="black"/>
                </a:solidFill>
              </a:rPr>
              <a:t>~40-50 grad students (80% PhD, 20% MS)</a:t>
            </a:r>
            <a:endParaRPr lang="en-US" dirty="0">
              <a:solidFill>
                <a:prstClr val="black"/>
              </a:solidFill>
            </a:endParaRPr>
          </a:p>
        </p:txBody>
      </p:sp>
      <p:pic>
        <p:nvPicPr>
          <p:cNvPr id="10" name="Picture 9">
            <a:extLst>
              <a:ext uri="{FF2B5EF4-FFF2-40B4-BE49-F238E27FC236}">
                <a16:creationId xmlns:a16="http://schemas.microsoft.com/office/drawing/2014/main" xmlns="" id="{7D654297-CE5F-4AED-8F68-73137445A1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1373" y="1010815"/>
            <a:ext cx="2616085" cy="1246361"/>
          </a:xfrm>
          <a:prstGeom prst="rect">
            <a:avLst/>
          </a:prstGeom>
        </p:spPr>
      </p:pic>
      <p:grpSp>
        <p:nvGrpSpPr>
          <p:cNvPr id="36" name="Group 35">
            <a:extLst>
              <a:ext uri="{FF2B5EF4-FFF2-40B4-BE49-F238E27FC236}">
                <a16:creationId xmlns:a16="http://schemas.microsoft.com/office/drawing/2014/main" xmlns="" id="{13123011-7A93-4ED0-A316-A531899D37BE}"/>
              </a:ext>
            </a:extLst>
          </p:cNvPr>
          <p:cNvGrpSpPr/>
          <p:nvPr/>
        </p:nvGrpSpPr>
        <p:grpSpPr>
          <a:xfrm>
            <a:off x="318492" y="3721221"/>
            <a:ext cx="1579343" cy="1527973"/>
            <a:chOff x="318492" y="3921637"/>
            <a:chExt cx="1579343" cy="1527973"/>
          </a:xfrm>
        </p:grpSpPr>
        <p:pic>
          <p:nvPicPr>
            <p:cNvPr id="20" name="Picture 19">
              <a:extLst>
                <a:ext uri="{FF2B5EF4-FFF2-40B4-BE49-F238E27FC236}">
                  <a16:creationId xmlns:a16="http://schemas.microsoft.com/office/drawing/2014/main" xmlns="" id="{8E287BA3-40A1-4E97-89B5-2AB94AE1BC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499" y="3921637"/>
              <a:ext cx="1227329" cy="1227329"/>
            </a:xfrm>
            <a:prstGeom prst="rect">
              <a:avLst/>
            </a:prstGeom>
          </p:spPr>
        </p:pic>
        <p:sp>
          <p:nvSpPr>
            <p:cNvPr id="21" name="TextBox 20">
              <a:extLst>
                <a:ext uri="{FF2B5EF4-FFF2-40B4-BE49-F238E27FC236}">
                  <a16:creationId xmlns:a16="http://schemas.microsoft.com/office/drawing/2014/main" xmlns="" id="{253DE77D-5A73-463A-9D6B-26FB3B7D7658}"/>
                </a:ext>
              </a:extLst>
            </p:cNvPr>
            <p:cNvSpPr txBox="1"/>
            <p:nvPr/>
          </p:nvSpPr>
          <p:spPr>
            <a:xfrm>
              <a:off x="318492" y="5172611"/>
              <a:ext cx="1579343" cy="276999"/>
            </a:xfrm>
            <a:prstGeom prst="rect">
              <a:avLst/>
            </a:prstGeom>
            <a:noFill/>
          </p:spPr>
          <p:txBody>
            <a:bodyPr wrap="none" rtlCol="0">
              <a:spAutoFit/>
            </a:bodyPr>
            <a:lstStyle/>
            <a:p>
              <a:r>
                <a:rPr lang="en-US" sz="1200" b="1" i="1" dirty="0">
                  <a:solidFill>
                    <a:srgbClr val="C00000"/>
                  </a:solidFill>
                </a:rPr>
                <a:t>Low Power IoT Device</a:t>
              </a:r>
            </a:p>
          </p:txBody>
        </p:sp>
      </p:grpSp>
      <p:grpSp>
        <p:nvGrpSpPr>
          <p:cNvPr id="38" name="Group 37">
            <a:extLst>
              <a:ext uri="{FF2B5EF4-FFF2-40B4-BE49-F238E27FC236}">
                <a16:creationId xmlns:a16="http://schemas.microsoft.com/office/drawing/2014/main" xmlns="" id="{C0F74577-3AB4-4D9D-8020-0055AB19C6E6}"/>
              </a:ext>
            </a:extLst>
          </p:cNvPr>
          <p:cNvGrpSpPr/>
          <p:nvPr/>
        </p:nvGrpSpPr>
        <p:grpSpPr>
          <a:xfrm>
            <a:off x="5487512" y="3706962"/>
            <a:ext cx="1819216" cy="1542232"/>
            <a:chOff x="5278363" y="3907378"/>
            <a:chExt cx="1819216" cy="1542232"/>
          </a:xfrm>
        </p:grpSpPr>
        <p:pic>
          <p:nvPicPr>
            <p:cNvPr id="6" name="Picture 1416" descr="115-1572_IMG">
              <a:extLst>
                <a:ext uri="{FF2B5EF4-FFF2-40B4-BE49-F238E27FC236}">
                  <a16:creationId xmlns:a16="http://schemas.microsoft.com/office/drawing/2014/main" xmlns="" id="{C82FB4D2-8B8C-4D0B-9BE6-70659803EAD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16131" y="3907378"/>
              <a:ext cx="1743681" cy="1227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a:extLst>
                <a:ext uri="{FF2B5EF4-FFF2-40B4-BE49-F238E27FC236}">
                  <a16:creationId xmlns:a16="http://schemas.microsoft.com/office/drawing/2014/main" xmlns="" id="{7F7EBA33-DB69-4418-98C3-E5B603EAB25E}"/>
                </a:ext>
              </a:extLst>
            </p:cNvPr>
            <p:cNvSpPr txBox="1"/>
            <p:nvPr/>
          </p:nvSpPr>
          <p:spPr>
            <a:xfrm>
              <a:off x="5278363" y="5172611"/>
              <a:ext cx="1819216" cy="276999"/>
            </a:xfrm>
            <a:prstGeom prst="rect">
              <a:avLst/>
            </a:prstGeom>
            <a:noFill/>
          </p:spPr>
          <p:txBody>
            <a:bodyPr wrap="none" rtlCol="0">
              <a:spAutoFit/>
            </a:bodyPr>
            <a:lstStyle/>
            <a:p>
              <a:r>
                <a:rPr lang="en-US" sz="1200" b="1" i="1" dirty="0">
                  <a:solidFill>
                    <a:srgbClr val="C00000"/>
                  </a:solidFill>
                </a:rPr>
                <a:t>ORBIT Radio Grid Testbed</a:t>
              </a:r>
            </a:p>
          </p:txBody>
        </p:sp>
      </p:grpSp>
      <p:grpSp>
        <p:nvGrpSpPr>
          <p:cNvPr id="41" name="Group 40">
            <a:extLst>
              <a:ext uri="{FF2B5EF4-FFF2-40B4-BE49-F238E27FC236}">
                <a16:creationId xmlns:a16="http://schemas.microsoft.com/office/drawing/2014/main" xmlns="" id="{93DE9740-4A84-444F-AF62-DA27D3107900}"/>
              </a:ext>
            </a:extLst>
          </p:cNvPr>
          <p:cNvGrpSpPr/>
          <p:nvPr/>
        </p:nvGrpSpPr>
        <p:grpSpPr>
          <a:xfrm>
            <a:off x="10640145" y="3668839"/>
            <a:ext cx="1119217" cy="1580355"/>
            <a:chOff x="10477307" y="3869255"/>
            <a:chExt cx="1119217" cy="1580355"/>
          </a:xfrm>
        </p:grpSpPr>
        <p:sp>
          <p:nvSpPr>
            <p:cNvPr id="24" name="TextBox 23">
              <a:extLst>
                <a:ext uri="{FF2B5EF4-FFF2-40B4-BE49-F238E27FC236}">
                  <a16:creationId xmlns:a16="http://schemas.microsoft.com/office/drawing/2014/main" xmlns="" id="{C74E5873-AD04-44D1-8004-B5074C4BC91D}"/>
                </a:ext>
              </a:extLst>
            </p:cNvPr>
            <p:cNvSpPr txBox="1"/>
            <p:nvPr/>
          </p:nvSpPr>
          <p:spPr>
            <a:xfrm>
              <a:off x="10477307" y="5172611"/>
              <a:ext cx="1119217" cy="276999"/>
            </a:xfrm>
            <a:prstGeom prst="rect">
              <a:avLst/>
            </a:prstGeom>
            <a:noFill/>
          </p:spPr>
          <p:txBody>
            <a:bodyPr wrap="none" rtlCol="0">
              <a:spAutoFit/>
            </a:bodyPr>
            <a:lstStyle/>
            <a:p>
              <a:r>
                <a:rPr lang="en-US" sz="1200" b="1" i="1" dirty="0">
                  <a:solidFill>
                    <a:srgbClr val="C00000"/>
                  </a:solidFill>
                </a:rPr>
                <a:t>CloudLab Rack</a:t>
              </a:r>
            </a:p>
          </p:txBody>
        </p:sp>
        <p:pic>
          <p:nvPicPr>
            <p:cNvPr id="25" name="Picture 24">
              <a:extLst>
                <a:ext uri="{FF2B5EF4-FFF2-40B4-BE49-F238E27FC236}">
                  <a16:creationId xmlns:a16="http://schemas.microsoft.com/office/drawing/2014/main" xmlns="" id="{48CD9D8B-AC16-4BE7-B5C6-A0FFDE749CE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9184" y="3869255"/>
              <a:ext cx="555463" cy="1275766"/>
            </a:xfrm>
            <a:prstGeom prst="rect">
              <a:avLst/>
            </a:prstGeom>
          </p:spPr>
        </p:pic>
      </p:grpSp>
      <p:grpSp>
        <p:nvGrpSpPr>
          <p:cNvPr id="40" name="Group 39">
            <a:extLst>
              <a:ext uri="{FF2B5EF4-FFF2-40B4-BE49-F238E27FC236}">
                <a16:creationId xmlns:a16="http://schemas.microsoft.com/office/drawing/2014/main" xmlns="" id="{EB77E2D4-FB38-4668-96C6-682F4533A102}"/>
              </a:ext>
            </a:extLst>
          </p:cNvPr>
          <p:cNvGrpSpPr/>
          <p:nvPr/>
        </p:nvGrpSpPr>
        <p:grpSpPr>
          <a:xfrm>
            <a:off x="8705149" y="3668840"/>
            <a:ext cx="1656736" cy="1580354"/>
            <a:chOff x="8994603" y="3869256"/>
            <a:chExt cx="1656736" cy="1580354"/>
          </a:xfrm>
        </p:grpSpPr>
        <p:sp>
          <p:nvSpPr>
            <p:cNvPr id="26" name="TextBox 25">
              <a:extLst>
                <a:ext uri="{FF2B5EF4-FFF2-40B4-BE49-F238E27FC236}">
                  <a16:creationId xmlns:a16="http://schemas.microsoft.com/office/drawing/2014/main" xmlns="" id="{7BFAE79D-D5DF-4C22-B9FB-0F82FBC7E5E4}"/>
                </a:ext>
              </a:extLst>
            </p:cNvPr>
            <p:cNvSpPr txBox="1"/>
            <p:nvPr/>
          </p:nvSpPr>
          <p:spPr>
            <a:xfrm>
              <a:off x="9595184" y="5172611"/>
              <a:ext cx="455574" cy="276999"/>
            </a:xfrm>
            <a:prstGeom prst="rect">
              <a:avLst/>
            </a:prstGeom>
            <a:noFill/>
          </p:spPr>
          <p:txBody>
            <a:bodyPr wrap="none" rtlCol="0">
              <a:spAutoFit/>
            </a:bodyPr>
            <a:lstStyle/>
            <a:p>
              <a:r>
                <a:rPr lang="en-US" sz="1200" b="1" i="1" dirty="0">
                  <a:solidFill>
                    <a:srgbClr val="C00000"/>
                  </a:solidFill>
                </a:rPr>
                <a:t>SDN</a:t>
              </a:r>
            </a:p>
          </p:txBody>
        </p:sp>
        <p:pic>
          <p:nvPicPr>
            <p:cNvPr id="27" name="Picture 26">
              <a:extLst>
                <a:ext uri="{FF2B5EF4-FFF2-40B4-BE49-F238E27FC236}">
                  <a16:creationId xmlns:a16="http://schemas.microsoft.com/office/drawing/2014/main" xmlns="" id="{651EEDFE-949B-4812-A5CF-26B204D211D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94603" y="3869256"/>
              <a:ext cx="1656736" cy="1242552"/>
            </a:xfrm>
            <a:prstGeom prst="rect">
              <a:avLst/>
            </a:prstGeom>
          </p:spPr>
        </p:pic>
      </p:grpSp>
      <p:grpSp>
        <p:nvGrpSpPr>
          <p:cNvPr id="35" name="Group 34">
            <a:extLst>
              <a:ext uri="{FF2B5EF4-FFF2-40B4-BE49-F238E27FC236}">
                <a16:creationId xmlns:a16="http://schemas.microsoft.com/office/drawing/2014/main" xmlns="" id="{9701FBD1-00E9-4C91-992E-1F7C1CF0B087}"/>
              </a:ext>
            </a:extLst>
          </p:cNvPr>
          <p:cNvGrpSpPr/>
          <p:nvPr/>
        </p:nvGrpSpPr>
        <p:grpSpPr>
          <a:xfrm>
            <a:off x="2176097" y="3721718"/>
            <a:ext cx="1157689" cy="1527476"/>
            <a:chOff x="2454078" y="3922134"/>
            <a:chExt cx="1157689" cy="1527476"/>
          </a:xfrm>
        </p:grpSpPr>
        <p:pic>
          <p:nvPicPr>
            <p:cNvPr id="29" name="Picture 28">
              <a:extLst>
                <a:ext uri="{FF2B5EF4-FFF2-40B4-BE49-F238E27FC236}">
                  <a16:creationId xmlns:a16="http://schemas.microsoft.com/office/drawing/2014/main" xmlns="" id="{F23D0338-5C3A-401C-9595-52E71FDDFC0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92599" y="3922134"/>
              <a:ext cx="880647" cy="1213091"/>
            </a:xfrm>
            <a:prstGeom prst="rect">
              <a:avLst/>
            </a:prstGeom>
          </p:spPr>
        </p:pic>
        <p:sp>
          <p:nvSpPr>
            <p:cNvPr id="30" name="TextBox 29">
              <a:extLst>
                <a:ext uri="{FF2B5EF4-FFF2-40B4-BE49-F238E27FC236}">
                  <a16:creationId xmlns:a16="http://schemas.microsoft.com/office/drawing/2014/main" xmlns="" id="{6B5D3E80-3FDD-44DD-9F3D-0164E89CF448}"/>
                </a:ext>
              </a:extLst>
            </p:cNvPr>
            <p:cNvSpPr txBox="1"/>
            <p:nvPr/>
          </p:nvSpPr>
          <p:spPr>
            <a:xfrm>
              <a:off x="2454078" y="5172611"/>
              <a:ext cx="1157689" cy="276999"/>
            </a:xfrm>
            <a:prstGeom prst="rect">
              <a:avLst/>
            </a:prstGeom>
            <a:noFill/>
          </p:spPr>
          <p:txBody>
            <a:bodyPr wrap="none" rtlCol="0">
              <a:spAutoFit/>
            </a:bodyPr>
            <a:lstStyle/>
            <a:p>
              <a:r>
                <a:rPr lang="en-US" sz="1200" b="1" i="1" dirty="0">
                  <a:solidFill>
                    <a:srgbClr val="C00000"/>
                  </a:solidFill>
                </a:rPr>
                <a:t>Massive MIMO</a:t>
              </a:r>
            </a:p>
          </p:txBody>
        </p:sp>
      </p:grpSp>
      <p:grpSp>
        <p:nvGrpSpPr>
          <p:cNvPr id="37" name="Group 36">
            <a:extLst>
              <a:ext uri="{FF2B5EF4-FFF2-40B4-BE49-F238E27FC236}">
                <a16:creationId xmlns:a16="http://schemas.microsoft.com/office/drawing/2014/main" xmlns="" id="{C73AC876-A318-4E83-B997-E525EE0B73EF}"/>
              </a:ext>
            </a:extLst>
          </p:cNvPr>
          <p:cNvGrpSpPr/>
          <p:nvPr/>
        </p:nvGrpSpPr>
        <p:grpSpPr>
          <a:xfrm>
            <a:off x="3612048" y="3713489"/>
            <a:ext cx="1597202" cy="1535705"/>
            <a:chOff x="3578940" y="3913905"/>
            <a:chExt cx="1597202" cy="1535705"/>
          </a:xfrm>
        </p:grpSpPr>
        <p:sp>
          <p:nvSpPr>
            <p:cNvPr id="28" name="TextBox 27">
              <a:extLst>
                <a:ext uri="{FF2B5EF4-FFF2-40B4-BE49-F238E27FC236}">
                  <a16:creationId xmlns:a16="http://schemas.microsoft.com/office/drawing/2014/main" xmlns="" id="{CF5745B7-4938-479E-8075-1E11C7937000}"/>
                </a:ext>
              </a:extLst>
            </p:cNvPr>
            <p:cNvSpPr txBox="1"/>
            <p:nvPr/>
          </p:nvSpPr>
          <p:spPr>
            <a:xfrm>
              <a:off x="4156968" y="5172611"/>
              <a:ext cx="441146" cy="276999"/>
            </a:xfrm>
            <a:prstGeom prst="rect">
              <a:avLst/>
            </a:prstGeom>
            <a:noFill/>
          </p:spPr>
          <p:txBody>
            <a:bodyPr wrap="none" rtlCol="0">
              <a:spAutoFit/>
            </a:bodyPr>
            <a:lstStyle/>
            <a:p>
              <a:r>
                <a:rPr lang="en-US" sz="1200" b="1" i="1" dirty="0">
                  <a:solidFill>
                    <a:srgbClr val="C00000"/>
                  </a:solidFill>
                </a:rPr>
                <a:t>SDR</a:t>
              </a:r>
            </a:p>
          </p:txBody>
        </p:sp>
        <p:pic>
          <p:nvPicPr>
            <p:cNvPr id="31" name="Picture 2" descr="C:\Users\seskar\Desktop\NodeBS.jpg">
              <a:extLst>
                <a:ext uri="{FF2B5EF4-FFF2-40B4-BE49-F238E27FC236}">
                  <a16:creationId xmlns:a16="http://schemas.microsoft.com/office/drawing/2014/main" xmlns="" id="{1843956C-54ED-44FA-A315-10DCCBC2361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78940" y="3913905"/>
              <a:ext cx="1597202" cy="119790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oup 38">
            <a:extLst>
              <a:ext uri="{FF2B5EF4-FFF2-40B4-BE49-F238E27FC236}">
                <a16:creationId xmlns:a16="http://schemas.microsoft.com/office/drawing/2014/main" xmlns="" id="{54C7BB37-B0DC-41EE-8968-CAD81B727E9A}"/>
              </a:ext>
            </a:extLst>
          </p:cNvPr>
          <p:cNvGrpSpPr/>
          <p:nvPr/>
        </p:nvGrpSpPr>
        <p:grpSpPr>
          <a:xfrm>
            <a:off x="7584990" y="3706962"/>
            <a:ext cx="841897" cy="1542232"/>
            <a:chOff x="7592416" y="3907378"/>
            <a:chExt cx="841897" cy="1542232"/>
          </a:xfrm>
        </p:grpSpPr>
        <p:sp>
          <p:nvSpPr>
            <p:cNvPr id="23" name="TextBox 22">
              <a:extLst>
                <a:ext uri="{FF2B5EF4-FFF2-40B4-BE49-F238E27FC236}">
                  <a16:creationId xmlns:a16="http://schemas.microsoft.com/office/drawing/2014/main" xmlns="" id="{9174D4A4-53C5-4C02-9D5C-5AF523E8F0F0}"/>
                </a:ext>
              </a:extLst>
            </p:cNvPr>
            <p:cNvSpPr txBox="1"/>
            <p:nvPr/>
          </p:nvSpPr>
          <p:spPr>
            <a:xfrm>
              <a:off x="7592416" y="5172611"/>
              <a:ext cx="841897" cy="276999"/>
            </a:xfrm>
            <a:prstGeom prst="rect">
              <a:avLst/>
            </a:prstGeom>
            <a:noFill/>
          </p:spPr>
          <p:txBody>
            <a:bodyPr wrap="none" rtlCol="0">
              <a:spAutoFit/>
            </a:bodyPr>
            <a:lstStyle/>
            <a:p>
              <a:r>
                <a:rPr lang="en-US" sz="1200" b="1" i="1" dirty="0">
                  <a:solidFill>
                    <a:srgbClr val="C00000"/>
                  </a:solidFill>
                </a:rPr>
                <a:t>GENI Rack</a:t>
              </a:r>
            </a:p>
          </p:txBody>
        </p:sp>
        <p:pic>
          <p:nvPicPr>
            <p:cNvPr id="32" name="Picture 3" descr="C:\Users\seskar\AppData\Roaming\Skype\My Skype Received Files\IMG_20151110_120559.jpg">
              <a:extLst>
                <a:ext uri="{FF2B5EF4-FFF2-40B4-BE49-F238E27FC236}">
                  <a16:creationId xmlns:a16="http://schemas.microsoft.com/office/drawing/2014/main" xmlns="" id="{7469CA0B-DCAC-4EAC-A84D-F70D7D375903}"/>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26747" r="22597"/>
            <a:stretch/>
          </p:blipFill>
          <p:spPr bwMode="auto">
            <a:xfrm>
              <a:off x="7777001" y="3907378"/>
              <a:ext cx="472726" cy="1244257"/>
            </a:xfrm>
            <a:prstGeom prst="rect">
              <a:avLst/>
            </a:prstGeom>
            <a:noFill/>
            <a:extLst>
              <a:ext uri="{909E8E84-426E-40DD-AFC4-6F175D3DCCD1}">
                <a14:hiddenFill xmlns:a14="http://schemas.microsoft.com/office/drawing/2010/main">
                  <a:solidFill>
                    <a:srgbClr val="FFFFFF"/>
                  </a:solidFill>
                </a14:hiddenFill>
              </a:ext>
            </a:extLst>
          </p:spPr>
        </p:pic>
      </p:grpSp>
      <p:sp>
        <p:nvSpPr>
          <p:cNvPr id="34" name="TextBox 33">
            <a:extLst>
              <a:ext uri="{FF2B5EF4-FFF2-40B4-BE49-F238E27FC236}">
                <a16:creationId xmlns:a16="http://schemas.microsoft.com/office/drawing/2014/main" xmlns="" id="{2BFDE30F-BEBC-489A-BFE1-9D8BA320E5D5}"/>
              </a:ext>
            </a:extLst>
          </p:cNvPr>
          <p:cNvSpPr txBox="1"/>
          <p:nvPr/>
        </p:nvSpPr>
        <p:spPr>
          <a:xfrm>
            <a:off x="594361" y="2947454"/>
            <a:ext cx="10813098"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prstClr val="black"/>
                </a:solidFill>
              </a:rPr>
              <a:t>Center’s research portfolio spans information theory, radio technology, wireless systems, mobile networks and computing</a:t>
            </a:r>
          </a:p>
          <a:p>
            <a:pPr marL="285750" indent="-285750">
              <a:buFont typeface="Arial" panose="020B0604020202020204" pitchFamily="34" charset="0"/>
              <a:buChar char="•"/>
            </a:pPr>
            <a:r>
              <a:rPr lang="en-US" sz="1600" dirty="0">
                <a:solidFill>
                  <a:prstClr val="black"/>
                </a:solidFill>
              </a:rPr>
              <a:t>Extensive experimental research infrastructure including ORBIT &amp; GENI testbeds, SDR, SDN, …</a:t>
            </a:r>
          </a:p>
        </p:txBody>
      </p:sp>
      <p:sp>
        <p:nvSpPr>
          <p:cNvPr id="42" name="TextBox 41">
            <a:extLst>
              <a:ext uri="{FF2B5EF4-FFF2-40B4-BE49-F238E27FC236}">
                <a16:creationId xmlns:a16="http://schemas.microsoft.com/office/drawing/2014/main" xmlns="" id="{0ED306DF-207B-4F70-A758-FD714A040199}"/>
              </a:ext>
            </a:extLst>
          </p:cNvPr>
          <p:cNvSpPr txBox="1"/>
          <p:nvPr/>
        </p:nvSpPr>
        <p:spPr>
          <a:xfrm>
            <a:off x="640040" y="5461788"/>
            <a:ext cx="11164146" cy="523220"/>
          </a:xfrm>
          <a:prstGeom prst="rect">
            <a:avLst/>
          </a:prstGeom>
          <a:noFill/>
        </p:spPr>
        <p:txBody>
          <a:bodyPr wrap="none" rtlCol="0">
            <a:spAutoFit/>
          </a:bodyPr>
          <a:lstStyle/>
          <a:p>
            <a:r>
              <a:rPr lang="en-US" sz="2800" b="1" dirty="0">
                <a:solidFill>
                  <a:srgbClr val="FF0000"/>
                </a:solidFill>
              </a:rPr>
              <a:t>Selected as an ONAP integration and testing laboratory for North America</a:t>
            </a:r>
          </a:p>
        </p:txBody>
      </p:sp>
    </p:spTree>
    <p:extLst>
      <p:ext uri="{BB962C8B-B14F-4D97-AF65-F5344CB8AC3E}">
        <p14:creationId xmlns:p14="http://schemas.microsoft.com/office/powerpoint/2010/main" val="459539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3"/>
          </p:nvPr>
        </p:nvSpPr>
        <p:spPr/>
        <p:txBody>
          <a:bodyPr/>
          <a:lstStyle/>
          <a:p>
            <a:pPr>
              <a:defRPr/>
            </a:pPr>
            <a:fld id="{F98AD551-1896-6D44-B0B1-213AAAED08DA}" type="slidenum">
              <a:rPr lang="en-US" smtClean="0"/>
              <a:pPr>
                <a:defRPr/>
              </a:pPr>
              <a:t>2</a:t>
            </a:fld>
            <a:r>
              <a:rPr lang="en-US" dirty="0"/>
              <a:t> </a:t>
            </a:r>
          </a:p>
        </p:txBody>
      </p:sp>
      <p:sp>
        <p:nvSpPr>
          <p:cNvPr id="3" name="Title 2"/>
          <p:cNvSpPr>
            <a:spLocks noGrp="1"/>
          </p:cNvSpPr>
          <p:nvPr>
            <p:ph type="title"/>
          </p:nvPr>
        </p:nvSpPr>
        <p:spPr/>
        <p:txBody>
          <a:bodyPr>
            <a:normAutofit fontScale="90000"/>
          </a:bodyPr>
          <a:lstStyle/>
          <a:p>
            <a:r>
              <a:rPr lang="en-US" dirty="0">
                <a:solidFill>
                  <a:schemeClr val="bg1"/>
                </a:solidFill>
              </a:rPr>
              <a:t>ONAP-Based </a:t>
            </a:r>
            <a:r>
              <a:rPr lang="en-US" dirty="0" smtClean="0">
                <a:solidFill>
                  <a:schemeClr val="bg1"/>
                </a:solidFill>
              </a:rPr>
              <a:t>SON</a:t>
            </a:r>
            <a:r>
              <a:rPr lang="en-US" dirty="0">
                <a:solidFill>
                  <a:schemeClr val="bg1"/>
                </a:solidFill>
              </a:rPr>
              <a:t> </a:t>
            </a:r>
            <a:r>
              <a:rPr lang="en-US" dirty="0" smtClean="0">
                <a:solidFill>
                  <a:schemeClr val="bg1"/>
                </a:solidFill>
              </a:rPr>
              <a:t>(Self Organizing Networks)</a:t>
            </a:r>
            <a:endParaRPr lang="en-US" dirty="0">
              <a:solidFill>
                <a:schemeClr val="bg1"/>
              </a:solidFill>
            </a:endParaRPr>
          </a:p>
        </p:txBody>
      </p:sp>
      <p:sp>
        <p:nvSpPr>
          <p:cNvPr id="4" name="Content Placeholder 3"/>
          <p:cNvSpPr>
            <a:spLocks noGrp="1"/>
          </p:cNvSpPr>
          <p:nvPr>
            <p:ph sz="quarter" idx="12"/>
          </p:nvPr>
        </p:nvSpPr>
        <p:spPr>
          <a:xfrm>
            <a:off x="7613548" y="1962150"/>
            <a:ext cx="4289246" cy="3852074"/>
          </a:xfrm>
        </p:spPr>
        <p:txBody>
          <a:bodyPr>
            <a:noAutofit/>
          </a:bodyPr>
          <a:lstStyle/>
          <a:p>
            <a:r>
              <a:rPr lang="en-US" sz="2000" dirty="0"/>
              <a:t>SON </a:t>
            </a:r>
            <a:r>
              <a:rPr lang="en-US" sz="2000" dirty="0">
                <a:sym typeface="Wingdings" panose="05000000000000000000" pitchFamily="2" charset="2"/>
              </a:rPr>
              <a:t> Control Loop (CL)</a:t>
            </a:r>
            <a:endParaRPr lang="en-US" sz="2000" dirty="0"/>
          </a:p>
          <a:p>
            <a:r>
              <a:rPr lang="en-US" sz="2000" b="1" dirty="0" smtClean="0">
                <a:solidFill>
                  <a:srgbClr val="FF0000"/>
                </a:solidFill>
              </a:rPr>
              <a:t>OOF-PCI </a:t>
            </a:r>
            <a:r>
              <a:rPr lang="en-US" sz="2000" b="1" dirty="0">
                <a:solidFill>
                  <a:srgbClr val="FF0000"/>
                </a:solidFill>
              </a:rPr>
              <a:t>in Casablanca release is first ONAP SON 5G use case!</a:t>
            </a:r>
          </a:p>
          <a:p>
            <a:r>
              <a:rPr lang="en-US" sz="2000" dirty="0" smtClean="0"/>
              <a:t>Open-source platform, with simple open-source algorithm</a:t>
            </a:r>
            <a:endParaRPr lang="en-US" sz="2000" dirty="0"/>
          </a:p>
          <a:p>
            <a:r>
              <a:rPr lang="en-US" sz="2000" dirty="0" smtClean="0"/>
              <a:t>Companies </a:t>
            </a:r>
            <a:r>
              <a:rPr lang="en-US" sz="2000" dirty="0"/>
              <a:t>can </a:t>
            </a:r>
            <a:r>
              <a:rPr lang="en-US" sz="2000" dirty="0" smtClean="0"/>
              <a:t>use framework to add</a:t>
            </a:r>
            <a:r>
              <a:rPr lang="en-US" sz="2000" dirty="0"/>
              <a:t> </a:t>
            </a:r>
            <a:r>
              <a:rPr lang="en-US" sz="2000" dirty="0" smtClean="0"/>
              <a:t>proprietary SON solutions</a:t>
            </a:r>
            <a:endParaRPr lang="en-US" sz="2000" dirty="0"/>
          </a:p>
          <a:p>
            <a:r>
              <a:rPr lang="en-US" sz="2000" dirty="0" smtClean="0"/>
              <a:t>Closed </a:t>
            </a:r>
            <a:r>
              <a:rPr lang="en-US" sz="2000" dirty="0"/>
              <a:t>Loop Co-ordination (CLC</a:t>
            </a:r>
            <a:r>
              <a:rPr lang="en-US" sz="2000" dirty="0" smtClean="0"/>
              <a:t>) in Policy for co-ordination</a:t>
            </a:r>
            <a:endParaRPr lang="en-US" sz="2000" dirty="0"/>
          </a:p>
        </p:txBody>
      </p:sp>
      <p:grpSp>
        <p:nvGrpSpPr>
          <p:cNvPr id="20" name="Group 19"/>
          <p:cNvGrpSpPr/>
          <p:nvPr/>
        </p:nvGrpSpPr>
        <p:grpSpPr>
          <a:xfrm>
            <a:off x="244368" y="1307252"/>
            <a:ext cx="7562174" cy="4756909"/>
            <a:chOff x="244368" y="1307252"/>
            <a:chExt cx="7562174" cy="4756909"/>
          </a:xfrm>
        </p:grpSpPr>
        <p:sp>
          <p:nvSpPr>
            <p:cNvPr id="19" name="Data Sources TextBox">
              <a:extLst>
                <a:ext uri="{FF2B5EF4-FFF2-40B4-BE49-F238E27FC236}">
                  <a16:creationId xmlns:a16="http://schemas.microsoft.com/office/drawing/2014/main" xmlns="" id="{D725F07D-1843-49E4-BC80-A5FC1AF8E8D6}"/>
                </a:ext>
              </a:extLst>
            </p:cNvPr>
            <p:cNvSpPr txBox="1"/>
            <p:nvPr/>
          </p:nvSpPr>
          <p:spPr>
            <a:xfrm>
              <a:off x="4928547" y="1307252"/>
              <a:ext cx="2877995" cy="944862"/>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Co-ordination, Decisions</a:t>
              </a:r>
              <a:br>
                <a:rPr lang="en-US" sz="2000" dirty="0">
                  <a:solidFill>
                    <a:schemeClr val="tx2">
                      <a:lumMod val="85000"/>
                      <a:lumOff val="15000"/>
                    </a:schemeClr>
                  </a:solidFill>
                </a:rPr>
              </a:br>
              <a:r>
                <a:rPr lang="en-US" sz="2000" dirty="0">
                  <a:solidFill>
                    <a:schemeClr val="tx2">
                      <a:lumMod val="85000"/>
                      <a:lumOff val="15000"/>
                    </a:schemeClr>
                  </a:solidFill>
                </a:rPr>
                <a:t> (</a:t>
              </a:r>
              <a:r>
                <a:rPr lang="en-US" sz="2000" b="1" dirty="0">
                  <a:solidFill>
                    <a:schemeClr val="accent5"/>
                  </a:solidFill>
                </a:rPr>
                <a:t>Policy</a:t>
              </a:r>
              <a:r>
                <a:rPr lang="en-US" sz="2000" dirty="0">
                  <a:solidFill>
                    <a:schemeClr val="tx2">
                      <a:lumMod val="85000"/>
                      <a:lumOff val="15000"/>
                    </a:schemeClr>
                  </a:solidFill>
                </a:rPr>
                <a:t>)</a:t>
              </a:r>
            </a:p>
            <a:p>
              <a:pPr algn="ctr" defTabSz="607469" eaLnBrk="0" fontAlgn="base" hangingPunct="0">
                <a:lnSpc>
                  <a:spcPct val="200000"/>
                </a:lnSpc>
                <a:spcBef>
                  <a:spcPct val="0"/>
                </a:spcBef>
                <a:spcAft>
                  <a:spcPts val="1600"/>
                </a:spcAft>
              </a:pPr>
              <a:r>
                <a:rPr lang="en-US" sz="2000" dirty="0">
                  <a:solidFill>
                    <a:schemeClr val="tx2"/>
                  </a:solidFill>
                  <a:cs typeface="ATT Aleck Sans" panose="020B0503020203020204" pitchFamily="34" charset="0"/>
                </a:rPr>
                <a:t> </a:t>
              </a: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sp>
          <p:nvSpPr>
            <p:cNvPr id="5" name="Data Sources TextBox">
              <a:extLst>
                <a:ext uri="{FF2B5EF4-FFF2-40B4-BE49-F238E27FC236}">
                  <a16:creationId xmlns:a16="http://schemas.microsoft.com/office/drawing/2014/main" xmlns="" id="{D725F07D-1843-49E4-BC80-A5FC1AF8E8D6}"/>
                </a:ext>
              </a:extLst>
            </p:cNvPr>
            <p:cNvSpPr txBox="1"/>
            <p:nvPr/>
          </p:nvSpPr>
          <p:spPr>
            <a:xfrm>
              <a:off x="244368" y="3269042"/>
              <a:ext cx="1117950" cy="918376"/>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Data Sources</a:t>
              </a:r>
            </a:p>
            <a:p>
              <a:pPr lvl="0" algn="ctr"/>
              <a:r>
                <a:rPr lang="en-US" sz="2000" dirty="0">
                  <a:solidFill>
                    <a:schemeClr val="tx2">
                      <a:lumMod val="85000"/>
                      <a:lumOff val="15000"/>
                    </a:schemeClr>
                  </a:solidFill>
                </a:rPr>
                <a:t>(</a:t>
              </a:r>
              <a:r>
                <a:rPr lang="en-US" sz="2000" b="1" dirty="0">
                  <a:solidFill>
                    <a:schemeClr val="accent5"/>
                  </a:solidFill>
                </a:rPr>
                <a:t>DCAE</a:t>
              </a:r>
              <a:r>
                <a:rPr lang="en-US" sz="2000" dirty="0">
                  <a:solidFill>
                    <a:schemeClr val="tx2">
                      <a:lumMod val="85000"/>
                      <a:lumOff val="15000"/>
                    </a:schemeClr>
                  </a:solidFill>
                </a:rPr>
                <a:t>)</a:t>
              </a:r>
            </a:p>
            <a:p>
              <a:pPr algn="ctr" defTabSz="607469" eaLnBrk="0" fontAlgn="base" hangingPunct="0">
                <a:lnSpc>
                  <a:spcPct val="200000"/>
                </a:lnSpc>
                <a:spcBef>
                  <a:spcPct val="0"/>
                </a:spcBef>
                <a:spcAft>
                  <a:spcPts val="1600"/>
                </a:spcAft>
              </a:pPr>
              <a:r>
                <a:rPr lang="en-US" sz="2000" dirty="0">
                  <a:solidFill>
                    <a:schemeClr val="tx2"/>
                  </a:solidFill>
                  <a:cs typeface="ATT Aleck Sans" panose="020B0503020203020204" pitchFamily="34" charset="0"/>
                </a:rPr>
                <a:t> </a:t>
              </a: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pic>
          <p:nvPicPr>
            <p:cNvPr id="6" name="Data Visualization Icon">
              <a:extLst>
                <a:ext uri="{FF2B5EF4-FFF2-40B4-BE49-F238E27FC236}">
                  <a16:creationId xmlns:a16="http://schemas.microsoft.com/office/drawing/2014/main" xmlns="" id="{3AD1C120-9FE7-4321-A32E-D683138C3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7" name="ML Icon">
              <a:extLst>
                <a:ext uri="{FF2B5EF4-FFF2-40B4-BE49-F238E27FC236}">
                  <a16:creationId xmlns:a16="http://schemas.microsoft.com/office/drawing/2014/main" xmlns="" id="{D4E2573E-6662-4969-BB60-1424412D1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8" name="Action Icon">
              <a:extLst>
                <a:ext uri="{FF2B5EF4-FFF2-40B4-BE49-F238E27FC236}">
                  <a16:creationId xmlns:a16="http://schemas.microsoft.com/office/drawing/2014/main" xmlns="" id="{71D501E3-6E5E-4180-8E14-1616680961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9" name="Gear">
              <a:extLst>
                <a:ext uri="{FF2B5EF4-FFF2-40B4-BE49-F238E27FC236}">
                  <a16:creationId xmlns:a16="http://schemas.microsoft.com/office/drawing/2014/main" xmlns="" id="{CECEAD23-82F9-442C-9B7D-27FC1DC929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0" name="Straight Connector 9">
              <a:extLst>
                <a:ext uri="{FF2B5EF4-FFF2-40B4-BE49-F238E27FC236}">
                  <a16:creationId xmlns:a16="http://schemas.microsoft.com/office/drawing/2014/main" xmlns="" id="{7F9190AC-CA77-4584-B282-3D48B4224CA6}"/>
                </a:ext>
              </a:extLst>
            </p:cNvPr>
            <p:cNvCxnSpPr/>
            <p:nvPr/>
          </p:nvCxnSpPr>
          <p:spPr>
            <a:xfrm>
              <a:off x="6347198" y="4374998"/>
              <a:ext cx="0" cy="882352"/>
            </a:xfrm>
            <a:prstGeom prst="line">
              <a:avLst/>
            </a:prstGeom>
            <a:ln w="38100" cap="rnd"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xmlns="" id="{F24996BF-5A6F-4096-97A5-720E7BDAA859}"/>
                </a:ext>
              </a:extLst>
            </p:cNvPr>
            <p:cNvCxnSpPr/>
            <p:nvPr/>
          </p:nvCxnSpPr>
          <p:spPr>
            <a:xfrm flipH="1" flipV="1">
              <a:off x="1982242" y="5257350"/>
              <a:ext cx="4347027" cy="3629"/>
            </a:xfrm>
            <a:prstGeom prst="line">
              <a:avLst/>
            </a:prstGeom>
            <a:ln w="38100" cap="rnd"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xmlns="" id="{6626F918-4F98-40E6-91F5-B676708EC3EC}"/>
                </a:ext>
              </a:extLst>
            </p:cNvPr>
            <p:cNvCxnSpPr/>
            <p:nvPr/>
          </p:nvCxnSpPr>
          <p:spPr>
            <a:xfrm flipV="1">
              <a:off x="1971659" y="4467152"/>
              <a:ext cx="0" cy="790198"/>
            </a:xfrm>
            <a:prstGeom prst="straightConnector1">
              <a:avLst/>
            </a:prstGeom>
            <a:ln w="38100" cap="rnd"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xmlns="" id="{1908983A-9A33-46C2-8F6C-AEE6439C921B}"/>
                </a:ext>
              </a:extLst>
            </p:cNvPr>
            <p:cNvCxnSpPr/>
            <p:nvPr/>
          </p:nvCxnSpPr>
          <p:spPr>
            <a:xfrm flipV="1">
              <a:off x="1960889" y="2180268"/>
              <a:ext cx="0" cy="950876"/>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xmlns="" id="{46256015-57D1-4E1F-AE7E-40FD7B08CB94}"/>
                </a:ext>
              </a:extLst>
            </p:cNvPr>
            <p:cNvCxnSpPr/>
            <p:nvPr/>
          </p:nvCxnSpPr>
          <p:spPr>
            <a:xfrm>
              <a:off x="1960889" y="2180268"/>
              <a:ext cx="634925"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xmlns="" id="{15EBA043-E0F0-435D-BC78-03A63FA3CF90}"/>
                </a:ext>
              </a:extLst>
            </p:cNvPr>
            <p:cNvCxnSpPr>
              <a:cxnSpLocks/>
            </p:cNvCxnSpPr>
            <p:nvPr/>
          </p:nvCxnSpPr>
          <p:spPr>
            <a:xfrm>
              <a:off x="5831019" y="2180268"/>
              <a:ext cx="498249" cy="0"/>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xmlns="" id="{A9185E7A-872A-447E-89BA-BF8497D0F5E2}"/>
                </a:ext>
              </a:extLst>
            </p:cNvPr>
            <p:cNvCxnSpPr/>
            <p:nvPr/>
          </p:nvCxnSpPr>
          <p:spPr>
            <a:xfrm>
              <a:off x="6336836" y="2180268"/>
              <a:ext cx="0" cy="950876"/>
            </a:xfrm>
            <a:prstGeom prst="straightConnector1">
              <a:avLst/>
            </a:prstGeom>
            <a:ln w="38100" cap="rnd"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17" name="Picture 16">
              <a:extLst>
                <a:ext uri="{FF2B5EF4-FFF2-40B4-BE49-F238E27FC236}">
                  <a16:creationId xmlns:a16="http://schemas.microsoft.com/office/drawing/2014/main" xmlns="" id="{40B0C5BB-DF28-B446-9A35-C351E52970C1}"/>
                </a:ext>
              </a:extLst>
            </p:cNvPr>
            <p:cNvPicPr>
              <a:picLocks noChangeAspect="1"/>
            </p:cNvPicPr>
            <p:nvPr/>
          </p:nvPicPr>
          <p:blipFill>
            <a:blip r:embed="rId6"/>
            <a:stretch>
              <a:fillRect/>
            </a:stretch>
          </p:blipFill>
          <p:spPr>
            <a:xfrm>
              <a:off x="3092503" y="3149731"/>
              <a:ext cx="2080542" cy="424544"/>
            </a:xfrm>
            <a:prstGeom prst="rect">
              <a:avLst/>
            </a:prstGeom>
            <a:noFill/>
            <a:ln>
              <a:noFill/>
            </a:ln>
          </p:spPr>
        </p:pic>
        <p:sp>
          <p:nvSpPr>
            <p:cNvPr id="18" name="Data Sources TextBox">
              <a:extLst>
                <a:ext uri="{FF2B5EF4-FFF2-40B4-BE49-F238E27FC236}">
                  <a16:creationId xmlns:a16="http://schemas.microsoft.com/office/drawing/2014/main" xmlns="" id="{D725F07D-1843-49E4-BC80-A5FC1AF8E8D6}"/>
                </a:ext>
              </a:extLst>
            </p:cNvPr>
            <p:cNvSpPr txBox="1"/>
            <p:nvPr/>
          </p:nvSpPr>
          <p:spPr>
            <a:xfrm>
              <a:off x="2359105" y="1347048"/>
              <a:ext cx="2315694" cy="343875"/>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Optimization (</a:t>
              </a:r>
              <a:r>
                <a:rPr lang="en-US" sz="2000" b="1" dirty="0">
                  <a:solidFill>
                    <a:schemeClr val="accent5"/>
                  </a:solidFill>
                </a:rPr>
                <a:t>OOF)</a:t>
              </a:r>
              <a:endParaRPr lang="en-US" sz="2000" dirty="0">
                <a:solidFill>
                  <a:schemeClr val="tx2">
                    <a:lumMod val="85000"/>
                    <a:lumOff val="15000"/>
                  </a:schemeClr>
                </a:solidFill>
              </a:endParaRPr>
            </a:p>
          </p:txBody>
        </p:sp>
        <p:sp>
          <p:nvSpPr>
            <p:cNvPr id="22" name="Data Sources TextBox">
              <a:extLst>
                <a:ext uri="{FF2B5EF4-FFF2-40B4-BE49-F238E27FC236}">
                  <a16:creationId xmlns:a16="http://schemas.microsoft.com/office/drawing/2014/main" xmlns="" id="{D725F07D-1843-49E4-BC80-A5FC1AF8E8D6}"/>
                </a:ext>
              </a:extLst>
            </p:cNvPr>
            <p:cNvSpPr txBox="1"/>
            <p:nvPr/>
          </p:nvSpPr>
          <p:spPr>
            <a:xfrm>
              <a:off x="3197790" y="3794701"/>
              <a:ext cx="1843991" cy="448135"/>
            </a:xfrm>
            <a:prstGeom prst="rect">
              <a:avLst/>
            </a:prstGeom>
            <a:noFill/>
            <a:ln>
              <a:noFill/>
            </a:ln>
          </p:spPr>
          <p:txBody>
            <a:bodyPr wrap="square" lIns="0" tIns="0" rIns="0" bIns="0" rtlCol="0">
              <a:noAutofit/>
            </a:bodyPr>
            <a:lstStyle/>
            <a:p>
              <a:pPr lvl="0" algn="ctr"/>
              <a:r>
                <a:rPr lang="en-US" sz="2800" b="1" dirty="0">
                  <a:solidFill>
                    <a:srgbClr val="FF0000"/>
                  </a:solidFill>
                </a:rPr>
                <a:t>Control loop</a:t>
              </a:r>
            </a:p>
            <a:p>
              <a:pPr algn="ctr" defTabSz="607469" eaLnBrk="0" fontAlgn="base" hangingPunct="0">
                <a:lnSpc>
                  <a:spcPct val="200000"/>
                </a:lnSpc>
                <a:spcBef>
                  <a:spcPct val="0"/>
                </a:spcBef>
                <a:spcAft>
                  <a:spcPts val="1600"/>
                </a:spcAft>
              </a:pPr>
              <a:r>
                <a:rPr lang="en-US" sz="2800" b="1" dirty="0">
                  <a:solidFill>
                    <a:srgbClr val="FF0000"/>
                  </a:solidFill>
                  <a:cs typeface="ATT Aleck Sans" panose="020B0503020203020204" pitchFamily="34" charset="0"/>
                </a:rPr>
                <a:t> </a:t>
              </a:r>
            </a:p>
            <a:p>
              <a:pPr algn="ctr" defTabSz="607469" eaLnBrk="0" fontAlgn="base" hangingPunct="0">
                <a:lnSpc>
                  <a:spcPct val="200000"/>
                </a:lnSpc>
                <a:spcBef>
                  <a:spcPct val="0"/>
                </a:spcBef>
                <a:spcAft>
                  <a:spcPts val="1600"/>
                </a:spcAft>
              </a:pPr>
              <a:endParaRPr lang="en-US" sz="2800" b="1" dirty="0">
                <a:solidFill>
                  <a:srgbClr val="FF0000"/>
                </a:solidFill>
                <a:latin typeface="ATT Aleck Sans" panose="020B0503020203020204" pitchFamily="34" charset="0"/>
                <a:cs typeface="ATT Aleck Sans" panose="020B0503020203020204" pitchFamily="34" charset="0"/>
              </a:endParaRPr>
            </a:p>
          </p:txBody>
        </p:sp>
        <p:pic>
          <p:nvPicPr>
            <p:cNvPr id="23" name="Picture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21050" y="1729367"/>
              <a:ext cx="1409969" cy="1095861"/>
            </a:xfrm>
            <a:prstGeom prst="rect">
              <a:avLst/>
            </a:prstGeom>
          </p:spPr>
        </p:pic>
        <p:pic>
          <p:nvPicPr>
            <p:cNvPr id="24" name="Picture 2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36725" y="4664951"/>
              <a:ext cx="984325" cy="1018144"/>
            </a:xfrm>
            <a:prstGeom prst="rect">
              <a:avLst/>
            </a:prstGeom>
          </p:spPr>
        </p:pic>
        <p:sp>
          <p:nvSpPr>
            <p:cNvPr id="25" name="Data Sources TextBox">
              <a:extLst>
                <a:ext uri="{FF2B5EF4-FFF2-40B4-BE49-F238E27FC236}">
                  <a16:creationId xmlns:a16="http://schemas.microsoft.com/office/drawing/2014/main" xmlns="" id="{D725F07D-1843-49E4-BC80-A5FC1AF8E8D6}"/>
                </a:ext>
              </a:extLst>
            </p:cNvPr>
            <p:cNvSpPr txBox="1"/>
            <p:nvPr/>
          </p:nvSpPr>
          <p:spPr>
            <a:xfrm>
              <a:off x="6512277" y="4228701"/>
              <a:ext cx="1037192" cy="644401"/>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Action</a:t>
              </a:r>
            </a:p>
            <a:p>
              <a:pPr lvl="0" algn="ctr"/>
              <a:r>
                <a:rPr lang="en-US" sz="2000" dirty="0">
                  <a:solidFill>
                    <a:schemeClr val="tx2">
                      <a:lumMod val="85000"/>
                      <a:lumOff val="15000"/>
                    </a:schemeClr>
                  </a:solidFill>
                </a:rPr>
                <a:t>(</a:t>
              </a:r>
              <a:r>
                <a:rPr lang="en-US" sz="2000" b="1" dirty="0">
                  <a:solidFill>
                    <a:schemeClr val="accent5"/>
                  </a:solidFill>
                </a:rPr>
                <a:t>SDN-R</a:t>
              </a:r>
              <a:r>
                <a:rPr lang="en-US" sz="2000" dirty="0">
                  <a:solidFill>
                    <a:schemeClr val="tx2">
                      <a:lumMod val="85000"/>
                      <a:lumOff val="15000"/>
                    </a:schemeClr>
                  </a:solidFill>
                </a:rPr>
                <a:t>)</a:t>
              </a:r>
              <a:endParaRPr lang="en-US" sz="2000" dirty="0">
                <a:solidFill>
                  <a:schemeClr val="tx2"/>
                </a:solidFill>
                <a:cs typeface="ATT Aleck Sans" panose="020B0503020203020204" pitchFamily="34" charset="0"/>
              </a:endParaRP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cxnSp>
          <p:nvCxnSpPr>
            <p:cNvPr id="27" name="Straight Arrow Connector 26">
              <a:extLst>
                <a:ext uri="{FF2B5EF4-FFF2-40B4-BE49-F238E27FC236}">
                  <a16:creationId xmlns:a16="http://schemas.microsoft.com/office/drawing/2014/main" xmlns="" id="{46256015-57D1-4E1F-AE7E-40FD7B08CB94}"/>
                </a:ext>
              </a:extLst>
            </p:cNvPr>
            <p:cNvCxnSpPr/>
            <p:nvPr/>
          </p:nvCxnSpPr>
          <p:spPr>
            <a:xfrm>
              <a:off x="3884524" y="2198180"/>
              <a:ext cx="634925"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29" name="Data Sources TextBox">
              <a:extLst>
                <a:ext uri="{FF2B5EF4-FFF2-40B4-BE49-F238E27FC236}">
                  <a16:creationId xmlns:a16="http://schemas.microsoft.com/office/drawing/2014/main" xmlns="" id="{D725F07D-1843-49E4-BC80-A5FC1AF8E8D6}"/>
                </a:ext>
              </a:extLst>
            </p:cNvPr>
            <p:cNvSpPr txBox="1"/>
            <p:nvPr/>
          </p:nvSpPr>
          <p:spPr>
            <a:xfrm>
              <a:off x="3036570" y="5683094"/>
              <a:ext cx="2449830" cy="381067"/>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5G/4G Radio Network</a:t>
              </a:r>
            </a:p>
          </p:txBody>
        </p:sp>
        <p:sp>
          <p:nvSpPr>
            <p:cNvPr id="26" name="Data Sources TextBox">
              <a:extLst>
                <a:ext uri="{FF2B5EF4-FFF2-40B4-BE49-F238E27FC236}">
                  <a16:creationId xmlns:a16="http://schemas.microsoft.com/office/drawing/2014/main" xmlns="" id="{D725F07D-1843-49E4-BC80-A5FC1AF8E8D6}"/>
                </a:ext>
              </a:extLst>
            </p:cNvPr>
            <p:cNvSpPr txBox="1"/>
            <p:nvPr/>
          </p:nvSpPr>
          <p:spPr>
            <a:xfrm>
              <a:off x="567698" y="1630985"/>
              <a:ext cx="1956104" cy="440714"/>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Analytics (</a:t>
              </a:r>
              <a:r>
                <a:rPr lang="en-US" sz="2000" b="1" dirty="0">
                  <a:solidFill>
                    <a:schemeClr val="accent5"/>
                  </a:solidFill>
                </a:rPr>
                <a:t>DCAE</a:t>
              </a:r>
              <a:r>
                <a:rPr lang="en-US" sz="2000" dirty="0">
                  <a:solidFill>
                    <a:schemeClr val="tx2">
                      <a:lumMod val="85000"/>
                      <a:lumOff val="15000"/>
                    </a:schemeClr>
                  </a:solidFill>
                </a:rPr>
                <a:t>)</a:t>
              </a:r>
            </a:p>
            <a:p>
              <a:pPr algn="ctr" defTabSz="607469" eaLnBrk="0" fontAlgn="base" hangingPunct="0">
                <a:lnSpc>
                  <a:spcPct val="200000"/>
                </a:lnSpc>
                <a:spcBef>
                  <a:spcPct val="0"/>
                </a:spcBef>
                <a:spcAft>
                  <a:spcPts val="1600"/>
                </a:spcAft>
              </a:pPr>
              <a:r>
                <a:rPr lang="en-US" sz="2000" dirty="0">
                  <a:solidFill>
                    <a:schemeClr val="tx2"/>
                  </a:solidFill>
                  <a:cs typeface="ATT Aleck Sans" panose="020B0503020203020204" pitchFamily="34" charset="0"/>
                </a:rPr>
                <a:t> </a:t>
              </a: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grpSp>
    </p:spTree>
    <p:extLst>
      <p:ext uri="{BB962C8B-B14F-4D97-AF65-F5344CB8AC3E}">
        <p14:creationId xmlns:p14="http://schemas.microsoft.com/office/powerpoint/2010/main" val="2236145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450F3118-4C58-4EFD-9674-66EECF2065EF}"/>
              </a:ext>
            </a:extLst>
          </p:cNvPr>
          <p:cNvSpPr>
            <a:spLocks noGrp="1"/>
          </p:cNvSpPr>
          <p:nvPr>
            <p:ph type="sldNum" sz="quarter" idx="11"/>
          </p:nvPr>
        </p:nvSpPr>
        <p:spPr/>
        <p:txBody>
          <a:bodyPr/>
          <a:lstStyle/>
          <a:p>
            <a:fld id="{12CB907E-C602-C34B-93F7-CA9E40714286}" type="slidenum">
              <a:rPr lang="en-US" smtClean="0">
                <a:solidFill>
                  <a:prstClr val="black">
                    <a:alpha val="50000"/>
                  </a:prstClr>
                </a:solidFill>
              </a:rPr>
              <a:pPr/>
              <a:t>20</a:t>
            </a:fld>
            <a:r>
              <a:rPr lang="en-US" dirty="0">
                <a:solidFill>
                  <a:prstClr val="black">
                    <a:alpha val="50000"/>
                  </a:prstClr>
                </a:solidFill>
              </a:rPr>
              <a:t> </a:t>
            </a:r>
          </a:p>
        </p:txBody>
      </p:sp>
      <p:sp>
        <p:nvSpPr>
          <p:cNvPr id="3" name="Title 2">
            <a:extLst>
              <a:ext uri="{FF2B5EF4-FFF2-40B4-BE49-F238E27FC236}">
                <a16:creationId xmlns:a16="http://schemas.microsoft.com/office/drawing/2014/main" xmlns="" id="{EC1DC56D-7479-418D-89B9-A5055200D405}"/>
              </a:ext>
            </a:extLst>
          </p:cNvPr>
          <p:cNvSpPr>
            <a:spLocks noGrp="1"/>
          </p:cNvSpPr>
          <p:nvPr>
            <p:ph type="title"/>
          </p:nvPr>
        </p:nvSpPr>
        <p:spPr/>
        <p:txBody>
          <a:bodyPr>
            <a:normAutofit fontScale="90000"/>
          </a:bodyPr>
          <a:lstStyle/>
          <a:p>
            <a:r>
              <a:rPr lang="en-US" dirty="0"/>
              <a:t>Laboratory Environment for OOF PCI Demonstration</a:t>
            </a:r>
          </a:p>
        </p:txBody>
      </p:sp>
      <p:sp>
        <p:nvSpPr>
          <p:cNvPr id="4" name="Rectangle 3">
            <a:extLst>
              <a:ext uri="{FF2B5EF4-FFF2-40B4-BE49-F238E27FC236}">
                <a16:creationId xmlns:a16="http://schemas.microsoft.com/office/drawing/2014/main" xmlns="" id="{916127BD-C5D9-4E84-B56A-C543DDE09C65}"/>
              </a:ext>
            </a:extLst>
          </p:cNvPr>
          <p:cNvSpPr/>
          <p:nvPr/>
        </p:nvSpPr>
        <p:spPr>
          <a:xfrm>
            <a:off x="6318857" y="4699070"/>
            <a:ext cx="500223" cy="19175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eno49</a:t>
            </a:r>
          </a:p>
        </p:txBody>
      </p:sp>
      <p:sp>
        <p:nvSpPr>
          <p:cNvPr id="5" name="Rectangle 4">
            <a:extLst>
              <a:ext uri="{FF2B5EF4-FFF2-40B4-BE49-F238E27FC236}">
                <a16:creationId xmlns:a16="http://schemas.microsoft.com/office/drawing/2014/main" xmlns="" id="{DAF14694-1BB2-4FAE-8639-3D70A6115E4E}"/>
              </a:ext>
            </a:extLst>
          </p:cNvPr>
          <p:cNvSpPr/>
          <p:nvPr/>
        </p:nvSpPr>
        <p:spPr>
          <a:xfrm>
            <a:off x="5293544" y="1870843"/>
            <a:ext cx="1534059" cy="575272"/>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algn="ctr"/>
            <a:r>
              <a:rPr lang="en-US" sz="900" dirty="0">
                <a:solidFill>
                  <a:prstClr val="black"/>
                </a:solidFill>
              </a:rPr>
              <a:t>console.sb10.orbit-lab.org</a:t>
            </a:r>
          </a:p>
        </p:txBody>
      </p:sp>
      <p:sp>
        <p:nvSpPr>
          <p:cNvPr id="6" name="Rectangle 5">
            <a:extLst>
              <a:ext uri="{FF2B5EF4-FFF2-40B4-BE49-F238E27FC236}">
                <a16:creationId xmlns:a16="http://schemas.microsoft.com/office/drawing/2014/main" xmlns="" id="{F5B82B35-B88E-4866-A8F3-D036ADBC47AE}"/>
              </a:ext>
            </a:extLst>
          </p:cNvPr>
          <p:cNvSpPr/>
          <p:nvPr/>
        </p:nvSpPr>
        <p:spPr>
          <a:xfrm>
            <a:off x="6327380" y="2062600"/>
            <a:ext cx="500223" cy="19175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enp3s0</a:t>
            </a:r>
          </a:p>
        </p:txBody>
      </p:sp>
      <p:sp>
        <p:nvSpPr>
          <p:cNvPr id="7" name="Rectangle 6">
            <a:extLst>
              <a:ext uri="{FF2B5EF4-FFF2-40B4-BE49-F238E27FC236}">
                <a16:creationId xmlns:a16="http://schemas.microsoft.com/office/drawing/2014/main" xmlns="" id="{BC5ECAAC-31CD-4C90-9F98-2466F89071EA}"/>
              </a:ext>
            </a:extLst>
          </p:cNvPr>
          <p:cNvSpPr/>
          <p:nvPr/>
        </p:nvSpPr>
        <p:spPr>
          <a:xfrm>
            <a:off x="5293544" y="2062600"/>
            <a:ext cx="500223" cy="19175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enp2s0</a:t>
            </a:r>
          </a:p>
        </p:txBody>
      </p:sp>
      <p:sp>
        <p:nvSpPr>
          <p:cNvPr id="8" name="Rectangle 7">
            <a:extLst>
              <a:ext uri="{FF2B5EF4-FFF2-40B4-BE49-F238E27FC236}">
                <a16:creationId xmlns:a16="http://schemas.microsoft.com/office/drawing/2014/main" xmlns="" id="{5EA2C9F7-0BD6-440B-ACE2-19FECD68BEEE}"/>
              </a:ext>
            </a:extLst>
          </p:cNvPr>
          <p:cNvSpPr/>
          <p:nvPr/>
        </p:nvSpPr>
        <p:spPr>
          <a:xfrm>
            <a:off x="5293544" y="2792492"/>
            <a:ext cx="1534059" cy="575272"/>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prstClr val="black"/>
                </a:solidFill>
              </a:rPr>
              <a:t>node1-1</a:t>
            </a:r>
          </a:p>
        </p:txBody>
      </p:sp>
      <p:sp>
        <p:nvSpPr>
          <p:cNvPr id="9" name="Rectangle 8">
            <a:extLst>
              <a:ext uri="{FF2B5EF4-FFF2-40B4-BE49-F238E27FC236}">
                <a16:creationId xmlns:a16="http://schemas.microsoft.com/office/drawing/2014/main" xmlns="" id="{51E32E96-15F0-4B4B-9BF0-10FDC27D2D7D}"/>
              </a:ext>
            </a:extLst>
          </p:cNvPr>
          <p:cNvSpPr/>
          <p:nvPr/>
        </p:nvSpPr>
        <p:spPr>
          <a:xfrm>
            <a:off x="6327380" y="3112727"/>
            <a:ext cx="500223" cy="19175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enp3s0</a:t>
            </a:r>
          </a:p>
        </p:txBody>
      </p:sp>
      <p:sp>
        <p:nvSpPr>
          <p:cNvPr id="10" name="Rectangle 9">
            <a:extLst>
              <a:ext uri="{FF2B5EF4-FFF2-40B4-BE49-F238E27FC236}">
                <a16:creationId xmlns:a16="http://schemas.microsoft.com/office/drawing/2014/main" xmlns="" id="{FE81DEB7-7220-4BDD-AFB4-D740D3A00896}"/>
              </a:ext>
            </a:extLst>
          </p:cNvPr>
          <p:cNvSpPr/>
          <p:nvPr/>
        </p:nvSpPr>
        <p:spPr>
          <a:xfrm>
            <a:off x="6327380" y="2854547"/>
            <a:ext cx="500223" cy="19175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enp2s0</a:t>
            </a:r>
          </a:p>
        </p:txBody>
      </p:sp>
      <p:sp>
        <p:nvSpPr>
          <p:cNvPr id="11" name="Rectangle 10">
            <a:extLst>
              <a:ext uri="{FF2B5EF4-FFF2-40B4-BE49-F238E27FC236}">
                <a16:creationId xmlns:a16="http://schemas.microsoft.com/office/drawing/2014/main" xmlns="" id="{6B078AF2-447E-4670-8719-236D92A93C8B}"/>
              </a:ext>
            </a:extLst>
          </p:cNvPr>
          <p:cNvSpPr/>
          <p:nvPr/>
        </p:nvSpPr>
        <p:spPr>
          <a:xfrm>
            <a:off x="5293544" y="3714140"/>
            <a:ext cx="1534059" cy="575272"/>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prstClr val="black"/>
                </a:solidFill>
              </a:rPr>
              <a:t>node2-1</a:t>
            </a:r>
          </a:p>
          <a:p>
            <a:r>
              <a:rPr lang="en-US" sz="800" dirty="0">
                <a:solidFill>
                  <a:prstClr val="black"/>
                </a:solidFill>
              </a:rPr>
              <a:t>HP Proliant Gen 9</a:t>
            </a:r>
          </a:p>
        </p:txBody>
      </p:sp>
      <p:sp>
        <p:nvSpPr>
          <p:cNvPr id="12" name="Rectangle 11">
            <a:extLst>
              <a:ext uri="{FF2B5EF4-FFF2-40B4-BE49-F238E27FC236}">
                <a16:creationId xmlns:a16="http://schemas.microsoft.com/office/drawing/2014/main" xmlns="" id="{9B800543-29C8-46AB-94F3-F25E03947D6E}"/>
              </a:ext>
            </a:extLst>
          </p:cNvPr>
          <p:cNvSpPr/>
          <p:nvPr/>
        </p:nvSpPr>
        <p:spPr>
          <a:xfrm>
            <a:off x="6327380" y="4034375"/>
            <a:ext cx="500223" cy="19175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eno50</a:t>
            </a:r>
          </a:p>
        </p:txBody>
      </p:sp>
      <p:sp>
        <p:nvSpPr>
          <p:cNvPr id="13" name="Rectangle 12">
            <a:extLst>
              <a:ext uri="{FF2B5EF4-FFF2-40B4-BE49-F238E27FC236}">
                <a16:creationId xmlns:a16="http://schemas.microsoft.com/office/drawing/2014/main" xmlns="" id="{8E457B0A-A47D-49D3-88E3-067C48C42352}"/>
              </a:ext>
            </a:extLst>
          </p:cNvPr>
          <p:cNvSpPr/>
          <p:nvPr/>
        </p:nvSpPr>
        <p:spPr>
          <a:xfrm>
            <a:off x="6327380" y="3777420"/>
            <a:ext cx="500223" cy="19175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eno49</a:t>
            </a:r>
          </a:p>
        </p:txBody>
      </p:sp>
      <p:sp>
        <p:nvSpPr>
          <p:cNvPr id="14" name="Rectangle 13">
            <a:extLst>
              <a:ext uri="{FF2B5EF4-FFF2-40B4-BE49-F238E27FC236}">
                <a16:creationId xmlns:a16="http://schemas.microsoft.com/office/drawing/2014/main" xmlns="" id="{8DFD9462-C06E-40B5-8A00-C8D4A3272BA1}"/>
              </a:ext>
            </a:extLst>
          </p:cNvPr>
          <p:cNvSpPr/>
          <p:nvPr/>
        </p:nvSpPr>
        <p:spPr>
          <a:xfrm>
            <a:off x="5293544" y="4635790"/>
            <a:ext cx="1534059" cy="575272"/>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prstClr val="black"/>
                </a:solidFill>
              </a:rPr>
              <a:t>node2-2</a:t>
            </a:r>
          </a:p>
          <a:p>
            <a:r>
              <a:rPr lang="en-US" sz="800" dirty="0">
                <a:solidFill>
                  <a:prstClr val="black"/>
                </a:solidFill>
              </a:rPr>
              <a:t>HP Proliant Gen 9</a:t>
            </a:r>
          </a:p>
        </p:txBody>
      </p:sp>
      <p:sp>
        <p:nvSpPr>
          <p:cNvPr id="15" name="Rectangle 14">
            <a:extLst>
              <a:ext uri="{FF2B5EF4-FFF2-40B4-BE49-F238E27FC236}">
                <a16:creationId xmlns:a16="http://schemas.microsoft.com/office/drawing/2014/main" xmlns="" id="{47B407D3-9F4A-4AD1-A8EC-8DCECEA08C08}"/>
              </a:ext>
            </a:extLst>
          </p:cNvPr>
          <p:cNvSpPr/>
          <p:nvPr/>
        </p:nvSpPr>
        <p:spPr>
          <a:xfrm>
            <a:off x="6327380" y="4956025"/>
            <a:ext cx="500223" cy="19175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eno50</a:t>
            </a:r>
          </a:p>
        </p:txBody>
      </p:sp>
      <p:cxnSp>
        <p:nvCxnSpPr>
          <p:cNvPr id="16" name="Straight Connector 15">
            <a:extLst>
              <a:ext uri="{FF2B5EF4-FFF2-40B4-BE49-F238E27FC236}">
                <a16:creationId xmlns:a16="http://schemas.microsoft.com/office/drawing/2014/main" xmlns="" id="{49E17402-5D93-4B56-B6DE-149433DB1FA1}"/>
              </a:ext>
            </a:extLst>
          </p:cNvPr>
          <p:cNvCxnSpPr>
            <a:cxnSpLocks/>
            <a:stCxn id="6" idx="3"/>
            <a:endCxn id="31" idx="1"/>
          </p:cNvCxnSpPr>
          <p:nvPr/>
        </p:nvCxnSpPr>
        <p:spPr>
          <a:xfrm>
            <a:off x="6827603" y="2158479"/>
            <a:ext cx="81587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B08E993D-C500-426E-A64E-2E1E2E94FEEF}"/>
              </a:ext>
            </a:extLst>
          </p:cNvPr>
          <p:cNvCxnSpPr>
            <a:cxnSpLocks/>
            <a:stCxn id="10" idx="3"/>
            <a:endCxn id="70" idx="1"/>
          </p:cNvCxnSpPr>
          <p:nvPr/>
        </p:nvCxnSpPr>
        <p:spPr>
          <a:xfrm>
            <a:off x="6827603" y="2950426"/>
            <a:ext cx="203919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7E76744A-2526-42CF-8B15-4DBD1906474A}"/>
              </a:ext>
            </a:extLst>
          </p:cNvPr>
          <p:cNvCxnSpPr>
            <a:cxnSpLocks/>
            <a:stCxn id="9" idx="3"/>
            <a:endCxn id="32" idx="1"/>
          </p:cNvCxnSpPr>
          <p:nvPr/>
        </p:nvCxnSpPr>
        <p:spPr>
          <a:xfrm>
            <a:off x="6827603" y="3208605"/>
            <a:ext cx="81587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5465C8CB-4FE2-432C-A6F9-80ACBD43FAC0}"/>
              </a:ext>
            </a:extLst>
          </p:cNvPr>
          <p:cNvCxnSpPr>
            <a:cxnSpLocks/>
            <a:stCxn id="13" idx="3"/>
            <a:endCxn id="71" idx="1"/>
          </p:cNvCxnSpPr>
          <p:nvPr/>
        </p:nvCxnSpPr>
        <p:spPr>
          <a:xfrm>
            <a:off x="6827603" y="3873299"/>
            <a:ext cx="203919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DB0C19A9-13DE-47C3-A221-3CCC680A0D62}"/>
              </a:ext>
            </a:extLst>
          </p:cNvPr>
          <p:cNvCxnSpPr>
            <a:cxnSpLocks/>
            <a:stCxn id="12" idx="3"/>
            <a:endCxn id="33" idx="1"/>
          </p:cNvCxnSpPr>
          <p:nvPr/>
        </p:nvCxnSpPr>
        <p:spPr>
          <a:xfrm>
            <a:off x="6827603" y="4130254"/>
            <a:ext cx="8188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xmlns="" id="{FC1D81A0-D89B-4510-AAF7-4043591C5F54}"/>
              </a:ext>
            </a:extLst>
          </p:cNvPr>
          <p:cNvCxnSpPr>
            <a:cxnSpLocks/>
            <a:stCxn id="4" idx="3"/>
            <a:endCxn id="72" idx="1"/>
          </p:cNvCxnSpPr>
          <p:nvPr/>
        </p:nvCxnSpPr>
        <p:spPr>
          <a:xfrm>
            <a:off x="6819080" y="4794948"/>
            <a:ext cx="204771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xmlns="" id="{26053C5C-2AF1-4D81-B8E5-CECCB10D2645}"/>
              </a:ext>
            </a:extLst>
          </p:cNvPr>
          <p:cNvCxnSpPr>
            <a:cxnSpLocks/>
            <a:stCxn id="15" idx="3"/>
            <a:endCxn id="34" idx="1"/>
          </p:cNvCxnSpPr>
          <p:nvPr/>
        </p:nvCxnSpPr>
        <p:spPr>
          <a:xfrm>
            <a:off x="6827603" y="5051903"/>
            <a:ext cx="8188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xmlns="" id="{4E15B0E7-2BEF-4080-B154-3E98FB12FEC3}"/>
              </a:ext>
            </a:extLst>
          </p:cNvPr>
          <p:cNvSpPr txBox="1"/>
          <p:nvPr/>
        </p:nvSpPr>
        <p:spPr>
          <a:xfrm>
            <a:off x="6819907" y="1959460"/>
            <a:ext cx="621499" cy="206539"/>
          </a:xfrm>
          <a:prstGeom prst="rect">
            <a:avLst/>
          </a:prstGeom>
          <a:noFill/>
        </p:spPr>
        <p:txBody>
          <a:bodyPr wrap="none" rtlCol="0" anchor="ctr" anchorCtr="0">
            <a:spAutoFit/>
          </a:bodyPr>
          <a:lstStyle/>
          <a:p>
            <a:r>
              <a:rPr lang="en-US" sz="1000" dirty="0">
                <a:solidFill>
                  <a:srgbClr val="70AD47">
                    <a:lumMod val="75000"/>
                  </a:srgbClr>
                </a:solidFill>
              </a:rPr>
              <a:t>10.30.0.10</a:t>
            </a:r>
          </a:p>
        </p:txBody>
      </p:sp>
      <p:sp>
        <p:nvSpPr>
          <p:cNvPr id="24" name="TextBox 23">
            <a:extLst>
              <a:ext uri="{FF2B5EF4-FFF2-40B4-BE49-F238E27FC236}">
                <a16:creationId xmlns:a16="http://schemas.microsoft.com/office/drawing/2014/main" xmlns="" id="{D56E4940-D6A9-4ADE-AA0F-BFCFE13A0494}"/>
              </a:ext>
            </a:extLst>
          </p:cNvPr>
          <p:cNvSpPr txBox="1"/>
          <p:nvPr/>
        </p:nvSpPr>
        <p:spPr>
          <a:xfrm>
            <a:off x="6819907" y="2757359"/>
            <a:ext cx="566368" cy="206539"/>
          </a:xfrm>
          <a:prstGeom prst="rect">
            <a:avLst/>
          </a:prstGeom>
          <a:noFill/>
        </p:spPr>
        <p:txBody>
          <a:bodyPr wrap="none" rtlCol="0" anchor="ctr" anchorCtr="0">
            <a:spAutoFit/>
          </a:bodyPr>
          <a:lstStyle/>
          <a:p>
            <a:r>
              <a:rPr lang="en-US" sz="1000" dirty="0">
                <a:solidFill>
                  <a:srgbClr val="5B9BD5"/>
                </a:solidFill>
              </a:rPr>
              <a:t>10.31.1.1</a:t>
            </a:r>
          </a:p>
        </p:txBody>
      </p:sp>
      <p:sp>
        <p:nvSpPr>
          <p:cNvPr id="25" name="TextBox 24">
            <a:extLst>
              <a:ext uri="{FF2B5EF4-FFF2-40B4-BE49-F238E27FC236}">
                <a16:creationId xmlns:a16="http://schemas.microsoft.com/office/drawing/2014/main" xmlns="" id="{84305579-D27E-43AA-82BF-DE77D8BC2511}"/>
              </a:ext>
            </a:extLst>
          </p:cNvPr>
          <p:cNvSpPr txBox="1"/>
          <p:nvPr/>
        </p:nvSpPr>
        <p:spPr>
          <a:xfrm>
            <a:off x="6819907" y="3019550"/>
            <a:ext cx="566368" cy="206539"/>
          </a:xfrm>
          <a:prstGeom prst="rect">
            <a:avLst/>
          </a:prstGeom>
          <a:noFill/>
        </p:spPr>
        <p:txBody>
          <a:bodyPr wrap="none" rtlCol="0" anchor="ctr" anchorCtr="0">
            <a:spAutoFit/>
          </a:bodyPr>
          <a:lstStyle/>
          <a:p>
            <a:r>
              <a:rPr lang="en-US" sz="1000" dirty="0">
                <a:solidFill>
                  <a:srgbClr val="70AD47">
                    <a:lumMod val="75000"/>
                  </a:srgbClr>
                </a:solidFill>
              </a:rPr>
              <a:t>10.30.1.1</a:t>
            </a:r>
          </a:p>
        </p:txBody>
      </p:sp>
      <p:sp>
        <p:nvSpPr>
          <p:cNvPr id="26" name="TextBox 25">
            <a:extLst>
              <a:ext uri="{FF2B5EF4-FFF2-40B4-BE49-F238E27FC236}">
                <a16:creationId xmlns:a16="http://schemas.microsoft.com/office/drawing/2014/main" xmlns="" id="{3F8F7DCC-CAF2-4EBD-99AC-FF99EB860619}"/>
              </a:ext>
            </a:extLst>
          </p:cNvPr>
          <p:cNvSpPr txBox="1"/>
          <p:nvPr/>
        </p:nvSpPr>
        <p:spPr>
          <a:xfrm>
            <a:off x="6819907" y="3686874"/>
            <a:ext cx="566368" cy="206539"/>
          </a:xfrm>
          <a:prstGeom prst="rect">
            <a:avLst/>
          </a:prstGeom>
          <a:noFill/>
        </p:spPr>
        <p:txBody>
          <a:bodyPr wrap="none" rtlCol="0" anchor="ctr" anchorCtr="0">
            <a:spAutoFit/>
          </a:bodyPr>
          <a:lstStyle/>
          <a:p>
            <a:r>
              <a:rPr lang="en-US" sz="1000" dirty="0">
                <a:solidFill>
                  <a:srgbClr val="5B9BD5"/>
                </a:solidFill>
              </a:rPr>
              <a:t>10.31.2.1</a:t>
            </a:r>
          </a:p>
        </p:txBody>
      </p:sp>
      <p:sp>
        <p:nvSpPr>
          <p:cNvPr id="27" name="TextBox 26">
            <a:extLst>
              <a:ext uri="{FF2B5EF4-FFF2-40B4-BE49-F238E27FC236}">
                <a16:creationId xmlns:a16="http://schemas.microsoft.com/office/drawing/2014/main" xmlns="" id="{6D7F53E4-0BDF-464D-A036-36BD717376AC}"/>
              </a:ext>
            </a:extLst>
          </p:cNvPr>
          <p:cNvSpPr txBox="1"/>
          <p:nvPr/>
        </p:nvSpPr>
        <p:spPr>
          <a:xfrm>
            <a:off x="6819907" y="3949065"/>
            <a:ext cx="566368" cy="206539"/>
          </a:xfrm>
          <a:prstGeom prst="rect">
            <a:avLst/>
          </a:prstGeom>
          <a:noFill/>
        </p:spPr>
        <p:txBody>
          <a:bodyPr wrap="none" rtlCol="0" anchor="ctr" anchorCtr="0">
            <a:spAutoFit/>
          </a:bodyPr>
          <a:lstStyle/>
          <a:p>
            <a:r>
              <a:rPr lang="en-US" sz="1000" dirty="0">
                <a:solidFill>
                  <a:srgbClr val="70AD47">
                    <a:lumMod val="75000"/>
                  </a:srgbClr>
                </a:solidFill>
              </a:rPr>
              <a:t>10.30.2.1</a:t>
            </a:r>
          </a:p>
        </p:txBody>
      </p:sp>
      <p:sp>
        <p:nvSpPr>
          <p:cNvPr id="28" name="TextBox 27">
            <a:extLst>
              <a:ext uri="{FF2B5EF4-FFF2-40B4-BE49-F238E27FC236}">
                <a16:creationId xmlns:a16="http://schemas.microsoft.com/office/drawing/2014/main" xmlns="" id="{7428A6CD-38EA-49C5-A05F-8663B2FEE79F}"/>
              </a:ext>
            </a:extLst>
          </p:cNvPr>
          <p:cNvSpPr txBox="1"/>
          <p:nvPr/>
        </p:nvSpPr>
        <p:spPr>
          <a:xfrm>
            <a:off x="6819907" y="4596723"/>
            <a:ext cx="566368" cy="206539"/>
          </a:xfrm>
          <a:prstGeom prst="rect">
            <a:avLst/>
          </a:prstGeom>
          <a:noFill/>
        </p:spPr>
        <p:txBody>
          <a:bodyPr wrap="none" rtlCol="0" anchor="ctr" anchorCtr="0">
            <a:spAutoFit/>
          </a:bodyPr>
          <a:lstStyle/>
          <a:p>
            <a:r>
              <a:rPr lang="en-US" sz="1000" dirty="0">
                <a:solidFill>
                  <a:srgbClr val="5B9BD5"/>
                </a:solidFill>
              </a:rPr>
              <a:t>10.31.2.2</a:t>
            </a:r>
          </a:p>
        </p:txBody>
      </p:sp>
      <p:sp>
        <p:nvSpPr>
          <p:cNvPr id="29" name="TextBox 28">
            <a:extLst>
              <a:ext uri="{FF2B5EF4-FFF2-40B4-BE49-F238E27FC236}">
                <a16:creationId xmlns:a16="http://schemas.microsoft.com/office/drawing/2014/main" xmlns="" id="{23F69803-6F3F-440E-82F0-51EB77F7DA57}"/>
              </a:ext>
            </a:extLst>
          </p:cNvPr>
          <p:cNvSpPr txBox="1"/>
          <p:nvPr/>
        </p:nvSpPr>
        <p:spPr>
          <a:xfrm>
            <a:off x="6819907" y="4858914"/>
            <a:ext cx="566368" cy="206539"/>
          </a:xfrm>
          <a:prstGeom prst="rect">
            <a:avLst/>
          </a:prstGeom>
          <a:noFill/>
        </p:spPr>
        <p:txBody>
          <a:bodyPr wrap="none" rtlCol="0" anchor="ctr" anchorCtr="0">
            <a:spAutoFit/>
          </a:bodyPr>
          <a:lstStyle/>
          <a:p>
            <a:r>
              <a:rPr lang="en-US" sz="1000" dirty="0">
                <a:solidFill>
                  <a:srgbClr val="70AD47">
                    <a:lumMod val="75000"/>
                  </a:srgbClr>
                </a:solidFill>
              </a:rPr>
              <a:t>10.30.2.2</a:t>
            </a:r>
          </a:p>
        </p:txBody>
      </p:sp>
      <p:sp>
        <p:nvSpPr>
          <p:cNvPr id="30" name="Rectangle 29">
            <a:extLst>
              <a:ext uri="{FF2B5EF4-FFF2-40B4-BE49-F238E27FC236}">
                <a16:creationId xmlns:a16="http://schemas.microsoft.com/office/drawing/2014/main" xmlns="" id="{68A8C793-14A7-40AE-AF04-7AB824091A8B}"/>
              </a:ext>
            </a:extLst>
          </p:cNvPr>
          <p:cNvSpPr/>
          <p:nvPr/>
        </p:nvSpPr>
        <p:spPr>
          <a:xfrm>
            <a:off x="2621489" y="5455376"/>
            <a:ext cx="6891167" cy="388843"/>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black"/>
                </a:solidFill>
              </a:rPr>
              <a:t>sw-rt1-top</a:t>
            </a:r>
          </a:p>
        </p:txBody>
      </p:sp>
      <p:sp>
        <p:nvSpPr>
          <p:cNvPr id="31" name="Rectangle 30">
            <a:extLst>
              <a:ext uri="{FF2B5EF4-FFF2-40B4-BE49-F238E27FC236}">
                <a16:creationId xmlns:a16="http://schemas.microsoft.com/office/drawing/2014/main" xmlns="" id="{683B26A7-3CFF-4333-AA10-3D47BB382F50}"/>
              </a:ext>
            </a:extLst>
          </p:cNvPr>
          <p:cNvSpPr/>
          <p:nvPr/>
        </p:nvSpPr>
        <p:spPr>
          <a:xfrm>
            <a:off x="7643478" y="2081776"/>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Rectangle 31">
            <a:extLst>
              <a:ext uri="{FF2B5EF4-FFF2-40B4-BE49-F238E27FC236}">
                <a16:creationId xmlns:a16="http://schemas.microsoft.com/office/drawing/2014/main" xmlns="" id="{E0B0DC34-C0EF-4FE1-8242-7F469235FEE1}"/>
              </a:ext>
            </a:extLst>
          </p:cNvPr>
          <p:cNvSpPr/>
          <p:nvPr/>
        </p:nvSpPr>
        <p:spPr>
          <a:xfrm>
            <a:off x="7643478" y="3131902"/>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Rectangle 32">
            <a:extLst>
              <a:ext uri="{FF2B5EF4-FFF2-40B4-BE49-F238E27FC236}">
                <a16:creationId xmlns:a16="http://schemas.microsoft.com/office/drawing/2014/main" xmlns="" id="{126A036B-8BEF-4F30-B050-1D60E708002F}"/>
              </a:ext>
            </a:extLst>
          </p:cNvPr>
          <p:cNvSpPr/>
          <p:nvPr/>
        </p:nvSpPr>
        <p:spPr>
          <a:xfrm>
            <a:off x="7646428" y="4053551"/>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4" name="Rectangle 33">
            <a:extLst>
              <a:ext uri="{FF2B5EF4-FFF2-40B4-BE49-F238E27FC236}">
                <a16:creationId xmlns:a16="http://schemas.microsoft.com/office/drawing/2014/main" xmlns="" id="{03FFB3E8-BB3F-4E68-90DE-9EECCF8459F5}"/>
              </a:ext>
            </a:extLst>
          </p:cNvPr>
          <p:cNvSpPr/>
          <p:nvPr/>
        </p:nvSpPr>
        <p:spPr>
          <a:xfrm>
            <a:off x="7646428" y="4975200"/>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35" name="Group 34">
            <a:extLst>
              <a:ext uri="{FF2B5EF4-FFF2-40B4-BE49-F238E27FC236}">
                <a16:creationId xmlns:a16="http://schemas.microsoft.com/office/drawing/2014/main" xmlns="" id="{996852EE-C10A-454D-9D7E-212425E6C40B}"/>
              </a:ext>
            </a:extLst>
          </p:cNvPr>
          <p:cNvGrpSpPr/>
          <p:nvPr/>
        </p:nvGrpSpPr>
        <p:grpSpPr>
          <a:xfrm>
            <a:off x="7223564" y="1088455"/>
            <a:ext cx="828575" cy="4560551"/>
            <a:chOff x="6643667" y="186511"/>
            <a:chExt cx="987770" cy="5436774"/>
          </a:xfrm>
        </p:grpSpPr>
        <p:cxnSp>
          <p:nvCxnSpPr>
            <p:cNvPr id="36" name="Straight Connector 35">
              <a:extLst>
                <a:ext uri="{FF2B5EF4-FFF2-40B4-BE49-F238E27FC236}">
                  <a16:creationId xmlns:a16="http://schemas.microsoft.com/office/drawing/2014/main" xmlns="" id="{0EEA98AB-2DEB-49CE-ABE5-57002624C1CE}"/>
                </a:ext>
              </a:extLst>
            </p:cNvPr>
            <p:cNvCxnSpPr>
              <a:cxnSpLocks/>
            </p:cNvCxnSpPr>
            <p:nvPr/>
          </p:nvCxnSpPr>
          <p:spPr>
            <a:xfrm>
              <a:off x="7137552" y="648176"/>
              <a:ext cx="1" cy="4755981"/>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xmlns="" id="{54CDA182-44B8-4464-B1B4-02B630C03081}"/>
                </a:ext>
              </a:extLst>
            </p:cNvPr>
            <p:cNvSpPr txBox="1"/>
            <p:nvPr/>
          </p:nvSpPr>
          <p:spPr>
            <a:xfrm>
              <a:off x="6643667" y="186511"/>
              <a:ext cx="987770" cy="461665"/>
            </a:xfrm>
            <a:prstGeom prst="rect">
              <a:avLst/>
            </a:prstGeom>
            <a:noFill/>
          </p:spPr>
          <p:txBody>
            <a:bodyPr wrap="none" rtlCol="0">
              <a:spAutoFit/>
            </a:bodyPr>
            <a:lstStyle/>
            <a:p>
              <a:pPr algn="ctr"/>
              <a:r>
                <a:rPr lang="en-US" sz="1200" dirty="0">
                  <a:solidFill>
                    <a:srgbClr val="70AD47">
                      <a:lumMod val="75000"/>
                    </a:srgbClr>
                  </a:solidFill>
                </a:rPr>
                <a:t>control</a:t>
              </a:r>
            </a:p>
            <a:p>
              <a:pPr algn="ctr"/>
              <a:r>
                <a:rPr lang="en-US" sz="1200" dirty="0">
                  <a:solidFill>
                    <a:srgbClr val="70AD47">
                      <a:lumMod val="75000"/>
                    </a:srgbClr>
                  </a:solidFill>
                </a:rPr>
                <a:t>10.30.0.0/16</a:t>
              </a:r>
            </a:p>
          </p:txBody>
        </p:sp>
        <p:sp>
          <p:nvSpPr>
            <p:cNvPr id="38" name="TextBox 37">
              <a:extLst>
                <a:ext uri="{FF2B5EF4-FFF2-40B4-BE49-F238E27FC236}">
                  <a16:creationId xmlns:a16="http://schemas.microsoft.com/office/drawing/2014/main" xmlns="" id="{B0B895A3-D15C-49DA-B52A-E519AFE10AF8}"/>
                </a:ext>
              </a:extLst>
            </p:cNvPr>
            <p:cNvSpPr txBox="1"/>
            <p:nvPr/>
          </p:nvSpPr>
          <p:spPr>
            <a:xfrm>
              <a:off x="6828814" y="5392453"/>
              <a:ext cx="617477" cy="230832"/>
            </a:xfrm>
            <a:prstGeom prst="rect">
              <a:avLst/>
            </a:prstGeom>
            <a:noFill/>
          </p:spPr>
          <p:txBody>
            <a:bodyPr wrap="none" rtlCol="0" anchor="ctr" anchorCtr="0">
              <a:spAutoFit/>
            </a:bodyPr>
            <a:lstStyle/>
            <a:p>
              <a:r>
                <a:rPr lang="en-US" sz="900" dirty="0">
                  <a:solidFill>
                    <a:srgbClr val="70AD47">
                      <a:lumMod val="75000"/>
                    </a:srgbClr>
                  </a:solidFill>
                </a:rPr>
                <a:t>10.30.0.1</a:t>
              </a:r>
            </a:p>
          </p:txBody>
        </p:sp>
      </p:grpSp>
      <p:sp>
        <p:nvSpPr>
          <p:cNvPr id="39" name="Rectangle 38">
            <a:extLst>
              <a:ext uri="{FF2B5EF4-FFF2-40B4-BE49-F238E27FC236}">
                <a16:creationId xmlns:a16="http://schemas.microsoft.com/office/drawing/2014/main" xmlns="" id="{4DB9A64F-6D40-4478-BC1A-368293BF7F0F}"/>
              </a:ext>
            </a:extLst>
          </p:cNvPr>
          <p:cNvSpPr/>
          <p:nvPr/>
        </p:nvSpPr>
        <p:spPr>
          <a:xfrm>
            <a:off x="5707294" y="5982359"/>
            <a:ext cx="719558" cy="409616"/>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black"/>
                </a:solidFill>
              </a:rPr>
              <a:t>NAT</a:t>
            </a:r>
          </a:p>
          <a:p>
            <a:pPr algn="ctr"/>
            <a:r>
              <a:rPr lang="en-US" sz="1200" dirty="0">
                <a:solidFill>
                  <a:prstClr val="black"/>
                </a:solidFill>
              </a:rPr>
              <a:t>Firewall</a:t>
            </a:r>
          </a:p>
        </p:txBody>
      </p:sp>
      <p:cxnSp>
        <p:nvCxnSpPr>
          <p:cNvPr id="40" name="Connector: Elbow 62">
            <a:extLst>
              <a:ext uri="{FF2B5EF4-FFF2-40B4-BE49-F238E27FC236}">
                <a16:creationId xmlns:a16="http://schemas.microsoft.com/office/drawing/2014/main" xmlns="" id="{8AE75CE2-0FD0-4E0D-9C4D-98A18A78A456}"/>
              </a:ext>
            </a:extLst>
          </p:cNvPr>
          <p:cNvCxnSpPr>
            <a:cxnSpLocks/>
            <a:stCxn id="7" idx="1"/>
            <a:endCxn id="57" idx="3"/>
          </p:cNvCxnSpPr>
          <p:nvPr/>
        </p:nvCxnSpPr>
        <p:spPr>
          <a:xfrm flipH="1">
            <a:off x="3159425" y="2158479"/>
            <a:ext cx="2134119" cy="0"/>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B60F8807-0B4F-49E2-97CF-BC3D58BE9C4A}"/>
              </a:ext>
            </a:extLst>
          </p:cNvPr>
          <p:cNvCxnSpPr>
            <a:cxnSpLocks/>
            <a:stCxn id="30" idx="2"/>
            <a:endCxn id="39" idx="0"/>
          </p:cNvCxnSpPr>
          <p:nvPr/>
        </p:nvCxnSpPr>
        <p:spPr>
          <a:xfrm>
            <a:off x="6067073" y="5844219"/>
            <a:ext cx="0" cy="13814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xmlns="" id="{38EE75E1-B258-4419-A575-4E61B24DF2E4}"/>
              </a:ext>
            </a:extLst>
          </p:cNvPr>
          <p:cNvCxnSpPr>
            <a:cxnSpLocks/>
            <a:stCxn id="8" idx="1"/>
            <a:endCxn id="50" idx="3"/>
          </p:cNvCxnSpPr>
          <p:nvPr/>
        </p:nvCxnSpPr>
        <p:spPr>
          <a:xfrm flipH="1">
            <a:off x="4438759" y="3080128"/>
            <a:ext cx="854785" cy="507"/>
          </a:xfrm>
          <a:prstGeom prst="line">
            <a:avLst/>
          </a:prstGeom>
          <a:ln w="63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xmlns="" id="{9782FE75-0284-44A1-9F20-DDD4178CB2AD}"/>
              </a:ext>
            </a:extLst>
          </p:cNvPr>
          <p:cNvCxnSpPr>
            <a:cxnSpLocks/>
            <a:stCxn id="11" idx="1"/>
            <a:endCxn id="51" idx="3"/>
          </p:cNvCxnSpPr>
          <p:nvPr/>
        </p:nvCxnSpPr>
        <p:spPr>
          <a:xfrm flipH="1">
            <a:off x="4439766" y="4001776"/>
            <a:ext cx="853778" cy="0"/>
          </a:xfrm>
          <a:prstGeom prst="line">
            <a:avLst/>
          </a:prstGeom>
          <a:ln w="63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xmlns="" id="{95FBC078-9ADC-4F34-9721-A62B9FCDF0BE}"/>
              </a:ext>
            </a:extLst>
          </p:cNvPr>
          <p:cNvCxnSpPr>
            <a:cxnSpLocks/>
            <a:stCxn id="14" idx="1"/>
            <a:endCxn id="52" idx="3"/>
          </p:cNvCxnSpPr>
          <p:nvPr/>
        </p:nvCxnSpPr>
        <p:spPr>
          <a:xfrm flipH="1">
            <a:off x="4438759" y="4923426"/>
            <a:ext cx="854785" cy="0"/>
          </a:xfrm>
          <a:prstGeom prst="line">
            <a:avLst/>
          </a:prstGeom>
          <a:ln w="63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xmlns="" id="{E0840756-E286-4C4A-B8E2-598AB92F3DC2}"/>
              </a:ext>
            </a:extLst>
          </p:cNvPr>
          <p:cNvSpPr txBox="1"/>
          <p:nvPr/>
        </p:nvSpPr>
        <p:spPr>
          <a:xfrm>
            <a:off x="4623652" y="1959460"/>
            <a:ext cx="676629" cy="206539"/>
          </a:xfrm>
          <a:prstGeom prst="rect">
            <a:avLst/>
          </a:prstGeom>
          <a:noFill/>
        </p:spPr>
        <p:txBody>
          <a:bodyPr wrap="none" rtlCol="0" anchor="ctr" anchorCtr="0">
            <a:spAutoFit/>
          </a:bodyPr>
          <a:lstStyle/>
          <a:p>
            <a:pPr algn="r"/>
            <a:r>
              <a:rPr lang="en-US" sz="1000" dirty="0">
                <a:solidFill>
                  <a:prstClr val="black"/>
                </a:solidFill>
              </a:rPr>
              <a:t>10.50.30.10</a:t>
            </a:r>
          </a:p>
        </p:txBody>
      </p:sp>
      <p:sp>
        <p:nvSpPr>
          <p:cNvPr id="46" name="TextBox 45">
            <a:extLst>
              <a:ext uri="{FF2B5EF4-FFF2-40B4-BE49-F238E27FC236}">
                <a16:creationId xmlns:a16="http://schemas.microsoft.com/office/drawing/2014/main" xmlns="" id="{D6CCAB65-38E6-46AA-82C9-FE89A165BAFF}"/>
              </a:ext>
            </a:extLst>
          </p:cNvPr>
          <p:cNvSpPr txBox="1"/>
          <p:nvPr/>
        </p:nvSpPr>
        <p:spPr>
          <a:xfrm>
            <a:off x="4783666" y="2865283"/>
            <a:ext cx="516616" cy="212993"/>
          </a:xfrm>
          <a:prstGeom prst="rect">
            <a:avLst/>
          </a:prstGeom>
          <a:noFill/>
        </p:spPr>
        <p:txBody>
          <a:bodyPr wrap="none" rtlCol="0">
            <a:spAutoFit/>
          </a:bodyPr>
          <a:lstStyle/>
          <a:p>
            <a:pPr algn="r"/>
            <a:r>
              <a:rPr lang="en-US" sz="1000" dirty="0">
                <a:solidFill>
                  <a:prstClr val="black"/>
                </a:solidFill>
              </a:rPr>
              <a:t>cons1-1</a:t>
            </a:r>
          </a:p>
        </p:txBody>
      </p:sp>
      <p:sp>
        <p:nvSpPr>
          <p:cNvPr id="47" name="TextBox 46">
            <a:extLst>
              <a:ext uri="{FF2B5EF4-FFF2-40B4-BE49-F238E27FC236}">
                <a16:creationId xmlns:a16="http://schemas.microsoft.com/office/drawing/2014/main" xmlns="" id="{627E5FEC-882C-4FE7-9718-033F5FE92201}"/>
              </a:ext>
            </a:extLst>
          </p:cNvPr>
          <p:cNvSpPr txBox="1"/>
          <p:nvPr/>
        </p:nvSpPr>
        <p:spPr>
          <a:xfrm>
            <a:off x="4783666" y="3786424"/>
            <a:ext cx="516616" cy="212993"/>
          </a:xfrm>
          <a:prstGeom prst="rect">
            <a:avLst/>
          </a:prstGeom>
          <a:noFill/>
        </p:spPr>
        <p:txBody>
          <a:bodyPr wrap="none" rtlCol="0">
            <a:spAutoFit/>
          </a:bodyPr>
          <a:lstStyle/>
          <a:p>
            <a:pPr algn="r"/>
            <a:r>
              <a:rPr lang="en-US" sz="1000" dirty="0">
                <a:solidFill>
                  <a:prstClr val="black"/>
                </a:solidFill>
              </a:rPr>
              <a:t>cons2-1</a:t>
            </a:r>
          </a:p>
        </p:txBody>
      </p:sp>
      <p:sp>
        <p:nvSpPr>
          <p:cNvPr id="48" name="TextBox 47">
            <a:extLst>
              <a:ext uri="{FF2B5EF4-FFF2-40B4-BE49-F238E27FC236}">
                <a16:creationId xmlns:a16="http://schemas.microsoft.com/office/drawing/2014/main" xmlns="" id="{534743BC-B80F-4932-AA37-41418C0BE6CA}"/>
              </a:ext>
            </a:extLst>
          </p:cNvPr>
          <p:cNvSpPr txBox="1"/>
          <p:nvPr/>
        </p:nvSpPr>
        <p:spPr>
          <a:xfrm>
            <a:off x="4783666" y="4679950"/>
            <a:ext cx="516616" cy="212993"/>
          </a:xfrm>
          <a:prstGeom prst="rect">
            <a:avLst/>
          </a:prstGeom>
          <a:noFill/>
        </p:spPr>
        <p:txBody>
          <a:bodyPr wrap="none" rtlCol="0">
            <a:spAutoFit/>
          </a:bodyPr>
          <a:lstStyle/>
          <a:p>
            <a:pPr algn="r"/>
            <a:r>
              <a:rPr lang="en-US" sz="1000" dirty="0">
                <a:solidFill>
                  <a:prstClr val="black"/>
                </a:solidFill>
              </a:rPr>
              <a:t>cons2-2</a:t>
            </a:r>
          </a:p>
        </p:txBody>
      </p:sp>
      <p:sp>
        <p:nvSpPr>
          <p:cNvPr id="49" name="AutoShape 2" descr="Image result for radio base station icon">
            <a:extLst>
              <a:ext uri="{FF2B5EF4-FFF2-40B4-BE49-F238E27FC236}">
                <a16:creationId xmlns:a16="http://schemas.microsoft.com/office/drawing/2014/main" xmlns="" id="{76C3622F-91F4-4667-9423-E64FB704E7B0}"/>
              </a:ext>
            </a:extLst>
          </p:cNvPr>
          <p:cNvSpPr>
            <a:spLocks noChangeAspect="1" noChangeArrowheads="1"/>
          </p:cNvSpPr>
          <p:nvPr/>
        </p:nvSpPr>
        <p:spPr bwMode="auto">
          <a:xfrm>
            <a:off x="6791818" y="3680527"/>
            <a:ext cx="255676" cy="2556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0" name="Rectangle 49">
            <a:extLst>
              <a:ext uri="{FF2B5EF4-FFF2-40B4-BE49-F238E27FC236}">
                <a16:creationId xmlns:a16="http://schemas.microsoft.com/office/drawing/2014/main" xmlns="" id="{7E575CB2-CD91-403F-AE82-640F9D52863A}"/>
              </a:ext>
            </a:extLst>
          </p:cNvPr>
          <p:cNvSpPr/>
          <p:nvPr/>
        </p:nvSpPr>
        <p:spPr>
          <a:xfrm>
            <a:off x="4285353" y="3003932"/>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1" name="Rectangle 50">
            <a:extLst>
              <a:ext uri="{FF2B5EF4-FFF2-40B4-BE49-F238E27FC236}">
                <a16:creationId xmlns:a16="http://schemas.microsoft.com/office/drawing/2014/main" xmlns="" id="{44BAF5BC-5AA2-4456-8CB4-D201D5B68B7D}"/>
              </a:ext>
            </a:extLst>
          </p:cNvPr>
          <p:cNvSpPr/>
          <p:nvPr/>
        </p:nvSpPr>
        <p:spPr>
          <a:xfrm>
            <a:off x="4286360" y="3925073"/>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2" name="Rectangle 51">
            <a:extLst>
              <a:ext uri="{FF2B5EF4-FFF2-40B4-BE49-F238E27FC236}">
                <a16:creationId xmlns:a16="http://schemas.microsoft.com/office/drawing/2014/main" xmlns="" id="{DC9E70A6-82E5-4732-8AC0-942445525B91}"/>
              </a:ext>
            </a:extLst>
          </p:cNvPr>
          <p:cNvSpPr/>
          <p:nvPr/>
        </p:nvSpPr>
        <p:spPr>
          <a:xfrm>
            <a:off x="4285353" y="4846723"/>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53" name="Group 52">
            <a:extLst>
              <a:ext uri="{FF2B5EF4-FFF2-40B4-BE49-F238E27FC236}">
                <a16:creationId xmlns:a16="http://schemas.microsoft.com/office/drawing/2014/main" xmlns="" id="{B9797D67-4D17-4F68-A44B-93B2F5AF2798}"/>
              </a:ext>
            </a:extLst>
          </p:cNvPr>
          <p:cNvGrpSpPr/>
          <p:nvPr/>
        </p:nvGrpSpPr>
        <p:grpSpPr>
          <a:xfrm>
            <a:off x="4003118" y="1243359"/>
            <a:ext cx="894463" cy="4405646"/>
            <a:chOff x="2374884" y="371177"/>
            <a:chExt cx="1066318" cy="5252108"/>
          </a:xfrm>
        </p:grpSpPr>
        <p:cxnSp>
          <p:nvCxnSpPr>
            <p:cNvPr id="54" name="Straight Connector 53">
              <a:extLst>
                <a:ext uri="{FF2B5EF4-FFF2-40B4-BE49-F238E27FC236}">
                  <a16:creationId xmlns:a16="http://schemas.microsoft.com/office/drawing/2014/main" xmlns="" id="{F53CD6C8-1984-4D80-AE7C-4628B2FCBCFF}"/>
                </a:ext>
              </a:extLst>
            </p:cNvPr>
            <p:cNvCxnSpPr>
              <a:cxnSpLocks/>
            </p:cNvCxnSpPr>
            <p:nvPr/>
          </p:nvCxnSpPr>
          <p:spPr>
            <a:xfrm>
              <a:off x="2908043" y="648176"/>
              <a:ext cx="1" cy="4745546"/>
            </a:xfrm>
            <a:prstGeom prst="line">
              <a:avLst/>
            </a:prstGeom>
            <a:ln w="254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2469EAFB-7376-4E49-9E4A-CD1EE2A72832}"/>
                </a:ext>
              </a:extLst>
            </p:cNvPr>
            <p:cNvSpPr txBox="1"/>
            <p:nvPr/>
          </p:nvSpPr>
          <p:spPr>
            <a:xfrm>
              <a:off x="2374884" y="371177"/>
              <a:ext cx="1066318" cy="276999"/>
            </a:xfrm>
            <a:prstGeom prst="rect">
              <a:avLst/>
            </a:prstGeom>
            <a:noFill/>
          </p:spPr>
          <p:txBody>
            <a:bodyPr wrap="none" rtlCol="0">
              <a:spAutoFit/>
            </a:bodyPr>
            <a:lstStyle/>
            <a:p>
              <a:pPr algn="ctr"/>
              <a:r>
                <a:rPr lang="en-US" sz="1200" dirty="0">
                  <a:solidFill>
                    <a:srgbClr val="ED7D31">
                      <a:lumMod val="50000"/>
                    </a:srgbClr>
                  </a:solidFill>
                </a:rPr>
                <a:t>10.1.110.0/16</a:t>
              </a:r>
            </a:p>
          </p:txBody>
        </p:sp>
        <p:sp>
          <p:nvSpPr>
            <p:cNvPr id="56" name="TextBox 55">
              <a:extLst>
                <a:ext uri="{FF2B5EF4-FFF2-40B4-BE49-F238E27FC236}">
                  <a16:creationId xmlns:a16="http://schemas.microsoft.com/office/drawing/2014/main" xmlns="" id="{9D79CF15-ACBD-4B31-8A2F-ED61D51AA218}"/>
                </a:ext>
              </a:extLst>
            </p:cNvPr>
            <p:cNvSpPr txBox="1"/>
            <p:nvPr/>
          </p:nvSpPr>
          <p:spPr>
            <a:xfrm>
              <a:off x="2570451" y="5392453"/>
              <a:ext cx="675185" cy="230832"/>
            </a:xfrm>
            <a:prstGeom prst="rect">
              <a:avLst/>
            </a:prstGeom>
            <a:noFill/>
          </p:spPr>
          <p:txBody>
            <a:bodyPr wrap="none" rtlCol="0" anchor="ctr" anchorCtr="0">
              <a:spAutoFit/>
            </a:bodyPr>
            <a:lstStyle/>
            <a:p>
              <a:r>
                <a:rPr lang="en-US" sz="900" dirty="0">
                  <a:solidFill>
                    <a:srgbClr val="FFC000">
                      <a:lumMod val="50000"/>
                    </a:srgbClr>
                  </a:solidFill>
                </a:rPr>
                <a:t>10.1.110.1</a:t>
              </a:r>
            </a:p>
          </p:txBody>
        </p:sp>
      </p:grpSp>
      <p:sp>
        <p:nvSpPr>
          <p:cNvPr id="57" name="Rectangle 56">
            <a:extLst>
              <a:ext uri="{FF2B5EF4-FFF2-40B4-BE49-F238E27FC236}">
                <a16:creationId xmlns:a16="http://schemas.microsoft.com/office/drawing/2014/main" xmlns="" id="{EB5073EE-ABB6-4845-8F25-6058F95FEE14}"/>
              </a:ext>
            </a:extLst>
          </p:cNvPr>
          <p:cNvSpPr/>
          <p:nvPr/>
        </p:nvSpPr>
        <p:spPr>
          <a:xfrm>
            <a:off x="3006019" y="2081776"/>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58" name="Straight Connector 57">
            <a:extLst>
              <a:ext uri="{FF2B5EF4-FFF2-40B4-BE49-F238E27FC236}">
                <a16:creationId xmlns:a16="http://schemas.microsoft.com/office/drawing/2014/main" xmlns="" id="{F8C7B952-8AEF-4A9F-A2C3-FEBE549AE320}"/>
              </a:ext>
            </a:extLst>
          </p:cNvPr>
          <p:cNvCxnSpPr>
            <a:cxnSpLocks/>
            <a:stCxn id="59" idx="2"/>
            <a:endCxn id="60" idx="0"/>
          </p:cNvCxnSpPr>
          <p:nvPr/>
        </p:nvCxnSpPr>
        <p:spPr>
          <a:xfrm>
            <a:off x="3159925" y="1475715"/>
            <a:ext cx="12747" cy="3979661"/>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xmlns="" id="{88AFEF52-1C63-4C65-8D97-7CEBCC4710AA}"/>
              </a:ext>
            </a:extLst>
          </p:cNvPr>
          <p:cNvSpPr txBox="1"/>
          <p:nvPr/>
        </p:nvSpPr>
        <p:spPr>
          <a:xfrm>
            <a:off x="2712692" y="1243359"/>
            <a:ext cx="894464" cy="232356"/>
          </a:xfrm>
          <a:prstGeom prst="rect">
            <a:avLst/>
          </a:prstGeom>
          <a:noFill/>
        </p:spPr>
        <p:txBody>
          <a:bodyPr wrap="none" rtlCol="0">
            <a:spAutoFit/>
          </a:bodyPr>
          <a:lstStyle/>
          <a:p>
            <a:pPr algn="ctr"/>
            <a:r>
              <a:rPr lang="en-US" sz="1200" dirty="0">
                <a:solidFill>
                  <a:srgbClr val="A5A5A5">
                    <a:lumMod val="75000"/>
                  </a:srgbClr>
                </a:solidFill>
              </a:rPr>
              <a:t>10.50.30.0/16</a:t>
            </a:r>
          </a:p>
        </p:txBody>
      </p:sp>
      <p:sp>
        <p:nvSpPr>
          <p:cNvPr id="60" name="TextBox 59">
            <a:extLst>
              <a:ext uri="{FF2B5EF4-FFF2-40B4-BE49-F238E27FC236}">
                <a16:creationId xmlns:a16="http://schemas.microsoft.com/office/drawing/2014/main" xmlns="" id="{9FEEBF91-F80A-4742-AB2C-EE27770B656F}"/>
              </a:ext>
            </a:extLst>
          </p:cNvPr>
          <p:cNvSpPr txBox="1"/>
          <p:nvPr/>
        </p:nvSpPr>
        <p:spPr>
          <a:xfrm>
            <a:off x="2889487" y="5455376"/>
            <a:ext cx="566368" cy="193630"/>
          </a:xfrm>
          <a:prstGeom prst="rect">
            <a:avLst/>
          </a:prstGeom>
          <a:noFill/>
        </p:spPr>
        <p:txBody>
          <a:bodyPr wrap="none" rtlCol="0" anchor="ctr" anchorCtr="0">
            <a:spAutoFit/>
          </a:bodyPr>
          <a:lstStyle/>
          <a:p>
            <a:r>
              <a:rPr lang="en-US" sz="900" dirty="0">
                <a:solidFill>
                  <a:srgbClr val="A5A5A5">
                    <a:lumMod val="75000"/>
                  </a:srgbClr>
                </a:solidFill>
              </a:rPr>
              <a:t>10.50.30.1</a:t>
            </a:r>
          </a:p>
        </p:txBody>
      </p:sp>
      <p:pic>
        <p:nvPicPr>
          <p:cNvPr id="61" name="Picture 60">
            <a:extLst>
              <a:ext uri="{FF2B5EF4-FFF2-40B4-BE49-F238E27FC236}">
                <a16:creationId xmlns:a16="http://schemas.microsoft.com/office/drawing/2014/main" xmlns="" id="{8A8435ED-645A-4D44-9251-BBA6C667D79D}"/>
              </a:ext>
            </a:extLst>
          </p:cNvPr>
          <p:cNvPicPr>
            <a:picLocks noChangeAspect="1"/>
          </p:cNvPicPr>
          <p:nvPr/>
        </p:nvPicPr>
        <p:blipFill>
          <a:blip r:embed="rId2"/>
          <a:stretch>
            <a:fillRect/>
          </a:stretch>
        </p:blipFill>
        <p:spPr>
          <a:xfrm>
            <a:off x="9322823" y="3260934"/>
            <a:ext cx="247687" cy="299621"/>
          </a:xfrm>
          <a:prstGeom prst="rect">
            <a:avLst/>
          </a:prstGeom>
        </p:spPr>
      </p:pic>
      <p:pic>
        <p:nvPicPr>
          <p:cNvPr id="62" name="Picture 61">
            <a:extLst>
              <a:ext uri="{FF2B5EF4-FFF2-40B4-BE49-F238E27FC236}">
                <a16:creationId xmlns:a16="http://schemas.microsoft.com/office/drawing/2014/main" xmlns="" id="{221515A1-13F0-41C2-8626-58BA6CB0291B}"/>
              </a:ext>
            </a:extLst>
          </p:cNvPr>
          <p:cNvPicPr>
            <a:picLocks noChangeAspect="1"/>
          </p:cNvPicPr>
          <p:nvPr/>
        </p:nvPicPr>
        <p:blipFill>
          <a:blip r:embed="rId2"/>
          <a:stretch>
            <a:fillRect/>
          </a:stretch>
        </p:blipFill>
        <p:spPr>
          <a:xfrm>
            <a:off x="9322823" y="4359415"/>
            <a:ext cx="247687" cy="299621"/>
          </a:xfrm>
          <a:prstGeom prst="rect">
            <a:avLst/>
          </a:prstGeom>
        </p:spPr>
      </p:pic>
      <p:pic>
        <p:nvPicPr>
          <p:cNvPr id="63" name="Picture 62">
            <a:extLst>
              <a:ext uri="{FF2B5EF4-FFF2-40B4-BE49-F238E27FC236}">
                <a16:creationId xmlns:a16="http://schemas.microsoft.com/office/drawing/2014/main" xmlns="" id="{66188FC7-EB75-47A5-96D5-6E4FE65901B3}"/>
              </a:ext>
            </a:extLst>
          </p:cNvPr>
          <p:cNvPicPr>
            <a:picLocks noChangeAspect="1"/>
          </p:cNvPicPr>
          <p:nvPr/>
        </p:nvPicPr>
        <p:blipFill>
          <a:blip r:embed="rId2"/>
          <a:stretch>
            <a:fillRect/>
          </a:stretch>
        </p:blipFill>
        <p:spPr>
          <a:xfrm>
            <a:off x="9322823" y="2078424"/>
            <a:ext cx="247687" cy="299621"/>
          </a:xfrm>
          <a:prstGeom prst="rect">
            <a:avLst/>
          </a:prstGeom>
        </p:spPr>
      </p:pic>
      <p:sp>
        <p:nvSpPr>
          <p:cNvPr id="64" name="Rectangle 63">
            <a:extLst>
              <a:ext uri="{FF2B5EF4-FFF2-40B4-BE49-F238E27FC236}">
                <a16:creationId xmlns:a16="http://schemas.microsoft.com/office/drawing/2014/main" xmlns="" id="{5725C8A0-8659-489C-843E-8975F1105A59}"/>
              </a:ext>
            </a:extLst>
          </p:cNvPr>
          <p:cNvSpPr/>
          <p:nvPr/>
        </p:nvSpPr>
        <p:spPr>
          <a:xfrm>
            <a:off x="8702664" y="2151532"/>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5" name="Rectangle 64">
            <a:extLst>
              <a:ext uri="{FF2B5EF4-FFF2-40B4-BE49-F238E27FC236}">
                <a16:creationId xmlns:a16="http://schemas.microsoft.com/office/drawing/2014/main" xmlns="" id="{DA2A4B32-9B16-45D9-93F5-B5F47A1FD27B}"/>
              </a:ext>
            </a:extLst>
          </p:cNvPr>
          <p:cNvSpPr/>
          <p:nvPr/>
        </p:nvSpPr>
        <p:spPr>
          <a:xfrm>
            <a:off x="8702664" y="3334042"/>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6" name="Rectangle 65">
            <a:extLst>
              <a:ext uri="{FF2B5EF4-FFF2-40B4-BE49-F238E27FC236}">
                <a16:creationId xmlns:a16="http://schemas.microsoft.com/office/drawing/2014/main" xmlns="" id="{1C533EC7-B748-4680-BCC5-4221EE7DFD4E}"/>
              </a:ext>
            </a:extLst>
          </p:cNvPr>
          <p:cNvSpPr/>
          <p:nvPr/>
        </p:nvSpPr>
        <p:spPr>
          <a:xfrm>
            <a:off x="8702664" y="4432523"/>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67" name="Straight Connector 66">
            <a:extLst>
              <a:ext uri="{FF2B5EF4-FFF2-40B4-BE49-F238E27FC236}">
                <a16:creationId xmlns:a16="http://schemas.microsoft.com/office/drawing/2014/main" xmlns="" id="{DB6DFFBA-F363-4490-B012-4A13228F1C05}"/>
              </a:ext>
            </a:extLst>
          </p:cNvPr>
          <p:cNvCxnSpPr>
            <a:cxnSpLocks/>
            <a:stCxn id="64" idx="3"/>
            <a:endCxn id="63" idx="1"/>
          </p:cNvCxnSpPr>
          <p:nvPr/>
        </p:nvCxnSpPr>
        <p:spPr>
          <a:xfrm>
            <a:off x="8856070" y="2228235"/>
            <a:ext cx="46675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2889B4A0-9CE1-4ECC-9503-FD7272CE0367}"/>
              </a:ext>
            </a:extLst>
          </p:cNvPr>
          <p:cNvCxnSpPr>
            <a:cxnSpLocks/>
            <a:stCxn id="65" idx="3"/>
            <a:endCxn id="61" idx="1"/>
          </p:cNvCxnSpPr>
          <p:nvPr/>
        </p:nvCxnSpPr>
        <p:spPr>
          <a:xfrm>
            <a:off x="8856070" y="3410745"/>
            <a:ext cx="46675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xmlns="" id="{8DC2DF12-20F7-4C06-ADCB-03A2E83D5556}"/>
              </a:ext>
            </a:extLst>
          </p:cNvPr>
          <p:cNvCxnSpPr>
            <a:cxnSpLocks/>
            <a:stCxn id="66" idx="3"/>
            <a:endCxn id="62" idx="1"/>
          </p:cNvCxnSpPr>
          <p:nvPr/>
        </p:nvCxnSpPr>
        <p:spPr>
          <a:xfrm>
            <a:off x="8856070" y="4509226"/>
            <a:ext cx="46675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xmlns="" id="{C07E7DCA-6D83-4F9A-BABE-B8A7F29256EF}"/>
              </a:ext>
            </a:extLst>
          </p:cNvPr>
          <p:cNvSpPr/>
          <p:nvPr/>
        </p:nvSpPr>
        <p:spPr>
          <a:xfrm>
            <a:off x="8866795" y="2873723"/>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1" name="Rectangle 70">
            <a:extLst>
              <a:ext uri="{FF2B5EF4-FFF2-40B4-BE49-F238E27FC236}">
                <a16:creationId xmlns:a16="http://schemas.microsoft.com/office/drawing/2014/main" xmlns="" id="{4E386029-29EB-4DDA-BA25-3A9EED7BAD25}"/>
              </a:ext>
            </a:extLst>
          </p:cNvPr>
          <p:cNvSpPr/>
          <p:nvPr/>
        </p:nvSpPr>
        <p:spPr>
          <a:xfrm>
            <a:off x="8866795" y="3796596"/>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2" name="Rectangle 71">
            <a:extLst>
              <a:ext uri="{FF2B5EF4-FFF2-40B4-BE49-F238E27FC236}">
                <a16:creationId xmlns:a16="http://schemas.microsoft.com/office/drawing/2014/main" xmlns="" id="{49F01247-FA76-4F68-889D-854C12DC5A7E}"/>
              </a:ext>
            </a:extLst>
          </p:cNvPr>
          <p:cNvSpPr/>
          <p:nvPr/>
        </p:nvSpPr>
        <p:spPr>
          <a:xfrm>
            <a:off x="8866795" y="4718245"/>
            <a:ext cx="153406" cy="15340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73" name="Straight Connector 72">
            <a:extLst>
              <a:ext uri="{FF2B5EF4-FFF2-40B4-BE49-F238E27FC236}">
                <a16:creationId xmlns:a16="http://schemas.microsoft.com/office/drawing/2014/main" xmlns="" id="{86B78B74-F161-46D9-ADB5-29ED27E14CFB}"/>
              </a:ext>
            </a:extLst>
          </p:cNvPr>
          <p:cNvCxnSpPr>
            <a:cxnSpLocks/>
            <a:stCxn id="74" idx="2"/>
            <a:endCxn id="75" idx="0"/>
          </p:cNvCxnSpPr>
          <p:nvPr/>
        </p:nvCxnSpPr>
        <p:spPr>
          <a:xfrm>
            <a:off x="8862388" y="1475715"/>
            <a:ext cx="1" cy="397966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xmlns="" id="{A81D1A3B-C7E6-4FEB-9FD3-62006222D034}"/>
              </a:ext>
            </a:extLst>
          </p:cNvPr>
          <p:cNvSpPr txBox="1"/>
          <p:nvPr/>
        </p:nvSpPr>
        <p:spPr>
          <a:xfrm>
            <a:off x="8448100" y="1088455"/>
            <a:ext cx="828575" cy="387260"/>
          </a:xfrm>
          <a:prstGeom prst="rect">
            <a:avLst/>
          </a:prstGeom>
          <a:noFill/>
        </p:spPr>
        <p:txBody>
          <a:bodyPr wrap="none" rtlCol="0">
            <a:spAutoFit/>
          </a:bodyPr>
          <a:lstStyle/>
          <a:p>
            <a:pPr algn="ctr"/>
            <a:r>
              <a:rPr lang="en-US" sz="1200" dirty="0">
                <a:solidFill>
                  <a:srgbClr val="5B9BD5"/>
                </a:solidFill>
              </a:rPr>
              <a:t>data</a:t>
            </a:r>
          </a:p>
          <a:p>
            <a:pPr algn="ctr"/>
            <a:r>
              <a:rPr lang="en-US" sz="1200" dirty="0">
                <a:solidFill>
                  <a:srgbClr val="5B9BD5"/>
                </a:solidFill>
              </a:rPr>
              <a:t>10.31.0.0/16</a:t>
            </a:r>
          </a:p>
        </p:txBody>
      </p:sp>
      <p:sp>
        <p:nvSpPr>
          <p:cNvPr id="75" name="TextBox 74">
            <a:extLst>
              <a:ext uri="{FF2B5EF4-FFF2-40B4-BE49-F238E27FC236}">
                <a16:creationId xmlns:a16="http://schemas.microsoft.com/office/drawing/2014/main" xmlns="" id="{CEEDC458-687D-4282-9740-6E3A2760C6A6}"/>
              </a:ext>
            </a:extLst>
          </p:cNvPr>
          <p:cNvSpPr txBox="1"/>
          <p:nvPr/>
        </p:nvSpPr>
        <p:spPr>
          <a:xfrm>
            <a:off x="8603408" y="5455376"/>
            <a:ext cx="517960" cy="193630"/>
          </a:xfrm>
          <a:prstGeom prst="rect">
            <a:avLst/>
          </a:prstGeom>
          <a:noFill/>
        </p:spPr>
        <p:txBody>
          <a:bodyPr wrap="none" rtlCol="0" anchor="ctr" anchorCtr="0">
            <a:spAutoFit/>
          </a:bodyPr>
          <a:lstStyle/>
          <a:p>
            <a:r>
              <a:rPr lang="en-US" sz="900" dirty="0">
                <a:solidFill>
                  <a:srgbClr val="5B9BD5"/>
                </a:solidFill>
              </a:rPr>
              <a:t>10.31.0.1</a:t>
            </a:r>
          </a:p>
        </p:txBody>
      </p:sp>
    </p:spTree>
    <p:extLst>
      <p:ext uri="{BB962C8B-B14F-4D97-AF65-F5344CB8AC3E}">
        <p14:creationId xmlns:p14="http://schemas.microsoft.com/office/powerpoint/2010/main" val="339337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20D27C1B-E76C-46D7-9409-712DADD827AD}"/>
              </a:ext>
            </a:extLst>
          </p:cNvPr>
          <p:cNvSpPr>
            <a:spLocks noGrp="1"/>
          </p:cNvSpPr>
          <p:nvPr>
            <p:ph type="title"/>
          </p:nvPr>
        </p:nvSpPr>
        <p:spPr/>
        <p:txBody>
          <a:bodyPr>
            <a:normAutofit fontScale="90000"/>
          </a:bodyPr>
          <a:lstStyle/>
          <a:p>
            <a:r>
              <a:rPr lang="en-US" dirty="0"/>
              <a:t>OpenStack Environment</a:t>
            </a:r>
          </a:p>
        </p:txBody>
      </p:sp>
      <p:sp>
        <p:nvSpPr>
          <p:cNvPr id="2" name="Slide Number Placeholder 1">
            <a:extLst>
              <a:ext uri="{FF2B5EF4-FFF2-40B4-BE49-F238E27FC236}">
                <a16:creationId xmlns:a16="http://schemas.microsoft.com/office/drawing/2014/main" xmlns="" id="{6176B62E-54E1-4C1B-B64F-949A6B6410D5}"/>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solidFill>
                  <a:prstClr val="black">
                    <a:alpha val="50000"/>
                  </a:prstClr>
                </a:solidFill>
              </a:rPr>
              <a:pPr/>
              <a:t>21</a:t>
            </a:fld>
            <a:endParaRPr lang="en-US" dirty="0">
              <a:solidFill>
                <a:prstClr val="black">
                  <a:alpha val="50000"/>
                </a:prstClr>
              </a:solidFill>
            </a:endParaRPr>
          </a:p>
        </p:txBody>
      </p:sp>
      <p:pic>
        <p:nvPicPr>
          <p:cNvPr id="6" name="Picture 5">
            <a:extLst>
              <a:ext uri="{FF2B5EF4-FFF2-40B4-BE49-F238E27FC236}">
                <a16:creationId xmlns:a16="http://schemas.microsoft.com/office/drawing/2014/main" xmlns="" id="{240F1B0C-74C5-477C-9530-C64CEB240E1B}"/>
              </a:ext>
            </a:extLst>
          </p:cNvPr>
          <p:cNvPicPr>
            <a:picLocks noChangeAspect="1"/>
          </p:cNvPicPr>
          <p:nvPr/>
        </p:nvPicPr>
        <p:blipFill rotWithShape="1">
          <a:blip r:embed="rId2"/>
          <a:srcRect l="1020"/>
          <a:stretch/>
        </p:blipFill>
        <p:spPr>
          <a:xfrm>
            <a:off x="751562" y="1171826"/>
            <a:ext cx="5473554" cy="4896936"/>
          </a:xfrm>
          <a:prstGeom prst="rect">
            <a:avLst/>
          </a:prstGeom>
        </p:spPr>
      </p:pic>
      <p:sp>
        <p:nvSpPr>
          <p:cNvPr id="8" name="Right Brace 7">
            <a:extLst>
              <a:ext uri="{FF2B5EF4-FFF2-40B4-BE49-F238E27FC236}">
                <a16:creationId xmlns:a16="http://schemas.microsoft.com/office/drawing/2014/main" xmlns="" id="{23DD9229-23BC-4461-BD10-FD2DBA487720}"/>
              </a:ext>
            </a:extLst>
          </p:cNvPr>
          <p:cNvSpPr/>
          <p:nvPr/>
        </p:nvSpPr>
        <p:spPr>
          <a:xfrm>
            <a:off x="6306856" y="3851753"/>
            <a:ext cx="200416" cy="174111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9" name="Rectangle: Rounded Corners 8">
            <a:extLst>
              <a:ext uri="{FF2B5EF4-FFF2-40B4-BE49-F238E27FC236}">
                <a16:creationId xmlns:a16="http://schemas.microsoft.com/office/drawing/2014/main" xmlns="" id="{6881D8FD-6D51-4999-98EE-44089574F3DF}"/>
              </a:ext>
            </a:extLst>
          </p:cNvPr>
          <p:cNvSpPr/>
          <p:nvPr/>
        </p:nvSpPr>
        <p:spPr>
          <a:xfrm>
            <a:off x="7025105" y="4364767"/>
            <a:ext cx="3177345"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en-US" dirty="0">
                <a:solidFill>
                  <a:prstClr val="white"/>
                </a:solidFill>
              </a:rPr>
              <a:t>VMs for Rancher/Kubernetes installation of </a:t>
            </a:r>
            <a:r>
              <a:rPr lang="en-US" dirty="0" smtClean="0">
                <a:solidFill>
                  <a:prstClr val="white"/>
                </a:solidFill>
              </a:rPr>
              <a:t>ONAP</a:t>
            </a:r>
            <a:endParaRPr lang="en-US" dirty="0">
              <a:solidFill>
                <a:prstClr val="white"/>
              </a:solidFill>
            </a:endParaRPr>
          </a:p>
        </p:txBody>
      </p:sp>
      <p:sp>
        <p:nvSpPr>
          <p:cNvPr id="10" name="Rectangle: Rounded Corners 9">
            <a:extLst>
              <a:ext uri="{FF2B5EF4-FFF2-40B4-BE49-F238E27FC236}">
                <a16:creationId xmlns:a16="http://schemas.microsoft.com/office/drawing/2014/main" xmlns="" id="{62358963-F6CF-44FD-8A0F-122DD3E56A30}"/>
              </a:ext>
            </a:extLst>
          </p:cNvPr>
          <p:cNvSpPr/>
          <p:nvPr/>
        </p:nvSpPr>
        <p:spPr>
          <a:xfrm>
            <a:off x="7025104" y="3524541"/>
            <a:ext cx="3177345" cy="408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en-US" dirty="0">
                <a:solidFill>
                  <a:prstClr val="white"/>
                </a:solidFill>
              </a:rPr>
              <a:t>Configuration database</a:t>
            </a:r>
          </a:p>
        </p:txBody>
      </p:sp>
      <p:sp>
        <p:nvSpPr>
          <p:cNvPr id="11" name="Rectangle: Rounded Corners 10">
            <a:extLst>
              <a:ext uri="{FF2B5EF4-FFF2-40B4-BE49-F238E27FC236}">
                <a16:creationId xmlns:a16="http://schemas.microsoft.com/office/drawing/2014/main" xmlns="" id="{BCEE4E32-32B7-4DC8-8706-737683775480}"/>
              </a:ext>
            </a:extLst>
          </p:cNvPr>
          <p:cNvSpPr/>
          <p:nvPr/>
        </p:nvSpPr>
        <p:spPr>
          <a:xfrm>
            <a:off x="7025105" y="5483337"/>
            <a:ext cx="3177345" cy="408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en-US" dirty="0">
                <a:solidFill>
                  <a:prstClr val="white"/>
                </a:solidFill>
              </a:rPr>
              <a:t>NETCONF server simulators</a:t>
            </a:r>
          </a:p>
        </p:txBody>
      </p:sp>
      <p:cxnSp>
        <p:nvCxnSpPr>
          <p:cNvPr id="13" name="Straight Connector 12">
            <a:extLst>
              <a:ext uri="{FF2B5EF4-FFF2-40B4-BE49-F238E27FC236}">
                <a16:creationId xmlns:a16="http://schemas.microsoft.com/office/drawing/2014/main" xmlns="" id="{5DCBFB71-BB6F-4EC4-B735-35287E4B44BD}"/>
              </a:ext>
            </a:extLst>
          </p:cNvPr>
          <p:cNvCxnSpPr>
            <a:stCxn id="10" idx="1"/>
          </p:cNvCxnSpPr>
          <p:nvPr/>
        </p:nvCxnSpPr>
        <p:spPr>
          <a:xfrm flipH="1" flipV="1">
            <a:off x="6382011" y="3728852"/>
            <a:ext cx="643093"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3AB43901-C996-4418-AF59-C555F285E98F}"/>
              </a:ext>
            </a:extLst>
          </p:cNvPr>
          <p:cNvCxnSpPr>
            <a:cxnSpLocks/>
            <a:stCxn id="11" idx="1"/>
          </p:cNvCxnSpPr>
          <p:nvPr/>
        </p:nvCxnSpPr>
        <p:spPr>
          <a:xfrm flipH="1">
            <a:off x="6379695" y="5687649"/>
            <a:ext cx="6454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E5326E55-D07D-4D7C-91E4-677CF3BBCA42}"/>
              </a:ext>
            </a:extLst>
          </p:cNvPr>
          <p:cNvCxnSpPr>
            <a:cxnSpLocks/>
            <a:stCxn id="11" idx="1"/>
          </p:cNvCxnSpPr>
          <p:nvPr/>
        </p:nvCxnSpPr>
        <p:spPr>
          <a:xfrm flipH="1" flipV="1">
            <a:off x="6382011" y="3401641"/>
            <a:ext cx="643094" cy="2286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D3BA4735-C1B1-49A9-99C0-8731980C51DA}"/>
              </a:ext>
            </a:extLst>
          </p:cNvPr>
          <p:cNvCxnSpPr>
            <a:cxnSpLocks/>
            <a:stCxn id="9" idx="1"/>
            <a:endCxn id="8" idx="1"/>
          </p:cNvCxnSpPr>
          <p:nvPr/>
        </p:nvCxnSpPr>
        <p:spPr>
          <a:xfrm flipH="1">
            <a:off x="6507272" y="4722312"/>
            <a:ext cx="5178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6014508"/>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532FF2B4-D51C-4BC2-8F99-9A64DEF559B4}"/>
              </a:ext>
            </a:extLst>
          </p:cNvPr>
          <p:cNvSpPr>
            <a:spLocks noGrp="1"/>
          </p:cNvSpPr>
          <p:nvPr>
            <p:ph type="title"/>
          </p:nvPr>
        </p:nvSpPr>
        <p:spPr/>
        <p:txBody>
          <a:bodyPr>
            <a:normAutofit fontScale="90000"/>
          </a:bodyPr>
          <a:lstStyle/>
          <a:p>
            <a:r>
              <a:rPr lang="en-US" dirty="0"/>
              <a:t>ONAP Installation</a:t>
            </a:r>
          </a:p>
        </p:txBody>
      </p:sp>
      <p:sp>
        <p:nvSpPr>
          <p:cNvPr id="4" name="Text Placeholder 3">
            <a:extLst>
              <a:ext uri="{FF2B5EF4-FFF2-40B4-BE49-F238E27FC236}">
                <a16:creationId xmlns:a16="http://schemas.microsoft.com/office/drawing/2014/main" xmlns="" id="{E75002BE-2D72-439F-8CF1-EBB95F17D090}"/>
              </a:ext>
            </a:extLst>
          </p:cNvPr>
          <p:cNvSpPr>
            <a:spLocks noGrp="1"/>
          </p:cNvSpPr>
          <p:nvPr>
            <p:ph type="body" sz="quarter" idx="10"/>
          </p:nvPr>
        </p:nvSpPr>
        <p:spPr/>
        <p:txBody>
          <a:bodyPr>
            <a:normAutofit/>
          </a:bodyPr>
          <a:lstStyle/>
          <a:p>
            <a:r>
              <a:rPr lang="en-US" sz="2400" dirty="0"/>
              <a:t>Used the method created by the ONAP Operations Manager (OOM) project</a:t>
            </a:r>
          </a:p>
          <a:p>
            <a:r>
              <a:rPr lang="en-US" sz="2400" dirty="0"/>
              <a:t>Rancher/Kubernetes environment</a:t>
            </a:r>
          </a:p>
        </p:txBody>
      </p:sp>
      <p:sp>
        <p:nvSpPr>
          <p:cNvPr id="2" name="Slide Number Placeholder 1">
            <a:extLst>
              <a:ext uri="{FF2B5EF4-FFF2-40B4-BE49-F238E27FC236}">
                <a16:creationId xmlns:a16="http://schemas.microsoft.com/office/drawing/2014/main" xmlns="" id="{8614486A-1CEF-4313-B698-951E411BADE7}"/>
              </a:ext>
            </a:extLst>
          </p:cNvPr>
          <p:cNvSpPr>
            <a:spLocks noGrp="1"/>
          </p:cNvSpPr>
          <p:nvPr>
            <p:ph type="sldNum" sz="quarter" idx="4294967295"/>
          </p:nvPr>
        </p:nvSpPr>
        <p:spPr>
          <a:xfrm>
            <a:off x="11583988" y="6503988"/>
            <a:ext cx="608012" cy="365125"/>
          </a:xfrm>
        </p:spPr>
        <p:txBody>
          <a:bodyPr/>
          <a:lstStyle/>
          <a:p>
            <a:fld id="{12CB907E-C602-C34B-93F7-CA9E40714286}" type="slidenum">
              <a:rPr lang="en-US" smtClean="0">
                <a:solidFill>
                  <a:prstClr val="black">
                    <a:alpha val="50000"/>
                  </a:prstClr>
                </a:solidFill>
              </a:rPr>
              <a:pPr/>
              <a:t>22</a:t>
            </a:fld>
            <a:r>
              <a:rPr lang="en-US" dirty="0">
                <a:solidFill>
                  <a:prstClr val="black">
                    <a:alpha val="50000"/>
                  </a:prstClr>
                </a:solidFill>
              </a:rPr>
              <a:t> </a:t>
            </a:r>
          </a:p>
        </p:txBody>
      </p:sp>
      <p:pic>
        <p:nvPicPr>
          <p:cNvPr id="6" name="Picture 5">
            <a:extLst>
              <a:ext uri="{FF2B5EF4-FFF2-40B4-BE49-F238E27FC236}">
                <a16:creationId xmlns:a16="http://schemas.microsoft.com/office/drawing/2014/main" xmlns="" id="{63259B1D-6444-4830-9F15-CC0B8CD17548}"/>
              </a:ext>
            </a:extLst>
          </p:cNvPr>
          <p:cNvPicPr>
            <a:picLocks noChangeAspect="1"/>
          </p:cNvPicPr>
          <p:nvPr/>
        </p:nvPicPr>
        <p:blipFill>
          <a:blip r:embed="rId2"/>
          <a:stretch>
            <a:fillRect/>
          </a:stretch>
        </p:blipFill>
        <p:spPr>
          <a:xfrm>
            <a:off x="2364407" y="2174944"/>
            <a:ext cx="6883217" cy="3800149"/>
          </a:xfrm>
          <a:prstGeom prst="rect">
            <a:avLst/>
          </a:prstGeom>
        </p:spPr>
      </p:pic>
    </p:spTree>
    <p:extLst>
      <p:ext uri="{BB962C8B-B14F-4D97-AF65-F5344CB8AC3E}">
        <p14:creationId xmlns:p14="http://schemas.microsoft.com/office/powerpoint/2010/main" val="3279544069"/>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510FE015-3EAF-4CBE-8881-EEEA559822A0}"/>
              </a:ext>
            </a:extLst>
          </p:cNvPr>
          <p:cNvSpPr txBox="1"/>
          <p:nvPr/>
        </p:nvSpPr>
        <p:spPr>
          <a:xfrm>
            <a:off x="349777" y="3429000"/>
            <a:ext cx="5209696" cy="923330"/>
          </a:xfrm>
          <a:prstGeom prst="rect">
            <a:avLst/>
          </a:prstGeom>
          <a:noFill/>
        </p:spPr>
        <p:txBody>
          <a:bodyPr wrap="none" rtlCol="0">
            <a:spAutoFit/>
          </a:bodyPr>
          <a:lstStyle/>
          <a:p>
            <a:r>
              <a:rPr lang="en-US" sz="5400" dirty="0">
                <a:solidFill>
                  <a:schemeClr val="bg1"/>
                </a:solidFill>
              </a:rPr>
              <a:t>Policy component</a:t>
            </a:r>
          </a:p>
        </p:txBody>
      </p:sp>
    </p:spTree>
    <p:extLst>
      <p:ext uri="{BB962C8B-B14F-4D97-AF65-F5344CB8AC3E}">
        <p14:creationId xmlns:p14="http://schemas.microsoft.com/office/powerpoint/2010/main" val="569075371"/>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ounded Rectangular Callout 54">
            <a:extLst>
              <a:ext uri="{FF2B5EF4-FFF2-40B4-BE49-F238E27FC236}">
                <a16:creationId xmlns:a16="http://schemas.microsoft.com/office/drawing/2014/main" xmlns="" id="{C30B6350-6233-4F17-B4D0-221DFA801ED5}"/>
              </a:ext>
            </a:extLst>
          </p:cNvPr>
          <p:cNvSpPr/>
          <p:nvPr/>
        </p:nvSpPr>
        <p:spPr>
          <a:xfrm>
            <a:off x="5698443" y="2712407"/>
            <a:ext cx="1949823" cy="472468"/>
          </a:xfrm>
          <a:prstGeom prst="wedgeRoundRectCallout">
            <a:avLst>
              <a:gd name="adj1" fmla="val 38263"/>
              <a:gd name="adj2" fmla="val 153871"/>
              <a:gd name="adj3" fmla="val 16667"/>
            </a:avLst>
          </a:prstGeom>
          <a:solidFill>
            <a:srgbClr val="66FFFF"/>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2" name="Slide Number Placeholder 1">
            <a:extLst>
              <a:ext uri="{FF2B5EF4-FFF2-40B4-BE49-F238E27FC236}">
                <a16:creationId xmlns:a16="http://schemas.microsoft.com/office/drawing/2014/main" xmlns="" id="{4A36ED91-B84F-43DE-A134-07E52F03131C}"/>
              </a:ext>
            </a:extLst>
          </p:cNvPr>
          <p:cNvSpPr>
            <a:spLocks noGrp="1"/>
          </p:cNvSpPr>
          <p:nvPr>
            <p:ph type="sldNum" sz="quarter" idx="4"/>
          </p:nvPr>
        </p:nvSpPr>
        <p:spPr/>
        <p:txBody>
          <a:bodyPr/>
          <a:lstStyle/>
          <a:p>
            <a:fld id="{6C9CD605-947A-3C4E-98CB-B055F943FEBA}" type="slidenum">
              <a:rPr lang="en-US" smtClean="0"/>
              <a:pPr/>
              <a:t>24</a:t>
            </a:fld>
            <a:endParaRPr lang="en-US" dirty="0"/>
          </a:p>
        </p:txBody>
      </p:sp>
      <p:sp>
        <p:nvSpPr>
          <p:cNvPr id="3" name="Title 2">
            <a:extLst>
              <a:ext uri="{FF2B5EF4-FFF2-40B4-BE49-F238E27FC236}">
                <a16:creationId xmlns:a16="http://schemas.microsoft.com/office/drawing/2014/main" xmlns="" id="{4D8DDA45-60F8-438D-9F1D-DE774B361117}"/>
              </a:ext>
            </a:extLst>
          </p:cNvPr>
          <p:cNvSpPr>
            <a:spLocks noGrp="1"/>
          </p:cNvSpPr>
          <p:nvPr>
            <p:ph type="title"/>
          </p:nvPr>
        </p:nvSpPr>
        <p:spPr/>
        <p:txBody>
          <a:bodyPr>
            <a:normAutofit fontScale="90000"/>
          </a:bodyPr>
          <a:lstStyle/>
          <a:p>
            <a:r>
              <a:rPr lang="en-US" dirty="0"/>
              <a:t>Policy Impacts</a:t>
            </a:r>
          </a:p>
        </p:txBody>
      </p:sp>
      <p:sp>
        <p:nvSpPr>
          <p:cNvPr id="5" name="Rectangle 4">
            <a:extLst>
              <a:ext uri="{FF2B5EF4-FFF2-40B4-BE49-F238E27FC236}">
                <a16:creationId xmlns:a16="http://schemas.microsoft.com/office/drawing/2014/main" xmlns="" id="{39419E20-D2EE-4A59-AAC6-9EDCA7EF925D}"/>
              </a:ext>
            </a:extLst>
          </p:cNvPr>
          <p:cNvSpPr/>
          <p:nvPr/>
        </p:nvSpPr>
        <p:spPr>
          <a:xfrm>
            <a:off x="317998" y="2218766"/>
            <a:ext cx="1048871" cy="35903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VNFs, NW</a:t>
            </a:r>
          </a:p>
        </p:txBody>
      </p:sp>
      <p:sp>
        <p:nvSpPr>
          <p:cNvPr id="6" name="Rectangle 5">
            <a:extLst>
              <a:ext uri="{FF2B5EF4-FFF2-40B4-BE49-F238E27FC236}">
                <a16:creationId xmlns:a16="http://schemas.microsoft.com/office/drawing/2014/main" xmlns="" id="{772ED093-4895-4348-A634-4C027E90943A}"/>
              </a:ext>
            </a:extLst>
          </p:cNvPr>
          <p:cNvSpPr/>
          <p:nvPr/>
        </p:nvSpPr>
        <p:spPr>
          <a:xfrm>
            <a:off x="2547840" y="4464425"/>
            <a:ext cx="1048871" cy="13178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SDN-R</a:t>
            </a:r>
          </a:p>
        </p:txBody>
      </p:sp>
      <p:cxnSp>
        <p:nvCxnSpPr>
          <p:cNvPr id="7" name="Straight Arrow Connector 6">
            <a:extLst>
              <a:ext uri="{FF2B5EF4-FFF2-40B4-BE49-F238E27FC236}">
                <a16:creationId xmlns:a16="http://schemas.microsoft.com/office/drawing/2014/main" xmlns="" id="{400199DF-F6B6-43BC-94F9-1470BB6269BF}"/>
              </a:ext>
            </a:extLst>
          </p:cNvPr>
          <p:cNvCxnSpPr>
            <a:endCxn id="6" idx="1"/>
          </p:cNvCxnSpPr>
          <p:nvPr/>
        </p:nvCxnSpPr>
        <p:spPr>
          <a:xfrm>
            <a:off x="1382430" y="5123330"/>
            <a:ext cx="1165410" cy="1"/>
          </a:xfrm>
          <a:prstGeom prst="straightConnector1">
            <a:avLst/>
          </a:prstGeom>
          <a:ln w="28575">
            <a:tailEnd type="triangle"/>
          </a:ln>
        </p:spPr>
        <p:style>
          <a:lnRef idx="3">
            <a:schemeClr val="accent6"/>
          </a:lnRef>
          <a:fillRef idx="0">
            <a:schemeClr val="accent6"/>
          </a:fillRef>
          <a:effectRef idx="2">
            <a:schemeClr val="accent6"/>
          </a:effectRef>
          <a:fontRef idx="minor">
            <a:schemeClr val="tx1"/>
          </a:fontRef>
        </p:style>
      </p:cxnSp>
      <p:sp>
        <p:nvSpPr>
          <p:cNvPr id="9" name="Rectangle 8">
            <a:extLst>
              <a:ext uri="{FF2B5EF4-FFF2-40B4-BE49-F238E27FC236}">
                <a16:creationId xmlns:a16="http://schemas.microsoft.com/office/drawing/2014/main" xmlns="" id="{F81319F1-FCCA-4563-B1AF-12424C2D2739}"/>
              </a:ext>
            </a:extLst>
          </p:cNvPr>
          <p:cNvSpPr/>
          <p:nvPr/>
        </p:nvSpPr>
        <p:spPr>
          <a:xfrm>
            <a:off x="4425476" y="4464425"/>
            <a:ext cx="1048871" cy="13178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PCI HandlerMS</a:t>
            </a:r>
          </a:p>
        </p:txBody>
      </p:sp>
      <p:sp>
        <p:nvSpPr>
          <p:cNvPr id="10" name="Rectangle 9">
            <a:extLst>
              <a:ext uri="{FF2B5EF4-FFF2-40B4-BE49-F238E27FC236}">
                <a16:creationId xmlns:a16="http://schemas.microsoft.com/office/drawing/2014/main" xmlns="" id="{1739F242-A657-40F0-BE15-5593EA74239C}"/>
              </a:ext>
            </a:extLst>
          </p:cNvPr>
          <p:cNvSpPr/>
          <p:nvPr/>
        </p:nvSpPr>
        <p:spPr>
          <a:xfrm>
            <a:off x="6527015" y="4011933"/>
            <a:ext cx="1048871" cy="13178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OOF</a:t>
            </a:r>
          </a:p>
        </p:txBody>
      </p:sp>
      <p:cxnSp>
        <p:nvCxnSpPr>
          <p:cNvPr id="11" name="Straight Arrow Connector 10">
            <a:extLst>
              <a:ext uri="{FF2B5EF4-FFF2-40B4-BE49-F238E27FC236}">
                <a16:creationId xmlns:a16="http://schemas.microsoft.com/office/drawing/2014/main" xmlns="" id="{1949540B-037E-4B44-90D1-02039F150051}"/>
              </a:ext>
            </a:extLst>
          </p:cNvPr>
          <p:cNvCxnSpPr>
            <a:cxnSpLocks/>
          </p:cNvCxnSpPr>
          <p:nvPr/>
        </p:nvCxnSpPr>
        <p:spPr>
          <a:xfrm>
            <a:off x="5474347" y="4877252"/>
            <a:ext cx="1052670" cy="0"/>
          </a:xfrm>
          <a:prstGeom prst="straightConnector1">
            <a:avLst/>
          </a:prstGeom>
          <a:ln w="28575">
            <a:tailEnd type="triangle"/>
          </a:ln>
        </p:spPr>
        <p:style>
          <a:lnRef idx="3">
            <a:schemeClr val="accent6"/>
          </a:lnRef>
          <a:fillRef idx="0">
            <a:schemeClr val="accent6"/>
          </a:fillRef>
          <a:effectRef idx="2">
            <a:schemeClr val="accent6"/>
          </a:effectRef>
          <a:fontRef idx="minor">
            <a:schemeClr val="tx1"/>
          </a:fontRef>
        </p:style>
      </p:cxnSp>
      <p:cxnSp>
        <p:nvCxnSpPr>
          <p:cNvPr id="13" name="Straight Arrow Connector 12">
            <a:extLst>
              <a:ext uri="{FF2B5EF4-FFF2-40B4-BE49-F238E27FC236}">
                <a16:creationId xmlns:a16="http://schemas.microsoft.com/office/drawing/2014/main" xmlns="" id="{F18D5AF6-01C5-4BFD-8989-A932D2A0332B}"/>
              </a:ext>
            </a:extLst>
          </p:cNvPr>
          <p:cNvCxnSpPr>
            <a:cxnSpLocks/>
            <a:stCxn id="6" idx="3"/>
            <a:endCxn id="9" idx="1"/>
          </p:cNvCxnSpPr>
          <p:nvPr/>
        </p:nvCxnSpPr>
        <p:spPr>
          <a:xfrm>
            <a:off x="3596711" y="5123331"/>
            <a:ext cx="828765" cy="0"/>
          </a:xfrm>
          <a:prstGeom prst="straightConnector1">
            <a:avLst/>
          </a:prstGeom>
          <a:ln w="28575">
            <a:tailEnd type="triangle"/>
          </a:ln>
        </p:spPr>
        <p:style>
          <a:lnRef idx="3">
            <a:schemeClr val="accent6"/>
          </a:lnRef>
          <a:fillRef idx="0">
            <a:schemeClr val="accent6"/>
          </a:fillRef>
          <a:effectRef idx="2">
            <a:schemeClr val="accent6"/>
          </a:effectRef>
          <a:fontRef idx="minor">
            <a:schemeClr val="tx1"/>
          </a:fontRef>
        </p:style>
      </p:cxnSp>
      <p:sp>
        <p:nvSpPr>
          <p:cNvPr id="14" name="Rectangle 13">
            <a:extLst>
              <a:ext uri="{FF2B5EF4-FFF2-40B4-BE49-F238E27FC236}">
                <a16:creationId xmlns:a16="http://schemas.microsoft.com/office/drawing/2014/main" xmlns="" id="{BF2E005C-99D9-433C-80EC-595F8035E743}"/>
              </a:ext>
            </a:extLst>
          </p:cNvPr>
          <p:cNvSpPr/>
          <p:nvPr/>
        </p:nvSpPr>
        <p:spPr>
          <a:xfrm>
            <a:off x="7801085" y="1048868"/>
            <a:ext cx="3767619" cy="4760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t>Policy (Drools)</a:t>
            </a:r>
          </a:p>
        </p:txBody>
      </p:sp>
      <p:cxnSp>
        <p:nvCxnSpPr>
          <p:cNvPr id="15" name="Straight Arrow Connector 14">
            <a:extLst>
              <a:ext uri="{FF2B5EF4-FFF2-40B4-BE49-F238E27FC236}">
                <a16:creationId xmlns:a16="http://schemas.microsoft.com/office/drawing/2014/main" xmlns="" id="{BED70D7A-9ACF-4CCB-96FF-3B5FADD11625}"/>
              </a:ext>
            </a:extLst>
          </p:cNvPr>
          <p:cNvCxnSpPr>
            <a:cxnSpLocks/>
            <a:endCxn id="9" idx="3"/>
          </p:cNvCxnSpPr>
          <p:nvPr/>
        </p:nvCxnSpPr>
        <p:spPr>
          <a:xfrm flipH="1">
            <a:off x="5474347" y="5123331"/>
            <a:ext cx="1052670" cy="0"/>
          </a:xfrm>
          <a:prstGeom prst="straightConnector1">
            <a:avLst/>
          </a:prstGeom>
          <a:ln w="28575">
            <a:tailEnd type="triangle"/>
          </a:ln>
        </p:spPr>
        <p:style>
          <a:lnRef idx="3">
            <a:schemeClr val="accent6"/>
          </a:lnRef>
          <a:fillRef idx="0">
            <a:schemeClr val="accent6"/>
          </a:fillRef>
          <a:effectRef idx="2">
            <a:schemeClr val="accent6"/>
          </a:effectRef>
          <a:fontRef idx="minor">
            <a:schemeClr val="tx1"/>
          </a:fontRef>
        </p:style>
      </p:cxnSp>
      <p:cxnSp>
        <p:nvCxnSpPr>
          <p:cNvPr id="16" name="Elbow Connector 10">
            <a:extLst>
              <a:ext uri="{FF2B5EF4-FFF2-40B4-BE49-F238E27FC236}">
                <a16:creationId xmlns:a16="http://schemas.microsoft.com/office/drawing/2014/main" xmlns="" id="{D4E6BB93-676E-4519-BA23-5F58DFBB2F5A}"/>
              </a:ext>
            </a:extLst>
          </p:cNvPr>
          <p:cNvCxnSpPr>
            <a:stCxn id="21" idx="2"/>
            <a:endCxn id="6" idx="2"/>
          </p:cNvCxnSpPr>
          <p:nvPr/>
        </p:nvCxnSpPr>
        <p:spPr>
          <a:xfrm rot="5400000" flipH="1">
            <a:off x="6814791" y="2039722"/>
            <a:ext cx="29403" cy="7514433"/>
          </a:xfrm>
          <a:prstGeom prst="bentConnector3">
            <a:avLst>
              <a:gd name="adj1" fmla="val -777472"/>
            </a:avLst>
          </a:prstGeom>
          <a:ln w="41275">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xmlns="" id="{71237EA1-D112-41D0-B307-47DF5FE0DAA3}"/>
              </a:ext>
            </a:extLst>
          </p:cNvPr>
          <p:cNvCxnSpPr>
            <a:cxnSpLocks/>
          </p:cNvCxnSpPr>
          <p:nvPr/>
        </p:nvCxnSpPr>
        <p:spPr>
          <a:xfrm flipH="1" flipV="1">
            <a:off x="1355850" y="5432610"/>
            <a:ext cx="1191990" cy="8398"/>
          </a:xfrm>
          <a:prstGeom prst="straightConnector1">
            <a:avLst/>
          </a:prstGeom>
          <a:ln w="28575">
            <a:tailEnd type="triangle"/>
          </a:ln>
        </p:spPr>
        <p:style>
          <a:lnRef idx="3">
            <a:schemeClr val="accent6"/>
          </a:lnRef>
          <a:fillRef idx="0">
            <a:schemeClr val="accent6"/>
          </a:fillRef>
          <a:effectRef idx="2">
            <a:schemeClr val="accent6"/>
          </a:effectRef>
          <a:fontRef idx="minor">
            <a:schemeClr val="tx1"/>
          </a:fontRef>
        </p:style>
      </p:cxnSp>
      <p:sp>
        <p:nvSpPr>
          <p:cNvPr id="18" name="Rounded Rectangular Callout 50">
            <a:extLst>
              <a:ext uri="{FF2B5EF4-FFF2-40B4-BE49-F238E27FC236}">
                <a16:creationId xmlns:a16="http://schemas.microsoft.com/office/drawing/2014/main" xmlns="" id="{F3091C16-EE29-488F-9F3C-5A4E4F302B09}"/>
              </a:ext>
            </a:extLst>
          </p:cNvPr>
          <p:cNvSpPr/>
          <p:nvPr/>
        </p:nvSpPr>
        <p:spPr>
          <a:xfrm>
            <a:off x="1418603" y="3922898"/>
            <a:ext cx="1064559" cy="800096"/>
          </a:xfrm>
          <a:prstGeom prst="wedgeRoundRectCallout">
            <a:avLst>
              <a:gd name="adj1" fmla="val -1051"/>
              <a:gd name="adj2" fmla="val 96260"/>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i="1" dirty="0"/>
              <a:t>Data Change </a:t>
            </a:r>
            <a:r>
              <a:rPr lang="en-US" i="1" dirty="0" smtClean="0"/>
              <a:t>Notifn</a:t>
            </a:r>
            <a:endParaRPr lang="en-US" i="1" dirty="0"/>
          </a:p>
        </p:txBody>
      </p:sp>
      <p:sp>
        <p:nvSpPr>
          <p:cNvPr id="19" name="Rounded Rectangular Callout 32">
            <a:extLst>
              <a:ext uri="{FF2B5EF4-FFF2-40B4-BE49-F238E27FC236}">
                <a16:creationId xmlns:a16="http://schemas.microsoft.com/office/drawing/2014/main" xmlns="" id="{2801AB4C-C558-42CA-B925-89AAE8C4D8A7}"/>
              </a:ext>
            </a:extLst>
          </p:cNvPr>
          <p:cNvSpPr/>
          <p:nvPr/>
        </p:nvSpPr>
        <p:spPr>
          <a:xfrm>
            <a:off x="5704011" y="6184574"/>
            <a:ext cx="2534255" cy="273416"/>
          </a:xfrm>
          <a:prstGeom prst="wedgeRoundRectCallout">
            <a:avLst>
              <a:gd name="adj1" fmla="val 25636"/>
              <a:gd name="adj2" fmla="val -96617"/>
              <a:gd name="adj3" fmla="val 16667"/>
            </a:avLst>
          </a:prstGeom>
          <a:solidFill>
            <a:srgbClr val="66FFFF"/>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Call Recipes of SDN-R</a:t>
            </a:r>
          </a:p>
        </p:txBody>
      </p:sp>
      <p:sp>
        <p:nvSpPr>
          <p:cNvPr id="20" name="Rounded Rectangle 8">
            <a:extLst>
              <a:ext uri="{FF2B5EF4-FFF2-40B4-BE49-F238E27FC236}">
                <a16:creationId xmlns:a16="http://schemas.microsoft.com/office/drawing/2014/main" xmlns="" id="{FD699A75-D175-4771-B980-875001831063}"/>
              </a:ext>
            </a:extLst>
          </p:cNvPr>
          <p:cNvSpPr/>
          <p:nvPr/>
        </p:nvSpPr>
        <p:spPr>
          <a:xfrm>
            <a:off x="10154869" y="2570344"/>
            <a:ext cx="1246102" cy="605775"/>
          </a:xfrm>
          <a:prstGeom prst="roundRect">
            <a:avLst/>
          </a:prstGeom>
          <a:solidFill>
            <a:srgbClr val="66FFFF"/>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a:t>Drools controller</a:t>
            </a:r>
          </a:p>
        </p:txBody>
      </p:sp>
      <p:sp>
        <p:nvSpPr>
          <p:cNvPr id="21" name="Rounded Rectangle 39">
            <a:extLst>
              <a:ext uri="{FF2B5EF4-FFF2-40B4-BE49-F238E27FC236}">
                <a16:creationId xmlns:a16="http://schemas.microsoft.com/office/drawing/2014/main" xmlns="" id="{25FACB9A-450D-4ADA-B102-24B30A44B6FE}"/>
              </a:ext>
            </a:extLst>
          </p:cNvPr>
          <p:cNvSpPr/>
          <p:nvPr/>
        </p:nvSpPr>
        <p:spPr>
          <a:xfrm>
            <a:off x="9599145" y="3192765"/>
            <a:ext cx="1975127" cy="2618874"/>
          </a:xfrm>
          <a:prstGeom prst="roundRect">
            <a:avLst/>
          </a:prstGeom>
          <a:solidFill>
            <a:srgbClr val="66FFFF"/>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b="1" dirty="0"/>
              <a:t>PCIAction</a:t>
            </a:r>
            <a:r>
              <a:rPr lang="en-US" sz="1200" dirty="0"/>
              <a:t>:</a:t>
            </a:r>
          </a:p>
          <a:p>
            <a:r>
              <a:rPr lang="en-US" sz="1200" dirty="0"/>
              <a:t>{</a:t>
            </a:r>
          </a:p>
          <a:p>
            <a:r>
              <a:rPr lang="en-US" sz="1200" dirty="0"/>
              <a:t>controlLoopName: ControlLoop-vPCI-fb41f388-a5f2-11e8-98d0-529269fb1459</a:t>
            </a:r>
          </a:p>
          <a:p>
            <a:r>
              <a:rPr lang="en-US" sz="1200" dirty="0"/>
              <a:t>timeout: 1200</a:t>
            </a:r>
          </a:p>
          <a:p>
            <a:r>
              <a:rPr lang="en-US" sz="1200" dirty="0"/>
              <a:t>abatement: false</a:t>
            </a:r>
          </a:p>
          <a:p>
            <a:r>
              <a:rPr lang="en-US" sz="1200" dirty="0"/>
              <a:t>policies:</a:t>
            </a:r>
          </a:p>
          <a:p>
            <a:r>
              <a:rPr lang="en-US" sz="1200" dirty="0"/>
              <a:t>  name: modify PCI config</a:t>
            </a:r>
          </a:p>
          <a:p>
            <a:r>
              <a:rPr lang="en-US" sz="1200" dirty="0"/>
              <a:t>  description:</a:t>
            </a:r>
          </a:p>
          <a:p>
            <a:r>
              <a:rPr lang="en-US" sz="1200" dirty="0"/>
              <a:t>  actor: SDNR</a:t>
            </a:r>
          </a:p>
          <a:p>
            <a:r>
              <a:rPr lang="en-US" sz="1200" dirty="0"/>
              <a:t>  recipe: ModifyConfig</a:t>
            </a:r>
          </a:p>
          <a:p>
            <a:r>
              <a:rPr lang="en-US" sz="1200" dirty="0"/>
              <a:t>}</a:t>
            </a:r>
          </a:p>
        </p:txBody>
      </p:sp>
      <p:sp>
        <p:nvSpPr>
          <p:cNvPr id="23" name="Rounded Rectangle 43">
            <a:extLst>
              <a:ext uri="{FF2B5EF4-FFF2-40B4-BE49-F238E27FC236}">
                <a16:creationId xmlns:a16="http://schemas.microsoft.com/office/drawing/2014/main" xmlns="" id="{7BF93863-10D4-469A-9853-992B66549516}"/>
              </a:ext>
            </a:extLst>
          </p:cNvPr>
          <p:cNvSpPr/>
          <p:nvPr/>
        </p:nvSpPr>
        <p:spPr>
          <a:xfrm>
            <a:off x="7909801" y="2848845"/>
            <a:ext cx="1607192" cy="1615579"/>
          </a:xfrm>
          <a:prstGeom prst="roundRect">
            <a:avLst/>
          </a:prstGeom>
          <a:solidFill>
            <a:srgbClr val="66FFFF"/>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b="1" dirty="0"/>
              <a:t>PolicyConfig</a:t>
            </a:r>
            <a:r>
              <a:rPr lang="en-US" sz="1200" dirty="0"/>
              <a:t> :</a:t>
            </a:r>
          </a:p>
          <a:p>
            <a:r>
              <a:rPr lang="en-US" sz="1200" dirty="0"/>
              <a:t>{ </a:t>
            </a:r>
          </a:p>
          <a:p>
            <a:r>
              <a:rPr lang="en-US" sz="1200" dirty="0"/>
              <a:t>policyType: Config, </a:t>
            </a:r>
          </a:p>
          <a:p>
            <a:r>
              <a:rPr lang="en-US" sz="1200" dirty="0"/>
              <a:t>policyConfigType: Base,</a:t>
            </a:r>
          </a:p>
          <a:p>
            <a:r>
              <a:rPr lang="en-US" sz="1200" dirty="0"/>
              <a:t>Param1: Value1,</a:t>
            </a:r>
          </a:p>
          <a:p>
            <a:r>
              <a:rPr lang="en-US" sz="1200" dirty="0"/>
              <a:t>Param2, Value2</a:t>
            </a:r>
          </a:p>
          <a:p>
            <a:r>
              <a:rPr lang="en-US" sz="1200" dirty="0"/>
              <a:t>}</a:t>
            </a:r>
          </a:p>
        </p:txBody>
      </p:sp>
      <p:sp>
        <p:nvSpPr>
          <p:cNvPr id="24" name="Rounded Rectangle 51">
            <a:extLst>
              <a:ext uri="{FF2B5EF4-FFF2-40B4-BE49-F238E27FC236}">
                <a16:creationId xmlns:a16="http://schemas.microsoft.com/office/drawing/2014/main" xmlns="" id="{C5FAFE2D-D422-4FD5-B91F-1667A52B7DB7}"/>
              </a:ext>
            </a:extLst>
          </p:cNvPr>
          <p:cNvSpPr/>
          <p:nvPr/>
        </p:nvSpPr>
        <p:spPr>
          <a:xfrm>
            <a:off x="8744726" y="1449084"/>
            <a:ext cx="1880336" cy="822462"/>
          </a:xfrm>
          <a:prstGeom prst="round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Policy GUI</a:t>
            </a:r>
          </a:p>
        </p:txBody>
      </p:sp>
      <p:cxnSp>
        <p:nvCxnSpPr>
          <p:cNvPr id="25" name="Straight Arrow Connector 24">
            <a:extLst>
              <a:ext uri="{FF2B5EF4-FFF2-40B4-BE49-F238E27FC236}">
                <a16:creationId xmlns:a16="http://schemas.microsoft.com/office/drawing/2014/main" xmlns="" id="{257A0A32-9B93-4769-91B6-10AAEBAF77F9}"/>
              </a:ext>
            </a:extLst>
          </p:cNvPr>
          <p:cNvCxnSpPr/>
          <p:nvPr/>
        </p:nvCxnSpPr>
        <p:spPr>
          <a:xfrm>
            <a:off x="9400609" y="2265948"/>
            <a:ext cx="0" cy="607284"/>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6" name="Straight Arrow Connector 25">
            <a:extLst>
              <a:ext uri="{FF2B5EF4-FFF2-40B4-BE49-F238E27FC236}">
                <a16:creationId xmlns:a16="http://schemas.microsoft.com/office/drawing/2014/main" xmlns="" id="{98B1EC4C-081C-4F8B-8607-BB17DEB164E7}"/>
              </a:ext>
            </a:extLst>
          </p:cNvPr>
          <p:cNvCxnSpPr/>
          <p:nvPr/>
        </p:nvCxnSpPr>
        <p:spPr>
          <a:xfrm>
            <a:off x="9965803" y="2300404"/>
            <a:ext cx="21333" cy="892361"/>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7" name="Elbow Connector 53">
            <a:extLst>
              <a:ext uri="{FF2B5EF4-FFF2-40B4-BE49-F238E27FC236}">
                <a16:creationId xmlns:a16="http://schemas.microsoft.com/office/drawing/2014/main" xmlns="" id="{FE7003E6-E0C2-4BAD-A2D7-46EEB5843CAE}"/>
              </a:ext>
            </a:extLst>
          </p:cNvPr>
          <p:cNvCxnSpPr>
            <a:cxnSpLocks/>
            <a:stCxn id="14" idx="1"/>
            <a:endCxn id="9" idx="0"/>
          </p:cNvCxnSpPr>
          <p:nvPr/>
        </p:nvCxnSpPr>
        <p:spPr>
          <a:xfrm rot="10800000" flipV="1">
            <a:off x="4949913" y="3428999"/>
            <a:ext cx="2851173" cy="1035425"/>
          </a:xfrm>
          <a:prstGeom prst="bentConnector2">
            <a:avLst/>
          </a:prstGeom>
          <a:ln w="41275">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Rounded Rectangular Callout 54">
            <a:extLst>
              <a:ext uri="{FF2B5EF4-FFF2-40B4-BE49-F238E27FC236}">
                <a16:creationId xmlns:a16="http://schemas.microsoft.com/office/drawing/2014/main" xmlns="" id="{4FEBE2FA-E8B8-4F17-8196-7ABB2E50AFE0}"/>
              </a:ext>
            </a:extLst>
          </p:cNvPr>
          <p:cNvSpPr/>
          <p:nvPr/>
        </p:nvSpPr>
        <p:spPr>
          <a:xfrm>
            <a:off x="5692875" y="2707586"/>
            <a:ext cx="1949823" cy="472468"/>
          </a:xfrm>
          <a:prstGeom prst="wedgeRoundRectCallout">
            <a:avLst>
              <a:gd name="adj1" fmla="val -11867"/>
              <a:gd name="adj2" fmla="val 93808"/>
              <a:gd name="adj3" fmla="val 16667"/>
            </a:avLst>
          </a:prstGeom>
          <a:solidFill>
            <a:srgbClr val="66FFFF"/>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Fetching of config policy</a:t>
            </a:r>
          </a:p>
        </p:txBody>
      </p:sp>
      <p:cxnSp>
        <p:nvCxnSpPr>
          <p:cNvPr id="35" name="Straight Arrow Connector 34">
            <a:extLst>
              <a:ext uri="{FF2B5EF4-FFF2-40B4-BE49-F238E27FC236}">
                <a16:creationId xmlns:a16="http://schemas.microsoft.com/office/drawing/2014/main" xmlns="" id="{AFE3615D-75CB-4A72-B8E6-E96A219E6540}"/>
              </a:ext>
            </a:extLst>
          </p:cNvPr>
          <p:cNvCxnSpPr>
            <a:cxnSpLocks/>
          </p:cNvCxnSpPr>
          <p:nvPr/>
        </p:nvCxnSpPr>
        <p:spPr>
          <a:xfrm>
            <a:off x="5474347" y="5507894"/>
            <a:ext cx="4169813" cy="0"/>
          </a:xfrm>
          <a:prstGeom prst="straightConnector1">
            <a:avLst/>
          </a:prstGeom>
          <a:ln w="41275">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xmlns="" id="{D50F9494-E093-472E-8E5C-45B05F7F88A1}"/>
              </a:ext>
            </a:extLst>
          </p:cNvPr>
          <p:cNvSpPr txBox="1"/>
          <p:nvPr/>
        </p:nvSpPr>
        <p:spPr>
          <a:xfrm>
            <a:off x="0" y="6099913"/>
            <a:ext cx="3222357" cy="369332"/>
          </a:xfrm>
          <a:prstGeom prst="rect">
            <a:avLst/>
          </a:prstGeom>
          <a:noFill/>
        </p:spPr>
        <p:txBody>
          <a:bodyPr wrap="none" rtlCol="0">
            <a:spAutoFit/>
          </a:bodyPr>
          <a:lstStyle/>
          <a:p>
            <a:r>
              <a:rPr lang="en-US" u="sng" dirty="0"/>
              <a:t>Note</a:t>
            </a:r>
            <a:r>
              <a:rPr lang="en-US" dirty="0"/>
              <a:t>: DMaaP is not shown here.</a:t>
            </a:r>
          </a:p>
        </p:txBody>
      </p:sp>
      <p:cxnSp>
        <p:nvCxnSpPr>
          <p:cNvPr id="30" name="Elbow Connector 53">
            <a:extLst>
              <a:ext uri="{FF2B5EF4-FFF2-40B4-BE49-F238E27FC236}">
                <a16:creationId xmlns:a16="http://schemas.microsoft.com/office/drawing/2014/main" xmlns="" id="{A2F7F504-5E24-4480-9ED9-346D49F6AE08}"/>
              </a:ext>
            </a:extLst>
          </p:cNvPr>
          <p:cNvCxnSpPr>
            <a:cxnSpLocks/>
            <a:endCxn id="10" idx="0"/>
          </p:cNvCxnSpPr>
          <p:nvPr/>
        </p:nvCxnSpPr>
        <p:spPr>
          <a:xfrm rot="10800000" flipV="1">
            <a:off x="7051451" y="3721743"/>
            <a:ext cx="749636" cy="290189"/>
          </a:xfrm>
          <a:prstGeom prst="bentConnector2">
            <a:avLst/>
          </a:prstGeom>
          <a:ln w="41275">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7" name="Rounded Rectangular Callout 50">
            <a:extLst>
              <a:ext uri="{FF2B5EF4-FFF2-40B4-BE49-F238E27FC236}">
                <a16:creationId xmlns:a16="http://schemas.microsoft.com/office/drawing/2014/main" xmlns="" id="{2DF6AE66-5694-4DB8-AAE3-EFDA36E6C31F}"/>
              </a:ext>
            </a:extLst>
          </p:cNvPr>
          <p:cNvSpPr/>
          <p:nvPr/>
        </p:nvSpPr>
        <p:spPr>
          <a:xfrm>
            <a:off x="7807614" y="4468670"/>
            <a:ext cx="1709379" cy="800096"/>
          </a:xfrm>
          <a:prstGeom prst="wedgeRoundRectCallout">
            <a:avLst>
              <a:gd name="adj1" fmla="val 3980"/>
              <a:gd name="adj2" fmla="val 82467"/>
              <a:gd name="adj3" fmla="val 16667"/>
            </a:avLst>
          </a:prstGeom>
          <a:solidFill>
            <a:srgbClr val="66FFFF"/>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Changed PCI values (DMaaP notification)</a:t>
            </a:r>
          </a:p>
        </p:txBody>
      </p:sp>
    </p:spTree>
    <p:extLst>
      <p:ext uri="{BB962C8B-B14F-4D97-AF65-F5344CB8AC3E}">
        <p14:creationId xmlns:p14="http://schemas.microsoft.com/office/powerpoint/2010/main" val="2634934830"/>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DC26DF92-ED8E-4815-9CF9-00ACDA807868}"/>
              </a:ext>
            </a:extLst>
          </p:cNvPr>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itle 2">
            <a:extLst>
              <a:ext uri="{FF2B5EF4-FFF2-40B4-BE49-F238E27FC236}">
                <a16:creationId xmlns:a16="http://schemas.microsoft.com/office/drawing/2014/main" xmlns="" id="{2A706896-4FEB-4BC8-B268-23F846A6129A}"/>
              </a:ext>
            </a:extLst>
          </p:cNvPr>
          <p:cNvSpPr>
            <a:spLocks noGrp="1"/>
          </p:cNvSpPr>
          <p:nvPr>
            <p:ph type="title"/>
          </p:nvPr>
        </p:nvSpPr>
        <p:spPr/>
        <p:txBody>
          <a:bodyPr>
            <a:normAutofit fontScale="90000"/>
          </a:bodyPr>
          <a:lstStyle/>
          <a:p>
            <a:r>
              <a:rPr lang="en-US" dirty="0"/>
              <a:t>Policy Component - Impacts</a:t>
            </a:r>
          </a:p>
        </p:txBody>
      </p:sp>
      <p:sp>
        <p:nvSpPr>
          <p:cNvPr id="4" name="Text Placeholder 3">
            <a:extLst>
              <a:ext uri="{FF2B5EF4-FFF2-40B4-BE49-F238E27FC236}">
                <a16:creationId xmlns:a16="http://schemas.microsoft.com/office/drawing/2014/main" xmlns="" id="{57BC35C4-D144-4532-993B-A0BBE0C97DB7}"/>
              </a:ext>
            </a:extLst>
          </p:cNvPr>
          <p:cNvSpPr>
            <a:spLocks noGrp="1"/>
          </p:cNvSpPr>
          <p:nvPr>
            <p:ph type="body" sz="quarter" idx="10"/>
          </p:nvPr>
        </p:nvSpPr>
        <p:spPr/>
        <p:txBody>
          <a:bodyPr>
            <a:normAutofit/>
          </a:bodyPr>
          <a:lstStyle/>
          <a:p>
            <a:pPr marL="457200" indent="-457200">
              <a:buFont typeface="+mj-lt"/>
              <a:buAutoNum type="arabicPeriod"/>
              <a:tabLst>
                <a:tab pos="5486400" algn="l"/>
              </a:tabLst>
            </a:pPr>
            <a:r>
              <a:rPr lang="en-US" sz="2400" dirty="0"/>
              <a:t>Provision new config policies for PCI-MS operation (PCI </a:t>
            </a:r>
            <a:r>
              <a:rPr lang="en-US" sz="2400" dirty="0" smtClean="0"/>
              <a:t>optmn. </a:t>
            </a:r>
            <a:r>
              <a:rPr lang="en-US" sz="2400" dirty="0"/>
              <a:t>algo name, conditions for triggering OOF) via REST; condition for approving PCI changes, etc.) as Drools policy via REST/GUI, and store it in DB</a:t>
            </a:r>
          </a:p>
          <a:p>
            <a:pPr marL="457200" indent="-457200">
              <a:buFont typeface="+mj-lt"/>
              <a:buAutoNum type="arabicPeriod"/>
              <a:tabLst>
                <a:tab pos="5486400" algn="l"/>
              </a:tabLst>
            </a:pPr>
            <a:r>
              <a:rPr lang="en-US" sz="2400" dirty="0"/>
              <a:t>Subscription to new DMaaP topic for ‘PCI change action trigger’ (PCI-MS notification).</a:t>
            </a:r>
          </a:p>
          <a:p>
            <a:pPr marL="457200" indent="-457200">
              <a:buFont typeface="+mj-lt"/>
              <a:buAutoNum type="arabicPeriod"/>
              <a:tabLst>
                <a:tab pos="5486400" algn="l"/>
              </a:tabLst>
            </a:pPr>
            <a:r>
              <a:rPr lang="en-US" sz="2400" dirty="0"/>
              <a:t>Upon reception of information from PCI-MS on ‘PCI change action trigger’ (via DMaaP), trigger SDN-R by invoking relevant SDN-R recipes.</a:t>
            </a:r>
          </a:p>
          <a:p>
            <a:pPr marL="457200" indent="-457200">
              <a:buFont typeface="+mj-lt"/>
              <a:buAutoNum type="arabicPeriod"/>
              <a:tabLst>
                <a:tab pos="5486400" algn="l"/>
              </a:tabLst>
            </a:pPr>
            <a:r>
              <a:rPr lang="en-US" sz="2400" dirty="0"/>
              <a:t>Send DMaaP message to SDN-R with the PCI changes (if allowed by policy rules).</a:t>
            </a:r>
          </a:p>
          <a:p>
            <a:endParaRPr lang="en-US" sz="2400" dirty="0"/>
          </a:p>
        </p:txBody>
      </p:sp>
    </p:spTree>
    <p:extLst>
      <p:ext uri="{BB962C8B-B14F-4D97-AF65-F5344CB8AC3E}">
        <p14:creationId xmlns:p14="http://schemas.microsoft.com/office/powerpoint/2010/main" val="2531976410"/>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AA46F7F-5041-4C6C-B7ED-16C615CB337F}"/>
              </a:ext>
            </a:extLst>
          </p:cNvPr>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a:extLst>
              <a:ext uri="{FF2B5EF4-FFF2-40B4-BE49-F238E27FC236}">
                <a16:creationId xmlns:a16="http://schemas.microsoft.com/office/drawing/2014/main" xmlns="" id="{C04BEB69-4440-4880-B0E8-E572E6683FCD}"/>
              </a:ext>
            </a:extLst>
          </p:cNvPr>
          <p:cNvSpPr>
            <a:spLocks noGrp="1"/>
          </p:cNvSpPr>
          <p:nvPr>
            <p:ph type="title"/>
          </p:nvPr>
        </p:nvSpPr>
        <p:spPr/>
        <p:txBody>
          <a:bodyPr>
            <a:normAutofit fontScale="90000"/>
          </a:bodyPr>
          <a:lstStyle/>
          <a:p>
            <a:r>
              <a:rPr lang="en-US" dirty="0"/>
              <a:t>PCI </a:t>
            </a:r>
            <a:r>
              <a:rPr lang="en-US" dirty="0" smtClean="0"/>
              <a:t>Microservice (MS) </a:t>
            </a:r>
            <a:r>
              <a:rPr lang="en-US" dirty="0"/>
              <a:t>and OOF Config policies:</a:t>
            </a:r>
          </a:p>
        </p:txBody>
      </p:sp>
      <p:sp>
        <p:nvSpPr>
          <p:cNvPr id="7" name="Text Placeholder 3">
            <a:extLst>
              <a:ext uri="{FF2B5EF4-FFF2-40B4-BE49-F238E27FC236}">
                <a16:creationId xmlns:a16="http://schemas.microsoft.com/office/drawing/2014/main" xmlns="" id="{57BC35C4-D144-4532-993B-A0BBE0C97DB7}"/>
              </a:ext>
            </a:extLst>
          </p:cNvPr>
          <p:cNvSpPr>
            <a:spLocks noGrp="1"/>
          </p:cNvSpPr>
          <p:nvPr>
            <p:ph type="body" sz="quarter" idx="10"/>
          </p:nvPr>
        </p:nvSpPr>
        <p:spPr>
          <a:xfrm>
            <a:off x="314325" y="1138239"/>
            <a:ext cx="11506200" cy="972950"/>
          </a:xfrm>
        </p:spPr>
        <p:txBody>
          <a:bodyPr>
            <a:normAutofit/>
          </a:bodyPr>
          <a:lstStyle/>
          <a:p>
            <a:pPr marL="0" indent="0">
              <a:buNone/>
              <a:tabLst>
                <a:tab pos="5486400" algn="l"/>
              </a:tabLst>
            </a:pPr>
            <a:r>
              <a:rPr lang="en-US" sz="2400" dirty="0"/>
              <a:t>Commands for creation and pushing the config policies into Policy module are available in "policy-docker/config/pe/push-policies.sh"</a:t>
            </a:r>
          </a:p>
        </p:txBody>
      </p:sp>
      <p:sp>
        <p:nvSpPr>
          <p:cNvPr id="8" name="Text Placeholder 3">
            <a:extLst>
              <a:ext uri="{FF2B5EF4-FFF2-40B4-BE49-F238E27FC236}">
                <a16:creationId xmlns:a16="http://schemas.microsoft.com/office/drawing/2014/main" xmlns="" id="{57BC35C4-D144-4532-993B-A0BBE0C97DB7}"/>
              </a:ext>
            </a:extLst>
          </p:cNvPr>
          <p:cNvSpPr txBox="1">
            <a:spLocks/>
          </p:cNvSpPr>
          <p:nvPr/>
        </p:nvSpPr>
        <p:spPr>
          <a:xfrm>
            <a:off x="314326" y="2647445"/>
            <a:ext cx="5131734" cy="33633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tabLst>
                <a:tab pos="5486400" algn="l"/>
              </a:tabLst>
            </a:pPr>
            <a:r>
              <a:rPr lang="en-US" sz="2400" dirty="0"/>
              <a:t>PCI MS Config Policy:</a:t>
            </a:r>
          </a:p>
          <a:p>
            <a:pPr marL="0" indent="0">
              <a:buNone/>
              <a:tabLst>
                <a:tab pos="5486400" algn="l"/>
              </a:tabLst>
            </a:pPr>
            <a:r>
              <a:rPr lang="en-US" sz="1200" dirty="0"/>
              <a:t>{</a:t>
            </a:r>
          </a:p>
          <a:p>
            <a:pPr marL="0" indent="0">
              <a:buNone/>
              <a:tabLst>
                <a:tab pos="5486400" algn="l"/>
              </a:tabLst>
            </a:pPr>
            <a:r>
              <a:rPr lang="en-US" sz="1200" dirty="0"/>
              <a:t>  "PCI_NEIGHBOR_CHANGE_CLUSTER_TIMEOUT_IN_SECS": 60,</a:t>
            </a:r>
          </a:p>
          <a:p>
            <a:pPr marL="0" indent="0">
              <a:buNone/>
              <a:tabLst>
                <a:tab pos="5486400" algn="l"/>
              </a:tabLst>
            </a:pPr>
            <a:r>
              <a:rPr lang="en-US" sz="1200" dirty="0"/>
              <a:t>  "</a:t>
            </a:r>
            <a:r>
              <a:rPr lang="en-US" sz="1200" b="1" dirty="0"/>
              <a:t>PCI_MODCONFIG_POLICY_NAME": "ControlLoop-vPCI-fb41f388-a5f2-11e8-98d0-529269fb1459</a:t>
            </a:r>
            <a:r>
              <a:rPr lang="en-US" sz="1200" dirty="0"/>
              <a:t>",</a:t>
            </a:r>
          </a:p>
          <a:p>
            <a:pPr marL="0" indent="0">
              <a:buNone/>
              <a:tabLst>
                <a:tab pos="5486400" algn="l"/>
              </a:tabLst>
            </a:pPr>
            <a:r>
              <a:rPr lang="en-US" sz="1200" dirty="0"/>
              <a:t>  "PCI_OPTMIZATION_ALGO_CATEGORY_IN_OOF": "OOF-PCI-OPTIMIZATION",</a:t>
            </a:r>
          </a:p>
          <a:p>
            <a:pPr marL="0" indent="0">
              <a:buNone/>
              <a:tabLst>
                <a:tab pos="5486400" algn="l"/>
              </a:tabLst>
            </a:pPr>
            <a:r>
              <a:rPr lang="en-US" sz="1200" b="1" dirty="0"/>
              <a:t>  "PCI_SDNR_TARGET_NAME": "SDNR"</a:t>
            </a:r>
          </a:p>
          <a:p>
            <a:pPr marL="0" indent="0">
              <a:buNone/>
              <a:tabLst>
                <a:tab pos="5486400" algn="l"/>
              </a:tabLst>
            </a:pPr>
            <a:r>
              <a:rPr lang="en-US" sz="1200" dirty="0"/>
              <a:t>}</a:t>
            </a:r>
          </a:p>
        </p:txBody>
      </p:sp>
      <p:sp>
        <p:nvSpPr>
          <p:cNvPr id="10" name="Text Placeholder 3">
            <a:extLst>
              <a:ext uri="{FF2B5EF4-FFF2-40B4-BE49-F238E27FC236}">
                <a16:creationId xmlns:a16="http://schemas.microsoft.com/office/drawing/2014/main" xmlns="" id="{57BC35C4-D144-4532-993B-A0BBE0C97DB7}"/>
              </a:ext>
            </a:extLst>
          </p:cNvPr>
          <p:cNvSpPr txBox="1">
            <a:spLocks/>
          </p:cNvSpPr>
          <p:nvPr/>
        </p:nvSpPr>
        <p:spPr>
          <a:xfrm>
            <a:off x="6067425" y="2647445"/>
            <a:ext cx="5131734" cy="33633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tabLst>
                <a:tab pos="5486400" algn="l"/>
              </a:tabLst>
            </a:pPr>
            <a:r>
              <a:rPr lang="en-US" sz="2400" dirty="0"/>
              <a:t>OOF Config Policy:</a:t>
            </a:r>
          </a:p>
          <a:p>
            <a:pPr marL="0" indent="0">
              <a:buNone/>
              <a:tabLst>
                <a:tab pos="5486400" algn="l"/>
              </a:tabLst>
            </a:pPr>
            <a:r>
              <a:rPr lang="en-US" sz="1200" dirty="0"/>
              <a:t>{</a:t>
            </a:r>
          </a:p>
          <a:p>
            <a:pPr marL="0" indent="0">
              <a:buNone/>
              <a:tabLst>
                <a:tab pos="5486400" algn="l"/>
              </a:tabLst>
            </a:pPr>
            <a:r>
              <a:rPr lang="en-US" sz="1200" dirty="0"/>
              <a:t>  "ALGO_CATEGORY": "OOF-PCI-OPTIMIZATION",</a:t>
            </a:r>
          </a:p>
          <a:p>
            <a:pPr marL="0" indent="0">
              <a:buNone/>
              <a:tabLst>
                <a:tab pos="5486400" algn="l"/>
              </a:tabLst>
            </a:pPr>
            <a:r>
              <a:rPr lang="en-US" sz="1200" dirty="0"/>
              <a:t>  "</a:t>
            </a:r>
            <a:r>
              <a:rPr lang="en-US" sz="1200" b="1" dirty="0"/>
              <a:t>PCI_OPTMIZATION_ALGO_NAME": "OOF-PCI-OPTIMIZATION-LEVEL1</a:t>
            </a:r>
            <a:r>
              <a:rPr lang="en-US" sz="1200" dirty="0"/>
              <a:t>",</a:t>
            </a:r>
          </a:p>
          <a:p>
            <a:pPr marL="0" indent="0">
              <a:buNone/>
              <a:tabLst>
                <a:tab pos="5486400" algn="l"/>
              </a:tabLst>
            </a:pPr>
            <a:r>
              <a:rPr lang="en-US" sz="1200" dirty="0"/>
              <a:t>  "PCI_OPTIMIZATION_NW_CONSTRAINT": “</a:t>
            </a:r>
            <a:r>
              <a:rPr lang="en-US" sz="1200" i="1" dirty="0"/>
              <a:t>network constraints</a:t>
            </a:r>
            <a:r>
              <a:rPr lang="en-US" sz="1200" dirty="0"/>
              <a:t>",</a:t>
            </a:r>
          </a:p>
          <a:p>
            <a:pPr marL="0" indent="0">
              <a:buNone/>
              <a:tabLst>
                <a:tab pos="5486400" algn="l"/>
              </a:tabLst>
            </a:pPr>
            <a:r>
              <a:rPr lang="en-US" sz="1200" dirty="0"/>
              <a:t>  "PCI_OPTIMIZATION_PRIORITY": 2,</a:t>
            </a:r>
          </a:p>
          <a:p>
            <a:pPr marL="0" indent="0">
              <a:buNone/>
              <a:tabLst>
                <a:tab pos="5486400" algn="l"/>
              </a:tabLst>
            </a:pPr>
            <a:r>
              <a:rPr lang="en-US" sz="1200" dirty="0"/>
              <a:t>  "PCI_OPTIMIZATION_TIME_CONSTRAINT": “</a:t>
            </a:r>
            <a:r>
              <a:rPr lang="en-US" sz="1200" i="1" dirty="0"/>
              <a:t>time constraints</a:t>
            </a:r>
            <a:r>
              <a:rPr lang="en-US" sz="1200" dirty="0"/>
              <a:t>"</a:t>
            </a:r>
          </a:p>
          <a:p>
            <a:pPr marL="0" indent="0">
              <a:buNone/>
              <a:tabLst>
                <a:tab pos="5486400" algn="l"/>
              </a:tabLst>
            </a:pPr>
            <a:r>
              <a:rPr lang="en-US" sz="1200" dirty="0"/>
              <a:t>}</a:t>
            </a:r>
          </a:p>
        </p:txBody>
      </p:sp>
    </p:spTree>
    <p:extLst>
      <p:ext uri="{BB962C8B-B14F-4D97-AF65-F5344CB8AC3E}">
        <p14:creationId xmlns:p14="http://schemas.microsoft.com/office/powerpoint/2010/main" val="2745957565"/>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3A3E2DD-0738-4A7C-81ED-6565AC27D233}"/>
              </a:ext>
            </a:extLst>
          </p:cNvPr>
          <p:cNvSpPr txBox="1"/>
          <p:nvPr/>
        </p:nvSpPr>
        <p:spPr>
          <a:xfrm>
            <a:off x="457430" y="3478877"/>
            <a:ext cx="10113731" cy="923330"/>
          </a:xfrm>
          <a:prstGeom prst="rect">
            <a:avLst/>
          </a:prstGeom>
          <a:noFill/>
        </p:spPr>
        <p:txBody>
          <a:bodyPr wrap="none" rtlCol="0">
            <a:spAutoFit/>
          </a:bodyPr>
          <a:lstStyle/>
          <a:p>
            <a:r>
              <a:rPr lang="en-US" sz="5400" dirty="0">
                <a:solidFill>
                  <a:schemeClr val="bg1"/>
                </a:solidFill>
              </a:rPr>
              <a:t>PCI-Handler Micro-service (PCI-MS)</a:t>
            </a:r>
          </a:p>
        </p:txBody>
      </p:sp>
    </p:spTree>
    <p:extLst>
      <p:ext uri="{BB962C8B-B14F-4D97-AF65-F5344CB8AC3E}">
        <p14:creationId xmlns:p14="http://schemas.microsoft.com/office/powerpoint/2010/main" val="720148624"/>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611AC588-D172-4B2E-996B-6DFB6B9E2169}"/>
              </a:ext>
            </a:extLst>
          </p:cNvPr>
          <p:cNvSpPr>
            <a:spLocks noGrp="1"/>
          </p:cNvSpPr>
          <p:nvPr>
            <p:ph type="title"/>
          </p:nvPr>
        </p:nvSpPr>
        <p:spPr/>
        <p:txBody>
          <a:bodyPr/>
          <a:lstStyle/>
          <a:p>
            <a:r>
              <a:rPr lang="en-US" dirty="0"/>
              <a:t>PCI-MS architecture</a:t>
            </a:r>
          </a:p>
        </p:txBody>
      </p:sp>
      <p:sp>
        <p:nvSpPr>
          <p:cNvPr id="4" name="Footer Placeholder 3">
            <a:extLst>
              <a:ext uri="{FF2B5EF4-FFF2-40B4-BE49-F238E27FC236}">
                <a16:creationId xmlns:a16="http://schemas.microsoft.com/office/drawing/2014/main" xmlns="" id="{DE412C61-C3D0-4B43-97FE-7C75ED9273D4}"/>
              </a:ext>
            </a:extLst>
          </p:cNvPr>
          <p:cNvSpPr>
            <a:spLocks noGrp="1"/>
          </p:cNvSpPr>
          <p:nvPr>
            <p:ph type="ftr" sz="quarter" idx="3"/>
          </p:nvPr>
        </p:nvSpPr>
        <p:spPr/>
        <p:txBody>
          <a:bodyPr/>
          <a:lstStyle/>
          <a:p>
            <a:r>
              <a:rPr lang="en-US" dirty="0"/>
              <a:t>Intel Confidential </a:t>
            </a:r>
          </a:p>
        </p:txBody>
      </p:sp>
      <p:sp>
        <p:nvSpPr>
          <p:cNvPr id="22" name="Rectangle: Rounded Corners 21">
            <a:extLst>
              <a:ext uri="{FF2B5EF4-FFF2-40B4-BE49-F238E27FC236}">
                <a16:creationId xmlns:a16="http://schemas.microsoft.com/office/drawing/2014/main" xmlns="" id="{EAA19E48-0E50-4459-88DC-615320624658}"/>
              </a:ext>
            </a:extLst>
          </p:cNvPr>
          <p:cNvSpPr/>
          <p:nvPr/>
        </p:nvSpPr>
        <p:spPr>
          <a:xfrm>
            <a:off x="2184904" y="1173352"/>
            <a:ext cx="5758200" cy="3277407"/>
          </a:xfrm>
          <a:prstGeom prst="roundRect">
            <a:avLst/>
          </a:prstGeom>
          <a:solidFill>
            <a:srgbClr val="FFFFFF">
              <a:lumMod val="95000"/>
            </a:srgbClr>
          </a:solidFill>
          <a:ln w="9525" cap="flat" cmpd="sng" algn="ctr">
            <a:solidFill>
              <a:srgbClr val="FFFFFF">
                <a:lumMod val="50000"/>
              </a:srgbClr>
            </a:solidFill>
            <a:prstDash val="solid"/>
          </a:ln>
          <a:effectLst>
            <a:outerShdw blurRad="40000" dist="23000" dir="5400000" rotWithShape="0">
              <a:srgbClr val="000000">
                <a:alpha val="35000"/>
              </a:srgbClr>
            </a:outerShdw>
          </a:effectLst>
        </p:spPr>
        <p:txBody>
          <a:bodyPr rtlCol="0" anchor="t" anchorCtr="0"/>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rPr>
              <a:t>Spring boot application</a:t>
            </a:r>
          </a:p>
        </p:txBody>
      </p:sp>
      <p:sp>
        <p:nvSpPr>
          <p:cNvPr id="23" name="Flowchart: Magnetic Disk 22">
            <a:extLst>
              <a:ext uri="{FF2B5EF4-FFF2-40B4-BE49-F238E27FC236}">
                <a16:creationId xmlns:a16="http://schemas.microsoft.com/office/drawing/2014/main" xmlns="" id="{3FE63CCA-3637-46DE-AB9A-10BB79459F00}"/>
              </a:ext>
            </a:extLst>
          </p:cNvPr>
          <p:cNvSpPr/>
          <p:nvPr/>
        </p:nvSpPr>
        <p:spPr>
          <a:xfrm>
            <a:off x="2261903" y="1961870"/>
            <a:ext cx="859589" cy="774290"/>
          </a:xfrm>
          <a:prstGeom prst="flowChartMagneticDisk">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FFFFFF">
                <a:lumMod val="5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200" kern="0" dirty="0">
                <a:solidFill>
                  <a:schemeClr val="tx1">
                    <a:lumMod val="75000"/>
                    <a:lumOff val="25000"/>
                  </a:schemeClr>
                </a:solidFill>
                <a:latin typeface="Arial"/>
              </a:rPr>
              <a:t>PostgreSQL</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lumMod val="75000"/>
                    <a:lumOff val="25000"/>
                  </a:schemeClr>
                </a:solidFill>
                <a:effectLst/>
                <a:uLnTx/>
                <a:uFillTx/>
                <a:latin typeface="Arial"/>
                <a:ea typeface="+mn-ea"/>
                <a:cs typeface="+mn-cs"/>
              </a:rPr>
              <a:t>database</a:t>
            </a:r>
          </a:p>
        </p:txBody>
      </p:sp>
      <p:sp>
        <p:nvSpPr>
          <p:cNvPr id="24" name="Rectangle 23">
            <a:extLst>
              <a:ext uri="{FF2B5EF4-FFF2-40B4-BE49-F238E27FC236}">
                <a16:creationId xmlns:a16="http://schemas.microsoft.com/office/drawing/2014/main" xmlns="" id="{AEFC2F1F-8CF5-46C2-8E92-8BDBE2F7A09E}"/>
              </a:ext>
            </a:extLst>
          </p:cNvPr>
          <p:cNvSpPr/>
          <p:nvPr/>
        </p:nvSpPr>
        <p:spPr>
          <a:xfrm>
            <a:off x="3574770" y="1961870"/>
            <a:ext cx="4027858" cy="767203"/>
          </a:xfrm>
          <a:prstGeom prst="rect">
            <a:avLst/>
          </a:prstGeom>
          <a:gradFill flip="none" rotWithShape="1">
            <a:gsLst>
              <a:gs pos="0">
                <a:srgbClr val="00A2E0">
                  <a:lumMod val="5000"/>
                  <a:lumOff val="95000"/>
                </a:srgbClr>
              </a:gs>
              <a:gs pos="74000">
                <a:srgbClr val="00A2E0">
                  <a:lumMod val="45000"/>
                  <a:lumOff val="55000"/>
                </a:srgbClr>
              </a:gs>
              <a:gs pos="83000">
                <a:srgbClr val="00A2E0">
                  <a:lumMod val="45000"/>
                  <a:lumOff val="55000"/>
                </a:srgbClr>
              </a:gs>
              <a:gs pos="100000">
                <a:srgbClr val="00A2E0">
                  <a:lumMod val="30000"/>
                  <a:lumOff val="70000"/>
                </a:srgbClr>
              </a:gs>
            </a:gsLst>
            <a:lin ang="5400000" scaled="1"/>
            <a:tileRect/>
          </a:gradFill>
          <a:ln w="9525" cap="flat" cmpd="sng" algn="ctr">
            <a:solidFill>
              <a:srgbClr val="0E3570">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chemeClr val="tx1">
                    <a:lumMod val="75000"/>
                    <a:lumOff val="25000"/>
                  </a:schemeClr>
                </a:solidFill>
                <a:effectLst/>
                <a:uLnTx/>
                <a:uFillTx/>
                <a:latin typeface="Arial"/>
                <a:ea typeface="+mn-ea"/>
                <a:cs typeface="+mn-cs"/>
              </a:rPr>
              <a:t>Core Logic</a:t>
            </a:r>
          </a:p>
        </p:txBody>
      </p:sp>
      <p:sp>
        <p:nvSpPr>
          <p:cNvPr id="26" name="Rectangle 25">
            <a:extLst>
              <a:ext uri="{FF2B5EF4-FFF2-40B4-BE49-F238E27FC236}">
                <a16:creationId xmlns:a16="http://schemas.microsoft.com/office/drawing/2014/main" xmlns="" id="{962DDD6A-44E9-4F12-937A-68D53A2B434A}"/>
              </a:ext>
            </a:extLst>
          </p:cNvPr>
          <p:cNvSpPr/>
          <p:nvPr/>
        </p:nvSpPr>
        <p:spPr>
          <a:xfrm>
            <a:off x="5057078" y="3177665"/>
            <a:ext cx="2576151" cy="582615"/>
          </a:xfrm>
          <a:prstGeom prst="rect">
            <a:avLst/>
          </a:prstGeom>
          <a:gradFill flip="none" rotWithShape="1">
            <a:gsLst>
              <a:gs pos="0">
                <a:srgbClr val="00A2E0">
                  <a:lumMod val="5000"/>
                  <a:lumOff val="95000"/>
                </a:srgbClr>
              </a:gs>
              <a:gs pos="74000">
                <a:srgbClr val="00A2E0">
                  <a:lumMod val="45000"/>
                  <a:lumOff val="55000"/>
                </a:srgbClr>
              </a:gs>
              <a:gs pos="83000">
                <a:srgbClr val="00A2E0">
                  <a:lumMod val="45000"/>
                  <a:lumOff val="55000"/>
                </a:srgbClr>
              </a:gs>
              <a:gs pos="100000">
                <a:srgbClr val="00A2E0">
                  <a:lumMod val="30000"/>
                  <a:lumOff val="70000"/>
                </a:srgbClr>
              </a:gs>
            </a:gsLst>
            <a:lin ang="5400000" scaled="1"/>
            <a:tileRect/>
          </a:gradFill>
          <a:ln w="9525" cap="flat" cmpd="sng" algn="ctr">
            <a:solidFill>
              <a:srgbClr val="0E3570">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rPr>
              <a:t>DMaaP client</a:t>
            </a:r>
          </a:p>
        </p:txBody>
      </p:sp>
      <p:sp>
        <p:nvSpPr>
          <p:cNvPr id="27" name="Rectangle: Rounded Corners 26">
            <a:extLst>
              <a:ext uri="{FF2B5EF4-FFF2-40B4-BE49-F238E27FC236}">
                <a16:creationId xmlns:a16="http://schemas.microsoft.com/office/drawing/2014/main" xmlns="" id="{A0A8A15E-F24E-4765-A076-E95450549F95}"/>
              </a:ext>
            </a:extLst>
          </p:cNvPr>
          <p:cNvSpPr/>
          <p:nvPr/>
        </p:nvSpPr>
        <p:spPr>
          <a:xfrm>
            <a:off x="4470490" y="4699853"/>
            <a:ext cx="1122696" cy="512530"/>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9525" cap="flat" cmpd="sng" algn="ctr">
            <a:solidFill>
              <a:srgbClr val="0E3570">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7200"/>
            <a:r>
              <a:rPr lang="en-US" kern="0" dirty="0">
                <a:solidFill>
                  <a:schemeClr val="tx1">
                    <a:lumMod val="75000"/>
                    <a:lumOff val="25000"/>
                  </a:schemeClr>
                </a:solidFill>
                <a:latin typeface="Arial"/>
              </a:rPr>
              <a:t>SDN-R</a:t>
            </a:r>
          </a:p>
        </p:txBody>
      </p:sp>
      <p:sp>
        <p:nvSpPr>
          <p:cNvPr id="28" name="Rectangle: Rounded Corners 27">
            <a:extLst>
              <a:ext uri="{FF2B5EF4-FFF2-40B4-BE49-F238E27FC236}">
                <a16:creationId xmlns:a16="http://schemas.microsoft.com/office/drawing/2014/main" xmlns="" id="{7003F0BC-C421-4631-B37F-E09C005BD7D6}"/>
              </a:ext>
            </a:extLst>
          </p:cNvPr>
          <p:cNvSpPr/>
          <p:nvPr/>
        </p:nvSpPr>
        <p:spPr>
          <a:xfrm>
            <a:off x="3210466" y="4715565"/>
            <a:ext cx="1098883" cy="52938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9525" cap="flat" cmpd="sng" algn="ctr">
            <a:solidFill>
              <a:srgbClr val="0E3570">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rPr>
              <a:t>OOF</a:t>
            </a:r>
          </a:p>
        </p:txBody>
      </p:sp>
      <p:sp>
        <p:nvSpPr>
          <p:cNvPr id="29" name="Rectangle: Rounded Corners 28">
            <a:extLst>
              <a:ext uri="{FF2B5EF4-FFF2-40B4-BE49-F238E27FC236}">
                <a16:creationId xmlns:a16="http://schemas.microsoft.com/office/drawing/2014/main" xmlns="" id="{F458D183-7A20-4C95-8CED-D64C2F16C912}"/>
              </a:ext>
            </a:extLst>
          </p:cNvPr>
          <p:cNvSpPr/>
          <p:nvPr/>
        </p:nvSpPr>
        <p:spPr>
          <a:xfrm>
            <a:off x="5959921" y="4719546"/>
            <a:ext cx="1590034" cy="534810"/>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9525" cap="flat" cmpd="sng" algn="ctr">
            <a:solidFill>
              <a:srgbClr val="0E3570">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7200"/>
            <a:r>
              <a:rPr lang="en-US" kern="0" dirty="0">
                <a:solidFill>
                  <a:schemeClr val="tx1">
                    <a:lumMod val="75000"/>
                    <a:lumOff val="25000"/>
                  </a:schemeClr>
                </a:solidFill>
                <a:latin typeface="Arial"/>
              </a:rPr>
              <a:t>Policy</a:t>
            </a:r>
          </a:p>
        </p:txBody>
      </p:sp>
      <p:sp>
        <p:nvSpPr>
          <p:cNvPr id="30" name="Arrow: Up-Down 29">
            <a:extLst>
              <a:ext uri="{FF2B5EF4-FFF2-40B4-BE49-F238E27FC236}">
                <a16:creationId xmlns:a16="http://schemas.microsoft.com/office/drawing/2014/main" xmlns="" id="{4871A942-1648-4EAE-AE47-54F731454D5C}"/>
              </a:ext>
            </a:extLst>
          </p:cNvPr>
          <p:cNvSpPr/>
          <p:nvPr/>
        </p:nvSpPr>
        <p:spPr>
          <a:xfrm>
            <a:off x="3574770" y="3749060"/>
            <a:ext cx="308570" cy="950793"/>
          </a:xfrm>
          <a:prstGeom prst="upDownArrow">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000000">
                <a:lumMod val="65000"/>
                <a:lumOff val="3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31" name="Arrow: Up-Down 30">
            <a:extLst>
              <a:ext uri="{FF2B5EF4-FFF2-40B4-BE49-F238E27FC236}">
                <a16:creationId xmlns:a16="http://schemas.microsoft.com/office/drawing/2014/main" xmlns="" id="{9A87BDF9-19BB-474D-8E0F-2752F50038E2}"/>
              </a:ext>
            </a:extLst>
          </p:cNvPr>
          <p:cNvSpPr/>
          <p:nvPr/>
        </p:nvSpPr>
        <p:spPr>
          <a:xfrm>
            <a:off x="5204675" y="3740943"/>
            <a:ext cx="296865" cy="950793"/>
          </a:xfrm>
          <a:prstGeom prst="upDownArrow">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000000">
                <a:lumMod val="65000"/>
                <a:lumOff val="3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33" name="Rectangle: Rounded Corners 32">
            <a:extLst>
              <a:ext uri="{FF2B5EF4-FFF2-40B4-BE49-F238E27FC236}">
                <a16:creationId xmlns:a16="http://schemas.microsoft.com/office/drawing/2014/main" xmlns="" id="{A668619D-B7E4-4EAC-BC21-F527E1B0B256}"/>
              </a:ext>
            </a:extLst>
          </p:cNvPr>
          <p:cNvSpPr/>
          <p:nvPr/>
        </p:nvSpPr>
        <p:spPr>
          <a:xfrm>
            <a:off x="9129662" y="4605451"/>
            <a:ext cx="1097464" cy="334282"/>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9525" cap="flat" cmpd="sng" algn="ctr">
            <a:solidFill>
              <a:srgbClr val="0E3570">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7200"/>
            <a:r>
              <a:rPr lang="en-US" sz="1200" kern="0" dirty="0">
                <a:solidFill>
                  <a:schemeClr val="tx1">
                    <a:lumMod val="75000"/>
                    <a:lumOff val="25000"/>
                  </a:schemeClr>
                </a:solidFill>
                <a:latin typeface="Arial"/>
              </a:rPr>
              <a:t>Other ONAP components</a:t>
            </a:r>
          </a:p>
        </p:txBody>
      </p:sp>
      <p:sp>
        <p:nvSpPr>
          <p:cNvPr id="34" name="Rectangle 33">
            <a:extLst>
              <a:ext uri="{FF2B5EF4-FFF2-40B4-BE49-F238E27FC236}">
                <a16:creationId xmlns:a16="http://schemas.microsoft.com/office/drawing/2014/main" xmlns="" id="{2BE2296F-AC26-4504-BC0C-FE7FE027A343}"/>
              </a:ext>
            </a:extLst>
          </p:cNvPr>
          <p:cNvSpPr/>
          <p:nvPr/>
        </p:nvSpPr>
        <p:spPr>
          <a:xfrm>
            <a:off x="9027164" y="3986052"/>
            <a:ext cx="2555236" cy="2232511"/>
          </a:xfrm>
          <a:prstGeom prst="rect">
            <a:avLst/>
          </a:prstGeom>
          <a:noFill/>
          <a:ln w="9525" cap="flat" cmpd="sng" algn="ctr">
            <a:solidFill>
              <a:srgbClr val="000000">
                <a:lumMod val="50000"/>
                <a:lumOff val="5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36" name="Flowchart: Magnetic Disk 35">
            <a:extLst>
              <a:ext uri="{FF2B5EF4-FFF2-40B4-BE49-F238E27FC236}">
                <a16:creationId xmlns:a16="http://schemas.microsoft.com/office/drawing/2014/main" xmlns="" id="{C412A0CC-B1DD-4503-BE1B-6B5C53569BEF}"/>
              </a:ext>
            </a:extLst>
          </p:cNvPr>
          <p:cNvSpPr/>
          <p:nvPr/>
        </p:nvSpPr>
        <p:spPr>
          <a:xfrm>
            <a:off x="9129663" y="5017792"/>
            <a:ext cx="1903892" cy="1122712"/>
          </a:xfrm>
          <a:prstGeom prst="flowChartMagneticDisk">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FFFFFF">
                <a:lumMod val="50000"/>
              </a:srgbClr>
            </a:solidFill>
            <a:prstDash val="solid"/>
          </a:ln>
          <a:effectLst>
            <a:outerShdw blurRad="40000" dist="23000" dir="5400000" rotWithShape="0">
              <a:srgbClr val="000000">
                <a:alpha val="35000"/>
              </a:srgbClr>
            </a:outerShdw>
          </a:effectLst>
        </p:spPr>
        <p:txBody>
          <a:bodyPr rtlCol="0" anchor="ctr"/>
          <a:lstStyle/>
          <a:p>
            <a:pPr marL="228600" marR="0" lvl="0" indent="-228600" defTabSz="457200" eaLnBrk="1" fontAlgn="auto" latinLnBrk="0" hangingPunct="1">
              <a:lnSpc>
                <a:spcPct val="100000"/>
              </a:lnSpc>
              <a:spcBef>
                <a:spcPts val="0"/>
              </a:spcBef>
              <a:spcAft>
                <a:spcPts val="0"/>
              </a:spcAft>
              <a:buClrTx/>
              <a:buSzTx/>
              <a:buFontTx/>
              <a:buAutoNum type="arabicPeriod"/>
              <a:tabLst/>
              <a:defRPr/>
            </a:pPr>
            <a:r>
              <a:rPr kumimoji="0" lang="en-US" sz="1100" b="0" i="0" u="none" strike="noStrike" kern="0" cap="none" spc="0" normalizeH="0" baseline="0" noProof="0" dirty="0">
                <a:ln>
                  <a:noFill/>
                </a:ln>
                <a:solidFill>
                  <a:schemeClr val="tx1">
                    <a:lumMod val="75000"/>
                    <a:lumOff val="25000"/>
                  </a:schemeClr>
                </a:solidFill>
                <a:effectLst/>
                <a:uLnTx/>
                <a:uFillTx/>
                <a:latin typeface="Arial"/>
                <a:ea typeface="+mn-ea"/>
                <a:cs typeface="+mn-cs"/>
              </a:rPr>
              <a:t>Config information</a:t>
            </a:r>
          </a:p>
          <a:p>
            <a:pPr marL="228600" marR="0" lvl="0" indent="-228600" defTabSz="457200" eaLnBrk="1" fontAlgn="auto" latinLnBrk="0" hangingPunct="1">
              <a:lnSpc>
                <a:spcPct val="100000"/>
              </a:lnSpc>
              <a:spcBef>
                <a:spcPts val="0"/>
              </a:spcBef>
              <a:spcAft>
                <a:spcPts val="0"/>
              </a:spcAft>
              <a:buClrTx/>
              <a:buSzTx/>
              <a:buFontTx/>
              <a:buAutoNum type="arabicPeriod"/>
              <a:tabLst/>
              <a:defRPr/>
            </a:pPr>
            <a:r>
              <a:rPr kumimoji="0" lang="en-US" sz="1100" b="0" i="0" u="none" strike="noStrike" kern="0" cap="none" spc="0" normalizeH="0" baseline="0" noProof="0" dirty="0">
                <a:ln>
                  <a:noFill/>
                </a:ln>
                <a:solidFill>
                  <a:schemeClr val="tx1">
                    <a:lumMod val="75000"/>
                    <a:lumOff val="25000"/>
                  </a:schemeClr>
                </a:solidFill>
                <a:effectLst/>
                <a:uLnTx/>
                <a:uFillTx/>
                <a:latin typeface="Arial"/>
                <a:ea typeface="+mn-ea"/>
                <a:cs typeface="+mn-cs"/>
              </a:rPr>
              <a:t>Processed notifications (but not sent to OOF)</a:t>
            </a:r>
          </a:p>
          <a:p>
            <a:pPr marL="228600" marR="0" lvl="0" indent="-228600" defTabSz="457200" eaLnBrk="1" fontAlgn="auto" latinLnBrk="0" hangingPunct="1">
              <a:lnSpc>
                <a:spcPct val="100000"/>
              </a:lnSpc>
              <a:spcBef>
                <a:spcPts val="0"/>
              </a:spcBef>
              <a:spcAft>
                <a:spcPts val="0"/>
              </a:spcAft>
              <a:buClrTx/>
              <a:buSzTx/>
              <a:buFontTx/>
              <a:buAutoNum type="arabicPeriod"/>
              <a:tabLst/>
              <a:defRPr/>
            </a:pPr>
            <a:r>
              <a:rPr kumimoji="0" lang="en-US" sz="1100" b="0" i="0" u="none" strike="noStrike" kern="0" cap="none" spc="0" normalizeH="0" baseline="0" noProof="0" dirty="0">
                <a:ln>
                  <a:noFill/>
                </a:ln>
                <a:solidFill>
                  <a:schemeClr val="tx1">
                    <a:lumMod val="75000"/>
                    <a:lumOff val="25000"/>
                  </a:schemeClr>
                </a:solidFill>
                <a:effectLst/>
                <a:uLnTx/>
                <a:uFillTx/>
                <a:latin typeface="Arial"/>
                <a:ea typeface="+mn-ea"/>
                <a:cs typeface="+mn-cs"/>
              </a:rPr>
              <a:t>Buffered notifications</a:t>
            </a:r>
          </a:p>
          <a:p>
            <a:pPr marL="228600" marR="0" lvl="0" indent="-228600" defTabSz="457200" eaLnBrk="1" fontAlgn="auto" latinLnBrk="0" hangingPunct="1">
              <a:lnSpc>
                <a:spcPct val="100000"/>
              </a:lnSpc>
              <a:spcBef>
                <a:spcPts val="0"/>
              </a:spcBef>
              <a:spcAft>
                <a:spcPts val="0"/>
              </a:spcAft>
              <a:buClrTx/>
              <a:buSzTx/>
              <a:buFontTx/>
              <a:buAutoNum type="arabicPeriod"/>
              <a:tabLst/>
              <a:defRPr/>
            </a:pPr>
            <a:r>
              <a:rPr kumimoji="0" lang="en-US" sz="1100" b="0" i="0" u="none" strike="noStrike" kern="0" cap="none" spc="0" normalizeH="0" baseline="0" noProof="0" dirty="0">
                <a:ln>
                  <a:noFill/>
                </a:ln>
                <a:solidFill>
                  <a:schemeClr val="tx1">
                    <a:lumMod val="75000"/>
                    <a:lumOff val="25000"/>
                  </a:schemeClr>
                </a:solidFill>
                <a:effectLst/>
                <a:uLnTx/>
                <a:uFillTx/>
                <a:latin typeface="Arial"/>
                <a:ea typeface="+mn-ea"/>
                <a:cs typeface="+mn-cs"/>
              </a:rPr>
              <a:t>State information</a:t>
            </a:r>
          </a:p>
        </p:txBody>
      </p:sp>
      <p:sp>
        <p:nvSpPr>
          <p:cNvPr id="37" name="Rectangle: Rounded Corners 36">
            <a:extLst>
              <a:ext uri="{FF2B5EF4-FFF2-40B4-BE49-F238E27FC236}">
                <a16:creationId xmlns:a16="http://schemas.microsoft.com/office/drawing/2014/main" xmlns="" id="{6E43C962-13DB-46EF-9E51-2AA032534BA4}"/>
              </a:ext>
            </a:extLst>
          </p:cNvPr>
          <p:cNvSpPr/>
          <p:nvPr/>
        </p:nvSpPr>
        <p:spPr>
          <a:xfrm>
            <a:off x="4359509" y="5678928"/>
            <a:ext cx="1408990" cy="361075"/>
          </a:xfrm>
          <a:prstGeom prst="roundRect">
            <a:avLst/>
          </a:prstGeom>
          <a:gradFill flip="none" rotWithShape="1">
            <a:gsLst>
              <a:gs pos="0">
                <a:srgbClr val="6DC24B">
                  <a:lumMod val="5000"/>
                  <a:lumOff val="95000"/>
                </a:srgbClr>
              </a:gs>
              <a:gs pos="74000">
                <a:srgbClr val="6DC24B">
                  <a:lumMod val="45000"/>
                  <a:lumOff val="55000"/>
                </a:srgbClr>
              </a:gs>
              <a:gs pos="83000">
                <a:srgbClr val="6DC24B">
                  <a:lumMod val="45000"/>
                  <a:lumOff val="55000"/>
                </a:srgbClr>
              </a:gs>
              <a:gs pos="100000">
                <a:srgbClr val="6DC24B">
                  <a:lumMod val="30000"/>
                  <a:lumOff val="70000"/>
                </a:srgbClr>
              </a:gs>
            </a:gsLst>
            <a:lin ang="5400000" scaled="1"/>
            <a:tileRect/>
          </a:gradFill>
          <a:ln w="9525" cap="flat" cmpd="sng" algn="ctr">
            <a:solidFill>
              <a:srgbClr val="0E3570">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tx1">
                    <a:lumMod val="75000"/>
                    <a:lumOff val="25000"/>
                  </a:schemeClr>
                </a:solidFill>
                <a:effectLst/>
                <a:uLnTx/>
                <a:uFillTx/>
                <a:latin typeface="Arial"/>
                <a:ea typeface="+mn-ea"/>
                <a:cs typeface="+mn-cs"/>
              </a:rPr>
              <a:t>RAN nodes</a:t>
            </a:r>
          </a:p>
        </p:txBody>
      </p:sp>
      <p:sp>
        <p:nvSpPr>
          <p:cNvPr id="38" name="Arrow: Up-Down 37">
            <a:extLst>
              <a:ext uri="{FF2B5EF4-FFF2-40B4-BE49-F238E27FC236}">
                <a16:creationId xmlns:a16="http://schemas.microsoft.com/office/drawing/2014/main" xmlns="" id="{B7B61379-C01F-4670-A76A-D294D9AB1FBC}"/>
              </a:ext>
            </a:extLst>
          </p:cNvPr>
          <p:cNvSpPr/>
          <p:nvPr/>
        </p:nvSpPr>
        <p:spPr>
          <a:xfrm>
            <a:off x="4889246" y="5222655"/>
            <a:ext cx="288758" cy="422949"/>
          </a:xfrm>
          <a:prstGeom prst="upDownArrow">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000000">
                <a:lumMod val="65000"/>
                <a:lumOff val="3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21" name="Arrow: Up-Down 20">
            <a:extLst>
              <a:ext uri="{FF2B5EF4-FFF2-40B4-BE49-F238E27FC236}">
                <a16:creationId xmlns:a16="http://schemas.microsoft.com/office/drawing/2014/main" xmlns="" id="{4CCBA49B-1012-49ED-BA78-5021AF09BB4D}"/>
              </a:ext>
            </a:extLst>
          </p:cNvPr>
          <p:cNvSpPr/>
          <p:nvPr/>
        </p:nvSpPr>
        <p:spPr>
          <a:xfrm>
            <a:off x="6594641" y="3759925"/>
            <a:ext cx="308569" cy="929061"/>
          </a:xfrm>
          <a:prstGeom prst="upDownArrow">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000000">
                <a:lumMod val="65000"/>
                <a:lumOff val="3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2" name="TextBox 1">
            <a:extLst>
              <a:ext uri="{FF2B5EF4-FFF2-40B4-BE49-F238E27FC236}">
                <a16:creationId xmlns:a16="http://schemas.microsoft.com/office/drawing/2014/main" xmlns="" id="{6B4C8163-ED86-4277-8DA8-8B71C569FB04}"/>
              </a:ext>
            </a:extLst>
          </p:cNvPr>
          <p:cNvSpPr txBox="1"/>
          <p:nvPr/>
        </p:nvSpPr>
        <p:spPr>
          <a:xfrm>
            <a:off x="923851" y="4801765"/>
            <a:ext cx="2662945" cy="1569660"/>
          </a:xfrm>
          <a:prstGeom prst="rect">
            <a:avLst/>
          </a:prstGeom>
          <a:noFill/>
        </p:spPr>
        <p:txBody>
          <a:bodyPr wrap="square" rtlCol="0">
            <a:spAutoFit/>
          </a:bodyPr>
          <a:lstStyle/>
          <a:p>
            <a:r>
              <a:rPr lang="en-US" sz="1600" u="sng" dirty="0"/>
              <a:t>Note</a:t>
            </a:r>
            <a:r>
              <a:rPr lang="en-US" sz="1600" dirty="0"/>
              <a:t>: This architecture depicts a standalone PCI micro-service. When this is moved to DCAE, the interfaces will be adapted appropriately.</a:t>
            </a:r>
          </a:p>
        </p:txBody>
      </p:sp>
      <p:sp>
        <p:nvSpPr>
          <p:cNvPr id="25" name="Rectangle 24">
            <a:extLst>
              <a:ext uri="{FF2B5EF4-FFF2-40B4-BE49-F238E27FC236}">
                <a16:creationId xmlns:a16="http://schemas.microsoft.com/office/drawing/2014/main" xmlns="" id="{0885768B-3C08-4494-81CD-1B3DC5480155}"/>
              </a:ext>
            </a:extLst>
          </p:cNvPr>
          <p:cNvSpPr/>
          <p:nvPr/>
        </p:nvSpPr>
        <p:spPr>
          <a:xfrm>
            <a:off x="2666341" y="3166445"/>
            <a:ext cx="2125427" cy="582615"/>
          </a:xfrm>
          <a:prstGeom prst="rect">
            <a:avLst/>
          </a:prstGeom>
          <a:gradFill flip="none" rotWithShape="1">
            <a:gsLst>
              <a:gs pos="0">
                <a:srgbClr val="00A2E0">
                  <a:lumMod val="5000"/>
                  <a:lumOff val="95000"/>
                </a:srgbClr>
              </a:gs>
              <a:gs pos="74000">
                <a:srgbClr val="00A2E0">
                  <a:lumMod val="45000"/>
                  <a:lumOff val="55000"/>
                </a:srgbClr>
              </a:gs>
              <a:gs pos="83000">
                <a:srgbClr val="00A2E0">
                  <a:lumMod val="45000"/>
                  <a:lumOff val="55000"/>
                </a:srgbClr>
              </a:gs>
              <a:gs pos="100000">
                <a:srgbClr val="00A2E0">
                  <a:lumMod val="30000"/>
                  <a:lumOff val="70000"/>
                </a:srgbClr>
              </a:gs>
            </a:gsLst>
            <a:lin ang="5400000" scaled="1"/>
            <a:tileRect/>
          </a:gradFill>
          <a:ln w="9525" cap="flat" cmpd="sng" algn="ctr">
            <a:solidFill>
              <a:srgbClr val="0E3570">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rPr>
              <a:t>REST </a:t>
            </a:r>
            <a:r>
              <a:rPr lang="en-US" kern="0" dirty="0">
                <a:solidFill>
                  <a:schemeClr val="tx1">
                    <a:lumMod val="75000"/>
                    <a:lumOff val="25000"/>
                  </a:schemeClr>
                </a:solidFill>
                <a:latin typeface="Arial"/>
              </a:rPr>
              <a:t>Interface</a:t>
            </a: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32" name="Arrow: Up-Down 31">
            <a:extLst>
              <a:ext uri="{FF2B5EF4-FFF2-40B4-BE49-F238E27FC236}">
                <a16:creationId xmlns:a16="http://schemas.microsoft.com/office/drawing/2014/main" xmlns="" id="{027F0B75-52E4-495F-ACD6-020499BA3E7C}"/>
              </a:ext>
            </a:extLst>
          </p:cNvPr>
          <p:cNvSpPr/>
          <p:nvPr/>
        </p:nvSpPr>
        <p:spPr>
          <a:xfrm rot="20103959">
            <a:off x="4286773" y="3768962"/>
            <a:ext cx="308570" cy="950793"/>
          </a:xfrm>
          <a:prstGeom prst="upDownArrow">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000000">
                <a:lumMod val="65000"/>
                <a:lumOff val="3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35" name="Arrow: Up-Down 34">
            <a:extLst>
              <a:ext uri="{FF2B5EF4-FFF2-40B4-BE49-F238E27FC236}">
                <a16:creationId xmlns:a16="http://schemas.microsoft.com/office/drawing/2014/main" xmlns="" id="{3EB2329E-CF43-4506-B8D5-5D2497A0167D}"/>
              </a:ext>
            </a:extLst>
          </p:cNvPr>
          <p:cNvSpPr/>
          <p:nvPr/>
        </p:nvSpPr>
        <p:spPr>
          <a:xfrm rot="17944345">
            <a:off x="5260606" y="3369000"/>
            <a:ext cx="258847" cy="1776209"/>
          </a:xfrm>
          <a:prstGeom prst="upDownArrow">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000000">
                <a:lumMod val="65000"/>
                <a:lumOff val="3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39" name="Rectangle: Rounded Corners 38">
            <a:extLst>
              <a:ext uri="{FF2B5EF4-FFF2-40B4-BE49-F238E27FC236}">
                <a16:creationId xmlns:a16="http://schemas.microsoft.com/office/drawing/2014/main" xmlns="" id="{D39B9148-376C-47ED-80C4-B9DE9A7E9012}"/>
              </a:ext>
            </a:extLst>
          </p:cNvPr>
          <p:cNvSpPr/>
          <p:nvPr/>
        </p:nvSpPr>
        <p:spPr>
          <a:xfrm>
            <a:off x="9092699" y="4162097"/>
            <a:ext cx="1097464" cy="334283"/>
          </a:xfrm>
          <a:prstGeom prst="roundRect">
            <a:avLst/>
          </a:prstGeom>
          <a:gradFill flip="none" rotWithShape="1">
            <a:gsLst>
              <a:gs pos="0">
                <a:srgbClr val="6DC24B">
                  <a:lumMod val="5000"/>
                  <a:lumOff val="95000"/>
                </a:srgbClr>
              </a:gs>
              <a:gs pos="74000">
                <a:srgbClr val="6DC24B">
                  <a:lumMod val="45000"/>
                  <a:lumOff val="55000"/>
                </a:srgbClr>
              </a:gs>
              <a:gs pos="83000">
                <a:srgbClr val="6DC24B">
                  <a:lumMod val="45000"/>
                  <a:lumOff val="55000"/>
                </a:srgbClr>
              </a:gs>
              <a:gs pos="100000">
                <a:srgbClr val="6DC24B">
                  <a:lumMod val="30000"/>
                  <a:lumOff val="70000"/>
                </a:srgbClr>
              </a:gs>
            </a:gsLst>
            <a:lin ang="5400000" scaled="1"/>
            <a:tileRect/>
          </a:gradFill>
          <a:ln w="9525" cap="flat" cmpd="sng" algn="ctr">
            <a:solidFill>
              <a:srgbClr val="0E3570">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lumMod val="75000"/>
                    <a:lumOff val="25000"/>
                  </a:schemeClr>
                </a:solidFill>
                <a:effectLst/>
                <a:uLnTx/>
                <a:uFillTx/>
                <a:latin typeface="Arial"/>
                <a:ea typeface="+mn-ea"/>
                <a:cs typeface="+mn-cs"/>
              </a:rPr>
              <a:t>RAN nodes</a:t>
            </a:r>
          </a:p>
        </p:txBody>
      </p:sp>
      <p:sp>
        <p:nvSpPr>
          <p:cNvPr id="6" name="TextBox 5">
            <a:extLst>
              <a:ext uri="{FF2B5EF4-FFF2-40B4-BE49-F238E27FC236}">
                <a16:creationId xmlns:a16="http://schemas.microsoft.com/office/drawing/2014/main" xmlns="" id="{05FC9684-CC41-41A0-95D8-C19D8918AD92}"/>
              </a:ext>
            </a:extLst>
          </p:cNvPr>
          <p:cNvSpPr txBox="1"/>
          <p:nvPr/>
        </p:nvSpPr>
        <p:spPr>
          <a:xfrm>
            <a:off x="10188148" y="4129183"/>
            <a:ext cx="1394252"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Could be a CU/DU or a traditional BS.</a:t>
            </a:r>
          </a:p>
        </p:txBody>
      </p:sp>
      <p:sp>
        <p:nvSpPr>
          <p:cNvPr id="40" name="Arrow: Up-Down 39">
            <a:extLst>
              <a:ext uri="{FF2B5EF4-FFF2-40B4-BE49-F238E27FC236}">
                <a16:creationId xmlns:a16="http://schemas.microsoft.com/office/drawing/2014/main" xmlns="" id="{AECF1D1E-9E2C-4BC2-9BE7-642E5677A30D}"/>
              </a:ext>
            </a:extLst>
          </p:cNvPr>
          <p:cNvSpPr/>
          <p:nvPr/>
        </p:nvSpPr>
        <p:spPr>
          <a:xfrm>
            <a:off x="6345153" y="2733692"/>
            <a:ext cx="249488" cy="432753"/>
          </a:xfrm>
          <a:prstGeom prst="upDownArrow">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000000">
                <a:lumMod val="65000"/>
                <a:lumOff val="3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41" name="Arrow: Up-Down 40">
            <a:extLst>
              <a:ext uri="{FF2B5EF4-FFF2-40B4-BE49-F238E27FC236}">
                <a16:creationId xmlns:a16="http://schemas.microsoft.com/office/drawing/2014/main" xmlns="" id="{79C01BD6-6621-4EBB-B042-49D0D28E39DE}"/>
              </a:ext>
            </a:extLst>
          </p:cNvPr>
          <p:cNvSpPr/>
          <p:nvPr/>
        </p:nvSpPr>
        <p:spPr>
          <a:xfrm>
            <a:off x="4000779" y="2736160"/>
            <a:ext cx="249488" cy="430286"/>
          </a:xfrm>
          <a:prstGeom prst="upDownArrow">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000000">
                <a:lumMod val="65000"/>
                <a:lumOff val="3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42" name="Arrow: Up-Down 41">
            <a:extLst>
              <a:ext uri="{FF2B5EF4-FFF2-40B4-BE49-F238E27FC236}">
                <a16:creationId xmlns:a16="http://schemas.microsoft.com/office/drawing/2014/main" xmlns="" id="{6BEF4D2C-7D4C-481D-85B0-91A68DC3EC6F}"/>
              </a:ext>
            </a:extLst>
          </p:cNvPr>
          <p:cNvSpPr/>
          <p:nvPr/>
        </p:nvSpPr>
        <p:spPr>
          <a:xfrm rot="5400000">
            <a:off x="3211891" y="2151482"/>
            <a:ext cx="249488" cy="430286"/>
          </a:xfrm>
          <a:prstGeom prst="upDownArrow">
            <a:avLst/>
          </a:prstGeom>
          <a:gradFill flip="none" rotWithShape="1">
            <a:gsLst>
              <a:gs pos="0">
                <a:srgbClr val="646363">
                  <a:lumMod val="5000"/>
                  <a:lumOff val="95000"/>
                </a:srgbClr>
              </a:gs>
              <a:gs pos="74000">
                <a:srgbClr val="646363">
                  <a:lumMod val="45000"/>
                  <a:lumOff val="55000"/>
                </a:srgbClr>
              </a:gs>
              <a:gs pos="83000">
                <a:srgbClr val="646363">
                  <a:lumMod val="45000"/>
                  <a:lumOff val="55000"/>
                </a:srgbClr>
              </a:gs>
              <a:gs pos="100000">
                <a:srgbClr val="646363">
                  <a:lumMod val="30000"/>
                  <a:lumOff val="70000"/>
                </a:srgbClr>
              </a:gs>
            </a:gsLst>
            <a:lin ang="5400000" scaled="1"/>
            <a:tileRect/>
          </a:gradFill>
          <a:ln w="9525" cap="flat" cmpd="sng" algn="ctr">
            <a:solidFill>
              <a:srgbClr val="000000">
                <a:lumMod val="65000"/>
                <a:lumOff val="3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chemeClr val="tx1">
                  <a:lumMod val="75000"/>
                  <a:lumOff val="25000"/>
                </a:schemeClr>
              </a:solidFill>
              <a:effectLst/>
              <a:uLnTx/>
              <a:uFillTx/>
              <a:latin typeface="Arial"/>
              <a:ea typeface="+mn-ea"/>
              <a:cs typeface="+mn-cs"/>
            </a:endParaRPr>
          </a:p>
        </p:txBody>
      </p:sp>
    </p:spTree>
    <p:extLst>
      <p:ext uri="{BB962C8B-B14F-4D97-AF65-F5344CB8AC3E}">
        <p14:creationId xmlns:p14="http://schemas.microsoft.com/office/powerpoint/2010/main" val="3492952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264ECEAF-4629-47F6-B3AE-F1ACC1BF1BD3}"/>
              </a:ext>
            </a:extLst>
          </p:cNvPr>
          <p:cNvSpPr>
            <a:spLocks noGrp="1"/>
          </p:cNvSpPr>
          <p:nvPr>
            <p:ph idx="1"/>
          </p:nvPr>
        </p:nvSpPr>
        <p:spPr>
          <a:xfrm>
            <a:off x="373626" y="1121080"/>
            <a:ext cx="11208774" cy="5205977"/>
          </a:xfrm>
        </p:spPr>
        <p:txBody>
          <a:bodyPr>
            <a:normAutofit fontScale="85000" lnSpcReduction="10000"/>
          </a:bodyPr>
          <a:lstStyle/>
          <a:p>
            <a:pPr marL="457200" indent="-457200">
              <a:lnSpc>
                <a:spcPct val="120000"/>
              </a:lnSpc>
              <a:buFont typeface="+mj-lt"/>
              <a:buAutoNum type="arabicPeriod"/>
              <a:tabLst>
                <a:tab pos="5486400" algn="l"/>
              </a:tabLst>
            </a:pPr>
            <a:r>
              <a:rPr lang="en-US" sz="2400" dirty="0"/>
              <a:t>Setup and initialization, fetch config policy via REST interface</a:t>
            </a:r>
          </a:p>
          <a:p>
            <a:pPr marL="457200" indent="-457200">
              <a:lnSpc>
                <a:spcPct val="120000"/>
              </a:lnSpc>
              <a:buFont typeface="+mj-lt"/>
              <a:buAutoNum type="arabicPeriod"/>
              <a:tabLst>
                <a:tab pos="5486400" algn="l"/>
              </a:tabLst>
            </a:pPr>
            <a:r>
              <a:rPr lang="en-US" sz="2400" dirty="0"/>
              <a:t>Upon reception of notification from SDN-R:</a:t>
            </a:r>
          </a:p>
          <a:p>
            <a:pPr marL="968375" lvl="1" indent="-457200">
              <a:lnSpc>
                <a:spcPct val="120000"/>
              </a:lnSpc>
              <a:tabLst>
                <a:tab pos="5486400" algn="l"/>
              </a:tabLst>
            </a:pPr>
            <a:r>
              <a:rPr lang="en-US" sz="2000" dirty="0"/>
              <a:t>Fetch additional info from ConfigDB (REST APIs)</a:t>
            </a:r>
          </a:p>
          <a:p>
            <a:pPr marL="968375" lvl="1" indent="-457200">
              <a:lnSpc>
                <a:spcPct val="120000"/>
              </a:lnSpc>
              <a:tabLst>
                <a:tab pos="5486400" algn="l"/>
              </a:tabLst>
            </a:pPr>
            <a:r>
              <a:rPr lang="en-US" sz="2000" dirty="0"/>
              <a:t>Pre-processing logic: Determine if OOF has to be triggered, wait for more notifications in a given time period, temporary storage of notifications in database, wait for new results to get assimilated, etc.</a:t>
            </a:r>
          </a:p>
          <a:p>
            <a:pPr marL="968375" lvl="1" indent="-457200">
              <a:lnSpc>
                <a:spcPct val="120000"/>
              </a:lnSpc>
              <a:tabLst>
                <a:tab pos="5486400" algn="l"/>
              </a:tabLst>
            </a:pPr>
            <a:r>
              <a:rPr lang="en-US" sz="2000" dirty="0"/>
              <a:t>If OOF has to be triggered, invoke a REST API call to OOF to trigger PCI optimization, along with relevant details (algorithm name, impacted cells, etc.), and a callback URL.</a:t>
            </a:r>
          </a:p>
          <a:p>
            <a:pPr marL="457200" indent="-457200">
              <a:lnSpc>
                <a:spcPct val="120000"/>
              </a:lnSpc>
              <a:buFont typeface="+mj-lt"/>
              <a:buAutoNum type="arabicPeriod"/>
              <a:tabLst>
                <a:tab pos="5486400" algn="l"/>
              </a:tabLst>
            </a:pPr>
            <a:r>
              <a:rPr lang="en-US" sz="2400" dirty="0"/>
              <a:t>While waiting for response from OOF</a:t>
            </a:r>
          </a:p>
          <a:p>
            <a:pPr marL="968375" lvl="1" indent="-457200">
              <a:lnSpc>
                <a:spcPct val="120000"/>
              </a:lnSpc>
              <a:tabLst>
                <a:tab pos="5486400" algn="l"/>
              </a:tabLst>
            </a:pPr>
            <a:r>
              <a:rPr lang="en-US" sz="2000" dirty="0"/>
              <a:t>Buffer/queue any new notifications from SDN-R for the same cluster</a:t>
            </a:r>
          </a:p>
          <a:p>
            <a:pPr marL="457200" indent="-457200">
              <a:lnSpc>
                <a:spcPct val="120000"/>
              </a:lnSpc>
              <a:buFont typeface="+mj-lt"/>
              <a:buAutoNum type="arabicPeriod"/>
              <a:tabLst>
                <a:tab pos="5486400" algn="l"/>
              </a:tabLst>
            </a:pPr>
            <a:r>
              <a:rPr lang="en-US" sz="2400" dirty="0"/>
              <a:t>Upon receipt of response from OOF, prepare DMaaP notification for Policy and send it</a:t>
            </a:r>
          </a:p>
          <a:p>
            <a:pPr marL="457200" indent="-457200">
              <a:lnSpc>
                <a:spcPct val="120000"/>
              </a:lnSpc>
              <a:buFont typeface="+mj-lt"/>
              <a:buAutoNum type="arabicPeriod"/>
              <a:tabLst>
                <a:tab pos="5486400" algn="l"/>
              </a:tabLst>
            </a:pPr>
            <a:r>
              <a:rPr lang="en-US" sz="2400" dirty="0"/>
              <a:t>After sending DMaaP message to Policy, check for any pending notifications in the buffer/queue, if present, go to Step 3, else wait for next notification from SDN-R</a:t>
            </a:r>
            <a:r>
              <a:rPr lang="en-US" sz="2800" dirty="0"/>
              <a:t>.</a:t>
            </a:r>
            <a:endParaRPr lang="en-US" dirty="0"/>
          </a:p>
        </p:txBody>
      </p:sp>
      <p:sp>
        <p:nvSpPr>
          <p:cNvPr id="3" name="Title 2">
            <a:extLst>
              <a:ext uri="{FF2B5EF4-FFF2-40B4-BE49-F238E27FC236}">
                <a16:creationId xmlns:a16="http://schemas.microsoft.com/office/drawing/2014/main" xmlns="" id="{8F7116A5-DF75-402C-9239-BE2011DC668A}"/>
              </a:ext>
            </a:extLst>
          </p:cNvPr>
          <p:cNvSpPr>
            <a:spLocks noGrp="1"/>
          </p:cNvSpPr>
          <p:nvPr>
            <p:ph type="title"/>
          </p:nvPr>
        </p:nvSpPr>
        <p:spPr/>
        <p:txBody>
          <a:bodyPr/>
          <a:lstStyle/>
          <a:p>
            <a:r>
              <a:rPr lang="en-US" dirty="0"/>
              <a:t>PCI-MS - Functions</a:t>
            </a:r>
          </a:p>
        </p:txBody>
      </p:sp>
      <p:sp>
        <p:nvSpPr>
          <p:cNvPr id="4" name="Footer Placeholder 3">
            <a:extLst>
              <a:ext uri="{FF2B5EF4-FFF2-40B4-BE49-F238E27FC236}">
                <a16:creationId xmlns:a16="http://schemas.microsoft.com/office/drawing/2014/main" xmlns="" id="{1AD6F95C-123A-40A0-9AB7-7BA7436DB4EB}"/>
              </a:ext>
            </a:extLst>
          </p:cNvPr>
          <p:cNvSpPr>
            <a:spLocks noGrp="1"/>
          </p:cNvSpPr>
          <p:nvPr>
            <p:ph type="ftr" sz="quarter" idx="3"/>
          </p:nvPr>
        </p:nvSpPr>
        <p:spPr/>
        <p:txBody>
          <a:bodyPr/>
          <a:lstStyle/>
          <a:p>
            <a:r>
              <a:rPr lang="en-US" dirty="0"/>
              <a:t>Intel Confidential </a:t>
            </a:r>
          </a:p>
        </p:txBody>
      </p:sp>
    </p:spTree>
    <p:extLst>
      <p:ext uri="{BB962C8B-B14F-4D97-AF65-F5344CB8AC3E}">
        <p14:creationId xmlns:p14="http://schemas.microsoft.com/office/powerpoint/2010/main" val="1540316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9856" y="1177290"/>
            <a:ext cx="11473543" cy="5021262"/>
          </a:xfrm>
        </p:spPr>
        <p:txBody>
          <a:bodyPr>
            <a:normAutofit lnSpcReduction="10000"/>
          </a:bodyPr>
          <a:lstStyle/>
          <a:p>
            <a:pPr marL="0" indent="0">
              <a:buNone/>
            </a:pPr>
            <a:r>
              <a:rPr lang="en-US" sz="2800" b="1" dirty="0">
                <a:solidFill>
                  <a:srgbClr val="00B0F0"/>
                </a:solidFill>
              </a:rPr>
              <a:t>ONAP </a:t>
            </a:r>
            <a:r>
              <a:rPr lang="en-US" sz="2800" b="1" dirty="0" smtClean="0">
                <a:solidFill>
                  <a:srgbClr val="00B0F0"/>
                </a:solidFill>
              </a:rPr>
              <a:t>Casablanca </a:t>
            </a:r>
            <a:r>
              <a:rPr lang="en-US" sz="2800" b="1" dirty="0" smtClean="0">
                <a:solidFill>
                  <a:srgbClr val="00B0F0"/>
                </a:solidFill>
              </a:rPr>
              <a:t>OOF-PCI - </a:t>
            </a:r>
            <a:r>
              <a:rPr lang="en-US" sz="2800" b="1" dirty="0" smtClean="0">
                <a:solidFill>
                  <a:srgbClr val="00B0F0"/>
                </a:solidFill>
              </a:rPr>
              <a:t>focus on Minimum Viable Product</a:t>
            </a:r>
          </a:p>
          <a:p>
            <a:pPr marL="342900" indent="-342900">
              <a:buFont typeface="Arial" panose="020B0604020202020204" pitchFamily="34" charset="0"/>
              <a:buChar char="•"/>
            </a:pPr>
            <a:r>
              <a:rPr lang="en-US" dirty="0" smtClean="0"/>
              <a:t>Leverage ONAP </a:t>
            </a:r>
            <a:r>
              <a:rPr lang="en-US" dirty="0"/>
              <a:t>Optimization Framework (OOF) </a:t>
            </a:r>
            <a:r>
              <a:rPr lang="en-US" dirty="0" smtClean="0"/>
              <a:t>for SON, since provides </a:t>
            </a:r>
            <a:r>
              <a:rPr lang="en-US" dirty="0"/>
              <a:t>a </a:t>
            </a:r>
            <a:r>
              <a:rPr lang="en-US" u="sng" dirty="0"/>
              <a:t>policy-driven</a:t>
            </a:r>
            <a:r>
              <a:rPr lang="en-US" dirty="0"/>
              <a:t> and </a:t>
            </a:r>
            <a:r>
              <a:rPr lang="en-US" u="sng" dirty="0"/>
              <a:t>model-driven</a:t>
            </a:r>
            <a:r>
              <a:rPr lang="en-US" dirty="0"/>
              <a:t> framework for creating </a:t>
            </a:r>
            <a:r>
              <a:rPr lang="en-US" u="sng" dirty="0"/>
              <a:t>optimization </a:t>
            </a:r>
            <a:r>
              <a:rPr lang="en-US" u="sng" dirty="0" smtClean="0"/>
              <a:t>applications</a:t>
            </a:r>
            <a:r>
              <a:rPr lang="en-US" dirty="0" smtClean="0"/>
              <a:t> for </a:t>
            </a:r>
            <a:r>
              <a:rPr lang="en-US" dirty="0"/>
              <a:t>a broad range of use case</a:t>
            </a:r>
          </a:p>
          <a:p>
            <a:pPr marL="342900" indent="-342900">
              <a:buFont typeface="Arial" panose="020B0604020202020204" pitchFamily="34" charset="0"/>
              <a:buChar char="•"/>
            </a:pPr>
            <a:r>
              <a:rPr lang="en-US" dirty="0" smtClean="0"/>
              <a:t>Build </a:t>
            </a:r>
            <a:r>
              <a:rPr lang="en-US" dirty="0"/>
              <a:t>PoC to demonstrate disaggregation of the PCI SON functionality, </a:t>
            </a:r>
          </a:p>
          <a:p>
            <a:pPr marL="342900" indent="-342900">
              <a:buFont typeface="Arial" panose="020B0604020202020204" pitchFamily="34" charset="0"/>
              <a:buChar char="•"/>
            </a:pPr>
            <a:r>
              <a:rPr lang="en-US" dirty="0"/>
              <a:t>F</a:t>
            </a:r>
            <a:r>
              <a:rPr lang="en-US" dirty="0" smtClean="0"/>
              <a:t>ocus on </a:t>
            </a:r>
            <a:r>
              <a:rPr lang="en-US" dirty="0"/>
              <a:t>data flow and interfaces for:</a:t>
            </a:r>
            <a:br>
              <a:rPr lang="en-US" dirty="0"/>
            </a:br>
            <a:r>
              <a:rPr lang="en-US" dirty="0"/>
              <a:t>OOF, new PCI-Handler-MS, Policy, SDN-C/SDN-R Controller</a:t>
            </a:r>
          </a:p>
          <a:p>
            <a:pPr marL="0" indent="0">
              <a:buNone/>
            </a:pPr>
            <a:r>
              <a:rPr lang="en-US" sz="2800" b="1" dirty="0" smtClean="0">
                <a:solidFill>
                  <a:srgbClr val="00B0F0"/>
                </a:solidFill>
              </a:rPr>
              <a:t>ONAP </a:t>
            </a:r>
            <a:r>
              <a:rPr lang="en-US" sz="2800" b="1" dirty="0" smtClean="0">
                <a:solidFill>
                  <a:srgbClr val="00B0F0"/>
                </a:solidFill>
              </a:rPr>
              <a:t>Dublin – work </a:t>
            </a:r>
            <a:r>
              <a:rPr lang="en-US" sz="2800" b="1" dirty="0" smtClean="0">
                <a:solidFill>
                  <a:srgbClr val="00B0F0"/>
                </a:solidFill>
              </a:rPr>
              <a:t>towards deployment-ready framework</a:t>
            </a:r>
            <a:endParaRPr lang="en-US" sz="2800" b="1" dirty="0">
              <a:solidFill>
                <a:srgbClr val="00B0F0"/>
              </a:solidFill>
            </a:endParaRPr>
          </a:p>
          <a:p>
            <a:pPr marL="342900" indent="-342900">
              <a:buFont typeface="Arial" panose="020B0604020202020204" pitchFamily="34" charset="0"/>
              <a:buChar char="•"/>
            </a:pPr>
            <a:r>
              <a:rPr lang="en-US" dirty="0"/>
              <a:t>Complete carryover work from Casablanca release</a:t>
            </a:r>
          </a:p>
          <a:p>
            <a:pPr marL="342900" indent="-342900">
              <a:buFont typeface="Arial" panose="020B0604020202020204" pitchFamily="34" charset="0"/>
              <a:buChar char="•"/>
            </a:pPr>
            <a:r>
              <a:rPr lang="en-US" dirty="0"/>
              <a:t>Add centralized ANR functionality support</a:t>
            </a:r>
          </a:p>
          <a:p>
            <a:pPr marL="342900" indent="-342900">
              <a:buFont typeface="Arial" panose="020B0604020202020204" pitchFamily="34" charset="0"/>
              <a:buChar char="•"/>
            </a:pPr>
            <a:r>
              <a:rPr lang="en-US" dirty="0" smtClean="0"/>
              <a:t>Include DCAE: </a:t>
            </a:r>
            <a:r>
              <a:rPr lang="en-US" dirty="0"/>
              <a:t>Onboard </a:t>
            </a:r>
            <a:r>
              <a:rPr lang="en-US" dirty="0" smtClean="0"/>
              <a:t>SON-Handler-MS*, add new </a:t>
            </a:r>
            <a:r>
              <a:rPr lang="en-US" dirty="0"/>
              <a:t>VES Collector, </a:t>
            </a:r>
            <a:r>
              <a:rPr lang="en-US" dirty="0" smtClean="0"/>
              <a:t>add PM/FM database</a:t>
            </a:r>
            <a:br>
              <a:rPr lang="en-US" dirty="0" smtClean="0"/>
            </a:br>
            <a:r>
              <a:rPr lang="en-US" dirty="0" smtClean="0"/>
              <a:t>(*Team has renamed PCI-Handler MS as SON-Handler-MS to reflect broader role)</a:t>
            </a:r>
            <a:endParaRPr lang="en-US" dirty="0"/>
          </a:p>
          <a:p>
            <a:pPr marL="342900" indent="-342900">
              <a:buFont typeface="Arial" panose="020B0604020202020204" pitchFamily="34" charset="0"/>
              <a:buChar char="•"/>
            </a:pPr>
            <a:r>
              <a:rPr lang="en-US" dirty="0"/>
              <a:t>Add SON flows for FM/PM data (e.g. PCI Confusion alarm, Handover KPI)</a:t>
            </a:r>
          </a:p>
          <a:p>
            <a:pPr marL="342900" indent="-342900">
              <a:buFont typeface="Arial" panose="020B0604020202020204" pitchFamily="34" charset="0"/>
              <a:buChar char="•"/>
            </a:pPr>
            <a:r>
              <a:rPr lang="en-US" dirty="0" smtClean="0"/>
              <a:t>Support </a:t>
            </a:r>
            <a:r>
              <a:rPr lang="en-US" dirty="0"/>
              <a:t>demonstration of Control Loop Co-ordination in </a:t>
            </a:r>
            <a:r>
              <a:rPr lang="en-US" dirty="0" smtClean="0"/>
              <a:t>Policy</a:t>
            </a:r>
            <a:br>
              <a:rPr lang="en-US" dirty="0" smtClean="0"/>
            </a:br>
            <a:endParaRPr lang="en-US" dirty="0"/>
          </a:p>
        </p:txBody>
      </p:sp>
      <p:sp>
        <p:nvSpPr>
          <p:cNvPr id="3" name="Title 2"/>
          <p:cNvSpPr>
            <a:spLocks noGrp="1"/>
          </p:cNvSpPr>
          <p:nvPr>
            <p:ph type="title"/>
          </p:nvPr>
        </p:nvSpPr>
        <p:spPr>
          <a:xfrm>
            <a:off x="609600" y="231620"/>
            <a:ext cx="11353800" cy="640080"/>
          </a:xfrm>
        </p:spPr>
        <p:txBody>
          <a:bodyPr>
            <a:normAutofit/>
          </a:bodyPr>
          <a:lstStyle/>
          <a:p>
            <a:r>
              <a:rPr lang="en-US" dirty="0" smtClean="0"/>
              <a:t>ONAP </a:t>
            </a:r>
            <a:r>
              <a:rPr lang="en-US" dirty="0" smtClean="0"/>
              <a:t>5G Use </a:t>
            </a:r>
            <a:r>
              <a:rPr lang="en-US" dirty="0"/>
              <a:t>Case </a:t>
            </a:r>
            <a:r>
              <a:rPr lang="en-US" dirty="0" smtClean="0"/>
              <a:t>Approach for SON</a:t>
            </a:r>
            <a:endParaRPr lang="en-US" dirty="0"/>
          </a:p>
        </p:txBody>
      </p:sp>
    </p:spTree>
    <p:extLst>
      <p:ext uri="{BB962C8B-B14F-4D97-AF65-F5344CB8AC3E}">
        <p14:creationId xmlns:p14="http://schemas.microsoft.com/office/powerpoint/2010/main" val="37533751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23E2F19-3A00-453E-AB82-5D83C3481BFF}"/>
              </a:ext>
            </a:extLst>
          </p:cNvPr>
          <p:cNvSpPr txBox="1"/>
          <p:nvPr/>
        </p:nvSpPr>
        <p:spPr>
          <a:xfrm>
            <a:off x="356697" y="3288268"/>
            <a:ext cx="4276812" cy="923330"/>
          </a:xfrm>
          <a:prstGeom prst="rect">
            <a:avLst/>
          </a:prstGeom>
          <a:noFill/>
        </p:spPr>
        <p:txBody>
          <a:bodyPr wrap="none" rtlCol="0">
            <a:spAutoFit/>
          </a:bodyPr>
          <a:lstStyle/>
          <a:p>
            <a:r>
              <a:rPr lang="en-US" sz="5400" dirty="0">
                <a:solidFill>
                  <a:schemeClr val="bg1"/>
                </a:solidFill>
              </a:rPr>
              <a:t>RAN Simulator</a:t>
            </a:r>
          </a:p>
        </p:txBody>
      </p:sp>
    </p:spTree>
    <p:extLst>
      <p:ext uri="{BB962C8B-B14F-4D97-AF65-F5344CB8AC3E}">
        <p14:creationId xmlns:p14="http://schemas.microsoft.com/office/powerpoint/2010/main" val="3966275775"/>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510988" y="1255733"/>
            <a:ext cx="3890682" cy="212748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000" dirty="0">
                <a:solidFill>
                  <a:schemeClr val="tx1"/>
                </a:solidFill>
              </a:rPr>
              <a:t>ONAP</a:t>
            </a:r>
          </a:p>
        </p:txBody>
      </p:sp>
      <p:sp>
        <p:nvSpPr>
          <p:cNvPr id="2" name="Title 1"/>
          <p:cNvSpPr>
            <a:spLocks noGrp="1"/>
          </p:cNvSpPr>
          <p:nvPr>
            <p:ph type="title"/>
          </p:nvPr>
        </p:nvSpPr>
        <p:spPr>
          <a:xfrm>
            <a:off x="243967" y="-182735"/>
            <a:ext cx="10515600" cy="1325563"/>
          </a:xfrm>
        </p:spPr>
        <p:txBody>
          <a:bodyPr/>
          <a:lstStyle/>
          <a:p>
            <a:r>
              <a:rPr lang="en-US" dirty="0"/>
              <a:t>Approach for RAN </a:t>
            </a:r>
            <a:r>
              <a:rPr lang="en-US" dirty="0" smtClean="0"/>
              <a:t>Simulator (RANSim)</a:t>
            </a:r>
            <a:endParaRPr lang="en-US" dirty="0"/>
          </a:p>
        </p:txBody>
      </p:sp>
      <p:sp>
        <p:nvSpPr>
          <p:cNvPr id="38" name="Rectangle 37"/>
          <p:cNvSpPr/>
          <p:nvPr/>
        </p:nvSpPr>
        <p:spPr>
          <a:xfrm>
            <a:off x="1981198" y="2791539"/>
            <a:ext cx="1492622" cy="450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SDN-R</a:t>
            </a:r>
          </a:p>
        </p:txBody>
      </p:sp>
      <p:sp>
        <p:nvSpPr>
          <p:cNvPr id="54" name="Rectangle 53"/>
          <p:cNvSpPr/>
          <p:nvPr/>
        </p:nvSpPr>
        <p:spPr>
          <a:xfrm>
            <a:off x="5489049" y="3945906"/>
            <a:ext cx="1595719" cy="22814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dirty="0"/>
          </a:p>
        </p:txBody>
      </p:sp>
      <p:sp>
        <p:nvSpPr>
          <p:cNvPr id="21" name="Flowchart: Magnetic Disk 20"/>
          <p:cNvSpPr/>
          <p:nvPr/>
        </p:nvSpPr>
        <p:spPr>
          <a:xfrm>
            <a:off x="5692996" y="4980558"/>
            <a:ext cx="1205755" cy="766482"/>
          </a:xfrm>
          <a:prstGeom prst="flowChartMagneticDisk">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Config DB</a:t>
            </a:r>
          </a:p>
          <a:p>
            <a:pPr algn="ctr"/>
            <a:r>
              <a:rPr lang="en-US" sz="1600" dirty="0"/>
              <a:t>(MariaDB)</a:t>
            </a:r>
          </a:p>
        </p:txBody>
      </p:sp>
      <p:cxnSp>
        <p:nvCxnSpPr>
          <p:cNvPr id="97" name="Straight Arrow Connector 96"/>
          <p:cNvCxnSpPr/>
          <p:nvPr/>
        </p:nvCxnSpPr>
        <p:spPr>
          <a:xfrm flipV="1">
            <a:off x="2243417" y="2268193"/>
            <a:ext cx="0" cy="523346"/>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101" name="Rectangle 100"/>
          <p:cNvSpPr/>
          <p:nvPr/>
        </p:nvSpPr>
        <p:spPr>
          <a:xfrm>
            <a:off x="1816464" y="1868988"/>
            <a:ext cx="883024" cy="450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PCI MS</a:t>
            </a:r>
          </a:p>
        </p:txBody>
      </p:sp>
      <p:cxnSp>
        <p:nvCxnSpPr>
          <p:cNvPr id="102" name="Straight Arrow Connector 101"/>
          <p:cNvCxnSpPr/>
          <p:nvPr/>
        </p:nvCxnSpPr>
        <p:spPr>
          <a:xfrm flipV="1">
            <a:off x="3206010" y="2261470"/>
            <a:ext cx="0" cy="523346"/>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103" name="Rectangle 102"/>
          <p:cNvSpPr/>
          <p:nvPr/>
        </p:nvSpPr>
        <p:spPr>
          <a:xfrm>
            <a:off x="2779057" y="1862265"/>
            <a:ext cx="883024" cy="450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Policy</a:t>
            </a:r>
          </a:p>
        </p:txBody>
      </p:sp>
      <p:sp>
        <p:nvSpPr>
          <p:cNvPr id="104" name="Content Placeholder 2"/>
          <p:cNvSpPr>
            <a:spLocks noGrp="1"/>
          </p:cNvSpPr>
          <p:nvPr>
            <p:ph idx="4294967295"/>
          </p:nvPr>
        </p:nvSpPr>
        <p:spPr>
          <a:xfrm>
            <a:off x="7140388" y="1008418"/>
            <a:ext cx="4831976" cy="5187430"/>
          </a:xfrm>
          <a:prstGeom prst="rect">
            <a:avLst/>
          </a:prstGeom>
        </p:spPr>
        <p:txBody>
          <a:bodyPr>
            <a:normAutofit lnSpcReduction="10000"/>
          </a:bodyPr>
          <a:lstStyle/>
          <a:p>
            <a:pPr>
              <a:lnSpc>
                <a:spcPct val="120000"/>
              </a:lnSpc>
            </a:pPr>
            <a:r>
              <a:rPr lang="en-US" sz="1800" dirty="0"/>
              <a:t>Simulated Network </a:t>
            </a:r>
          </a:p>
          <a:p>
            <a:pPr lvl="1">
              <a:lnSpc>
                <a:spcPct val="120000"/>
              </a:lnSpc>
            </a:pPr>
            <a:r>
              <a:rPr lang="en-US" sz="1600" dirty="0"/>
              <a:t>Yang model defined by SDN-R module will be used for simulation</a:t>
            </a:r>
          </a:p>
          <a:p>
            <a:pPr lvl="1">
              <a:lnSpc>
                <a:spcPct val="120000"/>
              </a:lnSpc>
            </a:pPr>
            <a:r>
              <a:rPr lang="en-US" sz="1600" dirty="0"/>
              <a:t>Honeycomb simulator will be used to simulate the RAN. It will be extended to update the </a:t>
            </a:r>
            <a:r>
              <a:rPr lang="en-US" sz="1600" i="1" dirty="0"/>
              <a:t>phy-cell-id</a:t>
            </a:r>
            <a:r>
              <a:rPr lang="en-US" sz="1600" dirty="0"/>
              <a:t> values , to send </a:t>
            </a:r>
            <a:r>
              <a:rPr lang="en-US" sz="1600" i="1" dirty="0"/>
              <a:t>ran-neighbor-list</a:t>
            </a:r>
            <a:r>
              <a:rPr lang="en-US" sz="1600" dirty="0"/>
              <a:t> change notifications</a:t>
            </a:r>
          </a:p>
          <a:p>
            <a:pPr lvl="1">
              <a:lnSpc>
                <a:spcPct val="120000"/>
              </a:lnSpc>
            </a:pPr>
            <a:r>
              <a:rPr lang="en-US" sz="1600" dirty="0"/>
              <a:t>Each netconf server will run as standalone java process or Docker container</a:t>
            </a:r>
          </a:p>
          <a:p>
            <a:pPr lvl="1">
              <a:lnSpc>
                <a:spcPct val="120000"/>
              </a:lnSpc>
            </a:pPr>
            <a:r>
              <a:rPr lang="en-US" sz="1600" dirty="0"/>
              <a:t>The netconf servers will be spawned using a script</a:t>
            </a:r>
          </a:p>
          <a:p>
            <a:pPr lvl="1">
              <a:lnSpc>
                <a:spcPct val="120000"/>
              </a:lnSpc>
            </a:pPr>
            <a:r>
              <a:rPr lang="en-US" sz="1600" i="1" dirty="0"/>
              <a:t>ran-neighbor-list</a:t>
            </a:r>
            <a:r>
              <a:rPr lang="en-US" sz="1600" dirty="0"/>
              <a:t> update notification will be sent by netconf server to SDN-R based on the trigger from RANSim Controller GUI</a:t>
            </a:r>
          </a:p>
          <a:p>
            <a:pPr lvl="1">
              <a:lnSpc>
                <a:spcPct val="120000"/>
              </a:lnSpc>
            </a:pPr>
            <a:r>
              <a:rPr lang="en-US" sz="1600" dirty="0"/>
              <a:t>Will be able to accept </a:t>
            </a:r>
            <a:r>
              <a:rPr lang="en-US" sz="1600" i="1" dirty="0"/>
              <a:t>phy-cell-id </a:t>
            </a:r>
            <a:r>
              <a:rPr lang="en-US" sz="1600" dirty="0"/>
              <a:t>update request from SDN-R and forward same to RANSim Controller</a:t>
            </a:r>
          </a:p>
        </p:txBody>
      </p:sp>
      <p:sp>
        <p:nvSpPr>
          <p:cNvPr id="107" name="Rectangle 106"/>
          <p:cNvSpPr/>
          <p:nvPr/>
        </p:nvSpPr>
        <p:spPr>
          <a:xfrm>
            <a:off x="5692996" y="4042551"/>
            <a:ext cx="1205755" cy="817756"/>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RANSim</a:t>
            </a:r>
          </a:p>
          <a:p>
            <a:pPr algn="ctr"/>
            <a:r>
              <a:rPr lang="en-US" dirty="0"/>
              <a:t>Controller</a:t>
            </a:r>
          </a:p>
        </p:txBody>
      </p:sp>
      <p:sp>
        <p:nvSpPr>
          <p:cNvPr id="31" name="Rectangle 30"/>
          <p:cNvSpPr/>
          <p:nvPr/>
        </p:nvSpPr>
        <p:spPr>
          <a:xfrm>
            <a:off x="5489050" y="3050733"/>
            <a:ext cx="1595718" cy="4161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Web GUI</a:t>
            </a:r>
          </a:p>
        </p:txBody>
      </p:sp>
      <p:cxnSp>
        <p:nvCxnSpPr>
          <p:cNvPr id="32" name="Straight Arrow Connector 31"/>
          <p:cNvCxnSpPr>
            <a:cxnSpLocks/>
            <a:stCxn id="54" idx="0"/>
            <a:endCxn id="31" idx="2"/>
          </p:cNvCxnSpPr>
          <p:nvPr/>
        </p:nvCxnSpPr>
        <p:spPr>
          <a:xfrm flipV="1">
            <a:off x="6286909" y="3466914"/>
            <a:ext cx="0" cy="478992"/>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60" name="Rectangle 59">
            <a:extLst>
              <a:ext uri="{FF2B5EF4-FFF2-40B4-BE49-F238E27FC236}">
                <a16:creationId xmlns:a16="http://schemas.microsoft.com/office/drawing/2014/main" xmlns="" id="{F6855A5C-49B0-44DB-806F-A3E5FCDA0D76}"/>
              </a:ext>
            </a:extLst>
          </p:cNvPr>
          <p:cNvSpPr/>
          <p:nvPr/>
        </p:nvSpPr>
        <p:spPr>
          <a:xfrm>
            <a:off x="510988" y="3658880"/>
            <a:ext cx="3890682" cy="2663092"/>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a:solidFill>
                  <a:schemeClr val="tx1"/>
                </a:solidFill>
              </a:rPr>
              <a:t>Simulated Network</a:t>
            </a:r>
          </a:p>
        </p:txBody>
      </p:sp>
      <p:cxnSp>
        <p:nvCxnSpPr>
          <p:cNvPr id="61" name="Straight Arrow Connector 60">
            <a:extLst>
              <a:ext uri="{FF2B5EF4-FFF2-40B4-BE49-F238E27FC236}">
                <a16:creationId xmlns:a16="http://schemas.microsoft.com/office/drawing/2014/main" xmlns="" id="{C150F0A0-A1F9-4BC4-921C-E5F8003309C3}"/>
              </a:ext>
            </a:extLst>
          </p:cNvPr>
          <p:cNvCxnSpPr>
            <a:cxnSpLocks/>
            <a:stCxn id="72" idx="0"/>
          </p:cNvCxnSpPr>
          <p:nvPr/>
        </p:nvCxnSpPr>
        <p:spPr>
          <a:xfrm flipV="1">
            <a:off x="2718271" y="3242026"/>
            <a:ext cx="9238" cy="768994"/>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grpSp>
        <p:nvGrpSpPr>
          <p:cNvPr id="62" name="Group 61">
            <a:extLst>
              <a:ext uri="{FF2B5EF4-FFF2-40B4-BE49-F238E27FC236}">
                <a16:creationId xmlns:a16="http://schemas.microsoft.com/office/drawing/2014/main" xmlns="" id="{AE49F686-DC83-48CF-BFE6-D10509BDFA82}"/>
              </a:ext>
            </a:extLst>
          </p:cNvPr>
          <p:cNvGrpSpPr/>
          <p:nvPr/>
        </p:nvGrpSpPr>
        <p:grpSpPr>
          <a:xfrm>
            <a:off x="1831036" y="4089107"/>
            <a:ext cx="1554839" cy="1635509"/>
            <a:chOff x="1992401" y="4404614"/>
            <a:chExt cx="1554839" cy="1635509"/>
          </a:xfrm>
        </p:grpSpPr>
        <p:sp>
          <p:nvSpPr>
            <p:cNvPr id="63" name="Rectangle 62">
              <a:extLst>
                <a:ext uri="{FF2B5EF4-FFF2-40B4-BE49-F238E27FC236}">
                  <a16:creationId xmlns:a16="http://schemas.microsoft.com/office/drawing/2014/main" xmlns="" id="{2C82215F-8B65-4B85-B5D5-904D22B737E5}"/>
                </a:ext>
              </a:extLst>
            </p:cNvPr>
            <p:cNvSpPr/>
            <p:nvPr/>
          </p:nvSpPr>
          <p:spPr>
            <a:xfrm>
              <a:off x="1992401" y="4404614"/>
              <a:ext cx="1554839" cy="16355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t>Netconf server 1</a:t>
              </a:r>
            </a:p>
          </p:txBody>
        </p:sp>
        <p:sp>
          <p:nvSpPr>
            <p:cNvPr id="64" name="Rectangle 63">
              <a:extLst>
                <a:ext uri="{FF2B5EF4-FFF2-40B4-BE49-F238E27FC236}">
                  <a16:creationId xmlns:a16="http://schemas.microsoft.com/office/drawing/2014/main" xmlns="" id="{B7A57ECA-E6D8-43EB-A06F-4E538A0C4954}"/>
                </a:ext>
              </a:extLst>
            </p:cNvPr>
            <p:cNvSpPr/>
            <p:nvPr/>
          </p:nvSpPr>
          <p:spPr>
            <a:xfrm>
              <a:off x="2152650" y="4826518"/>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Honeycomb</a:t>
              </a:r>
            </a:p>
          </p:txBody>
        </p:sp>
        <p:sp>
          <p:nvSpPr>
            <p:cNvPr id="65" name="Rectangle 64">
              <a:extLst>
                <a:ext uri="{FF2B5EF4-FFF2-40B4-BE49-F238E27FC236}">
                  <a16:creationId xmlns:a16="http://schemas.microsoft.com/office/drawing/2014/main" xmlns="" id="{F3C515C0-B1D4-41DF-8A66-EFD8AA58495B}"/>
                </a:ext>
              </a:extLst>
            </p:cNvPr>
            <p:cNvSpPr/>
            <p:nvPr/>
          </p:nvSpPr>
          <p:spPr>
            <a:xfrm>
              <a:off x="2152649" y="5166065"/>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Extension</a:t>
              </a:r>
            </a:p>
          </p:txBody>
        </p:sp>
        <p:sp>
          <p:nvSpPr>
            <p:cNvPr id="66" name="Rectangle 65">
              <a:extLst>
                <a:ext uri="{FF2B5EF4-FFF2-40B4-BE49-F238E27FC236}">
                  <a16:creationId xmlns:a16="http://schemas.microsoft.com/office/drawing/2014/main" xmlns="" id="{3878582C-CE51-4215-BA70-E7C93394E6E4}"/>
                </a:ext>
              </a:extLst>
            </p:cNvPr>
            <p:cNvSpPr/>
            <p:nvPr/>
          </p:nvSpPr>
          <p:spPr>
            <a:xfrm>
              <a:off x="2152650" y="5505612"/>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Yang Model</a:t>
              </a:r>
            </a:p>
          </p:txBody>
        </p:sp>
      </p:grpSp>
      <p:grpSp>
        <p:nvGrpSpPr>
          <p:cNvPr id="67" name="Group 66">
            <a:extLst>
              <a:ext uri="{FF2B5EF4-FFF2-40B4-BE49-F238E27FC236}">
                <a16:creationId xmlns:a16="http://schemas.microsoft.com/office/drawing/2014/main" xmlns="" id="{B990A08A-7ACE-4ADF-B1D3-3FB302FBD186}"/>
              </a:ext>
            </a:extLst>
          </p:cNvPr>
          <p:cNvGrpSpPr/>
          <p:nvPr/>
        </p:nvGrpSpPr>
        <p:grpSpPr>
          <a:xfrm>
            <a:off x="2009916" y="4407112"/>
            <a:ext cx="1566042" cy="1635509"/>
            <a:chOff x="1981199" y="4404614"/>
            <a:chExt cx="1566042" cy="1635509"/>
          </a:xfrm>
        </p:grpSpPr>
        <p:sp>
          <p:nvSpPr>
            <p:cNvPr id="68" name="Rectangle 67">
              <a:extLst>
                <a:ext uri="{FF2B5EF4-FFF2-40B4-BE49-F238E27FC236}">
                  <a16:creationId xmlns:a16="http://schemas.microsoft.com/office/drawing/2014/main" xmlns="" id="{2DA4DDC5-B9E5-4EFC-80F5-B329C9EA0C93}"/>
                </a:ext>
              </a:extLst>
            </p:cNvPr>
            <p:cNvSpPr/>
            <p:nvPr/>
          </p:nvSpPr>
          <p:spPr>
            <a:xfrm>
              <a:off x="1981199" y="4404614"/>
              <a:ext cx="1566042" cy="16355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t>Netconf server n</a:t>
              </a:r>
            </a:p>
          </p:txBody>
        </p:sp>
        <p:sp>
          <p:nvSpPr>
            <p:cNvPr id="69" name="Rectangle 68">
              <a:extLst>
                <a:ext uri="{FF2B5EF4-FFF2-40B4-BE49-F238E27FC236}">
                  <a16:creationId xmlns:a16="http://schemas.microsoft.com/office/drawing/2014/main" xmlns="" id="{118A33B6-0CD2-437B-9888-A3BEE77F738B}"/>
                </a:ext>
              </a:extLst>
            </p:cNvPr>
            <p:cNvSpPr/>
            <p:nvPr/>
          </p:nvSpPr>
          <p:spPr>
            <a:xfrm>
              <a:off x="2152650" y="4826518"/>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Honeycomb</a:t>
              </a:r>
            </a:p>
          </p:txBody>
        </p:sp>
        <p:sp>
          <p:nvSpPr>
            <p:cNvPr id="70" name="Rectangle 69">
              <a:extLst>
                <a:ext uri="{FF2B5EF4-FFF2-40B4-BE49-F238E27FC236}">
                  <a16:creationId xmlns:a16="http://schemas.microsoft.com/office/drawing/2014/main" xmlns="" id="{3818C66C-C3C6-4262-8DF8-D06D3FB59FCC}"/>
                </a:ext>
              </a:extLst>
            </p:cNvPr>
            <p:cNvSpPr/>
            <p:nvPr/>
          </p:nvSpPr>
          <p:spPr>
            <a:xfrm>
              <a:off x="2152649" y="5166065"/>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Extension</a:t>
              </a:r>
            </a:p>
          </p:txBody>
        </p:sp>
        <p:sp>
          <p:nvSpPr>
            <p:cNvPr id="71" name="Rectangle 70">
              <a:extLst>
                <a:ext uri="{FF2B5EF4-FFF2-40B4-BE49-F238E27FC236}">
                  <a16:creationId xmlns:a16="http://schemas.microsoft.com/office/drawing/2014/main" xmlns="" id="{C1A1E558-A3CC-45B1-9B35-E26EF7A0A663}"/>
                </a:ext>
              </a:extLst>
            </p:cNvPr>
            <p:cNvSpPr/>
            <p:nvPr/>
          </p:nvSpPr>
          <p:spPr>
            <a:xfrm>
              <a:off x="2152650" y="5505612"/>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dirty="0"/>
                <a:t>Yang Models</a:t>
              </a:r>
            </a:p>
          </p:txBody>
        </p:sp>
      </p:grpSp>
      <p:sp>
        <p:nvSpPr>
          <p:cNvPr id="72" name="Rectangle 71">
            <a:extLst>
              <a:ext uri="{FF2B5EF4-FFF2-40B4-BE49-F238E27FC236}">
                <a16:creationId xmlns:a16="http://schemas.microsoft.com/office/drawing/2014/main" xmlns="" id="{E0AA1A64-7ED1-4DDC-B092-D6177A6ED276}"/>
              </a:ext>
            </a:extLst>
          </p:cNvPr>
          <p:cNvSpPr/>
          <p:nvPr/>
        </p:nvSpPr>
        <p:spPr>
          <a:xfrm>
            <a:off x="1639614" y="4011020"/>
            <a:ext cx="2157314" cy="218482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5" name="Straight Arrow Connector 54"/>
          <p:cNvCxnSpPr>
            <a:cxnSpLocks/>
            <a:endCxn id="54" idx="1"/>
          </p:cNvCxnSpPr>
          <p:nvPr/>
        </p:nvCxnSpPr>
        <p:spPr>
          <a:xfrm flipV="1">
            <a:off x="3796928" y="5086643"/>
            <a:ext cx="1692121" cy="16791"/>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3" name="TextBox 2">
            <a:extLst>
              <a:ext uri="{FF2B5EF4-FFF2-40B4-BE49-F238E27FC236}">
                <a16:creationId xmlns:a16="http://schemas.microsoft.com/office/drawing/2014/main" xmlns="" id="{0706BC27-DDD5-47F1-95C4-7CA4530B7059}"/>
              </a:ext>
            </a:extLst>
          </p:cNvPr>
          <p:cNvSpPr txBox="1"/>
          <p:nvPr/>
        </p:nvSpPr>
        <p:spPr>
          <a:xfrm>
            <a:off x="2681535" y="3379465"/>
            <a:ext cx="930768" cy="369332"/>
          </a:xfrm>
          <a:prstGeom prst="rect">
            <a:avLst/>
          </a:prstGeom>
          <a:noFill/>
        </p:spPr>
        <p:txBody>
          <a:bodyPr wrap="none" rtlCol="0">
            <a:spAutoFit/>
          </a:bodyPr>
          <a:lstStyle/>
          <a:p>
            <a:r>
              <a:rPr lang="en-US" dirty="0"/>
              <a:t>Netconf</a:t>
            </a:r>
          </a:p>
        </p:txBody>
      </p:sp>
    </p:spTree>
    <p:extLst>
      <p:ext uri="{BB962C8B-B14F-4D97-AF65-F5344CB8AC3E}">
        <p14:creationId xmlns:p14="http://schemas.microsoft.com/office/powerpoint/2010/main" val="1323215327"/>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219" y="-105158"/>
            <a:ext cx="10515600" cy="1325563"/>
          </a:xfrm>
        </p:spPr>
        <p:txBody>
          <a:bodyPr/>
          <a:lstStyle/>
          <a:p>
            <a:r>
              <a:rPr lang="en-US" dirty="0"/>
              <a:t>Approach for RAN </a:t>
            </a:r>
            <a:r>
              <a:rPr lang="en-US" dirty="0" smtClean="0"/>
              <a:t>Simulator (RANSim)</a:t>
            </a:r>
            <a:endParaRPr lang="en-US" dirty="0"/>
          </a:p>
        </p:txBody>
      </p:sp>
      <p:sp>
        <p:nvSpPr>
          <p:cNvPr id="104" name="Content Placeholder 2"/>
          <p:cNvSpPr>
            <a:spLocks noGrp="1"/>
          </p:cNvSpPr>
          <p:nvPr>
            <p:ph idx="4294967295"/>
          </p:nvPr>
        </p:nvSpPr>
        <p:spPr>
          <a:xfrm>
            <a:off x="7172461" y="1190438"/>
            <a:ext cx="4831976" cy="5111538"/>
          </a:xfrm>
          <a:prstGeom prst="rect">
            <a:avLst/>
          </a:prstGeom>
        </p:spPr>
        <p:txBody>
          <a:bodyPr>
            <a:normAutofit lnSpcReduction="10000"/>
          </a:bodyPr>
          <a:lstStyle/>
          <a:p>
            <a:pPr>
              <a:lnSpc>
                <a:spcPct val="110000"/>
              </a:lnSpc>
            </a:pPr>
            <a:r>
              <a:rPr lang="en-US" sz="1800" dirty="0"/>
              <a:t>RANSim Controller </a:t>
            </a:r>
          </a:p>
          <a:p>
            <a:pPr lvl="1">
              <a:lnSpc>
                <a:spcPct val="110000"/>
              </a:lnSpc>
            </a:pPr>
            <a:r>
              <a:rPr lang="en-US" sz="1600" dirty="0"/>
              <a:t>Spring Boot based micro service</a:t>
            </a:r>
          </a:p>
          <a:p>
            <a:pPr lvl="1">
              <a:lnSpc>
                <a:spcPct val="110000"/>
              </a:lnSpc>
            </a:pPr>
            <a:r>
              <a:rPr lang="en-US" sz="1600" dirty="0"/>
              <a:t>RAN topology of ~350 nodes is defined in a dump file and gets loaded</a:t>
            </a:r>
          </a:p>
          <a:p>
            <a:pPr lvl="1">
              <a:lnSpc>
                <a:spcPct val="110000"/>
              </a:lnSpc>
            </a:pPr>
            <a:r>
              <a:rPr lang="en-US" sz="1600" dirty="0"/>
              <a:t>Exposes following rest APIs to </a:t>
            </a:r>
          </a:p>
          <a:p>
            <a:pPr lvl="2">
              <a:lnSpc>
                <a:spcPct val="110000"/>
              </a:lnSpc>
            </a:pPr>
            <a:r>
              <a:rPr lang="en-US" sz="1400" dirty="0"/>
              <a:t>Retrieve the current topology</a:t>
            </a:r>
          </a:p>
          <a:p>
            <a:pPr lvl="2">
              <a:lnSpc>
                <a:spcPct val="110000"/>
              </a:lnSpc>
            </a:pPr>
            <a:r>
              <a:rPr lang="en-US" sz="1400" dirty="0"/>
              <a:t>Update </a:t>
            </a:r>
            <a:r>
              <a:rPr lang="en-US" sz="1400" i="1" dirty="0"/>
              <a:t>phy-cell-id and </a:t>
            </a:r>
            <a:r>
              <a:rPr lang="en-US" sz="1400" i="1" dirty="0" smtClean="0"/>
              <a:t>neighbour </a:t>
            </a:r>
            <a:r>
              <a:rPr lang="en-US" sz="1400" i="1" dirty="0"/>
              <a:t>list</a:t>
            </a:r>
            <a:r>
              <a:rPr lang="en-US" sz="1400" dirty="0"/>
              <a:t> of a node to simulate collision or confusion</a:t>
            </a:r>
          </a:p>
          <a:p>
            <a:pPr lvl="2">
              <a:lnSpc>
                <a:spcPct val="110000"/>
              </a:lnSpc>
            </a:pPr>
            <a:r>
              <a:rPr lang="en-US" sz="1400" dirty="0"/>
              <a:t>Drop a cell</a:t>
            </a:r>
          </a:p>
          <a:p>
            <a:pPr lvl="2">
              <a:lnSpc>
                <a:spcPct val="110000"/>
              </a:lnSpc>
            </a:pPr>
            <a:r>
              <a:rPr lang="en-US" sz="1400" dirty="0"/>
              <a:t>Retrieve the new </a:t>
            </a:r>
            <a:r>
              <a:rPr lang="en-US" sz="1400" i="1" dirty="0"/>
              <a:t>phy-cell-id</a:t>
            </a:r>
            <a:r>
              <a:rPr lang="en-US" sz="1400" dirty="0"/>
              <a:t> set by SDN-R to a node</a:t>
            </a:r>
          </a:p>
          <a:p>
            <a:pPr lvl="2">
              <a:lnSpc>
                <a:spcPct val="110000"/>
              </a:lnSpc>
            </a:pPr>
            <a:r>
              <a:rPr lang="en-US" sz="1400" dirty="0"/>
              <a:t>Start/Stop the network simulation</a:t>
            </a:r>
          </a:p>
          <a:p>
            <a:pPr lvl="1">
              <a:lnSpc>
                <a:spcPct val="110000"/>
              </a:lnSpc>
            </a:pPr>
            <a:r>
              <a:rPr lang="en-US" sz="1600" dirty="0"/>
              <a:t>MariaDB will be used as the config database to store the topology</a:t>
            </a:r>
          </a:p>
          <a:p>
            <a:pPr lvl="1">
              <a:lnSpc>
                <a:spcPct val="110000"/>
              </a:lnSpc>
            </a:pPr>
            <a:r>
              <a:rPr lang="en-US" sz="1600" dirty="0"/>
              <a:t>Web GUI will show the current topology, </a:t>
            </a:r>
            <a:r>
              <a:rPr lang="en-US" sz="1600" i="1" dirty="0"/>
              <a:t>phy-cell-id</a:t>
            </a:r>
            <a:r>
              <a:rPr lang="en-US" sz="1600" dirty="0"/>
              <a:t> collision/confusions, </a:t>
            </a:r>
            <a:r>
              <a:rPr lang="en-US" sz="1600" i="1" dirty="0"/>
              <a:t>ran-neighbor-list</a:t>
            </a:r>
            <a:r>
              <a:rPr lang="en-US" sz="1600" dirty="0"/>
              <a:t> changes,  updates from SDN-R, etc.</a:t>
            </a:r>
          </a:p>
        </p:txBody>
      </p:sp>
      <p:sp>
        <p:nvSpPr>
          <p:cNvPr id="35" name="Rectangle 34">
            <a:extLst>
              <a:ext uri="{FF2B5EF4-FFF2-40B4-BE49-F238E27FC236}">
                <a16:creationId xmlns:a16="http://schemas.microsoft.com/office/drawing/2014/main" xmlns="" id="{40ADE52B-3C1C-46D5-90E5-E70FFE51BE22}"/>
              </a:ext>
            </a:extLst>
          </p:cNvPr>
          <p:cNvSpPr/>
          <p:nvPr/>
        </p:nvSpPr>
        <p:spPr>
          <a:xfrm>
            <a:off x="510988" y="1255733"/>
            <a:ext cx="3890682" cy="212748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000" dirty="0">
                <a:solidFill>
                  <a:schemeClr val="tx1"/>
                </a:solidFill>
              </a:rPr>
              <a:t>ONAP</a:t>
            </a:r>
          </a:p>
        </p:txBody>
      </p:sp>
      <p:sp>
        <p:nvSpPr>
          <p:cNvPr id="36" name="Rectangle 35">
            <a:extLst>
              <a:ext uri="{FF2B5EF4-FFF2-40B4-BE49-F238E27FC236}">
                <a16:creationId xmlns:a16="http://schemas.microsoft.com/office/drawing/2014/main" xmlns="" id="{94824464-789F-4995-B34F-C85007A9D444}"/>
              </a:ext>
            </a:extLst>
          </p:cNvPr>
          <p:cNvSpPr/>
          <p:nvPr/>
        </p:nvSpPr>
        <p:spPr>
          <a:xfrm>
            <a:off x="1981198" y="2791539"/>
            <a:ext cx="1492622" cy="450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SDN-R</a:t>
            </a:r>
          </a:p>
        </p:txBody>
      </p:sp>
      <p:sp>
        <p:nvSpPr>
          <p:cNvPr id="37" name="Rectangle 36">
            <a:extLst>
              <a:ext uri="{FF2B5EF4-FFF2-40B4-BE49-F238E27FC236}">
                <a16:creationId xmlns:a16="http://schemas.microsoft.com/office/drawing/2014/main" xmlns="" id="{3749B12A-867F-4950-ADC2-1E4FA66CA8D7}"/>
              </a:ext>
            </a:extLst>
          </p:cNvPr>
          <p:cNvSpPr/>
          <p:nvPr/>
        </p:nvSpPr>
        <p:spPr>
          <a:xfrm>
            <a:off x="5489049" y="3945906"/>
            <a:ext cx="1595719" cy="2281473"/>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dirty="0">
              <a:solidFill>
                <a:schemeClr val="tx1"/>
              </a:solidFill>
            </a:endParaRPr>
          </a:p>
        </p:txBody>
      </p:sp>
      <p:sp>
        <p:nvSpPr>
          <p:cNvPr id="39" name="Flowchart: Magnetic Disk 38">
            <a:extLst>
              <a:ext uri="{FF2B5EF4-FFF2-40B4-BE49-F238E27FC236}">
                <a16:creationId xmlns:a16="http://schemas.microsoft.com/office/drawing/2014/main" xmlns="" id="{3BD7EDBB-41D0-45D8-BBD9-93F28495712B}"/>
              </a:ext>
            </a:extLst>
          </p:cNvPr>
          <p:cNvSpPr/>
          <p:nvPr/>
        </p:nvSpPr>
        <p:spPr>
          <a:xfrm>
            <a:off x="5692996" y="4980558"/>
            <a:ext cx="1205755" cy="766482"/>
          </a:xfrm>
          <a:prstGeom prst="flowChartMagneticDisk">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Config DB</a:t>
            </a:r>
          </a:p>
          <a:p>
            <a:pPr algn="ctr"/>
            <a:r>
              <a:rPr lang="en-US" sz="1600" dirty="0"/>
              <a:t>(MariaDB)</a:t>
            </a:r>
          </a:p>
        </p:txBody>
      </p:sp>
      <p:cxnSp>
        <p:nvCxnSpPr>
          <p:cNvPr id="42" name="Straight Arrow Connector 41">
            <a:extLst>
              <a:ext uri="{FF2B5EF4-FFF2-40B4-BE49-F238E27FC236}">
                <a16:creationId xmlns:a16="http://schemas.microsoft.com/office/drawing/2014/main" xmlns="" id="{AD69B5BC-9E52-400A-8177-34AA181E1E6F}"/>
              </a:ext>
            </a:extLst>
          </p:cNvPr>
          <p:cNvCxnSpPr/>
          <p:nvPr/>
        </p:nvCxnSpPr>
        <p:spPr>
          <a:xfrm flipV="1">
            <a:off x="2243417" y="2268193"/>
            <a:ext cx="0" cy="523346"/>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45" name="Rectangle 44">
            <a:extLst>
              <a:ext uri="{FF2B5EF4-FFF2-40B4-BE49-F238E27FC236}">
                <a16:creationId xmlns:a16="http://schemas.microsoft.com/office/drawing/2014/main" xmlns="" id="{35643882-593E-4705-BB58-4DFFB9F1FB46}"/>
              </a:ext>
            </a:extLst>
          </p:cNvPr>
          <p:cNvSpPr/>
          <p:nvPr/>
        </p:nvSpPr>
        <p:spPr>
          <a:xfrm>
            <a:off x="1816464" y="1868988"/>
            <a:ext cx="883024" cy="450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PCI MS</a:t>
            </a:r>
          </a:p>
        </p:txBody>
      </p:sp>
      <p:cxnSp>
        <p:nvCxnSpPr>
          <p:cNvPr id="46" name="Straight Arrow Connector 45">
            <a:extLst>
              <a:ext uri="{FF2B5EF4-FFF2-40B4-BE49-F238E27FC236}">
                <a16:creationId xmlns:a16="http://schemas.microsoft.com/office/drawing/2014/main" xmlns="" id="{2F13F13E-E055-4B3C-AE25-2D5E5CECA495}"/>
              </a:ext>
            </a:extLst>
          </p:cNvPr>
          <p:cNvCxnSpPr/>
          <p:nvPr/>
        </p:nvCxnSpPr>
        <p:spPr>
          <a:xfrm flipV="1">
            <a:off x="3206010" y="2261470"/>
            <a:ext cx="0" cy="523346"/>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47" name="Rectangle 46">
            <a:extLst>
              <a:ext uri="{FF2B5EF4-FFF2-40B4-BE49-F238E27FC236}">
                <a16:creationId xmlns:a16="http://schemas.microsoft.com/office/drawing/2014/main" xmlns="" id="{E9B674AD-4839-4C1B-90FB-BAF997819796}"/>
              </a:ext>
            </a:extLst>
          </p:cNvPr>
          <p:cNvSpPr/>
          <p:nvPr/>
        </p:nvSpPr>
        <p:spPr>
          <a:xfrm>
            <a:off x="2779057" y="1862265"/>
            <a:ext cx="883024" cy="450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Policy</a:t>
            </a:r>
          </a:p>
        </p:txBody>
      </p:sp>
      <p:sp>
        <p:nvSpPr>
          <p:cNvPr id="48" name="Rectangle 47">
            <a:extLst>
              <a:ext uri="{FF2B5EF4-FFF2-40B4-BE49-F238E27FC236}">
                <a16:creationId xmlns:a16="http://schemas.microsoft.com/office/drawing/2014/main" xmlns="" id="{B8616F0D-280F-42AC-BC2A-59B01E04EFA3}"/>
              </a:ext>
            </a:extLst>
          </p:cNvPr>
          <p:cNvSpPr/>
          <p:nvPr/>
        </p:nvSpPr>
        <p:spPr>
          <a:xfrm>
            <a:off x="5692996" y="4042551"/>
            <a:ext cx="1205755" cy="817756"/>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RANSim</a:t>
            </a:r>
          </a:p>
          <a:p>
            <a:pPr algn="ctr"/>
            <a:r>
              <a:rPr lang="en-US" dirty="0"/>
              <a:t>Controller</a:t>
            </a:r>
          </a:p>
        </p:txBody>
      </p:sp>
      <p:sp>
        <p:nvSpPr>
          <p:cNvPr id="49" name="Rectangle 48">
            <a:extLst>
              <a:ext uri="{FF2B5EF4-FFF2-40B4-BE49-F238E27FC236}">
                <a16:creationId xmlns:a16="http://schemas.microsoft.com/office/drawing/2014/main" xmlns="" id="{037CB856-CA65-473A-9680-D90BFDD101E9}"/>
              </a:ext>
            </a:extLst>
          </p:cNvPr>
          <p:cNvSpPr/>
          <p:nvPr/>
        </p:nvSpPr>
        <p:spPr>
          <a:xfrm>
            <a:off x="5489050" y="3050733"/>
            <a:ext cx="1595718" cy="4161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Web GUI</a:t>
            </a:r>
          </a:p>
        </p:txBody>
      </p:sp>
      <p:cxnSp>
        <p:nvCxnSpPr>
          <p:cNvPr id="50" name="Straight Arrow Connector 49">
            <a:extLst>
              <a:ext uri="{FF2B5EF4-FFF2-40B4-BE49-F238E27FC236}">
                <a16:creationId xmlns:a16="http://schemas.microsoft.com/office/drawing/2014/main" xmlns="" id="{A768B48A-1A90-4C68-ACC8-8EF1F22D0B10}"/>
              </a:ext>
            </a:extLst>
          </p:cNvPr>
          <p:cNvCxnSpPr>
            <a:cxnSpLocks/>
            <a:stCxn id="37" idx="0"/>
            <a:endCxn id="49" idx="2"/>
          </p:cNvCxnSpPr>
          <p:nvPr/>
        </p:nvCxnSpPr>
        <p:spPr>
          <a:xfrm flipV="1">
            <a:off x="6286909" y="3466914"/>
            <a:ext cx="0" cy="478992"/>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51" name="Rectangle 50">
            <a:extLst>
              <a:ext uri="{FF2B5EF4-FFF2-40B4-BE49-F238E27FC236}">
                <a16:creationId xmlns:a16="http://schemas.microsoft.com/office/drawing/2014/main" xmlns="" id="{CECDB6FC-256F-426B-90F9-AB168A13CA3E}"/>
              </a:ext>
            </a:extLst>
          </p:cNvPr>
          <p:cNvSpPr/>
          <p:nvPr/>
        </p:nvSpPr>
        <p:spPr>
          <a:xfrm>
            <a:off x="510988" y="3658880"/>
            <a:ext cx="3890682" cy="266309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000" dirty="0">
                <a:solidFill>
                  <a:schemeClr val="tx1"/>
                </a:solidFill>
              </a:rPr>
              <a:t>Simulated Network</a:t>
            </a:r>
          </a:p>
        </p:txBody>
      </p:sp>
      <p:cxnSp>
        <p:nvCxnSpPr>
          <p:cNvPr id="57" name="Straight Arrow Connector 56">
            <a:extLst>
              <a:ext uri="{FF2B5EF4-FFF2-40B4-BE49-F238E27FC236}">
                <a16:creationId xmlns:a16="http://schemas.microsoft.com/office/drawing/2014/main" xmlns="" id="{E5936263-4907-4070-BF4B-0473616CC596}"/>
              </a:ext>
            </a:extLst>
          </p:cNvPr>
          <p:cNvCxnSpPr>
            <a:cxnSpLocks/>
            <a:stCxn id="68" idx="0"/>
          </p:cNvCxnSpPr>
          <p:nvPr/>
        </p:nvCxnSpPr>
        <p:spPr>
          <a:xfrm flipV="1">
            <a:off x="2718271" y="3242026"/>
            <a:ext cx="9238" cy="768994"/>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grpSp>
        <p:nvGrpSpPr>
          <p:cNvPr id="58" name="Group 57">
            <a:extLst>
              <a:ext uri="{FF2B5EF4-FFF2-40B4-BE49-F238E27FC236}">
                <a16:creationId xmlns:a16="http://schemas.microsoft.com/office/drawing/2014/main" xmlns="" id="{0C1F42B3-F7C2-4CAC-A4D2-53ABF24667B7}"/>
              </a:ext>
            </a:extLst>
          </p:cNvPr>
          <p:cNvGrpSpPr/>
          <p:nvPr/>
        </p:nvGrpSpPr>
        <p:grpSpPr>
          <a:xfrm>
            <a:off x="1831036" y="4089107"/>
            <a:ext cx="1554839" cy="1635509"/>
            <a:chOff x="1992401" y="4404614"/>
            <a:chExt cx="1554839" cy="1635509"/>
          </a:xfrm>
        </p:grpSpPr>
        <p:sp>
          <p:nvSpPr>
            <p:cNvPr id="59" name="Rectangle 58">
              <a:extLst>
                <a:ext uri="{FF2B5EF4-FFF2-40B4-BE49-F238E27FC236}">
                  <a16:creationId xmlns:a16="http://schemas.microsoft.com/office/drawing/2014/main" xmlns="" id="{A7C0679B-67D7-436F-A5AA-B35439AB00B5}"/>
                </a:ext>
              </a:extLst>
            </p:cNvPr>
            <p:cNvSpPr/>
            <p:nvPr/>
          </p:nvSpPr>
          <p:spPr>
            <a:xfrm>
              <a:off x="1992401" y="4404614"/>
              <a:ext cx="1554839" cy="16355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t>Netconf server 1</a:t>
              </a:r>
            </a:p>
          </p:txBody>
        </p:sp>
        <p:sp>
          <p:nvSpPr>
            <p:cNvPr id="60" name="Rectangle 59">
              <a:extLst>
                <a:ext uri="{FF2B5EF4-FFF2-40B4-BE49-F238E27FC236}">
                  <a16:creationId xmlns:a16="http://schemas.microsoft.com/office/drawing/2014/main" xmlns="" id="{992C2A16-B8DF-449C-8FF5-0E7FE221A69C}"/>
                </a:ext>
              </a:extLst>
            </p:cNvPr>
            <p:cNvSpPr/>
            <p:nvPr/>
          </p:nvSpPr>
          <p:spPr>
            <a:xfrm>
              <a:off x="2152650" y="4826518"/>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Honeycomb</a:t>
              </a:r>
            </a:p>
          </p:txBody>
        </p:sp>
        <p:sp>
          <p:nvSpPr>
            <p:cNvPr id="61" name="Rectangle 60">
              <a:extLst>
                <a:ext uri="{FF2B5EF4-FFF2-40B4-BE49-F238E27FC236}">
                  <a16:creationId xmlns:a16="http://schemas.microsoft.com/office/drawing/2014/main" xmlns="" id="{2F10FD19-6E06-40CD-8068-C4705A5537A5}"/>
                </a:ext>
              </a:extLst>
            </p:cNvPr>
            <p:cNvSpPr/>
            <p:nvPr/>
          </p:nvSpPr>
          <p:spPr>
            <a:xfrm>
              <a:off x="2152649" y="5166065"/>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Extension</a:t>
              </a:r>
            </a:p>
          </p:txBody>
        </p:sp>
        <p:sp>
          <p:nvSpPr>
            <p:cNvPr id="62" name="Rectangle 61">
              <a:extLst>
                <a:ext uri="{FF2B5EF4-FFF2-40B4-BE49-F238E27FC236}">
                  <a16:creationId xmlns:a16="http://schemas.microsoft.com/office/drawing/2014/main" xmlns="" id="{544D8F23-06E1-43F4-91EC-F7EB31EFB619}"/>
                </a:ext>
              </a:extLst>
            </p:cNvPr>
            <p:cNvSpPr/>
            <p:nvPr/>
          </p:nvSpPr>
          <p:spPr>
            <a:xfrm>
              <a:off x="2152650" y="5505612"/>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Yang Model</a:t>
              </a:r>
            </a:p>
          </p:txBody>
        </p:sp>
      </p:grpSp>
      <p:grpSp>
        <p:nvGrpSpPr>
          <p:cNvPr id="63" name="Group 62">
            <a:extLst>
              <a:ext uri="{FF2B5EF4-FFF2-40B4-BE49-F238E27FC236}">
                <a16:creationId xmlns:a16="http://schemas.microsoft.com/office/drawing/2014/main" xmlns="" id="{89458770-C824-47E7-97A1-A21C18B37063}"/>
              </a:ext>
            </a:extLst>
          </p:cNvPr>
          <p:cNvGrpSpPr/>
          <p:nvPr/>
        </p:nvGrpSpPr>
        <p:grpSpPr>
          <a:xfrm>
            <a:off x="2009916" y="4407112"/>
            <a:ext cx="1566042" cy="1635509"/>
            <a:chOff x="1981199" y="4404614"/>
            <a:chExt cx="1566042" cy="1635509"/>
          </a:xfrm>
        </p:grpSpPr>
        <p:sp>
          <p:nvSpPr>
            <p:cNvPr id="64" name="Rectangle 63">
              <a:extLst>
                <a:ext uri="{FF2B5EF4-FFF2-40B4-BE49-F238E27FC236}">
                  <a16:creationId xmlns:a16="http://schemas.microsoft.com/office/drawing/2014/main" xmlns="" id="{2FA69239-9CB1-4522-A2D5-083EF95D0984}"/>
                </a:ext>
              </a:extLst>
            </p:cNvPr>
            <p:cNvSpPr/>
            <p:nvPr/>
          </p:nvSpPr>
          <p:spPr>
            <a:xfrm>
              <a:off x="1981199" y="4404614"/>
              <a:ext cx="1566042" cy="16355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t>Netconf server n</a:t>
              </a:r>
            </a:p>
          </p:txBody>
        </p:sp>
        <p:sp>
          <p:nvSpPr>
            <p:cNvPr id="65" name="Rectangle 64">
              <a:extLst>
                <a:ext uri="{FF2B5EF4-FFF2-40B4-BE49-F238E27FC236}">
                  <a16:creationId xmlns:a16="http://schemas.microsoft.com/office/drawing/2014/main" xmlns="" id="{02EBB3FA-B124-4C64-A236-ECF78D875047}"/>
                </a:ext>
              </a:extLst>
            </p:cNvPr>
            <p:cNvSpPr/>
            <p:nvPr/>
          </p:nvSpPr>
          <p:spPr>
            <a:xfrm>
              <a:off x="2152650" y="4826518"/>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Honeycomb</a:t>
              </a:r>
            </a:p>
          </p:txBody>
        </p:sp>
        <p:sp>
          <p:nvSpPr>
            <p:cNvPr id="66" name="Rectangle 65">
              <a:extLst>
                <a:ext uri="{FF2B5EF4-FFF2-40B4-BE49-F238E27FC236}">
                  <a16:creationId xmlns:a16="http://schemas.microsoft.com/office/drawing/2014/main" xmlns="" id="{EE46A2A0-67C4-4DB5-A299-DDC0904C5E7F}"/>
                </a:ext>
              </a:extLst>
            </p:cNvPr>
            <p:cNvSpPr/>
            <p:nvPr/>
          </p:nvSpPr>
          <p:spPr>
            <a:xfrm>
              <a:off x="2152649" y="5166065"/>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Extension</a:t>
              </a:r>
            </a:p>
          </p:txBody>
        </p:sp>
        <p:sp>
          <p:nvSpPr>
            <p:cNvPr id="67" name="Rectangle 66">
              <a:extLst>
                <a:ext uri="{FF2B5EF4-FFF2-40B4-BE49-F238E27FC236}">
                  <a16:creationId xmlns:a16="http://schemas.microsoft.com/office/drawing/2014/main" xmlns="" id="{967BE6DE-3B63-482B-BBAE-23AE0B4C2967}"/>
                </a:ext>
              </a:extLst>
            </p:cNvPr>
            <p:cNvSpPr/>
            <p:nvPr/>
          </p:nvSpPr>
          <p:spPr>
            <a:xfrm>
              <a:off x="2152650" y="5505612"/>
              <a:ext cx="1205755" cy="34738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dirty="0"/>
                <a:t>Yang Models</a:t>
              </a:r>
            </a:p>
          </p:txBody>
        </p:sp>
      </p:grpSp>
      <p:sp>
        <p:nvSpPr>
          <p:cNvPr id="68" name="Rectangle 67">
            <a:extLst>
              <a:ext uri="{FF2B5EF4-FFF2-40B4-BE49-F238E27FC236}">
                <a16:creationId xmlns:a16="http://schemas.microsoft.com/office/drawing/2014/main" xmlns="" id="{790F96CE-2BD1-4C8B-A58B-78851CFDDDAF}"/>
              </a:ext>
            </a:extLst>
          </p:cNvPr>
          <p:cNvSpPr/>
          <p:nvPr/>
        </p:nvSpPr>
        <p:spPr>
          <a:xfrm>
            <a:off x="1639614" y="4011020"/>
            <a:ext cx="2157314" cy="218482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9" name="Straight Arrow Connector 68">
            <a:extLst>
              <a:ext uri="{FF2B5EF4-FFF2-40B4-BE49-F238E27FC236}">
                <a16:creationId xmlns:a16="http://schemas.microsoft.com/office/drawing/2014/main" xmlns="" id="{7070F1F4-3076-4C6C-95ED-BD47294E38EA}"/>
              </a:ext>
            </a:extLst>
          </p:cNvPr>
          <p:cNvCxnSpPr>
            <a:cxnSpLocks/>
            <a:endCxn id="37" idx="1"/>
          </p:cNvCxnSpPr>
          <p:nvPr/>
        </p:nvCxnSpPr>
        <p:spPr>
          <a:xfrm flipV="1">
            <a:off x="3796928" y="5086643"/>
            <a:ext cx="1692121" cy="16791"/>
          </a:xfrm>
          <a:prstGeom prst="straightConnector1">
            <a:avLst/>
          </a:prstGeom>
          <a:ln w="38100">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70" name="TextBox 69">
            <a:extLst>
              <a:ext uri="{FF2B5EF4-FFF2-40B4-BE49-F238E27FC236}">
                <a16:creationId xmlns:a16="http://schemas.microsoft.com/office/drawing/2014/main" xmlns="" id="{68AF9CCF-31A4-4805-9CA9-9954355C8DAF}"/>
              </a:ext>
            </a:extLst>
          </p:cNvPr>
          <p:cNvSpPr txBox="1"/>
          <p:nvPr/>
        </p:nvSpPr>
        <p:spPr>
          <a:xfrm>
            <a:off x="2681535" y="3379465"/>
            <a:ext cx="930768" cy="369332"/>
          </a:xfrm>
          <a:prstGeom prst="rect">
            <a:avLst/>
          </a:prstGeom>
          <a:noFill/>
        </p:spPr>
        <p:txBody>
          <a:bodyPr wrap="none" rtlCol="0">
            <a:spAutoFit/>
          </a:bodyPr>
          <a:lstStyle/>
          <a:p>
            <a:r>
              <a:rPr lang="en-US" dirty="0"/>
              <a:t>Netconf</a:t>
            </a:r>
          </a:p>
        </p:txBody>
      </p:sp>
    </p:spTree>
    <p:extLst>
      <p:ext uri="{BB962C8B-B14F-4D97-AF65-F5344CB8AC3E}">
        <p14:creationId xmlns:p14="http://schemas.microsoft.com/office/powerpoint/2010/main" val="3126018955"/>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ABA0162-4F45-4F2B-8E75-904226A9EFD0}"/>
              </a:ext>
            </a:extLst>
          </p:cNvPr>
          <p:cNvSpPr>
            <a:spLocks noGrp="1"/>
          </p:cNvSpPr>
          <p:nvPr>
            <p:ph type="title"/>
          </p:nvPr>
        </p:nvSpPr>
        <p:spPr/>
        <p:txBody>
          <a:bodyPr/>
          <a:lstStyle/>
          <a:p>
            <a:r>
              <a:rPr lang="en-US" dirty="0" smtClean="0"/>
              <a:t>RANSim GUI </a:t>
            </a:r>
            <a:r>
              <a:rPr lang="en-US" dirty="0"/>
              <a:t>Illustration – Initial view</a:t>
            </a:r>
          </a:p>
        </p:txBody>
      </p:sp>
      <p:sp>
        <p:nvSpPr>
          <p:cNvPr id="58" name="Oval 57">
            <a:extLst>
              <a:ext uri="{FF2B5EF4-FFF2-40B4-BE49-F238E27FC236}">
                <a16:creationId xmlns:a16="http://schemas.microsoft.com/office/drawing/2014/main" xmlns="" id="{0E5CDBB4-4FFB-47B8-8E4A-EA235FF4CEEE}"/>
              </a:ext>
            </a:extLst>
          </p:cNvPr>
          <p:cNvSpPr/>
          <p:nvPr/>
        </p:nvSpPr>
        <p:spPr>
          <a:xfrm>
            <a:off x="452100" y="5544693"/>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9" name="TextBox 58">
            <a:extLst>
              <a:ext uri="{FF2B5EF4-FFF2-40B4-BE49-F238E27FC236}">
                <a16:creationId xmlns:a16="http://schemas.microsoft.com/office/drawing/2014/main" xmlns="" id="{4B7D5D21-31A1-4F70-8BE0-7AB3F3BF9D73}"/>
              </a:ext>
            </a:extLst>
          </p:cNvPr>
          <p:cNvSpPr txBox="1"/>
          <p:nvPr/>
        </p:nvSpPr>
        <p:spPr>
          <a:xfrm>
            <a:off x="728773" y="5507540"/>
            <a:ext cx="3608295" cy="369332"/>
          </a:xfrm>
          <a:prstGeom prst="rect">
            <a:avLst/>
          </a:prstGeom>
          <a:noFill/>
        </p:spPr>
        <p:txBody>
          <a:bodyPr wrap="none" rtlCol="0">
            <a:spAutoFit/>
          </a:bodyPr>
          <a:lstStyle/>
          <a:p>
            <a:r>
              <a:rPr lang="en-US" dirty="0"/>
              <a:t>Neighbor with no collision/confusion</a:t>
            </a:r>
          </a:p>
        </p:txBody>
      </p:sp>
      <p:sp>
        <p:nvSpPr>
          <p:cNvPr id="16" name="TextBox 15">
            <a:extLst>
              <a:ext uri="{FF2B5EF4-FFF2-40B4-BE49-F238E27FC236}">
                <a16:creationId xmlns:a16="http://schemas.microsoft.com/office/drawing/2014/main" xmlns="" id="{6725941A-1FA4-4D37-A1C1-2C072A719074}"/>
              </a:ext>
            </a:extLst>
          </p:cNvPr>
          <p:cNvSpPr txBox="1"/>
          <p:nvPr/>
        </p:nvSpPr>
        <p:spPr>
          <a:xfrm>
            <a:off x="367386" y="5903446"/>
            <a:ext cx="484428" cy="369332"/>
          </a:xfrm>
          <a:prstGeom prst="rect">
            <a:avLst/>
          </a:prstGeom>
          <a:noFill/>
        </p:spPr>
        <p:txBody>
          <a:bodyPr wrap="none" rtlCol="0">
            <a:spAutoFit/>
          </a:bodyPr>
          <a:lstStyle/>
          <a:p>
            <a:r>
              <a:rPr lang="en-US" dirty="0">
                <a:highlight>
                  <a:srgbClr val="00FFFF"/>
                </a:highlight>
              </a:rPr>
              <a:t>PCI</a:t>
            </a:r>
          </a:p>
        </p:txBody>
      </p:sp>
      <p:sp>
        <p:nvSpPr>
          <p:cNvPr id="146" name="TextBox 145">
            <a:extLst>
              <a:ext uri="{FF2B5EF4-FFF2-40B4-BE49-F238E27FC236}">
                <a16:creationId xmlns:a16="http://schemas.microsoft.com/office/drawing/2014/main" xmlns="" id="{F68FF4DD-DCF1-4BCF-8799-8456B128A9CD}"/>
              </a:ext>
            </a:extLst>
          </p:cNvPr>
          <p:cNvSpPr txBox="1"/>
          <p:nvPr/>
        </p:nvSpPr>
        <p:spPr>
          <a:xfrm>
            <a:off x="720224" y="5903529"/>
            <a:ext cx="2173095" cy="369332"/>
          </a:xfrm>
          <a:prstGeom prst="rect">
            <a:avLst/>
          </a:prstGeom>
          <a:noFill/>
        </p:spPr>
        <p:txBody>
          <a:bodyPr wrap="none" rtlCol="0">
            <a:spAutoFit/>
          </a:bodyPr>
          <a:lstStyle/>
          <a:p>
            <a:r>
              <a:rPr lang="en-US" dirty="0"/>
              <a:t>Cell which is selected</a:t>
            </a:r>
          </a:p>
        </p:txBody>
      </p:sp>
      <p:grpSp>
        <p:nvGrpSpPr>
          <p:cNvPr id="127" name="Group 126">
            <a:extLst>
              <a:ext uri="{FF2B5EF4-FFF2-40B4-BE49-F238E27FC236}">
                <a16:creationId xmlns:a16="http://schemas.microsoft.com/office/drawing/2014/main" xmlns="" id="{5218AC18-6A21-4116-B838-5296D5E566E8}"/>
              </a:ext>
            </a:extLst>
          </p:cNvPr>
          <p:cNvGrpSpPr/>
          <p:nvPr/>
        </p:nvGrpSpPr>
        <p:grpSpPr>
          <a:xfrm>
            <a:off x="408026" y="1275299"/>
            <a:ext cx="5412658" cy="4087317"/>
            <a:chOff x="255626" y="1122899"/>
            <a:chExt cx="5412658" cy="4087317"/>
          </a:xfrm>
        </p:grpSpPr>
        <p:sp>
          <p:nvSpPr>
            <p:cNvPr id="128" name="Oval 127">
              <a:extLst>
                <a:ext uri="{FF2B5EF4-FFF2-40B4-BE49-F238E27FC236}">
                  <a16:creationId xmlns:a16="http://schemas.microsoft.com/office/drawing/2014/main" xmlns="" id="{ADDD4933-3F0E-4C8B-AED7-22EFC4C01C84}"/>
                </a:ext>
              </a:extLst>
            </p:cNvPr>
            <p:cNvSpPr/>
            <p:nvPr/>
          </p:nvSpPr>
          <p:spPr>
            <a:xfrm>
              <a:off x="2276155" y="211305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9" name="Oval 128">
              <a:extLst>
                <a:ext uri="{FF2B5EF4-FFF2-40B4-BE49-F238E27FC236}">
                  <a16:creationId xmlns:a16="http://schemas.microsoft.com/office/drawing/2014/main" xmlns="" id="{AC185141-F9E5-4705-A25B-F3E4C05D8EA7}"/>
                </a:ext>
              </a:extLst>
            </p:cNvPr>
            <p:cNvSpPr/>
            <p:nvPr/>
          </p:nvSpPr>
          <p:spPr>
            <a:xfrm>
              <a:off x="4788297" y="2117971"/>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0" name="Oval 129">
              <a:extLst>
                <a:ext uri="{FF2B5EF4-FFF2-40B4-BE49-F238E27FC236}">
                  <a16:creationId xmlns:a16="http://schemas.microsoft.com/office/drawing/2014/main" xmlns="" id="{FED21C24-8ACE-4695-89B2-1A93138489F1}"/>
                </a:ext>
              </a:extLst>
            </p:cNvPr>
            <p:cNvSpPr/>
            <p:nvPr/>
          </p:nvSpPr>
          <p:spPr>
            <a:xfrm>
              <a:off x="3409322" y="3518326"/>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1" name="Oval 130">
              <a:extLst>
                <a:ext uri="{FF2B5EF4-FFF2-40B4-BE49-F238E27FC236}">
                  <a16:creationId xmlns:a16="http://schemas.microsoft.com/office/drawing/2014/main" xmlns="" id="{D5A7B781-B6E8-416D-A6E1-576593C4E3FD}"/>
                </a:ext>
              </a:extLst>
            </p:cNvPr>
            <p:cNvSpPr/>
            <p:nvPr/>
          </p:nvSpPr>
          <p:spPr>
            <a:xfrm>
              <a:off x="1848450" y="316436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2" name="Oval 131">
              <a:extLst>
                <a:ext uri="{FF2B5EF4-FFF2-40B4-BE49-F238E27FC236}">
                  <a16:creationId xmlns:a16="http://schemas.microsoft.com/office/drawing/2014/main" xmlns="" id="{32D32021-ED35-42CF-8E22-2C3439C7DAD0}"/>
                </a:ext>
              </a:extLst>
            </p:cNvPr>
            <p:cNvSpPr/>
            <p:nvPr/>
          </p:nvSpPr>
          <p:spPr>
            <a:xfrm>
              <a:off x="677185" y="2191712"/>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3" name="Oval 132">
              <a:extLst>
                <a:ext uri="{FF2B5EF4-FFF2-40B4-BE49-F238E27FC236}">
                  <a16:creationId xmlns:a16="http://schemas.microsoft.com/office/drawing/2014/main" xmlns="" id="{0ED670FB-9A95-4888-A3D3-4752991EA7F1}"/>
                </a:ext>
              </a:extLst>
            </p:cNvPr>
            <p:cNvSpPr/>
            <p:nvPr/>
          </p:nvSpPr>
          <p:spPr>
            <a:xfrm>
              <a:off x="2583414" y="4251570"/>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4" name="Oval 133">
              <a:extLst>
                <a:ext uri="{FF2B5EF4-FFF2-40B4-BE49-F238E27FC236}">
                  <a16:creationId xmlns:a16="http://schemas.microsoft.com/office/drawing/2014/main" xmlns="" id="{2E74B041-1C4F-4EDC-9B85-D224AA06A942}"/>
                </a:ext>
              </a:extLst>
            </p:cNvPr>
            <p:cNvSpPr/>
            <p:nvPr/>
          </p:nvSpPr>
          <p:spPr>
            <a:xfrm>
              <a:off x="3234799" y="226545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5" name="Oval 134">
              <a:extLst>
                <a:ext uri="{FF2B5EF4-FFF2-40B4-BE49-F238E27FC236}">
                  <a16:creationId xmlns:a16="http://schemas.microsoft.com/office/drawing/2014/main" xmlns="" id="{016E5F70-2179-4CED-9526-6FF5000318D5}"/>
                </a:ext>
              </a:extLst>
            </p:cNvPr>
            <p:cNvSpPr/>
            <p:nvPr/>
          </p:nvSpPr>
          <p:spPr>
            <a:xfrm>
              <a:off x="4508078" y="3257772"/>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6" name="Oval 135">
              <a:extLst>
                <a:ext uri="{FF2B5EF4-FFF2-40B4-BE49-F238E27FC236}">
                  <a16:creationId xmlns:a16="http://schemas.microsoft.com/office/drawing/2014/main" xmlns="" id="{0FB030B4-4495-465C-8439-596CCBCC70C7}"/>
                </a:ext>
              </a:extLst>
            </p:cNvPr>
            <p:cNvSpPr/>
            <p:nvPr/>
          </p:nvSpPr>
          <p:spPr>
            <a:xfrm>
              <a:off x="4227859" y="4325311"/>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7" name="Oval 136">
              <a:extLst>
                <a:ext uri="{FF2B5EF4-FFF2-40B4-BE49-F238E27FC236}">
                  <a16:creationId xmlns:a16="http://schemas.microsoft.com/office/drawing/2014/main" xmlns="" id="{2DEF7A80-7781-4C6F-BC32-CC2CBECE0E66}"/>
                </a:ext>
              </a:extLst>
            </p:cNvPr>
            <p:cNvSpPr/>
            <p:nvPr/>
          </p:nvSpPr>
          <p:spPr>
            <a:xfrm>
              <a:off x="1050811" y="4104086"/>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8" name="Rectangle 137">
              <a:extLst>
                <a:ext uri="{FF2B5EF4-FFF2-40B4-BE49-F238E27FC236}">
                  <a16:creationId xmlns:a16="http://schemas.microsoft.com/office/drawing/2014/main" xmlns="" id="{3257CFEC-0C42-4873-B3E7-280ADC6A2354}"/>
                </a:ext>
              </a:extLst>
            </p:cNvPr>
            <p:cNvSpPr/>
            <p:nvPr/>
          </p:nvSpPr>
          <p:spPr>
            <a:xfrm>
              <a:off x="255626" y="1523119"/>
              <a:ext cx="5412658" cy="3687097"/>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Oval 138">
              <a:extLst>
                <a:ext uri="{FF2B5EF4-FFF2-40B4-BE49-F238E27FC236}">
                  <a16:creationId xmlns:a16="http://schemas.microsoft.com/office/drawing/2014/main" xmlns="" id="{15767414-205E-47B6-A25B-39D65A2900C8}"/>
                </a:ext>
              </a:extLst>
            </p:cNvPr>
            <p:cNvSpPr/>
            <p:nvPr/>
          </p:nvSpPr>
          <p:spPr>
            <a:xfrm>
              <a:off x="2340065" y="3588068"/>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0" name="TextBox 139">
              <a:extLst>
                <a:ext uri="{FF2B5EF4-FFF2-40B4-BE49-F238E27FC236}">
                  <a16:creationId xmlns:a16="http://schemas.microsoft.com/office/drawing/2014/main" xmlns="" id="{7D2656A5-F1E8-4B27-9851-E5C2C46765F5}"/>
                </a:ext>
              </a:extLst>
            </p:cNvPr>
            <p:cNvSpPr txBox="1"/>
            <p:nvPr/>
          </p:nvSpPr>
          <p:spPr>
            <a:xfrm>
              <a:off x="766270" y="1945273"/>
              <a:ext cx="276038" cy="307777"/>
            </a:xfrm>
            <a:prstGeom prst="rect">
              <a:avLst/>
            </a:prstGeom>
            <a:noFill/>
          </p:spPr>
          <p:txBody>
            <a:bodyPr wrap="none" rtlCol="0">
              <a:spAutoFit/>
            </a:bodyPr>
            <a:lstStyle/>
            <a:p>
              <a:r>
                <a:rPr lang="en-US" sz="1400" dirty="0"/>
                <a:t>1</a:t>
              </a:r>
            </a:p>
          </p:txBody>
        </p:sp>
        <p:sp>
          <p:nvSpPr>
            <p:cNvPr id="142" name="TextBox 141">
              <a:extLst>
                <a:ext uri="{FF2B5EF4-FFF2-40B4-BE49-F238E27FC236}">
                  <a16:creationId xmlns:a16="http://schemas.microsoft.com/office/drawing/2014/main" xmlns="" id="{3CC9B6CF-56AE-4B72-A10B-9FA1F7F122D9}"/>
                </a:ext>
              </a:extLst>
            </p:cNvPr>
            <p:cNvSpPr txBox="1"/>
            <p:nvPr/>
          </p:nvSpPr>
          <p:spPr>
            <a:xfrm>
              <a:off x="3280077" y="2029133"/>
              <a:ext cx="367408" cy="307777"/>
            </a:xfrm>
            <a:prstGeom prst="rect">
              <a:avLst/>
            </a:prstGeom>
            <a:noFill/>
          </p:spPr>
          <p:txBody>
            <a:bodyPr wrap="none" rtlCol="0">
              <a:spAutoFit/>
            </a:bodyPr>
            <a:lstStyle/>
            <a:p>
              <a:r>
                <a:rPr lang="en-US" sz="1400" dirty="0"/>
                <a:t>21</a:t>
              </a:r>
            </a:p>
          </p:txBody>
        </p:sp>
        <p:sp>
          <p:nvSpPr>
            <p:cNvPr id="143" name="TextBox 142">
              <a:extLst>
                <a:ext uri="{FF2B5EF4-FFF2-40B4-BE49-F238E27FC236}">
                  <a16:creationId xmlns:a16="http://schemas.microsoft.com/office/drawing/2014/main" xmlns="" id="{7798392E-E012-4ED6-B413-75B8C2FD749A}"/>
                </a:ext>
              </a:extLst>
            </p:cNvPr>
            <p:cNvSpPr txBox="1"/>
            <p:nvPr/>
          </p:nvSpPr>
          <p:spPr>
            <a:xfrm>
              <a:off x="4884812" y="1911493"/>
              <a:ext cx="367408" cy="307777"/>
            </a:xfrm>
            <a:prstGeom prst="rect">
              <a:avLst/>
            </a:prstGeom>
            <a:noFill/>
          </p:spPr>
          <p:txBody>
            <a:bodyPr wrap="none" rtlCol="0">
              <a:spAutoFit/>
            </a:bodyPr>
            <a:lstStyle/>
            <a:p>
              <a:r>
                <a:rPr lang="en-US" sz="1400" dirty="0"/>
                <a:t>10</a:t>
              </a:r>
            </a:p>
          </p:txBody>
        </p:sp>
        <p:sp>
          <p:nvSpPr>
            <p:cNvPr id="144" name="TextBox 143">
              <a:extLst>
                <a:ext uri="{FF2B5EF4-FFF2-40B4-BE49-F238E27FC236}">
                  <a16:creationId xmlns:a16="http://schemas.microsoft.com/office/drawing/2014/main" xmlns="" id="{CC2478C8-9BDF-4CA2-8458-063D66808FC5}"/>
                </a:ext>
              </a:extLst>
            </p:cNvPr>
            <p:cNvSpPr txBox="1"/>
            <p:nvPr/>
          </p:nvSpPr>
          <p:spPr>
            <a:xfrm>
              <a:off x="1891012" y="2933315"/>
              <a:ext cx="367408" cy="307777"/>
            </a:xfrm>
            <a:prstGeom prst="rect">
              <a:avLst/>
            </a:prstGeom>
            <a:noFill/>
          </p:spPr>
          <p:txBody>
            <a:bodyPr wrap="none" rtlCol="0">
              <a:spAutoFit/>
            </a:bodyPr>
            <a:lstStyle/>
            <a:p>
              <a:r>
                <a:rPr lang="en-US" sz="1400" dirty="0"/>
                <a:t>42</a:t>
              </a:r>
            </a:p>
          </p:txBody>
        </p:sp>
        <p:sp>
          <p:nvSpPr>
            <p:cNvPr id="153" name="TextBox 152">
              <a:extLst>
                <a:ext uri="{FF2B5EF4-FFF2-40B4-BE49-F238E27FC236}">
                  <a16:creationId xmlns:a16="http://schemas.microsoft.com/office/drawing/2014/main" xmlns="" id="{2737D0A5-16A5-498D-9286-0FAD9967E50F}"/>
                </a:ext>
              </a:extLst>
            </p:cNvPr>
            <p:cNvSpPr txBox="1"/>
            <p:nvPr/>
          </p:nvSpPr>
          <p:spPr>
            <a:xfrm>
              <a:off x="986550" y="3865647"/>
              <a:ext cx="458780" cy="307777"/>
            </a:xfrm>
            <a:prstGeom prst="rect">
              <a:avLst/>
            </a:prstGeom>
            <a:noFill/>
          </p:spPr>
          <p:txBody>
            <a:bodyPr wrap="none" rtlCol="0">
              <a:spAutoFit/>
            </a:bodyPr>
            <a:lstStyle/>
            <a:p>
              <a:r>
                <a:rPr lang="en-US" sz="1400" dirty="0"/>
                <a:t>149</a:t>
              </a:r>
            </a:p>
          </p:txBody>
        </p:sp>
        <p:sp>
          <p:nvSpPr>
            <p:cNvPr id="154" name="TextBox 153">
              <a:extLst>
                <a:ext uri="{FF2B5EF4-FFF2-40B4-BE49-F238E27FC236}">
                  <a16:creationId xmlns:a16="http://schemas.microsoft.com/office/drawing/2014/main" xmlns="" id="{2452A9B1-1952-4D22-8BAB-AC2AF4DF8B4A}"/>
                </a:ext>
              </a:extLst>
            </p:cNvPr>
            <p:cNvSpPr txBox="1"/>
            <p:nvPr/>
          </p:nvSpPr>
          <p:spPr>
            <a:xfrm>
              <a:off x="2399710" y="3353132"/>
              <a:ext cx="276038" cy="307777"/>
            </a:xfrm>
            <a:prstGeom prst="rect">
              <a:avLst/>
            </a:prstGeom>
            <a:noFill/>
          </p:spPr>
          <p:txBody>
            <a:bodyPr wrap="none" rtlCol="0">
              <a:spAutoFit/>
            </a:bodyPr>
            <a:lstStyle/>
            <a:p>
              <a:r>
                <a:rPr lang="en-US" sz="1400" dirty="0"/>
                <a:t>4</a:t>
              </a:r>
            </a:p>
          </p:txBody>
        </p:sp>
        <p:sp>
          <p:nvSpPr>
            <p:cNvPr id="155" name="TextBox 154">
              <a:extLst>
                <a:ext uri="{FF2B5EF4-FFF2-40B4-BE49-F238E27FC236}">
                  <a16:creationId xmlns:a16="http://schemas.microsoft.com/office/drawing/2014/main" xmlns="" id="{B8603736-C186-4118-A5B4-126D506FA46A}"/>
                </a:ext>
              </a:extLst>
            </p:cNvPr>
            <p:cNvSpPr txBox="1"/>
            <p:nvPr/>
          </p:nvSpPr>
          <p:spPr>
            <a:xfrm>
              <a:off x="4635857" y="3051686"/>
              <a:ext cx="458780" cy="307777"/>
            </a:xfrm>
            <a:prstGeom prst="rect">
              <a:avLst/>
            </a:prstGeom>
            <a:noFill/>
          </p:spPr>
          <p:txBody>
            <a:bodyPr wrap="none" rtlCol="0">
              <a:spAutoFit/>
            </a:bodyPr>
            <a:lstStyle/>
            <a:p>
              <a:r>
                <a:rPr lang="en-US" sz="1400" dirty="0"/>
                <a:t>165</a:t>
              </a:r>
            </a:p>
          </p:txBody>
        </p:sp>
        <p:sp>
          <p:nvSpPr>
            <p:cNvPr id="209" name="TextBox 208">
              <a:extLst>
                <a:ext uri="{FF2B5EF4-FFF2-40B4-BE49-F238E27FC236}">
                  <a16:creationId xmlns:a16="http://schemas.microsoft.com/office/drawing/2014/main" xmlns="" id="{44D009DB-FF85-45D7-92A3-20AFE2D5795C}"/>
                </a:ext>
              </a:extLst>
            </p:cNvPr>
            <p:cNvSpPr txBox="1"/>
            <p:nvPr/>
          </p:nvSpPr>
          <p:spPr>
            <a:xfrm>
              <a:off x="2119742" y="1875244"/>
              <a:ext cx="276038" cy="307777"/>
            </a:xfrm>
            <a:prstGeom prst="rect">
              <a:avLst/>
            </a:prstGeom>
            <a:noFill/>
          </p:spPr>
          <p:txBody>
            <a:bodyPr wrap="none" rtlCol="0">
              <a:spAutoFit/>
            </a:bodyPr>
            <a:lstStyle/>
            <a:p>
              <a:r>
                <a:rPr lang="en-US" sz="1400" dirty="0"/>
                <a:t>4</a:t>
              </a:r>
            </a:p>
          </p:txBody>
        </p:sp>
        <p:sp>
          <p:nvSpPr>
            <p:cNvPr id="211" name="TextBox 210">
              <a:extLst>
                <a:ext uri="{FF2B5EF4-FFF2-40B4-BE49-F238E27FC236}">
                  <a16:creationId xmlns:a16="http://schemas.microsoft.com/office/drawing/2014/main" xmlns="" id="{8399D38D-21AD-4095-BB6E-AE2E12EA1A60}"/>
                </a:ext>
              </a:extLst>
            </p:cNvPr>
            <p:cNvSpPr txBox="1"/>
            <p:nvPr/>
          </p:nvSpPr>
          <p:spPr>
            <a:xfrm>
              <a:off x="3509467" y="3712773"/>
              <a:ext cx="367408" cy="307777"/>
            </a:xfrm>
            <a:prstGeom prst="rect">
              <a:avLst/>
            </a:prstGeom>
            <a:noFill/>
          </p:spPr>
          <p:txBody>
            <a:bodyPr wrap="none" rtlCol="0">
              <a:spAutoFit/>
            </a:bodyPr>
            <a:lstStyle/>
            <a:p>
              <a:r>
                <a:rPr lang="en-US" sz="1400" dirty="0"/>
                <a:t>10</a:t>
              </a:r>
            </a:p>
          </p:txBody>
        </p:sp>
        <p:sp>
          <p:nvSpPr>
            <p:cNvPr id="212" name="TextBox 211">
              <a:extLst>
                <a:ext uri="{FF2B5EF4-FFF2-40B4-BE49-F238E27FC236}">
                  <a16:creationId xmlns:a16="http://schemas.microsoft.com/office/drawing/2014/main" xmlns="" id="{4D4B26D8-DCBE-406D-8A11-F75BB01E6C2A}"/>
                </a:ext>
              </a:extLst>
            </p:cNvPr>
            <p:cNvSpPr txBox="1"/>
            <p:nvPr/>
          </p:nvSpPr>
          <p:spPr>
            <a:xfrm>
              <a:off x="2674175" y="4054957"/>
              <a:ext cx="367408" cy="307777"/>
            </a:xfrm>
            <a:prstGeom prst="rect">
              <a:avLst/>
            </a:prstGeom>
            <a:noFill/>
          </p:spPr>
          <p:txBody>
            <a:bodyPr wrap="none" rtlCol="0">
              <a:spAutoFit/>
            </a:bodyPr>
            <a:lstStyle/>
            <a:p>
              <a:r>
                <a:rPr lang="en-US" sz="1400" dirty="0"/>
                <a:t>76</a:t>
              </a:r>
            </a:p>
          </p:txBody>
        </p:sp>
        <p:sp>
          <p:nvSpPr>
            <p:cNvPr id="213" name="TextBox 212">
              <a:extLst>
                <a:ext uri="{FF2B5EF4-FFF2-40B4-BE49-F238E27FC236}">
                  <a16:creationId xmlns:a16="http://schemas.microsoft.com/office/drawing/2014/main" xmlns="" id="{85C417D9-2983-489E-88BD-5B91026201F4}"/>
                </a:ext>
              </a:extLst>
            </p:cNvPr>
            <p:cNvSpPr txBox="1"/>
            <p:nvPr/>
          </p:nvSpPr>
          <p:spPr>
            <a:xfrm>
              <a:off x="3993764" y="4115281"/>
              <a:ext cx="458780" cy="307777"/>
            </a:xfrm>
            <a:prstGeom prst="rect">
              <a:avLst/>
            </a:prstGeom>
            <a:noFill/>
          </p:spPr>
          <p:txBody>
            <a:bodyPr wrap="none" rtlCol="0">
              <a:spAutoFit/>
            </a:bodyPr>
            <a:lstStyle/>
            <a:p>
              <a:r>
                <a:rPr lang="en-US" sz="1400" dirty="0"/>
                <a:t>150</a:t>
              </a:r>
            </a:p>
          </p:txBody>
        </p:sp>
        <p:sp>
          <p:nvSpPr>
            <p:cNvPr id="214" name="TextBox 213">
              <a:extLst>
                <a:ext uri="{FF2B5EF4-FFF2-40B4-BE49-F238E27FC236}">
                  <a16:creationId xmlns:a16="http://schemas.microsoft.com/office/drawing/2014/main" xmlns="" id="{F652F305-CDFA-439C-B1A3-8ED74F95DF26}"/>
                </a:ext>
              </a:extLst>
            </p:cNvPr>
            <p:cNvSpPr txBox="1"/>
            <p:nvPr/>
          </p:nvSpPr>
          <p:spPr>
            <a:xfrm>
              <a:off x="4546249" y="4699114"/>
              <a:ext cx="184731" cy="307777"/>
            </a:xfrm>
            <a:prstGeom prst="rect">
              <a:avLst/>
            </a:prstGeom>
            <a:noFill/>
          </p:spPr>
          <p:txBody>
            <a:bodyPr wrap="none" rtlCol="0">
              <a:spAutoFit/>
            </a:bodyPr>
            <a:lstStyle/>
            <a:p>
              <a:endParaRPr lang="en-US" sz="1400" dirty="0"/>
            </a:p>
          </p:txBody>
        </p:sp>
        <p:sp>
          <p:nvSpPr>
            <p:cNvPr id="215" name="Oval 214">
              <a:extLst>
                <a:ext uri="{FF2B5EF4-FFF2-40B4-BE49-F238E27FC236}">
                  <a16:creationId xmlns:a16="http://schemas.microsoft.com/office/drawing/2014/main" xmlns="" id="{3F901215-E80C-450A-B440-F76380854C6C}"/>
                </a:ext>
              </a:extLst>
            </p:cNvPr>
            <p:cNvSpPr/>
            <p:nvPr/>
          </p:nvSpPr>
          <p:spPr>
            <a:xfrm>
              <a:off x="3405636" y="453447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6" name="TextBox 215">
              <a:extLst>
                <a:ext uri="{FF2B5EF4-FFF2-40B4-BE49-F238E27FC236}">
                  <a16:creationId xmlns:a16="http://schemas.microsoft.com/office/drawing/2014/main" xmlns="" id="{F4CBAC31-6DA5-49BD-A7E6-8DD1F2770E27}"/>
                </a:ext>
              </a:extLst>
            </p:cNvPr>
            <p:cNvSpPr txBox="1"/>
            <p:nvPr/>
          </p:nvSpPr>
          <p:spPr>
            <a:xfrm>
              <a:off x="3270267" y="4284819"/>
              <a:ext cx="288862" cy="338554"/>
            </a:xfrm>
            <a:prstGeom prst="rect">
              <a:avLst/>
            </a:prstGeom>
            <a:noFill/>
          </p:spPr>
          <p:txBody>
            <a:bodyPr wrap="none" rtlCol="0">
              <a:spAutoFit/>
            </a:bodyPr>
            <a:lstStyle/>
            <a:p>
              <a:r>
                <a:rPr lang="en-US" sz="1600" dirty="0"/>
                <a:t>4</a:t>
              </a:r>
            </a:p>
          </p:txBody>
        </p:sp>
        <p:sp>
          <p:nvSpPr>
            <p:cNvPr id="217" name="Oval 216">
              <a:extLst>
                <a:ext uri="{FF2B5EF4-FFF2-40B4-BE49-F238E27FC236}">
                  <a16:creationId xmlns:a16="http://schemas.microsoft.com/office/drawing/2014/main" xmlns="" id="{5EF2D7FD-CDBD-4B98-A7E3-3B225DE3B5FF}"/>
                </a:ext>
              </a:extLst>
            </p:cNvPr>
            <p:cNvSpPr/>
            <p:nvPr/>
          </p:nvSpPr>
          <p:spPr>
            <a:xfrm>
              <a:off x="4467507" y="3725582"/>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8" name="TextBox 217">
              <a:extLst>
                <a:ext uri="{FF2B5EF4-FFF2-40B4-BE49-F238E27FC236}">
                  <a16:creationId xmlns:a16="http://schemas.microsoft.com/office/drawing/2014/main" xmlns="" id="{F2E05B92-EFD8-413A-ACFD-EA19342A2865}"/>
                </a:ext>
              </a:extLst>
            </p:cNvPr>
            <p:cNvSpPr txBox="1"/>
            <p:nvPr/>
          </p:nvSpPr>
          <p:spPr>
            <a:xfrm>
              <a:off x="4699016" y="3698730"/>
              <a:ext cx="458780" cy="307777"/>
            </a:xfrm>
            <a:prstGeom prst="rect">
              <a:avLst/>
            </a:prstGeom>
            <a:noFill/>
          </p:spPr>
          <p:txBody>
            <a:bodyPr wrap="none" rtlCol="0">
              <a:spAutoFit/>
            </a:bodyPr>
            <a:lstStyle/>
            <a:p>
              <a:r>
                <a:rPr lang="en-US" sz="1400" dirty="0"/>
                <a:t>240</a:t>
              </a:r>
            </a:p>
          </p:txBody>
        </p:sp>
        <p:sp>
          <p:nvSpPr>
            <p:cNvPr id="219" name="TextBox 218">
              <a:extLst>
                <a:ext uri="{FF2B5EF4-FFF2-40B4-BE49-F238E27FC236}">
                  <a16:creationId xmlns:a16="http://schemas.microsoft.com/office/drawing/2014/main" xmlns="" id="{392EA61E-D4F6-40D2-82C5-27640B35C7C4}"/>
                </a:ext>
              </a:extLst>
            </p:cNvPr>
            <p:cNvSpPr txBox="1"/>
            <p:nvPr/>
          </p:nvSpPr>
          <p:spPr>
            <a:xfrm>
              <a:off x="2138700" y="1122899"/>
              <a:ext cx="1927579" cy="369332"/>
            </a:xfrm>
            <a:prstGeom prst="rect">
              <a:avLst/>
            </a:prstGeom>
            <a:noFill/>
          </p:spPr>
          <p:txBody>
            <a:bodyPr wrap="none" rtlCol="0">
              <a:spAutoFit/>
            </a:bodyPr>
            <a:lstStyle/>
            <a:p>
              <a:r>
                <a:rPr lang="en-US" b="1" dirty="0"/>
                <a:t>Initial canvas view</a:t>
              </a:r>
            </a:p>
          </p:txBody>
        </p:sp>
      </p:grpSp>
      <p:grpSp>
        <p:nvGrpSpPr>
          <p:cNvPr id="220" name="Group 219">
            <a:extLst>
              <a:ext uri="{FF2B5EF4-FFF2-40B4-BE49-F238E27FC236}">
                <a16:creationId xmlns:a16="http://schemas.microsoft.com/office/drawing/2014/main" xmlns="" id="{03920511-9AFF-4967-BFB8-F6AC49CA3065}"/>
              </a:ext>
            </a:extLst>
          </p:cNvPr>
          <p:cNvGrpSpPr/>
          <p:nvPr/>
        </p:nvGrpSpPr>
        <p:grpSpPr>
          <a:xfrm>
            <a:off x="6299108" y="1274017"/>
            <a:ext cx="5412658" cy="4071233"/>
            <a:chOff x="255626" y="1138983"/>
            <a:chExt cx="5412658" cy="4071233"/>
          </a:xfrm>
        </p:grpSpPr>
        <p:sp>
          <p:nvSpPr>
            <p:cNvPr id="221" name="Oval 220">
              <a:extLst>
                <a:ext uri="{FF2B5EF4-FFF2-40B4-BE49-F238E27FC236}">
                  <a16:creationId xmlns:a16="http://schemas.microsoft.com/office/drawing/2014/main" xmlns="" id="{A78135FA-F9CE-4822-B30F-EEFF1CEF9409}"/>
                </a:ext>
              </a:extLst>
            </p:cNvPr>
            <p:cNvSpPr/>
            <p:nvPr/>
          </p:nvSpPr>
          <p:spPr>
            <a:xfrm>
              <a:off x="2276155" y="211305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2" name="Oval 221">
              <a:extLst>
                <a:ext uri="{FF2B5EF4-FFF2-40B4-BE49-F238E27FC236}">
                  <a16:creationId xmlns:a16="http://schemas.microsoft.com/office/drawing/2014/main" xmlns="" id="{81E6DA97-CBDF-44B9-B08E-38E26B3CB14B}"/>
                </a:ext>
              </a:extLst>
            </p:cNvPr>
            <p:cNvSpPr/>
            <p:nvPr/>
          </p:nvSpPr>
          <p:spPr>
            <a:xfrm>
              <a:off x="4788297" y="2117971"/>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3" name="Oval 222">
              <a:extLst>
                <a:ext uri="{FF2B5EF4-FFF2-40B4-BE49-F238E27FC236}">
                  <a16:creationId xmlns:a16="http://schemas.microsoft.com/office/drawing/2014/main" xmlns="" id="{B118F1DE-3BEC-442C-81C8-46F74D3A8D35}"/>
                </a:ext>
              </a:extLst>
            </p:cNvPr>
            <p:cNvSpPr/>
            <p:nvPr/>
          </p:nvSpPr>
          <p:spPr>
            <a:xfrm>
              <a:off x="3409322" y="3518326"/>
              <a:ext cx="280219" cy="294968"/>
            </a:xfrm>
            <a:prstGeom prst="ellipse">
              <a:avLst/>
            </a:prstGeom>
            <a:solidFill>
              <a:srgbClr val="66FFFF"/>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4" name="Oval 223">
              <a:extLst>
                <a:ext uri="{FF2B5EF4-FFF2-40B4-BE49-F238E27FC236}">
                  <a16:creationId xmlns:a16="http://schemas.microsoft.com/office/drawing/2014/main" xmlns="" id="{FDBCF76A-6375-4EB8-B768-83B352E1A0EC}"/>
                </a:ext>
              </a:extLst>
            </p:cNvPr>
            <p:cNvSpPr/>
            <p:nvPr/>
          </p:nvSpPr>
          <p:spPr>
            <a:xfrm>
              <a:off x="1848450" y="316436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5" name="Oval 224">
              <a:extLst>
                <a:ext uri="{FF2B5EF4-FFF2-40B4-BE49-F238E27FC236}">
                  <a16:creationId xmlns:a16="http://schemas.microsoft.com/office/drawing/2014/main" xmlns="" id="{6119831E-9821-47F3-9905-04CB6B73BBFA}"/>
                </a:ext>
              </a:extLst>
            </p:cNvPr>
            <p:cNvSpPr/>
            <p:nvPr/>
          </p:nvSpPr>
          <p:spPr>
            <a:xfrm>
              <a:off x="677185" y="2191712"/>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6" name="Oval 225">
              <a:extLst>
                <a:ext uri="{FF2B5EF4-FFF2-40B4-BE49-F238E27FC236}">
                  <a16:creationId xmlns:a16="http://schemas.microsoft.com/office/drawing/2014/main" xmlns="" id="{96268A00-4D95-416A-B3D9-821EECC65343}"/>
                </a:ext>
              </a:extLst>
            </p:cNvPr>
            <p:cNvSpPr/>
            <p:nvPr/>
          </p:nvSpPr>
          <p:spPr>
            <a:xfrm>
              <a:off x="2583414" y="4251570"/>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7" name="Oval 226">
              <a:extLst>
                <a:ext uri="{FF2B5EF4-FFF2-40B4-BE49-F238E27FC236}">
                  <a16:creationId xmlns:a16="http://schemas.microsoft.com/office/drawing/2014/main" xmlns="" id="{8E936675-F625-424E-BEDC-ACBFBA615CED}"/>
                </a:ext>
              </a:extLst>
            </p:cNvPr>
            <p:cNvSpPr/>
            <p:nvPr/>
          </p:nvSpPr>
          <p:spPr>
            <a:xfrm>
              <a:off x="3234799" y="226545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8" name="Oval 227">
              <a:extLst>
                <a:ext uri="{FF2B5EF4-FFF2-40B4-BE49-F238E27FC236}">
                  <a16:creationId xmlns:a16="http://schemas.microsoft.com/office/drawing/2014/main" xmlns="" id="{476E000A-0A46-46CD-9451-A00DDEEB1E9A}"/>
                </a:ext>
              </a:extLst>
            </p:cNvPr>
            <p:cNvSpPr/>
            <p:nvPr/>
          </p:nvSpPr>
          <p:spPr>
            <a:xfrm>
              <a:off x="4508078" y="3257772"/>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9" name="Oval 228">
              <a:extLst>
                <a:ext uri="{FF2B5EF4-FFF2-40B4-BE49-F238E27FC236}">
                  <a16:creationId xmlns:a16="http://schemas.microsoft.com/office/drawing/2014/main" xmlns="" id="{112B1DD9-8DE3-4354-9B5A-1CAEFEC6E568}"/>
                </a:ext>
              </a:extLst>
            </p:cNvPr>
            <p:cNvSpPr/>
            <p:nvPr/>
          </p:nvSpPr>
          <p:spPr>
            <a:xfrm>
              <a:off x="4227859" y="4325311"/>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30" name="Oval 229">
              <a:extLst>
                <a:ext uri="{FF2B5EF4-FFF2-40B4-BE49-F238E27FC236}">
                  <a16:creationId xmlns:a16="http://schemas.microsoft.com/office/drawing/2014/main" xmlns="" id="{2B8380CC-441E-4FB9-B2F2-AAB431F6AC67}"/>
                </a:ext>
              </a:extLst>
            </p:cNvPr>
            <p:cNvSpPr/>
            <p:nvPr/>
          </p:nvSpPr>
          <p:spPr>
            <a:xfrm>
              <a:off x="1050811" y="4104086"/>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31" name="Rectangle 230">
              <a:extLst>
                <a:ext uri="{FF2B5EF4-FFF2-40B4-BE49-F238E27FC236}">
                  <a16:creationId xmlns:a16="http://schemas.microsoft.com/office/drawing/2014/main" xmlns="" id="{76CF2D7E-58DA-4E82-87A5-C5275635A8E8}"/>
                </a:ext>
              </a:extLst>
            </p:cNvPr>
            <p:cNvSpPr/>
            <p:nvPr/>
          </p:nvSpPr>
          <p:spPr>
            <a:xfrm>
              <a:off x="255626" y="1523119"/>
              <a:ext cx="5412658" cy="3687097"/>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Oval 231">
              <a:extLst>
                <a:ext uri="{FF2B5EF4-FFF2-40B4-BE49-F238E27FC236}">
                  <a16:creationId xmlns:a16="http://schemas.microsoft.com/office/drawing/2014/main" xmlns="" id="{6C03C704-D865-4E9F-8DAD-ECDC4BB6B909}"/>
                </a:ext>
              </a:extLst>
            </p:cNvPr>
            <p:cNvSpPr/>
            <p:nvPr/>
          </p:nvSpPr>
          <p:spPr>
            <a:xfrm>
              <a:off x="2340065" y="3588068"/>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33" name="TextBox 232">
              <a:extLst>
                <a:ext uri="{FF2B5EF4-FFF2-40B4-BE49-F238E27FC236}">
                  <a16:creationId xmlns:a16="http://schemas.microsoft.com/office/drawing/2014/main" xmlns="" id="{0B45703B-CFAF-41D7-9A5E-69DDF4D96ACE}"/>
                </a:ext>
              </a:extLst>
            </p:cNvPr>
            <p:cNvSpPr txBox="1"/>
            <p:nvPr/>
          </p:nvSpPr>
          <p:spPr>
            <a:xfrm>
              <a:off x="766270" y="1945273"/>
              <a:ext cx="276038" cy="307777"/>
            </a:xfrm>
            <a:prstGeom prst="rect">
              <a:avLst/>
            </a:prstGeom>
            <a:noFill/>
          </p:spPr>
          <p:txBody>
            <a:bodyPr wrap="none" rtlCol="0">
              <a:spAutoFit/>
            </a:bodyPr>
            <a:lstStyle/>
            <a:p>
              <a:r>
                <a:rPr lang="en-US" sz="1400" dirty="0"/>
                <a:t>1</a:t>
              </a:r>
            </a:p>
          </p:txBody>
        </p:sp>
        <p:sp>
          <p:nvSpPr>
            <p:cNvPr id="234" name="TextBox 233">
              <a:extLst>
                <a:ext uri="{FF2B5EF4-FFF2-40B4-BE49-F238E27FC236}">
                  <a16:creationId xmlns:a16="http://schemas.microsoft.com/office/drawing/2014/main" xmlns="" id="{38D74B42-11F8-471B-A31D-0F3086FB1912}"/>
                </a:ext>
              </a:extLst>
            </p:cNvPr>
            <p:cNvSpPr txBox="1"/>
            <p:nvPr/>
          </p:nvSpPr>
          <p:spPr>
            <a:xfrm>
              <a:off x="3280077" y="2029133"/>
              <a:ext cx="367408" cy="307777"/>
            </a:xfrm>
            <a:prstGeom prst="rect">
              <a:avLst/>
            </a:prstGeom>
            <a:noFill/>
          </p:spPr>
          <p:txBody>
            <a:bodyPr wrap="none" rtlCol="0">
              <a:spAutoFit/>
            </a:bodyPr>
            <a:lstStyle/>
            <a:p>
              <a:r>
                <a:rPr lang="en-US" sz="1400" dirty="0"/>
                <a:t>21</a:t>
              </a:r>
            </a:p>
          </p:txBody>
        </p:sp>
        <p:sp>
          <p:nvSpPr>
            <p:cNvPr id="235" name="TextBox 234">
              <a:extLst>
                <a:ext uri="{FF2B5EF4-FFF2-40B4-BE49-F238E27FC236}">
                  <a16:creationId xmlns:a16="http://schemas.microsoft.com/office/drawing/2014/main" xmlns="" id="{77EE66AA-B059-4875-BDA6-77F32B00C398}"/>
                </a:ext>
              </a:extLst>
            </p:cNvPr>
            <p:cNvSpPr txBox="1"/>
            <p:nvPr/>
          </p:nvSpPr>
          <p:spPr>
            <a:xfrm>
              <a:off x="4884812" y="1911493"/>
              <a:ext cx="367408" cy="307777"/>
            </a:xfrm>
            <a:prstGeom prst="rect">
              <a:avLst/>
            </a:prstGeom>
            <a:noFill/>
          </p:spPr>
          <p:txBody>
            <a:bodyPr wrap="none" rtlCol="0">
              <a:spAutoFit/>
            </a:bodyPr>
            <a:lstStyle/>
            <a:p>
              <a:r>
                <a:rPr lang="en-US" sz="1400" dirty="0"/>
                <a:t>10</a:t>
              </a:r>
            </a:p>
          </p:txBody>
        </p:sp>
        <p:sp>
          <p:nvSpPr>
            <p:cNvPr id="236" name="TextBox 235">
              <a:extLst>
                <a:ext uri="{FF2B5EF4-FFF2-40B4-BE49-F238E27FC236}">
                  <a16:creationId xmlns:a16="http://schemas.microsoft.com/office/drawing/2014/main" xmlns="" id="{A55409A8-0507-4031-84D2-D6A7A5469C81}"/>
                </a:ext>
              </a:extLst>
            </p:cNvPr>
            <p:cNvSpPr txBox="1"/>
            <p:nvPr/>
          </p:nvSpPr>
          <p:spPr>
            <a:xfrm>
              <a:off x="1891012" y="2933315"/>
              <a:ext cx="367408" cy="307777"/>
            </a:xfrm>
            <a:prstGeom prst="rect">
              <a:avLst/>
            </a:prstGeom>
            <a:noFill/>
          </p:spPr>
          <p:txBody>
            <a:bodyPr wrap="none" rtlCol="0">
              <a:spAutoFit/>
            </a:bodyPr>
            <a:lstStyle/>
            <a:p>
              <a:r>
                <a:rPr lang="en-US" sz="1400" dirty="0"/>
                <a:t>42</a:t>
              </a:r>
            </a:p>
          </p:txBody>
        </p:sp>
        <p:sp>
          <p:nvSpPr>
            <p:cNvPr id="237" name="TextBox 236">
              <a:extLst>
                <a:ext uri="{FF2B5EF4-FFF2-40B4-BE49-F238E27FC236}">
                  <a16:creationId xmlns:a16="http://schemas.microsoft.com/office/drawing/2014/main" xmlns="" id="{00CA9F14-9DA9-467C-A5B9-64B3B4B64D86}"/>
                </a:ext>
              </a:extLst>
            </p:cNvPr>
            <p:cNvSpPr txBox="1"/>
            <p:nvPr/>
          </p:nvSpPr>
          <p:spPr>
            <a:xfrm>
              <a:off x="986550" y="3865647"/>
              <a:ext cx="458780" cy="307777"/>
            </a:xfrm>
            <a:prstGeom prst="rect">
              <a:avLst/>
            </a:prstGeom>
            <a:noFill/>
          </p:spPr>
          <p:txBody>
            <a:bodyPr wrap="none" rtlCol="0">
              <a:spAutoFit/>
            </a:bodyPr>
            <a:lstStyle/>
            <a:p>
              <a:r>
                <a:rPr lang="en-US" sz="1400" dirty="0"/>
                <a:t>149</a:t>
              </a:r>
            </a:p>
          </p:txBody>
        </p:sp>
        <p:sp>
          <p:nvSpPr>
            <p:cNvPr id="238" name="TextBox 237">
              <a:extLst>
                <a:ext uri="{FF2B5EF4-FFF2-40B4-BE49-F238E27FC236}">
                  <a16:creationId xmlns:a16="http://schemas.microsoft.com/office/drawing/2014/main" xmlns="" id="{2C6CE28C-C178-4890-97FF-8C7EA757ACAE}"/>
                </a:ext>
              </a:extLst>
            </p:cNvPr>
            <p:cNvSpPr txBox="1"/>
            <p:nvPr/>
          </p:nvSpPr>
          <p:spPr>
            <a:xfrm>
              <a:off x="2399710" y="3353132"/>
              <a:ext cx="276038" cy="307777"/>
            </a:xfrm>
            <a:prstGeom prst="rect">
              <a:avLst/>
            </a:prstGeom>
            <a:noFill/>
          </p:spPr>
          <p:txBody>
            <a:bodyPr wrap="none" rtlCol="0">
              <a:spAutoFit/>
            </a:bodyPr>
            <a:lstStyle/>
            <a:p>
              <a:r>
                <a:rPr lang="en-US" sz="1400" dirty="0"/>
                <a:t>4</a:t>
              </a:r>
            </a:p>
          </p:txBody>
        </p:sp>
        <p:sp>
          <p:nvSpPr>
            <p:cNvPr id="239" name="TextBox 238">
              <a:extLst>
                <a:ext uri="{FF2B5EF4-FFF2-40B4-BE49-F238E27FC236}">
                  <a16:creationId xmlns:a16="http://schemas.microsoft.com/office/drawing/2014/main" xmlns="" id="{1F5554BB-3AE2-46D8-A9B3-E5FE92448171}"/>
                </a:ext>
              </a:extLst>
            </p:cNvPr>
            <p:cNvSpPr txBox="1"/>
            <p:nvPr/>
          </p:nvSpPr>
          <p:spPr>
            <a:xfrm>
              <a:off x="4635857" y="3051686"/>
              <a:ext cx="458780" cy="307777"/>
            </a:xfrm>
            <a:prstGeom prst="rect">
              <a:avLst/>
            </a:prstGeom>
            <a:noFill/>
          </p:spPr>
          <p:txBody>
            <a:bodyPr wrap="none" rtlCol="0">
              <a:spAutoFit/>
            </a:bodyPr>
            <a:lstStyle/>
            <a:p>
              <a:r>
                <a:rPr lang="en-US" sz="1400" dirty="0">
                  <a:highlight>
                    <a:srgbClr val="FF7C80"/>
                  </a:highlight>
                </a:rPr>
                <a:t>165</a:t>
              </a:r>
            </a:p>
          </p:txBody>
        </p:sp>
        <p:sp>
          <p:nvSpPr>
            <p:cNvPr id="240" name="TextBox 239">
              <a:extLst>
                <a:ext uri="{FF2B5EF4-FFF2-40B4-BE49-F238E27FC236}">
                  <a16:creationId xmlns:a16="http://schemas.microsoft.com/office/drawing/2014/main" xmlns="" id="{DF022FF1-FAE2-493A-8455-BBC6075E03A9}"/>
                </a:ext>
              </a:extLst>
            </p:cNvPr>
            <p:cNvSpPr txBox="1"/>
            <p:nvPr/>
          </p:nvSpPr>
          <p:spPr>
            <a:xfrm>
              <a:off x="2119742" y="1875244"/>
              <a:ext cx="276038" cy="307777"/>
            </a:xfrm>
            <a:prstGeom prst="rect">
              <a:avLst/>
            </a:prstGeom>
            <a:noFill/>
          </p:spPr>
          <p:txBody>
            <a:bodyPr wrap="none" rtlCol="0">
              <a:spAutoFit/>
            </a:bodyPr>
            <a:lstStyle/>
            <a:p>
              <a:r>
                <a:rPr lang="en-US" sz="1400" dirty="0"/>
                <a:t>4</a:t>
              </a:r>
            </a:p>
          </p:txBody>
        </p:sp>
        <p:sp>
          <p:nvSpPr>
            <p:cNvPr id="241" name="TextBox 240">
              <a:extLst>
                <a:ext uri="{FF2B5EF4-FFF2-40B4-BE49-F238E27FC236}">
                  <a16:creationId xmlns:a16="http://schemas.microsoft.com/office/drawing/2014/main" xmlns="" id="{1C6E617A-020B-49DB-8318-99CC409C5E05}"/>
                </a:ext>
              </a:extLst>
            </p:cNvPr>
            <p:cNvSpPr txBox="1"/>
            <p:nvPr/>
          </p:nvSpPr>
          <p:spPr>
            <a:xfrm>
              <a:off x="3255117" y="3352506"/>
              <a:ext cx="367408" cy="307777"/>
            </a:xfrm>
            <a:prstGeom prst="rect">
              <a:avLst/>
            </a:prstGeom>
            <a:noFill/>
          </p:spPr>
          <p:txBody>
            <a:bodyPr wrap="none" rtlCol="0">
              <a:spAutoFit/>
            </a:bodyPr>
            <a:lstStyle/>
            <a:p>
              <a:r>
                <a:rPr lang="en-US" sz="1400" dirty="0">
                  <a:highlight>
                    <a:srgbClr val="00FFFF"/>
                  </a:highlight>
                </a:rPr>
                <a:t>10</a:t>
              </a:r>
            </a:p>
          </p:txBody>
        </p:sp>
        <p:sp>
          <p:nvSpPr>
            <p:cNvPr id="242" name="TextBox 241">
              <a:extLst>
                <a:ext uri="{FF2B5EF4-FFF2-40B4-BE49-F238E27FC236}">
                  <a16:creationId xmlns:a16="http://schemas.microsoft.com/office/drawing/2014/main" xmlns="" id="{809C2F75-6C33-46EA-88C4-96F47CCFF826}"/>
                </a:ext>
              </a:extLst>
            </p:cNvPr>
            <p:cNvSpPr txBox="1"/>
            <p:nvPr/>
          </p:nvSpPr>
          <p:spPr>
            <a:xfrm>
              <a:off x="2674175" y="4054957"/>
              <a:ext cx="367408" cy="307777"/>
            </a:xfrm>
            <a:prstGeom prst="rect">
              <a:avLst/>
            </a:prstGeom>
            <a:noFill/>
          </p:spPr>
          <p:txBody>
            <a:bodyPr wrap="none" rtlCol="0">
              <a:spAutoFit/>
            </a:bodyPr>
            <a:lstStyle/>
            <a:p>
              <a:r>
                <a:rPr lang="en-US" sz="1400" dirty="0">
                  <a:highlight>
                    <a:srgbClr val="FF7C80"/>
                  </a:highlight>
                </a:rPr>
                <a:t>76</a:t>
              </a:r>
            </a:p>
          </p:txBody>
        </p:sp>
        <p:sp>
          <p:nvSpPr>
            <p:cNvPr id="243" name="TextBox 242">
              <a:extLst>
                <a:ext uri="{FF2B5EF4-FFF2-40B4-BE49-F238E27FC236}">
                  <a16:creationId xmlns:a16="http://schemas.microsoft.com/office/drawing/2014/main" xmlns="" id="{E19F3D99-9EDE-4DE3-A333-8BED44ECD456}"/>
                </a:ext>
              </a:extLst>
            </p:cNvPr>
            <p:cNvSpPr txBox="1"/>
            <p:nvPr/>
          </p:nvSpPr>
          <p:spPr>
            <a:xfrm>
              <a:off x="3993764" y="4115281"/>
              <a:ext cx="458780" cy="307777"/>
            </a:xfrm>
            <a:prstGeom prst="rect">
              <a:avLst/>
            </a:prstGeom>
            <a:noFill/>
          </p:spPr>
          <p:txBody>
            <a:bodyPr wrap="none" rtlCol="0">
              <a:spAutoFit/>
            </a:bodyPr>
            <a:lstStyle/>
            <a:p>
              <a:r>
                <a:rPr lang="en-US" sz="1400" dirty="0">
                  <a:highlight>
                    <a:srgbClr val="FF7C80"/>
                  </a:highlight>
                </a:rPr>
                <a:t>150</a:t>
              </a:r>
            </a:p>
          </p:txBody>
        </p:sp>
        <p:sp>
          <p:nvSpPr>
            <p:cNvPr id="244" name="TextBox 243">
              <a:extLst>
                <a:ext uri="{FF2B5EF4-FFF2-40B4-BE49-F238E27FC236}">
                  <a16:creationId xmlns:a16="http://schemas.microsoft.com/office/drawing/2014/main" xmlns="" id="{1AFB35F5-F433-468C-92D1-06BE7A57E071}"/>
                </a:ext>
              </a:extLst>
            </p:cNvPr>
            <p:cNvSpPr txBox="1"/>
            <p:nvPr/>
          </p:nvSpPr>
          <p:spPr>
            <a:xfrm>
              <a:off x="4546249" y="4699114"/>
              <a:ext cx="184731" cy="307777"/>
            </a:xfrm>
            <a:prstGeom prst="rect">
              <a:avLst/>
            </a:prstGeom>
            <a:noFill/>
          </p:spPr>
          <p:txBody>
            <a:bodyPr wrap="none" rtlCol="0">
              <a:spAutoFit/>
            </a:bodyPr>
            <a:lstStyle/>
            <a:p>
              <a:endParaRPr lang="en-US" sz="1400" dirty="0"/>
            </a:p>
          </p:txBody>
        </p:sp>
        <p:sp>
          <p:nvSpPr>
            <p:cNvPr id="245" name="Oval 244">
              <a:extLst>
                <a:ext uri="{FF2B5EF4-FFF2-40B4-BE49-F238E27FC236}">
                  <a16:creationId xmlns:a16="http://schemas.microsoft.com/office/drawing/2014/main" xmlns="" id="{C196E99A-4743-4F9F-9359-03BFE5613EAC}"/>
                </a:ext>
              </a:extLst>
            </p:cNvPr>
            <p:cNvSpPr/>
            <p:nvPr/>
          </p:nvSpPr>
          <p:spPr>
            <a:xfrm>
              <a:off x="3405636" y="4534475"/>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46" name="TextBox 245">
              <a:extLst>
                <a:ext uri="{FF2B5EF4-FFF2-40B4-BE49-F238E27FC236}">
                  <a16:creationId xmlns:a16="http://schemas.microsoft.com/office/drawing/2014/main" xmlns="" id="{DFDB8ABD-A280-454F-A818-A6075391EFB2}"/>
                </a:ext>
              </a:extLst>
            </p:cNvPr>
            <p:cNvSpPr txBox="1"/>
            <p:nvPr/>
          </p:nvSpPr>
          <p:spPr>
            <a:xfrm>
              <a:off x="3270267" y="4284819"/>
              <a:ext cx="288862" cy="338554"/>
            </a:xfrm>
            <a:prstGeom prst="rect">
              <a:avLst/>
            </a:prstGeom>
            <a:noFill/>
          </p:spPr>
          <p:txBody>
            <a:bodyPr wrap="none" rtlCol="0">
              <a:spAutoFit/>
            </a:bodyPr>
            <a:lstStyle/>
            <a:p>
              <a:r>
                <a:rPr lang="en-US" sz="1600" dirty="0">
                  <a:highlight>
                    <a:srgbClr val="FF7C80"/>
                  </a:highlight>
                </a:rPr>
                <a:t>4</a:t>
              </a:r>
            </a:p>
          </p:txBody>
        </p:sp>
        <p:sp>
          <p:nvSpPr>
            <p:cNvPr id="247" name="Oval 246">
              <a:extLst>
                <a:ext uri="{FF2B5EF4-FFF2-40B4-BE49-F238E27FC236}">
                  <a16:creationId xmlns:a16="http://schemas.microsoft.com/office/drawing/2014/main" xmlns="" id="{11FCA065-09AB-4D55-ABC8-0C67DE364E5A}"/>
                </a:ext>
              </a:extLst>
            </p:cNvPr>
            <p:cNvSpPr/>
            <p:nvPr/>
          </p:nvSpPr>
          <p:spPr>
            <a:xfrm>
              <a:off x="4467507" y="3725582"/>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48" name="TextBox 247">
              <a:extLst>
                <a:ext uri="{FF2B5EF4-FFF2-40B4-BE49-F238E27FC236}">
                  <a16:creationId xmlns:a16="http://schemas.microsoft.com/office/drawing/2014/main" xmlns="" id="{47E96889-F21B-41C0-B9C2-51BEE07D4571}"/>
                </a:ext>
              </a:extLst>
            </p:cNvPr>
            <p:cNvSpPr txBox="1"/>
            <p:nvPr/>
          </p:nvSpPr>
          <p:spPr>
            <a:xfrm>
              <a:off x="4699016" y="3698730"/>
              <a:ext cx="458780" cy="307777"/>
            </a:xfrm>
            <a:prstGeom prst="rect">
              <a:avLst/>
            </a:prstGeom>
            <a:noFill/>
          </p:spPr>
          <p:txBody>
            <a:bodyPr wrap="none" rtlCol="0">
              <a:spAutoFit/>
            </a:bodyPr>
            <a:lstStyle/>
            <a:p>
              <a:r>
                <a:rPr lang="en-US" sz="1400" dirty="0">
                  <a:highlight>
                    <a:srgbClr val="FF7C80"/>
                  </a:highlight>
                </a:rPr>
                <a:t>240</a:t>
              </a:r>
            </a:p>
          </p:txBody>
        </p:sp>
        <p:sp>
          <p:nvSpPr>
            <p:cNvPr id="249" name="TextBox 248">
              <a:extLst>
                <a:ext uri="{FF2B5EF4-FFF2-40B4-BE49-F238E27FC236}">
                  <a16:creationId xmlns:a16="http://schemas.microsoft.com/office/drawing/2014/main" xmlns="" id="{BC44CC81-1ACB-48F3-930A-0CA35D258183}"/>
                </a:ext>
              </a:extLst>
            </p:cNvPr>
            <p:cNvSpPr txBox="1"/>
            <p:nvPr/>
          </p:nvSpPr>
          <p:spPr>
            <a:xfrm>
              <a:off x="1592567" y="1138983"/>
              <a:ext cx="3304366" cy="369332"/>
            </a:xfrm>
            <a:prstGeom prst="rect">
              <a:avLst/>
            </a:prstGeom>
            <a:noFill/>
          </p:spPr>
          <p:txBody>
            <a:bodyPr wrap="none" rtlCol="0">
              <a:spAutoFit/>
            </a:bodyPr>
            <a:lstStyle/>
            <a:p>
              <a:r>
                <a:rPr lang="en-US" b="1" dirty="0"/>
                <a:t>Select cell and “show neighbors”</a:t>
              </a:r>
            </a:p>
          </p:txBody>
        </p:sp>
      </p:grpSp>
      <p:cxnSp>
        <p:nvCxnSpPr>
          <p:cNvPr id="35" name="Straight Connector 34">
            <a:extLst>
              <a:ext uri="{FF2B5EF4-FFF2-40B4-BE49-F238E27FC236}">
                <a16:creationId xmlns:a16="http://schemas.microsoft.com/office/drawing/2014/main" xmlns="" id="{FA3A875F-8713-4E69-821C-F853B9ADA7FF}"/>
              </a:ext>
            </a:extLst>
          </p:cNvPr>
          <p:cNvCxnSpPr>
            <a:cxnSpLocks/>
            <a:stCxn id="223" idx="5"/>
            <a:endCxn id="243" idx="2"/>
          </p:cNvCxnSpPr>
          <p:nvPr/>
        </p:nvCxnSpPr>
        <p:spPr>
          <a:xfrm>
            <a:off x="9691986" y="3905131"/>
            <a:ext cx="574650" cy="652961"/>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37" name="Straight Connector 36">
            <a:extLst>
              <a:ext uri="{FF2B5EF4-FFF2-40B4-BE49-F238E27FC236}">
                <a16:creationId xmlns:a16="http://schemas.microsoft.com/office/drawing/2014/main" xmlns="" id="{59FF8D9B-6F1D-4AE0-A9F1-701FB8B64FA4}"/>
              </a:ext>
            </a:extLst>
          </p:cNvPr>
          <p:cNvCxnSpPr>
            <a:cxnSpLocks/>
            <a:stCxn id="223" idx="4"/>
            <a:endCxn id="245" idx="0"/>
          </p:cNvCxnSpPr>
          <p:nvPr/>
        </p:nvCxnSpPr>
        <p:spPr>
          <a:xfrm flipH="1">
            <a:off x="9589228" y="3948328"/>
            <a:ext cx="3686" cy="721181"/>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251" name="Straight Connector 250">
            <a:extLst>
              <a:ext uri="{FF2B5EF4-FFF2-40B4-BE49-F238E27FC236}">
                <a16:creationId xmlns:a16="http://schemas.microsoft.com/office/drawing/2014/main" xmlns="" id="{AB0F7CD0-30FE-42C8-9FAB-EA9170F6F262}"/>
              </a:ext>
            </a:extLst>
          </p:cNvPr>
          <p:cNvCxnSpPr>
            <a:cxnSpLocks/>
            <a:stCxn id="223" idx="3"/>
            <a:endCxn id="242" idx="2"/>
          </p:cNvCxnSpPr>
          <p:nvPr/>
        </p:nvCxnSpPr>
        <p:spPr>
          <a:xfrm flipH="1">
            <a:off x="8901361" y="3905131"/>
            <a:ext cx="592480" cy="592637"/>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253" name="Straight Connector 252">
            <a:extLst>
              <a:ext uri="{FF2B5EF4-FFF2-40B4-BE49-F238E27FC236}">
                <a16:creationId xmlns:a16="http://schemas.microsoft.com/office/drawing/2014/main" xmlns="" id="{2C2CB8AB-5D2D-4F55-A102-E808713DD312}"/>
              </a:ext>
            </a:extLst>
          </p:cNvPr>
          <p:cNvCxnSpPr>
            <a:cxnSpLocks/>
            <a:endCxn id="247" idx="3"/>
          </p:cNvCxnSpPr>
          <p:nvPr/>
        </p:nvCxnSpPr>
        <p:spPr>
          <a:xfrm>
            <a:off x="9755123" y="3831957"/>
            <a:ext cx="796903" cy="280430"/>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254" name="Straight Connector 253">
            <a:extLst>
              <a:ext uri="{FF2B5EF4-FFF2-40B4-BE49-F238E27FC236}">
                <a16:creationId xmlns:a16="http://schemas.microsoft.com/office/drawing/2014/main" xmlns="" id="{2CA5D868-4192-4FE1-8C98-770D657F3BB2}"/>
              </a:ext>
            </a:extLst>
          </p:cNvPr>
          <p:cNvCxnSpPr>
            <a:cxnSpLocks/>
            <a:stCxn id="223" idx="7"/>
            <a:endCxn id="228" idx="1"/>
          </p:cNvCxnSpPr>
          <p:nvPr/>
        </p:nvCxnSpPr>
        <p:spPr>
          <a:xfrm flipV="1">
            <a:off x="9691986" y="3436003"/>
            <a:ext cx="900611" cy="260554"/>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sp>
        <p:nvSpPr>
          <p:cNvPr id="50" name="Rectangle 49">
            <a:extLst>
              <a:ext uri="{FF2B5EF4-FFF2-40B4-BE49-F238E27FC236}">
                <a16:creationId xmlns:a16="http://schemas.microsoft.com/office/drawing/2014/main" xmlns="" id="{B10B8050-3E24-48C4-A7F1-B535AABB412D}"/>
              </a:ext>
            </a:extLst>
          </p:cNvPr>
          <p:cNvSpPr/>
          <p:nvPr/>
        </p:nvSpPr>
        <p:spPr>
          <a:xfrm>
            <a:off x="4398952" y="5944723"/>
            <a:ext cx="484428" cy="369332"/>
          </a:xfrm>
          <a:prstGeom prst="rect">
            <a:avLst/>
          </a:prstGeom>
        </p:spPr>
        <p:txBody>
          <a:bodyPr wrap="none">
            <a:spAutoFit/>
          </a:bodyPr>
          <a:lstStyle/>
          <a:p>
            <a:r>
              <a:rPr lang="en-US" dirty="0">
                <a:highlight>
                  <a:srgbClr val="FF7C80"/>
                </a:highlight>
              </a:rPr>
              <a:t>PCI</a:t>
            </a:r>
          </a:p>
        </p:txBody>
      </p:sp>
      <p:sp>
        <p:nvSpPr>
          <p:cNvPr id="256" name="TextBox 255">
            <a:extLst>
              <a:ext uri="{FF2B5EF4-FFF2-40B4-BE49-F238E27FC236}">
                <a16:creationId xmlns:a16="http://schemas.microsoft.com/office/drawing/2014/main" xmlns="" id="{D16279F4-1508-46A1-844D-23CD74D06505}"/>
              </a:ext>
            </a:extLst>
          </p:cNvPr>
          <p:cNvSpPr txBox="1"/>
          <p:nvPr/>
        </p:nvSpPr>
        <p:spPr>
          <a:xfrm>
            <a:off x="4932625" y="5962762"/>
            <a:ext cx="3684727" cy="369332"/>
          </a:xfrm>
          <a:prstGeom prst="rect">
            <a:avLst/>
          </a:prstGeom>
          <a:noFill/>
        </p:spPr>
        <p:txBody>
          <a:bodyPr wrap="none" rtlCol="0">
            <a:spAutoFit/>
          </a:bodyPr>
          <a:lstStyle/>
          <a:p>
            <a:r>
              <a:rPr lang="en-US" dirty="0"/>
              <a:t>Neighbor of the cell which is selected</a:t>
            </a:r>
          </a:p>
        </p:txBody>
      </p:sp>
      <p:sp>
        <p:nvSpPr>
          <p:cNvPr id="257" name="Oval 256">
            <a:extLst>
              <a:ext uri="{FF2B5EF4-FFF2-40B4-BE49-F238E27FC236}">
                <a16:creationId xmlns:a16="http://schemas.microsoft.com/office/drawing/2014/main" xmlns="" id="{E8CBE8A9-2C34-4562-91D5-314CC83C0838}"/>
              </a:ext>
            </a:extLst>
          </p:cNvPr>
          <p:cNvSpPr/>
          <p:nvPr/>
        </p:nvSpPr>
        <p:spPr>
          <a:xfrm>
            <a:off x="4485087" y="5542887"/>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58" name="TextBox 257">
            <a:extLst>
              <a:ext uri="{FF2B5EF4-FFF2-40B4-BE49-F238E27FC236}">
                <a16:creationId xmlns:a16="http://schemas.microsoft.com/office/drawing/2014/main" xmlns="" id="{EE4B966C-4D85-488D-90F9-551FC5DC3912}"/>
              </a:ext>
            </a:extLst>
          </p:cNvPr>
          <p:cNvSpPr txBox="1"/>
          <p:nvPr/>
        </p:nvSpPr>
        <p:spPr>
          <a:xfrm>
            <a:off x="4754612" y="5484762"/>
            <a:ext cx="5376600" cy="369332"/>
          </a:xfrm>
          <a:prstGeom prst="rect">
            <a:avLst/>
          </a:prstGeom>
          <a:noFill/>
        </p:spPr>
        <p:txBody>
          <a:bodyPr wrap="none" rtlCol="0">
            <a:spAutoFit/>
          </a:bodyPr>
          <a:lstStyle/>
          <a:p>
            <a:r>
              <a:rPr lang="en-US" dirty="0"/>
              <a:t>Cells not selected, and is not a neighbor of selected cell</a:t>
            </a:r>
          </a:p>
        </p:txBody>
      </p:sp>
    </p:spTree>
    <p:extLst>
      <p:ext uri="{BB962C8B-B14F-4D97-AF65-F5344CB8AC3E}">
        <p14:creationId xmlns:p14="http://schemas.microsoft.com/office/powerpoint/2010/main" val="10920869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ABA0162-4F45-4F2B-8E75-904226A9EFD0}"/>
              </a:ext>
            </a:extLst>
          </p:cNvPr>
          <p:cNvSpPr>
            <a:spLocks noGrp="1"/>
          </p:cNvSpPr>
          <p:nvPr>
            <p:ph type="title"/>
          </p:nvPr>
        </p:nvSpPr>
        <p:spPr/>
        <p:txBody>
          <a:bodyPr>
            <a:normAutofit fontScale="90000"/>
          </a:bodyPr>
          <a:lstStyle/>
          <a:p>
            <a:r>
              <a:rPr lang="en-US" dirty="0"/>
              <a:t>GUI Illustration - Neighbor List Change &amp; PCI Optimization</a:t>
            </a:r>
          </a:p>
        </p:txBody>
      </p:sp>
      <p:sp>
        <p:nvSpPr>
          <p:cNvPr id="4" name="Footer Placeholder 3">
            <a:extLst>
              <a:ext uri="{FF2B5EF4-FFF2-40B4-BE49-F238E27FC236}">
                <a16:creationId xmlns:a16="http://schemas.microsoft.com/office/drawing/2014/main" xmlns="" id="{808987AD-7843-4EE9-A137-AB120565F761}"/>
              </a:ext>
            </a:extLst>
          </p:cNvPr>
          <p:cNvSpPr>
            <a:spLocks noGrp="1"/>
          </p:cNvSpPr>
          <p:nvPr>
            <p:ph type="ftr" sz="quarter" idx="3"/>
          </p:nvPr>
        </p:nvSpPr>
        <p:spPr>
          <a:xfrm>
            <a:off x="6666615" y="5927440"/>
            <a:ext cx="1536192" cy="157162"/>
          </a:xfrm>
        </p:spPr>
        <p:txBody>
          <a:bodyPr/>
          <a:lstStyle/>
          <a:p>
            <a:r>
              <a:rPr lang="en-US" dirty="0"/>
              <a:t>Intel Confidential </a:t>
            </a:r>
          </a:p>
        </p:txBody>
      </p:sp>
      <p:sp>
        <p:nvSpPr>
          <p:cNvPr id="58" name="Oval 57">
            <a:extLst>
              <a:ext uri="{FF2B5EF4-FFF2-40B4-BE49-F238E27FC236}">
                <a16:creationId xmlns:a16="http://schemas.microsoft.com/office/drawing/2014/main" xmlns="" id="{0E5CDBB4-4FFB-47B8-8E4A-EA235FF4CEEE}"/>
              </a:ext>
            </a:extLst>
          </p:cNvPr>
          <p:cNvSpPr/>
          <p:nvPr/>
        </p:nvSpPr>
        <p:spPr>
          <a:xfrm>
            <a:off x="5656015" y="6132462"/>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9" name="TextBox 58">
            <a:extLst>
              <a:ext uri="{FF2B5EF4-FFF2-40B4-BE49-F238E27FC236}">
                <a16:creationId xmlns:a16="http://schemas.microsoft.com/office/drawing/2014/main" xmlns="" id="{4B7D5D21-31A1-4F70-8BE0-7AB3F3BF9D73}"/>
              </a:ext>
            </a:extLst>
          </p:cNvPr>
          <p:cNvSpPr txBox="1"/>
          <p:nvPr/>
        </p:nvSpPr>
        <p:spPr>
          <a:xfrm>
            <a:off x="5932688" y="6095309"/>
            <a:ext cx="5286832" cy="369332"/>
          </a:xfrm>
          <a:prstGeom prst="rect">
            <a:avLst/>
          </a:prstGeom>
          <a:noFill/>
        </p:spPr>
        <p:txBody>
          <a:bodyPr wrap="none" rtlCol="0">
            <a:spAutoFit/>
          </a:bodyPr>
          <a:lstStyle/>
          <a:p>
            <a:r>
              <a:rPr lang="en-US" dirty="0"/>
              <a:t>Cell is not selected, and not a neighbor of selected cell</a:t>
            </a:r>
          </a:p>
        </p:txBody>
      </p:sp>
      <p:sp>
        <p:nvSpPr>
          <p:cNvPr id="62" name="Oval 61">
            <a:extLst>
              <a:ext uri="{FF2B5EF4-FFF2-40B4-BE49-F238E27FC236}">
                <a16:creationId xmlns:a16="http://schemas.microsoft.com/office/drawing/2014/main" xmlns="" id="{1E67C06E-B5C8-4C54-A3FB-EA7DB0ACD0FF}"/>
              </a:ext>
            </a:extLst>
          </p:cNvPr>
          <p:cNvSpPr/>
          <p:nvPr/>
        </p:nvSpPr>
        <p:spPr>
          <a:xfrm>
            <a:off x="5656015" y="5760915"/>
            <a:ext cx="280219" cy="29496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63" name="TextBox 62">
            <a:extLst>
              <a:ext uri="{FF2B5EF4-FFF2-40B4-BE49-F238E27FC236}">
                <a16:creationId xmlns:a16="http://schemas.microsoft.com/office/drawing/2014/main" xmlns="" id="{AEE7EB05-030B-4E64-A12D-03ADC01116B7}"/>
              </a:ext>
            </a:extLst>
          </p:cNvPr>
          <p:cNvSpPr txBox="1"/>
          <p:nvPr/>
        </p:nvSpPr>
        <p:spPr>
          <a:xfrm>
            <a:off x="5932688" y="5723762"/>
            <a:ext cx="3023264" cy="369332"/>
          </a:xfrm>
          <a:prstGeom prst="rect">
            <a:avLst/>
          </a:prstGeom>
          <a:noFill/>
        </p:spPr>
        <p:txBody>
          <a:bodyPr wrap="none" rtlCol="0">
            <a:spAutoFit/>
          </a:bodyPr>
          <a:lstStyle/>
          <a:p>
            <a:r>
              <a:rPr lang="en-US" dirty="0"/>
              <a:t>Neighbor which has a collision</a:t>
            </a:r>
          </a:p>
        </p:txBody>
      </p:sp>
      <p:sp>
        <p:nvSpPr>
          <p:cNvPr id="64" name="Oval 63">
            <a:extLst>
              <a:ext uri="{FF2B5EF4-FFF2-40B4-BE49-F238E27FC236}">
                <a16:creationId xmlns:a16="http://schemas.microsoft.com/office/drawing/2014/main" xmlns="" id="{18F37FEB-02D5-41F3-9EFF-B42DF736DDB4}"/>
              </a:ext>
            </a:extLst>
          </p:cNvPr>
          <p:cNvSpPr/>
          <p:nvPr/>
        </p:nvSpPr>
        <p:spPr>
          <a:xfrm>
            <a:off x="5639355" y="5417584"/>
            <a:ext cx="280219" cy="294968"/>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65" name="TextBox 64">
            <a:extLst>
              <a:ext uri="{FF2B5EF4-FFF2-40B4-BE49-F238E27FC236}">
                <a16:creationId xmlns:a16="http://schemas.microsoft.com/office/drawing/2014/main" xmlns="" id="{7D52C081-6594-497F-8B6B-4B8541C1DC37}"/>
              </a:ext>
            </a:extLst>
          </p:cNvPr>
          <p:cNvSpPr txBox="1"/>
          <p:nvPr/>
        </p:nvSpPr>
        <p:spPr>
          <a:xfrm>
            <a:off x="5921056" y="5362735"/>
            <a:ext cx="3478453" cy="369332"/>
          </a:xfrm>
          <a:prstGeom prst="rect">
            <a:avLst/>
          </a:prstGeom>
          <a:noFill/>
        </p:spPr>
        <p:txBody>
          <a:bodyPr wrap="none" rtlCol="0">
            <a:spAutoFit/>
          </a:bodyPr>
          <a:lstStyle/>
          <a:p>
            <a:r>
              <a:rPr lang="en-US" dirty="0"/>
              <a:t>Neighbor which causes a confusion</a:t>
            </a:r>
          </a:p>
        </p:txBody>
      </p:sp>
      <p:sp>
        <p:nvSpPr>
          <p:cNvPr id="16" name="TextBox 15">
            <a:extLst>
              <a:ext uri="{FF2B5EF4-FFF2-40B4-BE49-F238E27FC236}">
                <a16:creationId xmlns:a16="http://schemas.microsoft.com/office/drawing/2014/main" xmlns="" id="{6725941A-1FA4-4D37-A1C1-2C072A719074}"/>
              </a:ext>
            </a:extLst>
          </p:cNvPr>
          <p:cNvSpPr txBox="1"/>
          <p:nvPr/>
        </p:nvSpPr>
        <p:spPr>
          <a:xfrm>
            <a:off x="529159" y="4978492"/>
            <a:ext cx="484428" cy="369332"/>
          </a:xfrm>
          <a:prstGeom prst="rect">
            <a:avLst/>
          </a:prstGeom>
          <a:noFill/>
        </p:spPr>
        <p:txBody>
          <a:bodyPr wrap="none" rtlCol="0">
            <a:spAutoFit/>
          </a:bodyPr>
          <a:lstStyle/>
          <a:p>
            <a:r>
              <a:rPr lang="en-US" dirty="0">
                <a:highlight>
                  <a:srgbClr val="00FFFF"/>
                </a:highlight>
              </a:rPr>
              <a:t>PCI</a:t>
            </a:r>
          </a:p>
        </p:txBody>
      </p:sp>
      <p:sp>
        <p:nvSpPr>
          <p:cNvPr id="146" name="TextBox 145">
            <a:extLst>
              <a:ext uri="{FF2B5EF4-FFF2-40B4-BE49-F238E27FC236}">
                <a16:creationId xmlns:a16="http://schemas.microsoft.com/office/drawing/2014/main" xmlns="" id="{F68FF4DD-DCF1-4BCF-8799-8456B128A9CD}"/>
              </a:ext>
            </a:extLst>
          </p:cNvPr>
          <p:cNvSpPr txBox="1"/>
          <p:nvPr/>
        </p:nvSpPr>
        <p:spPr>
          <a:xfrm>
            <a:off x="881997" y="4978575"/>
            <a:ext cx="3450816" cy="369332"/>
          </a:xfrm>
          <a:prstGeom prst="rect">
            <a:avLst/>
          </a:prstGeom>
          <a:noFill/>
        </p:spPr>
        <p:txBody>
          <a:bodyPr wrap="none" rtlCol="0">
            <a:spAutoFit/>
          </a:bodyPr>
          <a:lstStyle/>
          <a:p>
            <a:r>
              <a:rPr lang="en-US" dirty="0"/>
              <a:t>Cell whose neighbor list is updated</a:t>
            </a:r>
          </a:p>
        </p:txBody>
      </p:sp>
      <p:sp>
        <p:nvSpPr>
          <p:cNvPr id="147" name="Rectangle 146">
            <a:extLst>
              <a:ext uri="{FF2B5EF4-FFF2-40B4-BE49-F238E27FC236}">
                <a16:creationId xmlns:a16="http://schemas.microsoft.com/office/drawing/2014/main" xmlns="" id="{B4CE109F-C170-4AC3-9503-2F1EDAC466A9}"/>
              </a:ext>
            </a:extLst>
          </p:cNvPr>
          <p:cNvSpPr/>
          <p:nvPr/>
        </p:nvSpPr>
        <p:spPr>
          <a:xfrm>
            <a:off x="541112" y="5720981"/>
            <a:ext cx="484428" cy="369332"/>
          </a:xfrm>
          <a:prstGeom prst="rect">
            <a:avLst/>
          </a:prstGeom>
        </p:spPr>
        <p:txBody>
          <a:bodyPr wrap="none">
            <a:spAutoFit/>
          </a:bodyPr>
          <a:lstStyle/>
          <a:p>
            <a:r>
              <a:rPr lang="en-US" dirty="0">
                <a:highlight>
                  <a:srgbClr val="00FF00"/>
                </a:highlight>
              </a:rPr>
              <a:t>PCI</a:t>
            </a:r>
          </a:p>
        </p:txBody>
      </p:sp>
      <p:sp>
        <p:nvSpPr>
          <p:cNvPr id="148" name="TextBox 147">
            <a:extLst>
              <a:ext uri="{FF2B5EF4-FFF2-40B4-BE49-F238E27FC236}">
                <a16:creationId xmlns:a16="http://schemas.microsoft.com/office/drawing/2014/main" xmlns="" id="{1E372BF0-B82F-4197-917E-F29410C1559D}"/>
              </a:ext>
            </a:extLst>
          </p:cNvPr>
          <p:cNvSpPr txBox="1"/>
          <p:nvPr/>
        </p:nvSpPr>
        <p:spPr>
          <a:xfrm>
            <a:off x="906167" y="5718311"/>
            <a:ext cx="2592826" cy="369332"/>
          </a:xfrm>
          <a:prstGeom prst="rect">
            <a:avLst/>
          </a:prstGeom>
          <a:noFill/>
        </p:spPr>
        <p:txBody>
          <a:bodyPr wrap="none" rtlCol="0">
            <a:spAutoFit/>
          </a:bodyPr>
          <a:lstStyle/>
          <a:p>
            <a:r>
              <a:rPr lang="en-US" dirty="0"/>
              <a:t>New neighbor of </a:t>
            </a:r>
            <a:r>
              <a:rPr lang="en-US" dirty="0">
                <a:highlight>
                  <a:srgbClr val="00FFFF"/>
                </a:highlight>
              </a:rPr>
              <a:t>blue</a:t>
            </a:r>
            <a:r>
              <a:rPr lang="en-US" dirty="0"/>
              <a:t> cell</a:t>
            </a:r>
          </a:p>
        </p:txBody>
      </p:sp>
      <p:sp>
        <p:nvSpPr>
          <p:cNvPr id="150" name="TextBox 149">
            <a:extLst>
              <a:ext uri="{FF2B5EF4-FFF2-40B4-BE49-F238E27FC236}">
                <a16:creationId xmlns:a16="http://schemas.microsoft.com/office/drawing/2014/main" xmlns="" id="{461F1F1B-B5A3-4567-B495-078F89B6635E}"/>
              </a:ext>
            </a:extLst>
          </p:cNvPr>
          <p:cNvSpPr txBox="1"/>
          <p:nvPr/>
        </p:nvSpPr>
        <p:spPr>
          <a:xfrm>
            <a:off x="857500" y="5319930"/>
            <a:ext cx="2690160" cy="369332"/>
          </a:xfrm>
          <a:prstGeom prst="rect">
            <a:avLst/>
          </a:prstGeom>
          <a:noFill/>
        </p:spPr>
        <p:txBody>
          <a:bodyPr wrap="none" rtlCol="0">
            <a:spAutoFit/>
          </a:bodyPr>
          <a:lstStyle/>
          <a:p>
            <a:r>
              <a:rPr lang="en-US" dirty="0"/>
              <a:t>Initial neighbor of </a:t>
            </a:r>
            <a:r>
              <a:rPr lang="en-US" dirty="0">
                <a:highlight>
                  <a:srgbClr val="00FFFF"/>
                </a:highlight>
              </a:rPr>
              <a:t>blue</a:t>
            </a:r>
            <a:r>
              <a:rPr lang="en-US" dirty="0"/>
              <a:t> cell</a:t>
            </a:r>
          </a:p>
        </p:txBody>
      </p:sp>
      <p:sp>
        <p:nvSpPr>
          <p:cNvPr id="25" name="Rectangle 24">
            <a:extLst>
              <a:ext uri="{FF2B5EF4-FFF2-40B4-BE49-F238E27FC236}">
                <a16:creationId xmlns:a16="http://schemas.microsoft.com/office/drawing/2014/main" xmlns="" id="{B7D5D6CA-7030-4DCE-8A5C-96777157E31E}"/>
              </a:ext>
            </a:extLst>
          </p:cNvPr>
          <p:cNvSpPr/>
          <p:nvPr/>
        </p:nvSpPr>
        <p:spPr>
          <a:xfrm>
            <a:off x="529480" y="5345186"/>
            <a:ext cx="484428" cy="369332"/>
          </a:xfrm>
          <a:prstGeom prst="rect">
            <a:avLst/>
          </a:prstGeom>
        </p:spPr>
        <p:txBody>
          <a:bodyPr wrap="none">
            <a:spAutoFit/>
          </a:bodyPr>
          <a:lstStyle/>
          <a:p>
            <a:r>
              <a:rPr lang="en-US" dirty="0">
                <a:highlight>
                  <a:srgbClr val="FF7C80"/>
                </a:highlight>
              </a:rPr>
              <a:t>PCI</a:t>
            </a:r>
          </a:p>
        </p:txBody>
      </p:sp>
      <p:grpSp>
        <p:nvGrpSpPr>
          <p:cNvPr id="352" name="Group 351">
            <a:extLst>
              <a:ext uri="{FF2B5EF4-FFF2-40B4-BE49-F238E27FC236}">
                <a16:creationId xmlns:a16="http://schemas.microsoft.com/office/drawing/2014/main" xmlns="" id="{E1BF69A9-4009-42B5-9108-ABF4B5851B40}"/>
              </a:ext>
            </a:extLst>
          </p:cNvPr>
          <p:cNvGrpSpPr/>
          <p:nvPr/>
        </p:nvGrpSpPr>
        <p:grpSpPr>
          <a:xfrm>
            <a:off x="498110" y="988627"/>
            <a:ext cx="5506861" cy="3911890"/>
            <a:chOff x="255626" y="1138983"/>
            <a:chExt cx="5412658" cy="4071233"/>
          </a:xfrm>
        </p:grpSpPr>
        <p:sp>
          <p:nvSpPr>
            <p:cNvPr id="353" name="Oval 352">
              <a:extLst>
                <a:ext uri="{FF2B5EF4-FFF2-40B4-BE49-F238E27FC236}">
                  <a16:creationId xmlns:a16="http://schemas.microsoft.com/office/drawing/2014/main" xmlns="" id="{63653E58-780D-4AF9-A47D-3A1BE7311FCF}"/>
                </a:ext>
              </a:extLst>
            </p:cNvPr>
            <p:cNvSpPr/>
            <p:nvPr/>
          </p:nvSpPr>
          <p:spPr>
            <a:xfrm>
              <a:off x="2276155" y="211305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4" name="Oval 353">
              <a:extLst>
                <a:ext uri="{FF2B5EF4-FFF2-40B4-BE49-F238E27FC236}">
                  <a16:creationId xmlns:a16="http://schemas.microsoft.com/office/drawing/2014/main" xmlns="" id="{FFDD0427-76D5-485A-A8C1-11C00374B31F}"/>
                </a:ext>
              </a:extLst>
            </p:cNvPr>
            <p:cNvSpPr/>
            <p:nvPr/>
          </p:nvSpPr>
          <p:spPr>
            <a:xfrm>
              <a:off x="4788297" y="2117971"/>
              <a:ext cx="280219" cy="29496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5" name="Oval 354">
              <a:extLst>
                <a:ext uri="{FF2B5EF4-FFF2-40B4-BE49-F238E27FC236}">
                  <a16:creationId xmlns:a16="http://schemas.microsoft.com/office/drawing/2014/main" xmlns="" id="{A3A13100-CFBE-404E-A662-DD884356DA12}"/>
                </a:ext>
              </a:extLst>
            </p:cNvPr>
            <p:cNvSpPr/>
            <p:nvPr/>
          </p:nvSpPr>
          <p:spPr>
            <a:xfrm>
              <a:off x="3409322" y="3518326"/>
              <a:ext cx="280219" cy="294968"/>
            </a:xfrm>
            <a:prstGeom prst="ellipse">
              <a:avLst/>
            </a:prstGeom>
            <a:solidFill>
              <a:srgbClr val="66FFFF"/>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6" name="Oval 355">
              <a:extLst>
                <a:ext uri="{FF2B5EF4-FFF2-40B4-BE49-F238E27FC236}">
                  <a16:creationId xmlns:a16="http://schemas.microsoft.com/office/drawing/2014/main" xmlns="" id="{BF09CD56-6DCF-4A43-89CF-81FA64878208}"/>
                </a:ext>
              </a:extLst>
            </p:cNvPr>
            <p:cNvSpPr/>
            <p:nvPr/>
          </p:nvSpPr>
          <p:spPr>
            <a:xfrm>
              <a:off x="1848450" y="316436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7" name="Oval 356">
              <a:extLst>
                <a:ext uri="{FF2B5EF4-FFF2-40B4-BE49-F238E27FC236}">
                  <a16:creationId xmlns:a16="http://schemas.microsoft.com/office/drawing/2014/main" xmlns="" id="{76EDE4EB-E63B-4C14-AF2C-FCB70B7F3FE0}"/>
                </a:ext>
              </a:extLst>
            </p:cNvPr>
            <p:cNvSpPr/>
            <p:nvPr/>
          </p:nvSpPr>
          <p:spPr>
            <a:xfrm>
              <a:off x="677185" y="2191712"/>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8" name="Oval 357">
              <a:extLst>
                <a:ext uri="{FF2B5EF4-FFF2-40B4-BE49-F238E27FC236}">
                  <a16:creationId xmlns:a16="http://schemas.microsoft.com/office/drawing/2014/main" xmlns="" id="{B9A92993-BB28-4D29-AE70-570E54AB26B1}"/>
                </a:ext>
              </a:extLst>
            </p:cNvPr>
            <p:cNvSpPr/>
            <p:nvPr/>
          </p:nvSpPr>
          <p:spPr>
            <a:xfrm>
              <a:off x="2583414" y="4251570"/>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9" name="Oval 358">
              <a:extLst>
                <a:ext uri="{FF2B5EF4-FFF2-40B4-BE49-F238E27FC236}">
                  <a16:creationId xmlns:a16="http://schemas.microsoft.com/office/drawing/2014/main" xmlns="" id="{7E56F4D7-6781-45B2-AF5E-A9BA2B54C0CC}"/>
                </a:ext>
              </a:extLst>
            </p:cNvPr>
            <p:cNvSpPr/>
            <p:nvPr/>
          </p:nvSpPr>
          <p:spPr>
            <a:xfrm>
              <a:off x="3234799" y="226545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60" name="Oval 359">
              <a:extLst>
                <a:ext uri="{FF2B5EF4-FFF2-40B4-BE49-F238E27FC236}">
                  <a16:creationId xmlns:a16="http://schemas.microsoft.com/office/drawing/2014/main" xmlns="" id="{A11B997B-A205-4673-A928-B4DBFE0C0541}"/>
                </a:ext>
              </a:extLst>
            </p:cNvPr>
            <p:cNvSpPr/>
            <p:nvPr/>
          </p:nvSpPr>
          <p:spPr>
            <a:xfrm>
              <a:off x="4508078" y="3257772"/>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61" name="Oval 360">
              <a:extLst>
                <a:ext uri="{FF2B5EF4-FFF2-40B4-BE49-F238E27FC236}">
                  <a16:creationId xmlns:a16="http://schemas.microsoft.com/office/drawing/2014/main" xmlns="" id="{7AF060F2-B318-4829-B767-45C97EA1159B}"/>
                </a:ext>
              </a:extLst>
            </p:cNvPr>
            <p:cNvSpPr/>
            <p:nvPr/>
          </p:nvSpPr>
          <p:spPr>
            <a:xfrm>
              <a:off x="4227859" y="4325311"/>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62" name="Oval 361">
              <a:extLst>
                <a:ext uri="{FF2B5EF4-FFF2-40B4-BE49-F238E27FC236}">
                  <a16:creationId xmlns:a16="http://schemas.microsoft.com/office/drawing/2014/main" xmlns="" id="{76AC3C0C-CF0C-4476-A0E7-DA7C285C81A2}"/>
                </a:ext>
              </a:extLst>
            </p:cNvPr>
            <p:cNvSpPr/>
            <p:nvPr/>
          </p:nvSpPr>
          <p:spPr>
            <a:xfrm>
              <a:off x="1050811" y="4104086"/>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63" name="Rectangle 362">
              <a:extLst>
                <a:ext uri="{FF2B5EF4-FFF2-40B4-BE49-F238E27FC236}">
                  <a16:creationId xmlns:a16="http://schemas.microsoft.com/office/drawing/2014/main" xmlns="" id="{A85477DF-4995-4D82-9054-D4AF415F447A}"/>
                </a:ext>
              </a:extLst>
            </p:cNvPr>
            <p:cNvSpPr/>
            <p:nvPr/>
          </p:nvSpPr>
          <p:spPr>
            <a:xfrm>
              <a:off x="255626" y="1523119"/>
              <a:ext cx="5412658" cy="3687097"/>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4" name="Oval 363">
              <a:extLst>
                <a:ext uri="{FF2B5EF4-FFF2-40B4-BE49-F238E27FC236}">
                  <a16:creationId xmlns:a16="http://schemas.microsoft.com/office/drawing/2014/main" xmlns="" id="{0E507E6E-1C31-45A4-A02F-BE8A5EC2D1D0}"/>
                </a:ext>
              </a:extLst>
            </p:cNvPr>
            <p:cNvSpPr/>
            <p:nvPr/>
          </p:nvSpPr>
          <p:spPr>
            <a:xfrm>
              <a:off x="2340065" y="3588068"/>
              <a:ext cx="280219" cy="294968"/>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65" name="TextBox 364">
              <a:extLst>
                <a:ext uri="{FF2B5EF4-FFF2-40B4-BE49-F238E27FC236}">
                  <a16:creationId xmlns:a16="http://schemas.microsoft.com/office/drawing/2014/main" xmlns="" id="{E556FCCB-95ED-45E0-93B3-6C42D8B49F86}"/>
                </a:ext>
              </a:extLst>
            </p:cNvPr>
            <p:cNvSpPr txBox="1"/>
            <p:nvPr/>
          </p:nvSpPr>
          <p:spPr>
            <a:xfrm>
              <a:off x="766270" y="1945273"/>
              <a:ext cx="276038" cy="307777"/>
            </a:xfrm>
            <a:prstGeom prst="rect">
              <a:avLst/>
            </a:prstGeom>
            <a:noFill/>
          </p:spPr>
          <p:txBody>
            <a:bodyPr wrap="none" rtlCol="0">
              <a:spAutoFit/>
            </a:bodyPr>
            <a:lstStyle/>
            <a:p>
              <a:r>
                <a:rPr lang="en-US" sz="1400" dirty="0"/>
                <a:t>1</a:t>
              </a:r>
            </a:p>
          </p:txBody>
        </p:sp>
        <p:sp>
          <p:nvSpPr>
            <p:cNvPr id="366" name="TextBox 365">
              <a:extLst>
                <a:ext uri="{FF2B5EF4-FFF2-40B4-BE49-F238E27FC236}">
                  <a16:creationId xmlns:a16="http://schemas.microsoft.com/office/drawing/2014/main" xmlns="" id="{6F02CB07-B565-46E8-9583-E2649B6C5862}"/>
                </a:ext>
              </a:extLst>
            </p:cNvPr>
            <p:cNvSpPr txBox="1"/>
            <p:nvPr/>
          </p:nvSpPr>
          <p:spPr>
            <a:xfrm>
              <a:off x="3280077" y="2029133"/>
              <a:ext cx="367408" cy="307777"/>
            </a:xfrm>
            <a:prstGeom prst="rect">
              <a:avLst/>
            </a:prstGeom>
            <a:noFill/>
          </p:spPr>
          <p:txBody>
            <a:bodyPr wrap="none" rtlCol="0">
              <a:spAutoFit/>
            </a:bodyPr>
            <a:lstStyle/>
            <a:p>
              <a:r>
                <a:rPr lang="en-US" sz="1400" dirty="0"/>
                <a:t>21</a:t>
              </a:r>
            </a:p>
          </p:txBody>
        </p:sp>
        <p:sp>
          <p:nvSpPr>
            <p:cNvPr id="367" name="TextBox 366">
              <a:extLst>
                <a:ext uri="{FF2B5EF4-FFF2-40B4-BE49-F238E27FC236}">
                  <a16:creationId xmlns:a16="http://schemas.microsoft.com/office/drawing/2014/main" xmlns="" id="{06EC2FD5-649B-4205-BA95-ADA028F1F08D}"/>
                </a:ext>
              </a:extLst>
            </p:cNvPr>
            <p:cNvSpPr txBox="1"/>
            <p:nvPr/>
          </p:nvSpPr>
          <p:spPr>
            <a:xfrm>
              <a:off x="4884812" y="1911493"/>
              <a:ext cx="367408" cy="307777"/>
            </a:xfrm>
            <a:prstGeom prst="rect">
              <a:avLst/>
            </a:prstGeom>
            <a:noFill/>
          </p:spPr>
          <p:txBody>
            <a:bodyPr wrap="none" rtlCol="0">
              <a:spAutoFit/>
            </a:bodyPr>
            <a:lstStyle/>
            <a:p>
              <a:r>
                <a:rPr lang="en-US" sz="1400" dirty="0">
                  <a:highlight>
                    <a:srgbClr val="00FF00"/>
                  </a:highlight>
                </a:rPr>
                <a:t>10</a:t>
              </a:r>
            </a:p>
          </p:txBody>
        </p:sp>
        <p:sp>
          <p:nvSpPr>
            <p:cNvPr id="368" name="TextBox 367">
              <a:extLst>
                <a:ext uri="{FF2B5EF4-FFF2-40B4-BE49-F238E27FC236}">
                  <a16:creationId xmlns:a16="http://schemas.microsoft.com/office/drawing/2014/main" xmlns="" id="{5A101DDE-44AF-4DCA-BC0C-295FD7C60F9B}"/>
                </a:ext>
              </a:extLst>
            </p:cNvPr>
            <p:cNvSpPr txBox="1"/>
            <p:nvPr/>
          </p:nvSpPr>
          <p:spPr>
            <a:xfrm>
              <a:off x="1891012" y="2933315"/>
              <a:ext cx="367408" cy="307777"/>
            </a:xfrm>
            <a:prstGeom prst="rect">
              <a:avLst/>
            </a:prstGeom>
            <a:noFill/>
          </p:spPr>
          <p:txBody>
            <a:bodyPr wrap="none" rtlCol="0">
              <a:spAutoFit/>
            </a:bodyPr>
            <a:lstStyle/>
            <a:p>
              <a:r>
                <a:rPr lang="en-US" sz="1400" dirty="0"/>
                <a:t>42</a:t>
              </a:r>
            </a:p>
          </p:txBody>
        </p:sp>
        <p:sp>
          <p:nvSpPr>
            <p:cNvPr id="369" name="TextBox 368">
              <a:extLst>
                <a:ext uri="{FF2B5EF4-FFF2-40B4-BE49-F238E27FC236}">
                  <a16:creationId xmlns:a16="http://schemas.microsoft.com/office/drawing/2014/main" xmlns="" id="{0299BF7C-E795-4CA8-9626-6DB6FDE3EDB1}"/>
                </a:ext>
              </a:extLst>
            </p:cNvPr>
            <p:cNvSpPr txBox="1"/>
            <p:nvPr/>
          </p:nvSpPr>
          <p:spPr>
            <a:xfrm>
              <a:off x="986550" y="3865647"/>
              <a:ext cx="458780" cy="307777"/>
            </a:xfrm>
            <a:prstGeom prst="rect">
              <a:avLst/>
            </a:prstGeom>
            <a:noFill/>
          </p:spPr>
          <p:txBody>
            <a:bodyPr wrap="none" rtlCol="0">
              <a:spAutoFit/>
            </a:bodyPr>
            <a:lstStyle/>
            <a:p>
              <a:r>
                <a:rPr lang="en-US" sz="1400" dirty="0"/>
                <a:t>149</a:t>
              </a:r>
            </a:p>
          </p:txBody>
        </p:sp>
        <p:sp>
          <p:nvSpPr>
            <p:cNvPr id="370" name="TextBox 369">
              <a:extLst>
                <a:ext uri="{FF2B5EF4-FFF2-40B4-BE49-F238E27FC236}">
                  <a16:creationId xmlns:a16="http://schemas.microsoft.com/office/drawing/2014/main" xmlns="" id="{FCFE04A5-C9A3-4AA9-8ADA-F1F8942D1E0D}"/>
                </a:ext>
              </a:extLst>
            </p:cNvPr>
            <p:cNvSpPr txBox="1"/>
            <p:nvPr/>
          </p:nvSpPr>
          <p:spPr>
            <a:xfrm>
              <a:off x="2399710" y="3353132"/>
              <a:ext cx="276038" cy="307777"/>
            </a:xfrm>
            <a:prstGeom prst="rect">
              <a:avLst/>
            </a:prstGeom>
            <a:noFill/>
          </p:spPr>
          <p:txBody>
            <a:bodyPr wrap="none" rtlCol="0">
              <a:spAutoFit/>
            </a:bodyPr>
            <a:lstStyle/>
            <a:p>
              <a:r>
                <a:rPr lang="en-US" sz="1400" dirty="0">
                  <a:highlight>
                    <a:srgbClr val="00FF00"/>
                  </a:highlight>
                </a:rPr>
                <a:t>4</a:t>
              </a:r>
            </a:p>
          </p:txBody>
        </p:sp>
        <p:sp>
          <p:nvSpPr>
            <p:cNvPr id="371" name="TextBox 370">
              <a:extLst>
                <a:ext uri="{FF2B5EF4-FFF2-40B4-BE49-F238E27FC236}">
                  <a16:creationId xmlns:a16="http://schemas.microsoft.com/office/drawing/2014/main" xmlns="" id="{C0FD640C-0FA9-40A6-845B-C5940ACD76A6}"/>
                </a:ext>
              </a:extLst>
            </p:cNvPr>
            <p:cNvSpPr txBox="1"/>
            <p:nvPr/>
          </p:nvSpPr>
          <p:spPr>
            <a:xfrm>
              <a:off x="4635857" y="3051686"/>
              <a:ext cx="450932" cy="320314"/>
            </a:xfrm>
            <a:prstGeom prst="rect">
              <a:avLst/>
            </a:prstGeom>
            <a:noFill/>
          </p:spPr>
          <p:txBody>
            <a:bodyPr wrap="none" rtlCol="0">
              <a:spAutoFit/>
            </a:bodyPr>
            <a:lstStyle/>
            <a:p>
              <a:r>
                <a:rPr lang="en-US" sz="1400" dirty="0">
                  <a:highlight>
                    <a:srgbClr val="FF7C80"/>
                  </a:highlight>
                </a:rPr>
                <a:t>165</a:t>
              </a:r>
            </a:p>
          </p:txBody>
        </p:sp>
        <p:sp>
          <p:nvSpPr>
            <p:cNvPr id="372" name="TextBox 371">
              <a:extLst>
                <a:ext uri="{FF2B5EF4-FFF2-40B4-BE49-F238E27FC236}">
                  <a16:creationId xmlns:a16="http://schemas.microsoft.com/office/drawing/2014/main" xmlns="" id="{EEA9C892-CDD7-4D20-94CE-B1D052DC5B01}"/>
                </a:ext>
              </a:extLst>
            </p:cNvPr>
            <p:cNvSpPr txBox="1"/>
            <p:nvPr/>
          </p:nvSpPr>
          <p:spPr>
            <a:xfrm>
              <a:off x="2119742" y="1875244"/>
              <a:ext cx="271316" cy="320314"/>
            </a:xfrm>
            <a:prstGeom prst="rect">
              <a:avLst/>
            </a:prstGeom>
            <a:noFill/>
          </p:spPr>
          <p:txBody>
            <a:bodyPr wrap="none" rtlCol="0">
              <a:spAutoFit/>
            </a:bodyPr>
            <a:lstStyle/>
            <a:p>
              <a:r>
                <a:rPr lang="en-US" sz="1400" dirty="0"/>
                <a:t>4</a:t>
              </a:r>
            </a:p>
          </p:txBody>
        </p:sp>
        <p:sp>
          <p:nvSpPr>
            <p:cNvPr id="373" name="TextBox 372">
              <a:extLst>
                <a:ext uri="{FF2B5EF4-FFF2-40B4-BE49-F238E27FC236}">
                  <a16:creationId xmlns:a16="http://schemas.microsoft.com/office/drawing/2014/main" xmlns="" id="{8029924A-5EFA-402C-AD01-108FBC39AC48}"/>
                </a:ext>
              </a:extLst>
            </p:cNvPr>
            <p:cNvSpPr txBox="1"/>
            <p:nvPr/>
          </p:nvSpPr>
          <p:spPr>
            <a:xfrm>
              <a:off x="3255117" y="3352506"/>
              <a:ext cx="367408" cy="307777"/>
            </a:xfrm>
            <a:prstGeom prst="rect">
              <a:avLst/>
            </a:prstGeom>
            <a:noFill/>
          </p:spPr>
          <p:txBody>
            <a:bodyPr wrap="none" rtlCol="0">
              <a:spAutoFit/>
            </a:bodyPr>
            <a:lstStyle/>
            <a:p>
              <a:r>
                <a:rPr lang="en-US" sz="1400" dirty="0">
                  <a:highlight>
                    <a:srgbClr val="00FFFF"/>
                  </a:highlight>
                </a:rPr>
                <a:t>10</a:t>
              </a:r>
            </a:p>
          </p:txBody>
        </p:sp>
        <p:sp>
          <p:nvSpPr>
            <p:cNvPr id="374" name="TextBox 373">
              <a:extLst>
                <a:ext uri="{FF2B5EF4-FFF2-40B4-BE49-F238E27FC236}">
                  <a16:creationId xmlns:a16="http://schemas.microsoft.com/office/drawing/2014/main" xmlns="" id="{5C2138A8-9EEF-4D0B-A25A-38F6CA9685A5}"/>
                </a:ext>
              </a:extLst>
            </p:cNvPr>
            <p:cNvSpPr txBox="1"/>
            <p:nvPr/>
          </p:nvSpPr>
          <p:spPr>
            <a:xfrm>
              <a:off x="2674175" y="4054957"/>
              <a:ext cx="367408" cy="307777"/>
            </a:xfrm>
            <a:prstGeom prst="rect">
              <a:avLst/>
            </a:prstGeom>
            <a:noFill/>
          </p:spPr>
          <p:txBody>
            <a:bodyPr wrap="none" rtlCol="0">
              <a:spAutoFit/>
            </a:bodyPr>
            <a:lstStyle/>
            <a:p>
              <a:r>
                <a:rPr lang="en-US" sz="1400" dirty="0">
                  <a:highlight>
                    <a:srgbClr val="FF7C80"/>
                  </a:highlight>
                </a:rPr>
                <a:t>76</a:t>
              </a:r>
            </a:p>
          </p:txBody>
        </p:sp>
        <p:sp>
          <p:nvSpPr>
            <p:cNvPr id="375" name="TextBox 374">
              <a:extLst>
                <a:ext uri="{FF2B5EF4-FFF2-40B4-BE49-F238E27FC236}">
                  <a16:creationId xmlns:a16="http://schemas.microsoft.com/office/drawing/2014/main" xmlns="" id="{D75885D7-E0AE-44AA-92A7-692F488E5A56}"/>
                </a:ext>
              </a:extLst>
            </p:cNvPr>
            <p:cNvSpPr txBox="1"/>
            <p:nvPr/>
          </p:nvSpPr>
          <p:spPr>
            <a:xfrm>
              <a:off x="3993764" y="4115281"/>
              <a:ext cx="458780" cy="307777"/>
            </a:xfrm>
            <a:prstGeom prst="rect">
              <a:avLst/>
            </a:prstGeom>
            <a:noFill/>
          </p:spPr>
          <p:txBody>
            <a:bodyPr wrap="none" rtlCol="0">
              <a:spAutoFit/>
            </a:bodyPr>
            <a:lstStyle/>
            <a:p>
              <a:r>
                <a:rPr lang="en-US" sz="1400" dirty="0">
                  <a:highlight>
                    <a:srgbClr val="FF7C80"/>
                  </a:highlight>
                </a:rPr>
                <a:t>150</a:t>
              </a:r>
            </a:p>
          </p:txBody>
        </p:sp>
        <p:sp>
          <p:nvSpPr>
            <p:cNvPr id="376" name="TextBox 375">
              <a:extLst>
                <a:ext uri="{FF2B5EF4-FFF2-40B4-BE49-F238E27FC236}">
                  <a16:creationId xmlns:a16="http://schemas.microsoft.com/office/drawing/2014/main" xmlns="" id="{32AD7E1B-9F29-4A53-B876-53975B82E409}"/>
                </a:ext>
              </a:extLst>
            </p:cNvPr>
            <p:cNvSpPr txBox="1"/>
            <p:nvPr/>
          </p:nvSpPr>
          <p:spPr>
            <a:xfrm>
              <a:off x="4546249" y="4699114"/>
              <a:ext cx="184731" cy="307777"/>
            </a:xfrm>
            <a:prstGeom prst="rect">
              <a:avLst/>
            </a:prstGeom>
            <a:noFill/>
          </p:spPr>
          <p:txBody>
            <a:bodyPr wrap="none" rtlCol="0">
              <a:spAutoFit/>
            </a:bodyPr>
            <a:lstStyle/>
            <a:p>
              <a:endParaRPr lang="en-US" sz="1400" dirty="0"/>
            </a:p>
          </p:txBody>
        </p:sp>
        <p:sp>
          <p:nvSpPr>
            <p:cNvPr id="377" name="Oval 376">
              <a:extLst>
                <a:ext uri="{FF2B5EF4-FFF2-40B4-BE49-F238E27FC236}">
                  <a16:creationId xmlns:a16="http://schemas.microsoft.com/office/drawing/2014/main" xmlns="" id="{5F7DAB73-76B1-4E4C-BC6C-0636AE8AE334}"/>
                </a:ext>
              </a:extLst>
            </p:cNvPr>
            <p:cNvSpPr/>
            <p:nvPr/>
          </p:nvSpPr>
          <p:spPr>
            <a:xfrm>
              <a:off x="3405636" y="4534475"/>
              <a:ext cx="280219" cy="294968"/>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78" name="TextBox 377">
              <a:extLst>
                <a:ext uri="{FF2B5EF4-FFF2-40B4-BE49-F238E27FC236}">
                  <a16:creationId xmlns:a16="http://schemas.microsoft.com/office/drawing/2014/main" xmlns="" id="{4280BE34-234C-4652-A1A7-33ED039829DB}"/>
                </a:ext>
              </a:extLst>
            </p:cNvPr>
            <p:cNvSpPr txBox="1"/>
            <p:nvPr/>
          </p:nvSpPr>
          <p:spPr>
            <a:xfrm>
              <a:off x="3270267" y="4284819"/>
              <a:ext cx="288862" cy="338554"/>
            </a:xfrm>
            <a:prstGeom prst="rect">
              <a:avLst/>
            </a:prstGeom>
            <a:noFill/>
          </p:spPr>
          <p:txBody>
            <a:bodyPr wrap="none" rtlCol="0">
              <a:spAutoFit/>
            </a:bodyPr>
            <a:lstStyle/>
            <a:p>
              <a:r>
                <a:rPr lang="en-US" sz="1600" dirty="0">
                  <a:highlight>
                    <a:srgbClr val="FF7C80"/>
                  </a:highlight>
                </a:rPr>
                <a:t>4</a:t>
              </a:r>
            </a:p>
          </p:txBody>
        </p:sp>
        <p:sp>
          <p:nvSpPr>
            <p:cNvPr id="379" name="Oval 378">
              <a:extLst>
                <a:ext uri="{FF2B5EF4-FFF2-40B4-BE49-F238E27FC236}">
                  <a16:creationId xmlns:a16="http://schemas.microsoft.com/office/drawing/2014/main" xmlns="" id="{A21BEB61-5F5D-4D17-A1EE-F237D68E5DE5}"/>
                </a:ext>
              </a:extLst>
            </p:cNvPr>
            <p:cNvSpPr/>
            <p:nvPr/>
          </p:nvSpPr>
          <p:spPr>
            <a:xfrm>
              <a:off x="4467507" y="3725582"/>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80" name="TextBox 379">
              <a:extLst>
                <a:ext uri="{FF2B5EF4-FFF2-40B4-BE49-F238E27FC236}">
                  <a16:creationId xmlns:a16="http://schemas.microsoft.com/office/drawing/2014/main" xmlns="" id="{BF343322-2996-43B1-AB8A-0E17033C1FA0}"/>
                </a:ext>
              </a:extLst>
            </p:cNvPr>
            <p:cNvSpPr txBox="1"/>
            <p:nvPr/>
          </p:nvSpPr>
          <p:spPr>
            <a:xfrm>
              <a:off x="4699016" y="3698730"/>
              <a:ext cx="458780" cy="307777"/>
            </a:xfrm>
            <a:prstGeom prst="rect">
              <a:avLst/>
            </a:prstGeom>
            <a:noFill/>
          </p:spPr>
          <p:txBody>
            <a:bodyPr wrap="none" rtlCol="0">
              <a:spAutoFit/>
            </a:bodyPr>
            <a:lstStyle/>
            <a:p>
              <a:r>
                <a:rPr lang="en-US" sz="1400" dirty="0">
                  <a:highlight>
                    <a:srgbClr val="FF7C80"/>
                  </a:highlight>
                </a:rPr>
                <a:t>240</a:t>
              </a:r>
            </a:p>
          </p:txBody>
        </p:sp>
        <p:sp>
          <p:nvSpPr>
            <p:cNvPr id="381" name="TextBox 380">
              <a:extLst>
                <a:ext uri="{FF2B5EF4-FFF2-40B4-BE49-F238E27FC236}">
                  <a16:creationId xmlns:a16="http://schemas.microsoft.com/office/drawing/2014/main" xmlns="" id="{FB7A1A0F-83C2-41D0-BD6E-0A403D533A01}"/>
                </a:ext>
              </a:extLst>
            </p:cNvPr>
            <p:cNvSpPr txBox="1"/>
            <p:nvPr/>
          </p:nvSpPr>
          <p:spPr>
            <a:xfrm>
              <a:off x="1592567" y="1138983"/>
              <a:ext cx="3678251" cy="369332"/>
            </a:xfrm>
            <a:prstGeom prst="rect">
              <a:avLst/>
            </a:prstGeom>
            <a:noFill/>
          </p:spPr>
          <p:txBody>
            <a:bodyPr wrap="none" rtlCol="0">
              <a:spAutoFit/>
            </a:bodyPr>
            <a:lstStyle/>
            <a:p>
              <a:r>
                <a:rPr lang="en-US" b="1" dirty="0"/>
                <a:t>Update neighbor list for selected cell</a:t>
              </a:r>
            </a:p>
          </p:txBody>
        </p:sp>
      </p:grpSp>
      <p:cxnSp>
        <p:nvCxnSpPr>
          <p:cNvPr id="382" name="Straight Connector 381">
            <a:extLst>
              <a:ext uri="{FF2B5EF4-FFF2-40B4-BE49-F238E27FC236}">
                <a16:creationId xmlns:a16="http://schemas.microsoft.com/office/drawing/2014/main" xmlns="" id="{6F54AD89-9EE7-4855-89A9-34B4D0B9B00E}"/>
              </a:ext>
            </a:extLst>
          </p:cNvPr>
          <p:cNvCxnSpPr>
            <a:cxnSpLocks/>
            <a:stCxn id="355" idx="5"/>
            <a:endCxn id="375" idx="2"/>
          </p:cNvCxnSpPr>
          <p:nvPr/>
        </p:nvCxnSpPr>
        <p:spPr>
          <a:xfrm>
            <a:off x="3950039" y="3516762"/>
            <a:ext cx="584651" cy="627405"/>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383" name="Straight Connector 382">
            <a:extLst>
              <a:ext uri="{FF2B5EF4-FFF2-40B4-BE49-F238E27FC236}">
                <a16:creationId xmlns:a16="http://schemas.microsoft.com/office/drawing/2014/main" xmlns="" id="{DBA7329A-758F-4B96-A122-044D1E3AB35B}"/>
              </a:ext>
            </a:extLst>
          </p:cNvPr>
          <p:cNvCxnSpPr>
            <a:cxnSpLocks/>
            <a:stCxn id="355" idx="4"/>
            <a:endCxn id="377" idx="0"/>
          </p:cNvCxnSpPr>
          <p:nvPr/>
        </p:nvCxnSpPr>
        <p:spPr>
          <a:xfrm flipH="1">
            <a:off x="3845491" y="3558268"/>
            <a:ext cx="3751" cy="692956"/>
          </a:xfrm>
          <a:prstGeom prst="line">
            <a:avLst/>
          </a:prstGeom>
          <a:ln w="28575">
            <a:solidFill>
              <a:srgbClr val="FF9900"/>
            </a:solidFill>
          </a:ln>
        </p:spPr>
        <p:style>
          <a:lnRef idx="2">
            <a:schemeClr val="accent6"/>
          </a:lnRef>
          <a:fillRef idx="0">
            <a:schemeClr val="accent6"/>
          </a:fillRef>
          <a:effectRef idx="1">
            <a:schemeClr val="accent6"/>
          </a:effectRef>
          <a:fontRef idx="minor">
            <a:schemeClr val="tx1"/>
          </a:fontRef>
        </p:style>
      </p:cxnSp>
      <p:cxnSp>
        <p:nvCxnSpPr>
          <p:cNvPr id="384" name="Straight Connector 383">
            <a:extLst>
              <a:ext uri="{FF2B5EF4-FFF2-40B4-BE49-F238E27FC236}">
                <a16:creationId xmlns:a16="http://schemas.microsoft.com/office/drawing/2014/main" xmlns="" id="{03D98532-51A8-4073-B191-4E1E572D1AD1}"/>
              </a:ext>
            </a:extLst>
          </p:cNvPr>
          <p:cNvCxnSpPr>
            <a:cxnSpLocks/>
            <a:stCxn id="355" idx="3"/>
            <a:endCxn id="374" idx="2"/>
          </p:cNvCxnSpPr>
          <p:nvPr/>
        </p:nvCxnSpPr>
        <p:spPr>
          <a:xfrm flipH="1">
            <a:off x="3145653" y="3516762"/>
            <a:ext cx="602792" cy="569442"/>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385" name="Straight Connector 384">
            <a:extLst>
              <a:ext uri="{FF2B5EF4-FFF2-40B4-BE49-F238E27FC236}">
                <a16:creationId xmlns:a16="http://schemas.microsoft.com/office/drawing/2014/main" xmlns="" id="{93B20368-C37E-4E84-95A7-D81EE522B80E}"/>
              </a:ext>
            </a:extLst>
          </p:cNvPr>
          <p:cNvCxnSpPr>
            <a:cxnSpLocks/>
            <a:endCxn id="379" idx="3"/>
          </p:cNvCxnSpPr>
          <p:nvPr/>
        </p:nvCxnSpPr>
        <p:spPr>
          <a:xfrm>
            <a:off x="3954125" y="3546566"/>
            <a:ext cx="870921" cy="169341"/>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386" name="Straight Connector 385">
            <a:extLst>
              <a:ext uri="{FF2B5EF4-FFF2-40B4-BE49-F238E27FC236}">
                <a16:creationId xmlns:a16="http://schemas.microsoft.com/office/drawing/2014/main" xmlns="" id="{36F8B4A7-6D54-47E8-BA3A-F6014F833FD3}"/>
              </a:ext>
            </a:extLst>
          </p:cNvPr>
          <p:cNvCxnSpPr>
            <a:cxnSpLocks/>
            <a:stCxn id="355" idx="7"/>
            <a:endCxn id="360" idx="1"/>
          </p:cNvCxnSpPr>
          <p:nvPr/>
        </p:nvCxnSpPr>
        <p:spPr>
          <a:xfrm flipV="1">
            <a:off x="3950039" y="3065995"/>
            <a:ext cx="916285" cy="250356"/>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387" name="Straight Connector 386">
            <a:extLst>
              <a:ext uri="{FF2B5EF4-FFF2-40B4-BE49-F238E27FC236}">
                <a16:creationId xmlns:a16="http://schemas.microsoft.com/office/drawing/2014/main" xmlns="" id="{172FB491-E132-4A84-9E2F-EFECDE15B537}"/>
              </a:ext>
            </a:extLst>
          </p:cNvPr>
          <p:cNvCxnSpPr>
            <a:cxnSpLocks/>
            <a:stCxn id="355" idx="7"/>
            <a:endCxn id="354" idx="3"/>
          </p:cNvCxnSpPr>
          <p:nvPr/>
        </p:nvCxnSpPr>
        <p:spPr>
          <a:xfrm flipV="1">
            <a:off x="3950039" y="2171216"/>
            <a:ext cx="1201381" cy="1145135"/>
          </a:xfrm>
          <a:prstGeom prst="line">
            <a:avLst/>
          </a:prstGeom>
          <a:ln w="28575">
            <a:solidFill>
              <a:srgbClr val="FF0000"/>
            </a:solidFill>
          </a:ln>
        </p:spPr>
        <p:style>
          <a:lnRef idx="2">
            <a:schemeClr val="accent6"/>
          </a:lnRef>
          <a:fillRef idx="0">
            <a:schemeClr val="accent6"/>
          </a:fillRef>
          <a:effectRef idx="1">
            <a:schemeClr val="accent6"/>
          </a:effectRef>
          <a:fontRef idx="minor">
            <a:schemeClr val="tx1"/>
          </a:fontRef>
        </p:style>
      </p:cxnSp>
      <p:cxnSp>
        <p:nvCxnSpPr>
          <p:cNvPr id="388" name="Straight Connector 387">
            <a:extLst>
              <a:ext uri="{FF2B5EF4-FFF2-40B4-BE49-F238E27FC236}">
                <a16:creationId xmlns:a16="http://schemas.microsoft.com/office/drawing/2014/main" xmlns="" id="{64ECEDCF-3949-48EE-AC20-6FCFF6DDC93D}"/>
              </a:ext>
            </a:extLst>
          </p:cNvPr>
          <p:cNvCxnSpPr>
            <a:cxnSpLocks/>
            <a:stCxn id="373" idx="2"/>
            <a:endCxn id="364" idx="6"/>
          </p:cNvCxnSpPr>
          <p:nvPr/>
        </p:nvCxnSpPr>
        <p:spPr>
          <a:xfrm flipH="1">
            <a:off x="2903923" y="3411246"/>
            <a:ext cx="832783" cy="72324"/>
          </a:xfrm>
          <a:prstGeom prst="line">
            <a:avLst/>
          </a:prstGeom>
          <a:ln w="28575">
            <a:solidFill>
              <a:srgbClr val="FF9900"/>
            </a:solidFill>
          </a:ln>
        </p:spPr>
        <p:style>
          <a:lnRef idx="2">
            <a:schemeClr val="accent6"/>
          </a:lnRef>
          <a:fillRef idx="0">
            <a:schemeClr val="accent6"/>
          </a:fillRef>
          <a:effectRef idx="1">
            <a:schemeClr val="accent6"/>
          </a:effectRef>
          <a:fontRef idx="minor">
            <a:schemeClr val="tx1"/>
          </a:fontRef>
        </p:style>
      </p:cxnSp>
      <p:grpSp>
        <p:nvGrpSpPr>
          <p:cNvPr id="389" name="Group 388">
            <a:extLst>
              <a:ext uri="{FF2B5EF4-FFF2-40B4-BE49-F238E27FC236}">
                <a16:creationId xmlns:a16="http://schemas.microsoft.com/office/drawing/2014/main" xmlns="" id="{CC8E78AF-B4E7-4DFD-BC43-411B916C3820}"/>
              </a:ext>
            </a:extLst>
          </p:cNvPr>
          <p:cNvGrpSpPr/>
          <p:nvPr/>
        </p:nvGrpSpPr>
        <p:grpSpPr>
          <a:xfrm>
            <a:off x="6356554" y="1014714"/>
            <a:ext cx="5337336" cy="3852077"/>
            <a:chOff x="255626" y="1154814"/>
            <a:chExt cx="5412658" cy="4055402"/>
          </a:xfrm>
        </p:grpSpPr>
        <p:sp>
          <p:nvSpPr>
            <p:cNvPr id="390" name="Oval 389">
              <a:extLst>
                <a:ext uri="{FF2B5EF4-FFF2-40B4-BE49-F238E27FC236}">
                  <a16:creationId xmlns:a16="http://schemas.microsoft.com/office/drawing/2014/main" xmlns="" id="{EF33FA73-0CDE-42A0-A4C9-B9065CCAC6DA}"/>
                </a:ext>
              </a:extLst>
            </p:cNvPr>
            <p:cNvSpPr/>
            <p:nvPr/>
          </p:nvSpPr>
          <p:spPr>
            <a:xfrm>
              <a:off x="2276155" y="211305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1" name="Oval 390">
              <a:extLst>
                <a:ext uri="{FF2B5EF4-FFF2-40B4-BE49-F238E27FC236}">
                  <a16:creationId xmlns:a16="http://schemas.microsoft.com/office/drawing/2014/main" xmlns="" id="{10B339B4-C5C1-4B2A-8A02-52C639321324}"/>
                </a:ext>
              </a:extLst>
            </p:cNvPr>
            <p:cNvSpPr/>
            <p:nvPr/>
          </p:nvSpPr>
          <p:spPr>
            <a:xfrm>
              <a:off x="4788297" y="2117971"/>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2" name="Oval 391">
              <a:extLst>
                <a:ext uri="{FF2B5EF4-FFF2-40B4-BE49-F238E27FC236}">
                  <a16:creationId xmlns:a16="http://schemas.microsoft.com/office/drawing/2014/main" xmlns="" id="{B0543C2A-5145-4EE6-B157-F5010A5B153A}"/>
                </a:ext>
              </a:extLst>
            </p:cNvPr>
            <p:cNvSpPr/>
            <p:nvPr/>
          </p:nvSpPr>
          <p:spPr>
            <a:xfrm>
              <a:off x="3409322" y="3518326"/>
              <a:ext cx="280219" cy="294968"/>
            </a:xfrm>
            <a:prstGeom prst="ellipse">
              <a:avLst/>
            </a:prstGeom>
            <a:solidFill>
              <a:srgbClr val="66FFFF"/>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3" name="Oval 392">
              <a:extLst>
                <a:ext uri="{FF2B5EF4-FFF2-40B4-BE49-F238E27FC236}">
                  <a16:creationId xmlns:a16="http://schemas.microsoft.com/office/drawing/2014/main" xmlns="" id="{9A94330B-866F-49EE-94DE-FCEE59D7EA52}"/>
                </a:ext>
              </a:extLst>
            </p:cNvPr>
            <p:cNvSpPr/>
            <p:nvPr/>
          </p:nvSpPr>
          <p:spPr>
            <a:xfrm>
              <a:off x="1848450" y="316436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4" name="Oval 393">
              <a:extLst>
                <a:ext uri="{FF2B5EF4-FFF2-40B4-BE49-F238E27FC236}">
                  <a16:creationId xmlns:a16="http://schemas.microsoft.com/office/drawing/2014/main" xmlns="" id="{C7D8B63A-247E-4D54-BB98-4DC286E48CEC}"/>
                </a:ext>
              </a:extLst>
            </p:cNvPr>
            <p:cNvSpPr/>
            <p:nvPr/>
          </p:nvSpPr>
          <p:spPr>
            <a:xfrm>
              <a:off x="677185" y="2191712"/>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5" name="Oval 394">
              <a:extLst>
                <a:ext uri="{FF2B5EF4-FFF2-40B4-BE49-F238E27FC236}">
                  <a16:creationId xmlns:a16="http://schemas.microsoft.com/office/drawing/2014/main" xmlns="" id="{EBADA694-A87B-46DC-944B-2B44EAB43DB3}"/>
                </a:ext>
              </a:extLst>
            </p:cNvPr>
            <p:cNvSpPr/>
            <p:nvPr/>
          </p:nvSpPr>
          <p:spPr>
            <a:xfrm>
              <a:off x="2583414" y="4251570"/>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6" name="Oval 395">
              <a:extLst>
                <a:ext uri="{FF2B5EF4-FFF2-40B4-BE49-F238E27FC236}">
                  <a16:creationId xmlns:a16="http://schemas.microsoft.com/office/drawing/2014/main" xmlns="" id="{FF11B56C-8DF3-4C9D-BC07-E6FCA31DAFBA}"/>
                </a:ext>
              </a:extLst>
            </p:cNvPr>
            <p:cNvSpPr/>
            <p:nvPr/>
          </p:nvSpPr>
          <p:spPr>
            <a:xfrm>
              <a:off x="3234799" y="2265455"/>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7" name="Oval 396">
              <a:extLst>
                <a:ext uri="{FF2B5EF4-FFF2-40B4-BE49-F238E27FC236}">
                  <a16:creationId xmlns:a16="http://schemas.microsoft.com/office/drawing/2014/main" xmlns="" id="{C46BC1EB-644E-44E7-8988-F5CE0EA561C1}"/>
                </a:ext>
              </a:extLst>
            </p:cNvPr>
            <p:cNvSpPr/>
            <p:nvPr/>
          </p:nvSpPr>
          <p:spPr>
            <a:xfrm>
              <a:off x="4508078" y="3257772"/>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8" name="Oval 397">
              <a:extLst>
                <a:ext uri="{FF2B5EF4-FFF2-40B4-BE49-F238E27FC236}">
                  <a16:creationId xmlns:a16="http://schemas.microsoft.com/office/drawing/2014/main" xmlns="" id="{A5B5BB87-089D-4638-9B73-30625C7A59CA}"/>
                </a:ext>
              </a:extLst>
            </p:cNvPr>
            <p:cNvSpPr/>
            <p:nvPr/>
          </p:nvSpPr>
          <p:spPr>
            <a:xfrm>
              <a:off x="4227859" y="4325311"/>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99" name="Oval 398">
              <a:extLst>
                <a:ext uri="{FF2B5EF4-FFF2-40B4-BE49-F238E27FC236}">
                  <a16:creationId xmlns:a16="http://schemas.microsoft.com/office/drawing/2014/main" xmlns="" id="{926972B9-4927-40C5-A977-6847D6BE9A58}"/>
                </a:ext>
              </a:extLst>
            </p:cNvPr>
            <p:cNvSpPr/>
            <p:nvPr/>
          </p:nvSpPr>
          <p:spPr>
            <a:xfrm>
              <a:off x="1050811" y="4104086"/>
              <a:ext cx="280219" cy="29496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00" name="Rectangle 399">
              <a:extLst>
                <a:ext uri="{FF2B5EF4-FFF2-40B4-BE49-F238E27FC236}">
                  <a16:creationId xmlns:a16="http://schemas.microsoft.com/office/drawing/2014/main" xmlns="" id="{AC505AA2-56FF-4BD1-B044-733D31E58858}"/>
                </a:ext>
              </a:extLst>
            </p:cNvPr>
            <p:cNvSpPr/>
            <p:nvPr/>
          </p:nvSpPr>
          <p:spPr>
            <a:xfrm>
              <a:off x="255626" y="1523119"/>
              <a:ext cx="5412658" cy="3687097"/>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1" name="Oval 400">
              <a:extLst>
                <a:ext uri="{FF2B5EF4-FFF2-40B4-BE49-F238E27FC236}">
                  <a16:creationId xmlns:a16="http://schemas.microsoft.com/office/drawing/2014/main" xmlns="" id="{AB94BC47-2ED3-47AA-A2A1-4B2CC0022C12}"/>
                </a:ext>
              </a:extLst>
            </p:cNvPr>
            <p:cNvSpPr/>
            <p:nvPr/>
          </p:nvSpPr>
          <p:spPr>
            <a:xfrm>
              <a:off x="2340065" y="3588068"/>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02" name="TextBox 401">
              <a:extLst>
                <a:ext uri="{FF2B5EF4-FFF2-40B4-BE49-F238E27FC236}">
                  <a16:creationId xmlns:a16="http://schemas.microsoft.com/office/drawing/2014/main" xmlns="" id="{65CE69EE-F552-4330-9F97-E018BAC95A51}"/>
                </a:ext>
              </a:extLst>
            </p:cNvPr>
            <p:cNvSpPr txBox="1"/>
            <p:nvPr/>
          </p:nvSpPr>
          <p:spPr>
            <a:xfrm>
              <a:off x="766270" y="1945273"/>
              <a:ext cx="276038" cy="307777"/>
            </a:xfrm>
            <a:prstGeom prst="rect">
              <a:avLst/>
            </a:prstGeom>
            <a:noFill/>
          </p:spPr>
          <p:txBody>
            <a:bodyPr wrap="none" rtlCol="0">
              <a:spAutoFit/>
            </a:bodyPr>
            <a:lstStyle/>
            <a:p>
              <a:r>
                <a:rPr lang="en-US" sz="1400" dirty="0"/>
                <a:t>1</a:t>
              </a:r>
            </a:p>
          </p:txBody>
        </p:sp>
        <p:sp>
          <p:nvSpPr>
            <p:cNvPr id="403" name="TextBox 402">
              <a:extLst>
                <a:ext uri="{FF2B5EF4-FFF2-40B4-BE49-F238E27FC236}">
                  <a16:creationId xmlns:a16="http://schemas.microsoft.com/office/drawing/2014/main" xmlns="" id="{C456CF30-93A0-4585-9992-5883B8E4E975}"/>
                </a:ext>
              </a:extLst>
            </p:cNvPr>
            <p:cNvSpPr txBox="1"/>
            <p:nvPr/>
          </p:nvSpPr>
          <p:spPr>
            <a:xfrm>
              <a:off x="3280077" y="2029133"/>
              <a:ext cx="367408" cy="307777"/>
            </a:xfrm>
            <a:prstGeom prst="rect">
              <a:avLst/>
            </a:prstGeom>
            <a:noFill/>
          </p:spPr>
          <p:txBody>
            <a:bodyPr wrap="none" rtlCol="0">
              <a:spAutoFit/>
            </a:bodyPr>
            <a:lstStyle/>
            <a:p>
              <a:r>
                <a:rPr lang="en-US" sz="1400" dirty="0"/>
                <a:t>21</a:t>
              </a:r>
            </a:p>
          </p:txBody>
        </p:sp>
        <p:sp>
          <p:nvSpPr>
            <p:cNvPr id="404" name="TextBox 403">
              <a:extLst>
                <a:ext uri="{FF2B5EF4-FFF2-40B4-BE49-F238E27FC236}">
                  <a16:creationId xmlns:a16="http://schemas.microsoft.com/office/drawing/2014/main" xmlns="" id="{70CD7CE6-AF1D-45CF-9F65-7017097883BE}"/>
                </a:ext>
              </a:extLst>
            </p:cNvPr>
            <p:cNvSpPr txBox="1"/>
            <p:nvPr/>
          </p:nvSpPr>
          <p:spPr>
            <a:xfrm>
              <a:off x="4884812" y="1911493"/>
              <a:ext cx="367408" cy="307777"/>
            </a:xfrm>
            <a:prstGeom prst="rect">
              <a:avLst/>
            </a:prstGeom>
            <a:noFill/>
          </p:spPr>
          <p:txBody>
            <a:bodyPr wrap="none" rtlCol="0">
              <a:spAutoFit/>
            </a:bodyPr>
            <a:lstStyle/>
            <a:p>
              <a:r>
                <a:rPr lang="en-US" sz="1400" dirty="0">
                  <a:highlight>
                    <a:srgbClr val="FF00FF"/>
                  </a:highlight>
                </a:rPr>
                <a:t>20</a:t>
              </a:r>
            </a:p>
          </p:txBody>
        </p:sp>
        <p:sp>
          <p:nvSpPr>
            <p:cNvPr id="405" name="TextBox 404">
              <a:extLst>
                <a:ext uri="{FF2B5EF4-FFF2-40B4-BE49-F238E27FC236}">
                  <a16:creationId xmlns:a16="http://schemas.microsoft.com/office/drawing/2014/main" xmlns="" id="{5C027C95-D356-4B90-978E-CBC4019EEE74}"/>
                </a:ext>
              </a:extLst>
            </p:cNvPr>
            <p:cNvSpPr txBox="1"/>
            <p:nvPr/>
          </p:nvSpPr>
          <p:spPr>
            <a:xfrm>
              <a:off x="1891012" y="2933315"/>
              <a:ext cx="372593" cy="324022"/>
            </a:xfrm>
            <a:prstGeom prst="rect">
              <a:avLst/>
            </a:prstGeom>
            <a:noFill/>
          </p:spPr>
          <p:txBody>
            <a:bodyPr wrap="none" rtlCol="0">
              <a:spAutoFit/>
            </a:bodyPr>
            <a:lstStyle/>
            <a:p>
              <a:r>
                <a:rPr lang="en-US" sz="1400" dirty="0">
                  <a:highlight>
                    <a:srgbClr val="FF00FF"/>
                  </a:highlight>
                </a:rPr>
                <a:t>65</a:t>
              </a:r>
            </a:p>
          </p:txBody>
        </p:sp>
        <p:sp>
          <p:nvSpPr>
            <p:cNvPr id="406" name="TextBox 405">
              <a:extLst>
                <a:ext uri="{FF2B5EF4-FFF2-40B4-BE49-F238E27FC236}">
                  <a16:creationId xmlns:a16="http://schemas.microsoft.com/office/drawing/2014/main" xmlns="" id="{B9213562-8453-4CB9-80B7-A8816AC68702}"/>
                </a:ext>
              </a:extLst>
            </p:cNvPr>
            <p:cNvSpPr txBox="1"/>
            <p:nvPr/>
          </p:nvSpPr>
          <p:spPr>
            <a:xfrm>
              <a:off x="986550" y="3865647"/>
              <a:ext cx="458780" cy="307777"/>
            </a:xfrm>
            <a:prstGeom prst="rect">
              <a:avLst/>
            </a:prstGeom>
            <a:noFill/>
          </p:spPr>
          <p:txBody>
            <a:bodyPr wrap="none" rtlCol="0">
              <a:spAutoFit/>
            </a:bodyPr>
            <a:lstStyle/>
            <a:p>
              <a:r>
                <a:rPr lang="en-US" sz="1400" dirty="0"/>
                <a:t>149</a:t>
              </a:r>
            </a:p>
          </p:txBody>
        </p:sp>
        <p:sp>
          <p:nvSpPr>
            <p:cNvPr id="407" name="TextBox 406">
              <a:extLst>
                <a:ext uri="{FF2B5EF4-FFF2-40B4-BE49-F238E27FC236}">
                  <a16:creationId xmlns:a16="http://schemas.microsoft.com/office/drawing/2014/main" xmlns="" id="{1C1470CB-215D-4369-A6CC-9F67C9053637}"/>
                </a:ext>
              </a:extLst>
            </p:cNvPr>
            <p:cNvSpPr txBox="1"/>
            <p:nvPr/>
          </p:nvSpPr>
          <p:spPr>
            <a:xfrm>
              <a:off x="2399710" y="3353132"/>
              <a:ext cx="367408" cy="307777"/>
            </a:xfrm>
            <a:prstGeom prst="rect">
              <a:avLst/>
            </a:prstGeom>
            <a:noFill/>
          </p:spPr>
          <p:txBody>
            <a:bodyPr wrap="none" rtlCol="0">
              <a:spAutoFit/>
            </a:bodyPr>
            <a:lstStyle/>
            <a:p>
              <a:r>
                <a:rPr lang="en-US" sz="1400" dirty="0">
                  <a:highlight>
                    <a:srgbClr val="FF00FF"/>
                  </a:highlight>
                </a:rPr>
                <a:t>30</a:t>
              </a:r>
            </a:p>
          </p:txBody>
        </p:sp>
        <p:sp>
          <p:nvSpPr>
            <p:cNvPr id="408" name="TextBox 407">
              <a:extLst>
                <a:ext uri="{FF2B5EF4-FFF2-40B4-BE49-F238E27FC236}">
                  <a16:creationId xmlns:a16="http://schemas.microsoft.com/office/drawing/2014/main" xmlns="" id="{C338F4F5-B293-4FC2-BE30-3A6645136EEE}"/>
                </a:ext>
              </a:extLst>
            </p:cNvPr>
            <p:cNvSpPr txBox="1"/>
            <p:nvPr/>
          </p:nvSpPr>
          <p:spPr>
            <a:xfrm>
              <a:off x="4635857" y="3051686"/>
              <a:ext cx="465254" cy="324022"/>
            </a:xfrm>
            <a:prstGeom prst="rect">
              <a:avLst/>
            </a:prstGeom>
            <a:noFill/>
          </p:spPr>
          <p:txBody>
            <a:bodyPr wrap="none" rtlCol="0">
              <a:spAutoFit/>
            </a:bodyPr>
            <a:lstStyle/>
            <a:p>
              <a:r>
                <a:rPr lang="en-US" sz="1400" dirty="0"/>
                <a:t>165</a:t>
              </a:r>
            </a:p>
          </p:txBody>
        </p:sp>
        <p:sp>
          <p:nvSpPr>
            <p:cNvPr id="409" name="TextBox 408">
              <a:extLst>
                <a:ext uri="{FF2B5EF4-FFF2-40B4-BE49-F238E27FC236}">
                  <a16:creationId xmlns:a16="http://schemas.microsoft.com/office/drawing/2014/main" xmlns="" id="{D695D302-D330-41EF-A40B-3A8CDD60FBC2}"/>
                </a:ext>
              </a:extLst>
            </p:cNvPr>
            <p:cNvSpPr txBox="1"/>
            <p:nvPr/>
          </p:nvSpPr>
          <p:spPr>
            <a:xfrm>
              <a:off x="2119742" y="1875244"/>
              <a:ext cx="372593" cy="324022"/>
            </a:xfrm>
            <a:prstGeom prst="rect">
              <a:avLst/>
            </a:prstGeom>
            <a:noFill/>
          </p:spPr>
          <p:txBody>
            <a:bodyPr wrap="none" rtlCol="0">
              <a:spAutoFit/>
            </a:bodyPr>
            <a:lstStyle/>
            <a:p>
              <a:r>
                <a:rPr lang="en-US" sz="1400" dirty="0">
                  <a:highlight>
                    <a:srgbClr val="FF00FF"/>
                  </a:highlight>
                </a:rPr>
                <a:t>12</a:t>
              </a:r>
            </a:p>
          </p:txBody>
        </p:sp>
        <p:sp>
          <p:nvSpPr>
            <p:cNvPr id="410" name="TextBox 409">
              <a:extLst>
                <a:ext uri="{FF2B5EF4-FFF2-40B4-BE49-F238E27FC236}">
                  <a16:creationId xmlns:a16="http://schemas.microsoft.com/office/drawing/2014/main" xmlns="" id="{53858273-525C-40F0-903B-995233EE4106}"/>
                </a:ext>
              </a:extLst>
            </p:cNvPr>
            <p:cNvSpPr txBox="1"/>
            <p:nvPr/>
          </p:nvSpPr>
          <p:spPr>
            <a:xfrm>
              <a:off x="3255117" y="3352506"/>
              <a:ext cx="367408" cy="307777"/>
            </a:xfrm>
            <a:prstGeom prst="rect">
              <a:avLst/>
            </a:prstGeom>
            <a:noFill/>
          </p:spPr>
          <p:txBody>
            <a:bodyPr wrap="none" rtlCol="0">
              <a:spAutoFit/>
            </a:bodyPr>
            <a:lstStyle/>
            <a:p>
              <a:r>
                <a:rPr lang="en-US" sz="1400" dirty="0">
                  <a:highlight>
                    <a:srgbClr val="00FFFF"/>
                  </a:highlight>
                </a:rPr>
                <a:t>10</a:t>
              </a:r>
            </a:p>
          </p:txBody>
        </p:sp>
        <p:sp>
          <p:nvSpPr>
            <p:cNvPr id="411" name="TextBox 410">
              <a:extLst>
                <a:ext uri="{FF2B5EF4-FFF2-40B4-BE49-F238E27FC236}">
                  <a16:creationId xmlns:a16="http://schemas.microsoft.com/office/drawing/2014/main" xmlns="" id="{C1FAC2A1-F2D9-4495-A199-AFA61284255D}"/>
                </a:ext>
              </a:extLst>
            </p:cNvPr>
            <p:cNvSpPr txBox="1"/>
            <p:nvPr/>
          </p:nvSpPr>
          <p:spPr>
            <a:xfrm>
              <a:off x="2674175" y="4054957"/>
              <a:ext cx="367408" cy="307777"/>
            </a:xfrm>
            <a:prstGeom prst="rect">
              <a:avLst/>
            </a:prstGeom>
            <a:noFill/>
          </p:spPr>
          <p:txBody>
            <a:bodyPr wrap="none" rtlCol="0">
              <a:spAutoFit/>
            </a:bodyPr>
            <a:lstStyle/>
            <a:p>
              <a:r>
                <a:rPr lang="en-US" sz="1400" dirty="0"/>
                <a:t>76</a:t>
              </a:r>
            </a:p>
          </p:txBody>
        </p:sp>
        <p:sp>
          <p:nvSpPr>
            <p:cNvPr id="412" name="TextBox 411">
              <a:extLst>
                <a:ext uri="{FF2B5EF4-FFF2-40B4-BE49-F238E27FC236}">
                  <a16:creationId xmlns:a16="http://schemas.microsoft.com/office/drawing/2014/main" xmlns="" id="{181B3BF9-A91D-437A-9350-4AE0FD888248}"/>
                </a:ext>
              </a:extLst>
            </p:cNvPr>
            <p:cNvSpPr txBox="1"/>
            <p:nvPr/>
          </p:nvSpPr>
          <p:spPr>
            <a:xfrm>
              <a:off x="4085142" y="4054896"/>
              <a:ext cx="465254" cy="324022"/>
            </a:xfrm>
            <a:prstGeom prst="rect">
              <a:avLst/>
            </a:prstGeom>
            <a:noFill/>
          </p:spPr>
          <p:txBody>
            <a:bodyPr wrap="none" rtlCol="0">
              <a:spAutoFit/>
            </a:bodyPr>
            <a:lstStyle/>
            <a:p>
              <a:r>
                <a:rPr lang="en-US" sz="1400" dirty="0"/>
                <a:t>150</a:t>
              </a:r>
            </a:p>
          </p:txBody>
        </p:sp>
        <p:sp>
          <p:nvSpPr>
            <p:cNvPr id="413" name="TextBox 412">
              <a:extLst>
                <a:ext uri="{FF2B5EF4-FFF2-40B4-BE49-F238E27FC236}">
                  <a16:creationId xmlns:a16="http://schemas.microsoft.com/office/drawing/2014/main" xmlns="" id="{64D7E66B-CA1C-4FD9-B3F9-1D02C33C2960}"/>
                </a:ext>
              </a:extLst>
            </p:cNvPr>
            <p:cNvSpPr txBox="1"/>
            <p:nvPr/>
          </p:nvSpPr>
          <p:spPr>
            <a:xfrm>
              <a:off x="4546249" y="4699114"/>
              <a:ext cx="184731" cy="307777"/>
            </a:xfrm>
            <a:prstGeom prst="rect">
              <a:avLst/>
            </a:prstGeom>
            <a:noFill/>
          </p:spPr>
          <p:txBody>
            <a:bodyPr wrap="none" rtlCol="0">
              <a:spAutoFit/>
            </a:bodyPr>
            <a:lstStyle/>
            <a:p>
              <a:endParaRPr lang="en-US" sz="1400" dirty="0"/>
            </a:p>
          </p:txBody>
        </p:sp>
        <p:sp>
          <p:nvSpPr>
            <p:cNvPr id="414" name="Oval 413">
              <a:extLst>
                <a:ext uri="{FF2B5EF4-FFF2-40B4-BE49-F238E27FC236}">
                  <a16:creationId xmlns:a16="http://schemas.microsoft.com/office/drawing/2014/main" xmlns="" id="{A0C5EFC6-FF5B-489E-8FD3-6F304E393CCD}"/>
                </a:ext>
              </a:extLst>
            </p:cNvPr>
            <p:cNvSpPr/>
            <p:nvPr/>
          </p:nvSpPr>
          <p:spPr>
            <a:xfrm>
              <a:off x="3405636" y="4534475"/>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15" name="TextBox 414">
              <a:extLst>
                <a:ext uri="{FF2B5EF4-FFF2-40B4-BE49-F238E27FC236}">
                  <a16:creationId xmlns:a16="http://schemas.microsoft.com/office/drawing/2014/main" xmlns="" id="{71BF73C1-397B-4EB4-8250-F68645AD94E2}"/>
                </a:ext>
              </a:extLst>
            </p:cNvPr>
            <p:cNvSpPr txBox="1"/>
            <p:nvPr/>
          </p:nvSpPr>
          <p:spPr>
            <a:xfrm>
              <a:off x="3270267" y="4284819"/>
              <a:ext cx="288862" cy="338554"/>
            </a:xfrm>
            <a:prstGeom prst="rect">
              <a:avLst/>
            </a:prstGeom>
            <a:noFill/>
          </p:spPr>
          <p:txBody>
            <a:bodyPr wrap="none" rtlCol="0">
              <a:spAutoFit/>
            </a:bodyPr>
            <a:lstStyle/>
            <a:p>
              <a:r>
                <a:rPr lang="en-US" sz="1600" dirty="0"/>
                <a:t>4</a:t>
              </a:r>
            </a:p>
          </p:txBody>
        </p:sp>
        <p:sp>
          <p:nvSpPr>
            <p:cNvPr id="416" name="Oval 415">
              <a:extLst>
                <a:ext uri="{FF2B5EF4-FFF2-40B4-BE49-F238E27FC236}">
                  <a16:creationId xmlns:a16="http://schemas.microsoft.com/office/drawing/2014/main" xmlns="" id="{6293D015-7386-4AB3-8609-C20C640C2BAC}"/>
                </a:ext>
              </a:extLst>
            </p:cNvPr>
            <p:cNvSpPr/>
            <p:nvPr/>
          </p:nvSpPr>
          <p:spPr>
            <a:xfrm>
              <a:off x="4467507" y="3725582"/>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17" name="TextBox 416">
              <a:extLst>
                <a:ext uri="{FF2B5EF4-FFF2-40B4-BE49-F238E27FC236}">
                  <a16:creationId xmlns:a16="http://schemas.microsoft.com/office/drawing/2014/main" xmlns="" id="{7C14084D-E064-4918-859E-F196BDCE6DE6}"/>
                </a:ext>
              </a:extLst>
            </p:cNvPr>
            <p:cNvSpPr txBox="1"/>
            <p:nvPr/>
          </p:nvSpPr>
          <p:spPr>
            <a:xfrm>
              <a:off x="4699016" y="3698730"/>
              <a:ext cx="458780" cy="307777"/>
            </a:xfrm>
            <a:prstGeom prst="rect">
              <a:avLst/>
            </a:prstGeom>
            <a:noFill/>
          </p:spPr>
          <p:txBody>
            <a:bodyPr wrap="none" rtlCol="0">
              <a:spAutoFit/>
            </a:bodyPr>
            <a:lstStyle/>
            <a:p>
              <a:r>
                <a:rPr lang="en-US" sz="1400" dirty="0"/>
                <a:t>240</a:t>
              </a:r>
            </a:p>
          </p:txBody>
        </p:sp>
        <p:sp>
          <p:nvSpPr>
            <p:cNvPr id="418" name="TextBox 417">
              <a:extLst>
                <a:ext uri="{FF2B5EF4-FFF2-40B4-BE49-F238E27FC236}">
                  <a16:creationId xmlns:a16="http://schemas.microsoft.com/office/drawing/2014/main" xmlns="" id="{1734C25B-6D23-4AF8-9A0C-E7BEFA283160}"/>
                </a:ext>
              </a:extLst>
            </p:cNvPr>
            <p:cNvSpPr txBox="1"/>
            <p:nvPr/>
          </p:nvSpPr>
          <p:spPr>
            <a:xfrm>
              <a:off x="472729" y="1154814"/>
              <a:ext cx="5008743" cy="369332"/>
            </a:xfrm>
            <a:prstGeom prst="rect">
              <a:avLst/>
            </a:prstGeom>
            <a:noFill/>
          </p:spPr>
          <p:txBody>
            <a:bodyPr wrap="none" rtlCol="0">
              <a:spAutoFit/>
            </a:bodyPr>
            <a:lstStyle/>
            <a:p>
              <a:r>
                <a:rPr lang="en-US" b="1" dirty="0"/>
                <a:t>Neighbor list of selected cell after PCI optimization</a:t>
              </a:r>
            </a:p>
          </p:txBody>
        </p:sp>
      </p:grpSp>
      <p:cxnSp>
        <p:nvCxnSpPr>
          <p:cNvPr id="419" name="Straight Connector 418">
            <a:extLst>
              <a:ext uri="{FF2B5EF4-FFF2-40B4-BE49-F238E27FC236}">
                <a16:creationId xmlns:a16="http://schemas.microsoft.com/office/drawing/2014/main" xmlns="" id="{FF5E07AA-1481-439F-B18F-F84BB25A95C2}"/>
              </a:ext>
            </a:extLst>
          </p:cNvPr>
          <p:cNvCxnSpPr>
            <a:cxnSpLocks/>
          </p:cNvCxnSpPr>
          <p:nvPr/>
        </p:nvCxnSpPr>
        <p:spPr>
          <a:xfrm>
            <a:off x="9672164" y="3514229"/>
            <a:ext cx="673680" cy="582069"/>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420" name="Straight Connector 419">
            <a:extLst>
              <a:ext uri="{FF2B5EF4-FFF2-40B4-BE49-F238E27FC236}">
                <a16:creationId xmlns:a16="http://schemas.microsoft.com/office/drawing/2014/main" xmlns="" id="{95970CF2-5421-46B3-BFFC-4D8E3E72FEF0}"/>
              </a:ext>
            </a:extLst>
          </p:cNvPr>
          <p:cNvCxnSpPr>
            <a:cxnSpLocks/>
            <a:stCxn id="392" idx="4"/>
          </p:cNvCxnSpPr>
          <p:nvPr/>
        </p:nvCxnSpPr>
        <p:spPr>
          <a:xfrm>
            <a:off x="9604523" y="3539906"/>
            <a:ext cx="27475" cy="870757"/>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421" name="Straight Connector 420">
            <a:extLst>
              <a:ext uri="{FF2B5EF4-FFF2-40B4-BE49-F238E27FC236}">
                <a16:creationId xmlns:a16="http://schemas.microsoft.com/office/drawing/2014/main" xmlns="" id="{916B6CAA-413A-4F5E-BE33-5AA61ECC035E}"/>
              </a:ext>
            </a:extLst>
          </p:cNvPr>
          <p:cNvCxnSpPr>
            <a:cxnSpLocks/>
            <a:stCxn id="392" idx="4"/>
            <a:endCxn id="411" idx="2"/>
          </p:cNvCxnSpPr>
          <p:nvPr/>
        </p:nvCxnSpPr>
        <p:spPr>
          <a:xfrm flipH="1">
            <a:off x="8922595" y="3539906"/>
            <a:ext cx="681928" cy="521893"/>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422" name="Straight Connector 421">
            <a:extLst>
              <a:ext uri="{FF2B5EF4-FFF2-40B4-BE49-F238E27FC236}">
                <a16:creationId xmlns:a16="http://schemas.microsoft.com/office/drawing/2014/main" xmlns="" id="{EEA1C863-F4FB-4DE0-BD91-13B471F4440C}"/>
              </a:ext>
            </a:extLst>
          </p:cNvPr>
          <p:cNvCxnSpPr>
            <a:cxnSpLocks/>
            <a:stCxn id="392" idx="5"/>
            <a:endCxn id="416" idx="3"/>
          </p:cNvCxnSpPr>
          <p:nvPr/>
        </p:nvCxnSpPr>
        <p:spPr>
          <a:xfrm>
            <a:off x="9702217" y="3498875"/>
            <a:ext cx="848072" cy="196865"/>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423" name="Straight Connector 422">
            <a:extLst>
              <a:ext uri="{FF2B5EF4-FFF2-40B4-BE49-F238E27FC236}">
                <a16:creationId xmlns:a16="http://schemas.microsoft.com/office/drawing/2014/main" xmlns="" id="{91B0D465-ADB4-44FC-917E-ADF3618013D2}"/>
              </a:ext>
            </a:extLst>
          </p:cNvPr>
          <p:cNvCxnSpPr>
            <a:cxnSpLocks/>
          </p:cNvCxnSpPr>
          <p:nvPr/>
        </p:nvCxnSpPr>
        <p:spPr>
          <a:xfrm flipV="1">
            <a:off x="9734756" y="3177157"/>
            <a:ext cx="900611" cy="260554"/>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424" name="Straight Connector 423">
            <a:extLst>
              <a:ext uri="{FF2B5EF4-FFF2-40B4-BE49-F238E27FC236}">
                <a16:creationId xmlns:a16="http://schemas.microsoft.com/office/drawing/2014/main" xmlns="" id="{45AFB807-C8E2-429F-8834-9B83340F2B8E}"/>
              </a:ext>
            </a:extLst>
          </p:cNvPr>
          <p:cNvCxnSpPr>
            <a:cxnSpLocks/>
          </p:cNvCxnSpPr>
          <p:nvPr/>
        </p:nvCxnSpPr>
        <p:spPr>
          <a:xfrm flipV="1">
            <a:off x="9734756" y="2245930"/>
            <a:ext cx="1180830" cy="1191781"/>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cxnSp>
        <p:nvCxnSpPr>
          <p:cNvPr id="425" name="Straight Connector 424">
            <a:extLst>
              <a:ext uri="{FF2B5EF4-FFF2-40B4-BE49-F238E27FC236}">
                <a16:creationId xmlns:a16="http://schemas.microsoft.com/office/drawing/2014/main" xmlns="" id="{6E0B5190-1770-4EFC-9530-8BDC79EC5642}"/>
              </a:ext>
            </a:extLst>
          </p:cNvPr>
          <p:cNvCxnSpPr>
            <a:cxnSpLocks/>
            <a:stCxn id="392" idx="3"/>
            <a:endCxn id="401" idx="6"/>
          </p:cNvCxnSpPr>
          <p:nvPr/>
        </p:nvCxnSpPr>
        <p:spPr>
          <a:xfrm flipH="1" flipV="1">
            <a:off x="8688306" y="3466062"/>
            <a:ext cx="818523" cy="32813"/>
          </a:xfrm>
          <a:prstGeom prst="line">
            <a:avLst/>
          </a:prstGeom>
          <a:ln w="28575">
            <a:solidFill>
              <a:srgbClr val="009900"/>
            </a:solidFill>
          </a:ln>
        </p:spPr>
        <p:style>
          <a:lnRef idx="2">
            <a:schemeClr val="accent6"/>
          </a:lnRef>
          <a:fillRef idx="0">
            <a:schemeClr val="accent6"/>
          </a:fillRef>
          <a:effectRef idx="1">
            <a:schemeClr val="accent6"/>
          </a:effectRef>
          <a:fontRef idx="minor">
            <a:schemeClr val="tx1"/>
          </a:fontRef>
        </p:style>
      </p:cxnSp>
      <p:sp>
        <p:nvSpPr>
          <p:cNvPr id="426" name="Oval 425">
            <a:extLst>
              <a:ext uri="{FF2B5EF4-FFF2-40B4-BE49-F238E27FC236}">
                <a16:creationId xmlns:a16="http://schemas.microsoft.com/office/drawing/2014/main" xmlns="" id="{8EBFF792-E579-452F-8F19-5EB0AF0053E4}"/>
              </a:ext>
            </a:extLst>
          </p:cNvPr>
          <p:cNvSpPr/>
          <p:nvPr/>
        </p:nvSpPr>
        <p:spPr>
          <a:xfrm>
            <a:off x="5623065" y="5053409"/>
            <a:ext cx="280219" cy="294968"/>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27" name="TextBox 426">
            <a:extLst>
              <a:ext uri="{FF2B5EF4-FFF2-40B4-BE49-F238E27FC236}">
                <a16:creationId xmlns:a16="http://schemas.microsoft.com/office/drawing/2014/main" xmlns="" id="{554C0149-00D3-485D-B938-FB29373F40D0}"/>
              </a:ext>
            </a:extLst>
          </p:cNvPr>
          <p:cNvSpPr txBox="1"/>
          <p:nvPr/>
        </p:nvSpPr>
        <p:spPr>
          <a:xfrm>
            <a:off x="5921056" y="4999636"/>
            <a:ext cx="5094023" cy="369332"/>
          </a:xfrm>
          <a:prstGeom prst="rect">
            <a:avLst/>
          </a:prstGeom>
          <a:noFill/>
        </p:spPr>
        <p:txBody>
          <a:bodyPr wrap="none" rtlCol="0">
            <a:spAutoFit/>
          </a:bodyPr>
          <a:lstStyle/>
          <a:p>
            <a:r>
              <a:rPr lang="en-US" dirty="0"/>
              <a:t>Neighbor of selected cell with no collision/confusion</a:t>
            </a:r>
          </a:p>
        </p:txBody>
      </p:sp>
      <p:sp>
        <p:nvSpPr>
          <p:cNvPr id="92" name="Rectangle 91">
            <a:extLst>
              <a:ext uri="{FF2B5EF4-FFF2-40B4-BE49-F238E27FC236}">
                <a16:creationId xmlns:a16="http://schemas.microsoft.com/office/drawing/2014/main" xmlns="" id="{D126FD2F-8321-4746-9EB0-9A082A451429}"/>
              </a:ext>
            </a:extLst>
          </p:cNvPr>
          <p:cNvSpPr/>
          <p:nvPr/>
        </p:nvSpPr>
        <p:spPr>
          <a:xfrm>
            <a:off x="528267" y="6078577"/>
            <a:ext cx="484428" cy="369332"/>
          </a:xfrm>
          <a:prstGeom prst="rect">
            <a:avLst/>
          </a:prstGeom>
        </p:spPr>
        <p:txBody>
          <a:bodyPr wrap="none">
            <a:spAutoFit/>
          </a:bodyPr>
          <a:lstStyle/>
          <a:p>
            <a:r>
              <a:rPr lang="en-US" dirty="0">
                <a:highlight>
                  <a:srgbClr val="FF00FF"/>
                </a:highlight>
              </a:rPr>
              <a:t>PCI</a:t>
            </a:r>
          </a:p>
        </p:txBody>
      </p:sp>
      <p:sp>
        <p:nvSpPr>
          <p:cNvPr id="93" name="TextBox 92">
            <a:extLst>
              <a:ext uri="{FF2B5EF4-FFF2-40B4-BE49-F238E27FC236}">
                <a16:creationId xmlns:a16="http://schemas.microsoft.com/office/drawing/2014/main" xmlns="" id="{67D04030-60C1-4DBF-A93C-EA5F7D171FE3}"/>
              </a:ext>
            </a:extLst>
          </p:cNvPr>
          <p:cNvSpPr txBox="1"/>
          <p:nvPr/>
        </p:nvSpPr>
        <p:spPr>
          <a:xfrm>
            <a:off x="893322" y="6075907"/>
            <a:ext cx="4438907" cy="369332"/>
          </a:xfrm>
          <a:prstGeom prst="rect">
            <a:avLst/>
          </a:prstGeom>
          <a:noFill/>
        </p:spPr>
        <p:txBody>
          <a:bodyPr wrap="none" rtlCol="0">
            <a:spAutoFit/>
          </a:bodyPr>
          <a:lstStyle/>
          <a:p>
            <a:r>
              <a:rPr lang="en-US" dirty="0"/>
              <a:t>PCI value changed after OOF PCI optimization</a:t>
            </a:r>
          </a:p>
        </p:txBody>
      </p:sp>
    </p:spTree>
    <p:extLst>
      <p:ext uri="{BB962C8B-B14F-4D97-AF65-F5344CB8AC3E}">
        <p14:creationId xmlns:p14="http://schemas.microsoft.com/office/powerpoint/2010/main" val="42291840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23E2F19-3A00-453E-AB82-5D83C3481BFF}"/>
              </a:ext>
            </a:extLst>
          </p:cNvPr>
          <p:cNvSpPr txBox="1"/>
          <p:nvPr/>
        </p:nvSpPr>
        <p:spPr>
          <a:xfrm>
            <a:off x="356697" y="3288268"/>
            <a:ext cx="1418978" cy="923330"/>
          </a:xfrm>
          <a:prstGeom prst="rect">
            <a:avLst/>
          </a:prstGeom>
          <a:noFill/>
        </p:spPr>
        <p:txBody>
          <a:bodyPr wrap="none" rtlCol="0">
            <a:spAutoFit/>
          </a:bodyPr>
          <a:lstStyle/>
          <a:p>
            <a:r>
              <a:rPr lang="en-US" sz="5400" dirty="0">
                <a:solidFill>
                  <a:schemeClr val="bg1"/>
                </a:solidFill>
              </a:rPr>
              <a:t>OOF</a:t>
            </a:r>
          </a:p>
        </p:txBody>
      </p:sp>
    </p:spTree>
    <p:extLst>
      <p:ext uri="{BB962C8B-B14F-4D97-AF65-F5344CB8AC3E}">
        <p14:creationId xmlns:p14="http://schemas.microsoft.com/office/powerpoint/2010/main" val="3520646542"/>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889C48DF-5A0B-1B40-9EE6-C8A5EC290E8A}"/>
              </a:ext>
            </a:extLst>
          </p:cNvPr>
          <p:cNvSpPr/>
          <p:nvPr/>
        </p:nvSpPr>
        <p:spPr>
          <a:xfrm>
            <a:off x="1600202" y="3183143"/>
            <a:ext cx="6768534" cy="358864"/>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36</a:t>
            </a:fld>
            <a:endParaRPr lang="en-US" dirty="0">
              <a:solidFill>
                <a:prstClr val="black">
                  <a:alpha val="50000"/>
                </a:prstClr>
              </a:solidFill>
            </a:endParaRPr>
          </a:p>
        </p:txBody>
      </p:sp>
      <p:sp>
        <p:nvSpPr>
          <p:cNvPr id="3" name="Title 2"/>
          <p:cNvSpPr>
            <a:spLocks noGrp="1"/>
          </p:cNvSpPr>
          <p:nvPr>
            <p:ph type="title"/>
          </p:nvPr>
        </p:nvSpPr>
        <p:spPr/>
        <p:txBody>
          <a:bodyPr>
            <a:normAutofit fontScale="90000"/>
          </a:bodyPr>
          <a:lstStyle/>
          <a:p>
            <a:r>
              <a:rPr lang="en-US" dirty="0"/>
              <a:t>ONAP Optimization Framework – OOF (R3)</a:t>
            </a:r>
          </a:p>
        </p:txBody>
      </p:sp>
      <p:sp>
        <p:nvSpPr>
          <p:cNvPr id="4" name="Text Placeholder 3"/>
          <p:cNvSpPr>
            <a:spLocks noGrp="1"/>
          </p:cNvSpPr>
          <p:nvPr>
            <p:ph type="body" sz="quarter" idx="10"/>
          </p:nvPr>
        </p:nvSpPr>
        <p:spPr>
          <a:xfrm>
            <a:off x="125515" y="1172195"/>
            <a:ext cx="11506200" cy="577215"/>
          </a:xfrm>
        </p:spPr>
        <p:txBody>
          <a:bodyPr>
            <a:normAutofit/>
          </a:bodyPr>
          <a:lstStyle/>
          <a:p>
            <a:pPr marL="0" indent="0">
              <a:buNone/>
            </a:pPr>
            <a:r>
              <a:rPr lang="en-US" sz="1600" dirty="0">
                <a:solidFill>
                  <a:schemeClr val="tx1">
                    <a:lumMod val="85000"/>
                    <a:lumOff val="15000"/>
                  </a:schemeClr>
                </a:solidFill>
              </a:rPr>
              <a:t>ONAP Optimization Framework (OOF) provides a declarative, policy-driven approach for creating and running a wide variety of optimization applications like Homing/Placement, PCI optimization, etc. </a:t>
            </a:r>
          </a:p>
        </p:txBody>
      </p:sp>
      <p:sp>
        <p:nvSpPr>
          <p:cNvPr id="7" name="Rectangle 6">
            <a:extLst>
              <a:ext uri="{FF2B5EF4-FFF2-40B4-BE49-F238E27FC236}">
                <a16:creationId xmlns:a16="http://schemas.microsoft.com/office/drawing/2014/main" xmlns="" id="{B4E09A2A-7A77-B745-B2D5-90F7511E24FF}"/>
              </a:ext>
            </a:extLst>
          </p:cNvPr>
          <p:cNvSpPr/>
          <p:nvPr/>
        </p:nvSpPr>
        <p:spPr>
          <a:xfrm>
            <a:off x="3135057" y="4070320"/>
            <a:ext cx="1534111" cy="598457"/>
          </a:xfrm>
          <a:prstGeom prst="rect">
            <a:avLst/>
          </a:prstGeom>
          <a:solidFill>
            <a:schemeClr val="accent6">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rPr>
              <a:t>CMSO Optimizer</a:t>
            </a:r>
          </a:p>
        </p:txBody>
      </p:sp>
      <p:cxnSp>
        <p:nvCxnSpPr>
          <p:cNvPr id="27" name="Straight Arrow Connector 26">
            <a:extLst>
              <a:ext uri="{FF2B5EF4-FFF2-40B4-BE49-F238E27FC236}">
                <a16:creationId xmlns:a16="http://schemas.microsoft.com/office/drawing/2014/main" xmlns="" id="{40C40253-8B73-2345-BEC7-39A9127CBB5E}"/>
              </a:ext>
            </a:extLst>
          </p:cNvPr>
          <p:cNvCxnSpPr>
            <a:cxnSpLocks/>
            <a:endCxn id="6" idx="0"/>
          </p:cNvCxnSpPr>
          <p:nvPr/>
        </p:nvCxnSpPr>
        <p:spPr>
          <a:xfrm>
            <a:off x="7458173" y="3527897"/>
            <a:ext cx="0" cy="545258"/>
          </a:xfrm>
          <a:prstGeom prst="straightConnector1">
            <a:avLst/>
          </a:prstGeom>
          <a:ln cmpd="thickThin">
            <a:headEnd type="none"/>
            <a:tailEnd type="triangle"/>
          </a:ln>
        </p:spPr>
        <p:style>
          <a:lnRef idx="3">
            <a:schemeClr val="dk1"/>
          </a:lnRef>
          <a:fillRef idx="0">
            <a:schemeClr val="dk1"/>
          </a:fillRef>
          <a:effectRef idx="2">
            <a:schemeClr val="dk1"/>
          </a:effectRef>
          <a:fontRef idx="minor">
            <a:schemeClr val="tx1"/>
          </a:fontRef>
        </p:style>
      </p:cxnSp>
      <p:sp>
        <p:nvSpPr>
          <p:cNvPr id="39" name="Rectangle 38">
            <a:extLst>
              <a:ext uri="{FF2B5EF4-FFF2-40B4-BE49-F238E27FC236}">
                <a16:creationId xmlns:a16="http://schemas.microsoft.com/office/drawing/2014/main" xmlns="" id="{B65CA6F5-A846-C54D-9FC1-906F75F763D8}"/>
              </a:ext>
            </a:extLst>
          </p:cNvPr>
          <p:cNvSpPr/>
          <p:nvPr/>
        </p:nvSpPr>
        <p:spPr>
          <a:xfrm>
            <a:off x="3415693" y="2967871"/>
            <a:ext cx="1112587" cy="241967"/>
          </a:xfrm>
          <a:prstGeom prst="rect">
            <a:avLst/>
          </a:prstGeom>
          <a:solidFill>
            <a:schemeClr val="accent6">
              <a:lumMod val="40000"/>
              <a:lumOff val="60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black"/>
                </a:solidFill>
              </a:rPr>
              <a:t>CMSO</a:t>
            </a:r>
          </a:p>
        </p:txBody>
      </p:sp>
      <p:sp>
        <p:nvSpPr>
          <p:cNvPr id="41" name="Rectangle 40">
            <a:extLst>
              <a:ext uri="{FF2B5EF4-FFF2-40B4-BE49-F238E27FC236}">
                <a16:creationId xmlns:a16="http://schemas.microsoft.com/office/drawing/2014/main" xmlns="" id="{62965E00-55B6-9747-ACF3-C5F7AB31CE55}"/>
              </a:ext>
            </a:extLst>
          </p:cNvPr>
          <p:cNvSpPr/>
          <p:nvPr/>
        </p:nvSpPr>
        <p:spPr>
          <a:xfrm>
            <a:off x="4678570" y="2983773"/>
            <a:ext cx="1194123" cy="245780"/>
          </a:xfrm>
          <a:prstGeom prst="rect">
            <a:avLst/>
          </a:prstGeom>
          <a:solidFill>
            <a:schemeClr val="accent2">
              <a:lumMod val="60000"/>
              <a:lumOff val="40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black"/>
                </a:solidFill>
              </a:rPr>
              <a:t>HAS</a:t>
            </a:r>
          </a:p>
        </p:txBody>
      </p:sp>
      <p:sp>
        <p:nvSpPr>
          <p:cNvPr id="78" name="Rectangle 77">
            <a:extLst>
              <a:ext uri="{FF2B5EF4-FFF2-40B4-BE49-F238E27FC236}">
                <a16:creationId xmlns:a16="http://schemas.microsoft.com/office/drawing/2014/main" xmlns="" id="{38EBEEFD-7990-024F-9428-1E53025A7C13}"/>
              </a:ext>
            </a:extLst>
          </p:cNvPr>
          <p:cNvSpPr/>
          <p:nvPr/>
        </p:nvSpPr>
        <p:spPr>
          <a:xfrm>
            <a:off x="2226365" y="2916323"/>
            <a:ext cx="5078893" cy="484452"/>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9" name="TextBox 78">
            <a:extLst>
              <a:ext uri="{FF2B5EF4-FFF2-40B4-BE49-F238E27FC236}">
                <a16:creationId xmlns:a16="http://schemas.microsoft.com/office/drawing/2014/main" xmlns="" id="{3057D55C-7A63-704E-96EA-44864E00B2C3}"/>
              </a:ext>
            </a:extLst>
          </p:cNvPr>
          <p:cNvSpPr txBox="1"/>
          <p:nvPr/>
        </p:nvSpPr>
        <p:spPr>
          <a:xfrm>
            <a:off x="3913235" y="3125005"/>
            <a:ext cx="1143589" cy="369332"/>
          </a:xfrm>
          <a:prstGeom prst="rect">
            <a:avLst/>
          </a:prstGeom>
          <a:noFill/>
        </p:spPr>
        <p:txBody>
          <a:bodyPr wrap="square" rtlCol="0">
            <a:spAutoFit/>
          </a:bodyPr>
          <a:lstStyle/>
          <a:p>
            <a:r>
              <a:rPr lang="en-US" dirty="0">
                <a:solidFill>
                  <a:prstClr val="black"/>
                </a:solidFill>
              </a:rPr>
              <a:t>API</a:t>
            </a:r>
          </a:p>
        </p:txBody>
      </p:sp>
      <p:sp>
        <p:nvSpPr>
          <p:cNvPr id="82" name="TextBox 81">
            <a:extLst>
              <a:ext uri="{FF2B5EF4-FFF2-40B4-BE49-F238E27FC236}">
                <a16:creationId xmlns:a16="http://schemas.microsoft.com/office/drawing/2014/main" xmlns="" id="{7486E822-F7F5-6D4C-A332-4D9B36C3EAD1}"/>
              </a:ext>
            </a:extLst>
          </p:cNvPr>
          <p:cNvSpPr txBox="1"/>
          <p:nvPr/>
        </p:nvSpPr>
        <p:spPr>
          <a:xfrm>
            <a:off x="7735244" y="3152534"/>
            <a:ext cx="691215" cy="369332"/>
          </a:xfrm>
          <a:prstGeom prst="rect">
            <a:avLst/>
          </a:prstGeom>
          <a:noFill/>
        </p:spPr>
        <p:txBody>
          <a:bodyPr wrap="none" rtlCol="0">
            <a:spAutoFit/>
          </a:bodyPr>
          <a:lstStyle/>
          <a:p>
            <a:r>
              <a:rPr lang="en-US" dirty="0">
                <a:solidFill>
                  <a:prstClr val="black"/>
                </a:solidFill>
              </a:rPr>
              <a:t>OSDF</a:t>
            </a:r>
          </a:p>
        </p:txBody>
      </p:sp>
      <p:sp>
        <p:nvSpPr>
          <p:cNvPr id="91" name="Rounded Rectangle 90">
            <a:extLst>
              <a:ext uri="{FF2B5EF4-FFF2-40B4-BE49-F238E27FC236}">
                <a16:creationId xmlns:a16="http://schemas.microsoft.com/office/drawing/2014/main" xmlns="" id="{70EC84E9-7895-3949-A96C-06BF7B9F7B27}"/>
              </a:ext>
            </a:extLst>
          </p:cNvPr>
          <p:cNvSpPr/>
          <p:nvPr/>
        </p:nvSpPr>
        <p:spPr>
          <a:xfrm>
            <a:off x="9284341" y="3160897"/>
            <a:ext cx="820591" cy="40551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9" dirty="0">
                <a:solidFill>
                  <a:prstClr val="white"/>
                </a:solidFill>
              </a:rPr>
              <a:t>Policy</a:t>
            </a:r>
          </a:p>
        </p:txBody>
      </p:sp>
      <p:cxnSp>
        <p:nvCxnSpPr>
          <p:cNvPr id="92" name="Straight Arrow Connector 91">
            <a:extLst>
              <a:ext uri="{FF2B5EF4-FFF2-40B4-BE49-F238E27FC236}">
                <a16:creationId xmlns:a16="http://schemas.microsoft.com/office/drawing/2014/main" xmlns="" id="{E942507F-FE34-5B49-8AE4-C3A2DE02C483}"/>
              </a:ext>
            </a:extLst>
          </p:cNvPr>
          <p:cNvCxnSpPr>
            <a:cxnSpLocks/>
            <a:stCxn id="5" idx="3"/>
            <a:endCxn id="91" idx="1"/>
          </p:cNvCxnSpPr>
          <p:nvPr/>
        </p:nvCxnSpPr>
        <p:spPr>
          <a:xfrm>
            <a:off x="8368736" y="3362575"/>
            <a:ext cx="915605" cy="1080"/>
          </a:xfrm>
          <a:prstGeom prst="straightConnector1">
            <a:avLst/>
          </a:prstGeom>
          <a:ln w="38100" cmpd="sng">
            <a:solidFill>
              <a:schemeClr val="tx2"/>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15" name="Rounded Rectangle 114">
            <a:extLst>
              <a:ext uri="{FF2B5EF4-FFF2-40B4-BE49-F238E27FC236}">
                <a16:creationId xmlns:a16="http://schemas.microsoft.com/office/drawing/2014/main" xmlns="" id="{602BACE6-22AE-FA48-A88B-B1F7E929C855}"/>
              </a:ext>
            </a:extLst>
          </p:cNvPr>
          <p:cNvSpPr/>
          <p:nvPr/>
        </p:nvSpPr>
        <p:spPr>
          <a:xfrm>
            <a:off x="4903870" y="2264336"/>
            <a:ext cx="733874" cy="51169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9" dirty="0">
                <a:solidFill>
                  <a:prstClr val="white"/>
                </a:solidFill>
              </a:rPr>
              <a:t>SO</a:t>
            </a:r>
          </a:p>
        </p:txBody>
      </p:sp>
      <p:cxnSp>
        <p:nvCxnSpPr>
          <p:cNvPr id="116" name="Straight Arrow Connector 115">
            <a:extLst>
              <a:ext uri="{FF2B5EF4-FFF2-40B4-BE49-F238E27FC236}">
                <a16:creationId xmlns:a16="http://schemas.microsoft.com/office/drawing/2014/main" xmlns="" id="{A11074B9-6BD7-7247-BDFE-551FD4B01519}"/>
              </a:ext>
            </a:extLst>
          </p:cNvPr>
          <p:cNvCxnSpPr>
            <a:cxnSpLocks/>
            <a:stCxn id="115" idx="2"/>
            <a:endCxn id="41" idx="0"/>
          </p:cNvCxnSpPr>
          <p:nvPr/>
        </p:nvCxnSpPr>
        <p:spPr>
          <a:xfrm>
            <a:off x="5270807" y="2776027"/>
            <a:ext cx="4825" cy="20774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nvGrpSpPr>
          <p:cNvPr id="122" name="Group 121">
            <a:extLst>
              <a:ext uri="{FF2B5EF4-FFF2-40B4-BE49-F238E27FC236}">
                <a16:creationId xmlns:a16="http://schemas.microsoft.com/office/drawing/2014/main" xmlns="" id="{C51817D8-07BF-A34E-B33D-728A8E9749AC}"/>
              </a:ext>
            </a:extLst>
          </p:cNvPr>
          <p:cNvGrpSpPr/>
          <p:nvPr/>
        </p:nvGrpSpPr>
        <p:grpSpPr>
          <a:xfrm>
            <a:off x="9033038" y="4425500"/>
            <a:ext cx="2143787" cy="523220"/>
            <a:chOff x="9309801" y="2730408"/>
            <a:chExt cx="2301252" cy="523220"/>
          </a:xfrm>
        </p:grpSpPr>
        <p:sp>
          <p:nvSpPr>
            <p:cNvPr id="120" name="Rounded Rectangle 119">
              <a:extLst>
                <a:ext uri="{FF2B5EF4-FFF2-40B4-BE49-F238E27FC236}">
                  <a16:creationId xmlns:a16="http://schemas.microsoft.com/office/drawing/2014/main" xmlns="" id="{05896E08-92AA-924D-9746-825C167BA6C2}"/>
                </a:ext>
              </a:extLst>
            </p:cNvPr>
            <p:cNvSpPr/>
            <p:nvPr/>
          </p:nvSpPr>
          <p:spPr>
            <a:xfrm>
              <a:off x="9309801" y="2847806"/>
              <a:ext cx="414579" cy="21257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dirty="0">
                <a:solidFill>
                  <a:prstClr val="white"/>
                </a:solidFill>
              </a:endParaRPr>
            </a:p>
          </p:txBody>
        </p:sp>
        <p:sp>
          <p:nvSpPr>
            <p:cNvPr id="121" name="TextBox 120">
              <a:extLst>
                <a:ext uri="{FF2B5EF4-FFF2-40B4-BE49-F238E27FC236}">
                  <a16:creationId xmlns:a16="http://schemas.microsoft.com/office/drawing/2014/main" xmlns="" id="{6921DFCB-2911-934A-A399-E89B12DBC073}"/>
                </a:ext>
              </a:extLst>
            </p:cNvPr>
            <p:cNvSpPr txBox="1"/>
            <p:nvPr/>
          </p:nvSpPr>
          <p:spPr>
            <a:xfrm>
              <a:off x="9724380" y="2730408"/>
              <a:ext cx="1886673" cy="523220"/>
            </a:xfrm>
            <a:prstGeom prst="rect">
              <a:avLst/>
            </a:prstGeom>
            <a:noFill/>
          </p:spPr>
          <p:txBody>
            <a:bodyPr wrap="square" rtlCol="0">
              <a:spAutoFit/>
            </a:bodyPr>
            <a:lstStyle/>
            <a:p>
              <a:r>
                <a:rPr lang="en-US" sz="1400" dirty="0">
                  <a:solidFill>
                    <a:prstClr val="black"/>
                  </a:solidFill>
                </a:rPr>
                <a:t>Dependencies on other ONAP Projects</a:t>
              </a:r>
            </a:p>
          </p:txBody>
        </p:sp>
      </p:grpSp>
      <p:sp>
        <p:nvSpPr>
          <p:cNvPr id="123" name="Rounded Rectangle 122">
            <a:extLst>
              <a:ext uri="{FF2B5EF4-FFF2-40B4-BE49-F238E27FC236}">
                <a16:creationId xmlns:a16="http://schemas.microsoft.com/office/drawing/2014/main" xmlns="" id="{9EF8A05E-6F75-4745-A270-C562F5A5D4B8}"/>
              </a:ext>
            </a:extLst>
          </p:cNvPr>
          <p:cNvSpPr/>
          <p:nvPr/>
        </p:nvSpPr>
        <p:spPr>
          <a:xfrm>
            <a:off x="3168378" y="2263299"/>
            <a:ext cx="1602133" cy="50447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prstClr val="white"/>
                </a:solidFill>
              </a:rPr>
              <a:t>CM Portal simulator</a:t>
            </a:r>
          </a:p>
        </p:txBody>
      </p:sp>
      <p:cxnSp>
        <p:nvCxnSpPr>
          <p:cNvPr id="124" name="Straight Arrow Connector 123">
            <a:extLst>
              <a:ext uri="{FF2B5EF4-FFF2-40B4-BE49-F238E27FC236}">
                <a16:creationId xmlns:a16="http://schemas.microsoft.com/office/drawing/2014/main" xmlns="" id="{BF9EA5E8-2F00-5947-B89D-74D7BFA0A8C7}"/>
              </a:ext>
            </a:extLst>
          </p:cNvPr>
          <p:cNvCxnSpPr>
            <a:cxnSpLocks/>
            <a:stCxn id="123" idx="2"/>
            <a:endCxn id="39" idx="0"/>
          </p:cNvCxnSpPr>
          <p:nvPr/>
        </p:nvCxnSpPr>
        <p:spPr>
          <a:xfrm>
            <a:off x="3969445" y="2767773"/>
            <a:ext cx="2542" cy="2000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7" name="Straight Arrow Connector 36">
            <a:extLst>
              <a:ext uri="{FF2B5EF4-FFF2-40B4-BE49-F238E27FC236}">
                <a16:creationId xmlns:a16="http://schemas.microsoft.com/office/drawing/2014/main" xmlns="" id="{5F04413E-8086-BA41-A7C9-6829A54FAAD0}"/>
              </a:ext>
            </a:extLst>
          </p:cNvPr>
          <p:cNvCxnSpPr>
            <a:cxnSpLocks/>
            <a:endCxn id="7" idx="0"/>
          </p:cNvCxnSpPr>
          <p:nvPr/>
        </p:nvCxnSpPr>
        <p:spPr>
          <a:xfrm>
            <a:off x="3902113" y="3543040"/>
            <a:ext cx="0" cy="527280"/>
          </a:xfrm>
          <a:prstGeom prst="straightConnector1">
            <a:avLst/>
          </a:prstGeom>
          <a:ln cmpd="thickThin">
            <a:headEnd type="none"/>
            <a:tailEnd type="triangle"/>
          </a:ln>
        </p:spPr>
        <p:style>
          <a:lnRef idx="3">
            <a:schemeClr val="dk1"/>
          </a:lnRef>
          <a:fillRef idx="0">
            <a:schemeClr val="dk1"/>
          </a:fillRef>
          <a:effectRef idx="2">
            <a:schemeClr val="dk1"/>
          </a:effectRef>
          <a:fontRef idx="minor">
            <a:schemeClr val="tx1"/>
          </a:fontRef>
        </p:style>
      </p:cxnSp>
      <p:cxnSp>
        <p:nvCxnSpPr>
          <p:cNvPr id="58" name="Straight Arrow Connector 57">
            <a:extLst>
              <a:ext uri="{FF2B5EF4-FFF2-40B4-BE49-F238E27FC236}">
                <a16:creationId xmlns:a16="http://schemas.microsoft.com/office/drawing/2014/main" xmlns="" id="{9C6DB60B-5BA4-ED48-B72E-912E4188EA1A}"/>
              </a:ext>
            </a:extLst>
          </p:cNvPr>
          <p:cNvCxnSpPr>
            <a:cxnSpLocks/>
            <a:stCxn id="91" idx="0"/>
            <a:endCxn id="69" idx="2"/>
          </p:cNvCxnSpPr>
          <p:nvPr/>
        </p:nvCxnSpPr>
        <p:spPr>
          <a:xfrm flipH="1" flipV="1">
            <a:off x="9691093" y="2713986"/>
            <a:ext cx="3544" cy="446911"/>
          </a:xfrm>
          <a:prstGeom prst="straightConnector1">
            <a:avLst/>
          </a:prstGeom>
          <a:ln w="38100" cmpd="sng">
            <a:solidFill>
              <a:schemeClr val="tx2"/>
            </a:solidFill>
            <a:headEnd type="triangle"/>
            <a:tailEnd type="none"/>
          </a:ln>
          <a:effectLst/>
        </p:spPr>
        <p:style>
          <a:lnRef idx="2">
            <a:schemeClr val="accent1"/>
          </a:lnRef>
          <a:fillRef idx="0">
            <a:schemeClr val="accent1"/>
          </a:fillRef>
          <a:effectRef idx="1">
            <a:schemeClr val="accent1"/>
          </a:effectRef>
          <a:fontRef idx="minor">
            <a:schemeClr val="tx1"/>
          </a:fontRef>
        </p:style>
      </p:cxnSp>
      <p:pic>
        <p:nvPicPr>
          <p:cNvPr id="36" name="Picture 35">
            <a:extLst>
              <a:ext uri="{FF2B5EF4-FFF2-40B4-BE49-F238E27FC236}">
                <a16:creationId xmlns:a16="http://schemas.microsoft.com/office/drawing/2014/main" xmlns="" id="{4C6D58BF-12D3-D448-8813-0CD444E131FD}"/>
              </a:ext>
            </a:extLst>
          </p:cNvPr>
          <p:cNvPicPr>
            <a:picLocks noChangeAspect="1"/>
          </p:cNvPicPr>
          <p:nvPr/>
        </p:nvPicPr>
        <p:blipFill>
          <a:blip r:embed="rId2"/>
          <a:stretch>
            <a:fillRect/>
          </a:stretch>
        </p:blipFill>
        <p:spPr>
          <a:xfrm>
            <a:off x="11034766" y="3148205"/>
            <a:ext cx="435191" cy="435191"/>
          </a:xfrm>
          <a:prstGeom prst="rect">
            <a:avLst/>
          </a:prstGeom>
        </p:spPr>
      </p:pic>
      <p:cxnSp>
        <p:nvCxnSpPr>
          <p:cNvPr id="72" name="Straight Arrow Connector 71">
            <a:extLst>
              <a:ext uri="{FF2B5EF4-FFF2-40B4-BE49-F238E27FC236}">
                <a16:creationId xmlns:a16="http://schemas.microsoft.com/office/drawing/2014/main" xmlns="" id="{6B0CBCC6-15BB-FF4F-A712-C351237F657F}"/>
              </a:ext>
            </a:extLst>
          </p:cNvPr>
          <p:cNvCxnSpPr>
            <a:cxnSpLocks/>
            <a:stCxn id="91" idx="3"/>
            <a:endCxn id="36" idx="1"/>
          </p:cNvCxnSpPr>
          <p:nvPr/>
        </p:nvCxnSpPr>
        <p:spPr>
          <a:xfrm>
            <a:off x="10104932" y="3363655"/>
            <a:ext cx="929834" cy="2146"/>
          </a:xfrm>
          <a:prstGeom prst="straightConnector1">
            <a:avLst/>
          </a:prstGeom>
          <a:ln w="38100" cmpd="sng">
            <a:solidFill>
              <a:schemeClr val="tx2"/>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xmlns="" id="{39B8DE64-E4FB-664A-886E-41E24C5622AD}"/>
              </a:ext>
            </a:extLst>
          </p:cNvPr>
          <p:cNvSpPr txBox="1"/>
          <p:nvPr/>
        </p:nvSpPr>
        <p:spPr>
          <a:xfrm>
            <a:off x="10189648" y="3111983"/>
            <a:ext cx="1142311" cy="523220"/>
          </a:xfrm>
          <a:prstGeom prst="rect">
            <a:avLst/>
          </a:prstGeom>
          <a:noFill/>
        </p:spPr>
        <p:txBody>
          <a:bodyPr wrap="square" rtlCol="0">
            <a:spAutoFit/>
          </a:bodyPr>
          <a:lstStyle/>
          <a:p>
            <a:r>
              <a:rPr lang="en-US" sz="1400" dirty="0">
                <a:solidFill>
                  <a:prstClr val="black"/>
                </a:solidFill>
              </a:rPr>
              <a:t>Actual policies</a:t>
            </a:r>
          </a:p>
        </p:txBody>
      </p:sp>
      <p:sp>
        <p:nvSpPr>
          <p:cNvPr id="56" name="Rectangle 55">
            <a:extLst>
              <a:ext uri="{FF2B5EF4-FFF2-40B4-BE49-F238E27FC236}">
                <a16:creationId xmlns:a16="http://schemas.microsoft.com/office/drawing/2014/main" xmlns="" id="{DE78AF11-93A4-174C-A249-79CCF97C7B14}"/>
              </a:ext>
            </a:extLst>
          </p:cNvPr>
          <p:cNvSpPr/>
          <p:nvPr/>
        </p:nvSpPr>
        <p:spPr>
          <a:xfrm>
            <a:off x="1182757" y="2849712"/>
            <a:ext cx="7428506" cy="1997115"/>
          </a:xfrm>
          <a:prstGeom prst="rect">
            <a:avLst/>
          </a:prstGeom>
          <a:noFill/>
          <a:ln>
            <a:solidFill>
              <a:srgbClr val="7030A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7" name="TextBox 56">
            <a:extLst>
              <a:ext uri="{FF2B5EF4-FFF2-40B4-BE49-F238E27FC236}">
                <a16:creationId xmlns:a16="http://schemas.microsoft.com/office/drawing/2014/main" xmlns="" id="{71063CE3-6E1D-D246-9746-2720B21EA084}"/>
              </a:ext>
            </a:extLst>
          </p:cNvPr>
          <p:cNvSpPr txBox="1"/>
          <p:nvPr/>
        </p:nvSpPr>
        <p:spPr>
          <a:xfrm>
            <a:off x="1204786" y="2840506"/>
            <a:ext cx="595035" cy="369332"/>
          </a:xfrm>
          <a:prstGeom prst="rect">
            <a:avLst/>
          </a:prstGeom>
          <a:noFill/>
        </p:spPr>
        <p:txBody>
          <a:bodyPr wrap="none" rtlCol="0">
            <a:spAutoFit/>
          </a:bodyPr>
          <a:lstStyle/>
          <a:p>
            <a:r>
              <a:rPr lang="en-US" dirty="0">
                <a:solidFill>
                  <a:prstClr val="black"/>
                </a:solidFill>
              </a:rPr>
              <a:t>OOF</a:t>
            </a:r>
          </a:p>
        </p:txBody>
      </p:sp>
      <p:sp>
        <p:nvSpPr>
          <p:cNvPr id="50" name="Rectangle 49">
            <a:extLst>
              <a:ext uri="{FF2B5EF4-FFF2-40B4-BE49-F238E27FC236}">
                <a16:creationId xmlns:a16="http://schemas.microsoft.com/office/drawing/2014/main" xmlns="" id="{F3F26C1D-E3CF-894B-8332-64A360C0B79A}"/>
              </a:ext>
            </a:extLst>
          </p:cNvPr>
          <p:cNvSpPr/>
          <p:nvPr/>
        </p:nvSpPr>
        <p:spPr>
          <a:xfrm>
            <a:off x="5962088" y="2983773"/>
            <a:ext cx="1194123" cy="245780"/>
          </a:xfrm>
          <a:prstGeom prst="rect">
            <a:avLst/>
          </a:prstGeom>
          <a:solidFill>
            <a:schemeClr val="accent4">
              <a:lumMod val="60000"/>
              <a:lumOff val="40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black"/>
                </a:solidFill>
              </a:rPr>
              <a:t>PCI*</a:t>
            </a:r>
          </a:p>
        </p:txBody>
      </p:sp>
      <p:sp>
        <p:nvSpPr>
          <p:cNvPr id="51" name="Rounded Rectangle 50">
            <a:extLst>
              <a:ext uri="{FF2B5EF4-FFF2-40B4-BE49-F238E27FC236}">
                <a16:creationId xmlns:a16="http://schemas.microsoft.com/office/drawing/2014/main" xmlns="" id="{6BA36C87-E187-9948-B24E-772F6D335119}"/>
              </a:ext>
            </a:extLst>
          </p:cNvPr>
          <p:cNvSpPr/>
          <p:nvPr/>
        </p:nvSpPr>
        <p:spPr>
          <a:xfrm>
            <a:off x="5899542" y="2253206"/>
            <a:ext cx="1309819" cy="50447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prstClr val="white"/>
                </a:solidFill>
              </a:rPr>
              <a:t>PCI Handler MS</a:t>
            </a:r>
          </a:p>
        </p:txBody>
      </p:sp>
      <p:cxnSp>
        <p:nvCxnSpPr>
          <p:cNvPr id="52" name="Straight Arrow Connector 51">
            <a:extLst>
              <a:ext uri="{FF2B5EF4-FFF2-40B4-BE49-F238E27FC236}">
                <a16:creationId xmlns:a16="http://schemas.microsoft.com/office/drawing/2014/main" xmlns="" id="{6C52C3CE-2C3A-6747-B5F9-97F158CCA66A}"/>
              </a:ext>
            </a:extLst>
          </p:cNvPr>
          <p:cNvCxnSpPr>
            <a:cxnSpLocks/>
            <a:stCxn id="51" idx="2"/>
            <a:endCxn id="50" idx="0"/>
          </p:cNvCxnSpPr>
          <p:nvPr/>
        </p:nvCxnSpPr>
        <p:spPr>
          <a:xfrm>
            <a:off x="6554452" y="2757680"/>
            <a:ext cx="4698" cy="22609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nvGrpSpPr>
          <p:cNvPr id="12" name="Group 11">
            <a:extLst>
              <a:ext uri="{FF2B5EF4-FFF2-40B4-BE49-F238E27FC236}">
                <a16:creationId xmlns:a16="http://schemas.microsoft.com/office/drawing/2014/main" xmlns="" id="{1C502428-5279-D14B-8608-CAE9C1BD746A}"/>
              </a:ext>
            </a:extLst>
          </p:cNvPr>
          <p:cNvGrpSpPr/>
          <p:nvPr/>
        </p:nvGrpSpPr>
        <p:grpSpPr>
          <a:xfrm>
            <a:off x="8760460" y="1679726"/>
            <a:ext cx="1849782" cy="1034260"/>
            <a:chOff x="8109227" y="2177632"/>
            <a:chExt cx="1849782" cy="1034260"/>
          </a:xfrm>
        </p:grpSpPr>
        <p:grpSp>
          <p:nvGrpSpPr>
            <p:cNvPr id="77" name="Group 76">
              <a:extLst>
                <a:ext uri="{FF2B5EF4-FFF2-40B4-BE49-F238E27FC236}">
                  <a16:creationId xmlns:a16="http://schemas.microsoft.com/office/drawing/2014/main" xmlns="" id="{5E6FE463-DF81-B249-B6C1-8D7F83142252}"/>
                </a:ext>
              </a:extLst>
            </p:cNvPr>
            <p:cNvGrpSpPr/>
            <p:nvPr/>
          </p:nvGrpSpPr>
          <p:grpSpPr>
            <a:xfrm>
              <a:off x="8109227" y="2177632"/>
              <a:ext cx="1849782" cy="1034260"/>
              <a:chOff x="5840630" y="3313468"/>
              <a:chExt cx="1849782" cy="1034260"/>
            </a:xfrm>
          </p:grpSpPr>
          <p:sp>
            <p:nvSpPr>
              <p:cNvPr id="70" name="TextBox 69">
                <a:extLst>
                  <a:ext uri="{FF2B5EF4-FFF2-40B4-BE49-F238E27FC236}">
                    <a16:creationId xmlns:a16="http://schemas.microsoft.com/office/drawing/2014/main" xmlns="" id="{3AB776A7-2C41-6446-865F-BCC239F103A1}"/>
                  </a:ext>
                </a:extLst>
              </p:cNvPr>
              <p:cNvSpPr txBox="1"/>
              <p:nvPr/>
            </p:nvSpPr>
            <p:spPr>
              <a:xfrm>
                <a:off x="5840630" y="3313468"/>
                <a:ext cx="1695612" cy="369332"/>
              </a:xfrm>
              <a:prstGeom prst="rect">
                <a:avLst/>
              </a:prstGeom>
              <a:noFill/>
            </p:spPr>
            <p:txBody>
              <a:bodyPr wrap="square" rtlCol="0">
                <a:spAutoFit/>
              </a:bodyPr>
              <a:lstStyle/>
              <a:p>
                <a:r>
                  <a:rPr lang="en-US" dirty="0">
                    <a:solidFill>
                      <a:prstClr val="black"/>
                    </a:solidFill>
                  </a:rPr>
                  <a:t>Policy Models</a:t>
                </a:r>
              </a:p>
            </p:txBody>
          </p:sp>
          <p:grpSp>
            <p:nvGrpSpPr>
              <p:cNvPr id="76" name="Group 75">
                <a:extLst>
                  <a:ext uri="{FF2B5EF4-FFF2-40B4-BE49-F238E27FC236}">
                    <a16:creationId xmlns:a16="http://schemas.microsoft.com/office/drawing/2014/main" xmlns="" id="{44185146-B203-B348-AE8A-45F74D3D83BD}"/>
                  </a:ext>
                </a:extLst>
              </p:cNvPr>
              <p:cNvGrpSpPr/>
              <p:nvPr/>
            </p:nvGrpSpPr>
            <p:grpSpPr>
              <a:xfrm>
                <a:off x="5852113" y="3319296"/>
                <a:ext cx="1838299" cy="1028432"/>
                <a:chOff x="5643860" y="3341902"/>
                <a:chExt cx="1838299" cy="1028432"/>
              </a:xfrm>
            </p:grpSpPr>
            <p:sp>
              <p:nvSpPr>
                <p:cNvPr id="68" name="Rectangle 67">
                  <a:extLst>
                    <a:ext uri="{FF2B5EF4-FFF2-40B4-BE49-F238E27FC236}">
                      <a16:creationId xmlns:a16="http://schemas.microsoft.com/office/drawing/2014/main" xmlns="" id="{AD857BDF-2E4A-3744-9180-027F88684099}"/>
                    </a:ext>
                  </a:extLst>
                </p:cNvPr>
                <p:cNvSpPr/>
                <p:nvPr/>
              </p:nvSpPr>
              <p:spPr>
                <a:xfrm>
                  <a:off x="5775677" y="4015357"/>
                  <a:ext cx="787258" cy="235143"/>
                </a:xfrm>
                <a:prstGeom prst="rect">
                  <a:avLst/>
                </a:prstGeom>
                <a:solidFill>
                  <a:schemeClr val="accent6">
                    <a:lumMod val="40000"/>
                    <a:lumOff val="60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black"/>
                      </a:solidFill>
                    </a:rPr>
                    <a:t>CMSO</a:t>
                  </a:r>
                </a:p>
              </p:txBody>
            </p:sp>
            <p:sp>
              <p:nvSpPr>
                <p:cNvPr id="69" name="Rectangle 68">
                  <a:extLst>
                    <a:ext uri="{FF2B5EF4-FFF2-40B4-BE49-F238E27FC236}">
                      <a16:creationId xmlns:a16="http://schemas.microsoft.com/office/drawing/2014/main" xmlns="" id="{772F8E41-F78A-1C4D-83A5-4C34231C687C}"/>
                    </a:ext>
                  </a:extLst>
                </p:cNvPr>
                <p:cNvSpPr/>
                <p:nvPr/>
              </p:nvSpPr>
              <p:spPr>
                <a:xfrm>
                  <a:off x="5643860" y="3341902"/>
                  <a:ext cx="1838299" cy="1028432"/>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1" name="Rectangle 70">
                  <a:extLst>
                    <a:ext uri="{FF2B5EF4-FFF2-40B4-BE49-F238E27FC236}">
                      <a16:creationId xmlns:a16="http://schemas.microsoft.com/office/drawing/2014/main" xmlns="" id="{FF7D34C0-F035-B946-A05E-6B5FDF5DBD67}"/>
                    </a:ext>
                  </a:extLst>
                </p:cNvPr>
                <p:cNvSpPr/>
                <p:nvPr/>
              </p:nvSpPr>
              <p:spPr>
                <a:xfrm>
                  <a:off x="5775857" y="3699578"/>
                  <a:ext cx="787078" cy="259382"/>
                </a:xfrm>
                <a:prstGeom prst="rect">
                  <a:avLst/>
                </a:prstGeom>
                <a:solidFill>
                  <a:schemeClr val="accent2">
                    <a:lumMod val="60000"/>
                    <a:lumOff val="40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black"/>
                      </a:solidFill>
                    </a:rPr>
                    <a:t>HAS</a:t>
                  </a:r>
                </a:p>
              </p:txBody>
            </p:sp>
          </p:grpSp>
        </p:grpSp>
        <p:sp>
          <p:nvSpPr>
            <p:cNvPr id="54" name="Rectangle 53">
              <a:extLst>
                <a:ext uri="{FF2B5EF4-FFF2-40B4-BE49-F238E27FC236}">
                  <a16:creationId xmlns:a16="http://schemas.microsoft.com/office/drawing/2014/main" xmlns="" id="{F8972343-A34F-A94B-AE24-6D2D9296D4FA}"/>
                </a:ext>
              </a:extLst>
            </p:cNvPr>
            <p:cNvSpPr/>
            <p:nvPr/>
          </p:nvSpPr>
          <p:spPr>
            <a:xfrm>
              <a:off x="9142632" y="2530889"/>
              <a:ext cx="673690" cy="271396"/>
            </a:xfrm>
            <a:prstGeom prst="rect">
              <a:avLst/>
            </a:prstGeom>
            <a:solidFill>
              <a:schemeClr val="accent4">
                <a:lumMod val="60000"/>
                <a:lumOff val="40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black"/>
                  </a:solidFill>
                </a:rPr>
                <a:t>PCI</a:t>
              </a:r>
            </a:p>
          </p:txBody>
        </p:sp>
      </p:grpSp>
      <p:sp>
        <p:nvSpPr>
          <p:cNvPr id="59" name="Rectangle 58">
            <a:extLst>
              <a:ext uri="{FF2B5EF4-FFF2-40B4-BE49-F238E27FC236}">
                <a16:creationId xmlns:a16="http://schemas.microsoft.com/office/drawing/2014/main" xmlns="" id="{E06AA721-6356-0640-8D05-924BA6F386DE}"/>
              </a:ext>
            </a:extLst>
          </p:cNvPr>
          <p:cNvSpPr/>
          <p:nvPr/>
        </p:nvSpPr>
        <p:spPr>
          <a:xfrm>
            <a:off x="2275543" y="2974318"/>
            <a:ext cx="907388" cy="245780"/>
          </a:xfrm>
          <a:prstGeom prst="rect">
            <a:avLst/>
          </a:prstGeom>
          <a:solidFill>
            <a:schemeClr val="accent2">
              <a:lumMod val="75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black"/>
                </a:solidFill>
              </a:rPr>
              <a:t>Route</a:t>
            </a:r>
          </a:p>
        </p:txBody>
      </p:sp>
      <p:sp>
        <p:nvSpPr>
          <p:cNvPr id="60" name="Rounded Rectangle 59">
            <a:extLst>
              <a:ext uri="{FF2B5EF4-FFF2-40B4-BE49-F238E27FC236}">
                <a16:creationId xmlns:a16="http://schemas.microsoft.com/office/drawing/2014/main" xmlns="" id="{77B63B21-8D37-3040-940F-2048D19FAFD9}"/>
              </a:ext>
            </a:extLst>
          </p:cNvPr>
          <p:cNvSpPr/>
          <p:nvPr/>
        </p:nvSpPr>
        <p:spPr>
          <a:xfrm>
            <a:off x="2374209" y="2244221"/>
            <a:ext cx="710056" cy="50447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prstClr val="white"/>
                </a:solidFill>
              </a:rPr>
              <a:t>SDNC</a:t>
            </a:r>
          </a:p>
        </p:txBody>
      </p:sp>
      <p:cxnSp>
        <p:nvCxnSpPr>
          <p:cNvPr id="61" name="Straight Arrow Connector 60">
            <a:extLst>
              <a:ext uri="{FF2B5EF4-FFF2-40B4-BE49-F238E27FC236}">
                <a16:creationId xmlns:a16="http://schemas.microsoft.com/office/drawing/2014/main" xmlns="" id="{FFFE6CFB-75C9-F34A-9A14-EDB6A59E776C}"/>
              </a:ext>
            </a:extLst>
          </p:cNvPr>
          <p:cNvCxnSpPr>
            <a:cxnSpLocks/>
            <a:stCxn id="60" idx="2"/>
            <a:endCxn id="59" idx="0"/>
          </p:cNvCxnSpPr>
          <p:nvPr/>
        </p:nvCxnSpPr>
        <p:spPr>
          <a:xfrm>
            <a:off x="2729237" y="2748695"/>
            <a:ext cx="0" cy="22562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3" name="Rectangle 72">
            <a:extLst>
              <a:ext uri="{FF2B5EF4-FFF2-40B4-BE49-F238E27FC236}">
                <a16:creationId xmlns:a16="http://schemas.microsoft.com/office/drawing/2014/main" xmlns="" id="{1A9FB48E-AB38-6E45-A0E3-E582D529079D}"/>
              </a:ext>
            </a:extLst>
          </p:cNvPr>
          <p:cNvSpPr/>
          <p:nvPr/>
        </p:nvSpPr>
        <p:spPr>
          <a:xfrm>
            <a:off x="4842632" y="4075364"/>
            <a:ext cx="1534111" cy="598457"/>
          </a:xfrm>
          <a:prstGeom prst="rect">
            <a:avLst/>
          </a:prstGeom>
          <a:solidFill>
            <a:schemeClr val="accent2">
              <a:lumMod val="7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rPr>
              <a:t>Route Optimizer</a:t>
            </a:r>
          </a:p>
        </p:txBody>
      </p:sp>
      <p:cxnSp>
        <p:nvCxnSpPr>
          <p:cNvPr id="74" name="Straight Arrow Connector 73">
            <a:extLst>
              <a:ext uri="{FF2B5EF4-FFF2-40B4-BE49-F238E27FC236}">
                <a16:creationId xmlns:a16="http://schemas.microsoft.com/office/drawing/2014/main" xmlns="" id="{D72EA090-6C90-7742-AEA6-6F9B97E0BA77}"/>
              </a:ext>
            </a:extLst>
          </p:cNvPr>
          <p:cNvCxnSpPr>
            <a:cxnSpLocks/>
            <a:endCxn id="73" idx="0"/>
          </p:cNvCxnSpPr>
          <p:nvPr/>
        </p:nvCxnSpPr>
        <p:spPr>
          <a:xfrm>
            <a:off x="5609688" y="3548084"/>
            <a:ext cx="0" cy="527280"/>
          </a:xfrm>
          <a:prstGeom prst="straightConnector1">
            <a:avLst/>
          </a:prstGeom>
          <a:ln cmpd="thickThin">
            <a:headEnd type="none"/>
            <a:tailEnd type="triangle"/>
          </a:ln>
        </p:spPr>
        <p:style>
          <a:lnRef idx="3">
            <a:schemeClr val="dk1"/>
          </a:lnRef>
          <a:fillRef idx="0">
            <a:schemeClr val="dk1"/>
          </a:fillRef>
          <a:effectRef idx="2">
            <a:schemeClr val="dk1"/>
          </a:effectRef>
          <a:fontRef idx="minor">
            <a:schemeClr val="tx1"/>
          </a:fontRef>
        </p:style>
      </p:cxnSp>
      <p:sp>
        <p:nvSpPr>
          <p:cNvPr id="75" name="Rectangle 74">
            <a:extLst>
              <a:ext uri="{FF2B5EF4-FFF2-40B4-BE49-F238E27FC236}">
                <a16:creationId xmlns:a16="http://schemas.microsoft.com/office/drawing/2014/main" xmlns="" id="{3E2E134A-241E-5641-8BB1-1C6B8D9CB3E4}"/>
              </a:ext>
            </a:extLst>
          </p:cNvPr>
          <p:cNvSpPr/>
          <p:nvPr/>
        </p:nvSpPr>
        <p:spPr>
          <a:xfrm>
            <a:off x="1380664" y="4071080"/>
            <a:ext cx="1534111" cy="598457"/>
          </a:xfrm>
          <a:prstGeom prst="rect">
            <a:avLst/>
          </a:prstGeom>
          <a:solidFill>
            <a:schemeClr val="accent4">
              <a:lumMod val="60000"/>
              <a:lumOff val="4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rPr>
              <a:t>PCI Optimizer</a:t>
            </a:r>
          </a:p>
        </p:txBody>
      </p:sp>
      <p:cxnSp>
        <p:nvCxnSpPr>
          <p:cNvPr id="80" name="Straight Arrow Connector 79">
            <a:extLst>
              <a:ext uri="{FF2B5EF4-FFF2-40B4-BE49-F238E27FC236}">
                <a16:creationId xmlns:a16="http://schemas.microsoft.com/office/drawing/2014/main" xmlns="" id="{7D7731DC-7F18-3C46-8699-9E1C1C4914E3}"/>
              </a:ext>
            </a:extLst>
          </p:cNvPr>
          <p:cNvCxnSpPr>
            <a:cxnSpLocks/>
            <a:endCxn id="75" idx="0"/>
          </p:cNvCxnSpPr>
          <p:nvPr/>
        </p:nvCxnSpPr>
        <p:spPr>
          <a:xfrm>
            <a:off x="2147720" y="3543800"/>
            <a:ext cx="0" cy="527280"/>
          </a:xfrm>
          <a:prstGeom prst="straightConnector1">
            <a:avLst/>
          </a:prstGeom>
          <a:ln cmpd="thickThin">
            <a:headEnd type="none"/>
            <a:tailEnd type="triangle"/>
          </a:ln>
        </p:spPr>
        <p:style>
          <a:lnRef idx="3">
            <a:schemeClr val="dk1"/>
          </a:lnRef>
          <a:fillRef idx="0">
            <a:schemeClr val="dk1"/>
          </a:fillRef>
          <a:effectRef idx="2">
            <a:schemeClr val="dk1"/>
          </a:effectRef>
          <a:fontRef idx="minor">
            <a:schemeClr val="tx1"/>
          </a:fontRef>
        </p:style>
      </p:cxnSp>
      <p:sp>
        <p:nvSpPr>
          <p:cNvPr id="6" name="Rectangle 5">
            <a:extLst>
              <a:ext uri="{FF2B5EF4-FFF2-40B4-BE49-F238E27FC236}">
                <a16:creationId xmlns:a16="http://schemas.microsoft.com/office/drawing/2014/main" xmlns="" id="{591C78A2-7914-AC47-BA80-6B9906C4A7BA}"/>
              </a:ext>
            </a:extLst>
          </p:cNvPr>
          <p:cNvSpPr/>
          <p:nvPr/>
        </p:nvSpPr>
        <p:spPr>
          <a:xfrm>
            <a:off x="6460435" y="4073155"/>
            <a:ext cx="1995475" cy="596382"/>
          </a:xfrm>
          <a:prstGeom prst="rect">
            <a:avLst/>
          </a:prstGeom>
          <a:solidFill>
            <a:schemeClr val="accent2">
              <a:lumMod val="60000"/>
              <a:lumOff val="40000"/>
            </a:schemeClr>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rPr>
              <a:t>Homing/Placement Optimizer (HAS)</a:t>
            </a:r>
          </a:p>
        </p:txBody>
      </p:sp>
      <p:sp>
        <p:nvSpPr>
          <p:cNvPr id="96" name="Rounded Rectangle 95">
            <a:extLst>
              <a:ext uri="{FF2B5EF4-FFF2-40B4-BE49-F238E27FC236}">
                <a16:creationId xmlns:a16="http://schemas.microsoft.com/office/drawing/2014/main" xmlns="" id="{5501E7F0-401D-D444-946F-F8DB472AC12A}"/>
              </a:ext>
            </a:extLst>
          </p:cNvPr>
          <p:cNvSpPr/>
          <p:nvPr/>
        </p:nvSpPr>
        <p:spPr>
          <a:xfrm>
            <a:off x="5242986" y="5186931"/>
            <a:ext cx="733874" cy="369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9" dirty="0">
                <a:solidFill>
                  <a:prstClr val="white"/>
                </a:solidFill>
              </a:rPr>
              <a:t>A&amp;AI</a:t>
            </a:r>
          </a:p>
        </p:txBody>
      </p:sp>
      <p:sp>
        <p:nvSpPr>
          <p:cNvPr id="103" name="Rounded Rectangle 102">
            <a:extLst>
              <a:ext uri="{FF2B5EF4-FFF2-40B4-BE49-F238E27FC236}">
                <a16:creationId xmlns:a16="http://schemas.microsoft.com/office/drawing/2014/main" xmlns="" id="{F5ADF1E7-A0D9-2E41-8466-370E806C7347}"/>
              </a:ext>
            </a:extLst>
          </p:cNvPr>
          <p:cNvSpPr/>
          <p:nvPr/>
        </p:nvSpPr>
        <p:spPr>
          <a:xfrm>
            <a:off x="6193658" y="5194296"/>
            <a:ext cx="1377619" cy="36988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9" dirty="0">
                <a:solidFill>
                  <a:prstClr val="white"/>
                </a:solidFill>
              </a:rPr>
              <a:t>Multi Cloud</a:t>
            </a:r>
          </a:p>
        </p:txBody>
      </p:sp>
      <p:sp>
        <p:nvSpPr>
          <p:cNvPr id="104" name="Rounded Rectangle 103">
            <a:extLst>
              <a:ext uri="{FF2B5EF4-FFF2-40B4-BE49-F238E27FC236}">
                <a16:creationId xmlns:a16="http://schemas.microsoft.com/office/drawing/2014/main" xmlns="" id="{256471C9-CF1F-D44F-9EE6-AD3ECBC88458}"/>
              </a:ext>
            </a:extLst>
          </p:cNvPr>
          <p:cNvSpPr/>
          <p:nvPr/>
        </p:nvSpPr>
        <p:spPr>
          <a:xfrm>
            <a:off x="7699939" y="5206831"/>
            <a:ext cx="911324" cy="3499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9" dirty="0">
                <a:solidFill>
                  <a:prstClr val="white"/>
                </a:solidFill>
              </a:rPr>
              <a:t>MUSIC</a:t>
            </a:r>
          </a:p>
        </p:txBody>
      </p:sp>
      <p:sp>
        <p:nvSpPr>
          <p:cNvPr id="81" name="Rounded Rectangle 80">
            <a:extLst>
              <a:ext uri="{FF2B5EF4-FFF2-40B4-BE49-F238E27FC236}">
                <a16:creationId xmlns:a16="http://schemas.microsoft.com/office/drawing/2014/main" xmlns="" id="{ED770DE1-2CB5-7E41-9941-A5B67DD2D603}"/>
              </a:ext>
            </a:extLst>
          </p:cNvPr>
          <p:cNvSpPr/>
          <p:nvPr/>
        </p:nvSpPr>
        <p:spPr>
          <a:xfrm>
            <a:off x="1504950" y="5167030"/>
            <a:ext cx="1304925" cy="54103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9" dirty="0" smtClean="0">
                <a:solidFill>
                  <a:prstClr val="white"/>
                </a:solidFill>
              </a:rPr>
              <a:t>SDNC ConfigDB</a:t>
            </a:r>
            <a:endParaRPr lang="en-US" sz="1799" dirty="0">
              <a:solidFill>
                <a:prstClr val="white"/>
              </a:solidFill>
            </a:endParaRPr>
          </a:p>
        </p:txBody>
      </p:sp>
      <p:cxnSp>
        <p:nvCxnSpPr>
          <p:cNvPr id="83" name="Straight Arrow Connector 82">
            <a:extLst>
              <a:ext uri="{FF2B5EF4-FFF2-40B4-BE49-F238E27FC236}">
                <a16:creationId xmlns:a16="http://schemas.microsoft.com/office/drawing/2014/main" xmlns="" id="{CBC47412-F393-BB49-8496-84D0FF259860}"/>
              </a:ext>
            </a:extLst>
          </p:cNvPr>
          <p:cNvCxnSpPr>
            <a:cxnSpLocks/>
            <a:stCxn id="75" idx="2"/>
            <a:endCxn id="81" idx="0"/>
          </p:cNvCxnSpPr>
          <p:nvPr/>
        </p:nvCxnSpPr>
        <p:spPr>
          <a:xfrm>
            <a:off x="2147720" y="4669537"/>
            <a:ext cx="9693" cy="497493"/>
          </a:xfrm>
          <a:prstGeom prst="straightConnector1">
            <a:avLst/>
          </a:prstGeom>
          <a:ln cmpd="thickThin">
            <a:headEnd type="none"/>
            <a:tailEnd type="triangle"/>
          </a:ln>
        </p:spPr>
        <p:style>
          <a:lnRef idx="3">
            <a:schemeClr val="dk1"/>
          </a:lnRef>
          <a:fillRef idx="0">
            <a:schemeClr val="dk1"/>
          </a:fillRef>
          <a:effectRef idx="2">
            <a:schemeClr val="dk1"/>
          </a:effectRef>
          <a:fontRef idx="minor">
            <a:schemeClr val="tx1"/>
          </a:fontRef>
        </p:style>
      </p:cxnSp>
      <p:cxnSp>
        <p:nvCxnSpPr>
          <p:cNvPr id="84" name="Straight Arrow Connector 83">
            <a:extLst>
              <a:ext uri="{FF2B5EF4-FFF2-40B4-BE49-F238E27FC236}">
                <a16:creationId xmlns:a16="http://schemas.microsoft.com/office/drawing/2014/main" xmlns="" id="{B4372186-D1AD-E045-A2E9-F6090472B75D}"/>
              </a:ext>
            </a:extLst>
          </p:cNvPr>
          <p:cNvCxnSpPr>
            <a:cxnSpLocks/>
            <a:stCxn id="73" idx="2"/>
            <a:endCxn id="96" idx="0"/>
          </p:cNvCxnSpPr>
          <p:nvPr/>
        </p:nvCxnSpPr>
        <p:spPr>
          <a:xfrm>
            <a:off x="5609688" y="4673821"/>
            <a:ext cx="235" cy="513110"/>
          </a:xfrm>
          <a:prstGeom prst="straightConnector1">
            <a:avLst/>
          </a:prstGeom>
          <a:ln cmpd="thickThin">
            <a:headEnd type="none"/>
            <a:tailEnd type="triangle"/>
          </a:ln>
        </p:spPr>
        <p:style>
          <a:lnRef idx="3">
            <a:schemeClr val="dk1"/>
          </a:lnRef>
          <a:fillRef idx="0">
            <a:schemeClr val="dk1"/>
          </a:fillRef>
          <a:effectRef idx="2">
            <a:schemeClr val="dk1"/>
          </a:effectRef>
          <a:fontRef idx="minor">
            <a:schemeClr val="tx1"/>
          </a:fontRef>
        </p:style>
      </p:cxnSp>
      <p:cxnSp>
        <p:nvCxnSpPr>
          <p:cNvPr id="85" name="Straight Arrow Connector 84">
            <a:extLst>
              <a:ext uri="{FF2B5EF4-FFF2-40B4-BE49-F238E27FC236}">
                <a16:creationId xmlns:a16="http://schemas.microsoft.com/office/drawing/2014/main" xmlns="" id="{FFF7349E-FFE6-E14D-969F-2E4FED68F9ED}"/>
              </a:ext>
            </a:extLst>
          </p:cNvPr>
          <p:cNvCxnSpPr>
            <a:cxnSpLocks/>
            <a:stCxn id="6" idx="2"/>
            <a:endCxn id="103" idx="0"/>
          </p:cNvCxnSpPr>
          <p:nvPr/>
        </p:nvCxnSpPr>
        <p:spPr>
          <a:xfrm flipH="1">
            <a:off x="6882468" y="4669537"/>
            <a:ext cx="575705" cy="524759"/>
          </a:xfrm>
          <a:prstGeom prst="straightConnector1">
            <a:avLst/>
          </a:prstGeom>
          <a:ln cmpd="thickThin">
            <a:headEnd type="none"/>
            <a:tailEnd type="triangle"/>
          </a:ln>
        </p:spPr>
        <p:style>
          <a:lnRef idx="3">
            <a:schemeClr val="dk1"/>
          </a:lnRef>
          <a:fillRef idx="0">
            <a:schemeClr val="dk1"/>
          </a:fillRef>
          <a:effectRef idx="2">
            <a:schemeClr val="dk1"/>
          </a:effectRef>
          <a:fontRef idx="minor">
            <a:schemeClr val="tx1"/>
          </a:fontRef>
        </p:style>
      </p:cxnSp>
      <p:cxnSp>
        <p:nvCxnSpPr>
          <p:cNvPr id="87" name="Straight Arrow Connector 86">
            <a:extLst>
              <a:ext uri="{FF2B5EF4-FFF2-40B4-BE49-F238E27FC236}">
                <a16:creationId xmlns:a16="http://schemas.microsoft.com/office/drawing/2014/main" xmlns="" id="{6F77AD1B-CBFE-3B4F-8404-E0B9C195EEFB}"/>
              </a:ext>
            </a:extLst>
          </p:cNvPr>
          <p:cNvCxnSpPr>
            <a:cxnSpLocks/>
            <a:stCxn id="6" idx="2"/>
            <a:endCxn id="104" idx="0"/>
          </p:cNvCxnSpPr>
          <p:nvPr/>
        </p:nvCxnSpPr>
        <p:spPr>
          <a:xfrm>
            <a:off x="7458173" y="4669537"/>
            <a:ext cx="697428" cy="537294"/>
          </a:xfrm>
          <a:prstGeom prst="straightConnector1">
            <a:avLst/>
          </a:prstGeom>
          <a:ln cmpd="thickThin">
            <a:headEnd type="none"/>
            <a:tailEnd type="triangle"/>
          </a:ln>
        </p:spPr>
        <p:style>
          <a:lnRef idx="3">
            <a:schemeClr val="dk1"/>
          </a:lnRef>
          <a:fillRef idx="0">
            <a:schemeClr val="dk1"/>
          </a:fillRef>
          <a:effectRef idx="2">
            <a:schemeClr val="dk1"/>
          </a:effectRef>
          <a:fontRef idx="minor">
            <a:schemeClr val="tx1"/>
          </a:fontRef>
        </p:style>
      </p:cxnSp>
      <p:cxnSp>
        <p:nvCxnSpPr>
          <p:cNvPr id="89" name="Straight Arrow Connector 88">
            <a:extLst>
              <a:ext uri="{FF2B5EF4-FFF2-40B4-BE49-F238E27FC236}">
                <a16:creationId xmlns:a16="http://schemas.microsoft.com/office/drawing/2014/main" xmlns="" id="{A55A62C6-58FB-AF44-9F0E-1D778DCA68BC}"/>
              </a:ext>
            </a:extLst>
          </p:cNvPr>
          <p:cNvCxnSpPr>
            <a:cxnSpLocks/>
            <a:stCxn id="6" idx="2"/>
            <a:endCxn id="96" idx="0"/>
          </p:cNvCxnSpPr>
          <p:nvPr/>
        </p:nvCxnSpPr>
        <p:spPr>
          <a:xfrm flipH="1">
            <a:off x="5609923" y="4669537"/>
            <a:ext cx="1848250" cy="517394"/>
          </a:xfrm>
          <a:prstGeom prst="straightConnector1">
            <a:avLst/>
          </a:prstGeom>
          <a:ln cmpd="thickThin">
            <a:headEnd type="none"/>
            <a:tailEnd type="triangle"/>
          </a:ln>
        </p:spPr>
        <p:style>
          <a:lnRef idx="3">
            <a:schemeClr val="dk1"/>
          </a:lnRef>
          <a:fillRef idx="0">
            <a:schemeClr val="dk1"/>
          </a:fillRef>
          <a:effectRef idx="2">
            <a:schemeClr val="dk1"/>
          </a:effectRef>
          <a:fontRef idx="minor">
            <a:schemeClr val="tx1"/>
          </a:fontRef>
        </p:style>
      </p:cxnSp>
      <p:sp>
        <p:nvSpPr>
          <p:cNvPr id="8" name="TextBox 7"/>
          <p:cNvSpPr txBox="1"/>
          <p:nvPr/>
        </p:nvSpPr>
        <p:spPr>
          <a:xfrm>
            <a:off x="3650415" y="5750046"/>
            <a:ext cx="7970270" cy="646331"/>
          </a:xfrm>
          <a:prstGeom prst="rect">
            <a:avLst/>
          </a:prstGeom>
          <a:noFill/>
        </p:spPr>
        <p:txBody>
          <a:bodyPr wrap="square" rtlCol="0">
            <a:spAutoFit/>
          </a:bodyPr>
          <a:lstStyle/>
          <a:p>
            <a:r>
              <a:rPr lang="en-US" dirty="0" smtClean="0">
                <a:solidFill>
                  <a:prstClr val="black"/>
                </a:solidFill>
              </a:rPr>
              <a:t>            =&gt; PCI-related modules are part of ONAP Casablanca release</a:t>
            </a:r>
          </a:p>
          <a:p>
            <a:r>
              <a:rPr lang="en-US" dirty="0" smtClean="0">
                <a:solidFill>
                  <a:prstClr val="black"/>
                </a:solidFill>
              </a:rPr>
              <a:t>* </a:t>
            </a:r>
            <a:r>
              <a:rPr lang="en-US" dirty="0">
                <a:solidFill>
                  <a:prstClr val="black"/>
                </a:solidFill>
              </a:rPr>
              <a:t>See OOF-API spec at https://wiki.onap.org/display/DW/PCI+Optimization+API</a:t>
            </a:r>
          </a:p>
        </p:txBody>
      </p:sp>
      <p:sp>
        <p:nvSpPr>
          <p:cNvPr id="62" name="Rectangle 61">
            <a:extLst>
              <a:ext uri="{FF2B5EF4-FFF2-40B4-BE49-F238E27FC236}">
                <a16:creationId xmlns:a16="http://schemas.microsoft.com/office/drawing/2014/main" xmlns="" id="{F3F26C1D-E3CF-894B-8332-64A360C0B79A}"/>
              </a:ext>
            </a:extLst>
          </p:cNvPr>
          <p:cNvSpPr/>
          <p:nvPr/>
        </p:nvSpPr>
        <p:spPr>
          <a:xfrm>
            <a:off x="3650415" y="5805508"/>
            <a:ext cx="667385" cy="245780"/>
          </a:xfrm>
          <a:prstGeom prst="rect">
            <a:avLst/>
          </a:prstGeom>
          <a:solidFill>
            <a:schemeClr val="accent4">
              <a:lumMod val="60000"/>
              <a:lumOff val="40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PCI</a:t>
            </a:r>
            <a:endParaRPr lang="en-US" sz="1600" dirty="0">
              <a:solidFill>
                <a:prstClr val="black"/>
              </a:solidFill>
            </a:endParaRPr>
          </a:p>
        </p:txBody>
      </p:sp>
    </p:spTree>
    <p:extLst>
      <p:ext uri="{BB962C8B-B14F-4D97-AF65-F5344CB8AC3E}">
        <p14:creationId xmlns:p14="http://schemas.microsoft.com/office/powerpoint/2010/main" val="2288633369"/>
      </p:ext>
    </p:extLst>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Oval 100"/>
          <p:cNvSpPr/>
          <p:nvPr/>
        </p:nvSpPr>
        <p:spPr>
          <a:xfrm>
            <a:off x="10062140" y="3611456"/>
            <a:ext cx="1009407" cy="975815"/>
          </a:xfrm>
          <a:prstGeom prst="ellipse">
            <a:avLst/>
          </a:prstGeom>
          <a:solidFill>
            <a:schemeClr val="accent4">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8070554" y="2218052"/>
            <a:ext cx="1009407" cy="975815"/>
          </a:xfrm>
          <a:prstGeom prst="ellipse">
            <a:avLst/>
          </a:prstGeom>
          <a:solidFill>
            <a:schemeClr val="accent4">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Oval 102"/>
          <p:cNvSpPr/>
          <p:nvPr/>
        </p:nvSpPr>
        <p:spPr>
          <a:xfrm>
            <a:off x="8974391" y="2685870"/>
            <a:ext cx="1009407" cy="975815"/>
          </a:xfrm>
          <a:prstGeom prst="ellipse">
            <a:avLst/>
          </a:prstGeom>
          <a:solidFill>
            <a:schemeClr val="accent4">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Oval 109"/>
          <p:cNvSpPr/>
          <p:nvPr/>
        </p:nvSpPr>
        <p:spPr>
          <a:xfrm>
            <a:off x="6525624" y="1858810"/>
            <a:ext cx="1145377" cy="1179887"/>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Oval 110"/>
          <p:cNvSpPr/>
          <p:nvPr/>
        </p:nvSpPr>
        <p:spPr>
          <a:xfrm>
            <a:off x="7516364" y="3363325"/>
            <a:ext cx="1145377" cy="1179887"/>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a:xfrm>
            <a:off x="609600" y="0"/>
            <a:ext cx="11353800" cy="871700"/>
          </a:xfrm>
        </p:spPr>
        <p:txBody>
          <a:bodyPr>
            <a:normAutofit/>
          </a:bodyPr>
          <a:lstStyle/>
          <a:p>
            <a:r>
              <a:rPr lang="en-US" sz="2800" dirty="0" smtClean="0"/>
              <a:t>Physical </a:t>
            </a:r>
            <a:r>
              <a:rPr lang="en-US" sz="2800" dirty="0"/>
              <a:t>Cell ID (PCI) </a:t>
            </a:r>
            <a:r>
              <a:rPr lang="en-US" sz="2800" dirty="0" smtClean="0"/>
              <a:t>Optimization – 4G/5G SON functionality</a:t>
            </a:r>
            <a:endParaRPr lang="en-US" sz="2800" dirty="0"/>
          </a:p>
        </p:txBody>
      </p:sp>
      <p:sp>
        <p:nvSpPr>
          <p:cNvPr id="5" name="Isosceles Triangle 4"/>
          <p:cNvSpPr/>
          <p:nvPr/>
        </p:nvSpPr>
        <p:spPr>
          <a:xfrm>
            <a:off x="7021362" y="2035198"/>
            <a:ext cx="177800" cy="228600"/>
          </a:xfrm>
          <a:prstGeom prst="triangl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6694737" y="2298663"/>
            <a:ext cx="864339" cy="584775"/>
          </a:xfrm>
          <a:prstGeom prst="rect">
            <a:avLst/>
          </a:prstGeom>
          <a:noFill/>
        </p:spPr>
        <p:txBody>
          <a:bodyPr wrap="square" rtlCol="0">
            <a:spAutoFit/>
          </a:bodyPr>
          <a:lstStyle/>
          <a:p>
            <a:r>
              <a:rPr lang="en-US" sz="1600" dirty="0">
                <a:solidFill>
                  <a:srgbClr val="FF0000"/>
                </a:solidFill>
              </a:rPr>
              <a:t>Cell: C3</a:t>
            </a:r>
          </a:p>
          <a:p>
            <a:r>
              <a:rPr lang="en-US" sz="1600" dirty="0">
                <a:solidFill>
                  <a:srgbClr val="FF0000"/>
                </a:solidFill>
              </a:rPr>
              <a:t>PCI: 2</a:t>
            </a:r>
          </a:p>
        </p:txBody>
      </p:sp>
      <p:sp>
        <p:nvSpPr>
          <p:cNvPr id="8" name="TextBox 7"/>
          <p:cNvSpPr txBox="1"/>
          <p:nvPr/>
        </p:nvSpPr>
        <p:spPr>
          <a:xfrm>
            <a:off x="8175285" y="2527692"/>
            <a:ext cx="864339" cy="584775"/>
          </a:xfrm>
          <a:prstGeom prst="rect">
            <a:avLst/>
          </a:prstGeom>
          <a:noFill/>
        </p:spPr>
        <p:txBody>
          <a:bodyPr wrap="square" rtlCol="0">
            <a:spAutoFit/>
          </a:bodyPr>
          <a:lstStyle/>
          <a:p>
            <a:r>
              <a:rPr lang="en-US" sz="1600" dirty="0">
                <a:solidFill>
                  <a:schemeClr val="accent5"/>
                </a:solidFill>
              </a:rPr>
              <a:t>Cell: C4</a:t>
            </a:r>
          </a:p>
          <a:p>
            <a:r>
              <a:rPr lang="en-US" sz="1600" dirty="0">
                <a:solidFill>
                  <a:schemeClr val="accent5"/>
                </a:solidFill>
              </a:rPr>
              <a:t>PCI: 1</a:t>
            </a:r>
          </a:p>
        </p:txBody>
      </p:sp>
      <p:sp>
        <p:nvSpPr>
          <p:cNvPr id="9" name="Isosceles Triangle 8"/>
          <p:cNvSpPr/>
          <p:nvPr/>
        </p:nvSpPr>
        <p:spPr>
          <a:xfrm>
            <a:off x="7932313" y="1676273"/>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7700168" y="1930230"/>
            <a:ext cx="864339" cy="584775"/>
          </a:xfrm>
          <a:prstGeom prst="rect">
            <a:avLst/>
          </a:prstGeom>
          <a:noFill/>
        </p:spPr>
        <p:txBody>
          <a:bodyPr wrap="square" rtlCol="0">
            <a:spAutoFit/>
          </a:bodyPr>
          <a:lstStyle/>
          <a:p>
            <a:r>
              <a:rPr lang="en-US" sz="1600" dirty="0"/>
              <a:t>Cell: C5</a:t>
            </a:r>
          </a:p>
          <a:p>
            <a:r>
              <a:rPr lang="en-US" sz="1600" dirty="0"/>
              <a:t>PCI: 4</a:t>
            </a:r>
          </a:p>
        </p:txBody>
      </p:sp>
      <p:sp>
        <p:nvSpPr>
          <p:cNvPr id="11" name="Isosceles Triangle 10"/>
          <p:cNvSpPr/>
          <p:nvPr/>
        </p:nvSpPr>
        <p:spPr>
          <a:xfrm>
            <a:off x="7337508" y="1167252"/>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6508850" y="1116899"/>
            <a:ext cx="864339" cy="584775"/>
          </a:xfrm>
          <a:prstGeom prst="rect">
            <a:avLst/>
          </a:prstGeom>
          <a:noFill/>
        </p:spPr>
        <p:txBody>
          <a:bodyPr wrap="square" rtlCol="0">
            <a:spAutoFit/>
          </a:bodyPr>
          <a:lstStyle/>
          <a:p>
            <a:r>
              <a:rPr lang="en-US" sz="1600" dirty="0"/>
              <a:t>Cell: C1</a:t>
            </a:r>
          </a:p>
          <a:p>
            <a:r>
              <a:rPr lang="en-US" sz="1600" dirty="0"/>
              <a:t>PCI: 3</a:t>
            </a:r>
          </a:p>
        </p:txBody>
      </p:sp>
      <p:sp>
        <p:nvSpPr>
          <p:cNvPr id="13" name="Isosceles Triangle 12"/>
          <p:cNvSpPr/>
          <p:nvPr/>
        </p:nvSpPr>
        <p:spPr>
          <a:xfrm>
            <a:off x="5889583" y="1415558"/>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5546313" y="1679023"/>
            <a:ext cx="864339" cy="584775"/>
          </a:xfrm>
          <a:prstGeom prst="rect">
            <a:avLst/>
          </a:prstGeom>
          <a:noFill/>
        </p:spPr>
        <p:txBody>
          <a:bodyPr wrap="square" rtlCol="0">
            <a:spAutoFit/>
          </a:bodyPr>
          <a:lstStyle/>
          <a:p>
            <a:r>
              <a:rPr lang="en-US" sz="1600" dirty="0"/>
              <a:t>Cell: C2</a:t>
            </a:r>
          </a:p>
          <a:p>
            <a:r>
              <a:rPr lang="en-US" sz="1600" dirty="0"/>
              <a:t>PCI: 8</a:t>
            </a:r>
          </a:p>
        </p:txBody>
      </p:sp>
      <p:sp>
        <p:nvSpPr>
          <p:cNvPr id="15" name="Isosceles Triangle 14"/>
          <p:cNvSpPr/>
          <p:nvPr/>
        </p:nvSpPr>
        <p:spPr>
          <a:xfrm>
            <a:off x="5488979" y="2654838"/>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5145709" y="2918303"/>
            <a:ext cx="864339" cy="584775"/>
          </a:xfrm>
          <a:prstGeom prst="rect">
            <a:avLst/>
          </a:prstGeom>
          <a:noFill/>
        </p:spPr>
        <p:txBody>
          <a:bodyPr wrap="square" rtlCol="0">
            <a:spAutoFit/>
          </a:bodyPr>
          <a:lstStyle/>
          <a:p>
            <a:r>
              <a:rPr lang="en-US" sz="1600" dirty="0"/>
              <a:t>Cell: C7</a:t>
            </a:r>
          </a:p>
          <a:p>
            <a:r>
              <a:rPr lang="en-US" sz="1600" dirty="0"/>
              <a:t>PCI: 7</a:t>
            </a:r>
          </a:p>
        </p:txBody>
      </p:sp>
      <p:sp>
        <p:nvSpPr>
          <p:cNvPr id="17" name="Isosceles Triangle 16"/>
          <p:cNvSpPr/>
          <p:nvPr/>
        </p:nvSpPr>
        <p:spPr>
          <a:xfrm>
            <a:off x="6401666" y="3154256"/>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6130651" y="3417721"/>
            <a:ext cx="864339" cy="584775"/>
          </a:xfrm>
          <a:prstGeom prst="rect">
            <a:avLst/>
          </a:prstGeom>
          <a:noFill/>
        </p:spPr>
        <p:txBody>
          <a:bodyPr wrap="square" rtlCol="0">
            <a:spAutoFit/>
          </a:bodyPr>
          <a:lstStyle/>
          <a:p>
            <a:r>
              <a:rPr lang="en-US" sz="1600" dirty="0"/>
              <a:t>Cell: C8</a:t>
            </a:r>
          </a:p>
          <a:p>
            <a:r>
              <a:rPr lang="en-US" sz="1600" dirty="0"/>
              <a:t>PCI: 6</a:t>
            </a:r>
          </a:p>
        </p:txBody>
      </p:sp>
      <p:sp>
        <p:nvSpPr>
          <p:cNvPr id="19" name="Isosceles Triangle 18"/>
          <p:cNvSpPr/>
          <p:nvPr/>
        </p:nvSpPr>
        <p:spPr>
          <a:xfrm>
            <a:off x="8000153" y="3604438"/>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a:xfrm>
            <a:off x="7580868" y="3902329"/>
            <a:ext cx="1016370" cy="584775"/>
          </a:xfrm>
          <a:prstGeom prst="rect">
            <a:avLst/>
          </a:prstGeom>
          <a:noFill/>
        </p:spPr>
        <p:txBody>
          <a:bodyPr wrap="square" rtlCol="0">
            <a:spAutoFit/>
          </a:bodyPr>
          <a:lstStyle/>
          <a:p>
            <a:r>
              <a:rPr lang="en-US" sz="1600" dirty="0">
                <a:solidFill>
                  <a:srgbClr val="FF0000"/>
                </a:solidFill>
              </a:rPr>
              <a:t>Cell: C11</a:t>
            </a:r>
          </a:p>
          <a:p>
            <a:r>
              <a:rPr lang="en-US" sz="1600" dirty="0">
                <a:solidFill>
                  <a:srgbClr val="FF0000"/>
                </a:solidFill>
              </a:rPr>
              <a:t>PCI: 2</a:t>
            </a:r>
          </a:p>
        </p:txBody>
      </p:sp>
      <p:sp>
        <p:nvSpPr>
          <p:cNvPr id="21" name="Isosceles Triangle 20"/>
          <p:cNvSpPr/>
          <p:nvPr/>
        </p:nvSpPr>
        <p:spPr>
          <a:xfrm>
            <a:off x="9364399" y="2856160"/>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9051198" y="3188578"/>
            <a:ext cx="864339" cy="584775"/>
          </a:xfrm>
          <a:prstGeom prst="rect">
            <a:avLst/>
          </a:prstGeom>
          <a:noFill/>
        </p:spPr>
        <p:txBody>
          <a:bodyPr wrap="square" rtlCol="0">
            <a:spAutoFit/>
          </a:bodyPr>
          <a:lstStyle/>
          <a:p>
            <a:r>
              <a:rPr lang="en-US" sz="1600" dirty="0"/>
              <a:t>Cell: C9</a:t>
            </a:r>
          </a:p>
          <a:p>
            <a:r>
              <a:rPr lang="en-US" sz="1600" dirty="0"/>
              <a:t>PCI: 5</a:t>
            </a:r>
          </a:p>
        </p:txBody>
      </p:sp>
      <p:sp>
        <p:nvSpPr>
          <p:cNvPr id="23" name="Isosceles Triangle 22"/>
          <p:cNvSpPr/>
          <p:nvPr/>
        </p:nvSpPr>
        <p:spPr>
          <a:xfrm>
            <a:off x="10584985" y="2394201"/>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p:cNvSpPr txBox="1"/>
          <p:nvPr/>
        </p:nvSpPr>
        <p:spPr>
          <a:xfrm>
            <a:off x="10241715" y="2657666"/>
            <a:ext cx="864339" cy="830997"/>
          </a:xfrm>
          <a:prstGeom prst="rect">
            <a:avLst/>
          </a:prstGeom>
          <a:noFill/>
        </p:spPr>
        <p:txBody>
          <a:bodyPr wrap="square" rtlCol="0">
            <a:spAutoFit/>
          </a:bodyPr>
          <a:lstStyle/>
          <a:p>
            <a:r>
              <a:rPr lang="en-US" sz="1600" dirty="0"/>
              <a:t>Cell: C10</a:t>
            </a:r>
          </a:p>
          <a:p>
            <a:r>
              <a:rPr lang="en-US" sz="1600" dirty="0"/>
              <a:t>PCI: 10</a:t>
            </a:r>
          </a:p>
        </p:txBody>
      </p:sp>
      <p:sp>
        <p:nvSpPr>
          <p:cNvPr id="25" name="Isosceles Triangle 24"/>
          <p:cNvSpPr/>
          <p:nvPr/>
        </p:nvSpPr>
        <p:spPr>
          <a:xfrm>
            <a:off x="10496085" y="3718738"/>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10152815" y="3982203"/>
            <a:ext cx="990603" cy="584775"/>
          </a:xfrm>
          <a:prstGeom prst="rect">
            <a:avLst/>
          </a:prstGeom>
          <a:noFill/>
        </p:spPr>
        <p:txBody>
          <a:bodyPr wrap="square" rtlCol="0">
            <a:spAutoFit/>
          </a:bodyPr>
          <a:lstStyle/>
          <a:p>
            <a:r>
              <a:rPr lang="en-US" sz="1600" dirty="0">
                <a:solidFill>
                  <a:schemeClr val="accent5"/>
                </a:solidFill>
              </a:rPr>
              <a:t>Cell: C12</a:t>
            </a:r>
          </a:p>
          <a:p>
            <a:r>
              <a:rPr lang="en-US" sz="1600" dirty="0">
                <a:solidFill>
                  <a:schemeClr val="accent5"/>
                </a:solidFill>
              </a:rPr>
              <a:t>PCI: 1</a:t>
            </a:r>
          </a:p>
        </p:txBody>
      </p:sp>
      <p:sp>
        <p:nvSpPr>
          <p:cNvPr id="4" name="Content Placeholder 3"/>
          <p:cNvSpPr>
            <a:spLocks noGrp="1"/>
          </p:cNvSpPr>
          <p:nvPr>
            <p:ph idx="1"/>
          </p:nvPr>
        </p:nvSpPr>
        <p:spPr>
          <a:xfrm>
            <a:off x="469900" y="1167252"/>
            <a:ext cx="4556711" cy="4859850"/>
          </a:xfrm>
        </p:spPr>
        <p:txBody>
          <a:bodyPr>
            <a:normAutofit/>
          </a:bodyPr>
          <a:lstStyle/>
          <a:p>
            <a:r>
              <a:rPr lang="en-US" dirty="0" smtClean="0"/>
              <a:t>Physical </a:t>
            </a:r>
            <a:r>
              <a:rPr lang="en-US" dirty="0"/>
              <a:t>cell ID (PCI) is a locally unique integer ID </a:t>
            </a:r>
            <a:r>
              <a:rPr lang="en-US" dirty="0" smtClean="0"/>
              <a:t>in 4G/5G</a:t>
            </a:r>
          </a:p>
          <a:p>
            <a:r>
              <a:rPr lang="en-US" dirty="0"/>
              <a:t>U</a:t>
            </a:r>
            <a:r>
              <a:rPr lang="en-US" dirty="0" smtClean="0"/>
              <a:t>sed </a:t>
            </a:r>
            <a:r>
              <a:rPr lang="en-US" dirty="0"/>
              <a:t>for handoff and physical layer design</a:t>
            </a:r>
          </a:p>
          <a:p>
            <a:r>
              <a:rPr lang="en-US" dirty="0"/>
              <a:t>PCI ranges:</a:t>
            </a:r>
            <a:br>
              <a:rPr lang="en-US" dirty="0"/>
            </a:br>
            <a:r>
              <a:rPr lang="en-US" dirty="0"/>
              <a:t>  LTE: 0 to 503</a:t>
            </a:r>
            <a:br>
              <a:rPr lang="en-US" dirty="0"/>
            </a:br>
            <a:r>
              <a:rPr lang="en-US" dirty="0"/>
              <a:t>   5G: </a:t>
            </a:r>
            <a:r>
              <a:rPr lang="en-US" dirty="0" smtClean="0"/>
              <a:t>0 </a:t>
            </a:r>
            <a:r>
              <a:rPr lang="en-US" dirty="0"/>
              <a:t>to 1007</a:t>
            </a:r>
          </a:p>
          <a:p>
            <a:r>
              <a:rPr lang="en-US" dirty="0"/>
              <a:t>PCI optimization: Assign PCI values to avoid </a:t>
            </a:r>
            <a:r>
              <a:rPr lang="en-US" b="1" dirty="0">
                <a:solidFill>
                  <a:srgbClr val="FF0000"/>
                </a:solidFill>
              </a:rPr>
              <a:t>PCI </a:t>
            </a:r>
            <a:r>
              <a:rPr lang="en-US" b="1" dirty="0" smtClean="0">
                <a:solidFill>
                  <a:srgbClr val="FF0000"/>
                </a:solidFill>
              </a:rPr>
              <a:t>collision </a:t>
            </a:r>
            <a:r>
              <a:rPr lang="en-US" dirty="0"/>
              <a:t>and minimize </a:t>
            </a:r>
            <a:r>
              <a:rPr lang="en-US" b="1" dirty="0">
                <a:solidFill>
                  <a:schemeClr val="accent2"/>
                </a:solidFill>
              </a:rPr>
              <a:t>PCI </a:t>
            </a:r>
            <a:r>
              <a:rPr lang="en-US" b="1" dirty="0" smtClean="0">
                <a:solidFill>
                  <a:schemeClr val="accent2"/>
                </a:solidFill>
              </a:rPr>
              <a:t>confusion</a:t>
            </a:r>
          </a:p>
          <a:p>
            <a:r>
              <a:rPr lang="en-US" dirty="0"/>
              <a:t>Maps to graph coloring problem</a:t>
            </a:r>
          </a:p>
          <a:p>
            <a:r>
              <a:rPr lang="en-US" dirty="0" smtClean="0"/>
              <a:t>PCI </a:t>
            </a:r>
            <a:r>
              <a:rPr lang="en-US" dirty="0"/>
              <a:t>is re-optimized if neighbor relationship </a:t>
            </a:r>
            <a:r>
              <a:rPr lang="en-US" dirty="0" smtClean="0"/>
              <a:t>changes, (e.g. during </a:t>
            </a:r>
            <a:r>
              <a:rPr lang="en-US" dirty="0"/>
              <a:t>Automation Neighbor Relations (ANR</a:t>
            </a:r>
            <a:r>
              <a:rPr lang="en-US" dirty="0" smtClean="0"/>
              <a:t>))</a:t>
            </a:r>
            <a:endParaRPr lang="en-US" dirty="0"/>
          </a:p>
        </p:txBody>
      </p:sp>
      <p:cxnSp>
        <p:nvCxnSpPr>
          <p:cNvPr id="35" name="Straight Connector 34"/>
          <p:cNvCxnSpPr>
            <a:stCxn id="19" idx="5"/>
            <a:endCxn id="21" idx="5"/>
          </p:cNvCxnSpPr>
          <p:nvPr/>
        </p:nvCxnSpPr>
        <p:spPr>
          <a:xfrm flipV="1">
            <a:off x="8133503" y="2970460"/>
            <a:ext cx="1364246" cy="7482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1" idx="3"/>
            <a:endCxn id="25" idx="5"/>
          </p:cNvCxnSpPr>
          <p:nvPr/>
        </p:nvCxnSpPr>
        <p:spPr>
          <a:xfrm>
            <a:off x="9453299" y="3084760"/>
            <a:ext cx="1176136" cy="74827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1" idx="5"/>
            <a:endCxn id="23" idx="1"/>
          </p:cNvCxnSpPr>
          <p:nvPr/>
        </p:nvCxnSpPr>
        <p:spPr>
          <a:xfrm flipV="1">
            <a:off x="9497749" y="2508501"/>
            <a:ext cx="1131686" cy="461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5" idx="5"/>
            <a:endCxn id="12" idx="3"/>
          </p:cNvCxnSpPr>
          <p:nvPr/>
        </p:nvCxnSpPr>
        <p:spPr>
          <a:xfrm flipV="1">
            <a:off x="7154712" y="1409287"/>
            <a:ext cx="218477" cy="740211"/>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13" idx="3"/>
            <a:endCxn id="5" idx="3"/>
          </p:cNvCxnSpPr>
          <p:nvPr/>
        </p:nvCxnSpPr>
        <p:spPr>
          <a:xfrm>
            <a:off x="5978483" y="1644158"/>
            <a:ext cx="1131779" cy="619640"/>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5" idx="4"/>
            <a:endCxn id="5" idx="3"/>
          </p:cNvCxnSpPr>
          <p:nvPr/>
        </p:nvCxnSpPr>
        <p:spPr>
          <a:xfrm flipV="1">
            <a:off x="5666779" y="2263798"/>
            <a:ext cx="1443483" cy="619640"/>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6" idx="0"/>
            <a:endCxn id="17" idx="5"/>
          </p:cNvCxnSpPr>
          <p:nvPr/>
        </p:nvCxnSpPr>
        <p:spPr>
          <a:xfrm flipH="1">
            <a:off x="6535016" y="2298663"/>
            <a:ext cx="591891" cy="969893"/>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5" idx="5"/>
            <a:endCxn id="9" idx="3"/>
          </p:cNvCxnSpPr>
          <p:nvPr/>
        </p:nvCxnSpPr>
        <p:spPr>
          <a:xfrm flipV="1">
            <a:off x="7154712" y="1904873"/>
            <a:ext cx="866501" cy="244625"/>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5" idx="3"/>
            <a:endCxn id="19" idx="5"/>
          </p:cNvCxnSpPr>
          <p:nvPr/>
        </p:nvCxnSpPr>
        <p:spPr>
          <a:xfrm>
            <a:off x="7110262" y="2263798"/>
            <a:ext cx="1023241" cy="1454940"/>
          </a:xfrm>
          <a:prstGeom prst="line">
            <a:avLst/>
          </a:prstGeom>
          <a:ln>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8" idx="0"/>
            <a:endCxn id="21" idx="1"/>
          </p:cNvCxnSpPr>
          <p:nvPr/>
        </p:nvCxnSpPr>
        <p:spPr>
          <a:xfrm>
            <a:off x="8607455" y="2527692"/>
            <a:ext cx="801394" cy="442768"/>
          </a:xfrm>
          <a:prstGeom prst="line">
            <a:avLst/>
          </a:prstGeom>
        </p:spPr>
        <p:style>
          <a:lnRef idx="1">
            <a:schemeClr val="accent1"/>
          </a:lnRef>
          <a:fillRef idx="0">
            <a:schemeClr val="accent1"/>
          </a:fillRef>
          <a:effectRef idx="0">
            <a:schemeClr val="accent1"/>
          </a:effectRef>
          <a:fontRef idx="minor">
            <a:schemeClr val="tx1"/>
          </a:fontRef>
        </p:style>
      </p:cxnSp>
      <p:sp>
        <p:nvSpPr>
          <p:cNvPr id="84" name="Isosceles Triangle 83"/>
          <p:cNvSpPr/>
          <p:nvPr/>
        </p:nvSpPr>
        <p:spPr>
          <a:xfrm>
            <a:off x="8574178" y="2308051"/>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TextBox 93"/>
          <p:cNvSpPr txBox="1"/>
          <p:nvPr/>
        </p:nvSpPr>
        <p:spPr>
          <a:xfrm>
            <a:off x="8922659" y="1365655"/>
            <a:ext cx="2409806" cy="923330"/>
          </a:xfrm>
          <a:prstGeom prst="rect">
            <a:avLst/>
          </a:prstGeom>
          <a:noFill/>
        </p:spPr>
        <p:txBody>
          <a:bodyPr wrap="square" rtlCol="0">
            <a:spAutoFit/>
          </a:bodyPr>
          <a:lstStyle/>
          <a:p>
            <a:pPr algn="ctr"/>
            <a:r>
              <a:rPr lang="en-US" b="1" u="sng" dirty="0">
                <a:solidFill>
                  <a:schemeClr val="accent2"/>
                </a:solidFill>
              </a:rPr>
              <a:t>PCI confusion</a:t>
            </a:r>
          </a:p>
          <a:p>
            <a:pPr algn="ctr"/>
            <a:r>
              <a:rPr lang="en-US" b="1" dirty="0">
                <a:solidFill>
                  <a:schemeClr val="accent2"/>
                </a:solidFill>
              </a:rPr>
              <a:t>Cell C9 has two</a:t>
            </a:r>
            <a:br>
              <a:rPr lang="en-US" b="1" dirty="0">
                <a:solidFill>
                  <a:schemeClr val="accent2"/>
                </a:solidFill>
              </a:rPr>
            </a:br>
            <a:r>
              <a:rPr lang="en-US" b="1" dirty="0">
                <a:solidFill>
                  <a:schemeClr val="accent2"/>
                </a:solidFill>
              </a:rPr>
              <a:t>neighbors with PCI = 1</a:t>
            </a:r>
          </a:p>
        </p:txBody>
      </p:sp>
      <p:sp>
        <p:nvSpPr>
          <p:cNvPr id="95" name="TextBox 94"/>
          <p:cNvSpPr txBox="1"/>
          <p:nvPr/>
        </p:nvSpPr>
        <p:spPr>
          <a:xfrm>
            <a:off x="5272485" y="4037361"/>
            <a:ext cx="2282997" cy="923330"/>
          </a:xfrm>
          <a:prstGeom prst="rect">
            <a:avLst/>
          </a:prstGeom>
          <a:noFill/>
        </p:spPr>
        <p:txBody>
          <a:bodyPr wrap="none" rtlCol="0">
            <a:spAutoFit/>
          </a:bodyPr>
          <a:lstStyle/>
          <a:p>
            <a:pPr algn="ctr"/>
            <a:r>
              <a:rPr lang="en-US" b="1" u="sng" dirty="0">
                <a:solidFill>
                  <a:srgbClr val="FF0000"/>
                </a:solidFill>
              </a:rPr>
              <a:t>PCI collision</a:t>
            </a:r>
          </a:p>
          <a:p>
            <a:pPr algn="ctr"/>
            <a:r>
              <a:rPr lang="en-US" b="1" dirty="0">
                <a:solidFill>
                  <a:srgbClr val="FF0000"/>
                </a:solidFill>
              </a:rPr>
              <a:t>Cell C3 has a neighbor</a:t>
            </a:r>
          </a:p>
          <a:p>
            <a:pPr algn="ctr"/>
            <a:r>
              <a:rPr lang="en-US" b="1" dirty="0">
                <a:solidFill>
                  <a:srgbClr val="FF0000"/>
                </a:solidFill>
              </a:rPr>
              <a:t>with the same PCI=2</a:t>
            </a:r>
          </a:p>
        </p:txBody>
      </p:sp>
      <p:pic>
        <p:nvPicPr>
          <p:cNvPr id="44" name="Picture 2" descr="Image result for graph coloring algorithm">
            <a:extLst>
              <a:ext uri="{FF2B5EF4-FFF2-40B4-BE49-F238E27FC236}">
                <a16:creationId xmlns:a16="http://schemas.microsoft.com/office/drawing/2014/main" xmlns="" id="{2E80F26B-6B14-49AF-9913-70E43DA96B90}"/>
              </a:ext>
            </a:extLst>
          </p:cNvPr>
          <p:cNvPicPr>
            <a:picLocks noChangeAspect="1" noChangeArrowheads="1"/>
          </p:cNvPicPr>
          <p:nvPr/>
        </p:nvPicPr>
        <p:blipFill>
          <a:blip r:embed="rId3" cstate="print"/>
          <a:srcRect/>
          <a:stretch>
            <a:fillRect/>
          </a:stretch>
        </p:blipFill>
        <p:spPr bwMode="auto">
          <a:xfrm>
            <a:off x="7773587" y="4710064"/>
            <a:ext cx="3030401" cy="1689206"/>
          </a:xfrm>
          <a:prstGeom prst="rect">
            <a:avLst/>
          </a:prstGeom>
          <a:noFill/>
        </p:spPr>
      </p:pic>
      <p:sp>
        <p:nvSpPr>
          <p:cNvPr id="2" name="TextBox 1"/>
          <p:cNvSpPr txBox="1"/>
          <p:nvPr/>
        </p:nvSpPr>
        <p:spPr>
          <a:xfrm>
            <a:off x="6156093" y="5317861"/>
            <a:ext cx="1617494" cy="646331"/>
          </a:xfrm>
          <a:prstGeom prst="rect">
            <a:avLst/>
          </a:prstGeom>
          <a:noFill/>
        </p:spPr>
        <p:txBody>
          <a:bodyPr wrap="none" rtlCol="0">
            <a:spAutoFit/>
          </a:bodyPr>
          <a:lstStyle/>
          <a:p>
            <a:pPr algn="ctr"/>
            <a:r>
              <a:rPr lang="en-US" b="1" dirty="0"/>
              <a:t>Graph Coloring</a:t>
            </a:r>
          </a:p>
          <a:p>
            <a:pPr algn="ctr"/>
            <a:r>
              <a:rPr lang="en-US" b="1" dirty="0"/>
              <a:t>Problem</a:t>
            </a:r>
          </a:p>
        </p:txBody>
      </p:sp>
      <p:cxnSp>
        <p:nvCxnSpPr>
          <p:cNvPr id="27" name="Straight Arrow Connector 26"/>
          <p:cNvCxnSpPr/>
          <p:nvPr/>
        </p:nvCxnSpPr>
        <p:spPr>
          <a:xfrm flipH="1">
            <a:off x="9710057" y="2316786"/>
            <a:ext cx="129157" cy="338052"/>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7006972" y="3661685"/>
            <a:ext cx="496625" cy="340811"/>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6958051" y="3150205"/>
            <a:ext cx="123332" cy="80255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35982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AFF18DAB-A2D4-439D-8659-3DA40D45186E}"/>
              </a:ext>
            </a:extLst>
          </p:cNvPr>
          <p:cNvSpPr>
            <a:spLocks noGrp="1"/>
          </p:cNvSpPr>
          <p:nvPr>
            <p:ph type="title"/>
          </p:nvPr>
        </p:nvSpPr>
        <p:spPr>
          <a:xfrm>
            <a:off x="609600" y="238388"/>
            <a:ext cx="10972800" cy="640080"/>
          </a:xfrm>
        </p:spPr>
        <p:txBody>
          <a:bodyPr/>
          <a:lstStyle/>
          <a:p>
            <a:r>
              <a:rPr lang="en-US" dirty="0"/>
              <a:t>OOF optimization result</a:t>
            </a:r>
          </a:p>
        </p:txBody>
      </p:sp>
      <p:sp>
        <p:nvSpPr>
          <p:cNvPr id="4" name="Footer Placeholder 3">
            <a:extLst>
              <a:ext uri="{FF2B5EF4-FFF2-40B4-BE49-F238E27FC236}">
                <a16:creationId xmlns:a16="http://schemas.microsoft.com/office/drawing/2014/main" xmlns="" id="{9E8551F1-F8D6-491C-BA15-D5A6BA65062B}"/>
              </a:ext>
            </a:extLst>
          </p:cNvPr>
          <p:cNvSpPr>
            <a:spLocks noGrp="1"/>
          </p:cNvSpPr>
          <p:nvPr>
            <p:ph type="ftr" sz="quarter" idx="3"/>
          </p:nvPr>
        </p:nvSpPr>
        <p:spPr/>
        <p:txBody>
          <a:bodyPr/>
          <a:lstStyle/>
          <a:p>
            <a:r>
              <a:rPr lang="en-US" dirty="0"/>
              <a:t>Intel Confidential </a:t>
            </a:r>
          </a:p>
        </p:txBody>
      </p:sp>
      <p:sp>
        <p:nvSpPr>
          <p:cNvPr id="6" name="TextBox 5">
            <a:extLst>
              <a:ext uri="{FF2B5EF4-FFF2-40B4-BE49-F238E27FC236}">
                <a16:creationId xmlns:a16="http://schemas.microsoft.com/office/drawing/2014/main" xmlns="" id="{A1F05A40-2AE7-432C-9CF5-351E3789D8BD}"/>
              </a:ext>
            </a:extLst>
          </p:cNvPr>
          <p:cNvSpPr txBox="1"/>
          <p:nvPr/>
        </p:nvSpPr>
        <p:spPr>
          <a:xfrm>
            <a:off x="609600" y="1167652"/>
            <a:ext cx="7702173" cy="830997"/>
          </a:xfrm>
          <a:prstGeom prst="rect">
            <a:avLst/>
          </a:prstGeom>
          <a:noFill/>
        </p:spPr>
        <p:txBody>
          <a:bodyPr wrap="none" rtlCol="0">
            <a:spAutoFit/>
          </a:bodyPr>
          <a:lstStyle/>
          <a:p>
            <a:r>
              <a:rPr lang="en-US" sz="2400" dirty="0"/>
              <a:t>Summary of results: OOF recommends PCI change for 7 cells</a:t>
            </a:r>
          </a:p>
          <a:p>
            <a:endParaRPr lang="en-US" sz="2400" dirty="0"/>
          </a:p>
        </p:txBody>
      </p:sp>
      <p:graphicFrame>
        <p:nvGraphicFramePr>
          <p:cNvPr id="2" name="Table 1">
            <a:extLst>
              <a:ext uri="{FF2B5EF4-FFF2-40B4-BE49-F238E27FC236}">
                <a16:creationId xmlns:a16="http://schemas.microsoft.com/office/drawing/2014/main" xmlns="" id="{9A5B0F20-83A7-403F-B70A-668A74A9AD39}"/>
              </a:ext>
            </a:extLst>
          </p:cNvPr>
          <p:cNvGraphicFramePr>
            <a:graphicFrameLocks noGrp="1"/>
          </p:cNvGraphicFramePr>
          <p:nvPr>
            <p:extLst>
              <p:ext uri="{D42A27DB-BD31-4B8C-83A1-F6EECF244321}">
                <p14:modId xmlns:p14="http://schemas.microsoft.com/office/powerpoint/2010/main" val="327179876"/>
              </p:ext>
            </p:extLst>
          </p:nvPr>
        </p:nvGraphicFramePr>
        <p:xfrm>
          <a:off x="1914013" y="2140350"/>
          <a:ext cx="8128000" cy="3169920"/>
        </p:xfrm>
        <a:graphic>
          <a:graphicData uri="http://schemas.openxmlformats.org/drawingml/2006/table">
            <a:tbl>
              <a:tblPr firstRow="1" bandRow="1">
                <a:tableStyleId>{BDBED569-4797-4DF1-A0F4-6AAB3CD982D8}</a:tableStyleId>
              </a:tblPr>
              <a:tblGrid>
                <a:gridCol w="2032000">
                  <a:extLst>
                    <a:ext uri="{9D8B030D-6E8A-4147-A177-3AD203B41FA5}">
                      <a16:colId xmlns:a16="http://schemas.microsoft.com/office/drawing/2014/main" xmlns="" val="3702496462"/>
                    </a:ext>
                  </a:extLst>
                </a:gridCol>
                <a:gridCol w="2032000">
                  <a:extLst>
                    <a:ext uri="{9D8B030D-6E8A-4147-A177-3AD203B41FA5}">
                      <a16:colId xmlns:a16="http://schemas.microsoft.com/office/drawing/2014/main" xmlns="" val="2631815051"/>
                    </a:ext>
                  </a:extLst>
                </a:gridCol>
                <a:gridCol w="2032000">
                  <a:extLst>
                    <a:ext uri="{9D8B030D-6E8A-4147-A177-3AD203B41FA5}">
                      <a16:colId xmlns:a16="http://schemas.microsoft.com/office/drawing/2014/main" xmlns="" val="2228009969"/>
                    </a:ext>
                  </a:extLst>
                </a:gridCol>
                <a:gridCol w="2032000">
                  <a:extLst>
                    <a:ext uri="{9D8B030D-6E8A-4147-A177-3AD203B41FA5}">
                      <a16:colId xmlns:a16="http://schemas.microsoft.com/office/drawing/2014/main" xmlns="" val="1102872849"/>
                    </a:ext>
                  </a:extLst>
                </a:gridCol>
              </a:tblGrid>
              <a:tr h="370840">
                <a:tc>
                  <a:txBody>
                    <a:bodyPr/>
                    <a:lstStyle/>
                    <a:p>
                      <a:pPr algn="ctr"/>
                      <a:r>
                        <a:rPr lang="en-US" sz="2000" dirty="0"/>
                        <a:t>Netconf Server</a:t>
                      </a:r>
                    </a:p>
                  </a:txBody>
                  <a:tcPr/>
                </a:tc>
                <a:tc>
                  <a:txBody>
                    <a:bodyPr/>
                    <a:lstStyle/>
                    <a:p>
                      <a:pPr algn="ctr"/>
                      <a:r>
                        <a:rPr lang="en-US" sz="2000" dirty="0"/>
                        <a:t>Cell Id</a:t>
                      </a:r>
                    </a:p>
                  </a:txBody>
                  <a:tcPr/>
                </a:tc>
                <a:tc>
                  <a:txBody>
                    <a:bodyPr/>
                    <a:lstStyle/>
                    <a:p>
                      <a:pPr algn="ctr"/>
                      <a:r>
                        <a:rPr lang="en-US" sz="2000" dirty="0"/>
                        <a:t>Old PCI value</a:t>
                      </a:r>
                    </a:p>
                  </a:txBody>
                  <a:tcPr/>
                </a:tc>
                <a:tc>
                  <a:txBody>
                    <a:bodyPr/>
                    <a:lstStyle/>
                    <a:p>
                      <a:pPr algn="ctr"/>
                      <a:r>
                        <a:rPr lang="en-US" sz="2000" dirty="0"/>
                        <a:t>New PCI value</a:t>
                      </a:r>
                    </a:p>
                  </a:txBody>
                  <a:tcPr/>
                </a:tc>
                <a:extLst>
                  <a:ext uri="{0D108BD9-81ED-4DB2-BD59-A6C34878D82A}">
                    <a16:rowId xmlns:a16="http://schemas.microsoft.com/office/drawing/2014/main" xmlns="" val="1066080950"/>
                  </a:ext>
                </a:extLst>
              </a:tr>
              <a:tr h="370840">
                <a:tc>
                  <a:txBody>
                    <a:bodyPr/>
                    <a:lstStyle/>
                    <a:p>
                      <a:pPr algn="ctr"/>
                      <a:r>
                        <a:rPr lang="en-US" sz="2000" dirty="0"/>
                        <a:t>ncserver3</a:t>
                      </a:r>
                    </a:p>
                  </a:txBody>
                  <a:tcPr/>
                </a:tc>
                <a:tc>
                  <a:txBody>
                    <a:bodyPr/>
                    <a:lstStyle/>
                    <a:p>
                      <a:pPr algn="ctr"/>
                      <a:r>
                        <a:rPr lang="en-US" sz="2000" dirty="0">
                          <a:highlight>
                            <a:srgbClr val="00FF00"/>
                          </a:highlight>
                        </a:rPr>
                        <a:t>Chn0044</a:t>
                      </a:r>
                    </a:p>
                  </a:txBody>
                  <a:tcPr/>
                </a:tc>
                <a:tc>
                  <a:txBody>
                    <a:bodyPr/>
                    <a:lstStyle/>
                    <a:p>
                      <a:pPr marL="0" marR="0" algn="ctr">
                        <a:spcBef>
                          <a:spcPts val="0"/>
                        </a:spcBef>
                        <a:spcAft>
                          <a:spcPts val="0"/>
                        </a:spcAft>
                      </a:pPr>
                      <a:r>
                        <a:rPr lang="en-US" sz="2000" kern="1200" dirty="0">
                          <a:solidFill>
                            <a:schemeClr val="tx1"/>
                          </a:solidFill>
                          <a:latin typeface="+mn-lt"/>
                          <a:ea typeface="+mn-ea"/>
                          <a:cs typeface="+mn-cs"/>
                        </a:rPr>
                        <a:t>10</a:t>
                      </a:r>
                    </a:p>
                  </a:txBody>
                  <a:tcPr marL="9525" marR="9525" marT="9525" marB="9525" anchor="ctr"/>
                </a:tc>
                <a:tc>
                  <a:txBody>
                    <a:bodyPr/>
                    <a:lstStyle/>
                    <a:p>
                      <a:pPr algn="ctr"/>
                      <a:r>
                        <a:rPr lang="en-US" sz="2000" dirty="0"/>
                        <a:t>11</a:t>
                      </a:r>
                    </a:p>
                  </a:txBody>
                  <a:tcPr/>
                </a:tc>
                <a:extLst>
                  <a:ext uri="{0D108BD9-81ED-4DB2-BD59-A6C34878D82A}">
                    <a16:rowId xmlns:a16="http://schemas.microsoft.com/office/drawing/2014/main" xmlns="" val="10169433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ncserver4</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Chn0045</a:t>
                      </a:r>
                    </a:p>
                  </a:txBody>
                  <a:tcPr/>
                </a:tc>
                <a:tc>
                  <a:txBody>
                    <a:bodyPr/>
                    <a:lstStyle/>
                    <a:p>
                      <a:pPr marL="0" marR="0" algn="ctr">
                        <a:spcBef>
                          <a:spcPts val="0"/>
                        </a:spcBef>
                        <a:spcAft>
                          <a:spcPts val="0"/>
                        </a:spcAft>
                      </a:pPr>
                      <a:r>
                        <a:rPr lang="en-US" sz="2000" kern="1200" dirty="0">
                          <a:solidFill>
                            <a:schemeClr val="tx1"/>
                          </a:solidFill>
                          <a:latin typeface="+mn-lt"/>
                          <a:ea typeface="+mn-ea"/>
                          <a:cs typeface="+mn-cs"/>
                        </a:rPr>
                        <a:t>11</a:t>
                      </a:r>
                    </a:p>
                  </a:txBody>
                  <a:tcPr marL="9525" marR="9525" marT="9525" marB="9525" anchor="ctr"/>
                </a:tc>
                <a:tc>
                  <a:txBody>
                    <a:bodyPr/>
                    <a:lstStyle/>
                    <a:p>
                      <a:pPr algn="ctr"/>
                      <a:r>
                        <a:rPr lang="en-US" sz="2000" dirty="0"/>
                        <a:t>10</a:t>
                      </a:r>
                    </a:p>
                  </a:txBody>
                  <a:tcPr/>
                </a:tc>
                <a:extLst>
                  <a:ext uri="{0D108BD9-81ED-4DB2-BD59-A6C34878D82A}">
                    <a16:rowId xmlns:a16="http://schemas.microsoft.com/office/drawing/2014/main" xmlns="" val="1799886611"/>
                  </a:ext>
                </a:extLst>
              </a:tr>
              <a:tr h="370840">
                <a:tc>
                  <a:txBody>
                    <a:bodyPr/>
                    <a:lstStyle/>
                    <a:p>
                      <a:pPr algn="ctr"/>
                      <a:r>
                        <a:rPr lang="en-US" sz="2000" dirty="0"/>
                        <a:t>ncserver22</a:t>
                      </a:r>
                    </a:p>
                  </a:txBody>
                  <a:tcPr/>
                </a:tc>
                <a:tc>
                  <a:txBody>
                    <a:bodyPr/>
                    <a:lstStyle/>
                    <a:p>
                      <a:pPr algn="ctr"/>
                      <a:r>
                        <a:rPr lang="en-US" sz="2000" dirty="0">
                          <a:highlight>
                            <a:srgbClr val="00FF00"/>
                          </a:highlight>
                        </a:rPr>
                        <a:t>Chn0327</a:t>
                      </a:r>
                    </a:p>
                  </a:txBody>
                  <a:tcPr/>
                </a:tc>
                <a:tc>
                  <a:txBody>
                    <a:bodyPr/>
                    <a:lstStyle/>
                    <a:p>
                      <a:pPr marL="0" marR="0" algn="ctr">
                        <a:spcBef>
                          <a:spcPts val="0"/>
                        </a:spcBef>
                        <a:spcAft>
                          <a:spcPts val="0"/>
                        </a:spcAft>
                      </a:pPr>
                      <a:r>
                        <a:rPr lang="en-US" sz="2000" kern="1200" dirty="0">
                          <a:solidFill>
                            <a:schemeClr val="tx1"/>
                          </a:solidFill>
                          <a:latin typeface="+mn-lt"/>
                          <a:ea typeface="+mn-ea"/>
                          <a:cs typeface="+mn-cs"/>
                        </a:rPr>
                        <a:t>4</a:t>
                      </a:r>
                    </a:p>
                  </a:txBody>
                  <a:tcPr marL="9525" marR="9525" marT="9525" marB="9525" anchor="ctr"/>
                </a:tc>
                <a:tc>
                  <a:txBody>
                    <a:bodyPr/>
                    <a:lstStyle/>
                    <a:p>
                      <a:pPr algn="ctr"/>
                      <a:r>
                        <a:rPr lang="en-US" sz="2000" dirty="0"/>
                        <a:t>12</a:t>
                      </a:r>
                    </a:p>
                  </a:txBody>
                  <a:tcPr/>
                </a:tc>
                <a:extLst>
                  <a:ext uri="{0D108BD9-81ED-4DB2-BD59-A6C34878D82A}">
                    <a16:rowId xmlns:a16="http://schemas.microsoft.com/office/drawing/2014/main" xmlns="" val="66836114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ncserver22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Chn0328</a:t>
                      </a:r>
                    </a:p>
                  </a:txBody>
                  <a:tcPr/>
                </a:tc>
                <a:tc>
                  <a:txBody>
                    <a:bodyPr/>
                    <a:lstStyle/>
                    <a:p>
                      <a:pPr marL="0" marR="0" algn="ctr">
                        <a:spcBef>
                          <a:spcPts val="0"/>
                        </a:spcBef>
                        <a:spcAft>
                          <a:spcPts val="0"/>
                        </a:spcAft>
                      </a:pPr>
                      <a:r>
                        <a:rPr lang="en-US" sz="2000" kern="1200" dirty="0">
                          <a:solidFill>
                            <a:schemeClr val="tx1"/>
                          </a:solidFill>
                          <a:latin typeface="+mn-lt"/>
                          <a:ea typeface="+mn-ea"/>
                          <a:cs typeface="+mn-cs"/>
                        </a:rPr>
                        <a:t>5</a:t>
                      </a:r>
                    </a:p>
                  </a:txBody>
                  <a:tcPr marL="9525" marR="9525" marT="9525" marB="9525" anchor="ctr"/>
                </a:tc>
                <a:tc>
                  <a:txBody>
                    <a:bodyPr/>
                    <a:lstStyle/>
                    <a:p>
                      <a:pPr algn="ctr"/>
                      <a:r>
                        <a:rPr lang="en-US" sz="2000" dirty="0"/>
                        <a:t>4</a:t>
                      </a:r>
                    </a:p>
                  </a:txBody>
                  <a:tcPr/>
                </a:tc>
                <a:extLst>
                  <a:ext uri="{0D108BD9-81ED-4DB2-BD59-A6C34878D82A}">
                    <a16:rowId xmlns:a16="http://schemas.microsoft.com/office/drawing/2014/main" xmlns="" val="31825045"/>
                  </a:ext>
                </a:extLst>
              </a:tr>
              <a:tr h="370840">
                <a:tc>
                  <a:txBody>
                    <a:bodyPr/>
                    <a:lstStyle/>
                    <a:p>
                      <a:pPr algn="ctr"/>
                      <a:r>
                        <a:rPr lang="en-US" sz="2000" dirty="0"/>
                        <a:t>ncserver22</a:t>
                      </a:r>
                    </a:p>
                  </a:txBody>
                  <a:tcPr/>
                </a:tc>
                <a:tc>
                  <a:txBody>
                    <a:bodyPr/>
                    <a:lstStyle/>
                    <a:p>
                      <a:pPr algn="ctr"/>
                      <a:r>
                        <a:rPr lang="en-US" sz="2000" dirty="0"/>
                        <a:t>Chn0329</a:t>
                      </a:r>
                    </a:p>
                  </a:txBody>
                  <a:tcPr/>
                </a:tc>
                <a:tc>
                  <a:txBody>
                    <a:bodyPr/>
                    <a:lstStyle/>
                    <a:p>
                      <a:pPr marL="0" marR="0" algn="ctr">
                        <a:spcBef>
                          <a:spcPts val="0"/>
                        </a:spcBef>
                        <a:spcAft>
                          <a:spcPts val="0"/>
                        </a:spcAft>
                      </a:pPr>
                      <a:r>
                        <a:rPr lang="en-US" sz="2000" kern="1200" dirty="0">
                          <a:solidFill>
                            <a:schemeClr val="tx1"/>
                          </a:solidFill>
                          <a:latin typeface="+mn-lt"/>
                          <a:ea typeface="+mn-ea"/>
                          <a:cs typeface="+mn-cs"/>
                        </a:rPr>
                        <a:t>6</a:t>
                      </a:r>
                    </a:p>
                  </a:txBody>
                  <a:tcPr marL="9525" marR="9525" marT="9525" marB="9525" anchor="ctr"/>
                </a:tc>
                <a:tc>
                  <a:txBody>
                    <a:bodyPr/>
                    <a:lstStyle/>
                    <a:p>
                      <a:pPr algn="ctr"/>
                      <a:r>
                        <a:rPr lang="en-US" sz="2000" dirty="0"/>
                        <a:t>5</a:t>
                      </a:r>
                    </a:p>
                  </a:txBody>
                  <a:tcPr/>
                </a:tc>
                <a:extLst>
                  <a:ext uri="{0D108BD9-81ED-4DB2-BD59-A6C34878D82A}">
                    <a16:rowId xmlns:a16="http://schemas.microsoft.com/office/drawing/2014/main" xmlns="" val="158003949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ncserver23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Chn0330</a:t>
                      </a:r>
                    </a:p>
                  </a:txBody>
                  <a:tcPr/>
                </a:tc>
                <a:tc>
                  <a:txBody>
                    <a:bodyPr/>
                    <a:lstStyle/>
                    <a:p>
                      <a:pPr marL="0" marR="0" algn="ctr">
                        <a:spcBef>
                          <a:spcPts val="0"/>
                        </a:spcBef>
                        <a:spcAft>
                          <a:spcPts val="0"/>
                        </a:spcAft>
                      </a:pPr>
                      <a:r>
                        <a:rPr lang="en-US" sz="2000" kern="1200" dirty="0">
                          <a:solidFill>
                            <a:schemeClr val="tx1"/>
                          </a:solidFill>
                          <a:latin typeface="+mn-lt"/>
                          <a:ea typeface="+mn-ea"/>
                          <a:cs typeface="+mn-cs"/>
                        </a:rPr>
                        <a:t>7</a:t>
                      </a:r>
                    </a:p>
                  </a:txBody>
                  <a:tcPr marL="9525" marR="9525" marT="9525" marB="9525" anchor="ctr"/>
                </a:tc>
                <a:tc>
                  <a:txBody>
                    <a:bodyPr/>
                    <a:lstStyle/>
                    <a:p>
                      <a:pPr algn="ctr"/>
                      <a:r>
                        <a:rPr lang="en-US" sz="2000" dirty="0"/>
                        <a:t>6</a:t>
                      </a:r>
                    </a:p>
                  </a:txBody>
                  <a:tcPr/>
                </a:tc>
                <a:extLst>
                  <a:ext uri="{0D108BD9-81ED-4DB2-BD59-A6C34878D82A}">
                    <a16:rowId xmlns:a16="http://schemas.microsoft.com/office/drawing/2014/main" xmlns="" val="357359906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ncserver23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Chn0331</a:t>
                      </a:r>
                    </a:p>
                  </a:txBody>
                  <a:tcPr/>
                </a:tc>
                <a:tc>
                  <a:txBody>
                    <a:bodyPr/>
                    <a:lstStyle/>
                    <a:p>
                      <a:pPr marL="0" marR="0" algn="ctr">
                        <a:spcBef>
                          <a:spcPts val="0"/>
                        </a:spcBef>
                        <a:spcAft>
                          <a:spcPts val="0"/>
                        </a:spcAft>
                      </a:pPr>
                      <a:r>
                        <a:rPr lang="en-US" sz="2000" kern="1200" dirty="0">
                          <a:solidFill>
                            <a:schemeClr val="tx1"/>
                          </a:solidFill>
                          <a:latin typeface="+mn-lt"/>
                          <a:ea typeface="+mn-ea"/>
                          <a:cs typeface="+mn-cs"/>
                        </a:rPr>
                        <a:t>8</a:t>
                      </a:r>
                    </a:p>
                  </a:txBody>
                  <a:tcPr marL="9525" marR="9525" marT="9525" marB="9525" anchor="ctr"/>
                </a:tc>
                <a:tc>
                  <a:txBody>
                    <a:bodyPr/>
                    <a:lstStyle/>
                    <a:p>
                      <a:pPr algn="ctr"/>
                      <a:r>
                        <a:rPr lang="en-US" sz="2000" dirty="0"/>
                        <a:t>7</a:t>
                      </a:r>
                    </a:p>
                  </a:txBody>
                  <a:tcPr/>
                </a:tc>
                <a:extLst>
                  <a:ext uri="{0D108BD9-81ED-4DB2-BD59-A6C34878D82A}">
                    <a16:rowId xmlns:a16="http://schemas.microsoft.com/office/drawing/2014/main" xmlns="" val="1113561917"/>
                  </a:ext>
                </a:extLst>
              </a:tr>
            </a:tbl>
          </a:graphicData>
        </a:graphic>
      </p:graphicFrame>
      <p:sp>
        <p:nvSpPr>
          <p:cNvPr id="7" name="Rectangle 6">
            <a:extLst>
              <a:ext uri="{FF2B5EF4-FFF2-40B4-BE49-F238E27FC236}">
                <a16:creationId xmlns:a16="http://schemas.microsoft.com/office/drawing/2014/main" xmlns="" id="{34081998-C0F5-4FC1-A98E-BE46C5CA0224}"/>
              </a:ext>
            </a:extLst>
          </p:cNvPr>
          <p:cNvSpPr/>
          <p:nvPr/>
        </p:nvSpPr>
        <p:spPr>
          <a:xfrm>
            <a:off x="609600" y="5807008"/>
            <a:ext cx="6076279" cy="369332"/>
          </a:xfrm>
          <a:prstGeom prst="rect">
            <a:avLst/>
          </a:prstGeom>
        </p:spPr>
        <p:txBody>
          <a:bodyPr wrap="none">
            <a:spAutoFit/>
          </a:bodyPr>
          <a:lstStyle/>
          <a:p>
            <a:r>
              <a:rPr lang="en-US" dirty="0">
                <a:highlight>
                  <a:srgbClr val="00FF00"/>
                </a:highlight>
              </a:rPr>
              <a:t>Green</a:t>
            </a:r>
            <a:r>
              <a:rPr lang="en-US" dirty="0"/>
              <a:t>: Cells which were newly added as neighbors to Chn0025</a:t>
            </a:r>
          </a:p>
        </p:txBody>
      </p:sp>
    </p:spTree>
    <p:extLst>
      <p:ext uri="{BB962C8B-B14F-4D97-AF65-F5344CB8AC3E}">
        <p14:creationId xmlns:p14="http://schemas.microsoft.com/office/powerpoint/2010/main" val="12215417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3A3E2DD-0738-4A7C-81ED-6565AC27D233}"/>
              </a:ext>
            </a:extLst>
          </p:cNvPr>
          <p:cNvSpPr txBox="1"/>
          <p:nvPr/>
        </p:nvSpPr>
        <p:spPr>
          <a:xfrm>
            <a:off x="457430" y="3478877"/>
            <a:ext cx="2777492" cy="923330"/>
          </a:xfrm>
          <a:prstGeom prst="rect">
            <a:avLst/>
          </a:prstGeom>
          <a:noFill/>
        </p:spPr>
        <p:txBody>
          <a:bodyPr wrap="none" rtlCol="0">
            <a:spAutoFit/>
          </a:bodyPr>
          <a:lstStyle/>
          <a:p>
            <a:r>
              <a:rPr lang="en-US" sz="5400" dirty="0">
                <a:solidFill>
                  <a:schemeClr val="bg1"/>
                </a:solidFill>
              </a:rPr>
              <a:t>ConfigDB</a:t>
            </a:r>
          </a:p>
        </p:txBody>
      </p:sp>
    </p:spTree>
    <p:extLst>
      <p:ext uri="{BB962C8B-B14F-4D97-AF65-F5344CB8AC3E}">
        <p14:creationId xmlns:p14="http://schemas.microsoft.com/office/powerpoint/2010/main" val="3527198965"/>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Oval 100"/>
          <p:cNvSpPr/>
          <p:nvPr/>
        </p:nvSpPr>
        <p:spPr>
          <a:xfrm>
            <a:off x="10062140" y="3611456"/>
            <a:ext cx="1009407" cy="975815"/>
          </a:xfrm>
          <a:prstGeom prst="ellipse">
            <a:avLst/>
          </a:prstGeom>
          <a:solidFill>
            <a:schemeClr val="accent4">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8070554" y="2218052"/>
            <a:ext cx="1009407" cy="975815"/>
          </a:xfrm>
          <a:prstGeom prst="ellipse">
            <a:avLst/>
          </a:prstGeom>
          <a:solidFill>
            <a:schemeClr val="accent4">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Oval 102"/>
          <p:cNvSpPr/>
          <p:nvPr/>
        </p:nvSpPr>
        <p:spPr>
          <a:xfrm>
            <a:off x="8974391" y="2685870"/>
            <a:ext cx="1009407" cy="975815"/>
          </a:xfrm>
          <a:prstGeom prst="ellipse">
            <a:avLst/>
          </a:prstGeom>
          <a:solidFill>
            <a:schemeClr val="accent4">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Oval 109"/>
          <p:cNvSpPr/>
          <p:nvPr/>
        </p:nvSpPr>
        <p:spPr>
          <a:xfrm>
            <a:off x="6525624" y="1858810"/>
            <a:ext cx="1145377" cy="1179887"/>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Oval 110"/>
          <p:cNvSpPr/>
          <p:nvPr/>
        </p:nvSpPr>
        <p:spPr>
          <a:xfrm>
            <a:off x="7516364" y="3363325"/>
            <a:ext cx="1145377" cy="1179887"/>
          </a:xfrm>
          <a:prstGeom prst="ellipse">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a:xfrm>
            <a:off x="609600" y="0"/>
            <a:ext cx="11353800" cy="871700"/>
          </a:xfrm>
        </p:spPr>
        <p:txBody>
          <a:bodyPr>
            <a:normAutofit/>
          </a:bodyPr>
          <a:lstStyle/>
          <a:p>
            <a:r>
              <a:rPr lang="en-US" sz="2800" dirty="0" smtClean="0"/>
              <a:t>PCI and ANR optimization – </a:t>
            </a:r>
            <a:r>
              <a:rPr lang="en-US" sz="2800" dirty="0" smtClean="0"/>
              <a:t>4G/5G SON functionality</a:t>
            </a:r>
            <a:endParaRPr lang="en-US" sz="2800" dirty="0"/>
          </a:p>
        </p:txBody>
      </p:sp>
      <p:sp>
        <p:nvSpPr>
          <p:cNvPr id="5" name="Isosceles Triangle 4"/>
          <p:cNvSpPr/>
          <p:nvPr/>
        </p:nvSpPr>
        <p:spPr>
          <a:xfrm>
            <a:off x="7021362" y="2035198"/>
            <a:ext cx="177800" cy="228600"/>
          </a:xfrm>
          <a:prstGeom prst="triangl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6694737" y="2298663"/>
            <a:ext cx="864339" cy="584775"/>
          </a:xfrm>
          <a:prstGeom prst="rect">
            <a:avLst/>
          </a:prstGeom>
          <a:noFill/>
        </p:spPr>
        <p:txBody>
          <a:bodyPr wrap="square" rtlCol="0">
            <a:spAutoFit/>
          </a:bodyPr>
          <a:lstStyle/>
          <a:p>
            <a:r>
              <a:rPr lang="en-US" sz="1600" dirty="0">
                <a:solidFill>
                  <a:srgbClr val="FF0000"/>
                </a:solidFill>
              </a:rPr>
              <a:t>Cell: C3</a:t>
            </a:r>
          </a:p>
          <a:p>
            <a:r>
              <a:rPr lang="en-US" sz="1600" dirty="0">
                <a:solidFill>
                  <a:srgbClr val="FF0000"/>
                </a:solidFill>
              </a:rPr>
              <a:t>PCI: 2</a:t>
            </a:r>
          </a:p>
        </p:txBody>
      </p:sp>
      <p:sp>
        <p:nvSpPr>
          <p:cNvPr id="8" name="TextBox 7"/>
          <p:cNvSpPr txBox="1"/>
          <p:nvPr/>
        </p:nvSpPr>
        <p:spPr>
          <a:xfrm>
            <a:off x="8175285" y="2527692"/>
            <a:ext cx="864339" cy="584775"/>
          </a:xfrm>
          <a:prstGeom prst="rect">
            <a:avLst/>
          </a:prstGeom>
          <a:noFill/>
        </p:spPr>
        <p:txBody>
          <a:bodyPr wrap="square" rtlCol="0">
            <a:spAutoFit/>
          </a:bodyPr>
          <a:lstStyle/>
          <a:p>
            <a:r>
              <a:rPr lang="en-US" sz="1600" dirty="0">
                <a:solidFill>
                  <a:schemeClr val="accent5"/>
                </a:solidFill>
              </a:rPr>
              <a:t>Cell: C4</a:t>
            </a:r>
          </a:p>
          <a:p>
            <a:r>
              <a:rPr lang="en-US" sz="1600" dirty="0">
                <a:solidFill>
                  <a:schemeClr val="accent5"/>
                </a:solidFill>
              </a:rPr>
              <a:t>PCI: 1</a:t>
            </a:r>
          </a:p>
        </p:txBody>
      </p:sp>
      <p:sp>
        <p:nvSpPr>
          <p:cNvPr id="9" name="Isosceles Triangle 8"/>
          <p:cNvSpPr/>
          <p:nvPr/>
        </p:nvSpPr>
        <p:spPr>
          <a:xfrm>
            <a:off x="7932313" y="1676273"/>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7700168" y="1930230"/>
            <a:ext cx="864339" cy="584775"/>
          </a:xfrm>
          <a:prstGeom prst="rect">
            <a:avLst/>
          </a:prstGeom>
          <a:noFill/>
        </p:spPr>
        <p:txBody>
          <a:bodyPr wrap="square" rtlCol="0">
            <a:spAutoFit/>
          </a:bodyPr>
          <a:lstStyle/>
          <a:p>
            <a:r>
              <a:rPr lang="en-US" sz="1600" dirty="0"/>
              <a:t>Cell: C5</a:t>
            </a:r>
          </a:p>
          <a:p>
            <a:r>
              <a:rPr lang="en-US" sz="1600" dirty="0"/>
              <a:t>PCI: 4</a:t>
            </a:r>
          </a:p>
        </p:txBody>
      </p:sp>
      <p:sp>
        <p:nvSpPr>
          <p:cNvPr id="11" name="Isosceles Triangle 10"/>
          <p:cNvSpPr/>
          <p:nvPr/>
        </p:nvSpPr>
        <p:spPr>
          <a:xfrm>
            <a:off x="7337508" y="1167252"/>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6508850" y="1116899"/>
            <a:ext cx="864339" cy="584775"/>
          </a:xfrm>
          <a:prstGeom prst="rect">
            <a:avLst/>
          </a:prstGeom>
          <a:noFill/>
        </p:spPr>
        <p:txBody>
          <a:bodyPr wrap="square" rtlCol="0">
            <a:spAutoFit/>
          </a:bodyPr>
          <a:lstStyle/>
          <a:p>
            <a:r>
              <a:rPr lang="en-US" sz="1600" dirty="0"/>
              <a:t>Cell: C1</a:t>
            </a:r>
          </a:p>
          <a:p>
            <a:r>
              <a:rPr lang="en-US" sz="1600" dirty="0"/>
              <a:t>PCI: 3</a:t>
            </a:r>
          </a:p>
        </p:txBody>
      </p:sp>
      <p:sp>
        <p:nvSpPr>
          <p:cNvPr id="13" name="Isosceles Triangle 12"/>
          <p:cNvSpPr/>
          <p:nvPr/>
        </p:nvSpPr>
        <p:spPr>
          <a:xfrm>
            <a:off x="5889583" y="1415558"/>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5546313" y="1679023"/>
            <a:ext cx="864339" cy="584775"/>
          </a:xfrm>
          <a:prstGeom prst="rect">
            <a:avLst/>
          </a:prstGeom>
          <a:noFill/>
        </p:spPr>
        <p:txBody>
          <a:bodyPr wrap="square" rtlCol="0">
            <a:spAutoFit/>
          </a:bodyPr>
          <a:lstStyle/>
          <a:p>
            <a:r>
              <a:rPr lang="en-US" sz="1600" dirty="0"/>
              <a:t>Cell: C2</a:t>
            </a:r>
          </a:p>
          <a:p>
            <a:r>
              <a:rPr lang="en-US" sz="1600" dirty="0"/>
              <a:t>PCI: 8</a:t>
            </a:r>
          </a:p>
        </p:txBody>
      </p:sp>
      <p:sp>
        <p:nvSpPr>
          <p:cNvPr id="15" name="Isosceles Triangle 14"/>
          <p:cNvSpPr/>
          <p:nvPr/>
        </p:nvSpPr>
        <p:spPr>
          <a:xfrm>
            <a:off x="5488979" y="2654838"/>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5145709" y="2918303"/>
            <a:ext cx="864339" cy="584775"/>
          </a:xfrm>
          <a:prstGeom prst="rect">
            <a:avLst/>
          </a:prstGeom>
          <a:noFill/>
        </p:spPr>
        <p:txBody>
          <a:bodyPr wrap="square" rtlCol="0">
            <a:spAutoFit/>
          </a:bodyPr>
          <a:lstStyle/>
          <a:p>
            <a:r>
              <a:rPr lang="en-US" sz="1600" dirty="0"/>
              <a:t>Cell: C7</a:t>
            </a:r>
          </a:p>
          <a:p>
            <a:r>
              <a:rPr lang="en-US" sz="1600" dirty="0"/>
              <a:t>PCI: 7</a:t>
            </a:r>
          </a:p>
        </p:txBody>
      </p:sp>
      <p:sp>
        <p:nvSpPr>
          <p:cNvPr id="17" name="Isosceles Triangle 16"/>
          <p:cNvSpPr/>
          <p:nvPr/>
        </p:nvSpPr>
        <p:spPr>
          <a:xfrm>
            <a:off x="6401666" y="3154256"/>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6130651" y="3417721"/>
            <a:ext cx="864339" cy="584775"/>
          </a:xfrm>
          <a:prstGeom prst="rect">
            <a:avLst/>
          </a:prstGeom>
          <a:noFill/>
        </p:spPr>
        <p:txBody>
          <a:bodyPr wrap="square" rtlCol="0">
            <a:spAutoFit/>
          </a:bodyPr>
          <a:lstStyle/>
          <a:p>
            <a:r>
              <a:rPr lang="en-US" sz="1600" dirty="0"/>
              <a:t>Cell: C8</a:t>
            </a:r>
          </a:p>
          <a:p>
            <a:r>
              <a:rPr lang="en-US" sz="1600" dirty="0"/>
              <a:t>PCI: 6</a:t>
            </a:r>
          </a:p>
        </p:txBody>
      </p:sp>
      <p:sp>
        <p:nvSpPr>
          <p:cNvPr id="19" name="Isosceles Triangle 18"/>
          <p:cNvSpPr/>
          <p:nvPr/>
        </p:nvSpPr>
        <p:spPr>
          <a:xfrm>
            <a:off x="8000153" y="3604438"/>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a:xfrm>
            <a:off x="7580868" y="3902329"/>
            <a:ext cx="1016370" cy="584775"/>
          </a:xfrm>
          <a:prstGeom prst="rect">
            <a:avLst/>
          </a:prstGeom>
          <a:noFill/>
        </p:spPr>
        <p:txBody>
          <a:bodyPr wrap="square" rtlCol="0">
            <a:spAutoFit/>
          </a:bodyPr>
          <a:lstStyle/>
          <a:p>
            <a:r>
              <a:rPr lang="en-US" sz="1600" dirty="0">
                <a:solidFill>
                  <a:srgbClr val="FF0000"/>
                </a:solidFill>
              </a:rPr>
              <a:t>Cell: C11</a:t>
            </a:r>
          </a:p>
          <a:p>
            <a:r>
              <a:rPr lang="en-US" sz="1600" dirty="0">
                <a:solidFill>
                  <a:srgbClr val="FF0000"/>
                </a:solidFill>
              </a:rPr>
              <a:t>PCI: 2</a:t>
            </a:r>
          </a:p>
        </p:txBody>
      </p:sp>
      <p:sp>
        <p:nvSpPr>
          <p:cNvPr id="21" name="Isosceles Triangle 20"/>
          <p:cNvSpPr/>
          <p:nvPr/>
        </p:nvSpPr>
        <p:spPr>
          <a:xfrm>
            <a:off x="9364399" y="2856160"/>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9051198" y="3188578"/>
            <a:ext cx="864339" cy="584775"/>
          </a:xfrm>
          <a:prstGeom prst="rect">
            <a:avLst/>
          </a:prstGeom>
          <a:noFill/>
        </p:spPr>
        <p:txBody>
          <a:bodyPr wrap="square" rtlCol="0">
            <a:spAutoFit/>
          </a:bodyPr>
          <a:lstStyle/>
          <a:p>
            <a:r>
              <a:rPr lang="en-US" sz="1600" dirty="0"/>
              <a:t>Cell: C9</a:t>
            </a:r>
          </a:p>
          <a:p>
            <a:r>
              <a:rPr lang="en-US" sz="1600" dirty="0"/>
              <a:t>PCI: 5</a:t>
            </a:r>
          </a:p>
        </p:txBody>
      </p:sp>
      <p:sp>
        <p:nvSpPr>
          <p:cNvPr id="23" name="Isosceles Triangle 22"/>
          <p:cNvSpPr/>
          <p:nvPr/>
        </p:nvSpPr>
        <p:spPr>
          <a:xfrm>
            <a:off x="10584985" y="2394201"/>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p:cNvSpPr txBox="1"/>
          <p:nvPr/>
        </p:nvSpPr>
        <p:spPr>
          <a:xfrm>
            <a:off x="10241715" y="2657666"/>
            <a:ext cx="864339" cy="830997"/>
          </a:xfrm>
          <a:prstGeom prst="rect">
            <a:avLst/>
          </a:prstGeom>
          <a:noFill/>
        </p:spPr>
        <p:txBody>
          <a:bodyPr wrap="square" rtlCol="0">
            <a:spAutoFit/>
          </a:bodyPr>
          <a:lstStyle/>
          <a:p>
            <a:r>
              <a:rPr lang="en-US" sz="1600" dirty="0"/>
              <a:t>Cell: C10</a:t>
            </a:r>
          </a:p>
          <a:p>
            <a:r>
              <a:rPr lang="en-US" sz="1600" dirty="0"/>
              <a:t>PCI: 10</a:t>
            </a:r>
          </a:p>
        </p:txBody>
      </p:sp>
      <p:sp>
        <p:nvSpPr>
          <p:cNvPr id="25" name="Isosceles Triangle 24"/>
          <p:cNvSpPr/>
          <p:nvPr/>
        </p:nvSpPr>
        <p:spPr>
          <a:xfrm>
            <a:off x="10496085" y="3718738"/>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10152815" y="3982203"/>
            <a:ext cx="990603" cy="584775"/>
          </a:xfrm>
          <a:prstGeom prst="rect">
            <a:avLst/>
          </a:prstGeom>
          <a:noFill/>
        </p:spPr>
        <p:txBody>
          <a:bodyPr wrap="square" rtlCol="0">
            <a:spAutoFit/>
          </a:bodyPr>
          <a:lstStyle/>
          <a:p>
            <a:r>
              <a:rPr lang="en-US" sz="1600" dirty="0">
                <a:solidFill>
                  <a:schemeClr val="accent5"/>
                </a:solidFill>
              </a:rPr>
              <a:t>Cell: C12</a:t>
            </a:r>
          </a:p>
          <a:p>
            <a:r>
              <a:rPr lang="en-US" sz="1600" dirty="0">
                <a:solidFill>
                  <a:schemeClr val="accent5"/>
                </a:solidFill>
              </a:rPr>
              <a:t>PCI: 1</a:t>
            </a:r>
          </a:p>
        </p:txBody>
      </p:sp>
      <p:sp>
        <p:nvSpPr>
          <p:cNvPr id="4" name="Content Placeholder 3"/>
          <p:cNvSpPr>
            <a:spLocks noGrp="1"/>
          </p:cNvSpPr>
          <p:nvPr>
            <p:ph idx="1"/>
          </p:nvPr>
        </p:nvSpPr>
        <p:spPr>
          <a:xfrm>
            <a:off x="469900" y="1167252"/>
            <a:ext cx="4556711" cy="4859850"/>
          </a:xfrm>
        </p:spPr>
        <p:txBody>
          <a:bodyPr>
            <a:normAutofit/>
          </a:bodyPr>
          <a:lstStyle/>
          <a:p>
            <a:r>
              <a:rPr lang="en-US" sz="1800" dirty="0" smtClean="0"/>
              <a:t>Physical </a:t>
            </a:r>
            <a:r>
              <a:rPr lang="en-US" sz="1800" dirty="0"/>
              <a:t>cell ID (PCI) is a locally unique integer ID </a:t>
            </a:r>
            <a:r>
              <a:rPr lang="en-US" sz="1800" dirty="0" smtClean="0"/>
              <a:t>in 4G/5G</a:t>
            </a:r>
          </a:p>
          <a:p>
            <a:r>
              <a:rPr lang="en-US" sz="1800" dirty="0"/>
              <a:t>U</a:t>
            </a:r>
            <a:r>
              <a:rPr lang="en-US" sz="1800" dirty="0" smtClean="0"/>
              <a:t>sed </a:t>
            </a:r>
            <a:r>
              <a:rPr lang="en-US" sz="1800" dirty="0"/>
              <a:t>for handoff and physical layer design</a:t>
            </a:r>
          </a:p>
          <a:p>
            <a:r>
              <a:rPr lang="en-US" sz="1800" dirty="0"/>
              <a:t>PCI ranges:</a:t>
            </a:r>
            <a:br>
              <a:rPr lang="en-US" sz="1800" dirty="0"/>
            </a:br>
            <a:r>
              <a:rPr lang="en-US" sz="1800" dirty="0"/>
              <a:t>  LTE: 0 to 503</a:t>
            </a:r>
            <a:br>
              <a:rPr lang="en-US" sz="1800" dirty="0"/>
            </a:br>
            <a:r>
              <a:rPr lang="en-US" sz="1800" dirty="0"/>
              <a:t>   5G: </a:t>
            </a:r>
            <a:r>
              <a:rPr lang="en-US" sz="1800" dirty="0" smtClean="0"/>
              <a:t>0 </a:t>
            </a:r>
            <a:r>
              <a:rPr lang="en-US" sz="1800" dirty="0"/>
              <a:t>to 1007</a:t>
            </a:r>
          </a:p>
          <a:p>
            <a:r>
              <a:rPr lang="en-US" sz="1800" dirty="0"/>
              <a:t>PCI optimization: Assign PCI values to avoid </a:t>
            </a:r>
            <a:r>
              <a:rPr lang="en-US" sz="1800" b="1" dirty="0">
                <a:solidFill>
                  <a:srgbClr val="FF0000"/>
                </a:solidFill>
              </a:rPr>
              <a:t>PCI </a:t>
            </a:r>
            <a:r>
              <a:rPr lang="en-US" sz="1800" b="1" dirty="0" smtClean="0">
                <a:solidFill>
                  <a:srgbClr val="FF0000"/>
                </a:solidFill>
              </a:rPr>
              <a:t>collision </a:t>
            </a:r>
            <a:r>
              <a:rPr lang="en-US" sz="1800" dirty="0"/>
              <a:t>and minimize </a:t>
            </a:r>
            <a:r>
              <a:rPr lang="en-US" sz="1800" b="1" dirty="0">
                <a:solidFill>
                  <a:schemeClr val="accent2"/>
                </a:solidFill>
              </a:rPr>
              <a:t>PCI </a:t>
            </a:r>
            <a:r>
              <a:rPr lang="en-US" sz="1800" b="1" dirty="0" smtClean="0">
                <a:solidFill>
                  <a:schemeClr val="accent2"/>
                </a:solidFill>
              </a:rPr>
              <a:t>confusion</a:t>
            </a:r>
          </a:p>
          <a:p>
            <a:r>
              <a:rPr lang="en-US" sz="1800" dirty="0" smtClean="0"/>
              <a:t>PCI </a:t>
            </a:r>
            <a:r>
              <a:rPr lang="en-US" sz="1800" dirty="0"/>
              <a:t>is re-optimized if neighbor relationship </a:t>
            </a:r>
            <a:r>
              <a:rPr lang="en-US" sz="1800" dirty="0" smtClean="0"/>
              <a:t>changes, (e.g. </a:t>
            </a:r>
            <a:r>
              <a:rPr lang="en-US" sz="1800" dirty="0" smtClean="0"/>
              <a:t>during distributed </a:t>
            </a:r>
            <a:r>
              <a:rPr lang="en-US" sz="1800" dirty="0"/>
              <a:t>Automation Neighbor </a:t>
            </a:r>
            <a:r>
              <a:rPr lang="en-US" sz="1800" dirty="0" smtClean="0"/>
              <a:t>Relation </a:t>
            </a:r>
            <a:r>
              <a:rPr lang="en-US" sz="1800" dirty="0"/>
              <a:t>(ANR</a:t>
            </a:r>
            <a:r>
              <a:rPr lang="en-US" sz="1800" dirty="0" smtClean="0"/>
              <a:t>) function in RAN)</a:t>
            </a:r>
          </a:p>
          <a:p>
            <a:r>
              <a:rPr lang="en-US" sz="1800" dirty="0" smtClean="0"/>
              <a:t>Centralized ONAP ANR optimization </a:t>
            </a:r>
            <a:br>
              <a:rPr lang="en-US" sz="1800" dirty="0" smtClean="0"/>
            </a:br>
            <a:r>
              <a:rPr lang="en-US" sz="1800" dirty="0" smtClean="0"/>
              <a:t>is best done jointly with PCI</a:t>
            </a:r>
            <a:endParaRPr lang="en-US" sz="1800" dirty="0"/>
          </a:p>
        </p:txBody>
      </p:sp>
      <p:cxnSp>
        <p:nvCxnSpPr>
          <p:cNvPr id="35" name="Straight Connector 34"/>
          <p:cNvCxnSpPr>
            <a:stCxn id="19" idx="5"/>
            <a:endCxn id="21" idx="5"/>
          </p:cNvCxnSpPr>
          <p:nvPr/>
        </p:nvCxnSpPr>
        <p:spPr>
          <a:xfrm flipV="1">
            <a:off x="8133503" y="2970460"/>
            <a:ext cx="1364246" cy="7482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1" idx="3"/>
            <a:endCxn id="25" idx="5"/>
          </p:cNvCxnSpPr>
          <p:nvPr/>
        </p:nvCxnSpPr>
        <p:spPr>
          <a:xfrm>
            <a:off x="9453299" y="3084760"/>
            <a:ext cx="1176136" cy="74827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1" idx="5"/>
            <a:endCxn id="23" idx="1"/>
          </p:cNvCxnSpPr>
          <p:nvPr/>
        </p:nvCxnSpPr>
        <p:spPr>
          <a:xfrm flipV="1">
            <a:off x="9497749" y="2508501"/>
            <a:ext cx="1131686" cy="461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5" idx="5"/>
            <a:endCxn id="12" idx="3"/>
          </p:cNvCxnSpPr>
          <p:nvPr/>
        </p:nvCxnSpPr>
        <p:spPr>
          <a:xfrm flipV="1">
            <a:off x="7154712" y="1409287"/>
            <a:ext cx="218477" cy="740211"/>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13" idx="3"/>
            <a:endCxn id="5" idx="3"/>
          </p:cNvCxnSpPr>
          <p:nvPr/>
        </p:nvCxnSpPr>
        <p:spPr>
          <a:xfrm>
            <a:off x="5978483" y="1644158"/>
            <a:ext cx="1131779" cy="619640"/>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5" idx="4"/>
            <a:endCxn id="5" idx="3"/>
          </p:cNvCxnSpPr>
          <p:nvPr/>
        </p:nvCxnSpPr>
        <p:spPr>
          <a:xfrm flipV="1">
            <a:off x="5666779" y="2263798"/>
            <a:ext cx="1443483" cy="619640"/>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6" idx="0"/>
            <a:endCxn id="17" idx="5"/>
          </p:cNvCxnSpPr>
          <p:nvPr/>
        </p:nvCxnSpPr>
        <p:spPr>
          <a:xfrm flipH="1">
            <a:off x="6535016" y="2298663"/>
            <a:ext cx="591891" cy="969893"/>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5" idx="5"/>
            <a:endCxn id="9" idx="3"/>
          </p:cNvCxnSpPr>
          <p:nvPr/>
        </p:nvCxnSpPr>
        <p:spPr>
          <a:xfrm flipV="1">
            <a:off x="7154712" y="1904873"/>
            <a:ext cx="866501" cy="244625"/>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5" idx="3"/>
            <a:endCxn id="19" idx="5"/>
          </p:cNvCxnSpPr>
          <p:nvPr/>
        </p:nvCxnSpPr>
        <p:spPr>
          <a:xfrm>
            <a:off x="7110262" y="2263798"/>
            <a:ext cx="1023241" cy="1454940"/>
          </a:xfrm>
          <a:prstGeom prst="line">
            <a:avLst/>
          </a:prstGeom>
          <a:ln>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8" idx="0"/>
            <a:endCxn id="21" idx="1"/>
          </p:cNvCxnSpPr>
          <p:nvPr/>
        </p:nvCxnSpPr>
        <p:spPr>
          <a:xfrm>
            <a:off x="8607455" y="2527692"/>
            <a:ext cx="801394" cy="442768"/>
          </a:xfrm>
          <a:prstGeom prst="line">
            <a:avLst/>
          </a:prstGeom>
        </p:spPr>
        <p:style>
          <a:lnRef idx="1">
            <a:schemeClr val="accent1"/>
          </a:lnRef>
          <a:fillRef idx="0">
            <a:schemeClr val="accent1"/>
          </a:fillRef>
          <a:effectRef idx="0">
            <a:schemeClr val="accent1"/>
          </a:effectRef>
          <a:fontRef idx="minor">
            <a:schemeClr val="tx1"/>
          </a:fontRef>
        </p:style>
      </p:cxnSp>
      <p:sp>
        <p:nvSpPr>
          <p:cNvPr id="84" name="Isosceles Triangle 83"/>
          <p:cNvSpPr/>
          <p:nvPr/>
        </p:nvSpPr>
        <p:spPr>
          <a:xfrm>
            <a:off x="8574178" y="2308051"/>
            <a:ext cx="1778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TextBox 93"/>
          <p:cNvSpPr txBox="1"/>
          <p:nvPr/>
        </p:nvSpPr>
        <p:spPr>
          <a:xfrm>
            <a:off x="8922659" y="1365655"/>
            <a:ext cx="2409806" cy="923330"/>
          </a:xfrm>
          <a:prstGeom prst="rect">
            <a:avLst/>
          </a:prstGeom>
          <a:noFill/>
        </p:spPr>
        <p:txBody>
          <a:bodyPr wrap="square" rtlCol="0">
            <a:spAutoFit/>
          </a:bodyPr>
          <a:lstStyle/>
          <a:p>
            <a:pPr algn="ctr"/>
            <a:r>
              <a:rPr lang="en-US" b="1" u="sng" dirty="0">
                <a:solidFill>
                  <a:schemeClr val="accent2"/>
                </a:solidFill>
              </a:rPr>
              <a:t>PCI confusion</a:t>
            </a:r>
          </a:p>
          <a:p>
            <a:pPr algn="ctr"/>
            <a:r>
              <a:rPr lang="en-US" b="1" dirty="0">
                <a:solidFill>
                  <a:schemeClr val="accent2"/>
                </a:solidFill>
              </a:rPr>
              <a:t>Cell C9 has two</a:t>
            </a:r>
            <a:br>
              <a:rPr lang="en-US" b="1" dirty="0">
                <a:solidFill>
                  <a:schemeClr val="accent2"/>
                </a:solidFill>
              </a:rPr>
            </a:br>
            <a:r>
              <a:rPr lang="en-US" b="1" dirty="0">
                <a:solidFill>
                  <a:schemeClr val="accent2"/>
                </a:solidFill>
              </a:rPr>
              <a:t>neighbors with PCI = 1</a:t>
            </a:r>
          </a:p>
        </p:txBody>
      </p:sp>
      <p:sp>
        <p:nvSpPr>
          <p:cNvPr id="95" name="TextBox 94"/>
          <p:cNvSpPr txBox="1"/>
          <p:nvPr/>
        </p:nvSpPr>
        <p:spPr>
          <a:xfrm>
            <a:off x="5272485" y="4037361"/>
            <a:ext cx="2282997" cy="923330"/>
          </a:xfrm>
          <a:prstGeom prst="rect">
            <a:avLst/>
          </a:prstGeom>
          <a:noFill/>
        </p:spPr>
        <p:txBody>
          <a:bodyPr wrap="none" rtlCol="0">
            <a:spAutoFit/>
          </a:bodyPr>
          <a:lstStyle/>
          <a:p>
            <a:pPr algn="ctr"/>
            <a:r>
              <a:rPr lang="en-US" b="1" u="sng" dirty="0">
                <a:solidFill>
                  <a:srgbClr val="FF0000"/>
                </a:solidFill>
              </a:rPr>
              <a:t>PCI collision</a:t>
            </a:r>
          </a:p>
          <a:p>
            <a:pPr algn="ctr"/>
            <a:r>
              <a:rPr lang="en-US" b="1" dirty="0">
                <a:solidFill>
                  <a:srgbClr val="FF0000"/>
                </a:solidFill>
              </a:rPr>
              <a:t>Cell C3 has a neighbor</a:t>
            </a:r>
          </a:p>
          <a:p>
            <a:pPr algn="ctr"/>
            <a:r>
              <a:rPr lang="en-US" b="1" dirty="0">
                <a:solidFill>
                  <a:srgbClr val="FF0000"/>
                </a:solidFill>
              </a:rPr>
              <a:t>with the same PCI=2</a:t>
            </a:r>
          </a:p>
        </p:txBody>
      </p:sp>
      <p:pic>
        <p:nvPicPr>
          <p:cNvPr id="44" name="Picture 2" descr="Image result for graph coloring algorithm">
            <a:extLst>
              <a:ext uri="{FF2B5EF4-FFF2-40B4-BE49-F238E27FC236}">
                <a16:creationId xmlns:a16="http://schemas.microsoft.com/office/drawing/2014/main" xmlns="" id="{2E80F26B-6B14-49AF-9913-70E43DA96B90}"/>
              </a:ext>
            </a:extLst>
          </p:cNvPr>
          <p:cNvPicPr>
            <a:picLocks noChangeAspect="1" noChangeArrowheads="1"/>
          </p:cNvPicPr>
          <p:nvPr/>
        </p:nvPicPr>
        <p:blipFill>
          <a:blip r:embed="rId3" cstate="print"/>
          <a:srcRect/>
          <a:stretch>
            <a:fillRect/>
          </a:stretch>
        </p:blipFill>
        <p:spPr bwMode="auto">
          <a:xfrm>
            <a:off x="7773587" y="4710064"/>
            <a:ext cx="3030401" cy="1689206"/>
          </a:xfrm>
          <a:prstGeom prst="rect">
            <a:avLst/>
          </a:prstGeom>
          <a:noFill/>
        </p:spPr>
      </p:pic>
      <p:sp>
        <p:nvSpPr>
          <p:cNvPr id="2" name="TextBox 1"/>
          <p:cNvSpPr txBox="1"/>
          <p:nvPr/>
        </p:nvSpPr>
        <p:spPr>
          <a:xfrm>
            <a:off x="6156093" y="5317861"/>
            <a:ext cx="1617494" cy="646331"/>
          </a:xfrm>
          <a:prstGeom prst="rect">
            <a:avLst/>
          </a:prstGeom>
          <a:noFill/>
        </p:spPr>
        <p:txBody>
          <a:bodyPr wrap="none" rtlCol="0">
            <a:spAutoFit/>
          </a:bodyPr>
          <a:lstStyle/>
          <a:p>
            <a:pPr algn="ctr"/>
            <a:r>
              <a:rPr lang="en-US" b="1" dirty="0"/>
              <a:t>Graph Coloring</a:t>
            </a:r>
          </a:p>
          <a:p>
            <a:pPr algn="ctr"/>
            <a:r>
              <a:rPr lang="en-US" b="1" dirty="0"/>
              <a:t>Problem</a:t>
            </a:r>
          </a:p>
        </p:txBody>
      </p:sp>
      <p:cxnSp>
        <p:nvCxnSpPr>
          <p:cNvPr id="27" name="Straight Arrow Connector 26"/>
          <p:cNvCxnSpPr/>
          <p:nvPr/>
        </p:nvCxnSpPr>
        <p:spPr>
          <a:xfrm flipH="1">
            <a:off x="9710057" y="2316786"/>
            <a:ext cx="129157" cy="338052"/>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7006972" y="3661685"/>
            <a:ext cx="496625" cy="340811"/>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6958051" y="3150205"/>
            <a:ext cx="123332" cy="80255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23529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8428" y="3200715"/>
            <a:ext cx="6218059" cy="3196917"/>
          </a:xfrm>
          <a:prstGeom prst="rect">
            <a:avLst/>
          </a:prstGeom>
          <a:gradFill>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dirty="0">
                <a:solidFill>
                  <a:prstClr val="white"/>
                </a:solidFill>
              </a:rPr>
              <a:t>N</a:t>
            </a:r>
          </a:p>
        </p:txBody>
      </p:sp>
      <p:sp>
        <p:nvSpPr>
          <p:cNvPr id="2" name="Title 1"/>
          <p:cNvSpPr>
            <a:spLocks noGrp="1"/>
          </p:cNvSpPr>
          <p:nvPr>
            <p:ph type="title"/>
          </p:nvPr>
        </p:nvSpPr>
        <p:spPr>
          <a:xfrm>
            <a:off x="369069" y="68704"/>
            <a:ext cx="10515600" cy="631065"/>
          </a:xfrm>
        </p:spPr>
        <p:txBody>
          <a:bodyPr>
            <a:normAutofit/>
          </a:bodyPr>
          <a:lstStyle/>
          <a:p>
            <a:r>
              <a:rPr lang="en-US" b="1" dirty="0"/>
              <a:t>ConfigDB System Architecture </a:t>
            </a:r>
          </a:p>
        </p:txBody>
      </p:sp>
      <p:sp>
        <p:nvSpPr>
          <p:cNvPr id="6" name="Rectangle 5"/>
          <p:cNvSpPr/>
          <p:nvPr/>
        </p:nvSpPr>
        <p:spPr>
          <a:xfrm>
            <a:off x="639524" y="3428797"/>
            <a:ext cx="5581401" cy="1803043"/>
          </a:xfrm>
          <a:prstGeom prst="rect">
            <a:avLst/>
          </a:prstGeom>
          <a:gradFill flip="none" rotWithShape="1">
            <a:gsLst>
              <a:gs pos="0">
                <a:schemeClr val="accent1">
                  <a:shade val="30000"/>
                  <a:satMod val="115000"/>
                  <a:lumMod val="44000"/>
                  <a:lumOff val="56000"/>
                </a:schemeClr>
              </a:gs>
              <a:gs pos="50000">
                <a:schemeClr val="accent1">
                  <a:lumMod val="40000"/>
                  <a:lumOff val="60000"/>
                </a:schemeClr>
              </a:gs>
              <a:gs pos="100000">
                <a:schemeClr val="accent1">
                  <a:lumMod val="40000"/>
                  <a:lumOff val="60000"/>
                  <a:shade val="100000"/>
                  <a:satMod val="115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sz="2700" dirty="0">
                <a:solidFill>
                  <a:prstClr val="black"/>
                </a:solidFill>
              </a:rPr>
              <a:t>REST Interface for READ and BULK UPLOAD</a:t>
            </a:r>
          </a:p>
          <a:p>
            <a:pPr algn="ctr"/>
            <a:r>
              <a:rPr lang="en-US" sz="2700" dirty="0">
                <a:solidFill>
                  <a:prstClr val="black"/>
                </a:solidFill>
              </a:rPr>
              <a:t>(Java, Spring, Hibernate)</a:t>
            </a:r>
          </a:p>
        </p:txBody>
      </p:sp>
      <p:sp>
        <p:nvSpPr>
          <p:cNvPr id="24" name="Rectangle 23"/>
          <p:cNvSpPr/>
          <p:nvPr/>
        </p:nvSpPr>
        <p:spPr>
          <a:xfrm>
            <a:off x="2132538" y="2087620"/>
            <a:ext cx="2501725" cy="540912"/>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dirty="0">
                <a:solidFill>
                  <a:prstClr val="black"/>
                </a:solidFill>
              </a:rPr>
              <a:t>ONAP Components</a:t>
            </a:r>
          </a:p>
        </p:txBody>
      </p:sp>
      <p:sp>
        <p:nvSpPr>
          <p:cNvPr id="27" name="Can 26"/>
          <p:cNvSpPr/>
          <p:nvPr/>
        </p:nvSpPr>
        <p:spPr>
          <a:xfrm>
            <a:off x="3067870" y="5402581"/>
            <a:ext cx="837127" cy="721216"/>
          </a:xfrm>
          <a:prstGeom prst="ca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sz="1900" dirty="0">
                <a:solidFill>
                  <a:prstClr val="black"/>
                </a:solidFill>
              </a:rPr>
              <a:t>Maria DB</a:t>
            </a:r>
          </a:p>
        </p:txBody>
      </p:sp>
      <p:sp>
        <p:nvSpPr>
          <p:cNvPr id="34" name="Down Arrow 33"/>
          <p:cNvSpPr/>
          <p:nvPr/>
        </p:nvSpPr>
        <p:spPr>
          <a:xfrm>
            <a:off x="2920275" y="2628532"/>
            <a:ext cx="274320" cy="7315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US" dirty="0">
              <a:solidFill>
                <a:prstClr val="white"/>
              </a:solidFill>
            </a:endParaRPr>
          </a:p>
        </p:txBody>
      </p:sp>
      <p:sp>
        <p:nvSpPr>
          <p:cNvPr id="35" name="Up Arrow 34"/>
          <p:cNvSpPr/>
          <p:nvPr/>
        </p:nvSpPr>
        <p:spPr>
          <a:xfrm>
            <a:off x="3605536" y="2628532"/>
            <a:ext cx="274320" cy="73152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US" dirty="0">
              <a:solidFill>
                <a:prstClr val="white"/>
              </a:solidFill>
            </a:endParaRPr>
          </a:p>
        </p:txBody>
      </p:sp>
      <p:sp>
        <p:nvSpPr>
          <p:cNvPr id="36" name="Up-Down Arrow 35"/>
          <p:cNvSpPr/>
          <p:nvPr/>
        </p:nvSpPr>
        <p:spPr>
          <a:xfrm>
            <a:off x="3383401" y="5220125"/>
            <a:ext cx="206063" cy="31124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US" dirty="0">
              <a:solidFill>
                <a:prstClr val="white"/>
              </a:solidFill>
            </a:endParaRPr>
          </a:p>
        </p:txBody>
      </p:sp>
      <p:sp>
        <p:nvSpPr>
          <p:cNvPr id="38" name="Rectangle 37"/>
          <p:cNvSpPr/>
          <p:nvPr/>
        </p:nvSpPr>
        <p:spPr>
          <a:xfrm>
            <a:off x="253160" y="3457340"/>
            <a:ext cx="231819" cy="1390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91438" tIns="45719" rIns="91438" bIns="45719" rtlCol="0" anchor="ctr"/>
          <a:lstStyle/>
          <a:p>
            <a:pPr algn="ctr"/>
            <a:r>
              <a:rPr lang="en-US" dirty="0">
                <a:solidFill>
                  <a:prstClr val="black"/>
                </a:solidFill>
              </a:rPr>
              <a:t>Web Server</a:t>
            </a:r>
          </a:p>
        </p:txBody>
      </p:sp>
      <p:sp>
        <p:nvSpPr>
          <p:cNvPr id="28" name="TextBox 27"/>
          <p:cNvSpPr txBox="1"/>
          <p:nvPr/>
        </p:nvSpPr>
        <p:spPr>
          <a:xfrm>
            <a:off x="6775554" y="2299248"/>
            <a:ext cx="5291528" cy="3847207"/>
          </a:xfrm>
          <a:prstGeom prst="rect">
            <a:avLst/>
          </a:prstGeom>
          <a:solidFill>
            <a:schemeClr val="bg1">
              <a:lumMod val="95000"/>
            </a:schemeClr>
          </a:solidFill>
        </p:spPr>
        <p:txBody>
          <a:bodyPr wrap="square" rtlCol="0">
            <a:spAutoFit/>
          </a:bodyPr>
          <a:lstStyle/>
          <a:p>
            <a:r>
              <a:rPr lang="en-US" sz="2400" b="1" dirty="0" smtClean="0">
                <a:solidFill>
                  <a:prstClr val="black"/>
                </a:solidFill>
              </a:rPr>
              <a:t>Swagger </a:t>
            </a:r>
            <a:r>
              <a:rPr lang="en-US" sz="2400" b="1" dirty="0">
                <a:solidFill>
                  <a:prstClr val="black"/>
                </a:solidFill>
              </a:rPr>
              <a:t>API JSON </a:t>
            </a:r>
            <a:r>
              <a:rPr lang="en-US" sz="2400" b="1" dirty="0" smtClean="0">
                <a:solidFill>
                  <a:prstClr val="black"/>
                </a:solidFill>
              </a:rPr>
              <a:t>spec (Casablanca) </a:t>
            </a:r>
            <a:endParaRPr lang="en-US" sz="2400" b="1" dirty="0">
              <a:solidFill>
                <a:prstClr val="black"/>
              </a:solidFill>
            </a:endParaRPr>
          </a:p>
          <a:p>
            <a:endParaRPr lang="en-US" dirty="0">
              <a:solidFill>
                <a:prstClr val="black"/>
              </a:solidFill>
            </a:endParaRPr>
          </a:p>
          <a:p>
            <a:r>
              <a:rPr lang="en-US" sz="2000" b="1" dirty="0">
                <a:solidFill>
                  <a:prstClr val="black"/>
                </a:solidFill>
              </a:rPr>
              <a:t>GET API’s</a:t>
            </a:r>
            <a:endParaRPr lang="en-US" sz="2000" dirty="0">
              <a:solidFill>
                <a:prstClr val="black"/>
              </a:solidFill>
            </a:endParaRPr>
          </a:p>
          <a:p>
            <a:endParaRPr lang="en-US" dirty="0">
              <a:solidFill>
                <a:prstClr val="black"/>
              </a:solidFill>
            </a:endParaRPr>
          </a:p>
          <a:p>
            <a:pPr marL="285750" indent="-285750">
              <a:buFont typeface="Wingdings" panose="05000000000000000000" pitchFamily="2" charset="2"/>
              <a:buChar char="Ø"/>
            </a:pPr>
            <a:r>
              <a:rPr lang="en-US" dirty="0">
                <a:solidFill>
                  <a:prstClr val="black"/>
                </a:solidFill>
              </a:rPr>
              <a:t>GET /SDNCConfigDBAPI/getCellList/{networkId}/{ts}</a:t>
            </a:r>
          </a:p>
          <a:p>
            <a:pPr marL="285750" indent="-285750">
              <a:buFont typeface="Wingdings" panose="05000000000000000000" pitchFamily="2" charset="2"/>
              <a:buChar char="Ø"/>
            </a:pPr>
            <a:r>
              <a:rPr lang="en-US" dirty="0">
                <a:solidFill>
                  <a:prstClr val="black"/>
                </a:solidFill>
              </a:rPr>
              <a:t>GET /SDNCConfigDBAPI/getPCI/{cellId}/{ts}</a:t>
            </a:r>
          </a:p>
          <a:p>
            <a:pPr marL="285750" indent="-285750">
              <a:buFont typeface="Wingdings" panose="05000000000000000000" pitchFamily="2" charset="2"/>
              <a:buChar char="Ø"/>
            </a:pPr>
            <a:r>
              <a:rPr lang="en-US" dirty="0">
                <a:solidFill>
                  <a:prstClr val="black"/>
                </a:solidFill>
              </a:rPr>
              <a:t>GET /SDNCConfigDBAPI/getNbrList/{cellId}/{ts}</a:t>
            </a:r>
          </a:p>
          <a:p>
            <a:pPr marL="285750" indent="-285750">
              <a:buFont typeface="Wingdings" panose="05000000000000000000" pitchFamily="2" charset="2"/>
              <a:buChar char="Ø"/>
            </a:pPr>
            <a:r>
              <a:rPr lang="en-US" dirty="0">
                <a:solidFill>
                  <a:prstClr val="black"/>
                </a:solidFill>
              </a:rPr>
              <a:t>GET /SDNCConfigDBAPI/getPnfName/{cellId}/{ts}</a:t>
            </a:r>
          </a:p>
          <a:p>
            <a:endParaRPr lang="en-US" dirty="0">
              <a:solidFill>
                <a:prstClr val="black"/>
              </a:solidFill>
            </a:endParaRPr>
          </a:p>
          <a:p>
            <a:r>
              <a:rPr lang="en-US" sz="2000" b="1" dirty="0">
                <a:solidFill>
                  <a:prstClr val="black"/>
                </a:solidFill>
              </a:rPr>
              <a:t>Bulk Upload API</a:t>
            </a:r>
          </a:p>
          <a:p>
            <a:endParaRPr lang="en-US" dirty="0">
              <a:solidFill>
                <a:prstClr val="black"/>
              </a:solidFill>
            </a:endParaRPr>
          </a:p>
          <a:p>
            <a:pPr marL="285750" indent="-285750">
              <a:buFont typeface="Wingdings" panose="05000000000000000000" pitchFamily="2" charset="2"/>
              <a:buChar char="Ø"/>
            </a:pPr>
            <a:r>
              <a:rPr lang="en-US" dirty="0">
                <a:solidFill>
                  <a:prstClr val="black"/>
                </a:solidFill>
              </a:rPr>
              <a:t>PUT /SDNCConfigDBAPI/insertData</a:t>
            </a:r>
          </a:p>
          <a:p>
            <a:endParaRPr lang="en-US" dirty="0">
              <a:solidFill>
                <a:prstClr val="black"/>
              </a:solidFill>
            </a:endParaRPr>
          </a:p>
        </p:txBody>
      </p:sp>
      <p:sp>
        <p:nvSpPr>
          <p:cNvPr id="12" name="Content Placeholder 1">
            <a:extLst>
              <a:ext uri="{FF2B5EF4-FFF2-40B4-BE49-F238E27FC236}">
                <a16:creationId xmlns="" xmlns:a16="http://schemas.microsoft.com/office/drawing/2014/main" id="{264ECEAF-4629-47F6-B3AE-F1ACC1BF1BD3}"/>
              </a:ext>
            </a:extLst>
          </p:cNvPr>
          <p:cNvSpPr txBox="1">
            <a:spLocks/>
          </p:cNvSpPr>
          <p:nvPr/>
        </p:nvSpPr>
        <p:spPr>
          <a:xfrm>
            <a:off x="88488" y="1031141"/>
            <a:ext cx="12013572" cy="907941"/>
          </a:xfrm>
          <a:prstGeom prst="rect">
            <a:avLst/>
          </a:prstGeom>
          <a:solidFill>
            <a:schemeClr val="accent1">
              <a:lumMod val="40000"/>
              <a:lumOff val="60000"/>
            </a:schemeClr>
          </a:solidFill>
        </p:spPr>
        <p:txBody>
          <a:bodyPr lIns="0" rIns="0">
            <a:sp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Bef>
                <a:spcPts val="600"/>
              </a:spcBef>
              <a:buFont typeface="Arial" panose="020B0604020202020204" pitchFamily="34" charset="0"/>
              <a:buChar char="•"/>
              <a:tabLst>
                <a:tab pos="5486400" algn="l"/>
              </a:tabLst>
            </a:pPr>
            <a:r>
              <a:rPr lang="en-US" sz="2000" dirty="0">
                <a:solidFill>
                  <a:srgbClr val="44546A"/>
                </a:solidFill>
              </a:rPr>
              <a:t>Implemented to maintain </a:t>
            </a:r>
            <a:r>
              <a:rPr lang="en-US" sz="2000" dirty="0" smtClean="0">
                <a:solidFill>
                  <a:srgbClr val="44546A"/>
                </a:solidFill>
              </a:rPr>
              <a:t>configuration information of objects (e.g. cell) associated </a:t>
            </a:r>
            <a:r>
              <a:rPr lang="en-US" sz="2000" dirty="0">
                <a:solidFill>
                  <a:srgbClr val="44546A"/>
                </a:solidFill>
              </a:rPr>
              <a:t>with the RAN network</a:t>
            </a:r>
          </a:p>
          <a:p>
            <a:pPr>
              <a:lnSpc>
                <a:spcPct val="120000"/>
              </a:lnSpc>
              <a:spcBef>
                <a:spcPts val="600"/>
              </a:spcBef>
              <a:buFont typeface="Arial" panose="020B0604020202020204" pitchFamily="34" charset="0"/>
              <a:buChar char="•"/>
              <a:tabLst>
                <a:tab pos="5486400" algn="l"/>
              </a:tabLst>
            </a:pPr>
            <a:r>
              <a:rPr lang="en-US" sz="2000" dirty="0" smtClean="0">
                <a:solidFill>
                  <a:srgbClr val="44546A"/>
                </a:solidFill>
              </a:rPr>
              <a:t>Initial version in Casablanca; will </a:t>
            </a:r>
            <a:r>
              <a:rPr lang="en-US" sz="2000" dirty="0">
                <a:solidFill>
                  <a:srgbClr val="44546A"/>
                </a:solidFill>
              </a:rPr>
              <a:t>support all CRUD operations in Dublin (including PUT, PATCH )</a:t>
            </a:r>
          </a:p>
        </p:txBody>
      </p:sp>
    </p:spTree>
    <p:extLst>
      <p:ext uri="{BB962C8B-B14F-4D97-AF65-F5344CB8AC3E}">
        <p14:creationId xmlns:p14="http://schemas.microsoft.com/office/powerpoint/2010/main" val="4246159511"/>
      </p:ext>
    </p:extLst>
  </p:cSld>
  <p:clrMapOvr>
    <a:masterClrMapping/>
  </p:clrMapOvr>
  <p:transition>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7040" y="1049635"/>
            <a:ext cx="11691796" cy="1670386"/>
          </a:xfrm>
        </p:spPr>
        <p:txBody>
          <a:bodyPr>
            <a:noAutofit/>
          </a:bodyPr>
          <a:lstStyle/>
          <a:p>
            <a:pPr marL="463550" lvl="1" indent="-412750">
              <a:lnSpc>
                <a:spcPct val="100000"/>
              </a:lnSpc>
              <a:buFont typeface="Arial" panose="020B0604020202020204" pitchFamily="34" charset="0"/>
              <a:buChar char="•"/>
            </a:pPr>
            <a:r>
              <a:rPr lang="en-US" sz="1600" dirty="0"/>
              <a:t>Config DB (MariaDB) used by PCI-H-MS (step 4b) and OOF (step 7)</a:t>
            </a:r>
          </a:p>
          <a:p>
            <a:pPr marL="463550" lvl="1" indent="-412750">
              <a:lnSpc>
                <a:spcPct val="100000"/>
              </a:lnSpc>
              <a:buFont typeface="Arial" panose="020B0604020202020204" pitchFamily="34" charset="0"/>
              <a:buChar char="•"/>
            </a:pPr>
            <a:r>
              <a:rPr lang="en-US" sz="1600" dirty="0"/>
              <a:t>Query API (swagger JSON spec) exposed to other ONAP modules</a:t>
            </a:r>
          </a:p>
          <a:p>
            <a:pPr marL="463550" lvl="1" indent="-412750">
              <a:lnSpc>
                <a:spcPct val="100000"/>
              </a:lnSpc>
              <a:buFont typeface="Arial" panose="020B0604020202020204" pitchFamily="34" charset="0"/>
              <a:buChar char="•"/>
            </a:pPr>
            <a:r>
              <a:rPr lang="en-US" sz="1600" dirty="0" smtClean="0"/>
              <a:t>cellId </a:t>
            </a:r>
            <a:r>
              <a:rPr lang="en-US" sz="1600" dirty="0"/>
              <a:t>needs to be globally unique (assumed eCGI) and align with ONAP YANG model, ORAN, 3GPP</a:t>
            </a:r>
          </a:p>
          <a:p>
            <a:pPr marL="463550" lvl="1" indent="-412750">
              <a:lnSpc>
                <a:spcPct val="100000"/>
              </a:lnSpc>
              <a:buFont typeface="Arial" panose="020B0604020202020204" pitchFamily="34" charset="0"/>
              <a:buChar char="•"/>
            </a:pPr>
            <a:r>
              <a:rPr lang="en-US" sz="1600" dirty="0"/>
              <a:t>pnf-name indicates netconf server to be used for interactions regarding cells</a:t>
            </a:r>
          </a:p>
          <a:p>
            <a:pPr marL="463550" lvl="1" indent="-412750">
              <a:lnSpc>
                <a:spcPct val="100000"/>
              </a:lnSpc>
              <a:buFont typeface="Arial" panose="020B0604020202020204" pitchFamily="34" charset="0"/>
              <a:buChar char="•"/>
            </a:pPr>
            <a:r>
              <a:rPr lang="en-US" sz="1600" dirty="0" smtClean="0"/>
              <a:t>Pnf object (pnf-name, pnf-id) </a:t>
            </a:r>
            <a:r>
              <a:rPr lang="en-US" sz="1600" dirty="0"/>
              <a:t>to be aligned with A&amp;AI (</a:t>
            </a:r>
            <a:r>
              <a:rPr lang="en-US" sz="1600" dirty="0" smtClean="0"/>
              <a:t>A&amp;AI/ConfigDB </a:t>
            </a:r>
            <a:r>
              <a:rPr lang="en-US" sz="1600" dirty="0"/>
              <a:t>interaction </a:t>
            </a:r>
            <a:r>
              <a:rPr lang="en-US" sz="1600" dirty="0" smtClean="0"/>
              <a:t>to be finalized in </a:t>
            </a:r>
            <a:r>
              <a:rPr lang="en-US" sz="1600" dirty="0"/>
              <a:t>Dublin release</a:t>
            </a:r>
            <a:r>
              <a:rPr lang="en-US" sz="1600" dirty="0" smtClean="0"/>
              <a:t>)</a:t>
            </a:r>
            <a:endParaRPr lang="en-US" sz="1600" dirty="0"/>
          </a:p>
        </p:txBody>
      </p:sp>
      <p:sp>
        <p:nvSpPr>
          <p:cNvPr id="3" name="Title 2"/>
          <p:cNvSpPr>
            <a:spLocks noGrp="1"/>
          </p:cNvSpPr>
          <p:nvPr>
            <p:ph type="title"/>
          </p:nvPr>
        </p:nvSpPr>
        <p:spPr>
          <a:xfrm>
            <a:off x="609600" y="231620"/>
            <a:ext cx="11353800" cy="640080"/>
          </a:xfrm>
        </p:spPr>
        <p:txBody>
          <a:bodyPr>
            <a:normAutofit/>
          </a:bodyPr>
          <a:lstStyle/>
          <a:p>
            <a:r>
              <a:rPr lang="en-US" dirty="0"/>
              <a:t>Config-DB </a:t>
            </a:r>
            <a:r>
              <a:rPr lang="en-US" dirty="0" smtClean="0"/>
              <a:t>Data Model and APIs</a:t>
            </a:r>
            <a:endParaRPr lang="en-US" dirty="0"/>
          </a:p>
        </p:txBody>
      </p:sp>
      <p:graphicFrame>
        <p:nvGraphicFramePr>
          <p:cNvPr id="4" name="Table 3"/>
          <p:cNvGraphicFramePr>
            <a:graphicFrameLocks noGrp="1"/>
          </p:cNvGraphicFramePr>
          <p:nvPr>
            <p:extLst/>
          </p:nvPr>
        </p:nvGraphicFramePr>
        <p:xfrm>
          <a:off x="267040" y="3209758"/>
          <a:ext cx="3433850" cy="3171786"/>
        </p:xfrm>
        <a:graphic>
          <a:graphicData uri="http://schemas.openxmlformats.org/drawingml/2006/table">
            <a:tbl>
              <a:tblPr firstRow="1" bandRow="1">
                <a:tableStyleId>{5C22544A-7EE6-4342-B048-85BDC9FD1C3A}</a:tableStyleId>
              </a:tblPr>
              <a:tblGrid>
                <a:gridCol w="1882452">
                  <a:extLst>
                    <a:ext uri="{9D8B030D-6E8A-4147-A177-3AD203B41FA5}">
                      <a16:colId xmlns="" xmlns:a16="http://schemas.microsoft.com/office/drawing/2014/main" val="20000"/>
                    </a:ext>
                  </a:extLst>
                </a:gridCol>
                <a:gridCol w="1551398">
                  <a:extLst>
                    <a:ext uri="{9D8B030D-6E8A-4147-A177-3AD203B41FA5}">
                      <a16:colId xmlns="" xmlns:a16="http://schemas.microsoft.com/office/drawing/2014/main" val="20001"/>
                    </a:ext>
                  </a:extLst>
                </a:gridCol>
              </a:tblGrid>
              <a:tr h="280184">
                <a:tc>
                  <a:txBody>
                    <a:bodyPr/>
                    <a:lstStyle/>
                    <a:p>
                      <a:r>
                        <a:rPr lang="en-US" dirty="0"/>
                        <a:t>Attribute</a:t>
                      </a:r>
                    </a:p>
                  </a:txBody>
                  <a:tcPr/>
                </a:tc>
                <a:tc>
                  <a:txBody>
                    <a:bodyPr/>
                    <a:lstStyle/>
                    <a:p>
                      <a:r>
                        <a:rPr lang="en-US" dirty="0"/>
                        <a:t>Format</a:t>
                      </a:r>
                    </a:p>
                  </a:txBody>
                  <a:tcPr/>
                </a:tc>
                <a:extLst>
                  <a:ext uri="{0D108BD9-81ED-4DB2-BD59-A6C34878D82A}">
                    <a16:rowId xmlns="" xmlns:a16="http://schemas.microsoft.com/office/drawing/2014/main" val="10000"/>
                  </a:ext>
                </a:extLst>
              </a:tr>
              <a:tr h="467671">
                <a:tc>
                  <a:txBody>
                    <a:bodyPr/>
                    <a:lstStyle/>
                    <a:p>
                      <a:r>
                        <a:rPr lang="en-US" dirty="0"/>
                        <a:t>networkId</a:t>
                      </a:r>
                    </a:p>
                  </a:txBody>
                  <a:tcPr/>
                </a:tc>
                <a:tc>
                  <a:txBody>
                    <a:bodyPr/>
                    <a:lstStyle/>
                    <a:p>
                      <a:r>
                        <a:rPr lang="en-US" dirty="0"/>
                        <a:t>string</a:t>
                      </a:r>
                    </a:p>
                  </a:txBody>
                  <a:tcPr/>
                </a:tc>
                <a:extLst>
                  <a:ext uri="{0D108BD9-81ED-4DB2-BD59-A6C34878D82A}">
                    <a16:rowId xmlns="" xmlns:a16="http://schemas.microsoft.com/office/drawing/2014/main" val="10001"/>
                  </a:ext>
                </a:extLst>
              </a:tr>
              <a:tr h="467671">
                <a:tc>
                  <a:txBody>
                    <a:bodyPr/>
                    <a:lstStyle/>
                    <a:p>
                      <a:r>
                        <a:rPr lang="en-US" dirty="0"/>
                        <a:t>cellId</a:t>
                      </a:r>
                    </a:p>
                  </a:txBody>
                  <a:tcPr/>
                </a:tc>
                <a:tc>
                  <a:txBody>
                    <a:bodyPr/>
                    <a:lstStyle/>
                    <a:p>
                      <a:r>
                        <a:rPr lang="en-US" dirty="0"/>
                        <a:t>string</a:t>
                      </a:r>
                    </a:p>
                  </a:txBody>
                  <a:tcPr/>
                </a:tc>
                <a:extLst>
                  <a:ext uri="{0D108BD9-81ED-4DB2-BD59-A6C34878D82A}">
                    <a16:rowId xmlns="" xmlns:a16="http://schemas.microsoft.com/office/drawing/2014/main" val="10002"/>
                  </a:ext>
                </a:extLst>
              </a:tr>
              <a:tr h="467671">
                <a:tc>
                  <a:txBody>
                    <a:bodyPr/>
                    <a:lstStyle/>
                    <a:p>
                      <a:r>
                        <a:rPr lang="en-US" dirty="0"/>
                        <a:t>pciValue</a:t>
                      </a:r>
                    </a:p>
                  </a:txBody>
                  <a:tcPr/>
                </a:tc>
                <a:tc>
                  <a:txBody>
                    <a:bodyPr/>
                    <a:lstStyle/>
                    <a:p>
                      <a:r>
                        <a:rPr lang="en-US" dirty="0"/>
                        <a:t>uint64</a:t>
                      </a:r>
                    </a:p>
                  </a:txBody>
                  <a:tcPr/>
                </a:tc>
                <a:extLst>
                  <a:ext uri="{0D108BD9-81ED-4DB2-BD59-A6C34878D82A}">
                    <a16:rowId xmlns="" xmlns:a16="http://schemas.microsoft.com/office/drawing/2014/main" val="10003"/>
                  </a:ext>
                </a:extLst>
              </a:tr>
              <a:tr h="467671">
                <a:tc>
                  <a:txBody>
                    <a:bodyPr/>
                    <a:lstStyle/>
                    <a:p>
                      <a:r>
                        <a:rPr lang="en-US" dirty="0"/>
                        <a:t>nbrList</a:t>
                      </a:r>
                    </a:p>
                  </a:txBody>
                  <a:tcPr/>
                </a:tc>
                <a:tc>
                  <a:txBody>
                    <a:bodyPr/>
                    <a:lstStyle/>
                    <a:p>
                      <a:r>
                        <a:rPr lang="en-US" dirty="0"/>
                        <a:t>list</a:t>
                      </a:r>
                      <a:r>
                        <a:rPr lang="en-US" baseline="0" dirty="0"/>
                        <a:t> of cellId</a:t>
                      </a:r>
                      <a:endParaRPr lang="en-US" dirty="0"/>
                    </a:p>
                  </a:txBody>
                  <a:tcPr/>
                </a:tc>
                <a:extLst>
                  <a:ext uri="{0D108BD9-81ED-4DB2-BD59-A6C34878D82A}">
                    <a16:rowId xmlns="" xmlns:a16="http://schemas.microsoft.com/office/drawing/2014/main" val="10004"/>
                  </a:ext>
                </a:extLst>
              </a:tr>
              <a:tr h="467671">
                <a:tc>
                  <a:txBody>
                    <a:bodyPr/>
                    <a:lstStyle/>
                    <a:p>
                      <a:r>
                        <a:rPr lang="en-US" dirty="0"/>
                        <a:t>lastModifiedTS</a:t>
                      </a:r>
                    </a:p>
                  </a:txBody>
                  <a:tcPr/>
                </a:tc>
                <a:tc>
                  <a:txBody>
                    <a:bodyPr/>
                    <a:lstStyle/>
                    <a:p>
                      <a:r>
                        <a:rPr lang="en-US" dirty="0"/>
                        <a:t>timestamp</a:t>
                      </a:r>
                    </a:p>
                  </a:txBody>
                  <a:tcPr/>
                </a:tc>
                <a:extLst>
                  <a:ext uri="{0D108BD9-81ED-4DB2-BD59-A6C34878D82A}">
                    <a16:rowId xmlns="" xmlns:a16="http://schemas.microsoft.com/office/drawing/2014/main" val="10005"/>
                  </a:ext>
                </a:extLst>
              </a:tr>
              <a:tr h="467671">
                <a:tc>
                  <a:txBody>
                    <a:bodyPr/>
                    <a:lstStyle/>
                    <a:p>
                      <a:r>
                        <a:rPr lang="en-US" dirty="0"/>
                        <a:t>pnf-name</a:t>
                      </a:r>
                    </a:p>
                  </a:txBody>
                  <a:tcPr/>
                </a:tc>
                <a:tc>
                  <a:txBody>
                    <a:bodyPr/>
                    <a:lstStyle/>
                    <a:p>
                      <a:r>
                        <a:rPr lang="en-US" dirty="0"/>
                        <a:t>string</a:t>
                      </a:r>
                    </a:p>
                  </a:txBody>
                  <a:tcPr/>
                </a:tc>
                <a:extLst>
                  <a:ext uri="{0D108BD9-81ED-4DB2-BD59-A6C34878D82A}">
                    <a16:rowId xmlns="" xmlns:a16="http://schemas.microsoft.com/office/drawing/2014/main" val="10006"/>
                  </a:ext>
                </a:extLst>
              </a:tr>
            </a:tbl>
          </a:graphicData>
        </a:graphic>
      </p:graphicFrame>
      <p:graphicFrame>
        <p:nvGraphicFramePr>
          <p:cNvPr id="5" name="Table 4"/>
          <p:cNvGraphicFramePr>
            <a:graphicFrameLocks noGrp="1"/>
          </p:cNvGraphicFramePr>
          <p:nvPr>
            <p:extLst/>
          </p:nvPr>
        </p:nvGraphicFramePr>
        <p:xfrm>
          <a:off x="7528932" y="3209758"/>
          <a:ext cx="4551455" cy="3221342"/>
        </p:xfrm>
        <a:graphic>
          <a:graphicData uri="http://schemas.openxmlformats.org/drawingml/2006/table">
            <a:tbl>
              <a:tblPr firstRow="1" bandRow="1">
                <a:tableStyleId>{5C22544A-7EE6-4342-B048-85BDC9FD1C3A}</a:tableStyleId>
              </a:tblPr>
              <a:tblGrid>
                <a:gridCol w="1368651">
                  <a:extLst>
                    <a:ext uri="{9D8B030D-6E8A-4147-A177-3AD203B41FA5}">
                      <a16:colId xmlns="" xmlns:a16="http://schemas.microsoft.com/office/drawing/2014/main" val="20000"/>
                    </a:ext>
                  </a:extLst>
                </a:gridCol>
                <a:gridCol w="1521430">
                  <a:extLst>
                    <a:ext uri="{9D8B030D-6E8A-4147-A177-3AD203B41FA5}">
                      <a16:colId xmlns="" xmlns:a16="http://schemas.microsoft.com/office/drawing/2014/main" val="20001"/>
                    </a:ext>
                  </a:extLst>
                </a:gridCol>
                <a:gridCol w="1661374">
                  <a:extLst>
                    <a:ext uri="{9D8B030D-6E8A-4147-A177-3AD203B41FA5}">
                      <a16:colId xmlns="" xmlns:a16="http://schemas.microsoft.com/office/drawing/2014/main" val="20002"/>
                    </a:ext>
                  </a:extLst>
                </a:gridCol>
              </a:tblGrid>
              <a:tr h="280184">
                <a:tc>
                  <a:txBody>
                    <a:bodyPr/>
                    <a:lstStyle/>
                    <a:p>
                      <a:r>
                        <a:rPr lang="en-US" dirty="0"/>
                        <a:t>API</a:t>
                      </a:r>
                    </a:p>
                  </a:txBody>
                  <a:tcPr/>
                </a:tc>
                <a:tc>
                  <a:txBody>
                    <a:bodyPr/>
                    <a:lstStyle/>
                    <a:p>
                      <a:r>
                        <a:rPr lang="en-US" dirty="0"/>
                        <a:t>Input</a:t>
                      </a:r>
                    </a:p>
                  </a:txBody>
                  <a:tcPr/>
                </a:tc>
                <a:tc>
                  <a:txBody>
                    <a:bodyPr/>
                    <a:lstStyle/>
                    <a:p>
                      <a:r>
                        <a:rPr lang="en-US" dirty="0"/>
                        <a:t>Output</a:t>
                      </a:r>
                    </a:p>
                  </a:txBody>
                  <a:tcPr/>
                </a:tc>
                <a:extLst>
                  <a:ext uri="{0D108BD9-81ED-4DB2-BD59-A6C34878D82A}">
                    <a16:rowId xmlns="" xmlns:a16="http://schemas.microsoft.com/office/drawing/2014/main" val="10000"/>
                  </a:ext>
                </a:extLst>
              </a:tr>
              <a:tr h="467671">
                <a:tc>
                  <a:txBody>
                    <a:bodyPr/>
                    <a:lstStyle/>
                    <a:p>
                      <a:r>
                        <a:rPr lang="en-US" dirty="0"/>
                        <a:t>GET cellList</a:t>
                      </a:r>
                    </a:p>
                  </a:txBody>
                  <a:tcPr/>
                </a:tc>
                <a:tc>
                  <a:txBody>
                    <a:bodyPr/>
                    <a:lstStyle/>
                    <a:p>
                      <a:r>
                        <a:rPr lang="en-US" dirty="0"/>
                        <a:t>networkId, ts</a:t>
                      </a:r>
                    </a:p>
                  </a:txBody>
                  <a:tcPr/>
                </a:tc>
                <a:tc>
                  <a:txBody>
                    <a:bodyPr/>
                    <a:lstStyle/>
                    <a:p>
                      <a:r>
                        <a:rPr lang="en-US" dirty="0"/>
                        <a:t>List of cellIds</a:t>
                      </a:r>
                    </a:p>
                  </a:txBody>
                  <a:tcPr/>
                </a:tc>
                <a:extLst>
                  <a:ext uri="{0D108BD9-81ED-4DB2-BD59-A6C34878D82A}">
                    <a16:rowId xmlns="" xmlns:a16="http://schemas.microsoft.com/office/drawing/2014/main" val="10001"/>
                  </a:ext>
                </a:extLst>
              </a:tr>
              <a:tr h="467671">
                <a:tc>
                  <a:txBody>
                    <a:bodyPr/>
                    <a:lstStyle/>
                    <a:p>
                      <a:r>
                        <a:rPr lang="en-US" dirty="0"/>
                        <a:t>GET PCI</a:t>
                      </a:r>
                    </a:p>
                  </a:txBody>
                  <a:tcPr/>
                </a:tc>
                <a:tc>
                  <a:txBody>
                    <a:bodyPr/>
                    <a:lstStyle/>
                    <a:p>
                      <a:r>
                        <a:rPr lang="en-US" dirty="0"/>
                        <a:t>cellId, ts</a:t>
                      </a:r>
                    </a:p>
                  </a:txBody>
                  <a:tcPr/>
                </a:tc>
                <a:tc>
                  <a:txBody>
                    <a:bodyPr/>
                    <a:lstStyle/>
                    <a:p>
                      <a:r>
                        <a:rPr lang="en-US" dirty="0"/>
                        <a:t>PCI Value</a:t>
                      </a:r>
                    </a:p>
                  </a:txBody>
                  <a:tcPr/>
                </a:tc>
                <a:extLst>
                  <a:ext uri="{0D108BD9-81ED-4DB2-BD59-A6C34878D82A}">
                    <a16:rowId xmlns="" xmlns:a16="http://schemas.microsoft.com/office/drawing/2014/main" val="10002"/>
                  </a:ext>
                </a:extLst>
              </a:tr>
              <a:tr h="467671">
                <a:tc>
                  <a:txBody>
                    <a:bodyPr/>
                    <a:lstStyle/>
                    <a:p>
                      <a:r>
                        <a:rPr lang="en-US" dirty="0"/>
                        <a:t>GET nbrList</a:t>
                      </a:r>
                    </a:p>
                  </a:txBody>
                  <a:tcPr/>
                </a:tc>
                <a:tc>
                  <a:txBody>
                    <a:bodyPr/>
                    <a:lstStyle/>
                    <a:p>
                      <a:r>
                        <a:rPr lang="en-US" dirty="0"/>
                        <a:t>cellId, ts</a:t>
                      </a:r>
                    </a:p>
                  </a:txBody>
                  <a:tcPr/>
                </a:tc>
                <a:tc>
                  <a:txBody>
                    <a:bodyPr/>
                    <a:lstStyle/>
                    <a:p>
                      <a:r>
                        <a:rPr lang="en-US" dirty="0"/>
                        <a:t>List of cellIds and their</a:t>
                      </a:r>
                      <a:r>
                        <a:rPr lang="en-US" baseline="0" dirty="0"/>
                        <a:t> PCI values</a:t>
                      </a:r>
                      <a:endParaRPr lang="en-US" dirty="0"/>
                    </a:p>
                  </a:txBody>
                  <a:tcPr/>
                </a:tc>
                <a:extLst>
                  <a:ext uri="{0D108BD9-81ED-4DB2-BD59-A6C34878D82A}">
                    <a16:rowId xmlns="" xmlns:a16="http://schemas.microsoft.com/office/drawing/2014/main" val="10003"/>
                  </a:ext>
                </a:extLst>
              </a:tr>
              <a:tr h="467671">
                <a:tc>
                  <a:txBody>
                    <a:bodyPr/>
                    <a:lstStyle/>
                    <a:p>
                      <a:r>
                        <a:rPr lang="en-US" dirty="0"/>
                        <a:t>GET pnf-name</a:t>
                      </a:r>
                    </a:p>
                  </a:txBody>
                  <a:tcPr/>
                </a:tc>
                <a:tc>
                  <a:txBody>
                    <a:bodyPr/>
                    <a:lstStyle/>
                    <a:p>
                      <a:r>
                        <a:rPr lang="en-US" dirty="0"/>
                        <a:t>cellID, ts</a:t>
                      </a:r>
                    </a:p>
                  </a:txBody>
                  <a:tcPr/>
                </a:tc>
                <a:tc>
                  <a:txBody>
                    <a:bodyPr/>
                    <a:lstStyle/>
                    <a:p>
                      <a:r>
                        <a:rPr lang="en-US" dirty="0"/>
                        <a:t>pnf-name</a:t>
                      </a:r>
                    </a:p>
                  </a:txBody>
                  <a:tcPr/>
                </a:tc>
                <a:extLst>
                  <a:ext uri="{0D108BD9-81ED-4DB2-BD59-A6C34878D82A}">
                    <a16:rowId xmlns="" xmlns:a16="http://schemas.microsoft.com/office/drawing/2014/main" val="10004"/>
                  </a:ext>
                </a:extLst>
              </a:tr>
              <a:tr h="0">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 xmlns:a16="http://schemas.microsoft.com/office/drawing/2014/main" val="10005"/>
                  </a:ext>
                </a:extLst>
              </a:tr>
            </a:tbl>
          </a:graphicData>
        </a:graphic>
      </p:graphicFrame>
      <p:graphicFrame>
        <p:nvGraphicFramePr>
          <p:cNvPr id="6" name="Table 5"/>
          <p:cNvGraphicFramePr>
            <a:graphicFrameLocks noGrp="1"/>
          </p:cNvGraphicFramePr>
          <p:nvPr>
            <p:extLst/>
          </p:nvPr>
        </p:nvGraphicFramePr>
        <p:xfrm>
          <a:off x="3853290" y="3209758"/>
          <a:ext cx="3433850" cy="1768773"/>
        </p:xfrm>
        <a:graphic>
          <a:graphicData uri="http://schemas.openxmlformats.org/drawingml/2006/table">
            <a:tbl>
              <a:tblPr firstRow="1" bandRow="1">
                <a:tableStyleId>{5C22544A-7EE6-4342-B048-85BDC9FD1C3A}</a:tableStyleId>
              </a:tblPr>
              <a:tblGrid>
                <a:gridCol w="1581595">
                  <a:extLst>
                    <a:ext uri="{9D8B030D-6E8A-4147-A177-3AD203B41FA5}">
                      <a16:colId xmlns="" xmlns:a16="http://schemas.microsoft.com/office/drawing/2014/main" val="20000"/>
                    </a:ext>
                  </a:extLst>
                </a:gridCol>
                <a:gridCol w="1852255">
                  <a:extLst>
                    <a:ext uri="{9D8B030D-6E8A-4147-A177-3AD203B41FA5}">
                      <a16:colId xmlns="" xmlns:a16="http://schemas.microsoft.com/office/drawing/2014/main" val="20001"/>
                    </a:ext>
                  </a:extLst>
                </a:gridCol>
              </a:tblGrid>
              <a:tr h="280184">
                <a:tc>
                  <a:txBody>
                    <a:bodyPr/>
                    <a:lstStyle/>
                    <a:p>
                      <a:r>
                        <a:rPr lang="en-US" dirty="0"/>
                        <a:t>Attribute</a:t>
                      </a:r>
                    </a:p>
                  </a:txBody>
                  <a:tcPr/>
                </a:tc>
                <a:tc>
                  <a:txBody>
                    <a:bodyPr/>
                    <a:lstStyle/>
                    <a:p>
                      <a:r>
                        <a:rPr lang="en-US" dirty="0"/>
                        <a:t>Format</a:t>
                      </a:r>
                    </a:p>
                  </a:txBody>
                  <a:tcPr/>
                </a:tc>
                <a:extLst>
                  <a:ext uri="{0D108BD9-81ED-4DB2-BD59-A6C34878D82A}">
                    <a16:rowId xmlns="" xmlns:a16="http://schemas.microsoft.com/office/drawing/2014/main" val="10000"/>
                  </a:ext>
                </a:extLst>
              </a:tr>
              <a:tr h="467671">
                <a:tc>
                  <a:txBody>
                    <a:bodyPr/>
                    <a:lstStyle/>
                    <a:p>
                      <a:r>
                        <a:rPr lang="en-US" dirty="0"/>
                        <a:t>pnf-name </a:t>
                      </a:r>
                    </a:p>
                  </a:txBody>
                  <a:tcPr/>
                </a:tc>
                <a:tc>
                  <a:txBody>
                    <a:bodyPr/>
                    <a:lstStyle/>
                    <a:p>
                      <a:r>
                        <a:rPr lang="en-US" dirty="0"/>
                        <a:t>String</a:t>
                      </a:r>
                    </a:p>
                  </a:txBody>
                  <a:tcPr/>
                </a:tc>
                <a:extLst>
                  <a:ext uri="{0D108BD9-81ED-4DB2-BD59-A6C34878D82A}">
                    <a16:rowId xmlns="" xmlns:a16="http://schemas.microsoft.com/office/drawing/2014/main" val="10001"/>
                  </a:ext>
                </a:extLst>
              </a:tr>
              <a:tr h="467671">
                <a:tc>
                  <a:txBody>
                    <a:bodyPr/>
                    <a:lstStyle/>
                    <a:p>
                      <a:r>
                        <a:rPr lang="en-US" dirty="0"/>
                        <a:t>cells</a:t>
                      </a:r>
                    </a:p>
                  </a:txBody>
                  <a:tcPr/>
                </a:tc>
                <a:tc>
                  <a:txBody>
                    <a:bodyPr/>
                    <a:lstStyle/>
                    <a:p>
                      <a:r>
                        <a:rPr lang="en-US" dirty="0"/>
                        <a:t>List of cellID’s</a:t>
                      </a:r>
                    </a:p>
                  </a:txBody>
                  <a:tcPr/>
                </a:tc>
                <a:extLst>
                  <a:ext uri="{0D108BD9-81ED-4DB2-BD59-A6C34878D82A}">
                    <a16:rowId xmlns="" xmlns:a16="http://schemas.microsoft.com/office/drawing/2014/main" val="10002"/>
                  </a:ext>
                </a:extLst>
              </a:tr>
              <a:tr h="467671">
                <a:tc>
                  <a:txBody>
                    <a:bodyPr/>
                    <a:lstStyle/>
                    <a:p>
                      <a:r>
                        <a:rPr lang="en-US" dirty="0"/>
                        <a:t>lastModifiedTS</a:t>
                      </a:r>
                    </a:p>
                  </a:txBody>
                  <a:tcPr/>
                </a:tc>
                <a:tc>
                  <a:txBody>
                    <a:bodyPr/>
                    <a:lstStyle/>
                    <a:p>
                      <a:r>
                        <a:rPr lang="en-US" dirty="0"/>
                        <a:t>timestamp</a:t>
                      </a:r>
                    </a:p>
                  </a:txBody>
                  <a:tcPr/>
                </a:tc>
                <a:extLst>
                  <a:ext uri="{0D108BD9-81ED-4DB2-BD59-A6C34878D82A}">
                    <a16:rowId xmlns="" xmlns:a16="http://schemas.microsoft.com/office/drawing/2014/main" val="10003"/>
                  </a:ext>
                </a:extLst>
              </a:tr>
            </a:tbl>
          </a:graphicData>
        </a:graphic>
      </p:graphicFrame>
      <p:sp>
        <p:nvSpPr>
          <p:cNvPr id="7" name="Rectangle 6"/>
          <p:cNvSpPr/>
          <p:nvPr/>
        </p:nvSpPr>
        <p:spPr>
          <a:xfrm>
            <a:off x="271604" y="2792566"/>
            <a:ext cx="3433850" cy="36352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prstClr val="white"/>
                </a:solidFill>
              </a:rPr>
              <a:t>Cell (Object)</a:t>
            </a:r>
          </a:p>
        </p:txBody>
      </p:sp>
      <p:sp>
        <p:nvSpPr>
          <p:cNvPr id="8" name="Rectangle 7"/>
          <p:cNvSpPr/>
          <p:nvPr/>
        </p:nvSpPr>
        <p:spPr>
          <a:xfrm>
            <a:off x="3862697" y="2792566"/>
            <a:ext cx="3424443" cy="36567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prstClr val="white"/>
                </a:solidFill>
              </a:rPr>
              <a:t>pnf </a:t>
            </a:r>
            <a:r>
              <a:rPr lang="en-US" b="1" dirty="0">
                <a:solidFill>
                  <a:prstClr val="white"/>
                </a:solidFill>
              </a:rPr>
              <a:t>(Object)</a:t>
            </a:r>
          </a:p>
        </p:txBody>
      </p:sp>
      <p:sp>
        <p:nvSpPr>
          <p:cNvPr id="9" name="Rectangle 8"/>
          <p:cNvSpPr/>
          <p:nvPr/>
        </p:nvSpPr>
        <p:spPr>
          <a:xfrm>
            <a:off x="7528932" y="2792566"/>
            <a:ext cx="4551455" cy="36567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prstClr val="white"/>
                </a:solidFill>
              </a:rPr>
              <a:t>ConfigDB API</a:t>
            </a:r>
          </a:p>
        </p:txBody>
      </p:sp>
    </p:spTree>
    <p:extLst>
      <p:ext uri="{BB962C8B-B14F-4D97-AF65-F5344CB8AC3E}">
        <p14:creationId xmlns:p14="http://schemas.microsoft.com/office/powerpoint/2010/main" val="35277928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3A3E2DD-0738-4A7C-81ED-6565AC27D233}"/>
              </a:ext>
            </a:extLst>
          </p:cNvPr>
          <p:cNvSpPr txBox="1"/>
          <p:nvPr/>
        </p:nvSpPr>
        <p:spPr>
          <a:xfrm>
            <a:off x="457430" y="3478877"/>
            <a:ext cx="1963999" cy="923330"/>
          </a:xfrm>
          <a:prstGeom prst="rect">
            <a:avLst/>
          </a:prstGeom>
          <a:noFill/>
        </p:spPr>
        <p:txBody>
          <a:bodyPr wrap="none" rtlCol="0">
            <a:spAutoFit/>
          </a:bodyPr>
          <a:lstStyle/>
          <a:p>
            <a:r>
              <a:rPr lang="en-US" sz="5400" dirty="0">
                <a:solidFill>
                  <a:schemeClr val="bg1"/>
                </a:solidFill>
              </a:rPr>
              <a:t>SDN-R</a:t>
            </a:r>
          </a:p>
        </p:txBody>
      </p:sp>
    </p:spTree>
    <p:extLst>
      <p:ext uri="{BB962C8B-B14F-4D97-AF65-F5344CB8AC3E}">
        <p14:creationId xmlns:p14="http://schemas.microsoft.com/office/powerpoint/2010/main" val="1739676003"/>
      </p:ext>
    </p:extLst>
  </p:cSld>
  <p:clrMapOvr>
    <a:masterClrMapping/>
  </p:clrMapOvr>
  <p:transition>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SDNR Development in Support of PCI/OOF POC</a:t>
            </a:r>
          </a:p>
        </p:txBody>
      </p:sp>
      <p:sp>
        <p:nvSpPr>
          <p:cNvPr id="5" name="Rectangle 4"/>
          <p:cNvSpPr/>
          <p:nvPr/>
        </p:nvSpPr>
        <p:spPr>
          <a:xfrm>
            <a:off x="96922" y="1066589"/>
            <a:ext cx="5623560" cy="44741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YANG Model (ver1.1) - </a:t>
            </a:r>
            <a:r>
              <a:rPr lang="en-US" dirty="0">
                <a:solidFill>
                  <a:schemeClr val="tx1"/>
                </a:solidFill>
              </a:rPr>
              <a:t>(Tree, RPC, Notification)</a:t>
            </a:r>
          </a:p>
        </p:txBody>
      </p:sp>
      <p:sp>
        <p:nvSpPr>
          <p:cNvPr id="6" name="Rectangle 5"/>
          <p:cNvSpPr/>
          <p:nvPr/>
        </p:nvSpPr>
        <p:spPr>
          <a:xfrm>
            <a:off x="96922" y="1827371"/>
            <a:ext cx="5623560" cy="11531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Create a Karaf Feature “oofpcipoc” </a:t>
            </a:r>
          </a:p>
          <a:p>
            <a:pPr marL="285750" indent="-285750">
              <a:buFont typeface="Arial" panose="020B0604020202020204" pitchFamily="34" charset="0"/>
              <a:buChar char="•"/>
            </a:pPr>
            <a:r>
              <a:rPr lang="en-US" dirty="0">
                <a:solidFill>
                  <a:schemeClr val="tx1"/>
                </a:solidFill>
              </a:rPr>
              <a:t>Repo: CCSDK/features</a:t>
            </a:r>
          </a:p>
          <a:p>
            <a:pPr marL="285750" indent="-285750">
              <a:buFont typeface="Arial" panose="020B0604020202020204" pitchFamily="34" charset="0"/>
              <a:buChar char="•"/>
            </a:pPr>
            <a:r>
              <a:rPr lang="en-US" dirty="0">
                <a:solidFill>
                  <a:schemeClr val="tx1"/>
                </a:solidFill>
              </a:rPr>
              <a:t>Folder: features/sdnr/northbound</a:t>
            </a:r>
          </a:p>
          <a:p>
            <a:pPr marL="285750" indent="-285750">
              <a:buFont typeface="Arial" panose="020B0604020202020204" pitchFamily="34" charset="0"/>
              <a:buChar char="•"/>
            </a:pPr>
            <a:r>
              <a:rPr lang="en-US" dirty="0">
                <a:solidFill>
                  <a:schemeClr val="tx1"/>
                </a:solidFill>
              </a:rPr>
              <a:t>sdnr is a component-meta feature</a:t>
            </a:r>
          </a:p>
        </p:txBody>
      </p:sp>
      <p:sp>
        <p:nvSpPr>
          <p:cNvPr id="7" name="Rectangle 6"/>
          <p:cNvSpPr/>
          <p:nvPr/>
        </p:nvSpPr>
        <p:spPr>
          <a:xfrm>
            <a:off x="96922" y="5441719"/>
            <a:ext cx="5623560" cy="34591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SDN-C Docker Build (based on CCSDK docker image)</a:t>
            </a:r>
          </a:p>
        </p:txBody>
      </p:sp>
      <p:sp>
        <p:nvSpPr>
          <p:cNvPr id="8" name="Rectangle 7"/>
          <p:cNvSpPr/>
          <p:nvPr/>
        </p:nvSpPr>
        <p:spPr>
          <a:xfrm>
            <a:off x="96922" y="3293835"/>
            <a:ext cx="5623560" cy="183452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Create SLI/DG’s to support:</a:t>
            </a:r>
          </a:p>
          <a:p>
            <a:pPr marL="342900" indent="-342900">
              <a:buAutoNum type="arabicParenR"/>
            </a:pPr>
            <a:r>
              <a:rPr lang="en-US" dirty="0">
                <a:solidFill>
                  <a:srgbClr val="C00000"/>
                </a:solidFill>
              </a:rPr>
              <a:t>Notification from RAN simulator and generate DMAAP event (3 and 4a)</a:t>
            </a:r>
          </a:p>
          <a:p>
            <a:pPr marL="342900" indent="-342900">
              <a:buAutoNum type="arabicParenR"/>
            </a:pPr>
            <a:r>
              <a:rPr lang="en-US" dirty="0">
                <a:solidFill>
                  <a:schemeClr val="accent6">
                    <a:lumMod val="50000"/>
                  </a:schemeClr>
                </a:solidFill>
              </a:rPr>
              <a:t>DMAAP event from Policy to initiate NETCONF based configuration (10 and 11)</a:t>
            </a:r>
          </a:p>
          <a:p>
            <a:pPr marL="342900" indent="-342900">
              <a:buAutoNum type="arabicParenR"/>
            </a:pPr>
            <a:r>
              <a:rPr lang="en-US" dirty="0">
                <a:solidFill>
                  <a:schemeClr val="accent6">
                    <a:lumMod val="50000"/>
                  </a:schemeClr>
                </a:solidFill>
              </a:rPr>
              <a:t>Required update of JAVA provider classes</a:t>
            </a:r>
          </a:p>
        </p:txBody>
      </p:sp>
      <p:cxnSp>
        <p:nvCxnSpPr>
          <p:cNvPr id="10" name="Straight Arrow Connector 9"/>
          <p:cNvCxnSpPr>
            <a:stCxn id="5" idx="2"/>
            <a:endCxn id="6" idx="0"/>
          </p:cNvCxnSpPr>
          <p:nvPr/>
        </p:nvCxnSpPr>
        <p:spPr>
          <a:xfrm>
            <a:off x="2908702" y="1514007"/>
            <a:ext cx="0" cy="3133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96922" y="6100997"/>
            <a:ext cx="5623560" cy="38963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Netconf Mount of RAN simulator onto SDN-C platform</a:t>
            </a:r>
          </a:p>
        </p:txBody>
      </p:sp>
      <p:sp>
        <p:nvSpPr>
          <p:cNvPr id="19" name="Content Placeholder 1">
            <a:extLst>
              <a:ext uri="{FF2B5EF4-FFF2-40B4-BE49-F238E27FC236}">
                <a16:creationId xmlns:a16="http://schemas.microsoft.com/office/drawing/2014/main" xmlns="" id="{264ECEAF-4629-47F6-B3AE-F1ACC1BF1BD3}"/>
              </a:ext>
            </a:extLst>
          </p:cNvPr>
          <p:cNvSpPr txBox="1">
            <a:spLocks/>
          </p:cNvSpPr>
          <p:nvPr/>
        </p:nvSpPr>
        <p:spPr>
          <a:xfrm>
            <a:off x="5846164" y="960518"/>
            <a:ext cx="6225916" cy="2982355"/>
          </a:xfrm>
          <a:prstGeom prst="rect">
            <a:avLst/>
          </a:prstGeom>
          <a:solidFill>
            <a:schemeClr val="accent1">
              <a:lumMod val="40000"/>
              <a:lumOff val="60000"/>
            </a:schemeClr>
          </a:solidFill>
        </p:spPr>
        <p:txBody>
          <a:bodyPr wrap="square" lIns="91440" rIns="0">
            <a:sp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Bef>
                <a:spcPts val="600"/>
              </a:spcBef>
              <a:tabLst>
                <a:tab pos="5486400" algn="l"/>
              </a:tabLst>
            </a:pPr>
            <a:r>
              <a:rPr lang="en-US" sz="1800" dirty="0"/>
              <a:t>Leveraged existing ONAP components – CCSDK/SDN-C and DMAAP-Listener</a:t>
            </a:r>
          </a:p>
          <a:p>
            <a:pPr>
              <a:lnSpc>
                <a:spcPct val="120000"/>
              </a:lnSpc>
              <a:spcBef>
                <a:spcPts val="600"/>
              </a:spcBef>
              <a:tabLst>
                <a:tab pos="5486400" algn="l"/>
              </a:tabLst>
            </a:pPr>
            <a:r>
              <a:rPr lang="en-US" sz="1800" dirty="0"/>
              <a:t>Integrated Oofpcipoc YANG model </a:t>
            </a:r>
          </a:p>
          <a:p>
            <a:pPr>
              <a:lnSpc>
                <a:spcPct val="120000"/>
              </a:lnSpc>
              <a:spcBef>
                <a:spcPts val="600"/>
              </a:spcBef>
              <a:tabLst>
                <a:tab pos="5486400" algn="l"/>
              </a:tabLst>
            </a:pPr>
            <a:r>
              <a:rPr lang="en-US" sz="1800" dirty="0"/>
              <a:t>Leveraged DG Builder to implement logic for Restconf transactions</a:t>
            </a:r>
          </a:p>
          <a:p>
            <a:pPr>
              <a:lnSpc>
                <a:spcPct val="120000"/>
              </a:lnSpc>
              <a:spcBef>
                <a:spcPts val="600"/>
              </a:spcBef>
              <a:tabLst>
                <a:tab pos="5486400" algn="l"/>
              </a:tabLst>
            </a:pPr>
            <a:r>
              <a:rPr lang="en-US" sz="1800" dirty="0"/>
              <a:t>Identified few areas/gaps that we will address in Dublin (Restconf PATCH support thru DG (RFC 8072), Netconf Notifications, DMAAP producer in SDN-C)</a:t>
            </a:r>
          </a:p>
        </p:txBody>
      </p:sp>
      <p:cxnSp>
        <p:nvCxnSpPr>
          <p:cNvPr id="46" name="Straight Arrow Connector 45"/>
          <p:cNvCxnSpPr>
            <a:stCxn id="8" idx="2"/>
            <a:endCxn id="7" idx="0"/>
          </p:cNvCxnSpPr>
          <p:nvPr/>
        </p:nvCxnSpPr>
        <p:spPr>
          <a:xfrm>
            <a:off x="2908702" y="5128355"/>
            <a:ext cx="0" cy="3133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7" idx="2"/>
            <a:endCxn id="25" idx="0"/>
          </p:cNvCxnSpPr>
          <p:nvPr/>
        </p:nvCxnSpPr>
        <p:spPr>
          <a:xfrm>
            <a:off x="2908702" y="5787634"/>
            <a:ext cx="0" cy="3133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6" idx="2"/>
            <a:endCxn id="8" idx="0"/>
          </p:cNvCxnSpPr>
          <p:nvPr/>
        </p:nvCxnSpPr>
        <p:spPr>
          <a:xfrm>
            <a:off x="2908702" y="2980471"/>
            <a:ext cx="0" cy="3133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9323" y="4296764"/>
            <a:ext cx="3739557" cy="2066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0154216"/>
      </p:ext>
    </p:extLst>
  </p:cSld>
  <p:clrMapOvr>
    <a:masterClrMapping/>
  </p:clrMapOvr>
  <p:transition>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1604" y="1177290"/>
            <a:ext cx="11691796" cy="5021262"/>
          </a:xfrm>
        </p:spPr>
        <p:txBody>
          <a:bodyPr>
            <a:normAutofit fontScale="92500"/>
          </a:bodyPr>
          <a:lstStyle/>
          <a:p>
            <a:pPr marL="342900" indent="-342900">
              <a:buFont typeface="Arial" panose="020B0604020202020204" pitchFamily="34" charset="0"/>
              <a:buChar char="•"/>
            </a:pPr>
            <a:r>
              <a:rPr lang="en-US" sz="2800" dirty="0">
                <a:solidFill>
                  <a:schemeClr val="tx1"/>
                </a:solidFill>
              </a:rPr>
              <a:t>OOM-based ONAP Casablanca installation in Rutgers Winlab OWL</a:t>
            </a:r>
          </a:p>
          <a:p>
            <a:pPr marL="342900" indent="-342900">
              <a:buFont typeface="Arial" panose="020B0604020202020204" pitchFamily="34" charset="0"/>
              <a:buChar char="•"/>
            </a:pPr>
            <a:r>
              <a:rPr lang="en-US" sz="2800" dirty="0">
                <a:solidFill>
                  <a:schemeClr val="tx1"/>
                </a:solidFill>
              </a:rPr>
              <a:t>OOF enhanced with solver and API for PCI Optimization</a:t>
            </a:r>
          </a:p>
          <a:p>
            <a:pPr marL="342900" indent="-342900">
              <a:buFont typeface="Arial" panose="020B0604020202020204" pitchFamily="34" charset="0"/>
              <a:buChar char="•"/>
            </a:pPr>
            <a:r>
              <a:rPr lang="en-US" sz="2800" dirty="0">
                <a:solidFill>
                  <a:schemeClr val="tx1"/>
                </a:solidFill>
              </a:rPr>
              <a:t>Policy enhanced for PCI Control Loop</a:t>
            </a:r>
          </a:p>
          <a:p>
            <a:pPr marL="342900" indent="-342900">
              <a:buFont typeface="Arial" panose="020B0604020202020204" pitchFamily="34" charset="0"/>
              <a:buChar char="•"/>
            </a:pPr>
            <a:r>
              <a:rPr lang="en-US" sz="2800" dirty="0">
                <a:solidFill>
                  <a:schemeClr val="tx1"/>
                </a:solidFill>
              </a:rPr>
              <a:t>New PCI Handler microservice – interfaces with OOF, Policy, SDN-R</a:t>
            </a:r>
          </a:p>
          <a:p>
            <a:pPr marL="342900" indent="-342900">
              <a:buFont typeface="Arial" panose="020B0604020202020204" pitchFamily="34" charset="0"/>
              <a:buChar char="•"/>
            </a:pPr>
            <a:r>
              <a:rPr lang="en-US" sz="2800" dirty="0">
                <a:solidFill>
                  <a:schemeClr val="tx1"/>
                </a:solidFill>
              </a:rPr>
              <a:t>SDN-R enhancements for PCI Control Loop (receiving CL msg from Policy, DG for CL, netconf notifications from RAN, DMaaP notifications to MS)</a:t>
            </a:r>
          </a:p>
          <a:p>
            <a:pPr marL="342900" indent="-342900">
              <a:buFont typeface="Arial" panose="020B0604020202020204" pitchFamily="34" charset="0"/>
              <a:buChar char="•"/>
            </a:pPr>
            <a:r>
              <a:rPr lang="en-US" sz="2800" dirty="0">
                <a:solidFill>
                  <a:schemeClr val="tx1"/>
                </a:solidFill>
              </a:rPr>
              <a:t>New </a:t>
            </a:r>
            <a:r>
              <a:rPr lang="en-US" sz="2800" dirty="0" smtClean="0">
                <a:solidFill>
                  <a:schemeClr val="tx1"/>
                </a:solidFill>
              </a:rPr>
              <a:t>ConfigDB </a:t>
            </a:r>
            <a:r>
              <a:rPr lang="en-US" sz="2800" dirty="0">
                <a:solidFill>
                  <a:schemeClr val="tx1"/>
                </a:solidFill>
              </a:rPr>
              <a:t>with query </a:t>
            </a:r>
            <a:r>
              <a:rPr lang="en-US" sz="2800" dirty="0" smtClean="0">
                <a:solidFill>
                  <a:schemeClr val="tx1"/>
                </a:solidFill>
              </a:rPr>
              <a:t>API </a:t>
            </a:r>
            <a:r>
              <a:rPr lang="en-US" sz="2800" dirty="0">
                <a:solidFill>
                  <a:schemeClr val="tx1"/>
                </a:solidFill>
              </a:rPr>
              <a:t>as part of SDN-R</a:t>
            </a:r>
          </a:p>
          <a:p>
            <a:pPr marL="342900" indent="-342900">
              <a:buFont typeface="Arial" panose="020B0604020202020204" pitchFamily="34" charset="0"/>
              <a:buChar char="•"/>
            </a:pPr>
            <a:r>
              <a:rPr lang="en-US" sz="2800" dirty="0">
                <a:solidFill>
                  <a:schemeClr val="tx1"/>
                </a:solidFill>
              </a:rPr>
              <a:t>RAN Simulator for ~350 cells and ~27 Honeycomb netconf servers (pnfs); with GUI to change/view cells, and PCI collisions/confusions. </a:t>
            </a:r>
          </a:p>
          <a:p>
            <a:pPr marL="342900" indent="-342900">
              <a:buFont typeface="Arial" panose="020B0604020202020204" pitchFamily="34" charset="0"/>
              <a:buChar char="•"/>
            </a:pPr>
            <a:r>
              <a:rPr lang="en-US" sz="2800" dirty="0">
                <a:solidFill>
                  <a:schemeClr val="tx1"/>
                </a:solidFill>
              </a:rPr>
              <a:t>Common RAN </a:t>
            </a:r>
            <a:r>
              <a:rPr lang="en-US" sz="2800" dirty="0" smtClean="0">
                <a:solidFill>
                  <a:schemeClr val="tx1"/>
                </a:solidFill>
              </a:rPr>
              <a:t>Yang </a:t>
            </a:r>
            <a:r>
              <a:rPr lang="en-US" sz="2800" dirty="0">
                <a:solidFill>
                  <a:schemeClr val="tx1"/>
                </a:solidFill>
              </a:rPr>
              <a:t>model for PCI</a:t>
            </a:r>
            <a:br>
              <a:rPr lang="en-US" sz="2800" dirty="0">
                <a:solidFill>
                  <a:schemeClr val="tx1"/>
                </a:solidFill>
              </a:rPr>
            </a:br>
            <a:r>
              <a:rPr lang="en-US" sz="2800" dirty="0">
                <a:solidFill>
                  <a:schemeClr val="tx1"/>
                </a:solidFill>
              </a:rPr>
              <a:t>  </a:t>
            </a:r>
            <a:endParaRPr lang="en-US" sz="2800" b="1" dirty="0">
              <a:solidFill>
                <a:schemeClr val="tx1"/>
              </a:solidFill>
            </a:endParaRPr>
          </a:p>
          <a:p>
            <a:pPr marL="0" indent="0">
              <a:buNone/>
            </a:pPr>
            <a:endParaRPr lang="en-US" dirty="0">
              <a:solidFill>
                <a:schemeClr val="tx1"/>
              </a:solidFill>
            </a:endParaRPr>
          </a:p>
        </p:txBody>
      </p:sp>
      <p:sp>
        <p:nvSpPr>
          <p:cNvPr id="3" name="Title 2"/>
          <p:cNvSpPr>
            <a:spLocks noGrp="1"/>
          </p:cNvSpPr>
          <p:nvPr>
            <p:ph type="title"/>
          </p:nvPr>
        </p:nvSpPr>
        <p:spPr>
          <a:xfrm>
            <a:off x="609600" y="231620"/>
            <a:ext cx="11353800" cy="640080"/>
          </a:xfrm>
        </p:spPr>
        <p:txBody>
          <a:bodyPr>
            <a:normAutofit/>
          </a:bodyPr>
          <a:lstStyle/>
          <a:p>
            <a:r>
              <a:rPr lang="en-US" dirty="0"/>
              <a:t>OOF-PCI </a:t>
            </a:r>
            <a:r>
              <a:rPr lang="en-US" dirty="0" smtClean="0"/>
              <a:t>Casablanca PoC </a:t>
            </a:r>
            <a:r>
              <a:rPr lang="en-US" dirty="0"/>
              <a:t>Highlights</a:t>
            </a:r>
          </a:p>
        </p:txBody>
      </p:sp>
    </p:spTree>
    <p:extLst>
      <p:ext uri="{BB962C8B-B14F-4D97-AF65-F5344CB8AC3E}">
        <p14:creationId xmlns:p14="http://schemas.microsoft.com/office/powerpoint/2010/main" val="3371602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12CB907E-C602-C34B-93F7-CA9E40714286}" type="slidenum">
              <a:rPr lang="en-US" smtClean="0"/>
              <a:pPr/>
              <a:t>5</a:t>
            </a:fld>
            <a:r>
              <a:rPr lang="en-US" dirty="0"/>
              <a:t> </a:t>
            </a:r>
          </a:p>
        </p:txBody>
      </p:sp>
      <p:sp>
        <p:nvSpPr>
          <p:cNvPr id="3" name="Title 2"/>
          <p:cNvSpPr>
            <a:spLocks noGrp="1"/>
          </p:cNvSpPr>
          <p:nvPr>
            <p:ph type="title"/>
          </p:nvPr>
        </p:nvSpPr>
        <p:spPr/>
        <p:txBody>
          <a:bodyPr>
            <a:normAutofit/>
          </a:bodyPr>
          <a:lstStyle/>
          <a:p>
            <a:r>
              <a:rPr lang="en-US" sz="2800" dirty="0"/>
              <a:t>ONAP Dublin PoC: PCI &amp; ANR Optimization using OOF</a:t>
            </a:r>
          </a:p>
        </p:txBody>
      </p:sp>
      <p:grpSp>
        <p:nvGrpSpPr>
          <p:cNvPr id="72" name="Group 71"/>
          <p:cNvGrpSpPr/>
          <p:nvPr/>
        </p:nvGrpSpPr>
        <p:grpSpPr>
          <a:xfrm>
            <a:off x="961896" y="1087633"/>
            <a:ext cx="9737738" cy="4731942"/>
            <a:chOff x="961896" y="1087633"/>
            <a:chExt cx="9737738" cy="4731942"/>
          </a:xfrm>
        </p:grpSpPr>
        <p:sp>
          <p:nvSpPr>
            <p:cNvPr id="73" name="Rectangle 72"/>
            <p:cNvSpPr/>
            <p:nvPr/>
          </p:nvSpPr>
          <p:spPr>
            <a:xfrm>
              <a:off x="4536400" y="3935885"/>
              <a:ext cx="1362432" cy="1530195"/>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smtClean="0">
                  <a:solidFill>
                    <a:schemeClr val="tx2"/>
                  </a:solidFill>
                </a:rPr>
                <a:t> </a:t>
              </a:r>
              <a:endParaRPr lang="en-US" dirty="0">
                <a:solidFill>
                  <a:schemeClr val="tx2"/>
                </a:solidFill>
              </a:endParaRPr>
            </a:p>
          </p:txBody>
        </p:sp>
        <p:sp>
          <p:nvSpPr>
            <p:cNvPr id="74" name="Rectangle 73"/>
            <p:cNvSpPr/>
            <p:nvPr/>
          </p:nvSpPr>
          <p:spPr>
            <a:xfrm>
              <a:off x="2558762" y="2704666"/>
              <a:ext cx="1977638" cy="2761414"/>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r>
                <a:rPr lang="en-US" dirty="0">
                  <a:solidFill>
                    <a:schemeClr val="tx2"/>
                  </a:solidFill>
                </a:rPr>
                <a:t>DCAE </a:t>
              </a:r>
            </a:p>
          </p:txBody>
        </p:sp>
        <p:sp>
          <p:nvSpPr>
            <p:cNvPr id="75" name="Rectangle 74"/>
            <p:cNvSpPr/>
            <p:nvPr/>
          </p:nvSpPr>
          <p:spPr>
            <a:xfrm>
              <a:off x="2903568" y="2899316"/>
              <a:ext cx="1323589" cy="584377"/>
            </a:xfrm>
            <a:prstGeom prst="rect">
              <a:avLst/>
            </a:prstGeom>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smtClean="0">
                  <a:solidFill>
                    <a:schemeClr val="tx2"/>
                  </a:solidFill>
                </a:rPr>
                <a:t>SON </a:t>
              </a:r>
              <a:r>
                <a:rPr lang="en-US" dirty="0">
                  <a:solidFill>
                    <a:schemeClr val="tx2"/>
                  </a:solidFill>
                </a:rPr>
                <a:t>Handler MS</a:t>
              </a:r>
            </a:p>
          </p:txBody>
        </p:sp>
        <p:sp>
          <p:nvSpPr>
            <p:cNvPr id="76" name="Rectangle 75"/>
            <p:cNvSpPr/>
            <p:nvPr/>
          </p:nvSpPr>
          <p:spPr>
            <a:xfrm>
              <a:off x="1123294" y="2678584"/>
              <a:ext cx="1077686" cy="808751"/>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a:solidFill>
                    <a:schemeClr val="tx2"/>
                  </a:solidFill>
                </a:rPr>
                <a:t>OOF</a:t>
              </a:r>
            </a:p>
            <a:p>
              <a:endParaRPr lang="en-US" dirty="0">
                <a:solidFill>
                  <a:schemeClr val="tx2"/>
                </a:solidFill>
              </a:endParaRPr>
            </a:p>
          </p:txBody>
        </p:sp>
        <p:sp>
          <p:nvSpPr>
            <p:cNvPr id="77" name="Rectangle 76"/>
            <p:cNvSpPr/>
            <p:nvPr/>
          </p:nvSpPr>
          <p:spPr>
            <a:xfrm>
              <a:off x="6673067" y="2659973"/>
              <a:ext cx="1447800" cy="827362"/>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endParaRPr lang="en-US" dirty="0">
                <a:solidFill>
                  <a:schemeClr val="tx2"/>
                </a:solidFill>
              </a:endParaRPr>
            </a:p>
            <a:p>
              <a:r>
                <a:rPr lang="en-US" dirty="0">
                  <a:solidFill>
                    <a:schemeClr val="tx2"/>
                  </a:solidFill>
                </a:rPr>
                <a:t>SDN-C</a:t>
              </a:r>
              <a:r>
                <a:rPr lang="en-US" dirty="0" smtClean="0">
                  <a:solidFill>
                    <a:schemeClr val="tx2"/>
                  </a:solidFill>
                </a:rPr>
                <a:t>*</a:t>
              </a:r>
              <a:br>
                <a:rPr lang="en-US" dirty="0" smtClean="0">
                  <a:solidFill>
                    <a:schemeClr val="tx2"/>
                  </a:solidFill>
                </a:rPr>
              </a:br>
              <a:r>
                <a:rPr lang="en-US" dirty="0" smtClean="0">
                  <a:solidFill>
                    <a:schemeClr val="tx2"/>
                  </a:solidFill>
                </a:rPr>
                <a:t>(SDN-R)</a:t>
              </a:r>
              <a:endParaRPr lang="en-US" dirty="0">
                <a:solidFill>
                  <a:schemeClr val="tx2"/>
                </a:solidFill>
              </a:endParaRPr>
            </a:p>
          </p:txBody>
        </p:sp>
        <p:sp>
          <p:nvSpPr>
            <p:cNvPr id="78" name="Rectangle 77"/>
            <p:cNvSpPr/>
            <p:nvPr/>
          </p:nvSpPr>
          <p:spPr>
            <a:xfrm>
              <a:off x="4997737" y="2659973"/>
              <a:ext cx="911932" cy="818907"/>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a:solidFill>
                    <a:schemeClr val="tx2"/>
                  </a:solidFill>
                </a:rPr>
                <a:t>Policy</a:t>
              </a:r>
            </a:p>
          </p:txBody>
        </p:sp>
        <p:sp>
          <p:nvSpPr>
            <p:cNvPr id="79" name="Rectangle 78"/>
            <p:cNvSpPr/>
            <p:nvPr/>
          </p:nvSpPr>
          <p:spPr>
            <a:xfrm>
              <a:off x="9290912" y="2554720"/>
              <a:ext cx="1408722" cy="999802"/>
            </a:xfrm>
            <a:prstGeom prst="rect">
              <a:avLst/>
            </a:prstGeom>
            <a:solidFill>
              <a:schemeClr val="accent3">
                <a:lumMod val="20000"/>
                <a:lumOff val="8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sz="1600" dirty="0">
                  <a:solidFill>
                    <a:schemeClr val="tx2"/>
                  </a:solidFill>
                </a:rPr>
                <a:t>Simulated RAN</a:t>
              </a:r>
            </a:p>
            <a:p>
              <a:pPr marL="169863" indent="-169863">
                <a:buFont typeface="Arial" panose="020B0604020202020204" pitchFamily="34" charset="0"/>
                <a:buChar char="•"/>
              </a:pPr>
              <a:r>
                <a:rPr lang="en-US" sz="1600" dirty="0" smtClean="0">
                  <a:solidFill>
                    <a:schemeClr val="tx2"/>
                  </a:solidFill>
                </a:rPr>
                <a:t>~</a:t>
              </a:r>
              <a:r>
                <a:rPr lang="en-US" sz="1600" dirty="0" smtClean="0">
                  <a:solidFill>
                    <a:schemeClr val="tx2"/>
                  </a:solidFill>
                </a:rPr>
                <a:t>200</a:t>
              </a:r>
              <a:r>
                <a:rPr lang="en-US" sz="1600" dirty="0" smtClean="0">
                  <a:solidFill>
                    <a:schemeClr val="tx2"/>
                  </a:solidFill>
                </a:rPr>
                <a:t>0 </a:t>
              </a:r>
              <a:r>
                <a:rPr lang="en-US" sz="1600" dirty="0">
                  <a:solidFill>
                    <a:schemeClr val="tx2"/>
                  </a:solidFill>
                </a:rPr>
                <a:t>Cells</a:t>
              </a:r>
            </a:p>
            <a:p>
              <a:pPr marL="169863" indent="-169863">
                <a:buFont typeface="Arial" panose="020B0604020202020204" pitchFamily="34" charset="0"/>
                <a:buChar char="•"/>
              </a:pPr>
              <a:r>
                <a:rPr lang="en-US" sz="1600" dirty="0">
                  <a:solidFill>
                    <a:schemeClr val="tx2"/>
                  </a:solidFill>
                </a:rPr>
                <a:t>Nbr_list, PCI values</a:t>
              </a:r>
            </a:p>
          </p:txBody>
        </p:sp>
        <p:cxnSp>
          <p:nvCxnSpPr>
            <p:cNvPr id="80" name="Straight Arrow Connector 79"/>
            <p:cNvCxnSpPr/>
            <p:nvPr/>
          </p:nvCxnSpPr>
          <p:spPr>
            <a:xfrm flipH="1" flipV="1">
              <a:off x="5909669" y="3117555"/>
              <a:ext cx="763398" cy="422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flipH="1">
              <a:off x="4249721" y="3352632"/>
              <a:ext cx="748016"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a:off x="4227157" y="3098370"/>
              <a:ext cx="770580" cy="7153"/>
            </a:xfrm>
            <a:prstGeom prst="straightConnector1">
              <a:avLst/>
            </a:prstGeom>
            <a:ln w="25400" cmpd="sng">
              <a:solidFill>
                <a:srgbClr val="FF0000"/>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83" name="Oval 82"/>
            <p:cNvSpPr/>
            <p:nvPr/>
          </p:nvSpPr>
          <p:spPr>
            <a:xfrm>
              <a:off x="4536399" y="3255157"/>
              <a:ext cx="294066" cy="31528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2</a:t>
              </a:r>
            </a:p>
          </p:txBody>
        </p:sp>
        <p:sp>
          <p:nvSpPr>
            <p:cNvPr id="84" name="Oval 83"/>
            <p:cNvSpPr/>
            <p:nvPr/>
          </p:nvSpPr>
          <p:spPr>
            <a:xfrm>
              <a:off x="2397635" y="3340600"/>
              <a:ext cx="294066" cy="31528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5</a:t>
              </a:r>
            </a:p>
          </p:txBody>
        </p:sp>
        <p:sp>
          <p:nvSpPr>
            <p:cNvPr id="85" name="Oval 84"/>
            <p:cNvSpPr/>
            <p:nvPr/>
          </p:nvSpPr>
          <p:spPr>
            <a:xfrm>
              <a:off x="2370637" y="2424670"/>
              <a:ext cx="294066" cy="31528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6</a:t>
              </a:r>
            </a:p>
          </p:txBody>
        </p:sp>
        <p:sp>
          <p:nvSpPr>
            <p:cNvPr id="86" name="Oval 85"/>
            <p:cNvSpPr/>
            <p:nvPr/>
          </p:nvSpPr>
          <p:spPr>
            <a:xfrm>
              <a:off x="3726719" y="3146527"/>
              <a:ext cx="349282" cy="31528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1b</a:t>
              </a:r>
            </a:p>
          </p:txBody>
        </p:sp>
        <p:sp>
          <p:nvSpPr>
            <p:cNvPr id="87" name="Oval 86"/>
            <p:cNvSpPr/>
            <p:nvPr/>
          </p:nvSpPr>
          <p:spPr>
            <a:xfrm>
              <a:off x="1749754" y="2863098"/>
              <a:ext cx="338192" cy="299316"/>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1c</a:t>
              </a:r>
            </a:p>
          </p:txBody>
        </p:sp>
        <p:cxnSp>
          <p:nvCxnSpPr>
            <p:cNvPr id="88" name="Straight Arrow Connector 87"/>
            <p:cNvCxnSpPr/>
            <p:nvPr/>
          </p:nvCxnSpPr>
          <p:spPr>
            <a:xfrm flipV="1">
              <a:off x="2278969" y="3062274"/>
              <a:ext cx="602035" cy="4206"/>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p:nvPr/>
          </p:nvCxnSpPr>
          <p:spPr>
            <a:xfrm flipH="1">
              <a:off x="2223544" y="3266875"/>
              <a:ext cx="680024" cy="0"/>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90" name="TextBox 89"/>
            <p:cNvSpPr txBox="1"/>
            <p:nvPr/>
          </p:nvSpPr>
          <p:spPr>
            <a:xfrm>
              <a:off x="8223460" y="2136999"/>
              <a:ext cx="1104407" cy="374493"/>
            </a:xfrm>
            <a:prstGeom prst="rect">
              <a:avLst/>
            </a:prstGeom>
            <a:noFill/>
            <a:ln>
              <a:noFill/>
            </a:ln>
          </p:spPr>
          <p:txBody>
            <a:bodyPr wrap="none" lIns="0" tIns="0" rIns="0" bIns="0" rtlCol="0">
              <a:noAutofit/>
            </a:bodyPr>
            <a:lstStyle/>
            <a:p>
              <a:r>
                <a:rPr lang="en-US" sz="1400" i="1" dirty="0">
                  <a:solidFill>
                    <a:schemeClr val="tx2"/>
                  </a:solidFill>
                </a:rPr>
                <a:t>Config Value</a:t>
              </a:r>
            </a:p>
            <a:p>
              <a:r>
                <a:rPr lang="en-US" sz="1400" i="1" dirty="0">
                  <a:solidFill>
                    <a:schemeClr val="tx2"/>
                  </a:solidFill>
                </a:rPr>
                <a:t>Change Notifn</a:t>
              </a:r>
            </a:p>
          </p:txBody>
        </p:sp>
        <p:sp>
          <p:nvSpPr>
            <p:cNvPr id="91" name="TextBox 90"/>
            <p:cNvSpPr txBox="1"/>
            <p:nvPr/>
          </p:nvSpPr>
          <p:spPr>
            <a:xfrm>
              <a:off x="9483438" y="1736881"/>
              <a:ext cx="1104407" cy="279764"/>
            </a:xfrm>
            <a:prstGeom prst="rect">
              <a:avLst/>
            </a:prstGeom>
            <a:noFill/>
            <a:ln>
              <a:noFill/>
            </a:ln>
          </p:spPr>
          <p:txBody>
            <a:bodyPr wrap="none" lIns="0" tIns="0" rIns="0" bIns="0" rtlCol="0">
              <a:noAutofit/>
            </a:bodyPr>
            <a:lstStyle/>
            <a:p>
              <a:r>
                <a:rPr lang="en-US" sz="1400" dirty="0"/>
                <a:t>(Netconf/Yang)</a:t>
              </a:r>
            </a:p>
          </p:txBody>
        </p:sp>
        <p:sp>
          <p:nvSpPr>
            <p:cNvPr id="92" name="Oval 91"/>
            <p:cNvSpPr/>
            <p:nvPr/>
          </p:nvSpPr>
          <p:spPr>
            <a:xfrm>
              <a:off x="4381388" y="2858546"/>
              <a:ext cx="334631" cy="362556"/>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9</a:t>
              </a:r>
            </a:p>
          </p:txBody>
        </p:sp>
        <p:cxnSp>
          <p:nvCxnSpPr>
            <p:cNvPr id="93" name="Straight Arrow Connector 92"/>
            <p:cNvCxnSpPr>
              <a:cxnSpLocks/>
            </p:cNvCxnSpPr>
            <p:nvPr/>
          </p:nvCxnSpPr>
          <p:spPr>
            <a:xfrm flipV="1">
              <a:off x="7224726" y="2151588"/>
              <a:ext cx="1965" cy="487798"/>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94" name="Oval 93"/>
            <p:cNvSpPr/>
            <p:nvPr/>
          </p:nvSpPr>
          <p:spPr>
            <a:xfrm>
              <a:off x="7579862" y="2694198"/>
              <a:ext cx="349282" cy="31528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1d</a:t>
              </a:r>
            </a:p>
          </p:txBody>
        </p:sp>
        <p:sp>
          <p:nvSpPr>
            <p:cNvPr id="95" name="Oval 94"/>
            <p:cNvSpPr/>
            <p:nvPr/>
          </p:nvSpPr>
          <p:spPr>
            <a:xfrm>
              <a:off x="5050146" y="3012690"/>
              <a:ext cx="388708" cy="33183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1a</a:t>
              </a:r>
            </a:p>
          </p:txBody>
        </p:sp>
        <p:cxnSp>
          <p:nvCxnSpPr>
            <p:cNvPr id="96" name="Straight Arrow Connector 95"/>
            <p:cNvCxnSpPr/>
            <p:nvPr/>
          </p:nvCxnSpPr>
          <p:spPr>
            <a:xfrm flipH="1">
              <a:off x="2223544" y="2818015"/>
              <a:ext cx="2774194"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97" name="Oval 96"/>
            <p:cNvSpPr/>
            <p:nvPr/>
          </p:nvSpPr>
          <p:spPr>
            <a:xfrm>
              <a:off x="2365264" y="2861618"/>
              <a:ext cx="294066" cy="31528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8</a:t>
              </a:r>
            </a:p>
          </p:txBody>
        </p:sp>
        <p:sp>
          <p:nvSpPr>
            <p:cNvPr id="98" name="Oval 97"/>
            <p:cNvSpPr/>
            <p:nvPr/>
          </p:nvSpPr>
          <p:spPr>
            <a:xfrm>
              <a:off x="6057634" y="2685443"/>
              <a:ext cx="334631" cy="362556"/>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10</a:t>
              </a:r>
            </a:p>
          </p:txBody>
        </p:sp>
        <p:cxnSp>
          <p:nvCxnSpPr>
            <p:cNvPr id="99" name="Straight Arrow Connector 98"/>
            <p:cNvCxnSpPr>
              <a:cxnSpLocks/>
            </p:cNvCxnSpPr>
            <p:nvPr/>
          </p:nvCxnSpPr>
          <p:spPr>
            <a:xfrm flipH="1" flipV="1">
              <a:off x="7468599" y="1753132"/>
              <a:ext cx="2408" cy="906476"/>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00" name="Straight Arrow Connector 99"/>
            <p:cNvCxnSpPr/>
            <p:nvPr/>
          </p:nvCxnSpPr>
          <p:spPr>
            <a:xfrm flipH="1" flipV="1">
              <a:off x="8120867" y="2807771"/>
              <a:ext cx="1130615" cy="5999"/>
            </a:xfrm>
            <a:prstGeom prst="straightConnector1">
              <a:avLst/>
            </a:prstGeom>
            <a:ln w="25400" cmpd="sng">
              <a:solidFill>
                <a:schemeClr val="accent6"/>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01" name="Elbow Connector 103">
              <a:extLst>
                <a:ext uri="{FF2B5EF4-FFF2-40B4-BE49-F238E27FC236}">
                  <a16:creationId xmlns:a16="http://schemas.microsoft.com/office/drawing/2014/main" xmlns="" id="{E4DD0DC1-8EC1-41AC-8674-1F640893E8CB}"/>
                </a:ext>
              </a:extLst>
            </p:cNvPr>
            <p:cNvCxnSpPr>
              <a:cxnSpLocks/>
              <a:endCxn id="75" idx="0"/>
            </p:cNvCxnSpPr>
            <p:nvPr/>
          </p:nvCxnSpPr>
          <p:spPr>
            <a:xfrm rot="10800000" flipV="1">
              <a:off x="3565364" y="2175142"/>
              <a:ext cx="3646735" cy="724174"/>
            </a:xfrm>
            <a:prstGeom prst="bentConnector2">
              <a:avLst/>
            </a:prstGeom>
            <a:ln w="28575" cmpd="sng">
              <a:solidFill>
                <a:schemeClr val="tx1"/>
              </a:solidFill>
              <a:prstDash val="solid"/>
              <a:headEnd type="none"/>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02" name="Elbow Connector 103">
              <a:extLst>
                <a:ext uri="{FF2B5EF4-FFF2-40B4-BE49-F238E27FC236}">
                  <a16:creationId xmlns:a16="http://schemas.microsoft.com/office/drawing/2014/main" xmlns="" id="{832B9521-A0B7-4732-8821-A48411D755D4}"/>
                </a:ext>
              </a:extLst>
            </p:cNvPr>
            <p:cNvCxnSpPr>
              <a:cxnSpLocks/>
            </p:cNvCxnSpPr>
            <p:nvPr/>
          </p:nvCxnSpPr>
          <p:spPr>
            <a:xfrm>
              <a:off x="3927904" y="2380713"/>
              <a:ext cx="2922592" cy="271640"/>
            </a:xfrm>
            <a:prstGeom prst="bentConnector3">
              <a:avLst>
                <a:gd name="adj1" fmla="val 101103"/>
              </a:avLst>
            </a:prstGeom>
            <a:ln w="28575" cmpd="sng">
              <a:solidFill>
                <a:srgbClr val="FF0000"/>
              </a:solidFill>
              <a:prstDash val="solid"/>
              <a:headEnd type="arrow"/>
              <a:tailEnd type="none" w="lg" len="lg"/>
            </a:ln>
            <a:effectLst/>
          </p:spPr>
          <p:style>
            <a:lnRef idx="2">
              <a:schemeClr val="accent1"/>
            </a:lnRef>
            <a:fillRef idx="0">
              <a:schemeClr val="accent1"/>
            </a:fillRef>
            <a:effectRef idx="1">
              <a:schemeClr val="accent1"/>
            </a:effectRef>
            <a:fontRef idx="minor">
              <a:schemeClr val="tx1"/>
            </a:fontRef>
          </p:style>
        </p:cxnSp>
        <p:cxnSp>
          <p:nvCxnSpPr>
            <p:cNvPr id="103" name="Straight Arrow Connector 102">
              <a:extLst>
                <a:ext uri="{FF2B5EF4-FFF2-40B4-BE49-F238E27FC236}">
                  <a16:creationId xmlns:a16="http://schemas.microsoft.com/office/drawing/2014/main" xmlns="" id="{BE32B311-6BE5-411D-A459-B8B84389AC51}"/>
                </a:ext>
              </a:extLst>
            </p:cNvPr>
            <p:cNvCxnSpPr>
              <a:cxnSpLocks/>
            </p:cNvCxnSpPr>
            <p:nvPr/>
          </p:nvCxnSpPr>
          <p:spPr>
            <a:xfrm>
              <a:off x="3953647" y="3498241"/>
              <a:ext cx="245177" cy="708251"/>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04" name="Oval 103">
              <a:extLst>
                <a:ext uri="{FF2B5EF4-FFF2-40B4-BE49-F238E27FC236}">
                  <a16:creationId xmlns:a16="http://schemas.microsoft.com/office/drawing/2014/main" xmlns="" id="{C0AED774-D9A4-4A8B-8642-BB3CA4C5ADEC}"/>
                </a:ext>
              </a:extLst>
            </p:cNvPr>
            <p:cNvSpPr/>
            <p:nvPr/>
          </p:nvSpPr>
          <p:spPr>
            <a:xfrm flipH="1">
              <a:off x="3318427" y="2254660"/>
              <a:ext cx="425340" cy="37303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4b</a:t>
              </a:r>
            </a:p>
          </p:txBody>
        </p:sp>
        <p:sp>
          <p:nvSpPr>
            <p:cNvPr id="105" name="Oval 104"/>
            <p:cNvSpPr/>
            <p:nvPr/>
          </p:nvSpPr>
          <p:spPr>
            <a:xfrm>
              <a:off x="4284960" y="2278982"/>
              <a:ext cx="444399" cy="37303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4a</a:t>
              </a:r>
            </a:p>
          </p:txBody>
        </p:sp>
        <p:cxnSp>
          <p:nvCxnSpPr>
            <p:cNvPr id="106" name="Straight Arrow Connector 105"/>
            <p:cNvCxnSpPr/>
            <p:nvPr/>
          </p:nvCxnSpPr>
          <p:spPr>
            <a:xfrm flipH="1" flipV="1">
              <a:off x="8135826" y="3142347"/>
              <a:ext cx="1155086" cy="4180"/>
            </a:xfrm>
            <a:prstGeom prst="straightConnector1">
              <a:avLst/>
            </a:prstGeom>
            <a:ln w="25400" cmpd="sng">
              <a:solidFill>
                <a:schemeClr val="accent6"/>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07" name="TextBox 106"/>
            <p:cNvSpPr txBox="1"/>
            <p:nvPr/>
          </p:nvSpPr>
          <p:spPr>
            <a:xfrm>
              <a:off x="8220625" y="3340473"/>
              <a:ext cx="961605" cy="473410"/>
            </a:xfrm>
            <a:prstGeom prst="rect">
              <a:avLst/>
            </a:prstGeom>
            <a:noFill/>
            <a:ln>
              <a:noFill/>
            </a:ln>
          </p:spPr>
          <p:txBody>
            <a:bodyPr wrap="none" lIns="0" tIns="0" rIns="0" bIns="0" rtlCol="0">
              <a:noAutofit/>
            </a:bodyPr>
            <a:lstStyle/>
            <a:p>
              <a:r>
                <a:rPr lang="en-US" sz="1400" i="1" dirty="0">
                  <a:solidFill>
                    <a:schemeClr val="tx2"/>
                  </a:solidFill>
                </a:rPr>
                <a:t>Config Value </a:t>
              </a:r>
              <a:endParaRPr lang="en-US" sz="1400" i="1" dirty="0" smtClean="0">
                <a:solidFill>
                  <a:schemeClr val="tx2"/>
                </a:solidFill>
              </a:endParaRPr>
            </a:p>
            <a:p>
              <a:r>
                <a:rPr lang="en-US" sz="1400" i="1" dirty="0" smtClean="0">
                  <a:solidFill>
                    <a:schemeClr val="tx2"/>
                  </a:solidFill>
                </a:rPr>
                <a:t>Changes</a:t>
              </a:r>
              <a:endParaRPr lang="en-US" sz="1400" i="1" dirty="0">
                <a:solidFill>
                  <a:schemeClr val="tx2"/>
                </a:solidFill>
              </a:endParaRPr>
            </a:p>
          </p:txBody>
        </p:sp>
        <p:sp>
          <p:nvSpPr>
            <p:cNvPr id="108" name="Oval 107"/>
            <p:cNvSpPr/>
            <p:nvPr/>
          </p:nvSpPr>
          <p:spPr>
            <a:xfrm>
              <a:off x="8715801" y="2953988"/>
              <a:ext cx="334631" cy="362556"/>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11</a:t>
              </a:r>
            </a:p>
          </p:txBody>
        </p:sp>
        <p:cxnSp>
          <p:nvCxnSpPr>
            <p:cNvPr id="109" name="Straight Arrow Connector 108"/>
            <p:cNvCxnSpPr/>
            <p:nvPr/>
          </p:nvCxnSpPr>
          <p:spPr>
            <a:xfrm flipH="1">
              <a:off x="8893211" y="1508252"/>
              <a:ext cx="489026" cy="1"/>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p:nvPr/>
          </p:nvCxnSpPr>
          <p:spPr>
            <a:xfrm flipH="1">
              <a:off x="8893211" y="1677718"/>
              <a:ext cx="489026" cy="1"/>
            </a:xfrm>
            <a:prstGeom prst="straightConnector1">
              <a:avLst/>
            </a:prstGeom>
            <a:ln w="25400" cmpd="sng">
              <a:solidFill>
                <a:srgbClr val="FF000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11" name="Straight Arrow Connector 110"/>
            <p:cNvCxnSpPr/>
            <p:nvPr/>
          </p:nvCxnSpPr>
          <p:spPr>
            <a:xfrm flipH="1">
              <a:off x="8883236" y="1847183"/>
              <a:ext cx="489026" cy="1"/>
            </a:xfrm>
            <a:prstGeom prst="straightConnector1">
              <a:avLst/>
            </a:prstGeom>
            <a:ln w="25400" cmpd="sng">
              <a:solidFill>
                <a:srgbClr val="92D05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12" name="TextBox 111"/>
            <p:cNvSpPr txBox="1"/>
            <p:nvPr/>
          </p:nvSpPr>
          <p:spPr>
            <a:xfrm>
              <a:off x="9483438" y="1519122"/>
              <a:ext cx="1104407" cy="279764"/>
            </a:xfrm>
            <a:prstGeom prst="rect">
              <a:avLst/>
            </a:prstGeom>
            <a:noFill/>
            <a:ln>
              <a:noFill/>
            </a:ln>
          </p:spPr>
          <p:txBody>
            <a:bodyPr wrap="none" lIns="0" tIns="0" rIns="0" bIns="0" rtlCol="0">
              <a:noAutofit/>
            </a:bodyPr>
            <a:lstStyle/>
            <a:p>
              <a:r>
                <a:rPr lang="en-US" sz="1400" dirty="0"/>
                <a:t>DMaaP Message</a:t>
              </a:r>
            </a:p>
          </p:txBody>
        </p:sp>
        <p:sp>
          <p:nvSpPr>
            <p:cNvPr id="113" name="TextBox 112"/>
            <p:cNvSpPr txBox="1"/>
            <p:nvPr/>
          </p:nvSpPr>
          <p:spPr>
            <a:xfrm>
              <a:off x="9483438" y="1314872"/>
              <a:ext cx="1104407" cy="279764"/>
            </a:xfrm>
            <a:prstGeom prst="rect">
              <a:avLst/>
            </a:prstGeom>
            <a:noFill/>
            <a:ln>
              <a:noFill/>
            </a:ln>
          </p:spPr>
          <p:txBody>
            <a:bodyPr wrap="none" lIns="0" tIns="0" rIns="0" bIns="0" rtlCol="0">
              <a:noAutofit/>
            </a:bodyPr>
            <a:lstStyle/>
            <a:p>
              <a:r>
                <a:rPr lang="en-US" sz="1400" dirty="0"/>
                <a:t>REST API</a:t>
              </a:r>
            </a:p>
          </p:txBody>
        </p:sp>
        <p:sp>
          <p:nvSpPr>
            <p:cNvPr id="114" name="Oval 113"/>
            <p:cNvSpPr/>
            <p:nvPr/>
          </p:nvSpPr>
          <p:spPr>
            <a:xfrm>
              <a:off x="8385345" y="2623092"/>
              <a:ext cx="339934" cy="37303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3a</a:t>
              </a:r>
            </a:p>
          </p:txBody>
        </p:sp>
        <p:cxnSp>
          <p:nvCxnSpPr>
            <p:cNvPr id="115" name="Elbow Connector 114"/>
            <p:cNvCxnSpPr>
              <a:cxnSpLocks/>
            </p:cNvCxnSpPr>
            <p:nvPr/>
          </p:nvCxnSpPr>
          <p:spPr>
            <a:xfrm rot="10800000" flipV="1">
              <a:off x="1662137" y="1774722"/>
              <a:ext cx="5806462" cy="903861"/>
            </a:xfrm>
            <a:prstGeom prst="bentConnector2">
              <a:avLst/>
            </a:prstGeom>
            <a:ln w="28575" cmpd="sng">
              <a:solidFill>
                <a:schemeClr val="tx1"/>
              </a:solidFill>
              <a:prstDash val="solid"/>
              <a:tailEnd type="arrow" w="lg" len="lg"/>
            </a:ln>
            <a:effectLst/>
          </p:spPr>
          <p:style>
            <a:lnRef idx="2">
              <a:schemeClr val="accent1"/>
            </a:lnRef>
            <a:fillRef idx="0">
              <a:schemeClr val="accent1"/>
            </a:fillRef>
            <a:effectRef idx="1">
              <a:schemeClr val="accent1"/>
            </a:effectRef>
            <a:fontRef idx="minor">
              <a:schemeClr val="tx1"/>
            </a:fontRef>
          </p:style>
        </p:cxnSp>
        <p:sp>
          <p:nvSpPr>
            <p:cNvPr id="116" name="Oval 115"/>
            <p:cNvSpPr/>
            <p:nvPr/>
          </p:nvSpPr>
          <p:spPr>
            <a:xfrm>
              <a:off x="1476717" y="1906574"/>
              <a:ext cx="366023" cy="340731"/>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7</a:t>
              </a:r>
            </a:p>
          </p:txBody>
        </p:sp>
        <p:sp>
          <p:nvSpPr>
            <p:cNvPr id="117" name="Rectangle 116"/>
            <p:cNvSpPr/>
            <p:nvPr/>
          </p:nvSpPr>
          <p:spPr>
            <a:xfrm>
              <a:off x="6978839" y="2416140"/>
              <a:ext cx="1011747" cy="250386"/>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a:solidFill>
                    <a:schemeClr val="tx2"/>
                  </a:solidFill>
                </a:rPr>
                <a:t>ConfigDB</a:t>
              </a:r>
            </a:p>
          </p:txBody>
        </p:sp>
        <p:cxnSp>
          <p:nvCxnSpPr>
            <p:cNvPr id="119" name="Elbow Connector 118"/>
            <p:cNvCxnSpPr>
              <a:stCxn id="79" idx="2"/>
            </p:cNvCxnSpPr>
            <p:nvPr/>
          </p:nvCxnSpPr>
          <p:spPr>
            <a:xfrm rot="5400000">
              <a:off x="9508807" y="4034638"/>
              <a:ext cx="966582" cy="6350"/>
            </a:xfrm>
            <a:prstGeom prst="bentConnector3">
              <a:avLst>
                <a:gd name="adj1" fmla="val 50000"/>
              </a:avLst>
            </a:prstGeom>
            <a:ln w="25400" cmpd="sng">
              <a:solidFill>
                <a:schemeClr val="accent6"/>
              </a:solidFill>
              <a:tailEnd type="none" w="lg" len="lg"/>
            </a:ln>
            <a:effectLst/>
          </p:spPr>
          <p:style>
            <a:lnRef idx="2">
              <a:schemeClr val="accent1"/>
            </a:lnRef>
            <a:fillRef idx="0">
              <a:schemeClr val="accent1"/>
            </a:fillRef>
            <a:effectRef idx="1">
              <a:schemeClr val="accent1"/>
            </a:effectRef>
            <a:fontRef idx="minor">
              <a:schemeClr val="tx1"/>
            </a:fontRef>
          </p:style>
        </p:cxnSp>
        <p:sp>
          <p:nvSpPr>
            <p:cNvPr id="120" name="TextBox 119"/>
            <p:cNvSpPr txBox="1"/>
            <p:nvPr/>
          </p:nvSpPr>
          <p:spPr>
            <a:xfrm>
              <a:off x="8749362" y="4602059"/>
              <a:ext cx="908717" cy="316121"/>
            </a:xfrm>
            <a:prstGeom prst="rect">
              <a:avLst/>
            </a:prstGeom>
            <a:noFill/>
            <a:ln>
              <a:noFill/>
            </a:ln>
          </p:spPr>
          <p:txBody>
            <a:bodyPr wrap="none" lIns="0" tIns="0" rIns="0" bIns="0" rtlCol="0">
              <a:noAutofit/>
            </a:bodyPr>
            <a:lstStyle/>
            <a:p>
              <a:r>
                <a:rPr lang="en-US" sz="1400" i="1" dirty="0">
                  <a:solidFill>
                    <a:schemeClr val="tx2"/>
                  </a:solidFill>
                </a:rPr>
                <a:t>FM/PM KPIs</a:t>
              </a:r>
            </a:p>
          </p:txBody>
        </p:sp>
        <p:sp>
          <p:nvSpPr>
            <p:cNvPr id="121" name="Rectangle 120"/>
            <p:cNvSpPr/>
            <p:nvPr/>
          </p:nvSpPr>
          <p:spPr>
            <a:xfrm>
              <a:off x="2778299" y="1111311"/>
              <a:ext cx="696507" cy="419154"/>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a:solidFill>
                    <a:schemeClr val="tx2"/>
                  </a:solidFill>
                </a:rPr>
                <a:t>SO</a:t>
              </a:r>
            </a:p>
          </p:txBody>
        </p:sp>
        <p:cxnSp>
          <p:nvCxnSpPr>
            <p:cNvPr id="122" name="Straight Arrow Connector 121">
              <a:extLst>
                <a:ext uri="{FF2B5EF4-FFF2-40B4-BE49-F238E27FC236}">
                  <a16:creationId xmlns:a16="http://schemas.microsoft.com/office/drawing/2014/main" xmlns="" id="{BE32B311-6BE5-411D-A459-B8B84389AC51}"/>
                </a:ext>
              </a:extLst>
            </p:cNvPr>
            <p:cNvCxnSpPr>
              <a:cxnSpLocks/>
            </p:cNvCxnSpPr>
            <p:nvPr/>
          </p:nvCxnSpPr>
          <p:spPr>
            <a:xfrm>
              <a:off x="3466029" y="3508274"/>
              <a:ext cx="0" cy="614765"/>
            </a:xfrm>
            <a:prstGeom prst="straightConnector1">
              <a:avLst/>
            </a:prstGeom>
            <a:ln w="25400" cmpd="sng">
              <a:solidFill>
                <a:schemeClr val="tx1"/>
              </a:solidFill>
              <a:headEnd type="arrow"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123" name="Oval 122"/>
            <p:cNvSpPr/>
            <p:nvPr/>
          </p:nvSpPr>
          <p:spPr>
            <a:xfrm>
              <a:off x="4159188" y="3593043"/>
              <a:ext cx="444399" cy="37303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4c</a:t>
              </a:r>
            </a:p>
          </p:txBody>
        </p:sp>
        <p:sp>
          <p:nvSpPr>
            <p:cNvPr id="124" name="Rectangle 123"/>
            <p:cNvSpPr/>
            <p:nvPr/>
          </p:nvSpPr>
          <p:spPr>
            <a:xfrm>
              <a:off x="4015059" y="4206492"/>
              <a:ext cx="1504019" cy="843839"/>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a:solidFill>
                    <a:schemeClr val="tx2"/>
                  </a:solidFill>
                </a:rPr>
                <a:t>DCAE Collector</a:t>
              </a:r>
            </a:p>
            <a:p>
              <a:r>
                <a:rPr lang="en-US" dirty="0">
                  <a:solidFill>
                    <a:schemeClr val="tx2"/>
                  </a:solidFill>
                </a:rPr>
                <a:t>(VES)</a:t>
              </a:r>
            </a:p>
          </p:txBody>
        </p:sp>
        <p:sp>
          <p:nvSpPr>
            <p:cNvPr id="125" name="Rectangle 124"/>
            <p:cNvSpPr/>
            <p:nvPr/>
          </p:nvSpPr>
          <p:spPr>
            <a:xfrm>
              <a:off x="2664703" y="4190683"/>
              <a:ext cx="1062016" cy="942527"/>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smtClean="0">
                  <a:solidFill>
                    <a:schemeClr val="tx2"/>
                  </a:solidFill>
                </a:rPr>
                <a:t>FM/PM </a:t>
              </a:r>
              <a:r>
                <a:rPr lang="en-US" dirty="0">
                  <a:solidFill>
                    <a:schemeClr val="tx2"/>
                  </a:solidFill>
                </a:rPr>
                <a:t>Database</a:t>
              </a:r>
            </a:p>
          </p:txBody>
        </p:sp>
        <p:sp>
          <p:nvSpPr>
            <p:cNvPr id="126" name="Flowchart: Magnetic Disk 125"/>
            <p:cNvSpPr/>
            <p:nvPr/>
          </p:nvSpPr>
          <p:spPr>
            <a:xfrm>
              <a:off x="3031770" y="4735049"/>
              <a:ext cx="337457" cy="315282"/>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a:endParaRPr lang="en-US" dirty="0"/>
            </a:p>
          </p:txBody>
        </p:sp>
        <p:sp>
          <p:nvSpPr>
            <p:cNvPr id="127" name="Oval 126"/>
            <p:cNvSpPr/>
            <p:nvPr/>
          </p:nvSpPr>
          <p:spPr>
            <a:xfrm>
              <a:off x="4796857" y="4556571"/>
              <a:ext cx="350464" cy="37365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1e</a:t>
              </a:r>
            </a:p>
          </p:txBody>
        </p:sp>
        <p:sp>
          <p:nvSpPr>
            <p:cNvPr id="128" name="Oval 127"/>
            <p:cNvSpPr/>
            <p:nvPr/>
          </p:nvSpPr>
          <p:spPr>
            <a:xfrm>
              <a:off x="2911734" y="3593506"/>
              <a:ext cx="444399" cy="37303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4d</a:t>
              </a:r>
            </a:p>
          </p:txBody>
        </p:sp>
        <p:cxnSp>
          <p:nvCxnSpPr>
            <p:cNvPr id="129" name="Straight Arrow Connector 128">
              <a:extLst>
                <a:ext uri="{FF2B5EF4-FFF2-40B4-BE49-F238E27FC236}">
                  <a16:creationId xmlns:a16="http://schemas.microsoft.com/office/drawing/2014/main" xmlns="" id="{BE32B311-6BE5-411D-A459-B8B84389AC51}"/>
                </a:ext>
              </a:extLst>
            </p:cNvPr>
            <p:cNvCxnSpPr>
              <a:cxnSpLocks/>
            </p:cNvCxnSpPr>
            <p:nvPr/>
          </p:nvCxnSpPr>
          <p:spPr>
            <a:xfrm flipH="1" flipV="1">
              <a:off x="3942080" y="2397760"/>
              <a:ext cx="1733" cy="501556"/>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xmlns="" id="{BE32B311-6BE5-411D-A459-B8B84389AC51}"/>
                </a:ext>
              </a:extLst>
            </p:cNvPr>
            <p:cNvCxnSpPr>
              <a:cxnSpLocks/>
            </p:cNvCxnSpPr>
            <p:nvPr/>
          </p:nvCxnSpPr>
          <p:spPr>
            <a:xfrm>
              <a:off x="3161229" y="1536823"/>
              <a:ext cx="0" cy="1362493"/>
            </a:xfrm>
            <a:prstGeom prst="straightConnector1">
              <a:avLst/>
            </a:prstGeom>
            <a:ln w="25400" cmpd="sng">
              <a:solidFill>
                <a:schemeClr val="tx1"/>
              </a:solidFill>
              <a:headEnd type="arrow"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131" name="TextBox 130"/>
            <p:cNvSpPr txBox="1"/>
            <p:nvPr/>
          </p:nvSpPr>
          <p:spPr>
            <a:xfrm>
              <a:off x="961896" y="3637616"/>
              <a:ext cx="2050302" cy="584775"/>
            </a:xfrm>
            <a:prstGeom prst="rect">
              <a:avLst/>
            </a:prstGeom>
            <a:noFill/>
          </p:spPr>
          <p:txBody>
            <a:bodyPr wrap="square" rtlCol="0">
              <a:spAutoFit/>
            </a:bodyPr>
            <a:lstStyle/>
            <a:p>
              <a:pPr marL="173038" indent="-173038">
                <a:buFont typeface="Arial" panose="020B0604020202020204" pitchFamily="34" charset="0"/>
                <a:buChar char="•"/>
              </a:pPr>
              <a:r>
                <a:rPr lang="en-US" sz="1600" i="1" dirty="0">
                  <a:solidFill>
                    <a:srgbClr val="00B0F0"/>
                  </a:solidFill>
                </a:rPr>
                <a:t>PCI enhancements</a:t>
              </a:r>
            </a:p>
            <a:p>
              <a:pPr marL="173038" indent="-173038">
                <a:buFont typeface="Arial" panose="020B0604020202020204" pitchFamily="34" charset="0"/>
                <a:buChar char="•"/>
              </a:pPr>
              <a:r>
                <a:rPr lang="en-US" sz="1600" i="1" dirty="0" smtClean="0">
                  <a:solidFill>
                    <a:srgbClr val="00B0F0"/>
                  </a:solidFill>
                </a:rPr>
                <a:t>Add ANR </a:t>
              </a:r>
              <a:r>
                <a:rPr lang="en-US" sz="1600" i="1" dirty="0">
                  <a:solidFill>
                    <a:srgbClr val="00B0F0"/>
                  </a:solidFill>
                </a:rPr>
                <a:t>function </a:t>
              </a:r>
            </a:p>
          </p:txBody>
        </p:sp>
        <p:sp>
          <p:nvSpPr>
            <p:cNvPr id="132" name="TextBox 131"/>
            <p:cNvSpPr txBox="1"/>
            <p:nvPr/>
          </p:nvSpPr>
          <p:spPr>
            <a:xfrm>
              <a:off x="3037574" y="5481021"/>
              <a:ext cx="3109431" cy="338554"/>
            </a:xfrm>
            <a:prstGeom prst="rect">
              <a:avLst/>
            </a:prstGeom>
            <a:noFill/>
          </p:spPr>
          <p:txBody>
            <a:bodyPr wrap="square" rtlCol="0">
              <a:spAutoFit/>
            </a:bodyPr>
            <a:lstStyle/>
            <a:p>
              <a:pPr marL="173038" indent="-173038">
                <a:buFont typeface="Arial" panose="020B0604020202020204" pitchFamily="34" charset="0"/>
                <a:buChar char="•"/>
              </a:pPr>
              <a:r>
                <a:rPr lang="en-US" sz="1600" i="1" dirty="0">
                  <a:solidFill>
                    <a:srgbClr val="00B0F0"/>
                  </a:solidFill>
                </a:rPr>
                <a:t>FM/PM Collector and Database</a:t>
              </a:r>
            </a:p>
          </p:txBody>
        </p:sp>
        <p:sp>
          <p:nvSpPr>
            <p:cNvPr id="133" name="TextBox 132"/>
            <p:cNvSpPr txBox="1"/>
            <p:nvPr/>
          </p:nvSpPr>
          <p:spPr>
            <a:xfrm>
              <a:off x="9096530" y="3775206"/>
              <a:ext cx="875762" cy="584775"/>
            </a:xfrm>
            <a:prstGeom prst="rect">
              <a:avLst/>
            </a:prstGeom>
            <a:noFill/>
          </p:spPr>
          <p:txBody>
            <a:bodyPr wrap="square" rtlCol="0">
              <a:spAutoFit/>
            </a:bodyPr>
            <a:lstStyle/>
            <a:p>
              <a:pPr algn="ctr"/>
              <a:r>
                <a:rPr lang="en-US" sz="1600" i="1" dirty="0">
                  <a:solidFill>
                    <a:srgbClr val="00B0F0"/>
                  </a:solidFill>
                </a:rPr>
                <a:t>FM/PM </a:t>
              </a:r>
              <a:endParaRPr lang="en-US" sz="1600" i="1" dirty="0" smtClean="0">
                <a:solidFill>
                  <a:srgbClr val="00B0F0"/>
                </a:solidFill>
              </a:endParaRPr>
            </a:p>
            <a:p>
              <a:pPr algn="ctr"/>
              <a:r>
                <a:rPr lang="en-US" sz="1600" i="1" dirty="0" smtClean="0">
                  <a:solidFill>
                    <a:srgbClr val="00B0F0"/>
                  </a:solidFill>
                </a:rPr>
                <a:t>Data</a:t>
              </a:r>
              <a:endParaRPr lang="en-US" sz="1600" i="1" dirty="0">
                <a:solidFill>
                  <a:srgbClr val="00B0F0"/>
                </a:solidFill>
              </a:endParaRPr>
            </a:p>
          </p:txBody>
        </p:sp>
        <p:sp>
          <p:nvSpPr>
            <p:cNvPr id="134" name="TextBox 133"/>
            <p:cNvSpPr txBox="1"/>
            <p:nvPr/>
          </p:nvSpPr>
          <p:spPr>
            <a:xfrm>
              <a:off x="3557960" y="1087633"/>
              <a:ext cx="2340872" cy="584775"/>
            </a:xfrm>
            <a:prstGeom prst="rect">
              <a:avLst/>
            </a:prstGeom>
            <a:noFill/>
          </p:spPr>
          <p:txBody>
            <a:bodyPr wrap="square" rtlCol="0">
              <a:spAutoFit/>
            </a:bodyPr>
            <a:lstStyle/>
            <a:p>
              <a:r>
                <a:rPr lang="en-US" sz="1600" i="1" dirty="0">
                  <a:solidFill>
                    <a:srgbClr val="00B0F0"/>
                  </a:solidFill>
                </a:rPr>
                <a:t>Query to allocate PCI for new cell (optional)</a:t>
              </a:r>
            </a:p>
          </p:txBody>
        </p:sp>
        <p:sp>
          <p:nvSpPr>
            <p:cNvPr id="135" name="Rectangle 134"/>
            <p:cNvSpPr/>
            <p:nvPr/>
          </p:nvSpPr>
          <p:spPr>
            <a:xfrm>
              <a:off x="6204233" y="3747914"/>
              <a:ext cx="1545016" cy="545938"/>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r>
                <a:rPr lang="en-US" dirty="0" smtClean="0">
                  <a:solidFill>
                    <a:schemeClr val="tx2"/>
                  </a:solidFill>
                </a:rPr>
                <a:t>SDC &amp; CLAMP</a:t>
              </a:r>
            </a:p>
            <a:p>
              <a:r>
                <a:rPr lang="en-US" dirty="0" smtClean="0">
                  <a:solidFill>
                    <a:schemeClr val="tx2"/>
                  </a:solidFill>
                </a:rPr>
                <a:t>(CL setup)</a:t>
              </a:r>
              <a:endParaRPr lang="en-US" dirty="0">
                <a:solidFill>
                  <a:schemeClr val="tx2"/>
                </a:solidFill>
              </a:endParaRPr>
            </a:p>
          </p:txBody>
        </p:sp>
        <p:cxnSp>
          <p:nvCxnSpPr>
            <p:cNvPr id="136" name="Straight Arrow Connector 135"/>
            <p:cNvCxnSpPr/>
            <p:nvPr/>
          </p:nvCxnSpPr>
          <p:spPr>
            <a:xfrm flipH="1" flipV="1">
              <a:off x="5519080" y="4481240"/>
              <a:ext cx="4476193" cy="33514"/>
            </a:xfrm>
            <a:prstGeom prst="straightConnector1">
              <a:avLst/>
            </a:prstGeom>
            <a:ln w="25400" cmpd="sng">
              <a:solidFill>
                <a:schemeClr val="accent6"/>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37" name="Straight Arrow Connector 136"/>
            <p:cNvCxnSpPr/>
            <p:nvPr/>
          </p:nvCxnSpPr>
          <p:spPr>
            <a:xfrm flipH="1" flipV="1">
              <a:off x="5909670" y="3508275"/>
              <a:ext cx="294564" cy="259175"/>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flipH="1">
              <a:off x="5898832" y="4075607"/>
              <a:ext cx="305402"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39" name="Oval 138"/>
            <p:cNvSpPr/>
            <p:nvPr/>
          </p:nvSpPr>
          <p:spPr>
            <a:xfrm>
              <a:off x="2983796" y="1884749"/>
              <a:ext cx="334631" cy="362556"/>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chemeClr val="tx2"/>
                  </a:solidFill>
                </a:rPr>
                <a:t>12</a:t>
              </a:r>
              <a:endParaRPr lang="en-US" dirty="0">
                <a:solidFill>
                  <a:schemeClr val="tx2"/>
                </a:solidFill>
              </a:endParaRPr>
            </a:p>
          </p:txBody>
        </p:sp>
        <p:sp>
          <p:nvSpPr>
            <p:cNvPr id="118" name="Oval 117"/>
            <p:cNvSpPr/>
            <p:nvPr/>
          </p:nvSpPr>
          <p:spPr>
            <a:xfrm>
              <a:off x="8174248" y="4329476"/>
              <a:ext cx="357930" cy="371506"/>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2"/>
                  </a:solidFill>
                </a:rPr>
                <a:t>3b</a:t>
              </a:r>
            </a:p>
          </p:txBody>
        </p:sp>
      </p:grpSp>
      <p:sp>
        <p:nvSpPr>
          <p:cNvPr id="150" name="Rectangle 149"/>
          <p:cNvSpPr/>
          <p:nvPr/>
        </p:nvSpPr>
        <p:spPr>
          <a:xfrm>
            <a:off x="545537" y="5934524"/>
            <a:ext cx="10154097" cy="369332"/>
          </a:xfrm>
          <a:prstGeom prst="rect">
            <a:avLst/>
          </a:prstGeom>
        </p:spPr>
        <p:txBody>
          <a:bodyPr wrap="square">
            <a:spAutoFit/>
          </a:bodyPr>
          <a:lstStyle/>
          <a:p>
            <a:r>
              <a:rPr lang="en-US" dirty="0" smtClean="0"/>
              <a:t>(*Note: Team </a:t>
            </a:r>
            <a:r>
              <a:rPr lang="en-US" dirty="0"/>
              <a:t>has renamed </a:t>
            </a:r>
            <a:r>
              <a:rPr lang="en-US" dirty="0" smtClean="0"/>
              <a:t>Casablanca PCI-Handler </a:t>
            </a:r>
            <a:r>
              <a:rPr lang="en-US" dirty="0"/>
              <a:t>MS as SON-Handler-MS to reflect broader </a:t>
            </a:r>
            <a:r>
              <a:rPr lang="en-US" dirty="0" smtClean="0"/>
              <a:t>role of MS)</a:t>
            </a:r>
            <a:endParaRPr lang="en-US" dirty="0"/>
          </a:p>
        </p:txBody>
      </p:sp>
    </p:spTree>
    <p:extLst>
      <p:ext uri="{BB962C8B-B14F-4D97-AF65-F5344CB8AC3E}">
        <p14:creationId xmlns:p14="http://schemas.microsoft.com/office/powerpoint/2010/main" val="3204626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9856" y="1177290"/>
            <a:ext cx="11473543" cy="5021262"/>
          </a:xfrm>
        </p:spPr>
        <p:txBody>
          <a:bodyPr>
            <a:normAutofit/>
          </a:bodyPr>
          <a:lstStyle/>
          <a:p>
            <a:pPr marL="342900" indent="-342900">
              <a:buFont typeface="Arial" panose="020B0604020202020204" pitchFamily="34" charset="0"/>
              <a:buChar char="•"/>
            </a:pPr>
            <a:r>
              <a:rPr lang="en-US" dirty="0" smtClean="0"/>
              <a:t>Complete Casablanca carryover </a:t>
            </a:r>
            <a:r>
              <a:rPr lang="en-US" dirty="0" smtClean="0"/>
              <a:t>work </a:t>
            </a:r>
            <a:r>
              <a:rPr lang="en-US" dirty="0" smtClean="0"/>
              <a:t>and add enhancements (SDN-R)</a:t>
            </a:r>
          </a:p>
          <a:p>
            <a:pPr marL="342900" indent="-342900">
              <a:buFont typeface="Arial" panose="020B0604020202020204" pitchFamily="34" charset="0"/>
              <a:buChar char="•"/>
            </a:pPr>
            <a:r>
              <a:rPr lang="en-US" dirty="0" smtClean="0"/>
              <a:t>Onboard SON-Handler-MS* (DCAE, SDC, Policy)</a:t>
            </a:r>
          </a:p>
          <a:p>
            <a:pPr marL="342900" indent="-342900">
              <a:buFont typeface="Arial" panose="020B0604020202020204" pitchFamily="34" charset="0"/>
              <a:buChar char="•"/>
            </a:pPr>
            <a:r>
              <a:rPr lang="en-US" dirty="0" smtClean="0"/>
              <a:t>Add VES Collector (DCAE, SDC?)</a:t>
            </a:r>
          </a:p>
          <a:p>
            <a:pPr marL="342900" indent="-342900">
              <a:buFont typeface="Arial" panose="020B0604020202020204" pitchFamily="34" charset="0"/>
              <a:buChar char="•"/>
            </a:pPr>
            <a:r>
              <a:rPr lang="en-US" dirty="0" smtClean="0"/>
              <a:t>Add FM/PM </a:t>
            </a:r>
            <a:r>
              <a:rPr lang="en-US" dirty="0" smtClean="0"/>
              <a:t>database (DCAE)</a:t>
            </a:r>
            <a:endParaRPr lang="en-US" dirty="0" smtClean="0"/>
          </a:p>
          <a:p>
            <a:pPr marL="342900" indent="-342900">
              <a:buFont typeface="Arial" panose="020B0604020202020204" pitchFamily="34" charset="0"/>
              <a:buChar char="•"/>
            </a:pPr>
            <a:r>
              <a:rPr lang="en-US" dirty="0" smtClean="0"/>
              <a:t>Add SON flows for FM/PM data (e.g. PCI Confusion alarm, Handover KPI</a:t>
            </a:r>
            <a:r>
              <a:rPr lang="en-US" dirty="0" smtClean="0"/>
              <a:t>) (DCAE, RAN-Sim)</a:t>
            </a:r>
            <a:endParaRPr lang="en-US" dirty="0" smtClean="0"/>
          </a:p>
          <a:p>
            <a:pPr marL="342900" indent="-342900">
              <a:buFont typeface="Arial" panose="020B0604020202020204" pitchFamily="34" charset="0"/>
              <a:buChar char="•"/>
            </a:pPr>
            <a:r>
              <a:rPr lang="en-US" dirty="0" smtClean="0"/>
              <a:t>Add centralized ANR functionality </a:t>
            </a:r>
            <a:r>
              <a:rPr lang="en-US" dirty="0" smtClean="0"/>
              <a:t>support (RAN-Sim, DCAE, OOF)</a:t>
            </a:r>
            <a:endParaRPr lang="en-US" dirty="0" smtClean="0"/>
          </a:p>
          <a:p>
            <a:pPr marL="342900" indent="-342900">
              <a:buFont typeface="Arial" panose="020B0604020202020204" pitchFamily="34" charset="0"/>
              <a:buChar char="•"/>
            </a:pPr>
            <a:r>
              <a:rPr lang="en-US" dirty="0" smtClean="0"/>
              <a:t>Support demonstration of </a:t>
            </a:r>
            <a:r>
              <a:rPr lang="en-US" dirty="0" smtClean="0"/>
              <a:t>Policy Control </a:t>
            </a:r>
            <a:r>
              <a:rPr lang="en-US" dirty="0" smtClean="0"/>
              <a:t>Loop Co-ordination in </a:t>
            </a:r>
            <a:r>
              <a:rPr lang="en-US" dirty="0" smtClean="0"/>
              <a:t>Policy (Policy)</a:t>
            </a:r>
          </a:p>
          <a:p>
            <a:pPr marL="342900" indent="-342900">
              <a:buFont typeface="Arial" panose="020B0604020202020204" pitchFamily="34" charset="0"/>
              <a:buChar char="•"/>
            </a:pPr>
            <a:r>
              <a:rPr lang="en-US" dirty="0" smtClean="0"/>
              <a:t>CLAMP – follow up with Control Loop Subcommittee</a:t>
            </a:r>
            <a:endParaRPr lang="en-US" dirty="0"/>
          </a:p>
          <a:p>
            <a:pPr marL="0" indent="0">
              <a:buNone/>
            </a:pPr>
            <a:endParaRPr lang="en-US" dirty="0"/>
          </a:p>
        </p:txBody>
      </p:sp>
      <p:sp>
        <p:nvSpPr>
          <p:cNvPr id="3" name="Title 2"/>
          <p:cNvSpPr>
            <a:spLocks noGrp="1"/>
          </p:cNvSpPr>
          <p:nvPr>
            <p:ph type="title"/>
          </p:nvPr>
        </p:nvSpPr>
        <p:spPr>
          <a:xfrm>
            <a:off x="609600" y="231620"/>
            <a:ext cx="11353800" cy="640080"/>
          </a:xfrm>
        </p:spPr>
        <p:txBody>
          <a:bodyPr>
            <a:normAutofit/>
          </a:bodyPr>
          <a:lstStyle/>
          <a:p>
            <a:r>
              <a:rPr lang="en-US" dirty="0" smtClean="0"/>
              <a:t>OOF-PCI: ONAP </a:t>
            </a:r>
            <a:r>
              <a:rPr lang="en-US" dirty="0" smtClean="0"/>
              <a:t>Dublin Scope</a:t>
            </a:r>
            <a:endParaRPr lang="en-US" dirty="0"/>
          </a:p>
        </p:txBody>
      </p:sp>
      <p:sp>
        <p:nvSpPr>
          <p:cNvPr id="4" name="Rectangle 3"/>
          <p:cNvSpPr/>
          <p:nvPr/>
        </p:nvSpPr>
        <p:spPr>
          <a:xfrm>
            <a:off x="489856" y="5653405"/>
            <a:ext cx="10030557" cy="369332"/>
          </a:xfrm>
          <a:prstGeom prst="rect">
            <a:avLst/>
          </a:prstGeom>
        </p:spPr>
        <p:txBody>
          <a:bodyPr wrap="square">
            <a:spAutoFit/>
          </a:bodyPr>
          <a:lstStyle/>
          <a:p>
            <a:r>
              <a:rPr lang="en-US" dirty="0" smtClean="0"/>
              <a:t>(*Note: Team </a:t>
            </a:r>
            <a:r>
              <a:rPr lang="en-US" dirty="0"/>
              <a:t>has renamed </a:t>
            </a:r>
            <a:r>
              <a:rPr lang="en-US" dirty="0" smtClean="0"/>
              <a:t>Casablanca PCI-Handler </a:t>
            </a:r>
            <a:r>
              <a:rPr lang="en-US" dirty="0"/>
              <a:t>MS as SON-Handler-MS to reflect broader </a:t>
            </a:r>
            <a:r>
              <a:rPr lang="en-US" dirty="0" smtClean="0"/>
              <a:t>role of MS)</a:t>
            </a:r>
            <a:endParaRPr lang="en-US" dirty="0"/>
          </a:p>
        </p:txBody>
      </p:sp>
    </p:spTree>
    <p:extLst>
      <p:ext uri="{BB962C8B-B14F-4D97-AF65-F5344CB8AC3E}">
        <p14:creationId xmlns:p14="http://schemas.microsoft.com/office/powerpoint/2010/main" val="587245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12CB907E-C602-C34B-93F7-CA9E40714286}" type="slidenum">
              <a:rPr lang="en-US" smtClean="0"/>
              <a:pPr/>
              <a:t>7</a:t>
            </a:fld>
            <a:r>
              <a:rPr lang="en-US" dirty="0"/>
              <a:t> </a:t>
            </a:r>
          </a:p>
        </p:txBody>
      </p:sp>
      <p:sp>
        <p:nvSpPr>
          <p:cNvPr id="3" name="Title 2"/>
          <p:cNvSpPr>
            <a:spLocks noGrp="1"/>
          </p:cNvSpPr>
          <p:nvPr>
            <p:ph type="title"/>
          </p:nvPr>
        </p:nvSpPr>
        <p:spPr/>
        <p:txBody>
          <a:bodyPr>
            <a:normAutofit/>
          </a:bodyPr>
          <a:lstStyle/>
          <a:p>
            <a:r>
              <a:rPr lang="en-US" sz="2800" dirty="0" smtClean="0"/>
              <a:t>ONAP Dublin </a:t>
            </a:r>
            <a:r>
              <a:rPr lang="en-US" sz="2800" dirty="0" err="1" smtClean="0"/>
              <a:t>PoC</a:t>
            </a:r>
            <a:r>
              <a:rPr lang="en-US" sz="2800" dirty="0" smtClean="0"/>
              <a:t> for </a:t>
            </a:r>
            <a:r>
              <a:rPr lang="en-US" sz="2800" dirty="0" smtClean="0"/>
              <a:t>OOF-PCI SON 5G Use </a:t>
            </a:r>
            <a:r>
              <a:rPr lang="en-US" sz="2800" dirty="0" smtClean="0"/>
              <a:t>Case</a:t>
            </a:r>
            <a:endParaRPr lang="en-US" sz="2800" dirty="0"/>
          </a:p>
        </p:txBody>
      </p:sp>
      <p:graphicFrame>
        <p:nvGraphicFramePr>
          <p:cNvPr id="8" name="Table 7"/>
          <p:cNvGraphicFramePr>
            <a:graphicFrameLocks noGrp="1"/>
          </p:cNvGraphicFramePr>
          <p:nvPr>
            <p:extLst>
              <p:ext uri="{D42A27DB-BD31-4B8C-83A1-F6EECF244321}">
                <p14:modId xmlns:p14="http://schemas.microsoft.com/office/powerpoint/2010/main" val="1420927779"/>
              </p:ext>
            </p:extLst>
          </p:nvPr>
        </p:nvGraphicFramePr>
        <p:xfrm>
          <a:off x="6728058" y="1029901"/>
          <a:ext cx="5319409" cy="4831884"/>
        </p:xfrm>
        <a:graphic>
          <a:graphicData uri="http://schemas.openxmlformats.org/drawingml/2006/table">
            <a:tbl>
              <a:tblPr>
                <a:tableStyleId>{5C22544A-7EE6-4342-B048-85BDC9FD1C3A}</a:tableStyleId>
              </a:tblPr>
              <a:tblGrid>
                <a:gridCol w="628868"/>
                <a:gridCol w="4690541"/>
              </a:tblGrid>
              <a:tr h="303997">
                <a:tc>
                  <a:txBody>
                    <a:bodyPr/>
                    <a:lstStyle/>
                    <a:p>
                      <a:pPr algn="ctr" rtl="0" fontAlgn="t"/>
                      <a:r>
                        <a:rPr lang="en-US" sz="1400" b="1" u="none" strike="noStrike" dirty="0">
                          <a:effectLst/>
                          <a:latin typeface="Arial Narrow" panose="020B0606020202030204" pitchFamily="34" charset="0"/>
                        </a:rPr>
                        <a:t>Step</a:t>
                      </a:r>
                      <a:endParaRPr lang="en-US" sz="1400" b="1" i="0" u="none" strike="noStrike" dirty="0">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b="1" u="none" strike="noStrike" dirty="0">
                          <a:effectLst/>
                          <a:latin typeface="Arial Narrow" panose="020B0606020202030204" pitchFamily="34" charset="0"/>
                        </a:rPr>
                        <a:t>Functionality</a:t>
                      </a:r>
                      <a:endParaRPr lang="en-US" sz="1400" b="1" i="0" u="none" strike="noStrike" dirty="0">
                        <a:solidFill>
                          <a:srgbClr val="000000"/>
                        </a:solidFill>
                        <a:effectLst/>
                        <a:latin typeface="Arial Narrow" panose="020B0606020202030204" pitchFamily="34" charset="0"/>
                      </a:endParaRPr>
                    </a:p>
                  </a:txBody>
                  <a:tcPr marL="8734" marR="8734" marT="8734" marB="0"/>
                </a:tc>
              </a:tr>
              <a:tr h="303105">
                <a:tc>
                  <a:txBody>
                    <a:bodyPr/>
                    <a:lstStyle/>
                    <a:p>
                      <a:pPr algn="ctr" rtl="0" fontAlgn="t"/>
                      <a:r>
                        <a:rPr lang="en-US" sz="1400" u="none" strike="noStrike" dirty="0" smtClean="0">
                          <a:effectLst/>
                          <a:latin typeface="Arial Narrow" panose="020B0606020202030204" pitchFamily="34" charset="0"/>
                        </a:rPr>
                        <a:t>1a-1e</a:t>
                      </a:r>
                      <a:endParaRPr lang="en-US" sz="1400" b="0" i="0" u="none" strike="noStrike" dirty="0">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a:effectLst/>
                          <a:latin typeface="Arial Narrow" panose="020B0606020202030204" pitchFamily="34" charset="0"/>
                        </a:rPr>
                        <a:t>All modules loaded to support </a:t>
                      </a:r>
                      <a:r>
                        <a:rPr lang="en-US" sz="1400" u="none" strike="noStrike" dirty="0" smtClean="0">
                          <a:effectLst/>
                          <a:latin typeface="Arial Narrow" panose="020B0606020202030204" pitchFamily="34" charset="0"/>
                        </a:rPr>
                        <a:t>CL,</a:t>
                      </a:r>
                      <a:r>
                        <a:rPr lang="en-US" sz="1400" u="none" strike="noStrike" baseline="0" dirty="0" smtClean="0">
                          <a:effectLst/>
                          <a:latin typeface="Arial Narrow" panose="020B0606020202030204" pitchFamily="34" charset="0"/>
                        </a:rPr>
                        <a:t> including SDC/CLAMP</a:t>
                      </a:r>
                      <a:endParaRPr lang="en-US" sz="1400" b="0" i="0" u="none" strike="noStrike" dirty="0">
                        <a:solidFill>
                          <a:srgbClr val="000000"/>
                        </a:solidFill>
                        <a:effectLst/>
                        <a:latin typeface="Arial Narrow" panose="020B0606020202030204" pitchFamily="34" charset="0"/>
                      </a:endParaRPr>
                    </a:p>
                  </a:txBody>
                  <a:tcPr marL="8734" marR="8734" marT="8734" marB="0"/>
                </a:tc>
              </a:tr>
              <a:tr h="279789">
                <a:tc>
                  <a:txBody>
                    <a:bodyPr/>
                    <a:lstStyle/>
                    <a:p>
                      <a:pPr algn="ctr" rtl="0" fontAlgn="t"/>
                      <a:r>
                        <a:rPr lang="en-US" sz="1400" u="none" strike="noStrike">
                          <a:effectLst/>
                          <a:latin typeface="Arial Narrow" panose="020B0606020202030204" pitchFamily="34" charset="0"/>
                        </a:rPr>
                        <a:t>2</a:t>
                      </a:r>
                      <a:endParaRPr lang="en-US" sz="1400" b="0" i="0" u="none" strike="noStrike">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smtClean="0">
                          <a:effectLst/>
                          <a:latin typeface="Arial Narrow" panose="020B0606020202030204" pitchFamily="34" charset="0"/>
                        </a:rPr>
                        <a:t>SON-Handler MS* </a:t>
                      </a:r>
                      <a:r>
                        <a:rPr lang="en-US" sz="1400" u="none" strike="noStrike" dirty="0">
                          <a:effectLst/>
                          <a:latin typeface="Arial Narrow" panose="020B0606020202030204" pitchFamily="34" charset="0"/>
                        </a:rPr>
                        <a:t>fetches configuration policies from Policy</a:t>
                      </a:r>
                      <a:endParaRPr lang="en-US" sz="1400" b="0" i="0" u="none" strike="noStrike" dirty="0">
                        <a:solidFill>
                          <a:srgbClr val="000000"/>
                        </a:solidFill>
                        <a:effectLst/>
                        <a:latin typeface="Arial Narrow" panose="020B0606020202030204" pitchFamily="34" charset="0"/>
                      </a:endParaRPr>
                    </a:p>
                  </a:txBody>
                  <a:tcPr marL="8734" marR="8734" marT="8734" marB="0"/>
                </a:tc>
              </a:tr>
              <a:tr h="306644">
                <a:tc>
                  <a:txBody>
                    <a:bodyPr/>
                    <a:lstStyle/>
                    <a:p>
                      <a:pPr algn="ctr" rtl="0" fontAlgn="t"/>
                      <a:r>
                        <a:rPr lang="en-US" sz="1400" u="none" strike="noStrike">
                          <a:effectLst/>
                          <a:latin typeface="Arial Narrow" panose="020B0606020202030204" pitchFamily="34" charset="0"/>
                        </a:rPr>
                        <a:t>3a</a:t>
                      </a:r>
                      <a:endParaRPr lang="en-US" sz="1400" b="0" i="0" u="none" strike="noStrike">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err="1">
                          <a:effectLst/>
                          <a:latin typeface="Arial Narrow" panose="020B0606020202030204" pitchFamily="34" charset="0"/>
                        </a:rPr>
                        <a:t>Config</a:t>
                      </a:r>
                      <a:r>
                        <a:rPr lang="en-US" sz="1400" u="none" strike="noStrike" dirty="0">
                          <a:effectLst/>
                          <a:latin typeface="Arial Narrow" panose="020B0606020202030204" pitchFamily="34" charset="0"/>
                        </a:rPr>
                        <a:t> change notification from RAN </a:t>
                      </a:r>
                      <a:r>
                        <a:rPr lang="en-US" sz="1400" u="none" strike="noStrike" dirty="0" smtClean="0">
                          <a:effectLst/>
                          <a:latin typeface="Arial Narrow" panose="020B0606020202030204" pitchFamily="34" charset="0"/>
                        </a:rPr>
                        <a:t>to </a:t>
                      </a:r>
                      <a:r>
                        <a:rPr lang="en-US" sz="1400" u="none" strike="noStrike" dirty="0">
                          <a:effectLst/>
                          <a:latin typeface="Arial Narrow" panose="020B0606020202030204" pitchFamily="34" charset="0"/>
                        </a:rPr>
                        <a:t>SDN-C (e.g. </a:t>
                      </a:r>
                      <a:r>
                        <a:rPr lang="en-US" sz="1400" u="none" strike="noStrike" dirty="0" err="1">
                          <a:effectLst/>
                          <a:latin typeface="Arial Narrow" panose="020B0606020202030204" pitchFamily="34" charset="0"/>
                        </a:rPr>
                        <a:t>Nbr</a:t>
                      </a:r>
                      <a:r>
                        <a:rPr lang="en-US" sz="1400" u="none" strike="noStrike" dirty="0">
                          <a:effectLst/>
                          <a:latin typeface="Arial Narrow" panose="020B0606020202030204" pitchFamily="34" charset="0"/>
                        </a:rPr>
                        <a:t> list change)</a:t>
                      </a:r>
                      <a:endParaRPr lang="en-US" sz="1400" b="0" i="0" u="none" strike="noStrike" dirty="0">
                        <a:solidFill>
                          <a:srgbClr val="000000"/>
                        </a:solidFill>
                        <a:effectLst/>
                        <a:latin typeface="Arial Narrow" panose="020B0606020202030204" pitchFamily="34" charset="0"/>
                      </a:endParaRPr>
                    </a:p>
                  </a:txBody>
                  <a:tcPr marL="8734" marR="8734" marT="8734" marB="0"/>
                </a:tc>
              </a:tr>
              <a:tr h="269507">
                <a:tc>
                  <a:txBody>
                    <a:bodyPr/>
                    <a:lstStyle/>
                    <a:p>
                      <a:pPr algn="ctr" rtl="0" fontAlgn="t"/>
                      <a:r>
                        <a:rPr lang="en-US" sz="1400" u="none" strike="noStrike" dirty="0">
                          <a:solidFill>
                            <a:srgbClr val="FF0000"/>
                          </a:solidFill>
                          <a:effectLst/>
                          <a:latin typeface="Arial Narrow" panose="020B0606020202030204" pitchFamily="34" charset="0"/>
                        </a:rPr>
                        <a:t>3b</a:t>
                      </a:r>
                      <a:endParaRPr lang="en-US" sz="1400" b="0" i="0" u="none" strike="noStrike" dirty="0">
                        <a:solidFill>
                          <a:srgbClr val="FF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a:solidFill>
                            <a:srgbClr val="FF0000"/>
                          </a:solidFill>
                          <a:effectLst/>
                          <a:latin typeface="Arial Narrow" panose="020B0606020202030204" pitchFamily="34" charset="0"/>
                        </a:rPr>
                        <a:t>FM/PM data sent </a:t>
                      </a:r>
                      <a:r>
                        <a:rPr lang="en-US" sz="1400" u="none" strike="noStrike" dirty="0" smtClean="0">
                          <a:solidFill>
                            <a:srgbClr val="FF0000"/>
                          </a:solidFill>
                          <a:effectLst/>
                          <a:latin typeface="Arial Narrow" panose="020B0606020202030204" pitchFamily="34" charset="0"/>
                        </a:rPr>
                        <a:t>from RAN (PNFs) to </a:t>
                      </a:r>
                      <a:r>
                        <a:rPr lang="en-US" sz="1400" u="none" strike="noStrike" dirty="0">
                          <a:solidFill>
                            <a:srgbClr val="FF0000"/>
                          </a:solidFill>
                          <a:effectLst/>
                          <a:latin typeface="Arial Narrow" panose="020B0606020202030204" pitchFamily="34" charset="0"/>
                        </a:rPr>
                        <a:t>VES Collector</a:t>
                      </a:r>
                      <a:endParaRPr lang="en-US" sz="1400" b="0" i="0" u="none" strike="noStrike" dirty="0">
                        <a:solidFill>
                          <a:srgbClr val="FF0000"/>
                        </a:solidFill>
                        <a:effectLst/>
                        <a:latin typeface="Arial Narrow" panose="020B0606020202030204" pitchFamily="34" charset="0"/>
                      </a:endParaRPr>
                    </a:p>
                  </a:txBody>
                  <a:tcPr marL="8734" marR="8734" marT="8734" marB="0"/>
                </a:tc>
              </a:tr>
              <a:tr h="283088">
                <a:tc>
                  <a:txBody>
                    <a:bodyPr/>
                    <a:lstStyle/>
                    <a:p>
                      <a:pPr algn="ctr" rtl="0" fontAlgn="t"/>
                      <a:r>
                        <a:rPr lang="en-US" sz="1400" u="none" strike="noStrike" dirty="0">
                          <a:effectLst/>
                          <a:latin typeface="Arial Narrow" panose="020B0606020202030204" pitchFamily="34" charset="0"/>
                        </a:rPr>
                        <a:t>4a</a:t>
                      </a:r>
                      <a:endParaRPr lang="en-US" sz="1400" b="0" i="0" u="none" strike="noStrike" dirty="0">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a:effectLst/>
                          <a:latin typeface="Arial Narrow" panose="020B0606020202030204" pitchFamily="34" charset="0"/>
                        </a:rPr>
                        <a:t>SDN-C publishes </a:t>
                      </a:r>
                      <a:r>
                        <a:rPr lang="en-US" sz="1400" u="none" strike="noStrike" dirty="0" err="1">
                          <a:effectLst/>
                          <a:latin typeface="Arial Narrow" panose="020B0606020202030204" pitchFamily="34" charset="0"/>
                        </a:rPr>
                        <a:t>config</a:t>
                      </a:r>
                      <a:r>
                        <a:rPr lang="en-US" sz="1400" u="none" strike="noStrike" dirty="0">
                          <a:effectLst/>
                          <a:latin typeface="Arial Narrow" panose="020B0606020202030204" pitchFamily="34" charset="0"/>
                        </a:rPr>
                        <a:t> data change on </a:t>
                      </a:r>
                      <a:r>
                        <a:rPr lang="en-US" sz="1400" u="none" strike="noStrike" dirty="0" err="1">
                          <a:effectLst/>
                          <a:latin typeface="Arial Narrow" panose="020B0606020202030204" pitchFamily="34" charset="0"/>
                        </a:rPr>
                        <a:t>DMaaP</a:t>
                      </a:r>
                      <a:r>
                        <a:rPr lang="en-US" sz="1400" u="none" strike="noStrike" dirty="0">
                          <a:effectLst/>
                          <a:latin typeface="Arial Narrow" panose="020B0606020202030204" pitchFamily="34" charset="0"/>
                        </a:rPr>
                        <a:t> to </a:t>
                      </a:r>
                      <a:r>
                        <a:rPr lang="en-US" sz="1400" u="none" strike="noStrike" dirty="0" smtClean="0">
                          <a:effectLst/>
                          <a:latin typeface="Arial Narrow" panose="020B0606020202030204" pitchFamily="34" charset="0"/>
                        </a:rPr>
                        <a:t>SON-Handler-MS</a:t>
                      </a:r>
                      <a:r>
                        <a:rPr lang="en-US" sz="1400" u="none" strike="noStrike" dirty="0">
                          <a:effectLst/>
                          <a:latin typeface="Arial Narrow" panose="020B0606020202030204" pitchFamily="34" charset="0"/>
                        </a:rPr>
                        <a:t>.</a:t>
                      </a:r>
                      <a:endParaRPr lang="en-US" sz="1400" b="0" i="0" u="none" strike="noStrike" dirty="0">
                        <a:solidFill>
                          <a:srgbClr val="000000"/>
                        </a:solidFill>
                        <a:effectLst/>
                        <a:latin typeface="Arial Narrow" panose="020B0606020202030204" pitchFamily="34" charset="0"/>
                      </a:endParaRPr>
                    </a:p>
                  </a:txBody>
                  <a:tcPr marL="8734" marR="8734" marT="8734" marB="0"/>
                </a:tc>
              </a:tr>
              <a:tr h="279789">
                <a:tc>
                  <a:txBody>
                    <a:bodyPr/>
                    <a:lstStyle/>
                    <a:p>
                      <a:pPr algn="ctr" rtl="0" fontAlgn="t"/>
                      <a:r>
                        <a:rPr lang="en-US" sz="1400" u="none" strike="noStrike">
                          <a:effectLst/>
                          <a:latin typeface="Arial Narrow" panose="020B0606020202030204" pitchFamily="34" charset="0"/>
                        </a:rPr>
                        <a:t>4b</a:t>
                      </a:r>
                      <a:endParaRPr lang="en-US" sz="1400" b="0" i="0" u="none" strike="noStrike">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smtClean="0">
                          <a:effectLst/>
                          <a:latin typeface="Arial Narrow" panose="020B0606020202030204" pitchFamily="34" charset="0"/>
                        </a:rPr>
                        <a:t>SON-Handler </a:t>
                      </a:r>
                      <a:r>
                        <a:rPr lang="en-US" sz="1400" u="none" strike="noStrike" dirty="0" smtClean="0">
                          <a:effectLst/>
                          <a:latin typeface="Arial Narrow" panose="020B0606020202030204" pitchFamily="34" charset="0"/>
                        </a:rPr>
                        <a:t>MS</a:t>
                      </a:r>
                      <a:r>
                        <a:rPr lang="en-US" sz="1400" u="none" strike="noStrike" baseline="0" dirty="0" smtClean="0">
                          <a:effectLst/>
                          <a:latin typeface="Arial Narrow" panose="020B0606020202030204" pitchFamily="34" charset="0"/>
                        </a:rPr>
                        <a:t> reads</a:t>
                      </a:r>
                      <a:r>
                        <a:rPr lang="en-US" sz="1400" u="none" strike="noStrike" dirty="0" smtClean="0">
                          <a:effectLst/>
                          <a:latin typeface="Arial Narrow" panose="020B0606020202030204" pitchFamily="34" charset="0"/>
                        </a:rPr>
                        <a:t> relevant </a:t>
                      </a:r>
                      <a:r>
                        <a:rPr lang="en-US" sz="1400" u="none" strike="noStrike" dirty="0">
                          <a:effectLst/>
                          <a:latin typeface="Arial Narrow" panose="020B0606020202030204" pitchFamily="34" charset="0"/>
                        </a:rPr>
                        <a:t>info from </a:t>
                      </a:r>
                      <a:r>
                        <a:rPr lang="en-US" sz="1400" u="none" strike="noStrike" dirty="0" err="1" smtClean="0">
                          <a:effectLst/>
                          <a:latin typeface="Arial Narrow" panose="020B0606020202030204" pitchFamily="34" charset="0"/>
                        </a:rPr>
                        <a:t>ConfigDB</a:t>
                      </a:r>
                      <a:endParaRPr lang="en-US" sz="1400" b="0" i="0" u="none" strike="noStrike" dirty="0">
                        <a:solidFill>
                          <a:srgbClr val="000000"/>
                        </a:solidFill>
                        <a:effectLst/>
                        <a:latin typeface="Arial Narrow" panose="020B0606020202030204" pitchFamily="34" charset="0"/>
                      </a:endParaRPr>
                    </a:p>
                  </a:txBody>
                  <a:tcPr marL="8734" marR="8734" marT="8734" marB="0"/>
                </a:tc>
              </a:tr>
              <a:tr h="303105">
                <a:tc>
                  <a:txBody>
                    <a:bodyPr/>
                    <a:lstStyle/>
                    <a:p>
                      <a:pPr algn="ctr" rtl="0" fontAlgn="t"/>
                      <a:r>
                        <a:rPr lang="en-US" sz="1400" u="none" strike="noStrike">
                          <a:solidFill>
                            <a:srgbClr val="FF0000"/>
                          </a:solidFill>
                          <a:effectLst/>
                          <a:latin typeface="Arial Narrow" panose="020B0606020202030204" pitchFamily="34" charset="0"/>
                        </a:rPr>
                        <a:t>4c</a:t>
                      </a:r>
                      <a:endParaRPr lang="en-US" sz="1400" b="0" i="0" u="none" strike="noStrike">
                        <a:solidFill>
                          <a:srgbClr val="FF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smtClean="0">
                          <a:solidFill>
                            <a:srgbClr val="FF0000"/>
                          </a:solidFill>
                          <a:effectLst/>
                          <a:latin typeface="Arial Narrow" panose="020B0606020202030204" pitchFamily="34" charset="0"/>
                        </a:rPr>
                        <a:t>SON-Handler </a:t>
                      </a:r>
                      <a:r>
                        <a:rPr lang="en-US" sz="1400" u="none" strike="noStrike" dirty="0">
                          <a:solidFill>
                            <a:srgbClr val="FF0000"/>
                          </a:solidFill>
                          <a:effectLst/>
                          <a:latin typeface="Arial Narrow" panose="020B0606020202030204" pitchFamily="34" charset="0"/>
                        </a:rPr>
                        <a:t>MS receives FM trigger (e.g. PCI Confusion alarm)</a:t>
                      </a:r>
                      <a:endParaRPr lang="en-US" sz="1400" b="0" i="0" u="none" strike="noStrike" dirty="0">
                        <a:solidFill>
                          <a:srgbClr val="FF0000"/>
                        </a:solidFill>
                        <a:effectLst/>
                        <a:latin typeface="Arial Narrow" panose="020B0606020202030204" pitchFamily="34" charset="0"/>
                      </a:endParaRPr>
                    </a:p>
                  </a:txBody>
                  <a:tcPr marL="8734" marR="8734" marT="8734" marB="0"/>
                </a:tc>
              </a:tr>
              <a:tr h="279789">
                <a:tc>
                  <a:txBody>
                    <a:bodyPr/>
                    <a:lstStyle/>
                    <a:p>
                      <a:pPr algn="ctr" rtl="0" fontAlgn="t"/>
                      <a:r>
                        <a:rPr lang="en-US" sz="1400" u="none" strike="noStrike">
                          <a:solidFill>
                            <a:srgbClr val="FF0000"/>
                          </a:solidFill>
                          <a:effectLst/>
                          <a:latin typeface="Arial Narrow" panose="020B0606020202030204" pitchFamily="34" charset="0"/>
                        </a:rPr>
                        <a:t>4d</a:t>
                      </a:r>
                      <a:endParaRPr lang="en-US" sz="1400" b="0" i="0" u="none" strike="noStrike">
                        <a:solidFill>
                          <a:srgbClr val="FF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smtClean="0">
                          <a:solidFill>
                            <a:srgbClr val="FF0000"/>
                          </a:solidFill>
                          <a:effectLst/>
                          <a:latin typeface="Arial Narrow" panose="020B0606020202030204" pitchFamily="34" charset="0"/>
                        </a:rPr>
                        <a:t>SON-Handler </a:t>
                      </a:r>
                      <a:r>
                        <a:rPr lang="en-US" sz="1400" u="none" strike="noStrike" dirty="0">
                          <a:solidFill>
                            <a:srgbClr val="FF0000"/>
                          </a:solidFill>
                          <a:effectLst/>
                          <a:latin typeface="Arial Narrow" panose="020B0606020202030204" pitchFamily="34" charset="0"/>
                        </a:rPr>
                        <a:t>MS </a:t>
                      </a:r>
                      <a:r>
                        <a:rPr lang="en-US" sz="1400" u="none" strike="noStrike" dirty="0" smtClean="0">
                          <a:solidFill>
                            <a:srgbClr val="FF0000"/>
                          </a:solidFill>
                          <a:effectLst/>
                          <a:latin typeface="Arial Narrow" panose="020B0606020202030204" pitchFamily="34" charset="0"/>
                        </a:rPr>
                        <a:t>writes/reads FM/PM database </a:t>
                      </a:r>
                      <a:r>
                        <a:rPr lang="en-US" sz="1400" u="none" strike="noStrike" dirty="0">
                          <a:solidFill>
                            <a:srgbClr val="FF0000"/>
                          </a:solidFill>
                          <a:effectLst/>
                          <a:latin typeface="Arial Narrow" panose="020B0606020202030204" pitchFamily="34" charset="0"/>
                        </a:rPr>
                        <a:t>for historical info</a:t>
                      </a:r>
                      <a:endParaRPr lang="en-US" sz="1400" b="0" i="0" u="none" strike="noStrike" dirty="0">
                        <a:solidFill>
                          <a:srgbClr val="FF0000"/>
                        </a:solidFill>
                        <a:effectLst/>
                        <a:latin typeface="Arial Narrow" panose="020B0606020202030204" pitchFamily="34" charset="0"/>
                      </a:endParaRPr>
                    </a:p>
                  </a:txBody>
                  <a:tcPr marL="8734" marR="8734" marT="8734" marB="0"/>
                </a:tc>
              </a:tr>
              <a:tr h="307644">
                <a:tc>
                  <a:txBody>
                    <a:bodyPr/>
                    <a:lstStyle/>
                    <a:p>
                      <a:pPr algn="ctr" rtl="0" fontAlgn="t"/>
                      <a:r>
                        <a:rPr lang="en-US" sz="1400" u="none" strike="noStrike">
                          <a:effectLst/>
                          <a:latin typeface="Arial Narrow" panose="020B0606020202030204" pitchFamily="34" charset="0"/>
                        </a:rPr>
                        <a:t>5</a:t>
                      </a:r>
                      <a:endParaRPr lang="en-US" sz="1400" b="0" i="0" u="none" strike="noStrike">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smtClean="0">
                          <a:effectLst/>
                          <a:latin typeface="Arial Narrow" panose="020B0606020202030204" pitchFamily="34" charset="0"/>
                        </a:rPr>
                        <a:t>SON-Handler </a:t>
                      </a:r>
                      <a:r>
                        <a:rPr lang="en-US" sz="1400" u="none" strike="noStrike" dirty="0">
                          <a:effectLst/>
                          <a:latin typeface="Arial Narrow" panose="020B0606020202030204" pitchFamily="34" charset="0"/>
                        </a:rPr>
                        <a:t>MS invokes OOF </a:t>
                      </a:r>
                      <a:r>
                        <a:rPr lang="en-US" sz="1400" u="none" strike="noStrike" dirty="0" smtClean="0">
                          <a:effectLst/>
                          <a:latin typeface="Arial Narrow" panose="020B0606020202030204" pitchFamily="34" charset="0"/>
                        </a:rPr>
                        <a:t>for PCI / </a:t>
                      </a:r>
                      <a:r>
                        <a:rPr lang="en-US" sz="1400" u="none" strike="noStrike" dirty="0" smtClean="0">
                          <a:solidFill>
                            <a:srgbClr val="FF0000"/>
                          </a:solidFill>
                          <a:effectLst/>
                          <a:latin typeface="Arial Narrow" panose="020B0606020202030204" pitchFamily="34" charset="0"/>
                        </a:rPr>
                        <a:t>ANR</a:t>
                      </a:r>
                      <a:r>
                        <a:rPr lang="en-US" sz="1400" u="none" strike="noStrike" dirty="0" smtClean="0">
                          <a:effectLst/>
                          <a:latin typeface="Arial Narrow" panose="020B0606020202030204" pitchFamily="34" charset="0"/>
                        </a:rPr>
                        <a:t> </a:t>
                      </a:r>
                      <a:r>
                        <a:rPr lang="en-US" sz="1400" u="none" strike="noStrike" dirty="0" smtClean="0">
                          <a:effectLst/>
                          <a:latin typeface="Arial Narrow" panose="020B0606020202030204" pitchFamily="34" charset="0"/>
                        </a:rPr>
                        <a:t>Optimization</a:t>
                      </a:r>
                      <a:endParaRPr lang="en-US" sz="1400" b="0" i="0" u="none" strike="noStrike" dirty="0">
                        <a:solidFill>
                          <a:srgbClr val="000000"/>
                        </a:solidFill>
                        <a:effectLst/>
                        <a:latin typeface="Arial Narrow" panose="020B0606020202030204" pitchFamily="34" charset="0"/>
                      </a:endParaRPr>
                    </a:p>
                  </a:txBody>
                  <a:tcPr marL="8734" marR="8734" marT="8734" marB="0"/>
                </a:tc>
              </a:tr>
              <a:tr h="259882">
                <a:tc>
                  <a:txBody>
                    <a:bodyPr/>
                    <a:lstStyle/>
                    <a:p>
                      <a:pPr algn="ctr" rtl="0" fontAlgn="t"/>
                      <a:r>
                        <a:rPr lang="en-US" sz="1400" u="none" strike="noStrike">
                          <a:effectLst/>
                          <a:latin typeface="Arial Narrow" panose="020B0606020202030204" pitchFamily="34" charset="0"/>
                        </a:rPr>
                        <a:t>6</a:t>
                      </a:r>
                      <a:endParaRPr lang="en-US" sz="1400" b="0" i="0" u="none" strike="noStrike">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a:effectLst/>
                          <a:latin typeface="Arial Narrow" panose="020B0606020202030204" pitchFamily="34" charset="0"/>
                        </a:rPr>
                        <a:t>OOF gets </a:t>
                      </a:r>
                      <a:r>
                        <a:rPr lang="en-US" sz="1400" u="none" strike="noStrike" dirty="0" smtClean="0">
                          <a:effectLst/>
                          <a:latin typeface="Arial Narrow" panose="020B0606020202030204" pitchFamily="34" charset="0"/>
                        </a:rPr>
                        <a:t>PCI / </a:t>
                      </a:r>
                      <a:r>
                        <a:rPr lang="en-US" sz="1400" u="none" strike="noStrike" dirty="0" smtClean="0">
                          <a:solidFill>
                            <a:srgbClr val="FF0000"/>
                          </a:solidFill>
                          <a:effectLst/>
                          <a:latin typeface="Arial Narrow" panose="020B0606020202030204" pitchFamily="34" charset="0"/>
                        </a:rPr>
                        <a:t>ANR</a:t>
                      </a:r>
                      <a:r>
                        <a:rPr lang="en-US" sz="1400" u="none" strike="noStrike" dirty="0" smtClean="0">
                          <a:effectLst/>
                          <a:latin typeface="Arial Narrow" panose="020B0606020202030204" pitchFamily="34" charset="0"/>
                        </a:rPr>
                        <a:t> </a:t>
                      </a:r>
                      <a:r>
                        <a:rPr lang="en-US" sz="1400" u="none" strike="noStrike" dirty="0">
                          <a:effectLst/>
                          <a:latin typeface="Arial Narrow" panose="020B0606020202030204" pitchFamily="34" charset="0"/>
                        </a:rPr>
                        <a:t>optimization policies from Policy</a:t>
                      </a:r>
                      <a:endParaRPr lang="en-US" sz="1400" b="0" i="0" u="none" strike="noStrike" dirty="0">
                        <a:solidFill>
                          <a:srgbClr val="000000"/>
                        </a:solidFill>
                        <a:effectLst/>
                        <a:latin typeface="Arial Narrow" panose="020B0606020202030204" pitchFamily="34" charset="0"/>
                      </a:endParaRPr>
                    </a:p>
                  </a:txBody>
                  <a:tcPr marL="8734" marR="8734" marT="8734" marB="0"/>
                </a:tc>
              </a:tr>
              <a:tr h="308008">
                <a:tc>
                  <a:txBody>
                    <a:bodyPr/>
                    <a:lstStyle/>
                    <a:p>
                      <a:pPr algn="ctr" rtl="0" fontAlgn="t"/>
                      <a:r>
                        <a:rPr lang="en-US" sz="1400" u="none" strike="noStrike">
                          <a:effectLst/>
                          <a:latin typeface="Arial Narrow" panose="020B0606020202030204" pitchFamily="34" charset="0"/>
                        </a:rPr>
                        <a:t>7</a:t>
                      </a:r>
                      <a:endParaRPr lang="en-US" sz="1400" b="0" i="0" u="none" strike="noStrike">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a:effectLst/>
                          <a:latin typeface="Arial Narrow" panose="020B0606020202030204" pitchFamily="34" charset="0"/>
                        </a:rPr>
                        <a:t>OOF queries </a:t>
                      </a:r>
                      <a:r>
                        <a:rPr lang="en-US" sz="1400" u="none" strike="noStrike" dirty="0" err="1" smtClean="0">
                          <a:effectLst/>
                          <a:latin typeface="Arial Narrow" panose="020B0606020202030204" pitchFamily="34" charset="0"/>
                        </a:rPr>
                        <a:t>ConfigDB</a:t>
                      </a:r>
                      <a:r>
                        <a:rPr lang="en-US" sz="1400" u="none" strike="noStrike" dirty="0" smtClean="0">
                          <a:effectLst/>
                          <a:latin typeface="Arial Narrow" panose="020B0606020202030204" pitchFamily="34" charset="0"/>
                        </a:rPr>
                        <a:t> </a:t>
                      </a:r>
                      <a:r>
                        <a:rPr lang="en-US" sz="1400" u="none" strike="noStrike" dirty="0">
                          <a:effectLst/>
                          <a:latin typeface="Arial Narrow" panose="020B0606020202030204" pitchFamily="34" charset="0"/>
                        </a:rPr>
                        <a:t>database to fetch data for cells in the </a:t>
                      </a:r>
                      <a:r>
                        <a:rPr lang="en-US" sz="1400" u="none" strike="noStrike" dirty="0" smtClean="0">
                          <a:effectLst/>
                          <a:latin typeface="Arial Narrow" panose="020B0606020202030204" pitchFamily="34" charset="0"/>
                        </a:rPr>
                        <a:t>region</a:t>
                      </a:r>
                      <a:endParaRPr lang="en-US" sz="1400" b="0" i="0" u="none" strike="noStrike" dirty="0">
                        <a:solidFill>
                          <a:srgbClr val="FF0000"/>
                        </a:solidFill>
                        <a:effectLst/>
                        <a:latin typeface="Arial Narrow" panose="020B0606020202030204" pitchFamily="34" charset="0"/>
                      </a:endParaRPr>
                    </a:p>
                  </a:txBody>
                  <a:tcPr marL="8734" marR="8734" marT="8734" marB="0"/>
                </a:tc>
              </a:tr>
              <a:tr h="277352">
                <a:tc>
                  <a:txBody>
                    <a:bodyPr/>
                    <a:lstStyle/>
                    <a:p>
                      <a:pPr algn="ctr" rtl="0" fontAlgn="t"/>
                      <a:r>
                        <a:rPr lang="en-US" sz="1400" u="none" strike="noStrike" dirty="0">
                          <a:effectLst/>
                          <a:latin typeface="Arial Narrow" panose="020B0606020202030204" pitchFamily="34" charset="0"/>
                        </a:rPr>
                        <a:t>8</a:t>
                      </a:r>
                      <a:endParaRPr lang="en-US" sz="1400" b="0" i="0" u="none" strike="noStrike" dirty="0">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a:effectLst/>
                          <a:latin typeface="Arial Narrow" panose="020B0606020202030204" pitchFamily="34" charset="0"/>
                        </a:rPr>
                        <a:t>OOF provides PCI </a:t>
                      </a:r>
                      <a:r>
                        <a:rPr lang="en-US" sz="1400" u="none" strike="noStrike" dirty="0" smtClean="0">
                          <a:effectLst/>
                          <a:latin typeface="Arial Narrow" panose="020B0606020202030204" pitchFamily="34" charset="0"/>
                        </a:rPr>
                        <a:t>/</a:t>
                      </a:r>
                      <a:r>
                        <a:rPr lang="en-US" sz="1400" u="none" strike="noStrike" baseline="0" dirty="0" smtClean="0">
                          <a:effectLst/>
                          <a:latin typeface="Arial Narrow" panose="020B0606020202030204" pitchFamily="34" charset="0"/>
                        </a:rPr>
                        <a:t> </a:t>
                      </a:r>
                      <a:r>
                        <a:rPr lang="en-US" sz="1400" u="none" strike="noStrike" dirty="0" smtClean="0">
                          <a:solidFill>
                            <a:srgbClr val="FF0000"/>
                          </a:solidFill>
                          <a:effectLst/>
                          <a:latin typeface="Arial Narrow" panose="020B0606020202030204" pitchFamily="34" charset="0"/>
                        </a:rPr>
                        <a:t>ANR</a:t>
                      </a:r>
                      <a:r>
                        <a:rPr lang="en-US" sz="1400" u="none" strike="noStrike" dirty="0" smtClean="0">
                          <a:effectLst/>
                          <a:latin typeface="Arial Narrow" panose="020B0606020202030204" pitchFamily="34" charset="0"/>
                        </a:rPr>
                        <a:t> </a:t>
                      </a:r>
                      <a:r>
                        <a:rPr lang="en-US" sz="1400" u="none" strike="noStrike" dirty="0">
                          <a:effectLst/>
                          <a:latin typeface="Arial Narrow" panose="020B0606020202030204" pitchFamily="34" charset="0"/>
                        </a:rPr>
                        <a:t>Optimization result to </a:t>
                      </a:r>
                      <a:r>
                        <a:rPr lang="en-US" sz="1400" u="none" strike="noStrike" dirty="0" smtClean="0">
                          <a:effectLst/>
                          <a:latin typeface="Arial Narrow" panose="020B0606020202030204" pitchFamily="34" charset="0"/>
                        </a:rPr>
                        <a:t>SON </a:t>
                      </a:r>
                      <a:r>
                        <a:rPr lang="en-US" sz="1400" u="none" strike="noStrike" dirty="0">
                          <a:effectLst/>
                          <a:latin typeface="Arial Narrow" panose="020B0606020202030204" pitchFamily="34" charset="0"/>
                        </a:rPr>
                        <a:t>Handler </a:t>
                      </a:r>
                      <a:r>
                        <a:rPr lang="en-US" sz="1400" u="none" strike="noStrike" dirty="0" smtClean="0">
                          <a:effectLst/>
                          <a:latin typeface="Arial Narrow" panose="020B0606020202030204" pitchFamily="34" charset="0"/>
                        </a:rPr>
                        <a:t>MS</a:t>
                      </a:r>
                      <a:endParaRPr lang="en-US" sz="1400" b="0" i="0" u="none" strike="noStrike" dirty="0">
                        <a:solidFill>
                          <a:srgbClr val="000000"/>
                        </a:solidFill>
                        <a:effectLst/>
                        <a:latin typeface="Arial Narrow" panose="020B0606020202030204" pitchFamily="34" charset="0"/>
                      </a:endParaRPr>
                    </a:p>
                  </a:txBody>
                  <a:tcPr marL="8734" marR="8734" marT="8734" marB="0"/>
                </a:tc>
              </a:tr>
              <a:tr h="269507">
                <a:tc>
                  <a:txBody>
                    <a:bodyPr/>
                    <a:lstStyle/>
                    <a:p>
                      <a:pPr algn="ctr" rtl="0" fontAlgn="t"/>
                      <a:r>
                        <a:rPr lang="en-US" sz="1400" u="none" strike="noStrike">
                          <a:effectLst/>
                          <a:latin typeface="Arial Narrow" panose="020B0606020202030204" pitchFamily="34" charset="0"/>
                        </a:rPr>
                        <a:t>9</a:t>
                      </a:r>
                      <a:endParaRPr lang="en-US" sz="1400" b="0" i="0" u="none" strike="noStrike">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smtClean="0">
                          <a:effectLst/>
                          <a:latin typeface="Arial Narrow" panose="020B0606020202030204" pitchFamily="34" charset="0"/>
                        </a:rPr>
                        <a:t>SON-Handler-MS</a:t>
                      </a:r>
                      <a:r>
                        <a:rPr lang="en-US" sz="1400" u="none" strike="noStrike" dirty="0">
                          <a:effectLst/>
                          <a:latin typeface="Arial Narrow" panose="020B0606020202030204" pitchFamily="34" charset="0"/>
                        </a:rPr>
                        <a:t> provides PCI </a:t>
                      </a:r>
                      <a:r>
                        <a:rPr lang="en-US" sz="1400" u="none" strike="noStrike" dirty="0" smtClean="0">
                          <a:effectLst/>
                          <a:latin typeface="Arial Narrow" panose="020B0606020202030204" pitchFamily="34" charset="0"/>
                        </a:rPr>
                        <a:t>/</a:t>
                      </a:r>
                      <a:r>
                        <a:rPr lang="en-US" sz="1400" u="none" strike="noStrike" baseline="0" dirty="0" smtClean="0">
                          <a:effectLst/>
                          <a:latin typeface="Arial Narrow" panose="020B0606020202030204" pitchFamily="34" charset="0"/>
                        </a:rPr>
                        <a:t> </a:t>
                      </a:r>
                      <a:r>
                        <a:rPr lang="en-US" sz="1400" u="none" strike="noStrike" dirty="0" smtClean="0">
                          <a:solidFill>
                            <a:srgbClr val="FF0000"/>
                          </a:solidFill>
                          <a:effectLst/>
                          <a:latin typeface="Arial Narrow" panose="020B0606020202030204" pitchFamily="34" charset="0"/>
                        </a:rPr>
                        <a:t>ANR</a:t>
                      </a:r>
                      <a:r>
                        <a:rPr lang="en-US" sz="1400" u="none" strike="noStrike" dirty="0" smtClean="0">
                          <a:effectLst/>
                          <a:latin typeface="Arial Narrow" panose="020B0606020202030204" pitchFamily="34" charset="0"/>
                        </a:rPr>
                        <a:t> </a:t>
                      </a:r>
                      <a:r>
                        <a:rPr lang="en-US" sz="1400" u="none" strike="noStrike" dirty="0">
                          <a:effectLst/>
                          <a:latin typeface="Arial Narrow" panose="020B0606020202030204" pitchFamily="34" charset="0"/>
                        </a:rPr>
                        <a:t>recommendation to </a:t>
                      </a:r>
                      <a:r>
                        <a:rPr lang="en-US" sz="1400" u="none" strike="noStrike" dirty="0" smtClean="0">
                          <a:effectLst/>
                          <a:latin typeface="Arial Narrow" panose="020B0606020202030204" pitchFamily="34" charset="0"/>
                        </a:rPr>
                        <a:t>Policy</a:t>
                      </a:r>
                      <a:endParaRPr lang="en-US" sz="1400" b="0" i="0" u="none" strike="noStrike" dirty="0">
                        <a:solidFill>
                          <a:srgbClr val="000000"/>
                        </a:solidFill>
                        <a:effectLst/>
                        <a:latin typeface="Arial Narrow" panose="020B0606020202030204" pitchFamily="34" charset="0"/>
                      </a:endParaRPr>
                    </a:p>
                  </a:txBody>
                  <a:tcPr marL="8734" marR="8734" marT="8734" marB="0"/>
                </a:tc>
              </a:tr>
              <a:tr h="284507">
                <a:tc>
                  <a:txBody>
                    <a:bodyPr/>
                    <a:lstStyle/>
                    <a:p>
                      <a:pPr algn="ctr" rtl="0" fontAlgn="t"/>
                      <a:r>
                        <a:rPr lang="en-US" sz="1400" u="none" strike="noStrike">
                          <a:effectLst/>
                          <a:latin typeface="Arial Narrow" panose="020B0606020202030204" pitchFamily="34" charset="0"/>
                        </a:rPr>
                        <a:t>10</a:t>
                      </a:r>
                      <a:endParaRPr lang="en-US" sz="1400" b="0" i="0" u="none" strike="noStrike">
                        <a:solidFill>
                          <a:srgbClr val="000000"/>
                        </a:solidFill>
                        <a:effectLst/>
                        <a:latin typeface="Arial Narrow" panose="020B0606020202030204" pitchFamily="34" charset="0"/>
                      </a:endParaRPr>
                    </a:p>
                  </a:txBody>
                  <a:tcPr marL="8734" marR="8734" marT="8734" marB="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400" u="none" strike="noStrike" dirty="0">
                          <a:effectLst/>
                          <a:latin typeface="Arial Narrow" panose="020B0606020202030204" pitchFamily="34" charset="0"/>
                        </a:rPr>
                        <a:t>Policy </a:t>
                      </a:r>
                      <a:r>
                        <a:rPr lang="en-US" sz="1400" u="none" strike="noStrike" dirty="0" smtClean="0">
                          <a:effectLst/>
                          <a:latin typeface="Arial Narrow" panose="020B0606020202030204" pitchFamily="34" charset="0"/>
                        </a:rPr>
                        <a:t>sends instruction for configuration changes</a:t>
                      </a:r>
                      <a:r>
                        <a:rPr lang="en-US" sz="1400" b="0" i="0" u="none" strike="noStrike" baseline="0" dirty="0" smtClean="0">
                          <a:solidFill>
                            <a:srgbClr val="000000"/>
                          </a:solidFill>
                          <a:effectLst/>
                          <a:latin typeface="Arial Narrow" panose="020B0606020202030204" pitchFamily="34" charset="0"/>
                        </a:rPr>
                        <a:t> </a:t>
                      </a:r>
                      <a:r>
                        <a:rPr lang="en-US" sz="1400" u="none" strike="noStrike" dirty="0" smtClean="0">
                          <a:effectLst/>
                          <a:latin typeface="Arial Narrow" panose="020B0606020202030204" pitchFamily="34" charset="0"/>
                        </a:rPr>
                        <a:t>to SDN-C</a:t>
                      </a:r>
                      <a:endParaRPr lang="en-US" sz="1400" b="0" i="0" u="none" strike="noStrike" dirty="0">
                        <a:solidFill>
                          <a:srgbClr val="000000"/>
                        </a:solidFill>
                        <a:effectLst/>
                        <a:latin typeface="Arial Narrow" panose="020B0606020202030204" pitchFamily="34" charset="0"/>
                      </a:endParaRPr>
                    </a:p>
                  </a:txBody>
                  <a:tcPr marL="8734" marR="8734" marT="8734" marB="0"/>
                </a:tc>
              </a:tr>
              <a:tr h="251115">
                <a:tc>
                  <a:txBody>
                    <a:bodyPr/>
                    <a:lstStyle/>
                    <a:p>
                      <a:pPr algn="ctr" rtl="0" fontAlgn="t"/>
                      <a:r>
                        <a:rPr lang="en-US" sz="1400" u="none" strike="noStrike">
                          <a:effectLst/>
                          <a:latin typeface="Arial Narrow" panose="020B0606020202030204" pitchFamily="34" charset="0"/>
                        </a:rPr>
                        <a:t>11</a:t>
                      </a:r>
                      <a:endParaRPr lang="en-US" sz="1400" b="0" i="0" u="none" strike="noStrike">
                        <a:solidFill>
                          <a:srgbClr val="000000"/>
                        </a:solidFill>
                        <a:effectLst/>
                        <a:latin typeface="Arial Narrow" panose="020B0606020202030204" pitchFamily="34" charset="0"/>
                      </a:endParaRPr>
                    </a:p>
                  </a:txBody>
                  <a:tcPr marL="8734" marR="8734" marT="8734" marB="0"/>
                </a:tc>
                <a:tc>
                  <a:txBody>
                    <a:bodyPr/>
                    <a:lstStyle/>
                    <a:p>
                      <a:pPr algn="l" rtl="0" fontAlgn="t"/>
                      <a:r>
                        <a:rPr lang="en-US" sz="1400" u="none" strike="noStrike" dirty="0">
                          <a:effectLst/>
                          <a:latin typeface="Arial Narrow" panose="020B0606020202030204" pitchFamily="34" charset="0"/>
                        </a:rPr>
                        <a:t>SDN-C applies </a:t>
                      </a:r>
                      <a:r>
                        <a:rPr lang="en-US" sz="1400" u="none" strike="noStrike" dirty="0" err="1">
                          <a:effectLst/>
                          <a:latin typeface="Arial Narrow" panose="020B0606020202030204" pitchFamily="34" charset="0"/>
                        </a:rPr>
                        <a:t>config</a:t>
                      </a:r>
                      <a:r>
                        <a:rPr lang="en-US" sz="1400" u="none" strike="noStrike" dirty="0">
                          <a:effectLst/>
                          <a:latin typeface="Arial Narrow" panose="020B0606020202030204" pitchFamily="34" charset="0"/>
                        </a:rPr>
                        <a:t> changes in RAN via Netconf</a:t>
                      </a:r>
                      <a:endParaRPr lang="en-US" sz="1400" b="0" i="0" u="none" strike="noStrike" dirty="0">
                        <a:solidFill>
                          <a:srgbClr val="000000"/>
                        </a:solidFill>
                        <a:effectLst/>
                        <a:latin typeface="Arial Narrow" panose="020B0606020202030204" pitchFamily="34" charset="0"/>
                      </a:endParaRPr>
                    </a:p>
                  </a:txBody>
                  <a:tcPr marL="8734" marR="8734" marT="8734" marB="0"/>
                </a:tc>
              </a:tr>
              <a:tr h="265056">
                <a:tc>
                  <a:txBody>
                    <a:bodyPr/>
                    <a:lstStyle/>
                    <a:p>
                      <a:pPr algn="ctr" rtl="0" fontAlgn="t"/>
                      <a:r>
                        <a:rPr lang="en-US" sz="1400" b="0" i="0" u="none" strike="noStrike" dirty="0" smtClean="0">
                          <a:solidFill>
                            <a:srgbClr val="FF0000"/>
                          </a:solidFill>
                          <a:effectLst/>
                          <a:latin typeface="Arial Narrow" panose="020B0606020202030204" pitchFamily="34" charset="0"/>
                        </a:rPr>
                        <a:t>12</a:t>
                      </a:r>
                      <a:endParaRPr lang="en-US" sz="1400" b="0" i="0" u="none" strike="noStrike" dirty="0">
                        <a:solidFill>
                          <a:srgbClr val="FF0000"/>
                        </a:solidFill>
                        <a:effectLst/>
                        <a:latin typeface="Arial Narrow" panose="020B0606020202030204" pitchFamily="34" charset="0"/>
                      </a:endParaRPr>
                    </a:p>
                  </a:txBody>
                  <a:tcPr marL="8734" marR="8734" marT="8734" marB="0"/>
                </a:tc>
                <a:tc>
                  <a:txBody>
                    <a:bodyPr/>
                    <a:lstStyle/>
                    <a:p>
                      <a:pPr algn="l" rtl="0" fontAlgn="t"/>
                      <a:r>
                        <a:rPr lang="en-US" sz="1400" b="0" i="0" u="none" strike="noStrike" dirty="0" smtClean="0">
                          <a:solidFill>
                            <a:srgbClr val="FF0000"/>
                          </a:solidFill>
                          <a:effectLst/>
                          <a:latin typeface="Arial Narrow" panose="020B0606020202030204" pitchFamily="34" charset="0"/>
                        </a:rPr>
                        <a:t>(Optional) </a:t>
                      </a:r>
                      <a:r>
                        <a:rPr lang="en-US" sz="1400" b="0" i="0" u="none" strike="noStrike" baseline="0" dirty="0" smtClean="0">
                          <a:solidFill>
                            <a:srgbClr val="FF0000"/>
                          </a:solidFill>
                          <a:effectLst/>
                          <a:latin typeface="Arial Narrow" panose="020B0606020202030204" pitchFamily="34" charset="0"/>
                        </a:rPr>
                        <a:t>SON Handler MS API to support PCI allocation for new cells </a:t>
                      </a:r>
                      <a:endParaRPr lang="en-US" sz="1400" b="0" i="0" u="none" strike="noStrike" dirty="0">
                        <a:solidFill>
                          <a:srgbClr val="FF0000"/>
                        </a:solidFill>
                        <a:effectLst/>
                        <a:latin typeface="Arial Narrow" panose="020B0606020202030204" pitchFamily="34" charset="0"/>
                      </a:endParaRPr>
                    </a:p>
                  </a:txBody>
                  <a:tcPr marL="8734" marR="8734" marT="8734" marB="0"/>
                </a:tc>
              </a:tr>
            </a:tbl>
          </a:graphicData>
        </a:graphic>
      </p:graphicFrame>
      <p:pic>
        <p:nvPicPr>
          <p:cNvPr id="5" name="Picture 4"/>
          <p:cNvPicPr>
            <a:picLocks noChangeAspect="1"/>
          </p:cNvPicPr>
          <p:nvPr/>
        </p:nvPicPr>
        <p:blipFill>
          <a:blip r:embed="rId2"/>
          <a:stretch>
            <a:fillRect/>
          </a:stretch>
        </p:blipFill>
        <p:spPr>
          <a:xfrm>
            <a:off x="56630" y="1459259"/>
            <a:ext cx="6478924" cy="3199370"/>
          </a:xfrm>
          <a:prstGeom prst="rect">
            <a:avLst/>
          </a:prstGeom>
        </p:spPr>
      </p:pic>
      <p:sp>
        <p:nvSpPr>
          <p:cNvPr id="144" name="Rectangle 143"/>
          <p:cNvSpPr/>
          <p:nvPr/>
        </p:nvSpPr>
        <p:spPr>
          <a:xfrm>
            <a:off x="415984" y="5879011"/>
            <a:ext cx="8904401" cy="738664"/>
          </a:xfrm>
          <a:prstGeom prst="rect">
            <a:avLst/>
          </a:prstGeom>
        </p:spPr>
        <p:txBody>
          <a:bodyPr wrap="square">
            <a:spAutoFit/>
          </a:bodyPr>
          <a:lstStyle/>
          <a:p>
            <a:r>
              <a:rPr lang="en-US" sz="1400" dirty="0" smtClean="0"/>
              <a:t>*Note: Team </a:t>
            </a:r>
            <a:r>
              <a:rPr lang="en-US" sz="1400" dirty="0"/>
              <a:t>has renamed PCI-Handler MS as SON-Handler-MS to reflect broader </a:t>
            </a:r>
            <a:r>
              <a:rPr lang="en-US" sz="1400" dirty="0" smtClean="0"/>
              <a:t>role of MS</a:t>
            </a:r>
            <a:br>
              <a:rPr lang="en-US" sz="1400" dirty="0" smtClean="0"/>
            </a:br>
            <a:r>
              <a:rPr lang="en-US" sz="1400" dirty="0" smtClean="0"/>
              <a:t>Text in red indicates changes flows added to Casablanca solution</a:t>
            </a:r>
            <a:br>
              <a:rPr lang="en-US" sz="1400" dirty="0" smtClean="0"/>
            </a:br>
            <a:endParaRPr lang="en-US" sz="1400" dirty="0"/>
          </a:p>
        </p:txBody>
      </p:sp>
    </p:spTree>
    <p:extLst>
      <p:ext uri="{BB962C8B-B14F-4D97-AF65-F5344CB8AC3E}">
        <p14:creationId xmlns:p14="http://schemas.microsoft.com/office/powerpoint/2010/main" val="279368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3B7BFB0-01BD-407A-84E2-76644713EDA9}"/>
              </a:ext>
            </a:extLst>
          </p:cNvPr>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a:extLst>
              <a:ext uri="{FF2B5EF4-FFF2-40B4-BE49-F238E27FC236}">
                <a16:creationId xmlns:a16="http://schemas.microsoft.com/office/drawing/2014/main" xmlns="" id="{C51277E1-3B26-4BCB-AAD8-2AFA6D3D6D4D}"/>
              </a:ext>
            </a:extLst>
          </p:cNvPr>
          <p:cNvSpPr>
            <a:spLocks noGrp="1"/>
          </p:cNvSpPr>
          <p:nvPr>
            <p:ph type="title"/>
          </p:nvPr>
        </p:nvSpPr>
        <p:spPr/>
        <p:txBody>
          <a:bodyPr>
            <a:normAutofit fontScale="90000"/>
          </a:bodyPr>
          <a:lstStyle/>
          <a:p>
            <a:r>
              <a:rPr lang="en-US" dirty="0"/>
              <a:t>OOF-PCI items deferred to Dublin Release</a:t>
            </a:r>
          </a:p>
        </p:txBody>
      </p:sp>
      <p:sp>
        <p:nvSpPr>
          <p:cNvPr id="4" name="Text Placeholder 3">
            <a:extLst>
              <a:ext uri="{FF2B5EF4-FFF2-40B4-BE49-F238E27FC236}">
                <a16:creationId xmlns:a16="http://schemas.microsoft.com/office/drawing/2014/main" xmlns="" id="{EAA8309F-282D-4E75-A5A5-80E28946FCB4}"/>
              </a:ext>
            </a:extLst>
          </p:cNvPr>
          <p:cNvSpPr>
            <a:spLocks noGrp="1"/>
          </p:cNvSpPr>
          <p:nvPr>
            <p:ph type="body" sz="quarter" idx="10"/>
          </p:nvPr>
        </p:nvSpPr>
        <p:spPr/>
        <p:txBody>
          <a:bodyPr>
            <a:normAutofit/>
          </a:bodyPr>
          <a:lstStyle/>
          <a:p>
            <a:r>
              <a:rPr lang="en-US" sz="2400" dirty="0">
                <a:solidFill>
                  <a:schemeClr val="tx1"/>
                </a:solidFill>
              </a:rPr>
              <a:t>Onboard </a:t>
            </a:r>
            <a:r>
              <a:rPr lang="en-US" sz="2400" dirty="0" smtClean="0">
                <a:solidFill>
                  <a:schemeClr val="tx1"/>
                </a:solidFill>
              </a:rPr>
              <a:t>SON </a:t>
            </a:r>
            <a:r>
              <a:rPr lang="en-US" sz="2400" dirty="0">
                <a:solidFill>
                  <a:schemeClr val="tx1"/>
                </a:solidFill>
              </a:rPr>
              <a:t>Handler MS to DCAE, and include in SDC Catalog</a:t>
            </a:r>
          </a:p>
          <a:p>
            <a:r>
              <a:rPr lang="en-US" sz="2400" dirty="0">
                <a:solidFill>
                  <a:schemeClr val="tx1"/>
                </a:solidFill>
              </a:rPr>
              <a:t>SDN-R use cases moved from Casablanca to Dublin</a:t>
            </a:r>
          </a:p>
          <a:p>
            <a:pPr lvl="1"/>
            <a:r>
              <a:rPr lang="en-US" sz="2000" dirty="0">
                <a:solidFill>
                  <a:schemeClr val="tx1"/>
                </a:solidFill>
              </a:rPr>
              <a:t>SDNC-430: Modify RAN informational model and yang model for RAN</a:t>
            </a:r>
          </a:p>
          <a:p>
            <a:pPr lvl="1"/>
            <a:r>
              <a:rPr lang="en-US" sz="2000" dirty="0">
                <a:solidFill>
                  <a:schemeClr val="tx1"/>
                </a:solidFill>
              </a:rPr>
              <a:t>SDNC-431: Implement config DB and REST API (SDN-R / OOF interface)</a:t>
            </a:r>
          </a:p>
          <a:p>
            <a:pPr lvl="1"/>
            <a:r>
              <a:rPr lang="en-US" sz="2000" dirty="0">
                <a:solidFill>
                  <a:schemeClr val="tx1"/>
                </a:solidFill>
              </a:rPr>
              <a:t>SDNC-432: Interfacing SDN-R with Policy</a:t>
            </a:r>
          </a:p>
          <a:p>
            <a:pPr lvl="2"/>
            <a:r>
              <a:rPr lang="en-US" sz="1600" dirty="0">
                <a:solidFill>
                  <a:schemeClr val="tx1"/>
                </a:solidFill>
              </a:rPr>
              <a:t>Receive DMaaP message in CL format from Policy (Modify Config message using existing LCM API), send netconf message changing PCI value to cellID as specified, update config DB, and publish change on DMaaP (DMaaP client is available and can be called)</a:t>
            </a:r>
          </a:p>
          <a:p>
            <a:pPr lvl="1"/>
            <a:r>
              <a:rPr lang="en-US" sz="2000" dirty="0">
                <a:solidFill>
                  <a:schemeClr val="tx1"/>
                </a:solidFill>
              </a:rPr>
              <a:t>SDNC-432: Receive netconf notification from RAN, update configDB, and publish change on DMaaP</a:t>
            </a:r>
          </a:p>
        </p:txBody>
      </p:sp>
    </p:spTree>
    <p:extLst>
      <p:ext uri="{BB962C8B-B14F-4D97-AF65-F5344CB8AC3E}">
        <p14:creationId xmlns:p14="http://schemas.microsoft.com/office/powerpoint/2010/main" val="2039440465"/>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3B7BFB0-01BD-407A-84E2-76644713EDA9}"/>
              </a:ext>
            </a:extLst>
          </p:cNvPr>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a:extLst>
              <a:ext uri="{FF2B5EF4-FFF2-40B4-BE49-F238E27FC236}">
                <a16:creationId xmlns:a16="http://schemas.microsoft.com/office/drawing/2014/main" xmlns="" id="{C51277E1-3B26-4BCB-AAD8-2AFA6D3D6D4D}"/>
              </a:ext>
            </a:extLst>
          </p:cNvPr>
          <p:cNvSpPr>
            <a:spLocks noGrp="1"/>
          </p:cNvSpPr>
          <p:nvPr>
            <p:ph type="title"/>
          </p:nvPr>
        </p:nvSpPr>
        <p:spPr>
          <a:xfrm>
            <a:off x="314961" y="197831"/>
            <a:ext cx="11506200" cy="744940"/>
          </a:xfrm>
        </p:spPr>
        <p:txBody>
          <a:bodyPr>
            <a:normAutofit/>
          </a:bodyPr>
          <a:lstStyle/>
          <a:p>
            <a:r>
              <a:rPr lang="en-US" dirty="0"/>
              <a:t>OOF-PCI items deferred to Dublin Release</a:t>
            </a:r>
          </a:p>
        </p:txBody>
      </p:sp>
      <p:sp>
        <p:nvSpPr>
          <p:cNvPr id="4" name="Text Placeholder 3">
            <a:extLst>
              <a:ext uri="{FF2B5EF4-FFF2-40B4-BE49-F238E27FC236}">
                <a16:creationId xmlns:a16="http://schemas.microsoft.com/office/drawing/2014/main" xmlns="" id="{EAA8309F-282D-4E75-A5A5-80E28946FCB4}"/>
              </a:ext>
            </a:extLst>
          </p:cNvPr>
          <p:cNvSpPr>
            <a:spLocks noGrp="1"/>
          </p:cNvSpPr>
          <p:nvPr>
            <p:ph type="body" sz="quarter" idx="10"/>
          </p:nvPr>
        </p:nvSpPr>
        <p:spPr/>
        <p:txBody>
          <a:bodyPr>
            <a:normAutofit/>
          </a:bodyPr>
          <a:lstStyle/>
          <a:p>
            <a:pPr marL="0" indent="0">
              <a:buNone/>
            </a:pPr>
            <a:r>
              <a:rPr lang="en-US" u="sng" dirty="0">
                <a:solidFill>
                  <a:schemeClr val="tx1"/>
                </a:solidFill>
              </a:rPr>
              <a:t>Complete the data flows for PCI use case</a:t>
            </a:r>
          </a:p>
          <a:p>
            <a:r>
              <a:rPr lang="en-US" dirty="0"/>
              <a:t>Include FM/PM input for SON:</a:t>
            </a:r>
          </a:p>
          <a:p>
            <a:pPr lvl="1"/>
            <a:r>
              <a:rPr lang="en-US" dirty="0"/>
              <a:t>Enhance </a:t>
            </a:r>
            <a:r>
              <a:rPr lang="en-US" dirty="0" smtClean="0"/>
              <a:t>SON </a:t>
            </a:r>
            <a:r>
              <a:rPr lang="en-US" dirty="0"/>
              <a:t>Handler MS to receive FM/PM data from DMaaP</a:t>
            </a:r>
          </a:p>
          <a:p>
            <a:pPr lvl="1"/>
            <a:r>
              <a:rPr lang="en-US" dirty="0"/>
              <a:t>Send FM/PM data from RAN Simulator to DCAE Collector (e.g. PCI confusion alarm)</a:t>
            </a:r>
          </a:p>
          <a:p>
            <a:r>
              <a:rPr lang="en-US" dirty="0"/>
              <a:t>Include flow to request PCI assignment for new cell (optional)</a:t>
            </a:r>
          </a:p>
          <a:p>
            <a:pPr lvl="1"/>
            <a:r>
              <a:rPr lang="en-US" dirty="0"/>
              <a:t>Enhance </a:t>
            </a:r>
            <a:r>
              <a:rPr lang="en-US" dirty="0" smtClean="0"/>
              <a:t>SON </a:t>
            </a:r>
            <a:r>
              <a:rPr lang="en-US" dirty="0"/>
              <a:t>Handler MS to receive request for PCI allocation for new cell</a:t>
            </a:r>
          </a:p>
          <a:p>
            <a:pPr lvl="1"/>
            <a:r>
              <a:rPr lang="en-US" dirty="0"/>
              <a:t>Enhance ConfigDB to support active, activation-pending, and non-active cells</a:t>
            </a:r>
          </a:p>
          <a:p>
            <a:pPr lvl="1"/>
            <a:r>
              <a:rPr lang="en-US" dirty="0"/>
              <a:t>Orchestration for new cell addition is out of scope</a:t>
            </a:r>
          </a:p>
        </p:txBody>
      </p:sp>
    </p:spTree>
    <p:extLst>
      <p:ext uri="{BB962C8B-B14F-4D97-AF65-F5344CB8AC3E}">
        <p14:creationId xmlns:p14="http://schemas.microsoft.com/office/powerpoint/2010/main" val="3559769105"/>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11515</TotalTime>
  <Words>3509</Words>
  <Application>Microsoft Office PowerPoint</Application>
  <PresentationFormat>Widescreen</PresentationFormat>
  <Paragraphs>805</Paragraphs>
  <Slides>44</Slides>
  <Notes>8</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44</vt:i4>
      </vt:variant>
    </vt:vector>
  </HeadingPairs>
  <TitlesOfParts>
    <vt:vector size="55" baseType="lpstr">
      <vt:lpstr>.AppleSystemUIFont</vt:lpstr>
      <vt:lpstr>Arial</vt:lpstr>
      <vt:lpstr>Arial Narrow</vt:lpstr>
      <vt:lpstr>ATT Aleck Sans</vt:lpstr>
      <vt:lpstr>Calibri</vt:lpstr>
      <vt:lpstr>DengXian</vt:lpstr>
      <vt:lpstr>Geneva</vt:lpstr>
      <vt:lpstr>Intel Clear Light</vt:lpstr>
      <vt:lpstr>Wingdings</vt:lpstr>
      <vt:lpstr>Office Theme</vt:lpstr>
      <vt:lpstr>1_Office Theme</vt:lpstr>
      <vt:lpstr>OOF-PCI: PCI and ANR Optimization using ONAP Optimization Framework (OOF):  ONAP Dublin Proof of Concept</vt:lpstr>
      <vt:lpstr>ONAP-Based SON (Self Organizing Networks)</vt:lpstr>
      <vt:lpstr>ONAP 5G Use Case Approach for SON</vt:lpstr>
      <vt:lpstr>PCI and ANR optimization – 4G/5G SON functionality</vt:lpstr>
      <vt:lpstr>ONAP Dublin PoC: PCI &amp; ANR Optimization using OOF</vt:lpstr>
      <vt:lpstr>OOF-PCI: ONAP Dublin Scope</vt:lpstr>
      <vt:lpstr>ONAP Dublin PoC for OOF-PCI SON 5G Use Case</vt:lpstr>
      <vt:lpstr>OOF-PCI items deferred to Dublin Release</vt:lpstr>
      <vt:lpstr>OOF-PCI items deferred to Dublin Release</vt:lpstr>
      <vt:lpstr>OOF Enhancement for Dublin Release</vt:lpstr>
      <vt:lpstr>Policy Enhancement for Dublin for SON Coordination</vt:lpstr>
      <vt:lpstr>5G Configuration Management: SDN-R Enhancements for Dublin Release</vt:lpstr>
      <vt:lpstr>PowerPoint Presentation</vt:lpstr>
      <vt:lpstr>PowerPoint Presentation</vt:lpstr>
      <vt:lpstr>OOF-PCI Casablanca PoC Highlights</vt:lpstr>
      <vt:lpstr>ONAP Casablanca PoC: PCI Optimization using OOF</vt:lpstr>
      <vt:lpstr>Contributors – ONAP Casablanca POC</vt:lpstr>
      <vt:lpstr>PowerPoint Presentation</vt:lpstr>
      <vt:lpstr>WINLAB at Rutgers University</vt:lpstr>
      <vt:lpstr>Laboratory Environment for OOF PCI Demonstration</vt:lpstr>
      <vt:lpstr>OpenStack Environment</vt:lpstr>
      <vt:lpstr>ONAP Installation</vt:lpstr>
      <vt:lpstr>PowerPoint Presentation</vt:lpstr>
      <vt:lpstr>Policy Impacts</vt:lpstr>
      <vt:lpstr>Policy Component - Impacts</vt:lpstr>
      <vt:lpstr>PCI Microservice (MS) and OOF Config policies:</vt:lpstr>
      <vt:lpstr>PowerPoint Presentation</vt:lpstr>
      <vt:lpstr>PCI-MS architecture</vt:lpstr>
      <vt:lpstr>PCI-MS - Functions</vt:lpstr>
      <vt:lpstr>PowerPoint Presentation</vt:lpstr>
      <vt:lpstr>Approach for RAN Simulator (RANSim)</vt:lpstr>
      <vt:lpstr>Approach for RAN Simulator (RANSim)</vt:lpstr>
      <vt:lpstr>RANSim GUI Illustration – Initial view</vt:lpstr>
      <vt:lpstr>GUI Illustration - Neighbor List Change &amp; PCI Optimization</vt:lpstr>
      <vt:lpstr>PowerPoint Presentation</vt:lpstr>
      <vt:lpstr>ONAP Optimization Framework – OOF (R3)</vt:lpstr>
      <vt:lpstr>Physical Cell ID (PCI) Optimization – 4G/5G SON functionality</vt:lpstr>
      <vt:lpstr>OOF optimization result</vt:lpstr>
      <vt:lpstr>PowerPoint Presentation</vt:lpstr>
      <vt:lpstr>ConfigDB System Architecture </vt:lpstr>
      <vt:lpstr>Config-DB Data Model and APIs</vt:lpstr>
      <vt:lpstr>PowerPoint Presentation</vt:lpstr>
      <vt:lpstr>SDNR Development in Support of PCI/OOF POC</vt:lpstr>
      <vt:lpstr>OOF-PCI Casablanca PoC Highlights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SHANKARANARAYANAN, N K (N K)</cp:lastModifiedBy>
  <cp:revision>663</cp:revision>
  <cp:lastPrinted>2017-12-06T19:47:24Z</cp:lastPrinted>
  <dcterms:created xsi:type="dcterms:W3CDTF">2017-02-27T16:23:08Z</dcterms:created>
  <dcterms:modified xsi:type="dcterms:W3CDTF">2019-01-18T18:29:24Z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1505846994</vt:lpwstr>
  </property>
  <property fmtid="{D5CDD505-2E9C-101B-9397-08002B2CF9AE}" pid="6" name="MSIP_Label_b9a70571-31c6-4603-80c1-ef2fb871a62a_Enabled">
    <vt:lpwstr>True</vt:lpwstr>
  </property>
  <property fmtid="{D5CDD505-2E9C-101B-9397-08002B2CF9AE}" pid="7" name="MSIP_Label_b9a70571-31c6-4603-80c1-ef2fb871a62a_SiteId">
    <vt:lpwstr>258ac4e4-146a-411e-9dc8-79a9e12fd6da</vt:lpwstr>
  </property>
  <property fmtid="{D5CDD505-2E9C-101B-9397-08002B2CF9AE}" pid="8" name="MSIP_Label_b9a70571-31c6-4603-80c1-ef2fb871a62a_Ref">
    <vt:lpwstr>https://api.informationprotection.azure.com/api/258ac4e4-146a-411e-9dc8-79a9e12fd6da</vt:lpwstr>
  </property>
  <property fmtid="{D5CDD505-2E9C-101B-9397-08002B2CF9AE}" pid="9" name="MSIP_Label_b9a70571-31c6-4603-80c1-ef2fb871a62a_Owner">
    <vt:lpwstr>seswam@wipro.com</vt:lpwstr>
  </property>
  <property fmtid="{D5CDD505-2E9C-101B-9397-08002B2CF9AE}" pid="10" name="MSIP_Label_b9a70571-31c6-4603-80c1-ef2fb871a62a_SetDate">
    <vt:lpwstr>2018-12-08T19:37:00.9049826+05:30</vt:lpwstr>
  </property>
  <property fmtid="{D5CDD505-2E9C-101B-9397-08002B2CF9AE}" pid="11" name="MSIP_Label_b9a70571-31c6-4603-80c1-ef2fb871a62a_Name">
    <vt:lpwstr>Internal and Restricted</vt:lpwstr>
  </property>
  <property fmtid="{D5CDD505-2E9C-101B-9397-08002B2CF9AE}" pid="12" name="MSIP_Label_b9a70571-31c6-4603-80c1-ef2fb871a62a_Application">
    <vt:lpwstr>Microsoft Azure Information Protection</vt:lpwstr>
  </property>
  <property fmtid="{D5CDD505-2E9C-101B-9397-08002B2CF9AE}" pid="13" name="MSIP_Label_b9a70571-31c6-4603-80c1-ef2fb871a62a_Extended_MSFT_Method">
    <vt:lpwstr>Automatic</vt:lpwstr>
  </property>
  <property fmtid="{D5CDD505-2E9C-101B-9397-08002B2CF9AE}" pid="14" name="Sensitivity">
    <vt:lpwstr>Internal and Restricted</vt:lpwstr>
  </property>
</Properties>
</file>