
<file path=[Content_Types].xml><?xml version="1.0" encoding="utf-8"?>
<Types xmlns="http://schemas.openxmlformats.org/package/2006/content-types">
  <Default Extension="emf" ContentType="image/x-emf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 autoCompressPictures="0">
  <p:sldMasterIdLst>
    <p:sldMasterId id="2147483648" r:id="rId1"/>
  </p:sldMasterIdLst>
  <p:notesMasterIdLst>
    <p:notesMasterId r:id="rId7"/>
  </p:notesMasterIdLst>
  <p:handoutMasterIdLst>
    <p:handoutMasterId r:id="rId8"/>
  </p:handoutMasterIdLst>
  <p:sldIdLst>
    <p:sldId id="256" r:id="rId2"/>
    <p:sldId id="282" r:id="rId3"/>
    <p:sldId id="283" r:id="rId4"/>
    <p:sldId id="259" r:id="rId5"/>
    <p:sldId id="265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9893"/>
    <a:srgbClr val="00BFB9"/>
    <a:srgbClr val="B9F0FF"/>
    <a:srgbClr val="006F8D"/>
    <a:srgbClr val="FFFF00"/>
    <a:srgbClr val="BDD7EE"/>
    <a:srgbClr val="BCE4FC"/>
    <a:srgbClr val="DBF9E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2833802-FEF1-4C79-8D5D-14CF1EAF98D9}" styleName="淺色樣式 2 - 輔色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481" autoAdjust="0"/>
    <p:restoredTop sz="76545" autoAdjust="0"/>
  </p:normalViewPr>
  <p:slideViewPr>
    <p:cSldViewPr snapToGrid="0" snapToObjects="1">
      <p:cViewPr varScale="1">
        <p:scale>
          <a:sx n="135" d="100"/>
          <a:sy n="135" d="100"/>
        </p:scale>
        <p:origin x="200" y="2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napToObjects="1">
      <p:cViewPr varScale="1">
        <p:scale>
          <a:sx n="94" d="100"/>
          <a:sy n="94" d="100"/>
        </p:scale>
        <p:origin x="3752" y="1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>
            <a:extLst>
              <a:ext uri="{FF2B5EF4-FFF2-40B4-BE49-F238E27FC236}">
                <a16:creationId xmlns:a16="http://schemas.microsoft.com/office/drawing/2014/main" id="{011511B7-1ADC-2B4F-911E-AF4BD38077E7}"/>
              </a:ext>
            </a:extLst>
          </p:cNvPr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3" name="日期版面配置區 2">
            <a:extLst>
              <a:ext uri="{FF2B5EF4-FFF2-40B4-BE49-F238E27FC236}">
                <a16:creationId xmlns:a16="http://schemas.microsoft.com/office/drawing/2014/main" id="{9A77627A-1C86-C24B-A34A-542286C0F0DE}"/>
              </a:ext>
            </a:extLst>
          </p:cNvPr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DAA9829-DCEE-D74F-BF75-C7764805F541}" type="datetimeFigureOut">
              <a:rPr kumimoji="1" lang="zh-TW" altLang="en-US" smtClean="0"/>
              <a:t>2019/5/24</a:t>
            </a:fld>
            <a:endParaRPr kumimoji="1" lang="zh-TW" altLang="en-US"/>
          </a:p>
        </p:txBody>
      </p:sp>
      <p:sp>
        <p:nvSpPr>
          <p:cNvPr id="4" name="頁尾版面配置區 3">
            <a:extLst>
              <a:ext uri="{FF2B5EF4-FFF2-40B4-BE49-F238E27FC236}">
                <a16:creationId xmlns:a16="http://schemas.microsoft.com/office/drawing/2014/main" id="{AC88D74A-3B8A-0A44-8D14-E18AC745B49A}"/>
              </a:ext>
            </a:extLst>
          </p:cNvPr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TW" altLang="en-US"/>
          </a:p>
        </p:txBody>
      </p:sp>
      <p:sp>
        <p:nvSpPr>
          <p:cNvPr id="5" name="投影片編號版面配置區 4">
            <a:extLst>
              <a:ext uri="{FF2B5EF4-FFF2-40B4-BE49-F238E27FC236}">
                <a16:creationId xmlns:a16="http://schemas.microsoft.com/office/drawing/2014/main" id="{606526B4-4F6F-2E47-8262-7A77481FB1E7}"/>
              </a:ext>
            </a:extLst>
          </p:cNvPr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11E5B-4178-3347-9F8B-9F5859A54202}" type="slidenum">
              <a:rPr kumimoji="1" lang="zh-TW" altLang="en-US" smtClean="0"/>
              <a:t>‹#›</a:t>
            </a:fld>
            <a:endParaRPr kumimoji="1" lang="zh-TW" altLang="en-US"/>
          </a:p>
        </p:txBody>
      </p:sp>
    </p:spTree>
    <p:extLst>
      <p:ext uri="{BB962C8B-B14F-4D97-AF65-F5344CB8AC3E}">
        <p14:creationId xmlns:p14="http://schemas.microsoft.com/office/powerpoint/2010/main" val="3519970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1707B98-E963-C74F-848A-16ED563603C7}" type="datetimeFigureOut">
              <a:rPr lang="en-US" smtClean="0"/>
              <a:t>5/24/19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08789E-1FC9-CE4B-B453-2AA144D753F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9912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050123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影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391577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672237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Feeder Operation</a:t>
            </a:r>
          </a:p>
          <a:p>
            <a:pPr marL="742950" lvl="1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Start/stop Feeder</a:t>
            </a:r>
          </a:p>
          <a:p>
            <a:pPr marL="742950" lvl="1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Show Feeder status and statistics</a:t>
            </a:r>
          </a:p>
          <a:p>
            <a:pPr marL="742950" lvl="1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zh-CN" b="1" dirty="0">
              <a:solidFill>
                <a:prstClr val="black"/>
              </a:solidFill>
              <a:latin typeface="Arial" charset="0"/>
              <a:ea typeface="宋体" pitchFamily="2" charset="-122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Feeder Settings</a:t>
            </a:r>
          </a:p>
          <a:p>
            <a:pPr marL="742950" lvl="1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DB Connections</a:t>
            </a:r>
          </a:p>
          <a:p>
            <a:pPr marL="742950" lvl="1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Topic Configurations</a:t>
            </a:r>
          </a:p>
          <a:p>
            <a:pPr marL="742950" lvl="1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endParaRPr lang="en-US" altLang="zh-CN" b="1" dirty="0">
              <a:solidFill>
                <a:prstClr val="black"/>
              </a:solidFill>
              <a:latin typeface="Arial" charset="0"/>
              <a:ea typeface="宋体" pitchFamily="2" charset="-122"/>
            </a:endParaRPr>
          </a:p>
          <a:p>
            <a:pPr marL="285750" indent="-285750" fontAlgn="base">
              <a:spcBef>
                <a:spcPct val="0"/>
              </a:spcBef>
              <a:spcAft>
                <a:spcPct val="0"/>
              </a:spcAft>
              <a:buFont typeface="Arial" panose="020B0604020202020204" pitchFamily="34" charset="0"/>
              <a:buChar char="•"/>
            </a:pPr>
            <a:r>
              <a:rPr lang="en-US" altLang="zh-CN" b="1" dirty="0">
                <a:solidFill>
                  <a:prstClr val="black"/>
                </a:solidFill>
                <a:latin typeface="Arial" charset="0"/>
                <a:ea typeface="宋体" pitchFamily="2" charset="-122"/>
              </a:rPr>
              <a:t>Pre-configured 3rd Party Tools Dashboard and query scripts</a:t>
            </a:r>
            <a:endParaRPr lang="en-US" altLang="zh-TW" sz="2000" b="1" dirty="0">
              <a:solidFill>
                <a:prstClr val="black"/>
              </a:solidFill>
              <a:latin typeface="Arial" charset="0"/>
              <a:ea typeface="宋体" pitchFamily="2" charset="-122"/>
            </a:endParaRPr>
          </a:p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4869935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208789E-1FC9-CE4B-B453-2AA144D753F5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2730002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6.png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4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26898" y="-9138"/>
            <a:ext cx="12198370" cy="6867137"/>
          </a:xfrm>
          <a:prstGeom prst="rect">
            <a:avLst/>
          </a:prstGeom>
        </p:spPr>
      </p:pic>
      <p:sp>
        <p:nvSpPr>
          <p:cNvPr id="11" name="Rectangle 10"/>
          <p:cNvSpPr/>
          <p:nvPr userDrawn="1"/>
        </p:nvSpPr>
        <p:spPr>
          <a:xfrm>
            <a:off x="-26898" y="-9137"/>
            <a:ext cx="12208243" cy="1864832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itle 1"/>
          <p:cNvSpPr>
            <a:spLocks noGrp="1"/>
          </p:cNvSpPr>
          <p:nvPr>
            <p:ph type="ctrTitle"/>
          </p:nvPr>
        </p:nvSpPr>
        <p:spPr>
          <a:xfrm>
            <a:off x="366522" y="2823498"/>
            <a:ext cx="11332718" cy="1514822"/>
          </a:xfrm>
          <a:prstGeom prst="rect">
            <a:avLst/>
          </a:prstGeom>
        </p:spPr>
        <p:txBody>
          <a:bodyPr>
            <a:normAutofit/>
          </a:bodyPr>
          <a:lstStyle>
            <a:lvl1pPr algn="l">
              <a:defRPr sz="3800" b="0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8" name="Subtitle 2"/>
          <p:cNvSpPr>
            <a:spLocks noGrp="1"/>
          </p:cNvSpPr>
          <p:nvPr>
            <p:ph type="subTitle" idx="1"/>
          </p:nvPr>
        </p:nvSpPr>
        <p:spPr>
          <a:xfrm>
            <a:off x="366522" y="4554181"/>
            <a:ext cx="4008788" cy="534185"/>
          </a:xfrm>
          <a:prstGeom prst="rect">
            <a:avLst/>
          </a:prstGeom>
        </p:spPr>
        <p:txBody>
          <a:bodyPr>
            <a:normAutofit/>
          </a:bodyPr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Arial" panose="020B0604020202020204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pic>
        <p:nvPicPr>
          <p:cNvPr id="9" name="Picture 8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6522" y="499222"/>
            <a:ext cx="3748642" cy="7806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7279208"/>
      </p:ext>
    </p:extLst>
  </p:cSld>
  <p:clrMapOvr>
    <a:masterClrMapping/>
  </p:clrMapOvr>
  <p:transition>
    <p:wipe dir="r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/>
          <p:cNvSpPr/>
          <p:nvPr userDrawn="1"/>
        </p:nvSpPr>
        <p:spPr>
          <a:xfrm>
            <a:off x="0" y="-1"/>
            <a:ext cx="12192000" cy="954741"/>
          </a:xfrm>
          <a:prstGeom prst="rect">
            <a:avLst/>
          </a:prstGeom>
          <a:blipFill>
            <a:blip r:embed="rId2"/>
            <a:stretch>
              <a:fillRect/>
            </a:stretch>
          </a:blip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9354819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0"/>
          </p:nvPr>
        </p:nvSpPr>
        <p:spPr>
          <a:xfrm>
            <a:off x="314961" y="1079174"/>
            <a:ext cx="11506200" cy="5170487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6" name="Picture 5">
            <a:extLst>
              <a:ext uri="{FF2B5EF4-FFF2-40B4-BE49-F238E27FC236}">
                <a16:creationId xmlns:a16="http://schemas.microsoft.com/office/drawing/2014/main" id="{55BD7D14-BA92-EC44-9398-2BDE32CCABD1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0159352" y="103816"/>
            <a:ext cx="1835122" cy="720000"/>
          </a:xfrm>
          <a:prstGeom prst="rect">
            <a:avLst/>
          </a:prstGeom>
        </p:spPr>
      </p:pic>
      <p:pic>
        <p:nvPicPr>
          <p:cNvPr id="17" name="Picture 12">
            <a:extLst>
              <a:ext uri="{FF2B5EF4-FFF2-40B4-BE49-F238E27FC236}">
                <a16:creationId xmlns:a16="http://schemas.microsoft.com/office/drawing/2014/main" id="{BE6A88F5-E883-EB49-A8EE-C6FA6172CC7B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tretch>
            <a:fillRect/>
          </a:stretch>
        </p:blipFill>
        <p:spPr>
          <a:xfrm>
            <a:off x="7725449" y="-658234"/>
            <a:ext cx="2301761" cy="230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32658620"/>
      </p:ext>
    </p:extLst>
  </p:cSld>
  <p:clrMapOvr>
    <a:masterClrMapping/>
  </p:clrMapOvr>
  <p:transition>
    <p:wipe dir="r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11480" y="1301190"/>
            <a:ext cx="560832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+mn-lt"/>
                <a:cs typeface="Arial" panose="020B0604020202020204" pitchFamily="34" charset="0"/>
              </a:defRPr>
            </a:lvl1pPr>
            <a:lvl2pPr>
              <a:defRPr b="0" i="0">
                <a:latin typeface="+mn-lt"/>
                <a:cs typeface="Arial" panose="020B0604020202020204" pitchFamily="34" charset="0"/>
              </a:defRPr>
            </a:lvl2pPr>
            <a:lvl3pPr>
              <a:defRPr b="0" i="0">
                <a:latin typeface="+mn-lt"/>
                <a:cs typeface="Arial" panose="020B0604020202020204" pitchFamily="34" charset="0"/>
              </a:defRPr>
            </a:lvl3pPr>
            <a:lvl4pPr>
              <a:defRPr b="0" i="0">
                <a:latin typeface="+mn-lt"/>
                <a:cs typeface="Arial" panose="020B0604020202020204" pitchFamily="34" charset="0"/>
              </a:defRPr>
            </a:lvl4pPr>
            <a:lvl5pPr>
              <a:defRPr b="0" i="0"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301190"/>
            <a:ext cx="5674360" cy="4817222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+mn-lt"/>
                <a:cs typeface="Arial" panose="020B0604020202020204" pitchFamily="34" charset="0"/>
              </a:defRPr>
            </a:lvl1pPr>
            <a:lvl2pPr>
              <a:defRPr b="0" i="0">
                <a:latin typeface="+mn-lt"/>
                <a:cs typeface="Arial" panose="020B0604020202020204" pitchFamily="34" charset="0"/>
              </a:defRPr>
            </a:lvl2pPr>
            <a:lvl3pPr>
              <a:defRPr b="0" i="0">
                <a:latin typeface="+mn-lt"/>
                <a:cs typeface="Arial" panose="020B0604020202020204" pitchFamily="34" charset="0"/>
              </a:defRPr>
            </a:lvl3pPr>
            <a:lvl4pPr>
              <a:defRPr b="0" i="0">
                <a:latin typeface="+mn-lt"/>
                <a:cs typeface="Arial" panose="020B0604020202020204" pitchFamily="34" charset="0"/>
              </a:defRPr>
            </a:lvl4pPr>
            <a:lvl5pPr>
              <a:defRPr b="0" i="0">
                <a:latin typeface="+mn-lt"/>
                <a:cs typeface="Arial" panose="020B0604020202020204" pitchFamily="34" charset="0"/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10"/>
          </p:nvPr>
        </p:nvSpPr>
        <p:spPr>
          <a:xfrm>
            <a:off x="72963" y="6489324"/>
            <a:ext cx="3601571" cy="365125"/>
          </a:xfrm>
          <a:prstGeom prst="rect">
            <a:avLst/>
          </a:prstGeom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>
                <a:solidFill>
                  <a:schemeClr val="tx1">
                    <a:alpha val="50000"/>
                  </a:schemeClr>
                </a:solidFill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 userDrawn="1"/>
        </p:nvSpPr>
        <p:spPr>
          <a:xfrm>
            <a:off x="411480" y="189286"/>
            <a:ext cx="10922149" cy="589616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b="0" i="0" dirty="0">
                <a:latin typeface="Arial" panose="020B0604020202020204" pitchFamily="34" charset="0"/>
                <a:cs typeface="Arial" panose="020B0604020202020204" pitchFamily="34" charset="0"/>
              </a:rPr>
              <a:t>Click to edit Master title style</a:t>
            </a:r>
          </a:p>
        </p:txBody>
      </p:sp>
      <p:pic>
        <p:nvPicPr>
          <p:cNvPr id="8" name="Picture 5">
            <a:extLst>
              <a:ext uri="{FF2B5EF4-FFF2-40B4-BE49-F238E27FC236}">
                <a16:creationId xmlns:a16="http://schemas.microsoft.com/office/drawing/2014/main" id="{C542BC0F-C6D1-F044-AC5E-A3B297B36AC0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10159352" y="103816"/>
            <a:ext cx="1835122" cy="720000"/>
          </a:xfrm>
          <a:prstGeom prst="rect">
            <a:avLst/>
          </a:prstGeom>
        </p:spPr>
      </p:pic>
      <p:pic>
        <p:nvPicPr>
          <p:cNvPr id="9" name="Picture 12">
            <a:extLst>
              <a:ext uri="{FF2B5EF4-FFF2-40B4-BE49-F238E27FC236}">
                <a16:creationId xmlns:a16="http://schemas.microsoft.com/office/drawing/2014/main" id="{51597C89-79E3-5C4F-B7F0-ED9DE3880179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7725449" y="-658234"/>
            <a:ext cx="2301761" cy="23017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77184672"/>
      </p:ext>
    </p:extLst>
  </p:cSld>
  <p:clrMapOvr>
    <a:masterClrMapping/>
  </p:clrMapOvr>
  <p:transition>
    <p:wipe dir="r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4" y="-9138"/>
            <a:ext cx="12198370" cy="6867137"/>
          </a:xfrm>
          <a:prstGeom prst="rect">
            <a:avLst/>
          </a:prstGeom>
        </p:spPr>
      </p:pic>
      <p:sp>
        <p:nvSpPr>
          <p:cNvPr id="9" name="Rectangle 8"/>
          <p:cNvSpPr/>
          <p:nvPr userDrawn="1"/>
        </p:nvSpPr>
        <p:spPr>
          <a:xfrm>
            <a:off x="-2" y="1062318"/>
            <a:ext cx="5495774" cy="1504951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s</a:t>
            </a:r>
          </a:p>
        </p:txBody>
      </p:sp>
      <p:pic>
        <p:nvPicPr>
          <p:cNvPr id="10" name="Picture 9"/>
          <p:cNvPicPr>
            <a:picLocks noChangeAspect="1"/>
          </p:cNvPicPr>
          <p:nvPr userDrawn="1"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6300" y="1423410"/>
            <a:ext cx="3810368" cy="79354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30477553"/>
      </p:ext>
    </p:extLst>
  </p:cSld>
  <p:clrMapOvr>
    <a:masterClrMapping/>
  </p:clrMapOvr>
  <p:transition>
    <p:wipe dir="r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3.pn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emf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jp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 userDrawn="1"/>
        </p:nvSpPr>
        <p:spPr>
          <a:xfrm>
            <a:off x="-20171" y="0"/>
            <a:ext cx="12192000" cy="968188"/>
          </a:xfrm>
          <a:prstGeom prst="rect">
            <a:avLst/>
          </a:prstGeom>
          <a:blipFill>
            <a:blip r:embed="rId6"/>
            <a:stretch>
              <a:fillRect/>
            </a:stretch>
          </a:blip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8" name="Rectangle 17"/>
          <p:cNvSpPr/>
          <p:nvPr userDrawn="1"/>
        </p:nvSpPr>
        <p:spPr>
          <a:xfrm>
            <a:off x="1" y="6479195"/>
            <a:ext cx="12212170" cy="396296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/>
              <a:t> </a:t>
            </a:r>
          </a:p>
        </p:txBody>
      </p:sp>
      <p:sp>
        <p:nvSpPr>
          <p:cNvPr id="19" name="Date Placeholder 3"/>
          <p:cNvSpPr>
            <a:spLocks noGrp="1"/>
          </p:cNvSpPr>
          <p:nvPr>
            <p:ph type="dt" sz="half" idx="2"/>
          </p:nvPr>
        </p:nvSpPr>
        <p:spPr>
          <a:xfrm>
            <a:off x="72963" y="6489324"/>
            <a:ext cx="1638997" cy="365125"/>
          </a:xfrm>
          <a:prstGeom prst="rect">
            <a:avLst/>
          </a:prstGeom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  <p:sp>
        <p:nvSpPr>
          <p:cNvPr id="2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1568704" y="6504192"/>
            <a:ext cx="607358" cy="365125"/>
          </a:xfrm>
          <a:prstGeom prst="rect">
            <a:avLst/>
          </a:prstGeom>
          <a:ln>
            <a:noFill/>
          </a:ln>
        </p:spPr>
        <p:txBody>
          <a:bodyPr/>
          <a:lstStyle>
            <a:lvl1pPr>
              <a:defRPr sz="1200" b="0" i="0">
                <a:solidFill>
                  <a:schemeClr val="tx1">
                    <a:alpha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6C9CD605-947A-3C4E-98CB-B055F943FEBA}" type="slidenum">
              <a:rPr lang="en-US" smtClean="0"/>
              <a:pPr/>
              <a:t>‹#›</a:t>
            </a:fld>
            <a:endParaRPr lang="en-US" dirty="0"/>
          </a:p>
        </p:txBody>
      </p:sp>
      <p:pic>
        <p:nvPicPr>
          <p:cNvPr id="21" name="Picture 20"/>
          <p:cNvPicPr>
            <a:picLocks noChangeAspect="1"/>
          </p:cNvPicPr>
          <p:nvPr userDrawn="1"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27522" y="6521843"/>
            <a:ext cx="1494864" cy="311318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14961" y="197831"/>
            <a:ext cx="11506200" cy="53877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14961" y="1300480"/>
            <a:ext cx="11506200" cy="487648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pic>
        <p:nvPicPr>
          <p:cNvPr id="10" name="Shape 72"/>
          <p:cNvPicPr preferRelativeResize="0"/>
          <p:nvPr userDrawn="1"/>
        </p:nvPicPr>
        <p:blipFill rotWithShape="1">
          <a:blip r:embed="rId8" cstate="print">
            <a:alphaModFix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14961" y="6604615"/>
            <a:ext cx="2595599" cy="154799"/>
          </a:xfrm>
          <a:prstGeom prst="rect">
            <a:avLst/>
          </a:prstGeom>
          <a:noFill/>
          <a:ln>
            <a:noFill/>
          </a:ln>
        </p:spPr>
      </p:pic>
      <p:sp>
        <p:nvSpPr>
          <p:cNvPr id="4" name="Footer Placeholder 3"/>
          <p:cNvSpPr>
            <a:spLocks noGrp="1"/>
          </p:cNvSpPr>
          <p:nvPr>
            <p:ph type="ftr" sz="quarter" idx="3"/>
          </p:nvPr>
        </p:nvSpPr>
        <p:spPr>
          <a:xfrm>
            <a:off x="2062480" y="6521843"/>
            <a:ext cx="7340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0" i="0">
                <a:solidFill>
                  <a:schemeClr val="tx1">
                    <a:tint val="75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38055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4" r:id="rId4"/>
  </p:sldLayoutIdLst>
  <p:transition>
    <p:wipe dir="r"/>
  </p:transition>
  <p:hf hd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b="0" i="0" kern="1200">
          <a:solidFill>
            <a:schemeClr val="bg1"/>
          </a:solidFill>
          <a:latin typeface="+mn-lt"/>
          <a:ea typeface="+mj-ea"/>
          <a:cs typeface="Arial" panose="020B0604020202020204" pitchFamily="34" charset="0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charset="0"/>
        <a:buChar char="•"/>
        <a:defRPr sz="2800" b="0" i="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.AppleSystemUIFont" charset="-120"/>
        <a:buChar char="-"/>
        <a:defRPr sz="2400" b="0" i="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2000" b="0" i="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charset="0"/>
        <a:buChar char="•"/>
        <a:defRPr sz="1800" b="0" i="0" kern="1200">
          <a:solidFill>
            <a:schemeClr val="tx2"/>
          </a:solidFill>
          <a:latin typeface="+mn-lt"/>
          <a:ea typeface="+mn-ea"/>
          <a:cs typeface="Arial" panose="020B0604020202020204" pitchFamily="34" charset="0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ctrTitle"/>
          </p:nvPr>
        </p:nvSpPr>
        <p:spPr>
          <a:xfrm>
            <a:off x="366522" y="2671098"/>
            <a:ext cx="11332718" cy="2624802"/>
          </a:xfrm>
        </p:spPr>
        <p:txBody>
          <a:bodyPr>
            <a:noAutofit/>
          </a:bodyPr>
          <a:lstStyle/>
          <a:p>
            <a:r>
              <a:rPr lang="en-US" sz="3600" dirty="0" err="1"/>
              <a:t>DataLake</a:t>
            </a:r>
            <a:r>
              <a:rPr lang="en-US" sz="3600" dirty="0"/>
              <a:t> </a:t>
            </a:r>
            <a:r>
              <a:rPr lang="en-US" sz="3600" dirty="0" err="1"/>
              <a:t>AdminUI</a:t>
            </a:r>
            <a:br>
              <a:rPr lang="en-US" sz="3600" dirty="0"/>
            </a:br>
            <a:r>
              <a:rPr lang="en-US" sz="3600" dirty="0"/>
              <a:t>Architecture and Demo</a:t>
            </a:r>
            <a:br>
              <a:rPr lang="en-US" sz="3200" dirty="0"/>
            </a:br>
            <a:br>
              <a:rPr lang="en-US" sz="3200" dirty="0"/>
            </a:br>
            <a:r>
              <a:rPr lang="en-US" sz="1600" dirty="0" err="1"/>
              <a:t>Ekko</a:t>
            </a:r>
            <a:r>
              <a:rPr lang="en-US" sz="1600" dirty="0"/>
              <a:t> Chang (QCT) </a:t>
            </a:r>
            <a:br>
              <a:rPr lang="en-US" sz="1600" dirty="0"/>
            </a:br>
            <a:br>
              <a:rPr lang="en-US" sz="1600" dirty="0"/>
            </a:br>
            <a:r>
              <a:rPr lang="en-US" sz="1600" dirty="0"/>
              <a:t>Participation Team: China Mobile and QCT</a:t>
            </a:r>
            <a:br>
              <a:rPr lang="en-US" sz="1600" dirty="0"/>
            </a:br>
            <a:br>
              <a:rPr lang="en-US" sz="1600" dirty="0"/>
            </a:br>
            <a:br>
              <a:rPr lang="en-US" sz="1600" dirty="0"/>
            </a:br>
            <a:endParaRPr lang="en-US" sz="1600" dirty="0"/>
          </a:p>
        </p:txBody>
      </p:sp>
      <p:sp>
        <p:nvSpPr>
          <p:cNvPr id="5" name="Subtitle 2"/>
          <p:cNvSpPr>
            <a:spLocks noGrp="1"/>
          </p:cNvSpPr>
          <p:nvPr>
            <p:ph type="subTitle" idx="1"/>
          </p:nvPr>
        </p:nvSpPr>
        <p:spPr>
          <a:xfrm>
            <a:off x="4028487" y="5701414"/>
            <a:ext cx="4008788" cy="534185"/>
          </a:xfrm>
        </p:spPr>
        <p:txBody>
          <a:bodyPr/>
          <a:lstStyle>
            <a:lvl1pPr marL="0" indent="0" algn="l">
              <a:buNone/>
              <a:defRPr sz="1800" b="0" i="0">
                <a:solidFill>
                  <a:schemeClr val="bg1"/>
                </a:solidFill>
                <a:latin typeface="+mn-lt"/>
                <a:cs typeface="Helvetica Neue Ligh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algn="ctr"/>
            <a:r>
              <a:rPr lang="en-US" dirty="0"/>
              <a:t>May 22, 2019</a:t>
            </a:r>
          </a:p>
        </p:txBody>
      </p:sp>
    </p:spTree>
    <p:extLst>
      <p:ext uri="{BB962C8B-B14F-4D97-AF65-F5344CB8AC3E}">
        <p14:creationId xmlns:p14="http://schemas.microsoft.com/office/powerpoint/2010/main" val="1808266298"/>
      </p:ext>
    </p:extLst>
  </p:cSld>
  <p:clrMapOvr>
    <a:masterClrMapping/>
  </p:clrMapOvr>
  <p:transition>
    <p:wipe dir="r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編號版面配置區 1">
            <a:extLst>
              <a:ext uri="{FF2B5EF4-FFF2-40B4-BE49-F238E27FC236}">
                <a16:creationId xmlns:a16="http://schemas.microsoft.com/office/drawing/2014/main" id="{4C55A6AB-B581-BD48-A089-540440546C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2</a:t>
            </a:fld>
            <a:endParaRPr lang="en-US" dirty="0"/>
          </a:p>
        </p:txBody>
      </p:sp>
      <p:sp>
        <p:nvSpPr>
          <p:cNvPr id="3" name="標題 2">
            <a:extLst>
              <a:ext uri="{FF2B5EF4-FFF2-40B4-BE49-F238E27FC236}">
                <a16:creationId xmlns:a16="http://schemas.microsoft.com/office/drawing/2014/main" id="{210A15E0-5844-534C-8499-C3A2C36EFF2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kumimoji="1" lang="en-US" altLang="zh-TW" dirty="0"/>
              <a:t>Agenda</a:t>
            </a:r>
            <a:endParaRPr kumimoji="1" lang="zh-TW" altLang="en-US" dirty="0"/>
          </a:p>
        </p:txBody>
      </p:sp>
      <p:sp>
        <p:nvSpPr>
          <p:cNvPr id="4" name="文字版面配置區 3">
            <a:extLst>
              <a:ext uri="{FF2B5EF4-FFF2-40B4-BE49-F238E27FC236}">
                <a16:creationId xmlns:a16="http://schemas.microsoft.com/office/drawing/2014/main" id="{43D31A6C-B404-DD44-BF55-051CE17D9532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kumimoji="1" lang="en-US" altLang="zh-TW" dirty="0"/>
              <a:t>Admin UI Architecture</a:t>
            </a:r>
          </a:p>
          <a:p>
            <a:r>
              <a:rPr kumimoji="1" lang="en-US" altLang="zh-TW" dirty="0"/>
              <a:t>Admin UI Features</a:t>
            </a:r>
          </a:p>
          <a:p>
            <a:r>
              <a:rPr kumimoji="1" lang="en-US" altLang="zh-TW" dirty="0"/>
              <a:t>Demo</a:t>
            </a:r>
          </a:p>
          <a:p>
            <a:pPr lvl="1"/>
            <a:r>
              <a:rPr kumimoji="1" lang="en-US" altLang="zh-TW" dirty="0" err="1"/>
              <a:t>Todo</a:t>
            </a:r>
            <a:r>
              <a:rPr kumimoji="1" lang="en-US" altLang="zh-TW" dirty="0"/>
              <a:t>: 3rd Party Tools Configuration Implementation</a:t>
            </a:r>
          </a:p>
        </p:txBody>
      </p:sp>
    </p:spTree>
    <p:extLst>
      <p:ext uri="{BB962C8B-B14F-4D97-AF65-F5344CB8AC3E}">
        <p14:creationId xmlns:p14="http://schemas.microsoft.com/office/powerpoint/2010/main" val="3082203075"/>
      </p:ext>
    </p:extLst>
  </p:cSld>
  <p:clrMapOvr>
    <a:masterClrMapping/>
  </p:clrMapOvr>
  <p:transition>
    <p:wipe dir="r"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3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altLang="zh-TW" b="1" dirty="0"/>
              <a:t>Admin UI </a:t>
            </a:r>
            <a:r>
              <a:rPr kumimoji="1" lang="en-US" altLang="zh-TW" b="1" dirty="0"/>
              <a:t>Architecture</a:t>
            </a:r>
            <a:endParaRPr lang="en-US" dirty="0"/>
          </a:p>
        </p:txBody>
      </p:sp>
      <p:pic>
        <p:nvPicPr>
          <p:cNvPr id="49" name="內容版面配置區 5">
            <a:extLst>
              <a:ext uri="{FF2B5EF4-FFF2-40B4-BE49-F238E27FC236}">
                <a16:creationId xmlns:a16="http://schemas.microsoft.com/office/drawing/2014/main" id="{6FA574C1-5FE6-0F4D-BE0A-4F44D73C540B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4922" y="2496386"/>
            <a:ext cx="2418138" cy="1515476"/>
          </a:xfrm>
          <a:prstGeom prst="rect">
            <a:avLst/>
          </a:prstGeom>
        </p:spPr>
      </p:pic>
      <p:sp>
        <p:nvSpPr>
          <p:cNvPr id="50" name="文字方塊 49">
            <a:extLst>
              <a:ext uri="{FF2B5EF4-FFF2-40B4-BE49-F238E27FC236}">
                <a16:creationId xmlns:a16="http://schemas.microsoft.com/office/drawing/2014/main" id="{1E5A5F9C-DC4E-BB40-B2EB-31715AAD40C2}"/>
              </a:ext>
            </a:extLst>
          </p:cNvPr>
          <p:cNvSpPr txBox="1"/>
          <p:nvPr/>
        </p:nvSpPr>
        <p:spPr>
          <a:xfrm>
            <a:off x="930670" y="1661528"/>
            <a:ext cx="318664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TW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Frontend</a:t>
            </a:r>
          </a:p>
          <a:p>
            <a:pPr algn="ctr"/>
            <a:r>
              <a:rPr kumimoji="1" lang="en-US" altLang="zh-TW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(</a:t>
            </a:r>
            <a:r>
              <a:rPr kumimoji="1" lang="en-US" altLang="zh-TW" sz="2000" dirty="0">
                <a:solidFill>
                  <a:schemeClr val="accent4">
                    <a:lumMod val="10000"/>
                  </a:schemeClr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Bootstrap4 + Angular7)</a:t>
            </a:r>
            <a:endParaRPr kumimoji="1" lang="en-US" altLang="zh-TW" sz="2000" b="1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pic>
        <p:nvPicPr>
          <p:cNvPr id="52" name="圖片 51">
            <a:extLst>
              <a:ext uri="{FF2B5EF4-FFF2-40B4-BE49-F238E27FC236}">
                <a16:creationId xmlns:a16="http://schemas.microsoft.com/office/drawing/2014/main" id="{03CB39E4-CD45-1B47-8888-A353C56F18FD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27292" y="4138834"/>
            <a:ext cx="768000" cy="768000"/>
          </a:xfrm>
          <a:prstGeom prst="rect">
            <a:avLst/>
          </a:prstGeom>
        </p:spPr>
      </p:pic>
      <p:pic>
        <p:nvPicPr>
          <p:cNvPr id="54" name="圖片 53">
            <a:extLst>
              <a:ext uri="{FF2B5EF4-FFF2-40B4-BE49-F238E27FC236}">
                <a16:creationId xmlns:a16="http://schemas.microsoft.com/office/drawing/2014/main" id="{E3600267-CBE0-894C-A11A-FEC7F2F57FF2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57278" y="4086320"/>
            <a:ext cx="956904" cy="864000"/>
          </a:xfrm>
          <a:prstGeom prst="rect">
            <a:avLst/>
          </a:prstGeom>
        </p:spPr>
      </p:pic>
      <p:sp>
        <p:nvSpPr>
          <p:cNvPr id="55" name="文字方塊 54">
            <a:extLst>
              <a:ext uri="{FF2B5EF4-FFF2-40B4-BE49-F238E27FC236}">
                <a16:creationId xmlns:a16="http://schemas.microsoft.com/office/drawing/2014/main" id="{DC239D97-7F0A-CD4A-935C-30467B2BC1F1}"/>
              </a:ext>
            </a:extLst>
          </p:cNvPr>
          <p:cNvSpPr txBox="1"/>
          <p:nvPr/>
        </p:nvSpPr>
        <p:spPr>
          <a:xfrm>
            <a:off x="5510169" y="2393164"/>
            <a:ext cx="1565917" cy="3181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TW" sz="1467" b="1" dirty="0">
                <a:solidFill>
                  <a:srgbClr val="0070C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REST API</a:t>
            </a:r>
          </a:p>
        </p:txBody>
      </p:sp>
      <p:sp>
        <p:nvSpPr>
          <p:cNvPr id="56" name="文字方塊 55">
            <a:extLst>
              <a:ext uri="{FF2B5EF4-FFF2-40B4-BE49-F238E27FC236}">
                <a16:creationId xmlns:a16="http://schemas.microsoft.com/office/drawing/2014/main" id="{CD001957-F404-F540-AD2A-8E77C4353550}"/>
              </a:ext>
            </a:extLst>
          </p:cNvPr>
          <p:cNvSpPr txBox="1"/>
          <p:nvPr/>
        </p:nvSpPr>
        <p:spPr>
          <a:xfrm>
            <a:off x="8825213" y="5459223"/>
            <a:ext cx="2418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TW" sz="2000" b="1" dirty="0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Feeder</a:t>
            </a:r>
          </a:p>
        </p:txBody>
      </p:sp>
      <p:pic>
        <p:nvPicPr>
          <p:cNvPr id="57" name="圖片 56">
            <a:extLst>
              <a:ext uri="{FF2B5EF4-FFF2-40B4-BE49-F238E27FC236}">
                <a16:creationId xmlns:a16="http://schemas.microsoft.com/office/drawing/2014/main" id="{A57A13B5-F0C0-A847-8972-CD1B043322F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633078" y="2334813"/>
            <a:ext cx="2802411" cy="1751507"/>
          </a:xfrm>
          <a:prstGeom prst="rect">
            <a:avLst/>
          </a:prstGeom>
        </p:spPr>
      </p:pic>
      <p:sp>
        <p:nvSpPr>
          <p:cNvPr id="58" name="Rectangle 4">
            <a:extLst>
              <a:ext uri="{FF2B5EF4-FFF2-40B4-BE49-F238E27FC236}">
                <a16:creationId xmlns:a16="http://schemas.microsoft.com/office/drawing/2014/main" id="{04EF5B86-8E77-0243-95E9-240ECC25E124}"/>
              </a:ext>
            </a:extLst>
          </p:cNvPr>
          <p:cNvSpPr/>
          <p:nvPr/>
        </p:nvSpPr>
        <p:spPr>
          <a:xfrm>
            <a:off x="690768" y="1392438"/>
            <a:ext cx="3593980" cy="39147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文字方塊 38">
            <a:extLst>
              <a:ext uri="{FF2B5EF4-FFF2-40B4-BE49-F238E27FC236}">
                <a16:creationId xmlns:a16="http://schemas.microsoft.com/office/drawing/2014/main" id="{9B06C510-3766-DF46-B2BE-210A74337B4B}"/>
              </a:ext>
            </a:extLst>
          </p:cNvPr>
          <p:cNvSpPr txBox="1"/>
          <p:nvPr/>
        </p:nvSpPr>
        <p:spPr>
          <a:xfrm>
            <a:off x="1286222" y="5463699"/>
            <a:ext cx="2418139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zh-TW" sz="2000" b="1" dirty="0" err="1">
                <a:solidFill>
                  <a:sysClr val="windowText" lastClr="000000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AdminUI</a:t>
            </a:r>
            <a:endParaRPr kumimoji="1" lang="en-US" altLang="zh-TW" sz="2000" b="1" dirty="0">
              <a:solidFill>
                <a:sysClr val="windowText" lastClr="000000"/>
              </a:solidFill>
              <a:latin typeface="Calibri" panose="020F0502020204030204" pitchFamily="34" charset="0"/>
              <a:cs typeface="Calibri" panose="020F0502020204030204" pitchFamily="34" charset="0"/>
            </a:endParaRPr>
          </a:p>
        </p:txBody>
      </p:sp>
      <p:cxnSp>
        <p:nvCxnSpPr>
          <p:cNvPr id="60" name="直線箭頭接點 59">
            <a:extLst>
              <a:ext uri="{FF2B5EF4-FFF2-40B4-BE49-F238E27FC236}">
                <a16:creationId xmlns:a16="http://schemas.microsoft.com/office/drawing/2014/main" id="{0BFB5F48-A59D-3A47-8EA0-74A30EFBBB8A}"/>
              </a:ext>
            </a:extLst>
          </p:cNvPr>
          <p:cNvCxnSpPr>
            <a:cxnSpLocks/>
          </p:cNvCxnSpPr>
          <p:nvPr/>
        </p:nvCxnSpPr>
        <p:spPr bwMode="auto">
          <a:xfrm>
            <a:off x="4393871" y="2701776"/>
            <a:ext cx="3783499" cy="0"/>
          </a:xfrm>
          <a:prstGeom prst="straightConnector1">
            <a:avLst/>
          </a:prstGeom>
          <a:ln w="38100">
            <a:solidFill>
              <a:schemeClr val="accent1"/>
            </a:solidFill>
            <a:headEnd type="triangle"/>
            <a:tailEnd type="triangle"/>
          </a:ln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graphicFrame>
        <p:nvGraphicFramePr>
          <p:cNvPr id="61" name="表格 60">
            <a:extLst>
              <a:ext uri="{FF2B5EF4-FFF2-40B4-BE49-F238E27FC236}">
                <a16:creationId xmlns:a16="http://schemas.microsoft.com/office/drawing/2014/main" id="{BDAEC005-7032-684F-816A-9AC66E423D6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5711443"/>
              </p:ext>
            </p:extLst>
          </p:nvPr>
        </p:nvGraphicFramePr>
        <p:xfrm>
          <a:off x="4701353" y="2955780"/>
          <a:ext cx="3349797" cy="1828800"/>
        </p:xfrm>
        <a:graphic>
          <a:graphicData uri="http://schemas.openxmlformats.org/drawingml/2006/table">
            <a:tbl>
              <a:tblPr firstRow="1" bandRow="1">
                <a:tableStyleId>{72833802-FEF1-4C79-8D5D-14CF1EAF98D9}</a:tableStyleId>
              </a:tblPr>
              <a:tblGrid>
                <a:gridCol w="901059">
                  <a:extLst>
                    <a:ext uri="{9D8B030D-6E8A-4147-A177-3AD203B41FA5}">
                      <a16:colId xmlns:a16="http://schemas.microsoft.com/office/drawing/2014/main" val="1491339466"/>
                    </a:ext>
                  </a:extLst>
                </a:gridCol>
                <a:gridCol w="1154310">
                  <a:extLst>
                    <a:ext uri="{9D8B030D-6E8A-4147-A177-3AD203B41FA5}">
                      <a16:colId xmlns:a16="http://schemas.microsoft.com/office/drawing/2014/main" val="1462719498"/>
                    </a:ext>
                  </a:extLst>
                </a:gridCol>
                <a:gridCol w="1294428">
                  <a:extLst>
                    <a:ext uri="{9D8B030D-6E8A-4147-A177-3AD203B41FA5}">
                      <a16:colId xmlns:a16="http://schemas.microsoft.com/office/drawing/2014/main" val="914210321"/>
                    </a:ext>
                  </a:extLst>
                </a:gridCol>
              </a:tblGrid>
              <a:tr h="231006">
                <a:tc>
                  <a:txBody>
                    <a:bodyPr/>
                    <a:lstStyle/>
                    <a:p>
                      <a:pPr algn="l"/>
                      <a:r>
                        <a:rPr lang="en-US" altLang="zh-TW" sz="1400" b="0" i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API Prefix</a:t>
                      </a:r>
                      <a:endParaRPr lang="zh-TW" alt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893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altLang="zh-TW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</a:t>
                      </a:r>
                      <a:r>
                        <a:rPr lang="en-US" altLang="zh-TW" sz="14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datalake</a:t>
                      </a:r>
                      <a:r>
                        <a:rPr lang="en-US" altLang="zh-TW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/v1/</a:t>
                      </a:r>
                      <a:endParaRPr lang="zh-TW" altLang="en-US" sz="1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16645047"/>
                  </a:ext>
                </a:extLst>
              </a:tr>
              <a:tr h="149230">
                <a:tc>
                  <a:txBody>
                    <a:bodyPr/>
                    <a:lstStyle/>
                    <a:p>
                      <a:pPr algn="l"/>
                      <a:r>
                        <a:rPr lang="en-US" altLang="zh-TW" sz="1400" b="0" i="0" kern="1200" dirty="0">
                          <a:solidFill>
                            <a:schemeClr val="bg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Header</a:t>
                      </a:r>
                      <a:endParaRPr lang="zh-TW" alt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893"/>
                    </a:solidFill>
                  </a:tcPr>
                </a:tc>
                <a:tc gridSpan="2">
                  <a:txBody>
                    <a:bodyPr/>
                    <a:lstStyle/>
                    <a:p>
                      <a:r>
                        <a:rPr lang="en-US" altLang="zh-TW" sz="14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Content-Type: application/</a:t>
                      </a:r>
                      <a:r>
                        <a:rPr lang="en-US" altLang="zh-TW" sz="1400" b="0" i="0" kern="1200" dirty="0" err="1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json</a:t>
                      </a:r>
                      <a:endParaRPr lang="zh-TW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zh-TW" alt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853496084"/>
                  </a:ext>
                </a:extLst>
              </a:tr>
              <a:tr h="0">
                <a:tc rowSpan="4">
                  <a:txBody>
                    <a:bodyPr/>
                    <a:lstStyle/>
                    <a:p>
                      <a:pPr algn="l"/>
                      <a:r>
                        <a:rPr lang="en-US" altLang="zh-TW" sz="1400" dirty="0">
                          <a:solidFill>
                            <a:schemeClr val="bg1"/>
                          </a:solidFill>
                        </a:rPr>
                        <a:t>Method</a:t>
                      </a:r>
                      <a:endParaRPr lang="zh-TW" altLang="en-US" sz="1400" dirty="0">
                        <a:solidFill>
                          <a:schemeClr val="bg1"/>
                        </a:solidFill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9893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/>
                        <a:t>GET</a:t>
                      </a:r>
                      <a:endParaRPr lang="zh-TW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/>
                        <a:t>List Data</a:t>
                      </a:r>
                      <a:endParaRPr lang="zh-TW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2522984052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/>
                        <a:t>POST</a:t>
                      </a:r>
                      <a:endParaRPr lang="zh-TW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/>
                        <a:t>Add Data</a:t>
                      </a:r>
                      <a:endParaRPr lang="zh-TW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575171556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/>
                        <a:t>PUT</a:t>
                      </a:r>
                      <a:endParaRPr lang="zh-TW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/>
                        <a:t>Update Data</a:t>
                      </a:r>
                      <a:endParaRPr lang="zh-TW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39554675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endParaRPr lang="zh-TW" altLang="en-US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/>
                        <a:t>DELETE</a:t>
                      </a:r>
                      <a:endParaRPr lang="zh-TW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TW" sz="1400" dirty="0"/>
                        <a:t>Delete Data</a:t>
                      </a:r>
                      <a:endParaRPr lang="zh-TW" altLang="en-US" sz="1400" dirty="0"/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830528963"/>
                  </a:ext>
                </a:extLst>
              </a:tr>
            </a:tbl>
          </a:graphicData>
        </a:graphic>
      </p:graphicFrame>
      <p:sp>
        <p:nvSpPr>
          <p:cNvPr id="16" name="Rectangle 4">
            <a:extLst>
              <a:ext uri="{FF2B5EF4-FFF2-40B4-BE49-F238E27FC236}">
                <a16:creationId xmlns:a16="http://schemas.microsoft.com/office/drawing/2014/main" id="{2490F17F-7C99-B741-B69C-B3D3F91109F3}"/>
              </a:ext>
            </a:extLst>
          </p:cNvPr>
          <p:cNvSpPr/>
          <p:nvPr/>
        </p:nvSpPr>
        <p:spPr>
          <a:xfrm>
            <a:off x="8362940" y="1398777"/>
            <a:ext cx="3119332" cy="3914712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185240"/>
      </p:ext>
    </p:extLst>
  </p:cSld>
  <p:clrMapOvr>
    <a:masterClrMapping/>
  </p:clrMapOvr>
  <p:transition>
    <p:wipe dir="r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4" name="肘形接點 23">
            <a:extLst>
              <a:ext uri="{FF2B5EF4-FFF2-40B4-BE49-F238E27FC236}">
                <a16:creationId xmlns:a16="http://schemas.microsoft.com/office/drawing/2014/main" id="{6F7FB26E-181F-AD43-A5FD-DD25021BC15D}"/>
              </a:ext>
            </a:extLst>
          </p:cNvPr>
          <p:cNvCxnSpPr>
            <a:cxnSpLocks/>
          </p:cNvCxnSpPr>
          <p:nvPr/>
        </p:nvCxnSpPr>
        <p:spPr>
          <a:xfrm rot="10800000">
            <a:off x="1356853" y="1626164"/>
            <a:ext cx="707917" cy="645741"/>
          </a:xfrm>
          <a:prstGeom prst="bentConnector3">
            <a:avLst>
              <a:gd name="adj1" fmla="val 113839"/>
            </a:avLst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4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Admin UI Features</a:t>
            </a:r>
            <a:endParaRPr lang="en-US" dirty="0"/>
          </a:p>
        </p:txBody>
      </p:sp>
      <p:grpSp>
        <p:nvGrpSpPr>
          <p:cNvPr id="19" name="群組 18">
            <a:extLst>
              <a:ext uri="{FF2B5EF4-FFF2-40B4-BE49-F238E27FC236}">
                <a16:creationId xmlns:a16="http://schemas.microsoft.com/office/drawing/2014/main" id="{78BE22C5-06A0-734F-B257-B994D62E39A5}"/>
              </a:ext>
            </a:extLst>
          </p:cNvPr>
          <p:cNvGrpSpPr/>
          <p:nvPr/>
        </p:nvGrpSpPr>
        <p:grpSpPr>
          <a:xfrm>
            <a:off x="1497608" y="2090175"/>
            <a:ext cx="2210503" cy="1244849"/>
            <a:chOff x="1195706" y="2090023"/>
            <a:chExt cx="2311287" cy="1244849"/>
          </a:xfrm>
        </p:grpSpPr>
        <p:sp>
          <p:nvSpPr>
            <p:cNvPr id="10" name="Rectangle 4">
              <a:extLst>
                <a:ext uri="{FF2B5EF4-FFF2-40B4-BE49-F238E27FC236}">
                  <a16:creationId xmlns:a16="http://schemas.microsoft.com/office/drawing/2014/main" id="{60515568-F424-314E-A6D4-DBA30671CC6D}"/>
                </a:ext>
              </a:extLst>
            </p:cNvPr>
            <p:cNvSpPr/>
            <p:nvPr/>
          </p:nvSpPr>
          <p:spPr bwMode="auto">
            <a:xfrm>
              <a:off x="1195707" y="2090023"/>
              <a:ext cx="2311286" cy="336401"/>
            </a:xfrm>
            <a:prstGeom prst="rect">
              <a:avLst/>
            </a:prstGeom>
            <a:solidFill>
              <a:srgbClr val="009893"/>
            </a:solidFill>
            <a:ln w="9525" cap="flat" cmpd="sng" algn="ctr">
              <a:solidFill>
                <a:srgbClr val="0098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TW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Feeder Operation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17" name="Rectangle 4">
              <a:extLst>
                <a:ext uri="{FF2B5EF4-FFF2-40B4-BE49-F238E27FC236}">
                  <a16:creationId xmlns:a16="http://schemas.microsoft.com/office/drawing/2014/main" id="{6B0EB94E-E57D-AB46-88BF-90E5869C9AAE}"/>
                </a:ext>
              </a:extLst>
            </p:cNvPr>
            <p:cNvSpPr/>
            <p:nvPr/>
          </p:nvSpPr>
          <p:spPr bwMode="auto">
            <a:xfrm>
              <a:off x="1195706" y="2426424"/>
              <a:ext cx="2311286" cy="908448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</a:pPr>
              <a:r>
                <a:rPr kumimoji="0" lang="en-US" altLang="zh-TW" sz="1400" b="0" i="0" u="none" strike="noStrike" cap="none" normalizeH="0" baseline="0" dirty="0">
                  <a:ln>
                    <a:noFill/>
                  </a:ln>
                  <a:effectLst/>
                  <a:latin typeface="Arial" charset="0"/>
                </a:rPr>
                <a:t>Start</a:t>
              </a:r>
            </a:p>
            <a:p>
              <a:pPr marL="342900" marR="0" indent="-34290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</a:pPr>
              <a:r>
                <a:rPr lang="en-US" sz="1400" dirty="0">
                  <a:latin typeface="Arial" charset="0"/>
                </a:rPr>
                <a:t>Stop</a:t>
              </a:r>
            </a:p>
            <a:p>
              <a:pPr marL="342900" marR="0" indent="-34290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</a:pPr>
              <a:r>
                <a:rPr kumimoji="0" lang="en-US" sz="1400" b="0" i="0" u="none" strike="noStrike" cap="none" normalizeH="0" baseline="0" dirty="0">
                  <a:ln>
                    <a:noFill/>
                  </a:ln>
                  <a:effectLst/>
                  <a:latin typeface="Arial" charset="0"/>
                </a:rPr>
                <a:t>Status</a:t>
              </a:r>
            </a:p>
          </p:txBody>
        </p:sp>
      </p:grpSp>
      <p:sp>
        <p:nvSpPr>
          <p:cNvPr id="11" name="Rectangle 4">
            <a:extLst>
              <a:ext uri="{FF2B5EF4-FFF2-40B4-BE49-F238E27FC236}">
                <a16:creationId xmlns:a16="http://schemas.microsoft.com/office/drawing/2014/main" id="{3A50A8A5-8F91-4143-9C54-52D4E47F0FE3}"/>
              </a:ext>
            </a:extLst>
          </p:cNvPr>
          <p:cNvSpPr/>
          <p:nvPr/>
        </p:nvSpPr>
        <p:spPr bwMode="auto">
          <a:xfrm>
            <a:off x="4669536" y="2090293"/>
            <a:ext cx="2210503" cy="336401"/>
          </a:xfrm>
          <a:prstGeom prst="rect">
            <a:avLst/>
          </a:prstGeom>
          <a:solidFill>
            <a:srgbClr val="009893"/>
          </a:solidFill>
          <a:ln w="9525" cap="flat" cmpd="sng" algn="ctr">
            <a:solidFill>
              <a:srgbClr val="009893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Feeder Settings</a:t>
            </a:r>
            <a:endParaRPr kumimoji="0" lang="en-US" sz="16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  <p:grpSp>
        <p:nvGrpSpPr>
          <p:cNvPr id="22" name="群組 21">
            <a:extLst>
              <a:ext uri="{FF2B5EF4-FFF2-40B4-BE49-F238E27FC236}">
                <a16:creationId xmlns:a16="http://schemas.microsoft.com/office/drawing/2014/main" id="{24428400-B5DB-1149-848E-5B08711D214F}"/>
              </a:ext>
            </a:extLst>
          </p:cNvPr>
          <p:cNvGrpSpPr/>
          <p:nvPr/>
        </p:nvGrpSpPr>
        <p:grpSpPr>
          <a:xfrm>
            <a:off x="7985291" y="2080953"/>
            <a:ext cx="2869497" cy="1095590"/>
            <a:chOff x="7271180" y="2239281"/>
            <a:chExt cx="3647832" cy="1095590"/>
          </a:xfrm>
        </p:grpSpPr>
        <p:sp>
          <p:nvSpPr>
            <p:cNvPr id="12" name="Rectangle 4">
              <a:extLst>
                <a:ext uri="{FF2B5EF4-FFF2-40B4-BE49-F238E27FC236}">
                  <a16:creationId xmlns:a16="http://schemas.microsoft.com/office/drawing/2014/main" id="{BD5DC74F-1C62-EC44-B976-84785A804624}"/>
                </a:ext>
              </a:extLst>
            </p:cNvPr>
            <p:cNvSpPr/>
            <p:nvPr/>
          </p:nvSpPr>
          <p:spPr bwMode="auto">
            <a:xfrm>
              <a:off x="7271182" y="2239281"/>
              <a:ext cx="3647830" cy="336401"/>
            </a:xfrm>
            <a:prstGeom prst="rect">
              <a:avLst/>
            </a:prstGeom>
            <a:solidFill>
              <a:srgbClr val="009893"/>
            </a:solidFill>
            <a:ln w="9525" cap="flat" cmpd="sng" algn="ctr">
              <a:solidFill>
                <a:srgbClr val="0098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TW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Pre-configured 3</a:t>
              </a:r>
              <a:r>
                <a:rPr kumimoji="0" lang="en-US" altLang="zh-TW" sz="1600" b="0" i="0" u="none" strike="noStrike" cap="none" normalizeH="0" baseline="3000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rd</a:t>
              </a:r>
              <a:r>
                <a:rPr kumimoji="0" lang="en-US" altLang="zh-TW" sz="16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 Party tools</a:t>
              </a:r>
              <a:endParaRPr kumimoji="0" lang="en-US" sz="16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21" name="Rectangle 4">
              <a:extLst>
                <a:ext uri="{FF2B5EF4-FFF2-40B4-BE49-F238E27FC236}">
                  <a16:creationId xmlns:a16="http://schemas.microsoft.com/office/drawing/2014/main" id="{42206EB4-BB7A-E04A-8DEC-2D6F23E0760C}"/>
                </a:ext>
              </a:extLst>
            </p:cNvPr>
            <p:cNvSpPr/>
            <p:nvPr/>
          </p:nvSpPr>
          <p:spPr bwMode="auto">
            <a:xfrm>
              <a:off x="7271180" y="2575682"/>
              <a:ext cx="3647830" cy="759189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</a:pPr>
              <a:r>
                <a:rPr kumimoji="0" lang="en-US" sz="1400" b="0" i="0" u="none" strike="noStrike" cap="none" normalizeH="0" baseline="0" dirty="0">
                  <a:ln>
                    <a:noFill/>
                  </a:ln>
                  <a:effectLst/>
                  <a:latin typeface="Arial" charset="0"/>
                </a:rPr>
                <a:t>Dashboard templates</a:t>
              </a:r>
            </a:p>
            <a:p>
              <a:pPr marL="342900" marR="0" indent="-34290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</a:pPr>
              <a:r>
                <a:rPr lang="en-US" sz="1400" dirty="0">
                  <a:latin typeface="Arial" charset="0"/>
                </a:rPr>
                <a:t>Query Scripts</a:t>
              </a:r>
              <a:endParaRPr kumimoji="0" lang="en-US" sz="1400" b="0" i="0" u="none" strike="noStrike" cap="none" normalizeH="0" baseline="0" dirty="0">
                <a:ln>
                  <a:noFill/>
                </a:ln>
                <a:effectLst/>
                <a:latin typeface="Arial" charset="0"/>
              </a:endParaRPr>
            </a:p>
          </p:txBody>
        </p:sp>
      </p:grpSp>
      <p:cxnSp>
        <p:nvCxnSpPr>
          <p:cNvPr id="31" name="肘形接點 30">
            <a:extLst>
              <a:ext uri="{FF2B5EF4-FFF2-40B4-BE49-F238E27FC236}">
                <a16:creationId xmlns:a16="http://schemas.microsoft.com/office/drawing/2014/main" id="{A294A417-9C02-F443-9C5C-7E083BB1DD9B}"/>
              </a:ext>
            </a:extLst>
          </p:cNvPr>
          <p:cNvCxnSpPr>
            <a:cxnSpLocks/>
            <a:stCxn id="12" idx="1"/>
          </p:cNvCxnSpPr>
          <p:nvPr/>
        </p:nvCxnSpPr>
        <p:spPr>
          <a:xfrm rot="10800000">
            <a:off x="3858023" y="1635446"/>
            <a:ext cx="4127270" cy="613708"/>
          </a:xfrm>
          <a:prstGeom prst="bentConnector3">
            <a:avLst>
              <a:gd name="adj1" fmla="val 5114"/>
            </a:avLst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grpSp>
        <p:nvGrpSpPr>
          <p:cNvPr id="39" name="群組 38">
            <a:extLst>
              <a:ext uri="{FF2B5EF4-FFF2-40B4-BE49-F238E27FC236}">
                <a16:creationId xmlns:a16="http://schemas.microsoft.com/office/drawing/2014/main" id="{4A51B90C-C8FF-8E46-BB64-F54A9EA2C126}"/>
              </a:ext>
            </a:extLst>
          </p:cNvPr>
          <p:cNvGrpSpPr/>
          <p:nvPr/>
        </p:nvGrpSpPr>
        <p:grpSpPr>
          <a:xfrm>
            <a:off x="5867030" y="3751262"/>
            <a:ext cx="3177587" cy="2375982"/>
            <a:chOff x="4640995" y="3694987"/>
            <a:chExt cx="3177587" cy="2375982"/>
          </a:xfrm>
        </p:grpSpPr>
        <p:sp>
          <p:nvSpPr>
            <p:cNvPr id="18" name="Rectangle 4">
              <a:extLst>
                <a:ext uri="{FF2B5EF4-FFF2-40B4-BE49-F238E27FC236}">
                  <a16:creationId xmlns:a16="http://schemas.microsoft.com/office/drawing/2014/main" id="{2863F19B-0C96-5246-A0D9-C4453745071B}"/>
                </a:ext>
              </a:extLst>
            </p:cNvPr>
            <p:cNvSpPr/>
            <p:nvPr/>
          </p:nvSpPr>
          <p:spPr bwMode="auto">
            <a:xfrm>
              <a:off x="4640995" y="4031388"/>
              <a:ext cx="3177587" cy="203958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</a:pPr>
              <a:r>
                <a:rPr lang="en-US" sz="1400" dirty="0">
                  <a:latin typeface="Arial" charset="0"/>
                </a:rPr>
                <a:t>Enable/Disable</a:t>
              </a:r>
            </a:p>
            <a:p>
              <a:pPr marL="342900" marR="0" indent="-34290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</a:pPr>
              <a:r>
                <a:rPr kumimoji="0" lang="en-US" sz="1400" b="0" i="0" u="none" strike="noStrike" cap="none" normalizeH="0" baseline="0" dirty="0">
                  <a:ln>
                    <a:noFill/>
                  </a:ln>
                  <a:effectLst/>
                  <a:latin typeface="Arial" charset="0"/>
                </a:rPr>
                <a:t>Which </a:t>
              </a:r>
              <a:r>
                <a:rPr kumimoji="0" lang="en-US" sz="1400" b="0" i="0" u="none" strike="noStrike" cap="none" normalizeH="0" baseline="0" dirty="0" err="1">
                  <a:ln>
                    <a:noFill/>
                  </a:ln>
                  <a:effectLst/>
                  <a:latin typeface="Arial" charset="0"/>
                </a:rPr>
                <a:t>Dbs</a:t>
              </a:r>
              <a:r>
                <a:rPr kumimoji="0" lang="en-US" sz="1400" b="0" i="0" u="none" strike="noStrike" cap="none" normalizeH="0" baseline="0" dirty="0">
                  <a:ln>
                    <a:noFill/>
                  </a:ln>
                  <a:effectLst/>
                  <a:latin typeface="Arial" charset="0"/>
                </a:rPr>
                <a:t> to Store the Data</a:t>
              </a:r>
            </a:p>
            <a:p>
              <a:pPr marL="342900" marR="0" indent="-34290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</a:pPr>
              <a:r>
                <a:rPr lang="en-US" sz="1400" dirty="0">
                  <a:latin typeface="Arial" charset="0"/>
                </a:rPr>
                <a:t>Authentication Key</a:t>
              </a:r>
            </a:p>
            <a:p>
              <a:pPr marL="342900" marR="0" indent="-34290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</a:pPr>
              <a:r>
                <a:rPr kumimoji="0" lang="en-US" sz="1400" b="0" i="0" u="none" strike="noStrike" cap="none" normalizeH="0" baseline="0" dirty="0">
                  <a:ln>
                    <a:noFill/>
                  </a:ln>
                  <a:effectLst/>
                  <a:latin typeface="Arial" charset="0"/>
                </a:rPr>
                <a:t>ID Extraction</a:t>
              </a:r>
            </a:p>
            <a:p>
              <a:pPr marL="342900" marR="0" indent="-34290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</a:pPr>
              <a:r>
                <a:rPr lang="en-US" sz="1400" dirty="0">
                  <a:latin typeface="Arial" charset="0"/>
                </a:rPr>
                <a:t>Data Format (JSON, XML)</a:t>
              </a:r>
            </a:p>
            <a:p>
              <a:pPr marL="342900" marR="0" indent="-34290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</a:pPr>
              <a:r>
                <a:rPr kumimoji="0" lang="en-US" sz="1400" b="0" i="0" u="none" strike="noStrike" cap="none" normalizeH="0" baseline="0" dirty="0">
                  <a:ln>
                    <a:noFill/>
                  </a:ln>
                  <a:effectLst/>
                  <a:latin typeface="Arial" charset="0"/>
                </a:rPr>
                <a:t>TTL</a:t>
              </a:r>
            </a:p>
            <a:p>
              <a:pPr marL="342900" marR="0" indent="-34290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</a:pPr>
              <a:r>
                <a:rPr lang="en-US" sz="1400" dirty="0">
                  <a:latin typeface="Arial" charset="0"/>
                </a:rPr>
                <a:t>Save Raw Data</a:t>
              </a:r>
            </a:p>
            <a:p>
              <a:pPr marL="342900" marR="0" indent="-34290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</a:pPr>
              <a:r>
                <a:rPr kumimoji="0" lang="en-US" sz="1400" b="0" i="0" u="none" strike="noStrike" cap="none" normalizeH="0" baseline="0" dirty="0">
                  <a:ln>
                    <a:noFill/>
                  </a:ln>
                  <a:effectLst/>
                  <a:latin typeface="Arial" charset="0"/>
                </a:rPr>
                <a:t>Correlate Cleared Message</a:t>
              </a:r>
            </a:p>
            <a:p>
              <a:pPr marL="342900" marR="0" indent="-34290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</a:pPr>
              <a:r>
                <a:rPr lang="en-US" sz="1400" dirty="0">
                  <a:latin typeface="Arial" charset="0"/>
                </a:rPr>
                <a:t>Default act configurations</a:t>
              </a:r>
              <a:endParaRPr kumimoji="0" lang="en-US" sz="1400" b="0" i="0" u="none" strike="noStrike" cap="none" normalizeH="0" baseline="0" dirty="0">
                <a:ln>
                  <a:noFill/>
                </a:ln>
                <a:effectLst/>
                <a:latin typeface="Arial" charset="0"/>
              </a:endParaRPr>
            </a:p>
          </p:txBody>
        </p:sp>
        <p:sp>
          <p:nvSpPr>
            <p:cNvPr id="38" name="Rectangle 4">
              <a:extLst>
                <a:ext uri="{FF2B5EF4-FFF2-40B4-BE49-F238E27FC236}">
                  <a16:creationId xmlns:a16="http://schemas.microsoft.com/office/drawing/2014/main" id="{3CB4F3DE-87E2-E445-91F1-20F8FB1CBE9F}"/>
                </a:ext>
              </a:extLst>
            </p:cNvPr>
            <p:cNvSpPr/>
            <p:nvPr/>
          </p:nvSpPr>
          <p:spPr bwMode="auto">
            <a:xfrm>
              <a:off x="4640995" y="3694987"/>
              <a:ext cx="3177587" cy="336401"/>
            </a:xfrm>
            <a:prstGeom prst="rect">
              <a:avLst/>
            </a:prstGeom>
            <a:solidFill>
              <a:srgbClr val="00BFB9"/>
            </a:solidFill>
            <a:ln w="9525" cap="flat" cmpd="sng" algn="ctr">
              <a:solidFill>
                <a:srgbClr val="0098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TW" sz="1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Topic Settings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</p:grpSp>
      <p:grpSp>
        <p:nvGrpSpPr>
          <p:cNvPr id="45" name="群組 44">
            <a:extLst>
              <a:ext uri="{FF2B5EF4-FFF2-40B4-BE49-F238E27FC236}">
                <a16:creationId xmlns:a16="http://schemas.microsoft.com/office/drawing/2014/main" id="{28311728-3099-764D-BEC6-38D897685849}"/>
              </a:ext>
            </a:extLst>
          </p:cNvPr>
          <p:cNvGrpSpPr/>
          <p:nvPr/>
        </p:nvGrpSpPr>
        <p:grpSpPr>
          <a:xfrm>
            <a:off x="3403977" y="3751262"/>
            <a:ext cx="2121545" cy="1557092"/>
            <a:chOff x="8962005" y="2728661"/>
            <a:chExt cx="2121545" cy="1557092"/>
          </a:xfrm>
        </p:grpSpPr>
        <p:sp>
          <p:nvSpPr>
            <p:cNvPr id="37" name="Rectangle 4">
              <a:extLst>
                <a:ext uri="{FF2B5EF4-FFF2-40B4-BE49-F238E27FC236}">
                  <a16:creationId xmlns:a16="http://schemas.microsoft.com/office/drawing/2014/main" id="{FC2648EB-1440-F645-8FF6-8221172B46A2}"/>
                </a:ext>
              </a:extLst>
            </p:cNvPr>
            <p:cNvSpPr/>
            <p:nvPr/>
          </p:nvSpPr>
          <p:spPr bwMode="auto">
            <a:xfrm>
              <a:off x="8962005" y="2728661"/>
              <a:ext cx="2121545" cy="336401"/>
            </a:xfrm>
            <a:prstGeom prst="rect">
              <a:avLst/>
            </a:prstGeom>
            <a:solidFill>
              <a:srgbClr val="00BFB9"/>
            </a:solidFill>
            <a:ln w="9525" cap="flat" cmpd="sng" algn="ctr">
              <a:solidFill>
                <a:srgbClr val="009893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0" marR="0" indent="0" algn="ct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zh-TW" sz="1400" b="0" i="0" u="none" strike="noStrike" cap="none" normalizeH="0" baseline="0" dirty="0">
                  <a:ln>
                    <a:noFill/>
                  </a:ln>
                  <a:solidFill>
                    <a:schemeClr val="bg1"/>
                  </a:solidFill>
                  <a:effectLst/>
                  <a:latin typeface="Arial" charset="0"/>
                </a:rPr>
                <a:t>Database Settings</a:t>
              </a:r>
              <a:endParaRPr kumimoji="0" lang="en-US" sz="14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endParaRPr>
            </a:p>
          </p:txBody>
        </p:sp>
        <p:sp>
          <p:nvSpPr>
            <p:cNvPr id="43" name="Rectangle 4">
              <a:extLst>
                <a:ext uri="{FF2B5EF4-FFF2-40B4-BE49-F238E27FC236}">
                  <a16:creationId xmlns:a16="http://schemas.microsoft.com/office/drawing/2014/main" id="{23C7669C-2499-4249-AEB7-52355538D94C}"/>
                </a:ext>
              </a:extLst>
            </p:cNvPr>
            <p:cNvSpPr/>
            <p:nvPr/>
          </p:nvSpPr>
          <p:spPr bwMode="auto">
            <a:xfrm>
              <a:off x="8962005" y="3065062"/>
              <a:ext cx="2121545" cy="1220691"/>
            </a:xfrm>
            <a:prstGeom prst="rect">
              <a:avLst/>
            </a:prstGeom>
            <a:solidFill>
              <a:schemeClr val="bg1"/>
            </a:solidFill>
            <a:ln w="9525" cap="flat" cmpd="sng" algn="ctr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numCol="1" rtlCol="0" anchor="ctr" anchorCtr="0" compatLnSpc="1">
              <a:prstTxWarp prst="textNoShape">
                <a:avLst/>
              </a:prstTxWarp>
            </a:bodyPr>
            <a:lstStyle/>
            <a:p>
              <a:pPr marL="342900" marR="0" indent="-34290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</a:pPr>
              <a:r>
                <a:rPr lang="en-US" sz="1400" dirty="0">
                  <a:latin typeface="Arial" charset="0"/>
                </a:rPr>
                <a:t>Database</a:t>
              </a:r>
            </a:p>
            <a:p>
              <a:pPr marL="342900" marR="0" indent="-34290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</a:pPr>
              <a:r>
                <a:rPr lang="en-US" sz="1400" dirty="0">
                  <a:latin typeface="Arial" charset="0"/>
                </a:rPr>
                <a:t>Host</a:t>
              </a:r>
            </a:p>
            <a:p>
              <a:pPr marL="342900" marR="0" indent="-34290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</a:pPr>
              <a:r>
                <a:rPr lang="en-US" sz="1400" dirty="0">
                  <a:latin typeface="Arial" charset="0"/>
                </a:rPr>
                <a:t>Port</a:t>
              </a:r>
            </a:p>
            <a:p>
              <a:pPr marL="342900" marR="0" indent="-34290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</a:pPr>
              <a:r>
                <a:rPr lang="en-US" sz="1400" dirty="0">
                  <a:latin typeface="Arial" charset="0"/>
                </a:rPr>
                <a:t>Authentication Key</a:t>
              </a:r>
            </a:p>
            <a:p>
              <a:pPr marL="342900" marR="0" indent="-342900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AutoNum type="arabicPeriod"/>
                <a:tabLst/>
              </a:pPr>
              <a:r>
                <a:rPr lang="en-US" sz="1400" dirty="0">
                  <a:latin typeface="Arial" charset="0"/>
                </a:rPr>
                <a:t>SSL</a:t>
              </a:r>
            </a:p>
          </p:txBody>
        </p:sp>
      </p:grpSp>
      <p:cxnSp>
        <p:nvCxnSpPr>
          <p:cNvPr id="55" name="肘形接點 54">
            <a:extLst>
              <a:ext uri="{FF2B5EF4-FFF2-40B4-BE49-F238E27FC236}">
                <a16:creationId xmlns:a16="http://schemas.microsoft.com/office/drawing/2014/main" id="{3762D827-57EF-7B46-A4BA-C594FD5B9731}"/>
              </a:ext>
            </a:extLst>
          </p:cNvPr>
          <p:cNvCxnSpPr>
            <a:cxnSpLocks/>
            <a:stCxn id="11" idx="1"/>
            <a:endCxn id="8" idx="1"/>
          </p:cNvCxnSpPr>
          <p:nvPr/>
        </p:nvCxnSpPr>
        <p:spPr>
          <a:xfrm rot="10800000">
            <a:off x="706568" y="1612636"/>
            <a:ext cx="3962969" cy="645859"/>
          </a:xfrm>
          <a:prstGeom prst="bentConnector3">
            <a:avLst>
              <a:gd name="adj1" fmla="val 6581"/>
            </a:avLst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59" name="肘形接點 58">
            <a:extLst>
              <a:ext uri="{FF2B5EF4-FFF2-40B4-BE49-F238E27FC236}">
                <a16:creationId xmlns:a16="http://schemas.microsoft.com/office/drawing/2014/main" id="{55119948-5D40-7940-A1B0-8E51C4D2DE88}"/>
              </a:ext>
            </a:extLst>
          </p:cNvPr>
          <p:cNvCxnSpPr>
            <a:cxnSpLocks/>
            <a:stCxn id="37" idx="0"/>
            <a:endCxn id="11" idx="2"/>
          </p:cNvCxnSpPr>
          <p:nvPr/>
        </p:nvCxnSpPr>
        <p:spPr>
          <a:xfrm rot="5400000" flipH="1" flipV="1">
            <a:off x="4457485" y="2433959"/>
            <a:ext cx="1324568" cy="1310038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64" name="肘形接點 63">
            <a:extLst>
              <a:ext uri="{FF2B5EF4-FFF2-40B4-BE49-F238E27FC236}">
                <a16:creationId xmlns:a16="http://schemas.microsoft.com/office/drawing/2014/main" id="{DB592A2B-12DE-9A45-AFCB-51141113510A}"/>
              </a:ext>
            </a:extLst>
          </p:cNvPr>
          <p:cNvCxnSpPr>
            <a:cxnSpLocks/>
            <a:stCxn id="38" idx="0"/>
            <a:endCxn id="11" idx="2"/>
          </p:cNvCxnSpPr>
          <p:nvPr/>
        </p:nvCxnSpPr>
        <p:spPr>
          <a:xfrm rot="16200000" flipV="1">
            <a:off x="5953022" y="2248460"/>
            <a:ext cx="1324568" cy="1681036"/>
          </a:xfrm>
          <a:prstGeom prst="bentConnector3">
            <a:avLst>
              <a:gd name="adj1" fmla="val 50000"/>
            </a:avLst>
          </a:prstGeom>
          <a:ln>
            <a:solidFill>
              <a:schemeClr val="tx1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Rectangle 4">
            <a:extLst>
              <a:ext uri="{FF2B5EF4-FFF2-40B4-BE49-F238E27FC236}">
                <a16:creationId xmlns:a16="http://schemas.microsoft.com/office/drawing/2014/main" id="{07759802-47BC-2D4F-9221-FFD7809E4D0C}"/>
              </a:ext>
            </a:extLst>
          </p:cNvPr>
          <p:cNvSpPr/>
          <p:nvPr/>
        </p:nvSpPr>
        <p:spPr bwMode="auto">
          <a:xfrm>
            <a:off x="706567" y="1444434"/>
            <a:ext cx="10313737" cy="336401"/>
          </a:xfrm>
          <a:prstGeom prst="rect">
            <a:avLst/>
          </a:prstGeom>
          <a:solidFill>
            <a:srgbClr val="006F8D"/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</a:bodyPr>
          <a:lstStyle/>
          <a:p>
            <a:pPr marL="0" marR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zh-TW" sz="2000" b="0" i="0" u="none" strike="noStrike" cap="none" normalizeH="0" baseline="0" dirty="0">
                <a:ln>
                  <a:noFill/>
                </a:ln>
                <a:solidFill>
                  <a:schemeClr val="bg1"/>
                </a:solidFill>
                <a:effectLst/>
                <a:latin typeface="Arial" charset="0"/>
              </a:rPr>
              <a:t>Admin UI</a:t>
            </a:r>
            <a:endParaRPr kumimoji="0" lang="en-US" sz="2000" b="0" i="0" u="none" strike="noStrike" cap="none" normalizeH="0" baseline="0" dirty="0">
              <a:ln>
                <a:noFill/>
              </a:ln>
              <a:solidFill>
                <a:schemeClr val="bg1"/>
              </a:solidFill>
              <a:effectLst/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17515014"/>
      </p:ext>
    </p:extLst>
  </p:cSld>
  <p:clrMapOvr>
    <a:masterClrMapping/>
  </p:clrMapOvr>
  <p:transition>
    <p:wipe dir="r"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Number Placeholder 1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6C9CD605-947A-3C4E-98CB-B055F943FEBA}" type="slidenum">
              <a:rPr lang="en-US" smtClean="0"/>
              <a:pPr/>
              <a:t>5</a:t>
            </a:fld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/>
              <a:t>Thank You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1927048" y="2908084"/>
            <a:ext cx="712879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000" b="1" dirty="0"/>
              <a:t>Demo</a:t>
            </a:r>
            <a:endParaRPr lang="en-US" b="1" dirty="0"/>
          </a:p>
        </p:txBody>
      </p:sp>
    </p:spTree>
    <p:extLst>
      <p:ext uri="{BB962C8B-B14F-4D97-AF65-F5344CB8AC3E}">
        <p14:creationId xmlns:p14="http://schemas.microsoft.com/office/powerpoint/2010/main" val="1528989650"/>
      </p:ext>
    </p:extLst>
  </p:cSld>
  <p:clrMapOvr>
    <a:masterClrMapping/>
  </p:clrMapOvr>
  <p:transition>
    <p:wipe dir="r"/>
  </p:transition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NAP_powerpoint_presentation_v1" id="{DB83975D-0410-E24B-B943-5F1FFD2693BC}" vid="{26E034CB-823C-6A4E-B815-6D6A1245F6FC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ONAP_powerpoint_presentation_v1</Template>
  <TotalTime>8344</TotalTime>
  <Words>157</Words>
  <Application>Microsoft Macintosh PowerPoint</Application>
  <PresentationFormat>寬螢幕</PresentationFormat>
  <Paragraphs>72</Paragraphs>
  <Slides>5</Slides>
  <Notes>5</Notes>
  <HiddenSlides>0</HiddenSlides>
  <MMClips>0</MMClips>
  <ScaleCrop>false</ScaleCrop>
  <HeadingPairs>
    <vt:vector size="6" baseType="variant">
      <vt:variant>
        <vt:lpstr>使用字型</vt:lpstr>
      </vt:variant>
      <vt:variant>
        <vt:i4>3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5</vt:i4>
      </vt:variant>
    </vt:vector>
  </HeadingPairs>
  <TitlesOfParts>
    <vt:vector size="9" baseType="lpstr">
      <vt:lpstr>.AppleSystemUIFont</vt:lpstr>
      <vt:lpstr>Arial</vt:lpstr>
      <vt:lpstr>Calibri</vt:lpstr>
      <vt:lpstr>Office Theme</vt:lpstr>
      <vt:lpstr>DataLake AdminUI Architecture and Demo  Ekko Chang (QCT)   Participation Team: China Mobile and QCT   </vt:lpstr>
      <vt:lpstr>Agenda</vt:lpstr>
      <vt:lpstr>Admin UI Architecture</vt:lpstr>
      <vt:lpstr>Admin UI Features</vt:lpstr>
      <vt:lpstr>Thank You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Alex Contini</dc:creator>
  <cp:lastModifiedBy>Ekko Chang (張傢欽)</cp:lastModifiedBy>
  <cp:revision>230</cp:revision>
  <dcterms:created xsi:type="dcterms:W3CDTF">2017-02-27T16:23:08Z</dcterms:created>
  <dcterms:modified xsi:type="dcterms:W3CDTF">2019-05-24T01:10:11Z</dcterms:modified>
</cp:coreProperties>
</file>