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3" r:id="rId4"/>
    <p:sldId id="259" r:id="rId5"/>
    <p:sldId id="279" r:id="rId6"/>
    <p:sldId id="276" r:id="rId7"/>
    <p:sldId id="274" r:id="rId8"/>
    <p:sldId id="265" r:id="rId9"/>
    <p:sldId id="2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6866" autoAdjust="0"/>
  </p:normalViewPr>
  <p:slideViewPr>
    <p:cSldViewPr snapToGrid="0" snapToObjects="1">
      <p:cViewPr varScale="1">
        <p:scale>
          <a:sx n="116" d="100"/>
          <a:sy n="116" d="100"/>
        </p:scale>
        <p:origin x="10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0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72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2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99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22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77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54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0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3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ataLak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rrit.onap.org/r/gitweb?p=dcaegen2/services.git;a=tree;f=components/datalake-handler;h=6b0d4ad9fe266722794edd497dfe6749e7e9eb62;hb=HEAD" TargetMode="External"/><Relationship Id="rId5" Type="http://schemas.openxmlformats.org/officeDocument/2006/relationships/hyperlink" Target="https://wiki.onap.org/display/DW/DataLake+Development+Environment+Setup" TargetMode="External"/><Relationship Id="rId4" Type="http://schemas.openxmlformats.org/officeDocument/2006/relationships/hyperlink" Target="https://wiki.onap.org/display/DW/DataLake+POC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671098"/>
            <a:ext cx="11332718" cy="2624802"/>
          </a:xfrm>
        </p:spPr>
        <p:txBody>
          <a:bodyPr>
            <a:noAutofit/>
          </a:bodyPr>
          <a:lstStyle/>
          <a:p>
            <a:r>
              <a:rPr lang="en-US" sz="3600" dirty="0" smtClean="0"/>
              <a:t>DataLake </a:t>
            </a:r>
            <a:r>
              <a:rPr lang="en-US" sz="3600" dirty="0"/>
              <a:t>Architecture and </a:t>
            </a:r>
            <a:r>
              <a:rPr lang="en-US" sz="3600" dirty="0" smtClean="0"/>
              <a:t>Implementation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1600" dirty="0"/>
              <a:t>Guobiao Mo (China Mobile</a:t>
            </a:r>
            <a:r>
              <a:rPr lang="en-US" sz="1600" dirty="0" smtClean="0"/>
              <a:t>) 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Participation Team</a:t>
            </a:r>
            <a:r>
              <a:rPr lang="en-US" sz="1600" dirty="0" smtClean="0"/>
              <a:t>: </a:t>
            </a:r>
            <a:r>
              <a:rPr lang="en-US" sz="1600" dirty="0"/>
              <a:t>China </a:t>
            </a:r>
            <a:r>
              <a:rPr lang="en-US" sz="1600" dirty="0" smtClean="0"/>
              <a:t>Mobile and QCT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7014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May 22</a:t>
            </a:r>
            <a:r>
              <a:rPr lang="en-US" dirty="0" smtClean="0"/>
              <a:t>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Architecture Overview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84521" y="1189771"/>
            <a:ext cx="1710189" cy="547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DMaaP</a:t>
            </a:r>
            <a:r>
              <a:rPr lang="en-US" sz="1600" dirty="0" smtClean="0">
                <a:solidFill>
                  <a:schemeClr val="tx1"/>
                </a:solidFill>
              </a:rPr>
              <a:t>/Kafka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214679" y="1185432"/>
            <a:ext cx="1664735" cy="5557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ONAP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Components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  <a:endCxn id="8" idx="3"/>
          </p:cNvCxnSpPr>
          <p:nvPr/>
        </p:nvCxnSpPr>
        <p:spPr>
          <a:xfrm flipH="1" flipV="1">
            <a:off x="5794710" y="1463293"/>
            <a:ext cx="1419969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869508" y="1947803"/>
            <a:ext cx="2165253" cy="43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DataLake </a:t>
            </a:r>
            <a:r>
              <a:rPr lang="en-US" altLang="zh-CN" sz="1600" dirty="0" smtClean="0"/>
              <a:t>Feeder</a:t>
            </a:r>
            <a:endParaRPr lang="en-US" sz="1600" dirty="0"/>
          </a:p>
        </p:txBody>
      </p:sp>
      <p:cxnSp>
        <p:nvCxnSpPr>
          <p:cNvPr id="12" name="Straight Arrow Connector 11"/>
          <p:cNvCxnSpPr>
            <a:stCxn id="8" idx="2"/>
            <a:endCxn id="11" idx="0"/>
          </p:cNvCxnSpPr>
          <p:nvPr/>
        </p:nvCxnSpPr>
        <p:spPr>
          <a:xfrm>
            <a:off x="4939616" y="1736815"/>
            <a:ext cx="12519" cy="210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2"/>
            <a:endCxn id="20" idx="1"/>
          </p:cNvCxnSpPr>
          <p:nvPr/>
        </p:nvCxnSpPr>
        <p:spPr>
          <a:xfrm rot="5400000">
            <a:off x="3363979" y="1827083"/>
            <a:ext cx="1030099" cy="21462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  <a:endCxn id="21" idx="1"/>
          </p:cNvCxnSpPr>
          <p:nvPr/>
        </p:nvCxnSpPr>
        <p:spPr>
          <a:xfrm rot="5400000">
            <a:off x="4262137" y="2757451"/>
            <a:ext cx="1062308" cy="3176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065529" y="5175646"/>
            <a:ext cx="1142721" cy="50191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Query/UI</a:t>
            </a:r>
            <a:endParaRPr lang="en-US" sz="1600" dirty="0"/>
          </a:p>
        </p:txBody>
      </p:sp>
      <p:cxnSp>
        <p:nvCxnSpPr>
          <p:cNvPr id="16" name="Straight Arrow Connector 15"/>
          <p:cNvCxnSpPr>
            <a:stCxn id="21" idx="3"/>
            <a:endCxn id="15" idx="0"/>
          </p:cNvCxnSpPr>
          <p:nvPr/>
        </p:nvCxnSpPr>
        <p:spPr>
          <a:xfrm>
            <a:off x="4634446" y="4215277"/>
            <a:ext cx="2444" cy="960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2223955" y="5175646"/>
            <a:ext cx="1142439" cy="50191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Superset</a:t>
            </a:r>
          </a:p>
          <a:p>
            <a:pPr algn="ctr"/>
            <a:r>
              <a:rPr lang="en-US" sz="1600" dirty="0" smtClean="0"/>
              <a:t>(OLAP)</a:t>
            </a:r>
            <a:endParaRPr lang="en-US" sz="1600" dirty="0"/>
          </a:p>
        </p:txBody>
      </p:sp>
      <p:cxnSp>
        <p:nvCxnSpPr>
          <p:cNvPr id="18" name="Straight Arrow Connector 17"/>
          <p:cNvCxnSpPr>
            <a:stCxn id="20" idx="3"/>
            <a:endCxn id="17" idx="0"/>
          </p:cNvCxnSpPr>
          <p:nvPr/>
        </p:nvCxnSpPr>
        <p:spPr>
          <a:xfrm flipH="1">
            <a:off x="2795175" y="4105883"/>
            <a:ext cx="10746" cy="1069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25888" y="2550927"/>
            <a:ext cx="1086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JSON/XML</a:t>
            </a:r>
            <a:endParaRPr lang="en-US" sz="1600" dirty="0"/>
          </a:p>
        </p:txBody>
      </p:sp>
      <p:sp>
        <p:nvSpPr>
          <p:cNvPr id="20" name="Flowchart: Magnetic Disk 19"/>
          <p:cNvSpPr/>
          <p:nvPr/>
        </p:nvSpPr>
        <p:spPr>
          <a:xfrm>
            <a:off x="1945857" y="3415240"/>
            <a:ext cx="1720128" cy="690643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OLAP Store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 smtClean="0"/>
              <a:t>Druid,ClickHouse</a:t>
            </a:r>
            <a:r>
              <a:rPr lang="en-US" sz="1600" dirty="0"/>
              <a:t>)</a:t>
            </a:r>
          </a:p>
        </p:txBody>
      </p:sp>
      <p:sp>
        <p:nvSpPr>
          <p:cNvPr id="21" name="Flowchart: Magnetic Disk 20"/>
          <p:cNvSpPr/>
          <p:nvPr/>
        </p:nvSpPr>
        <p:spPr>
          <a:xfrm>
            <a:off x="3857991" y="3447449"/>
            <a:ext cx="1552909" cy="767828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Document </a:t>
            </a:r>
            <a:r>
              <a:rPr lang="en-US" sz="1600" dirty="0" smtClean="0"/>
              <a:t>Store</a:t>
            </a:r>
            <a:endParaRPr lang="en-US" sz="1600" dirty="0"/>
          </a:p>
          <a:p>
            <a:pPr algn="ctr"/>
            <a:r>
              <a:rPr lang="en-US" sz="1600" dirty="0" smtClean="0"/>
              <a:t>(MongoDB,</a:t>
            </a:r>
          </a:p>
          <a:p>
            <a:pPr algn="ctr"/>
            <a:r>
              <a:rPr lang="en-US" sz="1600" dirty="0" smtClean="0"/>
              <a:t>Couchbase)</a:t>
            </a:r>
            <a:endParaRPr lang="en-US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1065099" y="1943812"/>
            <a:ext cx="1681540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DL Admin</a:t>
            </a:r>
            <a:r>
              <a:rPr lang="en-US" sz="1600" dirty="0"/>
              <a:t> </a:t>
            </a:r>
            <a:r>
              <a:rPr lang="en-US" sz="1600" dirty="0" smtClean="0"/>
              <a:t>(UI)</a:t>
            </a:r>
          </a:p>
        </p:txBody>
      </p:sp>
      <p:cxnSp>
        <p:nvCxnSpPr>
          <p:cNvPr id="23" name="Straight Arrow Connector 22"/>
          <p:cNvCxnSpPr>
            <a:stCxn id="22" idx="3"/>
            <a:endCxn id="11" idx="1"/>
          </p:cNvCxnSpPr>
          <p:nvPr/>
        </p:nvCxnSpPr>
        <p:spPr>
          <a:xfrm>
            <a:off x="2746639" y="2166408"/>
            <a:ext cx="1122869" cy="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Flowchart: Magnetic Disk 23"/>
          <p:cNvSpPr/>
          <p:nvPr/>
        </p:nvSpPr>
        <p:spPr>
          <a:xfrm>
            <a:off x="7671284" y="3415239"/>
            <a:ext cx="1631930" cy="690643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Hadoop</a:t>
            </a:r>
          </a:p>
          <a:p>
            <a:pPr algn="ctr"/>
            <a:r>
              <a:rPr lang="en-US" sz="1600" dirty="0" smtClean="0"/>
              <a:t>(HDFS, </a:t>
            </a:r>
            <a:r>
              <a:rPr lang="en-US" sz="1600" dirty="0" err="1" smtClean="0"/>
              <a:t>HBase</a:t>
            </a:r>
            <a:r>
              <a:rPr lang="en-US" sz="1600" dirty="0" smtClean="0"/>
              <a:t> …)</a:t>
            </a:r>
            <a:endParaRPr lang="en-US" sz="1600" dirty="0"/>
          </a:p>
        </p:txBody>
      </p:sp>
      <p:cxnSp>
        <p:nvCxnSpPr>
          <p:cNvPr id="25" name="Straight Arrow Connector 24"/>
          <p:cNvCxnSpPr>
            <a:stCxn id="11" idx="2"/>
            <a:endCxn id="24" idx="1"/>
          </p:cNvCxnSpPr>
          <p:nvPr/>
        </p:nvCxnSpPr>
        <p:spPr>
          <a:xfrm rot="16200000" flipH="1">
            <a:off x="6204643" y="1132633"/>
            <a:ext cx="1030098" cy="35351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36" idx="0"/>
            <a:endCxn id="9" idx="3"/>
          </p:cNvCxnSpPr>
          <p:nvPr/>
        </p:nvCxnSpPr>
        <p:spPr>
          <a:xfrm rot="16200000" flipV="1">
            <a:off x="8074205" y="2268504"/>
            <a:ext cx="3938377" cy="23279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0791760" y="2052153"/>
            <a:ext cx="1304832" cy="64807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OSS/BSS</a:t>
            </a:r>
          </a:p>
        </p:txBody>
      </p:sp>
      <p:cxnSp>
        <p:nvCxnSpPr>
          <p:cNvPr id="35" name="Straight Arrow Connector 34"/>
          <p:cNvCxnSpPr>
            <a:stCxn id="24" idx="3"/>
            <a:endCxn id="36" idx="1"/>
          </p:cNvCxnSpPr>
          <p:nvPr/>
        </p:nvCxnSpPr>
        <p:spPr>
          <a:xfrm rot="16200000" flipH="1">
            <a:off x="8659072" y="3934059"/>
            <a:ext cx="1541490" cy="18851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0372385" y="5401671"/>
            <a:ext cx="1669973" cy="491401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Custom Apps </a:t>
            </a:r>
            <a:r>
              <a:rPr lang="en-US" sz="1600" dirty="0" smtClean="0"/>
              <a:t>(Spark</a:t>
            </a:r>
            <a:r>
              <a:rPr lang="en-US" sz="1600" dirty="0"/>
              <a:t>,</a:t>
            </a:r>
            <a:r>
              <a:rPr lang="en-US" sz="1600" dirty="0" smtClean="0"/>
              <a:t> …)</a:t>
            </a:r>
            <a:endParaRPr lang="en-US" sz="1600" dirty="0"/>
          </a:p>
        </p:txBody>
      </p:sp>
      <p:sp>
        <p:nvSpPr>
          <p:cNvPr id="63" name="Flowchart: Magnetic Disk 62"/>
          <p:cNvSpPr/>
          <p:nvPr/>
        </p:nvSpPr>
        <p:spPr>
          <a:xfrm>
            <a:off x="5883514" y="3415979"/>
            <a:ext cx="1507495" cy="689904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Search Engine</a:t>
            </a:r>
            <a:endParaRPr lang="en-US" sz="1600" dirty="0"/>
          </a:p>
          <a:p>
            <a:pPr algn="ctr"/>
            <a:r>
              <a:rPr lang="en-US" sz="1600" dirty="0"/>
              <a:t>(Elasticsearch)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6065901" y="5206503"/>
            <a:ext cx="1142721" cy="50191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Kibana</a:t>
            </a:r>
            <a:endParaRPr lang="en-US" sz="1600" dirty="0"/>
          </a:p>
        </p:txBody>
      </p:sp>
      <p:cxnSp>
        <p:nvCxnSpPr>
          <p:cNvPr id="65" name="Straight Arrow Connector 64"/>
          <p:cNvCxnSpPr>
            <a:stCxn id="63" idx="3"/>
            <a:endCxn id="64" idx="0"/>
          </p:cNvCxnSpPr>
          <p:nvPr/>
        </p:nvCxnSpPr>
        <p:spPr>
          <a:xfrm>
            <a:off x="6637262" y="4105883"/>
            <a:ext cx="0" cy="1100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1" idx="2"/>
            <a:endCxn id="63" idx="1"/>
          </p:cNvCxnSpPr>
          <p:nvPr/>
        </p:nvCxnSpPr>
        <p:spPr>
          <a:xfrm rot="16200000" flipH="1">
            <a:off x="5279279" y="2057996"/>
            <a:ext cx="1030838" cy="16851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Flowchart: Magnetic Disk 100"/>
          <p:cNvSpPr/>
          <p:nvPr/>
        </p:nvSpPr>
        <p:spPr>
          <a:xfrm>
            <a:off x="9542093" y="3435755"/>
            <a:ext cx="1022448" cy="670127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Others</a:t>
            </a:r>
            <a:endParaRPr lang="en-US" sz="1600" dirty="0"/>
          </a:p>
        </p:txBody>
      </p:sp>
      <p:cxnSp>
        <p:nvCxnSpPr>
          <p:cNvPr id="102" name="Straight Arrow Connector 101"/>
          <p:cNvCxnSpPr>
            <a:stCxn id="11" idx="2"/>
            <a:endCxn id="101" idx="1"/>
          </p:cNvCxnSpPr>
          <p:nvPr/>
        </p:nvCxnSpPr>
        <p:spPr>
          <a:xfrm rot="16200000" flipH="1">
            <a:off x="6977419" y="359857"/>
            <a:ext cx="1050614" cy="510118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527967" y="1841927"/>
            <a:ext cx="9014126" cy="6697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/>
          <p:cNvSpPr txBox="1"/>
          <p:nvPr/>
        </p:nvSpPr>
        <p:spPr>
          <a:xfrm>
            <a:off x="8493854" y="2166408"/>
            <a:ext cx="1115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DataLake</a:t>
            </a:r>
            <a:endParaRPr lang="en-US" dirty="0"/>
          </a:p>
        </p:txBody>
      </p:sp>
      <p:sp>
        <p:nvSpPr>
          <p:cNvPr id="38" name="Flowchart: Magnetic Disk 37"/>
          <p:cNvSpPr/>
          <p:nvPr/>
        </p:nvSpPr>
        <p:spPr>
          <a:xfrm>
            <a:off x="414095" y="3435756"/>
            <a:ext cx="1318572" cy="779521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TSDB</a:t>
            </a:r>
            <a:endParaRPr lang="en-US" sz="1600" dirty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OpenTSDB</a:t>
            </a:r>
            <a:r>
              <a:rPr lang="zh-CN" altLang="en-US" sz="1600" smtClean="0"/>
              <a:t>， </a:t>
            </a:r>
            <a:r>
              <a:rPr lang="en-US" altLang="zh-CN" sz="1600" smtClean="0"/>
              <a:t>M3DB</a:t>
            </a:r>
            <a:r>
              <a:rPr lang="en-US" sz="1600" smtClean="0"/>
              <a:t>)</a:t>
            </a:r>
            <a:endParaRPr lang="en-US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517120" y="5172940"/>
            <a:ext cx="1142439" cy="50191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Grafana</a:t>
            </a:r>
            <a:endParaRPr lang="en-US" sz="1600" dirty="0" smtClean="0"/>
          </a:p>
        </p:txBody>
      </p:sp>
      <p:cxnSp>
        <p:nvCxnSpPr>
          <p:cNvPr id="5" name="Straight Arrow Connector 4"/>
          <p:cNvCxnSpPr>
            <a:stCxn id="38" idx="3"/>
            <a:endCxn id="40" idx="0"/>
          </p:cNvCxnSpPr>
          <p:nvPr/>
        </p:nvCxnSpPr>
        <p:spPr>
          <a:xfrm>
            <a:off x="1073381" y="4215277"/>
            <a:ext cx="14959" cy="9576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2"/>
            <a:endCxn id="38" idx="1"/>
          </p:cNvCxnSpPr>
          <p:nvPr/>
        </p:nvCxnSpPr>
        <p:spPr>
          <a:xfrm rot="5400000">
            <a:off x="2487451" y="971071"/>
            <a:ext cx="1050615" cy="387875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3" name="Rectangle 222"/>
          <p:cNvSpPr/>
          <p:nvPr/>
        </p:nvSpPr>
        <p:spPr>
          <a:xfrm>
            <a:off x="314960" y="3234042"/>
            <a:ext cx="10667671" cy="14369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314959" y="4894584"/>
            <a:ext cx="8052293" cy="13084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TextBox 230"/>
          <p:cNvSpPr txBox="1"/>
          <p:nvPr/>
        </p:nvSpPr>
        <p:spPr>
          <a:xfrm>
            <a:off x="6538453" y="5812810"/>
            <a:ext cx="188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Third Party Tools</a:t>
            </a:r>
            <a:endParaRPr lang="en-US" dirty="0"/>
          </a:p>
        </p:txBody>
      </p:sp>
      <p:sp>
        <p:nvSpPr>
          <p:cNvPr id="232" name="TextBox 231"/>
          <p:cNvSpPr txBox="1"/>
          <p:nvPr/>
        </p:nvSpPr>
        <p:spPr>
          <a:xfrm>
            <a:off x="8744428" y="4251599"/>
            <a:ext cx="233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 Data Storage</a:t>
            </a:r>
            <a:endParaRPr lang="en-US" dirty="0"/>
          </a:p>
        </p:txBody>
      </p:sp>
      <p:cxnSp>
        <p:nvCxnSpPr>
          <p:cNvPr id="237" name="Straight Arrow Connector 236"/>
          <p:cNvCxnSpPr>
            <a:stCxn id="22" idx="1"/>
            <a:endCxn id="230" idx="1"/>
          </p:cNvCxnSpPr>
          <p:nvPr/>
        </p:nvCxnSpPr>
        <p:spPr>
          <a:xfrm rot="10800000" flipV="1">
            <a:off x="314959" y="2166407"/>
            <a:ext cx="750140" cy="3382407"/>
          </a:xfrm>
          <a:prstGeom prst="bentConnector3">
            <a:avLst>
              <a:gd name="adj1" fmla="val 1304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6845440" y="1951951"/>
            <a:ext cx="1091138" cy="4377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MariaDB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11" idx="3"/>
            <a:endCxn id="4" idx="1"/>
          </p:cNvCxnSpPr>
          <p:nvPr/>
        </p:nvCxnSpPr>
        <p:spPr>
          <a:xfrm>
            <a:off x="6034761" y="2166472"/>
            <a:ext cx="810679" cy="4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66857" y="1875389"/>
            <a:ext cx="72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559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Data </a:t>
            </a:r>
            <a:r>
              <a:rPr lang="en-US" b="1" dirty="0" smtClean="0"/>
              <a:t>Storage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130512"/>
              </p:ext>
            </p:extLst>
          </p:nvPr>
        </p:nvGraphicFramePr>
        <p:xfrm>
          <a:off x="314961" y="1085226"/>
          <a:ext cx="11582288" cy="5351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467"/>
                <a:gridCol w="2471895"/>
                <a:gridCol w="2311121"/>
                <a:gridCol w="4531805"/>
              </a:tblGrid>
              <a:tr h="4808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Storage Type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Analytics Tool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700535"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 Store </a:t>
                      </a:r>
                    </a:p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Couchbase</a:t>
                      </a:r>
                    </a:p>
                    <a:p>
                      <a:r>
                        <a:rPr lang="en-US" altLang="zh-CN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MongoDB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Query UI</a:t>
                      </a:r>
                    </a:p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 storage and retrieval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88623">
                <a:tc>
                  <a:txBody>
                    <a:bodyPr/>
                    <a:lstStyle/>
                    <a:p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Time Series DB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OpenTSDB</a:t>
                      </a:r>
                      <a:endParaRPr lang="en-US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M3DB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Grafana</a:t>
                      </a:r>
                      <a:endParaRPr lang="en-US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Monitoring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Metrics</a:t>
                      </a:r>
                    </a:p>
                    <a:p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ime series </a:t>
                      </a:r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nalytics</a:t>
                      </a:r>
                      <a:endParaRPr lang="en-US" altLang="zh-CN" sz="20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88623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OLAP Store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Druid</a:t>
                      </a:r>
                    </a:p>
                    <a:p>
                      <a:r>
                        <a:rPr lang="en-US" sz="2000" b="1" dirty="0" err="1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Kylin</a:t>
                      </a:r>
                      <a:endParaRPr lang="en-US" sz="20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2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ClickHouse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Superset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Interactive OLAP </a:t>
                      </a:r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nalytics</a:t>
                      </a:r>
                      <a:endParaRPr lang="en-US" altLang="zh-CN" sz="20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ime series </a:t>
                      </a:r>
                      <a:r>
                        <a:rPr lang="en-US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nalytics</a:t>
                      </a:r>
                    </a:p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89040"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Search Engine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ElasticSearch</a:t>
                      </a:r>
                      <a:endParaRPr lang="en-US" sz="2000" b="1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Solr</a:t>
                      </a:r>
                      <a:endParaRPr lang="en-US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Kibana</a:t>
                      </a:r>
                    </a:p>
                    <a:p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Grafana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Full-text search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Interactive analytics</a:t>
                      </a:r>
                      <a:endParaRPr lang="en-US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487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Hadoop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HDFS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err="1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HBase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Spark App</a:t>
                      </a:r>
                    </a:p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Hive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Mass batch data</a:t>
                      </a:r>
                      <a:r>
                        <a:rPr lang="en-US" altLang="zh-CN" sz="2000" b="1" baseline="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20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Custom applications</a:t>
                      </a:r>
                      <a:endParaRPr lang="en-US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186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Others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</a:t>
                      </a:r>
                      <a:r>
                        <a:rPr lang="en-U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 future demands</a:t>
                      </a:r>
                      <a:endParaRPr lang="en-US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129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DataLake Admin UI Features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961" y="1060682"/>
            <a:ext cx="111737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Feeder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settings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DB connections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Topic specific configurations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Enabled/disabled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Which DBs to store the data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Authentication key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ID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extraction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Data mapping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Data format (JSON, XML, …)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TTL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Sava raw data</a:t>
            </a:r>
          </a:p>
          <a:p>
            <a:pPr marL="12001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correlateClearedMessage</a:t>
            </a: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Parent 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topic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configurations act as default.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/>
            </a:r>
            <a:b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</a:br>
            <a:endParaRPr lang="en-US" altLang="zh-CN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Feeder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operation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Start/stop Feeder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Show Feeder status and statistics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Pre-configured 3rd Party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Tools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dashboards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and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templates</a:t>
            </a:r>
            <a:endParaRPr lang="en-US" sz="2000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75150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7835981" cy="5626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DataLake Feeder </a:t>
            </a:r>
            <a:r>
              <a:rPr kumimoji="1" lang="en-US" altLang="zh-TW" b="1" dirty="0"/>
              <a:t>Architecture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57473" y="3660422"/>
            <a:ext cx="1408836" cy="3712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Topic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98233" y="1095033"/>
            <a:ext cx="1664735" cy="3233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DMaaP/Kafka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36088" y="2816041"/>
            <a:ext cx="1253744" cy="43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Pull Service</a:t>
            </a:r>
            <a:endParaRPr lang="en-US" sz="1600" dirty="0"/>
          </a:p>
        </p:txBody>
      </p:sp>
      <p:cxnSp>
        <p:nvCxnSpPr>
          <p:cNvPr id="12" name="Straight Arrow Connector 11"/>
          <p:cNvCxnSpPr>
            <a:stCxn id="11" idx="3"/>
            <a:endCxn id="22" idx="1"/>
          </p:cNvCxnSpPr>
          <p:nvPr/>
        </p:nvCxnSpPr>
        <p:spPr>
          <a:xfrm flipV="1">
            <a:off x="2989832" y="3034665"/>
            <a:ext cx="1757918" cy="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5" idx="3"/>
            <a:endCxn id="63" idx="2"/>
          </p:cNvCxnSpPr>
          <p:nvPr/>
        </p:nvCxnSpPr>
        <p:spPr>
          <a:xfrm flipV="1">
            <a:off x="8443753" y="3814329"/>
            <a:ext cx="920241" cy="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Flowchart: Magnetic Disk 19"/>
          <p:cNvSpPr/>
          <p:nvPr/>
        </p:nvSpPr>
        <p:spPr>
          <a:xfrm>
            <a:off x="9347378" y="1677821"/>
            <a:ext cx="1552909" cy="485682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Druid</a:t>
            </a:r>
            <a:endParaRPr lang="en-US" sz="1600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9318580" y="2978173"/>
            <a:ext cx="1552909" cy="463193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Couchbase</a:t>
            </a:r>
            <a:endParaRPr lang="en-US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4747750" y="2812069"/>
            <a:ext cx="1374785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Store Service</a:t>
            </a:r>
          </a:p>
        </p:txBody>
      </p:sp>
      <p:sp>
        <p:nvSpPr>
          <p:cNvPr id="63" name="Flowchart: Magnetic Disk 62"/>
          <p:cNvSpPr/>
          <p:nvPr/>
        </p:nvSpPr>
        <p:spPr>
          <a:xfrm>
            <a:off x="9363994" y="3584533"/>
            <a:ext cx="1507495" cy="459592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Elasticsearch</a:t>
            </a:r>
            <a:endParaRPr lang="en-US" sz="1600" dirty="0"/>
          </a:p>
        </p:txBody>
      </p:sp>
      <p:cxnSp>
        <p:nvCxnSpPr>
          <p:cNvPr id="65" name="Straight Arrow Connector 64"/>
          <p:cNvCxnSpPr>
            <a:stCxn id="100" idx="3"/>
            <a:endCxn id="20" idx="2"/>
          </p:cNvCxnSpPr>
          <p:nvPr/>
        </p:nvCxnSpPr>
        <p:spPr>
          <a:xfrm flipV="1">
            <a:off x="8443752" y="1920662"/>
            <a:ext cx="903626" cy="6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305075" y="3627185"/>
            <a:ext cx="1091138" cy="4377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MariaDB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8" idx="1"/>
            <a:endCxn id="4" idx="3"/>
          </p:cNvCxnSpPr>
          <p:nvPr/>
        </p:nvCxnSpPr>
        <p:spPr>
          <a:xfrm flipH="1">
            <a:off x="3396213" y="3846051"/>
            <a:ext cx="10612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Rounded Rectangle 99"/>
          <p:cNvSpPr/>
          <p:nvPr/>
        </p:nvSpPr>
        <p:spPr>
          <a:xfrm>
            <a:off x="6494776" y="1691665"/>
            <a:ext cx="1948976" cy="4711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Druid's Kafka indexing service</a:t>
            </a:r>
            <a:endParaRPr lang="en-US" sz="1600" dirty="0" smtClean="0"/>
          </a:p>
        </p:txBody>
      </p:sp>
      <p:sp>
        <p:nvSpPr>
          <p:cNvPr id="103" name="Rounded Rectangle 102"/>
          <p:cNvSpPr/>
          <p:nvPr/>
        </p:nvSpPr>
        <p:spPr>
          <a:xfrm>
            <a:off x="6484805" y="2343171"/>
            <a:ext cx="1927949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MongoDB Service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6506860" y="2987174"/>
            <a:ext cx="1889102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Couchbase Service</a:t>
            </a:r>
          </a:p>
        </p:txBody>
      </p:sp>
      <p:sp>
        <p:nvSpPr>
          <p:cNvPr id="105" name="Rounded Rectangle 104"/>
          <p:cNvSpPr/>
          <p:nvPr/>
        </p:nvSpPr>
        <p:spPr>
          <a:xfrm>
            <a:off x="6494777" y="3592318"/>
            <a:ext cx="1948976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Elasticsearch Service</a:t>
            </a:r>
          </a:p>
        </p:txBody>
      </p:sp>
      <p:sp>
        <p:nvSpPr>
          <p:cNvPr id="106" name="Flowchart: Magnetic Disk 105"/>
          <p:cNvSpPr/>
          <p:nvPr/>
        </p:nvSpPr>
        <p:spPr>
          <a:xfrm>
            <a:off x="9339491" y="2326255"/>
            <a:ext cx="1552909" cy="500126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MongoDB</a:t>
            </a:r>
          </a:p>
        </p:txBody>
      </p:sp>
      <p:cxnSp>
        <p:nvCxnSpPr>
          <p:cNvPr id="111" name="Straight Arrow Connector 110"/>
          <p:cNvCxnSpPr>
            <a:stCxn id="22" idx="3"/>
            <a:endCxn id="105" idx="1"/>
          </p:cNvCxnSpPr>
          <p:nvPr/>
        </p:nvCxnSpPr>
        <p:spPr>
          <a:xfrm>
            <a:off x="6122535" y="3034665"/>
            <a:ext cx="372242" cy="780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9" idx="2"/>
            <a:endCxn id="100" idx="1"/>
          </p:cNvCxnSpPr>
          <p:nvPr/>
        </p:nvCxnSpPr>
        <p:spPr>
          <a:xfrm rot="16200000" flipH="1">
            <a:off x="4908251" y="340732"/>
            <a:ext cx="508875" cy="26641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22" idx="3"/>
            <a:endCxn id="104" idx="1"/>
          </p:cNvCxnSpPr>
          <p:nvPr/>
        </p:nvCxnSpPr>
        <p:spPr>
          <a:xfrm>
            <a:off x="6122535" y="3034665"/>
            <a:ext cx="384325" cy="175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22" idx="3"/>
            <a:endCxn id="103" idx="1"/>
          </p:cNvCxnSpPr>
          <p:nvPr/>
        </p:nvCxnSpPr>
        <p:spPr>
          <a:xfrm flipV="1">
            <a:off x="6122535" y="2565767"/>
            <a:ext cx="362270" cy="468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104" idx="3"/>
            <a:endCxn id="21" idx="2"/>
          </p:cNvCxnSpPr>
          <p:nvPr/>
        </p:nvCxnSpPr>
        <p:spPr>
          <a:xfrm>
            <a:off x="8395962" y="3209770"/>
            <a:ext cx="9226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103" idx="3"/>
            <a:endCxn id="106" idx="2"/>
          </p:cNvCxnSpPr>
          <p:nvPr/>
        </p:nvCxnSpPr>
        <p:spPr>
          <a:xfrm>
            <a:off x="8412754" y="2565767"/>
            <a:ext cx="926737" cy="10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3618756" y="3540970"/>
            <a:ext cx="74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ORM</a:t>
            </a:r>
            <a:endParaRPr lang="en-US" dirty="0"/>
          </a:p>
        </p:txBody>
      </p:sp>
      <p:cxnSp>
        <p:nvCxnSpPr>
          <p:cNvPr id="175" name="Straight Arrow Connector 174"/>
          <p:cNvCxnSpPr>
            <a:stCxn id="22" idx="2"/>
            <a:endCxn id="8" idx="0"/>
          </p:cNvCxnSpPr>
          <p:nvPr/>
        </p:nvCxnSpPr>
        <p:spPr>
          <a:xfrm flipH="1">
            <a:off x="5161891" y="3257261"/>
            <a:ext cx="273252" cy="4031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1" name="Flowchart: Magnetic Disk 190"/>
          <p:cNvSpPr/>
          <p:nvPr/>
        </p:nvSpPr>
        <p:spPr>
          <a:xfrm>
            <a:off x="9390433" y="4792889"/>
            <a:ext cx="1552909" cy="485682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XXX</a:t>
            </a:r>
            <a:endParaRPr lang="en-US" sz="1600" dirty="0"/>
          </a:p>
        </p:txBody>
      </p:sp>
      <p:cxnSp>
        <p:nvCxnSpPr>
          <p:cNvPr id="192" name="Straight Arrow Connector 191"/>
          <p:cNvCxnSpPr>
            <a:stCxn id="193" idx="3"/>
            <a:endCxn id="191" idx="2"/>
          </p:cNvCxnSpPr>
          <p:nvPr/>
        </p:nvCxnSpPr>
        <p:spPr>
          <a:xfrm flipV="1">
            <a:off x="8179219" y="5035730"/>
            <a:ext cx="1211214" cy="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3" name="Rounded Rectangle 192"/>
          <p:cNvSpPr/>
          <p:nvPr/>
        </p:nvSpPr>
        <p:spPr>
          <a:xfrm>
            <a:off x="6497679" y="4813541"/>
            <a:ext cx="1681540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XXX Service</a:t>
            </a:r>
          </a:p>
        </p:txBody>
      </p:sp>
      <p:cxnSp>
        <p:nvCxnSpPr>
          <p:cNvPr id="195" name="Straight Arrow Connector 194"/>
          <p:cNvCxnSpPr>
            <a:stCxn id="22" idx="3"/>
            <a:endCxn id="193" idx="1"/>
          </p:cNvCxnSpPr>
          <p:nvPr/>
        </p:nvCxnSpPr>
        <p:spPr>
          <a:xfrm>
            <a:off x="6122535" y="3034665"/>
            <a:ext cx="375144" cy="2001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8" name="Rounded Rectangle 197"/>
          <p:cNvSpPr/>
          <p:nvPr/>
        </p:nvSpPr>
        <p:spPr>
          <a:xfrm>
            <a:off x="4321121" y="4682872"/>
            <a:ext cx="1681540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Topic Controller</a:t>
            </a:r>
          </a:p>
        </p:txBody>
      </p:sp>
      <p:sp>
        <p:nvSpPr>
          <p:cNvPr id="199" name="Rounded Rectangle 198"/>
          <p:cNvSpPr/>
          <p:nvPr/>
        </p:nvSpPr>
        <p:spPr>
          <a:xfrm>
            <a:off x="2209765" y="4677502"/>
            <a:ext cx="1681540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Feeder Controller</a:t>
            </a:r>
          </a:p>
        </p:txBody>
      </p:sp>
      <p:cxnSp>
        <p:nvCxnSpPr>
          <p:cNvPr id="213" name="Straight Arrow Connector 212"/>
          <p:cNvCxnSpPr>
            <a:stCxn id="199" idx="1"/>
            <a:endCxn id="11" idx="1"/>
          </p:cNvCxnSpPr>
          <p:nvPr/>
        </p:nvCxnSpPr>
        <p:spPr>
          <a:xfrm rot="10800000">
            <a:off x="1736089" y="3034710"/>
            <a:ext cx="473677" cy="1865388"/>
          </a:xfrm>
          <a:prstGeom prst="bentConnector3">
            <a:avLst>
              <a:gd name="adj1" fmla="val 148261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stCxn id="198" idx="0"/>
            <a:endCxn id="8" idx="2"/>
          </p:cNvCxnSpPr>
          <p:nvPr/>
        </p:nvCxnSpPr>
        <p:spPr>
          <a:xfrm flipV="1">
            <a:off x="5161891" y="4031680"/>
            <a:ext cx="0" cy="651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7" name="Rounded Rectangle 256"/>
          <p:cNvSpPr/>
          <p:nvPr/>
        </p:nvSpPr>
        <p:spPr>
          <a:xfrm>
            <a:off x="3313885" y="5881777"/>
            <a:ext cx="1681540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Admin UI</a:t>
            </a:r>
          </a:p>
        </p:txBody>
      </p:sp>
      <p:cxnSp>
        <p:nvCxnSpPr>
          <p:cNvPr id="258" name="Straight Arrow Connector 212"/>
          <p:cNvCxnSpPr>
            <a:stCxn id="198" idx="2"/>
            <a:endCxn id="257" idx="0"/>
          </p:cNvCxnSpPr>
          <p:nvPr/>
        </p:nvCxnSpPr>
        <p:spPr>
          <a:xfrm rot="5400000">
            <a:off x="4281417" y="5001302"/>
            <a:ext cx="753713" cy="10072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9" name="Straight Arrow Connector 212"/>
          <p:cNvCxnSpPr>
            <a:stCxn id="199" idx="2"/>
            <a:endCxn id="257" idx="0"/>
          </p:cNvCxnSpPr>
          <p:nvPr/>
        </p:nvCxnSpPr>
        <p:spPr>
          <a:xfrm rot="16200000" flipH="1">
            <a:off x="3223054" y="4950175"/>
            <a:ext cx="759083" cy="1104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2" name="Rectangle 281"/>
          <p:cNvSpPr/>
          <p:nvPr/>
        </p:nvSpPr>
        <p:spPr>
          <a:xfrm>
            <a:off x="1016823" y="1547066"/>
            <a:ext cx="7894231" cy="40562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TextBox 287"/>
          <p:cNvSpPr txBox="1"/>
          <p:nvPr/>
        </p:nvSpPr>
        <p:spPr>
          <a:xfrm>
            <a:off x="8024902" y="5258733"/>
            <a:ext cx="95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Feeder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3602595" y="5504248"/>
            <a:ext cx="127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 API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47" idx="3"/>
            <a:endCxn id="46" idx="2"/>
          </p:cNvCxnSpPr>
          <p:nvPr/>
        </p:nvCxnSpPr>
        <p:spPr>
          <a:xfrm>
            <a:off x="8287199" y="4400034"/>
            <a:ext cx="11259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Flowchart: Magnetic Disk 45"/>
          <p:cNvSpPr/>
          <p:nvPr/>
        </p:nvSpPr>
        <p:spPr>
          <a:xfrm>
            <a:off x="9413139" y="4156388"/>
            <a:ext cx="1507495" cy="487292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HDFS</a:t>
            </a:r>
            <a:endParaRPr lang="en-US" sz="1600" dirty="0"/>
          </a:p>
        </p:txBody>
      </p:sp>
      <p:sp>
        <p:nvSpPr>
          <p:cNvPr id="47" name="Rounded Rectangle 46"/>
          <p:cNvSpPr/>
          <p:nvPr/>
        </p:nvSpPr>
        <p:spPr>
          <a:xfrm>
            <a:off x="6506860" y="4177438"/>
            <a:ext cx="1780339" cy="44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HDFS </a:t>
            </a:r>
            <a:r>
              <a:rPr lang="en-US" sz="1600" dirty="0" smtClean="0"/>
              <a:t>Service</a:t>
            </a:r>
          </a:p>
        </p:txBody>
      </p:sp>
      <p:cxnSp>
        <p:nvCxnSpPr>
          <p:cNvPr id="70" name="Straight Arrow Connector 69"/>
          <p:cNvCxnSpPr>
            <a:stCxn id="22" idx="3"/>
            <a:endCxn id="47" idx="1"/>
          </p:cNvCxnSpPr>
          <p:nvPr/>
        </p:nvCxnSpPr>
        <p:spPr>
          <a:xfrm>
            <a:off x="6122535" y="3034665"/>
            <a:ext cx="384325" cy="1365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Rounded Rectangle 106"/>
          <p:cNvSpPr/>
          <p:nvPr/>
        </p:nvSpPr>
        <p:spPr>
          <a:xfrm>
            <a:off x="3365893" y="2636144"/>
            <a:ext cx="1253744" cy="43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1" name="Rounded Rectangle 90"/>
          <p:cNvSpPr/>
          <p:nvPr/>
        </p:nvSpPr>
        <p:spPr>
          <a:xfrm>
            <a:off x="3277650" y="2734617"/>
            <a:ext cx="1253744" cy="43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Pull Service</a:t>
            </a:r>
            <a:endParaRPr lang="en-US" sz="1600" dirty="0"/>
          </a:p>
        </p:txBody>
      </p:sp>
      <p:sp>
        <p:nvSpPr>
          <p:cNvPr id="92" name="Rounded Rectangle 91"/>
          <p:cNvSpPr/>
          <p:nvPr/>
        </p:nvSpPr>
        <p:spPr>
          <a:xfrm>
            <a:off x="3203729" y="2836672"/>
            <a:ext cx="1253744" cy="43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Pull </a:t>
            </a:r>
            <a:r>
              <a:rPr lang="en-US" sz="1600" dirty="0" smtClean="0"/>
              <a:t>Thread</a:t>
            </a:r>
            <a:endParaRPr lang="en-US" sz="1600" dirty="0"/>
          </a:p>
        </p:txBody>
      </p:sp>
      <p:cxnSp>
        <p:nvCxnSpPr>
          <p:cNvPr id="5" name="Straight Arrow Connector 4"/>
          <p:cNvCxnSpPr>
            <a:stCxn id="9" idx="2"/>
            <a:endCxn id="92" idx="0"/>
          </p:cNvCxnSpPr>
          <p:nvPr/>
        </p:nvCxnSpPr>
        <p:spPr>
          <a:xfrm>
            <a:off x="3830601" y="1418383"/>
            <a:ext cx="0" cy="1418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4455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DataLake Feeder Features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4937" y="1596142"/>
            <a:ext cx="1117376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Read data directly 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from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Kafka for performance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Support for pluggable databases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Support REST API for inter-component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communications</a:t>
            </a: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Use </a:t>
            </a:r>
            <a:r>
              <a:rPr lang="en-US" altLang="zh-CN" b="1" dirty="0" err="1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MariaDB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 to store settings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Make use 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of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some database 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ingestion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facility (Druid's </a:t>
            </a: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Kafka indexing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service)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Support for pluggable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data processing features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Connection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to Kafka and DBs </a:t>
            </a: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are secured</a:t>
            </a:r>
            <a:endParaRPr lang="en-US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Implemented in Spring boot</a:t>
            </a:r>
          </a:p>
        </p:txBody>
      </p:sp>
    </p:spTree>
    <p:extLst>
      <p:ext uri="{BB962C8B-B14F-4D97-AF65-F5344CB8AC3E}">
        <p14:creationId xmlns:p14="http://schemas.microsoft.com/office/powerpoint/2010/main" val="42048226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Links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19" y="1340768"/>
            <a:ext cx="111737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prstClr val="black"/>
                </a:solidFill>
              </a:rPr>
              <a:t>DataLake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Proposal 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wiki.onap.org/display/DW/DataLake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DataLake </a:t>
            </a:r>
            <a:r>
              <a:rPr lang="en-US" altLang="zh-CN" sz="2000" b="1" dirty="0">
                <a:solidFill>
                  <a:prstClr val="black"/>
                </a:solidFill>
                <a:cs typeface="Arial" panose="020B0604020202020204" pitchFamily="34" charset="0"/>
              </a:rPr>
              <a:t>Feeder and Admin delivered as services under DCAE </a:t>
            </a:r>
            <a:r>
              <a:rPr lang="en-US" sz="2000" dirty="0">
                <a:hlinkClick r:id="rId4"/>
              </a:rPr>
              <a:t>https://wiki.onap.org/display/DW/DataLake+POC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prstClr val="black"/>
                </a:solidFill>
              </a:rPr>
              <a:t>DataLake Development Environment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Setup </a:t>
            </a:r>
            <a:r>
              <a:rPr lang="en-US" sz="2000" dirty="0" smtClean="0">
                <a:hlinkClick r:id="rId5"/>
              </a:rPr>
              <a:t>https</a:t>
            </a:r>
            <a:r>
              <a:rPr lang="en-US" sz="2000" dirty="0">
                <a:hlinkClick r:id="rId5"/>
              </a:rPr>
              <a:t>://wiki.onap.org/display/DW/DataLake+Development+Environment+Setup</a:t>
            </a:r>
            <a:endParaRPr lang="en-US" altLang="zh-CN" sz="2000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prstClr val="black"/>
                </a:solidFill>
              </a:rPr>
              <a:t>Source Code </a:t>
            </a: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gerrit.onap.org/r/gitweb?p=dcaegen2/services.git;a=tree;f=components/datalake-handler;h=6b0d4ad9fe266722794edd497dfe6749e7e9eb62;hb=HEAD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Arial" charset="0"/>
                <a:ea typeface="宋体" pitchFamily="2" charset="-122"/>
              </a:rPr>
            </a:br>
            <a:endParaRPr lang="en-US" sz="2000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85049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896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Thank You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27048" y="2908084"/>
            <a:ext cx="71287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Thank </a:t>
            </a:r>
            <a:r>
              <a:rPr lang="en-US" sz="4000" b="1" dirty="0" smtClean="0"/>
              <a:t>You</a:t>
            </a:r>
          </a:p>
          <a:p>
            <a:pPr algn="ctr"/>
            <a:endParaRPr lang="en-US" sz="4000" b="1" dirty="0" smtClean="0"/>
          </a:p>
          <a:p>
            <a:pPr algn="ctr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104362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7876</TotalTime>
  <Words>340</Words>
  <Application>Microsoft Office PowerPoint</Application>
  <PresentationFormat>Widescreen</PresentationFormat>
  <Paragraphs>164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.AppleSystemUIFont</vt:lpstr>
      <vt:lpstr>DengXian</vt:lpstr>
      <vt:lpstr>Helvetica Neue Light</vt:lpstr>
      <vt:lpstr>新細明體</vt:lpstr>
      <vt:lpstr>宋体</vt:lpstr>
      <vt:lpstr>Arial</vt:lpstr>
      <vt:lpstr>Calibri</vt:lpstr>
      <vt:lpstr>Office Theme</vt:lpstr>
      <vt:lpstr>DataLake Architecture and Implementation  Guobiao Mo (China Mobile)   Participation Team: China Mobile and QCT   </vt:lpstr>
      <vt:lpstr>Architecture Overview</vt:lpstr>
      <vt:lpstr>Data Storage</vt:lpstr>
      <vt:lpstr>DataLake Admin UI Features</vt:lpstr>
      <vt:lpstr>DataLake Feeder Architecture</vt:lpstr>
      <vt:lpstr>DataLake Feeder Features</vt:lpstr>
      <vt:lpstr>Links</vt:lpstr>
      <vt:lpstr>Demo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mo</cp:lastModifiedBy>
  <cp:revision>203</cp:revision>
  <dcterms:created xsi:type="dcterms:W3CDTF">2017-02-27T16:23:08Z</dcterms:created>
  <dcterms:modified xsi:type="dcterms:W3CDTF">2019-05-23T09:22:55Z</dcterms:modified>
</cp:coreProperties>
</file>