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2" r:id="rId2"/>
    <p:sldId id="1309" r:id="rId3"/>
    <p:sldId id="1310" r:id="rId4"/>
    <p:sldId id="130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963" autoAdjust="0"/>
    <p:restoredTop sz="95673" autoAdjust="0"/>
  </p:normalViewPr>
  <p:slideViewPr>
    <p:cSldViewPr snapToGrid="0">
      <p:cViewPr varScale="1">
        <p:scale>
          <a:sx n="109" d="100"/>
          <a:sy n="109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F18D4-7207-4908-A24E-C197A7FA21CA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B2558-5610-4EB2-BD27-FE0CE118BD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1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DCAE+R4+Service+Component+(On-demand)+deployment+Instruction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git.onap.org/dcaegen2/tree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lfnetworking.org/display/LN/2019+June+Event+Topic+Proposals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RELEASE MILESTONE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M1- 01/16-01/24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M2 - 02/21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M3-03/14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1-week; M4 - 04/04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RC0 - 4/25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RC1 - 05/09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RC2 - 05/23</a:t>
            </a:r>
            <a:r>
              <a:rPr lang="en-US" dirty="0"/>
              <a:t> 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05/30 - Release sign off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490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>
                <a:solidFill>
                  <a:srgbClr val="FF0000"/>
                </a:solidFill>
              </a:rPr>
              <a:t>RC checklist</a:t>
            </a:r>
          </a:p>
          <a:p>
            <a:pPr lvl="2"/>
            <a:r>
              <a:rPr lang="en-US" dirty="0"/>
              <a:t>https://wiki.onap.org/pages/viewpage.action?pageId=63996527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Pairwise test</a:t>
            </a:r>
          </a:p>
          <a:p>
            <a:pPr lvl="2"/>
            <a:r>
              <a:rPr lang="en-US" dirty="0"/>
              <a:t>https://wiki.onap.org/display/DW/DCAE+Pair+Wise+Testing+for+Dublin+Release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Released Images 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Branching Status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Release notes (RTD)</a:t>
            </a:r>
          </a:p>
          <a:p>
            <a:pPr lvl="2"/>
            <a:r>
              <a:rPr lang="en-US" sz="2100" dirty="0"/>
              <a:t>Deployment - </a:t>
            </a:r>
            <a:r>
              <a:rPr lang="en-US" dirty="0">
                <a:hlinkClick r:id="rId3"/>
              </a:rPr>
              <a:t>https://wiki.onap.org/display/DW/DCAE+R4+Service+Component+%28On-demand%29+deployment+Instruction</a:t>
            </a:r>
            <a:endParaRPr lang="en-US" dirty="0"/>
          </a:p>
          <a:p>
            <a:pPr lvl="2"/>
            <a:r>
              <a:rPr lang="en-US" dirty="0">
                <a:hlinkClick r:id="rId4"/>
              </a:rPr>
              <a:t>https://git.onap.org/dcaegen2/tree</a:t>
            </a:r>
            <a:endParaRPr lang="en-US" dirty="0"/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/>
              <a:t>On-demand deployment steps</a:t>
            </a:r>
          </a:p>
          <a:p>
            <a:pPr marL="457200" lvl="1" indent="0">
              <a:buNone/>
            </a:pPr>
            <a:r>
              <a:rPr lang="en-US" dirty="0">
                <a:hlinkClick r:id="rId3"/>
              </a:rPr>
              <a:t>https://wiki.onap.org/display/DW/DCAE+R4+Service+Component+%28On-demand%29+deployment+Instruction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340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https://wiki.lfnetworking.org/display/LN/2019+June+Event+Topic+Proposals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105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E331-C797-4086-8C18-0B2FAECE7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8D918-E61B-4F3F-970F-DE3DE792C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95287-3B66-4A79-B8F1-6635B6C30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4B1D-4780-469C-A67A-388CFFF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78FC-CDF5-40D3-A15B-9101A762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1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AFAC-38E8-4D61-86CB-F3E34BC3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E5509-E6EA-409F-A531-EB95A5D5B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92BA7-5387-4943-A30F-BCD2BB73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832FD-4CAD-4B00-9E83-5703721D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E939-0962-4B73-9E6A-9E4164BAB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9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0940-F54F-431B-8E8B-8EFC7D659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ADE6B-A5FF-4FC5-B6FE-714771AFD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E1376-208E-407D-B196-D9C5CFD9C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C9B29-AE8D-4B85-9827-2ED931BB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A43-F2D4-4B9F-B59D-F5088D2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89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56061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5818227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08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913D-9834-4C51-BCE6-11F2ED63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F880-5C9D-4645-8C90-8D4A4D60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E079A-0512-45A1-8F65-18D785CB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12FC8-C03A-4C04-ACCF-81BBF7CC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878DD-151E-4C80-90CC-989B9CE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286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04A0B-0C6A-417A-B804-4A57C8CF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B0C6-1406-43AD-9DDA-62E41FFE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775-6EF1-481A-80E3-3E6537E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D55E-4066-4EFC-B5CD-BD0B5DF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7FE7-BDE2-4A7F-8881-5166E02D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3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E9E8-8143-48F7-B151-4482E306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C896-C6AC-4370-9812-A7EAA6DA4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7E3B-E274-4B44-BD29-612E33958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2D345-895B-43C5-9DE8-07B80B95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3365-3891-41E4-9CB1-706D7107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E8149-1750-489A-BE0E-E1108FC3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653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DAB2-1978-4532-AC48-4D584177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6BB4-AE7A-48AE-AE00-F4AB339E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4045D-38B8-475D-BF7F-5CFF35BC0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E177-9C35-48AB-B04E-0E0CA2A1E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98E3A-7AF7-4151-9A83-59C7BC448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32E4-C917-42B1-AC27-80AE5F00D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0382-6EFE-4F68-BA1E-EE0F4C17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71BBE-AB1B-4D69-9D4C-945BC48E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00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DB61-C9FD-4B72-9455-BABD1434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DA7B79-94A6-45BE-AB27-29C5E03B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28EEA-D431-41B6-AE3F-364E73F5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4A19C-2DD4-4DB2-BF0E-D7C6C0F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9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91191-46B0-4B31-84ED-0020552C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78C96-EF3C-42E4-8783-7BC354A9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F0E0-BA4F-44EA-9E27-A38E4799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63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3129-1A45-4117-940E-815F4C87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68B1-ADCE-4BB4-AEF5-935ABF0A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A37F3-EC36-4F32-B4A2-029E12D05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5F025-17F8-4733-A0E9-45F40FD6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82F1B-9730-4E36-A975-EEC3B66A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81B5-C0C0-437D-9506-A9B3C64A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74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14C9-FA3C-4555-B645-875BBE35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02B1-F3BA-4053-ABC1-55998AF0B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4BED1-7AB4-4D4C-8974-D704111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886BD-258F-438B-8A35-1E1DF9D0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FEA-4AF6-474C-90B5-7021EFE8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2D65F-08EF-4EA6-B8CF-3066CFD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6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DD571E-8BAA-4B0E-9EBB-5E6DB3B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34416-F9A6-41A5-9F6C-09702AC1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DE25-820B-485C-9F0B-21E96738E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3BF2-3A7E-4EC6-BE44-1D0112DB8877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097DA-FF3A-4FBE-B748-630151FE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964F5-D4A4-4D09-8A94-FBCBB7CF8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4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  <p:sldLayoutId id="2147483697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DCAE+R4+Release+Sign-Off+Milestone+Checklist" TargetMode="External"/><Relationship Id="rId3" Type="http://schemas.openxmlformats.org/officeDocument/2006/relationships/hyperlink" Target="https://wiki.onap.org/display/DW/Project+Status+in+Dublin+Release" TargetMode="External"/><Relationship Id="rId7" Type="http://schemas.openxmlformats.org/officeDocument/2006/relationships/hyperlink" Target="https://jira.onap.org/browse/DCAEGEN2-154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jira.onap.org/browse/DCAEGEN2-1593" TargetMode="External"/><Relationship Id="rId5" Type="http://schemas.openxmlformats.org/officeDocument/2006/relationships/hyperlink" Target="https://jira.onap.org/browse/DCAEGEN2-1596?src=confmacro" TargetMode="External"/><Relationship Id="rId4" Type="http://schemas.openxmlformats.org/officeDocument/2006/relationships/hyperlink" Target="https://wiki.onap.org/display/DW/Defect+Status+for+Dublin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l-ALTO+DISCUSSION+ITEM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iki.onap.org/display/DW/R5+JIRA's+Tracke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altLang="zh-CN" sz="4800" dirty="0">
                <a:ea typeface="宋体" panose="02010600030101010101" pitchFamily="2" charset="-122"/>
              </a:rPr>
              <a:t>ONAP Dublin Release update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06A574-AFF8-40BF-BF78-9AFE566A805E}"/>
              </a:ext>
            </a:extLst>
          </p:cNvPr>
          <p:cNvSpPr txBox="1"/>
          <p:nvPr/>
        </p:nvSpPr>
        <p:spPr>
          <a:xfrm>
            <a:off x="545123" y="5143500"/>
            <a:ext cx="213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06-06-2019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6E3AD1-3F94-4AE6-95D6-1D8DB2CA5158}"/>
              </a:ext>
            </a:extLst>
          </p:cNvPr>
          <p:cNvSpPr txBox="1"/>
          <p:nvPr/>
        </p:nvSpPr>
        <p:spPr>
          <a:xfrm>
            <a:off x="8496300" y="5067300"/>
            <a:ext cx="2863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Vijay Venkatesh Kumar (vv770d@att.com) </a:t>
            </a:r>
          </a:p>
        </p:txBody>
      </p:sp>
    </p:spTree>
    <p:extLst>
      <p:ext uri="{BB962C8B-B14F-4D97-AF65-F5344CB8AC3E}">
        <p14:creationId xmlns:p14="http://schemas.microsoft.com/office/powerpoint/2010/main" val="208419058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C51F41-EC84-4C9E-97A3-F057065A2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B0EBF9-2133-489D-B077-5441A43FE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744940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Dublin Schedule</a:t>
            </a:r>
          </a:p>
        </p:txBody>
      </p:sp>
      <p:pic>
        <p:nvPicPr>
          <p:cNvPr id="1026" name="Picture 2" descr="https://wiki.onap.org/download/attachments/3246393/image2019-1-16_19-48-40.png?version=1&amp;modificationDate=1547686121000&amp;api=v2">
            <a:extLst>
              <a:ext uri="{FF2B5EF4-FFF2-40B4-BE49-F238E27FC236}">
                <a16:creationId xmlns:a16="http://schemas.microsoft.com/office/drawing/2014/main" id="{0979C236-356B-4604-A4A9-E86D5EC4B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1" t="6374" r="2214" b="5272"/>
          <a:stretch/>
        </p:blipFill>
        <p:spPr bwMode="auto">
          <a:xfrm>
            <a:off x="3610893" y="1411550"/>
            <a:ext cx="8143142" cy="422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EAD20C-DB2B-4DAF-B8F2-90F3BE1823EF}"/>
              </a:ext>
            </a:extLst>
          </p:cNvPr>
          <p:cNvSpPr txBox="1"/>
          <p:nvPr/>
        </p:nvSpPr>
        <p:spPr>
          <a:xfrm>
            <a:off x="437965" y="1605456"/>
            <a:ext cx="3172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RELEASE MILESTONE</a:t>
            </a:r>
          </a:p>
          <a:p>
            <a:endParaRPr lang="en-US" b="1" dirty="0"/>
          </a:p>
          <a:p>
            <a:r>
              <a:rPr lang="en-US" dirty="0"/>
              <a:t>M1- </a:t>
            </a:r>
            <a:r>
              <a:rPr lang="en-US" strike="sngStrike" dirty="0">
                <a:highlight>
                  <a:srgbClr val="FFFF00"/>
                </a:highlight>
              </a:rPr>
              <a:t>01/16</a:t>
            </a:r>
            <a:r>
              <a:rPr lang="en-US" dirty="0"/>
              <a:t>01/24     </a:t>
            </a:r>
          </a:p>
          <a:p>
            <a:r>
              <a:rPr lang="en-US" dirty="0"/>
              <a:t>M2 - 02/21* </a:t>
            </a:r>
          </a:p>
          <a:p>
            <a:r>
              <a:rPr lang="en-US" dirty="0"/>
              <a:t>M3 -03/14   </a:t>
            </a:r>
          </a:p>
          <a:p>
            <a:r>
              <a:rPr lang="en-US" dirty="0"/>
              <a:t>M4 - </a:t>
            </a:r>
            <a:r>
              <a:rPr lang="en-US" strike="sngStrike" dirty="0"/>
              <a:t>04/04 </a:t>
            </a:r>
            <a:r>
              <a:rPr lang="en-US" dirty="0"/>
              <a:t>(</a:t>
            </a:r>
            <a:r>
              <a:rPr lang="en-US" strike="sngStrike" dirty="0"/>
              <a:t>04/11</a:t>
            </a:r>
            <a:r>
              <a:rPr lang="en-US" dirty="0"/>
              <a:t>) 04/17</a:t>
            </a:r>
          </a:p>
          <a:p>
            <a:r>
              <a:rPr lang="en-US" dirty="0"/>
              <a:t>RC0 - </a:t>
            </a:r>
            <a:r>
              <a:rPr lang="en-US" strike="sngStrike" dirty="0">
                <a:highlight>
                  <a:srgbClr val="FFFF00"/>
                </a:highlight>
              </a:rPr>
              <a:t>4/25 </a:t>
            </a:r>
            <a:r>
              <a:rPr lang="en-US" dirty="0">
                <a:highlight>
                  <a:srgbClr val="FFFF00"/>
                </a:highlight>
              </a:rPr>
              <a:t>(05/02), 05/09 </a:t>
            </a:r>
          </a:p>
          <a:p>
            <a:r>
              <a:rPr lang="en-US" dirty="0"/>
              <a:t>RC1 - </a:t>
            </a:r>
            <a:r>
              <a:rPr lang="en-US" strike="sngStrike" dirty="0">
                <a:highlight>
                  <a:srgbClr val="FFFF00"/>
                </a:highlight>
              </a:rPr>
              <a:t>05/09</a:t>
            </a:r>
            <a:r>
              <a:rPr lang="en-US" dirty="0">
                <a:highlight>
                  <a:srgbClr val="FFFF00"/>
                </a:highlight>
              </a:rPr>
              <a:t> 05/16</a:t>
            </a:r>
            <a:endParaRPr lang="en-US" dirty="0"/>
          </a:p>
          <a:p>
            <a:r>
              <a:rPr lang="en-US" dirty="0"/>
              <a:t>RC2 - </a:t>
            </a:r>
            <a:r>
              <a:rPr lang="en-US" strike="sngStrike" dirty="0">
                <a:highlight>
                  <a:srgbClr val="FFFF00"/>
                </a:highlight>
              </a:rPr>
              <a:t>05/23, 05/30</a:t>
            </a:r>
            <a:r>
              <a:rPr lang="en-US" dirty="0"/>
              <a:t>, ? </a:t>
            </a:r>
          </a:p>
          <a:p>
            <a:r>
              <a:rPr lang="en-US" dirty="0"/>
              <a:t>Release sign off  - </a:t>
            </a:r>
            <a:r>
              <a:rPr lang="en-US" strike="sngStrike" dirty="0">
                <a:highlight>
                  <a:srgbClr val="FFFF00"/>
                </a:highlight>
              </a:rPr>
              <a:t>05/30</a:t>
            </a:r>
            <a:r>
              <a:rPr lang="en-US" dirty="0"/>
              <a:t>, </a:t>
            </a:r>
            <a:r>
              <a:rPr lang="en-US" dirty="0">
                <a:highlight>
                  <a:srgbClr val="FFFF00"/>
                </a:highlight>
              </a:rPr>
              <a:t>06/06</a:t>
            </a:r>
            <a:r>
              <a:rPr lang="en-US" dirty="0"/>
              <a:t>,?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75719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ONAP/DCAE R4 Project status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565A2-1B71-4338-A23D-F872669D13D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 lvl="1"/>
            <a:r>
              <a:rPr lang="en-US" dirty="0">
                <a:solidFill>
                  <a:srgbClr val="FF0000"/>
                </a:solidFill>
              </a:rPr>
              <a:t>ONAP Project Tracker</a:t>
            </a:r>
          </a:p>
          <a:p>
            <a:pPr lvl="2"/>
            <a:r>
              <a:rPr lang="en-US" dirty="0">
                <a:solidFill>
                  <a:srgbClr val="FF0000"/>
                </a:solidFill>
                <a:hlinkClick r:id="rId3"/>
              </a:rPr>
              <a:t>https://wiki.onap.org/display/DW/Project+Status+in+Dublin+Release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34 use cases/functional/non-functional requirements require E2E testing.</a:t>
            </a:r>
            <a:endParaRPr lang="en-US" sz="5200" b="1" dirty="0"/>
          </a:p>
          <a:p>
            <a:pPr lvl="3"/>
            <a:r>
              <a:rPr lang="en-US" dirty="0"/>
              <a:t>20 out of 34 are completed (including N/A)</a:t>
            </a:r>
            <a:endParaRPr lang="en-US" sz="4800" b="1" dirty="0"/>
          </a:p>
          <a:p>
            <a:pPr lvl="3"/>
            <a:r>
              <a:rPr lang="en-US" dirty="0"/>
              <a:t>5 out of 34 are at &gt;=80% test completion</a:t>
            </a:r>
            <a:endParaRPr lang="en-US" sz="4800" b="1" dirty="0"/>
          </a:p>
          <a:p>
            <a:pPr lvl="3"/>
            <a:r>
              <a:rPr lang="en-US" dirty="0"/>
              <a:t>9 out of 34 &lt;80% test completion</a:t>
            </a:r>
            <a:endParaRPr lang="en-US" sz="4800" b="1" dirty="0"/>
          </a:p>
          <a:p>
            <a:pPr lvl="2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ONAP Defect</a:t>
            </a:r>
          </a:p>
          <a:p>
            <a:pPr lvl="2"/>
            <a:r>
              <a:rPr lang="en-US" dirty="0">
                <a:solidFill>
                  <a:srgbClr val="FF0000"/>
                </a:solidFill>
                <a:hlinkClick r:id="rId4"/>
              </a:rPr>
              <a:t>https://wiki.onap.org/display/DW/Defect+Status+for+Dublin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r>
              <a:rPr lang="en-US" dirty="0">
                <a:solidFill>
                  <a:srgbClr val="FF0000"/>
                </a:solidFill>
              </a:rPr>
              <a:t>7 issues tracked by integration as blockers</a:t>
            </a:r>
          </a:p>
          <a:p>
            <a:pPr lvl="3"/>
            <a:r>
              <a:rPr lang="en-US" dirty="0">
                <a:solidFill>
                  <a:srgbClr val="FF0000"/>
                </a:solidFill>
              </a:rPr>
              <a:t>28 issues tracked as non-blocking high defects</a:t>
            </a:r>
          </a:p>
          <a:p>
            <a:pPr lvl="4"/>
            <a:r>
              <a:rPr lang="en-US" dirty="0">
                <a:hlinkClick r:id="rId5"/>
              </a:rPr>
              <a:t>DCAEGEN2-1596</a:t>
            </a:r>
            <a:r>
              <a:rPr lang="en-US" dirty="0"/>
              <a:t> </a:t>
            </a:r>
            <a:r>
              <a:rPr lang="en-US" dirty="0">
                <a:hlinkClick r:id="rId5"/>
              </a:rPr>
              <a:t>[BBS] PRH </a:t>
            </a:r>
            <a:r>
              <a:rPr lang="en-US" dirty="0" err="1">
                <a:hlinkClick r:id="rId5"/>
              </a:rPr>
              <a:t>attachmentPoint</a:t>
            </a:r>
            <a:r>
              <a:rPr lang="en-US" dirty="0">
                <a:hlinkClick r:id="rId5"/>
              </a:rPr>
              <a:t> --&gt; attachment-point 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0000"/>
                </a:solidFill>
              </a:rPr>
              <a:t>ONAP Documentation</a:t>
            </a:r>
          </a:p>
          <a:p>
            <a:pPr lvl="2"/>
            <a:r>
              <a:rPr lang="en-US" dirty="0">
                <a:solidFill>
                  <a:srgbClr val="FF0000"/>
                </a:solidFill>
                <a:hlinkClick r:id="rId6"/>
              </a:rPr>
              <a:t>https://jira.onap.org/browse/DCAEGEN2-1593</a:t>
            </a:r>
            <a:r>
              <a:rPr lang="en-US" dirty="0">
                <a:solidFill>
                  <a:srgbClr val="FF0000"/>
                </a:solidFill>
              </a:rPr>
              <a:t>  - CLOSED</a:t>
            </a:r>
          </a:p>
          <a:p>
            <a:pPr lvl="2"/>
            <a:r>
              <a:rPr lang="en-US" dirty="0">
                <a:solidFill>
                  <a:srgbClr val="FF0000"/>
                </a:solidFill>
                <a:hlinkClick r:id="rId7"/>
              </a:rPr>
              <a:t>https://jira.onap.org/browse</a:t>
            </a:r>
            <a:r>
              <a:rPr lang="en-US">
                <a:solidFill>
                  <a:srgbClr val="FF0000"/>
                </a:solidFill>
                <a:hlinkClick r:id="rId7"/>
              </a:rPr>
              <a:t>/DCAEGEN2-1541</a:t>
            </a:r>
            <a:r>
              <a:rPr lang="en-US">
                <a:solidFill>
                  <a:srgbClr val="FF0000"/>
                </a:solidFill>
              </a:rPr>
              <a:t> - OPEN</a:t>
            </a:r>
            <a:endParaRPr lang="en-US" dirty="0">
              <a:solidFill>
                <a:srgbClr val="FF0000"/>
              </a:solidFill>
            </a:endParaRPr>
          </a:p>
          <a:p>
            <a:pPr marL="914400" lvl="2" indent="0">
              <a:buNone/>
            </a:pPr>
            <a:endParaRPr lang="en-US" dirty="0">
              <a:solidFill>
                <a:srgbClr val="FF0000"/>
              </a:solidFill>
            </a:endParaRPr>
          </a:p>
          <a:p>
            <a:pPr lvl="2"/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Release Sign-off</a:t>
            </a:r>
          </a:p>
          <a:p>
            <a:pPr marL="457200" lvl="1" indent="0">
              <a:buNone/>
            </a:pPr>
            <a:r>
              <a:rPr lang="en-US" dirty="0">
                <a:hlinkClick r:id="rId8"/>
              </a:rPr>
              <a:t>https://wiki.onap.org/display/DW/DCAE+R4+Release+Sign-Off+Milestone+Checklist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668025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DCDCF-B4A8-486D-95CE-6E985D232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045" y="-96714"/>
            <a:ext cx="11078370" cy="125687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EL-ALTO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A668F73-3E10-4F95-AD17-8B1E256869EF}"/>
              </a:ext>
            </a:extLst>
          </p:cNvPr>
          <p:cNvSpPr txBox="1"/>
          <p:nvPr/>
        </p:nvSpPr>
        <p:spPr>
          <a:xfrm>
            <a:off x="545123" y="1292470"/>
            <a:ext cx="109464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https://wiki.onap.org/display/DW/El-ALTO+DISCUSSION+ITEMS</a:t>
            </a:r>
            <a:endParaRPr lang="en-US" dirty="0"/>
          </a:p>
          <a:p>
            <a:endParaRPr lang="en-US" dirty="0"/>
          </a:p>
          <a:p>
            <a:r>
              <a:rPr lang="en-US" dirty="0">
                <a:hlinkClick r:id="rId4"/>
              </a:rPr>
              <a:t>https://wiki.onap.org/display/DW/R5+JIRA%27s+Tracker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883993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32360</TotalTime>
  <Words>382</Words>
  <Application>Microsoft Office PowerPoint</Application>
  <PresentationFormat>Widescreen</PresentationFormat>
  <Paragraphs>61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等线</vt:lpstr>
      <vt:lpstr>等线 Light</vt:lpstr>
      <vt:lpstr>宋体</vt:lpstr>
      <vt:lpstr>Arial</vt:lpstr>
      <vt:lpstr>Calibri</vt:lpstr>
      <vt:lpstr>Calibri Light</vt:lpstr>
      <vt:lpstr>Office Theme</vt:lpstr>
      <vt:lpstr>ONAP Dublin Release update</vt:lpstr>
      <vt:lpstr>Dublin Schedule</vt:lpstr>
      <vt:lpstr>ONAP/DCAE R4 Project status</vt:lpstr>
      <vt:lpstr>EL-ALTO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version</dc:title>
  <dc:creator>VENKATESH KUMAR, VIJAY</dc:creator>
  <cp:lastModifiedBy>VENKATESH KUMAR, VIJAY</cp:lastModifiedBy>
  <cp:revision>591</cp:revision>
  <dcterms:created xsi:type="dcterms:W3CDTF">2018-11-29T14:27:23Z</dcterms:created>
  <dcterms:modified xsi:type="dcterms:W3CDTF">2019-06-06T13:09:33Z</dcterms:modified>
</cp:coreProperties>
</file>