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303" r:id="rId3"/>
    <p:sldId id="305" r:id="rId4"/>
    <p:sldId id="306" r:id="rId5"/>
    <p:sldId id="307" r:id="rId6"/>
    <p:sldId id="308" r:id="rId7"/>
    <p:sldId id="30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DC96A-F2D2-4FB2-BCCF-566F0247A337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ADA79-5C9C-4F30-AED2-FBB1593AC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46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iki.onap.org_display_DW_Deliverables-2Bfor-2BFunctionality-2BFreeze-2BMilestone-2BChecklist-2BTemplate&amp;d=DwMFAw&amp;c=LFYZ-o9_HUMeMTSQicvjIg&amp;r=6WYcUG7NY-ZxfqWx5MmzVQ&amp;m=19gnrJobz7qNgnqD4IkhUgBddAGjGW7RghaHSbKAbDA&amp;s=H7nimYdK6B60bp1tfyDBfXGHOKxPmEfvejXUKViKuZ4&amp;e=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urldefense.proofpoint.com/v2/url?u=https-3A__wiki.onap.org_display_DW_Deliverable-2Bfor-2BCode-2BFreeze-2BMilestone-2BChecklist-2BTemplate&amp;d=DwMFAw&amp;c=LFYZ-o9_HUMeMTSQicvjIg&amp;r=6WYcUG7NY-ZxfqWx5MmzVQ&amp;m=19gnrJobz7qNgnqD4IkhUgBddAGjGW7RghaHSbKAbDA&amp;s=F8MBsP4WMH3qSvusWBovMdssrpIaacnsYuwBXwkZdxw&amp;e=" TargetMode="External"/><Relationship Id="rId4" Type="http://schemas.openxmlformats.org/officeDocument/2006/relationships/hyperlink" Target="https://urldefense.proofpoint.com/v2/url?u=https-3A__wiki.onap.org_display_DW_Deliverables-2Bfor-2BAPI-2BFreeze-2BMilestone-2BChecklist-2BTemplate&amp;d=DwMFAw&amp;c=LFYZ-o9_HUMeMTSQicvjIg&amp;r=6WYcUG7NY-ZxfqWx5MmzVQ&amp;m=19gnrJobz7qNgnqD4IkhUgBddAGjGW7RghaHSbKAbDA&amp;s=tKIRw1Zbm2ecR6UTUe7dOnxK4lg4Nv3yVHwAexooo7k&amp;e=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main motivation to do so is to allow teams to move towards a model that will easily allow them to manage their own docker image releases more independently.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ADA79-5C9C-4F30-AED2-FBB1593AC52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7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M2 -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https://wiki.onap.org/display/DW/Deliverables+for+Functionality+Freeze+Milestone+Checklist+Template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M3 -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https://wiki.onap.org/display/DW/Deliverables+for+API+Freeze+Milestone+Checklist+Template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M4 -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https://wiki.onap.org/display/DW/Deliverable+for+Code+Freeze+Milestone+Checklist+Template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specify a different application user.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useradd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-r -u XX -g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appuser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appuser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ADA79-5C9C-4F30-AED2-FBB1593AC5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30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https://wiki.onap.org/display/DW/Resources+and+Repositories</a:t>
            </a:r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-Timely reviews (ensuring code submitted meets project guidelines and ONAP coding standard)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Merge/release of artifacts (ensuring CI/CD work flow pass after merge; and work with contributor to address any issue)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Identify CLM license issue; raise JIRA’s as required and work with team to close them before M4.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Documentation support </a:t>
            </a: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Integration test team support post M4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Hoping assigning primary committer will allow quick turnaround for supporting the community with timely reviews/help with DCAE onboarding itself; also this would help committer focus and specialize on subset of DCAE components more effectively.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ADA79-5C9C-4F30-AED2-FBB1593AC5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3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8627-A667-489E-ABC4-D66149394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E2336C-CD0E-48F5-910B-5D104763D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8A13-57F0-41DC-AB6D-DE452C12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95429-6F96-4694-AF42-EF437348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DE8BD-AFAD-472E-BA48-155DD5DF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2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93542-2688-4387-A8DB-CACAA8DB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2E583-5183-4D23-842B-761F5FEAC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11E0-6CBE-4CE2-8C0D-CA1718E5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65D2-E511-4152-BBA2-6C2B163F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69349-D644-4749-B4DE-AB5888E96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A3706-6446-4B88-A660-C44A6F9DE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616D9-1FDE-4BF0-82AC-EA49F6ECC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E475D-F270-4D7A-ACD9-8E272DA5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3E25-F679-4589-AD81-6A820080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4E68-04C5-4BD5-BDAD-076B95B2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3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3338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31770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28989-BA81-4D73-9D75-D5A50B10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2D245-1F00-4B5E-B5BE-6097FCB5E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FA911-C31E-420A-818D-9D4F75FC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3CF84-9B94-450A-90E5-7F167ADA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7EC2B-9EF7-480A-AF11-E76B24884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7A4B-2D23-4F27-A942-624E17C2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595AE-691A-40A7-9BDA-23D317B18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7CDD0-F471-4C6E-A951-7ABF3603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F2FDC-C067-4525-852C-562C94341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36C7E-0697-4A9C-A4FD-8C1D5153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DDB7-6D08-47CA-A799-B355D70F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365FA-020F-44AB-92D6-1646401B6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3CE2B-3363-4A89-885D-2952B8459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AB6EB-C37C-4E26-9D8A-C79D9079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D5E3E-EB68-42C6-B448-DBC70CBE4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06149-C54A-487E-96D4-379A12E0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C6B7C-E433-43D6-8EBC-0F902EAC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691E5-E744-4995-A40C-FBD62A03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C62F2-5C71-459B-8D6C-334E436ED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25CC0-A357-4BCF-9F80-0CFEBFFDE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CE4E7-3297-463E-BF4E-BCD7BF8F3C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1CE17-243D-428C-91D1-F0668488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83A6E8-3A06-448E-9743-05F1B23D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B0249F-1DFC-4035-993A-766231F54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7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9FC-4BF3-4C06-8221-DD06AA42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797F3-0F7D-4C10-B97E-985286F5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FDCF8-51BD-4FF7-BC42-08EDE2A61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F779C-419A-4EF3-B105-DAC2A6915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4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BB7F6-952E-45FC-8933-22E1F5634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06CD6-3B1D-4594-9C14-F6A9AE8C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B1A2D-5A93-4A0D-91C3-444F6CE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0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D4FA-B8D9-4AC2-B1B0-C15E1FE8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B522-6EF2-41E5-B351-E380AB4D1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838B-757A-430A-B5DF-912D7017B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1D3A2-AE18-45E7-966E-F5AA4D97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2A42-4874-44AB-936E-39018030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62E0-0036-421B-A119-C2EB203D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4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1655-96C7-4EDF-92FE-E942AC82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F1F6DF-522D-4136-83F2-81208EE91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24ED4-8AE1-43B9-9033-A0CFF1B3E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D15F0-9346-4F4B-909E-61DF87CCF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8AA65-2A29-4AEA-94FD-F2CA434D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265E8-6D8F-4DA7-95FD-34E764EBF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71C09-A227-4E96-AEB3-06DAD0F0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81874-A8CF-42F7-B529-4FC8CB7A4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968B7-38DF-4FC3-9237-9FB536C25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9AD4-764E-48CD-9A68-AC01B3833F63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800DB-A9DA-4A98-80F4-54D8E45E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6E2ED-A0B6-4DCD-B026-2A5FE22BD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2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xus3.onap.org/#browse/search=repository_name%3Ddocker.snapshot%20AND%20version%3D*.*.%3F" TargetMode="External"/><Relationship Id="rId2" Type="http://schemas.openxmlformats.org/officeDocument/2006/relationships/hyperlink" Target="https://wiki.onap.org/display/DW/Independent+Versioning+and+Release+Proces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iki.onap.org_display_DW_Best-2BPractices&amp;d=DwMGaQ&amp;c=LFYZ-o9_HUMeMTSQicvjIg&amp;r=iNosnZ-59sZVf-C4HoxYGFr9hvLE3kqmMLcqUGjQN2k&amp;m=77tcOF-cTY_8UPTf_CrBUQ9tqYxLyxTq1dY1iWPCZqs&amp;s=1kz-lPZ0EmFJq8FNm3wRHu-NmTuHdveZmBs9oxQHLnE&amp;e=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51282478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2019-02</a:t>
            </a:r>
            <a:r>
              <a:rPr lang="en-US" dirty="0"/>
              <a:t>-14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Docker Tagging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ONAP community settled on the following versioning model for docker images </a:t>
            </a:r>
            <a:r>
              <a:rPr lang="en-US" b="1" u="sng" dirty="0">
                <a:hlinkClick r:id="rId2"/>
              </a:rPr>
              <a:t>https://wiki.onap.org/display/DW/Independent+Versioning+and+Release+Process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docker tag format to align across all the teams is the following:</a:t>
            </a:r>
          </a:p>
          <a:p>
            <a:r>
              <a:rPr lang="en-US" dirty="0" err="1"/>
              <a:t>x.y.z</a:t>
            </a:r>
            <a:r>
              <a:rPr lang="en-US" dirty="0"/>
              <a:t>-KEYWORD-</a:t>
            </a:r>
            <a:r>
              <a:rPr lang="en-US" dirty="0" err="1"/>
              <a:t>yyyymmddThhmmssZ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X.Y.Z follows the Semantic </a:t>
            </a:r>
            <a:r>
              <a:rPr lang="en-US" dirty="0" err="1"/>
              <a:t>Versionning</a:t>
            </a:r>
            <a:r>
              <a:rPr lang="en-US" dirty="0"/>
              <a:t> KEYWORD: SNAPSHOT or STAGING</a:t>
            </a:r>
          </a:p>
          <a:p>
            <a:pPr marL="0" indent="0">
              <a:buNone/>
            </a:pPr>
            <a:r>
              <a:rPr lang="en-US" dirty="0"/>
              <a:t>Example</a:t>
            </a:r>
          </a:p>
          <a:p>
            <a:pPr marL="0" indent="0">
              <a:buNone/>
            </a:pPr>
            <a:r>
              <a:rPr lang="en-US" dirty="0"/>
              <a:t>        1.1.2-SNAPSHOT-20181231T234559Z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Please be aware that any snapshot  or stage builds which are not compliant with this naming convention will soon begin to fail as a result.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A list of non-compliant repos can be found here:</a:t>
            </a:r>
          </a:p>
          <a:p>
            <a:pPr marL="0" indent="0">
              <a:buNone/>
            </a:pPr>
            <a:r>
              <a:rPr lang="en-US" u="sng" dirty="0">
                <a:hlinkClick r:id="rId3"/>
              </a:rPr>
              <a:t>https://nexus3.onap.org/#browse/search=repository_name%3Ddocker.snapshot%20AND%20version%3D*.*.%3F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977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Docker release process change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A65E4B-DE8B-4362-89B2-DA00587C33BA}"/>
              </a:ext>
            </a:extLst>
          </p:cNvPr>
          <p:cNvSpPr txBox="1"/>
          <p:nvPr/>
        </p:nvSpPr>
        <p:spPr>
          <a:xfrm>
            <a:off x="615820" y="1455576"/>
            <a:ext cx="110661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Migration for docker images from Nexus3 to </a:t>
            </a:r>
            <a:r>
              <a:rPr lang="en-US" dirty="0" err="1"/>
              <a:t>DockerHub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LF is working on 2 new global-</a:t>
            </a:r>
            <a:r>
              <a:rPr lang="en-US" dirty="0" err="1"/>
              <a:t>jjb</a:t>
            </a:r>
            <a:r>
              <a:rPr lang="en-US" dirty="0"/>
              <a:t> templates for docker verify and docker merge.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merge job will post Snapshot and Staging images directly into </a:t>
            </a:r>
            <a:r>
              <a:rPr lang="en-US" dirty="0" err="1"/>
              <a:t>DockerHub</a:t>
            </a:r>
            <a:r>
              <a:rPr lang="en-US" dirty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Releases to </a:t>
            </a:r>
            <a:r>
              <a:rPr lang="en-US" dirty="0" err="1"/>
              <a:t>DockerHub</a:t>
            </a:r>
            <a:r>
              <a:rPr lang="en-US" dirty="0"/>
              <a:t> will be made on demand as PTLs wish.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For now, only PTLs will be given these permissions, but extended permissions to committers will be considered as we go.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process to release will be done manually by PTLs similarly to how LF does it (docker pull image, docker tag using release tag #.#.#, docker push to </a:t>
            </a:r>
            <a:r>
              <a:rPr lang="en-US" dirty="0" err="1"/>
              <a:t>DockerHub</a:t>
            </a:r>
            <a:r>
              <a:rPr lang="en-US" dirty="0"/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We will work with tech teams to move to the new docker templates in global-</a:t>
            </a:r>
            <a:r>
              <a:rPr lang="en-US" dirty="0" err="1"/>
              <a:t>jjb</a:t>
            </a:r>
            <a:r>
              <a:rPr lang="en-US" dirty="0"/>
              <a:t> and eventually remove local templates.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To avoid overhead, we will only be making </a:t>
            </a:r>
            <a:r>
              <a:rPr lang="en-US" dirty="0" err="1"/>
              <a:t>DockerHub</a:t>
            </a:r>
            <a:r>
              <a:rPr lang="en-US" dirty="0"/>
              <a:t> publications of Snapshots and Staging artifacts on new merge and not on a daily basis.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LF will switch to the new global-</a:t>
            </a:r>
            <a:r>
              <a:rPr lang="en-US" dirty="0" err="1"/>
              <a:t>jjb</a:t>
            </a:r>
            <a:r>
              <a:rPr lang="en-US" dirty="0"/>
              <a:t> jobs once it is confirmed by tech teams that the correct images are being posted in </a:t>
            </a:r>
            <a:r>
              <a:rPr lang="en-US" dirty="0" err="1"/>
              <a:t>DockerHub</a:t>
            </a:r>
            <a:r>
              <a:rPr lang="en-US" dirty="0"/>
              <a:t>. This means that some teams might have both jobs pushing to Nexus3 and </a:t>
            </a:r>
            <a:r>
              <a:rPr lang="en-US" dirty="0" err="1"/>
              <a:t>DockerHub</a:t>
            </a:r>
            <a:r>
              <a:rPr lang="en-US" dirty="0"/>
              <a:t> at the same time and will be able to disable Nexus3 pushes once they are comfortable.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63568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SECCOM directions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79D4A3-C555-42B2-B78F-8083D1CDFE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247833"/>
              </p:ext>
            </p:extLst>
          </p:nvPr>
        </p:nvGraphicFramePr>
        <p:xfrm>
          <a:off x="781236" y="1162976"/>
          <a:ext cx="9339308" cy="5211192"/>
        </p:xfrm>
        <a:graphic>
          <a:graphicData uri="http://schemas.openxmlformats.org/drawingml/2006/table">
            <a:tbl>
              <a:tblPr/>
              <a:tblGrid>
                <a:gridCol w="1988025">
                  <a:extLst>
                    <a:ext uri="{9D8B030D-6E8A-4147-A177-3AD203B41FA5}">
                      <a16:colId xmlns:a16="http://schemas.microsoft.com/office/drawing/2014/main" val="1689715689"/>
                    </a:ext>
                  </a:extLst>
                </a:gridCol>
                <a:gridCol w="2681629">
                  <a:extLst>
                    <a:ext uri="{9D8B030D-6E8A-4147-A177-3AD203B41FA5}">
                      <a16:colId xmlns:a16="http://schemas.microsoft.com/office/drawing/2014/main" val="1567992612"/>
                    </a:ext>
                  </a:extLst>
                </a:gridCol>
                <a:gridCol w="2334827">
                  <a:extLst>
                    <a:ext uri="{9D8B030D-6E8A-4147-A177-3AD203B41FA5}">
                      <a16:colId xmlns:a16="http://schemas.microsoft.com/office/drawing/2014/main" val="260958727"/>
                    </a:ext>
                  </a:extLst>
                </a:gridCol>
                <a:gridCol w="2334827">
                  <a:extLst>
                    <a:ext uri="{9D8B030D-6E8A-4147-A177-3AD203B41FA5}">
                      <a16:colId xmlns:a16="http://schemas.microsoft.com/office/drawing/2014/main" val="720526909"/>
                    </a:ext>
                  </a:extLst>
                </a:gridCol>
              </a:tblGrid>
              <a:tr h="889314">
                <a:tc rowSpan="2">
                  <a:txBody>
                    <a:bodyPr/>
                    <a:lstStyle/>
                    <a:p>
                      <a:r>
                        <a:rPr lang="en-US" sz="1200" dirty="0"/>
                        <a:t>Security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Has the Release Security/Vulnerability table been updated in the   protected Security Vulnerabilities wiki space?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Table in in the protected Security Vulnerabilities wiki space   corresponding to the latest NexusIQ scan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PTL reviews the NexusIQ scans for their project repos and fills out   the vulnerability review table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956002"/>
                  </a:ext>
                </a:extLst>
              </a:tr>
              <a:tr h="4321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Have all project containers been designed to run as a non-root user?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r>
                        <a:rPr lang="en-US" sz="1200" dirty="0">
                          <a:hlinkClick r:id="rId3"/>
                        </a:rPr>
                        <a:t>https://wiki.onap.org/display/DW/Best+Practices</a:t>
                      </a:r>
                      <a:endParaRPr lang="en-US" sz="12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The Docker and Kubernetes engines may run as root until such time as the products support non-root execution.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Applications may run as root within a container.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The process ID of a container must not run as the root ID with the exception of containers supporting ONAP features that require the container to run as the root ID.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Containers may run with root privileges.</a:t>
                      </a:r>
                      <a:br>
                        <a:rPr lang="en-US" sz="1200" dirty="0"/>
                      </a:br>
                      <a:endParaRPr lang="en-US" sz="12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Project containers that run as the root ID must document this in the release notes along with the functionality that requires the container to run as the root ID.</a:t>
                      </a:r>
                    </a:p>
                  </a:txBody>
                  <a:tcPr marL="33216" marR="33216" marT="16608" marB="166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746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26018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Committer Support for Service Component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369D40A-6AE5-4606-BEAB-31A7220A6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233293"/>
              </p:ext>
            </p:extLst>
          </p:nvPr>
        </p:nvGraphicFramePr>
        <p:xfrm>
          <a:off x="1260629" y="1597981"/>
          <a:ext cx="7963270" cy="4323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2980">
                  <a:extLst>
                    <a:ext uri="{9D8B030D-6E8A-4147-A177-3AD203B41FA5}">
                      <a16:colId xmlns:a16="http://schemas.microsoft.com/office/drawing/2014/main" val="662194694"/>
                    </a:ext>
                  </a:extLst>
                </a:gridCol>
                <a:gridCol w="4830290">
                  <a:extLst>
                    <a:ext uri="{9D8B030D-6E8A-4147-A177-3AD203B41FA5}">
                      <a16:colId xmlns:a16="http://schemas.microsoft.com/office/drawing/2014/main" val="1791157839"/>
                    </a:ext>
                  </a:extLst>
                </a:gridCol>
              </a:tblGrid>
              <a:tr h="3999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COMPONENTS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PRIMARY COMMITTER CONTACT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98308391"/>
                  </a:ext>
                </a:extLst>
              </a:tr>
              <a:tr h="3061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Piotr 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41311321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HV-VES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Piotr J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89886187"/>
                  </a:ext>
                </a:extLst>
              </a:tr>
              <a:tr h="2890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Vijay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06772802"/>
                  </a:ext>
                </a:extLst>
              </a:tr>
              <a:tr h="3316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DataFileCollector (DR)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Tony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24300694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PM-Mapper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Yan Yang?/Tony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23333112"/>
                  </a:ext>
                </a:extLst>
              </a:tr>
              <a:tr h="3146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VES-Mapper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Xinhui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26042578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SNMPTrap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Tony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36404764"/>
                  </a:ext>
                </a:extLst>
              </a:tr>
              <a:tr h="271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Heartbeat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Vijay/Lusheng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99676021"/>
                  </a:ext>
                </a:extLst>
              </a:tr>
              <a:tr h="2843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Vijay/Lusheng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9802731"/>
                  </a:ext>
                </a:extLst>
              </a:tr>
              <a:tr h="250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TCAGen2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Vijay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81111583"/>
                  </a:ext>
                </a:extLst>
              </a:tr>
              <a:tr h="2719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RESTCONF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Xinhui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14245704"/>
                  </a:ext>
                </a:extLst>
              </a:tr>
              <a:tr h="250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SON-Handler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Yan Yang?/Vijay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65869049"/>
                  </a:ext>
                </a:extLst>
              </a:tr>
              <a:tr h="250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SDK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Piotr W/Piotr J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54191125"/>
                  </a:ext>
                </a:extLst>
              </a:tr>
              <a:tr h="250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DL Feeder/DL Admin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Tony/Vijay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76536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54583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Repository consolidation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DCAE repository &gt; 30</a:t>
            </a:r>
          </a:p>
          <a:p>
            <a:r>
              <a:rPr lang="en-US" dirty="0"/>
              <a:t>For future release, looking at consolidation on the DCAE repositories. </a:t>
            </a:r>
          </a:p>
          <a:p>
            <a:r>
              <a:rPr lang="en-US" dirty="0"/>
              <a:t>Rather than introducing separate repository for each service component, I’m considering to have multiple MS share a common repository. </a:t>
            </a:r>
          </a:p>
          <a:p>
            <a:r>
              <a:rPr lang="en-US" dirty="0"/>
              <a:t>For </a:t>
            </a:r>
            <a:r>
              <a:rPr lang="en-US" dirty="0" err="1"/>
              <a:t>e.g</a:t>
            </a:r>
            <a:r>
              <a:rPr lang="en-US" dirty="0"/>
              <a:t> – dcaegen2/services repo (currently empty) can be targeted to host multiple </a:t>
            </a:r>
            <a:r>
              <a:rPr lang="en-US" dirty="0" err="1"/>
              <a:t>ms</a:t>
            </a:r>
            <a:r>
              <a:rPr lang="en-US" dirty="0"/>
              <a:t> (under same technology) with below structure.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dcaegen2/services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└── components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dl-handler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│   ├── dl-admin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│   └── dl-feeder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microservice1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├── microservice2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 └── microservice3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337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Security Report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https://wiki.onap.org/pages/viewpage.action?pageId=51282478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9603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2957</TotalTime>
  <Words>457</Words>
  <Application>Microsoft Office PowerPoint</Application>
  <PresentationFormat>Widescreen</PresentationFormat>
  <Paragraphs>114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SimSun</vt:lpstr>
      <vt:lpstr>Arial</vt:lpstr>
      <vt:lpstr>Calibri</vt:lpstr>
      <vt:lpstr>Calibri Light</vt:lpstr>
      <vt:lpstr>Courier New</vt:lpstr>
      <vt:lpstr>Wingdings</vt:lpstr>
      <vt:lpstr>Office Theme</vt:lpstr>
      <vt:lpstr>DCAE Weekly Meeting </vt:lpstr>
      <vt:lpstr>Docker Tagging</vt:lpstr>
      <vt:lpstr>Docker release process change</vt:lpstr>
      <vt:lpstr>SECCOM directions </vt:lpstr>
      <vt:lpstr>DCAE Committer Support for Service Component </vt:lpstr>
      <vt:lpstr>DCAE Repository consolidation </vt:lpstr>
      <vt:lpstr>DCAE Weekly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VENKATESH KUMAR, VIJAY</dc:creator>
  <cp:lastModifiedBy>VENKATESH KUMAR, VIJAY</cp:lastModifiedBy>
  <cp:revision>22</cp:revision>
  <dcterms:created xsi:type="dcterms:W3CDTF">2019-02-12T16:24:35Z</dcterms:created>
  <dcterms:modified xsi:type="dcterms:W3CDTF">2019-02-14T17:41:54Z</dcterms:modified>
</cp:coreProperties>
</file>