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4"/>
  </p:notesMasterIdLst>
  <p:sldIdLst>
    <p:sldId id="289" r:id="rId3"/>
    <p:sldId id="425" r:id="rId4"/>
    <p:sldId id="479" r:id="rId5"/>
    <p:sldId id="571" r:id="rId6"/>
    <p:sldId id="307" r:id="rId7"/>
    <p:sldId id="572" r:id="rId8"/>
    <p:sldId id="570" r:id="rId9"/>
    <p:sldId id="1287" r:id="rId10"/>
    <p:sldId id="576" r:id="rId11"/>
    <p:sldId id="574" r:id="rId12"/>
    <p:sldId id="5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9883" autoAdjust="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DC96A-F2D2-4FB2-BCCF-566F0247A337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ADA79-5C9C-4F30-AED2-FBB1593AC5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446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 MILESTONE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M1- 01/16-01/24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M2 - 02/21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M3-03/14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1-week; M4 - 04/04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RC0 - 4/25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RC1 - 05/09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RC2 - 05/23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05/30 - Release sign off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B2558-5610-4EB2-BD27-FE0CE118BDB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490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Jessica to Everyone:  09:27 AM</a:t>
            </a:r>
          </a:p>
          <a:p>
            <a:r>
              <a:rPr lang="en-US" dirty="0"/>
              <a:t>https://jenkins.opendaylight.org/releng/view/odlparent/job/odlparent-maven-stage-3.1.x/</a:t>
            </a:r>
          </a:p>
          <a:p>
            <a:endParaRPr lang="en-US" dirty="0"/>
          </a:p>
          <a:p>
            <a:r>
              <a:rPr lang="en-US" dirty="0"/>
              <a:t>From Jessica to Everyone:  09:35 AM</a:t>
            </a:r>
          </a:p>
          <a:p>
            <a:r>
              <a:rPr lang="en-US" dirty="0"/>
              <a:t>https://jenkins.onap.org/job/ccsdk-utils-maven-stage-master/4/console</a:t>
            </a:r>
          </a:p>
          <a:p>
            <a:endParaRPr lang="en-US" dirty="0"/>
          </a:p>
          <a:p>
            <a:r>
              <a:rPr lang="en-US" dirty="0"/>
              <a:t>Maven-staging-plugin - nexus-staging-maven-plugin:1.6.7:deploy </a:t>
            </a:r>
          </a:p>
          <a:p>
            <a:endParaRPr lang="en-US" dirty="0"/>
          </a:p>
          <a:p>
            <a:r>
              <a:rPr lang="sv-SE"/>
              <a:t>Nexus2 migration ticket: https://jira.onap.org/browse/CIMAN-234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ADA79-5C9C-4F30-AED2-FBB1593AC52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34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8627-A667-489E-ABC4-D66149394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E2336C-CD0E-48F5-910B-5D104763D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88A13-57F0-41DC-AB6D-DE452C12E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95429-6F96-4694-AF42-EF4373481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DE8BD-AFAD-472E-BA48-155DD5DF3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28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93542-2688-4387-A8DB-CACAA8DBC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12E583-5183-4D23-842B-761F5FEAC8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311E0-6CBE-4CE2-8C0D-CA1718E56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A65D2-E511-4152-BBA2-6C2B163F8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69349-D644-4749-B4DE-AB5888E96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64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FA3706-6446-4B88-A660-C44A6F9DEE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616D9-1FDE-4BF0-82AC-EA49F6ECCF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E475D-F270-4D7A-ACD9-8E272DA5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53E25-F679-4589-AD81-6A820080F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D4E68-04C5-4BD5-BDAD-076B95B2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39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33380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1317707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45083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799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799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9282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4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0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109297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1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4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1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99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2877987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1" y="1062319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r>
              <a:rPr lang="en-US" sz="1799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71515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46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28989-BA81-4D73-9D75-D5A50B10B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2D245-1F00-4B5E-B5BE-6097FCB5E1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FA911-C31E-420A-818D-9D4F75FC2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3CF84-9B94-450A-90E5-7F167ADA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7EC2B-9EF7-480A-AF11-E76B24884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642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7896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2" y="341795"/>
            <a:ext cx="10844563" cy="615553"/>
          </a:xfrm>
        </p:spPr>
        <p:txBody>
          <a:bodyPr tIns="0" rIns="0" bIns="0"/>
          <a:lstStyle>
            <a:lvl1pPr>
              <a:defRPr lang="zh-CN" altLang="en-US" sz="5330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1" y="6489706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782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>
                <a:solidFill>
                  <a:prstClr val="black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782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solidFill>
                <a:prstClr val="black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341187"/>
      </p:ext>
    </p:extLst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37A4B-2D23-4F27-A942-624E17C28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3595AE-691A-40A7-9BDA-23D317B18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7CDD0-F471-4C6E-A951-7ABF36030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F2FDC-C067-4525-852C-562C94341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36C7E-0697-4A9C-A4FD-8C1D5153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1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FDDB7-6D08-47CA-A799-B355D70F9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365FA-020F-44AB-92D6-1646401B6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3CE2B-3363-4A89-885D-2952B8459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AAB6EB-C37C-4E26-9D8A-C79D90795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D5E3E-EB68-42C6-B448-DBC70CBE4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06149-C54A-487E-96D4-379A12E06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5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C6B7C-E433-43D6-8EBC-0F902EAC2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0691E5-E744-4995-A40C-FBD62A031A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CC62F2-5C71-459B-8D6C-334E436EDA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925CC0-A357-4BCF-9F80-0CFEBFFDEC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4CE4E7-3297-463E-BF4E-BCD7BF8F3C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B1CE17-243D-428C-91D1-F06684880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83A6E8-3A06-448E-9743-05F1B23D8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B0249F-1DFC-4035-993A-766231F54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7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09FC-4BF3-4C06-8221-DD06AA424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E797F3-0F7D-4C10-B97E-985286F5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6FDCF8-51BD-4FF7-BC42-08EDE2A61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5F779C-419A-4EF3-B105-DAC2A6915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14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6BB7F6-952E-45FC-8933-22E1F5634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306CD6-3B1D-4594-9C14-F6A9AE8C2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B1A2D-5A93-4A0D-91C3-444F6CE06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03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BD4FA-B8D9-4AC2-B1B0-C15E1FE89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0B522-6EF2-41E5-B351-E380AB4D1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A4838B-757A-430A-B5DF-912D7017B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01D3A2-AE18-45E7-966E-F5AA4D972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02A42-4874-44AB-936E-390180301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F62E0-0036-421B-A119-C2EB203DC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46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91655-96C7-4EDF-92FE-E942AC82D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F1F6DF-522D-4136-83F2-81208EE91D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924ED4-8AE1-43B9-9033-A0CFF1B3E8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D15F0-9346-4F4B-909E-61DF87CCF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8AA65-2A29-4AEA-94FD-F2CA434DB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2265E8-6D8F-4DA7-95FD-34E764EBF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8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F71C09-A227-4E96-AEB3-06DAD0F04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81874-A8CF-42F7-B529-4FC8CB7A4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968B7-38DF-4FC3-9237-9FB536C250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09AD4-764E-48CD-9A68-AC01B3833F63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800DB-A9DA-4A98-80F4-54D8E45E6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6E2ED-A0B6-4DCD-B026-2A5FE22BDC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DCF47-E368-49AF-B5BA-796B35E0E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12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endParaRPr lang="en-US" sz="1799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26"/>
            <a:r>
              <a:rPr lang="en-US" sz="1799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126"/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4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126"/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 defTabSz="914126"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3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2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2" y="6604617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5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126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4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</p:sldLayoutIdLst>
  <p:transition>
    <p:wipe dir="r"/>
  </p:transition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3599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799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399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999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799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799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User_icon_2.sv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Project+Status+in+Dublin+Release" TargetMode="External"/><Relationship Id="rId2" Type="http://schemas.openxmlformats.org/officeDocument/2006/relationships/hyperlink" Target="https://wiki.onap.org/display/DW/DCAE+R4+M4+Code+Freeze+Milestone+Checklist" TargetMode="Externa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iki.onap.org/display/DW/DCAE+R4+Service+Component+%28On-demand%29+deployment+Instructio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wiki.onap.org_display_DW_Committer-2BExtension-2BRequest-2Bfor-2B-255BDCAE-255D-253A-2BPiotr-2BJaszczyk&amp;d=DwMFAg&amp;c=LFYZ-o9_HUMeMTSQicvjIg&amp;r=6WYcUG7NY-ZxfqWx5MmzVQ&amp;m=pIEJmF3Tbq7RnIGlmFRlbiYZtJdo4oTd-ZSleZ1yZk0&amp;s=yYoXhig1lRN4V60ypOiXHAu750LEf1q4SwI7rrcbK6g&amp;e=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urldefense.proofpoint.com/v2/url?u=https-3A__wiki.onap.org_display_DW_Committer-2BPromotion-2BRequest-2Bfor-2B-255BDCAE-255D-253A-2BZlatko-2BMurgoski&amp;d=DwMFAg&amp;c=LFYZ-o9_HUMeMTSQicvjIg&amp;r=6WYcUG7NY-ZxfqWx5MmzVQ&amp;m=pIEJmF3Tbq7RnIGlmFRlbiYZtJdo4oTd-ZSleZ1yZk0&amp;s=9wFI34iknPHDSTJeW2cKGXUPa9VsCZztKDwE8rcIH0c&amp;e=" TargetMode="External"/><Relationship Id="rId5" Type="http://schemas.openxmlformats.org/officeDocument/2006/relationships/hyperlink" Target="https://urldefense.proofpoint.com/v2/url?u=https-3A__wiki.onap.org_display_DW_Committer-2BPromotion-2BRequest-2Bfor-2B-255BDCAE-255D-253A-2BHenrik-2BAndersson&amp;d=DwMFAg&amp;c=LFYZ-o9_HUMeMTSQicvjIg&amp;r=6WYcUG7NY-ZxfqWx5MmzVQ&amp;m=pIEJmF3Tbq7RnIGlmFRlbiYZtJdo4oTd-ZSleZ1yZk0&amp;s=bsQCQy13d0MsVOX14U0aDo0DWqV7HBtmHm4KXxMgRE0&amp;e=" TargetMode="External"/><Relationship Id="rId4" Type="http://schemas.openxmlformats.org/officeDocument/2006/relationships/hyperlink" Target="https://urldefense.proofpoint.com/v2/url?u=https-3A__wiki.onap.org_display_DW_Committer-2BExtension-2BRequest-2Bfor-2B-255BDCAE-255D-253A-2BPiotr-2BWielebski&amp;d=DwMFAg&amp;c=LFYZ-o9_HUMeMTSQicvjIg&amp;r=6WYcUG7NY-ZxfqWx5MmzVQ&amp;m=pIEJmF3Tbq7RnIGlmFRlbiYZtJdo4oTd-ZSleZ1yZk0&amp;s=V70B5u6msmZn85IFK_91x_P0Ra5VlspkHH32anrqCoU&amp;e=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13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23210"/>
            <a:ext cx="10010775" cy="1515110"/>
          </a:xfrm>
        </p:spPr>
        <p:txBody>
          <a:bodyPr>
            <a:normAutofit/>
          </a:bodyPr>
          <a:lstStyle/>
          <a:p>
            <a:r>
              <a:rPr lang="en-US" sz="4800" dirty="0"/>
              <a:t>DCAE Weekly Meeting	</a:t>
            </a:r>
            <a:endParaRPr lang="en-US" altLang="zh-CN" sz="4800" dirty="0"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2019-04-11</a:t>
            </a:r>
          </a:p>
        </p:txBody>
      </p:sp>
    </p:spTree>
    <p:extLst>
      <p:ext uri="{BB962C8B-B14F-4D97-AF65-F5344CB8AC3E}">
        <p14:creationId xmlns:p14="http://schemas.microsoft.com/office/powerpoint/2010/main" val="309409445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FFA4DD-415B-4C36-B3F8-BC7499EE6E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FA565C-59CD-4B98-B839-BAF0BC75B8A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8B5888-DD39-4F66-A015-96EC11170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latin typeface="+mn-lt"/>
              </a:rPr>
              <a:t>Acumos-ONAP Integration Phase 1 Process Steps (3Q 2019)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CDF494-1601-4E7C-9CF8-582BABBC44D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56687" y="990669"/>
            <a:ext cx="10166350" cy="5116199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Describe the Use Case of a ML-assisted ONAP Control Loop that provides values to Operations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Acumos designer onboard a ML model that contains sufficient data to support ONAP DCAE/CL in Design time &amp; Runtime. 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Acumos distributes the ML model to ONAP via E5 federation. 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ONAP E5 Receiver uses µS Adaptor to transform and onboard into SDC catalog as Analytic µS.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ONAP user selects the ML Analytic µS into a DCAE flow template and attaches to a service (SDC/DCAE-DS).  </a:t>
            </a:r>
            <a:r>
              <a:rPr lang="en-US" sz="2400" dirty="0">
                <a:solidFill>
                  <a:schemeClr val="tx1"/>
                </a:solidFill>
                <a:highlight>
                  <a:srgbClr val="FFFF99"/>
                </a:highlight>
                <a:latin typeface="+mn-lt"/>
              </a:rPr>
              <a:t>A blueprint is auto-generated*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and distributed to CLAMP &amp; DCAE-C.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ONAP user uses CLAMP to further configure an operational policy to fix the problem as identified by the ML Analytic µS.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ONAP user deploys the CLAMP blueprint to implement the control loop.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Overtime the collected network data will be used to enhance &amp; retrain the ML model.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99DD95BC-7D03-409D-8E5A-AC056286DC3C}"/>
              </a:ext>
            </a:extLst>
          </p:cNvPr>
          <p:cNvSpPr/>
          <p:nvPr/>
        </p:nvSpPr>
        <p:spPr>
          <a:xfrm>
            <a:off x="1160848" y="3468756"/>
            <a:ext cx="363793" cy="1789043"/>
          </a:xfrm>
          <a:prstGeom prst="leftBrace">
            <a:avLst>
              <a:gd name="adj1" fmla="val 921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7350119E-7D1A-42D9-A64F-6F9612440239}"/>
              </a:ext>
            </a:extLst>
          </p:cNvPr>
          <p:cNvSpPr/>
          <p:nvPr/>
        </p:nvSpPr>
        <p:spPr>
          <a:xfrm>
            <a:off x="1160849" y="990824"/>
            <a:ext cx="363793" cy="2195255"/>
          </a:xfrm>
          <a:prstGeom prst="leftBrace">
            <a:avLst>
              <a:gd name="adj1" fmla="val 921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F1766D-E5AC-4101-BD8A-50EC6F3D68C5}"/>
              </a:ext>
            </a:extLst>
          </p:cNvPr>
          <p:cNvSpPr txBox="1"/>
          <p:nvPr/>
        </p:nvSpPr>
        <p:spPr>
          <a:xfrm>
            <a:off x="398307" y="1825246"/>
            <a:ext cx="686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99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New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99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Work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C64724-FBEC-454F-8582-BC287BCA3E3A}"/>
              </a:ext>
            </a:extLst>
          </p:cNvPr>
          <p:cNvSpPr txBox="1"/>
          <p:nvPr/>
        </p:nvSpPr>
        <p:spPr>
          <a:xfrm>
            <a:off x="-43604" y="3994917"/>
            <a:ext cx="1386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9CADA-2E4A-468D-8524-65343170EA10}"/>
              </a:ext>
            </a:extLst>
          </p:cNvPr>
          <p:cNvSpPr txBox="1"/>
          <p:nvPr/>
        </p:nvSpPr>
        <p:spPr>
          <a:xfrm>
            <a:off x="7686263" y="6106868"/>
            <a:ext cx="3230436" cy="338554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*broken in ONAP Casablanca release</a:t>
            </a:r>
          </a:p>
        </p:txBody>
      </p:sp>
    </p:spTree>
    <p:extLst>
      <p:ext uri="{BB962C8B-B14F-4D97-AF65-F5344CB8AC3E}">
        <p14:creationId xmlns:p14="http://schemas.microsoft.com/office/powerpoint/2010/main" val="2840724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489" y="131908"/>
            <a:ext cx="11506200" cy="538770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Calibri" panose="020F0502020204030204"/>
                <a:cs typeface="+mj-cs"/>
              </a:rPr>
              <a:t>Acumos-ONAP Integration Phase 1 Dataflow (3Q 2019)</a:t>
            </a:r>
            <a:br>
              <a:rPr lang="en-US" sz="3200" b="1" dirty="0">
                <a:solidFill>
                  <a:prstClr val="black"/>
                </a:solidFill>
                <a:latin typeface="Calibri" panose="020F0502020204030204"/>
                <a:cs typeface="+mj-cs"/>
              </a:rPr>
            </a:br>
            <a:r>
              <a:rPr lang="en-US" sz="2400" b="1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/>
                <a:cs typeface="+mj-cs"/>
              </a:rPr>
              <a:t>Demonstrate with a Control Loop Use Case</a:t>
            </a:r>
            <a:endParaRPr lang="en-US" sz="36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CCDAE6F-A09F-4A46-B720-31AF04A57641}"/>
              </a:ext>
            </a:extLst>
          </p:cNvPr>
          <p:cNvSpPr/>
          <p:nvPr/>
        </p:nvSpPr>
        <p:spPr>
          <a:xfrm>
            <a:off x="3592291" y="2376836"/>
            <a:ext cx="3616072" cy="397890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 µS Adaptor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B9E2566-127D-47B0-A4BB-956A896CF39B}"/>
              </a:ext>
            </a:extLst>
          </p:cNvPr>
          <p:cNvSpPr/>
          <p:nvPr/>
        </p:nvSpPr>
        <p:spPr>
          <a:xfrm>
            <a:off x="5445376" y="2744610"/>
            <a:ext cx="1616180" cy="1267207"/>
          </a:xfrm>
          <a:prstGeom prst="rect">
            <a:avLst/>
          </a:prstGeom>
          <a:solidFill>
            <a:srgbClr val="ED7D31"/>
          </a:solidFill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BC0EE6C-FA0C-4F38-A655-2BD3CBA6CDF3}"/>
              </a:ext>
            </a:extLst>
          </p:cNvPr>
          <p:cNvSpPr/>
          <p:nvPr/>
        </p:nvSpPr>
        <p:spPr>
          <a:xfrm>
            <a:off x="7597751" y="952717"/>
            <a:ext cx="4382502" cy="5781509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Cloud 59">
            <a:extLst>
              <a:ext uri="{FF2B5EF4-FFF2-40B4-BE49-F238E27FC236}">
                <a16:creationId xmlns:a16="http://schemas.microsoft.com/office/drawing/2014/main" id="{06A1C3DD-D40F-4C66-87FC-5F20831BC043}"/>
              </a:ext>
            </a:extLst>
          </p:cNvPr>
          <p:cNvSpPr/>
          <p:nvPr/>
        </p:nvSpPr>
        <p:spPr>
          <a:xfrm>
            <a:off x="7731364" y="5581126"/>
            <a:ext cx="4222451" cy="1212914"/>
          </a:xfrm>
          <a:prstGeom prst="cloud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8D8C7AC-97B3-42EE-82C0-9F5F8BA9CCF0}"/>
              </a:ext>
            </a:extLst>
          </p:cNvPr>
          <p:cNvSpPr/>
          <p:nvPr/>
        </p:nvSpPr>
        <p:spPr>
          <a:xfrm>
            <a:off x="3582062" y="952130"/>
            <a:ext cx="4382502" cy="1336533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C317988-E1D3-4AC3-A878-FF46C74319AF}"/>
              </a:ext>
            </a:extLst>
          </p:cNvPr>
          <p:cNvSpPr/>
          <p:nvPr/>
        </p:nvSpPr>
        <p:spPr>
          <a:xfrm>
            <a:off x="457159" y="2661077"/>
            <a:ext cx="2794204" cy="271041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Acumos</a:t>
            </a:r>
          </a:p>
        </p:txBody>
      </p:sp>
      <p:sp>
        <p:nvSpPr>
          <p:cNvPr id="63" name="Cylinder 62">
            <a:extLst>
              <a:ext uri="{FF2B5EF4-FFF2-40B4-BE49-F238E27FC236}">
                <a16:creationId xmlns:a16="http://schemas.microsoft.com/office/drawing/2014/main" id="{089F5C55-44E1-48F8-8402-FA2F94AF1337}"/>
              </a:ext>
            </a:extLst>
          </p:cNvPr>
          <p:cNvSpPr/>
          <p:nvPr/>
        </p:nvSpPr>
        <p:spPr>
          <a:xfrm>
            <a:off x="1417619" y="3880221"/>
            <a:ext cx="990073" cy="1435584"/>
          </a:xfrm>
          <a:prstGeom prst="can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Acumos Catalog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A7184A3-5279-4447-9CE7-E23A8C3E873C}"/>
              </a:ext>
            </a:extLst>
          </p:cNvPr>
          <p:cNvSpPr/>
          <p:nvPr/>
        </p:nvSpPr>
        <p:spPr>
          <a:xfrm>
            <a:off x="3770714" y="5510384"/>
            <a:ext cx="1358771" cy="689052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Docker Generation</a:t>
            </a:r>
          </a:p>
        </p:txBody>
      </p:sp>
      <p:sp>
        <p:nvSpPr>
          <p:cNvPr id="65" name="Cylinder 64">
            <a:extLst>
              <a:ext uri="{FF2B5EF4-FFF2-40B4-BE49-F238E27FC236}">
                <a16:creationId xmlns:a16="http://schemas.microsoft.com/office/drawing/2014/main" id="{75F6BAD8-51CC-4FEA-9399-65C88B8ED3B1}"/>
              </a:ext>
            </a:extLst>
          </p:cNvPr>
          <p:cNvSpPr/>
          <p:nvPr/>
        </p:nvSpPr>
        <p:spPr>
          <a:xfrm>
            <a:off x="5474764" y="5446492"/>
            <a:ext cx="1545795" cy="826418"/>
          </a:xfrm>
          <a:prstGeom prst="can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Docker Repository accessible from DCAE environment where you are deploying into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52E4BF1-B39E-48CC-9894-FF24C8F00CAF}"/>
              </a:ext>
            </a:extLst>
          </p:cNvPr>
          <p:cNvSpPr/>
          <p:nvPr/>
        </p:nvSpPr>
        <p:spPr>
          <a:xfrm>
            <a:off x="5571583" y="4164484"/>
            <a:ext cx="1351941" cy="908202"/>
          </a:xfrm>
          <a:prstGeom prst="rect">
            <a:avLst/>
          </a:prstGeom>
          <a:solidFill>
            <a:srgbClr val="ED7D31"/>
          </a:solidFill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MS Metadata (DCAE component spec + Data format)</a:t>
            </a:r>
          </a:p>
        </p:txBody>
      </p:sp>
      <p:sp>
        <p:nvSpPr>
          <p:cNvPr id="67" name="Cylinder 66">
            <a:extLst>
              <a:ext uri="{FF2B5EF4-FFF2-40B4-BE49-F238E27FC236}">
                <a16:creationId xmlns:a16="http://schemas.microsoft.com/office/drawing/2014/main" id="{7AC4B1D8-3DCD-4E49-8A6F-0269D902B047}"/>
              </a:ext>
            </a:extLst>
          </p:cNvPr>
          <p:cNvSpPr/>
          <p:nvPr/>
        </p:nvSpPr>
        <p:spPr>
          <a:xfrm>
            <a:off x="4455600" y="1075272"/>
            <a:ext cx="1184847" cy="1150210"/>
          </a:xfrm>
          <a:prstGeom prst="can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 Catalog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990645B-EDEB-405F-BCA5-5C83F3B40407}"/>
              </a:ext>
            </a:extLst>
          </p:cNvPr>
          <p:cNvCxnSpPr>
            <a:cxnSpLocks/>
            <a:stCxn id="64" idx="3"/>
            <a:endCxn id="65" idx="2"/>
          </p:cNvCxnSpPr>
          <p:nvPr/>
        </p:nvCxnSpPr>
        <p:spPr>
          <a:xfrm>
            <a:off x="5129485" y="5854910"/>
            <a:ext cx="345279" cy="4791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63CC1CE-4159-4655-B030-E543E3BE4BD3}"/>
              </a:ext>
            </a:extLst>
          </p:cNvPr>
          <p:cNvCxnSpPr>
            <a:cxnSpLocks/>
            <a:stCxn id="65" idx="1"/>
            <a:endCxn id="66" idx="2"/>
          </p:cNvCxnSpPr>
          <p:nvPr/>
        </p:nvCxnSpPr>
        <p:spPr>
          <a:xfrm flipH="1" flipV="1">
            <a:off x="6247554" y="5072686"/>
            <a:ext cx="108" cy="373806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F6CFBD98-941D-45A4-ADC9-96B58C9A1758}"/>
              </a:ext>
            </a:extLst>
          </p:cNvPr>
          <p:cNvSpPr txBox="1"/>
          <p:nvPr/>
        </p:nvSpPr>
        <p:spPr>
          <a:xfrm>
            <a:off x="5788961" y="5179309"/>
            <a:ext cx="1121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url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reference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F21B8B1-D7F8-486B-9AE1-A5E968C2F2A0}"/>
              </a:ext>
            </a:extLst>
          </p:cNvPr>
          <p:cNvSpPr/>
          <p:nvPr/>
        </p:nvSpPr>
        <p:spPr>
          <a:xfrm>
            <a:off x="2756724" y="1335579"/>
            <a:ext cx="503854" cy="282626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VNF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23480E8-A452-4ED3-9722-9DC7FFB68940}"/>
              </a:ext>
            </a:extLst>
          </p:cNvPr>
          <p:cNvCxnSpPr>
            <a:cxnSpLocks/>
            <a:stCxn id="71" idx="3"/>
            <a:endCxn id="73" idx="1"/>
          </p:cNvCxnSpPr>
          <p:nvPr/>
        </p:nvCxnSpPr>
        <p:spPr>
          <a:xfrm>
            <a:off x="3260578" y="1476892"/>
            <a:ext cx="1441136" cy="879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92995FEF-7FC4-4663-89A0-146C42E0E88C}"/>
              </a:ext>
            </a:extLst>
          </p:cNvPr>
          <p:cNvSpPr/>
          <p:nvPr/>
        </p:nvSpPr>
        <p:spPr>
          <a:xfrm>
            <a:off x="4701714" y="1380255"/>
            <a:ext cx="657927" cy="19503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VNF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6525D26-B0FD-4733-AD54-6A9E75ED9663}"/>
              </a:ext>
            </a:extLst>
          </p:cNvPr>
          <p:cNvSpPr/>
          <p:nvPr/>
        </p:nvSpPr>
        <p:spPr>
          <a:xfrm>
            <a:off x="4601496" y="1854935"/>
            <a:ext cx="880321" cy="264912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Analytic MS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Tosca Format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1A55085-9419-4D79-BE70-2E7EF19C8427}"/>
              </a:ext>
            </a:extLst>
          </p:cNvPr>
          <p:cNvSpPr/>
          <p:nvPr/>
        </p:nvSpPr>
        <p:spPr>
          <a:xfrm>
            <a:off x="7030268" y="1187814"/>
            <a:ext cx="2221115" cy="909373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SDC/DCAE-DS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Flowchart: Document 77">
            <a:extLst>
              <a:ext uri="{FF2B5EF4-FFF2-40B4-BE49-F238E27FC236}">
                <a16:creationId xmlns:a16="http://schemas.microsoft.com/office/drawing/2014/main" id="{E065EDF0-A936-4255-9AA9-6D2E3E7032B9}"/>
              </a:ext>
            </a:extLst>
          </p:cNvPr>
          <p:cNvSpPr/>
          <p:nvPr/>
        </p:nvSpPr>
        <p:spPr>
          <a:xfrm>
            <a:off x="8509796" y="4501203"/>
            <a:ext cx="1976638" cy="927339"/>
          </a:xfrm>
          <a:prstGeom prst="flowChartDocument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Blueprint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9A1B3D4F-CA99-4F4E-A8BE-0EED7E5D9AA6}"/>
              </a:ext>
            </a:extLst>
          </p:cNvPr>
          <p:cNvSpPr/>
          <p:nvPr/>
        </p:nvSpPr>
        <p:spPr>
          <a:xfrm>
            <a:off x="8054529" y="4874118"/>
            <a:ext cx="343605" cy="354564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VNF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0422B06-D4D2-4207-947C-13AB52429144}"/>
              </a:ext>
            </a:extLst>
          </p:cNvPr>
          <p:cNvSpPr/>
          <p:nvPr/>
        </p:nvSpPr>
        <p:spPr>
          <a:xfrm>
            <a:off x="8587707" y="4873162"/>
            <a:ext cx="558960" cy="35456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Collector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78E59F1-4438-4843-A0F0-97A32E3ECD59}"/>
              </a:ext>
            </a:extLst>
          </p:cNvPr>
          <p:cNvSpPr/>
          <p:nvPr/>
        </p:nvSpPr>
        <p:spPr>
          <a:xfrm>
            <a:off x="9283985" y="4866569"/>
            <a:ext cx="558960" cy="35456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Analytic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</a:t>
            </a:r>
          </a:p>
        </p:txBody>
      </p:sp>
      <p:sp>
        <p:nvSpPr>
          <p:cNvPr id="82" name="Flowchart: Predefined Process 81">
            <a:extLst>
              <a:ext uri="{FF2B5EF4-FFF2-40B4-BE49-F238E27FC236}">
                <a16:creationId xmlns:a16="http://schemas.microsoft.com/office/drawing/2014/main" id="{5AB122F3-9E67-4599-B99B-8F799BC1F53E}"/>
              </a:ext>
            </a:extLst>
          </p:cNvPr>
          <p:cNvSpPr/>
          <p:nvPr/>
        </p:nvSpPr>
        <p:spPr>
          <a:xfrm>
            <a:off x="9566173" y="5804326"/>
            <a:ext cx="1840746" cy="817220"/>
          </a:xfrm>
          <a:prstGeom prst="flowChartPredefinedProcess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Deployment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MANUALLY DEPLOYED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D9BA9FC-7B98-44FE-A3E7-2FA50DE9E0A2}"/>
              </a:ext>
            </a:extLst>
          </p:cNvPr>
          <p:cNvCxnSpPr>
            <a:cxnSpLocks/>
            <a:stCxn id="79" idx="3"/>
            <a:endCxn id="80" idx="1"/>
          </p:cNvCxnSpPr>
          <p:nvPr/>
        </p:nvCxnSpPr>
        <p:spPr>
          <a:xfrm flipV="1">
            <a:off x="8398134" y="5050444"/>
            <a:ext cx="189573" cy="95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5C94A94-4CA9-43AA-B19C-672EEF046A1D}"/>
              </a:ext>
            </a:extLst>
          </p:cNvPr>
          <p:cNvCxnSpPr>
            <a:cxnSpLocks/>
            <a:stCxn id="80" idx="3"/>
            <a:endCxn id="81" idx="1"/>
          </p:cNvCxnSpPr>
          <p:nvPr/>
        </p:nvCxnSpPr>
        <p:spPr>
          <a:xfrm flipV="1">
            <a:off x="9146667" y="5043851"/>
            <a:ext cx="137318" cy="6593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85" name="Picture 84">
            <a:extLst>
              <a:ext uri="{FF2B5EF4-FFF2-40B4-BE49-F238E27FC236}">
                <a16:creationId xmlns:a16="http://schemas.microsoft.com/office/drawing/2014/main" id="{B86AD374-B84F-4185-A3A1-8A04B411F3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28845" y="864179"/>
            <a:ext cx="424318" cy="424318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5AC50A3C-BABB-4735-A67D-E755DAECAB3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074614" y="5583057"/>
            <a:ext cx="421752" cy="421752"/>
          </a:xfrm>
          <a:prstGeom prst="rect">
            <a:avLst/>
          </a:prstGeom>
        </p:spPr>
      </p:pic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0343B20B-0297-4DA7-AA5E-D74631AE6469}"/>
              </a:ext>
            </a:extLst>
          </p:cNvPr>
          <p:cNvCxnSpPr>
            <a:cxnSpLocks/>
            <a:stCxn id="67" idx="4"/>
            <a:endCxn id="76" idx="1"/>
          </p:cNvCxnSpPr>
          <p:nvPr/>
        </p:nvCxnSpPr>
        <p:spPr>
          <a:xfrm flipV="1">
            <a:off x="5640447" y="1642501"/>
            <a:ext cx="1389821" cy="7876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9" name="Rectangle 88">
            <a:extLst>
              <a:ext uri="{FF2B5EF4-FFF2-40B4-BE49-F238E27FC236}">
                <a16:creationId xmlns:a16="http://schemas.microsoft.com/office/drawing/2014/main" id="{119DA7FF-A1FE-41D2-A591-B5410341A58F}"/>
              </a:ext>
            </a:extLst>
          </p:cNvPr>
          <p:cNvSpPr/>
          <p:nvPr/>
        </p:nvSpPr>
        <p:spPr>
          <a:xfrm>
            <a:off x="7173726" y="1589859"/>
            <a:ext cx="483636" cy="354564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VNF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0B9F29D5-7757-4013-AC8D-C5323C2386D6}"/>
              </a:ext>
            </a:extLst>
          </p:cNvPr>
          <p:cNvSpPr/>
          <p:nvPr/>
        </p:nvSpPr>
        <p:spPr>
          <a:xfrm>
            <a:off x="7848246" y="1589859"/>
            <a:ext cx="558960" cy="35456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Collector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D5AECC6-27B8-4935-8EF2-E7B500A1B911}"/>
              </a:ext>
            </a:extLst>
          </p:cNvPr>
          <p:cNvSpPr/>
          <p:nvPr/>
        </p:nvSpPr>
        <p:spPr>
          <a:xfrm>
            <a:off x="8553102" y="1583639"/>
            <a:ext cx="558960" cy="354564"/>
          </a:xfrm>
          <a:prstGeom prst="rect">
            <a:avLst/>
          </a:prstGeom>
          <a:solidFill>
            <a:srgbClr val="70AD47">
              <a:lumMod val="75000"/>
            </a:srgbClr>
          </a:solidFill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Analytic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77C20EA5-477A-433B-BF11-0D426E54B56C}"/>
              </a:ext>
            </a:extLst>
          </p:cNvPr>
          <p:cNvCxnSpPr>
            <a:cxnSpLocks/>
            <a:stCxn id="89" idx="3"/>
            <a:endCxn id="90" idx="1"/>
          </p:cNvCxnSpPr>
          <p:nvPr/>
        </p:nvCxnSpPr>
        <p:spPr>
          <a:xfrm>
            <a:off x="7657362" y="1767141"/>
            <a:ext cx="190884" cy="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C857F97D-65E6-4193-979C-2A669AB714A2}"/>
              </a:ext>
            </a:extLst>
          </p:cNvPr>
          <p:cNvCxnSpPr>
            <a:cxnSpLocks/>
            <a:stCxn id="90" idx="3"/>
            <a:endCxn id="91" idx="1"/>
          </p:cNvCxnSpPr>
          <p:nvPr/>
        </p:nvCxnSpPr>
        <p:spPr>
          <a:xfrm flipV="1">
            <a:off x="8407206" y="1760921"/>
            <a:ext cx="145896" cy="622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4" name="Rectangle 93">
            <a:extLst>
              <a:ext uri="{FF2B5EF4-FFF2-40B4-BE49-F238E27FC236}">
                <a16:creationId xmlns:a16="http://schemas.microsoft.com/office/drawing/2014/main" id="{0680350B-BF05-48AC-8530-92672641B088}"/>
              </a:ext>
            </a:extLst>
          </p:cNvPr>
          <p:cNvSpPr/>
          <p:nvPr/>
        </p:nvSpPr>
        <p:spPr>
          <a:xfrm>
            <a:off x="409353" y="4080748"/>
            <a:ext cx="1082004" cy="1112673"/>
          </a:xfrm>
          <a:prstGeom prst="rect">
            <a:avLst/>
          </a:prstGeom>
          <a:solidFill>
            <a:srgbClr val="ED7D31"/>
          </a:solidFill>
          <a:ln w="28575" cap="flat" cmpd="sng" algn="ctr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Onboard ML model &amp; validate it has all data required by ONAP</a:t>
            </a:r>
            <a:b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µS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C20B79B1-8DDD-402D-B6FA-C9236678C2F9}"/>
              </a:ext>
            </a:extLst>
          </p:cNvPr>
          <p:cNvSpPr/>
          <p:nvPr/>
        </p:nvSpPr>
        <p:spPr>
          <a:xfrm>
            <a:off x="8496110" y="3297222"/>
            <a:ext cx="3010115" cy="913232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 Design GUI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095D71E1-D654-40DC-B145-71924D0C0CF2}"/>
              </a:ext>
            </a:extLst>
          </p:cNvPr>
          <p:cNvSpPr/>
          <p:nvPr/>
        </p:nvSpPr>
        <p:spPr>
          <a:xfrm>
            <a:off x="10119050" y="3701799"/>
            <a:ext cx="558960" cy="35456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Analytic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4FFE040-3BF9-41E7-B8E5-7D1AAE9772EC}"/>
              </a:ext>
            </a:extLst>
          </p:cNvPr>
          <p:cNvSpPr/>
          <p:nvPr/>
        </p:nvSpPr>
        <p:spPr>
          <a:xfrm>
            <a:off x="10896554" y="3701799"/>
            <a:ext cx="505937" cy="354564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AFA9088C-2882-4EBB-AA6B-FFBFB3ADBD7C}"/>
              </a:ext>
            </a:extLst>
          </p:cNvPr>
          <p:cNvCxnSpPr>
            <a:cxnSpLocks/>
            <a:stCxn id="104" idx="3"/>
            <a:endCxn id="103" idx="3"/>
          </p:cNvCxnSpPr>
          <p:nvPr/>
        </p:nvCxnSpPr>
        <p:spPr>
          <a:xfrm flipV="1">
            <a:off x="9183429" y="3872900"/>
            <a:ext cx="191872" cy="732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0" name="Cylinder 99">
            <a:extLst>
              <a:ext uri="{FF2B5EF4-FFF2-40B4-BE49-F238E27FC236}">
                <a16:creationId xmlns:a16="http://schemas.microsoft.com/office/drawing/2014/main" id="{4A52C505-8CBE-4FB2-9165-0E03E6994668}"/>
              </a:ext>
            </a:extLst>
          </p:cNvPr>
          <p:cNvSpPr/>
          <p:nvPr/>
        </p:nvSpPr>
        <p:spPr>
          <a:xfrm>
            <a:off x="10817689" y="4531273"/>
            <a:ext cx="736821" cy="699055"/>
          </a:xfrm>
          <a:prstGeom prst="can">
            <a:avLst/>
          </a:prstGeom>
          <a:solidFill>
            <a:sysClr val="window" lastClr="FFFFFF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Repo</a:t>
            </a:r>
          </a:p>
        </p:txBody>
      </p: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562D24ED-19AE-414F-B3D9-7989FBFB6CA7}"/>
              </a:ext>
            </a:extLst>
          </p:cNvPr>
          <p:cNvCxnSpPr>
            <a:cxnSpLocks/>
            <a:stCxn id="100" idx="1"/>
            <a:endCxn id="98" idx="2"/>
          </p:cNvCxnSpPr>
          <p:nvPr/>
        </p:nvCxnSpPr>
        <p:spPr>
          <a:xfrm rot="16200000" flipV="1">
            <a:off x="10930357" y="4275529"/>
            <a:ext cx="474910" cy="36577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pic>
        <p:nvPicPr>
          <p:cNvPr id="102" name="Picture 101">
            <a:extLst>
              <a:ext uri="{FF2B5EF4-FFF2-40B4-BE49-F238E27FC236}">
                <a16:creationId xmlns:a16="http://schemas.microsoft.com/office/drawing/2014/main" id="{D078E3DC-59D3-464C-807B-E3AF9798C5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962857" y="3025178"/>
            <a:ext cx="380944" cy="380944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BDB9E84D-B0B5-46B9-8C6F-DF8F4BB48FBD}"/>
              </a:ext>
            </a:extLst>
          </p:cNvPr>
          <p:cNvSpPr/>
          <p:nvPr/>
        </p:nvSpPr>
        <p:spPr>
          <a:xfrm flipH="1">
            <a:off x="9375301" y="3695618"/>
            <a:ext cx="558960" cy="35456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Collector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D83F7BC-39E5-458C-ACD8-994E9CA551B7}"/>
              </a:ext>
            </a:extLst>
          </p:cNvPr>
          <p:cNvSpPr/>
          <p:nvPr/>
        </p:nvSpPr>
        <p:spPr>
          <a:xfrm>
            <a:off x="8699793" y="3710260"/>
            <a:ext cx="483636" cy="339922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VNF</a:t>
            </a:r>
          </a:p>
        </p:txBody>
      </p: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E99273B8-2DC0-4DB8-AC6B-24A4CD5A0F22}"/>
              </a:ext>
            </a:extLst>
          </p:cNvPr>
          <p:cNvCxnSpPr>
            <a:cxnSpLocks/>
            <a:stCxn id="78" idx="0"/>
            <a:endCxn id="96" idx="2"/>
          </p:cNvCxnSpPr>
          <p:nvPr/>
        </p:nvCxnSpPr>
        <p:spPr>
          <a:xfrm rot="5400000" flipH="1" flipV="1">
            <a:off x="9604267" y="4104303"/>
            <a:ext cx="290749" cy="50305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106" name="Flowchart: Document 105">
            <a:extLst>
              <a:ext uri="{FF2B5EF4-FFF2-40B4-BE49-F238E27FC236}">
                <a16:creationId xmlns:a16="http://schemas.microsoft.com/office/drawing/2014/main" id="{1CED41A6-07D4-453D-B66B-2579FF627A2E}"/>
              </a:ext>
            </a:extLst>
          </p:cNvPr>
          <p:cNvSpPr/>
          <p:nvPr/>
        </p:nvSpPr>
        <p:spPr>
          <a:xfrm>
            <a:off x="9354385" y="2074430"/>
            <a:ext cx="1684592" cy="872011"/>
          </a:xfrm>
          <a:prstGeom prst="flowChartDocument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Blueprint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6ED50110-9DB6-4942-9187-7FEC2C28B177}"/>
              </a:ext>
            </a:extLst>
          </p:cNvPr>
          <p:cNvSpPr/>
          <p:nvPr/>
        </p:nvSpPr>
        <p:spPr>
          <a:xfrm>
            <a:off x="8699793" y="2447345"/>
            <a:ext cx="497625" cy="354564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VNF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20C4F53-FCA1-49F8-88B4-A813AD2D8302}"/>
              </a:ext>
            </a:extLst>
          </p:cNvPr>
          <p:cNvSpPr/>
          <p:nvPr/>
        </p:nvSpPr>
        <p:spPr>
          <a:xfrm>
            <a:off x="9550878" y="2446389"/>
            <a:ext cx="558960" cy="35456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Collector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37B9443B-D662-4D3A-B5B1-D8434A2C6021}"/>
              </a:ext>
            </a:extLst>
          </p:cNvPr>
          <p:cNvSpPr/>
          <p:nvPr/>
        </p:nvSpPr>
        <p:spPr>
          <a:xfrm>
            <a:off x="10321443" y="2440169"/>
            <a:ext cx="558960" cy="354564"/>
          </a:xfrm>
          <a:prstGeom prst="rect">
            <a:avLst/>
          </a:prstGeom>
          <a:solidFill>
            <a:srgbClr val="70AD47">
              <a:lumMod val="75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Analytic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MS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773D286-BC50-4491-9F91-91F54296C36C}"/>
              </a:ext>
            </a:extLst>
          </p:cNvPr>
          <p:cNvCxnSpPr>
            <a:cxnSpLocks/>
            <a:stCxn id="107" idx="3"/>
            <a:endCxn id="108" idx="1"/>
          </p:cNvCxnSpPr>
          <p:nvPr/>
        </p:nvCxnSpPr>
        <p:spPr>
          <a:xfrm flipV="1">
            <a:off x="9197418" y="2623671"/>
            <a:ext cx="353460" cy="95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A612BEE6-9D09-45CB-999B-0DC3417221A9}"/>
              </a:ext>
            </a:extLst>
          </p:cNvPr>
          <p:cNvCxnSpPr>
            <a:cxnSpLocks/>
            <a:stCxn id="108" idx="3"/>
            <a:endCxn id="109" idx="1"/>
          </p:cNvCxnSpPr>
          <p:nvPr/>
        </p:nvCxnSpPr>
        <p:spPr>
          <a:xfrm flipV="1">
            <a:off x="10109838" y="2617451"/>
            <a:ext cx="211605" cy="622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2" name="Connector: Elbow 111">
            <a:extLst>
              <a:ext uri="{FF2B5EF4-FFF2-40B4-BE49-F238E27FC236}">
                <a16:creationId xmlns:a16="http://schemas.microsoft.com/office/drawing/2014/main" id="{51E94066-ADD2-4912-85AB-D291C1114953}"/>
              </a:ext>
            </a:extLst>
          </p:cNvPr>
          <p:cNvCxnSpPr>
            <a:cxnSpLocks/>
            <a:stCxn id="76" idx="3"/>
            <a:endCxn id="106" idx="0"/>
          </p:cNvCxnSpPr>
          <p:nvPr/>
        </p:nvCxnSpPr>
        <p:spPr>
          <a:xfrm>
            <a:off x="9251383" y="1642501"/>
            <a:ext cx="945298" cy="431929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3" name="Connector: Elbow 112">
            <a:extLst>
              <a:ext uri="{FF2B5EF4-FFF2-40B4-BE49-F238E27FC236}">
                <a16:creationId xmlns:a16="http://schemas.microsoft.com/office/drawing/2014/main" id="{D1910960-6689-480A-BECF-B8A5FBE9A7D0}"/>
              </a:ext>
            </a:extLst>
          </p:cNvPr>
          <p:cNvCxnSpPr>
            <a:cxnSpLocks/>
            <a:stCxn id="96" idx="0"/>
            <a:endCxn id="106" idx="2"/>
          </p:cNvCxnSpPr>
          <p:nvPr/>
        </p:nvCxnSpPr>
        <p:spPr>
          <a:xfrm rot="5400000" flipH="1" flipV="1">
            <a:off x="9894709" y="2995251"/>
            <a:ext cx="408431" cy="19551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D3316D0C-E608-44BA-93AF-0CC4E206E7D1}"/>
              </a:ext>
            </a:extLst>
          </p:cNvPr>
          <p:cNvSpPr/>
          <p:nvPr/>
        </p:nvSpPr>
        <p:spPr>
          <a:xfrm>
            <a:off x="9982165" y="4855254"/>
            <a:ext cx="427285" cy="354564"/>
          </a:xfrm>
          <a:prstGeom prst="rect">
            <a:avLst/>
          </a:prstGeom>
          <a:solidFill>
            <a:srgbClr val="7030A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2BA6AB6D-C6E0-4EC1-BCBD-2A002377D12E}"/>
              </a:ext>
            </a:extLst>
          </p:cNvPr>
          <p:cNvCxnSpPr>
            <a:cxnSpLocks/>
            <a:stCxn id="81" idx="3"/>
            <a:endCxn id="114" idx="1"/>
          </p:cNvCxnSpPr>
          <p:nvPr/>
        </p:nvCxnSpPr>
        <p:spPr>
          <a:xfrm flipV="1">
            <a:off x="9842945" y="5032536"/>
            <a:ext cx="139220" cy="11315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FFB050AA-B3C0-4269-ABE6-5D91EB87DB3E}"/>
              </a:ext>
            </a:extLst>
          </p:cNvPr>
          <p:cNvCxnSpPr>
            <a:cxnSpLocks/>
            <a:stCxn id="103" idx="1"/>
            <a:endCxn id="97" idx="1"/>
          </p:cNvCxnSpPr>
          <p:nvPr/>
        </p:nvCxnSpPr>
        <p:spPr>
          <a:xfrm>
            <a:off x="9934261" y="3872900"/>
            <a:ext cx="184789" cy="618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8AB1AD31-F355-4B42-9E90-F2639DC9A657}"/>
              </a:ext>
            </a:extLst>
          </p:cNvPr>
          <p:cNvCxnSpPr>
            <a:cxnSpLocks/>
            <a:stCxn id="97" idx="3"/>
            <a:endCxn id="98" idx="1"/>
          </p:cNvCxnSpPr>
          <p:nvPr/>
        </p:nvCxnSpPr>
        <p:spPr>
          <a:xfrm>
            <a:off x="10678010" y="3879081"/>
            <a:ext cx="218544" cy="0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E9161A83-C1B6-47EA-A2F9-470C6C4A0F46}"/>
              </a:ext>
            </a:extLst>
          </p:cNvPr>
          <p:cNvCxnSpPr>
            <a:stCxn id="102" idx="2"/>
            <a:endCxn id="98" idx="0"/>
          </p:cNvCxnSpPr>
          <p:nvPr/>
        </p:nvCxnSpPr>
        <p:spPr>
          <a:xfrm flipH="1">
            <a:off x="11149523" y="3406122"/>
            <a:ext cx="3806" cy="295677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0" name="Slide Number Placeholder 11">
            <a:extLst>
              <a:ext uri="{FF2B5EF4-FFF2-40B4-BE49-F238E27FC236}">
                <a16:creationId xmlns:a16="http://schemas.microsoft.com/office/drawing/2014/main" id="{EA85DABA-7CF2-43FB-97FD-D53113010DAE}"/>
              </a:ext>
            </a:extLst>
          </p:cNvPr>
          <p:cNvSpPr txBox="1">
            <a:spLocks/>
          </p:cNvSpPr>
          <p:nvPr/>
        </p:nvSpPr>
        <p:spPr>
          <a:xfrm>
            <a:off x="10896554" y="6529801"/>
            <a:ext cx="1287909" cy="3492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FA565C-59CD-4B98-B839-BAF0BC75B8A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C81E24A9-E7D1-4BB2-9506-47502D430E46}"/>
              </a:ext>
            </a:extLst>
          </p:cNvPr>
          <p:cNvCxnSpPr>
            <a:cxnSpLocks/>
            <a:stCxn id="139" idx="3"/>
            <a:endCxn id="66" idx="1"/>
          </p:cNvCxnSpPr>
          <p:nvPr/>
        </p:nvCxnSpPr>
        <p:spPr>
          <a:xfrm flipV="1">
            <a:off x="4894637" y="4618585"/>
            <a:ext cx="676946" cy="21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E76104FB-AC28-445E-B57D-2569600613E1}"/>
              </a:ext>
            </a:extLst>
          </p:cNvPr>
          <p:cNvCxnSpPr>
            <a:cxnSpLocks/>
            <a:stCxn id="139" idx="2"/>
            <a:endCxn id="64" idx="0"/>
          </p:cNvCxnSpPr>
          <p:nvPr/>
        </p:nvCxnSpPr>
        <p:spPr>
          <a:xfrm flipH="1">
            <a:off x="4450100" y="4891247"/>
            <a:ext cx="5500" cy="619137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F2FDCBC-0EBC-453E-9652-0336C20D1089}"/>
              </a:ext>
            </a:extLst>
          </p:cNvPr>
          <p:cNvSpPr/>
          <p:nvPr/>
        </p:nvSpPr>
        <p:spPr>
          <a:xfrm>
            <a:off x="5568419" y="3206607"/>
            <a:ext cx="1358258" cy="250391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 Tosca Tool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DEE5FAAD-ABDA-40D4-B962-3E1C128F9A7D}"/>
              </a:ext>
            </a:extLst>
          </p:cNvPr>
          <p:cNvSpPr/>
          <p:nvPr/>
        </p:nvSpPr>
        <p:spPr>
          <a:xfrm>
            <a:off x="5583103" y="3638599"/>
            <a:ext cx="1335519" cy="269053"/>
          </a:xfrm>
          <a:prstGeom prst="rect">
            <a:avLst/>
          </a:prstGeom>
          <a:solidFill>
            <a:srgbClr val="5B9BD5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DCAE-CLI validation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5B9FC4FB-C9F0-4A19-BA50-B4657E788B48}"/>
              </a:ext>
            </a:extLst>
          </p:cNvPr>
          <p:cNvSpPr/>
          <p:nvPr/>
        </p:nvSpPr>
        <p:spPr>
          <a:xfrm>
            <a:off x="2002426" y="3197057"/>
            <a:ext cx="878967" cy="617985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Acumos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Federation</a:t>
            </a:r>
          </a:p>
        </p:txBody>
      </p:sp>
      <p:cxnSp>
        <p:nvCxnSpPr>
          <p:cNvPr id="126" name="Connector: Elbow 125">
            <a:extLst>
              <a:ext uri="{FF2B5EF4-FFF2-40B4-BE49-F238E27FC236}">
                <a16:creationId xmlns:a16="http://schemas.microsoft.com/office/drawing/2014/main" id="{30F9CFB1-B747-4A77-AC88-6BC06CDA269A}"/>
              </a:ext>
            </a:extLst>
          </p:cNvPr>
          <p:cNvCxnSpPr>
            <a:cxnSpLocks/>
            <a:stCxn id="125" idx="3"/>
            <a:endCxn id="136" idx="1"/>
          </p:cNvCxnSpPr>
          <p:nvPr/>
        </p:nvCxnSpPr>
        <p:spPr>
          <a:xfrm>
            <a:off x="2881393" y="3506050"/>
            <a:ext cx="566334" cy="4892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7" name="Connector: Elbow 126">
            <a:extLst>
              <a:ext uri="{FF2B5EF4-FFF2-40B4-BE49-F238E27FC236}">
                <a16:creationId xmlns:a16="http://schemas.microsoft.com/office/drawing/2014/main" id="{336D4A6D-3C9D-430A-AFE8-78DAD9A101E8}"/>
              </a:ext>
            </a:extLst>
          </p:cNvPr>
          <p:cNvCxnSpPr>
            <a:cxnSpLocks/>
            <a:stCxn id="63" idx="0"/>
            <a:endCxn id="125" idx="1"/>
          </p:cNvCxnSpPr>
          <p:nvPr/>
        </p:nvCxnSpPr>
        <p:spPr>
          <a:xfrm rot="5400000" flipH="1" flipV="1">
            <a:off x="1646697" y="3772010"/>
            <a:ext cx="621689" cy="89770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</a:ln>
          <a:effectLst/>
        </p:spPr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C0E16068-2F77-4A65-8A58-80114F77D2F6}"/>
              </a:ext>
            </a:extLst>
          </p:cNvPr>
          <p:cNvCxnSpPr>
            <a:cxnSpLocks/>
            <a:stCxn id="66" idx="0"/>
            <a:endCxn id="58" idx="2"/>
          </p:cNvCxnSpPr>
          <p:nvPr/>
        </p:nvCxnSpPr>
        <p:spPr>
          <a:xfrm flipV="1">
            <a:off x="6247554" y="4011817"/>
            <a:ext cx="5912" cy="152667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CC0F6F1-6B76-4DD1-97E6-02FF0AE4807C}"/>
              </a:ext>
            </a:extLst>
          </p:cNvPr>
          <p:cNvCxnSpPr>
            <a:cxnSpLocks/>
            <a:stCxn id="124" idx="0"/>
            <a:endCxn id="123" idx="2"/>
          </p:cNvCxnSpPr>
          <p:nvPr/>
        </p:nvCxnSpPr>
        <p:spPr>
          <a:xfrm flipH="1" flipV="1">
            <a:off x="6247548" y="3456998"/>
            <a:ext cx="3315" cy="181601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0" name="Rectangle: Rounded Corners 129">
            <a:extLst>
              <a:ext uri="{FF2B5EF4-FFF2-40B4-BE49-F238E27FC236}">
                <a16:creationId xmlns:a16="http://schemas.microsoft.com/office/drawing/2014/main" id="{373F8052-5617-4805-8DD9-494D5A740B11}"/>
              </a:ext>
            </a:extLst>
          </p:cNvPr>
          <p:cNvSpPr/>
          <p:nvPr/>
        </p:nvSpPr>
        <p:spPr>
          <a:xfrm>
            <a:off x="5792864" y="2857062"/>
            <a:ext cx="912302" cy="336179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µS in Tosca Format</a:t>
            </a:r>
          </a:p>
        </p:txBody>
      </p:sp>
      <p:cxnSp>
        <p:nvCxnSpPr>
          <p:cNvPr id="131" name="Connector: Elbow 130">
            <a:extLst>
              <a:ext uri="{FF2B5EF4-FFF2-40B4-BE49-F238E27FC236}">
                <a16:creationId xmlns:a16="http://schemas.microsoft.com/office/drawing/2014/main" id="{8AC3C89F-6E6E-4E7B-9DFF-6919E23299E0}"/>
              </a:ext>
            </a:extLst>
          </p:cNvPr>
          <p:cNvCxnSpPr>
            <a:cxnSpLocks/>
            <a:stCxn id="130" idx="0"/>
            <a:endCxn id="74" idx="3"/>
          </p:cNvCxnSpPr>
          <p:nvPr/>
        </p:nvCxnSpPr>
        <p:spPr>
          <a:xfrm rot="16200000" flipV="1">
            <a:off x="5430581" y="2038628"/>
            <a:ext cx="869671" cy="767198"/>
          </a:xfrm>
          <a:prstGeom prst="bentConnector2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132" name="Picture 131">
            <a:extLst>
              <a:ext uri="{FF2B5EF4-FFF2-40B4-BE49-F238E27FC236}">
                <a16:creationId xmlns:a16="http://schemas.microsoft.com/office/drawing/2014/main" id="{68EC4A04-FA51-4B94-875B-981FA9D8712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93832" y="3784513"/>
            <a:ext cx="391943" cy="391943"/>
          </a:xfrm>
          <a:prstGeom prst="rect">
            <a:avLst/>
          </a:prstGeom>
        </p:spPr>
      </p:pic>
      <p:sp>
        <p:nvSpPr>
          <p:cNvPr id="133" name="TextBox 132">
            <a:extLst>
              <a:ext uri="{FF2B5EF4-FFF2-40B4-BE49-F238E27FC236}">
                <a16:creationId xmlns:a16="http://schemas.microsoft.com/office/drawing/2014/main" id="{B452F802-020B-4A44-978A-A1C63C4EEB77}"/>
              </a:ext>
            </a:extLst>
          </p:cNvPr>
          <p:cNvSpPr txBox="1"/>
          <p:nvPr/>
        </p:nvSpPr>
        <p:spPr>
          <a:xfrm>
            <a:off x="8812844" y="6155123"/>
            <a:ext cx="804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DCAE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untime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39AB1813-48F9-4F2B-9045-330969485113}"/>
              </a:ext>
            </a:extLst>
          </p:cNvPr>
          <p:cNvSpPr/>
          <p:nvPr/>
        </p:nvSpPr>
        <p:spPr>
          <a:xfrm>
            <a:off x="3447727" y="3357053"/>
            <a:ext cx="178124" cy="307777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1154BB3E-0328-44C2-B0CF-CF2277621761}"/>
              </a:ext>
            </a:extLst>
          </p:cNvPr>
          <p:cNvSpPr txBox="1"/>
          <p:nvPr/>
        </p:nvSpPr>
        <p:spPr>
          <a:xfrm>
            <a:off x="2973699" y="3205871"/>
            <a:ext cx="466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Pub</a:t>
            </a:r>
          </a:p>
        </p:txBody>
      </p:sp>
      <p:cxnSp>
        <p:nvCxnSpPr>
          <p:cNvPr id="138" name="Connector: Elbow 137">
            <a:extLst>
              <a:ext uri="{FF2B5EF4-FFF2-40B4-BE49-F238E27FC236}">
                <a16:creationId xmlns:a16="http://schemas.microsoft.com/office/drawing/2014/main" id="{00E9AB0D-4798-457D-BA37-FFF8734ADB3A}"/>
              </a:ext>
            </a:extLst>
          </p:cNvPr>
          <p:cNvCxnSpPr>
            <a:cxnSpLocks/>
            <a:stCxn id="136" idx="3"/>
            <a:endCxn id="139" idx="1"/>
          </p:cNvCxnSpPr>
          <p:nvPr/>
        </p:nvCxnSpPr>
        <p:spPr>
          <a:xfrm>
            <a:off x="3625851" y="3510942"/>
            <a:ext cx="390712" cy="1107853"/>
          </a:xfrm>
          <a:prstGeom prst="bentConnector3">
            <a:avLst>
              <a:gd name="adj1" fmla="val 50000"/>
            </a:avLst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</p:cxn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623C0202-D653-4610-B42D-95F64FB8108F}"/>
              </a:ext>
            </a:extLst>
          </p:cNvPr>
          <p:cNvSpPr/>
          <p:nvPr/>
        </p:nvSpPr>
        <p:spPr>
          <a:xfrm>
            <a:off x="4016563" y="4346342"/>
            <a:ext cx="878074" cy="544905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Acumos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ML Model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A5A2ED3F-1379-4B14-A959-3FEDB9FFB50A}"/>
              </a:ext>
            </a:extLst>
          </p:cNvPr>
          <p:cNvSpPr/>
          <p:nvPr/>
        </p:nvSpPr>
        <p:spPr>
          <a:xfrm>
            <a:off x="9563465" y="1468825"/>
            <a:ext cx="981877" cy="416727"/>
          </a:xfrm>
          <a:prstGeom prst="rect">
            <a:avLst/>
          </a:prstGeom>
          <a:solidFill>
            <a:srgbClr val="ED7D31"/>
          </a:solidFill>
          <a:ln w="285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 Blueprint Generator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A95D2AE4-B9FC-4B8F-BD07-4342551FD8FF}"/>
              </a:ext>
            </a:extLst>
          </p:cNvPr>
          <p:cNvGrpSpPr/>
          <p:nvPr/>
        </p:nvGrpSpPr>
        <p:grpSpPr>
          <a:xfrm>
            <a:off x="274994" y="1026338"/>
            <a:ext cx="1906752" cy="1390881"/>
            <a:chOff x="274994" y="1034993"/>
            <a:chExt cx="1906752" cy="1364230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5F1884E4-5F00-457F-B217-C9B088510580}"/>
                </a:ext>
              </a:extLst>
            </p:cNvPr>
            <p:cNvSpPr/>
            <p:nvPr/>
          </p:nvSpPr>
          <p:spPr>
            <a:xfrm>
              <a:off x="274994" y="1149121"/>
              <a:ext cx="1906752" cy="1250102"/>
            </a:xfrm>
            <a:prstGeom prst="rect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E525EC0F-5FA1-4701-B5D9-18272BAED027}"/>
                </a:ext>
              </a:extLst>
            </p:cNvPr>
            <p:cNvSpPr/>
            <p:nvPr/>
          </p:nvSpPr>
          <p:spPr>
            <a:xfrm>
              <a:off x="409353" y="1645035"/>
              <a:ext cx="1529640" cy="233501"/>
            </a:xfrm>
            <a:prstGeom prst="rect">
              <a:avLst/>
            </a:prstGeom>
            <a:solidFill>
              <a:srgbClr val="ED7D31"/>
            </a:solidFill>
            <a:ln w="285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New Work</a:t>
              </a:r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85153233-77D3-448A-A5D5-244EB0FF0906}"/>
                </a:ext>
              </a:extLst>
            </p:cNvPr>
            <p:cNvCxnSpPr>
              <a:cxnSpLocks/>
              <a:stCxn id="144" idx="3"/>
            </p:cNvCxnSpPr>
            <p:nvPr/>
          </p:nvCxnSpPr>
          <p:spPr>
            <a:xfrm>
              <a:off x="1938993" y="1761786"/>
              <a:ext cx="242753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A6283080-A099-4B1F-86EF-5A7AC5B2A9C6}"/>
                </a:ext>
              </a:extLst>
            </p:cNvPr>
            <p:cNvSpPr txBox="1"/>
            <p:nvPr/>
          </p:nvSpPr>
          <p:spPr>
            <a:xfrm>
              <a:off x="409353" y="1341240"/>
              <a:ext cx="1536747" cy="233477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>
              <a:solidFill>
                <a:srgbClr val="4472C4"/>
              </a:solidFill>
            </a:ln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Existing SDC/DCAE tools</a:t>
              </a: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BDF568EE-3821-44A4-97A2-9DD612CAAEFF}"/>
                </a:ext>
              </a:extLst>
            </p:cNvPr>
            <p:cNvSpPr txBox="1"/>
            <p:nvPr/>
          </p:nvSpPr>
          <p:spPr>
            <a:xfrm>
              <a:off x="416001" y="1948878"/>
              <a:ext cx="1522991" cy="338554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>
              <a:solidFill>
                <a:srgbClr val="4472C4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2018 ONS POC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(with modifications)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4626B435-6DA0-4CF4-A1F9-AB835D6AAD56}"/>
                </a:ext>
              </a:extLst>
            </p:cNvPr>
            <p:cNvSpPr txBox="1"/>
            <p:nvPr/>
          </p:nvSpPr>
          <p:spPr>
            <a:xfrm>
              <a:off x="902380" y="1034993"/>
              <a:ext cx="598241" cy="261610"/>
            </a:xfrm>
            <a:prstGeom prst="rect">
              <a:avLst/>
            </a:prstGeom>
            <a:solidFill>
              <a:sysClr val="windowText" lastClr="000000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Legend</a:t>
              </a:r>
            </a:p>
          </p:txBody>
        </p:sp>
      </p:grpSp>
      <p:sp>
        <p:nvSpPr>
          <p:cNvPr id="155" name="TextBox 154">
            <a:extLst>
              <a:ext uri="{FF2B5EF4-FFF2-40B4-BE49-F238E27FC236}">
                <a16:creationId xmlns:a16="http://schemas.microsoft.com/office/drawing/2014/main" id="{797811D1-C45D-43A4-9087-ED6BDB5F9BA1}"/>
              </a:ext>
            </a:extLst>
          </p:cNvPr>
          <p:cNvSpPr txBox="1"/>
          <p:nvPr/>
        </p:nvSpPr>
        <p:spPr>
          <a:xfrm>
            <a:off x="3691523" y="3359760"/>
            <a:ext cx="452879" cy="307777"/>
          </a:xfrm>
          <a:prstGeom prst="rect">
            <a:avLst/>
          </a:prstGeom>
          <a:solidFill>
            <a:srgbClr val="ED7D3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Sub</a:t>
            </a: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7918008F-8045-4B0B-84AF-57781A836301}"/>
              </a:ext>
            </a:extLst>
          </p:cNvPr>
          <p:cNvSpPr/>
          <p:nvPr/>
        </p:nvSpPr>
        <p:spPr>
          <a:xfrm>
            <a:off x="8901768" y="5619563"/>
            <a:ext cx="780332" cy="4916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DCAE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Runtime Registry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4BE8D94-8230-4330-94EA-C12087D96CC7}"/>
              </a:ext>
            </a:extLst>
          </p:cNvPr>
          <p:cNvCxnSpPr>
            <a:stCxn id="65" idx="4"/>
            <a:endCxn id="134" idx="1"/>
          </p:cNvCxnSpPr>
          <p:nvPr/>
        </p:nvCxnSpPr>
        <p:spPr>
          <a:xfrm>
            <a:off x="7020559" y="5859701"/>
            <a:ext cx="1881209" cy="569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>
            <a:extLst>
              <a:ext uri="{FF2B5EF4-FFF2-40B4-BE49-F238E27FC236}">
                <a16:creationId xmlns:a16="http://schemas.microsoft.com/office/drawing/2014/main" id="{82895539-2B52-4C90-B15E-23799E853EF8}"/>
              </a:ext>
            </a:extLst>
          </p:cNvPr>
          <p:cNvSpPr/>
          <p:nvPr/>
        </p:nvSpPr>
        <p:spPr>
          <a:xfrm>
            <a:off x="231493" y="5559731"/>
            <a:ext cx="2241197" cy="799959"/>
          </a:xfrm>
          <a:prstGeom prst="rect">
            <a:avLst/>
          </a:prstGeom>
          <a:solidFill>
            <a:schemeClr val="accent2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Identify a real Operations problem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Develop &amp; train a ML model with ONAP production data</a:t>
            </a:r>
          </a:p>
        </p:txBody>
      </p:sp>
      <p:sp>
        <p:nvSpPr>
          <p:cNvPr id="135" name="Cylinder 134">
            <a:extLst>
              <a:ext uri="{FF2B5EF4-FFF2-40B4-BE49-F238E27FC236}">
                <a16:creationId xmlns:a16="http://schemas.microsoft.com/office/drawing/2014/main" id="{5630096F-1008-47D9-8576-FF0497D7BC32}"/>
              </a:ext>
            </a:extLst>
          </p:cNvPr>
          <p:cNvSpPr/>
          <p:nvPr/>
        </p:nvSpPr>
        <p:spPr>
          <a:xfrm>
            <a:off x="2743464" y="5583231"/>
            <a:ext cx="661023" cy="752958"/>
          </a:xfrm>
          <a:prstGeom prst="can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Data Lake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F4832ABE-57CA-49AE-B5CF-339E204E6291}"/>
              </a:ext>
            </a:extLst>
          </p:cNvPr>
          <p:cNvCxnSpPr>
            <a:stCxn id="78" idx="2"/>
            <a:endCxn id="82" idx="0"/>
          </p:cNvCxnSpPr>
          <p:nvPr/>
        </p:nvCxnSpPr>
        <p:spPr>
          <a:xfrm rot="16200000" flipH="1">
            <a:off x="9773785" y="5091564"/>
            <a:ext cx="437091" cy="988431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ectangle 140">
            <a:extLst>
              <a:ext uri="{FF2B5EF4-FFF2-40B4-BE49-F238E27FC236}">
                <a16:creationId xmlns:a16="http://schemas.microsoft.com/office/drawing/2014/main" id="{EAED6097-C6B7-4A4C-A8B5-A534FD34877C}"/>
              </a:ext>
            </a:extLst>
          </p:cNvPr>
          <p:cNvSpPr/>
          <p:nvPr/>
        </p:nvSpPr>
        <p:spPr>
          <a:xfrm>
            <a:off x="8153148" y="6094672"/>
            <a:ext cx="343605" cy="354564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VNF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9DEAE488-78A9-4C03-83BB-8D4EBBD88681}"/>
              </a:ext>
            </a:extLst>
          </p:cNvPr>
          <p:cNvCxnSpPr>
            <a:cxnSpLocks/>
            <a:stCxn id="141" idx="2"/>
            <a:endCxn id="135" idx="3"/>
          </p:cNvCxnSpPr>
          <p:nvPr/>
        </p:nvCxnSpPr>
        <p:spPr>
          <a:xfrm rot="5400000" flipH="1">
            <a:off x="5642940" y="3767226"/>
            <a:ext cx="113047" cy="5250975"/>
          </a:xfrm>
          <a:prstGeom prst="bentConnector3">
            <a:avLst>
              <a:gd name="adj1" fmla="val -202217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or: Elbow 148">
            <a:extLst>
              <a:ext uri="{FF2B5EF4-FFF2-40B4-BE49-F238E27FC236}">
                <a16:creationId xmlns:a16="http://schemas.microsoft.com/office/drawing/2014/main" id="{E94ED15E-65DE-4593-8C14-62F8EEF480BF}"/>
              </a:ext>
            </a:extLst>
          </p:cNvPr>
          <p:cNvCxnSpPr>
            <a:cxnSpLocks/>
            <a:stCxn id="119" idx="0"/>
            <a:endCxn id="94" idx="2"/>
          </p:cNvCxnSpPr>
          <p:nvPr/>
        </p:nvCxnSpPr>
        <p:spPr>
          <a:xfrm rot="16200000" flipV="1">
            <a:off x="968069" y="5175707"/>
            <a:ext cx="366310" cy="401737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10E9A58C-B318-4029-ADB8-CEB15AA16335}"/>
              </a:ext>
            </a:extLst>
          </p:cNvPr>
          <p:cNvCxnSpPr>
            <a:cxnSpLocks/>
            <a:stCxn id="135" idx="2"/>
            <a:endCxn id="119" idx="3"/>
          </p:cNvCxnSpPr>
          <p:nvPr/>
        </p:nvCxnSpPr>
        <p:spPr>
          <a:xfrm rot="10800000" flipV="1">
            <a:off x="2472690" y="5959709"/>
            <a:ext cx="270774" cy="1"/>
          </a:xfrm>
          <a:prstGeom prst="bentConnector3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Oval 149">
            <a:extLst>
              <a:ext uri="{FF2B5EF4-FFF2-40B4-BE49-F238E27FC236}">
                <a16:creationId xmlns:a16="http://schemas.microsoft.com/office/drawing/2014/main" id="{7C37FC5E-A61D-4DAB-AAD8-D7443B5F7D1E}"/>
              </a:ext>
            </a:extLst>
          </p:cNvPr>
          <p:cNvSpPr/>
          <p:nvPr/>
        </p:nvSpPr>
        <p:spPr>
          <a:xfrm>
            <a:off x="75842" y="5382939"/>
            <a:ext cx="294968" cy="2540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22E408CD-2C2B-4D05-A9C0-326A348AA991}"/>
              </a:ext>
            </a:extLst>
          </p:cNvPr>
          <p:cNvSpPr/>
          <p:nvPr/>
        </p:nvSpPr>
        <p:spPr>
          <a:xfrm>
            <a:off x="113311" y="3752254"/>
            <a:ext cx="294968" cy="2540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5E25F331-3DAA-41DF-8C14-B84FF452A7D0}"/>
              </a:ext>
            </a:extLst>
          </p:cNvPr>
          <p:cNvSpPr/>
          <p:nvPr/>
        </p:nvSpPr>
        <p:spPr>
          <a:xfrm>
            <a:off x="2339146" y="3064538"/>
            <a:ext cx="294968" cy="2540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06F3C7B8-012E-415C-9643-72C07C7872FA}"/>
              </a:ext>
            </a:extLst>
          </p:cNvPr>
          <p:cNvSpPr/>
          <p:nvPr/>
        </p:nvSpPr>
        <p:spPr>
          <a:xfrm>
            <a:off x="4159407" y="2426028"/>
            <a:ext cx="294968" cy="2540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EB4E0533-3F37-4581-8293-90AA13DFA20B}"/>
              </a:ext>
            </a:extLst>
          </p:cNvPr>
          <p:cNvSpPr/>
          <p:nvPr/>
        </p:nvSpPr>
        <p:spPr>
          <a:xfrm>
            <a:off x="8403584" y="956866"/>
            <a:ext cx="294968" cy="2540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31DBCBD3-3501-41A8-B45E-87E0407F4D48}"/>
              </a:ext>
            </a:extLst>
          </p:cNvPr>
          <p:cNvSpPr/>
          <p:nvPr/>
        </p:nvSpPr>
        <p:spPr>
          <a:xfrm>
            <a:off x="10720855" y="3048993"/>
            <a:ext cx="294968" cy="2540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36942090-5FBB-4205-9F74-6308CCFE2B09}"/>
              </a:ext>
            </a:extLst>
          </p:cNvPr>
          <p:cNvSpPr/>
          <p:nvPr/>
        </p:nvSpPr>
        <p:spPr>
          <a:xfrm>
            <a:off x="10883351" y="5550284"/>
            <a:ext cx="294968" cy="2540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D7FF9F0B-5701-4100-B46B-BC456859D95A}"/>
              </a:ext>
            </a:extLst>
          </p:cNvPr>
          <p:cNvSpPr/>
          <p:nvPr/>
        </p:nvSpPr>
        <p:spPr>
          <a:xfrm>
            <a:off x="3211361" y="6399469"/>
            <a:ext cx="294968" cy="25404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613E7272-ACA9-4B92-B30A-62D694BE76AA}"/>
              </a:ext>
            </a:extLst>
          </p:cNvPr>
          <p:cNvCxnSpPr>
            <a:cxnSpLocks/>
            <a:stCxn id="85" idx="2"/>
            <a:endCxn id="91" idx="0"/>
          </p:cNvCxnSpPr>
          <p:nvPr/>
        </p:nvCxnSpPr>
        <p:spPr>
          <a:xfrm flipH="1">
            <a:off x="8832582" y="1288497"/>
            <a:ext cx="8422" cy="295142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1726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C51F41-EC84-4C9E-97A3-F057065A2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B0EBF9-2133-489D-B077-5441A43FE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74494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Dublin Schedule</a:t>
            </a:r>
          </a:p>
        </p:txBody>
      </p:sp>
      <p:pic>
        <p:nvPicPr>
          <p:cNvPr id="1026" name="Picture 2" descr="https://wiki.onap.org/download/attachments/3246393/image2019-1-16_19-48-40.png?version=1&amp;modificationDate=1547686121000&amp;api=v2">
            <a:extLst>
              <a:ext uri="{FF2B5EF4-FFF2-40B4-BE49-F238E27FC236}">
                <a16:creationId xmlns:a16="http://schemas.microsoft.com/office/drawing/2014/main" id="{0979C236-356B-4604-A4A9-E86D5EC4B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6374" r="2214" b="5272"/>
          <a:stretch/>
        </p:blipFill>
        <p:spPr bwMode="auto">
          <a:xfrm>
            <a:off x="3213716" y="1411550"/>
            <a:ext cx="8540319" cy="442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EAD20C-DB2B-4DAF-B8F2-90F3BE1823EF}"/>
              </a:ext>
            </a:extLst>
          </p:cNvPr>
          <p:cNvSpPr txBox="1"/>
          <p:nvPr/>
        </p:nvSpPr>
        <p:spPr>
          <a:xfrm>
            <a:off x="437966" y="1605456"/>
            <a:ext cx="25005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RELEASE MILESTONE</a:t>
            </a:r>
          </a:p>
          <a:p>
            <a:endParaRPr lang="en-US" b="1" dirty="0"/>
          </a:p>
          <a:p>
            <a:r>
              <a:rPr lang="en-US" dirty="0"/>
              <a:t>M1- 01/16-01/24     </a:t>
            </a:r>
          </a:p>
          <a:p>
            <a:r>
              <a:rPr lang="en-US" dirty="0"/>
              <a:t>M2 - 02/21* </a:t>
            </a:r>
          </a:p>
          <a:p>
            <a:r>
              <a:rPr lang="en-US" dirty="0"/>
              <a:t>M3 -03/14   </a:t>
            </a:r>
          </a:p>
          <a:p>
            <a:r>
              <a:rPr lang="en-US" dirty="0">
                <a:highlight>
                  <a:srgbClr val="FFFF00"/>
                </a:highlight>
              </a:rPr>
              <a:t>M4 - </a:t>
            </a:r>
            <a:r>
              <a:rPr lang="en-US" strike="sngStrike" dirty="0">
                <a:highlight>
                  <a:srgbClr val="FFFF00"/>
                </a:highlight>
              </a:rPr>
              <a:t>04/04 </a:t>
            </a:r>
            <a:r>
              <a:rPr lang="en-US" dirty="0">
                <a:highlight>
                  <a:srgbClr val="FFFF00"/>
                </a:highlight>
              </a:rPr>
              <a:t>(04/11) </a:t>
            </a:r>
          </a:p>
          <a:p>
            <a:r>
              <a:rPr lang="en-US" dirty="0"/>
              <a:t>RC0 - 4/25 </a:t>
            </a:r>
          </a:p>
          <a:p>
            <a:r>
              <a:rPr lang="en-US" dirty="0"/>
              <a:t>RC1 - 05/09 </a:t>
            </a:r>
          </a:p>
          <a:p>
            <a:r>
              <a:rPr lang="en-US" dirty="0"/>
              <a:t>RC2 - 05/23 </a:t>
            </a:r>
          </a:p>
          <a:p>
            <a:r>
              <a:rPr lang="en-US" dirty="0"/>
              <a:t>05/30 - Release sign off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90326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R4 M4 Status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565A2-1B71-4338-A23D-F872669D1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https://wiki.onap.org/display/DW/DCAE+R4+M4+Code+Freeze+Milestone+Checklist</a:t>
            </a:r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3"/>
              </a:rPr>
              <a:t>https://wiki.onap.org/display/DW/Project+Status+in+Dublin+Release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Dashboard</a:t>
            </a:r>
          </a:p>
          <a:p>
            <a:pPr lvl="1"/>
            <a:r>
              <a:rPr lang="en-US" dirty="0" err="1"/>
              <a:t>Dmaap</a:t>
            </a:r>
            <a:r>
              <a:rPr lang="en-US" dirty="0"/>
              <a:t> plugin integration/test</a:t>
            </a:r>
          </a:p>
          <a:p>
            <a:pPr lvl="1"/>
            <a:r>
              <a:rPr lang="en-US" dirty="0"/>
              <a:t>Jenkins job (3/160+) failing</a:t>
            </a:r>
          </a:p>
          <a:p>
            <a:pPr lvl="1"/>
            <a:r>
              <a:rPr lang="en-US" dirty="0"/>
              <a:t>CSIT (https://jenkins.onap.org/view/CSIT/job/dcaegen2-collectors-datafile-master-csit-Functional-suite/)</a:t>
            </a:r>
          </a:p>
          <a:p>
            <a:pPr lvl="1"/>
            <a:r>
              <a:rPr lang="en-US" dirty="0"/>
              <a:t>Sonar (20/20) </a:t>
            </a:r>
          </a:p>
          <a:p>
            <a:pPr lvl="1"/>
            <a:r>
              <a:rPr lang="en-US" dirty="0"/>
              <a:t>Pending updates</a:t>
            </a:r>
          </a:p>
          <a:p>
            <a:pPr lvl="2"/>
            <a:r>
              <a:rPr lang="en-US" dirty="0"/>
              <a:t>SON-Handler – Policy Update flow </a:t>
            </a:r>
          </a:p>
          <a:p>
            <a:pPr lvl="2"/>
            <a:r>
              <a:rPr lang="en-US" dirty="0"/>
              <a:t>?</a:t>
            </a:r>
          </a:p>
          <a:p>
            <a:pPr lvl="1"/>
            <a:r>
              <a:rPr lang="en-US" dirty="0"/>
              <a:t>On-demand/Dynamic deployment steps</a:t>
            </a:r>
          </a:p>
          <a:p>
            <a:pPr marL="457200" lvl="1" indent="0">
              <a:buNone/>
            </a:pPr>
            <a:r>
              <a:rPr lang="en-US">
                <a:hlinkClick r:id="rId4"/>
              </a:rPr>
              <a:t>https://wiki.onap.org/display/DW/DCAE+R4+Service+Component+%28On-demand%29+deployment+Instruction</a:t>
            </a:r>
            <a:endParaRPr lang="en-US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6335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OOM – charts/values </a:t>
            </a:r>
          </a:p>
        </p:txBody>
      </p:sp>
      <p:pic>
        <p:nvPicPr>
          <p:cNvPr id="4" name="Picture 1" descr="image001">
            <a:extLst>
              <a:ext uri="{FF2B5EF4-FFF2-40B4-BE49-F238E27FC236}">
                <a16:creationId xmlns:a16="http://schemas.microsoft.com/office/drawing/2014/main" id="{81B3DF23-CFD2-46CE-B8AE-13E9B85FF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1" y="1225119"/>
            <a:ext cx="11708732" cy="4305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3270692-9D9D-4752-AAA6-214C2FAD9A69}"/>
              </a:ext>
            </a:extLst>
          </p:cNvPr>
          <p:cNvSpPr/>
          <p:nvPr/>
        </p:nvSpPr>
        <p:spPr>
          <a:xfrm>
            <a:off x="403721" y="5530405"/>
            <a:ext cx="4851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Note: OOM to have only released images post RC0</a:t>
            </a:r>
          </a:p>
        </p:txBody>
      </p:sp>
    </p:spTree>
    <p:extLst>
      <p:ext uri="{BB962C8B-B14F-4D97-AF65-F5344CB8AC3E}">
        <p14:creationId xmlns:p14="http://schemas.microsoft.com/office/powerpoint/2010/main" val="2972236958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DCAE Committer updates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74DB7E-8A91-4AE8-8734-F91FF792AFCA}"/>
              </a:ext>
            </a:extLst>
          </p:cNvPr>
          <p:cNvSpPr/>
          <p:nvPr/>
        </p:nvSpPr>
        <p:spPr>
          <a:xfrm>
            <a:off x="585216" y="1780032"/>
            <a:ext cx="105460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Committer role extensions (to additional DCAE repositories) -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Jaszczyk, Piotr &amp; Wielebski, Piotr </a:t>
            </a:r>
          </a:p>
          <a:p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https://wiki.onap.org/display/DW/Committer+Extension+Request+for+%5BDCAE%5D%3A+Piotr+Jaszczyk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https://wiki.onap.org/display/DW/Committer+Extension+Request+for+%5BDCAE%5D%3A+Piotr+Wielebski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New committer promotions -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</a:rPr>
              <a:t>Henrik Andersson B &amp; Murgoski, Zlatko </a:t>
            </a:r>
          </a:p>
          <a:p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https://wiki.onap.org/display/DW/Committer+Promotion+Request+for+%5BDCAE%5D%3A+Henrik+Andersson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https://wiki.onap.org/display/DW/Committer+Promotion+Request+for+%5BDCAE%5D%3A+Zlatko+Murgoski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54583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F2F – El Alto Updates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84B4D5-7EE3-4FC7-93BC-2666F098519A}"/>
              </a:ext>
            </a:extLst>
          </p:cNvPr>
          <p:cNvSpPr/>
          <p:nvPr/>
        </p:nvSpPr>
        <p:spPr>
          <a:xfrm>
            <a:off x="624396" y="181952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Release timeline change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Security (java script coverage)</a:t>
            </a:r>
          </a:p>
        </p:txBody>
      </p:sp>
    </p:spTree>
    <p:extLst>
      <p:ext uri="{BB962C8B-B14F-4D97-AF65-F5344CB8AC3E}">
        <p14:creationId xmlns:p14="http://schemas.microsoft.com/office/powerpoint/2010/main" val="212604744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4" name="Straight Connector 113"/>
          <p:cNvCxnSpPr/>
          <p:nvPr/>
        </p:nvCxnSpPr>
        <p:spPr>
          <a:xfrm>
            <a:off x="5868951" y="2169216"/>
            <a:ext cx="0" cy="2441430"/>
          </a:xfrm>
          <a:prstGeom prst="line">
            <a:avLst/>
          </a:prstGeom>
          <a:ln w="76200">
            <a:solidFill>
              <a:srgbClr val="00989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F2ECC76-CE1A-4DD6-B169-5D4D056BD5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1161" y="6492875"/>
            <a:ext cx="370839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7B66A5-885C-4618-AC5A-ADB71D26B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 Timeline Evolution – El Alto</a:t>
            </a:r>
          </a:p>
        </p:txBody>
      </p:sp>
      <p:sp>
        <p:nvSpPr>
          <p:cNvPr id="5" name="Right Arrow 4"/>
          <p:cNvSpPr/>
          <p:nvPr/>
        </p:nvSpPr>
        <p:spPr>
          <a:xfrm>
            <a:off x="327808" y="1255293"/>
            <a:ext cx="10760364" cy="522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8w                             4w                                 3w                       4w                2.5w          2w           3w         1w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4682" y="998157"/>
            <a:ext cx="785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 Alto</a:t>
            </a:r>
          </a:p>
        </p:txBody>
      </p:sp>
      <p:sp>
        <p:nvSpPr>
          <p:cNvPr id="48" name="OTLSHAPE_TB_00000000000000000000000000000000_TodayMarkerShape"/>
          <p:cNvSpPr/>
          <p:nvPr>
            <p:custDataLst>
              <p:tags r:id="rId1"/>
            </p:custDataLst>
          </p:nvPr>
        </p:nvSpPr>
        <p:spPr>
          <a:xfrm flipH="1">
            <a:off x="4484751" y="1753224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538745" y="2043504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M3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APIs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Freeze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208159" y="2020190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 Off &amp; Release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98532" y="2020190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M4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Code 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Freeze</a:t>
            </a:r>
          </a:p>
        </p:txBody>
      </p:sp>
      <p:sp>
        <p:nvSpPr>
          <p:cNvPr id="52" name="OTLSHAPE_TB_00000000000000000000000000000000_TodayMarkerShape"/>
          <p:cNvSpPr/>
          <p:nvPr>
            <p:custDataLst>
              <p:tags r:id="rId2"/>
            </p:custDataLst>
          </p:nvPr>
        </p:nvSpPr>
        <p:spPr>
          <a:xfrm flipH="1">
            <a:off x="5572723" y="1742261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OTLSHAPE_TB_00000000000000000000000000000000_TodayMarkerShape"/>
          <p:cNvSpPr/>
          <p:nvPr>
            <p:custDataLst>
              <p:tags r:id="rId3"/>
            </p:custDataLst>
          </p:nvPr>
        </p:nvSpPr>
        <p:spPr>
          <a:xfrm flipH="1">
            <a:off x="8208159" y="1704379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OTLSHAPE_TB_00000000000000000000000000000000_TodayMarkerShape"/>
          <p:cNvSpPr/>
          <p:nvPr>
            <p:custDataLst>
              <p:tags r:id="rId4"/>
            </p:custDataLst>
          </p:nvPr>
        </p:nvSpPr>
        <p:spPr>
          <a:xfrm flipH="1">
            <a:off x="1670284" y="1739664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377230" y="2051589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M2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Functionality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Freeze</a:t>
            </a:r>
          </a:p>
        </p:txBody>
      </p:sp>
      <p:sp>
        <p:nvSpPr>
          <p:cNvPr id="56" name="OTLSHAPE_TB_00000000000000000000000000000000_TodayMarkerShape"/>
          <p:cNvSpPr/>
          <p:nvPr>
            <p:custDataLst>
              <p:tags r:id="rId5"/>
            </p:custDataLst>
          </p:nvPr>
        </p:nvSpPr>
        <p:spPr>
          <a:xfrm flipH="1">
            <a:off x="3361593" y="1733259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98601" y="1989800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M1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Planning 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Freeze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44512" y="2583980"/>
            <a:ext cx="4227490" cy="2494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Scope Def. &amp; Design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668643" y="2892890"/>
            <a:ext cx="4200308" cy="27260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Development</a:t>
            </a:r>
          </a:p>
        </p:txBody>
      </p:sp>
      <p:sp>
        <p:nvSpPr>
          <p:cNvPr id="66" name="OTLSHAPE_TB_00000000000000000000000000000000_TodayMarkerShape"/>
          <p:cNvSpPr/>
          <p:nvPr>
            <p:custDataLst>
              <p:tags r:id="rId6"/>
            </p:custDataLst>
          </p:nvPr>
        </p:nvSpPr>
        <p:spPr>
          <a:xfrm flipH="1">
            <a:off x="7725531" y="1704379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725531" y="2020191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RC2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588077" y="3199205"/>
            <a:ext cx="3433682" cy="27604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Tests and bug fixes</a:t>
            </a:r>
          </a:p>
        </p:txBody>
      </p:sp>
      <p:sp>
        <p:nvSpPr>
          <p:cNvPr id="69" name="OTLSHAPE_TB_00000000000000000000000000000000_TodayMarkerShape"/>
          <p:cNvSpPr/>
          <p:nvPr>
            <p:custDataLst>
              <p:tags r:id="rId7"/>
            </p:custDataLst>
          </p:nvPr>
        </p:nvSpPr>
        <p:spPr>
          <a:xfrm flipH="1">
            <a:off x="6341331" y="171560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357418" y="2002677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RC0</a:t>
            </a:r>
          </a:p>
        </p:txBody>
      </p:sp>
      <p:sp>
        <p:nvSpPr>
          <p:cNvPr id="71" name="OTLSHAPE_TB_00000000000000000000000000000000_TodayMarkerShape"/>
          <p:cNvSpPr/>
          <p:nvPr>
            <p:custDataLst>
              <p:tags r:id="rId8"/>
            </p:custDataLst>
          </p:nvPr>
        </p:nvSpPr>
        <p:spPr>
          <a:xfrm flipH="1">
            <a:off x="7088197" y="1700648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116304" y="2016460"/>
            <a:ext cx="315410" cy="15275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RC1</a:t>
            </a:r>
          </a:p>
        </p:txBody>
      </p:sp>
      <p:sp>
        <p:nvSpPr>
          <p:cNvPr id="73" name="OTLSHAPE_TB_00000000000000000000000000000000_TodayMarkerShape"/>
          <p:cNvSpPr/>
          <p:nvPr>
            <p:custDataLst>
              <p:tags r:id="rId9"/>
            </p:custDataLst>
          </p:nvPr>
        </p:nvSpPr>
        <p:spPr>
          <a:xfrm flipH="1">
            <a:off x="444512" y="1762302"/>
            <a:ext cx="296228" cy="232938"/>
          </a:xfrm>
          <a:prstGeom prst="triangl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>
            <a:outerShdw>
              <a:scrgbClr r="0" g="0" b="0">
                <a:alpha val="50000"/>
              </a:scrgbClr>
            </a:outerShdw>
          </a:effectLst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  <a:ext uri="{53640926-AAD7-44d8-BBD7-CCE9431645EC}">
              <a14:shadowObscured xmlns=""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85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8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72829" y="2012438"/>
            <a:ext cx="914162" cy="88262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M0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Kick-Off</a:t>
            </a:r>
          </a:p>
          <a:p>
            <a:pPr marL="0" marR="0" lvl="0" indent="0" algn="l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5917" y="3207859"/>
            <a:ext cx="3822713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Require Significant Code Changes (&gt;4 Weeks)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 Cases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Functional and Non-Functional Requirements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1W         4W             4 W               1W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314961" y="4462222"/>
            <a:ext cx="10773211" cy="522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871019" y="4462222"/>
            <a:ext cx="0" cy="6904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70284" y="4148368"/>
            <a:ext cx="219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E1 Release Candidate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49065" y="4174099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240781" y="414836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2594" y="4556118"/>
            <a:ext cx="89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W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77933" y="4941995"/>
            <a:ext cx="757633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 E1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542191" y="4941995"/>
            <a:ext cx="850106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 E1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405594" y="4941994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Rel. E1</a:t>
            </a:r>
          </a:p>
        </p:txBody>
      </p:sp>
      <p:sp>
        <p:nvSpPr>
          <p:cNvPr id="13" name="Left Brace 12"/>
          <p:cNvSpPr/>
          <p:nvPr/>
        </p:nvSpPr>
        <p:spPr>
          <a:xfrm rot="16200000">
            <a:off x="1141513" y="4879416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Left Brace 57"/>
          <p:cNvSpPr/>
          <p:nvPr/>
        </p:nvSpPr>
        <p:spPr>
          <a:xfrm rot="16200000">
            <a:off x="1906137" y="4892957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Left Brace 58"/>
          <p:cNvSpPr/>
          <p:nvPr/>
        </p:nvSpPr>
        <p:spPr>
          <a:xfrm rot="16200000">
            <a:off x="2547876" y="5026420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74775" y="4899788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Limited Code Change (Max. 4 weeks)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or limited cross-applications dependency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Non-Functional Requirements (Security/Vulnerability issues, Code Optimization, Sev2 Defect Backlog Reduction, etc.)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PTL Enhancements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Documentation Enhancements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301640" y="4017761"/>
            <a:ext cx="11114505" cy="88999"/>
          </a:xfrm>
          <a:prstGeom prst="line">
            <a:avLst/>
          </a:prstGeom>
          <a:ln w="12700" cmpd="sng">
            <a:solidFill>
              <a:srgbClr val="00B0F0"/>
            </a:solidFill>
            <a:prstDash val="lgDashDot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5879468" y="4066377"/>
            <a:ext cx="4627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E1-3 Release Candidates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included in El Alto Release until Release Code Freeze</a:t>
            </a:r>
          </a:p>
        </p:txBody>
      </p:sp>
      <p:sp>
        <p:nvSpPr>
          <p:cNvPr id="90" name="Rectangle 89"/>
          <p:cNvSpPr/>
          <p:nvPr/>
        </p:nvSpPr>
        <p:spPr>
          <a:xfrm>
            <a:off x="321183" y="4938074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Def. E1</a:t>
            </a:r>
          </a:p>
        </p:txBody>
      </p:sp>
      <p:sp>
        <p:nvSpPr>
          <p:cNvPr id="91" name="Left Brace 90"/>
          <p:cNvSpPr/>
          <p:nvPr/>
        </p:nvSpPr>
        <p:spPr>
          <a:xfrm rot="16200000">
            <a:off x="512810" y="4996003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076531" y="5537398"/>
            <a:ext cx="757633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 E2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840789" y="5537398"/>
            <a:ext cx="850106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 E2</a:t>
            </a:r>
          </a:p>
        </p:txBody>
      </p:sp>
      <p:sp>
        <p:nvSpPr>
          <p:cNvPr id="94" name="Rectangle 93"/>
          <p:cNvSpPr/>
          <p:nvPr/>
        </p:nvSpPr>
        <p:spPr>
          <a:xfrm>
            <a:off x="3704192" y="5537397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Rel. E2</a:t>
            </a:r>
          </a:p>
        </p:txBody>
      </p:sp>
      <p:sp>
        <p:nvSpPr>
          <p:cNvPr id="95" name="Left Brace 94"/>
          <p:cNvSpPr/>
          <p:nvPr/>
        </p:nvSpPr>
        <p:spPr>
          <a:xfrm rot="16200000">
            <a:off x="2440111" y="5474819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Left Brace 95"/>
          <p:cNvSpPr/>
          <p:nvPr/>
        </p:nvSpPr>
        <p:spPr>
          <a:xfrm rot="16200000">
            <a:off x="3204735" y="5488360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Left Brace 96"/>
          <p:cNvSpPr/>
          <p:nvPr/>
        </p:nvSpPr>
        <p:spPr>
          <a:xfrm rot="16200000">
            <a:off x="3846474" y="5621823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619781" y="5533477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Def. E2</a:t>
            </a:r>
          </a:p>
        </p:txBody>
      </p:sp>
      <p:sp>
        <p:nvSpPr>
          <p:cNvPr id="99" name="Left Brace 98"/>
          <p:cNvSpPr/>
          <p:nvPr/>
        </p:nvSpPr>
        <p:spPr>
          <a:xfrm rot="16200000">
            <a:off x="1811408" y="5591406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3373232" y="6026076"/>
            <a:ext cx="757633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 E3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4137490" y="6026076"/>
            <a:ext cx="850106" cy="21065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7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Test E3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5000893" y="6026075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Rel. E3</a:t>
            </a:r>
          </a:p>
        </p:txBody>
      </p:sp>
      <p:sp>
        <p:nvSpPr>
          <p:cNvPr id="103" name="Left Brace 102"/>
          <p:cNvSpPr/>
          <p:nvPr/>
        </p:nvSpPr>
        <p:spPr>
          <a:xfrm rot="16200000">
            <a:off x="3736812" y="5963497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4" name="Left Brace 103"/>
          <p:cNvSpPr/>
          <p:nvPr/>
        </p:nvSpPr>
        <p:spPr>
          <a:xfrm rot="16200000">
            <a:off x="4501436" y="5977038"/>
            <a:ext cx="168689" cy="74478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5" name="Left Brace 104"/>
          <p:cNvSpPr/>
          <p:nvPr/>
        </p:nvSpPr>
        <p:spPr>
          <a:xfrm rot="16200000">
            <a:off x="5143175" y="6110501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2916482" y="6022155"/>
            <a:ext cx="452014" cy="21457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0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Def. E3</a:t>
            </a:r>
          </a:p>
        </p:txBody>
      </p:sp>
      <p:sp>
        <p:nvSpPr>
          <p:cNvPr id="107" name="Left Brace 106"/>
          <p:cNvSpPr/>
          <p:nvPr/>
        </p:nvSpPr>
        <p:spPr>
          <a:xfrm rot="16200000">
            <a:off x="3108109" y="6080084"/>
            <a:ext cx="124731" cy="4947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>
            <a:off x="4156206" y="4462222"/>
            <a:ext cx="1" cy="12858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5449119" y="4476092"/>
            <a:ext cx="3790" cy="17675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4502149" y="4558247"/>
            <a:ext cx="89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W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3265842" y="4564268"/>
            <a:ext cx="89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W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755121" y="4544252"/>
            <a:ext cx="893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59096349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 Release cycle Evolutions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565A2-1B71-4338-A23D-F872669D1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ONAP Releases Timeline/focus </a:t>
            </a:r>
          </a:p>
          <a:p>
            <a:pPr lvl="1"/>
            <a:r>
              <a:rPr lang="en-US" dirty="0"/>
              <a:t>El-Alto release  - ~4 months (June-Sept)</a:t>
            </a:r>
          </a:p>
          <a:p>
            <a:pPr lvl="2">
              <a:buFontTx/>
              <a:buChar char="-"/>
            </a:pPr>
            <a:r>
              <a:rPr lang="en-US" sz="2400" dirty="0"/>
              <a:t>Maintenance </a:t>
            </a:r>
          </a:p>
          <a:p>
            <a:pPr lvl="2">
              <a:buFontTx/>
              <a:buChar char="-"/>
            </a:pPr>
            <a:r>
              <a:rPr lang="en-US" sz="2400" dirty="0"/>
              <a:t>Project back logs </a:t>
            </a:r>
          </a:p>
          <a:p>
            <a:pPr lvl="1"/>
            <a:r>
              <a:rPr lang="en-US" dirty="0"/>
              <a:t>Frankfurt release (Extended planning, but release 1Q20)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Edge Automation – ARC Next Steps</a:t>
            </a:r>
          </a:p>
          <a:p>
            <a:pPr lvl="1"/>
            <a:r>
              <a:rPr lang="en-US" sz="2800" dirty="0"/>
              <a:t>Requirement clarification to be finalized by 04/16/2019</a:t>
            </a:r>
          </a:p>
          <a:p>
            <a:pPr lvl="1"/>
            <a:r>
              <a:rPr lang="en-US" sz="2800" dirty="0"/>
              <a:t>Finalized Architecture Presentation to Arch. Sub Committee on 04/23/2019</a:t>
            </a:r>
          </a:p>
          <a:p>
            <a:pPr marL="0" indent="0">
              <a:buNone/>
            </a:pPr>
            <a:endParaRPr lang="en-US" dirty="0"/>
          </a:p>
          <a:p>
            <a:pPr lvl="1">
              <a:buFontTx/>
              <a:buChar char="-"/>
            </a:pPr>
            <a:endParaRPr lang="en-US" sz="2800" dirty="0"/>
          </a:p>
          <a:p>
            <a:pPr lvl="1"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36715162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El-Alto Items (Deferred from Dublin)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565A2-1B71-4338-A23D-F872669D1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US" dirty="0"/>
              <a:t>SEC-COM  Open items </a:t>
            </a:r>
          </a:p>
          <a:p>
            <a:pPr lvl="2"/>
            <a:r>
              <a:rPr lang="en-US" dirty="0"/>
              <a:t>Secure communication</a:t>
            </a:r>
          </a:p>
          <a:p>
            <a:pPr lvl="3"/>
            <a:r>
              <a:rPr lang="en-US" dirty="0"/>
              <a:t>Topic/feed </a:t>
            </a:r>
          </a:p>
          <a:p>
            <a:pPr lvl="3"/>
            <a:r>
              <a:rPr lang="en-US" dirty="0"/>
              <a:t>CBS (dependency on Consul)</a:t>
            </a:r>
          </a:p>
          <a:p>
            <a:pPr lvl="2"/>
            <a:r>
              <a:rPr lang="en-US" dirty="0"/>
              <a:t>Non-root container</a:t>
            </a:r>
          </a:p>
          <a:p>
            <a:pPr lvl="2"/>
            <a:r>
              <a:rPr lang="en-US" dirty="0"/>
              <a:t>Security Vulnerability (review Dublin exception list and close)</a:t>
            </a:r>
          </a:p>
          <a:p>
            <a:pPr lvl="1"/>
            <a:r>
              <a:rPr lang="en-US" dirty="0"/>
              <a:t>CIA</a:t>
            </a:r>
          </a:p>
          <a:p>
            <a:pPr lvl="1"/>
            <a:r>
              <a:rPr lang="en-US" dirty="0"/>
              <a:t>S3P</a:t>
            </a:r>
          </a:p>
          <a:p>
            <a:pPr lvl="2"/>
            <a:r>
              <a:rPr lang="en-US" dirty="0"/>
              <a:t>Documentation/Usability</a:t>
            </a:r>
          </a:p>
          <a:p>
            <a:pPr lvl="2"/>
            <a:r>
              <a:rPr lang="en-US" dirty="0"/>
              <a:t>Performance test/bench-marking (such as response time, transaction/message rate, latency, footprint, etc. to be defined on per component)</a:t>
            </a:r>
          </a:p>
          <a:p>
            <a:pPr lvl="2"/>
            <a:r>
              <a:rPr lang="en-US" dirty="0"/>
              <a:t>Application logging consistency (Manageability)</a:t>
            </a:r>
          </a:p>
          <a:p>
            <a:pPr lvl="2"/>
            <a:r>
              <a:rPr lang="en-US" dirty="0"/>
              <a:t>API Standardization (Usability)</a:t>
            </a:r>
          </a:p>
          <a:p>
            <a:pPr lvl="1"/>
            <a:r>
              <a:rPr lang="en-US" dirty="0"/>
              <a:t>Jenkins job alignment (moving to common template)</a:t>
            </a:r>
          </a:p>
          <a:p>
            <a:pPr lvl="1"/>
            <a:r>
              <a:rPr lang="en-US" dirty="0"/>
              <a:t>CSIT improvement</a:t>
            </a:r>
          </a:p>
          <a:p>
            <a:pPr lvl="1"/>
            <a:r>
              <a:rPr lang="en-US" dirty="0"/>
              <a:t>Platform components (security/</a:t>
            </a:r>
            <a:r>
              <a:rPr lang="en-US" dirty="0" err="1"/>
              <a:t>csit</a:t>
            </a:r>
            <a:r>
              <a:rPr lang="en-US" dirty="0"/>
              <a:t>/</a:t>
            </a:r>
            <a:r>
              <a:rPr lang="en-US" dirty="0" err="1"/>
              <a:t>jjb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Blueprint generator/</a:t>
            </a:r>
            <a:r>
              <a:rPr lang="en-US" dirty="0" err="1"/>
              <a:t>Dmaap</a:t>
            </a:r>
            <a:r>
              <a:rPr lang="en-US" dirty="0"/>
              <a:t> plugin integration</a:t>
            </a:r>
          </a:p>
          <a:p>
            <a:pPr marL="914400" lvl="2" indent="0">
              <a:buNone/>
            </a:pPr>
            <a:r>
              <a:rPr lang="en-US" dirty="0"/>
              <a:t>(Topic standardization – pre-requisite)</a:t>
            </a:r>
          </a:p>
          <a:p>
            <a:pPr lvl="1"/>
            <a:r>
              <a:rPr lang="en-US" dirty="0"/>
              <a:t>SDK library integration (Except PRH/HV-VES)</a:t>
            </a:r>
          </a:p>
          <a:p>
            <a:pPr lvl="1"/>
            <a:r>
              <a:rPr lang="en-US" dirty="0"/>
              <a:t>Policy Integration for dynamic components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601848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NAP-Templat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15834</TotalTime>
  <Words>998</Words>
  <Application>Microsoft Office PowerPoint</Application>
  <PresentationFormat>Widescreen</PresentationFormat>
  <Paragraphs>246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等线</vt:lpstr>
      <vt:lpstr>等线 Light</vt:lpstr>
      <vt:lpstr>微软雅黑</vt:lpstr>
      <vt:lpstr>MS PGothic</vt:lpstr>
      <vt:lpstr>宋体</vt:lpstr>
      <vt:lpstr>.AppleSystemUIFont</vt:lpstr>
      <vt:lpstr>Arial</vt:lpstr>
      <vt:lpstr>Calibri</vt:lpstr>
      <vt:lpstr>Calibri Light</vt:lpstr>
      <vt:lpstr>Wingdings</vt:lpstr>
      <vt:lpstr>Office Theme</vt:lpstr>
      <vt:lpstr>ONAP-Template</vt:lpstr>
      <vt:lpstr>DCAE Weekly Meeting </vt:lpstr>
      <vt:lpstr>Dublin Schedule</vt:lpstr>
      <vt:lpstr>DCAE R4 M4 Status</vt:lpstr>
      <vt:lpstr>OOM – charts/values </vt:lpstr>
      <vt:lpstr>DCAE Committer updates</vt:lpstr>
      <vt:lpstr>F2F – El Alto Updates</vt:lpstr>
      <vt:lpstr>ONAP Timeline Evolution – El Alto</vt:lpstr>
      <vt:lpstr>ONAP Release cycle Evolutions </vt:lpstr>
      <vt:lpstr>El-Alto Items (Deferred from Dublin)</vt:lpstr>
      <vt:lpstr>Acumos-ONAP Integration Phase 1 Process Steps (3Q 2019) </vt:lpstr>
      <vt:lpstr>Acumos-ONAP Integration Phase 1 Dataflow (3Q 2019) Demonstrate with a Control Loop Use Case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VENKATESH KUMAR, VIJAY</dc:creator>
  <cp:lastModifiedBy>VENKATESH KUMAR, VIJAY</cp:lastModifiedBy>
  <cp:revision>77</cp:revision>
  <dcterms:created xsi:type="dcterms:W3CDTF">2019-02-12T16:24:35Z</dcterms:created>
  <dcterms:modified xsi:type="dcterms:W3CDTF">2019-04-11T13:46:22Z</dcterms:modified>
</cp:coreProperties>
</file>