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33" autoAdjust="0"/>
    <p:restoredTop sz="94660"/>
  </p:normalViewPr>
  <p:slideViewPr>
    <p:cSldViewPr snapToGrid="0">
      <p:cViewPr varScale="1">
        <p:scale>
          <a:sx n="71" d="100"/>
          <a:sy n="71" d="100"/>
        </p:scale>
        <p:origin x="56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91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1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3666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230162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5768895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985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151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13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425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1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4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232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713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A1C4F-BA24-4E8B-B91E-715FB9824DD4}" type="datetimeFigureOut">
              <a:rPr lang="en-US" smtClean="0"/>
              <a:t>11/19/2018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FDE3B-0598-49C0-859B-D6EDD089C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89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4537F-5316-49E7-88AA-D64F9B1309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Latest Updates in ETSI NFV SOL001</a:t>
            </a:r>
            <a:br>
              <a:rPr lang="en-US" dirty="0"/>
            </a:br>
            <a:r>
              <a:rPr lang="en-US" dirty="0"/>
              <a:t>                              - PNFD and NSD model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ED29E9-B855-4D56-95BA-7AA27A6115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Arturo Martin de Nicolas</a:t>
            </a:r>
          </a:p>
        </p:txBody>
      </p:sp>
    </p:spTree>
    <p:extLst>
      <p:ext uri="{BB962C8B-B14F-4D97-AF65-F5344CB8AC3E}">
        <p14:creationId xmlns:p14="http://schemas.microsoft.com/office/powerpoint/2010/main" val="589128351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PNFD</a:t>
            </a:r>
          </a:p>
        </p:txBody>
      </p:sp>
      <p:sp>
        <p:nvSpPr>
          <p:cNvPr id="3" name="内容占位符 2"/>
          <p:cNvSpPr>
            <a:spLocks noGrp="1"/>
          </p:cNvSpPr>
          <p:nvPr>
            <p:ph type="body" sz="quarter" idx="10"/>
          </p:nvPr>
        </p:nvSpPr>
        <p:spPr>
          <a:xfrm>
            <a:off x="5666874" y="1126207"/>
            <a:ext cx="6292516" cy="5170487"/>
          </a:xfrm>
        </p:spPr>
        <p:txBody>
          <a:bodyPr>
            <a:noAutofit/>
          </a:bodyPr>
          <a:lstStyle/>
          <a:p>
            <a:r>
              <a:rPr lang="en-US" b="1" dirty="0"/>
              <a:t>No lifecycle management</a:t>
            </a:r>
          </a:p>
          <a:p>
            <a:r>
              <a:rPr lang="en-US" b="1" dirty="0"/>
              <a:t>No software image</a:t>
            </a:r>
          </a:p>
          <a:p>
            <a:r>
              <a:rPr lang="en-US" b="1" dirty="0"/>
              <a:t>Node type is to be extended for each given PNF</a:t>
            </a:r>
          </a:p>
          <a:p>
            <a:r>
              <a:rPr lang="en-US" b="1" dirty="0"/>
              <a:t>Extension may define additional </a:t>
            </a:r>
            <a:r>
              <a:rPr lang="en-US" b="1" dirty="0" err="1"/>
              <a:t>virtual_link</a:t>
            </a:r>
            <a:r>
              <a:rPr lang="en-US" b="1" dirty="0"/>
              <a:t> requirements </a:t>
            </a:r>
          </a:p>
          <a:p>
            <a:pPr lvl="1"/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72D2C61-2E0D-49C0-B855-9F77895ADCD6}"/>
              </a:ext>
            </a:extLst>
          </p:cNvPr>
          <p:cNvGrpSpPr/>
          <p:nvPr/>
        </p:nvGrpSpPr>
        <p:grpSpPr>
          <a:xfrm>
            <a:off x="314961" y="1123915"/>
            <a:ext cx="4369491" cy="5536254"/>
            <a:chOff x="310676" y="971551"/>
            <a:chExt cx="4369491" cy="553625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4956694D-7E53-4AF5-9FD4-C6FE491A30BB}"/>
                </a:ext>
              </a:extLst>
            </p:cNvPr>
            <p:cNvSpPr/>
            <p:nvPr/>
          </p:nvSpPr>
          <p:spPr bwMode="auto">
            <a:xfrm>
              <a:off x="310676" y="971551"/>
              <a:ext cx="4057043" cy="5536254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49E269F-681F-4C61-AE36-3E9E5DADDC42}"/>
                </a:ext>
              </a:extLst>
            </p:cNvPr>
            <p:cNvSpPr txBox="1"/>
            <p:nvPr/>
          </p:nvSpPr>
          <p:spPr>
            <a:xfrm>
              <a:off x="310676" y="1237699"/>
              <a:ext cx="4369491" cy="51860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tosca.nodes.nfv.PNF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tosca.nodes.Root</a:t>
              </a:r>
              <a:br>
                <a:rPr lang="en-US" sz="1600" dirty="0"/>
              </a:br>
              <a:r>
                <a:rPr lang="en-US" sz="1600" dirty="0"/>
                <a:t>   properties: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descriptor_id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type: string #GUID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function_description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type: string</a:t>
              </a:r>
              <a:br>
                <a:rPr lang="en-US" sz="1600" dirty="0"/>
              </a:br>
              <a:r>
                <a:rPr lang="en-US" sz="1600" dirty="0"/>
                <a:t>      provider:</a:t>
              </a:r>
              <a:br>
                <a:rPr lang="en-US" sz="1600" dirty="0"/>
              </a:br>
              <a:r>
                <a:rPr lang="en-US" sz="1600" dirty="0"/>
                <a:t>         type: string</a:t>
              </a:r>
              <a:br>
                <a:rPr lang="en-US" sz="1600" dirty="0"/>
              </a:br>
              <a:r>
                <a:rPr lang="en-US" sz="1600" dirty="0"/>
                <a:t>      version:</a:t>
              </a:r>
              <a:br>
                <a:rPr lang="en-US" sz="1600" dirty="0"/>
              </a:br>
              <a:r>
                <a:rPr lang="en-US" sz="1600" dirty="0"/>
                <a:t>         type: string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descriptor_invariant_id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type: string</a:t>
              </a:r>
              <a:br>
                <a:rPr lang="en-US" sz="1600" dirty="0"/>
              </a:br>
              <a:r>
                <a:rPr lang="en-US" sz="1600" dirty="0"/>
                <a:t>      name:</a:t>
              </a:r>
              <a:br>
                <a:rPr lang="en-US" sz="1600" dirty="0"/>
              </a:br>
              <a:r>
                <a:rPr lang="en-US" sz="1600" dirty="0"/>
                <a:t>          type: string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geographical_location_info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type: </a:t>
              </a:r>
              <a:r>
                <a:rPr lang="en-US" sz="1100" dirty="0" err="1"/>
                <a:t>tosca.datatypes.nfv.LocationInformation</a:t>
              </a:r>
              <a:br>
                <a:rPr lang="en-US" sz="1100" dirty="0"/>
              </a:br>
              <a:r>
                <a:rPr lang="en-US" sz="1100" dirty="0"/>
                <a:t>      </a:t>
              </a:r>
              <a:r>
                <a:rPr lang="en-US" sz="1600" dirty="0"/>
                <a:t>requirements:</a:t>
              </a:r>
              <a:br>
                <a:rPr lang="en-US" sz="1600" dirty="0"/>
              </a:br>
              <a:r>
                <a:rPr lang="en-US" sz="1600" dirty="0"/>
                <a:t>       - </a:t>
              </a:r>
              <a:r>
                <a:rPr lang="en-US" sz="1600" dirty="0" err="1"/>
                <a:t>virtual_link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 capability: </a:t>
              </a:r>
              <a:r>
                <a:rPr lang="en-US" sz="1100" dirty="0" err="1"/>
                <a:t>tosca.capabilities.nfv.VirtualLinkable</a:t>
              </a:r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222171147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DC60D-A00E-4651-B23B-32D65B7E7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PNFD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21BE136-9A54-41BF-9728-123F2235FCA7}"/>
              </a:ext>
            </a:extLst>
          </p:cNvPr>
          <p:cNvGrpSpPr/>
          <p:nvPr/>
        </p:nvGrpSpPr>
        <p:grpSpPr>
          <a:xfrm>
            <a:off x="378769" y="986592"/>
            <a:ext cx="8813317" cy="5306526"/>
            <a:chOff x="378769" y="986592"/>
            <a:chExt cx="8813317" cy="530652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F0E525B-91AA-41D7-9186-26AD2BDA40A2}"/>
                </a:ext>
              </a:extLst>
            </p:cNvPr>
            <p:cNvSpPr txBox="1"/>
            <p:nvPr/>
          </p:nvSpPr>
          <p:spPr>
            <a:xfrm>
              <a:off x="4822595" y="1252740"/>
              <a:ext cx="4369491" cy="2800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err="1"/>
                <a:t>tosca.policies.nfv.SecurityGroupRule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tosca.policies.Root</a:t>
              </a:r>
              <a:br>
                <a:rPr lang="en-US" sz="1600" dirty="0"/>
              </a:br>
              <a:r>
                <a:rPr lang="en-US" sz="1600" dirty="0"/>
                <a:t>   properties:</a:t>
              </a:r>
              <a:br>
                <a:rPr lang="en-US" sz="1600" dirty="0"/>
              </a:br>
              <a:r>
                <a:rPr lang="en-US" sz="1600" dirty="0"/>
                <a:t>      description</a:t>
              </a:r>
              <a:br>
                <a:rPr lang="en-US" sz="1600" dirty="0"/>
              </a:br>
              <a:r>
                <a:rPr lang="en-US" sz="1600" dirty="0"/>
                <a:t>      direction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ether_type</a:t>
              </a:r>
              <a:br>
                <a:rPr lang="en-US" sz="1600" dirty="0"/>
              </a:br>
              <a:r>
                <a:rPr lang="en-US" sz="1600" dirty="0"/>
                <a:t>      protocol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port_range_min</a:t>
              </a:r>
              <a:br>
                <a:rPr lang="en-US" sz="1600" dirty="0"/>
              </a:br>
              <a:r>
                <a:rPr lang="en-US" sz="1600" dirty="0"/>
                <a:t>      port-</a:t>
              </a:r>
              <a:r>
                <a:rPr lang="en-US" sz="1600" dirty="0" err="1"/>
                <a:t>range_max</a:t>
              </a:r>
              <a:br>
                <a:rPr lang="en-US" sz="1600" dirty="0"/>
              </a:br>
              <a:r>
                <a:rPr lang="en-US" sz="1600" dirty="0"/>
                <a:t>   targets: [ </a:t>
              </a:r>
              <a:r>
                <a:rPr lang="en-US" sz="1600" dirty="0" err="1"/>
                <a:t>tosca.nodes.nfv.PnfExtCp</a:t>
              </a:r>
              <a:r>
                <a:rPr lang="en-US" sz="1600" dirty="0"/>
                <a:t> ]</a:t>
              </a:r>
              <a:br>
                <a:rPr lang="en-US" sz="1100" dirty="0"/>
              </a:br>
              <a:r>
                <a:rPr lang="en-US" sz="1100" dirty="0"/>
                <a:t>      </a:t>
              </a:r>
              <a:r>
                <a:rPr lang="en-US" sz="1600" dirty="0"/>
                <a:t> </a:t>
              </a:r>
              <a:endParaRPr lang="en-US" sz="11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E4C42111-D6AB-4AC2-A7BD-8F28F1DEE6F5}"/>
                </a:ext>
              </a:extLst>
            </p:cNvPr>
            <p:cNvSpPr/>
            <p:nvPr/>
          </p:nvSpPr>
          <p:spPr bwMode="auto">
            <a:xfrm>
              <a:off x="393701" y="4143305"/>
              <a:ext cx="4057043" cy="2149813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EABA514-46BE-4D3C-A0FB-671D742A4704}"/>
                </a:ext>
              </a:extLst>
            </p:cNvPr>
            <p:cNvSpPr txBox="1"/>
            <p:nvPr/>
          </p:nvSpPr>
          <p:spPr>
            <a:xfrm>
              <a:off x="481249" y="4301748"/>
              <a:ext cx="4369491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tosca.nodes.nfv.PnfExtCp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tosca.nodes.nfv.Cp</a:t>
              </a:r>
              <a:br>
                <a:rPr lang="en-US" sz="1600" dirty="0"/>
              </a:br>
              <a:r>
                <a:rPr lang="en-US" sz="1600" dirty="0"/>
                <a:t>    </a:t>
              </a:r>
              <a:br>
                <a:rPr lang="en-US" sz="1100" dirty="0"/>
              </a:br>
              <a:r>
                <a:rPr lang="en-US" sz="1100" dirty="0"/>
                <a:t>     </a:t>
              </a:r>
              <a:r>
                <a:rPr lang="en-US" sz="1600" dirty="0"/>
                <a:t>requirements:</a:t>
              </a:r>
              <a:br>
                <a:rPr lang="en-US" sz="1600" dirty="0"/>
              </a:br>
              <a:r>
                <a:rPr lang="en-US" sz="1600" dirty="0"/>
                <a:t>      - </a:t>
              </a:r>
              <a:r>
                <a:rPr lang="en-US" sz="1600" dirty="0" err="1"/>
                <a:t>virtual_link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capability: </a:t>
              </a:r>
              <a:r>
                <a:rPr lang="en-US" sz="1100" dirty="0" err="1"/>
                <a:t>tosca.capabilities.nfv.VirtualLinkable</a:t>
              </a:r>
              <a:endParaRPr lang="en-US" sz="1100" dirty="0"/>
            </a:p>
          </p:txBody>
        </p:sp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A0880114-0604-48A8-83AB-C341A3C25CB7}"/>
                </a:ext>
              </a:extLst>
            </p:cNvPr>
            <p:cNvSpPr/>
            <p:nvPr/>
          </p:nvSpPr>
          <p:spPr bwMode="auto">
            <a:xfrm>
              <a:off x="378769" y="1269422"/>
              <a:ext cx="4057043" cy="2149813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DD1C5CD-4830-489E-B391-A8CEE41608D3}"/>
                </a:ext>
              </a:extLst>
            </p:cNvPr>
            <p:cNvSpPr txBox="1"/>
            <p:nvPr/>
          </p:nvSpPr>
          <p:spPr>
            <a:xfrm>
              <a:off x="481249" y="1301821"/>
              <a:ext cx="4369491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tosca.nodes.nfv.Cp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tosca.nodes.Root</a:t>
              </a:r>
              <a:br>
                <a:rPr lang="en-US" sz="1600" dirty="0"/>
              </a:br>
              <a:r>
                <a:rPr lang="en-US" sz="1600" dirty="0"/>
                <a:t>   properties:</a:t>
              </a:r>
              <a:br>
                <a:rPr lang="en-US" sz="1600" dirty="0"/>
              </a:br>
              <a:r>
                <a:rPr lang="en-US" sz="1600" dirty="0"/>
                <a:t>     </a:t>
              </a:r>
              <a:r>
                <a:rPr lang="en-US" sz="1600" dirty="0" err="1"/>
                <a:t>layer_protocols</a:t>
              </a:r>
              <a:br>
                <a:rPr lang="en-US" sz="1600" dirty="0"/>
              </a:br>
              <a:r>
                <a:rPr lang="en-US" sz="1600" dirty="0"/>
                <a:t>     role</a:t>
              </a:r>
              <a:br>
                <a:rPr lang="en-US" sz="1600" dirty="0"/>
              </a:br>
              <a:r>
                <a:rPr lang="en-US" sz="1600" dirty="0"/>
                <a:t>     description</a:t>
              </a:r>
              <a:br>
                <a:rPr lang="en-US" sz="1600" dirty="0"/>
              </a:br>
              <a:r>
                <a:rPr lang="en-US" sz="1600" dirty="0"/>
                <a:t>     protocol</a:t>
              </a:r>
              <a:br>
                <a:rPr lang="en-US" sz="1600" dirty="0"/>
              </a:br>
              <a:r>
                <a:rPr lang="en-US" sz="1600" dirty="0"/>
                <a:t>     </a:t>
              </a:r>
              <a:r>
                <a:rPr lang="en-US" sz="1600" dirty="0" err="1"/>
                <a:t>trunk_mode</a:t>
              </a:r>
              <a:br>
                <a:rPr lang="en-US" sz="1100" dirty="0"/>
              </a:br>
              <a:r>
                <a:rPr lang="en-US" sz="1100" dirty="0"/>
                <a:t>      </a:t>
              </a:r>
              <a:r>
                <a:rPr lang="en-US" sz="1600" dirty="0"/>
                <a:t> </a:t>
              </a:r>
              <a:endParaRPr lang="en-US" sz="1100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9621D2A-8F4E-4634-BDC0-0CBBB4A61EF9}"/>
                </a:ext>
              </a:extLst>
            </p:cNvPr>
            <p:cNvGrpSpPr/>
            <p:nvPr/>
          </p:nvGrpSpPr>
          <p:grpSpPr>
            <a:xfrm rot="16200000">
              <a:off x="1795092" y="3736925"/>
              <a:ext cx="721009" cy="99419"/>
              <a:chOff x="4450744" y="5209071"/>
              <a:chExt cx="721009" cy="99419"/>
            </a:xfrm>
          </p:grpSpPr>
          <p:sp>
            <p:nvSpPr>
              <p:cNvPr id="23" name="Isosceles Triangle 22">
                <a:extLst>
                  <a:ext uri="{FF2B5EF4-FFF2-40B4-BE49-F238E27FC236}">
                    <a16:creationId xmlns:a16="http://schemas.microsoft.com/office/drawing/2014/main" id="{5752E6D0-6CAB-4DF4-9F01-83264E1B2593}"/>
                  </a:ext>
                </a:extLst>
              </p:cNvPr>
              <p:cNvSpPr/>
              <p:nvPr/>
            </p:nvSpPr>
            <p:spPr bwMode="auto">
              <a:xfrm rot="5400000">
                <a:off x="5071264" y="5208001"/>
                <a:ext cx="99419" cy="101559"/>
              </a:xfrm>
              <a:prstGeom prst="triangle">
                <a:avLst/>
              </a:prstGeom>
              <a:noFill/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72000" tIns="45720" rIns="7200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AB2F4C2-9898-4969-AD35-75EF8FC62C73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V="1">
                <a:off x="4450744" y="5257801"/>
                <a:ext cx="619450" cy="979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A754C1C9-FF94-44BD-9FD2-7B19FAAFD8FE}"/>
                </a:ext>
              </a:extLst>
            </p:cNvPr>
            <p:cNvSpPr/>
            <p:nvPr/>
          </p:nvSpPr>
          <p:spPr bwMode="auto">
            <a:xfrm>
              <a:off x="4822595" y="986592"/>
              <a:ext cx="4057043" cy="3160548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22" name="Connector: Curved 21">
              <a:extLst>
                <a:ext uri="{FF2B5EF4-FFF2-40B4-BE49-F238E27FC236}">
                  <a16:creationId xmlns:a16="http://schemas.microsoft.com/office/drawing/2014/main" id="{BA21E99C-F602-4220-BA39-B38DAE2CCC99}"/>
                </a:ext>
              </a:extLst>
            </p:cNvPr>
            <p:cNvCxnSpPr>
              <a:cxnSpLocks/>
            </p:cNvCxnSpPr>
            <p:nvPr/>
          </p:nvCxnSpPr>
          <p:spPr bwMode="auto">
            <a:xfrm rot="10800000" flipV="1">
              <a:off x="3745152" y="3808535"/>
              <a:ext cx="2149811" cy="653833"/>
            </a:xfrm>
            <a:prstGeom prst="curvedConnector3">
              <a:avLst/>
            </a:prstGeom>
            <a:solidFill>
              <a:schemeClr val="accent1"/>
            </a:solidFill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6125256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D40CA-4476-4777-9308-78A4A5CEF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PNFD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2B88BA2-5219-4702-870B-1601066E39F3}"/>
              </a:ext>
            </a:extLst>
          </p:cNvPr>
          <p:cNvGrpSpPr/>
          <p:nvPr/>
        </p:nvGrpSpPr>
        <p:grpSpPr>
          <a:xfrm>
            <a:off x="393701" y="2005557"/>
            <a:ext cx="8503767" cy="3240596"/>
            <a:chOff x="393701" y="2005557"/>
            <a:chExt cx="8503767" cy="3240596"/>
          </a:xfrm>
        </p:grpSpPr>
        <p:sp>
          <p:nvSpPr>
            <p:cNvPr id="5" name="Rectangle 74">
              <a:extLst>
                <a:ext uri="{FF2B5EF4-FFF2-40B4-BE49-F238E27FC236}">
                  <a16:creationId xmlns:a16="http://schemas.microsoft.com/office/drawing/2014/main" id="{76D93CB6-507F-472F-A971-CF409D95177F}"/>
                </a:ext>
              </a:extLst>
            </p:cNvPr>
            <p:cNvSpPr/>
            <p:nvPr/>
          </p:nvSpPr>
          <p:spPr>
            <a:xfrm>
              <a:off x="2618104" y="2079942"/>
              <a:ext cx="4180551" cy="3166211"/>
            </a:xfrm>
            <a:prstGeom prst="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angle: Rounded Corners 75">
              <a:extLst>
                <a:ext uri="{FF2B5EF4-FFF2-40B4-BE49-F238E27FC236}">
                  <a16:creationId xmlns:a16="http://schemas.microsoft.com/office/drawing/2014/main" id="{4BA3D619-1DF6-4259-A07A-07EE6FC53E44}"/>
                </a:ext>
              </a:extLst>
            </p:cNvPr>
            <p:cNvSpPr/>
            <p:nvPr/>
          </p:nvSpPr>
          <p:spPr>
            <a:xfrm>
              <a:off x="3364463" y="3893133"/>
              <a:ext cx="1352454" cy="1258097"/>
            </a:xfrm>
            <a:prstGeom prst="round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TextBox 76">
              <a:extLst>
                <a:ext uri="{FF2B5EF4-FFF2-40B4-BE49-F238E27FC236}">
                  <a16:creationId xmlns:a16="http://schemas.microsoft.com/office/drawing/2014/main" id="{73DB9D74-984A-4B04-84C3-F6F61A728202}"/>
                </a:ext>
              </a:extLst>
            </p:cNvPr>
            <p:cNvSpPr txBox="1"/>
            <p:nvPr/>
          </p:nvSpPr>
          <p:spPr>
            <a:xfrm>
              <a:off x="3487487" y="3865438"/>
              <a:ext cx="1103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PnfExtCp_B2</a:t>
              </a:r>
            </a:p>
          </p:txBody>
        </p:sp>
        <p:sp>
          <p:nvSpPr>
            <p:cNvPr id="8" name="Arrow: Pentagon 78">
              <a:extLst>
                <a:ext uri="{FF2B5EF4-FFF2-40B4-BE49-F238E27FC236}">
                  <a16:creationId xmlns:a16="http://schemas.microsoft.com/office/drawing/2014/main" id="{B1A9280C-2ACC-40DF-9217-539517B30A62}"/>
                </a:ext>
              </a:extLst>
            </p:cNvPr>
            <p:cNvSpPr/>
            <p:nvPr/>
          </p:nvSpPr>
          <p:spPr>
            <a:xfrm>
              <a:off x="4213678" y="4761621"/>
              <a:ext cx="1268582" cy="314507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组合 62">
              <a:extLst>
                <a:ext uri="{FF2B5EF4-FFF2-40B4-BE49-F238E27FC236}">
                  <a16:creationId xmlns:a16="http://schemas.microsoft.com/office/drawing/2014/main" id="{25A5874E-340A-4FC7-BCCE-C47AD8E896AB}"/>
                </a:ext>
              </a:extLst>
            </p:cNvPr>
            <p:cNvGrpSpPr/>
            <p:nvPr/>
          </p:nvGrpSpPr>
          <p:grpSpPr>
            <a:xfrm>
              <a:off x="4213678" y="4256895"/>
              <a:ext cx="1249598" cy="292600"/>
              <a:chOff x="4385412" y="3890481"/>
              <a:chExt cx="1268582" cy="292600"/>
            </a:xfrm>
          </p:grpSpPr>
          <p:sp>
            <p:nvSpPr>
              <p:cNvPr id="38" name="Arrow: Pentagon 77">
                <a:extLst>
                  <a:ext uri="{FF2B5EF4-FFF2-40B4-BE49-F238E27FC236}">
                    <a16:creationId xmlns:a16="http://schemas.microsoft.com/office/drawing/2014/main" id="{33F4F213-8358-48A3-B393-32CA4E2DD44A}"/>
                  </a:ext>
                </a:extLst>
              </p:cNvPr>
              <p:cNvSpPr/>
              <p:nvPr/>
            </p:nvSpPr>
            <p:spPr>
              <a:xfrm>
                <a:off x="4385412" y="3890481"/>
                <a:ext cx="1268582" cy="292600"/>
              </a:xfrm>
              <a:prstGeom prst="homePlat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9" name="TextBox 79">
                <a:extLst>
                  <a:ext uri="{FF2B5EF4-FFF2-40B4-BE49-F238E27FC236}">
                    <a16:creationId xmlns:a16="http://schemas.microsoft.com/office/drawing/2014/main" id="{4A130D64-0DD1-47D5-AE77-DFB77E4450AB}"/>
                  </a:ext>
                </a:extLst>
              </p:cNvPr>
              <p:cNvSpPr txBox="1"/>
              <p:nvPr/>
            </p:nvSpPr>
            <p:spPr>
              <a:xfrm>
                <a:off x="4479770" y="3904401"/>
                <a:ext cx="11637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100" kern="0" dirty="0">
                    <a:solidFill>
                      <a:prstClr val="black"/>
                    </a:solidFill>
                    <a:latin typeface="Calibri" panose="020F0502020204030204"/>
                    <a:cs typeface="+mn-cs"/>
                  </a:rPr>
                  <a:t>Node</a:t>
                </a: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p:grpSp>
        <p:sp>
          <p:nvSpPr>
            <p:cNvPr id="10" name="TextBox 80">
              <a:extLst>
                <a:ext uri="{FF2B5EF4-FFF2-40B4-BE49-F238E27FC236}">
                  <a16:creationId xmlns:a16="http://schemas.microsoft.com/office/drawing/2014/main" id="{F3F53357-572B-4182-AEAB-266F05811ABC}"/>
                </a:ext>
              </a:extLst>
            </p:cNvPr>
            <p:cNvSpPr txBox="1"/>
            <p:nvPr/>
          </p:nvSpPr>
          <p:spPr>
            <a:xfrm>
              <a:off x="4301903" y="4756087"/>
              <a:ext cx="1048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1" name="TextBox 81">
              <a:extLst>
                <a:ext uri="{FF2B5EF4-FFF2-40B4-BE49-F238E27FC236}">
                  <a16:creationId xmlns:a16="http://schemas.microsoft.com/office/drawing/2014/main" id="{A9C16BF9-47CD-4CCA-81F0-95C9A199BABF}"/>
                </a:ext>
              </a:extLst>
            </p:cNvPr>
            <p:cNvSpPr txBox="1"/>
            <p:nvPr/>
          </p:nvSpPr>
          <p:spPr>
            <a:xfrm>
              <a:off x="4680177" y="3995391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req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2" name="TextBox 82">
              <a:extLst>
                <a:ext uri="{FF2B5EF4-FFF2-40B4-BE49-F238E27FC236}">
                  <a16:creationId xmlns:a16="http://schemas.microsoft.com/office/drawing/2014/main" id="{6AF45F8B-AF7C-4073-904A-623AA2268589}"/>
                </a:ext>
              </a:extLst>
            </p:cNvPr>
            <p:cNvSpPr txBox="1"/>
            <p:nvPr/>
          </p:nvSpPr>
          <p:spPr>
            <a:xfrm>
              <a:off x="4711835" y="4528994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req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cxnSp>
          <p:nvCxnSpPr>
            <p:cNvPr id="13" name="Connector: Elbow 83">
              <a:extLst>
                <a:ext uri="{FF2B5EF4-FFF2-40B4-BE49-F238E27FC236}">
                  <a16:creationId xmlns:a16="http://schemas.microsoft.com/office/drawing/2014/main" id="{82997B7C-58DA-4229-BA8A-7ABEFEEF7C47}"/>
                </a:ext>
              </a:extLst>
            </p:cNvPr>
            <p:cNvCxnSpPr>
              <a:cxnSpLocks/>
              <a:stCxn id="39" idx="3"/>
              <a:endCxn id="21" idx="1"/>
            </p:cNvCxnSpPr>
            <p:nvPr/>
          </p:nvCxnSpPr>
          <p:spPr>
            <a:xfrm flipH="1" flipV="1">
              <a:off x="5159201" y="3225738"/>
              <a:ext cx="293747" cy="1175882"/>
            </a:xfrm>
            <a:prstGeom prst="bentConnector4">
              <a:avLst>
                <a:gd name="adj1" fmla="val -77822"/>
                <a:gd name="adj2" fmla="val 56569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4" name="Rectangle: Rounded Corners 84">
              <a:extLst>
                <a:ext uri="{FF2B5EF4-FFF2-40B4-BE49-F238E27FC236}">
                  <a16:creationId xmlns:a16="http://schemas.microsoft.com/office/drawing/2014/main" id="{B3491E30-D059-4693-BFEA-96D7CE9C1833}"/>
                </a:ext>
              </a:extLst>
            </p:cNvPr>
            <p:cNvSpPr/>
            <p:nvPr/>
          </p:nvSpPr>
          <p:spPr>
            <a:xfrm>
              <a:off x="7545014" y="3801160"/>
              <a:ext cx="1352454" cy="1233427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Arrow: Chevron 85">
              <a:extLst>
                <a:ext uri="{FF2B5EF4-FFF2-40B4-BE49-F238E27FC236}">
                  <a16:creationId xmlns:a16="http://schemas.microsoft.com/office/drawing/2014/main" id="{8A5A8AF9-3CD4-482C-B4EC-D21B79033766}"/>
                </a:ext>
              </a:extLst>
            </p:cNvPr>
            <p:cNvSpPr/>
            <p:nvPr/>
          </p:nvSpPr>
          <p:spPr>
            <a:xfrm>
              <a:off x="7169330" y="4224437"/>
              <a:ext cx="1247614" cy="482271"/>
            </a:xfrm>
            <a:prstGeom prst="chevron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TextBox 86">
              <a:extLst>
                <a:ext uri="{FF2B5EF4-FFF2-40B4-BE49-F238E27FC236}">
                  <a16:creationId xmlns:a16="http://schemas.microsoft.com/office/drawing/2014/main" id="{00489D6B-88A5-4B8B-BCDB-4BFD3068B77A}"/>
                </a:ext>
              </a:extLst>
            </p:cNvPr>
            <p:cNvSpPr txBox="1"/>
            <p:nvPr/>
          </p:nvSpPr>
          <p:spPr>
            <a:xfrm>
              <a:off x="7379014" y="4330209"/>
              <a:ext cx="1048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7" name="TextBox 87">
              <a:extLst>
                <a:ext uri="{FF2B5EF4-FFF2-40B4-BE49-F238E27FC236}">
                  <a16:creationId xmlns:a16="http://schemas.microsoft.com/office/drawing/2014/main" id="{49C06044-92C5-467A-AF4E-0AEE8780377B}"/>
                </a:ext>
              </a:extLst>
            </p:cNvPr>
            <p:cNvSpPr txBox="1"/>
            <p:nvPr/>
          </p:nvSpPr>
          <p:spPr>
            <a:xfrm>
              <a:off x="7181998" y="3949188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cap</a:t>
              </a:r>
            </a:p>
          </p:txBody>
        </p:sp>
        <p:sp>
          <p:nvSpPr>
            <p:cNvPr id="18" name="TextBox 88">
              <a:extLst>
                <a:ext uri="{FF2B5EF4-FFF2-40B4-BE49-F238E27FC236}">
                  <a16:creationId xmlns:a16="http://schemas.microsoft.com/office/drawing/2014/main" id="{E5F58AC2-C8D9-4DD8-9443-9FF4FF25A872}"/>
                </a:ext>
              </a:extLst>
            </p:cNvPr>
            <p:cNvSpPr txBox="1"/>
            <p:nvPr/>
          </p:nvSpPr>
          <p:spPr>
            <a:xfrm>
              <a:off x="7752831" y="3827495"/>
              <a:ext cx="10202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NsVirtualLink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cxnSp>
          <p:nvCxnSpPr>
            <p:cNvPr id="19" name="Connector: Elbow 89">
              <a:extLst>
                <a:ext uri="{FF2B5EF4-FFF2-40B4-BE49-F238E27FC236}">
                  <a16:creationId xmlns:a16="http://schemas.microsoft.com/office/drawing/2014/main" id="{39059B9E-A4BB-4908-9BA9-D1A0D9EFA848}"/>
                </a:ext>
              </a:extLst>
            </p:cNvPr>
            <p:cNvCxnSpPr>
              <a:cxnSpLocks/>
              <a:stCxn id="8" idx="3"/>
              <a:endCxn id="16" idx="1"/>
            </p:cNvCxnSpPr>
            <p:nvPr/>
          </p:nvCxnSpPr>
          <p:spPr>
            <a:xfrm flipV="1">
              <a:off x="5482260" y="4461014"/>
              <a:ext cx="1896754" cy="457861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0" name="Rectangle: Rounded Corners 92">
              <a:extLst>
                <a:ext uri="{FF2B5EF4-FFF2-40B4-BE49-F238E27FC236}">
                  <a16:creationId xmlns:a16="http://schemas.microsoft.com/office/drawing/2014/main" id="{963A33B3-00CA-443E-8E14-E69FE3C349C3}"/>
                </a:ext>
              </a:extLst>
            </p:cNvPr>
            <p:cNvSpPr/>
            <p:nvPr/>
          </p:nvSpPr>
          <p:spPr>
            <a:xfrm>
              <a:off x="3317969" y="2465672"/>
              <a:ext cx="2982745" cy="639580"/>
            </a:xfrm>
            <a:prstGeom prst="round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Arrow: Chevron 108">
              <a:extLst>
                <a:ext uri="{FF2B5EF4-FFF2-40B4-BE49-F238E27FC236}">
                  <a16:creationId xmlns:a16="http://schemas.microsoft.com/office/drawing/2014/main" id="{087CF032-CC27-485C-9A9E-139A30BDBE2E}"/>
                </a:ext>
              </a:extLst>
            </p:cNvPr>
            <p:cNvSpPr/>
            <p:nvPr/>
          </p:nvSpPr>
          <p:spPr>
            <a:xfrm rot="16200000">
              <a:off x="5009364" y="3075901"/>
              <a:ext cx="299673" cy="126156"/>
            </a:xfrm>
            <a:prstGeom prst="chevron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114">
              <a:extLst>
                <a:ext uri="{FF2B5EF4-FFF2-40B4-BE49-F238E27FC236}">
                  <a16:creationId xmlns:a16="http://schemas.microsoft.com/office/drawing/2014/main" id="{E82F3539-8FE8-4101-95DB-3982EBC3B5C8}"/>
                </a:ext>
              </a:extLst>
            </p:cNvPr>
            <p:cNvSpPr txBox="1"/>
            <p:nvPr/>
          </p:nvSpPr>
          <p:spPr>
            <a:xfrm>
              <a:off x="4737247" y="3092506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cap</a:t>
              </a:r>
            </a:p>
          </p:txBody>
        </p:sp>
        <p:sp>
          <p:nvSpPr>
            <p:cNvPr id="23" name="Rectangle 62">
              <a:extLst>
                <a:ext uri="{FF2B5EF4-FFF2-40B4-BE49-F238E27FC236}">
                  <a16:creationId xmlns:a16="http://schemas.microsoft.com/office/drawing/2014/main" id="{E5691A29-90F8-489F-BA15-40A618743454}"/>
                </a:ext>
              </a:extLst>
            </p:cNvPr>
            <p:cNvSpPr/>
            <p:nvPr/>
          </p:nvSpPr>
          <p:spPr>
            <a:xfrm>
              <a:off x="393701" y="2401996"/>
              <a:ext cx="1315159" cy="1956708"/>
            </a:xfrm>
            <a:prstGeom prst="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Box 63">
              <a:extLst>
                <a:ext uri="{FF2B5EF4-FFF2-40B4-BE49-F238E27FC236}">
                  <a16:creationId xmlns:a16="http://schemas.microsoft.com/office/drawing/2014/main" id="{C454D6FA-A7F4-482F-8F49-73F2D5E8BCD9}"/>
                </a:ext>
              </a:extLst>
            </p:cNvPr>
            <p:cNvSpPr txBox="1"/>
            <p:nvPr/>
          </p:nvSpPr>
          <p:spPr>
            <a:xfrm>
              <a:off x="449494" y="2481181"/>
              <a:ext cx="13000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PNFD Example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Abstract</a:t>
              </a:r>
            </a:p>
          </p:txBody>
        </p:sp>
        <p:cxnSp>
          <p:nvCxnSpPr>
            <p:cNvPr id="25" name="Straight Connector 64">
              <a:extLst>
                <a:ext uri="{FF2B5EF4-FFF2-40B4-BE49-F238E27FC236}">
                  <a16:creationId xmlns:a16="http://schemas.microsoft.com/office/drawing/2014/main" id="{90A4AA86-3A91-4467-A6CC-D1C1BF3BEFED}"/>
                </a:ext>
              </a:extLst>
            </p:cNvPr>
            <p:cNvCxnSpPr>
              <a:cxnSpLocks/>
              <a:endCxn id="27" idx="3"/>
            </p:cNvCxnSpPr>
            <p:nvPr/>
          </p:nvCxnSpPr>
          <p:spPr>
            <a:xfrm flipV="1">
              <a:off x="1749528" y="2128668"/>
              <a:ext cx="855849" cy="273330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65">
              <a:extLst>
                <a:ext uri="{FF2B5EF4-FFF2-40B4-BE49-F238E27FC236}">
                  <a16:creationId xmlns:a16="http://schemas.microsoft.com/office/drawing/2014/main" id="{B4A3B7C1-EC76-4BAB-8753-DB27272BFAD0}"/>
                </a:ext>
              </a:extLst>
            </p:cNvPr>
            <p:cNvCxnSpPr>
              <a:cxnSpLocks/>
            </p:cNvCxnSpPr>
            <p:nvPr/>
          </p:nvCxnSpPr>
          <p:spPr>
            <a:xfrm>
              <a:off x="1708860" y="4378984"/>
              <a:ext cx="909244" cy="867169"/>
            </a:xfrm>
            <a:prstGeom prst="line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</a:ln>
            <a:effectLst/>
          </p:spPr>
        </p:cxnSp>
        <p:sp>
          <p:nvSpPr>
            <p:cNvPr id="27" name="TextBox 66">
              <a:extLst>
                <a:ext uri="{FF2B5EF4-FFF2-40B4-BE49-F238E27FC236}">
                  <a16:creationId xmlns:a16="http://schemas.microsoft.com/office/drawing/2014/main" id="{D81E013F-EA70-49B6-B671-40DD29692776}"/>
                </a:ext>
              </a:extLst>
            </p:cNvPr>
            <p:cNvSpPr txBox="1"/>
            <p:nvPr/>
          </p:nvSpPr>
          <p:spPr>
            <a:xfrm>
              <a:off x="1572772" y="2005557"/>
              <a:ext cx="103260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Substituted by</a:t>
              </a:r>
            </a:p>
          </p:txBody>
        </p:sp>
        <p:grpSp>
          <p:nvGrpSpPr>
            <p:cNvPr id="28" name="Group 67">
              <a:extLst>
                <a:ext uri="{FF2B5EF4-FFF2-40B4-BE49-F238E27FC236}">
                  <a16:creationId xmlns:a16="http://schemas.microsoft.com/office/drawing/2014/main" id="{BBF42448-7F77-4166-B72B-78B5BD823EFC}"/>
                </a:ext>
              </a:extLst>
            </p:cNvPr>
            <p:cNvGrpSpPr/>
            <p:nvPr/>
          </p:nvGrpSpPr>
          <p:grpSpPr>
            <a:xfrm>
              <a:off x="1042365" y="3261206"/>
              <a:ext cx="1268582" cy="733808"/>
              <a:chOff x="4713963" y="3899050"/>
              <a:chExt cx="1702191" cy="984628"/>
            </a:xfrm>
          </p:grpSpPr>
          <p:sp>
            <p:nvSpPr>
              <p:cNvPr id="35" name="Arrow: Pentagon 71">
                <a:extLst>
                  <a:ext uri="{FF2B5EF4-FFF2-40B4-BE49-F238E27FC236}">
                    <a16:creationId xmlns:a16="http://schemas.microsoft.com/office/drawing/2014/main" id="{707EA2E2-B425-46F1-BC98-8BCDDE434227}"/>
                  </a:ext>
                </a:extLst>
              </p:cNvPr>
              <p:cNvSpPr/>
              <p:nvPr/>
            </p:nvSpPr>
            <p:spPr>
              <a:xfrm>
                <a:off x="4713963" y="4264699"/>
                <a:ext cx="1702191" cy="618979"/>
              </a:xfrm>
              <a:prstGeom prst="homePlat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6" name="TextBox 72">
                <a:extLst>
                  <a:ext uri="{FF2B5EF4-FFF2-40B4-BE49-F238E27FC236}">
                    <a16:creationId xmlns:a16="http://schemas.microsoft.com/office/drawing/2014/main" id="{0E9780A9-E8C1-4862-91D3-103D9C1F914E}"/>
                  </a:ext>
                </a:extLst>
              </p:cNvPr>
              <p:cNvSpPr txBox="1"/>
              <p:nvPr/>
            </p:nvSpPr>
            <p:spPr>
              <a:xfrm>
                <a:off x="4847607" y="4330537"/>
                <a:ext cx="1406770" cy="351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virtualLinkable</a:t>
                </a: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37" name="TextBox 73">
                <a:extLst>
                  <a:ext uri="{FF2B5EF4-FFF2-40B4-BE49-F238E27FC236}">
                    <a16:creationId xmlns:a16="http://schemas.microsoft.com/office/drawing/2014/main" id="{F73463F0-596E-4804-B36A-9D03AC841272}"/>
                  </a:ext>
                </a:extLst>
              </p:cNvPr>
              <p:cNvSpPr txBox="1"/>
              <p:nvPr/>
            </p:nvSpPr>
            <p:spPr>
              <a:xfrm>
                <a:off x="5542785" y="3899050"/>
                <a:ext cx="599049" cy="3716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req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p:grpSp>
        <p:sp>
          <p:nvSpPr>
            <p:cNvPr id="29" name="Freeform: Shape 68">
              <a:extLst>
                <a:ext uri="{FF2B5EF4-FFF2-40B4-BE49-F238E27FC236}">
                  <a16:creationId xmlns:a16="http://schemas.microsoft.com/office/drawing/2014/main" id="{A842635C-FB0A-4A73-80AB-C52612212FC5}"/>
                </a:ext>
              </a:extLst>
            </p:cNvPr>
            <p:cNvSpPr/>
            <p:nvPr/>
          </p:nvSpPr>
          <p:spPr>
            <a:xfrm>
              <a:off x="2331592" y="3780954"/>
              <a:ext cx="2054586" cy="916702"/>
            </a:xfrm>
            <a:custGeom>
              <a:avLst/>
              <a:gdLst>
                <a:gd name="connsiteX0" fmla="*/ 0 w 3480343"/>
                <a:gd name="connsiteY0" fmla="*/ 0 h 1167300"/>
                <a:gd name="connsiteX1" fmla="*/ 2039815 w 3480343"/>
                <a:gd name="connsiteY1" fmla="*/ 534572 h 1167300"/>
                <a:gd name="connsiteX2" fmla="*/ 3319975 w 3480343"/>
                <a:gd name="connsiteY2" fmla="*/ 1097280 h 1167300"/>
                <a:gd name="connsiteX3" fmla="*/ 3418449 w 3480343"/>
                <a:gd name="connsiteY3" fmla="*/ 1139483 h 1167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80343" h="1167300">
                  <a:moveTo>
                    <a:pt x="0" y="0"/>
                  </a:moveTo>
                  <a:cubicBezTo>
                    <a:pt x="743243" y="175846"/>
                    <a:pt x="1486486" y="351692"/>
                    <a:pt x="2039815" y="534572"/>
                  </a:cubicBezTo>
                  <a:cubicBezTo>
                    <a:pt x="2593144" y="717452"/>
                    <a:pt x="3090203" y="996462"/>
                    <a:pt x="3319975" y="1097280"/>
                  </a:cubicBezTo>
                  <a:cubicBezTo>
                    <a:pt x="3549747" y="1198098"/>
                    <a:pt x="3484098" y="1168790"/>
                    <a:pt x="3418449" y="1139483"/>
                  </a:cubicBezTo>
                </a:path>
              </a:pathLst>
            </a:cu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69">
              <a:extLst>
                <a:ext uri="{FF2B5EF4-FFF2-40B4-BE49-F238E27FC236}">
                  <a16:creationId xmlns:a16="http://schemas.microsoft.com/office/drawing/2014/main" id="{2B68CEB5-5641-4CD9-88AB-227E0FBDF5F0}"/>
                </a:ext>
              </a:extLst>
            </p:cNvPr>
            <p:cNvSpPr txBox="1"/>
            <p:nvPr/>
          </p:nvSpPr>
          <p:spPr>
            <a:xfrm>
              <a:off x="2648149" y="3981384"/>
              <a:ext cx="66982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Maps to</a:t>
              </a:r>
            </a:p>
          </p:txBody>
        </p:sp>
        <p:sp>
          <p:nvSpPr>
            <p:cNvPr id="31" name="TextBox 70">
              <a:extLst>
                <a:ext uri="{FF2B5EF4-FFF2-40B4-BE49-F238E27FC236}">
                  <a16:creationId xmlns:a16="http://schemas.microsoft.com/office/drawing/2014/main" id="{8A430BB5-1738-40A2-AC3B-FDBDA2F53538}"/>
                </a:ext>
              </a:extLst>
            </p:cNvPr>
            <p:cNvSpPr txBox="1"/>
            <p:nvPr/>
          </p:nvSpPr>
          <p:spPr>
            <a:xfrm>
              <a:off x="2711976" y="2130180"/>
              <a:ext cx="223473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PNFD Example service template</a:t>
              </a:r>
            </a:p>
          </p:txBody>
        </p:sp>
        <p:sp>
          <p:nvSpPr>
            <p:cNvPr id="32" name="TextBox 76">
              <a:extLst>
                <a:ext uri="{FF2B5EF4-FFF2-40B4-BE49-F238E27FC236}">
                  <a16:creationId xmlns:a16="http://schemas.microsoft.com/office/drawing/2014/main" id="{45C31465-2675-4647-BC5D-C32432321594}"/>
                </a:ext>
              </a:extLst>
            </p:cNvPr>
            <p:cNvSpPr txBox="1"/>
            <p:nvPr/>
          </p:nvSpPr>
          <p:spPr>
            <a:xfrm>
              <a:off x="4379366" y="2520713"/>
              <a:ext cx="110371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PNF</a:t>
              </a:r>
            </a:p>
          </p:txBody>
        </p:sp>
        <p:sp>
          <p:nvSpPr>
            <p:cNvPr id="33" name="文本框 65">
              <a:extLst>
                <a:ext uri="{FF2B5EF4-FFF2-40B4-BE49-F238E27FC236}">
                  <a16:creationId xmlns:a16="http://schemas.microsoft.com/office/drawing/2014/main" id="{725397E4-50D4-4300-8D59-6C7E89EC3182}"/>
                </a:ext>
              </a:extLst>
            </p:cNvPr>
            <p:cNvSpPr txBox="1"/>
            <p:nvPr/>
          </p:nvSpPr>
          <p:spPr>
            <a:xfrm>
              <a:off x="5183808" y="3092166"/>
              <a:ext cx="5186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Node</a:t>
              </a:r>
            </a:p>
          </p:txBody>
        </p:sp>
        <p:sp>
          <p:nvSpPr>
            <p:cNvPr id="34" name="圆角矩形 67">
              <a:extLst>
                <a:ext uri="{FF2B5EF4-FFF2-40B4-BE49-F238E27FC236}">
                  <a16:creationId xmlns:a16="http://schemas.microsoft.com/office/drawing/2014/main" id="{246B780A-C171-44D7-A4D1-45A5431AD8BA}"/>
                </a:ext>
              </a:extLst>
            </p:cNvPr>
            <p:cNvSpPr/>
            <p:nvPr/>
          </p:nvSpPr>
          <p:spPr>
            <a:xfrm>
              <a:off x="5349554" y="3664738"/>
              <a:ext cx="821101" cy="42802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>
                  <a:solidFill>
                    <a:schemeClr val="tx1"/>
                  </a:solidFill>
                </a:rPr>
                <a:t>DependsOn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906107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4F0878-89FE-4B36-B566-F7C44C77D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NSD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C3C687-4D2F-4937-AEF5-1C599F6EE123}"/>
              </a:ext>
            </a:extLst>
          </p:cNvPr>
          <p:cNvGrpSpPr/>
          <p:nvPr/>
        </p:nvGrpSpPr>
        <p:grpSpPr>
          <a:xfrm>
            <a:off x="331024" y="1155956"/>
            <a:ext cx="9010194" cy="5177007"/>
            <a:chOff x="310676" y="951419"/>
            <a:chExt cx="9010194" cy="5177007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674B6E7E-0A91-45E9-B4D4-68571347DACB}"/>
                </a:ext>
              </a:extLst>
            </p:cNvPr>
            <p:cNvSpPr/>
            <p:nvPr/>
          </p:nvSpPr>
          <p:spPr bwMode="auto">
            <a:xfrm>
              <a:off x="310676" y="971552"/>
              <a:ext cx="4134864" cy="4018738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A2940CF-1EAB-4A09-9161-3AA2868AAD5C}"/>
                </a:ext>
              </a:extLst>
            </p:cNvPr>
            <p:cNvSpPr txBox="1"/>
            <p:nvPr/>
          </p:nvSpPr>
          <p:spPr>
            <a:xfrm>
              <a:off x="406792" y="1109862"/>
              <a:ext cx="4369491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tosca.nodes.nfv.NS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tosca.nodes.Root</a:t>
              </a:r>
              <a:br>
                <a:rPr lang="en-US" sz="1600" dirty="0"/>
              </a:br>
              <a:r>
                <a:rPr lang="en-US" sz="1600" dirty="0"/>
                <a:t>   properties: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descriptor_id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designer:</a:t>
              </a:r>
              <a:br>
                <a:rPr lang="en-US" sz="1600" dirty="0"/>
              </a:br>
              <a:r>
                <a:rPr lang="en-US" sz="1600" dirty="0"/>
                <a:t>      provider:</a:t>
              </a:r>
              <a:br>
                <a:rPr lang="en-US" sz="1600" dirty="0"/>
              </a:br>
              <a:r>
                <a:rPr lang="en-US" sz="1600" dirty="0"/>
                <a:t>      version:</a:t>
              </a:r>
              <a:br>
                <a:rPr lang="en-US" sz="1600" dirty="0"/>
              </a:br>
              <a:r>
                <a:rPr lang="en-US" sz="1600" dirty="0"/>
                <a:t>      name: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invariant_id</a:t>
              </a:r>
              <a:r>
                <a:rPr lang="en-US" sz="1600" dirty="0"/>
                <a:t>:</a:t>
              </a:r>
              <a:br>
                <a:rPr lang="en-US" sz="1100" dirty="0"/>
              </a:br>
              <a:r>
                <a:rPr lang="en-US" sz="1100" dirty="0"/>
                <a:t>      </a:t>
              </a:r>
              <a:r>
                <a:rPr lang="en-US" sz="1600" dirty="0"/>
                <a:t>requirements:</a:t>
              </a:r>
              <a:br>
                <a:rPr lang="en-US" sz="1600" dirty="0"/>
              </a:br>
              <a:r>
                <a:rPr lang="en-US" sz="1600" dirty="0"/>
                <a:t>       - </a:t>
              </a:r>
              <a:r>
                <a:rPr lang="en-US" sz="1600" dirty="0" err="1"/>
                <a:t>virtual_link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 capability: </a:t>
              </a:r>
              <a:r>
                <a:rPr lang="en-US" sz="1100" dirty="0" err="1"/>
                <a:t>tosca.capabilities.nfv.VirtualLinkable</a:t>
              </a:r>
              <a:br>
                <a:rPr lang="en-US" sz="1100" dirty="0"/>
              </a:br>
              <a:r>
                <a:rPr lang="en-US" sz="900" dirty="0"/>
                <a:t>      </a:t>
              </a:r>
              <a:r>
                <a:rPr lang="en-US" sz="1600" dirty="0"/>
                <a:t>interfaces: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Nslcm</a:t>
              </a:r>
              <a:br>
                <a:rPr lang="en-US" sz="1600" dirty="0"/>
              </a:br>
              <a:r>
                <a:rPr lang="en-US" sz="1600" dirty="0"/>
                <a:t>          type: </a:t>
              </a:r>
              <a:r>
                <a:rPr lang="en-US" sz="1100" dirty="0"/>
                <a:t>type: </a:t>
              </a:r>
              <a:r>
                <a:rPr lang="en-US" sz="1100" dirty="0" err="1"/>
                <a:t>tosca.interfaces.nfv.Nslcm</a:t>
              </a:r>
              <a:endParaRPr lang="en-US" sz="1100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78B3F2E-FBA6-4D7E-81C0-EC090E290519}"/>
                </a:ext>
              </a:extLst>
            </p:cNvPr>
            <p:cNvSpPr/>
            <p:nvPr/>
          </p:nvSpPr>
          <p:spPr bwMode="auto">
            <a:xfrm>
              <a:off x="4776283" y="951419"/>
              <a:ext cx="4057043" cy="2122521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506F706-1BA7-4245-9F44-7C06B7023485}"/>
                </a:ext>
              </a:extLst>
            </p:cNvPr>
            <p:cNvSpPr txBox="1"/>
            <p:nvPr/>
          </p:nvSpPr>
          <p:spPr>
            <a:xfrm>
              <a:off x="4863831" y="1104738"/>
              <a:ext cx="4369491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tosca.nodes.nfv.Sap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tosca.nodes.nfv.Cp</a:t>
              </a:r>
              <a:r>
                <a:rPr lang="en-US" sz="1600" dirty="0"/>
                <a:t> </a:t>
              </a:r>
              <a:br>
                <a:rPr lang="en-US" sz="1100" dirty="0"/>
              </a:br>
              <a:r>
                <a:rPr lang="en-US" sz="1100" dirty="0"/>
                <a:t>     </a:t>
              </a:r>
              <a:r>
                <a:rPr lang="en-US" sz="1600" dirty="0"/>
                <a:t>requirements:</a:t>
              </a:r>
              <a:br>
                <a:rPr lang="en-US" sz="1600" dirty="0"/>
              </a:br>
              <a:r>
                <a:rPr lang="en-US" sz="1600" dirty="0"/>
                <a:t>      - </a:t>
              </a:r>
              <a:r>
                <a:rPr lang="en-US" sz="1600" dirty="0" err="1"/>
                <a:t>external_virtual_link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capability: </a:t>
              </a:r>
              <a:r>
                <a:rPr lang="en-US" sz="1100" dirty="0" err="1"/>
                <a:t>tosca.capabilities.nfv.VirtualLinkable</a:t>
              </a:r>
              <a:br>
                <a:rPr lang="en-US" sz="1100" dirty="0"/>
              </a:br>
              <a:r>
                <a:rPr lang="en-US" sz="1600" dirty="0"/>
                <a:t>      - </a:t>
              </a:r>
              <a:r>
                <a:rPr lang="en-US" sz="1600" dirty="0" err="1"/>
                <a:t>external_virtual_link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 capability: </a:t>
              </a:r>
              <a:r>
                <a:rPr lang="en-US" sz="1100" dirty="0" err="1"/>
                <a:t>tosca.capabilities.nfv.VirtualLinkable</a:t>
              </a:r>
              <a:endParaRPr lang="en-US" sz="1100" dirty="0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E821C6E-527A-4ACA-82CA-0FA163A13208}"/>
                </a:ext>
              </a:extLst>
            </p:cNvPr>
            <p:cNvSpPr/>
            <p:nvPr/>
          </p:nvSpPr>
          <p:spPr bwMode="auto">
            <a:xfrm>
              <a:off x="4863831" y="3293707"/>
              <a:ext cx="4057043" cy="2834719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B66076-4774-4D5D-87DE-A638E5F76DF5}"/>
                </a:ext>
              </a:extLst>
            </p:cNvPr>
            <p:cNvSpPr txBox="1"/>
            <p:nvPr/>
          </p:nvSpPr>
          <p:spPr>
            <a:xfrm>
              <a:off x="4951379" y="3447026"/>
              <a:ext cx="4369491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/>
                <a:t>tosca.nodes.nfv.NsVirtualLink</a:t>
              </a:r>
              <a:br>
                <a:rPr lang="en-US" sz="1600" dirty="0"/>
              </a:br>
              <a:r>
                <a:rPr lang="en-US" sz="1600" dirty="0"/>
                <a:t>   derived from </a:t>
              </a:r>
              <a:r>
                <a:rPr lang="en-US" sz="1600" dirty="0" err="1"/>
                <a:t>tosca.nodes.Root</a:t>
              </a:r>
              <a:r>
                <a:rPr lang="en-US" sz="1600" dirty="0"/>
                <a:t> </a:t>
              </a:r>
              <a:br>
                <a:rPr lang="en-US" sz="1600" dirty="0"/>
              </a:br>
              <a:r>
                <a:rPr lang="en-US" sz="1600" dirty="0"/>
                <a:t>   properties: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vl_profile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connectivity_type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test_access</a:t>
              </a:r>
              <a:br>
                <a:rPr lang="en-US" sz="1600" dirty="0"/>
              </a:br>
              <a:r>
                <a:rPr lang="en-US" sz="1600" dirty="0"/>
                <a:t>      description</a:t>
              </a:r>
              <a:br>
                <a:rPr lang="en-US" sz="1100" dirty="0"/>
              </a:br>
              <a:r>
                <a:rPr lang="en-US" sz="1100" dirty="0"/>
                <a:t>     </a:t>
              </a:r>
              <a:r>
                <a:rPr lang="en-US" sz="1600" dirty="0"/>
                <a:t>capabilities:</a:t>
              </a:r>
              <a:br>
                <a:rPr lang="en-US" sz="1600" dirty="0"/>
              </a:br>
              <a:r>
                <a:rPr lang="en-US" sz="1600" dirty="0"/>
                <a:t>      </a:t>
              </a:r>
              <a:r>
                <a:rPr lang="en-US" sz="1600" dirty="0" err="1"/>
                <a:t>virtual_linkable</a:t>
              </a:r>
              <a:r>
                <a:rPr lang="en-US" sz="1600" dirty="0"/>
                <a:t>:</a:t>
              </a:r>
              <a:br>
                <a:rPr lang="en-US" sz="1600" dirty="0"/>
              </a:br>
              <a:r>
                <a:rPr lang="en-US" sz="1600" dirty="0"/>
                <a:t>         type: </a:t>
              </a:r>
              <a:r>
                <a:rPr lang="en-GB" sz="1100" dirty="0" err="1"/>
                <a:t>tosca.capabilities.nfv.VirtualLinkable</a:t>
              </a:r>
              <a:endParaRPr lang="en-US" sz="1100" dirty="0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291DC7F0-3668-48A9-B07E-8E4525EAB221}"/>
                </a:ext>
              </a:extLst>
            </p:cNvPr>
            <p:cNvSpPr/>
            <p:nvPr/>
          </p:nvSpPr>
          <p:spPr bwMode="auto">
            <a:xfrm>
              <a:off x="349586" y="5128938"/>
              <a:ext cx="1895184" cy="872633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D9ABA1-5A92-422C-9F24-69957735581E}"/>
                </a:ext>
              </a:extLst>
            </p:cNvPr>
            <p:cNvSpPr txBox="1"/>
            <p:nvPr/>
          </p:nvSpPr>
          <p:spPr>
            <a:xfrm>
              <a:off x="393700" y="5170573"/>
              <a:ext cx="19798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Policies: </a:t>
              </a:r>
              <a:r>
                <a:rPr lang="en-US" sz="1600" dirty="0" err="1"/>
                <a:t>Affinity&amp;AntiAffinity</a:t>
              </a:r>
              <a:endParaRPr lang="en-US" sz="1600" dirty="0"/>
            </a:p>
          </p:txBody>
        </p:sp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D518FE24-0A06-4DDB-B2AB-D66A12A1042A}"/>
                </a:ext>
              </a:extLst>
            </p:cNvPr>
            <p:cNvSpPr/>
            <p:nvPr/>
          </p:nvSpPr>
          <p:spPr bwMode="auto">
            <a:xfrm>
              <a:off x="2512057" y="5128938"/>
              <a:ext cx="1895184" cy="872633"/>
            </a:xfrm>
            <a:prstGeom prst="roundRect">
              <a:avLst/>
            </a:prstGeom>
            <a:noFill/>
            <a:ln w="222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B399EE2-65F7-4255-B1C7-2DC66A22C73C}"/>
                </a:ext>
              </a:extLst>
            </p:cNvPr>
            <p:cNvSpPr txBox="1"/>
            <p:nvPr/>
          </p:nvSpPr>
          <p:spPr>
            <a:xfrm>
              <a:off x="2501719" y="5170574"/>
              <a:ext cx="194382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Policies: </a:t>
              </a:r>
              <a:r>
                <a:rPr lang="en-US" sz="1600" dirty="0" err="1"/>
                <a:t>SecurityGroupRule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60168043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F46DBE-B274-4607-AB4E-77FA4A829B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NSD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B6D0E9-E5BA-482A-A212-2D1C2F89F73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4878223"/>
            <a:ext cx="11506200" cy="1430502"/>
          </a:xfrm>
        </p:spPr>
        <p:txBody>
          <a:bodyPr/>
          <a:lstStyle/>
          <a:p>
            <a:r>
              <a:rPr lang="en-US" b="1" dirty="0"/>
              <a:t>Sap node not needed if SAP is re-exposing a </a:t>
            </a:r>
            <a:r>
              <a:rPr lang="en-US" b="1" dirty="0" err="1"/>
              <a:t>VnfExtCp</a:t>
            </a:r>
            <a:r>
              <a:rPr lang="en-US" b="1" dirty="0"/>
              <a:t> or a </a:t>
            </a:r>
            <a:r>
              <a:rPr lang="en-US" b="1" dirty="0" err="1"/>
              <a:t>PnfExtCp</a:t>
            </a:r>
            <a:endParaRPr lang="en-US" b="1" dirty="0"/>
          </a:p>
          <a:p>
            <a:r>
              <a:rPr lang="en-US" b="1" dirty="0"/>
              <a:t>VNF node template include </a:t>
            </a:r>
            <a:r>
              <a:rPr lang="en-US" b="1" dirty="0" err="1"/>
              <a:t>vnf_profile</a:t>
            </a:r>
            <a:r>
              <a:rPr lang="en-US" b="1" dirty="0"/>
              <a:t> property with: </a:t>
            </a:r>
            <a:r>
              <a:rPr lang="en-US" b="1" dirty="0" err="1"/>
              <a:t>instantiation_level</a:t>
            </a:r>
            <a:r>
              <a:rPr lang="en-US" b="1" dirty="0"/>
              <a:t>, </a:t>
            </a:r>
            <a:r>
              <a:rPr lang="en-US" b="1" dirty="0" err="1"/>
              <a:t>min_number_of_instances</a:t>
            </a:r>
            <a:r>
              <a:rPr lang="en-US" b="1" dirty="0"/>
              <a:t>, </a:t>
            </a:r>
            <a:r>
              <a:rPr lang="en-US" b="1" dirty="0" err="1"/>
              <a:t>max_number_of_instances</a:t>
            </a:r>
            <a:endParaRPr lang="en-US" b="1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3463483-F5C6-432C-A7B7-ACDF65555AD0}"/>
              </a:ext>
            </a:extLst>
          </p:cNvPr>
          <p:cNvGrpSpPr/>
          <p:nvPr/>
        </p:nvGrpSpPr>
        <p:grpSpPr>
          <a:xfrm>
            <a:off x="539717" y="1251028"/>
            <a:ext cx="7390797" cy="3293693"/>
            <a:chOff x="876601" y="1118681"/>
            <a:chExt cx="7390797" cy="3293693"/>
          </a:xfrm>
        </p:grpSpPr>
        <p:sp>
          <p:nvSpPr>
            <p:cNvPr id="5" name="Rectangle 74">
              <a:extLst>
                <a:ext uri="{FF2B5EF4-FFF2-40B4-BE49-F238E27FC236}">
                  <a16:creationId xmlns:a16="http://schemas.microsoft.com/office/drawing/2014/main" id="{F5065CF8-825C-446E-AA11-AA1D1C8AE169}"/>
                </a:ext>
              </a:extLst>
            </p:cNvPr>
            <p:cNvSpPr/>
            <p:nvPr/>
          </p:nvSpPr>
          <p:spPr>
            <a:xfrm>
              <a:off x="876601" y="1118681"/>
              <a:ext cx="5192985" cy="3293693"/>
            </a:xfrm>
            <a:prstGeom prst="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6" name="组合 4">
              <a:extLst>
                <a:ext uri="{FF2B5EF4-FFF2-40B4-BE49-F238E27FC236}">
                  <a16:creationId xmlns:a16="http://schemas.microsoft.com/office/drawing/2014/main" id="{2FA4479F-696A-4D9A-BF1D-01A95589221A}"/>
                </a:ext>
              </a:extLst>
            </p:cNvPr>
            <p:cNvGrpSpPr/>
            <p:nvPr/>
          </p:nvGrpSpPr>
          <p:grpSpPr>
            <a:xfrm>
              <a:off x="3788998" y="1347898"/>
              <a:ext cx="1983092" cy="740558"/>
              <a:chOff x="4698283" y="3523794"/>
              <a:chExt cx="1983092" cy="740558"/>
            </a:xfrm>
          </p:grpSpPr>
          <p:sp>
            <p:nvSpPr>
              <p:cNvPr id="42" name="Rectangle: Rounded Corners 75">
                <a:extLst>
                  <a:ext uri="{FF2B5EF4-FFF2-40B4-BE49-F238E27FC236}">
                    <a16:creationId xmlns:a16="http://schemas.microsoft.com/office/drawing/2014/main" id="{AE91FBC2-C7A4-45F7-A6F2-BB82BBDFABAD}"/>
                  </a:ext>
                </a:extLst>
              </p:cNvPr>
              <p:cNvSpPr/>
              <p:nvPr/>
            </p:nvSpPr>
            <p:spPr>
              <a:xfrm>
                <a:off x="4698283" y="3537154"/>
                <a:ext cx="1223525" cy="727198"/>
              </a:xfrm>
              <a:prstGeom prst="roundRect">
                <a:avLst/>
              </a:prstGeom>
              <a:noFill/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TextBox 76">
                <a:extLst>
                  <a:ext uri="{FF2B5EF4-FFF2-40B4-BE49-F238E27FC236}">
                    <a16:creationId xmlns:a16="http://schemas.microsoft.com/office/drawing/2014/main" id="{5007F78A-418C-4612-8FD1-391CBDEBC4F6}"/>
                  </a:ext>
                </a:extLst>
              </p:cNvPr>
              <p:cNvSpPr txBox="1"/>
              <p:nvPr/>
            </p:nvSpPr>
            <p:spPr>
              <a:xfrm>
                <a:off x="4819357" y="3543109"/>
                <a:ext cx="8618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VNF_2</a:t>
                </a:r>
                <a:r>
                  <a:rPr kumimoji="0" lang="en-US" sz="1200" b="0" i="0" u="none" strike="noStrike" kern="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 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  <p:sp>
            <p:nvSpPr>
              <p:cNvPr id="44" name="Arrow: Pentagon 77">
                <a:extLst>
                  <a:ext uri="{FF2B5EF4-FFF2-40B4-BE49-F238E27FC236}">
                    <a16:creationId xmlns:a16="http://schemas.microsoft.com/office/drawing/2014/main" id="{CC2259A6-63D7-4D8F-85DB-8F820889057C}"/>
                  </a:ext>
                </a:extLst>
              </p:cNvPr>
              <p:cNvSpPr/>
              <p:nvPr/>
            </p:nvSpPr>
            <p:spPr>
              <a:xfrm>
                <a:off x="5412793" y="3780684"/>
                <a:ext cx="1268582" cy="236418"/>
              </a:xfrm>
              <a:prstGeom prst="homePlate">
                <a:avLst/>
              </a:prstGeom>
              <a:solidFill>
                <a:srgbClr val="E7E6E6">
                  <a:lumMod val="90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TextBox 79">
                <a:extLst>
                  <a:ext uri="{FF2B5EF4-FFF2-40B4-BE49-F238E27FC236}">
                    <a16:creationId xmlns:a16="http://schemas.microsoft.com/office/drawing/2014/main" id="{3201CF15-5C29-4FC7-A55B-E781238DD1F8}"/>
                  </a:ext>
                </a:extLst>
              </p:cNvPr>
              <p:cNvSpPr txBox="1"/>
              <p:nvPr/>
            </p:nvSpPr>
            <p:spPr>
              <a:xfrm>
                <a:off x="5429818" y="3766311"/>
                <a:ext cx="1163739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en-US" altLang="zh-CN" sz="1100" kern="0" dirty="0" err="1">
                    <a:solidFill>
                      <a:prstClr val="black"/>
                    </a:solidFill>
                  </a:rPr>
                  <a:t>virtualLinkable</a:t>
                </a:r>
                <a:endParaRPr lang="en-US" altLang="zh-CN" sz="1100" kern="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TextBox 81">
                <a:extLst>
                  <a:ext uri="{FF2B5EF4-FFF2-40B4-BE49-F238E27FC236}">
                    <a16:creationId xmlns:a16="http://schemas.microsoft.com/office/drawing/2014/main" id="{02248AAA-8088-49E2-AC64-B677412F0A2C}"/>
                  </a:ext>
                </a:extLst>
              </p:cNvPr>
              <p:cNvSpPr txBox="1"/>
              <p:nvPr/>
            </p:nvSpPr>
            <p:spPr>
              <a:xfrm>
                <a:off x="5916494" y="3523794"/>
                <a:ext cx="44645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cs typeface="+mn-cs"/>
                  </a:rPr>
                  <a:t>req</a:t>
                </a:r>
                <a:endPara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endParaRPr>
              </a:p>
            </p:txBody>
          </p:sp>
        </p:grpSp>
        <p:sp>
          <p:nvSpPr>
            <p:cNvPr id="7" name="Rectangle: Rounded Corners 84">
              <a:extLst>
                <a:ext uri="{FF2B5EF4-FFF2-40B4-BE49-F238E27FC236}">
                  <a16:creationId xmlns:a16="http://schemas.microsoft.com/office/drawing/2014/main" id="{6EEF6BA6-8695-4F3B-A0EE-834EDEBEC8A7}"/>
                </a:ext>
              </a:extLst>
            </p:cNvPr>
            <p:cNvSpPr/>
            <p:nvPr/>
          </p:nvSpPr>
          <p:spPr>
            <a:xfrm>
              <a:off x="3747856" y="2152736"/>
              <a:ext cx="1352454" cy="1511331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Arrow: Chevron 85">
              <a:extLst>
                <a:ext uri="{FF2B5EF4-FFF2-40B4-BE49-F238E27FC236}">
                  <a16:creationId xmlns:a16="http://schemas.microsoft.com/office/drawing/2014/main" id="{5D90AC1B-2FEB-4B26-88C3-4E7C9F06C413}"/>
                </a:ext>
              </a:extLst>
            </p:cNvPr>
            <p:cNvSpPr/>
            <p:nvPr/>
          </p:nvSpPr>
          <p:spPr>
            <a:xfrm>
              <a:off x="3409835" y="2510109"/>
              <a:ext cx="1247614" cy="297640"/>
            </a:xfrm>
            <a:prstGeom prst="chevron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" name="TextBox 86">
              <a:extLst>
                <a:ext uri="{FF2B5EF4-FFF2-40B4-BE49-F238E27FC236}">
                  <a16:creationId xmlns:a16="http://schemas.microsoft.com/office/drawing/2014/main" id="{1B62054C-CD4E-48A2-AC40-1B7DB96DC264}"/>
                </a:ext>
              </a:extLst>
            </p:cNvPr>
            <p:cNvSpPr txBox="1"/>
            <p:nvPr/>
          </p:nvSpPr>
          <p:spPr>
            <a:xfrm>
              <a:off x="3582016" y="2547788"/>
              <a:ext cx="1048414" cy="374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0" name="TextBox 87">
              <a:extLst>
                <a:ext uri="{FF2B5EF4-FFF2-40B4-BE49-F238E27FC236}">
                  <a16:creationId xmlns:a16="http://schemas.microsoft.com/office/drawing/2014/main" id="{15056DE4-8F39-435D-82F3-56F0A4509341}"/>
                </a:ext>
              </a:extLst>
            </p:cNvPr>
            <p:cNvSpPr txBox="1"/>
            <p:nvPr/>
          </p:nvSpPr>
          <p:spPr>
            <a:xfrm>
              <a:off x="3386474" y="2292111"/>
              <a:ext cx="446450" cy="396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cap</a:t>
              </a:r>
            </a:p>
          </p:txBody>
        </p:sp>
        <p:sp>
          <p:nvSpPr>
            <p:cNvPr id="11" name="TextBox 88">
              <a:extLst>
                <a:ext uri="{FF2B5EF4-FFF2-40B4-BE49-F238E27FC236}">
                  <a16:creationId xmlns:a16="http://schemas.microsoft.com/office/drawing/2014/main" id="{C564BEF7-0210-4B9E-88FD-82EF116D6EBA}"/>
                </a:ext>
              </a:extLst>
            </p:cNvPr>
            <p:cNvSpPr txBox="1"/>
            <p:nvPr/>
          </p:nvSpPr>
          <p:spPr>
            <a:xfrm>
              <a:off x="3807648" y="2254535"/>
              <a:ext cx="14585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GB" altLang="zh-CN" sz="1200" dirty="0"/>
                <a:t>NsVirtualLink_1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2" name="Rectangle: Rounded Corners 75">
              <a:extLst>
                <a:ext uri="{FF2B5EF4-FFF2-40B4-BE49-F238E27FC236}">
                  <a16:creationId xmlns:a16="http://schemas.microsoft.com/office/drawing/2014/main" id="{62FDC4AB-F8E3-4644-8A0C-B86D8BEABC68}"/>
                </a:ext>
              </a:extLst>
            </p:cNvPr>
            <p:cNvSpPr/>
            <p:nvPr/>
          </p:nvSpPr>
          <p:spPr>
            <a:xfrm>
              <a:off x="1095020" y="2024740"/>
              <a:ext cx="1223525" cy="1031851"/>
            </a:xfrm>
            <a:prstGeom prst="round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TextBox 76">
              <a:extLst>
                <a:ext uri="{FF2B5EF4-FFF2-40B4-BE49-F238E27FC236}">
                  <a16:creationId xmlns:a16="http://schemas.microsoft.com/office/drawing/2014/main" id="{7754B000-3E8B-48B6-8C18-E5AC0699CE0D}"/>
                </a:ext>
              </a:extLst>
            </p:cNvPr>
            <p:cNvSpPr txBox="1"/>
            <p:nvPr/>
          </p:nvSpPr>
          <p:spPr>
            <a:xfrm>
              <a:off x="1234700" y="2081408"/>
              <a:ext cx="861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VNF_1</a:t>
              </a:r>
              <a:r>
                <a:rPr kumimoji="0" lang="en-US" sz="12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 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4" name="Arrow: Pentagon 78">
              <a:extLst>
                <a:ext uri="{FF2B5EF4-FFF2-40B4-BE49-F238E27FC236}">
                  <a16:creationId xmlns:a16="http://schemas.microsoft.com/office/drawing/2014/main" id="{79C3A45F-6B39-4AE7-91CB-FCFAECEDE70E}"/>
                </a:ext>
              </a:extLst>
            </p:cNvPr>
            <p:cNvSpPr/>
            <p:nvPr/>
          </p:nvSpPr>
          <p:spPr>
            <a:xfrm>
              <a:off x="1797324" y="2282483"/>
              <a:ext cx="1268582" cy="268719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Box 80">
              <a:extLst>
                <a:ext uri="{FF2B5EF4-FFF2-40B4-BE49-F238E27FC236}">
                  <a16:creationId xmlns:a16="http://schemas.microsoft.com/office/drawing/2014/main" id="{888C5F5D-8B1D-4B83-8483-21C6DF269312}"/>
                </a:ext>
              </a:extLst>
            </p:cNvPr>
            <p:cNvSpPr txBox="1"/>
            <p:nvPr/>
          </p:nvSpPr>
          <p:spPr>
            <a:xfrm>
              <a:off x="1896924" y="2256190"/>
              <a:ext cx="1048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16" name="TextBox 82">
              <a:extLst>
                <a:ext uri="{FF2B5EF4-FFF2-40B4-BE49-F238E27FC236}">
                  <a16:creationId xmlns:a16="http://schemas.microsoft.com/office/drawing/2014/main" id="{E93BD96E-5472-4848-99E5-83FD8B5AB771}"/>
                </a:ext>
              </a:extLst>
            </p:cNvPr>
            <p:cNvSpPr txBox="1"/>
            <p:nvPr/>
          </p:nvSpPr>
          <p:spPr>
            <a:xfrm>
              <a:off x="2250029" y="2023934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req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cxnSp>
          <p:nvCxnSpPr>
            <p:cNvPr id="17" name="肘形连接符 14">
              <a:extLst>
                <a:ext uri="{FF2B5EF4-FFF2-40B4-BE49-F238E27FC236}">
                  <a16:creationId xmlns:a16="http://schemas.microsoft.com/office/drawing/2014/main" id="{0B30198B-2123-46C5-908D-7CC75F2B6D5E}"/>
                </a:ext>
              </a:extLst>
            </p:cNvPr>
            <p:cNvCxnSpPr>
              <a:stCxn id="14" idx="3"/>
              <a:endCxn id="8" idx="1"/>
            </p:cNvCxnSpPr>
            <p:nvPr/>
          </p:nvCxnSpPr>
          <p:spPr>
            <a:xfrm>
              <a:off x="3065906" y="2416843"/>
              <a:ext cx="492749" cy="242086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8" name="Rectangle: Rounded Corners 84">
              <a:extLst>
                <a:ext uri="{FF2B5EF4-FFF2-40B4-BE49-F238E27FC236}">
                  <a16:creationId xmlns:a16="http://schemas.microsoft.com/office/drawing/2014/main" id="{CD73C141-B808-4C53-BAFE-552F2EFDF671}"/>
                </a:ext>
              </a:extLst>
            </p:cNvPr>
            <p:cNvSpPr/>
            <p:nvPr/>
          </p:nvSpPr>
          <p:spPr>
            <a:xfrm>
              <a:off x="6810285" y="3412804"/>
              <a:ext cx="1352454" cy="813400"/>
            </a:xfrm>
            <a:prstGeom prst="roundRect">
              <a:avLst/>
            </a:prstGeom>
            <a:solidFill>
              <a:sysClr val="window" lastClr="FFFFFF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Arrow: Chevron 85">
              <a:extLst>
                <a:ext uri="{FF2B5EF4-FFF2-40B4-BE49-F238E27FC236}">
                  <a16:creationId xmlns:a16="http://schemas.microsoft.com/office/drawing/2014/main" id="{68033EF1-18B2-48BC-9FF9-4EDB3B0E80CC}"/>
                </a:ext>
              </a:extLst>
            </p:cNvPr>
            <p:cNvSpPr/>
            <p:nvPr/>
          </p:nvSpPr>
          <p:spPr>
            <a:xfrm>
              <a:off x="6434601" y="3770269"/>
              <a:ext cx="1247614" cy="282096"/>
            </a:xfrm>
            <a:prstGeom prst="chevron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TextBox 86">
              <a:extLst>
                <a:ext uri="{FF2B5EF4-FFF2-40B4-BE49-F238E27FC236}">
                  <a16:creationId xmlns:a16="http://schemas.microsoft.com/office/drawing/2014/main" id="{6F2C6070-C793-46E4-92E1-E1DDDB9F70E3}"/>
                </a:ext>
              </a:extLst>
            </p:cNvPr>
            <p:cNvSpPr txBox="1"/>
            <p:nvPr/>
          </p:nvSpPr>
          <p:spPr>
            <a:xfrm>
              <a:off x="6644285" y="3751526"/>
              <a:ext cx="1048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21" name="TextBox 87">
              <a:extLst>
                <a:ext uri="{FF2B5EF4-FFF2-40B4-BE49-F238E27FC236}">
                  <a16:creationId xmlns:a16="http://schemas.microsoft.com/office/drawing/2014/main" id="{D227FDEB-9DFB-4864-B668-87025CEB2FFF}"/>
                </a:ext>
              </a:extLst>
            </p:cNvPr>
            <p:cNvSpPr txBox="1"/>
            <p:nvPr/>
          </p:nvSpPr>
          <p:spPr>
            <a:xfrm>
              <a:off x="6452714" y="3472926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cap</a:t>
              </a:r>
            </a:p>
          </p:txBody>
        </p:sp>
        <p:sp>
          <p:nvSpPr>
            <p:cNvPr id="22" name="TextBox 88">
              <a:extLst>
                <a:ext uri="{FF2B5EF4-FFF2-40B4-BE49-F238E27FC236}">
                  <a16:creationId xmlns:a16="http://schemas.microsoft.com/office/drawing/2014/main" id="{6B48D941-F843-42AA-9951-F2A3A510CD6C}"/>
                </a:ext>
              </a:extLst>
            </p:cNvPr>
            <p:cNvSpPr txBox="1"/>
            <p:nvPr/>
          </p:nvSpPr>
          <p:spPr>
            <a:xfrm>
              <a:off x="6806469" y="3483898"/>
              <a:ext cx="14609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GB" altLang="zh-CN" sz="1200" dirty="0" err="1"/>
                <a:t>Ext_NsVirtualLink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cxnSp>
          <p:nvCxnSpPr>
            <p:cNvPr id="23" name="肘形连接符 18">
              <a:extLst>
                <a:ext uri="{FF2B5EF4-FFF2-40B4-BE49-F238E27FC236}">
                  <a16:creationId xmlns:a16="http://schemas.microsoft.com/office/drawing/2014/main" id="{7E0B2A25-216E-4B0E-A415-E7C551B32833}"/>
                </a:ext>
              </a:extLst>
            </p:cNvPr>
            <p:cNvCxnSpPr>
              <a:stCxn id="26" idx="3"/>
              <a:endCxn id="34" idx="1"/>
            </p:cNvCxnSpPr>
            <p:nvPr/>
          </p:nvCxnSpPr>
          <p:spPr>
            <a:xfrm flipV="1">
              <a:off x="3046846" y="3116000"/>
              <a:ext cx="511808" cy="516883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4" name="Rectangle: Rounded Corners 75">
              <a:extLst>
                <a:ext uri="{FF2B5EF4-FFF2-40B4-BE49-F238E27FC236}">
                  <a16:creationId xmlns:a16="http://schemas.microsoft.com/office/drawing/2014/main" id="{EFB2B8D9-1D13-418D-A945-936D2EEE979B}"/>
                </a:ext>
              </a:extLst>
            </p:cNvPr>
            <p:cNvSpPr/>
            <p:nvPr/>
          </p:nvSpPr>
          <p:spPr>
            <a:xfrm>
              <a:off x="1382557" y="3257363"/>
              <a:ext cx="1223525" cy="1106631"/>
            </a:xfrm>
            <a:prstGeom prst="round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5" name="TextBox 76">
              <a:extLst>
                <a:ext uri="{FF2B5EF4-FFF2-40B4-BE49-F238E27FC236}">
                  <a16:creationId xmlns:a16="http://schemas.microsoft.com/office/drawing/2014/main" id="{DBB0F555-6973-4B86-8CAF-B4A91448EAF5}"/>
                </a:ext>
              </a:extLst>
            </p:cNvPr>
            <p:cNvSpPr txBox="1"/>
            <p:nvPr/>
          </p:nvSpPr>
          <p:spPr>
            <a:xfrm>
              <a:off x="1503631" y="3263319"/>
              <a:ext cx="8618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SAP_1</a:t>
              </a:r>
              <a:r>
                <a:rPr kumimoji="0" lang="en-US" sz="12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 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26" name="Arrow: Pentagon 78">
              <a:extLst>
                <a:ext uri="{FF2B5EF4-FFF2-40B4-BE49-F238E27FC236}">
                  <a16:creationId xmlns:a16="http://schemas.microsoft.com/office/drawing/2014/main" id="{69BB2900-2E08-4327-B307-023CCA61804D}"/>
                </a:ext>
              </a:extLst>
            </p:cNvPr>
            <p:cNvSpPr/>
            <p:nvPr/>
          </p:nvSpPr>
          <p:spPr>
            <a:xfrm>
              <a:off x="2016434" y="3498523"/>
              <a:ext cx="1030412" cy="268719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7" name="TextBox 80">
              <a:extLst>
                <a:ext uri="{FF2B5EF4-FFF2-40B4-BE49-F238E27FC236}">
                  <a16:creationId xmlns:a16="http://schemas.microsoft.com/office/drawing/2014/main" id="{6A50D9E6-6A78-4AA8-B686-BE6404FE131F}"/>
                </a:ext>
              </a:extLst>
            </p:cNvPr>
            <p:cNvSpPr txBox="1"/>
            <p:nvPr/>
          </p:nvSpPr>
          <p:spPr>
            <a:xfrm>
              <a:off x="1993908" y="3497882"/>
              <a:ext cx="131923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1050" kern="0" dirty="0" err="1">
                  <a:solidFill>
                    <a:prstClr val="black"/>
                  </a:solidFill>
                </a:rPr>
                <a:t>virtualLinkable</a:t>
              </a:r>
              <a:endParaRPr lang="en-US" altLang="zh-CN" sz="1050" kern="0" dirty="0">
                <a:solidFill>
                  <a:prstClr val="black"/>
                </a:solidFill>
              </a:endParaRPr>
            </a:p>
          </p:txBody>
        </p:sp>
        <p:sp>
          <p:nvSpPr>
            <p:cNvPr id="28" name="TextBox 82">
              <a:extLst>
                <a:ext uri="{FF2B5EF4-FFF2-40B4-BE49-F238E27FC236}">
                  <a16:creationId xmlns:a16="http://schemas.microsoft.com/office/drawing/2014/main" id="{7DFE858A-D796-4F5D-9C4F-BBD05CF3FF38}"/>
                </a:ext>
              </a:extLst>
            </p:cNvPr>
            <p:cNvSpPr txBox="1"/>
            <p:nvPr/>
          </p:nvSpPr>
          <p:spPr>
            <a:xfrm>
              <a:off x="2559195" y="3239974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req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29" name="Arrow: Pentagon 78">
              <a:extLst>
                <a:ext uri="{FF2B5EF4-FFF2-40B4-BE49-F238E27FC236}">
                  <a16:creationId xmlns:a16="http://schemas.microsoft.com/office/drawing/2014/main" id="{CCC5055A-A13F-40B8-855A-EF63A4BF45F7}"/>
                </a:ext>
              </a:extLst>
            </p:cNvPr>
            <p:cNvSpPr/>
            <p:nvPr/>
          </p:nvSpPr>
          <p:spPr>
            <a:xfrm>
              <a:off x="2016434" y="3992389"/>
              <a:ext cx="1030412" cy="268719"/>
            </a:xfrm>
            <a:prstGeom prst="homePlate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TextBox 80">
              <a:extLst>
                <a:ext uri="{FF2B5EF4-FFF2-40B4-BE49-F238E27FC236}">
                  <a16:creationId xmlns:a16="http://schemas.microsoft.com/office/drawing/2014/main" id="{725247C6-A2B6-4339-822D-671EEA9FBE87}"/>
                </a:ext>
              </a:extLst>
            </p:cNvPr>
            <p:cNvSpPr txBox="1"/>
            <p:nvPr/>
          </p:nvSpPr>
          <p:spPr>
            <a:xfrm>
              <a:off x="1993908" y="4026194"/>
              <a:ext cx="111813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en-US" altLang="zh-CN" sz="1050" kern="0" dirty="0" err="1">
                  <a:solidFill>
                    <a:prstClr val="black"/>
                  </a:solidFill>
                </a:rPr>
                <a:t>virtualLinkable</a:t>
              </a:r>
              <a:endParaRPr lang="en-US" altLang="zh-CN" sz="1050" kern="0" dirty="0">
                <a:solidFill>
                  <a:prstClr val="black"/>
                </a:solidFill>
              </a:endParaRPr>
            </a:p>
          </p:txBody>
        </p:sp>
        <p:sp>
          <p:nvSpPr>
            <p:cNvPr id="31" name="TextBox 82">
              <a:extLst>
                <a:ext uri="{FF2B5EF4-FFF2-40B4-BE49-F238E27FC236}">
                  <a16:creationId xmlns:a16="http://schemas.microsoft.com/office/drawing/2014/main" id="{F7FE4860-D149-4B80-8D9F-F13B5B7F7570}"/>
                </a:ext>
              </a:extLst>
            </p:cNvPr>
            <p:cNvSpPr txBox="1"/>
            <p:nvPr/>
          </p:nvSpPr>
          <p:spPr>
            <a:xfrm>
              <a:off x="2571105" y="3733840"/>
              <a:ext cx="4464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req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cxnSp>
          <p:nvCxnSpPr>
            <p:cNvPr id="32" name="肘形连接符 20">
              <a:extLst>
                <a:ext uri="{FF2B5EF4-FFF2-40B4-BE49-F238E27FC236}">
                  <a16:creationId xmlns:a16="http://schemas.microsoft.com/office/drawing/2014/main" id="{B55A54EB-997B-4CBA-ACF9-BF2AA466C896}"/>
                </a:ext>
              </a:extLst>
            </p:cNvPr>
            <p:cNvCxnSpPr>
              <a:stCxn id="29" idx="3"/>
              <a:endCxn id="19" idx="1"/>
            </p:cNvCxnSpPr>
            <p:nvPr/>
          </p:nvCxnSpPr>
          <p:spPr>
            <a:xfrm flipV="1">
              <a:off x="3046846" y="3911317"/>
              <a:ext cx="3528803" cy="215432"/>
            </a:xfrm>
            <a:prstGeom prst="bentConnector3">
              <a:avLst>
                <a:gd name="adj1" fmla="val 50000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33" name="Connector: Elbow 83">
              <a:extLst>
                <a:ext uri="{FF2B5EF4-FFF2-40B4-BE49-F238E27FC236}">
                  <a16:creationId xmlns:a16="http://schemas.microsoft.com/office/drawing/2014/main" id="{6A8842E7-3548-41B9-94A3-363DD973212D}"/>
                </a:ext>
              </a:extLst>
            </p:cNvPr>
            <p:cNvCxnSpPr>
              <a:cxnSpLocks/>
              <a:stCxn id="44" idx="3"/>
              <a:endCxn id="37" idx="3"/>
            </p:cNvCxnSpPr>
            <p:nvPr/>
          </p:nvCxnSpPr>
          <p:spPr>
            <a:xfrm flipH="1">
              <a:off x="5599180" y="1722997"/>
              <a:ext cx="172910" cy="1793288"/>
            </a:xfrm>
            <a:prstGeom prst="bentConnector3">
              <a:avLst>
                <a:gd name="adj1" fmla="val -132208"/>
              </a:avLst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34" name="Arrow: Chevron 85">
              <a:extLst>
                <a:ext uri="{FF2B5EF4-FFF2-40B4-BE49-F238E27FC236}">
                  <a16:creationId xmlns:a16="http://schemas.microsoft.com/office/drawing/2014/main" id="{0A690FFD-7D4B-4AE7-BA6E-D7ABE793A929}"/>
                </a:ext>
              </a:extLst>
            </p:cNvPr>
            <p:cNvSpPr/>
            <p:nvPr/>
          </p:nvSpPr>
          <p:spPr>
            <a:xfrm>
              <a:off x="3409834" y="2967180"/>
              <a:ext cx="1247614" cy="297640"/>
            </a:xfrm>
            <a:prstGeom prst="chevron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TextBox 86">
              <a:extLst>
                <a:ext uri="{FF2B5EF4-FFF2-40B4-BE49-F238E27FC236}">
                  <a16:creationId xmlns:a16="http://schemas.microsoft.com/office/drawing/2014/main" id="{19C6004B-1B65-43B7-BAD1-CE049C2C5BE6}"/>
                </a:ext>
              </a:extLst>
            </p:cNvPr>
            <p:cNvSpPr txBox="1"/>
            <p:nvPr/>
          </p:nvSpPr>
          <p:spPr>
            <a:xfrm>
              <a:off x="3603434" y="2970032"/>
              <a:ext cx="1048414" cy="374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36" name="Arrow: Chevron 85">
              <a:extLst>
                <a:ext uri="{FF2B5EF4-FFF2-40B4-BE49-F238E27FC236}">
                  <a16:creationId xmlns:a16="http://schemas.microsoft.com/office/drawing/2014/main" id="{5AF47435-317A-4E9C-B74A-119DA5278A20}"/>
                </a:ext>
              </a:extLst>
            </p:cNvPr>
            <p:cNvSpPr/>
            <p:nvPr/>
          </p:nvSpPr>
          <p:spPr>
            <a:xfrm rot="10800000">
              <a:off x="4388716" y="3312750"/>
              <a:ext cx="1247614" cy="297640"/>
            </a:xfrm>
            <a:prstGeom prst="chevron">
              <a:avLst/>
            </a:prstGeom>
            <a:solidFill>
              <a:srgbClr val="E7E6E6">
                <a:lumMod val="9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7" name="TextBox 86">
              <a:extLst>
                <a:ext uri="{FF2B5EF4-FFF2-40B4-BE49-F238E27FC236}">
                  <a16:creationId xmlns:a16="http://schemas.microsoft.com/office/drawing/2014/main" id="{480CE78D-316A-40DB-B150-02C67A4B3321}"/>
                </a:ext>
              </a:extLst>
            </p:cNvPr>
            <p:cNvSpPr txBox="1"/>
            <p:nvPr/>
          </p:nvSpPr>
          <p:spPr>
            <a:xfrm>
              <a:off x="4550766" y="3328985"/>
              <a:ext cx="1048414" cy="3745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virtualLinkable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  <p:sp>
          <p:nvSpPr>
            <p:cNvPr id="38" name="TextBox 87">
              <a:extLst>
                <a:ext uri="{FF2B5EF4-FFF2-40B4-BE49-F238E27FC236}">
                  <a16:creationId xmlns:a16="http://schemas.microsoft.com/office/drawing/2014/main" id="{F4CFBFF5-7697-4F28-AF7B-8A05D48C3766}"/>
                </a:ext>
              </a:extLst>
            </p:cNvPr>
            <p:cNvSpPr txBox="1"/>
            <p:nvPr/>
          </p:nvSpPr>
          <p:spPr>
            <a:xfrm>
              <a:off x="4759852" y="3062035"/>
              <a:ext cx="446450" cy="396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cap</a:t>
              </a:r>
            </a:p>
          </p:txBody>
        </p:sp>
        <p:sp>
          <p:nvSpPr>
            <p:cNvPr id="39" name="TextBox 87">
              <a:extLst>
                <a:ext uri="{FF2B5EF4-FFF2-40B4-BE49-F238E27FC236}">
                  <a16:creationId xmlns:a16="http://schemas.microsoft.com/office/drawing/2014/main" id="{ECB8AB78-9216-4942-B50C-BC3CAABBC5E8}"/>
                </a:ext>
              </a:extLst>
            </p:cNvPr>
            <p:cNvSpPr txBox="1"/>
            <p:nvPr/>
          </p:nvSpPr>
          <p:spPr>
            <a:xfrm>
              <a:off x="3397252" y="3230638"/>
              <a:ext cx="446450" cy="3966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cap</a:t>
              </a:r>
            </a:p>
          </p:txBody>
        </p:sp>
        <p:sp>
          <p:nvSpPr>
            <p:cNvPr id="40" name="Rectangle: Rounded Corners 75">
              <a:extLst>
                <a:ext uri="{FF2B5EF4-FFF2-40B4-BE49-F238E27FC236}">
                  <a16:creationId xmlns:a16="http://schemas.microsoft.com/office/drawing/2014/main" id="{109D4171-A87C-4AA0-82E9-E3C8E85C0F43}"/>
                </a:ext>
              </a:extLst>
            </p:cNvPr>
            <p:cNvSpPr/>
            <p:nvPr/>
          </p:nvSpPr>
          <p:spPr>
            <a:xfrm>
              <a:off x="1498587" y="1233818"/>
              <a:ext cx="1613451" cy="654796"/>
            </a:xfrm>
            <a:prstGeom prst="roundRect">
              <a:avLst/>
            </a:prstGeom>
            <a:noFill/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TextBox 76">
              <a:extLst>
                <a:ext uri="{FF2B5EF4-FFF2-40B4-BE49-F238E27FC236}">
                  <a16:creationId xmlns:a16="http://schemas.microsoft.com/office/drawing/2014/main" id="{302D21FC-3005-487B-8855-6439C5DD9DAD}"/>
                </a:ext>
              </a:extLst>
            </p:cNvPr>
            <p:cNvSpPr txBox="1"/>
            <p:nvPr/>
          </p:nvSpPr>
          <p:spPr>
            <a:xfrm>
              <a:off x="1638266" y="1290485"/>
              <a:ext cx="11364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NS_1</a:t>
              </a:r>
              <a:r>
                <a:rPr kumimoji="0" lang="en-US" sz="1200" b="0" i="0" u="none" strike="noStrike" kern="0" cap="none" spc="0" normalizeH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cs typeface="+mn-cs"/>
                </a:rPr>
                <a:t> 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65419805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274F3-E766-47D9-9690-EE9A0834A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NSD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557E67-8702-490C-B173-A4032B216EA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Not supported in this version of SOL001:</a:t>
            </a:r>
          </a:p>
          <a:p>
            <a:pPr lvl="1"/>
            <a:r>
              <a:rPr lang="en-US" b="1" dirty="0"/>
              <a:t>Multiple NS deployment </a:t>
            </a:r>
            <a:r>
              <a:rPr lang="en-US" b="1" dirty="0" err="1"/>
              <a:t>flavours</a:t>
            </a:r>
            <a:endParaRPr lang="en-US" b="1" dirty="0"/>
          </a:p>
          <a:p>
            <a:pPr lvl="1"/>
            <a:r>
              <a:rPr lang="en-US" b="1" dirty="0"/>
              <a:t>Multiple NS instantiation levels</a:t>
            </a:r>
          </a:p>
          <a:p>
            <a:pPr lvl="1"/>
            <a:r>
              <a:rPr lang="en-US" b="1" dirty="0"/>
              <a:t>Nested NSs</a:t>
            </a:r>
          </a:p>
          <a:p>
            <a:pPr lvl="1"/>
            <a:r>
              <a:rPr lang="en-US" b="1" dirty="0"/>
              <a:t>NS scaling aspects</a:t>
            </a:r>
          </a:p>
          <a:p>
            <a:pPr lvl="1"/>
            <a:r>
              <a:rPr lang="en-US" b="1" dirty="0"/>
              <a:t>VNF Forwarding Graphs</a:t>
            </a:r>
          </a:p>
          <a:p>
            <a:pPr lvl="1"/>
            <a:r>
              <a:rPr lang="en-US" b="1" dirty="0"/>
              <a:t>NS Monitoring</a:t>
            </a:r>
          </a:p>
          <a:p>
            <a:pPr lvl="1"/>
            <a:r>
              <a:rPr lang="en-US" b="1" dirty="0" err="1"/>
              <a:t>VnfIndicators</a:t>
            </a:r>
            <a:endParaRPr lang="en-US" b="1" dirty="0"/>
          </a:p>
          <a:p>
            <a:pPr lvl="1"/>
            <a:r>
              <a:rPr lang="en-US" b="1" dirty="0"/>
              <a:t>Dependencies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679682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45018-9E68-43B7-AE9D-90E564403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SoftwareImageId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E9220E-AF2C-490C-899F-51D32A2CC0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How to identify </a:t>
            </a:r>
            <a:r>
              <a:rPr lang="en-US" b="1" dirty="0" err="1"/>
              <a:t>SoftwareImage</a:t>
            </a:r>
            <a:r>
              <a:rPr lang="en-US" b="1" dirty="0"/>
              <a:t> in the Or-</a:t>
            </a:r>
            <a:r>
              <a:rPr lang="en-US" b="1" dirty="0" err="1"/>
              <a:t>Vnfm</a:t>
            </a:r>
            <a:r>
              <a:rPr lang="en-US" b="1" dirty="0"/>
              <a:t> APIs?</a:t>
            </a:r>
          </a:p>
          <a:p>
            <a:r>
              <a:rPr lang="en-US" b="1" dirty="0"/>
              <a:t>Two proposals</a:t>
            </a:r>
          </a:p>
          <a:p>
            <a:pPr lvl="1"/>
            <a:r>
              <a:rPr lang="en-US" b="1" dirty="0"/>
              <a:t>By the software artifact name</a:t>
            </a:r>
          </a:p>
          <a:p>
            <a:pPr lvl="1"/>
            <a:r>
              <a:rPr lang="en-US" b="1" dirty="0"/>
              <a:t>By the name of the node template where the artifact is defined</a:t>
            </a:r>
          </a:p>
        </p:txBody>
      </p:sp>
    </p:spTree>
    <p:extLst>
      <p:ext uri="{BB962C8B-B14F-4D97-AF65-F5344CB8AC3E}">
        <p14:creationId xmlns:p14="http://schemas.microsoft.com/office/powerpoint/2010/main" val="159419028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8A7FA4-C719-40B9-B2AE-94166BB84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Timeline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E54AE-26A1-4491-8698-BCE1190EC1D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b="1" dirty="0"/>
              <a:t>SOL001 was approved by SOL WG on Nov 8</a:t>
            </a:r>
            <a:r>
              <a:rPr lang="en-US" b="1" baseline="30000" dirty="0"/>
              <a:t>th</a:t>
            </a:r>
            <a:endParaRPr lang="en-US" b="1" dirty="0"/>
          </a:p>
          <a:p>
            <a:r>
              <a:rPr lang="en-US" b="1" dirty="0"/>
              <a:t>v 0.13.0</a:t>
            </a:r>
          </a:p>
          <a:p>
            <a:r>
              <a:rPr lang="en-US" b="1" dirty="0"/>
              <a:t>ISG contribution for ISG approval at NFV#24 Dec 7</a:t>
            </a:r>
            <a:r>
              <a:rPr lang="en-US" b="1" baseline="30000" dirty="0"/>
              <a:t>th</a:t>
            </a:r>
            <a:endParaRPr lang="en-US" b="1" dirty="0"/>
          </a:p>
          <a:p>
            <a:r>
              <a:rPr lang="en-US" b="1" dirty="0"/>
              <a:t>Some ISG plenary contributions expected</a:t>
            </a:r>
          </a:p>
          <a:p>
            <a:r>
              <a:rPr lang="en-US" b="1" dirty="0"/>
              <a:t>SOL will continue working on SOL001 (NSD, VNF indicators, etc.)</a:t>
            </a:r>
          </a:p>
          <a:p>
            <a:r>
              <a:rPr lang="en-US" b="1" dirty="0"/>
              <a:t>But new CRs will not be implemented until document is open again after being published (Jan 2019)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0555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318</Words>
  <Application>Microsoft Office PowerPoint</Application>
  <PresentationFormat>Widescreen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SimSun</vt:lpstr>
      <vt:lpstr>Arial</vt:lpstr>
      <vt:lpstr>Calibri</vt:lpstr>
      <vt:lpstr>Calibri Light</vt:lpstr>
      <vt:lpstr>Office 主题</vt:lpstr>
      <vt:lpstr>Latest Updates in ETSI NFV SOL001                               - PNFD and NSD model</vt:lpstr>
      <vt:lpstr>PNFD</vt:lpstr>
      <vt:lpstr>PNFD</vt:lpstr>
      <vt:lpstr>PNFD</vt:lpstr>
      <vt:lpstr>NSD</vt:lpstr>
      <vt:lpstr>NSD</vt:lpstr>
      <vt:lpstr>NSD</vt:lpstr>
      <vt:lpstr>SoftwareImageId</vt:lpstr>
      <vt:lpstr>Timeline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darft session r2</dc:creator>
  <cp:lastModifiedBy>Arturo Martin de Nicolas</cp:lastModifiedBy>
  <cp:revision>53</cp:revision>
  <dcterms:created xsi:type="dcterms:W3CDTF">2018-11-14T12:51:01Z</dcterms:created>
  <dcterms:modified xsi:type="dcterms:W3CDTF">2018-11-19T14:45:10Z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(2)y9WalZpzJ8Qk5xYHqlzRchFvx2VUGV60rufA1lRP/D5GOmzUbBRcuUa0yeSS+z1WBYO0PNEN
x8sPJcNyvkC40UDjwnra2C4YIYgSVcQMoV/1wfxXrhwKGGErLwCssA1zxwJEOZnFfwo2AGu4
CSCQJiDQ114YO0zxXPEKsbBQYAuPpjc75oQkldQQSxMHwQ4dCk8ExuVxKw+R197hOCwUAiAF
QaladxLHKQYxc6/XgL</vt:lpwstr>
  </property>
  <property fmtid="{D5CDD505-2E9C-101B-9397-08002B2CF9AE}" pid="3" name="_2015_ms_pID_7253431">
    <vt:lpwstr>D6ZSG1/PrOBv5ZVvrNnuahMGBPGMCP5jfOPsODIn9yQFeqNDG7GUMN
78Fer41gm8l8OvYYYhO0JnnfBuB6OERF/ylHJIeu40FYEtFEa4K+K/SS/GbFJPuFsZqpubgg
1mftin0vm4/YNZFg55ZZsf57gC0XSxgBTamuKnpSPldQKcJIkHxjDv4XQ/dm0UNY9pk=</vt:lpwstr>
  </property>
</Properties>
</file>