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70" r:id="rId2"/>
    <p:sldId id="276" r:id="rId3"/>
    <p:sldId id="273" r:id="rId4"/>
    <p:sldId id="274" r:id="rId5"/>
    <p:sldId id="277" r:id="rId6"/>
    <p:sldId id="268" r:id="rId7"/>
    <p:sldId id="272" r:id="rId8"/>
    <p:sldId id="27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E4FC"/>
    <a:srgbClr val="009893"/>
    <a:srgbClr val="006F8D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18" autoAdjust="0"/>
    <p:restoredTop sz="82251"/>
  </p:normalViewPr>
  <p:slideViewPr>
    <p:cSldViewPr snapToGrid="0" snapToObjects="1">
      <p:cViewPr varScale="1">
        <p:scale>
          <a:sx n="177" d="100"/>
          <a:sy n="177" d="100"/>
        </p:scale>
        <p:origin x="1504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11/16/18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730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 are tenant-level</a:t>
            </a:r>
            <a:r>
              <a:rPr lang="en-US" baseline="0" dirty="0" smtClean="0"/>
              <a:t> options, instead of </a:t>
            </a:r>
            <a:r>
              <a:rPr lang="en-US" baseline="0" dirty="0" smtClean="0"/>
              <a:t>platform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007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98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eg"/><Relationship Id="rId7" Type="http://schemas.openxmlformats.org/officeDocument/2006/relationships/image" Target="../media/image2.emf"/><Relationship Id="rId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tiff"/><Relationship Id="rId5" Type="http://schemas.openxmlformats.org/officeDocument/2006/relationships/image" Target="../media/image8.tiff"/><Relationship Id="rId6" Type="http://schemas.openxmlformats.org/officeDocument/2006/relationships/image" Target="../media/image9.tiff"/><Relationship Id="rId7" Type="http://schemas.openxmlformats.org/officeDocument/2006/relationships/image" Target="../media/image10.png"/><Relationship Id="rId8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VNF Placement </a:t>
            </a:r>
            <a:r>
              <a:rPr lang="en-US" dirty="0" smtClean="0"/>
              <a:t>Decision</a:t>
            </a:r>
            <a:r>
              <a:rPr lang="en-US" dirty="0" smtClean="0"/>
              <a:t> </a:t>
            </a:r>
            <a:r>
              <a:rPr lang="en-US" dirty="0" smtClean="0"/>
              <a:t>in ONAP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522" y="3977239"/>
            <a:ext cx="4008788" cy="53418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OOF - Valet</a:t>
            </a:r>
            <a:endParaRPr lang="en-US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Placement </a:t>
            </a:r>
            <a:r>
              <a:rPr lang="en-US" dirty="0" smtClean="0"/>
              <a:t>Decision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Homing for </a:t>
            </a:r>
            <a:r>
              <a:rPr lang="en-US" dirty="0" smtClean="0"/>
              <a:t>a given </a:t>
            </a:r>
            <a:r>
              <a:rPr lang="en-US" dirty="0" smtClean="0"/>
              <a:t>VNF instance</a:t>
            </a:r>
          </a:p>
          <a:p>
            <a:pPr lvl="1"/>
            <a:r>
              <a:rPr lang="en-US" dirty="0" smtClean="0"/>
              <a:t>Select a </a:t>
            </a:r>
            <a:r>
              <a:rPr lang="en-US" dirty="0" smtClean="0"/>
              <a:t>target cloud </a:t>
            </a:r>
            <a:r>
              <a:rPr lang="en-US" dirty="0" smtClean="0"/>
              <a:t>site</a:t>
            </a:r>
            <a:r>
              <a:rPr lang="en-US" dirty="0"/>
              <a:t> </a:t>
            </a:r>
            <a:r>
              <a:rPr lang="en-US" dirty="0" smtClean="0"/>
              <a:t>(or a region)</a:t>
            </a:r>
          </a:p>
          <a:p>
            <a:pPr lvl="1"/>
            <a:r>
              <a:rPr lang="en-US" dirty="0" smtClean="0"/>
              <a:t>Implemented in OOF-HAS as a policy-driven homing </a:t>
            </a:r>
            <a:r>
              <a:rPr lang="en-US" dirty="0" smtClean="0"/>
              <a:t>service</a:t>
            </a:r>
            <a:endParaRPr lang="en-US" dirty="0" smtClean="0"/>
          </a:p>
          <a:p>
            <a:r>
              <a:rPr lang="en-US" b="1" dirty="0" smtClean="0"/>
              <a:t>Placement</a:t>
            </a:r>
            <a:r>
              <a:rPr lang="en-US" dirty="0" smtClean="0"/>
              <a:t> for virtual servers (e.g., VMs) in each VF module of the VNF instance</a:t>
            </a:r>
          </a:p>
          <a:p>
            <a:pPr lvl="1"/>
            <a:r>
              <a:rPr lang="en-US" dirty="0" smtClean="0"/>
              <a:t>Precisely check </a:t>
            </a:r>
            <a:r>
              <a:rPr lang="en-US" dirty="0" smtClean="0"/>
              <a:t>capacities of nodes </a:t>
            </a:r>
            <a:r>
              <a:rPr lang="en-US" dirty="0" smtClean="0"/>
              <a:t>&amp; Select </a:t>
            </a:r>
            <a:r>
              <a:rPr lang="en-US" dirty="0" smtClean="0"/>
              <a:t>target nodes </a:t>
            </a:r>
            <a:r>
              <a:rPr lang="en-US" dirty="0" smtClean="0"/>
              <a:t>in the cloud site</a:t>
            </a:r>
          </a:p>
          <a:p>
            <a:pPr lvl="1"/>
            <a:r>
              <a:rPr lang="en-US" dirty="0" smtClean="0"/>
              <a:t>Here, a node</a:t>
            </a:r>
            <a:r>
              <a:rPr lang="en-US" dirty="0"/>
              <a:t> </a:t>
            </a:r>
            <a:r>
              <a:rPr lang="en-US" dirty="0" smtClean="0"/>
              <a:t>is either a cluster of </a:t>
            </a:r>
            <a:r>
              <a:rPr lang="en-US" dirty="0" smtClean="0"/>
              <a:t>compute hosts </a:t>
            </a:r>
            <a:r>
              <a:rPr lang="en-US" dirty="0" smtClean="0"/>
              <a:t>(e.g., </a:t>
            </a:r>
            <a:r>
              <a:rPr lang="en-US" dirty="0" smtClean="0"/>
              <a:t>AZ) </a:t>
            </a:r>
            <a:r>
              <a:rPr lang="en-US" dirty="0" smtClean="0"/>
              <a:t>or a compute </a:t>
            </a:r>
            <a:r>
              <a:rPr lang="en-US" dirty="0" smtClean="0"/>
              <a:t>host</a:t>
            </a:r>
          </a:p>
          <a:p>
            <a:pPr lvl="1"/>
            <a:endParaRPr lang="en-US" dirty="0"/>
          </a:p>
          <a:p>
            <a:r>
              <a:rPr lang="en-US" dirty="0" smtClean="0"/>
              <a:t>Certain placement</a:t>
            </a:r>
            <a:r>
              <a:rPr lang="en-US" dirty="0" smtClean="0"/>
              <a:t> decisions for tenant’s need are missed between </a:t>
            </a:r>
            <a:r>
              <a:rPr lang="en-US" dirty="0" smtClean="0"/>
              <a:t>ONAP </a:t>
            </a:r>
            <a:r>
              <a:rPr lang="en-US" dirty="0" smtClean="0"/>
              <a:t>and platform’s scheduler (e.g., OpenStack Nova)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.g., Who will decide a target AZ of a VM for Tenant, who does not know the AZ’s configuration, such as available remaining CPUs, available Host-Aggregates etc.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073991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VNFs Placement Requirements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Based on our experience with real VNFs, richer placement capabilities are required</a:t>
            </a:r>
          </a:p>
          <a:p>
            <a:r>
              <a:rPr lang="en-US" dirty="0" smtClean="0"/>
              <a:t>Grouping rule: affinity, </a:t>
            </a:r>
            <a:r>
              <a:rPr lang="en-US" dirty="0" smtClean="0"/>
              <a:t>anti-affinity, exclusivity</a:t>
            </a:r>
            <a:r>
              <a:rPr lang="en-US" dirty="0"/>
              <a:t> </a:t>
            </a:r>
            <a:r>
              <a:rPr lang="en-US" dirty="0" smtClean="0"/>
              <a:t>(i.e., don</a:t>
            </a:r>
            <a:r>
              <a:rPr lang="uk-UA" dirty="0" smtClean="0"/>
              <a:t>’</a:t>
            </a:r>
            <a:r>
              <a:rPr lang="en-US" dirty="0" smtClean="0"/>
              <a:t>t share resources with others)</a:t>
            </a:r>
            <a:endParaRPr lang="en-US" dirty="0" smtClean="0"/>
          </a:p>
          <a:p>
            <a:pPr lvl="1"/>
            <a:r>
              <a:rPr lang="en-US" dirty="0"/>
              <a:t>Each </a:t>
            </a:r>
            <a:r>
              <a:rPr lang="en-US" dirty="0" smtClean="0"/>
              <a:t>group rule is about </a:t>
            </a:r>
            <a:r>
              <a:rPr lang="en-US" dirty="0"/>
              <a:t>multiple virtual </a:t>
            </a:r>
            <a:r>
              <a:rPr lang="en-US" dirty="0" smtClean="0"/>
              <a:t>servers together</a:t>
            </a:r>
          </a:p>
          <a:p>
            <a:pPr lvl="1"/>
            <a:r>
              <a:rPr lang="en-US" dirty="0" smtClean="0"/>
              <a:t>Each virtual server can be involved in multiple grouping rules</a:t>
            </a:r>
          </a:p>
          <a:p>
            <a:r>
              <a:rPr lang="en-US" dirty="0" smtClean="0"/>
              <a:t>Scope of grouping rule: </a:t>
            </a:r>
          </a:p>
          <a:p>
            <a:pPr lvl="1"/>
            <a:r>
              <a:rPr lang="en-US" dirty="0" smtClean="0"/>
              <a:t>e.g., datacenters, </a:t>
            </a:r>
            <a:r>
              <a:rPr lang="en-US" b="1" dirty="0" smtClean="0"/>
              <a:t>AZ</a:t>
            </a:r>
            <a:r>
              <a:rPr lang="en-US" dirty="0" smtClean="0"/>
              <a:t>, power domain (rack), host</a:t>
            </a:r>
          </a:p>
          <a:p>
            <a:r>
              <a:rPr lang="en-US" dirty="0" smtClean="0"/>
              <a:t>Scope of application: </a:t>
            </a:r>
          </a:p>
          <a:p>
            <a:pPr lvl="1"/>
            <a:r>
              <a:rPr lang="en-US" dirty="0" smtClean="0"/>
              <a:t>VMs within </a:t>
            </a:r>
            <a:r>
              <a:rPr lang="en-US" dirty="0" smtClean="0"/>
              <a:t>a </a:t>
            </a:r>
            <a:r>
              <a:rPr lang="en-US" dirty="0" smtClean="0"/>
              <a:t>single VF </a:t>
            </a:r>
            <a:r>
              <a:rPr lang="en-US" dirty="0" smtClean="0"/>
              <a:t>module, within a </a:t>
            </a:r>
            <a:r>
              <a:rPr lang="en-US" dirty="0" smtClean="0"/>
              <a:t>single VNF </a:t>
            </a:r>
            <a:r>
              <a:rPr lang="en-US" dirty="0" smtClean="0"/>
              <a:t>instance, or across VNFs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67846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568704" y="6711026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VNFs Placement Requirements</a:t>
            </a:r>
          </a:p>
        </p:txBody>
      </p:sp>
      <p:sp>
        <p:nvSpPr>
          <p:cNvPr id="5" name="Rectangle 4"/>
          <p:cNvSpPr/>
          <p:nvPr/>
        </p:nvSpPr>
        <p:spPr>
          <a:xfrm>
            <a:off x="6622881" y="2726912"/>
            <a:ext cx="1246315" cy="294352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676696" y="2903260"/>
            <a:ext cx="1138679" cy="877164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676696" y="4395073"/>
            <a:ext cx="1138679" cy="877164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592501" y="2400823"/>
            <a:ext cx="1222874" cy="298914"/>
          </a:xfrm>
          <a:prstGeom prst="ellipse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11269" y="5632431"/>
            <a:ext cx="740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Rack1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900522" y="3719238"/>
            <a:ext cx="734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Host1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97968" y="5195329"/>
            <a:ext cx="734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Host2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922032" y="2361406"/>
            <a:ext cx="544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ToR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249837" y="2741145"/>
            <a:ext cx="1246315" cy="294352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303652" y="2917493"/>
            <a:ext cx="1138679" cy="877164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303652" y="4409306"/>
            <a:ext cx="1138679" cy="877164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219457" y="2415056"/>
            <a:ext cx="1222874" cy="298914"/>
          </a:xfrm>
          <a:prstGeom prst="ellipse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538225" y="5646664"/>
            <a:ext cx="740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Rack2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527478" y="3733471"/>
            <a:ext cx="734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Host1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524924" y="5209562"/>
            <a:ext cx="734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Host2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8548988" y="2375639"/>
            <a:ext cx="544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ToR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864315" y="2719574"/>
            <a:ext cx="1246315" cy="294352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9918130" y="2895922"/>
            <a:ext cx="1138679" cy="877164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9918130" y="4387735"/>
            <a:ext cx="1138679" cy="877164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9833935" y="2411427"/>
            <a:ext cx="1222874" cy="280971"/>
          </a:xfrm>
          <a:prstGeom prst="ellipse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0152703" y="5625093"/>
            <a:ext cx="740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Rack3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0141956" y="3711900"/>
            <a:ext cx="734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Host1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0111237" y="5187991"/>
            <a:ext cx="734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Host2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0163466" y="2354068"/>
            <a:ext cx="544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ToR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8219457" y="1867994"/>
            <a:ext cx="1222874" cy="260415"/>
          </a:xfrm>
          <a:prstGeom prst="ellipse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8527462" y="1783117"/>
            <a:ext cx="62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Core</a:t>
            </a:r>
            <a:endParaRPr lang="en-US" dirty="0"/>
          </a:p>
        </p:txBody>
      </p:sp>
      <p:cxnSp>
        <p:nvCxnSpPr>
          <p:cNvPr id="31" name="Straight Connector 30"/>
          <p:cNvCxnSpPr>
            <a:stCxn id="33" idx="2"/>
            <a:endCxn id="19" idx="0"/>
          </p:cNvCxnSpPr>
          <p:nvPr/>
        </p:nvCxnSpPr>
        <p:spPr>
          <a:xfrm flipH="1">
            <a:off x="8830894" y="2152449"/>
            <a:ext cx="8970" cy="262607"/>
          </a:xfrm>
          <a:prstGeom prst="line">
            <a:avLst/>
          </a:prstGeom>
          <a:ln w="285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33" idx="2"/>
            <a:endCxn id="15" idx="0"/>
          </p:cNvCxnSpPr>
          <p:nvPr/>
        </p:nvCxnSpPr>
        <p:spPr>
          <a:xfrm flipH="1">
            <a:off x="7194139" y="2152449"/>
            <a:ext cx="1645725" cy="208957"/>
          </a:xfrm>
          <a:prstGeom prst="line">
            <a:avLst/>
          </a:prstGeom>
          <a:ln w="285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33" idx="2"/>
            <a:endCxn id="31" idx="0"/>
          </p:cNvCxnSpPr>
          <p:nvPr/>
        </p:nvCxnSpPr>
        <p:spPr>
          <a:xfrm>
            <a:off x="8839864" y="2152449"/>
            <a:ext cx="1595709" cy="201619"/>
          </a:xfrm>
          <a:prstGeom prst="line">
            <a:avLst/>
          </a:prstGeom>
          <a:ln w="285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9936546" y="2958973"/>
            <a:ext cx="56068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VM3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925537" y="3504573"/>
            <a:ext cx="56068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VM5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36" name="Can 35"/>
          <p:cNvSpPr/>
          <p:nvPr/>
        </p:nvSpPr>
        <p:spPr>
          <a:xfrm>
            <a:off x="7272164" y="4841879"/>
            <a:ext cx="532464" cy="424201"/>
          </a:xfrm>
          <a:prstGeom prst="can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Can 36"/>
          <p:cNvSpPr/>
          <p:nvPr/>
        </p:nvSpPr>
        <p:spPr>
          <a:xfrm>
            <a:off x="8882702" y="3344404"/>
            <a:ext cx="532464" cy="424201"/>
          </a:xfrm>
          <a:prstGeom prst="can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Can 37"/>
          <p:cNvSpPr/>
          <p:nvPr/>
        </p:nvSpPr>
        <p:spPr>
          <a:xfrm>
            <a:off x="10514121" y="3311939"/>
            <a:ext cx="532464" cy="424201"/>
          </a:xfrm>
          <a:prstGeom prst="can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Can 38"/>
          <p:cNvSpPr/>
          <p:nvPr/>
        </p:nvSpPr>
        <p:spPr>
          <a:xfrm>
            <a:off x="8884481" y="4838408"/>
            <a:ext cx="532464" cy="424201"/>
          </a:xfrm>
          <a:prstGeom prst="can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Can 39"/>
          <p:cNvSpPr/>
          <p:nvPr/>
        </p:nvSpPr>
        <p:spPr>
          <a:xfrm>
            <a:off x="10514121" y="4838408"/>
            <a:ext cx="532464" cy="424201"/>
          </a:xfrm>
          <a:prstGeom prst="can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Can 40"/>
          <p:cNvSpPr/>
          <p:nvPr/>
        </p:nvSpPr>
        <p:spPr>
          <a:xfrm>
            <a:off x="7294320" y="3330413"/>
            <a:ext cx="532464" cy="424201"/>
          </a:xfrm>
          <a:prstGeom prst="can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6470686" y="2213286"/>
            <a:ext cx="3145428" cy="378847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9745763" y="2212141"/>
            <a:ext cx="1539749" cy="37896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7613333" y="5948950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AZ1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0163466" y="5964094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AZ2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6412711" y="2821739"/>
            <a:ext cx="3257690" cy="118937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9801888" y="4306689"/>
            <a:ext cx="1627728" cy="118937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7785934" y="3800986"/>
            <a:ext cx="579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HA1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1397925" y="4716708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HA</a:t>
            </a:r>
            <a:r>
              <a:rPr lang="en-US" dirty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50" name="Oval 49"/>
          <p:cNvSpPr/>
          <p:nvPr/>
        </p:nvSpPr>
        <p:spPr>
          <a:xfrm>
            <a:off x="982884" y="3009308"/>
            <a:ext cx="370257" cy="36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906257" y="3033223"/>
            <a:ext cx="56068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VM1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1986580" y="4280775"/>
            <a:ext cx="370257" cy="36238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1964137" y="4315700"/>
            <a:ext cx="44028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err="1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Vol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547103" y="2648914"/>
            <a:ext cx="3392914" cy="1086949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1990748" y="3009308"/>
            <a:ext cx="370257" cy="36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1914121" y="3033223"/>
            <a:ext cx="56068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VM2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3086879" y="3009308"/>
            <a:ext cx="370257" cy="36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3010252" y="3033223"/>
            <a:ext cx="56068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VM3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982884" y="4270180"/>
            <a:ext cx="370257" cy="36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6257" y="4294095"/>
            <a:ext cx="56068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VM4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3100105" y="4052460"/>
            <a:ext cx="370257" cy="36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3023478" y="4076375"/>
            <a:ext cx="56068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VM5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3110868" y="5006428"/>
            <a:ext cx="370257" cy="36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3034241" y="5030343"/>
            <a:ext cx="56068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VM6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679506" y="2865886"/>
            <a:ext cx="986706" cy="1989213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2709074" y="2849558"/>
            <a:ext cx="1133003" cy="2714497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992461" y="1986539"/>
            <a:ext cx="2274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Anti-affinity</a:t>
            </a:r>
            <a:endParaRPr lang="en-US" dirty="0" smtClean="0"/>
          </a:p>
          <a:p>
            <a:r>
              <a:rPr lang="en-US" dirty="0" smtClean="0"/>
              <a:t>across power </a:t>
            </a:r>
            <a:r>
              <a:rPr lang="en-US" dirty="0" smtClean="0"/>
              <a:t>domains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613235" y="4844412"/>
            <a:ext cx="11446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Exclusivity</a:t>
            </a: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w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ithin</a:t>
            </a: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Host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417935" y="5622084"/>
            <a:ext cx="1503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Affinity within</a:t>
            </a:r>
          </a:p>
          <a:p>
            <a:r>
              <a:rPr lang="en-US" dirty="0">
                <a:solidFill>
                  <a:schemeClr val="accent1"/>
                </a:solidFill>
              </a:rPr>
              <a:t>a</a:t>
            </a:r>
            <a:r>
              <a:rPr lang="en-US" dirty="0" smtClean="0">
                <a:solidFill>
                  <a:schemeClr val="accent1"/>
                </a:solidFill>
              </a:rPr>
              <a:t>n AZ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2171709" y="3371696"/>
            <a:ext cx="4168" cy="909079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endCxn id="61" idx="0"/>
          </p:cNvCxnSpPr>
          <p:nvPr/>
        </p:nvCxnSpPr>
        <p:spPr>
          <a:xfrm>
            <a:off x="3272008" y="3371696"/>
            <a:ext cx="13226" cy="680764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endCxn id="63" idx="0"/>
          </p:cNvCxnSpPr>
          <p:nvPr/>
        </p:nvCxnSpPr>
        <p:spPr>
          <a:xfrm>
            <a:off x="3285234" y="4414848"/>
            <a:ext cx="10763" cy="5915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447473" y="1985669"/>
            <a:ext cx="3557472" cy="42543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4582312" y="3703343"/>
            <a:ext cx="1306033" cy="53610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>
            <a:off x="4852219" y="3732322"/>
            <a:ext cx="8002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</a:rPr>
              <a:t>Valet</a:t>
            </a:r>
          </a:p>
        </p:txBody>
      </p:sp>
      <p:sp>
        <p:nvSpPr>
          <p:cNvPr id="76" name="Right Arrow 75"/>
          <p:cNvSpPr/>
          <p:nvPr/>
        </p:nvSpPr>
        <p:spPr>
          <a:xfrm>
            <a:off x="4037081" y="3712554"/>
            <a:ext cx="462817" cy="484632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ight Arrow 76"/>
          <p:cNvSpPr/>
          <p:nvPr/>
        </p:nvSpPr>
        <p:spPr>
          <a:xfrm>
            <a:off x="5967819" y="3704832"/>
            <a:ext cx="462817" cy="484632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4578609" y="2666328"/>
            <a:ext cx="1306033" cy="5361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4564963" y="2666328"/>
            <a:ext cx="1351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Placement Policies/Rules </a:t>
            </a:r>
          </a:p>
        </p:txBody>
      </p:sp>
      <p:sp>
        <p:nvSpPr>
          <p:cNvPr id="80" name="Rectangle 79"/>
          <p:cNvSpPr/>
          <p:nvPr/>
        </p:nvSpPr>
        <p:spPr>
          <a:xfrm>
            <a:off x="4407830" y="4865591"/>
            <a:ext cx="1675348" cy="6304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4492503" y="4865592"/>
            <a:ext cx="1578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Resource </a:t>
            </a:r>
            <a:r>
              <a:rPr lang="en-US" sz="1400" b="1" dirty="0" smtClean="0"/>
              <a:t>information</a:t>
            </a:r>
            <a:r>
              <a:rPr lang="en-US" sz="1400" b="1" dirty="0" smtClean="0"/>
              <a:t> </a:t>
            </a:r>
            <a:endParaRPr lang="en-US" sz="1400" b="1" dirty="0" smtClean="0"/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5231626" y="3202432"/>
            <a:ext cx="3703" cy="50091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 flipV="1">
            <a:off x="5235329" y="4239447"/>
            <a:ext cx="7038" cy="62614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328136" y="1119632"/>
            <a:ext cx="44540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Example in OpenStack Cloud</a:t>
            </a:r>
            <a:endParaRPr lang="en-US" sz="2800" dirty="0"/>
          </a:p>
        </p:txBody>
      </p:sp>
      <p:sp>
        <p:nvSpPr>
          <p:cNvPr id="88" name="Oval 87"/>
          <p:cNvSpPr/>
          <p:nvPr/>
        </p:nvSpPr>
        <p:spPr>
          <a:xfrm>
            <a:off x="1732393" y="2826562"/>
            <a:ext cx="935917" cy="2039029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6781794" y="2987906"/>
            <a:ext cx="370257" cy="36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/>
          <p:cNvSpPr txBox="1"/>
          <p:nvPr/>
        </p:nvSpPr>
        <p:spPr>
          <a:xfrm>
            <a:off x="6705167" y="3011821"/>
            <a:ext cx="56068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VM1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91" name="Oval 90"/>
          <p:cNvSpPr/>
          <p:nvPr/>
        </p:nvSpPr>
        <p:spPr>
          <a:xfrm>
            <a:off x="8334510" y="4430753"/>
            <a:ext cx="370257" cy="36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/>
          <p:cNvSpPr txBox="1"/>
          <p:nvPr/>
        </p:nvSpPr>
        <p:spPr>
          <a:xfrm>
            <a:off x="8257883" y="4454668"/>
            <a:ext cx="56068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VM2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9935674" y="4404526"/>
            <a:ext cx="370257" cy="36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/>
          <p:cNvSpPr txBox="1"/>
          <p:nvPr/>
        </p:nvSpPr>
        <p:spPr>
          <a:xfrm>
            <a:off x="9859047" y="4428441"/>
            <a:ext cx="56068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VM3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95" name="Oval 94"/>
          <p:cNvSpPr/>
          <p:nvPr/>
        </p:nvSpPr>
        <p:spPr>
          <a:xfrm>
            <a:off x="10313110" y="4395059"/>
            <a:ext cx="370257" cy="36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TextBox 95"/>
          <p:cNvSpPr txBox="1"/>
          <p:nvPr/>
        </p:nvSpPr>
        <p:spPr>
          <a:xfrm>
            <a:off x="10236483" y="4418974"/>
            <a:ext cx="56068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VM5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97" name="Oval 96"/>
          <p:cNvSpPr/>
          <p:nvPr/>
        </p:nvSpPr>
        <p:spPr>
          <a:xfrm>
            <a:off x="10701936" y="4393072"/>
            <a:ext cx="370257" cy="36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10625309" y="4416987"/>
            <a:ext cx="56068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VM6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8756079" y="4779622"/>
            <a:ext cx="370257" cy="36238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/>
          <p:cNvSpPr txBox="1"/>
          <p:nvPr/>
        </p:nvSpPr>
        <p:spPr>
          <a:xfrm>
            <a:off x="8733636" y="4814547"/>
            <a:ext cx="44028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err="1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Vol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6769004" y="3387040"/>
            <a:ext cx="370257" cy="36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/>
          <p:cNvSpPr txBox="1"/>
          <p:nvPr/>
        </p:nvSpPr>
        <p:spPr>
          <a:xfrm>
            <a:off x="6692377" y="3410955"/>
            <a:ext cx="56068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VM4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802877" y="1640270"/>
            <a:ext cx="2762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VF Module (Heat Template)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48477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65" grpId="0" animBg="1"/>
      <p:bldP spid="66" grpId="0" animBg="1"/>
      <p:bldP spid="67" grpId="0"/>
      <p:bldP spid="68" grpId="0"/>
      <p:bldP spid="69" grpId="0"/>
      <p:bldP spid="88" grpId="0" animBg="1"/>
      <p:bldP spid="89" grpId="0" animBg="1"/>
      <p:bldP spid="90" grpId="0"/>
      <p:bldP spid="91" grpId="0" animBg="1"/>
      <p:bldP spid="92" grpId="0"/>
      <p:bldP spid="93" grpId="0" animBg="1"/>
      <p:bldP spid="94" grpId="0"/>
      <p:bldP spid="95" grpId="0" animBg="1"/>
      <p:bldP spid="96" grpId="0"/>
      <p:bldP spid="97" grpId="0" animBg="1"/>
      <p:bldP spid="98" grpId="0"/>
      <p:bldP spid="99" grpId="0" animBg="1"/>
      <p:bldP spid="100" grpId="0"/>
      <p:bldP spid="102" grpId="0" animBg="1"/>
      <p:bldP spid="10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VNF </a:t>
            </a:r>
            <a:r>
              <a:rPr lang="en-US" dirty="0"/>
              <a:t>Placement </a:t>
            </a:r>
            <a:r>
              <a:rPr lang="en-US" dirty="0" smtClean="0"/>
              <a:t>Use Case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8136" y="1119632"/>
            <a:ext cx="112405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real VNF placement </a:t>
            </a:r>
            <a:r>
              <a:rPr lang="en-US" sz="2800" dirty="0" smtClean="0"/>
              <a:t>requirement (5G Mobility VNF):</a:t>
            </a:r>
            <a:endParaRPr lang="en-US" sz="2800" dirty="0" smtClean="0"/>
          </a:p>
          <a:p>
            <a:r>
              <a:rPr lang="en-US" sz="2400" dirty="0" smtClean="0"/>
              <a:t>Checking capacity and then placing VNF instances</a:t>
            </a:r>
            <a:r>
              <a:rPr lang="en-US" sz="2400" dirty="0" smtClean="0"/>
              <a:t>, each of which consists of 3 VMs, </a:t>
            </a:r>
          </a:p>
          <a:p>
            <a:r>
              <a:rPr lang="en-US" sz="2400" dirty="0" smtClean="0"/>
              <a:t>in a way of </a:t>
            </a:r>
            <a:r>
              <a:rPr lang="en-US" sz="2400" dirty="0" smtClean="0"/>
              <a:t>anti-affinity (across AZs or compute hosts) </a:t>
            </a:r>
            <a:r>
              <a:rPr lang="en-US" sz="2400" dirty="0" smtClean="0"/>
              <a:t>among </a:t>
            </a:r>
            <a:r>
              <a:rPr lang="en-US" sz="2400" dirty="0" smtClean="0"/>
              <a:t>VNF instances but affinity (within an AZ or a compute host) </a:t>
            </a:r>
            <a:r>
              <a:rPr lang="en-US" sz="2400" dirty="0" smtClean="0"/>
              <a:t>among 3 VMs of each </a:t>
            </a:r>
            <a:r>
              <a:rPr lang="en-US" sz="2400" dirty="0" smtClean="0"/>
              <a:t>VNF instance</a:t>
            </a:r>
            <a:endParaRPr lang="en-US" sz="2400" dirty="0"/>
          </a:p>
        </p:txBody>
      </p:sp>
      <p:sp>
        <p:nvSpPr>
          <p:cNvPr id="6" name="Oval 5"/>
          <p:cNvSpPr/>
          <p:nvPr/>
        </p:nvSpPr>
        <p:spPr>
          <a:xfrm>
            <a:off x="3543201" y="3052339"/>
            <a:ext cx="370257" cy="36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66574" y="3076254"/>
            <a:ext cx="4427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3423543" y="2733787"/>
            <a:ext cx="622876" cy="3118373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293346" y="3052339"/>
            <a:ext cx="370257" cy="36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216719" y="3076254"/>
            <a:ext cx="4427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6927361" y="3052339"/>
            <a:ext cx="370257" cy="36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850734" y="3076254"/>
            <a:ext cx="4427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2780723" y="2899469"/>
            <a:ext cx="4753956" cy="646837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534678" y="3037782"/>
            <a:ext cx="865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accent1"/>
                </a:solidFill>
              </a:rPr>
              <a:t>Affinity</a:t>
            </a:r>
            <a:endParaRPr lang="en-US" dirty="0" smtClean="0">
              <a:solidFill>
                <a:schemeClr val="accent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3543201" y="4015439"/>
            <a:ext cx="370257" cy="36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466574" y="4039354"/>
            <a:ext cx="4427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5293346" y="4015439"/>
            <a:ext cx="370257" cy="36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5216719" y="4039354"/>
            <a:ext cx="4427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6927361" y="4015439"/>
            <a:ext cx="370257" cy="36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6850734" y="4039354"/>
            <a:ext cx="4427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34678" y="4000882"/>
            <a:ext cx="865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accent1"/>
                </a:solidFill>
              </a:rPr>
              <a:t>Affinity</a:t>
            </a:r>
            <a:endParaRPr lang="en-US" dirty="0" smtClean="0">
              <a:solidFill>
                <a:schemeClr val="accent1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3543201" y="4982875"/>
            <a:ext cx="370257" cy="36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3466574" y="5006790"/>
            <a:ext cx="4427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5293346" y="4982875"/>
            <a:ext cx="370257" cy="36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5216719" y="5006790"/>
            <a:ext cx="4427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6927361" y="4982875"/>
            <a:ext cx="370257" cy="36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6850734" y="5006790"/>
            <a:ext cx="4427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i="1" dirty="0" smtClean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rPr>
              <a:t>VM</a:t>
            </a:r>
            <a:endParaRPr lang="en-US" sz="1300" b="1" i="1" baseline="-25000" dirty="0">
              <a:solidFill>
                <a:schemeClr val="bg1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534678" y="4968318"/>
            <a:ext cx="865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accent1"/>
                </a:solidFill>
              </a:rPr>
              <a:t>Affinity</a:t>
            </a:r>
            <a:endParaRPr lang="en-US" dirty="0" smtClean="0">
              <a:solidFill>
                <a:schemeClr val="accent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080780" y="5864646"/>
            <a:ext cx="1295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Anti-affinity</a:t>
            </a:r>
            <a:endParaRPr lang="en-US" dirty="0" smtClean="0"/>
          </a:p>
        </p:txBody>
      </p:sp>
      <p:sp>
        <p:nvSpPr>
          <p:cNvPr id="48" name="Oval 47"/>
          <p:cNvSpPr/>
          <p:nvPr/>
        </p:nvSpPr>
        <p:spPr>
          <a:xfrm>
            <a:off x="5174175" y="2733787"/>
            <a:ext cx="622876" cy="3118373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4831412" y="5864646"/>
            <a:ext cx="1295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Anti-affinity</a:t>
            </a:r>
            <a:endParaRPr lang="en-US" dirty="0" smtClean="0"/>
          </a:p>
        </p:txBody>
      </p:sp>
      <p:sp>
        <p:nvSpPr>
          <p:cNvPr id="50" name="Oval 49"/>
          <p:cNvSpPr/>
          <p:nvPr/>
        </p:nvSpPr>
        <p:spPr>
          <a:xfrm>
            <a:off x="6824273" y="2733787"/>
            <a:ext cx="622876" cy="3118373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6481510" y="5864646"/>
            <a:ext cx="1295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Anti-affinity</a:t>
            </a:r>
            <a:endParaRPr lang="en-US" dirty="0" smtClean="0"/>
          </a:p>
        </p:txBody>
      </p:sp>
      <p:sp>
        <p:nvSpPr>
          <p:cNvPr id="52" name="Oval 51"/>
          <p:cNvSpPr/>
          <p:nvPr/>
        </p:nvSpPr>
        <p:spPr>
          <a:xfrm>
            <a:off x="2780723" y="3873214"/>
            <a:ext cx="4753956" cy="646837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2780723" y="4829565"/>
            <a:ext cx="4743610" cy="646837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2014165" y="3004254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VNF-1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2039174" y="3990086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VNF-2</a:t>
            </a:r>
            <a:endParaRPr lang="en-US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2038223" y="4986209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VNF-3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1377617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743" y="3023563"/>
            <a:ext cx="1693427" cy="140016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a Placement </a:t>
            </a:r>
            <a:r>
              <a:rPr lang="en-US" dirty="0" smtClean="0"/>
              <a:t>Decision</a:t>
            </a:r>
            <a:r>
              <a:rPr lang="en-US" dirty="0" smtClean="0"/>
              <a:t> </a:t>
            </a:r>
            <a:r>
              <a:rPr lang="en-US" dirty="0" smtClean="0"/>
              <a:t>in ONAP?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Consistently deal with different underlying </a:t>
            </a:r>
            <a:r>
              <a:rPr lang="en-US" smtClean="0"/>
              <a:t>clouds </a:t>
            </a:r>
            <a:r>
              <a:rPr lang="en-US" smtClean="0"/>
              <a:t>with </a:t>
            </a:r>
            <a:r>
              <a:rPr lang="en-US" dirty="0" smtClean="0"/>
              <a:t>high-level policies/requirements</a:t>
            </a:r>
          </a:p>
          <a:p>
            <a:pPr lvl="1"/>
            <a:r>
              <a:rPr lang="en-US" dirty="0" smtClean="0"/>
              <a:t>private, public, or hybrid clouds</a:t>
            </a:r>
          </a:p>
          <a:p>
            <a:pPr lvl="1"/>
            <a:r>
              <a:rPr lang="en-US" dirty="0" smtClean="0"/>
              <a:t>different platforms such as OpenStack, variant of OpenStack, Kubernetes, etc.</a:t>
            </a:r>
          </a:p>
          <a:p>
            <a:r>
              <a:rPr lang="en-US" dirty="0" smtClean="0"/>
              <a:t>Smoothly combining Placement with </a:t>
            </a:r>
            <a:r>
              <a:rPr lang="en-US" dirty="0" smtClean="0"/>
              <a:t>Homing decision</a:t>
            </a:r>
            <a:endParaRPr lang="en-US" dirty="0" smtClean="0"/>
          </a:p>
        </p:txBody>
      </p:sp>
      <p:pic>
        <p:nvPicPr>
          <p:cNvPr id="5" name="Picture 3" descr="http://t1.gstatic.com/images?q=tbn:ANd9GcT46kGXYAF1GG7e8tfigfmtaCwu_uirnkCGjMRl2hDHi1t-egmn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4406" y="3460653"/>
            <a:ext cx="835057" cy="671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5222" y="3308787"/>
            <a:ext cx="1982110" cy="11149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5222" y="4668431"/>
            <a:ext cx="1647719" cy="10323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24406" y="5633670"/>
            <a:ext cx="1625542" cy="7780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86427" y="4535513"/>
            <a:ext cx="1073036" cy="90955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11589" y="3819665"/>
            <a:ext cx="2203024" cy="2203024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Placement </a:t>
            </a:r>
            <a:r>
              <a:rPr lang="en-US" dirty="0" smtClean="0"/>
              <a:t>Decision Functions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connect </a:t>
            </a:r>
            <a:r>
              <a:rPr lang="en-US" dirty="0" smtClean="0"/>
              <a:t>high-level VNF placement requests </a:t>
            </a:r>
            <a:r>
              <a:rPr lang="en-US" dirty="0"/>
              <a:t>into underlying </a:t>
            </a:r>
            <a:r>
              <a:rPr lang="en-US" dirty="0" smtClean="0"/>
              <a:t>cloud </a:t>
            </a:r>
            <a:r>
              <a:rPr lang="en-US" dirty="0" smtClean="0"/>
              <a:t>resources</a:t>
            </a:r>
            <a:endParaRPr lang="is-I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Providing precise capacity/quota check (and reservation capability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/>
              <a:t>Meeting </a:t>
            </a:r>
            <a:r>
              <a:rPr lang="en-US" dirty="0" smtClean="0"/>
              <a:t>placement requirements/policies (Affinity, Anti-affinity, Exclusivity)</a:t>
            </a:r>
            <a:endParaRPr lang="en-US" dirty="0"/>
          </a:p>
          <a:p>
            <a:pPr lvl="1"/>
            <a:r>
              <a:rPr lang="en-US" dirty="0"/>
              <a:t>Constraints </a:t>
            </a:r>
            <a:r>
              <a:rPr lang="en-US" dirty="0" smtClean="0"/>
              <a:t>Solving</a:t>
            </a:r>
            <a:endParaRPr lang="en-US" dirty="0" smtClean="0"/>
          </a:p>
          <a:p>
            <a:r>
              <a:rPr lang="en-US" dirty="0" smtClean="0"/>
              <a:t>Translating </a:t>
            </a:r>
            <a:r>
              <a:rPr lang="en-US" dirty="0" smtClean="0"/>
              <a:t>universal requirement specification into native cloud specification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.g., </a:t>
            </a:r>
            <a:r>
              <a:rPr lang="en-US" dirty="0" smtClean="0"/>
              <a:t>Affinity and </a:t>
            </a:r>
            <a:r>
              <a:rPr lang="en-US" dirty="0" smtClean="0"/>
              <a:t>Anti-affinity</a:t>
            </a:r>
            <a:r>
              <a:rPr lang="en-US" dirty="0" smtClean="0"/>
              <a:t> </a:t>
            </a:r>
            <a:r>
              <a:rPr lang="en-US" dirty="0" smtClean="0"/>
              <a:t>-&gt; Azure: Fault-Domain, AWS: </a:t>
            </a:r>
            <a:r>
              <a:rPr lang="en-US" dirty="0" smtClean="0"/>
              <a:t>Placement-Group 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.g., </a:t>
            </a:r>
            <a:r>
              <a:rPr lang="en-US" dirty="0" smtClean="0"/>
              <a:t>Exclusivity </a:t>
            </a:r>
            <a:r>
              <a:rPr lang="en-US" dirty="0" smtClean="0"/>
              <a:t>-&gt; Azure: Isolated VM, AWS: Dedicated Host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36973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Homing </a:t>
            </a:r>
            <a:r>
              <a:rPr lang="en-US" dirty="0" smtClean="0"/>
              <a:t>&amp; Placement Flow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059834" y="1371833"/>
            <a:ext cx="914400" cy="3792490"/>
          </a:xfrm>
          <a:prstGeom prst="roundRect">
            <a:avLst>
              <a:gd name="adj" fmla="val 773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085618" y="1371833"/>
            <a:ext cx="2232298" cy="1014456"/>
          </a:xfrm>
          <a:prstGeom prst="roundRect">
            <a:avLst>
              <a:gd name="adj" fmla="val 7738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249512" y="3058093"/>
            <a:ext cx="1901025" cy="693553"/>
          </a:xfrm>
          <a:prstGeom prst="roundRect">
            <a:avLst>
              <a:gd name="adj" fmla="val 773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3127313" y="4251338"/>
            <a:ext cx="980076" cy="735092"/>
          </a:xfrm>
          <a:prstGeom prst="roundRect">
            <a:avLst>
              <a:gd name="adj" fmla="val 773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6490765" y="1384265"/>
            <a:ext cx="1892118" cy="493305"/>
          </a:xfrm>
          <a:prstGeom prst="roundRect">
            <a:avLst>
              <a:gd name="adj" fmla="val 773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6490765" y="2008243"/>
            <a:ext cx="1892118" cy="519567"/>
          </a:xfrm>
          <a:prstGeom prst="roundRect">
            <a:avLst>
              <a:gd name="adj" fmla="val 773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295659" y="306600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SO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162969" y="1462959"/>
            <a:ext cx="20324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OOF/</a:t>
            </a:r>
            <a:r>
              <a:rPr lang="en-US" dirty="0" err="1" smtClean="0"/>
              <a:t>HAS+</a:t>
            </a:r>
            <a:r>
              <a:rPr lang="en-US" b="1" dirty="0" err="1" smtClean="0"/>
              <a:t>Valet</a:t>
            </a:r>
            <a:endParaRPr lang="en-US" b="1" dirty="0" smtClean="0"/>
          </a:p>
          <a:p>
            <a:r>
              <a:rPr lang="en-US" dirty="0" smtClean="0"/>
              <a:t>For </a:t>
            </a:r>
            <a:r>
              <a:rPr lang="en-US" dirty="0" smtClean="0"/>
              <a:t>Homing &amp;</a:t>
            </a:r>
          </a:p>
          <a:p>
            <a:r>
              <a:rPr lang="en-US" b="1" dirty="0" smtClean="0"/>
              <a:t>Placement decision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581333" y="3224389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MultiCloud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154280" y="4334853"/>
            <a:ext cx="966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OpenStack</a:t>
            </a:r>
          </a:p>
          <a:p>
            <a:r>
              <a:rPr lang="en-US" sz="1400" dirty="0" err="1" smtClean="0"/>
              <a:t>PlugIn</a:t>
            </a:r>
            <a:endParaRPr lang="en-US" sz="14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073" y="5209278"/>
            <a:ext cx="1497652" cy="1210637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="" id="{9C6DB60B-5BA4-ED48-B72E-912E4188EA1A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1989096" y="1879061"/>
            <a:ext cx="1096522" cy="4393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="" id="{9C6DB60B-5BA4-ED48-B72E-912E4188EA1A}"/>
              </a:ext>
            </a:extLst>
          </p:cNvPr>
          <p:cNvCxnSpPr>
            <a:cxnSpLocks/>
          </p:cNvCxnSpPr>
          <p:nvPr/>
        </p:nvCxnSpPr>
        <p:spPr>
          <a:xfrm flipV="1">
            <a:off x="5317916" y="1891225"/>
            <a:ext cx="1072944" cy="14848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6361043" y="1268325"/>
            <a:ext cx="2174240" cy="202347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6497613" y="2658483"/>
            <a:ext cx="1892118" cy="519567"/>
          </a:xfrm>
          <a:prstGeom prst="roundRect">
            <a:avLst>
              <a:gd name="adj" fmla="val 773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7072686" y="1440361"/>
            <a:ext cx="728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Policy</a:t>
            </a:r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7072686" y="2090005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A&amp;AI</a:t>
            </a:r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7052648" y="2725138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SDNC</a:t>
            </a:r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="" id="{9C6DB60B-5BA4-ED48-B72E-912E4188EA1A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1974234" y="3404870"/>
            <a:ext cx="1275278" cy="30469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="" id="{9C6DB60B-5BA4-ED48-B72E-912E4188EA1A}"/>
              </a:ext>
            </a:extLst>
          </p:cNvPr>
          <p:cNvCxnSpPr>
            <a:cxnSpLocks/>
          </p:cNvCxnSpPr>
          <p:nvPr/>
        </p:nvCxnSpPr>
        <p:spPr>
          <a:xfrm flipV="1">
            <a:off x="3417980" y="4986430"/>
            <a:ext cx="1" cy="445661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="" id="{9C6DB60B-5BA4-ED48-B72E-912E4188EA1A}"/>
              </a:ext>
            </a:extLst>
          </p:cNvPr>
          <p:cNvCxnSpPr>
            <a:cxnSpLocks/>
          </p:cNvCxnSpPr>
          <p:nvPr/>
        </p:nvCxnSpPr>
        <p:spPr>
          <a:xfrm flipH="1" flipV="1">
            <a:off x="3760960" y="3739575"/>
            <a:ext cx="4473" cy="482163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="" id="{9C6DB60B-5BA4-ED48-B72E-912E4188EA1A}"/>
              </a:ext>
            </a:extLst>
          </p:cNvPr>
          <p:cNvCxnSpPr>
            <a:cxnSpLocks/>
          </p:cNvCxnSpPr>
          <p:nvPr/>
        </p:nvCxnSpPr>
        <p:spPr>
          <a:xfrm flipH="1">
            <a:off x="8137311" y="4733848"/>
            <a:ext cx="1081568" cy="0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="" id="{9C6DB60B-5BA4-ED48-B72E-912E4188EA1A}"/>
              </a:ext>
            </a:extLst>
          </p:cNvPr>
          <p:cNvCxnSpPr>
            <a:cxnSpLocks/>
          </p:cNvCxnSpPr>
          <p:nvPr/>
        </p:nvCxnSpPr>
        <p:spPr>
          <a:xfrm flipH="1">
            <a:off x="8137311" y="5427891"/>
            <a:ext cx="1081568" cy="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664909" y="4784296"/>
            <a:ext cx="2700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Homing </a:t>
            </a:r>
            <a:r>
              <a:rPr lang="en-US" dirty="0" smtClean="0"/>
              <a:t>or Capacity check</a:t>
            </a:r>
            <a:endParaRPr lang="en-US" dirty="0" smtClean="0"/>
          </a:p>
        </p:txBody>
      </p:sp>
      <p:sp>
        <p:nvSpPr>
          <p:cNvPr id="54" name="TextBox 53"/>
          <p:cNvSpPr txBox="1"/>
          <p:nvPr/>
        </p:nvSpPr>
        <p:spPr>
          <a:xfrm>
            <a:off x="7664909" y="5432091"/>
            <a:ext cx="2851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Placement of VF module</a:t>
            </a:r>
            <a:endParaRPr lang="en-US" dirty="0"/>
          </a:p>
        </p:txBody>
      </p:sp>
      <p:sp>
        <p:nvSpPr>
          <p:cNvPr id="38" name="Rounded Rectangle 37"/>
          <p:cNvSpPr/>
          <p:nvPr/>
        </p:nvSpPr>
        <p:spPr>
          <a:xfrm>
            <a:off x="4512727" y="4251338"/>
            <a:ext cx="980076" cy="735092"/>
          </a:xfrm>
          <a:prstGeom prst="roundRect">
            <a:avLst>
              <a:gd name="adj" fmla="val 773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4641700" y="4337384"/>
            <a:ext cx="63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Azure</a:t>
            </a:r>
          </a:p>
          <a:p>
            <a:r>
              <a:rPr lang="en-US" sz="1400" dirty="0" err="1" smtClean="0"/>
              <a:t>PlugIn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5633248" y="4088632"/>
            <a:ext cx="5742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4400" dirty="0" smtClean="0"/>
              <a:t>…</a:t>
            </a:r>
            <a:endParaRPr lang="en-US" sz="4400" dirty="0"/>
          </a:p>
        </p:txBody>
      </p:sp>
      <p:sp>
        <p:nvSpPr>
          <p:cNvPr id="46" name="Rectangle 45"/>
          <p:cNvSpPr/>
          <p:nvPr/>
        </p:nvSpPr>
        <p:spPr>
          <a:xfrm>
            <a:off x="3040845" y="4197308"/>
            <a:ext cx="3320198" cy="9022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="" id="{9C6DB60B-5BA4-ED48-B72E-912E4188EA1A}"/>
              </a:ext>
            </a:extLst>
          </p:cNvPr>
          <p:cNvCxnSpPr>
            <a:cxnSpLocks/>
            <a:stCxn id="7" idx="0"/>
            <a:endCxn id="6" idx="2"/>
          </p:cNvCxnSpPr>
          <p:nvPr/>
        </p:nvCxnSpPr>
        <p:spPr>
          <a:xfrm flipV="1">
            <a:off x="4200025" y="2386289"/>
            <a:ext cx="1742" cy="671804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="" id="{9C6DB60B-5BA4-ED48-B72E-912E4188EA1A}"/>
              </a:ext>
            </a:extLst>
          </p:cNvPr>
          <p:cNvCxnSpPr>
            <a:cxnSpLocks/>
          </p:cNvCxnSpPr>
          <p:nvPr/>
        </p:nvCxnSpPr>
        <p:spPr>
          <a:xfrm flipV="1">
            <a:off x="4632525" y="3721124"/>
            <a:ext cx="10280" cy="495524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="" id="{9C6DB60B-5BA4-ED48-B72E-912E4188EA1A}"/>
              </a:ext>
            </a:extLst>
          </p:cNvPr>
          <p:cNvCxnSpPr>
            <a:cxnSpLocks/>
          </p:cNvCxnSpPr>
          <p:nvPr/>
        </p:nvCxnSpPr>
        <p:spPr>
          <a:xfrm flipH="1" flipV="1">
            <a:off x="3875104" y="4986431"/>
            <a:ext cx="5696" cy="445660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1" name="Picture 8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922" y="5209278"/>
            <a:ext cx="1497652" cy="1210637"/>
          </a:xfrm>
          <a:prstGeom prst="rect">
            <a:avLst/>
          </a:prstGeom>
        </p:spPr>
      </p:pic>
      <p:cxnSp>
        <p:nvCxnSpPr>
          <p:cNvPr id="82" name="Straight Arrow Connector 81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="" id="{9C6DB60B-5BA4-ED48-B72E-912E4188EA1A}"/>
              </a:ext>
            </a:extLst>
          </p:cNvPr>
          <p:cNvCxnSpPr>
            <a:cxnSpLocks/>
          </p:cNvCxnSpPr>
          <p:nvPr/>
        </p:nvCxnSpPr>
        <p:spPr>
          <a:xfrm flipV="1">
            <a:off x="4814418" y="4991515"/>
            <a:ext cx="1" cy="445661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="" id="{9C6DB60B-5BA4-ED48-B72E-912E4188EA1A}"/>
              </a:ext>
            </a:extLst>
          </p:cNvPr>
          <p:cNvCxnSpPr>
            <a:cxnSpLocks/>
          </p:cNvCxnSpPr>
          <p:nvPr/>
        </p:nvCxnSpPr>
        <p:spPr>
          <a:xfrm flipH="1" flipV="1">
            <a:off x="5271542" y="4991516"/>
            <a:ext cx="5696" cy="445660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756608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3746</TotalTime>
  <Words>533</Words>
  <Application>Microsoft Macintosh PowerPoint</Application>
  <PresentationFormat>Widescreen</PresentationFormat>
  <Paragraphs>130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.AppleSystemUIFont</vt:lpstr>
      <vt:lpstr>Calibri</vt:lpstr>
      <vt:lpstr>Times</vt:lpstr>
      <vt:lpstr>Arial</vt:lpstr>
      <vt:lpstr>Office Theme</vt:lpstr>
      <vt:lpstr>VNF Placement Decision in ONAP</vt:lpstr>
      <vt:lpstr>What is the Placement Decision?</vt:lpstr>
      <vt:lpstr>VNFs Placement Requirements</vt:lpstr>
      <vt:lpstr>VNFs Placement Requirements</vt:lpstr>
      <vt:lpstr>A VNF Placement Use Case</vt:lpstr>
      <vt:lpstr>Why a Placement Decision in ONAP?</vt:lpstr>
      <vt:lpstr>Placement Decision Functions</vt:lpstr>
      <vt:lpstr>A Homing &amp; Placement Flow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Microsoft Office User</cp:lastModifiedBy>
  <cp:revision>292</cp:revision>
  <dcterms:created xsi:type="dcterms:W3CDTF">2018-06-11T14:14:27Z</dcterms:created>
  <dcterms:modified xsi:type="dcterms:W3CDTF">2018-11-16T19:13:11Z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(3)W3UiEnwBsCi38oTKKDqVQjtUUttwXItSFHX0XT4hGwX0aeN38YCkH1Gfk76WIMN3bTeBJaUV
6yakZkm7Kv+WxsYNlPgbvMpkzA3bJHJAP8L8cteF8pHromaSqZDwHcLNMnUEGI0P9jqKsN3z
7ffp4zqp2cAp0MNfoU+Vhp/z1EiLC1DaSYwp142rzOeub/OvGgp8ddGmEnulSnwwDpTZkr0Q
irFcYnO+GYFolndZYq</vt:lpwstr>
  </property>
  <property fmtid="{D5CDD505-2E9C-101B-9397-08002B2CF9AE}" pid="3" name="_2015_ms_pID_7253431">
    <vt:lpwstr>7jttbE+hKr+8r28OubV/RVjD0Qt7jsKiQ6NX7vusB1vqfOFziRJp51
z31bYiZdAvXMBA6+7wJCrbzPPuhKJqpmBHmoFvb8pSVIf+gsG77bZGlVH5F8wfBJJkkfKvu1
JuXA+y26D5GQ2zYM6qb3FsKmUT5wa4NiO1M0VLqmoLnjuhFs1gP00GLJ1oGh9PR8HBgBr/Bz
BGA4c96sgwixNKlSlo7oxUzTS5aUkyYLj+62</vt:lpwstr>
  </property>
  <property fmtid="{D5CDD505-2E9C-101B-9397-08002B2CF9AE}" pid="4" name="_2015_ms_pID_7253432">
    <vt:lpwstr>pQ==</vt:lpwstr>
  </property>
</Properties>
</file>