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5"/>
  </p:notesMasterIdLst>
  <p:sldIdLst>
    <p:sldId id="256" r:id="rId2"/>
    <p:sldId id="257" r:id="rId3"/>
    <p:sldId id="271" r:id="rId4"/>
    <p:sldId id="268" r:id="rId5"/>
    <p:sldId id="265" r:id="rId6"/>
    <p:sldId id="266" r:id="rId7"/>
    <p:sldId id="264" r:id="rId8"/>
    <p:sldId id="267" r:id="rId9"/>
    <p:sldId id="258" r:id="rId10"/>
    <p:sldId id="262" r:id="rId11"/>
    <p:sldId id="263" r:id="rId12"/>
    <p:sldId id="269" r:id="rId13"/>
    <p:sldId id="270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F8D"/>
    <a:srgbClr val="009893"/>
    <a:srgbClr val="BCE4FC"/>
    <a:srgbClr val="B9F0FF"/>
    <a:srgbClr val="DBF9E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0505E3EF-67EA-436B-97B2-0124C06EBD24}" styleName="Medium Style 4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16D9F66E-5EB9-4882-86FB-DCBF35E3C3E4}" styleName="Medium Style 4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8612" autoAdjust="0"/>
    <p:restoredTop sz="77037"/>
  </p:normalViewPr>
  <p:slideViewPr>
    <p:cSldViewPr snapToGrid="0" snapToObjects="1">
      <p:cViewPr varScale="1">
        <p:scale>
          <a:sx n="127" d="100"/>
          <a:sy n="127" d="100"/>
        </p:scale>
        <p:origin x="392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707B98-E963-C74F-848A-16ED563603C7}" type="datetimeFigureOut">
              <a:rPr lang="en-US" smtClean="0"/>
              <a:t>3/4/19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08789E-1FC9-CE4B-B453-2AA144D753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99120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898" y="-9138"/>
            <a:ext cx="12198370" cy="6867137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-26898" y="-9137"/>
            <a:ext cx="12208243" cy="18648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366522" y="2823498"/>
            <a:ext cx="11332718" cy="151482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366522" y="4554181"/>
            <a:ext cx="4008788" cy="53418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522" y="499222"/>
            <a:ext cx="3748642" cy="780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7279208"/>
      </p:ext>
    </p:extLst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-1"/>
            <a:ext cx="12192000" cy="954741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314325" y="1138238"/>
            <a:ext cx="11506200" cy="51704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732658620"/>
      </p:ext>
    </p:extLst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11480" y="1301190"/>
            <a:ext cx="560832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301190"/>
            <a:ext cx="567436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le 1"/>
          <p:cNvSpPr txBox="1">
            <a:spLocks/>
          </p:cNvSpPr>
          <p:nvPr userDrawn="1"/>
        </p:nvSpPr>
        <p:spPr>
          <a:xfrm>
            <a:off x="411480" y="189286"/>
            <a:ext cx="10922149" cy="58961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0" i="0" dirty="0">
                <a:latin typeface="Arial" panose="020B0604020202020204" pitchFamily="34" charset="0"/>
                <a:cs typeface="Arial" panose="020B0604020202020204" pitchFamily="34" charset="0"/>
              </a:rPr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377184672"/>
      </p:ext>
    </p:extLst>
  </p:cSld>
  <p:clrMapOvr>
    <a:masterClrMapping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4" y="-9138"/>
            <a:ext cx="12198370" cy="6867137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>
          <a:xfrm>
            <a:off x="-2" y="1062318"/>
            <a:ext cx="5495774" cy="150495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</a:t>
            </a: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300" y="1423410"/>
            <a:ext cx="3810368" cy="793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0477553"/>
      </p:ext>
    </p:extLst>
  </p:cSld>
  <p:clrMapOvr>
    <a:masterClrMapping/>
  </p:clrMapOvr>
  <p:transition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em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-20171" y="0"/>
            <a:ext cx="12192000" cy="968188"/>
          </a:xfrm>
          <a:prstGeom prst="rect">
            <a:avLst/>
          </a:prstGeom>
          <a:blipFill>
            <a:blip r:embed="rId6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 userDrawn="1"/>
        </p:nvSpPr>
        <p:spPr>
          <a:xfrm>
            <a:off x="1" y="6479195"/>
            <a:ext cx="12212170" cy="39629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 </a:t>
            </a:r>
          </a:p>
        </p:txBody>
      </p:sp>
      <p:sp>
        <p:nvSpPr>
          <p:cNvPr id="19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1638997" cy="365125"/>
          </a:xfrm>
          <a:prstGeom prst="rect">
            <a:avLst/>
          </a:prstGeom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2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7522" y="6521843"/>
            <a:ext cx="1494864" cy="31131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4961" y="1300480"/>
            <a:ext cx="11506200" cy="48764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10" name="Shape 72"/>
          <p:cNvPicPr preferRelativeResize="0"/>
          <p:nvPr userDrawn="1"/>
        </p:nvPicPr>
        <p:blipFill rotWithShape="1">
          <a:blip r:embed="rId8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4961" y="6604615"/>
            <a:ext cx="2595599" cy="154799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2062480" y="6521843"/>
            <a:ext cx="734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3805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4" r:id="rId4"/>
  </p:sldLayoutIdLst>
  <p:transition>
    <p:wipe dir="r"/>
  </p:transition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0" i="0" kern="1200">
          <a:solidFill>
            <a:schemeClr val="bg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charset="0"/>
        <a:buChar char="•"/>
        <a:defRPr sz="2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.AppleSystemUIFont" charset="-120"/>
        <a:buChar char="-"/>
        <a:defRPr sz="24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20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tif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tif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tif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wiki.onap.org/display/DW/CMSO+API+v1_v2" TargetMode="External"/><Relationship Id="rId2" Type="http://schemas.openxmlformats.org/officeDocument/2006/relationships/hyperlink" Target="https://wiki.onap.org/pages/viewpage.action?pageId=25435066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iki.onap.org/display/DW/FGPS+Dependencies+and+APIs" TargetMode="External"/><Relationship Id="rId5" Type="http://schemas.openxmlformats.org/officeDocument/2006/relationships/hyperlink" Target="https://wiki.onap.org/display/DW/Route+Optimization" TargetMode="External"/><Relationship Id="rId4" Type="http://schemas.openxmlformats.org/officeDocument/2006/relationships/hyperlink" Target="https://wiki.onap.org/display/DW/PCI+Optimization+API" TargetMode="Externa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s://bestpractices.coreinfrastructure.org/projects/1720/badge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6000" dirty="0"/>
              <a:t>OOF Architecture Review (R4)</a:t>
            </a:r>
            <a:endParaRPr lang="en-US" dirty="0"/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>
          <a:xfrm>
            <a:off x="3650799" y="4636270"/>
            <a:ext cx="4548983" cy="1098608"/>
          </a:xfrm>
        </p:spPr>
        <p:txBody>
          <a:bodyPr>
            <a:normAutofit/>
          </a:bodyPr>
          <a:lstStyle>
            <a:lvl1pPr marL="0" indent="0" algn="l">
              <a:buNone/>
              <a:defRPr sz="1800" b="0" i="0">
                <a:solidFill>
                  <a:schemeClr val="bg1"/>
                </a:solidFill>
                <a:latin typeface="+mn-lt"/>
                <a:cs typeface="Helvetica Neue Ligh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algn="ctr"/>
            <a:r>
              <a:rPr lang="en-US" dirty="0"/>
              <a:t>Date Mar 5, 2019</a:t>
            </a:r>
          </a:p>
          <a:p>
            <a:pPr algn="ctr"/>
            <a:r>
              <a:rPr lang="en-US" dirty="0"/>
              <a:t>Shankaranarayanan Puzhavakath Narayanan</a:t>
            </a:r>
          </a:p>
        </p:txBody>
      </p:sp>
    </p:spTree>
    <p:extLst>
      <p:ext uri="{BB962C8B-B14F-4D97-AF65-F5344CB8AC3E}">
        <p14:creationId xmlns:p14="http://schemas.microsoft.com/office/powerpoint/2010/main" val="1808266298"/>
      </p:ext>
    </p:extLst>
  </p:cSld>
  <p:clrMapOvr>
    <a:masterClrMapping/>
  </p:clrMapOvr>
  <p:transition>
    <p:wipe dir="r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784B0D4-4AE6-D746-8ACB-3649E0C8EEB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BE4D876-C517-9148-912F-3545D210B4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OSDF Architecture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723FFAD-35F4-1F4A-A2E5-3FE88F034AC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47522" y="1117268"/>
            <a:ext cx="7758872" cy="48987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1814403"/>
      </p:ext>
    </p:extLst>
  </p:cSld>
  <p:clrMapOvr>
    <a:masterClrMapping/>
  </p:clrMapOvr>
  <p:transition>
    <p:wipe dir="r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09655BB-6274-A146-B102-5BE14515195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5FF43DE-20AC-D94E-8B11-3F8575B0A6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HAS Architecture</a:t>
            </a:r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F6686917-8A98-3C46-98B0-DB536B2F0AB3}"/>
              </a:ext>
            </a:extLst>
          </p:cNvPr>
          <p:cNvCxnSpPr>
            <a:cxnSpLocks/>
            <a:stCxn id="10" idx="3"/>
            <a:endCxn id="62" idx="2"/>
          </p:cNvCxnSpPr>
          <p:nvPr/>
        </p:nvCxnSpPr>
        <p:spPr>
          <a:xfrm flipV="1">
            <a:off x="7579108" y="4050381"/>
            <a:ext cx="3247939" cy="2132829"/>
          </a:xfrm>
          <a:prstGeom prst="straightConnector1">
            <a:avLst/>
          </a:prstGeom>
          <a:ln w="38100" cmpd="sng">
            <a:solidFill>
              <a:schemeClr val="tx2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Rectangle 6">
            <a:extLst>
              <a:ext uri="{FF2B5EF4-FFF2-40B4-BE49-F238E27FC236}">
                <a16:creationId xmlns:a16="http://schemas.microsoft.com/office/drawing/2014/main" id="{30EA80D7-43DE-D047-BB72-903C3DF10638}"/>
              </a:ext>
            </a:extLst>
          </p:cNvPr>
          <p:cNvSpPr/>
          <p:nvPr/>
        </p:nvSpPr>
        <p:spPr>
          <a:xfrm>
            <a:off x="5770623" y="3228172"/>
            <a:ext cx="1842789" cy="728818"/>
          </a:xfrm>
          <a:prstGeom prst="rect">
            <a:avLst/>
          </a:prstGeom>
          <a:gradFill flip="none" rotWithShape="1">
            <a:gsLst>
              <a:gs pos="0">
                <a:schemeClr val="accent2">
                  <a:lumMod val="89000"/>
                </a:schemeClr>
              </a:gs>
              <a:gs pos="23000">
                <a:schemeClr val="accent2">
                  <a:lumMod val="89000"/>
                </a:schemeClr>
              </a:gs>
              <a:gs pos="69000">
                <a:schemeClr val="accent2">
                  <a:lumMod val="75000"/>
                </a:schemeClr>
              </a:gs>
              <a:gs pos="97000">
                <a:schemeClr val="accent2">
                  <a:lumMod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799" dirty="0"/>
              <a:t>HAS-Controller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90CB363-6025-1E4F-AF4E-E22BA72CAD5A}"/>
              </a:ext>
            </a:extLst>
          </p:cNvPr>
          <p:cNvSpPr/>
          <p:nvPr/>
        </p:nvSpPr>
        <p:spPr>
          <a:xfrm>
            <a:off x="492916" y="3250255"/>
            <a:ext cx="3111834" cy="1102939"/>
          </a:xfrm>
          <a:prstGeom prst="rect">
            <a:avLst/>
          </a:prstGeom>
          <a:gradFill flip="none" rotWithShape="1">
            <a:gsLst>
              <a:gs pos="0">
                <a:schemeClr val="accent2">
                  <a:lumMod val="89000"/>
                </a:schemeClr>
              </a:gs>
              <a:gs pos="23000">
                <a:schemeClr val="accent2">
                  <a:lumMod val="89000"/>
                </a:schemeClr>
              </a:gs>
              <a:gs pos="69000">
                <a:schemeClr val="accent2">
                  <a:lumMod val="75000"/>
                </a:schemeClr>
              </a:gs>
              <a:gs pos="97000">
                <a:schemeClr val="accent2">
                  <a:lumMod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b" anchorCtr="0"/>
          <a:lstStyle/>
          <a:p>
            <a:pPr algn="ctr"/>
            <a:r>
              <a:rPr lang="en-US" sz="1799" dirty="0"/>
              <a:t>HAS-Data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DBBEB324-7C21-BB4A-ADCF-A0EEF9436D9F}"/>
              </a:ext>
            </a:extLst>
          </p:cNvPr>
          <p:cNvSpPr/>
          <p:nvPr/>
        </p:nvSpPr>
        <p:spPr>
          <a:xfrm>
            <a:off x="5800996" y="4472531"/>
            <a:ext cx="4268894" cy="1002501"/>
          </a:xfrm>
          <a:prstGeom prst="rect">
            <a:avLst/>
          </a:prstGeom>
          <a:gradFill flip="none" rotWithShape="1">
            <a:gsLst>
              <a:gs pos="0">
                <a:schemeClr val="accent2">
                  <a:lumMod val="89000"/>
                </a:schemeClr>
              </a:gs>
              <a:gs pos="23000">
                <a:schemeClr val="accent2">
                  <a:lumMod val="89000"/>
                </a:schemeClr>
              </a:gs>
              <a:gs pos="69000">
                <a:schemeClr val="accent2">
                  <a:lumMod val="75000"/>
                </a:schemeClr>
              </a:gs>
              <a:gs pos="97000">
                <a:schemeClr val="accent2">
                  <a:lumMod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sz="1799" dirty="0"/>
              <a:t>HAS-Optimizer/Solver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8D0590DC-65BF-5F4C-B423-077F255E3DFD}"/>
              </a:ext>
            </a:extLst>
          </p:cNvPr>
          <p:cNvSpPr/>
          <p:nvPr/>
        </p:nvSpPr>
        <p:spPr>
          <a:xfrm>
            <a:off x="5770622" y="5953225"/>
            <a:ext cx="1808486" cy="459969"/>
          </a:xfrm>
          <a:prstGeom prst="rect">
            <a:avLst/>
          </a:prstGeom>
          <a:gradFill flip="none" rotWithShape="1">
            <a:gsLst>
              <a:gs pos="0">
                <a:schemeClr val="accent2">
                  <a:lumMod val="89000"/>
                </a:schemeClr>
              </a:gs>
              <a:gs pos="23000">
                <a:schemeClr val="accent2">
                  <a:lumMod val="89000"/>
                </a:schemeClr>
              </a:gs>
              <a:gs pos="69000">
                <a:schemeClr val="accent2">
                  <a:lumMod val="75000"/>
                </a:schemeClr>
              </a:gs>
              <a:gs pos="97000">
                <a:schemeClr val="accent2">
                  <a:lumMod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799" dirty="0"/>
              <a:t>HAS-Reservation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4E5CB007-E258-3648-BD38-2DDEB152A501}"/>
              </a:ext>
            </a:extLst>
          </p:cNvPr>
          <p:cNvGrpSpPr/>
          <p:nvPr/>
        </p:nvGrpSpPr>
        <p:grpSpPr>
          <a:xfrm>
            <a:off x="6685950" y="2465143"/>
            <a:ext cx="3383940" cy="460128"/>
            <a:chOff x="3240148" y="1383828"/>
            <a:chExt cx="3384821" cy="460248"/>
          </a:xfrm>
        </p:grpSpPr>
        <p:cxnSp>
          <p:nvCxnSpPr>
            <p:cNvPr id="12" name="Straight Arrow Connector 11">
              <a:extLst>
                <a:ext uri="{FF2B5EF4-FFF2-40B4-BE49-F238E27FC236}">
                  <a16:creationId xmlns:a16="http://schemas.microsoft.com/office/drawing/2014/main" id="{4E34B88A-04FB-D14A-8517-A3D4D47C805D}"/>
                </a:ext>
              </a:extLst>
            </p:cNvPr>
            <p:cNvCxnSpPr>
              <a:stCxn id="14" idx="2"/>
              <a:endCxn id="58" idx="0"/>
            </p:cNvCxnSpPr>
            <p:nvPr/>
          </p:nvCxnSpPr>
          <p:spPr>
            <a:xfrm flipH="1">
              <a:off x="3240148" y="1383828"/>
              <a:ext cx="1" cy="265922"/>
            </a:xfrm>
            <a:prstGeom prst="straightConnector1">
              <a:avLst/>
            </a:prstGeom>
            <a:ln w="38100" cmpd="sng">
              <a:solidFill>
                <a:schemeClr val="tx2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23377D32-E9A3-534D-A210-3980C06E3984}"/>
                </a:ext>
              </a:extLst>
            </p:cNvPr>
            <p:cNvSpPr txBox="1"/>
            <p:nvPr/>
          </p:nvSpPr>
          <p:spPr>
            <a:xfrm>
              <a:off x="3550579" y="1413189"/>
              <a:ext cx="3074390" cy="43088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0" tIns="0" rIns="0" bIns="0" rtlCol="0">
              <a:noAutofit/>
            </a:bodyPr>
            <a:lstStyle/>
            <a:p>
              <a:r>
                <a:rPr lang="en-US" sz="1400" dirty="0">
                  <a:solidFill>
                    <a:schemeClr val="tx2"/>
                  </a:solidFill>
                </a:rPr>
                <a:t>Homing Request with policy constraints</a:t>
              </a:r>
            </a:p>
          </p:txBody>
        </p:sp>
      </p:grpSp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DBADBAF7-9AAB-8F42-BC91-040D46DB7234}"/>
              </a:ext>
            </a:extLst>
          </p:cNvPr>
          <p:cNvSpPr/>
          <p:nvPr/>
        </p:nvSpPr>
        <p:spPr>
          <a:xfrm>
            <a:off x="5725839" y="1892537"/>
            <a:ext cx="1920223" cy="572606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OSDF (policy translation, validation)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F46BD594-C4D2-E344-88C2-C108C4450D40}"/>
              </a:ext>
            </a:extLst>
          </p:cNvPr>
          <p:cNvGrpSpPr/>
          <p:nvPr/>
        </p:nvGrpSpPr>
        <p:grpSpPr>
          <a:xfrm flipH="1">
            <a:off x="3604749" y="3437644"/>
            <a:ext cx="2349034" cy="474511"/>
            <a:chOff x="4521657" y="2925989"/>
            <a:chExt cx="1819638" cy="126789"/>
          </a:xfrm>
        </p:grpSpPr>
        <p:cxnSp>
          <p:nvCxnSpPr>
            <p:cNvPr id="16" name="Straight Arrow Connector 15">
              <a:extLst>
                <a:ext uri="{FF2B5EF4-FFF2-40B4-BE49-F238E27FC236}">
                  <a16:creationId xmlns:a16="http://schemas.microsoft.com/office/drawing/2014/main" id="{8A17D65F-22C7-314E-BBA9-9F896C3825A4}"/>
                </a:ext>
              </a:extLst>
            </p:cNvPr>
            <p:cNvCxnSpPr>
              <a:stCxn id="7" idx="1"/>
              <a:endCxn id="8" idx="3"/>
            </p:cNvCxnSpPr>
            <p:nvPr/>
          </p:nvCxnSpPr>
          <p:spPr>
            <a:xfrm>
              <a:off x="4663539" y="2970481"/>
              <a:ext cx="1677756" cy="55883"/>
            </a:xfrm>
            <a:prstGeom prst="straightConnector1">
              <a:avLst/>
            </a:prstGeom>
            <a:ln w="38100" cmpd="sng">
              <a:solidFill>
                <a:schemeClr val="tx1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CD6DA0F3-5E27-EB48-BE35-44B7A1CE9CBB}"/>
                </a:ext>
              </a:extLst>
            </p:cNvPr>
            <p:cNvSpPr txBox="1"/>
            <p:nvPr/>
          </p:nvSpPr>
          <p:spPr>
            <a:xfrm rot="358764">
              <a:off x="4521657" y="2925989"/>
              <a:ext cx="1465153" cy="126789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0" tIns="0" rIns="0" bIns="0" rtlCol="0">
              <a:noAutofit/>
            </a:bodyPr>
            <a:lstStyle/>
            <a:p>
              <a:r>
                <a:rPr lang="en-US" sz="1400" dirty="0">
                  <a:solidFill>
                    <a:schemeClr val="tx2"/>
                  </a:solidFill>
                </a:rPr>
                <a:t>Fetch initial candidates</a:t>
              </a:r>
            </a:p>
            <a:p>
              <a:r>
                <a:rPr lang="en-US" sz="1400" dirty="0">
                  <a:solidFill>
                    <a:schemeClr val="tx2"/>
                  </a:solidFill>
                </a:rPr>
                <a:t>Run static filters</a:t>
              </a: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2723107A-0C32-AA40-97BF-F57E633FF32D}"/>
              </a:ext>
            </a:extLst>
          </p:cNvPr>
          <p:cNvGrpSpPr/>
          <p:nvPr/>
        </p:nvGrpSpPr>
        <p:grpSpPr>
          <a:xfrm rot="16200000">
            <a:off x="4116844" y="3289630"/>
            <a:ext cx="1172057" cy="2196246"/>
            <a:chOff x="4013271" y="6656707"/>
            <a:chExt cx="893712" cy="1843088"/>
          </a:xfrm>
        </p:grpSpPr>
        <p:cxnSp>
          <p:nvCxnSpPr>
            <p:cNvPr id="19" name="Straight Arrow Connector 18">
              <a:extLst>
                <a:ext uri="{FF2B5EF4-FFF2-40B4-BE49-F238E27FC236}">
                  <a16:creationId xmlns:a16="http://schemas.microsoft.com/office/drawing/2014/main" id="{230F5BBC-0FE5-5846-92B8-A04D3D895A92}"/>
                </a:ext>
              </a:extLst>
            </p:cNvPr>
            <p:cNvCxnSpPr>
              <a:stCxn id="9" idx="1"/>
              <a:endCxn id="8" idx="3"/>
            </p:cNvCxnSpPr>
            <p:nvPr/>
          </p:nvCxnSpPr>
          <p:spPr>
            <a:xfrm rot="5400000" flipH="1" flipV="1">
              <a:off x="3538583" y="7131395"/>
              <a:ext cx="1843088" cy="893712"/>
            </a:xfrm>
            <a:prstGeom prst="straightConnector1">
              <a:avLst/>
            </a:prstGeom>
            <a:ln w="38100" cmpd="sng">
              <a:solidFill>
                <a:schemeClr val="tx1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52F07994-64FF-704D-994D-D2160C10D17C}"/>
                </a:ext>
              </a:extLst>
            </p:cNvPr>
            <p:cNvSpPr txBox="1"/>
            <p:nvPr/>
          </p:nvSpPr>
          <p:spPr>
            <a:xfrm rot="7148081">
              <a:off x="3637826" y="7498637"/>
              <a:ext cx="1379289" cy="41952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0" tIns="0" rIns="0" bIns="0" rtlCol="0">
              <a:noAutofit/>
            </a:bodyPr>
            <a:lstStyle/>
            <a:p>
              <a:r>
                <a:rPr lang="en-US" sz="1400" dirty="0">
                  <a:solidFill>
                    <a:schemeClr val="tx2"/>
                  </a:solidFill>
                </a:rPr>
                <a:t> Iteratively fetch data for solving constraints</a:t>
              </a:r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3D71DD33-7C8B-6448-881D-0186CBA0EB7F}"/>
              </a:ext>
            </a:extLst>
          </p:cNvPr>
          <p:cNvGrpSpPr/>
          <p:nvPr/>
        </p:nvGrpSpPr>
        <p:grpSpPr>
          <a:xfrm>
            <a:off x="2048833" y="4353194"/>
            <a:ext cx="3721789" cy="1830016"/>
            <a:chOff x="966864" y="4358677"/>
            <a:chExt cx="3711694" cy="1786999"/>
          </a:xfrm>
        </p:grpSpPr>
        <p:cxnSp>
          <p:nvCxnSpPr>
            <p:cNvPr id="22" name="Straight Arrow Connector 21">
              <a:extLst>
                <a:ext uri="{FF2B5EF4-FFF2-40B4-BE49-F238E27FC236}">
                  <a16:creationId xmlns:a16="http://schemas.microsoft.com/office/drawing/2014/main" id="{C8855525-2DB2-0240-9722-C5402AB1EEB4}"/>
                </a:ext>
              </a:extLst>
            </p:cNvPr>
            <p:cNvCxnSpPr>
              <a:cxnSpLocks/>
              <a:stCxn id="10" idx="1"/>
              <a:endCxn id="8" idx="2"/>
            </p:cNvCxnSpPr>
            <p:nvPr/>
          </p:nvCxnSpPr>
          <p:spPr>
            <a:xfrm flipH="1" flipV="1">
              <a:off x="966864" y="4358677"/>
              <a:ext cx="3711694" cy="1786999"/>
            </a:xfrm>
            <a:prstGeom prst="straightConnector1">
              <a:avLst/>
            </a:prstGeom>
            <a:ln w="38100" cmpd="sng">
              <a:solidFill>
                <a:schemeClr val="tx1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970E2826-4CFE-7B41-A569-E47FF601C744}"/>
                </a:ext>
              </a:extLst>
            </p:cNvPr>
            <p:cNvSpPr txBox="1"/>
            <p:nvPr/>
          </p:nvSpPr>
          <p:spPr>
            <a:xfrm rot="1544947">
              <a:off x="2287792" y="4986961"/>
              <a:ext cx="2197578" cy="55032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0" tIns="0" rIns="0" bIns="0" rtlCol="0">
              <a:noAutofit/>
            </a:bodyPr>
            <a:lstStyle/>
            <a:p>
              <a:r>
                <a:rPr lang="en-US" sz="1400" dirty="0">
                  <a:solidFill>
                    <a:schemeClr val="tx2"/>
                  </a:solidFill>
                </a:rPr>
                <a:t>Call Reservation APIs</a:t>
              </a:r>
            </a:p>
          </p:txBody>
        </p:sp>
      </p:grpSp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FEFBC144-53BC-DC4B-916E-64C507DBBC0D}"/>
              </a:ext>
            </a:extLst>
          </p:cNvPr>
          <p:cNvSpPr/>
          <p:nvPr/>
        </p:nvSpPr>
        <p:spPr>
          <a:xfrm>
            <a:off x="1640677" y="2343098"/>
            <a:ext cx="733874" cy="369883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799" dirty="0"/>
              <a:t>A&amp;AI</a:t>
            </a:r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233963CF-6367-E240-9F5D-8CA82B169230}"/>
              </a:ext>
            </a:extLst>
          </p:cNvPr>
          <p:cNvCxnSpPr/>
          <p:nvPr/>
        </p:nvCxnSpPr>
        <p:spPr>
          <a:xfrm flipV="1">
            <a:off x="2001497" y="2710309"/>
            <a:ext cx="12232" cy="528904"/>
          </a:xfrm>
          <a:prstGeom prst="straightConnector1">
            <a:avLst/>
          </a:prstGeom>
          <a:ln w="38100" cmpd="sng">
            <a:solidFill>
              <a:schemeClr val="tx2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63DA9946-569E-104B-BF5E-A8CB81D294CD}"/>
              </a:ext>
            </a:extLst>
          </p:cNvPr>
          <p:cNvSpPr/>
          <p:nvPr/>
        </p:nvSpPr>
        <p:spPr>
          <a:xfrm>
            <a:off x="9248691" y="1924457"/>
            <a:ext cx="991129" cy="487716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799"/>
              <a:t>Policy</a:t>
            </a:r>
            <a:endParaRPr lang="en-US" sz="1799" dirty="0"/>
          </a:p>
        </p:txBody>
      </p: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3968A100-457A-E34D-9A06-DE5AD127304A}"/>
              </a:ext>
            </a:extLst>
          </p:cNvPr>
          <p:cNvSpPr/>
          <p:nvPr/>
        </p:nvSpPr>
        <p:spPr>
          <a:xfrm>
            <a:off x="2466072" y="2337280"/>
            <a:ext cx="733874" cy="369883"/>
          </a:xfrm>
          <a:prstGeom prst="round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799" dirty="0">
                <a:solidFill>
                  <a:schemeClr val="tx1"/>
                </a:solidFill>
              </a:rPr>
              <a:t>MC</a:t>
            </a:r>
          </a:p>
        </p:txBody>
      </p: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454FE5E7-D0F6-2141-BDA8-C82ACA08544E}"/>
              </a:ext>
            </a:extLst>
          </p:cNvPr>
          <p:cNvCxnSpPr/>
          <p:nvPr/>
        </p:nvCxnSpPr>
        <p:spPr>
          <a:xfrm flipV="1">
            <a:off x="2805518" y="2692926"/>
            <a:ext cx="2799" cy="531106"/>
          </a:xfrm>
          <a:prstGeom prst="straightConnector1">
            <a:avLst/>
          </a:prstGeom>
          <a:ln w="38100" cmpd="sng">
            <a:solidFill>
              <a:schemeClr val="tx2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extLst>
              <a:ext uri="{FF2B5EF4-FFF2-40B4-BE49-F238E27FC236}">
                <a16:creationId xmlns:a16="http://schemas.microsoft.com/office/drawing/2014/main" id="{E0C1D07F-EBD5-9E4B-A062-6B24573C12BA}"/>
              </a:ext>
            </a:extLst>
          </p:cNvPr>
          <p:cNvSpPr txBox="1"/>
          <p:nvPr/>
        </p:nvSpPr>
        <p:spPr>
          <a:xfrm>
            <a:off x="6833931" y="962547"/>
            <a:ext cx="2625202" cy="465204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noAutofit/>
          </a:bodyPr>
          <a:lstStyle/>
          <a:p>
            <a:r>
              <a:rPr lang="en-US" sz="1400" dirty="0"/>
              <a:t>Homing Request from SO based on </a:t>
            </a:r>
          </a:p>
          <a:p>
            <a:r>
              <a:rPr lang="en-US" sz="1400" dirty="0"/>
              <a:t>SDC models + runtime parameters</a:t>
            </a:r>
          </a:p>
        </p:txBody>
      </p: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2DBAD1AA-6D0E-6246-A872-03C5618D25BA}"/>
              </a:ext>
            </a:extLst>
          </p:cNvPr>
          <p:cNvCxnSpPr>
            <a:stCxn id="50" idx="2"/>
            <a:endCxn id="56" idx="2"/>
          </p:cNvCxnSpPr>
          <p:nvPr/>
        </p:nvCxnSpPr>
        <p:spPr>
          <a:xfrm>
            <a:off x="6674864" y="801960"/>
            <a:ext cx="0" cy="1060579"/>
          </a:xfrm>
          <a:prstGeom prst="straightConnector1">
            <a:avLst/>
          </a:prstGeom>
          <a:ln w="38100" cmpd="sng">
            <a:solidFill>
              <a:schemeClr val="tx2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33" name="Group 32">
            <a:extLst>
              <a:ext uri="{FF2B5EF4-FFF2-40B4-BE49-F238E27FC236}">
                <a16:creationId xmlns:a16="http://schemas.microsoft.com/office/drawing/2014/main" id="{8B0DD312-6495-C948-BC81-956BB16D1DC1}"/>
              </a:ext>
            </a:extLst>
          </p:cNvPr>
          <p:cNvGrpSpPr/>
          <p:nvPr/>
        </p:nvGrpSpPr>
        <p:grpSpPr>
          <a:xfrm>
            <a:off x="5878267" y="4539674"/>
            <a:ext cx="1032296" cy="840657"/>
            <a:chOff x="8510149" y="2235096"/>
            <a:chExt cx="1083744" cy="959657"/>
          </a:xfrm>
        </p:grpSpPr>
        <p:sp>
          <p:nvSpPr>
            <p:cNvPr id="34" name="圆角矩形 52">
              <a:extLst>
                <a:ext uri="{FF2B5EF4-FFF2-40B4-BE49-F238E27FC236}">
                  <a16:creationId xmlns:a16="http://schemas.microsoft.com/office/drawing/2014/main" id="{E20A3341-6C18-5D4A-9B6F-2AFA49FA7EBD}"/>
                </a:ext>
              </a:extLst>
            </p:cNvPr>
            <p:cNvSpPr/>
            <p:nvPr/>
          </p:nvSpPr>
          <p:spPr>
            <a:xfrm>
              <a:off x="8510149" y="2235096"/>
              <a:ext cx="1083744" cy="959657"/>
            </a:xfrm>
            <a:prstGeom prst="roundRect">
              <a:avLst/>
            </a:prstGeom>
            <a:ln>
              <a:solidFill>
                <a:srgbClr val="FF0000"/>
              </a:solidFill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0" tIns="0" rIns="0" bIns="0" numCol="1" rtlCol="0" anchor="t" anchorCtr="0" compatLnSpc="1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/>
              <a:r>
                <a:rPr lang="en-US" sz="1200" b="1" dirty="0">
                  <a:latin typeface="+mn-lt"/>
                </a:rPr>
                <a:t>Optimization Algorithm plugins</a:t>
              </a:r>
            </a:p>
          </p:txBody>
        </p:sp>
        <p:sp>
          <p:nvSpPr>
            <p:cNvPr id="35" name="Rounded Rectangle 34">
              <a:extLst>
                <a:ext uri="{FF2B5EF4-FFF2-40B4-BE49-F238E27FC236}">
                  <a16:creationId xmlns:a16="http://schemas.microsoft.com/office/drawing/2014/main" id="{ABF24282-AC9C-5C49-819F-020ECB0838A6}"/>
                </a:ext>
              </a:extLst>
            </p:cNvPr>
            <p:cNvSpPr/>
            <p:nvPr/>
          </p:nvSpPr>
          <p:spPr>
            <a:xfrm>
              <a:off x="8947258" y="2968553"/>
              <a:ext cx="218861" cy="177273"/>
            </a:xfrm>
            <a:prstGeom prst="roundRect">
              <a:avLst/>
            </a:prstGeom>
            <a:solidFill>
              <a:schemeClr val="accent2">
                <a:lumMod val="60000"/>
                <a:lumOff val="40000"/>
              </a:schemeClr>
            </a:solidFill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dirty="0"/>
            </a:p>
          </p:txBody>
        </p:sp>
        <p:sp>
          <p:nvSpPr>
            <p:cNvPr id="36" name="Rounded Rectangle 35">
              <a:extLst>
                <a:ext uri="{FF2B5EF4-FFF2-40B4-BE49-F238E27FC236}">
                  <a16:creationId xmlns:a16="http://schemas.microsoft.com/office/drawing/2014/main" id="{0018AA69-7A02-0B4B-8929-DAB4FC3AD3F0}"/>
                </a:ext>
              </a:extLst>
            </p:cNvPr>
            <p:cNvSpPr/>
            <p:nvPr/>
          </p:nvSpPr>
          <p:spPr>
            <a:xfrm>
              <a:off x="8667232" y="2980093"/>
              <a:ext cx="218861" cy="177273"/>
            </a:xfrm>
            <a:prstGeom prst="roundRect">
              <a:avLst/>
            </a:prstGeom>
            <a:solidFill>
              <a:schemeClr val="accent2">
                <a:lumMod val="60000"/>
                <a:lumOff val="40000"/>
              </a:schemeClr>
            </a:solidFill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dirty="0"/>
            </a:p>
          </p:txBody>
        </p:sp>
        <p:sp>
          <p:nvSpPr>
            <p:cNvPr id="37" name="Rounded Rectangle 36">
              <a:extLst>
                <a:ext uri="{FF2B5EF4-FFF2-40B4-BE49-F238E27FC236}">
                  <a16:creationId xmlns:a16="http://schemas.microsoft.com/office/drawing/2014/main" id="{4B328CB4-46C3-BD47-A67B-53FCB130ABAF}"/>
                </a:ext>
              </a:extLst>
            </p:cNvPr>
            <p:cNvSpPr/>
            <p:nvPr/>
          </p:nvSpPr>
          <p:spPr>
            <a:xfrm>
              <a:off x="9230337" y="2969704"/>
              <a:ext cx="218861" cy="177273"/>
            </a:xfrm>
            <a:prstGeom prst="roundRect">
              <a:avLst/>
            </a:prstGeom>
            <a:solidFill>
              <a:schemeClr val="accent2">
                <a:lumMod val="60000"/>
                <a:lumOff val="40000"/>
              </a:schemeClr>
            </a:solidFill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dirty="0"/>
            </a:p>
          </p:txBody>
        </p: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77E4030C-74B7-9043-929B-A1BA00D5B9AC}"/>
              </a:ext>
            </a:extLst>
          </p:cNvPr>
          <p:cNvGrpSpPr/>
          <p:nvPr/>
        </p:nvGrpSpPr>
        <p:grpSpPr>
          <a:xfrm>
            <a:off x="6971096" y="5053168"/>
            <a:ext cx="3054132" cy="310926"/>
            <a:chOff x="4483733" y="5122561"/>
            <a:chExt cx="3900598" cy="311007"/>
          </a:xfrm>
        </p:grpSpPr>
        <p:sp>
          <p:nvSpPr>
            <p:cNvPr id="39" name="圆角矩形 52">
              <a:extLst>
                <a:ext uri="{FF2B5EF4-FFF2-40B4-BE49-F238E27FC236}">
                  <a16:creationId xmlns:a16="http://schemas.microsoft.com/office/drawing/2014/main" id="{89EBFAC9-342E-CD44-9B90-59AA3193096D}"/>
                </a:ext>
              </a:extLst>
            </p:cNvPr>
            <p:cNvSpPr/>
            <p:nvPr/>
          </p:nvSpPr>
          <p:spPr>
            <a:xfrm>
              <a:off x="4483733" y="5122561"/>
              <a:ext cx="3900598" cy="311007"/>
            </a:xfrm>
            <a:prstGeom prst="roundRect">
              <a:avLst/>
            </a:prstGeom>
            <a:ln>
              <a:solidFill>
                <a:srgbClr val="FF0000"/>
              </a:solidFill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0" tIns="0" rIns="0" bIns="0" numCol="1" rtlCol="0" anchor="ctr" anchorCtr="0" compatLnSpc="1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/>
              <a:r>
                <a:rPr lang="en-US" sz="1200" b="1" dirty="0">
                  <a:latin typeface="+mn-lt"/>
                </a:rPr>
                <a:t>Constraint Model plugins</a:t>
              </a:r>
            </a:p>
          </p:txBody>
        </p:sp>
        <p:sp>
          <p:nvSpPr>
            <p:cNvPr id="40" name="Rounded Rectangle 39">
              <a:extLst>
                <a:ext uri="{FF2B5EF4-FFF2-40B4-BE49-F238E27FC236}">
                  <a16:creationId xmlns:a16="http://schemas.microsoft.com/office/drawing/2014/main" id="{4D560DFA-F9D3-FD4E-AA7F-30BEB720311A}"/>
                </a:ext>
              </a:extLst>
            </p:cNvPr>
            <p:cNvSpPr/>
            <p:nvPr/>
          </p:nvSpPr>
          <p:spPr>
            <a:xfrm>
              <a:off x="4552775" y="5200788"/>
              <a:ext cx="218861" cy="177273"/>
            </a:xfrm>
            <a:prstGeom prst="roundRect">
              <a:avLst/>
            </a:prstGeom>
            <a:solidFill>
              <a:srgbClr val="9437FF"/>
            </a:solidFill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dirty="0"/>
            </a:p>
          </p:txBody>
        </p:sp>
        <p:sp>
          <p:nvSpPr>
            <p:cNvPr id="41" name="Rounded Rectangle 40">
              <a:extLst>
                <a:ext uri="{FF2B5EF4-FFF2-40B4-BE49-F238E27FC236}">
                  <a16:creationId xmlns:a16="http://schemas.microsoft.com/office/drawing/2014/main" id="{DEB9F06D-18FA-BA43-9D3F-F3D1FAB5631B}"/>
                </a:ext>
              </a:extLst>
            </p:cNvPr>
            <p:cNvSpPr/>
            <p:nvPr/>
          </p:nvSpPr>
          <p:spPr>
            <a:xfrm>
              <a:off x="5185818" y="5209731"/>
              <a:ext cx="218861" cy="177273"/>
            </a:xfrm>
            <a:prstGeom prst="roundRect">
              <a:avLst/>
            </a:prstGeom>
            <a:solidFill>
              <a:schemeClr val="accent2">
                <a:lumMod val="60000"/>
                <a:lumOff val="40000"/>
              </a:schemeClr>
            </a:solidFill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dirty="0"/>
            </a:p>
          </p:txBody>
        </p:sp>
        <p:sp>
          <p:nvSpPr>
            <p:cNvPr id="42" name="Rounded Rectangle 41">
              <a:extLst>
                <a:ext uri="{FF2B5EF4-FFF2-40B4-BE49-F238E27FC236}">
                  <a16:creationId xmlns:a16="http://schemas.microsoft.com/office/drawing/2014/main" id="{D77B4516-F1A9-0B4B-A63A-09E5DF1EE506}"/>
                </a:ext>
              </a:extLst>
            </p:cNvPr>
            <p:cNvSpPr/>
            <p:nvPr/>
          </p:nvSpPr>
          <p:spPr>
            <a:xfrm>
              <a:off x="7593404" y="5208646"/>
              <a:ext cx="216750" cy="178358"/>
            </a:xfrm>
            <a:prstGeom prst="roundRect">
              <a:avLst/>
            </a:prstGeom>
            <a:solidFill>
              <a:schemeClr val="tx2">
                <a:lumMod val="85000"/>
                <a:lumOff val="15000"/>
              </a:schemeClr>
            </a:solidFill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dirty="0"/>
            </a:p>
          </p:txBody>
        </p:sp>
        <p:sp>
          <p:nvSpPr>
            <p:cNvPr id="43" name="Rounded Rectangle 42">
              <a:extLst>
                <a:ext uri="{FF2B5EF4-FFF2-40B4-BE49-F238E27FC236}">
                  <a16:creationId xmlns:a16="http://schemas.microsoft.com/office/drawing/2014/main" id="{12829FE1-19BB-844E-9488-6BBF93F9B177}"/>
                </a:ext>
              </a:extLst>
            </p:cNvPr>
            <p:cNvSpPr/>
            <p:nvPr/>
          </p:nvSpPr>
          <p:spPr>
            <a:xfrm>
              <a:off x="7917054" y="5198562"/>
              <a:ext cx="269753" cy="177174"/>
            </a:xfrm>
            <a:prstGeom prst="roundRect">
              <a:avLst/>
            </a:prstGeom>
            <a:solidFill>
              <a:srgbClr val="C00000"/>
            </a:solidFill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dirty="0"/>
            </a:p>
          </p:txBody>
        </p:sp>
        <p:sp>
          <p:nvSpPr>
            <p:cNvPr id="44" name="Rounded Rectangle 43">
              <a:extLst>
                <a:ext uri="{FF2B5EF4-FFF2-40B4-BE49-F238E27FC236}">
                  <a16:creationId xmlns:a16="http://schemas.microsoft.com/office/drawing/2014/main" id="{6D2E4B90-03F5-3E4C-BF45-8E3E29B402C3}"/>
                </a:ext>
              </a:extLst>
            </p:cNvPr>
            <p:cNvSpPr/>
            <p:nvPr/>
          </p:nvSpPr>
          <p:spPr>
            <a:xfrm>
              <a:off x="4845264" y="5199000"/>
              <a:ext cx="259526" cy="189247"/>
            </a:xfrm>
            <a:prstGeom prst="roundRect">
              <a:avLst/>
            </a:prstGeom>
            <a:solidFill>
              <a:srgbClr val="C00000"/>
            </a:solidFill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dirty="0"/>
            </a:p>
          </p:txBody>
        </p:sp>
      </p:grpSp>
      <p:sp>
        <p:nvSpPr>
          <p:cNvPr id="45" name="圆角矩形 52">
            <a:extLst>
              <a:ext uri="{FF2B5EF4-FFF2-40B4-BE49-F238E27FC236}">
                <a16:creationId xmlns:a16="http://schemas.microsoft.com/office/drawing/2014/main" id="{5CCAF0D2-FEB7-DD40-8DC7-85A10F932296}"/>
              </a:ext>
            </a:extLst>
          </p:cNvPr>
          <p:cNvSpPr/>
          <p:nvPr/>
        </p:nvSpPr>
        <p:spPr>
          <a:xfrm>
            <a:off x="644359" y="3330027"/>
            <a:ext cx="2675774" cy="596959"/>
          </a:xfrm>
          <a:prstGeom prst="roundRect">
            <a:avLst/>
          </a:prstGeom>
          <a:ln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0" tIns="0" rIns="0" bIns="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/>
            <a:r>
              <a:rPr lang="en-US" sz="1200" b="1" dirty="0">
                <a:latin typeface="+mn-lt"/>
              </a:rPr>
              <a:t>Data/Information plugins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9784A4F3-437E-7F4A-B332-56535D0752DF}"/>
              </a:ext>
            </a:extLst>
          </p:cNvPr>
          <p:cNvSpPr/>
          <p:nvPr/>
        </p:nvSpPr>
        <p:spPr>
          <a:xfrm>
            <a:off x="831130" y="3412328"/>
            <a:ext cx="218804" cy="177227"/>
          </a:xfrm>
          <a:prstGeom prst="roundRect">
            <a:avLst/>
          </a:prstGeom>
          <a:solidFill>
            <a:schemeClr val="accent1">
              <a:lumMod val="75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dirty="0"/>
          </a:p>
        </p:txBody>
      </p: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FBC742EB-8D00-6B44-A458-F2E07DC13617}"/>
              </a:ext>
            </a:extLst>
          </p:cNvPr>
          <p:cNvSpPr/>
          <p:nvPr/>
        </p:nvSpPr>
        <p:spPr>
          <a:xfrm>
            <a:off x="3007803" y="3643400"/>
            <a:ext cx="218804" cy="177227"/>
          </a:xfrm>
          <a:prstGeom prst="roundRect">
            <a:avLst/>
          </a:prstGeom>
          <a:solidFill>
            <a:schemeClr val="accent1">
              <a:lumMod val="75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dirty="0"/>
          </a:p>
        </p:txBody>
      </p:sp>
      <p:sp>
        <p:nvSpPr>
          <p:cNvPr id="48" name="Rounded Rectangle 47">
            <a:extLst>
              <a:ext uri="{FF2B5EF4-FFF2-40B4-BE49-F238E27FC236}">
                <a16:creationId xmlns:a16="http://schemas.microsoft.com/office/drawing/2014/main" id="{A287F1B0-F9DD-7A4B-9277-169C3D051062}"/>
              </a:ext>
            </a:extLst>
          </p:cNvPr>
          <p:cNvSpPr/>
          <p:nvPr/>
        </p:nvSpPr>
        <p:spPr>
          <a:xfrm>
            <a:off x="3009647" y="3403756"/>
            <a:ext cx="218804" cy="177227"/>
          </a:xfrm>
          <a:prstGeom prst="roundRect">
            <a:avLst/>
          </a:prstGeom>
          <a:solidFill>
            <a:srgbClr val="FFFF00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dirty="0"/>
          </a:p>
        </p:txBody>
      </p:sp>
      <p:sp>
        <p:nvSpPr>
          <p:cNvPr id="49" name="Rounded Rectangle 48">
            <a:extLst>
              <a:ext uri="{FF2B5EF4-FFF2-40B4-BE49-F238E27FC236}">
                <a16:creationId xmlns:a16="http://schemas.microsoft.com/office/drawing/2014/main" id="{2E64F3C2-B3D2-C944-9700-709369B513F8}"/>
              </a:ext>
            </a:extLst>
          </p:cNvPr>
          <p:cNvSpPr/>
          <p:nvPr/>
        </p:nvSpPr>
        <p:spPr>
          <a:xfrm>
            <a:off x="831130" y="3684504"/>
            <a:ext cx="218804" cy="177227"/>
          </a:xfrm>
          <a:prstGeom prst="roundRect">
            <a:avLst/>
          </a:prstGeom>
          <a:solidFill>
            <a:schemeClr val="accent1">
              <a:lumMod val="75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dirty="0"/>
          </a:p>
        </p:txBody>
      </p:sp>
      <p:sp>
        <p:nvSpPr>
          <p:cNvPr id="50" name="Rounded Rectangle 49">
            <a:extLst>
              <a:ext uri="{FF2B5EF4-FFF2-40B4-BE49-F238E27FC236}">
                <a16:creationId xmlns:a16="http://schemas.microsoft.com/office/drawing/2014/main" id="{0900A0C0-252E-2445-B27B-A529C006C39E}"/>
              </a:ext>
            </a:extLst>
          </p:cNvPr>
          <p:cNvSpPr/>
          <p:nvPr/>
        </p:nvSpPr>
        <p:spPr>
          <a:xfrm>
            <a:off x="5770623" y="432077"/>
            <a:ext cx="1808485" cy="369883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799" dirty="0"/>
              <a:t>SO</a:t>
            </a:r>
          </a:p>
        </p:txBody>
      </p:sp>
      <p:cxnSp>
        <p:nvCxnSpPr>
          <p:cNvPr id="51" name="Straight Arrow Connector 50">
            <a:extLst>
              <a:ext uri="{FF2B5EF4-FFF2-40B4-BE49-F238E27FC236}">
                <a16:creationId xmlns:a16="http://schemas.microsoft.com/office/drawing/2014/main" id="{E9374699-837D-7C44-BAED-26BD5D82F04B}"/>
              </a:ext>
            </a:extLst>
          </p:cNvPr>
          <p:cNvCxnSpPr>
            <a:cxnSpLocks/>
            <a:stCxn id="7" idx="3"/>
            <a:endCxn id="62" idx="2"/>
          </p:cNvCxnSpPr>
          <p:nvPr/>
        </p:nvCxnSpPr>
        <p:spPr>
          <a:xfrm>
            <a:off x="7613412" y="3592581"/>
            <a:ext cx="3213635" cy="457800"/>
          </a:xfrm>
          <a:prstGeom prst="straightConnector1">
            <a:avLst/>
          </a:prstGeom>
          <a:ln w="38100" cmpd="sng">
            <a:solidFill>
              <a:schemeClr val="tx2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2" name="Straight Arrow Connector 51">
            <a:extLst>
              <a:ext uri="{FF2B5EF4-FFF2-40B4-BE49-F238E27FC236}">
                <a16:creationId xmlns:a16="http://schemas.microsoft.com/office/drawing/2014/main" id="{60BA088D-1719-974A-AD4C-A61D8AFD932D}"/>
              </a:ext>
            </a:extLst>
          </p:cNvPr>
          <p:cNvCxnSpPr>
            <a:cxnSpLocks/>
            <a:stCxn id="9" idx="3"/>
            <a:endCxn id="62" idx="2"/>
          </p:cNvCxnSpPr>
          <p:nvPr/>
        </p:nvCxnSpPr>
        <p:spPr>
          <a:xfrm flipV="1">
            <a:off x="10069890" y="4050381"/>
            <a:ext cx="757157" cy="923401"/>
          </a:xfrm>
          <a:prstGeom prst="straightConnector1">
            <a:avLst/>
          </a:prstGeom>
          <a:ln w="38100" cmpd="sng">
            <a:solidFill>
              <a:schemeClr val="tx2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3" name="TextBox 52">
            <a:extLst>
              <a:ext uri="{FF2B5EF4-FFF2-40B4-BE49-F238E27FC236}">
                <a16:creationId xmlns:a16="http://schemas.microsoft.com/office/drawing/2014/main" id="{0282F2E1-BACD-3847-8DF7-15C5ED65749B}"/>
              </a:ext>
            </a:extLst>
          </p:cNvPr>
          <p:cNvSpPr txBox="1"/>
          <p:nvPr/>
        </p:nvSpPr>
        <p:spPr>
          <a:xfrm rot="484593">
            <a:off x="7812575" y="3589603"/>
            <a:ext cx="3073589" cy="253923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noAutofit/>
          </a:bodyPr>
          <a:lstStyle/>
          <a:p>
            <a:r>
              <a:rPr lang="en-US" sz="1400" dirty="0">
                <a:solidFill>
                  <a:schemeClr val="tx2"/>
                </a:solidFill>
              </a:rPr>
              <a:t>Homing template, ready to be solved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C874A06D-980B-4145-85D0-A4D27ED9185D}"/>
              </a:ext>
            </a:extLst>
          </p:cNvPr>
          <p:cNvSpPr txBox="1"/>
          <p:nvPr/>
        </p:nvSpPr>
        <p:spPr>
          <a:xfrm>
            <a:off x="10434150" y="4546049"/>
            <a:ext cx="1169943" cy="928982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noAutofit/>
          </a:bodyPr>
          <a:lstStyle/>
          <a:p>
            <a:r>
              <a:rPr lang="en-US" sz="1400" dirty="0">
                <a:solidFill>
                  <a:schemeClr val="tx2"/>
                </a:solidFill>
              </a:rPr>
              <a:t>Homing solution (without reservations)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68A908D0-A315-FB43-AE04-7F254FEE5217}"/>
              </a:ext>
            </a:extLst>
          </p:cNvPr>
          <p:cNvSpPr txBox="1"/>
          <p:nvPr/>
        </p:nvSpPr>
        <p:spPr>
          <a:xfrm>
            <a:off x="4702874" y="934846"/>
            <a:ext cx="1642139" cy="363427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noAutofit/>
          </a:bodyPr>
          <a:lstStyle/>
          <a:p>
            <a:r>
              <a:rPr lang="en-US" sz="1400" dirty="0"/>
              <a:t>Homing solution to SO (after reservations, if required)</a:t>
            </a:r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2D468622-B664-8A4F-9DA8-FC689C48B550}"/>
              </a:ext>
            </a:extLst>
          </p:cNvPr>
          <p:cNvSpPr/>
          <p:nvPr/>
        </p:nvSpPr>
        <p:spPr>
          <a:xfrm>
            <a:off x="5753471" y="1599840"/>
            <a:ext cx="1842789" cy="262698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/>
            </a:solidFill>
            <a:prstDash val="dash"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799" dirty="0">
                <a:solidFill>
                  <a:schemeClr val="tx1"/>
                </a:solidFill>
              </a:rPr>
              <a:t>HOMING-API</a:t>
            </a:r>
          </a:p>
        </p:txBody>
      </p:sp>
      <p:cxnSp>
        <p:nvCxnSpPr>
          <p:cNvPr id="57" name="Straight Arrow Connector 56">
            <a:extLst>
              <a:ext uri="{FF2B5EF4-FFF2-40B4-BE49-F238E27FC236}">
                <a16:creationId xmlns:a16="http://schemas.microsoft.com/office/drawing/2014/main" id="{BE4BA592-847B-0B41-8A3B-5E80616AD02D}"/>
              </a:ext>
            </a:extLst>
          </p:cNvPr>
          <p:cNvCxnSpPr/>
          <p:nvPr/>
        </p:nvCxnSpPr>
        <p:spPr>
          <a:xfrm flipH="1" flipV="1">
            <a:off x="6606273" y="804004"/>
            <a:ext cx="589" cy="807164"/>
          </a:xfrm>
          <a:prstGeom prst="straightConnector1">
            <a:avLst/>
          </a:prstGeom>
          <a:ln w="38100" cmpd="sng">
            <a:solidFill>
              <a:schemeClr val="tx2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8" name="Rectangle 57">
            <a:extLst>
              <a:ext uri="{FF2B5EF4-FFF2-40B4-BE49-F238E27FC236}">
                <a16:creationId xmlns:a16="http://schemas.microsoft.com/office/drawing/2014/main" id="{3B848C29-BBF1-C449-A19A-F952EE2B1A00}"/>
              </a:ext>
            </a:extLst>
          </p:cNvPr>
          <p:cNvSpPr/>
          <p:nvPr/>
        </p:nvSpPr>
        <p:spPr>
          <a:xfrm>
            <a:off x="5764555" y="2730996"/>
            <a:ext cx="1842789" cy="262698"/>
          </a:xfrm>
          <a:prstGeom prst="rect">
            <a:avLst/>
          </a:prstGeom>
          <a:gradFill flip="none" rotWithShape="1">
            <a:gsLst>
              <a:gs pos="0">
                <a:schemeClr val="accent2">
                  <a:lumMod val="89000"/>
                </a:schemeClr>
              </a:gs>
              <a:gs pos="23000">
                <a:schemeClr val="accent2">
                  <a:lumMod val="89000"/>
                </a:schemeClr>
              </a:gs>
              <a:gs pos="69000">
                <a:schemeClr val="accent2">
                  <a:lumMod val="75000"/>
                </a:schemeClr>
              </a:gs>
              <a:gs pos="97000">
                <a:schemeClr val="accent2">
                  <a:lumMod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799"/>
              <a:t>HAS-API</a:t>
            </a:r>
            <a:endParaRPr lang="en-US" sz="1799" dirty="0"/>
          </a:p>
        </p:txBody>
      </p:sp>
      <p:cxnSp>
        <p:nvCxnSpPr>
          <p:cNvPr id="59" name="Straight Arrow Connector 58">
            <a:extLst>
              <a:ext uri="{FF2B5EF4-FFF2-40B4-BE49-F238E27FC236}">
                <a16:creationId xmlns:a16="http://schemas.microsoft.com/office/drawing/2014/main" id="{FEBB74A7-42A5-CD48-B9A9-FF5AF526656F}"/>
              </a:ext>
            </a:extLst>
          </p:cNvPr>
          <p:cNvCxnSpPr>
            <a:stCxn id="58" idx="2"/>
            <a:endCxn id="7" idx="0"/>
          </p:cNvCxnSpPr>
          <p:nvPr/>
        </p:nvCxnSpPr>
        <p:spPr>
          <a:xfrm>
            <a:off x="6685949" y="2993694"/>
            <a:ext cx="6068" cy="234478"/>
          </a:xfrm>
          <a:prstGeom prst="straightConnector1">
            <a:avLst/>
          </a:prstGeom>
          <a:ln w="38100" cmpd="sng">
            <a:solidFill>
              <a:schemeClr val="accent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0" name="Straight Arrow Connector 59">
            <a:extLst>
              <a:ext uri="{FF2B5EF4-FFF2-40B4-BE49-F238E27FC236}">
                <a16:creationId xmlns:a16="http://schemas.microsoft.com/office/drawing/2014/main" id="{C03354A7-8B71-C24B-8888-F704E36EAC44}"/>
              </a:ext>
            </a:extLst>
          </p:cNvPr>
          <p:cNvCxnSpPr>
            <a:stCxn id="14" idx="3"/>
            <a:endCxn id="28" idx="1"/>
          </p:cNvCxnSpPr>
          <p:nvPr/>
        </p:nvCxnSpPr>
        <p:spPr>
          <a:xfrm flipV="1">
            <a:off x="7646061" y="2168316"/>
            <a:ext cx="1602630" cy="10525"/>
          </a:xfrm>
          <a:prstGeom prst="straightConnector1">
            <a:avLst/>
          </a:prstGeom>
          <a:ln w="38100" cmpd="sng">
            <a:solidFill>
              <a:schemeClr val="tx2"/>
            </a:solidFill>
            <a:headEnd type="triangl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1" name="TextBox 60">
            <a:extLst>
              <a:ext uri="{FF2B5EF4-FFF2-40B4-BE49-F238E27FC236}">
                <a16:creationId xmlns:a16="http://schemas.microsoft.com/office/drawing/2014/main" id="{5AC89B99-E5C9-744F-84C6-C326D7804813}"/>
              </a:ext>
            </a:extLst>
          </p:cNvPr>
          <p:cNvSpPr txBox="1"/>
          <p:nvPr/>
        </p:nvSpPr>
        <p:spPr>
          <a:xfrm flipH="1">
            <a:off x="7809980" y="1949357"/>
            <a:ext cx="1499824" cy="497028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noAutofit/>
          </a:bodyPr>
          <a:lstStyle/>
          <a:p>
            <a:r>
              <a:rPr lang="en-US" sz="1400" dirty="0">
                <a:solidFill>
                  <a:schemeClr val="tx2"/>
                </a:solidFill>
              </a:rPr>
              <a:t>Fetch homing policies for request</a:t>
            </a:r>
          </a:p>
        </p:txBody>
      </p:sp>
      <p:sp>
        <p:nvSpPr>
          <p:cNvPr id="62" name="Can 61">
            <a:extLst>
              <a:ext uri="{FF2B5EF4-FFF2-40B4-BE49-F238E27FC236}">
                <a16:creationId xmlns:a16="http://schemas.microsoft.com/office/drawing/2014/main" id="{662C6B96-DA78-9F49-BDFE-7598A21B4DF6}"/>
              </a:ext>
            </a:extLst>
          </p:cNvPr>
          <p:cNvSpPr/>
          <p:nvPr/>
        </p:nvSpPr>
        <p:spPr>
          <a:xfrm>
            <a:off x="10827047" y="3747569"/>
            <a:ext cx="1175899" cy="605624"/>
          </a:xfrm>
          <a:prstGeom prst="can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dirty="0"/>
              <a:t>*MUSIC DB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2FB0C0B9-EFD7-E04E-9F01-082267C4A929}"/>
              </a:ext>
            </a:extLst>
          </p:cNvPr>
          <p:cNvSpPr txBox="1"/>
          <p:nvPr/>
        </p:nvSpPr>
        <p:spPr>
          <a:xfrm>
            <a:off x="8146532" y="5908144"/>
            <a:ext cx="2534995" cy="505050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noAutofit/>
          </a:bodyPr>
          <a:lstStyle/>
          <a:p>
            <a:r>
              <a:rPr lang="en-US" sz="1400" dirty="0">
                <a:solidFill>
                  <a:schemeClr val="tx2"/>
                </a:solidFill>
              </a:rPr>
              <a:t>Homing solution (after  reservations)</a:t>
            </a:r>
          </a:p>
        </p:txBody>
      </p:sp>
      <p:sp>
        <p:nvSpPr>
          <p:cNvPr id="64" name="Freeform 63">
            <a:extLst>
              <a:ext uri="{FF2B5EF4-FFF2-40B4-BE49-F238E27FC236}">
                <a16:creationId xmlns:a16="http://schemas.microsoft.com/office/drawing/2014/main" id="{39AA4CC8-B31F-B148-9CE8-841E39822C06}"/>
              </a:ext>
            </a:extLst>
          </p:cNvPr>
          <p:cNvSpPr/>
          <p:nvPr/>
        </p:nvSpPr>
        <p:spPr>
          <a:xfrm rot="18819498">
            <a:off x="6710698" y="3876717"/>
            <a:ext cx="556371" cy="543852"/>
          </a:xfrm>
          <a:custGeom>
            <a:avLst/>
            <a:gdLst>
              <a:gd name="connsiteX0" fmla="*/ 206174 w 2787347"/>
              <a:gd name="connsiteY0" fmla="*/ 1237000 h 1511479"/>
              <a:gd name="connsiteX1" fmla="*/ 361157 w 2787347"/>
              <a:gd name="connsiteY1" fmla="*/ 1438478 h 1511479"/>
              <a:gd name="connsiteX2" fmla="*/ 2608411 w 2787347"/>
              <a:gd name="connsiteY2" fmla="*/ 229610 h 1511479"/>
              <a:gd name="connsiteX3" fmla="*/ 2375936 w 2787347"/>
              <a:gd name="connsiteY3" fmla="*/ 90125 h 1511479"/>
              <a:gd name="connsiteX4" fmla="*/ 206174 w 2787347"/>
              <a:gd name="connsiteY4" fmla="*/ 1237000 h 15114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87347" h="1511479">
                <a:moveTo>
                  <a:pt x="206174" y="1237000"/>
                </a:moveTo>
                <a:cubicBezTo>
                  <a:pt x="-129622" y="1461725"/>
                  <a:pt x="-39216" y="1606376"/>
                  <a:pt x="361157" y="1438478"/>
                </a:cubicBezTo>
                <a:cubicBezTo>
                  <a:pt x="761530" y="1270580"/>
                  <a:pt x="2272615" y="454335"/>
                  <a:pt x="2608411" y="229610"/>
                </a:cubicBezTo>
                <a:cubicBezTo>
                  <a:pt x="2944207" y="4885"/>
                  <a:pt x="2773726" y="-80356"/>
                  <a:pt x="2375936" y="90125"/>
                </a:cubicBezTo>
                <a:cubicBezTo>
                  <a:pt x="1978146" y="260606"/>
                  <a:pt x="541970" y="1012275"/>
                  <a:pt x="206174" y="1237000"/>
                </a:cubicBezTo>
                <a:close/>
              </a:path>
            </a:pathLst>
          </a:custGeom>
          <a:noFill/>
          <a:ln>
            <a:solidFill>
              <a:schemeClr val="tx2"/>
            </a:solidFill>
            <a:prstDash val="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/>
          </a:p>
        </p:txBody>
      </p:sp>
      <p:sp>
        <p:nvSpPr>
          <p:cNvPr id="65" name="Freeform 64">
            <a:extLst>
              <a:ext uri="{FF2B5EF4-FFF2-40B4-BE49-F238E27FC236}">
                <a16:creationId xmlns:a16="http://schemas.microsoft.com/office/drawing/2014/main" id="{6D0A56DA-3A74-084A-A7FB-5CDAEBC8D0DB}"/>
              </a:ext>
            </a:extLst>
          </p:cNvPr>
          <p:cNvSpPr/>
          <p:nvPr/>
        </p:nvSpPr>
        <p:spPr>
          <a:xfrm rot="18819498">
            <a:off x="6667671" y="5489922"/>
            <a:ext cx="556371" cy="543852"/>
          </a:xfrm>
          <a:custGeom>
            <a:avLst/>
            <a:gdLst>
              <a:gd name="connsiteX0" fmla="*/ 206174 w 2787347"/>
              <a:gd name="connsiteY0" fmla="*/ 1237000 h 1511479"/>
              <a:gd name="connsiteX1" fmla="*/ 361157 w 2787347"/>
              <a:gd name="connsiteY1" fmla="*/ 1438478 h 1511479"/>
              <a:gd name="connsiteX2" fmla="*/ 2608411 w 2787347"/>
              <a:gd name="connsiteY2" fmla="*/ 229610 h 1511479"/>
              <a:gd name="connsiteX3" fmla="*/ 2375936 w 2787347"/>
              <a:gd name="connsiteY3" fmla="*/ 90125 h 1511479"/>
              <a:gd name="connsiteX4" fmla="*/ 206174 w 2787347"/>
              <a:gd name="connsiteY4" fmla="*/ 1237000 h 15114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87347" h="1511479">
                <a:moveTo>
                  <a:pt x="206174" y="1237000"/>
                </a:moveTo>
                <a:cubicBezTo>
                  <a:pt x="-129622" y="1461725"/>
                  <a:pt x="-39216" y="1606376"/>
                  <a:pt x="361157" y="1438478"/>
                </a:cubicBezTo>
                <a:cubicBezTo>
                  <a:pt x="761530" y="1270580"/>
                  <a:pt x="2272615" y="454335"/>
                  <a:pt x="2608411" y="229610"/>
                </a:cubicBezTo>
                <a:cubicBezTo>
                  <a:pt x="2944207" y="4885"/>
                  <a:pt x="2773726" y="-80356"/>
                  <a:pt x="2375936" y="90125"/>
                </a:cubicBezTo>
                <a:cubicBezTo>
                  <a:pt x="1978146" y="260606"/>
                  <a:pt x="541970" y="1012275"/>
                  <a:pt x="206174" y="1237000"/>
                </a:cubicBezTo>
                <a:close/>
              </a:path>
            </a:pathLst>
          </a:custGeom>
          <a:noFill/>
          <a:ln>
            <a:solidFill>
              <a:schemeClr val="tx2"/>
            </a:solidFill>
            <a:prstDash val="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/>
          </a:p>
        </p:txBody>
      </p:sp>
      <p:sp>
        <p:nvSpPr>
          <p:cNvPr id="66" name="Freeform 65">
            <a:extLst>
              <a:ext uri="{FF2B5EF4-FFF2-40B4-BE49-F238E27FC236}">
                <a16:creationId xmlns:a16="http://schemas.microsoft.com/office/drawing/2014/main" id="{0D89EAF1-7669-904E-98E0-BE5157CDA1F2}"/>
              </a:ext>
            </a:extLst>
          </p:cNvPr>
          <p:cNvSpPr/>
          <p:nvPr/>
        </p:nvSpPr>
        <p:spPr>
          <a:xfrm rot="18819498">
            <a:off x="6066827" y="904036"/>
            <a:ext cx="556371" cy="543852"/>
          </a:xfrm>
          <a:custGeom>
            <a:avLst/>
            <a:gdLst>
              <a:gd name="connsiteX0" fmla="*/ 206174 w 2787347"/>
              <a:gd name="connsiteY0" fmla="*/ 1237000 h 1511479"/>
              <a:gd name="connsiteX1" fmla="*/ 361157 w 2787347"/>
              <a:gd name="connsiteY1" fmla="*/ 1438478 h 1511479"/>
              <a:gd name="connsiteX2" fmla="*/ 2608411 w 2787347"/>
              <a:gd name="connsiteY2" fmla="*/ 229610 h 1511479"/>
              <a:gd name="connsiteX3" fmla="*/ 2375936 w 2787347"/>
              <a:gd name="connsiteY3" fmla="*/ 90125 h 1511479"/>
              <a:gd name="connsiteX4" fmla="*/ 206174 w 2787347"/>
              <a:gd name="connsiteY4" fmla="*/ 1237000 h 15114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87347" h="1511479">
                <a:moveTo>
                  <a:pt x="206174" y="1237000"/>
                </a:moveTo>
                <a:cubicBezTo>
                  <a:pt x="-129622" y="1461725"/>
                  <a:pt x="-39216" y="1606376"/>
                  <a:pt x="361157" y="1438478"/>
                </a:cubicBezTo>
                <a:cubicBezTo>
                  <a:pt x="761530" y="1270580"/>
                  <a:pt x="2272615" y="454335"/>
                  <a:pt x="2608411" y="229610"/>
                </a:cubicBezTo>
                <a:cubicBezTo>
                  <a:pt x="2944207" y="4885"/>
                  <a:pt x="2773726" y="-80356"/>
                  <a:pt x="2375936" y="90125"/>
                </a:cubicBezTo>
                <a:cubicBezTo>
                  <a:pt x="1978146" y="260606"/>
                  <a:pt x="541970" y="1012275"/>
                  <a:pt x="206174" y="1237000"/>
                </a:cubicBezTo>
                <a:close/>
              </a:path>
            </a:pathLst>
          </a:custGeom>
          <a:noFill/>
          <a:ln>
            <a:solidFill>
              <a:schemeClr val="tx2"/>
            </a:solidFill>
            <a:prstDash val="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/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0B2921E1-CE13-2D47-A195-C63B4B5F13ED}"/>
              </a:ext>
            </a:extLst>
          </p:cNvPr>
          <p:cNvSpPr txBox="1"/>
          <p:nvPr/>
        </p:nvSpPr>
        <p:spPr>
          <a:xfrm>
            <a:off x="10146894" y="5742536"/>
            <a:ext cx="1763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* HAS uses a simple abstraction of gets/puts, and is DB agnostic</a:t>
            </a:r>
          </a:p>
        </p:txBody>
      </p:sp>
      <p:sp>
        <p:nvSpPr>
          <p:cNvPr id="68" name="Can 67">
            <a:extLst>
              <a:ext uri="{FF2B5EF4-FFF2-40B4-BE49-F238E27FC236}">
                <a16:creationId xmlns:a16="http://schemas.microsoft.com/office/drawing/2014/main" id="{8E3FCDB9-5806-264B-AB17-52020F10E5A0}"/>
              </a:ext>
            </a:extLst>
          </p:cNvPr>
          <p:cNvSpPr/>
          <p:nvPr/>
        </p:nvSpPr>
        <p:spPr>
          <a:xfrm>
            <a:off x="2614831" y="3948144"/>
            <a:ext cx="974274" cy="371711"/>
          </a:xfrm>
          <a:prstGeom prst="ca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/>
              <a:t>In memory cache</a:t>
            </a:r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id="{4B02EFCB-FF01-9045-A953-338FBA75BE3A}"/>
              </a:ext>
            </a:extLst>
          </p:cNvPr>
          <p:cNvSpPr/>
          <p:nvPr/>
        </p:nvSpPr>
        <p:spPr>
          <a:xfrm>
            <a:off x="199055" y="1101242"/>
            <a:ext cx="362144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i="1" dirty="0">
                <a:solidFill>
                  <a:srgbClr val="FF0000"/>
                </a:solidFill>
              </a:rPr>
              <a:t>HAS architecture supports Active/Active mode</a:t>
            </a:r>
          </a:p>
        </p:txBody>
      </p:sp>
      <p:grpSp>
        <p:nvGrpSpPr>
          <p:cNvPr id="70" name="Group 69">
            <a:extLst>
              <a:ext uri="{FF2B5EF4-FFF2-40B4-BE49-F238E27FC236}">
                <a16:creationId xmlns:a16="http://schemas.microsoft.com/office/drawing/2014/main" id="{F6A179D5-488C-144B-A5FD-1606F60D1051}"/>
              </a:ext>
            </a:extLst>
          </p:cNvPr>
          <p:cNvGrpSpPr/>
          <p:nvPr/>
        </p:nvGrpSpPr>
        <p:grpSpPr>
          <a:xfrm>
            <a:off x="189619" y="4666567"/>
            <a:ext cx="2962348" cy="1964026"/>
            <a:chOff x="477464" y="4931063"/>
            <a:chExt cx="2962348" cy="1964026"/>
          </a:xfrm>
        </p:grpSpPr>
        <p:sp>
          <p:nvSpPr>
            <p:cNvPr id="71" name="TextBox 70">
              <a:extLst>
                <a:ext uri="{FF2B5EF4-FFF2-40B4-BE49-F238E27FC236}">
                  <a16:creationId xmlns:a16="http://schemas.microsoft.com/office/drawing/2014/main" id="{FCE1A549-B45A-8743-8041-AA6A072BD1E0}"/>
                </a:ext>
              </a:extLst>
            </p:cNvPr>
            <p:cNvSpPr txBox="1"/>
            <p:nvPr/>
          </p:nvSpPr>
          <p:spPr>
            <a:xfrm>
              <a:off x="1151086" y="6365227"/>
              <a:ext cx="1804962" cy="52986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0" tIns="0" rIns="0" bIns="0" rtlCol="0">
              <a:noAutofit/>
            </a:bodyPr>
            <a:lstStyle/>
            <a:p>
              <a:r>
                <a:rPr lang="en-US" sz="1400" dirty="0">
                  <a:solidFill>
                    <a:schemeClr val="tx2"/>
                  </a:solidFill>
                </a:rPr>
                <a:t>Intra HAS component messaging</a:t>
              </a:r>
            </a:p>
          </p:txBody>
        </p:sp>
        <p:grpSp>
          <p:nvGrpSpPr>
            <p:cNvPr id="72" name="Group 71">
              <a:extLst>
                <a:ext uri="{FF2B5EF4-FFF2-40B4-BE49-F238E27FC236}">
                  <a16:creationId xmlns:a16="http://schemas.microsoft.com/office/drawing/2014/main" id="{8D538D45-DAF1-7E48-A849-FE177B5C8A73}"/>
                </a:ext>
              </a:extLst>
            </p:cNvPr>
            <p:cNvGrpSpPr/>
            <p:nvPr/>
          </p:nvGrpSpPr>
          <p:grpSpPr>
            <a:xfrm>
              <a:off x="477464" y="4931063"/>
              <a:ext cx="2962348" cy="1577374"/>
              <a:chOff x="477464" y="4931063"/>
              <a:chExt cx="2962348" cy="1577374"/>
            </a:xfrm>
          </p:grpSpPr>
          <p:sp>
            <p:nvSpPr>
              <p:cNvPr id="73" name="Rectangle 72">
                <a:extLst>
                  <a:ext uri="{FF2B5EF4-FFF2-40B4-BE49-F238E27FC236}">
                    <a16:creationId xmlns:a16="http://schemas.microsoft.com/office/drawing/2014/main" id="{DCABC1BA-F24C-7649-9EF6-3AF0C10F7F1A}"/>
                  </a:ext>
                </a:extLst>
              </p:cNvPr>
              <p:cNvSpPr/>
              <p:nvPr/>
            </p:nvSpPr>
            <p:spPr>
              <a:xfrm>
                <a:off x="477464" y="5046949"/>
                <a:ext cx="477644" cy="266322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2">
                      <a:lumMod val="89000"/>
                    </a:schemeClr>
                  </a:gs>
                  <a:gs pos="23000">
                    <a:schemeClr val="accent2">
                      <a:lumMod val="89000"/>
                    </a:schemeClr>
                  </a:gs>
                  <a:gs pos="69000">
                    <a:schemeClr val="accent2">
                      <a:lumMod val="75000"/>
                    </a:schemeClr>
                  </a:gs>
                  <a:gs pos="97000">
                    <a:schemeClr val="accent2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799" dirty="0"/>
              </a:p>
            </p:txBody>
          </p:sp>
          <p:sp>
            <p:nvSpPr>
              <p:cNvPr id="74" name="TextBox 73">
                <a:extLst>
                  <a:ext uri="{FF2B5EF4-FFF2-40B4-BE49-F238E27FC236}">
                    <a16:creationId xmlns:a16="http://schemas.microsoft.com/office/drawing/2014/main" id="{33BB8034-1F9A-9544-8708-0B5C8190F1F9}"/>
                  </a:ext>
                </a:extLst>
              </p:cNvPr>
              <p:cNvSpPr txBox="1"/>
              <p:nvPr/>
            </p:nvSpPr>
            <p:spPr>
              <a:xfrm>
                <a:off x="1124325" y="4931063"/>
                <a:ext cx="1804492" cy="64380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lIns="0" tIns="0" rIns="0" bIns="0" rtlCol="0">
                <a:noAutofit/>
              </a:bodyPr>
              <a:lstStyle/>
              <a:p>
                <a:r>
                  <a:rPr lang="en-US" sz="1799" dirty="0">
                    <a:solidFill>
                      <a:schemeClr val="tx2"/>
                    </a:solidFill>
                  </a:rPr>
                  <a:t>HAS Component</a:t>
                </a:r>
              </a:p>
              <a:p>
                <a:r>
                  <a:rPr lang="en-US" sz="1799" dirty="0">
                    <a:solidFill>
                      <a:schemeClr val="tx2"/>
                    </a:solidFill>
                  </a:rPr>
                  <a:t>(process) </a:t>
                </a:r>
              </a:p>
            </p:txBody>
          </p:sp>
          <p:sp>
            <p:nvSpPr>
              <p:cNvPr id="75" name="Rounded Rectangle 74">
                <a:extLst>
                  <a:ext uri="{FF2B5EF4-FFF2-40B4-BE49-F238E27FC236}">
                    <a16:creationId xmlns:a16="http://schemas.microsoft.com/office/drawing/2014/main" id="{17C377C9-6A9A-664E-90C4-F2AF2C743E6F}"/>
                  </a:ext>
                </a:extLst>
              </p:cNvPr>
              <p:cNvSpPr/>
              <p:nvPr/>
            </p:nvSpPr>
            <p:spPr>
              <a:xfrm>
                <a:off x="482023" y="5554756"/>
                <a:ext cx="473085" cy="284315"/>
              </a:xfrm>
              <a:prstGeom prst="roundRect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>
                <a:prstDash val="dash"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799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76" name="TextBox 75">
                <a:extLst>
                  <a:ext uri="{FF2B5EF4-FFF2-40B4-BE49-F238E27FC236}">
                    <a16:creationId xmlns:a16="http://schemas.microsoft.com/office/drawing/2014/main" id="{7BF627C7-C803-8C43-A4DB-561BA7AC39C0}"/>
                  </a:ext>
                </a:extLst>
              </p:cNvPr>
              <p:cNvSpPr txBox="1"/>
              <p:nvPr/>
            </p:nvSpPr>
            <p:spPr>
              <a:xfrm>
                <a:off x="1124324" y="5574870"/>
                <a:ext cx="2315488" cy="32351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lIns="0" tIns="0" rIns="0" bIns="0" rtlCol="0">
                <a:noAutofit/>
              </a:bodyPr>
              <a:lstStyle/>
              <a:p>
                <a:r>
                  <a:rPr lang="en-US" sz="1799" dirty="0">
                    <a:solidFill>
                      <a:schemeClr val="tx2"/>
                    </a:solidFill>
                  </a:rPr>
                  <a:t>OSDF Component</a:t>
                </a:r>
              </a:p>
            </p:txBody>
          </p:sp>
          <p:cxnSp>
            <p:nvCxnSpPr>
              <p:cNvPr id="77" name="Straight Arrow Connector 76">
                <a:extLst>
                  <a:ext uri="{FF2B5EF4-FFF2-40B4-BE49-F238E27FC236}">
                    <a16:creationId xmlns:a16="http://schemas.microsoft.com/office/drawing/2014/main" id="{33129D50-08E7-BB4B-A87A-42B1882632D9}"/>
                  </a:ext>
                </a:extLst>
              </p:cNvPr>
              <p:cNvCxnSpPr/>
              <p:nvPr/>
            </p:nvCxnSpPr>
            <p:spPr>
              <a:xfrm>
                <a:off x="543364" y="6508437"/>
                <a:ext cx="477768" cy="0"/>
              </a:xfrm>
              <a:prstGeom prst="straightConnector1">
                <a:avLst/>
              </a:prstGeom>
              <a:ln w="38100" cmpd="sng">
                <a:solidFill>
                  <a:schemeClr val="tx1"/>
                </a:solidFill>
                <a:tailEnd type="triangl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8" name="Freeform 77">
                <a:extLst>
                  <a:ext uri="{FF2B5EF4-FFF2-40B4-BE49-F238E27FC236}">
                    <a16:creationId xmlns:a16="http://schemas.microsoft.com/office/drawing/2014/main" id="{76A8976C-7850-9042-8882-320F12C4148F}"/>
                  </a:ext>
                </a:extLst>
              </p:cNvPr>
              <p:cNvSpPr/>
              <p:nvPr/>
            </p:nvSpPr>
            <p:spPr>
              <a:xfrm rot="13328851">
                <a:off x="549090" y="5952249"/>
                <a:ext cx="473738" cy="465034"/>
              </a:xfrm>
              <a:custGeom>
                <a:avLst/>
                <a:gdLst>
                  <a:gd name="connsiteX0" fmla="*/ 206174 w 2787347"/>
                  <a:gd name="connsiteY0" fmla="*/ 1237000 h 1511479"/>
                  <a:gd name="connsiteX1" fmla="*/ 361157 w 2787347"/>
                  <a:gd name="connsiteY1" fmla="*/ 1438478 h 1511479"/>
                  <a:gd name="connsiteX2" fmla="*/ 2608411 w 2787347"/>
                  <a:gd name="connsiteY2" fmla="*/ 229610 h 1511479"/>
                  <a:gd name="connsiteX3" fmla="*/ 2375936 w 2787347"/>
                  <a:gd name="connsiteY3" fmla="*/ 90125 h 1511479"/>
                  <a:gd name="connsiteX4" fmla="*/ 206174 w 2787347"/>
                  <a:gd name="connsiteY4" fmla="*/ 1237000 h 15114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87347" h="1511479">
                    <a:moveTo>
                      <a:pt x="206174" y="1237000"/>
                    </a:moveTo>
                    <a:cubicBezTo>
                      <a:pt x="-129622" y="1461725"/>
                      <a:pt x="-39216" y="1606376"/>
                      <a:pt x="361157" y="1438478"/>
                    </a:cubicBezTo>
                    <a:cubicBezTo>
                      <a:pt x="761530" y="1270580"/>
                      <a:pt x="2272615" y="454335"/>
                      <a:pt x="2608411" y="229610"/>
                    </a:cubicBezTo>
                    <a:cubicBezTo>
                      <a:pt x="2944207" y="4885"/>
                      <a:pt x="2773726" y="-80356"/>
                      <a:pt x="2375936" y="90125"/>
                    </a:cubicBezTo>
                    <a:cubicBezTo>
                      <a:pt x="1978146" y="260606"/>
                      <a:pt x="541970" y="1012275"/>
                      <a:pt x="206174" y="1237000"/>
                    </a:cubicBezTo>
                    <a:close/>
                  </a:path>
                </a:pathLst>
              </a:custGeom>
              <a:noFill/>
              <a:ln>
                <a:solidFill>
                  <a:schemeClr val="tx2"/>
                </a:solidFill>
                <a:prstDash val="dash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TextBox 78">
                <a:extLst>
                  <a:ext uri="{FF2B5EF4-FFF2-40B4-BE49-F238E27FC236}">
                    <a16:creationId xmlns:a16="http://schemas.microsoft.com/office/drawing/2014/main" id="{52745E64-5D98-274B-B24B-787E534FD827}"/>
                  </a:ext>
                </a:extLst>
              </p:cNvPr>
              <p:cNvSpPr txBox="1"/>
              <p:nvPr/>
            </p:nvSpPr>
            <p:spPr>
              <a:xfrm>
                <a:off x="1172735" y="6060224"/>
                <a:ext cx="1804962" cy="32705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0" tIns="0" rIns="0" bIns="0" rtlCol="0">
                <a:noAutofit/>
              </a:bodyPr>
              <a:lstStyle/>
              <a:p>
                <a:r>
                  <a:rPr lang="en-US" sz="1400" dirty="0">
                    <a:solidFill>
                      <a:schemeClr val="tx2"/>
                    </a:solidFill>
                  </a:rPr>
                  <a:t>Asynchronous/polling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765366868"/>
      </p:ext>
    </p:extLst>
  </p:cSld>
  <p:clrMapOvr>
    <a:masterClrMapping/>
  </p:clrMapOvr>
  <p:transition>
    <p:wipe dir="r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EDFE635-9B20-8448-A12D-53150732838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1590BD7-635C-9C43-A1E3-B0AE25E44E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CMSO Architecture for Dublin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BC0EFF4-5F9F-B34C-828B-71D3482345F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500" y="1063460"/>
            <a:ext cx="10438404" cy="51138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9050847"/>
      </p:ext>
    </p:extLst>
  </p:cSld>
  <p:clrMapOvr>
    <a:masterClrMapping/>
  </p:clrMapOvr>
  <p:transition>
    <p:wipe dir="r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C6741DA-21AE-2E42-AE1A-FC6D04E82EB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7B504BCF-92E8-AE45-A5A5-10F7685BAA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FGPS Architecture for Dublin</a:t>
            </a:r>
          </a:p>
        </p:txBody>
      </p:sp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45A0ED66-1A53-4146-AFE0-6A48E01A8E7B}"/>
              </a:ext>
            </a:extLst>
          </p:cNvPr>
          <p:cNvSpPr/>
          <p:nvPr/>
        </p:nvSpPr>
        <p:spPr>
          <a:xfrm>
            <a:off x="1031074" y="974529"/>
            <a:ext cx="914400" cy="4233386"/>
          </a:xfrm>
          <a:prstGeom prst="roundRect">
            <a:avLst>
              <a:gd name="adj" fmla="val 7738"/>
            </a:avLst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503F9141-212A-D14D-B3B8-AEE2EA41CFEA}"/>
              </a:ext>
            </a:extLst>
          </p:cNvPr>
          <p:cNvSpPr/>
          <p:nvPr/>
        </p:nvSpPr>
        <p:spPr>
          <a:xfrm>
            <a:off x="3907379" y="965981"/>
            <a:ext cx="1578744" cy="526691"/>
          </a:xfrm>
          <a:prstGeom prst="roundRect">
            <a:avLst>
              <a:gd name="adj" fmla="val 7738"/>
            </a:avLst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4582C0E8-1214-1F48-9ED6-1E97AAE51221}"/>
              </a:ext>
            </a:extLst>
          </p:cNvPr>
          <p:cNvSpPr/>
          <p:nvPr/>
        </p:nvSpPr>
        <p:spPr>
          <a:xfrm>
            <a:off x="3743751" y="4527977"/>
            <a:ext cx="1901025" cy="693553"/>
          </a:xfrm>
          <a:prstGeom prst="roundRect">
            <a:avLst>
              <a:gd name="adj" fmla="val 7738"/>
            </a:avLst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1B6B5C44-84F0-BE41-BDD9-A0B5AA017293}"/>
              </a:ext>
            </a:extLst>
          </p:cNvPr>
          <p:cNvSpPr/>
          <p:nvPr/>
        </p:nvSpPr>
        <p:spPr>
          <a:xfrm>
            <a:off x="3120633" y="5587755"/>
            <a:ext cx="980076" cy="735092"/>
          </a:xfrm>
          <a:prstGeom prst="roundRect">
            <a:avLst>
              <a:gd name="adj" fmla="val 7738"/>
            </a:avLst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D5BF4303-D94A-2645-A94D-8D730B8AA151}"/>
              </a:ext>
            </a:extLst>
          </p:cNvPr>
          <p:cNvSpPr/>
          <p:nvPr/>
        </p:nvSpPr>
        <p:spPr>
          <a:xfrm>
            <a:off x="8153063" y="971046"/>
            <a:ext cx="1892118" cy="493305"/>
          </a:xfrm>
          <a:prstGeom prst="roundRect">
            <a:avLst>
              <a:gd name="adj" fmla="val 7738"/>
            </a:avLst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9E68ECD4-DF1F-1D49-9A71-08DD963AA512}"/>
              </a:ext>
            </a:extLst>
          </p:cNvPr>
          <p:cNvSpPr/>
          <p:nvPr/>
        </p:nvSpPr>
        <p:spPr>
          <a:xfrm>
            <a:off x="8153063" y="2083486"/>
            <a:ext cx="1892118" cy="519567"/>
          </a:xfrm>
          <a:prstGeom prst="roundRect">
            <a:avLst>
              <a:gd name="adj" fmla="val 7738"/>
            </a:avLst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089B431-4505-084F-A8BE-C965AC46EF47}"/>
              </a:ext>
            </a:extLst>
          </p:cNvPr>
          <p:cNvSpPr txBox="1"/>
          <p:nvPr/>
        </p:nvSpPr>
        <p:spPr>
          <a:xfrm>
            <a:off x="1280875" y="2879323"/>
            <a:ext cx="41479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SO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9FD71B8-AFAE-7A41-8567-59248DF03594}"/>
              </a:ext>
            </a:extLst>
          </p:cNvPr>
          <p:cNvSpPr txBox="1"/>
          <p:nvPr/>
        </p:nvSpPr>
        <p:spPr>
          <a:xfrm>
            <a:off x="4117905" y="4694273"/>
            <a:ext cx="117051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/>
              <a:t>Multi-Cloud</a:t>
            </a:r>
            <a:endParaRPr lang="en-US" sz="1600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D854282-4954-1E48-943B-4C3CB7F3CF6D}"/>
              </a:ext>
            </a:extLst>
          </p:cNvPr>
          <p:cNvSpPr txBox="1"/>
          <p:nvPr/>
        </p:nvSpPr>
        <p:spPr>
          <a:xfrm>
            <a:off x="3147600" y="5671270"/>
            <a:ext cx="96635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OpenStack</a:t>
            </a:r>
          </a:p>
          <a:p>
            <a:r>
              <a:rPr lang="en-US" sz="1400" dirty="0" err="1"/>
              <a:t>PlugIn</a:t>
            </a:r>
            <a:endParaRPr lang="en-US" sz="1400" dirty="0"/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104C838A-0034-2B4F-896E-C4FC5B7E4E15}"/>
              </a:ext>
            </a:extLst>
          </p:cNvPr>
          <p:cNvCxnSpPr>
            <a:cxnSpLocks/>
            <a:stCxn id="6" idx="1"/>
          </p:cNvCxnSpPr>
          <p:nvPr/>
        </p:nvCxnSpPr>
        <p:spPr>
          <a:xfrm flipH="1">
            <a:off x="1945475" y="1229327"/>
            <a:ext cx="1961904" cy="0"/>
          </a:xfrm>
          <a:prstGeom prst="straightConnector1">
            <a:avLst/>
          </a:prstGeom>
          <a:ln w="38100" cmpd="sng">
            <a:solidFill>
              <a:schemeClr val="tx2"/>
            </a:solidFill>
            <a:headEnd type="triangl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904FC6AD-CCD8-F444-B38E-C72DA5EF759C}"/>
              </a:ext>
            </a:extLst>
          </p:cNvPr>
          <p:cNvCxnSpPr>
            <a:cxnSpLocks/>
            <a:stCxn id="6" idx="3"/>
            <a:endCxn id="9" idx="1"/>
          </p:cNvCxnSpPr>
          <p:nvPr/>
        </p:nvCxnSpPr>
        <p:spPr>
          <a:xfrm flipV="1">
            <a:off x="5486123" y="1217699"/>
            <a:ext cx="2666940" cy="11628"/>
          </a:xfrm>
          <a:prstGeom prst="straightConnector1">
            <a:avLst/>
          </a:prstGeom>
          <a:ln w="38100" cmpd="sng">
            <a:solidFill>
              <a:schemeClr val="tx2"/>
            </a:solidFill>
            <a:headEnd type="triangl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E279A224-8D30-7248-80C2-7CD9A557686E}"/>
              </a:ext>
            </a:extLst>
          </p:cNvPr>
          <p:cNvSpPr txBox="1"/>
          <p:nvPr/>
        </p:nvSpPr>
        <p:spPr>
          <a:xfrm>
            <a:off x="8734984" y="1027142"/>
            <a:ext cx="6726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/>
              <a:t>Policy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884304EB-A58E-6644-BFDA-D04BDC6CEA50}"/>
              </a:ext>
            </a:extLst>
          </p:cNvPr>
          <p:cNvSpPr txBox="1"/>
          <p:nvPr/>
        </p:nvSpPr>
        <p:spPr>
          <a:xfrm>
            <a:off x="8734984" y="2165248"/>
            <a:ext cx="61377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/>
              <a:t>A&amp;AI</a:t>
            </a: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F829BFF4-E25F-8542-9D7F-FD22B73F110E}"/>
              </a:ext>
            </a:extLst>
          </p:cNvPr>
          <p:cNvCxnSpPr>
            <a:cxnSpLocks/>
            <a:stCxn id="7" idx="1"/>
          </p:cNvCxnSpPr>
          <p:nvPr/>
        </p:nvCxnSpPr>
        <p:spPr>
          <a:xfrm flipH="1">
            <a:off x="1945474" y="4874754"/>
            <a:ext cx="1798277" cy="0"/>
          </a:xfrm>
          <a:prstGeom prst="straightConnector1">
            <a:avLst/>
          </a:prstGeom>
          <a:ln w="38100" cmpd="sng">
            <a:solidFill>
              <a:schemeClr val="accent3"/>
            </a:solidFill>
            <a:headEnd type="triangle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B3608B4A-9319-364E-8B52-2CF99680C26A}"/>
              </a:ext>
            </a:extLst>
          </p:cNvPr>
          <p:cNvCxnSpPr>
            <a:cxnSpLocks/>
          </p:cNvCxnSpPr>
          <p:nvPr/>
        </p:nvCxnSpPr>
        <p:spPr>
          <a:xfrm flipV="1">
            <a:off x="3411300" y="6322847"/>
            <a:ext cx="1" cy="445661"/>
          </a:xfrm>
          <a:prstGeom prst="straightConnector1">
            <a:avLst/>
          </a:prstGeom>
          <a:ln w="38100" cmpd="sng">
            <a:solidFill>
              <a:schemeClr val="accent3"/>
            </a:solidFill>
            <a:headEnd type="triangle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E4F490F2-EFBF-9641-ABB9-D8D03DF631ED}"/>
              </a:ext>
            </a:extLst>
          </p:cNvPr>
          <p:cNvCxnSpPr>
            <a:cxnSpLocks/>
            <a:stCxn id="8" idx="0"/>
          </p:cNvCxnSpPr>
          <p:nvPr/>
        </p:nvCxnSpPr>
        <p:spPr>
          <a:xfrm flipV="1">
            <a:off x="3610671" y="5219187"/>
            <a:ext cx="659928" cy="368568"/>
          </a:xfrm>
          <a:prstGeom prst="straightConnector1">
            <a:avLst/>
          </a:prstGeom>
          <a:ln w="38100" cmpd="sng">
            <a:solidFill>
              <a:schemeClr val="accent3"/>
            </a:solidFill>
            <a:headEnd type="triangle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37EC60E3-7855-7D45-916B-667C598FFFB5}"/>
              </a:ext>
            </a:extLst>
          </p:cNvPr>
          <p:cNvCxnSpPr>
            <a:cxnSpLocks/>
          </p:cNvCxnSpPr>
          <p:nvPr/>
        </p:nvCxnSpPr>
        <p:spPr>
          <a:xfrm flipH="1">
            <a:off x="8933759" y="5020281"/>
            <a:ext cx="1081568" cy="0"/>
          </a:xfrm>
          <a:prstGeom prst="straightConnector1">
            <a:avLst/>
          </a:prstGeom>
          <a:ln w="38100" cmpd="sng">
            <a:solidFill>
              <a:schemeClr val="tx2"/>
            </a:solidFill>
            <a:headEnd type="triangle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21434EA8-EFF4-354C-ABC6-A21EEB7AB2F6}"/>
              </a:ext>
            </a:extLst>
          </p:cNvPr>
          <p:cNvCxnSpPr>
            <a:cxnSpLocks/>
          </p:cNvCxnSpPr>
          <p:nvPr/>
        </p:nvCxnSpPr>
        <p:spPr>
          <a:xfrm flipH="1">
            <a:off x="8933759" y="5714324"/>
            <a:ext cx="1081568" cy="0"/>
          </a:xfrm>
          <a:prstGeom prst="straightConnector1">
            <a:avLst/>
          </a:prstGeom>
          <a:ln w="38100" cmpd="sng">
            <a:solidFill>
              <a:schemeClr val="accent3"/>
            </a:solidFill>
            <a:headEnd type="triangle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3287935C-7B44-A24D-A910-8546EB835987}"/>
              </a:ext>
            </a:extLst>
          </p:cNvPr>
          <p:cNvSpPr txBox="1"/>
          <p:nvPr/>
        </p:nvSpPr>
        <p:spPr>
          <a:xfrm>
            <a:off x="8461357" y="5023249"/>
            <a:ext cx="27008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Homing or Capacity check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236366B9-1D49-424F-9352-895FB059689E}"/>
              </a:ext>
            </a:extLst>
          </p:cNvPr>
          <p:cNvSpPr txBox="1"/>
          <p:nvPr/>
        </p:nvSpPr>
        <p:spPr>
          <a:xfrm>
            <a:off x="8392244" y="5813484"/>
            <a:ext cx="28517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Placement of VF module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2585866E-CBFA-DB43-98C5-ECAE18F8ECC4}"/>
              </a:ext>
            </a:extLst>
          </p:cNvPr>
          <p:cNvSpPr/>
          <p:nvPr/>
        </p:nvSpPr>
        <p:spPr>
          <a:xfrm>
            <a:off x="4506047" y="5587755"/>
            <a:ext cx="980076" cy="735092"/>
          </a:xfrm>
          <a:prstGeom prst="roundRect">
            <a:avLst>
              <a:gd name="adj" fmla="val 7738"/>
            </a:avLst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6266BCEB-7F1B-6C49-BA04-9243A0E0CBCB}"/>
              </a:ext>
            </a:extLst>
          </p:cNvPr>
          <p:cNvSpPr txBox="1"/>
          <p:nvPr/>
        </p:nvSpPr>
        <p:spPr>
          <a:xfrm>
            <a:off x="4635020" y="5673801"/>
            <a:ext cx="63701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Azure</a:t>
            </a:r>
          </a:p>
          <a:p>
            <a:r>
              <a:rPr lang="en-US" sz="1400" dirty="0" err="1"/>
              <a:t>PlugIn</a:t>
            </a:r>
            <a:endParaRPr lang="en-US" sz="1400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CC612FF7-E4F2-344B-A190-77ECE04ACBA0}"/>
              </a:ext>
            </a:extLst>
          </p:cNvPr>
          <p:cNvSpPr txBox="1"/>
          <p:nvPr/>
        </p:nvSpPr>
        <p:spPr>
          <a:xfrm>
            <a:off x="5626568" y="5425049"/>
            <a:ext cx="574246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s-IS" sz="4400" dirty="0"/>
              <a:t>…</a:t>
            </a:r>
            <a:endParaRPr lang="en-US" sz="4400" dirty="0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50E070C2-9561-9C4D-8AB0-02EDD8BAA59D}"/>
              </a:ext>
            </a:extLst>
          </p:cNvPr>
          <p:cNvSpPr/>
          <p:nvPr/>
        </p:nvSpPr>
        <p:spPr>
          <a:xfrm>
            <a:off x="3034165" y="4387849"/>
            <a:ext cx="3320198" cy="2048113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C55C4126-DCDB-1243-8F6F-9B43AA50B329}"/>
              </a:ext>
            </a:extLst>
          </p:cNvPr>
          <p:cNvCxnSpPr>
            <a:cxnSpLocks/>
          </p:cNvCxnSpPr>
          <p:nvPr/>
        </p:nvCxnSpPr>
        <p:spPr>
          <a:xfrm flipV="1">
            <a:off x="4357556" y="1468883"/>
            <a:ext cx="0" cy="615701"/>
          </a:xfrm>
          <a:prstGeom prst="straightConnector1">
            <a:avLst/>
          </a:prstGeom>
          <a:ln w="38100" cmpd="sng">
            <a:solidFill>
              <a:schemeClr val="tx2"/>
            </a:solidFill>
            <a:headEnd type="triangl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005B9F6D-33BE-6042-B4F3-08983597E49C}"/>
              </a:ext>
            </a:extLst>
          </p:cNvPr>
          <p:cNvCxnSpPr>
            <a:cxnSpLocks/>
            <a:stCxn id="8" idx="0"/>
          </p:cNvCxnSpPr>
          <p:nvPr/>
        </p:nvCxnSpPr>
        <p:spPr>
          <a:xfrm flipV="1">
            <a:off x="3610671" y="5221531"/>
            <a:ext cx="1532412" cy="366224"/>
          </a:xfrm>
          <a:prstGeom prst="straightConnector1">
            <a:avLst/>
          </a:prstGeom>
          <a:ln w="38100" cmpd="sng">
            <a:solidFill>
              <a:schemeClr val="tx2"/>
            </a:solidFill>
            <a:headEnd type="triangl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BF8ADA24-A0C9-B045-BF1A-687BBD21958E}"/>
              </a:ext>
            </a:extLst>
          </p:cNvPr>
          <p:cNvCxnSpPr>
            <a:cxnSpLocks/>
          </p:cNvCxnSpPr>
          <p:nvPr/>
        </p:nvCxnSpPr>
        <p:spPr>
          <a:xfrm flipH="1" flipV="1">
            <a:off x="3868424" y="6322848"/>
            <a:ext cx="5696" cy="445660"/>
          </a:xfrm>
          <a:prstGeom prst="straightConnector1">
            <a:avLst/>
          </a:prstGeom>
          <a:ln w="38100" cmpd="sng">
            <a:solidFill>
              <a:schemeClr val="tx2"/>
            </a:solidFill>
            <a:headEnd type="triangl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47A09097-91AC-A245-962E-D72CCEC4A0B2}"/>
              </a:ext>
            </a:extLst>
          </p:cNvPr>
          <p:cNvCxnSpPr>
            <a:cxnSpLocks/>
          </p:cNvCxnSpPr>
          <p:nvPr/>
        </p:nvCxnSpPr>
        <p:spPr>
          <a:xfrm flipV="1">
            <a:off x="4807738" y="6327932"/>
            <a:ext cx="1" cy="445661"/>
          </a:xfrm>
          <a:prstGeom prst="straightConnector1">
            <a:avLst/>
          </a:prstGeom>
          <a:ln w="38100" cmpd="sng">
            <a:solidFill>
              <a:schemeClr val="accent3"/>
            </a:solidFill>
            <a:headEnd type="triangle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D0814294-83AD-8042-8C2E-09BBEB5FEF37}"/>
              </a:ext>
            </a:extLst>
          </p:cNvPr>
          <p:cNvCxnSpPr>
            <a:cxnSpLocks/>
          </p:cNvCxnSpPr>
          <p:nvPr/>
        </p:nvCxnSpPr>
        <p:spPr>
          <a:xfrm flipH="1" flipV="1">
            <a:off x="5264862" y="6327933"/>
            <a:ext cx="5696" cy="445660"/>
          </a:xfrm>
          <a:prstGeom prst="straightConnector1">
            <a:avLst/>
          </a:prstGeom>
          <a:ln w="38100" cmpd="sng">
            <a:solidFill>
              <a:schemeClr val="tx2"/>
            </a:solidFill>
            <a:headEnd type="triangl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TextBox 33">
            <a:extLst>
              <a:ext uri="{FF2B5EF4-FFF2-40B4-BE49-F238E27FC236}">
                <a16:creationId xmlns:a16="http://schemas.microsoft.com/office/drawing/2014/main" id="{33F8AB19-269D-E641-A717-8313E017F8AE}"/>
              </a:ext>
            </a:extLst>
          </p:cNvPr>
          <p:cNvSpPr txBox="1"/>
          <p:nvPr/>
        </p:nvSpPr>
        <p:spPr>
          <a:xfrm>
            <a:off x="4163884" y="1050344"/>
            <a:ext cx="108054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OOF/OSDF</a:t>
            </a:r>
            <a:endParaRPr lang="en-US" sz="1600" b="1" dirty="0"/>
          </a:p>
        </p:txBody>
      </p:sp>
      <p:sp>
        <p:nvSpPr>
          <p:cNvPr id="35" name="Rounded Rectangle 34">
            <a:extLst>
              <a:ext uri="{FF2B5EF4-FFF2-40B4-BE49-F238E27FC236}">
                <a16:creationId xmlns:a16="http://schemas.microsoft.com/office/drawing/2014/main" id="{20B51BE0-D323-E448-BDAF-7399061E1C76}"/>
              </a:ext>
            </a:extLst>
          </p:cNvPr>
          <p:cNvSpPr/>
          <p:nvPr/>
        </p:nvSpPr>
        <p:spPr>
          <a:xfrm>
            <a:off x="3743751" y="2084584"/>
            <a:ext cx="1596706" cy="526691"/>
          </a:xfrm>
          <a:prstGeom prst="roundRect">
            <a:avLst>
              <a:gd name="adj" fmla="val 7738"/>
            </a:avLst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E490DFF0-EFB2-2844-9823-6091D549397F}"/>
              </a:ext>
            </a:extLst>
          </p:cNvPr>
          <p:cNvSpPr txBox="1"/>
          <p:nvPr/>
        </p:nvSpPr>
        <p:spPr>
          <a:xfrm>
            <a:off x="3982835" y="2167418"/>
            <a:ext cx="97073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OOF/HAS</a:t>
            </a:r>
            <a:endParaRPr lang="en-US" sz="1600" b="1" dirty="0"/>
          </a:p>
        </p:txBody>
      </p: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23471831-1F60-2041-A06B-A7BF12B4E09D}"/>
              </a:ext>
            </a:extLst>
          </p:cNvPr>
          <p:cNvCxnSpPr>
            <a:cxnSpLocks/>
          </p:cNvCxnSpPr>
          <p:nvPr/>
        </p:nvCxnSpPr>
        <p:spPr>
          <a:xfrm flipV="1">
            <a:off x="3960913" y="2614591"/>
            <a:ext cx="0" cy="538823"/>
          </a:xfrm>
          <a:prstGeom prst="straightConnector1">
            <a:avLst/>
          </a:prstGeom>
          <a:ln w="38100" cmpd="sng">
            <a:solidFill>
              <a:schemeClr val="tx2"/>
            </a:solidFill>
            <a:headEnd type="triangl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8" name="Rounded Rectangle 37">
            <a:extLst>
              <a:ext uri="{FF2B5EF4-FFF2-40B4-BE49-F238E27FC236}">
                <a16:creationId xmlns:a16="http://schemas.microsoft.com/office/drawing/2014/main" id="{A155DE8E-C389-4245-80FA-FF1753499DFA}"/>
              </a:ext>
            </a:extLst>
          </p:cNvPr>
          <p:cNvSpPr/>
          <p:nvPr/>
        </p:nvSpPr>
        <p:spPr>
          <a:xfrm>
            <a:off x="3753470" y="3161968"/>
            <a:ext cx="1652668" cy="574265"/>
          </a:xfrm>
          <a:prstGeom prst="roundRect">
            <a:avLst>
              <a:gd name="adj" fmla="val 7738"/>
            </a:avLst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43619C47-F836-A541-8078-714DCF0B6191}"/>
              </a:ext>
            </a:extLst>
          </p:cNvPr>
          <p:cNvSpPr txBox="1"/>
          <p:nvPr/>
        </p:nvSpPr>
        <p:spPr>
          <a:xfrm>
            <a:off x="4004621" y="3271789"/>
            <a:ext cx="115775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OOF/F-GPS </a:t>
            </a:r>
          </a:p>
        </p:txBody>
      </p: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CF7774D8-23F1-AB4B-B86B-F6D5A17404BB}"/>
              </a:ext>
            </a:extLst>
          </p:cNvPr>
          <p:cNvCxnSpPr>
            <a:cxnSpLocks/>
            <a:stCxn id="38" idx="3"/>
            <a:endCxn id="10" idx="1"/>
          </p:cNvCxnSpPr>
          <p:nvPr/>
        </p:nvCxnSpPr>
        <p:spPr>
          <a:xfrm flipV="1">
            <a:off x="5406138" y="2343270"/>
            <a:ext cx="2746925" cy="1105831"/>
          </a:xfrm>
          <a:prstGeom prst="straightConnector1">
            <a:avLst/>
          </a:prstGeom>
          <a:ln w="38100" cmpd="sng">
            <a:solidFill>
              <a:schemeClr val="tx2"/>
            </a:solidFill>
            <a:headEnd type="triangl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1" name="Rectangle 40">
            <a:extLst>
              <a:ext uri="{FF2B5EF4-FFF2-40B4-BE49-F238E27FC236}">
                <a16:creationId xmlns:a16="http://schemas.microsoft.com/office/drawing/2014/main" id="{E4D3A351-BB9F-C047-B6CC-F00BB65816DF}"/>
              </a:ext>
            </a:extLst>
          </p:cNvPr>
          <p:cNvSpPr/>
          <p:nvPr/>
        </p:nvSpPr>
        <p:spPr>
          <a:xfrm>
            <a:off x="3489738" y="893833"/>
            <a:ext cx="2469154" cy="2938173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32202634-3E1F-7B4E-BAB8-79C0435522DF}"/>
              </a:ext>
            </a:extLst>
          </p:cNvPr>
          <p:cNvCxnSpPr>
            <a:cxnSpLocks/>
          </p:cNvCxnSpPr>
          <p:nvPr/>
        </p:nvCxnSpPr>
        <p:spPr>
          <a:xfrm flipH="1" flipV="1">
            <a:off x="4257275" y="3753650"/>
            <a:ext cx="7370" cy="830940"/>
          </a:xfrm>
          <a:prstGeom prst="straightConnector1">
            <a:avLst/>
          </a:prstGeom>
          <a:ln w="38100" cmpd="sng">
            <a:solidFill>
              <a:schemeClr val="tx2"/>
            </a:solidFill>
            <a:headEnd type="triangl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62CAAA51-837C-9C48-B8A4-4E5E8EE82CD1}"/>
              </a:ext>
            </a:extLst>
          </p:cNvPr>
          <p:cNvCxnSpPr>
            <a:cxnSpLocks/>
            <a:stCxn id="7" idx="3"/>
            <a:endCxn id="10" idx="1"/>
          </p:cNvCxnSpPr>
          <p:nvPr/>
        </p:nvCxnSpPr>
        <p:spPr>
          <a:xfrm flipV="1">
            <a:off x="5644776" y="2343270"/>
            <a:ext cx="2508287" cy="2531484"/>
          </a:xfrm>
          <a:prstGeom prst="straightConnector1">
            <a:avLst/>
          </a:prstGeom>
          <a:ln w="38100" cmpd="sng">
            <a:solidFill>
              <a:schemeClr val="tx2"/>
            </a:solidFill>
            <a:headEnd type="non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D3F0993B-6024-CC4C-8A8E-4BF7FD6849EA}"/>
              </a:ext>
            </a:extLst>
          </p:cNvPr>
          <p:cNvCxnSpPr>
            <a:cxnSpLocks/>
            <a:stCxn id="25" idx="0"/>
          </p:cNvCxnSpPr>
          <p:nvPr/>
        </p:nvCxnSpPr>
        <p:spPr>
          <a:xfrm flipH="1" flipV="1">
            <a:off x="4270599" y="5221531"/>
            <a:ext cx="725486" cy="366224"/>
          </a:xfrm>
          <a:prstGeom prst="straightConnector1">
            <a:avLst/>
          </a:prstGeom>
          <a:ln w="38100" cmpd="sng">
            <a:solidFill>
              <a:schemeClr val="accent3"/>
            </a:solidFill>
            <a:headEnd type="triangle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>
            <a:extLst>
              <a:ext uri="{FF2B5EF4-FFF2-40B4-BE49-F238E27FC236}">
                <a16:creationId xmlns:a16="http://schemas.microsoft.com/office/drawing/2014/main" id="{EA14A8FE-468D-3E46-AAF4-C898AB3422C2}"/>
              </a:ext>
            </a:extLst>
          </p:cNvPr>
          <p:cNvCxnSpPr>
            <a:cxnSpLocks/>
            <a:stCxn id="25" idx="0"/>
          </p:cNvCxnSpPr>
          <p:nvPr/>
        </p:nvCxnSpPr>
        <p:spPr>
          <a:xfrm flipV="1">
            <a:off x="4996085" y="5221531"/>
            <a:ext cx="146998" cy="366224"/>
          </a:xfrm>
          <a:prstGeom prst="straightConnector1">
            <a:avLst/>
          </a:prstGeom>
          <a:ln w="38100" cmpd="sng">
            <a:solidFill>
              <a:schemeClr val="tx2"/>
            </a:solidFill>
            <a:headEnd type="triangl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6" name="TextBox 45">
            <a:extLst>
              <a:ext uri="{FF2B5EF4-FFF2-40B4-BE49-F238E27FC236}">
                <a16:creationId xmlns:a16="http://schemas.microsoft.com/office/drawing/2014/main" id="{9216FB87-6115-DB43-B657-211016FDFF77}"/>
              </a:ext>
            </a:extLst>
          </p:cNvPr>
          <p:cNvSpPr txBox="1"/>
          <p:nvPr/>
        </p:nvSpPr>
        <p:spPr>
          <a:xfrm>
            <a:off x="2026382" y="1199141"/>
            <a:ext cx="1437497" cy="10926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00" dirty="0"/>
              <a:t>1. VNF Homing request/response</a:t>
            </a:r>
            <a:endParaRPr lang="en-US" sz="1300" dirty="0">
              <a:solidFill>
                <a:srgbClr val="FF0000"/>
              </a:solidFill>
            </a:endParaRPr>
          </a:p>
          <a:p>
            <a:r>
              <a:rPr lang="en-US" sz="1300" dirty="0">
                <a:solidFill>
                  <a:srgbClr val="FF0000"/>
                </a:solidFill>
              </a:rPr>
              <a:t>Response include AZ ids for placements 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B6969236-49BE-804D-A27F-9727A8432A6C}"/>
              </a:ext>
            </a:extLst>
          </p:cNvPr>
          <p:cNvSpPr txBox="1"/>
          <p:nvPr/>
        </p:nvSpPr>
        <p:spPr>
          <a:xfrm>
            <a:off x="6444079" y="1160297"/>
            <a:ext cx="2014717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00" dirty="0"/>
              <a:t>2. Policies check</a:t>
            </a:r>
          </a:p>
          <a:p>
            <a:r>
              <a:rPr lang="en-US" sz="1300" dirty="0">
                <a:solidFill>
                  <a:srgbClr val="FF0000"/>
                </a:solidFill>
              </a:rPr>
              <a:t>Requirement of Affinity, Anti-affinity for VNF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48353884-867B-C042-BD3D-E934B1BE846D}"/>
              </a:ext>
            </a:extLst>
          </p:cNvPr>
          <p:cNvSpPr txBox="1"/>
          <p:nvPr/>
        </p:nvSpPr>
        <p:spPr>
          <a:xfrm>
            <a:off x="4369425" y="1421403"/>
            <a:ext cx="1842498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00" dirty="0"/>
              <a:t>3. Homing request</a:t>
            </a:r>
          </a:p>
          <a:p>
            <a:r>
              <a:rPr lang="en-US" sz="1300" dirty="0">
                <a:solidFill>
                  <a:srgbClr val="FF0000"/>
                </a:solidFill>
              </a:rPr>
              <a:t>Include Affinity and Anti-affinity constraints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E8023700-A376-FF46-B11F-051718963223}"/>
              </a:ext>
            </a:extLst>
          </p:cNvPr>
          <p:cNvSpPr txBox="1"/>
          <p:nvPr/>
        </p:nvSpPr>
        <p:spPr>
          <a:xfrm>
            <a:off x="3951422" y="2542964"/>
            <a:ext cx="3432625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00" dirty="0"/>
              <a:t>7. VNF AZ-level placement decision</a:t>
            </a:r>
          </a:p>
          <a:p>
            <a:r>
              <a:rPr lang="en-US" sz="1300" dirty="0">
                <a:solidFill>
                  <a:srgbClr val="FF0000"/>
                </a:solidFill>
              </a:rPr>
              <a:t>Include AZ capacities of chosen Region +</a:t>
            </a:r>
          </a:p>
          <a:p>
            <a:r>
              <a:rPr lang="en-US" sz="1300" dirty="0">
                <a:solidFill>
                  <a:srgbClr val="FF0000"/>
                </a:solidFill>
              </a:rPr>
              <a:t>Affinity/Anti-affinity requirements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6374820D-D7BA-424D-80C6-32710BE1615E}"/>
              </a:ext>
            </a:extLst>
          </p:cNvPr>
          <p:cNvSpPr txBox="1"/>
          <p:nvPr/>
        </p:nvSpPr>
        <p:spPr>
          <a:xfrm>
            <a:off x="5736422" y="3207710"/>
            <a:ext cx="2604634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00" dirty="0"/>
              <a:t>4. Region’s AZs info (</a:t>
            </a:r>
            <a:r>
              <a:rPr lang="en-US" sz="1300" dirty="0">
                <a:solidFill>
                  <a:schemeClr val="accent6">
                    <a:lumMod val="75000"/>
                  </a:schemeClr>
                </a:solidFill>
              </a:rPr>
              <a:t>a list of AZs, stretch goal</a:t>
            </a:r>
            <a:r>
              <a:rPr lang="en-US" sz="1300" dirty="0"/>
              <a:t>)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406C31A0-3F58-3949-A8C1-76EDD43035C7}"/>
              </a:ext>
            </a:extLst>
          </p:cNvPr>
          <p:cNvSpPr txBox="1"/>
          <p:nvPr/>
        </p:nvSpPr>
        <p:spPr>
          <a:xfrm>
            <a:off x="4222292" y="3751965"/>
            <a:ext cx="2471182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00" dirty="0"/>
              <a:t>5. AZ Capacities data</a:t>
            </a:r>
          </a:p>
          <a:p>
            <a:r>
              <a:rPr lang="en-US" sz="1300" dirty="0">
                <a:solidFill>
                  <a:srgbClr val="FF0000"/>
                </a:solidFill>
              </a:rPr>
              <a:t>CPU/</a:t>
            </a:r>
            <a:r>
              <a:rPr lang="en-US" sz="1300" dirty="0" err="1">
                <a:solidFill>
                  <a:srgbClr val="FF0000"/>
                </a:solidFill>
              </a:rPr>
              <a:t>Mem</a:t>
            </a:r>
            <a:r>
              <a:rPr lang="en-US" sz="1300" dirty="0">
                <a:solidFill>
                  <a:srgbClr val="FF0000"/>
                </a:solidFill>
              </a:rPr>
              <a:t>/Disk remained caps per AZ if available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E51BDDBB-1024-3A49-8EF5-35E337706BC4}"/>
              </a:ext>
            </a:extLst>
          </p:cNvPr>
          <p:cNvSpPr txBox="1"/>
          <p:nvPr/>
        </p:nvSpPr>
        <p:spPr>
          <a:xfrm>
            <a:off x="6606605" y="3757735"/>
            <a:ext cx="2845019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00" dirty="0"/>
              <a:t>Update Region’s AZs info (</a:t>
            </a:r>
            <a:r>
              <a:rPr lang="en-US" sz="1300" dirty="0">
                <a:solidFill>
                  <a:srgbClr val="E46C0A"/>
                </a:solidFill>
              </a:rPr>
              <a:t>a list of AZs, stretch goal</a:t>
            </a:r>
            <a:r>
              <a:rPr lang="en-US" sz="1300" dirty="0"/>
              <a:t>) if changed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41838A6B-91AD-3941-9CB4-2EE378DA51AE}"/>
              </a:ext>
            </a:extLst>
          </p:cNvPr>
          <p:cNvSpPr txBox="1"/>
          <p:nvPr/>
        </p:nvSpPr>
        <p:spPr>
          <a:xfrm>
            <a:off x="5148994" y="5245297"/>
            <a:ext cx="2269421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00" dirty="0"/>
              <a:t>6. AZ Capacities data 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9D57E221-49D3-8E48-A131-C2E9FAE0EAD8}"/>
              </a:ext>
            </a:extLst>
          </p:cNvPr>
          <p:cNvSpPr txBox="1"/>
          <p:nvPr/>
        </p:nvSpPr>
        <p:spPr>
          <a:xfrm>
            <a:off x="1933768" y="4819167"/>
            <a:ext cx="1982136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00" dirty="0"/>
              <a:t>8. Placement request </a:t>
            </a:r>
          </a:p>
        </p:txBody>
      </p:sp>
    </p:spTree>
    <p:extLst>
      <p:ext uri="{BB962C8B-B14F-4D97-AF65-F5344CB8AC3E}">
        <p14:creationId xmlns:p14="http://schemas.microsoft.com/office/powerpoint/2010/main" val="2878005444"/>
      </p:ext>
    </p:extLst>
  </p:cSld>
  <p:clrMapOvr>
    <a:masterClrMapping/>
  </p:clrMapOvr>
  <p:transition>
    <p:wipe dir="r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889C48DF-5A0B-1B40-9EE6-C8A5EC290E8A}"/>
              </a:ext>
            </a:extLst>
          </p:cNvPr>
          <p:cNvSpPr/>
          <p:nvPr/>
        </p:nvSpPr>
        <p:spPr>
          <a:xfrm>
            <a:off x="2732785" y="3392693"/>
            <a:ext cx="6690859" cy="35886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ONAP Optimization Framework (R4)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125515" y="1172195"/>
            <a:ext cx="11506200" cy="57721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6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ONAP Optimization Framework (OOF) provides a declarative, policy-driven approach for creating and running a wide variety of optimization applications like Homing/Placement, PCI optimization, etc. </a:t>
            </a:r>
          </a:p>
        </p:txBody>
      </p:sp>
      <p:sp>
        <p:nvSpPr>
          <p:cNvPr id="78" name="Rectangle 77">
            <a:extLst>
              <a:ext uri="{FF2B5EF4-FFF2-40B4-BE49-F238E27FC236}">
                <a16:creationId xmlns:a16="http://schemas.microsoft.com/office/drawing/2014/main" id="{38EBEEFD-7990-024F-9428-1E53025A7C13}"/>
              </a:ext>
            </a:extLst>
          </p:cNvPr>
          <p:cNvSpPr/>
          <p:nvPr/>
        </p:nvSpPr>
        <p:spPr>
          <a:xfrm>
            <a:off x="2821104" y="3145123"/>
            <a:ext cx="5979318" cy="465201"/>
          </a:xfrm>
          <a:prstGeom prst="rect">
            <a:avLst/>
          </a:prstGeom>
          <a:noFill/>
          <a:ln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3057D55C-7A63-704E-96EA-44864E00B2C3}"/>
              </a:ext>
            </a:extLst>
          </p:cNvPr>
          <p:cNvSpPr txBox="1"/>
          <p:nvPr/>
        </p:nvSpPr>
        <p:spPr>
          <a:xfrm>
            <a:off x="2805420" y="3303326"/>
            <a:ext cx="11435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API</a:t>
            </a: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7486E822-F7F5-6D4C-A332-4D9B36C3EAD1}"/>
              </a:ext>
            </a:extLst>
          </p:cNvPr>
          <p:cNvSpPr txBox="1"/>
          <p:nvPr/>
        </p:nvSpPr>
        <p:spPr>
          <a:xfrm>
            <a:off x="8759480" y="3398477"/>
            <a:ext cx="8083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OSDF</a:t>
            </a:r>
          </a:p>
        </p:txBody>
      </p:sp>
      <p:sp>
        <p:nvSpPr>
          <p:cNvPr id="91" name="Rounded Rectangle 90">
            <a:extLst>
              <a:ext uri="{FF2B5EF4-FFF2-40B4-BE49-F238E27FC236}">
                <a16:creationId xmlns:a16="http://schemas.microsoft.com/office/drawing/2014/main" id="{70EC84E9-7895-3949-A96C-06BF7B9F7B27}"/>
              </a:ext>
            </a:extLst>
          </p:cNvPr>
          <p:cNvSpPr/>
          <p:nvPr/>
        </p:nvSpPr>
        <p:spPr>
          <a:xfrm>
            <a:off x="9947526" y="3370447"/>
            <a:ext cx="820591" cy="405515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799" dirty="0"/>
              <a:t>Policy</a:t>
            </a:r>
          </a:p>
        </p:txBody>
      </p:sp>
      <p:cxnSp>
        <p:nvCxnSpPr>
          <p:cNvPr id="92" name="Straight Arrow Connector 91">
            <a:extLst>
              <a:ext uri="{FF2B5EF4-FFF2-40B4-BE49-F238E27FC236}">
                <a16:creationId xmlns:a16="http://schemas.microsoft.com/office/drawing/2014/main" id="{E942507F-FE34-5B49-8AE4-C3A2DE02C483}"/>
              </a:ext>
            </a:extLst>
          </p:cNvPr>
          <p:cNvCxnSpPr>
            <a:cxnSpLocks/>
            <a:endCxn id="91" idx="1"/>
          </p:cNvCxnSpPr>
          <p:nvPr/>
        </p:nvCxnSpPr>
        <p:spPr>
          <a:xfrm flipV="1">
            <a:off x="9422898" y="3573205"/>
            <a:ext cx="524628" cy="9938"/>
          </a:xfrm>
          <a:prstGeom prst="straightConnector1">
            <a:avLst/>
          </a:prstGeom>
          <a:ln w="38100" cmpd="sng">
            <a:solidFill>
              <a:schemeClr val="tx2"/>
            </a:solidFill>
            <a:headEnd type="triangle" w="med" len="med"/>
            <a:tailEnd type="triangl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22" name="Group 121">
            <a:extLst>
              <a:ext uri="{FF2B5EF4-FFF2-40B4-BE49-F238E27FC236}">
                <a16:creationId xmlns:a16="http://schemas.microsoft.com/office/drawing/2014/main" id="{C51817D8-07BF-A34E-B33D-728A8E9749AC}"/>
              </a:ext>
            </a:extLst>
          </p:cNvPr>
          <p:cNvGrpSpPr/>
          <p:nvPr/>
        </p:nvGrpSpPr>
        <p:grpSpPr>
          <a:xfrm>
            <a:off x="9696223" y="4635050"/>
            <a:ext cx="2143787" cy="523220"/>
            <a:chOff x="9309801" y="2730408"/>
            <a:chExt cx="2301252" cy="523220"/>
          </a:xfrm>
        </p:grpSpPr>
        <p:sp>
          <p:nvSpPr>
            <p:cNvPr id="120" name="Rounded Rectangle 119">
              <a:extLst>
                <a:ext uri="{FF2B5EF4-FFF2-40B4-BE49-F238E27FC236}">
                  <a16:creationId xmlns:a16="http://schemas.microsoft.com/office/drawing/2014/main" id="{05896E08-92AA-924D-9746-825C167BA6C2}"/>
                </a:ext>
              </a:extLst>
            </p:cNvPr>
            <p:cNvSpPr/>
            <p:nvPr/>
          </p:nvSpPr>
          <p:spPr>
            <a:xfrm>
              <a:off x="9309801" y="2847806"/>
              <a:ext cx="414579" cy="212571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799" dirty="0"/>
            </a:p>
          </p:txBody>
        </p:sp>
        <p:sp>
          <p:nvSpPr>
            <p:cNvPr id="121" name="TextBox 120">
              <a:extLst>
                <a:ext uri="{FF2B5EF4-FFF2-40B4-BE49-F238E27FC236}">
                  <a16:creationId xmlns:a16="http://schemas.microsoft.com/office/drawing/2014/main" id="{6921DFCB-2911-934A-A399-E89B12DBC073}"/>
                </a:ext>
              </a:extLst>
            </p:cNvPr>
            <p:cNvSpPr txBox="1"/>
            <p:nvPr/>
          </p:nvSpPr>
          <p:spPr>
            <a:xfrm>
              <a:off x="9724380" y="2730408"/>
              <a:ext cx="1886673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/>
                <a:t>Dependencies on other ONAP Projects</a:t>
              </a:r>
            </a:p>
          </p:txBody>
        </p:sp>
      </p:grpSp>
      <p:cxnSp>
        <p:nvCxnSpPr>
          <p:cNvPr id="124" name="Straight Arrow Connector 123">
            <a:extLst>
              <a:ext uri="{FF2B5EF4-FFF2-40B4-BE49-F238E27FC236}">
                <a16:creationId xmlns:a16="http://schemas.microsoft.com/office/drawing/2014/main" id="{BF9EA5E8-2F00-5947-B89D-74D7BFA0A8C7}"/>
              </a:ext>
            </a:extLst>
          </p:cNvPr>
          <p:cNvCxnSpPr>
            <a:cxnSpLocks/>
            <a:stCxn id="123" idx="2"/>
            <a:endCxn id="7" idx="0"/>
          </p:cNvCxnSpPr>
          <p:nvPr/>
        </p:nvCxnSpPr>
        <p:spPr>
          <a:xfrm>
            <a:off x="1999095" y="3007701"/>
            <a:ext cx="1430" cy="1309852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grpSp>
        <p:nvGrpSpPr>
          <p:cNvPr id="13" name="Group 12">
            <a:extLst>
              <a:ext uri="{FF2B5EF4-FFF2-40B4-BE49-F238E27FC236}">
                <a16:creationId xmlns:a16="http://schemas.microsoft.com/office/drawing/2014/main" id="{1B00E681-13F9-3043-BEF1-23DED1D8F515}"/>
              </a:ext>
            </a:extLst>
          </p:cNvPr>
          <p:cNvGrpSpPr/>
          <p:nvPr/>
        </p:nvGrpSpPr>
        <p:grpSpPr>
          <a:xfrm>
            <a:off x="1325292" y="2503227"/>
            <a:ext cx="1350466" cy="2412783"/>
            <a:chOff x="454325" y="2337915"/>
            <a:chExt cx="1350466" cy="2412783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B4E09A2A-7A77-B745-B2D5-90F7511E24FF}"/>
                </a:ext>
              </a:extLst>
            </p:cNvPr>
            <p:cNvSpPr/>
            <p:nvPr/>
          </p:nvSpPr>
          <p:spPr>
            <a:xfrm>
              <a:off x="454325" y="4152241"/>
              <a:ext cx="1350466" cy="598457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1"/>
                  </a:solidFill>
                </a:rPr>
                <a:t>CMSO Optimizer</a:t>
              </a:r>
            </a:p>
          </p:txBody>
        </p:sp>
        <p:sp>
          <p:nvSpPr>
            <p:cNvPr id="123" name="Rounded Rectangle 122">
              <a:extLst>
                <a:ext uri="{FF2B5EF4-FFF2-40B4-BE49-F238E27FC236}">
                  <a16:creationId xmlns:a16="http://schemas.microsoft.com/office/drawing/2014/main" id="{9EF8A05E-6F75-4745-A270-C562F5A5D4B8}"/>
                </a:ext>
              </a:extLst>
            </p:cNvPr>
            <p:cNvSpPr/>
            <p:nvPr/>
          </p:nvSpPr>
          <p:spPr>
            <a:xfrm>
              <a:off x="503863" y="2337915"/>
              <a:ext cx="1248529" cy="504474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/>
                <a:t>CM Portal simulator</a:t>
              </a:r>
            </a:p>
          </p:txBody>
        </p:sp>
      </p:grpSp>
      <p:cxnSp>
        <p:nvCxnSpPr>
          <p:cNvPr id="58" name="Straight Arrow Connector 57">
            <a:extLst>
              <a:ext uri="{FF2B5EF4-FFF2-40B4-BE49-F238E27FC236}">
                <a16:creationId xmlns:a16="http://schemas.microsoft.com/office/drawing/2014/main" id="{9C6DB60B-5BA4-ED48-B72E-912E4188EA1A}"/>
              </a:ext>
            </a:extLst>
          </p:cNvPr>
          <p:cNvCxnSpPr>
            <a:cxnSpLocks/>
            <a:stCxn id="91" idx="0"/>
            <a:endCxn id="69" idx="2"/>
          </p:cNvCxnSpPr>
          <p:nvPr/>
        </p:nvCxnSpPr>
        <p:spPr>
          <a:xfrm flipH="1" flipV="1">
            <a:off x="10354278" y="2923536"/>
            <a:ext cx="3544" cy="446911"/>
          </a:xfrm>
          <a:prstGeom prst="straightConnector1">
            <a:avLst/>
          </a:prstGeom>
          <a:ln w="38100" cmpd="sng">
            <a:solidFill>
              <a:schemeClr val="tx2"/>
            </a:solidFill>
            <a:headEnd type="triangle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6" name="Picture 35">
            <a:extLst>
              <a:ext uri="{FF2B5EF4-FFF2-40B4-BE49-F238E27FC236}">
                <a16:creationId xmlns:a16="http://schemas.microsoft.com/office/drawing/2014/main" id="{4C6D58BF-12D3-D448-8813-0CD444E131F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697951" y="3357755"/>
            <a:ext cx="435191" cy="435191"/>
          </a:xfrm>
          <a:prstGeom prst="rect">
            <a:avLst/>
          </a:prstGeom>
        </p:spPr>
      </p:pic>
      <p:cxnSp>
        <p:nvCxnSpPr>
          <p:cNvPr id="72" name="Straight Arrow Connector 71">
            <a:extLst>
              <a:ext uri="{FF2B5EF4-FFF2-40B4-BE49-F238E27FC236}">
                <a16:creationId xmlns:a16="http://schemas.microsoft.com/office/drawing/2014/main" id="{6B0CBCC6-15BB-FF4F-A712-C351237F657F}"/>
              </a:ext>
            </a:extLst>
          </p:cNvPr>
          <p:cNvCxnSpPr>
            <a:cxnSpLocks/>
            <a:stCxn id="91" idx="3"/>
            <a:endCxn id="36" idx="1"/>
          </p:cNvCxnSpPr>
          <p:nvPr/>
        </p:nvCxnSpPr>
        <p:spPr>
          <a:xfrm>
            <a:off x="10768117" y="3573205"/>
            <a:ext cx="929834" cy="2146"/>
          </a:xfrm>
          <a:prstGeom prst="straightConnector1">
            <a:avLst/>
          </a:prstGeom>
          <a:ln w="38100" cmpd="sng">
            <a:solidFill>
              <a:schemeClr val="tx2"/>
            </a:solidFill>
            <a:headEnd type="triangle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39B8DE64-E4FB-664A-886E-41E24C5622AD}"/>
              </a:ext>
            </a:extLst>
          </p:cNvPr>
          <p:cNvSpPr txBox="1"/>
          <p:nvPr/>
        </p:nvSpPr>
        <p:spPr>
          <a:xfrm>
            <a:off x="10852833" y="3321533"/>
            <a:ext cx="114231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Actual policies</a:t>
            </a:r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DE78AF11-93A4-174C-A249-79CCF97C7B14}"/>
              </a:ext>
            </a:extLst>
          </p:cNvPr>
          <p:cNvSpPr/>
          <p:nvPr/>
        </p:nvSpPr>
        <p:spPr>
          <a:xfrm>
            <a:off x="1182756" y="3059262"/>
            <a:ext cx="8276459" cy="1997115"/>
          </a:xfrm>
          <a:prstGeom prst="rect">
            <a:avLst/>
          </a:prstGeom>
          <a:noFill/>
          <a:ln>
            <a:solidFill>
              <a:srgbClr val="7030A0"/>
            </a:solidFill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71063CE3-6E1D-D246-9746-2720B21EA084}"/>
              </a:ext>
            </a:extLst>
          </p:cNvPr>
          <p:cNvSpPr txBox="1"/>
          <p:nvPr/>
        </p:nvSpPr>
        <p:spPr>
          <a:xfrm>
            <a:off x="1191705" y="3202793"/>
            <a:ext cx="5950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OOF</a:t>
            </a:r>
          </a:p>
        </p:txBody>
      </p:sp>
      <p:cxnSp>
        <p:nvCxnSpPr>
          <p:cNvPr id="52" name="Straight Arrow Connector 51">
            <a:extLst>
              <a:ext uri="{FF2B5EF4-FFF2-40B4-BE49-F238E27FC236}">
                <a16:creationId xmlns:a16="http://schemas.microsoft.com/office/drawing/2014/main" id="{6C52C3CE-2C3A-6747-B5F9-97F158CCA66A}"/>
              </a:ext>
            </a:extLst>
          </p:cNvPr>
          <p:cNvCxnSpPr>
            <a:cxnSpLocks/>
            <a:stCxn id="51" idx="2"/>
            <a:endCxn id="50" idx="0"/>
          </p:cNvCxnSpPr>
          <p:nvPr/>
        </p:nvCxnSpPr>
        <p:spPr>
          <a:xfrm>
            <a:off x="3921513" y="3028694"/>
            <a:ext cx="4698" cy="226093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grpSp>
        <p:nvGrpSpPr>
          <p:cNvPr id="12" name="Group 11">
            <a:extLst>
              <a:ext uri="{FF2B5EF4-FFF2-40B4-BE49-F238E27FC236}">
                <a16:creationId xmlns:a16="http://schemas.microsoft.com/office/drawing/2014/main" id="{1C502428-5279-D14B-8608-CAE9C1BD746A}"/>
              </a:ext>
            </a:extLst>
          </p:cNvPr>
          <p:cNvGrpSpPr/>
          <p:nvPr/>
        </p:nvGrpSpPr>
        <p:grpSpPr>
          <a:xfrm>
            <a:off x="9423645" y="1889276"/>
            <a:ext cx="1849782" cy="1034260"/>
            <a:chOff x="8109227" y="2177632"/>
            <a:chExt cx="1849782" cy="1034260"/>
          </a:xfrm>
        </p:grpSpPr>
        <p:grpSp>
          <p:nvGrpSpPr>
            <p:cNvPr id="77" name="Group 76">
              <a:extLst>
                <a:ext uri="{FF2B5EF4-FFF2-40B4-BE49-F238E27FC236}">
                  <a16:creationId xmlns:a16="http://schemas.microsoft.com/office/drawing/2014/main" id="{5E6FE463-DF81-B249-B6C1-8D7F83142252}"/>
                </a:ext>
              </a:extLst>
            </p:cNvPr>
            <p:cNvGrpSpPr/>
            <p:nvPr/>
          </p:nvGrpSpPr>
          <p:grpSpPr>
            <a:xfrm>
              <a:off x="8109227" y="2177632"/>
              <a:ext cx="1849782" cy="1034260"/>
              <a:chOff x="5840630" y="3313468"/>
              <a:chExt cx="1849782" cy="1034260"/>
            </a:xfrm>
          </p:grpSpPr>
          <p:sp>
            <p:nvSpPr>
              <p:cNvPr id="70" name="TextBox 69">
                <a:extLst>
                  <a:ext uri="{FF2B5EF4-FFF2-40B4-BE49-F238E27FC236}">
                    <a16:creationId xmlns:a16="http://schemas.microsoft.com/office/drawing/2014/main" id="{3AB776A7-2C41-6446-865F-BCC239F103A1}"/>
                  </a:ext>
                </a:extLst>
              </p:cNvPr>
              <p:cNvSpPr txBox="1"/>
              <p:nvPr/>
            </p:nvSpPr>
            <p:spPr>
              <a:xfrm>
                <a:off x="5840630" y="3313468"/>
                <a:ext cx="169561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Policy Models</a:t>
                </a:r>
              </a:p>
            </p:txBody>
          </p:sp>
          <p:grpSp>
            <p:nvGrpSpPr>
              <p:cNvPr id="76" name="Group 75">
                <a:extLst>
                  <a:ext uri="{FF2B5EF4-FFF2-40B4-BE49-F238E27FC236}">
                    <a16:creationId xmlns:a16="http://schemas.microsoft.com/office/drawing/2014/main" id="{44185146-B203-B348-AE8A-45F74D3D83BD}"/>
                  </a:ext>
                </a:extLst>
              </p:cNvPr>
              <p:cNvGrpSpPr/>
              <p:nvPr/>
            </p:nvGrpSpPr>
            <p:grpSpPr>
              <a:xfrm>
                <a:off x="5852113" y="3319296"/>
                <a:ext cx="1838299" cy="1028432"/>
                <a:chOff x="5643860" y="3341902"/>
                <a:chExt cx="1838299" cy="1028432"/>
              </a:xfrm>
            </p:grpSpPr>
            <p:sp>
              <p:nvSpPr>
                <p:cNvPr id="68" name="Rectangle 67">
                  <a:extLst>
                    <a:ext uri="{FF2B5EF4-FFF2-40B4-BE49-F238E27FC236}">
                      <a16:creationId xmlns:a16="http://schemas.microsoft.com/office/drawing/2014/main" id="{AD857BDF-2E4A-3744-9180-027F88684099}"/>
                    </a:ext>
                  </a:extLst>
                </p:cNvPr>
                <p:cNvSpPr/>
                <p:nvPr/>
              </p:nvSpPr>
              <p:spPr>
                <a:xfrm>
                  <a:off x="5775677" y="4015357"/>
                  <a:ext cx="787258" cy="235143"/>
                </a:xfrm>
                <a:prstGeom prst="rect">
                  <a:avLst/>
                </a:prstGeom>
                <a:solidFill>
                  <a:schemeClr val="accent6">
                    <a:lumMod val="40000"/>
                    <a:lumOff val="60000"/>
                  </a:schemeClr>
                </a:solidFill>
                <a:ln>
                  <a:noFill/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600" dirty="0">
                      <a:solidFill>
                        <a:schemeClr val="tx1"/>
                      </a:solidFill>
                    </a:rPr>
                    <a:t>CMSO</a:t>
                  </a:r>
                </a:p>
              </p:txBody>
            </p:sp>
            <p:sp>
              <p:nvSpPr>
                <p:cNvPr id="69" name="Rectangle 68">
                  <a:extLst>
                    <a:ext uri="{FF2B5EF4-FFF2-40B4-BE49-F238E27FC236}">
                      <a16:creationId xmlns:a16="http://schemas.microsoft.com/office/drawing/2014/main" id="{772F8E41-F78A-1C4D-83A5-4C34231C687C}"/>
                    </a:ext>
                  </a:extLst>
                </p:cNvPr>
                <p:cNvSpPr/>
                <p:nvPr/>
              </p:nvSpPr>
              <p:spPr>
                <a:xfrm>
                  <a:off x="5643860" y="3341902"/>
                  <a:ext cx="1838299" cy="1028432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1" name="Rectangle 70">
                  <a:extLst>
                    <a:ext uri="{FF2B5EF4-FFF2-40B4-BE49-F238E27FC236}">
                      <a16:creationId xmlns:a16="http://schemas.microsoft.com/office/drawing/2014/main" id="{FF7D34C0-F035-B946-A05E-6B5FDF5DBD67}"/>
                    </a:ext>
                  </a:extLst>
                </p:cNvPr>
                <p:cNvSpPr/>
                <p:nvPr/>
              </p:nvSpPr>
              <p:spPr>
                <a:xfrm>
                  <a:off x="5775857" y="3699578"/>
                  <a:ext cx="787078" cy="259382"/>
                </a:xfrm>
                <a:prstGeom prst="rect">
                  <a:avLst/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>
                  <a:noFill/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600" dirty="0">
                      <a:solidFill>
                        <a:schemeClr val="tx1"/>
                      </a:solidFill>
                    </a:rPr>
                    <a:t>HAS</a:t>
                  </a:r>
                </a:p>
              </p:txBody>
            </p:sp>
          </p:grpSp>
        </p:grpSp>
        <p:sp>
          <p:nvSpPr>
            <p:cNvPr id="54" name="Rectangle 53">
              <a:extLst>
                <a:ext uri="{FF2B5EF4-FFF2-40B4-BE49-F238E27FC236}">
                  <a16:creationId xmlns:a16="http://schemas.microsoft.com/office/drawing/2014/main" id="{F8972343-A34F-A94B-AE24-6D2D9296D4FA}"/>
                </a:ext>
              </a:extLst>
            </p:cNvPr>
            <p:cNvSpPr/>
            <p:nvPr/>
          </p:nvSpPr>
          <p:spPr>
            <a:xfrm>
              <a:off x="9142632" y="2530889"/>
              <a:ext cx="673690" cy="271396"/>
            </a:xfrm>
            <a:prstGeom prst="rect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>
                  <a:solidFill>
                    <a:schemeClr val="tx1"/>
                  </a:solidFill>
                </a:rPr>
                <a:t>PCI</a:t>
              </a:r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8282E6E1-5EAD-B142-B474-D6A65CECB81A}"/>
              </a:ext>
            </a:extLst>
          </p:cNvPr>
          <p:cNvGrpSpPr/>
          <p:nvPr/>
        </p:nvGrpSpPr>
        <p:grpSpPr>
          <a:xfrm>
            <a:off x="3148478" y="2524220"/>
            <a:ext cx="1534111" cy="3278592"/>
            <a:chOff x="3369042" y="2481098"/>
            <a:chExt cx="1534111" cy="3278592"/>
          </a:xfrm>
        </p:grpSpPr>
        <p:sp>
          <p:nvSpPr>
            <p:cNvPr id="50" name="Rectangle 49">
              <a:extLst>
                <a:ext uri="{FF2B5EF4-FFF2-40B4-BE49-F238E27FC236}">
                  <a16:creationId xmlns:a16="http://schemas.microsoft.com/office/drawing/2014/main" id="{F3F26C1D-E3CF-894B-8332-64A360C0B79A}"/>
                </a:ext>
              </a:extLst>
            </p:cNvPr>
            <p:cNvSpPr/>
            <p:nvPr/>
          </p:nvSpPr>
          <p:spPr>
            <a:xfrm>
              <a:off x="3549713" y="3211665"/>
              <a:ext cx="1194123" cy="245780"/>
            </a:xfrm>
            <a:prstGeom prst="rect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>
                  <a:solidFill>
                    <a:schemeClr val="tx1"/>
                  </a:solidFill>
                </a:rPr>
                <a:t>PCI</a:t>
              </a:r>
            </a:p>
          </p:txBody>
        </p:sp>
        <p:sp>
          <p:nvSpPr>
            <p:cNvPr id="51" name="Rounded Rectangle 50">
              <a:extLst>
                <a:ext uri="{FF2B5EF4-FFF2-40B4-BE49-F238E27FC236}">
                  <a16:creationId xmlns:a16="http://schemas.microsoft.com/office/drawing/2014/main" id="{6BA36C87-E187-9948-B24E-772F6D335119}"/>
                </a:ext>
              </a:extLst>
            </p:cNvPr>
            <p:cNvSpPr/>
            <p:nvPr/>
          </p:nvSpPr>
          <p:spPr>
            <a:xfrm>
              <a:off x="3487167" y="2481098"/>
              <a:ext cx="1309819" cy="504474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/>
                <a:t>PCI Handler MS</a:t>
              </a:r>
            </a:p>
          </p:txBody>
        </p:sp>
        <p:sp>
          <p:nvSpPr>
            <p:cNvPr id="75" name="Rectangle 74">
              <a:extLst>
                <a:ext uri="{FF2B5EF4-FFF2-40B4-BE49-F238E27FC236}">
                  <a16:creationId xmlns:a16="http://schemas.microsoft.com/office/drawing/2014/main" id="{3E2E134A-241E-5641-8BB1-1C6B8D9CB3E4}"/>
                </a:ext>
              </a:extLst>
            </p:cNvPr>
            <p:cNvSpPr/>
            <p:nvPr/>
          </p:nvSpPr>
          <p:spPr>
            <a:xfrm>
              <a:off x="3369042" y="4280630"/>
              <a:ext cx="1534111" cy="598457"/>
            </a:xfrm>
            <a:prstGeom prst="rect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1"/>
                  </a:solidFill>
                </a:rPr>
                <a:t>SON Optimizer</a:t>
              </a:r>
            </a:p>
          </p:txBody>
        </p:sp>
        <p:cxnSp>
          <p:nvCxnSpPr>
            <p:cNvPr id="80" name="Straight Arrow Connector 79">
              <a:extLst>
                <a:ext uri="{FF2B5EF4-FFF2-40B4-BE49-F238E27FC236}">
                  <a16:creationId xmlns:a16="http://schemas.microsoft.com/office/drawing/2014/main" id="{7D7731DC-7F18-3C46-8699-9E1C1C4914E3}"/>
                </a:ext>
              </a:extLst>
            </p:cNvPr>
            <p:cNvCxnSpPr>
              <a:cxnSpLocks/>
              <a:endCxn id="75" idx="0"/>
            </p:cNvCxnSpPr>
            <p:nvPr/>
          </p:nvCxnSpPr>
          <p:spPr>
            <a:xfrm>
              <a:off x="4136098" y="3753350"/>
              <a:ext cx="0" cy="527280"/>
            </a:xfrm>
            <a:prstGeom prst="straightConnector1">
              <a:avLst/>
            </a:prstGeom>
            <a:ln cmpd="thickThin">
              <a:headEnd type="none"/>
              <a:tailEnd type="triangle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81" name="Rounded Rectangle 80">
              <a:extLst>
                <a:ext uri="{FF2B5EF4-FFF2-40B4-BE49-F238E27FC236}">
                  <a16:creationId xmlns:a16="http://schemas.microsoft.com/office/drawing/2014/main" id="{ED770DE1-2CB5-7E41-9941-A5B67DD2D603}"/>
                </a:ext>
              </a:extLst>
            </p:cNvPr>
            <p:cNvSpPr/>
            <p:nvPr/>
          </p:nvSpPr>
          <p:spPr>
            <a:xfrm>
              <a:off x="3549217" y="5389808"/>
              <a:ext cx="1173152" cy="369882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799" dirty="0"/>
                <a:t>SDNC(R) </a:t>
              </a:r>
            </a:p>
          </p:txBody>
        </p:sp>
        <p:cxnSp>
          <p:nvCxnSpPr>
            <p:cNvPr id="83" name="Straight Arrow Connector 82">
              <a:extLst>
                <a:ext uri="{FF2B5EF4-FFF2-40B4-BE49-F238E27FC236}">
                  <a16:creationId xmlns:a16="http://schemas.microsoft.com/office/drawing/2014/main" id="{CBC47412-F393-BB49-8496-84D0FF259860}"/>
                </a:ext>
              </a:extLst>
            </p:cNvPr>
            <p:cNvCxnSpPr>
              <a:cxnSpLocks/>
              <a:stCxn id="75" idx="2"/>
              <a:endCxn id="81" idx="0"/>
            </p:cNvCxnSpPr>
            <p:nvPr/>
          </p:nvCxnSpPr>
          <p:spPr>
            <a:xfrm flipH="1">
              <a:off x="4135793" y="4879087"/>
              <a:ext cx="305" cy="510721"/>
            </a:xfrm>
            <a:prstGeom prst="straightConnector1">
              <a:avLst/>
            </a:prstGeom>
            <a:ln cmpd="thickThin">
              <a:headEnd type="none"/>
              <a:tailEnd type="triangle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F31F1CA8-4803-0242-85C0-66C7D603D3D2}"/>
              </a:ext>
            </a:extLst>
          </p:cNvPr>
          <p:cNvGrpSpPr/>
          <p:nvPr/>
        </p:nvGrpSpPr>
        <p:grpSpPr>
          <a:xfrm>
            <a:off x="4762840" y="2505769"/>
            <a:ext cx="1512171" cy="2937209"/>
            <a:chOff x="3537021" y="2457426"/>
            <a:chExt cx="1512171" cy="2937209"/>
          </a:xfrm>
        </p:grpSpPr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id="{E06AA721-6356-0640-8D05-924BA6F386DE}"/>
                </a:ext>
              </a:extLst>
            </p:cNvPr>
            <p:cNvSpPr/>
            <p:nvPr/>
          </p:nvSpPr>
          <p:spPr>
            <a:xfrm>
              <a:off x="3612551" y="3187523"/>
              <a:ext cx="907388" cy="245780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noFill/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>
                  <a:solidFill>
                    <a:schemeClr val="tx1"/>
                  </a:solidFill>
                </a:rPr>
                <a:t>Route</a:t>
              </a:r>
            </a:p>
          </p:txBody>
        </p:sp>
        <p:sp>
          <p:nvSpPr>
            <p:cNvPr id="60" name="Rounded Rectangle 59">
              <a:extLst>
                <a:ext uri="{FF2B5EF4-FFF2-40B4-BE49-F238E27FC236}">
                  <a16:creationId xmlns:a16="http://schemas.microsoft.com/office/drawing/2014/main" id="{77B63B21-8D37-3040-940F-2048D19FAFD9}"/>
                </a:ext>
              </a:extLst>
            </p:cNvPr>
            <p:cNvSpPr/>
            <p:nvPr/>
          </p:nvSpPr>
          <p:spPr>
            <a:xfrm>
              <a:off x="3711217" y="2457426"/>
              <a:ext cx="710056" cy="504474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/>
                <a:t>SDNC</a:t>
              </a:r>
            </a:p>
          </p:txBody>
        </p:sp>
        <p:cxnSp>
          <p:nvCxnSpPr>
            <p:cNvPr id="61" name="Straight Arrow Connector 60">
              <a:extLst>
                <a:ext uri="{FF2B5EF4-FFF2-40B4-BE49-F238E27FC236}">
                  <a16:creationId xmlns:a16="http://schemas.microsoft.com/office/drawing/2014/main" id="{FFFE6CFB-75C9-F34A-9A14-EDB6A59E776C}"/>
                </a:ext>
              </a:extLst>
            </p:cNvPr>
            <p:cNvCxnSpPr>
              <a:cxnSpLocks/>
              <a:stCxn id="60" idx="2"/>
              <a:endCxn id="59" idx="0"/>
            </p:cNvCxnSpPr>
            <p:nvPr/>
          </p:nvCxnSpPr>
          <p:spPr>
            <a:xfrm>
              <a:off x="4066245" y="2961900"/>
              <a:ext cx="0" cy="225623"/>
            </a:xfrm>
            <a:prstGeom prst="straightConnector1">
              <a:avLst/>
            </a:prstGeom>
            <a:ln>
              <a:tailEnd type="triangle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73" name="Rectangle 72">
              <a:extLst>
                <a:ext uri="{FF2B5EF4-FFF2-40B4-BE49-F238E27FC236}">
                  <a16:creationId xmlns:a16="http://schemas.microsoft.com/office/drawing/2014/main" id="{1A9FB48E-AB38-6E45-A0E3-E582D529079D}"/>
                </a:ext>
              </a:extLst>
            </p:cNvPr>
            <p:cNvSpPr/>
            <p:nvPr/>
          </p:nvSpPr>
          <p:spPr>
            <a:xfrm>
              <a:off x="3537021" y="4271981"/>
              <a:ext cx="1235990" cy="598457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1"/>
                  </a:solidFill>
                </a:rPr>
                <a:t>Route Optimizer</a:t>
              </a:r>
            </a:p>
          </p:txBody>
        </p:sp>
        <p:cxnSp>
          <p:nvCxnSpPr>
            <p:cNvPr id="74" name="Straight Arrow Connector 73">
              <a:extLst>
                <a:ext uri="{FF2B5EF4-FFF2-40B4-BE49-F238E27FC236}">
                  <a16:creationId xmlns:a16="http://schemas.microsoft.com/office/drawing/2014/main" id="{D72EA090-6C90-7742-AEA6-6F9B97E0BA77}"/>
                </a:ext>
              </a:extLst>
            </p:cNvPr>
            <p:cNvCxnSpPr>
              <a:cxnSpLocks/>
              <a:endCxn id="73" idx="0"/>
            </p:cNvCxnSpPr>
            <p:nvPr/>
          </p:nvCxnSpPr>
          <p:spPr>
            <a:xfrm>
              <a:off x="4155016" y="3693166"/>
              <a:ext cx="0" cy="578815"/>
            </a:xfrm>
            <a:prstGeom prst="straightConnector1">
              <a:avLst/>
            </a:prstGeom>
            <a:ln cmpd="thickThin">
              <a:headEnd type="none"/>
              <a:tailEnd type="triangle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84" name="Straight Arrow Connector 83">
              <a:extLst>
                <a:ext uri="{FF2B5EF4-FFF2-40B4-BE49-F238E27FC236}">
                  <a16:creationId xmlns:a16="http://schemas.microsoft.com/office/drawing/2014/main" id="{B4372186-D1AD-E045-A2E9-F6090472B75D}"/>
                </a:ext>
              </a:extLst>
            </p:cNvPr>
            <p:cNvCxnSpPr>
              <a:cxnSpLocks/>
              <a:stCxn id="73" idx="2"/>
              <a:endCxn id="96" idx="0"/>
            </p:cNvCxnSpPr>
            <p:nvPr/>
          </p:nvCxnSpPr>
          <p:spPr>
            <a:xfrm>
              <a:off x="4155016" y="4870438"/>
              <a:ext cx="894176" cy="524197"/>
            </a:xfrm>
            <a:prstGeom prst="straightConnector1">
              <a:avLst/>
            </a:prstGeom>
            <a:ln cmpd="thickThin">
              <a:headEnd type="none"/>
              <a:tailEnd type="triangle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A1F920EF-AEDF-1A47-8017-0834B7E6BD28}"/>
              </a:ext>
            </a:extLst>
          </p:cNvPr>
          <p:cNvGrpSpPr/>
          <p:nvPr/>
        </p:nvGrpSpPr>
        <p:grpSpPr>
          <a:xfrm>
            <a:off x="5908074" y="2497709"/>
            <a:ext cx="3337553" cy="3315151"/>
            <a:chOff x="3488576" y="2473886"/>
            <a:chExt cx="3337553" cy="3315151"/>
          </a:xfrm>
        </p:grpSpPr>
        <p:cxnSp>
          <p:nvCxnSpPr>
            <p:cNvPr id="27" name="Straight Arrow Connector 26">
              <a:extLst>
                <a:ext uri="{FF2B5EF4-FFF2-40B4-BE49-F238E27FC236}">
                  <a16:creationId xmlns:a16="http://schemas.microsoft.com/office/drawing/2014/main" id="{40C40253-8B73-2345-BEC7-39A9127CBB5E}"/>
                </a:ext>
              </a:extLst>
            </p:cNvPr>
            <p:cNvCxnSpPr>
              <a:cxnSpLocks/>
              <a:endCxn id="6" idx="0"/>
            </p:cNvCxnSpPr>
            <p:nvPr/>
          </p:nvCxnSpPr>
          <p:spPr>
            <a:xfrm>
              <a:off x="5673039" y="3750171"/>
              <a:ext cx="0" cy="545258"/>
            </a:xfrm>
            <a:prstGeom prst="straightConnector1">
              <a:avLst/>
            </a:prstGeom>
            <a:ln cmpd="thickThin">
              <a:headEnd type="none"/>
              <a:tailEnd type="triangle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62965E00-55B6-9747-ACF3-C5F7AB31CE55}"/>
                </a:ext>
              </a:extLst>
            </p:cNvPr>
            <p:cNvSpPr/>
            <p:nvPr/>
          </p:nvSpPr>
          <p:spPr>
            <a:xfrm>
              <a:off x="5078213" y="3183868"/>
              <a:ext cx="1194123" cy="245780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>
                  <a:solidFill>
                    <a:schemeClr val="tx1"/>
                  </a:solidFill>
                </a:rPr>
                <a:t>HAS</a:t>
              </a:r>
            </a:p>
          </p:txBody>
        </p:sp>
        <p:sp>
          <p:nvSpPr>
            <p:cNvPr id="115" name="Rounded Rectangle 114">
              <a:extLst>
                <a:ext uri="{FF2B5EF4-FFF2-40B4-BE49-F238E27FC236}">
                  <a16:creationId xmlns:a16="http://schemas.microsoft.com/office/drawing/2014/main" id="{602BACE6-22AE-FA48-A88B-B1F7E929C855}"/>
                </a:ext>
              </a:extLst>
            </p:cNvPr>
            <p:cNvSpPr/>
            <p:nvPr/>
          </p:nvSpPr>
          <p:spPr>
            <a:xfrm>
              <a:off x="4903870" y="2473886"/>
              <a:ext cx="1538338" cy="511691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799" dirty="0"/>
                <a:t>SO, VFC</a:t>
              </a:r>
            </a:p>
            <a:p>
              <a:pPr algn="ctr"/>
              <a:r>
                <a:rPr lang="en-US" sz="1400" dirty="0"/>
                <a:t>(Homing + </a:t>
              </a:r>
              <a:r>
                <a:rPr lang="en-US" sz="1400" dirty="0">
                  <a:solidFill>
                    <a:schemeClr val="bg1"/>
                  </a:solidFill>
                </a:rPr>
                <a:t>TD)</a:t>
              </a:r>
            </a:p>
          </p:txBody>
        </p:sp>
        <p:cxnSp>
          <p:nvCxnSpPr>
            <p:cNvPr id="116" name="Straight Arrow Connector 115">
              <a:extLst>
                <a:ext uri="{FF2B5EF4-FFF2-40B4-BE49-F238E27FC236}">
                  <a16:creationId xmlns:a16="http://schemas.microsoft.com/office/drawing/2014/main" id="{A11074B9-6BD7-7247-BDFE-551FD4B01519}"/>
                </a:ext>
              </a:extLst>
            </p:cNvPr>
            <p:cNvCxnSpPr>
              <a:cxnSpLocks/>
              <a:stCxn id="115" idx="2"/>
              <a:endCxn id="41" idx="0"/>
            </p:cNvCxnSpPr>
            <p:nvPr/>
          </p:nvCxnSpPr>
          <p:spPr>
            <a:xfrm>
              <a:off x="5673039" y="2985577"/>
              <a:ext cx="2236" cy="198291"/>
            </a:xfrm>
            <a:prstGeom prst="straightConnector1">
              <a:avLst/>
            </a:prstGeom>
            <a:ln>
              <a:tailEnd type="triangle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591C78A2-7914-AC47-BA80-6B9906C4A7BA}"/>
                </a:ext>
              </a:extLst>
            </p:cNvPr>
            <p:cNvSpPr/>
            <p:nvPr/>
          </p:nvSpPr>
          <p:spPr>
            <a:xfrm>
              <a:off x="4675301" y="4295429"/>
              <a:ext cx="1995475" cy="596382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solidFill>
                <a:schemeClr val="accent2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1"/>
                  </a:solidFill>
                </a:rPr>
                <a:t>Homing/Placement Optimizer (HAS)</a:t>
              </a:r>
            </a:p>
          </p:txBody>
        </p:sp>
        <p:sp>
          <p:nvSpPr>
            <p:cNvPr id="96" name="Rounded Rectangle 95">
              <a:extLst>
                <a:ext uri="{FF2B5EF4-FFF2-40B4-BE49-F238E27FC236}">
                  <a16:creationId xmlns:a16="http://schemas.microsoft.com/office/drawing/2014/main" id="{5501E7F0-401D-D444-946F-F8DB472AC12A}"/>
                </a:ext>
              </a:extLst>
            </p:cNvPr>
            <p:cNvSpPr/>
            <p:nvPr/>
          </p:nvSpPr>
          <p:spPr>
            <a:xfrm>
              <a:off x="3488576" y="5419155"/>
              <a:ext cx="733874" cy="369882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799" dirty="0"/>
                <a:t>A&amp;AI</a:t>
              </a:r>
            </a:p>
          </p:txBody>
        </p:sp>
        <p:sp>
          <p:nvSpPr>
            <p:cNvPr id="103" name="Rounded Rectangle 102">
              <a:extLst>
                <a:ext uri="{FF2B5EF4-FFF2-40B4-BE49-F238E27FC236}">
                  <a16:creationId xmlns:a16="http://schemas.microsoft.com/office/drawing/2014/main" id="{F5ADF1E7-A0D9-2E41-8466-370E806C7347}"/>
                </a:ext>
              </a:extLst>
            </p:cNvPr>
            <p:cNvSpPr/>
            <p:nvPr/>
          </p:nvSpPr>
          <p:spPr>
            <a:xfrm>
              <a:off x="4408524" y="5416570"/>
              <a:ext cx="1377619" cy="369883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799" dirty="0"/>
                <a:t>Multi Cloud</a:t>
              </a:r>
            </a:p>
          </p:txBody>
        </p:sp>
        <p:sp>
          <p:nvSpPr>
            <p:cNvPr id="104" name="Rounded Rectangle 103">
              <a:extLst>
                <a:ext uri="{FF2B5EF4-FFF2-40B4-BE49-F238E27FC236}">
                  <a16:creationId xmlns:a16="http://schemas.microsoft.com/office/drawing/2014/main" id="{256471C9-CF1F-D44F-9EE6-AD3ECBC88458}"/>
                </a:ext>
              </a:extLst>
            </p:cNvPr>
            <p:cNvSpPr/>
            <p:nvPr/>
          </p:nvSpPr>
          <p:spPr>
            <a:xfrm>
              <a:off x="5914805" y="5429105"/>
              <a:ext cx="911324" cy="349982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799" dirty="0"/>
                <a:t>MUSIC</a:t>
              </a:r>
            </a:p>
          </p:txBody>
        </p:sp>
        <p:cxnSp>
          <p:nvCxnSpPr>
            <p:cNvPr id="85" name="Straight Arrow Connector 84">
              <a:extLst>
                <a:ext uri="{FF2B5EF4-FFF2-40B4-BE49-F238E27FC236}">
                  <a16:creationId xmlns:a16="http://schemas.microsoft.com/office/drawing/2014/main" id="{FFF7349E-FFE6-E14D-969F-2E4FED68F9ED}"/>
                </a:ext>
              </a:extLst>
            </p:cNvPr>
            <p:cNvCxnSpPr>
              <a:cxnSpLocks/>
              <a:stCxn id="6" idx="2"/>
              <a:endCxn id="103" idx="0"/>
            </p:cNvCxnSpPr>
            <p:nvPr/>
          </p:nvCxnSpPr>
          <p:spPr>
            <a:xfrm flipH="1">
              <a:off x="5097334" y="4891811"/>
              <a:ext cx="575705" cy="524759"/>
            </a:xfrm>
            <a:prstGeom prst="straightConnector1">
              <a:avLst/>
            </a:prstGeom>
            <a:ln cmpd="thickThin">
              <a:headEnd type="none"/>
              <a:tailEnd type="triangle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87" name="Straight Arrow Connector 86">
              <a:extLst>
                <a:ext uri="{FF2B5EF4-FFF2-40B4-BE49-F238E27FC236}">
                  <a16:creationId xmlns:a16="http://schemas.microsoft.com/office/drawing/2014/main" id="{6F77AD1B-CBFE-3B4F-8404-E0B9C195EEFB}"/>
                </a:ext>
              </a:extLst>
            </p:cNvPr>
            <p:cNvCxnSpPr>
              <a:cxnSpLocks/>
              <a:stCxn id="6" idx="2"/>
              <a:endCxn id="104" idx="0"/>
            </p:cNvCxnSpPr>
            <p:nvPr/>
          </p:nvCxnSpPr>
          <p:spPr>
            <a:xfrm>
              <a:off x="5673039" y="4891811"/>
              <a:ext cx="697428" cy="537294"/>
            </a:xfrm>
            <a:prstGeom prst="straightConnector1">
              <a:avLst/>
            </a:prstGeom>
            <a:ln cmpd="thickThin">
              <a:headEnd type="none"/>
              <a:tailEnd type="triangle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89" name="Straight Arrow Connector 88">
              <a:extLst>
                <a:ext uri="{FF2B5EF4-FFF2-40B4-BE49-F238E27FC236}">
                  <a16:creationId xmlns:a16="http://schemas.microsoft.com/office/drawing/2014/main" id="{A55A62C6-58FB-AF44-9F0E-1D778DCA68BC}"/>
                </a:ext>
              </a:extLst>
            </p:cNvPr>
            <p:cNvCxnSpPr>
              <a:cxnSpLocks/>
              <a:stCxn id="6" idx="2"/>
              <a:endCxn id="96" idx="0"/>
            </p:cNvCxnSpPr>
            <p:nvPr/>
          </p:nvCxnSpPr>
          <p:spPr>
            <a:xfrm flipH="1">
              <a:off x="3855513" y="4891811"/>
              <a:ext cx="1817526" cy="527344"/>
            </a:xfrm>
            <a:prstGeom prst="straightConnector1">
              <a:avLst/>
            </a:prstGeom>
            <a:ln cmpd="thickThin">
              <a:headEnd type="none"/>
              <a:tailEnd type="triangle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62" name="Rectangle 61">
            <a:extLst>
              <a:ext uri="{FF2B5EF4-FFF2-40B4-BE49-F238E27FC236}">
                <a16:creationId xmlns:a16="http://schemas.microsoft.com/office/drawing/2014/main" id="{05CBCF4C-B28E-0D4A-96C9-A38A03671542}"/>
              </a:ext>
            </a:extLst>
          </p:cNvPr>
          <p:cNvSpPr/>
          <p:nvPr/>
        </p:nvSpPr>
        <p:spPr>
          <a:xfrm>
            <a:off x="6224987" y="4328628"/>
            <a:ext cx="738819" cy="598457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</a:rPr>
              <a:t>FGPS</a:t>
            </a:r>
          </a:p>
        </p:txBody>
      </p:sp>
      <p:cxnSp>
        <p:nvCxnSpPr>
          <p:cNvPr id="86" name="Straight Arrow Connector 85">
            <a:extLst>
              <a:ext uri="{FF2B5EF4-FFF2-40B4-BE49-F238E27FC236}">
                <a16:creationId xmlns:a16="http://schemas.microsoft.com/office/drawing/2014/main" id="{A097FCC0-74BB-144D-A137-962908A52826}"/>
              </a:ext>
            </a:extLst>
          </p:cNvPr>
          <p:cNvCxnSpPr>
            <a:cxnSpLocks/>
            <a:stCxn id="62" idx="2"/>
            <a:endCxn id="96" idx="0"/>
          </p:cNvCxnSpPr>
          <p:nvPr/>
        </p:nvCxnSpPr>
        <p:spPr>
          <a:xfrm flipH="1">
            <a:off x="6275011" y="4927085"/>
            <a:ext cx="319386" cy="515893"/>
          </a:xfrm>
          <a:prstGeom prst="straightConnector1">
            <a:avLst/>
          </a:prstGeom>
          <a:ln cmpd="thickThin">
            <a:headEnd type="none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90" name="Straight Arrow Connector 89">
            <a:extLst>
              <a:ext uri="{FF2B5EF4-FFF2-40B4-BE49-F238E27FC236}">
                <a16:creationId xmlns:a16="http://schemas.microsoft.com/office/drawing/2014/main" id="{B35AD3C3-75A2-9147-A65E-43082FB9AF0C}"/>
              </a:ext>
            </a:extLst>
          </p:cNvPr>
          <p:cNvCxnSpPr>
            <a:cxnSpLocks/>
            <a:stCxn id="62" idx="2"/>
            <a:endCxn id="103" idx="0"/>
          </p:cNvCxnSpPr>
          <p:nvPr/>
        </p:nvCxnSpPr>
        <p:spPr>
          <a:xfrm>
            <a:off x="6594397" y="4927085"/>
            <a:ext cx="922435" cy="513308"/>
          </a:xfrm>
          <a:prstGeom prst="straightConnector1">
            <a:avLst/>
          </a:prstGeom>
          <a:ln cmpd="thickThin">
            <a:headEnd type="none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93" name="Rectangle 92">
            <a:extLst>
              <a:ext uri="{FF2B5EF4-FFF2-40B4-BE49-F238E27FC236}">
                <a16:creationId xmlns:a16="http://schemas.microsoft.com/office/drawing/2014/main" id="{36D2B4CF-A6F1-F142-902E-A3DC2DA31F38}"/>
              </a:ext>
            </a:extLst>
          </p:cNvPr>
          <p:cNvSpPr/>
          <p:nvPr/>
        </p:nvSpPr>
        <p:spPr>
          <a:xfrm>
            <a:off x="10457051" y="2559937"/>
            <a:ext cx="673689" cy="235143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</a:rPr>
              <a:t>FGPS</a:t>
            </a:r>
          </a:p>
        </p:txBody>
      </p:sp>
    </p:spTree>
    <p:extLst>
      <p:ext uri="{BB962C8B-B14F-4D97-AF65-F5344CB8AC3E}">
        <p14:creationId xmlns:p14="http://schemas.microsoft.com/office/powerpoint/2010/main" val="458256911"/>
      </p:ext>
    </p:extLst>
  </p:cSld>
  <p:clrMapOvr>
    <a:masterClrMapping/>
  </p:clrMapOvr>
  <p:transition>
    <p:wipe dir="r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Deployment Graph</a:t>
            </a:r>
          </a:p>
        </p:txBody>
      </p:sp>
      <p:sp>
        <p:nvSpPr>
          <p:cNvPr id="19" name="Hexagon 18">
            <a:extLst>
              <a:ext uri="{FF2B5EF4-FFF2-40B4-BE49-F238E27FC236}">
                <a16:creationId xmlns:a16="http://schemas.microsoft.com/office/drawing/2014/main" id="{BC75D1EB-6C88-3142-BF7A-E71E5C54161E}"/>
              </a:ext>
            </a:extLst>
          </p:cNvPr>
          <p:cNvSpPr/>
          <p:nvPr/>
        </p:nvSpPr>
        <p:spPr>
          <a:xfrm>
            <a:off x="2189470" y="3521891"/>
            <a:ext cx="1732230" cy="925708"/>
          </a:xfrm>
          <a:prstGeom prst="hexagon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5A643F3B-4B51-F34D-9B8C-05016102076E}"/>
              </a:ext>
            </a:extLst>
          </p:cNvPr>
          <p:cNvSpPr/>
          <p:nvPr/>
        </p:nvSpPr>
        <p:spPr>
          <a:xfrm>
            <a:off x="4658135" y="3826683"/>
            <a:ext cx="174622" cy="846126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6" name="Rounded Rectangle 35">
            <a:extLst>
              <a:ext uri="{FF2B5EF4-FFF2-40B4-BE49-F238E27FC236}">
                <a16:creationId xmlns:a16="http://schemas.microsoft.com/office/drawing/2014/main" id="{2587E740-85E2-3D47-B585-CCBC536BE4DE}"/>
              </a:ext>
            </a:extLst>
          </p:cNvPr>
          <p:cNvSpPr/>
          <p:nvPr/>
        </p:nvSpPr>
        <p:spPr>
          <a:xfrm>
            <a:off x="1251545" y="1879757"/>
            <a:ext cx="208433" cy="4624433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28CB8E8D-E430-3240-B201-95DC757B983F}"/>
              </a:ext>
            </a:extLst>
          </p:cNvPr>
          <p:cNvCxnSpPr>
            <a:cxnSpLocks/>
          </p:cNvCxnSpPr>
          <p:nvPr/>
        </p:nvCxnSpPr>
        <p:spPr>
          <a:xfrm>
            <a:off x="95036" y="3985893"/>
            <a:ext cx="1156509" cy="0"/>
          </a:xfrm>
          <a:prstGeom prst="straightConnector1">
            <a:avLst/>
          </a:prstGeom>
          <a:ln w="38100">
            <a:solidFill>
              <a:schemeClr val="accent2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D8932D70-82EA-A941-9A2F-5325D930E6C7}"/>
              </a:ext>
            </a:extLst>
          </p:cNvPr>
          <p:cNvCxnSpPr>
            <a:cxnSpLocks/>
          </p:cNvCxnSpPr>
          <p:nvPr/>
        </p:nvCxnSpPr>
        <p:spPr>
          <a:xfrm>
            <a:off x="1445466" y="3975558"/>
            <a:ext cx="1099018" cy="0"/>
          </a:xfrm>
          <a:prstGeom prst="straightConnector1">
            <a:avLst/>
          </a:prstGeom>
          <a:ln w="38100">
            <a:solidFill>
              <a:schemeClr val="accent2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48">
            <a:extLst>
              <a:ext uri="{FF2B5EF4-FFF2-40B4-BE49-F238E27FC236}">
                <a16:creationId xmlns:a16="http://schemas.microsoft.com/office/drawing/2014/main" id="{65C42061-BB55-714F-AC3D-BE77AB77D569}"/>
              </a:ext>
            </a:extLst>
          </p:cNvPr>
          <p:cNvCxnSpPr>
            <a:cxnSpLocks/>
            <a:endCxn id="28" idx="1"/>
          </p:cNvCxnSpPr>
          <p:nvPr/>
        </p:nvCxnSpPr>
        <p:spPr>
          <a:xfrm>
            <a:off x="3676649" y="4026637"/>
            <a:ext cx="981486" cy="223109"/>
          </a:xfrm>
          <a:prstGeom prst="straightConnector1">
            <a:avLst/>
          </a:prstGeom>
          <a:ln w="38100">
            <a:solidFill>
              <a:schemeClr val="accent2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8" name="Group 37">
            <a:extLst>
              <a:ext uri="{FF2B5EF4-FFF2-40B4-BE49-F238E27FC236}">
                <a16:creationId xmlns:a16="http://schemas.microsoft.com/office/drawing/2014/main" id="{8148D7F9-9752-D24D-B7AD-293BF9FA29A4}"/>
              </a:ext>
            </a:extLst>
          </p:cNvPr>
          <p:cNvGrpSpPr/>
          <p:nvPr/>
        </p:nvGrpSpPr>
        <p:grpSpPr>
          <a:xfrm>
            <a:off x="5029703" y="114988"/>
            <a:ext cx="4057628" cy="717785"/>
            <a:chOff x="5416360" y="113747"/>
            <a:chExt cx="4057628" cy="717785"/>
          </a:xfrm>
        </p:grpSpPr>
        <p:sp>
          <p:nvSpPr>
            <p:cNvPr id="12" name="Rounded Rectangle 11">
              <a:extLst>
                <a:ext uri="{FF2B5EF4-FFF2-40B4-BE49-F238E27FC236}">
                  <a16:creationId xmlns:a16="http://schemas.microsoft.com/office/drawing/2014/main" id="{5F1E1BED-4DDA-B24C-9D8A-DCD7549C0B05}"/>
                </a:ext>
              </a:extLst>
            </p:cNvPr>
            <p:cNvSpPr/>
            <p:nvPr/>
          </p:nvSpPr>
          <p:spPr>
            <a:xfrm>
              <a:off x="5416360" y="113747"/>
              <a:ext cx="817176" cy="705366"/>
            </a:xfrm>
            <a:prstGeom prst="round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1"/>
                  </a:solidFill>
                </a:rPr>
                <a:t>POD</a:t>
              </a:r>
            </a:p>
          </p:txBody>
        </p:sp>
        <p:sp>
          <p:nvSpPr>
            <p:cNvPr id="37" name="Rounded Rectangle 36">
              <a:extLst>
                <a:ext uri="{FF2B5EF4-FFF2-40B4-BE49-F238E27FC236}">
                  <a16:creationId xmlns:a16="http://schemas.microsoft.com/office/drawing/2014/main" id="{D7BD9F9C-73B5-9147-BBC4-5240A747D0DA}"/>
                </a:ext>
              </a:extLst>
            </p:cNvPr>
            <p:cNvSpPr/>
            <p:nvPr/>
          </p:nvSpPr>
          <p:spPr>
            <a:xfrm>
              <a:off x="6437680" y="113747"/>
              <a:ext cx="1315114" cy="705366"/>
            </a:xfrm>
            <a:prstGeom prst="roundRect">
              <a:avLst/>
            </a:prstGeom>
            <a:solidFill>
              <a:schemeClr val="bg2">
                <a:lumMod val="90000"/>
              </a:schemeClr>
            </a:solidFill>
            <a:ln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1"/>
                  </a:solidFill>
                </a:rPr>
                <a:t>K8S Load Balancer </a:t>
              </a:r>
            </a:p>
          </p:txBody>
        </p:sp>
        <p:sp>
          <p:nvSpPr>
            <p:cNvPr id="52" name="Rectangle 51">
              <a:extLst>
                <a:ext uri="{FF2B5EF4-FFF2-40B4-BE49-F238E27FC236}">
                  <a16:creationId xmlns:a16="http://schemas.microsoft.com/office/drawing/2014/main" id="{200BFA86-C6E4-3145-8A46-B52ED4FDA9E8}"/>
                </a:ext>
              </a:extLst>
            </p:cNvPr>
            <p:cNvSpPr/>
            <p:nvPr/>
          </p:nvSpPr>
          <p:spPr>
            <a:xfrm>
              <a:off x="7907640" y="147116"/>
              <a:ext cx="1566348" cy="684416"/>
            </a:xfrm>
            <a:prstGeom prst="rect">
              <a:avLst/>
            </a:prstGeom>
            <a:pattFill prst="pct5">
              <a:fgClr>
                <a:schemeClr val="accent1"/>
              </a:fgClr>
              <a:bgClr>
                <a:schemeClr val="bg1"/>
              </a:bgClr>
            </a:pattFill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799" dirty="0">
                  <a:solidFill>
                    <a:schemeClr val="tx1"/>
                  </a:solidFill>
                </a:rPr>
                <a:t>Container</a:t>
              </a:r>
            </a:p>
          </p:txBody>
        </p:sp>
      </p:grpSp>
      <p:sp>
        <p:nvSpPr>
          <p:cNvPr id="65" name="TextBox 64">
            <a:extLst>
              <a:ext uri="{FF2B5EF4-FFF2-40B4-BE49-F238E27FC236}">
                <a16:creationId xmlns:a16="http://schemas.microsoft.com/office/drawing/2014/main" id="{D4CC952C-0271-D848-AEDA-9979FF2658C5}"/>
              </a:ext>
            </a:extLst>
          </p:cNvPr>
          <p:cNvSpPr txBox="1"/>
          <p:nvPr/>
        </p:nvSpPr>
        <p:spPr>
          <a:xfrm rot="16200000">
            <a:off x="3439260" y="2058454"/>
            <a:ext cx="177502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Configured through FQDNS</a:t>
            </a: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EC05274E-B4B8-1741-A2D5-A66A750D5CC4}"/>
              </a:ext>
            </a:extLst>
          </p:cNvPr>
          <p:cNvGrpSpPr/>
          <p:nvPr/>
        </p:nvGrpSpPr>
        <p:grpSpPr>
          <a:xfrm>
            <a:off x="7504497" y="2659386"/>
            <a:ext cx="1519231" cy="689691"/>
            <a:chOff x="7358742" y="1194142"/>
            <a:chExt cx="1519231" cy="689691"/>
          </a:xfrm>
        </p:grpSpPr>
        <p:sp>
          <p:nvSpPr>
            <p:cNvPr id="51" name="Hexagon 50">
              <a:extLst>
                <a:ext uri="{FF2B5EF4-FFF2-40B4-BE49-F238E27FC236}">
                  <a16:creationId xmlns:a16="http://schemas.microsoft.com/office/drawing/2014/main" id="{3E9D8F9B-3B80-5447-8F6F-F118099D18C1}"/>
                </a:ext>
              </a:extLst>
            </p:cNvPr>
            <p:cNvSpPr/>
            <p:nvPr/>
          </p:nvSpPr>
          <p:spPr>
            <a:xfrm>
              <a:off x="7358742" y="1194142"/>
              <a:ext cx="1519231" cy="689691"/>
            </a:xfrm>
            <a:prstGeom prst="hexagon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5" name="Rectangle 54">
              <a:extLst>
                <a:ext uri="{FF2B5EF4-FFF2-40B4-BE49-F238E27FC236}">
                  <a16:creationId xmlns:a16="http://schemas.microsoft.com/office/drawing/2014/main" id="{83FDBD08-1D23-BF49-81FA-53AEE481B7B0}"/>
                </a:ext>
              </a:extLst>
            </p:cNvPr>
            <p:cNvSpPr/>
            <p:nvPr/>
          </p:nvSpPr>
          <p:spPr>
            <a:xfrm>
              <a:off x="7579808" y="1297470"/>
              <a:ext cx="1099232" cy="521490"/>
            </a:xfrm>
            <a:prstGeom prst="rect">
              <a:avLst/>
            </a:prstGeom>
            <a:gradFill flip="none" rotWithShape="1">
              <a:gsLst>
                <a:gs pos="0">
                  <a:schemeClr val="accent2">
                    <a:lumMod val="89000"/>
                  </a:schemeClr>
                </a:gs>
                <a:gs pos="23000">
                  <a:schemeClr val="accent2">
                    <a:lumMod val="89000"/>
                  </a:schemeClr>
                </a:gs>
                <a:gs pos="69000">
                  <a:schemeClr val="accent2">
                    <a:lumMod val="75000"/>
                  </a:schemeClr>
                </a:gs>
                <a:gs pos="97000">
                  <a:schemeClr val="accent2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799" dirty="0"/>
                <a:t>HAS CTRL</a:t>
              </a:r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B630CB04-77D7-CA42-8DD3-55F26976CEAC}"/>
              </a:ext>
            </a:extLst>
          </p:cNvPr>
          <p:cNvGrpSpPr/>
          <p:nvPr/>
        </p:nvGrpSpPr>
        <p:grpSpPr>
          <a:xfrm>
            <a:off x="5467972" y="3997697"/>
            <a:ext cx="1732230" cy="846130"/>
            <a:chOff x="5704622" y="2328687"/>
            <a:chExt cx="1732230" cy="846130"/>
          </a:xfrm>
        </p:grpSpPr>
        <p:sp>
          <p:nvSpPr>
            <p:cNvPr id="48" name="Hexagon 47">
              <a:extLst>
                <a:ext uri="{FF2B5EF4-FFF2-40B4-BE49-F238E27FC236}">
                  <a16:creationId xmlns:a16="http://schemas.microsoft.com/office/drawing/2014/main" id="{9C191E07-3113-DA43-B499-A93CC1C82652}"/>
                </a:ext>
              </a:extLst>
            </p:cNvPr>
            <p:cNvSpPr/>
            <p:nvPr/>
          </p:nvSpPr>
          <p:spPr>
            <a:xfrm>
              <a:off x="5704622" y="2328687"/>
              <a:ext cx="1732230" cy="846130"/>
            </a:xfrm>
            <a:prstGeom prst="hexagon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Rectangle 55">
              <a:extLst>
                <a:ext uri="{FF2B5EF4-FFF2-40B4-BE49-F238E27FC236}">
                  <a16:creationId xmlns:a16="http://schemas.microsoft.com/office/drawing/2014/main" id="{7B2B5C34-70C0-D644-BCF6-4F7EFD71F45C}"/>
                </a:ext>
              </a:extLst>
            </p:cNvPr>
            <p:cNvSpPr/>
            <p:nvPr/>
          </p:nvSpPr>
          <p:spPr>
            <a:xfrm>
              <a:off x="5991584" y="2504051"/>
              <a:ext cx="1099232" cy="521490"/>
            </a:xfrm>
            <a:prstGeom prst="rect">
              <a:avLst/>
            </a:prstGeom>
            <a:gradFill flip="none" rotWithShape="1">
              <a:gsLst>
                <a:gs pos="0">
                  <a:schemeClr val="accent2">
                    <a:lumMod val="89000"/>
                  </a:schemeClr>
                </a:gs>
                <a:gs pos="23000">
                  <a:schemeClr val="accent2">
                    <a:lumMod val="89000"/>
                  </a:schemeClr>
                </a:gs>
                <a:gs pos="69000">
                  <a:schemeClr val="accent2">
                    <a:lumMod val="75000"/>
                  </a:schemeClr>
                </a:gs>
                <a:gs pos="97000">
                  <a:schemeClr val="accent2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799" dirty="0"/>
                <a:t>HAS API</a:t>
              </a:r>
            </a:p>
          </p:txBody>
        </p:sp>
      </p:grpSp>
      <p:cxnSp>
        <p:nvCxnSpPr>
          <p:cNvPr id="61" name="Straight Arrow Connector 60">
            <a:extLst>
              <a:ext uri="{FF2B5EF4-FFF2-40B4-BE49-F238E27FC236}">
                <a16:creationId xmlns:a16="http://schemas.microsoft.com/office/drawing/2014/main" id="{1DDD64F3-A634-DF46-8122-35893A39CF69}"/>
              </a:ext>
            </a:extLst>
          </p:cNvPr>
          <p:cNvCxnSpPr>
            <a:cxnSpLocks/>
            <a:stCxn id="28" idx="3"/>
            <a:endCxn id="56" idx="1"/>
          </p:cNvCxnSpPr>
          <p:nvPr/>
        </p:nvCxnSpPr>
        <p:spPr>
          <a:xfrm>
            <a:off x="4832757" y="4249746"/>
            <a:ext cx="922177" cy="184060"/>
          </a:xfrm>
          <a:prstGeom prst="straightConnector1">
            <a:avLst/>
          </a:prstGeom>
          <a:ln w="38100">
            <a:solidFill>
              <a:schemeClr val="accent2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5" name="Group 74">
            <a:extLst>
              <a:ext uri="{FF2B5EF4-FFF2-40B4-BE49-F238E27FC236}">
                <a16:creationId xmlns:a16="http://schemas.microsoft.com/office/drawing/2014/main" id="{59C81364-4F1A-374A-B343-B56D8E9F4F4A}"/>
              </a:ext>
            </a:extLst>
          </p:cNvPr>
          <p:cNvGrpSpPr/>
          <p:nvPr/>
        </p:nvGrpSpPr>
        <p:grpSpPr>
          <a:xfrm>
            <a:off x="5727590" y="2917773"/>
            <a:ext cx="1505842" cy="538309"/>
            <a:chOff x="10479418" y="1273531"/>
            <a:chExt cx="1505842" cy="538309"/>
          </a:xfrm>
        </p:grpSpPr>
        <p:sp>
          <p:nvSpPr>
            <p:cNvPr id="76" name="Hexagon 75">
              <a:extLst>
                <a:ext uri="{FF2B5EF4-FFF2-40B4-BE49-F238E27FC236}">
                  <a16:creationId xmlns:a16="http://schemas.microsoft.com/office/drawing/2014/main" id="{D4F1B84D-0A9E-FE46-B473-8E56B328FC26}"/>
                </a:ext>
              </a:extLst>
            </p:cNvPr>
            <p:cNvSpPr/>
            <p:nvPr/>
          </p:nvSpPr>
          <p:spPr>
            <a:xfrm>
              <a:off x="10479418" y="1273531"/>
              <a:ext cx="1505842" cy="538309"/>
            </a:xfrm>
            <a:prstGeom prst="hexagon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7" name="Rectangle 76">
              <a:extLst>
                <a:ext uri="{FF2B5EF4-FFF2-40B4-BE49-F238E27FC236}">
                  <a16:creationId xmlns:a16="http://schemas.microsoft.com/office/drawing/2014/main" id="{41AC2853-E3ED-D34C-8843-B572C2B813D5}"/>
                </a:ext>
              </a:extLst>
            </p:cNvPr>
            <p:cNvSpPr/>
            <p:nvPr/>
          </p:nvSpPr>
          <p:spPr>
            <a:xfrm>
              <a:off x="10708024" y="1372244"/>
              <a:ext cx="1099232" cy="380006"/>
            </a:xfrm>
            <a:prstGeom prst="rect">
              <a:avLst/>
            </a:prstGeom>
            <a:gradFill flip="none" rotWithShape="1">
              <a:gsLst>
                <a:gs pos="0">
                  <a:schemeClr val="accent2">
                    <a:lumMod val="89000"/>
                  </a:schemeClr>
                </a:gs>
                <a:gs pos="23000">
                  <a:schemeClr val="accent2">
                    <a:lumMod val="89000"/>
                  </a:schemeClr>
                </a:gs>
                <a:gs pos="69000">
                  <a:schemeClr val="accent2">
                    <a:lumMod val="75000"/>
                  </a:schemeClr>
                </a:gs>
                <a:gs pos="97000">
                  <a:schemeClr val="accent2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799" dirty="0"/>
                <a:t>HAS SOL</a:t>
              </a:r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B9566F39-7BD1-BD49-935C-0EA0477B4769}"/>
              </a:ext>
            </a:extLst>
          </p:cNvPr>
          <p:cNvGrpSpPr/>
          <p:nvPr/>
        </p:nvGrpSpPr>
        <p:grpSpPr>
          <a:xfrm>
            <a:off x="7929694" y="3780135"/>
            <a:ext cx="1785608" cy="1285886"/>
            <a:chOff x="7854797" y="2806912"/>
            <a:chExt cx="1785608" cy="1178463"/>
          </a:xfrm>
        </p:grpSpPr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C3393152-5DB6-2541-B9D7-EA306B4647A3}"/>
                </a:ext>
              </a:extLst>
            </p:cNvPr>
            <p:cNvGrpSpPr/>
            <p:nvPr/>
          </p:nvGrpSpPr>
          <p:grpSpPr>
            <a:xfrm>
              <a:off x="7908175" y="3224971"/>
              <a:ext cx="1732230" cy="555660"/>
              <a:chOff x="7586148" y="3420197"/>
              <a:chExt cx="1732230" cy="555660"/>
            </a:xfrm>
          </p:grpSpPr>
          <p:sp>
            <p:nvSpPr>
              <p:cNvPr id="78" name="Hexagon 77">
                <a:extLst>
                  <a:ext uri="{FF2B5EF4-FFF2-40B4-BE49-F238E27FC236}">
                    <a16:creationId xmlns:a16="http://schemas.microsoft.com/office/drawing/2014/main" id="{17C0748F-18E1-CF47-8FA6-242F66BA3667}"/>
                  </a:ext>
                </a:extLst>
              </p:cNvPr>
              <p:cNvSpPr/>
              <p:nvPr/>
            </p:nvSpPr>
            <p:spPr>
              <a:xfrm>
                <a:off x="7586148" y="3420197"/>
                <a:ext cx="1732230" cy="555660"/>
              </a:xfrm>
              <a:prstGeom prst="hexagon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>
                <a:solidFill>
                  <a:schemeClr val="accent4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001F47CC-47C7-1B42-AC6D-05A669FED78A}"/>
                  </a:ext>
                </a:extLst>
              </p:cNvPr>
              <p:cNvSpPr/>
              <p:nvPr/>
            </p:nvSpPr>
            <p:spPr>
              <a:xfrm>
                <a:off x="7991267" y="3555867"/>
                <a:ext cx="929663" cy="263814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/>
                  <a:t>MUSIC</a:t>
                </a:r>
              </a:p>
            </p:txBody>
          </p:sp>
        </p:grpSp>
        <p:sp>
          <p:nvSpPr>
            <p:cNvPr id="79" name="Rounded Rectangle 78">
              <a:extLst>
                <a:ext uri="{FF2B5EF4-FFF2-40B4-BE49-F238E27FC236}">
                  <a16:creationId xmlns:a16="http://schemas.microsoft.com/office/drawing/2014/main" id="{CEF1F3FD-D567-1148-950D-6DA64E11AD8F}"/>
                </a:ext>
              </a:extLst>
            </p:cNvPr>
            <p:cNvSpPr/>
            <p:nvPr/>
          </p:nvSpPr>
          <p:spPr>
            <a:xfrm>
              <a:off x="7854797" y="2806912"/>
              <a:ext cx="226043" cy="1178463"/>
            </a:xfrm>
            <a:prstGeom prst="roundRect">
              <a:avLst/>
            </a:prstGeom>
            <a:solidFill>
              <a:schemeClr val="bg2">
                <a:lumMod val="90000"/>
              </a:schemeClr>
            </a:solidFill>
            <a:ln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B25DB8A4-D89D-BA4C-9624-FDCC99251FD5}"/>
              </a:ext>
            </a:extLst>
          </p:cNvPr>
          <p:cNvGrpSpPr/>
          <p:nvPr/>
        </p:nvGrpSpPr>
        <p:grpSpPr>
          <a:xfrm>
            <a:off x="9115100" y="2921517"/>
            <a:ext cx="1519231" cy="689691"/>
            <a:chOff x="7439978" y="1922705"/>
            <a:chExt cx="1519231" cy="689691"/>
          </a:xfrm>
        </p:grpSpPr>
        <p:sp>
          <p:nvSpPr>
            <p:cNvPr id="62" name="Hexagon 61">
              <a:extLst>
                <a:ext uri="{FF2B5EF4-FFF2-40B4-BE49-F238E27FC236}">
                  <a16:creationId xmlns:a16="http://schemas.microsoft.com/office/drawing/2014/main" id="{E42162D9-6197-F14B-873A-BC1ADB49CC35}"/>
                </a:ext>
              </a:extLst>
            </p:cNvPr>
            <p:cNvSpPr/>
            <p:nvPr/>
          </p:nvSpPr>
          <p:spPr>
            <a:xfrm>
              <a:off x="7439978" y="1922705"/>
              <a:ext cx="1519231" cy="689691"/>
            </a:xfrm>
            <a:prstGeom prst="hexagon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3" name="Rectangle 62">
              <a:extLst>
                <a:ext uri="{FF2B5EF4-FFF2-40B4-BE49-F238E27FC236}">
                  <a16:creationId xmlns:a16="http://schemas.microsoft.com/office/drawing/2014/main" id="{02552427-3A03-BB4F-8710-B7FC34723AB9}"/>
                </a:ext>
              </a:extLst>
            </p:cNvPr>
            <p:cNvSpPr/>
            <p:nvPr/>
          </p:nvSpPr>
          <p:spPr>
            <a:xfrm>
              <a:off x="7638232" y="2005420"/>
              <a:ext cx="1099232" cy="521490"/>
            </a:xfrm>
            <a:prstGeom prst="rect">
              <a:avLst/>
            </a:prstGeom>
            <a:gradFill flip="none" rotWithShape="1">
              <a:gsLst>
                <a:gs pos="0">
                  <a:schemeClr val="accent2">
                    <a:lumMod val="89000"/>
                  </a:schemeClr>
                </a:gs>
                <a:gs pos="23000">
                  <a:schemeClr val="accent2">
                    <a:lumMod val="89000"/>
                  </a:schemeClr>
                </a:gs>
                <a:gs pos="69000">
                  <a:schemeClr val="accent2">
                    <a:lumMod val="75000"/>
                  </a:schemeClr>
                </a:gs>
                <a:gs pos="97000">
                  <a:schemeClr val="accent2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799" dirty="0"/>
                <a:t>HAS RES</a:t>
              </a:r>
            </a:p>
          </p:txBody>
        </p:sp>
      </p:grpSp>
      <p:grpSp>
        <p:nvGrpSpPr>
          <p:cNvPr id="66" name="Group 65">
            <a:extLst>
              <a:ext uri="{FF2B5EF4-FFF2-40B4-BE49-F238E27FC236}">
                <a16:creationId xmlns:a16="http://schemas.microsoft.com/office/drawing/2014/main" id="{ED988FF1-F8D5-8640-83B4-4019A5051226}"/>
              </a:ext>
            </a:extLst>
          </p:cNvPr>
          <p:cNvGrpSpPr/>
          <p:nvPr/>
        </p:nvGrpSpPr>
        <p:grpSpPr>
          <a:xfrm>
            <a:off x="10281322" y="3990529"/>
            <a:ext cx="1519231" cy="689691"/>
            <a:chOff x="7439978" y="1922705"/>
            <a:chExt cx="1519231" cy="689691"/>
          </a:xfrm>
        </p:grpSpPr>
        <p:sp>
          <p:nvSpPr>
            <p:cNvPr id="67" name="Hexagon 66">
              <a:extLst>
                <a:ext uri="{FF2B5EF4-FFF2-40B4-BE49-F238E27FC236}">
                  <a16:creationId xmlns:a16="http://schemas.microsoft.com/office/drawing/2014/main" id="{E566E5C3-37A7-1D4A-8BBC-7AC46B9AAB51}"/>
                </a:ext>
              </a:extLst>
            </p:cNvPr>
            <p:cNvSpPr/>
            <p:nvPr/>
          </p:nvSpPr>
          <p:spPr>
            <a:xfrm>
              <a:off x="7439978" y="1922705"/>
              <a:ext cx="1519231" cy="689691"/>
            </a:xfrm>
            <a:prstGeom prst="hexagon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3" name="Rectangle 72">
              <a:extLst>
                <a:ext uri="{FF2B5EF4-FFF2-40B4-BE49-F238E27FC236}">
                  <a16:creationId xmlns:a16="http://schemas.microsoft.com/office/drawing/2014/main" id="{C6139534-D1D9-AE43-82AF-B2DE1F50560A}"/>
                </a:ext>
              </a:extLst>
            </p:cNvPr>
            <p:cNvSpPr/>
            <p:nvPr/>
          </p:nvSpPr>
          <p:spPr>
            <a:xfrm>
              <a:off x="7638232" y="2005420"/>
              <a:ext cx="1099232" cy="521490"/>
            </a:xfrm>
            <a:prstGeom prst="rect">
              <a:avLst/>
            </a:prstGeom>
            <a:gradFill flip="none" rotWithShape="1">
              <a:gsLst>
                <a:gs pos="0">
                  <a:schemeClr val="accent2">
                    <a:lumMod val="89000"/>
                  </a:schemeClr>
                </a:gs>
                <a:gs pos="23000">
                  <a:schemeClr val="accent2">
                    <a:lumMod val="89000"/>
                  </a:schemeClr>
                </a:gs>
                <a:gs pos="69000">
                  <a:schemeClr val="accent2">
                    <a:lumMod val="75000"/>
                  </a:schemeClr>
                </a:gs>
                <a:gs pos="97000">
                  <a:schemeClr val="accent2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799" dirty="0"/>
                <a:t>HAS</a:t>
              </a:r>
            </a:p>
            <a:p>
              <a:pPr algn="ctr"/>
              <a:r>
                <a:rPr lang="en-US" sz="1799" dirty="0"/>
                <a:t> DATA</a:t>
              </a:r>
            </a:p>
          </p:txBody>
        </p:sp>
      </p:grpSp>
      <p:grpSp>
        <p:nvGrpSpPr>
          <p:cNvPr id="98" name="Group 97">
            <a:extLst>
              <a:ext uri="{FF2B5EF4-FFF2-40B4-BE49-F238E27FC236}">
                <a16:creationId xmlns:a16="http://schemas.microsoft.com/office/drawing/2014/main" id="{292FD4F9-7D5E-964E-83F2-EB2FEAEC9ECE}"/>
              </a:ext>
            </a:extLst>
          </p:cNvPr>
          <p:cNvGrpSpPr/>
          <p:nvPr/>
        </p:nvGrpSpPr>
        <p:grpSpPr>
          <a:xfrm>
            <a:off x="7344568" y="5600668"/>
            <a:ext cx="1519231" cy="689691"/>
            <a:chOff x="7358742" y="1194142"/>
            <a:chExt cx="1519231" cy="689691"/>
          </a:xfrm>
        </p:grpSpPr>
        <p:sp>
          <p:nvSpPr>
            <p:cNvPr id="99" name="Hexagon 98">
              <a:extLst>
                <a:ext uri="{FF2B5EF4-FFF2-40B4-BE49-F238E27FC236}">
                  <a16:creationId xmlns:a16="http://schemas.microsoft.com/office/drawing/2014/main" id="{DA847CFC-B4D3-5A4B-B04F-865AFCF824C0}"/>
                </a:ext>
              </a:extLst>
            </p:cNvPr>
            <p:cNvSpPr/>
            <p:nvPr/>
          </p:nvSpPr>
          <p:spPr>
            <a:xfrm>
              <a:off x="7358742" y="1194142"/>
              <a:ext cx="1519231" cy="689691"/>
            </a:xfrm>
            <a:prstGeom prst="hexagon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00" name="Rectangle 99">
              <a:extLst>
                <a:ext uri="{FF2B5EF4-FFF2-40B4-BE49-F238E27FC236}">
                  <a16:creationId xmlns:a16="http://schemas.microsoft.com/office/drawing/2014/main" id="{4B4EEE3E-7D47-3048-8C21-E3CF0104B543}"/>
                </a:ext>
              </a:extLst>
            </p:cNvPr>
            <p:cNvSpPr/>
            <p:nvPr/>
          </p:nvSpPr>
          <p:spPr>
            <a:xfrm>
              <a:off x="7579808" y="1297470"/>
              <a:ext cx="1099232" cy="521490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799" dirty="0">
                  <a:solidFill>
                    <a:schemeClr val="tx1"/>
                  </a:solidFill>
                </a:rPr>
                <a:t>CMSO SVC</a:t>
              </a:r>
            </a:p>
          </p:txBody>
        </p:sp>
      </p:grpSp>
      <p:grpSp>
        <p:nvGrpSpPr>
          <p:cNvPr id="107" name="Group 106">
            <a:extLst>
              <a:ext uri="{FF2B5EF4-FFF2-40B4-BE49-F238E27FC236}">
                <a16:creationId xmlns:a16="http://schemas.microsoft.com/office/drawing/2014/main" id="{BE6D41F7-40E4-4643-B08B-E4AC67705B92}"/>
              </a:ext>
            </a:extLst>
          </p:cNvPr>
          <p:cNvGrpSpPr/>
          <p:nvPr/>
        </p:nvGrpSpPr>
        <p:grpSpPr>
          <a:xfrm>
            <a:off x="10344026" y="5594614"/>
            <a:ext cx="1519231" cy="689691"/>
            <a:chOff x="7439978" y="1922705"/>
            <a:chExt cx="1519231" cy="689691"/>
          </a:xfrm>
        </p:grpSpPr>
        <p:sp>
          <p:nvSpPr>
            <p:cNvPr id="108" name="Hexagon 107">
              <a:extLst>
                <a:ext uri="{FF2B5EF4-FFF2-40B4-BE49-F238E27FC236}">
                  <a16:creationId xmlns:a16="http://schemas.microsoft.com/office/drawing/2014/main" id="{7FC63EDA-0289-D140-8CD3-BE0A2358940D}"/>
                </a:ext>
              </a:extLst>
            </p:cNvPr>
            <p:cNvSpPr/>
            <p:nvPr/>
          </p:nvSpPr>
          <p:spPr>
            <a:xfrm>
              <a:off x="7439978" y="1922705"/>
              <a:ext cx="1519231" cy="689691"/>
            </a:xfrm>
            <a:prstGeom prst="hexagon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09" name="Rectangle 108">
              <a:extLst>
                <a:ext uri="{FF2B5EF4-FFF2-40B4-BE49-F238E27FC236}">
                  <a16:creationId xmlns:a16="http://schemas.microsoft.com/office/drawing/2014/main" id="{64686F86-F595-FB4D-9F4E-D16C5357E2EC}"/>
                </a:ext>
              </a:extLst>
            </p:cNvPr>
            <p:cNvSpPr/>
            <p:nvPr/>
          </p:nvSpPr>
          <p:spPr>
            <a:xfrm>
              <a:off x="7638232" y="2005420"/>
              <a:ext cx="1099232" cy="521490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799" dirty="0">
                  <a:solidFill>
                    <a:schemeClr val="tx1"/>
                  </a:solidFill>
                </a:rPr>
                <a:t>CMSO DB</a:t>
              </a:r>
            </a:p>
          </p:txBody>
        </p:sp>
      </p:grpSp>
      <p:sp>
        <p:nvSpPr>
          <p:cNvPr id="27" name="TextBox 26">
            <a:extLst>
              <a:ext uri="{FF2B5EF4-FFF2-40B4-BE49-F238E27FC236}">
                <a16:creationId xmlns:a16="http://schemas.microsoft.com/office/drawing/2014/main" id="{8BEFD7C3-1C26-884F-BCF5-985689F2AB3C}"/>
              </a:ext>
            </a:extLst>
          </p:cNvPr>
          <p:cNvSpPr txBox="1"/>
          <p:nvPr/>
        </p:nvSpPr>
        <p:spPr>
          <a:xfrm>
            <a:off x="113088" y="3521891"/>
            <a:ext cx="9065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SO, VFC</a:t>
            </a:r>
          </a:p>
        </p:txBody>
      </p:sp>
      <p:cxnSp>
        <p:nvCxnSpPr>
          <p:cNvPr id="84" name="Straight Arrow Connector 83">
            <a:extLst>
              <a:ext uri="{FF2B5EF4-FFF2-40B4-BE49-F238E27FC236}">
                <a16:creationId xmlns:a16="http://schemas.microsoft.com/office/drawing/2014/main" id="{AD164674-9B27-674C-AF99-28C9206B3BC0}"/>
              </a:ext>
            </a:extLst>
          </p:cNvPr>
          <p:cNvCxnSpPr>
            <a:cxnSpLocks/>
          </p:cNvCxnSpPr>
          <p:nvPr/>
        </p:nvCxnSpPr>
        <p:spPr>
          <a:xfrm>
            <a:off x="95035" y="4447598"/>
            <a:ext cx="1156510" cy="0"/>
          </a:xfrm>
          <a:prstGeom prst="straightConnector1">
            <a:avLst/>
          </a:prstGeom>
          <a:ln w="38100">
            <a:solidFill>
              <a:srgbClr val="7030A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Straight Arrow Connector 86">
            <a:extLst>
              <a:ext uri="{FF2B5EF4-FFF2-40B4-BE49-F238E27FC236}">
                <a16:creationId xmlns:a16="http://schemas.microsoft.com/office/drawing/2014/main" id="{85AF7357-B986-3F48-A3F7-55D15042E7E8}"/>
              </a:ext>
            </a:extLst>
          </p:cNvPr>
          <p:cNvCxnSpPr>
            <a:cxnSpLocks/>
          </p:cNvCxnSpPr>
          <p:nvPr/>
        </p:nvCxnSpPr>
        <p:spPr>
          <a:xfrm flipV="1">
            <a:off x="1459978" y="3975558"/>
            <a:ext cx="1084506" cy="472040"/>
          </a:xfrm>
          <a:prstGeom prst="straightConnector1">
            <a:avLst/>
          </a:prstGeom>
          <a:ln w="38100">
            <a:solidFill>
              <a:srgbClr val="7030A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2" name="TextBox 91">
            <a:extLst>
              <a:ext uri="{FF2B5EF4-FFF2-40B4-BE49-F238E27FC236}">
                <a16:creationId xmlns:a16="http://schemas.microsoft.com/office/drawing/2014/main" id="{FF6D12E3-DC4C-194D-812B-98C040594DDB}"/>
              </a:ext>
            </a:extLst>
          </p:cNvPr>
          <p:cNvSpPr txBox="1"/>
          <p:nvPr/>
        </p:nvSpPr>
        <p:spPr>
          <a:xfrm>
            <a:off x="116762" y="4416988"/>
            <a:ext cx="8402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PCI MS</a:t>
            </a:r>
          </a:p>
        </p:txBody>
      </p:sp>
      <p:cxnSp>
        <p:nvCxnSpPr>
          <p:cNvPr id="93" name="Straight Arrow Connector 92">
            <a:extLst>
              <a:ext uri="{FF2B5EF4-FFF2-40B4-BE49-F238E27FC236}">
                <a16:creationId xmlns:a16="http://schemas.microsoft.com/office/drawing/2014/main" id="{A7D93147-417A-D64C-A83C-7F831AF26733}"/>
              </a:ext>
            </a:extLst>
          </p:cNvPr>
          <p:cNvCxnSpPr>
            <a:cxnSpLocks/>
          </p:cNvCxnSpPr>
          <p:nvPr/>
        </p:nvCxnSpPr>
        <p:spPr>
          <a:xfrm flipV="1">
            <a:off x="89428" y="5929021"/>
            <a:ext cx="1183531" cy="5028"/>
          </a:xfrm>
          <a:prstGeom prst="straightConnector1">
            <a:avLst/>
          </a:prstGeom>
          <a:ln w="38100">
            <a:solidFill>
              <a:schemeClr val="accent6">
                <a:lumMod val="60000"/>
                <a:lumOff val="40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4" name="TextBox 93">
            <a:extLst>
              <a:ext uri="{FF2B5EF4-FFF2-40B4-BE49-F238E27FC236}">
                <a16:creationId xmlns:a16="http://schemas.microsoft.com/office/drawing/2014/main" id="{740F09EE-EA6F-6E44-9B9F-1C8E57C5A2CE}"/>
              </a:ext>
            </a:extLst>
          </p:cNvPr>
          <p:cNvSpPr txBox="1"/>
          <p:nvPr/>
        </p:nvSpPr>
        <p:spPr>
          <a:xfrm>
            <a:off x="143547" y="5999942"/>
            <a:ext cx="1129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CM-Portal</a:t>
            </a:r>
          </a:p>
        </p:txBody>
      </p:sp>
      <p:cxnSp>
        <p:nvCxnSpPr>
          <p:cNvPr id="113" name="Straight Arrow Connector 112">
            <a:extLst>
              <a:ext uri="{FF2B5EF4-FFF2-40B4-BE49-F238E27FC236}">
                <a16:creationId xmlns:a16="http://schemas.microsoft.com/office/drawing/2014/main" id="{97B7AB2F-8C50-7A42-946A-67659BB1EEE3}"/>
              </a:ext>
            </a:extLst>
          </p:cNvPr>
          <p:cNvCxnSpPr>
            <a:cxnSpLocks/>
            <a:stCxn id="100" idx="3"/>
            <a:endCxn id="109" idx="1"/>
          </p:cNvCxnSpPr>
          <p:nvPr/>
        </p:nvCxnSpPr>
        <p:spPr>
          <a:xfrm flipV="1">
            <a:off x="8664866" y="5938074"/>
            <a:ext cx="1877414" cy="26667"/>
          </a:xfrm>
          <a:prstGeom prst="straightConnector1">
            <a:avLst/>
          </a:prstGeom>
          <a:ln w="38100">
            <a:solidFill>
              <a:schemeClr val="accent6">
                <a:lumMod val="60000"/>
                <a:lumOff val="40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4" name="Straight Arrow Connector 113">
            <a:extLst>
              <a:ext uri="{FF2B5EF4-FFF2-40B4-BE49-F238E27FC236}">
                <a16:creationId xmlns:a16="http://schemas.microsoft.com/office/drawing/2014/main" id="{7FB59B8D-AB4D-0842-81E6-548F0999351C}"/>
              </a:ext>
            </a:extLst>
          </p:cNvPr>
          <p:cNvCxnSpPr>
            <a:cxnSpLocks/>
            <a:stCxn id="56" idx="3"/>
            <a:endCxn id="79" idx="1"/>
          </p:cNvCxnSpPr>
          <p:nvPr/>
        </p:nvCxnSpPr>
        <p:spPr>
          <a:xfrm flipV="1">
            <a:off x="6854166" y="4423078"/>
            <a:ext cx="1075528" cy="10728"/>
          </a:xfrm>
          <a:prstGeom prst="straightConnector1">
            <a:avLst/>
          </a:prstGeom>
          <a:ln w="38100">
            <a:solidFill>
              <a:schemeClr val="accent2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5" name="Straight Arrow Connector 114">
            <a:extLst>
              <a:ext uri="{FF2B5EF4-FFF2-40B4-BE49-F238E27FC236}">
                <a16:creationId xmlns:a16="http://schemas.microsoft.com/office/drawing/2014/main" id="{08120ED7-36BF-EF4A-B6FF-414EDF8FA511}"/>
              </a:ext>
            </a:extLst>
          </p:cNvPr>
          <p:cNvCxnSpPr>
            <a:cxnSpLocks/>
            <a:stCxn id="55" idx="2"/>
            <a:endCxn id="79" idx="0"/>
          </p:cNvCxnSpPr>
          <p:nvPr/>
        </p:nvCxnSpPr>
        <p:spPr>
          <a:xfrm flipH="1">
            <a:off x="8042716" y="3284204"/>
            <a:ext cx="232463" cy="495931"/>
          </a:xfrm>
          <a:prstGeom prst="straightConnector1">
            <a:avLst/>
          </a:prstGeom>
          <a:ln w="38100">
            <a:solidFill>
              <a:schemeClr val="accent2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6" name="Straight Arrow Connector 115">
            <a:extLst>
              <a:ext uri="{FF2B5EF4-FFF2-40B4-BE49-F238E27FC236}">
                <a16:creationId xmlns:a16="http://schemas.microsoft.com/office/drawing/2014/main" id="{CF4AB4DA-049D-1F43-8E9A-3A478DE79BC8}"/>
              </a:ext>
            </a:extLst>
          </p:cNvPr>
          <p:cNvCxnSpPr>
            <a:cxnSpLocks/>
            <a:stCxn id="63" idx="2"/>
            <a:endCxn id="79" idx="0"/>
          </p:cNvCxnSpPr>
          <p:nvPr/>
        </p:nvCxnSpPr>
        <p:spPr>
          <a:xfrm flipH="1">
            <a:off x="8042716" y="3525722"/>
            <a:ext cx="1820254" cy="254413"/>
          </a:xfrm>
          <a:prstGeom prst="straightConnector1">
            <a:avLst/>
          </a:prstGeom>
          <a:ln w="38100">
            <a:solidFill>
              <a:schemeClr val="accent2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7" name="Straight Arrow Connector 116">
            <a:extLst>
              <a:ext uri="{FF2B5EF4-FFF2-40B4-BE49-F238E27FC236}">
                <a16:creationId xmlns:a16="http://schemas.microsoft.com/office/drawing/2014/main" id="{CBDEBF25-BDBF-C046-BAAE-28FE1B202B8E}"/>
              </a:ext>
            </a:extLst>
          </p:cNvPr>
          <p:cNvCxnSpPr>
            <a:cxnSpLocks/>
            <a:stCxn id="73" idx="1"/>
            <a:endCxn id="79" idx="0"/>
          </p:cNvCxnSpPr>
          <p:nvPr/>
        </p:nvCxnSpPr>
        <p:spPr>
          <a:xfrm flipH="1" flipV="1">
            <a:off x="8042716" y="3780135"/>
            <a:ext cx="2436860" cy="553854"/>
          </a:xfrm>
          <a:prstGeom prst="straightConnector1">
            <a:avLst/>
          </a:prstGeom>
          <a:ln w="38100">
            <a:solidFill>
              <a:schemeClr val="accent2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8" name="Straight Arrow Connector 117">
            <a:extLst>
              <a:ext uri="{FF2B5EF4-FFF2-40B4-BE49-F238E27FC236}">
                <a16:creationId xmlns:a16="http://schemas.microsoft.com/office/drawing/2014/main" id="{8F1D21B1-46B8-454B-B56A-35011B8C4D1F}"/>
              </a:ext>
            </a:extLst>
          </p:cNvPr>
          <p:cNvCxnSpPr>
            <a:cxnSpLocks/>
            <a:stCxn id="79" idx="0"/>
            <a:endCxn id="77" idx="3"/>
          </p:cNvCxnSpPr>
          <p:nvPr/>
        </p:nvCxnSpPr>
        <p:spPr>
          <a:xfrm flipH="1" flipV="1">
            <a:off x="7055428" y="3206489"/>
            <a:ext cx="987288" cy="573646"/>
          </a:xfrm>
          <a:prstGeom prst="straightConnector1">
            <a:avLst/>
          </a:prstGeom>
          <a:ln w="38100">
            <a:solidFill>
              <a:schemeClr val="accent2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1" name="Straight Arrow Connector 120">
            <a:extLst>
              <a:ext uri="{FF2B5EF4-FFF2-40B4-BE49-F238E27FC236}">
                <a16:creationId xmlns:a16="http://schemas.microsoft.com/office/drawing/2014/main" id="{38745A9E-C356-2F41-A158-3B96B2FC7BFC}"/>
              </a:ext>
            </a:extLst>
          </p:cNvPr>
          <p:cNvCxnSpPr>
            <a:cxnSpLocks/>
          </p:cNvCxnSpPr>
          <p:nvPr/>
        </p:nvCxnSpPr>
        <p:spPr>
          <a:xfrm>
            <a:off x="127103" y="3269130"/>
            <a:ext cx="1156509" cy="0"/>
          </a:xfrm>
          <a:prstGeom prst="straightConnector1">
            <a:avLst/>
          </a:prstGeom>
          <a:ln w="38100">
            <a:solidFill>
              <a:schemeClr val="accent1">
                <a:lumMod val="75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2" name="TextBox 121">
            <a:extLst>
              <a:ext uri="{FF2B5EF4-FFF2-40B4-BE49-F238E27FC236}">
                <a16:creationId xmlns:a16="http://schemas.microsoft.com/office/drawing/2014/main" id="{72B1A873-19F0-8E42-A197-0B15B9434F19}"/>
              </a:ext>
            </a:extLst>
          </p:cNvPr>
          <p:cNvSpPr txBox="1"/>
          <p:nvPr/>
        </p:nvSpPr>
        <p:spPr>
          <a:xfrm>
            <a:off x="314041" y="2841513"/>
            <a:ext cx="7056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SDNC</a:t>
            </a:r>
          </a:p>
        </p:txBody>
      </p:sp>
      <p:cxnSp>
        <p:nvCxnSpPr>
          <p:cNvPr id="123" name="Straight Arrow Connector 122">
            <a:extLst>
              <a:ext uri="{FF2B5EF4-FFF2-40B4-BE49-F238E27FC236}">
                <a16:creationId xmlns:a16="http://schemas.microsoft.com/office/drawing/2014/main" id="{75EEF290-0C5F-3A4B-80B0-57BD87EB0673}"/>
              </a:ext>
            </a:extLst>
          </p:cNvPr>
          <p:cNvCxnSpPr>
            <a:cxnSpLocks/>
          </p:cNvCxnSpPr>
          <p:nvPr/>
        </p:nvCxnSpPr>
        <p:spPr>
          <a:xfrm>
            <a:off x="1445466" y="3269130"/>
            <a:ext cx="1099018" cy="706428"/>
          </a:xfrm>
          <a:prstGeom prst="straightConnector1">
            <a:avLst/>
          </a:prstGeom>
          <a:ln w="38100">
            <a:solidFill>
              <a:schemeClr val="accent1">
                <a:lumMod val="75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8" name="Hexagon 127">
            <a:extLst>
              <a:ext uri="{FF2B5EF4-FFF2-40B4-BE49-F238E27FC236}">
                <a16:creationId xmlns:a16="http://schemas.microsoft.com/office/drawing/2014/main" id="{64938622-7CA5-E74F-8CAD-C7B8DEC775A2}"/>
              </a:ext>
            </a:extLst>
          </p:cNvPr>
          <p:cNvSpPr/>
          <p:nvPr/>
        </p:nvSpPr>
        <p:spPr>
          <a:xfrm>
            <a:off x="2215351" y="4967005"/>
            <a:ext cx="1654062" cy="735262"/>
          </a:xfrm>
          <a:prstGeom prst="hexagon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30" name="Straight Arrow Connector 129">
            <a:extLst>
              <a:ext uri="{FF2B5EF4-FFF2-40B4-BE49-F238E27FC236}">
                <a16:creationId xmlns:a16="http://schemas.microsoft.com/office/drawing/2014/main" id="{C55A7269-DF39-1D4D-A45E-47914114BE63}"/>
              </a:ext>
            </a:extLst>
          </p:cNvPr>
          <p:cNvCxnSpPr>
            <a:cxnSpLocks/>
          </p:cNvCxnSpPr>
          <p:nvPr/>
        </p:nvCxnSpPr>
        <p:spPr>
          <a:xfrm flipH="1" flipV="1">
            <a:off x="3055585" y="4236303"/>
            <a:ext cx="5357" cy="911610"/>
          </a:xfrm>
          <a:prstGeom prst="straightConnector1">
            <a:avLst/>
          </a:prstGeom>
          <a:ln w="381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2" name="Group 81">
            <a:extLst>
              <a:ext uri="{FF2B5EF4-FFF2-40B4-BE49-F238E27FC236}">
                <a16:creationId xmlns:a16="http://schemas.microsoft.com/office/drawing/2014/main" id="{F008D4A0-DF5C-F94A-B1A9-D4F59BB2AB44}"/>
              </a:ext>
            </a:extLst>
          </p:cNvPr>
          <p:cNvGrpSpPr/>
          <p:nvPr/>
        </p:nvGrpSpPr>
        <p:grpSpPr>
          <a:xfrm>
            <a:off x="10193858" y="1406671"/>
            <a:ext cx="1732230" cy="673439"/>
            <a:chOff x="5704622" y="2501377"/>
            <a:chExt cx="1732230" cy="673439"/>
          </a:xfrm>
        </p:grpSpPr>
        <p:sp>
          <p:nvSpPr>
            <p:cNvPr id="83" name="Hexagon 82">
              <a:extLst>
                <a:ext uri="{FF2B5EF4-FFF2-40B4-BE49-F238E27FC236}">
                  <a16:creationId xmlns:a16="http://schemas.microsoft.com/office/drawing/2014/main" id="{497814CD-CF6E-5445-B6D2-EBB1DC31F23E}"/>
                </a:ext>
              </a:extLst>
            </p:cNvPr>
            <p:cNvSpPr/>
            <p:nvPr/>
          </p:nvSpPr>
          <p:spPr>
            <a:xfrm>
              <a:off x="5704622" y="2501377"/>
              <a:ext cx="1732230" cy="673439"/>
            </a:xfrm>
            <a:prstGeom prst="hexagon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8" name="Rectangle 87">
              <a:extLst>
                <a:ext uri="{FF2B5EF4-FFF2-40B4-BE49-F238E27FC236}">
                  <a16:creationId xmlns:a16="http://schemas.microsoft.com/office/drawing/2014/main" id="{5773445C-76A5-874D-A47C-A7A80B850887}"/>
                </a:ext>
              </a:extLst>
            </p:cNvPr>
            <p:cNvSpPr/>
            <p:nvPr/>
          </p:nvSpPr>
          <p:spPr>
            <a:xfrm>
              <a:off x="5991584" y="2686044"/>
              <a:ext cx="1099232" cy="339497"/>
            </a:xfrm>
            <a:prstGeom prst="rect">
              <a:avLst/>
            </a:prstGeom>
            <a:solidFill>
              <a:schemeClr val="accent5">
                <a:lumMod val="60000"/>
                <a:lumOff val="40000"/>
              </a:schemeClr>
            </a:solidFill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799" dirty="0">
                  <a:solidFill>
                    <a:schemeClr val="tx1"/>
                  </a:solidFill>
                </a:rPr>
                <a:t>FGPS API</a:t>
              </a:r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F63150EE-2C91-524A-AE70-B360BB029B23}"/>
              </a:ext>
            </a:extLst>
          </p:cNvPr>
          <p:cNvGrpSpPr/>
          <p:nvPr/>
        </p:nvGrpSpPr>
        <p:grpSpPr>
          <a:xfrm>
            <a:off x="8293601" y="1379257"/>
            <a:ext cx="1672525" cy="801164"/>
            <a:chOff x="7471563" y="999773"/>
            <a:chExt cx="1672525" cy="801164"/>
          </a:xfrm>
        </p:grpSpPr>
        <p:sp>
          <p:nvSpPr>
            <p:cNvPr id="89" name="Hexagon 88">
              <a:extLst>
                <a:ext uri="{FF2B5EF4-FFF2-40B4-BE49-F238E27FC236}">
                  <a16:creationId xmlns:a16="http://schemas.microsoft.com/office/drawing/2014/main" id="{AB42C99D-FB7A-FC49-A9A3-CFB2A8EAA170}"/>
                </a:ext>
              </a:extLst>
            </p:cNvPr>
            <p:cNvSpPr/>
            <p:nvPr/>
          </p:nvSpPr>
          <p:spPr>
            <a:xfrm>
              <a:off x="7471563" y="999773"/>
              <a:ext cx="1672525" cy="801164"/>
            </a:xfrm>
            <a:prstGeom prst="hexagon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0" name="Rectangle 89">
              <a:extLst>
                <a:ext uri="{FF2B5EF4-FFF2-40B4-BE49-F238E27FC236}">
                  <a16:creationId xmlns:a16="http://schemas.microsoft.com/office/drawing/2014/main" id="{05C04EC2-CAC8-B74C-8AC2-B0D4955C7F60}"/>
                </a:ext>
              </a:extLst>
            </p:cNvPr>
            <p:cNvSpPr/>
            <p:nvPr/>
          </p:nvSpPr>
          <p:spPr>
            <a:xfrm>
              <a:off x="7727344" y="1098386"/>
              <a:ext cx="1099232" cy="600353"/>
            </a:xfrm>
            <a:prstGeom prst="rect">
              <a:avLst/>
            </a:prstGeom>
            <a:solidFill>
              <a:schemeClr val="accent5">
                <a:lumMod val="60000"/>
                <a:lumOff val="40000"/>
              </a:schemeClr>
            </a:solidFill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799" dirty="0">
                  <a:solidFill>
                    <a:schemeClr val="tx1"/>
                  </a:solidFill>
                </a:rPr>
                <a:t>FGPS Service</a:t>
              </a:r>
            </a:p>
          </p:txBody>
        </p:sp>
      </p:grpSp>
      <p:cxnSp>
        <p:nvCxnSpPr>
          <p:cNvPr id="91" name="Straight Arrow Connector 90">
            <a:extLst>
              <a:ext uri="{FF2B5EF4-FFF2-40B4-BE49-F238E27FC236}">
                <a16:creationId xmlns:a16="http://schemas.microsoft.com/office/drawing/2014/main" id="{4007BEBC-E454-6542-AE58-B30554782D4F}"/>
              </a:ext>
            </a:extLst>
          </p:cNvPr>
          <p:cNvCxnSpPr>
            <a:cxnSpLocks/>
            <a:stCxn id="102" idx="3"/>
            <a:endCxn id="73" idx="0"/>
          </p:cNvCxnSpPr>
          <p:nvPr/>
        </p:nvCxnSpPr>
        <p:spPr>
          <a:xfrm>
            <a:off x="11029192" y="2479034"/>
            <a:ext cx="0" cy="1594210"/>
          </a:xfrm>
          <a:prstGeom prst="straightConnector1">
            <a:avLst/>
          </a:prstGeom>
          <a:ln w="38100">
            <a:solidFill>
              <a:schemeClr val="accent1">
                <a:lumMod val="60000"/>
                <a:lumOff val="40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Straight Arrow Connector 95">
            <a:extLst>
              <a:ext uri="{FF2B5EF4-FFF2-40B4-BE49-F238E27FC236}">
                <a16:creationId xmlns:a16="http://schemas.microsoft.com/office/drawing/2014/main" id="{487E5B40-A9C2-0245-94DC-C52DED9C68D5}"/>
              </a:ext>
            </a:extLst>
          </p:cNvPr>
          <p:cNvCxnSpPr>
            <a:cxnSpLocks/>
            <a:stCxn id="90" idx="3"/>
            <a:endCxn id="88" idx="1"/>
          </p:cNvCxnSpPr>
          <p:nvPr/>
        </p:nvCxnSpPr>
        <p:spPr>
          <a:xfrm flipV="1">
            <a:off x="9648614" y="1761087"/>
            <a:ext cx="832206" cy="16960"/>
          </a:xfrm>
          <a:prstGeom prst="straightConnector1">
            <a:avLst/>
          </a:prstGeom>
          <a:ln w="38100">
            <a:solidFill>
              <a:schemeClr val="accent1">
                <a:lumMod val="60000"/>
                <a:lumOff val="40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7" name="Rectangle 96">
            <a:extLst>
              <a:ext uri="{FF2B5EF4-FFF2-40B4-BE49-F238E27FC236}">
                <a16:creationId xmlns:a16="http://schemas.microsoft.com/office/drawing/2014/main" id="{3481A96C-FB00-0847-BF94-9F08061DB741}"/>
              </a:ext>
            </a:extLst>
          </p:cNvPr>
          <p:cNvSpPr/>
          <p:nvPr/>
        </p:nvSpPr>
        <p:spPr>
          <a:xfrm>
            <a:off x="2563057" y="3732212"/>
            <a:ext cx="1099232" cy="52149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799" dirty="0">
                <a:solidFill>
                  <a:schemeClr val="tx1"/>
                </a:solidFill>
              </a:rPr>
              <a:t>OSDF</a:t>
            </a:r>
          </a:p>
        </p:txBody>
      </p:sp>
      <p:sp>
        <p:nvSpPr>
          <p:cNvPr id="101" name="Rectangle 100">
            <a:extLst>
              <a:ext uri="{FF2B5EF4-FFF2-40B4-BE49-F238E27FC236}">
                <a16:creationId xmlns:a16="http://schemas.microsoft.com/office/drawing/2014/main" id="{D4349BE4-10FE-F745-B01D-1FEF88EB49BC}"/>
              </a:ext>
            </a:extLst>
          </p:cNvPr>
          <p:cNvSpPr/>
          <p:nvPr/>
        </p:nvSpPr>
        <p:spPr>
          <a:xfrm>
            <a:off x="2492766" y="5080054"/>
            <a:ext cx="1099232" cy="52149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799" dirty="0" err="1">
                <a:solidFill>
                  <a:schemeClr val="tx1"/>
                </a:solidFill>
              </a:rPr>
              <a:t>Minizinc</a:t>
            </a:r>
            <a:endParaRPr lang="en-US" sz="1799" dirty="0">
              <a:solidFill>
                <a:schemeClr val="tx1"/>
              </a:solidFill>
            </a:endParaRPr>
          </a:p>
        </p:txBody>
      </p:sp>
      <p:sp>
        <p:nvSpPr>
          <p:cNvPr id="102" name="Rounded Rectangle 101">
            <a:extLst>
              <a:ext uri="{FF2B5EF4-FFF2-40B4-BE49-F238E27FC236}">
                <a16:creationId xmlns:a16="http://schemas.microsoft.com/office/drawing/2014/main" id="{0999EE20-7B43-9A4D-96D6-5600BAEEBD37}"/>
              </a:ext>
            </a:extLst>
          </p:cNvPr>
          <p:cNvSpPr/>
          <p:nvPr/>
        </p:nvSpPr>
        <p:spPr>
          <a:xfrm rot="5400000">
            <a:off x="10941881" y="1968660"/>
            <a:ext cx="174622" cy="846126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103" name="Group 102">
            <a:extLst>
              <a:ext uri="{FF2B5EF4-FFF2-40B4-BE49-F238E27FC236}">
                <a16:creationId xmlns:a16="http://schemas.microsoft.com/office/drawing/2014/main" id="{4DD3C985-924C-C843-AD77-41A426DE1EDB}"/>
              </a:ext>
            </a:extLst>
          </p:cNvPr>
          <p:cNvGrpSpPr/>
          <p:nvPr/>
        </p:nvGrpSpPr>
        <p:grpSpPr>
          <a:xfrm>
            <a:off x="8776418" y="5059541"/>
            <a:ext cx="1519231" cy="689691"/>
            <a:chOff x="7439978" y="1922705"/>
            <a:chExt cx="1519231" cy="689691"/>
          </a:xfrm>
        </p:grpSpPr>
        <p:sp>
          <p:nvSpPr>
            <p:cNvPr id="104" name="Hexagon 103">
              <a:extLst>
                <a:ext uri="{FF2B5EF4-FFF2-40B4-BE49-F238E27FC236}">
                  <a16:creationId xmlns:a16="http://schemas.microsoft.com/office/drawing/2014/main" id="{316761A9-78AD-2546-AFD7-F261051D21AC}"/>
                </a:ext>
              </a:extLst>
            </p:cNvPr>
            <p:cNvSpPr/>
            <p:nvPr/>
          </p:nvSpPr>
          <p:spPr>
            <a:xfrm>
              <a:off x="7439978" y="1922705"/>
              <a:ext cx="1519231" cy="689691"/>
            </a:xfrm>
            <a:prstGeom prst="hexagon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05" name="Rectangle 104">
              <a:extLst>
                <a:ext uri="{FF2B5EF4-FFF2-40B4-BE49-F238E27FC236}">
                  <a16:creationId xmlns:a16="http://schemas.microsoft.com/office/drawing/2014/main" id="{7C0566BB-7FF5-0343-9CA4-1A39F0D9ADA6}"/>
                </a:ext>
              </a:extLst>
            </p:cNvPr>
            <p:cNvSpPr/>
            <p:nvPr/>
          </p:nvSpPr>
          <p:spPr>
            <a:xfrm>
              <a:off x="7638231" y="2005420"/>
              <a:ext cx="1147609" cy="521490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>
                  <a:solidFill>
                    <a:schemeClr val="tx1"/>
                  </a:solidFill>
                </a:rPr>
                <a:t>CMSO Ticket </a:t>
              </a:r>
              <a:r>
                <a:rPr lang="en-US" sz="1400" dirty="0" err="1">
                  <a:solidFill>
                    <a:schemeClr val="tx1"/>
                  </a:solidFill>
                </a:rPr>
                <a:t>Mgmt</a:t>
              </a:r>
              <a:endParaRPr lang="en-US" sz="14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106" name="Group 105">
            <a:extLst>
              <a:ext uri="{FF2B5EF4-FFF2-40B4-BE49-F238E27FC236}">
                <a16:creationId xmlns:a16="http://schemas.microsoft.com/office/drawing/2014/main" id="{3FBB7CA7-FD66-2F46-96C5-4E3897FFC227}"/>
              </a:ext>
            </a:extLst>
          </p:cNvPr>
          <p:cNvGrpSpPr/>
          <p:nvPr/>
        </p:nvGrpSpPr>
        <p:grpSpPr>
          <a:xfrm>
            <a:off x="8824795" y="6105501"/>
            <a:ext cx="1519231" cy="689691"/>
            <a:chOff x="7439978" y="1922705"/>
            <a:chExt cx="1519231" cy="689691"/>
          </a:xfrm>
        </p:grpSpPr>
        <p:sp>
          <p:nvSpPr>
            <p:cNvPr id="110" name="Hexagon 109">
              <a:extLst>
                <a:ext uri="{FF2B5EF4-FFF2-40B4-BE49-F238E27FC236}">
                  <a16:creationId xmlns:a16="http://schemas.microsoft.com/office/drawing/2014/main" id="{DE718C0B-CD70-254A-AE05-8D8B57046A46}"/>
                </a:ext>
              </a:extLst>
            </p:cNvPr>
            <p:cNvSpPr/>
            <p:nvPr/>
          </p:nvSpPr>
          <p:spPr>
            <a:xfrm>
              <a:off x="7439978" y="1922705"/>
              <a:ext cx="1519231" cy="689691"/>
            </a:xfrm>
            <a:prstGeom prst="hexagon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11" name="Rectangle 110">
              <a:extLst>
                <a:ext uri="{FF2B5EF4-FFF2-40B4-BE49-F238E27FC236}">
                  <a16:creationId xmlns:a16="http://schemas.microsoft.com/office/drawing/2014/main" id="{E86DFDE2-EC3F-374B-AFA4-50300BC89A7C}"/>
                </a:ext>
              </a:extLst>
            </p:cNvPr>
            <p:cNvSpPr/>
            <p:nvPr/>
          </p:nvSpPr>
          <p:spPr>
            <a:xfrm>
              <a:off x="7618135" y="2005420"/>
              <a:ext cx="1170809" cy="521490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>
                  <a:solidFill>
                    <a:schemeClr val="tx1"/>
                  </a:solidFill>
                </a:rPr>
                <a:t>CMSO Topology Svc</a:t>
              </a:r>
            </a:p>
          </p:txBody>
        </p:sp>
      </p:grpSp>
      <p:cxnSp>
        <p:nvCxnSpPr>
          <p:cNvPr id="112" name="Straight Arrow Connector 111">
            <a:extLst>
              <a:ext uri="{FF2B5EF4-FFF2-40B4-BE49-F238E27FC236}">
                <a16:creationId xmlns:a16="http://schemas.microsoft.com/office/drawing/2014/main" id="{23BB267F-D546-4041-86CE-7F7617B2FD5C}"/>
              </a:ext>
            </a:extLst>
          </p:cNvPr>
          <p:cNvCxnSpPr>
            <a:cxnSpLocks/>
            <a:stCxn id="100" idx="3"/>
            <a:endCxn id="105" idx="1"/>
          </p:cNvCxnSpPr>
          <p:nvPr/>
        </p:nvCxnSpPr>
        <p:spPr>
          <a:xfrm flipV="1">
            <a:off x="8664866" y="5403001"/>
            <a:ext cx="309805" cy="561740"/>
          </a:xfrm>
          <a:prstGeom prst="straightConnector1">
            <a:avLst/>
          </a:prstGeom>
          <a:ln w="38100">
            <a:solidFill>
              <a:schemeClr val="accent6">
                <a:lumMod val="60000"/>
                <a:lumOff val="40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9" name="Straight Arrow Connector 118">
            <a:extLst>
              <a:ext uri="{FF2B5EF4-FFF2-40B4-BE49-F238E27FC236}">
                <a16:creationId xmlns:a16="http://schemas.microsoft.com/office/drawing/2014/main" id="{89FC9348-E816-2945-8FCA-7A16519F0219}"/>
              </a:ext>
            </a:extLst>
          </p:cNvPr>
          <p:cNvCxnSpPr>
            <a:cxnSpLocks/>
            <a:endCxn id="111" idx="1"/>
          </p:cNvCxnSpPr>
          <p:nvPr/>
        </p:nvCxnSpPr>
        <p:spPr>
          <a:xfrm>
            <a:off x="8673632" y="5964741"/>
            <a:ext cx="329320" cy="484220"/>
          </a:xfrm>
          <a:prstGeom prst="straightConnector1">
            <a:avLst/>
          </a:prstGeom>
          <a:ln w="38100">
            <a:solidFill>
              <a:schemeClr val="accent6">
                <a:lumMod val="60000"/>
                <a:lumOff val="40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0" name="Straight Arrow Connector 119">
            <a:extLst>
              <a:ext uri="{FF2B5EF4-FFF2-40B4-BE49-F238E27FC236}">
                <a16:creationId xmlns:a16="http://schemas.microsoft.com/office/drawing/2014/main" id="{61388EA0-4368-404F-B046-9A84F0267B0C}"/>
              </a:ext>
            </a:extLst>
          </p:cNvPr>
          <p:cNvCxnSpPr>
            <a:cxnSpLocks/>
            <a:stCxn id="88" idx="2"/>
            <a:endCxn id="102" idx="1"/>
          </p:cNvCxnSpPr>
          <p:nvPr/>
        </p:nvCxnSpPr>
        <p:spPr>
          <a:xfrm flipH="1">
            <a:off x="11029192" y="1930835"/>
            <a:ext cx="1244" cy="373577"/>
          </a:xfrm>
          <a:prstGeom prst="straightConnector1">
            <a:avLst/>
          </a:prstGeom>
          <a:ln w="38100">
            <a:solidFill>
              <a:schemeClr val="accent1">
                <a:lumMod val="60000"/>
                <a:lumOff val="40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4" name="Straight Arrow Connector 123">
            <a:extLst>
              <a:ext uri="{FF2B5EF4-FFF2-40B4-BE49-F238E27FC236}">
                <a16:creationId xmlns:a16="http://schemas.microsoft.com/office/drawing/2014/main" id="{01C4C21E-36F5-5840-82A3-96B37E63BAAC}"/>
              </a:ext>
            </a:extLst>
          </p:cNvPr>
          <p:cNvCxnSpPr>
            <a:cxnSpLocks/>
            <a:endCxn id="100" idx="1"/>
          </p:cNvCxnSpPr>
          <p:nvPr/>
        </p:nvCxnSpPr>
        <p:spPr>
          <a:xfrm>
            <a:off x="1453030" y="5945513"/>
            <a:ext cx="6112604" cy="19228"/>
          </a:xfrm>
          <a:prstGeom prst="straightConnector1">
            <a:avLst/>
          </a:prstGeom>
          <a:ln w="38100">
            <a:solidFill>
              <a:schemeClr val="accent6">
                <a:lumMod val="60000"/>
                <a:lumOff val="40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3928129"/>
      </p:ext>
    </p:extLst>
  </p:cSld>
  <p:clrMapOvr>
    <a:masterClrMapping/>
  </p:clrMapOvr>
  <p:transition>
    <p:wipe dir="r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F7A1B0D-EBCE-FE46-AF70-9D18CD052F0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B611EA2-050D-744E-8CFA-7C1481094D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OOF Repos in R4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A68688A-4437-204F-9197-200E2186EC8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OSDF: Optimization Service Design Framework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Status: Part of ONAP since Beijing Release.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HAS: Homing and Allocation Service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Status: Part of ONAP since Beijing Release.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CMSO: Change Management Schedule Optimizer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Status: Seed code up-streamed in R3, POC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FGPS: Fine Grained Placement Service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Status: Seed code being up-streamed in Dublin, POC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sz="20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306366779"/>
      </p:ext>
    </p:extLst>
  </p:cSld>
  <p:clrMapOvr>
    <a:masterClrMapping/>
  </p:clrMapOvr>
  <p:transition>
    <p:wipe dir="r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70577A1-21F6-6B4E-992D-5B1D2BFAA37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700F11ED-06A7-BE49-83CC-5D530AA186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IM/DM Alignments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ED1EECE-B789-F24A-A95C-1B9FD0C5CC3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pPr marL="285750" indent="-285750">
              <a:buFontTx/>
              <a:buChar char="-"/>
            </a:pPr>
            <a:r>
              <a:rPr lang="en-US" sz="2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Service and Resource Info, from: AAI </a:t>
            </a:r>
          </a:p>
          <a:p>
            <a:pPr marL="285750" indent="-285750">
              <a:buFontTx/>
              <a:buChar char="-"/>
            </a:pPr>
            <a:r>
              <a:rPr lang="en-US" sz="2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Network Topology for CM: AAI</a:t>
            </a:r>
          </a:p>
          <a:p>
            <a:pPr marL="285750" indent="-285750">
              <a:buFontTx/>
              <a:buChar char="-"/>
            </a:pPr>
            <a:r>
              <a:rPr lang="en-US" sz="2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HPA Flavors/Capabilities/Capacity Info, from : AAI</a:t>
            </a:r>
          </a:p>
          <a:p>
            <a:pPr marL="285750" indent="-285750">
              <a:buFontTx/>
              <a:buChar char="-"/>
            </a:pPr>
            <a:r>
              <a:rPr lang="en-US" sz="2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Policy Models (Homing, PCI, CM) from: Policy</a:t>
            </a:r>
          </a:p>
          <a:p>
            <a:pPr marL="285750" indent="-285750">
              <a:buFontTx/>
              <a:buChar char="-"/>
            </a:pPr>
            <a:r>
              <a:rPr lang="en-US" sz="2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Infrastructure Metrics Info (capacity), from: MultiCloud</a:t>
            </a:r>
          </a:p>
          <a:p>
            <a:pPr marL="285750" indent="-285750">
              <a:buFontTx/>
              <a:buChar char="-"/>
            </a:pPr>
            <a:r>
              <a:rPr lang="en-US" sz="2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Cloud agnostic Intent Info, from: MultiCloud</a:t>
            </a:r>
          </a:p>
          <a:p>
            <a:pPr marL="285750" indent="-285750">
              <a:buFontTx/>
              <a:buChar char="-"/>
            </a:pPr>
            <a:r>
              <a:rPr lang="en-US" sz="2400" dirty="0">
                <a:solidFill>
                  <a:schemeClr val="tx1"/>
                </a:solidFill>
              </a:rPr>
              <a:t>AZ level capacity Info, from: MultiCloud (for F-GPS)</a:t>
            </a:r>
          </a:p>
          <a:p>
            <a:pPr marL="285750" indent="-285750">
              <a:buFontTx/>
              <a:buChar char="-"/>
            </a:pPr>
            <a:r>
              <a:rPr lang="en-US" sz="2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PCI configuration data (not yet a part of SDC model)</a:t>
            </a:r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701014632"/>
      </p:ext>
    </p:extLst>
  </p:cSld>
  <p:clrMapOvr>
    <a:masterClrMapping/>
  </p:clrMapOvr>
  <p:transition>
    <p:wipe dir="r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32C7DC3-E66C-9943-85E7-B6CB9F6E06B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19220E5-E51F-5547-824E-EAC2DDB7EC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Exported API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F110CAE-E3B2-664C-BD57-8151F8A3969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/>
              <a:t>Service Orchestrator (Homing, Traffic Distribution):</a:t>
            </a:r>
          </a:p>
          <a:p>
            <a:pPr lvl="1"/>
            <a:r>
              <a:rPr lang="en-US" sz="2000" dirty="0">
                <a:hlinkClick r:id="rId2"/>
              </a:rPr>
              <a:t>https://wiki.onap.org/pages/viewpage.action?pageId=25435066</a:t>
            </a:r>
            <a:r>
              <a:rPr lang="en-US" sz="2000" dirty="0"/>
              <a:t> </a:t>
            </a:r>
          </a:p>
          <a:p>
            <a:pPr marL="0" indent="0">
              <a:buNone/>
            </a:pPr>
            <a:r>
              <a:rPr lang="en-US" sz="2400" dirty="0"/>
              <a:t>Change Management Simulator:</a:t>
            </a:r>
          </a:p>
          <a:p>
            <a:pPr lvl="1"/>
            <a:r>
              <a:rPr lang="en-US" sz="2000" dirty="0">
                <a:hlinkClick r:id="rId3"/>
              </a:rPr>
              <a:t>https://wiki.onap.org/display/DW/CMSO+API+v1_v2</a:t>
            </a:r>
            <a:r>
              <a:rPr lang="en-US" sz="2000" dirty="0"/>
              <a:t> </a:t>
            </a:r>
          </a:p>
          <a:p>
            <a:pPr marL="0" indent="0">
              <a:buNone/>
            </a:pPr>
            <a:r>
              <a:rPr lang="en-US" sz="2400" dirty="0"/>
              <a:t>PCI Handler MS</a:t>
            </a:r>
          </a:p>
          <a:p>
            <a:pPr lvl="1"/>
            <a:r>
              <a:rPr lang="en-US" sz="2000" dirty="0">
                <a:hlinkClick r:id="rId4"/>
              </a:rPr>
              <a:t>https://wiki.onap.org/display/DW/PCI+Optimization+API</a:t>
            </a:r>
            <a:r>
              <a:rPr lang="en-US" sz="2000" dirty="0"/>
              <a:t> </a:t>
            </a:r>
          </a:p>
          <a:p>
            <a:pPr marL="0" indent="0">
              <a:buNone/>
            </a:pPr>
            <a:r>
              <a:rPr lang="en-US" sz="2400" dirty="0"/>
              <a:t>SDNC</a:t>
            </a:r>
            <a:endParaRPr lang="en-US" sz="2000" dirty="0"/>
          </a:p>
          <a:p>
            <a:pPr lvl="1"/>
            <a:r>
              <a:rPr lang="en-US" sz="2000" dirty="0">
                <a:hlinkClick r:id="rId5"/>
              </a:rPr>
              <a:t>https://wiki.onap.org/display/DW/Route+Optimization</a:t>
            </a:r>
            <a:r>
              <a:rPr lang="en-US" sz="2000" dirty="0"/>
              <a:t> </a:t>
            </a:r>
          </a:p>
          <a:p>
            <a:pPr marL="0" indent="0">
              <a:buNone/>
            </a:pPr>
            <a:r>
              <a:rPr lang="en-US" sz="2400" dirty="0"/>
              <a:t>HAS -- FGPS</a:t>
            </a:r>
          </a:p>
          <a:p>
            <a:pPr lvl="1"/>
            <a:r>
              <a:rPr lang="en-US" sz="2000" dirty="0">
                <a:hlinkClick r:id="rId6"/>
              </a:rPr>
              <a:t>https://wiki.onap.org/display/DW/FGPS+Dependencies+and+APIs</a:t>
            </a:r>
            <a:r>
              <a:rPr lang="en-US" sz="2000" dirty="0"/>
              <a:t> </a:t>
            </a:r>
          </a:p>
          <a:p>
            <a:pPr marL="457200" lvl="1" indent="0">
              <a:buNone/>
            </a:pP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913258977"/>
      </p:ext>
    </p:extLst>
  </p:cSld>
  <p:clrMapOvr>
    <a:masterClrMapping/>
  </p:clrMapOvr>
  <p:transition>
    <p:wipe dir="r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139B193-424D-4F4E-B6B8-42F51CCAEA8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8A9FD19-6253-DC49-B9D5-83CE86B2E7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504" y="169332"/>
            <a:ext cx="11506200" cy="538770"/>
          </a:xfrm>
        </p:spPr>
        <p:txBody>
          <a:bodyPr>
            <a:normAutofit fontScale="90000"/>
          </a:bodyPr>
          <a:lstStyle/>
          <a:p>
            <a:r>
              <a:rPr lang="en-US" dirty="0"/>
              <a:t>S3P – per repo</a:t>
            </a: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DA44FE00-F94B-E748-AF20-A86344E64DD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91953084"/>
              </p:ext>
            </p:extLst>
          </p:nvPr>
        </p:nvGraphicFramePr>
        <p:xfrm>
          <a:off x="62504" y="1076283"/>
          <a:ext cx="11998865" cy="4576896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1526020">
                  <a:extLst>
                    <a:ext uri="{9D8B030D-6E8A-4147-A177-3AD203B41FA5}">
                      <a16:colId xmlns:a16="http://schemas.microsoft.com/office/drawing/2014/main" val="2812400458"/>
                    </a:ext>
                  </a:extLst>
                </a:gridCol>
                <a:gridCol w="4146354">
                  <a:extLst>
                    <a:ext uri="{9D8B030D-6E8A-4147-A177-3AD203B41FA5}">
                      <a16:colId xmlns:a16="http://schemas.microsoft.com/office/drawing/2014/main" val="3623381226"/>
                    </a:ext>
                  </a:extLst>
                </a:gridCol>
                <a:gridCol w="6326491">
                  <a:extLst>
                    <a:ext uri="{9D8B030D-6E8A-4147-A177-3AD203B41FA5}">
                      <a16:colId xmlns:a16="http://schemas.microsoft.com/office/drawing/2014/main" val="4064619522"/>
                    </a:ext>
                  </a:extLst>
                </a:gridCol>
              </a:tblGrid>
              <a:tr h="297475"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Optimization</a:t>
                      </a:r>
                      <a:r>
                        <a:rPr lang="en-US" sz="1600" baseline="0" dirty="0"/>
                        <a:t> Service Design Framework (</a:t>
                      </a:r>
                      <a:r>
                        <a:rPr lang="en-US" sz="1600" dirty="0"/>
                        <a:t>OSDF)</a:t>
                      </a:r>
                    </a:p>
                  </a:txBody>
                  <a:tcPr marL="27432" marR="2743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Homing and Allocation</a:t>
                      </a:r>
                      <a:r>
                        <a:rPr lang="en-US" sz="1600" baseline="0" dirty="0"/>
                        <a:t> Service (</a:t>
                      </a:r>
                      <a:r>
                        <a:rPr lang="en-US" sz="1600" dirty="0"/>
                        <a:t>HAS)</a:t>
                      </a:r>
                    </a:p>
                  </a:txBody>
                  <a:tcPr marL="27432" marR="27432"/>
                </a:tc>
                <a:extLst>
                  <a:ext uri="{0D108BD9-81ED-4DB2-BD59-A6C34878D82A}">
                    <a16:rowId xmlns:a16="http://schemas.microsoft.com/office/drawing/2014/main" val="3590893007"/>
                  </a:ext>
                </a:extLst>
              </a:tr>
              <a:tr h="730166">
                <a:tc>
                  <a:txBody>
                    <a:bodyPr/>
                    <a:lstStyle/>
                    <a:p>
                      <a:r>
                        <a:rPr lang="en-US" sz="1600" b="1" dirty="0"/>
                        <a:t>Performance</a:t>
                      </a:r>
                    </a:p>
                  </a:txBody>
                  <a:tcPr marL="27432" marR="27432" anchor="ctr"/>
                </a:tc>
                <a:tc gridSpan="2">
                  <a:txBody>
                    <a:bodyPr/>
                    <a:lstStyle/>
                    <a:p>
                      <a:r>
                        <a:rPr lang="en-US" sz="1600" dirty="0"/>
                        <a:t>Level 1</a:t>
                      </a:r>
                      <a:endParaRPr lang="en-US" sz="1600" b="1" dirty="0">
                        <a:highlight>
                          <a:srgbClr val="FFFF00"/>
                        </a:highlight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20979805"/>
                  </a:ext>
                </a:extLst>
              </a:tr>
              <a:tr h="540864">
                <a:tc>
                  <a:txBody>
                    <a:bodyPr/>
                    <a:lstStyle/>
                    <a:p>
                      <a:r>
                        <a:rPr lang="en-US" sz="1600" b="1" dirty="0"/>
                        <a:t>Stability</a:t>
                      </a:r>
                    </a:p>
                  </a:txBody>
                  <a:tcPr marL="27432" marR="27432" anchor="ctr"/>
                </a:tc>
                <a:tc gridSpan="2">
                  <a:txBody>
                    <a:bodyPr/>
                    <a:lstStyle/>
                    <a:p>
                      <a:pPr algn="l"/>
                      <a:r>
                        <a:rPr lang="en-US" sz="1600" b="0" dirty="0"/>
                        <a:t>Level 1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/>
                      <a:endParaRPr lang="en-US" sz="1600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7707096"/>
                  </a:ext>
                </a:extLst>
              </a:tr>
              <a:tr h="730166">
                <a:tc>
                  <a:txBody>
                    <a:bodyPr/>
                    <a:lstStyle/>
                    <a:p>
                      <a:r>
                        <a:rPr lang="en-US" sz="1600" b="1" dirty="0"/>
                        <a:t>Resiliency</a:t>
                      </a:r>
                    </a:p>
                  </a:txBody>
                  <a:tcPr marL="27432" marR="27432" anchor="ctr"/>
                </a:tc>
                <a:tc>
                  <a:txBody>
                    <a:bodyPr/>
                    <a:lstStyle/>
                    <a:p>
                      <a:r>
                        <a:rPr lang="en-US" sz="1600" baseline="0" dirty="0"/>
                        <a:t>Level 2; </a:t>
                      </a:r>
                      <a:r>
                        <a:rPr lang="en-US" sz="1600" dirty="0"/>
                        <a:t>OSDF</a:t>
                      </a:r>
                      <a:r>
                        <a:rPr lang="en-US" sz="1600" baseline="0" dirty="0"/>
                        <a:t> is stateless; clients retry requests if OSDF container crashes or times-out. Clients manage timeouts.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aseline="0" dirty="0"/>
                        <a:t>Level 3; HAS provides </a:t>
                      </a:r>
                      <a:r>
                        <a:rPr lang="en-US" sz="1600" dirty="0"/>
                        <a:t>Active/Active resiliency across multiple sites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9545305"/>
                  </a:ext>
                </a:extLst>
              </a:tr>
              <a:tr h="513821">
                <a:tc>
                  <a:txBody>
                    <a:bodyPr/>
                    <a:lstStyle/>
                    <a:p>
                      <a:r>
                        <a:rPr lang="en-US" sz="1600" b="1" dirty="0"/>
                        <a:t>Security</a:t>
                      </a:r>
                    </a:p>
                  </a:txBody>
                  <a:tcPr marL="27432" marR="27432" anchor="ctr"/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CII Passing Badging – No critical security and licensing issues  [</a:t>
                      </a:r>
                      <a:r>
                        <a:rPr lang="en-US" sz="1600" dirty="0">
                          <a:hlinkClick r:id="rId2"/>
                        </a:rPr>
                        <a:t>CII Passing Badge</a:t>
                      </a:r>
                      <a:r>
                        <a:rPr lang="en-US" sz="1600" dirty="0"/>
                        <a:t>]</a:t>
                      </a:r>
                    </a:p>
                    <a:p>
                      <a:pPr algn="l"/>
                      <a:r>
                        <a:rPr lang="en-US" sz="1600" b="1" dirty="0">
                          <a:highlight>
                            <a:srgbClr val="FFFF00"/>
                          </a:highlight>
                        </a:rPr>
                        <a:t>Increase Code coverage from &gt;50% to &gt;55%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/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67833155"/>
                  </a:ext>
                </a:extLst>
              </a:tr>
              <a:tr h="540864">
                <a:tc>
                  <a:txBody>
                    <a:bodyPr/>
                    <a:lstStyle/>
                    <a:p>
                      <a:r>
                        <a:rPr lang="en-US" sz="1600" b="1" dirty="0"/>
                        <a:t>Scalability</a:t>
                      </a:r>
                    </a:p>
                  </a:txBody>
                  <a:tcPr marL="27432" marR="27432" anchor="ctr"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Level 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Level 2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46153358"/>
                  </a:ext>
                </a:extLst>
              </a:tr>
              <a:tr h="513821">
                <a:tc>
                  <a:txBody>
                    <a:bodyPr/>
                    <a:lstStyle/>
                    <a:p>
                      <a:r>
                        <a:rPr lang="en-US" sz="1600" b="1" dirty="0"/>
                        <a:t>Manageability</a:t>
                      </a:r>
                    </a:p>
                  </a:txBody>
                  <a:tcPr marL="27432" marR="27432" anchor="ctr"/>
                </a:tc>
                <a:tc gridSpan="2">
                  <a:txBody>
                    <a:bodyPr/>
                    <a:lstStyle/>
                    <a:p>
                      <a:r>
                        <a:rPr lang="en-US" sz="1600" dirty="0"/>
                        <a:t>Level 1; </a:t>
                      </a:r>
                      <a:r>
                        <a:rPr lang="en-US" sz="1600" b="1" dirty="0">
                          <a:highlight>
                            <a:srgbClr val="FFFF00"/>
                          </a:highlight>
                        </a:rPr>
                        <a:t>with some progress on adherence to Logging v1.2 spec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22168843"/>
                  </a:ext>
                </a:extLst>
              </a:tr>
              <a:tr h="513821">
                <a:tc>
                  <a:txBody>
                    <a:bodyPr/>
                    <a:lstStyle/>
                    <a:p>
                      <a:r>
                        <a:rPr lang="en-US" sz="1600" b="1" dirty="0"/>
                        <a:t>Usability</a:t>
                      </a:r>
                    </a:p>
                  </a:txBody>
                  <a:tcPr marL="27432" marR="27432" anchor="ctr"/>
                </a:tc>
                <a:tc gridSpan="2">
                  <a:txBody>
                    <a:bodyPr/>
                    <a:lstStyle/>
                    <a:p>
                      <a:r>
                        <a:rPr lang="en-US" sz="1600" dirty="0"/>
                        <a:t>Level 1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3380883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63930716"/>
      </p:ext>
    </p:extLst>
  </p:cSld>
  <p:clrMapOvr>
    <a:masterClrMapping/>
  </p:clrMapOvr>
  <p:transition>
    <p:wipe dir="r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20B5C38-5DE8-B94D-909C-03B64DCC6D3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CED33B6-82B3-8A4C-B612-725B768F01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4325" y="295803"/>
            <a:ext cx="11506200" cy="538770"/>
          </a:xfrm>
        </p:spPr>
        <p:txBody>
          <a:bodyPr>
            <a:normAutofit fontScale="90000"/>
          </a:bodyPr>
          <a:lstStyle/>
          <a:p>
            <a:r>
              <a:rPr lang="en-US"/>
              <a:t>Backup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3B9CB91-CDD0-F34E-BB28-02E4CAFAD4A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7828806"/>
      </p:ext>
    </p:extLst>
  </p:cSld>
  <p:clrMapOvr>
    <a:masterClrMapping/>
  </p:clrMapOvr>
  <p:transition>
    <p:wipe dir="r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Optimization Framework – R4</a:t>
            </a:r>
          </a:p>
        </p:txBody>
      </p:sp>
      <p:sp>
        <p:nvSpPr>
          <p:cNvPr id="8" name="Rectangle 7"/>
          <p:cNvSpPr/>
          <p:nvPr/>
        </p:nvSpPr>
        <p:spPr>
          <a:xfrm>
            <a:off x="3039961" y="1049556"/>
            <a:ext cx="9018053" cy="110161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sz="13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Definition:</a:t>
            </a:r>
          </a:p>
          <a:p>
            <a:pPr marL="285750" indent="-285750">
              <a:buFontTx/>
              <a:buChar char="-"/>
            </a:pPr>
            <a:r>
              <a:rPr lang="en-US" sz="13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ONAP Optimization Framework (OOF) enables easy creation of optimization applications by leveraging a policy-driven, declarative approach, that supports different specializations (applications) with specific domain and optimization needs.</a:t>
            </a:r>
          </a:p>
          <a:p>
            <a:pPr marL="285750" indent="-285750">
              <a:buFontTx/>
              <a:buChar char="-"/>
            </a:pPr>
            <a:r>
              <a:rPr lang="en-US" sz="13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Current scopes include (but are not limited to) VNF placement support via Homing and Allocation Service (HAS) with different use cases, change management scheduling service, Route Optimization, and PCI Optimization. 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60987" y="1234903"/>
            <a:ext cx="2397644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dirty="0"/>
              <a:t>Service Orchestrator (SO)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dirty="0"/>
              <a:t>Change Management Portal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dirty="0"/>
              <a:t>SDNC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dirty="0"/>
              <a:t>PCI Handler MS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6A022551-4094-4B42-A17D-CBD74E9D202A}"/>
              </a:ext>
            </a:extLst>
          </p:cNvPr>
          <p:cNvGrpSpPr/>
          <p:nvPr/>
        </p:nvGrpSpPr>
        <p:grpSpPr>
          <a:xfrm>
            <a:off x="281699" y="2314853"/>
            <a:ext cx="1613230" cy="1478171"/>
            <a:chOff x="281699" y="2314853"/>
            <a:chExt cx="1613230" cy="1478171"/>
          </a:xfrm>
        </p:grpSpPr>
        <p:sp>
          <p:nvSpPr>
            <p:cNvPr id="7" name="圆角矩形 30"/>
            <p:cNvSpPr/>
            <p:nvPr/>
          </p:nvSpPr>
          <p:spPr>
            <a:xfrm>
              <a:off x="281699" y="2827053"/>
              <a:ext cx="1613230" cy="440310"/>
            </a:xfrm>
            <a:prstGeom prst="roundRect">
              <a:avLst>
                <a:gd name="adj" fmla="val 9045"/>
              </a:avLst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vert="horz" wrap="square" lIns="91440" tIns="45720" rIns="91440" bIns="45720" numCol="1" rtlCol="0" anchor="t" anchorCtr="0" compatLnSpc="1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 defTabSz="914377">
                <a:buClr>
                  <a:srgbClr val="CC9900"/>
                </a:buClr>
              </a:pPr>
              <a:r>
                <a:rPr lang="en-US" altLang="zh-CN" sz="12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Optimization Framework (OOF)</a:t>
              </a:r>
            </a:p>
          </p:txBody>
        </p:sp>
        <p:cxnSp>
          <p:nvCxnSpPr>
            <p:cNvPr id="13" name="Straight Connector 12"/>
            <p:cNvCxnSpPr>
              <a:cxnSpLocks/>
              <a:stCxn id="7" idx="0"/>
              <a:endCxn id="14" idx="4"/>
            </p:cNvCxnSpPr>
            <p:nvPr/>
          </p:nvCxnSpPr>
          <p:spPr>
            <a:xfrm flipV="1">
              <a:off x="1088314" y="2533062"/>
              <a:ext cx="0" cy="293991"/>
            </a:xfrm>
            <a:prstGeom prst="line">
              <a:avLst/>
            </a:prstGeom>
            <a:ln w="15875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Oval 13"/>
            <p:cNvSpPr/>
            <p:nvPr/>
          </p:nvSpPr>
          <p:spPr>
            <a:xfrm>
              <a:off x="958427" y="2314853"/>
              <a:ext cx="259773" cy="218209"/>
            </a:xfrm>
            <a:prstGeom prst="ellipse">
              <a:avLst/>
            </a:prstGeom>
            <a:noFill/>
            <a:ln w="15875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7" name="Straight Connector 16"/>
            <p:cNvCxnSpPr>
              <a:cxnSpLocks/>
              <a:endCxn id="7" idx="2"/>
            </p:cNvCxnSpPr>
            <p:nvPr/>
          </p:nvCxnSpPr>
          <p:spPr>
            <a:xfrm flipV="1">
              <a:off x="1088314" y="3267363"/>
              <a:ext cx="0" cy="293991"/>
            </a:xfrm>
            <a:prstGeom prst="line">
              <a:avLst/>
            </a:prstGeom>
            <a:ln w="15875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Arc 17"/>
            <p:cNvSpPr/>
            <p:nvPr/>
          </p:nvSpPr>
          <p:spPr>
            <a:xfrm rot="16200000">
              <a:off x="957208" y="3557595"/>
              <a:ext cx="238257" cy="232602"/>
            </a:xfrm>
            <a:prstGeom prst="arc">
              <a:avLst>
                <a:gd name="adj1" fmla="val 16200000"/>
                <a:gd name="adj2" fmla="val 5446038"/>
              </a:avLst>
            </a:prstGeom>
            <a:ln w="15875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9" name="TextBox 18"/>
          <p:cNvSpPr txBox="1"/>
          <p:nvPr/>
        </p:nvSpPr>
        <p:spPr>
          <a:xfrm>
            <a:off x="60987" y="3854892"/>
            <a:ext cx="2697405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indent="-171450">
              <a:buFont typeface="Arial" charset="0"/>
              <a:buChar char="•"/>
            </a:pPr>
            <a:r>
              <a:rPr lang="en-US" sz="1400" dirty="0"/>
              <a:t>Policy Interface</a:t>
            </a:r>
          </a:p>
          <a:p>
            <a:pPr marL="171450" indent="-171450">
              <a:buFont typeface="Arial" charset="0"/>
              <a:buChar char="•"/>
            </a:pPr>
            <a:r>
              <a:rPr lang="en-US" sz="1400" dirty="0"/>
              <a:t>Inventory Service Interface</a:t>
            </a:r>
          </a:p>
          <a:p>
            <a:pPr marL="171450" indent="-171450">
              <a:buFont typeface="Arial" charset="0"/>
              <a:buChar char="•"/>
            </a:pPr>
            <a:r>
              <a:rPr lang="en-US" sz="1400" dirty="0"/>
              <a:t>Service/Policy Models Interface</a:t>
            </a:r>
          </a:p>
          <a:p>
            <a:pPr marL="171450" indent="-171450">
              <a:buFont typeface="Arial" charset="0"/>
              <a:buChar char="•"/>
            </a:pPr>
            <a:r>
              <a:rPr lang="en-US" sz="1400" dirty="0"/>
              <a:t>Infrastructure Metrics Interface</a:t>
            </a:r>
          </a:p>
          <a:p>
            <a:pPr marL="171450" indent="-171450">
              <a:buFont typeface="Arial" charset="0"/>
              <a:buChar char="•"/>
            </a:pPr>
            <a:r>
              <a:rPr lang="en-US" sz="1400" dirty="0"/>
              <a:t>MUSIC REST API interface </a:t>
            </a:r>
          </a:p>
          <a:p>
            <a:pPr marL="171450" indent="-171450">
              <a:buFont typeface="Arial" charset="0"/>
              <a:buChar char="•"/>
            </a:pPr>
            <a:r>
              <a:rPr lang="en-US" sz="1400" dirty="0"/>
              <a:t>Config data interface, SDNC(R)</a:t>
            </a:r>
          </a:p>
        </p:txBody>
      </p:sp>
      <p:sp>
        <p:nvSpPr>
          <p:cNvPr id="22" name="Rectangle 21"/>
          <p:cNvSpPr/>
          <p:nvPr/>
        </p:nvSpPr>
        <p:spPr>
          <a:xfrm>
            <a:off x="3038502" y="2226477"/>
            <a:ext cx="9019513" cy="2255261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sz="13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Provided Interfaces:</a:t>
            </a:r>
          </a:p>
          <a:p>
            <a:pPr marL="285750" indent="-285750">
              <a:buFontTx/>
              <a:buChar char="-"/>
            </a:pPr>
            <a:r>
              <a:rPr lang="en-US" sz="13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Placement Optimization Interface</a:t>
            </a:r>
          </a:p>
          <a:p>
            <a:pPr marL="742950" lvl="1" indent="-285750">
              <a:buFontTx/>
              <a:buChar char="-"/>
            </a:pPr>
            <a:r>
              <a:rPr lang="en-US" sz="13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Provides functionality for the Service Orchestrator to enable optimized homing/placement of Services</a:t>
            </a:r>
          </a:p>
          <a:p>
            <a:pPr marL="285750" indent="-285750">
              <a:buFontTx/>
              <a:buChar char="-"/>
            </a:pPr>
            <a:r>
              <a:rPr lang="en-US" sz="13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Traffic Distribution Interface</a:t>
            </a:r>
          </a:p>
          <a:p>
            <a:pPr marL="742950" lvl="1" indent="-285750">
              <a:buFontTx/>
              <a:buChar char="-"/>
            </a:pPr>
            <a:r>
              <a:rPr lang="en-US" sz="13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Provides functionality for the Service Orchestrator to identify optimal traffic distribution end points during scale in/out</a:t>
            </a:r>
          </a:p>
          <a:p>
            <a:pPr marL="285750" indent="-285750">
              <a:buFontTx/>
              <a:buChar char="-"/>
            </a:pPr>
            <a:r>
              <a:rPr lang="en-US" sz="13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PCI Optimization Interface</a:t>
            </a:r>
          </a:p>
          <a:p>
            <a:pPr marL="742950" lvl="1" indent="-285750">
              <a:buFontTx/>
              <a:buChar char="-"/>
            </a:pPr>
            <a:r>
              <a:rPr lang="en-US" sz="13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Provides functionality for PCI Allocation to minimize conflicts and confusion</a:t>
            </a:r>
          </a:p>
          <a:p>
            <a:pPr marL="285750" indent="-285750">
              <a:buFontTx/>
              <a:buChar char="-"/>
            </a:pPr>
            <a:r>
              <a:rPr lang="en-US" sz="13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Route Optimization Interface</a:t>
            </a:r>
          </a:p>
          <a:p>
            <a:pPr marL="742950" lvl="1" indent="-285750">
              <a:buFontTx/>
              <a:buChar char="-"/>
            </a:pPr>
            <a:r>
              <a:rPr lang="en-US" sz="13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Provides functionality for path/route optimization given a topology</a:t>
            </a:r>
          </a:p>
          <a:p>
            <a:pPr marL="285750" indent="-285750">
              <a:buFontTx/>
              <a:buChar char="-"/>
            </a:pPr>
            <a:r>
              <a:rPr lang="en-US" sz="13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Change Management Portal Interface</a:t>
            </a:r>
          </a:p>
          <a:p>
            <a:pPr marL="742950" lvl="1" indent="-285750">
              <a:buFontTx/>
              <a:buChar char="-"/>
            </a:pPr>
            <a:r>
              <a:rPr lang="en-US" sz="13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Provides functionality for calculating schedules that satisfy time constraints and conflicts [CM scheduling use case]</a:t>
            </a:r>
          </a:p>
        </p:txBody>
      </p:sp>
      <p:sp>
        <p:nvSpPr>
          <p:cNvPr id="23" name="Rectangle 22"/>
          <p:cNvSpPr/>
          <p:nvPr/>
        </p:nvSpPr>
        <p:spPr>
          <a:xfrm>
            <a:off x="3038500" y="5955531"/>
            <a:ext cx="9019513" cy="70463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sz="13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Consumed Models:</a:t>
            </a:r>
          </a:p>
          <a:p>
            <a:pPr marL="285750" indent="-285750">
              <a:buFontTx/>
              <a:buChar char="-"/>
            </a:pPr>
            <a:r>
              <a:rPr lang="en-US" sz="13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Policy Models (homing, PCI), from: SDC</a:t>
            </a:r>
          </a:p>
          <a:p>
            <a:pPr marL="285750" indent="-285750">
              <a:buFontTx/>
              <a:buChar char="-"/>
            </a:pPr>
            <a:r>
              <a:rPr lang="en-US" sz="13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Infrastructure Metrics Models, from:  MultiCloud</a:t>
            </a:r>
          </a:p>
        </p:txBody>
      </p:sp>
      <p:sp>
        <p:nvSpPr>
          <p:cNvPr id="25" name="Rectangle 24"/>
          <p:cNvSpPr/>
          <p:nvPr/>
        </p:nvSpPr>
        <p:spPr>
          <a:xfrm>
            <a:off x="3038502" y="4485867"/>
            <a:ext cx="9019511" cy="146553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sz="13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Consumed Interfaces:</a:t>
            </a:r>
          </a:p>
          <a:p>
            <a:pPr marL="285750" indent="-285750">
              <a:buFontTx/>
              <a:buChar char="-"/>
            </a:pPr>
            <a:r>
              <a:rPr lang="en-US" sz="13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Policy Interface, from: Policy</a:t>
            </a:r>
          </a:p>
          <a:p>
            <a:pPr marL="285750" indent="-285750">
              <a:buFontTx/>
              <a:buChar char="-"/>
            </a:pPr>
            <a:r>
              <a:rPr lang="en-US" sz="13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Inventory Service Interface, from: AAI</a:t>
            </a:r>
          </a:p>
          <a:p>
            <a:pPr marL="285750" indent="-285750">
              <a:buFontTx/>
              <a:buChar char="-"/>
            </a:pPr>
            <a:r>
              <a:rPr lang="en-US" sz="13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Service/Policy Models Interface, from: SDC </a:t>
            </a:r>
          </a:p>
          <a:p>
            <a:pPr marL="285750" indent="-285750">
              <a:buFontTx/>
              <a:buChar char="-"/>
            </a:pPr>
            <a:r>
              <a:rPr lang="en-US" sz="13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Infrastructure Metrics Interface, from: MultiCloud</a:t>
            </a:r>
          </a:p>
          <a:p>
            <a:pPr marL="285750" indent="-285750">
              <a:buFontTx/>
              <a:buChar char="-"/>
            </a:pPr>
            <a:r>
              <a:rPr lang="en-US" sz="13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MUSIC REST API Interface, from : MUSIC</a:t>
            </a:r>
          </a:p>
          <a:p>
            <a:pPr marL="285750" indent="-285750">
              <a:buFontTx/>
              <a:buChar char="-"/>
            </a:pPr>
            <a:r>
              <a:rPr lang="en-US" sz="13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Config data interface for PCI optimization, from : SDNC(R)</a:t>
            </a:r>
          </a:p>
        </p:txBody>
      </p:sp>
    </p:spTree>
    <p:extLst>
      <p:ext uri="{BB962C8B-B14F-4D97-AF65-F5344CB8AC3E}">
        <p14:creationId xmlns:p14="http://schemas.microsoft.com/office/powerpoint/2010/main" val="1375457365"/>
      </p:ext>
    </p:extLst>
  </p:cSld>
  <p:clrMapOvr>
    <a:masterClrMapping/>
  </p:clrMapOvr>
  <p:transition>
    <p:wipe dir="r"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NAP-Template" id="{FACA0708-0F8F-9C41-AD9F-62080B01DB1B}" vid="{88B1A2C5-5840-E743-97F2-06AF82BB12B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7238</TotalTime>
  <Words>1095</Words>
  <Application>Microsoft Macintosh PowerPoint</Application>
  <PresentationFormat>Widescreen</PresentationFormat>
  <Paragraphs>223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8" baseType="lpstr">
      <vt:lpstr>微软雅黑</vt:lpstr>
      <vt:lpstr>.AppleSystemUIFont</vt:lpstr>
      <vt:lpstr>Arial</vt:lpstr>
      <vt:lpstr>Calibri</vt:lpstr>
      <vt:lpstr>Office Theme</vt:lpstr>
      <vt:lpstr>OOF Architecture Review (R4)</vt:lpstr>
      <vt:lpstr>ONAP Optimization Framework (R4)</vt:lpstr>
      <vt:lpstr>Deployment Graph</vt:lpstr>
      <vt:lpstr>OOF Repos in R4</vt:lpstr>
      <vt:lpstr>IM/DM Alignments</vt:lpstr>
      <vt:lpstr>Exported API</vt:lpstr>
      <vt:lpstr>S3P – per repo</vt:lpstr>
      <vt:lpstr>Backup</vt:lpstr>
      <vt:lpstr>Optimization Framework – R4</vt:lpstr>
      <vt:lpstr>OSDF Architecture</vt:lpstr>
      <vt:lpstr>HAS Architecture</vt:lpstr>
      <vt:lpstr>CMSO Architecture for Dublin</vt:lpstr>
      <vt:lpstr>FGPS Architecture for Dublin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OOF Architecture Review (R2)</dc:title>
  <dc:creator>Shankaranarayanan Puzhavakath Narayanan</dc:creator>
  <cp:lastModifiedBy>PUZHAVAKATH NARAYANAN, SHANKARANARAYANAN</cp:lastModifiedBy>
  <cp:revision>260</cp:revision>
  <dcterms:created xsi:type="dcterms:W3CDTF">2018-03-01T14:13:26Z</dcterms:created>
  <dcterms:modified xsi:type="dcterms:W3CDTF">2019-03-04T21:31:11Z</dcterms:modified>
</cp:coreProperties>
</file>