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8"/>
  </p:notesMasterIdLst>
  <p:sldIdLst>
    <p:sldId id="256" r:id="rId3"/>
    <p:sldId id="292" r:id="rId4"/>
    <p:sldId id="314" r:id="rId5"/>
    <p:sldId id="312" r:id="rId6"/>
    <p:sldId id="313"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33" autoAdjust="0"/>
    <p:restoredTop sz="94013" autoAdjust="0"/>
  </p:normalViewPr>
  <p:slideViewPr>
    <p:cSldViewPr snapToGrid="0">
      <p:cViewPr varScale="1">
        <p:scale>
          <a:sx n="83" d="100"/>
          <a:sy n="83" d="100"/>
        </p:scale>
        <p:origin x="240" y="296"/>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2019/3/19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a:t>
            </a:fld>
            <a:endParaRPr kumimoji="1" lang="ja-JP" altLang="en-US"/>
          </a:p>
        </p:txBody>
      </p:sp>
    </p:spTree>
    <p:extLst>
      <p:ext uri="{BB962C8B-B14F-4D97-AF65-F5344CB8AC3E}">
        <p14:creationId xmlns:p14="http://schemas.microsoft.com/office/powerpoint/2010/main" val="787523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C6C54A-CEFB-4E2D-9F2D-CFAAB4DB7583}" type="slidenum">
              <a:rPr kumimoji="1" lang="ja-JP" altLang="en-US" smtClean="0"/>
              <a:t>4</a:t>
            </a:fld>
            <a:endParaRPr kumimoji="1" lang="ja-JP" altLang="en-US"/>
          </a:p>
        </p:txBody>
      </p:sp>
    </p:spTree>
    <p:extLst>
      <p:ext uri="{BB962C8B-B14F-4D97-AF65-F5344CB8AC3E}">
        <p14:creationId xmlns:p14="http://schemas.microsoft.com/office/powerpoint/2010/main" val="16251190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2019/3/19</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2019/3/19</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2019/3/19</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2019/3/19</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7906121" y="6400801"/>
            <a:ext cx="1409280" cy="1102179"/>
          </a:xfrm>
          <a:prstGeom prst="rect">
            <a:avLst/>
          </a:prstGeom>
          <a:ln/>
        </p:spPr>
        <p:txBody>
          <a:bodyPr/>
          <a:lstStyle>
            <a:lvl1pPr>
              <a:defRPr/>
            </a:lvl1pPr>
          </a:lstStyle>
          <a:p>
            <a:fld id="{909BF1F1-8681-4731-A8F5-A5CC4091042E}" type="datetimeFigureOut">
              <a:rPr kumimoji="1" lang="ja-JP" altLang="en-US" smtClean="0"/>
              <a:t>2019/3/19</a:t>
            </a:fld>
            <a:endParaRPr kumimoji="1" lang="ja-JP" altLang="en-US"/>
          </a:p>
        </p:txBody>
      </p:sp>
    </p:spTree>
    <p:extLst>
      <p:ext uri="{BB962C8B-B14F-4D97-AF65-F5344CB8AC3E}">
        <p14:creationId xmlns:p14="http://schemas.microsoft.com/office/powerpoint/2010/main" val="3111161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2019/3/19</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72" r:id="rId7"/>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8970" y="2792501"/>
            <a:ext cx="12501966" cy="1514822"/>
          </a:xfrm>
        </p:spPr>
        <p:txBody>
          <a:bodyPr/>
          <a:lstStyle/>
          <a:p>
            <a:r>
              <a:rPr lang="en-US" altLang="zh-Hans" dirty="0"/>
              <a:t>Details</a:t>
            </a:r>
            <a:r>
              <a:rPr lang="zh-Hans" altLang="en-US" dirty="0"/>
              <a:t> </a:t>
            </a:r>
            <a:r>
              <a:rPr lang="en-US" altLang="zh-Hans" dirty="0"/>
              <a:t>of</a:t>
            </a:r>
            <a:r>
              <a:rPr lang="zh-Hans" altLang="en-US" dirty="0"/>
              <a:t> </a:t>
            </a:r>
            <a:r>
              <a:rPr lang="en-US" altLang="zh-Hans" dirty="0"/>
              <a:t>Targeted</a:t>
            </a:r>
            <a:r>
              <a:rPr lang="zh-Hans" altLang="en-US" dirty="0"/>
              <a:t> </a:t>
            </a:r>
            <a:r>
              <a:rPr lang="en-US" altLang="zh-Hans" dirty="0"/>
              <a:t>Service</a:t>
            </a:r>
            <a:r>
              <a:rPr lang="zh-Hans" altLang="en-US" dirty="0"/>
              <a:t> </a:t>
            </a:r>
            <a:r>
              <a:rPr lang="en-US" altLang="zh-Hans" dirty="0"/>
              <a:t>Template</a:t>
            </a:r>
            <a:r>
              <a:rPr lang="zh-Hans" altLang="en-US" dirty="0"/>
              <a:t>  </a:t>
            </a:r>
            <a:br>
              <a:rPr lang="en-US" altLang="zh-Hans" dirty="0"/>
            </a:br>
            <a:r>
              <a:rPr lang="en-US" altLang="zh-Hans" dirty="0"/>
              <a:t>&amp;</a:t>
            </a:r>
            <a:r>
              <a:rPr lang="zh-Hans" altLang="en-US" dirty="0"/>
              <a:t> </a:t>
            </a:r>
            <a:r>
              <a:rPr lang="en-US" altLang="zh-Hans" dirty="0"/>
              <a:t>SDC</a:t>
            </a:r>
            <a:r>
              <a:rPr lang="zh-Hans" altLang="en-US" dirty="0"/>
              <a:t> </a:t>
            </a:r>
            <a:r>
              <a:rPr lang="en-US" altLang="zh-Hans" dirty="0"/>
              <a:t>Enhancement</a:t>
            </a:r>
            <a:endParaRPr kumimoji="1" lang="ja-JP" altLang="en-US" dirty="0"/>
          </a:p>
        </p:txBody>
      </p:sp>
      <p:sp>
        <p:nvSpPr>
          <p:cNvPr id="3" name="文本框 2">
            <a:extLst>
              <a:ext uri="{FF2B5EF4-FFF2-40B4-BE49-F238E27FC236}">
                <a16:creationId xmlns:a16="http://schemas.microsoft.com/office/drawing/2014/main" id="{E8F3FBE8-D0DB-4544-9F34-5A9FE2001470}"/>
              </a:ext>
            </a:extLst>
          </p:cNvPr>
          <p:cNvSpPr txBox="1"/>
          <p:nvPr/>
        </p:nvSpPr>
        <p:spPr>
          <a:xfrm>
            <a:off x="8229600" y="5532895"/>
            <a:ext cx="1053494" cy="646331"/>
          </a:xfrm>
          <a:prstGeom prst="rect">
            <a:avLst/>
          </a:prstGeom>
          <a:noFill/>
        </p:spPr>
        <p:txBody>
          <a:bodyPr wrap="none" rtlCol="0">
            <a:spAutoFit/>
          </a:bodyPr>
          <a:lstStyle/>
          <a:p>
            <a:r>
              <a:rPr lang="en-US" altLang="zh-Hans" dirty="0">
                <a:solidFill>
                  <a:schemeClr val="bg1"/>
                </a:solidFill>
              </a:rPr>
              <a:t>Lin</a:t>
            </a:r>
            <a:r>
              <a:rPr lang="zh-Hans" altLang="en-US" dirty="0">
                <a:solidFill>
                  <a:schemeClr val="bg1"/>
                </a:solidFill>
              </a:rPr>
              <a:t> </a:t>
            </a:r>
            <a:r>
              <a:rPr lang="en-US" altLang="zh-Hans" dirty="0">
                <a:solidFill>
                  <a:schemeClr val="bg1"/>
                </a:solidFill>
              </a:rPr>
              <a:t>Meng</a:t>
            </a:r>
          </a:p>
          <a:p>
            <a:endParaRPr kumimoji="1" lang="zh-CN" altLang="en-US" dirty="0">
              <a:solidFill>
                <a:schemeClr val="bg1"/>
              </a:solidFill>
            </a:endParaRPr>
          </a:p>
        </p:txBody>
      </p:sp>
    </p:spTree>
    <p:extLst>
      <p:ext uri="{BB962C8B-B14F-4D97-AF65-F5344CB8AC3E}">
        <p14:creationId xmlns:p14="http://schemas.microsoft.com/office/powerpoint/2010/main" val="36644502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Background</a:t>
            </a:r>
            <a:endParaRPr kumimoji="1" lang="ja-JP" altLang="en-US" dirty="0"/>
          </a:p>
        </p:txBody>
      </p:sp>
      <p:sp>
        <p:nvSpPr>
          <p:cNvPr id="3" name="コンテンツ プレースホルダー 2"/>
          <p:cNvSpPr>
            <a:spLocks noGrp="1"/>
          </p:cNvSpPr>
          <p:nvPr>
            <p:ph type="body" sz="quarter" idx="10"/>
          </p:nvPr>
        </p:nvSpPr>
        <p:spPr>
          <a:xfrm>
            <a:off x="75677" y="1162373"/>
            <a:ext cx="11951008" cy="5200619"/>
          </a:xfrm>
        </p:spPr>
        <p:txBody>
          <a:bodyPr/>
          <a:lstStyle/>
          <a:p>
            <a:r>
              <a:rPr kumimoji="1" lang="en-US" altLang="ja-JP" dirty="0"/>
              <a:t>In Casablanca release,</a:t>
            </a:r>
          </a:p>
          <a:p>
            <a:pPr lvl="1"/>
            <a:r>
              <a:rPr kumimoji="1" lang="en-US" altLang="ja-JP" dirty="0"/>
              <a:t>The CCVPN service consisted of 3 abstracted nodes: Site, SOTN </a:t>
            </a:r>
            <a:r>
              <a:rPr lang="en-US" altLang="ja-JP" dirty="0"/>
              <a:t>infra, SD-WAN infra.</a:t>
            </a:r>
          </a:p>
          <a:p>
            <a:pPr lvl="1"/>
            <a:r>
              <a:rPr kumimoji="1" lang="en-US" altLang="ja-JP" dirty="0"/>
              <a:t>The current SDC </a:t>
            </a:r>
            <a:r>
              <a:rPr kumimoji="1" lang="en-US" altLang="zh-Hans" dirty="0"/>
              <a:t>doesn’t</a:t>
            </a:r>
            <a:r>
              <a:rPr kumimoji="1" lang="zh-Hans" altLang="en-US" dirty="0"/>
              <a:t> </a:t>
            </a:r>
            <a:r>
              <a:rPr kumimoji="1" lang="en-US" altLang="ja-JP" dirty="0"/>
              <a:t>support multiple sets of inputs in one service</a:t>
            </a:r>
            <a:r>
              <a:rPr kumimoji="1" lang="zh-Hans" altLang="en-US" dirty="0"/>
              <a:t> </a:t>
            </a:r>
            <a:r>
              <a:rPr kumimoji="1" lang="en-US" altLang="ja-JP" dirty="0"/>
              <a:t>template.</a:t>
            </a:r>
          </a:p>
          <a:p>
            <a:r>
              <a:rPr lang="en-US" altLang="ja-JP" dirty="0"/>
              <a:t>Goal of</a:t>
            </a:r>
            <a:r>
              <a:rPr kumimoji="1" lang="en-US" altLang="ja-JP" dirty="0"/>
              <a:t> Dublin release</a:t>
            </a:r>
          </a:p>
          <a:p>
            <a:pPr lvl="1"/>
            <a:r>
              <a:rPr lang="en-US" altLang="ja-JP" dirty="0"/>
              <a:t>The CCVPN service should be able to design in one template.</a:t>
            </a:r>
          </a:p>
          <a:p>
            <a:pPr lvl="1"/>
            <a:r>
              <a:rPr kumimoji="1" lang="en-US" altLang="ja-JP" dirty="0"/>
              <a:t>Service template should support multiple instances inputs, so we can design all resources into one service</a:t>
            </a:r>
            <a:endParaRPr kumimoji="1" lang="ja-JP" altLang="en-US" dirty="0"/>
          </a:p>
        </p:txBody>
      </p:sp>
      <p:sp>
        <p:nvSpPr>
          <p:cNvPr id="6" name="角丸四角形 5"/>
          <p:cNvSpPr/>
          <p:nvPr/>
        </p:nvSpPr>
        <p:spPr>
          <a:xfrm>
            <a:off x="3061743" y="4864260"/>
            <a:ext cx="5534068" cy="475013"/>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ja-JP" sz="2400" dirty="0"/>
              <a:t>List type input will be rational solution.</a:t>
            </a:r>
            <a:endParaRPr kumimoji="1" lang="ja-JP" altLang="en-US" sz="2400" dirty="0"/>
          </a:p>
        </p:txBody>
      </p:sp>
      <p:sp>
        <p:nvSpPr>
          <p:cNvPr id="8" name="下矢印 7"/>
          <p:cNvSpPr/>
          <p:nvPr/>
        </p:nvSpPr>
        <p:spPr>
          <a:xfrm>
            <a:off x="5425016" y="4462624"/>
            <a:ext cx="807522" cy="237506"/>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5716282" y="5852461"/>
            <a:ext cx="6156101" cy="369332"/>
          </a:xfrm>
          <a:prstGeom prst="rect">
            <a:avLst/>
          </a:prstGeom>
          <a:noFill/>
        </p:spPr>
        <p:txBody>
          <a:bodyPr wrap="square" rtlCol="0">
            <a:spAutoFit/>
          </a:bodyPr>
          <a:lstStyle/>
          <a:p>
            <a:r>
              <a:rPr lang="en-US" altLang="ja-JP" dirty="0"/>
              <a:t>https://wiki.onap.org/display/DW/CCVPN+DM+Requirement</a:t>
            </a:r>
            <a:endParaRPr kumimoji="1" lang="ja-JP" altLang="en-US" dirty="0"/>
          </a:p>
        </p:txBody>
      </p:sp>
      <p:sp>
        <p:nvSpPr>
          <p:cNvPr id="10" name="スライド番号プレースホルダー 9"/>
          <p:cNvSpPr>
            <a:spLocks noGrp="1"/>
          </p:cNvSpPr>
          <p:nvPr>
            <p:ph type="sldNum" sz="quarter" idx="4"/>
          </p:nvPr>
        </p:nvSpPr>
        <p:spPr/>
        <p:txBody>
          <a:bodyPr/>
          <a:lstStyle/>
          <a:p>
            <a:fld id="{385590E5-57D4-4004-8489-08DEED0A8847}" type="slidenum">
              <a:rPr kumimoji="1" lang="ja-JP" altLang="en-US" smtClean="0"/>
              <a:t>2</a:t>
            </a:fld>
            <a:endParaRPr kumimoji="1" lang="ja-JP" altLang="en-US"/>
          </a:p>
        </p:txBody>
      </p:sp>
    </p:spTree>
    <p:extLst>
      <p:ext uri="{BB962C8B-B14F-4D97-AF65-F5344CB8AC3E}">
        <p14:creationId xmlns:p14="http://schemas.microsoft.com/office/powerpoint/2010/main" val="379679660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编号占位符 1">
            <a:extLst>
              <a:ext uri="{FF2B5EF4-FFF2-40B4-BE49-F238E27FC236}">
                <a16:creationId xmlns:a16="http://schemas.microsoft.com/office/drawing/2014/main" id="{33815E18-7DA7-D546-9011-6F2514F6DF80}"/>
              </a:ext>
            </a:extLst>
          </p:cNvPr>
          <p:cNvSpPr>
            <a:spLocks noGrp="1"/>
          </p:cNvSpPr>
          <p:nvPr>
            <p:ph type="sldNum" sz="quarter" idx="4"/>
          </p:nvPr>
        </p:nvSpPr>
        <p:spPr/>
        <p:txBody>
          <a:bodyPr/>
          <a:lstStyle/>
          <a:p>
            <a:fld id="{385590E5-57D4-4004-8489-08DEED0A8847}" type="slidenum">
              <a:rPr kumimoji="1" lang="ja-JP" altLang="en-US" smtClean="0"/>
              <a:t>3</a:t>
            </a:fld>
            <a:endParaRPr kumimoji="1" lang="ja-JP" altLang="en-US"/>
          </a:p>
        </p:txBody>
      </p:sp>
      <p:sp>
        <p:nvSpPr>
          <p:cNvPr id="3" name="标题 2">
            <a:extLst>
              <a:ext uri="{FF2B5EF4-FFF2-40B4-BE49-F238E27FC236}">
                <a16:creationId xmlns:a16="http://schemas.microsoft.com/office/drawing/2014/main" id="{9A64B120-0252-E540-82FC-5BE14544D03F}"/>
              </a:ext>
            </a:extLst>
          </p:cNvPr>
          <p:cNvSpPr>
            <a:spLocks noGrp="1"/>
          </p:cNvSpPr>
          <p:nvPr>
            <p:ph type="title"/>
          </p:nvPr>
        </p:nvSpPr>
        <p:spPr/>
        <p:txBody>
          <a:bodyPr>
            <a:normAutofit fontScale="90000"/>
          </a:bodyPr>
          <a:lstStyle/>
          <a:p>
            <a:r>
              <a:rPr kumimoji="1" lang="en-US" altLang="zh-CN" dirty="0"/>
              <a:t>S</a:t>
            </a:r>
            <a:r>
              <a:rPr kumimoji="1" lang="en-US" altLang="zh-Hans" dirty="0"/>
              <a:t>D-WAN</a:t>
            </a:r>
            <a:r>
              <a:rPr kumimoji="1" lang="zh-Hans" altLang="en-US" dirty="0"/>
              <a:t> </a:t>
            </a:r>
            <a:r>
              <a:rPr kumimoji="1" lang="en-US" altLang="zh-Hans" dirty="0"/>
              <a:t>Model</a:t>
            </a:r>
            <a:endParaRPr kumimoji="1" lang="zh-CN" altLang="en-US" dirty="0"/>
          </a:p>
        </p:txBody>
      </p:sp>
      <p:sp>
        <p:nvSpPr>
          <p:cNvPr id="27" name="矩形 26">
            <a:extLst>
              <a:ext uri="{FF2B5EF4-FFF2-40B4-BE49-F238E27FC236}">
                <a16:creationId xmlns:a16="http://schemas.microsoft.com/office/drawing/2014/main" id="{C23CD474-B283-2646-AF16-46877056C2DA}"/>
              </a:ext>
            </a:extLst>
          </p:cNvPr>
          <p:cNvSpPr/>
          <p:nvPr/>
        </p:nvSpPr>
        <p:spPr>
          <a:xfrm>
            <a:off x="1376934" y="3316485"/>
            <a:ext cx="2962247" cy="17006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矩形 27">
            <a:extLst>
              <a:ext uri="{FF2B5EF4-FFF2-40B4-BE49-F238E27FC236}">
                <a16:creationId xmlns:a16="http://schemas.microsoft.com/office/drawing/2014/main" id="{2F90A879-D815-9C4F-8468-D6C8C4A218FB}"/>
              </a:ext>
            </a:extLst>
          </p:cNvPr>
          <p:cNvSpPr/>
          <p:nvPr/>
        </p:nvSpPr>
        <p:spPr>
          <a:xfrm>
            <a:off x="1376934" y="1778781"/>
            <a:ext cx="2962247" cy="13063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椭圆 28">
            <a:extLst>
              <a:ext uri="{FF2B5EF4-FFF2-40B4-BE49-F238E27FC236}">
                <a16:creationId xmlns:a16="http://schemas.microsoft.com/office/drawing/2014/main" id="{82BC2276-543F-A541-9EA6-0CA0A3F95644}"/>
              </a:ext>
            </a:extLst>
          </p:cNvPr>
          <p:cNvSpPr/>
          <p:nvPr/>
        </p:nvSpPr>
        <p:spPr>
          <a:xfrm>
            <a:off x="2305463" y="4448674"/>
            <a:ext cx="862148" cy="4150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device</a:t>
            </a:r>
          </a:p>
        </p:txBody>
      </p:sp>
      <p:sp>
        <p:nvSpPr>
          <p:cNvPr id="30" name="椭圆 29">
            <a:extLst>
              <a:ext uri="{FF2B5EF4-FFF2-40B4-BE49-F238E27FC236}">
                <a16:creationId xmlns:a16="http://schemas.microsoft.com/office/drawing/2014/main" id="{381716DA-2568-AA45-B9C0-0645882EAFB1}"/>
              </a:ext>
            </a:extLst>
          </p:cNvPr>
          <p:cNvSpPr/>
          <p:nvPr/>
        </p:nvSpPr>
        <p:spPr>
          <a:xfrm>
            <a:off x="2305463" y="3924434"/>
            <a:ext cx="862148" cy="3605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a:t>
            </a:r>
          </a:p>
        </p:txBody>
      </p:sp>
      <p:sp>
        <p:nvSpPr>
          <p:cNvPr id="31" name="椭圆 30">
            <a:extLst>
              <a:ext uri="{FF2B5EF4-FFF2-40B4-BE49-F238E27FC236}">
                <a16:creationId xmlns:a16="http://schemas.microsoft.com/office/drawing/2014/main" id="{2CAE9D37-081C-4F42-B481-B0588E11C6AF}"/>
              </a:ext>
            </a:extLst>
          </p:cNvPr>
          <p:cNvSpPr/>
          <p:nvPr/>
        </p:nvSpPr>
        <p:spPr>
          <a:xfrm>
            <a:off x="2305463" y="3464376"/>
            <a:ext cx="862148" cy="3204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WAN</a:t>
            </a:r>
            <a:endParaRPr lang="en-US" sz="1200" dirty="0"/>
          </a:p>
        </p:txBody>
      </p:sp>
      <p:cxnSp>
        <p:nvCxnSpPr>
          <p:cNvPr id="32" name="直接箭头连接符 8">
            <a:extLst>
              <a:ext uri="{FF2B5EF4-FFF2-40B4-BE49-F238E27FC236}">
                <a16:creationId xmlns:a16="http://schemas.microsoft.com/office/drawing/2014/main" id="{AD925592-139F-1148-8D6E-1FB5BDA6D49A}"/>
              </a:ext>
            </a:extLst>
          </p:cNvPr>
          <p:cNvCxnSpPr>
            <a:stCxn id="30" idx="4"/>
            <a:endCxn id="29" idx="0"/>
          </p:cNvCxnSpPr>
          <p:nvPr/>
        </p:nvCxnSpPr>
        <p:spPr>
          <a:xfrm>
            <a:off x="2736537" y="4284968"/>
            <a:ext cx="0" cy="1637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9">
            <a:extLst>
              <a:ext uri="{FF2B5EF4-FFF2-40B4-BE49-F238E27FC236}">
                <a16:creationId xmlns:a16="http://schemas.microsoft.com/office/drawing/2014/main" id="{1C6426BD-DC81-924C-81EE-CF88F1E15AD1}"/>
              </a:ext>
            </a:extLst>
          </p:cNvPr>
          <p:cNvCxnSpPr>
            <a:stCxn id="31" idx="4"/>
            <a:endCxn id="30" idx="0"/>
          </p:cNvCxnSpPr>
          <p:nvPr/>
        </p:nvCxnSpPr>
        <p:spPr>
          <a:xfrm>
            <a:off x="2736537" y="3784867"/>
            <a:ext cx="0" cy="139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35535F62-1450-C94B-8A52-E5AFB33A454F}"/>
              </a:ext>
            </a:extLst>
          </p:cNvPr>
          <p:cNvSpPr txBox="1"/>
          <p:nvPr/>
        </p:nvSpPr>
        <p:spPr>
          <a:xfrm>
            <a:off x="1376935" y="3285308"/>
            <a:ext cx="1002902" cy="276999"/>
          </a:xfrm>
          <a:prstGeom prst="rect">
            <a:avLst/>
          </a:prstGeom>
          <a:noFill/>
        </p:spPr>
        <p:txBody>
          <a:bodyPr wrap="square" rtlCol="0">
            <a:spAutoFit/>
          </a:bodyPr>
          <a:lstStyle/>
          <a:p>
            <a:r>
              <a:rPr lang="en-US" altLang="zh-Hans" sz="1200" b="1" dirty="0"/>
              <a:t>s</a:t>
            </a:r>
            <a:r>
              <a:rPr lang="en-US" sz="1200" b="1" dirty="0"/>
              <a:t>ite resource</a:t>
            </a:r>
          </a:p>
        </p:txBody>
      </p:sp>
      <p:cxnSp>
        <p:nvCxnSpPr>
          <p:cNvPr id="35" name="直接箭头连接符 11">
            <a:extLst>
              <a:ext uri="{FF2B5EF4-FFF2-40B4-BE49-F238E27FC236}">
                <a16:creationId xmlns:a16="http://schemas.microsoft.com/office/drawing/2014/main" id="{05F7FA5D-93E0-5C4B-8F0F-2BE94CECA338}"/>
              </a:ext>
            </a:extLst>
          </p:cNvPr>
          <p:cNvCxnSpPr>
            <a:cxnSpLocks/>
          </p:cNvCxnSpPr>
          <p:nvPr/>
        </p:nvCxnSpPr>
        <p:spPr>
          <a:xfrm>
            <a:off x="2736004" y="3085153"/>
            <a:ext cx="0" cy="231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id="{3E5A175D-839D-1F46-8A9A-FB56E076C268}"/>
              </a:ext>
            </a:extLst>
          </p:cNvPr>
          <p:cNvSpPr/>
          <p:nvPr/>
        </p:nvSpPr>
        <p:spPr>
          <a:xfrm>
            <a:off x="2287511" y="2648533"/>
            <a:ext cx="930753" cy="3204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vpn</a:t>
            </a:r>
            <a:endParaRPr lang="en-US" sz="1200" dirty="0"/>
          </a:p>
        </p:txBody>
      </p:sp>
      <p:sp>
        <p:nvSpPr>
          <p:cNvPr id="37" name="椭圆 36">
            <a:extLst>
              <a:ext uri="{FF2B5EF4-FFF2-40B4-BE49-F238E27FC236}">
                <a16:creationId xmlns:a16="http://schemas.microsoft.com/office/drawing/2014/main" id="{772F7C92-51A9-FA49-8172-9F41EAB1A0C5}"/>
              </a:ext>
            </a:extLst>
          </p:cNvPr>
          <p:cNvSpPr/>
          <p:nvPr/>
        </p:nvSpPr>
        <p:spPr>
          <a:xfrm>
            <a:off x="2270627" y="2152155"/>
            <a:ext cx="930753" cy="3204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LAN</a:t>
            </a:r>
            <a:endParaRPr lang="en-US" sz="1200" dirty="0"/>
          </a:p>
        </p:txBody>
      </p:sp>
      <p:cxnSp>
        <p:nvCxnSpPr>
          <p:cNvPr id="38" name="直接箭头连接符 14">
            <a:extLst>
              <a:ext uri="{FF2B5EF4-FFF2-40B4-BE49-F238E27FC236}">
                <a16:creationId xmlns:a16="http://schemas.microsoft.com/office/drawing/2014/main" id="{31B8DD20-CA8D-8942-A48B-3AF391C1C63B}"/>
              </a:ext>
            </a:extLst>
          </p:cNvPr>
          <p:cNvCxnSpPr>
            <a:stCxn id="37" idx="4"/>
            <a:endCxn id="36" idx="0"/>
          </p:cNvCxnSpPr>
          <p:nvPr/>
        </p:nvCxnSpPr>
        <p:spPr>
          <a:xfrm>
            <a:off x="2736004" y="2472646"/>
            <a:ext cx="16884" cy="175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id="{46A12295-3A2A-D341-BA4E-CDCB9B67F38A}"/>
              </a:ext>
            </a:extLst>
          </p:cNvPr>
          <p:cNvSpPr txBox="1"/>
          <p:nvPr/>
        </p:nvSpPr>
        <p:spPr>
          <a:xfrm>
            <a:off x="1376934" y="1963550"/>
            <a:ext cx="1924594" cy="276999"/>
          </a:xfrm>
          <a:prstGeom prst="rect">
            <a:avLst/>
          </a:prstGeom>
          <a:noFill/>
        </p:spPr>
        <p:txBody>
          <a:bodyPr wrap="square" rtlCol="0">
            <a:spAutoFit/>
          </a:bodyPr>
          <a:lstStyle/>
          <a:p>
            <a:r>
              <a:rPr lang="en-US" sz="1200" b="1" dirty="0" err="1"/>
              <a:t>vpn</a:t>
            </a:r>
            <a:r>
              <a:rPr lang="en-US" sz="1200" b="1" dirty="0"/>
              <a:t> resource</a:t>
            </a:r>
          </a:p>
        </p:txBody>
      </p:sp>
      <p:sp>
        <p:nvSpPr>
          <p:cNvPr id="40" name="文本框 39">
            <a:extLst>
              <a:ext uri="{FF2B5EF4-FFF2-40B4-BE49-F238E27FC236}">
                <a16:creationId xmlns:a16="http://schemas.microsoft.com/office/drawing/2014/main" id="{5665F620-75B7-994D-9903-79326C84A710}"/>
              </a:ext>
            </a:extLst>
          </p:cNvPr>
          <p:cNvSpPr txBox="1"/>
          <p:nvPr/>
        </p:nvSpPr>
        <p:spPr>
          <a:xfrm>
            <a:off x="3182900" y="2194883"/>
            <a:ext cx="1593381" cy="276999"/>
          </a:xfrm>
          <a:prstGeom prst="rect">
            <a:avLst/>
          </a:prstGeom>
          <a:noFill/>
        </p:spPr>
        <p:txBody>
          <a:bodyPr wrap="square" rtlCol="0">
            <a:spAutoFit/>
          </a:bodyPr>
          <a:lstStyle/>
          <a:p>
            <a:r>
              <a:rPr lang="en-US" sz="1200" dirty="0"/>
              <a:t>1..</a:t>
            </a:r>
            <a:r>
              <a:rPr lang="en-US" altLang="zh-CN" sz="1200" dirty="0"/>
              <a:t>UNBOUNDED</a:t>
            </a:r>
            <a:endParaRPr lang="en-US" sz="1200" dirty="0"/>
          </a:p>
        </p:txBody>
      </p:sp>
      <p:sp>
        <p:nvSpPr>
          <p:cNvPr id="41" name="文本框 40">
            <a:extLst>
              <a:ext uri="{FF2B5EF4-FFF2-40B4-BE49-F238E27FC236}">
                <a16:creationId xmlns:a16="http://schemas.microsoft.com/office/drawing/2014/main" id="{F07E09C2-635F-0244-8804-100E725211D6}"/>
              </a:ext>
            </a:extLst>
          </p:cNvPr>
          <p:cNvSpPr txBox="1"/>
          <p:nvPr/>
        </p:nvSpPr>
        <p:spPr>
          <a:xfrm>
            <a:off x="3204668" y="2667387"/>
            <a:ext cx="376065" cy="276999"/>
          </a:xfrm>
          <a:prstGeom prst="rect">
            <a:avLst/>
          </a:prstGeom>
          <a:noFill/>
        </p:spPr>
        <p:txBody>
          <a:bodyPr wrap="square" rtlCol="0">
            <a:spAutoFit/>
          </a:bodyPr>
          <a:lstStyle/>
          <a:p>
            <a:r>
              <a:rPr lang="en-US" sz="1200" dirty="0"/>
              <a:t>1</a:t>
            </a:r>
          </a:p>
        </p:txBody>
      </p:sp>
      <p:sp>
        <p:nvSpPr>
          <p:cNvPr id="42" name="文本框 41">
            <a:extLst>
              <a:ext uri="{FF2B5EF4-FFF2-40B4-BE49-F238E27FC236}">
                <a16:creationId xmlns:a16="http://schemas.microsoft.com/office/drawing/2014/main" id="{AF8C5419-802D-2B4A-9DDE-EA17DD91C1CA}"/>
              </a:ext>
            </a:extLst>
          </p:cNvPr>
          <p:cNvSpPr txBox="1"/>
          <p:nvPr/>
        </p:nvSpPr>
        <p:spPr>
          <a:xfrm>
            <a:off x="3167611" y="3476218"/>
            <a:ext cx="431074" cy="276999"/>
          </a:xfrm>
          <a:prstGeom prst="rect">
            <a:avLst/>
          </a:prstGeom>
          <a:noFill/>
        </p:spPr>
        <p:txBody>
          <a:bodyPr wrap="square" rtlCol="0">
            <a:spAutoFit/>
          </a:bodyPr>
          <a:lstStyle/>
          <a:p>
            <a:r>
              <a:rPr lang="en-US" sz="1200" dirty="0"/>
              <a:t>1-4</a:t>
            </a:r>
          </a:p>
        </p:txBody>
      </p:sp>
      <p:sp>
        <p:nvSpPr>
          <p:cNvPr id="43" name="文本框 42">
            <a:extLst>
              <a:ext uri="{FF2B5EF4-FFF2-40B4-BE49-F238E27FC236}">
                <a16:creationId xmlns:a16="http://schemas.microsoft.com/office/drawing/2014/main" id="{C85D3F26-DBA1-7342-A16C-F35D9A501EBC}"/>
              </a:ext>
            </a:extLst>
          </p:cNvPr>
          <p:cNvSpPr txBox="1"/>
          <p:nvPr/>
        </p:nvSpPr>
        <p:spPr>
          <a:xfrm>
            <a:off x="3167611" y="3980939"/>
            <a:ext cx="431074" cy="276999"/>
          </a:xfrm>
          <a:prstGeom prst="rect">
            <a:avLst/>
          </a:prstGeom>
          <a:noFill/>
        </p:spPr>
        <p:txBody>
          <a:bodyPr wrap="square" rtlCol="0">
            <a:spAutoFit/>
          </a:bodyPr>
          <a:lstStyle/>
          <a:p>
            <a:r>
              <a:rPr lang="en-US" sz="1200" dirty="0"/>
              <a:t>1</a:t>
            </a:r>
          </a:p>
        </p:txBody>
      </p:sp>
      <p:sp>
        <p:nvSpPr>
          <p:cNvPr id="44" name="文本框 43">
            <a:extLst>
              <a:ext uri="{FF2B5EF4-FFF2-40B4-BE49-F238E27FC236}">
                <a16:creationId xmlns:a16="http://schemas.microsoft.com/office/drawing/2014/main" id="{DD1492F6-89E3-1B48-B9C9-B99F1BAE6B58}"/>
              </a:ext>
            </a:extLst>
          </p:cNvPr>
          <p:cNvSpPr txBox="1"/>
          <p:nvPr/>
        </p:nvSpPr>
        <p:spPr>
          <a:xfrm>
            <a:off x="3167611" y="4541232"/>
            <a:ext cx="431074" cy="276999"/>
          </a:xfrm>
          <a:prstGeom prst="rect">
            <a:avLst/>
          </a:prstGeom>
          <a:noFill/>
        </p:spPr>
        <p:txBody>
          <a:bodyPr wrap="square" rtlCol="0">
            <a:spAutoFit/>
          </a:bodyPr>
          <a:lstStyle/>
          <a:p>
            <a:r>
              <a:rPr lang="en-US" sz="1200" dirty="0"/>
              <a:t>1-2</a:t>
            </a:r>
          </a:p>
        </p:txBody>
      </p:sp>
      <p:sp>
        <p:nvSpPr>
          <p:cNvPr id="45" name="文本框 44">
            <a:extLst>
              <a:ext uri="{FF2B5EF4-FFF2-40B4-BE49-F238E27FC236}">
                <a16:creationId xmlns:a16="http://schemas.microsoft.com/office/drawing/2014/main" id="{633B5826-E302-E947-ABD3-5F1B8A5D56CE}"/>
              </a:ext>
            </a:extLst>
          </p:cNvPr>
          <p:cNvSpPr txBox="1"/>
          <p:nvPr/>
        </p:nvSpPr>
        <p:spPr>
          <a:xfrm>
            <a:off x="4339181" y="2344060"/>
            <a:ext cx="1420542" cy="276999"/>
          </a:xfrm>
          <a:prstGeom prst="rect">
            <a:avLst/>
          </a:prstGeom>
          <a:noFill/>
        </p:spPr>
        <p:txBody>
          <a:bodyPr wrap="square" rtlCol="0">
            <a:spAutoFit/>
          </a:bodyPr>
          <a:lstStyle/>
          <a:p>
            <a:r>
              <a:rPr lang="en-US" sz="1200" dirty="0"/>
              <a:t>1..</a:t>
            </a:r>
            <a:r>
              <a:rPr lang="en-US" altLang="zh-CN" sz="1200" dirty="0"/>
              <a:t>UNBOUNDED</a:t>
            </a:r>
            <a:endParaRPr lang="en-US" sz="1200" dirty="0"/>
          </a:p>
        </p:txBody>
      </p:sp>
      <p:sp>
        <p:nvSpPr>
          <p:cNvPr id="46" name="文本框 45">
            <a:extLst>
              <a:ext uri="{FF2B5EF4-FFF2-40B4-BE49-F238E27FC236}">
                <a16:creationId xmlns:a16="http://schemas.microsoft.com/office/drawing/2014/main" id="{72259A68-4ED8-DC4F-9903-0C572970E73E}"/>
              </a:ext>
            </a:extLst>
          </p:cNvPr>
          <p:cNvSpPr txBox="1"/>
          <p:nvPr/>
        </p:nvSpPr>
        <p:spPr>
          <a:xfrm>
            <a:off x="4339181" y="4217841"/>
            <a:ext cx="1255707" cy="276999"/>
          </a:xfrm>
          <a:prstGeom prst="rect">
            <a:avLst/>
          </a:prstGeom>
          <a:noFill/>
        </p:spPr>
        <p:txBody>
          <a:bodyPr wrap="square" rtlCol="0">
            <a:spAutoFit/>
          </a:bodyPr>
          <a:lstStyle/>
          <a:p>
            <a:r>
              <a:rPr lang="en-US" sz="1200" dirty="0"/>
              <a:t>1..</a:t>
            </a:r>
            <a:r>
              <a:rPr lang="en-US" altLang="zh-CN" sz="1200" dirty="0"/>
              <a:t>UNBOUNDED</a:t>
            </a:r>
            <a:endParaRPr lang="en-US" sz="1200" dirty="0"/>
          </a:p>
        </p:txBody>
      </p:sp>
      <p:sp>
        <p:nvSpPr>
          <p:cNvPr id="47" name="文本框 46">
            <a:extLst>
              <a:ext uri="{FF2B5EF4-FFF2-40B4-BE49-F238E27FC236}">
                <a16:creationId xmlns:a16="http://schemas.microsoft.com/office/drawing/2014/main" id="{7D9ADEA6-83E6-0742-B4EE-195A41A1D764}"/>
              </a:ext>
            </a:extLst>
          </p:cNvPr>
          <p:cNvSpPr txBox="1"/>
          <p:nvPr/>
        </p:nvSpPr>
        <p:spPr>
          <a:xfrm>
            <a:off x="108488" y="3106886"/>
            <a:ext cx="1058108" cy="646331"/>
          </a:xfrm>
          <a:prstGeom prst="rect">
            <a:avLst/>
          </a:prstGeom>
          <a:noFill/>
        </p:spPr>
        <p:txBody>
          <a:bodyPr wrap="square" rtlCol="0">
            <a:spAutoFit/>
          </a:bodyPr>
          <a:lstStyle/>
          <a:p>
            <a:r>
              <a:rPr lang="en-US" altLang="zh-CN" dirty="0"/>
              <a:t>SD-WAN</a:t>
            </a:r>
          </a:p>
          <a:p>
            <a:r>
              <a:rPr lang="en-US" altLang="zh-Hans" dirty="0"/>
              <a:t>Service</a:t>
            </a:r>
            <a:endParaRPr lang="en-US" dirty="0"/>
          </a:p>
        </p:txBody>
      </p:sp>
      <p:sp>
        <p:nvSpPr>
          <p:cNvPr id="48" name="左大括号 24">
            <a:extLst>
              <a:ext uri="{FF2B5EF4-FFF2-40B4-BE49-F238E27FC236}">
                <a16:creationId xmlns:a16="http://schemas.microsoft.com/office/drawing/2014/main" id="{C994C9D9-C51E-0041-9563-C2DFE1BBB243}"/>
              </a:ext>
            </a:extLst>
          </p:cNvPr>
          <p:cNvSpPr/>
          <p:nvPr/>
        </p:nvSpPr>
        <p:spPr>
          <a:xfrm>
            <a:off x="1041495" y="2024689"/>
            <a:ext cx="166005" cy="299246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文本框 50">
            <a:extLst>
              <a:ext uri="{FF2B5EF4-FFF2-40B4-BE49-F238E27FC236}">
                <a16:creationId xmlns:a16="http://schemas.microsoft.com/office/drawing/2014/main" id="{5DD549AD-A6C6-F74A-B258-51D9E84F2BE6}"/>
              </a:ext>
            </a:extLst>
          </p:cNvPr>
          <p:cNvSpPr txBox="1"/>
          <p:nvPr/>
        </p:nvSpPr>
        <p:spPr>
          <a:xfrm>
            <a:off x="6177645" y="1461765"/>
            <a:ext cx="6014355" cy="1200329"/>
          </a:xfrm>
          <a:prstGeom prst="rect">
            <a:avLst/>
          </a:prstGeom>
          <a:noFill/>
        </p:spPr>
        <p:txBody>
          <a:bodyPr wrap="square" rtlCol="0">
            <a:spAutoFit/>
          </a:bodyPr>
          <a:lstStyle/>
          <a:p>
            <a:r>
              <a:rPr lang="en-US" altLang="zh-Hans" b="1" dirty="0"/>
              <a:t>One</a:t>
            </a:r>
            <a:r>
              <a:rPr lang="zh-Hans" altLang="en-US" b="1" dirty="0"/>
              <a:t> </a:t>
            </a:r>
            <a:r>
              <a:rPr lang="en-US" altLang="zh-Hans" b="1" dirty="0"/>
              <a:t>SD-WAN</a:t>
            </a:r>
            <a:r>
              <a:rPr lang="zh-Hans" altLang="en-US" b="1" dirty="0"/>
              <a:t> </a:t>
            </a:r>
            <a:r>
              <a:rPr lang="en-US" altLang="zh-Hans" b="1" dirty="0"/>
              <a:t>Service:</a:t>
            </a:r>
          </a:p>
          <a:p>
            <a:r>
              <a:rPr lang="en-US" altLang="zh-CN" dirty="0"/>
              <a:t>There are more then one sites.  And also based on these sites, enterprise can have more than one VPNs.</a:t>
            </a:r>
          </a:p>
          <a:p>
            <a:endParaRPr kumimoji="1" lang="zh-CN" altLang="en-US" dirty="0"/>
          </a:p>
        </p:txBody>
      </p:sp>
      <p:sp>
        <p:nvSpPr>
          <p:cNvPr id="52" name="文本框 51">
            <a:extLst>
              <a:ext uri="{FF2B5EF4-FFF2-40B4-BE49-F238E27FC236}">
                <a16:creationId xmlns:a16="http://schemas.microsoft.com/office/drawing/2014/main" id="{AEA10954-78E7-234E-A2C2-FAD1C9F812B9}"/>
              </a:ext>
            </a:extLst>
          </p:cNvPr>
          <p:cNvSpPr txBox="1"/>
          <p:nvPr/>
        </p:nvSpPr>
        <p:spPr>
          <a:xfrm>
            <a:off x="6177645" y="2629675"/>
            <a:ext cx="5833541" cy="1200329"/>
          </a:xfrm>
          <a:prstGeom prst="rect">
            <a:avLst/>
          </a:prstGeom>
          <a:noFill/>
        </p:spPr>
        <p:txBody>
          <a:bodyPr wrap="square" rtlCol="0">
            <a:spAutoFit/>
          </a:bodyPr>
          <a:lstStyle/>
          <a:p>
            <a:r>
              <a:rPr lang="en-US" altLang="zh-CN" b="1" dirty="0"/>
              <a:t>One Site</a:t>
            </a:r>
            <a:r>
              <a:rPr lang="zh-Hans" altLang="en-US" b="1" dirty="0"/>
              <a:t> </a:t>
            </a:r>
            <a:r>
              <a:rPr lang="en-US" altLang="zh-Hans" b="1" dirty="0"/>
              <a:t>Resource</a:t>
            </a:r>
            <a:r>
              <a:rPr lang="en-US" altLang="zh-CN" b="1" dirty="0"/>
              <a:t>:</a:t>
            </a:r>
          </a:p>
          <a:p>
            <a:r>
              <a:rPr lang="en-US" altLang="zh-CN" dirty="0"/>
              <a:t>       In one site, there are 1-2 devices(main-standby mode),  for each device , there can be 1 or 2 wan port(</a:t>
            </a:r>
            <a:r>
              <a:rPr lang="en-US" altLang="zh-CN" dirty="0" err="1"/>
              <a:t>mpls</a:t>
            </a:r>
            <a:r>
              <a:rPr lang="en-US" altLang="zh-CN" dirty="0"/>
              <a:t> and internet), so each site can have 1-4 wan port.</a:t>
            </a:r>
            <a:endParaRPr kumimoji="1" lang="zh-CN" altLang="en-US" dirty="0"/>
          </a:p>
        </p:txBody>
      </p:sp>
      <p:sp>
        <p:nvSpPr>
          <p:cNvPr id="53" name="矩形 52">
            <a:extLst>
              <a:ext uri="{FF2B5EF4-FFF2-40B4-BE49-F238E27FC236}">
                <a16:creationId xmlns:a16="http://schemas.microsoft.com/office/drawing/2014/main" id="{17FF84F5-8F24-E748-9659-B67A37D8C5BA}"/>
              </a:ext>
            </a:extLst>
          </p:cNvPr>
          <p:cNvSpPr/>
          <p:nvPr/>
        </p:nvSpPr>
        <p:spPr>
          <a:xfrm>
            <a:off x="6177645" y="4257938"/>
            <a:ext cx="6096000" cy="923330"/>
          </a:xfrm>
          <a:prstGeom prst="rect">
            <a:avLst/>
          </a:prstGeom>
        </p:spPr>
        <p:txBody>
          <a:bodyPr>
            <a:spAutoFit/>
          </a:bodyPr>
          <a:lstStyle/>
          <a:p>
            <a:r>
              <a:rPr lang="en-US" altLang="zh-CN" b="1" dirty="0"/>
              <a:t>One VPN</a:t>
            </a:r>
            <a:r>
              <a:rPr lang="zh-Hans" altLang="en-US" b="1" dirty="0"/>
              <a:t> </a:t>
            </a:r>
            <a:r>
              <a:rPr lang="en-US" altLang="zh-Hans" b="1" dirty="0"/>
              <a:t>Resource</a:t>
            </a:r>
            <a:r>
              <a:rPr lang="en-US" altLang="zh-CN" b="1" dirty="0"/>
              <a:t>:</a:t>
            </a:r>
          </a:p>
          <a:p>
            <a:r>
              <a:rPr lang="en-US" altLang="zh-CN" dirty="0"/>
              <a:t>       In each </a:t>
            </a:r>
            <a:r>
              <a:rPr lang="en-US" altLang="zh-CN" dirty="0" err="1"/>
              <a:t>vpn</a:t>
            </a:r>
            <a:r>
              <a:rPr lang="en-US" altLang="zh-CN" dirty="0"/>
              <a:t> , there can have 1 </a:t>
            </a:r>
            <a:r>
              <a:rPr lang="en-US" altLang="zh-CN" dirty="0" err="1"/>
              <a:t>vpn</a:t>
            </a:r>
            <a:r>
              <a:rPr lang="en-US" altLang="zh-CN" dirty="0"/>
              <a:t> definition, and there are 1-unbounded site </a:t>
            </a:r>
            <a:r>
              <a:rPr lang="en-US" altLang="zh-Hans" dirty="0"/>
              <a:t>wan</a:t>
            </a:r>
            <a:r>
              <a:rPr lang="en-US" altLang="zh-CN" dirty="0"/>
              <a:t>s in this </a:t>
            </a:r>
            <a:r>
              <a:rPr lang="en-US" altLang="zh-CN" dirty="0" err="1"/>
              <a:t>vpn</a:t>
            </a:r>
            <a:endParaRPr lang="en-US" altLang="zh-CN" dirty="0"/>
          </a:p>
        </p:txBody>
      </p:sp>
    </p:spTree>
    <p:extLst>
      <p:ext uri="{BB962C8B-B14F-4D97-AF65-F5344CB8AC3E}">
        <p14:creationId xmlns:p14="http://schemas.microsoft.com/office/powerpoint/2010/main" val="193332458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ローチャート: 処理 3"/>
          <p:cNvSpPr/>
          <p:nvPr/>
        </p:nvSpPr>
        <p:spPr>
          <a:xfrm>
            <a:off x="5264" y="2155460"/>
            <a:ext cx="2220437" cy="3275522"/>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zh-Hans" dirty="0" err="1"/>
              <a:t>Sdwanvpnresource</a:t>
            </a:r>
            <a:endParaRPr kumimoji="1" lang="en-US" altLang="zh-Hans" dirty="0"/>
          </a:p>
          <a:p>
            <a:pPr algn="ctr"/>
            <a:r>
              <a:rPr lang="en-US" altLang="zh-Hans" dirty="0"/>
              <a:t>[type=list]</a:t>
            </a:r>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r>
              <a:rPr kumimoji="1" lang="en-US" altLang="ja-JP" dirty="0" err="1"/>
              <a:t>sd</a:t>
            </a:r>
            <a:r>
              <a:rPr kumimoji="1" lang="en-US" altLang="zh-Hans" dirty="0" err="1"/>
              <a:t>wansiteresource</a:t>
            </a:r>
            <a:endParaRPr kumimoji="1" lang="en-US" altLang="ja-JP" dirty="0"/>
          </a:p>
          <a:p>
            <a:pPr algn="ctr"/>
            <a:r>
              <a:rPr kumimoji="1" lang="en-US" altLang="ja-JP" dirty="0"/>
              <a:t>[type=list]</a:t>
            </a:r>
          </a:p>
        </p:txBody>
      </p:sp>
      <p:sp>
        <p:nvSpPr>
          <p:cNvPr id="6" name="円/楕円 5"/>
          <p:cNvSpPr/>
          <p:nvPr/>
        </p:nvSpPr>
        <p:spPr>
          <a:xfrm>
            <a:off x="6903955" y="1409254"/>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VPN</a:t>
            </a:r>
            <a:r>
              <a:rPr lang="en-US" altLang="zh-Hans" dirty="0"/>
              <a:t>[0]</a:t>
            </a:r>
            <a:endParaRPr kumimoji="1" lang="ja-JP" altLang="en-US" dirty="0"/>
          </a:p>
        </p:txBody>
      </p:sp>
      <p:sp>
        <p:nvSpPr>
          <p:cNvPr id="30" name="テキスト ボックス 29"/>
          <p:cNvSpPr txBox="1"/>
          <p:nvPr/>
        </p:nvSpPr>
        <p:spPr>
          <a:xfrm>
            <a:off x="11273" y="1003863"/>
            <a:ext cx="2402774" cy="369332"/>
          </a:xfrm>
          <a:prstGeom prst="rect">
            <a:avLst/>
          </a:prstGeom>
          <a:solidFill>
            <a:schemeClr val="bg1"/>
          </a:solidFill>
        </p:spPr>
        <p:txBody>
          <a:bodyPr wrap="none" rtlCol="0">
            <a:spAutoFit/>
          </a:bodyPr>
          <a:lstStyle/>
          <a:p>
            <a:r>
              <a:rPr kumimoji="1" lang="en-US" altLang="ja-JP" dirty="0"/>
              <a:t>CCVPN Service </a:t>
            </a:r>
            <a:r>
              <a:rPr lang="en-US" altLang="zh-Hans" dirty="0"/>
              <a:t>Example</a:t>
            </a:r>
            <a:endParaRPr kumimoji="1" lang="ja-JP" altLang="en-US" dirty="0"/>
          </a:p>
        </p:txBody>
      </p:sp>
      <p:sp>
        <p:nvSpPr>
          <p:cNvPr id="23" name="正方形/長方形 22"/>
          <p:cNvSpPr/>
          <p:nvPr/>
        </p:nvSpPr>
        <p:spPr>
          <a:xfrm>
            <a:off x="1" y="1738521"/>
            <a:ext cx="4972104" cy="474540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6" name="テキスト ボックス 25"/>
          <p:cNvSpPr txBox="1"/>
          <p:nvPr/>
        </p:nvSpPr>
        <p:spPr>
          <a:xfrm>
            <a:off x="656426" y="1738520"/>
            <a:ext cx="774571" cy="369332"/>
          </a:xfrm>
          <a:prstGeom prst="rect">
            <a:avLst/>
          </a:prstGeom>
          <a:solidFill>
            <a:schemeClr val="bg1"/>
          </a:solidFill>
        </p:spPr>
        <p:txBody>
          <a:bodyPr wrap="none" rtlCol="0">
            <a:spAutoFit/>
          </a:bodyPr>
          <a:lstStyle/>
          <a:p>
            <a:r>
              <a:rPr kumimoji="1" lang="en-US" altLang="ja-JP" dirty="0"/>
              <a:t>Inputs</a:t>
            </a:r>
            <a:endParaRPr kumimoji="1" lang="ja-JP" altLang="en-US" dirty="0"/>
          </a:p>
        </p:txBody>
      </p:sp>
      <p:sp>
        <p:nvSpPr>
          <p:cNvPr id="31" name="正方形/長方形 30"/>
          <p:cNvSpPr/>
          <p:nvPr/>
        </p:nvSpPr>
        <p:spPr>
          <a:xfrm>
            <a:off x="2163244" y="1867459"/>
            <a:ext cx="2776993" cy="4616467"/>
          </a:xfrm>
          <a:prstGeom prst="rect">
            <a:avLst/>
          </a:prstGeom>
          <a:solidFill>
            <a:schemeClr val="accent4">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7" name="テキスト ボックス 26"/>
          <p:cNvSpPr txBox="1"/>
          <p:nvPr/>
        </p:nvSpPr>
        <p:spPr>
          <a:xfrm>
            <a:off x="2976116" y="1819852"/>
            <a:ext cx="1446701" cy="288000"/>
          </a:xfrm>
          <a:prstGeom prst="rect">
            <a:avLst/>
          </a:prstGeom>
          <a:solidFill>
            <a:schemeClr val="bg1"/>
          </a:solidFill>
        </p:spPr>
        <p:txBody>
          <a:bodyPr wrap="square" rtlCol="0">
            <a:spAutoFit/>
          </a:bodyPr>
          <a:lstStyle/>
          <a:p>
            <a:r>
              <a:rPr lang="en-US" altLang="ja-JP" sz="1600" dirty="0"/>
              <a:t>Inputs Example</a:t>
            </a:r>
            <a:endParaRPr kumimoji="1" lang="ja-JP" altLang="en-US" sz="1600" dirty="0"/>
          </a:p>
        </p:txBody>
      </p:sp>
      <p:sp>
        <p:nvSpPr>
          <p:cNvPr id="40" name="テキスト ボックス 39"/>
          <p:cNvSpPr txBox="1"/>
          <p:nvPr/>
        </p:nvSpPr>
        <p:spPr>
          <a:xfrm>
            <a:off x="10233964" y="3275068"/>
            <a:ext cx="343364" cy="369332"/>
          </a:xfrm>
          <a:prstGeom prst="rect">
            <a:avLst/>
          </a:prstGeom>
          <a:noFill/>
        </p:spPr>
        <p:txBody>
          <a:bodyPr wrap="none" rtlCol="0">
            <a:spAutoFit/>
          </a:bodyPr>
          <a:lstStyle/>
          <a:p>
            <a:r>
              <a:rPr kumimoji="1" lang="en-US" altLang="ja-JP" dirty="0"/>
              <a:t>…</a:t>
            </a:r>
            <a:endParaRPr kumimoji="1" lang="ja-JP" altLang="en-US" dirty="0"/>
          </a:p>
        </p:txBody>
      </p:sp>
      <p:sp>
        <p:nvSpPr>
          <p:cNvPr id="9" name="円/楕円 8"/>
          <p:cNvSpPr/>
          <p:nvPr/>
        </p:nvSpPr>
        <p:spPr>
          <a:xfrm>
            <a:off x="87079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Site[2]</a:t>
            </a:r>
            <a:endParaRPr kumimoji="1" lang="ja-JP" altLang="en-US" dirty="0"/>
          </a:p>
        </p:txBody>
      </p:sp>
      <p:sp>
        <p:nvSpPr>
          <p:cNvPr id="13" name="円/楕円 12"/>
          <p:cNvSpPr/>
          <p:nvPr/>
        </p:nvSpPr>
        <p:spPr>
          <a:xfrm>
            <a:off x="5198473"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Site[0]</a:t>
            </a:r>
            <a:endParaRPr kumimoji="1" lang="ja-JP" altLang="en-US" dirty="0"/>
          </a:p>
        </p:txBody>
      </p:sp>
      <p:sp>
        <p:nvSpPr>
          <p:cNvPr id="11" name="円/楕円 10"/>
          <p:cNvSpPr/>
          <p:nvPr/>
        </p:nvSpPr>
        <p:spPr>
          <a:xfrm>
            <a:off x="69045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Site[1]</a:t>
            </a:r>
            <a:endParaRPr kumimoji="1" lang="ja-JP" altLang="en-US" dirty="0"/>
          </a:p>
        </p:txBody>
      </p:sp>
      <p:sp>
        <p:nvSpPr>
          <p:cNvPr id="20" name="フローチャート: 処理 19"/>
          <p:cNvSpPr/>
          <p:nvPr/>
        </p:nvSpPr>
        <p:spPr>
          <a:xfrm>
            <a:off x="5032493" y="3953470"/>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Site[0].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Site[0]. </a:t>
            </a:r>
            <a:r>
              <a:rPr lang="en-US" altLang="zh-Hans" sz="1100" dirty="0" err="1"/>
              <a:t>sdwansitewan_list</a:t>
            </a:r>
            <a:endParaRPr lang="en-US" altLang="zh-Hans" sz="1100" dirty="0"/>
          </a:p>
          <a:p>
            <a:r>
              <a:rPr lang="en-US" altLang="zh-Hans" sz="1100" dirty="0"/>
              <a:t>Site[0]. </a:t>
            </a:r>
            <a:r>
              <a:rPr kumimoji="1" lang="en-US" altLang="zh-Hans" sz="1100" dirty="0" err="1"/>
              <a:t>Sdwandevice_list</a:t>
            </a:r>
            <a:endParaRPr kumimoji="1" lang="ja-JP" altLang="en-US" sz="1100" dirty="0"/>
          </a:p>
        </p:txBody>
      </p:sp>
      <p:sp>
        <p:nvSpPr>
          <p:cNvPr id="42" name="タイトル 1"/>
          <p:cNvSpPr txBox="1">
            <a:spLocks/>
          </p:cNvSpPr>
          <p:nvPr/>
        </p:nvSpPr>
        <p:spPr>
          <a:xfrm>
            <a:off x="314961" y="197831"/>
            <a:ext cx="11506200" cy="538770"/>
          </a:xfrm>
          <a:prstGeom prst="rect">
            <a:avLst/>
          </a:prstGeom>
        </p:spPr>
        <p:txBody>
          <a:bodyPr>
            <a:noAutofit/>
          </a:bodyPr>
          <a:lst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a:lstStyle>
          <a:p>
            <a:r>
              <a:rPr lang="en-US" altLang="ja-JP" sz="3200" dirty="0"/>
              <a:t>CCVPN Service </a:t>
            </a:r>
            <a:r>
              <a:rPr lang="en-US" altLang="zh-Hans" sz="3200" dirty="0"/>
              <a:t>Example</a:t>
            </a:r>
            <a:endParaRPr lang="ja-JP" altLang="en-US" sz="3200"/>
          </a:p>
          <a:p>
            <a:endParaRPr lang="ja-JP" altLang="en-US" sz="3200" dirty="0"/>
          </a:p>
        </p:txBody>
      </p:sp>
      <p:sp>
        <p:nvSpPr>
          <p:cNvPr id="18" name="テキスト ボックス 17"/>
          <p:cNvSpPr txBox="1"/>
          <p:nvPr/>
        </p:nvSpPr>
        <p:spPr>
          <a:xfrm>
            <a:off x="2225701" y="3801321"/>
            <a:ext cx="2714536" cy="2800767"/>
          </a:xfrm>
          <a:prstGeom prst="rect">
            <a:avLst/>
          </a:prstGeom>
          <a:noFill/>
        </p:spPr>
        <p:txBody>
          <a:bodyPr wrap="square" rtlCol="0">
            <a:spAutoFit/>
          </a:bodyPr>
          <a:lstStyle/>
          <a:p>
            <a:r>
              <a:rPr lang="en-US" altLang="zh-Hans" sz="1600" b="1" dirty="0" err="1"/>
              <a:t>s</a:t>
            </a:r>
            <a:r>
              <a:rPr kumimoji="1" lang="en-US" altLang="ja-JP" sz="1600" b="1" dirty="0" err="1"/>
              <a:t>dwansiteresouce</a:t>
            </a:r>
            <a:r>
              <a:rPr kumimoji="1" lang="en-US" altLang="zh-Hans" sz="1600" b="1" dirty="0" err="1"/>
              <a:t>_list</a:t>
            </a:r>
            <a:r>
              <a:rPr kumimoji="1" lang="en-US" altLang="zh-Hans" sz="1600" dirty="0"/>
              <a:t>:</a:t>
            </a:r>
            <a:endParaRPr kumimoji="1" lang="en-US" altLang="ja-JP" sz="1600" dirty="0"/>
          </a:p>
          <a:p>
            <a:r>
              <a:rPr kumimoji="1" lang="en-US" altLang="zh-Hans" sz="1600" dirty="0"/>
              <a:t>-</a:t>
            </a:r>
            <a:r>
              <a:rPr kumimoji="1" lang="zh-Hans" altLang="en-US" sz="1600" dirty="0"/>
              <a:t> </a:t>
            </a:r>
            <a:r>
              <a:rPr kumimoji="1" lang="en-US" altLang="ja-JP" sz="1600" dirty="0"/>
              <a:t>[0]</a:t>
            </a:r>
            <a:r>
              <a:rPr lang="en-US" altLang="ja-JP" sz="1600" dirty="0"/>
              <a:t>.</a:t>
            </a:r>
            <a:r>
              <a:rPr lang="en-US" altLang="zh-Hans" sz="1600" dirty="0" err="1"/>
              <a:t>sdwansite</a:t>
            </a:r>
            <a:r>
              <a:rPr lang="en-US" altLang="zh-Hans" sz="1600" dirty="0"/>
              <a:t>_</a:t>
            </a:r>
            <a:r>
              <a:rPr lang="zh-Hans" altLang="en-US" sz="1600" dirty="0"/>
              <a:t>***</a:t>
            </a:r>
            <a:r>
              <a:rPr lang="en-US" altLang="zh-Hans" sz="1600" dirty="0"/>
              <a:t>=</a:t>
            </a:r>
            <a:endParaRPr lang="en-US" altLang="ja-JP" sz="1600" dirty="0"/>
          </a:p>
          <a:p>
            <a:r>
              <a:rPr kumimoji="1"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r>
              <a:rPr lang="en-US" altLang="zh-Hans" sz="1600" dirty="0"/>
              <a:t>-</a:t>
            </a:r>
            <a:r>
              <a:rPr lang="zh-Hans" altLang="en-US" sz="1600" dirty="0"/>
              <a:t> </a:t>
            </a:r>
            <a:r>
              <a:rPr lang="en-US" altLang="ja-JP" sz="1600" dirty="0"/>
              <a:t>[</a:t>
            </a:r>
            <a:r>
              <a:rPr lang="en-US" altLang="zh-Hans" sz="1600" dirty="0"/>
              <a:t>1</a:t>
            </a:r>
            <a:r>
              <a:rPr lang="en-US" altLang="ja-JP" sz="1600" dirty="0"/>
              <a:t>]</a:t>
            </a:r>
            <a:r>
              <a:rPr lang="zh-Hans" altLang="en-US" sz="1600" dirty="0"/>
              <a:t> </a:t>
            </a:r>
            <a:r>
              <a:rPr lang="en-US" altLang="ja-JP" sz="1600" dirty="0"/>
              <a:t>.</a:t>
            </a:r>
            <a:r>
              <a:rPr lang="en-US" altLang="zh-Hans" sz="1600" dirty="0" err="1"/>
              <a:t>sdwansite</a:t>
            </a:r>
            <a:r>
              <a:rPr lang="en-US" altLang="zh-Hans" sz="1600" dirty="0"/>
              <a:t>_</a:t>
            </a:r>
            <a:r>
              <a:rPr lang="zh-Hans" altLang="en-US" sz="1600" dirty="0"/>
              <a:t>***</a:t>
            </a:r>
            <a:r>
              <a:rPr lang="en-US" altLang="zh-Hans" sz="1600" dirty="0"/>
              <a:t>=</a:t>
            </a:r>
            <a:endParaRPr lang="en-US" altLang="ja-JP" sz="1600" dirty="0"/>
          </a:p>
          <a:p>
            <a:r>
              <a:rPr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r>
              <a:rPr lang="en-US" altLang="ja-JP" sz="1600" dirty="0"/>
              <a:t>- [</a:t>
            </a:r>
            <a:r>
              <a:rPr lang="en-US" altLang="zh-Hans" sz="1600" dirty="0"/>
              <a:t>2</a:t>
            </a:r>
            <a:r>
              <a:rPr lang="en-US" altLang="ja-JP" sz="1600" dirty="0"/>
              <a:t>].</a:t>
            </a:r>
            <a:r>
              <a:rPr lang="en-US" altLang="zh-Hans" sz="1600" dirty="0" err="1"/>
              <a:t>sdwansite</a:t>
            </a:r>
            <a:r>
              <a:rPr lang="en-US" altLang="zh-Hans" sz="1600" dirty="0"/>
              <a:t>_</a:t>
            </a:r>
            <a:r>
              <a:rPr lang="zh-Hans" altLang="en-US" sz="1600" dirty="0"/>
              <a:t>***</a:t>
            </a:r>
            <a:r>
              <a:rPr lang="en-US" altLang="ja-JP" sz="1600" dirty="0"/>
              <a:t>=</a:t>
            </a:r>
          </a:p>
          <a:p>
            <a:r>
              <a:rPr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endParaRPr lang="en-US" altLang="zh-Hans" sz="1600" b="1" dirty="0"/>
          </a:p>
        </p:txBody>
      </p:sp>
      <p:cxnSp>
        <p:nvCxnSpPr>
          <p:cNvPr id="46" name="直線矢印コネクタ 45"/>
          <p:cNvCxnSpPr>
            <a:stCxn id="13" idx="0"/>
            <a:endCxn id="6" idx="3"/>
          </p:cNvCxnSpPr>
          <p:nvPr/>
        </p:nvCxnSpPr>
        <p:spPr>
          <a:xfrm flipV="1">
            <a:off x="5922373" y="2238908"/>
            <a:ext cx="1193607"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stCxn id="11" idx="0"/>
            <a:endCxn id="6" idx="4"/>
          </p:cNvCxnSpPr>
          <p:nvPr/>
        </p:nvCxnSpPr>
        <p:spPr>
          <a:xfrm flipH="1" flipV="1">
            <a:off x="7627855" y="2381254"/>
            <a:ext cx="553" cy="597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9" idx="0"/>
            <a:endCxn id="6" idx="5"/>
          </p:cNvCxnSpPr>
          <p:nvPr/>
        </p:nvCxnSpPr>
        <p:spPr>
          <a:xfrm flipH="1" flipV="1">
            <a:off x="8139730" y="2238908"/>
            <a:ext cx="1292078"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四角形吹き出し 46"/>
          <p:cNvSpPr/>
          <p:nvPr/>
        </p:nvSpPr>
        <p:spPr>
          <a:xfrm>
            <a:off x="2776204" y="1379534"/>
            <a:ext cx="3283398" cy="318924"/>
          </a:xfrm>
          <a:prstGeom prst="wedgeRectCallout">
            <a:avLst>
              <a:gd name="adj1" fmla="val 5130"/>
              <a:gd name="adj2" fmla="val 11965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This inputs are given in the Run-time.</a:t>
            </a:r>
            <a:endParaRPr lang="ja-JP" altLang="en-US" sz="1600" dirty="0"/>
          </a:p>
        </p:txBody>
      </p:sp>
      <p:sp>
        <p:nvSpPr>
          <p:cNvPr id="52" name="フローチャート: 処理 19">
            <a:extLst>
              <a:ext uri="{FF2B5EF4-FFF2-40B4-BE49-F238E27FC236}">
                <a16:creationId xmlns:a16="http://schemas.microsoft.com/office/drawing/2014/main" id="{C5EF0D83-45A8-4A44-96B7-EED0280F85EA}"/>
              </a:ext>
            </a:extLst>
          </p:cNvPr>
          <p:cNvSpPr/>
          <p:nvPr/>
        </p:nvSpPr>
        <p:spPr>
          <a:xfrm>
            <a:off x="6838530" y="3961039"/>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Site[1].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Site[1]. </a:t>
            </a:r>
            <a:r>
              <a:rPr lang="en-US" altLang="zh-Hans" sz="1100" dirty="0" err="1"/>
              <a:t>sdwansitewan_list</a:t>
            </a:r>
            <a:endParaRPr lang="en-US" altLang="zh-Hans" sz="1100" dirty="0"/>
          </a:p>
          <a:p>
            <a:r>
              <a:rPr lang="en-US" altLang="zh-Hans" sz="1100" dirty="0"/>
              <a:t>Site[1]. </a:t>
            </a:r>
            <a:r>
              <a:rPr kumimoji="1" lang="en-US" altLang="zh-Hans" sz="1100" dirty="0" err="1"/>
              <a:t>Sdwandevice_list</a:t>
            </a:r>
            <a:endParaRPr kumimoji="1" lang="ja-JP" altLang="en-US" sz="1100" dirty="0"/>
          </a:p>
        </p:txBody>
      </p:sp>
      <p:sp>
        <p:nvSpPr>
          <p:cNvPr id="53" name="フローチャート: 処理 19">
            <a:extLst>
              <a:ext uri="{FF2B5EF4-FFF2-40B4-BE49-F238E27FC236}">
                <a16:creationId xmlns:a16="http://schemas.microsoft.com/office/drawing/2014/main" id="{2A5FB278-CA49-D34C-B858-5653386DE681}"/>
              </a:ext>
            </a:extLst>
          </p:cNvPr>
          <p:cNvSpPr/>
          <p:nvPr/>
        </p:nvSpPr>
        <p:spPr>
          <a:xfrm>
            <a:off x="8644567" y="3961039"/>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Site[2].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Site[2]. </a:t>
            </a:r>
            <a:r>
              <a:rPr lang="en-US" altLang="zh-Hans" sz="1100" dirty="0" err="1"/>
              <a:t>sdwansitewan_list</a:t>
            </a:r>
            <a:endParaRPr lang="en-US" altLang="zh-Hans" sz="1100" dirty="0"/>
          </a:p>
          <a:p>
            <a:r>
              <a:rPr lang="en-US" altLang="zh-Hans" sz="1100" dirty="0"/>
              <a:t>Site[2]. </a:t>
            </a:r>
            <a:r>
              <a:rPr kumimoji="1" lang="en-US" altLang="zh-Hans" sz="1100" dirty="0" err="1"/>
              <a:t>Sdwandevice_list</a:t>
            </a:r>
            <a:endParaRPr kumimoji="1" lang="ja-JP" altLang="en-US" sz="1100" dirty="0"/>
          </a:p>
        </p:txBody>
      </p:sp>
      <p:sp>
        <p:nvSpPr>
          <p:cNvPr id="7" name="文本框 6">
            <a:extLst>
              <a:ext uri="{FF2B5EF4-FFF2-40B4-BE49-F238E27FC236}">
                <a16:creationId xmlns:a16="http://schemas.microsoft.com/office/drawing/2014/main" id="{B8940B38-97EC-7644-8163-354A025CD05A}"/>
              </a:ext>
            </a:extLst>
          </p:cNvPr>
          <p:cNvSpPr txBox="1"/>
          <p:nvPr/>
        </p:nvSpPr>
        <p:spPr>
          <a:xfrm>
            <a:off x="2173304" y="2295781"/>
            <a:ext cx="2256067" cy="1077218"/>
          </a:xfrm>
          <a:prstGeom prst="rect">
            <a:avLst/>
          </a:prstGeom>
          <a:noFill/>
        </p:spPr>
        <p:txBody>
          <a:bodyPr wrap="none" rtlCol="0">
            <a:spAutoFit/>
          </a:bodyPr>
          <a:lstStyle/>
          <a:p>
            <a:r>
              <a:rPr lang="en-US" altLang="zh-Hans" sz="1600" b="1" dirty="0" err="1"/>
              <a:t>s</a:t>
            </a:r>
            <a:r>
              <a:rPr kumimoji="1" lang="en-US" altLang="zh-Hans" sz="1600" b="1" dirty="0" err="1"/>
              <a:t>dwanvpnresource_list</a:t>
            </a:r>
            <a:r>
              <a:rPr kumimoji="1" lang="en-US" altLang="zh-Hans" sz="1600" b="1" dirty="0"/>
              <a:t>:</a:t>
            </a:r>
          </a:p>
          <a:p>
            <a:r>
              <a:rPr lang="zh-Hans" altLang="en-US" sz="1600" dirty="0"/>
              <a:t> </a:t>
            </a:r>
            <a:r>
              <a:rPr lang="en-US" altLang="zh-Hans" sz="1600" dirty="0"/>
              <a:t>-[0].</a:t>
            </a:r>
            <a:r>
              <a:rPr lang="en-US" altLang="zh-Hans" sz="1600" dirty="0" err="1"/>
              <a:t>sdwanvpn_topology</a:t>
            </a:r>
            <a:endParaRPr lang="en-US" altLang="zh-Hans" sz="1600" dirty="0"/>
          </a:p>
          <a:p>
            <a:r>
              <a:rPr lang="zh-Hans" altLang="en-US" sz="1600" dirty="0"/>
              <a:t> </a:t>
            </a:r>
            <a:r>
              <a:rPr lang="en-US" altLang="zh-Hans" sz="1600" dirty="0"/>
              <a:t>-[0].</a:t>
            </a:r>
            <a:r>
              <a:rPr lang="en-US" altLang="zh-Hans" sz="1600" dirty="0" err="1"/>
              <a:t>sdwanvpn_name</a:t>
            </a:r>
            <a:endParaRPr lang="en-US" altLang="zh-Hans" sz="1600" dirty="0"/>
          </a:p>
          <a:p>
            <a:r>
              <a:rPr lang="zh-Hans" altLang="en-US" sz="1600" dirty="0"/>
              <a:t> </a:t>
            </a:r>
            <a:r>
              <a:rPr lang="en-US" altLang="zh-Hans" sz="1600" dirty="0"/>
              <a:t>-[0].</a:t>
            </a:r>
            <a:r>
              <a:rPr lang="en-US" altLang="zh-Hans" sz="1600" dirty="0" err="1"/>
              <a:t>sdwansitelan_list</a:t>
            </a:r>
            <a:endParaRPr kumimoji="1" lang="zh-CN" altLang="en-US" sz="1600" dirty="0"/>
          </a:p>
        </p:txBody>
      </p:sp>
      <p:sp>
        <p:nvSpPr>
          <p:cNvPr id="54" name="フローチャート: 処理 19">
            <a:extLst>
              <a:ext uri="{FF2B5EF4-FFF2-40B4-BE49-F238E27FC236}">
                <a16:creationId xmlns:a16="http://schemas.microsoft.com/office/drawing/2014/main" id="{FD88596D-FE1F-6C4A-8B2D-CA2D6D35C2D9}"/>
              </a:ext>
            </a:extLst>
          </p:cNvPr>
          <p:cNvSpPr/>
          <p:nvPr/>
        </p:nvSpPr>
        <p:spPr>
          <a:xfrm>
            <a:off x="8489845" y="1053240"/>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zh-Hans" altLang="en-US" sz="1100" dirty="0"/>
              <a:t> </a:t>
            </a:r>
            <a:r>
              <a:rPr lang="en-US" altLang="zh-Hans" sz="1100" dirty="0"/>
              <a:t>VPN[0].</a:t>
            </a:r>
            <a:r>
              <a:rPr lang="en-US" altLang="zh-Hans" sz="1100" dirty="0" err="1"/>
              <a:t>sdwanvpn_topology</a:t>
            </a:r>
            <a:endParaRPr lang="en-US" altLang="zh-Hans" sz="1100" dirty="0"/>
          </a:p>
          <a:p>
            <a:r>
              <a:rPr lang="zh-Hans" altLang="en-US" sz="1100" dirty="0"/>
              <a:t> </a:t>
            </a:r>
            <a:r>
              <a:rPr lang="en-US" altLang="zh-Hans" sz="1100" dirty="0"/>
              <a:t>VPN[0].</a:t>
            </a:r>
            <a:r>
              <a:rPr lang="en-US" altLang="zh-Hans" sz="1100" dirty="0" err="1"/>
              <a:t>sdwanvpn_name</a:t>
            </a:r>
            <a:endParaRPr lang="en-US" altLang="zh-Hans" sz="1100" dirty="0"/>
          </a:p>
          <a:p>
            <a:r>
              <a:rPr lang="zh-Hans" altLang="en-US" sz="1100" dirty="0"/>
              <a:t> </a:t>
            </a:r>
            <a:r>
              <a:rPr lang="en-US" altLang="zh-Hans" sz="1100" dirty="0"/>
              <a:t>VPN[0].</a:t>
            </a:r>
            <a:r>
              <a:rPr lang="en-US" altLang="zh-Hans" sz="1100" dirty="0" err="1"/>
              <a:t>sdwansitelan_list</a:t>
            </a:r>
            <a:endParaRPr lang="zh-CN" altLang="en-US" sz="1100" dirty="0"/>
          </a:p>
        </p:txBody>
      </p:sp>
    </p:spTree>
    <p:extLst>
      <p:ext uri="{BB962C8B-B14F-4D97-AF65-F5344CB8AC3E}">
        <p14:creationId xmlns:p14="http://schemas.microsoft.com/office/powerpoint/2010/main" val="978766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E2439863-924E-1344-992A-8934522453BF}"/>
              </a:ext>
            </a:extLst>
          </p:cNvPr>
          <p:cNvSpPr/>
          <p:nvPr/>
        </p:nvSpPr>
        <p:spPr>
          <a:xfrm>
            <a:off x="6068061" y="948690"/>
            <a:ext cx="5222929" cy="55555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id="{1A373EC2-D847-E544-A3A7-D4720B308B0B}"/>
              </a:ext>
            </a:extLst>
          </p:cNvPr>
          <p:cNvSpPr/>
          <p:nvPr/>
        </p:nvSpPr>
        <p:spPr>
          <a:xfrm>
            <a:off x="0" y="948690"/>
            <a:ext cx="5222929" cy="55555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CN" altLang="en-US"/>
          </a:p>
        </p:txBody>
      </p:sp>
      <p:sp>
        <p:nvSpPr>
          <p:cNvPr id="2" name="幻灯片编号占位符 1">
            <a:extLst>
              <a:ext uri="{FF2B5EF4-FFF2-40B4-BE49-F238E27FC236}">
                <a16:creationId xmlns:a16="http://schemas.microsoft.com/office/drawing/2014/main" id="{89558419-1445-8042-8A72-B89AC634961D}"/>
              </a:ext>
            </a:extLst>
          </p:cNvPr>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
        <p:nvSpPr>
          <p:cNvPr id="3" name="标题 2">
            <a:extLst>
              <a:ext uri="{FF2B5EF4-FFF2-40B4-BE49-F238E27FC236}">
                <a16:creationId xmlns:a16="http://schemas.microsoft.com/office/drawing/2014/main" id="{5E7FA8A6-7810-1648-8DF7-51FD5D14C306}"/>
              </a:ext>
            </a:extLst>
          </p:cNvPr>
          <p:cNvSpPr>
            <a:spLocks noGrp="1"/>
          </p:cNvSpPr>
          <p:nvPr>
            <p:ph type="title"/>
          </p:nvPr>
        </p:nvSpPr>
        <p:spPr/>
        <p:txBody>
          <a:bodyPr>
            <a:normAutofit fontScale="90000"/>
          </a:bodyPr>
          <a:lstStyle/>
          <a:p>
            <a:r>
              <a:rPr kumimoji="1" lang="en-US" altLang="zh-Hans" dirty="0"/>
              <a:t>TOSCA</a:t>
            </a:r>
            <a:r>
              <a:rPr kumimoji="1" lang="zh-Hans" altLang="en-US" dirty="0"/>
              <a:t> </a:t>
            </a:r>
            <a:r>
              <a:rPr kumimoji="1" lang="en-US" altLang="zh-Hans" dirty="0"/>
              <a:t>Service</a:t>
            </a:r>
            <a:r>
              <a:rPr kumimoji="1" lang="zh-Hans" altLang="en-US" dirty="0"/>
              <a:t> </a:t>
            </a:r>
            <a:r>
              <a:rPr lang="en-US" altLang="zh-Hans" dirty="0"/>
              <a:t>Template</a:t>
            </a:r>
            <a:r>
              <a:rPr lang="zh-Hans" altLang="en-US" dirty="0"/>
              <a:t> </a:t>
            </a:r>
            <a:r>
              <a:rPr lang="en-US" altLang="zh-Hans" dirty="0"/>
              <a:t>Sample</a:t>
            </a:r>
            <a:endParaRPr kumimoji="1" lang="zh-CN" altLang="en-US" dirty="0"/>
          </a:p>
        </p:txBody>
      </p:sp>
      <p:sp>
        <p:nvSpPr>
          <p:cNvPr id="5" name="文本框 4">
            <a:extLst>
              <a:ext uri="{FF2B5EF4-FFF2-40B4-BE49-F238E27FC236}">
                <a16:creationId xmlns:a16="http://schemas.microsoft.com/office/drawing/2014/main" id="{E5E8C5A7-5000-9144-9B5A-CA599AC1A960}"/>
              </a:ext>
            </a:extLst>
          </p:cNvPr>
          <p:cNvSpPr txBox="1"/>
          <p:nvPr/>
        </p:nvSpPr>
        <p:spPr>
          <a:xfrm>
            <a:off x="0" y="948690"/>
            <a:ext cx="5042278" cy="5909310"/>
          </a:xfrm>
          <a:prstGeom prst="rect">
            <a:avLst/>
          </a:prstGeom>
          <a:noFill/>
        </p:spPr>
        <p:txBody>
          <a:bodyPr wrap="none" rtlCol="0">
            <a:spAutoFit/>
          </a:bodyPr>
          <a:lstStyle/>
          <a:p>
            <a:r>
              <a:rPr lang="en-US" altLang="zh-CN" sz="1400" dirty="0" err="1"/>
              <a:t>tosca_definitions_version</a:t>
            </a:r>
            <a:r>
              <a:rPr lang="en-US" altLang="zh-CN" sz="1400" dirty="0"/>
              <a:t>: tosca_simple_yaml_1_1</a:t>
            </a:r>
            <a:endParaRPr lang="zh-CN" altLang="zh-CN" sz="1400" dirty="0"/>
          </a:p>
          <a:p>
            <a:r>
              <a:rPr lang="en-US" altLang="zh-CN" sz="1400" dirty="0"/>
              <a:t>  description: </a:t>
            </a:r>
            <a:r>
              <a:rPr lang="en-US" altLang="zh-CN" sz="1400" dirty="0" err="1"/>
              <a:t>Enhance_Service</a:t>
            </a:r>
            <a:endParaRPr lang="zh-CN" altLang="zh-CN" sz="1400" dirty="0"/>
          </a:p>
          <a:p>
            <a:r>
              <a:rPr lang="en-US" altLang="zh-CN" sz="1400" b="1" dirty="0" err="1"/>
              <a:t>data_types</a:t>
            </a:r>
            <a:r>
              <a:rPr lang="en-US" altLang="zh-CN" sz="1400" b="1" dirty="0"/>
              <a:t>:</a:t>
            </a:r>
            <a:endParaRPr lang="zh-CN" altLang="zh-CN" sz="1400" dirty="0"/>
          </a:p>
          <a:p>
            <a:r>
              <a:rPr lang="en-US" altLang="zh-CN" sz="1400" dirty="0">
                <a:solidFill>
                  <a:srgbClr val="FF0000"/>
                </a:solidFill>
              </a:rPr>
              <a:t>    </a:t>
            </a:r>
            <a:r>
              <a:rPr lang="en-US" altLang="zh-CN" sz="1400" dirty="0" err="1">
                <a:solidFill>
                  <a:srgbClr val="FF0000"/>
                </a:solidFill>
              </a:rPr>
              <a:t>org.openecomp.datatypes.vf.sdwanvpnresource</a:t>
            </a:r>
            <a:r>
              <a:rPr lang="en-US" altLang="zh-CN" sz="1400" dirty="0">
                <a:solidFill>
                  <a:srgbClr val="FF0000"/>
                </a:solidFill>
              </a:rPr>
              <a:t>:</a:t>
            </a:r>
            <a:endParaRPr lang="zh-CN" altLang="zh-CN" sz="1400" dirty="0">
              <a:solidFill>
                <a:srgbClr val="FF0000"/>
              </a:solidFill>
            </a:endParaRPr>
          </a:p>
          <a:p>
            <a:r>
              <a:rPr lang="en-US" altLang="zh-CN" sz="1400" dirty="0"/>
              <a:t>        properties:</a:t>
            </a:r>
            <a:endParaRPr lang="zh-CN" altLang="zh-CN" sz="1400" dirty="0"/>
          </a:p>
          <a:p>
            <a:r>
              <a:rPr lang="zh-Hans" altLang="en-US" sz="1400" dirty="0"/>
              <a:t>          </a:t>
            </a:r>
            <a:r>
              <a:rPr lang="en-US" altLang="zh-CN" sz="1400" dirty="0" err="1"/>
              <a:t>sdwanvpn_topology</a:t>
            </a:r>
            <a:r>
              <a:rPr lang="en-US" altLang="zh-CN" sz="1400" dirty="0"/>
              <a:t>:</a:t>
            </a:r>
            <a:endParaRPr lang="zh-CN" altLang="zh-CN" sz="1400" dirty="0"/>
          </a:p>
          <a:p>
            <a:r>
              <a:rPr lang="zh-Hans" altLang="en-US" sz="1400" dirty="0"/>
              <a:t>         </a:t>
            </a:r>
            <a:r>
              <a:rPr lang="en-US" altLang="zh-CN" sz="1400" dirty="0"/>
              <a:t> </a:t>
            </a:r>
            <a:r>
              <a:rPr lang="zh-Hans" altLang="en-US" sz="1400" dirty="0"/>
              <a:t> </a:t>
            </a:r>
            <a:r>
              <a:rPr lang="en-US" altLang="zh-CN" sz="1400" dirty="0"/>
              <a:t>type: string</a:t>
            </a:r>
            <a:endParaRPr lang="zh-CN" altLang="zh-CN" sz="1400" dirty="0"/>
          </a:p>
          <a:p>
            <a:r>
              <a:rPr lang="zh-Hans" altLang="en-US" sz="1400" dirty="0"/>
              <a:t>           </a:t>
            </a:r>
            <a:r>
              <a:rPr lang="en-US" altLang="zh-CN" sz="1400" dirty="0"/>
              <a:t>required: true</a:t>
            </a:r>
            <a:endParaRPr lang="zh-CN" altLang="zh-CN" sz="1400" dirty="0"/>
          </a:p>
          <a:p>
            <a:r>
              <a:rPr lang="zh-Hans" altLang="en-US" sz="1400" dirty="0"/>
              <a:t>          </a:t>
            </a:r>
            <a:r>
              <a:rPr lang="en-US" altLang="zh-CN" sz="1400" dirty="0" err="1"/>
              <a:t>sdwanvpn_name</a:t>
            </a:r>
            <a:r>
              <a:rPr lang="en-US" altLang="zh-CN" sz="1400" dirty="0"/>
              <a:t>:</a:t>
            </a:r>
            <a:endParaRPr lang="zh-CN" altLang="zh-CN" sz="1400" dirty="0"/>
          </a:p>
          <a:p>
            <a:r>
              <a:rPr lang="zh-Hans" altLang="en-US" sz="1400" dirty="0"/>
              <a:t>           </a:t>
            </a:r>
            <a:r>
              <a:rPr lang="en-US" altLang="zh-CN" sz="1400" dirty="0"/>
              <a:t>type: string</a:t>
            </a:r>
            <a:endParaRPr lang="zh-CN" altLang="zh-CN" sz="1400" dirty="0"/>
          </a:p>
          <a:p>
            <a:r>
              <a:rPr lang="zh-Hans" altLang="en-US" sz="1400" dirty="0"/>
              <a:t>           </a:t>
            </a:r>
            <a:r>
              <a:rPr lang="en-US" altLang="zh-CN" sz="1400" dirty="0"/>
              <a:t>required: true</a:t>
            </a:r>
            <a:endParaRPr lang="zh-CN" altLang="zh-CN" sz="1400" dirty="0"/>
          </a:p>
          <a:p>
            <a:r>
              <a:rPr lang="en-US" altLang="zh-CN" sz="1400" dirty="0"/>
              <a:t>          </a:t>
            </a:r>
            <a:r>
              <a:rPr lang="en-US" altLang="zh-CN" sz="1400" dirty="0" err="1"/>
              <a:t>sdwansitelan_list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org.openecomp.datatypes.vfc.sdwansitelan</a:t>
            </a:r>
            <a:endParaRPr lang="zh-CN" altLang="zh-CN" sz="1400" dirty="0"/>
          </a:p>
          <a:p>
            <a:r>
              <a:rPr lang="en-US" altLang="zh-CN" sz="1400" dirty="0"/>
              <a:t>            required: true</a:t>
            </a:r>
            <a:endParaRPr lang="zh-CN" altLang="zh-CN" sz="1400" dirty="0"/>
          </a:p>
          <a:p>
            <a:r>
              <a:rPr lang="en-US" altLang="zh-CN" sz="1400" dirty="0"/>
              <a:t>    </a:t>
            </a:r>
            <a:r>
              <a:rPr lang="en-US" altLang="zh-CN" sz="1400" dirty="0" err="1">
                <a:solidFill>
                  <a:srgbClr val="FF0000"/>
                </a:solidFill>
              </a:rPr>
              <a:t>org.openecomp.datatypes.vf.sdwansiteresource</a:t>
            </a:r>
            <a:r>
              <a:rPr lang="en-US" altLang="zh-CN" sz="1400" dirty="0">
                <a:solidFill>
                  <a:srgbClr val="FF0000"/>
                </a:solidFill>
              </a:rPr>
              <a:t>:    </a:t>
            </a:r>
            <a:endParaRPr lang="zh-CN" altLang="zh-CN" sz="1400" dirty="0">
              <a:solidFill>
                <a:srgbClr val="FF0000"/>
              </a:solidFill>
            </a:endParaRPr>
          </a:p>
          <a:p>
            <a:r>
              <a:rPr lang="en-US" altLang="zh-CN" sz="1400" dirty="0"/>
              <a:t>        properties:</a:t>
            </a:r>
            <a:endParaRPr lang="zh-CN" altLang="zh-CN" sz="1400" dirty="0"/>
          </a:p>
          <a:p>
            <a:r>
              <a:rPr lang="zh-Hans" altLang="en-US" sz="1400" dirty="0"/>
              <a:t>           </a:t>
            </a:r>
            <a:r>
              <a:rPr lang="en-US" altLang="zh-CN" sz="1400" dirty="0"/>
              <a:t>…</a:t>
            </a:r>
            <a:endParaRPr lang="zh-CN" altLang="zh-CN" sz="1400" dirty="0"/>
          </a:p>
          <a:p>
            <a:r>
              <a:rPr lang="en-US" altLang="zh-CN" sz="1400" dirty="0"/>
              <a:t>          </a:t>
            </a:r>
            <a:r>
              <a:rPr lang="en-US" altLang="zh-CN" sz="1400" dirty="0" err="1"/>
              <a:t>sdwansitewan_list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org.openecomp.datatypes.vfc.sdwansitewan</a:t>
            </a:r>
            <a:endParaRPr lang="zh-CN" altLang="zh-CN" sz="1400" dirty="0"/>
          </a:p>
          <a:p>
            <a:r>
              <a:rPr lang="en-US" altLang="zh-CN" sz="1400" dirty="0"/>
              <a:t>            required: true</a:t>
            </a:r>
            <a:endParaRPr lang="zh-CN" altLang="zh-CN" sz="1400" dirty="0"/>
          </a:p>
          <a:p>
            <a:r>
              <a:rPr lang="en-US" altLang="zh-CN" sz="1400" dirty="0"/>
              <a:t>          </a:t>
            </a:r>
            <a:r>
              <a:rPr lang="en-US" altLang="zh-CN" sz="1400" dirty="0" err="1"/>
              <a:t>sdwandevice_list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org.openecomp.datatypes.vfc.sdwandevice</a:t>
            </a:r>
            <a:endParaRPr lang="zh-CN" altLang="zh-CN" sz="1400" dirty="0"/>
          </a:p>
          <a:p>
            <a:r>
              <a:rPr lang="en-US" altLang="zh-CN" sz="1400" dirty="0"/>
              <a:t>            required: true</a:t>
            </a:r>
            <a:endParaRPr lang="zh-CN" altLang="zh-CN" sz="1400" dirty="0"/>
          </a:p>
          <a:p>
            <a:endParaRPr kumimoji="1" lang="zh-CN" altLang="en-US" sz="1400" dirty="0"/>
          </a:p>
        </p:txBody>
      </p:sp>
      <p:sp>
        <p:nvSpPr>
          <p:cNvPr id="6" name="文本框 5">
            <a:extLst>
              <a:ext uri="{FF2B5EF4-FFF2-40B4-BE49-F238E27FC236}">
                <a16:creationId xmlns:a16="http://schemas.microsoft.com/office/drawing/2014/main" id="{0EDC3F83-23BA-0B46-9C9B-E88695DEDD57}"/>
              </a:ext>
            </a:extLst>
          </p:cNvPr>
          <p:cNvSpPr txBox="1"/>
          <p:nvPr/>
        </p:nvSpPr>
        <p:spPr>
          <a:xfrm>
            <a:off x="6068061" y="948690"/>
            <a:ext cx="5307671" cy="5047536"/>
          </a:xfrm>
          <a:prstGeom prst="rect">
            <a:avLst/>
          </a:prstGeom>
          <a:noFill/>
        </p:spPr>
        <p:txBody>
          <a:bodyPr wrap="none" rtlCol="0">
            <a:spAutoFit/>
          </a:bodyPr>
          <a:lstStyle/>
          <a:p>
            <a:r>
              <a:rPr lang="en-US" altLang="zh-CN" sz="1400" b="1" dirty="0" err="1"/>
              <a:t>topology_template</a:t>
            </a:r>
            <a:r>
              <a:rPr lang="en-US" altLang="zh-CN" sz="1400" b="1" dirty="0"/>
              <a:t>:</a:t>
            </a:r>
            <a:endParaRPr lang="zh-CN" altLang="zh-CN" sz="1400" dirty="0"/>
          </a:p>
          <a:p>
            <a:r>
              <a:rPr lang="en-US" altLang="zh-CN" sz="1400" dirty="0"/>
              <a:t>  inputs:</a:t>
            </a:r>
            <a:endParaRPr lang="zh-CN" altLang="zh-CN" sz="1400" dirty="0"/>
          </a:p>
          <a:p>
            <a:r>
              <a:rPr lang="en-US" altLang="zh-CN" sz="1400" dirty="0"/>
              <a:t>    </a:t>
            </a:r>
            <a:r>
              <a:rPr lang="en-US" altLang="zh-CN" sz="1400" dirty="0" err="1"/>
              <a:t>sdwanvpnresource_list</a:t>
            </a:r>
            <a:r>
              <a:rPr lang="en-US" altLang="zh-CN" sz="1400" dirty="0"/>
              <a:t>:</a:t>
            </a:r>
            <a:endParaRPr lang="zh-CN" altLang="zh-CN" sz="1400" dirty="0"/>
          </a:p>
          <a:p>
            <a:r>
              <a:rPr lang="en-US" altLang="zh-CN" sz="1400" dirty="0">
                <a:solidFill>
                  <a:srgbClr val="FF0000"/>
                </a:solidFill>
              </a:rPr>
              <a:t>      type: list</a:t>
            </a:r>
            <a:endParaRPr lang="zh-CN" altLang="zh-CN" sz="1400" dirty="0">
              <a:solidFill>
                <a:srgbClr val="FF0000"/>
              </a:solidFill>
            </a:endParaRPr>
          </a:p>
          <a:p>
            <a:r>
              <a:rPr lang="en-US" altLang="zh-CN" sz="1400" dirty="0"/>
              <a:t>      </a:t>
            </a:r>
            <a:r>
              <a:rPr lang="en-US" altLang="zh-CN" sz="1400" dirty="0" err="1">
                <a:solidFill>
                  <a:srgbClr val="FF0000"/>
                </a:solidFill>
              </a:rPr>
              <a:t>entry_schema</a:t>
            </a:r>
            <a:r>
              <a:rPr lang="en-US" altLang="zh-CN" sz="1400" dirty="0">
                <a:solidFill>
                  <a:srgbClr val="FF0000"/>
                </a:solidFill>
              </a:rPr>
              <a:t>: </a:t>
            </a:r>
            <a:r>
              <a:rPr lang="en-US" altLang="zh-CN" sz="1400" dirty="0" err="1">
                <a:solidFill>
                  <a:srgbClr val="FF0000"/>
                </a:solidFill>
              </a:rPr>
              <a:t>org.openecomp.datatypes.vf.sdwanvpnresource</a:t>
            </a:r>
            <a:endParaRPr lang="zh-CN" altLang="zh-CN" sz="1400" dirty="0">
              <a:solidFill>
                <a:srgbClr val="FF0000"/>
              </a:solidFill>
            </a:endParaRPr>
          </a:p>
          <a:p>
            <a:r>
              <a:rPr lang="en-US" altLang="zh-CN" sz="1400" dirty="0"/>
              <a:t>      required: true</a:t>
            </a:r>
            <a:endParaRPr lang="zh-CN" altLang="zh-CN" sz="1400" dirty="0"/>
          </a:p>
          <a:p>
            <a:r>
              <a:rPr lang="en-US" altLang="zh-CN" sz="1400" dirty="0"/>
              <a:t>    </a:t>
            </a:r>
            <a:r>
              <a:rPr lang="en-US" altLang="zh-CN" sz="1400" dirty="0" err="1"/>
              <a:t>sdwansiteresource_list</a:t>
            </a:r>
            <a:r>
              <a:rPr lang="en-US" altLang="zh-CN" sz="1400" dirty="0"/>
              <a:t>:</a:t>
            </a:r>
            <a:endParaRPr lang="zh-CN" altLang="zh-CN" sz="1400" dirty="0"/>
          </a:p>
          <a:p>
            <a:r>
              <a:rPr lang="en-US" altLang="zh-CN" sz="1400" dirty="0"/>
              <a:t>      </a:t>
            </a:r>
            <a:r>
              <a:rPr lang="en-US" altLang="zh-CN" sz="1400" dirty="0">
                <a:solidFill>
                  <a:srgbClr val="FF0000"/>
                </a:solidFill>
              </a:rPr>
              <a:t>type: list</a:t>
            </a:r>
            <a:endParaRPr lang="zh-CN" altLang="zh-CN" sz="1400" dirty="0">
              <a:solidFill>
                <a:srgbClr val="FF0000"/>
              </a:solidFill>
            </a:endParaRPr>
          </a:p>
          <a:p>
            <a:r>
              <a:rPr lang="en-US" altLang="zh-CN" sz="1400" dirty="0">
                <a:solidFill>
                  <a:srgbClr val="FF0000"/>
                </a:solidFill>
              </a:rPr>
              <a:t>      </a:t>
            </a:r>
            <a:r>
              <a:rPr lang="en-US" altLang="zh-CN" sz="1400" dirty="0" err="1">
                <a:solidFill>
                  <a:srgbClr val="FF0000"/>
                </a:solidFill>
              </a:rPr>
              <a:t>entry_schema</a:t>
            </a:r>
            <a:r>
              <a:rPr lang="en-US" altLang="zh-CN" sz="1400" dirty="0">
                <a:solidFill>
                  <a:srgbClr val="FF0000"/>
                </a:solidFill>
              </a:rPr>
              <a:t>: </a:t>
            </a:r>
            <a:r>
              <a:rPr lang="en-US" altLang="zh-CN" sz="1400" dirty="0" err="1">
                <a:solidFill>
                  <a:srgbClr val="FF0000"/>
                </a:solidFill>
              </a:rPr>
              <a:t>org.openecomp.datatypes.vf.sdwansiteresource</a:t>
            </a:r>
            <a:endParaRPr lang="zh-CN" altLang="zh-CN" sz="1400" dirty="0">
              <a:solidFill>
                <a:srgbClr val="FF0000"/>
              </a:solidFill>
            </a:endParaRPr>
          </a:p>
          <a:p>
            <a:r>
              <a:rPr lang="en-US" altLang="zh-CN" sz="1400" dirty="0"/>
              <a:t>      required: true</a:t>
            </a:r>
            <a:endParaRPr lang="zh-CN" altLang="zh-CN" sz="1400" dirty="0"/>
          </a:p>
          <a:p>
            <a:r>
              <a:rPr lang="en-US" altLang="zh-CN" sz="1400" b="1" dirty="0"/>
              <a:t>  </a:t>
            </a:r>
            <a:r>
              <a:rPr lang="en-US" altLang="zh-CN" sz="1400" b="1" dirty="0" err="1"/>
              <a:t>node_templates</a:t>
            </a:r>
            <a:r>
              <a:rPr lang="en-US" altLang="zh-CN" sz="1400" b="1" dirty="0"/>
              <a:t>:</a:t>
            </a:r>
            <a:endParaRPr lang="zh-CN" altLang="zh-CN" sz="1400" dirty="0"/>
          </a:p>
          <a:p>
            <a:r>
              <a:rPr lang="en-US" altLang="zh-CN" sz="1400" dirty="0"/>
              <a:t>    </a:t>
            </a:r>
            <a:r>
              <a:rPr lang="en-US" altLang="zh-CN" sz="1400" dirty="0" err="1"/>
              <a:t>sdwanvpnresource</a:t>
            </a:r>
            <a:r>
              <a:rPr lang="en-US" altLang="zh-CN" sz="1400" dirty="0"/>
              <a:t>:</a:t>
            </a:r>
            <a:endParaRPr lang="zh-CN" altLang="zh-CN" sz="1400" dirty="0"/>
          </a:p>
          <a:p>
            <a:r>
              <a:rPr lang="en-US" altLang="zh-CN" sz="1400" dirty="0"/>
              <a:t>      type: </a:t>
            </a:r>
            <a:r>
              <a:rPr lang="en-US" altLang="zh-CN" sz="1400" dirty="0" err="1"/>
              <a:t>org.openecomp.resource.vf.Sdwanvpnresource</a:t>
            </a:r>
            <a:endParaRPr lang="zh-CN" altLang="zh-CN" sz="1400" dirty="0"/>
          </a:p>
          <a:p>
            <a:r>
              <a:rPr lang="en-US" altLang="zh-CN" sz="1400" dirty="0"/>
              <a:t>      properties:</a:t>
            </a:r>
            <a:endParaRPr lang="zh-CN" altLang="zh-CN" sz="1400" dirty="0"/>
          </a:p>
          <a:p>
            <a:r>
              <a:rPr lang="en-US" altLang="zh-CN" sz="1400" dirty="0"/>
              <a:t>        </a:t>
            </a:r>
            <a:r>
              <a:rPr lang="en-US" altLang="zh-CN" sz="1400" dirty="0" err="1"/>
              <a:t>availability_zone_max_count</a:t>
            </a:r>
            <a:r>
              <a:rPr lang="en-US" altLang="zh-CN" sz="1400" dirty="0"/>
              <a:t>: 1</a:t>
            </a:r>
            <a:endParaRPr lang="zh-CN" altLang="zh-CN" sz="1400" dirty="0"/>
          </a:p>
          <a:p>
            <a:r>
              <a:rPr lang="en-US" altLang="zh-CN" sz="1400" dirty="0"/>
              <a:t>        </a:t>
            </a:r>
            <a:r>
              <a:rPr lang="en-US" altLang="zh-CN" sz="1400" dirty="0" err="1"/>
              <a:t>min_instances</a:t>
            </a:r>
            <a:r>
              <a:rPr lang="en-US" altLang="zh-CN" sz="1400" dirty="0"/>
              <a:t>: 1</a:t>
            </a:r>
            <a:endParaRPr lang="zh-CN" altLang="zh-CN" sz="1400" dirty="0"/>
          </a:p>
          <a:p>
            <a:r>
              <a:rPr lang="en-US" altLang="zh-CN" sz="1400" dirty="0"/>
              <a:t>        </a:t>
            </a:r>
            <a:r>
              <a:rPr lang="en-US" altLang="zh-CN" sz="1400" dirty="0" err="1"/>
              <a:t>sdwanvpn_topology</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sdwanvpn_topology</a:t>
            </a:r>
            <a:r>
              <a:rPr lang="en-US" altLang="zh-CN" sz="1400" dirty="0">
                <a:solidFill>
                  <a:srgbClr val="FF0000"/>
                </a:solidFill>
              </a:rPr>
              <a:t>]</a:t>
            </a:r>
            <a:endParaRPr lang="zh-CN" altLang="zh-CN" sz="1400" dirty="0">
              <a:solidFill>
                <a:srgbClr val="FF0000"/>
              </a:solidFill>
            </a:endParaRPr>
          </a:p>
          <a:p>
            <a:r>
              <a:rPr lang="en-US" altLang="zh-CN" sz="1400" dirty="0"/>
              <a:t>        </a:t>
            </a:r>
            <a:r>
              <a:rPr lang="en-US" altLang="zh-CN" sz="1400" dirty="0" err="1"/>
              <a:t>sdwanvpn_name</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sdwanvpn_name</a:t>
            </a:r>
            <a:r>
              <a:rPr lang="en-US" altLang="zh-CN" sz="1400" dirty="0">
                <a:solidFill>
                  <a:srgbClr val="FF0000"/>
                </a:solidFill>
              </a:rPr>
              <a:t>]</a:t>
            </a:r>
            <a:endParaRPr lang="zh-CN" altLang="zh-CN" sz="1400" dirty="0">
              <a:solidFill>
                <a:srgbClr val="FF0000"/>
              </a:solidFill>
            </a:endParaRPr>
          </a:p>
          <a:p>
            <a:r>
              <a:rPr lang="en-US" altLang="zh-CN" sz="1400" dirty="0"/>
              <a:t>        </a:t>
            </a:r>
            <a:r>
              <a:rPr lang="en-US" altLang="zh-CN" sz="1400" dirty="0" err="1"/>
              <a:t>sdwansitelan_list</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sdwansitelan_list</a:t>
            </a:r>
            <a:r>
              <a:rPr lang="en-US" altLang="zh-CN" sz="1400" dirty="0">
                <a:solidFill>
                  <a:srgbClr val="FF0000"/>
                </a:solidFill>
              </a:rPr>
              <a:t>]</a:t>
            </a:r>
            <a:endParaRPr lang="zh-CN" altLang="zh-CN" sz="1400" dirty="0">
              <a:solidFill>
                <a:srgbClr val="FF0000"/>
              </a:solidFill>
            </a:endParaRPr>
          </a:p>
          <a:p>
            <a:endParaRPr kumimoji="1" lang="zh-CN" altLang="en-US" sz="1400" dirty="0"/>
          </a:p>
        </p:txBody>
      </p:sp>
      <p:sp>
        <p:nvSpPr>
          <p:cNvPr id="10" name="云形标注 9">
            <a:extLst>
              <a:ext uri="{FF2B5EF4-FFF2-40B4-BE49-F238E27FC236}">
                <a16:creationId xmlns:a16="http://schemas.microsoft.com/office/drawing/2014/main" id="{AE1DB077-58B6-054D-B038-B507D6EB4FC9}"/>
              </a:ext>
            </a:extLst>
          </p:cNvPr>
          <p:cNvSpPr/>
          <p:nvPr/>
        </p:nvSpPr>
        <p:spPr>
          <a:xfrm rot="288844">
            <a:off x="2030383" y="1979559"/>
            <a:ext cx="3177152" cy="151018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Define</a:t>
            </a:r>
            <a:r>
              <a:rPr kumimoji="1" lang="zh-Hans" altLang="en-US" dirty="0"/>
              <a:t> </a:t>
            </a:r>
            <a:r>
              <a:rPr kumimoji="1" lang="en-US" altLang="zh-Hans" dirty="0"/>
              <a:t>Data</a:t>
            </a:r>
            <a:r>
              <a:rPr kumimoji="1" lang="zh-Hans" altLang="en-US" dirty="0"/>
              <a:t> </a:t>
            </a:r>
            <a:r>
              <a:rPr lang="en-US" altLang="zh-Hans" dirty="0"/>
              <a:t>T</a:t>
            </a:r>
            <a:r>
              <a:rPr kumimoji="1" lang="en-US" altLang="zh-Hans" dirty="0"/>
              <a:t>ype</a:t>
            </a:r>
            <a:r>
              <a:rPr kumimoji="1" lang="zh-Hans" altLang="en-US" dirty="0"/>
              <a:t> </a:t>
            </a:r>
            <a:r>
              <a:rPr kumimoji="1" lang="en-US" altLang="zh-Hans" dirty="0"/>
              <a:t>of</a:t>
            </a:r>
            <a:r>
              <a:rPr kumimoji="1" lang="zh-Hans" altLang="en-US" dirty="0"/>
              <a:t> </a:t>
            </a:r>
            <a:r>
              <a:rPr kumimoji="1" lang="en-US" altLang="zh-Hans" dirty="0"/>
              <a:t>each</a:t>
            </a:r>
            <a:r>
              <a:rPr kumimoji="1" lang="zh-Hans" altLang="en-US" dirty="0"/>
              <a:t> </a:t>
            </a:r>
            <a:r>
              <a:rPr kumimoji="1" lang="en-US" altLang="zh-Hans" dirty="0"/>
              <a:t>resource</a:t>
            </a:r>
            <a:endParaRPr kumimoji="1" lang="zh-CN" altLang="en-US" dirty="0"/>
          </a:p>
        </p:txBody>
      </p:sp>
      <p:sp>
        <p:nvSpPr>
          <p:cNvPr id="11" name="云形标注 10">
            <a:extLst>
              <a:ext uri="{FF2B5EF4-FFF2-40B4-BE49-F238E27FC236}">
                <a16:creationId xmlns:a16="http://schemas.microsoft.com/office/drawing/2014/main" id="{BE945240-5DD8-1A45-A474-224D33943672}"/>
              </a:ext>
            </a:extLst>
          </p:cNvPr>
          <p:cNvSpPr/>
          <p:nvPr/>
        </p:nvSpPr>
        <p:spPr>
          <a:xfrm rot="288844">
            <a:off x="7599106" y="1121912"/>
            <a:ext cx="3807185" cy="56824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Hans" dirty="0"/>
              <a:t>Declare</a:t>
            </a:r>
            <a:r>
              <a:rPr kumimoji="1" lang="zh-Hans" altLang="en-US" dirty="0"/>
              <a:t> </a:t>
            </a:r>
            <a:r>
              <a:rPr kumimoji="1" lang="en-US" altLang="zh-Hans" dirty="0"/>
              <a:t>new</a:t>
            </a:r>
            <a:r>
              <a:rPr kumimoji="1" lang="zh-Hans" altLang="en-US" dirty="0"/>
              <a:t> </a:t>
            </a:r>
            <a:r>
              <a:rPr kumimoji="1" lang="en-US" altLang="zh-Hans" dirty="0"/>
              <a:t>list</a:t>
            </a:r>
            <a:r>
              <a:rPr kumimoji="1" lang="zh-Hans" altLang="en-US" dirty="0"/>
              <a:t> </a:t>
            </a:r>
            <a:r>
              <a:rPr kumimoji="1" lang="en-US" altLang="zh-Hans" dirty="0"/>
              <a:t>input</a:t>
            </a:r>
            <a:endParaRPr kumimoji="1" lang="zh-CN" altLang="en-US" dirty="0"/>
          </a:p>
        </p:txBody>
      </p:sp>
      <p:sp>
        <p:nvSpPr>
          <p:cNvPr id="12" name="云形标注 11">
            <a:extLst>
              <a:ext uri="{FF2B5EF4-FFF2-40B4-BE49-F238E27FC236}">
                <a16:creationId xmlns:a16="http://schemas.microsoft.com/office/drawing/2014/main" id="{3DA18522-E465-5048-9EDE-48F6412717AE}"/>
              </a:ext>
            </a:extLst>
          </p:cNvPr>
          <p:cNvSpPr/>
          <p:nvPr/>
        </p:nvSpPr>
        <p:spPr>
          <a:xfrm rot="288844">
            <a:off x="7839521" y="4062098"/>
            <a:ext cx="3807185" cy="56824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Hans" dirty="0"/>
              <a:t>Get</a:t>
            </a:r>
            <a:r>
              <a:rPr kumimoji="1" lang="zh-Hans" altLang="en-US" dirty="0"/>
              <a:t> </a:t>
            </a:r>
            <a:r>
              <a:rPr kumimoji="1" lang="en-US" altLang="zh-Hans" dirty="0"/>
              <a:t>each</a:t>
            </a:r>
            <a:r>
              <a:rPr kumimoji="1" lang="zh-Hans" altLang="en-US" dirty="0"/>
              <a:t> </a:t>
            </a:r>
            <a:r>
              <a:rPr kumimoji="1" lang="en-US" altLang="zh-Hans" dirty="0"/>
              <a:t>property</a:t>
            </a:r>
            <a:endParaRPr kumimoji="1" lang="zh-CN" altLang="en-US" dirty="0"/>
          </a:p>
        </p:txBody>
      </p:sp>
    </p:spTree>
    <p:extLst>
      <p:ext uri="{BB962C8B-B14F-4D97-AF65-F5344CB8AC3E}">
        <p14:creationId xmlns:p14="http://schemas.microsoft.com/office/powerpoint/2010/main" val="2344922344"/>
      </p:ext>
    </p:extLst>
  </p:cSld>
  <p:clrMapOvr>
    <a:masterClrMapping/>
  </p:clrMapOvr>
  <p:transition>
    <p:wipe dir="r"/>
  </p:transition>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1277</TotalTime>
  <Words>801</Words>
  <Application>Microsoft Macintosh PowerPoint</Application>
  <PresentationFormat>宽屏</PresentationFormat>
  <Paragraphs>136</Paragraphs>
  <Slides>5</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5</vt:i4>
      </vt:variant>
    </vt:vector>
  </HeadingPairs>
  <TitlesOfParts>
    <vt:vector size="19" baseType="lpstr">
      <vt:lpstr>.AppleSystemUIFont</vt:lpstr>
      <vt:lpstr>DengXian</vt:lpstr>
      <vt:lpstr>DengXian Light</vt:lpstr>
      <vt:lpstr>微软雅黑</vt:lpstr>
      <vt:lpstr>Intel Clear Light</vt:lpstr>
      <vt:lpstr>ＭＳ Ｐゴシック</vt:lpstr>
      <vt:lpstr>Yu Gothic</vt:lpstr>
      <vt:lpstr>Yu Gothic Light</vt:lpstr>
      <vt:lpstr>Arial</vt:lpstr>
      <vt:lpstr>Calibri</vt:lpstr>
      <vt:lpstr>Geneva</vt:lpstr>
      <vt:lpstr>Wingdings</vt:lpstr>
      <vt:lpstr>onap</vt:lpstr>
      <vt:lpstr>Thank you</vt:lpstr>
      <vt:lpstr>Details of Targeted Service Template   &amp; SDC Enhancement</vt:lpstr>
      <vt:lpstr>Background</vt:lpstr>
      <vt:lpstr>SD-WAN Model</vt:lpstr>
      <vt:lpstr>PowerPoint 演示文稿</vt:lpstr>
      <vt:lpstr>TOSCA Service Template Sample</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Microsoft Office 用户</cp:lastModifiedBy>
  <cp:revision>88</cp:revision>
  <dcterms:created xsi:type="dcterms:W3CDTF">2019-03-14T06:44:57Z</dcterms:created>
  <dcterms:modified xsi:type="dcterms:W3CDTF">2019-03-19T10:43:06Z</dcterms:modified>
</cp:coreProperties>
</file>