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5"/>
    <p:sldMasterId id="2147483683" r:id="rId6"/>
    <p:sldMasterId id="2147483692" r:id="rId7"/>
    <p:sldMasterId id="2147483705" r:id="rId8"/>
  </p:sldMasterIdLst>
  <p:notesMasterIdLst>
    <p:notesMasterId r:id="rId25"/>
  </p:notesMasterIdLst>
  <p:handoutMasterIdLst>
    <p:handoutMasterId r:id="rId26"/>
  </p:handoutMasterIdLst>
  <p:sldIdLst>
    <p:sldId id="374" r:id="rId9"/>
    <p:sldId id="480" r:id="rId10"/>
    <p:sldId id="265" r:id="rId11"/>
    <p:sldId id="257" r:id="rId12"/>
    <p:sldId id="486" r:id="rId13"/>
    <p:sldId id="258" r:id="rId14"/>
    <p:sldId id="483" r:id="rId15"/>
    <p:sldId id="484" r:id="rId16"/>
    <p:sldId id="260" r:id="rId17"/>
    <p:sldId id="259" r:id="rId18"/>
    <p:sldId id="261" r:id="rId19"/>
    <p:sldId id="262" r:id="rId20"/>
    <p:sldId id="264" r:id="rId21"/>
    <p:sldId id="263" r:id="rId22"/>
    <p:sldId id="485" r:id="rId23"/>
    <p:sldId id="481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turo Martin de Nicolas -r3" initials="AMDN" lastIdx="1" clrIdx="0">
    <p:extLst>
      <p:ext uri="{19B8F6BF-5375-455C-9EA6-DF929625EA0E}">
        <p15:presenceInfo xmlns:p15="http://schemas.microsoft.com/office/powerpoint/2012/main" userId="Arturo Martin de Nicolas -r3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CC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48" d="100"/>
          <a:sy n="148" d="100"/>
        </p:scale>
        <p:origin x="43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81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AFC0E-039F-4247-A227-AE8F4735DD90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A38CC-45AF-4751-B786-5330DA7CC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396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D2DF81-4848-4EEF-B632-5C82791F0AA8}" type="datetimeFigureOut">
              <a:rPr lang="en-GB" smtClean="0"/>
              <a:t>18/01/2019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13504-08C5-4B51-A07E-12503015FA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497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>
            <a:extLst>
              <a:ext uri="{FF2B5EF4-FFF2-40B4-BE49-F238E27FC236}">
                <a16:creationId xmlns:a16="http://schemas.microsoft.com/office/drawing/2014/main" id="{372A564D-06A5-4EFE-B38B-6D6BE06ECA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81912"/>
            <a:ext cx="9144000" cy="1392706"/>
          </a:xfrm>
          <a:prstGeom prst="rect">
            <a:avLst/>
          </a:prstGeom>
        </p:spPr>
      </p:pic>
      <p:pic>
        <p:nvPicPr>
          <p:cNvPr id="3" name="תמונה 2" descr="תמונה שמכילה אובייקט&#10;&#10;תיאור שנוצר ברמת מהימנות גבוהה">
            <a:extLst>
              <a:ext uri="{FF2B5EF4-FFF2-40B4-BE49-F238E27FC236}">
                <a16:creationId xmlns:a16="http://schemas.microsoft.com/office/drawing/2014/main" id="{07CFF163-8B1C-47C8-BBE1-D23B5B2E5D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21" y="291752"/>
            <a:ext cx="5850611" cy="769226"/>
          </a:xfrm>
          <a:prstGeom prst="rect">
            <a:avLst/>
          </a:prstGeom>
        </p:spPr>
      </p:pic>
      <p:sp>
        <p:nvSpPr>
          <p:cNvPr id="125" name="מציין מיקום טקסט 46">
            <a:extLst>
              <a:ext uri="{FF2B5EF4-FFF2-40B4-BE49-F238E27FC236}">
                <a16:creationId xmlns:a16="http://schemas.microsoft.com/office/drawing/2014/main" id="{5FD01500-B874-4ED1-BA77-137138AC71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85487" y="4459163"/>
            <a:ext cx="1528435" cy="27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15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9" name="כותרת 1">
            <a:extLst>
              <a:ext uri="{FF2B5EF4-FFF2-40B4-BE49-F238E27FC236}">
                <a16:creationId xmlns:a16="http://schemas.microsoft.com/office/drawing/2014/main" id="{E40A6F19-AB55-4BB2-90A9-1D0AFF238E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163" y="2210546"/>
            <a:ext cx="8249081" cy="998190"/>
          </a:xfrm>
        </p:spPr>
        <p:txBody>
          <a:bodyPr>
            <a:noAutofit/>
          </a:bodyPr>
          <a:lstStyle>
            <a:lvl1pPr algn="ctr">
              <a:lnSpc>
                <a:spcPts val="3300"/>
              </a:lnSpc>
              <a:defRPr sz="36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8" name="מציין מיקום טקסט 46">
            <a:extLst>
              <a:ext uri="{FF2B5EF4-FFF2-40B4-BE49-F238E27FC236}">
                <a16:creationId xmlns:a16="http://schemas.microsoft.com/office/drawing/2014/main" id="{723708AD-1A8C-4C3F-BD80-D41BBAFFB04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66443" y="3803442"/>
            <a:ext cx="2160000" cy="244262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15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444CF9-36DD-4075-BEFB-C959185E6308}"/>
              </a:ext>
            </a:extLst>
          </p:cNvPr>
          <p:cNvSpPr txBox="1"/>
          <p:nvPr userDrawn="1"/>
        </p:nvSpPr>
        <p:spPr>
          <a:xfrm>
            <a:off x="1531477" y="3812247"/>
            <a:ext cx="12349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4A8D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E566ED-C85F-4471-BBF7-A8D5741A95D3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41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457319" y="855609"/>
            <a:ext cx="675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57320" y="206026"/>
            <a:ext cx="6750000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457319" y="1200428"/>
            <a:ext cx="6750000" cy="351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B15B2BD-39A7-4F11-A0F9-A8EBC07F4ED4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44E42D40-548C-4F03-B969-9E06A979BE34}"/>
              </a:ext>
            </a:extLst>
          </p:cNvPr>
          <p:cNvSpPr txBox="1">
            <a:spLocks/>
          </p:cNvSpPr>
          <p:nvPr userDrawn="1"/>
        </p:nvSpPr>
        <p:spPr>
          <a:xfrm>
            <a:off x="8404119" y="4790829"/>
            <a:ext cx="472420" cy="273844"/>
          </a:xfrm>
          <a:prstGeom prst="rect">
            <a:avLst/>
          </a:prstGeom>
        </p:spPr>
        <p:txBody>
          <a:bodyPr vert="horz" lIns="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C81157-9992-4BD3-B8A9-14B1E588205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7A22057F-76AC-44E4-B9AA-1D791EFB56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91747"/>
            <a:ext cx="3086100" cy="273844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05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 defTabSz="685800"/>
            <a:r>
              <a:rPr lang="en-US">
                <a:solidFill>
                  <a:srgbClr val="A0CBED"/>
                </a:solidFill>
              </a:rPr>
              <a:t>ADD SECTION NAME</a:t>
            </a:r>
            <a:endParaRPr lang="en-US" dirty="0">
              <a:solidFill>
                <a:srgbClr val="A0CB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36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93418" y="2571750"/>
            <a:ext cx="2700000" cy="2008523"/>
          </a:xfrm>
        </p:spPr>
        <p:txBody>
          <a:bodyPr anchor="t">
            <a:noAutofit/>
          </a:bodyPr>
          <a:lstStyle>
            <a:lvl1pPr algn="ctr">
              <a:lnSpc>
                <a:spcPts val="3600"/>
              </a:lnSpc>
              <a:defRPr sz="36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D1CA5A-67E0-445C-8ED9-1D97C8DEDCAC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89858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3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457319" y="855609"/>
            <a:ext cx="675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57320" y="206026"/>
            <a:ext cx="6750000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457319" y="1200428"/>
            <a:ext cx="6750000" cy="351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1FBECD-340B-4FAB-BA12-88175B94A2C1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4EF2ADB-9A89-40BC-BC15-3C01C6088479}"/>
              </a:ext>
            </a:extLst>
          </p:cNvPr>
          <p:cNvSpPr txBox="1">
            <a:spLocks/>
          </p:cNvSpPr>
          <p:nvPr userDrawn="1"/>
        </p:nvSpPr>
        <p:spPr>
          <a:xfrm>
            <a:off x="8404119" y="4790829"/>
            <a:ext cx="472420" cy="273844"/>
          </a:xfrm>
          <a:prstGeom prst="rect">
            <a:avLst/>
          </a:prstGeom>
        </p:spPr>
        <p:txBody>
          <a:bodyPr vert="horz" lIns="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C81157-9992-4BD3-B8A9-14B1E588205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66328A3E-8DC6-4636-8C6E-B3C5689085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91747"/>
            <a:ext cx="3086100" cy="273844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05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 defTabSz="685800"/>
            <a:r>
              <a:rPr lang="en-US">
                <a:solidFill>
                  <a:srgbClr val="A0CBED"/>
                </a:solidFill>
              </a:rPr>
              <a:t>ADD SECTION NAME</a:t>
            </a:r>
            <a:endParaRPr lang="en-US" dirty="0">
              <a:solidFill>
                <a:srgbClr val="A0CB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050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93418" y="2571750"/>
            <a:ext cx="2700000" cy="2008523"/>
          </a:xfrm>
        </p:spPr>
        <p:txBody>
          <a:bodyPr anchor="t">
            <a:noAutofit/>
          </a:bodyPr>
          <a:lstStyle>
            <a:lvl1pPr algn="ctr">
              <a:lnSpc>
                <a:spcPts val="3600"/>
              </a:lnSpc>
              <a:defRPr sz="36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B6A789-9E81-499C-A423-9BF9017CA763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06828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4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457319" y="855609"/>
            <a:ext cx="675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57320" y="206026"/>
            <a:ext cx="6750000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457319" y="1200428"/>
            <a:ext cx="6750000" cy="351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888615-4A21-4FA2-A689-8FB7634D6320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221EA363-98E5-455B-8A3E-B673A250ECE9}"/>
              </a:ext>
            </a:extLst>
          </p:cNvPr>
          <p:cNvSpPr txBox="1">
            <a:spLocks/>
          </p:cNvSpPr>
          <p:nvPr userDrawn="1"/>
        </p:nvSpPr>
        <p:spPr>
          <a:xfrm>
            <a:off x="8404119" y="4790829"/>
            <a:ext cx="472420" cy="273844"/>
          </a:xfrm>
          <a:prstGeom prst="rect">
            <a:avLst/>
          </a:prstGeom>
        </p:spPr>
        <p:txBody>
          <a:bodyPr vert="horz" lIns="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C81157-9992-4BD3-B8A9-14B1E588205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457BE4E2-78CC-4194-AE65-FB8C0C6AF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91747"/>
            <a:ext cx="3086100" cy="273844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05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 defTabSz="685800"/>
            <a:r>
              <a:rPr lang="en-US">
                <a:solidFill>
                  <a:srgbClr val="A0CBED"/>
                </a:solidFill>
              </a:rPr>
              <a:t>ADD SECTION NAME</a:t>
            </a:r>
            <a:endParaRPr lang="en-US" dirty="0">
              <a:solidFill>
                <a:srgbClr val="A0CB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922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93418" y="2571750"/>
            <a:ext cx="2700000" cy="2008523"/>
          </a:xfrm>
        </p:spPr>
        <p:txBody>
          <a:bodyPr anchor="t">
            <a:noAutofit/>
          </a:bodyPr>
          <a:lstStyle>
            <a:lvl1pPr algn="ctr">
              <a:lnSpc>
                <a:spcPts val="3600"/>
              </a:lnSpc>
              <a:defRPr sz="36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EF83C6-9764-4440-8BD6-C4073E91D316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080955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457319" y="855609"/>
            <a:ext cx="675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57320" y="206026"/>
            <a:ext cx="6750000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457319" y="1200428"/>
            <a:ext cx="6750000" cy="351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76EC95-DA8E-4E8D-AC58-BCC198B18C8A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D92B2546-3267-4D3A-95E9-94EEDE110FA2}"/>
              </a:ext>
            </a:extLst>
          </p:cNvPr>
          <p:cNvSpPr txBox="1">
            <a:spLocks/>
          </p:cNvSpPr>
          <p:nvPr userDrawn="1"/>
        </p:nvSpPr>
        <p:spPr>
          <a:xfrm>
            <a:off x="8404119" y="4790829"/>
            <a:ext cx="472420" cy="273844"/>
          </a:xfrm>
          <a:prstGeom prst="rect">
            <a:avLst/>
          </a:prstGeom>
        </p:spPr>
        <p:txBody>
          <a:bodyPr vert="horz" lIns="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C81157-9992-4BD3-B8A9-14B1E588205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B7E10E1B-DAB7-413C-A350-69588FF4C1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91747"/>
            <a:ext cx="3086100" cy="273844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05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 defTabSz="685800"/>
            <a:r>
              <a:rPr lang="en-US">
                <a:solidFill>
                  <a:srgbClr val="A0CBED"/>
                </a:solidFill>
              </a:rPr>
              <a:t>ADD SECTION NAME</a:t>
            </a:r>
            <a:endParaRPr lang="en-US" dirty="0">
              <a:solidFill>
                <a:srgbClr val="A0CB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760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900000"/>
            <a:ext cx="8308800" cy="1980000"/>
          </a:xfrm>
        </p:spPr>
        <p:txBody>
          <a:bodyPr/>
          <a:lstStyle>
            <a:lvl1pPr marL="0" indent="0">
              <a:buNone/>
              <a:defRPr sz="660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</a:lstStyle>
          <a:p>
            <a:pPr eaLnBrk="1" hangingPunct="1"/>
            <a:r>
              <a:rPr lang="en-US" dirty="0">
                <a:ea typeface="ヒラギノ角ゴ Pro W3"/>
                <a:cs typeface="ヒラギノ角ゴ Pro W3"/>
              </a:rPr>
              <a:t>Main headline in</a:t>
            </a:r>
            <a:br>
              <a:rPr lang="en-US" dirty="0">
                <a:ea typeface="ヒラギノ角ゴ Pro W3"/>
                <a:cs typeface="ヒラギノ角ゴ Pro W3"/>
              </a:rPr>
            </a:br>
            <a:r>
              <a:rPr lang="en-US" dirty="0">
                <a:ea typeface="ヒラギノ角ゴ Pro W3"/>
                <a:cs typeface="ヒラギノ角ゴ Pro W3"/>
              </a:rPr>
              <a:t>lower case here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417600" y="3059999"/>
            <a:ext cx="8308800" cy="1576800"/>
          </a:xfrm>
        </p:spPr>
        <p:txBody>
          <a:bodyPr/>
          <a:lstStyle>
            <a:lvl1pPr marL="0" indent="0">
              <a:buNone/>
              <a:defRPr sz="1800"/>
            </a:lvl1pPr>
            <a:lvl2pPr marL="230400" indent="-228600">
              <a:buFont typeface="Arial" panose="020B0604020202020204" pitchFamily="34" charset="0"/>
              <a:buChar char="•"/>
              <a:defRPr sz="1800"/>
            </a:lvl2pPr>
          </a:lstStyle>
          <a:p>
            <a:pPr lvl="0"/>
            <a:r>
              <a:rPr lang="en-US" dirty="0"/>
              <a:t>Supporting headline in sentence case here </a:t>
            </a:r>
          </a:p>
          <a:p>
            <a:pPr lvl="1"/>
            <a:r>
              <a:rPr lang="en-US" dirty="0"/>
              <a:t>Author/Presenter</a:t>
            </a:r>
          </a:p>
          <a:p>
            <a:pPr lvl="1"/>
            <a:r>
              <a:rPr lang="en-US" dirty="0"/>
              <a:t>DD-MM-YYYY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280580"/>
            <a:ext cx="1080000" cy="175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071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33903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67790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קבוצה 18">
            <a:extLst>
              <a:ext uri="{FF2B5EF4-FFF2-40B4-BE49-F238E27FC236}">
                <a16:creationId xmlns:a16="http://schemas.microsoft.com/office/drawing/2014/main" id="{630DADC7-25AE-4B73-A1DD-1C0132BB56CA}"/>
              </a:ext>
            </a:extLst>
          </p:cNvPr>
          <p:cNvGrpSpPr/>
          <p:nvPr userDrawn="1"/>
        </p:nvGrpSpPr>
        <p:grpSpPr>
          <a:xfrm>
            <a:off x="1465426" y="0"/>
            <a:ext cx="5750788" cy="5143501"/>
            <a:chOff x="2731193" y="0"/>
            <a:chExt cx="7667717" cy="6858001"/>
          </a:xfrm>
        </p:grpSpPr>
        <p:sp>
          <p:nvSpPr>
            <p:cNvPr id="20" name="צורה חופשית: צורה 19">
              <a:extLst>
                <a:ext uri="{FF2B5EF4-FFF2-40B4-BE49-F238E27FC236}">
                  <a16:creationId xmlns:a16="http://schemas.microsoft.com/office/drawing/2014/main" id="{17DF4961-DCED-4D2E-A58B-A63307BFE713}"/>
                </a:ext>
              </a:extLst>
            </p:cNvPr>
            <p:cNvSpPr/>
            <p:nvPr userDrawn="1"/>
          </p:nvSpPr>
          <p:spPr>
            <a:xfrm>
              <a:off x="4777558" y="0"/>
              <a:ext cx="4389250" cy="6858000"/>
            </a:xfrm>
            <a:custGeom>
              <a:avLst/>
              <a:gdLst>
                <a:gd name="connsiteX0" fmla="*/ 2039448 w 4389250"/>
                <a:gd name="connsiteY0" fmla="*/ 0 h 6858000"/>
                <a:gd name="connsiteX1" fmla="*/ 2783030 w 4389250"/>
                <a:gd name="connsiteY1" fmla="*/ 0 h 6858000"/>
                <a:gd name="connsiteX2" fmla="*/ 2854818 w 4389250"/>
                <a:gd name="connsiteY2" fmla="*/ 53222 h 6858000"/>
                <a:gd name="connsiteX3" fmla="*/ 4388762 w 4389250"/>
                <a:gd name="connsiteY3" fmla="*/ 2923229 h 6858000"/>
                <a:gd name="connsiteX4" fmla="*/ 692952 w 4389250"/>
                <a:gd name="connsiteY4" fmla="*/ 6796091 h 6858000"/>
                <a:gd name="connsiteX5" fmla="*/ 498457 w 4389250"/>
                <a:gd name="connsiteY5" fmla="*/ 6858000 h 6858000"/>
                <a:gd name="connsiteX6" fmla="*/ 0 w 4389250"/>
                <a:gd name="connsiteY6" fmla="*/ 6858000 h 6858000"/>
                <a:gd name="connsiteX7" fmla="*/ 163544 w 4389250"/>
                <a:gd name="connsiteY7" fmla="*/ 6793240 h 6858000"/>
                <a:gd name="connsiteX8" fmla="*/ 3648163 w 4389250"/>
                <a:gd name="connsiteY8" fmla="*/ 2892256 h 6858000"/>
                <a:gd name="connsiteX9" fmla="*/ 2055949 w 4389250"/>
                <a:gd name="connsiteY9" fmla="*/ 12634 h 6858000"/>
                <a:gd name="connsiteX10" fmla="*/ 2039448 w 4389250"/>
                <a:gd name="connsiteY10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9250" h="6858000">
                  <a:moveTo>
                    <a:pt x="2039448" y="0"/>
                  </a:moveTo>
                  <a:lnTo>
                    <a:pt x="2783030" y="0"/>
                  </a:lnTo>
                  <a:lnTo>
                    <a:pt x="2854818" y="53222"/>
                  </a:lnTo>
                  <a:cubicBezTo>
                    <a:pt x="3715038" y="727088"/>
                    <a:pt x="4367479" y="1656240"/>
                    <a:pt x="4388762" y="2923229"/>
                  </a:cubicBezTo>
                  <a:cubicBezTo>
                    <a:pt x="4425645" y="5114604"/>
                    <a:pt x="2365114" y="6242376"/>
                    <a:pt x="692952" y="6796091"/>
                  </a:cubicBezTo>
                  <a:lnTo>
                    <a:pt x="498457" y="6858000"/>
                  </a:lnTo>
                  <a:lnTo>
                    <a:pt x="0" y="6858000"/>
                  </a:lnTo>
                  <a:lnTo>
                    <a:pt x="163544" y="6793240"/>
                  </a:lnTo>
                  <a:cubicBezTo>
                    <a:pt x="1669864" y="6179291"/>
                    <a:pt x="3711092" y="4949986"/>
                    <a:pt x="3648163" y="2892256"/>
                  </a:cubicBezTo>
                  <a:cubicBezTo>
                    <a:pt x="3610657" y="1644998"/>
                    <a:pt x="2917462" y="702965"/>
                    <a:pt x="2055949" y="12634"/>
                  </a:cubicBezTo>
                  <a:lnTo>
                    <a:pt x="2039448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 dirty="0" err="1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צורה חופשית: צורה 20">
              <a:extLst>
                <a:ext uri="{FF2B5EF4-FFF2-40B4-BE49-F238E27FC236}">
                  <a16:creationId xmlns:a16="http://schemas.microsoft.com/office/drawing/2014/main" id="{9F261F25-391E-4495-9F8C-317D9B8B74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31193" y="2"/>
              <a:ext cx="4206981" cy="6857999"/>
            </a:xfrm>
            <a:custGeom>
              <a:avLst/>
              <a:gdLst>
                <a:gd name="connsiteX0" fmla="*/ 2134482 w 4206981"/>
                <a:gd name="connsiteY0" fmla="*/ 0 h 6857999"/>
                <a:gd name="connsiteX1" fmla="*/ 2565507 w 4206981"/>
                <a:gd name="connsiteY1" fmla="*/ 0 h 6857999"/>
                <a:gd name="connsiteX2" fmla="*/ 2607190 w 4206981"/>
                <a:gd name="connsiteY2" fmla="*/ 29852 h 6857999"/>
                <a:gd name="connsiteX3" fmla="*/ 4206859 w 4206981"/>
                <a:gd name="connsiteY3" fmla="*/ 2889873 h 6857999"/>
                <a:gd name="connsiteX4" fmla="*/ 364395 w 4206981"/>
                <a:gd name="connsiteY4" fmla="*/ 6830388 h 6857999"/>
                <a:gd name="connsiteX5" fmla="*/ 280110 w 4206981"/>
                <a:gd name="connsiteY5" fmla="*/ 6857999 h 6857999"/>
                <a:gd name="connsiteX6" fmla="*/ 0 w 4206981"/>
                <a:gd name="connsiteY6" fmla="*/ 6857999 h 6857999"/>
                <a:gd name="connsiteX7" fmla="*/ 67164 w 4206981"/>
                <a:gd name="connsiteY7" fmla="*/ 6831728 h 6857999"/>
                <a:gd name="connsiteX8" fmla="*/ 3516140 w 4206981"/>
                <a:gd name="connsiteY8" fmla="*/ 2908934 h 6857999"/>
                <a:gd name="connsiteX9" fmla="*/ 2319762 w 4206981"/>
                <a:gd name="connsiteY9" fmla="*/ 163793 h 6857999"/>
                <a:gd name="connsiteX10" fmla="*/ 2134482 w 4206981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06981" h="6857999">
                  <a:moveTo>
                    <a:pt x="2134482" y="0"/>
                  </a:moveTo>
                  <a:lnTo>
                    <a:pt x="2565507" y="0"/>
                  </a:lnTo>
                  <a:lnTo>
                    <a:pt x="2607190" y="29852"/>
                  </a:lnTo>
                  <a:cubicBezTo>
                    <a:pt x="3525928" y="721020"/>
                    <a:pt x="4217577" y="1658697"/>
                    <a:pt x="4206859" y="2889873"/>
                  </a:cubicBezTo>
                  <a:cubicBezTo>
                    <a:pt x="4186902" y="5047419"/>
                    <a:pt x="2074272" y="6248861"/>
                    <a:pt x="364395" y="6830388"/>
                  </a:cubicBezTo>
                  <a:lnTo>
                    <a:pt x="280110" y="6857999"/>
                  </a:lnTo>
                  <a:lnTo>
                    <a:pt x="0" y="6857999"/>
                  </a:lnTo>
                  <a:lnTo>
                    <a:pt x="67164" y="6831728"/>
                  </a:lnTo>
                  <a:cubicBezTo>
                    <a:pt x="1611971" y="6205232"/>
                    <a:pt x="3504906" y="4917315"/>
                    <a:pt x="3516140" y="2908934"/>
                  </a:cubicBezTo>
                  <a:cubicBezTo>
                    <a:pt x="3522095" y="1708731"/>
                    <a:pt x="3017034" y="819374"/>
                    <a:pt x="2319762" y="163793"/>
                  </a:cubicBezTo>
                  <a:lnTo>
                    <a:pt x="2134482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צורה חופשית: צורה 21">
              <a:extLst>
                <a:ext uri="{FF2B5EF4-FFF2-40B4-BE49-F238E27FC236}">
                  <a16:creationId xmlns:a16="http://schemas.microsoft.com/office/drawing/2014/main" id="{703373F4-4545-463C-90D2-59838D9126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5728" y="1"/>
              <a:ext cx="4093156" cy="6857999"/>
            </a:xfrm>
            <a:custGeom>
              <a:avLst/>
              <a:gdLst>
                <a:gd name="connsiteX0" fmla="*/ 1916065 w 4093156"/>
                <a:gd name="connsiteY0" fmla="*/ 0 h 6857999"/>
                <a:gd name="connsiteX1" fmla="*/ 2481932 w 4093156"/>
                <a:gd name="connsiteY1" fmla="*/ 0 h 6857999"/>
                <a:gd name="connsiteX2" fmla="*/ 2637513 w 4093156"/>
                <a:gd name="connsiteY2" fmla="*/ 119981 h 6857999"/>
                <a:gd name="connsiteX3" fmla="*/ 4093021 w 4093156"/>
                <a:gd name="connsiteY3" fmla="*/ 2889873 h 6857999"/>
                <a:gd name="connsiteX4" fmla="*/ 424957 w 4093156"/>
                <a:gd name="connsiteY4" fmla="*/ 6820408 h 6857999"/>
                <a:gd name="connsiteX5" fmla="*/ 312696 w 4093156"/>
                <a:gd name="connsiteY5" fmla="*/ 6857999 h 6857999"/>
                <a:gd name="connsiteX6" fmla="*/ 0 w 4093156"/>
                <a:gd name="connsiteY6" fmla="*/ 6857999 h 6857999"/>
                <a:gd name="connsiteX7" fmla="*/ 37473 w 4093156"/>
                <a:gd name="connsiteY7" fmla="*/ 6843451 h 6857999"/>
                <a:gd name="connsiteX8" fmla="*/ 3414182 w 4093156"/>
                <a:gd name="connsiteY8" fmla="*/ 2923229 h 6857999"/>
                <a:gd name="connsiteX9" fmla="*/ 1931972 w 4093156"/>
                <a:gd name="connsiteY9" fmla="*/ 12867 h 6857999"/>
                <a:gd name="connsiteX10" fmla="*/ 1916065 w 4093156"/>
                <a:gd name="connsiteY10" fmla="*/ 0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93156" h="6857999">
                  <a:moveTo>
                    <a:pt x="1916065" y="0"/>
                  </a:moveTo>
                  <a:lnTo>
                    <a:pt x="2481932" y="0"/>
                  </a:lnTo>
                  <a:lnTo>
                    <a:pt x="2637513" y="119981"/>
                  </a:lnTo>
                  <a:cubicBezTo>
                    <a:pt x="3461823" y="790118"/>
                    <a:pt x="4082377" y="1693319"/>
                    <a:pt x="4093021" y="2889873"/>
                  </a:cubicBezTo>
                  <a:cubicBezTo>
                    <a:pt x="4112374" y="5087764"/>
                    <a:pt x="2050364" y="6254462"/>
                    <a:pt x="424957" y="6820408"/>
                  </a:cubicBezTo>
                  <a:lnTo>
                    <a:pt x="312696" y="6857999"/>
                  </a:lnTo>
                  <a:lnTo>
                    <a:pt x="0" y="6857999"/>
                  </a:lnTo>
                  <a:lnTo>
                    <a:pt x="37473" y="6843451"/>
                  </a:lnTo>
                  <a:cubicBezTo>
                    <a:pt x="1492772" y="6258553"/>
                    <a:pt x="3443881" y="5043389"/>
                    <a:pt x="3414182" y="2923229"/>
                  </a:cubicBezTo>
                  <a:cubicBezTo>
                    <a:pt x="3397211" y="1658102"/>
                    <a:pt x="2750863" y="707246"/>
                    <a:pt x="1931972" y="12867"/>
                  </a:cubicBezTo>
                  <a:lnTo>
                    <a:pt x="1916065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צורה חופשית: צורה 22">
              <a:extLst>
                <a:ext uri="{FF2B5EF4-FFF2-40B4-BE49-F238E27FC236}">
                  <a16:creationId xmlns:a16="http://schemas.microsoft.com/office/drawing/2014/main" id="{590407C2-26F7-45D5-BE31-B110BBC5207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973203" y="1"/>
              <a:ext cx="2425707" cy="2659585"/>
            </a:xfrm>
            <a:custGeom>
              <a:avLst/>
              <a:gdLst>
                <a:gd name="connsiteX0" fmla="*/ 0 w 2425707"/>
                <a:gd name="connsiteY0" fmla="*/ 0 h 2659585"/>
                <a:gd name="connsiteX1" fmla="*/ 544789 w 2425707"/>
                <a:gd name="connsiteY1" fmla="*/ 0 h 2659585"/>
                <a:gd name="connsiteX2" fmla="*/ 617562 w 2425707"/>
                <a:gd name="connsiteY2" fmla="*/ 48632 h 2659585"/>
                <a:gd name="connsiteX3" fmla="*/ 2425707 w 2425707"/>
                <a:gd name="connsiteY3" fmla="*/ 2659585 h 2659585"/>
                <a:gd name="connsiteX4" fmla="*/ 1558654 w 2425707"/>
                <a:gd name="connsiteY4" fmla="*/ 2659585 h 2659585"/>
                <a:gd name="connsiteX5" fmla="*/ 140026 w 2425707"/>
                <a:gd name="connsiteY5" fmla="*/ 105783 h 2659585"/>
                <a:gd name="connsiteX6" fmla="*/ 0 w 2425707"/>
                <a:gd name="connsiteY6" fmla="*/ 0 h 2659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5707" h="2659585">
                  <a:moveTo>
                    <a:pt x="0" y="0"/>
                  </a:moveTo>
                  <a:lnTo>
                    <a:pt x="544789" y="0"/>
                  </a:lnTo>
                  <a:lnTo>
                    <a:pt x="617562" y="48632"/>
                  </a:lnTo>
                  <a:cubicBezTo>
                    <a:pt x="1525571" y="684578"/>
                    <a:pt x="2263581" y="1537343"/>
                    <a:pt x="2425707" y="2659585"/>
                  </a:cubicBezTo>
                  <a:lnTo>
                    <a:pt x="1558654" y="2659585"/>
                  </a:lnTo>
                  <a:cubicBezTo>
                    <a:pt x="1555379" y="1581578"/>
                    <a:pt x="942724" y="742636"/>
                    <a:pt x="140026" y="10578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F0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C889F92E-54E5-4148-B838-023E4ACC68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22" y="291753"/>
            <a:ext cx="2560542" cy="1050554"/>
          </a:xfrm>
          <a:prstGeom prst="rect">
            <a:avLst/>
          </a:prstGeom>
        </p:spPr>
      </p:pic>
      <p:sp>
        <p:nvSpPr>
          <p:cNvPr id="26" name="מציין מיקום טקסט 46">
            <a:extLst>
              <a:ext uri="{FF2B5EF4-FFF2-40B4-BE49-F238E27FC236}">
                <a16:creationId xmlns:a16="http://schemas.microsoft.com/office/drawing/2014/main" id="{E8764290-FB38-42DB-A451-B6028A7F4A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85487" y="4459163"/>
            <a:ext cx="1528435" cy="270000"/>
          </a:xfrm>
        </p:spPr>
        <p:txBody>
          <a:bodyPr>
            <a:noAutofit/>
          </a:bodyPr>
          <a:lstStyle>
            <a:lvl1pPr algn="ctr">
              <a:spcBef>
                <a:spcPts val="0"/>
              </a:spcBef>
              <a:defRPr sz="15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כותרת 1">
            <a:extLst>
              <a:ext uri="{FF2B5EF4-FFF2-40B4-BE49-F238E27FC236}">
                <a16:creationId xmlns:a16="http://schemas.microsoft.com/office/drawing/2014/main" id="{9ABE937E-880A-485B-B24C-45CBD5961E9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163" y="2210546"/>
            <a:ext cx="8249081" cy="998190"/>
          </a:xfrm>
        </p:spPr>
        <p:txBody>
          <a:bodyPr>
            <a:noAutofit/>
          </a:bodyPr>
          <a:lstStyle>
            <a:lvl1pPr algn="ctr">
              <a:lnSpc>
                <a:spcPts val="3300"/>
              </a:lnSpc>
              <a:defRPr sz="3600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1" name="מציין מיקום טקסט 46">
            <a:extLst>
              <a:ext uri="{FF2B5EF4-FFF2-40B4-BE49-F238E27FC236}">
                <a16:creationId xmlns:a16="http://schemas.microsoft.com/office/drawing/2014/main" id="{DBBED7A2-FE66-4BAE-B1DF-AE0297E5DF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66443" y="3803442"/>
            <a:ext cx="2160000" cy="244262"/>
          </a:xfrm>
        </p:spPr>
        <p:txBody>
          <a:bodyPr vert="horz" lIns="108878" tIns="54439" rIns="108878" bIns="54439" rtlCol="0">
            <a:noAutofit/>
          </a:bodyPr>
          <a:lstStyle>
            <a:lvl1pPr>
              <a:defRPr lang="en-US" sz="15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Name</a:t>
            </a:r>
          </a:p>
        </p:txBody>
      </p:sp>
      <p:sp>
        <p:nvSpPr>
          <p:cNvPr id="32" name="מציין מיקום טקסט 46">
            <a:extLst>
              <a:ext uri="{FF2B5EF4-FFF2-40B4-BE49-F238E27FC236}">
                <a16:creationId xmlns:a16="http://schemas.microsoft.com/office/drawing/2014/main" id="{04D61B56-6656-4B35-905A-D7A6DE36E9E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417207" y="3803442"/>
            <a:ext cx="2160000" cy="244262"/>
          </a:xfrm>
        </p:spPr>
        <p:txBody>
          <a:bodyPr vert="horz" lIns="108878" tIns="54439" rIns="108878" bIns="54439" rtlCol="0">
            <a:noAutofit/>
          </a:bodyPr>
          <a:lstStyle>
            <a:lvl1pPr rtl="0">
              <a:defRPr lang="en-US" sz="1500" b="1" dirty="0">
                <a:solidFill>
                  <a:schemeClr val="accent1"/>
                </a:solidFill>
                <a:latin typeface="+mn-lt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Text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CA7211-2781-4CC7-A862-D01C14DA3256}"/>
              </a:ext>
            </a:extLst>
          </p:cNvPr>
          <p:cNvSpPr txBox="1"/>
          <p:nvPr userDrawn="1"/>
        </p:nvSpPr>
        <p:spPr>
          <a:xfrm>
            <a:off x="1531477" y="3812247"/>
            <a:ext cx="12349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4A8D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Presented by: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239F56A-2FC9-4842-8E82-805A8A15B5D4}"/>
              </a:ext>
            </a:extLst>
          </p:cNvPr>
          <p:cNvSpPr txBox="1"/>
          <p:nvPr userDrawn="1"/>
        </p:nvSpPr>
        <p:spPr>
          <a:xfrm>
            <a:off x="4943964" y="3812247"/>
            <a:ext cx="5110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4A8D"/>
                </a:solidFill>
                <a:effectLst/>
                <a:uLnTx/>
                <a:uFillTx/>
                <a:latin typeface="Calibri" panose="020F0502020204030204"/>
                <a:ea typeface="+mn-ea"/>
                <a:cs typeface="Tahoma" panose="020B0604030504040204" pitchFamily="34" charset="0"/>
              </a:rPr>
              <a:t>For: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25BB3E-08E5-45D6-B257-2910811173C9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362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0833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418118" y="1080000"/>
            <a:ext cx="83088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1"/>
                </a:solidFill>
              </a:defRPr>
            </a:lvl1pPr>
            <a:lvl2pPr marL="460800">
              <a:defRPr sz="1400"/>
            </a:lvl2pPr>
            <a:lvl3pPr marL="691200" indent="-230400">
              <a:defRPr sz="1200"/>
            </a:lvl3pPr>
            <a:lvl4pPr marL="921600">
              <a:defRPr sz="1000"/>
            </a:lvl4pPr>
            <a:lvl5pPr marL="1152000">
              <a:defRPr sz="8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18120" y="279249"/>
            <a:ext cx="8308800" cy="309600"/>
          </a:xfrm>
        </p:spPr>
        <p:txBody>
          <a:bodyPr/>
          <a:lstStyle>
            <a:lvl1pPr>
              <a:defRPr sz="2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headline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00" y="4806239"/>
            <a:ext cx="690379" cy="112048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671826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7599" y="280799"/>
            <a:ext cx="8359200" cy="4359600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4400" baseline="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00" y="4806239"/>
            <a:ext cx="690379" cy="11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6481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00" y="4806239"/>
            <a:ext cx="690379" cy="11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619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kia Blue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302" y="2430463"/>
            <a:ext cx="1741074" cy="28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2626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530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17598" y="1080000"/>
            <a:ext cx="83088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8116354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417598" y="771550"/>
            <a:ext cx="8308800" cy="3868850"/>
          </a:xfrm>
          <a:prstGeom prst="rect">
            <a:avLst/>
          </a:prstGeom>
        </p:spPr>
        <p:txBody>
          <a:bodyPr lIns="0" tIns="0" rIns="0" bIns="0"/>
          <a:lstStyle>
            <a:lvl1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 sz="1400" baseline="0">
                <a:solidFill>
                  <a:schemeClr val="tx2"/>
                </a:solidFill>
              </a:defRPr>
            </a:lvl1pPr>
            <a:lvl2pPr marL="515938" indent="-285750">
              <a:buFont typeface="Arial" panose="020B0604020202020204" pitchFamily="34" charset="0"/>
              <a:buChar char="•"/>
              <a:defRPr sz="1400"/>
            </a:lvl2pPr>
            <a:lvl3pPr marL="744538" indent="-285750">
              <a:buFont typeface="Arial" panose="020B0604020202020204" pitchFamily="34" charset="0"/>
              <a:buChar char="•"/>
              <a:defRPr sz="1400"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  <a:p>
            <a:pPr lvl="2"/>
            <a:r>
              <a:rPr lang="en-US" sz="1400" dirty="0"/>
              <a:t>Level 3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7241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418118" y="1080000"/>
            <a:ext cx="8308800" cy="35604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00">
                <a:solidFill>
                  <a:schemeClr val="tx2"/>
                </a:solidFill>
              </a:defRPr>
            </a:lvl1pPr>
            <a:lvl2pPr marL="460800" algn="l">
              <a:defRPr sz="1400">
                <a:solidFill>
                  <a:schemeClr val="tx2"/>
                </a:solidFill>
              </a:defRPr>
            </a:lvl2pPr>
            <a:lvl3pPr marL="691200" indent="-230400" algn="l">
              <a:defRPr sz="1200">
                <a:solidFill>
                  <a:schemeClr val="tx2"/>
                </a:solidFill>
              </a:defRPr>
            </a:lvl3pPr>
            <a:lvl4pPr marL="921600" algn="l">
              <a:defRPr sz="1000">
                <a:solidFill>
                  <a:schemeClr val="tx2"/>
                </a:solidFill>
              </a:defRPr>
            </a:lvl4pPr>
            <a:lvl5pPr marL="1152000" algn="l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1396060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17600" y="1080000"/>
            <a:ext cx="40104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4716000" y="1080000"/>
            <a:ext cx="40104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48887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תמונה 10">
            <a:extLst>
              <a:ext uri="{FF2B5EF4-FFF2-40B4-BE49-F238E27FC236}">
                <a16:creationId xmlns:a16="http://schemas.microsoft.com/office/drawing/2014/main" id="{41ED0645-EEA7-4500-A273-D7D147FF9B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542724"/>
            <a:ext cx="9144000" cy="1392706"/>
          </a:xfrm>
          <a:prstGeom prst="rect">
            <a:avLst/>
          </a:prstGeom>
        </p:spPr>
      </p:pic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319" y="206026"/>
            <a:ext cx="6678141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318" y="1200428"/>
            <a:ext cx="6678143" cy="303051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45" name="תמונה 44">
            <a:extLst>
              <a:ext uri="{FF2B5EF4-FFF2-40B4-BE49-F238E27FC236}">
                <a16:creationId xmlns:a16="http://schemas.microsoft.com/office/drawing/2014/main" id="{4522AFBD-9A9E-4F45-B8FE-CE5FB2376C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B10DB2-7748-4164-B8A2-F994322A381A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26445544-3A41-40EE-90C9-7278D1A41F38}"/>
              </a:ext>
            </a:extLst>
          </p:cNvPr>
          <p:cNvSpPr txBox="1">
            <a:spLocks/>
          </p:cNvSpPr>
          <p:nvPr userDrawn="1"/>
        </p:nvSpPr>
        <p:spPr>
          <a:xfrm>
            <a:off x="8404119" y="4790829"/>
            <a:ext cx="472420" cy="273844"/>
          </a:xfrm>
          <a:prstGeom prst="rect">
            <a:avLst/>
          </a:prstGeom>
        </p:spPr>
        <p:txBody>
          <a:bodyPr vert="horz" lIns="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C81157-9992-4BD3-B8A9-14B1E588205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2" name="מציין מיקום של כותרת תחתונה 4">
            <a:extLst>
              <a:ext uri="{FF2B5EF4-FFF2-40B4-BE49-F238E27FC236}">
                <a16:creationId xmlns:a16="http://schemas.microsoft.com/office/drawing/2014/main" id="{8A44ADFC-C522-4FBB-9F00-E4F5D9DA09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91747"/>
            <a:ext cx="3086100" cy="273844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05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 defTabSz="685800"/>
            <a:r>
              <a:rPr lang="en-US">
                <a:solidFill>
                  <a:srgbClr val="A0CBED"/>
                </a:solidFill>
              </a:rPr>
              <a:t>ADD SECTION NAME</a:t>
            </a:r>
            <a:endParaRPr lang="en-US" dirty="0">
              <a:solidFill>
                <a:srgbClr val="A0CB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0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5"/>
          </p:nvPr>
        </p:nvSpPr>
        <p:spPr>
          <a:xfrm>
            <a:off x="418119" y="1080000"/>
            <a:ext cx="40104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9"/>
          </p:nvPr>
        </p:nvSpPr>
        <p:spPr>
          <a:xfrm>
            <a:off x="4716000" y="1080000"/>
            <a:ext cx="40104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1032204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17600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120000" y="1080000"/>
            <a:ext cx="2606312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3261600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27819638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sz="quarter" idx="15"/>
          </p:nvPr>
        </p:nvSpPr>
        <p:spPr>
          <a:xfrm>
            <a:off x="418119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9"/>
          </p:nvPr>
        </p:nvSpPr>
        <p:spPr>
          <a:xfrm>
            <a:off x="3261600" y="1080000"/>
            <a:ext cx="25920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0"/>
          </p:nvPr>
        </p:nvSpPr>
        <p:spPr>
          <a:xfrm>
            <a:off x="6119999" y="1080000"/>
            <a:ext cx="2606313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9238970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176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46944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25596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sz="1400" baseline="0">
                <a:solidFill>
                  <a:schemeClr val="tx2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68328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Aft>
                <a:spcPts val="600"/>
              </a:spcAft>
              <a:buNone/>
              <a:defRPr sz="1400" baseline="0">
                <a:solidFill>
                  <a:schemeClr val="tx2"/>
                </a:solidFill>
              </a:defRPr>
            </a:lvl1pPr>
            <a:lvl2pPr marL="0" indent="0">
              <a:spcAft>
                <a:spcPts val="600"/>
              </a:spcAft>
              <a:buNone/>
              <a:defRPr sz="1400">
                <a:solidFill>
                  <a:schemeClr val="tx2"/>
                </a:solidFill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1355890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kia Whit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sz="quarter" idx="15"/>
          </p:nvPr>
        </p:nvSpPr>
        <p:spPr>
          <a:xfrm>
            <a:off x="418119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9"/>
          </p:nvPr>
        </p:nvSpPr>
        <p:spPr>
          <a:xfrm>
            <a:off x="25560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0"/>
          </p:nvPr>
        </p:nvSpPr>
        <p:spPr>
          <a:xfrm>
            <a:off x="46944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21"/>
          </p:nvPr>
        </p:nvSpPr>
        <p:spPr>
          <a:xfrm>
            <a:off x="6832800" y="1080000"/>
            <a:ext cx="1893600" cy="3560400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tx2"/>
                </a:solidFill>
              </a:defRPr>
            </a:lvl1pPr>
            <a:lvl2pPr marL="460800">
              <a:defRPr sz="1400">
                <a:solidFill>
                  <a:schemeClr val="tx2"/>
                </a:solidFill>
              </a:defRPr>
            </a:lvl2pPr>
            <a:lvl3pPr marL="691200" indent="-230400">
              <a:defRPr sz="1200">
                <a:solidFill>
                  <a:schemeClr val="tx2"/>
                </a:solidFill>
              </a:defRPr>
            </a:lvl3pPr>
            <a:lvl4pPr marL="921600">
              <a:defRPr sz="1000">
                <a:solidFill>
                  <a:schemeClr val="tx2"/>
                </a:solidFill>
              </a:defRPr>
            </a:lvl4pPr>
            <a:lvl5pPr marL="1152000">
              <a:defRPr sz="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79249"/>
            <a:ext cx="8308800" cy="30960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dirty="0"/>
              <a:t>Click to edit headline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7512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chemeClr val="bg2"/>
                </a:solidFill>
                <a:latin typeface="+mj-lt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GB" dirty="0"/>
              <a:t>Click to edit secondary headline</a:t>
            </a:r>
          </a:p>
        </p:txBody>
      </p:sp>
    </p:spTree>
    <p:extLst>
      <p:ext uri="{BB962C8B-B14F-4D97-AF65-F5344CB8AC3E}">
        <p14:creationId xmlns:p14="http://schemas.microsoft.com/office/powerpoint/2010/main" val="39379710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2 White - on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7600" y="5904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bg2"/>
                </a:solidFill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en-US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417600" y="280800"/>
            <a:ext cx="8308800" cy="3096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17600" y="1080000"/>
            <a:ext cx="8308800" cy="3560400"/>
          </a:xfrm>
          <a:prstGeom prst="rect">
            <a:avLst/>
          </a:prstGeom>
        </p:spPr>
        <p:txBody>
          <a:bodyPr lIns="0" tIns="0" rIns="0" bIns="0"/>
          <a:lstStyle>
            <a:lvl1pPr marL="230400" indent="-230400">
              <a:spcBef>
                <a:spcPts val="0"/>
              </a:spcBef>
              <a:spcAft>
                <a:spcPts val="600"/>
              </a:spcAft>
              <a:defRPr sz="1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  <a:lvl2pPr marL="460800" indent="-230400">
              <a:spcBef>
                <a:spcPts val="0"/>
              </a:spcBef>
              <a:spcAft>
                <a:spcPts val="600"/>
              </a:spcAft>
              <a:defRPr sz="14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2pPr>
            <a:lvl3pPr marL="691200">
              <a:spcBef>
                <a:spcPts val="0"/>
              </a:spcBef>
              <a:spcAft>
                <a:spcPts val="600"/>
              </a:spcAft>
              <a:defRPr sz="12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3pPr>
            <a:lvl4pPr marL="921600">
              <a:spcBef>
                <a:spcPts val="0"/>
              </a:spcBef>
              <a:spcAft>
                <a:spcPts val="600"/>
              </a:spcAft>
              <a:defRPr sz="10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4pPr>
            <a:lvl5pPr marL="1152000" indent="-2286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9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5pPr>
            <a:lvl6pPr marL="1382400" indent="-228600">
              <a:spcBef>
                <a:spcPts val="0"/>
              </a:spcBef>
              <a:spcAft>
                <a:spcPts val="600"/>
              </a:spcAft>
              <a:buFont typeface="Nokia Pure Text" panose="020B0503020202020204" pitchFamily="34" charset="0"/>
              <a:buChar char="‒"/>
              <a:defRPr sz="800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612800">
              <a:spcBef>
                <a:spcPts val="0"/>
              </a:spcBef>
              <a:spcAft>
                <a:spcPts val="600"/>
              </a:spcAft>
              <a:defRPr sz="7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1843200">
              <a:spcBef>
                <a:spcPts val="0"/>
              </a:spcBef>
              <a:spcAft>
                <a:spcPts val="600"/>
              </a:spcAft>
              <a:defRPr sz="6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4999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E4965-7B92-4E83-A7FF-C18EC8F13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175F5-8EB5-4E8E-BCAF-F11285EE9185}" type="datetimeFigureOut">
              <a:rPr lang="en-US"/>
              <a:pPr>
                <a:defRPr/>
              </a:pPr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1D829-1105-46F7-8D66-5E8E8D264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683D46-0D1C-419B-B83C-6BAA2BCB2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D1446-6B21-412D-B67E-F446E85C8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870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638FA-81C2-4F6F-B34D-E5237830D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9D2495-873E-40E8-B0A7-3015F999D3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585DB-6964-4448-9F73-AE8F966A3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1EF7F-D1B4-447C-8CAE-5FA219876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782A3-17CA-4C86-B95D-187681062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854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198B6-EBDE-4BC2-8D7F-51678B46B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A0B2A-C618-4567-8254-543CFA952F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8CC8C-E513-4648-8314-00E89EAB3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7FD18-218E-4FED-A13C-C90825090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82A9D-4DB8-4139-A7E5-261F5BFD2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624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FCC04-D146-461D-B793-FF46283C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E1AC1B-A99C-426D-88B2-387B03798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C8EA10-CF3D-4842-BAA4-4AC6BC5B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C3A6E-31E7-421F-9D69-3CCD94424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E2403-C054-4586-88B4-08E8C05E2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86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id="{F2461A2C-52BF-4F6E-AC6D-0086E64568D6}"/>
              </a:ext>
            </a:extLst>
          </p:cNvPr>
          <p:cNvCxnSpPr/>
          <p:nvPr userDrawn="1"/>
        </p:nvCxnSpPr>
        <p:spPr>
          <a:xfrm>
            <a:off x="457318" y="855609"/>
            <a:ext cx="868668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320" y="206026"/>
            <a:ext cx="7144243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319" y="1200428"/>
            <a:ext cx="8419219" cy="351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D9A40441-B7FA-4C56-A9F6-81667400FC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B85ED7-A3EC-4840-B6B7-F3AAEA6A7EC6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65198F5C-2171-4B1F-A434-2CDEB837F2F1}"/>
              </a:ext>
            </a:extLst>
          </p:cNvPr>
          <p:cNvSpPr txBox="1">
            <a:spLocks/>
          </p:cNvSpPr>
          <p:nvPr userDrawn="1"/>
        </p:nvSpPr>
        <p:spPr>
          <a:xfrm>
            <a:off x="8404119" y="4790829"/>
            <a:ext cx="472420" cy="273844"/>
          </a:xfrm>
          <a:prstGeom prst="rect">
            <a:avLst/>
          </a:prstGeom>
        </p:spPr>
        <p:txBody>
          <a:bodyPr vert="horz" lIns="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C81157-9992-4BD3-B8A9-14B1E588205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DC49BE82-A312-486A-93E3-F95DCDD2E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91747"/>
            <a:ext cx="3086100" cy="273844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05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 defTabSz="685800"/>
            <a:r>
              <a:rPr lang="en-US">
                <a:solidFill>
                  <a:srgbClr val="A0CBED"/>
                </a:solidFill>
              </a:rPr>
              <a:t>ADD SECTION NAME</a:t>
            </a:r>
            <a:endParaRPr lang="en-US" dirty="0">
              <a:solidFill>
                <a:srgbClr val="A0CB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5303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5A2A9-98FC-4BCE-BEC7-9325BB66F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22A3D-0B23-46D9-908C-7DBF2ACC4A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E70C15-F14A-4285-B46B-35A579BF3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6FE72F-EF97-47EC-8FDF-D26958E60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2C9825-0836-4085-A89F-4DD15F09E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D00CF-98E8-405B-ADB1-0C542A203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769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B80D-0693-4276-A579-36AB5ABB7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632752-8EF6-4026-9571-EA7DEA9DE7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AD9A17-8C52-48BE-BD0E-D265C94060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4566DF-F8DB-4D81-A1E6-DBFCF2DE51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93092F-66CF-4927-884A-D81F2C6CCD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1F50A4-00A6-4A11-AC79-DDCFC4543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7DEB32-CFA9-4EA2-81F2-DDD0C2A32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23C1BB-4EC9-4004-8BA1-6335810FB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952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075FE-2E34-4649-88B6-99B283D8A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71A296-6921-410C-A671-BC6D84FFE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752D79-EA76-4C2C-8D19-C410ECC72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D73875-F0DB-432B-A862-3163BC93D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697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0F95FB-0EC9-449F-BCF9-ABCDA1A27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B830C0-2462-473E-925B-AF6CB28FC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0B4F3D-9411-4F61-8905-768CAF904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523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2F8E8-AE99-400D-9DA7-3D57F0291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68009-C79E-4C54-BC2C-7462EAF70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6C5553-F0E7-4E7D-A190-E2F6389F84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98E8C3-969F-4B5C-B19E-EC5082843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DAB162-F297-4FA3-AF47-A4D700BE3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A9F601-C78C-4C4C-89FD-1B5F4D342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9B14E-6170-4EED-8C9B-205BEEDA8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F17D76-EB37-4C88-97FB-C9B3DDA79E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B484B-FF96-4F94-A9FD-D588826B1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5EDF4-8C15-4F46-BD11-4CC9EF562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113E8B-D42A-4789-A8F0-6233DA51C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999B33-31E4-4EE9-8667-A365E8B9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051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AC548-CB15-4C60-B3E5-75D5C57E7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421FB3-B47C-42E7-A895-78E7C079BD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D5F40-8247-466B-B777-B5C9E666F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C4AA9-C5E9-4687-B8F4-1E194F5D9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1365F-4B57-43CB-A5B9-CF1C37C5D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3338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211F1D-6DF3-42ED-A167-87240DD9B2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CE394C-85BE-4222-ACF2-30F397EF67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C09F6-322E-4C26-9788-793D3057A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87F06-8D37-4931-BD31-5B7FE559C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69C4D-6EF7-4758-9802-47E4D161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986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מחבר ישר 9">
            <a:extLst>
              <a:ext uri="{FF2B5EF4-FFF2-40B4-BE49-F238E27FC236}">
                <a16:creationId xmlns:a16="http://schemas.microsoft.com/office/drawing/2014/main" id="{F2461A2C-52BF-4F6E-AC6D-0086E64568D6}"/>
              </a:ext>
            </a:extLst>
          </p:cNvPr>
          <p:cNvCxnSpPr/>
          <p:nvPr userDrawn="1"/>
        </p:nvCxnSpPr>
        <p:spPr>
          <a:xfrm>
            <a:off x="457318" y="855609"/>
            <a:ext cx="868668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320" y="206026"/>
            <a:ext cx="7144243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8" name="תמונה 7">
            <a:extLst>
              <a:ext uri="{FF2B5EF4-FFF2-40B4-BE49-F238E27FC236}">
                <a16:creationId xmlns:a16="http://schemas.microsoft.com/office/drawing/2014/main" id="{D9A40441-B7FA-4C56-A9F6-81667400FC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B85ED7-A3EC-4840-B6B7-F3AAEA6A7EC6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65198F5C-2171-4B1F-A434-2CDEB837F2F1}"/>
              </a:ext>
            </a:extLst>
          </p:cNvPr>
          <p:cNvSpPr txBox="1">
            <a:spLocks/>
          </p:cNvSpPr>
          <p:nvPr userDrawn="1"/>
        </p:nvSpPr>
        <p:spPr>
          <a:xfrm>
            <a:off x="8404119" y="4790829"/>
            <a:ext cx="472420" cy="273844"/>
          </a:xfrm>
          <a:prstGeom prst="rect">
            <a:avLst/>
          </a:prstGeom>
        </p:spPr>
        <p:txBody>
          <a:bodyPr vert="horz" lIns="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C81157-9992-4BD3-B8A9-14B1E588205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DC49BE82-A312-486A-93E3-F95DCDD2E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91747"/>
            <a:ext cx="3086100" cy="273844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05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 defTabSz="685800"/>
            <a:r>
              <a:rPr lang="en-US">
                <a:solidFill>
                  <a:srgbClr val="A0CBED"/>
                </a:solidFill>
              </a:rPr>
              <a:t>ADD SECTION NAME</a:t>
            </a:r>
            <a:endParaRPr lang="en-US" dirty="0">
              <a:solidFill>
                <a:srgbClr val="A0CB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922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320" y="206026"/>
            <a:ext cx="7144243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319" y="1200428"/>
            <a:ext cx="4131000" cy="351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sp>
        <p:nvSpPr>
          <p:cNvPr id="6" name="מציין מיקום תוכן 4">
            <a:extLst>
              <a:ext uri="{FF2B5EF4-FFF2-40B4-BE49-F238E27FC236}">
                <a16:creationId xmlns:a16="http://schemas.microsoft.com/office/drawing/2014/main" id="{C3D68647-40BB-4E40-9D12-4180680B3A93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745538" y="1200428"/>
            <a:ext cx="4131000" cy="351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cxnSp>
        <p:nvCxnSpPr>
          <p:cNvPr id="8" name="מחבר ישר 7">
            <a:extLst>
              <a:ext uri="{FF2B5EF4-FFF2-40B4-BE49-F238E27FC236}">
                <a16:creationId xmlns:a16="http://schemas.microsoft.com/office/drawing/2014/main" id="{19F36860-9811-4767-99D7-F50368208E0C}"/>
              </a:ext>
            </a:extLst>
          </p:cNvPr>
          <p:cNvCxnSpPr/>
          <p:nvPr userDrawn="1"/>
        </p:nvCxnSpPr>
        <p:spPr>
          <a:xfrm>
            <a:off x="457318" y="855609"/>
            <a:ext cx="868668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תמונה 9">
            <a:extLst>
              <a:ext uri="{FF2B5EF4-FFF2-40B4-BE49-F238E27FC236}">
                <a16:creationId xmlns:a16="http://schemas.microsoft.com/office/drawing/2014/main" id="{4AA17FF7-E86C-4838-AB9C-3F47BB9CAB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B0F238-C625-43A1-9C2B-130EAD00CCFA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34AFCAF6-F960-4857-B88B-801B85C0EDD4}"/>
              </a:ext>
            </a:extLst>
          </p:cNvPr>
          <p:cNvSpPr txBox="1">
            <a:spLocks/>
          </p:cNvSpPr>
          <p:nvPr userDrawn="1"/>
        </p:nvSpPr>
        <p:spPr>
          <a:xfrm>
            <a:off x="8404119" y="4790829"/>
            <a:ext cx="472420" cy="273844"/>
          </a:xfrm>
          <a:prstGeom prst="rect">
            <a:avLst/>
          </a:prstGeom>
        </p:spPr>
        <p:txBody>
          <a:bodyPr vert="horz" lIns="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C81157-9992-4BD3-B8A9-14B1E588205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1" name="מציין מיקום של כותרת תחתונה 4">
            <a:extLst>
              <a:ext uri="{FF2B5EF4-FFF2-40B4-BE49-F238E27FC236}">
                <a16:creationId xmlns:a16="http://schemas.microsoft.com/office/drawing/2014/main" id="{2260128B-980F-4208-97DA-26FBB1E943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91747"/>
            <a:ext cx="3086100" cy="273844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05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 defTabSz="685800"/>
            <a:r>
              <a:rPr lang="en-US">
                <a:solidFill>
                  <a:srgbClr val="A0CBED"/>
                </a:solidFill>
              </a:rPr>
              <a:t>ADD SECTION NAME</a:t>
            </a:r>
            <a:endParaRPr lang="en-US" dirty="0">
              <a:solidFill>
                <a:srgbClr val="A0CB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0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93418" y="2571750"/>
            <a:ext cx="2700000" cy="2008523"/>
          </a:xfrm>
        </p:spPr>
        <p:txBody>
          <a:bodyPr anchor="t">
            <a:noAutofit/>
          </a:bodyPr>
          <a:lstStyle>
            <a:lvl1pPr algn="ctr">
              <a:lnSpc>
                <a:spcPts val="3600"/>
              </a:lnSpc>
              <a:defRPr sz="36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5FA8BA-D507-4143-9C90-4DEEE643B2ED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49988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- General Divider 1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מחבר ישר 79">
            <a:extLst>
              <a:ext uri="{FF2B5EF4-FFF2-40B4-BE49-F238E27FC236}">
                <a16:creationId xmlns:a16="http://schemas.microsoft.com/office/drawing/2014/main" id="{6D31CB01-F4A3-47B4-9C21-E340F9C27871}"/>
              </a:ext>
            </a:extLst>
          </p:cNvPr>
          <p:cNvCxnSpPr>
            <a:cxnSpLocks/>
          </p:cNvCxnSpPr>
          <p:nvPr userDrawn="1"/>
        </p:nvCxnSpPr>
        <p:spPr>
          <a:xfrm>
            <a:off x="457319" y="855609"/>
            <a:ext cx="6750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מציין מיקום של כותרת 1">
            <a:extLst>
              <a:ext uri="{FF2B5EF4-FFF2-40B4-BE49-F238E27FC236}">
                <a16:creationId xmlns:a16="http://schemas.microsoft.com/office/drawing/2014/main" id="{EA62C280-1267-4CDA-A4BE-BD0F68AECDA9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57320" y="206026"/>
            <a:ext cx="6750000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מציין מיקום תוכן 4">
            <a:extLst>
              <a:ext uri="{FF2B5EF4-FFF2-40B4-BE49-F238E27FC236}">
                <a16:creationId xmlns:a16="http://schemas.microsoft.com/office/drawing/2014/main" id="{7348B2B8-4808-4ED7-8666-99CDB2003C22}"/>
              </a:ext>
            </a:extLst>
          </p:cNvPr>
          <p:cNvSpPr>
            <a:spLocks noGrp="1"/>
          </p:cNvSpPr>
          <p:nvPr userDrawn="1">
            <p:ph sz="quarter" idx="10" hasCustomPrompt="1"/>
          </p:nvPr>
        </p:nvSpPr>
        <p:spPr>
          <a:xfrm>
            <a:off x="457319" y="1200428"/>
            <a:ext cx="6750000" cy="3510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dirty="0"/>
              <a:t>Click to add text</a:t>
            </a:r>
            <a:endParaRPr lang="he-IL" dirty="0"/>
          </a:p>
          <a:p>
            <a:pPr lvl="1"/>
            <a:r>
              <a:rPr lang="en-US" dirty="0"/>
              <a:t>2nd level</a:t>
            </a:r>
            <a:endParaRPr lang="he-IL" dirty="0"/>
          </a:p>
          <a:p>
            <a:pPr lvl="2"/>
            <a:r>
              <a:rPr lang="en-US" dirty="0"/>
              <a:t>3rd level</a:t>
            </a:r>
            <a:endParaRPr lang="he-IL" dirty="0"/>
          </a:p>
          <a:p>
            <a:pPr lvl="3"/>
            <a:r>
              <a:rPr lang="en-US" dirty="0"/>
              <a:t>4th level</a:t>
            </a:r>
            <a:endParaRPr lang="he-IL" dirty="0"/>
          </a:p>
          <a:p>
            <a:pPr lvl="4"/>
            <a:r>
              <a:rPr lang="en-US" dirty="0"/>
              <a:t>5th level</a:t>
            </a:r>
          </a:p>
          <a:p>
            <a:pPr lvl="5"/>
            <a:r>
              <a:rPr lang="en-US" dirty="0"/>
              <a:t>6th level</a:t>
            </a:r>
          </a:p>
          <a:p>
            <a:pPr lvl="6"/>
            <a:r>
              <a:rPr lang="en-US" dirty="0"/>
              <a:t>7th level</a:t>
            </a:r>
          </a:p>
          <a:p>
            <a:pPr lvl="7"/>
            <a:r>
              <a:rPr lang="en-US" dirty="0"/>
              <a:t>8th level</a:t>
            </a:r>
            <a:endParaRPr lang="he-IL" dirty="0"/>
          </a:p>
        </p:txBody>
      </p:sp>
      <p:pic>
        <p:nvPicPr>
          <p:cNvPr id="13" name="תמונה 12">
            <a:extLst>
              <a:ext uri="{FF2B5EF4-FFF2-40B4-BE49-F238E27FC236}">
                <a16:creationId xmlns:a16="http://schemas.microsoft.com/office/drawing/2014/main" id="{51374FC3-FDE5-46BE-9615-D545EFC9B3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1F6496-27E9-440D-92D9-60D5EEE5B905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A0CBED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A0CBED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07B9D33-FEF9-4380-BD20-9D29DB9F42DA}"/>
              </a:ext>
            </a:extLst>
          </p:cNvPr>
          <p:cNvSpPr txBox="1">
            <a:spLocks/>
          </p:cNvSpPr>
          <p:nvPr userDrawn="1"/>
        </p:nvSpPr>
        <p:spPr>
          <a:xfrm>
            <a:off x="8404119" y="4790829"/>
            <a:ext cx="472420" cy="273844"/>
          </a:xfrm>
          <a:prstGeom prst="rect">
            <a:avLst/>
          </a:prstGeom>
        </p:spPr>
        <p:txBody>
          <a:bodyPr vert="horz" lIns="0" tIns="34290" rIns="68580" bIns="3429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700" kern="1200" smtClean="0">
                <a:solidFill>
                  <a:srgbClr val="A6AAC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C81157-9992-4BD3-B8A9-14B1E588205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" name="מציין מיקום של כותרת תחתונה 4">
            <a:extLst>
              <a:ext uri="{FF2B5EF4-FFF2-40B4-BE49-F238E27FC236}">
                <a16:creationId xmlns:a16="http://schemas.microsoft.com/office/drawing/2014/main" id="{779A6DAA-8FF7-4657-8B3F-431C0F1923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91747"/>
            <a:ext cx="3086100" cy="273844"/>
          </a:xfrm>
          <a:prstGeom prst="rect">
            <a:avLst/>
          </a:prstGeom>
        </p:spPr>
        <p:txBody>
          <a:bodyPr vert="horz" lIns="108878" tIns="54439" rIns="108878" bIns="54439" rtlCol="0" anchor="ctr">
            <a:noAutofit/>
          </a:bodyPr>
          <a:lstStyle>
            <a:lvl1pPr>
              <a:defRPr lang="en-US" sz="1050" baseline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 defTabSz="685800"/>
            <a:r>
              <a:rPr lang="en-US">
                <a:solidFill>
                  <a:srgbClr val="A0CBED"/>
                </a:solidFill>
              </a:rPr>
              <a:t>ADD SECTION NAME</a:t>
            </a:r>
            <a:endParaRPr lang="en-US" dirty="0">
              <a:solidFill>
                <a:srgbClr val="A0CBE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371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General 2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כותרת 1">
            <a:extLst>
              <a:ext uri="{FF2B5EF4-FFF2-40B4-BE49-F238E27FC236}">
                <a16:creationId xmlns:a16="http://schemas.microsoft.com/office/drawing/2014/main" id="{5301E480-981E-49AF-B552-C702B15BAE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93418" y="2571750"/>
            <a:ext cx="2700000" cy="2008523"/>
          </a:xfrm>
        </p:spPr>
        <p:txBody>
          <a:bodyPr anchor="t">
            <a:noAutofit/>
          </a:bodyPr>
          <a:lstStyle>
            <a:lvl1pPr algn="ctr">
              <a:lnSpc>
                <a:spcPts val="3600"/>
              </a:lnSpc>
              <a:defRPr sz="3600" b="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Divider headline</a:t>
            </a:r>
          </a:p>
        </p:txBody>
      </p:sp>
      <p:pic>
        <p:nvPicPr>
          <p:cNvPr id="34" name="תמונה 33">
            <a:extLst>
              <a:ext uri="{FF2B5EF4-FFF2-40B4-BE49-F238E27FC236}">
                <a16:creationId xmlns:a16="http://schemas.microsoft.com/office/drawing/2014/main" id="{6F7F4453-8800-4C06-BF90-006519AAEA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418" y="265774"/>
            <a:ext cx="1134000" cy="3628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000C9C-5F4A-4137-B5D6-C7CBCBA749CF}"/>
              </a:ext>
            </a:extLst>
          </p:cNvPr>
          <p:cNvSpPr txBox="1"/>
          <p:nvPr userDrawn="1"/>
        </p:nvSpPr>
        <p:spPr>
          <a:xfrm>
            <a:off x="467085" y="4813821"/>
            <a:ext cx="92110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3E484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 ETSI 2018</a:t>
            </a:r>
            <a:endParaRPr kumimoji="0" lang="he-IL" sz="1050" b="0" i="0" u="none" strike="noStrike" kern="1200" cap="none" spc="0" normalizeH="0" baseline="0" noProof="0" dirty="0">
              <a:ln>
                <a:noFill/>
              </a:ln>
              <a:solidFill>
                <a:srgbClr val="3E484F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30785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9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מציין מיקום של כותרת 1">
            <a:extLst>
              <a:ext uri="{FF2B5EF4-FFF2-40B4-BE49-F238E27FC236}">
                <a16:creationId xmlns:a16="http://schemas.microsoft.com/office/drawing/2014/main" id="{2CFED113-5DDD-4FFD-8CCB-BC6D24C55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320" y="206026"/>
            <a:ext cx="7144243" cy="649583"/>
          </a:xfrm>
          <a:prstGeom prst="rect">
            <a:avLst/>
          </a:prstGeom>
        </p:spPr>
        <p:txBody>
          <a:bodyPr vert="horz" lIns="108878" tIns="54439" rIns="108878" bIns="54439" rtlCol="0" anchor="b">
            <a:noAutofit/>
          </a:bodyPr>
          <a:lstStyle/>
          <a:p>
            <a:r>
              <a:rPr lang="en-US" dirty="0"/>
              <a:t>Click to edit headline style</a:t>
            </a:r>
          </a:p>
        </p:txBody>
      </p:sp>
      <p:sp>
        <p:nvSpPr>
          <p:cNvPr id="24" name="מציין מיקום טקסט 2">
            <a:extLst>
              <a:ext uri="{FF2B5EF4-FFF2-40B4-BE49-F238E27FC236}">
                <a16:creationId xmlns:a16="http://schemas.microsoft.com/office/drawing/2014/main" id="{C17FB1B4-EC1B-4F1E-A23B-7FB39219B1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320" y="1200429"/>
            <a:ext cx="8419219" cy="3395258"/>
          </a:xfrm>
          <a:prstGeom prst="rect">
            <a:avLst/>
          </a:prstGeom>
        </p:spPr>
        <p:txBody>
          <a:bodyPr vert="horz" lIns="108878" tIns="54439" rIns="108878" bIns="54439" rtlCol="0">
            <a:noAutofit/>
          </a:bodyPr>
          <a:lstStyle/>
          <a:p>
            <a:pPr lvl="0"/>
            <a:r>
              <a:rPr lang="en-US" dirty="0"/>
              <a:t>First Level Text</a:t>
            </a:r>
            <a:endParaRPr lang="he-IL" dirty="0"/>
          </a:p>
          <a:p>
            <a:pPr lvl="1"/>
            <a:r>
              <a:rPr lang="en-US" dirty="0"/>
              <a:t>First Level Bullet</a:t>
            </a:r>
            <a:endParaRPr lang="he-IL" dirty="0"/>
          </a:p>
          <a:p>
            <a:pPr lvl="2"/>
            <a:r>
              <a:rPr lang="en-US" dirty="0"/>
              <a:t>Second Level Bullet</a:t>
            </a:r>
          </a:p>
          <a:p>
            <a:pPr lvl="3"/>
            <a:r>
              <a:rPr lang="en-US" dirty="0"/>
              <a:t>Third Level Number</a:t>
            </a:r>
            <a:endParaRPr lang="he-IL" dirty="0"/>
          </a:p>
          <a:p>
            <a:pPr lvl="4"/>
            <a:r>
              <a:rPr lang="en-US" dirty="0"/>
              <a:t>First Level Number</a:t>
            </a:r>
          </a:p>
          <a:p>
            <a:pPr lvl="5"/>
            <a:r>
              <a:rPr lang="en-US" dirty="0"/>
              <a:t>Second Level Number</a:t>
            </a:r>
          </a:p>
          <a:p>
            <a:pPr lvl="6"/>
            <a:r>
              <a:rPr lang="en-US" dirty="0"/>
              <a:t>Third Level Number</a:t>
            </a:r>
          </a:p>
          <a:p>
            <a:pPr lvl="7"/>
            <a:r>
              <a:rPr lang="en-US" dirty="0"/>
              <a:t>Note</a:t>
            </a:r>
          </a:p>
        </p:txBody>
      </p:sp>
    </p:spTree>
    <p:extLst>
      <p:ext uri="{BB962C8B-B14F-4D97-AF65-F5344CB8AC3E}">
        <p14:creationId xmlns:p14="http://schemas.microsoft.com/office/powerpoint/2010/main" val="1642378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82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hf hdr="0" dt="0"/>
  <p:txStyles>
    <p:titleStyle>
      <a:lvl1pPr algn="l" defTabSz="685800" rtl="0" eaLnBrk="1" latinLnBrk="0" hangingPunct="1">
        <a:lnSpc>
          <a:spcPts val="2250"/>
        </a:lnSpc>
        <a:spcBef>
          <a:spcPct val="0"/>
        </a:spcBef>
        <a:buNone/>
        <a:defRPr sz="2250" b="0" kern="1200" baseline="0">
          <a:solidFill>
            <a:schemeClr val="accent1"/>
          </a:solidFill>
          <a:latin typeface="+mn-lt"/>
          <a:ea typeface="+mj-ea"/>
          <a:cs typeface="Tahoma" panose="020B0604030504040204" pitchFamily="34" charset="0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1350"/>
        </a:spcBef>
        <a:buFont typeface="Wingdings" panose="05000000000000000000" pitchFamily="2" charset="2"/>
        <a:buNone/>
        <a:defRPr sz="1800" kern="1200" baseline="0">
          <a:solidFill>
            <a:schemeClr val="tx1"/>
          </a:solidFill>
          <a:latin typeface="+mn-lt"/>
          <a:ea typeface="+mn-ea"/>
          <a:cs typeface="Tahoma" panose="020B0604030504040204" pitchFamily="34" charset="0"/>
        </a:defRPr>
      </a:lvl1pPr>
      <a:lvl2pPr marL="270000" indent="-270000" algn="l" defTabSz="685800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93000"/>
        <a:buFontTx/>
        <a:buBlip>
          <a:blip r:embed="rId18"/>
        </a:buBlip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2pPr>
      <a:lvl3pPr marL="540000" indent="-270000" algn="l" defTabSz="685800" rtl="0" eaLnBrk="1" latinLnBrk="0" hangingPunct="1">
        <a:lnSpc>
          <a:spcPct val="100000"/>
        </a:lnSpc>
        <a:spcBef>
          <a:spcPts val="450"/>
        </a:spcBef>
        <a:buClr>
          <a:schemeClr val="accent2"/>
        </a:buClr>
        <a:buSzPct val="93000"/>
        <a:buFontTx/>
        <a:buBlip>
          <a:blip r:embed="rId18"/>
        </a:buBlip>
        <a:defRPr sz="15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3pPr>
      <a:lvl4pPr marL="756000" indent="-216000" algn="l" defTabSz="685800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93000"/>
        <a:buFontTx/>
        <a:buBlip>
          <a:blip r:embed="rId18"/>
        </a:buBlip>
        <a:defRPr sz="135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4pPr>
      <a:lvl5pPr marL="270000" indent="-270000" algn="l" defTabSz="685800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Font typeface="+mj-lt"/>
        <a:buAutoNum type="arabicPeriod"/>
        <a:defRPr sz="18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5pPr>
      <a:lvl6pPr marL="540000" indent="-270000" algn="l" defTabSz="685800" rtl="0" eaLnBrk="1" latinLnBrk="0" hangingPunct="1">
        <a:lnSpc>
          <a:spcPct val="100000"/>
        </a:lnSpc>
        <a:spcBef>
          <a:spcPts val="450"/>
        </a:spcBef>
        <a:buClr>
          <a:schemeClr val="accent2"/>
        </a:buClr>
        <a:buFont typeface="+mj-lt"/>
        <a:buAutoNum type="arabicParenR"/>
        <a:defRPr sz="15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6pPr>
      <a:lvl7pPr marL="756000" indent="-216000" algn="l" defTabSz="685800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Font typeface="+mj-lt"/>
        <a:buAutoNum type="alphaLcParenR"/>
        <a:defRPr sz="135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7pPr>
      <a:lvl8pPr marL="0" indent="0" algn="l" defTabSz="685800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None/>
        <a:defRPr sz="1200" kern="1200" baseline="0">
          <a:solidFill>
            <a:schemeClr val="tx1"/>
          </a:solidFill>
          <a:latin typeface="+mj-lt"/>
          <a:ea typeface="+mn-ea"/>
          <a:cs typeface="Tahoma" panose="020B0604030504040204" pitchFamily="34" charset="0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3960">
          <p15:clr>
            <a:srgbClr val="F26B43"/>
          </p15:clr>
        </p15:guide>
        <p15:guide id="3" orient="horz" pos="345">
          <p15:clr>
            <a:srgbClr val="F26B43"/>
          </p15:clr>
        </p15:guide>
        <p15:guide id="4" pos="336">
          <p15:clr>
            <a:srgbClr val="F26B43"/>
          </p15:clr>
        </p15:guide>
        <p15:guide id="5" pos="7334">
          <p15:clr>
            <a:srgbClr val="F26B43"/>
          </p15:clr>
        </p15:guide>
        <p15:guide id="6" orient="horz" pos="1192">
          <p15:clr>
            <a:srgbClr val="A4A3A4"/>
          </p15:clr>
        </p15:guide>
        <p15:guide id="7" orient="horz" pos="960">
          <p15:clr>
            <a:srgbClr val="A4A3A4"/>
          </p15:clr>
        </p15:guide>
        <p15:guide id="9" orient="horz" pos="1420">
          <p15:clr>
            <a:srgbClr val="A4A3A4"/>
          </p15:clr>
        </p15:guide>
        <p15:guide id="12" orient="horz" pos="2160">
          <p15:clr>
            <a:srgbClr val="A4A3A4"/>
          </p15:clr>
        </p15:guide>
        <p15:guide id="13" orient="horz" pos="632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Title Placeholder 1"/>
          <p:cNvSpPr>
            <a:spLocks noGrp="1"/>
          </p:cNvSpPr>
          <p:nvPr>
            <p:ph type="title"/>
          </p:nvPr>
        </p:nvSpPr>
        <p:spPr bwMode="auto">
          <a:xfrm>
            <a:off x="417513" y="280800"/>
            <a:ext cx="8308800" cy="3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7513" y="1080000"/>
            <a:ext cx="8308800" cy="35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433388" y="4816800"/>
            <a:ext cx="144462" cy="12240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7000" y="4816800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  <a:latin typeface="+mn-lt"/>
                <a:cs typeface="Arial" charset="0"/>
              </a:rPr>
              <a:t>© Nokia 2018</a:t>
            </a:r>
          </a:p>
        </p:txBody>
      </p:sp>
    </p:spTree>
    <p:extLst>
      <p:ext uri="{BB962C8B-B14F-4D97-AF65-F5344CB8AC3E}">
        <p14:creationId xmlns:p14="http://schemas.microsoft.com/office/powerpoint/2010/main" val="747176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000" b="0" kern="1200">
          <a:solidFill>
            <a:schemeClr val="bg1"/>
          </a:solidFill>
          <a:latin typeface="+mj-lt"/>
          <a:ea typeface="Nokia Pure Headline Ultra Light" panose="020B0204020202020204" pitchFamily="34" charset="0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88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ヒラギノ角ゴ Pro W3" charset="0"/>
          <a:cs typeface="ヒラギノ角ゴ Pro W3" charset="0"/>
        </a:defRPr>
      </a:lvl1pPr>
      <a:lvl2pPr marL="458788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2pPr>
      <a:lvl3pPr marL="684213" indent="-225425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3pPr>
      <a:lvl4pPr marL="912813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4pPr>
      <a:lvl5pPr marL="1143000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bg1"/>
          </a:solidFill>
          <a:latin typeface="+mn-lt"/>
          <a:ea typeface="ヒラギノ角ゴ Pro W3" charset="0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/>
          <p:cNvSpPr txBox="1">
            <a:spLocks/>
          </p:cNvSpPr>
          <p:nvPr/>
        </p:nvSpPr>
        <p:spPr>
          <a:xfrm>
            <a:off x="419102" y="4816800"/>
            <a:ext cx="144462" cy="122400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 dirty="0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7000" y="4816800"/>
            <a:ext cx="1800000" cy="122237"/>
          </a:xfrm>
          <a:prstGeom prst="rect">
            <a:avLst/>
          </a:prstGeom>
          <a:noFill/>
        </p:spPr>
        <p:txBody>
          <a:bodyPr wrap="square" lIns="0" tIns="0" rIns="0" bIns="0" anchor="b">
            <a:spAutoFit/>
          </a:bodyPr>
          <a:lstStyle/>
          <a:p>
            <a:r>
              <a:rPr lang="en-GB" sz="800" dirty="0">
                <a:solidFill>
                  <a:schemeClr val="tx2"/>
                </a:solidFill>
                <a:latin typeface="+mn-lt"/>
                <a:cs typeface="Arial" charset="0"/>
              </a:rPr>
              <a:t>© Nokia</a:t>
            </a:r>
            <a:r>
              <a:rPr lang="en-GB" sz="800" baseline="0" dirty="0">
                <a:solidFill>
                  <a:schemeClr val="tx2"/>
                </a:solidFill>
                <a:latin typeface="+mn-lt"/>
                <a:cs typeface="Arial" charset="0"/>
              </a:rPr>
              <a:t> </a:t>
            </a:r>
            <a:r>
              <a:rPr lang="en-GB" sz="800" dirty="0">
                <a:solidFill>
                  <a:schemeClr val="tx2"/>
                </a:solidFill>
                <a:latin typeface="+mn-lt"/>
                <a:cs typeface="Arial" charset="0"/>
              </a:rPr>
              <a:t>2018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00" y="4806000"/>
            <a:ext cx="691200" cy="111597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auto">
          <a:xfrm>
            <a:off x="417600" y="280988"/>
            <a:ext cx="8308800" cy="30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49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sldNum="0"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000" b="0" kern="1200">
          <a:solidFill>
            <a:schemeClr val="tx1"/>
          </a:solidFill>
          <a:latin typeface="+mj-lt"/>
          <a:ea typeface="Nokia Pure Headline Ultra Light" panose="020B0204020202020204" pitchFamily="34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88" indent="-230188" algn="l" defTabSz="457200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ヒラギノ角ゴ Pro W3" charset="0"/>
          <a:cs typeface="ヒラギノ角ゴ Pro W3" charset="0"/>
        </a:defRPr>
      </a:lvl1pPr>
      <a:lvl2pPr marL="458788" indent="-228600" algn="l" defTabSz="457200" rtl="0" eaLnBrk="1" fontAlgn="base" hangingPunct="1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2pPr>
      <a:lvl3pPr marL="684213" indent="-225425" algn="l" defTabSz="457200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3pPr>
      <a:lvl4pPr marL="912813" indent="-228600" algn="l" defTabSz="457200" rtl="0" eaLnBrk="1" fontAlgn="base" hangingPunct="1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4pPr>
      <a:lvl5pPr marL="1143000" indent="-230188" algn="l" defTabSz="457200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A9A4D9-8757-46E9-8173-5C3F3BC73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1AFBC-0FC7-4530-AD64-0F89F88623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67C57-0BBA-407F-B359-3E28C8EE25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1C0F4-E98B-4B27-A870-5032F30367C7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644341-9FDD-4256-A5E8-A0B08ADF8B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3EAF4-6AB4-4793-BA84-535330D2AE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2DF6F-EE15-46F7-A4AA-EF7335C49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2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vCPE+with+Tosca+VNF+Test+Guide" TargetMode="Externa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2258" y="900000"/>
            <a:ext cx="8308800" cy="1980000"/>
          </a:xfrm>
        </p:spPr>
        <p:txBody>
          <a:bodyPr/>
          <a:lstStyle/>
          <a:p>
            <a:r>
              <a:rPr lang="en-US" sz="4000" dirty="0"/>
              <a:t>NSD model in ONAP service descriptors</a:t>
            </a:r>
          </a:p>
          <a:p>
            <a:r>
              <a:rPr lang="en-US" sz="4000" dirty="0">
                <a:solidFill>
                  <a:schemeClr val="accent5"/>
                </a:solidFill>
              </a:rPr>
              <a:t>(initial draft), work in progress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Thinh Nguyenphu, thinh.nguyenphu@nokia.com</a:t>
            </a:r>
          </a:p>
          <a:p>
            <a:r>
              <a:rPr lang="it-IT" dirty="0"/>
              <a:t>Michela Bevilacqua, michela.bevilacqua@ericsson.com</a:t>
            </a:r>
          </a:p>
          <a:p>
            <a:r>
              <a:rPr lang="en-US" dirty="0"/>
              <a:t>Ciaran Johnson, ciaran.johnston@ericsson.com</a:t>
            </a:r>
          </a:p>
          <a:p>
            <a:pPr marL="0" lvl="0" indent="0" eaLnBrk="1" hangingPunct="1">
              <a:buNone/>
              <a:defRPr/>
            </a:pPr>
            <a:r>
              <a:rPr lang="en-US" sz="1800" noProof="0" dirty="0">
                <a:solidFill>
                  <a:srgbClr val="FFFFFF"/>
                </a:solidFill>
              </a:rPr>
              <a:t>January </a:t>
            </a:r>
            <a:r>
              <a:rPr lang="en-US" dirty="0">
                <a:solidFill>
                  <a:srgbClr val="FFFFFF"/>
                </a:solidFill>
              </a:rPr>
              <a:t>18</a:t>
            </a:r>
            <a:r>
              <a:rPr lang="en-US" sz="1800" noProof="0" dirty="0">
                <a:solidFill>
                  <a:srgbClr val="FFFFFF"/>
                </a:solidFill>
              </a:rPr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5415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9EE31-6FE4-4378-85E7-8F923E0B9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84902-7EEE-4AD0-A805-E8C0BE13D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175" dirty="0" err="1"/>
              <a:t>vCPE_Infrastructure_Metro_vBNG_demo_app</a:t>
            </a:r>
            <a:r>
              <a:rPr lang="en-US" sz="2175" dirty="0"/>
              <a:t> 0:</a:t>
            </a:r>
            <a:br>
              <a:rPr lang="en-US" sz="2175" dirty="0"/>
            </a:br>
            <a:r>
              <a:rPr lang="en-US" sz="2175" dirty="0"/>
              <a:t>      type: </a:t>
            </a:r>
            <a:r>
              <a:rPr lang="en-US" sz="2175" dirty="0" err="1"/>
              <a:t>org.openecomp.resource.vf.VcpeInfrastructureMetroVbngDemoApp</a:t>
            </a:r>
            <a:endParaRPr lang="en-US" sz="2175" dirty="0"/>
          </a:p>
          <a:p>
            <a:r>
              <a:rPr lang="en-US" dirty="0" err="1"/>
              <a:t>vCPE_Infrastructure_GW_demo_app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type: </a:t>
            </a:r>
            <a:r>
              <a:rPr lang="en-US" dirty="0" err="1"/>
              <a:t>org.openecomp.resource.vf.VcpeInfrastructureGwDemoApp</a:t>
            </a:r>
            <a:endParaRPr lang="en-US" dirty="0"/>
          </a:p>
          <a:p>
            <a:r>
              <a:rPr lang="en-US" dirty="0" err="1"/>
              <a:t>vCPE_Infrastructure_demo_app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type: </a:t>
            </a:r>
            <a:r>
              <a:rPr lang="en-US" dirty="0" err="1"/>
              <a:t>org.openecomp.resource.vf.VcpeInfrastructureDemoApp</a:t>
            </a:r>
            <a:endParaRPr lang="en-US" dirty="0"/>
          </a:p>
          <a:p>
            <a:r>
              <a:rPr lang="en-US" dirty="0" err="1"/>
              <a:t>oam-zte</a:t>
            </a:r>
            <a:r>
              <a:rPr lang="en-US" dirty="0"/>
              <a:t>: type: </a:t>
            </a:r>
            <a:r>
              <a:rPr lang="en-US" dirty="0" err="1"/>
              <a:t>tosca.nodes.nfv.ext.zte.VL</a:t>
            </a:r>
            <a:endParaRPr lang="en-US" dirty="0"/>
          </a:p>
          <a:p>
            <a:r>
              <a:rPr lang="en-US" dirty="0" err="1"/>
              <a:t>vCPE_Infrastructure_BGREMU_demo_app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type: </a:t>
            </a:r>
            <a:r>
              <a:rPr lang="en-US" dirty="0" err="1"/>
              <a:t>org.openecomp.resource.vf.VcpeInfrastructureBgremuDemoApp</a:t>
            </a:r>
            <a:endParaRPr lang="en-US" dirty="0"/>
          </a:p>
          <a:p>
            <a:r>
              <a:rPr lang="en-US" dirty="0" err="1"/>
              <a:t>vCPE_Infrastructure_vGMUX_demo_app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type: </a:t>
            </a:r>
            <a:r>
              <a:rPr lang="en-US" dirty="0" err="1"/>
              <a:t>org.openecomp.resource.vf.VcpeInfrastructureVgmuxDemoApp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81798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96C8ACD-E6C9-4B40-B526-F37B954D2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341" y="80963"/>
            <a:ext cx="7886700" cy="994172"/>
          </a:xfrm>
        </p:spPr>
        <p:txBody>
          <a:bodyPr/>
          <a:lstStyle/>
          <a:p>
            <a:r>
              <a:rPr lang="sv-SE" dirty="0"/>
              <a:t>Comparison vgw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E7474-8370-4FE4-9AA5-C9B33112E26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890588"/>
            <a:ext cx="3868341" cy="41719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" dirty="0"/>
              <a:t> </a:t>
            </a:r>
            <a:r>
              <a:rPr lang="en-US" sz="1500" dirty="0" err="1"/>
              <a:t>vgw</a:t>
            </a:r>
            <a:r>
              <a:rPr lang="en-US" sz="1500" dirty="0"/>
              <a:t>:</a:t>
            </a:r>
          </a:p>
          <a:p>
            <a:pPr marL="0" indent="0">
              <a:buNone/>
            </a:pPr>
            <a:r>
              <a:rPr lang="en-US" sz="1500" dirty="0"/>
              <a:t>      type: </a:t>
            </a:r>
            <a:r>
              <a:rPr lang="en-US" sz="1500" dirty="0" err="1"/>
              <a:t>tosca.nodes.nfv.VNF</a:t>
            </a:r>
            <a:endParaRPr lang="en-US" sz="1500" dirty="0"/>
          </a:p>
          <a:p>
            <a:pPr marL="0" indent="0">
              <a:buNone/>
            </a:pPr>
            <a:r>
              <a:rPr lang="en-US" sz="1500" dirty="0"/>
              <a:t>      properties:</a:t>
            </a:r>
          </a:p>
          <a:p>
            <a:pPr marL="0" indent="0">
              <a:buNone/>
            </a:pPr>
            <a:r>
              <a:rPr lang="en-US" sz="1500" dirty="0"/>
              <a:t>        </a:t>
            </a:r>
            <a:r>
              <a:rPr lang="en-US" sz="1500" dirty="0" err="1"/>
              <a:t>descriptor_id</a:t>
            </a:r>
            <a:r>
              <a:rPr lang="en-US" sz="1500" dirty="0"/>
              <a:t>: 3fca3543-07f5-492f-812c-ed462e4f94f4</a:t>
            </a:r>
          </a:p>
          <a:p>
            <a:pPr marL="0" indent="0">
              <a:buNone/>
            </a:pPr>
            <a:r>
              <a:rPr lang="en-US" sz="1500" dirty="0"/>
              <a:t>        provider: </a:t>
            </a:r>
            <a:r>
              <a:rPr lang="en-US" sz="1500" dirty="0" err="1"/>
              <a:t>onap</a:t>
            </a:r>
            <a:endParaRPr lang="en-US" sz="1500" dirty="0"/>
          </a:p>
          <a:p>
            <a:pPr marL="0" indent="0">
              <a:buNone/>
            </a:pPr>
            <a:r>
              <a:rPr lang="en-US" sz="1500" dirty="0"/>
              <a:t>        </a:t>
            </a:r>
            <a:r>
              <a:rPr lang="en-US" sz="1500" dirty="0" err="1"/>
              <a:t>product_name</a:t>
            </a:r>
            <a:r>
              <a:rPr lang="en-US" sz="1500" dirty="0"/>
              <a:t>: </a:t>
            </a:r>
            <a:r>
              <a:rPr lang="en-US" sz="1500" dirty="0" err="1"/>
              <a:t>vcpe_vgw</a:t>
            </a:r>
            <a:endParaRPr lang="en-US" sz="1500" dirty="0"/>
          </a:p>
          <a:p>
            <a:pPr marL="0" indent="0">
              <a:buNone/>
            </a:pPr>
            <a:r>
              <a:rPr lang="en-US" sz="1500" dirty="0"/>
              <a:t>        </a:t>
            </a:r>
            <a:r>
              <a:rPr lang="en-US" sz="1500" dirty="0" err="1"/>
              <a:t>software_version</a:t>
            </a:r>
            <a:r>
              <a:rPr lang="en-US" sz="1500" dirty="0"/>
              <a:t>: '1.0.0'</a:t>
            </a:r>
          </a:p>
          <a:p>
            <a:pPr marL="0" indent="0">
              <a:buNone/>
            </a:pPr>
            <a:r>
              <a:rPr lang="en-US" sz="1500" dirty="0"/>
              <a:t>        </a:t>
            </a:r>
            <a:r>
              <a:rPr lang="en-US" sz="1500" dirty="0" err="1"/>
              <a:t>descriptor_version</a:t>
            </a:r>
            <a:r>
              <a:rPr lang="en-US" sz="1500" dirty="0"/>
              <a:t>: '1.0.0'</a:t>
            </a:r>
          </a:p>
          <a:p>
            <a:pPr marL="0" indent="0">
              <a:buNone/>
            </a:pPr>
            <a:r>
              <a:rPr lang="en-US" sz="1500" dirty="0"/>
              <a:t>        </a:t>
            </a:r>
            <a:r>
              <a:rPr lang="en-US" sz="1500" dirty="0" err="1"/>
              <a:t>flavour_id</a:t>
            </a:r>
            <a:r>
              <a:rPr lang="en-US" sz="1500" dirty="0"/>
              <a:t>: simple</a:t>
            </a:r>
          </a:p>
          <a:p>
            <a:pPr marL="0" indent="0">
              <a:buNone/>
            </a:pPr>
            <a:r>
              <a:rPr lang="en-US" sz="1500" dirty="0"/>
              <a:t>        </a:t>
            </a:r>
            <a:r>
              <a:rPr lang="en-US" sz="1500" dirty="0" err="1"/>
              <a:t>flavour_description</a:t>
            </a:r>
            <a:r>
              <a:rPr lang="en-US" sz="1500" dirty="0"/>
              <a:t>: simple</a:t>
            </a:r>
          </a:p>
          <a:p>
            <a:pPr marL="0" indent="0">
              <a:buNone/>
            </a:pPr>
            <a:r>
              <a:rPr lang="en-US" sz="1500" dirty="0"/>
              <a:t>        </a:t>
            </a:r>
            <a:r>
              <a:rPr lang="en-US" sz="1500" dirty="0" err="1"/>
              <a:t>vnfm_info</a:t>
            </a:r>
            <a:r>
              <a:rPr lang="en-US" sz="1500" dirty="0"/>
              <a:t>: ['</a:t>
            </a:r>
            <a:r>
              <a:rPr lang="en-US" sz="1500" dirty="0" err="1"/>
              <a:t>gvnfmdriver</a:t>
            </a:r>
            <a:r>
              <a:rPr lang="en-US" sz="1500" dirty="0"/>
              <a:t>']</a:t>
            </a:r>
          </a:p>
          <a:p>
            <a:pPr marL="0" indent="0">
              <a:buNone/>
            </a:pPr>
            <a:r>
              <a:rPr lang="en-US" sz="1500" dirty="0"/>
              <a:t>      requirements:</a:t>
            </a:r>
          </a:p>
          <a:p>
            <a:pPr marL="0" indent="0">
              <a:buNone/>
            </a:pPr>
            <a:r>
              <a:rPr lang="en-US" sz="1500" dirty="0"/>
              <a:t>        - </a:t>
            </a:r>
            <a:r>
              <a:rPr lang="en-US" sz="1500" dirty="0" err="1"/>
              <a:t>virtual_link</a:t>
            </a:r>
            <a:r>
              <a:rPr lang="en-US" sz="1500" dirty="0"/>
              <a:t>: </a:t>
            </a:r>
            <a:r>
              <a:rPr lang="en-US" sz="1500" dirty="0" err="1"/>
              <a:t>vcpe_public_net</a:t>
            </a:r>
            <a:endParaRPr lang="en-US" sz="15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CFE4C1B-9512-48A9-91C3-C619E3B49866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799410" y="0"/>
            <a:ext cx="4344590" cy="5143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75" dirty="0"/>
              <a:t> </a:t>
            </a:r>
            <a:r>
              <a:rPr lang="en-US" sz="675" dirty="0" err="1"/>
              <a:t>vCPE_Infrastructure_GW_demo_app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type: </a:t>
            </a:r>
            <a:r>
              <a:rPr lang="en-US" sz="675" dirty="0" err="1"/>
              <a:t>org.openecomp.resource.vf.VcpeInfrastructureGwDemoApp</a:t>
            </a:r>
            <a:br>
              <a:rPr lang="en-US" sz="675" dirty="0"/>
            </a:br>
            <a:r>
              <a:rPr lang="en-US" sz="675" dirty="0"/>
              <a:t>      </a:t>
            </a:r>
            <a:r>
              <a:rPr lang="en-US" sz="675" dirty="0">
                <a:highlight>
                  <a:srgbClr val="FFFF00"/>
                </a:highlight>
              </a:rPr>
              <a:t>metadata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invariantUUID</a:t>
            </a:r>
            <a:r>
              <a:rPr lang="en-US" sz="675" dirty="0"/>
              <a:t>: 8ef4e438-a4f8-4f50-bd9b-dec5ddde26d4</a:t>
            </a:r>
            <a:br>
              <a:rPr lang="en-US" sz="675" dirty="0"/>
            </a:br>
            <a:r>
              <a:rPr lang="en-US" sz="675" dirty="0"/>
              <a:t>        UUID: 511fb4ff-6a10-4699-864f-f3e7ad9b34b3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customizationUUID</a:t>
            </a:r>
            <a:r>
              <a:rPr lang="en-US" sz="675" dirty="0"/>
              <a:t>: 18fefb49-7e86-4209-a7da-cd7ddc8aed7b</a:t>
            </a:r>
            <a:br>
              <a:rPr lang="en-US" sz="675" dirty="0"/>
            </a:br>
            <a:r>
              <a:rPr lang="en-US" sz="675" dirty="0"/>
              <a:t>        version: '9.0'</a:t>
            </a:r>
            <a:br>
              <a:rPr lang="en-US" sz="675" dirty="0"/>
            </a:br>
            <a:r>
              <a:rPr lang="en-US" sz="675" dirty="0"/>
              <a:t>        name: </a:t>
            </a:r>
            <a:r>
              <a:rPr lang="en-US" sz="675" dirty="0" err="1"/>
              <a:t>vCPE_Infrastructure_GW_demo_app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>
                <a:highlight>
                  <a:srgbClr val="FFFF00"/>
                </a:highlight>
              </a:rPr>
              <a:t>description: </a:t>
            </a:r>
            <a:r>
              <a:rPr lang="en-US" sz="675" dirty="0" err="1">
                <a:highlight>
                  <a:srgbClr val="FFFF00"/>
                </a:highlight>
              </a:rPr>
              <a:t>vgw</a:t>
            </a:r>
            <a:r>
              <a:rPr lang="en-US" sz="675" dirty="0">
                <a:highlight>
                  <a:srgbClr val="FFFF00"/>
                </a:highlight>
              </a:rPr>
              <a:t> </a:t>
            </a:r>
            <a:r>
              <a:rPr lang="en-US" sz="675" dirty="0" err="1">
                <a:highlight>
                  <a:srgbClr val="FFFF00"/>
                </a:highlight>
              </a:rPr>
              <a:t>vnf</a:t>
            </a:r>
            <a:br>
              <a:rPr lang="en-US" sz="675" dirty="0"/>
            </a:br>
            <a:r>
              <a:rPr lang="en-US" sz="675" dirty="0"/>
              <a:t>        type: VF</a:t>
            </a:r>
            <a:br>
              <a:rPr lang="en-US" sz="675" dirty="0"/>
            </a:br>
            <a:r>
              <a:rPr lang="en-US" sz="675" dirty="0"/>
              <a:t>        category: Generic</a:t>
            </a:r>
            <a:br>
              <a:rPr lang="en-US" sz="675" dirty="0"/>
            </a:br>
            <a:r>
              <a:rPr lang="en-US" sz="675" dirty="0"/>
              <a:t>        subcategory: Network Elements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resourceVendor</a:t>
            </a:r>
            <a:r>
              <a:rPr lang="en-US" sz="675" dirty="0"/>
              <a:t>: intel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resourceVendorRelease</a:t>
            </a:r>
            <a:r>
              <a:rPr lang="en-US" sz="675" dirty="0"/>
              <a:t>: '1.0'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resourceVendorModelNumber</a:t>
            </a:r>
            <a:r>
              <a:rPr lang="en-US" sz="675" dirty="0"/>
              <a:t>: ''</a:t>
            </a:r>
            <a:br>
              <a:rPr lang="en-US" sz="675" dirty="0"/>
            </a:br>
            <a:r>
              <a:rPr lang="en-US" sz="675" dirty="0"/>
              <a:t>      </a:t>
            </a:r>
            <a:r>
              <a:rPr lang="en-US" sz="675" dirty="0">
                <a:highlight>
                  <a:srgbClr val="FFFF00"/>
                </a:highlight>
              </a:rPr>
              <a:t>properties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vf_module_id</a:t>
            </a:r>
            <a:r>
              <a:rPr lang="en-US" sz="675" dirty="0"/>
              <a:t>: </a:t>
            </a:r>
            <a:r>
              <a:rPr lang="en-US" sz="675" dirty="0" err="1"/>
              <a:t>vCPE_Customer_GW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vcpe_image_name</a:t>
            </a:r>
            <a:r>
              <a:rPr lang="en-US" sz="675" dirty="0"/>
              <a:t>: ubuntu_16.04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nf_naming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    </a:t>
            </a:r>
            <a:r>
              <a:rPr lang="en-US" sz="675" dirty="0" err="1"/>
              <a:t>ecomp_generated_naming</a:t>
            </a:r>
            <a:r>
              <a:rPr lang="en-US" sz="675" dirty="0"/>
              <a:t>: true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multi_stage_design</a:t>
            </a:r>
            <a:r>
              <a:rPr lang="en-US" sz="675" dirty="0"/>
              <a:t>: false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availability_zone_max_count</a:t>
            </a:r>
            <a:r>
              <a:rPr lang="en-US" sz="675" dirty="0"/>
              <a:t>: 1</a:t>
            </a:r>
            <a:br>
              <a:rPr lang="en-US" sz="675" dirty="0"/>
            </a:br>
            <a:r>
              <a:rPr lang="en-US" sz="675" dirty="0"/>
              <a:t>        vgw_name_0: zdcpe1cpe01gw01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demo_artifacts_version</a:t>
            </a:r>
            <a:r>
              <a:rPr lang="en-US" sz="675" dirty="0"/>
              <a:t>: 1.2.0</a:t>
            </a:r>
            <a:br>
              <a:rPr lang="en-US" sz="675" dirty="0"/>
            </a:br>
            <a:r>
              <a:rPr lang="en-US" sz="675" dirty="0"/>
              <a:t>        vgw_private_ip_0: 10.5.0.21</a:t>
            </a:r>
            <a:br>
              <a:rPr lang="en-US" sz="675" dirty="0"/>
            </a:br>
            <a:r>
              <a:rPr lang="en-US" sz="675" dirty="0"/>
              <a:t>        vgw_private_ip_2: 10.2.0.3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nexus_artifact_repo</a:t>
            </a:r>
            <a:r>
              <a:rPr lang="en-US" sz="675" dirty="0"/>
              <a:t>: https://nexus.onap.org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onap_private_net_cidr</a:t>
            </a:r>
            <a:r>
              <a:rPr lang="en-US" sz="675" dirty="0"/>
              <a:t>: 10.0.0.0/16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pub_key</a:t>
            </a:r>
            <a:r>
              <a:rPr lang="en-US" sz="675" dirty="0"/>
              <a:t>: /AYfIFBlEuFNdLczchntjbZ0n7dmDXk8zHtCZYNk7kwb8k/</a:t>
            </a:r>
            <a:br>
              <a:rPr lang="en-US" sz="675" dirty="0"/>
            </a:br>
            <a:r>
              <a:rPr lang="en-US" sz="675" dirty="0"/>
              <a:t>        vgw_private_ip_1: 10.0.101.30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cpe_public_net_id</a:t>
            </a:r>
            <a:r>
              <a:rPr lang="en-US" sz="675" dirty="0"/>
              <a:t>: zdfw1cpe01_public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mux_ip_addr</a:t>
            </a:r>
            <a:r>
              <a:rPr lang="en-US" sz="675" dirty="0"/>
              <a:t>: 10.5.0.20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mux_gw_private_net_id</a:t>
            </a:r>
            <a:r>
              <a:rPr lang="en-US" sz="675" dirty="0"/>
              <a:t>: zdfw1muxgw01_private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vnf_id</a:t>
            </a:r>
            <a:r>
              <a:rPr lang="en-US" sz="675" dirty="0"/>
              <a:t>: </a:t>
            </a:r>
            <a:r>
              <a:rPr lang="en-US" sz="675" dirty="0" err="1"/>
              <a:t>vCPE_Infrastructure_GW_demo_app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dcae_collector_ip</a:t>
            </a:r>
            <a:r>
              <a:rPr lang="en-US" sz="675" dirty="0"/>
              <a:t>: 10.0.4.102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install_script_version</a:t>
            </a:r>
            <a:r>
              <a:rPr lang="en-US" sz="675" dirty="0"/>
              <a:t>: 1.2.0-SNAPSHOT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cpe_public_net_cidr</a:t>
            </a:r>
            <a:r>
              <a:rPr lang="en-US" sz="675" dirty="0"/>
              <a:t>: 10.2.0.0/24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vg_vgmux_tunnel_vni</a:t>
            </a:r>
            <a:r>
              <a:rPr lang="en-US" sz="675" dirty="0"/>
              <a:t>: 100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dcae_collector_port</a:t>
            </a:r>
            <a:r>
              <a:rPr lang="en-US" sz="675" dirty="0"/>
              <a:t>: 8080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mux_gw_private_net_cidr</a:t>
            </a:r>
            <a:r>
              <a:rPr lang="en-US" sz="675" dirty="0"/>
              <a:t>: 10.5.0.0/24</a:t>
            </a:r>
            <a:br>
              <a:rPr lang="en-US" sz="675" dirty="0"/>
            </a:br>
            <a:r>
              <a:rPr lang="en-US" sz="675" dirty="0"/>
              <a:t>        </a:t>
            </a:r>
            <a:r>
              <a:rPr lang="en-US" sz="675" dirty="0" err="1"/>
              <a:t>cloud_env</a:t>
            </a:r>
            <a:r>
              <a:rPr lang="en-US" sz="675" dirty="0"/>
              <a:t>: </a:t>
            </a:r>
            <a:r>
              <a:rPr lang="en-US" sz="675" dirty="0" err="1"/>
              <a:t>openstack</a:t>
            </a:r>
            <a:br>
              <a:rPr lang="en-US" sz="675" dirty="0"/>
            </a:br>
            <a:r>
              <a:rPr lang="en-US" sz="675" dirty="0"/>
              <a:t>      </a:t>
            </a:r>
            <a:r>
              <a:rPr lang="en-US" sz="675" dirty="0">
                <a:highlight>
                  <a:srgbClr val="FFFF00"/>
                </a:highlight>
              </a:rPr>
              <a:t>requirements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- </a:t>
            </a:r>
            <a:r>
              <a:rPr lang="en-US" sz="675" dirty="0" err="1"/>
              <a:t>cp_vgw_public.dependency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    capability: feature</a:t>
            </a:r>
            <a:br>
              <a:rPr lang="en-US" sz="675" dirty="0"/>
            </a:br>
            <a:r>
              <a:rPr lang="en-US" sz="675" dirty="0"/>
              <a:t>          node: </a:t>
            </a:r>
            <a:r>
              <a:rPr lang="en-US" sz="675" dirty="0" err="1"/>
              <a:t>oam-zte</a:t>
            </a:r>
            <a:br>
              <a:rPr lang="en-US" sz="675" dirty="0"/>
            </a:br>
            <a:r>
              <a:rPr lang="en-US" sz="675" dirty="0"/>
              <a:t>      </a:t>
            </a:r>
            <a:r>
              <a:rPr lang="en-US" sz="675" dirty="0">
                <a:highlight>
                  <a:srgbClr val="FFFF00"/>
                </a:highlight>
              </a:rPr>
              <a:t>capabilities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  vdu_vgw_0.virtual_compute:</a:t>
            </a:r>
            <a:br>
              <a:rPr lang="en-US" sz="675" dirty="0"/>
            </a:br>
            <a:r>
              <a:rPr lang="en-US" sz="675" dirty="0"/>
              <a:t>          properties:</a:t>
            </a:r>
            <a:br>
              <a:rPr lang="en-US" sz="675" dirty="0"/>
            </a:br>
            <a:r>
              <a:rPr lang="en-US" sz="675" dirty="0"/>
              <a:t>            </a:t>
            </a:r>
            <a:r>
              <a:rPr lang="en-US" sz="675" dirty="0" err="1"/>
              <a:t>virtual_memory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        </a:t>
            </a:r>
            <a:r>
              <a:rPr lang="en-US" sz="675" dirty="0" err="1"/>
              <a:t>virtual_mem_size</a:t>
            </a:r>
            <a:r>
              <a:rPr lang="en-US" sz="675" dirty="0"/>
              <a:t>: 4096 MB</a:t>
            </a:r>
            <a:br>
              <a:rPr lang="en-US" sz="675" dirty="0"/>
            </a:br>
            <a:r>
              <a:rPr lang="en-US" sz="675" dirty="0"/>
              <a:t>              </a:t>
            </a:r>
            <a:r>
              <a:rPr lang="en-US" sz="675" dirty="0" err="1"/>
              <a:t>vdu_memory_requirements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          </a:t>
            </a:r>
            <a:r>
              <a:rPr lang="en-US" sz="675" dirty="0" err="1"/>
              <a:t>numberOfPages</a:t>
            </a:r>
            <a:r>
              <a:rPr lang="en-US" sz="675" dirty="0"/>
              <a:t>: '{"</a:t>
            </a:r>
            <a:r>
              <a:rPr lang="en-US" sz="675" dirty="0" err="1"/>
              <a:t>schemaVersion</a:t>
            </a:r>
            <a:r>
              <a:rPr lang="en-US" sz="675" dirty="0"/>
              <a:t>": "0", "</a:t>
            </a:r>
            <a:r>
              <a:rPr lang="en-US" sz="675" dirty="0" err="1"/>
              <a:t>schemaSelector</a:t>
            </a:r>
            <a:r>
              <a:rPr lang="en-US" sz="675" dirty="0"/>
              <a:t>": "", "</a:t>
            </a:r>
            <a:r>
              <a:rPr lang="en-US" sz="675" dirty="0" err="1"/>
              <a:t>hardwarePlatform</a:t>
            </a:r>
            <a:r>
              <a:rPr lang="en-US" sz="675" dirty="0"/>
              <a:t>":</a:t>
            </a:r>
            <a:br>
              <a:rPr lang="en-US" sz="675" dirty="0"/>
            </a:br>
            <a:r>
              <a:rPr lang="en-US" sz="675" dirty="0"/>
              <a:t>                  "generic", "mandatory": "true", "</a:t>
            </a:r>
            <a:r>
              <a:rPr lang="en-US" sz="675" dirty="0" err="1"/>
              <a:t>configurationValue</a:t>
            </a:r>
            <a:r>
              <a:rPr lang="en-US" sz="675" dirty="0"/>
              <a:t>": "1024"}'</a:t>
            </a:r>
            <a:br>
              <a:rPr lang="en-US" sz="675" dirty="0"/>
            </a:br>
            <a:r>
              <a:rPr lang="en-US" sz="675" dirty="0"/>
              <a:t>                </a:t>
            </a:r>
            <a:r>
              <a:rPr lang="en-US" sz="675" dirty="0" err="1"/>
              <a:t>memoryPageSize</a:t>
            </a:r>
            <a:r>
              <a:rPr lang="en-US" sz="675" dirty="0"/>
              <a:t>: '{"</a:t>
            </a:r>
            <a:r>
              <a:rPr lang="en-US" sz="675" dirty="0" err="1"/>
              <a:t>schemaVersion</a:t>
            </a:r>
            <a:r>
              <a:rPr lang="en-US" sz="675" dirty="0"/>
              <a:t>": "0", "</a:t>
            </a:r>
            <a:r>
              <a:rPr lang="en-US" sz="675" dirty="0" err="1"/>
              <a:t>schemaSelector</a:t>
            </a:r>
            <a:r>
              <a:rPr lang="en-US" sz="675" dirty="0"/>
              <a:t>": "", "</a:t>
            </a:r>
            <a:r>
              <a:rPr lang="en-US" sz="675" dirty="0" err="1"/>
              <a:t>hardwarePlatform</a:t>
            </a:r>
            <a:r>
              <a:rPr lang="en-US" sz="675" dirty="0"/>
              <a:t>":</a:t>
            </a:r>
            <a:br>
              <a:rPr lang="en-US" sz="675" dirty="0"/>
            </a:br>
            <a:r>
              <a:rPr lang="en-US" sz="675" dirty="0"/>
              <a:t>                  "generic", "mandatory": "true", "</a:t>
            </a:r>
            <a:r>
              <a:rPr lang="en-US" sz="675" dirty="0" err="1"/>
              <a:t>configurationValue</a:t>
            </a:r>
            <a:r>
              <a:rPr lang="en-US" sz="675" dirty="0"/>
              <a:t>": "2 MB"}'</a:t>
            </a:r>
            <a:br>
              <a:rPr lang="en-US" sz="675" dirty="0"/>
            </a:br>
            <a:r>
              <a:rPr lang="en-US" sz="675" dirty="0"/>
              <a:t>            </a:t>
            </a:r>
            <a:r>
              <a:rPr lang="en-US" sz="675" dirty="0" err="1"/>
              <a:t>virtual_cpu</a:t>
            </a:r>
            <a:r>
              <a:rPr lang="en-US" sz="675" dirty="0"/>
              <a:t>:</a:t>
            </a:r>
            <a:br>
              <a:rPr lang="en-US" sz="675" dirty="0"/>
            </a:br>
            <a:r>
              <a:rPr lang="en-US" sz="675" dirty="0"/>
              <a:t>              </a:t>
            </a:r>
            <a:r>
              <a:rPr lang="en-US" sz="675" dirty="0" err="1"/>
              <a:t>cpu_architecture</a:t>
            </a:r>
            <a:r>
              <a:rPr lang="en-US" sz="675" dirty="0"/>
              <a:t>: generic</a:t>
            </a:r>
            <a:br>
              <a:rPr lang="en-US" sz="675" dirty="0"/>
            </a:br>
            <a:r>
              <a:rPr lang="en-US" sz="675" dirty="0"/>
              <a:t>              </a:t>
            </a:r>
            <a:r>
              <a:rPr lang="en-US" sz="675" dirty="0" err="1"/>
              <a:t>num_virtual_cpu</a:t>
            </a:r>
            <a:r>
              <a:rPr lang="en-US" sz="675" dirty="0"/>
              <a:t>: 2</a:t>
            </a:r>
            <a:br>
              <a:rPr lang="en-US" sz="525" dirty="0"/>
            </a:br>
            <a:endParaRPr lang="en-US" sz="525" dirty="0"/>
          </a:p>
        </p:txBody>
      </p:sp>
    </p:spTree>
    <p:extLst>
      <p:ext uri="{BB962C8B-B14F-4D97-AF65-F5344CB8AC3E}">
        <p14:creationId xmlns:p14="http://schemas.microsoft.com/office/powerpoint/2010/main" val="2905122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5E7228-4117-4EBB-837B-3391044EA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Nodes.yaml: there is a vfc.nsd as an alloted resource ?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038F02-2841-4FF1-80C1-1920690CE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5097133" cy="3263504"/>
          </a:xfrm>
        </p:spPr>
        <p:txBody>
          <a:bodyPr>
            <a:normAutofit fontScale="32500" lnSpcReduction="20000"/>
          </a:bodyPr>
          <a:lstStyle/>
          <a:p>
            <a:r>
              <a:rPr lang="en-US" dirty="0" err="1"/>
              <a:t>org.openecomp.resource.vfc.NSD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derived_from</a:t>
            </a:r>
            <a:r>
              <a:rPr lang="en-US" dirty="0"/>
              <a:t>: </a:t>
            </a:r>
            <a:r>
              <a:rPr lang="en-US" dirty="0" err="1"/>
              <a:t>tosca.nodes.Root</a:t>
            </a:r>
            <a:br>
              <a:rPr lang="en-US" dirty="0"/>
            </a:br>
            <a:r>
              <a:rPr lang="en-US" dirty="0"/>
              <a:t>    description: ECOMP Allotted Resource base type all other allotted resources node types derive from</a:t>
            </a:r>
            <a:br>
              <a:rPr lang="en-US" dirty="0"/>
            </a:br>
            <a:r>
              <a:rPr lang="en-US" dirty="0"/>
              <a:t>    properties: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nsd_id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type: string</a:t>
            </a:r>
            <a:br>
              <a:rPr lang="en-US" dirty="0"/>
            </a:br>
            <a:r>
              <a:rPr lang="en-US" dirty="0"/>
              <a:t>        required: true</a:t>
            </a:r>
            <a:br>
              <a:rPr lang="en-US" dirty="0"/>
            </a:br>
            <a:r>
              <a:rPr lang="en-US" dirty="0"/>
              <a:t>        description: ID of the NSD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nsd_designer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type: string</a:t>
            </a:r>
            <a:br>
              <a:rPr lang="en-US" dirty="0"/>
            </a:br>
            <a:r>
              <a:rPr lang="en-US" dirty="0"/>
              <a:t>        required: true</a:t>
            </a:r>
            <a:br>
              <a:rPr lang="en-US" dirty="0"/>
            </a:br>
            <a:r>
              <a:rPr lang="en-US" dirty="0"/>
              <a:t>        description: Designer of the NSD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nsd_version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type: string</a:t>
            </a:r>
            <a:br>
              <a:rPr lang="en-US" dirty="0"/>
            </a:br>
            <a:r>
              <a:rPr lang="en-US" dirty="0"/>
              <a:t>        required: true</a:t>
            </a:r>
            <a:br>
              <a:rPr lang="en-US" dirty="0"/>
            </a:br>
            <a:r>
              <a:rPr lang="en-US" dirty="0"/>
              <a:t>        description: Version of the NSD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nsd_name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type: string</a:t>
            </a:r>
            <a:br>
              <a:rPr lang="en-US" dirty="0"/>
            </a:br>
            <a:r>
              <a:rPr lang="en-US" dirty="0"/>
              <a:t>        required: true</a:t>
            </a:r>
            <a:br>
              <a:rPr lang="en-US" dirty="0"/>
            </a:br>
            <a:r>
              <a:rPr lang="en-US" dirty="0"/>
              <a:t>        description: Name of the NSD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providing_service_uuid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type: string</a:t>
            </a:r>
            <a:br>
              <a:rPr lang="en-US" dirty="0"/>
            </a:br>
            <a:r>
              <a:rPr lang="en-US" dirty="0"/>
              <a:t>        required: true</a:t>
            </a:r>
            <a:br>
              <a:rPr lang="en-US" dirty="0"/>
            </a:br>
            <a:r>
              <a:rPr lang="en-US" dirty="0"/>
              <a:t>        description: The depending service </a:t>
            </a:r>
            <a:r>
              <a:rPr lang="en-US" dirty="0" err="1"/>
              <a:t>uuid</a:t>
            </a:r>
            <a:r>
              <a:rPr lang="en-US" dirty="0"/>
              <a:t> in order to map the allotted resource to the specific service version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providing_service_invariant_uuid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type: string</a:t>
            </a:r>
            <a:br>
              <a:rPr lang="en-US" dirty="0"/>
            </a:br>
            <a:r>
              <a:rPr lang="en-US" dirty="0"/>
              <a:t>        required: true</a:t>
            </a:r>
            <a:br>
              <a:rPr lang="en-US" dirty="0"/>
            </a:br>
            <a:r>
              <a:rPr lang="en-US" dirty="0"/>
              <a:t>        description: The depending service invariant </a:t>
            </a:r>
            <a:r>
              <a:rPr lang="en-US" dirty="0" err="1"/>
              <a:t>uuid</a:t>
            </a:r>
            <a:r>
              <a:rPr lang="en-US" dirty="0"/>
              <a:t> in order to map the allotted resource to the specific service version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providing_service_name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type: string</a:t>
            </a:r>
            <a:br>
              <a:rPr lang="en-US" dirty="0"/>
            </a:br>
            <a:r>
              <a:rPr lang="en-US" dirty="0"/>
              <a:t>        required: true</a:t>
            </a:r>
            <a:br>
              <a:rPr lang="en-US" dirty="0"/>
            </a:br>
            <a:r>
              <a:rPr lang="en-US" dirty="0"/>
              <a:t>        description: The depending service name in order to map the allotted resource to the specific service version</a:t>
            </a:r>
            <a:br>
              <a:rPr lang="en-US" dirty="0"/>
            </a:br>
            <a:r>
              <a:rPr lang="en-US" dirty="0"/>
              <a:t>    requirements:</a:t>
            </a:r>
            <a:br>
              <a:rPr lang="en-US" dirty="0"/>
            </a:br>
            <a:r>
              <a:rPr lang="en-US" dirty="0"/>
              <a:t>    - </a:t>
            </a:r>
            <a:r>
              <a:rPr lang="en-US" dirty="0" err="1"/>
              <a:t>virtualLink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capability: </a:t>
            </a:r>
            <a:r>
              <a:rPr lang="en-US" dirty="0" err="1"/>
              <a:t>tosca.capabilities.network.Linkable</a:t>
            </a:r>
            <a:br>
              <a:rPr lang="en-US" dirty="0"/>
            </a:br>
            <a:r>
              <a:rPr lang="en-US" dirty="0"/>
              <a:t>        relationship: </a:t>
            </a:r>
            <a:r>
              <a:rPr lang="en-US" dirty="0" err="1"/>
              <a:t>tosca.relationships.network.LinksTo</a:t>
            </a:r>
            <a:br>
              <a:rPr lang="en-US" dirty="0"/>
            </a:br>
            <a:r>
              <a:rPr lang="en-US" dirty="0"/>
              <a:t>    capabilities: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virtual_linkable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  type: </a:t>
            </a:r>
            <a:r>
              <a:rPr lang="en-US" dirty="0" err="1"/>
              <a:t>tosca.capabilities.network.Linkable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DC7CD1-5887-4FED-9560-E3E432AB77DA}"/>
              </a:ext>
            </a:extLst>
          </p:cNvPr>
          <p:cNvSpPr txBox="1"/>
          <p:nvPr/>
        </p:nvSpPr>
        <p:spPr>
          <a:xfrm flipH="1">
            <a:off x="5364431" y="1996633"/>
            <a:ext cx="3641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OPEN POINTS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How it is used the NSD node type ?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It seems that ETSI NSD is modelled as a component of a VF ? As an allotted resource..</a:t>
            </a:r>
          </a:p>
        </p:txBody>
      </p:sp>
    </p:spTree>
    <p:extLst>
      <p:ext uri="{BB962C8B-B14F-4D97-AF65-F5344CB8AC3E}">
        <p14:creationId xmlns:p14="http://schemas.microsoft.com/office/powerpoint/2010/main" val="2821766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FA280-97EA-4BC9-9AEA-C10D90D2A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Resource-VcpeInfrstructureGwDemoApp-template-interface.yaml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4E617-9533-4EC6-8082-4F7E61C32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369219"/>
            <a:ext cx="2755061" cy="3263504"/>
          </a:xfrm>
        </p:spPr>
        <p:txBody>
          <a:bodyPr>
            <a:normAutofit fontScale="92500" lnSpcReduction="20000"/>
          </a:bodyPr>
          <a:lstStyle/>
          <a:p>
            <a:r>
              <a:rPr lang="en-US" sz="750" dirty="0" err="1"/>
              <a:t>node_types</a:t>
            </a:r>
            <a:r>
              <a:rPr lang="en-US" sz="750" dirty="0"/>
              <a:t>:</a:t>
            </a:r>
            <a:br>
              <a:rPr lang="en-US" sz="750" dirty="0"/>
            </a:br>
            <a:r>
              <a:rPr lang="en-US" sz="750" dirty="0">
                <a:highlight>
                  <a:srgbClr val="FFFF00"/>
                </a:highlight>
              </a:rPr>
              <a:t>  </a:t>
            </a:r>
            <a:r>
              <a:rPr lang="en-US" sz="750" dirty="0" err="1">
                <a:highlight>
                  <a:srgbClr val="FFFF00"/>
                </a:highlight>
              </a:rPr>
              <a:t>org.openecomp.resource.vf.VcpeInfrastructureGwDemoApp</a:t>
            </a:r>
            <a:r>
              <a:rPr lang="en-US" sz="750" dirty="0">
                <a:highlight>
                  <a:srgbClr val="FFFF00"/>
                </a:highlight>
              </a:rPr>
              <a:t>:</a:t>
            </a:r>
            <a:br>
              <a:rPr lang="en-US" sz="750" dirty="0">
                <a:highlight>
                  <a:srgbClr val="FFFF00"/>
                </a:highlight>
              </a:rPr>
            </a:br>
            <a:r>
              <a:rPr lang="en-US" sz="750" dirty="0">
                <a:highlight>
                  <a:srgbClr val="FFFF00"/>
                </a:highlight>
              </a:rPr>
              <a:t>    </a:t>
            </a:r>
            <a:r>
              <a:rPr lang="en-US" sz="750" dirty="0" err="1">
                <a:highlight>
                  <a:srgbClr val="FFFF00"/>
                </a:highlight>
              </a:rPr>
              <a:t>derived_from</a:t>
            </a:r>
            <a:r>
              <a:rPr lang="en-US" sz="750" dirty="0">
                <a:highlight>
                  <a:srgbClr val="FFFF00"/>
                </a:highlight>
              </a:rPr>
              <a:t>: </a:t>
            </a:r>
            <a:r>
              <a:rPr lang="en-US" sz="750" dirty="0" err="1">
                <a:highlight>
                  <a:srgbClr val="FFFF00"/>
                </a:highlight>
              </a:rPr>
              <a:t>org.openecomp.resource.abstract.nodes.VF</a:t>
            </a:r>
            <a:br>
              <a:rPr lang="en-US" sz="750" dirty="0"/>
            </a:br>
            <a:r>
              <a:rPr lang="en-US" sz="750" dirty="0"/>
              <a:t>    properties:</a:t>
            </a:r>
            <a:br>
              <a:rPr lang="en-US" sz="750" dirty="0"/>
            </a:br>
            <a:r>
              <a:rPr lang="en-US" sz="750" dirty="0"/>
              <a:t>      </a:t>
            </a:r>
            <a:r>
              <a:rPr lang="en-US" sz="750" dirty="0" err="1"/>
              <a:t>vf_module_id</a:t>
            </a:r>
            <a:r>
              <a:rPr lang="en-US" sz="750" dirty="0"/>
              <a:t>:</a:t>
            </a:r>
            <a:br>
              <a:rPr lang="en-US" sz="750" dirty="0"/>
            </a:br>
            <a:r>
              <a:rPr lang="en-US" sz="750" dirty="0"/>
              <a:t>        default: </a:t>
            </a:r>
            <a:r>
              <a:rPr lang="en-US" sz="750" dirty="0" err="1"/>
              <a:t>vCPE_Customer_GW</a:t>
            </a:r>
            <a:br>
              <a:rPr lang="en-US" sz="750" dirty="0"/>
            </a:br>
            <a:r>
              <a:rPr lang="en-US" sz="750" dirty="0"/>
              <a:t>        type: string</a:t>
            </a:r>
            <a:br>
              <a:rPr lang="en-US" sz="750" dirty="0"/>
            </a:br>
            <a:r>
              <a:rPr lang="en-US" sz="750" dirty="0"/>
              <a:t>        description: The </a:t>
            </a:r>
            <a:r>
              <a:rPr lang="en-US" sz="750" dirty="0" err="1"/>
              <a:t>vCPE</a:t>
            </a:r>
            <a:r>
              <a:rPr lang="en-US" sz="750" dirty="0"/>
              <a:t> Module ID is provided by ONAP</a:t>
            </a:r>
            <a:br>
              <a:rPr lang="en-US" sz="750" dirty="0"/>
            </a:br>
            <a:r>
              <a:rPr lang="en-US" sz="750" dirty="0"/>
              <a:t>        required: false</a:t>
            </a:r>
            <a:br>
              <a:rPr lang="en-US" sz="750" dirty="0"/>
            </a:br>
            <a:r>
              <a:rPr lang="en-US" sz="750" dirty="0"/>
              <a:t>      </a:t>
            </a:r>
            <a:r>
              <a:rPr lang="en-US" sz="750" dirty="0" err="1"/>
              <a:t>vcpe_image_name</a:t>
            </a:r>
            <a:r>
              <a:rPr lang="en-US" sz="750" dirty="0"/>
              <a:t>:</a:t>
            </a:r>
            <a:br>
              <a:rPr lang="en-US" sz="750" dirty="0"/>
            </a:br>
            <a:r>
              <a:rPr lang="en-US" sz="750" dirty="0"/>
              <a:t>        default: ubuntu_16.04</a:t>
            </a:r>
            <a:br>
              <a:rPr lang="en-US" sz="750" dirty="0"/>
            </a:br>
            <a:r>
              <a:rPr lang="en-US" sz="750" dirty="0"/>
              <a:t>        type: string</a:t>
            </a:r>
            <a:br>
              <a:rPr lang="en-US" sz="750" dirty="0"/>
            </a:br>
            <a:r>
              <a:rPr lang="en-US" sz="750" dirty="0"/>
              <a:t>        description: image name for </a:t>
            </a:r>
            <a:r>
              <a:rPr lang="en-US" sz="750" dirty="0" err="1"/>
              <a:t>vcpe</a:t>
            </a:r>
            <a:r>
              <a:rPr lang="en-US" sz="750" dirty="0"/>
              <a:t> in </a:t>
            </a:r>
            <a:r>
              <a:rPr lang="en-US" sz="750" dirty="0" err="1"/>
              <a:t>openstack</a:t>
            </a:r>
            <a:r>
              <a:rPr lang="en-US" sz="750" dirty="0"/>
              <a:t> glance</a:t>
            </a:r>
            <a:br>
              <a:rPr lang="en-US" sz="750" dirty="0"/>
            </a:br>
            <a:r>
              <a:rPr lang="en-US" sz="750" dirty="0"/>
              <a:t>        required: false</a:t>
            </a:r>
            <a:br>
              <a:rPr lang="en-US" sz="750" dirty="0"/>
            </a:br>
            <a:r>
              <a:rPr lang="en-US" sz="750" dirty="0"/>
              <a:t>      </a:t>
            </a:r>
            <a:r>
              <a:rPr lang="en-US" sz="750" dirty="0" err="1"/>
              <a:t>nf_function</a:t>
            </a:r>
            <a:r>
              <a:rPr lang="en-US" sz="750" dirty="0"/>
              <a:t>:</a:t>
            </a:r>
            <a:br>
              <a:rPr lang="en-US" sz="750" dirty="0"/>
            </a:br>
            <a:r>
              <a:rPr lang="en-US" sz="750" dirty="0"/>
              <a:t>        type: string</a:t>
            </a:r>
            <a:br>
              <a:rPr lang="en-US" sz="750" dirty="0"/>
            </a:br>
            <a:r>
              <a:rPr lang="en-US" sz="750" dirty="0"/>
              <a:t>        required: false</a:t>
            </a:r>
            <a:br>
              <a:rPr lang="en-US" sz="750" dirty="0"/>
            </a:br>
            <a:r>
              <a:rPr lang="en-US" sz="750" dirty="0"/>
              <a:t>      </a:t>
            </a:r>
            <a:r>
              <a:rPr lang="en-US" sz="750" dirty="0" err="1"/>
              <a:t>public_net_id</a:t>
            </a:r>
            <a:r>
              <a:rPr lang="en-US" sz="750" dirty="0"/>
              <a:t>:</a:t>
            </a:r>
            <a:br>
              <a:rPr lang="en-US" sz="750" dirty="0"/>
            </a:br>
            <a:r>
              <a:rPr lang="en-US" sz="750" dirty="0"/>
              <a:t>        type: string</a:t>
            </a:r>
            <a:br>
              <a:rPr lang="en-US" sz="750" dirty="0"/>
            </a:br>
            <a:r>
              <a:rPr lang="en-US" sz="750" dirty="0"/>
              <a:t>        description: public network id used during </a:t>
            </a:r>
            <a:r>
              <a:rPr lang="en-US" sz="750" dirty="0" err="1"/>
              <a:t>onap</a:t>
            </a:r>
            <a:r>
              <a:rPr lang="en-US" sz="750" dirty="0"/>
              <a:t> installation</a:t>
            </a:r>
            <a:br>
              <a:rPr lang="en-US" sz="750" dirty="0"/>
            </a:br>
            <a:r>
              <a:rPr lang="en-US" sz="750" dirty="0"/>
              <a:t>        required: false</a:t>
            </a:r>
            <a:br>
              <a:rPr lang="en-US" sz="750" dirty="0"/>
            </a:br>
            <a:r>
              <a:rPr lang="en-US" sz="750" dirty="0"/>
              <a:t>      vgw_name_0:</a:t>
            </a:r>
            <a:br>
              <a:rPr lang="en-US" sz="750" dirty="0"/>
            </a:br>
            <a:r>
              <a:rPr lang="en-US" sz="750" dirty="0"/>
              <a:t>        default: zdcpe1cpe01gw01</a:t>
            </a:r>
            <a:br>
              <a:rPr lang="en-US" sz="750" dirty="0"/>
            </a:br>
            <a:r>
              <a:rPr lang="en-US" sz="750" dirty="0"/>
              <a:t>        type: string</a:t>
            </a:r>
            <a:br>
              <a:rPr lang="en-US" sz="750" dirty="0"/>
            </a:br>
            <a:r>
              <a:rPr lang="en-US" sz="750" dirty="0"/>
              <a:t>        description: Name of the </a:t>
            </a:r>
            <a:r>
              <a:rPr lang="en-US" sz="750" dirty="0" err="1"/>
              <a:t>vGW</a:t>
            </a:r>
            <a:br>
              <a:rPr lang="en-US" sz="750" dirty="0"/>
            </a:br>
            <a:r>
              <a:rPr lang="en-US" sz="750" dirty="0"/>
              <a:t>        required: false</a:t>
            </a:r>
            <a:br>
              <a:rPr lang="en-US" sz="750" dirty="0"/>
            </a:br>
            <a:r>
              <a:rPr lang="en-US" sz="750" dirty="0"/>
              <a:t>      </a:t>
            </a:r>
            <a:r>
              <a:rPr lang="en-US" sz="750" dirty="0" err="1"/>
              <a:t>nf_type</a:t>
            </a:r>
            <a:r>
              <a:rPr lang="en-US" sz="750" dirty="0"/>
              <a:t>:</a:t>
            </a:r>
            <a:br>
              <a:rPr lang="en-US" sz="750" dirty="0"/>
            </a:br>
            <a:r>
              <a:rPr lang="en-US" sz="750" dirty="0"/>
              <a:t>        type: string</a:t>
            </a:r>
            <a:br>
              <a:rPr lang="en-US" sz="750" dirty="0"/>
            </a:br>
            <a:r>
              <a:rPr lang="en-US" sz="750" dirty="0"/>
              <a:t>        required: false</a:t>
            </a:r>
            <a:br>
              <a:rPr lang="en-US" sz="750" dirty="0"/>
            </a:br>
            <a:r>
              <a:rPr lang="en-US" sz="750" dirty="0"/>
              <a:t>      </a:t>
            </a:r>
            <a:r>
              <a:rPr lang="en-US" sz="750" dirty="0" err="1"/>
              <a:t>onap_private_net_cidr</a:t>
            </a:r>
            <a:r>
              <a:rPr lang="en-US" sz="750" dirty="0"/>
              <a:t>:</a:t>
            </a:r>
            <a:br>
              <a:rPr lang="en-US" sz="750" dirty="0"/>
            </a:br>
            <a:r>
              <a:rPr lang="en-US" sz="750" dirty="0"/>
              <a:t>        default: 10.0.0.0/16</a:t>
            </a:r>
            <a:br>
              <a:rPr lang="en-US" sz="750" dirty="0"/>
            </a:br>
            <a:r>
              <a:rPr lang="en-US" sz="750" dirty="0"/>
              <a:t>        type: string</a:t>
            </a:r>
            <a:br>
              <a:rPr lang="en-US" sz="750" dirty="0"/>
            </a:br>
            <a:r>
              <a:rPr lang="en-US" sz="750" dirty="0"/>
              <a:t>        description: </a:t>
            </a:r>
            <a:r>
              <a:rPr lang="en-US" sz="750" dirty="0" err="1"/>
              <a:t>oanp</a:t>
            </a:r>
            <a:r>
              <a:rPr lang="en-US" sz="750" dirty="0"/>
              <a:t> OAM network </a:t>
            </a:r>
            <a:r>
              <a:rPr lang="en-US" sz="750" dirty="0" err="1"/>
              <a:t>cidr</a:t>
            </a:r>
            <a:br>
              <a:rPr lang="en-US" sz="750" dirty="0"/>
            </a:br>
            <a:r>
              <a:rPr lang="en-US" sz="750" dirty="0"/>
              <a:t>        required: false</a:t>
            </a:r>
            <a:br>
              <a:rPr lang="en-US" sz="750" dirty="0"/>
            </a:br>
            <a:r>
              <a:rPr lang="en-US" sz="750" dirty="0"/>
              <a:t>      </a:t>
            </a:r>
            <a:r>
              <a:rPr lang="en-US" sz="750" dirty="0" err="1"/>
              <a:t>nexus_artifact_repo</a:t>
            </a:r>
            <a:r>
              <a:rPr lang="en-US" sz="750" dirty="0"/>
              <a:t>:</a:t>
            </a:r>
            <a:br>
              <a:rPr lang="en-US" sz="750" dirty="0"/>
            </a:br>
            <a:r>
              <a:rPr lang="en-US" sz="750" dirty="0"/>
              <a:t>        default: https://nexus.onap.org</a:t>
            </a:r>
            <a:br>
              <a:rPr lang="en-US" sz="750" dirty="0"/>
            </a:br>
            <a:r>
              <a:rPr lang="en-US" sz="750" dirty="0"/>
              <a:t>        type: string</a:t>
            </a:r>
            <a:br>
              <a:rPr lang="en-US" sz="750" dirty="0"/>
            </a:br>
            <a:r>
              <a:rPr lang="en-US" sz="750" dirty="0"/>
              <a:t>        description: Root URL for the Nexus repository for Maven </a:t>
            </a:r>
          </a:p>
          <a:p>
            <a:endParaRPr lang="en-US" sz="825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25C3B9-5AA0-436B-A74D-3EBF2F52DB9F}"/>
              </a:ext>
            </a:extLst>
          </p:cNvPr>
          <p:cNvSpPr txBox="1"/>
          <p:nvPr/>
        </p:nvSpPr>
        <p:spPr>
          <a:xfrm>
            <a:off x="3306074" y="1656272"/>
            <a:ext cx="3396651" cy="17309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capabilities: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vl_mux_gw_private_net.feature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vdu_vgw_0.virtual_compute: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tosca.capabilities.nfv.VirtualCompute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properties: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virtual_memory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tosca.datatypes.nfv.VirtualMemory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required: true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requested_additional_capabilities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type: map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required: false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entry_schema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tosca.datatypes.nfv.RequestedAdditionalCapability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compute_requirements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type: map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required: false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entry_schema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  type: string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logical_node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tosca.datatypes.nfv.LogicalNodeData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required: false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virtual_cpu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tosca.datatypes.nfv.VirtualCpu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  required: true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cp_vgw_public.feature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llu_vnf.feature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vl_cpe_public.monitoring_parameter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tosca.capabilities.nfv.Metric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vl_cpe_public.feature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vl_cpe_public.virtual_linkable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tosca.capabilities.nfv.VirtualLinkable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vdu_vgw_0.monitoring_parameter: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tosca.capabilities.nfv.Metric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vl_mux_gw_private_net.monitoring_parameter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tosca.capabilities.nfv.Metric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virtualstorage_root_all.feature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cp_vgw_cpe_public.feature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cp_vgw_mux_gw_private_net.feature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vdu_vgw_0.virtual_binding: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tosca.capabilities.nfv.VirtualBindable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virtualstorage_root_all.virtual_storage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tosca.capabilities.nfv.VirtualStorage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vl_mux_gw_private_net.virtual_linkable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tosca.capabilities.nfv.VirtualLinkable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cp_vgw_onap_private.feature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vdu_vgw_0.feature: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type: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</a:t>
            </a:r>
            <a:r>
              <a:rPr lang="en-US" sz="788" dirty="0" err="1">
                <a:solidFill>
                  <a:prstClr val="black"/>
                </a:solidFill>
                <a:latin typeface="Calibri" panose="020F0502020204030204"/>
              </a:rPr>
              <a:t>valid_source_types</a:t>
            </a: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: [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788" dirty="0">
                <a:solidFill>
                  <a:prstClr val="black"/>
                </a:solidFill>
                <a:latin typeface="Calibri" panose="020F0502020204030204"/>
              </a:rPr>
              <a:t>          ]</a:t>
            </a:r>
            <a:br>
              <a:rPr lang="en-US" sz="788" dirty="0">
                <a:solidFill>
                  <a:prstClr val="black"/>
                </a:solidFill>
                <a:latin typeface="Calibri" panose="020F0502020204030204"/>
              </a:rPr>
            </a:br>
            <a:endParaRPr lang="en-US" sz="788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endParaRPr lang="en-US" sz="788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C3AE3C-4788-40E0-827A-0311B0CEF3D4}"/>
              </a:ext>
            </a:extLst>
          </p:cNvPr>
          <p:cNvSpPr txBox="1"/>
          <p:nvPr/>
        </p:nvSpPr>
        <p:spPr>
          <a:xfrm>
            <a:off x="5583448" y="1656272"/>
            <a:ext cx="2855269" cy="18928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requirements: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cp_vgw_mux_gw_private_net.dependency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tosca.nodes.Root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tosca.relationships.DependsOn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virtualstorage_root_all.dependency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tosca.nodes.Root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tosca.relationships.DependsOn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cp_vgw_public.dependency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tosca.nodes.Root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tosca.relationships.DependsOn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vdu_vgw_0.dependency: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tosca.nodes.Root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tosca.relationships.DependsOn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cp_vgw_cpe_public.dependency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tosca.nodes.Root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tosca.relationships.DependsOn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vl_cpe_public.dependency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tosca.nodes.Root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tosca.relationships.DependsOn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llu_vnf.dependency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tosca.nodes.Root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tosca.relationships.DependsOn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cp_vgw_onap_private.dependency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tosca.nodes.Root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tosca.relationships.DependsOn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vl_mux_gw_private_net.dependency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tosca.capabilities.Node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tosca.nodes.Root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tosca.relationships.DependsOn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vdu_vgw_0.virtual_storage: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tosca.capabilities.nfv.VirtualStorage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tosca.nodes.nfv.Vdu.VirtualStorage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tosca.relationships.nfv.Vdu.AttachedTo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cp_vgw_mux_gw_private_net.virtual_link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tosca.capabilities.nfv.VirtualLinkable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tosca.nodes.nfv.VnfVirtualLink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tosca.relationships.nfv.VirtualLinksTo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cp_vgw_public.virtual_link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tosca.capabilities.nfv.VirtualLinkable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tosca.nodes.nfv.VnfVirtualLink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tosca.relationships.nfv.VirtualLinksTo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cp_vgw_cpe_public.virtual_link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tosca.capabilities.nfv.VirtualLinkable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tosca.nodes.nfv.VnfVirtualLink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tosca.relationships.nfv.VirtualLinksTo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llu_vnf.virtual_link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- 0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tosca.capabilities.nfv.VirtualLinkable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tosca.nodes.nfv.VnfVirtualLink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tosca.relationships.nfv.VirtualLinksTo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cp_vgw_onap_private.virtual_link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tosca.capabilities.nfv.VirtualLinkable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tosca.nodes.nfv.VnfVirtualLink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tosca.relationships.nfv.VirtualLinksTo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cp_vgw_mux_gw_private_net.virtual_binding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tosca.capabilities.nfv.VirtualBindable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tosca.nodes.nfv.Vdu.Compute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tosca.relationships.nfv.VirtualBindsTo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cp_vgw_public.virtual_binding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tosca.capabilities.nfv.VirtualBindable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tosca.nodes.nfv.Vdu.Compute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tosca.relationships.nfv.VirtualBindsTo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cp_vgw_cpe_public.virtual_binding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tosca.capabilities.nfv.VirtualBindable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tosca.nodes.nfv.Vdu.Compute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tosca.relationships.nfv.VirtualBindsTo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-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cp_vgw_onap_private.virtual_binding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occurrences: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- 1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- UNBOUNDED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capability: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tosca.capabilities.nfv.VirtualBindable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node: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tosca.nodes.nfv.Vdu.Compute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       relationship: </a:t>
            </a:r>
            <a:r>
              <a:rPr lang="en-US" sz="900" dirty="0" err="1">
                <a:solidFill>
                  <a:prstClr val="black"/>
                </a:solidFill>
                <a:latin typeface="Calibri" panose="020F0502020204030204"/>
              </a:rPr>
              <a:t>tosca.relationships.nfv.VirtualBindsTo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 </a:t>
            </a:r>
          </a:p>
          <a:p>
            <a:pPr defTabSz="685800"/>
            <a:endParaRPr lang="en-US" sz="9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6301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E51B7-B06D-4987-BBCA-B670645A5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Resource-vcpeInfrastructureGwDemoApp-template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B26FC-E9C8-4400-822C-C24488464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7532" y="1268017"/>
            <a:ext cx="2941496" cy="3374231"/>
          </a:xfrm>
        </p:spPr>
        <p:txBody>
          <a:bodyPr>
            <a:noAutofit/>
          </a:bodyPr>
          <a:lstStyle/>
          <a:p>
            <a:r>
              <a:rPr lang="sv-SE" sz="900" dirty="0"/>
              <a:t>1 yaml file per node</a:t>
            </a:r>
          </a:p>
          <a:p>
            <a:pPr lvl="1"/>
            <a:r>
              <a:rPr lang="en-US" sz="900" dirty="0"/>
              <a:t>LLU_VNF:  type: </a:t>
            </a:r>
            <a:r>
              <a:rPr lang="en-US" sz="900" dirty="0" err="1"/>
              <a:t>tosca.nodes.nfv.VNF</a:t>
            </a:r>
            <a:endParaRPr lang="en-US" sz="900" dirty="0"/>
          </a:p>
          <a:p>
            <a:pPr lvl="1"/>
            <a:r>
              <a:rPr lang="en-US" sz="900" dirty="0" err="1"/>
              <a:t>VL_cpe_public</a:t>
            </a:r>
            <a:r>
              <a:rPr lang="en-US" sz="900" dirty="0"/>
              <a:t>: type: </a:t>
            </a:r>
            <a:r>
              <a:rPr lang="en-US" sz="900" dirty="0" err="1"/>
              <a:t>tosca.nodes.nfv.VnfVirtualLink</a:t>
            </a:r>
            <a:endParaRPr lang="en-US" sz="900" dirty="0"/>
          </a:p>
          <a:p>
            <a:pPr lvl="1"/>
            <a:r>
              <a:rPr lang="en-US" sz="900" dirty="0" err="1"/>
              <a:t>VL_mux_gw_private_net:type</a:t>
            </a:r>
            <a:r>
              <a:rPr lang="en-US" sz="900" dirty="0"/>
              <a:t>: </a:t>
            </a:r>
            <a:r>
              <a:rPr lang="en-US" sz="900" dirty="0" err="1"/>
              <a:t>tosca.nodes.nfv.VnfVirtualLink</a:t>
            </a:r>
            <a:endParaRPr lang="en-US" sz="900" dirty="0"/>
          </a:p>
          <a:p>
            <a:pPr lvl="1"/>
            <a:r>
              <a:rPr lang="en-US" sz="900" dirty="0"/>
              <a:t>VDU_vgw_0:type: </a:t>
            </a:r>
            <a:r>
              <a:rPr lang="en-US" sz="900" dirty="0" err="1"/>
              <a:t>tosca.nodes.nfv.Vdu.Compute</a:t>
            </a:r>
            <a:endParaRPr lang="en-US" sz="900" dirty="0"/>
          </a:p>
          <a:p>
            <a:pPr lvl="1"/>
            <a:r>
              <a:rPr lang="en-US" sz="900" dirty="0" err="1"/>
              <a:t>VirtualStorage_root_all</a:t>
            </a:r>
            <a:r>
              <a:rPr lang="en-US" sz="900" dirty="0"/>
              <a:t>: type: </a:t>
            </a:r>
            <a:r>
              <a:rPr lang="en-US" sz="900" dirty="0" err="1"/>
              <a:t>tosca.nodes.nfv.Vdu.VirtualStorage</a:t>
            </a:r>
            <a:endParaRPr lang="en-US" sz="900" dirty="0"/>
          </a:p>
          <a:p>
            <a:pPr lvl="1"/>
            <a:r>
              <a:rPr lang="en-US" sz="900" dirty="0" err="1"/>
              <a:t>Cp_vgw_mux_gw_private_net:type</a:t>
            </a:r>
            <a:r>
              <a:rPr lang="en-US" sz="900" dirty="0"/>
              <a:t>: </a:t>
            </a:r>
            <a:r>
              <a:rPr lang="en-US" sz="900" dirty="0" err="1"/>
              <a:t>tosca.nodes.nfv.VduCp</a:t>
            </a:r>
            <a:endParaRPr lang="en-US" sz="900" dirty="0"/>
          </a:p>
          <a:p>
            <a:pPr lvl="1"/>
            <a:r>
              <a:rPr lang="en-US" sz="900" dirty="0" err="1"/>
              <a:t>Cp_vgw_cpe_public</a:t>
            </a:r>
            <a:r>
              <a:rPr lang="en-US" sz="900" dirty="0"/>
              <a:t>: type: </a:t>
            </a:r>
            <a:r>
              <a:rPr lang="en-US" sz="900" dirty="0" err="1"/>
              <a:t>tosca.nodes.nfv.VduCp</a:t>
            </a:r>
            <a:endParaRPr lang="en-US" sz="900" dirty="0"/>
          </a:p>
          <a:p>
            <a:pPr lvl="1"/>
            <a:r>
              <a:rPr lang="en-US" sz="900" dirty="0" err="1"/>
              <a:t>Cp_vgw_public</a:t>
            </a:r>
            <a:r>
              <a:rPr lang="en-US" sz="900" dirty="0"/>
              <a:t>: type: </a:t>
            </a:r>
            <a:r>
              <a:rPr lang="en-US" sz="900" dirty="0" err="1"/>
              <a:t>tosca.nodes.nfv.VduCp</a:t>
            </a:r>
            <a:endParaRPr lang="en-US" sz="900" dirty="0"/>
          </a:p>
          <a:p>
            <a:pPr lvl="1"/>
            <a:r>
              <a:rPr lang="en-US" sz="900" dirty="0" err="1"/>
              <a:t>Cp_vgw_onap_private:type</a:t>
            </a:r>
            <a:r>
              <a:rPr lang="en-US" sz="900" dirty="0"/>
              <a:t>: </a:t>
            </a:r>
            <a:r>
              <a:rPr lang="en-US" sz="900" dirty="0" err="1"/>
              <a:t>tosca.nodes.nfv.VduCp</a:t>
            </a:r>
            <a:endParaRPr lang="en-US" sz="900" dirty="0"/>
          </a:p>
          <a:p>
            <a:pPr lvl="1"/>
            <a:endParaRPr lang="en-US" sz="9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68AC21-6FB8-47A1-B8D5-415EFB8460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396652" y="1268017"/>
            <a:ext cx="2723791" cy="3374231"/>
          </a:xfrm>
        </p:spPr>
        <p:txBody>
          <a:bodyPr>
            <a:normAutofit fontScale="25000" lnSpcReduction="20000"/>
          </a:bodyPr>
          <a:lstStyle/>
          <a:p>
            <a:r>
              <a:rPr lang="en-US" dirty="0" err="1"/>
              <a:t>substitution_mappings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/>
              <a:t>node_type</a:t>
            </a:r>
            <a:r>
              <a:rPr lang="en-US" dirty="0"/>
              <a:t>: </a:t>
            </a:r>
            <a:r>
              <a:rPr lang="en-US" dirty="0" err="1"/>
              <a:t>org.openecomp.resource.vf.VcpeInfrastructureGwDemoApp</a:t>
            </a:r>
            <a:br>
              <a:rPr lang="en-US" dirty="0"/>
            </a:br>
            <a:r>
              <a:rPr lang="en-US" dirty="0"/>
              <a:t>   </a:t>
            </a:r>
          </a:p>
          <a:p>
            <a:r>
              <a:rPr lang="en-US" dirty="0"/>
              <a:t> capabilities: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vl_mux_gw_private_net.feature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vl_mux_gw_private_net</a:t>
            </a:r>
            <a:br>
              <a:rPr lang="en-US" dirty="0"/>
            </a:br>
            <a:r>
              <a:rPr lang="en-US" dirty="0"/>
              <a:t>      - feature</a:t>
            </a:r>
            <a:br>
              <a:rPr lang="en-US" dirty="0"/>
            </a:br>
            <a:r>
              <a:rPr lang="en-US" dirty="0"/>
              <a:t>      vdu_vgw_0.virtual_compute:</a:t>
            </a:r>
            <a:br>
              <a:rPr lang="en-US" dirty="0"/>
            </a:br>
            <a:r>
              <a:rPr lang="en-US" dirty="0"/>
              <a:t>      - vdu_vgw_0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virtual_compute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cp_vgw_public.feature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cp_vgw_public</a:t>
            </a:r>
            <a:br>
              <a:rPr lang="en-US" dirty="0"/>
            </a:br>
            <a:r>
              <a:rPr lang="en-US" dirty="0"/>
              <a:t>      - feature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llu_vnf.feature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llu_vnf</a:t>
            </a:r>
            <a:br>
              <a:rPr lang="en-US" dirty="0"/>
            </a:br>
            <a:r>
              <a:rPr lang="en-US" dirty="0"/>
              <a:t>      - feature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vl_cpe_public.monitoring_parameter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vl_cpe_public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monitoring_parameter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vl_cpe_public.feature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vl_cpe_public</a:t>
            </a:r>
            <a:br>
              <a:rPr lang="en-US" dirty="0"/>
            </a:br>
            <a:r>
              <a:rPr lang="en-US" dirty="0"/>
              <a:t>      - feature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vl_cpe_public.virtual_linkable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vl_cpe_public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virtual_linkable</a:t>
            </a:r>
            <a:br>
              <a:rPr lang="en-US" dirty="0"/>
            </a:br>
            <a:r>
              <a:rPr lang="en-US" dirty="0"/>
              <a:t>      vdu_vgw_0.monitoring_parameter:</a:t>
            </a:r>
            <a:br>
              <a:rPr lang="en-US" dirty="0"/>
            </a:br>
            <a:r>
              <a:rPr lang="en-US" dirty="0"/>
              <a:t>      - vdu_vgw_0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monitoring_parameter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vl_mux_gw_private_net.monitoring_parameter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vl_mux_gw_private_net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monitoring_parameter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virtualstorage_root_all.feature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virtualstorage_root_all</a:t>
            </a:r>
            <a:br>
              <a:rPr lang="en-US" dirty="0"/>
            </a:br>
            <a:r>
              <a:rPr lang="en-US" dirty="0"/>
              <a:t>      - feature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cp_vgw_cpe_public.feature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cp_vgw_cpe_public</a:t>
            </a:r>
            <a:br>
              <a:rPr lang="en-US" dirty="0"/>
            </a:br>
            <a:r>
              <a:rPr lang="en-US" dirty="0"/>
              <a:t>      - feature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cp_vgw_mux_gw_private_net.feature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cp_vgw_mux_gw_private_net</a:t>
            </a:r>
            <a:br>
              <a:rPr lang="en-US" dirty="0"/>
            </a:br>
            <a:r>
              <a:rPr lang="en-US" dirty="0"/>
              <a:t>      - feature</a:t>
            </a:r>
            <a:br>
              <a:rPr lang="en-US" dirty="0"/>
            </a:br>
            <a:r>
              <a:rPr lang="en-US" dirty="0"/>
              <a:t>      vdu_vgw_0.virtual_binding:</a:t>
            </a:r>
            <a:br>
              <a:rPr lang="en-US" dirty="0"/>
            </a:br>
            <a:r>
              <a:rPr lang="en-US" dirty="0"/>
              <a:t>      - vdu_vgw_0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virtual_binding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virtualstorage_root_all.virtual_storage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virtualstorage_root_all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virtual_storage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vl_mux_gw_private_net.virtual_linkable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vl_mux_gw_private_net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virtual_linkable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cp_vgw_onap_private.feature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cp_vgw_onap_private</a:t>
            </a:r>
            <a:br>
              <a:rPr lang="en-US" dirty="0"/>
            </a:br>
            <a:r>
              <a:rPr lang="en-US" dirty="0"/>
              <a:t>      - feature</a:t>
            </a:r>
            <a:br>
              <a:rPr lang="en-US" dirty="0"/>
            </a:br>
            <a:r>
              <a:rPr lang="en-US" dirty="0"/>
              <a:t>      vdu_vgw_0.feature:</a:t>
            </a:r>
            <a:br>
              <a:rPr lang="en-US" dirty="0"/>
            </a:br>
            <a:r>
              <a:rPr lang="en-US" dirty="0"/>
              <a:t>      - vdu_vgw_0</a:t>
            </a:r>
            <a:br>
              <a:rPr lang="en-US" dirty="0"/>
            </a:br>
            <a:r>
              <a:rPr lang="en-US" dirty="0"/>
              <a:t>      - feature</a:t>
            </a:r>
            <a:br>
              <a:rPr lang="en-US" dirty="0"/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2DCA9C-8E84-45F9-8655-0CFF29B207F7}"/>
              </a:ext>
            </a:extLst>
          </p:cNvPr>
          <p:cNvSpPr txBox="1"/>
          <p:nvPr/>
        </p:nvSpPr>
        <p:spPr>
          <a:xfrm>
            <a:off x="5395823" y="1585104"/>
            <a:ext cx="3364302" cy="6220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 defTabSz="685800">
              <a:buFont typeface="Arial" panose="020B0604020202020204" pitchFamily="34" charset="0"/>
              <a:buChar char="•"/>
            </a:pP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requirements: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cp_vgw_public.dependency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cp_vgw_public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dependency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vdu_vgw_0.virtual_storage: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vdu_vgw_0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virtual_storage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vl_mux_gw_private_net.dependency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vl_mux_gw_private_net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dependency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cp_vgw_cpe_public.virtual_binding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cp_vgw_cpe_public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virtual_binding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cp_vgw_mux_gw_private_net.virtual_binding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cp_vgw_mux_gw_private_net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virtual_binding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cp_vgw_cpe_public.dependency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cp_vgw_cpe_public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dependency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cp_vgw_public.virtual_link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cp_vgw_public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virtual_link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cp_vgw_onap_private.virtual_link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cp_vgw_onap_private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virtual_link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cp_vgw_mux_gw_private_net.virtual_link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cp_vgw_mux_gw_private_net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virtual_link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virtualstorage_root_all.dependency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virtualstorage_root_all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dependency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vdu_vgw_0.dependency: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vdu_vgw_0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dependency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cp_vgw_cpe_public.virtual_link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cp_vgw_cpe_public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virtual_link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cp_vgw_mux_gw_private_net.dependency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cp_vgw_mux_gw_private_net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dependency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vl_cpe_public.dependency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vl_cpe_public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dependency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llu_vnf.dependency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llu_vnf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dependency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cp_vgw_onap_private.dependency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cp_vgw_onap_private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dependency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llu_vnf.virtual_link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llu_vnf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virtual_link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cp_vgw_public.virtual_binding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cp_vgw_public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virtual_binding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cp_vgw_onap_private.virtual_binding</a:t>
            </a: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: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cp_vgw_onap_private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      - </a:t>
            </a:r>
            <a:r>
              <a:rPr lang="en-US" sz="675" dirty="0" err="1">
                <a:solidFill>
                  <a:prstClr val="black"/>
                </a:solidFill>
                <a:latin typeface="Calibri" panose="020F0502020204030204"/>
              </a:rPr>
              <a:t>virtual_binding</a:t>
            </a:r>
            <a:br>
              <a:rPr lang="en-US" sz="675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83113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74A4BA3-3A19-4F17-9E62-1F586B194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org.openecomp.resource.abstract.nodes.VF</a:t>
            </a:r>
            <a:r>
              <a:rPr lang="en-US" dirty="0"/>
              <a:t>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8875E8-EC6A-44C6-B30C-44130D74CE1F}"/>
              </a:ext>
            </a:extLst>
          </p:cNvPr>
          <p:cNvSpPr txBox="1"/>
          <p:nvPr/>
        </p:nvSpPr>
        <p:spPr>
          <a:xfrm>
            <a:off x="5715000" y="656022"/>
            <a:ext cx="2843803" cy="3831455"/>
          </a:xfrm>
          <a:prstGeom prst="rect">
            <a:avLst/>
          </a:prstGeom>
          <a:noFill/>
        </p:spPr>
        <p:txBody>
          <a:bodyPr wrap="none" lIns="90000" tIns="90000" rIns="72000" bIns="46800" rtlCol="0">
            <a:spAutoFit/>
          </a:bodyPr>
          <a:lstStyle/>
          <a:p>
            <a:pPr lvl="0" defTabSz="457200" fontAlgn="base">
              <a:spcBef>
                <a:spcPct val="0"/>
              </a:spcBef>
              <a:spcAft>
                <a:spcPts val="600"/>
              </a:spcAft>
            </a:pPr>
            <a:r>
              <a:rPr lang="en-GB" sz="800" dirty="0">
                <a:latin typeface="Courier New" panose="02070309020205020404" pitchFamily="49" charset="0"/>
                <a:ea typeface="Calibri" panose="020F0502020204030204" pitchFamily="34" charset="0"/>
              </a:rPr>
              <a:t>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org.openecomp.resource.abstract.nodes.VF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derived_from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tosca.nodes.Root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properties: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nf_function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type: string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nf_role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type: string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nf_naming_code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type: string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nf_type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type: string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nf_naming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type: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org.openecomp.datatypes.Naming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Default: true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availability_zone_max_count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type: integer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default: 1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constraints: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-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valid_values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  - 0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  - 1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  - 2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min_instances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type: integer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max_instances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type: integer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multi_stage_design</a:t>
            </a: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: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type: </a:t>
            </a:r>
            <a:r>
              <a:rPr lang="en-GB" sz="800" dirty="0" err="1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boolean</a:t>
            </a:r>
            <a:b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</a:br>
            <a:r>
              <a:rPr lang="en-GB" sz="800" dirty="0">
                <a:highlight>
                  <a:srgbClr val="FFFF00"/>
                </a:highlight>
                <a:latin typeface="Courier New" panose="02070309020205020404" pitchFamily="49" charset="0"/>
                <a:ea typeface="Calibri" panose="020F0502020204030204" pitchFamily="34" charset="0"/>
              </a:rPr>
              <a:t>        default: false</a:t>
            </a:r>
            <a:br>
              <a:rPr lang="en-GB" sz="800" dirty="0">
                <a:latin typeface="Courier New" panose="02070309020205020404" pitchFamily="49" charset="0"/>
                <a:ea typeface="Calibri" panose="020F0502020204030204" pitchFamily="34" charset="0"/>
              </a:rPr>
            </a:br>
            <a:endParaRPr lang="en-US" sz="800" dirty="0">
              <a:solidFill>
                <a:srgbClr val="001135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F7940C4-8CCC-4618-893A-F2496B9226F6}"/>
              </a:ext>
            </a:extLst>
          </p:cNvPr>
          <p:cNvSpPr/>
          <p:nvPr/>
        </p:nvSpPr>
        <p:spPr>
          <a:xfrm>
            <a:off x="5677747" y="3409950"/>
            <a:ext cx="2133600" cy="511969"/>
          </a:xfrm>
          <a:prstGeom prst="roundRect">
            <a:avLst/>
          </a:prstGeom>
          <a:noFill/>
          <a:ln w="12700" cap="flat" cmpd="sng" algn="ctr">
            <a:solidFill>
              <a:srgbClr val="4BDD33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 panose="020B0403020202020204" pitchFamily="34" charset="0"/>
              <a:ea typeface="Nokia Pure Text Light" panose="020B0403020202020204" pitchFamily="34" charset="0"/>
              <a:cs typeface="+mn-cs"/>
            </a:endParaRPr>
          </a:p>
        </p:txBody>
      </p:sp>
      <p:sp>
        <p:nvSpPr>
          <p:cNvPr id="8" name="Line Callout 1 (Accent Bar) 8">
            <a:extLst>
              <a:ext uri="{FF2B5EF4-FFF2-40B4-BE49-F238E27FC236}">
                <a16:creationId xmlns:a16="http://schemas.microsoft.com/office/drawing/2014/main" id="{180331C0-C08C-4EE8-8BA3-2F309DE73B15}"/>
              </a:ext>
            </a:extLst>
          </p:cNvPr>
          <p:cNvSpPr/>
          <p:nvPr/>
        </p:nvSpPr>
        <p:spPr>
          <a:xfrm flipH="1">
            <a:off x="3276600" y="3571875"/>
            <a:ext cx="1531598" cy="209550"/>
          </a:xfrm>
          <a:prstGeom prst="accentCallout1">
            <a:avLst>
              <a:gd name="adj1" fmla="val 21186"/>
              <a:gd name="adj2" fmla="val -2935"/>
              <a:gd name="adj3" fmla="val 68819"/>
              <a:gd name="adj4" fmla="val -52964"/>
            </a:avLst>
          </a:prstGeom>
          <a:solidFill>
            <a:srgbClr val="FFFFFF"/>
          </a:solidFill>
          <a:ln w="11429" cap="flat" cmpd="sng" algn="ctr">
            <a:solidFill>
              <a:srgbClr val="FF3154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>
              <a:defRPr/>
            </a:pPr>
            <a:r>
              <a:rPr lang="en-US" sz="900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Similar to SOL001: </a:t>
            </a:r>
            <a:r>
              <a:rPr lang="en-US" sz="900" kern="0" dirty="0" err="1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vnf_profile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highlight>
                <a:srgbClr val="FFFF00"/>
              </a:highlight>
              <a:uLnTx/>
              <a:uFillTx/>
              <a:latin typeface="Nokia Pure Text Light" panose="020B0403020202020204" pitchFamily="34" charset="0"/>
              <a:ea typeface="Nokia Pure Text Light" panose="020B0403020202020204" pitchFamily="34" charset="0"/>
              <a:cs typeface="+mn-cs"/>
            </a:endParaRPr>
          </a:p>
        </p:txBody>
      </p:sp>
      <p:sp>
        <p:nvSpPr>
          <p:cNvPr id="9" name="Line Callout 1 (Accent Bar) 8">
            <a:extLst>
              <a:ext uri="{FF2B5EF4-FFF2-40B4-BE49-F238E27FC236}">
                <a16:creationId xmlns:a16="http://schemas.microsoft.com/office/drawing/2014/main" id="{21556AA6-5B2B-4DCE-9448-9D01D033E9DD}"/>
              </a:ext>
            </a:extLst>
          </p:cNvPr>
          <p:cNvSpPr/>
          <p:nvPr/>
        </p:nvSpPr>
        <p:spPr>
          <a:xfrm flipH="1">
            <a:off x="2743200" y="971550"/>
            <a:ext cx="1531598" cy="209550"/>
          </a:xfrm>
          <a:prstGeom prst="accentCallout1">
            <a:avLst>
              <a:gd name="adj1" fmla="val 21186"/>
              <a:gd name="adj2" fmla="val -2935"/>
              <a:gd name="adj3" fmla="val -30044"/>
              <a:gd name="adj4" fmla="val -104271"/>
            </a:avLst>
          </a:prstGeom>
          <a:solidFill>
            <a:srgbClr val="FFFFFF"/>
          </a:solidFill>
          <a:ln w="11429" cap="flat" cmpd="sng" algn="ctr">
            <a:solidFill>
              <a:srgbClr val="FF3154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>
              <a:defRPr/>
            </a:pPr>
            <a:r>
              <a:rPr lang="en-US" sz="900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by default these properties are required: true</a:t>
            </a:r>
          </a:p>
          <a:p>
            <a:pPr lvl="0" algn="r"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 Light" panose="020B0403020202020204" pitchFamily="34" charset="0"/>
                <a:ea typeface="Nokia Pure Text Light" panose="020B0403020202020204" pitchFamily="34" charset="0"/>
                <a:cs typeface="+mn-cs"/>
              </a:rPr>
              <a:t>However, the derived</a:t>
            </a:r>
            <a:r>
              <a:rPr lang="en-US" sz="900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_type defined differently. This may seems like a bug in the type definition.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uLnTx/>
              <a:uFillTx/>
              <a:latin typeface="Nokia Pure Text Light" panose="020B0403020202020204" pitchFamily="34" charset="0"/>
              <a:ea typeface="Nokia Pure Text Light" panose="020B0403020202020204" pitchFamily="34" charset="0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CE8255A-9ECE-494B-8476-EAF04F1A2A95}"/>
              </a:ext>
            </a:extLst>
          </p:cNvPr>
          <p:cNvSpPr/>
          <p:nvPr/>
        </p:nvSpPr>
        <p:spPr>
          <a:xfrm>
            <a:off x="5861103" y="1123951"/>
            <a:ext cx="2133600" cy="1307305"/>
          </a:xfrm>
          <a:prstGeom prst="roundRect">
            <a:avLst/>
          </a:prstGeom>
          <a:noFill/>
          <a:ln w="12700" cap="flat" cmpd="sng" algn="ctr">
            <a:solidFill>
              <a:srgbClr val="4BDD33">
                <a:lumMod val="7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kia Pure Text Light" panose="020B0403020202020204" pitchFamily="34" charset="0"/>
              <a:ea typeface="Nokia Pure Text Light" panose="020B0403020202020204" pitchFamily="34" charset="0"/>
              <a:cs typeface="+mn-cs"/>
            </a:endParaRPr>
          </a:p>
        </p:txBody>
      </p:sp>
      <p:sp>
        <p:nvSpPr>
          <p:cNvPr id="11" name="Line Callout 1 (Accent Bar) 8">
            <a:extLst>
              <a:ext uri="{FF2B5EF4-FFF2-40B4-BE49-F238E27FC236}">
                <a16:creationId xmlns:a16="http://schemas.microsoft.com/office/drawing/2014/main" id="{CF4FC6B0-312B-4D65-AF08-DDC030EECEF9}"/>
              </a:ext>
            </a:extLst>
          </p:cNvPr>
          <p:cNvSpPr/>
          <p:nvPr/>
        </p:nvSpPr>
        <p:spPr>
          <a:xfrm flipH="1">
            <a:off x="3459956" y="2221706"/>
            <a:ext cx="1531598" cy="209550"/>
          </a:xfrm>
          <a:prstGeom prst="accentCallout1">
            <a:avLst>
              <a:gd name="adj1" fmla="val 21186"/>
              <a:gd name="adj2" fmla="val -2935"/>
              <a:gd name="adj3" fmla="val -111863"/>
              <a:gd name="adj4" fmla="val -52964"/>
            </a:avLst>
          </a:prstGeom>
          <a:solidFill>
            <a:srgbClr val="FFFFFF"/>
          </a:solidFill>
          <a:ln w="11429" cap="flat" cmpd="sng" algn="ctr">
            <a:solidFill>
              <a:srgbClr val="FF3154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>
              <a:defRPr/>
            </a:pPr>
            <a:r>
              <a:rPr lang="en-US" sz="900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These properties are more or less describing network function similar to PNF.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highlight>
                <a:srgbClr val="FFFF00"/>
              </a:highlight>
              <a:uLnTx/>
              <a:uFillTx/>
              <a:latin typeface="Nokia Pure Text Light" panose="020B0403020202020204" pitchFamily="34" charset="0"/>
              <a:ea typeface="Nokia Pure Text Light" panose="020B0403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2533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DC11B77-EA56-49D0-80E0-F0D9A08DC7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To be confirmed with SDC that NSD CSAR package is supported by SDC or manual added.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709687-69DC-4E29-A8B1-1F68F3BCE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questions</a:t>
            </a:r>
          </a:p>
        </p:txBody>
      </p:sp>
    </p:spTree>
    <p:extLst>
      <p:ext uri="{BB962C8B-B14F-4D97-AF65-F5344CB8AC3E}">
        <p14:creationId xmlns:p14="http://schemas.microsoft.com/office/powerpoint/2010/main" val="4270402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70F6DB-1123-4E55-8628-3D644886AD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Working assumption: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At onboarding, SOL001 v2.5.1 NSD is supported at SDC.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case: ref: </a:t>
            </a:r>
            <a:r>
              <a:rPr lang="en-US" dirty="0">
                <a:hlinkClick r:id="rId2"/>
              </a:rPr>
              <a:t>https://wiki.onap.org/display/DW/vCPE+with+Tosca+VNF+Test+Guide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976109-F4D2-403A-9EEC-A0F3CD4D4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409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229C1-442E-46DA-B391-5DD4BF2A77C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sv-SE" dirty="0"/>
              <a:t>ETSI NSD model vs ServiceD generated by SDC for </a:t>
            </a:r>
            <a:r>
              <a:rPr lang="sv-SE" dirty="0" err="1"/>
              <a:t>vCPE</a:t>
            </a:r>
            <a:endParaRPr lang="sv-SE" dirty="0"/>
          </a:p>
          <a:p>
            <a:r>
              <a:rPr lang="sv-SE" dirty="0" err="1"/>
              <a:t>Two</a:t>
            </a:r>
            <a:r>
              <a:rPr lang="sv-SE" dirty="0"/>
              <a:t> parts:</a:t>
            </a:r>
          </a:p>
          <a:p>
            <a:pPr lvl="1"/>
            <a:r>
              <a:rPr lang="sv-SE" dirty="0" err="1"/>
              <a:t>Mapping</a:t>
            </a:r>
            <a:r>
              <a:rPr lang="sv-SE" dirty="0"/>
              <a:t> NS.CSAR to SOL001 v2.5.1.</a:t>
            </a:r>
          </a:p>
          <a:p>
            <a:pPr lvl="1"/>
            <a:r>
              <a:rPr lang="sv-SE" dirty="0" err="1"/>
              <a:t>Detail</a:t>
            </a:r>
            <a:r>
              <a:rPr lang="sv-SE" dirty="0"/>
              <a:t> camparison </a:t>
            </a:r>
            <a:r>
              <a:rPr lang="sv-SE" dirty="0" err="1"/>
              <a:t>between</a:t>
            </a:r>
            <a:r>
              <a:rPr lang="sv-SE" dirty="0"/>
              <a:t> SOL001 NSD v2.5.1 and Service </a:t>
            </a:r>
            <a:r>
              <a:rPr lang="sv-SE" dirty="0" err="1"/>
              <a:t>descriptors</a:t>
            </a:r>
            <a:r>
              <a:rPr lang="sv-SE" dirty="0"/>
              <a:t> </a:t>
            </a:r>
            <a:r>
              <a:rPr lang="sv-SE" dirty="0" err="1"/>
              <a:t>generated</a:t>
            </a:r>
            <a:r>
              <a:rPr lang="sv-SE" dirty="0"/>
              <a:t> by SDC</a:t>
            </a:r>
          </a:p>
          <a:p>
            <a:pPr lvl="1"/>
            <a:r>
              <a:rPr lang="sv-SE" dirty="0" err="1"/>
              <a:t>Scope</a:t>
            </a:r>
            <a:r>
              <a:rPr lang="sv-SE" dirty="0"/>
              <a:t>: </a:t>
            </a:r>
            <a:r>
              <a:rPr lang="sv-SE" dirty="0" err="1"/>
              <a:t>identify</a:t>
            </a:r>
            <a:r>
              <a:rPr lang="sv-SE" dirty="0"/>
              <a:t> </a:t>
            </a:r>
            <a:r>
              <a:rPr lang="sv-SE" dirty="0" err="1"/>
              <a:t>properties</a:t>
            </a:r>
            <a:r>
              <a:rPr lang="sv-SE" dirty="0"/>
              <a:t>, </a:t>
            </a:r>
            <a:r>
              <a:rPr lang="sv-SE" dirty="0" err="1"/>
              <a:t>types</a:t>
            </a:r>
            <a:r>
              <a:rPr lang="sv-SE" dirty="0"/>
              <a:t> </a:t>
            </a:r>
            <a:r>
              <a:rPr lang="sv-SE" dirty="0" err="1"/>
              <a:t>defintions</a:t>
            </a:r>
            <a:r>
              <a:rPr lang="sv-SE" dirty="0"/>
              <a:t> and ONAP service </a:t>
            </a:r>
            <a:r>
              <a:rPr lang="sv-SE" dirty="0" err="1"/>
              <a:t>configuration</a:t>
            </a:r>
            <a:r>
              <a:rPr lang="sv-SE" dirty="0"/>
              <a:t> data.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56F0CC-939C-4C12-96A6-6D6E2266A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Comparison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13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BDBD0-F322-4ADF-AB02-68CF3441F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Part#1: </a:t>
            </a:r>
            <a:r>
              <a:rPr lang="sv-SE" dirty="0" err="1"/>
              <a:t>vCPE.yaml</a:t>
            </a:r>
            <a:r>
              <a:rPr lang="sv-SE" dirty="0"/>
              <a:t> in original NS.CSAR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1821B-589E-4B72-82B5-1C8059760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634920"/>
            <a:ext cx="7448550" cy="7982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err="1"/>
              <a:t>vcpe_public_net</a:t>
            </a:r>
            <a:r>
              <a:rPr lang="en-US" sz="1400" dirty="0"/>
              <a:t>: type: </a:t>
            </a:r>
            <a:r>
              <a:rPr lang="en-US" sz="1400" dirty="0" err="1"/>
              <a:t>tosca.nodes.nfv.NsVirtualLink</a:t>
            </a:r>
            <a:endParaRPr lang="en-US" sz="1400" dirty="0"/>
          </a:p>
          <a:p>
            <a:pPr marL="0" indent="0">
              <a:buNone/>
            </a:pPr>
            <a:r>
              <a:rPr lang="sv-SE" sz="1400" dirty="0"/>
              <a:t>Vgw,vgmux,vcpe_vbrgemu, vcpe_infra,vcpe_vbng:</a:t>
            </a:r>
            <a:r>
              <a:rPr lang="en-US" sz="1400" dirty="0"/>
              <a:t>type: </a:t>
            </a:r>
            <a:r>
              <a:rPr lang="en-US" sz="1400" dirty="0" err="1"/>
              <a:t>tosca.nodes.nfv.VNF</a:t>
            </a:r>
            <a:endParaRPr lang="en-US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C1466E-4051-4DC8-A945-6978762C4052}"/>
              </a:ext>
            </a:extLst>
          </p:cNvPr>
          <p:cNvSpPr/>
          <p:nvPr/>
        </p:nvSpPr>
        <p:spPr>
          <a:xfrm>
            <a:off x="539394" y="1109452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sv-SE" sz="1500" dirty="0">
                <a:solidFill>
                  <a:prstClr val="white"/>
                </a:solidFill>
                <a:latin typeface="Calibri" panose="020F0502020204030204"/>
              </a:rPr>
              <a:t>Vgw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AC8038-494E-4989-814B-9147CC1BEE59}"/>
              </a:ext>
            </a:extLst>
          </p:cNvPr>
          <p:cNvSpPr/>
          <p:nvPr/>
        </p:nvSpPr>
        <p:spPr>
          <a:xfrm>
            <a:off x="2911440" y="1109392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sv-SE" sz="1500" dirty="0">
                <a:solidFill>
                  <a:prstClr val="white"/>
                </a:solidFill>
                <a:latin typeface="Calibri" panose="020F0502020204030204"/>
              </a:rPr>
              <a:t>vgmux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293879-E136-4840-BEAD-CC3C485AD12F}"/>
              </a:ext>
            </a:extLst>
          </p:cNvPr>
          <p:cNvSpPr/>
          <p:nvPr/>
        </p:nvSpPr>
        <p:spPr>
          <a:xfrm>
            <a:off x="539393" y="2225482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sv-SE" sz="1500" dirty="0">
                <a:solidFill>
                  <a:prstClr val="white"/>
                </a:solidFill>
                <a:latin typeface="Calibri" panose="020F0502020204030204"/>
              </a:rPr>
              <a:t>Vcpe_infra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3C8579-EB47-41DE-98D7-1F7D6ACA3B50}"/>
              </a:ext>
            </a:extLst>
          </p:cNvPr>
          <p:cNvSpPr/>
          <p:nvPr/>
        </p:nvSpPr>
        <p:spPr>
          <a:xfrm>
            <a:off x="2911440" y="2230256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sv-SE" sz="1500" dirty="0">
                <a:solidFill>
                  <a:prstClr val="white"/>
                </a:solidFill>
                <a:latin typeface="Calibri" panose="020F0502020204030204"/>
              </a:rPr>
              <a:t>Vcpe_vbng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09E234-5D41-456E-B2F4-4B5DB7246700}"/>
              </a:ext>
            </a:extLst>
          </p:cNvPr>
          <p:cNvSpPr/>
          <p:nvPr/>
        </p:nvSpPr>
        <p:spPr>
          <a:xfrm>
            <a:off x="5113963" y="1123950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sv-SE" sz="1500" dirty="0">
                <a:solidFill>
                  <a:prstClr val="white"/>
                </a:solidFill>
                <a:latin typeface="Calibri" panose="020F0502020204030204"/>
              </a:rPr>
              <a:t>Vcpe_vbrgemu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04DA208-CA0F-430C-8AFD-1B66749C792D}"/>
              </a:ext>
            </a:extLst>
          </p:cNvPr>
          <p:cNvSpPr/>
          <p:nvPr/>
        </p:nvSpPr>
        <p:spPr>
          <a:xfrm>
            <a:off x="5663630" y="2672408"/>
            <a:ext cx="2057400" cy="8938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350">
                <a:solidFill>
                  <a:prstClr val="white"/>
                </a:solidFill>
                <a:latin typeface="Calibri" panose="020F0502020204030204"/>
              </a:rPr>
              <a:t> vcpe_public_net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6686603-49DC-440E-AEFC-A1F15F550172}"/>
              </a:ext>
            </a:extLst>
          </p:cNvPr>
          <p:cNvSpPr txBox="1">
            <a:spLocks/>
          </p:cNvSpPr>
          <p:nvPr/>
        </p:nvSpPr>
        <p:spPr>
          <a:xfrm>
            <a:off x="603250" y="4351822"/>
            <a:ext cx="7448550" cy="798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dirty="0">
                <a:highlight>
                  <a:srgbClr val="00FF00"/>
                </a:highlight>
              </a:rPr>
              <a:t>Mapping to SOL001 v2.5.1 NSD -&gt; see attachment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8EA47BE-C32C-45BC-8773-CAFBC1DC8D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701340"/>
              </p:ext>
            </p:extLst>
          </p:nvPr>
        </p:nvGraphicFramePr>
        <p:xfrm>
          <a:off x="4352925" y="417246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52925" y="417246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173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AB2258-2AC5-4A06-A6F9-CAC6E1840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#2: </a:t>
            </a:r>
            <a:r>
              <a:rPr lang="sv-SE" dirty="0"/>
              <a:t>Service-</a:t>
            </a:r>
            <a:r>
              <a:rPr lang="sv-SE" dirty="0" err="1"/>
              <a:t>VcpeWithAll</a:t>
            </a:r>
            <a:r>
              <a:rPr lang="sv-SE" dirty="0"/>
              <a:t>-</a:t>
            </a:r>
            <a:r>
              <a:rPr lang="sv-SE" dirty="0" err="1"/>
              <a:t>template.yaml</a:t>
            </a:r>
            <a:r>
              <a:rPr lang="sv-SE" dirty="0"/>
              <a:t> in SDC </a:t>
            </a:r>
            <a:r>
              <a:rPr lang="sv-SE" dirty="0" err="1"/>
              <a:t>csar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465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6C265-2015-43FA-B75B-FB3DA2020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Service-VcpeWithAll-template.yaml in SDC csar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83494-139F-42F6-970C-3D350B941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1" y="3073419"/>
            <a:ext cx="4846967" cy="2251574"/>
          </a:xfrm>
        </p:spPr>
        <p:txBody>
          <a:bodyPr>
            <a:normAutofit fontScale="47500" lnSpcReduction="20000"/>
          </a:bodyPr>
          <a:lstStyle/>
          <a:p>
            <a:r>
              <a:rPr lang="en-US" sz="2175" dirty="0" err="1"/>
              <a:t>vCPE_Infrastructure_Metro_vBNG_demo_app</a:t>
            </a:r>
            <a:r>
              <a:rPr lang="en-US" sz="2175" dirty="0"/>
              <a:t> 0:</a:t>
            </a:r>
            <a:br>
              <a:rPr lang="en-US" sz="2175" dirty="0"/>
            </a:br>
            <a:r>
              <a:rPr lang="en-US" sz="2175" dirty="0"/>
              <a:t>      type: </a:t>
            </a:r>
            <a:r>
              <a:rPr lang="en-US" sz="2175" dirty="0" err="1"/>
              <a:t>org.openecomp.resource.vf.VcpeInfrastructureMetroVbngDemoApp</a:t>
            </a:r>
            <a:endParaRPr lang="en-US" sz="2175" dirty="0"/>
          </a:p>
          <a:p>
            <a:r>
              <a:rPr lang="en-US" dirty="0" err="1"/>
              <a:t>vCPE_Infrastructure_GW_demo_app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type: </a:t>
            </a:r>
            <a:r>
              <a:rPr lang="en-US" dirty="0" err="1"/>
              <a:t>org.openecomp.resource.vf.VcpeInfrastructureGwDemoApp</a:t>
            </a:r>
            <a:endParaRPr lang="en-US" dirty="0"/>
          </a:p>
          <a:p>
            <a:r>
              <a:rPr lang="en-US" dirty="0" err="1"/>
              <a:t>vCPE_Infrastructure_demo_app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type: </a:t>
            </a:r>
            <a:r>
              <a:rPr lang="en-US" dirty="0" err="1"/>
              <a:t>org.openecomp.resource.vf.VcpeInfrastructureDemoApp</a:t>
            </a:r>
            <a:endParaRPr lang="en-US" dirty="0"/>
          </a:p>
          <a:p>
            <a:r>
              <a:rPr lang="en-US" dirty="0" err="1"/>
              <a:t>oam-zte</a:t>
            </a:r>
            <a:r>
              <a:rPr lang="en-US" dirty="0"/>
              <a:t>: </a:t>
            </a:r>
          </a:p>
          <a:p>
            <a:pPr marL="0" indent="0">
              <a:buNone/>
            </a:pPr>
            <a:r>
              <a:rPr lang="en-US" dirty="0"/>
              <a:t>         type: </a:t>
            </a:r>
            <a:r>
              <a:rPr lang="en-US" dirty="0" err="1"/>
              <a:t>tosca.nodes.nfv.ext.zte.VL</a:t>
            </a:r>
            <a:endParaRPr lang="en-US" dirty="0"/>
          </a:p>
          <a:p>
            <a:r>
              <a:rPr lang="en-US" dirty="0" err="1"/>
              <a:t>vCPE_Infrastructure_BGREMU_demo_app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type: </a:t>
            </a:r>
            <a:r>
              <a:rPr lang="en-US" dirty="0" err="1"/>
              <a:t>org.openecomp.resource.vf.VcpeInfrastructureBgremuDemoApp</a:t>
            </a:r>
            <a:endParaRPr lang="en-US" dirty="0"/>
          </a:p>
          <a:p>
            <a:r>
              <a:rPr lang="en-US" dirty="0" err="1"/>
              <a:t>vCPE_Infrastructure_vGMUX_demo_app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type: </a:t>
            </a:r>
            <a:r>
              <a:rPr lang="en-US" dirty="0" err="1"/>
              <a:t>org.openecomp.resource.vf.VcpeInfrastructureVgmuxDemoApp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A69E53-5D94-4EA9-8D74-A209A722D198}"/>
              </a:ext>
            </a:extLst>
          </p:cNvPr>
          <p:cNvSpPr/>
          <p:nvPr/>
        </p:nvSpPr>
        <p:spPr>
          <a:xfrm>
            <a:off x="2650999" y="2417798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vCPE_Infrastructure_Metro_vBNG_demo_app</a:t>
            </a: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 0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F250F6-C940-4734-BC87-94D930F5E302}"/>
              </a:ext>
            </a:extLst>
          </p:cNvPr>
          <p:cNvSpPr/>
          <p:nvPr/>
        </p:nvSpPr>
        <p:spPr>
          <a:xfrm>
            <a:off x="539392" y="1377658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vCPE_Infrastructure_GW_demo_app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FB1D93-C3B7-4A72-9EB7-63487BD10900}"/>
              </a:ext>
            </a:extLst>
          </p:cNvPr>
          <p:cNvSpPr/>
          <p:nvPr/>
        </p:nvSpPr>
        <p:spPr>
          <a:xfrm>
            <a:off x="539392" y="2417798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vCPE_Infrastructure_demo_app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1C593B-D28F-40B6-B571-15FEC5C31D20}"/>
              </a:ext>
            </a:extLst>
          </p:cNvPr>
          <p:cNvSpPr/>
          <p:nvPr/>
        </p:nvSpPr>
        <p:spPr>
          <a:xfrm>
            <a:off x="4762605" y="1377656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vCPE_Infrastructure_BGREMU_demo_app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4B7FE5A-E9C2-46A7-AF9C-193E9DE51963}"/>
              </a:ext>
            </a:extLst>
          </p:cNvPr>
          <p:cNvSpPr/>
          <p:nvPr/>
        </p:nvSpPr>
        <p:spPr>
          <a:xfrm>
            <a:off x="1184315" y="3832975"/>
            <a:ext cx="2057400" cy="8938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oam-zte</a:t>
            </a: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CA9853-5371-496B-A80D-513902A1868F}"/>
              </a:ext>
            </a:extLst>
          </p:cNvPr>
          <p:cNvSpPr/>
          <p:nvPr/>
        </p:nvSpPr>
        <p:spPr>
          <a:xfrm>
            <a:off x="2650999" y="1377656"/>
            <a:ext cx="1980344" cy="893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US" sz="1350" dirty="0" err="1">
                <a:solidFill>
                  <a:prstClr val="white"/>
                </a:solidFill>
                <a:latin typeface="Calibri" panose="020F0502020204030204"/>
              </a:rPr>
              <a:t>vCPE_Infrastructure_vGMUX_demo_app</a:t>
            </a:r>
            <a:endParaRPr lang="en-US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C52F4C-B9AB-4991-B6A9-74C77037D298}"/>
              </a:ext>
            </a:extLst>
          </p:cNvPr>
          <p:cNvSpPr txBox="1"/>
          <p:nvPr/>
        </p:nvSpPr>
        <p:spPr>
          <a:xfrm>
            <a:off x="1" y="4840054"/>
            <a:ext cx="43107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sv-SE" sz="1050" b="1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OPEN POINT</a:t>
            </a:r>
            <a:r>
              <a:rPr lang="sv-SE" sz="1050" dirty="0">
                <a:solidFill>
                  <a:prstClr val="black"/>
                </a:solidFill>
                <a:latin typeface="Calibri" panose="020F0502020204030204"/>
              </a:rPr>
              <a:t>: WHY node type for the VL is zte specitic and not openecom ? </a:t>
            </a:r>
            <a:endParaRPr lang="en-US" sz="105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41295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E3F0986-EF8C-44EF-860D-3371B7FF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7598" y="771550"/>
            <a:ext cx="4459202" cy="1952600"/>
          </a:xfrm>
        </p:spPr>
        <p:txBody>
          <a:bodyPr/>
          <a:lstStyle/>
          <a:p>
            <a:r>
              <a:rPr lang="en-US" dirty="0"/>
              <a:t>Service template contains two major parts:</a:t>
            </a:r>
          </a:p>
          <a:p>
            <a:pPr lvl="1"/>
            <a:r>
              <a:rPr lang="en-US" dirty="0" err="1"/>
              <a:t>node_templates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all of the </a:t>
            </a:r>
            <a:r>
              <a:rPr lang="en-US" dirty="0" err="1"/>
              <a:t>vCPE</a:t>
            </a:r>
            <a:r>
              <a:rPr lang="en-US" dirty="0"/>
              <a:t> VNFs as a recourses.</a:t>
            </a:r>
          </a:p>
          <a:p>
            <a:pPr lvl="1"/>
            <a:r>
              <a:rPr lang="en-GB" dirty="0" err="1"/>
              <a:t>substitution_mappings</a:t>
            </a:r>
            <a:r>
              <a:rPr lang="en-GB" dirty="0"/>
              <a:t>:</a:t>
            </a:r>
          </a:p>
          <a:p>
            <a:pPr lvl="2"/>
            <a:r>
              <a:rPr lang="en-GB" dirty="0" err="1"/>
              <a:t>node_type</a:t>
            </a:r>
            <a:r>
              <a:rPr lang="en-GB" dirty="0"/>
              <a:t>: </a:t>
            </a:r>
            <a:r>
              <a:rPr lang="en-GB" dirty="0" err="1"/>
              <a:t>org.openecomp.service.VcpeWithAll</a:t>
            </a:r>
            <a:r>
              <a:rPr lang="en-GB" dirty="0"/>
              <a:t> which describes all of it capabilities</a:t>
            </a:r>
          </a:p>
          <a:p>
            <a:pPr lvl="1"/>
            <a:r>
              <a:rPr lang="en-GB" dirty="0"/>
              <a:t>What is the different between resource-*-template vs. resource-*-template-</a:t>
            </a:r>
            <a:r>
              <a:rPr lang="en-GB" dirty="0" err="1"/>
              <a:t>terface.yml</a:t>
            </a:r>
            <a:r>
              <a:rPr lang="en-GB" dirty="0"/>
              <a:t>?</a:t>
            </a:r>
          </a:p>
          <a:p>
            <a:pPr lvl="2"/>
            <a:r>
              <a:rPr lang="en-GB" dirty="0"/>
              <a:t>Working assumption: *-</a:t>
            </a:r>
            <a:r>
              <a:rPr lang="en-GB" dirty="0" err="1"/>
              <a:t>interface.yml</a:t>
            </a:r>
            <a:r>
              <a:rPr lang="en-GB" dirty="0"/>
              <a:t> is the real deploy service template, whereas other one is more or less a abstract.</a:t>
            </a:r>
          </a:p>
          <a:p>
            <a:pPr lvl="1"/>
            <a:r>
              <a:rPr lang="en-GB" dirty="0"/>
              <a:t>Where is </a:t>
            </a:r>
            <a:r>
              <a:rPr lang="en-GB" dirty="0" err="1">
                <a:highlight>
                  <a:srgbClr val="FFFF00"/>
                </a:highlight>
              </a:rPr>
              <a:t>vcpe_infrastructure_demo_app.virtualstorage_root_all.feature</a:t>
            </a:r>
            <a:r>
              <a:rPr lang="en-GB" dirty="0"/>
              <a:t> defined?</a:t>
            </a:r>
            <a:br>
              <a:rPr lang="en-GB" dirty="0"/>
            </a:b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75DB05-B29A-48F9-8E77-A8922D7EA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service-</a:t>
            </a:r>
            <a:r>
              <a:rPr lang="en-US" dirty="0" err="1"/>
              <a:t>VcpeWithAll</a:t>
            </a:r>
            <a:r>
              <a:rPr lang="en-US" dirty="0"/>
              <a:t>-</a:t>
            </a:r>
            <a:r>
              <a:rPr lang="en-US" dirty="0" err="1"/>
              <a:t>template.yml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88EF62-0A03-446D-80F4-D3D3841DCB70}"/>
              </a:ext>
            </a:extLst>
          </p:cNvPr>
          <p:cNvSpPr txBox="1"/>
          <p:nvPr/>
        </p:nvSpPr>
        <p:spPr>
          <a:xfrm>
            <a:off x="4800600" y="209550"/>
            <a:ext cx="3813620" cy="4939450"/>
          </a:xfrm>
          <a:prstGeom prst="rect">
            <a:avLst/>
          </a:prstGeom>
          <a:noFill/>
        </p:spPr>
        <p:txBody>
          <a:bodyPr wrap="none" lIns="90000" tIns="90000" rIns="72000" bIns="46800" rtlCol="0">
            <a:spAutoFit/>
          </a:bodyPr>
          <a:lstStyle/>
          <a:p>
            <a:pPr lvl="0" defTabSz="457200" fontAlgn="base">
              <a:spcBef>
                <a:spcPct val="0"/>
              </a:spcBef>
              <a:spcAft>
                <a:spcPts val="600"/>
              </a:spcAft>
            </a:pPr>
            <a:r>
              <a:rPr lang="en-GB" sz="800" dirty="0">
                <a:solidFill>
                  <a:srgbClr val="001135"/>
                </a:solidFill>
              </a:rPr>
              <a:t>imports: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nodes: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</a:t>
            </a:r>
            <a:r>
              <a:rPr lang="en-GB" sz="800" dirty="0" err="1">
                <a:solidFill>
                  <a:srgbClr val="001135"/>
                </a:solidFill>
                <a:highlight>
                  <a:srgbClr val="FFFF00"/>
                </a:highlight>
              </a:rPr>
              <a:t>nodes.yml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datatypes: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</a:t>
            </a:r>
            <a:r>
              <a:rPr lang="en-GB" sz="800" dirty="0" err="1">
                <a:solidFill>
                  <a:srgbClr val="001135"/>
                </a:solidFill>
              </a:rPr>
              <a:t>data.yml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capabilities: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</a:t>
            </a:r>
            <a:r>
              <a:rPr lang="en-GB" sz="800" dirty="0" err="1">
                <a:solidFill>
                  <a:srgbClr val="001135"/>
                </a:solidFill>
              </a:rPr>
              <a:t>capabilities.yml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relationships: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</a:t>
            </a:r>
            <a:r>
              <a:rPr lang="en-GB" sz="800" dirty="0" err="1">
                <a:solidFill>
                  <a:srgbClr val="001135"/>
                </a:solidFill>
              </a:rPr>
              <a:t>relationships.yml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groups: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</a:t>
            </a:r>
            <a:r>
              <a:rPr lang="en-GB" sz="800" dirty="0" err="1">
                <a:solidFill>
                  <a:srgbClr val="001135"/>
                </a:solidFill>
              </a:rPr>
              <a:t>groups.yml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policies: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</a:t>
            </a:r>
            <a:r>
              <a:rPr lang="en-GB" sz="800" dirty="0" err="1">
                <a:solidFill>
                  <a:srgbClr val="001135"/>
                </a:solidFill>
              </a:rPr>
              <a:t>policies.yml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annotations: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</a:t>
            </a:r>
            <a:r>
              <a:rPr lang="en-GB" sz="800" dirty="0" err="1">
                <a:solidFill>
                  <a:srgbClr val="001135"/>
                </a:solidFill>
              </a:rPr>
              <a:t>annotations.yml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</a:t>
            </a:r>
            <a:r>
              <a:rPr lang="en-GB" sz="800" dirty="0">
                <a:solidFill>
                  <a:srgbClr val="001135"/>
                </a:solidFill>
                <a:highlight>
                  <a:srgbClr val="FFFF00"/>
                </a:highlight>
              </a:rPr>
              <a:t> service-</a:t>
            </a:r>
            <a:r>
              <a:rPr lang="en-GB" sz="800" dirty="0" err="1">
                <a:solidFill>
                  <a:srgbClr val="001135"/>
                </a:solidFill>
                <a:highlight>
                  <a:srgbClr val="FFFF00"/>
                </a:highlight>
              </a:rPr>
              <a:t>vcpe_with_all</a:t>
            </a:r>
            <a:r>
              <a:rPr lang="en-GB" sz="800" dirty="0">
                <a:solidFill>
                  <a:srgbClr val="001135"/>
                </a:solidFill>
                <a:highlight>
                  <a:srgbClr val="FFFF00"/>
                </a:highlight>
              </a:rPr>
              <a:t>-interface:</a:t>
            </a:r>
            <a:br>
              <a:rPr lang="en-GB" sz="800" dirty="0">
                <a:solidFill>
                  <a:srgbClr val="001135"/>
                </a:solidFill>
                <a:highlight>
                  <a:srgbClr val="FFFF00"/>
                </a:highlight>
              </a:rPr>
            </a:br>
            <a:r>
              <a:rPr lang="en-GB" sz="800" dirty="0">
                <a:solidFill>
                  <a:srgbClr val="001135"/>
                </a:solidFill>
                <a:highlight>
                  <a:srgbClr val="FFFF00"/>
                </a:highlight>
              </a:rPr>
              <a:t>    file: service-</a:t>
            </a:r>
            <a:r>
              <a:rPr lang="en-GB" sz="800" dirty="0" err="1">
                <a:solidFill>
                  <a:srgbClr val="001135"/>
                </a:solidFill>
                <a:highlight>
                  <a:srgbClr val="FFFF00"/>
                </a:highlight>
              </a:rPr>
              <a:t>VcpeWithAll</a:t>
            </a:r>
            <a:r>
              <a:rPr lang="en-GB" sz="800" dirty="0">
                <a:solidFill>
                  <a:srgbClr val="001135"/>
                </a:solidFill>
                <a:highlight>
                  <a:srgbClr val="FFFF00"/>
                </a:highlight>
              </a:rPr>
              <a:t>-template-</a:t>
            </a:r>
            <a:r>
              <a:rPr lang="en-GB" sz="800" dirty="0" err="1">
                <a:solidFill>
                  <a:srgbClr val="001135"/>
                </a:solidFill>
                <a:highlight>
                  <a:srgbClr val="FFFF00"/>
                </a:highlight>
              </a:rPr>
              <a:t>interface.yml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vCPE_Infrastructure_BGREMU_demo_app</a:t>
            </a:r>
            <a:r>
              <a:rPr lang="en-GB" sz="800" dirty="0">
                <a:solidFill>
                  <a:srgbClr val="001135"/>
                </a:solidFill>
              </a:rPr>
              <a:t>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VcpeInfrastructureBgremuDemoApp</a:t>
            </a:r>
            <a:r>
              <a:rPr lang="en-GB" sz="800" dirty="0">
                <a:solidFill>
                  <a:srgbClr val="001135"/>
                </a:solidFill>
              </a:rPr>
              <a:t>-</a:t>
            </a:r>
            <a:r>
              <a:rPr lang="en-GB" sz="800" dirty="0" err="1">
                <a:solidFill>
                  <a:srgbClr val="001135"/>
                </a:solidFill>
              </a:rPr>
              <a:t>template.yml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vCPE_Infrastructure_BGREMU_demo_app</a:t>
            </a:r>
            <a:r>
              <a:rPr lang="en-GB" sz="800" dirty="0">
                <a:solidFill>
                  <a:srgbClr val="001135"/>
                </a:solidFill>
              </a:rPr>
              <a:t>-interface: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VcpeInfrastructureBgremuDemoApp</a:t>
            </a:r>
            <a:r>
              <a:rPr lang="en-GB" sz="800" dirty="0">
                <a:solidFill>
                  <a:srgbClr val="001135"/>
                </a:solidFill>
              </a:rPr>
              <a:t>-template-</a:t>
            </a:r>
            <a:r>
              <a:rPr lang="en-GB" sz="800" dirty="0" err="1">
                <a:solidFill>
                  <a:srgbClr val="001135"/>
                </a:solidFill>
              </a:rPr>
              <a:t>interface.yml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vCPE_Infrastructure_demo_app</a:t>
            </a:r>
            <a:r>
              <a:rPr lang="en-GB" sz="800" dirty="0">
                <a:solidFill>
                  <a:srgbClr val="001135"/>
                </a:solidFill>
              </a:rPr>
              <a:t>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VcpeInfrastructureDemoApp</a:t>
            </a:r>
            <a:r>
              <a:rPr lang="en-GB" sz="800" dirty="0">
                <a:solidFill>
                  <a:srgbClr val="001135"/>
                </a:solidFill>
              </a:rPr>
              <a:t>-</a:t>
            </a:r>
            <a:r>
              <a:rPr lang="en-GB" sz="800" dirty="0" err="1">
                <a:solidFill>
                  <a:srgbClr val="001135"/>
                </a:solidFill>
              </a:rPr>
              <a:t>template.yml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vCPE_Infrastructure_demo_app</a:t>
            </a:r>
            <a:r>
              <a:rPr lang="en-GB" sz="800" dirty="0">
                <a:solidFill>
                  <a:srgbClr val="001135"/>
                </a:solidFill>
              </a:rPr>
              <a:t>-interface: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VcpeInfrastructureDemoApp</a:t>
            </a:r>
            <a:r>
              <a:rPr lang="en-GB" sz="800" dirty="0">
                <a:solidFill>
                  <a:srgbClr val="001135"/>
                </a:solidFill>
              </a:rPr>
              <a:t>-template-</a:t>
            </a:r>
            <a:r>
              <a:rPr lang="en-GB" sz="800" dirty="0" err="1">
                <a:solidFill>
                  <a:srgbClr val="001135"/>
                </a:solidFill>
              </a:rPr>
              <a:t>interface.yml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vCPE_Infrastructure_Metro_vBNG_demo_app</a:t>
            </a:r>
            <a:r>
              <a:rPr lang="en-GB" sz="800" dirty="0">
                <a:solidFill>
                  <a:srgbClr val="001135"/>
                </a:solidFill>
              </a:rPr>
              <a:t>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VcpeInfrastructureMetroVbngDemoApp</a:t>
            </a:r>
            <a:r>
              <a:rPr lang="en-GB" sz="800" dirty="0">
                <a:solidFill>
                  <a:srgbClr val="001135"/>
                </a:solidFill>
              </a:rPr>
              <a:t>-</a:t>
            </a:r>
            <a:r>
              <a:rPr lang="en-GB" sz="800" dirty="0" err="1">
                <a:solidFill>
                  <a:srgbClr val="001135"/>
                </a:solidFill>
              </a:rPr>
              <a:t>template.yml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vCPE_Infrastructure_Metro_vBNG_demo_app</a:t>
            </a:r>
            <a:r>
              <a:rPr lang="en-GB" sz="800" dirty="0">
                <a:solidFill>
                  <a:srgbClr val="001135"/>
                </a:solidFill>
              </a:rPr>
              <a:t>-interface: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resource-VcpeInfrastructureMetroVbngDemoApp-template-interface.yml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resource-ext ZTE VL: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ExtZteVl</a:t>
            </a:r>
            <a:r>
              <a:rPr lang="en-GB" sz="800" dirty="0">
                <a:solidFill>
                  <a:srgbClr val="001135"/>
                </a:solidFill>
              </a:rPr>
              <a:t>-</a:t>
            </a:r>
            <a:r>
              <a:rPr lang="en-GB" sz="800" dirty="0" err="1">
                <a:solidFill>
                  <a:srgbClr val="001135"/>
                </a:solidFill>
              </a:rPr>
              <a:t>template.yml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vCPE_Infrastructure_GW_demo_app</a:t>
            </a:r>
            <a:r>
              <a:rPr lang="en-GB" sz="800" dirty="0">
                <a:solidFill>
                  <a:srgbClr val="001135"/>
                </a:solidFill>
              </a:rPr>
              <a:t>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VcpeInfrastructureGwDemoApp</a:t>
            </a:r>
            <a:r>
              <a:rPr lang="en-GB" sz="800" dirty="0">
                <a:solidFill>
                  <a:srgbClr val="001135"/>
                </a:solidFill>
              </a:rPr>
              <a:t>-</a:t>
            </a:r>
            <a:r>
              <a:rPr lang="en-GB" sz="800" dirty="0" err="1">
                <a:solidFill>
                  <a:srgbClr val="001135"/>
                </a:solidFill>
              </a:rPr>
              <a:t>template.yml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vCPE_Infrastructure_GW_demo_app</a:t>
            </a:r>
            <a:r>
              <a:rPr lang="en-GB" sz="800" dirty="0">
                <a:solidFill>
                  <a:srgbClr val="001135"/>
                </a:solidFill>
              </a:rPr>
              <a:t>-interface: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VcpeInfrastructureGwDemoApp</a:t>
            </a:r>
            <a:r>
              <a:rPr lang="en-GB" sz="800" dirty="0">
                <a:solidFill>
                  <a:srgbClr val="001135"/>
                </a:solidFill>
              </a:rPr>
              <a:t>-template-</a:t>
            </a:r>
            <a:r>
              <a:rPr lang="en-GB" sz="800" dirty="0" err="1">
                <a:solidFill>
                  <a:srgbClr val="001135"/>
                </a:solidFill>
              </a:rPr>
              <a:t>interface.yml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vCPE_Infrastructure_vGMUX_demo_app</a:t>
            </a:r>
            <a:r>
              <a:rPr lang="en-GB" sz="800" dirty="0">
                <a:solidFill>
                  <a:srgbClr val="001135"/>
                </a:solidFill>
              </a:rPr>
              <a:t>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VcpeInfrastructureVgmuxDemoApp</a:t>
            </a:r>
            <a:r>
              <a:rPr lang="en-GB" sz="800" dirty="0">
                <a:solidFill>
                  <a:srgbClr val="001135"/>
                </a:solidFill>
              </a:rPr>
              <a:t>-</a:t>
            </a:r>
            <a:r>
              <a:rPr lang="en-GB" sz="800" dirty="0" err="1">
                <a:solidFill>
                  <a:srgbClr val="001135"/>
                </a:solidFill>
              </a:rPr>
              <a:t>template.yml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- resource-</a:t>
            </a:r>
            <a:r>
              <a:rPr lang="en-GB" sz="800" dirty="0" err="1">
                <a:solidFill>
                  <a:srgbClr val="001135"/>
                </a:solidFill>
              </a:rPr>
              <a:t>vCPE_Infrastructure_vGMUX_demo_app</a:t>
            </a:r>
            <a:r>
              <a:rPr lang="en-GB" sz="800" dirty="0">
                <a:solidFill>
                  <a:srgbClr val="001135"/>
                </a:solidFill>
              </a:rPr>
              <a:t>-interface:</a:t>
            </a:r>
            <a:br>
              <a:rPr lang="en-GB" sz="800" dirty="0">
                <a:solidFill>
                  <a:srgbClr val="001135"/>
                </a:solidFill>
              </a:rPr>
            </a:br>
            <a:r>
              <a:rPr lang="en-GB" sz="800" dirty="0">
                <a:solidFill>
                  <a:srgbClr val="001135"/>
                </a:solidFill>
              </a:rPr>
              <a:t>    file: resource-</a:t>
            </a:r>
            <a:r>
              <a:rPr lang="en-GB" sz="800" dirty="0" err="1">
                <a:solidFill>
                  <a:srgbClr val="001135"/>
                </a:solidFill>
              </a:rPr>
              <a:t>VcpeInfrastructureVgmuxDemoApp</a:t>
            </a:r>
            <a:r>
              <a:rPr lang="en-GB" sz="800" dirty="0">
                <a:solidFill>
                  <a:srgbClr val="001135"/>
                </a:solidFill>
              </a:rPr>
              <a:t>-template-</a:t>
            </a:r>
            <a:r>
              <a:rPr lang="en-GB" sz="800" dirty="0" err="1">
                <a:solidFill>
                  <a:srgbClr val="001135"/>
                </a:solidFill>
              </a:rPr>
              <a:t>interface.yml</a:t>
            </a:r>
            <a:endParaRPr lang="en-US" sz="800" dirty="0">
              <a:solidFill>
                <a:srgbClr val="0011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89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401E1E8-3018-496F-B555-1E8B6463A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84" y="2724150"/>
            <a:ext cx="5105400" cy="5293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1C0533-DE8C-4C15-977D-2A5164FCB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817" y="888275"/>
            <a:ext cx="7610475" cy="11049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8BD62B7-8ECD-4FCE-A74D-30D55163D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Node_templates</a:t>
            </a:r>
            <a:endParaRPr lang="en-US" dirty="0"/>
          </a:p>
        </p:txBody>
      </p:sp>
      <p:sp>
        <p:nvSpPr>
          <p:cNvPr id="5" name="Line Callout 1 (Accent Bar) 8">
            <a:extLst>
              <a:ext uri="{FF2B5EF4-FFF2-40B4-BE49-F238E27FC236}">
                <a16:creationId xmlns:a16="http://schemas.microsoft.com/office/drawing/2014/main" id="{1F32BFA9-1842-4062-A108-75427DBB272A}"/>
              </a:ext>
            </a:extLst>
          </p:cNvPr>
          <p:cNvSpPr/>
          <p:nvPr/>
        </p:nvSpPr>
        <p:spPr>
          <a:xfrm>
            <a:off x="3352800" y="279249"/>
            <a:ext cx="2583202" cy="309600"/>
          </a:xfrm>
          <a:prstGeom prst="accentCallout1">
            <a:avLst>
              <a:gd name="adj1" fmla="val 21186"/>
              <a:gd name="adj2" fmla="val -2935"/>
              <a:gd name="adj3" fmla="val 227439"/>
              <a:gd name="adj4" fmla="val -55883"/>
            </a:avLst>
          </a:prstGeom>
          <a:solidFill>
            <a:srgbClr val="FFFFFF"/>
          </a:solidFill>
          <a:ln w="11429" cap="flat" cmpd="sng" algn="ctr">
            <a:solidFill>
              <a:srgbClr val="FF3154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 Light" panose="020B0403020202020204" pitchFamily="34" charset="0"/>
                <a:ea typeface="Nokia Pure Text Light" panose="020B0403020202020204" pitchFamily="34" charset="0"/>
                <a:cs typeface="+mn-cs"/>
              </a:rPr>
              <a:t>Ref: Service-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 Light" panose="020B0403020202020204" pitchFamily="34" charset="0"/>
                <a:ea typeface="Nokia Pure Text Light" panose="020B0403020202020204" pitchFamily="34" charset="0"/>
                <a:cs typeface="+mn-cs"/>
              </a:rPr>
              <a:t>VcpeWithAll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 Light" panose="020B0403020202020204" pitchFamily="34" charset="0"/>
                <a:ea typeface="Nokia Pure Text Light" panose="020B0403020202020204" pitchFamily="34" charset="0"/>
                <a:cs typeface="+mn-cs"/>
              </a:rPr>
              <a:t>-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 Light" panose="020B0403020202020204" pitchFamily="34" charset="0"/>
                <a:ea typeface="Nokia Pure Text Light" panose="020B0403020202020204" pitchFamily="34" charset="0"/>
                <a:cs typeface="+mn-cs"/>
              </a:rPr>
              <a:t>template.yml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highlight>
                <a:srgbClr val="FFFF00"/>
              </a:highlight>
              <a:uLnTx/>
              <a:uFillTx/>
              <a:latin typeface="Nokia Pure Text Light" panose="020B0403020202020204" pitchFamily="34" charset="0"/>
              <a:ea typeface="Nokia Pure Text Light" panose="020B0403020202020204" pitchFamily="34" charset="0"/>
              <a:cs typeface="+mn-cs"/>
            </a:endParaRPr>
          </a:p>
        </p:txBody>
      </p:sp>
      <p:sp>
        <p:nvSpPr>
          <p:cNvPr id="7" name="Line Callout 1 (Accent Bar) 8">
            <a:extLst>
              <a:ext uri="{FF2B5EF4-FFF2-40B4-BE49-F238E27FC236}">
                <a16:creationId xmlns:a16="http://schemas.microsoft.com/office/drawing/2014/main" id="{B4DE5EA2-CAEE-4E97-A2EB-CA49612AD1C0}"/>
              </a:ext>
            </a:extLst>
          </p:cNvPr>
          <p:cNvSpPr/>
          <p:nvPr/>
        </p:nvSpPr>
        <p:spPr>
          <a:xfrm>
            <a:off x="5897902" y="2569350"/>
            <a:ext cx="2790398" cy="619125"/>
          </a:xfrm>
          <a:prstGeom prst="accentCallout1">
            <a:avLst>
              <a:gd name="adj1" fmla="val 21186"/>
              <a:gd name="adj2" fmla="val -2935"/>
              <a:gd name="adj3" fmla="val 58973"/>
              <a:gd name="adj4" fmla="val -29418"/>
            </a:avLst>
          </a:prstGeom>
          <a:solidFill>
            <a:srgbClr val="FFFFFF"/>
          </a:solidFill>
          <a:ln w="11429" cap="flat" cmpd="sng" algn="ctr">
            <a:solidFill>
              <a:srgbClr val="FF3154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>
              <a:defRPr/>
            </a:pPr>
            <a:r>
              <a:rPr lang="en-US" sz="900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ref: resource-</a:t>
            </a:r>
            <a:r>
              <a:rPr lang="en-US" sz="900" kern="0" dirty="0" err="1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VcpeInfrastructureGwDemoApp</a:t>
            </a:r>
            <a:r>
              <a:rPr lang="en-US" sz="900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-template-</a:t>
            </a:r>
            <a:r>
              <a:rPr lang="en-US" sz="900" kern="0" dirty="0" err="1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interface.yml</a:t>
            </a:r>
            <a:endParaRPr lang="en-US" sz="900" kern="0" dirty="0">
              <a:solidFill>
                <a:srgbClr val="12419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  <a:p>
            <a:pPr lvl="0">
              <a:defRPr/>
            </a:pPr>
            <a:r>
              <a:rPr lang="en-GB" sz="1000" dirty="0" err="1"/>
              <a:t>VcpeInfrastructureGwDemoApp</a:t>
            </a:r>
            <a:r>
              <a:rPr lang="en-GB" sz="1000" dirty="0"/>
              <a:t> </a:t>
            </a:r>
            <a:r>
              <a:rPr lang="en-GB" sz="1000" dirty="0" err="1"/>
              <a:t>drived_from</a:t>
            </a:r>
            <a:r>
              <a:rPr lang="en-GB" sz="1000" dirty="0"/>
              <a:t> an abstract node VF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highlight>
                <a:srgbClr val="FFFF00"/>
              </a:highlight>
              <a:uLnTx/>
              <a:uFillTx/>
              <a:latin typeface="Nokia Pure Text Light" panose="020B0403020202020204" pitchFamily="34" charset="0"/>
              <a:ea typeface="Nokia Pure Text Light" panose="020B0403020202020204" pitchFamily="34" charset="0"/>
              <a:cs typeface="+mn-cs"/>
            </a:endParaRPr>
          </a:p>
        </p:txBody>
      </p: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2E165937-7E45-4206-BDC4-906BEA2C0AA8}"/>
              </a:ext>
            </a:extLst>
          </p:cNvPr>
          <p:cNvCxnSpPr>
            <a:cxnSpLocks/>
          </p:cNvCxnSpPr>
          <p:nvPr/>
        </p:nvCxnSpPr>
        <p:spPr>
          <a:xfrm rot="5400000">
            <a:off x="1462287" y="2207599"/>
            <a:ext cx="1037826" cy="304800"/>
          </a:xfrm>
          <a:prstGeom prst="curvedConnector3">
            <a:avLst>
              <a:gd name="adj1" fmla="val 50000"/>
            </a:avLst>
          </a:prstGeom>
          <a:ln w="635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B017AE6F-C47C-4707-9913-41B3ABD70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374" y="3910012"/>
            <a:ext cx="3552825" cy="371475"/>
          </a:xfrm>
          <a:prstGeom prst="rect">
            <a:avLst/>
          </a:prstGeom>
        </p:spPr>
      </p:pic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E8A436EE-CC8F-49A5-BB39-5B6E4C2584BB}"/>
              </a:ext>
            </a:extLst>
          </p:cNvPr>
          <p:cNvCxnSpPr>
            <a:cxnSpLocks/>
          </p:cNvCxnSpPr>
          <p:nvPr/>
        </p:nvCxnSpPr>
        <p:spPr>
          <a:xfrm rot="10800000" flipV="1">
            <a:off x="3200400" y="3214690"/>
            <a:ext cx="990600" cy="652459"/>
          </a:xfrm>
          <a:prstGeom prst="curvedConnector3">
            <a:avLst>
              <a:gd name="adj1" fmla="val 50000"/>
            </a:avLst>
          </a:prstGeom>
          <a:ln w="6350" cmpd="sng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Line Callout 1 (Accent Bar) 8">
            <a:extLst>
              <a:ext uri="{FF2B5EF4-FFF2-40B4-BE49-F238E27FC236}">
                <a16:creationId xmlns:a16="http://schemas.microsoft.com/office/drawing/2014/main" id="{8B1E691E-75E8-4B5D-9317-28729116C634}"/>
              </a:ext>
            </a:extLst>
          </p:cNvPr>
          <p:cNvSpPr/>
          <p:nvPr/>
        </p:nvSpPr>
        <p:spPr>
          <a:xfrm>
            <a:off x="5936002" y="3662362"/>
            <a:ext cx="2790398" cy="619125"/>
          </a:xfrm>
          <a:prstGeom prst="accentCallout1">
            <a:avLst>
              <a:gd name="adj1" fmla="val 21186"/>
              <a:gd name="adj2" fmla="val -2935"/>
              <a:gd name="adj3" fmla="val 68819"/>
              <a:gd name="adj4" fmla="val -52964"/>
            </a:avLst>
          </a:prstGeom>
          <a:solidFill>
            <a:srgbClr val="FFFFFF"/>
          </a:solidFill>
          <a:ln w="11429" cap="flat" cmpd="sng" algn="ctr">
            <a:solidFill>
              <a:srgbClr val="FF3154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>
              <a:defRPr/>
            </a:pPr>
            <a:r>
              <a:rPr lang="en-US" sz="900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ref: </a:t>
            </a:r>
            <a:r>
              <a:rPr lang="en-US" sz="900" kern="0" dirty="0" err="1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nodes.yml</a:t>
            </a:r>
            <a:endParaRPr lang="en-US" sz="900" kern="0" dirty="0">
              <a:solidFill>
                <a:srgbClr val="12419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  <a:p>
            <a:pPr lvl="0">
              <a:defRPr/>
            </a:pPr>
            <a:r>
              <a:rPr lang="en-GB" sz="1000" dirty="0"/>
              <a:t>An abstract node with no requirements or capabilities defined.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highlight>
                <a:srgbClr val="FFFF00"/>
              </a:highlight>
              <a:uLnTx/>
              <a:uFillTx/>
              <a:latin typeface="Nokia Pure Text Light" panose="020B0403020202020204" pitchFamily="34" charset="0"/>
              <a:ea typeface="Nokia Pure Text Light" panose="020B0403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189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5B708-8CDA-4E26-9865-C736DA979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8234992" cy="994172"/>
          </a:xfrm>
        </p:spPr>
        <p:txBody>
          <a:bodyPr>
            <a:normAutofit fontScale="90000"/>
          </a:bodyPr>
          <a:lstStyle/>
          <a:p>
            <a:r>
              <a:rPr lang="sv-SE" dirty="0">
                <a:highlight>
                  <a:srgbClr val="FFFF00"/>
                </a:highlight>
              </a:rPr>
              <a:t>Service-VcpeWithAll-template in SDC csar</a:t>
            </a:r>
            <a:br>
              <a:rPr lang="sv-SE" dirty="0">
                <a:highlight>
                  <a:srgbClr val="FFFF00"/>
                </a:highlight>
              </a:rPr>
            </a:br>
            <a:r>
              <a:rPr lang="en-US" dirty="0" err="1">
                <a:highlight>
                  <a:srgbClr val="FFFF00"/>
                </a:highlight>
              </a:rPr>
              <a:t>node_type:org.openecomp.service.VcpeWithAll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7BBB9-DD09-49E9-B729-73BE7D217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 </a:t>
            </a:r>
            <a:r>
              <a:rPr lang="en-US" dirty="0" err="1"/>
              <a:t>substitution_mappings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</a:t>
            </a:r>
            <a:r>
              <a:rPr lang="en-US" dirty="0" err="1">
                <a:highlight>
                  <a:srgbClr val="FFFF00"/>
                </a:highlight>
              </a:rPr>
              <a:t>node_type</a:t>
            </a:r>
            <a:r>
              <a:rPr lang="en-US" dirty="0">
                <a:highlight>
                  <a:srgbClr val="FFFF00"/>
                </a:highlight>
              </a:rPr>
              <a:t>: </a:t>
            </a:r>
            <a:r>
              <a:rPr lang="en-US" dirty="0" err="1">
                <a:highlight>
                  <a:srgbClr val="FFFF00"/>
                </a:highlight>
              </a:rPr>
              <a:t>org.openecomp.service.VcpeWithAll</a:t>
            </a:r>
            <a:br>
              <a:rPr lang="en-US" dirty="0"/>
            </a:br>
            <a:r>
              <a:rPr lang="en-US" dirty="0"/>
              <a:t>    capabilities: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vcpe_infrastructure_demo_app.virtualstorage_root_all.feature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vcpe_infrastructure_demo_app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virtualstorage_root_all.feature</a:t>
            </a:r>
            <a:br>
              <a:rPr lang="en-US" dirty="0"/>
            </a:br>
            <a:r>
              <a:rPr lang="en-US" dirty="0"/>
              <a:t>      vcpe_infrastructure_metro_vbng_demo_app0.vl_cpe_signal.feature:</a:t>
            </a:r>
            <a:br>
              <a:rPr lang="en-US" dirty="0"/>
            </a:br>
            <a:r>
              <a:rPr lang="en-US" dirty="0"/>
              <a:t>      - vcpe_infrastructure_metro_vbng_demo_app0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vl_cpe_signal.feature</a:t>
            </a:r>
            <a:br>
              <a:rPr lang="en-US" dirty="0"/>
            </a:br>
            <a:r>
              <a:rPr lang="en-US" dirty="0"/>
              <a:t>      vcpe_infrastructure_demo_app.vdu_vdns_0.monitoring_parameter: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vcpe_infrastructure_demo_app</a:t>
            </a:r>
            <a:br>
              <a:rPr lang="en-US" dirty="0"/>
            </a:br>
            <a:r>
              <a:rPr lang="en-US" dirty="0"/>
              <a:t>      - vdu_vdns_0.monitoring_parameter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vcpe_infrastructure_bgremu_demo_app.cp_vbrgemu_public.feature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vcpe_infrastructure_bgremu_demo_app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cp_vbrgemu_public.feature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vcpe_infrastructure_demo_app.cp_vaaa_onap_private.feature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vcpe_infrastructure_demo_app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cp_vaaa_onap_private.feature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oamzte.virtual_linkable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oamzte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virtual_linkable</a:t>
            </a:r>
            <a:br>
              <a:rPr lang="en-US" dirty="0"/>
            </a:br>
            <a:r>
              <a:rPr lang="en-US" dirty="0"/>
              <a:t>      </a:t>
            </a:r>
            <a:r>
              <a:rPr lang="en-US" dirty="0" err="1"/>
              <a:t>vcpe_infrastructure_demo_app.cp_vdns_public.feature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vcpe_infrastructure_demo_app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cp_vdns_public.feature</a:t>
            </a:r>
            <a:br>
              <a:rPr lang="en-US" dirty="0"/>
            </a:br>
            <a:r>
              <a:rPr lang="en-US" dirty="0"/>
              <a:t>      vcpe_infrastructure_demo_app.vdu_vaaa_0.feature:</a:t>
            </a:r>
            <a:br>
              <a:rPr lang="en-US" dirty="0"/>
            </a:br>
            <a:r>
              <a:rPr lang="en-US" dirty="0"/>
              <a:t>      - </a:t>
            </a:r>
            <a:r>
              <a:rPr lang="en-US" dirty="0" err="1"/>
              <a:t>vcpe_infrastructure_demo_app</a:t>
            </a:r>
            <a:br>
              <a:rPr lang="en-US" dirty="0"/>
            </a:br>
            <a:r>
              <a:rPr lang="en-US" dirty="0"/>
              <a:t>      - vdu_vaaa_0.feature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7C478F-986D-4641-8975-65DB434EB288}"/>
              </a:ext>
            </a:extLst>
          </p:cNvPr>
          <p:cNvSpPr txBox="1"/>
          <p:nvPr/>
        </p:nvSpPr>
        <p:spPr>
          <a:xfrm flipH="1">
            <a:off x="5364432" y="1996633"/>
            <a:ext cx="269198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/>
              </a:rPr>
              <a:t>OPEN POINTS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What are all these capabilities ?</a:t>
            </a:r>
          </a:p>
        </p:txBody>
      </p:sp>
    </p:spTree>
    <p:extLst>
      <p:ext uri="{BB962C8B-B14F-4D97-AF65-F5344CB8AC3E}">
        <p14:creationId xmlns:p14="http://schemas.microsoft.com/office/powerpoint/2010/main" val="1872464336"/>
      </p:ext>
    </p:extLst>
  </p:cSld>
  <p:clrMapOvr>
    <a:masterClrMapping/>
  </p:clrMapOvr>
</p:sld>
</file>

<file path=ppt/theme/theme1.xml><?xml version="1.0" encoding="utf-8"?>
<a:theme xmlns:a="http://schemas.openxmlformats.org/drawingml/2006/main" name="ETSI Corporate 2018">
  <a:themeElements>
    <a:clrScheme name="ETSI 2018">
      <a:dk1>
        <a:srgbClr val="3E484F"/>
      </a:dk1>
      <a:lt1>
        <a:srgbClr val="A0CBED"/>
      </a:lt1>
      <a:dk2>
        <a:srgbClr val="000000"/>
      </a:dk2>
      <a:lt2>
        <a:srgbClr val="FFFFFF"/>
      </a:lt2>
      <a:accent1>
        <a:srgbClr val="004A8D"/>
      </a:accent1>
      <a:accent2>
        <a:srgbClr val="007DC3"/>
      </a:accent2>
      <a:accent3>
        <a:srgbClr val="69747A"/>
      </a:accent3>
      <a:accent4>
        <a:srgbClr val="E8E196"/>
      </a:accent4>
      <a:accent5>
        <a:srgbClr val="FFC20E"/>
      </a:accent5>
      <a:accent6>
        <a:srgbClr val="8DC640"/>
      </a:accent6>
      <a:hlink>
        <a:srgbClr val="007DC3"/>
      </a:hlink>
      <a:folHlink>
        <a:srgbClr val="8C56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TSI_CORPORATE_PRESENTATION_template_2018_Light_Version.potx [Read-Only]" id="{8F1FD406-208B-4086-8147-066D99D50EB6}" vid="{AD6E7D34-2EB2-4F5F-B425-88BA03DC4592}"/>
    </a:ext>
  </a:extLst>
</a:theme>
</file>

<file path=ppt/theme/theme2.xml><?xml version="1.0" encoding="utf-8"?>
<a:theme xmlns:a="http://schemas.openxmlformats.org/drawingml/2006/main" name="Nokia Master Blue Background">
  <a:themeElements>
    <a:clrScheme name="Nokia 120515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tIns="90000" bIns="90000" rtlCol="0" anchor="t" anchorCtr="0"/>
      <a:lstStyle>
        <a:defPPr algn="ctr" fontAlgn="auto">
          <a:spcBef>
            <a:spcPts val="0"/>
          </a:spcBef>
          <a:spcAft>
            <a:spcPts val="0"/>
          </a:spcAft>
          <a:defRPr dirty="0" smtClean="0">
            <a:solidFill>
              <a:schemeClr val="accent4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bg2"/>
          </a:solidFill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9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T_PPT_Temp_Pure_V31" id="{F3979514-B0E5-42DC-ACCA-9FA05F28CAA9}" vid="{BCC8B88B-0A5A-4CCC-A472-26DF4B9630C0}"/>
    </a:ext>
  </a:extLst>
</a:theme>
</file>

<file path=ppt/theme/theme3.xml><?xml version="1.0" encoding="utf-8"?>
<a:theme xmlns:a="http://schemas.openxmlformats.org/drawingml/2006/main" name="NET_PPT_Temp_Pure_V31">
  <a:themeElements>
    <a:clrScheme name="Nokia 120515">
      <a:dk1>
        <a:srgbClr val="124191"/>
      </a:dk1>
      <a:lt1>
        <a:srgbClr val="FFFFFF"/>
      </a:lt1>
      <a:dk2>
        <a:srgbClr val="001135"/>
      </a:dk2>
      <a:lt2>
        <a:srgbClr val="4D5766"/>
      </a:lt2>
      <a:accent1>
        <a:srgbClr val="98A2AE"/>
      </a:accent1>
      <a:accent2>
        <a:srgbClr val="BEC8D2"/>
      </a:accent2>
      <a:accent3>
        <a:srgbClr val="00C9FF"/>
      </a:accent3>
      <a:accent4>
        <a:srgbClr val="FF3154"/>
      </a:accent4>
      <a:accent5>
        <a:srgbClr val="FFFB00"/>
      </a:accent5>
      <a:accent6>
        <a:srgbClr val="4BDD33"/>
      </a:accent6>
      <a:hlink>
        <a:srgbClr val="0645AD"/>
      </a:hlink>
      <a:folHlink>
        <a:srgbClr val="0B0080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marL="176213" indent="-176213" algn="l" fontAlgn="auto">
          <a:spcBef>
            <a:spcPts val="0"/>
          </a:spcBef>
          <a:spcAft>
            <a:spcPts val="0"/>
          </a:spcAft>
          <a:defRPr sz="1200" dirty="0" smtClean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90000" tIns="90000" rIns="72000" bIns="46800" rtlCol="0">
        <a:spAutoFit/>
      </a:bodyPr>
      <a:lstStyle>
        <a:defPPr marL="176213" marR="0" indent="-176213" algn="l" defTabSz="457200" rtl="0" eaLnBrk="1" fontAlgn="base" latinLnBrk="0" hangingPunct="1">
          <a:lnSpc>
            <a:spcPct val="100000"/>
          </a:lnSpc>
          <a:spcBef>
            <a:spcPts val="0"/>
          </a:spcBef>
          <a:spcAft>
            <a:spcPct val="0"/>
          </a:spcAft>
          <a:buClrTx/>
          <a:buSzTx/>
          <a:tabLst/>
          <a:defRPr sz="1200" dirty="0" smtClean="0">
            <a:solidFill>
              <a:schemeClr val="tx2"/>
            </a:solidFill>
            <a:latin typeface="+mn-lt"/>
            <a:cs typeface="Nokia Pure Headline Ligh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T_PPT_Temp_Pure_V31" id="{F3979514-B0E5-42DC-ACCA-9FA05F28CAA9}" vid="{98B7F717-C75F-4105-973B-6C30F016FCD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0AFD212619B147B007051F7F8A4522" ma:contentTypeVersion="3" ma:contentTypeDescription="Create a new document." ma:contentTypeScope="" ma:versionID="0da4cb3907015f29d0823b00bdfaebb6">
  <xsd:schema xmlns:xsd="http://www.w3.org/2001/XMLSchema" xmlns:xs="http://www.w3.org/2001/XMLSchema" xmlns:p="http://schemas.microsoft.com/office/2006/metadata/properties" xmlns:ns2="2706de73-71a1-4381-bf7d-6af61afa55ce" targetNamespace="http://schemas.microsoft.com/office/2006/metadata/properties" ma:root="true" ma:fieldsID="bf97c834edcb1fa0036b4bbae7e13163" ns2:_="">
    <xsd:import namespace="2706de73-71a1-4381-bf7d-6af61afa55ce"/>
    <xsd:element name="properties">
      <xsd:complexType>
        <xsd:sequence>
          <xsd:element name="documentManagement">
            <xsd:complexType>
              <xsd:all>
                <xsd:element ref="ns2:Original_x0020_owner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06de73-71a1-4381-bf7d-6af61afa55ce" elementFormDefault="qualified">
    <xsd:import namespace="http://schemas.microsoft.com/office/2006/documentManagement/types"/>
    <xsd:import namespace="http://schemas.microsoft.com/office/infopath/2007/PartnerControls"/>
    <xsd:element name="Original_x0020_owner" ma:index="8" nillable="true" ma:displayName="Pre-Migration last editor" ma:description="Site Column created to preserve original value for &quot;modified by&quot; migrating to SP2013. Otherwise values referring to users that do not belong anymore to the organization would be replaced by the administrative account performing the data migration" ma:internalName="Original_x0020_owner">
      <xsd:simpleType>
        <xsd:restriction base="dms:Text">
          <xsd:maxLength value="255"/>
        </xsd:restriction>
      </xsd:simpleType>
    </xsd:element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706de73-71a1-4381-bf7d-6af61afa55ce">ETSIT-17-2628</_dlc_DocId>
    <_dlc_DocIdUrl xmlns="2706de73-71a1-4381-bf7d-6af61afa55ce">
      <Url>http://teams-sharepoint.etsihq.org/COM/_layouts/15/DocIdRedir.aspx?ID=ETSIT-17-2628</Url>
      <Description>ETSIT-17-2628</Description>
    </_dlc_DocIdUrl>
    <Original_x0020_owner xmlns="2706de73-71a1-4381-bf7d-6af61afa55ce" xsi:nil="true"/>
  </documentManagement>
</p:properties>
</file>

<file path=customXml/itemProps1.xml><?xml version="1.0" encoding="utf-8"?>
<ds:datastoreItem xmlns:ds="http://schemas.openxmlformats.org/officeDocument/2006/customXml" ds:itemID="{97CDA0FC-2975-485D-80C3-DCAE2E6CF2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06de73-71a1-4381-bf7d-6af61afa55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25B9D8-BD1A-4B3F-8429-9CEE198A05A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4E2664F5-8ADF-489B-BF6E-943D05A99E8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20FEE2B-CCF0-4E8B-BBFC-7A7DB82DE66C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2706de73-71a1-4381-bf7d-6af61afa55c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ETSI_EXT_PPT_template 16x9_2018 - Full</Template>
  <TotalTime>857</TotalTime>
  <Words>899</Words>
  <Application>Microsoft Office PowerPoint</Application>
  <PresentationFormat>On-screen Show (16:9)</PresentationFormat>
  <Paragraphs>119</Paragraphs>
  <Slides>16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Lucida Grande</vt:lpstr>
      <vt:lpstr>Nokia Pure Headline Light</vt:lpstr>
      <vt:lpstr>Nokia Pure Headline Ultra Light</vt:lpstr>
      <vt:lpstr>Nokia Pure Text</vt:lpstr>
      <vt:lpstr>Nokia Pure Text Light</vt:lpstr>
      <vt:lpstr>Tahoma</vt:lpstr>
      <vt:lpstr>Wingdings</vt:lpstr>
      <vt:lpstr>ヒラギノ角ゴ Pro W3</vt:lpstr>
      <vt:lpstr>ETSI Corporate 2018</vt:lpstr>
      <vt:lpstr>Nokia Master Blue Background</vt:lpstr>
      <vt:lpstr>NET_PPT_Temp_Pure_V31</vt:lpstr>
      <vt:lpstr>Office Theme</vt:lpstr>
      <vt:lpstr>Document</vt:lpstr>
      <vt:lpstr>PowerPoint Presentation</vt:lpstr>
      <vt:lpstr>Use case</vt:lpstr>
      <vt:lpstr>Comparison</vt:lpstr>
      <vt:lpstr>Part#1: vCPE.yaml in original NS.CSAR</vt:lpstr>
      <vt:lpstr>Part #2: Service-VcpeWithAll-template.yaml in SDC csar</vt:lpstr>
      <vt:lpstr>Service-VcpeWithAll-template.yaml in SDC csar</vt:lpstr>
      <vt:lpstr>service-VcpeWithAll-template.yml</vt:lpstr>
      <vt:lpstr>Node_templates</vt:lpstr>
      <vt:lpstr>Service-VcpeWithAll-template in SDC csar node_type:org.openecomp.service.VcpeWithAll</vt:lpstr>
      <vt:lpstr>PowerPoint Presentation</vt:lpstr>
      <vt:lpstr>Comparison vgw </vt:lpstr>
      <vt:lpstr>Nodes.yaml: there is a vfc.nsd as an alloted resource ?</vt:lpstr>
      <vt:lpstr>Resource-VcpeInfrstructureGwDemoApp-template-interface.yaml</vt:lpstr>
      <vt:lpstr>Resource-vcpeInfrastructureGwDemoApp-template</vt:lpstr>
      <vt:lpstr>org.openecomp.resource.abstract.nodes.VF:</vt:lpstr>
      <vt:lpstr>Open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Thinh Nguyenphu_offline</dc:creator>
  <cp:lastModifiedBy>Thinh_Nguyenphu_r1</cp:lastModifiedBy>
  <cp:revision>407</cp:revision>
  <dcterms:created xsi:type="dcterms:W3CDTF">2018-04-17T22:15:19Z</dcterms:created>
  <dcterms:modified xsi:type="dcterms:W3CDTF">2019-01-18T16:09:42Z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b5f4b87e-0873-4125-b593-254baae8f4d6</vt:lpwstr>
  </property>
  <property fmtid="{D5CDD505-2E9C-101B-9397-08002B2CF9AE}" pid="3" name="ContentTypeId">
    <vt:lpwstr>0x010100FD0AFD212619B147B007051F7F8A4522</vt:lpwstr>
  </property>
</Properties>
</file>